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0"/>
  </p:notesMasterIdLst>
  <p:sldIdLst>
    <p:sldId id="256" r:id="rId2"/>
    <p:sldId id="261" r:id="rId3"/>
    <p:sldId id="278" r:id="rId4"/>
    <p:sldId id="259" r:id="rId5"/>
    <p:sldId id="257" r:id="rId6"/>
    <p:sldId id="279" r:id="rId7"/>
    <p:sldId id="280" r:id="rId8"/>
    <p:sldId id="281" r:id="rId9"/>
    <p:sldId id="282" r:id="rId10"/>
    <p:sldId id="283" r:id="rId11"/>
    <p:sldId id="262" r:id="rId12"/>
    <p:sldId id="270" r:id="rId13"/>
    <p:sldId id="272" r:id="rId14"/>
    <p:sldId id="273" r:id="rId15"/>
    <p:sldId id="268" r:id="rId16"/>
    <p:sldId id="269" r:id="rId17"/>
    <p:sldId id="267" r:id="rId18"/>
    <p:sldId id="271" r:id="rId19"/>
    <p:sldId id="277" r:id="rId20"/>
    <p:sldId id="264" r:id="rId21"/>
    <p:sldId id="265" r:id="rId22"/>
    <p:sldId id="263" r:id="rId23"/>
    <p:sldId id="266" r:id="rId24"/>
    <p:sldId id="274" r:id="rId25"/>
    <p:sldId id="275" r:id="rId26"/>
    <p:sldId id="276" r:id="rId27"/>
    <p:sldId id="284" r:id="rId28"/>
    <p:sldId id="285" r:id="rId2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8E00"/>
    <a:srgbClr val="003635"/>
    <a:srgbClr val="5DD5FF"/>
    <a:srgbClr val="00217E"/>
    <a:srgbClr val="600000"/>
    <a:srgbClr val="FF8225"/>
    <a:srgbClr val="FF2549"/>
    <a:srgbClr val="FF0D97"/>
    <a:srgbClr val="0000CC"/>
    <a:srgbClr val="9EFF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1" autoAdjust="0"/>
    <p:restoredTop sz="94660"/>
  </p:normalViewPr>
  <p:slideViewPr>
    <p:cSldViewPr snapToGrid="0">
      <p:cViewPr varScale="1">
        <p:scale>
          <a:sx n="160" d="100"/>
          <a:sy n="160" d="100"/>
        </p:scale>
        <p:origin x="270" y="-30"/>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3/6/2023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00550" y="287589"/>
            <a:ext cx="7860888" cy="1482217"/>
          </a:xfrm>
          <a:noFill/>
          <a:effectLst>
            <a:outerShdw blurRad="50800" dist="38100" dir="2700000" algn="tl" rotWithShape="0">
              <a:prstClr val="black">
                <a:alpha val="40000"/>
              </a:prstClr>
            </a:outerShdw>
          </a:effectLst>
        </p:spPr>
        <p:txBody>
          <a:bodyPr>
            <a:normAutofit/>
          </a:bodyPr>
          <a:lstStyle>
            <a:lvl1pPr algn="l">
              <a:defRPr sz="3600">
                <a:solidFill>
                  <a:schemeClr val="bg1"/>
                </a:solidFill>
              </a:defRPr>
            </a:lvl1pPr>
          </a:lstStyle>
          <a:p>
            <a:r>
              <a:rPr lang="en-US" dirty="0"/>
              <a:t>Click to edit </a:t>
            </a:r>
            <a:r>
              <a:rPr lang="en-US" dirty="0" smtClean="0"/>
              <a:t/>
            </a:r>
            <a:br>
              <a:rPr lang="en-US" dirty="0" smtClean="0"/>
            </a:br>
            <a:r>
              <a:rPr lang="en-US" dirty="0" smtClean="0"/>
              <a:t>Master </a:t>
            </a:r>
            <a:r>
              <a:rPr lang="en-US" dirty="0"/>
              <a:t>title style</a:t>
            </a:r>
          </a:p>
        </p:txBody>
      </p:sp>
      <p:sp>
        <p:nvSpPr>
          <p:cNvPr id="3" name="Subtitle 2"/>
          <p:cNvSpPr>
            <a:spLocks noGrp="1"/>
          </p:cNvSpPr>
          <p:nvPr>
            <p:ph type="subTitle" idx="1"/>
          </p:nvPr>
        </p:nvSpPr>
        <p:spPr>
          <a:xfrm>
            <a:off x="648928" y="3904635"/>
            <a:ext cx="7846143" cy="678426"/>
          </a:xfrm>
        </p:spPr>
        <p:txBody>
          <a:bodyPr>
            <a:normAutofit/>
          </a:bodyPr>
          <a:lstStyle>
            <a:lvl1pPr marL="0" indent="0" algn="l">
              <a:buNone/>
              <a:defRPr sz="2800" b="0" i="0">
                <a:solidFill>
                  <a:schemeClr val="accent6">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3/6/2023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6693" y="98975"/>
            <a:ext cx="8259098" cy="763526"/>
          </a:xfrm>
        </p:spPr>
        <p:txBody>
          <a:bodyPr>
            <a:normAutofit/>
          </a:bodyPr>
          <a:lstStyle>
            <a:lvl1pPr algn="l">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501445" y="1415845"/>
            <a:ext cx="8244349" cy="3333136"/>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02233" y="436035"/>
            <a:ext cx="6751111" cy="725349"/>
          </a:xfrm>
        </p:spPr>
        <p:txBody>
          <a:bodyPr>
            <a:normAutofit/>
          </a:bodyPr>
          <a:lstStyle>
            <a:lvl1pPr algn="l">
              <a:defRPr sz="3600">
                <a:solidFill>
                  <a:schemeClr val="accent6">
                    <a:lumMod val="60000"/>
                    <a:lumOff val="40000"/>
                  </a:schemeClr>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1902543" y="1209368"/>
            <a:ext cx="6776884" cy="3508626"/>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3/6/2023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0067" y="146280"/>
            <a:ext cx="8093365" cy="763525"/>
          </a:xfrm>
        </p:spPr>
        <p:txBody>
          <a:bodyPr>
            <a:normAutofit/>
          </a:bodyPr>
          <a:lstStyle>
            <a:lvl1pPr algn="l">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611273"/>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083670"/>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611273"/>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083670"/>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3/6/2023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3/6/2023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3/6/2023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3/6/2023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1.next.westlaw.com/Link/Document/FullText?findType=Y&amp;serNum=2037299123&amp;pubNum=0000458&amp;originatingDoc=I4b90a90070c511e88be5ff0f408d813f&amp;refType=RP&amp;fi=co_pp_sp_458_788&amp;originationContext=document&amp;transitionType=DocumentItem&amp;ppcid=c3d2c2f2c9264813bffe54d368347bba&amp;contextData=(sc.Search)#co_pp_sp_458_788" TargetMode="External"/><Relationship Id="rId2" Type="http://schemas.openxmlformats.org/officeDocument/2006/relationships/hyperlink" Target="https://1.next.westlaw.com/Link/Document/FullText?findType=Y&amp;serNum=2010529158&amp;pubNum=0000458&amp;originatingDoc=I4b90a90070c511e88be5ff0f408d813f&amp;refType=RP&amp;fi=co_pp_sp_458_304&amp;originationContext=document&amp;transitionType=DocumentItem&amp;ppcid=c3d2c2f2c9264813bffe54d368347bba&amp;contextData=(sc.Search)#co_pp_sp_458_304"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mailto:Shannon.Wilson@Sedgwick.gov"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494" y="136792"/>
            <a:ext cx="8319565" cy="2126348"/>
          </a:xfrm>
        </p:spPr>
        <p:txBody>
          <a:bodyPr>
            <a:normAutofit/>
          </a:bodyPr>
          <a:lstStyle/>
          <a:p>
            <a:r>
              <a:rPr lang="en-US" sz="4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OPENING STATEMENTS: WHAT TO SAY AND WHAT NOT TO SAY</a:t>
            </a:r>
            <a:endParaRPr lang="en-US" sz="4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latin typeface="Times New Roman" panose="02020603050405020304" pitchFamily="18" charset="0"/>
                <a:cs typeface="Times New Roman" panose="02020603050405020304" pitchFamily="18" charset="0"/>
              </a:rPr>
              <a:t>DO NOT</a:t>
            </a:r>
            <a:endParaRPr lang="en-US" sz="4400" dirty="0"/>
          </a:p>
        </p:txBody>
      </p:sp>
      <p:sp>
        <p:nvSpPr>
          <p:cNvPr id="3" name="Content Placeholder 2"/>
          <p:cNvSpPr>
            <a:spLocks noGrp="1"/>
          </p:cNvSpPr>
          <p:nvPr>
            <p:ph idx="1"/>
          </p:nvPr>
        </p:nvSpPr>
        <p:spPr>
          <a:xfrm>
            <a:off x="501442" y="1308847"/>
            <a:ext cx="8244349" cy="3771153"/>
          </a:xfrm>
        </p:spPr>
        <p:txBody>
          <a:bodyPr>
            <a:normAutofit lnSpcReduction="10000"/>
          </a:bodyPr>
          <a:lstStyle/>
          <a:p>
            <a:r>
              <a:rPr lang="en-US" sz="3600" dirty="0" smtClean="0">
                <a:latin typeface="Times New Roman" panose="02020603050405020304" pitchFamily="18" charset="0"/>
                <a:cs typeface="Times New Roman" panose="02020603050405020304" pitchFamily="18" charset="0"/>
              </a:rPr>
              <a:t>Argue</a:t>
            </a:r>
          </a:p>
          <a:p>
            <a:r>
              <a:rPr lang="en-US" sz="3600" dirty="0">
                <a:latin typeface="Times New Roman" panose="02020603050405020304" pitchFamily="18" charset="0"/>
                <a:cs typeface="Times New Roman" panose="02020603050405020304" pitchFamily="18" charset="0"/>
              </a:rPr>
              <a:t>Overstate your </a:t>
            </a:r>
            <a:r>
              <a:rPr lang="en-US" sz="3600" dirty="0" smtClean="0">
                <a:latin typeface="Times New Roman" panose="02020603050405020304" pitchFamily="18" charset="0"/>
                <a:cs typeface="Times New Roman" panose="02020603050405020304" pitchFamily="18" charset="0"/>
              </a:rPr>
              <a:t>evidence</a:t>
            </a:r>
          </a:p>
          <a:p>
            <a:r>
              <a:rPr lang="en-US" sz="3600" dirty="0">
                <a:latin typeface="Times New Roman" panose="02020603050405020304" pitchFamily="18" charset="0"/>
                <a:cs typeface="Times New Roman" panose="02020603050405020304" pitchFamily="18" charset="0"/>
              </a:rPr>
              <a:t>Use jargon or </a:t>
            </a:r>
            <a:r>
              <a:rPr lang="en-US" sz="3600" dirty="0" smtClean="0">
                <a:latin typeface="Times New Roman" panose="02020603050405020304" pitchFamily="18" charset="0"/>
                <a:cs typeface="Times New Roman" panose="02020603050405020304" pitchFamily="18" charset="0"/>
              </a:rPr>
              <a:t>legalese</a:t>
            </a:r>
          </a:p>
          <a:p>
            <a:r>
              <a:rPr lang="en-US" sz="3600" dirty="0" smtClean="0">
                <a:latin typeface="Times New Roman" panose="02020603050405020304" pitchFamily="18" charset="0"/>
                <a:cs typeface="Times New Roman" panose="02020603050405020304" pitchFamily="18" charset="0"/>
              </a:rPr>
              <a:t>Use passive, boring voice</a:t>
            </a:r>
          </a:p>
          <a:p>
            <a:r>
              <a:rPr lang="en-US" sz="3600" dirty="0" smtClean="0">
                <a:latin typeface="Times New Roman" panose="02020603050405020304" pitchFamily="18" charset="0"/>
                <a:cs typeface="Times New Roman" panose="02020603050405020304" pitchFamily="18" charset="0"/>
              </a:rPr>
              <a:t>Use multiple labels/pronouns for same witness</a:t>
            </a:r>
            <a:endParaRPr lang="en-US" sz="36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31067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latin typeface="Times New Roman" panose="02020603050405020304" pitchFamily="18" charset="0"/>
                <a:cs typeface="Times New Roman" panose="02020603050405020304" pitchFamily="18" charset="0"/>
              </a:rPr>
              <a:t>K.S.A. 22-3414</a:t>
            </a:r>
            <a:endParaRPr lang="en-US" sz="4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85751" y="1647824"/>
            <a:ext cx="8452666" cy="3282131"/>
          </a:xfrm>
        </p:spPr>
        <p:txBody>
          <a:bodyPr>
            <a:normAutofit fontScale="55000" lnSpcReduction="20000"/>
          </a:bodyPr>
          <a:lstStyle/>
          <a:p>
            <a:pPr marL="0" indent="0" fontAlgn="base">
              <a:buNone/>
            </a:pPr>
            <a:r>
              <a:rPr lang="en-US" sz="5800" b="1" dirty="0" smtClean="0">
                <a:latin typeface="Times New Roman" panose="02020603050405020304" pitchFamily="18" charset="0"/>
                <a:cs typeface="Times New Roman" panose="02020603050405020304" pitchFamily="18" charset="0"/>
              </a:rPr>
              <a:t>Order </a:t>
            </a:r>
            <a:r>
              <a:rPr lang="en-US" sz="5800" b="1" dirty="0">
                <a:latin typeface="Times New Roman" panose="02020603050405020304" pitchFamily="18" charset="0"/>
                <a:cs typeface="Times New Roman" panose="02020603050405020304" pitchFamily="18" charset="0"/>
              </a:rPr>
              <a:t>of trial. (1) The prosecuting attorney shall state the case and offer evidence in support of the prosecution. The defendant may make an opening statement prior to the prosecution's offer of evidence, or may make such statement and offer evidence in support of such statement after the prosecution rests.</a:t>
            </a:r>
          </a:p>
          <a:p>
            <a:pPr marL="0" indent="0">
              <a:buNone/>
            </a:pPr>
            <a:r>
              <a:rPr lang="en-US" dirty="0"/>
              <a:t/>
            </a:r>
            <a:br>
              <a:rPr lang="en-US" dirty="0"/>
            </a:br>
            <a:endParaRPr lang="en-US" dirty="0"/>
          </a:p>
        </p:txBody>
      </p:sp>
    </p:spTree>
    <p:extLst>
      <p:ext uri="{BB962C8B-B14F-4D97-AF65-F5344CB8AC3E}">
        <p14:creationId xmlns:p14="http://schemas.microsoft.com/office/powerpoint/2010/main" val="35235258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latin typeface="Times New Roman" panose="02020603050405020304" pitchFamily="18" charset="0"/>
                <a:cs typeface="Times New Roman" panose="02020603050405020304" pitchFamily="18" charset="0"/>
              </a:rPr>
              <a:t>PIK 50.070 </a:t>
            </a:r>
            <a:endParaRPr lang="en-US" sz="4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33351" y="1419225"/>
            <a:ext cx="8612444" cy="3329756"/>
          </a:xfrm>
        </p:spPr>
        <p:txBody>
          <a:bodyPr>
            <a:noAutofit/>
          </a:bodyPr>
          <a:lstStyle/>
          <a:p>
            <a:pPr marL="0" indent="0">
              <a:buNone/>
            </a:pPr>
            <a:r>
              <a:rPr lang="en-US" sz="3200" b="1" dirty="0">
                <a:latin typeface="Times New Roman" panose="02020603050405020304" pitchFamily="18" charset="0"/>
                <a:cs typeface="Times New Roman" panose="02020603050405020304" pitchFamily="18" charset="0"/>
              </a:rPr>
              <a:t>Statements, arguments, and remarks of counsel are intended to help you in understanding the evidence and in applying the law, but they are not evidence. If any statements are made that are not supported by evidence, they should be disregarded.</a:t>
            </a:r>
          </a:p>
        </p:txBody>
      </p:sp>
    </p:spTree>
    <p:extLst>
      <p:ext uri="{BB962C8B-B14F-4D97-AF65-F5344CB8AC3E}">
        <p14:creationId xmlns:p14="http://schemas.microsoft.com/office/powerpoint/2010/main" val="101727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98975"/>
            <a:ext cx="8631491" cy="763526"/>
          </a:xfrm>
        </p:spPr>
        <p:txBody>
          <a:bodyPr>
            <a:noAutofit/>
          </a:bodyPr>
          <a:lstStyle/>
          <a:p>
            <a:r>
              <a:rPr lang="en-US" sz="4400" dirty="0" smtClean="0">
                <a:latin typeface="Times New Roman" panose="02020603050405020304" pitchFamily="18" charset="0"/>
                <a:cs typeface="Times New Roman" panose="02020603050405020304" pitchFamily="18" charset="0"/>
              </a:rPr>
              <a:t>State v, </a:t>
            </a:r>
            <a:r>
              <a:rPr lang="en-US" sz="4400" dirty="0" err="1" smtClean="0">
                <a:latin typeface="Times New Roman" panose="02020603050405020304" pitchFamily="18" charset="0"/>
                <a:cs typeface="Times New Roman" panose="02020603050405020304" pitchFamily="18" charset="0"/>
              </a:rPr>
              <a:t>Kleypas</a:t>
            </a:r>
            <a:r>
              <a:rPr lang="en-US" sz="4400" dirty="0" smtClean="0">
                <a:latin typeface="Times New Roman" panose="02020603050405020304" pitchFamily="18" charset="0"/>
                <a:cs typeface="Times New Roman" panose="02020603050405020304" pitchFamily="18" charset="0"/>
              </a:rPr>
              <a:t> 272 Kan. 894 (2001)</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19075" y="1171575"/>
            <a:ext cx="8782050" cy="3577406"/>
          </a:xfrm>
        </p:spPr>
        <p:txBody>
          <a:bodyPr>
            <a:normAutofit/>
          </a:bodyPr>
          <a:lstStyle/>
          <a:p>
            <a:pPr marL="0" indent="0">
              <a:buNone/>
            </a:pPr>
            <a:r>
              <a:rPr lang="en-US" dirty="0"/>
              <a:t>“If it please the Court, opposing counsel and ladies and gentlemen of the jury. [C.W.] was a bright, lively young woman just twenty-one years old. In March of 1996 she was a junior at Pittsburg State University in Pittsburg, Kansas. She was engaged to be married to [M.F.]. She was interested in tennis, in fashion merchandising, her major, and helping other people and in planning her wedding.”</a:t>
            </a:r>
          </a:p>
        </p:txBody>
      </p:sp>
    </p:spTree>
    <p:extLst>
      <p:ext uri="{BB962C8B-B14F-4D97-AF65-F5344CB8AC3E}">
        <p14:creationId xmlns:p14="http://schemas.microsoft.com/office/powerpoint/2010/main" val="601626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650" y="98975"/>
            <a:ext cx="8498141" cy="763526"/>
          </a:xfrm>
        </p:spPr>
        <p:txBody>
          <a:bodyPr>
            <a:normAutofit/>
          </a:bodyPr>
          <a:lstStyle/>
          <a:p>
            <a:r>
              <a:rPr lang="en-US" sz="4400" dirty="0" err="1" smtClean="0">
                <a:latin typeface="Times New Roman" panose="02020603050405020304" pitchFamily="18" charset="0"/>
                <a:cs typeface="Times New Roman" panose="02020603050405020304" pitchFamily="18" charset="0"/>
              </a:rPr>
              <a:t>Kleypas</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8545" y="1133475"/>
            <a:ext cx="8896349" cy="3810000"/>
          </a:xfrm>
        </p:spPr>
        <p:txBody>
          <a:bodyPr>
            <a:normAutofit fontScale="92500"/>
          </a:bodyPr>
          <a:lstStyle/>
          <a:p>
            <a:pPr marL="0" indent="0">
              <a:buNone/>
            </a:pPr>
            <a:r>
              <a:rPr lang="en-US" dirty="0" smtClean="0"/>
              <a:t>“</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prosecutor's opening statements were within the reasonable latitude in stating facts or reasonable inferences from facts which the State would prove during the trial. It would be unreasonable to expect the State to refer to the victim in any case without some qualifiers concerning who this individual was in life. The absence of any characteristics of the victim would be artificial. There necessarily must be some reference to who the victim was and his or her relevance in the context of the time and place of the homicide. The prosecutor's comments here were not error</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4379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388" y="98975"/>
            <a:ext cx="8590403" cy="763526"/>
          </a:xfrm>
        </p:spPr>
        <p:txBody>
          <a:bodyPr>
            <a:normAutofit fontScale="90000"/>
          </a:bodyPr>
          <a:lstStyle/>
          <a:p>
            <a:r>
              <a:rPr lang="en-US" sz="4400" dirty="0">
                <a:latin typeface="Times New Roman" panose="02020603050405020304" pitchFamily="18" charset="0"/>
                <a:cs typeface="Times New Roman" panose="02020603050405020304" pitchFamily="18" charset="0"/>
              </a:rPr>
              <a:t>State v. Nguyen, 285 Kan. 418 (2007)</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47651" y="1415845"/>
            <a:ext cx="8498144" cy="3333136"/>
          </a:xfrm>
        </p:spPr>
        <p:txBody>
          <a:bodyPr>
            <a:normAutofit/>
          </a:bodyPr>
          <a:lstStyle/>
          <a:p>
            <a:pPr marL="0" indent="0">
              <a:buNone/>
            </a:pPr>
            <a:r>
              <a:rPr lang="en-US" sz="3600" dirty="0">
                <a:latin typeface="Times New Roman" panose="02020603050405020304" pitchFamily="18" charset="0"/>
                <a:cs typeface="Times New Roman" panose="02020603050405020304" pitchFamily="18" charset="0"/>
              </a:rPr>
              <a:t>“When this case is over, the State will be asking that you bring back a verdict that the evidence in this case demands and that justice requires. That will be a verdict of guilty for the murder of Bang </a:t>
            </a:r>
            <a:r>
              <a:rPr lang="en-US" sz="3600" dirty="0" err="1">
                <a:latin typeface="Times New Roman" panose="02020603050405020304" pitchFamily="18" charset="0"/>
                <a:cs typeface="Times New Roman" panose="02020603050405020304" pitchFamily="18" charset="0"/>
              </a:rPr>
              <a:t>Nhut</a:t>
            </a:r>
            <a:r>
              <a:rPr lang="en-US" sz="3600" dirty="0">
                <a:latin typeface="Times New Roman" panose="02020603050405020304" pitchFamily="18" charset="0"/>
                <a:cs typeface="Times New Roman" panose="02020603050405020304" pitchFamily="18" charset="0"/>
              </a:rPr>
              <a:t> Tran.”</a:t>
            </a:r>
          </a:p>
        </p:txBody>
      </p:sp>
    </p:spTree>
    <p:extLst>
      <p:ext uri="{BB962C8B-B14F-4D97-AF65-F5344CB8AC3E}">
        <p14:creationId xmlns:p14="http://schemas.microsoft.com/office/powerpoint/2010/main" val="395464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anose="02020603050405020304" pitchFamily="18" charset="0"/>
                <a:cs typeface="Times New Roman" panose="02020603050405020304" pitchFamily="18" charset="0"/>
              </a:rPr>
              <a:t>Nguyen</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8380" y="1309413"/>
            <a:ext cx="8447411" cy="3565074"/>
          </a:xfrm>
        </p:spPr>
        <p:txBody>
          <a:bodyPr>
            <a:normAutofit/>
          </a:bodyPr>
          <a:lstStyle/>
          <a:p>
            <a:pPr marL="0" indent="0">
              <a:buNone/>
            </a:pPr>
            <a:r>
              <a:rPr lang="en-US" dirty="0" smtClean="0">
                <a:latin typeface="Times New Roman" panose="02020603050405020304" pitchFamily="18" charset="0"/>
                <a:cs typeface="Times New Roman" panose="02020603050405020304" pitchFamily="18" charset="0"/>
              </a:rPr>
              <a:t>“Nguyen </a:t>
            </a:r>
            <a:r>
              <a:rPr lang="en-US" dirty="0">
                <a:latin typeface="Times New Roman" panose="02020603050405020304" pitchFamily="18" charset="0"/>
                <a:cs typeface="Times New Roman" panose="02020603050405020304" pitchFamily="18" charset="0"/>
              </a:rPr>
              <a:t>reads that comment as playing to the sympathy of the jury by asking for justice for the victim Tran, prior to the introduction of any evidence. We cannot accept Nguyen's characterization. To the contrary, the comment is textbook opening statement language. The prosecutor is absolutely permitted to ask for a verdict which is supported by the evidence. Moreover, a verdict supported by the evidence is the very essence of justice</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8462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125" y="98975"/>
            <a:ext cx="8742246" cy="763526"/>
          </a:xfrm>
        </p:spPr>
        <p:txBody>
          <a:bodyPr>
            <a:noAutofit/>
          </a:bodyPr>
          <a:lstStyle/>
          <a:p>
            <a:r>
              <a:rPr lang="en-US" sz="4400" dirty="0">
                <a:latin typeface="Times New Roman" panose="02020603050405020304" pitchFamily="18" charset="0"/>
                <a:cs typeface="Times New Roman" panose="02020603050405020304" pitchFamily="18" charset="0"/>
              </a:rPr>
              <a:t>Nguyen</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79295" y="1312811"/>
            <a:ext cx="8745794" cy="3914173"/>
          </a:xfrm>
        </p:spPr>
        <p:txBody>
          <a:bodyPr>
            <a:normAutofit fontScale="85000" lnSpcReduction="20000"/>
          </a:bodyPr>
          <a:lstStyle/>
          <a:p>
            <a:pPr marL="0" indent="0">
              <a:buNone/>
            </a:pPr>
            <a:r>
              <a:rPr lang="en-US" dirty="0">
                <a:latin typeface="Times New Roman" panose="02020603050405020304" pitchFamily="18" charset="0"/>
                <a:cs typeface="Times New Roman" panose="02020603050405020304" pitchFamily="18" charset="0"/>
              </a:rPr>
              <a:t>“ ‘Opening statements by counsel in criminal prosecutions are not evidence. They are given for the purposes of assisting the jury in understanding what each side expects its evidence at trial will establish and to advise the jury what questions will be presented for its decision. The tendency is to permit a prosecuting and defense attorney reasonable latitude in stating to the jury the facts they propose to prove.’ [State v. </a:t>
            </a:r>
            <a:r>
              <a:rPr lang="en-US" dirty="0" err="1">
                <a:latin typeface="Times New Roman" panose="02020603050405020304" pitchFamily="18" charset="0"/>
                <a:cs typeface="Times New Roman" panose="02020603050405020304" pitchFamily="18" charset="0"/>
              </a:rPr>
              <a:t>McCorkendale</a:t>
            </a:r>
            <a:r>
              <a:rPr lang="en-US" dirty="0">
                <a:latin typeface="Times New Roman" panose="02020603050405020304" pitchFamily="18" charset="0"/>
                <a:cs typeface="Times New Roman" panose="02020603050405020304" pitchFamily="18" charset="0"/>
              </a:rPr>
              <a:t>, 267 Kan. 263, Syl. ¶ 4, 979 P.2d 1239 (1999).]” State v. </a:t>
            </a:r>
            <a:r>
              <a:rPr lang="en-US" dirty="0" err="1">
                <a:latin typeface="Times New Roman" panose="02020603050405020304" pitchFamily="18" charset="0"/>
                <a:cs typeface="Times New Roman" panose="02020603050405020304" pitchFamily="18" charset="0"/>
              </a:rPr>
              <a:t>Kleypas</a:t>
            </a:r>
            <a:r>
              <a:rPr lang="en-US" dirty="0">
                <a:latin typeface="Times New Roman" panose="02020603050405020304" pitchFamily="18" charset="0"/>
                <a:cs typeface="Times New Roman" panose="02020603050405020304" pitchFamily="18" charset="0"/>
              </a:rPr>
              <a:t>, 272 Kan. 894, 957, 40 P.3d 139 (2001), cert. denied 537 U.S. 834, 123 </a:t>
            </a:r>
            <a:r>
              <a:rPr lang="en-US" dirty="0" err="1">
                <a:latin typeface="Times New Roman" panose="02020603050405020304" pitchFamily="18" charset="0"/>
                <a:cs typeface="Times New Roman" panose="02020603050405020304" pitchFamily="18" charset="0"/>
              </a:rPr>
              <a:t>S.Ct</a:t>
            </a:r>
            <a:r>
              <a:rPr lang="en-US" dirty="0">
                <a:latin typeface="Times New Roman" panose="02020603050405020304" pitchFamily="18" charset="0"/>
                <a:cs typeface="Times New Roman" panose="02020603050405020304" pitchFamily="18" charset="0"/>
              </a:rPr>
              <a:t>. 144, 154 L.Ed.2d 53 (2002), overruled **1171 on other grounds State v. Marsh, 278 Kan. 520, 102 P.3d 445 (2004), </a:t>
            </a:r>
            <a:r>
              <a:rPr lang="en-US" dirty="0" err="1">
                <a:latin typeface="Times New Roman" panose="02020603050405020304" pitchFamily="18" charset="0"/>
                <a:cs typeface="Times New Roman" panose="02020603050405020304" pitchFamily="18" charset="0"/>
              </a:rPr>
              <a:t>rev'd</a:t>
            </a:r>
            <a:r>
              <a:rPr lang="en-US" dirty="0">
                <a:latin typeface="Times New Roman" panose="02020603050405020304" pitchFamily="18" charset="0"/>
                <a:cs typeface="Times New Roman" panose="02020603050405020304" pitchFamily="18" charset="0"/>
              </a:rPr>
              <a:t> Kansas v. Marsh, 548 U.S. 163, 126 </a:t>
            </a:r>
            <a:r>
              <a:rPr lang="en-US" dirty="0" err="1">
                <a:latin typeface="Times New Roman" panose="02020603050405020304" pitchFamily="18" charset="0"/>
                <a:cs typeface="Times New Roman" panose="02020603050405020304" pitchFamily="18" charset="0"/>
              </a:rPr>
              <a:t>S.Ct</a:t>
            </a:r>
            <a:r>
              <a:rPr lang="en-US" dirty="0">
                <a:latin typeface="Times New Roman" panose="02020603050405020304" pitchFamily="18" charset="0"/>
                <a:cs typeface="Times New Roman" panose="02020603050405020304" pitchFamily="18" charset="0"/>
              </a:rPr>
              <a:t>. 2516, 165 L.Ed.2d 429 (2006).</a:t>
            </a:r>
          </a:p>
        </p:txBody>
      </p:sp>
    </p:spTree>
    <p:extLst>
      <p:ext uri="{BB962C8B-B14F-4D97-AF65-F5344CB8AC3E}">
        <p14:creationId xmlns:p14="http://schemas.microsoft.com/office/powerpoint/2010/main" val="2841389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25" y="98975"/>
            <a:ext cx="8583866" cy="729700"/>
          </a:xfrm>
        </p:spPr>
        <p:txBody>
          <a:bodyPr>
            <a:noAutofit/>
          </a:bodyPr>
          <a:lstStyle/>
          <a:p>
            <a:r>
              <a:rPr lang="en-US" sz="4400" b="1" dirty="0" smtClean="0">
                <a:latin typeface="Times New Roman" panose="02020603050405020304" pitchFamily="18" charset="0"/>
                <a:cs typeface="Times New Roman" panose="02020603050405020304" pitchFamily="18" charset="0"/>
              </a:rPr>
              <a:t>State v. </a:t>
            </a:r>
            <a:r>
              <a:rPr lang="en-US" sz="4400" b="1" dirty="0" err="1" smtClean="0">
                <a:latin typeface="Times New Roman" panose="02020603050405020304" pitchFamily="18" charset="0"/>
                <a:cs typeface="Times New Roman" panose="02020603050405020304" pitchFamily="18" charset="0"/>
              </a:rPr>
              <a:t>Tahah</a:t>
            </a:r>
            <a:r>
              <a:rPr lang="en-US" sz="4400" b="1" dirty="0" smtClean="0">
                <a:latin typeface="Times New Roman" panose="02020603050405020304" pitchFamily="18" charset="0"/>
                <a:cs typeface="Times New Roman" panose="02020603050405020304" pitchFamily="18" charset="0"/>
              </a:rPr>
              <a:t> 302 Kan. 783 (2015)</a:t>
            </a:r>
            <a:endParaRPr lang="en-US" sz="4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dirty="0" smtClean="0"/>
              <a:t>“</a:t>
            </a:r>
            <a:r>
              <a:rPr lang="en-US" sz="3600" dirty="0" smtClean="0">
                <a:latin typeface="Times New Roman" panose="02020603050405020304" pitchFamily="18" charset="0"/>
                <a:cs typeface="Times New Roman" panose="02020603050405020304" pitchFamily="18" charset="0"/>
              </a:rPr>
              <a:t>A </a:t>
            </a:r>
            <a:r>
              <a:rPr lang="en-US" sz="3600" dirty="0">
                <a:latin typeface="Times New Roman" panose="02020603050405020304" pitchFamily="18" charset="0"/>
                <a:cs typeface="Times New Roman" panose="02020603050405020304" pitchFamily="18" charset="0"/>
              </a:rPr>
              <a:t>prosecutor may use picturesque speech so long as he or she refers to facts disclosed by the evidence. </a:t>
            </a:r>
            <a:r>
              <a:rPr lang="en-US" sz="3600" u="sng" dirty="0">
                <a:latin typeface="Times New Roman" panose="02020603050405020304" pitchFamily="18" charset="0"/>
                <a:cs typeface="Times New Roman" panose="02020603050405020304" pitchFamily="18" charset="0"/>
              </a:rPr>
              <a:t>Crawford, 300 Kan. at 749, 334 P.3d 311</a:t>
            </a:r>
            <a:r>
              <a:rPr lang="en-US" sz="3600" u="sng" dirty="0" smtClean="0">
                <a:latin typeface="Times New Roman" panose="02020603050405020304" pitchFamily="18" charset="0"/>
                <a:cs typeface="Times New Roman" panose="02020603050405020304" pitchFamily="18" charset="0"/>
              </a:rPr>
              <a:t>.”</a:t>
            </a:r>
            <a:endParaRPr lang="en-US" sz="36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9759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9176" y="98975"/>
            <a:ext cx="8536615" cy="763526"/>
          </a:xfrm>
        </p:spPr>
        <p:txBody>
          <a:bodyPr>
            <a:normAutofit/>
          </a:bodyPr>
          <a:lstStyle/>
          <a:p>
            <a:r>
              <a:rPr lang="en-US" sz="4400" dirty="0" smtClean="0">
                <a:latin typeface="Times New Roman" panose="02020603050405020304" pitchFamily="18" charset="0"/>
                <a:cs typeface="Times New Roman" panose="02020603050405020304" pitchFamily="18" charset="0"/>
              </a:rPr>
              <a:t>State v. </a:t>
            </a:r>
            <a:r>
              <a:rPr lang="en-US" sz="4400" dirty="0" err="1" smtClean="0">
                <a:latin typeface="Times New Roman" panose="02020603050405020304" pitchFamily="18" charset="0"/>
                <a:cs typeface="Times New Roman" panose="02020603050405020304" pitchFamily="18" charset="0"/>
              </a:rPr>
              <a:t>Timley</a:t>
            </a:r>
            <a:r>
              <a:rPr lang="en-US" sz="4400" dirty="0" smtClean="0">
                <a:latin typeface="Times New Roman" panose="02020603050405020304" pitchFamily="18" charset="0"/>
                <a:cs typeface="Times New Roman" panose="02020603050405020304" pitchFamily="18" charset="0"/>
              </a:rPr>
              <a:t> 311 Kan. 944 (2020)</a:t>
            </a:r>
            <a:endParaRPr lang="en-US" sz="4400" dirty="0">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idx="1"/>
          </p:nvPr>
        </p:nvSpPr>
        <p:spPr>
          <a:xfrm>
            <a:off x="251013" y="1589741"/>
            <a:ext cx="8494782" cy="3159240"/>
          </a:xfrm>
        </p:spPr>
        <p:txBody>
          <a:bodyPr>
            <a:normAutofit fontScale="62500" lnSpcReduction="20000"/>
          </a:bodyPr>
          <a:lstStyle/>
          <a:p>
            <a:pPr marL="0" indent="0">
              <a:buNone/>
            </a:pPr>
            <a:r>
              <a:rPr lang="en-US" sz="4600" dirty="0" smtClean="0">
                <a:latin typeface="Times New Roman" panose="02020603050405020304" pitchFamily="18" charset="0"/>
                <a:cs typeface="Times New Roman" panose="02020603050405020304" pitchFamily="18" charset="0"/>
              </a:rPr>
              <a:t>“In </a:t>
            </a:r>
            <a:r>
              <a:rPr lang="en-US" sz="4600" dirty="0">
                <a:latin typeface="Times New Roman" panose="02020603050405020304" pitchFamily="18" charset="0"/>
                <a:cs typeface="Times New Roman" panose="02020603050405020304" pitchFamily="18" charset="0"/>
              </a:rPr>
              <a:t>effect, the prosecutor's lead-up to the challenged statement laid out the factual premises upon which it rested, leaving the ultimate conclusion vulnerable to the jury's own reasoning. Further, we find it unnecessary to require the prosecutor to include the unspoken, but implicit, disclaimer inherent in all opening arguments, i.e., “If you look at the evidence, a reasonable inference is that ...” </a:t>
            </a:r>
            <a:r>
              <a:rPr lang="en-US" sz="4600" dirty="0" smtClean="0">
                <a:latin typeface="Times New Roman" panose="02020603050405020304" pitchFamily="18" charset="0"/>
                <a:cs typeface="Times New Roman" panose="02020603050405020304" pitchFamily="18" charset="0"/>
              </a:rPr>
              <a:t>”</a:t>
            </a:r>
            <a:endParaRPr lang="en-US" sz="4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7097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latin typeface="Times New Roman" panose="02020603050405020304" pitchFamily="18" charset="0"/>
                <a:cs typeface="Times New Roman" panose="02020603050405020304" pitchFamily="18" charset="0"/>
              </a:rPr>
              <a:t>DEFINED</a:t>
            </a:r>
            <a:endParaRPr lang="en-US" b="1" dirty="0">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3600" b="1" dirty="0" smtClean="0">
                <a:latin typeface="Times New Roman" panose="02020603050405020304" pitchFamily="18" charset="0"/>
                <a:cs typeface="Times New Roman" panose="02020603050405020304" pitchFamily="18" charset="0"/>
              </a:rPr>
              <a:t>“A lawyer’s statement at the outset of a trial, in which the lawyer gives the fact-finder a preview of the case and of the evidence that will be submitted”</a:t>
            </a:r>
          </a:p>
          <a:p>
            <a:pPr marL="0" indent="0">
              <a:buNone/>
            </a:pP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		</a:t>
            </a:r>
            <a:r>
              <a:rPr lang="en-US" sz="3600" b="1" i="1" dirty="0" smtClean="0">
                <a:latin typeface="Times New Roman" panose="02020603050405020304" pitchFamily="18" charset="0"/>
                <a:cs typeface="Times New Roman" panose="02020603050405020304" pitchFamily="18" charset="0"/>
              </a:rPr>
              <a:t>Black’s Law Dictionary</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69808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98975"/>
            <a:ext cx="8555291" cy="763526"/>
          </a:xfrm>
        </p:spPr>
        <p:txBody>
          <a:bodyPr>
            <a:normAutofit/>
          </a:bodyPr>
          <a:lstStyle/>
          <a:p>
            <a:r>
              <a:rPr lang="en-US" sz="4400" dirty="0">
                <a:latin typeface="Times New Roman" panose="02020603050405020304" pitchFamily="18" charset="0"/>
                <a:cs typeface="Times New Roman" panose="02020603050405020304" pitchFamily="18" charset="0"/>
              </a:rPr>
              <a:t>State v. Thurber 308 Kan. 140 (2018)</a:t>
            </a:r>
          </a:p>
        </p:txBody>
      </p:sp>
      <p:sp>
        <p:nvSpPr>
          <p:cNvPr id="3" name="Content Placeholder 2"/>
          <p:cNvSpPr>
            <a:spLocks noGrp="1"/>
          </p:cNvSpPr>
          <p:nvPr>
            <p:ph idx="1"/>
          </p:nvPr>
        </p:nvSpPr>
        <p:spPr>
          <a:xfrm>
            <a:off x="0" y="1057275"/>
            <a:ext cx="9143999" cy="3943350"/>
          </a:xfrm>
        </p:spPr>
        <p:txBody>
          <a:bodyPr>
            <a:normAutofit/>
          </a:bodyPr>
          <a:lstStyle/>
          <a:p>
            <a:r>
              <a:rPr lang="en-US" sz="4400" dirty="0" smtClean="0">
                <a:latin typeface="Times New Roman" panose="02020603050405020304" pitchFamily="18" charset="0"/>
                <a:cs typeface="Times New Roman" panose="02020603050405020304" pitchFamily="18" charset="0"/>
              </a:rPr>
              <a:t>Portion of opening read</a:t>
            </a:r>
          </a:p>
          <a:p>
            <a:pPr marL="0" indent="0">
              <a:buNone/>
            </a:pPr>
            <a:endParaRPr lang="en-US" dirty="0" smtClean="0"/>
          </a:p>
          <a:p>
            <a:pPr marL="0" indent="0">
              <a:buNone/>
            </a:pPr>
            <a:r>
              <a:rPr lang="en-US" sz="4400" dirty="0" smtClean="0">
                <a:latin typeface="Times New Roman" panose="02020603050405020304" pitchFamily="18" charset="0"/>
                <a:cs typeface="Times New Roman" panose="02020603050405020304" pitchFamily="18" charset="0"/>
              </a:rPr>
              <a:t>“The </a:t>
            </a:r>
            <a:r>
              <a:rPr lang="en-US" sz="4400" dirty="0">
                <a:latin typeface="Times New Roman" panose="02020603050405020304" pitchFamily="18" charset="0"/>
                <a:cs typeface="Times New Roman" panose="02020603050405020304" pitchFamily="18" charset="0"/>
              </a:rPr>
              <a:t>State contends each statement was a reasonable inference from the evidence eventually admitted at trial</a:t>
            </a:r>
            <a:r>
              <a:rPr lang="en-US" sz="4400" dirty="0" smtClean="0">
                <a:latin typeface="Times New Roman" panose="02020603050405020304" pitchFamily="18" charset="0"/>
                <a:cs typeface="Times New Roman" panose="02020603050405020304" pitchFamily="18" charset="0"/>
              </a:rPr>
              <a:t>.” </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6461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err="1" smtClean="0">
                <a:latin typeface="Times New Roman" panose="02020603050405020304" pitchFamily="18" charset="0"/>
                <a:cs typeface="Times New Roman" panose="02020603050405020304" pitchFamily="18" charset="0"/>
              </a:rPr>
              <a:t>Thuber</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3654" y="995851"/>
            <a:ext cx="8886825" cy="4147649"/>
          </a:xfrm>
        </p:spPr>
        <p:txBody>
          <a:bodyPr>
            <a:normAutofit fontScale="85000" lnSpcReduction="10000"/>
          </a:bodyPr>
          <a:lstStyle/>
          <a:p>
            <a:pPr marL="0" indent="0">
              <a:buNone/>
            </a:pPr>
            <a:r>
              <a:rPr lang="en-US" dirty="0">
                <a:latin typeface="Times New Roman" panose="02020603050405020304" pitchFamily="18" charset="0"/>
                <a:cs typeface="Times New Roman" panose="02020603050405020304" pitchFamily="18" charset="0"/>
              </a:rPr>
              <a:t>Prosecutors step outside the wide latitude when employing an “imaginary script” to convey a victim's last moments because such a comment is unsupported by the evidence. </a:t>
            </a:r>
            <a:r>
              <a:rPr lang="en-US" u="sng" dirty="0">
                <a:latin typeface="Times New Roman" panose="02020603050405020304" pitchFamily="18" charset="0"/>
                <a:cs typeface="Times New Roman" panose="02020603050405020304" pitchFamily="18" charset="0"/>
              </a:rPr>
              <a:t>State v. Robinson, 303 Kan. 11, 261, 363 P.3d 875 (2015), cert. denied ––– U.S. ––––, 137 </a:t>
            </a:r>
            <a:r>
              <a:rPr lang="en-US" u="sng" dirty="0" err="1">
                <a:latin typeface="Times New Roman" panose="02020603050405020304" pitchFamily="18" charset="0"/>
                <a:cs typeface="Times New Roman" panose="02020603050405020304" pitchFamily="18" charset="0"/>
              </a:rPr>
              <a:t>S.Ct</a:t>
            </a:r>
            <a:r>
              <a:rPr lang="en-US" u="sng" dirty="0">
                <a:latin typeface="Times New Roman" panose="02020603050405020304" pitchFamily="18" charset="0"/>
                <a:cs typeface="Times New Roman" panose="02020603050405020304" pitchFamily="18" charset="0"/>
              </a:rPr>
              <a:t>. 164, 196 L.Ed.2d 138 (2016)</a:t>
            </a:r>
            <a:r>
              <a:rPr lang="en-US" dirty="0">
                <a:latin typeface="Times New Roman" panose="02020603050405020304" pitchFamily="18" charset="0"/>
                <a:cs typeface="Times New Roman" panose="02020603050405020304" pitchFamily="18" charset="0"/>
              </a:rPr>
              <a:t>. An evidentiary misstatement within an “imaginary script” may be amplified if the prosecutor uses this improper rhetorical device to arouse the jury's prejudice and passion. </a:t>
            </a:r>
            <a:r>
              <a:rPr lang="en-US" u="sng" dirty="0">
                <a:latin typeface="Times New Roman" panose="02020603050405020304" pitchFamily="18" charset="0"/>
                <a:cs typeface="Times New Roman" panose="02020603050405020304" pitchFamily="18" charset="0"/>
              </a:rPr>
              <a:t>State v. </a:t>
            </a:r>
            <a:r>
              <a:rPr lang="en-US" u="sng" dirty="0" err="1">
                <a:latin typeface="Times New Roman" panose="02020603050405020304" pitchFamily="18" charset="0"/>
                <a:cs typeface="Times New Roman" panose="02020603050405020304" pitchFamily="18" charset="0"/>
              </a:rPr>
              <a:t>Kleypas</a:t>
            </a:r>
            <a:r>
              <a:rPr lang="en-US" u="sng" dirty="0">
                <a:latin typeface="Times New Roman" panose="02020603050405020304" pitchFamily="18" charset="0"/>
                <a:cs typeface="Times New Roman" panose="02020603050405020304" pitchFamily="18" charset="0"/>
              </a:rPr>
              <a:t>, 272 Kan. 894, Syl. ¶ 8, 40 P.3d 139 (2001) (</a:t>
            </a:r>
            <a:r>
              <a:rPr lang="en-US" u="sng" dirty="0" err="1">
                <a:latin typeface="Times New Roman" panose="02020603050405020304" pitchFamily="18" charset="0"/>
                <a:cs typeface="Times New Roman" panose="02020603050405020304" pitchFamily="18" charset="0"/>
              </a:rPr>
              <a:t>Kleypas</a:t>
            </a:r>
            <a:r>
              <a:rPr lang="en-US" u="sng" dirty="0">
                <a:latin typeface="Times New Roman" panose="02020603050405020304" pitchFamily="18" charset="0"/>
                <a:cs typeface="Times New Roman" panose="02020603050405020304" pitchFamily="18" charset="0"/>
              </a:rPr>
              <a:t> I </a:t>
            </a:r>
            <a:r>
              <a:rPr lang="en-US" dirty="0">
                <a:latin typeface="Times New Roman" panose="02020603050405020304" pitchFamily="18" charset="0"/>
                <a:cs typeface="Times New Roman" panose="02020603050405020304" pitchFamily="18" charset="0"/>
              </a:rPr>
              <a:t>) (“It is </a:t>
            </a:r>
            <a:r>
              <a:rPr lang="en-US" dirty="0" smtClean="0">
                <a:latin typeface="Times New Roman" panose="02020603050405020304" pitchFamily="18" charset="0"/>
                <a:cs typeface="Times New Roman" panose="02020603050405020304" pitchFamily="18" charset="0"/>
              </a:rPr>
              <a:t>improper </a:t>
            </a:r>
            <a:r>
              <a:rPr lang="en-US" dirty="0">
                <a:latin typeface="Times New Roman" panose="02020603050405020304" pitchFamily="18" charset="0"/>
                <a:cs typeface="Times New Roman" panose="02020603050405020304" pitchFamily="18" charset="0"/>
              </a:rPr>
              <a:t>for a prosecutor to create an ‘imaginary script’ in order to create and arouse the prejudice and passion of the sentencing jury.”). Thurber argues the prosecutor used an imaginary script during opening statement and closing argument.</a:t>
            </a:r>
          </a:p>
        </p:txBody>
      </p:sp>
    </p:spTree>
    <p:extLst>
      <p:ext uri="{BB962C8B-B14F-4D97-AF65-F5344CB8AC3E}">
        <p14:creationId xmlns:p14="http://schemas.microsoft.com/office/powerpoint/2010/main" val="31683229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 y="98975"/>
            <a:ext cx="8963028" cy="763526"/>
          </a:xfrm>
        </p:spPr>
        <p:txBody>
          <a:bodyPr>
            <a:noAutofit/>
          </a:bodyPr>
          <a:lstStyle/>
          <a:p>
            <a:r>
              <a:rPr lang="en-US" sz="4400" dirty="0" smtClean="0">
                <a:latin typeface="Times New Roman" panose="02020603050405020304" pitchFamily="18" charset="0"/>
                <a:cs typeface="Times New Roman" panose="02020603050405020304" pitchFamily="18" charset="0"/>
              </a:rPr>
              <a:t>Thurber</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5722" y="1233977"/>
            <a:ext cx="8660069" cy="4128598"/>
          </a:xfrm>
        </p:spPr>
        <p:txBody>
          <a:bodyPr>
            <a:normAutofit fontScale="70000" lnSpcReduction="20000"/>
          </a:bodyPr>
          <a:lstStyle/>
          <a:p>
            <a:pPr fontAlgn="base"/>
            <a:r>
              <a:rPr lang="en-US" dirty="0"/>
              <a:t>The statements about J.S.'s suffering were within the latitude afforded during opening. Regardless of whether J.S. was conscious </a:t>
            </a:r>
            <a:r>
              <a:rPr lang="en-US" dirty="0" smtClean="0"/>
              <a:t>or </a:t>
            </a:r>
            <a:r>
              <a:rPr lang="en-US" dirty="0"/>
              <a:t>unconscious for part of the attack, ample evidence that J.S. sustained injuries throughout fairly supported the statement that she “suffered” as that word is commonly understood.  </a:t>
            </a:r>
          </a:p>
          <a:p>
            <a:r>
              <a:rPr lang="en-US" dirty="0"/>
              <a:t>See, e.g., </a:t>
            </a:r>
            <a:r>
              <a:rPr lang="en-US" i="1" dirty="0">
                <a:hlinkClick r:id="rId2"/>
              </a:rPr>
              <a:t>State v. Alger</a:t>
            </a:r>
            <a:r>
              <a:rPr lang="en-US" dirty="0">
                <a:hlinkClick r:id="rId2"/>
              </a:rPr>
              <a:t>, 282 Kan. 297, 304, 306, 145 P.3d 12 (2006)</a:t>
            </a:r>
            <a:r>
              <a:rPr lang="en-US" dirty="0"/>
              <a:t> (prosecutor stated during opening statement that two-year-old victim's “ ‘last memory will forever be that of the Defendant violently shaking the life out of her’ ”; prosecutor “danced on the line between mere recitation of expected evidence and forbidden argument” but did not step over it); </a:t>
            </a:r>
            <a:r>
              <a:rPr lang="en-US" i="1" dirty="0" err="1">
                <a:hlinkClick r:id="rId3"/>
              </a:rPr>
              <a:t>Tahah</a:t>
            </a:r>
            <a:r>
              <a:rPr lang="en-US" dirty="0">
                <a:hlinkClick r:id="rId3"/>
              </a:rPr>
              <a:t>, 302 Kan. at 788-89, 358 P.3d 819</a:t>
            </a:r>
            <a:r>
              <a:rPr lang="en-US" dirty="0"/>
              <a:t> (prosecutor's opening statement that defendant was “ ‘going hunting’ ” for victim was reasonable inference when evidence showed defendant sat in wait with rifle and shot victim through window in victim's house).</a:t>
            </a:r>
          </a:p>
        </p:txBody>
      </p:sp>
    </p:spTree>
    <p:extLst>
      <p:ext uri="{BB962C8B-B14F-4D97-AF65-F5344CB8AC3E}">
        <p14:creationId xmlns:p14="http://schemas.microsoft.com/office/powerpoint/2010/main" val="27223943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018" y="47625"/>
            <a:ext cx="8259098" cy="763526"/>
          </a:xfrm>
        </p:spPr>
        <p:txBody>
          <a:bodyPr>
            <a:normAutofit/>
          </a:bodyPr>
          <a:lstStyle/>
          <a:p>
            <a:r>
              <a:rPr lang="en-US" sz="4400" dirty="0" smtClean="0">
                <a:latin typeface="Times New Roman" panose="02020603050405020304" pitchFamily="18" charset="0"/>
                <a:cs typeface="Times New Roman" panose="02020603050405020304" pitchFamily="18" charset="0"/>
              </a:rPr>
              <a:t>Thurber</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5250" y="1095375"/>
            <a:ext cx="8669591" cy="3914775"/>
          </a:xfrm>
        </p:spPr>
        <p:txBody>
          <a:bodyPr>
            <a:normAutofit fontScale="92500" lnSpcReduction="20000"/>
          </a:bodyPr>
          <a:lstStyle/>
          <a:p>
            <a:pPr marL="0" indent="0">
              <a:buNone/>
            </a:pPr>
            <a:r>
              <a:rPr lang="en-US" dirty="0">
                <a:latin typeface="Times New Roman" panose="02020603050405020304" pitchFamily="18" charset="0"/>
                <a:cs typeface="Times New Roman" panose="02020603050405020304" pitchFamily="18" charset="0"/>
              </a:rPr>
              <a:t>But this court has “refrained from putting too fine a point on the distinction between stating the facts and making forbidden argument” during opening statement. </a:t>
            </a:r>
            <a:r>
              <a:rPr lang="en-US" u="sng" dirty="0">
                <a:latin typeface="Times New Roman" panose="02020603050405020304" pitchFamily="18" charset="0"/>
                <a:cs typeface="Times New Roman" panose="02020603050405020304" pitchFamily="18" charset="0"/>
              </a:rPr>
              <a:t>State v. Nguyen, 285 Kan. 418, 422, 172 P.3d 1165 (2007). </a:t>
            </a:r>
            <a:r>
              <a:rPr lang="en-US" dirty="0">
                <a:latin typeface="Times New Roman" panose="02020603050405020304" pitchFamily="18" charset="0"/>
                <a:cs typeface="Times New Roman" panose="02020603050405020304" pitchFamily="18" charset="0"/>
              </a:rPr>
              <a:t>And we have continued to indicate reasonable inferences can be drawn during opening statement. See, e.g., </a:t>
            </a:r>
            <a:r>
              <a:rPr lang="en-US" u="sng" dirty="0">
                <a:latin typeface="Times New Roman" panose="02020603050405020304" pitchFamily="18" charset="0"/>
                <a:cs typeface="Times New Roman" panose="02020603050405020304" pitchFamily="18" charset="0"/>
              </a:rPr>
              <a:t>State v. </a:t>
            </a:r>
            <a:r>
              <a:rPr lang="en-US" u="sng" dirty="0" err="1">
                <a:latin typeface="Times New Roman" panose="02020603050405020304" pitchFamily="18" charset="0"/>
                <a:cs typeface="Times New Roman" panose="02020603050405020304" pitchFamily="18" charset="0"/>
              </a:rPr>
              <a:t>Tahah</a:t>
            </a:r>
            <a:r>
              <a:rPr lang="en-US" u="sng" dirty="0">
                <a:latin typeface="Times New Roman" panose="02020603050405020304" pitchFamily="18" charset="0"/>
                <a:cs typeface="Times New Roman" panose="02020603050405020304" pitchFamily="18" charset="0"/>
              </a:rPr>
              <a:t>, 302 Kan. 783, 788-89, 358 P.3d 819 (2015)</a:t>
            </a:r>
            <a:r>
              <a:rPr lang="en-US" dirty="0">
                <a:latin typeface="Times New Roman" panose="02020603050405020304" pitchFamily="18" charset="0"/>
                <a:cs typeface="Times New Roman" panose="02020603050405020304" pitchFamily="18" charset="0"/>
              </a:rPr>
              <a:t> (prosecutor's comment during opening statement that defendant *163 was “ ‘going hunting’ ” for the victim was reasonable inference based on evidence eventually admitted at trial), cert. denied ––– U.S. ––––, 136 </a:t>
            </a:r>
            <a:r>
              <a:rPr lang="en-US" dirty="0" err="1">
                <a:latin typeface="Times New Roman" panose="02020603050405020304" pitchFamily="18" charset="0"/>
                <a:cs typeface="Times New Roman" panose="02020603050405020304" pitchFamily="18" charset="0"/>
              </a:rPr>
              <a:t>S.Ct</a:t>
            </a:r>
            <a:r>
              <a:rPr lang="en-US" dirty="0">
                <a:latin typeface="Times New Roman" panose="02020603050405020304" pitchFamily="18" charset="0"/>
                <a:cs typeface="Times New Roman" panose="02020603050405020304" pitchFamily="18" charset="0"/>
              </a:rPr>
              <a:t>. 1218, 194 L.Ed.2d 219 (2016); </a:t>
            </a:r>
            <a:r>
              <a:rPr lang="en-US" u="sng" dirty="0" err="1">
                <a:latin typeface="Times New Roman" panose="02020603050405020304" pitchFamily="18" charset="0"/>
                <a:cs typeface="Times New Roman" panose="02020603050405020304" pitchFamily="18" charset="0"/>
              </a:rPr>
              <a:t>Kleypas</a:t>
            </a:r>
            <a:r>
              <a:rPr lang="en-US" u="sng" dirty="0">
                <a:latin typeface="Times New Roman" panose="02020603050405020304" pitchFamily="18" charset="0"/>
                <a:cs typeface="Times New Roman" panose="02020603050405020304" pitchFamily="18" charset="0"/>
              </a:rPr>
              <a:t> I, 272 Kan. at 957, 40 P.3d 139.</a:t>
            </a:r>
          </a:p>
        </p:txBody>
      </p:sp>
    </p:spTree>
    <p:extLst>
      <p:ext uri="{BB962C8B-B14F-4D97-AF65-F5344CB8AC3E}">
        <p14:creationId xmlns:p14="http://schemas.microsoft.com/office/powerpoint/2010/main" val="1615649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61925"/>
            <a:ext cx="8877300" cy="901304"/>
          </a:xfrm>
        </p:spPr>
        <p:txBody>
          <a:bodyPr>
            <a:normAutofit fontScale="90000"/>
          </a:bodyPr>
          <a:lstStyle/>
          <a:p>
            <a:r>
              <a:rPr lang="en-US" dirty="0" smtClean="0">
                <a:latin typeface="Times New Roman" panose="02020603050405020304" pitchFamily="18" charset="0"/>
                <a:cs typeface="Times New Roman" panose="02020603050405020304" pitchFamily="18" charset="0"/>
              </a:rPr>
              <a:t>PROSECUTOR STATEMENTS: </a:t>
            </a:r>
            <a:r>
              <a:rPr lang="en-US" i="1" dirty="0" smtClean="0">
                <a:latin typeface="Times New Roman" panose="02020603050405020304" pitchFamily="18" charset="0"/>
                <a:cs typeface="Times New Roman" panose="02020603050405020304" pitchFamily="18" charset="0"/>
              </a:rPr>
              <a:t>THURBER</a:t>
            </a:r>
            <a:endParaRPr lang="en-US" i="1"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sz="half" idx="1"/>
          </p:nvPr>
        </p:nvSpPr>
        <p:spPr>
          <a:xfrm>
            <a:off x="224118" y="1510928"/>
            <a:ext cx="4038600" cy="3705224"/>
          </a:xfrm>
        </p:spPr>
        <p:txBody>
          <a:bodyPr/>
          <a:lstStyle/>
          <a:p>
            <a:r>
              <a:rPr lang="en-US" dirty="0" smtClean="0"/>
              <a:t>“J.S</a:t>
            </a:r>
            <a:r>
              <a:rPr lang="en-US" dirty="0"/>
              <a:t>. was looking up at a gray </a:t>
            </a:r>
            <a:r>
              <a:rPr lang="en-US" dirty="0" smtClean="0"/>
              <a:t>sky”</a:t>
            </a:r>
            <a:endParaRPr lang="en-US" dirty="0" smtClean="0"/>
          </a:p>
          <a:p>
            <a:endParaRPr lang="en-US" dirty="0"/>
          </a:p>
          <a:p>
            <a:pPr marL="0" indent="0">
              <a:buNone/>
            </a:pPr>
            <a:endParaRPr lang="en-US" dirty="0" smtClean="0"/>
          </a:p>
          <a:p>
            <a:r>
              <a:rPr lang="en-US" dirty="0" smtClean="0"/>
              <a:t>“did </a:t>
            </a:r>
            <a:r>
              <a:rPr lang="en-US" dirty="0"/>
              <a:t>not know the </a:t>
            </a:r>
            <a:r>
              <a:rPr lang="en-US" dirty="0" smtClean="0"/>
              <a:t>area”</a:t>
            </a:r>
            <a:endParaRPr lang="en-US" dirty="0"/>
          </a:p>
        </p:txBody>
      </p:sp>
      <p:sp>
        <p:nvSpPr>
          <p:cNvPr id="6" name="Content Placeholder 5"/>
          <p:cNvSpPr>
            <a:spLocks noGrp="1"/>
          </p:cNvSpPr>
          <p:nvPr>
            <p:ph sz="half" idx="2"/>
          </p:nvPr>
        </p:nvSpPr>
        <p:spPr>
          <a:xfrm>
            <a:off x="4624295" y="1510928"/>
            <a:ext cx="4038600" cy="3771899"/>
          </a:xfrm>
        </p:spPr>
        <p:txBody>
          <a:bodyPr/>
          <a:lstStyle/>
          <a:p>
            <a:r>
              <a:rPr lang="en-US" dirty="0" smtClean="0"/>
              <a:t>Photographic evidence </a:t>
            </a:r>
            <a:r>
              <a:rPr lang="en-US" dirty="0"/>
              <a:t>showed J.S.'s body lying on her back with her </a:t>
            </a:r>
            <a:r>
              <a:rPr lang="en-US" dirty="0" smtClean="0"/>
              <a:t>eyes</a:t>
            </a:r>
            <a:r>
              <a:rPr lang="en-US" dirty="0"/>
              <a:t> </a:t>
            </a:r>
            <a:r>
              <a:rPr lang="en-US" dirty="0" smtClean="0"/>
              <a:t>open</a:t>
            </a:r>
          </a:p>
          <a:p>
            <a:r>
              <a:rPr lang="en-US" dirty="0" smtClean="0"/>
              <a:t>No evidence </a:t>
            </a:r>
            <a:r>
              <a:rPr lang="en-US" dirty="0"/>
              <a:t>supporting an </a:t>
            </a:r>
            <a:r>
              <a:rPr lang="en-US" dirty="0" smtClean="0"/>
              <a:t>inference = error</a:t>
            </a:r>
            <a:endParaRPr lang="en-US" dirty="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39906217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5250"/>
            <a:ext cx="8229600" cy="967979"/>
          </a:xfrm>
        </p:spPr>
        <p:txBody>
          <a:bodyPr>
            <a:normAutofit fontScale="90000"/>
          </a:bodyPr>
          <a:lstStyle/>
          <a:p>
            <a:r>
              <a:rPr lang="en-US" dirty="0">
                <a:latin typeface="Times New Roman" panose="02020603050405020304" pitchFamily="18" charset="0"/>
                <a:cs typeface="Times New Roman" panose="02020603050405020304" pitchFamily="18" charset="0"/>
              </a:rPr>
              <a:t>PROSECUTOR STATEMENTS: </a:t>
            </a:r>
            <a:r>
              <a:rPr lang="en-US" i="1" dirty="0">
                <a:latin typeface="Times New Roman" panose="02020603050405020304" pitchFamily="18" charset="0"/>
                <a:cs typeface="Times New Roman" panose="02020603050405020304" pitchFamily="18" charset="0"/>
              </a:rPr>
              <a:t>THURBER</a:t>
            </a:r>
            <a:endParaRPr lang="en-US" dirty="0"/>
          </a:p>
        </p:txBody>
      </p:sp>
      <p:sp>
        <p:nvSpPr>
          <p:cNvPr id="3" name="Content Placeholder 2"/>
          <p:cNvSpPr>
            <a:spLocks noGrp="1"/>
          </p:cNvSpPr>
          <p:nvPr>
            <p:ph sz="half" idx="1"/>
          </p:nvPr>
        </p:nvSpPr>
        <p:spPr>
          <a:xfrm>
            <a:off x="188258" y="1457139"/>
            <a:ext cx="4038600" cy="3394472"/>
          </a:xfrm>
        </p:spPr>
        <p:txBody>
          <a:bodyPr>
            <a:normAutofit fontScale="92500" lnSpcReduction="10000"/>
          </a:bodyPr>
          <a:lstStyle/>
          <a:p>
            <a:r>
              <a:rPr lang="en-US" dirty="0" smtClean="0"/>
              <a:t>“And </a:t>
            </a:r>
            <a:r>
              <a:rPr lang="en-US" dirty="0"/>
              <a:t>she was strangled. She was strangled. Repeatedly strangled. Repeatedly strangled of a tightening and relaxing, tightening, relaxing</a:t>
            </a:r>
            <a:r>
              <a:rPr lang="en-US" dirty="0" smtClean="0"/>
              <a:t>.”</a:t>
            </a:r>
            <a:endParaRPr lang="en-US" dirty="0"/>
          </a:p>
        </p:txBody>
      </p:sp>
      <p:sp>
        <p:nvSpPr>
          <p:cNvPr id="4" name="Content Placeholder 3"/>
          <p:cNvSpPr>
            <a:spLocks noGrp="1"/>
          </p:cNvSpPr>
          <p:nvPr>
            <p:ph sz="half" idx="2"/>
          </p:nvPr>
        </p:nvSpPr>
        <p:spPr>
          <a:xfrm>
            <a:off x="4389717" y="1409701"/>
            <a:ext cx="4457700" cy="3733799"/>
          </a:xfrm>
        </p:spPr>
        <p:txBody>
          <a:bodyPr>
            <a:normAutofit fontScale="92500" lnSpcReduction="10000"/>
          </a:bodyPr>
          <a:lstStyle/>
          <a:p>
            <a:r>
              <a:rPr lang="en-US" dirty="0" smtClean="0"/>
              <a:t>“coroner </a:t>
            </a:r>
            <a:r>
              <a:rPr lang="en-US" dirty="0"/>
              <a:t>testified J.S. was strangled and that bruising on her neck displayed “several discreet or outlying areas that could represent multiple applications of pressure.” The coroner stated this bruising was consistent with repositioning the hands</a:t>
            </a:r>
            <a:r>
              <a:rPr lang="en-US" dirty="0" smtClean="0"/>
              <a:t>.” </a:t>
            </a:r>
            <a:endParaRPr lang="en-US" dirty="0"/>
          </a:p>
        </p:txBody>
      </p:sp>
    </p:spTree>
    <p:extLst>
      <p:ext uri="{BB962C8B-B14F-4D97-AF65-F5344CB8AC3E}">
        <p14:creationId xmlns:p14="http://schemas.microsoft.com/office/powerpoint/2010/main" val="4032848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PROSECUTOR STATEMENTS: </a:t>
            </a:r>
            <a:r>
              <a:rPr lang="en-US" i="1" dirty="0">
                <a:latin typeface="Times New Roman" panose="02020603050405020304" pitchFamily="18" charset="0"/>
                <a:cs typeface="Times New Roman" panose="02020603050405020304" pitchFamily="18" charset="0"/>
              </a:rPr>
              <a:t>THURBER</a:t>
            </a:r>
            <a:endParaRPr lang="en-US" dirty="0"/>
          </a:p>
        </p:txBody>
      </p:sp>
      <p:sp>
        <p:nvSpPr>
          <p:cNvPr id="3" name="Content Placeholder 2"/>
          <p:cNvSpPr>
            <a:spLocks noGrp="1"/>
          </p:cNvSpPr>
          <p:nvPr>
            <p:ph sz="half" idx="1"/>
          </p:nvPr>
        </p:nvSpPr>
        <p:spPr>
          <a:xfrm>
            <a:off x="107016" y="1271588"/>
            <a:ext cx="4352925" cy="3733800"/>
          </a:xfrm>
        </p:spPr>
        <p:txBody>
          <a:bodyPr>
            <a:normAutofit fontScale="92500" lnSpcReduction="20000"/>
          </a:bodyPr>
          <a:lstStyle/>
          <a:p>
            <a:r>
              <a:rPr lang="en-US" dirty="0" smtClean="0">
                <a:latin typeface="Times New Roman" panose="02020603050405020304" pitchFamily="18" charset="0"/>
                <a:cs typeface="Times New Roman" panose="02020603050405020304" pitchFamily="18" charset="0"/>
              </a:rPr>
              <a:t>“And </a:t>
            </a:r>
            <a:r>
              <a:rPr lang="en-US" dirty="0">
                <a:latin typeface="Times New Roman" panose="02020603050405020304" pitchFamily="18" charset="0"/>
                <a:cs typeface="Times New Roman" panose="02020603050405020304" pitchFamily="18" charset="0"/>
              </a:rPr>
              <a:t>at the time that she would struggle and can get a little bit, she is gasping for air, gasping. And every time she did that, more oxygen went to her brain, allowed her to live longer. The strangulation, five to 12 minutes. Five to 12 minutes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362449" y="1133476"/>
            <a:ext cx="4619625" cy="4010024"/>
          </a:xfrm>
        </p:spPr>
        <p:txBody>
          <a:bodyPr>
            <a:normAutofit fontScale="92500" lnSpcReduction="20000"/>
          </a:bodyPr>
          <a:lstStyle/>
          <a:p>
            <a:r>
              <a:rPr lang="en-US" sz="2600" dirty="0" smtClean="0">
                <a:latin typeface="Times New Roman" panose="02020603050405020304" pitchFamily="18" charset="0"/>
                <a:cs typeface="Times New Roman" panose="02020603050405020304" pitchFamily="18" charset="0"/>
              </a:rPr>
              <a:t>“The </a:t>
            </a:r>
            <a:r>
              <a:rPr lang="en-US" sz="2600" dirty="0">
                <a:latin typeface="Times New Roman" panose="02020603050405020304" pitchFamily="18" charset="0"/>
                <a:cs typeface="Times New Roman" panose="02020603050405020304" pitchFamily="18" charset="0"/>
              </a:rPr>
              <a:t>coroner explained a strangulation victim would struggle; and, if pressure was released, a victim could possibly gasp for air. The coroner also testified the time to kill by strangulation “varies,” but estimated it would take “three to five minutes.” And if pressure was released, the coroner testified, it would prolong that time</a:t>
            </a:r>
            <a:r>
              <a:rPr lang="en-US" sz="2600" dirty="0" smtClean="0">
                <a:latin typeface="Times New Roman" panose="02020603050405020304" pitchFamily="18" charset="0"/>
                <a:cs typeface="Times New Roman" panose="02020603050405020304" pitchFamily="18" charset="0"/>
              </a:rPr>
              <a:t>.</a:t>
            </a:r>
          </a:p>
          <a:p>
            <a:r>
              <a:rPr lang="en-US" sz="2600" dirty="0" smtClean="0">
                <a:latin typeface="Times New Roman" panose="02020603050405020304" pitchFamily="18" charset="0"/>
                <a:cs typeface="Times New Roman" panose="02020603050405020304" pitchFamily="18" charset="0"/>
              </a:rPr>
              <a:t>“12 minutes” </a:t>
            </a:r>
            <a:r>
              <a:rPr lang="en-US" sz="2600" dirty="0" smtClean="0">
                <a:latin typeface="Times New Roman" panose="02020603050405020304" pitchFamily="18" charset="0"/>
                <a:cs typeface="Times New Roman" panose="02020603050405020304" pitchFamily="18" charset="0"/>
              </a:rPr>
              <a:t>= error</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333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40447" y="2387390"/>
            <a:ext cx="8229600" cy="857250"/>
          </a:xfrm>
        </p:spPr>
        <p:txBody>
          <a:bodyPr>
            <a:normAutofit/>
          </a:bodyPr>
          <a:lstStyle/>
          <a:p>
            <a:r>
              <a:rPr lang="en-US" sz="4800" dirty="0" smtClean="0">
                <a:latin typeface="Times New Roman" panose="02020603050405020304" pitchFamily="18" charset="0"/>
                <a:cs typeface="Times New Roman" panose="02020603050405020304" pitchFamily="18" charset="0"/>
              </a:rPr>
              <a:t>EXAMPLES</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03206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r>
              <a:rPr lang="en-US" sz="4800" dirty="0" smtClean="0">
                <a:latin typeface="Times New Roman" panose="02020603050405020304" pitchFamily="18" charset="0"/>
                <a:cs typeface="Times New Roman" panose="02020603050405020304" pitchFamily="18" charset="0"/>
              </a:rPr>
              <a:t>QUESTIONS</a:t>
            </a:r>
            <a:endParaRPr lang="en-US" sz="4800" dirty="0">
              <a:latin typeface="Times New Roman" panose="02020603050405020304" pitchFamily="18" charset="0"/>
              <a:cs typeface="Times New Roman" panose="02020603050405020304" pitchFamily="18" charset="0"/>
            </a:endParaRPr>
          </a:p>
        </p:txBody>
      </p:sp>
      <p:sp>
        <p:nvSpPr>
          <p:cNvPr id="4" name="Subtitle 3"/>
          <p:cNvSpPr>
            <a:spLocks noGrp="1"/>
          </p:cNvSpPr>
          <p:nvPr>
            <p:ph type="subTitle" idx="1"/>
          </p:nvPr>
        </p:nvSpPr>
        <p:spPr>
          <a:xfrm>
            <a:off x="179920" y="2944158"/>
            <a:ext cx="8381518" cy="2199342"/>
          </a:xfrm>
        </p:spPr>
        <p:txBody>
          <a:bodyPr>
            <a:normAutofit fontScale="92500" lnSpcReduction="20000"/>
          </a:bodyPr>
          <a:lstStyle/>
          <a:p>
            <a:r>
              <a:rPr lang="en-US" sz="2400" dirty="0" smtClean="0">
                <a:solidFill>
                  <a:schemeClr val="tx1"/>
                </a:solidFill>
                <a:latin typeface="Times New Roman" panose="02020603050405020304" pitchFamily="18" charset="0"/>
                <a:cs typeface="Times New Roman" panose="02020603050405020304" pitchFamily="18" charset="0"/>
              </a:rPr>
              <a:t>Shannon R. Wilson</a:t>
            </a:r>
          </a:p>
          <a:p>
            <a:r>
              <a:rPr lang="en-US" sz="2400" dirty="0" smtClean="0">
                <a:solidFill>
                  <a:schemeClr val="tx1"/>
                </a:solidFill>
                <a:latin typeface="Times New Roman" panose="02020603050405020304" pitchFamily="18" charset="0"/>
                <a:cs typeface="Times New Roman" panose="02020603050405020304" pitchFamily="18" charset="0"/>
              </a:rPr>
              <a:t>Chief Attorney, Trial Division</a:t>
            </a:r>
          </a:p>
          <a:p>
            <a:r>
              <a:rPr lang="en-US" sz="2400" dirty="0" smtClean="0">
                <a:solidFill>
                  <a:schemeClr val="tx1"/>
                </a:solidFill>
                <a:latin typeface="Times New Roman" panose="02020603050405020304" pitchFamily="18" charset="0"/>
                <a:cs typeface="Times New Roman" panose="02020603050405020304" pitchFamily="18" charset="0"/>
              </a:rPr>
              <a:t>Office of the District Attorney</a:t>
            </a:r>
          </a:p>
          <a:p>
            <a:r>
              <a:rPr lang="en-US" sz="2400" dirty="0" smtClean="0">
                <a:solidFill>
                  <a:schemeClr val="tx1"/>
                </a:solidFill>
                <a:latin typeface="Times New Roman" panose="02020603050405020304" pitchFamily="18" charset="0"/>
                <a:cs typeface="Times New Roman" panose="02020603050405020304" pitchFamily="18" charset="0"/>
              </a:rPr>
              <a:t>18</a:t>
            </a:r>
            <a:r>
              <a:rPr lang="en-US" sz="2400" baseline="30000" dirty="0" smtClean="0">
                <a:solidFill>
                  <a:schemeClr val="tx1"/>
                </a:solidFill>
                <a:latin typeface="Times New Roman" panose="02020603050405020304" pitchFamily="18" charset="0"/>
                <a:cs typeface="Times New Roman" panose="02020603050405020304" pitchFamily="18" charset="0"/>
              </a:rPr>
              <a:t>th</a:t>
            </a:r>
            <a:r>
              <a:rPr lang="en-US" sz="2400" dirty="0" smtClean="0">
                <a:solidFill>
                  <a:schemeClr val="tx1"/>
                </a:solidFill>
                <a:latin typeface="Times New Roman" panose="02020603050405020304" pitchFamily="18" charset="0"/>
                <a:cs typeface="Times New Roman" panose="02020603050405020304" pitchFamily="18" charset="0"/>
              </a:rPr>
              <a:t> Judicial District – Sedgwick County</a:t>
            </a:r>
          </a:p>
          <a:p>
            <a:r>
              <a:rPr lang="en-US" sz="2400" dirty="0" smtClean="0">
                <a:latin typeface="Times New Roman" panose="02020603050405020304" pitchFamily="18" charset="0"/>
                <a:cs typeface="Times New Roman" panose="02020603050405020304" pitchFamily="18" charset="0"/>
                <a:hlinkClick r:id="rId2"/>
              </a:rPr>
              <a:t>Shannon.Wilson@Sedgwick.gov</a:t>
            </a:r>
            <a:r>
              <a:rPr lang="en-US" sz="2400" dirty="0" smtClean="0">
                <a:latin typeface="Times New Roman" panose="02020603050405020304" pitchFamily="18" charset="0"/>
                <a:cs typeface="Times New Roman" panose="02020603050405020304" pitchFamily="18" charset="0"/>
              </a:rPr>
              <a:t> </a:t>
            </a:r>
          </a:p>
          <a:p>
            <a:r>
              <a:rPr lang="en-US" sz="2400" smtClean="0">
                <a:solidFill>
                  <a:schemeClr val="tx1"/>
                </a:solidFill>
                <a:latin typeface="Times New Roman" panose="02020603050405020304" pitchFamily="18" charset="0"/>
                <a:cs typeface="Times New Roman" panose="02020603050405020304" pitchFamily="18" charset="0"/>
              </a:rPr>
              <a:t>Phone: 316-660-3723</a:t>
            </a:r>
            <a:endParaRPr lang="en-US" sz="2400" dirty="0" smtClean="0">
              <a:solidFill>
                <a:schemeClr val="tx1"/>
              </a:solidFill>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4681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728" y="164717"/>
            <a:ext cx="8259098" cy="763526"/>
          </a:xfrm>
        </p:spPr>
        <p:txBody>
          <a:bodyPr>
            <a:normAutofit/>
          </a:bodyPr>
          <a:lstStyle/>
          <a:p>
            <a:r>
              <a:rPr lang="en-US" sz="4400" dirty="0" smtClean="0">
                <a:latin typeface="Times New Roman" panose="02020603050405020304" pitchFamily="18" charset="0"/>
                <a:cs typeface="Times New Roman" panose="02020603050405020304" pitchFamily="18" charset="0"/>
              </a:rPr>
              <a:t>AMERICAN BAR ASSOCIATION</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Autofit/>
          </a:bodyPr>
          <a:lstStyle/>
          <a:p>
            <a:pPr marL="0" indent="0">
              <a:buNone/>
            </a:pPr>
            <a:r>
              <a:rPr lang="en-US" sz="3600" dirty="0" smtClean="0">
                <a:latin typeface="Times New Roman" panose="02020603050405020304" pitchFamily="18" charset="0"/>
                <a:cs typeface="Times New Roman" panose="02020603050405020304" pitchFamily="18" charset="0"/>
              </a:rPr>
              <a:t>“The </a:t>
            </a:r>
            <a:r>
              <a:rPr lang="en-US" sz="3600" dirty="0">
                <a:latin typeface="Times New Roman" panose="02020603050405020304" pitchFamily="18" charset="0"/>
                <a:cs typeface="Times New Roman" panose="02020603050405020304" pitchFamily="18" charset="0"/>
              </a:rPr>
              <a:t>purpose of opening statements by each side is to tell jurors something about the case they will be hearing. The opening statements must be confined to facts that will be proved by the evidence, and cannot be argumentative</a:t>
            </a: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4612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4400" dirty="0" smtClean="0">
                <a:solidFill>
                  <a:schemeClr val="bg1"/>
                </a:solidFill>
                <a:latin typeface="Times New Roman" panose="02020603050405020304" pitchFamily="18" charset="0"/>
                <a:cs typeface="Times New Roman" panose="02020603050405020304" pitchFamily="18" charset="0"/>
              </a:rPr>
              <a:t>GOALS OF OPENING</a:t>
            </a:r>
            <a:endParaRPr lang="en-US" sz="4400" dirty="0">
              <a:solidFill>
                <a:schemeClr val="bg1"/>
              </a:solidFill>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1835189" y="1482165"/>
            <a:ext cx="6776884" cy="3705412"/>
          </a:xfrm>
        </p:spPr>
        <p:txBody>
          <a:bodyPr>
            <a:normAutofit/>
          </a:bodyPr>
          <a:lstStyle/>
          <a:p>
            <a:r>
              <a:rPr lang="en-US" sz="4000" dirty="0">
                <a:latin typeface="Times New Roman" panose="02020603050405020304" pitchFamily="18" charset="0"/>
                <a:cs typeface="Times New Roman" panose="02020603050405020304" pitchFamily="18" charset="0"/>
              </a:rPr>
              <a:t>Capture </a:t>
            </a:r>
            <a:r>
              <a:rPr lang="en-US" sz="4000" dirty="0" smtClean="0">
                <a:latin typeface="Times New Roman" panose="02020603050405020304" pitchFamily="18" charset="0"/>
                <a:cs typeface="Times New Roman" panose="02020603050405020304" pitchFamily="18" charset="0"/>
              </a:rPr>
              <a:t>Jury’s Attention</a:t>
            </a:r>
            <a:endParaRPr lang="en-US" sz="4000" dirty="0" smtClean="0">
              <a:latin typeface="Times New Roman" panose="02020603050405020304" pitchFamily="18" charset="0"/>
              <a:cs typeface="Times New Roman" panose="02020603050405020304" pitchFamily="18" charset="0"/>
            </a:endParaRPr>
          </a:p>
          <a:p>
            <a:r>
              <a:rPr lang="en-US" sz="4000" dirty="0" smtClean="0">
                <a:latin typeface="Times New Roman" panose="02020603050405020304" pitchFamily="18" charset="0"/>
                <a:cs typeface="Times New Roman" panose="02020603050405020304" pitchFamily="18" charset="0"/>
              </a:rPr>
              <a:t>Clear Narrative</a:t>
            </a:r>
            <a:endParaRPr lang="en-US" sz="4000" dirty="0">
              <a:latin typeface="Times New Roman" panose="02020603050405020304" pitchFamily="18" charset="0"/>
              <a:cs typeface="Times New Roman" panose="02020603050405020304" pitchFamily="18" charset="0"/>
            </a:endParaRPr>
          </a:p>
          <a:p>
            <a:r>
              <a:rPr lang="en-US" sz="4000" dirty="0" smtClean="0">
                <a:latin typeface="Times New Roman" panose="02020603050405020304" pitchFamily="18" charset="0"/>
                <a:cs typeface="Times New Roman" panose="02020603050405020304" pitchFamily="18" charset="0"/>
              </a:rPr>
              <a:t>Memorable</a:t>
            </a:r>
            <a:endParaRPr lang="en-US" sz="4000" dirty="0">
              <a:latin typeface="Times New Roman" panose="02020603050405020304" pitchFamily="18" charset="0"/>
              <a:cs typeface="Times New Roman" panose="02020603050405020304" pitchFamily="18" charset="0"/>
            </a:endParaRPr>
          </a:p>
          <a:p>
            <a:r>
              <a:rPr lang="en-US" sz="4000" dirty="0" smtClean="0">
                <a:latin typeface="Times New Roman" panose="02020603050405020304" pitchFamily="18" charset="0"/>
                <a:cs typeface="Times New Roman" panose="02020603050405020304" pitchFamily="18" charset="0"/>
              </a:rPr>
              <a:t>3 E’s -Efficient/Effective/Engaging</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1633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anose="02020603050405020304" pitchFamily="18" charset="0"/>
                <a:cs typeface="Times New Roman" panose="02020603050405020304" pitchFamily="18" charset="0"/>
              </a:rPr>
              <a:t>ELEMENTS</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4400" dirty="0" smtClean="0">
                <a:latin typeface="Times New Roman" panose="02020603050405020304" pitchFamily="18" charset="0"/>
                <a:cs typeface="Times New Roman" panose="02020603050405020304" pitchFamily="18" charset="0"/>
              </a:rPr>
              <a:t>Case Theme</a:t>
            </a:r>
          </a:p>
          <a:p>
            <a:r>
              <a:rPr lang="en-US" sz="4400" dirty="0" smtClean="0">
                <a:latin typeface="Times New Roman" panose="02020603050405020304" pitchFamily="18" charset="0"/>
                <a:cs typeface="Times New Roman" panose="02020603050405020304" pitchFamily="18" charset="0"/>
              </a:rPr>
              <a:t>Content - </a:t>
            </a:r>
            <a:r>
              <a:rPr lang="en-US" sz="4400" dirty="0">
                <a:latin typeface="Times New Roman" panose="02020603050405020304" pitchFamily="18" charset="0"/>
                <a:cs typeface="Times New Roman" panose="02020603050405020304" pitchFamily="18" charset="0"/>
              </a:rPr>
              <a:t>Know your </a:t>
            </a:r>
            <a:r>
              <a:rPr lang="en-US" sz="4400" dirty="0" smtClean="0">
                <a:latin typeface="Times New Roman" panose="02020603050405020304" pitchFamily="18" charset="0"/>
                <a:cs typeface="Times New Roman" panose="02020603050405020304" pitchFamily="18" charset="0"/>
              </a:rPr>
              <a:t>facts</a:t>
            </a:r>
          </a:p>
          <a:p>
            <a:r>
              <a:rPr lang="en-US" sz="4400" dirty="0" smtClean="0">
                <a:latin typeface="Times New Roman" panose="02020603050405020304" pitchFamily="18" charset="0"/>
                <a:cs typeface="Times New Roman" panose="02020603050405020304" pitchFamily="18" charset="0"/>
              </a:rPr>
              <a:t>Approach – Be strategic/intentional</a:t>
            </a:r>
            <a:endParaRPr lang="en-US" sz="4400" dirty="0">
              <a:latin typeface="Times New Roman" panose="02020603050405020304" pitchFamily="18"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3094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anose="02020603050405020304" pitchFamily="18" charset="0"/>
                <a:cs typeface="Times New Roman" panose="02020603050405020304" pitchFamily="18" charset="0"/>
              </a:rPr>
              <a:t>CASE THEME</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58010" y="1714668"/>
            <a:ext cx="8244349" cy="3333136"/>
          </a:xfrm>
        </p:spPr>
        <p:txBody>
          <a:bodyPr>
            <a:normAutofit/>
          </a:bodyPr>
          <a:lstStyle/>
          <a:p>
            <a:r>
              <a:rPr lang="en-US" sz="4000" dirty="0" smtClean="0">
                <a:latin typeface="Times New Roman" panose="02020603050405020304" pitchFamily="18" charset="0"/>
                <a:cs typeface="Times New Roman" panose="02020603050405020304" pitchFamily="18" charset="0"/>
              </a:rPr>
              <a:t>What’s the thing?</a:t>
            </a:r>
          </a:p>
          <a:p>
            <a:r>
              <a:rPr lang="en-US" sz="4000" dirty="0" smtClean="0">
                <a:latin typeface="Times New Roman" panose="02020603050405020304" pitchFamily="18" charset="0"/>
                <a:cs typeface="Times New Roman" panose="02020603050405020304" pitchFamily="18" charset="0"/>
              </a:rPr>
              <a:t>Word or phrase or short sentence</a:t>
            </a:r>
          </a:p>
          <a:p>
            <a:r>
              <a:rPr lang="en-US" sz="4000" dirty="0" smtClean="0">
                <a:latin typeface="Times New Roman" panose="02020603050405020304" pitchFamily="18" charset="0"/>
                <a:cs typeface="Times New Roman" panose="02020603050405020304" pitchFamily="18" charset="0"/>
              </a:rPr>
              <a:t>Jury’s attention/investment</a:t>
            </a:r>
          </a:p>
          <a:p>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48039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anose="02020603050405020304" pitchFamily="18" charset="0"/>
                <a:cs typeface="Times New Roman" panose="02020603050405020304" pitchFamily="18" charset="0"/>
              </a:rPr>
              <a:t>CONTENT</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68941" y="1213224"/>
            <a:ext cx="8476853" cy="3930276"/>
          </a:xfrm>
        </p:spPr>
        <p:txBody>
          <a:bodyPr>
            <a:normAutofit lnSpcReduction="10000"/>
          </a:bodyPr>
          <a:lstStyle/>
          <a:p>
            <a:r>
              <a:rPr lang="en-US" sz="3600" dirty="0" smtClean="0">
                <a:latin typeface="Times New Roman" panose="02020603050405020304" pitchFamily="18" charset="0"/>
                <a:cs typeface="Times New Roman" panose="02020603050405020304" pitchFamily="18" charset="0"/>
              </a:rPr>
              <a:t>Attention Step</a:t>
            </a:r>
          </a:p>
          <a:p>
            <a:r>
              <a:rPr lang="en-US" sz="3600" dirty="0" smtClean="0">
                <a:latin typeface="Times New Roman" panose="02020603050405020304" pitchFamily="18" charset="0"/>
                <a:cs typeface="Times New Roman" panose="02020603050405020304" pitchFamily="18" charset="0"/>
              </a:rPr>
              <a:t>Outline / Overview</a:t>
            </a:r>
          </a:p>
          <a:p>
            <a:r>
              <a:rPr lang="en-US" sz="3600" dirty="0" smtClean="0">
                <a:latin typeface="Times New Roman" panose="02020603050405020304" pitchFamily="18" charset="0"/>
                <a:cs typeface="Times New Roman" panose="02020603050405020304" pitchFamily="18" charset="0"/>
              </a:rPr>
              <a:t>Introduce key people and concepts</a:t>
            </a:r>
          </a:p>
          <a:p>
            <a:r>
              <a:rPr lang="en-US" sz="3600" dirty="0" smtClean="0">
                <a:latin typeface="Times New Roman" panose="02020603050405020304" pitchFamily="18" charset="0"/>
                <a:cs typeface="Times New Roman" panose="02020603050405020304" pitchFamily="18" charset="0"/>
              </a:rPr>
              <a:t>Weaknesses</a:t>
            </a:r>
          </a:p>
          <a:p>
            <a:r>
              <a:rPr lang="en-US" sz="3600" dirty="0" smtClean="0">
                <a:latin typeface="Times New Roman" panose="02020603050405020304" pitchFamily="18" charset="0"/>
                <a:cs typeface="Times New Roman" panose="02020603050405020304" pitchFamily="18" charset="0"/>
              </a:rPr>
              <a:t>Argument – NO / Persuasion – YES</a:t>
            </a:r>
          </a:p>
          <a:p>
            <a:r>
              <a:rPr lang="en-US" sz="3600" dirty="0" smtClean="0">
                <a:latin typeface="Times New Roman" panose="02020603050405020304" pitchFamily="18" charset="0"/>
                <a:cs typeface="Times New Roman" panose="02020603050405020304" pitchFamily="18" charset="0"/>
              </a:rPr>
              <a:t>Exit - Charge</a:t>
            </a:r>
            <a:endParaRPr lang="en-US" sz="3600" dirty="0">
              <a:latin typeface="Times New Roman" panose="02020603050405020304" pitchFamily="18" charset="0"/>
              <a:cs typeface="Times New Roman" panose="02020603050405020304" pitchFamily="18" charset="0"/>
            </a:endParaRPr>
          </a:p>
          <a:p>
            <a:endParaRPr lang="en-US" sz="3600" dirty="0" smtClean="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298052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anose="02020603050405020304" pitchFamily="18" charset="0"/>
                <a:cs typeface="Times New Roman" panose="02020603050405020304" pitchFamily="18" charset="0"/>
              </a:rPr>
              <a:t>APPROACH</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80895" y="1344706"/>
            <a:ext cx="8464900" cy="3675529"/>
          </a:xfrm>
        </p:spPr>
        <p:txBody>
          <a:bodyPr>
            <a:normAutofit lnSpcReduction="10000"/>
          </a:bodyPr>
          <a:lstStyle/>
          <a:p>
            <a:r>
              <a:rPr lang="en-US" sz="3200" dirty="0" smtClean="0">
                <a:latin typeface="Times New Roman" panose="02020603050405020304" pitchFamily="18" charset="0"/>
                <a:cs typeface="Times New Roman" panose="02020603050405020304" pitchFamily="18" charset="0"/>
              </a:rPr>
              <a:t>BE YOU – mood, tone, language (within reason)</a:t>
            </a:r>
          </a:p>
          <a:p>
            <a:r>
              <a:rPr lang="en-US" sz="3200" dirty="0" smtClean="0">
                <a:latin typeface="Times New Roman" panose="02020603050405020304" pitchFamily="18" charset="0"/>
                <a:cs typeface="Times New Roman" panose="02020603050405020304" pitchFamily="18" charset="0"/>
              </a:rPr>
              <a:t>Storytelling – outside observer or witness narratives</a:t>
            </a:r>
          </a:p>
          <a:p>
            <a:r>
              <a:rPr lang="en-US" sz="3200" dirty="0" smtClean="0">
                <a:latin typeface="Times New Roman" panose="02020603050405020304" pitchFamily="18" charset="0"/>
                <a:cs typeface="Times New Roman" panose="02020603050405020304" pitchFamily="18" charset="0"/>
              </a:rPr>
              <a:t>Bring the defendant into it</a:t>
            </a:r>
          </a:p>
          <a:p>
            <a:r>
              <a:rPr lang="en-US" sz="3200" dirty="0" smtClean="0">
                <a:latin typeface="Times New Roman" panose="02020603050405020304" pitchFamily="18" charset="0"/>
                <a:cs typeface="Times New Roman" panose="02020603050405020304" pitchFamily="18" charset="0"/>
              </a:rPr>
              <a:t>Do not make a promise you cannot keep</a:t>
            </a:r>
          </a:p>
          <a:p>
            <a:r>
              <a:rPr lang="en-US" sz="3200" dirty="0" smtClean="0">
                <a:latin typeface="Times New Roman" panose="02020603050405020304" pitchFamily="18" charset="0"/>
                <a:cs typeface="Times New Roman" panose="02020603050405020304" pitchFamily="18" charset="0"/>
              </a:rPr>
              <a:t>Hold back a “little” something</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7865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anose="02020603050405020304" pitchFamily="18" charset="0"/>
                <a:cs typeface="Times New Roman" panose="02020603050405020304" pitchFamily="18" charset="0"/>
              </a:rPr>
              <a:t>DO NOT</a:t>
            </a:r>
            <a:endParaRPr lang="en-US" sz="4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8821" y="1332753"/>
            <a:ext cx="8446970" cy="4052046"/>
          </a:xfrm>
        </p:spPr>
        <p:txBody>
          <a:bodyPr>
            <a:noAutofit/>
          </a:bodyPr>
          <a:lstStyle/>
          <a:p>
            <a:r>
              <a:rPr lang="en-US" sz="3200" dirty="0" smtClean="0">
                <a:latin typeface="Times New Roman" panose="02020603050405020304" pitchFamily="18" charset="0"/>
                <a:cs typeface="Times New Roman" panose="02020603050405020304" pitchFamily="18" charset="0"/>
              </a:rPr>
              <a:t>Waste time – “May it please the Court”, your bio.</a:t>
            </a:r>
          </a:p>
          <a:p>
            <a:r>
              <a:rPr lang="en-US" sz="3200" dirty="0" smtClean="0">
                <a:latin typeface="Times New Roman" panose="02020603050405020304" pitchFamily="18" charset="0"/>
                <a:cs typeface="Times New Roman" panose="02020603050405020304" pitchFamily="18" charset="0"/>
              </a:rPr>
              <a:t>“I believe”, “I think”, “My”</a:t>
            </a:r>
          </a:p>
          <a:p>
            <a:r>
              <a:rPr lang="en-US" sz="3200" dirty="0" smtClean="0">
                <a:latin typeface="Times New Roman" panose="02020603050405020304" pitchFamily="18" charset="0"/>
                <a:cs typeface="Times New Roman" panose="02020603050405020304" pitchFamily="18" charset="0"/>
              </a:rPr>
              <a:t>Violate the rules of evidence or motions</a:t>
            </a:r>
          </a:p>
          <a:p>
            <a:pPr marL="0" indent="0">
              <a:buNone/>
            </a:pP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Doyle, </a:t>
            </a:r>
            <a:r>
              <a:rPr lang="en-US" sz="3200" dirty="0" err="1">
                <a:latin typeface="Times New Roman" panose="02020603050405020304" pitchFamily="18" charset="0"/>
                <a:cs typeface="Times New Roman" panose="02020603050405020304" pitchFamily="18" charset="0"/>
              </a:rPr>
              <a:t>Elnicki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Limine</a:t>
            </a:r>
            <a:r>
              <a:rPr lang="en-US" sz="3200" dirty="0">
                <a:latin typeface="Times New Roman" panose="02020603050405020304" pitchFamily="18" charset="0"/>
                <a:cs typeface="Times New Roman" panose="02020603050405020304" pitchFamily="18" charset="0"/>
              </a:rPr>
              <a:t>, Suppression, 60-455</a:t>
            </a:r>
            <a:r>
              <a:rPr lang="en-US" sz="3200" dirty="0" smtClean="0">
                <a:latin typeface="Times New Roman" panose="02020603050405020304" pitchFamily="18" charset="0"/>
                <a:cs typeface="Times New Roman" panose="02020603050405020304" pitchFamily="18" charset="0"/>
              </a:rPr>
              <a:t>)</a:t>
            </a:r>
          </a:p>
          <a:p>
            <a:r>
              <a:rPr lang="en-US" sz="3200" dirty="0" smtClean="0">
                <a:latin typeface="Times New Roman" panose="02020603050405020304" pitchFamily="18" charset="0"/>
                <a:cs typeface="Times New Roman" panose="02020603050405020304" pitchFamily="18" charset="0"/>
              </a:rPr>
              <a:t>Burden Shift</a:t>
            </a:r>
          </a:p>
          <a:p>
            <a:pPr marL="0" indent="0">
              <a:buNone/>
            </a:pPr>
            <a:r>
              <a:rPr lang="en-US" sz="3200" dirty="0" smtClean="0">
                <a:latin typeface="Times New Roman" panose="02020603050405020304" pitchFamily="18" charset="0"/>
                <a:cs typeface="Times New Roman" panose="02020603050405020304" pitchFamily="18" charset="0"/>
              </a:rPr>
              <a:t>   </a:t>
            </a:r>
          </a:p>
          <a:p>
            <a:pPr marL="0" indent="0">
              <a:buNone/>
            </a:pPr>
            <a:endParaRPr lang="en-US" sz="3200" dirty="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901399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1548</Words>
  <Application>Microsoft Office PowerPoint</Application>
  <PresentationFormat>On-screen Show (16:9)</PresentationFormat>
  <Paragraphs>101</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Times New Roman</vt:lpstr>
      <vt:lpstr>Office Theme</vt:lpstr>
      <vt:lpstr>OPENING STATEMENTS: WHAT TO SAY AND WHAT NOT TO SAY</vt:lpstr>
      <vt:lpstr>DEFINED</vt:lpstr>
      <vt:lpstr>AMERICAN BAR ASSOCIATION</vt:lpstr>
      <vt:lpstr>GOALS OF OPENING</vt:lpstr>
      <vt:lpstr>ELEMENTS</vt:lpstr>
      <vt:lpstr>CASE THEME</vt:lpstr>
      <vt:lpstr>CONTENT</vt:lpstr>
      <vt:lpstr>APPROACH</vt:lpstr>
      <vt:lpstr>DO NOT</vt:lpstr>
      <vt:lpstr>DO NOT</vt:lpstr>
      <vt:lpstr>K.S.A. 22-3414</vt:lpstr>
      <vt:lpstr>PIK 50.070 </vt:lpstr>
      <vt:lpstr>State v, Kleypas 272 Kan. 894 (2001)</vt:lpstr>
      <vt:lpstr>Kleypas</vt:lpstr>
      <vt:lpstr>State v. Nguyen, 285 Kan. 418 (2007)</vt:lpstr>
      <vt:lpstr>Nguyen</vt:lpstr>
      <vt:lpstr>Nguyen</vt:lpstr>
      <vt:lpstr>State v. Tahah 302 Kan. 783 (2015)</vt:lpstr>
      <vt:lpstr>State v. Timley 311 Kan. 944 (2020)</vt:lpstr>
      <vt:lpstr>State v. Thurber 308 Kan. 140 (2018)</vt:lpstr>
      <vt:lpstr>Thuber</vt:lpstr>
      <vt:lpstr>Thurber</vt:lpstr>
      <vt:lpstr>Thurber</vt:lpstr>
      <vt:lpstr>PROSECUTOR STATEMENTS: THURBER</vt:lpstr>
      <vt:lpstr>PROSECUTOR STATEMENTS: THURBER</vt:lpstr>
      <vt:lpstr>PROSECUTOR STATEMENTS: THURBER</vt:lpstr>
      <vt:lpstr>EXAMPLES</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2023-03-07T01:34:55Z</dcterms:modified>
</cp:coreProperties>
</file>