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51" r:id="rId2"/>
    <p:sldId id="402" r:id="rId3"/>
    <p:sldId id="403" r:id="rId4"/>
    <p:sldId id="404" r:id="rId5"/>
    <p:sldId id="405" r:id="rId6"/>
    <p:sldId id="408" r:id="rId7"/>
    <p:sldId id="406" r:id="rId8"/>
    <p:sldId id="407" r:id="rId9"/>
    <p:sldId id="410" r:id="rId10"/>
    <p:sldId id="411" r:id="rId11"/>
    <p:sldId id="412" r:id="rId12"/>
    <p:sldId id="414" r:id="rId13"/>
    <p:sldId id="41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5" d="100"/>
          <a:sy n="85" d="100"/>
        </p:scale>
        <p:origin x="96" y="1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7" name="Rectangle 6"/>
          <p:cNvSpPr/>
          <p:nvPr/>
        </p:nvSpPr>
        <p:spPr>
          <a:xfrm>
            <a:off x="1770888" y="1295401"/>
            <a:ext cx="8650224"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marR="0" lvl="0" indent="0" algn="l" defTabSz="914400" rtl="0" eaLnBrk="1" fontAlgn="auto" latinLnBrk="0" hangingPunct="1">
              <a:lnSpc>
                <a:spcPct val="100000"/>
              </a:lnSpc>
              <a:spcBef>
                <a:spcPts val="2000"/>
              </a:spcBef>
              <a:spcAft>
                <a:spcPts val="0"/>
              </a:spcAft>
              <a:buClr>
                <a:srgbClr val="2C7C9F">
                  <a:lumMod val="60000"/>
                  <a:lumOff val="40000"/>
                </a:srgbClr>
              </a:buClr>
              <a:buSzPct val="110000"/>
              <a:buFont typeface="Wingdings 2" pitchFamily="18" charset="2"/>
              <a:buNone/>
              <a:tabLst/>
              <a:defRPr/>
            </a:pPr>
            <a:endParaRPr kumimoji="0" sz="3200" b="0" i="0" u="none" strike="noStrike" kern="1200" cap="none" spc="0" normalizeH="0" baseline="0" noProof="0" dirty="0">
              <a:ln>
                <a:noFill/>
              </a:ln>
              <a:solidFill>
                <a:prstClr val="black">
                  <a:lumMod val="65000"/>
                  <a:lumOff val="35000"/>
                </a:prstClr>
              </a:solidFill>
              <a:effectLst/>
              <a:uLnTx/>
              <a:uFillTx/>
              <a:latin typeface="Times New Roman"/>
              <a:ea typeface="+mn-ea"/>
              <a:cs typeface="+mn-cs"/>
            </a:endParaRPr>
          </a:p>
        </p:txBody>
      </p:sp>
      <p:sp>
        <p:nvSpPr>
          <p:cNvPr id="2" name="Title 1"/>
          <p:cNvSpPr>
            <a:spLocks noGrp="1"/>
          </p:cNvSpPr>
          <p:nvPr>
            <p:ph type="ctrTitle"/>
          </p:nvPr>
        </p:nvSpPr>
        <p:spPr>
          <a:xfrm>
            <a:off x="1763895" y="1524000"/>
            <a:ext cx="8664211"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1763895" y="3299013"/>
            <a:ext cx="8664212"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p:txBody>
          <a:bodyPr/>
          <a:lstStyle/>
          <a:p>
            <a:fld id="{CA1ABCB2-2EBD-49FA-926D-5FFF04A9EAD0}"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A05888-8FC0-4647-8B3B-EE5EF4FB195F}" type="slidenum">
              <a:rPr lang="en-US" smtClean="0"/>
              <a:t>‹#›</a:t>
            </a:fld>
            <a:endParaRPr lang="en-US"/>
          </a:p>
        </p:txBody>
      </p:sp>
    </p:spTree>
    <p:extLst>
      <p:ext uri="{BB962C8B-B14F-4D97-AF65-F5344CB8AC3E}">
        <p14:creationId xmlns:p14="http://schemas.microsoft.com/office/powerpoint/2010/main" val="41722833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EDA09C50-7649-8A45-91ED-7548C140DC72}" type="datetimeFigureOut">
              <a:rPr lang="en-US" smtClean="0"/>
              <a:pPr/>
              <a:t>10/5/2021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5C8D8D-E065-C745-A38E-8EFF946F8AD9}" type="slidenum">
              <a:rPr lang="en-US" smtClean="0"/>
              <a:pPr/>
              <a:t>‹#›</a:t>
            </a:fld>
            <a:endParaRPr lang="en-US" dirty="0"/>
          </a:p>
        </p:txBody>
      </p:sp>
    </p:spTree>
    <p:extLst>
      <p:ext uri="{BB962C8B-B14F-4D97-AF65-F5344CB8AC3E}">
        <p14:creationId xmlns:p14="http://schemas.microsoft.com/office/powerpoint/2010/main" val="400835884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2367" y="107576"/>
            <a:ext cx="10723035" cy="1336956"/>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732367" y="1600201"/>
            <a:ext cx="10723035"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7506447" y="6275669"/>
            <a:ext cx="2844800" cy="365125"/>
          </a:xfrm>
          <a:prstGeom prst="rect">
            <a:avLst/>
          </a:prstGeom>
        </p:spPr>
        <p:txBody>
          <a:bodyPr vert="horz" lIns="91440" tIns="45720" rIns="91440" bIns="45720" rtlCol="0" anchor="ctr"/>
          <a:lstStyle>
            <a:lvl1pPr algn="r">
              <a:defRPr sz="1200">
                <a:solidFill>
                  <a:schemeClr val="bg1"/>
                </a:solidFill>
              </a:defRPr>
            </a:lvl1pPr>
          </a:lstStyle>
          <a:p>
            <a:fld id="{CA1ABCB2-2EBD-49FA-926D-5FFF04A9EAD0}" type="datetimeFigureOut">
              <a:rPr lang="en-US" smtClean="0"/>
              <a:t>10/5/2021</a:t>
            </a:fld>
            <a:endParaRPr lang="en-US"/>
          </a:p>
        </p:txBody>
      </p:sp>
      <p:sp>
        <p:nvSpPr>
          <p:cNvPr id="5" name="Footer Placeholder 4"/>
          <p:cNvSpPr>
            <a:spLocks noGrp="1"/>
          </p:cNvSpPr>
          <p:nvPr>
            <p:ph type="ftr" sz="quarter" idx="3"/>
          </p:nvPr>
        </p:nvSpPr>
        <p:spPr>
          <a:xfrm>
            <a:off x="352611" y="6275669"/>
            <a:ext cx="6454588"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10530541" y="6275669"/>
            <a:ext cx="1320800" cy="365125"/>
          </a:xfrm>
          <a:prstGeom prst="rect">
            <a:avLst/>
          </a:prstGeom>
        </p:spPr>
        <p:txBody>
          <a:bodyPr vert="horz" lIns="91440" tIns="45720" rIns="91440" bIns="45720" rtlCol="0" anchor="ctr"/>
          <a:lstStyle>
            <a:lvl1pPr algn="r">
              <a:defRPr sz="3600">
                <a:solidFill>
                  <a:schemeClr val="bg1"/>
                </a:solidFill>
              </a:defRPr>
            </a:lvl1pPr>
          </a:lstStyle>
          <a:p>
            <a:fld id="{EFA05888-8FC0-4647-8B3B-EE5EF4FB195F}" type="slidenum">
              <a:rPr lang="en-US" smtClean="0"/>
              <a:t>‹#›</a:t>
            </a:fld>
            <a:endParaRPr lang="en-US"/>
          </a:p>
        </p:txBody>
      </p:sp>
    </p:spTree>
    <p:extLst>
      <p:ext uri="{BB962C8B-B14F-4D97-AF65-F5344CB8AC3E}">
        <p14:creationId xmlns:p14="http://schemas.microsoft.com/office/powerpoint/2010/main" val="4214476753"/>
      </p:ext>
    </p:extLst>
  </p:cSld>
  <p:clrMap bg1="lt1" tx1="dk1" bg2="lt2" tx2="dk2" accent1="accent1" accent2="accent2" accent3="accent3" accent4="accent4" accent5="accent5" accent6="accent6" hlink="hlink" folHlink="folHlink"/>
  <p:sldLayoutIdLst>
    <p:sldLayoutId id="2147483673" r:id="rId1"/>
    <p:sldLayoutId id="2147483674" r:id="rId2"/>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William_Rockefeller_Sr.#cite_note-FOOTNOTEHawke198010,_24%E2%80%9325-2" TargetMode="External"/><Relationship Id="rId2" Type="http://schemas.openxmlformats.org/officeDocument/2006/relationships/hyperlink" Target="https://en.wikipedia.org/wiki/William_Rockefeller_Sr.#cite_note-FOOTNOTEChernow199811-1" TargetMode="External"/><Relationship Id="rId1" Type="http://schemas.openxmlformats.org/officeDocument/2006/relationships/slideLayout" Target="../slideLayouts/slideLayout2.xml"/><Relationship Id="rId6" Type="http://schemas.openxmlformats.org/officeDocument/2006/relationships/hyperlink" Target="https://en.wikipedia.org/wiki/William_Rockefeller" TargetMode="External"/><Relationship Id="rId5" Type="http://schemas.openxmlformats.org/officeDocument/2006/relationships/hyperlink" Target="https://en.wikipedia.org/wiki/John_D._Rockefeller" TargetMode="External"/><Relationship Id="rId4" Type="http://schemas.openxmlformats.org/officeDocument/2006/relationships/hyperlink" Target="https://en.wikipedia.org/wiki/Standard_Oil"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79326" y="4661640"/>
            <a:ext cx="7602874" cy="2196360"/>
          </a:xfrm>
        </p:spPr>
        <p:txBody>
          <a:bodyPr>
            <a:normAutofit/>
          </a:bodyPr>
          <a:lstStyle/>
          <a:p>
            <a:endParaRPr lang="en-US" sz="4800" b="1" i="1" u="sng" dirty="0">
              <a:solidFill>
                <a:schemeClr val="accent6">
                  <a:lumMod val="75000"/>
                </a:schemeClr>
              </a:solidFill>
              <a:latin typeface="Times New Roman"/>
            </a:endParaRPr>
          </a:p>
          <a:p>
            <a:endParaRPr lang="en-US" dirty="0"/>
          </a:p>
        </p:txBody>
      </p:sp>
      <p:sp>
        <p:nvSpPr>
          <p:cNvPr id="5" name="TextBox 4"/>
          <p:cNvSpPr txBox="1"/>
          <p:nvPr/>
        </p:nvSpPr>
        <p:spPr>
          <a:xfrm>
            <a:off x="2480581" y="4440401"/>
            <a:ext cx="7400365" cy="1200329"/>
          </a:xfrm>
          <a:prstGeom prst="rect">
            <a:avLst/>
          </a:prstGeom>
          <a:noFill/>
        </p:spPr>
        <p:txBody>
          <a:bodyPr wrap="square" rtlCol="0">
            <a:spAutoFit/>
          </a:bodyPr>
          <a:lstStyle/>
          <a:p>
            <a:pPr algn="ctr" defTabSz="457200"/>
            <a:r>
              <a:rPr lang="en-US" sz="2400" b="1" i="1" dirty="0">
                <a:solidFill>
                  <a:srgbClr val="002060"/>
                </a:solidFill>
                <a:latin typeface="Times New Roman"/>
              </a:rPr>
              <a:t>Delsheda Khanii, President</a:t>
            </a:r>
          </a:p>
          <a:p>
            <a:pPr algn="ctr" defTabSz="457200"/>
            <a:r>
              <a:rPr lang="en-US" sz="2400" b="1" i="1" dirty="0">
                <a:solidFill>
                  <a:srgbClr val="002060"/>
                </a:solidFill>
                <a:latin typeface="Times New Roman"/>
              </a:rPr>
              <a:t>Lisa Gibson, Vice President</a:t>
            </a:r>
          </a:p>
          <a:p>
            <a:pPr algn="ctr" defTabSz="457200"/>
            <a:r>
              <a:rPr lang="en-US" sz="2400" b="1" i="1" dirty="0">
                <a:solidFill>
                  <a:srgbClr val="002060"/>
                </a:solidFill>
                <a:latin typeface="Times New Roman"/>
              </a:rPr>
              <a:t>Dennis Berry, Dir. of Nutrition &amp; Fitness Programs</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543" y="545848"/>
            <a:ext cx="3802780" cy="4005173"/>
          </a:xfrm>
          <a:prstGeom prst="rect">
            <a:avLst/>
          </a:prstGeom>
        </p:spPr>
      </p:pic>
      <p:sp>
        <p:nvSpPr>
          <p:cNvPr id="8" name="TextBox 7"/>
          <p:cNvSpPr txBox="1"/>
          <p:nvPr/>
        </p:nvSpPr>
        <p:spPr>
          <a:xfrm>
            <a:off x="2793923" y="3223130"/>
            <a:ext cx="6598023" cy="1200329"/>
          </a:xfrm>
          <a:prstGeom prst="rect">
            <a:avLst/>
          </a:prstGeom>
          <a:noFill/>
        </p:spPr>
        <p:txBody>
          <a:bodyPr wrap="square" rtlCol="0">
            <a:spAutoFit/>
          </a:bodyPr>
          <a:lstStyle/>
          <a:p>
            <a:pPr algn="ctr" defTabSz="457200"/>
            <a:endParaRPr lang="en-US" sz="3600" b="1" i="1" dirty="0">
              <a:solidFill>
                <a:srgbClr val="002060"/>
              </a:solidFill>
              <a:latin typeface="Times New Roman"/>
            </a:endParaRPr>
          </a:p>
          <a:p>
            <a:pPr algn="ctr" defTabSz="457200"/>
            <a:r>
              <a:rPr lang="en-US" sz="3600" b="1" i="1" dirty="0">
                <a:solidFill>
                  <a:srgbClr val="002060"/>
                </a:solidFill>
                <a:latin typeface="Times New Roman"/>
              </a:rPr>
              <a:t>Learn More About Living Better</a:t>
            </a:r>
          </a:p>
        </p:txBody>
      </p:sp>
    </p:spTree>
    <p:extLst>
      <p:ext uri="{BB962C8B-B14F-4D97-AF65-F5344CB8AC3E}">
        <p14:creationId xmlns:p14="http://schemas.microsoft.com/office/powerpoint/2010/main" val="42564537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C9E9F-09A6-473A-88FD-2C774E1C309F}"/>
              </a:ext>
            </a:extLst>
          </p:cNvPr>
          <p:cNvSpPr>
            <a:spLocks noGrp="1"/>
          </p:cNvSpPr>
          <p:nvPr>
            <p:ph type="title"/>
          </p:nvPr>
        </p:nvSpPr>
        <p:spPr/>
        <p:txBody>
          <a:bodyPr/>
          <a:lstStyle/>
          <a:p>
            <a:r>
              <a:rPr lang="en-US" sz="5400" b="1" i="1" u="sng" dirty="0">
                <a:solidFill>
                  <a:srgbClr val="002060"/>
                </a:solidFill>
                <a:latin typeface="+mn-lt"/>
              </a:rPr>
              <a:t>100 Years Later</a:t>
            </a:r>
          </a:p>
        </p:txBody>
      </p:sp>
      <p:sp>
        <p:nvSpPr>
          <p:cNvPr id="3" name="Content Placeholder 2">
            <a:extLst>
              <a:ext uri="{FF2B5EF4-FFF2-40B4-BE49-F238E27FC236}">
                <a16:creationId xmlns:a16="http://schemas.microsoft.com/office/drawing/2014/main" id="{223B997A-7B2B-4F6A-9CC6-4202773F76C3}"/>
              </a:ext>
            </a:extLst>
          </p:cNvPr>
          <p:cNvSpPr>
            <a:spLocks noGrp="1"/>
          </p:cNvSpPr>
          <p:nvPr>
            <p:ph idx="1"/>
          </p:nvPr>
        </p:nvSpPr>
        <p:spPr>
          <a:xfrm>
            <a:off x="242888" y="1783643"/>
            <a:ext cx="11687175" cy="4359981"/>
          </a:xfrm>
        </p:spPr>
        <p:txBody>
          <a:bodyPr/>
          <a:lstStyle/>
          <a:p>
            <a:pPr marL="0" indent="0">
              <a:buNone/>
            </a:pPr>
            <a:r>
              <a:rPr lang="en-US" b="1" i="1" dirty="0">
                <a:solidFill>
                  <a:srgbClr val="002060"/>
                </a:solidFill>
              </a:rPr>
              <a:t>Here we are now, 100 years later churning out doctors, who know nothing about the benefit of nutrition or herbs or any Holistic practice.</a:t>
            </a:r>
          </a:p>
          <a:p>
            <a:pPr marL="0" indent="0">
              <a:buNone/>
            </a:pPr>
            <a:r>
              <a:rPr lang="en-US" b="1" i="1" dirty="0">
                <a:solidFill>
                  <a:srgbClr val="002060"/>
                </a:solidFill>
              </a:rPr>
              <a:t>America spend 15% of it’s GDP on health care, which should really be called </a:t>
            </a:r>
            <a:r>
              <a:rPr lang="en-US" b="1" i="1" u="sng" dirty="0">
                <a:solidFill>
                  <a:srgbClr val="002060"/>
                </a:solidFill>
              </a:rPr>
              <a:t>“Sick Care”.</a:t>
            </a:r>
          </a:p>
          <a:p>
            <a:pPr marL="0" indent="0">
              <a:buNone/>
            </a:pPr>
            <a:r>
              <a:rPr lang="en-US" b="1" i="1" dirty="0">
                <a:solidFill>
                  <a:srgbClr val="002060"/>
                </a:solidFill>
              </a:rPr>
              <a:t>It is focused not on cure, only on symptoms, thus creating repeat customers.</a:t>
            </a:r>
          </a:p>
          <a:p>
            <a:pPr marL="0" indent="0">
              <a:buNone/>
            </a:pPr>
            <a:r>
              <a:rPr lang="en-US" b="1" i="1" dirty="0">
                <a:solidFill>
                  <a:srgbClr val="002060"/>
                </a:solidFill>
              </a:rPr>
              <a:t>There is no cure for Caner, Diabetes, Autism, Asthma or even the Flu.</a:t>
            </a:r>
          </a:p>
          <a:p>
            <a:pPr marL="0" indent="0">
              <a:buNone/>
            </a:pPr>
            <a:r>
              <a:rPr lang="en-US" b="1" i="1" dirty="0">
                <a:solidFill>
                  <a:srgbClr val="002060"/>
                </a:solidFill>
              </a:rPr>
              <a:t>The American Cancer Society was started by John D. Rockefeller in 1913.                                      Over 100 years later, they don’t </a:t>
            </a:r>
            <a:r>
              <a:rPr lang="en-US" b="1" i="1" u="sng" dirty="0">
                <a:solidFill>
                  <a:srgbClr val="002060"/>
                </a:solidFill>
              </a:rPr>
              <a:t>appear</a:t>
            </a:r>
            <a:r>
              <a:rPr lang="en-US" b="1" i="1" dirty="0">
                <a:solidFill>
                  <a:srgbClr val="002060"/>
                </a:solidFill>
              </a:rPr>
              <a:t> to have a cure yet. </a:t>
            </a:r>
          </a:p>
        </p:txBody>
      </p:sp>
    </p:spTree>
    <p:extLst>
      <p:ext uri="{BB962C8B-B14F-4D97-AF65-F5344CB8AC3E}">
        <p14:creationId xmlns:p14="http://schemas.microsoft.com/office/powerpoint/2010/main" val="136457662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42E89-D707-4FD4-B555-2F1A637027F2}"/>
              </a:ext>
            </a:extLst>
          </p:cNvPr>
          <p:cNvSpPr>
            <a:spLocks noGrp="1"/>
          </p:cNvSpPr>
          <p:nvPr>
            <p:ph type="title"/>
          </p:nvPr>
        </p:nvSpPr>
        <p:spPr>
          <a:xfrm>
            <a:off x="732367" y="107576"/>
            <a:ext cx="10725855" cy="1179357"/>
          </a:xfrm>
        </p:spPr>
        <p:txBody>
          <a:bodyPr/>
          <a:lstStyle/>
          <a:p>
            <a:r>
              <a:rPr lang="en-US" sz="5400" b="1" i="1" u="sng" dirty="0">
                <a:solidFill>
                  <a:srgbClr val="002060"/>
                </a:solidFill>
                <a:latin typeface="+mn-lt"/>
              </a:rPr>
              <a:t>Like Father, Like Son</a:t>
            </a:r>
          </a:p>
        </p:txBody>
      </p:sp>
      <p:sp>
        <p:nvSpPr>
          <p:cNvPr id="3" name="Content Placeholder 2">
            <a:extLst>
              <a:ext uri="{FF2B5EF4-FFF2-40B4-BE49-F238E27FC236}">
                <a16:creationId xmlns:a16="http://schemas.microsoft.com/office/drawing/2014/main" id="{64851E25-DA9B-42BC-A254-E33E6478293B}"/>
              </a:ext>
            </a:extLst>
          </p:cNvPr>
          <p:cNvSpPr>
            <a:spLocks noGrp="1"/>
          </p:cNvSpPr>
          <p:nvPr>
            <p:ph idx="1"/>
          </p:nvPr>
        </p:nvSpPr>
        <p:spPr>
          <a:xfrm>
            <a:off x="178858" y="3544380"/>
            <a:ext cx="11644313" cy="3206044"/>
          </a:xfrm>
        </p:spPr>
        <p:txBody>
          <a:bodyPr>
            <a:normAutofit/>
          </a:bodyPr>
          <a:lstStyle/>
          <a:p>
            <a:pPr marL="0" indent="0">
              <a:buNone/>
            </a:pPr>
            <a:r>
              <a:rPr lang="en-US" sz="2800" b="1" i="1" dirty="0">
                <a:solidFill>
                  <a:srgbClr val="002060"/>
                </a:solidFill>
              </a:rPr>
              <a:t>John D. Rockefeller’s father, </a:t>
            </a:r>
            <a:r>
              <a:rPr lang="en-US" sz="2800" b="1" i="1" u="sng" dirty="0">
                <a:solidFill>
                  <a:srgbClr val="002060"/>
                </a:solidFill>
              </a:rPr>
              <a:t>William Rockefeller Senior</a:t>
            </a:r>
            <a:r>
              <a:rPr lang="en-US" sz="2800" b="1" i="1" dirty="0">
                <a:solidFill>
                  <a:srgbClr val="002060"/>
                </a:solidFill>
              </a:rPr>
              <a:t>, used to make his living by selling Snake Oil, and other plant oils and elixirs.</a:t>
            </a:r>
          </a:p>
          <a:p>
            <a:pPr marL="0" indent="0" algn="ctr">
              <a:buNone/>
            </a:pPr>
            <a:r>
              <a:rPr lang="en-US" sz="2800" b="1" i="1" dirty="0">
                <a:solidFill>
                  <a:srgbClr val="002060"/>
                </a:solidFill>
              </a:rPr>
              <a:t>He used to introduce himself as “Dr. Bill Levingston,                                       </a:t>
            </a:r>
            <a:r>
              <a:rPr lang="en-US" sz="2800" b="1" i="1" u="sng" dirty="0">
                <a:solidFill>
                  <a:srgbClr val="002060"/>
                </a:solidFill>
              </a:rPr>
              <a:t>Celebrated Cancer Specialist”.</a:t>
            </a:r>
          </a:p>
          <a:p>
            <a:pPr marL="0" indent="0">
              <a:buNone/>
            </a:pPr>
            <a:r>
              <a:rPr lang="en-US" sz="2800" b="1" i="1" dirty="0">
                <a:solidFill>
                  <a:srgbClr val="002060"/>
                </a:solidFill>
              </a:rPr>
              <a:t>He used to sell his Snake Oil as a “cure-all tonic”, and charged $25 per bottle, which was equivalent to 2 months salary of an American worker at that time.</a:t>
            </a:r>
          </a:p>
        </p:txBody>
      </p:sp>
      <p:pic>
        <p:nvPicPr>
          <p:cNvPr id="7" name="Picture 6" descr="A person with a beard&#10;&#10;Description automatically generated with low confidence">
            <a:extLst>
              <a:ext uri="{FF2B5EF4-FFF2-40B4-BE49-F238E27FC236}">
                <a16:creationId xmlns:a16="http://schemas.microsoft.com/office/drawing/2014/main" id="{4AAE31CB-94AA-4C54-9297-4C4F8F43FF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9656" y="1286933"/>
            <a:ext cx="2582715" cy="2347923"/>
          </a:xfrm>
          <a:prstGeom prst="rect">
            <a:avLst/>
          </a:prstGeom>
        </p:spPr>
      </p:pic>
    </p:spTree>
    <p:extLst>
      <p:ext uri="{BB962C8B-B14F-4D97-AF65-F5344CB8AC3E}">
        <p14:creationId xmlns:p14="http://schemas.microsoft.com/office/powerpoint/2010/main" val="260269161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7AA0A-77D6-47CE-9188-5027F0955F8B}"/>
              </a:ext>
            </a:extLst>
          </p:cNvPr>
          <p:cNvSpPr>
            <a:spLocks noGrp="1"/>
          </p:cNvSpPr>
          <p:nvPr>
            <p:ph type="title"/>
          </p:nvPr>
        </p:nvSpPr>
        <p:spPr/>
        <p:txBody>
          <a:bodyPr/>
          <a:lstStyle/>
          <a:p>
            <a:r>
              <a:rPr lang="en-US" sz="4400" b="1" i="1" u="sng" dirty="0">
                <a:solidFill>
                  <a:srgbClr val="002060"/>
                </a:solidFill>
                <a:effectLst/>
                <a:latin typeface="Times New Roman" panose="02020603050405020304" pitchFamily="18" charset="0"/>
                <a:cs typeface="Times New Roman" panose="02020603050405020304" pitchFamily="18" charset="0"/>
              </a:rPr>
              <a:t>William Avery "Devil Bill" Rockefeller Sr. </a:t>
            </a:r>
            <a:endParaRPr lang="en-US" sz="4400" b="1" i="1" u="sng"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D2495C6-55FF-4281-A87E-F468B2599A57}"/>
              </a:ext>
            </a:extLst>
          </p:cNvPr>
          <p:cNvSpPr>
            <a:spLocks noGrp="1"/>
          </p:cNvSpPr>
          <p:nvPr>
            <p:ph idx="1"/>
          </p:nvPr>
        </p:nvSpPr>
        <p:spPr/>
        <p:txBody>
          <a:bodyPr>
            <a:normAutofit/>
          </a:bodyPr>
          <a:lstStyle/>
          <a:p>
            <a:r>
              <a:rPr lang="en-US" b="1" i="1" dirty="0">
                <a:solidFill>
                  <a:srgbClr val="002060"/>
                </a:solidFill>
                <a:effectLst/>
                <a:latin typeface="Times New Roman" panose="02020603050405020304" pitchFamily="18" charset="0"/>
                <a:cs typeface="Times New Roman" panose="02020603050405020304" pitchFamily="18" charset="0"/>
              </a:rPr>
              <a:t>William Avery "Devil Bill" Rockefeller Sr. (November 13, 1810 – May 11, 1906) was an American businessman, lumberman, herbalist, salesman, and con-artist who went by the alias of Dr. William Levingston. He worked as a lumberman and then a traveling salesman who identified himself as a "botanic physician" and sold elixirs.</a:t>
            </a:r>
            <a:r>
              <a:rPr lang="en-US" b="1" i="1" u="none" strike="noStrike" baseline="30000" dirty="0">
                <a:solidFill>
                  <a:srgbClr val="002060"/>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[1]</a:t>
            </a:r>
            <a:r>
              <a:rPr lang="en-US" b="1" i="1" dirty="0">
                <a:solidFill>
                  <a:srgbClr val="002060"/>
                </a:solidFill>
                <a:effectLst/>
                <a:latin typeface="Times New Roman" panose="02020603050405020304" pitchFamily="18" charset="0"/>
                <a:cs typeface="Times New Roman" panose="02020603050405020304" pitchFamily="18" charset="0"/>
              </a:rPr>
              <a:t> He was known to buy and sell horses, and was also known at one point to have bought a barge-load of salt in Syracuse. Land speculation was another type of his business, and the selling of elixirs served to keep him with cash and aided in his scouting of land deals. He loaned money to farmers at twelve percent, but tried to lend to farmers who could not pay so as to foreclose and take the farms.</a:t>
            </a:r>
            <a:r>
              <a:rPr lang="en-US" b="1" i="1" u="none" strike="noStrike" baseline="30000" dirty="0">
                <a:solidFill>
                  <a:srgbClr val="002060"/>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[2]</a:t>
            </a:r>
            <a:r>
              <a:rPr lang="en-US" b="1" i="1" dirty="0">
                <a:solidFill>
                  <a:srgbClr val="002060"/>
                </a:solidFill>
                <a:effectLst/>
                <a:latin typeface="Times New Roman" panose="02020603050405020304" pitchFamily="18" charset="0"/>
                <a:cs typeface="Times New Roman" panose="02020603050405020304" pitchFamily="18" charset="0"/>
              </a:rPr>
              <a:t> Two of his sons were </a:t>
            </a:r>
            <a:r>
              <a:rPr lang="en-US" b="1" i="1" u="none" strike="noStrike" dirty="0">
                <a:solidFill>
                  <a:srgbClr val="002060"/>
                </a:solidFill>
                <a:effectLst/>
                <a:latin typeface="Times New Roman" panose="02020603050405020304" pitchFamily="18" charset="0"/>
                <a:cs typeface="Times New Roman" panose="02020603050405020304" pitchFamily="18" charset="0"/>
                <a:hlinkClick r:id="rId4" tooltip="Standard Oil">
                  <a:extLst>
                    <a:ext uri="{A12FA001-AC4F-418D-AE19-62706E023703}">
                      <ahyp:hlinkClr xmlns:ahyp="http://schemas.microsoft.com/office/drawing/2018/hyperlinkcolor" val="tx"/>
                    </a:ext>
                  </a:extLst>
                </a:hlinkClick>
              </a:rPr>
              <a:t>Standard Oil</a:t>
            </a:r>
            <a:r>
              <a:rPr lang="en-US" b="1" i="1" dirty="0">
                <a:solidFill>
                  <a:srgbClr val="002060"/>
                </a:solidFill>
                <a:effectLst/>
                <a:latin typeface="Times New Roman" panose="02020603050405020304" pitchFamily="18" charset="0"/>
                <a:cs typeface="Times New Roman" panose="02020603050405020304" pitchFamily="18" charset="0"/>
              </a:rPr>
              <a:t> co-founders </a:t>
            </a:r>
            <a:r>
              <a:rPr lang="en-US" b="1" i="1" u="none" strike="noStrike" dirty="0">
                <a:solidFill>
                  <a:srgbClr val="002060"/>
                </a:solidFill>
                <a:effectLst/>
                <a:latin typeface="Times New Roman" panose="02020603050405020304" pitchFamily="18" charset="0"/>
                <a:cs typeface="Times New Roman" panose="02020603050405020304" pitchFamily="18" charset="0"/>
                <a:hlinkClick r:id="rId5" tooltip="John D. Rockefeller">
                  <a:extLst>
                    <a:ext uri="{A12FA001-AC4F-418D-AE19-62706E023703}">
                      <ahyp:hlinkClr xmlns:ahyp="http://schemas.microsoft.com/office/drawing/2018/hyperlinkcolor" val="tx"/>
                    </a:ext>
                  </a:extLst>
                </a:hlinkClick>
              </a:rPr>
              <a:t>John Davison Rockefeller Sr.</a:t>
            </a:r>
            <a:r>
              <a:rPr lang="en-US" b="1" i="1" dirty="0">
                <a:solidFill>
                  <a:srgbClr val="002060"/>
                </a:solidFill>
                <a:effectLst/>
                <a:latin typeface="Times New Roman" panose="02020603050405020304" pitchFamily="18" charset="0"/>
                <a:cs typeface="Times New Roman" panose="02020603050405020304" pitchFamily="18" charset="0"/>
              </a:rPr>
              <a:t> and </a:t>
            </a:r>
            <a:r>
              <a:rPr lang="en-US" b="1" i="1" u="none" strike="noStrike" dirty="0">
                <a:solidFill>
                  <a:srgbClr val="002060"/>
                </a:solidFill>
                <a:effectLst/>
                <a:latin typeface="Times New Roman" panose="02020603050405020304" pitchFamily="18" charset="0"/>
                <a:cs typeface="Times New Roman" panose="02020603050405020304" pitchFamily="18" charset="0"/>
                <a:hlinkClick r:id="rId6" tooltip="William Rockefeller">
                  <a:extLst>
                    <a:ext uri="{A12FA001-AC4F-418D-AE19-62706E023703}">
                      <ahyp:hlinkClr xmlns:ahyp="http://schemas.microsoft.com/office/drawing/2018/hyperlinkcolor" val="tx"/>
                    </a:ext>
                  </a:extLst>
                </a:hlinkClick>
              </a:rPr>
              <a:t>William Avery Rockefeller Jr.</a:t>
            </a:r>
            <a:endParaRPr lang="en-US" b="1"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510786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9E93E-F237-4768-BD3C-AA57B4089C5C}"/>
              </a:ext>
            </a:extLst>
          </p:cNvPr>
          <p:cNvSpPr>
            <a:spLocks noGrp="1"/>
          </p:cNvSpPr>
          <p:nvPr>
            <p:ph type="title"/>
          </p:nvPr>
        </p:nvSpPr>
        <p:spPr/>
        <p:txBody>
          <a:bodyPr/>
          <a:lstStyle/>
          <a:p>
            <a:r>
              <a:rPr lang="en-US" sz="5400" b="1" i="1" u="sng" dirty="0">
                <a:solidFill>
                  <a:srgbClr val="002060"/>
                </a:solidFill>
                <a:latin typeface="+mn-lt"/>
              </a:rPr>
              <a:t>In Conclusion</a:t>
            </a:r>
          </a:p>
        </p:txBody>
      </p:sp>
      <p:sp>
        <p:nvSpPr>
          <p:cNvPr id="3" name="Content Placeholder 2">
            <a:extLst>
              <a:ext uri="{FF2B5EF4-FFF2-40B4-BE49-F238E27FC236}">
                <a16:creationId xmlns:a16="http://schemas.microsoft.com/office/drawing/2014/main" id="{C40E893D-E203-4C21-9DED-EC5FC84C2935}"/>
              </a:ext>
            </a:extLst>
          </p:cNvPr>
          <p:cNvSpPr>
            <a:spLocks noGrp="1"/>
          </p:cNvSpPr>
          <p:nvPr>
            <p:ph idx="1"/>
          </p:nvPr>
        </p:nvSpPr>
        <p:spPr>
          <a:xfrm>
            <a:off x="228601" y="1600201"/>
            <a:ext cx="11672888" cy="4343400"/>
          </a:xfrm>
        </p:spPr>
        <p:txBody>
          <a:bodyPr>
            <a:normAutofit fontScale="25000" lnSpcReduction="20000"/>
          </a:bodyPr>
          <a:lstStyle/>
          <a:p>
            <a:pPr marL="0" indent="0" algn="ctr">
              <a:buNone/>
            </a:pPr>
            <a:r>
              <a:rPr lang="en-US" sz="9600" b="1" i="1" dirty="0">
                <a:solidFill>
                  <a:srgbClr val="002060"/>
                </a:solidFill>
              </a:rPr>
              <a:t>The Rockefeller Empire, in Tandem with his Chase Manhattan Bank, which is now J.P. Morgan, owns over half the Pharmaceutical interests in the United States.</a:t>
            </a:r>
          </a:p>
          <a:p>
            <a:pPr marL="0" indent="0" algn="ctr">
              <a:buNone/>
            </a:pPr>
            <a:r>
              <a:rPr lang="en-US" sz="11200" b="1" i="1" u="sng" dirty="0">
                <a:solidFill>
                  <a:srgbClr val="002060"/>
                </a:solidFill>
              </a:rPr>
              <a:t>It is the largest drug manufacturer in the world!</a:t>
            </a:r>
          </a:p>
          <a:p>
            <a:pPr marL="0" indent="0" algn="ctr">
              <a:buNone/>
            </a:pPr>
            <a:r>
              <a:rPr lang="en-US" sz="9600" b="1" i="1" dirty="0">
                <a:solidFill>
                  <a:srgbClr val="002060"/>
                </a:solidFill>
              </a:rPr>
              <a:t>Pharmaceuticals do not cure disease, they only mask the symptoms. </a:t>
            </a:r>
          </a:p>
          <a:p>
            <a:pPr marL="0" indent="0" algn="ctr">
              <a:buNone/>
            </a:pPr>
            <a:r>
              <a:rPr lang="en-US" sz="9600" b="1" i="1" dirty="0">
                <a:solidFill>
                  <a:srgbClr val="002060"/>
                </a:solidFill>
              </a:rPr>
              <a:t>By giving our body Proper Nutrition from nature, our body will cure itself. </a:t>
            </a:r>
          </a:p>
          <a:p>
            <a:pPr marL="0" indent="0" algn="ctr">
              <a:buNone/>
            </a:pPr>
            <a:r>
              <a:rPr lang="en-US" sz="11200" b="1" i="1" u="sng" dirty="0">
                <a:solidFill>
                  <a:srgbClr val="002060"/>
                </a:solidFill>
              </a:rPr>
              <a:t>As Hippocrates stated, </a:t>
            </a:r>
          </a:p>
          <a:p>
            <a:pPr marL="0" indent="0" algn="ctr">
              <a:buNone/>
            </a:pPr>
            <a:r>
              <a:rPr lang="en-US" sz="9600" b="1" i="1" dirty="0">
                <a:solidFill>
                  <a:srgbClr val="002060"/>
                </a:solidFill>
              </a:rPr>
              <a:t>“Natural Forces Within Us Are The True Healers. </a:t>
            </a:r>
          </a:p>
          <a:p>
            <a:pPr marL="0" indent="0" algn="ctr">
              <a:buNone/>
            </a:pPr>
            <a:r>
              <a:rPr lang="en-US" sz="9600" b="1" i="1" dirty="0">
                <a:solidFill>
                  <a:srgbClr val="002060"/>
                </a:solidFill>
              </a:rPr>
              <a:t>Let Your Food Be Your Medicine.</a:t>
            </a:r>
          </a:p>
          <a:p>
            <a:pPr marL="0" indent="0" algn="ctr">
              <a:buNone/>
            </a:pPr>
            <a:r>
              <a:rPr lang="en-US" sz="9600" b="1" i="1" dirty="0">
                <a:solidFill>
                  <a:srgbClr val="002060"/>
                </a:solidFill>
              </a:rPr>
              <a:t> Let Your Medicine Be Your Food</a:t>
            </a:r>
            <a:r>
              <a:rPr lang="en-US" sz="9600" b="1" dirty="0">
                <a:solidFill>
                  <a:srgbClr val="002060"/>
                </a:solidFill>
              </a:rPr>
              <a:t>.</a:t>
            </a:r>
            <a:r>
              <a:rPr lang="en-US" sz="9600" b="1" i="1" dirty="0">
                <a:solidFill>
                  <a:srgbClr val="002060"/>
                </a:solidFill>
              </a:rPr>
              <a:t>”</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274841225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0B749-7AA7-4D99-BD40-88D9E2AD6656}"/>
              </a:ext>
            </a:extLst>
          </p:cNvPr>
          <p:cNvSpPr>
            <a:spLocks noGrp="1"/>
          </p:cNvSpPr>
          <p:nvPr>
            <p:ph type="title"/>
          </p:nvPr>
        </p:nvSpPr>
        <p:spPr>
          <a:xfrm>
            <a:off x="2073275" y="744280"/>
            <a:ext cx="8042276" cy="855921"/>
          </a:xfrm>
        </p:spPr>
        <p:txBody>
          <a:bodyPr/>
          <a:lstStyle/>
          <a:p>
            <a:pPr fontAlgn="base"/>
            <a:br>
              <a:rPr lang="en-US" sz="4000" dirty="0">
                <a:solidFill>
                  <a:srgbClr val="333333"/>
                </a:solidFill>
                <a:latin typeface="+mn-lt"/>
                <a:cs typeface="Times New Roman" panose="02020603050405020304" pitchFamily="18" charset="0"/>
              </a:rPr>
            </a:br>
            <a:br>
              <a:rPr lang="en-US" sz="4000" dirty="0">
                <a:solidFill>
                  <a:srgbClr val="333333"/>
                </a:solidFill>
                <a:latin typeface="+mn-lt"/>
                <a:cs typeface="Times New Roman" panose="02020603050405020304" pitchFamily="18" charset="0"/>
              </a:rPr>
            </a:br>
            <a:br>
              <a:rPr lang="en-US" sz="4000" dirty="0">
                <a:solidFill>
                  <a:srgbClr val="333333"/>
                </a:solidFill>
                <a:latin typeface="+mn-lt"/>
              </a:rPr>
            </a:br>
            <a:r>
              <a:rPr lang="en-US" sz="4000" i="1" u="sng" dirty="0">
                <a:solidFill>
                  <a:srgbClr val="002060"/>
                </a:solidFill>
                <a:latin typeface="+mn-lt"/>
                <a:cs typeface="Times New Roman" panose="02020603050405020304" pitchFamily="18" charset="0"/>
              </a:rPr>
              <a:t>THE GOALS OF THIS INITIATIVE</a:t>
            </a:r>
            <a:endParaRPr lang="en-US" sz="4000" i="1" u="sng" dirty="0">
              <a:solidFill>
                <a:srgbClr val="002060"/>
              </a:solidFill>
              <a:latin typeface="+mn-lt"/>
            </a:endParaRPr>
          </a:p>
        </p:txBody>
      </p:sp>
      <p:sp>
        <p:nvSpPr>
          <p:cNvPr id="3" name="Content Placeholder 2">
            <a:extLst>
              <a:ext uri="{FF2B5EF4-FFF2-40B4-BE49-F238E27FC236}">
                <a16:creationId xmlns:a16="http://schemas.microsoft.com/office/drawing/2014/main" id="{B814BE5D-C0A9-4EB7-927D-B0D4211E3AA2}"/>
              </a:ext>
            </a:extLst>
          </p:cNvPr>
          <p:cNvSpPr>
            <a:spLocks noGrp="1"/>
          </p:cNvSpPr>
          <p:nvPr>
            <p:ph idx="1"/>
          </p:nvPr>
        </p:nvSpPr>
        <p:spPr/>
        <p:txBody>
          <a:bodyPr>
            <a:normAutofit/>
          </a:bodyPr>
          <a:lstStyle/>
          <a:p>
            <a:pPr algn="just" fontAlgn="base"/>
            <a:r>
              <a:rPr lang="en-US" b="1" i="1" dirty="0">
                <a:solidFill>
                  <a:srgbClr val="002060"/>
                </a:solidFill>
                <a:effectLst/>
                <a:latin typeface="Times New Roman" panose="02020603050405020304" pitchFamily="18" charset="0"/>
                <a:cs typeface="Times New Roman" panose="02020603050405020304" pitchFamily="18" charset="0"/>
              </a:rPr>
              <a:t>To educating the community about obesity and some of the risk factors that plague the community as a result of it.</a:t>
            </a:r>
          </a:p>
          <a:p>
            <a:pPr algn="just" fontAlgn="base"/>
            <a:r>
              <a:rPr lang="en-US" b="1" i="1" dirty="0">
                <a:solidFill>
                  <a:srgbClr val="002060"/>
                </a:solidFill>
                <a:effectLst/>
                <a:latin typeface="Times New Roman" panose="02020603050405020304" pitchFamily="18" charset="0"/>
                <a:cs typeface="Times New Roman" panose="02020603050405020304" pitchFamily="18" charset="0"/>
              </a:rPr>
              <a:t>To educate individuals about diabetes, hypertension, and high cholesterol, and the fact that all of these require nutrition intervention.</a:t>
            </a:r>
          </a:p>
          <a:p>
            <a:pPr algn="just" fontAlgn="base"/>
            <a:r>
              <a:rPr lang="en-US" b="1" i="1" dirty="0">
                <a:solidFill>
                  <a:srgbClr val="002060"/>
                </a:solidFill>
                <a:effectLst/>
                <a:latin typeface="Times New Roman" panose="02020603050405020304" pitchFamily="18" charset="0"/>
                <a:cs typeface="Times New Roman" panose="02020603050405020304" pitchFamily="18" charset="0"/>
              </a:rPr>
              <a:t>To educate the community about the importance of health literacy.</a:t>
            </a:r>
          </a:p>
          <a:p>
            <a:pPr algn="just" fontAlgn="base"/>
            <a:r>
              <a:rPr lang="en-US" b="1" i="1" dirty="0">
                <a:solidFill>
                  <a:srgbClr val="002060"/>
                </a:solidFill>
                <a:effectLst/>
                <a:latin typeface="Times New Roman" panose="02020603050405020304" pitchFamily="18" charset="0"/>
                <a:cs typeface="Times New Roman" panose="02020603050405020304" pitchFamily="18" charset="0"/>
              </a:rPr>
              <a:t>To help individuals make conscious decisions about the food they eat, exercise and how it can lead to a healthier lifestyle.</a:t>
            </a:r>
          </a:p>
          <a:p>
            <a:pPr algn="just" fontAlgn="base"/>
            <a:r>
              <a:rPr lang="en-US" b="1" i="1" dirty="0">
                <a:solidFill>
                  <a:srgbClr val="002060"/>
                </a:solidFill>
                <a:effectLst/>
                <a:latin typeface="Times New Roman" panose="02020603050405020304" pitchFamily="18" charset="0"/>
                <a:cs typeface="Times New Roman" panose="02020603050405020304" pitchFamily="18" charset="0"/>
              </a:rPr>
              <a:t>To emphasize being fit &amp; healthy over being skinny.</a:t>
            </a:r>
          </a:p>
          <a:p>
            <a:endParaRPr lang="en-US" dirty="0"/>
          </a:p>
        </p:txBody>
      </p:sp>
    </p:spTree>
    <p:extLst>
      <p:ext uri="{BB962C8B-B14F-4D97-AF65-F5344CB8AC3E}">
        <p14:creationId xmlns:p14="http://schemas.microsoft.com/office/powerpoint/2010/main" val="415177511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D5D70-D94F-4EEF-B2C8-1C3B54CEEF94}"/>
              </a:ext>
            </a:extLst>
          </p:cNvPr>
          <p:cNvSpPr>
            <a:spLocks noGrp="1"/>
          </p:cNvSpPr>
          <p:nvPr>
            <p:ph type="title"/>
          </p:nvPr>
        </p:nvSpPr>
        <p:spPr>
          <a:xfrm>
            <a:off x="2073275" y="329608"/>
            <a:ext cx="8042276" cy="1190848"/>
          </a:xfrm>
        </p:spPr>
        <p:txBody>
          <a:bodyPr/>
          <a:lstStyle/>
          <a:p>
            <a:br>
              <a:rPr lang="en-US" sz="2800" b="1" i="1" dirty="0">
                <a:solidFill>
                  <a:srgbClr val="7EBEC5"/>
                </a:solidFill>
                <a:latin typeface="Times New Roman" panose="02020603050405020304" pitchFamily="18" charset="0"/>
                <a:cs typeface="Times New Roman" panose="02020603050405020304" pitchFamily="18" charset="0"/>
              </a:rPr>
            </a:br>
            <a:br>
              <a:rPr lang="en-US" sz="2800" b="1" i="1" dirty="0">
                <a:solidFill>
                  <a:srgbClr val="7EBEC5"/>
                </a:solidFill>
                <a:latin typeface="Times New Roman" panose="02020603050405020304" pitchFamily="18" charset="0"/>
                <a:cs typeface="Times New Roman" panose="02020603050405020304" pitchFamily="18" charset="0"/>
              </a:rPr>
            </a:br>
            <a:br>
              <a:rPr lang="en-US" sz="2800" b="1" i="1" dirty="0">
                <a:solidFill>
                  <a:srgbClr val="7EBEC5"/>
                </a:solidFill>
                <a:latin typeface="Times New Roman" panose="02020603050405020304" pitchFamily="18" charset="0"/>
                <a:cs typeface="Times New Roman" panose="02020603050405020304" pitchFamily="18" charset="0"/>
              </a:rPr>
            </a:br>
            <a:br>
              <a:rPr lang="en-US" sz="2800" b="1" i="1" dirty="0">
                <a:solidFill>
                  <a:srgbClr val="7EBEC5"/>
                </a:solidFill>
                <a:latin typeface="Times New Roman" panose="02020603050405020304" pitchFamily="18" charset="0"/>
                <a:cs typeface="Times New Roman" panose="02020603050405020304" pitchFamily="18" charset="0"/>
              </a:rPr>
            </a:br>
            <a:r>
              <a:rPr lang="en-US" sz="2800" b="1" i="1" u="sng" dirty="0">
                <a:solidFill>
                  <a:srgbClr val="002060"/>
                </a:solidFill>
                <a:latin typeface="Times New Roman" panose="02020603050405020304" pitchFamily="18" charset="0"/>
                <a:cs typeface="Times New Roman" panose="02020603050405020304" pitchFamily="18" charset="0"/>
              </a:rPr>
              <a:t>THIS IS AN ONGOING INITIATIVE THAT WILL:</a:t>
            </a:r>
            <a:br>
              <a:rPr lang="en-US" sz="2800" b="1" i="1" u="sng" dirty="0">
                <a:solidFill>
                  <a:srgbClr val="002060"/>
                </a:solidFill>
                <a:latin typeface="Times New Roman" panose="02020603050405020304" pitchFamily="18" charset="0"/>
                <a:cs typeface="Times New Roman" panose="02020603050405020304" pitchFamily="18" charset="0"/>
              </a:rPr>
            </a:br>
            <a:endParaRPr lang="en-US" sz="2800" i="1" u="sng"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45DE1A-938D-42C0-B3A3-DBE21B59D511}"/>
              </a:ext>
            </a:extLst>
          </p:cNvPr>
          <p:cNvSpPr>
            <a:spLocks noGrp="1"/>
          </p:cNvSpPr>
          <p:nvPr>
            <p:ph idx="1"/>
          </p:nvPr>
        </p:nvSpPr>
        <p:spPr>
          <a:xfrm>
            <a:off x="1821713" y="1600201"/>
            <a:ext cx="8293839" cy="4343400"/>
          </a:xfrm>
        </p:spPr>
        <p:txBody>
          <a:bodyPr>
            <a:normAutofit/>
          </a:bodyPr>
          <a:lstStyle/>
          <a:p>
            <a:pPr algn="l" fontAlgn="base">
              <a:buFont typeface="Arial" panose="020B0604020202020204" pitchFamily="34" charset="0"/>
              <a:buChar char="•"/>
            </a:pPr>
            <a:r>
              <a:rPr lang="en-US" b="1" i="1" dirty="0">
                <a:solidFill>
                  <a:srgbClr val="002060"/>
                </a:solidFill>
                <a:effectLst/>
                <a:latin typeface="Times New Roman" panose="02020603050405020304" pitchFamily="18" charset="0"/>
                <a:cs typeface="Times New Roman" panose="02020603050405020304" pitchFamily="18" charset="0"/>
              </a:rPr>
              <a:t>Offer health related activities/services to the community</a:t>
            </a:r>
          </a:p>
          <a:p>
            <a:pPr algn="l" fontAlgn="base">
              <a:buFont typeface="Arial" panose="020B0604020202020204" pitchFamily="34" charset="0"/>
              <a:buChar char="•"/>
            </a:pPr>
            <a:r>
              <a:rPr lang="en-US" b="1" i="1" dirty="0">
                <a:solidFill>
                  <a:srgbClr val="002060"/>
                </a:solidFill>
                <a:effectLst/>
                <a:latin typeface="Times New Roman" panose="02020603050405020304" pitchFamily="18" charset="0"/>
                <a:cs typeface="Times New Roman" panose="02020603050405020304" pitchFamily="18" charset="0"/>
              </a:rPr>
              <a:t>Offer options for reasonable food choices</a:t>
            </a:r>
          </a:p>
          <a:p>
            <a:pPr algn="l" fontAlgn="base">
              <a:buFont typeface="Arial" panose="020B0604020202020204" pitchFamily="34" charset="0"/>
              <a:buChar char="•"/>
            </a:pPr>
            <a:r>
              <a:rPr lang="en-US" b="1" i="1" dirty="0">
                <a:solidFill>
                  <a:srgbClr val="002060"/>
                </a:solidFill>
                <a:effectLst/>
                <a:latin typeface="Times New Roman" panose="02020603050405020304" pitchFamily="18" charset="0"/>
                <a:cs typeface="Times New Roman" panose="02020603050405020304" pitchFamily="18" charset="0"/>
              </a:rPr>
              <a:t>Educate the community on overcoming income restrictions</a:t>
            </a:r>
          </a:p>
          <a:p>
            <a:pPr algn="l" fontAlgn="base">
              <a:buFont typeface="Arial" panose="020B0604020202020204" pitchFamily="34" charset="0"/>
              <a:buChar char="•"/>
            </a:pPr>
            <a:r>
              <a:rPr lang="en-US" b="1" i="1" dirty="0">
                <a:solidFill>
                  <a:srgbClr val="002060"/>
                </a:solidFill>
                <a:effectLst/>
                <a:latin typeface="Times New Roman" panose="02020603050405020304" pitchFamily="18" charset="0"/>
                <a:cs typeface="Times New Roman" panose="02020603050405020304" pitchFamily="18" charset="0"/>
              </a:rPr>
              <a:t>Educate the community on overcoming resource restrictions</a:t>
            </a:r>
          </a:p>
          <a:p>
            <a:pPr algn="l" fontAlgn="base">
              <a:buFont typeface="Arial" panose="020B0604020202020204" pitchFamily="34" charset="0"/>
              <a:buChar char="•"/>
            </a:pPr>
            <a:r>
              <a:rPr lang="en-US" b="1" i="1" dirty="0">
                <a:solidFill>
                  <a:srgbClr val="002060"/>
                </a:solidFill>
                <a:effectLst/>
                <a:latin typeface="Times New Roman" panose="02020603050405020304" pitchFamily="18" charset="0"/>
                <a:cs typeface="Times New Roman" panose="02020603050405020304" pitchFamily="18" charset="0"/>
              </a:rPr>
              <a:t>Promote food and health literacy</a:t>
            </a:r>
          </a:p>
          <a:p>
            <a:pPr algn="l" fontAlgn="base">
              <a:buFont typeface="Arial" panose="020B0604020202020204" pitchFamily="34" charset="0"/>
              <a:buChar char="•"/>
            </a:pPr>
            <a:r>
              <a:rPr lang="en-US" b="1" i="1" dirty="0">
                <a:solidFill>
                  <a:srgbClr val="002060"/>
                </a:solidFill>
                <a:effectLst/>
                <a:latin typeface="Times New Roman" panose="02020603050405020304" pitchFamily="18" charset="0"/>
                <a:cs typeface="Times New Roman" panose="02020603050405020304" pitchFamily="18" charset="0"/>
              </a:rPr>
              <a:t>Keep the community engaged and active</a:t>
            </a:r>
          </a:p>
          <a:p>
            <a:pPr algn="l" fontAlgn="base">
              <a:buFont typeface="Arial" panose="020B0604020202020204" pitchFamily="34" charset="0"/>
              <a:buChar char="•"/>
            </a:pPr>
            <a:r>
              <a:rPr lang="en-US" b="1" i="1" dirty="0">
                <a:solidFill>
                  <a:srgbClr val="002060"/>
                </a:solidFill>
                <a:effectLst/>
                <a:latin typeface="Times New Roman" panose="02020603050405020304" pitchFamily="18" charset="0"/>
                <a:cs typeface="Times New Roman" panose="02020603050405020304" pitchFamily="18" charset="0"/>
              </a:rPr>
              <a:t>Inspire individuals to reach their health and fitness goals</a:t>
            </a:r>
          </a:p>
          <a:p>
            <a:endParaRPr lang="en-US" dirty="0"/>
          </a:p>
        </p:txBody>
      </p:sp>
    </p:spTree>
    <p:extLst>
      <p:ext uri="{BB962C8B-B14F-4D97-AF65-F5344CB8AC3E}">
        <p14:creationId xmlns:p14="http://schemas.microsoft.com/office/powerpoint/2010/main" val="80958932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6ABA8-EF77-4AD1-A742-92A78A1481C8}"/>
              </a:ext>
            </a:extLst>
          </p:cNvPr>
          <p:cNvSpPr>
            <a:spLocks noGrp="1"/>
          </p:cNvSpPr>
          <p:nvPr>
            <p:ph type="title"/>
          </p:nvPr>
        </p:nvSpPr>
        <p:spPr>
          <a:xfrm>
            <a:off x="734482" y="28553"/>
            <a:ext cx="10723035" cy="885846"/>
          </a:xfrm>
        </p:spPr>
        <p:txBody>
          <a:bodyPr/>
          <a:lstStyle/>
          <a:p>
            <a:r>
              <a:rPr lang="en-US" sz="3600" b="1" i="1" u="sng" dirty="0">
                <a:solidFill>
                  <a:srgbClr val="1F4E79"/>
                </a:solidFill>
                <a:effectLst/>
                <a:latin typeface="Times New Roman" panose="02020603050405020304" pitchFamily="18" charset="0"/>
                <a:ea typeface="Calibri" panose="020F0502020204030204" pitchFamily="34" charset="0"/>
              </a:rPr>
              <a:t>The importance of getting our Health from Nature</a:t>
            </a:r>
            <a:endParaRPr lang="en-US" sz="3600" u="sng" dirty="0"/>
          </a:p>
        </p:txBody>
      </p:sp>
      <p:sp>
        <p:nvSpPr>
          <p:cNvPr id="3" name="Content Placeholder 2">
            <a:extLst>
              <a:ext uri="{FF2B5EF4-FFF2-40B4-BE49-F238E27FC236}">
                <a16:creationId xmlns:a16="http://schemas.microsoft.com/office/drawing/2014/main" id="{BB219786-D666-49DF-90B4-11BA8E2DAB04}"/>
              </a:ext>
            </a:extLst>
          </p:cNvPr>
          <p:cNvSpPr>
            <a:spLocks noGrp="1"/>
          </p:cNvSpPr>
          <p:nvPr>
            <p:ph idx="1"/>
          </p:nvPr>
        </p:nvSpPr>
        <p:spPr>
          <a:xfrm>
            <a:off x="732367" y="1715911"/>
            <a:ext cx="10723035" cy="4227690"/>
          </a:xfrm>
        </p:spPr>
        <p:txBody>
          <a:bodyPr>
            <a:normAutofit/>
          </a:bodyPr>
          <a:lstStyle/>
          <a:p>
            <a:r>
              <a:rPr lang="en-US" sz="2800" b="1" i="1" dirty="0">
                <a:solidFill>
                  <a:srgbClr val="002060"/>
                </a:solidFill>
              </a:rPr>
              <a:t>We, like every other living thing on the planet, are from Nature.</a:t>
            </a:r>
          </a:p>
          <a:p>
            <a:r>
              <a:rPr lang="en-US" sz="2800" b="1" i="1" dirty="0">
                <a:solidFill>
                  <a:srgbClr val="002060"/>
                </a:solidFill>
              </a:rPr>
              <a:t>Everything that we need to survive has been provided by God.</a:t>
            </a:r>
          </a:p>
          <a:p>
            <a:r>
              <a:rPr lang="en-US" sz="2800" b="1" i="1" dirty="0">
                <a:solidFill>
                  <a:srgbClr val="002060"/>
                </a:solidFill>
              </a:rPr>
              <a:t>By eating, drinking and breathing, what has been provided, we sustain our lives.</a:t>
            </a:r>
          </a:p>
          <a:p>
            <a:r>
              <a:rPr lang="en-US" sz="2800" b="1" i="1" dirty="0">
                <a:solidFill>
                  <a:srgbClr val="002060"/>
                </a:solidFill>
              </a:rPr>
              <a:t>It’s been going on since the beginning of time.</a:t>
            </a:r>
          </a:p>
          <a:p>
            <a:r>
              <a:rPr lang="en-US" sz="2800" b="1" i="1" dirty="0">
                <a:solidFill>
                  <a:srgbClr val="002060"/>
                </a:solidFill>
              </a:rPr>
              <a:t>Unfortunately, some people think they know better than God.</a:t>
            </a:r>
          </a:p>
        </p:txBody>
      </p:sp>
    </p:spTree>
    <p:extLst>
      <p:ext uri="{BB962C8B-B14F-4D97-AF65-F5344CB8AC3E}">
        <p14:creationId xmlns:p14="http://schemas.microsoft.com/office/powerpoint/2010/main" val="398246855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22F0C-0091-473C-ADF5-49304A709F2C}"/>
              </a:ext>
            </a:extLst>
          </p:cNvPr>
          <p:cNvSpPr>
            <a:spLocks noGrp="1"/>
          </p:cNvSpPr>
          <p:nvPr>
            <p:ph type="title"/>
          </p:nvPr>
        </p:nvSpPr>
        <p:spPr>
          <a:xfrm>
            <a:off x="732367" y="107575"/>
            <a:ext cx="10723035" cy="1382557"/>
          </a:xfrm>
        </p:spPr>
        <p:txBody>
          <a:bodyPr/>
          <a:lstStyle/>
          <a:p>
            <a:r>
              <a:rPr lang="en-US" sz="5400" b="1" i="1" u="sng" dirty="0">
                <a:solidFill>
                  <a:srgbClr val="1F4E79"/>
                </a:solidFill>
                <a:effectLst/>
                <a:latin typeface="Times New Roman" panose="02020603050405020304" pitchFamily="18" charset="0"/>
                <a:ea typeface="Calibri" panose="020F0502020204030204" pitchFamily="34" charset="0"/>
              </a:rPr>
              <a:t>John D. Rockefeller</a:t>
            </a:r>
            <a:endParaRPr lang="en-US" sz="5400" u="sng" dirty="0"/>
          </a:p>
        </p:txBody>
      </p:sp>
      <p:sp>
        <p:nvSpPr>
          <p:cNvPr id="3" name="Content Placeholder 2">
            <a:extLst>
              <a:ext uri="{FF2B5EF4-FFF2-40B4-BE49-F238E27FC236}">
                <a16:creationId xmlns:a16="http://schemas.microsoft.com/office/drawing/2014/main" id="{769F9DF6-41EA-4138-9324-EF3BB0280C0B}"/>
              </a:ext>
            </a:extLst>
          </p:cNvPr>
          <p:cNvSpPr>
            <a:spLocks noGrp="1"/>
          </p:cNvSpPr>
          <p:nvPr>
            <p:ph idx="1"/>
          </p:nvPr>
        </p:nvSpPr>
        <p:spPr>
          <a:xfrm>
            <a:off x="171450" y="1264356"/>
            <a:ext cx="11730037" cy="5294488"/>
          </a:xfrm>
        </p:spPr>
        <p:txBody>
          <a:bodyPr>
            <a:normAutofit/>
          </a:bodyPr>
          <a:lstStyle/>
          <a:p>
            <a:pPr marL="0" marR="0" indent="0">
              <a:lnSpc>
                <a:spcPct val="107000"/>
              </a:lnSpc>
              <a:spcBef>
                <a:spcPts val="0"/>
              </a:spcBef>
              <a:spcAft>
                <a:spcPts val="0"/>
              </a:spcAft>
              <a:buNone/>
            </a:pPr>
            <a:endParaRPr lang="en-US" sz="2800" b="1" i="1" u="sng" dirty="0">
              <a:solidFill>
                <a:srgbClr val="1F4E79"/>
              </a:solidFill>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2800" b="1" i="1" u="sng" dirty="0">
              <a:solidFill>
                <a:srgbClr val="1F4E79"/>
              </a:solidFill>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800" b="1" i="1" u="sng" dirty="0">
              <a:solidFill>
                <a:srgbClr val="1F4E79"/>
              </a:solidFill>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800" b="1" i="1" u="sng" dirty="0">
              <a:solidFill>
                <a:srgbClr val="1F4E79"/>
              </a:solidFill>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800" b="1" i="1" u="sng" dirty="0">
              <a:solidFill>
                <a:srgbClr val="1F4E79"/>
              </a:solidFill>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800" b="1" i="1" u="sng" dirty="0">
                <a:solidFill>
                  <a:srgbClr val="1F4E79"/>
                </a:solidFill>
                <a:effectLst/>
                <a:ea typeface="Calibri" panose="020F0502020204030204" pitchFamily="34" charset="0"/>
                <a:cs typeface="Times New Roman" panose="02020603050405020304" pitchFamily="18" charset="0"/>
              </a:rPr>
              <a:t>John D. </a:t>
            </a:r>
            <a:r>
              <a:rPr lang="en-US" sz="3200" b="1" i="1" u="sng" dirty="0">
                <a:solidFill>
                  <a:srgbClr val="1F4E79"/>
                </a:solidFill>
                <a:effectLst/>
                <a:ea typeface="Calibri" panose="020F0502020204030204" pitchFamily="34" charset="0"/>
                <a:cs typeface="Times New Roman" panose="02020603050405020304" pitchFamily="18" charset="0"/>
              </a:rPr>
              <a:t>Rockefeller- </a:t>
            </a:r>
            <a:r>
              <a:rPr lang="en-US" sz="2800" b="1" i="1" dirty="0">
                <a:solidFill>
                  <a:srgbClr val="1F4E79"/>
                </a:solidFill>
                <a:effectLst/>
                <a:ea typeface="Calibri" panose="020F0502020204030204" pitchFamily="34" charset="0"/>
                <a:cs typeface="Times New Roman" panose="02020603050405020304" pitchFamily="18" charset="0"/>
              </a:rPr>
              <a:t>owned 90% of the oil industry in the U.S.</a:t>
            </a:r>
            <a:endParaRPr lang="en-US" sz="28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2800" b="1" i="1" dirty="0">
              <a:solidFill>
                <a:srgbClr val="1F4E79"/>
              </a:solidFill>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800" b="1" i="1" dirty="0">
                <a:solidFill>
                  <a:srgbClr val="1F4E79"/>
                </a:solidFill>
                <a:effectLst/>
                <a:ea typeface="Calibri" panose="020F0502020204030204" pitchFamily="34" charset="0"/>
                <a:cs typeface="Times New Roman" panose="02020603050405020304" pitchFamily="18" charset="0"/>
              </a:rPr>
              <a:t>In early 1900, he realized that oil could be used to make pharmaceuticals.</a:t>
            </a:r>
          </a:p>
          <a:p>
            <a:pPr marL="0">
              <a:lnSpc>
                <a:spcPct val="107000"/>
              </a:lnSpc>
              <a:spcBef>
                <a:spcPts val="0"/>
              </a:spcBef>
            </a:pPr>
            <a:endParaRPr lang="en-US" sz="2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a:lnSpc>
                <a:spcPct val="107000"/>
              </a:lnSpc>
              <a:spcBef>
                <a:spcPts val="0"/>
              </a:spcBef>
            </a:pPr>
            <a:r>
              <a:rPr lang="en-US" sz="2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rPr>
              <a:t>He developed synthetic vitamins in 1935.</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dirty="0">
              <a:effectLst/>
              <a:ea typeface="Calibri" panose="020F0502020204030204" pitchFamily="34" charset="0"/>
              <a:cs typeface="Times New Roman" panose="02020603050405020304" pitchFamily="18" charset="0"/>
            </a:endParaRPr>
          </a:p>
        </p:txBody>
      </p:sp>
      <p:pic>
        <p:nvPicPr>
          <p:cNvPr id="7" name="Picture 2" descr="John D. Rockefeller">
            <a:extLst>
              <a:ext uri="{FF2B5EF4-FFF2-40B4-BE49-F238E27FC236}">
                <a16:creationId xmlns:a16="http://schemas.microsoft.com/office/drawing/2014/main" id="{0BBFBC17-4EE5-454A-A502-42935C5531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2173" y="299156"/>
            <a:ext cx="2616272" cy="33358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74388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E387B-93C9-47FD-BA35-578EB18809F8}"/>
              </a:ext>
            </a:extLst>
          </p:cNvPr>
          <p:cNvSpPr>
            <a:spLocks noGrp="1"/>
          </p:cNvSpPr>
          <p:nvPr>
            <p:ph type="title"/>
          </p:nvPr>
        </p:nvSpPr>
        <p:spPr>
          <a:xfrm>
            <a:off x="732368" y="285751"/>
            <a:ext cx="10723035" cy="880088"/>
          </a:xfrm>
        </p:spPr>
        <p:txBody>
          <a:bodyPr/>
          <a:lstStyle/>
          <a:p>
            <a:r>
              <a:rPr lang="en-US" sz="5400" b="1" i="1" u="sng" dirty="0">
                <a:solidFill>
                  <a:srgbClr val="002060"/>
                </a:solidFill>
                <a:latin typeface="+mn-lt"/>
              </a:rPr>
              <a:t>Holistic Medicine</a:t>
            </a:r>
          </a:p>
        </p:txBody>
      </p:sp>
      <p:sp>
        <p:nvSpPr>
          <p:cNvPr id="3" name="Content Placeholder 2">
            <a:extLst>
              <a:ext uri="{FF2B5EF4-FFF2-40B4-BE49-F238E27FC236}">
                <a16:creationId xmlns:a16="http://schemas.microsoft.com/office/drawing/2014/main" id="{8A80961D-54EF-4E91-B75B-CD9198F9367C}"/>
              </a:ext>
            </a:extLst>
          </p:cNvPr>
          <p:cNvSpPr>
            <a:spLocks noGrp="1"/>
          </p:cNvSpPr>
          <p:nvPr>
            <p:ph idx="1"/>
          </p:nvPr>
        </p:nvSpPr>
        <p:spPr>
          <a:xfrm>
            <a:off x="242889" y="1253068"/>
            <a:ext cx="11212514" cy="5319182"/>
          </a:xfrm>
        </p:spPr>
        <p:txBody>
          <a:bodyPr>
            <a:normAutofit/>
          </a:bodyPr>
          <a:lstStyle/>
          <a:p>
            <a:pPr marL="0" indent="0" algn="ctr">
              <a:buNone/>
            </a:pPr>
            <a:endParaRPr lang="en-US" sz="2800" b="1" i="1" dirty="0">
              <a:solidFill>
                <a:srgbClr val="002060"/>
              </a:solidFill>
            </a:endParaRPr>
          </a:p>
          <a:p>
            <a:pPr marL="0" indent="0">
              <a:buNone/>
            </a:pPr>
            <a:endParaRPr lang="en-US" sz="2000" b="1" i="1" dirty="0">
              <a:solidFill>
                <a:srgbClr val="002060"/>
              </a:solidFill>
            </a:endParaRPr>
          </a:p>
          <a:p>
            <a:pPr marL="0" indent="0">
              <a:buNone/>
            </a:pPr>
            <a:endParaRPr lang="en-US" sz="2000" b="1" i="1" dirty="0">
              <a:solidFill>
                <a:srgbClr val="002060"/>
              </a:solidFill>
            </a:endParaRPr>
          </a:p>
          <a:p>
            <a:pPr marL="0" indent="0">
              <a:buNone/>
            </a:pPr>
            <a:endParaRPr lang="en-US" sz="2000" b="1" i="1" dirty="0">
              <a:solidFill>
                <a:srgbClr val="002060"/>
              </a:solidFill>
            </a:endParaRPr>
          </a:p>
          <a:p>
            <a:pPr marL="0" indent="0">
              <a:buNone/>
            </a:pPr>
            <a:r>
              <a:rPr lang="en-US" sz="2000" b="1" i="1" dirty="0">
                <a:solidFill>
                  <a:srgbClr val="002060"/>
                </a:solidFill>
              </a:rPr>
              <a:t>Natur</a:t>
            </a:r>
            <a:r>
              <a:rPr lang="en-US" sz="2000" b="1" i="1" u="sng" dirty="0">
                <a:solidFill>
                  <a:srgbClr val="002060"/>
                </a:solidFill>
              </a:rPr>
              <a:t>al and Herbal Medicine </a:t>
            </a:r>
            <a:r>
              <a:rPr lang="en-US" sz="2000" b="1" i="1" dirty="0">
                <a:solidFill>
                  <a:srgbClr val="002060"/>
                </a:solidFill>
              </a:rPr>
              <a:t>was very popular at the time.</a:t>
            </a:r>
          </a:p>
          <a:p>
            <a:pPr marL="0" indent="0">
              <a:buNone/>
            </a:pPr>
            <a:r>
              <a:rPr lang="en-US" sz="2000" b="1" i="1" dirty="0">
                <a:solidFill>
                  <a:srgbClr val="002060"/>
                </a:solidFill>
              </a:rPr>
              <a:t>Almost half the doctors and Medical Colleges in the United State were practicing Holistic Medicine, using knowledge from Europe and Native Americans.</a:t>
            </a:r>
          </a:p>
          <a:p>
            <a:pPr marL="0" indent="0">
              <a:buNone/>
            </a:pPr>
            <a:r>
              <a:rPr lang="en-US" sz="2000" b="1" i="1" dirty="0">
                <a:solidFill>
                  <a:srgbClr val="002060"/>
                </a:solidFill>
              </a:rPr>
              <a:t> Rockefeller had to figure out a way to get rid of his biggest competition.</a:t>
            </a:r>
          </a:p>
          <a:p>
            <a:pPr marL="0" indent="0">
              <a:buNone/>
            </a:pPr>
            <a:r>
              <a:rPr lang="en-US" sz="2000" b="1" i="1" dirty="0">
                <a:solidFill>
                  <a:srgbClr val="002060"/>
                </a:solidFill>
              </a:rPr>
              <a:t>He used the classic strategy of “Problem-Reaction-Solution”.</a:t>
            </a:r>
          </a:p>
          <a:p>
            <a:pPr marL="0" indent="0">
              <a:buNone/>
            </a:pPr>
            <a:r>
              <a:rPr lang="en-US" sz="2000" b="1" i="1" dirty="0">
                <a:solidFill>
                  <a:srgbClr val="002060"/>
                </a:solidFill>
              </a:rPr>
              <a:t>That is, create a problem first and scare people, and then offer a solution.</a:t>
            </a:r>
          </a:p>
        </p:txBody>
      </p:sp>
      <p:pic>
        <p:nvPicPr>
          <p:cNvPr id="10" name="Picture 9" descr="A person pushing a shopping cart full of vegetables&#10;&#10;Description automatically generated with medium confidence">
            <a:extLst>
              <a:ext uri="{FF2B5EF4-FFF2-40B4-BE49-F238E27FC236}">
                <a16:creationId xmlns:a16="http://schemas.microsoft.com/office/drawing/2014/main" id="{36C3A75F-6143-4A6A-9A49-937D62F1B5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8885" y="1138759"/>
            <a:ext cx="3810000" cy="2486025"/>
          </a:xfrm>
          <a:prstGeom prst="rect">
            <a:avLst/>
          </a:prstGeom>
        </p:spPr>
      </p:pic>
    </p:spTree>
    <p:extLst>
      <p:ext uri="{BB962C8B-B14F-4D97-AF65-F5344CB8AC3E}">
        <p14:creationId xmlns:p14="http://schemas.microsoft.com/office/powerpoint/2010/main" val="419952674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1BE2D-BDDD-45C9-B653-358ACC8E28EA}"/>
              </a:ext>
            </a:extLst>
          </p:cNvPr>
          <p:cNvSpPr>
            <a:spLocks noGrp="1"/>
          </p:cNvSpPr>
          <p:nvPr>
            <p:ph type="title"/>
          </p:nvPr>
        </p:nvSpPr>
        <p:spPr>
          <a:xfrm>
            <a:off x="732367" y="107576"/>
            <a:ext cx="10723035" cy="1111624"/>
          </a:xfrm>
        </p:spPr>
        <p:txBody>
          <a:bodyPr/>
          <a:lstStyle/>
          <a:p>
            <a:r>
              <a:rPr lang="en-US" sz="5400" b="1" i="1" u="sng"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rPr>
              <a:t>Abraham Flexner</a:t>
            </a:r>
            <a:endParaRPr lang="en-US" sz="5400" u="sng" dirty="0"/>
          </a:p>
        </p:txBody>
      </p:sp>
      <p:sp>
        <p:nvSpPr>
          <p:cNvPr id="3" name="Content Placeholder 2">
            <a:extLst>
              <a:ext uri="{FF2B5EF4-FFF2-40B4-BE49-F238E27FC236}">
                <a16:creationId xmlns:a16="http://schemas.microsoft.com/office/drawing/2014/main" id="{55814F8A-A8B6-411F-B8F9-7004F33BDC8D}"/>
              </a:ext>
            </a:extLst>
          </p:cNvPr>
          <p:cNvSpPr>
            <a:spLocks noGrp="1"/>
          </p:cNvSpPr>
          <p:nvPr>
            <p:ph idx="1"/>
          </p:nvPr>
        </p:nvSpPr>
        <p:spPr>
          <a:xfrm>
            <a:off x="141994" y="3296357"/>
            <a:ext cx="11558586" cy="3454068"/>
          </a:xfrm>
        </p:spPr>
        <p:txBody>
          <a:bodyPr>
            <a:normAutofit/>
          </a:bodyPr>
          <a:lstStyle/>
          <a:p>
            <a:pPr marL="0" marR="0" indent="0">
              <a:lnSpc>
                <a:spcPct val="107000"/>
              </a:lnSpc>
              <a:spcBef>
                <a:spcPts val="0"/>
              </a:spcBef>
              <a:spcAft>
                <a:spcPts val="0"/>
              </a:spcAft>
              <a:buNone/>
            </a:pPr>
            <a:r>
              <a:rPr lang="en-US" sz="2000" b="1" i="1" u="sng"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rPr>
              <a:t>Abraham Flexner</a:t>
            </a:r>
            <a:r>
              <a:rPr lang="en-US" sz="2000" b="1" i="1" u="sng" dirty="0">
                <a:solidFill>
                  <a:srgbClr val="1F4E79"/>
                </a:solidFill>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a:solidFill>
                  <a:srgbClr val="1F4E79"/>
                </a:solidFill>
                <a:latin typeface="Times New Roman" panose="02020603050405020304" pitchFamily="18" charset="0"/>
                <a:ea typeface="Calibri" panose="020F0502020204030204" pitchFamily="34" charset="0"/>
                <a:cs typeface="Times New Roman" panose="02020603050405020304" pitchFamily="18" charset="0"/>
              </a:rPr>
              <a:t>was assigned by Rockefeller and Andrew Carnegie to </a:t>
            </a:r>
            <a:r>
              <a:rPr lang="en-US" sz="1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rPr>
              <a:t>look</a:t>
            </a:r>
            <a:r>
              <a:rPr lang="en-US" sz="20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rPr>
              <a:t>at hospitals and Medical schools. </a:t>
            </a:r>
          </a:p>
          <a:p>
            <a:pPr marL="0" marR="0" indent="0">
              <a:lnSpc>
                <a:spcPct val="107000"/>
              </a:lnSpc>
              <a:spcBef>
                <a:spcPts val="0"/>
              </a:spcBef>
              <a:spcAft>
                <a:spcPts val="0"/>
              </a:spcAft>
              <a:buNone/>
            </a:pPr>
            <a:r>
              <a:rPr lang="en-US" sz="1800" b="1" i="1" dirty="0">
                <a:solidFill>
                  <a:srgbClr val="1F4E79"/>
                </a:solidFill>
                <a:latin typeface="Times New Roman" panose="02020603050405020304" pitchFamily="18" charset="0"/>
                <a:ea typeface="Calibri" panose="020F0502020204030204" pitchFamily="34" charset="0"/>
                <a:cs typeface="Times New Roman" panose="02020603050405020304" pitchFamily="18" charset="0"/>
              </a:rPr>
              <a:t>The idea was to promote pharmaceuticals instead of Natural remedies.</a:t>
            </a:r>
          </a:p>
          <a:p>
            <a:pPr marL="0" marR="0" indent="0">
              <a:lnSpc>
                <a:spcPct val="107000"/>
              </a:lnSpc>
              <a:spcBef>
                <a:spcPts val="0"/>
              </a:spcBef>
              <a:spcAft>
                <a:spcPts val="0"/>
              </a:spcAft>
              <a:buNone/>
            </a:pPr>
            <a:endParaRPr lang="en-US" sz="1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rPr>
              <a:t>He lied and said that Natural healing modalities which were used  for 100’s of years was unscientific quackery.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rPr>
              <a:t>He said that the medical industry needed revamping and centralizing, of the medical education institutions.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rPr>
              <a:t>Based on this report, more that half of all medical colleges were closed.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b="1" i="1" dirty="0">
                <a:solidFill>
                  <a:srgbClr val="1F4E79"/>
                </a:solidFill>
                <a:effectLst/>
                <a:latin typeface="Times New Roman" panose="02020603050405020304" pitchFamily="18" charset="0"/>
                <a:ea typeface="Calibri" panose="020F0502020204030204" pitchFamily="34" charset="0"/>
                <a:cs typeface="Times New Roman" panose="02020603050405020304" pitchFamily="18" charset="0"/>
              </a:rPr>
              <a:t>Homeopathy and natural medicine were mocked and demonized, and doctors were even jailed.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11" name="Picture 10">
            <a:extLst>
              <a:ext uri="{FF2B5EF4-FFF2-40B4-BE49-F238E27FC236}">
                <a16:creationId xmlns:a16="http://schemas.microsoft.com/office/drawing/2014/main" id="{B6B8F285-72F9-4ACF-942C-5BE940911A72}"/>
              </a:ext>
            </a:extLst>
          </p:cNvPr>
          <p:cNvPicPr>
            <a:picLocks noChangeAspect="1"/>
          </p:cNvPicPr>
          <p:nvPr/>
        </p:nvPicPr>
        <p:blipFill>
          <a:blip r:embed="rId2"/>
          <a:stretch>
            <a:fillRect/>
          </a:stretch>
        </p:blipFill>
        <p:spPr>
          <a:xfrm>
            <a:off x="8917675" y="305843"/>
            <a:ext cx="2122658" cy="2900356"/>
          </a:xfrm>
          <a:prstGeom prst="rect">
            <a:avLst/>
          </a:prstGeom>
        </p:spPr>
      </p:pic>
    </p:spTree>
    <p:extLst>
      <p:ext uri="{BB962C8B-B14F-4D97-AF65-F5344CB8AC3E}">
        <p14:creationId xmlns:p14="http://schemas.microsoft.com/office/powerpoint/2010/main" val="47116858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83600-85E3-41DB-8376-788650BD72E1}"/>
              </a:ext>
            </a:extLst>
          </p:cNvPr>
          <p:cNvSpPr>
            <a:spLocks noGrp="1"/>
          </p:cNvSpPr>
          <p:nvPr>
            <p:ph type="title"/>
          </p:nvPr>
        </p:nvSpPr>
        <p:spPr>
          <a:xfrm>
            <a:off x="732367" y="107576"/>
            <a:ext cx="10723035" cy="897135"/>
          </a:xfrm>
        </p:spPr>
        <p:txBody>
          <a:bodyPr/>
          <a:lstStyle/>
          <a:p>
            <a:r>
              <a:rPr lang="en-US" sz="5400" b="1" i="1" u="sng" dirty="0">
                <a:solidFill>
                  <a:srgbClr val="002060"/>
                </a:solidFill>
                <a:latin typeface="+mn-lt"/>
              </a:rPr>
              <a:t>Donations</a:t>
            </a:r>
          </a:p>
        </p:txBody>
      </p:sp>
      <p:sp>
        <p:nvSpPr>
          <p:cNvPr id="3" name="Content Placeholder 2">
            <a:extLst>
              <a:ext uri="{FF2B5EF4-FFF2-40B4-BE49-F238E27FC236}">
                <a16:creationId xmlns:a16="http://schemas.microsoft.com/office/drawing/2014/main" id="{BA26280F-F11A-4425-990C-5338F889EFA7}"/>
              </a:ext>
            </a:extLst>
          </p:cNvPr>
          <p:cNvSpPr>
            <a:spLocks noGrp="1"/>
          </p:cNvSpPr>
          <p:nvPr>
            <p:ph idx="1"/>
          </p:nvPr>
        </p:nvSpPr>
        <p:spPr/>
        <p:txBody>
          <a:bodyPr>
            <a:normAutofit/>
          </a:bodyPr>
          <a:lstStyle/>
          <a:p>
            <a:pPr marL="0" marR="0" indent="0">
              <a:lnSpc>
                <a:spcPct val="107000"/>
              </a:lnSpc>
              <a:spcBef>
                <a:spcPts val="0"/>
              </a:spcBef>
              <a:spcAft>
                <a:spcPts val="0"/>
              </a:spcAft>
              <a:buNone/>
            </a:pPr>
            <a:r>
              <a:rPr lang="en-US" sz="3200" b="1" i="1" u="sng" dirty="0">
                <a:solidFill>
                  <a:srgbClr val="1F4E79"/>
                </a:solidFill>
                <a:effectLst/>
                <a:ea typeface="Calibri" panose="020F0502020204030204" pitchFamily="34" charset="0"/>
                <a:cs typeface="Times New Roman" panose="02020603050405020304" pitchFamily="18" charset="0"/>
              </a:rPr>
              <a:t>Rockefeller</a:t>
            </a:r>
            <a:r>
              <a:rPr lang="en-US" sz="2800" b="1" i="1" dirty="0">
                <a:solidFill>
                  <a:srgbClr val="1F4E79"/>
                </a:solidFill>
                <a:effectLst/>
                <a:ea typeface="Calibri" panose="020F0502020204030204" pitchFamily="34" charset="0"/>
                <a:cs typeface="Times New Roman" panose="02020603050405020304" pitchFamily="18" charset="0"/>
              </a:rPr>
              <a:t> gave more that </a:t>
            </a:r>
            <a:r>
              <a:rPr lang="en-US" sz="2800" b="1" i="1" u="sng" dirty="0">
                <a:solidFill>
                  <a:srgbClr val="1F4E79"/>
                </a:solidFill>
                <a:effectLst/>
                <a:ea typeface="Calibri" panose="020F0502020204030204" pitchFamily="34" charset="0"/>
                <a:cs typeface="Times New Roman" panose="02020603050405020304" pitchFamily="18" charset="0"/>
              </a:rPr>
              <a:t>$100 million </a:t>
            </a:r>
            <a:r>
              <a:rPr lang="en-US" sz="2800" b="1" i="1" dirty="0">
                <a:solidFill>
                  <a:srgbClr val="1F4E79"/>
                </a:solidFill>
                <a:effectLst/>
                <a:ea typeface="Calibri" panose="020F0502020204030204" pitchFamily="34" charset="0"/>
                <a:cs typeface="Times New Roman" panose="02020603050405020304" pitchFamily="18" charset="0"/>
              </a:rPr>
              <a:t>to colleges and hospitals to make the transition and change the minds of doctors and scientists.</a:t>
            </a:r>
            <a:endParaRPr lang="en-US" sz="2800" dirty="0">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800" b="1" i="1" dirty="0">
              <a:solidFill>
                <a:srgbClr val="1F4E79"/>
              </a:solidFill>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800" b="1" i="1" dirty="0">
                <a:solidFill>
                  <a:srgbClr val="1F4E79"/>
                </a:solidFill>
                <a:effectLst/>
                <a:ea typeface="Calibri" panose="020F0502020204030204" pitchFamily="34" charset="0"/>
                <a:cs typeface="Times New Roman" panose="02020603050405020304" pitchFamily="18" charset="0"/>
              </a:rPr>
              <a:t>He created the General Education Board(G.E.B).</a:t>
            </a:r>
            <a:endParaRPr lang="en-US" sz="2800" dirty="0">
              <a:effectLst/>
              <a:ea typeface="Calibri" panose="020F0502020204030204" pitchFamily="34" charset="0"/>
              <a:cs typeface="Times New Roman" panose="02020603050405020304" pitchFamily="18" charset="0"/>
            </a:endParaRPr>
          </a:p>
          <a:p>
            <a:pPr marL="0" indent="0">
              <a:buNone/>
            </a:pPr>
            <a:r>
              <a:rPr lang="en-US" sz="2800" b="1" i="1" dirty="0">
                <a:solidFill>
                  <a:srgbClr val="1F4E79"/>
                </a:solidFill>
                <a:effectLst/>
                <a:ea typeface="Calibri" panose="020F0502020204030204" pitchFamily="34" charset="0"/>
              </a:rPr>
              <a:t>In a very short time medical schools and colleges were streamlined and homogenized.</a:t>
            </a:r>
          </a:p>
          <a:p>
            <a:pPr marL="0" indent="0">
              <a:buNone/>
            </a:pPr>
            <a:r>
              <a:rPr lang="en-US" sz="2800" b="1" i="1" dirty="0">
                <a:solidFill>
                  <a:srgbClr val="1F4E79"/>
                </a:solidFill>
              </a:rPr>
              <a:t>All the students were learning the same thing, that medicine was  all about using patented drugs.</a:t>
            </a:r>
            <a:endParaRPr lang="en-US" sz="3600" dirty="0"/>
          </a:p>
        </p:txBody>
      </p:sp>
    </p:spTree>
    <p:extLst>
      <p:ext uri="{BB962C8B-B14F-4D97-AF65-F5344CB8AC3E}">
        <p14:creationId xmlns:p14="http://schemas.microsoft.com/office/powerpoint/2010/main" val="27188133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25650-3787-4F1B-970E-5D4C7F7CBEC9}"/>
              </a:ext>
            </a:extLst>
          </p:cNvPr>
          <p:cNvSpPr>
            <a:spLocks noGrp="1"/>
          </p:cNvSpPr>
          <p:nvPr>
            <p:ph type="title"/>
          </p:nvPr>
        </p:nvSpPr>
        <p:spPr/>
        <p:txBody>
          <a:bodyPr/>
          <a:lstStyle/>
          <a:p>
            <a:r>
              <a:rPr lang="en-US" sz="5400" b="1" i="1" u="sng" dirty="0">
                <a:solidFill>
                  <a:srgbClr val="002060"/>
                </a:solidFill>
                <a:latin typeface="+mn-lt"/>
              </a:rPr>
              <a:t>Using Nature </a:t>
            </a:r>
          </a:p>
        </p:txBody>
      </p:sp>
      <p:sp>
        <p:nvSpPr>
          <p:cNvPr id="3" name="Content Placeholder 2">
            <a:extLst>
              <a:ext uri="{FF2B5EF4-FFF2-40B4-BE49-F238E27FC236}">
                <a16:creationId xmlns:a16="http://schemas.microsoft.com/office/drawing/2014/main" id="{7F57670E-4393-45C5-8D67-2F4DFC68ABFB}"/>
              </a:ext>
            </a:extLst>
          </p:cNvPr>
          <p:cNvSpPr>
            <a:spLocks noGrp="1"/>
          </p:cNvSpPr>
          <p:nvPr>
            <p:ph idx="1"/>
          </p:nvPr>
        </p:nvSpPr>
        <p:spPr>
          <a:xfrm>
            <a:off x="285750" y="3104443"/>
            <a:ext cx="11615737" cy="2839157"/>
          </a:xfrm>
        </p:spPr>
        <p:txBody>
          <a:bodyPr>
            <a:normAutofit fontScale="77500" lnSpcReduction="20000"/>
          </a:bodyPr>
          <a:lstStyle/>
          <a:p>
            <a:pPr marL="0" indent="0">
              <a:buNone/>
            </a:pPr>
            <a:endParaRPr lang="en-US" sz="2800" b="1" i="1" dirty="0">
              <a:solidFill>
                <a:srgbClr val="002060"/>
              </a:solidFill>
            </a:endParaRPr>
          </a:p>
          <a:p>
            <a:pPr marL="0" indent="0">
              <a:buNone/>
            </a:pPr>
            <a:endParaRPr lang="en-US" sz="2800" b="1" i="1" dirty="0">
              <a:solidFill>
                <a:srgbClr val="002060"/>
              </a:solidFill>
            </a:endParaRPr>
          </a:p>
          <a:p>
            <a:pPr marL="0" indent="0">
              <a:buNone/>
            </a:pPr>
            <a:r>
              <a:rPr lang="en-US" sz="2800" b="1" i="1" dirty="0">
                <a:solidFill>
                  <a:srgbClr val="002060"/>
                </a:solidFill>
              </a:rPr>
              <a:t>Scientists received huge grants to study how plants cure diseases.</a:t>
            </a:r>
          </a:p>
          <a:p>
            <a:pPr marL="0" indent="0">
              <a:buNone/>
            </a:pPr>
            <a:r>
              <a:rPr lang="en-US" sz="2800" b="1" i="1" dirty="0">
                <a:solidFill>
                  <a:srgbClr val="002060"/>
                </a:solidFill>
              </a:rPr>
              <a:t>Their goal was to identify which chemicals in the plants were effective, and then create a similar synthetic chemical in the lab- but not identical, so that it could be patented.</a:t>
            </a:r>
          </a:p>
          <a:p>
            <a:pPr marL="0" indent="0">
              <a:buNone/>
            </a:pPr>
            <a:r>
              <a:rPr lang="en-US" sz="2800" b="1" i="1" dirty="0">
                <a:solidFill>
                  <a:srgbClr val="002060"/>
                </a:solidFill>
              </a:rPr>
              <a:t>“A Pill for an Ill” became the Mantra for Modern Medicine.</a:t>
            </a:r>
          </a:p>
        </p:txBody>
      </p:sp>
      <p:pic>
        <p:nvPicPr>
          <p:cNvPr id="5" name="Picture 4" descr="A group of people standing next to a fruit stand&#10;&#10;Description automatically generated with low confidence">
            <a:extLst>
              <a:ext uri="{FF2B5EF4-FFF2-40B4-BE49-F238E27FC236}">
                <a16:creationId xmlns:a16="http://schemas.microsoft.com/office/drawing/2014/main" id="{94C9D21A-0CA6-4CE7-AA12-7D3694AFB8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85884" y="1444532"/>
            <a:ext cx="5215467" cy="2487482"/>
          </a:xfrm>
          <a:prstGeom prst="rect">
            <a:avLst/>
          </a:prstGeom>
        </p:spPr>
      </p:pic>
    </p:spTree>
    <p:extLst>
      <p:ext uri="{BB962C8B-B14F-4D97-AF65-F5344CB8AC3E}">
        <p14:creationId xmlns:p14="http://schemas.microsoft.com/office/powerpoint/2010/main" val="50366499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pptBC53.tmp</Template>
  <TotalTime>3732</TotalTime>
  <Words>1082</Words>
  <Application>Microsoft Office PowerPoint</Application>
  <PresentationFormat>Widescreen</PresentationFormat>
  <Paragraphs>92</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Impact</vt:lpstr>
      <vt:lpstr>Times New Roman</vt:lpstr>
      <vt:lpstr>Wingdings 2</vt:lpstr>
      <vt:lpstr>Breeze</vt:lpstr>
      <vt:lpstr>PowerPoint Presentation</vt:lpstr>
      <vt:lpstr>   THE GOALS OF THIS INITIATIVE</vt:lpstr>
      <vt:lpstr>    THIS IS AN ONGOING INITIATIVE THAT WILL: </vt:lpstr>
      <vt:lpstr>The importance of getting our Health from Nature</vt:lpstr>
      <vt:lpstr>John D. Rockefeller</vt:lpstr>
      <vt:lpstr>Holistic Medicine</vt:lpstr>
      <vt:lpstr>Abraham Flexner</vt:lpstr>
      <vt:lpstr>Donations</vt:lpstr>
      <vt:lpstr>Using Nature </vt:lpstr>
      <vt:lpstr>100 Years Later</vt:lpstr>
      <vt:lpstr>Like Father, Like Son</vt:lpstr>
      <vt:lpstr>William Avery "Devil Bill" Rockefeller Sr. </vt:lpstr>
      <vt:lpstr>In 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Dennis Berry</dc:creator>
  <cp:lastModifiedBy>Dennis Berry</cp:lastModifiedBy>
  <cp:revision>32</cp:revision>
  <dcterms:created xsi:type="dcterms:W3CDTF">2021-08-08T18:47:07Z</dcterms:created>
  <dcterms:modified xsi:type="dcterms:W3CDTF">2021-10-05T21:26:07Z</dcterms:modified>
</cp:coreProperties>
</file>