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5" r:id="rId16"/>
    <p:sldId id="280" r:id="rId17"/>
    <p:sldId id="293" r:id="rId18"/>
    <p:sldId id="294" r:id="rId19"/>
    <p:sldId id="276" r:id="rId20"/>
    <p:sldId id="295" r:id="rId21"/>
    <p:sldId id="296" r:id="rId22"/>
    <p:sldId id="278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70"/>
    <p:restoredTop sz="94695"/>
  </p:normalViewPr>
  <p:slideViewPr>
    <p:cSldViewPr snapToGrid="0" snapToObjects="1">
      <p:cViewPr varScale="1">
        <p:scale>
          <a:sx n="86" d="100"/>
          <a:sy n="86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zRMKWyI9-Y" TargetMode="External"/><Relationship Id="rId2" Type="http://schemas.openxmlformats.org/officeDocument/2006/relationships/hyperlink" Target="https://youtu.be/aUOWZAXYhP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ocWw9LBcpw" TargetMode="External"/><Relationship Id="rId5" Type="http://schemas.openxmlformats.org/officeDocument/2006/relationships/hyperlink" Target="https://Youtu.be/E2bS_7Xps0M" TargetMode="External"/><Relationship Id="rId4" Type="http://schemas.openxmlformats.org/officeDocument/2006/relationships/hyperlink" Target="https://youtu.be/WNROYryPo0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A4ZbCxU0vW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annyendicott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20(Rogers%20Behavioral%20Health)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ralinjuryproject.syr.edu/about-moral-injury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8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46303">
              <a:defRPr sz="600"/>
            </a:pPr>
            <a:endParaRPr/>
          </a:p>
        </p:txBody>
      </p:sp>
      <p:sp>
        <p:nvSpPr>
          <p:cNvPr id="79" name="Text Placeholder 2"/>
          <p:cNvSpPr txBox="1">
            <a:spLocks noGrp="1"/>
          </p:cNvSpPr>
          <p:nvPr>
            <p:ph type="body" idx="1"/>
          </p:nvPr>
        </p:nvSpPr>
        <p:spPr>
          <a:xfrm>
            <a:off x="287261" y="666371"/>
            <a:ext cx="11641667" cy="58265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SzTx/>
              <a:buNone/>
              <a:defRPr sz="4800" b="1">
                <a:solidFill>
                  <a:srgbClr val="E22400"/>
                </a:solidFill>
              </a:defRPr>
            </a:pPr>
            <a:r>
              <a:rPr lang="en-US" dirty="0"/>
              <a:t>Wounding of the Soul: All of Us</a:t>
            </a:r>
            <a:endParaRPr sz="3600" dirty="0"/>
          </a:p>
          <a:p>
            <a:pPr marL="0" indent="0" algn="ctr">
              <a:buSzTx/>
              <a:buNone/>
              <a:defRPr b="1" i="1">
                <a:solidFill>
                  <a:srgbClr val="5E30EB"/>
                </a:solidFill>
              </a:defRPr>
            </a:pPr>
            <a:r>
              <a:rPr sz="4000" dirty="0"/>
              <a:t>“</a:t>
            </a:r>
            <a:r>
              <a:rPr lang="en-US" sz="4000" dirty="0"/>
              <a:t>Moral Injury</a:t>
            </a:r>
            <a:r>
              <a:rPr sz="4000" dirty="0"/>
              <a:t>”</a:t>
            </a:r>
          </a:p>
          <a:p>
            <a:pPr marL="0" indent="0" algn="ctr">
              <a:buSzTx/>
              <a:buNone/>
            </a:pPr>
            <a:endParaRPr b="1" i="1" dirty="0">
              <a:solidFill>
                <a:srgbClr val="5E30EB"/>
              </a:solidFill>
            </a:endParaRPr>
          </a:p>
          <a:p>
            <a:pPr marL="0" indent="0" algn="ctr">
              <a:buSzTx/>
              <a:buNone/>
              <a:defRPr b="1"/>
            </a:pPr>
            <a:r>
              <a:rPr sz="3600" dirty="0"/>
              <a:t>Presentation Provided to </a:t>
            </a:r>
            <a:r>
              <a:rPr lang="en-US" sz="3600" dirty="0"/>
              <a:t>NASW-OK</a:t>
            </a:r>
            <a:endParaRPr sz="3600" dirty="0"/>
          </a:p>
          <a:p>
            <a:pPr marL="0" indent="0" algn="ctr">
              <a:buSzTx/>
              <a:buNone/>
              <a:defRPr b="1"/>
            </a:pPr>
            <a:r>
              <a:rPr lang="en-US" sz="3600" dirty="0"/>
              <a:t>March 19, 2022</a:t>
            </a:r>
            <a:endParaRPr sz="3600" dirty="0"/>
          </a:p>
          <a:p>
            <a:pPr marL="0" indent="0" algn="ctr">
              <a:buSzTx/>
              <a:buNone/>
            </a:pPr>
            <a:endParaRPr sz="3600" b="1" dirty="0"/>
          </a:p>
          <a:p>
            <a:pPr marL="0" indent="0" algn="ctr">
              <a:buSzTx/>
              <a:buNone/>
              <a:defRPr sz="2600" b="1"/>
            </a:pPr>
            <a:r>
              <a:rPr sz="3600" dirty="0"/>
              <a:t>Lanny Endicott, </a:t>
            </a:r>
            <a:r>
              <a:rPr sz="3600" dirty="0" err="1"/>
              <a:t>D.Min</a:t>
            </a:r>
            <a:r>
              <a:rPr sz="3600" dirty="0"/>
              <a:t>., LCSW, LMFT</a:t>
            </a:r>
          </a:p>
          <a:p>
            <a:pPr marL="0" indent="0" algn="ctr">
              <a:buSzTx/>
              <a:buNone/>
              <a:defRPr sz="2600" b="1"/>
            </a:pPr>
            <a:r>
              <a:rPr sz="3600" dirty="0"/>
              <a:t>Professor Emeritus Oral Roberts University</a:t>
            </a:r>
          </a:p>
          <a:p>
            <a:pPr marL="0" indent="0" algn="ctr">
              <a:buSzTx/>
              <a:buNone/>
              <a:defRPr sz="2600" b="1"/>
            </a:pPr>
            <a:r>
              <a:rPr sz="3600" dirty="0"/>
              <a:t>Email: </a:t>
            </a:r>
            <a:r>
              <a:rPr sz="3600" dirty="0" err="1"/>
              <a:t>lannyendicott@gmail.com</a:t>
            </a:r>
            <a:endParaRPr sz="3600" dirty="0"/>
          </a:p>
          <a:p>
            <a:pPr marL="0" indent="0" algn="ctr">
              <a:buSzTx/>
              <a:buNone/>
              <a:defRPr sz="2600" b="1"/>
            </a:pPr>
            <a:r>
              <a:rPr sz="3600" dirty="0"/>
              <a:t>Cell: 918-830-1523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859521"/>
          </a:xfrm>
          <a:prstGeom prst="rect">
            <a:avLst/>
          </a:prstGeom>
        </p:spPr>
        <p:txBody>
          <a:bodyPr/>
          <a:lstStyle/>
          <a:p>
            <a:r>
              <a:t>US Military</a:t>
            </a:r>
          </a:p>
        </p:txBody>
      </p:sp>
      <p:sp>
        <p:nvSpPr>
          <p:cNvPr id="117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838200" y="1079291"/>
            <a:ext cx="10515600" cy="533547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Many soldiers are barely out of their teens and not developmentally prepared for the high stress of the military.</a:t>
            </a:r>
          </a:p>
          <a:p>
            <a:pPr>
              <a:defRPr b="1"/>
            </a:pPr>
            <a:r>
              <a:rPr dirty="0"/>
              <a:t>Military has been stretched by multiple deployments, all volunteer (initiated by Nixon) professional military, reserve, and National Guard.</a:t>
            </a:r>
          </a:p>
          <a:p>
            <a:pPr>
              <a:defRPr b="1"/>
            </a:pPr>
            <a:r>
              <a:rPr dirty="0"/>
              <a:t>Names of Recent Wars:</a:t>
            </a:r>
          </a:p>
          <a:p>
            <a:pPr marL="685800" lvl="1" indent="-228600">
              <a:spcBef>
                <a:spcPts val="500"/>
              </a:spcBef>
              <a:defRPr sz="2400" b="1"/>
            </a:pPr>
            <a:r>
              <a:rPr dirty="0"/>
              <a:t>OIF   -  Operation Iraqi Freedom 2003 -2011 (Iraq)</a:t>
            </a:r>
          </a:p>
          <a:p>
            <a:pPr marL="685800" lvl="1" indent="-228600">
              <a:spcBef>
                <a:spcPts val="500"/>
              </a:spcBef>
              <a:defRPr sz="2400" b="1"/>
            </a:pPr>
            <a:r>
              <a:rPr dirty="0"/>
              <a:t>OND -  Operation New Dawn 2010-2011 (Iraq)</a:t>
            </a:r>
          </a:p>
          <a:p>
            <a:pPr marL="685800" lvl="1" indent="-228600">
              <a:spcBef>
                <a:spcPts val="500"/>
              </a:spcBef>
              <a:defRPr sz="2400" b="1"/>
            </a:pPr>
            <a:r>
              <a:rPr dirty="0"/>
              <a:t>OEF  -  Operation Enduring Freedom 2001-2014 (Afghanistan)</a:t>
            </a:r>
          </a:p>
          <a:p>
            <a:pPr marL="685800" lvl="1" indent="-228600">
              <a:spcBef>
                <a:spcPts val="500"/>
              </a:spcBef>
              <a:defRPr sz="2400" b="1"/>
            </a:pPr>
            <a:endParaRPr dirty="0"/>
          </a:p>
          <a:p>
            <a:pPr marL="247650" indent="-285750">
              <a:spcBef>
                <a:spcPts val="500"/>
              </a:spcBef>
              <a:defRPr sz="3000" b="1">
                <a:solidFill>
                  <a:srgbClr val="012F7B"/>
                </a:solidFill>
              </a:defRPr>
            </a:pPr>
            <a:r>
              <a:rPr sz="4000" dirty="0">
                <a:solidFill>
                  <a:srgbClr val="FF0000"/>
                </a:solidFill>
              </a:rPr>
              <a:t>MOS</a:t>
            </a:r>
            <a:r>
              <a:rPr dirty="0"/>
              <a:t>: military occupational code; AFSC: Air Force Specialty Code; Navy: NEC – Ask about MOS when visiting with a veteran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“Just War” and Rules of Engagement (ROE)</a:t>
            </a:r>
          </a:p>
        </p:txBody>
      </p:sp>
      <p:sp>
        <p:nvSpPr>
          <p:cNvPr id="12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13288"/>
          </a:xfrm>
          <a:prstGeom prst="rect">
            <a:avLst/>
          </a:prstGeom>
        </p:spPr>
        <p:txBody>
          <a:bodyPr/>
          <a:lstStyle/>
          <a:p>
            <a:pPr marL="201784" indent="-201784" defTabSz="807139">
              <a:spcBef>
                <a:spcPts val="800"/>
              </a:spcBef>
              <a:defRPr sz="2400" b="1"/>
            </a:pPr>
            <a:r>
              <a:t>War should be a moral response to a grave wrong: a self-defense response to aggression or to protect victims of injustice. Killing is either the moral thing to do or it’s murder. (Obama)</a:t>
            </a:r>
          </a:p>
          <a:p>
            <a:pPr marL="201784" indent="-201784" defTabSz="807139">
              <a:spcBef>
                <a:spcPts val="800"/>
              </a:spcBef>
              <a:defRPr sz="2400" b="1"/>
            </a:pPr>
            <a:r>
              <a:t>St. Augustine’s doctrine relieved individual soldiers for killing if they did so in obedience to a higher authority: the church.</a:t>
            </a:r>
          </a:p>
          <a:p>
            <a:pPr marL="201784" indent="-201784" defTabSz="807139">
              <a:spcBef>
                <a:spcPts val="800"/>
              </a:spcBef>
              <a:defRPr sz="2400" b="1"/>
            </a:pPr>
            <a:r>
              <a:t>The Catholic Church’s position is that the use of arms should not produce evils greater than the evil to be eliminated.</a:t>
            </a:r>
          </a:p>
          <a:p>
            <a:pPr marL="201784" indent="-201784" defTabSz="807139">
              <a:spcBef>
                <a:spcPts val="800"/>
              </a:spcBef>
              <a:defRPr sz="2400" b="1"/>
            </a:pPr>
            <a:r>
              <a:t>Often US soldiers get caught being left to decide on their own whether a particular action is just or not – resulting in an epidemic of moral injury and personal tragedy</a:t>
            </a:r>
          </a:p>
          <a:p>
            <a:pPr marL="201784" indent="-201784" defTabSz="807139">
              <a:spcBef>
                <a:spcPts val="800"/>
              </a:spcBef>
              <a:defRPr sz="2400"/>
            </a:pPr>
            <a:endParaRPr/>
          </a:p>
          <a:p>
            <a:pPr marL="0" indent="0" defTabSz="832103">
              <a:lnSpc>
                <a:spcPct val="72000"/>
              </a:lnSpc>
              <a:spcBef>
                <a:spcPts val="900"/>
              </a:spcBef>
              <a:buSzTx/>
              <a:buNone/>
              <a:defRPr sz="2100"/>
            </a:pPr>
            <a:r>
              <a:t>Adapted from David Wood, </a:t>
            </a:r>
            <a:r>
              <a:rPr i="1"/>
              <a:t>What Have We Done: The Moral Injury of Our Longest Wars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1154456" y="365125"/>
            <a:ext cx="10199345" cy="1325563"/>
          </a:xfrm>
          <a:prstGeom prst="rect">
            <a:avLst/>
          </a:prstGeom>
        </p:spPr>
        <p:txBody>
          <a:bodyPr/>
          <a:lstStyle/>
          <a:p>
            <a:pPr>
              <a:defRPr sz="3600" b="1" i="1"/>
            </a:pPr>
            <a:r>
              <a:t>Deep grief, sorrow, shame, guilt, loss</a:t>
            </a:r>
            <a:r>
              <a:rPr sz="4400"/>
              <a:t> </a:t>
            </a:r>
            <a:r>
              <a:t>&gt; moral     injury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sz="2400" b="1"/>
            </a:pPr>
            <a:r>
              <a:rPr dirty="0"/>
              <a:t>For some soldiers, the feelings of loss of combat buddies can linger for years.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sz="2400" b="1"/>
            </a:pPr>
            <a:r>
              <a:rPr dirty="0"/>
              <a:t>Some societies past and present (i.e., Native American tribes) have recognized  and honored soldiers with moral pain and offered healing.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sz="2400" b="1"/>
            </a:pPr>
            <a:r>
              <a:rPr dirty="0"/>
              <a:t>Today we are likely to bring soldiers home, calling them heroes, thanking them for their service, yet ignoring their struggles – while leaving it to the VA to  provide help.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sz="2400" b="1"/>
            </a:pPr>
            <a:r>
              <a:rPr dirty="0"/>
              <a:t>Killing is linked to suicide – veterans in combat can have suicidal thoughts </a:t>
            </a:r>
            <a:r>
              <a:rPr lang="en-US" u="sng" dirty="0"/>
              <a:t>twice</a:t>
            </a:r>
            <a:r>
              <a:rPr lang="en-US" dirty="0"/>
              <a:t> </a:t>
            </a:r>
            <a:r>
              <a:rPr dirty="0"/>
              <a:t>those who had no combat killing experiences. </a:t>
            </a:r>
            <a:endParaRPr lang="en-US" dirty="0"/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sz="2400" b="1"/>
            </a:pPr>
            <a:r>
              <a:rPr dirty="0"/>
              <a:t>Because of their killing experiences, many cannot go back to their spiritual communities, having feelings they don’t deserve to be happy, have children, or successful marital relationship</a:t>
            </a:r>
            <a:r>
              <a:rPr lang="en-US" dirty="0"/>
              <a:t>s</a:t>
            </a:r>
            <a:r>
              <a:rPr dirty="0"/>
              <a:t>, believing they are non-deserving of happiness.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505581" y="274408"/>
            <a:ext cx="10515601" cy="844404"/>
          </a:xfrm>
          <a:prstGeom prst="rect">
            <a:avLst/>
          </a:prstGeom>
        </p:spPr>
        <p:txBody>
          <a:bodyPr/>
          <a:lstStyle/>
          <a:p>
            <a:r>
              <a:t>Getting Help</a:t>
            </a:r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36638" y="1196612"/>
            <a:ext cx="11180837" cy="5218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1741" indent="-221741" defTabSz="886967">
              <a:lnSpc>
                <a:spcPct val="81000"/>
              </a:lnSpc>
              <a:spcBef>
                <a:spcPts val="900"/>
              </a:spcBef>
              <a:defRPr sz="2700" b="1"/>
            </a:pPr>
            <a:r>
              <a:rPr dirty="0"/>
              <a:t>Veterans struggle with </a:t>
            </a:r>
            <a:r>
              <a:rPr u="sng" dirty="0"/>
              <a:t>self-forgiveness</a:t>
            </a:r>
            <a:r>
              <a:rPr dirty="0"/>
              <a:t>: 1) to forgive self would mean </a:t>
            </a:r>
            <a:r>
              <a:rPr i="1" dirty="0"/>
              <a:t>condoning</a:t>
            </a:r>
            <a:r>
              <a:rPr dirty="0"/>
              <a:t> one’s actions; 2) </a:t>
            </a:r>
            <a:r>
              <a:rPr i="1" dirty="0"/>
              <a:t>subverting</a:t>
            </a:r>
            <a:r>
              <a:rPr dirty="0"/>
              <a:t> the need for punishment; and 3) </a:t>
            </a:r>
            <a:r>
              <a:rPr i="1" dirty="0"/>
              <a:t>interfering</a:t>
            </a:r>
            <a:r>
              <a:rPr dirty="0"/>
              <a:t> with the need to feel unworthy and non-deserving of forgiveness.</a:t>
            </a:r>
          </a:p>
          <a:p>
            <a:pPr marL="221741" indent="-221741" defTabSz="886967">
              <a:lnSpc>
                <a:spcPct val="81000"/>
              </a:lnSpc>
              <a:spcBef>
                <a:spcPts val="900"/>
              </a:spcBef>
              <a:defRPr sz="2700" b="1"/>
            </a:pPr>
            <a:r>
              <a:rPr dirty="0"/>
              <a:t>Families and friends don’t understand their veterans when they return from war: survival there depended on adrenaline to keep them alive, along with paranoia, hyper-vigilance, aggressiveness, sleeplessness.</a:t>
            </a:r>
          </a:p>
          <a:p>
            <a:pPr marL="221741" indent="-221741" defTabSz="886967">
              <a:lnSpc>
                <a:spcPct val="81000"/>
              </a:lnSpc>
              <a:spcBef>
                <a:spcPts val="900"/>
              </a:spcBef>
              <a:defRPr sz="2700" b="1"/>
            </a:pPr>
            <a:r>
              <a:rPr dirty="0"/>
              <a:t>Some therapies: </a:t>
            </a:r>
            <a:r>
              <a:rPr b="0" dirty="0"/>
              <a:t>        </a:t>
            </a:r>
          </a:p>
          <a:p>
            <a:pPr marL="0" indent="0" defTabSz="886967">
              <a:lnSpc>
                <a:spcPct val="81000"/>
              </a:lnSpc>
              <a:spcBef>
                <a:spcPts val="900"/>
              </a:spcBef>
              <a:buSzTx/>
              <a:buNone/>
              <a:defRPr sz="2700" b="1"/>
            </a:pPr>
            <a:r>
              <a:rPr dirty="0"/>
              <a:t>           Cognitive Processing (CPT)     </a:t>
            </a:r>
            <a:r>
              <a:rPr lang="en-US" dirty="0"/>
              <a:t>  </a:t>
            </a:r>
            <a:r>
              <a:rPr dirty="0"/>
              <a:t>EMDR</a:t>
            </a:r>
            <a:r>
              <a:rPr b="0" dirty="0"/>
              <a:t>                                                                           	</a:t>
            </a:r>
            <a:r>
              <a:rPr dirty="0"/>
              <a:t>Exposure Therapy (ET)            </a:t>
            </a:r>
            <a:r>
              <a:rPr lang="en-US" dirty="0"/>
              <a:t>*</a:t>
            </a:r>
            <a:r>
              <a:rPr dirty="0"/>
              <a:t>Writing Exposure Therapy (WET)  </a:t>
            </a:r>
            <a:r>
              <a:rPr b="0" dirty="0"/>
              <a:t>                                                                  	</a:t>
            </a:r>
            <a:r>
              <a:rPr dirty="0"/>
              <a:t>Group Therapy (GT)	      </a:t>
            </a:r>
            <a:r>
              <a:rPr lang="en-US" dirty="0"/>
              <a:t> *</a:t>
            </a:r>
            <a:r>
              <a:rPr dirty="0"/>
              <a:t>Adaptive Disclosure (AD)</a:t>
            </a:r>
          </a:p>
          <a:p>
            <a:pPr marL="0" indent="0" defTabSz="886967">
              <a:lnSpc>
                <a:spcPct val="81000"/>
              </a:lnSpc>
              <a:spcBef>
                <a:spcPts val="900"/>
              </a:spcBef>
              <a:buSzTx/>
              <a:buNone/>
              <a:defRPr sz="2700" b="1"/>
            </a:pPr>
            <a:r>
              <a:rPr dirty="0"/>
              <a:t>				                  </a:t>
            </a:r>
            <a:r>
              <a:rPr lang="en-US" dirty="0"/>
              <a:t>  </a:t>
            </a:r>
            <a:r>
              <a:rPr b="0" dirty="0"/>
              <a:t>(including </a:t>
            </a:r>
            <a:r>
              <a:rPr lang="en-US" b="0" dirty="0"/>
              <a:t>writing &amp; telling the story, 						         </a:t>
            </a:r>
            <a:r>
              <a:rPr b="0" dirty="0"/>
              <a:t>empty chair, apportioning 						                  </a:t>
            </a:r>
            <a:r>
              <a:rPr lang="en-US" b="0" dirty="0"/>
              <a:t>              </a:t>
            </a:r>
            <a:r>
              <a:rPr b="0" dirty="0"/>
              <a:t>blame, self-forgiveness)		                                                                                                        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658751" y="157181"/>
            <a:ext cx="10513667" cy="2102219"/>
          </a:xfrm>
          <a:prstGeom prst="rect">
            <a:avLst/>
          </a:prstGeom>
        </p:spPr>
        <p:txBody>
          <a:bodyPr anchor="t"/>
          <a:lstStyle/>
          <a:p>
            <a:pPr algn="l" defTabSz="667512">
              <a:defRPr sz="2000" i="1"/>
            </a:pPr>
            <a:r>
              <a:rPr dirty="0"/>
              <a:t>			</a:t>
            </a:r>
            <a:r>
              <a:rPr b="1" u="sng" dirty="0"/>
              <a:t>Assessment: Watch for Moral Injury</a:t>
            </a:r>
            <a:br>
              <a:rPr b="1" u="sng" dirty="0"/>
            </a:br>
            <a:r>
              <a:rPr sz="1400" b="1" i="0" dirty="0">
                <a:latin typeface="Carlito"/>
                <a:ea typeface="Carlito"/>
                <a:cs typeface="Carlito"/>
                <a:sym typeface="Carlito"/>
              </a:rPr>
              <a:t>	</a:t>
            </a:r>
          </a:p>
          <a:p>
            <a:pPr lvl="8" algn="l" defTabSz="667512">
              <a:defRPr sz="1400" b="1">
                <a:latin typeface="Carlito"/>
                <a:ea typeface="Carlito"/>
                <a:cs typeface="Carlito"/>
                <a:sym typeface="Carlito"/>
              </a:defRPr>
            </a:pPr>
            <a:r>
              <a:rPr dirty="0"/>
              <a:t>                </a:t>
            </a:r>
            <a:r>
              <a:rPr lang="en-US" dirty="0"/>
              <a:t>                                                      </a:t>
            </a:r>
            <a:r>
              <a:rPr sz="2100" dirty="0"/>
              <a:t>1) Come along side</a:t>
            </a:r>
            <a:r>
              <a:rPr lang="en-US" sz="2100" dirty="0"/>
              <a:t> </a:t>
            </a:r>
            <a:br>
              <a:rPr sz="2100" dirty="0"/>
            </a:br>
            <a:r>
              <a:rPr sz="2100" dirty="0"/>
              <a:t>	</a:t>
            </a:r>
            <a:r>
              <a:rPr lang="en-US" sz="2100" dirty="0"/>
              <a:t>                                   </a:t>
            </a:r>
            <a:r>
              <a:rPr sz="2100" dirty="0"/>
              <a:t>2) Listen reflectively</a:t>
            </a:r>
            <a:br>
              <a:rPr sz="2100" dirty="0"/>
            </a:br>
            <a:r>
              <a:rPr sz="2100" dirty="0"/>
              <a:t>	</a:t>
            </a:r>
            <a:r>
              <a:rPr lang="en-US" sz="2100" dirty="0"/>
              <a:t>                                   </a:t>
            </a:r>
            <a:r>
              <a:rPr sz="2100" dirty="0"/>
              <a:t>3) Listen for the moral injury</a:t>
            </a:r>
            <a:br>
              <a:rPr sz="2100" dirty="0"/>
            </a:br>
            <a:r>
              <a:rPr sz="2100" dirty="0"/>
              <a:t>	</a:t>
            </a:r>
            <a:r>
              <a:rPr lang="en-US" sz="2100" dirty="0"/>
              <a:t>                                   </a:t>
            </a:r>
            <a:r>
              <a:rPr sz="2100" dirty="0"/>
              <a:t>4) Ask questions about the </a:t>
            </a:r>
            <a:r>
              <a:rPr lang="en-US" sz="2100" dirty="0"/>
              <a:t>moral injury</a:t>
            </a:r>
            <a:br>
              <a:rPr sz="2100" dirty="0"/>
            </a:br>
            <a:r>
              <a:rPr sz="2100" dirty="0"/>
              <a:t>	</a:t>
            </a:r>
            <a:r>
              <a:rPr lang="en-US" sz="2100" dirty="0"/>
              <a:t>                                   </a:t>
            </a:r>
            <a:r>
              <a:rPr sz="2100" dirty="0"/>
              <a:t>5) Explore options for helping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07402" y="2259397"/>
            <a:ext cx="10924979" cy="4403668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400" b="1"/>
            </a:pPr>
            <a:r>
              <a:rPr u="sng" dirty="0"/>
              <a:t>Professionals Affected     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Social Workers				</a:t>
            </a:r>
            <a:r>
              <a:rPr u="sng" dirty="0"/>
              <a:t>Hidden Language of M</a:t>
            </a:r>
            <a:r>
              <a:rPr lang="en-US" u="sng" dirty="0"/>
              <a:t>oral Injury</a:t>
            </a:r>
            <a:r>
              <a:rPr dirty="0"/>
              <a:t>	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Therapists					“I </a:t>
            </a:r>
            <a:r>
              <a:rPr i="1" dirty="0"/>
              <a:t>regret</a:t>
            </a:r>
            <a:r>
              <a:rPr dirty="0"/>
              <a:t> that I…”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Child Welfare 				“I’m </a:t>
            </a:r>
            <a:r>
              <a:rPr i="1" dirty="0"/>
              <a:t>ashamed</a:t>
            </a:r>
            <a:r>
              <a:rPr dirty="0"/>
              <a:t> for what I did/didn’t do…”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Teachers		                                      </a:t>
            </a:r>
            <a:r>
              <a:rPr lang="en-US" dirty="0"/>
              <a:t>  </a:t>
            </a:r>
            <a:r>
              <a:rPr dirty="0"/>
              <a:t>“I can’t tell anyone about…”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Medical                      			“I don’t deserve…”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First Responders				“I’m not the same after…”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Police					“No one really understands…”	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/>
            </a:pPr>
            <a:r>
              <a:rPr dirty="0"/>
              <a:t>Religious                   			</a:t>
            </a:r>
            <a:r>
              <a:rPr lang="en-US" dirty="0"/>
              <a:t>             </a:t>
            </a:r>
            <a:r>
              <a:rPr dirty="0"/>
              <a:t>“If I could redo…”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 b="1" i="1">
                <a:solidFill>
                  <a:srgbClr val="B51A00"/>
                </a:solidFill>
              </a:defRPr>
            </a:pPr>
            <a:r>
              <a:rPr dirty="0"/>
              <a:t>“All of us”</a:t>
            </a:r>
            <a:r>
              <a:rPr i="0" dirty="0">
                <a:solidFill>
                  <a:srgbClr val="000000"/>
                </a:solidFill>
              </a:rPr>
              <a:t>					 (Sitting in silence, not talking)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838200" y="224851"/>
            <a:ext cx="10515600" cy="21247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 u="sng"/>
            </a:lvl1pPr>
          </a:lstStyle>
          <a:p>
            <a:endParaRPr sz="3200" dirty="0"/>
          </a:p>
        </p:txBody>
      </p:sp>
      <p:sp>
        <p:nvSpPr>
          <p:cNvPr id="149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192000" cy="69971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indent="1188719">
              <a:buSzTx/>
              <a:buNone/>
              <a:defRPr sz="2400" b="1"/>
            </a:pPr>
            <a:endParaRPr lang="en-US" sz="3200" dirty="0"/>
          </a:p>
          <a:p>
            <a:pPr marL="0" lvl="2" indent="1188719">
              <a:buSzTx/>
              <a:buNone/>
              <a:defRPr sz="2400" b="1"/>
            </a:pPr>
            <a:r>
              <a:rPr lang="en-US" sz="3200" dirty="0"/>
              <a:t>Marine Sgt Troubled Killing Innocents</a:t>
            </a:r>
            <a:endParaRPr lang="en-US" sz="3200" u="sng" dirty="0"/>
          </a:p>
          <a:p>
            <a:pPr marL="0" lvl="2" indent="1188719">
              <a:buSzTx/>
              <a:buNone/>
              <a:defRPr sz="2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lang="en-US" sz="3200" dirty="0">
                <a:hlinkClick r:id="rId2"/>
              </a:rPr>
              <a:t>https://youtu.be/aUOWZAXYhPs</a:t>
            </a:r>
          </a:p>
          <a:p>
            <a:pPr marL="0" lvl="2" indent="1188719">
              <a:buSzTx/>
              <a:buNone/>
              <a:defRPr sz="2400" b="1"/>
            </a:pPr>
            <a:r>
              <a:rPr lang="en-US" sz="3200" dirty="0">
                <a:solidFill>
                  <a:schemeClr val="tx1"/>
                </a:solidFill>
              </a:rPr>
              <a:t>Marine Talks About Killing Teens</a:t>
            </a:r>
          </a:p>
          <a:p>
            <a:pPr marL="0" lvl="2" indent="1188719">
              <a:buSzTx/>
              <a:buNone/>
              <a:defRPr sz="2400" b="1"/>
            </a:pPr>
            <a:r>
              <a:rPr lang="en-US" sz="3200" dirty="0">
                <a:hlinkClick r:id="rId3"/>
              </a:rPr>
              <a:t>https://youtu.be/VzRMKWyI9-Y</a:t>
            </a:r>
            <a:endParaRPr lang="en-US" sz="3200" dirty="0"/>
          </a:p>
          <a:p>
            <a:pPr marL="0" lvl="2" indent="1188719">
              <a:buSzTx/>
              <a:buNone/>
              <a:defRPr sz="2400" b="1"/>
            </a:pPr>
            <a:r>
              <a:rPr sz="3200" dirty="0"/>
              <a:t>Medic Returning from War with Moral Injury</a:t>
            </a:r>
          </a:p>
          <a:p>
            <a:pPr marL="0" lvl="2" indent="1188719">
              <a:buSzTx/>
              <a:buNone/>
              <a:defRPr sz="2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3200" dirty="0">
                <a:hlinkClick r:id="rId4"/>
              </a:rPr>
              <a:t>https://youtu.be/WNROYryPo0A</a:t>
            </a:r>
          </a:p>
          <a:p>
            <a:pPr marL="0" lvl="2" indent="1188719">
              <a:buSzTx/>
              <a:buNone/>
              <a:defRPr sz="2400" b="1"/>
            </a:pPr>
            <a:r>
              <a:rPr sz="3200" dirty="0"/>
              <a:t>Physician Burnout, Depression, Moral Injury</a:t>
            </a:r>
            <a:r>
              <a:rPr lang="en-US" sz="3200" dirty="0"/>
              <a:t>, </a:t>
            </a:r>
            <a:r>
              <a:rPr sz="3200" dirty="0"/>
              <a:t>Suicide</a:t>
            </a:r>
          </a:p>
          <a:p>
            <a:pPr marL="0" lvl="2" indent="1188719">
              <a:buSzTx/>
              <a:buNone/>
              <a:defRPr sz="2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3200" dirty="0">
                <a:hlinkClick r:id="rId5"/>
              </a:rPr>
              <a:t>https://Youtu.be/E2bS_7Xps0M</a:t>
            </a:r>
          </a:p>
          <a:p>
            <a:pPr marL="0" lvl="2" indent="1188719">
              <a:buSzTx/>
              <a:buNone/>
              <a:defRPr sz="2400" b="1"/>
            </a:pPr>
            <a:r>
              <a:rPr sz="3200" dirty="0"/>
              <a:t>Moral Injury in Child Protection Workers</a:t>
            </a:r>
          </a:p>
          <a:p>
            <a:pPr marL="0" lvl="2" indent="1188719">
              <a:buSzTx/>
              <a:buNone/>
              <a:defRPr sz="2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3200" dirty="0">
                <a:hlinkClick r:id="rId6"/>
              </a:rPr>
              <a:t>https://youtu.be/iocWw9LBcpw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13FB-3DE5-C440-A4AB-49F0CC1353C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8200" y="1573210"/>
            <a:ext cx="10515600" cy="289385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Discussion</a:t>
            </a:r>
          </a:p>
          <a:p>
            <a:pPr algn="ctr"/>
            <a:r>
              <a:rPr lang="en-US" sz="6000" i="1" dirty="0">
                <a:solidFill>
                  <a:schemeClr val="tx1"/>
                </a:solidFill>
              </a:rPr>
              <a:t>My</a:t>
            </a:r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i="1" dirty="0">
                <a:solidFill>
                  <a:schemeClr val="tx1"/>
                </a:solidFill>
              </a:rPr>
              <a:t>Journey</a:t>
            </a:r>
            <a:endParaRPr lang="en-US" sz="6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90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9FBF2-9BA9-C04E-A218-31A2B5F6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5225142"/>
            <a:ext cx="3649703" cy="1099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 Lanny Endicott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 Ruslan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Nadyuk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A couple of 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F768953-4F2D-BE44-97E5-0ECF21C4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8241"/>
          <a:stretch/>
        </p:blipFill>
        <p:spPr>
          <a:xfrm>
            <a:off x="673749" y="279616"/>
            <a:ext cx="3716238" cy="4654702"/>
          </a:xfrm>
          <a:prstGeom prst="rect">
            <a:avLst/>
          </a:prstGeom>
        </p:spPr>
      </p:pic>
      <p:pic>
        <p:nvPicPr>
          <p:cNvPr id="7" name="Picture 6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0E048956-B6AA-5E4C-9720-3B45A384D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r="-2" b="18939"/>
          <a:stretch/>
        </p:blipFill>
        <p:spPr>
          <a:xfrm>
            <a:off x="4547363" y="463171"/>
            <a:ext cx="7472886" cy="44711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F4ADD-4D42-7D48-B73B-1FA12319B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3898" y="4750763"/>
            <a:ext cx="7406347" cy="19084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</a:rPr>
              <a:t>                Students and Faculty  </a:t>
            </a:r>
          </a:p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</a:rPr>
              <a:t>Russian Orthodox University - Moscow</a:t>
            </a:r>
          </a:p>
        </p:txBody>
      </p:sp>
    </p:spTree>
    <p:extLst>
      <p:ext uri="{BB962C8B-B14F-4D97-AF65-F5344CB8AC3E}">
        <p14:creationId xmlns:p14="http://schemas.microsoft.com/office/powerpoint/2010/main" val="341103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7D61C9-EB23-DF43-A5DA-48BA3EAF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874F3E-F8E3-BB4C-BEDF-C1BBC49C1A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80713" y="2057400"/>
            <a:ext cx="1674677" cy="269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Orphan teens, </a:t>
            </a:r>
            <a:r>
              <a:rPr lang="en-US" dirty="0" err="1"/>
              <a:t>Vladimer</a:t>
            </a:r>
            <a:r>
              <a:rPr lang="en-US" dirty="0"/>
              <a:t> Oblast, </a:t>
            </a:r>
          </a:p>
          <a:p>
            <a:pPr marL="0" indent="0">
              <a:buNone/>
            </a:pPr>
            <a:r>
              <a:rPr lang="en-US" dirty="0"/>
              <a:t>Russia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17292-DA33-FF45-A4C2-2EFF06DDE0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Orphan graduates Vladimir Region, Russia">
            <a:extLst>
              <a:ext uri="{FF2B5EF4-FFF2-40B4-BE49-F238E27FC236}">
                <a16:creationId xmlns:a16="http://schemas.microsoft.com/office/drawing/2014/main" id="{D231EEF5-DDF0-1A4A-A447-683785FED9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80"/>
            <a:ext cx="9382539" cy="58118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44760-3DD0-EE44-8712-7911E5D45E6C}"/>
              </a:ext>
            </a:extLst>
          </p:cNvPr>
          <p:cNvSpPr txBox="1"/>
          <p:nvPr/>
        </p:nvSpPr>
        <p:spPr>
          <a:xfrm flipH="1">
            <a:off x="708619" y="5645426"/>
            <a:ext cx="10025641" cy="1442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904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474291" y="362855"/>
            <a:ext cx="11717709" cy="6289528"/>
          </a:xfrm>
          <a:prstGeom prst="rect">
            <a:avLst/>
          </a:prstGeom>
        </p:spPr>
        <p:txBody>
          <a:bodyPr anchor="t"/>
          <a:lstStyle/>
          <a:p>
            <a:pPr>
              <a:defRPr sz="3000" b="1"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algn="ctr">
              <a:defRPr sz="3000" b="1">
                <a:latin typeface="+mn-lt"/>
                <a:ea typeface="+mn-ea"/>
                <a:cs typeface="+mn-cs"/>
                <a:sym typeface="Calibri"/>
              </a:defRPr>
            </a:pPr>
            <a:br>
              <a:rPr lang="en-US" sz="4400" dirty="0"/>
            </a:br>
            <a:br>
              <a:rPr lang="en-US" sz="4400" dirty="0"/>
            </a:br>
            <a:r>
              <a:rPr sz="4800" dirty="0"/>
              <a:t>Rita Brock – Soul Repair</a:t>
            </a:r>
            <a:br>
              <a:rPr sz="4800" dirty="0"/>
            </a:br>
            <a:r>
              <a:rPr sz="4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http://youtu.be/A4ZbCxU0vW4</a:t>
            </a:r>
          </a:p>
        </p:txBody>
      </p:sp>
      <p:sp>
        <p:nvSpPr>
          <p:cNvPr id="152" name="Text Placeholder 2"/>
          <p:cNvSpPr txBox="1">
            <a:spLocks noGrp="1"/>
          </p:cNvSpPr>
          <p:nvPr>
            <p:ph type="body" sz="quarter" idx="1"/>
          </p:nvPr>
        </p:nvSpPr>
        <p:spPr>
          <a:xfrm rot="10800000">
            <a:off x="831850" y="205617"/>
            <a:ext cx="10515600" cy="157240"/>
          </a:xfrm>
          <a:prstGeom prst="rect">
            <a:avLst/>
          </a:prstGeom>
        </p:spPr>
        <p:txBody>
          <a:bodyPr/>
          <a:lstStyle/>
          <a:p>
            <a:pPr defTabSz="850939">
              <a:lnSpc>
                <a:spcPct val="72000"/>
              </a:lnSpc>
              <a:spcBef>
                <a:spcPts val="800"/>
              </a:spcBef>
              <a:defRPr sz="469"/>
            </a:pPr>
            <a:endParaRPr/>
          </a:p>
        </p:txBody>
      </p:sp>
      <p:sp>
        <p:nvSpPr>
          <p:cNvPr id="153" name="TextBox 5"/>
          <p:cNvSpPr txBox="1"/>
          <p:nvPr/>
        </p:nvSpPr>
        <p:spPr>
          <a:xfrm>
            <a:off x="1016000" y="2387600"/>
            <a:ext cx="99314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74094">
              <a:defRPr sz="2800"/>
            </a:pPr>
            <a:br/>
            <a:r>
              <a:rPr b="1"/>
              <a:t>Objectives</a:t>
            </a:r>
            <a:br>
              <a:rPr b="1"/>
            </a:br>
            <a:endParaRPr b="1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6817" y="1810504"/>
            <a:ext cx="10515601" cy="435134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Participants will gain an understanding of </a:t>
            </a:r>
            <a:r>
              <a:rPr lang="en-US" dirty="0"/>
              <a:t>wounding of the soul or moral injury </a:t>
            </a:r>
            <a:r>
              <a:rPr dirty="0"/>
              <a:t>: its definition and application specifically to the military</a:t>
            </a:r>
          </a:p>
          <a:p>
            <a:pPr>
              <a:defRPr b="1"/>
            </a:pPr>
            <a:r>
              <a:rPr dirty="0"/>
              <a:t>Discuss the application of moral injury to social work and other people serving professions: pastors, first responders, medical professionals, and more</a:t>
            </a:r>
          </a:p>
          <a:p>
            <a:pPr>
              <a:defRPr b="1"/>
            </a:pPr>
            <a:r>
              <a:rPr dirty="0"/>
              <a:t>Examine resources to further understand </a:t>
            </a:r>
            <a:r>
              <a:rPr lang="en-US" dirty="0"/>
              <a:t>and treat </a:t>
            </a:r>
            <a:r>
              <a:rPr dirty="0"/>
              <a:t>moral injury</a:t>
            </a:r>
          </a:p>
          <a:p>
            <a:pPr>
              <a:defRPr b="1"/>
            </a:pPr>
            <a:r>
              <a:rPr dirty="0"/>
              <a:t>Share your thoughts and testimonies as appropriate</a:t>
            </a:r>
            <a:r>
              <a:rPr lang="en-US" dirty="0"/>
              <a:t> in Chat</a:t>
            </a:r>
            <a:r>
              <a:rPr dirty="0"/>
              <a:t>. This presentation is for all of us. 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20" y="6404292"/>
            <a:ext cx="1813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FB5F-39F1-3941-B662-E29739D9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                             Soul Wounding?</a:t>
            </a:r>
            <a:br>
              <a:rPr lang="en-US" sz="4000" dirty="0"/>
            </a:br>
            <a:r>
              <a:rPr lang="en-US" sz="4000" dirty="0"/>
              <a:t>   </a:t>
            </a:r>
            <a:r>
              <a:rPr lang="en-US" sz="3100" dirty="0"/>
              <a:t>Friends – connect with Russian friends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Orphans – military conscripts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Mission – work with local universities currently on hold/ended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</a:t>
            </a:r>
            <a:r>
              <a:rPr lang="en-US" sz="3100" u="sng" dirty="0"/>
              <a:t>What I’m seriously considering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Trip to Poland to work with refugees/relieve caregivers</a:t>
            </a:r>
            <a:br>
              <a:rPr lang="en-US" sz="3100" dirty="0"/>
            </a:br>
            <a:r>
              <a:rPr lang="en-US" sz="3100" dirty="0"/>
              <a:t>	(address compassion fatigue, moral injury, self-care)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Connect with local academic institutions – social work</a:t>
            </a:r>
            <a:br>
              <a:rPr lang="en-US" sz="3100" dirty="0"/>
            </a:br>
            <a:r>
              <a:rPr lang="en-US" sz="3100" dirty="0"/>
              <a:t>   programs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  Make the trip early this summer</a:t>
            </a:r>
            <a:br>
              <a:rPr lang="en-US" sz="3100" dirty="0"/>
            </a:br>
            <a:br>
              <a:rPr lang="en-US" sz="3100" dirty="0"/>
            </a:br>
            <a:br>
              <a:rPr lang="en-US" sz="4000" dirty="0"/>
            </a:br>
            <a:r>
              <a:rPr lang="en-US" sz="4000" dirty="0"/>
              <a:t>  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ED364-6D57-E84A-8CE4-EA9A208FAA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5868" y="6857998"/>
            <a:ext cx="1201613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2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89B1-0787-A54A-8136-C3025106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5FC4F-B924-A14F-ADEA-12F71FC5BD4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831850" y="6089651"/>
            <a:ext cx="10515600" cy="5273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5FA85365-367D-8147-A40B-D65E55EE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158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For further discussion contact:</a:t>
            </a:r>
          </a:p>
        </p:txBody>
      </p:sp>
      <p:sp>
        <p:nvSpPr>
          <p:cNvPr id="160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Lanny Endicott</a:t>
            </a:r>
          </a:p>
          <a:p>
            <a:pPr marL="0" indent="0" algn="ctr">
              <a:buSzTx/>
              <a:buNone/>
              <a:defRPr sz="4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hlinkClick r:id="rId2"/>
              </a:rPr>
              <a:t>lannyendicott@gmail.com</a:t>
            </a:r>
          </a:p>
          <a:p>
            <a:pPr marL="0" indent="0" algn="ctr">
              <a:buSzTx/>
              <a:buNone/>
              <a:defRPr sz="4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918-830-1523</a:t>
            </a:r>
          </a:p>
          <a:p>
            <a:pPr marL="0" indent="0" algn="ctr">
              <a:buSzTx/>
              <a:buNone/>
              <a:defRPr sz="44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0" indent="0" algn="ctr">
              <a:buSzTx/>
              <a:buNone/>
              <a:defRPr sz="4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Thanks for </a:t>
            </a:r>
            <a:r>
              <a:rPr lang="en-US" dirty="0"/>
              <a:t>Zooming in</a:t>
            </a:r>
            <a:r>
              <a:rPr dirty="0"/>
              <a:t> and sharing!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xfrm>
            <a:off x="1518557" y="334886"/>
            <a:ext cx="10515601" cy="421065"/>
          </a:xfrm>
          <a:prstGeom prst="rect">
            <a:avLst/>
          </a:prstGeom>
        </p:spPr>
        <p:txBody>
          <a:bodyPr/>
          <a:lstStyle>
            <a:lvl1pPr defTabSz="530351">
              <a:defRPr sz="2200" b="1"/>
            </a:lvl1pPr>
          </a:lstStyle>
          <a:p>
            <a:r>
              <a:t>PTSD -5 key elements</a:t>
            </a:r>
          </a:p>
        </p:txBody>
      </p:sp>
      <p:sp>
        <p:nvSpPr>
          <p:cNvPr id="86" name="Text Placeholder 2"/>
          <p:cNvSpPr txBox="1">
            <a:spLocks noGrp="1"/>
          </p:cNvSpPr>
          <p:nvPr>
            <p:ph type="body" idx="1"/>
          </p:nvPr>
        </p:nvSpPr>
        <p:spPr>
          <a:xfrm>
            <a:off x="471713" y="755949"/>
            <a:ext cx="11248574" cy="5935741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1000"/>
              </a:lnSpc>
              <a:buFontTx/>
              <a:buAutoNum type="arabicPeriod"/>
              <a:defRPr b="1" u="sng"/>
            </a:pPr>
            <a:r>
              <a:t>A life threatening event:</a:t>
            </a:r>
            <a:r>
              <a:rPr u="none"/>
              <a:t>  actual event or perception of person who experienced or witnessed an event that it could happen again. 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  <a:defRPr b="1" u="sng"/>
            </a:pPr>
            <a:r>
              <a:t>Internal reminders of the event:</a:t>
            </a:r>
            <a:r>
              <a:rPr u="none"/>
              <a:t>  typically nightmares or flashbacks – unwelcome intrusive, unwanted, one’s feeling he/she is threatened again (like watching a movie or seeing traumatic event unfold before them again). Feels real to the victim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  <a:defRPr b="1" u="sng"/>
            </a:pPr>
            <a:r>
              <a:t>Avoidance of external reminders:</a:t>
            </a:r>
            <a:r>
              <a:rPr u="none"/>
              <a:t> try not to think of traumatic event; suppress feelings; practice avoidance of place(s)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  <a:defRPr b="1" u="sng"/>
            </a:pPr>
            <a:r>
              <a:t>Altered anxiety state:</a:t>
            </a:r>
            <a:r>
              <a:rPr u="none"/>
              <a:t> leads to feeling on edge, hyper vigilant, exaggerated startle reflex; jumpy; anxiety; alert to threats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  <a:defRPr b="1" u="sng"/>
            </a:pPr>
            <a:r>
              <a:t>World is seen as a dangerous place:</a:t>
            </a:r>
            <a:r>
              <a:rPr u="none"/>
              <a:t> may lead to reclusiveness, isolation, depression, questioning one’s future - possibly leading to risky behavior</a:t>
            </a:r>
          </a:p>
          <a:p>
            <a:pPr marL="0" indent="0">
              <a:lnSpc>
                <a:spcPct val="81000"/>
              </a:lnSpc>
              <a:buSzTx/>
              <a:buNone/>
              <a:defRPr sz="2400" b="1"/>
            </a:pPr>
            <a:r>
              <a:t>       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https://rogersbh.org/about-us/newsroom/blog/ptsd-5-signs-you-need-know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959167" cy="6127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 noGrp="1"/>
          </p:cNvSpPr>
          <p:nvPr>
            <p:ph type="title"/>
          </p:nvPr>
        </p:nvSpPr>
        <p:spPr>
          <a:xfrm>
            <a:off x="824470" y="502420"/>
            <a:ext cx="10515601" cy="5811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9" y="108548"/>
            <a:ext cx="11751962" cy="6749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88205"/>
          </a:xfrm>
          <a:prstGeom prst="rect">
            <a:avLst/>
          </a:prstGeom>
        </p:spPr>
        <p:txBody>
          <a:bodyPr/>
          <a:lstStyle>
            <a:lvl1pPr defTabSz="886967">
              <a:defRPr sz="5200" b="1"/>
            </a:lvl1pPr>
          </a:lstStyle>
          <a:p>
            <a:r>
              <a:t>Moral Injury</a:t>
            </a:r>
          </a:p>
        </p:txBody>
      </p:sp>
      <p:sp>
        <p:nvSpPr>
          <p:cNvPr id="96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1857" y="1253330"/>
            <a:ext cx="10398016" cy="4830379"/>
          </a:xfrm>
          <a:prstGeom prst="rect">
            <a:avLst/>
          </a:prstGeom>
        </p:spPr>
        <p:txBody>
          <a:bodyPr/>
          <a:lstStyle/>
          <a:p>
            <a:pPr marL="0" indent="0" defTabSz="795527">
              <a:spcBef>
                <a:spcPts val="800"/>
              </a:spcBef>
              <a:buSzTx/>
              <a:buNone/>
              <a:defRPr sz="4100" b="1">
                <a:solidFill>
                  <a:srgbClr val="000E5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Moral injury is the damage done to one’s conscience or moral compass</a:t>
            </a:r>
            <a:r>
              <a:rPr b="0"/>
              <a:t> when that person perpetrates, witnesses, or fails to prevent acts that transgress his/her moral beliefs, values, or ethical codes of conduct.</a:t>
            </a:r>
          </a:p>
          <a:p>
            <a:pPr marL="0" indent="0" defTabSz="795527">
              <a:spcBef>
                <a:spcPts val="800"/>
              </a:spcBef>
              <a:buSzTx/>
              <a:buNone/>
              <a:defRPr sz="4100">
                <a:solidFill>
                  <a:srgbClr val="000E54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0"/>
          </a:p>
          <a:p>
            <a:pPr marL="0" indent="0" algn="ctr" defTabSz="795527">
              <a:spcBef>
                <a:spcPts val="800"/>
              </a:spcBef>
              <a:buSzTx/>
              <a:buNone/>
              <a:defRPr sz="30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https://moralinjuryproject.syr.edu/about-moral-injury/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xfrm>
            <a:off x="2656115" y="157466"/>
            <a:ext cx="7456714" cy="604536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Moral Injury Events Scale (MIES)</a:t>
            </a:r>
          </a:p>
        </p:txBody>
      </p:sp>
      <p:graphicFrame>
        <p:nvGraphicFramePr>
          <p:cNvPr id="99" name="Table 4"/>
          <p:cNvGraphicFramePr/>
          <p:nvPr/>
        </p:nvGraphicFramePr>
        <p:xfrm>
          <a:off x="892025" y="685798"/>
          <a:ext cx="10023932" cy="542229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10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203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Strongly Disagree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Moderately Disagree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Slightly Disagree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Slightly 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Moderately 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Strongly Agree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6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  I saw things that were morally wrong.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0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  I am troubled by having witnessed others' immoral acts.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0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  I acted in ways that violated my own moral code or values.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19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  I am troubled by having acted in ways that violated my own morals or values.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9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  I violated my own morals by failing to do something that I felt I should have done.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2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  I am troubled because I violated my morals by failing to do something I felt I should have done.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  I feel betrayed by leaders who I once trusted.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19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  I feel betrayed by fellow service members who I once trusted.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19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  I feel betrayed by others outside the U.S. military who I once trusted.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0" name="Rectangle 1"/>
          <p:cNvSpPr txBox="1"/>
          <p:nvPr/>
        </p:nvSpPr>
        <p:spPr>
          <a:xfrm>
            <a:off x="2701835" y="6125477"/>
            <a:ext cx="7175919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6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William Nash, MD. et al., Presented at Zarrow Symposium, Tulsa, OK , 20 September 2012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838200" y="194935"/>
            <a:ext cx="10515600" cy="440065"/>
          </a:xfrm>
          <a:prstGeom prst="rect">
            <a:avLst/>
          </a:prstGeom>
        </p:spPr>
        <p:txBody>
          <a:bodyPr/>
          <a:lstStyle>
            <a:lvl1pPr algn="l">
              <a:defRPr sz="2300" b="1"/>
            </a:lvl1pPr>
          </a:lstStyle>
          <a:p>
            <a:r>
              <a:t>                         PTSD vs Moral Injury</a:t>
            </a:r>
          </a:p>
        </p:txBody>
      </p:sp>
      <p:sp>
        <p:nvSpPr>
          <p:cNvPr id="1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81426" y="634999"/>
            <a:ext cx="5838377" cy="59871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400" b="1" u="sng">
                <a:solidFill>
                  <a:srgbClr val="B51A00"/>
                </a:solidFill>
              </a:defRPr>
            </a:pPr>
            <a:r>
              <a:t>PTSD</a:t>
            </a:r>
            <a:r>
              <a:rPr u="none">
                <a:solidFill>
                  <a:srgbClr val="000000"/>
                </a:solidFill>
              </a:rPr>
              <a:t> – fear triggers alarm system in the amygdala; adrenaline and cortisol spurt into the bloodstream &gt; hyper-alert, breathing hard, tense muscles, eyes wide open, pulse racing, triggering a reaction of fight or flight.</a:t>
            </a:r>
          </a:p>
          <a:p>
            <a:pPr>
              <a:lnSpc>
                <a:spcPct val="72000"/>
              </a:lnSpc>
              <a:defRPr sz="2400" b="1"/>
            </a:pPr>
            <a:r>
              <a:t>False alarm - in bustling crowded and noisy supermarket, amygdala picks up on potential sign of danger and goes into action, not knowing that the person is no longer in a war zone – response is the same: sweating, gasping, runs out of the store, gets in his car panicking, slumping over the steering wheel out of breath</a:t>
            </a:r>
            <a:r>
              <a:rPr b="0"/>
              <a:t>.</a:t>
            </a:r>
            <a:endParaRPr sz="2300"/>
          </a:p>
          <a:p>
            <a:pPr>
              <a:lnSpc>
                <a:spcPct val="72000"/>
              </a:lnSpc>
              <a:defRPr sz="2300"/>
            </a:pPr>
            <a:endParaRPr sz="2300"/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Adapted from David Wood, </a:t>
            </a:r>
            <a:r>
              <a:rPr i="1"/>
              <a:t>What Have We Done: The Moral Injury of Our Longest Wars</a:t>
            </a:r>
          </a:p>
        </p:txBody>
      </p:sp>
      <p:sp>
        <p:nvSpPr>
          <p:cNvPr id="104" name="Content Placeholder 3"/>
          <p:cNvSpPr txBox="1"/>
          <p:nvPr/>
        </p:nvSpPr>
        <p:spPr>
          <a:xfrm>
            <a:off x="5904798" y="465221"/>
            <a:ext cx="5090162" cy="562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9550" indent="-20955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 b="1" u="sng">
                <a:solidFill>
                  <a:srgbClr val="450D5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MORAL INJURY</a:t>
            </a:r>
            <a:r>
              <a:rPr u="none">
                <a:solidFill>
                  <a:srgbClr val="000000"/>
                </a:solidFill>
              </a:rPr>
              <a:t> – values not fear/trauma based; person has time to reflect on a  values wrenching experience and asks: did I do the right thing? Or, I shouldn’t have done what I did. Could I have done something different? I was ordered to do something that violated my moral code. Or, I was personally violated in some way: rape, blame, being accused for a contested wrong (i.e. rules of engagement or ROE).</a:t>
            </a:r>
          </a:p>
          <a:p>
            <a:pPr marL="209550" indent="-20955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 b="1">
                <a:latin typeface="+mn-lt"/>
                <a:ea typeface="+mn-ea"/>
                <a:cs typeface="+mn-cs"/>
                <a:sym typeface="Calibri"/>
              </a:defRPr>
            </a:pPr>
            <a:r>
              <a:t>Soldier says: “We blew up the building, but didn’t realize children were inside – killing one, injuring two others. Feeling shame &amp; dejection, he says: “I killed a child!”</a:t>
            </a:r>
          </a:p>
          <a:p>
            <a:pPr marL="209550" indent="-20955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 b="1">
                <a:latin typeface="+mn-lt"/>
                <a:ea typeface="+mn-ea"/>
                <a:cs typeface="+mn-cs"/>
                <a:sym typeface="Calibri"/>
              </a:defRPr>
            </a:pPr>
            <a:r>
              <a:t>Soldier kills enemy combatant who fires at him; afterward he checks the man’s pockets, only to find pictures of his parents, wife, and children. He regrets:  “I killed a father.”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20" y="6404292"/>
            <a:ext cx="1813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838200" y="149902"/>
            <a:ext cx="10515600" cy="59960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PTSD &amp; Moral Injury Combined</a:t>
            </a:r>
          </a:p>
        </p:txBody>
      </p:sp>
      <p:pic>
        <p:nvPicPr>
          <p:cNvPr id="10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07123"/>
            <a:ext cx="10515600" cy="600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1829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Objectives </vt:lpstr>
      <vt:lpstr>PTSD -5 key elements</vt:lpstr>
      <vt:lpstr>PowerPoint Presentation</vt:lpstr>
      <vt:lpstr>PowerPoint Presentation</vt:lpstr>
      <vt:lpstr>Moral Injury</vt:lpstr>
      <vt:lpstr>Moral Injury Events Scale (MIES)</vt:lpstr>
      <vt:lpstr>                         PTSD vs Moral Injury</vt:lpstr>
      <vt:lpstr>PTSD &amp; Moral Injury Combined</vt:lpstr>
      <vt:lpstr>US Military</vt:lpstr>
      <vt:lpstr>“Just War” and Rules of Engagement (ROE)</vt:lpstr>
      <vt:lpstr>Deep grief, sorrow, shame, guilt, loss &gt; moral     injury</vt:lpstr>
      <vt:lpstr>Getting Help</vt:lpstr>
      <vt:lpstr>   Assessment: Watch for Moral Injury                                                                         1) Come along side                                      2) Listen reflectively                                     3) Listen for the moral injury                                     4) Ask questions about the moral injury                                     5) Explore options for helping</vt:lpstr>
      <vt:lpstr>PowerPoint Presentation</vt:lpstr>
      <vt:lpstr>PowerPoint Presentation</vt:lpstr>
      <vt:lpstr>Dr Lanny Endicott Dr Ruslan Nadyuk </vt:lpstr>
      <vt:lpstr>PowerPoint Presentation</vt:lpstr>
      <vt:lpstr>   Rita Brock – Soul Repair http://youtu.be/A4ZbCxU0vW4</vt:lpstr>
      <vt:lpstr>                             Soul Wounding?    Friends – connect with Russian friends     Orphans – military conscripts     Mission – work with local universities currently on hold/ended      What I’m seriously considering     Trip to Poland to work with refugees/relieve caregivers  (address compassion fatigue, moral injury, self-care)     Connect with local academic institutions – social work    programs      Make the trip early this summer                 </vt:lpstr>
      <vt:lpstr>PowerPoint Presentation</vt:lpstr>
      <vt:lpstr>For further discussion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Lanny Endicott</cp:lastModifiedBy>
  <cp:revision>25</cp:revision>
  <cp:lastPrinted>2022-03-18T20:44:17Z</cp:lastPrinted>
  <dcterms:modified xsi:type="dcterms:W3CDTF">2022-03-19T04:08:52Z</dcterms:modified>
</cp:coreProperties>
</file>