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71" r:id="rId8"/>
    <p:sldId id="272" r:id="rId9"/>
    <p:sldId id="273" r:id="rId10"/>
    <p:sldId id="266" r:id="rId11"/>
    <p:sldId id="267" r:id="rId12"/>
    <p:sldId id="276" r:id="rId13"/>
    <p:sldId id="277" r:id="rId14"/>
    <p:sldId id="286" r:id="rId15"/>
    <p:sldId id="288" r:id="rId16"/>
    <p:sldId id="287" r:id="rId17"/>
  </p:sldIdLst>
  <p:sldSz cx="12192000" cy="6858000"/>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d Holzwart" initials="BH" lastIdx="1" clrIdx="0"/>
  <p:cmAuthor id="1" name="Nate Semmler" initials="NS" lastIdx="12" clrIdx="1">
    <p:extLst>
      <p:ext uri="{19B8F6BF-5375-455C-9EA6-DF929625EA0E}">
        <p15:presenceInfo xmlns:p15="http://schemas.microsoft.com/office/powerpoint/2012/main" userId="7cac9c25297caf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051A"/>
    <a:srgbClr val="5A9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71" autoAdjust="0"/>
    <p:restoredTop sz="84162" autoAdjust="0"/>
  </p:normalViewPr>
  <p:slideViewPr>
    <p:cSldViewPr snapToGrid="0">
      <p:cViewPr varScale="1">
        <p:scale>
          <a:sx n="76" d="100"/>
          <a:sy n="76" d="100"/>
        </p:scale>
        <p:origin x="5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279D50A3-D0D0-41E7-8BED-66FD6C746C39}" type="datetimeFigureOut">
              <a:rPr lang="en-US" smtClean="0">
                <a:uFillTx/>
              </a:rPr>
              <a:t>5/13/2019</a:t>
            </a:fld>
            <a:endParaRPr lang="en-US">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09A76DCB-6F7B-4897-B24C-9BC0E41862B2}"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a:t>
            </a:fld>
            <a:endParaRPr lang="en-US">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Engineers make small-scale models of things like airplanes to test their ideas before they build the real thing to make sure that they work properly. Today, I want you to be the engineer and build a paper airplane!</a:t>
            </a:r>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11</a:t>
            </a:fld>
            <a:endParaRPr lang="en-US">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they learned about trial and error. Remind them that engineers rely on trial and error to evolve their designs, make them better and better.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things that made their planes fly well include: wing size and shape, how hard they threw it, type of paper the plane is constructed from, etc.</a:t>
            </a:r>
          </a:p>
          <a:p>
            <a:endParaRPr lang="en-US" dirty="0"/>
          </a:p>
          <a:p>
            <a:pPr marL="0" indent="0">
              <a:buNone/>
            </a:pPr>
            <a:r>
              <a:rPr lang="en-US" dirty="0"/>
              <a:t>True or False Questions:</a:t>
            </a:r>
          </a:p>
          <a:p>
            <a:r>
              <a:rPr lang="en-US" dirty="0"/>
              <a:t>- Design, weight and drag are all things that can affect paper airplane flight</a:t>
            </a:r>
          </a:p>
          <a:p>
            <a:r>
              <a:rPr lang="en-US" dirty="0"/>
              <a:t>- Engineers make models of things like airplanes to test their ideas in a laboratory setting before they build the real thing</a:t>
            </a:r>
          </a:p>
          <a:p>
            <a:r>
              <a:rPr lang="en-US" dirty="0"/>
              <a:t>- When an engineer designs and builds something, it usually works the first time and they are done</a:t>
            </a:r>
          </a:p>
          <a:p>
            <a:endParaRPr lang="en-US" dirty="0"/>
          </a:p>
          <a:p>
            <a:r>
              <a:rPr lang="en-US" dirty="0"/>
              <a:t>Answers:</a:t>
            </a:r>
          </a:p>
          <a:p>
            <a:pPr marL="171450" indent="-171450">
              <a:buFontTx/>
              <a:buChar char="-"/>
            </a:pPr>
            <a:r>
              <a:rPr lang="en-US" dirty="0"/>
              <a:t>True</a:t>
            </a:r>
          </a:p>
          <a:p>
            <a:pPr marL="171450" indent="-171450">
              <a:buFontTx/>
              <a:buChar char="-"/>
            </a:pPr>
            <a:r>
              <a:rPr lang="en-US" dirty="0"/>
              <a:t>True</a:t>
            </a:r>
          </a:p>
          <a:p>
            <a:pPr marL="171450" indent="-171450">
              <a:buFontTx/>
              <a:buChar char="-"/>
            </a:pPr>
            <a:r>
              <a:rPr lang="en-US" dirty="0"/>
              <a:t>False (Engineers almost always have to redesign something several times before it is finished)</a:t>
            </a:r>
          </a:p>
          <a:p>
            <a:endParaRPr lang="en-US" dirty="0"/>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12</a:t>
            </a:fld>
            <a:endParaRPr lang="en-US">
              <a:uFillTx/>
            </a:endParaRPr>
          </a:p>
        </p:txBody>
      </p:sp>
    </p:spTree>
    <p:extLst>
      <p:ext uri="{BB962C8B-B14F-4D97-AF65-F5344CB8AC3E}">
        <p14:creationId xmlns:p14="http://schemas.microsoft.com/office/powerpoint/2010/main" val="78146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13</a:t>
            </a:fld>
            <a:endParaRPr lang="en-US">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14</a:t>
            </a:fld>
            <a:endParaRPr lang="en-US">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16</a:t>
            </a:fld>
            <a:endParaRPr lang="en-US">
              <a:uFillTx/>
            </a:endParaRPr>
          </a:p>
        </p:txBody>
      </p:sp>
    </p:spTree>
    <p:extLst>
      <p:ext uri="{BB962C8B-B14F-4D97-AF65-F5344CB8AC3E}">
        <p14:creationId xmlns:p14="http://schemas.microsoft.com/office/powerpoint/2010/main" val="126041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3</a:t>
            </a:fld>
            <a:endParaRPr lang="en-US">
              <a:uFillTx/>
            </a:endParaRPr>
          </a:p>
        </p:txBody>
      </p:sp>
    </p:spTree>
    <p:extLst>
      <p:ext uri="{BB962C8B-B14F-4D97-AF65-F5344CB8AC3E}">
        <p14:creationId xmlns:p14="http://schemas.microsoft.com/office/powerpoint/2010/main" val="120644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aviation jobs do you think are pictured here?</a:t>
            </a:r>
          </a:p>
          <a:p>
            <a:pPr marL="171450" indent="-171450">
              <a:buFontTx/>
              <a:buChar char="-"/>
            </a:pPr>
            <a:r>
              <a:rPr lang="en-US" dirty="0"/>
              <a:t>Less than 5?</a:t>
            </a:r>
          </a:p>
          <a:p>
            <a:pPr marL="171450" indent="-171450">
              <a:buFontTx/>
              <a:buChar char="-"/>
            </a:pPr>
            <a:r>
              <a:rPr lang="en-US" dirty="0"/>
              <a:t>More than 5?</a:t>
            </a:r>
          </a:p>
          <a:p>
            <a:pPr marL="171450" indent="-171450">
              <a:buFontTx/>
              <a:buChar char="-"/>
            </a:pPr>
            <a:r>
              <a:rPr lang="en-US" dirty="0"/>
              <a:t>More than 10?</a:t>
            </a:r>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4</a:t>
            </a:fld>
            <a:endParaRPr lang="en-US">
              <a:uFillTx/>
            </a:endParaRPr>
          </a:p>
        </p:txBody>
      </p:sp>
    </p:spTree>
    <p:extLst>
      <p:ext uri="{BB962C8B-B14F-4D97-AF65-F5344CB8AC3E}">
        <p14:creationId xmlns:p14="http://schemas.microsoft.com/office/powerpoint/2010/main" val="344628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18 aviation jobs in this picture. All of these aviation professionals work together everyday to make the United States National Airspace System work.</a:t>
            </a:r>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5</a:t>
            </a:fld>
            <a:endParaRPr lang="en-US">
              <a:uFillTx/>
            </a:endParaRPr>
          </a:p>
        </p:txBody>
      </p:sp>
    </p:spTree>
    <p:extLst>
      <p:ext uri="{BB962C8B-B14F-4D97-AF65-F5344CB8AC3E}">
        <p14:creationId xmlns:p14="http://schemas.microsoft.com/office/powerpoint/2010/main" val="318366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Airspace System has a career/job for everyone, from professionals like engineers and mechanics on the ground to pilots and flight attendants in the sky. Their skills range from the technical to the intangible, blending science, technology, engineering, mathematics, and communication skills to keep the system running smoothly.</a:t>
            </a:r>
          </a:p>
        </p:txBody>
      </p:sp>
      <p:sp>
        <p:nvSpPr>
          <p:cNvPr id="4" name="Slide Number Placeholder 3"/>
          <p:cNvSpPr>
            <a:spLocks noGrp="1"/>
          </p:cNvSpPr>
          <p:nvPr>
            <p:ph type="sldNum" sz="quarter" idx="5"/>
          </p:nvPr>
        </p:nvSpPr>
        <p:spPr/>
        <p:txBody>
          <a:bodyPr/>
          <a:lstStyle/>
          <a:p>
            <a:fld id="{09A76DCB-6F7B-4897-B24C-9BC0E41862B2}" type="slidenum">
              <a:rPr lang="en-US" smtClean="0">
                <a:uFillTx/>
              </a:rPr>
              <a:t>6</a:t>
            </a:fld>
            <a:endParaRPr lang="en-US">
              <a:uFillTx/>
            </a:endParaRPr>
          </a:p>
        </p:txBody>
      </p:sp>
    </p:spTree>
    <p:extLst>
      <p:ext uri="{BB962C8B-B14F-4D97-AF65-F5344CB8AC3E}">
        <p14:creationId xmlns:p14="http://schemas.microsoft.com/office/powerpoint/2010/main" val="181071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know how pilots and air traffic controllers talk to each other?</a:t>
            </a:r>
          </a:p>
          <a:p>
            <a:endParaRPr lang="en-US" dirty="0"/>
          </a:p>
          <a:p>
            <a:r>
              <a:rPr lang="en-US" dirty="0"/>
              <a:t>What if I told you pilots speak in code?</a:t>
            </a:r>
          </a:p>
          <a:p>
            <a:endParaRPr lang="en-US" dirty="0"/>
          </a:p>
          <a:p>
            <a:r>
              <a:rPr lang="en-US" dirty="0"/>
              <a:t>“Pilot language” includes: </a:t>
            </a:r>
          </a:p>
          <a:p>
            <a:pPr marL="171450" indent="-171450">
              <a:buFontTx/>
              <a:buChar char="-"/>
            </a:pPr>
            <a:r>
              <a:rPr lang="en-US" dirty="0"/>
              <a:t>Wilco – an abbreviation of “will comply”</a:t>
            </a:r>
          </a:p>
          <a:p>
            <a:pPr marL="171450" indent="-171450">
              <a:buFontTx/>
              <a:buChar char="-"/>
            </a:pPr>
            <a:r>
              <a:rPr lang="en-US" dirty="0"/>
              <a:t>Roger – message received</a:t>
            </a:r>
          </a:p>
          <a:p>
            <a:pPr marL="171450" indent="-171450">
              <a:buFontTx/>
              <a:buChar char="-"/>
            </a:pPr>
            <a:r>
              <a:rPr lang="en-US" dirty="0"/>
              <a:t>Use of the International Phonetic alphabet (Alfa, Bravo, Charlie, etc.)</a:t>
            </a:r>
          </a:p>
          <a:p>
            <a:pPr marL="171450" indent="-171450">
              <a:buFontTx/>
              <a:buChar char="-"/>
            </a:pPr>
            <a:endParaRPr lang="en-US" dirty="0"/>
          </a:p>
          <a:p>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7</a:t>
            </a:fld>
            <a:endParaRPr lang="en-US">
              <a:uFillTx/>
            </a:endParaRPr>
          </a:p>
        </p:txBody>
      </p:sp>
    </p:spTree>
    <p:extLst>
      <p:ext uri="{BB962C8B-B14F-4D97-AF65-F5344CB8AC3E}">
        <p14:creationId xmlns:p14="http://schemas.microsoft.com/office/powerpoint/2010/main" val="2681712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uFillTx/>
              </a:rPr>
              <a:t>Aviation maintenance technicians are “fixers”. Planes are incredibly complex vehicles. It’s up to technicians to know everything there is to know about the inside of the plane. They work everyday to keep the planes flying. </a:t>
            </a: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8</a:t>
            </a:fld>
            <a:endParaRPr lang="en-US">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uFillTx/>
              </a:rPr>
              <a:t>How many of you have ever flown a toy plane or controlled a robot with a remote control? For some people, that’s their job! Drone pilots help us take videos and pictures, deliver packages, and even collect snot from whales!</a:t>
            </a: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9</a:t>
            </a:fld>
            <a:endParaRPr lang="en-US">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Have you ever wondering how planes that weigh thousands of pounds fly?</a:t>
            </a:r>
          </a:p>
        </p:txBody>
      </p:sp>
      <p:sp>
        <p:nvSpPr>
          <p:cNvPr id="4" name="Slide Number Placeholder 3"/>
          <p:cNvSpPr>
            <a:spLocks noGrp="1"/>
          </p:cNvSpPr>
          <p:nvPr>
            <p:ph type="sldNum" sz="quarter" idx="10"/>
          </p:nvPr>
        </p:nvSpPr>
        <p:spPr/>
        <p:txBody>
          <a:bodyPr/>
          <a:lstStyle/>
          <a:p>
            <a:fld id="{09A76DCB-6F7B-4897-B24C-9BC0E41862B2}" type="slidenum">
              <a:rPr lang="en-US" smtClean="0">
                <a:uFillTx/>
              </a:rPr>
              <a:t>10</a:t>
            </a:fld>
            <a:endParaRPr lang="en-US">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uFillTx/>
              </a:defRPr>
            </a:lvl1pPr>
          </a:lstStyle>
          <a:p>
            <a:r>
              <a:rPr lang="en-US">
                <a:uFillTx/>
              </a:rP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uFillTx/>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p>
        </p:txBody>
      </p:sp>
      <p:sp>
        <p:nvSpPr>
          <p:cNvPr id="3" name="Content Placeholder 2"/>
          <p:cNvSpPr>
            <a:spLocks noGrp="1"/>
          </p:cNvSpPr>
          <p:nvPr>
            <p:ph idx="1"/>
          </p:nvPr>
        </p:nvSpPr>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0246" y="6117157"/>
            <a:ext cx="1805368" cy="604317"/>
          </a:xfrm>
          <a:prstGeom prst="rect">
            <a:avLst/>
          </a:prstGeom>
        </p:spPr>
      </p:pic>
      <p:pic>
        <p:nvPicPr>
          <p:cNvPr id="8" name="Picture 7">
            <a:extLst>
              <a:ext uri="{FF2B5EF4-FFF2-40B4-BE49-F238E27FC236}">
                <a16:creationId xmlns:a16="http://schemas.microsoft.com/office/drawing/2014/main" id="{409C9B4E-48D4-44DD-BBCE-5D3CCD67CB0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5652" y="5895919"/>
            <a:ext cx="1272768" cy="8329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uFillTx/>
              </a:defRPr>
            </a:lvl1pPr>
          </a:lstStyle>
          <a:p>
            <a:r>
              <a:rPr lang="en-US">
                <a:uFillTx/>
              </a:rP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en-US">
                <a:uFillTx/>
              </a:rPr>
              <a:t>Edit Master text styles</a:t>
            </a:r>
          </a:p>
        </p:txBody>
      </p:sp>
      <p:sp>
        <p:nvSpPr>
          <p:cNvPr id="4" name="Date Placeholder 3"/>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uFillTx/>
              </a:rP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Edit Master text styles</a:t>
            </a:r>
          </a:p>
        </p:txBody>
      </p:sp>
      <p:sp>
        <p:nvSpPr>
          <p:cNvPr id="5" name="Date Placeholder 4"/>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Edit Master text styles</a:t>
            </a:r>
          </a:p>
        </p:txBody>
      </p:sp>
      <p:sp>
        <p:nvSpPr>
          <p:cNvPr id="5" name="Date Placeholder 4"/>
          <p:cNvSpPr>
            <a:spLocks noGrp="1"/>
          </p:cNvSpPr>
          <p:nvPr>
            <p:ph type="dt" sz="half" idx="10"/>
          </p:nvPr>
        </p:nvSpPr>
        <p:spPr/>
        <p:txBody>
          <a:bodyPr/>
          <a:lstStyle/>
          <a:p>
            <a:fld id="{512F2881-45E0-4C87-B6BD-B77848549A29}" type="datetimeFigureOut">
              <a:rPr lang="en-US" smtClean="0">
                <a:uFillTx/>
              </a:rPr>
              <a:t>5/13/2019</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5593ABA1-4CA0-41DD-A7ED-45CA5DD39FE0}" type="slidenum">
              <a:rPr lang="en-US" smtClean="0">
                <a:uFillTx/>
              </a:r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512F2881-45E0-4C87-B6BD-B77848549A29}" type="datetimeFigureOut">
              <a:rPr lang="en-US" smtClean="0">
                <a:uFillTx/>
              </a:rPr>
              <a:t>5/13/2019</a:t>
            </a:fld>
            <a:endParaRPr lang="en-US">
              <a:uFillTx/>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5593ABA1-4CA0-41DD-A7ED-45CA5DD39FE0}"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aa.gov/educ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Q3kn2sid4-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A0D69AD-69FB-4F69-A270-FEBE550641E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192000" cy="6858001"/>
          </a:xfrm>
          <a:prstGeom prst="rect">
            <a:avLst/>
          </a:prstGeom>
          <a:noFill/>
        </p:spPr>
      </p:pic>
      <p:sp>
        <p:nvSpPr>
          <p:cNvPr id="5" name="Rectangle 4"/>
          <p:cNvSpPr>
            <a:spLocks/>
          </p:cNvSpPr>
          <p:nvPr/>
        </p:nvSpPr>
        <p:spPr>
          <a:xfrm>
            <a:off x="-13442" y="0"/>
            <a:ext cx="12192000" cy="6858000"/>
          </a:xfrm>
          <a:prstGeom prst="rect">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uFillTx/>
            </a:endParaRPr>
          </a:p>
        </p:txBody>
      </p:sp>
      <p:sp>
        <p:nvSpPr>
          <p:cNvPr id="6" name="TextBox 5"/>
          <p:cNvSpPr txBox="1">
            <a:spLocks/>
          </p:cNvSpPr>
          <p:nvPr/>
        </p:nvSpPr>
        <p:spPr>
          <a:xfrm>
            <a:off x="-413" y="5040827"/>
            <a:ext cx="12192000" cy="1138773"/>
          </a:xfrm>
          <a:prstGeom prst="rect">
            <a:avLst/>
          </a:prstGeom>
          <a:solidFill>
            <a:schemeClr val="tx1">
              <a:alpha val="68000"/>
            </a:schemeClr>
          </a:solidFill>
        </p:spPr>
        <p:txBody>
          <a:bodyPr wrap="square" rtlCol="0">
            <a:spAutoFit/>
          </a:bodyPr>
          <a:lstStyle/>
          <a:p>
            <a:r>
              <a:rPr lang="en-US" sz="4400" b="1" dirty="0">
                <a:solidFill>
                  <a:schemeClr val="bg1"/>
                </a:solidFill>
                <a:uFillTx/>
                <a:latin typeface="Abadi Extra Light" panose="020B0204020104020204" pitchFamily="34" charset="0"/>
              </a:rPr>
              <a:t>   </a:t>
            </a:r>
            <a:r>
              <a:rPr lang="en-US" sz="4400" dirty="0">
                <a:solidFill>
                  <a:schemeClr val="bg1"/>
                </a:solidFill>
                <a:uFillTx/>
                <a:latin typeface="Arial" panose="020B0604020202020204" pitchFamily="34" charset="0"/>
                <a:cs typeface="Arial" panose="020B0604020202020204" pitchFamily="34" charset="0"/>
              </a:rPr>
              <a:t>Your future </a:t>
            </a:r>
            <a:r>
              <a:rPr lang="en-US" sz="4400" dirty="0">
                <a:solidFill>
                  <a:schemeClr val="bg1"/>
                </a:solidFill>
                <a:latin typeface="Arial" panose="020B0604020202020204" pitchFamily="34" charset="0"/>
                <a:cs typeface="Arial" panose="020B0604020202020204" pitchFamily="34" charset="0"/>
              </a:rPr>
              <a:t>i</a:t>
            </a:r>
            <a:r>
              <a:rPr lang="en-US" sz="4400" dirty="0">
                <a:solidFill>
                  <a:schemeClr val="bg1"/>
                </a:solidFill>
                <a:uFillTx/>
                <a:latin typeface="Arial" panose="020B0604020202020204" pitchFamily="34" charset="0"/>
                <a:cs typeface="Arial" panose="020B0604020202020204" pitchFamily="34" charset="0"/>
              </a:rPr>
              <a:t>s </a:t>
            </a:r>
            <a:r>
              <a:rPr lang="en-US" sz="4400" dirty="0">
                <a:solidFill>
                  <a:schemeClr val="bg1"/>
                </a:solidFill>
                <a:latin typeface="Arial" panose="020B0604020202020204" pitchFamily="34" charset="0"/>
                <a:cs typeface="Arial" panose="020B0604020202020204" pitchFamily="34" charset="0"/>
              </a:rPr>
              <a:t>c</a:t>
            </a:r>
            <a:r>
              <a:rPr lang="en-US" sz="4400" dirty="0">
                <a:solidFill>
                  <a:schemeClr val="bg1"/>
                </a:solidFill>
                <a:uFillTx/>
                <a:latin typeface="Arial" panose="020B0604020202020204" pitchFamily="34" charset="0"/>
                <a:cs typeface="Arial" panose="020B0604020202020204" pitchFamily="34" charset="0"/>
              </a:rPr>
              <a:t>leared for takeoff!</a:t>
            </a:r>
          </a:p>
          <a:p>
            <a:r>
              <a:rPr lang="en-US" sz="2400" dirty="0">
                <a:solidFill>
                  <a:schemeClr val="bg1"/>
                </a:solidFill>
                <a:uFillTx/>
                <a:latin typeface="Arial" panose="020B0604020202020204" pitchFamily="34" charset="0"/>
                <a:cs typeface="Arial" panose="020B0604020202020204" pitchFamily="34" charset="0"/>
              </a:rPr>
              <a:t>      2019</a:t>
            </a:r>
          </a:p>
        </p:txBody>
      </p:sp>
      <p:pic>
        <p:nvPicPr>
          <p:cNvPr id="11" name="Picture 10">
            <a:extLst>
              <a:ext uri="{FF2B5EF4-FFF2-40B4-BE49-F238E27FC236}">
                <a16:creationId xmlns:a16="http://schemas.microsoft.com/office/drawing/2014/main" id="{3F54437A-B411-43D3-A994-23F8D618A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843" y="269916"/>
            <a:ext cx="1093272" cy="10932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431" r="24312"/>
          <a:stretch/>
        </p:blipFill>
        <p:spPr bwMode="auto">
          <a:xfrm>
            <a:off x="6904218" y="-19576"/>
            <a:ext cx="5287783" cy="6877573"/>
          </a:xfrm>
          <a:prstGeom prst="rect">
            <a:avLst/>
          </a:prstGeom>
          <a:noFill/>
        </p:spPr>
      </p:pic>
      <p:sp>
        <p:nvSpPr>
          <p:cNvPr id="3" name="Title 1"/>
          <p:cNvSpPr>
            <a:spLocks noGrp="1"/>
          </p:cNvSpPr>
          <p:nvPr>
            <p:ph type="title"/>
          </p:nvPr>
        </p:nvSpPr>
        <p:spPr>
          <a:xfrm>
            <a:off x="461682" y="226813"/>
            <a:ext cx="6185862" cy="679904"/>
          </a:xfrm>
          <a:solidFill>
            <a:schemeClr val="bg1">
              <a:alpha val="60000"/>
            </a:schemeClr>
          </a:solidFill>
        </p:spPr>
        <p:txBody>
          <a:bodyPr>
            <a:normAutofit/>
          </a:bodyPr>
          <a:lstStyle/>
          <a:p>
            <a:r>
              <a:rPr lang="en-US" sz="3000" b="1" dirty="0">
                <a:uFillTx/>
                <a:latin typeface="Arial" panose="020B0604020202020204" pitchFamily="34" charset="0"/>
                <a:cs typeface="Arial" panose="020B0604020202020204" pitchFamily="34" charset="0"/>
              </a:rPr>
              <a:t>How do planes fly?</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6930" y="2305162"/>
            <a:ext cx="3180673" cy="2247676"/>
          </a:xfrm>
          <a:prstGeom prst="rect">
            <a:avLst/>
          </a:prstGeom>
        </p:spPr>
      </p:pic>
      <p:sp>
        <p:nvSpPr>
          <p:cNvPr id="2" name="Rectangle 1"/>
          <p:cNvSpPr>
            <a:spLocks/>
          </p:cNvSpPr>
          <p:nvPr/>
        </p:nvSpPr>
        <p:spPr>
          <a:xfrm>
            <a:off x="4477013" y="4080891"/>
            <a:ext cx="2548238" cy="830997"/>
          </a:xfrm>
          <a:prstGeom prst="rect">
            <a:avLst/>
          </a:prstGeom>
        </p:spPr>
        <p:txBody>
          <a:bodyPr wrap="square">
            <a:spAutoFit/>
          </a:bodyPr>
          <a:lstStyle/>
          <a:p>
            <a:r>
              <a:rPr lang="en-US" sz="1600" dirty="0">
                <a:uFillTx/>
                <a:latin typeface="Arial" panose="020B0604020202020204" pitchFamily="34" charset="0"/>
                <a:cs typeface="Arial" panose="020B0604020202020204" pitchFamily="34" charset="0"/>
              </a:rPr>
              <a:t>The force exerted on a moving object (air) that slows it down</a:t>
            </a:r>
          </a:p>
        </p:txBody>
      </p:sp>
      <p:sp>
        <p:nvSpPr>
          <p:cNvPr id="7" name="Rectangle 6"/>
          <p:cNvSpPr>
            <a:spLocks/>
          </p:cNvSpPr>
          <p:nvPr/>
        </p:nvSpPr>
        <p:spPr>
          <a:xfrm>
            <a:off x="366146" y="4080890"/>
            <a:ext cx="2193066" cy="830997"/>
          </a:xfrm>
          <a:prstGeom prst="rect">
            <a:avLst/>
          </a:prstGeom>
        </p:spPr>
        <p:txBody>
          <a:bodyPr wrap="square">
            <a:spAutoFit/>
          </a:bodyPr>
          <a:lstStyle/>
          <a:p>
            <a:r>
              <a:rPr lang="en-US" sz="1600" dirty="0">
                <a:uFillTx/>
                <a:latin typeface="Arial" panose="020B0604020202020204" pitchFamily="34" charset="0"/>
                <a:cs typeface="Arial" panose="020B0604020202020204" pitchFamily="34" charset="0"/>
              </a:rPr>
              <a:t>The forward-directed force from a propeller, jet, or rocket engine </a:t>
            </a:r>
          </a:p>
        </p:txBody>
      </p:sp>
      <p:sp>
        <p:nvSpPr>
          <p:cNvPr id="10" name="Rectangle 9"/>
          <p:cNvSpPr>
            <a:spLocks/>
          </p:cNvSpPr>
          <p:nvPr/>
        </p:nvSpPr>
        <p:spPr>
          <a:xfrm>
            <a:off x="3289457" y="4941118"/>
            <a:ext cx="2196660" cy="830997"/>
          </a:xfrm>
          <a:prstGeom prst="rect">
            <a:avLst/>
          </a:prstGeom>
        </p:spPr>
        <p:txBody>
          <a:bodyPr wrap="square">
            <a:spAutoFit/>
          </a:bodyPr>
          <a:lstStyle/>
          <a:p>
            <a:r>
              <a:rPr lang="en-US" sz="1600" dirty="0">
                <a:uFillTx/>
                <a:latin typeface="Arial" panose="020B0604020202020204" pitchFamily="34" charset="0"/>
                <a:cs typeface="Arial" panose="020B0604020202020204" pitchFamily="34" charset="0"/>
              </a:rPr>
              <a:t>A measure of the heaviness of an object</a:t>
            </a:r>
          </a:p>
        </p:txBody>
      </p:sp>
      <p:grpSp>
        <p:nvGrpSpPr>
          <p:cNvPr id="27" name="Group 26"/>
          <p:cNvGrpSpPr/>
          <p:nvPr/>
        </p:nvGrpSpPr>
        <p:grpSpPr>
          <a:xfrm>
            <a:off x="1945818" y="1452028"/>
            <a:ext cx="2687278" cy="1016520"/>
            <a:chOff x="1728101" y="1452028"/>
            <a:chExt cx="2687278" cy="1016520"/>
          </a:xfrm>
        </p:grpSpPr>
        <p:sp>
          <p:nvSpPr>
            <p:cNvPr id="6" name="Rectangle 5"/>
            <p:cNvSpPr>
              <a:spLocks/>
            </p:cNvSpPr>
            <p:nvPr/>
          </p:nvSpPr>
          <p:spPr>
            <a:xfrm>
              <a:off x="1728101" y="1452028"/>
              <a:ext cx="2687278" cy="830997"/>
            </a:xfrm>
            <a:prstGeom prst="rect">
              <a:avLst/>
            </a:prstGeom>
          </p:spPr>
          <p:txBody>
            <a:bodyPr wrap="square">
              <a:spAutoFit/>
            </a:bodyPr>
            <a:lstStyle/>
            <a:p>
              <a:r>
                <a:rPr lang="en-US" sz="1600" dirty="0">
                  <a:uFillTx/>
                  <a:latin typeface="Arial" panose="020B0604020202020204" pitchFamily="34" charset="0"/>
                  <a:cs typeface="Arial" panose="020B0604020202020204" pitchFamily="34" charset="0"/>
                </a:rPr>
                <a:t>The force available for overcoming the force of gravity</a:t>
              </a:r>
            </a:p>
          </p:txBody>
        </p:sp>
        <p:cxnSp>
          <p:nvCxnSpPr>
            <p:cNvPr id="12" name="Straight Connector 11"/>
            <p:cNvCxnSpPr/>
            <p:nvPr/>
          </p:nvCxnSpPr>
          <p:spPr>
            <a:xfrm flipH="1" flipV="1">
              <a:off x="2577695" y="2468548"/>
              <a:ext cx="4078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577695" y="2028825"/>
              <a:ext cx="1" cy="439723"/>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rot="10800000">
            <a:off x="4936372" y="3641167"/>
            <a:ext cx="407894" cy="439723"/>
            <a:chOff x="5006448" y="3117085"/>
            <a:chExt cx="407894" cy="439723"/>
          </a:xfrm>
        </p:grpSpPr>
        <p:cxnSp>
          <p:nvCxnSpPr>
            <p:cNvPr id="18" name="Straight Connector 17"/>
            <p:cNvCxnSpPr/>
            <p:nvPr/>
          </p:nvCxnSpPr>
          <p:spPr>
            <a:xfrm flipH="1" flipV="1">
              <a:off x="5006448" y="3556808"/>
              <a:ext cx="4078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5006448" y="3117085"/>
              <a:ext cx="1" cy="439723"/>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10800000">
            <a:off x="3736049" y="4471441"/>
            <a:ext cx="407894" cy="439723"/>
            <a:chOff x="5006448" y="3117085"/>
            <a:chExt cx="407894" cy="439723"/>
          </a:xfrm>
        </p:grpSpPr>
        <p:cxnSp>
          <p:nvCxnSpPr>
            <p:cNvPr id="22" name="Straight Connector 21"/>
            <p:cNvCxnSpPr/>
            <p:nvPr/>
          </p:nvCxnSpPr>
          <p:spPr>
            <a:xfrm flipH="1" flipV="1">
              <a:off x="5006448" y="3556808"/>
              <a:ext cx="4078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006448" y="3117085"/>
              <a:ext cx="1" cy="439723"/>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H="1">
            <a:off x="1213162" y="3641166"/>
            <a:ext cx="4078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213163" y="3641167"/>
            <a:ext cx="1" cy="438912"/>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5670"/>
          <a:stretch/>
        </p:blipFill>
        <p:spPr bwMode="auto">
          <a:xfrm>
            <a:off x="0" y="-1"/>
            <a:ext cx="12200693" cy="6858001"/>
          </a:xfrm>
          <a:prstGeom prst="rect">
            <a:avLst/>
          </a:prstGeom>
          <a:noFill/>
        </p:spPr>
      </p:pic>
      <p:sp>
        <p:nvSpPr>
          <p:cNvPr id="3" name="Title 1"/>
          <p:cNvSpPr>
            <a:spLocks noGrp="1"/>
          </p:cNvSpPr>
          <p:nvPr>
            <p:ph type="title"/>
          </p:nvPr>
        </p:nvSpPr>
        <p:spPr>
          <a:xfrm>
            <a:off x="461682" y="226813"/>
            <a:ext cx="4088547" cy="679904"/>
          </a:xfrm>
          <a:solidFill>
            <a:schemeClr val="bg1">
              <a:alpha val="60000"/>
            </a:schemeClr>
          </a:solidFill>
        </p:spPr>
        <p:txBody>
          <a:bodyPr>
            <a:normAutofit/>
          </a:bodyPr>
          <a:lstStyle/>
          <a:p>
            <a:r>
              <a:rPr lang="en-US" sz="3000" b="1" dirty="0">
                <a:uFillTx/>
                <a:latin typeface="Arial" panose="020B0604020202020204" pitchFamily="34" charset="0"/>
                <a:cs typeface="Arial" panose="020B0604020202020204" pitchFamily="34" charset="0"/>
              </a:rPr>
              <a:t> Activity: Let’s fly!</a:t>
            </a:r>
          </a:p>
        </p:txBody>
      </p:sp>
      <p:sp>
        <p:nvSpPr>
          <p:cNvPr id="6" name="Rectangle 5">
            <a:extLst>
              <a:ext uri="{FF2B5EF4-FFF2-40B4-BE49-F238E27FC236}">
                <a16:creationId xmlns:a16="http://schemas.microsoft.com/office/drawing/2014/main" id="{A772E762-8ECF-8E41-A439-4A8CF110DD64}"/>
              </a:ext>
            </a:extLst>
          </p:cNvPr>
          <p:cNvSpPr>
            <a:spLocks/>
          </p:cNvSpPr>
          <p:nvPr/>
        </p:nvSpPr>
        <p:spPr>
          <a:xfrm>
            <a:off x="5443979" y="3746521"/>
            <a:ext cx="6461632" cy="2569934"/>
          </a:xfrm>
          <a:prstGeom prst="rect">
            <a:avLst/>
          </a:prstGeom>
          <a:solidFill>
            <a:schemeClr val="bg1">
              <a:alpha val="60000"/>
            </a:schemeClr>
          </a:solidFill>
        </p:spPr>
        <p:txBody>
          <a:bodyPr wrap="square">
            <a:spAutoFit/>
          </a:bodyPr>
          <a:lstStyle/>
          <a:p>
            <a:r>
              <a:rPr lang="en-US" b="1" dirty="0">
                <a:uFillTx/>
                <a:latin typeface="Arial" panose="020B0604020202020204" pitchFamily="34" charset="0"/>
                <a:cs typeface="Arial" panose="020B0604020202020204" pitchFamily="34" charset="0"/>
              </a:rPr>
              <a:t>You’re going to build a paper airplane!</a:t>
            </a:r>
          </a:p>
          <a:p>
            <a:endParaRPr lang="en-US" b="1" dirty="0">
              <a:uFillTx/>
              <a:latin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Get two pieces of paper – you will build two planes</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Fold your first paper plane</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Launch it! </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How far did it go? How high? How could you improve it?</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Make your second plane </a:t>
            </a:r>
          </a:p>
          <a:p>
            <a:pPr marL="800100" lvl="1" indent="-342900">
              <a:spcAft>
                <a:spcPts val="600"/>
              </a:spcAft>
              <a:buFont typeface="Arial" panose="020B0604020202020204" pitchFamily="34" charset="0"/>
              <a:buChar char="•"/>
            </a:pPr>
            <a:r>
              <a:rPr lang="en-US" sz="1600" dirty="0">
                <a:uFillTx/>
                <a:latin typeface="Arial" panose="020B0604020202020204" pitchFamily="34" charset="0"/>
                <a:cs typeface="Arial" panose="020B0604020202020204" pitchFamily="34" charset="0"/>
              </a:rPr>
              <a:t>Test which design works better</a:t>
            </a:r>
            <a:endParaRPr lang="en-US" sz="1400" dirty="0">
              <a:uFillTx/>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6096000" y="0"/>
            <a:ext cx="6096000" cy="6858000"/>
          </a:xfrm>
          <a:prstGeom prst="rect">
            <a:avLst/>
          </a:prstGeom>
        </p:spPr>
      </p:pic>
      <p:sp>
        <p:nvSpPr>
          <p:cNvPr id="9" name="Title 1"/>
          <p:cNvSpPr>
            <a:spLocks noGrp="1"/>
          </p:cNvSpPr>
          <p:nvPr>
            <p:ph type="title"/>
          </p:nvPr>
        </p:nvSpPr>
        <p:spPr>
          <a:xfrm>
            <a:off x="461682" y="226813"/>
            <a:ext cx="5384382" cy="679904"/>
          </a:xfrm>
          <a:solidFill>
            <a:schemeClr val="bg1">
              <a:alpha val="60000"/>
            </a:schemeClr>
          </a:solidFill>
        </p:spPr>
        <p:txBody>
          <a:bodyPr>
            <a:normAutofit/>
          </a:bodyPr>
          <a:lstStyle/>
          <a:p>
            <a:r>
              <a:rPr lang="en-US" sz="3200" b="1" dirty="0">
                <a:uFillTx/>
                <a:latin typeface="Arial" panose="020B0604020202020204" pitchFamily="34" charset="0"/>
                <a:cs typeface="Arial" panose="020B0604020202020204" pitchFamily="34" charset="0"/>
              </a:rPr>
              <a:t>Let’s talk</a:t>
            </a:r>
          </a:p>
        </p:txBody>
      </p:sp>
      <p:sp>
        <p:nvSpPr>
          <p:cNvPr id="7" name="Rectangle 6"/>
          <p:cNvSpPr>
            <a:spLocks/>
          </p:cNvSpPr>
          <p:nvPr/>
        </p:nvSpPr>
        <p:spPr>
          <a:xfrm rot="2396602">
            <a:off x="8596837" y="2166538"/>
            <a:ext cx="1290320" cy="16591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rtlCol="0" fromWordArt="0" anchor="ctr" anchorCtr="0" forceAA="0" compatLnSpc="1">
            <a:prstTxWarp prst="textNoShape">
              <a:avLst/>
            </a:prstTxWarp>
            <a:noAutofit/>
          </a:bodyPr>
          <a:lstStyle/>
          <a:p>
            <a:pPr algn="ctr"/>
            <a:endParaRPr lang="en-US">
              <a:uFillTx/>
            </a:endParaRPr>
          </a:p>
        </p:txBody>
      </p:sp>
      <p:sp>
        <p:nvSpPr>
          <p:cNvPr id="12" name="Rectangle 11"/>
          <p:cNvSpPr>
            <a:spLocks/>
          </p:cNvSpPr>
          <p:nvPr/>
        </p:nvSpPr>
        <p:spPr>
          <a:xfrm rot="6062399">
            <a:off x="9223602" y="3910166"/>
            <a:ext cx="1218979" cy="1897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13" name="Rectangle 12">
            <a:extLst>
              <a:ext uri="{FF2B5EF4-FFF2-40B4-BE49-F238E27FC236}">
                <a16:creationId xmlns:a16="http://schemas.microsoft.com/office/drawing/2014/main" id="{A0714545-EE9C-4B97-AA1A-59FD54379724}"/>
              </a:ext>
            </a:extLst>
          </p:cNvPr>
          <p:cNvSpPr>
            <a:spLocks/>
          </p:cNvSpPr>
          <p:nvPr/>
        </p:nvSpPr>
        <p:spPr>
          <a:xfrm>
            <a:off x="466476" y="1744434"/>
            <a:ext cx="4855597" cy="369332"/>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What made your airplanes fly well? </a:t>
            </a:r>
          </a:p>
        </p:txBody>
      </p:sp>
      <p:sp>
        <p:nvSpPr>
          <p:cNvPr id="14" name="Rectangle 13">
            <a:extLst>
              <a:ext uri="{FF2B5EF4-FFF2-40B4-BE49-F238E27FC236}">
                <a16:creationId xmlns:a16="http://schemas.microsoft.com/office/drawing/2014/main" id="{54D54E2E-E991-4D6F-88D9-DDBC7314B57F}"/>
              </a:ext>
            </a:extLst>
          </p:cNvPr>
          <p:cNvSpPr>
            <a:spLocks/>
          </p:cNvSpPr>
          <p:nvPr/>
        </p:nvSpPr>
        <p:spPr>
          <a:xfrm>
            <a:off x="466476" y="3028925"/>
            <a:ext cx="5384382" cy="646331"/>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How could you design a better airplane than the one you just made?</a:t>
            </a:r>
          </a:p>
        </p:txBody>
      </p:sp>
      <p:sp>
        <p:nvSpPr>
          <p:cNvPr id="15" name="Rectangle 14">
            <a:extLst>
              <a:ext uri="{FF2B5EF4-FFF2-40B4-BE49-F238E27FC236}">
                <a16:creationId xmlns:a16="http://schemas.microsoft.com/office/drawing/2014/main" id="{392E3A90-FC99-4DB9-81B1-37AF51581B72}"/>
              </a:ext>
            </a:extLst>
          </p:cNvPr>
          <p:cNvSpPr>
            <a:spLocks/>
          </p:cNvSpPr>
          <p:nvPr/>
        </p:nvSpPr>
        <p:spPr>
          <a:xfrm>
            <a:off x="466476" y="4403480"/>
            <a:ext cx="5384382" cy="646331"/>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Would a plane made with heavier paper fly farther?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1682" y="226813"/>
            <a:ext cx="5384382" cy="679904"/>
          </a:xfrm>
          <a:solidFill>
            <a:schemeClr val="bg1">
              <a:alpha val="60000"/>
            </a:schemeClr>
          </a:solidFill>
        </p:spPr>
        <p:txBody>
          <a:bodyPr>
            <a:normAutofit/>
          </a:bodyPr>
          <a:lstStyle/>
          <a:p>
            <a:r>
              <a:rPr lang="en-US" sz="3000" b="1" dirty="0">
                <a:uFillTx/>
                <a:latin typeface="Arial" panose="020B0604020202020204" pitchFamily="34" charset="0"/>
                <a:cs typeface="Arial" panose="020B0604020202020204" pitchFamily="34" charset="0"/>
              </a:rPr>
              <a:t>What’s your flight plan?</a:t>
            </a:r>
          </a:p>
        </p:txBody>
      </p:sp>
      <p:sp>
        <p:nvSpPr>
          <p:cNvPr id="5" name="TextBox 4"/>
          <p:cNvSpPr txBox="1">
            <a:spLocks/>
          </p:cNvSpPr>
          <p:nvPr/>
        </p:nvSpPr>
        <p:spPr>
          <a:xfrm>
            <a:off x="1595061" y="1822443"/>
            <a:ext cx="4388001" cy="1094980"/>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Pilots</a:t>
            </a:r>
            <a:r>
              <a:rPr lang="en-US" sz="1400" dirty="0">
                <a:latin typeface="Arial" panose="020B0604020202020204" pitchFamily="34" charset="0"/>
                <a:cs typeface="Arial" panose="020B0604020202020204" pitchFamily="34" charset="0"/>
              </a:rPr>
              <a:t> need STEM knowledge to safely take off and land planes, to understand how aircraft fly, and to know how to use all of the aircraft systems in the cockpit</a:t>
            </a:r>
          </a:p>
        </p:txBody>
      </p:sp>
      <p:sp>
        <p:nvSpPr>
          <p:cNvPr id="6" name="TextBox 5"/>
          <p:cNvSpPr txBox="1">
            <a:spLocks/>
          </p:cNvSpPr>
          <p:nvPr/>
        </p:nvSpPr>
        <p:spPr>
          <a:xfrm>
            <a:off x="1595061" y="4813413"/>
            <a:ext cx="4561899" cy="1094980"/>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Engineers </a:t>
            </a:r>
            <a:r>
              <a:rPr lang="en-US" sz="1400" dirty="0">
                <a:latin typeface="Arial" panose="020B0604020202020204" pitchFamily="34" charset="0"/>
                <a:cs typeface="Arial" panose="020B0604020202020204" pitchFamily="34" charset="0"/>
              </a:rPr>
              <a:t>use computers to create 3D models of</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new aircraft parts</a:t>
            </a:r>
          </a:p>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Maintenance technicians</a:t>
            </a:r>
            <a:r>
              <a:rPr lang="en-US" sz="1400" dirty="0">
                <a:latin typeface="Arial" panose="020B0604020202020204" pitchFamily="34" charset="0"/>
                <a:cs typeface="Arial" panose="020B0604020202020204" pitchFamily="34" charset="0"/>
              </a:rPr>
              <a:t> need math skills to repair and maintain aircraft </a:t>
            </a:r>
          </a:p>
        </p:txBody>
      </p:sp>
      <p:sp>
        <p:nvSpPr>
          <p:cNvPr id="7" name="TextBox 6"/>
          <p:cNvSpPr txBox="1">
            <a:spLocks/>
          </p:cNvSpPr>
          <p:nvPr/>
        </p:nvSpPr>
        <p:spPr>
          <a:xfrm>
            <a:off x="1595061" y="3110937"/>
            <a:ext cx="4561899" cy="1094980"/>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sz="1400" b="1" dirty="0">
                <a:latin typeface="Arial" panose="020B0604020202020204" pitchFamily="34" charset="0"/>
                <a:cs typeface="Arial" panose="020B0604020202020204" pitchFamily="34" charset="0"/>
              </a:rPr>
              <a:t>UAV pilots</a:t>
            </a:r>
            <a:r>
              <a:rPr lang="en-US" sz="1400" dirty="0">
                <a:latin typeface="Arial" panose="020B0604020202020204" pitchFamily="34" charset="0"/>
                <a:cs typeface="Arial" panose="020B0604020202020204" pitchFamily="34" charset="0"/>
              </a:rPr>
              <a:t> need to know how weather affects their ability to pilot a drone</a:t>
            </a:r>
          </a:p>
          <a:p>
            <a:pPr marL="285750" indent="-285750">
              <a:lnSpc>
                <a:spcPts val="2000"/>
              </a:lnSpc>
              <a:buFont typeface="Arial" panose="020B0604020202020204" pitchFamily="34" charset="0"/>
              <a:buChar char="•"/>
            </a:pPr>
            <a:r>
              <a:rPr lang="en-US" sz="1400" dirty="0">
                <a:latin typeface="Arial" panose="020B0604020202020204" pitchFamily="34" charset="0"/>
                <a:cs typeface="Arial" panose="020B0604020202020204" pitchFamily="34" charset="0"/>
              </a:rPr>
              <a:t>They need to understand and operate information systems to control their unmanned vehicles</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686" y="1679522"/>
            <a:ext cx="1280160" cy="1280160"/>
          </a:xfrm>
          <a:prstGeom prst="ellipse">
            <a:avLst/>
          </a:prstGeom>
        </p:spPr>
      </p:pic>
      <p:pic>
        <p:nvPicPr>
          <p:cNvPr id="10" name="Picture 10" descr="Image result for aerospace engine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1762" y="4626220"/>
            <a:ext cx="1295084" cy="1280160"/>
          </a:xfrm>
          <a:prstGeom prst="ellipse">
            <a:avLst/>
          </a:prstGeom>
          <a:noFill/>
        </p:spPr>
      </p:pic>
      <p:pic>
        <p:nvPicPr>
          <p:cNvPr id="11" name="Picture 10" descr="A person flying through the air on a cloudy day  Description automatically generated"/>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6050" y="3137631"/>
            <a:ext cx="1290796" cy="1280160"/>
          </a:xfrm>
          <a:prstGeom prst="ellipse">
            <a:avLst/>
          </a:prstGeom>
        </p:spPr>
      </p:pic>
      <p:sp>
        <p:nvSpPr>
          <p:cNvPr id="12" name="Rectangle 11">
            <a:extLst>
              <a:ext uri="{FF2B5EF4-FFF2-40B4-BE49-F238E27FC236}">
                <a16:creationId xmlns:a16="http://schemas.microsoft.com/office/drawing/2014/main" id="{AC4CA336-2D60-E347-B5D4-4231F818F1F1}"/>
              </a:ext>
            </a:extLst>
          </p:cNvPr>
          <p:cNvSpPr>
            <a:spLocks/>
          </p:cNvSpPr>
          <p:nvPr/>
        </p:nvSpPr>
        <p:spPr>
          <a:xfrm>
            <a:off x="452963" y="960828"/>
            <a:ext cx="6280346" cy="584775"/>
          </a:xfrm>
          <a:prstGeom prst="rect">
            <a:avLst/>
          </a:prstGeom>
        </p:spPr>
        <p:txBody>
          <a:bodyPr wrap="square">
            <a:spAutoFit/>
          </a:bodyPr>
          <a:lstStyle/>
          <a:p>
            <a:r>
              <a:rPr lang="en-US" sz="1600" dirty="0">
                <a:uFillTx/>
                <a:latin typeface="Arial" panose="020B0604020202020204" pitchFamily="34" charset="0"/>
                <a:cs typeface="Arial" panose="020B0604020202020204" pitchFamily="34" charset="0"/>
              </a:rPr>
              <a:t>It starts with Science, Technology, Engineering, and Math </a:t>
            </a:r>
            <a:endParaRPr lang="en-US" sz="1600" dirty="0">
              <a:latin typeface="Arial" panose="020B0604020202020204" pitchFamily="34" charset="0"/>
              <a:cs typeface="Arial" panose="020B0604020202020204" pitchFamily="34" charset="0"/>
            </a:endParaRPr>
          </a:p>
          <a:p>
            <a:r>
              <a:rPr lang="en-US" sz="1600" dirty="0">
                <a:uFillTx/>
                <a:latin typeface="Arial" panose="020B0604020202020204" pitchFamily="34" charset="0"/>
                <a:cs typeface="Arial" panose="020B0604020202020204" pitchFamily="34" charset="0"/>
              </a:rPr>
              <a:t>(STEM)</a:t>
            </a:r>
          </a:p>
        </p:txBody>
      </p:sp>
      <p:pic>
        <p:nvPicPr>
          <p:cNvPr id="13" name="Picture 2">
            <a:extLst>
              <a:ext uri="{FF2B5EF4-FFF2-40B4-BE49-F238E27FC236}">
                <a16:creationId xmlns:a16="http://schemas.microsoft.com/office/drawing/2014/main" id="{52AC8147-A727-47F9-94B6-316BFF497490}"/>
              </a:ext>
            </a:extLst>
          </p:cNvPr>
          <p:cNvPicPr>
            <a:picLocks noChangeArrowheads="1"/>
          </p:cNvPicPr>
          <p:nvPr/>
        </p:nvPicPr>
        <p:blipFill rotWithShape="1">
          <a:blip r:embed="rId6" cstate="email">
            <a:extLst>
              <a:ext uri="{28A0092B-C50C-407E-A947-70E740481C1C}">
                <a14:useLocalDpi xmlns:a14="http://schemas.microsoft.com/office/drawing/2010/main"/>
              </a:ext>
            </a:extLst>
          </a:blip>
          <a:srcRect l="40741" r="-1"/>
          <a:stretch/>
        </p:blipFill>
        <p:spPr bwMode="auto">
          <a:xfrm>
            <a:off x="6096000" y="0"/>
            <a:ext cx="6096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404B3F0-1976-44DF-B7B8-3D0CCDB2808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1"/>
          </a:xfrm>
          <a:prstGeom prst="rect">
            <a:avLst/>
          </a:prstGeom>
          <a:noFill/>
        </p:spPr>
      </p:pic>
      <p:sp>
        <p:nvSpPr>
          <p:cNvPr id="6" name="TextBox 5">
            <a:extLst>
              <a:ext uri="{FF2B5EF4-FFF2-40B4-BE49-F238E27FC236}">
                <a16:creationId xmlns:a16="http://schemas.microsoft.com/office/drawing/2014/main" id="{4A06F3C2-9231-4EC7-9519-F970A593CF68}"/>
              </a:ext>
            </a:extLst>
          </p:cNvPr>
          <p:cNvSpPr txBox="1">
            <a:spLocks/>
          </p:cNvSpPr>
          <p:nvPr/>
        </p:nvSpPr>
        <p:spPr>
          <a:xfrm>
            <a:off x="-416" y="5414912"/>
            <a:ext cx="12192000" cy="1200329"/>
          </a:xfrm>
          <a:prstGeom prst="rect">
            <a:avLst/>
          </a:prstGeom>
          <a:solidFill>
            <a:schemeClr val="tx1">
              <a:alpha val="68000"/>
            </a:schemeClr>
          </a:solid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Let your dreams soar!</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The sky’s the limit!</a:t>
            </a:r>
            <a:endParaRPr lang="en-US" dirty="0">
              <a:solidFill>
                <a:schemeClr val="bg1"/>
              </a:solidFill>
              <a:uFillTx/>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9F8F90-D700-8E42-8B8F-FA30CDB4CDF0}"/>
              </a:ext>
            </a:extLst>
          </p:cNvPr>
          <p:cNvSpPr>
            <a:spLocks noGrp="1"/>
          </p:cNvSpPr>
          <p:nvPr>
            <p:ph type="title"/>
          </p:nvPr>
        </p:nvSpPr>
        <p:spPr>
          <a:xfrm>
            <a:off x="6508175" y="323794"/>
            <a:ext cx="5870864" cy="1287532"/>
          </a:xfrm>
        </p:spPr>
        <p:txBody>
          <a:bodyPr>
            <a:noAutofit/>
          </a:bodyPr>
          <a:lstStyle/>
          <a:p>
            <a:r>
              <a:rPr lang="en-US" sz="3200" b="1" dirty="0">
                <a:uFillTx/>
                <a:latin typeface="Arial" panose="020B0604020202020204" pitchFamily="34" charset="0"/>
                <a:cs typeface="Arial" panose="020B0604020202020204" pitchFamily="34" charset="0"/>
              </a:rPr>
              <a:t>Want to learn more?</a:t>
            </a:r>
            <a:br>
              <a:rPr lang="en-US" sz="3200" b="1" dirty="0">
                <a:uFillTx/>
                <a:latin typeface="Arial" panose="020B0604020202020204" pitchFamily="34" charset="0"/>
                <a:cs typeface="Arial" panose="020B0604020202020204" pitchFamily="34" charset="0"/>
              </a:rPr>
            </a:br>
            <a:r>
              <a:rPr lang="en-US" sz="3200" b="1" dirty="0">
                <a:uFillTx/>
                <a:latin typeface="Arial" panose="020B0604020202020204" pitchFamily="34" charset="0"/>
                <a:cs typeface="Arial" panose="020B0604020202020204" pitchFamily="34" charset="0"/>
              </a:rPr>
              <a:t/>
            </a:r>
            <a:br>
              <a:rPr lang="en-US" sz="3200" b="1" dirty="0">
                <a:uFillTx/>
                <a:latin typeface="Arial" panose="020B0604020202020204" pitchFamily="34" charset="0"/>
                <a:cs typeface="Arial" panose="020B0604020202020204" pitchFamily="34" charset="0"/>
              </a:rPr>
            </a:br>
            <a:r>
              <a:rPr lang="en-US" sz="3200" b="1" dirty="0">
                <a:uFillTx/>
                <a:latin typeface="Arial" panose="020B0604020202020204" pitchFamily="34" charset="0"/>
                <a:cs typeface="Arial" panose="020B0604020202020204" pitchFamily="34" charset="0"/>
              </a:rPr>
              <a:t>Aviation events near you</a:t>
            </a:r>
          </a:p>
        </p:txBody>
      </p:sp>
      <p:pic>
        <p:nvPicPr>
          <p:cNvPr id="10" name="Picture 9" descr="A girl taking a selfie&#10;&#10;Description automatically generated">
            <a:extLst>
              <a:ext uri="{FF2B5EF4-FFF2-40B4-BE49-F238E27FC236}">
                <a16:creationId xmlns:a16="http://schemas.microsoft.com/office/drawing/2014/main" id="{36F13BEC-1712-FC4A-994D-AD4D938B66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11" name="TextBox 10">
            <a:extLst>
              <a:ext uri="{FF2B5EF4-FFF2-40B4-BE49-F238E27FC236}">
                <a16:creationId xmlns:a16="http://schemas.microsoft.com/office/drawing/2014/main" id="{A01C8AAB-15B0-B14A-84E6-266165FE2CC3}"/>
              </a:ext>
            </a:extLst>
          </p:cNvPr>
          <p:cNvSpPr txBox="1"/>
          <p:nvPr/>
        </p:nvSpPr>
        <p:spPr>
          <a:xfrm>
            <a:off x="6589486" y="2849662"/>
            <a:ext cx="4726050" cy="1287532"/>
          </a:xfrm>
          <a:prstGeom prst="rect">
            <a:avLst/>
          </a:prstGeom>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Placeholder for FAA STEM AVSED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Outreach Representatives to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promote local events &amp; programs</a:t>
            </a:r>
          </a:p>
        </p:txBody>
      </p:sp>
    </p:spTree>
    <p:extLst>
      <p:ext uri="{BB962C8B-B14F-4D97-AF65-F5344CB8AC3E}">
        <p14:creationId xmlns:p14="http://schemas.microsoft.com/office/powerpoint/2010/main" val="422083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163E84E-A0C6-EF4E-84C1-435BF86A0CDF}"/>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800" kern="1200" dirty="0">
                <a:solidFill>
                  <a:schemeClr val="bg1"/>
                </a:solidFill>
                <a:latin typeface="Arial" panose="020B0604020202020204" pitchFamily="34" charset="0"/>
                <a:cs typeface="Arial" panose="020B0604020202020204" pitchFamily="34" charset="0"/>
              </a:rPr>
              <a:t>Thank you!</a:t>
            </a:r>
            <a:br>
              <a:rPr lang="en-US" sz="4800" kern="1200" dirty="0">
                <a:solidFill>
                  <a:schemeClr val="bg1"/>
                </a:solidFill>
                <a:latin typeface="Arial" panose="020B0604020202020204" pitchFamily="34" charset="0"/>
                <a:cs typeface="Arial" panose="020B0604020202020204" pitchFamily="34" charset="0"/>
              </a:rPr>
            </a:br>
            <a:endParaRPr lang="en-US" sz="4800" kern="1200" dirty="0">
              <a:solidFill>
                <a:schemeClr val="bg1"/>
              </a:solidFill>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E72F05AD-41B4-49EE-B891-6E9D842E33D2}"/>
              </a:ext>
            </a:extLst>
          </p:cNvPr>
          <p:cNvSpPr>
            <a:spLocks noGrp="1"/>
          </p:cNvSpPr>
          <p:nvPr>
            <p:ph idx="1"/>
          </p:nvPr>
        </p:nvSpPr>
        <p:spPr>
          <a:xfrm>
            <a:off x="6746628" y="4673073"/>
            <a:ext cx="4927558" cy="1634209"/>
          </a:xfrm>
        </p:spPr>
        <p:txBody>
          <a:bodyPr vert="horz" lIns="91440" tIns="45720" rIns="91440" bIns="45720" rtlCol="0" anchor="t">
            <a:normAutofit/>
          </a:bodyPr>
          <a:lstStyle/>
          <a:p>
            <a:pPr marL="0" indent="0">
              <a:buNone/>
            </a:pPr>
            <a:r>
              <a:rPr lang="en-US" sz="2400" b="1" kern="1200" dirty="0">
                <a:solidFill>
                  <a:schemeClr val="bg1"/>
                </a:solidFill>
                <a:latin typeface="Arial" panose="020B0604020202020204" pitchFamily="34" charset="0"/>
                <a:cs typeface="Arial" panose="020B0604020202020204" pitchFamily="34" charset="0"/>
              </a:rPr>
              <a:t>To learn more about aviation, visit </a:t>
            </a:r>
            <a:r>
              <a:rPr lang="en-US" sz="2400" b="1" kern="1200" dirty="0">
                <a:solidFill>
                  <a:srgbClr val="5A9FE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www.faa.gov/education</a:t>
            </a:r>
            <a:r>
              <a:rPr lang="en-US" sz="2400" b="1" kern="1200" dirty="0">
                <a:solidFill>
                  <a:srgbClr val="5A9FEC"/>
                </a:solidFill>
                <a:latin typeface="Arial" panose="020B0604020202020204" pitchFamily="34" charset="0"/>
                <a:cs typeface="Arial" panose="020B0604020202020204" pitchFamily="34" charset="0"/>
              </a:rPr>
              <a:t> </a:t>
            </a:r>
          </a:p>
          <a:p>
            <a:pPr marL="0" indent="0">
              <a:buNone/>
            </a:pPr>
            <a:endParaRPr lang="en-US" sz="1800" kern="1200" dirty="0">
              <a:solidFill>
                <a:schemeClr val="bg1"/>
              </a:solidFill>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7">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5B2F1B3-A92F-624B-8769-3BEBA86D52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814" y="542059"/>
            <a:ext cx="4131014" cy="4131014"/>
          </a:xfrm>
          <a:prstGeom prst="rect">
            <a:avLst/>
          </a:prstGeom>
        </p:spPr>
      </p:pic>
    </p:spTree>
    <p:extLst>
      <p:ext uri="{BB962C8B-B14F-4D97-AF65-F5344CB8AC3E}">
        <p14:creationId xmlns:p14="http://schemas.microsoft.com/office/powerpoint/2010/main" val="359160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1537722-B704-40AD-A4BE-E9C8B16920A5}"/>
              </a:ext>
            </a:extLst>
          </p:cNvPr>
          <p:cNvSpPr txBox="1">
            <a:spLocks/>
          </p:cNvSpPr>
          <p:nvPr/>
        </p:nvSpPr>
        <p:spPr>
          <a:xfrm>
            <a:off x="4223337" y="329246"/>
            <a:ext cx="3717621" cy="523220"/>
          </a:xfrm>
          <a:prstGeom prst="rect">
            <a:avLst/>
          </a:prstGeom>
          <a:solidFill>
            <a:schemeClr val="bg1">
              <a:alpha val="51000"/>
            </a:schemeClr>
          </a:solidFill>
        </p:spPr>
        <p:txBody>
          <a:bodyPr wrap="none" rtlCol="0">
            <a:spAutoFit/>
          </a:bodyPr>
          <a:lstStyle/>
          <a:p>
            <a:r>
              <a:rPr lang="en-US" sz="2800" dirty="0">
                <a:uFillTx/>
                <a:latin typeface="Arial" panose="020B0604020202020204" pitchFamily="34" charset="0"/>
                <a:cs typeface="Arial" panose="020B0604020202020204" pitchFamily="34" charset="0"/>
              </a:rPr>
              <a:t>Aviation careers </a:t>
            </a:r>
            <a:r>
              <a:rPr lang="en-US" sz="2800" dirty="0">
                <a:latin typeface="Arial" panose="020B0604020202020204" pitchFamily="34" charset="0"/>
                <a:cs typeface="Arial" panose="020B0604020202020204" pitchFamily="34" charset="0"/>
              </a:rPr>
              <a:t>v</a:t>
            </a:r>
            <a:r>
              <a:rPr lang="en-US" sz="2800" dirty="0">
                <a:uFillTx/>
                <a:latin typeface="Arial" panose="020B0604020202020204" pitchFamily="34" charset="0"/>
                <a:cs typeface="Arial" panose="020B0604020202020204" pitchFamily="34" charset="0"/>
              </a:rPr>
              <a:t>ideo</a:t>
            </a:r>
          </a:p>
        </p:txBody>
      </p:sp>
      <p:sp>
        <p:nvSpPr>
          <p:cNvPr id="15" name="Rectangle 14">
            <a:extLst>
              <a:ext uri="{FF2B5EF4-FFF2-40B4-BE49-F238E27FC236}">
                <a16:creationId xmlns:a16="http://schemas.microsoft.com/office/drawing/2014/main" id="{6038074A-7777-456F-BC86-747F8B225C92}"/>
              </a:ext>
            </a:extLst>
          </p:cNvPr>
          <p:cNvSpPr/>
          <p:nvPr/>
        </p:nvSpPr>
        <p:spPr>
          <a:xfrm>
            <a:off x="3773728" y="5984738"/>
            <a:ext cx="4616841"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hlinkClick r:id="rId2"/>
              </a:rPr>
              <a:t>https://www.youtube.com/watch?v=Q3kn2sid4-M</a:t>
            </a:r>
            <a:endParaRPr lang="en-US" sz="1600" dirty="0">
              <a:latin typeface="Arial" panose="020B0604020202020204" pitchFamily="34" charset="0"/>
              <a:cs typeface="Arial" panose="020B0604020202020204" pitchFamily="34" charset="0"/>
            </a:endParaRPr>
          </a:p>
        </p:txBody>
      </p:sp>
      <p:pic>
        <p:nvPicPr>
          <p:cNvPr id="16" name="Picture 15">
            <a:hlinkClick r:id="rId2"/>
            <a:extLst>
              <a:ext uri="{FF2B5EF4-FFF2-40B4-BE49-F238E27FC236}">
                <a16:creationId xmlns:a16="http://schemas.microsoft.com/office/drawing/2014/main" id="{3357513A-A178-4089-A458-6B9999E2A8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4749" y="998135"/>
            <a:ext cx="7442501" cy="4840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1" y="1"/>
            <a:ext cx="6095999" cy="6857999"/>
          </a:xfrm>
          <a:prstGeom prst="rect">
            <a:avLst/>
          </a:prstGeom>
        </p:spPr>
      </p:pic>
      <p:sp>
        <p:nvSpPr>
          <p:cNvPr id="2" name="Title 1"/>
          <p:cNvSpPr>
            <a:spLocks noGrp="1"/>
          </p:cNvSpPr>
          <p:nvPr>
            <p:ph type="title"/>
          </p:nvPr>
        </p:nvSpPr>
        <p:spPr>
          <a:xfrm>
            <a:off x="461682" y="226813"/>
            <a:ext cx="5988849" cy="679904"/>
          </a:xfrm>
        </p:spPr>
        <p:txBody>
          <a:bodyPr>
            <a:normAutofit/>
          </a:bodyPr>
          <a:lstStyle/>
          <a:p>
            <a:r>
              <a:rPr lang="en-US" sz="3000" dirty="0">
                <a:uFillTx/>
                <a:latin typeface="Arial" panose="020B0604020202020204" pitchFamily="34" charset="0"/>
                <a:cs typeface="Arial" panose="020B0604020202020204" pitchFamily="34" charset="0"/>
              </a:rPr>
              <a:t>When</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it</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comes</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to</a:t>
            </a:r>
            <a:r>
              <a:rPr lang="en-US" sz="3000" spc="-150" dirty="0">
                <a:uFillTx/>
                <a:latin typeface="Arial" panose="020B0604020202020204" pitchFamily="34" charset="0"/>
                <a:cs typeface="Arial" panose="020B0604020202020204" pitchFamily="34" charset="0"/>
              </a:rPr>
              <a:t> </a:t>
            </a:r>
            <a:r>
              <a:rPr lang="en-US" sz="3000" dirty="0">
                <a:uFillTx/>
                <a:latin typeface="Arial" panose="020B0604020202020204" pitchFamily="34" charset="0"/>
                <a:cs typeface="Arial" panose="020B0604020202020204" pitchFamily="34" charset="0"/>
              </a:rPr>
              <a:t>aviation…</a:t>
            </a:r>
          </a:p>
        </p:txBody>
      </p:sp>
      <p:sp>
        <p:nvSpPr>
          <p:cNvPr id="7" name="Title 1"/>
          <p:cNvSpPr txBox="1">
            <a:spLocks/>
          </p:cNvSpPr>
          <p:nvPr/>
        </p:nvSpPr>
        <p:spPr>
          <a:xfrm>
            <a:off x="6656231" y="240476"/>
            <a:ext cx="4498789" cy="6799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r>
              <a:rPr lang="en-US" sz="3000" dirty="0">
                <a:latin typeface="Arial" panose="020B0604020202020204" pitchFamily="34" charset="0"/>
                <a:cs typeface="Arial" panose="020B0604020202020204" pitchFamily="34" charset="0"/>
              </a:rPr>
              <a:t>t</a:t>
            </a:r>
            <a:r>
              <a:rPr lang="en-US" sz="3000" dirty="0">
                <a:uFillTx/>
                <a:latin typeface="Arial" panose="020B0604020202020204" pitchFamily="34" charset="0"/>
                <a:cs typeface="Arial" panose="020B0604020202020204" pitchFamily="34" charset="0"/>
              </a:rPr>
              <a:t>he SKY’s the limit</a:t>
            </a:r>
          </a:p>
        </p:txBody>
      </p:sp>
      <p:sp>
        <p:nvSpPr>
          <p:cNvPr id="9" name="TextBox 8">
            <a:extLst>
              <a:ext uri="{FF2B5EF4-FFF2-40B4-BE49-F238E27FC236}">
                <a16:creationId xmlns:a16="http://schemas.microsoft.com/office/drawing/2014/main" id="{FF517653-C1D5-4377-BB62-D6F01C9357CE}"/>
              </a:ext>
            </a:extLst>
          </p:cNvPr>
          <p:cNvSpPr txBox="1">
            <a:spLocks/>
          </p:cNvSpPr>
          <p:nvPr/>
        </p:nvSpPr>
        <p:spPr>
          <a:xfrm>
            <a:off x="324521" y="3429000"/>
            <a:ext cx="5497158" cy="646331"/>
          </a:xfrm>
          <a:prstGeom prst="rect">
            <a:avLst/>
          </a:prstGeom>
          <a:solidFill>
            <a:schemeClr val="bg1">
              <a:alpha val="67000"/>
            </a:schemeClr>
          </a:solidFill>
        </p:spPr>
        <p:txBody>
          <a:bodyPr wrap="square" rtlCol="0">
            <a:spAutoFit/>
          </a:bodyPr>
          <a:lstStyle/>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More than </a:t>
            </a:r>
            <a:r>
              <a:rPr lang="en-US" b="1" dirty="0">
                <a:latin typeface="Arial" panose="020B0604020202020204" pitchFamily="34" charset="0"/>
                <a:cs typeface="Arial" panose="020B0604020202020204" pitchFamily="34" charset="0"/>
              </a:rPr>
              <a:t>2.6 </a:t>
            </a:r>
            <a:r>
              <a:rPr lang="en-US" b="1">
                <a:latin typeface="Arial" panose="020B0604020202020204" pitchFamily="34" charset="0"/>
                <a:cs typeface="Arial" panose="020B0604020202020204" pitchFamily="34" charset="0"/>
              </a:rPr>
              <a:t>million</a:t>
            </a:r>
            <a:r>
              <a:rPr lang="en-US">
                <a:latin typeface="Arial" panose="020B0604020202020204" pitchFamily="34" charset="0"/>
                <a:cs typeface="Arial" panose="020B0604020202020204" pitchFamily="34" charset="0"/>
              </a:rPr>
              <a:t> passengers </a:t>
            </a:r>
            <a:r>
              <a:rPr lang="en-US" dirty="0">
                <a:latin typeface="Arial" panose="020B0604020202020204" pitchFamily="34" charset="0"/>
                <a:cs typeface="Arial" panose="020B0604020202020204" pitchFamily="34" charset="0"/>
              </a:rPr>
              <a:t>fly in and out of U.S. airports </a:t>
            </a:r>
            <a:r>
              <a:rPr lang="en-US" b="1" dirty="0">
                <a:latin typeface="Arial" panose="020B0604020202020204" pitchFamily="34" charset="0"/>
                <a:cs typeface="Arial" panose="020B0604020202020204" pitchFamily="34" charset="0"/>
              </a:rPr>
              <a:t>every day</a:t>
            </a:r>
          </a:p>
        </p:txBody>
      </p:sp>
      <p:sp>
        <p:nvSpPr>
          <p:cNvPr id="11" name="TextBox 10">
            <a:extLst>
              <a:ext uri="{FF2B5EF4-FFF2-40B4-BE49-F238E27FC236}">
                <a16:creationId xmlns:a16="http://schemas.microsoft.com/office/drawing/2014/main" id="{9115C9F5-AC93-4956-886C-B4ECB8FC492F}"/>
              </a:ext>
            </a:extLst>
          </p:cNvPr>
          <p:cNvSpPr txBox="1">
            <a:spLocks/>
          </p:cNvSpPr>
          <p:nvPr/>
        </p:nvSpPr>
        <p:spPr>
          <a:xfrm>
            <a:off x="324521" y="4423590"/>
            <a:ext cx="5497158" cy="369332"/>
          </a:xfrm>
          <a:prstGeom prst="rect">
            <a:avLst/>
          </a:prstGeom>
          <a:solidFill>
            <a:schemeClr val="bg1">
              <a:alpha val="67000"/>
            </a:schemeClr>
          </a:solidFill>
        </p:spPr>
        <p:txBody>
          <a:bodyPr wrap="square" rtlCol="0">
            <a:spAutoFit/>
          </a:bodyPr>
          <a:lstStyle/>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Nearly </a:t>
            </a:r>
            <a:r>
              <a:rPr lang="en-US" b="1" dirty="0">
                <a:latin typeface="Arial" panose="020B0604020202020204" pitchFamily="34" charset="0"/>
                <a:cs typeface="Arial" panose="020B0604020202020204" pitchFamily="34" charset="0"/>
              </a:rPr>
              <a:t>16 million</a:t>
            </a:r>
            <a:r>
              <a:rPr lang="en-US" dirty="0">
                <a:latin typeface="Arial" panose="020B0604020202020204" pitchFamily="34" charset="0"/>
                <a:cs typeface="Arial" panose="020B0604020202020204" pitchFamily="34" charset="0"/>
              </a:rPr>
              <a:t> flights </a:t>
            </a:r>
            <a:r>
              <a:rPr lang="en-US" b="1" dirty="0">
                <a:latin typeface="Arial" panose="020B0604020202020204" pitchFamily="34" charset="0"/>
                <a:cs typeface="Arial" panose="020B0604020202020204" pitchFamily="34" charset="0"/>
              </a:rPr>
              <a:t>every year</a:t>
            </a:r>
          </a:p>
        </p:txBody>
      </p:sp>
      <p:sp>
        <p:nvSpPr>
          <p:cNvPr id="12" name="TextBox 11">
            <a:extLst>
              <a:ext uri="{FF2B5EF4-FFF2-40B4-BE49-F238E27FC236}">
                <a16:creationId xmlns:a16="http://schemas.microsoft.com/office/drawing/2014/main" id="{821EAF26-6778-4EAB-BF56-1EDE46EE9DA1}"/>
              </a:ext>
            </a:extLst>
          </p:cNvPr>
          <p:cNvSpPr txBox="1">
            <a:spLocks/>
          </p:cNvSpPr>
          <p:nvPr/>
        </p:nvSpPr>
        <p:spPr>
          <a:xfrm>
            <a:off x="324521" y="5141181"/>
            <a:ext cx="5497158" cy="369332"/>
          </a:xfrm>
          <a:prstGeom prst="rect">
            <a:avLst/>
          </a:prstGeom>
          <a:solidFill>
            <a:schemeClr val="bg1">
              <a:alpha val="67000"/>
            </a:schemeClr>
          </a:solidFill>
        </p:spPr>
        <p:txBody>
          <a:bodyPr wrap="square" rtlCol="0">
            <a:spAutoFit/>
          </a:bodyPr>
          <a:lstStyle/>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And up to </a:t>
            </a:r>
            <a:r>
              <a:rPr lang="en-US" b="1" dirty="0">
                <a:latin typeface="Arial" panose="020B0604020202020204" pitchFamily="34" charset="0"/>
                <a:cs typeface="Arial" panose="020B0604020202020204" pitchFamily="34" charset="0"/>
              </a:rPr>
              <a:t>5,000 </a:t>
            </a:r>
            <a:r>
              <a:rPr lang="en-US" dirty="0">
                <a:latin typeface="Arial" panose="020B0604020202020204" pitchFamily="34" charset="0"/>
                <a:cs typeface="Arial" panose="020B0604020202020204" pitchFamily="34" charset="0"/>
              </a:rPr>
              <a:t>aircraft in the sky at a time</a:t>
            </a:r>
          </a:p>
        </p:txBody>
      </p:sp>
      <p:sp>
        <p:nvSpPr>
          <p:cNvPr id="14" name="TextBox 13">
            <a:extLst>
              <a:ext uri="{FF2B5EF4-FFF2-40B4-BE49-F238E27FC236}">
                <a16:creationId xmlns:a16="http://schemas.microsoft.com/office/drawing/2014/main" id="{E080D9A9-47F0-4E47-A2C5-69BDF4F41594}"/>
              </a:ext>
            </a:extLst>
          </p:cNvPr>
          <p:cNvSpPr txBox="1">
            <a:spLocks/>
          </p:cNvSpPr>
          <p:nvPr/>
        </p:nvSpPr>
        <p:spPr>
          <a:xfrm>
            <a:off x="461682" y="1510903"/>
            <a:ext cx="5497158" cy="646331"/>
          </a:xfrm>
          <a:prstGeom prst="rect">
            <a:avLst/>
          </a:prstGeom>
          <a:solidFill>
            <a:schemeClr val="bg1">
              <a:alpha val="67000"/>
            </a:schemeClr>
          </a:solidFill>
        </p:spPr>
        <p:txBody>
          <a:bodyPr wrap="square" rtlCol="0">
            <a:spAutoFit/>
          </a:bodyPr>
          <a:lstStyle/>
          <a:p>
            <a:pPr marL="285750" indent="-285750">
              <a:spcAft>
                <a:spcPts val="600"/>
              </a:spcAft>
              <a:buFont typeface="Arial" panose="020B0604020202020204" pitchFamily="34" charset="0"/>
              <a:buChar char="•"/>
            </a:pPr>
            <a:r>
              <a:rPr lang="en-US" dirty="0">
                <a:uFillTx/>
                <a:latin typeface="Arial" panose="020B0604020202020204" pitchFamily="34" charset="0"/>
                <a:cs typeface="Arial" panose="020B0604020202020204" pitchFamily="34" charset="0"/>
              </a:rPr>
              <a:t>The United States National Airspace </a:t>
            </a:r>
            <a:r>
              <a:rPr lang="en-US" dirty="0">
                <a:latin typeface="Arial" panose="020B0604020202020204" pitchFamily="34" charset="0"/>
                <a:cs typeface="Arial" panose="020B0604020202020204" pitchFamily="34" charset="0"/>
              </a:rPr>
              <a:t>System is the bigg</a:t>
            </a:r>
            <a:r>
              <a:rPr lang="en-US" dirty="0">
                <a:uFillTx/>
                <a:latin typeface="Arial" panose="020B0604020202020204" pitchFamily="34" charset="0"/>
                <a:cs typeface="Arial" panose="020B0604020202020204" pitchFamily="34" charset="0"/>
              </a:rPr>
              <a:t>est and most complex in the world</a:t>
            </a:r>
          </a:p>
        </p:txBody>
      </p:sp>
      <p:sp>
        <p:nvSpPr>
          <p:cNvPr id="3" name="TextBox 2">
            <a:extLst>
              <a:ext uri="{FF2B5EF4-FFF2-40B4-BE49-F238E27FC236}">
                <a16:creationId xmlns:a16="http://schemas.microsoft.com/office/drawing/2014/main" id="{5D72FA78-CC06-45C1-A0FD-4B5DCD5A21CB}"/>
              </a:ext>
            </a:extLst>
          </p:cNvPr>
          <p:cNvSpPr txBox="1"/>
          <p:nvPr/>
        </p:nvSpPr>
        <p:spPr>
          <a:xfrm>
            <a:off x="461682" y="2299755"/>
            <a:ext cx="5497158" cy="923330"/>
          </a:xfrm>
          <a:prstGeom prst="rect">
            <a:avLst/>
          </a:prstGeom>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 average, our aviation and aerospace system supports over </a:t>
            </a:r>
            <a:r>
              <a:rPr lang="en-US" b="1" dirty="0">
                <a:latin typeface="Arial" panose="020B0604020202020204" pitchFamily="34" charset="0"/>
                <a:cs typeface="Arial" panose="020B0604020202020204" pitchFamily="34" charset="0"/>
              </a:rPr>
              <a:t>5 million</a:t>
            </a:r>
            <a:r>
              <a:rPr lang="en-US" dirty="0">
                <a:latin typeface="Arial" panose="020B0604020202020204" pitchFamily="34" charset="0"/>
                <a:cs typeface="Arial" panose="020B0604020202020204" pitchFamily="34" charset="0"/>
              </a:rPr>
              <a:t> square miles of airspace, including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11" grpId="0" animBg="1"/>
      <p:bldP spid="12" grpId="0" animBg="1"/>
      <p:bldP spid="1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p:cNvSpPr>
          <p:nvPr/>
        </p:nvSpPr>
        <p:spPr>
          <a:xfrm>
            <a:off x="385482" y="84531"/>
            <a:ext cx="6835526" cy="553998"/>
          </a:xfrm>
          <a:prstGeom prst="rect">
            <a:avLst/>
          </a:prstGeom>
          <a:solidFill>
            <a:schemeClr val="bg1">
              <a:alpha val="51000"/>
            </a:schemeClr>
          </a:solidFill>
        </p:spPr>
        <p:txBody>
          <a:bodyPr wrap="none" rtlCol="0">
            <a:spAutoFit/>
          </a:bodyPr>
          <a:lstStyle/>
          <a:p>
            <a:r>
              <a:rPr lang="en-US" sz="3000" b="1" dirty="0">
                <a:uFillTx/>
                <a:latin typeface="Arial" panose="020B0604020202020204" pitchFamily="34" charset="0"/>
                <a:cs typeface="Arial" panose="020B0604020202020204" pitchFamily="34" charset="0"/>
              </a:rPr>
              <a:t>Who keeps the planes on the move?</a:t>
            </a:r>
          </a:p>
        </p:txBody>
      </p:sp>
      <p:pic>
        <p:nvPicPr>
          <p:cNvPr id="7" name="Picture 6">
            <a:extLst>
              <a:ext uri="{FF2B5EF4-FFF2-40B4-BE49-F238E27FC236}">
                <a16:creationId xmlns:a16="http://schemas.microsoft.com/office/drawing/2014/main" id="{04260A0E-7DFB-41C9-8DDA-6C02394787FF}"/>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544941" y="1064988"/>
            <a:ext cx="7629292" cy="50782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825A4F1E-E696-4EA1-B4A7-7D4984388294}"/>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544941" y="1064988"/>
            <a:ext cx="7629292" cy="5078248"/>
          </a:xfrm>
          <a:prstGeom prst="rect">
            <a:avLst/>
          </a:prstGeom>
        </p:spPr>
      </p:pic>
      <p:cxnSp>
        <p:nvCxnSpPr>
          <p:cNvPr id="7" name="Straight Connector 6"/>
          <p:cNvCxnSpPr/>
          <p:nvPr/>
        </p:nvCxnSpPr>
        <p:spPr bwMode="auto">
          <a:xfrm>
            <a:off x="849085" y="5837945"/>
            <a:ext cx="914400" cy="914400"/>
          </a:xfrm>
          <a:prstGeom prst="line">
            <a:avLst/>
          </a:prstGeom>
          <a:noFill/>
          <a:ln w="9525" cap="flat" cmpd="sng" algn="ctr">
            <a:noFill/>
            <a:prstDash val="solid"/>
            <a:round/>
            <a:headEnd type="none" w="med" len="med"/>
            <a:tailEnd type="none" w="med" len="med"/>
          </a:ln>
          <a:effectLst/>
        </p:spPr>
      </p:cxnSp>
      <p:cxnSp>
        <p:nvCxnSpPr>
          <p:cNvPr id="5" name="Straight Connector 4"/>
          <p:cNvCxnSpPr>
            <a:cxnSpLocks/>
            <a:stCxn id="21" idx="1"/>
          </p:cNvCxnSpPr>
          <p:nvPr/>
        </p:nvCxnSpPr>
        <p:spPr bwMode="auto">
          <a:xfrm flipH="1" flipV="1">
            <a:off x="5553632" y="2597381"/>
            <a:ext cx="4222417" cy="2826428"/>
          </a:xfrm>
          <a:prstGeom prst="line">
            <a:avLst/>
          </a:prstGeom>
          <a:noFill/>
          <a:ln w="12700" cap="flat" cmpd="sng" algn="ctr">
            <a:solidFill>
              <a:schemeClr val="accent1">
                <a:lumMod val="50000"/>
              </a:schemeClr>
            </a:solidFill>
            <a:prstDash val="solid"/>
            <a:round/>
            <a:headEnd type="none" w="med" len="med"/>
            <a:tailEnd type="none" w="med" len="med"/>
          </a:ln>
          <a:effectLst/>
        </p:spPr>
      </p:cxnSp>
      <p:sp>
        <p:nvSpPr>
          <p:cNvPr id="6" name="TextBox 5"/>
          <p:cNvSpPr txBox="1">
            <a:spLocks/>
          </p:cNvSpPr>
          <p:nvPr/>
        </p:nvSpPr>
        <p:spPr>
          <a:xfrm>
            <a:off x="1007248" y="792582"/>
            <a:ext cx="1372345" cy="584775"/>
          </a:xfrm>
          <a:prstGeom prst="rect">
            <a:avLst/>
          </a:prstGeom>
          <a:solidFill>
            <a:schemeClr val="bg1">
              <a:lumMod val="95000"/>
            </a:schemeClr>
          </a:solidFill>
          <a:ln w="12700">
            <a:solidFill>
              <a:schemeClr val="tx1"/>
            </a:solidFill>
          </a:ln>
        </p:spPr>
        <p:txBody>
          <a:bodyPr wrap="square" rtlCol="0">
            <a:spAutoFit/>
          </a:bodyPr>
          <a:lstStyle/>
          <a:p>
            <a:r>
              <a:rPr lang="en-US" sz="1600" dirty="0">
                <a:uFillTx/>
                <a:latin typeface="Abadi Extra Light" panose="020B0204020104020204" pitchFamily="34" charset="0"/>
              </a:rPr>
              <a:t>Corporate Jet Pilot</a:t>
            </a:r>
          </a:p>
        </p:txBody>
      </p:sp>
      <p:cxnSp>
        <p:nvCxnSpPr>
          <p:cNvPr id="8" name="Straight Connector 7"/>
          <p:cNvCxnSpPr>
            <a:cxnSpLocks/>
          </p:cNvCxnSpPr>
          <p:nvPr/>
        </p:nvCxnSpPr>
        <p:spPr bwMode="auto">
          <a:xfrm>
            <a:off x="2379593" y="1391778"/>
            <a:ext cx="711476" cy="1187862"/>
          </a:xfrm>
          <a:prstGeom prst="line">
            <a:avLst/>
          </a:prstGeom>
          <a:noFill/>
          <a:ln w="6350" cap="flat" cmpd="sng" algn="ctr">
            <a:solidFill>
              <a:schemeClr val="tx1"/>
            </a:solidFill>
            <a:prstDash val="solid"/>
            <a:round/>
            <a:headEnd type="none" w="med" len="med"/>
            <a:tailEnd type="none" w="med" len="med"/>
          </a:ln>
          <a:effectLst/>
        </p:spPr>
      </p:cxnSp>
      <p:sp>
        <p:nvSpPr>
          <p:cNvPr id="9" name="TextBox 8"/>
          <p:cNvSpPr txBox="1">
            <a:spLocks/>
          </p:cNvSpPr>
          <p:nvPr/>
        </p:nvSpPr>
        <p:spPr>
          <a:xfrm>
            <a:off x="4651694" y="792582"/>
            <a:ext cx="1337916" cy="621792"/>
          </a:xfrm>
          <a:prstGeom prst="rect">
            <a:avLst/>
          </a:prstGeom>
          <a:solidFill>
            <a:schemeClr val="bg1">
              <a:lumMod val="95000"/>
            </a:schemeClr>
          </a:solidFill>
          <a:ln w="6350">
            <a:solidFill>
              <a:srgbClr val="00B0F0"/>
            </a:solidFill>
          </a:ln>
        </p:spPr>
        <p:txBody>
          <a:bodyPr wrap="square" rtlCol="0">
            <a:spAutoFit/>
          </a:bodyPr>
          <a:lstStyle/>
          <a:p>
            <a:r>
              <a:rPr lang="en-US" sz="1600" dirty="0">
                <a:uFillTx/>
                <a:latin typeface="Abadi Extra Light" panose="020B0204020104020204" pitchFamily="34" charset="0"/>
              </a:rPr>
              <a:t>Air Traffic Controller</a:t>
            </a:r>
          </a:p>
        </p:txBody>
      </p:sp>
      <p:cxnSp>
        <p:nvCxnSpPr>
          <p:cNvPr id="10" name="Straight Connector 9"/>
          <p:cNvCxnSpPr>
            <a:cxnSpLocks/>
            <a:stCxn id="9" idx="2"/>
          </p:cNvCxnSpPr>
          <p:nvPr/>
        </p:nvCxnSpPr>
        <p:spPr bwMode="auto">
          <a:xfrm>
            <a:off x="5320652" y="1414374"/>
            <a:ext cx="232980" cy="724001"/>
          </a:xfrm>
          <a:prstGeom prst="line">
            <a:avLst/>
          </a:prstGeom>
          <a:noFill/>
          <a:ln w="6350" cap="flat" cmpd="sng" algn="ctr">
            <a:solidFill>
              <a:srgbClr val="00B0F0"/>
            </a:solidFill>
            <a:prstDash val="solid"/>
            <a:round/>
            <a:headEnd type="none" w="med" len="med"/>
            <a:tailEnd type="none" w="med" len="med"/>
          </a:ln>
          <a:effectLst/>
        </p:spPr>
      </p:cxnSp>
      <p:sp>
        <p:nvSpPr>
          <p:cNvPr id="11" name="TextBox 10"/>
          <p:cNvSpPr txBox="1">
            <a:spLocks/>
          </p:cNvSpPr>
          <p:nvPr/>
        </p:nvSpPr>
        <p:spPr>
          <a:xfrm>
            <a:off x="1007248" y="5446126"/>
            <a:ext cx="1336674" cy="584775"/>
          </a:xfrm>
          <a:prstGeom prst="rect">
            <a:avLst/>
          </a:prstGeom>
          <a:solidFill>
            <a:schemeClr val="bg1">
              <a:lumMod val="95000"/>
            </a:schemeClr>
          </a:solidFill>
          <a:ln w="12700">
            <a:solidFill>
              <a:srgbClr val="7030A0"/>
            </a:solidFill>
          </a:ln>
        </p:spPr>
        <p:txBody>
          <a:bodyPr wrap="square" rtlCol="0">
            <a:spAutoFit/>
          </a:bodyPr>
          <a:lstStyle/>
          <a:p>
            <a:r>
              <a:rPr lang="en-US" sz="1600" dirty="0">
                <a:uFillTx/>
                <a:latin typeface="Abadi Extra Light" panose="020B0204020104020204" pitchFamily="34" charset="0"/>
              </a:rPr>
              <a:t>Maintenance Technician</a:t>
            </a:r>
          </a:p>
        </p:txBody>
      </p:sp>
      <p:cxnSp>
        <p:nvCxnSpPr>
          <p:cNvPr id="12" name="Straight Connector 11"/>
          <p:cNvCxnSpPr/>
          <p:nvPr/>
        </p:nvCxnSpPr>
        <p:spPr bwMode="auto">
          <a:xfrm flipV="1">
            <a:off x="2906297" y="5662235"/>
            <a:ext cx="264973" cy="73461"/>
          </a:xfrm>
          <a:prstGeom prst="line">
            <a:avLst/>
          </a:prstGeom>
          <a:noFill/>
          <a:ln w="12700" cap="flat" cmpd="sng" algn="ctr">
            <a:solidFill>
              <a:srgbClr val="7030A0"/>
            </a:solidFill>
            <a:prstDash val="solid"/>
            <a:round/>
            <a:headEnd type="none" w="med" len="med"/>
            <a:tailEnd type="none" w="med" len="med"/>
          </a:ln>
          <a:effectLst/>
        </p:spPr>
      </p:cxnSp>
      <p:sp>
        <p:nvSpPr>
          <p:cNvPr id="13" name="TextBox 12"/>
          <p:cNvSpPr txBox="1">
            <a:spLocks/>
          </p:cNvSpPr>
          <p:nvPr/>
        </p:nvSpPr>
        <p:spPr>
          <a:xfrm>
            <a:off x="1007248" y="3986417"/>
            <a:ext cx="1343494" cy="584775"/>
          </a:xfrm>
          <a:prstGeom prst="rect">
            <a:avLst/>
          </a:prstGeom>
          <a:solidFill>
            <a:schemeClr val="bg1">
              <a:lumMod val="95000"/>
            </a:schemeClr>
          </a:solidFill>
          <a:ln w="12700">
            <a:solidFill>
              <a:srgbClr val="FFC000"/>
            </a:solidFill>
          </a:ln>
        </p:spPr>
        <p:txBody>
          <a:bodyPr wrap="square" rtlCol="0">
            <a:spAutoFit/>
          </a:bodyPr>
          <a:lstStyle/>
          <a:p>
            <a:r>
              <a:rPr lang="en-US" sz="1600" dirty="0">
                <a:uFillTx/>
                <a:latin typeface="Abadi Extra Light" panose="020B0204020104020204" pitchFamily="34" charset="0"/>
              </a:rPr>
              <a:t>Flight Inspector</a:t>
            </a:r>
          </a:p>
        </p:txBody>
      </p:sp>
      <p:cxnSp>
        <p:nvCxnSpPr>
          <p:cNvPr id="14" name="Straight Connector 13"/>
          <p:cNvCxnSpPr>
            <a:cxnSpLocks/>
            <a:stCxn id="13" idx="3"/>
          </p:cNvCxnSpPr>
          <p:nvPr/>
        </p:nvCxnSpPr>
        <p:spPr bwMode="auto">
          <a:xfrm>
            <a:off x="2350742" y="4278805"/>
            <a:ext cx="1672047" cy="128501"/>
          </a:xfrm>
          <a:prstGeom prst="line">
            <a:avLst/>
          </a:prstGeom>
          <a:noFill/>
          <a:ln w="12700" cap="flat" cmpd="sng" algn="ctr">
            <a:solidFill>
              <a:srgbClr val="FFC000"/>
            </a:solidFill>
            <a:prstDash val="solid"/>
            <a:round/>
            <a:headEnd type="none" w="med" len="med"/>
            <a:tailEnd type="none" w="med" len="med"/>
          </a:ln>
          <a:effectLst/>
        </p:spPr>
      </p:cxnSp>
      <p:sp>
        <p:nvSpPr>
          <p:cNvPr id="15" name="TextBox 14"/>
          <p:cNvSpPr txBox="1">
            <a:spLocks/>
          </p:cNvSpPr>
          <p:nvPr/>
        </p:nvSpPr>
        <p:spPr>
          <a:xfrm>
            <a:off x="1007248" y="4677100"/>
            <a:ext cx="1343494" cy="584775"/>
          </a:xfrm>
          <a:prstGeom prst="rect">
            <a:avLst/>
          </a:prstGeom>
          <a:solidFill>
            <a:schemeClr val="bg1">
              <a:lumMod val="95000"/>
            </a:schemeClr>
          </a:solidFill>
          <a:ln w="12700">
            <a:solidFill>
              <a:srgbClr val="FF0000"/>
            </a:solidFill>
          </a:ln>
        </p:spPr>
        <p:txBody>
          <a:bodyPr wrap="square" rtlCol="0">
            <a:spAutoFit/>
          </a:bodyPr>
          <a:lstStyle/>
          <a:p>
            <a:r>
              <a:rPr lang="en-US" sz="1600" dirty="0">
                <a:uFillTx/>
                <a:latin typeface="Abadi Extra Light" panose="020B0204020104020204" pitchFamily="34" charset="0"/>
              </a:rPr>
              <a:t>Aircraft Engineer</a:t>
            </a:r>
          </a:p>
        </p:txBody>
      </p:sp>
      <p:cxnSp>
        <p:nvCxnSpPr>
          <p:cNvPr id="16" name="Straight Connector 15"/>
          <p:cNvCxnSpPr>
            <a:cxnSpLocks/>
            <a:stCxn id="15" idx="3"/>
          </p:cNvCxnSpPr>
          <p:nvPr/>
        </p:nvCxnSpPr>
        <p:spPr bwMode="auto">
          <a:xfrm flipV="1">
            <a:off x="2350742" y="4656694"/>
            <a:ext cx="1033840" cy="312794"/>
          </a:xfrm>
          <a:prstGeom prst="line">
            <a:avLst/>
          </a:prstGeom>
          <a:noFill/>
          <a:ln w="12700" cap="flat" cmpd="sng" algn="ctr">
            <a:solidFill>
              <a:srgbClr val="FF0000"/>
            </a:solidFill>
            <a:prstDash val="solid"/>
            <a:round/>
            <a:headEnd type="none" w="med" len="med"/>
            <a:tailEnd type="none" w="med" len="med"/>
          </a:ln>
          <a:effectLst/>
        </p:spPr>
      </p:cxnSp>
      <p:sp>
        <p:nvSpPr>
          <p:cNvPr id="17" name="TextBox 16"/>
          <p:cNvSpPr txBox="1">
            <a:spLocks/>
          </p:cNvSpPr>
          <p:nvPr/>
        </p:nvSpPr>
        <p:spPr>
          <a:xfrm>
            <a:off x="1007248" y="3287114"/>
            <a:ext cx="1358758" cy="584775"/>
          </a:xfrm>
          <a:prstGeom prst="rect">
            <a:avLst/>
          </a:prstGeom>
          <a:solidFill>
            <a:schemeClr val="bg1">
              <a:lumMod val="95000"/>
            </a:schemeClr>
          </a:solidFill>
          <a:ln w="12700">
            <a:solidFill>
              <a:srgbClr val="00B050"/>
            </a:solidFill>
          </a:ln>
        </p:spPr>
        <p:txBody>
          <a:bodyPr wrap="square" rtlCol="0">
            <a:spAutoFit/>
          </a:bodyPr>
          <a:lstStyle/>
          <a:p>
            <a:r>
              <a:rPr lang="en-US" sz="1600" dirty="0">
                <a:uFillTx/>
                <a:latin typeface="Abadi Extra Light" panose="020B0204020104020204" pitchFamily="34" charset="0"/>
              </a:rPr>
              <a:t>Flight Attendant</a:t>
            </a:r>
          </a:p>
        </p:txBody>
      </p:sp>
      <p:cxnSp>
        <p:nvCxnSpPr>
          <p:cNvPr id="18" name="Straight Connector 17"/>
          <p:cNvCxnSpPr>
            <a:cxnSpLocks/>
            <a:stCxn id="17" idx="3"/>
          </p:cNvCxnSpPr>
          <p:nvPr/>
        </p:nvCxnSpPr>
        <p:spPr bwMode="auto">
          <a:xfrm flipV="1">
            <a:off x="2366006" y="3523088"/>
            <a:ext cx="1381247" cy="56414"/>
          </a:xfrm>
          <a:prstGeom prst="line">
            <a:avLst/>
          </a:prstGeom>
          <a:noFill/>
          <a:ln w="12700" cap="flat" cmpd="sng" algn="ctr">
            <a:solidFill>
              <a:srgbClr val="00B050"/>
            </a:solidFill>
            <a:prstDash val="solid"/>
            <a:round/>
            <a:headEnd type="none" w="med" len="med"/>
            <a:tailEnd type="none" w="med" len="med"/>
          </a:ln>
          <a:effectLst/>
        </p:spPr>
      </p:cxnSp>
      <p:sp>
        <p:nvSpPr>
          <p:cNvPr id="19" name="TextBox 18"/>
          <p:cNvSpPr txBox="1">
            <a:spLocks/>
          </p:cNvSpPr>
          <p:nvPr/>
        </p:nvSpPr>
        <p:spPr>
          <a:xfrm>
            <a:off x="9489264" y="807096"/>
            <a:ext cx="1472987" cy="621792"/>
          </a:xfrm>
          <a:prstGeom prst="rect">
            <a:avLst/>
          </a:prstGeom>
          <a:solidFill>
            <a:schemeClr val="bg1">
              <a:lumMod val="95000"/>
            </a:schemeClr>
          </a:solidFill>
          <a:ln w="12700">
            <a:solidFill>
              <a:srgbClr val="002060"/>
            </a:solidFill>
          </a:ln>
        </p:spPr>
        <p:txBody>
          <a:bodyPr wrap="square" rtlCol="0">
            <a:spAutoFit/>
          </a:bodyPr>
          <a:lstStyle/>
          <a:p>
            <a:r>
              <a:rPr lang="en-US" sz="1600" dirty="0">
                <a:uFillTx/>
                <a:latin typeface="Abadi Extra Light" panose="020B0204020104020204" pitchFamily="34" charset="0"/>
              </a:rPr>
              <a:t>Tech Ops Specialist</a:t>
            </a:r>
          </a:p>
        </p:txBody>
      </p:sp>
      <p:cxnSp>
        <p:nvCxnSpPr>
          <p:cNvPr id="20" name="Straight Connector 19"/>
          <p:cNvCxnSpPr>
            <a:cxnSpLocks/>
          </p:cNvCxnSpPr>
          <p:nvPr/>
        </p:nvCxnSpPr>
        <p:spPr bwMode="auto">
          <a:xfrm flipH="1">
            <a:off x="5699172" y="1437152"/>
            <a:ext cx="3777159" cy="1105679"/>
          </a:xfrm>
          <a:prstGeom prst="line">
            <a:avLst/>
          </a:prstGeom>
          <a:noFill/>
          <a:ln w="12700" cap="flat" cmpd="sng" algn="ctr">
            <a:solidFill>
              <a:srgbClr val="002060"/>
            </a:solidFill>
            <a:prstDash val="solid"/>
            <a:round/>
            <a:headEnd type="none" w="med" len="med"/>
            <a:tailEnd type="none" w="med" len="med"/>
          </a:ln>
          <a:effectLst/>
        </p:spPr>
      </p:cxnSp>
      <p:sp>
        <p:nvSpPr>
          <p:cNvPr id="21" name="TextBox 20"/>
          <p:cNvSpPr txBox="1">
            <a:spLocks/>
          </p:cNvSpPr>
          <p:nvPr/>
        </p:nvSpPr>
        <p:spPr>
          <a:xfrm>
            <a:off x="9776049" y="5008310"/>
            <a:ext cx="1185849" cy="830997"/>
          </a:xfrm>
          <a:prstGeom prst="rect">
            <a:avLst/>
          </a:prstGeom>
          <a:solidFill>
            <a:schemeClr val="bg1">
              <a:lumMod val="95000"/>
            </a:schemeClr>
          </a:solidFill>
          <a:ln w="12700">
            <a:solidFill>
              <a:schemeClr val="accent1">
                <a:lumMod val="50000"/>
              </a:schemeClr>
            </a:solidFill>
          </a:ln>
        </p:spPr>
        <p:txBody>
          <a:bodyPr wrap="square" rtlCol="0">
            <a:spAutoFit/>
          </a:bodyPr>
          <a:lstStyle/>
          <a:p>
            <a:r>
              <a:rPr lang="en-US" sz="1600" dirty="0">
                <a:uFillTx/>
                <a:latin typeface="Abadi Extra Light" panose="020B0204020104020204" pitchFamily="34" charset="0"/>
              </a:rPr>
              <a:t>Staff Support Specialist</a:t>
            </a:r>
          </a:p>
        </p:txBody>
      </p:sp>
      <p:sp>
        <p:nvSpPr>
          <p:cNvPr id="22" name="TextBox 21"/>
          <p:cNvSpPr txBox="1">
            <a:spLocks/>
          </p:cNvSpPr>
          <p:nvPr/>
        </p:nvSpPr>
        <p:spPr>
          <a:xfrm>
            <a:off x="9776049" y="3155873"/>
            <a:ext cx="1185862" cy="338554"/>
          </a:xfrm>
          <a:prstGeom prst="rect">
            <a:avLst/>
          </a:prstGeom>
          <a:solidFill>
            <a:schemeClr val="bg1">
              <a:lumMod val="95000"/>
            </a:schemeClr>
          </a:solidFill>
          <a:ln w="12700">
            <a:solidFill>
              <a:srgbClr val="FFFF00"/>
            </a:solidFill>
          </a:ln>
        </p:spPr>
        <p:txBody>
          <a:bodyPr wrap="square" rtlCol="0">
            <a:spAutoFit/>
          </a:bodyPr>
          <a:lstStyle/>
          <a:p>
            <a:r>
              <a:rPr lang="en-US" sz="1600" dirty="0">
                <a:uFillTx/>
                <a:latin typeface="Abadi Extra Light" panose="020B0204020104020204" pitchFamily="34" charset="0"/>
              </a:rPr>
              <a:t>IT Support</a:t>
            </a:r>
          </a:p>
        </p:txBody>
      </p:sp>
      <p:cxnSp>
        <p:nvCxnSpPr>
          <p:cNvPr id="23" name="Straight Connector 22"/>
          <p:cNvCxnSpPr>
            <a:cxnSpLocks/>
            <a:stCxn id="22" idx="1"/>
          </p:cNvCxnSpPr>
          <p:nvPr/>
        </p:nvCxnSpPr>
        <p:spPr bwMode="auto">
          <a:xfrm flipH="1" flipV="1">
            <a:off x="5975982" y="2510088"/>
            <a:ext cx="3800067" cy="815062"/>
          </a:xfrm>
          <a:prstGeom prst="line">
            <a:avLst/>
          </a:prstGeom>
          <a:noFill/>
          <a:ln w="12700" cap="flat" cmpd="sng" algn="ctr">
            <a:solidFill>
              <a:srgbClr val="FFFF00"/>
            </a:solidFill>
            <a:prstDash val="solid"/>
            <a:round/>
            <a:headEnd type="none" w="med" len="med"/>
            <a:tailEnd type="none" w="med" len="med"/>
          </a:ln>
          <a:effectLst/>
        </p:spPr>
      </p:cxnSp>
      <p:sp>
        <p:nvSpPr>
          <p:cNvPr id="24" name="TextBox 23"/>
          <p:cNvSpPr txBox="1">
            <a:spLocks/>
          </p:cNvSpPr>
          <p:nvPr/>
        </p:nvSpPr>
        <p:spPr>
          <a:xfrm>
            <a:off x="9776049" y="3608623"/>
            <a:ext cx="1175980" cy="635281"/>
          </a:xfrm>
          <a:prstGeom prst="rect">
            <a:avLst/>
          </a:prstGeom>
          <a:solidFill>
            <a:schemeClr val="bg1">
              <a:lumMod val="95000"/>
            </a:schemeClr>
          </a:solidFill>
          <a:ln w="12700">
            <a:solidFill>
              <a:schemeClr val="tx1">
                <a:lumMod val="50000"/>
                <a:lumOff val="50000"/>
              </a:schemeClr>
            </a:solidFill>
          </a:ln>
        </p:spPr>
        <p:txBody>
          <a:bodyPr wrap="square" rtlCol="0">
            <a:spAutoFit/>
          </a:bodyPr>
          <a:lstStyle/>
          <a:p>
            <a:r>
              <a:rPr lang="en-US" sz="1600" dirty="0">
                <a:uFillTx/>
                <a:latin typeface="Abadi Extra Light" panose="020B0204020104020204" pitchFamily="34" charset="0"/>
              </a:rPr>
              <a:t>Airport Engineer</a:t>
            </a:r>
          </a:p>
        </p:txBody>
      </p:sp>
      <p:sp>
        <p:nvSpPr>
          <p:cNvPr id="25" name="TextBox 24"/>
          <p:cNvSpPr txBox="1">
            <a:spLocks/>
          </p:cNvSpPr>
          <p:nvPr/>
        </p:nvSpPr>
        <p:spPr>
          <a:xfrm>
            <a:off x="9776049" y="4327055"/>
            <a:ext cx="1177881" cy="584775"/>
          </a:xfrm>
          <a:prstGeom prst="rect">
            <a:avLst/>
          </a:prstGeom>
          <a:solidFill>
            <a:schemeClr val="bg1">
              <a:lumMod val="95000"/>
            </a:schemeClr>
          </a:solidFill>
          <a:ln w="12700">
            <a:solidFill>
              <a:srgbClr val="85051A"/>
            </a:solidFill>
          </a:ln>
        </p:spPr>
        <p:txBody>
          <a:bodyPr wrap="square" rtlCol="0">
            <a:spAutoFit/>
          </a:bodyPr>
          <a:lstStyle/>
          <a:p>
            <a:r>
              <a:rPr lang="en-US" sz="1600" dirty="0">
                <a:uFillTx/>
                <a:latin typeface="Abadi Extra Light" panose="020B0204020104020204" pitchFamily="34" charset="0"/>
              </a:rPr>
              <a:t>Airport Security</a:t>
            </a:r>
          </a:p>
        </p:txBody>
      </p:sp>
      <p:sp>
        <p:nvSpPr>
          <p:cNvPr id="26" name="TextBox 25"/>
          <p:cNvSpPr txBox="1">
            <a:spLocks/>
          </p:cNvSpPr>
          <p:nvPr/>
        </p:nvSpPr>
        <p:spPr>
          <a:xfrm>
            <a:off x="9776037" y="1523280"/>
            <a:ext cx="1185861" cy="830997"/>
          </a:xfrm>
          <a:prstGeom prst="rect">
            <a:avLst/>
          </a:prstGeom>
          <a:solidFill>
            <a:schemeClr val="bg1">
              <a:lumMod val="95000"/>
            </a:schemeClr>
          </a:solidFill>
          <a:ln w="12700">
            <a:solidFill>
              <a:srgbClr val="E4B0E3"/>
            </a:solidFill>
          </a:ln>
        </p:spPr>
        <p:txBody>
          <a:bodyPr wrap="square" rtlCol="0">
            <a:spAutoFit/>
          </a:bodyPr>
          <a:lstStyle/>
          <a:p>
            <a:r>
              <a:rPr lang="en-US" sz="1600" dirty="0">
                <a:uFillTx/>
                <a:latin typeface="Abadi Extra Light" panose="020B0204020104020204" pitchFamily="34" charset="0"/>
              </a:rPr>
              <a:t>Baggage or Cargo Handler</a:t>
            </a:r>
          </a:p>
        </p:txBody>
      </p:sp>
      <p:sp>
        <p:nvSpPr>
          <p:cNvPr id="27" name="TextBox 26"/>
          <p:cNvSpPr txBox="1">
            <a:spLocks/>
          </p:cNvSpPr>
          <p:nvPr/>
        </p:nvSpPr>
        <p:spPr>
          <a:xfrm>
            <a:off x="7783345" y="822393"/>
            <a:ext cx="1430835" cy="621792"/>
          </a:xfrm>
          <a:prstGeom prst="rect">
            <a:avLst/>
          </a:prstGeom>
          <a:solidFill>
            <a:schemeClr val="bg1">
              <a:lumMod val="95000"/>
            </a:schemeClr>
          </a:solidFill>
          <a:ln w="12700">
            <a:solidFill>
              <a:srgbClr val="DBFF7D"/>
            </a:solidFill>
          </a:ln>
        </p:spPr>
        <p:txBody>
          <a:bodyPr wrap="square" rtlCol="0">
            <a:spAutoFit/>
          </a:bodyPr>
          <a:lstStyle/>
          <a:p>
            <a:r>
              <a:rPr lang="en-US" sz="1600" dirty="0">
                <a:uFillTx/>
                <a:latin typeface="Abadi Extra Light" panose="020B0204020104020204" pitchFamily="34" charset="0"/>
              </a:rPr>
              <a:t>Front Line Manager</a:t>
            </a:r>
          </a:p>
        </p:txBody>
      </p:sp>
      <p:sp>
        <p:nvSpPr>
          <p:cNvPr id="28" name="TextBox 27"/>
          <p:cNvSpPr txBox="1">
            <a:spLocks/>
          </p:cNvSpPr>
          <p:nvPr/>
        </p:nvSpPr>
        <p:spPr>
          <a:xfrm>
            <a:off x="1007248" y="1546601"/>
            <a:ext cx="1372345" cy="830997"/>
          </a:xfrm>
          <a:prstGeom prst="rect">
            <a:avLst/>
          </a:prstGeom>
          <a:solidFill>
            <a:schemeClr val="bg1">
              <a:lumMod val="95000"/>
            </a:schemeClr>
          </a:solidFill>
          <a:ln w="12700">
            <a:solidFill>
              <a:srgbClr val="33C9FF"/>
            </a:solidFill>
          </a:ln>
        </p:spPr>
        <p:txBody>
          <a:bodyPr wrap="square" rtlCol="0">
            <a:spAutoFit/>
          </a:bodyPr>
          <a:lstStyle/>
          <a:p>
            <a:r>
              <a:rPr lang="en-US" sz="1600" dirty="0">
                <a:uFillTx/>
                <a:latin typeface="Abadi Extra Light" panose="020B0204020104020204" pitchFamily="34" charset="0"/>
              </a:rPr>
              <a:t>Aircraft Certification Specialist</a:t>
            </a:r>
          </a:p>
        </p:txBody>
      </p:sp>
      <p:sp>
        <p:nvSpPr>
          <p:cNvPr id="29" name="TextBox 28"/>
          <p:cNvSpPr txBox="1">
            <a:spLocks/>
          </p:cNvSpPr>
          <p:nvPr/>
        </p:nvSpPr>
        <p:spPr>
          <a:xfrm>
            <a:off x="2740993" y="792582"/>
            <a:ext cx="1731565" cy="621792"/>
          </a:xfrm>
          <a:prstGeom prst="rect">
            <a:avLst/>
          </a:prstGeom>
          <a:solidFill>
            <a:schemeClr val="bg1">
              <a:lumMod val="95000"/>
            </a:schemeClr>
          </a:solidFill>
          <a:ln w="12700">
            <a:solidFill>
              <a:schemeClr val="accent2">
                <a:lumMod val="40000"/>
                <a:lumOff val="60000"/>
              </a:schemeClr>
            </a:solidFill>
          </a:ln>
        </p:spPr>
        <p:txBody>
          <a:bodyPr wrap="square" rtlCol="0">
            <a:spAutoFit/>
          </a:bodyPr>
          <a:lstStyle/>
          <a:p>
            <a:r>
              <a:rPr lang="en-US" sz="1600" dirty="0">
                <a:uFillTx/>
                <a:latin typeface="Abadi Extra Light" panose="020B0204020104020204" pitchFamily="34" charset="0"/>
              </a:rPr>
              <a:t>Aviation Safety Inspector</a:t>
            </a:r>
          </a:p>
        </p:txBody>
      </p:sp>
      <p:cxnSp>
        <p:nvCxnSpPr>
          <p:cNvPr id="30" name="Straight Connector 29"/>
          <p:cNvCxnSpPr>
            <a:cxnSpLocks/>
            <a:stCxn id="29" idx="2"/>
          </p:cNvCxnSpPr>
          <p:nvPr/>
        </p:nvCxnSpPr>
        <p:spPr bwMode="auto">
          <a:xfrm>
            <a:off x="3606776" y="1414374"/>
            <a:ext cx="725663" cy="1000410"/>
          </a:xfrm>
          <a:prstGeom prst="line">
            <a:avLst/>
          </a:prstGeom>
          <a:noFill/>
          <a:ln w="9525" cap="flat" cmpd="sng" algn="ctr">
            <a:solidFill>
              <a:schemeClr val="accent2">
                <a:lumMod val="40000"/>
                <a:lumOff val="60000"/>
              </a:schemeClr>
            </a:solidFill>
            <a:prstDash val="solid"/>
            <a:round/>
            <a:headEnd type="none" w="med" len="med"/>
            <a:tailEnd type="none" w="med" len="med"/>
          </a:ln>
          <a:effectLst/>
        </p:spPr>
      </p:cxnSp>
      <p:sp>
        <p:nvSpPr>
          <p:cNvPr id="31" name="TextBox 30"/>
          <p:cNvSpPr txBox="1">
            <a:spLocks/>
          </p:cNvSpPr>
          <p:nvPr/>
        </p:nvSpPr>
        <p:spPr>
          <a:xfrm>
            <a:off x="6233035" y="792582"/>
            <a:ext cx="1309638" cy="621792"/>
          </a:xfrm>
          <a:prstGeom prst="rect">
            <a:avLst/>
          </a:prstGeom>
          <a:solidFill>
            <a:schemeClr val="bg1">
              <a:lumMod val="95000"/>
            </a:schemeClr>
          </a:solidFill>
          <a:ln w="12700">
            <a:solidFill>
              <a:schemeClr val="accent6">
                <a:lumMod val="75000"/>
              </a:schemeClr>
            </a:solidFill>
          </a:ln>
        </p:spPr>
        <p:txBody>
          <a:bodyPr wrap="square" rtlCol="0">
            <a:spAutoFit/>
          </a:bodyPr>
          <a:lstStyle/>
          <a:p>
            <a:r>
              <a:rPr lang="en-US" sz="1600" dirty="0">
                <a:uFillTx/>
                <a:latin typeface="Abadi Extra Light" panose="020B0204020104020204" pitchFamily="34" charset="0"/>
              </a:rPr>
              <a:t>Flight Dispatcher</a:t>
            </a:r>
          </a:p>
        </p:txBody>
      </p:sp>
      <p:cxnSp>
        <p:nvCxnSpPr>
          <p:cNvPr id="34" name="Straight Connector 33"/>
          <p:cNvCxnSpPr>
            <a:cxnSpLocks/>
            <a:stCxn id="28" idx="3"/>
          </p:cNvCxnSpPr>
          <p:nvPr/>
        </p:nvCxnSpPr>
        <p:spPr bwMode="auto">
          <a:xfrm>
            <a:off x="2379593" y="1962100"/>
            <a:ext cx="361400" cy="63528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31" idx="2"/>
          </p:cNvCxnSpPr>
          <p:nvPr/>
        </p:nvCxnSpPr>
        <p:spPr bwMode="auto">
          <a:xfrm flipH="1">
            <a:off x="5606762" y="1414374"/>
            <a:ext cx="1281092" cy="1016388"/>
          </a:xfrm>
          <a:prstGeom prst="line">
            <a:avLst/>
          </a:prstGeom>
          <a:ln>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Connector 37"/>
          <p:cNvCxnSpPr>
            <a:cxnSpLocks/>
            <a:stCxn id="27" idx="2"/>
          </p:cNvCxnSpPr>
          <p:nvPr/>
        </p:nvCxnSpPr>
        <p:spPr bwMode="auto">
          <a:xfrm flipH="1">
            <a:off x="5666661" y="1444185"/>
            <a:ext cx="2832102" cy="994841"/>
          </a:xfrm>
          <a:prstGeom prst="line">
            <a:avLst/>
          </a:prstGeom>
          <a:noFill/>
          <a:ln w="9525" cap="flat" cmpd="sng" algn="ctr">
            <a:solidFill>
              <a:srgbClr val="FFFF00"/>
            </a:solidFill>
            <a:prstDash val="solid"/>
            <a:round/>
            <a:headEnd type="none" w="med" len="med"/>
            <a:tailEnd type="none" w="med" len="med"/>
          </a:ln>
          <a:effectLst/>
        </p:spPr>
      </p:cxnSp>
      <p:sp>
        <p:nvSpPr>
          <p:cNvPr id="39" name="TextBox 38"/>
          <p:cNvSpPr txBox="1">
            <a:spLocks/>
          </p:cNvSpPr>
          <p:nvPr/>
        </p:nvSpPr>
        <p:spPr>
          <a:xfrm>
            <a:off x="9776049" y="2455584"/>
            <a:ext cx="1177881" cy="584775"/>
          </a:xfrm>
          <a:prstGeom prst="rect">
            <a:avLst/>
          </a:prstGeom>
          <a:solidFill>
            <a:schemeClr val="bg1">
              <a:lumMod val="95000"/>
            </a:schemeClr>
          </a:solidFill>
          <a:ln w="12700">
            <a:solidFill>
              <a:srgbClr val="00FF50"/>
            </a:solidFill>
          </a:ln>
        </p:spPr>
        <p:txBody>
          <a:bodyPr wrap="square" rtlCol="0">
            <a:spAutoFit/>
          </a:bodyPr>
          <a:lstStyle/>
          <a:p>
            <a:r>
              <a:rPr lang="en-US" sz="1600" dirty="0">
                <a:uFillTx/>
                <a:latin typeface="Abadi Extra Light" panose="020B0204020104020204" pitchFamily="34" charset="0"/>
              </a:rPr>
              <a:t>Ground Crew</a:t>
            </a:r>
          </a:p>
        </p:txBody>
      </p:sp>
      <p:cxnSp>
        <p:nvCxnSpPr>
          <p:cNvPr id="40" name="Straight Connector 39"/>
          <p:cNvCxnSpPr>
            <a:cxnSpLocks/>
            <a:stCxn id="39" idx="1"/>
          </p:cNvCxnSpPr>
          <p:nvPr/>
        </p:nvCxnSpPr>
        <p:spPr bwMode="auto">
          <a:xfrm flipH="1" flipV="1">
            <a:off x="7539790" y="2603422"/>
            <a:ext cx="2236259" cy="144550"/>
          </a:xfrm>
          <a:prstGeom prst="line">
            <a:avLst/>
          </a:prstGeom>
          <a:noFill/>
          <a:ln w="9525" cap="flat" cmpd="sng" algn="ctr">
            <a:solidFill>
              <a:srgbClr val="00FF50"/>
            </a:solidFill>
            <a:prstDash val="solid"/>
            <a:round/>
            <a:headEnd type="none" w="med" len="med"/>
            <a:tailEnd type="none" w="med" len="med"/>
          </a:ln>
          <a:effectLst/>
        </p:spPr>
      </p:cxnSp>
      <p:cxnSp>
        <p:nvCxnSpPr>
          <p:cNvPr id="41" name="Straight Connector 40"/>
          <p:cNvCxnSpPr>
            <a:cxnSpLocks/>
            <a:stCxn id="26" idx="1"/>
          </p:cNvCxnSpPr>
          <p:nvPr/>
        </p:nvCxnSpPr>
        <p:spPr bwMode="auto">
          <a:xfrm flipH="1">
            <a:off x="8798469" y="1938779"/>
            <a:ext cx="977568" cy="573236"/>
          </a:xfrm>
          <a:prstGeom prst="line">
            <a:avLst/>
          </a:prstGeom>
          <a:ln>
            <a:solidFill>
              <a:srgbClr val="E4B0E3"/>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3" name="TextBox 42"/>
          <p:cNvSpPr txBox="1">
            <a:spLocks/>
          </p:cNvSpPr>
          <p:nvPr/>
        </p:nvSpPr>
        <p:spPr>
          <a:xfrm>
            <a:off x="1007248" y="2571464"/>
            <a:ext cx="1369742" cy="584775"/>
          </a:xfrm>
          <a:prstGeom prst="rect">
            <a:avLst/>
          </a:prstGeom>
          <a:solidFill>
            <a:schemeClr val="bg1">
              <a:lumMod val="95000"/>
            </a:schemeClr>
          </a:solidFill>
          <a:ln w="12700">
            <a:solidFill>
              <a:schemeClr val="tx1"/>
            </a:solidFill>
          </a:ln>
        </p:spPr>
        <p:txBody>
          <a:bodyPr wrap="square" rtlCol="0">
            <a:spAutoFit/>
          </a:bodyPr>
          <a:lstStyle/>
          <a:p>
            <a:r>
              <a:rPr lang="en-US" sz="1600" dirty="0">
                <a:uFillTx/>
                <a:latin typeface="Abadi Extra Light" panose="020B0204020104020204" pitchFamily="34" charset="0"/>
              </a:rPr>
              <a:t>Commercial Airline Pilot</a:t>
            </a:r>
          </a:p>
        </p:txBody>
      </p:sp>
      <p:cxnSp>
        <p:nvCxnSpPr>
          <p:cNvPr id="44" name="Straight Connector 43"/>
          <p:cNvCxnSpPr>
            <a:cxnSpLocks/>
            <a:stCxn id="43" idx="3"/>
          </p:cNvCxnSpPr>
          <p:nvPr/>
        </p:nvCxnSpPr>
        <p:spPr bwMode="auto">
          <a:xfrm>
            <a:off x="2376990" y="2863852"/>
            <a:ext cx="1660136" cy="573998"/>
          </a:xfrm>
          <a:prstGeom prst="line">
            <a:avLst/>
          </a:prstGeom>
          <a:noFill/>
          <a:ln w="12700" cap="flat" cmpd="sng" algn="ctr">
            <a:solidFill>
              <a:schemeClr val="tx1"/>
            </a:solidFill>
            <a:prstDash val="solid"/>
            <a:round/>
            <a:headEnd type="none" w="med" len="med"/>
            <a:tailEnd type="none" w="med" len="med"/>
          </a:ln>
          <a:effectLst/>
        </p:spPr>
      </p:cxnSp>
      <p:cxnSp>
        <p:nvCxnSpPr>
          <p:cNvPr id="45" name="Straight Connector 44"/>
          <p:cNvCxnSpPr>
            <a:cxnSpLocks/>
            <a:stCxn id="25" idx="1"/>
          </p:cNvCxnSpPr>
          <p:nvPr/>
        </p:nvCxnSpPr>
        <p:spPr bwMode="auto">
          <a:xfrm flipH="1">
            <a:off x="6638370" y="4619443"/>
            <a:ext cx="3137679" cy="1411458"/>
          </a:xfrm>
          <a:prstGeom prst="line">
            <a:avLst/>
          </a:prstGeom>
          <a:noFill/>
          <a:ln w="12700" cap="flat" cmpd="sng" algn="ctr">
            <a:solidFill>
              <a:srgbClr val="85051A"/>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54A1526F-6B0A-4232-AAEF-1F2C69296DB1}"/>
              </a:ext>
            </a:extLst>
          </p:cNvPr>
          <p:cNvCxnSpPr>
            <a:cxnSpLocks/>
            <a:stCxn id="11" idx="3"/>
          </p:cNvCxnSpPr>
          <p:nvPr/>
        </p:nvCxnSpPr>
        <p:spPr bwMode="auto">
          <a:xfrm flipV="1">
            <a:off x="2343922" y="4770960"/>
            <a:ext cx="1779071" cy="967554"/>
          </a:xfrm>
          <a:prstGeom prst="line">
            <a:avLst/>
          </a:prstGeom>
          <a:noFill/>
          <a:ln w="12700" cap="flat" cmpd="sng" algn="ctr">
            <a:solidFill>
              <a:srgbClr val="7030A0"/>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DEAACDB5-021A-4AFB-89FA-CCD0DD98BB22}"/>
              </a:ext>
            </a:extLst>
          </p:cNvPr>
          <p:cNvCxnSpPr>
            <a:cxnSpLocks/>
          </p:cNvCxnSpPr>
          <p:nvPr/>
        </p:nvCxnSpPr>
        <p:spPr bwMode="auto">
          <a:xfrm flipH="1" flipV="1">
            <a:off x="8498762" y="3868160"/>
            <a:ext cx="1304806" cy="36231"/>
          </a:xfrm>
          <a:prstGeom prst="line">
            <a:avLst/>
          </a:prstGeom>
          <a:ln>
            <a:solidFill>
              <a:srgbClr val="E4B0E3"/>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34" name="TextBox 133">
            <a:extLst>
              <a:ext uri="{FF2B5EF4-FFF2-40B4-BE49-F238E27FC236}">
                <a16:creationId xmlns:a16="http://schemas.microsoft.com/office/drawing/2014/main" id="{9791C8BD-90A3-40D4-BE3C-363D196527BC}"/>
              </a:ext>
            </a:extLst>
          </p:cNvPr>
          <p:cNvSpPr txBox="1">
            <a:spLocks/>
          </p:cNvSpPr>
          <p:nvPr/>
        </p:nvSpPr>
        <p:spPr>
          <a:xfrm>
            <a:off x="385482" y="84531"/>
            <a:ext cx="6835526" cy="553998"/>
          </a:xfrm>
          <a:prstGeom prst="rect">
            <a:avLst/>
          </a:prstGeom>
          <a:solidFill>
            <a:schemeClr val="bg1">
              <a:alpha val="51000"/>
            </a:schemeClr>
          </a:solidFill>
        </p:spPr>
        <p:txBody>
          <a:bodyPr wrap="none" rtlCol="0">
            <a:spAutoFit/>
          </a:bodyPr>
          <a:lstStyle/>
          <a:p>
            <a:r>
              <a:rPr lang="en-US" sz="3000" b="1" dirty="0">
                <a:uFillTx/>
                <a:latin typeface="Arial" panose="020B0604020202020204" pitchFamily="34" charset="0"/>
                <a:cs typeface="Arial" panose="020B0604020202020204" pitchFamily="34" charset="0"/>
              </a:rPr>
              <a:t>Who keeps the planes on the move?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par>
                                <p:cTn id="86" presetID="10" presetClass="entr" presetSubtype="0"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500"/>
                                        <p:tgtEl>
                                          <p:spTgt spid="43"/>
                                        </p:tgtEl>
                                      </p:cBhvr>
                                    </p:animEffect>
                                  </p:childTnLst>
                                </p:cTn>
                              </p:par>
                              <p:par>
                                <p:cTn id="104" presetID="10" presetClass="entr" presetSubtype="0" fill="hold"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par>
                                <p:cTn id="107" presetID="10" presetClass="entr" presetSubtype="0" fill="hold"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0"/>
                                        <p:tgtEl>
                                          <p:spTgt spid="45"/>
                                        </p:tgtEl>
                                      </p:cBhvr>
                                    </p:animEffect>
                                  </p:childTnLst>
                                </p:cTn>
                              </p:par>
                              <p:par>
                                <p:cTn id="110" presetID="10" presetClass="entr" presetSubtype="0" fill="hold" nodeType="with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fade">
                                      <p:cBhvr>
                                        <p:cTn id="112" dur="500"/>
                                        <p:tgtEl>
                                          <p:spTgt spid="104"/>
                                        </p:tgtEl>
                                      </p:cBhvr>
                                    </p:animEffect>
                                  </p:childTnLst>
                                </p:cTn>
                              </p:par>
                              <p:par>
                                <p:cTn id="113" presetID="10" presetClass="entr" presetSubtype="0" fill="hold"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P spid="15" grpId="0" animBg="1"/>
      <p:bldP spid="17" grpId="0" animBg="1"/>
      <p:bldP spid="19" grpId="0" animBg="1"/>
      <p:bldP spid="21" grpId="0" animBg="1"/>
      <p:bldP spid="22" grpId="0" animBg="1"/>
      <p:bldP spid="24" grpId="0" animBg="1"/>
      <p:bldP spid="25" grpId="0" animBg="1"/>
      <p:bldP spid="26" grpId="0" animBg="1"/>
      <p:bldP spid="27" grpId="0" animBg="1"/>
      <p:bldP spid="28" grpId="0" animBg="1"/>
      <p:bldP spid="29" grpId="0" animBg="1"/>
      <p:bldP spid="31" grpId="0" animBg="1"/>
      <p:bldP spid="39"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849085" y="5837945"/>
            <a:ext cx="914400" cy="914400"/>
          </a:xfrm>
          <a:prstGeom prst="line">
            <a:avLst/>
          </a:prstGeom>
          <a:noFill/>
          <a:ln w="9525" cap="flat" cmpd="sng" algn="ctr">
            <a:noFill/>
            <a:prstDash val="solid"/>
            <a:round/>
            <a:headEnd type="none" w="med" len="med"/>
            <a:tailEnd type="none" w="med" len="med"/>
          </a:ln>
          <a:effectLst/>
        </p:spPr>
      </p:cxnSp>
      <p:sp>
        <p:nvSpPr>
          <p:cNvPr id="51" name="Title 1"/>
          <p:cNvSpPr>
            <a:spLocks noGrp="1"/>
          </p:cNvSpPr>
          <p:nvPr>
            <p:ph type="title"/>
          </p:nvPr>
        </p:nvSpPr>
        <p:spPr>
          <a:xfrm>
            <a:off x="461682" y="226813"/>
            <a:ext cx="5988849" cy="679904"/>
          </a:xfrm>
        </p:spPr>
        <p:txBody>
          <a:bodyPr>
            <a:normAutofit/>
          </a:bodyPr>
          <a:lstStyle/>
          <a:p>
            <a:r>
              <a:rPr lang="en-US" sz="3000" b="1" dirty="0">
                <a:uFillTx/>
                <a:latin typeface="Arial" panose="020B0604020202020204" pitchFamily="34" charset="0"/>
                <a:cs typeface="Arial" panose="020B0604020202020204" pitchFamily="34" charset="0"/>
              </a:rPr>
              <a:t>Hello, I am a…</a:t>
            </a:r>
          </a:p>
        </p:txBody>
      </p:sp>
      <p:sp>
        <p:nvSpPr>
          <p:cNvPr id="3" name="Rectangle 2"/>
          <p:cNvSpPr>
            <a:spLocks/>
          </p:cNvSpPr>
          <p:nvPr/>
        </p:nvSpPr>
        <p:spPr>
          <a:xfrm>
            <a:off x="2365829" y="1507357"/>
            <a:ext cx="3730172" cy="1055930"/>
          </a:xfrm>
          <a:prstGeom prst="rect">
            <a:avLst/>
          </a:prstGeom>
        </p:spPr>
        <p:txBody>
          <a:bodyPr wrap="square">
            <a:spAutoFit/>
          </a:bodyPr>
          <a:lstStyle/>
          <a:p>
            <a:pPr>
              <a:lnSpc>
                <a:spcPts val="2600"/>
              </a:lnSpc>
            </a:pPr>
            <a:r>
              <a:rPr lang="en-US" sz="1600" b="1" dirty="0">
                <a:uFillTx/>
                <a:latin typeface="Arial" panose="020B0604020202020204" pitchFamily="34" charset="0"/>
                <a:ea typeface="ＭＳ Ｐゴシック" pitchFamily="1" charset="-128"/>
                <a:cs typeface="Arial" panose="020B0604020202020204" pitchFamily="34" charset="0"/>
              </a:rPr>
              <a:t>Air Traffic Control Specialist</a:t>
            </a:r>
            <a:r>
              <a:rPr lang="en-US" sz="1600" dirty="0">
                <a:uFillTx/>
                <a:latin typeface="Arial" panose="020B0604020202020204" pitchFamily="34" charset="0"/>
                <a:ea typeface="ＭＳ Ｐゴシック" pitchFamily="1" charset="-128"/>
                <a:cs typeface="Arial" panose="020B0604020202020204" pitchFamily="34" charset="0"/>
              </a:rPr>
              <a:t> –coordinate and direct the </a:t>
            </a:r>
            <a:br>
              <a:rPr lang="en-US" sz="1600" dirty="0">
                <a:uFillTx/>
                <a:latin typeface="Arial" panose="020B0604020202020204" pitchFamily="34" charset="0"/>
                <a:ea typeface="ＭＳ Ｐゴシック" pitchFamily="1" charset="-128"/>
                <a:cs typeface="Arial" panose="020B0604020202020204" pitchFamily="34" charset="0"/>
              </a:rPr>
            </a:br>
            <a:r>
              <a:rPr lang="en-US" sz="1600" dirty="0">
                <a:uFillTx/>
                <a:latin typeface="Arial" panose="020B0604020202020204" pitchFamily="34" charset="0"/>
                <a:ea typeface="ＭＳ Ｐゴシック" pitchFamily="1" charset="-128"/>
                <a:cs typeface="Arial" panose="020B0604020202020204" pitchFamily="34" charset="0"/>
              </a:rPr>
              <a:t>movement of airplanes in the sky</a:t>
            </a:r>
          </a:p>
        </p:txBody>
      </p:sp>
      <p:sp>
        <p:nvSpPr>
          <p:cNvPr id="59" name="Rectangle 58"/>
          <p:cNvSpPr>
            <a:spLocks/>
          </p:cNvSpPr>
          <p:nvPr/>
        </p:nvSpPr>
        <p:spPr>
          <a:xfrm>
            <a:off x="8262248" y="1507357"/>
            <a:ext cx="3784609" cy="740074"/>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Pilot –</a:t>
            </a:r>
            <a:r>
              <a:rPr lang="en-US" sz="1600" dirty="0">
                <a:latin typeface="Arial" panose="020B0604020202020204" pitchFamily="34" charset="0"/>
                <a:ea typeface="ＭＳ Ｐゴシック" pitchFamily="1" charset="-128"/>
                <a:cs typeface="Arial" panose="020B0604020202020204" pitchFamily="34" charset="0"/>
              </a:rPr>
              <a:t> fly aircraft and passengers around the world</a:t>
            </a:r>
          </a:p>
        </p:txBody>
      </p:sp>
      <p:sp>
        <p:nvSpPr>
          <p:cNvPr id="60" name="Rectangle 59"/>
          <p:cNvSpPr>
            <a:spLocks/>
          </p:cNvSpPr>
          <p:nvPr/>
        </p:nvSpPr>
        <p:spPr>
          <a:xfrm>
            <a:off x="2404255" y="3118483"/>
            <a:ext cx="4177974" cy="740074"/>
          </a:xfrm>
          <a:prstGeom prst="rect">
            <a:avLst/>
          </a:prstGeom>
        </p:spPr>
        <p:txBody>
          <a:bodyPr wrap="square">
            <a:spAutoFit/>
          </a:bodyPr>
          <a:lstStyle/>
          <a:p>
            <a:pPr>
              <a:lnSpc>
                <a:spcPts val="2600"/>
              </a:lnSpc>
            </a:pPr>
            <a:r>
              <a:rPr lang="en-US" sz="1600" b="1" dirty="0">
                <a:uFillTx/>
                <a:latin typeface="Arial" panose="020B0604020202020204" pitchFamily="34" charset="0"/>
                <a:ea typeface="ＭＳ Ｐゴシック" pitchFamily="1" charset="-128"/>
                <a:cs typeface="Arial" panose="020B0604020202020204" pitchFamily="34" charset="0"/>
              </a:rPr>
              <a:t>Mechanic – </a:t>
            </a:r>
            <a:r>
              <a:rPr lang="en-US" sz="1600" dirty="0">
                <a:uFillTx/>
                <a:latin typeface="Arial" panose="020B0604020202020204" pitchFamily="34" charset="0"/>
                <a:ea typeface="ＭＳ Ｐゴシック" pitchFamily="1" charset="-128"/>
                <a:cs typeface="Arial" panose="020B0604020202020204" pitchFamily="34" charset="0"/>
              </a:rPr>
              <a:t>inspect, diagnose, and repair aircraft</a:t>
            </a:r>
          </a:p>
        </p:txBody>
      </p:sp>
      <p:sp>
        <p:nvSpPr>
          <p:cNvPr id="61" name="Rectangle 60"/>
          <p:cNvSpPr>
            <a:spLocks/>
          </p:cNvSpPr>
          <p:nvPr/>
        </p:nvSpPr>
        <p:spPr>
          <a:xfrm>
            <a:off x="2365829" y="4651395"/>
            <a:ext cx="4216400" cy="1055930"/>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Ground Crew Member </a:t>
            </a:r>
            <a:r>
              <a:rPr lang="en-US" sz="1600" dirty="0">
                <a:latin typeface="Arial" panose="020B0604020202020204" pitchFamily="34" charset="0"/>
                <a:ea typeface="ＭＳ Ｐゴシック" pitchFamily="1" charset="-128"/>
                <a:cs typeface="Arial" panose="020B0604020202020204" pitchFamily="34" charset="0"/>
              </a:rPr>
              <a:t>– support many aspects of the aircraft while it's on the ramp and parking area</a:t>
            </a:r>
          </a:p>
        </p:txBody>
      </p:sp>
      <p:sp>
        <p:nvSpPr>
          <p:cNvPr id="62" name="Rectangle 61"/>
          <p:cNvSpPr>
            <a:spLocks/>
          </p:cNvSpPr>
          <p:nvPr/>
        </p:nvSpPr>
        <p:spPr>
          <a:xfrm>
            <a:off x="8262248" y="3118483"/>
            <a:ext cx="3614057" cy="1061829"/>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Engineer </a:t>
            </a:r>
            <a:r>
              <a:rPr lang="en-US" sz="1600" dirty="0">
                <a:latin typeface="Arial" panose="020B0604020202020204" pitchFamily="34" charset="0"/>
                <a:ea typeface="ＭＳ Ｐゴシック" pitchFamily="1" charset="-128"/>
                <a:cs typeface="Arial" panose="020B0604020202020204" pitchFamily="34" charset="0"/>
              </a:rPr>
              <a:t>– design and develop aircraft and related aviation/aerospace technologies</a:t>
            </a:r>
          </a:p>
        </p:txBody>
      </p:sp>
      <p:sp>
        <p:nvSpPr>
          <p:cNvPr id="63" name="Rectangle 62"/>
          <p:cNvSpPr>
            <a:spLocks/>
          </p:cNvSpPr>
          <p:nvPr/>
        </p:nvSpPr>
        <p:spPr>
          <a:xfrm>
            <a:off x="8262248" y="4651395"/>
            <a:ext cx="3503032" cy="1061829"/>
          </a:xfrm>
          <a:prstGeom prst="rect">
            <a:avLst/>
          </a:prstGeom>
        </p:spPr>
        <p:txBody>
          <a:bodyPr wrap="square">
            <a:spAutoFit/>
          </a:bodyPr>
          <a:lstStyle/>
          <a:p>
            <a:pPr>
              <a:lnSpc>
                <a:spcPts val="2600"/>
              </a:lnSpc>
            </a:pPr>
            <a:r>
              <a:rPr lang="en-US" sz="1600" b="1" dirty="0">
                <a:latin typeface="Arial" panose="020B0604020202020204" pitchFamily="34" charset="0"/>
                <a:ea typeface="ＭＳ Ｐゴシック" pitchFamily="1" charset="-128"/>
                <a:cs typeface="Arial" panose="020B0604020202020204" pitchFamily="34" charset="0"/>
              </a:rPr>
              <a:t>Flight Attendant</a:t>
            </a:r>
            <a:r>
              <a:rPr lang="en-US" sz="1600" dirty="0">
                <a:latin typeface="Arial" panose="020B0604020202020204" pitchFamily="34" charset="0"/>
                <a:ea typeface="ＭＳ Ｐゴシック" pitchFamily="1" charset="-128"/>
                <a:cs typeface="Arial" panose="020B0604020202020204" pitchFamily="34" charset="0"/>
              </a:rPr>
              <a:t> – travel the world and ensure the safety and comfort of airplane passengers</a:t>
            </a:r>
          </a:p>
        </p:txBody>
      </p:sp>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6330" y="1234347"/>
            <a:ext cx="1280160" cy="1280160"/>
          </a:xfrm>
          <a:prstGeom prst="ellipse">
            <a:avLst/>
          </a:prstGeom>
        </p:spPr>
      </p:pic>
      <p:pic>
        <p:nvPicPr>
          <p:cNvPr id="8196" name="Picture 4"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37793">
            <a:off x="873397" y="4393371"/>
            <a:ext cx="1280160" cy="1280160"/>
          </a:xfrm>
          <a:prstGeom prst="ellipse">
            <a:avLst/>
          </a:prstGeom>
          <a:noFill/>
        </p:spPr>
      </p:pic>
      <p:pic>
        <p:nvPicPr>
          <p:cNvPr id="8198" name="Picture 6" descr="Image result for flight attendan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46330" y="4373337"/>
            <a:ext cx="1275596" cy="1280160"/>
          </a:xfrm>
          <a:prstGeom prst="ellipse">
            <a:avLst/>
          </a:prstGeom>
          <a:noFill/>
        </p:spPr>
      </p:pic>
      <p:pic>
        <p:nvPicPr>
          <p:cNvPr id="8200" name="Picture 8" descr="Image result for airline mechanic"/>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
          <a:stretch/>
        </p:blipFill>
        <p:spPr bwMode="auto">
          <a:xfrm>
            <a:off x="853363" y="2785324"/>
            <a:ext cx="1284257" cy="1280160"/>
          </a:xfrm>
          <a:prstGeom prst="ellipse">
            <a:avLst/>
          </a:prstGeom>
          <a:noFill/>
        </p:spPr>
      </p:pic>
      <p:pic>
        <p:nvPicPr>
          <p:cNvPr id="8202" name="Picture 10" descr="Image result for aerospace enginee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846330" y="2785324"/>
            <a:ext cx="1295084" cy="1280160"/>
          </a:xfrm>
          <a:prstGeom prst="ellipse">
            <a:avLst/>
          </a:prstGeom>
          <a:noFill/>
        </p:spPr>
      </p:pic>
      <p:pic>
        <p:nvPicPr>
          <p:cNvPr id="8204" name="Picture 12"/>
          <p:cNvPicPr preferRelativeResize="0">
            <a:picLocks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853363" y="1234347"/>
            <a:ext cx="1280160" cy="1280160"/>
          </a:xfrm>
          <a:prstGeom prst="ellipse">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fade">
                                      <p:cBhvr>
                                        <p:cTn id="7" dur="500"/>
                                        <p:tgtEl>
                                          <p:spTgt spid="82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200"/>
                                        </p:tgtEl>
                                        <p:attrNameLst>
                                          <p:attrName>style.visibility</p:attrName>
                                        </p:attrNameLst>
                                      </p:cBhvr>
                                      <p:to>
                                        <p:strVal val="visible"/>
                                      </p:to>
                                    </p:set>
                                    <p:animEffect transition="in" filter="fade">
                                      <p:cBhvr>
                                        <p:cTn id="15" dur="500"/>
                                        <p:tgtEl>
                                          <p:spTgt spid="82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fade">
                                      <p:cBhvr>
                                        <p:cTn id="23" dur="500"/>
                                        <p:tgtEl>
                                          <p:spTgt spid="819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ntr" presetSubtype="0" fill="hold" nodeType="withEffect">
                                  <p:stCondLst>
                                    <p:cond delay="0"/>
                                  </p:stCondLst>
                                  <p:childTnLst>
                                    <p:set>
                                      <p:cBhvr>
                                        <p:cTn id="41" dur="1" fill="hold">
                                          <p:stCondLst>
                                            <p:cond delay="0"/>
                                          </p:stCondLst>
                                        </p:cTn>
                                        <p:tgtEl>
                                          <p:spTgt spid="8202"/>
                                        </p:tgtEl>
                                        <p:attrNameLst>
                                          <p:attrName>style.visibility</p:attrName>
                                        </p:attrNameLst>
                                      </p:cBhvr>
                                      <p:to>
                                        <p:strVal val="visible"/>
                                      </p:to>
                                    </p:set>
                                    <p:animEffect transition="in" filter="fade">
                                      <p:cBhvr>
                                        <p:cTn id="42" dur="500"/>
                                        <p:tgtEl>
                                          <p:spTgt spid="820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98"/>
                                        </p:tgtEl>
                                        <p:attrNameLst>
                                          <p:attrName>style.visibility</p:attrName>
                                        </p:attrNameLst>
                                      </p:cBhvr>
                                      <p:to>
                                        <p:strVal val="visible"/>
                                      </p:to>
                                    </p:set>
                                    <p:animEffect transition="in" filter="fade">
                                      <p:cBhvr>
                                        <p:cTn id="47" dur="500"/>
                                        <p:tgtEl>
                                          <p:spTgt spid="819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9" grpId="0"/>
      <p:bldP spid="60" grpId="0"/>
      <p:bldP spid="61" grpId="0"/>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E8D0ED0-030C-4677-B33F-2570F4CEF2A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192000" cy="4226601"/>
          </a:xfrm>
          <a:prstGeom prst="rect">
            <a:avLst/>
          </a:prstGeom>
          <a:noFill/>
        </p:spPr>
      </p:pic>
      <p:sp>
        <p:nvSpPr>
          <p:cNvPr id="2" name="Title 1"/>
          <p:cNvSpPr>
            <a:spLocks noGrp="1"/>
          </p:cNvSpPr>
          <p:nvPr>
            <p:ph type="title"/>
          </p:nvPr>
        </p:nvSpPr>
        <p:spPr>
          <a:xfrm>
            <a:off x="461682" y="226813"/>
            <a:ext cx="4972763" cy="679904"/>
          </a:xfrm>
          <a:solidFill>
            <a:schemeClr val="bg1">
              <a:alpha val="90000"/>
            </a:schemeClr>
          </a:solidFill>
        </p:spPr>
        <p:txBody>
          <a:bodyPr>
            <a:noAutofit/>
          </a:bodyPr>
          <a:lstStyle/>
          <a:p>
            <a:r>
              <a:rPr lang="en-US" sz="3000" b="1" dirty="0">
                <a:uFillTx/>
                <a:latin typeface="Arial" panose="020B0604020202020204" pitchFamily="34" charset="0"/>
                <a:cs typeface="Arial" panose="020B0604020202020204" pitchFamily="34" charset="0"/>
              </a:rPr>
              <a:t>  Who has the best view?</a:t>
            </a:r>
          </a:p>
        </p:txBody>
      </p:sp>
      <p:sp>
        <p:nvSpPr>
          <p:cNvPr id="8" name="Content Placeholder 1"/>
          <p:cNvSpPr>
            <a:spLocks noGrp="1"/>
          </p:cNvSpPr>
          <p:nvPr>
            <p:ph idx="1"/>
          </p:nvPr>
        </p:nvSpPr>
        <p:spPr>
          <a:xfrm>
            <a:off x="5499762" y="4359948"/>
            <a:ext cx="6313714" cy="1950752"/>
          </a:xfrm>
        </p:spPr>
        <p:txBody>
          <a:bodyPr>
            <a:normAutofit/>
          </a:bodyPr>
          <a:lstStyle/>
          <a:p>
            <a:r>
              <a:rPr lang="en-US" sz="2000" dirty="0">
                <a:uFillTx/>
                <a:latin typeface="Arial" panose="020B0604020202020204" pitchFamily="34" charset="0"/>
                <a:cs typeface="Arial" panose="020B0604020202020204" pitchFamily="34" charset="0"/>
              </a:rPr>
              <a:t>They fly planes</a:t>
            </a:r>
          </a:p>
          <a:p>
            <a:r>
              <a:rPr lang="en-US" sz="2000" dirty="0">
                <a:uFillTx/>
                <a:latin typeface="Arial" panose="020B0604020202020204" pitchFamily="34" charset="0"/>
                <a:cs typeface="Arial" panose="020B0604020202020204" pitchFamily="34" charset="0"/>
              </a:rPr>
              <a:t>They wear sleek uniforms</a:t>
            </a:r>
          </a:p>
          <a:p>
            <a:r>
              <a:rPr lang="en-US" sz="2000" dirty="0">
                <a:uFillTx/>
                <a:latin typeface="Arial" panose="020B0604020202020204" pitchFamily="34" charset="0"/>
                <a:cs typeface="Arial" panose="020B0604020202020204" pitchFamily="34" charset="0"/>
              </a:rPr>
              <a:t>They travel around the world</a:t>
            </a:r>
          </a:p>
          <a:p>
            <a:r>
              <a:rPr lang="en-US" sz="2000" dirty="0">
                <a:uFillTx/>
                <a:latin typeface="Arial" panose="020B0604020202020204" pitchFamily="34" charset="0"/>
                <a:cs typeface="Arial" panose="020B0604020202020204" pitchFamily="34" charset="0"/>
              </a:rPr>
              <a:t>They speak their own “pilot” language</a:t>
            </a:r>
          </a:p>
        </p:txBody>
      </p:sp>
      <p:cxnSp>
        <p:nvCxnSpPr>
          <p:cNvPr id="4" name="Straight Connector 3"/>
          <p:cNvCxnSpPr/>
          <p:nvPr/>
        </p:nvCxnSpPr>
        <p:spPr>
          <a:xfrm>
            <a:off x="2219939" y="5454538"/>
            <a:ext cx="1911523"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1628591" y="4715382"/>
            <a:ext cx="2695318" cy="679904"/>
          </a:xfrm>
          <a:prstGeom prst="rect">
            <a:avLst/>
          </a:prstGeom>
          <a:solidFill>
            <a:schemeClr val="bg1">
              <a:alpha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r>
              <a:rPr lang="en-US" sz="4000" b="1" dirty="0">
                <a:uFillTx/>
                <a:latin typeface="Arial" panose="020B0604020202020204" pitchFamily="34" charset="0"/>
                <a:cs typeface="Arial" panose="020B0604020202020204" pitchFamily="34" charset="0"/>
              </a:rPr>
              <a:t>Pilots do!</a:t>
            </a:r>
          </a:p>
        </p:txBody>
      </p:sp>
      <p:pic>
        <p:nvPicPr>
          <p:cNvPr id="17" name="Picture 2"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904952">
            <a:off x="4266586" y="5095703"/>
            <a:ext cx="717671" cy="717671"/>
          </a:xfrm>
          <a:prstGeom prst="rect">
            <a:avLst/>
          </a:prstGeom>
          <a:noFill/>
        </p:spPr>
      </p:pic>
    </p:spTree>
    <p:extLst>
      <p:ext uri="{BB962C8B-B14F-4D97-AF65-F5344CB8AC3E}">
        <p14:creationId xmlns:p14="http://schemas.microsoft.com/office/powerpoint/2010/main" val="52988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1682" y="351505"/>
            <a:ext cx="5335318" cy="679904"/>
          </a:xfrm>
          <a:solidFill>
            <a:schemeClr val="bg1">
              <a:alpha val="60000"/>
            </a:schemeClr>
          </a:solidFill>
        </p:spPr>
        <p:txBody>
          <a:bodyPr>
            <a:noAutofit/>
          </a:bodyPr>
          <a:lstStyle/>
          <a:p>
            <a:r>
              <a:rPr lang="en-US" sz="3000" b="1" dirty="0">
                <a:uFillTx/>
                <a:latin typeface="Arial" panose="020B0604020202020204" pitchFamily="34" charset="0"/>
                <a:cs typeface="Arial" panose="020B0604020202020204" pitchFamily="34" charset="0"/>
              </a:rPr>
              <a:t>Who keeps the planes </a:t>
            </a:r>
            <a:br>
              <a:rPr lang="en-US" sz="3000" b="1" dirty="0">
                <a:uFillTx/>
                <a:latin typeface="Arial" panose="020B0604020202020204" pitchFamily="34" charset="0"/>
                <a:cs typeface="Arial" panose="020B0604020202020204" pitchFamily="34" charset="0"/>
              </a:rPr>
            </a:br>
            <a:r>
              <a:rPr lang="en-US" sz="3000" b="1" dirty="0">
                <a:uFillTx/>
                <a:latin typeface="Arial" panose="020B0604020202020204" pitchFamily="34" charset="0"/>
                <a:cs typeface="Arial" panose="020B0604020202020204" pitchFamily="34" charset="0"/>
              </a:rPr>
              <a:t>in the air?</a:t>
            </a:r>
          </a:p>
        </p:txBody>
      </p:sp>
      <p:sp>
        <p:nvSpPr>
          <p:cNvPr id="4" name="Rectangle 3"/>
          <p:cNvSpPr>
            <a:spLocks/>
          </p:cNvSpPr>
          <p:nvPr/>
        </p:nvSpPr>
        <p:spPr>
          <a:xfrm>
            <a:off x="480866" y="1391091"/>
            <a:ext cx="5335318" cy="1015663"/>
          </a:xfrm>
          <a:prstGeom prst="rect">
            <a:avLst/>
          </a:prstGeom>
        </p:spPr>
        <p:txBody>
          <a:bodyPr wrap="square">
            <a:spAutoFit/>
          </a:bodyPr>
          <a:lstStyle/>
          <a:p>
            <a:r>
              <a:rPr lang="en-US" sz="3000" b="1" dirty="0">
                <a:uFillTx/>
                <a:latin typeface="Arial" panose="020B0604020202020204" pitchFamily="34" charset="0"/>
                <a:cs typeface="Arial" panose="020B0604020202020204" pitchFamily="34" charset="0"/>
              </a:rPr>
              <a:t>Aviation maintenance technicians do!</a:t>
            </a:r>
          </a:p>
        </p:txBody>
      </p:sp>
      <p:pic>
        <p:nvPicPr>
          <p:cNvPr id="7172" name="Picture 4"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4931" y="2605036"/>
            <a:ext cx="899951" cy="899951"/>
          </a:xfrm>
          <a:prstGeom prst="rect">
            <a:avLst/>
          </a:prstGeom>
          <a:noFill/>
        </p:spPr>
      </p:pic>
      <p:cxnSp>
        <p:nvCxnSpPr>
          <p:cNvPr id="8" name="Straight Connector 7">
            <a:extLst>
              <a:ext uri="{FF2B5EF4-FFF2-40B4-BE49-F238E27FC236}">
                <a16:creationId xmlns:a16="http://schemas.microsoft.com/office/drawing/2014/main" id="{BC7B4132-3BD6-EC4F-95B2-F097CB32CBD0}"/>
              </a:ext>
            </a:extLst>
          </p:cNvPr>
          <p:cNvCxnSpPr>
            <a:cxnSpLocks/>
          </p:cNvCxnSpPr>
          <p:nvPr/>
        </p:nvCxnSpPr>
        <p:spPr>
          <a:xfrm>
            <a:off x="727364" y="3044536"/>
            <a:ext cx="193270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9E75467F-D59A-4FB0-83C2-17599F85730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96000" y="0"/>
            <a:ext cx="6096002" cy="6858000"/>
          </a:xfrm>
          <a:prstGeom prst="rect">
            <a:avLst/>
          </a:prstGeom>
          <a:noFill/>
        </p:spPr>
      </p:pic>
      <p:sp>
        <p:nvSpPr>
          <p:cNvPr id="10" name="Content Placeholder 1">
            <a:extLst>
              <a:ext uri="{FF2B5EF4-FFF2-40B4-BE49-F238E27FC236}">
                <a16:creationId xmlns:a16="http://schemas.microsoft.com/office/drawing/2014/main" id="{526AB391-2F2E-48F3-9E25-2E9BF3AAD0C9}"/>
              </a:ext>
            </a:extLst>
          </p:cNvPr>
          <p:cNvSpPr>
            <a:spLocks noGrp="1"/>
          </p:cNvSpPr>
          <p:nvPr>
            <p:ph idx="1"/>
          </p:nvPr>
        </p:nvSpPr>
        <p:spPr>
          <a:xfrm>
            <a:off x="451838" y="3749203"/>
            <a:ext cx="5731248" cy="1954030"/>
          </a:xfrm>
          <a:ln>
            <a:noFill/>
          </a:ln>
        </p:spPr>
        <p:txBody>
          <a:bodyPr>
            <a:noAutofit/>
          </a:bodyPr>
          <a:lstStyle/>
          <a:p>
            <a:r>
              <a:rPr lang="en-US" sz="1800" dirty="0">
                <a:uFillTx/>
                <a:latin typeface="Arial" panose="020B0604020202020204" pitchFamily="34" charset="0"/>
                <a:cs typeface="Arial" panose="020B0604020202020204" pitchFamily="34" charset="0"/>
              </a:rPr>
              <a:t>They maintain and fix airplanes and helicopters</a:t>
            </a:r>
          </a:p>
          <a:p>
            <a:r>
              <a:rPr lang="en-US" sz="1800" dirty="0">
                <a:uFillTx/>
                <a:latin typeface="Arial" panose="020B0604020202020204" pitchFamily="34" charset="0"/>
                <a:cs typeface="Arial" panose="020B0604020202020204" pitchFamily="34" charset="0"/>
              </a:rPr>
              <a:t>They work on jet engines and large machinery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317460" y="1538145"/>
            <a:ext cx="5734999" cy="553998"/>
          </a:xfrm>
          <a:prstGeom prst="rect">
            <a:avLst/>
          </a:prstGeom>
        </p:spPr>
        <p:txBody>
          <a:bodyPr wrap="square">
            <a:spAutoFit/>
          </a:bodyPr>
          <a:lstStyle/>
          <a:p>
            <a:r>
              <a:rPr lang="en-US" sz="2900" b="1" dirty="0">
                <a:uFillTx/>
                <a:latin typeface="Arial" panose="020B0604020202020204" pitchFamily="34" charset="0"/>
                <a:cs typeface="Arial" panose="020B0604020202020204" pitchFamily="34" charset="0"/>
              </a:rPr>
              <a:t>Unmanned Aerial Vehicles do!</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cxnSp>
        <p:nvCxnSpPr>
          <p:cNvPr id="14" name="Straight Connector 13">
            <a:extLst>
              <a:ext uri="{FF2B5EF4-FFF2-40B4-BE49-F238E27FC236}">
                <a16:creationId xmlns:a16="http://schemas.microsoft.com/office/drawing/2014/main" id="{EC95F5FF-FCE4-154C-9E3A-117B04314127}"/>
              </a:ext>
            </a:extLst>
          </p:cNvPr>
          <p:cNvCxnSpPr>
            <a:cxnSpLocks/>
          </p:cNvCxnSpPr>
          <p:nvPr/>
        </p:nvCxnSpPr>
        <p:spPr>
          <a:xfrm>
            <a:off x="727364" y="3044536"/>
            <a:ext cx="193270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5" name="Picture 6" descr="Related image">
            <a:extLst>
              <a:ext uri="{FF2B5EF4-FFF2-40B4-BE49-F238E27FC236}">
                <a16:creationId xmlns:a16="http://schemas.microsoft.com/office/drawing/2014/main" id="{BEAE2BE2-7651-5344-AE9D-FF29E502BF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4552" y="2415816"/>
            <a:ext cx="1278391" cy="1278391"/>
          </a:xfrm>
          <a:prstGeom prst="rect">
            <a:avLst/>
          </a:prstGeom>
          <a:noFill/>
        </p:spPr>
      </p:pic>
      <p:sp>
        <p:nvSpPr>
          <p:cNvPr id="8" name="Content Placeholder 1">
            <a:extLst>
              <a:ext uri="{FF2B5EF4-FFF2-40B4-BE49-F238E27FC236}">
                <a16:creationId xmlns:a16="http://schemas.microsoft.com/office/drawing/2014/main" id="{FAE5EBD3-B19E-4DC3-87B4-672FB2D73AA0}"/>
              </a:ext>
            </a:extLst>
          </p:cNvPr>
          <p:cNvSpPr txBox="1">
            <a:spLocks/>
          </p:cNvSpPr>
          <p:nvPr/>
        </p:nvSpPr>
        <p:spPr>
          <a:xfrm>
            <a:off x="488723" y="3452997"/>
            <a:ext cx="4731657" cy="768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pPr>
              <a:lnSpc>
                <a:spcPts val="2600"/>
              </a:lnSpc>
            </a:pPr>
            <a:r>
              <a:rPr lang="en-US" sz="1800" dirty="0">
                <a:latin typeface="Arial" panose="020B0604020202020204" pitchFamily="34" charset="0"/>
                <a:cs typeface="Arial" panose="020B0604020202020204" pitchFamily="34" charset="0"/>
              </a:rPr>
              <a:t>UAV pilots fly drones and other unmanned aerial vehicles</a:t>
            </a:r>
          </a:p>
          <a:p>
            <a:pPr>
              <a:lnSpc>
                <a:spcPts val="2600"/>
              </a:lnSpc>
            </a:pPr>
            <a:endParaRPr lang="en-US" sz="1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D8E3F57-B4AE-4A3E-849D-7D99D8593F56}"/>
              </a:ext>
            </a:extLst>
          </p:cNvPr>
          <p:cNvSpPr txBox="1"/>
          <p:nvPr/>
        </p:nvSpPr>
        <p:spPr>
          <a:xfrm>
            <a:off x="484365" y="4217662"/>
            <a:ext cx="4610333" cy="728405"/>
          </a:xfrm>
          <a:prstGeom prst="rect">
            <a:avLst/>
          </a:prstGeom>
        </p:spPr>
        <p:txBody>
          <a:bodyPr wrap="square" rtlCol="0">
            <a:spAutoFit/>
          </a:bodyPr>
          <a:lstStyle/>
          <a:p>
            <a:pPr marL="228600" indent="-228600">
              <a:lnSpc>
                <a:spcPts val="2600"/>
              </a:lnSpc>
              <a:spcBef>
                <a:spcPts val="1000"/>
              </a:spcBef>
              <a:buFont typeface="Arial" panose="020B0604020202020204" pitchFamily="34" charset="0"/>
              <a:buChar char="•"/>
            </a:pPr>
            <a:r>
              <a:rPr lang="en-US" dirty="0">
                <a:latin typeface="Arial" panose="020B0604020202020204" pitchFamily="34" charset="0"/>
                <a:cs typeface="Arial" panose="020B0604020202020204" pitchFamily="34" charset="0"/>
              </a:rPr>
              <a:t>They stay on the ground, but see the world from a unique perspective  </a:t>
            </a:r>
          </a:p>
        </p:txBody>
      </p:sp>
      <p:sp>
        <p:nvSpPr>
          <p:cNvPr id="13" name="Content Placeholder 1">
            <a:extLst>
              <a:ext uri="{FF2B5EF4-FFF2-40B4-BE49-F238E27FC236}">
                <a16:creationId xmlns:a16="http://schemas.microsoft.com/office/drawing/2014/main" id="{619B103F-9535-4392-AC00-451178E2CC07}"/>
              </a:ext>
            </a:extLst>
          </p:cNvPr>
          <p:cNvSpPr txBox="1">
            <a:spLocks/>
          </p:cNvSpPr>
          <p:nvPr/>
        </p:nvSpPr>
        <p:spPr>
          <a:xfrm>
            <a:off x="462601" y="5053007"/>
            <a:ext cx="4731657" cy="768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a:lstStyle>
          <a:p>
            <a:r>
              <a:rPr lang="en-US" sz="1800" dirty="0">
                <a:uFillTx/>
                <a:latin typeface="Arial" panose="020B0604020202020204" pitchFamily="34" charset="0"/>
                <a:cs typeface="Arial" panose="020B0604020202020204" pitchFamily="34" charset="0"/>
              </a:rPr>
              <a:t>They help their communities</a:t>
            </a:r>
          </a:p>
        </p:txBody>
      </p:sp>
      <p:sp>
        <p:nvSpPr>
          <p:cNvPr id="12" name="Title 1">
            <a:extLst>
              <a:ext uri="{FF2B5EF4-FFF2-40B4-BE49-F238E27FC236}">
                <a16:creationId xmlns:a16="http://schemas.microsoft.com/office/drawing/2014/main" id="{C4EEE780-8122-7D4F-A5A8-CDD575786778}"/>
              </a:ext>
            </a:extLst>
          </p:cNvPr>
          <p:cNvSpPr txBox="1">
            <a:spLocks/>
          </p:cNvSpPr>
          <p:nvPr/>
        </p:nvSpPr>
        <p:spPr>
          <a:xfrm>
            <a:off x="348095" y="308363"/>
            <a:ext cx="5704364" cy="679904"/>
          </a:xfrm>
          <a:prstGeom prst="rect">
            <a:avLst/>
          </a:prstGeom>
          <a:solidFill>
            <a:schemeClr val="bg1">
              <a:alpha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a:lstStyle>
          <a:p>
            <a:r>
              <a:rPr lang="en-US" sz="2900" b="1" dirty="0">
                <a:latin typeface="Arial" panose="020B0604020202020204" pitchFamily="34" charset="0"/>
                <a:cs typeface="Arial" panose="020B0604020202020204" pitchFamily="34" charset="0"/>
              </a:rPr>
              <a:t>Who flies without </a:t>
            </a:r>
            <a:br>
              <a:rPr lang="en-US" sz="2900" b="1" dirty="0">
                <a:latin typeface="Arial" panose="020B0604020202020204" pitchFamily="34" charset="0"/>
                <a:cs typeface="Arial" panose="020B0604020202020204" pitchFamily="34" charset="0"/>
              </a:rPr>
            </a:br>
            <a:r>
              <a:rPr lang="en-US" sz="2900" b="1" dirty="0">
                <a:latin typeface="Arial" panose="020B0604020202020204" pitchFamily="34" charset="0"/>
                <a:cs typeface="Arial" panose="020B0604020202020204" pitchFamily="34" charset="0"/>
              </a:rPr>
              <a:t>passengers?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7E9E8DAAE46840A5303858D76D3414" ma:contentTypeVersion="4" ma:contentTypeDescription="Create a new document." ma:contentTypeScope="" ma:versionID="e45bada646153e3f68c3a3c6ea751213">
  <xsd:schema xmlns:xsd="http://www.w3.org/2001/XMLSchema" xmlns:xs="http://www.w3.org/2001/XMLSchema" xmlns:p="http://schemas.microsoft.com/office/2006/metadata/properties" xmlns:ns2="c5f6cd4f-aa2c-41e1-8097-8a1b4bec58e8" xmlns:ns3="030f8bff-5d55-44ea-840d-4c13dc4913be" targetNamespace="http://schemas.microsoft.com/office/2006/metadata/properties" ma:root="true" ma:fieldsID="0921c311061b6fd0e209adc2ebf3ec65" ns2:_="" ns3:_="">
    <xsd:import namespace="c5f6cd4f-aa2c-41e1-8097-8a1b4bec58e8"/>
    <xsd:import namespace="030f8bff-5d55-44ea-840d-4c13dc4913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f6cd4f-aa2c-41e1-8097-8a1b4bec58e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0f8bff-5d55-44ea-840d-4c13dc4913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9C1D43-42E6-4264-9BF0-4D8331C26E12}"/>
</file>

<file path=customXml/itemProps2.xml><?xml version="1.0" encoding="utf-8"?>
<ds:datastoreItem xmlns:ds="http://schemas.openxmlformats.org/officeDocument/2006/customXml" ds:itemID="{37D9469F-7B3B-4087-85AB-50F9624627F1}"/>
</file>

<file path=customXml/itemProps3.xml><?xml version="1.0" encoding="utf-8"?>
<ds:datastoreItem xmlns:ds="http://schemas.openxmlformats.org/officeDocument/2006/customXml" ds:itemID="{1770B7D6-7088-4BD1-91AC-4E734B3C5DE4}"/>
</file>

<file path=docProps/app.xml><?xml version="1.0" encoding="utf-8"?>
<Properties xmlns="http://schemas.openxmlformats.org/officeDocument/2006/extended-properties" xmlns:vt="http://schemas.openxmlformats.org/officeDocument/2006/docPropsVTypes">
  <TotalTime>370</TotalTime>
  <Words>862</Words>
  <Application>Microsoft Office PowerPoint</Application>
  <PresentationFormat>Widescreen</PresentationFormat>
  <Paragraphs>131</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Abadi Extra Light</vt:lpstr>
      <vt:lpstr>Arial</vt:lpstr>
      <vt:lpstr>Calibri</vt:lpstr>
      <vt:lpstr>Calibri Light</vt:lpstr>
      <vt:lpstr>Office Theme</vt:lpstr>
      <vt:lpstr>PowerPoint Presentation</vt:lpstr>
      <vt:lpstr>PowerPoint Presentation</vt:lpstr>
      <vt:lpstr>When it comes to aviation…</vt:lpstr>
      <vt:lpstr>PowerPoint Presentation</vt:lpstr>
      <vt:lpstr>PowerPoint Presentation</vt:lpstr>
      <vt:lpstr>Hello, I am a…</vt:lpstr>
      <vt:lpstr>  Who has the best view?</vt:lpstr>
      <vt:lpstr>Who keeps the planes  in the air?</vt:lpstr>
      <vt:lpstr>PowerPoint Presentation</vt:lpstr>
      <vt:lpstr>How do planes fly?</vt:lpstr>
      <vt:lpstr> Activity: Let’s fly!</vt:lpstr>
      <vt:lpstr>Let’s talk</vt:lpstr>
      <vt:lpstr>What’s your flight plan?</vt:lpstr>
      <vt:lpstr>PowerPoint Presentation</vt:lpstr>
      <vt:lpstr>Want to learn more?  Aviation events near you</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Nate Semmler</dc:creator>
  <cp:lastModifiedBy>Calvert, Christina L (FAA)</cp:lastModifiedBy>
  <cp:revision>45</cp:revision>
  <dcterms:created xsi:type="dcterms:W3CDTF">2019-02-27T16:13:28Z</dcterms:created>
  <dcterms:modified xsi:type="dcterms:W3CDTF">2019-05-13T17:51:34Z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0x0101008E7E9E8DAAE46840A5303858D76D3414</vt:lpwstr>
  </property>
</Properties>
</file>