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63" r:id="rId3"/>
  </p:sldMasterIdLst>
  <p:notesMasterIdLst>
    <p:notesMasterId r:id="rId56"/>
  </p:notesMasterIdLst>
  <p:sldIdLst>
    <p:sldId id="256" r:id="rId4"/>
    <p:sldId id="257" r:id="rId5"/>
    <p:sldId id="409" r:id="rId6"/>
    <p:sldId id="410" r:id="rId7"/>
    <p:sldId id="411" r:id="rId8"/>
    <p:sldId id="412" r:id="rId9"/>
    <p:sldId id="413" r:id="rId10"/>
    <p:sldId id="358" r:id="rId11"/>
    <p:sldId id="380" r:id="rId12"/>
    <p:sldId id="310" r:id="rId13"/>
    <p:sldId id="311" r:id="rId14"/>
    <p:sldId id="414" r:id="rId15"/>
    <p:sldId id="381" r:id="rId16"/>
    <p:sldId id="415" r:id="rId17"/>
    <p:sldId id="416" r:id="rId18"/>
    <p:sldId id="382" r:id="rId19"/>
    <p:sldId id="417" r:id="rId20"/>
    <p:sldId id="433" r:id="rId21"/>
    <p:sldId id="312" r:id="rId22"/>
    <p:sldId id="450" r:id="rId23"/>
    <p:sldId id="379" r:id="rId24"/>
    <p:sldId id="392" r:id="rId25"/>
    <p:sldId id="384" r:id="rId26"/>
    <p:sldId id="385" r:id="rId27"/>
    <p:sldId id="434" r:id="rId28"/>
    <p:sldId id="323" r:id="rId29"/>
    <p:sldId id="427" r:id="rId30"/>
    <p:sldId id="437" r:id="rId31"/>
    <p:sldId id="438" r:id="rId32"/>
    <p:sldId id="439" r:id="rId33"/>
    <p:sldId id="389" r:id="rId34"/>
    <p:sldId id="318" r:id="rId35"/>
    <p:sldId id="418" r:id="rId36"/>
    <p:sldId id="319" r:id="rId37"/>
    <p:sldId id="419" r:id="rId38"/>
    <p:sldId id="394" r:id="rId39"/>
    <p:sldId id="440" r:id="rId40"/>
    <p:sldId id="388" r:id="rId41"/>
    <p:sldId id="441" r:id="rId42"/>
    <p:sldId id="324" r:id="rId43"/>
    <p:sldId id="442" r:id="rId44"/>
    <p:sldId id="443" r:id="rId45"/>
    <p:sldId id="444" r:id="rId46"/>
    <p:sldId id="406" r:id="rId47"/>
    <p:sldId id="431" r:id="rId48"/>
    <p:sldId id="445" r:id="rId49"/>
    <p:sldId id="327" r:id="rId50"/>
    <p:sldId id="264" r:id="rId51"/>
    <p:sldId id="446" r:id="rId52"/>
    <p:sldId id="447" r:id="rId53"/>
    <p:sldId id="448" r:id="rId54"/>
    <p:sldId id="44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F4B333"/>
    <a:srgbClr val="90D5AC"/>
    <a:srgbClr val="90D5B7"/>
    <a:srgbClr val="4C99B2"/>
    <a:srgbClr val="0070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72517"/>
  </p:normalViewPr>
  <p:slideViewPr>
    <p:cSldViewPr snapToGrid="0" snapToObjects="1">
      <p:cViewPr varScale="1">
        <p:scale>
          <a:sx n="86" d="100"/>
          <a:sy n="86" d="100"/>
        </p:scale>
        <p:origin x="222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hmezzacappa\Desktop\Q4%202019%20QPACK%20-%20Growth%20of%20Multi-Factor%20Portfolios%20Over%20Tim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'Growth of 100k (2000-2019)'!$M$1</c:f>
              <c:strCache>
                <c:ptCount val="1"/>
                <c:pt idx="0">
                  <c:v>MSCI USA Small Cap GR USD</c:v>
                </c:pt>
              </c:strCache>
            </c:strRef>
          </c:tx>
          <c:spPr>
            <a:ln w="28575" cap="rnd">
              <a:solidFill>
                <a:schemeClr val="accent1"/>
              </a:solidFill>
              <a:round/>
            </a:ln>
            <a:effectLst/>
          </c:spPr>
          <c:marker>
            <c:symbol val="none"/>
          </c:marker>
          <c:cat>
            <c:numRef>
              <c:f>'Growth of 100k (2000-2019)'!$L$2:$L$242</c:f>
              <c:numCache>
                <c:formatCode>mmm\-yy</c:formatCode>
                <c:ptCount val="241"/>
                <c:pt idx="0">
                  <c:v>36495</c:v>
                </c:pt>
                <c:pt idx="1">
                  <c:v>36526</c:v>
                </c:pt>
                <c:pt idx="2">
                  <c:v>36557</c:v>
                </c:pt>
                <c:pt idx="3">
                  <c:v>36586</c:v>
                </c:pt>
                <c:pt idx="4">
                  <c:v>36617</c:v>
                </c:pt>
                <c:pt idx="5">
                  <c:v>36647</c:v>
                </c:pt>
                <c:pt idx="6">
                  <c:v>36678</c:v>
                </c:pt>
                <c:pt idx="7">
                  <c:v>36708</c:v>
                </c:pt>
                <c:pt idx="8">
                  <c:v>36739</c:v>
                </c:pt>
                <c:pt idx="9">
                  <c:v>36770</c:v>
                </c:pt>
                <c:pt idx="10">
                  <c:v>36800</c:v>
                </c:pt>
                <c:pt idx="11">
                  <c:v>36831</c:v>
                </c:pt>
                <c:pt idx="12">
                  <c:v>36861</c:v>
                </c:pt>
                <c:pt idx="13">
                  <c:v>36892</c:v>
                </c:pt>
                <c:pt idx="14">
                  <c:v>36923</c:v>
                </c:pt>
                <c:pt idx="15">
                  <c:v>36951</c:v>
                </c:pt>
                <c:pt idx="16">
                  <c:v>36982</c:v>
                </c:pt>
                <c:pt idx="17">
                  <c:v>37012</c:v>
                </c:pt>
                <c:pt idx="18">
                  <c:v>37043</c:v>
                </c:pt>
                <c:pt idx="19">
                  <c:v>37073</c:v>
                </c:pt>
                <c:pt idx="20">
                  <c:v>37104</c:v>
                </c:pt>
                <c:pt idx="21">
                  <c:v>37135</c:v>
                </c:pt>
                <c:pt idx="22">
                  <c:v>37165</c:v>
                </c:pt>
                <c:pt idx="23">
                  <c:v>37196</c:v>
                </c:pt>
                <c:pt idx="24">
                  <c:v>37226</c:v>
                </c:pt>
                <c:pt idx="25">
                  <c:v>37257</c:v>
                </c:pt>
                <c:pt idx="26">
                  <c:v>37288</c:v>
                </c:pt>
                <c:pt idx="27">
                  <c:v>37316</c:v>
                </c:pt>
                <c:pt idx="28">
                  <c:v>37347</c:v>
                </c:pt>
                <c:pt idx="29">
                  <c:v>37377</c:v>
                </c:pt>
                <c:pt idx="30">
                  <c:v>37408</c:v>
                </c:pt>
                <c:pt idx="31">
                  <c:v>37438</c:v>
                </c:pt>
                <c:pt idx="32">
                  <c:v>37469</c:v>
                </c:pt>
                <c:pt idx="33">
                  <c:v>37500</c:v>
                </c:pt>
                <c:pt idx="34">
                  <c:v>37530</c:v>
                </c:pt>
                <c:pt idx="35">
                  <c:v>37561</c:v>
                </c:pt>
                <c:pt idx="36">
                  <c:v>37591</c:v>
                </c:pt>
                <c:pt idx="37">
                  <c:v>37622</c:v>
                </c:pt>
                <c:pt idx="38">
                  <c:v>37653</c:v>
                </c:pt>
                <c:pt idx="39">
                  <c:v>37681</c:v>
                </c:pt>
                <c:pt idx="40">
                  <c:v>37712</c:v>
                </c:pt>
                <c:pt idx="41">
                  <c:v>37742</c:v>
                </c:pt>
                <c:pt idx="42">
                  <c:v>37773</c:v>
                </c:pt>
                <c:pt idx="43">
                  <c:v>37803</c:v>
                </c:pt>
                <c:pt idx="44">
                  <c:v>37834</c:v>
                </c:pt>
                <c:pt idx="45">
                  <c:v>37865</c:v>
                </c:pt>
                <c:pt idx="46">
                  <c:v>37895</c:v>
                </c:pt>
                <c:pt idx="47">
                  <c:v>37926</c:v>
                </c:pt>
                <c:pt idx="48">
                  <c:v>37956</c:v>
                </c:pt>
                <c:pt idx="49">
                  <c:v>37987</c:v>
                </c:pt>
                <c:pt idx="50">
                  <c:v>38018</c:v>
                </c:pt>
                <c:pt idx="51">
                  <c:v>38047</c:v>
                </c:pt>
                <c:pt idx="52">
                  <c:v>38078</c:v>
                </c:pt>
                <c:pt idx="53">
                  <c:v>38108</c:v>
                </c:pt>
                <c:pt idx="54">
                  <c:v>38139</c:v>
                </c:pt>
                <c:pt idx="55">
                  <c:v>38169</c:v>
                </c:pt>
                <c:pt idx="56">
                  <c:v>38200</c:v>
                </c:pt>
                <c:pt idx="57">
                  <c:v>38231</c:v>
                </c:pt>
                <c:pt idx="58">
                  <c:v>38261</c:v>
                </c:pt>
                <c:pt idx="59">
                  <c:v>38292</c:v>
                </c:pt>
                <c:pt idx="60">
                  <c:v>38322</c:v>
                </c:pt>
                <c:pt idx="61">
                  <c:v>38353</c:v>
                </c:pt>
                <c:pt idx="62">
                  <c:v>38384</c:v>
                </c:pt>
                <c:pt idx="63">
                  <c:v>38412</c:v>
                </c:pt>
                <c:pt idx="64">
                  <c:v>38443</c:v>
                </c:pt>
                <c:pt idx="65">
                  <c:v>38473</c:v>
                </c:pt>
                <c:pt idx="66">
                  <c:v>38504</c:v>
                </c:pt>
                <c:pt idx="67">
                  <c:v>38534</c:v>
                </c:pt>
                <c:pt idx="68">
                  <c:v>38565</c:v>
                </c:pt>
                <c:pt idx="69">
                  <c:v>38596</c:v>
                </c:pt>
                <c:pt idx="70">
                  <c:v>38626</c:v>
                </c:pt>
                <c:pt idx="71">
                  <c:v>38657</c:v>
                </c:pt>
                <c:pt idx="72">
                  <c:v>38687</c:v>
                </c:pt>
                <c:pt idx="73">
                  <c:v>38718</c:v>
                </c:pt>
                <c:pt idx="74">
                  <c:v>38749</c:v>
                </c:pt>
                <c:pt idx="75">
                  <c:v>38777</c:v>
                </c:pt>
                <c:pt idx="76">
                  <c:v>38808</c:v>
                </c:pt>
                <c:pt idx="77">
                  <c:v>38838</c:v>
                </c:pt>
                <c:pt idx="78">
                  <c:v>38869</c:v>
                </c:pt>
                <c:pt idx="79">
                  <c:v>38899</c:v>
                </c:pt>
                <c:pt idx="80">
                  <c:v>38930</c:v>
                </c:pt>
                <c:pt idx="81">
                  <c:v>38961</c:v>
                </c:pt>
                <c:pt idx="82">
                  <c:v>38991</c:v>
                </c:pt>
                <c:pt idx="83">
                  <c:v>39022</c:v>
                </c:pt>
                <c:pt idx="84">
                  <c:v>39052</c:v>
                </c:pt>
                <c:pt idx="85">
                  <c:v>39083</c:v>
                </c:pt>
                <c:pt idx="86">
                  <c:v>39114</c:v>
                </c:pt>
                <c:pt idx="87">
                  <c:v>39142</c:v>
                </c:pt>
                <c:pt idx="88">
                  <c:v>39173</c:v>
                </c:pt>
                <c:pt idx="89">
                  <c:v>39203</c:v>
                </c:pt>
                <c:pt idx="90">
                  <c:v>39234</c:v>
                </c:pt>
                <c:pt idx="91">
                  <c:v>39264</c:v>
                </c:pt>
                <c:pt idx="92">
                  <c:v>39295</c:v>
                </c:pt>
                <c:pt idx="93">
                  <c:v>39326</c:v>
                </c:pt>
                <c:pt idx="94">
                  <c:v>39356</c:v>
                </c:pt>
                <c:pt idx="95">
                  <c:v>39387</c:v>
                </c:pt>
                <c:pt idx="96">
                  <c:v>39417</c:v>
                </c:pt>
                <c:pt idx="97">
                  <c:v>39448</c:v>
                </c:pt>
                <c:pt idx="98">
                  <c:v>39479</c:v>
                </c:pt>
                <c:pt idx="99">
                  <c:v>39508</c:v>
                </c:pt>
                <c:pt idx="100">
                  <c:v>39539</c:v>
                </c:pt>
                <c:pt idx="101">
                  <c:v>39569</c:v>
                </c:pt>
                <c:pt idx="102">
                  <c:v>39600</c:v>
                </c:pt>
                <c:pt idx="103">
                  <c:v>39630</c:v>
                </c:pt>
                <c:pt idx="104">
                  <c:v>39661</c:v>
                </c:pt>
                <c:pt idx="105">
                  <c:v>39692</c:v>
                </c:pt>
                <c:pt idx="106">
                  <c:v>39722</c:v>
                </c:pt>
                <c:pt idx="107">
                  <c:v>39753</c:v>
                </c:pt>
                <c:pt idx="108">
                  <c:v>39783</c:v>
                </c:pt>
                <c:pt idx="109">
                  <c:v>39814</c:v>
                </c:pt>
                <c:pt idx="110">
                  <c:v>39845</c:v>
                </c:pt>
                <c:pt idx="111">
                  <c:v>39873</c:v>
                </c:pt>
                <c:pt idx="112">
                  <c:v>39904</c:v>
                </c:pt>
                <c:pt idx="113">
                  <c:v>39934</c:v>
                </c:pt>
                <c:pt idx="114">
                  <c:v>39965</c:v>
                </c:pt>
                <c:pt idx="115">
                  <c:v>39995</c:v>
                </c:pt>
                <c:pt idx="116">
                  <c:v>40026</c:v>
                </c:pt>
                <c:pt idx="117">
                  <c:v>40057</c:v>
                </c:pt>
                <c:pt idx="118">
                  <c:v>40087</c:v>
                </c:pt>
                <c:pt idx="119">
                  <c:v>40118</c:v>
                </c:pt>
                <c:pt idx="120">
                  <c:v>40148</c:v>
                </c:pt>
                <c:pt idx="121">
                  <c:v>40179</c:v>
                </c:pt>
                <c:pt idx="122">
                  <c:v>40210</c:v>
                </c:pt>
                <c:pt idx="123">
                  <c:v>40238</c:v>
                </c:pt>
                <c:pt idx="124">
                  <c:v>40269</c:v>
                </c:pt>
                <c:pt idx="125">
                  <c:v>40299</c:v>
                </c:pt>
                <c:pt idx="126">
                  <c:v>40330</c:v>
                </c:pt>
                <c:pt idx="127">
                  <c:v>40360</c:v>
                </c:pt>
                <c:pt idx="128">
                  <c:v>40391</c:v>
                </c:pt>
                <c:pt idx="129">
                  <c:v>40422</c:v>
                </c:pt>
                <c:pt idx="130">
                  <c:v>40452</c:v>
                </c:pt>
                <c:pt idx="131">
                  <c:v>40483</c:v>
                </c:pt>
                <c:pt idx="132">
                  <c:v>40513</c:v>
                </c:pt>
                <c:pt idx="133">
                  <c:v>40544</c:v>
                </c:pt>
                <c:pt idx="134">
                  <c:v>40575</c:v>
                </c:pt>
                <c:pt idx="135">
                  <c:v>40603</c:v>
                </c:pt>
                <c:pt idx="136">
                  <c:v>40634</c:v>
                </c:pt>
                <c:pt idx="137">
                  <c:v>40664</c:v>
                </c:pt>
                <c:pt idx="138">
                  <c:v>40695</c:v>
                </c:pt>
                <c:pt idx="139">
                  <c:v>40725</c:v>
                </c:pt>
                <c:pt idx="140">
                  <c:v>40756</c:v>
                </c:pt>
                <c:pt idx="141">
                  <c:v>40787</c:v>
                </c:pt>
                <c:pt idx="142">
                  <c:v>40817</c:v>
                </c:pt>
                <c:pt idx="143">
                  <c:v>40848</c:v>
                </c:pt>
                <c:pt idx="144">
                  <c:v>40878</c:v>
                </c:pt>
                <c:pt idx="145">
                  <c:v>40909</c:v>
                </c:pt>
                <c:pt idx="146">
                  <c:v>40940</c:v>
                </c:pt>
                <c:pt idx="147">
                  <c:v>40969</c:v>
                </c:pt>
                <c:pt idx="148">
                  <c:v>41000</c:v>
                </c:pt>
                <c:pt idx="149">
                  <c:v>41030</c:v>
                </c:pt>
                <c:pt idx="150">
                  <c:v>41061</c:v>
                </c:pt>
                <c:pt idx="151">
                  <c:v>41091</c:v>
                </c:pt>
                <c:pt idx="152">
                  <c:v>41122</c:v>
                </c:pt>
                <c:pt idx="153">
                  <c:v>41153</c:v>
                </c:pt>
                <c:pt idx="154">
                  <c:v>41183</c:v>
                </c:pt>
                <c:pt idx="155">
                  <c:v>41214</c:v>
                </c:pt>
                <c:pt idx="156">
                  <c:v>41244</c:v>
                </c:pt>
                <c:pt idx="157">
                  <c:v>41275</c:v>
                </c:pt>
                <c:pt idx="158">
                  <c:v>41306</c:v>
                </c:pt>
                <c:pt idx="159">
                  <c:v>41334</c:v>
                </c:pt>
                <c:pt idx="160">
                  <c:v>41365</c:v>
                </c:pt>
                <c:pt idx="161">
                  <c:v>41395</c:v>
                </c:pt>
                <c:pt idx="162">
                  <c:v>41426</c:v>
                </c:pt>
                <c:pt idx="163">
                  <c:v>41456</c:v>
                </c:pt>
                <c:pt idx="164">
                  <c:v>41487</c:v>
                </c:pt>
                <c:pt idx="165">
                  <c:v>41518</c:v>
                </c:pt>
                <c:pt idx="166">
                  <c:v>41548</c:v>
                </c:pt>
                <c:pt idx="167">
                  <c:v>41579</c:v>
                </c:pt>
                <c:pt idx="168">
                  <c:v>41609</c:v>
                </c:pt>
                <c:pt idx="169">
                  <c:v>41640</c:v>
                </c:pt>
                <c:pt idx="170">
                  <c:v>41671</c:v>
                </c:pt>
                <c:pt idx="171">
                  <c:v>41699</c:v>
                </c:pt>
                <c:pt idx="172">
                  <c:v>41730</c:v>
                </c:pt>
                <c:pt idx="173">
                  <c:v>41760</c:v>
                </c:pt>
                <c:pt idx="174">
                  <c:v>41791</c:v>
                </c:pt>
                <c:pt idx="175">
                  <c:v>41821</c:v>
                </c:pt>
                <c:pt idx="176">
                  <c:v>41852</c:v>
                </c:pt>
                <c:pt idx="177">
                  <c:v>41883</c:v>
                </c:pt>
                <c:pt idx="178">
                  <c:v>41913</c:v>
                </c:pt>
                <c:pt idx="179">
                  <c:v>41944</c:v>
                </c:pt>
                <c:pt idx="180">
                  <c:v>41974</c:v>
                </c:pt>
                <c:pt idx="181">
                  <c:v>42005</c:v>
                </c:pt>
                <c:pt idx="182">
                  <c:v>42036</c:v>
                </c:pt>
                <c:pt idx="183">
                  <c:v>42064</c:v>
                </c:pt>
                <c:pt idx="184">
                  <c:v>42095</c:v>
                </c:pt>
                <c:pt idx="185">
                  <c:v>42125</c:v>
                </c:pt>
                <c:pt idx="186">
                  <c:v>42156</c:v>
                </c:pt>
                <c:pt idx="187">
                  <c:v>42186</c:v>
                </c:pt>
                <c:pt idx="188">
                  <c:v>42217</c:v>
                </c:pt>
                <c:pt idx="189">
                  <c:v>42248</c:v>
                </c:pt>
                <c:pt idx="190">
                  <c:v>42278</c:v>
                </c:pt>
                <c:pt idx="191">
                  <c:v>42309</c:v>
                </c:pt>
                <c:pt idx="192">
                  <c:v>42339</c:v>
                </c:pt>
                <c:pt idx="193">
                  <c:v>42370</c:v>
                </c:pt>
                <c:pt idx="194">
                  <c:v>42401</c:v>
                </c:pt>
                <c:pt idx="195">
                  <c:v>42430</c:v>
                </c:pt>
                <c:pt idx="196">
                  <c:v>42461</c:v>
                </c:pt>
                <c:pt idx="197">
                  <c:v>42491</c:v>
                </c:pt>
                <c:pt idx="198">
                  <c:v>42522</c:v>
                </c:pt>
                <c:pt idx="199">
                  <c:v>42552</c:v>
                </c:pt>
                <c:pt idx="200">
                  <c:v>42583</c:v>
                </c:pt>
                <c:pt idx="201">
                  <c:v>42614</c:v>
                </c:pt>
                <c:pt idx="202">
                  <c:v>42644</c:v>
                </c:pt>
                <c:pt idx="203">
                  <c:v>42675</c:v>
                </c:pt>
                <c:pt idx="204">
                  <c:v>42705</c:v>
                </c:pt>
                <c:pt idx="205">
                  <c:v>42736</c:v>
                </c:pt>
                <c:pt idx="206">
                  <c:v>42767</c:v>
                </c:pt>
                <c:pt idx="207">
                  <c:v>42795</c:v>
                </c:pt>
                <c:pt idx="208">
                  <c:v>42826</c:v>
                </c:pt>
                <c:pt idx="209">
                  <c:v>42856</c:v>
                </c:pt>
                <c:pt idx="210">
                  <c:v>42887</c:v>
                </c:pt>
                <c:pt idx="211">
                  <c:v>42917</c:v>
                </c:pt>
                <c:pt idx="212">
                  <c:v>42948</c:v>
                </c:pt>
                <c:pt idx="213">
                  <c:v>42979</c:v>
                </c:pt>
                <c:pt idx="214">
                  <c:v>43009</c:v>
                </c:pt>
                <c:pt idx="215">
                  <c:v>43040</c:v>
                </c:pt>
                <c:pt idx="216">
                  <c:v>43070</c:v>
                </c:pt>
                <c:pt idx="217">
                  <c:v>43101</c:v>
                </c:pt>
                <c:pt idx="218">
                  <c:v>43132</c:v>
                </c:pt>
                <c:pt idx="219">
                  <c:v>43160</c:v>
                </c:pt>
                <c:pt idx="220">
                  <c:v>43191</c:v>
                </c:pt>
                <c:pt idx="221">
                  <c:v>43221</c:v>
                </c:pt>
                <c:pt idx="222">
                  <c:v>43252</c:v>
                </c:pt>
                <c:pt idx="223">
                  <c:v>43282</c:v>
                </c:pt>
                <c:pt idx="224">
                  <c:v>43313</c:v>
                </c:pt>
                <c:pt idx="225">
                  <c:v>43344</c:v>
                </c:pt>
                <c:pt idx="226">
                  <c:v>43374</c:v>
                </c:pt>
                <c:pt idx="227">
                  <c:v>43405</c:v>
                </c:pt>
                <c:pt idx="228">
                  <c:v>43435</c:v>
                </c:pt>
                <c:pt idx="229">
                  <c:v>43466</c:v>
                </c:pt>
                <c:pt idx="230">
                  <c:v>43497</c:v>
                </c:pt>
                <c:pt idx="231">
                  <c:v>43525</c:v>
                </c:pt>
                <c:pt idx="232">
                  <c:v>43556</c:v>
                </c:pt>
                <c:pt idx="233">
                  <c:v>43586</c:v>
                </c:pt>
                <c:pt idx="234">
                  <c:v>43617</c:v>
                </c:pt>
                <c:pt idx="235">
                  <c:v>43647</c:v>
                </c:pt>
                <c:pt idx="236">
                  <c:v>43678</c:v>
                </c:pt>
                <c:pt idx="237">
                  <c:v>43709</c:v>
                </c:pt>
                <c:pt idx="238">
                  <c:v>43739</c:v>
                </c:pt>
                <c:pt idx="239">
                  <c:v>43770</c:v>
                </c:pt>
                <c:pt idx="240">
                  <c:v>43800</c:v>
                </c:pt>
              </c:numCache>
            </c:numRef>
          </c:cat>
          <c:val>
            <c:numRef>
              <c:f>'Growth of 100k (2000-2019)'!$M$2:$M$242</c:f>
              <c:numCache>
                <c:formatCode>_("$"* #,##0.00_);_("$"* \(#,##0.00\);_("$"* "-"??_);_(@_)</c:formatCode>
                <c:ptCount val="241"/>
                <c:pt idx="0">
                  <c:v>100000</c:v>
                </c:pt>
                <c:pt idx="1">
                  <c:v>98900</c:v>
                </c:pt>
                <c:pt idx="2">
                  <c:v>122121.71999999999</c:v>
                </c:pt>
                <c:pt idx="3">
                  <c:v>110752.18786799999</c:v>
                </c:pt>
                <c:pt idx="4">
                  <c:v>102955.2338420928</c:v>
                </c:pt>
                <c:pt idx="5">
                  <c:v>98291.361749045987</c:v>
                </c:pt>
                <c:pt idx="6">
                  <c:v>104690.12939890887</c:v>
                </c:pt>
                <c:pt idx="7">
                  <c:v>102418.35359095255</c:v>
                </c:pt>
                <c:pt idx="8">
                  <c:v>112342.69205391586</c:v>
                </c:pt>
                <c:pt idx="9">
                  <c:v>111960.72690093255</c:v>
                </c:pt>
                <c:pt idx="10">
                  <c:v>110494.04137853034</c:v>
                </c:pt>
                <c:pt idx="11">
                  <c:v>99190.500945506676</c:v>
                </c:pt>
                <c:pt idx="12">
                  <c:v>108692.95093608623</c:v>
                </c:pt>
                <c:pt idx="13">
                  <c:v>114247.16072892022</c:v>
                </c:pt>
                <c:pt idx="14">
                  <c:v>109563.02713903449</c:v>
                </c:pt>
                <c:pt idx="15">
                  <c:v>106582.91280085275</c:v>
                </c:pt>
                <c:pt idx="16">
                  <c:v>113542.77700674842</c:v>
                </c:pt>
                <c:pt idx="17">
                  <c:v>116699.26620753604</c:v>
                </c:pt>
                <c:pt idx="18">
                  <c:v>121974.07304011667</c:v>
                </c:pt>
                <c:pt idx="19">
                  <c:v>119376.02528436219</c:v>
                </c:pt>
                <c:pt idx="20">
                  <c:v>116869.12875339057</c:v>
                </c:pt>
                <c:pt idx="21">
                  <c:v>101150.23093605954</c:v>
                </c:pt>
                <c:pt idx="22">
                  <c:v>109748.00056562459</c:v>
                </c:pt>
                <c:pt idx="23">
                  <c:v>119219.253014438</c:v>
                </c:pt>
                <c:pt idx="24">
                  <c:v>127159.25526519956</c:v>
                </c:pt>
                <c:pt idx="25">
                  <c:v>124374.46757489169</c:v>
                </c:pt>
                <c:pt idx="26">
                  <c:v>120692.98333467491</c:v>
                </c:pt>
                <c:pt idx="27">
                  <c:v>131398.45095646058</c:v>
                </c:pt>
                <c:pt idx="28">
                  <c:v>131529.84940741703</c:v>
                </c:pt>
                <c:pt idx="29">
                  <c:v>125361.09947020917</c:v>
                </c:pt>
                <c:pt idx="30">
                  <c:v>117438.27798369195</c:v>
                </c:pt>
                <c:pt idx="31">
                  <c:v>101314.00241653105</c:v>
                </c:pt>
                <c:pt idx="32">
                  <c:v>101628.07582402231</c:v>
                </c:pt>
                <c:pt idx="33">
                  <c:v>94087.272597879841</c:v>
                </c:pt>
                <c:pt idx="34">
                  <c:v>97267.422411688181</c:v>
                </c:pt>
                <c:pt idx="35">
                  <c:v>105593.51377012867</c:v>
                </c:pt>
                <c:pt idx="36">
                  <c:v>97853.50921077824</c:v>
                </c:pt>
                <c:pt idx="37">
                  <c:v>95436.527533272019</c:v>
                </c:pt>
                <c:pt idx="38">
                  <c:v>92783.392067847046</c:v>
                </c:pt>
                <c:pt idx="39">
                  <c:v>94063.802878383343</c:v>
                </c:pt>
                <c:pt idx="40">
                  <c:v>104834.10830795825</c:v>
                </c:pt>
                <c:pt idx="41">
                  <c:v>117403.71789408242</c:v>
                </c:pt>
                <c:pt idx="42">
                  <c:v>118988.66808565255</c:v>
                </c:pt>
                <c:pt idx="43">
                  <c:v>124950.00035674375</c:v>
                </c:pt>
                <c:pt idx="44">
                  <c:v>132409.51537804137</c:v>
                </c:pt>
                <c:pt idx="45">
                  <c:v>129906.97553739639</c:v>
                </c:pt>
                <c:pt idx="46">
                  <c:v>142520.94286207756</c:v>
                </c:pt>
                <c:pt idx="47">
                  <c:v>147594.68842796754</c:v>
                </c:pt>
                <c:pt idx="48">
                  <c:v>150797.49316685446</c:v>
                </c:pt>
                <c:pt idx="49">
                  <c:v>157281.78537302918</c:v>
                </c:pt>
                <c:pt idx="50">
                  <c:v>158886.05958383408</c:v>
                </c:pt>
                <c:pt idx="51">
                  <c:v>161460.01374909221</c:v>
                </c:pt>
                <c:pt idx="52">
                  <c:v>152337.52297226849</c:v>
                </c:pt>
                <c:pt idx="53">
                  <c:v>155688.94847765838</c:v>
                </c:pt>
                <c:pt idx="54">
                  <c:v>161558.42183526611</c:v>
                </c:pt>
                <c:pt idx="55">
                  <c:v>151929.53989388424</c:v>
                </c:pt>
                <c:pt idx="56">
                  <c:v>150638.13880478623</c:v>
                </c:pt>
                <c:pt idx="57">
                  <c:v>157748.25895637213</c:v>
                </c:pt>
                <c:pt idx="58">
                  <c:v>161013.64791676903</c:v>
                </c:pt>
                <c:pt idx="59">
                  <c:v>173846.43565573549</c:v>
                </c:pt>
                <c:pt idx="60">
                  <c:v>179948.44554725179</c:v>
                </c:pt>
                <c:pt idx="61">
                  <c:v>172084.6984768369</c:v>
                </c:pt>
                <c:pt idx="62">
                  <c:v>175629.64326545974</c:v>
                </c:pt>
                <c:pt idx="63">
                  <c:v>170132.43543125087</c:v>
                </c:pt>
                <c:pt idx="64">
                  <c:v>161081.38986630831</c:v>
                </c:pt>
                <c:pt idx="65">
                  <c:v>171777.19415343119</c:v>
                </c:pt>
                <c:pt idx="66">
                  <c:v>177480.1969993251</c:v>
                </c:pt>
                <c:pt idx="67">
                  <c:v>188501.71723298318</c:v>
                </c:pt>
                <c:pt idx="68">
                  <c:v>185787.29250482822</c:v>
                </c:pt>
                <c:pt idx="69">
                  <c:v>187013.48863536009</c:v>
                </c:pt>
                <c:pt idx="70">
                  <c:v>181515.29206948049</c:v>
                </c:pt>
                <c:pt idx="71">
                  <c:v>190609.20820216148</c:v>
                </c:pt>
                <c:pt idx="72">
                  <c:v>190247.05070657737</c:v>
                </c:pt>
                <c:pt idx="73">
                  <c:v>205714.1359290221</c:v>
                </c:pt>
                <c:pt idx="74">
                  <c:v>205261.56482997825</c:v>
                </c:pt>
                <c:pt idx="75">
                  <c:v>214724.12296864027</c:v>
                </c:pt>
                <c:pt idx="76">
                  <c:v>214852.95744242144</c:v>
                </c:pt>
                <c:pt idx="77">
                  <c:v>202627.82416394766</c:v>
                </c:pt>
                <c:pt idx="78">
                  <c:v>201979.41512662303</c:v>
                </c:pt>
                <c:pt idx="79">
                  <c:v>195394.88619349513</c:v>
                </c:pt>
                <c:pt idx="80">
                  <c:v>200553.31118900341</c:v>
                </c:pt>
                <c:pt idx="81">
                  <c:v>202919.84026103365</c:v>
                </c:pt>
                <c:pt idx="82">
                  <c:v>213025.24830603314</c:v>
                </c:pt>
                <c:pt idx="83">
                  <c:v>218116.55174054735</c:v>
                </c:pt>
                <c:pt idx="84">
                  <c:v>218138.36339572139</c:v>
                </c:pt>
                <c:pt idx="85">
                  <c:v>221432.25268299677</c:v>
                </c:pt>
                <c:pt idx="86">
                  <c:v>220059.37271636218</c:v>
                </c:pt>
                <c:pt idx="87">
                  <c:v>222854.12674985998</c:v>
                </c:pt>
                <c:pt idx="88">
                  <c:v>228113.48414115669</c:v>
                </c:pt>
                <c:pt idx="89">
                  <c:v>237762.68452032763</c:v>
                </c:pt>
                <c:pt idx="90">
                  <c:v>234029.81037335849</c:v>
                </c:pt>
                <c:pt idx="91">
                  <c:v>216781.81334884197</c:v>
                </c:pt>
                <c:pt idx="92">
                  <c:v>219079.70057033969</c:v>
                </c:pt>
                <c:pt idx="93">
                  <c:v>223066.95112071987</c:v>
                </c:pt>
                <c:pt idx="94">
                  <c:v>227818.27717959121</c:v>
                </c:pt>
                <c:pt idx="95">
                  <c:v>212896.180024328</c:v>
                </c:pt>
                <c:pt idx="96">
                  <c:v>211597.51332617961</c:v>
                </c:pt>
                <c:pt idx="97">
                  <c:v>198690.06501328267</c:v>
                </c:pt>
                <c:pt idx="98">
                  <c:v>192570.41101087356</c:v>
                </c:pt>
                <c:pt idx="99">
                  <c:v>190933.56251728116</c:v>
                </c:pt>
                <c:pt idx="100">
                  <c:v>201931.33571827656</c:v>
                </c:pt>
                <c:pt idx="101">
                  <c:v>212552.92397705792</c:v>
                </c:pt>
                <c:pt idx="102">
                  <c:v>194804.75482497358</c:v>
                </c:pt>
                <c:pt idx="103">
                  <c:v>196986.56807901332</c:v>
                </c:pt>
                <c:pt idx="104">
                  <c:v>202896.16512138373</c:v>
                </c:pt>
                <c:pt idx="105">
                  <c:v>182728.2863083182</c:v>
                </c:pt>
                <c:pt idx="106">
                  <c:v>144044.70809684723</c:v>
                </c:pt>
                <c:pt idx="107">
                  <c:v>128444.66620995867</c:v>
                </c:pt>
                <c:pt idx="108">
                  <c:v>135676.10091757934</c:v>
                </c:pt>
                <c:pt idx="109">
                  <c:v>123451.68422490545</c:v>
                </c:pt>
                <c:pt idx="110">
                  <c:v>109365.84705484373</c:v>
                </c:pt>
                <c:pt idx="111">
                  <c:v>120050.89031210195</c:v>
                </c:pt>
                <c:pt idx="112">
                  <c:v>140987.76558253253</c:v>
                </c:pt>
                <c:pt idx="113">
                  <c:v>146683.67131206684</c:v>
                </c:pt>
                <c:pt idx="114">
                  <c:v>148297.19169649956</c:v>
                </c:pt>
                <c:pt idx="115">
                  <c:v>162370.59518849736</c:v>
                </c:pt>
                <c:pt idx="116">
                  <c:v>170050.72434091326</c:v>
                </c:pt>
                <c:pt idx="117">
                  <c:v>180542.85403274762</c:v>
                </c:pt>
                <c:pt idx="118">
                  <c:v>169601.95707836311</c:v>
                </c:pt>
                <c:pt idx="119">
                  <c:v>176199.47320871142</c:v>
                </c:pt>
                <c:pt idx="120">
                  <c:v>189590.63317257349</c:v>
                </c:pt>
                <c:pt idx="121">
                  <c:v>183315.18321456132</c:v>
                </c:pt>
                <c:pt idx="122">
                  <c:v>192205.96960046754</c:v>
                </c:pt>
                <c:pt idx="123">
                  <c:v>207563.22657154492</c:v>
                </c:pt>
                <c:pt idx="124">
                  <c:v>218750.8844837512</c:v>
                </c:pt>
                <c:pt idx="125">
                  <c:v>201907.06637850238</c:v>
                </c:pt>
                <c:pt idx="126">
                  <c:v>186986.13417313105</c:v>
                </c:pt>
                <c:pt idx="127">
                  <c:v>200336.9441530926</c:v>
                </c:pt>
                <c:pt idx="128">
                  <c:v>187936.08731001618</c:v>
                </c:pt>
                <c:pt idx="129">
                  <c:v>209924.60952528808</c:v>
                </c:pt>
                <c:pt idx="130">
                  <c:v>217985.71453105914</c:v>
                </c:pt>
                <c:pt idx="131">
                  <c:v>224830.46596733443</c:v>
                </c:pt>
                <c:pt idx="132">
                  <c:v>242637.0388719473</c:v>
                </c:pt>
                <c:pt idx="133">
                  <c:v>245621.47445007224</c:v>
                </c:pt>
                <c:pt idx="134">
                  <c:v>258049.9210572459</c:v>
                </c:pt>
                <c:pt idx="135">
                  <c:v>263830.23928892822</c:v>
                </c:pt>
                <c:pt idx="136">
                  <c:v>271481.31622830714</c:v>
                </c:pt>
                <c:pt idx="137">
                  <c:v>267517.68901137385</c:v>
                </c:pt>
                <c:pt idx="138">
                  <c:v>261792.81046653044</c:v>
                </c:pt>
                <c:pt idx="139">
                  <c:v>251949.40079298892</c:v>
                </c:pt>
                <c:pt idx="140">
                  <c:v>230508.50678550557</c:v>
                </c:pt>
                <c:pt idx="141">
                  <c:v>205244.77444181414</c:v>
                </c:pt>
                <c:pt idx="142">
                  <c:v>235887.81926597698</c:v>
                </c:pt>
                <c:pt idx="143">
                  <c:v>235156.56702625245</c:v>
                </c:pt>
                <c:pt idx="144">
                  <c:v>235297.66096646819</c:v>
                </c:pt>
                <c:pt idx="145">
                  <c:v>251886.1460646042</c:v>
                </c:pt>
                <c:pt idx="146">
                  <c:v>261306.68792742043</c:v>
                </c:pt>
                <c:pt idx="147">
                  <c:v>267186.08840578736</c:v>
                </c:pt>
                <c:pt idx="148">
                  <c:v>264968.44387201936</c:v>
                </c:pt>
                <c:pt idx="149">
                  <c:v>246977.08653310925</c:v>
                </c:pt>
                <c:pt idx="150">
                  <c:v>256312.8204040608</c:v>
                </c:pt>
                <c:pt idx="151">
                  <c:v>254287.94912286871</c:v>
                </c:pt>
                <c:pt idx="152">
                  <c:v>263544.03047094116</c:v>
                </c:pt>
                <c:pt idx="153">
                  <c:v>270527.94727842108</c:v>
                </c:pt>
                <c:pt idx="154">
                  <c:v>266875.81999016239</c:v>
                </c:pt>
                <c:pt idx="155">
                  <c:v>270638.76905202365</c:v>
                </c:pt>
                <c:pt idx="156">
                  <c:v>278189.5907085751</c:v>
                </c:pt>
                <c:pt idx="157">
                  <c:v>296661.37953162449</c:v>
                </c:pt>
                <c:pt idx="158">
                  <c:v>300221.31608600396</c:v>
                </c:pt>
                <c:pt idx="159">
                  <c:v>314091.54088917735</c:v>
                </c:pt>
                <c:pt idx="160">
                  <c:v>314154.35919735517</c:v>
                </c:pt>
                <c:pt idx="161">
                  <c:v>325463.91612845997</c:v>
                </c:pt>
                <c:pt idx="162">
                  <c:v>322730.01923298091</c:v>
                </c:pt>
                <c:pt idx="163">
                  <c:v>343997.92750043439</c:v>
                </c:pt>
                <c:pt idx="164">
                  <c:v>333402.79133342102</c:v>
                </c:pt>
                <c:pt idx="165">
                  <c:v>353140.23658035952</c:v>
                </c:pt>
                <c:pt idx="166">
                  <c:v>364405.410127273</c:v>
                </c:pt>
                <c:pt idx="167">
                  <c:v>375556.21567716752</c:v>
                </c:pt>
                <c:pt idx="168">
                  <c:v>384644.67609655496</c:v>
                </c:pt>
                <c:pt idx="169">
                  <c:v>377221.03384789143</c:v>
                </c:pt>
                <c:pt idx="170">
                  <c:v>396119.80764367082</c:v>
                </c:pt>
                <c:pt idx="171">
                  <c:v>394337.26850927435</c:v>
                </c:pt>
                <c:pt idx="172">
                  <c:v>384045.0658011823</c:v>
                </c:pt>
                <c:pt idx="173">
                  <c:v>388115.94349867478</c:v>
                </c:pt>
                <c:pt idx="174">
                  <c:v>408220.34937190614</c:v>
                </c:pt>
                <c:pt idx="175">
                  <c:v>387646.04376356205</c:v>
                </c:pt>
                <c:pt idx="176">
                  <c:v>407764.87343489093</c:v>
                </c:pt>
                <c:pt idx="177">
                  <c:v>386357.21757955919</c:v>
                </c:pt>
                <c:pt idx="178">
                  <c:v>404322.8281970087</c:v>
                </c:pt>
                <c:pt idx="179">
                  <c:v>407678.70767104387</c:v>
                </c:pt>
                <c:pt idx="180">
                  <c:v>413793.88828610949</c:v>
                </c:pt>
                <c:pt idx="181">
                  <c:v>403904.21435607143</c:v>
                </c:pt>
                <c:pt idx="182">
                  <c:v>428340.41932461376</c:v>
                </c:pt>
                <c:pt idx="183">
                  <c:v>433866.01073390123</c:v>
                </c:pt>
                <c:pt idx="184">
                  <c:v>426316.74214713136</c:v>
                </c:pt>
                <c:pt idx="185">
                  <c:v>435098.86703536223</c:v>
                </c:pt>
                <c:pt idx="186">
                  <c:v>433097.41224699956</c:v>
                </c:pt>
                <c:pt idx="187">
                  <c:v>430412.20829106815</c:v>
                </c:pt>
                <c:pt idx="188">
                  <c:v>405190.05288521154</c:v>
                </c:pt>
                <c:pt idx="189">
                  <c:v>386186.63940489508</c:v>
                </c:pt>
                <c:pt idx="190">
                  <c:v>407890.32853945019</c:v>
                </c:pt>
                <c:pt idx="191">
                  <c:v>416578.39253734052</c:v>
                </c:pt>
                <c:pt idx="192">
                  <c:v>398665.52165823488</c:v>
                </c:pt>
                <c:pt idx="193">
                  <c:v>367370.27820806345</c:v>
                </c:pt>
                <c:pt idx="194">
                  <c:v>370456.18854501116</c:v>
                </c:pt>
                <c:pt idx="195">
                  <c:v>402167.23828446405</c:v>
                </c:pt>
                <c:pt idx="196">
                  <c:v>409285.5984020991</c:v>
                </c:pt>
                <c:pt idx="197">
                  <c:v>417635.02460950194</c:v>
                </c:pt>
                <c:pt idx="198">
                  <c:v>418010.89613165043</c:v>
                </c:pt>
                <c:pt idx="199">
                  <c:v>439831.0649097226</c:v>
                </c:pt>
                <c:pt idx="200">
                  <c:v>443833.52760040114</c:v>
                </c:pt>
                <c:pt idx="201">
                  <c:v>446496.52876600355</c:v>
                </c:pt>
                <c:pt idx="202">
                  <c:v>427788.32421070797</c:v>
                </c:pt>
                <c:pt idx="203">
                  <c:v>467358.74420019845</c:v>
                </c:pt>
                <c:pt idx="204">
                  <c:v>477547.16482376278</c:v>
                </c:pt>
                <c:pt idx="205">
                  <c:v>484328.33456426021</c:v>
                </c:pt>
                <c:pt idx="206">
                  <c:v>495467.88625923812</c:v>
                </c:pt>
                <c:pt idx="207">
                  <c:v>495269.69910473446</c:v>
                </c:pt>
                <c:pt idx="208">
                  <c:v>499776.65336658759</c:v>
                </c:pt>
                <c:pt idx="209">
                  <c:v>493279.55687282194</c:v>
                </c:pt>
                <c:pt idx="210">
                  <c:v>506154.15330720262</c:v>
                </c:pt>
                <c:pt idx="211">
                  <c:v>512734.15730019618</c:v>
                </c:pt>
                <c:pt idx="212">
                  <c:v>508888.65112044476</c:v>
                </c:pt>
                <c:pt idx="213">
                  <c:v>534231.305946243</c:v>
                </c:pt>
                <c:pt idx="214">
                  <c:v>542244.77553543658</c:v>
                </c:pt>
                <c:pt idx="215">
                  <c:v>557698.75163819653</c:v>
                </c:pt>
                <c:pt idx="216">
                  <c:v>560152.62614540453</c:v>
                </c:pt>
                <c:pt idx="217">
                  <c:v>574884.64021302864</c:v>
                </c:pt>
                <c:pt idx="218">
                  <c:v>551544.32382037968</c:v>
                </c:pt>
                <c:pt idx="219">
                  <c:v>557501.00251763978</c:v>
                </c:pt>
                <c:pt idx="220">
                  <c:v>559954.00692871737</c:v>
                </c:pt>
                <c:pt idx="221">
                  <c:v>590919.46351187536</c:v>
                </c:pt>
                <c:pt idx="222">
                  <c:v>595765.00311267271</c:v>
                </c:pt>
                <c:pt idx="223">
                  <c:v>606071.73766652204</c:v>
                </c:pt>
                <c:pt idx="224">
                  <c:v>632920.715645149</c:v>
                </c:pt>
                <c:pt idx="225">
                  <c:v>620958.51411945571</c:v>
                </c:pt>
                <c:pt idx="226">
                  <c:v>557869.129084919</c:v>
                </c:pt>
                <c:pt idx="227">
                  <c:v>568301.28179880697</c:v>
                </c:pt>
                <c:pt idx="228">
                  <c:v>504367.38759644114</c:v>
                </c:pt>
                <c:pt idx="229">
                  <c:v>563378.3719452247</c:v>
                </c:pt>
                <c:pt idx="230">
                  <c:v>590758.56082176266</c:v>
                </c:pt>
                <c:pt idx="231">
                  <c:v>584910.05106962717</c:v>
                </c:pt>
                <c:pt idx="232">
                  <c:v>604972.46582131542</c:v>
                </c:pt>
                <c:pt idx="233">
                  <c:v>559962.51436420949</c:v>
                </c:pt>
                <c:pt idx="234">
                  <c:v>598207.95409528504</c:v>
                </c:pt>
                <c:pt idx="235">
                  <c:v>606223.94068016193</c:v>
                </c:pt>
                <c:pt idx="236">
                  <c:v>581005.02474786725</c:v>
                </c:pt>
                <c:pt idx="237">
                  <c:v>591172.61268095498</c:v>
                </c:pt>
                <c:pt idx="238">
                  <c:v>601754.60244794411</c:v>
                </c:pt>
                <c:pt idx="239">
                  <c:v>625945.1374663515</c:v>
                </c:pt>
                <c:pt idx="240">
                  <c:v>642407.49458171648</c:v>
                </c:pt>
              </c:numCache>
            </c:numRef>
          </c:val>
          <c:smooth val="0"/>
          <c:extLst>
            <c:ext xmlns:c16="http://schemas.microsoft.com/office/drawing/2014/chart" uri="{C3380CC4-5D6E-409C-BE32-E72D297353CC}">
              <c16:uniqueId val="{00000000-1656-8541-9057-1C1F83B6A5A0}"/>
            </c:ext>
          </c:extLst>
        </c:ser>
        <c:ser>
          <c:idx val="1"/>
          <c:order val="1"/>
          <c:tx>
            <c:strRef>
              <c:f>'Growth of 100k (2000-2019)'!$N$1</c:f>
              <c:strCache>
                <c:ptCount val="1"/>
                <c:pt idx="0">
                  <c:v>MSCI USA Value GR USD</c:v>
                </c:pt>
              </c:strCache>
            </c:strRef>
          </c:tx>
          <c:spPr>
            <a:ln w="28575" cap="rnd">
              <a:solidFill>
                <a:schemeClr val="accent2"/>
              </a:solidFill>
              <a:round/>
            </a:ln>
            <a:effectLst/>
          </c:spPr>
          <c:marker>
            <c:symbol val="none"/>
          </c:marker>
          <c:cat>
            <c:numRef>
              <c:f>'Growth of 100k (2000-2019)'!$L$2:$L$242</c:f>
              <c:numCache>
                <c:formatCode>mmm\-yy</c:formatCode>
                <c:ptCount val="241"/>
                <c:pt idx="0">
                  <c:v>36495</c:v>
                </c:pt>
                <c:pt idx="1">
                  <c:v>36526</c:v>
                </c:pt>
                <c:pt idx="2">
                  <c:v>36557</c:v>
                </c:pt>
                <c:pt idx="3">
                  <c:v>36586</c:v>
                </c:pt>
                <c:pt idx="4">
                  <c:v>36617</c:v>
                </c:pt>
                <c:pt idx="5">
                  <c:v>36647</c:v>
                </c:pt>
                <c:pt idx="6">
                  <c:v>36678</c:v>
                </c:pt>
                <c:pt idx="7">
                  <c:v>36708</c:v>
                </c:pt>
                <c:pt idx="8">
                  <c:v>36739</c:v>
                </c:pt>
                <c:pt idx="9">
                  <c:v>36770</c:v>
                </c:pt>
                <c:pt idx="10">
                  <c:v>36800</c:v>
                </c:pt>
                <c:pt idx="11">
                  <c:v>36831</c:v>
                </c:pt>
                <c:pt idx="12">
                  <c:v>36861</c:v>
                </c:pt>
                <c:pt idx="13">
                  <c:v>36892</c:v>
                </c:pt>
                <c:pt idx="14">
                  <c:v>36923</c:v>
                </c:pt>
                <c:pt idx="15">
                  <c:v>36951</c:v>
                </c:pt>
                <c:pt idx="16">
                  <c:v>36982</c:v>
                </c:pt>
                <c:pt idx="17">
                  <c:v>37012</c:v>
                </c:pt>
                <c:pt idx="18">
                  <c:v>37043</c:v>
                </c:pt>
                <c:pt idx="19">
                  <c:v>37073</c:v>
                </c:pt>
                <c:pt idx="20">
                  <c:v>37104</c:v>
                </c:pt>
                <c:pt idx="21">
                  <c:v>37135</c:v>
                </c:pt>
                <c:pt idx="22">
                  <c:v>37165</c:v>
                </c:pt>
                <c:pt idx="23">
                  <c:v>37196</c:v>
                </c:pt>
                <c:pt idx="24">
                  <c:v>37226</c:v>
                </c:pt>
                <c:pt idx="25">
                  <c:v>37257</c:v>
                </c:pt>
                <c:pt idx="26">
                  <c:v>37288</c:v>
                </c:pt>
                <c:pt idx="27">
                  <c:v>37316</c:v>
                </c:pt>
                <c:pt idx="28">
                  <c:v>37347</c:v>
                </c:pt>
                <c:pt idx="29">
                  <c:v>37377</c:v>
                </c:pt>
                <c:pt idx="30">
                  <c:v>37408</c:v>
                </c:pt>
                <c:pt idx="31">
                  <c:v>37438</c:v>
                </c:pt>
                <c:pt idx="32">
                  <c:v>37469</c:v>
                </c:pt>
                <c:pt idx="33">
                  <c:v>37500</c:v>
                </c:pt>
                <c:pt idx="34">
                  <c:v>37530</c:v>
                </c:pt>
                <c:pt idx="35">
                  <c:v>37561</c:v>
                </c:pt>
                <c:pt idx="36">
                  <c:v>37591</c:v>
                </c:pt>
                <c:pt idx="37">
                  <c:v>37622</c:v>
                </c:pt>
                <c:pt idx="38">
                  <c:v>37653</c:v>
                </c:pt>
                <c:pt idx="39">
                  <c:v>37681</c:v>
                </c:pt>
                <c:pt idx="40">
                  <c:v>37712</c:v>
                </c:pt>
                <c:pt idx="41">
                  <c:v>37742</c:v>
                </c:pt>
                <c:pt idx="42">
                  <c:v>37773</c:v>
                </c:pt>
                <c:pt idx="43">
                  <c:v>37803</c:v>
                </c:pt>
                <c:pt idx="44">
                  <c:v>37834</c:v>
                </c:pt>
                <c:pt idx="45">
                  <c:v>37865</c:v>
                </c:pt>
                <c:pt idx="46">
                  <c:v>37895</c:v>
                </c:pt>
                <c:pt idx="47">
                  <c:v>37926</c:v>
                </c:pt>
                <c:pt idx="48">
                  <c:v>37956</c:v>
                </c:pt>
                <c:pt idx="49">
                  <c:v>37987</c:v>
                </c:pt>
                <c:pt idx="50">
                  <c:v>38018</c:v>
                </c:pt>
                <c:pt idx="51">
                  <c:v>38047</c:v>
                </c:pt>
                <c:pt idx="52">
                  <c:v>38078</c:v>
                </c:pt>
                <c:pt idx="53">
                  <c:v>38108</c:v>
                </c:pt>
                <c:pt idx="54">
                  <c:v>38139</c:v>
                </c:pt>
                <c:pt idx="55">
                  <c:v>38169</c:v>
                </c:pt>
                <c:pt idx="56">
                  <c:v>38200</c:v>
                </c:pt>
                <c:pt idx="57">
                  <c:v>38231</c:v>
                </c:pt>
                <c:pt idx="58">
                  <c:v>38261</c:v>
                </c:pt>
                <c:pt idx="59">
                  <c:v>38292</c:v>
                </c:pt>
                <c:pt idx="60">
                  <c:v>38322</c:v>
                </c:pt>
                <c:pt idx="61">
                  <c:v>38353</c:v>
                </c:pt>
                <c:pt idx="62">
                  <c:v>38384</c:v>
                </c:pt>
                <c:pt idx="63">
                  <c:v>38412</c:v>
                </c:pt>
                <c:pt idx="64">
                  <c:v>38443</c:v>
                </c:pt>
                <c:pt idx="65">
                  <c:v>38473</c:v>
                </c:pt>
                <c:pt idx="66">
                  <c:v>38504</c:v>
                </c:pt>
                <c:pt idx="67">
                  <c:v>38534</c:v>
                </c:pt>
                <c:pt idx="68">
                  <c:v>38565</c:v>
                </c:pt>
                <c:pt idx="69">
                  <c:v>38596</c:v>
                </c:pt>
                <c:pt idx="70">
                  <c:v>38626</c:v>
                </c:pt>
                <c:pt idx="71">
                  <c:v>38657</c:v>
                </c:pt>
                <c:pt idx="72">
                  <c:v>38687</c:v>
                </c:pt>
                <c:pt idx="73">
                  <c:v>38718</c:v>
                </c:pt>
                <c:pt idx="74">
                  <c:v>38749</c:v>
                </c:pt>
                <c:pt idx="75">
                  <c:v>38777</c:v>
                </c:pt>
                <c:pt idx="76">
                  <c:v>38808</c:v>
                </c:pt>
                <c:pt idx="77">
                  <c:v>38838</c:v>
                </c:pt>
                <c:pt idx="78">
                  <c:v>38869</c:v>
                </c:pt>
                <c:pt idx="79">
                  <c:v>38899</c:v>
                </c:pt>
                <c:pt idx="80">
                  <c:v>38930</c:v>
                </c:pt>
                <c:pt idx="81">
                  <c:v>38961</c:v>
                </c:pt>
                <c:pt idx="82">
                  <c:v>38991</c:v>
                </c:pt>
                <c:pt idx="83">
                  <c:v>39022</c:v>
                </c:pt>
                <c:pt idx="84">
                  <c:v>39052</c:v>
                </c:pt>
                <c:pt idx="85">
                  <c:v>39083</c:v>
                </c:pt>
                <c:pt idx="86">
                  <c:v>39114</c:v>
                </c:pt>
                <c:pt idx="87">
                  <c:v>39142</c:v>
                </c:pt>
                <c:pt idx="88">
                  <c:v>39173</c:v>
                </c:pt>
                <c:pt idx="89">
                  <c:v>39203</c:v>
                </c:pt>
                <c:pt idx="90">
                  <c:v>39234</c:v>
                </c:pt>
                <c:pt idx="91">
                  <c:v>39264</c:v>
                </c:pt>
                <c:pt idx="92">
                  <c:v>39295</c:v>
                </c:pt>
                <c:pt idx="93">
                  <c:v>39326</c:v>
                </c:pt>
                <c:pt idx="94">
                  <c:v>39356</c:v>
                </c:pt>
                <c:pt idx="95">
                  <c:v>39387</c:v>
                </c:pt>
                <c:pt idx="96">
                  <c:v>39417</c:v>
                </c:pt>
                <c:pt idx="97">
                  <c:v>39448</c:v>
                </c:pt>
                <c:pt idx="98">
                  <c:v>39479</c:v>
                </c:pt>
                <c:pt idx="99">
                  <c:v>39508</c:v>
                </c:pt>
                <c:pt idx="100">
                  <c:v>39539</c:v>
                </c:pt>
                <c:pt idx="101">
                  <c:v>39569</c:v>
                </c:pt>
                <c:pt idx="102">
                  <c:v>39600</c:v>
                </c:pt>
                <c:pt idx="103">
                  <c:v>39630</c:v>
                </c:pt>
                <c:pt idx="104">
                  <c:v>39661</c:v>
                </c:pt>
                <c:pt idx="105">
                  <c:v>39692</c:v>
                </c:pt>
                <c:pt idx="106">
                  <c:v>39722</c:v>
                </c:pt>
                <c:pt idx="107">
                  <c:v>39753</c:v>
                </c:pt>
                <c:pt idx="108">
                  <c:v>39783</c:v>
                </c:pt>
                <c:pt idx="109">
                  <c:v>39814</c:v>
                </c:pt>
                <c:pt idx="110">
                  <c:v>39845</c:v>
                </c:pt>
                <c:pt idx="111">
                  <c:v>39873</c:v>
                </c:pt>
                <c:pt idx="112">
                  <c:v>39904</c:v>
                </c:pt>
                <c:pt idx="113">
                  <c:v>39934</c:v>
                </c:pt>
                <c:pt idx="114">
                  <c:v>39965</c:v>
                </c:pt>
                <c:pt idx="115">
                  <c:v>39995</c:v>
                </c:pt>
                <c:pt idx="116">
                  <c:v>40026</c:v>
                </c:pt>
                <c:pt idx="117">
                  <c:v>40057</c:v>
                </c:pt>
                <c:pt idx="118">
                  <c:v>40087</c:v>
                </c:pt>
                <c:pt idx="119">
                  <c:v>40118</c:v>
                </c:pt>
                <c:pt idx="120">
                  <c:v>40148</c:v>
                </c:pt>
                <c:pt idx="121">
                  <c:v>40179</c:v>
                </c:pt>
                <c:pt idx="122">
                  <c:v>40210</c:v>
                </c:pt>
                <c:pt idx="123">
                  <c:v>40238</c:v>
                </c:pt>
                <c:pt idx="124">
                  <c:v>40269</c:v>
                </c:pt>
                <c:pt idx="125">
                  <c:v>40299</c:v>
                </c:pt>
                <c:pt idx="126">
                  <c:v>40330</c:v>
                </c:pt>
                <c:pt idx="127">
                  <c:v>40360</c:v>
                </c:pt>
                <c:pt idx="128">
                  <c:v>40391</c:v>
                </c:pt>
                <c:pt idx="129">
                  <c:v>40422</c:v>
                </c:pt>
                <c:pt idx="130">
                  <c:v>40452</c:v>
                </c:pt>
                <c:pt idx="131">
                  <c:v>40483</c:v>
                </c:pt>
                <c:pt idx="132">
                  <c:v>40513</c:v>
                </c:pt>
                <c:pt idx="133">
                  <c:v>40544</c:v>
                </c:pt>
                <c:pt idx="134">
                  <c:v>40575</c:v>
                </c:pt>
                <c:pt idx="135">
                  <c:v>40603</c:v>
                </c:pt>
                <c:pt idx="136">
                  <c:v>40634</c:v>
                </c:pt>
                <c:pt idx="137">
                  <c:v>40664</c:v>
                </c:pt>
                <c:pt idx="138">
                  <c:v>40695</c:v>
                </c:pt>
                <c:pt idx="139">
                  <c:v>40725</c:v>
                </c:pt>
                <c:pt idx="140">
                  <c:v>40756</c:v>
                </c:pt>
                <c:pt idx="141">
                  <c:v>40787</c:v>
                </c:pt>
                <c:pt idx="142">
                  <c:v>40817</c:v>
                </c:pt>
                <c:pt idx="143">
                  <c:v>40848</c:v>
                </c:pt>
                <c:pt idx="144">
                  <c:v>40878</c:v>
                </c:pt>
                <c:pt idx="145">
                  <c:v>40909</c:v>
                </c:pt>
                <c:pt idx="146">
                  <c:v>40940</c:v>
                </c:pt>
                <c:pt idx="147">
                  <c:v>40969</c:v>
                </c:pt>
                <c:pt idx="148">
                  <c:v>41000</c:v>
                </c:pt>
                <c:pt idx="149">
                  <c:v>41030</c:v>
                </c:pt>
                <c:pt idx="150">
                  <c:v>41061</c:v>
                </c:pt>
                <c:pt idx="151">
                  <c:v>41091</c:v>
                </c:pt>
                <c:pt idx="152">
                  <c:v>41122</c:v>
                </c:pt>
                <c:pt idx="153">
                  <c:v>41153</c:v>
                </c:pt>
                <c:pt idx="154">
                  <c:v>41183</c:v>
                </c:pt>
                <c:pt idx="155">
                  <c:v>41214</c:v>
                </c:pt>
                <c:pt idx="156">
                  <c:v>41244</c:v>
                </c:pt>
                <c:pt idx="157">
                  <c:v>41275</c:v>
                </c:pt>
                <c:pt idx="158">
                  <c:v>41306</c:v>
                </c:pt>
                <c:pt idx="159">
                  <c:v>41334</c:v>
                </c:pt>
                <c:pt idx="160">
                  <c:v>41365</c:v>
                </c:pt>
                <c:pt idx="161">
                  <c:v>41395</c:v>
                </c:pt>
                <c:pt idx="162">
                  <c:v>41426</c:v>
                </c:pt>
                <c:pt idx="163">
                  <c:v>41456</c:v>
                </c:pt>
                <c:pt idx="164">
                  <c:v>41487</c:v>
                </c:pt>
                <c:pt idx="165">
                  <c:v>41518</c:v>
                </c:pt>
                <c:pt idx="166">
                  <c:v>41548</c:v>
                </c:pt>
                <c:pt idx="167">
                  <c:v>41579</c:v>
                </c:pt>
                <c:pt idx="168">
                  <c:v>41609</c:v>
                </c:pt>
                <c:pt idx="169">
                  <c:v>41640</c:v>
                </c:pt>
                <c:pt idx="170">
                  <c:v>41671</c:v>
                </c:pt>
                <c:pt idx="171">
                  <c:v>41699</c:v>
                </c:pt>
                <c:pt idx="172">
                  <c:v>41730</c:v>
                </c:pt>
                <c:pt idx="173">
                  <c:v>41760</c:v>
                </c:pt>
                <c:pt idx="174">
                  <c:v>41791</c:v>
                </c:pt>
                <c:pt idx="175">
                  <c:v>41821</c:v>
                </c:pt>
                <c:pt idx="176">
                  <c:v>41852</c:v>
                </c:pt>
                <c:pt idx="177">
                  <c:v>41883</c:v>
                </c:pt>
                <c:pt idx="178">
                  <c:v>41913</c:v>
                </c:pt>
                <c:pt idx="179">
                  <c:v>41944</c:v>
                </c:pt>
                <c:pt idx="180">
                  <c:v>41974</c:v>
                </c:pt>
                <c:pt idx="181">
                  <c:v>42005</c:v>
                </c:pt>
                <c:pt idx="182">
                  <c:v>42036</c:v>
                </c:pt>
                <c:pt idx="183">
                  <c:v>42064</c:v>
                </c:pt>
                <c:pt idx="184">
                  <c:v>42095</c:v>
                </c:pt>
                <c:pt idx="185">
                  <c:v>42125</c:v>
                </c:pt>
                <c:pt idx="186">
                  <c:v>42156</c:v>
                </c:pt>
                <c:pt idx="187">
                  <c:v>42186</c:v>
                </c:pt>
                <c:pt idx="188">
                  <c:v>42217</c:v>
                </c:pt>
                <c:pt idx="189">
                  <c:v>42248</c:v>
                </c:pt>
                <c:pt idx="190">
                  <c:v>42278</c:v>
                </c:pt>
                <c:pt idx="191">
                  <c:v>42309</c:v>
                </c:pt>
                <c:pt idx="192">
                  <c:v>42339</c:v>
                </c:pt>
                <c:pt idx="193">
                  <c:v>42370</c:v>
                </c:pt>
                <c:pt idx="194">
                  <c:v>42401</c:v>
                </c:pt>
                <c:pt idx="195">
                  <c:v>42430</c:v>
                </c:pt>
                <c:pt idx="196">
                  <c:v>42461</c:v>
                </c:pt>
                <c:pt idx="197">
                  <c:v>42491</c:v>
                </c:pt>
                <c:pt idx="198">
                  <c:v>42522</c:v>
                </c:pt>
                <c:pt idx="199">
                  <c:v>42552</c:v>
                </c:pt>
                <c:pt idx="200">
                  <c:v>42583</c:v>
                </c:pt>
                <c:pt idx="201">
                  <c:v>42614</c:v>
                </c:pt>
                <c:pt idx="202">
                  <c:v>42644</c:v>
                </c:pt>
                <c:pt idx="203">
                  <c:v>42675</c:v>
                </c:pt>
                <c:pt idx="204">
                  <c:v>42705</c:v>
                </c:pt>
                <c:pt idx="205">
                  <c:v>42736</c:v>
                </c:pt>
                <c:pt idx="206">
                  <c:v>42767</c:v>
                </c:pt>
                <c:pt idx="207">
                  <c:v>42795</c:v>
                </c:pt>
                <c:pt idx="208">
                  <c:v>42826</c:v>
                </c:pt>
                <c:pt idx="209">
                  <c:v>42856</c:v>
                </c:pt>
                <c:pt idx="210">
                  <c:v>42887</c:v>
                </c:pt>
                <c:pt idx="211">
                  <c:v>42917</c:v>
                </c:pt>
                <c:pt idx="212">
                  <c:v>42948</c:v>
                </c:pt>
                <c:pt idx="213">
                  <c:v>42979</c:v>
                </c:pt>
                <c:pt idx="214">
                  <c:v>43009</c:v>
                </c:pt>
                <c:pt idx="215">
                  <c:v>43040</c:v>
                </c:pt>
                <c:pt idx="216">
                  <c:v>43070</c:v>
                </c:pt>
                <c:pt idx="217">
                  <c:v>43101</c:v>
                </c:pt>
                <c:pt idx="218">
                  <c:v>43132</c:v>
                </c:pt>
                <c:pt idx="219">
                  <c:v>43160</c:v>
                </c:pt>
                <c:pt idx="220">
                  <c:v>43191</c:v>
                </c:pt>
                <c:pt idx="221">
                  <c:v>43221</c:v>
                </c:pt>
                <c:pt idx="222">
                  <c:v>43252</c:v>
                </c:pt>
                <c:pt idx="223">
                  <c:v>43282</c:v>
                </c:pt>
                <c:pt idx="224">
                  <c:v>43313</c:v>
                </c:pt>
                <c:pt idx="225">
                  <c:v>43344</c:v>
                </c:pt>
                <c:pt idx="226">
                  <c:v>43374</c:v>
                </c:pt>
                <c:pt idx="227">
                  <c:v>43405</c:v>
                </c:pt>
                <c:pt idx="228">
                  <c:v>43435</c:v>
                </c:pt>
                <c:pt idx="229">
                  <c:v>43466</c:v>
                </c:pt>
                <c:pt idx="230">
                  <c:v>43497</c:v>
                </c:pt>
                <c:pt idx="231">
                  <c:v>43525</c:v>
                </c:pt>
                <c:pt idx="232">
                  <c:v>43556</c:v>
                </c:pt>
                <c:pt idx="233">
                  <c:v>43586</c:v>
                </c:pt>
                <c:pt idx="234">
                  <c:v>43617</c:v>
                </c:pt>
                <c:pt idx="235">
                  <c:v>43647</c:v>
                </c:pt>
                <c:pt idx="236">
                  <c:v>43678</c:v>
                </c:pt>
                <c:pt idx="237">
                  <c:v>43709</c:v>
                </c:pt>
                <c:pt idx="238">
                  <c:v>43739</c:v>
                </c:pt>
                <c:pt idx="239">
                  <c:v>43770</c:v>
                </c:pt>
                <c:pt idx="240">
                  <c:v>43800</c:v>
                </c:pt>
              </c:numCache>
            </c:numRef>
          </c:cat>
          <c:val>
            <c:numRef>
              <c:f>'Growth of 100k (2000-2019)'!$N$2:$N$242</c:f>
              <c:numCache>
                <c:formatCode>_("$"* #,##0.00_);_("$"* \(#,##0.00\);_("$"* "-"??_);_(@_)</c:formatCode>
                <c:ptCount val="241"/>
                <c:pt idx="0">
                  <c:v>100000</c:v>
                </c:pt>
                <c:pt idx="1">
                  <c:v>96880</c:v>
                </c:pt>
                <c:pt idx="2">
                  <c:v>90582.8</c:v>
                </c:pt>
                <c:pt idx="3">
                  <c:v>100075.87744</c:v>
                </c:pt>
                <c:pt idx="4">
                  <c:v>100336.07472134399</c:v>
                </c:pt>
                <c:pt idx="5">
                  <c:v>100596.94851561947</c:v>
                </c:pt>
                <c:pt idx="6">
                  <c:v>98051.8457181743</c:v>
                </c:pt>
                <c:pt idx="7">
                  <c:v>98885.286406778774</c:v>
                </c:pt>
                <c:pt idx="8">
                  <c:v>103908.65895624313</c:v>
                </c:pt>
                <c:pt idx="9">
                  <c:v>103326.77046608817</c:v>
                </c:pt>
                <c:pt idx="10">
                  <c:v>104856.00666898627</c:v>
                </c:pt>
                <c:pt idx="11">
                  <c:v>98700.959077516774</c:v>
                </c:pt>
                <c:pt idx="12">
                  <c:v>102787.17878332597</c:v>
                </c:pt>
                <c:pt idx="13">
                  <c:v>104719.5777444525</c:v>
                </c:pt>
                <c:pt idx="14">
                  <c:v>99546.43060387655</c:v>
                </c:pt>
                <c:pt idx="15">
                  <c:v>95604.391951963044</c:v>
                </c:pt>
                <c:pt idx="16">
                  <c:v>101847.35874642622</c:v>
                </c:pt>
                <c:pt idx="17">
                  <c:v>103242.66756125227</c:v>
                </c:pt>
                <c:pt idx="18">
                  <c:v>100744.19500626996</c:v>
                </c:pt>
                <c:pt idx="19">
                  <c:v>99565.487924696601</c:v>
                </c:pt>
                <c:pt idx="20">
                  <c:v>93571.645551629859</c:v>
                </c:pt>
                <c:pt idx="21">
                  <c:v>86029.770920168492</c:v>
                </c:pt>
                <c:pt idx="22">
                  <c:v>84842.560081470161</c:v>
                </c:pt>
                <c:pt idx="23">
                  <c:v>89899.176662325786</c:v>
                </c:pt>
                <c:pt idx="24">
                  <c:v>90717.259169952958</c:v>
                </c:pt>
                <c:pt idx="25">
                  <c:v>89683.082415415498</c:v>
                </c:pt>
                <c:pt idx="26">
                  <c:v>86705.604079223704</c:v>
                </c:pt>
                <c:pt idx="27">
                  <c:v>92202.739377846476</c:v>
                </c:pt>
                <c:pt idx="28">
                  <c:v>87297.553642945044</c:v>
                </c:pt>
                <c:pt idx="29">
                  <c:v>87070.580003473384</c:v>
                </c:pt>
                <c:pt idx="30">
                  <c:v>80775.377069222261</c:v>
                </c:pt>
                <c:pt idx="31">
                  <c:v>72544.366145868509</c:v>
                </c:pt>
                <c:pt idx="32">
                  <c:v>72856.306920295741</c:v>
                </c:pt>
                <c:pt idx="33">
                  <c:v>64281.119595776931</c:v>
                </c:pt>
                <c:pt idx="34">
                  <c:v>69828.580216892486</c:v>
                </c:pt>
                <c:pt idx="35">
                  <c:v>75484.695214460779</c:v>
                </c:pt>
                <c:pt idx="36">
                  <c:v>70253.60583609865</c:v>
                </c:pt>
                <c:pt idx="37">
                  <c:v>68820.432277042244</c:v>
                </c:pt>
                <c:pt idx="38">
                  <c:v>67120.567599799295</c:v>
                </c:pt>
                <c:pt idx="39">
                  <c:v>66811.812988840218</c:v>
                </c:pt>
                <c:pt idx="40">
                  <c:v>73827.053352668445</c:v>
                </c:pt>
                <c:pt idx="41">
                  <c:v>79319.786122106976</c:v>
                </c:pt>
                <c:pt idx="42">
                  <c:v>80366.807298918793</c:v>
                </c:pt>
                <c:pt idx="43">
                  <c:v>81339.245667235708</c:v>
                </c:pt>
                <c:pt idx="44">
                  <c:v>82787.084240112512</c:v>
                </c:pt>
                <c:pt idx="45">
                  <c:v>82017.164356679466</c:v>
                </c:pt>
                <c:pt idx="46">
                  <c:v>86314.863768969473</c:v>
                </c:pt>
                <c:pt idx="47">
                  <c:v>87411.06253883538</c:v>
                </c:pt>
                <c:pt idx="48">
                  <c:v>93687.176829123768</c:v>
                </c:pt>
                <c:pt idx="49">
                  <c:v>95101.853199243531</c:v>
                </c:pt>
                <c:pt idx="50">
                  <c:v>96785.156000870149</c:v>
                </c:pt>
                <c:pt idx="51">
                  <c:v>95439.842332458051</c:v>
                </c:pt>
                <c:pt idx="52">
                  <c:v>93636.029312374594</c:v>
                </c:pt>
                <c:pt idx="53">
                  <c:v>94347.663135148643</c:v>
                </c:pt>
                <c:pt idx="54">
                  <c:v>96819.571909289531</c:v>
                </c:pt>
                <c:pt idx="55">
                  <c:v>95502.825731323188</c:v>
                </c:pt>
                <c:pt idx="56">
                  <c:v>97021.320660451223</c:v>
                </c:pt>
                <c:pt idx="57">
                  <c:v>97865.406150197145</c:v>
                </c:pt>
                <c:pt idx="58">
                  <c:v>99304.027620605033</c:v>
                </c:pt>
                <c:pt idx="59">
                  <c:v>103752.84805800814</c:v>
                </c:pt>
                <c:pt idx="60">
                  <c:v>107332.32131600942</c:v>
                </c:pt>
                <c:pt idx="61">
                  <c:v>105228.60781821563</c:v>
                </c:pt>
                <c:pt idx="62">
                  <c:v>108438.08035667121</c:v>
                </c:pt>
                <c:pt idx="63">
                  <c:v>106724.75868703581</c:v>
                </c:pt>
                <c:pt idx="64">
                  <c:v>105134.55978259897</c:v>
                </c:pt>
                <c:pt idx="65">
                  <c:v>107247.7644342292</c:v>
                </c:pt>
                <c:pt idx="66">
                  <c:v>107934.15012660826</c:v>
                </c:pt>
                <c:pt idx="67">
                  <c:v>110654.09070979878</c:v>
                </c:pt>
                <c:pt idx="68">
                  <c:v>109768.85798412039</c:v>
                </c:pt>
                <c:pt idx="69">
                  <c:v>111305.62199589808</c:v>
                </c:pt>
                <c:pt idx="70">
                  <c:v>108868.0288741879</c:v>
                </c:pt>
                <c:pt idx="71">
                  <c:v>112907.03274542026</c:v>
                </c:pt>
                <c:pt idx="72">
                  <c:v>113753.83549101092</c:v>
                </c:pt>
                <c:pt idx="73">
                  <c:v>116756.93674797361</c:v>
                </c:pt>
                <c:pt idx="74">
                  <c:v>117842.77625972977</c:v>
                </c:pt>
                <c:pt idx="75">
                  <c:v>119339.37951822834</c:v>
                </c:pt>
                <c:pt idx="76">
                  <c:v>122466.07126160592</c:v>
                </c:pt>
                <c:pt idx="77">
                  <c:v>119477.89912282274</c:v>
                </c:pt>
                <c:pt idx="78">
                  <c:v>120111.13198817371</c:v>
                </c:pt>
                <c:pt idx="79">
                  <c:v>123270.05475946268</c:v>
                </c:pt>
                <c:pt idx="80">
                  <c:v>125784.76387655572</c:v>
                </c:pt>
                <c:pt idx="81">
                  <c:v>128778.44125681775</c:v>
                </c:pt>
                <c:pt idx="82">
                  <c:v>133041.00766241841</c:v>
                </c:pt>
                <c:pt idx="83">
                  <c:v>135568.78680800434</c:v>
                </c:pt>
                <c:pt idx="84">
                  <c:v>138754.65329799245</c:v>
                </c:pt>
                <c:pt idx="85">
                  <c:v>140391.95820690878</c:v>
                </c:pt>
                <c:pt idx="86">
                  <c:v>138159.72607141893</c:v>
                </c:pt>
                <c:pt idx="87">
                  <c:v>140384.09766116878</c:v>
                </c:pt>
                <c:pt idx="88">
                  <c:v>146224.07612387341</c:v>
                </c:pt>
                <c:pt idx="89">
                  <c:v>151400.40841865854</c:v>
                </c:pt>
                <c:pt idx="90">
                  <c:v>148099.87951513179</c:v>
                </c:pt>
                <c:pt idx="91">
                  <c:v>141494.62488875692</c:v>
                </c:pt>
                <c:pt idx="92">
                  <c:v>143574.59587462165</c:v>
                </c:pt>
                <c:pt idx="93">
                  <c:v>148470.48959394626</c:v>
                </c:pt>
                <c:pt idx="94">
                  <c:v>148663.50123041839</c:v>
                </c:pt>
                <c:pt idx="95">
                  <c:v>141304.65791951268</c:v>
                </c:pt>
                <c:pt idx="96">
                  <c:v>139425.30596918316</c:v>
                </c:pt>
                <c:pt idx="97">
                  <c:v>133750.6960162374</c:v>
                </c:pt>
                <c:pt idx="98">
                  <c:v>127384.1628858645</c:v>
                </c:pt>
                <c:pt idx="99">
                  <c:v>127065.70247864984</c:v>
                </c:pt>
                <c:pt idx="100">
                  <c:v>132148.33057779583</c:v>
                </c:pt>
                <c:pt idx="101">
                  <c:v>131395.08509350239</c:v>
                </c:pt>
                <c:pt idx="102">
                  <c:v>118728.59889048875</c:v>
                </c:pt>
                <c:pt idx="103">
                  <c:v>118194.32019548156</c:v>
                </c:pt>
                <c:pt idx="104">
                  <c:v>119967.23499841377</c:v>
                </c:pt>
                <c:pt idx="105">
                  <c:v>112253.34178801576</c:v>
                </c:pt>
                <c:pt idx="106">
                  <c:v>94281.58176775444</c:v>
                </c:pt>
                <c:pt idx="107">
                  <c:v>88916.959765169217</c:v>
                </c:pt>
                <c:pt idx="108">
                  <c:v>90099.555330045972</c:v>
                </c:pt>
                <c:pt idx="109">
                  <c:v>79566.917311963596</c:v>
                </c:pt>
                <c:pt idx="110">
                  <c:v>68761.729940998935</c:v>
                </c:pt>
                <c:pt idx="111">
                  <c:v>74895.276251736039</c:v>
                </c:pt>
                <c:pt idx="112">
                  <c:v>82564.552539913813</c:v>
                </c:pt>
                <c:pt idx="113">
                  <c:v>88038.582373310099</c:v>
                </c:pt>
                <c:pt idx="114">
                  <c:v>87175.804266051651</c:v>
                </c:pt>
                <c:pt idx="115">
                  <c:v>94132.433446482581</c:v>
                </c:pt>
                <c:pt idx="116">
                  <c:v>98914.361065563891</c:v>
                </c:pt>
                <c:pt idx="117">
                  <c:v>102079.62061966193</c:v>
                </c:pt>
                <c:pt idx="118">
                  <c:v>99435.758445612679</c:v>
                </c:pt>
                <c:pt idx="119">
                  <c:v>105382.01680066032</c:v>
                </c:pt>
                <c:pt idx="120">
                  <c:v>106351.5313552264</c:v>
                </c:pt>
                <c:pt idx="121">
                  <c:v>104064.97343108903</c:v>
                </c:pt>
                <c:pt idx="122">
                  <c:v>106562.53279343517</c:v>
                </c:pt>
                <c:pt idx="123">
                  <c:v>113062.84729383471</c:v>
                </c:pt>
                <c:pt idx="124">
                  <c:v>114758.79000324222</c:v>
                </c:pt>
                <c:pt idx="125">
                  <c:v>105773.17674598836</c:v>
                </c:pt>
                <c:pt idx="126">
                  <c:v>100558.55913241113</c:v>
                </c:pt>
                <c:pt idx="127">
                  <c:v>107295.98259428267</c:v>
                </c:pt>
                <c:pt idx="128">
                  <c:v>102896.84730791708</c:v>
                </c:pt>
                <c:pt idx="129">
                  <c:v>110511.21400870295</c:v>
                </c:pt>
                <c:pt idx="130">
                  <c:v>113417.65893713184</c:v>
                </c:pt>
                <c:pt idx="131">
                  <c:v>112782.52004708389</c:v>
                </c:pt>
                <c:pt idx="132">
                  <c:v>121635.94787077997</c:v>
                </c:pt>
                <c:pt idx="133">
                  <c:v>125078.24519552305</c:v>
                </c:pt>
                <c:pt idx="134">
                  <c:v>130231.46889757858</c:v>
                </c:pt>
                <c:pt idx="135">
                  <c:v>130062.16798801173</c:v>
                </c:pt>
                <c:pt idx="136">
                  <c:v>133990.04546124968</c:v>
                </c:pt>
                <c:pt idx="137">
                  <c:v>131980.19477933092</c:v>
                </c:pt>
                <c:pt idx="138">
                  <c:v>129353.78890322223</c:v>
                </c:pt>
                <c:pt idx="139">
                  <c:v>124929.88932273202</c:v>
                </c:pt>
                <c:pt idx="140">
                  <c:v>118021.26644318494</c:v>
                </c:pt>
                <c:pt idx="141">
                  <c:v>109936.80969182677</c:v>
                </c:pt>
                <c:pt idx="142">
                  <c:v>121029.43378973209</c:v>
                </c:pt>
                <c:pt idx="143">
                  <c:v>120533.2131111942</c:v>
                </c:pt>
                <c:pt idx="144">
                  <c:v>123462.17018979622</c:v>
                </c:pt>
                <c:pt idx="145">
                  <c:v>127425.30585288868</c:v>
                </c:pt>
                <c:pt idx="146">
                  <c:v>132509.57555641895</c:v>
                </c:pt>
                <c:pt idx="147">
                  <c:v>136458.36090800024</c:v>
                </c:pt>
                <c:pt idx="148">
                  <c:v>135162.00647937425</c:v>
                </c:pt>
                <c:pt idx="149">
                  <c:v>127255.02910033085</c:v>
                </c:pt>
                <c:pt idx="150">
                  <c:v>133363.27049714673</c:v>
                </c:pt>
                <c:pt idx="151">
                  <c:v>135056.98403246049</c:v>
                </c:pt>
                <c:pt idx="152">
                  <c:v>136920.77041210845</c:v>
                </c:pt>
                <c:pt idx="153">
                  <c:v>140973.62521630689</c:v>
                </c:pt>
                <c:pt idx="154">
                  <c:v>140184.17291509555</c:v>
                </c:pt>
                <c:pt idx="155">
                  <c:v>139286.99420843893</c:v>
                </c:pt>
                <c:pt idx="156">
                  <c:v>141989.16189608266</c:v>
                </c:pt>
                <c:pt idx="157">
                  <c:v>150906.08126315664</c:v>
                </c:pt>
                <c:pt idx="158">
                  <c:v>153305.48795524082</c:v>
                </c:pt>
                <c:pt idx="159">
                  <c:v>159223.07979031312</c:v>
                </c:pt>
                <c:pt idx="160">
                  <c:v>163394.72448081931</c:v>
                </c:pt>
                <c:pt idx="161">
                  <c:v>167054.76630918967</c:v>
                </c:pt>
                <c:pt idx="162">
                  <c:v>165835.26651513259</c:v>
                </c:pt>
                <c:pt idx="163">
                  <c:v>173447.10524817719</c:v>
                </c:pt>
                <c:pt idx="164">
                  <c:v>167012.2176434698</c:v>
                </c:pt>
                <c:pt idx="165">
                  <c:v>170719.88887515484</c:v>
                </c:pt>
                <c:pt idx="166">
                  <c:v>178760.79564117463</c:v>
                </c:pt>
                <c:pt idx="167">
                  <c:v>183497.95672566575</c:v>
                </c:pt>
                <c:pt idx="168">
                  <c:v>187883.55789140917</c:v>
                </c:pt>
                <c:pt idx="169">
                  <c:v>181157.32651889671</c:v>
                </c:pt>
                <c:pt idx="170">
                  <c:v>188421.73531230446</c:v>
                </c:pt>
                <c:pt idx="171">
                  <c:v>193584.49085986163</c:v>
                </c:pt>
                <c:pt idx="172">
                  <c:v>195907.50475017997</c:v>
                </c:pt>
                <c:pt idx="173">
                  <c:v>198748.16356905756</c:v>
                </c:pt>
                <c:pt idx="174">
                  <c:v>202961.62463672159</c:v>
                </c:pt>
                <c:pt idx="175">
                  <c:v>199490.98085543365</c:v>
                </c:pt>
                <c:pt idx="176">
                  <c:v>206473.1651853738</c:v>
                </c:pt>
                <c:pt idx="177">
                  <c:v>203396.71502411173</c:v>
                </c:pt>
                <c:pt idx="178">
                  <c:v>207423.96998158915</c:v>
                </c:pt>
                <c:pt idx="179">
                  <c:v>211095.3742502633</c:v>
                </c:pt>
                <c:pt idx="180">
                  <c:v>210989.82656313817</c:v>
                </c:pt>
                <c:pt idx="181">
                  <c:v>202508.0355353</c:v>
                </c:pt>
                <c:pt idx="182">
                  <c:v>212572.68490140443</c:v>
                </c:pt>
                <c:pt idx="183">
                  <c:v>208108.65851847493</c:v>
                </c:pt>
                <c:pt idx="184">
                  <c:v>212187.58822543704</c:v>
                </c:pt>
                <c:pt idx="185">
                  <c:v>214139.71403711109</c:v>
                </c:pt>
                <c:pt idx="186">
                  <c:v>208657.73735776104</c:v>
                </c:pt>
                <c:pt idx="187">
                  <c:v>210306.13348288735</c:v>
                </c:pt>
                <c:pt idx="188">
                  <c:v>198129.40835422819</c:v>
                </c:pt>
                <c:pt idx="189">
                  <c:v>194008.31666046023</c:v>
                </c:pt>
                <c:pt idx="190">
                  <c:v>209393.17617163472</c:v>
                </c:pt>
                <c:pt idx="191">
                  <c:v>210167.93092346977</c:v>
                </c:pt>
                <c:pt idx="192">
                  <c:v>206889.31120106365</c:v>
                </c:pt>
                <c:pt idx="193">
                  <c:v>197993.07081941792</c:v>
                </c:pt>
                <c:pt idx="194">
                  <c:v>197834.67636276237</c:v>
                </c:pt>
                <c:pt idx="195">
                  <c:v>211208.30048488514</c:v>
                </c:pt>
                <c:pt idx="196">
                  <c:v>213721.67926065528</c:v>
                </c:pt>
                <c:pt idx="197">
                  <c:v>217333.57564016033</c:v>
                </c:pt>
                <c:pt idx="198">
                  <c:v>219876.37847515021</c:v>
                </c:pt>
                <c:pt idx="199">
                  <c:v>226406.70691586219</c:v>
                </c:pt>
                <c:pt idx="200">
                  <c:v>227765.14715735737</c:v>
                </c:pt>
                <c:pt idx="201">
                  <c:v>227469.05246605282</c:v>
                </c:pt>
                <c:pt idx="202">
                  <c:v>224170.75120529506</c:v>
                </c:pt>
                <c:pt idx="203">
                  <c:v>235132.70093923397</c:v>
                </c:pt>
                <c:pt idx="204">
                  <c:v>241763.44310572036</c:v>
                </c:pt>
                <c:pt idx="205">
                  <c:v>242948.08397693836</c:v>
                </c:pt>
                <c:pt idx="206">
                  <c:v>251912.86827568736</c:v>
                </c:pt>
                <c:pt idx="207">
                  <c:v>250149.47819775753</c:v>
                </c:pt>
                <c:pt idx="208">
                  <c:v>249874.31377174001</c:v>
                </c:pt>
                <c:pt idx="209">
                  <c:v>250274.1126737748</c:v>
                </c:pt>
                <c:pt idx="210">
                  <c:v>255004.29340330913</c:v>
                </c:pt>
                <c:pt idx="211">
                  <c:v>258701.85565765711</c:v>
                </c:pt>
                <c:pt idx="212">
                  <c:v>256451.14951343549</c:v>
                </c:pt>
                <c:pt idx="213">
                  <c:v>264042.10353903321</c:v>
                </c:pt>
                <c:pt idx="214">
                  <c:v>267289.82141256332</c:v>
                </c:pt>
                <c:pt idx="215">
                  <c:v>275388.70300136402</c:v>
                </c:pt>
                <c:pt idx="216">
                  <c:v>278886.1395294813</c:v>
                </c:pt>
                <c:pt idx="217">
                  <c:v>289455.92421764863</c:v>
                </c:pt>
                <c:pt idx="218">
                  <c:v>274925.23682192265</c:v>
                </c:pt>
                <c:pt idx="219">
                  <c:v>269206.79189602664</c:v>
                </c:pt>
                <c:pt idx="220">
                  <c:v>269799.04683819792</c:v>
                </c:pt>
                <c:pt idx="221">
                  <c:v>271094.08226302126</c:v>
                </c:pt>
                <c:pt idx="222">
                  <c:v>272612.20912369422</c:v>
                </c:pt>
                <c:pt idx="223">
                  <c:v>284280.01167418831</c:v>
                </c:pt>
                <c:pt idx="224">
                  <c:v>288146.21983295731</c:v>
                </c:pt>
                <c:pt idx="225">
                  <c:v>289385.248578239</c:v>
                </c:pt>
                <c:pt idx="226">
                  <c:v>276739.11321536999</c:v>
                </c:pt>
                <c:pt idx="227">
                  <c:v>285068.96052315261</c:v>
                </c:pt>
                <c:pt idx="228">
                  <c:v>258842.61615502258</c:v>
                </c:pt>
                <c:pt idx="229">
                  <c:v>277479.2845181842</c:v>
                </c:pt>
                <c:pt idx="230">
                  <c:v>286247.62990895886</c:v>
                </c:pt>
                <c:pt idx="231">
                  <c:v>288566.23571122141</c:v>
                </c:pt>
                <c:pt idx="232">
                  <c:v>297858.06850112276</c:v>
                </c:pt>
                <c:pt idx="233">
                  <c:v>278467.50824169972</c:v>
                </c:pt>
                <c:pt idx="234">
                  <c:v>297514.68580543197</c:v>
                </c:pt>
                <c:pt idx="235">
                  <c:v>300549.33560064738</c:v>
                </c:pt>
                <c:pt idx="236">
                  <c:v>292735.05287503055</c:v>
                </c:pt>
                <c:pt idx="237">
                  <c:v>303039.32673623163</c:v>
                </c:pt>
                <c:pt idx="238">
                  <c:v>307403.09304123337</c:v>
                </c:pt>
                <c:pt idx="239">
                  <c:v>316594.44552316627</c:v>
                </c:pt>
                <c:pt idx="240">
                  <c:v>325459.08999781491</c:v>
                </c:pt>
              </c:numCache>
            </c:numRef>
          </c:val>
          <c:smooth val="0"/>
          <c:extLst>
            <c:ext xmlns:c16="http://schemas.microsoft.com/office/drawing/2014/chart" uri="{C3380CC4-5D6E-409C-BE32-E72D297353CC}">
              <c16:uniqueId val="{00000001-1656-8541-9057-1C1F83B6A5A0}"/>
            </c:ext>
          </c:extLst>
        </c:ser>
        <c:ser>
          <c:idx val="2"/>
          <c:order val="2"/>
          <c:tx>
            <c:strRef>
              <c:f>'Growth of 100k (2000-2019)'!$O$1</c:f>
              <c:strCache>
                <c:ptCount val="1"/>
                <c:pt idx="0">
                  <c:v>MSCI USA Momentum GR USD</c:v>
                </c:pt>
              </c:strCache>
            </c:strRef>
          </c:tx>
          <c:spPr>
            <a:ln w="28575" cap="rnd">
              <a:solidFill>
                <a:schemeClr val="accent3"/>
              </a:solidFill>
              <a:round/>
            </a:ln>
            <a:effectLst/>
          </c:spPr>
          <c:marker>
            <c:symbol val="none"/>
          </c:marker>
          <c:cat>
            <c:numRef>
              <c:f>'Growth of 100k (2000-2019)'!$L$2:$L$242</c:f>
              <c:numCache>
                <c:formatCode>mmm\-yy</c:formatCode>
                <c:ptCount val="241"/>
                <c:pt idx="0">
                  <c:v>36495</c:v>
                </c:pt>
                <c:pt idx="1">
                  <c:v>36526</c:v>
                </c:pt>
                <c:pt idx="2">
                  <c:v>36557</c:v>
                </c:pt>
                <c:pt idx="3">
                  <c:v>36586</c:v>
                </c:pt>
                <c:pt idx="4">
                  <c:v>36617</c:v>
                </c:pt>
                <c:pt idx="5">
                  <c:v>36647</c:v>
                </c:pt>
                <c:pt idx="6">
                  <c:v>36678</c:v>
                </c:pt>
                <c:pt idx="7">
                  <c:v>36708</c:v>
                </c:pt>
                <c:pt idx="8">
                  <c:v>36739</c:v>
                </c:pt>
                <c:pt idx="9">
                  <c:v>36770</c:v>
                </c:pt>
                <c:pt idx="10">
                  <c:v>36800</c:v>
                </c:pt>
                <c:pt idx="11">
                  <c:v>36831</c:v>
                </c:pt>
                <c:pt idx="12">
                  <c:v>36861</c:v>
                </c:pt>
                <c:pt idx="13">
                  <c:v>36892</c:v>
                </c:pt>
                <c:pt idx="14">
                  <c:v>36923</c:v>
                </c:pt>
                <c:pt idx="15">
                  <c:v>36951</c:v>
                </c:pt>
                <c:pt idx="16">
                  <c:v>36982</c:v>
                </c:pt>
                <c:pt idx="17">
                  <c:v>37012</c:v>
                </c:pt>
                <c:pt idx="18">
                  <c:v>37043</c:v>
                </c:pt>
                <c:pt idx="19">
                  <c:v>37073</c:v>
                </c:pt>
                <c:pt idx="20">
                  <c:v>37104</c:v>
                </c:pt>
                <c:pt idx="21">
                  <c:v>37135</c:v>
                </c:pt>
                <c:pt idx="22">
                  <c:v>37165</c:v>
                </c:pt>
                <c:pt idx="23">
                  <c:v>37196</c:v>
                </c:pt>
                <c:pt idx="24">
                  <c:v>37226</c:v>
                </c:pt>
                <c:pt idx="25">
                  <c:v>37257</c:v>
                </c:pt>
                <c:pt idx="26">
                  <c:v>37288</c:v>
                </c:pt>
                <c:pt idx="27">
                  <c:v>37316</c:v>
                </c:pt>
                <c:pt idx="28">
                  <c:v>37347</c:v>
                </c:pt>
                <c:pt idx="29">
                  <c:v>37377</c:v>
                </c:pt>
                <c:pt idx="30">
                  <c:v>37408</c:v>
                </c:pt>
                <c:pt idx="31">
                  <c:v>37438</c:v>
                </c:pt>
                <c:pt idx="32">
                  <c:v>37469</c:v>
                </c:pt>
                <c:pt idx="33">
                  <c:v>37500</c:v>
                </c:pt>
                <c:pt idx="34">
                  <c:v>37530</c:v>
                </c:pt>
                <c:pt idx="35">
                  <c:v>37561</c:v>
                </c:pt>
                <c:pt idx="36">
                  <c:v>37591</c:v>
                </c:pt>
                <c:pt idx="37">
                  <c:v>37622</c:v>
                </c:pt>
                <c:pt idx="38">
                  <c:v>37653</c:v>
                </c:pt>
                <c:pt idx="39">
                  <c:v>37681</c:v>
                </c:pt>
                <c:pt idx="40">
                  <c:v>37712</c:v>
                </c:pt>
                <c:pt idx="41">
                  <c:v>37742</c:v>
                </c:pt>
                <c:pt idx="42">
                  <c:v>37773</c:v>
                </c:pt>
                <c:pt idx="43">
                  <c:v>37803</c:v>
                </c:pt>
                <c:pt idx="44">
                  <c:v>37834</c:v>
                </c:pt>
                <c:pt idx="45">
                  <c:v>37865</c:v>
                </c:pt>
                <c:pt idx="46">
                  <c:v>37895</c:v>
                </c:pt>
                <c:pt idx="47">
                  <c:v>37926</c:v>
                </c:pt>
                <c:pt idx="48">
                  <c:v>37956</c:v>
                </c:pt>
                <c:pt idx="49">
                  <c:v>37987</c:v>
                </c:pt>
                <c:pt idx="50">
                  <c:v>38018</c:v>
                </c:pt>
                <c:pt idx="51">
                  <c:v>38047</c:v>
                </c:pt>
                <c:pt idx="52">
                  <c:v>38078</c:v>
                </c:pt>
                <c:pt idx="53">
                  <c:v>38108</c:v>
                </c:pt>
                <c:pt idx="54">
                  <c:v>38139</c:v>
                </c:pt>
                <c:pt idx="55">
                  <c:v>38169</c:v>
                </c:pt>
                <c:pt idx="56">
                  <c:v>38200</c:v>
                </c:pt>
                <c:pt idx="57">
                  <c:v>38231</c:v>
                </c:pt>
                <c:pt idx="58">
                  <c:v>38261</c:v>
                </c:pt>
                <c:pt idx="59">
                  <c:v>38292</c:v>
                </c:pt>
                <c:pt idx="60">
                  <c:v>38322</c:v>
                </c:pt>
                <c:pt idx="61">
                  <c:v>38353</c:v>
                </c:pt>
                <c:pt idx="62">
                  <c:v>38384</c:v>
                </c:pt>
                <c:pt idx="63">
                  <c:v>38412</c:v>
                </c:pt>
                <c:pt idx="64">
                  <c:v>38443</c:v>
                </c:pt>
                <c:pt idx="65">
                  <c:v>38473</c:v>
                </c:pt>
                <c:pt idx="66">
                  <c:v>38504</c:v>
                </c:pt>
                <c:pt idx="67">
                  <c:v>38534</c:v>
                </c:pt>
                <c:pt idx="68">
                  <c:v>38565</c:v>
                </c:pt>
                <c:pt idx="69">
                  <c:v>38596</c:v>
                </c:pt>
                <c:pt idx="70">
                  <c:v>38626</c:v>
                </c:pt>
                <c:pt idx="71">
                  <c:v>38657</c:v>
                </c:pt>
                <c:pt idx="72">
                  <c:v>38687</c:v>
                </c:pt>
                <c:pt idx="73">
                  <c:v>38718</c:v>
                </c:pt>
                <c:pt idx="74">
                  <c:v>38749</c:v>
                </c:pt>
                <c:pt idx="75">
                  <c:v>38777</c:v>
                </c:pt>
                <c:pt idx="76">
                  <c:v>38808</c:v>
                </c:pt>
                <c:pt idx="77">
                  <c:v>38838</c:v>
                </c:pt>
                <c:pt idx="78">
                  <c:v>38869</c:v>
                </c:pt>
                <c:pt idx="79">
                  <c:v>38899</c:v>
                </c:pt>
                <c:pt idx="80">
                  <c:v>38930</c:v>
                </c:pt>
                <c:pt idx="81">
                  <c:v>38961</c:v>
                </c:pt>
                <c:pt idx="82">
                  <c:v>38991</c:v>
                </c:pt>
                <c:pt idx="83">
                  <c:v>39022</c:v>
                </c:pt>
                <c:pt idx="84">
                  <c:v>39052</c:v>
                </c:pt>
                <c:pt idx="85">
                  <c:v>39083</c:v>
                </c:pt>
                <c:pt idx="86">
                  <c:v>39114</c:v>
                </c:pt>
                <c:pt idx="87">
                  <c:v>39142</c:v>
                </c:pt>
                <c:pt idx="88">
                  <c:v>39173</c:v>
                </c:pt>
                <c:pt idx="89">
                  <c:v>39203</c:v>
                </c:pt>
                <c:pt idx="90">
                  <c:v>39234</c:v>
                </c:pt>
                <c:pt idx="91">
                  <c:v>39264</c:v>
                </c:pt>
                <c:pt idx="92">
                  <c:v>39295</c:v>
                </c:pt>
                <c:pt idx="93">
                  <c:v>39326</c:v>
                </c:pt>
                <c:pt idx="94">
                  <c:v>39356</c:v>
                </c:pt>
                <c:pt idx="95">
                  <c:v>39387</c:v>
                </c:pt>
                <c:pt idx="96">
                  <c:v>39417</c:v>
                </c:pt>
                <c:pt idx="97">
                  <c:v>39448</c:v>
                </c:pt>
                <c:pt idx="98">
                  <c:v>39479</c:v>
                </c:pt>
                <c:pt idx="99">
                  <c:v>39508</c:v>
                </c:pt>
                <c:pt idx="100">
                  <c:v>39539</c:v>
                </c:pt>
                <c:pt idx="101">
                  <c:v>39569</c:v>
                </c:pt>
                <c:pt idx="102">
                  <c:v>39600</c:v>
                </c:pt>
                <c:pt idx="103">
                  <c:v>39630</c:v>
                </c:pt>
                <c:pt idx="104">
                  <c:v>39661</c:v>
                </c:pt>
                <c:pt idx="105">
                  <c:v>39692</c:v>
                </c:pt>
                <c:pt idx="106">
                  <c:v>39722</c:v>
                </c:pt>
                <c:pt idx="107">
                  <c:v>39753</c:v>
                </c:pt>
                <c:pt idx="108">
                  <c:v>39783</c:v>
                </c:pt>
                <c:pt idx="109">
                  <c:v>39814</c:v>
                </c:pt>
                <c:pt idx="110">
                  <c:v>39845</c:v>
                </c:pt>
                <c:pt idx="111">
                  <c:v>39873</c:v>
                </c:pt>
                <c:pt idx="112">
                  <c:v>39904</c:v>
                </c:pt>
                <c:pt idx="113">
                  <c:v>39934</c:v>
                </c:pt>
                <c:pt idx="114">
                  <c:v>39965</c:v>
                </c:pt>
                <c:pt idx="115">
                  <c:v>39995</c:v>
                </c:pt>
                <c:pt idx="116">
                  <c:v>40026</c:v>
                </c:pt>
                <c:pt idx="117">
                  <c:v>40057</c:v>
                </c:pt>
                <c:pt idx="118">
                  <c:v>40087</c:v>
                </c:pt>
                <c:pt idx="119">
                  <c:v>40118</c:v>
                </c:pt>
                <c:pt idx="120">
                  <c:v>40148</c:v>
                </c:pt>
                <c:pt idx="121">
                  <c:v>40179</c:v>
                </c:pt>
                <c:pt idx="122">
                  <c:v>40210</c:v>
                </c:pt>
                <c:pt idx="123">
                  <c:v>40238</c:v>
                </c:pt>
                <c:pt idx="124">
                  <c:v>40269</c:v>
                </c:pt>
                <c:pt idx="125">
                  <c:v>40299</c:v>
                </c:pt>
                <c:pt idx="126">
                  <c:v>40330</c:v>
                </c:pt>
                <c:pt idx="127">
                  <c:v>40360</c:v>
                </c:pt>
                <c:pt idx="128">
                  <c:v>40391</c:v>
                </c:pt>
                <c:pt idx="129">
                  <c:v>40422</c:v>
                </c:pt>
                <c:pt idx="130">
                  <c:v>40452</c:v>
                </c:pt>
                <c:pt idx="131">
                  <c:v>40483</c:v>
                </c:pt>
                <c:pt idx="132">
                  <c:v>40513</c:v>
                </c:pt>
                <c:pt idx="133">
                  <c:v>40544</c:v>
                </c:pt>
                <c:pt idx="134">
                  <c:v>40575</c:v>
                </c:pt>
                <c:pt idx="135">
                  <c:v>40603</c:v>
                </c:pt>
                <c:pt idx="136">
                  <c:v>40634</c:v>
                </c:pt>
                <c:pt idx="137">
                  <c:v>40664</c:v>
                </c:pt>
                <c:pt idx="138">
                  <c:v>40695</c:v>
                </c:pt>
                <c:pt idx="139">
                  <c:v>40725</c:v>
                </c:pt>
                <c:pt idx="140">
                  <c:v>40756</c:v>
                </c:pt>
                <c:pt idx="141">
                  <c:v>40787</c:v>
                </c:pt>
                <c:pt idx="142">
                  <c:v>40817</c:v>
                </c:pt>
                <c:pt idx="143">
                  <c:v>40848</c:v>
                </c:pt>
                <c:pt idx="144">
                  <c:v>40878</c:v>
                </c:pt>
                <c:pt idx="145">
                  <c:v>40909</c:v>
                </c:pt>
                <c:pt idx="146">
                  <c:v>40940</c:v>
                </c:pt>
                <c:pt idx="147">
                  <c:v>40969</c:v>
                </c:pt>
                <c:pt idx="148">
                  <c:v>41000</c:v>
                </c:pt>
                <c:pt idx="149">
                  <c:v>41030</c:v>
                </c:pt>
                <c:pt idx="150">
                  <c:v>41061</c:v>
                </c:pt>
                <c:pt idx="151">
                  <c:v>41091</c:v>
                </c:pt>
                <c:pt idx="152">
                  <c:v>41122</c:v>
                </c:pt>
                <c:pt idx="153">
                  <c:v>41153</c:v>
                </c:pt>
                <c:pt idx="154">
                  <c:v>41183</c:v>
                </c:pt>
                <c:pt idx="155">
                  <c:v>41214</c:v>
                </c:pt>
                <c:pt idx="156">
                  <c:v>41244</c:v>
                </c:pt>
                <c:pt idx="157">
                  <c:v>41275</c:v>
                </c:pt>
                <c:pt idx="158">
                  <c:v>41306</c:v>
                </c:pt>
                <c:pt idx="159">
                  <c:v>41334</c:v>
                </c:pt>
                <c:pt idx="160">
                  <c:v>41365</c:v>
                </c:pt>
                <c:pt idx="161">
                  <c:v>41395</c:v>
                </c:pt>
                <c:pt idx="162">
                  <c:v>41426</c:v>
                </c:pt>
                <c:pt idx="163">
                  <c:v>41456</c:v>
                </c:pt>
                <c:pt idx="164">
                  <c:v>41487</c:v>
                </c:pt>
                <c:pt idx="165">
                  <c:v>41518</c:v>
                </c:pt>
                <c:pt idx="166">
                  <c:v>41548</c:v>
                </c:pt>
                <c:pt idx="167">
                  <c:v>41579</c:v>
                </c:pt>
                <c:pt idx="168">
                  <c:v>41609</c:v>
                </c:pt>
                <c:pt idx="169">
                  <c:v>41640</c:v>
                </c:pt>
                <c:pt idx="170">
                  <c:v>41671</c:v>
                </c:pt>
                <c:pt idx="171">
                  <c:v>41699</c:v>
                </c:pt>
                <c:pt idx="172">
                  <c:v>41730</c:v>
                </c:pt>
                <c:pt idx="173">
                  <c:v>41760</c:v>
                </c:pt>
                <c:pt idx="174">
                  <c:v>41791</c:v>
                </c:pt>
                <c:pt idx="175">
                  <c:v>41821</c:v>
                </c:pt>
                <c:pt idx="176">
                  <c:v>41852</c:v>
                </c:pt>
                <c:pt idx="177">
                  <c:v>41883</c:v>
                </c:pt>
                <c:pt idx="178">
                  <c:v>41913</c:v>
                </c:pt>
                <c:pt idx="179">
                  <c:v>41944</c:v>
                </c:pt>
                <c:pt idx="180">
                  <c:v>41974</c:v>
                </c:pt>
                <c:pt idx="181">
                  <c:v>42005</c:v>
                </c:pt>
                <c:pt idx="182">
                  <c:v>42036</c:v>
                </c:pt>
                <c:pt idx="183">
                  <c:v>42064</c:v>
                </c:pt>
                <c:pt idx="184">
                  <c:v>42095</c:v>
                </c:pt>
                <c:pt idx="185">
                  <c:v>42125</c:v>
                </c:pt>
                <c:pt idx="186">
                  <c:v>42156</c:v>
                </c:pt>
                <c:pt idx="187">
                  <c:v>42186</c:v>
                </c:pt>
                <c:pt idx="188">
                  <c:v>42217</c:v>
                </c:pt>
                <c:pt idx="189">
                  <c:v>42248</c:v>
                </c:pt>
                <c:pt idx="190">
                  <c:v>42278</c:v>
                </c:pt>
                <c:pt idx="191">
                  <c:v>42309</c:v>
                </c:pt>
                <c:pt idx="192">
                  <c:v>42339</c:v>
                </c:pt>
                <c:pt idx="193">
                  <c:v>42370</c:v>
                </c:pt>
                <c:pt idx="194">
                  <c:v>42401</c:v>
                </c:pt>
                <c:pt idx="195">
                  <c:v>42430</c:v>
                </c:pt>
                <c:pt idx="196">
                  <c:v>42461</c:v>
                </c:pt>
                <c:pt idx="197">
                  <c:v>42491</c:v>
                </c:pt>
                <c:pt idx="198">
                  <c:v>42522</c:v>
                </c:pt>
                <c:pt idx="199">
                  <c:v>42552</c:v>
                </c:pt>
                <c:pt idx="200">
                  <c:v>42583</c:v>
                </c:pt>
                <c:pt idx="201">
                  <c:v>42614</c:v>
                </c:pt>
                <c:pt idx="202">
                  <c:v>42644</c:v>
                </c:pt>
                <c:pt idx="203">
                  <c:v>42675</c:v>
                </c:pt>
                <c:pt idx="204">
                  <c:v>42705</c:v>
                </c:pt>
                <c:pt idx="205">
                  <c:v>42736</c:v>
                </c:pt>
                <c:pt idx="206">
                  <c:v>42767</c:v>
                </c:pt>
                <c:pt idx="207">
                  <c:v>42795</c:v>
                </c:pt>
                <c:pt idx="208">
                  <c:v>42826</c:v>
                </c:pt>
                <c:pt idx="209">
                  <c:v>42856</c:v>
                </c:pt>
                <c:pt idx="210">
                  <c:v>42887</c:v>
                </c:pt>
                <c:pt idx="211">
                  <c:v>42917</c:v>
                </c:pt>
                <c:pt idx="212">
                  <c:v>42948</c:v>
                </c:pt>
                <c:pt idx="213">
                  <c:v>42979</c:v>
                </c:pt>
                <c:pt idx="214">
                  <c:v>43009</c:v>
                </c:pt>
                <c:pt idx="215">
                  <c:v>43040</c:v>
                </c:pt>
                <c:pt idx="216">
                  <c:v>43070</c:v>
                </c:pt>
                <c:pt idx="217">
                  <c:v>43101</c:v>
                </c:pt>
                <c:pt idx="218">
                  <c:v>43132</c:v>
                </c:pt>
                <c:pt idx="219">
                  <c:v>43160</c:v>
                </c:pt>
                <c:pt idx="220">
                  <c:v>43191</c:v>
                </c:pt>
                <c:pt idx="221">
                  <c:v>43221</c:v>
                </c:pt>
                <c:pt idx="222">
                  <c:v>43252</c:v>
                </c:pt>
                <c:pt idx="223">
                  <c:v>43282</c:v>
                </c:pt>
                <c:pt idx="224">
                  <c:v>43313</c:v>
                </c:pt>
                <c:pt idx="225">
                  <c:v>43344</c:v>
                </c:pt>
                <c:pt idx="226">
                  <c:v>43374</c:v>
                </c:pt>
                <c:pt idx="227">
                  <c:v>43405</c:v>
                </c:pt>
                <c:pt idx="228">
                  <c:v>43435</c:v>
                </c:pt>
                <c:pt idx="229">
                  <c:v>43466</c:v>
                </c:pt>
                <c:pt idx="230">
                  <c:v>43497</c:v>
                </c:pt>
                <c:pt idx="231">
                  <c:v>43525</c:v>
                </c:pt>
                <c:pt idx="232">
                  <c:v>43556</c:v>
                </c:pt>
                <c:pt idx="233">
                  <c:v>43586</c:v>
                </c:pt>
                <c:pt idx="234">
                  <c:v>43617</c:v>
                </c:pt>
                <c:pt idx="235">
                  <c:v>43647</c:v>
                </c:pt>
                <c:pt idx="236">
                  <c:v>43678</c:v>
                </c:pt>
                <c:pt idx="237">
                  <c:v>43709</c:v>
                </c:pt>
                <c:pt idx="238">
                  <c:v>43739</c:v>
                </c:pt>
                <c:pt idx="239">
                  <c:v>43770</c:v>
                </c:pt>
                <c:pt idx="240">
                  <c:v>43800</c:v>
                </c:pt>
              </c:numCache>
            </c:numRef>
          </c:cat>
          <c:val>
            <c:numRef>
              <c:f>'Growth of 100k (2000-2019)'!$O$2:$O$242</c:f>
              <c:numCache>
                <c:formatCode>_("$"* #,##0.00_);_("$"* \(#,##0.00\);_("$"* "-"??_);_(@_)</c:formatCode>
                <c:ptCount val="241"/>
                <c:pt idx="0">
                  <c:v>100000</c:v>
                </c:pt>
                <c:pt idx="1">
                  <c:v>93140</c:v>
                </c:pt>
                <c:pt idx="2">
                  <c:v>96418.527999999991</c:v>
                </c:pt>
                <c:pt idx="3">
                  <c:v>105385.45110399999</c:v>
                </c:pt>
                <c:pt idx="4">
                  <c:v>99863.253466150389</c:v>
                </c:pt>
                <c:pt idx="5">
                  <c:v>93711.677052635525</c:v>
                </c:pt>
                <c:pt idx="6">
                  <c:v>99343.748843498921</c:v>
                </c:pt>
                <c:pt idx="7">
                  <c:v>97615.167613622049</c:v>
                </c:pt>
                <c:pt idx="8">
                  <c:v>105541.51922384815</c:v>
                </c:pt>
                <c:pt idx="9">
                  <c:v>95757.820391797432</c:v>
                </c:pt>
                <c:pt idx="10">
                  <c:v>91439.142692127367</c:v>
                </c:pt>
                <c:pt idx="11">
                  <c:v>87671.850013211719</c:v>
                </c:pt>
                <c:pt idx="12">
                  <c:v>90521.1851386411</c:v>
                </c:pt>
                <c:pt idx="13">
                  <c:v>86909.389851609318</c:v>
                </c:pt>
                <c:pt idx="14">
                  <c:v>79869.729273628967</c:v>
                </c:pt>
                <c:pt idx="15">
                  <c:v>73719.760119559534</c:v>
                </c:pt>
                <c:pt idx="16">
                  <c:v>79079.186680251514</c:v>
                </c:pt>
                <c:pt idx="17">
                  <c:v>79166.173785599793</c:v>
                </c:pt>
                <c:pt idx="18">
                  <c:v>76482.440494267954</c:v>
                </c:pt>
                <c:pt idx="19">
                  <c:v>76321.827369229999</c:v>
                </c:pt>
                <c:pt idx="20">
                  <c:v>74322.19549215617</c:v>
                </c:pt>
                <c:pt idx="21">
                  <c:v>69528.413882912093</c:v>
                </c:pt>
                <c:pt idx="22">
                  <c:v>69118.196241002908</c:v>
                </c:pt>
                <c:pt idx="23">
                  <c:v>73666.173553660905</c:v>
                </c:pt>
                <c:pt idx="24">
                  <c:v>74947.964973494614</c:v>
                </c:pt>
                <c:pt idx="25">
                  <c:v>75907.298925155337</c:v>
                </c:pt>
                <c:pt idx="26">
                  <c:v>76689.144104084437</c:v>
                </c:pt>
                <c:pt idx="27">
                  <c:v>79380.933062137789</c:v>
                </c:pt>
                <c:pt idx="28">
                  <c:v>79460.313995199918</c:v>
                </c:pt>
                <c:pt idx="29">
                  <c:v>79595.396528991754</c:v>
                </c:pt>
                <c:pt idx="30">
                  <c:v>75536.031306013174</c:v>
                </c:pt>
                <c:pt idx="31">
                  <c:v>70943.440602607574</c:v>
                </c:pt>
                <c:pt idx="32">
                  <c:v>71865.705330441458</c:v>
                </c:pt>
                <c:pt idx="33">
                  <c:v>67208.807625028858</c:v>
                </c:pt>
                <c:pt idx="34">
                  <c:v>67948.104508904173</c:v>
                </c:pt>
                <c:pt idx="35">
                  <c:v>67200.675359306231</c:v>
                </c:pt>
                <c:pt idx="36">
                  <c:v>65856.661852120102</c:v>
                </c:pt>
                <c:pt idx="37">
                  <c:v>64677.827604967148</c:v>
                </c:pt>
                <c:pt idx="38">
                  <c:v>64141.001635845925</c:v>
                </c:pt>
                <c:pt idx="39">
                  <c:v>64827.310353349472</c:v>
                </c:pt>
                <c:pt idx="40">
                  <c:v>68768.810822833111</c:v>
                </c:pt>
                <c:pt idx="41">
                  <c:v>72035.329336917697</c:v>
                </c:pt>
                <c:pt idx="42">
                  <c:v>73216.708738043148</c:v>
                </c:pt>
                <c:pt idx="43">
                  <c:v>75222.846557465542</c:v>
                </c:pt>
                <c:pt idx="44">
                  <c:v>76283.488693925799</c:v>
                </c:pt>
                <c:pt idx="45">
                  <c:v>75734.247575329529</c:v>
                </c:pt>
                <c:pt idx="46">
                  <c:v>80505.505172575286</c:v>
                </c:pt>
                <c:pt idx="47">
                  <c:v>81310.560224301036</c:v>
                </c:pt>
                <c:pt idx="48">
                  <c:v>83091.261493213227</c:v>
                </c:pt>
                <c:pt idx="49">
                  <c:v>85176.852156692868</c:v>
                </c:pt>
                <c:pt idx="50">
                  <c:v>86352.292716455238</c:v>
                </c:pt>
                <c:pt idx="51">
                  <c:v>85937.80171141625</c:v>
                </c:pt>
                <c:pt idx="52">
                  <c:v>82130.757095600507</c:v>
                </c:pt>
                <c:pt idx="53">
                  <c:v>84175.812947280952</c:v>
                </c:pt>
                <c:pt idx="54">
                  <c:v>86793.680729941378</c:v>
                </c:pt>
                <c:pt idx="55">
                  <c:v>82488.714165736281</c:v>
                </c:pt>
                <c:pt idx="56">
                  <c:v>83132.126136229024</c:v>
                </c:pt>
                <c:pt idx="57">
                  <c:v>87662.827010653506</c:v>
                </c:pt>
                <c:pt idx="58">
                  <c:v>88346.597061336608</c:v>
                </c:pt>
                <c:pt idx="59">
                  <c:v>95193.458333590184</c:v>
                </c:pt>
                <c:pt idx="60">
                  <c:v>97087.808154428625</c:v>
                </c:pt>
                <c:pt idx="61">
                  <c:v>95078.090525631953</c:v>
                </c:pt>
                <c:pt idx="62">
                  <c:v>100792.28376622243</c:v>
                </c:pt>
                <c:pt idx="63">
                  <c:v>99814.598613690076</c:v>
                </c:pt>
                <c:pt idx="64">
                  <c:v>95921.829267756155</c:v>
                </c:pt>
                <c:pt idx="65">
                  <c:v>99614.819694564765</c:v>
                </c:pt>
                <c:pt idx="66">
                  <c:v>103290.6065412942</c:v>
                </c:pt>
                <c:pt idx="67">
                  <c:v>107577.16671275791</c:v>
                </c:pt>
                <c:pt idx="68">
                  <c:v>109416.73626354606</c:v>
                </c:pt>
                <c:pt idx="69">
                  <c:v>113848.11408221968</c:v>
                </c:pt>
                <c:pt idx="70">
                  <c:v>110364.36179130376</c:v>
                </c:pt>
                <c:pt idx="71">
                  <c:v>113840.83918772984</c:v>
                </c:pt>
                <c:pt idx="72">
                  <c:v>115833.05387351512</c:v>
                </c:pt>
                <c:pt idx="73">
                  <c:v>123431.70220761769</c:v>
                </c:pt>
                <c:pt idx="74">
                  <c:v>118790.67020461128</c:v>
                </c:pt>
                <c:pt idx="75">
                  <c:v>120940.78133531474</c:v>
                </c:pt>
                <c:pt idx="76">
                  <c:v>122367.88255507145</c:v>
                </c:pt>
                <c:pt idx="77">
                  <c:v>117289.61542903598</c:v>
                </c:pt>
                <c:pt idx="78">
                  <c:v>118368.67989098313</c:v>
                </c:pt>
                <c:pt idx="79">
                  <c:v>114509.86092653708</c:v>
                </c:pt>
                <c:pt idx="80">
                  <c:v>113628.13499740274</c:v>
                </c:pt>
                <c:pt idx="81">
                  <c:v>115877.97207035132</c:v>
                </c:pt>
                <c:pt idx="82">
                  <c:v>121486.46591855632</c:v>
                </c:pt>
                <c:pt idx="83">
                  <c:v>126503.85696099268</c:v>
                </c:pt>
                <c:pt idx="84">
                  <c:v>128287.56134414267</c:v>
                </c:pt>
                <c:pt idx="85">
                  <c:v>133188.14618748892</c:v>
                </c:pt>
                <c:pt idx="86">
                  <c:v>129299.05231881424</c:v>
                </c:pt>
                <c:pt idx="87">
                  <c:v>132272.93052214695</c:v>
                </c:pt>
                <c:pt idx="88">
                  <c:v>137325.75646809296</c:v>
                </c:pt>
                <c:pt idx="89">
                  <c:v>142269.48370094431</c:v>
                </c:pt>
                <c:pt idx="90">
                  <c:v>138371.29984753844</c:v>
                </c:pt>
                <c:pt idx="91">
                  <c:v>133874.23260249343</c:v>
                </c:pt>
                <c:pt idx="92">
                  <c:v>135601.2102030656</c:v>
                </c:pt>
                <c:pt idx="93">
                  <c:v>145174.65564340202</c:v>
                </c:pt>
                <c:pt idx="94">
                  <c:v>151547.82302614738</c:v>
                </c:pt>
                <c:pt idx="95">
                  <c:v>146546.74486628451</c:v>
                </c:pt>
                <c:pt idx="96">
                  <c:v>151148.31265508587</c:v>
                </c:pt>
                <c:pt idx="97">
                  <c:v>133630.22321836141</c:v>
                </c:pt>
                <c:pt idx="98">
                  <c:v>133095.70232548798</c:v>
                </c:pt>
                <c:pt idx="99">
                  <c:v>132563.31951618602</c:v>
                </c:pt>
                <c:pt idx="100">
                  <c:v>143685.38202359405</c:v>
                </c:pt>
                <c:pt idx="101">
                  <c:v>149475.90291914489</c:v>
                </c:pt>
                <c:pt idx="102">
                  <c:v>147472.92582002835</c:v>
                </c:pt>
                <c:pt idx="103">
                  <c:v>133964.40581491374</c:v>
                </c:pt>
                <c:pt idx="104">
                  <c:v>132946.2763307204</c:v>
                </c:pt>
                <c:pt idx="105">
                  <c:v>112326.30887182566</c:v>
                </c:pt>
                <c:pt idx="106">
                  <c:v>96106.389870734041</c:v>
                </c:pt>
                <c:pt idx="107">
                  <c:v>88023.842482605309</c:v>
                </c:pt>
                <c:pt idx="108">
                  <c:v>89335.397735596125</c:v>
                </c:pt>
                <c:pt idx="109">
                  <c:v>81205.876541656879</c:v>
                </c:pt>
                <c:pt idx="110">
                  <c:v>73158.374176378682</c:v>
                </c:pt>
                <c:pt idx="111">
                  <c:v>77789.29926174345</c:v>
                </c:pt>
                <c:pt idx="112">
                  <c:v>82285.520759072228</c:v>
                </c:pt>
                <c:pt idx="113">
                  <c:v>85922.540776623224</c:v>
                </c:pt>
                <c:pt idx="114">
                  <c:v>87958.904993029195</c:v>
                </c:pt>
                <c:pt idx="115">
                  <c:v>93729.009160571906</c:v>
                </c:pt>
                <c:pt idx="116">
                  <c:v>94900.621775079053</c:v>
                </c:pt>
                <c:pt idx="117">
                  <c:v>98535.315589064587</c:v>
                </c:pt>
                <c:pt idx="118">
                  <c:v>95618.670247628281</c:v>
                </c:pt>
                <c:pt idx="119">
                  <c:v>102130.30169149177</c:v>
                </c:pt>
                <c:pt idx="120">
                  <c:v>105092.08044054502</c:v>
                </c:pt>
                <c:pt idx="121">
                  <c:v>98345.168876262018</c:v>
                </c:pt>
                <c:pt idx="122">
                  <c:v>103075.57149921023</c:v>
                </c:pt>
                <c:pt idx="123">
                  <c:v>110661.9335615521</c:v>
                </c:pt>
                <c:pt idx="124">
                  <c:v>111292.70658285294</c:v>
                </c:pt>
                <c:pt idx="125">
                  <c:v>103713.67326456065</c:v>
                </c:pt>
                <c:pt idx="126">
                  <c:v>98040.535336989182</c:v>
                </c:pt>
                <c:pt idx="127">
                  <c:v>105589.65655793734</c:v>
                </c:pt>
                <c:pt idx="128">
                  <c:v>101028.18339463444</c:v>
                </c:pt>
                <c:pt idx="129">
                  <c:v>111494.70319431856</c:v>
                </c:pt>
                <c:pt idx="130">
                  <c:v>116980.24259147902</c:v>
                </c:pt>
                <c:pt idx="131">
                  <c:v>119226.26324923543</c:v>
                </c:pt>
                <c:pt idx="132">
                  <c:v>124221.84367937841</c:v>
                </c:pt>
                <c:pt idx="133">
                  <c:v>124929.90818835086</c:v>
                </c:pt>
                <c:pt idx="134">
                  <c:v>129964.58348834141</c:v>
                </c:pt>
                <c:pt idx="135">
                  <c:v>132641.85390820124</c:v>
                </c:pt>
                <c:pt idx="136">
                  <c:v>137801.62202523026</c:v>
                </c:pt>
                <c:pt idx="137">
                  <c:v>137112.6139151041</c:v>
                </c:pt>
                <c:pt idx="138">
                  <c:v>136193.95940187288</c:v>
                </c:pt>
                <c:pt idx="139">
                  <c:v>133660.75175699804</c:v>
                </c:pt>
                <c:pt idx="140">
                  <c:v>126068.82105720056</c:v>
                </c:pt>
                <c:pt idx="141">
                  <c:v>119777.98688644625</c:v>
                </c:pt>
                <c:pt idx="142">
                  <c:v>129647.69300588942</c:v>
                </c:pt>
                <c:pt idx="143">
                  <c:v>130179.24854721357</c:v>
                </c:pt>
                <c:pt idx="144">
                  <c:v>131780.45330434429</c:v>
                </c:pt>
                <c:pt idx="145">
                  <c:v>134336.99409844857</c:v>
                </c:pt>
                <c:pt idx="146">
                  <c:v>141174.7470980596</c:v>
                </c:pt>
                <c:pt idx="147">
                  <c:v>147287.61364740555</c:v>
                </c:pt>
                <c:pt idx="148">
                  <c:v>149938.79069305887</c:v>
                </c:pt>
                <c:pt idx="149">
                  <c:v>142951.64304676233</c:v>
                </c:pt>
                <c:pt idx="150">
                  <c:v>147383.14398121194</c:v>
                </c:pt>
                <c:pt idx="151">
                  <c:v>149343.33979616206</c:v>
                </c:pt>
                <c:pt idx="152">
                  <c:v>151389.3435513695</c:v>
                </c:pt>
                <c:pt idx="153">
                  <c:v>154159.76853835955</c:v>
                </c:pt>
                <c:pt idx="154">
                  <c:v>150521.59800085428</c:v>
                </c:pt>
                <c:pt idx="155">
                  <c:v>153215.93460506957</c:v>
                </c:pt>
                <c:pt idx="156">
                  <c:v>151653.13207209785</c:v>
                </c:pt>
                <c:pt idx="157">
                  <c:v>158295.53925685576</c:v>
                </c:pt>
                <c:pt idx="158">
                  <c:v>161572.25691947265</c:v>
                </c:pt>
                <c:pt idx="159">
                  <c:v>169683.18421683018</c:v>
                </c:pt>
                <c:pt idx="160">
                  <c:v>174620.96487753993</c:v>
                </c:pt>
                <c:pt idx="161">
                  <c:v>174498.73020212565</c:v>
                </c:pt>
                <c:pt idx="162">
                  <c:v>172823.54239218522</c:v>
                </c:pt>
                <c:pt idx="163">
                  <c:v>183694.14320865367</c:v>
                </c:pt>
                <c:pt idx="164">
                  <c:v>177375.06468227599</c:v>
                </c:pt>
                <c:pt idx="165">
                  <c:v>182944.64171329947</c:v>
                </c:pt>
                <c:pt idx="166">
                  <c:v>192530.94093907636</c:v>
                </c:pt>
                <c:pt idx="167">
                  <c:v>198460.89391999991</c:v>
                </c:pt>
                <c:pt idx="168">
                  <c:v>204434.56682699191</c:v>
                </c:pt>
                <c:pt idx="169">
                  <c:v>199834.7890733846</c:v>
                </c:pt>
                <c:pt idx="170">
                  <c:v>213143.78602567202</c:v>
                </c:pt>
                <c:pt idx="171">
                  <c:v>205939.5260580043</c:v>
                </c:pt>
                <c:pt idx="172">
                  <c:v>204127.25822869386</c:v>
                </c:pt>
                <c:pt idx="173">
                  <c:v>212292.34855784161</c:v>
                </c:pt>
                <c:pt idx="174">
                  <c:v>216750.48787755627</c:v>
                </c:pt>
                <c:pt idx="175">
                  <c:v>214431.2576572664</c:v>
                </c:pt>
                <c:pt idx="176">
                  <c:v>224423.75426409501</c:v>
                </c:pt>
                <c:pt idx="177">
                  <c:v>223077.21173851044</c:v>
                </c:pt>
                <c:pt idx="178">
                  <c:v>228274.91077201776</c:v>
                </c:pt>
                <c:pt idx="179">
                  <c:v>236926.52989027725</c:v>
                </c:pt>
                <c:pt idx="180">
                  <c:v>234438.80132642935</c:v>
                </c:pt>
                <c:pt idx="181">
                  <c:v>233079.05627873607</c:v>
                </c:pt>
                <c:pt idx="182">
                  <c:v>245805.17275155504</c:v>
                </c:pt>
                <c:pt idx="183">
                  <c:v>242978.41326491217</c:v>
                </c:pt>
                <c:pt idx="184">
                  <c:v>240864.50106950742</c:v>
                </c:pt>
                <c:pt idx="185">
                  <c:v>248788.94315469419</c:v>
                </c:pt>
                <c:pt idx="186">
                  <c:v>248166.97079680747</c:v>
                </c:pt>
                <c:pt idx="187">
                  <c:v>257795.84926372359</c:v>
                </c:pt>
                <c:pt idx="188">
                  <c:v>242431.21664760567</c:v>
                </c:pt>
                <c:pt idx="189">
                  <c:v>237752.29416630688</c:v>
                </c:pt>
                <c:pt idx="190">
                  <c:v>255084.43641103065</c:v>
                </c:pt>
                <c:pt idx="191">
                  <c:v>256385.36703672694</c:v>
                </c:pt>
                <c:pt idx="192">
                  <c:v>256257.1743532086</c:v>
                </c:pt>
                <c:pt idx="193">
                  <c:v>246801.28461957519</c:v>
                </c:pt>
                <c:pt idx="194">
                  <c:v>243568.18779105876</c:v>
                </c:pt>
                <c:pt idx="195">
                  <c:v>256428.58810642664</c:v>
                </c:pt>
                <c:pt idx="196">
                  <c:v>254761.80228373487</c:v>
                </c:pt>
                <c:pt idx="197">
                  <c:v>261054.41880014312</c:v>
                </c:pt>
                <c:pt idx="198">
                  <c:v>268886.0513641474</c:v>
                </c:pt>
                <c:pt idx="199">
                  <c:v>276119.08614584291</c:v>
                </c:pt>
                <c:pt idx="200">
                  <c:v>272115.35939672822</c:v>
                </c:pt>
                <c:pt idx="201">
                  <c:v>273475.93619371182</c:v>
                </c:pt>
                <c:pt idx="202">
                  <c:v>268115.80784431507</c:v>
                </c:pt>
                <c:pt idx="203">
                  <c:v>266560.73615881806</c:v>
                </c:pt>
                <c:pt idx="204">
                  <c:v>269466.24818294914</c:v>
                </c:pt>
                <c:pt idx="205">
                  <c:v>278412.52762262302</c:v>
                </c:pt>
                <c:pt idx="206">
                  <c:v>288769.47365018458</c:v>
                </c:pt>
                <c:pt idx="207">
                  <c:v>294978.01733366359</c:v>
                </c:pt>
                <c:pt idx="208">
                  <c:v>302470.45897393866</c:v>
                </c:pt>
                <c:pt idx="209">
                  <c:v>317049.53509648249</c:v>
                </c:pt>
                <c:pt idx="210">
                  <c:v>318317.7332368684</c:v>
                </c:pt>
                <c:pt idx="211">
                  <c:v>329236.03148689296</c:v>
                </c:pt>
                <c:pt idx="212">
                  <c:v>334174.5719591963</c:v>
                </c:pt>
                <c:pt idx="213">
                  <c:v>343698.54726003337</c:v>
                </c:pt>
                <c:pt idx="214">
                  <c:v>360883.47462303506</c:v>
                </c:pt>
                <c:pt idx="215">
                  <c:v>371024.30025994236</c:v>
                </c:pt>
                <c:pt idx="216">
                  <c:v>371395.32456020225</c:v>
                </c:pt>
                <c:pt idx="217">
                  <c:v>401886.88070659485</c:v>
                </c:pt>
                <c:pt idx="218">
                  <c:v>396220.27568863187</c:v>
                </c:pt>
                <c:pt idx="219">
                  <c:v>381797.85765356565</c:v>
                </c:pt>
                <c:pt idx="220">
                  <c:v>384737.70115749812</c:v>
                </c:pt>
                <c:pt idx="221">
                  <c:v>398203.52069801051</c:v>
                </c:pt>
                <c:pt idx="222">
                  <c:v>397646.0357690333</c:v>
                </c:pt>
                <c:pt idx="223">
                  <c:v>405082.01663791417</c:v>
                </c:pt>
                <c:pt idx="224">
                  <c:v>428860.33101455972</c:v>
                </c:pt>
                <c:pt idx="225">
                  <c:v>432848.73209299514</c:v>
                </c:pt>
                <c:pt idx="226">
                  <c:v>390429.55634788162</c:v>
                </c:pt>
                <c:pt idx="227">
                  <c:v>395817.48422548239</c:v>
                </c:pt>
                <c:pt idx="228">
                  <c:v>365418.70143696538</c:v>
                </c:pt>
                <c:pt idx="229">
                  <c:v>389792.12882281095</c:v>
                </c:pt>
                <c:pt idx="230">
                  <c:v>403824.64546043216</c:v>
                </c:pt>
                <c:pt idx="231">
                  <c:v>412547.25780237751</c:v>
                </c:pt>
                <c:pt idx="232">
                  <c:v>422118.35418339272</c:v>
                </c:pt>
                <c:pt idx="233">
                  <c:v>412536.26754342968</c:v>
                </c:pt>
                <c:pt idx="234">
                  <c:v>438278.53063813969</c:v>
                </c:pt>
                <c:pt idx="235">
                  <c:v>446299.02774881764</c:v>
                </c:pt>
                <c:pt idx="236">
                  <c:v>447548.66502651427</c:v>
                </c:pt>
                <c:pt idx="237">
                  <c:v>442133.32617969345</c:v>
                </c:pt>
                <c:pt idx="238">
                  <c:v>444918.76613462553</c:v>
                </c:pt>
                <c:pt idx="239">
                  <c:v>459912.52855336247</c:v>
                </c:pt>
                <c:pt idx="240">
                  <c:v>468190.95406732301</c:v>
                </c:pt>
              </c:numCache>
            </c:numRef>
          </c:val>
          <c:smooth val="0"/>
          <c:extLst>
            <c:ext xmlns:c16="http://schemas.microsoft.com/office/drawing/2014/chart" uri="{C3380CC4-5D6E-409C-BE32-E72D297353CC}">
              <c16:uniqueId val="{00000002-1656-8541-9057-1C1F83B6A5A0}"/>
            </c:ext>
          </c:extLst>
        </c:ser>
        <c:ser>
          <c:idx val="3"/>
          <c:order val="3"/>
          <c:tx>
            <c:strRef>
              <c:f>'Growth of 100k (2000-2019)'!$P$1</c:f>
              <c:strCache>
                <c:ptCount val="1"/>
                <c:pt idx="0">
                  <c:v>MSCI USA Quality GR USD</c:v>
                </c:pt>
              </c:strCache>
            </c:strRef>
          </c:tx>
          <c:spPr>
            <a:ln w="28575" cap="rnd">
              <a:solidFill>
                <a:schemeClr val="accent4"/>
              </a:solidFill>
              <a:round/>
            </a:ln>
            <a:effectLst/>
          </c:spPr>
          <c:marker>
            <c:symbol val="none"/>
          </c:marker>
          <c:cat>
            <c:numRef>
              <c:f>'Growth of 100k (2000-2019)'!$L$2:$L$242</c:f>
              <c:numCache>
                <c:formatCode>mmm\-yy</c:formatCode>
                <c:ptCount val="241"/>
                <c:pt idx="0">
                  <c:v>36495</c:v>
                </c:pt>
                <c:pt idx="1">
                  <c:v>36526</c:v>
                </c:pt>
                <c:pt idx="2">
                  <c:v>36557</c:v>
                </c:pt>
                <c:pt idx="3">
                  <c:v>36586</c:v>
                </c:pt>
                <c:pt idx="4">
                  <c:v>36617</c:v>
                </c:pt>
                <c:pt idx="5">
                  <c:v>36647</c:v>
                </c:pt>
                <c:pt idx="6">
                  <c:v>36678</c:v>
                </c:pt>
                <c:pt idx="7">
                  <c:v>36708</c:v>
                </c:pt>
                <c:pt idx="8">
                  <c:v>36739</c:v>
                </c:pt>
                <c:pt idx="9">
                  <c:v>36770</c:v>
                </c:pt>
                <c:pt idx="10">
                  <c:v>36800</c:v>
                </c:pt>
                <c:pt idx="11">
                  <c:v>36831</c:v>
                </c:pt>
                <c:pt idx="12">
                  <c:v>36861</c:v>
                </c:pt>
                <c:pt idx="13">
                  <c:v>36892</c:v>
                </c:pt>
                <c:pt idx="14">
                  <c:v>36923</c:v>
                </c:pt>
                <c:pt idx="15">
                  <c:v>36951</c:v>
                </c:pt>
                <c:pt idx="16">
                  <c:v>36982</c:v>
                </c:pt>
                <c:pt idx="17">
                  <c:v>37012</c:v>
                </c:pt>
                <c:pt idx="18">
                  <c:v>37043</c:v>
                </c:pt>
                <c:pt idx="19">
                  <c:v>37073</c:v>
                </c:pt>
                <c:pt idx="20">
                  <c:v>37104</c:v>
                </c:pt>
                <c:pt idx="21">
                  <c:v>37135</c:v>
                </c:pt>
                <c:pt idx="22">
                  <c:v>37165</c:v>
                </c:pt>
                <c:pt idx="23">
                  <c:v>37196</c:v>
                </c:pt>
                <c:pt idx="24">
                  <c:v>37226</c:v>
                </c:pt>
                <c:pt idx="25">
                  <c:v>37257</c:v>
                </c:pt>
                <c:pt idx="26">
                  <c:v>37288</c:v>
                </c:pt>
                <c:pt idx="27">
                  <c:v>37316</c:v>
                </c:pt>
                <c:pt idx="28">
                  <c:v>37347</c:v>
                </c:pt>
                <c:pt idx="29">
                  <c:v>37377</c:v>
                </c:pt>
                <c:pt idx="30">
                  <c:v>37408</c:v>
                </c:pt>
                <c:pt idx="31">
                  <c:v>37438</c:v>
                </c:pt>
                <c:pt idx="32">
                  <c:v>37469</c:v>
                </c:pt>
                <c:pt idx="33">
                  <c:v>37500</c:v>
                </c:pt>
                <c:pt idx="34">
                  <c:v>37530</c:v>
                </c:pt>
                <c:pt idx="35">
                  <c:v>37561</c:v>
                </c:pt>
                <c:pt idx="36">
                  <c:v>37591</c:v>
                </c:pt>
                <c:pt idx="37">
                  <c:v>37622</c:v>
                </c:pt>
                <c:pt idx="38">
                  <c:v>37653</c:v>
                </c:pt>
                <c:pt idx="39">
                  <c:v>37681</c:v>
                </c:pt>
                <c:pt idx="40">
                  <c:v>37712</c:v>
                </c:pt>
                <c:pt idx="41">
                  <c:v>37742</c:v>
                </c:pt>
                <c:pt idx="42">
                  <c:v>37773</c:v>
                </c:pt>
                <c:pt idx="43">
                  <c:v>37803</c:v>
                </c:pt>
                <c:pt idx="44">
                  <c:v>37834</c:v>
                </c:pt>
                <c:pt idx="45">
                  <c:v>37865</c:v>
                </c:pt>
                <c:pt idx="46">
                  <c:v>37895</c:v>
                </c:pt>
                <c:pt idx="47">
                  <c:v>37926</c:v>
                </c:pt>
                <c:pt idx="48">
                  <c:v>37956</c:v>
                </c:pt>
                <c:pt idx="49">
                  <c:v>37987</c:v>
                </c:pt>
                <c:pt idx="50">
                  <c:v>38018</c:v>
                </c:pt>
                <c:pt idx="51">
                  <c:v>38047</c:v>
                </c:pt>
                <c:pt idx="52">
                  <c:v>38078</c:v>
                </c:pt>
                <c:pt idx="53">
                  <c:v>38108</c:v>
                </c:pt>
                <c:pt idx="54">
                  <c:v>38139</c:v>
                </c:pt>
                <c:pt idx="55">
                  <c:v>38169</c:v>
                </c:pt>
                <c:pt idx="56">
                  <c:v>38200</c:v>
                </c:pt>
                <c:pt idx="57">
                  <c:v>38231</c:v>
                </c:pt>
                <c:pt idx="58">
                  <c:v>38261</c:v>
                </c:pt>
                <c:pt idx="59">
                  <c:v>38292</c:v>
                </c:pt>
                <c:pt idx="60">
                  <c:v>38322</c:v>
                </c:pt>
                <c:pt idx="61">
                  <c:v>38353</c:v>
                </c:pt>
                <c:pt idx="62">
                  <c:v>38384</c:v>
                </c:pt>
                <c:pt idx="63">
                  <c:v>38412</c:v>
                </c:pt>
                <c:pt idx="64">
                  <c:v>38443</c:v>
                </c:pt>
                <c:pt idx="65">
                  <c:v>38473</c:v>
                </c:pt>
                <c:pt idx="66">
                  <c:v>38504</c:v>
                </c:pt>
                <c:pt idx="67">
                  <c:v>38534</c:v>
                </c:pt>
                <c:pt idx="68">
                  <c:v>38565</c:v>
                </c:pt>
                <c:pt idx="69">
                  <c:v>38596</c:v>
                </c:pt>
                <c:pt idx="70">
                  <c:v>38626</c:v>
                </c:pt>
                <c:pt idx="71">
                  <c:v>38657</c:v>
                </c:pt>
                <c:pt idx="72">
                  <c:v>38687</c:v>
                </c:pt>
                <c:pt idx="73">
                  <c:v>38718</c:v>
                </c:pt>
                <c:pt idx="74">
                  <c:v>38749</c:v>
                </c:pt>
                <c:pt idx="75">
                  <c:v>38777</c:v>
                </c:pt>
                <c:pt idx="76">
                  <c:v>38808</c:v>
                </c:pt>
                <c:pt idx="77">
                  <c:v>38838</c:v>
                </c:pt>
                <c:pt idx="78">
                  <c:v>38869</c:v>
                </c:pt>
                <c:pt idx="79">
                  <c:v>38899</c:v>
                </c:pt>
                <c:pt idx="80">
                  <c:v>38930</c:v>
                </c:pt>
                <c:pt idx="81">
                  <c:v>38961</c:v>
                </c:pt>
                <c:pt idx="82">
                  <c:v>38991</c:v>
                </c:pt>
                <c:pt idx="83">
                  <c:v>39022</c:v>
                </c:pt>
                <c:pt idx="84">
                  <c:v>39052</c:v>
                </c:pt>
                <c:pt idx="85">
                  <c:v>39083</c:v>
                </c:pt>
                <c:pt idx="86">
                  <c:v>39114</c:v>
                </c:pt>
                <c:pt idx="87">
                  <c:v>39142</c:v>
                </c:pt>
                <c:pt idx="88">
                  <c:v>39173</c:v>
                </c:pt>
                <c:pt idx="89">
                  <c:v>39203</c:v>
                </c:pt>
                <c:pt idx="90">
                  <c:v>39234</c:v>
                </c:pt>
                <c:pt idx="91">
                  <c:v>39264</c:v>
                </c:pt>
                <c:pt idx="92">
                  <c:v>39295</c:v>
                </c:pt>
                <c:pt idx="93">
                  <c:v>39326</c:v>
                </c:pt>
                <c:pt idx="94">
                  <c:v>39356</c:v>
                </c:pt>
                <c:pt idx="95">
                  <c:v>39387</c:v>
                </c:pt>
                <c:pt idx="96">
                  <c:v>39417</c:v>
                </c:pt>
                <c:pt idx="97">
                  <c:v>39448</c:v>
                </c:pt>
                <c:pt idx="98">
                  <c:v>39479</c:v>
                </c:pt>
                <c:pt idx="99">
                  <c:v>39508</c:v>
                </c:pt>
                <c:pt idx="100">
                  <c:v>39539</c:v>
                </c:pt>
                <c:pt idx="101">
                  <c:v>39569</c:v>
                </c:pt>
                <c:pt idx="102">
                  <c:v>39600</c:v>
                </c:pt>
                <c:pt idx="103">
                  <c:v>39630</c:v>
                </c:pt>
                <c:pt idx="104">
                  <c:v>39661</c:v>
                </c:pt>
                <c:pt idx="105">
                  <c:v>39692</c:v>
                </c:pt>
                <c:pt idx="106">
                  <c:v>39722</c:v>
                </c:pt>
                <c:pt idx="107">
                  <c:v>39753</c:v>
                </c:pt>
                <c:pt idx="108">
                  <c:v>39783</c:v>
                </c:pt>
                <c:pt idx="109">
                  <c:v>39814</c:v>
                </c:pt>
                <c:pt idx="110">
                  <c:v>39845</c:v>
                </c:pt>
                <c:pt idx="111">
                  <c:v>39873</c:v>
                </c:pt>
                <c:pt idx="112">
                  <c:v>39904</c:v>
                </c:pt>
                <c:pt idx="113">
                  <c:v>39934</c:v>
                </c:pt>
                <c:pt idx="114">
                  <c:v>39965</c:v>
                </c:pt>
                <c:pt idx="115">
                  <c:v>39995</c:v>
                </c:pt>
                <c:pt idx="116">
                  <c:v>40026</c:v>
                </c:pt>
                <c:pt idx="117">
                  <c:v>40057</c:v>
                </c:pt>
                <c:pt idx="118">
                  <c:v>40087</c:v>
                </c:pt>
                <c:pt idx="119">
                  <c:v>40118</c:v>
                </c:pt>
                <c:pt idx="120">
                  <c:v>40148</c:v>
                </c:pt>
                <c:pt idx="121">
                  <c:v>40179</c:v>
                </c:pt>
                <c:pt idx="122">
                  <c:v>40210</c:v>
                </c:pt>
                <c:pt idx="123">
                  <c:v>40238</c:v>
                </c:pt>
                <c:pt idx="124">
                  <c:v>40269</c:v>
                </c:pt>
                <c:pt idx="125">
                  <c:v>40299</c:v>
                </c:pt>
                <c:pt idx="126">
                  <c:v>40330</c:v>
                </c:pt>
                <c:pt idx="127">
                  <c:v>40360</c:v>
                </c:pt>
                <c:pt idx="128">
                  <c:v>40391</c:v>
                </c:pt>
                <c:pt idx="129">
                  <c:v>40422</c:v>
                </c:pt>
                <c:pt idx="130">
                  <c:v>40452</c:v>
                </c:pt>
                <c:pt idx="131">
                  <c:v>40483</c:v>
                </c:pt>
                <c:pt idx="132">
                  <c:v>40513</c:v>
                </c:pt>
                <c:pt idx="133">
                  <c:v>40544</c:v>
                </c:pt>
                <c:pt idx="134">
                  <c:v>40575</c:v>
                </c:pt>
                <c:pt idx="135">
                  <c:v>40603</c:v>
                </c:pt>
                <c:pt idx="136">
                  <c:v>40634</c:v>
                </c:pt>
                <c:pt idx="137">
                  <c:v>40664</c:v>
                </c:pt>
                <c:pt idx="138">
                  <c:v>40695</c:v>
                </c:pt>
                <c:pt idx="139">
                  <c:v>40725</c:v>
                </c:pt>
                <c:pt idx="140">
                  <c:v>40756</c:v>
                </c:pt>
                <c:pt idx="141">
                  <c:v>40787</c:v>
                </c:pt>
                <c:pt idx="142">
                  <c:v>40817</c:v>
                </c:pt>
                <c:pt idx="143">
                  <c:v>40848</c:v>
                </c:pt>
                <c:pt idx="144">
                  <c:v>40878</c:v>
                </c:pt>
                <c:pt idx="145">
                  <c:v>40909</c:v>
                </c:pt>
                <c:pt idx="146">
                  <c:v>40940</c:v>
                </c:pt>
                <c:pt idx="147">
                  <c:v>40969</c:v>
                </c:pt>
                <c:pt idx="148">
                  <c:v>41000</c:v>
                </c:pt>
                <c:pt idx="149">
                  <c:v>41030</c:v>
                </c:pt>
                <c:pt idx="150">
                  <c:v>41061</c:v>
                </c:pt>
                <c:pt idx="151">
                  <c:v>41091</c:v>
                </c:pt>
                <c:pt idx="152">
                  <c:v>41122</c:v>
                </c:pt>
                <c:pt idx="153">
                  <c:v>41153</c:v>
                </c:pt>
                <c:pt idx="154">
                  <c:v>41183</c:v>
                </c:pt>
                <c:pt idx="155">
                  <c:v>41214</c:v>
                </c:pt>
                <c:pt idx="156">
                  <c:v>41244</c:v>
                </c:pt>
                <c:pt idx="157">
                  <c:v>41275</c:v>
                </c:pt>
                <c:pt idx="158">
                  <c:v>41306</c:v>
                </c:pt>
                <c:pt idx="159">
                  <c:v>41334</c:v>
                </c:pt>
                <c:pt idx="160">
                  <c:v>41365</c:v>
                </c:pt>
                <c:pt idx="161">
                  <c:v>41395</c:v>
                </c:pt>
                <c:pt idx="162">
                  <c:v>41426</c:v>
                </c:pt>
                <c:pt idx="163">
                  <c:v>41456</c:v>
                </c:pt>
                <c:pt idx="164">
                  <c:v>41487</c:v>
                </c:pt>
                <c:pt idx="165">
                  <c:v>41518</c:v>
                </c:pt>
                <c:pt idx="166">
                  <c:v>41548</c:v>
                </c:pt>
                <c:pt idx="167">
                  <c:v>41579</c:v>
                </c:pt>
                <c:pt idx="168">
                  <c:v>41609</c:v>
                </c:pt>
                <c:pt idx="169">
                  <c:v>41640</c:v>
                </c:pt>
                <c:pt idx="170">
                  <c:v>41671</c:v>
                </c:pt>
                <c:pt idx="171">
                  <c:v>41699</c:v>
                </c:pt>
                <c:pt idx="172">
                  <c:v>41730</c:v>
                </c:pt>
                <c:pt idx="173">
                  <c:v>41760</c:v>
                </c:pt>
                <c:pt idx="174">
                  <c:v>41791</c:v>
                </c:pt>
                <c:pt idx="175">
                  <c:v>41821</c:v>
                </c:pt>
                <c:pt idx="176">
                  <c:v>41852</c:v>
                </c:pt>
                <c:pt idx="177">
                  <c:v>41883</c:v>
                </c:pt>
                <c:pt idx="178">
                  <c:v>41913</c:v>
                </c:pt>
                <c:pt idx="179">
                  <c:v>41944</c:v>
                </c:pt>
                <c:pt idx="180">
                  <c:v>41974</c:v>
                </c:pt>
                <c:pt idx="181">
                  <c:v>42005</c:v>
                </c:pt>
                <c:pt idx="182">
                  <c:v>42036</c:v>
                </c:pt>
                <c:pt idx="183">
                  <c:v>42064</c:v>
                </c:pt>
                <c:pt idx="184">
                  <c:v>42095</c:v>
                </c:pt>
                <c:pt idx="185">
                  <c:v>42125</c:v>
                </c:pt>
                <c:pt idx="186">
                  <c:v>42156</c:v>
                </c:pt>
                <c:pt idx="187">
                  <c:v>42186</c:v>
                </c:pt>
                <c:pt idx="188">
                  <c:v>42217</c:v>
                </c:pt>
                <c:pt idx="189">
                  <c:v>42248</c:v>
                </c:pt>
                <c:pt idx="190">
                  <c:v>42278</c:v>
                </c:pt>
                <c:pt idx="191">
                  <c:v>42309</c:v>
                </c:pt>
                <c:pt idx="192">
                  <c:v>42339</c:v>
                </c:pt>
                <c:pt idx="193">
                  <c:v>42370</c:v>
                </c:pt>
                <c:pt idx="194">
                  <c:v>42401</c:v>
                </c:pt>
                <c:pt idx="195">
                  <c:v>42430</c:v>
                </c:pt>
                <c:pt idx="196">
                  <c:v>42461</c:v>
                </c:pt>
                <c:pt idx="197">
                  <c:v>42491</c:v>
                </c:pt>
                <c:pt idx="198">
                  <c:v>42522</c:v>
                </c:pt>
                <c:pt idx="199">
                  <c:v>42552</c:v>
                </c:pt>
                <c:pt idx="200">
                  <c:v>42583</c:v>
                </c:pt>
                <c:pt idx="201">
                  <c:v>42614</c:v>
                </c:pt>
                <c:pt idx="202">
                  <c:v>42644</c:v>
                </c:pt>
                <c:pt idx="203">
                  <c:v>42675</c:v>
                </c:pt>
                <c:pt idx="204">
                  <c:v>42705</c:v>
                </c:pt>
                <c:pt idx="205">
                  <c:v>42736</c:v>
                </c:pt>
                <c:pt idx="206">
                  <c:v>42767</c:v>
                </c:pt>
                <c:pt idx="207">
                  <c:v>42795</c:v>
                </c:pt>
                <c:pt idx="208">
                  <c:v>42826</c:v>
                </c:pt>
                <c:pt idx="209">
                  <c:v>42856</c:v>
                </c:pt>
                <c:pt idx="210">
                  <c:v>42887</c:v>
                </c:pt>
                <c:pt idx="211">
                  <c:v>42917</c:v>
                </c:pt>
                <c:pt idx="212">
                  <c:v>42948</c:v>
                </c:pt>
                <c:pt idx="213">
                  <c:v>42979</c:v>
                </c:pt>
                <c:pt idx="214">
                  <c:v>43009</c:v>
                </c:pt>
                <c:pt idx="215">
                  <c:v>43040</c:v>
                </c:pt>
                <c:pt idx="216">
                  <c:v>43070</c:v>
                </c:pt>
                <c:pt idx="217">
                  <c:v>43101</c:v>
                </c:pt>
                <c:pt idx="218">
                  <c:v>43132</c:v>
                </c:pt>
                <c:pt idx="219">
                  <c:v>43160</c:v>
                </c:pt>
                <c:pt idx="220">
                  <c:v>43191</c:v>
                </c:pt>
                <c:pt idx="221">
                  <c:v>43221</c:v>
                </c:pt>
                <c:pt idx="222">
                  <c:v>43252</c:v>
                </c:pt>
                <c:pt idx="223">
                  <c:v>43282</c:v>
                </c:pt>
                <c:pt idx="224">
                  <c:v>43313</c:v>
                </c:pt>
                <c:pt idx="225">
                  <c:v>43344</c:v>
                </c:pt>
                <c:pt idx="226">
                  <c:v>43374</c:v>
                </c:pt>
                <c:pt idx="227">
                  <c:v>43405</c:v>
                </c:pt>
                <c:pt idx="228">
                  <c:v>43435</c:v>
                </c:pt>
                <c:pt idx="229">
                  <c:v>43466</c:v>
                </c:pt>
                <c:pt idx="230">
                  <c:v>43497</c:v>
                </c:pt>
                <c:pt idx="231">
                  <c:v>43525</c:v>
                </c:pt>
                <c:pt idx="232">
                  <c:v>43556</c:v>
                </c:pt>
                <c:pt idx="233">
                  <c:v>43586</c:v>
                </c:pt>
                <c:pt idx="234">
                  <c:v>43617</c:v>
                </c:pt>
                <c:pt idx="235">
                  <c:v>43647</c:v>
                </c:pt>
                <c:pt idx="236">
                  <c:v>43678</c:v>
                </c:pt>
                <c:pt idx="237">
                  <c:v>43709</c:v>
                </c:pt>
                <c:pt idx="238">
                  <c:v>43739</c:v>
                </c:pt>
                <c:pt idx="239">
                  <c:v>43770</c:v>
                </c:pt>
                <c:pt idx="240">
                  <c:v>43800</c:v>
                </c:pt>
              </c:numCache>
            </c:numRef>
          </c:cat>
          <c:val>
            <c:numRef>
              <c:f>'Growth of 100k (2000-2019)'!$P$2:$P$242</c:f>
              <c:numCache>
                <c:formatCode>_("$"* #,##0.00_);_("$"* \(#,##0.00\);_("$"* "-"??_);_(@_)</c:formatCode>
                <c:ptCount val="241"/>
                <c:pt idx="0">
                  <c:v>100000</c:v>
                </c:pt>
                <c:pt idx="1">
                  <c:v>93880</c:v>
                </c:pt>
                <c:pt idx="2">
                  <c:v>92828.543999999994</c:v>
                </c:pt>
                <c:pt idx="3">
                  <c:v>100858.21305599999</c:v>
                </c:pt>
                <c:pt idx="4">
                  <c:v>97751.78009387519</c:v>
                </c:pt>
                <c:pt idx="5">
                  <c:v>95464.388439678514</c:v>
                </c:pt>
                <c:pt idx="6">
                  <c:v>101698.21300478952</c:v>
                </c:pt>
                <c:pt idx="7">
                  <c:v>98352.341796931942</c:v>
                </c:pt>
                <c:pt idx="8">
                  <c:v>102256.92976627014</c:v>
                </c:pt>
                <c:pt idx="9">
                  <c:v>96878.215260564335</c:v>
                </c:pt>
                <c:pt idx="10">
                  <c:v>98728.589172041102</c:v>
                </c:pt>
                <c:pt idx="11">
                  <c:v>92893.729551973462</c:v>
                </c:pt>
                <c:pt idx="12">
                  <c:v>90571.386313174124</c:v>
                </c:pt>
                <c:pt idx="13">
                  <c:v>93143.613684468262</c:v>
                </c:pt>
                <c:pt idx="14">
                  <c:v>84239.084216233096</c:v>
                </c:pt>
                <c:pt idx="15">
                  <c:v>78342.348321096768</c:v>
                </c:pt>
                <c:pt idx="16">
                  <c:v>83646.12530243503</c:v>
                </c:pt>
                <c:pt idx="17">
                  <c:v>84081.085154007698</c:v>
                </c:pt>
                <c:pt idx="18">
                  <c:v>82037.914784765308</c:v>
                </c:pt>
                <c:pt idx="19">
                  <c:v>83284.891089493743</c:v>
                </c:pt>
                <c:pt idx="20">
                  <c:v>78254.483667688328</c:v>
                </c:pt>
                <c:pt idx="21">
                  <c:v>73833.105340463939</c:v>
                </c:pt>
                <c:pt idx="22">
                  <c:v>75797.065942520276</c:v>
                </c:pt>
                <c:pt idx="23">
                  <c:v>81800.19356516788</c:v>
                </c:pt>
                <c:pt idx="24">
                  <c:v>82037.414126506861</c:v>
                </c:pt>
                <c:pt idx="25">
                  <c:v>82726.52840516952</c:v>
                </c:pt>
                <c:pt idx="26">
                  <c:v>81510.448437613522</c:v>
                </c:pt>
                <c:pt idx="27">
                  <c:v>83368.886661991099</c:v>
                </c:pt>
                <c:pt idx="28">
                  <c:v>77916.561474296876</c:v>
                </c:pt>
                <c:pt idx="29">
                  <c:v>77043.895985784751</c:v>
                </c:pt>
                <c:pt idx="30">
                  <c:v>71673.936435575553</c:v>
                </c:pt>
                <c:pt idx="31">
                  <c:v>67402.169824015247</c:v>
                </c:pt>
                <c:pt idx="32">
                  <c:v>67880.725229765769</c:v>
                </c:pt>
                <c:pt idx="33">
                  <c:v>60963.679328852639</c:v>
                </c:pt>
                <c:pt idx="34">
                  <c:v>67181.974620395617</c:v>
                </c:pt>
                <c:pt idx="35">
                  <c:v>69687.862273736377</c:v>
                </c:pt>
                <c:pt idx="36">
                  <c:v>66064.093435502087</c:v>
                </c:pt>
                <c:pt idx="37">
                  <c:v>63983.074492283777</c:v>
                </c:pt>
                <c:pt idx="38">
                  <c:v>63311.252210114799</c:v>
                </c:pt>
                <c:pt idx="39">
                  <c:v>64229.265367161461</c:v>
                </c:pt>
                <c:pt idx="40">
                  <c:v>68166.51933416845</c:v>
                </c:pt>
                <c:pt idx="41">
                  <c:v>71084.046361670858</c:v>
                </c:pt>
                <c:pt idx="42">
                  <c:v>71922.838108738579</c:v>
                </c:pt>
                <c:pt idx="43">
                  <c:v>71901.26125730596</c:v>
                </c:pt>
                <c:pt idx="44">
                  <c:v>73044.491311297126</c:v>
                </c:pt>
                <c:pt idx="45">
                  <c:v>72482.048728200141</c:v>
                </c:pt>
                <c:pt idx="46">
                  <c:v>75555.287594275826</c:v>
                </c:pt>
                <c:pt idx="47">
                  <c:v>75917.952974728338</c:v>
                </c:pt>
                <c:pt idx="48">
                  <c:v>79410.178811565842</c:v>
                </c:pt>
                <c:pt idx="49">
                  <c:v>80013.696170533745</c:v>
                </c:pt>
                <c:pt idx="50">
                  <c:v>81285.913939645237</c:v>
                </c:pt>
                <c:pt idx="51">
                  <c:v>79985.339316610916</c:v>
                </c:pt>
                <c:pt idx="52">
                  <c:v>81273.103279608345</c:v>
                </c:pt>
                <c:pt idx="53">
                  <c:v>81443.776796495527</c:v>
                </c:pt>
                <c:pt idx="54">
                  <c:v>82600.27842700576</c:v>
                </c:pt>
                <c:pt idx="55">
                  <c:v>79973.589573026969</c:v>
                </c:pt>
                <c:pt idx="56">
                  <c:v>80477.42318733703</c:v>
                </c:pt>
                <c:pt idx="57">
                  <c:v>80445.232218062098</c:v>
                </c:pt>
                <c:pt idx="58">
                  <c:v>80839.413855930601</c:v>
                </c:pt>
                <c:pt idx="59">
                  <c:v>83701.129106430555</c:v>
                </c:pt>
                <c:pt idx="60">
                  <c:v>87492.790254951848</c:v>
                </c:pt>
                <c:pt idx="61">
                  <c:v>86477.873887994399</c:v>
                </c:pt>
                <c:pt idx="62">
                  <c:v>88734.946396471059</c:v>
                </c:pt>
                <c:pt idx="63">
                  <c:v>87794.355964668459</c:v>
                </c:pt>
                <c:pt idx="64">
                  <c:v>85827.762391059892</c:v>
                </c:pt>
                <c:pt idx="65">
                  <c:v>88265.270842965998</c:v>
                </c:pt>
                <c:pt idx="66">
                  <c:v>87267.873282440487</c:v>
                </c:pt>
                <c:pt idx="67">
                  <c:v>90357.155996638889</c:v>
                </c:pt>
                <c:pt idx="68">
                  <c:v>89056.012950287288</c:v>
                </c:pt>
                <c:pt idx="69">
                  <c:v>88966.956937337003</c:v>
                </c:pt>
                <c:pt idx="70">
                  <c:v>87694.729453133084</c:v>
                </c:pt>
                <c:pt idx="71">
                  <c:v>90378.188174398951</c:v>
                </c:pt>
                <c:pt idx="72">
                  <c:v>89691.313944273512</c:v>
                </c:pt>
                <c:pt idx="73">
                  <c:v>91090.498441804186</c:v>
                </c:pt>
                <c:pt idx="74">
                  <c:v>91163.370840557618</c:v>
                </c:pt>
                <c:pt idx="75">
                  <c:v>91774.165425189349</c:v>
                </c:pt>
                <c:pt idx="76">
                  <c:v>91471.310679286224</c:v>
                </c:pt>
                <c:pt idx="77">
                  <c:v>88873.525455994502</c:v>
                </c:pt>
                <c:pt idx="78">
                  <c:v>89335.667788365681</c:v>
                </c:pt>
                <c:pt idx="79">
                  <c:v>89862.748228317039</c:v>
                </c:pt>
                <c:pt idx="80">
                  <c:v>92262.083606013097</c:v>
                </c:pt>
                <c:pt idx="81">
                  <c:v>94079.646653051561</c:v>
                </c:pt>
                <c:pt idx="82">
                  <c:v>97852.240483838934</c:v>
                </c:pt>
                <c:pt idx="83">
                  <c:v>99946.278430193095</c:v>
                </c:pt>
                <c:pt idx="84">
                  <c:v>100456.00445018709</c:v>
                </c:pt>
                <c:pt idx="85">
                  <c:v>101751.8869075945</c:v>
                </c:pt>
                <c:pt idx="86">
                  <c:v>99055.461904543248</c:v>
                </c:pt>
                <c:pt idx="87">
                  <c:v>100154.97753168369</c:v>
                </c:pt>
                <c:pt idx="88">
                  <c:v>105282.91238130588</c:v>
                </c:pt>
                <c:pt idx="89">
                  <c:v>108925.70114969906</c:v>
                </c:pt>
                <c:pt idx="90">
                  <c:v>107520.55960486794</c:v>
                </c:pt>
                <c:pt idx="91">
                  <c:v>105778.72653926909</c:v>
                </c:pt>
                <c:pt idx="92">
                  <c:v>108581.86279255971</c:v>
                </c:pt>
                <c:pt idx="93">
                  <c:v>112175.92245099343</c:v>
                </c:pt>
                <c:pt idx="94">
                  <c:v>114038.04276367991</c:v>
                </c:pt>
                <c:pt idx="95">
                  <c:v>110685.32430642772</c:v>
                </c:pt>
                <c:pt idx="96">
                  <c:v>111139.13413608407</c:v>
                </c:pt>
                <c:pt idx="97">
                  <c:v>103170.45821852685</c:v>
                </c:pt>
                <c:pt idx="98">
                  <c:v>101963.36385737009</c:v>
                </c:pt>
                <c:pt idx="99">
                  <c:v>101545.31406555488</c:v>
                </c:pt>
                <c:pt idx="100">
                  <c:v>104896.30942971818</c:v>
                </c:pt>
                <c:pt idx="101">
                  <c:v>107812.42683186436</c:v>
                </c:pt>
                <c:pt idx="102">
                  <c:v>100858.52530120911</c:v>
                </c:pt>
                <c:pt idx="103">
                  <c:v>99960.884426028351</c:v>
                </c:pt>
                <c:pt idx="104">
                  <c:v>102249.98867938439</c:v>
                </c:pt>
                <c:pt idx="105">
                  <c:v>94898.214493336651</c:v>
                </c:pt>
                <c:pt idx="106">
                  <c:v>80502.15535469749</c:v>
                </c:pt>
                <c:pt idx="107">
                  <c:v>76718.554053026703</c:v>
                </c:pt>
                <c:pt idx="108">
                  <c:v>77593.145569231216</c:v>
                </c:pt>
                <c:pt idx="109">
                  <c:v>74062.657445831195</c:v>
                </c:pt>
                <c:pt idx="110">
                  <c:v>67856.206751870544</c:v>
                </c:pt>
                <c:pt idx="111">
                  <c:v>73780.053601308842</c:v>
                </c:pt>
                <c:pt idx="112">
                  <c:v>78929.901342680212</c:v>
                </c:pt>
                <c:pt idx="113">
                  <c:v>83097.400133573727</c:v>
                </c:pt>
                <c:pt idx="114">
                  <c:v>84443.578015737614</c:v>
                </c:pt>
                <c:pt idx="115">
                  <c:v>89307.528109444102</c:v>
                </c:pt>
                <c:pt idx="116">
                  <c:v>91316.947491906598</c:v>
                </c:pt>
                <c:pt idx="117">
                  <c:v>94449.118790878987</c:v>
                </c:pt>
                <c:pt idx="118">
                  <c:v>94571.902645307142</c:v>
                </c:pt>
                <c:pt idx="119">
                  <c:v>100359.70308719993</c:v>
                </c:pt>
                <c:pt idx="120">
                  <c:v>102457.2208817224</c:v>
                </c:pt>
                <c:pt idx="121">
                  <c:v>98000.331773367478</c:v>
                </c:pt>
                <c:pt idx="122">
                  <c:v>100273.93947050962</c:v>
                </c:pt>
                <c:pt idx="123">
                  <c:v>105307.6912319292</c:v>
                </c:pt>
                <c:pt idx="124">
                  <c:v>106265.99122213977</c:v>
                </c:pt>
                <c:pt idx="125">
                  <c:v>97541.553342802086</c:v>
                </c:pt>
                <c:pt idx="126">
                  <c:v>93776.449383769926</c:v>
                </c:pt>
                <c:pt idx="127">
                  <c:v>99459.302216426382</c:v>
                </c:pt>
                <c:pt idx="128">
                  <c:v>96067.740010846246</c:v>
                </c:pt>
                <c:pt idx="129">
                  <c:v>105799.40207394496</c:v>
                </c:pt>
                <c:pt idx="130">
                  <c:v>110549.79522706509</c:v>
                </c:pt>
                <c:pt idx="131">
                  <c:v>110439.24543183802</c:v>
                </c:pt>
                <c:pt idx="132">
                  <c:v>115431.09932535709</c:v>
                </c:pt>
                <c:pt idx="133">
                  <c:v>116908.61739672166</c:v>
                </c:pt>
                <c:pt idx="134">
                  <c:v>120217.13126904888</c:v>
                </c:pt>
                <c:pt idx="135">
                  <c:v>120289.26154781031</c:v>
                </c:pt>
                <c:pt idx="136">
                  <c:v>125702.27831746177</c:v>
                </c:pt>
                <c:pt idx="137">
                  <c:v>125551.43558348081</c:v>
                </c:pt>
                <c:pt idx="138">
                  <c:v>124860.90268777167</c:v>
                </c:pt>
                <c:pt idx="139">
                  <c:v>124461.34779917081</c:v>
                </c:pt>
                <c:pt idx="140">
                  <c:v>119470.44775242405</c:v>
                </c:pt>
                <c:pt idx="141">
                  <c:v>113855.33670806012</c:v>
                </c:pt>
                <c:pt idx="142">
                  <c:v>124045.38934343148</c:v>
                </c:pt>
                <c:pt idx="143">
                  <c:v>124727.63898482037</c:v>
                </c:pt>
                <c:pt idx="144">
                  <c:v>125126.7674295718</c:v>
                </c:pt>
                <c:pt idx="145">
                  <c:v>131708.43539636728</c:v>
                </c:pt>
                <c:pt idx="146">
                  <c:v>137042.62702992014</c:v>
                </c:pt>
                <c:pt idx="147">
                  <c:v>141962.45734029429</c:v>
                </c:pt>
                <c:pt idx="148">
                  <c:v>141479.78498533729</c:v>
                </c:pt>
                <c:pt idx="149">
                  <c:v>133457.88117666866</c:v>
                </c:pt>
                <c:pt idx="150">
                  <c:v>137354.85130702736</c:v>
                </c:pt>
                <c:pt idx="151">
                  <c:v>138810.81273088185</c:v>
                </c:pt>
                <c:pt idx="152">
                  <c:v>142739.15873116581</c:v>
                </c:pt>
                <c:pt idx="153">
                  <c:v>145636.76365340847</c:v>
                </c:pt>
                <c:pt idx="154">
                  <c:v>140364.71280915508</c:v>
                </c:pt>
                <c:pt idx="155">
                  <c:v>141908.72465005578</c:v>
                </c:pt>
                <c:pt idx="156">
                  <c:v>142618.26827330605</c:v>
                </c:pt>
                <c:pt idx="157">
                  <c:v>149863.27630159</c:v>
                </c:pt>
                <c:pt idx="158">
                  <c:v>152126.211773744</c:v>
                </c:pt>
                <c:pt idx="159">
                  <c:v>157039.88841403593</c:v>
                </c:pt>
                <c:pt idx="160">
                  <c:v>160400.54202609631</c:v>
                </c:pt>
                <c:pt idx="161">
                  <c:v>164971.95747384004</c:v>
                </c:pt>
                <c:pt idx="162">
                  <c:v>160600.20060078328</c:v>
                </c:pt>
                <c:pt idx="163">
                  <c:v>167586.30932691737</c:v>
                </c:pt>
                <c:pt idx="164">
                  <c:v>164351.89355690786</c:v>
                </c:pt>
                <c:pt idx="165">
                  <c:v>170482.21918658054</c:v>
                </c:pt>
                <c:pt idx="166">
                  <c:v>178597.17281986179</c:v>
                </c:pt>
                <c:pt idx="167">
                  <c:v>185901.79718819412</c:v>
                </c:pt>
                <c:pt idx="168">
                  <c:v>190419.21085986722</c:v>
                </c:pt>
                <c:pt idx="169">
                  <c:v>182554.89745135471</c:v>
                </c:pt>
                <c:pt idx="170">
                  <c:v>191427.06546749055</c:v>
                </c:pt>
                <c:pt idx="171">
                  <c:v>190489.07284669986</c:v>
                </c:pt>
                <c:pt idx="172">
                  <c:v>192279.67013145884</c:v>
                </c:pt>
                <c:pt idx="173">
                  <c:v>196452.13897331152</c:v>
                </c:pt>
                <c:pt idx="174">
                  <c:v>197630.8518071514</c:v>
                </c:pt>
                <c:pt idx="175">
                  <c:v>196030.04190751349</c:v>
                </c:pt>
                <c:pt idx="176">
                  <c:v>204890.59980173307</c:v>
                </c:pt>
                <c:pt idx="177">
                  <c:v>202780.22662377523</c:v>
                </c:pt>
                <c:pt idx="178">
                  <c:v>208620.29715053996</c:v>
                </c:pt>
                <c:pt idx="179">
                  <c:v>213627.18428215291</c:v>
                </c:pt>
                <c:pt idx="180">
                  <c:v>212879.48913716539</c:v>
                </c:pt>
                <c:pt idx="181">
                  <c:v>209239.24987291987</c:v>
                </c:pt>
                <c:pt idx="182">
                  <c:v>221877.30056524422</c:v>
                </c:pt>
                <c:pt idx="183">
                  <c:v>218393.82694636987</c:v>
                </c:pt>
                <c:pt idx="184">
                  <c:v>219070.84780990364</c:v>
                </c:pt>
                <c:pt idx="185">
                  <c:v>222247.37510314723</c:v>
                </c:pt>
                <c:pt idx="186">
                  <c:v>217869.10181361521</c:v>
                </c:pt>
                <c:pt idx="187">
                  <c:v>224274.45340693553</c:v>
                </c:pt>
                <c:pt idx="188">
                  <c:v>212230.91525898309</c:v>
                </c:pt>
                <c:pt idx="189">
                  <c:v>210596.73721148891</c:v>
                </c:pt>
                <c:pt idx="190">
                  <c:v>230119.05475099394</c:v>
                </c:pt>
                <c:pt idx="191">
                  <c:v>230740.37619882161</c:v>
                </c:pt>
                <c:pt idx="192">
                  <c:v>227879.19553395623</c:v>
                </c:pt>
                <c:pt idx="193">
                  <c:v>217282.81294162726</c:v>
                </c:pt>
                <c:pt idx="194">
                  <c:v>217108.98669127395</c:v>
                </c:pt>
                <c:pt idx="195">
                  <c:v>230678.29835947856</c:v>
                </c:pt>
                <c:pt idx="196">
                  <c:v>227541.07350178965</c:v>
                </c:pt>
                <c:pt idx="197">
                  <c:v>230703.89442346455</c:v>
                </c:pt>
                <c:pt idx="198">
                  <c:v>229227.38949915438</c:v>
                </c:pt>
                <c:pt idx="199">
                  <c:v>240138.61323931415</c:v>
                </c:pt>
                <c:pt idx="200">
                  <c:v>240306.71026858164</c:v>
                </c:pt>
                <c:pt idx="201">
                  <c:v>241532.27449095141</c:v>
                </c:pt>
                <c:pt idx="202">
                  <c:v>236556.70963643782</c:v>
                </c:pt>
                <c:pt idx="203">
                  <c:v>242517.93871927602</c:v>
                </c:pt>
                <c:pt idx="204">
                  <c:v>246058.70062457744</c:v>
                </c:pt>
                <c:pt idx="205">
                  <c:v>250413.93962563248</c:v>
                </c:pt>
                <c:pt idx="206">
                  <c:v>262358.68454577518</c:v>
                </c:pt>
                <c:pt idx="207">
                  <c:v>264221.43120605021</c:v>
                </c:pt>
                <c:pt idx="208">
                  <c:v>268924.57268151792</c:v>
                </c:pt>
                <c:pt idx="209">
                  <c:v>274410.63396422088</c:v>
                </c:pt>
                <c:pt idx="210">
                  <c:v>271803.7329415608</c:v>
                </c:pt>
                <c:pt idx="211">
                  <c:v>276071.05154874333</c:v>
                </c:pt>
                <c:pt idx="212">
                  <c:v>278859.36916938564</c:v>
                </c:pt>
                <c:pt idx="213">
                  <c:v>284687.52998502576</c:v>
                </c:pt>
                <c:pt idx="214">
                  <c:v>296701.34375039383</c:v>
                </c:pt>
                <c:pt idx="215">
                  <c:v>306670.50890040706</c:v>
                </c:pt>
                <c:pt idx="216">
                  <c:v>310043.8844983115</c:v>
                </c:pt>
                <c:pt idx="217">
                  <c:v>328491.49562596105</c:v>
                </c:pt>
                <c:pt idx="218">
                  <c:v>320279.20823531202</c:v>
                </c:pt>
                <c:pt idx="219">
                  <c:v>313937.67991225282</c:v>
                </c:pt>
                <c:pt idx="220">
                  <c:v>309260.00848156022</c:v>
                </c:pt>
                <c:pt idx="221">
                  <c:v>320362.44278604822</c:v>
                </c:pt>
                <c:pt idx="222">
                  <c:v>322028.32748853572</c:v>
                </c:pt>
                <c:pt idx="223">
                  <c:v>333621.34727812302</c:v>
                </c:pt>
                <c:pt idx="224">
                  <c:v>347466.63319016516</c:v>
                </c:pt>
                <c:pt idx="225">
                  <c:v>349898.89962249628</c:v>
                </c:pt>
                <c:pt idx="226">
                  <c:v>325196.03730914806</c:v>
                </c:pt>
                <c:pt idx="227">
                  <c:v>329065.87015312695</c:v>
                </c:pt>
                <c:pt idx="228">
                  <c:v>301819.21610444802</c:v>
                </c:pt>
                <c:pt idx="229">
                  <c:v>326115.66300085606</c:v>
                </c:pt>
                <c:pt idx="230">
                  <c:v>341573.54542709666</c:v>
                </c:pt>
                <c:pt idx="231">
                  <c:v>352708.84300802002</c:v>
                </c:pt>
                <c:pt idx="232">
                  <c:v>368545.47005908011</c:v>
                </c:pt>
                <c:pt idx="233">
                  <c:v>343631.7962830863</c:v>
                </c:pt>
                <c:pt idx="234">
                  <c:v>367411.11658587586</c:v>
                </c:pt>
                <c:pt idx="235">
                  <c:v>377000.54672876722</c:v>
                </c:pt>
                <c:pt idx="236">
                  <c:v>371684.83901989163</c:v>
                </c:pt>
                <c:pt idx="237">
                  <c:v>376628.24737885623</c:v>
                </c:pt>
                <c:pt idx="238">
                  <c:v>388077.74609917344</c:v>
                </c:pt>
                <c:pt idx="239">
                  <c:v>404997.93582909746</c:v>
                </c:pt>
                <c:pt idx="240">
                  <c:v>419820.8602804424</c:v>
                </c:pt>
              </c:numCache>
            </c:numRef>
          </c:val>
          <c:smooth val="0"/>
          <c:extLst>
            <c:ext xmlns:c16="http://schemas.microsoft.com/office/drawing/2014/chart" uri="{C3380CC4-5D6E-409C-BE32-E72D297353CC}">
              <c16:uniqueId val="{00000003-1656-8541-9057-1C1F83B6A5A0}"/>
            </c:ext>
          </c:extLst>
        </c:ser>
        <c:ser>
          <c:idx val="4"/>
          <c:order val="4"/>
          <c:tx>
            <c:strRef>
              <c:f>'Growth of 100k (2000-2019)'!$Q$1</c:f>
              <c:strCache>
                <c:ptCount val="1"/>
                <c:pt idx="0">
                  <c:v>MSCI USA Minimum Volatility (USD) GR USD</c:v>
                </c:pt>
              </c:strCache>
            </c:strRef>
          </c:tx>
          <c:spPr>
            <a:ln w="28575" cap="rnd">
              <a:solidFill>
                <a:srgbClr val="C00000"/>
              </a:solidFill>
              <a:round/>
            </a:ln>
            <a:effectLst/>
          </c:spPr>
          <c:marker>
            <c:symbol val="none"/>
          </c:marker>
          <c:cat>
            <c:numRef>
              <c:f>'Growth of 100k (2000-2019)'!$L$2:$L$242</c:f>
              <c:numCache>
                <c:formatCode>mmm\-yy</c:formatCode>
                <c:ptCount val="241"/>
                <c:pt idx="0">
                  <c:v>36495</c:v>
                </c:pt>
                <c:pt idx="1">
                  <c:v>36526</c:v>
                </c:pt>
                <c:pt idx="2">
                  <c:v>36557</c:v>
                </c:pt>
                <c:pt idx="3">
                  <c:v>36586</c:v>
                </c:pt>
                <c:pt idx="4">
                  <c:v>36617</c:v>
                </c:pt>
                <c:pt idx="5">
                  <c:v>36647</c:v>
                </c:pt>
                <c:pt idx="6">
                  <c:v>36678</c:v>
                </c:pt>
                <c:pt idx="7">
                  <c:v>36708</c:v>
                </c:pt>
                <c:pt idx="8">
                  <c:v>36739</c:v>
                </c:pt>
                <c:pt idx="9">
                  <c:v>36770</c:v>
                </c:pt>
                <c:pt idx="10">
                  <c:v>36800</c:v>
                </c:pt>
                <c:pt idx="11">
                  <c:v>36831</c:v>
                </c:pt>
                <c:pt idx="12">
                  <c:v>36861</c:v>
                </c:pt>
                <c:pt idx="13">
                  <c:v>36892</c:v>
                </c:pt>
                <c:pt idx="14">
                  <c:v>36923</c:v>
                </c:pt>
                <c:pt idx="15">
                  <c:v>36951</c:v>
                </c:pt>
                <c:pt idx="16">
                  <c:v>36982</c:v>
                </c:pt>
                <c:pt idx="17">
                  <c:v>37012</c:v>
                </c:pt>
                <c:pt idx="18">
                  <c:v>37043</c:v>
                </c:pt>
                <c:pt idx="19">
                  <c:v>37073</c:v>
                </c:pt>
                <c:pt idx="20">
                  <c:v>37104</c:v>
                </c:pt>
                <c:pt idx="21">
                  <c:v>37135</c:v>
                </c:pt>
                <c:pt idx="22">
                  <c:v>37165</c:v>
                </c:pt>
                <c:pt idx="23">
                  <c:v>37196</c:v>
                </c:pt>
                <c:pt idx="24">
                  <c:v>37226</c:v>
                </c:pt>
                <c:pt idx="25">
                  <c:v>37257</c:v>
                </c:pt>
                <c:pt idx="26">
                  <c:v>37288</c:v>
                </c:pt>
                <c:pt idx="27">
                  <c:v>37316</c:v>
                </c:pt>
                <c:pt idx="28">
                  <c:v>37347</c:v>
                </c:pt>
                <c:pt idx="29">
                  <c:v>37377</c:v>
                </c:pt>
                <c:pt idx="30">
                  <c:v>37408</c:v>
                </c:pt>
                <c:pt idx="31">
                  <c:v>37438</c:v>
                </c:pt>
                <c:pt idx="32">
                  <c:v>37469</c:v>
                </c:pt>
                <c:pt idx="33">
                  <c:v>37500</c:v>
                </c:pt>
                <c:pt idx="34">
                  <c:v>37530</c:v>
                </c:pt>
                <c:pt idx="35">
                  <c:v>37561</c:v>
                </c:pt>
                <c:pt idx="36">
                  <c:v>37591</c:v>
                </c:pt>
                <c:pt idx="37">
                  <c:v>37622</c:v>
                </c:pt>
                <c:pt idx="38">
                  <c:v>37653</c:v>
                </c:pt>
                <c:pt idx="39">
                  <c:v>37681</c:v>
                </c:pt>
                <c:pt idx="40">
                  <c:v>37712</c:v>
                </c:pt>
                <c:pt idx="41">
                  <c:v>37742</c:v>
                </c:pt>
                <c:pt idx="42">
                  <c:v>37773</c:v>
                </c:pt>
                <c:pt idx="43">
                  <c:v>37803</c:v>
                </c:pt>
                <c:pt idx="44">
                  <c:v>37834</c:v>
                </c:pt>
                <c:pt idx="45">
                  <c:v>37865</c:v>
                </c:pt>
                <c:pt idx="46">
                  <c:v>37895</c:v>
                </c:pt>
                <c:pt idx="47">
                  <c:v>37926</c:v>
                </c:pt>
                <c:pt idx="48">
                  <c:v>37956</c:v>
                </c:pt>
                <c:pt idx="49">
                  <c:v>37987</c:v>
                </c:pt>
                <c:pt idx="50">
                  <c:v>38018</c:v>
                </c:pt>
                <c:pt idx="51">
                  <c:v>38047</c:v>
                </c:pt>
                <c:pt idx="52">
                  <c:v>38078</c:v>
                </c:pt>
                <c:pt idx="53">
                  <c:v>38108</c:v>
                </c:pt>
                <c:pt idx="54">
                  <c:v>38139</c:v>
                </c:pt>
                <c:pt idx="55">
                  <c:v>38169</c:v>
                </c:pt>
                <c:pt idx="56">
                  <c:v>38200</c:v>
                </c:pt>
                <c:pt idx="57">
                  <c:v>38231</c:v>
                </c:pt>
                <c:pt idx="58">
                  <c:v>38261</c:v>
                </c:pt>
                <c:pt idx="59">
                  <c:v>38292</c:v>
                </c:pt>
                <c:pt idx="60">
                  <c:v>38322</c:v>
                </c:pt>
                <c:pt idx="61">
                  <c:v>38353</c:v>
                </c:pt>
                <c:pt idx="62">
                  <c:v>38384</c:v>
                </c:pt>
                <c:pt idx="63">
                  <c:v>38412</c:v>
                </c:pt>
                <c:pt idx="64">
                  <c:v>38443</c:v>
                </c:pt>
                <c:pt idx="65">
                  <c:v>38473</c:v>
                </c:pt>
                <c:pt idx="66">
                  <c:v>38504</c:v>
                </c:pt>
                <c:pt idx="67">
                  <c:v>38534</c:v>
                </c:pt>
                <c:pt idx="68">
                  <c:v>38565</c:v>
                </c:pt>
                <c:pt idx="69">
                  <c:v>38596</c:v>
                </c:pt>
                <c:pt idx="70">
                  <c:v>38626</c:v>
                </c:pt>
                <c:pt idx="71">
                  <c:v>38657</c:v>
                </c:pt>
                <c:pt idx="72">
                  <c:v>38687</c:v>
                </c:pt>
                <c:pt idx="73">
                  <c:v>38718</c:v>
                </c:pt>
                <c:pt idx="74">
                  <c:v>38749</c:v>
                </c:pt>
                <c:pt idx="75">
                  <c:v>38777</c:v>
                </c:pt>
                <c:pt idx="76">
                  <c:v>38808</c:v>
                </c:pt>
                <c:pt idx="77">
                  <c:v>38838</c:v>
                </c:pt>
                <c:pt idx="78">
                  <c:v>38869</c:v>
                </c:pt>
                <c:pt idx="79">
                  <c:v>38899</c:v>
                </c:pt>
                <c:pt idx="80">
                  <c:v>38930</c:v>
                </c:pt>
                <c:pt idx="81">
                  <c:v>38961</c:v>
                </c:pt>
                <c:pt idx="82">
                  <c:v>38991</c:v>
                </c:pt>
                <c:pt idx="83">
                  <c:v>39022</c:v>
                </c:pt>
                <c:pt idx="84">
                  <c:v>39052</c:v>
                </c:pt>
                <c:pt idx="85">
                  <c:v>39083</c:v>
                </c:pt>
                <c:pt idx="86">
                  <c:v>39114</c:v>
                </c:pt>
                <c:pt idx="87">
                  <c:v>39142</c:v>
                </c:pt>
                <c:pt idx="88">
                  <c:v>39173</c:v>
                </c:pt>
                <c:pt idx="89">
                  <c:v>39203</c:v>
                </c:pt>
                <c:pt idx="90">
                  <c:v>39234</c:v>
                </c:pt>
                <c:pt idx="91">
                  <c:v>39264</c:v>
                </c:pt>
                <c:pt idx="92">
                  <c:v>39295</c:v>
                </c:pt>
                <c:pt idx="93">
                  <c:v>39326</c:v>
                </c:pt>
                <c:pt idx="94">
                  <c:v>39356</c:v>
                </c:pt>
                <c:pt idx="95">
                  <c:v>39387</c:v>
                </c:pt>
                <c:pt idx="96">
                  <c:v>39417</c:v>
                </c:pt>
                <c:pt idx="97">
                  <c:v>39448</c:v>
                </c:pt>
                <c:pt idx="98">
                  <c:v>39479</c:v>
                </c:pt>
                <c:pt idx="99">
                  <c:v>39508</c:v>
                </c:pt>
                <c:pt idx="100">
                  <c:v>39539</c:v>
                </c:pt>
                <c:pt idx="101">
                  <c:v>39569</c:v>
                </c:pt>
                <c:pt idx="102">
                  <c:v>39600</c:v>
                </c:pt>
                <c:pt idx="103">
                  <c:v>39630</c:v>
                </c:pt>
                <c:pt idx="104">
                  <c:v>39661</c:v>
                </c:pt>
                <c:pt idx="105">
                  <c:v>39692</c:v>
                </c:pt>
                <c:pt idx="106">
                  <c:v>39722</c:v>
                </c:pt>
                <c:pt idx="107">
                  <c:v>39753</c:v>
                </c:pt>
                <c:pt idx="108">
                  <c:v>39783</c:v>
                </c:pt>
                <c:pt idx="109">
                  <c:v>39814</c:v>
                </c:pt>
                <c:pt idx="110">
                  <c:v>39845</c:v>
                </c:pt>
                <c:pt idx="111">
                  <c:v>39873</c:v>
                </c:pt>
                <c:pt idx="112">
                  <c:v>39904</c:v>
                </c:pt>
                <c:pt idx="113">
                  <c:v>39934</c:v>
                </c:pt>
                <c:pt idx="114">
                  <c:v>39965</c:v>
                </c:pt>
                <c:pt idx="115">
                  <c:v>39995</c:v>
                </c:pt>
                <c:pt idx="116">
                  <c:v>40026</c:v>
                </c:pt>
                <c:pt idx="117">
                  <c:v>40057</c:v>
                </c:pt>
                <c:pt idx="118">
                  <c:v>40087</c:v>
                </c:pt>
                <c:pt idx="119">
                  <c:v>40118</c:v>
                </c:pt>
                <c:pt idx="120">
                  <c:v>40148</c:v>
                </c:pt>
                <c:pt idx="121">
                  <c:v>40179</c:v>
                </c:pt>
                <c:pt idx="122">
                  <c:v>40210</c:v>
                </c:pt>
                <c:pt idx="123">
                  <c:v>40238</c:v>
                </c:pt>
                <c:pt idx="124">
                  <c:v>40269</c:v>
                </c:pt>
                <c:pt idx="125">
                  <c:v>40299</c:v>
                </c:pt>
                <c:pt idx="126">
                  <c:v>40330</c:v>
                </c:pt>
                <c:pt idx="127">
                  <c:v>40360</c:v>
                </c:pt>
                <c:pt idx="128">
                  <c:v>40391</c:v>
                </c:pt>
                <c:pt idx="129">
                  <c:v>40422</c:v>
                </c:pt>
                <c:pt idx="130">
                  <c:v>40452</c:v>
                </c:pt>
                <c:pt idx="131">
                  <c:v>40483</c:v>
                </c:pt>
                <c:pt idx="132">
                  <c:v>40513</c:v>
                </c:pt>
                <c:pt idx="133">
                  <c:v>40544</c:v>
                </c:pt>
                <c:pt idx="134">
                  <c:v>40575</c:v>
                </c:pt>
                <c:pt idx="135">
                  <c:v>40603</c:v>
                </c:pt>
                <c:pt idx="136">
                  <c:v>40634</c:v>
                </c:pt>
                <c:pt idx="137">
                  <c:v>40664</c:v>
                </c:pt>
                <c:pt idx="138">
                  <c:v>40695</c:v>
                </c:pt>
                <c:pt idx="139">
                  <c:v>40725</c:v>
                </c:pt>
                <c:pt idx="140">
                  <c:v>40756</c:v>
                </c:pt>
                <c:pt idx="141">
                  <c:v>40787</c:v>
                </c:pt>
                <c:pt idx="142">
                  <c:v>40817</c:v>
                </c:pt>
                <c:pt idx="143">
                  <c:v>40848</c:v>
                </c:pt>
                <c:pt idx="144">
                  <c:v>40878</c:v>
                </c:pt>
                <c:pt idx="145">
                  <c:v>40909</c:v>
                </c:pt>
                <c:pt idx="146">
                  <c:v>40940</c:v>
                </c:pt>
                <c:pt idx="147">
                  <c:v>40969</c:v>
                </c:pt>
                <c:pt idx="148">
                  <c:v>41000</c:v>
                </c:pt>
                <c:pt idx="149">
                  <c:v>41030</c:v>
                </c:pt>
                <c:pt idx="150">
                  <c:v>41061</c:v>
                </c:pt>
                <c:pt idx="151">
                  <c:v>41091</c:v>
                </c:pt>
                <c:pt idx="152">
                  <c:v>41122</c:v>
                </c:pt>
                <c:pt idx="153">
                  <c:v>41153</c:v>
                </c:pt>
                <c:pt idx="154">
                  <c:v>41183</c:v>
                </c:pt>
                <c:pt idx="155">
                  <c:v>41214</c:v>
                </c:pt>
                <c:pt idx="156">
                  <c:v>41244</c:v>
                </c:pt>
                <c:pt idx="157">
                  <c:v>41275</c:v>
                </c:pt>
                <c:pt idx="158">
                  <c:v>41306</c:v>
                </c:pt>
                <c:pt idx="159">
                  <c:v>41334</c:v>
                </c:pt>
                <c:pt idx="160">
                  <c:v>41365</c:v>
                </c:pt>
                <c:pt idx="161">
                  <c:v>41395</c:v>
                </c:pt>
                <c:pt idx="162">
                  <c:v>41426</c:v>
                </c:pt>
                <c:pt idx="163">
                  <c:v>41456</c:v>
                </c:pt>
                <c:pt idx="164">
                  <c:v>41487</c:v>
                </c:pt>
                <c:pt idx="165">
                  <c:v>41518</c:v>
                </c:pt>
                <c:pt idx="166">
                  <c:v>41548</c:v>
                </c:pt>
                <c:pt idx="167">
                  <c:v>41579</c:v>
                </c:pt>
                <c:pt idx="168">
                  <c:v>41609</c:v>
                </c:pt>
                <c:pt idx="169">
                  <c:v>41640</c:v>
                </c:pt>
                <c:pt idx="170">
                  <c:v>41671</c:v>
                </c:pt>
                <c:pt idx="171">
                  <c:v>41699</c:v>
                </c:pt>
                <c:pt idx="172">
                  <c:v>41730</c:v>
                </c:pt>
                <c:pt idx="173">
                  <c:v>41760</c:v>
                </c:pt>
                <c:pt idx="174">
                  <c:v>41791</c:v>
                </c:pt>
                <c:pt idx="175">
                  <c:v>41821</c:v>
                </c:pt>
                <c:pt idx="176">
                  <c:v>41852</c:v>
                </c:pt>
                <c:pt idx="177">
                  <c:v>41883</c:v>
                </c:pt>
                <c:pt idx="178">
                  <c:v>41913</c:v>
                </c:pt>
                <c:pt idx="179">
                  <c:v>41944</c:v>
                </c:pt>
                <c:pt idx="180">
                  <c:v>41974</c:v>
                </c:pt>
                <c:pt idx="181">
                  <c:v>42005</c:v>
                </c:pt>
                <c:pt idx="182">
                  <c:v>42036</c:v>
                </c:pt>
                <c:pt idx="183">
                  <c:v>42064</c:v>
                </c:pt>
                <c:pt idx="184">
                  <c:v>42095</c:v>
                </c:pt>
                <c:pt idx="185">
                  <c:v>42125</c:v>
                </c:pt>
                <c:pt idx="186">
                  <c:v>42156</c:v>
                </c:pt>
                <c:pt idx="187">
                  <c:v>42186</c:v>
                </c:pt>
                <c:pt idx="188">
                  <c:v>42217</c:v>
                </c:pt>
                <c:pt idx="189">
                  <c:v>42248</c:v>
                </c:pt>
                <c:pt idx="190">
                  <c:v>42278</c:v>
                </c:pt>
                <c:pt idx="191">
                  <c:v>42309</c:v>
                </c:pt>
                <c:pt idx="192">
                  <c:v>42339</c:v>
                </c:pt>
                <c:pt idx="193">
                  <c:v>42370</c:v>
                </c:pt>
                <c:pt idx="194">
                  <c:v>42401</c:v>
                </c:pt>
                <c:pt idx="195">
                  <c:v>42430</c:v>
                </c:pt>
                <c:pt idx="196">
                  <c:v>42461</c:v>
                </c:pt>
                <c:pt idx="197">
                  <c:v>42491</c:v>
                </c:pt>
                <c:pt idx="198">
                  <c:v>42522</c:v>
                </c:pt>
                <c:pt idx="199">
                  <c:v>42552</c:v>
                </c:pt>
                <c:pt idx="200">
                  <c:v>42583</c:v>
                </c:pt>
                <c:pt idx="201">
                  <c:v>42614</c:v>
                </c:pt>
                <c:pt idx="202">
                  <c:v>42644</c:v>
                </c:pt>
                <c:pt idx="203">
                  <c:v>42675</c:v>
                </c:pt>
                <c:pt idx="204">
                  <c:v>42705</c:v>
                </c:pt>
                <c:pt idx="205">
                  <c:v>42736</c:v>
                </c:pt>
                <c:pt idx="206">
                  <c:v>42767</c:v>
                </c:pt>
                <c:pt idx="207">
                  <c:v>42795</c:v>
                </c:pt>
                <c:pt idx="208">
                  <c:v>42826</c:v>
                </c:pt>
                <c:pt idx="209">
                  <c:v>42856</c:v>
                </c:pt>
                <c:pt idx="210">
                  <c:v>42887</c:v>
                </c:pt>
                <c:pt idx="211">
                  <c:v>42917</c:v>
                </c:pt>
                <c:pt idx="212">
                  <c:v>42948</c:v>
                </c:pt>
                <c:pt idx="213">
                  <c:v>42979</c:v>
                </c:pt>
                <c:pt idx="214">
                  <c:v>43009</c:v>
                </c:pt>
                <c:pt idx="215">
                  <c:v>43040</c:v>
                </c:pt>
                <c:pt idx="216">
                  <c:v>43070</c:v>
                </c:pt>
                <c:pt idx="217">
                  <c:v>43101</c:v>
                </c:pt>
                <c:pt idx="218">
                  <c:v>43132</c:v>
                </c:pt>
                <c:pt idx="219">
                  <c:v>43160</c:v>
                </c:pt>
                <c:pt idx="220">
                  <c:v>43191</c:v>
                </c:pt>
                <c:pt idx="221">
                  <c:v>43221</c:v>
                </c:pt>
                <c:pt idx="222">
                  <c:v>43252</c:v>
                </c:pt>
                <c:pt idx="223">
                  <c:v>43282</c:v>
                </c:pt>
                <c:pt idx="224">
                  <c:v>43313</c:v>
                </c:pt>
                <c:pt idx="225">
                  <c:v>43344</c:v>
                </c:pt>
                <c:pt idx="226">
                  <c:v>43374</c:v>
                </c:pt>
                <c:pt idx="227">
                  <c:v>43405</c:v>
                </c:pt>
                <c:pt idx="228">
                  <c:v>43435</c:v>
                </c:pt>
                <c:pt idx="229">
                  <c:v>43466</c:v>
                </c:pt>
                <c:pt idx="230">
                  <c:v>43497</c:v>
                </c:pt>
                <c:pt idx="231">
                  <c:v>43525</c:v>
                </c:pt>
                <c:pt idx="232">
                  <c:v>43556</c:v>
                </c:pt>
                <c:pt idx="233">
                  <c:v>43586</c:v>
                </c:pt>
                <c:pt idx="234">
                  <c:v>43617</c:v>
                </c:pt>
                <c:pt idx="235">
                  <c:v>43647</c:v>
                </c:pt>
                <c:pt idx="236">
                  <c:v>43678</c:v>
                </c:pt>
                <c:pt idx="237">
                  <c:v>43709</c:v>
                </c:pt>
                <c:pt idx="238">
                  <c:v>43739</c:v>
                </c:pt>
                <c:pt idx="239">
                  <c:v>43770</c:v>
                </c:pt>
                <c:pt idx="240">
                  <c:v>43800</c:v>
                </c:pt>
              </c:numCache>
            </c:numRef>
          </c:cat>
          <c:val>
            <c:numRef>
              <c:f>'Growth of 100k (2000-2019)'!$Q$2:$Q$242</c:f>
              <c:numCache>
                <c:formatCode>_("$"* #,##0.00_);_("$"* \(#,##0.00\);_("$"* "-"??_);_(@_)</c:formatCode>
                <c:ptCount val="241"/>
                <c:pt idx="0">
                  <c:v>100000</c:v>
                </c:pt>
                <c:pt idx="1">
                  <c:v>96290</c:v>
                </c:pt>
                <c:pt idx="2">
                  <c:v>91465.870999999999</c:v>
                </c:pt>
                <c:pt idx="3">
                  <c:v>100182.5685063</c:v>
                </c:pt>
                <c:pt idx="4">
                  <c:v>99461.25401305464</c:v>
                </c:pt>
                <c:pt idx="5">
                  <c:v>98536.26435073324</c:v>
                </c:pt>
                <c:pt idx="6">
                  <c:v>97905.632258888552</c:v>
                </c:pt>
                <c:pt idx="7">
                  <c:v>96838.460867266665</c:v>
                </c:pt>
                <c:pt idx="8">
                  <c:v>101874.06083236454</c:v>
                </c:pt>
                <c:pt idx="9">
                  <c:v>101466.56458903509</c:v>
                </c:pt>
                <c:pt idx="10">
                  <c:v>102856.65652390487</c:v>
                </c:pt>
                <c:pt idx="11">
                  <c:v>99565.243515139911</c:v>
                </c:pt>
                <c:pt idx="12">
                  <c:v>102840.94002678801</c:v>
                </c:pt>
                <c:pt idx="13">
                  <c:v>101442.30324242369</c:v>
                </c:pt>
                <c:pt idx="14">
                  <c:v>98114.99569607219</c:v>
                </c:pt>
                <c:pt idx="15">
                  <c:v>93699.820889748938</c:v>
                </c:pt>
                <c:pt idx="16">
                  <c:v>98853.311038685119</c:v>
                </c:pt>
                <c:pt idx="17">
                  <c:v>100731.52394842013</c:v>
                </c:pt>
                <c:pt idx="18">
                  <c:v>96833.213971616278</c:v>
                </c:pt>
                <c:pt idx="19">
                  <c:v>97578.829719197733</c:v>
                </c:pt>
                <c:pt idx="20">
                  <c:v>94231.875859829248</c:v>
                </c:pt>
                <c:pt idx="21">
                  <c:v>89548.551629595735</c:v>
                </c:pt>
                <c:pt idx="22">
                  <c:v>88500.833575529454</c:v>
                </c:pt>
                <c:pt idx="23">
                  <c:v>93394.929672256229</c:v>
                </c:pt>
                <c:pt idx="24">
                  <c:v>94786.514124372843</c:v>
                </c:pt>
                <c:pt idx="25">
                  <c:v>93999.786057140547</c:v>
                </c:pt>
                <c:pt idx="26">
                  <c:v>95146.583447037658</c:v>
                </c:pt>
                <c:pt idx="27">
                  <c:v>98210.303434032277</c:v>
                </c:pt>
                <c:pt idx="28">
                  <c:v>94910.437238648796</c:v>
                </c:pt>
                <c:pt idx="29">
                  <c:v>94787.053670238558</c:v>
                </c:pt>
                <c:pt idx="30">
                  <c:v>89564.287013008405</c:v>
                </c:pt>
                <c:pt idx="31">
                  <c:v>83814.259786773269</c:v>
                </c:pt>
                <c:pt idx="32">
                  <c:v>84593.732402790265</c:v>
                </c:pt>
                <c:pt idx="33">
                  <c:v>76489.652838602953</c:v>
                </c:pt>
                <c:pt idx="34">
                  <c:v>79855.197563501482</c:v>
                </c:pt>
                <c:pt idx="35">
                  <c:v>81931.432700152523</c:v>
                </c:pt>
                <c:pt idx="36">
                  <c:v>80276.417759609438</c:v>
                </c:pt>
                <c:pt idx="37">
                  <c:v>77627.295973542321</c:v>
                </c:pt>
                <c:pt idx="38">
                  <c:v>75872.919084540263</c:v>
                </c:pt>
                <c:pt idx="39">
                  <c:v>76517.838896758854</c:v>
                </c:pt>
                <c:pt idx="40">
                  <c:v>81721.051941738464</c:v>
                </c:pt>
                <c:pt idx="41">
                  <c:v>85365.810858340003</c:v>
                </c:pt>
                <c:pt idx="42">
                  <c:v>86074.347088464216</c:v>
                </c:pt>
                <c:pt idx="43">
                  <c:v>86341.177564438462</c:v>
                </c:pt>
                <c:pt idx="44">
                  <c:v>87075.077573736184</c:v>
                </c:pt>
                <c:pt idx="45">
                  <c:v>86831.267356529715</c:v>
                </c:pt>
                <c:pt idx="46">
                  <c:v>90695.258753895279</c:v>
                </c:pt>
                <c:pt idx="47">
                  <c:v>91937.783798823642</c:v>
                </c:pt>
                <c:pt idx="48">
                  <c:v>96314.022307647654</c:v>
                </c:pt>
                <c:pt idx="49">
                  <c:v>97672.050022185489</c:v>
                </c:pt>
                <c:pt idx="50">
                  <c:v>99625.491022629198</c:v>
                </c:pt>
                <c:pt idx="51">
                  <c:v>99306.689451356782</c:v>
                </c:pt>
                <c:pt idx="52">
                  <c:v>97946.187805873196</c:v>
                </c:pt>
                <c:pt idx="53">
                  <c:v>98817.908877345457</c:v>
                </c:pt>
                <c:pt idx="54">
                  <c:v>100132.18706541415</c:v>
                </c:pt>
                <c:pt idx="55">
                  <c:v>97839.159981616162</c:v>
                </c:pt>
                <c:pt idx="56">
                  <c:v>100079.67674519516</c:v>
                </c:pt>
                <c:pt idx="57">
                  <c:v>100900.33009450576</c:v>
                </c:pt>
                <c:pt idx="58">
                  <c:v>102131.31412165872</c:v>
                </c:pt>
                <c:pt idx="59">
                  <c:v>106706.79699430903</c:v>
                </c:pt>
                <c:pt idx="60">
                  <c:v>110292.14537331782</c:v>
                </c:pt>
                <c:pt idx="61">
                  <c:v>108373.06204382209</c:v>
                </c:pt>
                <c:pt idx="62">
                  <c:v>110670.57095915114</c:v>
                </c:pt>
                <c:pt idx="63">
                  <c:v>109585.99936375146</c:v>
                </c:pt>
                <c:pt idx="64">
                  <c:v>109717.50256298797</c:v>
                </c:pt>
                <c:pt idx="65">
                  <c:v>112120.3158691174</c:v>
                </c:pt>
                <c:pt idx="66">
                  <c:v>112692.12948004992</c:v>
                </c:pt>
                <c:pt idx="67">
                  <c:v>115870.04753138732</c:v>
                </c:pt>
                <c:pt idx="68">
                  <c:v>114607.0640132952</c:v>
                </c:pt>
                <c:pt idx="69">
                  <c:v>115088.41368215103</c:v>
                </c:pt>
                <c:pt idx="70">
                  <c:v>113511.70241470556</c:v>
                </c:pt>
                <c:pt idx="71">
                  <c:v>116928.40465738821</c:v>
                </c:pt>
                <c:pt idx="72">
                  <c:v>117606.58940440106</c:v>
                </c:pt>
                <c:pt idx="73">
                  <c:v>120240.97700705964</c:v>
                </c:pt>
                <c:pt idx="74">
                  <c:v>120733.96501278858</c:v>
                </c:pt>
                <c:pt idx="75">
                  <c:v>121542.88257837426</c:v>
                </c:pt>
                <c:pt idx="76">
                  <c:v>122284.29416210235</c:v>
                </c:pt>
                <c:pt idx="77">
                  <c:v>119960.8925730224</c:v>
                </c:pt>
                <c:pt idx="78">
                  <c:v>121004.55233840768</c:v>
                </c:pt>
                <c:pt idx="79">
                  <c:v>123364.14110900664</c:v>
                </c:pt>
                <c:pt idx="80">
                  <c:v>125695.72337596686</c:v>
                </c:pt>
                <c:pt idx="81">
                  <c:v>127430.32435855521</c:v>
                </c:pt>
                <c:pt idx="82">
                  <c:v>131164.03286226088</c:v>
                </c:pt>
                <c:pt idx="83">
                  <c:v>133643.03308335759</c:v>
                </c:pt>
                <c:pt idx="84">
                  <c:v>135193.29226712455</c:v>
                </c:pt>
                <c:pt idx="85">
                  <c:v>137559.17488179923</c:v>
                </c:pt>
                <c:pt idx="86">
                  <c:v>135867.1970307531</c:v>
                </c:pt>
                <c:pt idx="87">
                  <c:v>136628.05333412532</c:v>
                </c:pt>
                <c:pt idx="88">
                  <c:v>141710.61691815476</c:v>
                </c:pt>
                <c:pt idx="89">
                  <c:v>145380.92189633497</c:v>
                </c:pt>
                <c:pt idx="90">
                  <c:v>140917.72759411749</c:v>
                </c:pt>
                <c:pt idx="91">
                  <c:v>136563.36981145924</c:v>
                </c:pt>
                <c:pt idx="92">
                  <c:v>139390.23156655644</c:v>
                </c:pt>
                <c:pt idx="93">
                  <c:v>144450.09697242244</c:v>
                </c:pt>
                <c:pt idx="94">
                  <c:v>146197.94314578874</c:v>
                </c:pt>
                <c:pt idx="95">
                  <c:v>142689.19251028981</c:v>
                </c:pt>
                <c:pt idx="96">
                  <c:v>141005.46003866839</c:v>
                </c:pt>
                <c:pt idx="97">
                  <c:v>134491.00778488192</c:v>
                </c:pt>
                <c:pt idx="98">
                  <c:v>130456.27755133546</c:v>
                </c:pt>
                <c:pt idx="99">
                  <c:v>130456.27755133546</c:v>
                </c:pt>
                <c:pt idx="100">
                  <c:v>135974.57809175694</c:v>
                </c:pt>
                <c:pt idx="101">
                  <c:v>137443.10353514791</c:v>
                </c:pt>
                <c:pt idx="102">
                  <c:v>128220.67128793949</c:v>
                </c:pt>
                <c:pt idx="103">
                  <c:v>130695.33024379674</c:v>
                </c:pt>
                <c:pt idx="104">
                  <c:v>133152.40245238011</c:v>
                </c:pt>
                <c:pt idx="105">
                  <c:v>129304.29802150631</c:v>
                </c:pt>
                <c:pt idx="106">
                  <c:v>110516.38351898144</c:v>
                </c:pt>
                <c:pt idx="107">
                  <c:v>104857.94468280958</c:v>
                </c:pt>
                <c:pt idx="108">
                  <c:v>104847.45888834131</c:v>
                </c:pt>
                <c:pt idx="109">
                  <c:v>95495.065555501264</c:v>
                </c:pt>
                <c:pt idx="110">
                  <c:v>86308.440249062041</c:v>
                </c:pt>
                <c:pt idx="111">
                  <c:v>92022.058993549945</c:v>
                </c:pt>
                <c:pt idx="112">
                  <c:v>98712.062682381031</c:v>
                </c:pt>
                <c:pt idx="113">
                  <c:v>103085.0070592105</c:v>
                </c:pt>
                <c:pt idx="114">
                  <c:v>104198.32513544997</c:v>
                </c:pt>
                <c:pt idx="115">
                  <c:v>110752.39978646976</c:v>
                </c:pt>
                <c:pt idx="116">
                  <c:v>114097.12226002115</c:v>
                </c:pt>
                <c:pt idx="117">
                  <c:v>118079.11182689588</c:v>
                </c:pt>
                <c:pt idx="118">
                  <c:v>115115.32612004079</c:v>
                </c:pt>
                <c:pt idx="119">
                  <c:v>121734.45737194315</c:v>
                </c:pt>
                <c:pt idx="120">
                  <c:v>124096.10584495886</c:v>
                </c:pt>
                <c:pt idx="121">
                  <c:v>120894.42631415892</c:v>
                </c:pt>
                <c:pt idx="122">
                  <c:v>123457.38815201911</c:v>
                </c:pt>
                <c:pt idx="123">
                  <c:v>128012.9657748286</c:v>
                </c:pt>
                <c:pt idx="124">
                  <c:v>129113.87728049212</c:v>
                </c:pt>
                <c:pt idx="125">
                  <c:v>121573.62684731137</c:v>
                </c:pt>
                <c:pt idx="126">
                  <c:v>119616.29145506966</c:v>
                </c:pt>
                <c:pt idx="127">
                  <c:v>125345.9118157675</c:v>
                </c:pt>
                <c:pt idx="128">
                  <c:v>123666.27659743621</c:v>
                </c:pt>
                <c:pt idx="129">
                  <c:v>132458.94886351391</c:v>
                </c:pt>
                <c:pt idx="130">
                  <c:v>136763.8647015781</c:v>
                </c:pt>
                <c:pt idx="131">
                  <c:v>135615.04823808486</c:v>
                </c:pt>
                <c:pt idx="132">
                  <c:v>142341.55463069386</c:v>
                </c:pt>
                <c:pt idx="133">
                  <c:v>142128.04229874784</c:v>
                </c:pt>
                <c:pt idx="134">
                  <c:v>146534.01161000901</c:v>
                </c:pt>
                <c:pt idx="135">
                  <c:v>148834.59559228615</c:v>
                </c:pt>
                <c:pt idx="136">
                  <c:v>154817.74633509605</c:v>
                </c:pt>
                <c:pt idx="137">
                  <c:v>156520.7415447821</c:v>
                </c:pt>
                <c:pt idx="138">
                  <c:v>154736.40509117159</c:v>
                </c:pt>
                <c:pt idx="139">
                  <c:v>149583.68280163559</c:v>
                </c:pt>
                <c:pt idx="140">
                  <c:v>149194.76522635133</c:v>
                </c:pt>
                <c:pt idx="141">
                  <c:v>145181.42604176246</c:v>
                </c:pt>
                <c:pt idx="142">
                  <c:v>154734.36387531043</c:v>
                </c:pt>
                <c:pt idx="143">
                  <c:v>156529.28249626403</c:v>
                </c:pt>
                <c:pt idx="144">
                  <c:v>160646.00262591577</c:v>
                </c:pt>
                <c:pt idx="145">
                  <c:v>163007.49886451673</c:v>
                </c:pt>
                <c:pt idx="146">
                  <c:v>166577.36308964965</c:v>
                </c:pt>
                <c:pt idx="147">
                  <c:v>170891.71679367157</c:v>
                </c:pt>
                <c:pt idx="148">
                  <c:v>173232.93331374487</c:v>
                </c:pt>
                <c:pt idx="149">
                  <c:v>168936.75656756398</c:v>
                </c:pt>
                <c:pt idx="150">
                  <c:v>175542.18374935573</c:v>
                </c:pt>
                <c:pt idx="151">
                  <c:v>178877.48524059347</c:v>
                </c:pt>
                <c:pt idx="152">
                  <c:v>178788.04649797318</c:v>
                </c:pt>
                <c:pt idx="153">
                  <c:v>181541.38241404199</c:v>
                </c:pt>
                <c:pt idx="154">
                  <c:v>179762.27686638437</c:v>
                </c:pt>
                <c:pt idx="155">
                  <c:v>180103.82519243049</c:v>
                </c:pt>
                <c:pt idx="156">
                  <c:v>178644.98420837181</c:v>
                </c:pt>
                <c:pt idx="157">
                  <c:v>187738.01390457794</c:v>
                </c:pt>
                <c:pt idx="158">
                  <c:v>192825.71408139198</c:v>
                </c:pt>
                <c:pt idx="159">
                  <c:v>202698.39064235924</c:v>
                </c:pt>
                <c:pt idx="160">
                  <c:v>208252.32654595989</c:v>
                </c:pt>
                <c:pt idx="161">
                  <c:v>203170.96977823848</c:v>
                </c:pt>
                <c:pt idx="162">
                  <c:v>202500.5055779703</c:v>
                </c:pt>
                <c:pt idx="163">
                  <c:v>209891.77403156619</c:v>
                </c:pt>
                <c:pt idx="164">
                  <c:v>203133.25890774975</c:v>
                </c:pt>
                <c:pt idx="165">
                  <c:v>208353.78366167893</c:v>
                </c:pt>
                <c:pt idx="166">
                  <c:v>218208.91762887631</c:v>
                </c:pt>
                <c:pt idx="167">
                  <c:v>221132.91712510327</c:v>
                </c:pt>
                <c:pt idx="168">
                  <c:v>223919.19188087955</c:v>
                </c:pt>
                <c:pt idx="169">
                  <c:v>217201.61612445314</c:v>
                </c:pt>
                <c:pt idx="170">
                  <c:v>226671.60658747933</c:v>
                </c:pt>
                <c:pt idx="171">
                  <c:v>228552.9809221554</c:v>
                </c:pt>
                <c:pt idx="172">
                  <c:v>231729.86735697338</c:v>
                </c:pt>
                <c:pt idx="173">
                  <c:v>234417.93381831428</c:v>
                </c:pt>
                <c:pt idx="174">
                  <c:v>237488.80875133423</c:v>
                </c:pt>
                <c:pt idx="175">
                  <c:v>233878.97885831396</c:v>
                </c:pt>
                <c:pt idx="176">
                  <c:v>243397.85329784732</c:v>
                </c:pt>
                <c:pt idx="177">
                  <c:v>241548.02961278366</c:v>
                </c:pt>
                <c:pt idx="178">
                  <c:v>251934.59488613333</c:v>
                </c:pt>
                <c:pt idx="179">
                  <c:v>260601.14495021632</c:v>
                </c:pt>
                <c:pt idx="180">
                  <c:v>260913.86632415661</c:v>
                </c:pt>
                <c:pt idx="181">
                  <c:v>259661.47976580064</c:v>
                </c:pt>
                <c:pt idx="182">
                  <c:v>269165.08992522891</c:v>
                </c:pt>
                <c:pt idx="183">
                  <c:v>267227.10127776727</c:v>
                </c:pt>
                <c:pt idx="184">
                  <c:v>265730.62951061176</c:v>
                </c:pt>
                <c:pt idx="185">
                  <c:v>268573.94724637526</c:v>
                </c:pt>
                <c:pt idx="186">
                  <c:v>262611.60561750573</c:v>
                </c:pt>
                <c:pt idx="187">
                  <c:v>273063.54752108245</c:v>
                </c:pt>
                <c:pt idx="188">
                  <c:v>260748.38152788163</c:v>
                </c:pt>
                <c:pt idx="189">
                  <c:v>259288.19059132549</c:v>
                </c:pt>
                <c:pt idx="190">
                  <c:v>274871.41084586416</c:v>
                </c:pt>
                <c:pt idx="191">
                  <c:v>274211.7194598341</c:v>
                </c:pt>
                <c:pt idx="192">
                  <c:v>275610.1992290793</c:v>
                </c:pt>
                <c:pt idx="193">
                  <c:v>271779.21745979507</c:v>
                </c:pt>
                <c:pt idx="194">
                  <c:v>274741.61093010684</c:v>
                </c:pt>
                <c:pt idx="195">
                  <c:v>291253.58174700628</c:v>
                </c:pt>
                <c:pt idx="196">
                  <c:v>289942.94062914478</c:v>
                </c:pt>
                <c:pt idx="197">
                  <c:v>294611.02197327401</c:v>
                </c:pt>
                <c:pt idx="198">
                  <c:v>308104.20677965001</c:v>
                </c:pt>
                <c:pt idx="199">
                  <c:v>312664.14903998881</c:v>
                </c:pt>
                <c:pt idx="200">
                  <c:v>306567.19813370903</c:v>
                </c:pt>
                <c:pt idx="201">
                  <c:v>304574.51134583994</c:v>
                </c:pt>
                <c:pt idx="202">
                  <c:v>296015.96757702186</c:v>
                </c:pt>
                <c:pt idx="203">
                  <c:v>297910.46976951481</c:v>
                </c:pt>
                <c:pt idx="204">
                  <c:v>305030.52999700623</c:v>
                </c:pt>
                <c:pt idx="205">
                  <c:v>309056.93299296673</c:v>
                </c:pt>
                <c:pt idx="206">
                  <c:v>323119.02344414673</c:v>
                </c:pt>
                <c:pt idx="207">
                  <c:v>323506.76627227972</c:v>
                </c:pt>
                <c:pt idx="208">
                  <c:v>328197.61438322777</c:v>
                </c:pt>
                <c:pt idx="209">
                  <c:v>335024.12476239889</c:v>
                </c:pt>
                <c:pt idx="210">
                  <c:v>333717.53067582555</c:v>
                </c:pt>
                <c:pt idx="211">
                  <c:v>340458.6247954772</c:v>
                </c:pt>
                <c:pt idx="212">
                  <c:v>343284.43138127966</c:v>
                </c:pt>
                <c:pt idx="213">
                  <c:v>345138.16731073859</c:v>
                </c:pt>
                <c:pt idx="214">
                  <c:v>351799.33393983589</c:v>
                </c:pt>
                <c:pt idx="215">
                  <c:v>362810.65309215279</c:v>
                </c:pt>
                <c:pt idx="216">
                  <c:v>363572.55546364631</c:v>
                </c:pt>
                <c:pt idx="217">
                  <c:v>376333.95216042025</c:v>
                </c:pt>
                <c:pt idx="218">
                  <c:v>360490.29277446656</c:v>
                </c:pt>
                <c:pt idx="219">
                  <c:v>359661.16510108532</c:v>
                </c:pt>
                <c:pt idx="220">
                  <c:v>359912.92791665607</c:v>
                </c:pt>
                <c:pt idx="221">
                  <c:v>363871.97012373927</c:v>
                </c:pt>
                <c:pt idx="222">
                  <c:v>369985.01922181807</c:v>
                </c:pt>
                <c:pt idx="223">
                  <c:v>382416.51586767117</c:v>
                </c:pt>
                <c:pt idx="224">
                  <c:v>394194.94455639541</c:v>
                </c:pt>
                <c:pt idx="225">
                  <c:v>399122.38136335032</c:v>
                </c:pt>
                <c:pt idx="226">
                  <c:v>383077.6616325436</c:v>
                </c:pt>
                <c:pt idx="227">
                  <c:v>397366.45841143752</c:v>
                </c:pt>
                <c:pt idx="228">
                  <c:v>369153.43986422545</c:v>
                </c:pt>
                <c:pt idx="229">
                  <c:v>390453.59334439127</c:v>
                </c:pt>
                <c:pt idx="230">
                  <c:v>405251.78453214373</c:v>
                </c:pt>
                <c:pt idx="231">
                  <c:v>416072.00717915193</c:v>
                </c:pt>
                <c:pt idx="232">
                  <c:v>425225.59133709327</c:v>
                </c:pt>
                <c:pt idx="233">
                  <c:v>418421.98187569977</c:v>
                </c:pt>
                <c:pt idx="234">
                  <c:v>439510.44976223505</c:v>
                </c:pt>
                <c:pt idx="235">
                  <c:v>446718.42113833566</c:v>
                </c:pt>
                <c:pt idx="236">
                  <c:v>454178.61877134582</c:v>
                </c:pt>
                <c:pt idx="237">
                  <c:v>458311.64420216513</c:v>
                </c:pt>
                <c:pt idx="238">
                  <c:v>457532.51440702146</c:v>
                </c:pt>
                <c:pt idx="239">
                  <c:v>463617.69684863486</c:v>
                </c:pt>
                <c:pt idx="240">
                  <c:v>472380.07131907402</c:v>
                </c:pt>
              </c:numCache>
            </c:numRef>
          </c:val>
          <c:smooth val="0"/>
          <c:extLst>
            <c:ext xmlns:c16="http://schemas.microsoft.com/office/drawing/2014/chart" uri="{C3380CC4-5D6E-409C-BE32-E72D297353CC}">
              <c16:uniqueId val="{00000004-1656-8541-9057-1C1F83B6A5A0}"/>
            </c:ext>
          </c:extLst>
        </c:ser>
        <c:ser>
          <c:idx val="5"/>
          <c:order val="5"/>
          <c:tx>
            <c:strRef>
              <c:f>'Growth of 100k (2000-2019)'!$R$1</c:f>
              <c:strCache>
                <c:ptCount val="1"/>
                <c:pt idx="0">
                  <c:v>MSCI USA Diversified Multi-Factor GR USD</c:v>
                </c:pt>
              </c:strCache>
            </c:strRef>
          </c:tx>
          <c:spPr>
            <a:ln w="28575" cap="rnd">
              <a:solidFill>
                <a:srgbClr val="00857D"/>
              </a:solidFill>
              <a:round/>
            </a:ln>
            <a:effectLst/>
          </c:spPr>
          <c:marker>
            <c:symbol val="none"/>
          </c:marker>
          <c:cat>
            <c:numRef>
              <c:f>'Growth of 100k (2000-2019)'!$L$2:$L$242</c:f>
              <c:numCache>
                <c:formatCode>mmm\-yy</c:formatCode>
                <c:ptCount val="241"/>
                <c:pt idx="0">
                  <c:v>36495</c:v>
                </c:pt>
                <c:pt idx="1">
                  <c:v>36526</c:v>
                </c:pt>
                <c:pt idx="2">
                  <c:v>36557</c:v>
                </c:pt>
                <c:pt idx="3">
                  <c:v>36586</c:v>
                </c:pt>
                <c:pt idx="4">
                  <c:v>36617</c:v>
                </c:pt>
                <c:pt idx="5">
                  <c:v>36647</c:v>
                </c:pt>
                <c:pt idx="6">
                  <c:v>36678</c:v>
                </c:pt>
                <c:pt idx="7">
                  <c:v>36708</c:v>
                </c:pt>
                <c:pt idx="8">
                  <c:v>36739</c:v>
                </c:pt>
                <c:pt idx="9">
                  <c:v>36770</c:v>
                </c:pt>
                <c:pt idx="10">
                  <c:v>36800</c:v>
                </c:pt>
                <c:pt idx="11">
                  <c:v>36831</c:v>
                </c:pt>
                <c:pt idx="12">
                  <c:v>36861</c:v>
                </c:pt>
                <c:pt idx="13">
                  <c:v>36892</c:v>
                </c:pt>
                <c:pt idx="14">
                  <c:v>36923</c:v>
                </c:pt>
                <c:pt idx="15">
                  <c:v>36951</c:v>
                </c:pt>
                <c:pt idx="16">
                  <c:v>36982</c:v>
                </c:pt>
                <c:pt idx="17">
                  <c:v>37012</c:v>
                </c:pt>
                <c:pt idx="18">
                  <c:v>37043</c:v>
                </c:pt>
                <c:pt idx="19">
                  <c:v>37073</c:v>
                </c:pt>
                <c:pt idx="20">
                  <c:v>37104</c:v>
                </c:pt>
                <c:pt idx="21">
                  <c:v>37135</c:v>
                </c:pt>
                <c:pt idx="22">
                  <c:v>37165</c:v>
                </c:pt>
                <c:pt idx="23">
                  <c:v>37196</c:v>
                </c:pt>
                <c:pt idx="24">
                  <c:v>37226</c:v>
                </c:pt>
                <c:pt idx="25">
                  <c:v>37257</c:v>
                </c:pt>
                <c:pt idx="26">
                  <c:v>37288</c:v>
                </c:pt>
                <c:pt idx="27">
                  <c:v>37316</c:v>
                </c:pt>
                <c:pt idx="28">
                  <c:v>37347</c:v>
                </c:pt>
                <c:pt idx="29">
                  <c:v>37377</c:v>
                </c:pt>
                <c:pt idx="30">
                  <c:v>37408</c:v>
                </c:pt>
                <c:pt idx="31">
                  <c:v>37438</c:v>
                </c:pt>
                <c:pt idx="32">
                  <c:v>37469</c:v>
                </c:pt>
                <c:pt idx="33">
                  <c:v>37500</c:v>
                </c:pt>
                <c:pt idx="34">
                  <c:v>37530</c:v>
                </c:pt>
                <c:pt idx="35">
                  <c:v>37561</c:v>
                </c:pt>
                <c:pt idx="36">
                  <c:v>37591</c:v>
                </c:pt>
                <c:pt idx="37">
                  <c:v>37622</c:v>
                </c:pt>
                <c:pt idx="38">
                  <c:v>37653</c:v>
                </c:pt>
                <c:pt idx="39">
                  <c:v>37681</c:v>
                </c:pt>
                <c:pt idx="40">
                  <c:v>37712</c:v>
                </c:pt>
                <c:pt idx="41">
                  <c:v>37742</c:v>
                </c:pt>
                <c:pt idx="42">
                  <c:v>37773</c:v>
                </c:pt>
                <c:pt idx="43">
                  <c:v>37803</c:v>
                </c:pt>
                <c:pt idx="44">
                  <c:v>37834</c:v>
                </c:pt>
                <c:pt idx="45">
                  <c:v>37865</c:v>
                </c:pt>
                <c:pt idx="46">
                  <c:v>37895</c:v>
                </c:pt>
                <c:pt idx="47">
                  <c:v>37926</c:v>
                </c:pt>
                <c:pt idx="48">
                  <c:v>37956</c:v>
                </c:pt>
                <c:pt idx="49">
                  <c:v>37987</c:v>
                </c:pt>
                <c:pt idx="50">
                  <c:v>38018</c:v>
                </c:pt>
                <c:pt idx="51">
                  <c:v>38047</c:v>
                </c:pt>
                <c:pt idx="52">
                  <c:v>38078</c:v>
                </c:pt>
                <c:pt idx="53">
                  <c:v>38108</c:v>
                </c:pt>
                <c:pt idx="54">
                  <c:v>38139</c:v>
                </c:pt>
                <c:pt idx="55">
                  <c:v>38169</c:v>
                </c:pt>
                <c:pt idx="56">
                  <c:v>38200</c:v>
                </c:pt>
                <c:pt idx="57">
                  <c:v>38231</c:v>
                </c:pt>
                <c:pt idx="58">
                  <c:v>38261</c:v>
                </c:pt>
                <c:pt idx="59">
                  <c:v>38292</c:v>
                </c:pt>
                <c:pt idx="60">
                  <c:v>38322</c:v>
                </c:pt>
                <c:pt idx="61">
                  <c:v>38353</c:v>
                </c:pt>
                <c:pt idx="62">
                  <c:v>38384</c:v>
                </c:pt>
                <c:pt idx="63">
                  <c:v>38412</c:v>
                </c:pt>
                <c:pt idx="64">
                  <c:v>38443</c:v>
                </c:pt>
                <c:pt idx="65">
                  <c:v>38473</c:v>
                </c:pt>
                <c:pt idx="66">
                  <c:v>38504</c:v>
                </c:pt>
                <c:pt idx="67">
                  <c:v>38534</c:v>
                </c:pt>
                <c:pt idx="68">
                  <c:v>38565</c:v>
                </c:pt>
                <c:pt idx="69">
                  <c:v>38596</c:v>
                </c:pt>
                <c:pt idx="70">
                  <c:v>38626</c:v>
                </c:pt>
                <c:pt idx="71">
                  <c:v>38657</c:v>
                </c:pt>
                <c:pt idx="72">
                  <c:v>38687</c:v>
                </c:pt>
                <c:pt idx="73">
                  <c:v>38718</c:v>
                </c:pt>
                <c:pt idx="74">
                  <c:v>38749</c:v>
                </c:pt>
                <c:pt idx="75">
                  <c:v>38777</c:v>
                </c:pt>
                <c:pt idx="76">
                  <c:v>38808</c:v>
                </c:pt>
                <c:pt idx="77">
                  <c:v>38838</c:v>
                </c:pt>
                <c:pt idx="78">
                  <c:v>38869</c:v>
                </c:pt>
                <c:pt idx="79">
                  <c:v>38899</c:v>
                </c:pt>
                <c:pt idx="80">
                  <c:v>38930</c:v>
                </c:pt>
                <c:pt idx="81">
                  <c:v>38961</c:v>
                </c:pt>
                <c:pt idx="82">
                  <c:v>38991</c:v>
                </c:pt>
                <c:pt idx="83">
                  <c:v>39022</c:v>
                </c:pt>
                <c:pt idx="84">
                  <c:v>39052</c:v>
                </c:pt>
                <c:pt idx="85">
                  <c:v>39083</c:v>
                </c:pt>
                <c:pt idx="86">
                  <c:v>39114</c:v>
                </c:pt>
                <c:pt idx="87">
                  <c:v>39142</c:v>
                </c:pt>
                <c:pt idx="88">
                  <c:v>39173</c:v>
                </c:pt>
                <c:pt idx="89">
                  <c:v>39203</c:v>
                </c:pt>
                <c:pt idx="90">
                  <c:v>39234</c:v>
                </c:pt>
                <c:pt idx="91">
                  <c:v>39264</c:v>
                </c:pt>
                <c:pt idx="92">
                  <c:v>39295</c:v>
                </c:pt>
                <c:pt idx="93">
                  <c:v>39326</c:v>
                </c:pt>
                <c:pt idx="94">
                  <c:v>39356</c:v>
                </c:pt>
                <c:pt idx="95">
                  <c:v>39387</c:v>
                </c:pt>
                <c:pt idx="96">
                  <c:v>39417</c:v>
                </c:pt>
                <c:pt idx="97">
                  <c:v>39448</c:v>
                </c:pt>
                <c:pt idx="98">
                  <c:v>39479</c:v>
                </c:pt>
                <c:pt idx="99">
                  <c:v>39508</c:v>
                </c:pt>
                <c:pt idx="100">
                  <c:v>39539</c:v>
                </c:pt>
                <c:pt idx="101">
                  <c:v>39569</c:v>
                </c:pt>
                <c:pt idx="102">
                  <c:v>39600</c:v>
                </c:pt>
                <c:pt idx="103">
                  <c:v>39630</c:v>
                </c:pt>
                <c:pt idx="104">
                  <c:v>39661</c:v>
                </c:pt>
                <c:pt idx="105">
                  <c:v>39692</c:v>
                </c:pt>
                <c:pt idx="106">
                  <c:v>39722</c:v>
                </c:pt>
                <c:pt idx="107">
                  <c:v>39753</c:v>
                </c:pt>
                <c:pt idx="108">
                  <c:v>39783</c:v>
                </c:pt>
                <c:pt idx="109">
                  <c:v>39814</c:v>
                </c:pt>
                <c:pt idx="110">
                  <c:v>39845</c:v>
                </c:pt>
                <c:pt idx="111">
                  <c:v>39873</c:v>
                </c:pt>
                <c:pt idx="112">
                  <c:v>39904</c:v>
                </c:pt>
                <c:pt idx="113">
                  <c:v>39934</c:v>
                </c:pt>
                <c:pt idx="114">
                  <c:v>39965</c:v>
                </c:pt>
                <c:pt idx="115">
                  <c:v>39995</c:v>
                </c:pt>
                <c:pt idx="116">
                  <c:v>40026</c:v>
                </c:pt>
                <c:pt idx="117">
                  <c:v>40057</c:v>
                </c:pt>
                <c:pt idx="118">
                  <c:v>40087</c:v>
                </c:pt>
                <c:pt idx="119">
                  <c:v>40118</c:v>
                </c:pt>
                <c:pt idx="120">
                  <c:v>40148</c:v>
                </c:pt>
                <c:pt idx="121">
                  <c:v>40179</c:v>
                </c:pt>
                <c:pt idx="122">
                  <c:v>40210</c:v>
                </c:pt>
                <c:pt idx="123">
                  <c:v>40238</c:v>
                </c:pt>
                <c:pt idx="124">
                  <c:v>40269</c:v>
                </c:pt>
                <c:pt idx="125">
                  <c:v>40299</c:v>
                </c:pt>
                <c:pt idx="126">
                  <c:v>40330</c:v>
                </c:pt>
                <c:pt idx="127">
                  <c:v>40360</c:v>
                </c:pt>
                <c:pt idx="128">
                  <c:v>40391</c:v>
                </c:pt>
                <c:pt idx="129">
                  <c:v>40422</c:v>
                </c:pt>
                <c:pt idx="130">
                  <c:v>40452</c:v>
                </c:pt>
                <c:pt idx="131">
                  <c:v>40483</c:v>
                </c:pt>
                <c:pt idx="132">
                  <c:v>40513</c:v>
                </c:pt>
                <c:pt idx="133">
                  <c:v>40544</c:v>
                </c:pt>
                <c:pt idx="134">
                  <c:v>40575</c:v>
                </c:pt>
                <c:pt idx="135">
                  <c:v>40603</c:v>
                </c:pt>
                <c:pt idx="136">
                  <c:v>40634</c:v>
                </c:pt>
                <c:pt idx="137">
                  <c:v>40664</c:v>
                </c:pt>
                <c:pt idx="138">
                  <c:v>40695</c:v>
                </c:pt>
                <c:pt idx="139">
                  <c:v>40725</c:v>
                </c:pt>
                <c:pt idx="140">
                  <c:v>40756</c:v>
                </c:pt>
                <c:pt idx="141">
                  <c:v>40787</c:v>
                </c:pt>
                <c:pt idx="142">
                  <c:v>40817</c:v>
                </c:pt>
                <c:pt idx="143">
                  <c:v>40848</c:v>
                </c:pt>
                <c:pt idx="144">
                  <c:v>40878</c:v>
                </c:pt>
                <c:pt idx="145">
                  <c:v>40909</c:v>
                </c:pt>
                <c:pt idx="146">
                  <c:v>40940</c:v>
                </c:pt>
                <c:pt idx="147">
                  <c:v>40969</c:v>
                </c:pt>
                <c:pt idx="148">
                  <c:v>41000</c:v>
                </c:pt>
                <c:pt idx="149">
                  <c:v>41030</c:v>
                </c:pt>
                <c:pt idx="150">
                  <c:v>41061</c:v>
                </c:pt>
                <c:pt idx="151">
                  <c:v>41091</c:v>
                </c:pt>
                <c:pt idx="152">
                  <c:v>41122</c:v>
                </c:pt>
                <c:pt idx="153">
                  <c:v>41153</c:v>
                </c:pt>
                <c:pt idx="154">
                  <c:v>41183</c:v>
                </c:pt>
                <c:pt idx="155">
                  <c:v>41214</c:v>
                </c:pt>
                <c:pt idx="156">
                  <c:v>41244</c:v>
                </c:pt>
                <c:pt idx="157">
                  <c:v>41275</c:v>
                </c:pt>
                <c:pt idx="158">
                  <c:v>41306</c:v>
                </c:pt>
                <c:pt idx="159">
                  <c:v>41334</c:v>
                </c:pt>
                <c:pt idx="160">
                  <c:v>41365</c:v>
                </c:pt>
                <c:pt idx="161">
                  <c:v>41395</c:v>
                </c:pt>
                <c:pt idx="162">
                  <c:v>41426</c:v>
                </c:pt>
                <c:pt idx="163">
                  <c:v>41456</c:v>
                </c:pt>
                <c:pt idx="164">
                  <c:v>41487</c:v>
                </c:pt>
                <c:pt idx="165">
                  <c:v>41518</c:v>
                </c:pt>
                <c:pt idx="166">
                  <c:v>41548</c:v>
                </c:pt>
                <c:pt idx="167">
                  <c:v>41579</c:v>
                </c:pt>
                <c:pt idx="168">
                  <c:v>41609</c:v>
                </c:pt>
                <c:pt idx="169">
                  <c:v>41640</c:v>
                </c:pt>
                <c:pt idx="170">
                  <c:v>41671</c:v>
                </c:pt>
                <c:pt idx="171">
                  <c:v>41699</c:v>
                </c:pt>
                <c:pt idx="172">
                  <c:v>41730</c:v>
                </c:pt>
                <c:pt idx="173">
                  <c:v>41760</c:v>
                </c:pt>
                <c:pt idx="174">
                  <c:v>41791</c:v>
                </c:pt>
                <c:pt idx="175">
                  <c:v>41821</c:v>
                </c:pt>
                <c:pt idx="176">
                  <c:v>41852</c:v>
                </c:pt>
                <c:pt idx="177">
                  <c:v>41883</c:v>
                </c:pt>
                <c:pt idx="178">
                  <c:v>41913</c:v>
                </c:pt>
                <c:pt idx="179">
                  <c:v>41944</c:v>
                </c:pt>
                <c:pt idx="180">
                  <c:v>41974</c:v>
                </c:pt>
                <c:pt idx="181">
                  <c:v>42005</c:v>
                </c:pt>
                <c:pt idx="182">
                  <c:v>42036</c:v>
                </c:pt>
                <c:pt idx="183">
                  <c:v>42064</c:v>
                </c:pt>
                <c:pt idx="184">
                  <c:v>42095</c:v>
                </c:pt>
                <c:pt idx="185">
                  <c:v>42125</c:v>
                </c:pt>
                <c:pt idx="186">
                  <c:v>42156</c:v>
                </c:pt>
                <c:pt idx="187">
                  <c:v>42186</c:v>
                </c:pt>
                <c:pt idx="188">
                  <c:v>42217</c:v>
                </c:pt>
                <c:pt idx="189">
                  <c:v>42248</c:v>
                </c:pt>
                <c:pt idx="190">
                  <c:v>42278</c:v>
                </c:pt>
                <c:pt idx="191">
                  <c:v>42309</c:v>
                </c:pt>
                <c:pt idx="192">
                  <c:v>42339</c:v>
                </c:pt>
                <c:pt idx="193">
                  <c:v>42370</c:v>
                </c:pt>
                <c:pt idx="194">
                  <c:v>42401</c:v>
                </c:pt>
                <c:pt idx="195">
                  <c:v>42430</c:v>
                </c:pt>
                <c:pt idx="196">
                  <c:v>42461</c:v>
                </c:pt>
                <c:pt idx="197">
                  <c:v>42491</c:v>
                </c:pt>
                <c:pt idx="198">
                  <c:v>42522</c:v>
                </c:pt>
                <c:pt idx="199">
                  <c:v>42552</c:v>
                </c:pt>
                <c:pt idx="200">
                  <c:v>42583</c:v>
                </c:pt>
                <c:pt idx="201">
                  <c:v>42614</c:v>
                </c:pt>
                <c:pt idx="202">
                  <c:v>42644</c:v>
                </c:pt>
                <c:pt idx="203">
                  <c:v>42675</c:v>
                </c:pt>
                <c:pt idx="204">
                  <c:v>42705</c:v>
                </c:pt>
                <c:pt idx="205">
                  <c:v>42736</c:v>
                </c:pt>
                <c:pt idx="206">
                  <c:v>42767</c:v>
                </c:pt>
                <c:pt idx="207">
                  <c:v>42795</c:v>
                </c:pt>
                <c:pt idx="208">
                  <c:v>42826</c:v>
                </c:pt>
                <c:pt idx="209">
                  <c:v>42856</c:v>
                </c:pt>
                <c:pt idx="210">
                  <c:v>42887</c:v>
                </c:pt>
                <c:pt idx="211">
                  <c:v>42917</c:v>
                </c:pt>
                <c:pt idx="212">
                  <c:v>42948</c:v>
                </c:pt>
                <c:pt idx="213">
                  <c:v>42979</c:v>
                </c:pt>
                <c:pt idx="214">
                  <c:v>43009</c:v>
                </c:pt>
                <c:pt idx="215">
                  <c:v>43040</c:v>
                </c:pt>
                <c:pt idx="216">
                  <c:v>43070</c:v>
                </c:pt>
                <c:pt idx="217">
                  <c:v>43101</c:v>
                </c:pt>
                <c:pt idx="218">
                  <c:v>43132</c:v>
                </c:pt>
                <c:pt idx="219">
                  <c:v>43160</c:v>
                </c:pt>
                <c:pt idx="220">
                  <c:v>43191</c:v>
                </c:pt>
                <c:pt idx="221">
                  <c:v>43221</c:v>
                </c:pt>
                <c:pt idx="222">
                  <c:v>43252</c:v>
                </c:pt>
                <c:pt idx="223">
                  <c:v>43282</c:v>
                </c:pt>
                <c:pt idx="224">
                  <c:v>43313</c:v>
                </c:pt>
                <c:pt idx="225">
                  <c:v>43344</c:v>
                </c:pt>
                <c:pt idx="226">
                  <c:v>43374</c:v>
                </c:pt>
                <c:pt idx="227">
                  <c:v>43405</c:v>
                </c:pt>
                <c:pt idx="228">
                  <c:v>43435</c:v>
                </c:pt>
                <c:pt idx="229">
                  <c:v>43466</c:v>
                </c:pt>
                <c:pt idx="230">
                  <c:v>43497</c:v>
                </c:pt>
                <c:pt idx="231">
                  <c:v>43525</c:v>
                </c:pt>
                <c:pt idx="232">
                  <c:v>43556</c:v>
                </c:pt>
                <c:pt idx="233">
                  <c:v>43586</c:v>
                </c:pt>
                <c:pt idx="234">
                  <c:v>43617</c:v>
                </c:pt>
                <c:pt idx="235">
                  <c:v>43647</c:v>
                </c:pt>
                <c:pt idx="236">
                  <c:v>43678</c:v>
                </c:pt>
                <c:pt idx="237">
                  <c:v>43709</c:v>
                </c:pt>
                <c:pt idx="238">
                  <c:v>43739</c:v>
                </c:pt>
                <c:pt idx="239">
                  <c:v>43770</c:v>
                </c:pt>
                <c:pt idx="240">
                  <c:v>43800</c:v>
                </c:pt>
              </c:numCache>
            </c:numRef>
          </c:cat>
          <c:val>
            <c:numRef>
              <c:f>'Growth of 100k (2000-2019)'!$R$2:$R$242</c:f>
              <c:numCache>
                <c:formatCode>_("$"* #,##0.00_);_("$"* \(#,##0.00\);_("$"* "-"??_);_(@_)</c:formatCode>
                <c:ptCount val="241"/>
                <c:pt idx="0">
                  <c:v>100000</c:v>
                </c:pt>
                <c:pt idx="1">
                  <c:v>91470</c:v>
                </c:pt>
                <c:pt idx="2">
                  <c:v>91607.205000000002</c:v>
                </c:pt>
                <c:pt idx="3">
                  <c:v>101665.67610899999</c:v>
                </c:pt>
                <c:pt idx="4">
                  <c:v>98066.711174741387</c:v>
                </c:pt>
                <c:pt idx="5">
                  <c:v>94850.123048209876</c:v>
                </c:pt>
                <c:pt idx="6">
                  <c:v>96500.515189248734</c:v>
                </c:pt>
                <c:pt idx="7">
                  <c:v>96732.11642570293</c:v>
                </c:pt>
                <c:pt idx="8">
                  <c:v>104451.33931647403</c:v>
                </c:pt>
                <c:pt idx="9">
                  <c:v>101714.71422638241</c:v>
                </c:pt>
                <c:pt idx="10">
                  <c:v>102294.48809747279</c:v>
                </c:pt>
                <c:pt idx="11">
                  <c:v>95696.493615185784</c:v>
                </c:pt>
                <c:pt idx="12">
                  <c:v>97868.804020250493</c:v>
                </c:pt>
                <c:pt idx="13">
                  <c:v>99121.524711709688</c:v>
                </c:pt>
                <c:pt idx="14">
                  <c:v>91489.167308908043</c:v>
                </c:pt>
                <c:pt idx="15">
                  <c:v>85130.670180938934</c:v>
                </c:pt>
                <c:pt idx="16">
                  <c:v>92886.074234422471</c:v>
                </c:pt>
                <c:pt idx="17">
                  <c:v>94140.036236587184</c:v>
                </c:pt>
                <c:pt idx="18">
                  <c:v>93650.508048156931</c:v>
                </c:pt>
                <c:pt idx="19">
                  <c:v>91449.721109025253</c:v>
                </c:pt>
                <c:pt idx="20">
                  <c:v>88916.563834305256</c:v>
                </c:pt>
                <c:pt idx="21">
                  <c:v>80487.273582813112</c:v>
                </c:pt>
                <c:pt idx="22">
                  <c:v>80640.199402620463</c:v>
                </c:pt>
                <c:pt idx="23">
                  <c:v>87260.759773575614</c:v>
                </c:pt>
                <c:pt idx="24">
                  <c:v>89276.483324345201</c:v>
                </c:pt>
                <c:pt idx="25">
                  <c:v>90312.090530907604</c:v>
                </c:pt>
                <c:pt idx="26">
                  <c:v>90700.432520190501</c:v>
                </c:pt>
                <c:pt idx="27">
                  <c:v>94890.792502623299</c:v>
                </c:pt>
                <c:pt idx="28">
                  <c:v>93571.810486836839</c:v>
                </c:pt>
                <c:pt idx="29">
                  <c:v>93281.737874327649</c:v>
                </c:pt>
                <c:pt idx="30">
                  <c:v>88048.632379577859</c:v>
                </c:pt>
                <c:pt idx="31">
                  <c:v>81136.814737780995</c:v>
                </c:pt>
                <c:pt idx="32">
                  <c:v>80593.198079037858</c:v>
                </c:pt>
                <c:pt idx="33">
                  <c:v>73460.700049043007</c:v>
                </c:pt>
                <c:pt idx="34">
                  <c:v>76252.20665090665</c:v>
                </c:pt>
                <c:pt idx="35">
                  <c:v>78333.891892476415</c:v>
                </c:pt>
                <c:pt idx="36">
                  <c:v>76414.711541110752</c:v>
                </c:pt>
                <c:pt idx="37">
                  <c:v>74076.42136795276</c:v>
                </c:pt>
                <c:pt idx="38">
                  <c:v>72980.090331707062</c:v>
                </c:pt>
                <c:pt idx="39">
                  <c:v>72958.196304607554</c:v>
                </c:pt>
                <c:pt idx="40">
                  <c:v>77481.604475493223</c:v>
                </c:pt>
                <c:pt idx="41">
                  <c:v>83246.235848469922</c:v>
                </c:pt>
                <c:pt idx="42">
                  <c:v>83637.493156957731</c:v>
                </c:pt>
                <c:pt idx="43">
                  <c:v>85418.971761200941</c:v>
                </c:pt>
                <c:pt idx="44">
                  <c:v>87708.200204401117</c:v>
                </c:pt>
                <c:pt idx="45">
                  <c:v>86927.597222581942</c:v>
                </c:pt>
                <c:pt idx="46">
                  <c:v>93481.938053164617</c:v>
                </c:pt>
                <c:pt idx="47">
                  <c:v>95893.772054936271</c:v>
                </c:pt>
                <c:pt idx="48">
                  <c:v>100515.85186798419</c:v>
                </c:pt>
                <c:pt idx="49">
                  <c:v>102596.53000165147</c:v>
                </c:pt>
                <c:pt idx="50">
                  <c:v>104556.123724683</c:v>
                </c:pt>
                <c:pt idx="51">
                  <c:v>105350.75026499059</c:v>
                </c:pt>
                <c:pt idx="52">
                  <c:v>103096.2442093198</c:v>
                </c:pt>
                <c:pt idx="53">
                  <c:v>104426.18575962001</c:v>
                </c:pt>
                <c:pt idx="54">
                  <c:v>107569.41395098458</c:v>
                </c:pt>
                <c:pt idx="55">
                  <c:v>104503.68565338153</c:v>
                </c:pt>
                <c:pt idx="56">
                  <c:v>105078.45592447513</c:v>
                </c:pt>
                <c:pt idx="57">
                  <c:v>108997.88233045806</c:v>
                </c:pt>
                <c:pt idx="58">
                  <c:v>110229.55840079224</c:v>
                </c:pt>
                <c:pt idx="59">
                  <c:v>117361.4108293235</c:v>
                </c:pt>
                <c:pt idx="60">
                  <c:v>121703.78303000846</c:v>
                </c:pt>
                <c:pt idx="61">
                  <c:v>120182.48574213336</c:v>
                </c:pt>
                <c:pt idx="62">
                  <c:v>125734.91658341992</c:v>
                </c:pt>
                <c:pt idx="63">
                  <c:v>125194.25644211122</c:v>
                </c:pt>
                <c:pt idx="64">
                  <c:v>121513.54530271314</c:v>
                </c:pt>
                <c:pt idx="65">
                  <c:v>126167.51408780705</c:v>
                </c:pt>
                <c:pt idx="66">
                  <c:v>129132.45066887053</c:v>
                </c:pt>
                <c:pt idx="67">
                  <c:v>134672.23280256506</c:v>
                </c:pt>
                <c:pt idx="68">
                  <c:v>134133.54387135481</c:v>
                </c:pt>
                <c:pt idx="69">
                  <c:v>137312.50886110592</c:v>
                </c:pt>
                <c:pt idx="70">
                  <c:v>133014.62733375331</c:v>
                </c:pt>
                <c:pt idx="71">
                  <c:v>138587.94021903758</c:v>
                </c:pt>
                <c:pt idx="72">
                  <c:v>140736.05329243268</c:v>
                </c:pt>
                <c:pt idx="73">
                  <c:v>147238.05895454308</c:v>
                </c:pt>
                <c:pt idx="74">
                  <c:v>146546.04007745674</c:v>
                </c:pt>
                <c:pt idx="75">
                  <c:v>149476.96087900587</c:v>
                </c:pt>
                <c:pt idx="76">
                  <c:v>151494.89985087246</c:v>
                </c:pt>
                <c:pt idx="77">
                  <c:v>146707.66101558489</c:v>
                </c:pt>
                <c:pt idx="78">
                  <c:v>147763.95617489712</c:v>
                </c:pt>
                <c:pt idx="79">
                  <c:v>149551.90004461337</c:v>
                </c:pt>
                <c:pt idx="80">
                  <c:v>151286.70208513091</c:v>
                </c:pt>
                <c:pt idx="81">
                  <c:v>153117.27118036099</c:v>
                </c:pt>
                <c:pt idx="82">
                  <c:v>158108.89422084074</c:v>
                </c:pt>
                <c:pt idx="83">
                  <c:v>162109.04924462803</c:v>
                </c:pt>
                <c:pt idx="84">
                  <c:v>164102.99055033695</c:v>
                </c:pt>
                <c:pt idx="85">
                  <c:v>168123.51381882021</c:v>
                </c:pt>
                <c:pt idx="86">
                  <c:v>166845.77511379716</c:v>
                </c:pt>
                <c:pt idx="87">
                  <c:v>169899.05279837965</c:v>
                </c:pt>
                <c:pt idx="88">
                  <c:v>176168.32784663985</c:v>
                </c:pt>
                <c:pt idx="89">
                  <c:v>183479.31345227541</c:v>
                </c:pt>
                <c:pt idx="90">
                  <c:v>180103.29408475355</c:v>
                </c:pt>
                <c:pt idx="91">
                  <c:v>170701.90213352942</c:v>
                </c:pt>
                <c:pt idx="92">
                  <c:v>171162.79726928993</c:v>
                </c:pt>
                <c:pt idx="93">
                  <c:v>176366.14630627635</c:v>
                </c:pt>
                <c:pt idx="94">
                  <c:v>177724.16563283469</c:v>
                </c:pt>
                <c:pt idx="95">
                  <c:v>171681.54400131831</c:v>
                </c:pt>
                <c:pt idx="96">
                  <c:v>173106.50081652924</c:v>
                </c:pt>
                <c:pt idx="97">
                  <c:v>160400.48365659598</c:v>
                </c:pt>
                <c:pt idx="98">
                  <c:v>157449.11475731462</c:v>
                </c:pt>
                <c:pt idx="99">
                  <c:v>154221.40790478967</c:v>
                </c:pt>
                <c:pt idx="100">
                  <c:v>161331.01480920048</c:v>
                </c:pt>
                <c:pt idx="101">
                  <c:v>168139.18363414874</c:v>
                </c:pt>
                <c:pt idx="102">
                  <c:v>158185.34396300712</c:v>
                </c:pt>
                <c:pt idx="103">
                  <c:v>151763.01899810904</c:v>
                </c:pt>
                <c:pt idx="104">
                  <c:v>153614.52782988598</c:v>
                </c:pt>
                <c:pt idx="105">
                  <c:v>136670.84541024957</c:v>
                </c:pt>
                <c:pt idx="106">
                  <c:v>108721.65752385353</c:v>
                </c:pt>
                <c:pt idx="107">
                  <c:v>100991.54767390755</c:v>
                </c:pt>
                <c:pt idx="108">
                  <c:v>105000.9121165617</c:v>
                </c:pt>
                <c:pt idx="109">
                  <c:v>98732.357663202973</c:v>
                </c:pt>
                <c:pt idx="110">
                  <c:v>88533.305116594114</c:v>
                </c:pt>
                <c:pt idx="111">
                  <c:v>96129.462695597904</c:v>
                </c:pt>
                <c:pt idx="112">
                  <c:v>104771.50139193216</c:v>
                </c:pt>
                <c:pt idx="113">
                  <c:v>109894.82780999765</c:v>
                </c:pt>
                <c:pt idx="114">
                  <c:v>109971.75418946464</c:v>
                </c:pt>
                <c:pt idx="115">
                  <c:v>117746.75721065979</c:v>
                </c:pt>
                <c:pt idx="116">
                  <c:v>122645.02231062326</c:v>
                </c:pt>
                <c:pt idx="117">
                  <c:v>127980.08078113539</c:v>
                </c:pt>
                <c:pt idx="118">
                  <c:v>125638.04530284062</c:v>
                </c:pt>
                <c:pt idx="119">
                  <c:v>132397.37214013346</c:v>
                </c:pt>
                <c:pt idx="120">
                  <c:v>136276.61514383939</c:v>
                </c:pt>
                <c:pt idx="121">
                  <c:v>132828.81678070026</c:v>
                </c:pt>
                <c:pt idx="122">
                  <c:v>138009.14063514757</c:v>
                </c:pt>
                <c:pt idx="123">
                  <c:v>146151.67993262128</c:v>
                </c:pt>
                <c:pt idx="124">
                  <c:v>148884.71634736127</c:v>
                </c:pt>
                <c:pt idx="125">
                  <c:v>138522.34008958493</c:v>
                </c:pt>
                <c:pt idx="126">
                  <c:v>132081.05127541925</c:v>
                </c:pt>
                <c:pt idx="127">
                  <c:v>138830.39299559317</c:v>
                </c:pt>
                <c:pt idx="128">
                  <c:v>133471.53982596326</c:v>
                </c:pt>
                <c:pt idx="129">
                  <c:v>147245.80273600266</c:v>
                </c:pt>
                <c:pt idx="130">
                  <c:v>152531.92705422518</c:v>
                </c:pt>
                <c:pt idx="131">
                  <c:v>152806.48452292278</c:v>
                </c:pt>
                <c:pt idx="132">
                  <c:v>161226.12182013583</c:v>
                </c:pt>
                <c:pt idx="133">
                  <c:v>165869.43412855573</c:v>
                </c:pt>
                <c:pt idx="134">
                  <c:v>172869.12424878078</c:v>
                </c:pt>
                <c:pt idx="135">
                  <c:v>177484.72986622321</c:v>
                </c:pt>
                <c:pt idx="136">
                  <c:v>183377.22289778179</c:v>
                </c:pt>
                <c:pt idx="137">
                  <c:v>182735.40261763957</c:v>
                </c:pt>
                <c:pt idx="138">
                  <c:v>181072.51045381906</c:v>
                </c:pt>
                <c:pt idx="139">
                  <c:v>174481.47107330005</c:v>
                </c:pt>
                <c:pt idx="140">
                  <c:v>164553.4753692293</c:v>
                </c:pt>
                <c:pt idx="141">
                  <c:v>152261.33075914788</c:v>
                </c:pt>
                <c:pt idx="142">
                  <c:v>170471.78591794195</c:v>
                </c:pt>
                <c:pt idx="143">
                  <c:v>171000.24845428759</c:v>
                </c:pt>
                <c:pt idx="144">
                  <c:v>173069.35146058447</c:v>
                </c:pt>
                <c:pt idx="145">
                  <c:v>181878.5814499282</c:v>
                </c:pt>
                <c:pt idx="146">
                  <c:v>190426.87477807482</c:v>
                </c:pt>
                <c:pt idx="147">
                  <c:v>194959.034397793</c:v>
                </c:pt>
                <c:pt idx="148">
                  <c:v>193886.75970860515</c:v>
                </c:pt>
                <c:pt idx="149">
                  <c:v>181478.0070872544</c:v>
                </c:pt>
                <c:pt idx="150">
                  <c:v>187303.45111475527</c:v>
                </c:pt>
                <c:pt idx="151">
                  <c:v>188745.68768833889</c:v>
                </c:pt>
                <c:pt idx="152">
                  <c:v>194219.31263130071</c:v>
                </c:pt>
                <c:pt idx="153">
                  <c:v>198181.38660897923</c:v>
                </c:pt>
                <c:pt idx="154">
                  <c:v>196972.48015066446</c:v>
                </c:pt>
                <c:pt idx="155">
                  <c:v>197996.73704744794</c:v>
                </c:pt>
                <c:pt idx="156">
                  <c:v>200313.29887090309</c:v>
                </c:pt>
                <c:pt idx="157">
                  <c:v>211871.37621575422</c:v>
                </c:pt>
                <c:pt idx="158">
                  <c:v>214180.77421650593</c:v>
                </c:pt>
                <c:pt idx="159">
                  <c:v>224718.46830795801</c:v>
                </c:pt>
                <c:pt idx="160">
                  <c:v>228448.7948818701</c:v>
                </c:pt>
                <c:pt idx="161">
                  <c:v>233040.6156589957</c:v>
                </c:pt>
                <c:pt idx="162">
                  <c:v>231083.07448746014</c:v>
                </c:pt>
                <c:pt idx="163">
                  <c:v>244509.00111518157</c:v>
                </c:pt>
                <c:pt idx="164">
                  <c:v>237442.6909829528</c:v>
                </c:pt>
                <c:pt idx="165">
                  <c:v>246299.30335661696</c:v>
                </c:pt>
                <c:pt idx="166">
                  <c:v>259057.60727048974</c:v>
                </c:pt>
                <c:pt idx="167">
                  <c:v>267554.69678896177</c:v>
                </c:pt>
                <c:pt idx="168">
                  <c:v>275233.51658680494</c:v>
                </c:pt>
                <c:pt idx="169">
                  <c:v>262820.48498874001</c:v>
                </c:pt>
                <c:pt idx="170">
                  <c:v>276460.8681596556</c:v>
                </c:pt>
                <c:pt idx="171">
                  <c:v>279999.56727209914</c:v>
                </c:pt>
                <c:pt idx="172">
                  <c:v>279327.56831064611</c:v>
                </c:pt>
                <c:pt idx="173">
                  <c:v>285863.83340911526</c:v>
                </c:pt>
                <c:pt idx="174">
                  <c:v>289780.16792682017</c:v>
                </c:pt>
                <c:pt idx="175">
                  <c:v>284651.05895451544</c:v>
                </c:pt>
                <c:pt idx="176">
                  <c:v>298997.47232582304</c:v>
                </c:pt>
                <c:pt idx="177">
                  <c:v>293256.72085716721</c:v>
                </c:pt>
                <c:pt idx="178">
                  <c:v>304547.10461016814</c:v>
                </c:pt>
                <c:pt idx="179">
                  <c:v>313744.4271693952</c:v>
                </c:pt>
                <c:pt idx="180">
                  <c:v>315972.01260229794</c:v>
                </c:pt>
                <c:pt idx="181">
                  <c:v>309778.96115529293</c:v>
                </c:pt>
                <c:pt idx="182">
                  <c:v>325608.66607032839</c:v>
                </c:pt>
                <c:pt idx="183">
                  <c:v>324924.88787158072</c:v>
                </c:pt>
                <c:pt idx="184">
                  <c:v>322877.8610779898</c:v>
                </c:pt>
                <c:pt idx="185">
                  <c:v>331143.53432158637</c:v>
                </c:pt>
                <c:pt idx="186">
                  <c:v>326375.06742735556</c:v>
                </c:pt>
                <c:pt idx="187">
                  <c:v>331172.7809185377</c:v>
                </c:pt>
                <c:pt idx="188">
                  <c:v>311633.58684434398</c:v>
                </c:pt>
                <c:pt idx="189">
                  <c:v>304808.81129245285</c:v>
                </c:pt>
                <c:pt idx="190">
                  <c:v>323585.03406806797</c:v>
                </c:pt>
                <c:pt idx="191">
                  <c:v>323358.5245442203</c:v>
                </c:pt>
                <c:pt idx="192">
                  <c:v>317376.39184015221</c:v>
                </c:pt>
                <c:pt idx="193">
                  <c:v>299095.51167015947</c:v>
                </c:pt>
                <c:pt idx="194">
                  <c:v>302415.47184969828</c:v>
                </c:pt>
                <c:pt idx="195">
                  <c:v>324159.14427569159</c:v>
                </c:pt>
                <c:pt idx="196">
                  <c:v>321274.12789163791</c:v>
                </c:pt>
                <c:pt idx="197">
                  <c:v>323876.44832756015</c:v>
                </c:pt>
                <c:pt idx="198">
                  <c:v>324265.10006555327</c:v>
                </c:pt>
                <c:pt idx="199">
                  <c:v>335322.53997778863</c:v>
                </c:pt>
                <c:pt idx="200">
                  <c:v>337368.00747165317</c:v>
                </c:pt>
                <c:pt idx="201">
                  <c:v>338919.90030602273</c:v>
                </c:pt>
                <c:pt idx="202">
                  <c:v>332717.6661304225</c:v>
                </c:pt>
                <c:pt idx="203">
                  <c:v>353246.34613066958</c:v>
                </c:pt>
                <c:pt idx="204">
                  <c:v>360770.49330325291</c:v>
                </c:pt>
                <c:pt idx="205">
                  <c:v>368310.59661329084</c:v>
                </c:pt>
                <c:pt idx="206">
                  <c:v>381569.77809136931</c:v>
                </c:pt>
                <c:pt idx="207">
                  <c:v>379318.51640063024</c:v>
                </c:pt>
                <c:pt idx="208">
                  <c:v>382239.2689769151</c:v>
                </c:pt>
                <c:pt idx="209">
                  <c:v>389196.02367229498</c:v>
                </c:pt>
                <c:pt idx="210">
                  <c:v>391531.19981432875</c:v>
                </c:pt>
                <c:pt idx="211">
                  <c:v>398852.83325085667</c:v>
                </c:pt>
                <c:pt idx="212">
                  <c:v>398214.6687176553</c:v>
                </c:pt>
                <c:pt idx="213">
                  <c:v>410559.32344790257</c:v>
                </c:pt>
                <c:pt idx="214">
                  <c:v>422547.65569258126</c:v>
                </c:pt>
                <c:pt idx="215">
                  <c:v>438604.46660889935</c:v>
                </c:pt>
                <c:pt idx="216">
                  <c:v>438297.44348227308</c:v>
                </c:pt>
                <c:pt idx="217">
                  <c:v>456267.63866504625</c:v>
                </c:pt>
                <c:pt idx="218">
                  <c:v>439066.34868737403</c:v>
                </c:pt>
                <c:pt idx="219">
                  <c:v>436212.41742090613</c:v>
                </c:pt>
                <c:pt idx="220">
                  <c:v>438044.50957407395</c:v>
                </c:pt>
                <c:pt idx="221">
                  <c:v>447112.03092225723</c:v>
                </c:pt>
                <c:pt idx="222">
                  <c:v>444205.80272126256</c:v>
                </c:pt>
                <c:pt idx="223">
                  <c:v>458775.75305051997</c:v>
                </c:pt>
                <c:pt idx="224">
                  <c:v>472447.27049142547</c:v>
                </c:pt>
                <c:pt idx="225">
                  <c:v>469329.11850618204</c:v>
                </c:pt>
                <c:pt idx="226">
                  <c:v>434317.16626562085</c:v>
                </c:pt>
                <c:pt idx="227">
                  <c:v>438008.86217887863</c:v>
                </c:pt>
                <c:pt idx="228">
                  <c:v>395916.21052348841</c:v>
                </c:pt>
                <c:pt idx="229">
                  <c:v>431073.57001797418</c:v>
                </c:pt>
                <c:pt idx="230">
                  <c:v>443057.41526447388</c:v>
                </c:pt>
                <c:pt idx="231">
                  <c:v>443278.94397210609</c:v>
                </c:pt>
                <c:pt idx="232">
                  <c:v>457064.91912963853</c:v>
                </c:pt>
                <c:pt idx="233">
                  <c:v>422373.69176769897</c:v>
                </c:pt>
                <c:pt idx="234">
                  <c:v>456290.29921664519</c:v>
                </c:pt>
                <c:pt idx="235">
                  <c:v>461720.15377732326</c:v>
                </c:pt>
                <c:pt idx="236">
                  <c:v>449669.25776373514</c:v>
                </c:pt>
                <c:pt idx="237">
                  <c:v>461495.55924292136</c:v>
                </c:pt>
                <c:pt idx="238">
                  <c:v>474094.38801025314</c:v>
                </c:pt>
                <c:pt idx="239">
                  <c:v>490592.87271300994</c:v>
                </c:pt>
                <c:pt idx="240">
                  <c:v>501091.56018906838</c:v>
                </c:pt>
              </c:numCache>
            </c:numRef>
          </c:val>
          <c:smooth val="0"/>
          <c:extLst>
            <c:ext xmlns:c16="http://schemas.microsoft.com/office/drawing/2014/chart" uri="{C3380CC4-5D6E-409C-BE32-E72D297353CC}">
              <c16:uniqueId val="{00000005-1656-8541-9057-1C1F83B6A5A0}"/>
            </c:ext>
          </c:extLst>
        </c:ser>
        <c:ser>
          <c:idx val="6"/>
          <c:order val="6"/>
          <c:tx>
            <c:strRef>
              <c:f>'Growth of 100k (2000-2019)'!$S$1</c:f>
              <c:strCache>
                <c:ptCount val="1"/>
                <c:pt idx="0">
                  <c:v>MSCI USA GR USD</c:v>
                </c:pt>
              </c:strCache>
            </c:strRef>
          </c:tx>
          <c:spPr>
            <a:ln w="28575" cap="rnd">
              <a:solidFill>
                <a:srgbClr val="7030A0"/>
              </a:solidFill>
              <a:round/>
            </a:ln>
            <a:effectLst/>
          </c:spPr>
          <c:marker>
            <c:symbol val="none"/>
          </c:marker>
          <c:cat>
            <c:numRef>
              <c:f>'Growth of 100k (2000-2019)'!$L$2:$L$242</c:f>
              <c:numCache>
                <c:formatCode>mmm\-yy</c:formatCode>
                <c:ptCount val="241"/>
                <c:pt idx="0">
                  <c:v>36495</c:v>
                </c:pt>
                <c:pt idx="1">
                  <c:v>36526</c:v>
                </c:pt>
                <c:pt idx="2">
                  <c:v>36557</c:v>
                </c:pt>
                <c:pt idx="3">
                  <c:v>36586</c:v>
                </c:pt>
                <c:pt idx="4">
                  <c:v>36617</c:v>
                </c:pt>
                <c:pt idx="5">
                  <c:v>36647</c:v>
                </c:pt>
                <c:pt idx="6">
                  <c:v>36678</c:v>
                </c:pt>
                <c:pt idx="7">
                  <c:v>36708</c:v>
                </c:pt>
                <c:pt idx="8">
                  <c:v>36739</c:v>
                </c:pt>
                <c:pt idx="9">
                  <c:v>36770</c:v>
                </c:pt>
                <c:pt idx="10">
                  <c:v>36800</c:v>
                </c:pt>
                <c:pt idx="11">
                  <c:v>36831</c:v>
                </c:pt>
                <c:pt idx="12">
                  <c:v>36861</c:v>
                </c:pt>
                <c:pt idx="13">
                  <c:v>36892</c:v>
                </c:pt>
                <c:pt idx="14">
                  <c:v>36923</c:v>
                </c:pt>
                <c:pt idx="15">
                  <c:v>36951</c:v>
                </c:pt>
                <c:pt idx="16">
                  <c:v>36982</c:v>
                </c:pt>
                <c:pt idx="17">
                  <c:v>37012</c:v>
                </c:pt>
                <c:pt idx="18">
                  <c:v>37043</c:v>
                </c:pt>
                <c:pt idx="19">
                  <c:v>37073</c:v>
                </c:pt>
                <c:pt idx="20">
                  <c:v>37104</c:v>
                </c:pt>
                <c:pt idx="21">
                  <c:v>37135</c:v>
                </c:pt>
                <c:pt idx="22">
                  <c:v>37165</c:v>
                </c:pt>
                <c:pt idx="23">
                  <c:v>37196</c:v>
                </c:pt>
                <c:pt idx="24">
                  <c:v>37226</c:v>
                </c:pt>
                <c:pt idx="25">
                  <c:v>37257</c:v>
                </c:pt>
                <c:pt idx="26">
                  <c:v>37288</c:v>
                </c:pt>
                <c:pt idx="27">
                  <c:v>37316</c:v>
                </c:pt>
                <c:pt idx="28">
                  <c:v>37347</c:v>
                </c:pt>
                <c:pt idx="29">
                  <c:v>37377</c:v>
                </c:pt>
                <c:pt idx="30">
                  <c:v>37408</c:v>
                </c:pt>
                <c:pt idx="31">
                  <c:v>37438</c:v>
                </c:pt>
                <c:pt idx="32">
                  <c:v>37469</c:v>
                </c:pt>
                <c:pt idx="33">
                  <c:v>37500</c:v>
                </c:pt>
                <c:pt idx="34">
                  <c:v>37530</c:v>
                </c:pt>
                <c:pt idx="35">
                  <c:v>37561</c:v>
                </c:pt>
                <c:pt idx="36">
                  <c:v>37591</c:v>
                </c:pt>
                <c:pt idx="37">
                  <c:v>37622</c:v>
                </c:pt>
                <c:pt idx="38">
                  <c:v>37653</c:v>
                </c:pt>
                <c:pt idx="39">
                  <c:v>37681</c:v>
                </c:pt>
                <c:pt idx="40">
                  <c:v>37712</c:v>
                </c:pt>
                <c:pt idx="41">
                  <c:v>37742</c:v>
                </c:pt>
                <c:pt idx="42">
                  <c:v>37773</c:v>
                </c:pt>
                <c:pt idx="43">
                  <c:v>37803</c:v>
                </c:pt>
                <c:pt idx="44">
                  <c:v>37834</c:v>
                </c:pt>
                <c:pt idx="45">
                  <c:v>37865</c:v>
                </c:pt>
                <c:pt idx="46">
                  <c:v>37895</c:v>
                </c:pt>
                <c:pt idx="47">
                  <c:v>37926</c:v>
                </c:pt>
                <c:pt idx="48">
                  <c:v>37956</c:v>
                </c:pt>
                <c:pt idx="49">
                  <c:v>37987</c:v>
                </c:pt>
                <c:pt idx="50">
                  <c:v>38018</c:v>
                </c:pt>
                <c:pt idx="51">
                  <c:v>38047</c:v>
                </c:pt>
                <c:pt idx="52">
                  <c:v>38078</c:v>
                </c:pt>
                <c:pt idx="53">
                  <c:v>38108</c:v>
                </c:pt>
                <c:pt idx="54">
                  <c:v>38139</c:v>
                </c:pt>
                <c:pt idx="55">
                  <c:v>38169</c:v>
                </c:pt>
                <c:pt idx="56">
                  <c:v>38200</c:v>
                </c:pt>
                <c:pt idx="57">
                  <c:v>38231</c:v>
                </c:pt>
                <c:pt idx="58">
                  <c:v>38261</c:v>
                </c:pt>
                <c:pt idx="59">
                  <c:v>38292</c:v>
                </c:pt>
                <c:pt idx="60">
                  <c:v>38322</c:v>
                </c:pt>
                <c:pt idx="61">
                  <c:v>38353</c:v>
                </c:pt>
                <c:pt idx="62">
                  <c:v>38384</c:v>
                </c:pt>
                <c:pt idx="63">
                  <c:v>38412</c:v>
                </c:pt>
                <c:pt idx="64">
                  <c:v>38443</c:v>
                </c:pt>
                <c:pt idx="65">
                  <c:v>38473</c:v>
                </c:pt>
                <c:pt idx="66">
                  <c:v>38504</c:v>
                </c:pt>
                <c:pt idx="67">
                  <c:v>38534</c:v>
                </c:pt>
                <c:pt idx="68">
                  <c:v>38565</c:v>
                </c:pt>
                <c:pt idx="69">
                  <c:v>38596</c:v>
                </c:pt>
                <c:pt idx="70">
                  <c:v>38626</c:v>
                </c:pt>
                <c:pt idx="71">
                  <c:v>38657</c:v>
                </c:pt>
                <c:pt idx="72">
                  <c:v>38687</c:v>
                </c:pt>
                <c:pt idx="73">
                  <c:v>38718</c:v>
                </c:pt>
                <c:pt idx="74">
                  <c:v>38749</c:v>
                </c:pt>
                <c:pt idx="75">
                  <c:v>38777</c:v>
                </c:pt>
                <c:pt idx="76">
                  <c:v>38808</c:v>
                </c:pt>
                <c:pt idx="77">
                  <c:v>38838</c:v>
                </c:pt>
                <c:pt idx="78">
                  <c:v>38869</c:v>
                </c:pt>
                <c:pt idx="79">
                  <c:v>38899</c:v>
                </c:pt>
                <c:pt idx="80">
                  <c:v>38930</c:v>
                </c:pt>
                <c:pt idx="81">
                  <c:v>38961</c:v>
                </c:pt>
                <c:pt idx="82">
                  <c:v>38991</c:v>
                </c:pt>
                <c:pt idx="83">
                  <c:v>39022</c:v>
                </c:pt>
                <c:pt idx="84">
                  <c:v>39052</c:v>
                </c:pt>
                <c:pt idx="85">
                  <c:v>39083</c:v>
                </c:pt>
                <c:pt idx="86">
                  <c:v>39114</c:v>
                </c:pt>
                <c:pt idx="87">
                  <c:v>39142</c:v>
                </c:pt>
                <c:pt idx="88">
                  <c:v>39173</c:v>
                </c:pt>
                <c:pt idx="89">
                  <c:v>39203</c:v>
                </c:pt>
                <c:pt idx="90">
                  <c:v>39234</c:v>
                </c:pt>
                <c:pt idx="91">
                  <c:v>39264</c:v>
                </c:pt>
                <c:pt idx="92">
                  <c:v>39295</c:v>
                </c:pt>
                <c:pt idx="93">
                  <c:v>39326</c:v>
                </c:pt>
                <c:pt idx="94">
                  <c:v>39356</c:v>
                </c:pt>
                <c:pt idx="95">
                  <c:v>39387</c:v>
                </c:pt>
                <c:pt idx="96">
                  <c:v>39417</c:v>
                </c:pt>
                <c:pt idx="97">
                  <c:v>39448</c:v>
                </c:pt>
                <c:pt idx="98">
                  <c:v>39479</c:v>
                </c:pt>
                <c:pt idx="99">
                  <c:v>39508</c:v>
                </c:pt>
                <c:pt idx="100">
                  <c:v>39539</c:v>
                </c:pt>
                <c:pt idx="101">
                  <c:v>39569</c:v>
                </c:pt>
                <c:pt idx="102">
                  <c:v>39600</c:v>
                </c:pt>
                <c:pt idx="103">
                  <c:v>39630</c:v>
                </c:pt>
                <c:pt idx="104">
                  <c:v>39661</c:v>
                </c:pt>
                <c:pt idx="105">
                  <c:v>39692</c:v>
                </c:pt>
                <c:pt idx="106">
                  <c:v>39722</c:v>
                </c:pt>
                <c:pt idx="107">
                  <c:v>39753</c:v>
                </c:pt>
                <c:pt idx="108">
                  <c:v>39783</c:v>
                </c:pt>
                <c:pt idx="109">
                  <c:v>39814</c:v>
                </c:pt>
                <c:pt idx="110">
                  <c:v>39845</c:v>
                </c:pt>
                <c:pt idx="111">
                  <c:v>39873</c:v>
                </c:pt>
                <c:pt idx="112">
                  <c:v>39904</c:v>
                </c:pt>
                <c:pt idx="113">
                  <c:v>39934</c:v>
                </c:pt>
                <c:pt idx="114">
                  <c:v>39965</c:v>
                </c:pt>
                <c:pt idx="115">
                  <c:v>39995</c:v>
                </c:pt>
                <c:pt idx="116">
                  <c:v>40026</c:v>
                </c:pt>
                <c:pt idx="117">
                  <c:v>40057</c:v>
                </c:pt>
                <c:pt idx="118">
                  <c:v>40087</c:v>
                </c:pt>
                <c:pt idx="119">
                  <c:v>40118</c:v>
                </c:pt>
                <c:pt idx="120">
                  <c:v>40148</c:v>
                </c:pt>
                <c:pt idx="121">
                  <c:v>40179</c:v>
                </c:pt>
                <c:pt idx="122">
                  <c:v>40210</c:v>
                </c:pt>
                <c:pt idx="123">
                  <c:v>40238</c:v>
                </c:pt>
                <c:pt idx="124">
                  <c:v>40269</c:v>
                </c:pt>
                <c:pt idx="125">
                  <c:v>40299</c:v>
                </c:pt>
                <c:pt idx="126">
                  <c:v>40330</c:v>
                </c:pt>
                <c:pt idx="127">
                  <c:v>40360</c:v>
                </c:pt>
                <c:pt idx="128">
                  <c:v>40391</c:v>
                </c:pt>
                <c:pt idx="129">
                  <c:v>40422</c:v>
                </c:pt>
                <c:pt idx="130">
                  <c:v>40452</c:v>
                </c:pt>
                <c:pt idx="131">
                  <c:v>40483</c:v>
                </c:pt>
                <c:pt idx="132">
                  <c:v>40513</c:v>
                </c:pt>
                <c:pt idx="133">
                  <c:v>40544</c:v>
                </c:pt>
                <c:pt idx="134">
                  <c:v>40575</c:v>
                </c:pt>
                <c:pt idx="135">
                  <c:v>40603</c:v>
                </c:pt>
                <c:pt idx="136">
                  <c:v>40634</c:v>
                </c:pt>
                <c:pt idx="137">
                  <c:v>40664</c:v>
                </c:pt>
                <c:pt idx="138">
                  <c:v>40695</c:v>
                </c:pt>
                <c:pt idx="139">
                  <c:v>40725</c:v>
                </c:pt>
                <c:pt idx="140">
                  <c:v>40756</c:v>
                </c:pt>
                <c:pt idx="141">
                  <c:v>40787</c:v>
                </c:pt>
                <c:pt idx="142">
                  <c:v>40817</c:v>
                </c:pt>
                <c:pt idx="143">
                  <c:v>40848</c:v>
                </c:pt>
                <c:pt idx="144">
                  <c:v>40878</c:v>
                </c:pt>
                <c:pt idx="145">
                  <c:v>40909</c:v>
                </c:pt>
                <c:pt idx="146">
                  <c:v>40940</c:v>
                </c:pt>
                <c:pt idx="147">
                  <c:v>40969</c:v>
                </c:pt>
                <c:pt idx="148">
                  <c:v>41000</c:v>
                </c:pt>
                <c:pt idx="149">
                  <c:v>41030</c:v>
                </c:pt>
                <c:pt idx="150">
                  <c:v>41061</c:v>
                </c:pt>
                <c:pt idx="151">
                  <c:v>41091</c:v>
                </c:pt>
                <c:pt idx="152">
                  <c:v>41122</c:v>
                </c:pt>
                <c:pt idx="153">
                  <c:v>41153</c:v>
                </c:pt>
                <c:pt idx="154">
                  <c:v>41183</c:v>
                </c:pt>
                <c:pt idx="155">
                  <c:v>41214</c:v>
                </c:pt>
                <c:pt idx="156">
                  <c:v>41244</c:v>
                </c:pt>
                <c:pt idx="157">
                  <c:v>41275</c:v>
                </c:pt>
                <c:pt idx="158">
                  <c:v>41306</c:v>
                </c:pt>
                <c:pt idx="159">
                  <c:v>41334</c:v>
                </c:pt>
                <c:pt idx="160">
                  <c:v>41365</c:v>
                </c:pt>
                <c:pt idx="161">
                  <c:v>41395</c:v>
                </c:pt>
                <c:pt idx="162">
                  <c:v>41426</c:v>
                </c:pt>
                <c:pt idx="163">
                  <c:v>41456</c:v>
                </c:pt>
                <c:pt idx="164">
                  <c:v>41487</c:v>
                </c:pt>
                <c:pt idx="165">
                  <c:v>41518</c:v>
                </c:pt>
                <c:pt idx="166">
                  <c:v>41548</c:v>
                </c:pt>
                <c:pt idx="167">
                  <c:v>41579</c:v>
                </c:pt>
                <c:pt idx="168">
                  <c:v>41609</c:v>
                </c:pt>
                <c:pt idx="169">
                  <c:v>41640</c:v>
                </c:pt>
                <c:pt idx="170">
                  <c:v>41671</c:v>
                </c:pt>
                <c:pt idx="171">
                  <c:v>41699</c:v>
                </c:pt>
                <c:pt idx="172">
                  <c:v>41730</c:v>
                </c:pt>
                <c:pt idx="173">
                  <c:v>41760</c:v>
                </c:pt>
                <c:pt idx="174">
                  <c:v>41791</c:v>
                </c:pt>
                <c:pt idx="175">
                  <c:v>41821</c:v>
                </c:pt>
                <c:pt idx="176">
                  <c:v>41852</c:v>
                </c:pt>
                <c:pt idx="177">
                  <c:v>41883</c:v>
                </c:pt>
                <c:pt idx="178">
                  <c:v>41913</c:v>
                </c:pt>
                <c:pt idx="179">
                  <c:v>41944</c:v>
                </c:pt>
                <c:pt idx="180">
                  <c:v>41974</c:v>
                </c:pt>
                <c:pt idx="181">
                  <c:v>42005</c:v>
                </c:pt>
                <c:pt idx="182">
                  <c:v>42036</c:v>
                </c:pt>
                <c:pt idx="183">
                  <c:v>42064</c:v>
                </c:pt>
                <c:pt idx="184">
                  <c:v>42095</c:v>
                </c:pt>
                <c:pt idx="185">
                  <c:v>42125</c:v>
                </c:pt>
                <c:pt idx="186">
                  <c:v>42156</c:v>
                </c:pt>
                <c:pt idx="187">
                  <c:v>42186</c:v>
                </c:pt>
                <c:pt idx="188">
                  <c:v>42217</c:v>
                </c:pt>
                <c:pt idx="189">
                  <c:v>42248</c:v>
                </c:pt>
                <c:pt idx="190">
                  <c:v>42278</c:v>
                </c:pt>
                <c:pt idx="191">
                  <c:v>42309</c:v>
                </c:pt>
                <c:pt idx="192">
                  <c:v>42339</c:v>
                </c:pt>
                <c:pt idx="193">
                  <c:v>42370</c:v>
                </c:pt>
                <c:pt idx="194">
                  <c:v>42401</c:v>
                </c:pt>
                <c:pt idx="195">
                  <c:v>42430</c:v>
                </c:pt>
                <c:pt idx="196">
                  <c:v>42461</c:v>
                </c:pt>
                <c:pt idx="197">
                  <c:v>42491</c:v>
                </c:pt>
                <c:pt idx="198">
                  <c:v>42522</c:v>
                </c:pt>
                <c:pt idx="199">
                  <c:v>42552</c:v>
                </c:pt>
                <c:pt idx="200">
                  <c:v>42583</c:v>
                </c:pt>
                <c:pt idx="201">
                  <c:v>42614</c:v>
                </c:pt>
                <c:pt idx="202">
                  <c:v>42644</c:v>
                </c:pt>
                <c:pt idx="203">
                  <c:v>42675</c:v>
                </c:pt>
                <c:pt idx="204">
                  <c:v>42705</c:v>
                </c:pt>
                <c:pt idx="205">
                  <c:v>42736</c:v>
                </c:pt>
                <c:pt idx="206">
                  <c:v>42767</c:v>
                </c:pt>
                <c:pt idx="207">
                  <c:v>42795</c:v>
                </c:pt>
                <c:pt idx="208">
                  <c:v>42826</c:v>
                </c:pt>
                <c:pt idx="209">
                  <c:v>42856</c:v>
                </c:pt>
                <c:pt idx="210">
                  <c:v>42887</c:v>
                </c:pt>
                <c:pt idx="211">
                  <c:v>42917</c:v>
                </c:pt>
                <c:pt idx="212">
                  <c:v>42948</c:v>
                </c:pt>
                <c:pt idx="213">
                  <c:v>42979</c:v>
                </c:pt>
                <c:pt idx="214">
                  <c:v>43009</c:v>
                </c:pt>
                <c:pt idx="215">
                  <c:v>43040</c:v>
                </c:pt>
                <c:pt idx="216">
                  <c:v>43070</c:v>
                </c:pt>
                <c:pt idx="217">
                  <c:v>43101</c:v>
                </c:pt>
                <c:pt idx="218">
                  <c:v>43132</c:v>
                </c:pt>
                <c:pt idx="219">
                  <c:v>43160</c:v>
                </c:pt>
                <c:pt idx="220">
                  <c:v>43191</c:v>
                </c:pt>
                <c:pt idx="221">
                  <c:v>43221</c:v>
                </c:pt>
                <c:pt idx="222">
                  <c:v>43252</c:v>
                </c:pt>
                <c:pt idx="223">
                  <c:v>43282</c:v>
                </c:pt>
                <c:pt idx="224">
                  <c:v>43313</c:v>
                </c:pt>
                <c:pt idx="225">
                  <c:v>43344</c:v>
                </c:pt>
                <c:pt idx="226">
                  <c:v>43374</c:v>
                </c:pt>
                <c:pt idx="227">
                  <c:v>43405</c:v>
                </c:pt>
                <c:pt idx="228">
                  <c:v>43435</c:v>
                </c:pt>
                <c:pt idx="229">
                  <c:v>43466</c:v>
                </c:pt>
                <c:pt idx="230">
                  <c:v>43497</c:v>
                </c:pt>
                <c:pt idx="231">
                  <c:v>43525</c:v>
                </c:pt>
                <c:pt idx="232">
                  <c:v>43556</c:v>
                </c:pt>
                <c:pt idx="233">
                  <c:v>43586</c:v>
                </c:pt>
                <c:pt idx="234">
                  <c:v>43617</c:v>
                </c:pt>
                <c:pt idx="235">
                  <c:v>43647</c:v>
                </c:pt>
                <c:pt idx="236">
                  <c:v>43678</c:v>
                </c:pt>
                <c:pt idx="237">
                  <c:v>43709</c:v>
                </c:pt>
                <c:pt idx="238">
                  <c:v>43739</c:v>
                </c:pt>
                <c:pt idx="239">
                  <c:v>43770</c:v>
                </c:pt>
                <c:pt idx="240">
                  <c:v>43800</c:v>
                </c:pt>
              </c:numCache>
            </c:numRef>
          </c:cat>
          <c:val>
            <c:numRef>
              <c:f>'Growth of 100k (2000-2019)'!$S$2:$S$242</c:f>
              <c:numCache>
                <c:formatCode>_("$"* #,##0.00_);_("$"* \(#,##0.00\);_("$"* "-"??_);_(@_)</c:formatCode>
                <c:ptCount val="241"/>
                <c:pt idx="0">
                  <c:v>100000</c:v>
                </c:pt>
                <c:pt idx="1">
                  <c:v>94650</c:v>
                </c:pt>
                <c:pt idx="2">
                  <c:v>92406.794999999998</c:v>
                </c:pt>
                <c:pt idx="3">
                  <c:v>101628.99314100001</c:v>
                </c:pt>
                <c:pt idx="4">
                  <c:v>98346.376662545706</c:v>
                </c:pt>
                <c:pt idx="5">
                  <c:v>95750.032318654499</c:v>
                </c:pt>
                <c:pt idx="6">
                  <c:v>98048.033094302213</c:v>
                </c:pt>
                <c:pt idx="7">
                  <c:v>96292.9733019142</c:v>
                </c:pt>
                <c:pt idx="8">
                  <c:v>101300.20791361375</c:v>
                </c:pt>
                <c:pt idx="9">
                  <c:v>95789.476603113158</c:v>
                </c:pt>
                <c:pt idx="10">
                  <c:v>95109.371319231053</c:v>
                </c:pt>
                <c:pt idx="11">
                  <c:v>87595.730985011804</c:v>
                </c:pt>
                <c:pt idx="12">
                  <c:v>87464.337388534288</c:v>
                </c:pt>
                <c:pt idx="13">
                  <c:v>90665.532136954644</c:v>
                </c:pt>
                <c:pt idx="14">
                  <c:v>82560.033563910896</c:v>
                </c:pt>
                <c:pt idx="15">
                  <c:v>77300.959425889771</c:v>
                </c:pt>
                <c:pt idx="16">
                  <c:v>83322.704165166593</c:v>
                </c:pt>
                <c:pt idx="17">
                  <c:v>83822.640390157598</c:v>
                </c:pt>
                <c:pt idx="18">
                  <c:v>81903.101925222989</c:v>
                </c:pt>
                <c:pt idx="19">
                  <c:v>81141.40307731842</c:v>
                </c:pt>
                <c:pt idx="20">
                  <c:v>75753.613912984481</c:v>
                </c:pt>
                <c:pt idx="21">
                  <c:v>69966.03781003246</c:v>
                </c:pt>
                <c:pt idx="22">
                  <c:v>70987.541962058924</c:v>
                </c:pt>
                <c:pt idx="23">
                  <c:v>76460.681447333656</c:v>
                </c:pt>
                <c:pt idx="24">
                  <c:v>76950.029808596591</c:v>
                </c:pt>
                <c:pt idx="25">
                  <c:v>75865.034388295375</c:v>
                </c:pt>
                <c:pt idx="26">
                  <c:v>74385.666217723614</c:v>
                </c:pt>
                <c:pt idx="27">
                  <c:v>77160.251567644707</c:v>
                </c:pt>
                <c:pt idx="28">
                  <c:v>72152.551240904562</c:v>
                </c:pt>
                <c:pt idx="29">
                  <c:v>71618.622361721878</c:v>
                </c:pt>
                <c:pt idx="30">
                  <c:v>66161.283337758665</c:v>
                </c:pt>
                <c:pt idx="31">
                  <c:v>61404.287065773817</c:v>
                </c:pt>
                <c:pt idx="32">
                  <c:v>61699.027643689529</c:v>
                </c:pt>
                <c:pt idx="33">
                  <c:v>54739.37732548135</c:v>
                </c:pt>
                <c:pt idx="34">
                  <c:v>59709.712786635057</c:v>
                </c:pt>
                <c:pt idx="35">
                  <c:v>63304.237496390488</c:v>
                </c:pt>
                <c:pt idx="36">
                  <c:v>59480.6615516085</c:v>
                </c:pt>
                <c:pt idx="37">
                  <c:v>58047.177608214733</c:v>
                </c:pt>
                <c:pt idx="38">
                  <c:v>57164.860508569873</c:v>
                </c:pt>
                <c:pt idx="39">
                  <c:v>57696.493711299576</c:v>
                </c:pt>
                <c:pt idx="40">
                  <c:v>62514.150936193088</c:v>
                </c:pt>
                <c:pt idx="41">
                  <c:v>65871.160841466655</c:v>
                </c:pt>
                <c:pt idx="42">
                  <c:v>66687.963235900839</c:v>
                </c:pt>
                <c:pt idx="43">
                  <c:v>67928.359352088592</c:v>
                </c:pt>
                <c:pt idx="44">
                  <c:v>69205.412507907851</c:v>
                </c:pt>
                <c:pt idx="45">
                  <c:v>68409.550264066915</c:v>
                </c:pt>
                <c:pt idx="46">
                  <c:v>72315.735584145135</c:v>
                </c:pt>
                <c:pt idx="47">
                  <c:v>73017.198219311351</c:v>
                </c:pt>
                <c:pt idx="48">
                  <c:v>76814.09252671554</c:v>
                </c:pt>
                <c:pt idx="49">
                  <c:v>78204.42760144909</c:v>
                </c:pt>
                <c:pt idx="50">
                  <c:v>79150.701175426628</c:v>
                </c:pt>
                <c:pt idx="51">
                  <c:v>77892.205026737342</c:v>
                </c:pt>
                <c:pt idx="52">
                  <c:v>76692.665069325594</c:v>
                </c:pt>
                <c:pt idx="53">
                  <c:v>77712.677514747629</c:v>
                </c:pt>
                <c:pt idx="54">
                  <c:v>79181.447119776349</c:v>
                </c:pt>
                <c:pt idx="55">
                  <c:v>76489.277917703948</c:v>
                </c:pt>
                <c:pt idx="56">
                  <c:v>76879.373235084247</c:v>
                </c:pt>
                <c:pt idx="57">
                  <c:v>77725.04634067016</c:v>
                </c:pt>
                <c:pt idx="58">
                  <c:v>78914.239549682417</c:v>
                </c:pt>
                <c:pt idx="59">
                  <c:v>82157.614795174362</c:v>
                </c:pt>
                <c:pt idx="60">
                  <c:v>85041.347074484976</c:v>
                </c:pt>
                <c:pt idx="61">
                  <c:v>82932.321667037744</c:v>
                </c:pt>
                <c:pt idx="62">
                  <c:v>84665.607189878821</c:v>
                </c:pt>
                <c:pt idx="63">
                  <c:v>83310.957474840761</c:v>
                </c:pt>
                <c:pt idx="64">
                  <c:v>81803.029144546148</c:v>
                </c:pt>
                <c:pt idx="65">
                  <c:v>84477.988197572806</c:v>
                </c:pt>
                <c:pt idx="66">
                  <c:v>84689.183168066738</c:v>
                </c:pt>
                <c:pt idx="67">
                  <c:v>87873.496455186061</c:v>
                </c:pt>
                <c:pt idx="68">
                  <c:v>87056.272938152833</c:v>
                </c:pt>
                <c:pt idx="69">
                  <c:v>87804.956885420936</c:v>
                </c:pt>
                <c:pt idx="70">
                  <c:v>86364.955592500031</c:v>
                </c:pt>
                <c:pt idx="71">
                  <c:v>89854.099798437033</c:v>
                </c:pt>
                <c:pt idx="72">
                  <c:v>89908.012258316085</c:v>
                </c:pt>
                <c:pt idx="73">
                  <c:v>92362.500992968126</c:v>
                </c:pt>
                <c:pt idx="74">
                  <c:v>92454.863493961078</c:v>
                </c:pt>
                <c:pt idx="75">
                  <c:v>93638.285746683774</c:v>
                </c:pt>
                <c:pt idx="76">
                  <c:v>94874.311118540005</c:v>
                </c:pt>
                <c:pt idx="77">
                  <c:v>92066.031509431225</c:v>
                </c:pt>
                <c:pt idx="78">
                  <c:v>92167.304144091613</c:v>
                </c:pt>
                <c:pt idx="79">
                  <c:v>92471.456247767128</c:v>
                </c:pt>
                <c:pt idx="80">
                  <c:v>94709.265488963094</c:v>
                </c:pt>
                <c:pt idx="81">
                  <c:v>97124.351758931662</c:v>
                </c:pt>
                <c:pt idx="82">
                  <c:v>100446.00458908713</c:v>
                </c:pt>
                <c:pt idx="83">
                  <c:v>102434.83547995106</c:v>
                </c:pt>
                <c:pt idx="84">
                  <c:v>103674.29698925847</c:v>
                </c:pt>
                <c:pt idx="85">
                  <c:v>105550.80176476405</c:v>
                </c:pt>
                <c:pt idx="86">
                  <c:v>103619.22209246887</c:v>
                </c:pt>
                <c:pt idx="87">
                  <c:v>104738.30969106752</c:v>
                </c:pt>
                <c:pt idx="88">
                  <c:v>109231.58317681431</c:v>
                </c:pt>
                <c:pt idx="89">
                  <c:v>113054.6885880028</c:v>
                </c:pt>
                <c:pt idx="90">
                  <c:v>111166.67528858315</c:v>
                </c:pt>
                <c:pt idx="91">
                  <c:v>107720.50835463707</c:v>
                </c:pt>
                <c:pt idx="92">
                  <c:v>109357.86008162757</c:v>
                </c:pt>
                <c:pt idx="93">
                  <c:v>113513.45876472942</c:v>
                </c:pt>
                <c:pt idx="94">
                  <c:v>115431.83621785334</c:v>
                </c:pt>
                <c:pt idx="95">
                  <c:v>110560.61272945993</c:v>
                </c:pt>
                <c:pt idx="96">
                  <c:v>109930.41723690201</c:v>
                </c:pt>
                <c:pt idx="97">
                  <c:v>103257.64091062205</c:v>
                </c:pt>
                <c:pt idx="98">
                  <c:v>100046.32827830171</c:v>
                </c:pt>
                <c:pt idx="99">
                  <c:v>99676.156863671989</c:v>
                </c:pt>
                <c:pt idx="100">
                  <c:v>104610.12662842376</c:v>
                </c:pt>
                <c:pt idx="101">
                  <c:v>106283.88865447855</c:v>
                </c:pt>
                <c:pt idx="102">
                  <c:v>97621.751729138545</c:v>
                </c:pt>
                <c:pt idx="103">
                  <c:v>96508.863759426371</c:v>
                </c:pt>
                <c:pt idx="104">
                  <c:v>97831.035192930518</c:v>
                </c:pt>
                <c:pt idx="105">
                  <c:v>88859.929265738785</c:v>
                </c:pt>
                <c:pt idx="106">
                  <c:v>73664.881361297448</c:v>
                </c:pt>
                <c:pt idx="107">
                  <c:v>68228.413116833704</c:v>
                </c:pt>
                <c:pt idx="108">
                  <c:v>69115.38248735253</c:v>
                </c:pt>
                <c:pt idx="109">
                  <c:v>63482.478814633301</c:v>
                </c:pt>
                <c:pt idx="110">
                  <c:v>56975.524736133382</c:v>
                </c:pt>
                <c:pt idx="111">
                  <c:v>61858.327206020018</c:v>
                </c:pt>
                <c:pt idx="112">
                  <c:v>67796.726617797947</c:v>
                </c:pt>
                <c:pt idx="113">
                  <c:v>71525.546581776827</c:v>
                </c:pt>
                <c:pt idx="114">
                  <c:v>71690.055338914914</c:v>
                </c:pt>
                <c:pt idx="115">
                  <c:v>77095.485511469087</c:v>
                </c:pt>
                <c:pt idx="116">
                  <c:v>79778.408407268202</c:v>
                </c:pt>
                <c:pt idx="117">
                  <c:v>82873.810653470209</c:v>
                </c:pt>
                <c:pt idx="118">
                  <c:v>81266.058726792893</c:v>
                </c:pt>
                <c:pt idx="119">
                  <c:v>86101.389221037083</c:v>
                </c:pt>
                <c:pt idx="120">
                  <c:v>87875.077838990444</c:v>
                </c:pt>
                <c:pt idx="121">
                  <c:v>84790.662606841885</c:v>
                </c:pt>
                <c:pt idx="122">
                  <c:v>87410.694081393289</c:v>
                </c:pt>
                <c:pt idx="123">
                  <c:v>92646.59465686875</c:v>
                </c:pt>
                <c:pt idx="124">
                  <c:v>94128.94017137865</c:v>
                </c:pt>
                <c:pt idx="125">
                  <c:v>86542.147593565533</c:v>
                </c:pt>
                <c:pt idx="126">
                  <c:v>81938.105341587841</c:v>
                </c:pt>
                <c:pt idx="127">
                  <c:v>87665.578904964845</c:v>
                </c:pt>
                <c:pt idx="128">
                  <c:v>83773.227201584406</c:v>
                </c:pt>
                <c:pt idx="129">
                  <c:v>91388.213554208429</c:v>
                </c:pt>
                <c:pt idx="130">
                  <c:v>94988.909168244252</c:v>
                </c:pt>
                <c:pt idx="131">
                  <c:v>95093.396968329325</c:v>
                </c:pt>
                <c:pt idx="132">
                  <c:v>101455.14522551055</c:v>
                </c:pt>
                <c:pt idx="133">
                  <c:v>103890.06871092282</c:v>
                </c:pt>
                <c:pt idx="134">
                  <c:v>107370.38601273875</c:v>
                </c:pt>
                <c:pt idx="135">
                  <c:v>107499.23047595404</c:v>
                </c:pt>
                <c:pt idx="136">
                  <c:v>110788.70692851824</c:v>
                </c:pt>
                <c:pt idx="137">
                  <c:v>109592.18889369024</c:v>
                </c:pt>
                <c:pt idx="138">
                  <c:v>107729.1216824975</c:v>
                </c:pt>
                <c:pt idx="139">
                  <c:v>105628.4038096888</c:v>
                </c:pt>
                <c:pt idx="140">
                  <c:v>99787.153079013005</c:v>
                </c:pt>
                <c:pt idx="141">
                  <c:v>92612.45677263198</c:v>
                </c:pt>
                <c:pt idx="142">
                  <c:v>102790.56577194424</c:v>
                </c:pt>
                <c:pt idx="143">
                  <c:v>102513.03124435998</c:v>
                </c:pt>
                <c:pt idx="144">
                  <c:v>103486.90504118141</c:v>
                </c:pt>
                <c:pt idx="145">
                  <c:v>108361.13826862104</c:v>
                </c:pt>
                <c:pt idx="146">
                  <c:v>113139.86446626723</c:v>
                </c:pt>
                <c:pt idx="147">
                  <c:v>116760.34012918778</c:v>
                </c:pt>
                <c:pt idx="148">
                  <c:v>116059.77808841266</c:v>
                </c:pt>
                <c:pt idx="149">
                  <c:v>108933.70771378411</c:v>
                </c:pt>
                <c:pt idx="150">
                  <c:v>113236.58916847859</c:v>
                </c:pt>
                <c:pt idx="151">
                  <c:v>114776.6067811699</c:v>
                </c:pt>
                <c:pt idx="152">
                  <c:v>117473.85704052741</c:v>
                </c:pt>
                <c:pt idx="153">
                  <c:v>120469.44039506087</c:v>
                </c:pt>
                <c:pt idx="154">
                  <c:v>118300.99046794977</c:v>
                </c:pt>
                <c:pt idx="155">
                  <c:v>119069.94690599144</c:v>
                </c:pt>
                <c:pt idx="156">
                  <c:v>120201.11140159836</c:v>
                </c:pt>
                <c:pt idx="157">
                  <c:v>126559.75019474291</c:v>
                </c:pt>
                <c:pt idx="158">
                  <c:v>128192.37097225508</c:v>
                </c:pt>
                <c:pt idx="159">
                  <c:v>133012.40412081187</c:v>
                </c:pt>
                <c:pt idx="160">
                  <c:v>135646.04972240396</c:v>
                </c:pt>
                <c:pt idx="161">
                  <c:v>138508.18137154667</c:v>
                </c:pt>
                <c:pt idx="162">
                  <c:v>136666.0225593051</c:v>
                </c:pt>
                <c:pt idx="163">
                  <c:v>143854.65534592455</c:v>
                </c:pt>
                <c:pt idx="164">
                  <c:v>139884.26685837703</c:v>
                </c:pt>
                <c:pt idx="165">
                  <c:v>144514.4360913893</c:v>
                </c:pt>
                <c:pt idx="166">
                  <c:v>150930.87705384698</c:v>
                </c:pt>
                <c:pt idx="167">
                  <c:v>155232.40704988161</c:v>
                </c:pt>
                <c:pt idx="168">
                  <c:v>159408.15879952343</c:v>
                </c:pt>
                <c:pt idx="169">
                  <c:v>154004.22221621958</c:v>
                </c:pt>
                <c:pt idx="170">
                  <c:v>161242.4206603819</c:v>
                </c:pt>
                <c:pt idx="171">
                  <c:v>162354.99336293852</c:v>
                </c:pt>
                <c:pt idx="172">
                  <c:v>163329.12332311616</c:v>
                </c:pt>
                <c:pt idx="173">
                  <c:v>167232.68937053863</c:v>
                </c:pt>
                <c:pt idx="174">
                  <c:v>170811.46892306817</c:v>
                </c:pt>
                <c:pt idx="175">
                  <c:v>168403.02721125292</c:v>
                </c:pt>
                <c:pt idx="176">
                  <c:v>175155.98860242416</c:v>
                </c:pt>
                <c:pt idx="177">
                  <c:v>172423.55518022634</c:v>
                </c:pt>
                <c:pt idx="178">
                  <c:v>176578.96286006979</c:v>
                </c:pt>
                <c:pt idx="179">
                  <c:v>181258.30537586164</c:v>
                </c:pt>
                <c:pt idx="180">
                  <c:v>180696.40462919648</c:v>
                </c:pt>
                <c:pt idx="181">
                  <c:v>175600.76601865314</c:v>
                </c:pt>
                <c:pt idx="182">
                  <c:v>185873.41083074434</c:v>
                </c:pt>
                <c:pt idx="183">
                  <c:v>183196.83371478162</c:v>
                </c:pt>
                <c:pt idx="184">
                  <c:v>184863.92490158614</c:v>
                </c:pt>
                <c:pt idx="185">
                  <c:v>187322.61510277726</c:v>
                </c:pt>
                <c:pt idx="186">
                  <c:v>183782.21767733476</c:v>
                </c:pt>
                <c:pt idx="187">
                  <c:v>187457.86203088146</c:v>
                </c:pt>
                <c:pt idx="188">
                  <c:v>176079.16980560694</c:v>
                </c:pt>
                <c:pt idx="189">
                  <c:v>171413.07180575837</c:v>
                </c:pt>
                <c:pt idx="190">
                  <c:v>185554.65022973344</c:v>
                </c:pt>
                <c:pt idx="191">
                  <c:v>186204.09150553751</c:v>
                </c:pt>
                <c:pt idx="192">
                  <c:v>183075.86276824446</c:v>
                </c:pt>
                <c:pt idx="193">
                  <c:v>173336.22686897384</c:v>
                </c:pt>
                <c:pt idx="194">
                  <c:v>172972.22079254899</c:v>
                </c:pt>
                <c:pt idx="195">
                  <c:v>184820.8179168386</c:v>
                </c:pt>
                <c:pt idx="196">
                  <c:v>185726.43992463109</c:v>
                </c:pt>
                <c:pt idx="197">
                  <c:v>189125.23377525184</c:v>
                </c:pt>
                <c:pt idx="198">
                  <c:v>189616.95938306747</c:v>
                </c:pt>
                <c:pt idx="199">
                  <c:v>196822.40383962405</c:v>
                </c:pt>
                <c:pt idx="200">
                  <c:v>197117.6374453835</c:v>
                </c:pt>
                <c:pt idx="201">
                  <c:v>197334.46684657346</c:v>
                </c:pt>
                <c:pt idx="202">
                  <c:v>193585.11197648855</c:v>
                </c:pt>
                <c:pt idx="203">
                  <c:v>200573.53451883979</c:v>
                </c:pt>
                <c:pt idx="204">
                  <c:v>204324.2596143421</c:v>
                </c:pt>
                <c:pt idx="205">
                  <c:v>208553.77178835898</c:v>
                </c:pt>
                <c:pt idx="206">
                  <c:v>216749.93501964147</c:v>
                </c:pt>
                <c:pt idx="207">
                  <c:v>217053.38492866899</c:v>
                </c:pt>
                <c:pt idx="208">
                  <c:v>219397.56148589859</c:v>
                </c:pt>
                <c:pt idx="209">
                  <c:v>222381.36832210683</c:v>
                </c:pt>
                <c:pt idx="210">
                  <c:v>223782.3709425361</c:v>
                </c:pt>
                <c:pt idx="211">
                  <c:v>228347.53130976384</c:v>
                </c:pt>
                <c:pt idx="212">
                  <c:v>229101.07816308609</c:v>
                </c:pt>
                <c:pt idx="213">
                  <c:v>233774.74015761304</c:v>
                </c:pt>
                <c:pt idx="214">
                  <c:v>239128.18170722236</c:v>
                </c:pt>
                <c:pt idx="215">
                  <c:v>246397.67843112192</c:v>
                </c:pt>
                <c:pt idx="216">
                  <c:v>249058.77335817803</c:v>
                </c:pt>
                <c:pt idx="217">
                  <c:v>263354.74694893742</c:v>
                </c:pt>
                <c:pt idx="218">
                  <c:v>253689.62773591143</c:v>
                </c:pt>
                <c:pt idx="219">
                  <c:v>247499.6008191552</c:v>
                </c:pt>
                <c:pt idx="220">
                  <c:v>248489.5992224318</c:v>
                </c:pt>
                <c:pt idx="221">
                  <c:v>254552.74544345913</c:v>
                </c:pt>
                <c:pt idx="222">
                  <c:v>256283.70411247463</c:v>
                </c:pt>
                <c:pt idx="223">
                  <c:v>265484.28909011249</c:v>
                </c:pt>
                <c:pt idx="224">
                  <c:v>274271.81905899517</c:v>
                </c:pt>
                <c:pt idx="225">
                  <c:v>275533.4694266665</c:v>
                </c:pt>
                <c:pt idx="226">
                  <c:v>256411.44664845584</c:v>
                </c:pt>
                <c:pt idx="227">
                  <c:v>261411.46985810075</c:v>
                </c:pt>
                <c:pt idx="228">
                  <c:v>237858.29642388588</c:v>
                </c:pt>
                <c:pt idx="229">
                  <c:v>257410.24838992933</c:v>
                </c:pt>
                <c:pt idx="230">
                  <c:v>266033.49171099201</c:v>
                </c:pt>
                <c:pt idx="231">
                  <c:v>270955.11130764533</c:v>
                </c:pt>
                <c:pt idx="232">
                  <c:v>281820.41127108195</c:v>
                </c:pt>
                <c:pt idx="233">
                  <c:v>264009.36127874954</c:v>
                </c:pt>
                <c:pt idx="234">
                  <c:v>282542.81844051776</c:v>
                </c:pt>
                <c:pt idx="235">
                  <c:v>286893.97784450173</c:v>
                </c:pt>
                <c:pt idx="236">
                  <c:v>281902.02263000741</c:v>
                </c:pt>
                <c:pt idx="237">
                  <c:v>286919.87863282155</c:v>
                </c:pt>
                <c:pt idx="238">
                  <c:v>293174.73198701709</c:v>
                </c:pt>
                <c:pt idx="239">
                  <c:v>304198.10190972895</c:v>
                </c:pt>
                <c:pt idx="240">
                  <c:v>313111.10629568406</c:v>
                </c:pt>
              </c:numCache>
            </c:numRef>
          </c:val>
          <c:smooth val="0"/>
          <c:extLst>
            <c:ext xmlns:c16="http://schemas.microsoft.com/office/drawing/2014/chart" uri="{C3380CC4-5D6E-409C-BE32-E72D297353CC}">
              <c16:uniqueId val="{00000006-1656-8541-9057-1C1F83B6A5A0}"/>
            </c:ext>
          </c:extLst>
        </c:ser>
        <c:ser>
          <c:idx val="7"/>
          <c:order val="7"/>
          <c:tx>
            <c:strRef>
              <c:f>'Growth of 100k (2000-2019)'!$T$1</c:f>
              <c:strCache>
                <c:ptCount val="1"/>
                <c:pt idx="0">
                  <c:v>MSCI ACWI Diversified Multi-Fact GR USD</c:v>
                </c:pt>
              </c:strCache>
            </c:strRef>
          </c:tx>
          <c:spPr>
            <a:ln w="28575" cap="rnd">
              <a:solidFill>
                <a:schemeClr val="accent2">
                  <a:lumMod val="60000"/>
                </a:schemeClr>
              </a:solidFill>
              <a:round/>
            </a:ln>
            <a:effectLst/>
          </c:spPr>
          <c:marker>
            <c:symbol val="none"/>
          </c:marker>
          <c:cat>
            <c:numRef>
              <c:f>'Growth of 100k (2000-2019)'!$L$2:$L$242</c:f>
              <c:numCache>
                <c:formatCode>mmm\-yy</c:formatCode>
                <c:ptCount val="241"/>
                <c:pt idx="0">
                  <c:v>36495</c:v>
                </c:pt>
                <c:pt idx="1">
                  <c:v>36526</c:v>
                </c:pt>
                <c:pt idx="2">
                  <c:v>36557</c:v>
                </c:pt>
                <c:pt idx="3">
                  <c:v>36586</c:v>
                </c:pt>
                <c:pt idx="4">
                  <c:v>36617</c:v>
                </c:pt>
                <c:pt idx="5">
                  <c:v>36647</c:v>
                </c:pt>
                <c:pt idx="6">
                  <c:v>36678</c:v>
                </c:pt>
                <c:pt idx="7">
                  <c:v>36708</c:v>
                </c:pt>
                <c:pt idx="8">
                  <c:v>36739</c:v>
                </c:pt>
                <c:pt idx="9">
                  <c:v>36770</c:v>
                </c:pt>
                <c:pt idx="10">
                  <c:v>36800</c:v>
                </c:pt>
                <c:pt idx="11">
                  <c:v>36831</c:v>
                </c:pt>
                <c:pt idx="12">
                  <c:v>36861</c:v>
                </c:pt>
                <c:pt idx="13">
                  <c:v>36892</c:v>
                </c:pt>
                <c:pt idx="14">
                  <c:v>36923</c:v>
                </c:pt>
                <c:pt idx="15">
                  <c:v>36951</c:v>
                </c:pt>
                <c:pt idx="16">
                  <c:v>36982</c:v>
                </c:pt>
                <c:pt idx="17">
                  <c:v>37012</c:v>
                </c:pt>
                <c:pt idx="18">
                  <c:v>37043</c:v>
                </c:pt>
                <c:pt idx="19">
                  <c:v>37073</c:v>
                </c:pt>
                <c:pt idx="20">
                  <c:v>37104</c:v>
                </c:pt>
                <c:pt idx="21">
                  <c:v>37135</c:v>
                </c:pt>
                <c:pt idx="22">
                  <c:v>37165</c:v>
                </c:pt>
                <c:pt idx="23">
                  <c:v>37196</c:v>
                </c:pt>
                <c:pt idx="24">
                  <c:v>37226</c:v>
                </c:pt>
                <c:pt idx="25">
                  <c:v>37257</c:v>
                </c:pt>
                <c:pt idx="26">
                  <c:v>37288</c:v>
                </c:pt>
                <c:pt idx="27">
                  <c:v>37316</c:v>
                </c:pt>
                <c:pt idx="28">
                  <c:v>37347</c:v>
                </c:pt>
                <c:pt idx="29">
                  <c:v>37377</c:v>
                </c:pt>
                <c:pt idx="30">
                  <c:v>37408</c:v>
                </c:pt>
                <c:pt idx="31">
                  <c:v>37438</c:v>
                </c:pt>
                <c:pt idx="32">
                  <c:v>37469</c:v>
                </c:pt>
                <c:pt idx="33">
                  <c:v>37500</c:v>
                </c:pt>
                <c:pt idx="34">
                  <c:v>37530</c:v>
                </c:pt>
                <c:pt idx="35">
                  <c:v>37561</c:v>
                </c:pt>
                <c:pt idx="36">
                  <c:v>37591</c:v>
                </c:pt>
                <c:pt idx="37">
                  <c:v>37622</c:v>
                </c:pt>
                <c:pt idx="38">
                  <c:v>37653</c:v>
                </c:pt>
                <c:pt idx="39">
                  <c:v>37681</c:v>
                </c:pt>
                <c:pt idx="40">
                  <c:v>37712</c:v>
                </c:pt>
                <c:pt idx="41">
                  <c:v>37742</c:v>
                </c:pt>
                <c:pt idx="42">
                  <c:v>37773</c:v>
                </c:pt>
                <c:pt idx="43">
                  <c:v>37803</c:v>
                </c:pt>
                <c:pt idx="44">
                  <c:v>37834</c:v>
                </c:pt>
                <c:pt idx="45">
                  <c:v>37865</c:v>
                </c:pt>
                <c:pt idx="46">
                  <c:v>37895</c:v>
                </c:pt>
                <c:pt idx="47">
                  <c:v>37926</c:v>
                </c:pt>
                <c:pt idx="48">
                  <c:v>37956</c:v>
                </c:pt>
                <c:pt idx="49">
                  <c:v>37987</c:v>
                </c:pt>
                <c:pt idx="50">
                  <c:v>38018</c:v>
                </c:pt>
                <c:pt idx="51">
                  <c:v>38047</c:v>
                </c:pt>
                <c:pt idx="52">
                  <c:v>38078</c:v>
                </c:pt>
                <c:pt idx="53">
                  <c:v>38108</c:v>
                </c:pt>
                <c:pt idx="54">
                  <c:v>38139</c:v>
                </c:pt>
                <c:pt idx="55">
                  <c:v>38169</c:v>
                </c:pt>
                <c:pt idx="56">
                  <c:v>38200</c:v>
                </c:pt>
                <c:pt idx="57">
                  <c:v>38231</c:v>
                </c:pt>
                <c:pt idx="58">
                  <c:v>38261</c:v>
                </c:pt>
                <c:pt idx="59">
                  <c:v>38292</c:v>
                </c:pt>
                <c:pt idx="60">
                  <c:v>38322</c:v>
                </c:pt>
                <c:pt idx="61">
                  <c:v>38353</c:v>
                </c:pt>
                <c:pt idx="62">
                  <c:v>38384</c:v>
                </c:pt>
                <c:pt idx="63">
                  <c:v>38412</c:v>
                </c:pt>
                <c:pt idx="64">
                  <c:v>38443</c:v>
                </c:pt>
                <c:pt idx="65">
                  <c:v>38473</c:v>
                </c:pt>
                <c:pt idx="66">
                  <c:v>38504</c:v>
                </c:pt>
                <c:pt idx="67">
                  <c:v>38534</c:v>
                </c:pt>
                <c:pt idx="68">
                  <c:v>38565</c:v>
                </c:pt>
                <c:pt idx="69">
                  <c:v>38596</c:v>
                </c:pt>
                <c:pt idx="70">
                  <c:v>38626</c:v>
                </c:pt>
                <c:pt idx="71">
                  <c:v>38657</c:v>
                </c:pt>
                <c:pt idx="72">
                  <c:v>38687</c:v>
                </c:pt>
                <c:pt idx="73">
                  <c:v>38718</c:v>
                </c:pt>
                <c:pt idx="74">
                  <c:v>38749</c:v>
                </c:pt>
                <c:pt idx="75">
                  <c:v>38777</c:v>
                </c:pt>
                <c:pt idx="76">
                  <c:v>38808</c:v>
                </c:pt>
                <c:pt idx="77">
                  <c:v>38838</c:v>
                </c:pt>
                <c:pt idx="78">
                  <c:v>38869</c:v>
                </c:pt>
                <c:pt idx="79">
                  <c:v>38899</c:v>
                </c:pt>
                <c:pt idx="80">
                  <c:v>38930</c:v>
                </c:pt>
                <c:pt idx="81">
                  <c:v>38961</c:v>
                </c:pt>
                <c:pt idx="82">
                  <c:v>38991</c:v>
                </c:pt>
                <c:pt idx="83">
                  <c:v>39022</c:v>
                </c:pt>
                <c:pt idx="84">
                  <c:v>39052</c:v>
                </c:pt>
                <c:pt idx="85">
                  <c:v>39083</c:v>
                </c:pt>
                <c:pt idx="86">
                  <c:v>39114</c:v>
                </c:pt>
                <c:pt idx="87">
                  <c:v>39142</c:v>
                </c:pt>
                <c:pt idx="88">
                  <c:v>39173</c:v>
                </c:pt>
                <c:pt idx="89">
                  <c:v>39203</c:v>
                </c:pt>
                <c:pt idx="90">
                  <c:v>39234</c:v>
                </c:pt>
                <c:pt idx="91">
                  <c:v>39264</c:v>
                </c:pt>
                <c:pt idx="92">
                  <c:v>39295</c:v>
                </c:pt>
                <c:pt idx="93">
                  <c:v>39326</c:v>
                </c:pt>
                <c:pt idx="94">
                  <c:v>39356</c:v>
                </c:pt>
                <c:pt idx="95">
                  <c:v>39387</c:v>
                </c:pt>
                <c:pt idx="96">
                  <c:v>39417</c:v>
                </c:pt>
                <c:pt idx="97">
                  <c:v>39448</c:v>
                </c:pt>
                <c:pt idx="98">
                  <c:v>39479</c:v>
                </c:pt>
                <c:pt idx="99">
                  <c:v>39508</c:v>
                </c:pt>
                <c:pt idx="100">
                  <c:v>39539</c:v>
                </c:pt>
                <c:pt idx="101">
                  <c:v>39569</c:v>
                </c:pt>
                <c:pt idx="102">
                  <c:v>39600</c:v>
                </c:pt>
                <c:pt idx="103">
                  <c:v>39630</c:v>
                </c:pt>
                <c:pt idx="104">
                  <c:v>39661</c:v>
                </c:pt>
                <c:pt idx="105">
                  <c:v>39692</c:v>
                </c:pt>
                <c:pt idx="106">
                  <c:v>39722</c:v>
                </c:pt>
                <c:pt idx="107">
                  <c:v>39753</c:v>
                </c:pt>
                <c:pt idx="108">
                  <c:v>39783</c:v>
                </c:pt>
                <c:pt idx="109">
                  <c:v>39814</c:v>
                </c:pt>
                <c:pt idx="110">
                  <c:v>39845</c:v>
                </c:pt>
                <c:pt idx="111">
                  <c:v>39873</c:v>
                </c:pt>
                <c:pt idx="112">
                  <c:v>39904</c:v>
                </c:pt>
                <c:pt idx="113">
                  <c:v>39934</c:v>
                </c:pt>
                <c:pt idx="114">
                  <c:v>39965</c:v>
                </c:pt>
                <c:pt idx="115">
                  <c:v>39995</c:v>
                </c:pt>
                <c:pt idx="116">
                  <c:v>40026</c:v>
                </c:pt>
                <c:pt idx="117">
                  <c:v>40057</c:v>
                </c:pt>
                <c:pt idx="118">
                  <c:v>40087</c:v>
                </c:pt>
                <c:pt idx="119">
                  <c:v>40118</c:v>
                </c:pt>
                <c:pt idx="120">
                  <c:v>40148</c:v>
                </c:pt>
                <c:pt idx="121">
                  <c:v>40179</c:v>
                </c:pt>
                <c:pt idx="122">
                  <c:v>40210</c:v>
                </c:pt>
                <c:pt idx="123">
                  <c:v>40238</c:v>
                </c:pt>
                <c:pt idx="124">
                  <c:v>40269</c:v>
                </c:pt>
                <c:pt idx="125">
                  <c:v>40299</c:v>
                </c:pt>
                <c:pt idx="126">
                  <c:v>40330</c:v>
                </c:pt>
                <c:pt idx="127">
                  <c:v>40360</c:v>
                </c:pt>
                <c:pt idx="128">
                  <c:v>40391</c:v>
                </c:pt>
                <c:pt idx="129">
                  <c:v>40422</c:v>
                </c:pt>
                <c:pt idx="130">
                  <c:v>40452</c:v>
                </c:pt>
                <c:pt idx="131">
                  <c:v>40483</c:v>
                </c:pt>
                <c:pt idx="132">
                  <c:v>40513</c:v>
                </c:pt>
                <c:pt idx="133">
                  <c:v>40544</c:v>
                </c:pt>
                <c:pt idx="134">
                  <c:v>40575</c:v>
                </c:pt>
                <c:pt idx="135">
                  <c:v>40603</c:v>
                </c:pt>
                <c:pt idx="136">
                  <c:v>40634</c:v>
                </c:pt>
                <c:pt idx="137">
                  <c:v>40664</c:v>
                </c:pt>
                <c:pt idx="138">
                  <c:v>40695</c:v>
                </c:pt>
                <c:pt idx="139">
                  <c:v>40725</c:v>
                </c:pt>
                <c:pt idx="140">
                  <c:v>40756</c:v>
                </c:pt>
                <c:pt idx="141">
                  <c:v>40787</c:v>
                </c:pt>
                <c:pt idx="142">
                  <c:v>40817</c:v>
                </c:pt>
                <c:pt idx="143">
                  <c:v>40848</c:v>
                </c:pt>
                <c:pt idx="144">
                  <c:v>40878</c:v>
                </c:pt>
                <c:pt idx="145">
                  <c:v>40909</c:v>
                </c:pt>
                <c:pt idx="146">
                  <c:v>40940</c:v>
                </c:pt>
                <c:pt idx="147">
                  <c:v>40969</c:v>
                </c:pt>
                <c:pt idx="148">
                  <c:v>41000</c:v>
                </c:pt>
                <c:pt idx="149">
                  <c:v>41030</c:v>
                </c:pt>
                <c:pt idx="150">
                  <c:v>41061</c:v>
                </c:pt>
                <c:pt idx="151">
                  <c:v>41091</c:v>
                </c:pt>
                <c:pt idx="152">
                  <c:v>41122</c:v>
                </c:pt>
                <c:pt idx="153">
                  <c:v>41153</c:v>
                </c:pt>
                <c:pt idx="154">
                  <c:v>41183</c:v>
                </c:pt>
                <c:pt idx="155">
                  <c:v>41214</c:v>
                </c:pt>
                <c:pt idx="156">
                  <c:v>41244</c:v>
                </c:pt>
                <c:pt idx="157">
                  <c:v>41275</c:v>
                </c:pt>
                <c:pt idx="158">
                  <c:v>41306</c:v>
                </c:pt>
                <c:pt idx="159">
                  <c:v>41334</c:v>
                </c:pt>
                <c:pt idx="160">
                  <c:v>41365</c:v>
                </c:pt>
                <c:pt idx="161">
                  <c:v>41395</c:v>
                </c:pt>
                <c:pt idx="162">
                  <c:v>41426</c:v>
                </c:pt>
                <c:pt idx="163">
                  <c:v>41456</c:v>
                </c:pt>
                <c:pt idx="164">
                  <c:v>41487</c:v>
                </c:pt>
                <c:pt idx="165">
                  <c:v>41518</c:v>
                </c:pt>
                <c:pt idx="166">
                  <c:v>41548</c:v>
                </c:pt>
                <c:pt idx="167">
                  <c:v>41579</c:v>
                </c:pt>
                <c:pt idx="168">
                  <c:v>41609</c:v>
                </c:pt>
                <c:pt idx="169">
                  <c:v>41640</c:v>
                </c:pt>
                <c:pt idx="170">
                  <c:v>41671</c:v>
                </c:pt>
                <c:pt idx="171">
                  <c:v>41699</c:v>
                </c:pt>
                <c:pt idx="172">
                  <c:v>41730</c:v>
                </c:pt>
                <c:pt idx="173">
                  <c:v>41760</c:v>
                </c:pt>
                <c:pt idx="174">
                  <c:v>41791</c:v>
                </c:pt>
                <c:pt idx="175">
                  <c:v>41821</c:v>
                </c:pt>
                <c:pt idx="176">
                  <c:v>41852</c:v>
                </c:pt>
                <c:pt idx="177">
                  <c:v>41883</c:v>
                </c:pt>
                <c:pt idx="178">
                  <c:v>41913</c:v>
                </c:pt>
                <c:pt idx="179">
                  <c:v>41944</c:v>
                </c:pt>
                <c:pt idx="180">
                  <c:v>41974</c:v>
                </c:pt>
                <c:pt idx="181">
                  <c:v>42005</c:v>
                </c:pt>
                <c:pt idx="182">
                  <c:v>42036</c:v>
                </c:pt>
                <c:pt idx="183">
                  <c:v>42064</c:v>
                </c:pt>
                <c:pt idx="184">
                  <c:v>42095</c:v>
                </c:pt>
                <c:pt idx="185">
                  <c:v>42125</c:v>
                </c:pt>
                <c:pt idx="186">
                  <c:v>42156</c:v>
                </c:pt>
                <c:pt idx="187">
                  <c:v>42186</c:v>
                </c:pt>
                <c:pt idx="188">
                  <c:v>42217</c:v>
                </c:pt>
                <c:pt idx="189">
                  <c:v>42248</c:v>
                </c:pt>
                <c:pt idx="190">
                  <c:v>42278</c:v>
                </c:pt>
                <c:pt idx="191">
                  <c:v>42309</c:v>
                </c:pt>
                <c:pt idx="192">
                  <c:v>42339</c:v>
                </c:pt>
                <c:pt idx="193">
                  <c:v>42370</c:v>
                </c:pt>
                <c:pt idx="194">
                  <c:v>42401</c:v>
                </c:pt>
                <c:pt idx="195">
                  <c:v>42430</c:v>
                </c:pt>
                <c:pt idx="196">
                  <c:v>42461</c:v>
                </c:pt>
                <c:pt idx="197">
                  <c:v>42491</c:v>
                </c:pt>
                <c:pt idx="198">
                  <c:v>42522</c:v>
                </c:pt>
                <c:pt idx="199">
                  <c:v>42552</c:v>
                </c:pt>
                <c:pt idx="200">
                  <c:v>42583</c:v>
                </c:pt>
                <c:pt idx="201">
                  <c:v>42614</c:v>
                </c:pt>
                <c:pt idx="202">
                  <c:v>42644</c:v>
                </c:pt>
                <c:pt idx="203">
                  <c:v>42675</c:v>
                </c:pt>
                <c:pt idx="204">
                  <c:v>42705</c:v>
                </c:pt>
                <c:pt idx="205">
                  <c:v>42736</c:v>
                </c:pt>
                <c:pt idx="206">
                  <c:v>42767</c:v>
                </c:pt>
                <c:pt idx="207">
                  <c:v>42795</c:v>
                </c:pt>
                <c:pt idx="208">
                  <c:v>42826</c:v>
                </c:pt>
                <c:pt idx="209">
                  <c:v>42856</c:v>
                </c:pt>
                <c:pt idx="210">
                  <c:v>42887</c:v>
                </c:pt>
                <c:pt idx="211">
                  <c:v>42917</c:v>
                </c:pt>
                <c:pt idx="212">
                  <c:v>42948</c:v>
                </c:pt>
                <c:pt idx="213">
                  <c:v>42979</c:v>
                </c:pt>
                <c:pt idx="214">
                  <c:v>43009</c:v>
                </c:pt>
                <c:pt idx="215">
                  <c:v>43040</c:v>
                </c:pt>
                <c:pt idx="216">
                  <c:v>43070</c:v>
                </c:pt>
                <c:pt idx="217">
                  <c:v>43101</c:v>
                </c:pt>
                <c:pt idx="218">
                  <c:v>43132</c:v>
                </c:pt>
                <c:pt idx="219">
                  <c:v>43160</c:v>
                </c:pt>
                <c:pt idx="220">
                  <c:v>43191</c:v>
                </c:pt>
                <c:pt idx="221">
                  <c:v>43221</c:v>
                </c:pt>
                <c:pt idx="222">
                  <c:v>43252</c:v>
                </c:pt>
                <c:pt idx="223">
                  <c:v>43282</c:v>
                </c:pt>
                <c:pt idx="224">
                  <c:v>43313</c:v>
                </c:pt>
                <c:pt idx="225">
                  <c:v>43344</c:v>
                </c:pt>
                <c:pt idx="226">
                  <c:v>43374</c:v>
                </c:pt>
                <c:pt idx="227">
                  <c:v>43405</c:v>
                </c:pt>
                <c:pt idx="228">
                  <c:v>43435</c:v>
                </c:pt>
                <c:pt idx="229">
                  <c:v>43466</c:v>
                </c:pt>
                <c:pt idx="230">
                  <c:v>43497</c:v>
                </c:pt>
                <c:pt idx="231">
                  <c:v>43525</c:v>
                </c:pt>
                <c:pt idx="232">
                  <c:v>43556</c:v>
                </c:pt>
                <c:pt idx="233">
                  <c:v>43586</c:v>
                </c:pt>
                <c:pt idx="234">
                  <c:v>43617</c:v>
                </c:pt>
                <c:pt idx="235">
                  <c:v>43647</c:v>
                </c:pt>
                <c:pt idx="236">
                  <c:v>43678</c:v>
                </c:pt>
                <c:pt idx="237">
                  <c:v>43709</c:v>
                </c:pt>
                <c:pt idx="238">
                  <c:v>43739</c:v>
                </c:pt>
                <c:pt idx="239">
                  <c:v>43770</c:v>
                </c:pt>
                <c:pt idx="240">
                  <c:v>43800</c:v>
                </c:pt>
              </c:numCache>
            </c:numRef>
          </c:cat>
          <c:val>
            <c:numRef>
              <c:f>'Growth of 100k (2000-2019)'!$T$2:$T$242</c:f>
              <c:numCache>
                <c:formatCode>_("$"* #,##0.00_);_("$"* \(#,##0.00\);_("$"* "-"??_);_(@_)</c:formatCode>
                <c:ptCount val="241"/>
                <c:pt idx="0">
                  <c:v>100000</c:v>
                </c:pt>
                <c:pt idx="1">
                  <c:v>94510</c:v>
                </c:pt>
                <c:pt idx="2">
                  <c:v>98243.145000000004</c:v>
                </c:pt>
                <c:pt idx="3">
                  <c:v>101770.0739055</c:v>
                </c:pt>
                <c:pt idx="4">
                  <c:v>94758.115813411059</c:v>
                </c:pt>
                <c:pt idx="5">
                  <c:v>90730.89589134109</c:v>
                </c:pt>
                <c:pt idx="6">
                  <c:v>95176.709790016801</c:v>
                </c:pt>
                <c:pt idx="7">
                  <c:v>94215.425021137635</c:v>
                </c:pt>
                <c:pt idx="8">
                  <c:v>97691.974204417609</c:v>
                </c:pt>
                <c:pt idx="9">
                  <c:v>93715.910854297821</c:v>
                </c:pt>
                <c:pt idx="10">
                  <c:v>92047.767641091312</c:v>
                </c:pt>
                <c:pt idx="11">
                  <c:v>86791.840108784992</c:v>
                </c:pt>
                <c:pt idx="12">
                  <c:v>90949.169249995801</c:v>
                </c:pt>
                <c:pt idx="13">
                  <c:v>91940.515194820749</c:v>
                </c:pt>
                <c:pt idx="14">
                  <c:v>85284.021894715726</c:v>
                </c:pt>
                <c:pt idx="15">
                  <c:v>78068.993642422778</c:v>
                </c:pt>
                <c:pt idx="16">
                  <c:v>84205.216542717215</c:v>
                </c:pt>
                <c:pt idx="17">
                  <c:v>84146.272891137312</c:v>
                </c:pt>
                <c:pt idx="18">
                  <c:v>82379.201160423429</c:v>
                </c:pt>
                <c:pt idx="19">
                  <c:v>81003.46850104435</c:v>
                </c:pt>
                <c:pt idx="20">
                  <c:v>79399.599824723671</c:v>
                </c:pt>
                <c:pt idx="21">
                  <c:v>69895.467725704249</c:v>
                </c:pt>
                <c:pt idx="22">
                  <c:v>72034.269038110797</c:v>
                </c:pt>
                <c:pt idx="23">
                  <c:v>77372.008373834804</c:v>
                </c:pt>
                <c:pt idx="24">
                  <c:v>78965.871746335804</c:v>
                </c:pt>
                <c:pt idx="25">
                  <c:v>78815.83659001776</c:v>
                </c:pt>
                <c:pt idx="26">
                  <c:v>80258.166399615089</c:v>
                </c:pt>
                <c:pt idx="27">
                  <c:v>84584.081568554349</c:v>
                </c:pt>
                <c:pt idx="28">
                  <c:v>85007.001976397107</c:v>
                </c:pt>
                <c:pt idx="29">
                  <c:v>84887.992173630148</c:v>
                </c:pt>
                <c:pt idx="30">
                  <c:v>80363.462190775666</c:v>
                </c:pt>
                <c:pt idx="31">
                  <c:v>73540.604250778808</c:v>
                </c:pt>
                <c:pt idx="32">
                  <c:v>73467.063646528026</c:v>
                </c:pt>
                <c:pt idx="33">
                  <c:v>67332.563832042928</c:v>
                </c:pt>
                <c:pt idx="34">
                  <c:v>70248.063845970377</c:v>
                </c:pt>
                <c:pt idx="35">
                  <c:v>72755.919725271524</c:v>
                </c:pt>
                <c:pt idx="36">
                  <c:v>71286.250146821039</c:v>
                </c:pt>
                <c:pt idx="37">
                  <c:v>69682.309518517563</c:v>
                </c:pt>
                <c:pt idx="38">
                  <c:v>68936.708806669427</c:v>
                </c:pt>
                <c:pt idx="39">
                  <c:v>68619.599946158749</c:v>
                </c:pt>
                <c:pt idx="40">
                  <c:v>73910.171102007589</c:v>
                </c:pt>
                <c:pt idx="41">
                  <c:v>79438.651900437748</c:v>
                </c:pt>
                <c:pt idx="42">
                  <c:v>80916.210825785893</c:v>
                </c:pt>
                <c:pt idx="43">
                  <c:v>83359.880392724634</c:v>
                </c:pt>
                <c:pt idx="44">
                  <c:v>86219.12429019509</c:v>
                </c:pt>
                <c:pt idx="45">
                  <c:v>86951.986846661748</c:v>
                </c:pt>
                <c:pt idx="46">
                  <c:v>94195.087350988659</c:v>
                </c:pt>
                <c:pt idx="47">
                  <c:v>96352.154851326297</c:v>
                </c:pt>
                <c:pt idx="48">
                  <c:v>101950.21504818836</c:v>
                </c:pt>
                <c:pt idx="49">
                  <c:v>104437.80029536416</c:v>
                </c:pt>
                <c:pt idx="50">
                  <c:v>107727.59100466814</c:v>
                </c:pt>
                <c:pt idx="51">
                  <c:v>108988.00381942277</c:v>
                </c:pt>
                <c:pt idx="52">
                  <c:v>105445.89369529152</c:v>
                </c:pt>
                <c:pt idx="53">
                  <c:v>106721.78900900455</c:v>
                </c:pt>
                <c:pt idx="54">
                  <c:v>109560.58859664407</c:v>
                </c:pt>
                <c:pt idx="55">
                  <c:v>106777.74964628932</c:v>
                </c:pt>
                <c:pt idx="56">
                  <c:v>108165.86039169107</c:v>
                </c:pt>
                <c:pt idx="57">
                  <c:v>112762.90945833793</c:v>
                </c:pt>
                <c:pt idx="58">
                  <c:v>114939.23361088386</c:v>
                </c:pt>
                <c:pt idx="59">
                  <c:v>124226.32368664329</c:v>
                </c:pt>
                <c:pt idx="60">
                  <c:v>129953.15720859755</c:v>
                </c:pt>
                <c:pt idx="61">
                  <c:v>129199.42889678768</c:v>
                </c:pt>
                <c:pt idx="62">
                  <c:v>136680.07582991169</c:v>
                </c:pt>
                <c:pt idx="63">
                  <c:v>133304.07795691286</c:v>
                </c:pt>
                <c:pt idx="64">
                  <c:v>129824.84152223743</c:v>
                </c:pt>
                <c:pt idx="65">
                  <c:v>133343.09472749004</c:v>
                </c:pt>
                <c:pt idx="66">
                  <c:v>137436.72773562398</c:v>
                </c:pt>
                <c:pt idx="67">
                  <c:v>144006.20332138683</c:v>
                </c:pt>
                <c:pt idx="68">
                  <c:v>145993.48892722197</c:v>
                </c:pt>
                <c:pt idx="69">
                  <c:v>151774.83108873997</c:v>
                </c:pt>
                <c:pt idx="70">
                  <c:v>145278.8683181419</c:v>
                </c:pt>
                <c:pt idx="71">
                  <c:v>150596.07489858588</c:v>
                </c:pt>
                <c:pt idx="72">
                  <c:v>156544.61985708005</c:v>
                </c:pt>
                <c:pt idx="73">
                  <c:v>167721.90571487555</c:v>
                </c:pt>
                <c:pt idx="74">
                  <c:v>168493.42648116397</c:v>
                </c:pt>
                <c:pt idx="75">
                  <c:v>173463.98256235832</c:v>
                </c:pt>
                <c:pt idx="76">
                  <c:v>179621.95394332206</c:v>
                </c:pt>
                <c:pt idx="77">
                  <c:v>171826.36114218188</c:v>
                </c:pt>
                <c:pt idx="78">
                  <c:v>172049.73541166674</c:v>
                </c:pt>
                <c:pt idx="79">
                  <c:v>174682.09636346524</c:v>
                </c:pt>
                <c:pt idx="80">
                  <c:v>178035.99261364379</c:v>
                </c:pt>
                <c:pt idx="81">
                  <c:v>180973.58649176889</c:v>
                </c:pt>
                <c:pt idx="82">
                  <c:v>188646.86655901989</c:v>
                </c:pt>
                <c:pt idx="83">
                  <c:v>196570.03495449873</c:v>
                </c:pt>
                <c:pt idx="84">
                  <c:v>203273.07314644713</c:v>
                </c:pt>
                <c:pt idx="85">
                  <c:v>205244.82195596767</c:v>
                </c:pt>
                <c:pt idx="86">
                  <c:v>207030.45190698456</c:v>
                </c:pt>
                <c:pt idx="87">
                  <c:v>213386.28678052896</c:v>
                </c:pt>
                <c:pt idx="88">
                  <c:v>224375.68054972621</c:v>
                </c:pt>
                <c:pt idx="89">
                  <c:v>232296.14207313152</c:v>
                </c:pt>
                <c:pt idx="90">
                  <c:v>230670.06907861959</c:v>
                </c:pt>
                <c:pt idx="91">
                  <c:v>225987.46667632362</c:v>
                </c:pt>
                <c:pt idx="92">
                  <c:v>223750.190756228</c:v>
                </c:pt>
                <c:pt idx="93">
                  <c:v>234624.45002698066</c:v>
                </c:pt>
                <c:pt idx="94">
                  <c:v>246238.36030331624</c:v>
                </c:pt>
                <c:pt idx="95">
                  <c:v>231808.79238954192</c:v>
                </c:pt>
                <c:pt idx="96">
                  <c:v>229490.7044656465</c:v>
                </c:pt>
                <c:pt idx="97">
                  <c:v>209341.42061356275</c:v>
                </c:pt>
                <c:pt idx="98">
                  <c:v>213318.90760522042</c:v>
                </c:pt>
                <c:pt idx="99">
                  <c:v>209756.48184821324</c:v>
                </c:pt>
                <c:pt idx="100">
                  <c:v>218901.86445679536</c:v>
                </c:pt>
                <c:pt idx="101">
                  <c:v>223849.04659351893</c:v>
                </c:pt>
                <c:pt idx="102">
                  <c:v>208806.39066243445</c:v>
                </c:pt>
                <c:pt idx="103">
                  <c:v>200704.70270473202</c:v>
                </c:pt>
                <c:pt idx="104">
                  <c:v>196750.82006144879</c:v>
                </c:pt>
                <c:pt idx="105">
                  <c:v>169363.10590889512</c:v>
                </c:pt>
                <c:pt idx="106">
                  <c:v>132103.2226089382</c:v>
                </c:pt>
                <c:pt idx="107">
                  <c:v>124322.34279727175</c:v>
                </c:pt>
                <c:pt idx="108">
                  <c:v>131433.58080527568</c:v>
                </c:pt>
                <c:pt idx="109">
                  <c:v>122601.24417516115</c:v>
                </c:pt>
                <c:pt idx="110">
                  <c:v>111493.57145289154</c:v>
                </c:pt>
                <c:pt idx="111">
                  <c:v>119900.18674043956</c:v>
                </c:pt>
                <c:pt idx="112">
                  <c:v>134504.0294854251</c:v>
                </c:pt>
                <c:pt idx="113">
                  <c:v>147618.17236025404</c:v>
                </c:pt>
                <c:pt idx="114">
                  <c:v>147234.36511211738</c:v>
                </c:pt>
                <c:pt idx="115">
                  <c:v>160190.98924198371</c:v>
                </c:pt>
                <c:pt idx="116">
                  <c:v>165973.88395361934</c:v>
                </c:pt>
                <c:pt idx="117">
                  <c:v>174488.34420043998</c:v>
                </c:pt>
                <c:pt idx="118">
                  <c:v>172795.80726169571</c:v>
                </c:pt>
                <c:pt idx="119">
                  <c:v>179949.55368232992</c:v>
                </c:pt>
                <c:pt idx="120">
                  <c:v>185438.01506964097</c:v>
                </c:pt>
                <c:pt idx="121">
                  <c:v>179318.5605723428</c:v>
                </c:pt>
                <c:pt idx="122">
                  <c:v>183155.97776859096</c:v>
                </c:pt>
                <c:pt idx="123">
                  <c:v>194621.54197690476</c:v>
                </c:pt>
                <c:pt idx="124">
                  <c:v>196470.44662568538</c:v>
                </c:pt>
                <c:pt idx="125">
                  <c:v>180556.34044900487</c:v>
                </c:pt>
                <c:pt idx="126">
                  <c:v>177829.93970822491</c:v>
                </c:pt>
                <c:pt idx="127">
                  <c:v>190349.16746368393</c:v>
                </c:pt>
                <c:pt idx="128">
                  <c:v>186085.34611249741</c:v>
                </c:pt>
                <c:pt idx="129">
                  <c:v>205940.6525427009</c:v>
                </c:pt>
                <c:pt idx="130">
                  <c:v>212695.50594610148</c:v>
                </c:pt>
                <c:pt idx="131">
                  <c:v>208760.63908609861</c:v>
                </c:pt>
                <c:pt idx="132">
                  <c:v>222079.56785979171</c:v>
                </c:pt>
                <c:pt idx="133">
                  <c:v>226343.49556269974</c:v>
                </c:pt>
                <c:pt idx="134">
                  <c:v>231843.64250487334</c:v>
                </c:pt>
                <c:pt idx="135">
                  <c:v>238219.34267375738</c:v>
                </c:pt>
                <c:pt idx="136">
                  <c:v>251297.58458654664</c:v>
                </c:pt>
                <c:pt idx="137">
                  <c:v>248181.49453767348</c:v>
                </c:pt>
                <c:pt idx="138">
                  <c:v>244409.13582070085</c:v>
                </c:pt>
                <c:pt idx="139">
                  <c:v>239520.95310428683</c:v>
                </c:pt>
                <c:pt idx="140">
                  <c:v>222922.15105415974</c:v>
                </c:pt>
                <c:pt idx="141">
                  <c:v>199180.94196689173</c:v>
                </c:pt>
                <c:pt idx="142">
                  <c:v>221070.92748905314</c:v>
                </c:pt>
                <c:pt idx="143">
                  <c:v>215455.72593083119</c:v>
                </c:pt>
                <c:pt idx="144">
                  <c:v>214399.99287377013</c:v>
                </c:pt>
                <c:pt idx="145">
                  <c:v>227414.07244120797</c:v>
                </c:pt>
                <c:pt idx="146">
                  <c:v>240103.77768342738</c:v>
                </c:pt>
                <c:pt idx="147">
                  <c:v>243153.09566000689</c:v>
                </c:pt>
                <c:pt idx="148">
                  <c:v>240794.51063210482</c:v>
                </c:pt>
                <c:pt idx="149">
                  <c:v>220254.7388751863</c:v>
                </c:pt>
                <c:pt idx="150">
                  <c:v>228470.24063523079</c:v>
                </c:pt>
                <c:pt idx="151">
                  <c:v>229955.29719935977</c:v>
                </c:pt>
                <c:pt idx="152">
                  <c:v>235819.15727794348</c:v>
                </c:pt>
                <c:pt idx="153">
                  <c:v>242587.16709182045</c:v>
                </c:pt>
                <c:pt idx="154">
                  <c:v>240476.65873812159</c:v>
                </c:pt>
                <c:pt idx="155">
                  <c:v>245045.71525414588</c:v>
                </c:pt>
                <c:pt idx="156">
                  <c:v>250314.19813211003</c:v>
                </c:pt>
                <c:pt idx="157">
                  <c:v>260602.11167533972</c:v>
                </c:pt>
                <c:pt idx="158">
                  <c:v>260940.8944205177</c:v>
                </c:pt>
                <c:pt idx="159">
                  <c:v>268899.59170034347</c:v>
                </c:pt>
                <c:pt idx="160">
                  <c:v>275595.19153368199</c:v>
                </c:pt>
                <c:pt idx="161">
                  <c:v>278047.98873833171</c:v>
                </c:pt>
                <c:pt idx="162">
                  <c:v>270485.08344464906</c:v>
                </c:pt>
                <c:pt idx="163">
                  <c:v>285199.47198403795</c:v>
                </c:pt>
                <c:pt idx="164">
                  <c:v>278896.56365319074</c:v>
                </c:pt>
                <c:pt idx="165">
                  <c:v>293984.86774682836</c:v>
                </c:pt>
                <c:pt idx="166">
                  <c:v>306596.81857316726</c:v>
                </c:pt>
                <c:pt idx="167">
                  <c:v>312115.56130748428</c:v>
                </c:pt>
                <c:pt idx="168">
                  <c:v>317390.31429358077</c:v>
                </c:pt>
                <c:pt idx="169">
                  <c:v>306186.43619901739</c:v>
                </c:pt>
                <c:pt idx="170">
                  <c:v>321740.70715792745</c:v>
                </c:pt>
                <c:pt idx="171">
                  <c:v>321805.05529935902</c:v>
                </c:pt>
                <c:pt idx="172">
                  <c:v>323220.99754267617</c:v>
                </c:pt>
                <c:pt idx="173">
                  <c:v>331430.81088026019</c:v>
                </c:pt>
                <c:pt idx="174">
                  <c:v>338821.71796288999</c:v>
                </c:pt>
                <c:pt idx="175">
                  <c:v>335602.91164224257</c:v>
                </c:pt>
                <c:pt idx="176">
                  <c:v>346744.928308765</c:v>
                </c:pt>
                <c:pt idx="177">
                  <c:v>333880.69146850979</c:v>
                </c:pt>
                <c:pt idx="178">
                  <c:v>340090.87232982408</c:v>
                </c:pt>
                <c:pt idx="179">
                  <c:v>345974.44442113006</c:v>
                </c:pt>
                <c:pt idx="180">
                  <c:v>343102.8565324347</c:v>
                </c:pt>
                <c:pt idx="181">
                  <c:v>343377.33881766064</c:v>
                </c:pt>
                <c:pt idx="182">
                  <c:v>361679.35097664193</c:v>
                </c:pt>
                <c:pt idx="183">
                  <c:v>361100.66401507927</c:v>
                </c:pt>
                <c:pt idx="184">
                  <c:v>370128.18061545619</c:v>
                </c:pt>
                <c:pt idx="185">
                  <c:v>373607.38551324152</c:v>
                </c:pt>
                <c:pt idx="186">
                  <c:v>366097.87706442538</c:v>
                </c:pt>
                <c:pt idx="187">
                  <c:v>367562.2685726831</c:v>
                </c:pt>
                <c:pt idx="188">
                  <c:v>344075.03961088863</c:v>
                </c:pt>
                <c:pt idx="189">
                  <c:v>333511.93589483434</c:v>
                </c:pt>
                <c:pt idx="190">
                  <c:v>356724.36663311475</c:v>
                </c:pt>
                <c:pt idx="191">
                  <c:v>355226.12429325568</c:v>
                </c:pt>
                <c:pt idx="192">
                  <c:v>350004.3002661448</c:v>
                </c:pt>
                <c:pt idx="193">
                  <c:v>326309.0091381268</c:v>
                </c:pt>
                <c:pt idx="194">
                  <c:v>325591.12931802293</c:v>
                </c:pt>
                <c:pt idx="195">
                  <c:v>349587.19554876123</c:v>
                </c:pt>
                <c:pt idx="196">
                  <c:v>351509.92512427946</c:v>
                </c:pt>
                <c:pt idx="197">
                  <c:v>351931.73703442863</c:v>
                </c:pt>
                <c:pt idx="198">
                  <c:v>348201.26062186365</c:v>
                </c:pt>
                <c:pt idx="199">
                  <c:v>362373.05192917347</c:v>
                </c:pt>
                <c:pt idx="200">
                  <c:v>364764.714071906</c:v>
                </c:pt>
                <c:pt idx="201">
                  <c:v>369141.89064076886</c:v>
                </c:pt>
                <c:pt idx="202">
                  <c:v>361242.2541810564</c:v>
                </c:pt>
                <c:pt idx="203">
                  <c:v>365974.52771082829</c:v>
                </c:pt>
                <c:pt idx="204">
                  <c:v>371537.34053203289</c:v>
                </c:pt>
                <c:pt idx="205">
                  <c:v>383612.30409932393</c:v>
                </c:pt>
                <c:pt idx="206">
                  <c:v>396501.67751706124</c:v>
                </c:pt>
                <c:pt idx="207">
                  <c:v>401854.45016354159</c:v>
                </c:pt>
                <c:pt idx="208">
                  <c:v>409811.16827677976</c:v>
                </c:pt>
                <c:pt idx="209">
                  <c:v>421859.61662411713</c:v>
                </c:pt>
                <c:pt idx="210">
                  <c:v>425065.74971046043</c:v>
                </c:pt>
                <c:pt idx="211">
                  <c:v>437860.22877674527</c:v>
                </c:pt>
                <c:pt idx="212">
                  <c:v>441450.68265271455</c:v>
                </c:pt>
                <c:pt idx="213">
                  <c:v>453413.99615260307</c:v>
                </c:pt>
                <c:pt idx="214">
                  <c:v>467333.80583448795</c:v>
                </c:pt>
                <c:pt idx="215">
                  <c:v>477147.81575701217</c:v>
                </c:pt>
                <c:pt idx="216">
                  <c:v>482969.01910924772</c:v>
                </c:pt>
                <c:pt idx="217">
                  <c:v>512140.34786344628</c:v>
                </c:pt>
                <c:pt idx="218">
                  <c:v>496520.06725361117</c:v>
                </c:pt>
                <c:pt idx="219">
                  <c:v>490363.2184196664</c:v>
                </c:pt>
                <c:pt idx="220">
                  <c:v>489774.78255756281</c:v>
                </c:pt>
                <c:pt idx="221">
                  <c:v>493448.09342674457</c:v>
                </c:pt>
                <c:pt idx="222">
                  <c:v>481457.30475647468</c:v>
                </c:pt>
                <c:pt idx="223">
                  <c:v>491808.63680873893</c:v>
                </c:pt>
                <c:pt idx="224">
                  <c:v>495693.925039528</c:v>
                </c:pt>
                <c:pt idx="225">
                  <c:v>493810.28812437778</c:v>
                </c:pt>
                <c:pt idx="226">
                  <c:v>451984.55672024301</c:v>
                </c:pt>
                <c:pt idx="227">
                  <c:v>458628.72970403056</c:v>
                </c:pt>
                <c:pt idx="228">
                  <c:v>423818.80911949463</c:v>
                </c:pt>
                <c:pt idx="229">
                  <c:v>464632.56043770199</c:v>
                </c:pt>
                <c:pt idx="230">
                  <c:v>476434.22747281968</c:v>
                </c:pt>
                <c:pt idx="231">
                  <c:v>474957.28136765392</c:v>
                </c:pt>
                <c:pt idx="232">
                  <c:v>484788.89709196432</c:v>
                </c:pt>
                <c:pt idx="233">
                  <c:v>453616.97100895102</c:v>
                </c:pt>
                <c:pt idx="234">
                  <c:v>485959.86104188918</c:v>
                </c:pt>
                <c:pt idx="235">
                  <c:v>484210.40554213832</c:v>
                </c:pt>
                <c:pt idx="236">
                  <c:v>470168.30378141633</c:v>
                </c:pt>
                <c:pt idx="237">
                  <c:v>480700.07378612005</c:v>
                </c:pt>
                <c:pt idx="238">
                  <c:v>493198.27570455917</c:v>
                </c:pt>
                <c:pt idx="239">
                  <c:v>506958.5075967164</c:v>
                </c:pt>
                <c:pt idx="240">
                  <c:v>523485.35494436935</c:v>
                </c:pt>
              </c:numCache>
            </c:numRef>
          </c:val>
          <c:smooth val="0"/>
          <c:extLst>
            <c:ext xmlns:c16="http://schemas.microsoft.com/office/drawing/2014/chart" uri="{C3380CC4-5D6E-409C-BE32-E72D297353CC}">
              <c16:uniqueId val="{00000007-1656-8541-9057-1C1F83B6A5A0}"/>
            </c:ext>
          </c:extLst>
        </c:ser>
        <c:ser>
          <c:idx val="8"/>
          <c:order val="8"/>
          <c:tx>
            <c:strRef>
              <c:f>'Growth of 100k (2000-2019)'!$U$1</c:f>
              <c:strCache>
                <c:ptCount val="1"/>
                <c:pt idx="0">
                  <c:v>S&amp;P 500 TR USD</c:v>
                </c:pt>
              </c:strCache>
            </c:strRef>
          </c:tx>
          <c:spPr>
            <a:ln w="28575" cap="rnd">
              <a:solidFill>
                <a:srgbClr val="585A5C"/>
              </a:solidFill>
              <a:round/>
            </a:ln>
            <a:effectLst/>
          </c:spPr>
          <c:marker>
            <c:symbol val="none"/>
          </c:marker>
          <c:cat>
            <c:numRef>
              <c:f>'Growth of 100k (2000-2019)'!$L$2:$L$242</c:f>
              <c:numCache>
                <c:formatCode>mmm\-yy</c:formatCode>
                <c:ptCount val="241"/>
                <c:pt idx="0">
                  <c:v>36495</c:v>
                </c:pt>
                <c:pt idx="1">
                  <c:v>36526</c:v>
                </c:pt>
                <c:pt idx="2">
                  <c:v>36557</c:v>
                </c:pt>
                <c:pt idx="3">
                  <c:v>36586</c:v>
                </c:pt>
                <c:pt idx="4">
                  <c:v>36617</c:v>
                </c:pt>
                <c:pt idx="5">
                  <c:v>36647</c:v>
                </c:pt>
                <c:pt idx="6">
                  <c:v>36678</c:v>
                </c:pt>
                <c:pt idx="7">
                  <c:v>36708</c:v>
                </c:pt>
                <c:pt idx="8">
                  <c:v>36739</c:v>
                </c:pt>
                <c:pt idx="9">
                  <c:v>36770</c:v>
                </c:pt>
                <c:pt idx="10">
                  <c:v>36800</c:v>
                </c:pt>
                <c:pt idx="11">
                  <c:v>36831</c:v>
                </c:pt>
                <c:pt idx="12">
                  <c:v>36861</c:v>
                </c:pt>
                <c:pt idx="13">
                  <c:v>36892</c:v>
                </c:pt>
                <c:pt idx="14">
                  <c:v>36923</c:v>
                </c:pt>
                <c:pt idx="15">
                  <c:v>36951</c:v>
                </c:pt>
                <c:pt idx="16">
                  <c:v>36982</c:v>
                </c:pt>
                <c:pt idx="17">
                  <c:v>37012</c:v>
                </c:pt>
                <c:pt idx="18">
                  <c:v>37043</c:v>
                </c:pt>
                <c:pt idx="19">
                  <c:v>37073</c:v>
                </c:pt>
                <c:pt idx="20">
                  <c:v>37104</c:v>
                </c:pt>
                <c:pt idx="21">
                  <c:v>37135</c:v>
                </c:pt>
                <c:pt idx="22">
                  <c:v>37165</c:v>
                </c:pt>
                <c:pt idx="23">
                  <c:v>37196</c:v>
                </c:pt>
                <c:pt idx="24">
                  <c:v>37226</c:v>
                </c:pt>
                <c:pt idx="25">
                  <c:v>37257</c:v>
                </c:pt>
                <c:pt idx="26">
                  <c:v>37288</c:v>
                </c:pt>
                <c:pt idx="27">
                  <c:v>37316</c:v>
                </c:pt>
                <c:pt idx="28">
                  <c:v>37347</c:v>
                </c:pt>
                <c:pt idx="29">
                  <c:v>37377</c:v>
                </c:pt>
                <c:pt idx="30">
                  <c:v>37408</c:v>
                </c:pt>
                <c:pt idx="31">
                  <c:v>37438</c:v>
                </c:pt>
                <c:pt idx="32">
                  <c:v>37469</c:v>
                </c:pt>
                <c:pt idx="33">
                  <c:v>37500</c:v>
                </c:pt>
                <c:pt idx="34">
                  <c:v>37530</c:v>
                </c:pt>
                <c:pt idx="35">
                  <c:v>37561</c:v>
                </c:pt>
                <c:pt idx="36">
                  <c:v>37591</c:v>
                </c:pt>
                <c:pt idx="37">
                  <c:v>37622</c:v>
                </c:pt>
                <c:pt idx="38">
                  <c:v>37653</c:v>
                </c:pt>
                <c:pt idx="39">
                  <c:v>37681</c:v>
                </c:pt>
                <c:pt idx="40">
                  <c:v>37712</c:v>
                </c:pt>
                <c:pt idx="41">
                  <c:v>37742</c:v>
                </c:pt>
                <c:pt idx="42">
                  <c:v>37773</c:v>
                </c:pt>
                <c:pt idx="43">
                  <c:v>37803</c:v>
                </c:pt>
                <c:pt idx="44">
                  <c:v>37834</c:v>
                </c:pt>
                <c:pt idx="45">
                  <c:v>37865</c:v>
                </c:pt>
                <c:pt idx="46">
                  <c:v>37895</c:v>
                </c:pt>
                <c:pt idx="47">
                  <c:v>37926</c:v>
                </c:pt>
                <c:pt idx="48">
                  <c:v>37956</c:v>
                </c:pt>
                <c:pt idx="49">
                  <c:v>37987</c:v>
                </c:pt>
                <c:pt idx="50">
                  <c:v>38018</c:v>
                </c:pt>
                <c:pt idx="51">
                  <c:v>38047</c:v>
                </c:pt>
                <c:pt idx="52">
                  <c:v>38078</c:v>
                </c:pt>
                <c:pt idx="53">
                  <c:v>38108</c:v>
                </c:pt>
                <c:pt idx="54">
                  <c:v>38139</c:v>
                </c:pt>
                <c:pt idx="55">
                  <c:v>38169</c:v>
                </c:pt>
                <c:pt idx="56">
                  <c:v>38200</c:v>
                </c:pt>
                <c:pt idx="57">
                  <c:v>38231</c:v>
                </c:pt>
                <c:pt idx="58">
                  <c:v>38261</c:v>
                </c:pt>
                <c:pt idx="59">
                  <c:v>38292</c:v>
                </c:pt>
                <c:pt idx="60">
                  <c:v>38322</c:v>
                </c:pt>
                <c:pt idx="61">
                  <c:v>38353</c:v>
                </c:pt>
                <c:pt idx="62">
                  <c:v>38384</c:v>
                </c:pt>
                <c:pt idx="63">
                  <c:v>38412</c:v>
                </c:pt>
                <c:pt idx="64">
                  <c:v>38443</c:v>
                </c:pt>
                <c:pt idx="65">
                  <c:v>38473</c:v>
                </c:pt>
                <c:pt idx="66">
                  <c:v>38504</c:v>
                </c:pt>
                <c:pt idx="67">
                  <c:v>38534</c:v>
                </c:pt>
                <c:pt idx="68">
                  <c:v>38565</c:v>
                </c:pt>
                <c:pt idx="69">
                  <c:v>38596</c:v>
                </c:pt>
                <c:pt idx="70">
                  <c:v>38626</c:v>
                </c:pt>
                <c:pt idx="71">
                  <c:v>38657</c:v>
                </c:pt>
                <c:pt idx="72">
                  <c:v>38687</c:v>
                </c:pt>
                <c:pt idx="73">
                  <c:v>38718</c:v>
                </c:pt>
                <c:pt idx="74">
                  <c:v>38749</c:v>
                </c:pt>
                <c:pt idx="75">
                  <c:v>38777</c:v>
                </c:pt>
                <c:pt idx="76">
                  <c:v>38808</c:v>
                </c:pt>
                <c:pt idx="77">
                  <c:v>38838</c:v>
                </c:pt>
                <c:pt idx="78">
                  <c:v>38869</c:v>
                </c:pt>
                <c:pt idx="79">
                  <c:v>38899</c:v>
                </c:pt>
                <c:pt idx="80">
                  <c:v>38930</c:v>
                </c:pt>
                <c:pt idx="81">
                  <c:v>38961</c:v>
                </c:pt>
                <c:pt idx="82">
                  <c:v>38991</c:v>
                </c:pt>
                <c:pt idx="83">
                  <c:v>39022</c:v>
                </c:pt>
                <c:pt idx="84">
                  <c:v>39052</c:v>
                </c:pt>
                <c:pt idx="85">
                  <c:v>39083</c:v>
                </c:pt>
                <c:pt idx="86">
                  <c:v>39114</c:v>
                </c:pt>
                <c:pt idx="87">
                  <c:v>39142</c:v>
                </c:pt>
                <c:pt idx="88">
                  <c:v>39173</c:v>
                </c:pt>
                <c:pt idx="89">
                  <c:v>39203</c:v>
                </c:pt>
                <c:pt idx="90">
                  <c:v>39234</c:v>
                </c:pt>
                <c:pt idx="91">
                  <c:v>39264</c:v>
                </c:pt>
                <c:pt idx="92">
                  <c:v>39295</c:v>
                </c:pt>
                <c:pt idx="93">
                  <c:v>39326</c:v>
                </c:pt>
                <c:pt idx="94">
                  <c:v>39356</c:v>
                </c:pt>
                <c:pt idx="95">
                  <c:v>39387</c:v>
                </c:pt>
                <c:pt idx="96">
                  <c:v>39417</c:v>
                </c:pt>
                <c:pt idx="97">
                  <c:v>39448</c:v>
                </c:pt>
                <c:pt idx="98">
                  <c:v>39479</c:v>
                </c:pt>
                <c:pt idx="99">
                  <c:v>39508</c:v>
                </c:pt>
                <c:pt idx="100">
                  <c:v>39539</c:v>
                </c:pt>
                <c:pt idx="101">
                  <c:v>39569</c:v>
                </c:pt>
                <c:pt idx="102">
                  <c:v>39600</c:v>
                </c:pt>
                <c:pt idx="103">
                  <c:v>39630</c:v>
                </c:pt>
                <c:pt idx="104">
                  <c:v>39661</c:v>
                </c:pt>
                <c:pt idx="105">
                  <c:v>39692</c:v>
                </c:pt>
                <c:pt idx="106">
                  <c:v>39722</c:v>
                </c:pt>
                <c:pt idx="107">
                  <c:v>39753</c:v>
                </c:pt>
                <c:pt idx="108">
                  <c:v>39783</c:v>
                </c:pt>
                <c:pt idx="109">
                  <c:v>39814</c:v>
                </c:pt>
                <c:pt idx="110">
                  <c:v>39845</c:v>
                </c:pt>
                <c:pt idx="111">
                  <c:v>39873</c:v>
                </c:pt>
                <c:pt idx="112">
                  <c:v>39904</c:v>
                </c:pt>
                <c:pt idx="113">
                  <c:v>39934</c:v>
                </c:pt>
                <c:pt idx="114">
                  <c:v>39965</c:v>
                </c:pt>
                <c:pt idx="115">
                  <c:v>39995</c:v>
                </c:pt>
                <c:pt idx="116">
                  <c:v>40026</c:v>
                </c:pt>
                <c:pt idx="117">
                  <c:v>40057</c:v>
                </c:pt>
                <c:pt idx="118">
                  <c:v>40087</c:v>
                </c:pt>
                <c:pt idx="119">
                  <c:v>40118</c:v>
                </c:pt>
                <c:pt idx="120">
                  <c:v>40148</c:v>
                </c:pt>
                <c:pt idx="121">
                  <c:v>40179</c:v>
                </c:pt>
                <c:pt idx="122">
                  <c:v>40210</c:v>
                </c:pt>
                <c:pt idx="123">
                  <c:v>40238</c:v>
                </c:pt>
                <c:pt idx="124">
                  <c:v>40269</c:v>
                </c:pt>
                <c:pt idx="125">
                  <c:v>40299</c:v>
                </c:pt>
                <c:pt idx="126">
                  <c:v>40330</c:v>
                </c:pt>
                <c:pt idx="127">
                  <c:v>40360</c:v>
                </c:pt>
                <c:pt idx="128">
                  <c:v>40391</c:v>
                </c:pt>
                <c:pt idx="129">
                  <c:v>40422</c:v>
                </c:pt>
                <c:pt idx="130">
                  <c:v>40452</c:v>
                </c:pt>
                <c:pt idx="131">
                  <c:v>40483</c:v>
                </c:pt>
                <c:pt idx="132">
                  <c:v>40513</c:v>
                </c:pt>
                <c:pt idx="133">
                  <c:v>40544</c:v>
                </c:pt>
                <c:pt idx="134">
                  <c:v>40575</c:v>
                </c:pt>
                <c:pt idx="135">
                  <c:v>40603</c:v>
                </c:pt>
                <c:pt idx="136">
                  <c:v>40634</c:v>
                </c:pt>
                <c:pt idx="137">
                  <c:v>40664</c:v>
                </c:pt>
                <c:pt idx="138">
                  <c:v>40695</c:v>
                </c:pt>
                <c:pt idx="139">
                  <c:v>40725</c:v>
                </c:pt>
                <c:pt idx="140">
                  <c:v>40756</c:v>
                </c:pt>
                <c:pt idx="141">
                  <c:v>40787</c:v>
                </c:pt>
                <c:pt idx="142">
                  <c:v>40817</c:v>
                </c:pt>
                <c:pt idx="143">
                  <c:v>40848</c:v>
                </c:pt>
                <c:pt idx="144">
                  <c:v>40878</c:v>
                </c:pt>
                <c:pt idx="145">
                  <c:v>40909</c:v>
                </c:pt>
                <c:pt idx="146">
                  <c:v>40940</c:v>
                </c:pt>
                <c:pt idx="147">
                  <c:v>40969</c:v>
                </c:pt>
                <c:pt idx="148">
                  <c:v>41000</c:v>
                </c:pt>
                <c:pt idx="149">
                  <c:v>41030</c:v>
                </c:pt>
                <c:pt idx="150">
                  <c:v>41061</c:v>
                </c:pt>
                <c:pt idx="151">
                  <c:v>41091</c:v>
                </c:pt>
                <c:pt idx="152">
                  <c:v>41122</c:v>
                </c:pt>
                <c:pt idx="153">
                  <c:v>41153</c:v>
                </c:pt>
                <c:pt idx="154">
                  <c:v>41183</c:v>
                </c:pt>
                <c:pt idx="155">
                  <c:v>41214</c:v>
                </c:pt>
                <c:pt idx="156">
                  <c:v>41244</c:v>
                </c:pt>
                <c:pt idx="157">
                  <c:v>41275</c:v>
                </c:pt>
                <c:pt idx="158">
                  <c:v>41306</c:v>
                </c:pt>
                <c:pt idx="159">
                  <c:v>41334</c:v>
                </c:pt>
                <c:pt idx="160">
                  <c:v>41365</c:v>
                </c:pt>
                <c:pt idx="161">
                  <c:v>41395</c:v>
                </c:pt>
                <c:pt idx="162">
                  <c:v>41426</c:v>
                </c:pt>
                <c:pt idx="163">
                  <c:v>41456</c:v>
                </c:pt>
                <c:pt idx="164">
                  <c:v>41487</c:v>
                </c:pt>
                <c:pt idx="165">
                  <c:v>41518</c:v>
                </c:pt>
                <c:pt idx="166">
                  <c:v>41548</c:v>
                </c:pt>
                <c:pt idx="167">
                  <c:v>41579</c:v>
                </c:pt>
                <c:pt idx="168">
                  <c:v>41609</c:v>
                </c:pt>
                <c:pt idx="169">
                  <c:v>41640</c:v>
                </c:pt>
                <c:pt idx="170">
                  <c:v>41671</c:v>
                </c:pt>
                <c:pt idx="171">
                  <c:v>41699</c:v>
                </c:pt>
                <c:pt idx="172">
                  <c:v>41730</c:v>
                </c:pt>
                <c:pt idx="173">
                  <c:v>41760</c:v>
                </c:pt>
                <c:pt idx="174">
                  <c:v>41791</c:v>
                </c:pt>
                <c:pt idx="175">
                  <c:v>41821</c:v>
                </c:pt>
                <c:pt idx="176">
                  <c:v>41852</c:v>
                </c:pt>
                <c:pt idx="177">
                  <c:v>41883</c:v>
                </c:pt>
                <c:pt idx="178">
                  <c:v>41913</c:v>
                </c:pt>
                <c:pt idx="179">
                  <c:v>41944</c:v>
                </c:pt>
                <c:pt idx="180">
                  <c:v>41974</c:v>
                </c:pt>
                <c:pt idx="181">
                  <c:v>42005</c:v>
                </c:pt>
                <c:pt idx="182">
                  <c:v>42036</c:v>
                </c:pt>
                <c:pt idx="183">
                  <c:v>42064</c:v>
                </c:pt>
                <c:pt idx="184">
                  <c:v>42095</c:v>
                </c:pt>
                <c:pt idx="185">
                  <c:v>42125</c:v>
                </c:pt>
                <c:pt idx="186">
                  <c:v>42156</c:v>
                </c:pt>
                <c:pt idx="187">
                  <c:v>42186</c:v>
                </c:pt>
                <c:pt idx="188">
                  <c:v>42217</c:v>
                </c:pt>
                <c:pt idx="189">
                  <c:v>42248</c:v>
                </c:pt>
                <c:pt idx="190">
                  <c:v>42278</c:v>
                </c:pt>
                <c:pt idx="191">
                  <c:v>42309</c:v>
                </c:pt>
                <c:pt idx="192">
                  <c:v>42339</c:v>
                </c:pt>
                <c:pt idx="193">
                  <c:v>42370</c:v>
                </c:pt>
                <c:pt idx="194">
                  <c:v>42401</c:v>
                </c:pt>
                <c:pt idx="195">
                  <c:v>42430</c:v>
                </c:pt>
                <c:pt idx="196">
                  <c:v>42461</c:v>
                </c:pt>
                <c:pt idx="197">
                  <c:v>42491</c:v>
                </c:pt>
                <c:pt idx="198">
                  <c:v>42522</c:v>
                </c:pt>
                <c:pt idx="199">
                  <c:v>42552</c:v>
                </c:pt>
                <c:pt idx="200">
                  <c:v>42583</c:v>
                </c:pt>
                <c:pt idx="201">
                  <c:v>42614</c:v>
                </c:pt>
                <c:pt idx="202">
                  <c:v>42644</c:v>
                </c:pt>
                <c:pt idx="203">
                  <c:v>42675</c:v>
                </c:pt>
                <c:pt idx="204">
                  <c:v>42705</c:v>
                </c:pt>
                <c:pt idx="205">
                  <c:v>42736</c:v>
                </c:pt>
                <c:pt idx="206">
                  <c:v>42767</c:v>
                </c:pt>
                <c:pt idx="207">
                  <c:v>42795</c:v>
                </c:pt>
                <c:pt idx="208">
                  <c:v>42826</c:v>
                </c:pt>
                <c:pt idx="209">
                  <c:v>42856</c:v>
                </c:pt>
                <c:pt idx="210">
                  <c:v>42887</c:v>
                </c:pt>
                <c:pt idx="211">
                  <c:v>42917</c:v>
                </c:pt>
                <c:pt idx="212">
                  <c:v>42948</c:v>
                </c:pt>
                <c:pt idx="213">
                  <c:v>42979</c:v>
                </c:pt>
                <c:pt idx="214">
                  <c:v>43009</c:v>
                </c:pt>
                <c:pt idx="215">
                  <c:v>43040</c:v>
                </c:pt>
                <c:pt idx="216">
                  <c:v>43070</c:v>
                </c:pt>
                <c:pt idx="217">
                  <c:v>43101</c:v>
                </c:pt>
                <c:pt idx="218">
                  <c:v>43132</c:v>
                </c:pt>
                <c:pt idx="219">
                  <c:v>43160</c:v>
                </c:pt>
                <c:pt idx="220">
                  <c:v>43191</c:v>
                </c:pt>
                <c:pt idx="221">
                  <c:v>43221</c:v>
                </c:pt>
                <c:pt idx="222">
                  <c:v>43252</c:v>
                </c:pt>
                <c:pt idx="223">
                  <c:v>43282</c:v>
                </c:pt>
                <c:pt idx="224">
                  <c:v>43313</c:v>
                </c:pt>
                <c:pt idx="225">
                  <c:v>43344</c:v>
                </c:pt>
                <c:pt idx="226">
                  <c:v>43374</c:v>
                </c:pt>
                <c:pt idx="227">
                  <c:v>43405</c:v>
                </c:pt>
                <c:pt idx="228">
                  <c:v>43435</c:v>
                </c:pt>
                <c:pt idx="229">
                  <c:v>43466</c:v>
                </c:pt>
                <c:pt idx="230">
                  <c:v>43497</c:v>
                </c:pt>
                <c:pt idx="231">
                  <c:v>43525</c:v>
                </c:pt>
                <c:pt idx="232">
                  <c:v>43556</c:v>
                </c:pt>
                <c:pt idx="233">
                  <c:v>43586</c:v>
                </c:pt>
                <c:pt idx="234">
                  <c:v>43617</c:v>
                </c:pt>
                <c:pt idx="235">
                  <c:v>43647</c:v>
                </c:pt>
                <c:pt idx="236">
                  <c:v>43678</c:v>
                </c:pt>
                <c:pt idx="237">
                  <c:v>43709</c:v>
                </c:pt>
                <c:pt idx="238">
                  <c:v>43739</c:v>
                </c:pt>
                <c:pt idx="239">
                  <c:v>43770</c:v>
                </c:pt>
                <c:pt idx="240">
                  <c:v>43800</c:v>
                </c:pt>
              </c:numCache>
            </c:numRef>
          </c:cat>
          <c:val>
            <c:numRef>
              <c:f>'Growth of 100k (2000-2019)'!$U$2:$U$242</c:f>
              <c:numCache>
                <c:formatCode>_("$"* #,##0.00_);_("$"* \(#,##0.00\);_("$"* "-"??_);_(@_)</c:formatCode>
                <c:ptCount val="241"/>
                <c:pt idx="0">
                  <c:v>100000</c:v>
                </c:pt>
                <c:pt idx="1">
                  <c:v>94980</c:v>
                </c:pt>
                <c:pt idx="2">
                  <c:v>93184.877999999997</c:v>
                </c:pt>
                <c:pt idx="3">
                  <c:v>102298.35906839998</c:v>
                </c:pt>
                <c:pt idx="4">
                  <c:v>99219.178460441137</c:v>
                </c:pt>
                <c:pt idx="5">
                  <c:v>97185.185302002094</c:v>
                </c:pt>
                <c:pt idx="6">
                  <c:v>99585.659378961544</c:v>
                </c:pt>
                <c:pt idx="7">
                  <c:v>98032.123092649752</c:v>
                </c:pt>
                <c:pt idx="8">
                  <c:v>104119.91793670331</c:v>
                </c:pt>
                <c:pt idx="9">
                  <c:v>98622.386269645373</c:v>
                </c:pt>
                <c:pt idx="10">
                  <c:v>98208.172247312861</c:v>
                </c:pt>
                <c:pt idx="11">
                  <c:v>90469.368274224616</c:v>
                </c:pt>
                <c:pt idx="12">
                  <c:v>90912.668178768305</c:v>
                </c:pt>
                <c:pt idx="13">
                  <c:v>94140.067899114583</c:v>
                </c:pt>
                <c:pt idx="14">
                  <c:v>85554.493706715337</c:v>
                </c:pt>
                <c:pt idx="15">
                  <c:v>80130.338805709587</c:v>
                </c:pt>
                <c:pt idx="16">
                  <c:v>86356.466130913235</c:v>
                </c:pt>
                <c:pt idx="17">
                  <c:v>86935.054453990349</c:v>
                </c:pt>
                <c:pt idx="18">
                  <c:v>84822.532630758389</c:v>
                </c:pt>
                <c:pt idx="19">
                  <c:v>83991.271810976948</c:v>
                </c:pt>
                <c:pt idx="20">
                  <c:v>78733.418195609789</c:v>
                </c:pt>
                <c:pt idx="21">
                  <c:v>72371.758005404525</c:v>
                </c:pt>
                <c:pt idx="22">
                  <c:v>73754.058583307749</c:v>
                </c:pt>
                <c:pt idx="23">
                  <c:v>79410.994876647455</c:v>
                </c:pt>
                <c:pt idx="24">
                  <c:v>80109.811631561941</c:v>
                </c:pt>
                <c:pt idx="25">
                  <c:v>78940.208381741148</c:v>
                </c:pt>
                <c:pt idx="26">
                  <c:v>77416.662359973547</c:v>
                </c:pt>
                <c:pt idx="27">
                  <c:v>80327.528864708554</c:v>
                </c:pt>
                <c:pt idx="28">
                  <c:v>75459.680615507212</c:v>
                </c:pt>
                <c:pt idx="29">
                  <c:v>74901.278978952454</c:v>
                </c:pt>
                <c:pt idx="30">
                  <c:v>69568.307915651036</c:v>
                </c:pt>
                <c:pt idx="31">
                  <c:v>64141.97989823026</c:v>
                </c:pt>
                <c:pt idx="32">
                  <c:v>64565.316965558573</c:v>
                </c:pt>
                <c:pt idx="33">
                  <c:v>57547.067011402352</c:v>
                </c:pt>
                <c:pt idx="34">
                  <c:v>62611.208908405766</c:v>
                </c:pt>
                <c:pt idx="35">
                  <c:v>66299.009113110864</c:v>
                </c:pt>
                <c:pt idx="36">
                  <c:v>62407.257278171259</c:v>
                </c:pt>
                <c:pt idx="37">
                  <c:v>60772.187137483175</c:v>
                </c:pt>
                <c:pt idx="38">
                  <c:v>59860.604330420923</c:v>
                </c:pt>
                <c:pt idx="39">
                  <c:v>60441.252192426007</c:v>
                </c:pt>
                <c:pt idx="40">
                  <c:v>65421.611373081912</c:v>
                </c:pt>
                <c:pt idx="41">
                  <c:v>68869.330292443323</c:v>
                </c:pt>
                <c:pt idx="42">
                  <c:v>69750.857720186599</c:v>
                </c:pt>
                <c:pt idx="43">
                  <c:v>70978.472816061883</c:v>
                </c:pt>
                <c:pt idx="44">
                  <c:v>72362.553035975099</c:v>
                </c:pt>
                <c:pt idx="45">
                  <c:v>71595.509973793756</c:v>
                </c:pt>
                <c:pt idx="46">
                  <c:v>75647.815838310475</c:v>
                </c:pt>
                <c:pt idx="47">
                  <c:v>76313.516617687594</c:v>
                </c:pt>
                <c:pt idx="48">
                  <c:v>80312.34488845442</c:v>
                </c:pt>
                <c:pt idx="49">
                  <c:v>81790.092034401983</c:v>
                </c:pt>
                <c:pt idx="50">
                  <c:v>82926.97431368017</c:v>
                </c:pt>
                <c:pt idx="51">
                  <c:v>81674.777001543596</c:v>
                </c:pt>
                <c:pt idx="52">
                  <c:v>80392.483002619352</c:v>
                </c:pt>
                <c:pt idx="53">
                  <c:v>81493.860019755244</c:v>
                </c:pt>
                <c:pt idx="54">
                  <c:v>83074.840904138502</c:v>
                </c:pt>
                <c:pt idx="55">
                  <c:v>80325.063670211515</c:v>
                </c:pt>
                <c:pt idx="56">
                  <c:v>80646.363924892357</c:v>
                </c:pt>
                <c:pt idx="57">
                  <c:v>81517.344655281195</c:v>
                </c:pt>
                <c:pt idx="58">
                  <c:v>82764.56002850701</c:v>
                </c:pt>
                <c:pt idx="59">
                  <c:v>86116.524709661549</c:v>
                </c:pt>
                <c:pt idx="60">
                  <c:v>89044.486549790046</c:v>
                </c:pt>
                <c:pt idx="61">
                  <c:v>86871.801077975178</c:v>
                </c:pt>
                <c:pt idx="62">
                  <c:v>88696.108900612642</c:v>
                </c:pt>
                <c:pt idx="63">
                  <c:v>87126.187773071797</c:v>
                </c:pt>
                <c:pt idx="64">
                  <c:v>85470.790205383426</c:v>
                </c:pt>
                <c:pt idx="65">
                  <c:v>88188.761333914619</c:v>
                </c:pt>
                <c:pt idx="66">
                  <c:v>88312.225599782105</c:v>
                </c:pt>
                <c:pt idx="67">
                  <c:v>91597.440392093995</c:v>
                </c:pt>
                <c:pt idx="68">
                  <c:v>90763.90368452594</c:v>
                </c:pt>
                <c:pt idx="69">
                  <c:v>91499.091304370595</c:v>
                </c:pt>
                <c:pt idx="70">
                  <c:v>89971.056479587598</c:v>
                </c:pt>
                <c:pt idx="71">
                  <c:v>93371.96241451602</c:v>
                </c:pt>
                <c:pt idx="72">
                  <c:v>93399.974003240364</c:v>
                </c:pt>
                <c:pt idx="73">
                  <c:v>95875.073314326233</c:v>
                </c:pt>
                <c:pt idx="74">
                  <c:v>96133.936012274906</c:v>
                </c:pt>
                <c:pt idx="75">
                  <c:v>97325.996818827116</c:v>
                </c:pt>
                <c:pt idx="76">
                  <c:v>98630.1651761994</c:v>
                </c:pt>
                <c:pt idx="77">
                  <c:v>95789.616419124854</c:v>
                </c:pt>
                <c:pt idx="78">
                  <c:v>95923.72188211164</c:v>
                </c:pt>
                <c:pt idx="79">
                  <c:v>96518.448957780725</c:v>
                </c:pt>
                <c:pt idx="80">
                  <c:v>98815.588042975913</c:v>
                </c:pt>
                <c:pt idx="81">
                  <c:v>101365.03021448469</c:v>
                </c:pt>
                <c:pt idx="82">
                  <c:v>104669.5301994769</c:v>
                </c:pt>
                <c:pt idx="83">
                  <c:v>106658.25127326694</c:v>
                </c:pt>
                <c:pt idx="84">
                  <c:v>108151.46679109268</c:v>
                </c:pt>
                <c:pt idx="85">
                  <c:v>109784.55393963816</c:v>
                </c:pt>
                <c:pt idx="86">
                  <c:v>107632.77668242126</c:v>
                </c:pt>
                <c:pt idx="87">
                  <c:v>108838.2637812644</c:v>
                </c:pt>
                <c:pt idx="88">
                  <c:v>113659.79886677441</c:v>
                </c:pt>
                <c:pt idx="89">
                  <c:v>117626.52584722482</c:v>
                </c:pt>
                <c:pt idx="90">
                  <c:v>115673.9255181609</c:v>
                </c:pt>
                <c:pt idx="91">
                  <c:v>112088.03382709791</c:v>
                </c:pt>
                <c:pt idx="92">
                  <c:v>113769.35433450437</c:v>
                </c:pt>
                <c:pt idx="93">
                  <c:v>118024.32818661485</c:v>
                </c:pt>
                <c:pt idx="94">
                  <c:v>119900.91500478203</c:v>
                </c:pt>
                <c:pt idx="95">
                  <c:v>114889.05675758215</c:v>
                </c:pt>
                <c:pt idx="96">
                  <c:v>114096.32226595483</c:v>
                </c:pt>
                <c:pt idx="97">
                  <c:v>107250.54292999754</c:v>
                </c:pt>
                <c:pt idx="98">
                  <c:v>103764.90028477262</c:v>
                </c:pt>
                <c:pt idx="99">
                  <c:v>103318.7112135481</c:v>
                </c:pt>
                <c:pt idx="100">
                  <c:v>108350.33244964789</c:v>
                </c:pt>
                <c:pt idx="101">
                  <c:v>109758.8867714933</c:v>
                </c:pt>
                <c:pt idx="102">
                  <c:v>100506.21261665641</c:v>
                </c:pt>
                <c:pt idx="103">
                  <c:v>99661.960430676496</c:v>
                </c:pt>
                <c:pt idx="104">
                  <c:v>101107.0588569213</c:v>
                </c:pt>
                <c:pt idx="105">
                  <c:v>92098.419912769619</c:v>
                </c:pt>
                <c:pt idx="106">
                  <c:v>76635.095209415609</c:v>
                </c:pt>
                <c:pt idx="107">
                  <c:v>71132.695373379567</c:v>
                </c:pt>
                <c:pt idx="108">
                  <c:v>71886.701944337387</c:v>
                </c:pt>
                <c:pt idx="109">
                  <c:v>65826.652970429743</c:v>
                </c:pt>
                <c:pt idx="110">
                  <c:v>58816.114429078974</c:v>
                </c:pt>
                <c:pt idx="111">
                  <c:v>63968.40605306629</c:v>
                </c:pt>
                <c:pt idx="112">
                  <c:v>70090.182512344734</c:v>
                </c:pt>
                <c:pt idx="113">
                  <c:v>74008.223714784806</c:v>
                </c:pt>
                <c:pt idx="114">
                  <c:v>74156.240162214381</c:v>
                </c:pt>
                <c:pt idx="115">
                  <c:v>79762.451918477789</c:v>
                </c:pt>
                <c:pt idx="116">
                  <c:v>82641.876432734833</c:v>
                </c:pt>
                <c:pt idx="117">
                  <c:v>85724.418423675845</c:v>
                </c:pt>
                <c:pt idx="118">
                  <c:v>84129.944240995479</c:v>
                </c:pt>
                <c:pt idx="119">
                  <c:v>89177.740895455208</c:v>
                </c:pt>
                <c:pt idx="120">
                  <c:v>90898.871294737502</c:v>
                </c:pt>
                <c:pt idx="121">
                  <c:v>87626.511928126944</c:v>
                </c:pt>
                <c:pt idx="122">
                  <c:v>90342.933797898877</c:v>
                </c:pt>
                <c:pt idx="123">
                  <c:v>95790.612705912179</c:v>
                </c:pt>
                <c:pt idx="124">
                  <c:v>97304.104386665596</c:v>
                </c:pt>
                <c:pt idx="125">
                  <c:v>89529.506446171014</c:v>
                </c:pt>
                <c:pt idx="126">
                  <c:v>84847.113259036269</c:v>
                </c:pt>
                <c:pt idx="127">
                  <c:v>90794.895898494709</c:v>
                </c:pt>
                <c:pt idx="128">
                  <c:v>86700.0460934726</c:v>
                </c:pt>
                <c:pt idx="129">
                  <c:v>94433.690205010353</c:v>
                </c:pt>
                <c:pt idx="130">
                  <c:v>98022.170432800747</c:v>
                </c:pt>
                <c:pt idx="131">
                  <c:v>98031.972649844029</c:v>
                </c:pt>
                <c:pt idx="132">
                  <c:v>104580.5084228536</c:v>
                </c:pt>
                <c:pt idx="133">
                  <c:v>107059.06647247524</c:v>
                </c:pt>
                <c:pt idx="134">
                  <c:v>110731.19245248115</c:v>
                </c:pt>
                <c:pt idx="135">
                  <c:v>110775.48492946214</c:v>
                </c:pt>
                <c:pt idx="136">
                  <c:v>114054.43928337423</c:v>
                </c:pt>
                <c:pt idx="137">
                  <c:v>112765.62411947211</c:v>
                </c:pt>
                <c:pt idx="138">
                  <c:v>110882.43819667691</c:v>
                </c:pt>
                <c:pt idx="139">
                  <c:v>108631.52470128438</c:v>
                </c:pt>
                <c:pt idx="140">
                  <c:v>102732.83291000464</c:v>
                </c:pt>
                <c:pt idx="141">
                  <c:v>95510.714756431305</c:v>
                </c:pt>
                <c:pt idx="142">
                  <c:v>105950.03587930925</c:v>
                </c:pt>
                <c:pt idx="143">
                  <c:v>105716.94580037477</c:v>
                </c:pt>
                <c:pt idx="144">
                  <c:v>106795.25864753859</c:v>
                </c:pt>
                <c:pt idx="145">
                  <c:v>111579.68623494831</c:v>
                </c:pt>
                <c:pt idx="146">
                  <c:v>116399.92868029806</c:v>
                </c:pt>
                <c:pt idx="147">
                  <c:v>120229.48633387986</c:v>
                </c:pt>
                <c:pt idx="148">
                  <c:v>119472.04056997642</c:v>
                </c:pt>
                <c:pt idx="149">
                  <c:v>112291.77093172084</c:v>
                </c:pt>
                <c:pt idx="150">
                  <c:v>116918.19189410772</c:v>
                </c:pt>
                <c:pt idx="151">
                  <c:v>118543.35476143581</c:v>
                </c:pt>
                <c:pt idx="152">
                  <c:v>121210.58024356811</c:v>
                </c:pt>
                <c:pt idx="153">
                  <c:v>124337.81321385218</c:v>
                </c:pt>
                <c:pt idx="154">
                  <c:v>122037.56366939591</c:v>
                </c:pt>
                <c:pt idx="155">
                  <c:v>122745.38153867841</c:v>
                </c:pt>
                <c:pt idx="156">
                  <c:v>123862.3645106804</c:v>
                </c:pt>
                <c:pt idx="157">
                  <c:v>130278.43499233366</c:v>
                </c:pt>
                <c:pt idx="158">
                  <c:v>132050.22170822939</c:v>
                </c:pt>
                <c:pt idx="159">
                  <c:v>137002.10502228801</c:v>
                </c:pt>
                <c:pt idx="160">
                  <c:v>139646.24564921818</c:v>
                </c:pt>
                <c:pt idx="161">
                  <c:v>142913.96779740989</c:v>
                </c:pt>
                <c:pt idx="162">
                  <c:v>140998.92062892459</c:v>
                </c:pt>
                <c:pt idx="163">
                  <c:v>148175.76568893684</c:v>
                </c:pt>
                <c:pt idx="164">
                  <c:v>143878.66848395768</c:v>
                </c:pt>
                <c:pt idx="165">
                  <c:v>148396.45867435395</c:v>
                </c:pt>
                <c:pt idx="166">
                  <c:v>155222.69577337423</c:v>
                </c:pt>
                <c:pt idx="167">
                  <c:v>159956.98799446214</c:v>
                </c:pt>
                <c:pt idx="168">
                  <c:v>164003.89979072203</c:v>
                </c:pt>
                <c:pt idx="169">
                  <c:v>158329.36485796305</c:v>
                </c:pt>
                <c:pt idx="170">
                  <c:v>165565.01683197197</c:v>
                </c:pt>
                <c:pt idx="171">
                  <c:v>166955.76297336051</c:v>
                </c:pt>
                <c:pt idx="172">
                  <c:v>168191.2356193634</c:v>
                </c:pt>
                <c:pt idx="173">
                  <c:v>172143.72965641847</c:v>
                </c:pt>
                <c:pt idx="174">
                  <c:v>175707.10486030631</c:v>
                </c:pt>
                <c:pt idx="175">
                  <c:v>173282.34681323406</c:v>
                </c:pt>
                <c:pt idx="176">
                  <c:v>180213.64068576344</c:v>
                </c:pt>
                <c:pt idx="177">
                  <c:v>177690.64971616276</c:v>
                </c:pt>
                <c:pt idx="178">
                  <c:v>182026.30156923714</c:v>
                </c:pt>
                <c:pt idx="179">
                  <c:v>186922.80908144961</c:v>
                </c:pt>
                <c:pt idx="180">
                  <c:v>186455.502058746</c:v>
                </c:pt>
                <c:pt idx="181">
                  <c:v>180861.83699698362</c:v>
                </c:pt>
                <c:pt idx="182">
                  <c:v>191261.39262431019</c:v>
                </c:pt>
                <c:pt idx="183">
                  <c:v>188239.46262084608</c:v>
                </c:pt>
                <c:pt idx="184">
                  <c:v>190046.56146200621</c:v>
                </c:pt>
                <c:pt idx="185">
                  <c:v>192498.16210486609</c:v>
                </c:pt>
                <c:pt idx="186">
                  <c:v>188763.6977600317</c:v>
                </c:pt>
                <c:pt idx="187">
                  <c:v>192727.73541299236</c:v>
                </c:pt>
                <c:pt idx="188">
                  <c:v>181106.25296758892</c:v>
                </c:pt>
                <c:pt idx="189">
                  <c:v>176632.92851928947</c:v>
                </c:pt>
                <c:pt idx="190">
                  <c:v>191540.74768631751</c:v>
                </c:pt>
                <c:pt idx="191">
                  <c:v>192115.36992937644</c:v>
                </c:pt>
                <c:pt idx="192">
                  <c:v>189079.94708449228</c:v>
                </c:pt>
                <c:pt idx="193">
                  <c:v>179701.58170910148</c:v>
                </c:pt>
                <c:pt idx="194">
                  <c:v>179467.96965287966</c:v>
                </c:pt>
                <c:pt idx="195">
                  <c:v>191635.89799534492</c:v>
                </c:pt>
                <c:pt idx="196">
                  <c:v>192383.27799752678</c:v>
                </c:pt>
                <c:pt idx="197">
                  <c:v>195846.17700148225</c:v>
                </c:pt>
                <c:pt idx="198">
                  <c:v>196355.3770616861</c:v>
                </c:pt>
                <c:pt idx="199">
                  <c:v>203600.89047526231</c:v>
                </c:pt>
                <c:pt idx="200">
                  <c:v>203885.93172192769</c:v>
                </c:pt>
                <c:pt idx="201">
                  <c:v>203926.70890827206</c:v>
                </c:pt>
                <c:pt idx="202">
                  <c:v>200215.24280614153</c:v>
                </c:pt>
                <c:pt idx="203">
                  <c:v>207623.20678996874</c:v>
                </c:pt>
                <c:pt idx="204">
                  <c:v>211734.14628441012</c:v>
                </c:pt>
                <c:pt idx="205">
                  <c:v>215757.0950638139</c:v>
                </c:pt>
                <c:pt idx="206">
                  <c:v>224322.65173784734</c:v>
                </c:pt>
                <c:pt idx="207">
                  <c:v>224591.83891993278</c:v>
                </c:pt>
                <c:pt idx="208">
                  <c:v>226905.13486080809</c:v>
                </c:pt>
                <c:pt idx="209">
                  <c:v>230104.49726234548</c:v>
                </c:pt>
                <c:pt idx="210">
                  <c:v>231531.14514537202</c:v>
                </c:pt>
                <c:pt idx="211">
                  <c:v>236300.68673536667</c:v>
                </c:pt>
                <c:pt idx="212">
                  <c:v>237033.21886424633</c:v>
                </c:pt>
                <c:pt idx="213">
                  <c:v>241916.10317284981</c:v>
                </c:pt>
                <c:pt idx="214">
                  <c:v>247552.74837677722</c:v>
                </c:pt>
                <c:pt idx="215">
                  <c:v>255152.61775194426</c:v>
                </c:pt>
                <c:pt idx="216">
                  <c:v>257984.81180899087</c:v>
                </c:pt>
                <c:pt idx="217">
                  <c:v>272767.34152564604</c:v>
                </c:pt>
                <c:pt idx="218">
                  <c:v>262702.22662334971</c:v>
                </c:pt>
                <c:pt idx="219">
                  <c:v>256029.59006711663</c:v>
                </c:pt>
                <c:pt idx="220">
                  <c:v>257002.50250937167</c:v>
                </c:pt>
                <c:pt idx="221">
                  <c:v>263196.2628198475</c:v>
                </c:pt>
                <c:pt idx="222">
                  <c:v>264828.07964933052</c:v>
                </c:pt>
                <c:pt idx="223">
                  <c:v>274679.68421228562</c:v>
                </c:pt>
                <c:pt idx="224">
                  <c:v>283634.24191760609</c:v>
                </c:pt>
                <c:pt idx="225">
                  <c:v>285250.95709653647</c:v>
                </c:pt>
                <c:pt idx="226">
                  <c:v>265739.79163113335</c:v>
                </c:pt>
                <c:pt idx="227">
                  <c:v>271160.88338040846</c:v>
                </c:pt>
                <c:pt idx="228">
                  <c:v>246675.05561115756</c:v>
                </c:pt>
                <c:pt idx="229">
                  <c:v>266433.72756561131</c:v>
                </c:pt>
                <c:pt idx="230">
                  <c:v>274986.25022046745</c:v>
                </c:pt>
                <c:pt idx="231">
                  <c:v>280320.98347474454</c:v>
                </c:pt>
                <c:pt idx="232">
                  <c:v>291673.98330547172</c:v>
                </c:pt>
                <c:pt idx="233">
                  <c:v>273152.68536557426</c:v>
                </c:pt>
                <c:pt idx="234">
                  <c:v>292409.94968384726</c:v>
                </c:pt>
                <c:pt idx="235">
                  <c:v>296620.65295929468</c:v>
                </c:pt>
                <c:pt idx="236">
                  <c:v>291934.04664253781</c:v>
                </c:pt>
                <c:pt idx="237">
                  <c:v>297393.21331475326</c:v>
                </c:pt>
                <c:pt idx="238">
                  <c:v>303846.6460436834</c:v>
                </c:pt>
                <c:pt idx="239">
                  <c:v>314876.27929506911</c:v>
                </c:pt>
                <c:pt idx="240">
                  <c:v>324385.5429297802</c:v>
                </c:pt>
              </c:numCache>
            </c:numRef>
          </c:val>
          <c:smooth val="0"/>
          <c:extLst>
            <c:ext xmlns:c16="http://schemas.microsoft.com/office/drawing/2014/chart" uri="{C3380CC4-5D6E-409C-BE32-E72D297353CC}">
              <c16:uniqueId val="{00000008-1656-8541-9057-1C1F83B6A5A0}"/>
            </c:ext>
          </c:extLst>
        </c:ser>
        <c:dLbls>
          <c:showLegendKey val="0"/>
          <c:showVal val="0"/>
          <c:showCatName val="0"/>
          <c:showSerName val="0"/>
          <c:showPercent val="0"/>
          <c:showBubbleSize val="0"/>
        </c:dLbls>
        <c:smooth val="0"/>
        <c:axId val="238822351"/>
        <c:axId val="1263806079"/>
      </c:lineChart>
      <c:dateAx>
        <c:axId val="23882235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1263806079"/>
        <c:crosses val="autoZero"/>
        <c:auto val="1"/>
        <c:lblOffset val="100"/>
        <c:baseTimeUnit val="months"/>
        <c:majorUnit val="6"/>
        <c:majorTimeUnit val="months"/>
      </c:dateAx>
      <c:valAx>
        <c:axId val="1263806079"/>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238822351"/>
        <c:crosses val="autoZero"/>
        <c:crossBetween val="between"/>
      </c:valAx>
      <c:spPr>
        <a:noFill/>
        <a:ln>
          <a:noFill/>
        </a:ln>
        <a:effectLst/>
      </c:spPr>
    </c:plotArea>
    <c:legend>
      <c:legendPos val="b"/>
      <c:layout>
        <c:manualLayout>
          <c:xMode val="edge"/>
          <c:yMode val="edge"/>
          <c:x val="8.6655156146771356E-2"/>
          <c:y val="2.8696189092782869E-2"/>
          <c:w val="0.29534485163227558"/>
          <c:h val="0.27549943280352668"/>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E31EF6-1893-4960-9212-EF45F2836BF9}" type="doc">
      <dgm:prSet loTypeId="urn:microsoft.com/office/officeart/2005/8/layout/venn1" loCatId="relationship" qsTypeId="urn:microsoft.com/office/officeart/2005/8/quickstyle/simple1" qsCatId="simple" csTypeId="urn:microsoft.com/office/officeart/2005/8/colors/colorful3" csCatId="colorful" phldr="1"/>
      <dgm:spPr/>
    </dgm:pt>
    <dgm:pt modelId="{B7FFE59E-CBC4-4A67-92F5-C6BDBF94BA7A}">
      <dgm:prSet phldrT="[Text]" custT="1"/>
      <dgm:spPr>
        <a:solidFill>
          <a:srgbClr val="007096"/>
        </a:solidFill>
        <a:ln w="50800">
          <a:solidFill>
            <a:schemeClr val="bg1"/>
          </a:solidFill>
        </a:ln>
      </dgm:spPr>
      <dgm:t>
        <a:bodyPr/>
        <a:lstStyle/>
        <a:p>
          <a:r>
            <a:rPr lang="en-US" sz="2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EVIDENCE-BASED</a:t>
          </a:r>
        </a:p>
      </dgm:t>
    </dgm:pt>
    <dgm:pt modelId="{80AD7519-493B-4FE6-96C1-850B010FC166}" type="parTrans" cxnId="{DD619AD8-8AA3-486D-9600-3C1CE4A6F55C}">
      <dgm:prSet/>
      <dgm:spPr/>
      <dgm:t>
        <a:bodyPr/>
        <a:lstStyle/>
        <a:p>
          <a:endParaRPr lang="en-US" sz="1600">
            <a:latin typeface="Arial" panose="020B0604020202020204" pitchFamily="34" charset="0"/>
            <a:cs typeface="Arial" panose="020B0604020202020204" pitchFamily="34" charset="0"/>
          </a:endParaRPr>
        </a:p>
      </dgm:t>
    </dgm:pt>
    <dgm:pt modelId="{B98D28AA-384C-41AD-8680-0B6B3B9EE65F}" type="sibTrans" cxnId="{DD619AD8-8AA3-486D-9600-3C1CE4A6F55C}">
      <dgm:prSet/>
      <dgm:spPr/>
      <dgm:t>
        <a:bodyPr/>
        <a:lstStyle/>
        <a:p>
          <a:endParaRPr lang="en-US" sz="1600">
            <a:latin typeface="Arial" panose="020B0604020202020204" pitchFamily="34" charset="0"/>
            <a:cs typeface="Arial" panose="020B0604020202020204" pitchFamily="34" charset="0"/>
          </a:endParaRPr>
        </a:p>
      </dgm:t>
    </dgm:pt>
    <dgm:pt modelId="{52DA9F8C-21C1-4EFB-A48B-08606D285216}">
      <dgm:prSet phldrT="[Text]" custT="1"/>
      <dgm:spPr>
        <a:solidFill>
          <a:srgbClr val="90D5AC">
            <a:alpha val="80000"/>
          </a:srgbClr>
        </a:solidFill>
        <a:ln w="50800">
          <a:solidFill>
            <a:schemeClr val="bg1"/>
          </a:solidFill>
        </a:ln>
      </dgm:spPr>
      <dgm:t>
        <a:bodyPr/>
        <a:lstStyle/>
        <a:p>
          <a:endParaRPr lang="en-US" sz="4000" dirty="0">
            <a:latin typeface="Arial" panose="020B0604020202020204" pitchFamily="34" charset="0"/>
            <a:cs typeface="Arial" panose="020B0604020202020204" pitchFamily="34" charset="0"/>
          </a:endParaRPr>
        </a:p>
      </dgm:t>
    </dgm:pt>
    <dgm:pt modelId="{78B2A0A3-F25B-4714-8E50-99C2CCC07C58}" type="parTrans" cxnId="{C95E2A12-55FB-4D75-A283-671F4A750B1D}">
      <dgm:prSet/>
      <dgm:spPr/>
      <dgm:t>
        <a:bodyPr/>
        <a:lstStyle/>
        <a:p>
          <a:endParaRPr lang="en-US" sz="1600">
            <a:latin typeface="Arial" panose="020B0604020202020204" pitchFamily="34" charset="0"/>
            <a:cs typeface="Arial" panose="020B0604020202020204" pitchFamily="34" charset="0"/>
          </a:endParaRPr>
        </a:p>
      </dgm:t>
    </dgm:pt>
    <dgm:pt modelId="{65A98849-05C1-4393-B62F-85D72C934E87}" type="sibTrans" cxnId="{C95E2A12-55FB-4D75-A283-671F4A750B1D}">
      <dgm:prSet/>
      <dgm:spPr/>
      <dgm:t>
        <a:bodyPr/>
        <a:lstStyle/>
        <a:p>
          <a:endParaRPr lang="en-US" sz="1600">
            <a:latin typeface="Arial" panose="020B0604020202020204" pitchFamily="34" charset="0"/>
            <a:cs typeface="Arial" panose="020B0604020202020204" pitchFamily="34" charset="0"/>
          </a:endParaRPr>
        </a:p>
      </dgm:t>
    </dgm:pt>
    <dgm:pt modelId="{CE01FF70-463B-4B8E-BF98-6C629D333BE6}">
      <dgm:prSet phldrT="[Text]" custT="1"/>
      <dgm:spPr>
        <a:solidFill>
          <a:srgbClr val="F4B333">
            <a:alpha val="50000"/>
          </a:srgbClr>
        </a:solidFill>
        <a:ln w="50800">
          <a:solidFill>
            <a:schemeClr val="bg1"/>
          </a:solidFill>
        </a:ln>
      </dgm:spPr>
      <dgm:t>
        <a:bodyPr/>
        <a:lstStyle/>
        <a:p>
          <a:endParaRPr lang="en-US" sz="4000" dirty="0">
            <a:latin typeface="Arial" panose="020B0604020202020204" pitchFamily="34" charset="0"/>
            <a:cs typeface="Arial" panose="020B0604020202020204" pitchFamily="34" charset="0"/>
          </a:endParaRPr>
        </a:p>
      </dgm:t>
    </dgm:pt>
    <dgm:pt modelId="{1B3EA410-528D-4EE4-A1D2-41F992E1684A}" type="sibTrans" cxnId="{21D8A08B-B163-4CC2-A1F3-A17A3D58E445}">
      <dgm:prSet/>
      <dgm:spPr/>
      <dgm:t>
        <a:bodyPr/>
        <a:lstStyle/>
        <a:p>
          <a:endParaRPr lang="en-US" sz="1600">
            <a:latin typeface="Arial" panose="020B0604020202020204" pitchFamily="34" charset="0"/>
            <a:cs typeface="Arial" panose="020B0604020202020204" pitchFamily="34" charset="0"/>
          </a:endParaRPr>
        </a:p>
      </dgm:t>
    </dgm:pt>
    <dgm:pt modelId="{84CB24EA-8033-47C0-A144-BED9100CFEF7}" type="parTrans" cxnId="{21D8A08B-B163-4CC2-A1F3-A17A3D58E445}">
      <dgm:prSet/>
      <dgm:spPr/>
      <dgm:t>
        <a:bodyPr/>
        <a:lstStyle/>
        <a:p>
          <a:endParaRPr lang="en-US" sz="1600">
            <a:latin typeface="Arial" panose="020B0604020202020204" pitchFamily="34" charset="0"/>
            <a:cs typeface="Arial" panose="020B0604020202020204" pitchFamily="34" charset="0"/>
          </a:endParaRPr>
        </a:p>
      </dgm:t>
    </dgm:pt>
    <dgm:pt modelId="{2CF728D8-1D1B-4606-BDE1-C0DA20F746AD}" type="pres">
      <dgm:prSet presAssocID="{B0E31EF6-1893-4960-9212-EF45F2836BF9}" presName="compositeShape" presStyleCnt="0">
        <dgm:presLayoutVars>
          <dgm:chMax val="7"/>
          <dgm:dir/>
          <dgm:resizeHandles val="exact"/>
        </dgm:presLayoutVars>
      </dgm:prSet>
      <dgm:spPr/>
    </dgm:pt>
    <dgm:pt modelId="{AF86AA1F-16E7-46FB-B6D9-40FD43F1DC91}" type="pres">
      <dgm:prSet presAssocID="{B7FFE59E-CBC4-4A67-92F5-C6BDBF94BA7A}" presName="circ1" presStyleLbl="vennNode1" presStyleIdx="0" presStyleCnt="3" custLinFactNeighborX="1348" custLinFactNeighborY="4657"/>
      <dgm:spPr/>
    </dgm:pt>
    <dgm:pt modelId="{0033B360-1C51-4C0D-8E32-8EABACC4F9DC}" type="pres">
      <dgm:prSet presAssocID="{B7FFE59E-CBC4-4A67-92F5-C6BDBF94BA7A}" presName="circ1Tx" presStyleLbl="revTx" presStyleIdx="0" presStyleCnt="0">
        <dgm:presLayoutVars>
          <dgm:chMax val="0"/>
          <dgm:chPref val="0"/>
          <dgm:bulletEnabled val="1"/>
        </dgm:presLayoutVars>
      </dgm:prSet>
      <dgm:spPr/>
    </dgm:pt>
    <dgm:pt modelId="{5DD4C62E-E9E9-4649-B271-5D2E387F4076}" type="pres">
      <dgm:prSet presAssocID="{52DA9F8C-21C1-4EFB-A48B-08606D285216}" presName="circ2" presStyleLbl="vennNode1" presStyleIdx="1" presStyleCnt="3" custLinFactNeighborX="20019" custLinFactNeighborY="-13633"/>
      <dgm:spPr/>
    </dgm:pt>
    <dgm:pt modelId="{50C8D1A5-B9A1-4C05-B277-939C8E192073}" type="pres">
      <dgm:prSet presAssocID="{52DA9F8C-21C1-4EFB-A48B-08606D285216}" presName="circ2Tx" presStyleLbl="revTx" presStyleIdx="0" presStyleCnt="0">
        <dgm:presLayoutVars>
          <dgm:chMax val="0"/>
          <dgm:chPref val="0"/>
          <dgm:bulletEnabled val="1"/>
        </dgm:presLayoutVars>
      </dgm:prSet>
      <dgm:spPr/>
    </dgm:pt>
    <dgm:pt modelId="{EE93CCEF-5E2B-486D-B13D-F0261DE5E75A}" type="pres">
      <dgm:prSet presAssocID="{CE01FF70-463B-4B8E-BF98-6C629D333BE6}" presName="circ3" presStyleLbl="vennNode1" presStyleIdx="2" presStyleCnt="3" custLinFactNeighborX="-17773" custLinFactNeighborY="-12770"/>
      <dgm:spPr/>
    </dgm:pt>
    <dgm:pt modelId="{AD2CEB03-043A-4430-A081-F590E3989047}" type="pres">
      <dgm:prSet presAssocID="{CE01FF70-463B-4B8E-BF98-6C629D333BE6}" presName="circ3Tx" presStyleLbl="revTx" presStyleIdx="0" presStyleCnt="0">
        <dgm:presLayoutVars>
          <dgm:chMax val="0"/>
          <dgm:chPref val="0"/>
          <dgm:bulletEnabled val="1"/>
        </dgm:presLayoutVars>
      </dgm:prSet>
      <dgm:spPr/>
    </dgm:pt>
  </dgm:ptLst>
  <dgm:cxnLst>
    <dgm:cxn modelId="{C95E2A12-55FB-4D75-A283-671F4A750B1D}" srcId="{B0E31EF6-1893-4960-9212-EF45F2836BF9}" destId="{52DA9F8C-21C1-4EFB-A48B-08606D285216}" srcOrd="1" destOrd="0" parTransId="{78B2A0A3-F25B-4714-8E50-99C2CCC07C58}" sibTransId="{65A98849-05C1-4393-B62F-85D72C934E87}"/>
    <dgm:cxn modelId="{A550D414-15A2-4182-B13E-A65F0FDA267B}" type="presOf" srcId="{B7FFE59E-CBC4-4A67-92F5-C6BDBF94BA7A}" destId="{AF86AA1F-16E7-46FB-B6D9-40FD43F1DC91}" srcOrd="0" destOrd="0" presId="urn:microsoft.com/office/officeart/2005/8/layout/venn1"/>
    <dgm:cxn modelId="{1F70B322-FEAF-4250-9711-886B2A41AEF7}" type="presOf" srcId="{CE01FF70-463B-4B8E-BF98-6C629D333BE6}" destId="{EE93CCEF-5E2B-486D-B13D-F0261DE5E75A}" srcOrd="0" destOrd="0" presId="urn:microsoft.com/office/officeart/2005/8/layout/venn1"/>
    <dgm:cxn modelId="{7A254C29-A925-4B3B-884D-D84B593AF708}" type="presOf" srcId="{B7FFE59E-CBC4-4A67-92F5-C6BDBF94BA7A}" destId="{0033B360-1C51-4C0D-8E32-8EABACC4F9DC}" srcOrd="1" destOrd="0" presId="urn:microsoft.com/office/officeart/2005/8/layout/venn1"/>
    <dgm:cxn modelId="{F2AD4E54-4C3E-4264-BFE2-649B02439186}" type="presOf" srcId="{52DA9F8C-21C1-4EFB-A48B-08606D285216}" destId="{5DD4C62E-E9E9-4649-B271-5D2E387F4076}" srcOrd="0" destOrd="0" presId="urn:microsoft.com/office/officeart/2005/8/layout/venn1"/>
    <dgm:cxn modelId="{9896EC73-6608-491B-910B-C6951A9416E0}" type="presOf" srcId="{B0E31EF6-1893-4960-9212-EF45F2836BF9}" destId="{2CF728D8-1D1B-4606-BDE1-C0DA20F746AD}" srcOrd="0" destOrd="0" presId="urn:microsoft.com/office/officeart/2005/8/layout/venn1"/>
    <dgm:cxn modelId="{21D8A08B-B163-4CC2-A1F3-A17A3D58E445}" srcId="{B0E31EF6-1893-4960-9212-EF45F2836BF9}" destId="{CE01FF70-463B-4B8E-BF98-6C629D333BE6}" srcOrd="2" destOrd="0" parTransId="{84CB24EA-8033-47C0-A144-BED9100CFEF7}" sibTransId="{1B3EA410-528D-4EE4-A1D2-41F992E1684A}"/>
    <dgm:cxn modelId="{DD619AD8-8AA3-486D-9600-3C1CE4A6F55C}" srcId="{B0E31EF6-1893-4960-9212-EF45F2836BF9}" destId="{B7FFE59E-CBC4-4A67-92F5-C6BDBF94BA7A}" srcOrd="0" destOrd="0" parTransId="{80AD7519-493B-4FE6-96C1-850B010FC166}" sibTransId="{B98D28AA-384C-41AD-8680-0B6B3B9EE65F}"/>
    <dgm:cxn modelId="{DCA9A1E0-34F1-4D7F-B1EB-04AE53ABE617}" type="presOf" srcId="{52DA9F8C-21C1-4EFB-A48B-08606D285216}" destId="{50C8D1A5-B9A1-4C05-B277-939C8E192073}" srcOrd="1" destOrd="0" presId="urn:microsoft.com/office/officeart/2005/8/layout/venn1"/>
    <dgm:cxn modelId="{50957BF4-05AF-47B3-A341-68E55CD0340D}" type="presOf" srcId="{CE01FF70-463B-4B8E-BF98-6C629D333BE6}" destId="{AD2CEB03-043A-4430-A081-F590E3989047}" srcOrd="1" destOrd="0" presId="urn:microsoft.com/office/officeart/2005/8/layout/venn1"/>
    <dgm:cxn modelId="{EF836436-7FA8-4539-BF34-FC53FA2B8A06}" type="presParOf" srcId="{2CF728D8-1D1B-4606-BDE1-C0DA20F746AD}" destId="{AF86AA1F-16E7-46FB-B6D9-40FD43F1DC91}" srcOrd="0" destOrd="0" presId="urn:microsoft.com/office/officeart/2005/8/layout/venn1"/>
    <dgm:cxn modelId="{EA90FA92-DFA1-45BA-8FDE-940C9F97E06C}" type="presParOf" srcId="{2CF728D8-1D1B-4606-BDE1-C0DA20F746AD}" destId="{0033B360-1C51-4C0D-8E32-8EABACC4F9DC}" srcOrd="1" destOrd="0" presId="urn:microsoft.com/office/officeart/2005/8/layout/venn1"/>
    <dgm:cxn modelId="{37D32C90-5F09-4A60-93D4-70CAFEC7829B}" type="presParOf" srcId="{2CF728D8-1D1B-4606-BDE1-C0DA20F746AD}" destId="{5DD4C62E-E9E9-4649-B271-5D2E387F4076}" srcOrd="2" destOrd="0" presId="urn:microsoft.com/office/officeart/2005/8/layout/venn1"/>
    <dgm:cxn modelId="{62D572DD-BD94-4E5F-81B9-9FEA6966A1BD}" type="presParOf" srcId="{2CF728D8-1D1B-4606-BDE1-C0DA20F746AD}" destId="{50C8D1A5-B9A1-4C05-B277-939C8E192073}" srcOrd="3" destOrd="0" presId="urn:microsoft.com/office/officeart/2005/8/layout/venn1"/>
    <dgm:cxn modelId="{C298E31A-89A6-4FAD-A61C-8682EFBD9A52}" type="presParOf" srcId="{2CF728D8-1D1B-4606-BDE1-C0DA20F746AD}" destId="{EE93CCEF-5E2B-486D-B13D-F0261DE5E75A}" srcOrd="4" destOrd="0" presId="urn:microsoft.com/office/officeart/2005/8/layout/venn1"/>
    <dgm:cxn modelId="{974DEE6E-A081-4F8E-9D92-314C0F3231F4}" type="presParOf" srcId="{2CF728D8-1D1B-4606-BDE1-C0DA20F746AD}" destId="{AD2CEB03-043A-4430-A081-F590E398904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6AA1F-16E7-46FB-B6D9-40FD43F1DC91}">
      <dsp:nvSpPr>
        <dsp:cNvPr id="0" name=""/>
        <dsp:cNvSpPr/>
      </dsp:nvSpPr>
      <dsp:spPr>
        <a:xfrm>
          <a:off x="2482226" y="219141"/>
          <a:ext cx="3251200" cy="3251200"/>
        </a:xfrm>
        <a:prstGeom prst="ellipse">
          <a:avLst/>
        </a:prstGeom>
        <a:solidFill>
          <a:srgbClr val="007096"/>
        </a:solidFill>
        <a:ln w="508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EVIDENCE-BASED</a:t>
          </a:r>
        </a:p>
      </dsp:txBody>
      <dsp:txXfrm>
        <a:off x="2915719" y="788101"/>
        <a:ext cx="2384213" cy="1463040"/>
      </dsp:txXfrm>
    </dsp:sp>
    <dsp:sp modelId="{5DD4C62E-E9E9-4649-B271-5D2E387F4076}">
      <dsp:nvSpPr>
        <dsp:cNvPr id="0" name=""/>
        <dsp:cNvSpPr/>
      </dsp:nvSpPr>
      <dsp:spPr>
        <a:xfrm>
          <a:off x="4262399" y="1656497"/>
          <a:ext cx="3251200" cy="3251200"/>
        </a:xfrm>
        <a:prstGeom prst="ellipse">
          <a:avLst/>
        </a:prstGeom>
        <a:solidFill>
          <a:srgbClr val="90D5AC">
            <a:alpha val="80000"/>
          </a:srgbClr>
        </a:solidFill>
        <a:ln w="508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kern="1200" dirty="0">
            <a:latin typeface="Arial" panose="020B0604020202020204" pitchFamily="34" charset="0"/>
            <a:cs typeface="Arial" panose="020B0604020202020204" pitchFamily="34" charset="0"/>
          </a:endParaRPr>
        </a:p>
      </dsp:txBody>
      <dsp:txXfrm>
        <a:off x="5256724" y="2496390"/>
        <a:ext cx="1950720" cy="1788160"/>
      </dsp:txXfrm>
    </dsp:sp>
    <dsp:sp modelId="{EE93CCEF-5E2B-486D-B13D-F0261DE5E75A}">
      <dsp:nvSpPr>
        <dsp:cNvPr id="0" name=""/>
        <dsp:cNvSpPr/>
      </dsp:nvSpPr>
      <dsp:spPr>
        <a:xfrm>
          <a:off x="687422" y="1684555"/>
          <a:ext cx="3251200" cy="3251200"/>
        </a:xfrm>
        <a:prstGeom prst="ellipse">
          <a:avLst/>
        </a:prstGeom>
        <a:solidFill>
          <a:srgbClr val="F4B333">
            <a:alpha val="50000"/>
          </a:srgbClr>
        </a:solidFill>
        <a:ln w="508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kern="1200" dirty="0">
            <a:latin typeface="Arial" panose="020B0604020202020204" pitchFamily="34" charset="0"/>
            <a:cs typeface="Arial" panose="020B0604020202020204" pitchFamily="34" charset="0"/>
          </a:endParaRPr>
        </a:p>
      </dsp:txBody>
      <dsp:txXfrm>
        <a:off x="993577" y="2524448"/>
        <a:ext cx="1950720" cy="178816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0FA3C-8114-2A4C-B55D-C85EF534C575}" type="datetimeFigureOut">
              <a:rPr lang="en-US" smtClean="0"/>
              <a:t>7/9/20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2CB5A3-74B9-BD4E-B7D9-00A942BF38DD}" type="slidenum">
              <a:rPr lang="en-US" smtClean="0"/>
              <a:t>‹#›</a:t>
            </a:fld>
            <a:endParaRPr lang="en-US"/>
          </a:p>
        </p:txBody>
      </p:sp>
    </p:spTree>
    <p:extLst>
      <p:ext uri="{BB962C8B-B14F-4D97-AF65-F5344CB8AC3E}">
        <p14:creationId xmlns:p14="http://schemas.microsoft.com/office/powerpoint/2010/main" val="1243545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an investor, you may have many questions, but for most of us, when it comes to achieving a more secure financial future, these are the three biggest questions.</a:t>
            </a:r>
          </a:p>
          <a:p>
            <a:endParaRPr lang="en-US" dirty="0"/>
          </a:p>
        </p:txBody>
      </p:sp>
      <p:sp>
        <p:nvSpPr>
          <p:cNvPr id="4" name="Slide Number Placeholder 3"/>
          <p:cNvSpPr>
            <a:spLocks noGrp="1"/>
          </p:cNvSpPr>
          <p:nvPr>
            <p:ph type="sldNum" sz="quarter" idx="5"/>
          </p:nvPr>
        </p:nvSpPr>
        <p:spPr/>
        <p:txBody>
          <a:bodyPr/>
          <a:lstStyle/>
          <a:p>
            <a:fld id="{802CB5A3-74B9-BD4E-B7D9-00A942BF38DD}" type="slidenum">
              <a:rPr lang="en-US" smtClean="0"/>
              <a:t>2</a:t>
            </a:fld>
            <a:endParaRPr lang="en-US"/>
          </a:p>
        </p:txBody>
      </p:sp>
    </p:spTree>
    <p:extLst>
      <p:ext uri="{BB962C8B-B14F-4D97-AF65-F5344CB8AC3E}">
        <p14:creationId xmlns:p14="http://schemas.microsoft.com/office/powerpoint/2010/main" val="601746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perhaps you believ</a:t>
            </a:r>
            <a:r>
              <a:rPr lang="en-US" baseline="0" dirty="0"/>
              <a:t>e </a:t>
            </a:r>
            <a:r>
              <a:rPr lang="en-US" dirty="0"/>
              <a:t>you can pick those few</a:t>
            </a:r>
            <a:r>
              <a:rPr lang="en-US" baseline="0" dirty="0"/>
              <a:t> top managers who outperform. Unfortunately, top performers rarely persist as this chart shows, taking the example of small cap funds.  In September of 2014, 128 US Small Cap Managers were in the top quartile.  4 years later, none of these managers were still in the top quartile.  Consistently beating the market is hard.</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C6F67-F1FD-FF4B-82EB-709641FB12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159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a:t>
            </a:r>
            <a:r>
              <a:rPr lang="en-US" baseline="0" dirty="0"/>
              <a:t>active management…</a:t>
            </a:r>
            <a:endParaRPr lang="en-US" dirty="0"/>
          </a:p>
        </p:txBody>
      </p:sp>
      <p:sp>
        <p:nvSpPr>
          <p:cNvPr id="4" name="Slide Number Placeholder 3"/>
          <p:cNvSpPr>
            <a:spLocks noGrp="1"/>
          </p:cNvSpPr>
          <p:nvPr>
            <p:ph type="sldNum" sz="quarter" idx="10"/>
          </p:nvPr>
        </p:nvSpPr>
        <p:spPr/>
        <p:txBody>
          <a:bodyPr/>
          <a:lstStyle/>
          <a:p>
            <a:fld id="{97DC6F67-F1FD-FF4B-82EB-709641FB128F}" type="slidenum">
              <a:rPr lang="en-US" smtClean="0"/>
              <a:t>12</a:t>
            </a:fld>
            <a:endParaRPr lang="en-US"/>
          </a:p>
        </p:txBody>
      </p:sp>
    </p:spTree>
    <p:extLst>
      <p:ext uri="{BB962C8B-B14F-4D97-AF65-F5344CB8AC3E}">
        <p14:creationId xmlns:p14="http://schemas.microsoft.com/office/powerpoint/2010/main" val="182822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Passive investing—or trying to replicate the performance of an index such as the S&amp;P 500—can also lead to </a:t>
            </a:r>
            <a:r>
              <a:rPr lang="en-US" dirty="0" err="1"/>
              <a:t>underformance</a:t>
            </a:r>
            <a:r>
              <a:rPr lang="en-US" dirty="0"/>
              <a:t>.</a:t>
            </a:r>
            <a:r>
              <a:rPr lang="en-US" baseline="0" dirty="0"/>
              <a:t>.</a:t>
            </a:r>
            <a:endParaRPr lang="en-US" dirty="0"/>
          </a:p>
        </p:txBody>
      </p:sp>
      <p:sp>
        <p:nvSpPr>
          <p:cNvPr id="4" name="Slide Number Placeholder 3"/>
          <p:cNvSpPr>
            <a:spLocks noGrp="1"/>
          </p:cNvSpPr>
          <p:nvPr>
            <p:ph type="sldNum" sz="quarter" idx="10"/>
          </p:nvPr>
        </p:nvSpPr>
        <p:spPr/>
        <p:txBody>
          <a:bodyPr/>
          <a:lstStyle/>
          <a:p>
            <a:fld id="{97DC6F67-F1FD-FF4B-82EB-709641FB128F}" type="slidenum">
              <a:rPr lang="en-US" smtClean="0"/>
              <a:t>13</a:t>
            </a:fld>
            <a:endParaRPr lang="en-US"/>
          </a:p>
        </p:txBody>
      </p:sp>
    </p:spTree>
    <p:extLst>
      <p:ext uri="{BB962C8B-B14F-4D97-AF65-F5344CB8AC3E}">
        <p14:creationId xmlns:p14="http://schemas.microsoft.com/office/powerpoint/2010/main" val="500983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we are in agreement broadly with passive investing—certainly as an alternative</a:t>
            </a:r>
            <a:r>
              <a:rPr lang="en-US" baseline="0" dirty="0"/>
              <a:t> to active management—it makes underperformance almost certain, since manager fees and expenses mean that most index funds will do worse than the index they are trying to replicate.</a:t>
            </a:r>
            <a:endParaRPr lang="en-US" dirty="0"/>
          </a:p>
          <a:p>
            <a:endParaRPr lang="en-US" dirty="0"/>
          </a:p>
        </p:txBody>
      </p:sp>
      <p:sp>
        <p:nvSpPr>
          <p:cNvPr id="4" name="Slide Number Placeholder 3"/>
          <p:cNvSpPr>
            <a:spLocks noGrp="1"/>
          </p:cNvSpPr>
          <p:nvPr>
            <p:ph type="sldNum" sz="quarter" idx="5"/>
          </p:nvPr>
        </p:nvSpPr>
        <p:spPr/>
        <p:txBody>
          <a:bodyPr/>
          <a:lstStyle/>
          <a:p>
            <a:fld id="{802CB5A3-74B9-BD4E-B7D9-00A942BF38DD}" type="slidenum">
              <a:rPr lang="en-US" smtClean="0"/>
              <a:t>14</a:t>
            </a:fld>
            <a:endParaRPr lang="en-US"/>
          </a:p>
        </p:txBody>
      </p:sp>
    </p:spTree>
    <p:extLst>
      <p:ext uri="{BB962C8B-B14F-4D97-AF65-F5344CB8AC3E}">
        <p14:creationId xmlns:p14="http://schemas.microsoft.com/office/powerpoint/2010/main" val="2885664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passive management…</a:t>
            </a:r>
          </a:p>
        </p:txBody>
      </p:sp>
      <p:sp>
        <p:nvSpPr>
          <p:cNvPr id="4" name="Slide Number Placeholder 3"/>
          <p:cNvSpPr>
            <a:spLocks noGrp="1"/>
          </p:cNvSpPr>
          <p:nvPr>
            <p:ph type="sldNum" sz="quarter" idx="10"/>
          </p:nvPr>
        </p:nvSpPr>
        <p:spPr/>
        <p:txBody>
          <a:bodyPr/>
          <a:lstStyle/>
          <a:p>
            <a:fld id="{97DC6F67-F1FD-FF4B-82EB-709641FB128F}" type="slidenum">
              <a:rPr lang="en-US" smtClean="0"/>
              <a:t>15</a:t>
            </a:fld>
            <a:endParaRPr lang="en-US"/>
          </a:p>
        </p:txBody>
      </p:sp>
    </p:spTree>
    <p:extLst>
      <p:ext uri="{BB962C8B-B14F-4D97-AF65-F5344CB8AC3E}">
        <p14:creationId xmlns:p14="http://schemas.microsoft.com/office/powerpoint/2010/main" val="2681151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Investor behavior can also be a great threat</a:t>
            </a:r>
            <a:r>
              <a:rPr lang="en-US" baseline="0" dirty="0"/>
              <a:t> to long-term goals.  </a:t>
            </a:r>
            <a:endParaRPr lang="en-US" dirty="0"/>
          </a:p>
        </p:txBody>
      </p:sp>
      <p:sp>
        <p:nvSpPr>
          <p:cNvPr id="4" name="Slide Number Placeholder 3"/>
          <p:cNvSpPr>
            <a:spLocks noGrp="1"/>
          </p:cNvSpPr>
          <p:nvPr>
            <p:ph type="sldNum" sz="quarter" idx="10"/>
          </p:nvPr>
        </p:nvSpPr>
        <p:spPr/>
        <p:txBody>
          <a:bodyPr/>
          <a:lstStyle/>
          <a:p>
            <a:fld id="{97DC6F67-F1FD-FF4B-82EB-709641FB128F}" type="slidenum">
              <a:rPr lang="en-US" smtClean="0"/>
              <a:t>16</a:t>
            </a:fld>
            <a:endParaRPr lang="en-US"/>
          </a:p>
        </p:txBody>
      </p:sp>
    </p:spTree>
    <p:extLst>
      <p:ext uri="{BB962C8B-B14F-4D97-AF65-F5344CB8AC3E}">
        <p14:creationId xmlns:p14="http://schemas.microsoft.com/office/powerpoint/2010/main" val="2479772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quote.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C6F67-F1FD-FF4B-82EB-709641FB12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339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S PGothic" pitchFamily="34" charset="-128"/>
                <a:cs typeface="ＭＳ Ｐゴシック" charset="0"/>
              </a:rPr>
              <a:t>Behavioral finance</a:t>
            </a:r>
            <a:r>
              <a:rPr lang="en-US" sz="1200" b="0" i="0" kern="1200" dirty="0">
                <a:solidFill>
                  <a:schemeClr val="tx1"/>
                </a:solidFill>
                <a:effectLst/>
                <a:latin typeface="+mn-lt"/>
                <a:ea typeface="MS PGothic" pitchFamily="34" charset="-128"/>
                <a:cs typeface="ＭＳ Ｐゴシック" charset="0"/>
              </a:rPr>
              <a:t> is the study of the influence of psychology on the </a:t>
            </a:r>
            <a:r>
              <a:rPr lang="en-US" sz="1200" b="1" i="0" kern="1200" dirty="0">
                <a:solidFill>
                  <a:schemeClr val="tx1"/>
                </a:solidFill>
                <a:effectLst/>
                <a:latin typeface="+mn-lt"/>
                <a:ea typeface="MS PGothic" pitchFamily="34" charset="-128"/>
                <a:cs typeface="ＭＳ Ｐゴシック" charset="0"/>
              </a:rPr>
              <a:t>behavior</a:t>
            </a:r>
            <a:r>
              <a:rPr lang="en-US" sz="1200" b="0" i="0" kern="1200" dirty="0">
                <a:solidFill>
                  <a:schemeClr val="tx1"/>
                </a:solidFill>
                <a:effectLst/>
                <a:latin typeface="+mn-lt"/>
                <a:ea typeface="MS PGothic" pitchFamily="34" charset="-128"/>
                <a:cs typeface="ＭＳ Ｐゴシック" charset="0"/>
              </a:rPr>
              <a:t> of investors or </a:t>
            </a:r>
            <a:r>
              <a:rPr lang="en-US" sz="1200" b="1" i="0" kern="1200" dirty="0">
                <a:solidFill>
                  <a:schemeClr val="tx1"/>
                </a:solidFill>
                <a:effectLst/>
                <a:latin typeface="+mn-lt"/>
                <a:ea typeface="MS PGothic" pitchFamily="34" charset="-128"/>
                <a:cs typeface="ＭＳ Ｐゴシック" charset="0"/>
              </a:rPr>
              <a:t>financial </a:t>
            </a:r>
            <a:r>
              <a:rPr lang="en-US" sz="1200" b="0" i="0" kern="1200" dirty="0">
                <a:solidFill>
                  <a:schemeClr val="tx1"/>
                </a:solidFill>
                <a:effectLst/>
                <a:latin typeface="+mn-lt"/>
                <a:ea typeface="MS PGothic" pitchFamily="34" charset="-128"/>
                <a:cs typeface="ＭＳ Ｐゴシック" charset="0"/>
              </a:rPr>
              <a:t>practitioners and ultimately, the subsequent effect on the markets. It focuses on the fact that investors are not always rational, have limits to their self-control, and are influenced by their own biases.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such an important field of study that the psychologist Daniel Kahneman was awarded the Nobel Prize in economics in 2002 for his lifetime of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some of the biases identified by Kahneman and others over the last few decades that can get in our way as investors. We all have them.  Which is why we work to build real plans for real people.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C6F67-F1FD-FF4B-82EB-709641FB12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195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when investors let their emotions get the best of them, and buy towards the top, and sell towards the bottom.  You end up getting an experience like those of the average investor in the top performing mutual fund of the lost decade.  Anyone remember Kenneth </a:t>
            </a:r>
            <a:r>
              <a:rPr lang="en-US" dirty="0" err="1"/>
              <a:t>Heebner’s</a:t>
            </a:r>
            <a:r>
              <a:rPr lang="en-US" dirty="0"/>
              <a:t> CGM Focus Fund?  During a period when the S&amp;P 500 returned an annualized rate of -1%, the CGM Focus Fund returned an annualized 18%.  Unfortunately, the average investor in that fund had a much different experience, seeing a -11% annual return over this period. They bought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C6F67-F1FD-FF4B-82EB-709641FB12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738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n-US" dirty="0">
                <a:cs typeface="Arial" panose="020B0604020202020204" pitchFamily="34" charset="0"/>
              </a:rPr>
              <a:t>First of all, why do I believe that most investors have a greater chance of financial success when they partner with a professional financial advisor, and more specifically, why should you choose to partner with me? </a:t>
            </a:r>
            <a:r>
              <a:rPr lang="en-US" altLang="en-US" i="1" dirty="0">
                <a:cs typeface="Arial" panose="020B0604020202020204" pitchFamily="34" charset="0"/>
              </a:rPr>
              <a:t>( Address the second part of the question first, and  tailor your response to reflect your own uniqueness.)</a:t>
            </a:r>
          </a:p>
          <a:p>
            <a:pPr>
              <a:lnSpc>
                <a:spcPct val="80000"/>
              </a:lnSpc>
            </a:pPr>
            <a:endParaRPr lang="en-US" altLang="en-US" i="1" dirty="0">
              <a:cs typeface="Arial" panose="020B0604020202020204" pitchFamily="34" charset="0"/>
            </a:endParaRPr>
          </a:p>
          <a:p>
            <a:pPr>
              <a:lnSpc>
                <a:spcPct val="80000"/>
              </a:lnSpc>
            </a:pPr>
            <a:r>
              <a:rPr lang="en-US" altLang="en-US" dirty="0">
                <a:cs typeface="Arial" panose="020B0604020202020204" pitchFamily="34" charset="0"/>
              </a:rPr>
              <a:t>If we take a look at some hard data regarding investors in general, however, you</a:t>
            </a:r>
            <a:r>
              <a:rPr lang="ja-JP" altLang="en-US" dirty="0">
                <a:cs typeface="Arial" panose="020B0604020202020204" pitchFamily="34" charset="0"/>
              </a:rPr>
              <a:t>’</a:t>
            </a:r>
            <a:r>
              <a:rPr lang="en-US" altLang="ja-JP" dirty="0" err="1">
                <a:cs typeface="Arial" panose="020B0604020202020204" pitchFamily="34" charset="0"/>
              </a:rPr>
              <a:t>ll</a:t>
            </a:r>
            <a:r>
              <a:rPr lang="en-US" altLang="ja-JP" dirty="0">
                <a:cs typeface="Arial" panose="020B0604020202020204" pitchFamily="34" charset="0"/>
              </a:rPr>
              <a:t> see  how the advice and service of an advisor may help many to have a better overall investment experience.  </a:t>
            </a:r>
          </a:p>
          <a:p>
            <a:pPr>
              <a:lnSpc>
                <a:spcPct val="80000"/>
              </a:lnSpc>
            </a:pPr>
            <a:r>
              <a:rPr lang="en-US" altLang="en-US" dirty="0">
                <a:cs typeface="Arial" panose="020B0604020202020204" pitchFamily="34" charset="0"/>
              </a:rPr>
              <a:t>DALBAR, a widely renowned independent research firm conducted a study of the average equity fund investor</a:t>
            </a:r>
            <a:r>
              <a:rPr lang="ja-JP" altLang="en-US" dirty="0">
                <a:cs typeface="Arial" panose="020B0604020202020204" pitchFamily="34" charset="0"/>
              </a:rPr>
              <a:t>’</a:t>
            </a:r>
            <a:r>
              <a:rPr lang="en-US" altLang="ja-JP" dirty="0">
                <a:cs typeface="Arial" panose="020B0604020202020204" pitchFamily="34" charset="0"/>
              </a:rPr>
              <a:t>s investment experience over the last 20 years and found that their return </a:t>
            </a:r>
            <a:r>
              <a:rPr lang="en-US" altLang="ja-JP" i="1" dirty="0">
                <a:cs typeface="Arial" panose="020B0604020202020204" pitchFamily="34" charset="0"/>
              </a:rPr>
              <a:t>substantially </a:t>
            </a:r>
            <a:r>
              <a:rPr lang="en-US" altLang="ja-JP" dirty="0">
                <a:cs typeface="Arial" panose="020B0604020202020204" pitchFamily="34" charset="0"/>
              </a:rPr>
              <a:t>lagged behind the S&amp;P 500.  How does this happen? It happens because the avg. investor owned their holdings for only about 3 years. </a:t>
            </a:r>
          </a:p>
          <a:p>
            <a:pPr>
              <a:lnSpc>
                <a:spcPct val="80000"/>
              </a:lnSpc>
            </a:pPr>
            <a:endParaRPr lang="en-US" altLang="ja-JP" dirty="0">
              <a:cs typeface="Arial" panose="020B0604020202020204" pitchFamily="34" charset="0"/>
            </a:endParaRPr>
          </a:p>
          <a:p>
            <a:pPr>
              <a:lnSpc>
                <a:spcPct val="80000"/>
              </a:lnSpc>
            </a:pPr>
            <a:r>
              <a:rPr lang="en-US" altLang="en-US" dirty="0">
                <a:cs typeface="Arial" panose="020B0604020202020204" pitchFamily="34" charset="0"/>
              </a:rPr>
              <a:t>What you see here is a visual representation of what may be referred to as a </a:t>
            </a:r>
            <a:r>
              <a:rPr lang="ja-JP" altLang="en-US" dirty="0">
                <a:cs typeface="Arial" panose="020B0604020202020204" pitchFamily="34" charset="0"/>
              </a:rPr>
              <a:t>“</a:t>
            </a:r>
            <a:r>
              <a:rPr lang="en-US" altLang="ja-JP" dirty="0">
                <a:cs typeface="Arial" panose="020B0604020202020204" pitchFamily="34" charset="0"/>
              </a:rPr>
              <a:t>fear and greed</a:t>
            </a:r>
            <a:r>
              <a:rPr lang="ja-JP" altLang="en-US" dirty="0">
                <a:cs typeface="Arial" panose="020B0604020202020204" pitchFamily="34" charset="0"/>
              </a:rPr>
              <a:t>”</a:t>
            </a:r>
            <a:r>
              <a:rPr lang="en-US" altLang="ja-JP" dirty="0">
                <a:cs typeface="Arial" panose="020B0604020202020204" pitchFamily="34" charset="0"/>
              </a:rPr>
              <a:t> approach to investing.  As stock prices fall, investors tend to get scared and sell their holdings.  When the trend reverses and prices start to go back up, investors re-gain confidence and buy back into the market.  In other words, they sell low &amp; buy high resulting in considerable underperformance relative to the index.  </a:t>
            </a:r>
          </a:p>
          <a:p>
            <a:pPr>
              <a:lnSpc>
                <a:spcPct val="80000"/>
              </a:lnSpc>
            </a:pPr>
            <a:endParaRPr lang="en-US" altLang="ja-JP" dirty="0">
              <a:cs typeface="Arial" panose="020B0604020202020204" pitchFamily="34" charset="0"/>
            </a:endParaRPr>
          </a:p>
          <a:p>
            <a:pPr>
              <a:lnSpc>
                <a:spcPct val="80000"/>
              </a:lnSpc>
            </a:pPr>
            <a:r>
              <a:rPr lang="en-US" altLang="en-US" dirty="0">
                <a:cs typeface="Arial" panose="020B0604020202020204" pitchFamily="34" charset="0"/>
              </a:rPr>
              <a:t>As an advisor, it</a:t>
            </a:r>
            <a:r>
              <a:rPr lang="ja-JP" altLang="en-US" dirty="0">
                <a:cs typeface="Arial" panose="020B0604020202020204" pitchFamily="34" charset="0"/>
              </a:rPr>
              <a:t>’</a:t>
            </a:r>
            <a:r>
              <a:rPr lang="en-US" altLang="ja-JP" dirty="0">
                <a:cs typeface="Arial" panose="020B0604020202020204" pitchFamily="34" charset="0"/>
              </a:rPr>
              <a:t>s my responsibility to help take the emotion out of investing, and to be a calming voice in times of uncertainty.  Through careful planning and portfolio selection, regular communication, and ongoing education, my goal is to keep you focused on your long-term objectives, and the plan we have implemented, so you have every opportunity to achieve financial success.  My goal is to help you avoid being the </a:t>
            </a:r>
            <a:r>
              <a:rPr lang="ja-JP" altLang="en-US" dirty="0">
                <a:cs typeface="Arial" panose="020B0604020202020204" pitchFamily="34" charset="0"/>
              </a:rPr>
              <a:t>“</a:t>
            </a:r>
            <a:r>
              <a:rPr lang="en-US" altLang="ja-JP" dirty="0">
                <a:cs typeface="Arial" panose="020B0604020202020204" pitchFamily="34" charset="0"/>
              </a:rPr>
              <a:t>average investor</a:t>
            </a:r>
            <a:r>
              <a:rPr lang="ja-JP" altLang="en-US" dirty="0">
                <a:cs typeface="Arial" panose="020B0604020202020204" pitchFamily="34" charset="0"/>
              </a:rPr>
              <a:t>”</a:t>
            </a:r>
            <a:r>
              <a:rPr lang="en-US" altLang="ja-JP" dirty="0">
                <a:cs typeface="Arial" panose="020B0604020202020204" pitchFamily="34" charset="0"/>
              </a:rPr>
              <a:t> who barely outpaces inflation, but rather the investor who captures the returns that the markets have to offer.</a:t>
            </a:r>
          </a:p>
        </p:txBody>
      </p:sp>
      <p:sp>
        <p:nvSpPr>
          <p:cNvPr id="4" name="Slide Number Placeholder 3"/>
          <p:cNvSpPr>
            <a:spLocks noGrp="1"/>
          </p:cNvSpPr>
          <p:nvPr>
            <p:ph type="sldNum" sz="quarter" idx="5"/>
          </p:nvPr>
        </p:nvSpPr>
        <p:spPr/>
        <p:txBody>
          <a:bodyPr/>
          <a:lstStyle/>
          <a:p>
            <a:fld id="{97DC6F67-F1FD-FF4B-82EB-709641FB128F}" type="slidenum">
              <a:rPr lang="en-US" smtClean="0"/>
              <a:t>20</a:t>
            </a:fld>
            <a:endParaRPr lang="en-US"/>
          </a:p>
        </p:txBody>
      </p:sp>
    </p:spTree>
    <p:extLst>
      <p:ext uri="{BB962C8B-B14F-4D97-AF65-F5344CB8AC3E}">
        <p14:creationId xmlns:p14="http://schemas.microsoft.com/office/powerpoint/2010/main" val="3652237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C6F67-F1FD-FF4B-82EB-709641FB12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21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one of the ways we do this is via </a:t>
            </a:r>
            <a:r>
              <a:rPr lang="en-US" baseline="0" dirty="0"/>
              <a:t>an evidence-based investment philosophy that is neither passive nor active, but includes some of the best of these two approaches.</a:t>
            </a:r>
          </a:p>
          <a:p>
            <a:br>
              <a:rPr lang="en-US" baseline="0" dirty="0"/>
            </a:br>
            <a:r>
              <a:rPr lang="en-US" baseline="0" dirty="0"/>
              <a:t>Passive: the funds are rule based and transparent</a:t>
            </a:r>
          </a:p>
          <a:p>
            <a:r>
              <a:rPr lang="en-US" baseline="0" dirty="0"/>
              <a:t>Active: the funds feature factor, risk and behavioral tilts.</a:t>
            </a:r>
            <a:endParaRPr lang="en-US" dirty="0"/>
          </a:p>
          <a:p>
            <a:endParaRPr lang="en-US" dirty="0"/>
          </a:p>
        </p:txBody>
      </p:sp>
      <p:sp>
        <p:nvSpPr>
          <p:cNvPr id="4" name="Slide Number Placeholder 3"/>
          <p:cNvSpPr>
            <a:spLocks noGrp="1"/>
          </p:cNvSpPr>
          <p:nvPr>
            <p:ph type="sldNum" sz="quarter" idx="5"/>
          </p:nvPr>
        </p:nvSpPr>
        <p:spPr/>
        <p:txBody>
          <a:bodyPr/>
          <a:lstStyle/>
          <a:p>
            <a:fld id="{97DC6F67-F1FD-FF4B-82EB-709641FB128F}" type="slidenum">
              <a:rPr lang="en-US" smtClean="0"/>
              <a:t>21</a:t>
            </a:fld>
            <a:endParaRPr lang="en-US"/>
          </a:p>
        </p:txBody>
      </p:sp>
    </p:spTree>
    <p:extLst>
      <p:ext uri="{BB962C8B-B14F-4D97-AF65-F5344CB8AC3E}">
        <p14:creationId xmlns:p14="http://schemas.microsoft.com/office/powerpoint/2010/main" val="244532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We believe that science and academic research are critical to building a prudent portfolio.  Great thinkers and economists such as Adam Smith, </a:t>
            </a:r>
            <a:r>
              <a:rPr lang="en-US" dirty="0" err="1">
                <a:latin typeface="Arial" charset="0"/>
              </a:rPr>
              <a:t>Frederich</a:t>
            </a:r>
            <a:r>
              <a:rPr lang="en-US" dirty="0">
                <a:latin typeface="Arial" charset="0"/>
              </a:rPr>
              <a:t> Hayek, Paul Samuelson, Merton Miller, Bill Sharpe, Daniel Kahneman and of course Harry Markowitz have provided us with powerful insights into how portfolios should be constructed.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7DC6F67-F1FD-FF4B-82EB-709641FB128F}" type="slidenum">
              <a:rPr lang="en-US" smtClean="0"/>
              <a:t>22</a:t>
            </a:fld>
            <a:endParaRPr lang="en-US"/>
          </a:p>
        </p:txBody>
      </p:sp>
    </p:spTree>
    <p:extLst>
      <p:ext uri="{BB962C8B-B14F-4D97-AF65-F5344CB8AC3E}">
        <p14:creationId xmlns:p14="http://schemas.microsoft.com/office/powerpoint/2010/main" val="4045750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we’ve seen some of the things that can lead to underperformance.</a:t>
            </a:r>
            <a:r>
              <a:rPr lang="en-US" baseline="0" dirty="0"/>
              <a:t>  Let’s look at what can potentially help you outperform the market over the long –term—the key findings identified by academic science.  As in all things in life, there are no guarantees.  Past performance is certainly no guarantee of future results.  But with our evidence-based approach, what we are trying to do is tilt the odds in your favor</a:t>
            </a:r>
            <a:endParaRPr lang="en-US" dirty="0"/>
          </a:p>
        </p:txBody>
      </p:sp>
      <p:sp>
        <p:nvSpPr>
          <p:cNvPr id="4" name="Slide Number Placeholder 3"/>
          <p:cNvSpPr>
            <a:spLocks noGrp="1"/>
          </p:cNvSpPr>
          <p:nvPr>
            <p:ph type="sldNum" sz="quarter" idx="10"/>
          </p:nvPr>
        </p:nvSpPr>
        <p:spPr/>
        <p:txBody>
          <a:bodyPr/>
          <a:lstStyle/>
          <a:p>
            <a:fld id="{97DC6F67-F1FD-FF4B-82EB-709641FB128F}" type="slidenum">
              <a:rPr lang="en-US" smtClean="0"/>
              <a:t>23</a:t>
            </a:fld>
            <a:endParaRPr lang="en-US"/>
          </a:p>
        </p:txBody>
      </p:sp>
    </p:spTree>
    <p:extLst>
      <p:ext uri="{BB962C8B-B14F-4D97-AF65-F5344CB8AC3E}">
        <p14:creationId xmlns:p14="http://schemas.microsoft.com/office/powerpoint/2010/main" val="3290304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begin by diversifying globally.</a:t>
            </a:r>
          </a:p>
          <a:p>
            <a:endParaRPr lang="en-US" dirty="0"/>
          </a:p>
        </p:txBody>
      </p:sp>
      <p:sp>
        <p:nvSpPr>
          <p:cNvPr id="4" name="Slide Number Placeholder 3"/>
          <p:cNvSpPr>
            <a:spLocks noGrp="1"/>
          </p:cNvSpPr>
          <p:nvPr>
            <p:ph type="sldNum" sz="quarter" idx="10"/>
          </p:nvPr>
        </p:nvSpPr>
        <p:spPr/>
        <p:txBody>
          <a:bodyPr/>
          <a:lstStyle/>
          <a:p>
            <a:fld id="{97DC6F67-F1FD-FF4B-82EB-709641FB128F}" type="slidenum">
              <a:rPr lang="en-US" smtClean="0"/>
              <a:t>24</a:t>
            </a:fld>
            <a:endParaRPr lang="en-US"/>
          </a:p>
        </p:txBody>
      </p:sp>
    </p:spTree>
    <p:extLst>
      <p:ext uri="{BB962C8B-B14F-4D97-AF65-F5344CB8AC3E}">
        <p14:creationId xmlns:p14="http://schemas.microsoft.com/office/powerpoint/2010/main" val="2821724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Arial" charset="0"/>
              </a:rPr>
              <a:t>The US represents less than half the value of total world markets. Many of the brands you use every day are made by countries headquartered outside the U.S.</a:t>
            </a:r>
          </a:p>
          <a:p>
            <a:pPr eaLnBrk="1" hangingPunct="1">
              <a:spcBef>
                <a:spcPct val="0"/>
              </a:spcBef>
            </a:pPr>
            <a:endParaRPr lang="en-US" dirty="0">
              <a:latin typeface="Arial" charset="0"/>
            </a:endParaRPr>
          </a:p>
          <a:p>
            <a:pPr eaLnBrk="1" hangingPunct="1">
              <a:spcBef>
                <a:spcPct val="0"/>
              </a:spcBef>
            </a:pPr>
            <a:r>
              <a:rPr lang="en-US" dirty="0">
                <a:latin typeface="Arial" charset="0"/>
              </a:rPr>
              <a:t>While </a:t>
            </a:r>
            <a:r>
              <a:rPr lang="en-US" sz="1200" kern="1200" dirty="0">
                <a:solidFill>
                  <a:schemeClr val="tx1"/>
                </a:solidFill>
                <a:effectLst/>
                <a:latin typeface="+mn-lt"/>
                <a:ea typeface="+mn-ea"/>
                <a:cs typeface="+mn-cs"/>
              </a:rPr>
              <a:t>it has outperformed many developed and emerging markets,</a:t>
            </a:r>
            <a:r>
              <a:rPr lang="en-US" dirty="0">
                <a:latin typeface="Arial" charset="0"/>
              </a:rPr>
              <a:t> the long-term picture still points to a need for international diversification, with the U.S. coming in 5</a:t>
            </a:r>
            <a:r>
              <a:rPr lang="en-US" baseline="30000" dirty="0">
                <a:latin typeface="Arial" charset="0"/>
              </a:rPr>
              <a:t>th</a:t>
            </a:r>
            <a:r>
              <a:rPr lang="en-US" dirty="0">
                <a:latin typeface="Arial" charset="0"/>
              </a:rPr>
              <a:t> out of 46 countries in terms of 10-year stock market returns.  The US has never been the #1 global market in any ten-year period.</a:t>
            </a:r>
          </a:p>
          <a:p>
            <a:pPr eaLnBrk="1" hangingPunct="1">
              <a:spcBef>
                <a:spcPct val="0"/>
              </a:spcBef>
            </a:pPr>
            <a:endParaRPr lang="en-US" dirty="0">
              <a:latin typeface="Arial" charset="0"/>
            </a:endParaRPr>
          </a:p>
          <a:p>
            <a:r>
              <a:rPr lang="en-US" dirty="0">
                <a:latin typeface="Arial" panose="020B0604020202020204" pitchFamily="34" charset="0"/>
                <a:cs typeface="Arial" panose="020B0604020202020204" pitchFamily="34" charset="0"/>
              </a:rPr>
              <a:t>Ten years ago, almost no one would have predicted that countries like Thailand would do so well. Ten years from now, this list will almost certainly look very different.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Nobody knows what the future will bring. But if you own a lot of companies around the world you can worry less if any one company or even one country experiences losses. Nor do you need to be as concerned about picking countries that might outperform.</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Top performer in 2018 was Ukraine at 80%</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02CB5A3-74B9-BD4E-B7D9-00A942BF38DD}" type="slidenum">
              <a:rPr lang="en-US" smtClean="0"/>
              <a:t>25</a:t>
            </a:fld>
            <a:endParaRPr lang="en-US"/>
          </a:p>
        </p:txBody>
      </p:sp>
    </p:spTree>
    <p:extLst>
      <p:ext uri="{BB962C8B-B14F-4D97-AF65-F5344CB8AC3E}">
        <p14:creationId xmlns:p14="http://schemas.microsoft.com/office/powerpoint/2010/main" val="1618668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dirty="0">
                <a:ea typeface="ＭＳ Ｐゴシック" panose="020B0600070205080204" pitchFamily="34" charset="-128"/>
              </a:rPr>
              <a:t>So what are these </a:t>
            </a:r>
            <a:r>
              <a:rPr lang="ja-JP" altLang="en-US" sz="1200" dirty="0">
                <a:ea typeface="ＭＳ Ｐゴシック" panose="020B0600070205080204" pitchFamily="34" charset="-128"/>
              </a:rPr>
              <a:t>“</a:t>
            </a:r>
            <a:r>
              <a:rPr lang="en-US" altLang="ja-JP" sz="1200" dirty="0">
                <a:ea typeface="ＭＳ Ｐゴシック" panose="020B0600070205080204" pitchFamily="34" charset="-128"/>
              </a:rPr>
              <a:t>factors,</a:t>
            </a:r>
            <a:r>
              <a:rPr lang="ja-JP" altLang="en-US" sz="1200" dirty="0">
                <a:ea typeface="ＭＳ Ｐゴシック" panose="020B0600070205080204" pitchFamily="34" charset="-128"/>
              </a:rPr>
              <a:t>”</a:t>
            </a:r>
            <a:r>
              <a:rPr lang="en-US" altLang="ja-JP" sz="1200" dirty="0">
                <a:ea typeface="ＭＳ Ｐゴシック" panose="020B0600070205080204" pitchFamily="34" charset="-128"/>
              </a:rPr>
              <a:t> and how might they benefit investors?  Very simply, factors are sources of expected returns that we believe are available in the capital markets. </a:t>
            </a:r>
          </a:p>
          <a:p>
            <a:pPr>
              <a:lnSpc>
                <a:spcPct val="90000"/>
              </a:lnSpc>
            </a:pPr>
            <a:endParaRPr lang="en-US" altLang="ja-JP" sz="1200" dirty="0">
              <a:ea typeface="ＭＳ Ｐゴシック" panose="020B0600070205080204" pitchFamily="34" charset="-128"/>
            </a:endParaRPr>
          </a:p>
          <a:p>
            <a:pPr>
              <a:lnSpc>
                <a:spcPct val="90000"/>
              </a:lnSpc>
            </a:pPr>
            <a:r>
              <a:rPr lang="en-US" altLang="en-US" sz="1200" dirty="0">
                <a:ea typeface="ＭＳ Ｐゴシック" panose="020B0600070205080204" pitchFamily="34" charset="-128"/>
              </a:rPr>
              <a:t>Given our belief that factors are the true drivers of asset class returns, Symmetry targets the return opportunities of </a:t>
            </a:r>
            <a:r>
              <a:rPr lang="en-US" altLang="en-US" sz="1200" i="1" dirty="0">
                <a:ea typeface="ＭＳ Ｐゴシック" panose="020B0600070205080204" pitchFamily="34" charset="-128"/>
              </a:rPr>
              <a:t>multiple</a:t>
            </a:r>
            <a:r>
              <a:rPr lang="en-US" altLang="en-US" sz="1200" dirty="0">
                <a:ea typeface="ＭＳ Ｐゴシック" panose="020B0600070205080204" pitchFamily="34" charset="-128"/>
              </a:rPr>
              <a:t> factors in their portfolios by broadly diversifying their portfolios across multiple asset classes.    </a:t>
            </a:r>
          </a:p>
          <a:p>
            <a:pPr>
              <a:lnSpc>
                <a:spcPct val="90000"/>
              </a:lnSpc>
            </a:pPr>
            <a:endParaRPr lang="en-US" altLang="en-US" sz="1200" dirty="0">
              <a:ea typeface="ＭＳ Ｐゴシック" panose="020B0600070205080204" pitchFamily="34" charset="-128"/>
            </a:endParaRPr>
          </a:p>
          <a:p>
            <a:pPr>
              <a:lnSpc>
                <a:spcPct val="90000"/>
              </a:lnSpc>
            </a:pPr>
            <a:r>
              <a:rPr lang="en-US" altLang="en-US" sz="1200" dirty="0">
                <a:ea typeface="ＭＳ Ｐゴシック" panose="020B0600070205080204" pitchFamily="34" charset="-128"/>
              </a:rPr>
              <a:t>This chart represents the asset classes that are included in a balanced Symmetry portfolio ranked from best to worst performing from 2000 through 2019. As you can see, it</a:t>
            </a:r>
            <a:r>
              <a:rPr lang="ja-JP" altLang="en-US" sz="1200" dirty="0">
                <a:ea typeface="ＭＳ Ｐゴシック" panose="020B0600070205080204" pitchFamily="34" charset="-128"/>
              </a:rPr>
              <a:t>’</a:t>
            </a:r>
            <a:r>
              <a:rPr lang="en-US" altLang="ja-JP" sz="1200" dirty="0">
                <a:ea typeface="ＭＳ Ｐゴシック" panose="020B0600070205080204" pitchFamily="34" charset="-128"/>
              </a:rPr>
              <a:t>s very difficult to identify any sort of pattern which would indicate the asset classes that may be next year</a:t>
            </a:r>
            <a:r>
              <a:rPr lang="ja-JP" altLang="en-US" sz="1200" dirty="0">
                <a:ea typeface="ＭＳ Ｐゴシック" panose="020B0600070205080204" pitchFamily="34" charset="-128"/>
              </a:rPr>
              <a:t>’</a:t>
            </a:r>
            <a:r>
              <a:rPr lang="en-US" altLang="ja-JP" sz="1200" dirty="0">
                <a:ea typeface="ＭＳ Ｐゴシック" panose="020B0600070205080204" pitchFamily="34" charset="-128"/>
              </a:rPr>
              <a:t>s top performers. </a:t>
            </a:r>
          </a:p>
          <a:p>
            <a:pPr>
              <a:lnSpc>
                <a:spcPct val="90000"/>
              </a:lnSpc>
            </a:pPr>
            <a:endParaRPr lang="en-US" altLang="ja-JP" sz="1200" dirty="0">
              <a:ea typeface="ＭＳ Ｐゴシック" panose="020B0600070205080204" pitchFamily="34" charset="-128"/>
            </a:endParaRPr>
          </a:p>
          <a:p>
            <a:pPr>
              <a:lnSpc>
                <a:spcPct val="90000"/>
              </a:lnSpc>
            </a:pPr>
            <a:r>
              <a:rPr lang="en-US" altLang="ja-JP" sz="1200" dirty="0">
                <a:ea typeface="ＭＳ Ｐゴシック" panose="020B0600070205080204" pitchFamily="34" charset="-128"/>
              </a:rPr>
              <a:t>Take Emerging </a:t>
            </a:r>
            <a:r>
              <a:rPr lang="en-US" altLang="en-US" sz="1200" dirty="0">
                <a:ea typeface="ＭＳ Ｐゴシック" panose="020B0600070205080204" pitchFamily="34" charset="-128"/>
              </a:rPr>
              <a:t>Small Caps</a:t>
            </a:r>
            <a:r>
              <a:rPr lang="en-US" altLang="ja-JP" sz="1200" dirty="0">
                <a:ea typeface="ＭＳ Ｐゴシック" panose="020B0600070205080204" pitchFamily="34" charset="-128"/>
              </a:rPr>
              <a:t>, for example. In 2008 it was the worst performer. Then in 2009, it was back to being the best performer. By 2011 it was at the bottom again, then in 2012 it was second from the top. From 2013-2016, this asset trended toward the bottom half of asset classes, but in 2017, it finished second from the top again with a return of more than 34%. </a:t>
            </a:r>
          </a:p>
          <a:p>
            <a:pPr>
              <a:lnSpc>
                <a:spcPct val="90000"/>
              </a:lnSpc>
            </a:pPr>
            <a:endParaRPr lang="en-US" altLang="ja-JP" sz="1200" dirty="0">
              <a:ea typeface="ＭＳ Ｐゴシック" panose="020B0600070205080204" pitchFamily="34" charset="-128"/>
            </a:endParaRPr>
          </a:p>
          <a:p>
            <a:pPr>
              <a:lnSpc>
                <a:spcPct val="90000"/>
              </a:lnSpc>
            </a:pPr>
            <a:r>
              <a:rPr lang="en-US" altLang="en-US" sz="1200" dirty="0">
                <a:ea typeface="ＭＳ Ｐゴシック" panose="020B0600070205080204" pitchFamily="34" charset="-128"/>
              </a:rPr>
              <a:t>Instead of attempting to pick next year</a:t>
            </a:r>
            <a:r>
              <a:rPr lang="ja-JP" altLang="en-US" sz="1200" dirty="0">
                <a:ea typeface="ＭＳ Ｐゴシック" panose="020B0600070205080204" pitchFamily="34" charset="-128"/>
              </a:rPr>
              <a:t>’</a:t>
            </a:r>
            <a:r>
              <a:rPr lang="en-US" altLang="ja-JP" sz="1200" dirty="0">
                <a:ea typeface="ＭＳ Ｐゴシック" panose="020B0600070205080204" pitchFamily="34" charset="-128"/>
              </a:rPr>
              <a:t>s top performer and risk being wrong while still incurring transaction costs and possibly triggering taxable events, my recommendation is to buy every asset class, and hold it for the duration of your investment period. This means you will own the best performing asset class every year, but you will also own the worst. </a:t>
            </a:r>
          </a:p>
          <a:p>
            <a:pPr>
              <a:lnSpc>
                <a:spcPct val="90000"/>
              </a:lnSpc>
            </a:pPr>
            <a:endParaRPr lang="en-US" altLang="ja-JP" sz="1200" dirty="0">
              <a:ea typeface="ＭＳ Ｐゴシック" panose="020B0600070205080204" pitchFamily="34" charset="-128"/>
            </a:endParaRPr>
          </a:p>
          <a:p>
            <a:pPr>
              <a:lnSpc>
                <a:spcPct val="90000"/>
              </a:lnSpc>
            </a:pPr>
            <a:r>
              <a:rPr lang="en-US" altLang="ja-JP" sz="1200" dirty="0">
                <a:ea typeface="ＭＳ Ｐゴシック" panose="020B0600070205080204" pitchFamily="34" charset="-128"/>
              </a:rPr>
              <a:t>I believe this broadly diversified strategy is an investment in capitalism and free markets on a global scale. It’s why I want to help you harness the power of capitalism and capture the returns that capital markets have to offer, not fight capitalism in a losing effort to beat the market.</a:t>
            </a:r>
            <a:endParaRPr lang="en-US" altLang="en-US" sz="1200"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97DC6F67-F1FD-FF4B-82EB-709641FB128F}" type="slidenum">
              <a:rPr lang="en-US" smtClean="0"/>
              <a:t>26</a:t>
            </a:fld>
            <a:endParaRPr lang="en-US"/>
          </a:p>
        </p:txBody>
      </p:sp>
    </p:spTree>
    <p:extLst>
      <p:ext uri="{BB962C8B-B14F-4D97-AF65-F5344CB8AC3E}">
        <p14:creationId xmlns:p14="http://schemas.microsoft.com/office/powerpoint/2010/main" val="982961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though experiment…if you were driving on a bridge, and the guardrails were removed….</a:t>
            </a:r>
          </a:p>
          <a:p>
            <a:endParaRPr lang="en-US" dirty="0"/>
          </a:p>
          <a:p>
            <a:r>
              <a:rPr lang="en-US" dirty="0"/>
              <a:t>Where would you drive?</a:t>
            </a:r>
          </a:p>
          <a:p>
            <a:endParaRPr lang="en-US" dirty="0"/>
          </a:p>
          <a:p>
            <a:r>
              <a:rPr lang="en-US" dirty="0"/>
              <a:t>Most of us would try to drive right down the middle.</a:t>
            </a:r>
          </a:p>
          <a:p>
            <a:endParaRPr lang="en-US" dirty="0"/>
          </a:p>
          <a:p>
            <a:r>
              <a:rPr lang="en-US" dirty="0"/>
              <a:t>And investing and diversification are not much different</a:t>
            </a:r>
          </a:p>
        </p:txBody>
      </p:sp>
      <p:sp>
        <p:nvSpPr>
          <p:cNvPr id="4" name="Slide Number Placeholder 3"/>
          <p:cNvSpPr>
            <a:spLocks noGrp="1"/>
          </p:cNvSpPr>
          <p:nvPr>
            <p:ph type="sldNum" sz="quarter" idx="5"/>
          </p:nvPr>
        </p:nvSpPr>
        <p:spPr/>
        <p:txBody>
          <a:bodyPr/>
          <a:lstStyle/>
          <a:p>
            <a:fld id="{97DC6F67-F1FD-FF4B-82EB-709641FB128F}" type="slidenum">
              <a:rPr lang="en-US" smtClean="0"/>
              <a:t>27</a:t>
            </a:fld>
            <a:endParaRPr lang="en-US"/>
          </a:p>
        </p:txBody>
      </p:sp>
    </p:spTree>
    <p:extLst>
      <p:ext uri="{BB962C8B-B14F-4D97-AF65-F5344CB8AC3E}">
        <p14:creationId xmlns:p14="http://schemas.microsoft.com/office/powerpoint/2010/main" val="3233793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dirty="0"/>
              <a:t>If you were in just one asset class, such as US Growth in this example, you would have been all over the road over the last 20 years…and have risked going off it several times</a:t>
            </a:r>
          </a:p>
          <a:p>
            <a:pPr>
              <a:lnSpc>
                <a:spcPct val="90000"/>
              </a:lnSpc>
            </a:pPr>
            <a:endParaRPr lang="en-US" altLang="en-US" sz="1200"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97DC6F67-F1FD-FF4B-82EB-709641FB128F}" type="slidenum">
              <a:rPr lang="en-US" smtClean="0"/>
              <a:t>28</a:t>
            </a:fld>
            <a:endParaRPr lang="en-US"/>
          </a:p>
        </p:txBody>
      </p:sp>
    </p:spTree>
    <p:extLst>
      <p:ext uri="{BB962C8B-B14F-4D97-AF65-F5344CB8AC3E}">
        <p14:creationId xmlns:p14="http://schemas.microsoft.com/office/powerpoint/2010/main" val="2948961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in the diversified portfolio, over the last 20 years, you stayed on the road.  With a diversified portfolio, you will never be at the top in terms of performance.  But you will also not be at the bottom. And when you invest for the long-term, these more consistent, more predictable results are what we are focused on.</a:t>
            </a:r>
          </a:p>
        </p:txBody>
      </p:sp>
      <p:sp>
        <p:nvSpPr>
          <p:cNvPr id="4" name="Slide Number Placeholder 3"/>
          <p:cNvSpPr>
            <a:spLocks noGrp="1"/>
          </p:cNvSpPr>
          <p:nvPr>
            <p:ph type="sldNum" sz="quarter" idx="5"/>
          </p:nvPr>
        </p:nvSpPr>
        <p:spPr/>
        <p:txBody>
          <a:bodyPr/>
          <a:lstStyle/>
          <a:p>
            <a:fld id="{97DC6F67-F1FD-FF4B-82EB-709641FB128F}" type="slidenum">
              <a:rPr lang="en-US" smtClean="0"/>
              <a:t>29</a:t>
            </a:fld>
            <a:endParaRPr lang="en-US"/>
          </a:p>
        </p:txBody>
      </p:sp>
    </p:spTree>
    <p:extLst>
      <p:ext uri="{BB962C8B-B14F-4D97-AF65-F5344CB8AC3E}">
        <p14:creationId xmlns:p14="http://schemas.microsoft.com/office/powerpoint/2010/main" val="414638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Beyond diversifying globally…</a:t>
            </a:r>
          </a:p>
        </p:txBody>
      </p:sp>
      <p:sp>
        <p:nvSpPr>
          <p:cNvPr id="4" name="Slide Number Placeholder 3"/>
          <p:cNvSpPr>
            <a:spLocks noGrp="1"/>
          </p:cNvSpPr>
          <p:nvPr>
            <p:ph type="sldNum" sz="quarter" idx="10"/>
          </p:nvPr>
        </p:nvSpPr>
        <p:spPr/>
        <p:txBody>
          <a:bodyPr/>
          <a:lstStyle/>
          <a:p>
            <a:fld id="{97DC6F67-F1FD-FF4B-82EB-709641FB128F}" type="slidenum">
              <a:rPr lang="en-US" smtClean="0"/>
              <a:t>30</a:t>
            </a:fld>
            <a:endParaRPr lang="en-US"/>
          </a:p>
        </p:txBody>
      </p:sp>
    </p:spTree>
    <p:extLst>
      <p:ext uri="{BB962C8B-B14F-4D97-AF65-F5344CB8AC3E}">
        <p14:creationId xmlns:p14="http://schemas.microsoft.com/office/powerpoint/2010/main" val="4005696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typical 65-year-old baby boomer couple today has a 30 years of joint life expectancy, meaning</a:t>
            </a:r>
            <a:r>
              <a:rPr lang="en-US" sz="1200" kern="1200" baseline="0" dirty="0">
                <a:solidFill>
                  <a:schemeClr val="tx1"/>
                </a:solidFill>
                <a:effectLst/>
                <a:latin typeface="+mn-lt"/>
                <a:ea typeface="+mn-ea"/>
                <a:cs typeface="+mn-cs"/>
              </a:rPr>
              <a:t> there is a high probability </a:t>
            </a:r>
            <a:r>
              <a:rPr lang="en-US" sz="1200" kern="1200" dirty="0">
                <a:solidFill>
                  <a:schemeClr val="tx1"/>
                </a:solidFill>
                <a:effectLst/>
                <a:latin typeface="+mn-lt"/>
                <a:ea typeface="+mn-ea"/>
                <a:cs typeface="+mn-cs"/>
              </a:rPr>
              <a:t>that at least one of them is going to live to age 95. They need a long-term plan they can have confidence in.</a:t>
            </a:r>
          </a:p>
          <a:p>
            <a:pPr algn="ctr"/>
            <a:endParaRPr lang="en-US" sz="1200" dirty="0">
              <a:solidFill>
                <a:schemeClr val="tx1"/>
              </a:solidFill>
            </a:endParaRPr>
          </a:p>
          <a:p>
            <a:pPr algn="l"/>
            <a:r>
              <a:rPr lang="en-US" sz="1200" dirty="0">
                <a:solidFill>
                  <a:prstClr val="white"/>
                </a:solidFill>
              </a:rPr>
              <a:t>And any good plan should </a:t>
            </a:r>
            <a:r>
              <a:rPr lang="en-US" sz="1200" dirty="0" err="1">
                <a:solidFill>
                  <a:prstClr val="white"/>
                </a:solidFill>
              </a:rPr>
              <a:t>refelect</a:t>
            </a:r>
            <a:r>
              <a:rPr lang="en-US" sz="1200" dirty="0">
                <a:solidFill>
                  <a:prstClr val="white"/>
                </a:solidFill>
              </a:rPr>
              <a:t> what is important to each person personally and financially.  What do you want to achieve?  What are you concerned about? What do you want your future to look like? Everyone is different, and that is why your plan should be as different as you are.</a:t>
            </a:r>
          </a:p>
          <a:p>
            <a:endParaRPr lang="en-US" dirty="0"/>
          </a:p>
          <a:p>
            <a:endParaRPr lang="en-US" dirty="0"/>
          </a:p>
        </p:txBody>
      </p:sp>
      <p:sp>
        <p:nvSpPr>
          <p:cNvPr id="4" name="Slide Number Placeholder 3"/>
          <p:cNvSpPr>
            <a:spLocks noGrp="1"/>
          </p:cNvSpPr>
          <p:nvPr>
            <p:ph type="sldNum" sz="quarter" idx="5"/>
          </p:nvPr>
        </p:nvSpPr>
        <p:spPr/>
        <p:txBody>
          <a:bodyPr/>
          <a:lstStyle/>
          <a:p>
            <a:fld id="{802CB5A3-74B9-BD4E-B7D9-00A942BF38DD}" type="slidenum">
              <a:rPr lang="en-US" smtClean="0"/>
              <a:t>4</a:t>
            </a:fld>
            <a:endParaRPr lang="en-US"/>
          </a:p>
        </p:txBody>
      </p:sp>
    </p:spTree>
    <p:extLst>
      <p:ext uri="{BB962C8B-B14F-4D97-AF65-F5344CB8AC3E}">
        <p14:creationId xmlns:p14="http://schemas.microsoft.com/office/powerpoint/2010/main" val="1037285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evidence-based approach also involves tilting to the factors that help drive returns.</a:t>
            </a:r>
          </a:p>
        </p:txBody>
      </p:sp>
      <p:sp>
        <p:nvSpPr>
          <p:cNvPr id="4" name="Slide Number Placeholder 3"/>
          <p:cNvSpPr>
            <a:spLocks noGrp="1"/>
          </p:cNvSpPr>
          <p:nvPr>
            <p:ph type="sldNum" sz="quarter" idx="10"/>
          </p:nvPr>
        </p:nvSpPr>
        <p:spPr/>
        <p:txBody>
          <a:bodyPr/>
          <a:lstStyle/>
          <a:p>
            <a:fld id="{97DC6F67-F1FD-FF4B-82EB-709641FB128F}" type="slidenum">
              <a:rPr lang="en-US" smtClean="0"/>
              <a:t>31</a:t>
            </a:fld>
            <a:endParaRPr lang="en-US"/>
          </a:p>
        </p:txBody>
      </p:sp>
    </p:spTree>
    <p:extLst>
      <p:ext uri="{BB962C8B-B14F-4D97-AF65-F5344CB8AC3E}">
        <p14:creationId xmlns:p14="http://schemas.microsoft.com/office/powerpoint/2010/main" val="3915889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t>Academic research has identified a number of factors that </a:t>
            </a:r>
            <a:r>
              <a:rPr lang="en-US" sz="1200" dirty="0">
                <a:cs typeface="Segoe UI" panose="020B0502040204020203" pitchFamily="34" charset="0"/>
              </a:rPr>
              <a:t>offer the potential for: </a:t>
            </a:r>
          </a:p>
          <a:p>
            <a:pPr marL="285750" indent="-285750">
              <a:spcAft>
                <a:spcPts val="1200"/>
              </a:spcAft>
              <a:buFont typeface="Arial" panose="020B0604020202020204" pitchFamily="34" charset="0"/>
              <a:buChar char="•"/>
            </a:pPr>
            <a:r>
              <a:rPr lang="en-US" sz="1200" b="1" dirty="0">
                <a:solidFill>
                  <a:srgbClr val="007096"/>
                </a:solidFill>
                <a:cs typeface="Segoe UI" panose="020B0502040204020203" pitchFamily="34" charset="0"/>
              </a:rPr>
              <a:t>Higher returns over time</a:t>
            </a:r>
          </a:p>
          <a:p>
            <a:pPr marL="285750" indent="-285750">
              <a:spcAft>
                <a:spcPts val="1200"/>
              </a:spcAft>
              <a:buFont typeface="Arial" panose="020B0604020202020204" pitchFamily="34" charset="0"/>
              <a:buChar char="•"/>
            </a:pPr>
            <a:r>
              <a:rPr lang="en-US" sz="1200" b="1" dirty="0">
                <a:solidFill>
                  <a:srgbClr val="007096"/>
                </a:solidFill>
                <a:cs typeface="Segoe UI" panose="020B0502040204020203" pitchFamily="34" charset="0"/>
              </a:rPr>
              <a:t>Reduced risk</a:t>
            </a:r>
            <a:endParaRPr lang="en-US" dirty="0">
              <a:solidFill>
                <a:srgbClr val="007096"/>
              </a:solidFill>
              <a:ea typeface="Segoe UI Historic" panose="020B0502040204020203" pitchFamily="34" charset="0"/>
              <a:cs typeface="Segoe UI Historic" panose="020B0502040204020203" pitchFamily="34" charset="0"/>
            </a:endParaRPr>
          </a:p>
          <a:p>
            <a:pPr>
              <a:spcAft>
                <a:spcPts val="1200"/>
              </a:spcAft>
            </a:pPr>
            <a:endParaRPr lang="en-US" i="1" dirty="0">
              <a:ea typeface="Segoe UI Historic" panose="020B0502040204020203" pitchFamily="34" charset="0"/>
              <a:cs typeface="Segoe UI Historic" panose="020B0502040204020203" pitchFamily="34" charset="0"/>
            </a:endParaRPr>
          </a:p>
          <a:p>
            <a:pPr>
              <a:spcAft>
                <a:spcPts val="1200"/>
              </a:spcAft>
            </a:pPr>
            <a:r>
              <a:rPr lang="en-US" i="1" dirty="0">
                <a:ea typeface="Segoe UI Historic" panose="020B0502040204020203" pitchFamily="34" charset="0"/>
                <a:cs typeface="Segoe UI Historic" panose="020B0502040204020203" pitchFamily="34" charset="0"/>
              </a:rPr>
              <a:t>In some ways these are even more fundamental than asset classes.  Let’s use nutrition as an example.  When you think of a salad, you think of lettuce, tomatoes, olives, croutons, etc.</a:t>
            </a:r>
          </a:p>
          <a:p>
            <a:pPr>
              <a:spcAft>
                <a:spcPts val="1200"/>
              </a:spcAft>
            </a:pPr>
            <a:endParaRPr lang="en-US" i="1" dirty="0">
              <a:ea typeface="Segoe UI Historic" panose="020B0502040204020203" pitchFamily="34" charset="0"/>
              <a:cs typeface="Segoe UI Historic" panose="020B0502040204020203" pitchFamily="34" charset="0"/>
            </a:endParaRPr>
          </a:p>
          <a:p>
            <a:pPr>
              <a:spcAft>
                <a:spcPts val="1200"/>
              </a:spcAft>
            </a:pPr>
            <a:r>
              <a:rPr lang="en-US" i="1" dirty="0">
                <a:ea typeface="Segoe UI Historic" panose="020B0502040204020203" pitchFamily="34" charset="0"/>
                <a:cs typeface="Segoe UI Historic" panose="020B0502040204020203" pitchFamily="34" charset="0"/>
              </a:rPr>
              <a:t>But what drives the nutritional value of that salad.  What are the various factors of nutrition that you need for a healthy diet.</a:t>
            </a:r>
          </a:p>
          <a:p>
            <a:pPr>
              <a:spcAft>
                <a:spcPts val="1200"/>
              </a:spcAft>
            </a:pPr>
            <a:endParaRPr lang="en-US" i="1" dirty="0">
              <a:ea typeface="Segoe UI Historic" panose="020B0502040204020203" pitchFamily="34" charset="0"/>
              <a:cs typeface="Segoe UI Historic" panose="020B0502040204020203" pitchFamily="34" charset="0"/>
            </a:endParaRPr>
          </a:p>
          <a:p>
            <a:pPr>
              <a:spcAft>
                <a:spcPts val="1200"/>
              </a:spcAft>
            </a:pPr>
            <a:r>
              <a:rPr lang="en-US" i="1" dirty="0">
                <a:ea typeface="Segoe UI Historic" panose="020B0502040204020203" pitchFamily="34" charset="0"/>
                <a:cs typeface="Segoe UI Historic" panose="020B0502040204020203" pitchFamily="34" charset="0"/>
              </a:rPr>
              <a:t>These are Proteins, Vitamins, minerals, etc.  Factors play a similar </a:t>
            </a:r>
            <a:r>
              <a:rPr lang="en-US" i="1" dirty="0" err="1">
                <a:ea typeface="Segoe UI Historic" panose="020B0502040204020203" pitchFamily="34" charset="0"/>
                <a:cs typeface="Segoe UI Historic" panose="020B0502040204020203" pitchFamily="34" charset="0"/>
              </a:rPr>
              <a:t>rle</a:t>
            </a:r>
            <a:r>
              <a:rPr lang="en-US" i="1" dirty="0">
                <a:ea typeface="Segoe UI Historic" panose="020B0502040204020203" pitchFamily="34" charset="0"/>
                <a:cs typeface="Segoe UI Historic" panose="020B0502040204020203" pitchFamily="34" charset="0"/>
              </a:rPr>
              <a:t> for portfolios and can help drive healthy returns.</a:t>
            </a:r>
          </a:p>
          <a:p>
            <a:endParaRPr lang="en-US" dirty="0"/>
          </a:p>
        </p:txBody>
      </p:sp>
      <p:sp>
        <p:nvSpPr>
          <p:cNvPr id="4" name="Slide Number Placeholder 3"/>
          <p:cNvSpPr>
            <a:spLocks noGrp="1"/>
          </p:cNvSpPr>
          <p:nvPr>
            <p:ph type="sldNum" sz="quarter" idx="5"/>
          </p:nvPr>
        </p:nvSpPr>
        <p:spPr/>
        <p:txBody>
          <a:bodyPr/>
          <a:lstStyle/>
          <a:p>
            <a:fld id="{97DC6F67-F1FD-FF4B-82EB-709641FB128F}" type="slidenum">
              <a:rPr lang="en-US" smtClean="0"/>
              <a:t>32</a:t>
            </a:fld>
            <a:endParaRPr lang="en-US"/>
          </a:p>
        </p:txBody>
      </p:sp>
    </p:spTree>
    <p:extLst>
      <p:ext uri="{BB962C8B-B14F-4D97-AF65-F5344CB8AC3E}">
        <p14:creationId xmlns:p14="http://schemas.microsoft.com/office/powerpoint/2010/main" val="12174919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factors that can influence stock returns. Read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C6F67-F1FD-FF4B-82EB-709641FB12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4588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more of the factors that can influence stock returns. Read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C6F67-F1FD-FF4B-82EB-709641FB12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185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ere are some of the factors that can influence bond returns. Read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C6F67-F1FD-FF4B-82EB-709641FB12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76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Previously, we mentioned that factors are sources of expected returns that have robust academic support. </a:t>
            </a:r>
          </a:p>
          <a:p>
            <a:endParaRPr lang="en-US" altLang="ja-JP" dirty="0"/>
          </a:p>
          <a:p>
            <a:r>
              <a:rPr lang="en-US" altLang="en-US" dirty="0"/>
              <a:t>The Diversification of Factors table illustrates, on a year-by-year basis, the positive or negative excess return contributions that various equity factors have provided with respect to a benchmark index.  For example, in 2016, Small Cap stocks outpaced the benchmark by 8.</a:t>
            </a:r>
            <a:r>
              <a:rPr lang="en-US" altLang="en-US" baseline="30000" dirty="0"/>
              <a:t> </a:t>
            </a:r>
            <a:r>
              <a:rPr lang="en-US" altLang="en-US" dirty="0"/>
              <a:t>19% for the year, while Quality trailed the benchmark by 3.64%. </a:t>
            </a:r>
          </a:p>
          <a:p>
            <a:endParaRPr lang="en-US" altLang="en-US" dirty="0"/>
          </a:p>
          <a:p>
            <a:r>
              <a:rPr lang="en-US" altLang="en-US" dirty="0"/>
              <a:t>Because the performance of factors varies just as asset class performance varies, you want to be diversified.</a:t>
            </a:r>
          </a:p>
          <a:p>
            <a:endParaRPr lang="en-US" altLang="en-US" dirty="0"/>
          </a:p>
          <a:p>
            <a:r>
              <a:rPr lang="en-US" altLang="en-US" dirty="0"/>
              <a:t>Over the last 20 years, a diversified multi factor index underperformed the benchmark 6 times and outperformed more than twice as often – 14 times.</a:t>
            </a:r>
          </a:p>
          <a:p>
            <a:endParaRPr lang="en-US" altLang="en-US" dirty="0"/>
          </a:p>
          <a:p>
            <a:r>
              <a:rPr lang="en-US" altLang="en-US" dirty="0"/>
              <a:t>Again, there are no guarantees, but we are trying to put the odds in your favor.</a:t>
            </a:r>
          </a:p>
          <a:p>
            <a:endParaRPr lang="en-US" altLang="en-US" dirty="0"/>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F8E5CE9-0429-4246-9AD8-4B1E7F6048E7}" type="slidenum">
              <a:rPr lang="en-US" altLang="en-US" smtClean="0"/>
              <a:pPr/>
              <a:t>36</a:t>
            </a:fld>
            <a:endParaRPr lang="en-US" altLang="en-US"/>
          </a:p>
        </p:txBody>
      </p:sp>
    </p:spTree>
    <p:extLst>
      <p:ext uri="{BB962C8B-B14F-4D97-AF65-F5344CB8AC3E}">
        <p14:creationId xmlns:p14="http://schemas.microsoft.com/office/powerpoint/2010/main" val="17460180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in addition to tilting towards the factors of return…</a:t>
            </a:r>
          </a:p>
        </p:txBody>
      </p:sp>
      <p:sp>
        <p:nvSpPr>
          <p:cNvPr id="4" name="Slide Number Placeholder 3"/>
          <p:cNvSpPr>
            <a:spLocks noGrp="1"/>
          </p:cNvSpPr>
          <p:nvPr>
            <p:ph type="sldNum" sz="quarter" idx="10"/>
          </p:nvPr>
        </p:nvSpPr>
        <p:spPr/>
        <p:txBody>
          <a:bodyPr/>
          <a:lstStyle/>
          <a:p>
            <a:fld id="{97DC6F67-F1FD-FF4B-82EB-709641FB128F}" type="slidenum">
              <a:rPr lang="en-US" smtClean="0"/>
              <a:t>37</a:t>
            </a:fld>
            <a:endParaRPr lang="en-US"/>
          </a:p>
        </p:txBody>
      </p:sp>
    </p:spTree>
    <p:extLst>
      <p:ext uri="{BB962C8B-B14F-4D97-AF65-F5344CB8AC3E}">
        <p14:creationId xmlns:p14="http://schemas.microsoft.com/office/powerpoint/2010/main" val="13466262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take a long-term approach.  Diversification and investing in factors requires patience and discipline.  For example, the chance of losing money in the stock market (as represented by the S&amp;P 500) is 46% on any one day. 10% over any 5 year period.  And we’ve never seen a negative 20 year period.</a:t>
            </a:r>
          </a:p>
        </p:txBody>
      </p:sp>
      <p:sp>
        <p:nvSpPr>
          <p:cNvPr id="4" name="Slide Number Placeholder 3"/>
          <p:cNvSpPr>
            <a:spLocks noGrp="1"/>
          </p:cNvSpPr>
          <p:nvPr>
            <p:ph type="sldNum" sz="quarter" idx="10"/>
          </p:nvPr>
        </p:nvSpPr>
        <p:spPr/>
        <p:txBody>
          <a:bodyPr/>
          <a:lstStyle/>
          <a:p>
            <a:fld id="{97DC6F67-F1FD-FF4B-82EB-709641FB128F}" type="slidenum">
              <a:rPr lang="en-US" smtClean="0"/>
              <a:t>38</a:t>
            </a:fld>
            <a:endParaRPr lang="en-US"/>
          </a:p>
        </p:txBody>
      </p:sp>
    </p:spTree>
    <p:extLst>
      <p:ext uri="{BB962C8B-B14F-4D97-AF65-F5344CB8AC3E}">
        <p14:creationId xmlns:p14="http://schemas.microsoft.com/office/powerpoint/2010/main" val="2522157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quote. At</a:t>
            </a:r>
            <a:r>
              <a:rPr lang="en-US" baseline="0" dirty="0"/>
              <a:t> Symmetry, we believe that </a:t>
            </a:r>
            <a:r>
              <a:rPr lang="en-US" dirty="0"/>
              <a:t>the biggest challenge Advisors face is not investing--</a:t>
            </a:r>
            <a:r>
              <a:rPr lang="en-US" baseline="0" dirty="0"/>
              <a:t>nine decades of research and analysis and the insights of 11 Nobel laureates point o a prudent, evidence-based way to invest.  But the </a:t>
            </a:r>
            <a:r>
              <a:rPr lang="en-US" dirty="0"/>
              <a:t>investor</a:t>
            </a:r>
            <a:r>
              <a:rPr lang="en-US" baseline="0" dirty="0"/>
              <a:t> problem has to be solved every day</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C6F67-F1FD-FF4B-82EB-709641FB12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52069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there</a:t>
            </a:r>
            <a:r>
              <a:rPr lang="en-US" baseline="0" dirty="0"/>
              <a:t> have been many more bull markets than bear markets historically.  And bear markets do not correlate necessarily with economic recessions.</a:t>
            </a:r>
          </a:p>
          <a:p>
            <a:endParaRPr lang="en-US" baseline="0" dirty="0"/>
          </a:p>
          <a:p>
            <a:r>
              <a:rPr lang="en-US" baseline="0" dirty="0"/>
              <a:t>Over time, markets have historically rewarded investors for the risks of being invested.</a:t>
            </a:r>
            <a:endParaRPr lang="en-US" dirty="0"/>
          </a:p>
        </p:txBody>
      </p:sp>
      <p:sp>
        <p:nvSpPr>
          <p:cNvPr id="4" name="Slide Number Placeholder 3"/>
          <p:cNvSpPr>
            <a:spLocks noGrp="1"/>
          </p:cNvSpPr>
          <p:nvPr>
            <p:ph type="sldNum" sz="quarter" idx="10"/>
          </p:nvPr>
        </p:nvSpPr>
        <p:spPr/>
        <p:txBody>
          <a:bodyPr/>
          <a:lstStyle/>
          <a:p>
            <a:fld id="{97DC6F67-F1FD-FF4B-82EB-709641FB128F}" type="slidenum">
              <a:rPr lang="en-US" smtClean="0"/>
              <a:t>40</a:t>
            </a:fld>
            <a:endParaRPr lang="en-US"/>
          </a:p>
        </p:txBody>
      </p:sp>
    </p:spTree>
    <p:extLst>
      <p:ext uri="{BB962C8B-B14F-4D97-AF65-F5344CB8AC3E}">
        <p14:creationId xmlns:p14="http://schemas.microsoft.com/office/powerpoint/2010/main" val="1036084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leads us to our next question: Read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C6F67-F1FD-FF4B-82EB-709641FB12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525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add up all this up, we believe,</a:t>
            </a:r>
            <a:r>
              <a:rPr lang="en-US" baseline="0" dirty="0"/>
              <a:t> based on decades of data, that there is a potential market outperformance of as much as 200 bps.  Obviously, past performance is no guarantee of future results.  We are just </a:t>
            </a:r>
            <a:r>
              <a:rPr lang="en-US" baseline="0" dirty="0" err="1"/>
              <a:t>tryting</a:t>
            </a:r>
            <a:r>
              <a:rPr lang="en-US" baseline="0" dirty="0"/>
              <a:t> to tilt the long-</a:t>
            </a:r>
            <a:r>
              <a:rPr lang="en-US" baseline="0" dirty="0" err="1"/>
              <a:t>tem</a:t>
            </a:r>
            <a:r>
              <a:rPr lang="en-US" baseline="0" dirty="0"/>
              <a:t> odds in your favor.</a:t>
            </a:r>
            <a:endParaRPr lang="en-US" dirty="0"/>
          </a:p>
        </p:txBody>
      </p:sp>
      <p:sp>
        <p:nvSpPr>
          <p:cNvPr id="4" name="Slide Number Placeholder 3"/>
          <p:cNvSpPr>
            <a:spLocks noGrp="1"/>
          </p:cNvSpPr>
          <p:nvPr>
            <p:ph type="sldNum" sz="quarter" idx="10"/>
          </p:nvPr>
        </p:nvSpPr>
        <p:spPr/>
        <p:txBody>
          <a:bodyPr/>
          <a:lstStyle/>
          <a:p>
            <a:fld id="{97DC6F67-F1FD-FF4B-82EB-709641FB128F}" type="slidenum">
              <a:rPr lang="en-US" smtClean="0"/>
              <a:t>41</a:t>
            </a:fld>
            <a:endParaRPr lang="en-US"/>
          </a:p>
        </p:txBody>
      </p:sp>
    </p:spTree>
    <p:extLst>
      <p:ext uri="{BB962C8B-B14F-4D97-AF65-F5344CB8AC3E}">
        <p14:creationId xmlns:p14="http://schemas.microsoft.com/office/powerpoint/2010/main" val="21574987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sz="1200" kern="1200" dirty="0">
                <a:solidFill>
                  <a:schemeClr val="tx1"/>
                </a:solidFill>
                <a:effectLst/>
                <a:latin typeface="+mn-lt"/>
                <a:ea typeface="MS PGothic" pitchFamily="34" charset="-128"/>
                <a:cs typeface="MS PGothic" charset="0"/>
              </a:rPr>
              <a:t>Let’s look at how various factors have done over the last 20 years, using index data. If you’d invested $100,000 in the S&amp;P 500 20 years ago, it would now be worth more than $324,000.  However, if you’d put the same $100,000 in a multi-factor index—the MSCI USA Diversified Multi Index, it would have turned into more than $501,000.  And if you’d invested in a globally diversified factor index—the MSCI ACWI Diversified Multi Index—it would have returned more than $523,000.</a:t>
            </a:r>
          </a:p>
          <a:p>
            <a:pPr marL="171450" lvl="0" indent="-171450">
              <a:buFontTx/>
              <a:buChar char="-"/>
            </a:pPr>
            <a:endParaRPr lang="en-US" sz="12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97DC6F67-F1FD-FF4B-82EB-709641FB128F}" type="slidenum">
              <a:rPr lang="en-US" smtClean="0"/>
              <a:t>42</a:t>
            </a:fld>
            <a:endParaRPr lang="en-US"/>
          </a:p>
        </p:txBody>
      </p:sp>
    </p:spTree>
    <p:extLst>
      <p:ext uri="{BB962C8B-B14F-4D97-AF65-F5344CB8AC3E}">
        <p14:creationId xmlns:p14="http://schemas.microsoft.com/office/powerpoint/2010/main" val="11875829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finally—the last key investor question. Read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C6F67-F1FD-FF4B-82EB-709641FB12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9765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we have a plan and portfolio in place, we will work closely together to make sure you stay on track.  And while we don’t know what the future will bring, we can plan for uncertainty ….and as your life and circumstances change, we can make any adjustments and changes as necessary</a:t>
            </a:r>
            <a:endParaRPr lang="en-US" sz="1200" dirty="0">
              <a:solidFill>
                <a:prstClr val="white"/>
              </a:solidFill>
            </a:endParaRPr>
          </a:p>
          <a:p>
            <a:endParaRPr lang="en-US" dirty="0"/>
          </a:p>
        </p:txBody>
      </p:sp>
      <p:sp>
        <p:nvSpPr>
          <p:cNvPr id="4" name="Slide Number Placeholder 3"/>
          <p:cNvSpPr>
            <a:spLocks noGrp="1"/>
          </p:cNvSpPr>
          <p:nvPr>
            <p:ph type="sldNum" sz="quarter" idx="5"/>
          </p:nvPr>
        </p:nvSpPr>
        <p:spPr/>
        <p:txBody>
          <a:bodyPr/>
          <a:lstStyle/>
          <a:p>
            <a:fld id="{97DC6F67-F1FD-FF4B-82EB-709641FB128F}" type="slidenum">
              <a:rPr lang="en-US" smtClean="0"/>
              <a:t>44</a:t>
            </a:fld>
            <a:endParaRPr lang="en-US"/>
          </a:p>
        </p:txBody>
      </p:sp>
    </p:spTree>
    <p:extLst>
      <p:ext uri="{BB962C8B-B14F-4D97-AF65-F5344CB8AC3E}">
        <p14:creationId xmlns:p14="http://schemas.microsoft.com/office/powerpoint/2010/main" val="31886543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just part of what I will do for you as your Advisor.  These are all the areas I can help you with—many we covered today– many that will make more sense to focus on in the future or for others you know who may need help.  I am committed to being with you every step of this journey and helping make it as successful as it can be.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C6F67-F1FD-FF4B-82EB-709641FB12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35197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started with these questions, and I hope I’ve given you a good sense of how I can help you answer them if we decide to work together.</a:t>
            </a:r>
          </a:p>
        </p:txBody>
      </p:sp>
      <p:sp>
        <p:nvSpPr>
          <p:cNvPr id="4" name="Slide Number Placeholder 3"/>
          <p:cNvSpPr>
            <a:spLocks noGrp="1"/>
          </p:cNvSpPr>
          <p:nvPr>
            <p:ph type="sldNum" sz="quarter" idx="5"/>
          </p:nvPr>
        </p:nvSpPr>
        <p:spPr/>
        <p:txBody>
          <a:bodyPr/>
          <a:lstStyle/>
          <a:p>
            <a:fld id="{802CB5A3-74B9-BD4E-B7D9-00A942BF38DD}" type="slidenum">
              <a:rPr lang="en-US" smtClean="0"/>
              <a:t>46</a:t>
            </a:fld>
            <a:endParaRPr lang="en-US"/>
          </a:p>
        </p:txBody>
      </p:sp>
    </p:spTree>
    <p:extLst>
      <p:ext uri="{BB962C8B-B14F-4D97-AF65-F5344CB8AC3E}">
        <p14:creationId xmlns:p14="http://schemas.microsoft.com/office/powerpoint/2010/main" val="5162772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you have any questions for me?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C6F67-F1FD-FF4B-82EB-709641FB12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115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quote. As the quote suggests, achieving your goals depends on having the right, written plan for your individual situation.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C6F67-F1FD-FF4B-82EB-709641FB12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659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one of the biggest drivers of your plan will be your portfolio, which provides the growth and—once you retire—income that most plans require.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while there are no guarantees in investing—or life---what we focus on is putting the odds in your favor in a way that matches your comfort with risk.</a:t>
            </a:r>
            <a:endParaRPr lang="en-US" sz="1200" dirty="0">
              <a:solidFill>
                <a:prstClr val="white"/>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fld id="{802CB5A3-74B9-BD4E-B7D9-00A942BF38DD}" type="slidenum">
              <a:rPr lang="en-US" smtClean="0"/>
              <a:t>7</a:t>
            </a:fld>
            <a:endParaRPr lang="en-US"/>
          </a:p>
        </p:txBody>
      </p:sp>
    </p:spTree>
    <p:extLst>
      <p:ext uri="{BB962C8B-B14F-4D97-AF65-F5344CB8AC3E}">
        <p14:creationId xmlns:p14="http://schemas.microsoft.com/office/powerpoint/2010/main" val="1519427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to do this, we first work to minimize some of the things that can potentially compromise your long-term </a:t>
            </a:r>
            <a:r>
              <a:rPr lang="en-US" baseline="0" dirty="0"/>
              <a:t>goals because they make underperformance more likely.</a:t>
            </a:r>
            <a:endParaRPr lang="en-US" dirty="0"/>
          </a:p>
        </p:txBody>
      </p:sp>
      <p:sp>
        <p:nvSpPr>
          <p:cNvPr id="4" name="Slide Number Placeholder 3"/>
          <p:cNvSpPr>
            <a:spLocks noGrp="1"/>
          </p:cNvSpPr>
          <p:nvPr>
            <p:ph type="sldNum" sz="quarter" idx="10"/>
          </p:nvPr>
        </p:nvSpPr>
        <p:spPr/>
        <p:txBody>
          <a:bodyPr/>
          <a:lstStyle/>
          <a:p>
            <a:fld id="{97DC6F67-F1FD-FF4B-82EB-709641FB128F}" type="slidenum">
              <a:rPr lang="en-US" smtClean="0"/>
              <a:t>8</a:t>
            </a:fld>
            <a:endParaRPr lang="en-US"/>
          </a:p>
        </p:txBody>
      </p:sp>
    </p:spTree>
    <p:extLst>
      <p:ext uri="{BB962C8B-B14F-4D97-AF65-F5344CB8AC3E}">
        <p14:creationId xmlns:p14="http://schemas.microsoft.com/office/powerpoint/2010/main" val="1905159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of these is active management.  Which simply means trying to beat the market through timing and/or stock selection.  This is hard to do..</a:t>
            </a:r>
            <a:endParaRPr lang="en-US" dirty="0"/>
          </a:p>
        </p:txBody>
      </p:sp>
      <p:sp>
        <p:nvSpPr>
          <p:cNvPr id="4" name="Slide Number Placeholder 3"/>
          <p:cNvSpPr>
            <a:spLocks noGrp="1"/>
          </p:cNvSpPr>
          <p:nvPr>
            <p:ph type="sldNum" sz="quarter" idx="10"/>
          </p:nvPr>
        </p:nvSpPr>
        <p:spPr/>
        <p:txBody>
          <a:bodyPr/>
          <a:lstStyle/>
          <a:p>
            <a:fld id="{97DC6F67-F1FD-FF4B-82EB-709641FB128F}" type="slidenum">
              <a:rPr lang="en-US" smtClean="0"/>
              <a:t>9</a:t>
            </a:fld>
            <a:endParaRPr lang="en-US"/>
          </a:p>
        </p:txBody>
      </p:sp>
    </p:spTree>
    <p:extLst>
      <p:ext uri="{BB962C8B-B14F-4D97-AF65-F5344CB8AC3E}">
        <p14:creationId xmlns:p14="http://schemas.microsoft.com/office/powerpoint/2010/main" val="4035259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studies by SPIVA have shown repeatedly, typically 70% - 80% or more of active managers typically underperform their benchmarks every year.  And the longer the time horizon, the higher the likelihood of underperformance.  Even top performing managers struggle to maintain outperformance over time. And in some cases, their average performance has been significantly below the benchmark.</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C6F67-F1FD-FF4B-82EB-709641FB12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71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DA3251-76DC-9643-BE72-41FDB6E7131D}"/>
              </a:ext>
            </a:extLst>
          </p:cNvPr>
          <p:cNvSpPr/>
          <p:nvPr userDrawn="1"/>
        </p:nvSpPr>
        <p:spPr>
          <a:xfrm>
            <a:off x="0" y="1364974"/>
            <a:ext cx="12192000" cy="5493026"/>
          </a:xfrm>
          <a:prstGeom prst="rect">
            <a:avLst/>
          </a:prstGeom>
          <a:solidFill>
            <a:srgbClr val="56315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a:extLst>
              <a:ext uri="{FF2B5EF4-FFF2-40B4-BE49-F238E27FC236}">
                <a16:creationId xmlns:a16="http://schemas.microsoft.com/office/drawing/2014/main" id="{A973EACF-F036-3546-B9B0-CFD0D909B89A}"/>
              </a:ext>
            </a:extLst>
          </p:cNvPr>
          <p:cNvSpPr/>
          <p:nvPr userDrawn="1"/>
        </p:nvSpPr>
        <p:spPr>
          <a:xfrm>
            <a:off x="1201378" y="1364974"/>
            <a:ext cx="3180123" cy="5493026"/>
          </a:xfrm>
          <a:prstGeom prst="rect">
            <a:avLst/>
          </a:prstGeom>
          <a:solidFill>
            <a:schemeClr val="bg1">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a:extLst>
              <a:ext uri="{FF2B5EF4-FFF2-40B4-BE49-F238E27FC236}">
                <a16:creationId xmlns:a16="http://schemas.microsoft.com/office/drawing/2014/main" id="{F773EDBB-183A-D04E-ACDB-FABD99694327}"/>
              </a:ext>
            </a:extLst>
          </p:cNvPr>
          <p:cNvSpPr/>
          <p:nvPr userDrawn="1"/>
        </p:nvSpPr>
        <p:spPr>
          <a:xfrm>
            <a:off x="0" y="5595730"/>
            <a:ext cx="12192000" cy="1262270"/>
          </a:xfrm>
          <a:prstGeom prst="rect">
            <a:avLst/>
          </a:prstGeom>
          <a:solidFill>
            <a:srgbClr val="8E908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a:extLst>
              <a:ext uri="{FF2B5EF4-FFF2-40B4-BE49-F238E27FC236}">
                <a16:creationId xmlns:a16="http://schemas.microsoft.com/office/drawing/2014/main" id="{1A965233-791B-A741-8989-29ECB233FB76}"/>
              </a:ext>
            </a:extLst>
          </p:cNvPr>
          <p:cNvSpPr/>
          <p:nvPr userDrawn="1"/>
        </p:nvSpPr>
        <p:spPr>
          <a:xfrm>
            <a:off x="1811866" y="1364974"/>
            <a:ext cx="2133945" cy="5493026"/>
          </a:xfrm>
          <a:prstGeom prst="rect">
            <a:avLst/>
          </a:prstGeom>
          <a:solidFill>
            <a:schemeClr val="bg1">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itle 1">
            <a:extLst>
              <a:ext uri="{FF2B5EF4-FFF2-40B4-BE49-F238E27FC236}">
                <a16:creationId xmlns:a16="http://schemas.microsoft.com/office/drawing/2014/main" id="{652EF288-62D1-B744-9691-D34164355892}"/>
              </a:ext>
            </a:extLst>
          </p:cNvPr>
          <p:cNvSpPr>
            <a:spLocks noGrp="1"/>
          </p:cNvSpPr>
          <p:nvPr>
            <p:ph type="ctrTitle"/>
          </p:nvPr>
        </p:nvSpPr>
        <p:spPr>
          <a:xfrm>
            <a:off x="1201377" y="2777738"/>
            <a:ext cx="9731665" cy="968624"/>
          </a:xfrm>
        </p:spPr>
        <p:txBody>
          <a:bodyPr anchor="t">
            <a:normAutofit/>
          </a:bodyPr>
          <a:lstStyle>
            <a:lvl1pPr algn="l">
              <a:lnSpc>
                <a:spcPct val="90000"/>
              </a:lnSpc>
              <a:defRPr lang="en-US" sz="4000" b="1" kern="1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r>
              <a:rPr lang="en-US" dirty="0"/>
              <a:t>Click to edit Master title style</a:t>
            </a:r>
          </a:p>
        </p:txBody>
      </p:sp>
      <p:sp>
        <p:nvSpPr>
          <p:cNvPr id="17" name="Text Placeholder 16">
            <a:extLst>
              <a:ext uri="{FF2B5EF4-FFF2-40B4-BE49-F238E27FC236}">
                <a16:creationId xmlns:a16="http://schemas.microsoft.com/office/drawing/2014/main" id="{D4967143-007C-1F42-B559-4BB663C023E3}"/>
              </a:ext>
            </a:extLst>
          </p:cNvPr>
          <p:cNvSpPr>
            <a:spLocks noGrp="1"/>
          </p:cNvSpPr>
          <p:nvPr>
            <p:ph type="body" sz="quarter" idx="10"/>
          </p:nvPr>
        </p:nvSpPr>
        <p:spPr>
          <a:xfrm>
            <a:off x="1201738" y="3746361"/>
            <a:ext cx="9731304" cy="981075"/>
          </a:xfrm>
        </p:spPr>
        <p:txBody>
          <a:bodyPr>
            <a:normAutofit/>
          </a:bodyPr>
          <a:lstStyle>
            <a:lvl1pPr marL="0" indent="0">
              <a:buFontTx/>
              <a:buNone/>
              <a:defRPr sz="2000">
                <a:solidFill>
                  <a:srgbClr val="F4B333"/>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471054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rgbClr val="40404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93B003-54F2-C540-B522-6062A24F0517}"/>
              </a:ext>
            </a:extLst>
          </p:cNvPr>
          <p:cNvSpPr/>
          <p:nvPr userDrawn="1"/>
        </p:nvSpPr>
        <p:spPr>
          <a:xfrm>
            <a:off x="1201378" y="-28084"/>
            <a:ext cx="3180123" cy="6858000"/>
          </a:xfrm>
          <a:prstGeom prst="rect">
            <a:avLst/>
          </a:prstGeom>
          <a:solidFill>
            <a:schemeClr val="bg1">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a:extLst>
              <a:ext uri="{FF2B5EF4-FFF2-40B4-BE49-F238E27FC236}">
                <a16:creationId xmlns:a16="http://schemas.microsoft.com/office/drawing/2014/main" id="{D175E64E-A831-064B-A1CE-EBED73BD469B}"/>
              </a:ext>
            </a:extLst>
          </p:cNvPr>
          <p:cNvSpPr/>
          <p:nvPr userDrawn="1"/>
        </p:nvSpPr>
        <p:spPr>
          <a:xfrm>
            <a:off x="1811866" y="0"/>
            <a:ext cx="2133945" cy="6858000"/>
          </a:xfrm>
          <a:prstGeom prst="rect">
            <a:avLst/>
          </a:prstGeom>
          <a:solidFill>
            <a:schemeClr val="bg1">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a:extLst>
              <a:ext uri="{FF2B5EF4-FFF2-40B4-BE49-F238E27FC236}">
                <a16:creationId xmlns:a16="http://schemas.microsoft.com/office/drawing/2014/main" id="{1EB4C3B5-83AE-2843-8A98-A2CC0576B62D}"/>
              </a:ext>
            </a:extLst>
          </p:cNvPr>
          <p:cNvSpPr>
            <a:spLocks noGrp="1"/>
          </p:cNvSpPr>
          <p:nvPr>
            <p:ph type="body" sz="quarter" idx="10"/>
          </p:nvPr>
        </p:nvSpPr>
        <p:spPr>
          <a:xfrm>
            <a:off x="748749" y="3253391"/>
            <a:ext cx="10412413" cy="351217"/>
          </a:xfrm>
        </p:spPr>
        <p:txBody>
          <a:bodyPr anchor="ctr">
            <a:noAutofit/>
          </a:bodyPr>
          <a:lstStyle>
            <a:lvl1pPr marL="0" indent="0">
              <a:buFontTx/>
              <a:buNone/>
              <a:defRPr sz="2400" b="1">
                <a:solidFill>
                  <a:srgbClr val="F4B333"/>
                </a:solidFill>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dirty="0"/>
              <a:t>Click to edit Master text styles</a:t>
            </a:r>
          </a:p>
        </p:txBody>
      </p:sp>
      <p:sp>
        <p:nvSpPr>
          <p:cNvPr id="8" name="Text Placeholder 2">
            <a:extLst>
              <a:ext uri="{FF2B5EF4-FFF2-40B4-BE49-F238E27FC236}">
                <a16:creationId xmlns:a16="http://schemas.microsoft.com/office/drawing/2014/main" id="{231C4E9B-2CC2-C845-8781-084DA0A12AB5}"/>
              </a:ext>
            </a:extLst>
          </p:cNvPr>
          <p:cNvSpPr>
            <a:spLocks noGrp="1"/>
          </p:cNvSpPr>
          <p:nvPr>
            <p:ph type="body" sz="quarter" idx="11"/>
          </p:nvPr>
        </p:nvSpPr>
        <p:spPr>
          <a:xfrm>
            <a:off x="748749" y="3681489"/>
            <a:ext cx="10412413" cy="351217"/>
          </a:xfrm>
        </p:spPr>
        <p:txBody>
          <a:bodyPr anchor="ctr">
            <a:normAutofit/>
          </a:bodyPr>
          <a:lstStyle>
            <a:lvl1pPr marL="0" indent="0">
              <a:buFontTx/>
              <a:buNone/>
              <a:defRPr sz="2000">
                <a:solidFill>
                  <a:srgbClr val="F4B333"/>
                </a:solidFill>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dirty="0"/>
              <a:t>Click to edit Master text styles</a:t>
            </a:r>
          </a:p>
        </p:txBody>
      </p:sp>
      <p:sp>
        <p:nvSpPr>
          <p:cNvPr id="10" name="Text Placeholder 2">
            <a:extLst>
              <a:ext uri="{FF2B5EF4-FFF2-40B4-BE49-F238E27FC236}">
                <a16:creationId xmlns:a16="http://schemas.microsoft.com/office/drawing/2014/main" id="{C97A36D2-7CAF-5740-B8F4-E7919CB5DB10}"/>
              </a:ext>
            </a:extLst>
          </p:cNvPr>
          <p:cNvSpPr>
            <a:spLocks noGrp="1"/>
          </p:cNvSpPr>
          <p:nvPr>
            <p:ph type="body" sz="quarter" idx="12"/>
          </p:nvPr>
        </p:nvSpPr>
        <p:spPr>
          <a:xfrm>
            <a:off x="748748" y="4124779"/>
            <a:ext cx="10412413" cy="351217"/>
          </a:xfrm>
        </p:spPr>
        <p:txBody>
          <a:bodyPr anchor="ctr">
            <a:normAutofit/>
          </a:bodyPr>
          <a:lstStyle>
            <a:lvl1pPr marL="0" indent="0">
              <a:buFontTx/>
              <a:buNone/>
              <a:defRPr sz="2000">
                <a:solidFill>
                  <a:schemeClr val="bg1"/>
                </a:solidFill>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dirty="0"/>
              <a:t>Click to edit Master text styles</a:t>
            </a:r>
          </a:p>
        </p:txBody>
      </p:sp>
      <p:sp>
        <p:nvSpPr>
          <p:cNvPr id="11" name="Text Placeholder 2">
            <a:extLst>
              <a:ext uri="{FF2B5EF4-FFF2-40B4-BE49-F238E27FC236}">
                <a16:creationId xmlns:a16="http://schemas.microsoft.com/office/drawing/2014/main" id="{CFEBAC2B-AFB5-3E41-88BA-5B6FEEE1B8BD}"/>
              </a:ext>
            </a:extLst>
          </p:cNvPr>
          <p:cNvSpPr>
            <a:spLocks noGrp="1"/>
          </p:cNvSpPr>
          <p:nvPr>
            <p:ph type="body" sz="quarter" idx="13"/>
          </p:nvPr>
        </p:nvSpPr>
        <p:spPr>
          <a:xfrm>
            <a:off x="748747" y="4566168"/>
            <a:ext cx="10412413" cy="351217"/>
          </a:xfrm>
        </p:spPr>
        <p:txBody>
          <a:bodyPr anchor="ctr">
            <a:normAutofit/>
          </a:bodyPr>
          <a:lstStyle>
            <a:lvl1pPr marL="0" indent="0">
              <a:buFontTx/>
              <a:buNone/>
              <a:defRPr sz="2000">
                <a:solidFill>
                  <a:schemeClr val="bg1"/>
                </a:solidFill>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dirty="0"/>
              <a:t>Click to edit Master text styles</a:t>
            </a:r>
          </a:p>
        </p:txBody>
      </p:sp>
      <p:pic>
        <p:nvPicPr>
          <p:cNvPr id="12" name="Picture 11" descr="A picture containing animal&#10;&#10;Description automatically generated">
            <a:extLst>
              <a:ext uri="{FF2B5EF4-FFF2-40B4-BE49-F238E27FC236}">
                <a16:creationId xmlns:a16="http://schemas.microsoft.com/office/drawing/2014/main" id="{2850FBEB-34ED-8840-8B2F-26F24D1135C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86796" y="499472"/>
            <a:ext cx="10774364" cy="2743200"/>
          </a:xfrm>
          <a:prstGeom prst="rect">
            <a:avLst/>
          </a:prstGeom>
        </p:spPr>
      </p:pic>
      <p:sp>
        <p:nvSpPr>
          <p:cNvPr id="13" name="Rectangle 12">
            <a:extLst>
              <a:ext uri="{FF2B5EF4-FFF2-40B4-BE49-F238E27FC236}">
                <a16:creationId xmlns:a16="http://schemas.microsoft.com/office/drawing/2014/main" id="{66D9BB2B-44A0-1549-B372-7A274E56326E}"/>
              </a:ext>
            </a:extLst>
          </p:cNvPr>
          <p:cNvSpPr/>
          <p:nvPr userDrawn="1"/>
        </p:nvSpPr>
        <p:spPr>
          <a:xfrm>
            <a:off x="838198" y="5510592"/>
            <a:ext cx="1063269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“Scrappy,” the Symmetry bull is a symbol of our firm’s belief in the long-term power of markets.</a:t>
            </a:r>
          </a:p>
        </p:txBody>
      </p:sp>
      <p:sp>
        <p:nvSpPr>
          <p:cNvPr id="14" name="TextBox 13">
            <a:extLst>
              <a:ext uri="{FF2B5EF4-FFF2-40B4-BE49-F238E27FC236}">
                <a16:creationId xmlns:a16="http://schemas.microsoft.com/office/drawing/2014/main" id="{1047346F-5E36-0F4B-B832-D30A7EA17D99}"/>
              </a:ext>
            </a:extLst>
          </p:cNvPr>
          <p:cNvSpPr txBox="1"/>
          <p:nvPr userDrawn="1"/>
        </p:nvSpPr>
        <p:spPr>
          <a:xfrm>
            <a:off x="838198" y="2657050"/>
            <a:ext cx="2404048" cy="402098"/>
          </a:xfrm>
          <a:prstGeom prst="rect">
            <a:avLst/>
          </a:prstGeom>
          <a:noFill/>
        </p:spPr>
        <p:txBody>
          <a:bodyPr wrap="square" lIns="0" tIns="0" bIns="0" rtlCol="0" anchor="b">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1" i="0" u="none" strike="noStrike" kern="1200" cap="none" spc="10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CONTACT </a:t>
            </a:r>
            <a:endParaRPr kumimoji="0" lang="fr-FR" sz="2400" b="1" i="0" u="none" strike="noStrike" kern="1200" cap="none" spc="10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15" name="Picture 14">
            <a:extLst>
              <a:ext uri="{FF2B5EF4-FFF2-40B4-BE49-F238E27FC236}">
                <a16:creationId xmlns:a16="http://schemas.microsoft.com/office/drawing/2014/main" id="{E7B4F53B-FCED-ED44-B884-FD7E586C8FC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769872" y="447756"/>
            <a:ext cx="1588902" cy="428863"/>
          </a:xfrm>
          <a:prstGeom prst="rect">
            <a:avLst/>
          </a:prstGeom>
        </p:spPr>
      </p:pic>
    </p:spTree>
    <p:extLst>
      <p:ext uri="{BB962C8B-B14F-4D97-AF65-F5344CB8AC3E}">
        <p14:creationId xmlns:p14="http://schemas.microsoft.com/office/powerpoint/2010/main" val="3770469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910EA9-5515-FE48-92D7-E395E4C01C7E}"/>
              </a:ext>
            </a:extLst>
          </p:cNvPr>
          <p:cNvSpPr>
            <a:spLocks noGrp="1"/>
          </p:cNvSpPr>
          <p:nvPr>
            <p:ph type="title"/>
          </p:nvPr>
        </p:nvSpPr>
        <p:spPr>
          <a:xfrm>
            <a:off x="652457" y="601345"/>
            <a:ext cx="10577919" cy="334963"/>
          </a:xfrm>
          <a:prstGeom prst="rect">
            <a:avLst/>
          </a:prstGeom>
        </p:spPr>
        <p:txBody>
          <a:bodyPr/>
          <a:lstStyle>
            <a:lvl1pPr>
              <a:defRPr sz="3200" b="1" i="0">
                <a:solidFill>
                  <a:schemeClr val="tx1"/>
                </a:solidFill>
                <a:latin typeface="Arial Nova" panose="020B0504020202020204" pitchFamily="34" charset="0"/>
                <a:ea typeface="Segoe UI Historic" panose="020B0502040204020203" pitchFamily="34" charset="0"/>
                <a:cs typeface="Segoe UI Historic" panose="020B0502040204020203"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D26B78B5-E463-8C47-9AA7-9E72AFB39FF0}"/>
              </a:ext>
            </a:extLst>
          </p:cNvPr>
          <p:cNvSpPr>
            <a:spLocks noGrp="1"/>
          </p:cNvSpPr>
          <p:nvPr>
            <p:ph idx="1"/>
          </p:nvPr>
        </p:nvSpPr>
        <p:spPr>
          <a:xfrm>
            <a:off x="652457" y="1555818"/>
            <a:ext cx="10577919" cy="4530022"/>
          </a:xfrm>
          <a:prstGeom prst="rect">
            <a:avLst/>
          </a:prstGeom>
        </p:spPr>
        <p:txBody>
          <a:bodyPr>
            <a:normAutofit/>
          </a:bodyPr>
          <a:lstStyle>
            <a:lvl1pPr marL="228600" indent="-228600">
              <a:spcBef>
                <a:spcPts val="1000"/>
              </a:spcBef>
              <a:buClr>
                <a:srgbClr val="59315F"/>
              </a:buClr>
              <a:buSzPct val="90000"/>
              <a:defRPr lang="en-US" sz="2400" b="0" i="0" kern="1200" dirty="0" smtClean="0">
                <a:solidFill>
                  <a:schemeClr val="tx1"/>
                </a:solidFill>
                <a:latin typeface="Segoe UI" panose="020B0502040204020203" pitchFamily="34" charset="0"/>
                <a:ea typeface="Segoe UI Historic" panose="020B0502040204020203" pitchFamily="34" charset="0"/>
                <a:cs typeface="Segoe UI" panose="020B0502040204020203" pitchFamily="34" charset="0"/>
              </a:defRPr>
            </a:lvl1pPr>
            <a:lvl2pPr marL="455613" indent="-227013">
              <a:buClr>
                <a:srgbClr val="59315F"/>
              </a:buClr>
              <a:buSzPct val="90000"/>
              <a:defRPr lang="en-US" sz="2000" b="0" i="0" kern="1200" dirty="0" smtClean="0">
                <a:solidFill>
                  <a:schemeClr val="tx1"/>
                </a:solidFill>
                <a:latin typeface="Segoe UI" panose="020B0502040204020203" pitchFamily="34" charset="0"/>
                <a:ea typeface="Segoe UI Historic" panose="020B0502040204020203" pitchFamily="34" charset="0"/>
                <a:cs typeface="Segoe UI" panose="020B0502040204020203" pitchFamily="34" charset="0"/>
              </a:defRPr>
            </a:lvl2pPr>
            <a:lvl3pPr marL="684213" indent="-228600">
              <a:buClr>
                <a:srgbClr val="59315F"/>
              </a:buClr>
              <a:buSzPct val="80000"/>
              <a:defRPr lang="en-US" sz="2000" b="0" i="0" kern="1200" dirty="0" smtClean="0">
                <a:solidFill>
                  <a:schemeClr val="tx1"/>
                </a:solidFill>
                <a:latin typeface="Segoe UI" panose="020B0502040204020203" pitchFamily="34" charset="0"/>
                <a:ea typeface="Segoe UI Historic" panose="020B0502040204020203" pitchFamily="34" charset="0"/>
                <a:cs typeface="Segoe UI" panose="020B0502040204020203" pitchFamily="34" charset="0"/>
              </a:defRPr>
            </a:lvl3pPr>
            <a:lvl4pPr marL="912813" indent="-228600">
              <a:buClr>
                <a:srgbClr val="59315F"/>
              </a:buClr>
              <a:buSzPct val="90000"/>
              <a:defRPr lang="en-US" sz="2000" b="0" i="0" kern="1200" dirty="0" smtClean="0">
                <a:solidFill>
                  <a:schemeClr val="tx1"/>
                </a:solidFill>
                <a:latin typeface="Segoe UI" panose="020B0502040204020203" pitchFamily="34" charset="0"/>
                <a:ea typeface="Segoe UI Historic" panose="020B0502040204020203" pitchFamily="34" charset="0"/>
                <a:cs typeface="Segoe UI" panose="020B0502040204020203" pitchFamily="34" charset="0"/>
              </a:defRPr>
            </a:lvl4pPr>
            <a:lvl5pPr marL="1139825" indent="-227013">
              <a:buClr>
                <a:srgbClr val="59315F"/>
              </a:buClr>
              <a:buSzPct val="90000"/>
              <a:defRPr lang="en-US" sz="2000" b="0" i="0" kern="1200" dirty="0">
                <a:solidFill>
                  <a:schemeClr val="tx1"/>
                </a:solidFill>
                <a:latin typeface="Segoe UI" panose="020B0502040204020203" pitchFamily="34" charset="0"/>
                <a:ea typeface="Segoe UI Historic"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292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15DEB0-6525-FA4C-9465-74CFE9F800E4}"/>
              </a:ext>
            </a:extLst>
          </p:cNvPr>
          <p:cNvSpPr>
            <a:spLocks noGrp="1"/>
          </p:cNvSpPr>
          <p:nvPr>
            <p:ph type="dt" sz="half" idx="10"/>
          </p:nvPr>
        </p:nvSpPr>
        <p:spPr>
          <a:xfrm>
            <a:off x="838200" y="6356350"/>
            <a:ext cx="2743200" cy="365125"/>
          </a:xfrm>
          <a:prstGeom prst="rect">
            <a:avLst/>
          </a:prstGeom>
        </p:spPr>
        <p:txBody>
          <a:bodyPr/>
          <a:lstStyle/>
          <a:p>
            <a:fld id="{F5BE01BD-33B7-6445-99A2-A0150A688AB4}" type="datetimeFigureOut">
              <a:rPr lang="en-US" smtClean="0"/>
              <a:t>7/9/20</a:t>
            </a:fld>
            <a:endParaRPr lang="en-US"/>
          </a:p>
        </p:txBody>
      </p:sp>
      <p:sp>
        <p:nvSpPr>
          <p:cNvPr id="3" name="Footer Placeholder 2">
            <a:extLst>
              <a:ext uri="{FF2B5EF4-FFF2-40B4-BE49-F238E27FC236}">
                <a16:creationId xmlns:a16="http://schemas.microsoft.com/office/drawing/2014/main" id="{AEDCD7AD-5F35-E14F-B926-E2B5EBFC56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2B23346-1AB7-9F4C-87A4-AA430C8BD253}"/>
              </a:ext>
            </a:extLst>
          </p:cNvPr>
          <p:cNvSpPr>
            <a:spLocks noGrp="1"/>
          </p:cNvSpPr>
          <p:nvPr>
            <p:ph type="sldNum" sz="quarter" idx="12"/>
          </p:nvPr>
        </p:nvSpPr>
        <p:spPr>
          <a:xfrm>
            <a:off x="8610600" y="6356350"/>
            <a:ext cx="2743200" cy="365125"/>
          </a:xfrm>
          <a:prstGeom prst="rect">
            <a:avLst/>
          </a:prstGeom>
        </p:spPr>
        <p:txBody>
          <a:bodyPr/>
          <a:lstStyle/>
          <a:p>
            <a:fld id="{4C8251CD-A4BE-D043-9A44-A2895BD0417D}" type="slidenum">
              <a:rPr lang="en-US" smtClean="0"/>
              <a:t>‹#›</a:t>
            </a:fld>
            <a:endParaRPr lang="en-US"/>
          </a:p>
        </p:txBody>
      </p:sp>
    </p:spTree>
    <p:extLst>
      <p:ext uri="{BB962C8B-B14F-4D97-AF65-F5344CB8AC3E}">
        <p14:creationId xmlns:p14="http://schemas.microsoft.com/office/powerpoint/2010/main" val="387674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1364974"/>
            <a:ext cx="12192000" cy="5493026"/>
          </a:xfrm>
          <a:prstGeom prst="rect">
            <a:avLst/>
          </a:prstGeom>
          <a:solidFill>
            <a:srgbClr val="56315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1201378" y="1364974"/>
            <a:ext cx="3180123" cy="5493026"/>
          </a:xfrm>
          <a:prstGeom prst="rect">
            <a:avLst/>
          </a:prstGeom>
          <a:solidFill>
            <a:schemeClr val="bg1">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0" y="6110288"/>
            <a:ext cx="12192000" cy="747712"/>
          </a:xfrm>
          <a:prstGeom prst="rect">
            <a:avLst/>
          </a:prstGeom>
          <a:solidFill>
            <a:srgbClr val="8E908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1811866" y="1364974"/>
            <a:ext cx="2133945" cy="5493026"/>
          </a:xfrm>
          <a:prstGeom prst="rect">
            <a:avLst/>
          </a:prstGeom>
          <a:solidFill>
            <a:schemeClr val="bg1">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1201378" y="3115667"/>
            <a:ext cx="10076222" cy="1470025"/>
          </a:xfrm>
        </p:spPr>
        <p:txBody>
          <a:bodyPr anchor="t">
            <a:normAutofit/>
          </a:bodyPr>
          <a:lstStyle>
            <a:lvl1pPr algn="l">
              <a:lnSpc>
                <a:spcPct val="90000"/>
              </a:lnSpc>
              <a:defRPr lang="en-US" sz="4000" b="1" kern="1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endParaRPr lang="en-US" dirty="0"/>
          </a:p>
        </p:txBody>
      </p:sp>
    </p:spTree>
    <p:extLst>
      <p:ext uri="{BB962C8B-B14F-4D97-AF65-F5344CB8AC3E}">
        <p14:creationId xmlns:p14="http://schemas.microsoft.com/office/powerpoint/2010/main" val="313510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910EA9-5515-FE48-92D7-E395E4C01C7E}"/>
              </a:ext>
            </a:extLst>
          </p:cNvPr>
          <p:cNvSpPr>
            <a:spLocks noGrp="1"/>
          </p:cNvSpPr>
          <p:nvPr>
            <p:ph type="title"/>
          </p:nvPr>
        </p:nvSpPr>
        <p:spPr>
          <a:xfrm>
            <a:off x="652457" y="601345"/>
            <a:ext cx="10577919" cy="334963"/>
          </a:xfrm>
          <a:prstGeom prst="rect">
            <a:avLst/>
          </a:prstGeom>
        </p:spPr>
        <p:txBody>
          <a:bodyPr/>
          <a:lstStyle>
            <a:lvl1pPr>
              <a:defRPr sz="3200" b="1" i="0">
                <a:solidFill>
                  <a:schemeClr val="tx1"/>
                </a:solidFill>
                <a:latin typeface="Arial Nova" panose="020B0504020202020204" pitchFamily="34" charset="0"/>
                <a:ea typeface="Segoe UI Historic" panose="020B0502040204020203" pitchFamily="34" charset="0"/>
                <a:cs typeface="Segoe UI Historic" panose="020B0502040204020203"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D26B78B5-E463-8C47-9AA7-9E72AFB39FF0}"/>
              </a:ext>
            </a:extLst>
          </p:cNvPr>
          <p:cNvSpPr>
            <a:spLocks noGrp="1"/>
          </p:cNvSpPr>
          <p:nvPr>
            <p:ph idx="1"/>
          </p:nvPr>
        </p:nvSpPr>
        <p:spPr>
          <a:xfrm>
            <a:off x="652457" y="1555818"/>
            <a:ext cx="10577919" cy="4530022"/>
          </a:xfrm>
          <a:prstGeom prst="rect">
            <a:avLst/>
          </a:prstGeom>
        </p:spPr>
        <p:txBody>
          <a:bodyPr>
            <a:normAutofit/>
          </a:bodyPr>
          <a:lstStyle>
            <a:lvl1pPr marL="228600" indent="-228600">
              <a:spcBef>
                <a:spcPts val="1000"/>
              </a:spcBef>
              <a:buClr>
                <a:srgbClr val="59315F"/>
              </a:buClr>
              <a:buSzPct val="90000"/>
              <a:defRPr lang="en-US" sz="2400" b="0" i="0" kern="1200" dirty="0" smtClean="0">
                <a:solidFill>
                  <a:schemeClr val="tx1"/>
                </a:solidFill>
                <a:latin typeface="Segoe UI" panose="020B0502040204020203" pitchFamily="34" charset="0"/>
                <a:ea typeface="Segoe UI Historic" panose="020B0502040204020203" pitchFamily="34" charset="0"/>
                <a:cs typeface="Segoe UI" panose="020B0502040204020203" pitchFamily="34" charset="0"/>
              </a:defRPr>
            </a:lvl1pPr>
            <a:lvl2pPr marL="455613" indent="-227013">
              <a:buClr>
                <a:srgbClr val="59315F"/>
              </a:buClr>
              <a:buSzPct val="90000"/>
              <a:defRPr lang="en-US" sz="2000" b="0" i="0" kern="1200" dirty="0" smtClean="0">
                <a:solidFill>
                  <a:schemeClr val="tx1"/>
                </a:solidFill>
                <a:latin typeface="Segoe UI" panose="020B0502040204020203" pitchFamily="34" charset="0"/>
                <a:ea typeface="Segoe UI Historic" panose="020B0502040204020203" pitchFamily="34" charset="0"/>
                <a:cs typeface="Segoe UI" panose="020B0502040204020203" pitchFamily="34" charset="0"/>
              </a:defRPr>
            </a:lvl2pPr>
            <a:lvl3pPr marL="684213" indent="-228600">
              <a:buClr>
                <a:srgbClr val="59315F"/>
              </a:buClr>
              <a:buSzPct val="80000"/>
              <a:defRPr lang="en-US" sz="2000" b="0" i="0" kern="1200" dirty="0" smtClean="0">
                <a:solidFill>
                  <a:schemeClr val="tx1"/>
                </a:solidFill>
                <a:latin typeface="Segoe UI" panose="020B0502040204020203" pitchFamily="34" charset="0"/>
                <a:ea typeface="Segoe UI Historic" panose="020B0502040204020203" pitchFamily="34" charset="0"/>
                <a:cs typeface="Segoe UI" panose="020B0502040204020203" pitchFamily="34" charset="0"/>
              </a:defRPr>
            </a:lvl3pPr>
            <a:lvl4pPr marL="912813" indent="-228600">
              <a:buClr>
                <a:srgbClr val="59315F"/>
              </a:buClr>
              <a:buSzPct val="90000"/>
              <a:defRPr lang="en-US" sz="2000" b="0" i="0" kern="1200" dirty="0" smtClean="0">
                <a:solidFill>
                  <a:schemeClr val="tx1"/>
                </a:solidFill>
                <a:latin typeface="Segoe UI" panose="020B0502040204020203" pitchFamily="34" charset="0"/>
                <a:ea typeface="Segoe UI Historic" panose="020B0502040204020203" pitchFamily="34" charset="0"/>
                <a:cs typeface="Segoe UI" panose="020B0502040204020203" pitchFamily="34" charset="0"/>
              </a:defRPr>
            </a:lvl4pPr>
            <a:lvl5pPr marL="1139825" indent="-227013">
              <a:buClr>
                <a:srgbClr val="59315F"/>
              </a:buClr>
              <a:buSzPct val="90000"/>
              <a:defRPr lang="en-US" sz="2000" b="0" i="0" kern="1200" dirty="0">
                <a:solidFill>
                  <a:schemeClr val="tx1"/>
                </a:solidFill>
                <a:latin typeface="Segoe UI" panose="020B0502040204020203" pitchFamily="34" charset="0"/>
                <a:ea typeface="Segoe UI Historic"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08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15DEB0-6525-FA4C-9465-74CFE9F800E4}"/>
              </a:ext>
            </a:extLst>
          </p:cNvPr>
          <p:cNvSpPr>
            <a:spLocks noGrp="1"/>
          </p:cNvSpPr>
          <p:nvPr>
            <p:ph type="dt" sz="half" idx="10"/>
          </p:nvPr>
        </p:nvSpPr>
        <p:spPr>
          <a:xfrm>
            <a:off x="838200" y="6356350"/>
            <a:ext cx="2743200" cy="365125"/>
          </a:xfrm>
          <a:prstGeom prst="rect">
            <a:avLst/>
          </a:prstGeom>
        </p:spPr>
        <p:txBody>
          <a:bodyPr/>
          <a:lstStyle/>
          <a:p>
            <a:fld id="{F5BE01BD-33B7-6445-99A2-A0150A688AB4}" type="datetimeFigureOut">
              <a:rPr lang="en-US" smtClean="0"/>
              <a:t>7/9/20</a:t>
            </a:fld>
            <a:endParaRPr lang="en-US"/>
          </a:p>
        </p:txBody>
      </p:sp>
      <p:sp>
        <p:nvSpPr>
          <p:cNvPr id="3" name="Footer Placeholder 2">
            <a:extLst>
              <a:ext uri="{FF2B5EF4-FFF2-40B4-BE49-F238E27FC236}">
                <a16:creationId xmlns:a16="http://schemas.microsoft.com/office/drawing/2014/main" id="{AEDCD7AD-5F35-E14F-B926-E2B5EBFC56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2B23346-1AB7-9F4C-87A4-AA430C8BD253}"/>
              </a:ext>
            </a:extLst>
          </p:cNvPr>
          <p:cNvSpPr>
            <a:spLocks noGrp="1"/>
          </p:cNvSpPr>
          <p:nvPr>
            <p:ph type="sldNum" sz="quarter" idx="12"/>
          </p:nvPr>
        </p:nvSpPr>
        <p:spPr>
          <a:xfrm>
            <a:off x="8610600" y="6356350"/>
            <a:ext cx="2743200" cy="365125"/>
          </a:xfrm>
          <a:prstGeom prst="rect">
            <a:avLst/>
          </a:prstGeom>
        </p:spPr>
        <p:txBody>
          <a:bodyPr/>
          <a:lstStyle/>
          <a:p>
            <a:fld id="{4C8251CD-A4BE-D043-9A44-A2895BD0417D}" type="slidenum">
              <a:rPr lang="en-US" smtClean="0"/>
              <a:t>‹#›</a:t>
            </a:fld>
            <a:endParaRPr lang="en-US"/>
          </a:p>
        </p:txBody>
      </p:sp>
    </p:spTree>
    <p:extLst>
      <p:ext uri="{BB962C8B-B14F-4D97-AF65-F5344CB8AC3E}">
        <p14:creationId xmlns:p14="http://schemas.microsoft.com/office/powerpoint/2010/main" val="103262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07BA8-7D33-1148-B80C-E03F04859C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CDA805-8F12-254E-A645-D94A1E865DB5}"/>
              </a:ext>
            </a:extLst>
          </p:cNvPr>
          <p:cNvSpPr>
            <a:spLocks noGrp="1"/>
          </p:cNvSpPr>
          <p:nvPr>
            <p:ph type="dt" sz="half" idx="10"/>
          </p:nvPr>
        </p:nvSpPr>
        <p:spPr/>
        <p:txBody>
          <a:bodyPr/>
          <a:lstStyle/>
          <a:p>
            <a:fld id="{F09C51A9-7C48-334B-B6C1-92C9984EB06F}" type="datetimeFigureOut">
              <a:rPr lang="en-US" smtClean="0"/>
              <a:t>7/9/20</a:t>
            </a:fld>
            <a:endParaRPr lang="en-US"/>
          </a:p>
        </p:txBody>
      </p:sp>
      <p:sp>
        <p:nvSpPr>
          <p:cNvPr id="4" name="Footer Placeholder 3">
            <a:extLst>
              <a:ext uri="{FF2B5EF4-FFF2-40B4-BE49-F238E27FC236}">
                <a16:creationId xmlns:a16="http://schemas.microsoft.com/office/drawing/2014/main" id="{1C94B88D-A04B-1146-BCE7-6F9213F78D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A9300D-AF92-3B42-9086-4E380CA7D2E0}"/>
              </a:ext>
            </a:extLst>
          </p:cNvPr>
          <p:cNvSpPr>
            <a:spLocks noGrp="1"/>
          </p:cNvSpPr>
          <p:nvPr>
            <p:ph type="sldNum" sz="quarter" idx="12"/>
          </p:nvPr>
        </p:nvSpPr>
        <p:spPr/>
        <p:txBody>
          <a:bodyPr/>
          <a:lstStyle/>
          <a:p>
            <a:fld id="{CA38B0B5-3A70-FD4F-828A-40B1F04574F3}" type="slidenum">
              <a:rPr lang="en-US" smtClean="0"/>
              <a:t>‹#›</a:t>
            </a:fld>
            <a:endParaRPr lang="en-US"/>
          </a:p>
        </p:txBody>
      </p:sp>
    </p:spTree>
    <p:extLst>
      <p:ext uri="{BB962C8B-B14F-4D97-AF65-F5344CB8AC3E}">
        <p14:creationId xmlns:p14="http://schemas.microsoft.com/office/powerpoint/2010/main" val="2628772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729D3-7394-0042-B785-58F7E2EC7305}"/>
              </a:ext>
            </a:extLst>
          </p:cNvPr>
          <p:cNvSpPr>
            <a:spLocks noGrp="1"/>
          </p:cNvSpPr>
          <p:nvPr>
            <p:ph type="title"/>
          </p:nvPr>
        </p:nvSpPr>
        <p:spPr>
          <a:xfrm>
            <a:off x="838200" y="-63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5D9D01A-A485-D843-B8BF-3DA932156676}"/>
              </a:ext>
            </a:extLst>
          </p:cNvPr>
          <p:cNvSpPr>
            <a:spLocks noGrp="1"/>
          </p:cNvSpPr>
          <p:nvPr>
            <p:ph idx="1"/>
          </p:nvPr>
        </p:nvSpPr>
        <p:spPr>
          <a:xfrm>
            <a:off x="838200" y="166497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C6B19-999D-BB47-9D97-8BB0BD198FAF}"/>
              </a:ext>
            </a:extLst>
          </p:cNvPr>
          <p:cNvSpPr>
            <a:spLocks noGrp="1"/>
          </p:cNvSpPr>
          <p:nvPr>
            <p:ph type="dt" sz="half" idx="10"/>
          </p:nvPr>
        </p:nvSpPr>
        <p:spPr/>
        <p:txBody>
          <a:bodyPr/>
          <a:lstStyle/>
          <a:p>
            <a:fld id="{F09C51A9-7C48-334B-B6C1-92C9984EB06F}" type="datetimeFigureOut">
              <a:rPr lang="en-US" smtClean="0"/>
              <a:t>7/9/20</a:t>
            </a:fld>
            <a:endParaRPr lang="en-US"/>
          </a:p>
        </p:txBody>
      </p:sp>
      <p:sp>
        <p:nvSpPr>
          <p:cNvPr id="5" name="Footer Placeholder 4">
            <a:extLst>
              <a:ext uri="{FF2B5EF4-FFF2-40B4-BE49-F238E27FC236}">
                <a16:creationId xmlns:a16="http://schemas.microsoft.com/office/drawing/2014/main" id="{1B7A22DF-A4A7-EE45-B559-1F69D91D86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2321C1-9C1D-344B-8B5F-05194AF1B45B}"/>
              </a:ext>
            </a:extLst>
          </p:cNvPr>
          <p:cNvSpPr>
            <a:spLocks noGrp="1"/>
          </p:cNvSpPr>
          <p:nvPr>
            <p:ph type="sldNum" sz="quarter" idx="12"/>
          </p:nvPr>
        </p:nvSpPr>
        <p:spPr/>
        <p:txBody>
          <a:bodyPr/>
          <a:lstStyle/>
          <a:p>
            <a:fld id="{CA38B0B5-3A70-FD4F-828A-40B1F04574F3}" type="slidenum">
              <a:rPr lang="en-US" smtClean="0"/>
              <a:t>‹#›</a:t>
            </a:fld>
            <a:endParaRPr lang="en-US"/>
          </a:p>
        </p:txBody>
      </p:sp>
    </p:spTree>
    <p:extLst>
      <p:ext uri="{BB962C8B-B14F-4D97-AF65-F5344CB8AC3E}">
        <p14:creationId xmlns:p14="http://schemas.microsoft.com/office/powerpoint/2010/main" val="4076791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p:cNvSpPr/>
          <p:nvPr userDrawn="1"/>
        </p:nvSpPr>
        <p:spPr>
          <a:xfrm>
            <a:off x="0" y="1364974"/>
            <a:ext cx="12192000" cy="5493026"/>
          </a:xfrm>
          <a:prstGeom prst="rect">
            <a:avLst/>
          </a:prstGeom>
          <a:solidFill>
            <a:srgbClr val="56315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1201378" y="1364974"/>
            <a:ext cx="3180123" cy="5493026"/>
          </a:xfrm>
          <a:prstGeom prst="rect">
            <a:avLst/>
          </a:prstGeom>
          <a:solidFill>
            <a:schemeClr val="bg1">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0" y="6110288"/>
            <a:ext cx="12192000" cy="747712"/>
          </a:xfrm>
          <a:prstGeom prst="rect">
            <a:avLst/>
          </a:prstGeom>
          <a:solidFill>
            <a:srgbClr val="8E908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1811866" y="1364974"/>
            <a:ext cx="2133945" cy="5493026"/>
          </a:xfrm>
          <a:prstGeom prst="rect">
            <a:avLst/>
          </a:prstGeom>
          <a:solidFill>
            <a:schemeClr val="bg1">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4"/>
          <p:cNvSpPr>
            <a:spLocks noChangeArrowheads="1"/>
          </p:cNvSpPr>
          <p:nvPr userDrawn="1"/>
        </p:nvSpPr>
        <p:spPr bwMode="auto">
          <a:xfrm>
            <a:off x="1201378" y="6159500"/>
            <a:ext cx="973166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en-US" sz="800" b="1"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For Advisor Use Only. Not For Public Distribution. </a:t>
            </a:r>
            <a:r>
              <a:rPr lang="en-US" sz="8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Symmetry Partners, LLC, is an investment advisory firm registered with the Securities and Exchange Commission. The firm only transacts business in states where it is properly registered, or excluded or exempted from registration requirements. No one should assume that future performance of any specific investment, investment strategy, product, or non-investment related content made reference to directly or indirectly in this material will be profitable. As with any investment strategy, there is a possibility of profitability as well as loss. All data is from sources believed to be reliable but cannot be guaranteed or warranted. For additional information regarding Symmetry Partners, LLC please see disclosure at the end of this presentation labeled Important Information.</a:t>
            </a:r>
          </a:p>
        </p:txBody>
      </p:sp>
      <p:sp>
        <p:nvSpPr>
          <p:cNvPr id="2" name="Title 1"/>
          <p:cNvSpPr>
            <a:spLocks noGrp="1"/>
          </p:cNvSpPr>
          <p:nvPr>
            <p:ph type="ctrTitle"/>
          </p:nvPr>
        </p:nvSpPr>
        <p:spPr>
          <a:xfrm>
            <a:off x="1201378" y="3115667"/>
            <a:ext cx="10076222" cy="1470025"/>
          </a:xfrm>
        </p:spPr>
        <p:txBody>
          <a:bodyPr anchor="t">
            <a:normAutofit/>
          </a:bodyPr>
          <a:lstStyle>
            <a:lvl1pPr algn="l">
              <a:lnSpc>
                <a:spcPct val="90000"/>
              </a:lnSpc>
              <a:defRPr lang="en-US" sz="4000" b="1" kern="1200" dirty="0">
                <a:solidFill>
                  <a:schemeClr val="bg1"/>
                </a:solidFill>
                <a:latin typeface="+mn-lt"/>
                <a:ea typeface="+mj-ea"/>
                <a:cs typeface="Trebuchet MS"/>
              </a:defRPr>
            </a:lvl1pPr>
          </a:lstStyle>
          <a:p>
            <a:endParaRPr lang="en-US" dirty="0"/>
          </a:p>
        </p:txBody>
      </p:sp>
      <p:grpSp>
        <p:nvGrpSpPr>
          <p:cNvPr id="14" name="Group 7">
            <a:extLst>
              <a:ext uri="{FF2B5EF4-FFF2-40B4-BE49-F238E27FC236}">
                <a16:creationId xmlns:a16="http://schemas.microsoft.com/office/drawing/2014/main" id="{D1A13058-CE1A-AB49-9CDF-F0F23CD20596}"/>
              </a:ext>
            </a:extLst>
          </p:cNvPr>
          <p:cNvGrpSpPr>
            <a:grpSpLocks/>
          </p:cNvGrpSpPr>
          <p:nvPr userDrawn="1"/>
        </p:nvGrpSpPr>
        <p:grpSpPr bwMode="auto">
          <a:xfrm>
            <a:off x="6051135" y="1364974"/>
            <a:ext cx="5836954" cy="4745314"/>
            <a:chOff x="3748615" y="1893300"/>
            <a:chExt cx="5040101" cy="4097271"/>
          </a:xfrm>
        </p:grpSpPr>
        <p:pic>
          <p:nvPicPr>
            <p:cNvPr id="15" name="Picture 8" descr="Foundations cover art silo.png">
              <a:extLst>
                <a:ext uri="{FF2B5EF4-FFF2-40B4-BE49-F238E27FC236}">
                  <a16:creationId xmlns:a16="http://schemas.microsoft.com/office/drawing/2014/main" id="{5445AFD6-7FDF-D045-B7B2-17BC5D9F5F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748615" y="1893300"/>
              <a:ext cx="5040101" cy="4097271"/>
            </a:xfrm>
            <a:prstGeom prst="rect">
              <a:avLst/>
            </a:prstGeom>
            <a:noFill/>
            <a:ln w="9525">
              <a:noFill/>
              <a:miter lim="800000"/>
              <a:headEnd/>
              <a:tailEnd/>
            </a:ln>
          </p:spPr>
        </p:pic>
        <p:pic>
          <p:nvPicPr>
            <p:cNvPr id="16" name="Picture 9" descr="URLs only.png">
              <a:extLst>
                <a:ext uri="{FF2B5EF4-FFF2-40B4-BE49-F238E27FC236}">
                  <a16:creationId xmlns:a16="http://schemas.microsoft.com/office/drawing/2014/main" id="{A207DCA5-9205-6745-BC73-D721671A366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285194" y="2582333"/>
              <a:ext cx="1988605" cy="1817173"/>
            </a:xfrm>
            <a:prstGeom prst="rect">
              <a:avLst/>
            </a:prstGeom>
            <a:noFill/>
            <a:ln w="9525">
              <a:noFill/>
              <a:miter lim="800000"/>
              <a:headEnd/>
              <a:tailEnd/>
            </a:ln>
          </p:spPr>
        </p:pic>
      </p:grpSp>
    </p:spTree>
    <p:extLst>
      <p:ext uri="{BB962C8B-B14F-4D97-AF65-F5344CB8AC3E}">
        <p14:creationId xmlns:p14="http://schemas.microsoft.com/office/powerpoint/2010/main" val="6962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910EA9-5515-FE48-92D7-E395E4C01C7E}"/>
              </a:ext>
            </a:extLst>
          </p:cNvPr>
          <p:cNvSpPr>
            <a:spLocks noGrp="1"/>
          </p:cNvSpPr>
          <p:nvPr>
            <p:ph type="title"/>
          </p:nvPr>
        </p:nvSpPr>
        <p:spPr>
          <a:xfrm>
            <a:off x="1341120" y="601345"/>
            <a:ext cx="9560560" cy="334963"/>
          </a:xfrm>
          <a:prstGeom prst="rect">
            <a:avLst/>
          </a:prstGeom>
        </p:spPr>
        <p:txBody>
          <a:bodyPr/>
          <a:lstStyle>
            <a:lvl1pPr>
              <a:defRPr sz="3200" b="1" i="0">
                <a:solidFill>
                  <a:schemeClr val="tx1"/>
                </a:solidFill>
                <a:latin typeface="Arial Nova" panose="020B050402020202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D26B78B5-E463-8C47-9AA7-9E72AFB39FF0}"/>
              </a:ext>
            </a:extLst>
          </p:cNvPr>
          <p:cNvSpPr>
            <a:spLocks noGrp="1"/>
          </p:cNvSpPr>
          <p:nvPr>
            <p:ph idx="1"/>
          </p:nvPr>
        </p:nvSpPr>
        <p:spPr>
          <a:xfrm>
            <a:off x="1341120" y="1555818"/>
            <a:ext cx="9560560" cy="4530022"/>
          </a:xfrm>
          <a:prstGeom prst="rect">
            <a:avLst/>
          </a:prstGeom>
        </p:spPr>
        <p:txBody>
          <a:bodyPr>
            <a:normAutofit/>
          </a:bodyPr>
          <a:lstStyle>
            <a:lvl1pPr marL="228600" indent="-228600">
              <a:spcBef>
                <a:spcPts val="1000"/>
              </a:spcBef>
              <a:buClr>
                <a:srgbClr val="59315F"/>
              </a:buClr>
              <a:buSzPct val="90000"/>
              <a:defRPr lang="en-US" sz="2400" b="0" i="0" kern="1200" dirty="0" smtClean="0">
                <a:solidFill>
                  <a:srgbClr val="75787B"/>
                </a:solidFill>
                <a:latin typeface="Helvetica" pitchFamily="2" charset="0"/>
                <a:ea typeface="+mj-ea"/>
                <a:cs typeface="Helvetica" pitchFamily="2" charset="0"/>
              </a:defRPr>
            </a:lvl1pPr>
            <a:lvl2pPr marL="455613" indent="-227013">
              <a:buClr>
                <a:srgbClr val="59315F"/>
              </a:buClr>
              <a:buSzPct val="90000"/>
              <a:defRPr lang="en-US" sz="2000" b="0" i="0" kern="1200" dirty="0" smtClean="0">
                <a:solidFill>
                  <a:srgbClr val="75787B"/>
                </a:solidFill>
                <a:latin typeface="Helvetica" pitchFamily="2" charset="0"/>
                <a:ea typeface="+mj-ea"/>
                <a:cs typeface="Helvetica" pitchFamily="2" charset="0"/>
              </a:defRPr>
            </a:lvl2pPr>
            <a:lvl3pPr marL="684213" indent="-228600">
              <a:buClr>
                <a:srgbClr val="59315F"/>
              </a:buClr>
              <a:buSzPct val="80000"/>
              <a:defRPr lang="en-US" sz="2000" b="0" i="0" kern="1200" dirty="0" smtClean="0">
                <a:solidFill>
                  <a:srgbClr val="75787B"/>
                </a:solidFill>
                <a:latin typeface="Helvetica" pitchFamily="2" charset="0"/>
                <a:ea typeface="+mj-ea"/>
                <a:cs typeface="Helvetica" pitchFamily="2" charset="0"/>
              </a:defRPr>
            </a:lvl3pPr>
            <a:lvl4pPr marL="912813" indent="-228600">
              <a:buClr>
                <a:srgbClr val="59315F"/>
              </a:buClr>
              <a:buSzPct val="90000"/>
              <a:defRPr lang="en-US" sz="2000" b="0" i="0" kern="1200" dirty="0" smtClean="0">
                <a:solidFill>
                  <a:srgbClr val="75787B"/>
                </a:solidFill>
                <a:latin typeface="Helvetica" pitchFamily="2" charset="0"/>
                <a:ea typeface="+mj-ea"/>
                <a:cs typeface="Helvetica" pitchFamily="2" charset="0"/>
              </a:defRPr>
            </a:lvl4pPr>
            <a:lvl5pPr marL="1139825" indent="-227013">
              <a:buClr>
                <a:srgbClr val="59315F"/>
              </a:buClr>
              <a:buSzPct val="90000"/>
              <a:defRPr lang="en-US" sz="2000" b="0" i="0" kern="1200" dirty="0">
                <a:solidFill>
                  <a:srgbClr val="75787B"/>
                </a:solidFill>
                <a:latin typeface="Helvetica" pitchFamily="2" charset="0"/>
                <a:ea typeface="+mj-ea"/>
                <a:cs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087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486AB2-EB55-5042-8C67-03DCD1C54573}"/>
              </a:ext>
            </a:extLst>
          </p:cNvPr>
          <p:cNvSpPr>
            <a:spLocks noGrp="1"/>
          </p:cNvSpPr>
          <p:nvPr>
            <p:ph idx="1"/>
          </p:nvPr>
        </p:nvSpPr>
        <p:spPr>
          <a:xfrm>
            <a:off x="838200" y="1222511"/>
            <a:ext cx="10515600" cy="5050369"/>
          </a:xfrm>
        </p:spPr>
        <p:txBody>
          <a:bodyPr/>
          <a:lstStyle>
            <a:lvl1pPr>
              <a:buClr>
                <a:srgbClr val="007096"/>
              </a:buClr>
              <a:defRPr/>
            </a:lvl1pPr>
            <a:lvl2pPr marL="685800" indent="-228600">
              <a:buClr>
                <a:srgbClr val="007096"/>
              </a:buClr>
              <a:buFont typeface="System Font Regular"/>
              <a:buChar char="-"/>
              <a:defRPr/>
            </a:lvl2pPr>
            <a:lvl3pPr>
              <a:buClr>
                <a:srgbClr val="007096"/>
              </a:buClr>
              <a:defRPr/>
            </a:lvl3pPr>
            <a:lvl4pPr marL="1600200" indent="-228600">
              <a:buClr>
                <a:srgbClr val="007096"/>
              </a:buClr>
              <a:buFont typeface="System Font Regular"/>
              <a:buChar char="-"/>
              <a:defRPr/>
            </a:lvl4pPr>
            <a:lvl5pPr>
              <a:buClr>
                <a:srgbClr val="00709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64B62F82-F5C1-D94B-90FD-6D067E57245B}"/>
              </a:ext>
            </a:extLst>
          </p:cNvPr>
          <p:cNvSpPr>
            <a:spLocks noGrp="1"/>
          </p:cNvSpPr>
          <p:nvPr>
            <p:ph type="title"/>
          </p:nvPr>
        </p:nvSpPr>
        <p:spPr>
          <a:xfrm>
            <a:off x="838200" y="449655"/>
            <a:ext cx="8603974" cy="638727"/>
          </a:xfrm>
        </p:spPr>
        <p:txBody>
          <a:bodyPr>
            <a:normAutofit/>
          </a:bodyPr>
          <a:lstStyle>
            <a:lvl1pPr>
              <a:defRPr sz="320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B3BECE11-A884-3545-8B4A-E28C7418B6A2}"/>
              </a:ext>
            </a:extLst>
          </p:cNvPr>
          <p:cNvPicPr>
            <a:picLocks noChangeAspect="1"/>
          </p:cNvPicPr>
          <p:nvPr userDrawn="1"/>
        </p:nvPicPr>
        <p:blipFill>
          <a:blip r:embed="rId2"/>
          <a:stretch>
            <a:fillRect/>
          </a:stretch>
        </p:blipFill>
        <p:spPr>
          <a:xfrm>
            <a:off x="9769872" y="483865"/>
            <a:ext cx="1588898" cy="428863"/>
          </a:xfrm>
          <a:prstGeom prst="rect">
            <a:avLst/>
          </a:prstGeom>
        </p:spPr>
      </p:pic>
    </p:spTree>
    <p:extLst>
      <p:ext uri="{BB962C8B-B14F-4D97-AF65-F5344CB8AC3E}">
        <p14:creationId xmlns:p14="http://schemas.microsoft.com/office/powerpoint/2010/main" val="503060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80290E2-30C8-2A40-AFFB-3A0DDA4FBF2A}"/>
              </a:ext>
            </a:extLst>
          </p:cNvPr>
          <p:cNvSpPr txBox="1"/>
          <p:nvPr userDrawn="1"/>
        </p:nvSpPr>
        <p:spPr>
          <a:xfrm>
            <a:off x="838200" y="6448535"/>
            <a:ext cx="8931672" cy="215444"/>
          </a:xfrm>
          <a:prstGeom prst="rect">
            <a:avLst/>
          </a:prstGeom>
          <a:noFill/>
        </p:spPr>
        <p:txBody>
          <a:bodyPr wrap="square" rtlCol="0">
            <a:spAutoFit/>
          </a:bodyPr>
          <a:lstStyle/>
          <a:p>
            <a:pPr algn="l"/>
            <a:r>
              <a:rPr lang="en-US" sz="800" b="1" dirty="0">
                <a:latin typeface="Segoe UI Historic" panose="020B0502040204020203" pitchFamily="34" charset="0"/>
                <a:ea typeface="Segoe UI Historic" panose="020B0502040204020203" pitchFamily="34" charset="0"/>
                <a:cs typeface="Segoe UI Historic" panose="020B0502040204020203" pitchFamily="34" charset="0"/>
              </a:rPr>
              <a:t>For Advisor Use Only. Not for Public Distribution.</a:t>
            </a:r>
          </a:p>
        </p:txBody>
      </p:sp>
      <p:sp>
        <p:nvSpPr>
          <p:cNvPr id="5" name="Title 1">
            <a:extLst>
              <a:ext uri="{FF2B5EF4-FFF2-40B4-BE49-F238E27FC236}">
                <a16:creationId xmlns:a16="http://schemas.microsoft.com/office/drawing/2014/main" id="{E3CA09EB-D3AF-0342-B06E-C06D4C57775C}"/>
              </a:ext>
            </a:extLst>
          </p:cNvPr>
          <p:cNvSpPr>
            <a:spLocks noGrp="1"/>
          </p:cNvSpPr>
          <p:nvPr>
            <p:ph type="title"/>
          </p:nvPr>
        </p:nvSpPr>
        <p:spPr>
          <a:xfrm>
            <a:off x="838200" y="449655"/>
            <a:ext cx="8603974" cy="638727"/>
          </a:xfrm>
        </p:spPr>
        <p:txBody>
          <a:bodyPr>
            <a:normAutofit/>
          </a:bodyPr>
          <a:lstStyle>
            <a:lvl1pPr>
              <a:defRPr sz="3200">
                <a:solidFill>
                  <a:schemeClr val="tx1"/>
                </a:solidFill>
              </a:defRPr>
            </a:lvl1pPr>
          </a:lstStyle>
          <a:p>
            <a:r>
              <a:rPr lang="en-US" dirty="0"/>
              <a:t>Click to edit Master title style</a:t>
            </a:r>
          </a:p>
        </p:txBody>
      </p:sp>
      <p:pic>
        <p:nvPicPr>
          <p:cNvPr id="6" name="Picture 5">
            <a:extLst>
              <a:ext uri="{FF2B5EF4-FFF2-40B4-BE49-F238E27FC236}">
                <a16:creationId xmlns:a16="http://schemas.microsoft.com/office/drawing/2014/main" id="{2E6CAADC-B4D6-E34A-A26B-66AB51CF8A64}"/>
              </a:ext>
            </a:extLst>
          </p:cNvPr>
          <p:cNvPicPr>
            <a:picLocks noChangeAspect="1"/>
          </p:cNvPicPr>
          <p:nvPr userDrawn="1"/>
        </p:nvPicPr>
        <p:blipFill>
          <a:blip r:embed="rId2"/>
          <a:stretch>
            <a:fillRect/>
          </a:stretch>
        </p:blipFill>
        <p:spPr>
          <a:xfrm>
            <a:off x="9769872" y="483865"/>
            <a:ext cx="1588898" cy="428863"/>
          </a:xfrm>
          <a:prstGeom prst="rect">
            <a:avLst/>
          </a:prstGeom>
        </p:spPr>
      </p:pic>
    </p:spTree>
    <p:extLst>
      <p:ext uri="{BB962C8B-B14F-4D97-AF65-F5344CB8AC3E}">
        <p14:creationId xmlns:p14="http://schemas.microsoft.com/office/powerpoint/2010/main" val="1106325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3CA09EB-D3AF-0342-B06E-C06D4C57775C}"/>
              </a:ext>
            </a:extLst>
          </p:cNvPr>
          <p:cNvSpPr>
            <a:spLocks noGrp="1"/>
          </p:cNvSpPr>
          <p:nvPr>
            <p:ph type="title"/>
          </p:nvPr>
        </p:nvSpPr>
        <p:spPr>
          <a:xfrm>
            <a:off x="838200" y="449655"/>
            <a:ext cx="8603974" cy="638727"/>
          </a:xfrm>
        </p:spPr>
        <p:txBody>
          <a:bodyPr>
            <a:normAutofit/>
          </a:bodyPr>
          <a:lstStyle>
            <a:lvl1pPr>
              <a:defRPr sz="3200">
                <a:solidFill>
                  <a:schemeClr val="tx1"/>
                </a:solidFill>
              </a:defRPr>
            </a:lvl1pPr>
          </a:lstStyle>
          <a:p>
            <a:r>
              <a:rPr lang="en-US" dirty="0"/>
              <a:t>Click to edit Master title style</a:t>
            </a:r>
          </a:p>
        </p:txBody>
      </p:sp>
      <p:pic>
        <p:nvPicPr>
          <p:cNvPr id="6" name="Picture 5">
            <a:extLst>
              <a:ext uri="{FF2B5EF4-FFF2-40B4-BE49-F238E27FC236}">
                <a16:creationId xmlns:a16="http://schemas.microsoft.com/office/drawing/2014/main" id="{2E6CAADC-B4D6-E34A-A26B-66AB51CF8A64}"/>
              </a:ext>
            </a:extLst>
          </p:cNvPr>
          <p:cNvPicPr>
            <a:picLocks noChangeAspect="1"/>
          </p:cNvPicPr>
          <p:nvPr userDrawn="1"/>
        </p:nvPicPr>
        <p:blipFill>
          <a:blip r:embed="rId2"/>
          <a:stretch>
            <a:fillRect/>
          </a:stretch>
        </p:blipFill>
        <p:spPr>
          <a:xfrm>
            <a:off x="9769872" y="483865"/>
            <a:ext cx="1588898" cy="428863"/>
          </a:xfrm>
          <a:prstGeom prst="rect">
            <a:avLst/>
          </a:prstGeom>
        </p:spPr>
      </p:pic>
    </p:spTree>
    <p:extLst>
      <p:ext uri="{BB962C8B-B14F-4D97-AF65-F5344CB8AC3E}">
        <p14:creationId xmlns:p14="http://schemas.microsoft.com/office/powerpoint/2010/main" val="422179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0709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93B003-54F2-C540-B522-6062A24F0517}"/>
              </a:ext>
            </a:extLst>
          </p:cNvPr>
          <p:cNvSpPr/>
          <p:nvPr userDrawn="1"/>
        </p:nvSpPr>
        <p:spPr>
          <a:xfrm>
            <a:off x="1201378" y="-28084"/>
            <a:ext cx="3180123" cy="6858000"/>
          </a:xfrm>
          <a:prstGeom prst="rect">
            <a:avLst/>
          </a:prstGeom>
          <a:solidFill>
            <a:schemeClr val="bg1">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a:extLst>
              <a:ext uri="{FF2B5EF4-FFF2-40B4-BE49-F238E27FC236}">
                <a16:creationId xmlns:a16="http://schemas.microsoft.com/office/drawing/2014/main" id="{D175E64E-A831-064B-A1CE-EBED73BD469B}"/>
              </a:ext>
            </a:extLst>
          </p:cNvPr>
          <p:cNvSpPr/>
          <p:nvPr userDrawn="1"/>
        </p:nvSpPr>
        <p:spPr>
          <a:xfrm>
            <a:off x="1811866" y="0"/>
            <a:ext cx="2133945" cy="6858000"/>
          </a:xfrm>
          <a:prstGeom prst="rect">
            <a:avLst/>
          </a:prstGeom>
          <a:solidFill>
            <a:schemeClr val="bg1">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 name="Picture 14">
            <a:extLst>
              <a:ext uri="{FF2B5EF4-FFF2-40B4-BE49-F238E27FC236}">
                <a16:creationId xmlns:a16="http://schemas.microsoft.com/office/drawing/2014/main" id="{92684217-5F9F-1C42-92EF-95B4B13635E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769872" y="447756"/>
            <a:ext cx="1588902" cy="428863"/>
          </a:xfrm>
          <a:prstGeom prst="rect">
            <a:avLst/>
          </a:prstGeom>
        </p:spPr>
      </p:pic>
      <p:sp>
        <p:nvSpPr>
          <p:cNvPr id="8" name="Content Placeholder 2">
            <a:extLst>
              <a:ext uri="{FF2B5EF4-FFF2-40B4-BE49-F238E27FC236}">
                <a16:creationId xmlns:a16="http://schemas.microsoft.com/office/drawing/2014/main" id="{778DABBF-6A98-2344-9373-473C6C66CAAD}"/>
              </a:ext>
            </a:extLst>
          </p:cNvPr>
          <p:cNvSpPr>
            <a:spLocks noGrp="1"/>
          </p:cNvSpPr>
          <p:nvPr>
            <p:ph idx="1"/>
          </p:nvPr>
        </p:nvSpPr>
        <p:spPr>
          <a:xfrm>
            <a:off x="838200" y="1222511"/>
            <a:ext cx="10515600" cy="5050369"/>
          </a:xfrm>
        </p:spPr>
        <p:txBody>
          <a:bodyPr/>
          <a:lstStyle>
            <a:lvl1pPr>
              <a:buClr>
                <a:srgbClr val="F4B333"/>
              </a:buClr>
              <a:defRPr>
                <a:solidFill>
                  <a:schemeClr val="bg1"/>
                </a:solidFill>
              </a:defRPr>
            </a:lvl1pPr>
            <a:lvl2pPr marL="685800" indent="-228600">
              <a:buClr>
                <a:srgbClr val="F4B333"/>
              </a:buClr>
              <a:buFont typeface="System Font Regular"/>
              <a:buChar char="-"/>
              <a:defRPr>
                <a:solidFill>
                  <a:schemeClr val="bg1"/>
                </a:solidFill>
              </a:defRPr>
            </a:lvl2pPr>
            <a:lvl3pPr>
              <a:buClr>
                <a:srgbClr val="F4B333"/>
              </a:buClr>
              <a:defRPr>
                <a:solidFill>
                  <a:schemeClr val="bg1"/>
                </a:solidFill>
              </a:defRPr>
            </a:lvl3pPr>
            <a:lvl4pPr marL="1600200" indent="-228600">
              <a:buClr>
                <a:srgbClr val="F4B333"/>
              </a:buClr>
              <a:buFont typeface="System Font Regular"/>
              <a:buChar char="-"/>
              <a:defRPr>
                <a:solidFill>
                  <a:schemeClr val="bg1"/>
                </a:solidFill>
              </a:defRPr>
            </a:lvl4pPr>
            <a:lvl5pPr>
              <a:buClr>
                <a:srgbClr val="F4B333"/>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663EE841-715F-5141-B5E0-7499FAF95C5F}"/>
              </a:ext>
            </a:extLst>
          </p:cNvPr>
          <p:cNvSpPr>
            <a:spLocks noGrp="1"/>
          </p:cNvSpPr>
          <p:nvPr>
            <p:ph type="title"/>
          </p:nvPr>
        </p:nvSpPr>
        <p:spPr>
          <a:xfrm>
            <a:off x="838200" y="449655"/>
            <a:ext cx="8603974" cy="638727"/>
          </a:xfrm>
        </p:spPr>
        <p:txBody>
          <a:bodyPr>
            <a:normAutofit/>
          </a:bodyPr>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63713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709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93B003-54F2-C540-B522-6062A24F0517}"/>
              </a:ext>
            </a:extLst>
          </p:cNvPr>
          <p:cNvSpPr/>
          <p:nvPr userDrawn="1"/>
        </p:nvSpPr>
        <p:spPr>
          <a:xfrm>
            <a:off x="1201378" y="0"/>
            <a:ext cx="3180123" cy="6858000"/>
          </a:xfrm>
          <a:prstGeom prst="rect">
            <a:avLst/>
          </a:prstGeom>
          <a:solidFill>
            <a:schemeClr val="bg1">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a:extLst>
              <a:ext uri="{FF2B5EF4-FFF2-40B4-BE49-F238E27FC236}">
                <a16:creationId xmlns:a16="http://schemas.microsoft.com/office/drawing/2014/main" id="{D175E64E-A831-064B-A1CE-EBED73BD469B}"/>
              </a:ext>
            </a:extLst>
          </p:cNvPr>
          <p:cNvSpPr/>
          <p:nvPr userDrawn="1"/>
        </p:nvSpPr>
        <p:spPr>
          <a:xfrm>
            <a:off x="1811866" y="0"/>
            <a:ext cx="2133945" cy="6858000"/>
          </a:xfrm>
          <a:prstGeom prst="rect">
            <a:avLst/>
          </a:prstGeom>
          <a:solidFill>
            <a:schemeClr val="bg1">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6">
            <a:extLst>
              <a:ext uri="{FF2B5EF4-FFF2-40B4-BE49-F238E27FC236}">
                <a16:creationId xmlns:a16="http://schemas.microsoft.com/office/drawing/2014/main" id="{017EE45C-1D4C-5D4D-8524-3DE6BBD1A4F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769872" y="447756"/>
            <a:ext cx="1588902" cy="428863"/>
          </a:xfrm>
          <a:prstGeom prst="rect">
            <a:avLst/>
          </a:prstGeom>
        </p:spPr>
      </p:pic>
      <p:sp>
        <p:nvSpPr>
          <p:cNvPr id="8" name="Title 1">
            <a:extLst>
              <a:ext uri="{FF2B5EF4-FFF2-40B4-BE49-F238E27FC236}">
                <a16:creationId xmlns:a16="http://schemas.microsoft.com/office/drawing/2014/main" id="{AE0F5C4F-DA92-6B42-A141-39BC9F4980DF}"/>
              </a:ext>
            </a:extLst>
          </p:cNvPr>
          <p:cNvSpPr>
            <a:spLocks noGrp="1"/>
          </p:cNvSpPr>
          <p:nvPr>
            <p:ph type="title"/>
          </p:nvPr>
        </p:nvSpPr>
        <p:spPr>
          <a:xfrm>
            <a:off x="838200" y="449655"/>
            <a:ext cx="8603974" cy="638727"/>
          </a:xfrm>
        </p:spPr>
        <p:txBody>
          <a:bodyPr>
            <a:normAutofit/>
          </a:bodyPr>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54475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2">
            <a:lumMod val="7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93B003-54F2-C540-B522-6062A24F0517}"/>
              </a:ext>
            </a:extLst>
          </p:cNvPr>
          <p:cNvSpPr/>
          <p:nvPr userDrawn="1"/>
        </p:nvSpPr>
        <p:spPr>
          <a:xfrm>
            <a:off x="1201378" y="-28084"/>
            <a:ext cx="3180123" cy="6858000"/>
          </a:xfrm>
          <a:prstGeom prst="rect">
            <a:avLst/>
          </a:prstGeom>
          <a:solidFill>
            <a:schemeClr val="bg1">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a:extLst>
              <a:ext uri="{FF2B5EF4-FFF2-40B4-BE49-F238E27FC236}">
                <a16:creationId xmlns:a16="http://schemas.microsoft.com/office/drawing/2014/main" id="{D175E64E-A831-064B-A1CE-EBED73BD469B}"/>
              </a:ext>
            </a:extLst>
          </p:cNvPr>
          <p:cNvSpPr/>
          <p:nvPr userDrawn="1"/>
        </p:nvSpPr>
        <p:spPr>
          <a:xfrm>
            <a:off x="1811866" y="0"/>
            <a:ext cx="2133945" cy="6858000"/>
          </a:xfrm>
          <a:prstGeom prst="rect">
            <a:avLst/>
          </a:prstGeom>
          <a:solidFill>
            <a:schemeClr val="bg1">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a:extLst>
              <a:ext uri="{FF2B5EF4-FFF2-40B4-BE49-F238E27FC236}">
                <a16:creationId xmlns:a16="http://schemas.microsoft.com/office/drawing/2014/main" id="{49DD4B82-E476-7247-B329-30C9C2F25A50}"/>
              </a:ext>
            </a:extLst>
          </p:cNvPr>
          <p:cNvSpPr>
            <a:spLocks noGrp="1"/>
          </p:cNvSpPr>
          <p:nvPr>
            <p:ph type="title"/>
          </p:nvPr>
        </p:nvSpPr>
        <p:spPr>
          <a:xfrm>
            <a:off x="838200" y="2780334"/>
            <a:ext cx="10515600" cy="648666"/>
          </a:xfrm>
        </p:spPr>
        <p:txBody>
          <a:bodyPr>
            <a:noAutofit/>
          </a:bodyPr>
          <a:lstStyle>
            <a:lvl1pPr>
              <a:defRPr sz="4000">
                <a:solidFill>
                  <a:schemeClr val="bg1"/>
                </a:solidFill>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2BEB95A0-3824-5140-AF84-DCB99F1789A0}"/>
              </a:ext>
            </a:extLst>
          </p:cNvPr>
          <p:cNvCxnSpPr>
            <a:cxnSpLocks/>
          </p:cNvCxnSpPr>
          <p:nvPr userDrawn="1"/>
        </p:nvCxnSpPr>
        <p:spPr>
          <a:xfrm>
            <a:off x="838200" y="3602450"/>
            <a:ext cx="5375031" cy="0"/>
          </a:xfrm>
          <a:prstGeom prst="line">
            <a:avLst/>
          </a:prstGeom>
          <a:ln w="19050" cap="sq">
            <a:solidFill>
              <a:srgbClr val="F4B333"/>
            </a:solidFill>
            <a:headEnd w="lg" len="lg"/>
            <a:tailEnd type="stealt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5256873-B05D-A347-A048-0D9A2FC146F6}"/>
              </a:ext>
            </a:extLst>
          </p:cNvPr>
          <p:cNvCxnSpPr>
            <a:cxnSpLocks/>
          </p:cNvCxnSpPr>
          <p:nvPr userDrawn="1"/>
        </p:nvCxnSpPr>
        <p:spPr>
          <a:xfrm>
            <a:off x="838200" y="3707466"/>
            <a:ext cx="4448908" cy="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5462A77-05C8-6846-A61C-8FF6BD7B53A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769872" y="447756"/>
            <a:ext cx="1588902" cy="428863"/>
          </a:xfrm>
          <a:prstGeom prst="rect">
            <a:avLst/>
          </a:prstGeom>
        </p:spPr>
      </p:pic>
    </p:spTree>
    <p:extLst>
      <p:ext uri="{BB962C8B-B14F-4D97-AF65-F5344CB8AC3E}">
        <p14:creationId xmlns:p14="http://schemas.microsoft.com/office/powerpoint/2010/main" val="22042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par>
                                <p:cTn id="8" presetID="22" presetClass="entr" presetSubtype="2" repeatCount="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00709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93B003-54F2-C540-B522-6062A24F0517}"/>
              </a:ext>
            </a:extLst>
          </p:cNvPr>
          <p:cNvSpPr/>
          <p:nvPr userDrawn="1"/>
        </p:nvSpPr>
        <p:spPr>
          <a:xfrm>
            <a:off x="1201378" y="-28084"/>
            <a:ext cx="3180123" cy="6858000"/>
          </a:xfrm>
          <a:prstGeom prst="rect">
            <a:avLst/>
          </a:prstGeom>
          <a:solidFill>
            <a:schemeClr val="bg1">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a:extLst>
              <a:ext uri="{FF2B5EF4-FFF2-40B4-BE49-F238E27FC236}">
                <a16:creationId xmlns:a16="http://schemas.microsoft.com/office/drawing/2014/main" id="{D175E64E-A831-064B-A1CE-EBED73BD469B}"/>
              </a:ext>
            </a:extLst>
          </p:cNvPr>
          <p:cNvSpPr/>
          <p:nvPr userDrawn="1"/>
        </p:nvSpPr>
        <p:spPr>
          <a:xfrm>
            <a:off x="1811866" y="0"/>
            <a:ext cx="2133945" cy="6858000"/>
          </a:xfrm>
          <a:prstGeom prst="rect">
            <a:avLst/>
          </a:prstGeom>
          <a:solidFill>
            <a:schemeClr val="bg1">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9" name="Straight Connector 8">
            <a:extLst>
              <a:ext uri="{FF2B5EF4-FFF2-40B4-BE49-F238E27FC236}">
                <a16:creationId xmlns:a16="http://schemas.microsoft.com/office/drawing/2014/main" id="{309D2B1D-57D1-2C4A-8790-7E61047A1DF0}"/>
              </a:ext>
            </a:extLst>
          </p:cNvPr>
          <p:cNvCxnSpPr>
            <a:cxnSpLocks/>
          </p:cNvCxnSpPr>
          <p:nvPr userDrawn="1"/>
        </p:nvCxnSpPr>
        <p:spPr>
          <a:xfrm>
            <a:off x="4594956" y="1345671"/>
            <a:ext cx="0" cy="1961534"/>
          </a:xfrm>
          <a:prstGeom prst="line">
            <a:avLst/>
          </a:prstGeom>
          <a:ln w="12700">
            <a:solidFill>
              <a:srgbClr val="F4B33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160CC5F-3447-1446-A2D4-39A8D92B6EEB}"/>
              </a:ext>
            </a:extLst>
          </p:cNvPr>
          <p:cNvCxnSpPr/>
          <p:nvPr userDrawn="1"/>
        </p:nvCxnSpPr>
        <p:spPr>
          <a:xfrm flipH="1">
            <a:off x="4078762" y="3307205"/>
            <a:ext cx="516194" cy="0"/>
          </a:xfrm>
          <a:prstGeom prst="line">
            <a:avLst/>
          </a:prstGeom>
          <a:ln w="12700">
            <a:solidFill>
              <a:srgbClr val="F4B333"/>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238A5B0-BB08-614E-8F2E-80CF8BADD794}"/>
              </a:ext>
            </a:extLst>
          </p:cNvPr>
          <p:cNvCxnSpPr>
            <a:cxnSpLocks/>
          </p:cNvCxnSpPr>
          <p:nvPr userDrawn="1"/>
        </p:nvCxnSpPr>
        <p:spPr>
          <a:xfrm>
            <a:off x="4594956" y="3304030"/>
            <a:ext cx="1458" cy="2117545"/>
          </a:xfrm>
          <a:prstGeom prst="line">
            <a:avLst/>
          </a:prstGeom>
          <a:ln w="12700">
            <a:solidFill>
              <a:srgbClr val="F4B333"/>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0895F799-AF9C-6B41-9D22-AFCB15904279}"/>
              </a:ext>
            </a:extLst>
          </p:cNvPr>
          <p:cNvSpPr>
            <a:spLocks noGrp="1"/>
          </p:cNvSpPr>
          <p:nvPr>
            <p:ph type="body" sz="quarter" idx="10" hasCustomPrompt="1"/>
          </p:nvPr>
        </p:nvSpPr>
        <p:spPr>
          <a:xfrm>
            <a:off x="738188" y="4005263"/>
            <a:ext cx="2943225" cy="535464"/>
          </a:xfrm>
        </p:spPr>
        <p:txBody>
          <a:bodyPr anchor="ctr"/>
          <a:lstStyle>
            <a:lvl1pPr marL="0" indent="0">
              <a:buFontTx/>
              <a:buNone/>
              <a:defRPr sz="3200" b="1">
                <a:solidFill>
                  <a:srgbClr val="F4B333"/>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22" name="Text Placeholder 20">
            <a:extLst>
              <a:ext uri="{FF2B5EF4-FFF2-40B4-BE49-F238E27FC236}">
                <a16:creationId xmlns:a16="http://schemas.microsoft.com/office/drawing/2014/main" id="{7F24A799-BE87-1A4F-ADDA-F1E1975ADB35}"/>
              </a:ext>
            </a:extLst>
          </p:cNvPr>
          <p:cNvSpPr>
            <a:spLocks noGrp="1"/>
          </p:cNvSpPr>
          <p:nvPr>
            <p:ph type="body" sz="quarter" idx="11" hasCustomPrompt="1"/>
          </p:nvPr>
        </p:nvSpPr>
        <p:spPr>
          <a:xfrm>
            <a:off x="738187" y="4665132"/>
            <a:ext cx="2943225" cy="535464"/>
          </a:xfrm>
        </p:spPr>
        <p:txBody>
          <a:bodyPr anchor="ctr">
            <a:normAutofit/>
          </a:bodyPr>
          <a:lstStyle>
            <a:lvl1pPr marL="0" indent="0">
              <a:buFontTx/>
              <a:buNone/>
              <a:defRPr sz="24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a:t>
            </a:r>
          </a:p>
        </p:txBody>
      </p:sp>
      <p:sp>
        <p:nvSpPr>
          <p:cNvPr id="24" name="Text Placeholder 23">
            <a:extLst>
              <a:ext uri="{FF2B5EF4-FFF2-40B4-BE49-F238E27FC236}">
                <a16:creationId xmlns:a16="http://schemas.microsoft.com/office/drawing/2014/main" id="{CD9DE6A5-131C-3B4A-8803-EDE5356533B7}"/>
              </a:ext>
            </a:extLst>
          </p:cNvPr>
          <p:cNvSpPr>
            <a:spLocks noGrp="1"/>
          </p:cNvSpPr>
          <p:nvPr>
            <p:ph type="body" sz="quarter" idx="12" hasCustomPrompt="1"/>
          </p:nvPr>
        </p:nvSpPr>
        <p:spPr>
          <a:xfrm>
            <a:off x="5099050" y="1751013"/>
            <a:ext cx="6119813" cy="3449637"/>
          </a:xfrm>
        </p:spPr>
        <p:txBody>
          <a:bodyPr anchor="ctr">
            <a:normAutofit/>
          </a:bodyPr>
          <a:lstStyle>
            <a:lvl1pPr marL="0" indent="0" algn="l">
              <a:buFontTx/>
              <a:buNone/>
              <a:defRPr sz="44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Quote</a:t>
            </a:r>
          </a:p>
        </p:txBody>
      </p:sp>
      <p:pic>
        <p:nvPicPr>
          <p:cNvPr id="15" name="Picture 14">
            <a:extLst>
              <a:ext uri="{FF2B5EF4-FFF2-40B4-BE49-F238E27FC236}">
                <a16:creationId xmlns:a16="http://schemas.microsoft.com/office/drawing/2014/main" id="{542DCC42-3DDF-AA42-A3B2-1EAFF7E0740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35826" y="284227"/>
            <a:ext cx="1588902" cy="428863"/>
          </a:xfrm>
          <a:prstGeom prst="rect">
            <a:avLst/>
          </a:prstGeom>
        </p:spPr>
      </p:pic>
    </p:spTree>
    <p:extLst>
      <p:ext uri="{BB962C8B-B14F-4D97-AF65-F5344CB8AC3E}">
        <p14:creationId xmlns:p14="http://schemas.microsoft.com/office/powerpoint/2010/main" val="289834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
                                        <p:tgtEl>
                                          <p:spTgt spid="10"/>
                                        </p:tgtEl>
                                      </p:cBhvr>
                                    </p:animEffect>
                                  </p:childTnLst>
                                </p:cTn>
                              </p:par>
                            </p:childTnLst>
                          </p:cTn>
                        </p:par>
                        <p:par>
                          <p:cTn id="8" fill="hold">
                            <p:stCondLst>
                              <p:cond delay="2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1000"/>
                                        <p:tgtEl>
                                          <p:spTgt spid="9"/>
                                        </p:tgtEl>
                                      </p:cBhvr>
                                    </p:animEffect>
                                  </p:childTnLst>
                                </p:cTn>
                              </p:par>
                              <p:par>
                                <p:cTn id="12" presetID="22" presetClass="entr" presetSubtype="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89D2A4-04B9-4F43-8E54-2B6F4CAE5F5F}"/>
              </a:ext>
            </a:extLst>
          </p:cNvPr>
          <p:cNvSpPr/>
          <p:nvPr userDrawn="1"/>
        </p:nvSpPr>
        <p:spPr>
          <a:xfrm>
            <a:off x="-1" y="0"/>
            <a:ext cx="5021944" cy="6858000"/>
          </a:xfrm>
          <a:prstGeom prst="rect">
            <a:avLst/>
          </a:prstGeom>
          <a:solidFill>
            <a:srgbClr val="6E48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Helvetica Neue Normal" charset="0"/>
              <a:ea typeface="+mn-ea"/>
              <a:cs typeface="+mn-cs"/>
            </a:endParaRPr>
          </a:p>
        </p:txBody>
      </p:sp>
      <p:sp>
        <p:nvSpPr>
          <p:cNvPr id="13" name="Title 1">
            <a:extLst>
              <a:ext uri="{FF2B5EF4-FFF2-40B4-BE49-F238E27FC236}">
                <a16:creationId xmlns:a16="http://schemas.microsoft.com/office/drawing/2014/main" id="{24392D71-AAF3-DA44-A8B5-6E76F4293B5B}"/>
              </a:ext>
            </a:extLst>
          </p:cNvPr>
          <p:cNvSpPr>
            <a:spLocks noGrp="1"/>
          </p:cNvSpPr>
          <p:nvPr>
            <p:ph type="title"/>
          </p:nvPr>
        </p:nvSpPr>
        <p:spPr>
          <a:xfrm>
            <a:off x="362260" y="2846381"/>
            <a:ext cx="3147208" cy="978316"/>
          </a:xfrm>
        </p:spPr>
        <p:txBody>
          <a:bodyPr/>
          <a:lstStyle/>
          <a:p>
            <a:pPr algn="ctr"/>
            <a:r>
              <a:rPr lang="en-US" sz="4800" dirty="0">
                <a:solidFill>
                  <a:schemeClr val="bg1"/>
                </a:solidFill>
              </a:rPr>
              <a:t>Next Steps</a:t>
            </a:r>
          </a:p>
        </p:txBody>
      </p:sp>
      <p:sp>
        <p:nvSpPr>
          <p:cNvPr id="14" name="Oval 13">
            <a:extLst>
              <a:ext uri="{FF2B5EF4-FFF2-40B4-BE49-F238E27FC236}">
                <a16:creationId xmlns:a16="http://schemas.microsoft.com/office/drawing/2014/main" id="{A183A637-8395-5042-998F-F67449EB1E80}"/>
              </a:ext>
            </a:extLst>
          </p:cNvPr>
          <p:cNvSpPr/>
          <p:nvPr userDrawn="1"/>
        </p:nvSpPr>
        <p:spPr>
          <a:xfrm>
            <a:off x="-476448" y="912948"/>
            <a:ext cx="4909300" cy="4909300"/>
          </a:xfrm>
          <a:prstGeom prst="ellipse">
            <a:avLst/>
          </a:prstGeom>
          <a:noFill/>
          <a:ln w="12700">
            <a:solidFill>
              <a:srgbClr val="F4B333"/>
            </a:solidFill>
            <a:prstDash val="dash"/>
          </a:ln>
          <a:effectLst>
            <a:outerShdw blurRad="571500" dist="38100" dir="5400000" sx="105000" sy="105000" algn="ctr" rotWithShape="0">
              <a:schemeClr val="tx1">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C7AE830C-DE15-7E4E-A5B2-4BA055DA97BB}"/>
              </a:ext>
            </a:extLst>
          </p:cNvPr>
          <p:cNvSpPr/>
          <p:nvPr userDrawn="1"/>
        </p:nvSpPr>
        <p:spPr>
          <a:xfrm>
            <a:off x="-165684" y="1169206"/>
            <a:ext cx="4342275" cy="4342275"/>
          </a:xfrm>
          <a:prstGeom prst="ellipse">
            <a:avLst/>
          </a:prstGeom>
          <a:noFill/>
          <a:ln w="25400">
            <a:solidFill>
              <a:schemeClr val="bg1"/>
            </a:solidFill>
            <a:prstDash val="solid"/>
          </a:ln>
          <a:effectLst>
            <a:outerShdw blurRad="571500" dist="38100" dir="5400000" sx="105000" sy="105000" algn="ctr" rotWithShape="0">
              <a:schemeClr val="tx1">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ACDE28AC-E6E1-A946-9F8E-53A9E155EDC3}"/>
              </a:ext>
            </a:extLst>
          </p:cNvPr>
          <p:cNvCxnSpPr>
            <a:cxnSpLocks/>
          </p:cNvCxnSpPr>
          <p:nvPr userDrawn="1"/>
        </p:nvCxnSpPr>
        <p:spPr>
          <a:xfrm>
            <a:off x="539421" y="3719681"/>
            <a:ext cx="2970047" cy="0"/>
          </a:xfrm>
          <a:prstGeom prst="line">
            <a:avLst/>
          </a:prstGeom>
          <a:ln w="19050" cap="sq">
            <a:solidFill>
              <a:srgbClr val="F4B333"/>
            </a:solidFill>
            <a:headEnd w="lg" len="lg"/>
            <a:tailEnd type="stealt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B8934D-D907-D549-9274-E697D6CC83A8}"/>
              </a:ext>
            </a:extLst>
          </p:cNvPr>
          <p:cNvCxnSpPr>
            <a:cxnSpLocks/>
          </p:cNvCxnSpPr>
          <p:nvPr userDrawn="1"/>
        </p:nvCxnSpPr>
        <p:spPr>
          <a:xfrm>
            <a:off x="539421" y="3824697"/>
            <a:ext cx="1942523" cy="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5917A21-7A0D-C74E-B582-9229085FED15}"/>
              </a:ext>
            </a:extLst>
          </p:cNvPr>
          <p:cNvSpPr>
            <a:spLocks noGrp="1"/>
          </p:cNvSpPr>
          <p:nvPr>
            <p:ph type="body" sz="quarter" idx="10"/>
          </p:nvPr>
        </p:nvSpPr>
        <p:spPr>
          <a:xfrm>
            <a:off x="5982803" y="1617179"/>
            <a:ext cx="5298109" cy="914400"/>
          </a:xfrm>
        </p:spPr>
        <p:txBody>
          <a:bodyPr/>
          <a:lstStyle>
            <a:lvl1pPr>
              <a:buClr>
                <a:srgbClr val="007096"/>
              </a:buClr>
              <a:defRPr/>
            </a:lvl1pPr>
            <a:lvl2pPr marL="457200" indent="0">
              <a:buNone/>
              <a:defRPr/>
            </a:lvl2pPr>
          </a:lstStyle>
          <a:p>
            <a:pPr lvl="0"/>
            <a:r>
              <a:rPr lang="en-US" dirty="0"/>
              <a:t>Click to edit Master text styles</a:t>
            </a:r>
          </a:p>
        </p:txBody>
      </p:sp>
      <p:pic>
        <p:nvPicPr>
          <p:cNvPr id="11" name="Picture 10">
            <a:extLst>
              <a:ext uri="{FF2B5EF4-FFF2-40B4-BE49-F238E27FC236}">
                <a16:creationId xmlns:a16="http://schemas.microsoft.com/office/drawing/2014/main" id="{B70B8EC6-BDAA-F94B-9B16-C37AACE7A682}"/>
              </a:ext>
            </a:extLst>
          </p:cNvPr>
          <p:cNvPicPr>
            <a:picLocks noChangeAspect="1"/>
          </p:cNvPicPr>
          <p:nvPr userDrawn="1"/>
        </p:nvPicPr>
        <p:blipFill>
          <a:blip r:embed="rId2"/>
          <a:stretch>
            <a:fillRect/>
          </a:stretch>
        </p:blipFill>
        <p:spPr>
          <a:xfrm>
            <a:off x="9769872" y="483865"/>
            <a:ext cx="1588898" cy="428863"/>
          </a:xfrm>
          <a:prstGeom prst="rect">
            <a:avLst/>
          </a:prstGeom>
        </p:spPr>
      </p:pic>
    </p:spTree>
    <p:extLst>
      <p:ext uri="{BB962C8B-B14F-4D97-AF65-F5344CB8AC3E}">
        <p14:creationId xmlns:p14="http://schemas.microsoft.com/office/powerpoint/2010/main" val="85023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par>
                                <p:cTn id="8" presetID="22" presetClass="entr" presetSubtype="8" repeatCount="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2000"/>
                                        <p:tgtEl>
                                          <p:spTgt spid="16"/>
                                        </p:tgtEl>
                                      </p:cBhvr>
                                    </p:animEffect>
                                  </p:childTnLst>
                                </p:cTn>
                              </p:par>
                              <p:par>
                                <p:cTn id="11" presetID="22" presetClass="entr" presetSubtype="2" repeatCount="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right)">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40404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93B003-54F2-C540-B522-6062A24F0517}"/>
              </a:ext>
            </a:extLst>
          </p:cNvPr>
          <p:cNvSpPr/>
          <p:nvPr userDrawn="1"/>
        </p:nvSpPr>
        <p:spPr>
          <a:xfrm>
            <a:off x="1201378" y="-28084"/>
            <a:ext cx="3180123" cy="6858000"/>
          </a:xfrm>
          <a:prstGeom prst="rect">
            <a:avLst/>
          </a:prstGeom>
          <a:solidFill>
            <a:schemeClr val="bg1">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a:extLst>
              <a:ext uri="{FF2B5EF4-FFF2-40B4-BE49-F238E27FC236}">
                <a16:creationId xmlns:a16="http://schemas.microsoft.com/office/drawing/2014/main" id="{D175E64E-A831-064B-A1CE-EBED73BD469B}"/>
              </a:ext>
            </a:extLst>
          </p:cNvPr>
          <p:cNvSpPr/>
          <p:nvPr userDrawn="1"/>
        </p:nvSpPr>
        <p:spPr>
          <a:xfrm>
            <a:off x="1811866" y="0"/>
            <a:ext cx="2133945" cy="6858000"/>
          </a:xfrm>
          <a:prstGeom prst="rect">
            <a:avLst/>
          </a:prstGeom>
          <a:solidFill>
            <a:schemeClr val="bg1">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a:extLst>
              <a:ext uri="{FF2B5EF4-FFF2-40B4-BE49-F238E27FC236}">
                <a16:creationId xmlns:a16="http://schemas.microsoft.com/office/drawing/2014/main" id="{1EB4C3B5-83AE-2843-8A98-A2CC0576B62D}"/>
              </a:ext>
            </a:extLst>
          </p:cNvPr>
          <p:cNvSpPr>
            <a:spLocks noGrp="1"/>
          </p:cNvSpPr>
          <p:nvPr>
            <p:ph type="body" sz="quarter" idx="10"/>
          </p:nvPr>
        </p:nvSpPr>
        <p:spPr>
          <a:xfrm>
            <a:off x="838200" y="1093788"/>
            <a:ext cx="10412413" cy="4740275"/>
          </a:xfrm>
        </p:spPr>
        <p:txBody>
          <a:bodyPr>
            <a:normAutofit/>
          </a:bodyPr>
          <a:lstStyle>
            <a:lvl1pPr marL="0" indent="0">
              <a:buFontTx/>
              <a:buNone/>
              <a:defRPr sz="800">
                <a:solidFill>
                  <a:schemeClr val="bg1"/>
                </a:solidFill>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dirty="0"/>
              <a:t>Click to edit Master text styles</a:t>
            </a:r>
          </a:p>
        </p:txBody>
      </p:sp>
      <p:pic>
        <p:nvPicPr>
          <p:cNvPr id="8" name="Picture 7">
            <a:extLst>
              <a:ext uri="{FF2B5EF4-FFF2-40B4-BE49-F238E27FC236}">
                <a16:creationId xmlns:a16="http://schemas.microsoft.com/office/drawing/2014/main" id="{07F42469-DA9B-8E49-96E8-6FC92ACEE0A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769872" y="447756"/>
            <a:ext cx="1588902" cy="428863"/>
          </a:xfrm>
          <a:prstGeom prst="rect">
            <a:avLst/>
          </a:prstGeom>
        </p:spPr>
      </p:pic>
    </p:spTree>
    <p:extLst>
      <p:ext uri="{BB962C8B-B14F-4D97-AF65-F5344CB8AC3E}">
        <p14:creationId xmlns:p14="http://schemas.microsoft.com/office/powerpoint/2010/main" val="4025993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FFE37-C8C2-334F-85A5-000DF171D6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023E87F-8B8F-5A47-BB2C-7970EBA6DC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3406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1" r:id="rId4"/>
    <p:sldLayoutId id="2147483656" r:id="rId5"/>
    <p:sldLayoutId id="2147483658" r:id="rId6"/>
    <p:sldLayoutId id="2147483657" r:id="rId7"/>
    <p:sldLayoutId id="2147483655" r:id="rId8"/>
    <p:sldLayoutId id="2147483652" r:id="rId9"/>
    <p:sldLayoutId id="2147483659" r:id="rId10"/>
    <p:sldLayoutId id="2147483660" r:id="rId11"/>
  </p:sldLayoutIdLst>
  <p:txStyles>
    <p:titleStyle>
      <a:lvl1pPr algn="l" defTabSz="914400" rtl="0" eaLnBrk="1" latinLnBrk="0" hangingPunct="1">
        <a:lnSpc>
          <a:spcPct val="90000"/>
        </a:lnSpc>
        <a:spcBef>
          <a:spcPct val="0"/>
        </a:spcBef>
        <a:buNone/>
        <a:defRPr sz="3200" b="1"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09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467221"/>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8080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emf"/><Relationship Id="rId7"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23.tiff"/><Relationship Id="rId5" Type="http://schemas.microsoft.com/office/2007/relationships/hdphoto" Target="../media/hdphoto1.wdp"/><Relationship Id="rId4" Type="http://schemas.openxmlformats.org/officeDocument/2006/relationships/image" Target="../media/image22.png"/><Relationship Id="rId9"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hyperlink" Target="http://www.investopedia.com/"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3.xml"/><Relationship Id="rId7" Type="http://schemas.openxmlformats.org/officeDocument/2006/relationships/image" Target="../media/image4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1.png"/><Relationship Id="rId5" Type="http://schemas.openxmlformats.org/officeDocument/2006/relationships/image" Target="../media/image11.png"/><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0.png"/><Relationship Id="rId4" Type="http://schemas.openxmlformats.org/officeDocument/2006/relationships/hyperlink" Target="http://www.investopedia.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0.png"/><Relationship Id="rId4" Type="http://schemas.openxmlformats.org/officeDocument/2006/relationships/hyperlink" Target="http://www.investopedia.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hyperlink" Target="http://www.us.spindices.com/spiva" TargetMode="Externa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06AC-662F-424B-989F-163B9519791D}"/>
              </a:ext>
            </a:extLst>
          </p:cNvPr>
          <p:cNvSpPr>
            <a:spLocks noGrp="1"/>
          </p:cNvSpPr>
          <p:nvPr>
            <p:ph type="ctrTitle"/>
          </p:nvPr>
        </p:nvSpPr>
        <p:spPr>
          <a:xfrm>
            <a:off x="1201377" y="2520462"/>
            <a:ext cx="9731665" cy="1225900"/>
          </a:xfrm>
        </p:spPr>
        <p:txBody>
          <a:bodyPr>
            <a:normAutofit/>
          </a:bodyPr>
          <a:lstStyle/>
          <a:p>
            <a:r>
              <a:rPr lang="en-US" sz="4400" dirty="0"/>
              <a:t>Invested in Your Goals</a:t>
            </a:r>
            <a:br>
              <a:rPr lang="en-US" dirty="0"/>
            </a:br>
            <a:r>
              <a:rPr lang="en-US" sz="2400" b="0" dirty="0"/>
              <a:t>Our Evidence-Based Approach to Advice</a:t>
            </a:r>
          </a:p>
        </p:txBody>
      </p:sp>
      <p:sp>
        <p:nvSpPr>
          <p:cNvPr id="3" name="Text Placeholder 2">
            <a:extLst>
              <a:ext uri="{FF2B5EF4-FFF2-40B4-BE49-F238E27FC236}">
                <a16:creationId xmlns:a16="http://schemas.microsoft.com/office/drawing/2014/main" id="{C8F5B858-B8EF-2441-AFCF-76E9C0F10C3F}"/>
              </a:ext>
            </a:extLst>
          </p:cNvPr>
          <p:cNvSpPr>
            <a:spLocks noGrp="1"/>
          </p:cNvSpPr>
          <p:nvPr>
            <p:ph type="body" sz="quarter" idx="10"/>
          </p:nvPr>
        </p:nvSpPr>
        <p:spPr/>
        <p:txBody>
          <a:bodyPr/>
          <a:lstStyle/>
          <a:p>
            <a:r>
              <a:rPr lang="en-US" sz="2400" b="1" dirty="0"/>
              <a:t>Presenter Name</a:t>
            </a:r>
          </a:p>
          <a:p>
            <a:r>
              <a:rPr lang="en-US" sz="2400" dirty="0"/>
              <a:t>Title</a:t>
            </a:r>
          </a:p>
        </p:txBody>
      </p:sp>
      <p:pic>
        <p:nvPicPr>
          <p:cNvPr id="4" name="Picture 2" descr="Image result for your logo here">
            <a:extLst>
              <a:ext uri="{FF2B5EF4-FFF2-40B4-BE49-F238E27FC236}">
                <a16:creationId xmlns:a16="http://schemas.microsoft.com/office/drawing/2014/main" id="{ADF87ADE-A0AE-4B41-B468-2BE8F63B8F28}"/>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5250873" y="113725"/>
            <a:ext cx="1590541" cy="10652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EF67A66-84B0-2044-A6D4-FD889ACB4D9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256585" y="2063261"/>
            <a:ext cx="4314092" cy="3552093"/>
          </a:xfrm>
          <a:prstGeom prst="rect">
            <a:avLst/>
          </a:prstGeom>
        </p:spPr>
      </p:pic>
      <p:sp>
        <p:nvSpPr>
          <p:cNvPr id="7" name="Rectangle 14">
            <a:extLst>
              <a:ext uri="{FF2B5EF4-FFF2-40B4-BE49-F238E27FC236}">
                <a16:creationId xmlns:a16="http://schemas.microsoft.com/office/drawing/2014/main" id="{3DF222AB-6CEF-174D-9EBD-76B104B3A601}"/>
              </a:ext>
            </a:extLst>
          </p:cNvPr>
          <p:cNvSpPr>
            <a:spLocks noChangeArrowheads="1"/>
          </p:cNvSpPr>
          <p:nvPr/>
        </p:nvSpPr>
        <p:spPr bwMode="auto">
          <a:xfrm>
            <a:off x="1230167" y="5657671"/>
            <a:ext cx="973166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just"/>
            <a:r>
              <a:rPr lang="en-US" sz="8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Symmetry Partners, LLC is not affiliated with any firm mentioned in this presentation. </a:t>
            </a:r>
          </a:p>
          <a:p>
            <a:pPr algn="just"/>
            <a:endParaRPr lang="en-US" sz="8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Symmetry Partners, LLC, is an investment advisory firm registered with the Securities and Exchange Commission. The firm only transacts business in states where it is properly registered or excluded or exempted from registration requirements. No one should assume that future performance of any specific investment, investment strategy, product, or non-investment related content made reference to directly or indirectly in this material will be profitable. As with any investment strategy, there is a possibility of profitability as well as loss. All data is from sources believed to be reliable but cannot be guaranteed or warranted. For additional information regarding Symmetry Partners, LLC please see disclosure at the end of this presentation labeled Important Information. </a:t>
            </a:r>
          </a:p>
          <a:p>
            <a:pPr algn="just"/>
            <a:endParaRPr lang="en-US" sz="800" b="1" i="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r>
              <a:rPr lang="en-US" sz="800" b="1" i="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*It is the responsibility of the financial advisor to check with their compliance department or OSJ for use restrictions. </a:t>
            </a:r>
          </a:p>
          <a:p>
            <a:pPr algn="just"/>
            <a:endPar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279047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497E-3963-EC4F-87A8-1C226495E8DC}"/>
              </a:ext>
            </a:extLst>
          </p:cNvPr>
          <p:cNvSpPr>
            <a:spLocks noGrp="1"/>
          </p:cNvSpPr>
          <p:nvPr>
            <p:ph type="title"/>
          </p:nvPr>
        </p:nvSpPr>
        <p:spPr/>
        <p:txBody>
          <a:bodyPr>
            <a:normAutofit fontScale="90000"/>
          </a:bodyPr>
          <a:lstStyle/>
          <a:p>
            <a:pPr>
              <a:lnSpc>
                <a:spcPct val="100000"/>
              </a:lnSpc>
            </a:pPr>
            <a:r>
              <a:rPr lang="en-US" dirty="0"/>
              <a:t>Poor Track Record for Active Managers</a:t>
            </a:r>
            <a:br>
              <a:rPr lang="en-US" sz="2800" b="0" dirty="0"/>
            </a:br>
            <a:r>
              <a:rPr lang="en-US" sz="1800" b="0" dirty="0"/>
              <a:t>Percentage of Active Funds that Outperformed Their Index 2005 - 2019</a:t>
            </a:r>
          </a:p>
        </p:txBody>
      </p:sp>
      <p:sp>
        <p:nvSpPr>
          <p:cNvPr id="5" name="Rectangle 4">
            <a:extLst>
              <a:ext uri="{FF2B5EF4-FFF2-40B4-BE49-F238E27FC236}">
                <a16:creationId xmlns:a16="http://schemas.microsoft.com/office/drawing/2014/main" id="{37B77EA4-23C8-D34A-87F8-6197E7C5C643}"/>
              </a:ext>
            </a:extLst>
          </p:cNvPr>
          <p:cNvSpPr/>
          <p:nvPr/>
        </p:nvSpPr>
        <p:spPr>
          <a:xfrm>
            <a:off x="698810" y="5345029"/>
            <a:ext cx="10882885" cy="830997"/>
          </a:xfrm>
          <a:prstGeom prst="rect">
            <a:avLst/>
          </a:prstGeom>
        </p:spPr>
        <p:txBody>
          <a:bodyPr wrap="square">
            <a:spAutoFit/>
          </a:bodyPr>
          <a:lstStyle/>
          <a:p>
            <a:pPr lvl="0" algn="ju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Segoe UI Historic" panose="020B0502040204020203" pitchFamily="34" charset="0"/>
                <a:cs typeface="Arial" panose="020B0604020202020204" pitchFamily="34" charset="0"/>
              </a:rPr>
              <a:t>Source: </a:t>
            </a:r>
            <a:r>
              <a:rPr lang="en-US" sz="800" dirty="0">
                <a:solidFill>
                  <a:prstClr val="black"/>
                </a:solidFill>
                <a:latin typeface="Arial" panose="020B0604020202020204" pitchFamily="34" charset="0"/>
                <a:ea typeface="Segoe UI Historic" panose="020B0502040204020203" pitchFamily="34" charset="0"/>
                <a:cs typeface="Arial" panose="020B0604020202020204" pitchFamily="34" charset="0"/>
              </a:rPr>
              <a:t>Standard &amp; Poor’s Indices Versus Active Funds Scorecard (SPIVA) 2019. Index used for comparison: US Large— S&amp;P 500 Index; U.S. Small—S&amp;P SmallCap 600; U.S. Value--S&amp;P Composite 1500 Value; International — S&amp;P 700 Index; Emerging Markets — S&amp;P/IFCI Composite; US Bonds —  Barclays US Government (1-3 Year) Index; Global Bonds — Barclays Global Aggregate. Outperformance is based upon equal weight fund counts. Index returns do not include payment of any sales charges or fees an investor would pay to purchase the securities they represent. Such costs would lower performance. Past performance is not an indication of future results. More recent performance may alter these assessments or outcomes.</a:t>
            </a:r>
          </a:p>
          <a:p>
            <a:pPr lvl="0" algn="just">
              <a:defRPr/>
            </a:pPr>
            <a:endParaRPr lang="en-US" sz="800" dirty="0">
              <a:solidFill>
                <a:prstClr val="black"/>
              </a:solidFill>
              <a:latin typeface="Arial" panose="020B0604020202020204" pitchFamily="34" charset="0"/>
              <a:ea typeface="Segoe UI Historic" panose="020B0502040204020203" pitchFamily="34" charset="0"/>
              <a:cs typeface="Arial" panose="020B0604020202020204" pitchFamily="34" charset="0"/>
            </a:endParaRPr>
          </a:p>
          <a:p>
            <a:pPr lvl="0" algn="just">
              <a:defRPr/>
            </a:pPr>
            <a:r>
              <a:rPr lang="en-US" sz="800" dirty="0">
                <a:solidFill>
                  <a:prstClr val="black"/>
                </a:solidFill>
                <a:latin typeface="Arial" panose="020B0604020202020204" pitchFamily="34" charset="0"/>
                <a:ea typeface="Segoe UI Historic" panose="020B0502040204020203" pitchFamily="34" charset="0"/>
                <a:cs typeface="Arial" panose="020B0604020202020204" pitchFamily="34" charset="0"/>
              </a:rPr>
              <a:t>Time period based on 15-year period provided by SPIVA Report, ending 12/31/19. Chart is for illustrative purposes only. For additional time periods and active fund manager, please see full SPIVA report </a:t>
            </a:r>
            <a:endParaRPr kumimoji="0" lang="en-US" sz="800" b="0" i="0" u="none" strike="noStrike" kern="1200" cap="none" spc="0" normalizeH="0" baseline="0" noProof="0" dirty="0">
              <a:ln>
                <a:noFill/>
              </a:ln>
              <a:solidFill>
                <a:prstClr val="black"/>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 name="TextBox 2">
            <a:extLst>
              <a:ext uri="{FF2B5EF4-FFF2-40B4-BE49-F238E27FC236}">
                <a16:creationId xmlns:a16="http://schemas.microsoft.com/office/drawing/2014/main" id="{496DFDE3-B592-EE43-85BB-7BB36C8BDD87}"/>
              </a:ext>
            </a:extLst>
          </p:cNvPr>
          <p:cNvSpPr txBox="1"/>
          <p:nvPr/>
        </p:nvSpPr>
        <p:spPr>
          <a:xfrm>
            <a:off x="-1404730" y="9144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p:nvPr/>
        </p:nvSpPr>
        <p:spPr>
          <a:xfrm>
            <a:off x="888274" y="4630783"/>
            <a:ext cx="10378440" cy="3722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0A1F1C5-4DFD-4589-AB0D-DEC0A0C730A0}"/>
              </a:ext>
            </a:extLst>
          </p:cNvPr>
          <p:cNvSpPr txBox="1"/>
          <p:nvPr/>
        </p:nvSpPr>
        <p:spPr>
          <a:xfrm>
            <a:off x="698810" y="6090884"/>
            <a:ext cx="8412533" cy="461665"/>
          </a:xfrm>
          <a:prstGeom prst="rect">
            <a:avLst/>
          </a:prstGeom>
          <a:noFill/>
        </p:spPr>
        <p:txBody>
          <a:bodyPr wrap="square" rtlCol="0">
            <a:spAutoFit/>
          </a:bodyPr>
          <a:lstStyle/>
          <a:p>
            <a:br>
              <a:rPr lang="en-US" sz="800" dirty="0">
                <a:latin typeface="Arial" panose="020B0604020202020204" pitchFamily="34" charset="0"/>
                <a:ea typeface="Segoe UI Historic" panose="020B0502040204020203" pitchFamily="34" charset="0"/>
                <a:cs typeface="Arial" panose="020B0604020202020204" pitchFamily="34" charset="0"/>
              </a:rPr>
            </a:br>
            <a:r>
              <a:rPr lang="en-US" sz="800" dirty="0">
                <a:latin typeface="Arial" panose="020B0604020202020204" pitchFamily="34" charset="0"/>
                <a:ea typeface="Segoe UI Historic" panose="020B0502040204020203" pitchFamily="34" charset="0"/>
                <a:cs typeface="Arial" panose="020B0604020202020204" pitchFamily="34" charset="0"/>
              </a:rPr>
              <a:t>For further information regarding SPIVA scorecard, please go to https://www.spglobal.com/_assets/documents/corporate/us-spiva-report-11-march-2019.pdf.</a:t>
            </a:r>
            <a:br>
              <a:rPr lang="en-US" sz="800" dirty="0">
                <a:latin typeface="Arial" panose="020B0604020202020204" pitchFamily="34" charset="0"/>
                <a:ea typeface="Segoe UI Historic" panose="020B0502040204020203" pitchFamily="34" charset="0"/>
                <a:cs typeface="Arial" panose="020B0604020202020204" pitchFamily="34" charset="0"/>
              </a:rPr>
            </a:br>
            <a:endParaRPr lang="en-US" sz="800" dirty="0">
              <a:latin typeface="Arial" panose="020B0604020202020204" pitchFamily="34" charset="0"/>
              <a:ea typeface="Segoe UI Historic" panose="020B0502040204020203" pitchFamily="34" charset="0"/>
              <a:cs typeface="Arial" panose="020B0604020202020204" pitchFamily="34" charset="0"/>
            </a:endParaRPr>
          </a:p>
        </p:txBody>
      </p:sp>
      <p:pic>
        <p:nvPicPr>
          <p:cNvPr id="8" name="Picture 7">
            <a:extLst>
              <a:ext uri="{FF2B5EF4-FFF2-40B4-BE49-F238E27FC236}">
                <a16:creationId xmlns:a16="http://schemas.microsoft.com/office/drawing/2014/main" id="{16F999AB-9E2A-F141-BDA9-03876EFF1D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403" t="20703" r="2383" b="16319"/>
          <a:stretch/>
        </p:blipFill>
        <p:spPr>
          <a:xfrm>
            <a:off x="838200" y="1283732"/>
            <a:ext cx="10515599" cy="3996335"/>
          </a:xfrm>
          <a:prstGeom prst="rect">
            <a:avLst/>
          </a:prstGeom>
        </p:spPr>
      </p:pic>
    </p:spTree>
    <p:extLst>
      <p:ext uri="{BB962C8B-B14F-4D97-AF65-F5344CB8AC3E}">
        <p14:creationId xmlns:p14="http://schemas.microsoft.com/office/powerpoint/2010/main" val="310918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EA3A2F-CC52-1B46-84F5-905F6CEFFF9D}"/>
              </a:ext>
            </a:extLst>
          </p:cNvPr>
          <p:cNvSpPr/>
          <p:nvPr/>
        </p:nvSpPr>
        <p:spPr>
          <a:xfrm>
            <a:off x="1055370" y="2249799"/>
            <a:ext cx="1671021" cy="2528047"/>
          </a:xfrm>
          <a:prstGeom prst="rect">
            <a:avLst/>
          </a:prstGeom>
          <a:solidFill>
            <a:srgbClr val="007096"/>
          </a:solidFill>
          <a:ln w="38100">
            <a:solidFill>
              <a:srgbClr val="F4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4B333"/>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93EF324-B4A4-2D4B-B979-36411C2C8026}"/>
              </a:ext>
            </a:extLst>
          </p:cNvPr>
          <p:cNvSpPr txBox="1"/>
          <p:nvPr/>
        </p:nvSpPr>
        <p:spPr>
          <a:xfrm>
            <a:off x="1055370" y="2923886"/>
            <a:ext cx="1671021"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Segoe UI Historic" panose="020B0502040204020203" pitchFamily="34" charset="0"/>
                <a:cs typeface="Calibri" panose="020F0502020204030204" pitchFamily="34" charset="0"/>
              </a:rPr>
              <a:t>128 Funds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Segoe UI Historic" panose="020B0502040204020203" pitchFamily="34" charset="0"/>
                <a:cs typeface="Calibri" panose="020F0502020204030204" pitchFamily="34" charset="0"/>
              </a:rPr>
              <a:t>Top-Quartile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Segoe UI Historic" panose="020B0502040204020203" pitchFamily="34" charset="0"/>
                <a:cs typeface="Calibri" panose="020F0502020204030204" pitchFamily="34" charset="0"/>
              </a:rPr>
              <a:t>U.S. Small Cap Funds</a:t>
            </a:r>
          </a:p>
        </p:txBody>
      </p:sp>
      <p:sp>
        <p:nvSpPr>
          <p:cNvPr id="11" name="Rectangle 10">
            <a:extLst>
              <a:ext uri="{FF2B5EF4-FFF2-40B4-BE49-F238E27FC236}">
                <a16:creationId xmlns:a16="http://schemas.microsoft.com/office/drawing/2014/main" id="{5784ADBC-AB9D-6A47-B1BE-8B663FE533BD}"/>
              </a:ext>
            </a:extLst>
          </p:cNvPr>
          <p:cNvSpPr/>
          <p:nvPr/>
        </p:nvSpPr>
        <p:spPr>
          <a:xfrm>
            <a:off x="3210485" y="4062659"/>
            <a:ext cx="1671021" cy="715187"/>
          </a:xfrm>
          <a:prstGeom prst="rect">
            <a:avLst/>
          </a:prstGeom>
          <a:solidFill>
            <a:srgbClr val="007096"/>
          </a:solidFill>
          <a:ln w="38100">
            <a:solidFill>
              <a:srgbClr val="F4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8403B89-0B67-514D-AEEA-E7E0FF7C0892}"/>
              </a:ext>
            </a:extLst>
          </p:cNvPr>
          <p:cNvSpPr/>
          <p:nvPr/>
        </p:nvSpPr>
        <p:spPr>
          <a:xfrm>
            <a:off x="5365599" y="4634411"/>
            <a:ext cx="1671021" cy="143435"/>
          </a:xfrm>
          <a:prstGeom prst="rect">
            <a:avLst/>
          </a:prstGeom>
          <a:noFill/>
          <a:ln w="38100">
            <a:solidFill>
              <a:srgbClr val="F4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6F5512B2-72E0-9A4F-85DF-3BEEA8A4034E}"/>
              </a:ext>
            </a:extLst>
          </p:cNvPr>
          <p:cNvSpPr/>
          <p:nvPr/>
        </p:nvSpPr>
        <p:spPr>
          <a:xfrm>
            <a:off x="7520713" y="4699734"/>
            <a:ext cx="1671021" cy="78112"/>
          </a:xfrm>
          <a:prstGeom prst="rect">
            <a:avLst/>
          </a:prstGeom>
          <a:noFill/>
          <a:ln w="38100">
            <a:solidFill>
              <a:srgbClr val="F4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BB741376-3B7D-CD4E-81DB-760E96397856}"/>
              </a:ext>
            </a:extLst>
          </p:cNvPr>
          <p:cNvCxnSpPr>
            <a:cxnSpLocks/>
          </p:cNvCxnSpPr>
          <p:nvPr/>
        </p:nvCxnSpPr>
        <p:spPr>
          <a:xfrm>
            <a:off x="788271" y="4777846"/>
            <a:ext cx="107197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06F24F26-3D07-2849-9BF8-294AB9F5F1A1}"/>
              </a:ext>
            </a:extLst>
          </p:cNvPr>
          <p:cNvSpPr txBox="1">
            <a:spLocks/>
          </p:cNvSpPr>
          <p:nvPr/>
        </p:nvSpPr>
        <p:spPr>
          <a:xfrm>
            <a:off x="713679" y="601345"/>
            <a:ext cx="10188002" cy="3349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Segoe UI Historic" panose="020B0502040204020203" pitchFamily="34" charset="0"/>
              <a:cs typeface="Calibri" panose="020F0502020204030204" pitchFamily="34" charset="0"/>
            </a:endParaRPr>
          </a:p>
        </p:txBody>
      </p:sp>
      <p:sp>
        <p:nvSpPr>
          <p:cNvPr id="13" name="TextBox 12">
            <a:extLst>
              <a:ext uri="{FF2B5EF4-FFF2-40B4-BE49-F238E27FC236}">
                <a16:creationId xmlns:a16="http://schemas.microsoft.com/office/drawing/2014/main" id="{46A26B01-424A-984A-BC9A-DC3E90CF78FB}"/>
              </a:ext>
            </a:extLst>
          </p:cNvPr>
          <p:cNvSpPr txBox="1"/>
          <p:nvPr/>
        </p:nvSpPr>
        <p:spPr>
          <a:xfrm>
            <a:off x="3210484" y="2923886"/>
            <a:ext cx="16710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Segoe UI Historic" panose="020B0502040204020203" pitchFamily="34" charset="0"/>
                <a:cs typeface="Segoe UI Historic" panose="020B0502040204020203" pitchFamily="34" charset="0"/>
              </a:rPr>
              <a:t>22 Funds Remain</a:t>
            </a:r>
          </a:p>
        </p:txBody>
      </p:sp>
      <p:sp>
        <p:nvSpPr>
          <p:cNvPr id="15" name="TextBox 14">
            <a:extLst>
              <a:ext uri="{FF2B5EF4-FFF2-40B4-BE49-F238E27FC236}">
                <a16:creationId xmlns:a16="http://schemas.microsoft.com/office/drawing/2014/main" id="{1145DA8C-6E29-B441-B39E-B391F8FF25C2}"/>
              </a:ext>
            </a:extLst>
          </p:cNvPr>
          <p:cNvSpPr txBox="1"/>
          <p:nvPr/>
        </p:nvSpPr>
        <p:spPr>
          <a:xfrm>
            <a:off x="5365598" y="2923886"/>
            <a:ext cx="16710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Segoe UI Historic" panose="020B0502040204020203" pitchFamily="34" charset="0"/>
                <a:cs typeface="Segoe UI Historic" panose="020B0502040204020203" pitchFamily="34" charset="0"/>
              </a:rPr>
              <a:t>4 Funds Remain</a:t>
            </a:r>
          </a:p>
        </p:txBody>
      </p:sp>
      <p:sp>
        <p:nvSpPr>
          <p:cNvPr id="19" name="TextBox 18">
            <a:extLst>
              <a:ext uri="{FF2B5EF4-FFF2-40B4-BE49-F238E27FC236}">
                <a16:creationId xmlns:a16="http://schemas.microsoft.com/office/drawing/2014/main" id="{A6C468E2-4C72-4148-95DA-217447969064}"/>
              </a:ext>
            </a:extLst>
          </p:cNvPr>
          <p:cNvSpPr txBox="1"/>
          <p:nvPr/>
        </p:nvSpPr>
        <p:spPr>
          <a:xfrm>
            <a:off x="7520712" y="2923886"/>
            <a:ext cx="16710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Segoe UI Historic" panose="020B0502040204020203" pitchFamily="34" charset="0"/>
                <a:cs typeface="Segoe UI Historic" panose="020B0502040204020203" pitchFamily="34" charset="0"/>
              </a:rPr>
              <a:t>1 Fund Remains</a:t>
            </a:r>
          </a:p>
        </p:txBody>
      </p:sp>
      <p:sp>
        <p:nvSpPr>
          <p:cNvPr id="23" name="TextBox 22">
            <a:extLst>
              <a:ext uri="{FF2B5EF4-FFF2-40B4-BE49-F238E27FC236}">
                <a16:creationId xmlns:a16="http://schemas.microsoft.com/office/drawing/2014/main" id="{BD60821A-83E6-374E-A916-3E4E9E5FD862}"/>
              </a:ext>
            </a:extLst>
          </p:cNvPr>
          <p:cNvSpPr txBox="1"/>
          <p:nvPr/>
        </p:nvSpPr>
        <p:spPr>
          <a:xfrm>
            <a:off x="9675826" y="2923886"/>
            <a:ext cx="16710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Segoe UI Historic" panose="020B0502040204020203" pitchFamily="34" charset="0"/>
                <a:cs typeface="Segoe UI Historic" panose="020B0502040204020203" pitchFamily="34" charset="0"/>
              </a:rPr>
              <a:t>0 Funds Remain</a:t>
            </a:r>
          </a:p>
        </p:txBody>
      </p:sp>
      <p:sp>
        <p:nvSpPr>
          <p:cNvPr id="25" name="TextBox 24">
            <a:extLst>
              <a:ext uri="{FF2B5EF4-FFF2-40B4-BE49-F238E27FC236}">
                <a16:creationId xmlns:a16="http://schemas.microsoft.com/office/drawing/2014/main" id="{8B6A3C71-25B6-D64A-84F0-D934B1802C7E}"/>
              </a:ext>
            </a:extLst>
          </p:cNvPr>
          <p:cNvSpPr txBox="1"/>
          <p:nvPr/>
        </p:nvSpPr>
        <p:spPr>
          <a:xfrm>
            <a:off x="1055369" y="4882546"/>
            <a:ext cx="16710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Segoe UI Historic" panose="020B0502040204020203" pitchFamily="34" charset="0"/>
                <a:cs typeface="Segoe UI Historic" panose="020B0502040204020203" pitchFamily="34" charset="0"/>
              </a:rPr>
              <a:t>Sept 2014</a:t>
            </a:r>
            <a:endParaRPr kumimoji="0" lang="en-US" sz="1600" b="0" i="0" u="none" strike="noStrike" kern="1200" cap="none" spc="0" normalizeH="0" baseline="0" noProof="0" dirty="0">
              <a:ln>
                <a:noFill/>
              </a:ln>
              <a:solidFill>
                <a:prstClr val="white"/>
              </a:solidFill>
              <a:effectLst/>
              <a:uLnTx/>
              <a:uFillTx/>
              <a:latin typeface="Calibri" panose="020F0502020204030204"/>
              <a:ea typeface="Segoe UI Historic" panose="020B0502040204020203" pitchFamily="34" charset="0"/>
              <a:cs typeface="Segoe UI Historic" panose="020B0502040204020203" pitchFamily="34" charset="0"/>
            </a:endParaRPr>
          </a:p>
        </p:txBody>
      </p:sp>
      <p:sp>
        <p:nvSpPr>
          <p:cNvPr id="26" name="TextBox 25">
            <a:extLst>
              <a:ext uri="{FF2B5EF4-FFF2-40B4-BE49-F238E27FC236}">
                <a16:creationId xmlns:a16="http://schemas.microsoft.com/office/drawing/2014/main" id="{02D80049-7A04-3547-81A5-1ADB3E3965D5}"/>
              </a:ext>
            </a:extLst>
          </p:cNvPr>
          <p:cNvSpPr txBox="1"/>
          <p:nvPr/>
        </p:nvSpPr>
        <p:spPr>
          <a:xfrm>
            <a:off x="3210483" y="4882546"/>
            <a:ext cx="16710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Segoe UI Historic" panose="020B0502040204020203" pitchFamily="34" charset="0"/>
                <a:cs typeface="Segoe UI Historic" panose="020B0502040204020203" pitchFamily="34" charset="0"/>
              </a:rPr>
              <a:t>Sept 2015</a:t>
            </a:r>
            <a:endParaRPr kumimoji="0" lang="en-US" sz="1600" b="0" i="0" u="none" strike="noStrike" kern="1200" cap="none" spc="0" normalizeH="0" baseline="0" noProof="0" dirty="0">
              <a:ln>
                <a:noFill/>
              </a:ln>
              <a:solidFill>
                <a:prstClr val="white"/>
              </a:solidFill>
              <a:effectLst/>
              <a:uLnTx/>
              <a:uFillTx/>
              <a:latin typeface="Calibri" panose="020F0502020204030204"/>
              <a:ea typeface="Segoe UI Historic" panose="020B0502040204020203" pitchFamily="34" charset="0"/>
              <a:cs typeface="Segoe UI Historic" panose="020B0502040204020203" pitchFamily="34" charset="0"/>
            </a:endParaRPr>
          </a:p>
        </p:txBody>
      </p:sp>
      <p:sp>
        <p:nvSpPr>
          <p:cNvPr id="27" name="TextBox 26">
            <a:extLst>
              <a:ext uri="{FF2B5EF4-FFF2-40B4-BE49-F238E27FC236}">
                <a16:creationId xmlns:a16="http://schemas.microsoft.com/office/drawing/2014/main" id="{4CDC8C73-477D-E444-89D0-E1F0D05F60AE}"/>
              </a:ext>
            </a:extLst>
          </p:cNvPr>
          <p:cNvSpPr txBox="1"/>
          <p:nvPr/>
        </p:nvSpPr>
        <p:spPr>
          <a:xfrm>
            <a:off x="5384202" y="4901596"/>
            <a:ext cx="16710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Segoe UI Historic" panose="020B0502040204020203" pitchFamily="34" charset="0"/>
                <a:cs typeface="Segoe UI Historic" panose="020B0502040204020203" pitchFamily="34" charset="0"/>
              </a:rPr>
              <a:t>Sept 2016</a:t>
            </a:r>
            <a:endParaRPr kumimoji="0" lang="en-US" sz="1600" b="0" i="0" u="none" strike="noStrike" kern="1200" cap="none" spc="0" normalizeH="0" baseline="0" noProof="0" dirty="0">
              <a:ln>
                <a:noFill/>
              </a:ln>
              <a:solidFill>
                <a:prstClr val="white"/>
              </a:solidFill>
              <a:effectLst/>
              <a:uLnTx/>
              <a:uFillTx/>
              <a:latin typeface="Calibri" panose="020F0502020204030204"/>
              <a:ea typeface="Segoe UI Historic" panose="020B0502040204020203" pitchFamily="34" charset="0"/>
              <a:cs typeface="Segoe UI Historic" panose="020B0502040204020203" pitchFamily="34" charset="0"/>
            </a:endParaRPr>
          </a:p>
        </p:txBody>
      </p:sp>
      <p:sp>
        <p:nvSpPr>
          <p:cNvPr id="28" name="TextBox 27">
            <a:extLst>
              <a:ext uri="{FF2B5EF4-FFF2-40B4-BE49-F238E27FC236}">
                <a16:creationId xmlns:a16="http://schemas.microsoft.com/office/drawing/2014/main" id="{092E5450-B6BC-6A49-B5EE-A9644E909584}"/>
              </a:ext>
            </a:extLst>
          </p:cNvPr>
          <p:cNvSpPr txBox="1"/>
          <p:nvPr/>
        </p:nvSpPr>
        <p:spPr>
          <a:xfrm>
            <a:off x="7520711" y="4882546"/>
            <a:ext cx="16710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Segoe UI Historic" panose="020B0502040204020203" pitchFamily="34" charset="0"/>
                <a:cs typeface="Calibri" panose="020F0502020204030204" pitchFamily="34" charset="0"/>
              </a:rPr>
              <a:t>Sept 2017</a:t>
            </a:r>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Segoe UI Historic" panose="020B0502040204020203" pitchFamily="34" charset="0"/>
              <a:cs typeface="Calibri" panose="020F0502020204030204" pitchFamily="34" charset="0"/>
            </a:endParaRPr>
          </a:p>
        </p:txBody>
      </p:sp>
      <p:sp>
        <p:nvSpPr>
          <p:cNvPr id="29" name="TextBox 28">
            <a:extLst>
              <a:ext uri="{FF2B5EF4-FFF2-40B4-BE49-F238E27FC236}">
                <a16:creationId xmlns:a16="http://schemas.microsoft.com/office/drawing/2014/main" id="{D48E3FC2-E9D2-CA40-BBEE-1C6C4F7EE687}"/>
              </a:ext>
            </a:extLst>
          </p:cNvPr>
          <p:cNvSpPr txBox="1"/>
          <p:nvPr/>
        </p:nvSpPr>
        <p:spPr>
          <a:xfrm>
            <a:off x="9657220" y="4835697"/>
            <a:ext cx="16710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Segoe UI Historic" panose="020B0502040204020203" pitchFamily="34" charset="0"/>
                <a:cs typeface="Segoe UI Historic" panose="020B0502040204020203" pitchFamily="34" charset="0"/>
              </a:rPr>
              <a:t>Sept 2018</a:t>
            </a:r>
            <a:endParaRPr kumimoji="0" lang="en-US" sz="1600" b="0" i="0" u="none" strike="noStrike" kern="1200" cap="none" spc="0" normalizeH="0" baseline="0" noProof="0" dirty="0">
              <a:ln>
                <a:noFill/>
              </a:ln>
              <a:solidFill>
                <a:prstClr val="white"/>
              </a:solidFill>
              <a:effectLst/>
              <a:uLnTx/>
              <a:uFillTx/>
              <a:latin typeface="Calibri" panose="020F0502020204030204"/>
              <a:ea typeface="Segoe UI Historic" panose="020B0502040204020203" pitchFamily="34" charset="0"/>
              <a:cs typeface="Segoe UI Historic" panose="020B0502040204020203" pitchFamily="34" charset="0"/>
            </a:endParaRPr>
          </a:p>
        </p:txBody>
      </p:sp>
      <p:sp>
        <p:nvSpPr>
          <p:cNvPr id="20" name="Rectangle 19">
            <a:extLst>
              <a:ext uri="{FF2B5EF4-FFF2-40B4-BE49-F238E27FC236}">
                <a16:creationId xmlns:a16="http://schemas.microsoft.com/office/drawing/2014/main" id="{87896238-772D-644F-A9E8-CF6A9B81FFD1}"/>
              </a:ext>
            </a:extLst>
          </p:cNvPr>
          <p:cNvSpPr/>
          <p:nvPr/>
        </p:nvSpPr>
        <p:spPr>
          <a:xfrm>
            <a:off x="713678" y="5635544"/>
            <a:ext cx="5940164"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Source: </a:t>
            </a:r>
            <a:r>
              <a:rPr kumimoji="0" lang="en-US" alt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S&amp;P Persistence Scorecard, December 2018</a:t>
            </a:r>
            <a:endPar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21" name="Picture 20">
            <a:extLst>
              <a:ext uri="{FF2B5EF4-FFF2-40B4-BE49-F238E27FC236}">
                <a16:creationId xmlns:a16="http://schemas.microsoft.com/office/drawing/2014/main" id="{4BE8DA6B-A701-534C-BEE2-B3C099B708B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769872" y="447756"/>
            <a:ext cx="1588902" cy="428863"/>
          </a:xfrm>
          <a:prstGeom prst="rect">
            <a:avLst/>
          </a:prstGeom>
        </p:spPr>
      </p:pic>
      <p:sp>
        <p:nvSpPr>
          <p:cNvPr id="2" name="Title 1">
            <a:extLst>
              <a:ext uri="{FF2B5EF4-FFF2-40B4-BE49-F238E27FC236}">
                <a16:creationId xmlns:a16="http://schemas.microsoft.com/office/drawing/2014/main" id="{D1EFC69C-2283-464E-BD24-708D9AB53333}"/>
              </a:ext>
            </a:extLst>
          </p:cNvPr>
          <p:cNvSpPr>
            <a:spLocks noGrp="1"/>
          </p:cNvSpPr>
          <p:nvPr>
            <p:ph type="title"/>
          </p:nvPr>
        </p:nvSpPr>
        <p:spPr/>
        <p:txBody>
          <a:bodyPr>
            <a:normAutofit fontScale="90000"/>
          </a:bodyPr>
          <a:lstStyle/>
          <a:p>
            <a:r>
              <a:rPr lang="en-US" dirty="0">
                <a:solidFill>
                  <a:srgbClr val="F4B333"/>
                </a:solidFill>
              </a:rPr>
              <a:t>And Top Performance Rarely Lasts…</a:t>
            </a:r>
            <a:br>
              <a:rPr lang="en-US" dirty="0"/>
            </a:br>
            <a:r>
              <a:rPr lang="en-US" dirty="0"/>
              <a:t>From Heroes to Zero</a:t>
            </a:r>
          </a:p>
        </p:txBody>
      </p:sp>
    </p:spTree>
    <p:extLst>
      <p:ext uri="{BB962C8B-B14F-4D97-AF65-F5344CB8AC3E}">
        <p14:creationId xmlns:p14="http://schemas.microsoft.com/office/powerpoint/2010/main" val="16824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4" grpId="0" animBg="1"/>
      <p:bldP spid="18" grpId="0" animBg="1"/>
      <p:bldP spid="13" grpId="0"/>
      <p:bldP spid="15" grpId="0"/>
      <p:bldP spid="19"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8D85CA3-1B61-2246-8EF0-1861EA33962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21230371">
            <a:off x="6352310" y="4072814"/>
            <a:ext cx="2971795" cy="436707"/>
          </a:xfrm>
          <a:prstGeom prst="rect">
            <a:avLst/>
          </a:prstGeom>
        </p:spPr>
      </p:pic>
      <p:pic>
        <p:nvPicPr>
          <p:cNvPr id="23" name="Picture 22">
            <a:extLst>
              <a:ext uri="{FF2B5EF4-FFF2-40B4-BE49-F238E27FC236}">
                <a16:creationId xmlns:a16="http://schemas.microsoft.com/office/drawing/2014/main" id="{78B2D5BD-A0A5-8F4A-A956-107C96FD4DE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21155736" flipH="1">
            <a:off x="2826328" y="4455861"/>
            <a:ext cx="2895599" cy="436707"/>
          </a:xfrm>
          <a:prstGeom prst="rect">
            <a:avLst/>
          </a:prstGeom>
        </p:spPr>
      </p:pic>
      <p:pic>
        <p:nvPicPr>
          <p:cNvPr id="16" name="Picture 15">
            <a:extLst>
              <a:ext uri="{FF2B5EF4-FFF2-40B4-BE49-F238E27FC236}">
                <a16:creationId xmlns:a16="http://schemas.microsoft.com/office/drawing/2014/main" id="{F0B42345-3E42-184E-8836-ADD3DE1610D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802069" y="3954190"/>
            <a:ext cx="2546295" cy="2104591"/>
          </a:xfrm>
          <a:prstGeom prst="rect">
            <a:avLst/>
          </a:prstGeom>
        </p:spPr>
      </p:pic>
      <p:grpSp>
        <p:nvGrpSpPr>
          <p:cNvPr id="30" name="Group 29">
            <a:extLst>
              <a:ext uri="{FF2B5EF4-FFF2-40B4-BE49-F238E27FC236}">
                <a16:creationId xmlns:a16="http://schemas.microsoft.com/office/drawing/2014/main" id="{117B4FA4-B5FD-9747-80B7-E0664CD6AB97}"/>
              </a:ext>
            </a:extLst>
          </p:cNvPr>
          <p:cNvGrpSpPr/>
          <p:nvPr/>
        </p:nvGrpSpPr>
        <p:grpSpPr>
          <a:xfrm>
            <a:off x="1410892" y="3619506"/>
            <a:ext cx="3313507" cy="1298537"/>
            <a:chOff x="1410892" y="3132836"/>
            <a:chExt cx="3313507" cy="1298537"/>
          </a:xfrm>
        </p:grpSpPr>
        <p:pic>
          <p:nvPicPr>
            <p:cNvPr id="24" name="Picture 23">
              <a:extLst>
                <a:ext uri="{FF2B5EF4-FFF2-40B4-BE49-F238E27FC236}">
                  <a16:creationId xmlns:a16="http://schemas.microsoft.com/office/drawing/2014/main" id="{B4DE2E61-99AA-EF48-9E3C-4659A85F531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10892" y="3132836"/>
              <a:ext cx="3313507" cy="1298537"/>
            </a:xfrm>
            <a:prstGeom prst="rect">
              <a:avLst/>
            </a:prstGeom>
          </p:spPr>
        </p:pic>
        <p:sp>
          <p:nvSpPr>
            <p:cNvPr id="25" name="Oval 24">
              <a:extLst>
                <a:ext uri="{FF2B5EF4-FFF2-40B4-BE49-F238E27FC236}">
                  <a16:creationId xmlns:a16="http://schemas.microsoft.com/office/drawing/2014/main" id="{554712EA-A3FD-E94A-B5F5-D2628D2ACA08}"/>
                </a:ext>
              </a:extLst>
            </p:cNvPr>
            <p:cNvSpPr/>
            <p:nvPr/>
          </p:nvSpPr>
          <p:spPr>
            <a:xfrm>
              <a:off x="2990827" y="4168369"/>
              <a:ext cx="153635" cy="153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8EEDA869-09CD-414A-BB1E-2B88E008BD8E}"/>
              </a:ext>
            </a:extLst>
          </p:cNvPr>
          <p:cNvGrpSpPr/>
          <p:nvPr/>
        </p:nvGrpSpPr>
        <p:grpSpPr>
          <a:xfrm>
            <a:off x="7409913" y="2934134"/>
            <a:ext cx="3313507" cy="1298537"/>
            <a:chOff x="7409913" y="3118986"/>
            <a:chExt cx="3313507" cy="1298537"/>
          </a:xfrm>
        </p:grpSpPr>
        <p:pic>
          <p:nvPicPr>
            <p:cNvPr id="20" name="Picture 19">
              <a:extLst>
                <a:ext uri="{FF2B5EF4-FFF2-40B4-BE49-F238E27FC236}">
                  <a16:creationId xmlns:a16="http://schemas.microsoft.com/office/drawing/2014/main" id="{A92EB664-CA2D-194B-BBC3-544F5430D5C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409913" y="3118986"/>
              <a:ext cx="3313507" cy="1298537"/>
            </a:xfrm>
            <a:prstGeom prst="rect">
              <a:avLst/>
            </a:prstGeom>
          </p:spPr>
        </p:pic>
        <p:sp>
          <p:nvSpPr>
            <p:cNvPr id="28" name="Oval 27">
              <a:extLst>
                <a:ext uri="{FF2B5EF4-FFF2-40B4-BE49-F238E27FC236}">
                  <a16:creationId xmlns:a16="http://schemas.microsoft.com/office/drawing/2014/main" id="{BBC308A4-3210-DE4C-8C41-B26E67DB35A9}"/>
                </a:ext>
              </a:extLst>
            </p:cNvPr>
            <p:cNvSpPr/>
            <p:nvPr/>
          </p:nvSpPr>
          <p:spPr>
            <a:xfrm>
              <a:off x="8989848" y="4168368"/>
              <a:ext cx="153635" cy="153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44B7B99F-797F-1744-806F-164D6020A7BB}"/>
              </a:ext>
            </a:extLst>
          </p:cNvPr>
          <p:cNvSpPr txBox="1"/>
          <p:nvPr/>
        </p:nvSpPr>
        <p:spPr>
          <a:xfrm>
            <a:off x="788271" y="434408"/>
            <a:ext cx="7686989" cy="584775"/>
          </a:xfrm>
          <a:prstGeom prst="rect">
            <a:avLst/>
          </a:prstGeom>
          <a:noFill/>
        </p:spPr>
        <p:txBody>
          <a:bodyPr wrap="square" rtlCol="0">
            <a:spAutoFit/>
          </a:bodyPr>
          <a:lstStyle/>
          <a:p>
            <a:r>
              <a:rPr lang="en-US" sz="3200" b="1" dirty="0">
                <a:latin typeface="Segoe UI Historic" panose="020B0502040204020203" pitchFamily="34" charset="0"/>
                <a:ea typeface="Segoe UI Historic" panose="020B0502040204020203" pitchFamily="34" charset="0"/>
                <a:cs typeface="Segoe UI Historic" panose="020B0502040204020203" pitchFamily="34" charset="0"/>
              </a:rPr>
              <a:t>Minimizing the Odds </a:t>
            </a:r>
            <a:r>
              <a:rPr lang="en-US" sz="3200" b="1" dirty="0">
                <a:solidFill>
                  <a:srgbClr val="C00000"/>
                </a:solidFill>
                <a:latin typeface="Segoe UI Historic" panose="020B0502040204020203" pitchFamily="34" charset="0"/>
                <a:ea typeface="Segoe UI Historic" panose="020B0502040204020203" pitchFamily="34" charset="0"/>
                <a:cs typeface="Segoe UI Historic" panose="020B0502040204020203" pitchFamily="34" charset="0"/>
              </a:rPr>
              <a:t>Against </a:t>
            </a:r>
            <a:r>
              <a:rPr lang="en-US" sz="3200" b="1" dirty="0">
                <a:latin typeface="Segoe UI Historic" panose="020B0502040204020203" pitchFamily="34" charset="0"/>
                <a:ea typeface="Segoe UI Historic" panose="020B0502040204020203" pitchFamily="34" charset="0"/>
                <a:cs typeface="Segoe UI Historic" panose="020B0502040204020203" pitchFamily="34" charset="0"/>
              </a:rPr>
              <a:t>You</a:t>
            </a:r>
          </a:p>
        </p:txBody>
      </p:sp>
      <p:sp>
        <p:nvSpPr>
          <p:cNvPr id="29" name="Rectangle 28">
            <a:extLst>
              <a:ext uri="{FF2B5EF4-FFF2-40B4-BE49-F238E27FC236}">
                <a16:creationId xmlns:a16="http://schemas.microsoft.com/office/drawing/2014/main" id="{F9687F0B-5611-694F-AC64-EE9B7BFB2F17}"/>
              </a:ext>
            </a:extLst>
          </p:cNvPr>
          <p:cNvSpPr/>
          <p:nvPr/>
        </p:nvSpPr>
        <p:spPr>
          <a:xfrm>
            <a:off x="1478126" y="2934134"/>
            <a:ext cx="3166515" cy="629323"/>
          </a:xfrm>
          <a:prstGeom prst="rect">
            <a:avLst/>
          </a:prstGeom>
          <a:solidFill>
            <a:srgbClr val="F4B3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egoe UI Historic" panose="020B0502040204020203" pitchFamily="34" charset="0"/>
                <a:ea typeface="Segoe UI Historic" panose="020B0502040204020203" pitchFamily="34" charset="0"/>
                <a:cs typeface="Segoe UI Historic" panose="020B0502040204020203" pitchFamily="34" charset="0"/>
              </a:rPr>
              <a:t>Active Management</a:t>
            </a:r>
            <a:endParaRPr lang="en-US" sz="2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4" name="TextBox 33">
            <a:extLst>
              <a:ext uri="{FF2B5EF4-FFF2-40B4-BE49-F238E27FC236}">
                <a16:creationId xmlns:a16="http://schemas.microsoft.com/office/drawing/2014/main" id="{035B387F-4C31-7B44-A794-59464A04921F}"/>
              </a:ext>
            </a:extLst>
          </p:cNvPr>
          <p:cNvSpPr txBox="1"/>
          <p:nvPr/>
        </p:nvSpPr>
        <p:spPr>
          <a:xfrm>
            <a:off x="1506972" y="3812538"/>
            <a:ext cx="3131947" cy="338554"/>
          </a:xfrm>
          <a:prstGeom prst="rect">
            <a:avLst/>
          </a:prstGeom>
          <a:noFill/>
        </p:spPr>
        <p:txBody>
          <a:bodyPr wrap="square" rtlCol="0">
            <a:spAutoFit/>
          </a:bodyPr>
          <a:lstStyle/>
          <a:p>
            <a:pPr algn="ctr"/>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Market Underperformance</a:t>
            </a:r>
          </a:p>
        </p:txBody>
      </p:sp>
      <p:sp>
        <p:nvSpPr>
          <p:cNvPr id="35" name="TextBox 34">
            <a:extLst>
              <a:ext uri="{FF2B5EF4-FFF2-40B4-BE49-F238E27FC236}">
                <a16:creationId xmlns:a16="http://schemas.microsoft.com/office/drawing/2014/main" id="{2A1D4655-E7FF-F644-9295-98D80957E96B}"/>
              </a:ext>
            </a:extLst>
          </p:cNvPr>
          <p:cNvSpPr txBox="1"/>
          <p:nvPr/>
        </p:nvSpPr>
        <p:spPr>
          <a:xfrm>
            <a:off x="7538791" y="3127243"/>
            <a:ext cx="3131947" cy="338554"/>
          </a:xfrm>
          <a:prstGeom prst="rect">
            <a:avLst/>
          </a:prstGeom>
          <a:noFill/>
        </p:spPr>
        <p:txBody>
          <a:bodyPr wrap="square" rtlCol="0">
            <a:spAutoFit/>
          </a:bodyPr>
          <a:lstStyle/>
          <a:p>
            <a:pPr algn="ctr"/>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Market Overperformance</a:t>
            </a:r>
          </a:p>
        </p:txBody>
      </p:sp>
      <p:sp>
        <p:nvSpPr>
          <p:cNvPr id="15" name="TextBox 14">
            <a:extLst>
              <a:ext uri="{FF2B5EF4-FFF2-40B4-BE49-F238E27FC236}">
                <a16:creationId xmlns:a16="http://schemas.microsoft.com/office/drawing/2014/main" id="{D973F019-8A95-FF49-A9F4-A4082E2F79F4}"/>
              </a:ext>
            </a:extLst>
          </p:cNvPr>
          <p:cNvSpPr txBox="1"/>
          <p:nvPr/>
        </p:nvSpPr>
        <p:spPr>
          <a:xfrm>
            <a:off x="7426034" y="5349688"/>
            <a:ext cx="4181949" cy="707886"/>
          </a:xfrm>
          <a:prstGeom prst="rect">
            <a:avLst/>
          </a:prstGeom>
          <a:noFill/>
        </p:spPr>
        <p:txBody>
          <a:bodyPr wrap="square" rtlCol="0">
            <a:spAutoFit/>
          </a:bodyPr>
          <a:lstStyle/>
          <a:p>
            <a:pPr algn="r"/>
            <a:r>
              <a:rPr lang="en-US" sz="800" b="1" dirty="0">
                <a:latin typeface="Segoe UI Historic" panose="020B0502040204020203" pitchFamily="34" charset="0"/>
                <a:ea typeface="Segoe UI Historic" panose="020B0502040204020203" pitchFamily="34" charset="0"/>
                <a:cs typeface="Segoe UI Historic" panose="020B0502040204020203" pitchFamily="34" charset="0"/>
              </a:rPr>
              <a:t>Source: </a:t>
            </a:r>
            <a:r>
              <a:rPr lang="en-US" sz="800" dirty="0">
                <a:latin typeface="Segoe UI Historic" panose="020B0502040204020203" pitchFamily="34" charset="0"/>
                <a:ea typeface="Segoe UI Historic" panose="020B0502040204020203" pitchFamily="34" charset="0"/>
                <a:cs typeface="Segoe UI Historic" panose="020B0502040204020203" pitchFamily="34" charset="0"/>
              </a:rPr>
              <a:t>SPIVA: Standard &amp; Poor's Indices Versus Active Funds Scorecard.</a:t>
            </a:r>
            <a:br>
              <a:rPr lang="en-US" sz="800" dirty="0">
                <a:latin typeface="Segoe UI Historic" panose="020B0502040204020203" pitchFamily="34" charset="0"/>
                <a:ea typeface="Segoe UI Historic" panose="020B0502040204020203" pitchFamily="34" charset="0"/>
                <a:cs typeface="Segoe UI Historic" panose="020B0502040204020203" pitchFamily="34" charset="0"/>
              </a:rPr>
            </a:br>
            <a:r>
              <a:rPr lang="en-US" sz="800" dirty="0">
                <a:latin typeface="Segoe UI Historic" panose="020B0502040204020203" pitchFamily="34" charset="0"/>
                <a:ea typeface="Segoe UI Historic" panose="020B0502040204020203" pitchFamily="34" charset="0"/>
                <a:cs typeface="Segoe UI Historic" panose="020B0502040204020203" pitchFamily="34" charset="0"/>
              </a:rPr>
              <a:t>For further information regarding SPIVA scorecard, please go to https://</a:t>
            </a:r>
            <a:r>
              <a:rPr lang="en-US" sz="800" dirty="0" err="1">
                <a:latin typeface="Segoe UI Historic" panose="020B0502040204020203" pitchFamily="34" charset="0"/>
                <a:ea typeface="Segoe UI Historic" panose="020B0502040204020203" pitchFamily="34" charset="0"/>
                <a:cs typeface="Segoe UI Historic" panose="020B0502040204020203" pitchFamily="34" charset="0"/>
              </a:rPr>
              <a:t>www.spglobal.com</a:t>
            </a:r>
            <a:r>
              <a:rPr lang="en-US" sz="800" dirty="0">
                <a:latin typeface="Segoe UI Historic" panose="020B0502040204020203" pitchFamily="34" charset="0"/>
                <a:ea typeface="Segoe UI Historic" panose="020B0502040204020203" pitchFamily="34" charset="0"/>
                <a:cs typeface="Segoe UI Historic" panose="020B0502040204020203" pitchFamily="34" charset="0"/>
              </a:rPr>
              <a:t>/_assets/documents/corporate/us-spiva-report-11-march-2019.pdf. Past performance does not guarantee future results.</a:t>
            </a:r>
            <a:br>
              <a:rPr lang="en-US" sz="800" dirty="0">
                <a:latin typeface="Segoe UI Historic" panose="020B0502040204020203" pitchFamily="34" charset="0"/>
                <a:ea typeface="Segoe UI Historic" panose="020B0502040204020203" pitchFamily="34" charset="0"/>
                <a:cs typeface="Segoe UI Historic" panose="020B0502040204020203" pitchFamily="34" charset="0"/>
              </a:rPr>
            </a:br>
            <a:r>
              <a:rPr lang="en-US" sz="800" dirty="0">
                <a:latin typeface="Segoe UI Historic" panose="020B0502040204020203" pitchFamily="34" charset="0"/>
                <a:ea typeface="Segoe UI Historic" panose="020B0502040204020203" pitchFamily="34" charset="0"/>
                <a:cs typeface="Segoe UI Historic" panose="020B0502040204020203" pitchFamily="34" charset="0"/>
              </a:rPr>
              <a:t>All data is from sources believed to be reliable but cannot be guaranteed or warranted.</a:t>
            </a:r>
          </a:p>
        </p:txBody>
      </p:sp>
    </p:spTree>
    <p:extLst>
      <p:ext uri="{BB962C8B-B14F-4D97-AF65-F5344CB8AC3E}">
        <p14:creationId xmlns:p14="http://schemas.microsoft.com/office/powerpoint/2010/main" val="174482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8D85CA3-1B61-2246-8EF0-1861EA33962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21063005">
            <a:off x="6352310" y="3884556"/>
            <a:ext cx="2971795" cy="436707"/>
          </a:xfrm>
          <a:prstGeom prst="rect">
            <a:avLst/>
          </a:prstGeom>
        </p:spPr>
      </p:pic>
      <p:pic>
        <p:nvPicPr>
          <p:cNvPr id="23" name="Picture 22">
            <a:extLst>
              <a:ext uri="{FF2B5EF4-FFF2-40B4-BE49-F238E27FC236}">
                <a16:creationId xmlns:a16="http://schemas.microsoft.com/office/drawing/2014/main" id="{78B2D5BD-A0A5-8F4A-A956-107C96FD4DE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20887185" flipH="1">
            <a:off x="2826328" y="4523096"/>
            <a:ext cx="2895599" cy="436707"/>
          </a:xfrm>
          <a:prstGeom prst="rect">
            <a:avLst/>
          </a:prstGeom>
        </p:spPr>
      </p:pic>
      <p:pic>
        <p:nvPicPr>
          <p:cNvPr id="16" name="Picture 15">
            <a:extLst>
              <a:ext uri="{FF2B5EF4-FFF2-40B4-BE49-F238E27FC236}">
                <a16:creationId xmlns:a16="http://schemas.microsoft.com/office/drawing/2014/main" id="{F0B42345-3E42-184E-8836-ADD3DE1610D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802069" y="3954190"/>
            <a:ext cx="2546295" cy="2104591"/>
          </a:xfrm>
          <a:prstGeom prst="rect">
            <a:avLst/>
          </a:prstGeom>
        </p:spPr>
      </p:pic>
      <p:grpSp>
        <p:nvGrpSpPr>
          <p:cNvPr id="31" name="Group 30">
            <a:extLst>
              <a:ext uri="{FF2B5EF4-FFF2-40B4-BE49-F238E27FC236}">
                <a16:creationId xmlns:a16="http://schemas.microsoft.com/office/drawing/2014/main" id="{8EEDA869-09CD-414A-BB1E-2B88E008BD8E}"/>
              </a:ext>
            </a:extLst>
          </p:cNvPr>
          <p:cNvGrpSpPr/>
          <p:nvPr/>
        </p:nvGrpSpPr>
        <p:grpSpPr>
          <a:xfrm>
            <a:off x="7409913" y="2678641"/>
            <a:ext cx="3313507" cy="1298537"/>
            <a:chOff x="7409913" y="3118986"/>
            <a:chExt cx="3313507" cy="1298537"/>
          </a:xfrm>
        </p:grpSpPr>
        <p:pic>
          <p:nvPicPr>
            <p:cNvPr id="20" name="Picture 19">
              <a:extLst>
                <a:ext uri="{FF2B5EF4-FFF2-40B4-BE49-F238E27FC236}">
                  <a16:creationId xmlns:a16="http://schemas.microsoft.com/office/drawing/2014/main" id="{A92EB664-CA2D-194B-BBC3-544F5430D5C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409913" y="3118986"/>
              <a:ext cx="3313507" cy="1298537"/>
            </a:xfrm>
            <a:prstGeom prst="rect">
              <a:avLst/>
            </a:prstGeom>
          </p:spPr>
        </p:pic>
        <p:sp>
          <p:nvSpPr>
            <p:cNvPr id="28" name="Oval 27">
              <a:extLst>
                <a:ext uri="{FF2B5EF4-FFF2-40B4-BE49-F238E27FC236}">
                  <a16:creationId xmlns:a16="http://schemas.microsoft.com/office/drawing/2014/main" id="{BBC308A4-3210-DE4C-8C41-B26E67DB35A9}"/>
                </a:ext>
              </a:extLst>
            </p:cNvPr>
            <p:cNvSpPr/>
            <p:nvPr/>
          </p:nvSpPr>
          <p:spPr>
            <a:xfrm>
              <a:off x="8989848" y="4168368"/>
              <a:ext cx="153635" cy="153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117B4FA4-B5FD-9747-80B7-E0664CD6AB97}"/>
              </a:ext>
            </a:extLst>
          </p:cNvPr>
          <p:cNvGrpSpPr/>
          <p:nvPr/>
        </p:nvGrpSpPr>
        <p:grpSpPr>
          <a:xfrm>
            <a:off x="1410892" y="3636271"/>
            <a:ext cx="3313507" cy="1298537"/>
            <a:chOff x="1410892" y="3132836"/>
            <a:chExt cx="3313507" cy="1298537"/>
          </a:xfrm>
        </p:grpSpPr>
        <p:pic>
          <p:nvPicPr>
            <p:cNvPr id="24" name="Picture 23">
              <a:extLst>
                <a:ext uri="{FF2B5EF4-FFF2-40B4-BE49-F238E27FC236}">
                  <a16:creationId xmlns:a16="http://schemas.microsoft.com/office/drawing/2014/main" id="{B4DE2E61-99AA-EF48-9E3C-4659A85F531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10892" y="3132836"/>
              <a:ext cx="3313507" cy="1298537"/>
            </a:xfrm>
            <a:prstGeom prst="rect">
              <a:avLst/>
            </a:prstGeom>
          </p:spPr>
        </p:pic>
        <p:sp>
          <p:nvSpPr>
            <p:cNvPr id="25" name="Oval 24">
              <a:extLst>
                <a:ext uri="{FF2B5EF4-FFF2-40B4-BE49-F238E27FC236}">
                  <a16:creationId xmlns:a16="http://schemas.microsoft.com/office/drawing/2014/main" id="{554712EA-A3FD-E94A-B5F5-D2628D2ACA08}"/>
                </a:ext>
              </a:extLst>
            </p:cNvPr>
            <p:cNvSpPr/>
            <p:nvPr/>
          </p:nvSpPr>
          <p:spPr>
            <a:xfrm>
              <a:off x="2990827" y="4168369"/>
              <a:ext cx="153635" cy="153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51DDDD63-5DB8-7B49-8C45-CB4DE9EE33FB}"/>
              </a:ext>
            </a:extLst>
          </p:cNvPr>
          <p:cNvSpPr txBox="1"/>
          <p:nvPr/>
        </p:nvSpPr>
        <p:spPr>
          <a:xfrm>
            <a:off x="788271" y="434408"/>
            <a:ext cx="7686989" cy="584775"/>
          </a:xfrm>
          <a:prstGeom prst="rect">
            <a:avLst/>
          </a:prstGeom>
          <a:noFill/>
        </p:spPr>
        <p:txBody>
          <a:bodyPr wrap="square" rtlCol="0">
            <a:spAutoFit/>
          </a:bodyPr>
          <a:lstStyle/>
          <a:p>
            <a:r>
              <a:rPr lang="en-US" sz="3200" b="1" dirty="0">
                <a:latin typeface="Segoe UI Historic" panose="020B0502040204020203" pitchFamily="34" charset="0"/>
                <a:ea typeface="Segoe UI Historic" panose="020B0502040204020203" pitchFamily="34" charset="0"/>
                <a:cs typeface="Segoe UI Historic" panose="020B0502040204020203" pitchFamily="34" charset="0"/>
              </a:rPr>
              <a:t>Tilting the Odds </a:t>
            </a:r>
            <a:r>
              <a:rPr lang="en-US" sz="3200" b="1" u="sng" dirty="0">
                <a:solidFill>
                  <a:srgbClr val="C00000"/>
                </a:solidFill>
                <a:latin typeface="Segoe UI Historic" panose="020B0502040204020203" pitchFamily="34" charset="0"/>
                <a:ea typeface="Segoe UI Historic" panose="020B0502040204020203" pitchFamily="34" charset="0"/>
                <a:cs typeface="Segoe UI Historic" panose="020B0502040204020203" pitchFamily="34" charset="0"/>
              </a:rPr>
              <a:t>Against</a:t>
            </a:r>
            <a:r>
              <a:rPr lang="en-US" sz="3200" b="1" dirty="0">
                <a:latin typeface="Segoe UI Historic" panose="020B0502040204020203" pitchFamily="34" charset="0"/>
                <a:ea typeface="Segoe UI Historic" panose="020B0502040204020203" pitchFamily="34" charset="0"/>
                <a:cs typeface="Segoe UI Historic" panose="020B0502040204020203" pitchFamily="34" charset="0"/>
              </a:rPr>
              <a:t> You</a:t>
            </a:r>
          </a:p>
        </p:txBody>
      </p:sp>
      <p:sp>
        <p:nvSpPr>
          <p:cNvPr id="26" name="Rectangle 25">
            <a:extLst>
              <a:ext uri="{FF2B5EF4-FFF2-40B4-BE49-F238E27FC236}">
                <a16:creationId xmlns:a16="http://schemas.microsoft.com/office/drawing/2014/main" id="{9BB5E5ED-7F30-7C41-90D6-9DA3553609CB}"/>
              </a:ext>
            </a:extLst>
          </p:cNvPr>
          <p:cNvSpPr/>
          <p:nvPr/>
        </p:nvSpPr>
        <p:spPr>
          <a:xfrm>
            <a:off x="1478126" y="3046375"/>
            <a:ext cx="3166515" cy="539496"/>
          </a:xfrm>
          <a:prstGeom prst="rect">
            <a:avLst/>
          </a:prstGeom>
          <a:solidFill>
            <a:srgbClr val="F4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egoe UI Historic" panose="020B0502040204020203" pitchFamily="34" charset="0"/>
                <a:ea typeface="Segoe UI Historic" panose="020B0502040204020203" pitchFamily="34" charset="0"/>
                <a:cs typeface="Segoe UI Historic" panose="020B0502040204020203" pitchFamily="34" charset="0"/>
              </a:rPr>
              <a:t>Active Management</a:t>
            </a:r>
            <a:endParaRPr lang="en-US" sz="2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7" name="Rectangle 26">
            <a:extLst>
              <a:ext uri="{FF2B5EF4-FFF2-40B4-BE49-F238E27FC236}">
                <a16:creationId xmlns:a16="http://schemas.microsoft.com/office/drawing/2014/main" id="{E7EF32E6-83D2-7D4C-AEF9-F941DDABB37C}"/>
              </a:ext>
            </a:extLst>
          </p:cNvPr>
          <p:cNvSpPr/>
          <p:nvPr/>
        </p:nvSpPr>
        <p:spPr>
          <a:xfrm>
            <a:off x="1478126" y="2455962"/>
            <a:ext cx="3166515" cy="53949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prstClr val="white"/>
                </a:solidFill>
                <a:latin typeface="Segoe UI Historic" panose="020B0502040204020203" pitchFamily="34" charset="0"/>
                <a:ea typeface="Segoe UI Historic" panose="020B0502040204020203" pitchFamily="34" charset="0"/>
                <a:cs typeface="Segoe UI Historic" panose="020B0502040204020203" pitchFamily="34" charset="0"/>
              </a:rPr>
              <a:t>Passive Management</a:t>
            </a:r>
            <a:endParaRPr lang="en-US" sz="2000" dirty="0">
              <a:solidFill>
                <a:prstClr val="white"/>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3" name="TextBox 32">
            <a:extLst>
              <a:ext uri="{FF2B5EF4-FFF2-40B4-BE49-F238E27FC236}">
                <a16:creationId xmlns:a16="http://schemas.microsoft.com/office/drawing/2014/main" id="{C0120E87-70B2-1A42-9938-C00B51C182BF}"/>
              </a:ext>
            </a:extLst>
          </p:cNvPr>
          <p:cNvSpPr txBox="1"/>
          <p:nvPr/>
        </p:nvSpPr>
        <p:spPr>
          <a:xfrm>
            <a:off x="1506972" y="3847012"/>
            <a:ext cx="3131947" cy="338554"/>
          </a:xfrm>
          <a:prstGeom prst="rect">
            <a:avLst/>
          </a:prstGeom>
          <a:noFill/>
        </p:spPr>
        <p:txBody>
          <a:bodyPr wrap="square" rtlCol="0">
            <a:spAutoFit/>
          </a:bodyPr>
          <a:lstStyle/>
          <a:p>
            <a:pPr algn="ctr"/>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Market Underperformance</a:t>
            </a:r>
          </a:p>
        </p:txBody>
      </p:sp>
      <p:sp>
        <p:nvSpPr>
          <p:cNvPr id="34" name="TextBox 33">
            <a:extLst>
              <a:ext uri="{FF2B5EF4-FFF2-40B4-BE49-F238E27FC236}">
                <a16:creationId xmlns:a16="http://schemas.microsoft.com/office/drawing/2014/main" id="{CF0B5B55-36B5-9647-BA53-02BE64B5DBE4}"/>
              </a:ext>
            </a:extLst>
          </p:cNvPr>
          <p:cNvSpPr txBox="1"/>
          <p:nvPr/>
        </p:nvSpPr>
        <p:spPr>
          <a:xfrm>
            <a:off x="7538791" y="2860543"/>
            <a:ext cx="3131947" cy="338554"/>
          </a:xfrm>
          <a:prstGeom prst="rect">
            <a:avLst/>
          </a:prstGeom>
          <a:noFill/>
        </p:spPr>
        <p:txBody>
          <a:bodyPr wrap="square" rtlCol="0">
            <a:spAutoFit/>
          </a:bodyPr>
          <a:lstStyle/>
          <a:p>
            <a:pPr algn="ctr"/>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Market Overperformance</a:t>
            </a:r>
          </a:p>
        </p:txBody>
      </p:sp>
    </p:spTree>
    <p:extLst>
      <p:ext uri="{BB962C8B-B14F-4D97-AF65-F5344CB8AC3E}">
        <p14:creationId xmlns:p14="http://schemas.microsoft.com/office/powerpoint/2010/main" val="1822134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F55B8D-729E-4D44-BFF1-0748808A8B61}"/>
              </a:ext>
            </a:extLst>
          </p:cNvPr>
          <p:cNvSpPr>
            <a:spLocks noGrp="1"/>
          </p:cNvSpPr>
          <p:nvPr>
            <p:ph type="title"/>
          </p:nvPr>
        </p:nvSpPr>
        <p:spPr>
          <a:xfrm>
            <a:off x="838200" y="449655"/>
            <a:ext cx="8741898" cy="638727"/>
          </a:xfrm>
        </p:spPr>
        <p:txBody>
          <a:bodyPr>
            <a:normAutofit fontScale="90000"/>
          </a:bodyPr>
          <a:lstStyle/>
          <a:p>
            <a:r>
              <a:rPr lang="en-US" dirty="0"/>
              <a:t>Index Funds Try to Mimic Returns </a:t>
            </a:r>
            <a:br>
              <a:rPr lang="en-US" dirty="0"/>
            </a:br>
            <a:r>
              <a:rPr lang="en-US" dirty="0"/>
              <a:t>of Various Indices, But…</a:t>
            </a:r>
          </a:p>
        </p:txBody>
      </p:sp>
      <p:pic>
        <p:nvPicPr>
          <p:cNvPr id="4" name="Picture 3">
            <a:extLst>
              <a:ext uri="{FF2B5EF4-FFF2-40B4-BE49-F238E27FC236}">
                <a16:creationId xmlns:a16="http://schemas.microsoft.com/office/drawing/2014/main" id="{39ED21F1-D483-D54C-8472-FF5EDA5FEFD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29772" y="1668970"/>
            <a:ext cx="11615225" cy="3789296"/>
          </a:xfrm>
          <a:prstGeom prst="rect">
            <a:avLst/>
          </a:prstGeom>
        </p:spPr>
      </p:pic>
      <p:sp>
        <p:nvSpPr>
          <p:cNvPr id="5" name="Arrow: Chevron 2">
            <a:extLst>
              <a:ext uri="{FF2B5EF4-FFF2-40B4-BE49-F238E27FC236}">
                <a16:creationId xmlns:a16="http://schemas.microsoft.com/office/drawing/2014/main" id="{B05E796C-E801-1B4F-B75E-FBFF560A4087}"/>
              </a:ext>
            </a:extLst>
          </p:cNvPr>
          <p:cNvSpPr/>
          <p:nvPr/>
        </p:nvSpPr>
        <p:spPr>
          <a:xfrm>
            <a:off x="4164037" y="1853418"/>
            <a:ext cx="3587261" cy="3151163"/>
          </a:xfrm>
          <a:prstGeom prst="chevron">
            <a:avLst>
              <a:gd name="adj" fmla="val 27455"/>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6" name="Arrow: Chevron 4">
            <a:extLst>
              <a:ext uri="{FF2B5EF4-FFF2-40B4-BE49-F238E27FC236}">
                <a16:creationId xmlns:a16="http://schemas.microsoft.com/office/drawing/2014/main" id="{74044825-1826-694F-8867-1D538097F232}"/>
              </a:ext>
            </a:extLst>
          </p:cNvPr>
          <p:cNvSpPr/>
          <p:nvPr/>
        </p:nvSpPr>
        <p:spPr>
          <a:xfrm>
            <a:off x="6766560" y="2124221"/>
            <a:ext cx="2876843" cy="2733624"/>
          </a:xfrm>
          <a:prstGeom prst="chevron">
            <a:avLst>
              <a:gd name="adj" fmla="val 27455"/>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7" name="Arrow: Chevron 5">
            <a:extLst>
              <a:ext uri="{FF2B5EF4-FFF2-40B4-BE49-F238E27FC236}">
                <a16:creationId xmlns:a16="http://schemas.microsoft.com/office/drawing/2014/main" id="{DBC050EA-FCC1-EE4C-BFAB-6E0B9C2991BB}"/>
              </a:ext>
            </a:extLst>
          </p:cNvPr>
          <p:cNvSpPr/>
          <p:nvPr/>
        </p:nvSpPr>
        <p:spPr>
          <a:xfrm>
            <a:off x="9144001" y="2062187"/>
            <a:ext cx="2708030" cy="2733624"/>
          </a:xfrm>
          <a:prstGeom prst="chevron">
            <a:avLst>
              <a:gd name="adj" fmla="val 27455"/>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3560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1000"/>
                                        <p:tgtEl>
                                          <p:spTgt spid="5"/>
                                        </p:tgtEl>
                                        <p:attrNameLst>
                                          <p:attrName>ppt_x</p:attrName>
                                        </p:attrNameLst>
                                      </p:cBhvr>
                                      <p:tavLst>
                                        <p:tav tm="0">
                                          <p:val>
                                            <p:strVal val="ppt_x"/>
                                          </p:val>
                                        </p:tav>
                                        <p:tav tm="100000">
                                          <p:val>
                                            <p:strVal val="1+ppt_w/2"/>
                                          </p:val>
                                        </p:tav>
                                      </p:tavLst>
                                    </p:anim>
                                    <p:anim calcmode="lin" valueType="num">
                                      <p:cBhvr additive="base">
                                        <p:cTn id="7" dur="1000"/>
                                        <p:tgtEl>
                                          <p:spTgt spid="5"/>
                                        </p:tgtEl>
                                        <p:attrNameLst>
                                          <p:attrName>ppt_y</p:attrName>
                                        </p:attrNameLst>
                                      </p:cBhvr>
                                      <p:tavLst>
                                        <p:tav tm="0">
                                          <p:val>
                                            <p:strVal val="ppt_y"/>
                                          </p:val>
                                        </p:tav>
                                        <p:tav tm="100000">
                                          <p:val>
                                            <p:strVal val="ppt_y"/>
                                          </p:val>
                                        </p:tav>
                                      </p:tavLst>
                                    </p:anim>
                                    <p:set>
                                      <p:cBhvr>
                                        <p:cTn id="8" dur="1" fill="hold">
                                          <p:stCondLst>
                                            <p:cond delay="9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1000"/>
                                        <p:tgtEl>
                                          <p:spTgt spid="6"/>
                                        </p:tgtEl>
                                        <p:attrNameLst>
                                          <p:attrName>ppt_x</p:attrName>
                                        </p:attrNameLst>
                                      </p:cBhvr>
                                      <p:tavLst>
                                        <p:tav tm="0">
                                          <p:val>
                                            <p:strVal val="ppt_x"/>
                                          </p:val>
                                        </p:tav>
                                        <p:tav tm="100000">
                                          <p:val>
                                            <p:strVal val="1+ppt_w/2"/>
                                          </p:val>
                                        </p:tav>
                                      </p:tavLst>
                                    </p:anim>
                                    <p:anim calcmode="lin" valueType="num">
                                      <p:cBhvr additive="base">
                                        <p:cTn id="13" dur="1000"/>
                                        <p:tgtEl>
                                          <p:spTgt spid="6"/>
                                        </p:tgtEl>
                                        <p:attrNameLst>
                                          <p:attrName>ppt_y</p:attrName>
                                        </p:attrNameLst>
                                      </p:cBhvr>
                                      <p:tavLst>
                                        <p:tav tm="0">
                                          <p:val>
                                            <p:strVal val="ppt_y"/>
                                          </p:val>
                                        </p:tav>
                                        <p:tav tm="100000">
                                          <p:val>
                                            <p:strVal val="ppt_y"/>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1000"/>
                                        <p:tgtEl>
                                          <p:spTgt spid="7"/>
                                        </p:tgtEl>
                                        <p:attrNameLst>
                                          <p:attrName>ppt_x</p:attrName>
                                        </p:attrNameLst>
                                      </p:cBhvr>
                                      <p:tavLst>
                                        <p:tav tm="0">
                                          <p:val>
                                            <p:strVal val="ppt_x"/>
                                          </p:val>
                                        </p:tav>
                                        <p:tav tm="100000">
                                          <p:val>
                                            <p:strVal val="1+ppt_w/2"/>
                                          </p:val>
                                        </p:tav>
                                      </p:tavLst>
                                    </p:anim>
                                    <p:anim calcmode="lin" valueType="num">
                                      <p:cBhvr additive="base">
                                        <p:cTn id="19" dur="1000"/>
                                        <p:tgtEl>
                                          <p:spTgt spid="7"/>
                                        </p:tgtEl>
                                        <p:attrNameLst>
                                          <p:attrName>ppt_y</p:attrName>
                                        </p:attrNameLst>
                                      </p:cBhvr>
                                      <p:tavLst>
                                        <p:tav tm="0">
                                          <p:val>
                                            <p:strVal val="ppt_y"/>
                                          </p:val>
                                        </p:tav>
                                        <p:tav tm="100000">
                                          <p:val>
                                            <p:strVal val="ppt_y"/>
                                          </p:val>
                                        </p:tav>
                                      </p:tavLst>
                                    </p:anim>
                                    <p:set>
                                      <p:cBhvr>
                                        <p:cTn id="20"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8D85CA3-1B61-2246-8EF0-1861EA33962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21063005">
            <a:off x="6352310" y="3884556"/>
            <a:ext cx="2971795" cy="436707"/>
          </a:xfrm>
          <a:prstGeom prst="rect">
            <a:avLst/>
          </a:prstGeom>
        </p:spPr>
      </p:pic>
      <p:pic>
        <p:nvPicPr>
          <p:cNvPr id="23" name="Picture 22">
            <a:extLst>
              <a:ext uri="{FF2B5EF4-FFF2-40B4-BE49-F238E27FC236}">
                <a16:creationId xmlns:a16="http://schemas.microsoft.com/office/drawing/2014/main" id="{78B2D5BD-A0A5-8F4A-A956-107C96FD4DE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20887185" flipH="1">
            <a:off x="2826328" y="4523096"/>
            <a:ext cx="2895599" cy="436707"/>
          </a:xfrm>
          <a:prstGeom prst="rect">
            <a:avLst/>
          </a:prstGeom>
        </p:spPr>
      </p:pic>
      <p:pic>
        <p:nvPicPr>
          <p:cNvPr id="16" name="Picture 15">
            <a:extLst>
              <a:ext uri="{FF2B5EF4-FFF2-40B4-BE49-F238E27FC236}">
                <a16:creationId xmlns:a16="http://schemas.microsoft.com/office/drawing/2014/main" id="{F0B42345-3E42-184E-8836-ADD3DE1610D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802069" y="3954190"/>
            <a:ext cx="2546295" cy="2104591"/>
          </a:xfrm>
          <a:prstGeom prst="rect">
            <a:avLst/>
          </a:prstGeom>
        </p:spPr>
      </p:pic>
      <p:grpSp>
        <p:nvGrpSpPr>
          <p:cNvPr id="31" name="Group 30">
            <a:extLst>
              <a:ext uri="{FF2B5EF4-FFF2-40B4-BE49-F238E27FC236}">
                <a16:creationId xmlns:a16="http://schemas.microsoft.com/office/drawing/2014/main" id="{8EEDA869-09CD-414A-BB1E-2B88E008BD8E}"/>
              </a:ext>
            </a:extLst>
          </p:cNvPr>
          <p:cNvGrpSpPr/>
          <p:nvPr/>
        </p:nvGrpSpPr>
        <p:grpSpPr>
          <a:xfrm>
            <a:off x="7409913" y="2678641"/>
            <a:ext cx="3313507" cy="1298537"/>
            <a:chOff x="7409913" y="3118986"/>
            <a:chExt cx="3313507" cy="1298537"/>
          </a:xfrm>
        </p:grpSpPr>
        <p:pic>
          <p:nvPicPr>
            <p:cNvPr id="20" name="Picture 19">
              <a:extLst>
                <a:ext uri="{FF2B5EF4-FFF2-40B4-BE49-F238E27FC236}">
                  <a16:creationId xmlns:a16="http://schemas.microsoft.com/office/drawing/2014/main" id="{A92EB664-CA2D-194B-BBC3-544F5430D5C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409913" y="3118986"/>
              <a:ext cx="3313507" cy="1298537"/>
            </a:xfrm>
            <a:prstGeom prst="rect">
              <a:avLst/>
            </a:prstGeom>
          </p:spPr>
        </p:pic>
        <p:sp>
          <p:nvSpPr>
            <p:cNvPr id="28" name="Oval 27">
              <a:extLst>
                <a:ext uri="{FF2B5EF4-FFF2-40B4-BE49-F238E27FC236}">
                  <a16:creationId xmlns:a16="http://schemas.microsoft.com/office/drawing/2014/main" id="{BBC308A4-3210-DE4C-8C41-B26E67DB35A9}"/>
                </a:ext>
              </a:extLst>
            </p:cNvPr>
            <p:cNvSpPr/>
            <p:nvPr/>
          </p:nvSpPr>
          <p:spPr>
            <a:xfrm>
              <a:off x="8989848" y="4168368"/>
              <a:ext cx="153635" cy="153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117B4FA4-B5FD-9747-80B7-E0664CD6AB97}"/>
              </a:ext>
            </a:extLst>
          </p:cNvPr>
          <p:cNvGrpSpPr/>
          <p:nvPr/>
        </p:nvGrpSpPr>
        <p:grpSpPr>
          <a:xfrm>
            <a:off x="1410892" y="3636271"/>
            <a:ext cx="3313507" cy="1298537"/>
            <a:chOff x="1410892" y="3132836"/>
            <a:chExt cx="3313507" cy="1298537"/>
          </a:xfrm>
        </p:grpSpPr>
        <p:pic>
          <p:nvPicPr>
            <p:cNvPr id="24" name="Picture 23">
              <a:extLst>
                <a:ext uri="{FF2B5EF4-FFF2-40B4-BE49-F238E27FC236}">
                  <a16:creationId xmlns:a16="http://schemas.microsoft.com/office/drawing/2014/main" id="{B4DE2E61-99AA-EF48-9E3C-4659A85F531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10892" y="3132836"/>
              <a:ext cx="3313507" cy="1298537"/>
            </a:xfrm>
            <a:prstGeom prst="rect">
              <a:avLst/>
            </a:prstGeom>
          </p:spPr>
        </p:pic>
        <p:sp>
          <p:nvSpPr>
            <p:cNvPr id="25" name="Oval 24">
              <a:extLst>
                <a:ext uri="{FF2B5EF4-FFF2-40B4-BE49-F238E27FC236}">
                  <a16:creationId xmlns:a16="http://schemas.microsoft.com/office/drawing/2014/main" id="{554712EA-A3FD-E94A-B5F5-D2628D2ACA08}"/>
                </a:ext>
              </a:extLst>
            </p:cNvPr>
            <p:cNvSpPr/>
            <p:nvPr/>
          </p:nvSpPr>
          <p:spPr>
            <a:xfrm>
              <a:off x="2990827" y="4168369"/>
              <a:ext cx="153635" cy="153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51DDDD63-5DB8-7B49-8C45-CB4DE9EE33FB}"/>
              </a:ext>
            </a:extLst>
          </p:cNvPr>
          <p:cNvSpPr txBox="1"/>
          <p:nvPr/>
        </p:nvSpPr>
        <p:spPr>
          <a:xfrm>
            <a:off x="788271" y="434408"/>
            <a:ext cx="7686989" cy="584775"/>
          </a:xfrm>
          <a:prstGeom prst="rect">
            <a:avLst/>
          </a:prstGeom>
          <a:noFill/>
        </p:spPr>
        <p:txBody>
          <a:bodyPr wrap="square" rtlCol="0">
            <a:spAutoFit/>
          </a:bodyPr>
          <a:lstStyle/>
          <a:p>
            <a:r>
              <a:rPr lang="en-US" sz="3200" b="1" dirty="0">
                <a:latin typeface="Segoe UI Historic" panose="020B0502040204020203" pitchFamily="34" charset="0"/>
                <a:ea typeface="Segoe UI Historic" panose="020B0502040204020203" pitchFamily="34" charset="0"/>
                <a:cs typeface="Segoe UI Historic" panose="020B0502040204020203" pitchFamily="34" charset="0"/>
              </a:rPr>
              <a:t>Tilting the Odds </a:t>
            </a:r>
            <a:r>
              <a:rPr lang="en-US" sz="3200" b="1" u="sng" dirty="0">
                <a:solidFill>
                  <a:srgbClr val="C00000"/>
                </a:solidFill>
                <a:latin typeface="Segoe UI Historic" panose="020B0502040204020203" pitchFamily="34" charset="0"/>
                <a:ea typeface="Segoe UI Historic" panose="020B0502040204020203" pitchFamily="34" charset="0"/>
                <a:cs typeface="Segoe UI Historic" panose="020B0502040204020203" pitchFamily="34" charset="0"/>
              </a:rPr>
              <a:t>Against</a:t>
            </a:r>
            <a:r>
              <a:rPr lang="en-US" sz="3200" b="1" dirty="0">
                <a:latin typeface="Segoe UI Historic" panose="020B0502040204020203" pitchFamily="34" charset="0"/>
                <a:ea typeface="Segoe UI Historic" panose="020B0502040204020203" pitchFamily="34" charset="0"/>
                <a:cs typeface="Segoe UI Historic" panose="020B0502040204020203" pitchFamily="34" charset="0"/>
              </a:rPr>
              <a:t> You</a:t>
            </a:r>
          </a:p>
        </p:txBody>
      </p:sp>
      <p:sp>
        <p:nvSpPr>
          <p:cNvPr id="26" name="Rectangle 25">
            <a:extLst>
              <a:ext uri="{FF2B5EF4-FFF2-40B4-BE49-F238E27FC236}">
                <a16:creationId xmlns:a16="http://schemas.microsoft.com/office/drawing/2014/main" id="{9BB5E5ED-7F30-7C41-90D6-9DA3553609CB}"/>
              </a:ext>
            </a:extLst>
          </p:cNvPr>
          <p:cNvSpPr/>
          <p:nvPr/>
        </p:nvSpPr>
        <p:spPr>
          <a:xfrm>
            <a:off x="1478126" y="3046375"/>
            <a:ext cx="3166515" cy="539496"/>
          </a:xfrm>
          <a:prstGeom prst="rect">
            <a:avLst/>
          </a:prstGeom>
          <a:solidFill>
            <a:srgbClr val="F4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egoe UI Historic" panose="020B0502040204020203" pitchFamily="34" charset="0"/>
                <a:ea typeface="Segoe UI Historic" panose="020B0502040204020203" pitchFamily="34" charset="0"/>
                <a:cs typeface="Segoe UI Historic" panose="020B0502040204020203" pitchFamily="34" charset="0"/>
              </a:rPr>
              <a:t>Active Management</a:t>
            </a:r>
            <a:endParaRPr lang="en-US" sz="2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7" name="Rectangle 26">
            <a:extLst>
              <a:ext uri="{FF2B5EF4-FFF2-40B4-BE49-F238E27FC236}">
                <a16:creationId xmlns:a16="http://schemas.microsoft.com/office/drawing/2014/main" id="{E7EF32E6-83D2-7D4C-AEF9-F941DDABB37C}"/>
              </a:ext>
            </a:extLst>
          </p:cNvPr>
          <p:cNvSpPr/>
          <p:nvPr/>
        </p:nvSpPr>
        <p:spPr>
          <a:xfrm>
            <a:off x="1478126" y="2455962"/>
            <a:ext cx="3166515" cy="53949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prstClr val="white"/>
                </a:solidFill>
                <a:latin typeface="Segoe UI Historic" panose="020B0502040204020203" pitchFamily="34" charset="0"/>
                <a:ea typeface="Segoe UI Historic" panose="020B0502040204020203" pitchFamily="34" charset="0"/>
                <a:cs typeface="Segoe UI Historic" panose="020B0502040204020203" pitchFamily="34" charset="0"/>
              </a:rPr>
              <a:t>Passive Management</a:t>
            </a:r>
            <a:endParaRPr lang="en-US" sz="2000" dirty="0">
              <a:solidFill>
                <a:prstClr val="white"/>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3" name="TextBox 32">
            <a:extLst>
              <a:ext uri="{FF2B5EF4-FFF2-40B4-BE49-F238E27FC236}">
                <a16:creationId xmlns:a16="http://schemas.microsoft.com/office/drawing/2014/main" id="{C0120E87-70B2-1A42-9938-C00B51C182BF}"/>
              </a:ext>
            </a:extLst>
          </p:cNvPr>
          <p:cNvSpPr txBox="1"/>
          <p:nvPr/>
        </p:nvSpPr>
        <p:spPr>
          <a:xfrm>
            <a:off x="1506972" y="3847012"/>
            <a:ext cx="3131947" cy="338554"/>
          </a:xfrm>
          <a:prstGeom prst="rect">
            <a:avLst/>
          </a:prstGeom>
          <a:noFill/>
        </p:spPr>
        <p:txBody>
          <a:bodyPr wrap="square" rtlCol="0">
            <a:spAutoFit/>
          </a:bodyPr>
          <a:lstStyle/>
          <a:p>
            <a:pPr algn="ctr"/>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Market Underperformance</a:t>
            </a:r>
          </a:p>
        </p:txBody>
      </p:sp>
      <p:sp>
        <p:nvSpPr>
          <p:cNvPr id="34" name="TextBox 33">
            <a:extLst>
              <a:ext uri="{FF2B5EF4-FFF2-40B4-BE49-F238E27FC236}">
                <a16:creationId xmlns:a16="http://schemas.microsoft.com/office/drawing/2014/main" id="{CF0B5B55-36B5-9647-BA53-02BE64B5DBE4}"/>
              </a:ext>
            </a:extLst>
          </p:cNvPr>
          <p:cNvSpPr txBox="1"/>
          <p:nvPr/>
        </p:nvSpPr>
        <p:spPr>
          <a:xfrm>
            <a:off x="7538791" y="2860543"/>
            <a:ext cx="3131947" cy="338554"/>
          </a:xfrm>
          <a:prstGeom prst="rect">
            <a:avLst/>
          </a:prstGeom>
          <a:noFill/>
        </p:spPr>
        <p:txBody>
          <a:bodyPr wrap="square" rtlCol="0">
            <a:spAutoFit/>
          </a:bodyPr>
          <a:lstStyle/>
          <a:p>
            <a:pPr algn="ctr"/>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Market Overperformance</a:t>
            </a:r>
          </a:p>
        </p:txBody>
      </p:sp>
    </p:spTree>
    <p:extLst>
      <p:ext uri="{BB962C8B-B14F-4D97-AF65-F5344CB8AC3E}">
        <p14:creationId xmlns:p14="http://schemas.microsoft.com/office/powerpoint/2010/main" val="521761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8D85CA3-1B61-2246-8EF0-1861EA33962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20658885">
            <a:off x="6352310" y="3776980"/>
            <a:ext cx="2971795" cy="436707"/>
          </a:xfrm>
          <a:prstGeom prst="rect">
            <a:avLst/>
          </a:prstGeom>
        </p:spPr>
      </p:pic>
      <p:pic>
        <p:nvPicPr>
          <p:cNvPr id="23" name="Picture 22">
            <a:extLst>
              <a:ext uri="{FF2B5EF4-FFF2-40B4-BE49-F238E27FC236}">
                <a16:creationId xmlns:a16="http://schemas.microsoft.com/office/drawing/2014/main" id="{78B2D5BD-A0A5-8F4A-A956-107C96FD4DE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20565949" flipH="1">
            <a:off x="2826328" y="4765142"/>
            <a:ext cx="2895599" cy="436707"/>
          </a:xfrm>
          <a:prstGeom prst="rect">
            <a:avLst/>
          </a:prstGeom>
        </p:spPr>
      </p:pic>
      <p:pic>
        <p:nvPicPr>
          <p:cNvPr id="16" name="Picture 15">
            <a:extLst>
              <a:ext uri="{FF2B5EF4-FFF2-40B4-BE49-F238E27FC236}">
                <a16:creationId xmlns:a16="http://schemas.microsoft.com/office/drawing/2014/main" id="{F0B42345-3E42-184E-8836-ADD3DE1610D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802069" y="3954190"/>
            <a:ext cx="2546295" cy="2104591"/>
          </a:xfrm>
          <a:prstGeom prst="rect">
            <a:avLst/>
          </a:prstGeom>
        </p:spPr>
      </p:pic>
      <p:grpSp>
        <p:nvGrpSpPr>
          <p:cNvPr id="31" name="Group 30">
            <a:extLst>
              <a:ext uri="{FF2B5EF4-FFF2-40B4-BE49-F238E27FC236}">
                <a16:creationId xmlns:a16="http://schemas.microsoft.com/office/drawing/2014/main" id="{8EEDA869-09CD-414A-BB1E-2B88E008BD8E}"/>
              </a:ext>
            </a:extLst>
          </p:cNvPr>
          <p:cNvGrpSpPr/>
          <p:nvPr/>
        </p:nvGrpSpPr>
        <p:grpSpPr>
          <a:xfrm>
            <a:off x="7369572" y="2436595"/>
            <a:ext cx="3313507" cy="1298537"/>
            <a:chOff x="7409913" y="3118986"/>
            <a:chExt cx="3313507" cy="1298537"/>
          </a:xfrm>
        </p:grpSpPr>
        <p:pic>
          <p:nvPicPr>
            <p:cNvPr id="20" name="Picture 19">
              <a:extLst>
                <a:ext uri="{FF2B5EF4-FFF2-40B4-BE49-F238E27FC236}">
                  <a16:creationId xmlns:a16="http://schemas.microsoft.com/office/drawing/2014/main" id="{A92EB664-CA2D-194B-BBC3-544F5430D5C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409913" y="3118986"/>
              <a:ext cx="3313507" cy="1298537"/>
            </a:xfrm>
            <a:prstGeom prst="rect">
              <a:avLst/>
            </a:prstGeom>
          </p:spPr>
        </p:pic>
        <p:sp>
          <p:nvSpPr>
            <p:cNvPr id="28" name="Oval 27">
              <a:extLst>
                <a:ext uri="{FF2B5EF4-FFF2-40B4-BE49-F238E27FC236}">
                  <a16:creationId xmlns:a16="http://schemas.microsoft.com/office/drawing/2014/main" id="{BBC308A4-3210-DE4C-8C41-B26E67DB35A9}"/>
                </a:ext>
              </a:extLst>
            </p:cNvPr>
            <p:cNvSpPr/>
            <p:nvPr/>
          </p:nvSpPr>
          <p:spPr>
            <a:xfrm>
              <a:off x="8989848" y="4168368"/>
              <a:ext cx="153635" cy="153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117B4FA4-B5FD-9747-80B7-E0664CD6AB97}"/>
              </a:ext>
            </a:extLst>
          </p:cNvPr>
          <p:cNvGrpSpPr/>
          <p:nvPr/>
        </p:nvGrpSpPr>
        <p:grpSpPr>
          <a:xfrm>
            <a:off x="1410892" y="4157386"/>
            <a:ext cx="3313507" cy="1298537"/>
            <a:chOff x="1410892" y="3132836"/>
            <a:chExt cx="3313507" cy="1298537"/>
          </a:xfrm>
        </p:grpSpPr>
        <p:pic>
          <p:nvPicPr>
            <p:cNvPr id="24" name="Picture 23">
              <a:extLst>
                <a:ext uri="{FF2B5EF4-FFF2-40B4-BE49-F238E27FC236}">
                  <a16:creationId xmlns:a16="http://schemas.microsoft.com/office/drawing/2014/main" id="{B4DE2E61-99AA-EF48-9E3C-4659A85F531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10892" y="3132836"/>
              <a:ext cx="3313507" cy="1298537"/>
            </a:xfrm>
            <a:prstGeom prst="rect">
              <a:avLst/>
            </a:prstGeom>
          </p:spPr>
        </p:pic>
        <p:sp>
          <p:nvSpPr>
            <p:cNvPr id="25" name="Oval 24">
              <a:extLst>
                <a:ext uri="{FF2B5EF4-FFF2-40B4-BE49-F238E27FC236}">
                  <a16:creationId xmlns:a16="http://schemas.microsoft.com/office/drawing/2014/main" id="{554712EA-A3FD-E94A-B5F5-D2628D2ACA08}"/>
                </a:ext>
              </a:extLst>
            </p:cNvPr>
            <p:cNvSpPr/>
            <p:nvPr/>
          </p:nvSpPr>
          <p:spPr>
            <a:xfrm>
              <a:off x="2990827" y="4168369"/>
              <a:ext cx="153635" cy="153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a:extLst>
              <a:ext uri="{FF2B5EF4-FFF2-40B4-BE49-F238E27FC236}">
                <a16:creationId xmlns:a16="http://schemas.microsoft.com/office/drawing/2014/main" id="{60F6B23E-75D1-AB42-AD9F-C922BCD0979A}"/>
              </a:ext>
            </a:extLst>
          </p:cNvPr>
          <p:cNvSpPr/>
          <p:nvPr/>
        </p:nvSpPr>
        <p:spPr>
          <a:xfrm>
            <a:off x="1478126" y="3561841"/>
            <a:ext cx="3166515" cy="539496"/>
          </a:xfrm>
          <a:prstGeom prst="rect">
            <a:avLst/>
          </a:prstGeom>
          <a:solidFill>
            <a:srgbClr val="F4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prstClr val="white"/>
                </a:solidFill>
                <a:latin typeface="Segoe UI Historic" panose="020B0502040204020203" pitchFamily="34" charset="0"/>
                <a:ea typeface="Segoe UI Historic" panose="020B0502040204020203" pitchFamily="34" charset="0"/>
                <a:cs typeface="Segoe UI Historic" panose="020B0502040204020203" pitchFamily="34" charset="0"/>
              </a:rPr>
              <a:t>Active Management</a:t>
            </a:r>
            <a:endParaRPr lang="en-US" sz="2000" dirty="0">
              <a:solidFill>
                <a:prstClr val="white"/>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9" name="Rectangle 18">
            <a:extLst>
              <a:ext uri="{FF2B5EF4-FFF2-40B4-BE49-F238E27FC236}">
                <a16:creationId xmlns:a16="http://schemas.microsoft.com/office/drawing/2014/main" id="{89FB482F-F258-2B4D-9532-BE363E067E7E}"/>
              </a:ext>
            </a:extLst>
          </p:cNvPr>
          <p:cNvSpPr/>
          <p:nvPr/>
        </p:nvSpPr>
        <p:spPr>
          <a:xfrm>
            <a:off x="1478126" y="2971428"/>
            <a:ext cx="3166515" cy="53949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prstClr val="white"/>
                </a:solidFill>
                <a:latin typeface="Segoe UI Historic" panose="020B0502040204020203" pitchFamily="34" charset="0"/>
                <a:ea typeface="Segoe UI Historic" panose="020B0502040204020203" pitchFamily="34" charset="0"/>
                <a:cs typeface="Segoe UI Historic" panose="020B0502040204020203" pitchFamily="34" charset="0"/>
              </a:rPr>
              <a:t>Passive Management</a:t>
            </a:r>
            <a:endParaRPr lang="en-US" sz="2000" dirty="0">
              <a:solidFill>
                <a:prstClr val="white"/>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2" name="TextBox 21">
            <a:extLst>
              <a:ext uri="{FF2B5EF4-FFF2-40B4-BE49-F238E27FC236}">
                <a16:creationId xmlns:a16="http://schemas.microsoft.com/office/drawing/2014/main" id="{FB9FE046-A3E5-4D4A-A38F-58818CB7EC52}"/>
              </a:ext>
            </a:extLst>
          </p:cNvPr>
          <p:cNvSpPr txBox="1"/>
          <p:nvPr/>
        </p:nvSpPr>
        <p:spPr>
          <a:xfrm>
            <a:off x="788271" y="434408"/>
            <a:ext cx="7686989" cy="584775"/>
          </a:xfrm>
          <a:prstGeom prst="rect">
            <a:avLst/>
          </a:prstGeom>
          <a:noFill/>
        </p:spPr>
        <p:txBody>
          <a:bodyPr wrap="square" rtlCol="0">
            <a:spAutoFit/>
          </a:bodyPr>
          <a:lstStyle/>
          <a:p>
            <a:r>
              <a:rPr lang="en-US" sz="3200" b="1" dirty="0">
                <a:latin typeface="Segoe UI Historic" panose="020B0502040204020203" pitchFamily="34" charset="0"/>
                <a:ea typeface="Segoe UI Historic" panose="020B0502040204020203" pitchFamily="34" charset="0"/>
                <a:cs typeface="Segoe UI Historic" panose="020B0502040204020203" pitchFamily="34" charset="0"/>
              </a:rPr>
              <a:t>Tilting the Odds </a:t>
            </a:r>
            <a:r>
              <a:rPr lang="en-US" sz="3200" b="1" u="sng" dirty="0">
                <a:solidFill>
                  <a:srgbClr val="C00000"/>
                </a:solidFill>
                <a:latin typeface="Segoe UI Historic" panose="020B0502040204020203" pitchFamily="34" charset="0"/>
                <a:ea typeface="Segoe UI Historic" panose="020B0502040204020203" pitchFamily="34" charset="0"/>
                <a:cs typeface="Segoe UI Historic" panose="020B0502040204020203" pitchFamily="34" charset="0"/>
              </a:rPr>
              <a:t>Against</a:t>
            </a:r>
            <a:r>
              <a:rPr lang="en-US" sz="3200" b="1" dirty="0">
                <a:latin typeface="Segoe UI Historic" panose="020B0502040204020203" pitchFamily="34" charset="0"/>
                <a:ea typeface="Segoe UI Historic" panose="020B0502040204020203" pitchFamily="34" charset="0"/>
                <a:cs typeface="Segoe UI Historic" panose="020B0502040204020203" pitchFamily="34" charset="0"/>
              </a:rPr>
              <a:t> You</a:t>
            </a:r>
          </a:p>
        </p:txBody>
      </p:sp>
      <p:sp>
        <p:nvSpPr>
          <p:cNvPr id="26" name="Rectangle 25">
            <a:extLst>
              <a:ext uri="{FF2B5EF4-FFF2-40B4-BE49-F238E27FC236}">
                <a16:creationId xmlns:a16="http://schemas.microsoft.com/office/drawing/2014/main" id="{A5194372-0AA4-184B-8F9D-01AF1551665E}"/>
              </a:ext>
            </a:extLst>
          </p:cNvPr>
          <p:cNvSpPr/>
          <p:nvPr/>
        </p:nvSpPr>
        <p:spPr>
          <a:xfrm>
            <a:off x="1478126" y="2390376"/>
            <a:ext cx="3166515" cy="5394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prstClr val="white"/>
                </a:solidFill>
                <a:latin typeface="Segoe UI Historic" panose="020B0502040204020203" pitchFamily="34" charset="0"/>
                <a:ea typeface="Segoe UI Historic" panose="020B0502040204020203" pitchFamily="34" charset="0"/>
                <a:cs typeface="Segoe UI Historic" panose="020B0502040204020203" pitchFamily="34" charset="0"/>
              </a:rPr>
              <a:t>Investor Behavior</a:t>
            </a:r>
            <a:endParaRPr lang="en-US" sz="2000" dirty="0">
              <a:solidFill>
                <a:prstClr val="white"/>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7" name="TextBox 26">
            <a:extLst>
              <a:ext uri="{FF2B5EF4-FFF2-40B4-BE49-F238E27FC236}">
                <a16:creationId xmlns:a16="http://schemas.microsoft.com/office/drawing/2014/main" id="{64DB4B6B-1825-FF4B-B4B6-4C5E24A17E8D}"/>
              </a:ext>
            </a:extLst>
          </p:cNvPr>
          <p:cNvSpPr txBox="1"/>
          <p:nvPr/>
        </p:nvSpPr>
        <p:spPr>
          <a:xfrm>
            <a:off x="1506972" y="4333238"/>
            <a:ext cx="3131947" cy="338554"/>
          </a:xfrm>
          <a:prstGeom prst="rect">
            <a:avLst/>
          </a:prstGeom>
          <a:noFill/>
        </p:spPr>
        <p:txBody>
          <a:bodyPr wrap="square" rtlCol="0">
            <a:spAutoFit/>
          </a:bodyPr>
          <a:lstStyle/>
          <a:p>
            <a:pPr algn="ctr"/>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Market Underperformance</a:t>
            </a:r>
          </a:p>
        </p:txBody>
      </p:sp>
      <p:sp>
        <p:nvSpPr>
          <p:cNvPr id="29" name="TextBox 28">
            <a:extLst>
              <a:ext uri="{FF2B5EF4-FFF2-40B4-BE49-F238E27FC236}">
                <a16:creationId xmlns:a16="http://schemas.microsoft.com/office/drawing/2014/main" id="{0324996F-70D5-324B-B6AE-ADEB23972886}"/>
              </a:ext>
            </a:extLst>
          </p:cNvPr>
          <p:cNvSpPr txBox="1"/>
          <p:nvPr/>
        </p:nvSpPr>
        <p:spPr>
          <a:xfrm>
            <a:off x="7538791" y="2619243"/>
            <a:ext cx="3131947" cy="338554"/>
          </a:xfrm>
          <a:prstGeom prst="rect">
            <a:avLst/>
          </a:prstGeom>
          <a:noFill/>
        </p:spPr>
        <p:txBody>
          <a:bodyPr wrap="square" rtlCol="0">
            <a:spAutoFit/>
          </a:bodyPr>
          <a:lstStyle/>
          <a:p>
            <a:pPr algn="ctr"/>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Market Overperformance</a:t>
            </a:r>
          </a:p>
        </p:txBody>
      </p:sp>
    </p:spTree>
    <p:extLst>
      <p:ext uri="{BB962C8B-B14F-4D97-AF65-F5344CB8AC3E}">
        <p14:creationId xmlns:p14="http://schemas.microsoft.com/office/powerpoint/2010/main" val="1462064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ntoine de Saint-Exupéry">
            <a:extLst>
              <a:ext uri="{FF2B5EF4-FFF2-40B4-BE49-F238E27FC236}">
                <a16:creationId xmlns:a16="http://schemas.microsoft.com/office/drawing/2014/main" id="{A5102EF0-D9B1-F040-9A41-75EBCB0718D0}"/>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l="-454"/>
          <a:stretch/>
        </p:blipFill>
        <p:spPr bwMode="auto">
          <a:xfrm>
            <a:off x="1416132" y="2299232"/>
            <a:ext cx="1918153" cy="1929384"/>
          </a:xfrm>
          <a:prstGeom prst="ellipse">
            <a:avLst/>
          </a:prstGeom>
          <a:noFill/>
          <a:ln w="63500">
            <a:solidFill>
              <a:srgbClr val="F4B333"/>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6BE6CD0-A615-5145-ADBB-A4AE1629260D}"/>
              </a:ext>
            </a:extLst>
          </p:cNvPr>
          <p:cNvSpPr txBox="1"/>
          <p:nvPr/>
        </p:nvSpPr>
        <p:spPr>
          <a:xfrm>
            <a:off x="4695389" y="1843950"/>
            <a:ext cx="7160456" cy="3170099"/>
          </a:xfrm>
          <a:prstGeom prst="rect">
            <a:avLst/>
          </a:prstGeom>
          <a:noFill/>
        </p:spPr>
        <p:txBody>
          <a:bodyPr wrap="square" rtlCol="0">
            <a:spAutoFit/>
          </a:bodyPr>
          <a:lstStyle/>
          <a:p>
            <a:r>
              <a:rPr lang="en-US" sz="4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“The dominant </a:t>
            </a:r>
            <a:r>
              <a:rPr lang="en-US" sz="4000" dirty="0">
                <a:solidFill>
                  <a:srgbClr val="F4B333"/>
                </a:solidFill>
                <a:latin typeface="Segoe UI Historic" panose="020B0502040204020203" pitchFamily="34" charset="0"/>
                <a:ea typeface="Segoe UI Historic" panose="020B0502040204020203" pitchFamily="34" charset="0"/>
                <a:cs typeface="Segoe UI Historic" panose="020B0502040204020203" pitchFamily="34" charset="0"/>
              </a:rPr>
              <a:t>determinant </a:t>
            </a:r>
          </a:p>
          <a:p>
            <a:r>
              <a:rPr lang="en-US" sz="4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of real-life, long-term</a:t>
            </a:r>
          </a:p>
          <a:p>
            <a:r>
              <a:rPr lang="en-US" sz="4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investment outcomes is </a:t>
            </a:r>
          </a:p>
          <a:p>
            <a:r>
              <a:rPr lang="en-US" sz="4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not investment performance,</a:t>
            </a:r>
          </a:p>
          <a:p>
            <a:r>
              <a:rPr lang="en-US" sz="4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it's investor behavior.”</a:t>
            </a:r>
          </a:p>
        </p:txBody>
      </p:sp>
      <p:sp>
        <p:nvSpPr>
          <p:cNvPr id="7" name="Rectangle 6">
            <a:extLst>
              <a:ext uri="{FF2B5EF4-FFF2-40B4-BE49-F238E27FC236}">
                <a16:creationId xmlns:a16="http://schemas.microsoft.com/office/drawing/2014/main" id="{FD0496DD-9C61-8C44-8DDD-0EC117EFC27C}"/>
              </a:ext>
            </a:extLst>
          </p:cNvPr>
          <p:cNvSpPr/>
          <p:nvPr/>
        </p:nvSpPr>
        <p:spPr>
          <a:xfrm flipH="1">
            <a:off x="1076993" y="4462016"/>
            <a:ext cx="2596429" cy="523220"/>
          </a:xfrm>
          <a:prstGeom prst="rect">
            <a:avLst/>
          </a:prstGeom>
        </p:spPr>
        <p:txBody>
          <a:bodyPr wrap="square">
            <a:spAutoFit/>
          </a:bodyPr>
          <a:lstStyle/>
          <a:p>
            <a:pPr lvl="0" algn="ctr">
              <a:defRPr/>
            </a:pPr>
            <a:r>
              <a:rPr lang="en-US" sz="28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Nick Murray</a:t>
            </a:r>
          </a:p>
        </p:txBody>
      </p:sp>
      <p:pic>
        <p:nvPicPr>
          <p:cNvPr id="8" name="Picture 2" descr="Image result for nick murray">
            <a:extLst>
              <a:ext uri="{FF2B5EF4-FFF2-40B4-BE49-F238E27FC236}">
                <a16:creationId xmlns:a16="http://schemas.microsoft.com/office/drawing/2014/main" id="{B3410C89-0972-4B43-BCE7-EFC1CB210A3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435646" y="2297215"/>
            <a:ext cx="1909915" cy="1933418"/>
          </a:xfrm>
          <a:prstGeom prst="ellipse">
            <a:avLst/>
          </a:prstGeom>
          <a:noFill/>
          <a:ln w="25400">
            <a:noFill/>
          </a:ln>
          <a:extLst>
            <a:ext uri="{909E8E84-426E-40dd-AFC4-6F175D3DCCD1}">
              <a14:hiddenFill xmlns:a14="http://schemas.microsoft.com/office/drawing/2010/main" xmlns="">
                <a:solidFill>
                  <a:srgbClr val="FFFFFF"/>
                </a:solidFill>
              </a14:hiddenFill>
            </a:ext>
          </a:extLst>
        </p:spPr>
      </p:pic>
      <p:cxnSp>
        <p:nvCxnSpPr>
          <p:cNvPr id="9" name="Straight Connector 8">
            <a:extLst>
              <a:ext uri="{FF2B5EF4-FFF2-40B4-BE49-F238E27FC236}">
                <a16:creationId xmlns:a16="http://schemas.microsoft.com/office/drawing/2014/main" id="{D0AD27FF-3369-BA4E-BD91-A3D2A6BD8F75}"/>
              </a:ext>
            </a:extLst>
          </p:cNvPr>
          <p:cNvCxnSpPr/>
          <p:nvPr/>
        </p:nvCxnSpPr>
        <p:spPr>
          <a:xfrm flipH="1">
            <a:off x="3623342" y="3270274"/>
            <a:ext cx="516194" cy="0"/>
          </a:xfrm>
          <a:prstGeom prst="line">
            <a:avLst/>
          </a:prstGeom>
          <a:ln w="22225">
            <a:solidFill>
              <a:srgbClr val="F4B333"/>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6F8E7D6-2937-964D-9E20-C3C50CAB1F50}"/>
              </a:ext>
            </a:extLst>
          </p:cNvPr>
          <p:cNvCxnSpPr>
            <a:cxnSpLocks/>
          </p:cNvCxnSpPr>
          <p:nvPr/>
        </p:nvCxnSpPr>
        <p:spPr>
          <a:xfrm>
            <a:off x="4137936" y="1406926"/>
            <a:ext cx="0" cy="3688949"/>
          </a:xfrm>
          <a:prstGeom prst="line">
            <a:avLst/>
          </a:prstGeom>
          <a:ln w="22225">
            <a:solidFill>
              <a:srgbClr val="F4B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77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
                                        <p:tgtEl>
                                          <p:spTgt spid="9"/>
                                        </p:tgtEl>
                                      </p:cBhvr>
                                    </p:animEffect>
                                  </p:childTnLst>
                                </p:cTn>
                              </p:par>
                            </p:childTnLst>
                          </p:cTn>
                        </p:par>
                        <p:par>
                          <p:cTn id="8" fill="hold">
                            <p:stCondLst>
                              <p:cond delay="200"/>
                            </p:stCondLst>
                            <p:childTnLst>
                              <p:par>
                                <p:cTn id="9" presetID="16" presetClass="entr" presetSubtype="4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Horizontal)">
                                      <p:cBhvr>
                                        <p:cTn id="11" dur="500"/>
                                        <p:tgtEl>
                                          <p:spTgt spid="10"/>
                                        </p:tgtEl>
                                      </p:cBhvr>
                                    </p:animEffect>
                                  </p:childTnLst>
                                </p:cTn>
                              </p:par>
                            </p:childTnLst>
                          </p:cTn>
                        </p:par>
                        <p:par>
                          <p:cTn id="12" fill="hold">
                            <p:stCondLst>
                              <p:cond delay="7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96"/>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B72C659-CC06-46CE-B323-D58574DE750B}"/>
              </a:ext>
            </a:extLst>
          </p:cNvPr>
          <p:cNvSpPr txBox="1"/>
          <p:nvPr/>
        </p:nvSpPr>
        <p:spPr>
          <a:xfrm>
            <a:off x="4826656" y="1636836"/>
            <a:ext cx="1980892" cy="37548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Restraint Bias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Loss Aversion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Bandwagon Effect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Primacy Effect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Overconfidence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Dunning-Kruger Effect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Action Bias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Projection Bias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Optimism Bias</a:t>
            </a:r>
          </a:p>
        </p:txBody>
      </p:sp>
      <p:sp>
        <p:nvSpPr>
          <p:cNvPr id="16" name="TextBox 15">
            <a:extLst>
              <a:ext uri="{FF2B5EF4-FFF2-40B4-BE49-F238E27FC236}">
                <a16:creationId xmlns:a16="http://schemas.microsoft.com/office/drawing/2014/main" id="{0087B84F-D95A-4123-BFE8-7C3E5C60EE8F}"/>
              </a:ext>
            </a:extLst>
          </p:cNvPr>
          <p:cNvSpPr txBox="1"/>
          <p:nvPr/>
        </p:nvSpPr>
        <p:spPr>
          <a:xfrm>
            <a:off x="7050664" y="1636836"/>
            <a:ext cx="1728062" cy="37548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Bias Blind Spot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Hindsight Bias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Semmelweis Reflex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Confirmation Bias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Herding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Anchoring Bias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Focusing Bias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Authority Bias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Availability Cascade</a:t>
            </a:r>
          </a:p>
        </p:txBody>
      </p:sp>
      <p:sp>
        <p:nvSpPr>
          <p:cNvPr id="17" name="TextBox 16">
            <a:extLst>
              <a:ext uri="{FF2B5EF4-FFF2-40B4-BE49-F238E27FC236}">
                <a16:creationId xmlns:a16="http://schemas.microsoft.com/office/drawing/2014/main" id="{BF59418C-A49F-4339-BD17-EF05D6EE528E}"/>
              </a:ext>
            </a:extLst>
          </p:cNvPr>
          <p:cNvSpPr txBox="1"/>
          <p:nvPr/>
        </p:nvSpPr>
        <p:spPr>
          <a:xfrm>
            <a:off x="9111938" y="1636836"/>
            <a:ext cx="2676426"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Choice Supportive Bias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Pareidolia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Behavioral Confirmation Effect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Hyperbolic Discounting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Impact Bias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Status Quo Bias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Von Restorff Effect</a:t>
            </a:r>
          </a:p>
        </p:txBody>
      </p:sp>
      <p:cxnSp>
        <p:nvCxnSpPr>
          <p:cNvPr id="19" name="Straight Connector 18">
            <a:extLst>
              <a:ext uri="{FF2B5EF4-FFF2-40B4-BE49-F238E27FC236}">
                <a16:creationId xmlns:a16="http://schemas.microsoft.com/office/drawing/2014/main" id="{7756A3E8-3F8C-4345-A44D-7C2B00EB5A1D}"/>
              </a:ext>
            </a:extLst>
          </p:cNvPr>
          <p:cNvCxnSpPr/>
          <p:nvPr/>
        </p:nvCxnSpPr>
        <p:spPr>
          <a:xfrm>
            <a:off x="4826656" y="5852128"/>
            <a:ext cx="6468778" cy="0"/>
          </a:xfrm>
          <a:prstGeom prst="line">
            <a:avLst/>
          </a:prstGeom>
          <a:ln w="76200">
            <a:solidFill>
              <a:srgbClr val="90D5AC"/>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D4924F97-2D32-470E-B0E7-A56E94DA60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457" y="1636836"/>
            <a:ext cx="3421882" cy="4083255"/>
          </a:xfrm>
          <a:prstGeom prst="rect">
            <a:avLst/>
          </a:prstGeom>
        </p:spPr>
      </p:pic>
      <p:pic>
        <p:nvPicPr>
          <p:cNvPr id="11" name="Picture 10">
            <a:extLst>
              <a:ext uri="{FF2B5EF4-FFF2-40B4-BE49-F238E27FC236}">
                <a16:creationId xmlns:a16="http://schemas.microsoft.com/office/drawing/2014/main" id="{53FE0EDD-AF70-8A43-BD9B-5ECA5878BA1A}"/>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769872" y="447756"/>
            <a:ext cx="1588902" cy="428863"/>
          </a:xfrm>
          <a:prstGeom prst="rect">
            <a:avLst/>
          </a:prstGeom>
        </p:spPr>
      </p:pic>
      <p:sp>
        <p:nvSpPr>
          <p:cNvPr id="3" name="Title 2">
            <a:extLst>
              <a:ext uri="{FF2B5EF4-FFF2-40B4-BE49-F238E27FC236}">
                <a16:creationId xmlns:a16="http://schemas.microsoft.com/office/drawing/2014/main" id="{19E629F4-B9D0-6647-BE94-EA112A0FAA63}"/>
              </a:ext>
            </a:extLst>
          </p:cNvPr>
          <p:cNvSpPr>
            <a:spLocks noGrp="1"/>
          </p:cNvSpPr>
          <p:nvPr>
            <p:ph type="title"/>
          </p:nvPr>
        </p:nvSpPr>
        <p:spPr/>
        <p:txBody>
          <a:bodyPr/>
          <a:lstStyle/>
          <a:p>
            <a:r>
              <a:rPr lang="en-US" sz="4000" dirty="0">
                <a:solidFill>
                  <a:schemeClr val="bg1"/>
                </a:solidFill>
                <a:latin typeface="Segoe UI Historic" panose="020B0502040204020203" pitchFamily="34" charset="0"/>
              </a:rPr>
              <a:t>Emotional &amp; Cognitive Biases </a:t>
            </a:r>
          </a:p>
        </p:txBody>
      </p:sp>
    </p:spTree>
    <p:extLst>
      <p:ext uri="{BB962C8B-B14F-4D97-AF65-F5344CB8AC3E}">
        <p14:creationId xmlns:p14="http://schemas.microsoft.com/office/powerpoint/2010/main" val="216754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68B6555-C703-5F48-9915-766B658B69C6}"/>
              </a:ext>
            </a:extLst>
          </p:cNvPr>
          <p:cNvSpPr/>
          <p:nvPr/>
        </p:nvSpPr>
        <p:spPr>
          <a:xfrm>
            <a:off x="6596743" y="0"/>
            <a:ext cx="5595257" cy="6858000"/>
          </a:xfrm>
          <a:prstGeom prst="rect">
            <a:avLst/>
          </a:prstGeom>
          <a:solidFill>
            <a:srgbClr val="0070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6DB1FB-5F14-CF44-BC1E-51192023973D}"/>
              </a:ext>
            </a:extLst>
          </p:cNvPr>
          <p:cNvSpPr txBox="1"/>
          <p:nvPr/>
        </p:nvSpPr>
        <p:spPr>
          <a:xfrm>
            <a:off x="856640" y="940624"/>
            <a:ext cx="519957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Investments vs. </a:t>
            </a:r>
            <a:br>
              <a:rPr kumimoji="0" lang="en-US" sz="3200" b="1" i="0" u="none" strike="noStrike" kern="1200" cap="none" spc="0" normalizeH="0" baseline="0" noProof="0" dirty="0">
                <a:ln>
                  <a:noFill/>
                </a:ln>
                <a:solidFill>
                  <a:prstClr val="black"/>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br>
            <a:r>
              <a:rPr kumimoji="0" lang="en-US" sz="3200" b="1" i="0" u="none" strike="noStrike" kern="1200" cap="none" spc="0" normalizeH="0" baseline="0" noProof="0" dirty="0">
                <a:ln>
                  <a:noFill/>
                </a:ln>
                <a:solidFill>
                  <a:prstClr val="black"/>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Investor Outcomes </a:t>
            </a:r>
          </a:p>
        </p:txBody>
      </p:sp>
      <p:graphicFrame>
        <p:nvGraphicFramePr>
          <p:cNvPr id="6" name="Table 5">
            <a:extLst>
              <a:ext uri="{FF2B5EF4-FFF2-40B4-BE49-F238E27FC236}">
                <a16:creationId xmlns:a16="http://schemas.microsoft.com/office/drawing/2014/main" id="{1C7A7C7C-AF12-F04A-ACF4-D0BA004E0987}"/>
              </a:ext>
            </a:extLst>
          </p:cNvPr>
          <p:cNvGraphicFramePr>
            <a:graphicFrameLocks noGrp="1"/>
          </p:cNvGraphicFramePr>
          <p:nvPr/>
        </p:nvGraphicFramePr>
        <p:xfrm>
          <a:off x="856640" y="2219753"/>
          <a:ext cx="5199574" cy="3109384"/>
        </p:xfrm>
        <a:graphic>
          <a:graphicData uri="http://schemas.openxmlformats.org/drawingml/2006/table">
            <a:tbl>
              <a:tblPr firstRow="1" bandRow="1">
                <a:tableStyleId>{5C22544A-7EE6-4342-B048-85BDC9FD1C3A}</a:tableStyleId>
              </a:tblPr>
              <a:tblGrid>
                <a:gridCol w="4128078">
                  <a:extLst>
                    <a:ext uri="{9D8B030D-6E8A-4147-A177-3AD203B41FA5}">
                      <a16:colId xmlns:a16="http://schemas.microsoft.com/office/drawing/2014/main" val="3474601236"/>
                    </a:ext>
                  </a:extLst>
                </a:gridCol>
                <a:gridCol w="1071496">
                  <a:extLst>
                    <a:ext uri="{9D8B030D-6E8A-4147-A177-3AD203B41FA5}">
                      <a16:colId xmlns:a16="http://schemas.microsoft.com/office/drawing/2014/main" val="3896612777"/>
                    </a:ext>
                  </a:extLst>
                </a:gridCol>
              </a:tblGrid>
              <a:tr h="777346">
                <a:tc gridSpan="2">
                  <a:txBody>
                    <a:bodyPr/>
                    <a:lstStyle/>
                    <a:p>
                      <a:r>
                        <a:rPr lang="en-US" sz="2000" b="1" i="0" dirty="0">
                          <a:solidFill>
                            <a:schemeClr val="tx1"/>
                          </a:solidFill>
                          <a:latin typeface="Calibri" panose="020F0502020204030204" pitchFamily="34" charset="0"/>
                          <a:ea typeface="Segoe UI Historic" panose="020B0502040204020203" pitchFamily="34" charset="0"/>
                          <a:cs typeface="Calibri" panose="020F0502020204030204" pitchFamily="34" charset="0"/>
                        </a:rPr>
                        <a:t>January 1, 2000 – December 31, 2009</a:t>
                      </a:r>
                    </a:p>
                  </a:txBody>
                  <a:tcPr anchor="ctr">
                    <a:lnB w="12700" cap="flat" cmpd="sng" algn="ctr">
                      <a:solidFill>
                        <a:schemeClr val="tx1"/>
                      </a:solidFill>
                      <a:prstDash val="solid"/>
                      <a:round/>
                      <a:headEnd type="none" w="med" len="med"/>
                      <a:tailEnd type="none" w="med" len="med"/>
                    </a:lnB>
                    <a:noFill/>
                  </a:tcPr>
                </a:tc>
                <a:tc hMerge="1">
                  <a:txBody>
                    <a:bodyPr/>
                    <a:lstStyle/>
                    <a:p>
                      <a:endParaRPr lang="en-US" dirty="0"/>
                    </a:p>
                  </a:txBody>
                  <a:tcPr>
                    <a:noFill/>
                  </a:tcPr>
                </a:tc>
                <a:extLst>
                  <a:ext uri="{0D108BD9-81ED-4DB2-BD59-A6C34878D82A}">
                    <a16:rowId xmlns:a16="http://schemas.microsoft.com/office/drawing/2014/main" val="2168173822"/>
                  </a:ext>
                </a:extLst>
              </a:tr>
              <a:tr h="777346">
                <a:tc>
                  <a:txBody>
                    <a:bodyPr/>
                    <a:lstStyle/>
                    <a:p>
                      <a:r>
                        <a:rPr lang="en-US" sz="1600" b="0" i="0" dirty="0">
                          <a:solidFill>
                            <a:schemeClr val="tx1"/>
                          </a:solidFill>
                          <a:latin typeface="+mn-lt"/>
                          <a:ea typeface="Segoe UI Historic" panose="020B0502040204020203" pitchFamily="34" charset="0"/>
                          <a:cs typeface="Segoe UI Historic" panose="020B0502040204020203" pitchFamily="34" charset="0"/>
                        </a:rPr>
                        <a:t>S&amp;P 500 Annualized Return: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600" b="0" i="0" dirty="0">
                          <a:solidFill>
                            <a:schemeClr val="tx1"/>
                          </a:solidFill>
                          <a:latin typeface="+mn-lt"/>
                          <a:ea typeface="Segoe UI Historic" panose="020B0502040204020203" pitchFamily="34" charset="0"/>
                          <a:cs typeface="Segoe UI Historic" panose="020B0502040204020203" pitchFamily="34" charset="0"/>
                        </a:rPr>
                        <a:t>-1%</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0227973"/>
                  </a:ext>
                </a:extLst>
              </a:tr>
              <a:tr h="777346">
                <a:tc>
                  <a:txBody>
                    <a:bodyPr/>
                    <a:lstStyle/>
                    <a:p>
                      <a:r>
                        <a:rPr lang="en-US" sz="1600" b="0" i="0" dirty="0">
                          <a:solidFill>
                            <a:schemeClr val="tx1"/>
                          </a:solidFill>
                          <a:latin typeface="Calibri" panose="020F0502020204030204" pitchFamily="34" charset="0"/>
                          <a:ea typeface="Segoe UI Historic" panose="020B0502040204020203" pitchFamily="34" charset="0"/>
                          <a:cs typeface="Calibri" panose="020F0502020204030204" pitchFamily="34" charset="0"/>
                        </a:rPr>
                        <a:t>CGM Focus Fund Annualized Return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600" b="0" i="0" dirty="0">
                          <a:solidFill>
                            <a:schemeClr val="tx1"/>
                          </a:solidFill>
                          <a:latin typeface="Calibri" panose="020F0502020204030204" pitchFamily="34" charset="0"/>
                          <a:ea typeface="Segoe UI Historic" panose="020B0502040204020203" pitchFamily="34" charset="0"/>
                          <a:cs typeface="Calibri" panose="020F0502020204030204" pitchFamily="34" charset="0"/>
                        </a:rPr>
                        <a:t>18%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7724832"/>
                  </a:ext>
                </a:extLst>
              </a:tr>
              <a:tr h="777346">
                <a:tc>
                  <a:txBody>
                    <a:bodyPr/>
                    <a:lstStyle/>
                    <a:p>
                      <a:r>
                        <a:rPr lang="en-US" sz="1600" b="1" i="0" dirty="0">
                          <a:solidFill>
                            <a:srgbClr val="DF6A2E"/>
                          </a:solidFill>
                          <a:latin typeface="Segoe UI Historic" panose="020B0502040204020203" pitchFamily="34" charset="0"/>
                          <a:ea typeface="Segoe UI Historic" panose="020B0502040204020203" pitchFamily="34" charset="0"/>
                          <a:cs typeface="Segoe UI Historic" panose="020B0502040204020203" pitchFamily="34" charset="0"/>
                        </a:rPr>
                        <a:t>Average Annualized Return for an </a:t>
                      </a:r>
                      <a:br>
                        <a:rPr lang="en-US" sz="1600" b="1" i="0" dirty="0">
                          <a:solidFill>
                            <a:srgbClr val="DF6A2E"/>
                          </a:solidFill>
                          <a:latin typeface="Segoe UI Historic" panose="020B0502040204020203" pitchFamily="34" charset="0"/>
                          <a:ea typeface="Segoe UI Historic" panose="020B0502040204020203" pitchFamily="34" charset="0"/>
                          <a:cs typeface="Segoe UI Historic" panose="020B0502040204020203" pitchFamily="34" charset="0"/>
                        </a:rPr>
                      </a:br>
                      <a:r>
                        <a:rPr lang="en-US" sz="1600" b="1" i="0" dirty="0">
                          <a:solidFill>
                            <a:srgbClr val="DF6A2E"/>
                          </a:solidFill>
                          <a:latin typeface="Segoe UI Historic" panose="020B0502040204020203" pitchFamily="34" charset="0"/>
                          <a:ea typeface="Segoe UI Historic" panose="020B0502040204020203" pitchFamily="34" charset="0"/>
                          <a:cs typeface="Segoe UI Historic" panose="020B0502040204020203" pitchFamily="34" charset="0"/>
                        </a:rPr>
                        <a:t>Investor in the CGM Focus Fund</a:t>
                      </a:r>
                    </a:p>
                  </a:txBody>
                  <a:tcPr anchor="ctr">
                    <a:lnT w="12700" cap="flat" cmpd="sng" algn="ctr">
                      <a:solidFill>
                        <a:schemeClr val="tx1"/>
                      </a:solidFill>
                      <a:prstDash val="solid"/>
                      <a:round/>
                      <a:headEnd type="none" w="med" len="med"/>
                      <a:tailEnd type="none" w="med" len="med"/>
                    </a:lnT>
                    <a:noFill/>
                  </a:tcPr>
                </a:tc>
                <a:tc>
                  <a:txBody>
                    <a:bodyPr/>
                    <a:lstStyle/>
                    <a:p>
                      <a:pPr algn="r"/>
                      <a:r>
                        <a:rPr lang="en-US" sz="1600" b="1" i="0" dirty="0">
                          <a:solidFill>
                            <a:srgbClr val="DF6A2E"/>
                          </a:solidFill>
                          <a:latin typeface="Segoe UI Historic" panose="020B0502040204020203" pitchFamily="34" charset="0"/>
                          <a:ea typeface="Segoe UI Historic" panose="020B0502040204020203" pitchFamily="34" charset="0"/>
                          <a:cs typeface="Segoe UI Historic" panose="020B0502040204020203" pitchFamily="34" charset="0"/>
                        </a:rPr>
                        <a:t>-11%</a:t>
                      </a: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227344416"/>
                  </a:ext>
                </a:extLst>
              </a:tr>
            </a:tbl>
          </a:graphicData>
        </a:graphic>
      </p:graphicFrame>
      <p:sp>
        <p:nvSpPr>
          <p:cNvPr id="7" name="Rectangle 6">
            <a:extLst>
              <a:ext uri="{FF2B5EF4-FFF2-40B4-BE49-F238E27FC236}">
                <a16:creationId xmlns:a16="http://schemas.microsoft.com/office/drawing/2014/main" id="{B891DE75-D321-D647-BD01-06125C83A9ED}"/>
              </a:ext>
            </a:extLst>
          </p:cNvPr>
          <p:cNvSpPr/>
          <p:nvPr/>
        </p:nvSpPr>
        <p:spPr>
          <a:xfrm>
            <a:off x="832991" y="5460712"/>
            <a:ext cx="515485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Source: </a:t>
            </a:r>
            <a:r>
              <a:rPr kumimoji="0" lang="en-US" sz="800" b="0" i="0" u="none" strike="noStrike" kern="1200" cap="none" spc="0" normalizeH="0" baseline="0" noProof="0" dirty="0">
                <a:ln>
                  <a:noFill/>
                </a:ln>
                <a:solidFill>
                  <a:prstClr val="black"/>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“Best Stock Fund of the Decade: CGM Focus,” The Wall Street Journal, 12/31/2009, https://</a:t>
            </a:r>
            <a:r>
              <a:rPr kumimoji="0" lang="en-US" sz="800" b="0" i="0" u="none" strike="noStrike" kern="1200" cap="none" spc="0" normalizeH="0" baseline="0" noProof="0" dirty="0" err="1">
                <a:ln>
                  <a:noFill/>
                </a:ln>
                <a:solidFill>
                  <a:prstClr val="black"/>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www.wsj.com</a:t>
            </a:r>
            <a:r>
              <a:rPr kumimoji="0" lang="en-US" sz="800" b="0" i="0" u="none" strike="noStrike" kern="1200" cap="none" spc="0" normalizeH="0" baseline="0" noProof="0" dirty="0">
                <a:ln>
                  <a:noFill/>
                </a:ln>
                <a:solidFill>
                  <a:prstClr val="black"/>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/articles/SB10001424052748704876804574628561609012716</a:t>
            </a:r>
          </a:p>
        </p:txBody>
      </p:sp>
      <p:pic>
        <p:nvPicPr>
          <p:cNvPr id="9" name="Picture 8">
            <a:extLst>
              <a:ext uri="{FF2B5EF4-FFF2-40B4-BE49-F238E27FC236}">
                <a16:creationId xmlns:a16="http://schemas.microsoft.com/office/drawing/2014/main" id="{46E7C645-8818-3D41-9AF5-A265BD4403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9288" y="1120796"/>
            <a:ext cx="3844442" cy="5044658"/>
          </a:xfrm>
          <a:prstGeom prst="rect">
            <a:avLst/>
          </a:prstGeom>
          <a:ln w="12700">
            <a:solidFill>
              <a:schemeClr val="bg2">
                <a:lumMod val="90000"/>
              </a:schemeClr>
            </a:solidFill>
          </a:ln>
        </p:spPr>
      </p:pic>
      <p:sp>
        <p:nvSpPr>
          <p:cNvPr id="10" name="TextBox 9">
            <a:extLst>
              <a:ext uri="{FF2B5EF4-FFF2-40B4-BE49-F238E27FC236}">
                <a16:creationId xmlns:a16="http://schemas.microsoft.com/office/drawing/2014/main" id="{CCE06905-2B2C-2B40-838D-C97613AEFAB2}"/>
              </a:ext>
            </a:extLst>
          </p:cNvPr>
          <p:cNvSpPr txBox="1"/>
          <p:nvPr/>
        </p:nvSpPr>
        <p:spPr>
          <a:xfrm>
            <a:off x="9330596" y="6165454"/>
            <a:ext cx="2073133"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Fortune Magazine, </a:t>
            </a:r>
            <a:br>
              <a:rPr kumimoji="0" lang="en-US" sz="1200" b="1"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br>
            <a:r>
              <a:rPr kumimoji="0" lang="en-US" sz="12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June 9, 2008</a:t>
            </a:r>
          </a:p>
        </p:txBody>
      </p:sp>
      <p:sp>
        <p:nvSpPr>
          <p:cNvPr id="14" name="Rectangle 13"/>
          <p:cNvSpPr/>
          <p:nvPr/>
        </p:nvSpPr>
        <p:spPr>
          <a:xfrm>
            <a:off x="788270" y="4590215"/>
            <a:ext cx="5199575" cy="607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C088276-E750-4F97-9BB2-AF8DBFBA3874}"/>
              </a:ext>
            </a:extLst>
          </p:cNvPr>
          <p:cNvSpPr/>
          <p:nvPr/>
        </p:nvSpPr>
        <p:spPr>
          <a:xfrm>
            <a:off x="856640" y="4023429"/>
            <a:ext cx="5199575" cy="607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DC105C69-5790-B447-9F85-4C4A53AB3D1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769872" y="447756"/>
            <a:ext cx="1588902" cy="428863"/>
          </a:xfrm>
          <a:prstGeom prst="rect">
            <a:avLst/>
          </a:prstGeom>
        </p:spPr>
      </p:pic>
    </p:spTree>
    <p:extLst>
      <p:ext uri="{BB962C8B-B14F-4D97-AF65-F5344CB8AC3E}">
        <p14:creationId xmlns:p14="http://schemas.microsoft.com/office/powerpoint/2010/main" val="233374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1D169590-551E-6E4D-AEAB-25768DA66982}"/>
              </a:ext>
            </a:extLst>
          </p:cNvPr>
          <p:cNvSpPr>
            <a:spLocks noGrp="1"/>
          </p:cNvSpPr>
          <p:nvPr>
            <p:ph idx="1"/>
          </p:nvPr>
        </p:nvSpPr>
        <p:spPr>
          <a:xfrm>
            <a:off x="2556163" y="2232902"/>
            <a:ext cx="8808027" cy="484511"/>
          </a:xfrm>
        </p:spPr>
        <p:txBody>
          <a:bodyPr/>
          <a:lstStyle/>
          <a:p>
            <a:pPr marL="0" indent="0">
              <a:buNone/>
            </a:pPr>
            <a:r>
              <a:rPr lang="en-US" sz="2400" b="1" dirty="0"/>
              <a:t>What’s Most Important to You—Personally &amp; Financially?</a:t>
            </a:r>
          </a:p>
        </p:txBody>
      </p:sp>
      <p:sp>
        <p:nvSpPr>
          <p:cNvPr id="2" name="Title 1">
            <a:extLst>
              <a:ext uri="{FF2B5EF4-FFF2-40B4-BE49-F238E27FC236}">
                <a16:creationId xmlns:a16="http://schemas.microsoft.com/office/drawing/2014/main" id="{AB0F3C8A-36CD-4349-9189-D9A4D6538635}"/>
              </a:ext>
            </a:extLst>
          </p:cNvPr>
          <p:cNvSpPr>
            <a:spLocks noGrp="1"/>
          </p:cNvSpPr>
          <p:nvPr>
            <p:ph type="title"/>
          </p:nvPr>
        </p:nvSpPr>
        <p:spPr/>
        <p:txBody>
          <a:bodyPr/>
          <a:lstStyle/>
          <a:p>
            <a:r>
              <a:rPr lang="en-US" dirty="0"/>
              <a:t>The 3 Key Questions for Investors</a:t>
            </a:r>
          </a:p>
        </p:txBody>
      </p:sp>
      <p:sp>
        <p:nvSpPr>
          <p:cNvPr id="6" name="Oval 5">
            <a:extLst>
              <a:ext uri="{FF2B5EF4-FFF2-40B4-BE49-F238E27FC236}">
                <a16:creationId xmlns:a16="http://schemas.microsoft.com/office/drawing/2014/main" id="{80A65BB4-F06C-B748-B8F9-4056B0A4488E}"/>
              </a:ext>
            </a:extLst>
          </p:cNvPr>
          <p:cNvSpPr/>
          <p:nvPr/>
        </p:nvSpPr>
        <p:spPr>
          <a:xfrm>
            <a:off x="1019932" y="1541716"/>
            <a:ext cx="1286387" cy="1175697"/>
          </a:xfrm>
          <a:prstGeom prst="ellipse">
            <a:avLst/>
          </a:prstGeom>
          <a:solidFill>
            <a:srgbClr val="007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0" b="1" dirty="0">
                <a:latin typeface="Calibri" panose="020F0502020204030204" pitchFamily="34" charset="0"/>
                <a:ea typeface="Segoe UI Historic" panose="020B0502040204020203" pitchFamily="34" charset="0"/>
                <a:cs typeface="Calibri" panose="020F0502020204030204" pitchFamily="34" charset="0"/>
              </a:rPr>
              <a:t>1</a:t>
            </a:r>
          </a:p>
        </p:txBody>
      </p:sp>
      <p:sp>
        <p:nvSpPr>
          <p:cNvPr id="7" name="Oval 6">
            <a:extLst>
              <a:ext uri="{FF2B5EF4-FFF2-40B4-BE49-F238E27FC236}">
                <a16:creationId xmlns:a16="http://schemas.microsoft.com/office/drawing/2014/main" id="{D4A53425-D56D-A84E-9266-3D7E48FD73AC}"/>
              </a:ext>
            </a:extLst>
          </p:cNvPr>
          <p:cNvSpPr/>
          <p:nvPr/>
        </p:nvSpPr>
        <p:spPr>
          <a:xfrm>
            <a:off x="1019931" y="3082447"/>
            <a:ext cx="1286387" cy="1175697"/>
          </a:xfrm>
          <a:prstGeom prst="ellipse">
            <a:avLst/>
          </a:prstGeom>
          <a:solidFill>
            <a:srgbClr val="007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0" b="1" dirty="0">
                <a:latin typeface="Calibri" panose="020F0502020204030204" pitchFamily="34" charset="0"/>
                <a:ea typeface="Segoe UI Historic" panose="020B0502040204020203" pitchFamily="34" charset="0"/>
                <a:cs typeface="Calibri" panose="020F0502020204030204" pitchFamily="34" charset="0"/>
              </a:rPr>
              <a:t>2</a:t>
            </a:r>
          </a:p>
        </p:txBody>
      </p:sp>
      <p:sp>
        <p:nvSpPr>
          <p:cNvPr id="8" name="Oval 7">
            <a:extLst>
              <a:ext uri="{FF2B5EF4-FFF2-40B4-BE49-F238E27FC236}">
                <a16:creationId xmlns:a16="http://schemas.microsoft.com/office/drawing/2014/main" id="{D60FEDCE-6F9F-634C-A28D-B53D8478F664}"/>
              </a:ext>
            </a:extLst>
          </p:cNvPr>
          <p:cNvSpPr/>
          <p:nvPr/>
        </p:nvSpPr>
        <p:spPr>
          <a:xfrm>
            <a:off x="1019930" y="4623178"/>
            <a:ext cx="1286387" cy="1175697"/>
          </a:xfrm>
          <a:prstGeom prst="ellipse">
            <a:avLst/>
          </a:prstGeom>
          <a:solidFill>
            <a:srgbClr val="007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0" b="1" dirty="0">
                <a:latin typeface="Calibri" panose="020F0502020204030204" pitchFamily="34" charset="0"/>
                <a:ea typeface="Segoe UI Historic" panose="020B0502040204020203" pitchFamily="34" charset="0"/>
                <a:cs typeface="Calibri" panose="020F0502020204030204" pitchFamily="34" charset="0"/>
              </a:rPr>
              <a:t>3</a:t>
            </a:r>
          </a:p>
        </p:txBody>
      </p:sp>
      <p:sp>
        <p:nvSpPr>
          <p:cNvPr id="11" name="Content Placeholder 9">
            <a:extLst>
              <a:ext uri="{FF2B5EF4-FFF2-40B4-BE49-F238E27FC236}">
                <a16:creationId xmlns:a16="http://schemas.microsoft.com/office/drawing/2014/main" id="{36EFD41E-B185-8741-BB95-E1832EBD5596}"/>
              </a:ext>
            </a:extLst>
          </p:cNvPr>
          <p:cNvSpPr txBox="1">
            <a:spLocks/>
          </p:cNvSpPr>
          <p:nvPr/>
        </p:nvSpPr>
        <p:spPr>
          <a:xfrm>
            <a:off x="2556162" y="3773633"/>
            <a:ext cx="8808027" cy="48451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rgbClr val="007096"/>
              </a:buClr>
              <a:buFont typeface="Arial" panose="020B0604020202020204" pitchFamily="34" charset="0"/>
              <a:buChar char="•"/>
              <a:defRPr sz="2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685800" indent="-228600" algn="l" defTabSz="914400" rtl="0" eaLnBrk="1" latinLnBrk="0" hangingPunct="1">
              <a:lnSpc>
                <a:spcPct val="100000"/>
              </a:lnSpc>
              <a:spcBef>
                <a:spcPts val="500"/>
              </a:spcBef>
              <a:buClr>
                <a:srgbClr val="007096"/>
              </a:buClr>
              <a:buFont typeface="System Font Regular"/>
              <a:buChar char="-"/>
              <a:defRPr sz="24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1143000" indent="-228600" algn="l" defTabSz="914400" rtl="0" eaLnBrk="1" latinLnBrk="0" hangingPunct="1">
              <a:lnSpc>
                <a:spcPct val="100000"/>
              </a:lnSpc>
              <a:spcBef>
                <a:spcPts val="500"/>
              </a:spcBef>
              <a:buClr>
                <a:srgbClr val="007096"/>
              </a:buClr>
              <a:buFont typeface="Arial" panose="020B0604020202020204" pitchFamily="34" charset="0"/>
              <a:buChar char="•"/>
              <a:defRPr sz="20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600200" indent="-228600" algn="l" defTabSz="914400" rtl="0" eaLnBrk="1" latinLnBrk="0" hangingPunct="1">
              <a:lnSpc>
                <a:spcPct val="100000"/>
              </a:lnSpc>
              <a:spcBef>
                <a:spcPts val="500"/>
              </a:spcBef>
              <a:buClr>
                <a:srgbClr val="007096"/>
              </a:buClr>
              <a:buFont typeface="System Font Regular"/>
              <a:buChar char="-"/>
              <a:defRPr sz="1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2057400" indent="-228600" algn="l" defTabSz="914400" rtl="0" eaLnBrk="1" latinLnBrk="0" hangingPunct="1">
              <a:lnSpc>
                <a:spcPct val="100000"/>
              </a:lnSpc>
              <a:spcBef>
                <a:spcPts val="500"/>
              </a:spcBef>
              <a:buClr>
                <a:srgbClr val="007096"/>
              </a:buClr>
              <a:buFont typeface="Arial" panose="020B0604020202020204" pitchFamily="34" charset="0"/>
              <a:buChar char="•"/>
              <a:defRPr sz="1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Do I Have the Right Plan (and Portfolio) to Get There?</a:t>
            </a:r>
          </a:p>
        </p:txBody>
      </p:sp>
      <p:sp>
        <p:nvSpPr>
          <p:cNvPr id="12" name="Content Placeholder 9">
            <a:extLst>
              <a:ext uri="{FF2B5EF4-FFF2-40B4-BE49-F238E27FC236}">
                <a16:creationId xmlns:a16="http://schemas.microsoft.com/office/drawing/2014/main" id="{DB9F9FF4-C1AC-6443-AD8A-E2646BF58997}"/>
              </a:ext>
            </a:extLst>
          </p:cNvPr>
          <p:cNvSpPr txBox="1">
            <a:spLocks/>
          </p:cNvSpPr>
          <p:nvPr/>
        </p:nvSpPr>
        <p:spPr>
          <a:xfrm>
            <a:off x="2556161" y="5314364"/>
            <a:ext cx="8808027" cy="48451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rgbClr val="007096"/>
              </a:buClr>
              <a:buFont typeface="Arial" panose="020B0604020202020204" pitchFamily="34" charset="0"/>
              <a:buChar char="•"/>
              <a:defRPr sz="2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685800" indent="-228600" algn="l" defTabSz="914400" rtl="0" eaLnBrk="1" latinLnBrk="0" hangingPunct="1">
              <a:lnSpc>
                <a:spcPct val="100000"/>
              </a:lnSpc>
              <a:spcBef>
                <a:spcPts val="500"/>
              </a:spcBef>
              <a:buClr>
                <a:srgbClr val="007096"/>
              </a:buClr>
              <a:buFont typeface="System Font Regular"/>
              <a:buChar char="-"/>
              <a:defRPr sz="24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1143000" indent="-228600" algn="l" defTabSz="914400" rtl="0" eaLnBrk="1" latinLnBrk="0" hangingPunct="1">
              <a:lnSpc>
                <a:spcPct val="100000"/>
              </a:lnSpc>
              <a:spcBef>
                <a:spcPts val="500"/>
              </a:spcBef>
              <a:buClr>
                <a:srgbClr val="007096"/>
              </a:buClr>
              <a:buFont typeface="Arial" panose="020B0604020202020204" pitchFamily="34" charset="0"/>
              <a:buChar char="•"/>
              <a:defRPr sz="20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600200" indent="-228600" algn="l" defTabSz="914400" rtl="0" eaLnBrk="1" latinLnBrk="0" hangingPunct="1">
              <a:lnSpc>
                <a:spcPct val="100000"/>
              </a:lnSpc>
              <a:spcBef>
                <a:spcPts val="500"/>
              </a:spcBef>
              <a:buClr>
                <a:srgbClr val="007096"/>
              </a:buClr>
              <a:buFont typeface="System Font Regular"/>
              <a:buChar char="-"/>
              <a:defRPr sz="1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2057400" indent="-228600" algn="l" defTabSz="914400" rtl="0" eaLnBrk="1" latinLnBrk="0" hangingPunct="1">
              <a:lnSpc>
                <a:spcPct val="100000"/>
              </a:lnSpc>
              <a:spcBef>
                <a:spcPts val="500"/>
              </a:spcBef>
              <a:buClr>
                <a:srgbClr val="007096"/>
              </a:buClr>
              <a:buFont typeface="Arial" panose="020B0604020202020204" pitchFamily="34" charset="0"/>
              <a:buChar char="•"/>
              <a:defRPr sz="1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How Will You Stay on Track? </a:t>
            </a:r>
          </a:p>
        </p:txBody>
      </p:sp>
    </p:spTree>
    <p:extLst>
      <p:ext uri="{BB962C8B-B14F-4D97-AF65-F5344CB8AC3E}">
        <p14:creationId xmlns:p14="http://schemas.microsoft.com/office/powerpoint/2010/main" val="158883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animBg="1"/>
      <p:bldP spid="7" grpId="0" animBg="1"/>
      <p:bldP spid="8" grpId="0" animBg="1"/>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67AD398-E1FC-9E4A-9EFB-D7A43E3F2B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57056" y="1770124"/>
            <a:ext cx="7421870" cy="3921018"/>
          </a:xfrm>
          <a:prstGeom prst="rect">
            <a:avLst/>
          </a:prstGeom>
        </p:spPr>
      </p:pic>
      <p:sp>
        <p:nvSpPr>
          <p:cNvPr id="20" name="TextBox 19">
            <a:extLst>
              <a:ext uri="{FF2B5EF4-FFF2-40B4-BE49-F238E27FC236}">
                <a16:creationId xmlns:a16="http://schemas.microsoft.com/office/drawing/2014/main" id="{3FFB55BE-7734-D645-8360-14973619A33C}"/>
              </a:ext>
            </a:extLst>
          </p:cNvPr>
          <p:cNvSpPr txBox="1"/>
          <p:nvPr/>
        </p:nvSpPr>
        <p:spPr>
          <a:xfrm>
            <a:off x="838200" y="6167920"/>
            <a:ext cx="10515600" cy="461665"/>
          </a:xfrm>
          <a:prstGeom prst="rect">
            <a:avLst/>
          </a:prstGeom>
          <a:noFill/>
        </p:spPr>
        <p:txBody>
          <a:bodyPr wrap="square" rtlCol="0">
            <a:spAutoFit/>
          </a:bodyPr>
          <a:lstStyle/>
          <a:p>
            <a:pPr algn="just"/>
            <a:r>
              <a:rPr lang="en-US" sz="800" b="1" dirty="0">
                <a:latin typeface="Segoe UI Historic" panose="020B0502040204020203" pitchFamily="34" charset="0"/>
                <a:ea typeface="Segoe UI Historic" panose="020B0502040204020203" pitchFamily="34" charset="0"/>
                <a:cs typeface="Segoe UI Historic" panose="020B0502040204020203" pitchFamily="34" charset="0"/>
              </a:rPr>
              <a:t>Source: </a:t>
            </a:r>
            <a:r>
              <a:rPr lang="en-US" sz="800" dirty="0">
                <a:latin typeface="Segoe UI Historic" panose="020B0502040204020203" pitchFamily="34" charset="0"/>
                <a:ea typeface="Segoe UI Historic" panose="020B0502040204020203" pitchFamily="34" charset="0"/>
                <a:cs typeface="Segoe UI Historic" panose="020B0502040204020203" pitchFamily="34" charset="0"/>
              </a:rPr>
              <a:t>“Quantitative Analysis of Investor Behavior, 2020” DALBAR, Inc. </a:t>
            </a:r>
            <a:r>
              <a:rPr lang="en-US" sz="800" dirty="0" err="1">
                <a:latin typeface="Segoe UI Historic" panose="020B0502040204020203" pitchFamily="34" charset="0"/>
                <a:ea typeface="Segoe UI Historic" panose="020B0502040204020203" pitchFamily="34" charset="0"/>
                <a:cs typeface="Segoe UI Historic" panose="020B0502040204020203" pitchFamily="34" charset="0"/>
              </a:rPr>
              <a:t>www.dalbar.com</a:t>
            </a:r>
            <a:endParaRPr lang="en-US" sz="800" dirty="0">
              <a:latin typeface="Segoe UI Historic" panose="020B0502040204020203" pitchFamily="34" charset="0"/>
              <a:ea typeface="Segoe UI Historic" panose="020B0502040204020203" pitchFamily="34" charset="0"/>
              <a:cs typeface="Segoe UI Historic" panose="020B0502040204020203" pitchFamily="34" charset="0"/>
            </a:endParaRPr>
          </a:p>
          <a:p>
            <a:pPr algn="just"/>
            <a:r>
              <a:rPr lang="en-US" sz="800" dirty="0">
                <a:latin typeface="Segoe UI Historic" panose="020B0502040204020203" pitchFamily="34" charset="0"/>
                <a:ea typeface="Segoe UI Historic" panose="020B0502040204020203" pitchFamily="34" charset="0"/>
                <a:cs typeface="Segoe UI Historic" panose="020B0502040204020203" pitchFamily="34" charset="0"/>
              </a:rPr>
              <a:t>Past performance does not guarantee future results. All data is from sources believed to be reliable but cannot be guaranteed or warranted. </a:t>
            </a:r>
            <a:r>
              <a:rPr lang="en-US" sz="800" b="1" dirty="0">
                <a:latin typeface="Segoe UI Historic" panose="020B0502040204020203" pitchFamily="34" charset="0"/>
                <a:ea typeface="Segoe UI Historic" panose="020B0502040204020203" pitchFamily="34" charset="0"/>
                <a:cs typeface="Segoe UI Historic" panose="020B0502040204020203" pitchFamily="34" charset="0"/>
              </a:rPr>
              <a:t>For additional information regarding Symmetry Partners, </a:t>
            </a:r>
            <a:br>
              <a:rPr lang="en-US" sz="800" b="1" dirty="0">
                <a:latin typeface="Segoe UI Historic" panose="020B0502040204020203" pitchFamily="34" charset="0"/>
                <a:ea typeface="Segoe UI Historic" panose="020B0502040204020203" pitchFamily="34" charset="0"/>
                <a:cs typeface="Segoe UI Historic" panose="020B0502040204020203" pitchFamily="34" charset="0"/>
              </a:rPr>
            </a:br>
            <a:r>
              <a:rPr lang="en-US" sz="800" b="1" dirty="0">
                <a:latin typeface="Segoe UI Historic" panose="020B0502040204020203" pitchFamily="34" charset="0"/>
                <a:ea typeface="Segoe UI Historic" panose="020B0502040204020203" pitchFamily="34" charset="0"/>
                <a:cs typeface="Segoe UI Historic" panose="020B0502040204020203" pitchFamily="34" charset="0"/>
              </a:rPr>
              <a:t>the </a:t>
            </a:r>
            <a:r>
              <a:rPr lang="en-US" sz="800" b="1" dirty="0" err="1">
                <a:latin typeface="Segoe UI Historic" panose="020B0502040204020203" pitchFamily="34" charset="0"/>
                <a:ea typeface="Segoe UI Historic" panose="020B0502040204020203" pitchFamily="34" charset="0"/>
                <a:cs typeface="Segoe UI Historic" panose="020B0502040204020203" pitchFamily="34" charset="0"/>
              </a:rPr>
              <a:t>Dalbar</a:t>
            </a:r>
            <a:r>
              <a:rPr lang="en-US" sz="800" b="1" dirty="0">
                <a:latin typeface="Segoe UI Historic" panose="020B0502040204020203" pitchFamily="34" charset="0"/>
                <a:ea typeface="Segoe UI Historic" panose="020B0502040204020203" pitchFamily="34" charset="0"/>
                <a:cs typeface="Segoe UI Historic" panose="020B0502040204020203" pitchFamily="34" charset="0"/>
              </a:rPr>
              <a:t> study and the S&amp;P 500 index, see the disclosure information at the end of presentation labeled The Critical Role of the Financial Advisor Disclosure. </a:t>
            </a:r>
          </a:p>
        </p:txBody>
      </p:sp>
      <p:sp>
        <p:nvSpPr>
          <p:cNvPr id="22" name="Rectangle 21">
            <a:extLst>
              <a:ext uri="{FF2B5EF4-FFF2-40B4-BE49-F238E27FC236}">
                <a16:creationId xmlns:a16="http://schemas.microsoft.com/office/drawing/2014/main" id="{D3A1C82D-DF98-2741-BDDD-3F9BC1CA2D1D}"/>
              </a:ext>
            </a:extLst>
          </p:cNvPr>
          <p:cNvSpPr/>
          <p:nvPr/>
        </p:nvSpPr>
        <p:spPr>
          <a:xfrm>
            <a:off x="843136" y="5749798"/>
            <a:ext cx="1673856" cy="261610"/>
          </a:xfrm>
          <a:prstGeom prst="rect">
            <a:avLst/>
          </a:prstGeom>
        </p:spPr>
        <p:txBody>
          <a:bodyPr wrap="none">
            <a:spAutoFit/>
          </a:bodyPr>
          <a:lstStyle/>
          <a:p>
            <a:r>
              <a:rPr lang="en-US" sz="1100" b="1" dirty="0">
                <a:solidFill>
                  <a:srgbClr val="3C4542"/>
                </a:solidFill>
                <a:latin typeface="Segoe UI Historic" panose="020B0502040204020203" pitchFamily="34" charset="0"/>
                <a:ea typeface="Segoe UI Historic" panose="020B0502040204020203" pitchFamily="34" charset="0"/>
                <a:cs typeface="Segoe UI Historic" panose="020B0502040204020203" pitchFamily="34" charset="0"/>
              </a:rPr>
              <a:t>Hypothetical Illustration</a:t>
            </a:r>
          </a:p>
        </p:txBody>
      </p:sp>
      <p:sp>
        <p:nvSpPr>
          <p:cNvPr id="23" name="Title 4">
            <a:extLst>
              <a:ext uri="{FF2B5EF4-FFF2-40B4-BE49-F238E27FC236}">
                <a16:creationId xmlns:a16="http://schemas.microsoft.com/office/drawing/2014/main" id="{E59B1AB6-5F7D-BC4F-940C-6899D31CA1A3}"/>
              </a:ext>
            </a:extLst>
          </p:cNvPr>
          <p:cNvSpPr>
            <a:spLocks noGrp="1"/>
          </p:cNvSpPr>
          <p:nvPr>
            <p:ph type="title"/>
          </p:nvPr>
        </p:nvSpPr>
        <p:spPr>
          <a:xfrm>
            <a:off x="838200" y="558951"/>
            <a:ext cx="10515600" cy="506270"/>
          </a:xfrm>
        </p:spPr>
        <p:txBody>
          <a:bodyPr/>
          <a:lstStyle/>
          <a:p>
            <a:r>
              <a:rPr lang="en-US" sz="3600" dirty="0">
                <a:latin typeface="Segoe UI Historic" panose="020B0502040204020203" pitchFamily="34" charset="0"/>
                <a:ea typeface="Segoe UI Historic" panose="020B0502040204020203" pitchFamily="34" charset="0"/>
                <a:cs typeface="Segoe UI Historic" panose="020B0502040204020203" pitchFamily="34" charset="0"/>
              </a:rPr>
              <a:t>The Critical Role of the Financial Advisor </a:t>
            </a:r>
          </a:p>
        </p:txBody>
      </p:sp>
      <p:sp>
        <p:nvSpPr>
          <p:cNvPr id="24" name="Rectangle 23">
            <a:extLst>
              <a:ext uri="{FF2B5EF4-FFF2-40B4-BE49-F238E27FC236}">
                <a16:creationId xmlns:a16="http://schemas.microsoft.com/office/drawing/2014/main" id="{38CBEC6F-A822-F34F-A4EF-419CE8577BEB}"/>
              </a:ext>
            </a:extLst>
          </p:cNvPr>
          <p:cNvSpPr/>
          <p:nvPr/>
        </p:nvSpPr>
        <p:spPr>
          <a:xfrm>
            <a:off x="838201" y="1170151"/>
            <a:ext cx="10515599" cy="400110"/>
          </a:xfrm>
          <a:prstGeom prst="rect">
            <a:avLst/>
          </a:prstGeom>
        </p:spPr>
        <p:txBody>
          <a:bodyPr wrap="square">
            <a:spAutoFit/>
          </a:bodyPr>
          <a:lstStyle/>
          <a:p>
            <a:r>
              <a:rPr lang="en-US" altLang="en-US" sz="2000" dirty="0">
                <a:latin typeface="Segoe UI Historic" panose="020B0502040204020203" pitchFamily="34" charset="0"/>
                <a:ea typeface="Segoe UI Historic" panose="020B0502040204020203" pitchFamily="34" charset="0"/>
                <a:cs typeface="Segoe UI Historic" panose="020B0502040204020203" pitchFamily="34" charset="0"/>
              </a:rPr>
              <a:t>The Value of a Financial Advisor: The Opportunity for Greater Returns – 2000 - 2019</a:t>
            </a:r>
            <a:endParaRPr lang="en-US" sz="2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66695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a:extLst>
              <a:ext uri="{FF2B5EF4-FFF2-40B4-BE49-F238E27FC236}">
                <a16:creationId xmlns:a16="http://schemas.microsoft.com/office/drawing/2014/main" id="{67F58D81-E407-5C45-BF95-9251EEFF854A}"/>
              </a:ext>
            </a:extLst>
          </p:cNvPr>
          <p:cNvGraphicFramePr/>
          <p:nvPr>
            <p:extLst>
              <p:ext uri="{D42A27DB-BD31-4B8C-83A1-F6EECF244321}">
                <p14:modId xmlns:p14="http://schemas.microsoft.com/office/powerpoint/2010/main" val="1633320756"/>
              </p:ext>
            </p:extLst>
          </p:nvPr>
        </p:nvGraphicFramePr>
        <p:xfrm>
          <a:off x="1768764" y="153470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005A4313-4631-8941-860C-83D2B3752723}"/>
              </a:ext>
            </a:extLst>
          </p:cNvPr>
          <p:cNvSpPr txBox="1"/>
          <p:nvPr/>
        </p:nvSpPr>
        <p:spPr>
          <a:xfrm>
            <a:off x="3165390" y="4647691"/>
            <a:ext cx="1744594" cy="523220"/>
          </a:xfrm>
          <a:prstGeom prst="rect">
            <a:avLst/>
          </a:prstGeom>
          <a:noFill/>
        </p:spPr>
        <p:txBody>
          <a:bodyPr wrap="square" rtlCol="0">
            <a:spAutoFit/>
          </a:bodyPr>
          <a:lstStyle/>
          <a:p>
            <a:pPr algn="ctr"/>
            <a:r>
              <a:rPr lang="en-US" sz="2800" dirty="0">
                <a:latin typeface="Segoe UI Historic" panose="020B0502040204020203" pitchFamily="34" charset="0"/>
                <a:ea typeface="Segoe UI Historic" panose="020B0502040204020203" pitchFamily="34" charset="0"/>
                <a:cs typeface="Segoe UI Historic" panose="020B0502040204020203" pitchFamily="34" charset="0"/>
              </a:rPr>
              <a:t>PASSIVE</a:t>
            </a:r>
          </a:p>
        </p:txBody>
      </p:sp>
      <p:sp>
        <p:nvSpPr>
          <p:cNvPr id="17" name="TextBox 16">
            <a:extLst>
              <a:ext uri="{FF2B5EF4-FFF2-40B4-BE49-F238E27FC236}">
                <a16:creationId xmlns:a16="http://schemas.microsoft.com/office/drawing/2014/main" id="{826D45CF-1431-B14B-9E29-796A7C64B2F3}"/>
              </a:ext>
            </a:extLst>
          </p:cNvPr>
          <p:cNvSpPr txBox="1"/>
          <p:nvPr/>
        </p:nvSpPr>
        <p:spPr>
          <a:xfrm>
            <a:off x="6879212" y="4616914"/>
            <a:ext cx="1570382" cy="523220"/>
          </a:xfrm>
          <a:prstGeom prst="rect">
            <a:avLst/>
          </a:prstGeom>
          <a:noFill/>
        </p:spPr>
        <p:txBody>
          <a:bodyPr wrap="square" rtlCol="0">
            <a:spAutoFit/>
          </a:bodyPr>
          <a:lstStyle/>
          <a:p>
            <a:pPr algn="ctr"/>
            <a:r>
              <a:rPr lang="en-US" sz="2800" dirty="0">
                <a:latin typeface="Segoe UI Historic" panose="020B0502040204020203" pitchFamily="34" charset="0"/>
                <a:ea typeface="Segoe UI Historic" panose="020B0502040204020203" pitchFamily="34" charset="0"/>
                <a:cs typeface="Segoe UI Historic" panose="020B0502040204020203" pitchFamily="34" charset="0"/>
              </a:rPr>
              <a:t>ACTIVE</a:t>
            </a:r>
          </a:p>
        </p:txBody>
      </p:sp>
      <p:sp>
        <p:nvSpPr>
          <p:cNvPr id="6" name="Rectangle 5">
            <a:extLst>
              <a:ext uri="{FF2B5EF4-FFF2-40B4-BE49-F238E27FC236}">
                <a16:creationId xmlns:a16="http://schemas.microsoft.com/office/drawing/2014/main" id="{E4651392-7793-1849-BD3C-0B172B4CDB31}"/>
              </a:ext>
            </a:extLst>
          </p:cNvPr>
          <p:cNvSpPr/>
          <p:nvPr/>
        </p:nvSpPr>
        <p:spPr>
          <a:xfrm>
            <a:off x="918179" y="2478977"/>
            <a:ext cx="3119508" cy="400110"/>
          </a:xfrm>
          <a:prstGeom prst="rect">
            <a:avLst/>
          </a:prstGeom>
        </p:spPr>
        <p:txBody>
          <a:bodyPr wrap="none">
            <a:spAutoFit/>
          </a:bodyPr>
          <a:lstStyle/>
          <a:p>
            <a:r>
              <a:rPr lang="en-US" sz="2000" b="1" dirty="0">
                <a:latin typeface="Segoe UI Historic" panose="020B0502040204020203" pitchFamily="34" charset="0"/>
                <a:ea typeface="Segoe UI Historic" panose="020B0502040204020203" pitchFamily="34" charset="0"/>
                <a:cs typeface="Segoe UI Historic" panose="020B0502040204020203" pitchFamily="34" charset="0"/>
              </a:rPr>
              <a:t>Rule-Based &amp; Transparent</a:t>
            </a:r>
          </a:p>
        </p:txBody>
      </p:sp>
      <p:sp>
        <p:nvSpPr>
          <p:cNvPr id="18" name="Rectangle 17">
            <a:extLst>
              <a:ext uri="{FF2B5EF4-FFF2-40B4-BE49-F238E27FC236}">
                <a16:creationId xmlns:a16="http://schemas.microsoft.com/office/drawing/2014/main" id="{069C5E10-8725-CF4E-B3FE-34715ABAA4C7}"/>
              </a:ext>
            </a:extLst>
          </p:cNvPr>
          <p:cNvSpPr/>
          <p:nvPr/>
        </p:nvSpPr>
        <p:spPr>
          <a:xfrm>
            <a:off x="7928579" y="2417423"/>
            <a:ext cx="3482813" cy="400110"/>
          </a:xfrm>
          <a:prstGeom prst="rect">
            <a:avLst/>
          </a:prstGeom>
        </p:spPr>
        <p:txBody>
          <a:bodyPr wrap="none">
            <a:spAutoFit/>
          </a:bodyPr>
          <a:lstStyle/>
          <a:p>
            <a:r>
              <a:rPr lang="en-US" sz="2000" b="1" dirty="0">
                <a:latin typeface="Segoe UI Historic" panose="020B0502040204020203" pitchFamily="34" charset="0"/>
                <a:ea typeface="Segoe UI Historic" panose="020B0502040204020203" pitchFamily="34" charset="0"/>
                <a:cs typeface="Segoe UI Historic" panose="020B0502040204020203" pitchFamily="34" charset="0"/>
              </a:rPr>
              <a:t>Factor, Risk &amp; Behavioral Tilts</a:t>
            </a:r>
          </a:p>
        </p:txBody>
      </p:sp>
      <p:cxnSp>
        <p:nvCxnSpPr>
          <p:cNvPr id="20" name="Straight Connector 19">
            <a:extLst>
              <a:ext uri="{FF2B5EF4-FFF2-40B4-BE49-F238E27FC236}">
                <a16:creationId xmlns:a16="http://schemas.microsoft.com/office/drawing/2014/main" id="{EA4690CB-D7E7-FD4D-9386-03B2E9F979FA}"/>
              </a:ext>
            </a:extLst>
          </p:cNvPr>
          <p:cNvCxnSpPr>
            <a:cxnSpLocks/>
          </p:cNvCxnSpPr>
          <p:nvPr/>
        </p:nvCxnSpPr>
        <p:spPr>
          <a:xfrm>
            <a:off x="918179" y="2982778"/>
            <a:ext cx="3119508" cy="0"/>
          </a:xfrm>
          <a:prstGeom prst="line">
            <a:avLst/>
          </a:prstGeom>
          <a:ln w="25400">
            <a:solidFill>
              <a:srgbClr val="F4B333"/>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B3782C7-2F31-FA4B-BBAC-29FB4559853A}"/>
              </a:ext>
            </a:extLst>
          </p:cNvPr>
          <p:cNvCxnSpPr>
            <a:cxnSpLocks/>
          </p:cNvCxnSpPr>
          <p:nvPr/>
        </p:nvCxnSpPr>
        <p:spPr>
          <a:xfrm>
            <a:off x="4037687" y="2982778"/>
            <a:ext cx="872297" cy="1108364"/>
          </a:xfrm>
          <a:prstGeom prst="line">
            <a:avLst/>
          </a:prstGeom>
          <a:ln w="25400">
            <a:solidFill>
              <a:srgbClr val="F4B333"/>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595C078-F328-7644-8F77-745659D4A1A5}"/>
              </a:ext>
            </a:extLst>
          </p:cNvPr>
          <p:cNvCxnSpPr>
            <a:cxnSpLocks/>
          </p:cNvCxnSpPr>
          <p:nvPr/>
        </p:nvCxnSpPr>
        <p:spPr>
          <a:xfrm>
            <a:off x="8119995" y="2865232"/>
            <a:ext cx="3291397" cy="0"/>
          </a:xfrm>
          <a:prstGeom prst="line">
            <a:avLst/>
          </a:prstGeom>
          <a:ln w="25400">
            <a:solidFill>
              <a:srgbClr val="F4B333"/>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9705994-9397-9B48-AD5E-AAFB110FC459}"/>
              </a:ext>
            </a:extLst>
          </p:cNvPr>
          <p:cNvCxnSpPr>
            <a:cxnSpLocks/>
          </p:cNvCxnSpPr>
          <p:nvPr/>
        </p:nvCxnSpPr>
        <p:spPr>
          <a:xfrm flipH="1">
            <a:off x="6733309" y="2865232"/>
            <a:ext cx="1280136" cy="1378804"/>
          </a:xfrm>
          <a:prstGeom prst="line">
            <a:avLst/>
          </a:prstGeom>
          <a:ln w="25400">
            <a:solidFill>
              <a:srgbClr val="F4B333"/>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648A19-9BFF-BA43-B8AA-7377B89CE935}"/>
              </a:ext>
            </a:extLst>
          </p:cNvPr>
          <p:cNvSpPr txBox="1"/>
          <p:nvPr/>
        </p:nvSpPr>
        <p:spPr>
          <a:xfrm>
            <a:off x="788271" y="379736"/>
            <a:ext cx="9976711" cy="1077218"/>
          </a:xfrm>
          <a:prstGeom prst="rect">
            <a:avLst/>
          </a:prstGeom>
          <a:noFill/>
        </p:spPr>
        <p:txBody>
          <a:bodyPr wrap="square" rtlCol="0">
            <a:spAutoFit/>
          </a:bodyPr>
          <a:lstStyle/>
          <a:p>
            <a:r>
              <a:rPr lang="en-US" sz="3200" b="1" dirty="0">
                <a:latin typeface="Segoe UI Historic" panose="020B0502040204020203" pitchFamily="34" charset="0"/>
                <a:ea typeface="Segoe UI Historic" panose="020B0502040204020203" pitchFamily="34" charset="0"/>
                <a:cs typeface="Segoe UI Historic" panose="020B0502040204020203" pitchFamily="34" charset="0"/>
              </a:rPr>
              <a:t>Our Investment Approach: </a:t>
            </a:r>
            <a:br>
              <a:rPr lang="en-US" sz="3200" b="1" dirty="0">
                <a:latin typeface="Segoe UI Historic" panose="020B0502040204020203" pitchFamily="34" charset="0"/>
                <a:ea typeface="Segoe UI Historic" panose="020B0502040204020203" pitchFamily="34" charset="0"/>
                <a:cs typeface="Segoe UI Historic" panose="020B0502040204020203" pitchFamily="34" charset="0"/>
              </a:rPr>
            </a:br>
            <a:r>
              <a:rPr lang="en-US" sz="3200" b="1" dirty="0">
                <a:latin typeface="Segoe UI Historic" panose="020B0502040204020203" pitchFamily="34" charset="0"/>
                <a:ea typeface="Segoe UI Historic" panose="020B0502040204020203" pitchFamily="34" charset="0"/>
                <a:cs typeface="Segoe UI Historic" panose="020B0502040204020203" pitchFamily="34" charset="0"/>
              </a:rPr>
              <a:t>The Best of Active &amp; Passive </a:t>
            </a:r>
          </a:p>
        </p:txBody>
      </p:sp>
    </p:spTree>
    <p:extLst>
      <p:ext uri="{BB962C8B-B14F-4D97-AF65-F5344CB8AC3E}">
        <p14:creationId xmlns:p14="http://schemas.microsoft.com/office/powerpoint/2010/main" val="141145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right)">
                                      <p:cBhvr>
                                        <p:cTn id="14" dur="500"/>
                                        <p:tgtEl>
                                          <p:spTgt spid="20"/>
                                        </p:tgtEl>
                                      </p:cBhvr>
                                    </p:animEffect>
                                  </p:childTnLst>
                                </p:cTn>
                              </p:par>
                              <p:par>
                                <p:cTn id="15" presetID="22" presetClass="entr" presetSubtype="8"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61A303E-8781-7944-9D3C-4D4F45F87EBD}"/>
              </a:ext>
            </a:extLst>
          </p:cNvPr>
          <p:cNvCxnSpPr>
            <a:cxnSpLocks/>
          </p:cNvCxnSpPr>
          <p:nvPr/>
        </p:nvCxnSpPr>
        <p:spPr>
          <a:xfrm flipV="1">
            <a:off x="10496796" y="3345726"/>
            <a:ext cx="0" cy="602384"/>
          </a:xfrm>
          <a:prstGeom prst="line">
            <a:avLst/>
          </a:prstGeom>
          <a:ln w="25400" cap="rnd"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C58AC8A1-40D9-B34B-BE41-6FA4CD288662}"/>
              </a:ext>
            </a:extLst>
          </p:cNvPr>
          <p:cNvSpPr txBox="1"/>
          <p:nvPr/>
        </p:nvSpPr>
        <p:spPr>
          <a:xfrm>
            <a:off x="443501" y="1475478"/>
            <a:ext cx="890386" cy="461665"/>
          </a:xfrm>
          <a:prstGeom prst="rect">
            <a:avLst/>
          </a:prstGeom>
          <a:noFill/>
        </p:spPr>
        <p:txBody>
          <a:bodyPr wrap="square" rtlCol="0" anchor="ctr">
            <a:spAutoFit/>
          </a:bodyPr>
          <a:lstStyle/>
          <a:p>
            <a:pPr algn="ct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Adam</a:t>
            </a:r>
          </a:p>
          <a:p>
            <a:pPr algn="ct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Smith</a:t>
            </a:r>
          </a:p>
        </p:txBody>
      </p:sp>
      <p:sp>
        <p:nvSpPr>
          <p:cNvPr id="6" name="TextBox 5">
            <a:extLst>
              <a:ext uri="{FF2B5EF4-FFF2-40B4-BE49-F238E27FC236}">
                <a16:creationId xmlns:a16="http://schemas.microsoft.com/office/drawing/2014/main" id="{03E4C865-0BF0-3B41-B826-6C1FDBC21C34}"/>
              </a:ext>
            </a:extLst>
          </p:cNvPr>
          <p:cNvSpPr txBox="1"/>
          <p:nvPr/>
        </p:nvSpPr>
        <p:spPr>
          <a:xfrm>
            <a:off x="1602770" y="1475478"/>
            <a:ext cx="1119028" cy="461665"/>
          </a:xfrm>
          <a:prstGeom prst="rect">
            <a:avLst/>
          </a:prstGeom>
          <a:noFill/>
        </p:spPr>
        <p:txBody>
          <a:bodyPr wrap="square" rtlCol="0" anchor="ctr">
            <a:spAutoFit/>
          </a:bodyPr>
          <a:lstStyle/>
          <a:p>
            <a:pPr algn="ct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Friedrich</a:t>
            </a:r>
          </a:p>
          <a:p>
            <a:pPr algn="ct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Hayek*</a:t>
            </a:r>
          </a:p>
        </p:txBody>
      </p:sp>
      <p:sp>
        <p:nvSpPr>
          <p:cNvPr id="7" name="TextBox 6">
            <a:extLst>
              <a:ext uri="{FF2B5EF4-FFF2-40B4-BE49-F238E27FC236}">
                <a16:creationId xmlns:a16="http://schemas.microsoft.com/office/drawing/2014/main" id="{E4490A63-5DF4-F144-B847-0F5243E4F7CA}"/>
              </a:ext>
            </a:extLst>
          </p:cNvPr>
          <p:cNvSpPr txBox="1"/>
          <p:nvPr/>
        </p:nvSpPr>
        <p:spPr>
          <a:xfrm>
            <a:off x="2706806" y="1475478"/>
            <a:ext cx="1437807" cy="461665"/>
          </a:xfrm>
          <a:prstGeom prst="rect">
            <a:avLst/>
          </a:prstGeom>
          <a:noFill/>
        </p:spPr>
        <p:txBody>
          <a:bodyPr wrap="square" rtlCol="0" anchor="ctr">
            <a:spAutoFit/>
          </a:bodyPr>
          <a:lstStyle/>
          <a:p>
            <a:pPr algn="ct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Paul</a:t>
            </a:r>
          </a:p>
          <a:p>
            <a:pPr algn="ct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Samuelson*</a:t>
            </a:r>
          </a:p>
        </p:txBody>
      </p:sp>
      <p:sp>
        <p:nvSpPr>
          <p:cNvPr id="8" name="TextBox 7">
            <a:extLst>
              <a:ext uri="{FF2B5EF4-FFF2-40B4-BE49-F238E27FC236}">
                <a16:creationId xmlns:a16="http://schemas.microsoft.com/office/drawing/2014/main" id="{E8E9DAC1-17B1-504A-9E62-7E8056A3A0E7}"/>
              </a:ext>
            </a:extLst>
          </p:cNvPr>
          <p:cNvSpPr txBox="1"/>
          <p:nvPr/>
        </p:nvSpPr>
        <p:spPr>
          <a:xfrm>
            <a:off x="3983394" y="1475478"/>
            <a:ext cx="1437807" cy="461665"/>
          </a:xfrm>
          <a:prstGeom prst="rect">
            <a:avLst/>
          </a:prstGeom>
          <a:noFill/>
        </p:spPr>
        <p:txBody>
          <a:bodyPr wrap="square" rtlCol="0" anchor="ctr">
            <a:spAutoFit/>
          </a:bodyPr>
          <a:lstStyle/>
          <a:p>
            <a:pPr algn="ct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Harry</a:t>
            </a:r>
          </a:p>
          <a:p>
            <a:pPr algn="ct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Markowitz*</a:t>
            </a:r>
          </a:p>
        </p:txBody>
      </p:sp>
      <p:sp>
        <p:nvSpPr>
          <p:cNvPr id="9" name="TextBox 8">
            <a:extLst>
              <a:ext uri="{FF2B5EF4-FFF2-40B4-BE49-F238E27FC236}">
                <a16:creationId xmlns:a16="http://schemas.microsoft.com/office/drawing/2014/main" id="{19BE5271-E0B2-5C4D-978E-46C2D57EB517}"/>
              </a:ext>
            </a:extLst>
          </p:cNvPr>
          <p:cNvSpPr txBox="1"/>
          <p:nvPr/>
        </p:nvSpPr>
        <p:spPr>
          <a:xfrm>
            <a:off x="5248649" y="1475478"/>
            <a:ext cx="1437807" cy="461665"/>
          </a:xfrm>
          <a:prstGeom prst="rect">
            <a:avLst/>
          </a:prstGeom>
          <a:noFill/>
        </p:spPr>
        <p:txBody>
          <a:bodyPr wrap="square" rtlCol="0" anchor="ctr">
            <a:spAutoFit/>
          </a:bodyPr>
          <a:lstStyle/>
          <a:p>
            <a:pPr algn="ct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Daniel</a:t>
            </a:r>
          </a:p>
          <a:p>
            <a:pPr algn="ctr"/>
            <a:r>
              <a:rPr lang="en-US" sz="1200" dirty="0" err="1">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Kahneman</a:t>
            </a: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a:t>
            </a:r>
          </a:p>
        </p:txBody>
      </p:sp>
      <p:sp>
        <p:nvSpPr>
          <p:cNvPr id="10" name="TextBox 9">
            <a:extLst>
              <a:ext uri="{FF2B5EF4-FFF2-40B4-BE49-F238E27FC236}">
                <a16:creationId xmlns:a16="http://schemas.microsoft.com/office/drawing/2014/main" id="{77E674A1-5CDE-5B4A-93DF-244E3A633AC9}"/>
              </a:ext>
            </a:extLst>
          </p:cNvPr>
          <p:cNvSpPr txBox="1"/>
          <p:nvPr/>
        </p:nvSpPr>
        <p:spPr>
          <a:xfrm>
            <a:off x="6536571" y="1475478"/>
            <a:ext cx="1437807" cy="461665"/>
          </a:xfrm>
          <a:prstGeom prst="rect">
            <a:avLst/>
          </a:prstGeom>
          <a:noFill/>
        </p:spPr>
        <p:txBody>
          <a:bodyPr wrap="square" rtlCol="0" anchor="ctr">
            <a:spAutoFit/>
          </a:bodyPr>
          <a:lstStyle/>
          <a:p>
            <a:pPr algn="ct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Myron</a:t>
            </a:r>
          </a:p>
          <a:p>
            <a:pPr algn="ct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Scholes*</a:t>
            </a:r>
          </a:p>
        </p:txBody>
      </p:sp>
      <p:sp>
        <p:nvSpPr>
          <p:cNvPr id="11" name="TextBox 10">
            <a:extLst>
              <a:ext uri="{FF2B5EF4-FFF2-40B4-BE49-F238E27FC236}">
                <a16:creationId xmlns:a16="http://schemas.microsoft.com/office/drawing/2014/main" id="{7A6B564C-1FC0-5549-90BA-59F683064C75}"/>
              </a:ext>
            </a:extLst>
          </p:cNvPr>
          <p:cNvSpPr txBox="1"/>
          <p:nvPr/>
        </p:nvSpPr>
        <p:spPr>
          <a:xfrm>
            <a:off x="843041" y="4678991"/>
            <a:ext cx="1270725" cy="461665"/>
          </a:xfrm>
          <a:prstGeom prst="rect">
            <a:avLst/>
          </a:prstGeom>
          <a:noFill/>
        </p:spPr>
        <p:txBody>
          <a:bodyPr wrap="square" rtlCol="0" anchor="ctr">
            <a:spAutoFit/>
          </a:bodyPr>
          <a:lstStyle/>
          <a:p>
            <a:pPr algn="ct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Franco</a:t>
            </a:r>
          </a:p>
          <a:p>
            <a:pPr algn="ct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Modigliani*</a:t>
            </a:r>
          </a:p>
        </p:txBody>
      </p:sp>
      <p:sp>
        <p:nvSpPr>
          <p:cNvPr id="12" name="TextBox 11">
            <a:extLst>
              <a:ext uri="{FF2B5EF4-FFF2-40B4-BE49-F238E27FC236}">
                <a16:creationId xmlns:a16="http://schemas.microsoft.com/office/drawing/2014/main" id="{898E0FFB-08BD-2E40-AC17-517EEE4287CE}"/>
              </a:ext>
            </a:extLst>
          </p:cNvPr>
          <p:cNvSpPr txBox="1"/>
          <p:nvPr/>
        </p:nvSpPr>
        <p:spPr>
          <a:xfrm>
            <a:off x="2166202" y="4678991"/>
            <a:ext cx="1281704" cy="461665"/>
          </a:xfrm>
          <a:prstGeom prst="rect">
            <a:avLst/>
          </a:prstGeom>
          <a:noFill/>
        </p:spPr>
        <p:txBody>
          <a:bodyPr wrap="square" rtlCol="0" anchor="ctr">
            <a:spAutoFit/>
          </a:bodyPr>
          <a:lstStyle/>
          <a:p>
            <a:pPr algn="ct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Milton</a:t>
            </a:r>
          </a:p>
          <a:p>
            <a:pPr algn="ct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Friedman*</a:t>
            </a:r>
          </a:p>
        </p:txBody>
      </p:sp>
      <p:sp>
        <p:nvSpPr>
          <p:cNvPr id="13" name="TextBox 12">
            <a:extLst>
              <a:ext uri="{FF2B5EF4-FFF2-40B4-BE49-F238E27FC236}">
                <a16:creationId xmlns:a16="http://schemas.microsoft.com/office/drawing/2014/main" id="{B43D2C2D-56B0-1D40-8E91-DAC2D8D5087B}"/>
              </a:ext>
            </a:extLst>
          </p:cNvPr>
          <p:cNvSpPr txBox="1"/>
          <p:nvPr/>
        </p:nvSpPr>
        <p:spPr>
          <a:xfrm>
            <a:off x="3370767" y="4678991"/>
            <a:ext cx="1437807" cy="461665"/>
          </a:xfrm>
          <a:prstGeom prst="rect">
            <a:avLst/>
          </a:prstGeom>
          <a:noFill/>
        </p:spPr>
        <p:txBody>
          <a:bodyPr wrap="square" rtlCol="0" anchor="ctr">
            <a:spAutoFit/>
          </a:bodyPr>
          <a:lstStyle/>
          <a:p>
            <a:pPr algn="ct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Merton</a:t>
            </a:r>
          </a:p>
          <a:p>
            <a:pPr algn="ct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Miller*</a:t>
            </a:r>
          </a:p>
        </p:txBody>
      </p:sp>
      <p:sp>
        <p:nvSpPr>
          <p:cNvPr id="14" name="TextBox 13">
            <a:extLst>
              <a:ext uri="{FF2B5EF4-FFF2-40B4-BE49-F238E27FC236}">
                <a16:creationId xmlns:a16="http://schemas.microsoft.com/office/drawing/2014/main" id="{EFEACB86-A354-9641-9DF3-9E4F1646641C}"/>
              </a:ext>
            </a:extLst>
          </p:cNvPr>
          <p:cNvSpPr txBox="1"/>
          <p:nvPr/>
        </p:nvSpPr>
        <p:spPr>
          <a:xfrm>
            <a:off x="4646822" y="4678991"/>
            <a:ext cx="1437807" cy="461665"/>
          </a:xfrm>
          <a:prstGeom prst="rect">
            <a:avLst/>
          </a:prstGeom>
          <a:noFill/>
        </p:spPr>
        <p:txBody>
          <a:bodyPr wrap="square" rtlCol="0" anchor="ctr">
            <a:spAutoFit/>
          </a:bodyPr>
          <a:lstStyle/>
          <a:p>
            <a:pPr algn="ct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Bill</a:t>
            </a:r>
          </a:p>
          <a:p>
            <a:pPr algn="ct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Sharpe*</a:t>
            </a:r>
          </a:p>
        </p:txBody>
      </p:sp>
      <p:sp>
        <p:nvSpPr>
          <p:cNvPr id="15" name="TextBox 14">
            <a:extLst>
              <a:ext uri="{FF2B5EF4-FFF2-40B4-BE49-F238E27FC236}">
                <a16:creationId xmlns:a16="http://schemas.microsoft.com/office/drawing/2014/main" id="{46D08E41-24C8-8D42-A4B3-9BDD4CBE1AC1}"/>
              </a:ext>
            </a:extLst>
          </p:cNvPr>
          <p:cNvSpPr txBox="1"/>
          <p:nvPr/>
        </p:nvSpPr>
        <p:spPr>
          <a:xfrm>
            <a:off x="5936002" y="4678991"/>
            <a:ext cx="1437807" cy="461665"/>
          </a:xfrm>
          <a:prstGeom prst="rect">
            <a:avLst/>
          </a:prstGeom>
          <a:noFill/>
        </p:spPr>
        <p:txBody>
          <a:bodyPr wrap="square" rtlCol="0" anchor="ctr">
            <a:spAutoFit/>
          </a:bodyPr>
          <a:lstStyle/>
          <a:p>
            <a:pPr algn="ct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Eugene</a:t>
            </a:r>
          </a:p>
          <a:p>
            <a:pPr algn="ctr"/>
            <a:r>
              <a:rPr lang="en-US" sz="1200" dirty="0" err="1">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Fama</a:t>
            </a: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a:t>
            </a:r>
          </a:p>
        </p:txBody>
      </p:sp>
      <p:sp>
        <p:nvSpPr>
          <p:cNvPr id="16" name="TextBox 15">
            <a:extLst>
              <a:ext uri="{FF2B5EF4-FFF2-40B4-BE49-F238E27FC236}">
                <a16:creationId xmlns:a16="http://schemas.microsoft.com/office/drawing/2014/main" id="{451F035A-E5DB-4145-AB21-24F601423B9E}"/>
              </a:ext>
            </a:extLst>
          </p:cNvPr>
          <p:cNvSpPr txBox="1"/>
          <p:nvPr/>
        </p:nvSpPr>
        <p:spPr>
          <a:xfrm>
            <a:off x="7218620" y="4678991"/>
            <a:ext cx="1437807" cy="461665"/>
          </a:xfrm>
          <a:prstGeom prst="rect">
            <a:avLst/>
          </a:prstGeom>
          <a:noFill/>
        </p:spPr>
        <p:txBody>
          <a:bodyPr wrap="square" rtlCol="0" anchor="ctr">
            <a:spAutoFit/>
          </a:bodyPr>
          <a:lstStyle/>
          <a:p>
            <a:pPr algn="ct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Robert</a:t>
            </a:r>
          </a:p>
          <a:p>
            <a:pPr algn="ct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C. Merton*</a:t>
            </a:r>
          </a:p>
        </p:txBody>
      </p:sp>
      <p:sp>
        <p:nvSpPr>
          <p:cNvPr id="17" name="TextBox 16">
            <a:extLst>
              <a:ext uri="{FF2B5EF4-FFF2-40B4-BE49-F238E27FC236}">
                <a16:creationId xmlns:a16="http://schemas.microsoft.com/office/drawing/2014/main" id="{982E0BC2-4043-2B4B-A66A-B01132EE5C4F}"/>
              </a:ext>
            </a:extLst>
          </p:cNvPr>
          <p:cNvSpPr txBox="1"/>
          <p:nvPr/>
        </p:nvSpPr>
        <p:spPr>
          <a:xfrm>
            <a:off x="8501237" y="4678991"/>
            <a:ext cx="1437807" cy="461665"/>
          </a:xfrm>
          <a:prstGeom prst="rect">
            <a:avLst/>
          </a:prstGeom>
          <a:noFill/>
        </p:spPr>
        <p:txBody>
          <a:bodyPr wrap="square" rtlCol="0" anchor="ctr">
            <a:spAutoFit/>
          </a:bodyPr>
          <a:lstStyle/>
          <a:p>
            <a:pPr algn="ct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Ken</a:t>
            </a:r>
          </a:p>
          <a:p>
            <a:pPr algn="ct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French</a:t>
            </a:r>
          </a:p>
        </p:txBody>
      </p:sp>
      <p:cxnSp>
        <p:nvCxnSpPr>
          <p:cNvPr id="18" name="Straight Connector 17">
            <a:extLst>
              <a:ext uri="{FF2B5EF4-FFF2-40B4-BE49-F238E27FC236}">
                <a16:creationId xmlns:a16="http://schemas.microsoft.com/office/drawing/2014/main" id="{38C78A38-9C07-1A4B-B2BF-21CAD1EB68E7}"/>
              </a:ext>
            </a:extLst>
          </p:cNvPr>
          <p:cNvCxnSpPr>
            <a:cxnSpLocks/>
          </p:cNvCxnSpPr>
          <p:nvPr/>
        </p:nvCxnSpPr>
        <p:spPr>
          <a:xfrm>
            <a:off x="568389" y="3345726"/>
            <a:ext cx="11039594" cy="0"/>
          </a:xfrm>
          <a:prstGeom prst="line">
            <a:avLst/>
          </a:prstGeom>
          <a:ln w="38100" cap="flat" cmpd="sng">
            <a:solidFill>
              <a:schemeClr val="accent4"/>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F3604A5-AE36-C049-91E0-49525CABE65B}"/>
              </a:ext>
            </a:extLst>
          </p:cNvPr>
          <p:cNvCxnSpPr>
            <a:cxnSpLocks/>
          </p:cNvCxnSpPr>
          <p:nvPr/>
        </p:nvCxnSpPr>
        <p:spPr>
          <a:xfrm flipV="1">
            <a:off x="880274" y="2712880"/>
            <a:ext cx="0" cy="632846"/>
          </a:xfrm>
          <a:prstGeom prst="line">
            <a:avLst/>
          </a:prstGeom>
          <a:ln w="25400" cap="rnd"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3F447E8-199D-084B-B3DA-AFACF472A043}"/>
              </a:ext>
            </a:extLst>
          </p:cNvPr>
          <p:cNvCxnSpPr>
            <a:cxnSpLocks/>
          </p:cNvCxnSpPr>
          <p:nvPr/>
        </p:nvCxnSpPr>
        <p:spPr>
          <a:xfrm flipV="1">
            <a:off x="2155314" y="2712880"/>
            <a:ext cx="0" cy="632846"/>
          </a:xfrm>
          <a:prstGeom prst="line">
            <a:avLst/>
          </a:prstGeom>
          <a:ln w="25400" cap="rnd"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23C9D52-03AC-654A-93FC-972CFF1721FD}"/>
              </a:ext>
            </a:extLst>
          </p:cNvPr>
          <p:cNvCxnSpPr>
            <a:cxnSpLocks/>
          </p:cNvCxnSpPr>
          <p:nvPr/>
        </p:nvCxnSpPr>
        <p:spPr>
          <a:xfrm flipV="1">
            <a:off x="3430354" y="2712880"/>
            <a:ext cx="0" cy="632846"/>
          </a:xfrm>
          <a:prstGeom prst="line">
            <a:avLst/>
          </a:prstGeom>
          <a:ln w="25400" cap="rnd"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CA607AF6-BD32-6A4A-A251-05A653F4CDF1}"/>
              </a:ext>
            </a:extLst>
          </p:cNvPr>
          <p:cNvCxnSpPr>
            <a:cxnSpLocks/>
          </p:cNvCxnSpPr>
          <p:nvPr/>
        </p:nvCxnSpPr>
        <p:spPr>
          <a:xfrm flipV="1">
            <a:off x="4705394" y="2712880"/>
            <a:ext cx="0" cy="632846"/>
          </a:xfrm>
          <a:prstGeom prst="line">
            <a:avLst/>
          </a:prstGeom>
          <a:ln w="25400" cap="rnd"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18E3A0F-956D-9141-B060-28FF6E1A9DAE}"/>
              </a:ext>
            </a:extLst>
          </p:cNvPr>
          <p:cNvCxnSpPr>
            <a:cxnSpLocks/>
          </p:cNvCxnSpPr>
          <p:nvPr/>
        </p:nvCxnSpPr>
        <p:spPr>
          <a:xfrm flipV="1">
            <a:off x="5980435" y="2712880"/>
            <a:ext cx="0" cy="632846"/>
          </a:xfrm>
          <a:prstGeom prst="line">
            <a:avLst/>
          </a:prstGeom>
          <a:ln w="25400" cap="rnd"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8F46D0C-D623-284E-AFA9-8EFC4A6DD99E}"/>
              </a:ext>
            </a:extLst>
          </p:cNvPr>
          <p:cNvCxnSpPr>
            <a:cxnSpLocks/>
          </p:cNvCxnSpPr>
          <p:nvPr/>
        </p:nvCxnSpPr>
        <p:spPr>
          <a:xfrm flipV="1">
            <a:off x="7255475" y="2712880"/>
            <a:ext cx="0" cy="602384"/>
          </a:xfrm>
          <a:prstGeom prst="line">
            <a:avLst/>
          </a:prstGeom>
          <a:ln w="25400" cap="rnd"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9738141-5BD2-A14D-B53C-69AA22E0638E}"/>
              </a:ext>
            </a:extLst>
          </p:cNvPr>
          <p:cNvCxnSpPr>
            <a:cxnSpLocks/>
          </p:cNvCxnSpPr>
          <p:nvPr/>
        </p:nvCxnSpPr>
        <p:spPr>
          <a:xfrm flipV="1">
            <a:off x="8530515" y="2712880"/>
            <a:ext cx="0" cy="602384"/>
          </a:xfrm>
          <a:prstGeom prst="line">
            <a:avLst/>
          </a:prstGeom>
          <a:ln w="25400" cap="rnd"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8D197F9-09AD-EE49-AB41-EAADDA61FADD}"/>
              </a:ext>
            </a:extLst>
          </p:cNvPr>
          <p:cNvCxnSpPr>
            <a:cxnSpLocks/>
          </p:cNvCxnSpPr>
          <p:nvPr/>
        </p:nvCxnSpPr>
        <p:spPr>
          <a:xfrm flipV="1">
            <a:off x="1524436" y="3345726"/>
            <a:ext cx="0" cy="602384"/>
          </a:xfrm>
          <a:prstGeom prst="line">
            <a:avLst/>
          </a:prstGeom>
          <a:ln w="25400" cap="rnd"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9199B31-AC20-C747-AE8F-E61F4E593D59}"/>
              </a:ext>
            </a:extLst>
          </p:cNvPr>
          <p:cNvCxnSpPr>
            <a:cxnSpLocks/>
          </p:cNvCxnSpPr>
          <p:nvPr/>
        </p:nvCxnSpPr>
        <p:spPr>
          <a:xfrm flipV="1">
            <a:off x="2807053" y="3345726"/>
            <a:ext cx="0" cy="602384"/>
          </a:xfrm>
          <a:prstGeom prst="line">
            <a:avLst/>
          </a:prstGeom>
          <a:ln w="25400" cap="rnd"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A06364D-15A4-EE4E-AF31-7C04E7C77E0A}"/>
              </a:ext>
            </a:extLst>
          </p:cNvPr>
          <p:cNvCxnSpPr>
            <a:cxnSpLocks/>
          </p:cNvCxnSpPr>
          <p:nvPr/>
        </p:nvCxnSpPr>
        <p:spPr>
          <a:xfrm flipV="1">
            <a:off x="4089671" y="3345726"/>
            <a:ext cx="0" cy="602384"/>
          </a:xfrm>
          <a:prstGeom prst="line">
            <a:avLst/>
          </a:prstGeom>
          <a:ln w="25400" cap="rnd"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453BFEA4-19F7-C24D-93F5-90574E65213C}"/>
              </a:ext>
            </a:extLst>
          </p:cNvPr>
          <p:cNvCxnSpPr>
            <a:cxnSpLocks/>
          </p:cNvCxnSpPr>
          <p:nvPr/>
        </p:nvCxnSpPr>
        <p:spPr>
          <a:xfrm flipV="1">
            <a:off x="5372288" y="3345726"/>
            <a:ext cx="0" cy="602384"/>
          </a:xfrm>
          <a:prstGeom prst="line">
            <a:avLst/>
          </a:prstGeom>
          <a:ln w="25400" cap="rnd"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7F769D8-274B-3F49-9962-FF13178BC996}"/>
              </a:ext>
            </a:extLst>
          </p:cNvPr>
          <p:cNvCxnSpPr>
            <a:cxnSpLocks/>
          </p:cNvCxnSpPr>
          <p:nvPr/>
        </p:nvCxnSpPr>
        <p:spPr>
          <a:xfrm flipV="1">
            <a:off x="6654906" y="3345726"/>
            <a:ext cx="0" cy="602384"/>
          </a:xfrm>
          <a:prstGeom prst="line">
            <a:avLst/>
          </a:prstGeom>
          <a:ln w="25400" cap="rnd"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FAF60221-DBB2-E946-9A21-A3260A1D24EB}"/>
              </a:ext>
            </a:extLst>
          </p:cNvPr>
          <p:cNvCxnSpPr>
            <a:cxnSpLocks/>
          </p:cNvCxnSpPr>
          <p:nvPr/>
        </p:nvCxnSpPr>
        <p:spPr>
          <a:xfrm flipV="1">
            <a:off x="7937523" y="3345726"/>
            <a:ext cx="0" cy="602384"/>
          </a:xfrm>
          <a:prstGeom prst="line">
            <a:avLst/>
          </a:prstGeom>
          <a:ln w="25400" cap="rnd"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E4F28D1-0050-C043-96FF-A465C2D51BC2}"/>
              </a:ext>
            </a:extLst>
          </p:cNvPr>
          <p:cNvCxnSpPr>
            <a:cxnSpLocks/>
          </p:cNvCxnSpPr>
          <p:nvPr/>
        </p:nvCxnSpPr>
        <p:spPr>
          <a:xfrm flipV="1">
            <a:off x="9220140" y="3345726"/>
            <a:ext cx="0" cy="602384"/>
          </a:xfrm>
          <a:prstGeom prst="line">
            <a:avLst/>
          </a:prstGeom>
          <a:ln w="25400" cap="rnd" cmpd="sng">
            <a:solidFill>
              <a:schemeClr val="accent4"/>
            </a:solidFill>
          </a:ln>
          <a:effectLst/>
        </p:spPr>
        <p:style>
          <a:lnRef idx="2">
            <a:schemeClr val="accent1"/>
          </a:lnRef>
          <a:fillRef idx="0">
            <a:schemeClr val="accent1"/>
          </a:fillRef>
          <a:effectRef idx="1">
            <a:schemeClr val="accent1"/>
          </a:effectRef>
          <a:fontRef idx="minor">
            <a:schemeClr val="tx1"/>
          </a:fontRef>
        </p:style>
      </p:cxnSp>
      <p:pic>
        <p:nvPicPr>
          <p:cNvPr id="33" name="Picture 32" descr="Nobel_Laureates.pdf">
            <a:extLst>
              <a:ext uri="{FF2B5EF4-FFF2-40B4-BE49-F238E27FC236}">
                <a16:creationId xmlns:a16="http://schemas.microsoft.com/office/drawing/2014/main" id="{5C6C1125-BB2F-CB4C-A187-58EE3A2543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483" t="37764" r="79976" b="57767"/>
          <a:stretch/>
        </p:blipFill>
        <p:spPr>
          <a:xfrm>
            <a:off x="465301" y="2075763"/>
            <a:ext cx="826021" cy="827932"/>
          </a:xfrm>
          <a:prstGeom prst="ellipse">
            <a:avLst/>
          </a:prstGeom>
          <a:ln w="25400">
            <a:solidFill>
              <a:schemeClr val="accent4"/>
            </a:solidFill>
          </a:ln>
        </p:spPr>
      </p:pic>
      <p:pic>
        <p:nvPicPr>
          <p:cNvPr id="34" name="Picture 33" descr="Nobel_Laureates.pdf">
            <a:extLst>
              <a:ext uri="{FF2B5EF4-FFF2-40B4-BE49-F238E27FC236}">
                <a16:creationId xmlns:a16="http://schemas.microsoft.com/office/drawing/2014/main" id="{ECADB76E-BA7A-5944-9B98-2DF82A4B4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704" t="37764" r="69755" b="57767"/>
          <a:stretch/>
        </p:blipFill>
        <p:spPr>
          <a:xfrm>
            <a:off x="1738460" y="2075763"/>
            <a:ext cx="826021" cy="827932"/>
          </a:xfrm>
          <a:prstGeom prst="ellipse">
            <a:avLst/>
          </a:prstGeom>
          <a:ln w="28575">
            <a:solidFill>
              <a:schemeClr val="accent4"/>
            </a:solidFill>
          </a:ln>
        </p:spPr>
      </p:pic>
      <p:pic>
        <p:nvPicPr>
          <p:cNvPr id="35" name="Picture 34" descr="Nobel_Laureates.pdf">
            <a:extLst>
              <a:ext uri="{FF2B5EF4-FFF2-40B4-BE49-F238E27FC236}">
                <a16:creationId xmlns:a16="http://schemas.microsoft.com/office/drawing/2014/main" id="{1BEAD210-26F6-524E-9DE7-072A1A5A85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3925" t="37764" r="59534" b="57767"/>
          <a:stretch/>
        </p:blipFill>
        <p:spPr>
          <a:xfrm>
            <a:off x="3011619" y="2075763"/>
            <a:ext cx="826021" cy="827932"/>
          </a:xfrm>
          <a:prstGeom prst="ellipse">
            <a:avLst/>
          </a:prstGeom>
          <a:ln w="28575">
            <a:solidFill>
              <a:schemeClr val="accent4"/>
            </a:solidFill>
          </a:ln>
        </p:spPr>
      </p:pic>
      <p:pic>
        <p:nvPicPr>
          <p:cNvPr id="36" name="Picture 35" descr="Nobel_Laureates.pdf">
            <a:extLst>
              <a:ext uri="{FF2B5EF4-FFF2-40B4-BE49-F238E27FC236}">
                <a16:creationId xmlns:a16="http://schemas.microsoft.com/office/drawing/2014/main" id="{30CD723A-0B50-C641-88AB-48FFF7A32A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4146" t="37764" r="49313" b="57767"/>
          <a:stretch/>
        </p:blipFill>
        <p:spPr>
          <a:xfrm>
            <a:off x="4284778" y="2075763"/>
            <a:ext cx="826021" cy="827932"/>
          </a:xfrm>
          <a:prstGeom prst="ellipse">
            <a:avLst/>
          </a:prstGeom>
          <a:ln w="28575">
            <a:solidFill>
              <a:schemeClr val="accent4"/>
            </a:solidFill>
          </a:ln>
        </p:spPr>
      </p:pic>
      <p:pic>
        <p:nvPicPr>
          <p:cNvPr id="37" name="Picture 36" descr="Nobel_Laureates.pdf">
            <a:extLst>
              <a:ext uri="{FF2B5EF4-FFF2-40B4-BE49-F238E27FC236}">
                <a16:creationId xmlns:a16="http://schemas.microsoft.com/office/drawing/2014/main" id="{47A2761D-ADCE-8E45-A0D1-BABF91F75C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4445" t="37764" r="39014" b="57767"/>
          <a:stretch/>
        </p:blipFill>
        <p:spPr>
          <a:xfrm>
            <a:off x="5557937" y="2075763"/>
            <a:ext cx="826021" cy="827932"/>
          </a:xfrm>
          <a:prstGeom prst="ellipse">
            <a:avLst/>
          </a:prstGeom>
          <a:ln w="28575">
            <a:solidFill>
              <a:schemeClr val="accent4"/>
            </a:solidFill>
          </a:ln>
        </p:spPr>
      </p:pic>
      <p:pic>
        <p:nvPicPr>
          <p:cNvPr id="38" name="Picture 37" descr="Nobel_Laureates.pdf">
            <a:extLst>
              <a:ext uri="{FF2B5EF4-FFF2-40B4-BE49-F238E27FC236}">
                <a16:creationId xmlns:a16="http://schemas.microsoft.com/office/drawing/2014/main" id="{1EB97381-433F-4F4C-9066-F6B0A3ADF2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4666" t="37764" r="28793" b="57767"/>
          <a:stretch/>
        </p:blipFill>
        <p:spPr>
          <a:xfrm>
            <a:off x="6831096" y="2075763"/>
            <a:ext cx="826021" cy="827932"/>
          </a:xfrm>
          <a:prstGeom prst="ellipse">
            <a:avLst/>
          </a:prstGeom>
          <a:ln w="28575">
            <a:solidFill>
              <a:schemeClr val="accent4"/>
            </a:solidFill>
          </a:ln>
        </p:spPr>
      </p:pic>
      <p:pic>
        <p:nvPicPr>
          <p:cNvPr id="39" name="Picture 38" descr="Nobel_Laureates.pdf">
            <a:extLst>
              <a:ext uri="{FF2B5EF4-FFF2-40B4-BE49-F238E27FC236}">
                <a16:creationId xmlns:a16="http://schemas.microsoft.com/office/drawing/2014/main" id="{21BA815F-5624-DC43-BA9E-83F4CC1F38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633" t="46478" r="74826" b="49053"/>
          <a:stretch/>
        </p:blipFill>
        <p:spPr>
          <a:xfrm>
            <a:off x="1111426" y="3780192"/>
            <a:ext cx="826021" cy="827932"/>
          </a:xfrm>
          <a:prstGeom prst="ellipse">
            <a:avLst/>
          </a:prstGeom>
          <a:ln w="25400">
            <a:solidFill>
              <a:schemeClr val="accent4"/>
            </a:solidFill>
          </a:ln>
        </p:spPr>
      </p:pic>
      <p:pic>
        <p:nvPicPr>
          <p:cNvPr id="40" name="Picture 39" descr="Nobel_Laureates.pdf">
            <a:extLst>
              <a:ext uri="{FF2B5EF4-FFF2-40B4-BE49-F238E27FC236}">
                <a16:creationId xmlns:a16="http://schemas.microsoft.com/office/drawing/2014/main" id="{044C9AC4-C8BB-AE40-AA1C-C23FB87FB3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8932" t="46478" r="64527" b="49053"/>
          <a:stretch/>
        </p:blipFill>
        <p:spPr>
          <a:xfrm>
            <a:off x="2395978" y="3780192"/>
            <a:ext cx="826021" cy="827932"/>
          </a:xfrm>
          <a:prstGeom prst="ellipse">
            <a:avLst/>
          </a:prstGeom>
          <a:ln w="25400">
            <a:solidFill>
              <a:schemeClr val="accent4"/>
            </a:solidFill>
          </a:ln>
        </p:spPr>
      </p:pic>
      <p:pic>
        <p:nvPicPr>
          <p:cNvPr id="41" name="Picture 40" descr="Nobel_Laureates.pdf">
            <a:extLst>
              <a:ext uri="{FF2B5EF4-FFF2-40B4-BE49-F238E27FC236}">
                <a16:creationId xmlns:a16="http://schemas.microsoft.com/office/drawing/2014/main" id="{77EFCC7D-42A5-E448-9DBF-C44773D7A3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9153" t="46478" r="54306" b="49053"/>
          <a:stretch/>
        </p:blipFill>
        <p:spPr>
          <a:xfrm>
            <a:off x="3680530" y="3780192"/>
            <a:ext cx="826021" cy="827932"/>
          </a:xfrm>
          <a:prstGeom prst="ellipse">
            <a:avLst/>
          </a:prstGeom>
          <a:ln w="25400">
            <a:solidFill>
              <a:schemeClr val="accent4"/>
            </a:solidFill>
          </a:ln>
        </p:spPr>
      </p:pic>
      <p:pic>
        <p:nvPicPr>
          <p:cNvPr id="42" name="Picture 41" descr="Nobel_Laureates.pdf">
            <a:extLst>
              <a:ext uri="{FF2B5EF4-FFF2-40B4-BE49-F238E27FC236}">
                <a16:creationId xmlns:a16="http://schemas.microsoft.com/office/drawing/2014/main" id="{C4D70457-8C6B-7846-AB05-AA37E1486D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9374" t="46478" r="44085" b="49053"/>
          <a:stretch/>
        </p:blipFill>
        <p:spPr>
          <a:xfrm>
            <a:off x="4965083" y="3780192"/>
            <a:ext cx="826021" cy="827932"/>
          </a:xfrm>
          <a:prstGeom prst="ellipse">
            <a:avLst/>
          </a:prstGeom>
          <a:ln w="25400">
            <a:solidFill>
              <a:schemeClr val="accent4"/>
            </a:solidFill>
          </a:ln>
        </p:spPr>
      </p:pic>
      <p:pic>
        <p:nvPicPr>
          <p:cNvPr id="43" name="Picture 42" descr="Nobel_Laureates.pdf">
            <a:extLst>
              <a:ext uri="{FF2B5EF4-FFF2-40B4-BE49-F238E27FC236}">
                <a16:creationId xmlns:a16="http://schemas.microsoft.com/office/drawing/2014/main" id="{5434736E-A347-594F-ACA7-F1231BD6E9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9595" t="46478" r="33864" b="49053"/>
          <a:stretch/>
        </p:blipFill>
        <p:spPr>
          <a:xfrm>
            <a:off x="6249635" y="3780192"/>
            <a:ext cx="826021" cy="827932"/>
          </a:xfrm>
          <a:prstGeom prst="ellipse">
            <a:avLst/>
          </a:prstGeom>
          <a:ln w="25400">
            <a:solidFill>
              <a:schemeClr val="accent4"/>
            </a:solidFill>
          </a:ln>
        </p:spPr>
      </p:pic>
      <p:pic>
        <p:nvPicPr>
          <p:cNvPr id="44" name="Picture 43" descr="Nobel_Laureates.pdf">
            <a:extLst>
              <a:ext uri="{FF2B5EF4-FFF2-40B4-BE49-F238E27FC236}">
                <a16:creationId xmlns:a16="http://schemas.microsoft.com/office/drawing/2014/main" id="{B2597122-B848-3E43-A651-465AC0214C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9816" t="46478" r="23643" b="49053"/>
          <a:stretch/>
        </p:blipFill>
        <p:spPr>
          <a:xfrm>
            <a:off x="7534187" y="3780192"/>
            <a:ext cx="826021" cy="827932"/>
          </a:xfrm>
          <a:prstGeom prst="ellipse">
            <a:avLst/>
          </a:prstGeom>
          <a:ln w="25400">
            <a:solidFill>
              <a:schemeClr val="accent4"/>
            </a:solidFill>
          </a:ln>
        </p:spPr>
      </p:pic>
      <p:pic>
        <p:nvPicPr>
          <p:cNvPr id="45" name="Picture 44" descr="Nobel_Laureates.pdf">
            <a:extLst>
              <a:ext uri="{FF2B5EF4-FFF2-40B4-BE49-F238E27FC236}">
                <a16:creationId xmlns:a16="http://schemas.microsoft.com/office/drawing/2014/main" id="{75C77CCB-5A75-C445-81BB-F9F5A31BF9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0115" t="46478" r="13344" b="49053"/>
          <a:stretch/>
        </p:blipFill>
        <p:spPr>
          <a:xfrm>
            <a:off x="8818740" y="3780192"/>
            <a:ext cx="826021" cy="827932"/>
          </a:xfrm>
          <a:prstGeom prst="ellipse">
            <a:avLst/>
          </a:prstGeom>
          <a:ln w="25400">
            <a:solidFill>
              <a:schemeClr val="accent4"/>
            </a:solidFill>
          </a:ln>
        </p:spPr>
      </p:pic>
      <p:cxnSp>
        <p:nvCxnSpPr>
          <p:cNvPr id="46" name="Straight Connector 45">
            <a:extLst>
              <a:ext uri="{FF2B5EF4-FFF2-40B4-BE49-F238E27FC236}">
                <a16:creationId xmlns:a16="http://schemas.microsoft.com/office/drawing/2014/main" id="{0F2A543F-4DF7-9945-9C67-5D95FFFB03B4}"/>
              </a:ext>
            </a:extLst>
          </p:cNvPr>
          <p:cNvCxnSpPr>
            <a:cxnSpLocks/>
          </p:cNvCxnSpPr>
          <p:nvPr/>
        </p:nvCxnSpPr>
        <p:spPr>
          <a:xfrm flipV="1">
            <a:off x="9805559" y="2743342"/>
            <a:ext cx="0" cy="602384"/>
          </a:xfrm>
          <a:prstGeom prst="line">
            <a:avLst/>
          </a:prstGeom>
          <a:ln w="25400" cap="rnd" cmpd="sng">
            <a:solidFill>
              <a:schemeClr val="accent4"/>
            </a:solidFill>
          </a:ln>
          <a:effectLst/>
        </p:spPr>
        <p:style>
          <a:lnRef idx="2">
            <a:schemeClr val="accent1"/>
          </a:lnRef>
          <a:fillRef idx="0">
            <a:schemeClr val="accent1"/>
          </a:fillRef>
          <a:effectRef idx="1">
            <a:schemeClr val="accent1"/>
          </a:effectRef>
          <a:fontRef idx="minor">
            <a:schemeClr val="tx1"/>
          </a:fontRef>
        </p:style>
      </p:cxnSp>
      <p:pic>
        <p:nvPicPr>
          <p:cNvPr id="47" name="Picture 46">
            <a:extLst>
              <a:ext uri="{FF2B5EF4-FFF2-40B4-BE49-F238E27FC236}">
                <a16:creationId xmlns:a16="http://schemas.microsoft.com/office/drawing/2014/main" id="{12CF54EF-A340-BC42-92C2-52B48424435C}"/>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0"/>
                    </a14:imgEffect>
                    <a14:imgEffect>
                      <a14:brightnessContrast bright="20000"/>
                    </a14:imgEffect>
                  </a14:imgLayer>
                </a14:imgProps>
              </a:ext>
              <a:ext uri="{28A0092B-C50C-407E-A947-70E740481C1C}">
                <a14:useLocalDpi xmlns:a14="http://schemas.microsoft.com/office/drawing/2010/main"/>
              </a:ext>
            </a:extLst>
          </a:blip>
          <a:srcRect/>
          <a:stretch/>
        </p:blipFill>
        <p:spPr>
          <a:xfrm>
            <a:off x="8098338" y="2075763"/>
            <a:ext cx="856286" cy="827932"/>
          </a:xfrm>
          <a:prstGeom prst="ellipse">
            <a:avLst/>
          </a:prstGeom>
          <a:ln w="28575">
            <a:solidFill>
              <a:schemeClr val="accent4"/>
            </a:solidFill>
          </a:ln>
        </p:spPr>
      </p:pic>
      <p:sp>
        <p:nvSpPr>
          <p:cNvPr id="48" name="TextBox 47">
            <a:extLst>
              <a:ext uri="{FF2B5EF4-FFF2-40B4-BE49-F238E27FC236}">
                <a16:creationId xmlns:a16="http://schemas.microsoft.com/office/drawing/2014/main" id="{30A34278-4CA2-E643-9CC3-BA472B199D7C}"/>
              </a:ext>
            </a:extLst>
          </p:cNvPr>
          <p:cNvSpPr txBox="1"/>
          <p:nvPr/>
        </p:nvSpPr>
        <p:spPr>
          <a:xfrm>
            <a:off x="7925540" y="1475478"/>
            <a:ext cx="1150386" cy="461665"/>
          </a:xfrm>
          <a:prstGeom prst="rect">
            <a:avLst/>
          </a:prstGeom>
          <a:noFill/>
        </p:spPr>
        <p:txBody>
          <a:bodyPr wrap="square" rtlCol="0" anchor="ctr">
            <a:spAutoFit/>
          </a:bodyPr>
          <a:lstStyle/>
          <a:p>
            <a:pPr algn="ct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Robert </a:t>
            </a:r>
            <a:b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br>
            <a:r>
              <a:rPr lang="en-US" sz="1200" dirty="0" err="1">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Novy</a:t>
            </a: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-Marx</a:t>
            </a:r>
          </a:p>
        </p:txBody>
      </p:sp>
      <p:pic>
        <p:nvPicPr>
          <p:cNvPr id="49" name="Picture 48">
            <a:extLst>
              <a:ext uri="{FF2B5EF4-FFF2-40B4-BE49-F238E27FC236}">
                <a16:creationId xmlns:a16="http://schemas.microsoft.com/office/drawing/2014/main" id="{43975A50-D530-3A4E-8AFD-F2E4CDBA0D40}"/>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7578"/>
          <a:stretch/>
        </p:blipFill>
        <p:spPr>
          <a:xfrm>
            <a:off x="9401378" y="2091416"/>
            <a:ext cx="821622" cy="820368"/>
          </a:xfrm>
          <a:prstGeom prst="ellipse">
            <a:avLst/>
          </a:prstGeom>
          <a:ln w="28575">
            <a:solidFill>
              <a:schemeClr val="accent4"/>
            </a:solidFill>
          </a:ln>
        </p:spPr>
      </p:pic>
      <p:sp>
        <p:nvSpPr>
          <p:cNvPr id="50" name="TextBox 49">
            <a:extLst>
              <a:ext uri="{FF2B5EF4-FFF2-40B4-BE49-F238E27FC236}">
                <a16:creationId xmlns:a16="http://schemas.microsoft.com/office/drawing/2014/main" id="{52CBC8AB-6DC3-884E-AB70-D2F4112CD194}"/>
              </a:ext>
            </a:extLst>
          </p:cNvPr>
          <p:cNvSpPr txBox="1"/>
          <p:nvPr/>
        </p:nvSpPr>
        <p:spPr>
          <a:xfrm>
            <a:off x="9074555" y="1475477"/>
            <a:ext cx="1437807" cy="461665"/>
          </a:xfrm>
          <a:prstGeom prst="rect">
            <a:avLst/>
          </a:prstGeom>
          <a:noFill/>
        </p:spPr>
        <p:txBody>
          <a:bodyPr wrap="square" rtlCol="0" anchor="ctr">
            <a:spAutoFit/>
          </a:bodyPr>
          <a:lstStyle/>
          <a:p>
            <a:pPr algn="ct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Richard</a:t>
            </a:r>
          </a:p>
          <a:p>
            <a:pPr algn="ctr"/>
            <a:r>
              <a:rPr lang="en-US" sz="1200" dirty="0" err="1">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Thaler</a:t>
            </a: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a:t>
            </a:r>
          </a:p>
        </p:txBody>
      </p:sp>
      <p:sp>
        <p:nvSpPr>
          <p:cNvPr id="52" name="TextBox 51">
            <a:extLst>
              <a:ext uri="{FF2B5EF4-FFF2-40B4-BE49-F238E27FC236}">
                <a16:creationId xmlns:a16="http://schemas.microsoft.com/office/drawing/2014/main" id="{74C89BB0-169A-C444-8C76-94AEEBB8C8D8}"/>
              </a:ext>
            </a:extLst>
          </p:cNvPr>
          <p:cNvSpPr txBox="1"/>
          <p:nvPr/>
        </p:nvSpPr>
        <p:spPr>
          <a:xfrm>
            <a:off x="9777893" y="4678990"/>
            <a:ext cx="1437807" cy="461665"/>
          </a:xfrm>
          <a:prstGeom prst="rect">
            <a:avLst/>
          </a:prstGeom>
          <a:noFill/>
        </p:spPr>
        <p:txBody>
          <a:bodyPr wrap="square" rtlCol="0" anchor="ctr">
            <a:spAutoFit/>
          </a:bodyPr>
          <a:lstStyle/>
          <a:p>
            <a:pPr algn="ct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Cliff </a:t>
            </a:r>
            <a:b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br>
            <a:r>
              <a:rPr lang="en-US" sz="1200" dirty="0" err="1">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Asness</a:t>
            </a:r>
            <a:endPar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63" name="Rectangle 62">
            <a:extLst>
              <a:ext uri="{FF2B5EF4-FFF2-40B4-BE49-F238E27FC236}">
                <a16:creationId xmlns:a16="http://schemas.microsoft.com/office/drawing/2014/main" id="{B89E2383-FD05-CC4D-8F3F-FD92EAFF72A0}"/>
              </a:ext>
            </a:extLst>
          </p:cNvPr>
          <p:cNvSpPr/>
          <p:nvPr/>
        </p:nvSpPr>
        <p:spPr>
          <a:xfrm>
            <a:off x="706244" y="5474840"/>
            <a:ext cx="9532826" cy="215444"/>
          </a:xfrm>
          <a:prstGeom prst="rect">
            <a:avLst/>
          </a:prstGeom>
        </p:spPr>
        <p:txBody>
          <a:bodyPr wrap="square">
            <a:spAutoFit/>
          </a:bodyPr>
          <a:lstStyle/>
          <a:p>
            <a:r>
              <a:rPr lang="en-US" sz="800" dirty="0">
                <a:solidFill>
                  <a:schemeClr val="tx1">
                    <a:lumMod val="85000"/>
                    <a:lumOff val="15000"/>
                  </a:schemeClr>
                </a:solidFill>
                <a:latin typeface="Segoe UI Historic" panose="020B0502040204020203" pitchFamily="34" charset="0"/>
                <a:ea typeface="Segoe UI Historic" panose="020B0502040204020203" pitchFamily="34" charset="0"/>
                <a:cs typeface="Segoe UI Historic" panose="020B0502040204020203" pitchFamily="34" charset="0"/>
              </a:rPr>
              <a:t>*Nobel Laureate</a:t>
            </a:r>
          </a:p>
        </p:txBody>
      </p:sp>
      <p:cxnSp>
        <p:nvCxnSpPr>
          <p:cNvPr id="57" name="Straight Connector 56">
            <a:extLst>
              <a:ext uri="{FF2B5EF4-FFF2-40B4-BE49-F238E27FC236}">
                <a16:creationId xmlns:a16="http://schemas.microsoft.com/office/drawing/2014/main" id="{2799CB01-642A-8F44-A4E5-8A237BF5CBF9}"/>
              </a:ext>
            </a:extLst>
          </p:cNvPr>
          <p:cNvCxnSpPr>
            <a:cxnSpLocks/>
          </p:cNvCxnSpPr>
          <p:nvPr/>
        </p:nvCxnSpPr>
        <p:spPr>
          <a:xfrm flipV="1">
            <a:off x="11062467" y="2743342"/>
            <a:ext cx="0" cy="602384"/>
          </a:xfrm>
          <a:prstGeom prst="line">
            <a:avLst/>
          </a:prstGeom>
          <a:ln w="25400" cap="rnd" cmpd="sng">
            <a:solidFill>
              <a:schemeClr val="accent4"/>
            </a:solidFill>
          </a:ln>
          <a:effectLst/>
        </p:spPr>
        <p:style>
          <a:lnRef idx="2">
            <a:schemeClr val="accent1"/>
          </a:lnRef>
          <a:fillRef idx="0">
            <a:schemeClr val="accent1"/>
          </a:fillRef>
          <a:effectRef idx="1">
            <a:schemeClr val="accent1"/>
          </a:effectRef>
          <a:fontRef idx="minor">
            <a:schemeClr val="tx1"/>
          </a:fontRef>
        </p:style>
      </p:cxnSp>
      <p:pic>
        <p:nvPicPr>
          <p:cNvPr id="58" name="Picture 57">
            <a:extLst>
              <a:ext uri="{FF2B5EF4-FFF2-40B4-BE49-F238E27FC236}">
                <a16:creationId xmlns:a16="http://schemas.microsoft.com/office/drawing/2014/main" id="{A3EF0F0C-3307-224A-864B-81267319D613}"/>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0650102" y="2012462"/>
            <a:ext cx="824730" cy="840466"/>
          </a:xfrm>
          <a:prstGeom prst="ellipse">
            <a:avLst/>
          </a:prstGeom>
          <a:ln w="28575">
            <a:solidFill>
              <a:schemeClr val="accent4"/>
            </a:solidFill>
          </a:ln>
        </p:spPr>
      </p:pic>
      <p:sp>
        <p:nvSpPr>
          <p:cNvPr id="59" name="TextBox 58">
            <a:extLst>
              <a:ext uri="{FF2B5EF4-FFF2-40B4-BE49-F238E27FC236}">
                <a16:creationId xmlns:a16="http://schemas.microsoft.com/office/drawing/2014/main" id="{8B6C6B47-D103-6846-9862-3204BC8D0D62}"/>
              </a:ext>
            </a:extLst>
          </p:cNvPr>
          <p:cNvSpPr txBox="1"/>
          <p:nvPr/>
        </p:nvSpPr>
        <p:spPr>
          <a:xfrm>
            <a:off x="10351143" y="1455748"/>
            <a:ext cx="1437807" cy="461665"/>
          </a:xfrm>
          <a:prstGeom prst="rect">
            <a:avLst/>
          </a:prstGeom>
          <a:noFill/>
        </p:spPr>
        <p:txBody>
          <a:bodyPr wrap="square" rtlCol="0" anchor="ctr">
            <a:spAutoFit/>
          </a:bodyPr>
          <a:lstStyle/>
          <a:p>
            <a:pPr algn="ct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Andrew </a:t>
            </a:r>
            <a:b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br>
            <a:r>
              <a:rPr lang="en-US" sz="1200" dirty="0">
                <a:solidFill>
                  <a:srgbClr val="77797C"/>
                </a:solidFill>
                <a:latin typeface="Segoe UI Historic" panose="020B0502040204020203" pitchFamily="34" charset="0"/>
                <a:ea typeface="Segoe UI Historic" panose="020B0502040204020203" pitchFamily="34" charset="0"/>
                <a:cs typeface="Segoe UI Historic" panose="020B0502040204020203" pitchFamily="34" charset="0"/>
              </a:rPr>
              <a:t>Ang</a:t>
            </a:r>
          </a:p>
        </p:txBody>
      </p:sp>
      <p:pic>
        <p:nvPicPr>
          <p:cNvPr id="60" name="Picture 59">
            <a:extLst>
              <a:ext uri="{FF2B5EF4-FFF2-40B4-BE49-F238E27FC236}">
                <a16:creationId xmlns:a16="http://schemas.microsoft.com/office/drawing/2014/main" id="{87677074-1EC8-9C41-9732-9E3D5BD21DE8}"/>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0096548" y="3780192"/>
            <a:ext cx="793071" cy="827932"/>
          </a:xfrm>
          <a:prstGeom prst="ellipse">
            <a:avLst/>
          </a:prstGeom>
          <a:ln w="25400">
            <a:solidFill>
              <a:schemeClr val="accent4"/>
            </a:solidFill>
          </a:ln>
        </p:spPr>
      </p:pic>
      <p:sp>
        <p:nvSpPr>
          <p:cNvPr id="61" name="Rounded Rectangle 60"/>
          <p:cNvSpPr/>
          <p:nvPr/>
        </p:nvSpPr>
        <p:spPr>
          <a:xfrm>
            <a:off x="3772812" y="5733920"/>
            <a:ext cx="4623634" cy="489858"/>
          </a:xfrm>
          <a:prstGeom prst="roundRect">
            <a:avLst/>
          </a:prstGeom>
          <a:solidFill>
            <a:srgbClr val="007096"/>
          </a:solidFill>
          <a:ln w="317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Put Science on Your Side</a:t>
            </a:r>
          </a:p>
        </p:txBody>
      </p:sp>
      <p:sp>
        <p:nvSpPr>
          <p:cNvPr id="3" name="Title 2"/>
          <p:cNvSpPr>
            <a:spLocks noGrp="1"/>
          </p:cNvSpPr>
          <p:nvPr>
            <p:ph type="title"/>
          </p:nvPr>
        </p:nvSpPr>
        <p:spPr/>
        <p:txBody>
          <a:bodyPr>
            <a:normAutofit fontScale="90000"/>
          </a:bodyPr>
          <a:lstStyle/>
          <a:p>
            <a:pPr lvl="0"/>
            <a:r>
              <a:rPr lang="en-US" sz="2800" dirty="0">
                <a:solidFill>
                  <a:schemeClr val="tx1"/>
                </a:solidFill>
                <a:latin typeface="Arial Nova" panose="020B0504020202020204" pitchFamily="34" charset="0"/>
              </a:rPr>
              <a:t>The Science of Evidence-Based Investing</a:t>
            </a:r>
          </a:p>
        </p:txBody>
      </p:sp>
      <p:pic>
        <p:nvPicPr>
          <p:cNvPr id="62" name="Picture 61">
            <a:extLst>
              <a:ext uri="{FF2B5EF4-FFF2-40B4-BE49-F238E27FC236}">
                <a16:creationId xmlns:a16="http://schemas.microsoft.com/office/drawing/2014/main" id="{2A1F091E-BB7C-834E-88A0-B15E200CA38F}"/>
              </a:ext>
            </a:extLst>
          </p:cNvPr>
          <p:cNvPicPr>
            <a:picLocks noChangeAspect="1"/>
          </p:cNvPicPr>
          <p:nvPr/>
        </p:nvPicPr>
        <p:blipFill>
          <a:blip r:embed="rId9"/>
          <a:stretch>
            <a:fillRect/>
          </a:stretch>
        </p:blipFill>
        <p:spPr>
          <a:xfrm>
            <a:off x="9769872" y="483865"/>
            <a:ext cx="1588898" cy="428863"/>
          </a:xfrm>
          <a:prstGeom prst="rect">
            <a:avLst/>
          </a:prstGeom>
        </p:spPr>
      </p:pic>
    </p:spTree>
    <p:extLst>
      <p:ext uri="{BB962C8B-B14F-4D97-AF65-F5344CB8AC3E}">
        <p14:creationId xmlns:p14="http://schemas.microsoft.com/office/powerpoint/2010/main" val="127596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par>
                                <p:cTn id="12" presetID="22" presetClass="entr" presetSubtype="4"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par>
                                <p:cTn id="15" presetID="22" presetClass="entr" presetSubtype="4"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par>
                                <p:cTn id="18" presetID="22" presetClass="entr" presetSubtype="4"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par>
                                <p:cTn id="21" presetID="2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par>
                                <p:cTn id="30" presetID="22" presetClass="entr" presetSubtype="4"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down)">
                                      <p:cBhvr>
                                        <p:cTn id="32" dur="500"/>
                                        <p:tgtEl>
                                          <p:spTgt spid="46"/>
                                        </p:tgtEl>
                                      </p:cBhvr>
                                    </p:animEffect>
                                  </p:childTnLst>
                                </p:cTn>
                              </p:par>
                              <p:par>
                                <p:cTn id="33" presetID="22" presetClass="entr" presetSubtype="1"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up)">
                                      <p:cBhvr>
                                        <p:cTn id="35" dur="500"/>
                                        <p:tgtEl>
                                          <p:spTgt spid="26"/>
                                        </p:tgtEl>
                                      </p:cBhvr>
                                    </p:animEffect>
                                  </p:childTnLst>
                                </p:cTn>
                              </p:par>
                              <p:par>
                                <p:cTn id="36" presetID="22" presetClass="entr" presetSubtype="1"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500"/>
                                        <p:tgtEl>
                                          <p:spTgt spid="27"/>
                                        </p:tgtEl>
                                      </p:cBhvr>
                                    </p:animEffect>
                                  </p:childTnLst>
                                </p:cTn>
                              </p:par>
                              <p:par>
                                <p:cTn id="39" presetID="22" presetClass="entr" presetSubtype="1"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up)">
                                      <p:cBhvr>
                                        <p:cTn id="41" dur="500"/>
                                        <p:tgtEl>
                                          <p:spTgt spid="28"/>
                                        </p:tgtEl>
                                      </p:cBhvr>
                                    </p:animEffect>
                                  </p:childTnLst>
                                </p:cTn>
                              </p:par>
                              <p:par>
                                <p:cTn id="42" presetID="22" presetClass="entr" presetSubtype="1"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up)">
                                      <p:cBhvr>
                                        <p:cTn id="44" dur="500"/>
                                        <p:tgtEl>
                                          <p:spTgt spid="29"/>
                                        </p:tgtEl>
                                      </p:cBhvr>
                                    </p:animEffect>
                                  </p:childTnLst>
                                </p:cTn>
                              </p:par>
                              <p:par>
                                <p:cTn id="45" presetID="22" presetClass="entr" presetSubtype="1"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up)">
                                      <p:cBhvr>
                                        <p:cTn id="47" dur="500"/>
                                        <p:tgtEl>
                                          <p:spTgt spid="30"/>
                                        </p:tgtEl>
                                      </p:cBhvr>
                                    </p:animEffect>
                                  </p:childTnLst>
                                </p:cTn>
                              </p:par>
                              <p:par>
                                <p:cTn id="48" presetID="22" presetClass="entr" presetSubtype="1"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up)">
                                      <p:cBhvr>
                                        <p:cTn id="50" dur="500"/>
                                        <p:tgtEl>
                                          <p:spTgt spid="31"/>
                                        </p:tgtEl>
                                      </p:cBhvr>
                                    </p:animEffect>
                                  </p:childTnLst>
                                </p:cTn>
                              </p:par>
                              <p:par>
                                <p:cTn id="51" presetID="22" presetClass="entr" presetSubtype="1"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par>
                                <p:cTn id="54" presetID="22" presetClass="entr" presetSubtype="1" fill="hold"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up)">
                                      <p:cBhvr>
                                        <p:cTn id="56" dur="500"/>
                                        <p:tgtEl>
                                          <p:spTgt spid="4"/>
                                        </p:tgtEl>
                                      </p:cBhvr>
                                    </p:animEffect>
                                  </p:childTnLst>
                                </p:cTn>
                              </p:par>
                              <p:par>
                                <p:cTn id="57" presetID="22" presetClass="entr" presetSubtype="4"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down)">
                                      <p:cBhvr>
                                        <p:cTn id="59" dur="500"/>
                                        <p:tgtEl>
                                          <p:spTgt spid="57"/>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500"/>
                                        <p:tgtEl>
                                          <p:spTgt spid="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fade">
                                      <p:cBhvr>
                                        <p:cTn id="78" dur="500"/>
                                        <p:tgtEl>
                                          <p:spTgt spid="10"/>
                                        </p:tgtEl>
                                      </p:cBhvr>
                                    </p:animEffect>
                                  </p:childTnLst>
                                </p:cTn>
                              </p:par>
                              <p:par>
                                <p:cTn id="79" presetID="23" presetClass="entr" presetSubtype="16" fill="hold" nodeType="with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500" fill="hold"/>
                                        <p:tgtEl>
                                          <p:spTgt spid="33"/>
                                        </p:tgtEl>
                                        <p:attrNameLst>
                                          <p:attrName>ppt_w</p:attrName>
                                        </p:attrNameLst>
                                      </p:cBhvr>
                                      <p:tavLst>
                                        <p:tav tm="0">
                                          <p:val>
                                            <p:fltVal val="0"/>
                                          </p:val>
                                        </p:tav>
                                        <p:tav tm="100000">
                                          <p:val>
                                            <p:strVal val="#ppt_w"/>
                                          </p:val>
                                        </p:tav>
                                      </p:tavLst>
                                    </p:anim>
                                    <p:anim calcmode="lin" valueType="num">
                                      <p:cBhvr>
                                        <p:cTn id="82" dur="500" fill="hold"/>
                                        <p:tgtEl>
                                          <p:spTgt spid="33"/>
                                        </p:tgtEl>
                                        <p:attrNameLst>
                                          <p:attrName>ppt_h</p:attrName>
                                        </p:attrNameLst>
                                      </p:cBhvr>
                                      <p:tavLst>
                                        <p:tav tm="0">
                                          <p:val>
                                            <p:fltVal val="0"/>
                                          </p:val>
                                        </p:tav>
                                        <p:tav tm="100000">
                                          <p:val>
                                            <p:strVal val="#ppt_h"/>
                                          </p:val>
                                        </p:tav>
                                      </p:tavLst>
                                    </p:anim>
                                  </p:childTnLst>
                                </p:cTn>
                              </p:par>
                              <p:par>
                                <p:cTn id="83" presetID="23" presetClass="entr" presetSubtype="16"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childTnLst>
                                </p:cTn>
                              </p:par>
                              <p:par>
                                <p:cTn id="87" presetID="23" presetClass="entr" presetSubtype="16" fill="hold" nodeType="withEffect">
                                  <p:stCondLst>
                                    <p:cond delay="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childTnLst>
                                </p:cTn>
                              </p:par>
                              <p:par>
                                <p:cTn id="91" presetID="23" presetClass="entr" presetSubtype="16" fill="hold" nodeType="with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childTnLst>
                                </p:cTn>
                              </p:par>
                              <p:par>
                                <p:cTn id="95" presetID="23" presetClass="entr" presetSubtype="16" fill="hold" nodeType="with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p:cTn id="97" dur="500" fill="hold"/>
                                        <p:tgtEl>
                                          <p:spTgt spid="37"/>
                                        </p:tgtEl>
                                        <p:attrNameLst>
                                          <p:attrName>ppt_w</p:attrName>
                                        </p:attrNameLst>
                                      </p:cBhvr>
                                      <p:tavLst>
                                        <p:tav tm="0">
                                          <p:val>
                                            <p:fltVal val="0"/>
                                          </p:val>
                                        </p:tav>
                                        <p:tav tm="100000">
                                          <p:val>
                                            <p:strVal val="#ppt_w"/>
                                          </p:val>
                                        </p:tav>
                                      </p:tavLst>
                                    </p:anim>
                                    <p:anim calcmode="lin" valueType="num">
                                      <p:cBhvr>
                                        <p:cTn id="98" dur="500" fill="hold"/>
                                        <p:tgtEl>
                                          <p:spTgt spid="37"/>
                                        </p:tgtEl>
                                        <p:attrNameLst>
                                          <p:attrName>ppt_h</p:attrName>
                                        </p:attrNameLst>
                                      </p:cBhvr>
                                      <p:tavLst>
                                        <p:tav tm="0">
                                          <p:val>
                                            <p:fltVal val="0"/>
                                          </p:val>
                                        </p:tav>
                                        <p:tav tm="100000">
                                          <p:val>
                                            <p:strVal val="#ppt_h"/>
                                          </p:val>
                                        </p:tav>
                                      </p:tavLst>
                                    </p:anim>
                                  </p:childTnLst>
                                </p:cTn>
                              </p:par>
                              <p:par>
                                <p:cTn id="99" presetID="23" presetClass="entr" presetSubtype="16" fill="hold" nodeType="withEffect">
                                  <p:stCondLst>
                                    <p:cond delay="0"/>
                                  </p:stCondLst>
                                  <p:childTnLst>
                                    <p:set>
                                      <p:cBhvr>
                                        <p:cTn id="100" dur="1" fill="hold">
                                          <p:stCondLst>
                                            <p:cond delay="0"/>
                                          </p:stCondLst>
                                        </p:cTn>
                                        <p:tgtEl>
                                          <p:spTgt spid="38"/>
                                        </p:tgtEl>
                                        <p:attrNameLst>
                                          <p:attrName>style.visibility</p:attrName>
                                        </p:attrNameLst>
                                      </p:cBhvr>
                                      <p:to>
                                        <p:strVal val="visible"/>
                                      </p:to>
                                    </p:set>
                                    <p:anim calcmode="lin" valueType="num">
                                      <p:cBhvr>
                                        <p:cTn id="101" dur="500" fill="hold"/>
                                        <p:tgtEl>
                                          <p:spTgt spid="38"/>
                                        </p:tgtEl>
                                        <p:attrNameLst>
                                          <p:attrName>ppt_w</p:attrName>
                                        </p:attrNameLst>
                                      </p:cBhvr>
                                      <p:tavLst>
                                        <p:tav tm="0">
                                          <p:val>
                                            <p:fltVal val="0"/>
                                          </p:val>
                                        </p:tav>
                                        <p:tav tm="100000">
                                          <p:val>
                                            <p:strVal val="#ppt_w"/>
                                          </p:val>
                                        </p:tav>
                                      </p:tavLst>
                                    </p:anim>
                                    <p:anim calcmode="lin" valueType="num">
                                      <p:cBhvr>
                                        <p:cTn id="102" dur="500" fill="hold"/>
                                        <p:tgtEl>
                                          <p:spTgt spid="38"/>
                                        </p:tgtEl>
                                        <p:attrNameLst>
                                          <p:attrName>ppt_h</p:attrName>
                                        </p:attrNameLst>
                                      </p:cBhvr>
                                      <p:tavLst>
                                        <p:tav tm="0">
                                          <p:val>
                                            <p:fltVal val="0"/>
                                          </p:val>
                                        </p:tav>
                                        <p:tav tm="100000">
                                          <p:val>
                                            <p:strVal val="#ppt_h"/>
                                          </p:val>
                                        </p:tav>
                                      </p:tavLst>
                                    </p:anim>
                                  </p:childTnLst>
                                </p:cTn>
                              </p:par>
                              <p:par>
                                <p:cTn id="103" presetID="23" presetClass="entr" presetSubtype="16" fill="hold" nodeType="withEffect">
                                  <p:stCondLst>
                                    <p:cond delay="0"/>
                                  </p:stCondLst>
                                  <p:childTnLst>
                                    <p:set>
                                      <p:cBhvr>
                                        <p:cTn id="104" dur="1" fill="hold">
                                          <p:stCondLst>
                                            <p:cond delay="0"/>
                                          </p:stCondLst>
                                        </p:cTn>
                                        <p:tgtEl>
                                          <p:spTgt spid="47"/>
                                        </p:tgtEl>
                                        <p:attrNameLst>
                                          <p:attrName>style.visibility</p:attrName>
                                        </p:attrNameLst>
                                      </p:cBhvr>
                                      <p:to>
                                        <p:strVal val="visible"/>
                                      </p:to>
                                    </p:set>
                                    <p:anim calcmode="lin" valueType="num">
                                      <p:cBhvr>
                                        <p:cTn id="105" dur="500" fill="hold"/>
                                        <p:tgtEl>
                                          <p:spTgt spid="47"/>
                                        </p:tgtEl>
                                        <p:attrNameLst>
                                          <p:attrName>ppt_w</p:attrName>
                                        </p:attrNameLst>
                                      </p:cBhvr>
                                      <p:tavLst>
                                        <p:tav tm="0">
                                          <p:val>
                                            <p:fltVal val="0"/>
                                          </p:val>
                                        </p:tav>
                                        <p:tav tm="100000">
                                          <p:val>
                                            <p:strVal val="#ppt_w"/>
                                          </p:val>
                                        </p:tav>
                                      </p:tavLst>
                                    </p:anim>
                                    <p:anim calcmode="lin" valueType="num">
                                      <p:cBhvr>
                                        <p:cTn id="106" dur="500" fill="hold"/>
                                        <p:tgtEl>
                                          <p:spTgt spid="47"/>
                                        </p:tgtEl>
                                        <p:attrNameLst>
                                          <p:attrName>ppt_h</p:attrName>
                                        </p:attrNameLst>
                                      </p:cBhvr>
                                      <p:tavLst>
                                        <p:tav tm="0">
                                          <p:val>
                                            <p:fltVal val="0"/>
                                          </p:val>
                                        </p:tav>
                                        <p:tav tm="100000">
                                          <p:val>
                                            <p:strVal val="#ppt_h"/>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48"/>
                                        </p:tgtEl>
                                        <p:attrNameLst>
                                          <p:attrName>style.visibility</p:attrName>
                                        </p:attrNameLst>
                                      </p:cBhvr>
                                      <p:to>
                                        <p:strVal val="visible"/>
                                      </p:to>
                                    </p:set>
                                    <p:animEffect transition="in" filter="fade">
                                      <p:cBhvr>
                                        <p:cTn id="109" dur="500"/>
                                        <p:tgtEl>
                                          <p:spTgt spid="48"/>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1"/>
                                        </p:tgtEl>
                                        <p:attrNameLst>
                                          <p:attrName>style.visibility</p:attrName>
                                        </p:attrNameLst>
                                      </p:cBhvr>
                                      <p:to>
                                        <p:strVal val="visible"/>
                                      </p:to>
                                    </p:set>
                                    <p:animEffect transition="in" filter="fade">
                                      <p:cBhvr>
                                        <p:cTn id="112" dur="500"/>
                                        <p:tgtEl>
                                          <p:spTgt spid="1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2"/>
                                        </p:tgtEl>
                                        <p:attrNameLst>
                                          <p:attrName>style.visibility</p:attrName>
                                        </p:attrNameLst>
                                      </p:cBhvr>
                                      <p:to>
                                        <p:strVal val="visible"/>
                                      </p:to>
                                    </p:set>
                                    <p:animEffect transition="in" filter="fade">
                                      <p:cBhvr>
                                        <p:cTn id="115" dur="500"/>
                                        <p:tgtEl>
                                          <p:spTgt spid="12"/>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3"/>
                                        </p:tgtEl>
                                        <p:attrNameLst>
                                          <p:attrName>style.visibility</p:attrName>
                                        </p:attrNameLst>
                                      </p:cBhvr>
                                      <p:to>
                                        <p:strVal val="visible"/>
                                      </p:to>
                                    </p:set>
                                    <p:animEffect transition="in" filter="fade">
                                      <p:cBhvr>
                                        <p:cTn id="118" dur="500"/>
                                        <p:tgtEl>
                                          <p:spTgt spid="13"/>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500"/>
                                        <p:tgtEl>
                                          <p:spTgt spid="1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5"/>
                                        </p:tgtEl>
                                        <p:attrNameLst>
                                          <p:attrName>style.visibility</p:attrName>
                                        </p:attrNameLst>
                                      </p:cBhvr>
                                      <p:to>
                                        <p:strVal val="visible"/>
                                      </p:to>
                                    </p:set>
                                    <p:animEffect transition="in" filter="fade">
                                      <p:cBhvr>
                                        <p:cTn id="124" dur="500"/>
                                        <p:tgtEl>
                                          <p:spTgt spid="1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6"/>
                                        </p:tgtEl>
                                        <p:attrNameLst>
                                          <p:attrName>style.visibility</p:attrName>
                                        </p:attrNameLst>
                                      </p:cBhvr>
                                      <p:to>
                                        <p:strVal val="visible"/>
                                      </p:to>
                                    </p:set>
                                    <p:animEffect transition="in" filter="fade">
                                      <p:cBhvr>
                                        <p:cTn id="127" dur="500"/>
                                        <p:tgtEl>
                                          <p:spTgt spid="1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fade">
                                      <p:cBhvr>
                                        <p:cTn id="130" dur="500"/>
                                        <p:tgtEl>
                                          <p:spTgt spid="17"/>
                                        </p:tgtEl>
                                      </p:cBhvr>
                                    </p:animEffect>
                                  </p:childTnLst>
                                </p:cTn>
                              </p:par>
                              <p:par>
                                <p:cTn id="131" presetID="23" presetClass="entr" presetSubtype="16" fill="hold" nodeType="withEffect">
                                  <p:stCondLst>
                                    <p:cond delay="0"/>
                                  </p:stCondLst>
                                  <p:childTnLst>
                                    <p:set>
                                      <p:cBhvr>
                                        <p:cTn id="132" dur="1" fill="hold">
                                          <p:stCondLst>
                                            <p:cond delay="0"/>
                                          </p:stCondLst>
                                        </p:cTn>
                                        <p:tgtEl>
                                          <p:spTgt spid="39"/>
                                        </p:tgtEl>
                                        <p:attrNameLst>
                                          <p:attrName>style.visibility</p:attrName>
                                        </p:attrNameLst>
                                      </p:cBhvr>
                                      <p:to>
                                        <p:strVal val="visible"/>
                                      </p:to>
                                    </p:set>
                                    <p:anim calcmode="lin" valueType="num">
                                      <p:cBhvr>
                                        <p:cTn id="133" dur="500" fill="hold"/>
                                        <p:tgtEl>
                                          <p:spTgt spid="39"/>
                                        </p:tgtEl>
                                        <p:attrNameLst>
                                          <p:attrName>ppt_w</p:attrName>
                                        </p:attrNameLst>
                                      </p:cBhvr>
                                      <p:tavLst>
                                        <p:tav tm="0">
                                          <p:val>
                                            <p:fltVal val="0"/>
                                          </p:val>
                                        </p:tav>
                                        <p:tav tm="100000">
                                          <p:val>
                                            <p:strVal val="#ppt_w"/>
                                          </p:val>
                                        </p:tav>
                                      </p:tavLst>
                                    </p:anim>
                                    <p:anim calcmode="lin" valueType="num">
                                      <p:cBhvr>
                                        <p:cTn id="134" dur="500" fill="hold"/>
                                        <p:tgtEl>
                                          <p:spTgt spid="39"/>
                                        </p:tgtEl>
                                        <p:attrNameLst>
                                          <p:attrName>ppt_h</p:attrName>
                                        </p:attrNameLst>
                                      </p:cBhvr>
                                      <p:tavLst>
                                        <p:tav tm="0">
                                          <p:val>
                                            <p:fltVal val="0"/>
                                          </p:val>
                                        </p:tav>
                                        <p:tav tm="100000">
                                          <p:val>
                                            <p:strVal val="#ppt_h"/>
                                          </p:val>
                                        </p:tav>
                                      </p:tavLst>
                                    </p:anim>
                                  </p:childTnLst>
                                </p:cTn>
                              </p:par>
                              <p:par>
                                <p:cTn id="135" presetID="23" presetClass="entr" presetSubtype="16" fill="hold"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500" fill="hold"/>
                                        <p:tgtEl>
                                          <p:spTgt spid="40"/>
                                        </p:tgtEl>
                                        <p:attrNameLst>
                                          <p:attrName>ppt_w</p:attrName>
                                        </p:attrNameLst>
                                      </p:cBhvr>
                                      <p:tavLst>
                                        <p:tav tm="0">
                                          <p:val>
                                            <p:fltVal val="0"/>
                                          </p:val>
                                        </p:tav>
                                        <p:tav tm="100000">
                                          <p:val>
                                            <p:strVal val="#ppt_w"/>
                                          </p:val>
                                        </p:tav>
                                      </p:tavLst>
                                    </p:anim>
                                    <p:anim calcmode="lin" valueType="num">
                                      <p:cBhvr>
                                        <p:cTn id="138" dur="500" fill="hold"/>
                                        <p:tgtEl>
                                          <p:spTgt spid="40"/>
                                        </p:tgtEl>
                                        <p:attrNameLst>
                                          <p:attrName>ppt_h</p:attrName>
                                        </p:attrNameLst>
                                      </p:cBhvr>
                                      <p:tavLst>
                                        <p:tav tm="0">
                                          <p:val>
                                            <p:fltVal val="0"/>
                                          </p:val>
                                        </p:tav>
                                        <p:tav tm="100000">
                                          <p:val>
                                            <p:strVal val="#ppt_h"/>
                                          </p:val>
                                        </p:tav>
                                      </p:tavLst>
                                    </p:anim>
                                  </p:childTnLst>
                                </p:cTn>
                              </p:par>
                              <p:par>
                                <p:cTn id="139" presetID="23" presetClass="entr" presetSubtype="16" fill="hold" nodeType="withEffect">
                                  <p:stCondLst>
                                    <p:cond delay="0"/>
                                  </p:stCondLst>
                                  <p:childTnLst>
                                    <p:set>
                                      <p:cBhvr>
                                        <p:cTn id="140" dur="1" fill="hold">
                                          <p:stCondLst>
                                            <p:cond delay="0"/>
                                          </p:stCondLst>
                                        </p:cTn>
                                        <p:tgtEl>
                                          <p:spTgt spid="41"/>
                                        </p:tgtEl>
                                        <p:attrNameLst>
                                          <p:attrName>style.visibility</p:attrName>
                                        </p:attrNameLst>
                                      </p:cBhvr>
                                      <p:to>
                                        <p:strVal val="visible"/>
                                      </p:to>
                                    </p:set>
                                    <p:anim calcmode="lin" valueType="num">
                                      <p:cBhvr>
                                        <p:cTn id="141" dur="500" fill="hold"/>
                                        <p:tgtEl>
                                          <p:spTgt spid="41"/>
                                        </p:tgtEl>
                                        <p:attrNameLst>
                                          <p:attrName>ppt_w</p:attrName>
                                        </p:attrNameLst>
                                      </p:cBhvr>
                                      <p:tavLst>
                                        <p:tav tm="0">
                                          <p:val>
                                            <p:fltVal val="0"/>
                                          </p:val>
                                        </p:tav>
                                        <p:tav tm="100000">
                                          <p:val>
                                            <p:strVal val="#ppt_w"/>
                                          </p:val>
                                        </p:tav>
                                      </p:tavLst>
                                    </p:anim>
                                    <p:anim calcmode="lin" valueType="num">
                                      <p:cBhvr>
                                        <p:cTn id="142" dur="500" fill="hold"/>
                                        <p:tgtEl>
                                          <p:spTgt spid="41"/>
                                        </p:tgtEl>
                                        <p:attrNameLst>
                                          <p:attrName>ppt_h</p:attrName>
                                        </p:attrNameLst>
                                      </p:cBhvr>
                                      <p:tavLst>
                                        <p:tav tm="0">
                                          <p:val>
                                            <p:fltVal val="0"/>
                                          </p:val>
                                        </p:tav>
                                        <p:tav tm="100000">
                                          <p:val>
                                            <p:strVal val="#ppt_h"/>
                                          </p:val>
                                        </p:tav>
                                      </p:tavLst>
                                    </p:anim>
                                  </p:childTnLst>
                                </p:cTn>
                              </p:par>
                              <p:par>
                                <p:cTn id="143" presetID="23" presetClass="entr" presetSubtype="16" fill="hold" nodeType="withEffect">
                                  <p:stCondLst>
                                    <p:cond delay="0"/>
                                  </p:stCondLst>
                                  <p:childTnLst>
                                    <p:set>
                                      <p:cBhvr>
                                        <p:cTn id="144" dur="1" fill="hold">
                                          <p:stCondLst>
                                            <p:cond delay="0"/>
                                          </p:stCondLst>
                                        </p:cTn>
                                        <p:tgtEl>
                                          <p:spTgt spid="42"/>
                                        </p:tgtEl>
                                        <p:attrNameLst>
                                          <p:attrName>style.visibility</p:attrName>
                                        </p:attrNameLst>
                                      </p:cBhvr>
                                      <p:to>
                                        <p:strVal val="visible"/>
                                      </p:to>
                                    </p:set>
                                    <p:anim calcmode="lin" valueType="num">
                                      <p:cBhvr>
                                        <p:cTn id="145" dur="500" fill="hold"/>
                                        <p:tgtEl>
                                          <p:spTgt spid="42"/>
                                        </p:tgtEl>
                                        <p:attrNameLst>
                                          <p:attrName>ppt_w</p:attrName>
                                        </p:attrNameLst>
                                      </p:cBhvr>
                                      <p:tavLst>
                                        <p:tav tm="0">
                                          <p:val>
                                            <p:fltVal val="0"/>
                                          </p:val>
                                        </p:tav>
                                        <p:tav tm="100000">
                                          <p:val>
                                            <p:strVal val="#ppt_w"/>
                                          </p:val>
                                        </p:tav>
                                      </p:tavLst>
                                    </p:anim>
                                    <p:anim calcmode="lin" valueType="num">
                                      <p:cBhvr>
                                        <p:cTn id="146" dur="500" fill="hold"/>
                                        <p:tgtEl>
                                          <p:spTgt spid="42"/>
                                        </p:tgtEl>
                                        <p:attrNameLst>
                                          <p:attrName>ppt_h</p:attrName>
                                        </p:attrNameLst>
                                      </p:cBhvr>
                                      <p:tavLst>
                                        <p:tav tm="0">
                                          <p:val>
                                            <p:fltVal val="0"/>
                                          </p:val>
                                        </p:tav>
                                        <p:tav tm="100000">
                                          <p:val>
                                            <p:strVal val="#ppt_h"/>
                                          </p:val>
                                        </p:tav>
                                      </p:tavLst>
                                    </p:anim>
                                  </p:childTnLst>
                                </p:cTn>
                              </p:par>
                              <p:par>
                                <p:cTn id="147" presetID="23" presetClass="entr" presetSubtype="16" fill="hold" nodeType="withEffect">
                                  <p:stCondLst>
                                    <p:cond delay="0"/>
                                  </p:stCondLst>
                                  <p:childTnLst>
                                    <p:set>
                                      <p:cBhvr>
                                        <p:cTn id="148" dur="1" fill="hold">
                                          <p:stCondLst>
                                            <p:cond delay="0"/>
                                          </p:stCondLst>
                                        </p:cTn>
                                        <p:tgtEl>
                                          <p:spTgt spid="43"/>
                                        </p:tgtEl>
                                        <p:attrNameLst>
                                          <p:attrName>style.visibility</p:attrName>
                                        </p:attrNameLst>
                                      </p:cBhvr>
                                      <p:to>
                                        <p:strVal val="visible"/>
                                      </p:to>
                                    </p:set>
                                    <p:anim calcmode="lin" valueType="num">
                                      <p:cBhvr>
                                        <p:cTn id="149" dur="500" fill="hold"/>
                                        <p:tgtEl>
                                          <p:spTgt spid="43"/>
                                        </p:tgtEl>
                                        <p:attrNameLst>
                                          <p:attrName>ppt_w</p:attrName>
                                        </p:attrNameLst>
                                      </p:cBhvr>
                                      <p:tavLst>
                                        <p:tav tm="0">
                                          <p:val>
                                            <p:fltVal val="0"/>
                                          </p:val>
                                        </p:tav>
                                        <p:tav tm="100000">
                                          <p:val>
                                            <p:strVal val="#ppt_w"/>
                                          </p:val>
                                        </p:tav>
                                      </p:tavLst>
                                    </p:anim>
                                    <p:anim calcmode="lin" valueType="num">
                                      <p:cBhvr>
                                        <p:cTn id="150" dur="500" fill="hold"/>
                                        <p:tgtEl>
                                          <p:spTgt spid="43"/>
                                        </p:tgtEl>
                                        <p:attrNameLst>
                                          <p:attrName>ppt_h</p:attrName>
                                        </p:attrNameLst>
                                      </p:cBhvr>
                                      <p:tavLst>
                                        <p:tav tm="0">
                                          <p:val>
                                            <p:fltVal val="0"/>
                                          </p:val>
                                        </p:tav>
                                        <p:tav tm="100000">
                                          <p:val>
                                            <p:strVal val="#ppt_h"/>
                                          </p:val>
                                        </p:tav>
                                      </p:tavLst>
                                    </p:anim>
                                  </p:childTnLst>
                                </p:cTn>
                              </p:par>
                              <p:par>
                                <p:cTn id="151" presetID="23" presetClass="entr" presetSubtype="16" fill="hold" nodeType="withEffect">
                                  <p:stCondLst>
                                    <p:cond delay="0"/>
                                  </p:stCondLst>
                                  <p:childTnLst>
                                    <p:set>
                                      <p:cBhvr>
                                        <p:cTn id="152" dur="1" fill="hold">
                                          <p:stCondLst>
                                            <p:cond delay="0"/>
                                          </p:stCondLst>
                                        </p:cTn>
                                        <p:tgtEl>
                                          <p:spTgt spid="44"/>
                                        </p:tgtEl>
                                        <p:attrNameLst>
                                          <p:attrName>style.visibility</p:attrName>
                                        </p:attrNameLst>
                                      </p:cBhvr>
                                      <p:to>
                                        <p:strVal val="visible"/>
                                      </p:to>
                                    </p:set>
                                    <p:anim calcmode="lin" valueType="num">
                                      <p:cBhvr>
                                        <p:cTn id="153" dur="500" fill="hold"/>
                                        <p:tgtEl>
                                          <p:spTgt spid="44"/>
                                        </p:tgtEl>
                                        <p:attrNameLst>
                                          <p:attrName>ppt_w</p:attrName>
                                        </p:attrNameLst>
                                      </p:cBhvr>
                                      <p:tavLst>
                                        <p:tav tm="0">
                                          <p:val>
                                            <p:fltVal val="0"/>
                                          </p:val>
                                        </p:tav>
                                        <p:tav tm="100000">
                                          <p:val>
                                            <p:strVal val="#ppt_w"/>
                                          </p:val>
                                        </p:tav>
                                      </p:tavLst>
                                    </p:anim>
                                    <p:anim calcmode="lin" valueType="num">
                                      <p:cBhvr>
                                        <p:cTn id="154" dur="500" fill="hold"/>
                                        <p:tgtEl>
                                          <p:spTgt spid="44"/>
                                        </p:tgtEl>
                                        <p:attrNameLst>
                                          <p:attrName>ppt_h</p:attrName>
                                        </p:attrNameLst>
                                      </p:cBhvr>
                                      <p:tavLst>
                                        <p:tav tm="0">
                                          <p:val>
                                            <p:fltVal val="0"/>
                                          </p:val>
                                        </p:tav>
                                        <p:tav tm="100000">
                                          <p:val>
                                            <p:strVal val="#ppt_h"/>
                                          </p:val>
                                        </p:tav>
                                      </p:tavLst>
                                    </p:anim>
                                  </p:childTnLst>
                                </p:cTn>
                              </p:par>
                              <p:par>
                                <p:cTn id="155" presetID="23" presetClass="entr" presetSubtype="16" fill="hold" nodeType="withEffect">
                                  <p:stCondLst>
                                    <p:cond delay="0"/>
                                  </p:stCondLst>
                                  <p:childTnLst>
                                    <p:set>
                                      <p:cBhvr>
                                        <p:cTn id="156" dur="1" fill="hold">
                                          <p:stCondLst>
                                            <p:cond delay="0"/>
                                          </p:stCondLst>
                                        </p:cTn>
                                        <p:tgtEl>
                                          <p:spTgt spid="45"/>
                                        </p:tgtEl>
                                        <p:attrNameLst>
                                          <p:attrName>style.visibility</p:attrName>
                                        </p:attrNameLst>
                                      </p:cBhvr>
                                      <p:to>
                                        <p:strVal val="visible"/>
                                      </p:to>
                                    </p:set>
                                    <p:anim calcmode="lin" valueType="num">
                                      <p:cBhvr>
                                        <p:cTn id="157" dur="500" fill="hold"/>
                                        <p:tgtEl>
                                          <p:spTgt spid="45"/>
                                        </p:tgtEl>
                                        <p:attrNameLst>
                                          <p:attrName>ppt_w</p:attrName>
                                        </p:attrNameLst>
                                      </p:cBhvr>
                                      <p:tavLst>
                                        <p:tav tm="0">
                                          <p:val>
                                            <p:fltVal val="0"/>
                                          </p:val>
                                        </p:tav>
                                        <p:tav tm="100000">
                                          <p:val>
                                            <p:strVal val="#ppt_w"/>
                                          </p:val>
                                        </p:tav>
                                      </p:tavLst>
                                    </p:anim>
                                    <p:anim calcmode="lin" valueType="num">
                                      <p:cBhvr>
                                        <p:cTn id="158" dur="500" fill="hold"/>
                                        <p:tgtEl>
                                          <p:spTgt spid="45"/>
                                        </p:tgtEl>
                                        <p:attrNameLst>
                                          <p:attrName>ppt_h</p:attrName>
                                        </p:attrNameLst>
                                      </p:cBhvr>
                                      <p:tavLst>
                                        <p:tav tm="0">
                                          <p:val>
                                            <p:fltVal val="0"/>
                                          </p:val>
                                        </p:tav>
                                        <p:tav tm="100000">
                                          <p:val>
                                            <p:strVal val="#ppt_h"/>
                                          </p:val>
                                        </p:tav>
                                      </p:tavLst>
                                    </p:anim>
                                  </p:childTnLst>
                                </p:cTn>
                              </p:par>
                              <p:par>
                                <p:cTn id="159" presetID="23" presetClass="entr" presetSubtype="16" fill="hold" nodeType="withEffect">
                                  <p:stCondLst>
                                    <p:cond delay="0"/>
                                  </p:stCondLst>
                                  <p:childTnLst>
                                    <p:set>
                                      <p:cBhvr>
                                        <p:cTn id="160" dur="1" fill="hold">
                                          <p:stCondLst>
                                            <p:cond delay="0"/>
                                          </p:stCondLst>
                                        </p:cTn>
                                        <p:tgtEl>
                                          <p:spTgt spid="49"/>
                                        </p:tgtEl>
                                        <p:attrNameLst>
                                          <p:attrName>style.visibility</p:attrName>
                                        </p:attrNameLst>
                                      </p:cBhvr>
                                      <p:to>
                                        <p:strVal val="visible"/>
                                      </p:to>
                                    </p:set>
                                    <p:anim calcmode="lin" valueType="num">
                                      <p:cBhvr>
                                        <p:cTn id="161" dur="500" fill="hold"/>
                                        <p:tgtEl>
                                          <p:spTgt spid="49"/>
                                        </p:tgtEl>
                                        <p:attrNameLst>
                                          <p:attrName>ppt_w</p:attrName>
                                        </p:attrNameLst>
                                      </p:cBhvr>
                                      <p:tavLst>
                                        <p:tav tm="0">
                                          <p:val>
                                            <p:fltVal val="0"/>
                                          </p:val>
                                        </p:tav>
                                        <p:tav tm="100000">
                                          <p:val>
                                            <p:strVal val="#ppt_w"/>
                                          </p:val>
                                        </p:tav>
                                      </p:tavLst>
                                    </p:anim>
                                    <p:anim calcmode="lin" valueType="num">
                                      <p:cBhvr>
                                        <p:cTn id="162" dur="500" fill="hold"/>
                                        <p:tgtEl>
                                          <p:spTgt spid="49"/>
                                        </p:tgtEl>
                                        <p:attrNameLst>
                                          <p:attrName>ppt_h</p:attrName>
                                        </p:attrNameLst>
                                      </p:cBhvr>
                                      <p:tavLst>
                                        <p:tav tm="0">
                                          <p:val>
                                            <p:fltVal val="0"/>
                                          </p:val>
                                        </p:tav>
                                        <p:tav tm="100000">
                                          <p:val>
                                            <p:strVal val="#ppt_h"/>
                                          </p:val>
                                        </p:tav>
                                      </p:tavLst>
                                    </p:anim>
                                  </p:childTnLst>
                                </p:cTn>
                              </p:par>
                              <p:par>
                                <p:cTn id="163" presetID="10" presetClass="entr" presetSubtype="0" fill="hold" grpId="0" nodeType="withEffect">
                                  <p:stCondLst>
                                    <p:cond delay="0"/>
                                  </p:stCondLst>
                                  <p:childTnLst>
                                    <p:set>
                                      <p:cBhvr>
                                        <p:cTn id="164" dur="1" fill="hold">
                                          <p:stCondLst>
                                            <p:cond delay="0"/>
                                          </p:stCondLst>
                                        </p:cTn>
                                        <p:tgtEl>
                                          <p:spTgt spid="50"/>
                                        </p:tgtEl>
                                        <p:attrNameLst>
                                          <p:attrName>style.visibility</p:attrName>
                                        </p:attrNameLst>
                                      </p:cBhvr>
                                      <p:to>
                                        <p:strVal val="visible"/>
                                      </p:to>
                                    </p:set>
                                    <p:animEffect transition="in" filter="fade">
                                      <p:cBhvr>
                                        <p:cTn id="165" dur="500"/>
                                        <p:tgtEl>
                                          <p:spTgt spid="50"/>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52"/>
                                        </p:tgtEl>
                                        <p:attrNameLst>
                                          <p:attrName>style.visibility</p:attrName>
                                        </p:attrNameLst>
                                      </p:cBhvr>
                                      <p:to>
                                        <p:strVal val="visible"/>
                                      </p:to>
                                    </p:set>
                                    <p:animEffect transition="in" filter="fade">
                                      <p:cBhvr>
                                        <p:cTn id="168" dur="500"/>
                                        <p:tgtEl>
                                          <p:spTgt spid="52"/>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59"/>
                                        </p:tgtEl>
                                        <p:attrNameLst>
                                          <p:attrName>style.visibility</p:attrName>
                                        </p:attrNameLst>
                                      </p:cBhvr>
                                      <p:to>
                                        <p:strVal val="visible"/>
                                      </p:to>
                                    </p:set>
                                    <p:animEffect transition="in" filter="fade">
                                      <p:cBhvr>
                                        <p:cTn id="171" dur="500"/>
                                        <p:tgtEl>
                                          <p:spTgt spid="59"/>
                                        </p:tgtEl>
                                      </p:cBhvr>
                                    </p:animEffect>
                                  </p:childTnLst>
                                </p:cTn>
                              </p:par>
                              <p:par>
                                <p:cTn id="172" presetID="23" presetClass="entr" presetSubtype="16" fill="hold" nodeType="withEffect">
                                  <p:stCondLst>
                                    <p:cond delay="0"/>
                                  </p:stCondLst>
                                  <p:childTnLst>
                                    <p:set>
                                      <p:cBhvr>
                                        <p:cTn id="173" dur="1" fill="hold">
                                          <p:stCondLst>
                                            <p:cond delay="0"/>
                                          </p:stCondLst>
                                        </p:cTn>
                                        <p:tgtEl>
                                          <p:spTgt spid="60"/>
                                        </p:tgtEl>
                                        <p:attrNameLst>
                                          <p:attrName>style.visibility</p:attrName>
                                        </p:attrNameLst>
                                      </p:cBhvr>
                                      <p:to>
                                        <p:strVal val="visible"/>
                                      </p:to>
                                    </p:set>
                                    <p:anim calcmode="lin" valueType="num">
                                      <p:cBhvr>
                                        <p:cTn id="174" dur="500" fill="hold"/>
                                        <p:tgtEl>
                                          <p:spTgt spid="60"/>
                                        </p:tgtEl>
                                        <p:attrNameLst>
                                          <p:attrName>ppt_w</p:attrName>
                                        </p:attrNameLst>
                                      </p:cBhvr>
                                      <p:tavLst>
                                        <p:tav tm="0">
                                          <p:val>
                                            <p:fltVal val="0"/>
                                          </p:val>
                                        </p:tav>
                                        <p:tav tm="100000">
                                          <p:val>
                                            <p:strVal val="#ppt_w"/>
                                          </p:val>
                                        </p:tav>
                                      </p:tavLst>
                                    </p:anim>
                                    <p:anim calcmode="lin" valueType="num">
                                      <p:cBhvr>
                                        <p:cTn id="175" dur="500" fill="hold"/>
                                        <p:tgtEl>
                                          <p:spTgt spid="60"/>
                                        </p:tgtEl>
                                        <p:attrNameLst>
                                          <p:attrName>ppt_h</p:attrName>
                                        </p:attrNameLst>
                                      </p:cBhvr>
                                      <p:tavLst>
                                        <p:tav tm="0">
                                          <p:val>
                                            <p:fltVal val="0"/>
                                          </p:val>
                                        </p:tav>
                                        <p:tav tm="100000">
                                          <p:val>
                                            <p:strVal val="#ppt_h"/>
                                          </p:val>
                                        </p:tav>
                                      </p:tavLst>
                                    </p:anim>
                                  </p:childTnLst>
                                </p:cTn>
                              </p:par>
                              <p:par>
                                <p:cTn id="176" presetID="23" presetClass="entr" presetSubtype="16" fill="hold" nodeType="with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500" fill="hold"/>
                                        <p:tgtEl>
                                          <p:spTgt spid="58"/>
                                        </p:tgtEl>
                                        <p:attrNameLst>
                                          <p:attrName>ppt_w</p:attrName>
                                        </p:attrNameLst>
                                      </p:cBhvr>
                                      <p:tavLst>
                                        <p:tav tm="0">
                                          <p:val>
                                            <p:fltVal val="0"/>
                                          </p:val>
                                        </p:tav>
                                        <p:tav tm="100000">
                                          <p:val>
                                            <p:strVal val="#ppt_w"/>
                                          </p:val>
                                        </p:tav>
                                      </p:tavLst>
                                    </p:anim>
                                    <p:anim calcmode="lin" valueType="num">
                                      <p:cBhvr>
                                        <p:cTn id="179" dur="500" fill="hold"/>
                                        <p:tgtEl>
                                          <p:spTgt spid="58"/>
                                        </p:tgtEl>
                                        <p:attrNameLst>
                                          <p:attrName>ppt_h</p:attrName>
                                        </p:attrNameLst>
                                      </p:cBhvr>
                                      <p:tavLst>
                                        <p:tav tm="0">
                                          <p:val>
                                            <p:fltVal val="0"/>
                                          </p:val>
                                        </p:tav>
                                        <p:tav tm="100000">
                                          <p:val>
                                            <p:strVal val="#ppt_h"/>
                                          </p:val>
                                        </p:tav>
                                      </p:tavLst>
                                    </p:anim>
                                  </p:childTnLst>
                                </p:cTn>
                              </p:par>
                            </p:childTnLst>
                          </p:cTn>
                        </p:par>
                        <p:par>
                          <p:cTn id="180" fill="hold">
                            <p:stCondLst>
                              <p:cond delay="1500"/>
                            </p:stCondLst>
                            <p:childTnLst>
                              <p:par>
                                <p:cTn id="181" presetID="10" presetClass="entr" presetSubtype="0" fill="hold" grpId="0"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fade">
                                      <p:cBhvr>
                                        <p:cTn id="18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48" grpId="0"/>
      <p:bldP spid="50" grpId="0"/>
      <p:bldP spid="52" grpId="0"/>
      <p:bldP spid="59" grpId="0"/>
      <p:bldP spid="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49490FA-A939-8742-95E0-46B97540F617}"/>
              </a:ext>
            </a:extLst>
          </p:cNvPr>
          <p:cNvSpPr txBox="1"/>
          <p:nvPr/>
        </p:nvSpPr>
        <p:spPr>
          <a:xfrm>
            <a:off x="788271" y="434408"/>
            <a:ext cx="8380612" cy="584775"/>
          </a:xfrm>
          <a:prstGeom prst="rect">
            <a:avLst/>
          </a:prstGeom>
          <a:noFill/>
        </p:spPr>
        <p:txBody>
          <a:bodyPr wrap="square" rtlCol="0">
            <a:spAutoFit/>
          </a:bodyPr>
          <a:lstStyle/>
          <a:p>
            <a:r>
              <a:rPr lang="en-US" sz="3200" b="1" dirty="0">
                <a:latin typeface="Segoe UI Historic" panose="020B0502040204020203" pitchFamily="34" charset="0"/>
                <a:ea typeface="Segoe UI Historic" panose="020B0502040204020203" pitchFamily="34" charset="0"/>
                <a:cs typeface="Segoe UI Historic" panose="020B0502040204020203" pitchFamily="34" charset="0"/>
              </a:rPr>
              <a:t>Next, We Try to Put the Odds in </a:t>
            </a:r>
            <a:r>
              <a:rPr lang="en-US" sz="3200" b="1" dirty="0">
                <a:solidFill>
                  <a:srgbClr val="90D5AC"/>
                </a:solidFill>
                <a:latin typeface="Segoe UI Historic" panose="020B0502040204020203" pitchFamily="34" charset="0"/>
                <a:ea typeface="Segoe UI Historic" panose="020B0502040204020203" pitchFamily="34" charset="0"/>
                <a:cs typeface="Segoe UI Historic" panose="020B0502040204020203" pitchFamily="34" charset="0"/>
              </a:rPr>
              <a:t>Your Favor</a:t>
            </a:r>
          </a:p>
        </p:txBody>
      </p:sp>
      <p:pic>
        <p:nvPicPr>
          <p:cNvPr id="18" name="Picture 17">
            <a:extLst>
              <a:ext uri="{FF2B5EF4-FFF2-40B4-BE49-F238E27FC236}">
                <a16:creationId xmlns:a16="http://schemas.microsoft.com/office/drawing/2014/main" id="{58D85CA3-1B61-2246-8EF0-1861EA33962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352310" y="4270024"/>
            <a:ext cx="2971795" cy="436707"/>
          </a:xfrm>
          <a:prstGeom prst="rect">
            <a:avLst/>
          </a:prstGeom>
        </p:spPr>
      </p:pic>
      <p:pic>
        <p:nvPicPr>
          <p:cNvPr id="23" name="Picture 22">
            <a:extLst>
              <a:ext uri="{FF2B5EF4-FFF2-40B4-BE49-F238E27FC236}">
                <a16:creationId xmlns:a16="http://schemas.microsoft.com/office/drawing/2014/main" id="{78B2D5BD-A0A5-8F4A-A956-107C96FD4DE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flipH="1">
            <a:off x="2826328" y="4267299"/>
            <a:ext cx="2895599" cy="436707"/>
          </a:xfrm>
          <a:prstGeom prst="rect">
            <a:avLst/>
          </a:prstGeom>
        </p:spPr>
      </p:pic>
      <p:pic>
        <p:nvPicPr>
          <p:cNvPr id="16" name="Picture 15">
            <a:extLst>
              <a:ext uri="{FF2B5EF4-FFF2-40B4-BE49-F238E27FC236}">
                <a16:creationId xmlns:a16="http://schemas.microsoft.com/office/drawing/2014/main" id="{F0B42345-3E42-184E-8836-ADD3DE1610D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802069" y="3951368"/>
            <a:ext cx="2546295" cy="2104591"/>
          </a:xfrm>
          <a:prstGeom prst="rect">
            <a:avLst/>
          </a:prstGeom>
        </p:spPr>
      </p:pic>
      <p:grpSp>
        <p:nvGrpSpPr>
          <p:cNvPr id="30" name="Group 29">
            <a:extLst>
              <a:ext uri="{FF2B5EF4-FFF2-40B4-BE49-F238E27FC236}">
                <a16:creationId xmlns:a16="http://schemas.microsoft.com/office/drawing/2014/main" id="{117B4FA4-B5FD-9747-80B7-E0664CD6AB97}"/>
              </a:ext>
            </a:extLst>
          </p:cNvPr>
          <p:cNvGrpSpPr/>
          <p:nvPr/>
        </p:nvGrpSpPr>
        <p:grpSpPr>
          <a:xfrm>
            <a:off x="1410892" y="3288060"/>
            <a:ext cx="3313507" cy="1298537"/>
            <a:chOff x="1410892" y="3132836"/>
            <a:chExt cx="3313507" cy="1298537"/>
          </a:xfrm>
        </p:grpSpPr>
        <p:pic>
          <p:nvPicPr>
            <p:cNvPr id="24" name="Picture 23">
              <a:extLst>
                <a:ext uri="{FF2B5EF4-FFF2-40B4-BE49-F238E27FC236}">
                  <a16:creationId xmlns:a16="http://schemas.microsoft.com/office/drawing/2014/main" id="{B4DE2E61-99AA-EF48-9E3C-4659A85F531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10892" y="3132836"/>
              <a:ext cx="3313507" cy="1298537"/>
            </a:xfrm>
            <a:prstGeom prst="rect">
              <a:avLst/>
            </a:prstGeom>
          </p:spPr>
        </p:pic>
        <p:sp>
          <p:nvSpPr>
            <p:cNvPr id="25" name="Oval 24">
              <a:extLst>
                <a:ext uri="{FF2B5EF4-FFF2-40B4-BE49-F238E27FC236}">
                  <a16:creationId xmlns:a16="http://schemas.microsoft.com/office/drawing/2014/main" id="{554712EA-A3FD-E94A-B5F5-D2628D2ACA08}"/>
                </a:ext>
              </a:extLst>
            </p:cNvPr>
            <p:cNvSpPr/>
            <p:nvPr/>
          </p:nvSpPr>
          <p:spPr>
            <a:xfrm>
              <a:off x="2990827" y="4168369"/>
              <a:ext cx="153635" cy="153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8EEDA869-09CD-414A-BB1E-2B88E008BD8E}"/>
              </a:ext>
            </a:extLst>
          </p:cNvPr>
          <p:cNvGrpSpPr/>
          <p:nvPr/>
        </p:nvGrpSpPr>
        <p:grpSpPr>
          <a:xfrm>
            <a:off x="7435313" y="3274210"/>
            <a:ext cx="3313507" cy="1298537"/>
            <a:chOff x="7409913" y="3118986"/>
            <a:chExt cx="3313507" cy="1298537"/>
          </a:xfrm>
        </p:grpSpPr>
        <p:pic>
          <p:nvPicPr>
            <p:cNvPr id="20" name="Picture 19">
              <a:extLst>
                <a:ext uri="{FF2B5EF4-FFF2-40B4-BE49-F238E27FC236}">
                  <a16:creationId xmlns:a16="http://schemas.microsoft.com/office/drawing/2014/main" id="{A92EB664-CA2D-194B-BBC3-544F5430D5C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409913" y="3118986"/>
              <a:ext cx="3313507" cy="1298537"/>
            </a:xfrm>
            <a:prstGeom prst="rect">
              <a:avLst/>
            </a:prstGeom>
          </p:spPr>
        </p:pic>
        <p:sp>
          <p:nvSpPr>
            <p:cNvPr id="28" name="Oval 27">
              <a:extLst>
                <a:ext uri="{FF2B5EF4-FFF2-40B4-BE49-F238E27FC236}">
                  <a16:creationId xmlns:a16="http://schemas.microsoft.com/office/drawing/2014/main" id="{BBC308A4-3210-DE4C-8C41-B26E67DB35A9}"/>
                </a:ext>
              </a:extLst>
            </p:cNvPr>
            <p:cNvSpPr/>
            <p:nvPr/>
          </p:nvSpPr>
          <p:spPr>
            <a:xfrm>
              <a:off x="8989848" y="4168368"/>
              <a:ext cx="153635" cy="153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a:extLst>
              <a:ext uri="{FF2B5EF4-FFF2-40B4-BE49-F238E27FC236}">
                <a16:creationId xmlns:a16="http://schemas.microsoft.com/office/drawing/2014/main" id="{DECBC1BF-8EEA-FD4C-A344-3C9132316837}"/>
              </a:ext>
            </a:extLst>
          </p:cNvPr>
          <p:cNvSpPr txBox="1"/>
          <p:nvPr/>
        </p:nvSpPr>
        <p:spPr>
          <a:xfrm>
            <a:off x="1506972" y="3466816"/>
            <a:ext cx="3131947" cy="338554"/>
          </a:xfrm>
          <a:prstGeom prst="rect">
            <a:avLst/>
          </a:prstGeom>
          <a:noFill/>
        </p:spPr>
        <p:txBody>
          <a:bodyPr wrap="square" rtlCol="0">
            <a:spAutoFit/>
          </a:bodyPr>
          <a:lstStyle/>
          <a:p>
            <a:pPr algn="ctr"/>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Market Underperformance</a:t>
            </a:r>
          </a:p>
        </p:txBody>
      </p:sp>
      <p:sp>
        <p:nvSpPr>
          <p:cNvPr id="21" name="TextBox 20">
            <a:extLst>
              <a:ext uri="{FF2B5EF4-FFF2-40B4-BE49-F238E27FC236}">
                <a16:creationId xmlns:a16="http://schemas.microsoft.com/office/drawing/2014/main" id="{21D70D15-EFBB-0D40-84AA-DE0402DCDFBD}"/>
              </a:ext>
            </a:extLst>
          </p:cNvPr>
          <p:cNvSpPr txBox="1"/>
          <p:nvPr/>
        </p:nvSpPr>
        <p:spPr>
          <a:xfrm>
            <a:off x="7538791" y="3480021"/>
            <a:ext cx="3131947" cy="338554"/>
          </a:xfrm>
          <a:prstGeom prst="rect">
            <a:avLst/>
          </a:prstGeom>
          <a:noFill/>
        </p:spPr>
        <p:txBody>
          <a:bodyPr wrap="square" rtlCol="0">
            <a:spAutoFit/>
          </a:bodyPr>
          <a:lstStyle/>
          <a:p>
            <a:pPr algn="ctr"/>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Market Overperformance</a:t>
            </a:r>
          </a:p>
        </p:txBody>
      </p:sp>
    </p:spTree>
    <p:extLst>
      <p:ext uri="{BB962C8B-B14F-4D97-AF65-F5344CB8AC3E}">
        <p14:creationId xmlns:p14="http://schemas.microsoft.com/office/powerpoint/2010/main" val="2254915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8D85CA3-1B61-2246-8EF0-1861EA33962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171354">
            <a:off x="6352310" y="4384325"/>
            <a:ext cx="2971795" cy="436707"/>
          </a:xfrm>
          <a:prstGeom prst="rect">
            <a:avLst/>
          </a:prstGeom>
        </p:spPr>
      </p:pic>
      <p:pic>
        <p:nvPicPr>
          <p:cNvPr id="23" name="Picture 22">
            <a:extLst>
              <a:ext uri="{FF2B5EF4-FFF2-40B4-BE49-F238E27FC236}">
                <a16:creationId xmlns:a16="http://schemas.microsoft.com/office/drawing/2014/main" id="{78B2D5BD-A0A5-8F4A-A956-107C96FD4DE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212276" flipH="1">
            <a:off x="2851728" y="4216500"/>
            <a:ext cx="2895599" cy="436707"/>
          </a:xfrm>
          <a:prstGeom prst="rect">
            <a:avLst/>
          </a:prstGeom>
        </p:spPr>
      </p:pic>
      <p:pic>
        <p:nvPicPr>
          <p:cNvPr id="16" name="Picture 15">
            <a:extLst>
              <a:ext uri="{FF2B5EF4-FFF2-40B4-BE49-F238E27FC236}">
                <a16:creationId xmlns:a16="http://schemas.microsoft.com/office/drawing/2014/main" id="{F0B42345-3E42-184E-8836-ADD3DE1610D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802069" y="3951369"/>
            <a:ext cx="2546295" cy="2104591"/>
          </a:xfrm>
          <a:prstGeom prst="rect">
            <a:avLst/>
          </a:prstGeom>
        </p:spPr>
      </p:pic>
      <p:grpSp>
        <p:nvGrpSpPr>
          <p:cNvPr id="31" name="Group 30">
            <a:extLst>
              <a:ext uri="{FF2B5EF4-FFF2-40B4-BE49-F238E27FC236}">
                <a16:creationId xmlns:a16="http://schemas.microsoft.com/office/drawing/2014/main" id="{8EEDA869-09CD-414A-BB1E-2B88E008BD8E}"/>
              </a:ext>
            </a:extLst>
          </p:cNvPr>
          <p:cNvGrpSpPr/>
          <p:nvPr/>
        </p:nvGrpSpPr>
        <p:grpSpPr>
          <a:xfrm>
            <a:off x="7448013" y="3463300"/>
            <a:ext cx="3313507" cy="1298537"/>
            <a:chOff x="7409913" y="3118986"/>
            <a:chExt cx="3313507" cy="1298537"/>
          </a:xfrm>
        </p:grpSpPr>
        <p:pic>
          <p:nvPicPr>
            <p:cNvPr id="20" name="Picture 19">
              <a:extLst>
                <a:ext uri="{FF2B5EF4-FFF2-40B4-BE49-F238E27FC236}">
                  <a16:creationId xmlns:a16="http://schemas.microsoft.com/office/drawing/2014/main" id="{A92EB664-CA2D-194B-BBC3-544F5430D5C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409913" y="3118986"/>
              <a:ext cx="3313507" cy="1298537"/>
            </a:xfrm>
            <a:prstGeom prst="rect">
              <a:avLst/>
            </a:prstGeom>
          </p:spPr>
        </p:pic>
        <p:sp>
          <p:nvSpPr>
            <p:cNvPr id="28" name="Oval 27">
              <a:extLst>
                <a:ext uri="{FF2B5EF4-FFF2-40B4-BE49-F238E27FC236}">
                  <a16:creationId xmlns:a16="http://schemas.microsoft.com/office/drawing/2014/main" id="{BBC308A4-3210-DE4C-8C41-B26E67DB35A9}"/>
                </a:ext>
              </a:extLst>
            </p:cNvPr>
            <p:cNvSpPr/>
            <p:nvPr/>
          </p:nvSpPr>
          <p:spPr>
            <a:xfrm>
              <a:off x="8989848" y="4168368"/>
              <a:ext cx="153635" cy="153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117B4FA4-B5FD-9747-80B7-E0664CD6AB97}"/>
              </a:ext>
            </a:extLst>
          </p:cNvPr>
          <p:cNvGrpSpPr/>
          <p:nvPr/>
        </p:nvGrpSpPr>
        <p:grpSpPr>
          <a:xfrm>
            <a:off x="1410892" y="3173761"/>
            <a:ext cx="3313507" cy="1298537"/>
            <a:chOff x="1410892" y="3132836"/>
            <a:chExt cx="3313507" cy="1298537"/>
          </a:xfrm>
        </p:grpSpPr>
        <p:pic>
          <p:nvPicPr>
            <p:cNvPr id="24" name="Picture 23">
              <a:extLst>
                <a:ext uri="{FF2B5EF4-FFF2-40B4-BE49-F238E27FC236}">
                  <a16:creationId xmlns:a16="http://schemas.microsoft.com/office/drawing/2014/main" id="{B4DE2E61-99AA-EF48-9E3C-4659A85F531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10892" y="3132836"/>
              <a:ext cx="3313507" cy="1298537"/>
            </a:xfrm>
            <a:prstGeom prst="rect">
              <a:avLst/>
            </a:prstGeom>
          </p:spPr>
        </p:pic>
        <p:sp>
          <p:nvSpPr>
            <p:cNvPr id="25" name="Oval 24">
              <a:extLst>
                <a:ext uri="{FF2B5EF4-FFF2-40B4-BE49-F238E27FC236}">
                  <a16:creationId xmlns:a16="http://schemas.microsoft.com/office/drawing/2014/main" id="{554712EA-A3FD-E94A-B5F5-D2628D2ACA08}"/>
                </a:ext>
              </a:extLst>
            </p:cNvPr>
            <p:cNvSpPr/>
            <p:nvPr/>
          </p:nvSpPr>
          <p:spPr>
            <a:xfrm>
              <a:off x="2990827" y="4168369"/>
              <a:ext cx="153635" cy="153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Rectangle 31">
            <a:extLst>
              <a:ext uri="{FF2B5EF4-FFF2-40B4-BE49-F238E27FC236}">
                <a16:creationId xmlns:a16="http://schemas.microsoft.com/office/drawing/2014/main" id="{BDFFE1E5-8D0E-2540-99C5-0284A82E0615}"/>
              </a:ext>
            </a:extLst>
          </p:cNvPr>
          <p:cNvSpPr/>
          <p:nvPr/>
        </p:nvSpPr>
        <p:spPr>
          <a:xfrm>
            <a:off x="7342750" y="2921427"/>
            <a:ext cx="3541148" cy="491213"/>
          </a:xfrm>
          <a:prstGeom prst="rect">
            <a:avLst/>
          </a:prstGeom>
          <a:solidFill>
            <a:srgbClr val="90D5A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Segoe UI Historic" panose="020B0502040204020203" pitchFamily="34" charset="0"/>
                <a:ea typeface="Segoe UI Historic" panose="020B0502040204020203" pitchFamily="34" charset="0"/>
                <a:cs typeface="Segoe UI Historic" panose="020B0502040204020203" pitchFamily="34" charset="0"/>
              </a:rPr>
              <a:t>Diversify Globally</a:t>
            </a:r>
          </a:p>
        </p:txBody>
      </p:sp>
      <p:sp>
        <p:nvSpPr>
          <p:cNvPr id="33" name="TextBox 32">
            <a:extLst>
              <a:ext uri="{FF2B5EF4-FFF2-40B4-BE49-F238E27FC236}">
                <a16:creationId xmlns:a16="http://schemas.microsoft.com/office/drawing/2014/main" id="{FE25BFE4-E612-8445-B03C-8DB3D0F33F2C}"/>
              </a:ext>
            </a:extLst>
          </p:cNvPr>
          <p:cNvSpPr txBox="1"/>
          <p:nvPr/>
        </p:nvSpPr>
        <p:spPr>
          <a:xfrm>
            <a:off x="1506972" y="3377917"/>
            <a:ext cx="3131947" cy="338554"/>
          </a:xfrm>
          <a:prstGeom prst="rect">
            <a:avLst/>
          </a:prstGeom>
          <a:noFill/>
        </p:spPr>
        <p:txBody>
          <a:bodyPr wrap="square" rtlCol="0">
            <a:spAutoFit/>
          </a:bodyPr>
          <a:lstStyle/>
          <a:p>
            <a:pPr algn="ctr"/>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Market Underperformance</a:t>
            </a:r>
          </a:p>
        </p:txBody>
      </p:sp>
      <p:sp>
        <p:nvSpPr>
          <p:cNvPr id="34" name="TextBox 33">
            <a:extLst>
              <a:ext uri="{FF2B5EF4-FFF2-40B4-BE49-F238E27FC236}">
                <a16:creationId xmlns:a16="http://schemas.microsoft.com/office/drawing/2014/main" id="{0EAE2A6B-8F80-F441-B7A7-A508931BF7BB}"/>
              </a:ext>
            </a:extLst>
          </p:cNvPr>
          <p:cNvSpPr txBox="1"/>
          <p:nvPr/>
        </p:nvSpPr>
        <p:spPr>
          <a:xfrm>
            <a:off x="7538791" y="3656411"/>
            <a:ext cx="3131947" cy="338554"/>
          </a:xfrm>
          <a:prstGeom prst="rect">
            <a:avLst/>
          </a:prstGeom>
          <a:noFill/>
        </p:spPr>
        <p:txBody>
          <a:bodyPr wrap="square" rtlCol="0">
            <a:spAutoFit/>
          </a:bodyPr>
          <a:lstStyle/>
          <a:p>
            <a:pPr algn="ctr"/>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Market Overperformance</a:t>
            </a:r>
          </a:p>
        </p:txBody>
      </p:sp>
      <p:sp>
        <p:nvSpPr>
          <p:cNvPr id="17" name="TextBox 16">
            <a:extLst>
              <a:ext uri="{FF2B5EF4-FFF2-40B4-BE49-F238E27FC236}">
                <a16:creationId xmlns:a16="http://schemas.microsoft.com/office/drawing/2014/main" id="{346F6643-7182-9640-ADDB-84AC6EAD1A8D}"/>
              </a:ext>
            </a:extLst>
          </p:cNvPr>
          <p:cNvSpPr txBox="1"/>
          <p:nvPr/>
        </p:nvSpPr>
        <p:spPr>
          <a:xfrm>
            <a:off x="788271" y="434408"/>
            <a:ext cx="8380612" cy="584775"/>
          </a:xfrm>
          <a:prstGeom prst="rect">
            <a:avLst/>
          </a:prstGeom>
          <a:noFill/>
        </p:spPr>
        <p:txBody>
          <a:bodyPr wrap="square" rtlCol="0">
            <a:spAutoFit/>
          </a:bodyPr>
          <a:lstStyle/>
          <a:p>
            <a:r>
              <a:rPr lang="en-US" sz="3200" b="1" dirty="0">
                <a:latin typeface="Segoe UI Historic" panose="020B0502040204020203" pitchFamily="34" charset="0"/>
                <a:ea typeface="Segoe UI Historic" panose="020B0502040204020203" pitchFamily="34" charset="0"/>
                <a:cs typeface="Segoe UI Historic" panose="020B0502040204020203" pitchFamily="34" charset="0"/>
              </a:rPr>
              <a:t>Putting the Odds in </a:t>
            </a:r>
            <a:r>
              <a:rPr lang="en-US" sz="3200" b="1" dirty="0">
                <a:solidFill>
                  <a:srgbClr val="90D5B7"/>
                </a:solidFill>
                <a:latin typeface="Segoe UI Historic" panose="020B0502040204020203" pitchFamily="34" charset="0"/>
                <a:ea typeface="Segoe UI Historic" panose="020B0502040204020203" pitchFamily="34" charset="0"/>
                <a:cs typeface="Segoe UI Historic" panose="020B0502040204020203" pitchFamily="34" charset="0"/>
              </a:rPr>
              <a:t>Your Favor</a:t>
            </a:r>
          </a:p>
        </p:txBody>
      </p:sp>
    </p:spTree>
    <p:extLst>
      <p:ext uri="{BB962C8B-B14F-4D97-AF65-F5344CB8AC3E}">
        <p14:creationId xmlns:p14="http://schemas.microsoft.com/office/powerpoint/2010/main" val="274983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ED6D-8C56-FA4A-BF42-1BD20B1543AD}"/>
              </a:ext>
            </a:extLst>
          </p:cNvPr>
          <p:cNvSpPr>
            <a:spLocks noGrp="1"/>
          </p:cNvSpPr>
          <p:nvPr>
            <p:ph type="title"/>
          </p:nvPr>
        </p:nvSpPr>
        <p:spPr/>
        <p:txBody>
          <a:bodyPr>
            <a:normAutofit fontScale="90000"/>
          </a:bodyPr>
          <a:lstStyle/>
          <a:p>
            <a:pPr>
              <a:lnSpc>
                <a:spcPct val="100000"/>
              </a:lnSpc>
            </a:pPr>
            <a:r>
              <a:rPr lang="en-US" dirty="0"/>
              <a:t>Diversify Globally: Ranking of World Market Returns</a:t>
            </a:r>
            <a:br>
              <a:rPr lang="en-US" dirty="0"/>
            </a:br>
            <a:r>
              <a:rPr lang="en-US" sz="2700" dirty="0">
                <a:solidFill>
                  <a:schemeClr val="tx1">
                    <a:lumMod val="50000"/>
                    <a:lumOff val="50000"/>
                  </a:schemeClr>
                </a:solidFill>
              </a:rPr>
              <a:t>Ten-Year Returns 2009 – 2018 </a:t>
            </a:r>
          </a:p>
        </p:txBody>
      </p:sp>
      <p:sp>
        <p:nvSpPr>
          <p:cNvPr id="66" name="Rectangle 65">
            <a:extLst>
              <a:ext uri="{FF2B5EF4-FFF2-40B4-BE49-F238E27FC236}">
                <a16:creationId xmlns:a16="http://schemas.microsoft.com/office/drawing/2014/main" id="{7B89C975-42AF-8943-9470-5E3BFE017620}"/>
              </a:ext>
            </a:extLst>
          </p:cNvPr>
          <p:cNvSpPr/>
          <p:nvPr/>
        </p:nvSpPr>
        <p:spPr>
          <a:xfrm>
            <a:off x="7209047" y="1441594"/>
            <a:ext cx="4545106" cy="4448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DC63DBD-1B11-0B47-9041-CB449CFF97D2}"/>
              </a:ext>
            </a:extLst>
          </p:cNvPr>
          <p:cNvSpPr/>
          <p:nvPr/>
        </p:nvSpPr>
        <p:spPr>
          <a:xfrm>
            <a:off x="4694447" y="2850776"/>
            <a:ext cx="4545106" cy="3039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a:extLst>
              <a:ext uri="{FF2B5EF4-FFF2-40B4-BE49-F238E27FC236}">
                <a16:creationId xmlns:a16="http://schemas.microsoft.com/office/drawing/2014/main" id="{271C3FDD-5F58-BD40-83D4-34DB85540A7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1298" y="1597786"/>
            <a:ext cx="12030024" cy="4168820"/>
          </a:xfrm>
          <a:prstGeom prst="rect">
            <a:avLst/>
          </a:prstGeom>
        </p:spPr>
      </p:pic>
      <p:sp>
        <p:nvSpPr>
          <p:cNvPr id="69" name="Rectangle 68">
            <a:extLst>
              <a:ext uri="{FF2B5EF4-FFF2-40B4-BE49-F238E27FC236}">
                <a16:creationId xmlns:a16="http://schemas.microsoft.com/office/drawing/2014/main" id="{C7C6C3A7-5E4F-404B-A1BE-A7BABEE899C5}"/>
              </a:ext>
            </a:extLst>
          </p:cNvPr>
          <p:cNvSpPr/>
          <p:nvPr/>
        </p:nvSpPr>
        <p:spPr>
          <a:xfrm>
            <a:off x="2492943" y="2480582"/>
            <a:ext cx="1684421" cy="272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A5AB17B9-339A-6149-8A38-B9C783B28A96}"/>
              </a:ext>
            </a:extLst>
          </p:cNvPr>
          <p:cNvSpPr/>
          <p:nvPr/>
        </p:nvSpPr>
        <p:spPr>
          <a:xfrm>
            <a:off x="2667706" y="3181020"/>
            <a:ext cx="1684421" cy="272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0066722-77D0-0D4A-8275-F565E77B32AD}"/>
              </a:ext>
            </a:extLst>
          </p:cNvPr>
          <p:cNvSpPr/>
          <p:nvPr/>
        </p:nvSpPr>
        <p:spPr>
          <a:xfrm>
            <a:off x="2423008" y="3636813"/>
            <a:ext cx="1684421" cy="272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9D7B7E6A-1237-9C48-882B-F05777CAF466}"/>
              </a:ext>
            </a:extLst>
          </p:cNvPr>
          <p:cNvSpPr/>
          <p:nvPr/>
        </p:nvSpPr>
        <p:spPr>
          <a:xfrm>
            <a:off x="2667706" y="4943100"/>
            <a:ext cx="1509658" cy="591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B36049AB-6BA3-8A4F-9958-B44BAD076464}"/>
              </a:ext>
            </a:extLst>
          </p:cNvPr>
          <p:cNvSpPr/>
          <p:nvPr/>
        </p:nvSpPr>
        <p:spPr>
          <a:xfrm>
            <a:off x="2492943" y="4994531"/>
            <a:ext cx="1509658" cy="591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472F331B-6FD9-7D46-838D-F6C201D0745F}"/>
              </a:ext>
            </a:extLst>
          </p:cNvPr>
          <p:cNvSpPr/>
          <p:nvPr/>
        </p:nvSpPr>
        <p:spPr>
          <a:xfrm>
            <a:off x="2292927" y="4994531"/>
            <a:ext cx="471055" cy="244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5AF2467-944D-3742-AA07-B5CB07EA2725}"/>
              </a:ext>
            </a:extLst>
          </p:cNvPr>
          <p:cNvSpPr/>
          <p:nvPr/>
        </p:nvSpPr>
        <p:spPr>
          <a:xfrm>
            <a:off x="6490855" y="1773382"/>
            <a:ext cx="997527" cy="353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AF48F2C7-C929-5440-9FB6-E600EB0A79A4}"/>
              </a:ext>
            </a:extLst>
          </p:cNvPr>
          <p:cNvSpPr/>
          <p:nvPr/>
        </p:nvSpPr>
        <p:spPr>
          <a:xfrm>
            <a:off x="6262376" y="4336473"/>
            <a:ext cx="1073606" cy="277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7BFFEA8-0253-9740-B43D-76916B29F32A}"/>
              </a:ext>
            </a:extLst>
          </p:cNvPr>
          <p:cNvSpPr/>
          <p:nvPr/>
        </p:nvSpPr>
        <p:spPr>
          <a:xfrm>
            <a:off x="6089009" y="4753852"/>
            <a:ext cx="1073606" cy="277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A9C74709-F13E-9F43-AA20-036FD799B212}"/>
              </a:ext>
            </a:extLst>
          </p:cNvPr>
          <p:cNvSpPr/>
          <p:nvPr/>
        </p:nvSpPr>
        <p:spPr>
          <a:xfrm>
            <a:off x="6059392" y="5221001"/>
            <a:ext cx="1073606" cy="277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CF5B42B-8119-E746-A6EE-B93D37E1E569}"/>
              </a:ext>
            </a:extLst>
          </p:cNvPr>
          <p:cNvSpPr/>
          <p:nvPr/>
        </p:nvSpPr>
        <p:spPr>
          <a:xfrm>
            <a:off x="9712036" y="1773382"/>
            <a:ext cx="1198419" cy="35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70DBA507-ED7A-7741-BDBF-DD44CEC9C7DE}"/>
              </a:ext>
            </a:extLst>
          </p:cNvPr>
          <p:cNvSpPr/>
          <p:nvPr/>
        </p:nvSpPr>
        <p:spPr>
          <a:xfrm>
            <a:off x="9684327" y="4107873"/>
            <a:ext cx="997528" cy="262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a:extLst>
              <a:ext uri="{FF2B5EF4-FFF2-40B4-BE49-F238E27FC236}">
                <a16:creationId xmlns:a16="http://schemas.microsoft.com/office/drawing/2014/main" id="{679800BF-907F-BB4F-A5EC-2203EFAAF36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295520" y="2145189"/>
            <a:ext cx="1511775" cy="1025997"/>
          </a:xfrm>
          <a:prstGeom prst="rect">
            <a:avLst/>
          </a:prstGeom>
        </p:spPr>
      </p:pic>
      <p:pic>
        <p:nvPicPr>
          <p:cNvPr id="82" name="Picture 81">
            <a:extLst>
              <a:ext uri="{FF2B5EF4-FFF2-40B4-BE49-F238E27FC236}">
                <a16:creationId xmlns:a16="http://schemas.microsoft.com/office/drawing/2014/main" id="{5EBCA4AE-452F-C145-B241-9C5ADDA5A0D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831560" y="2441840"/>
            <a:ext cx="439693" cy="439693"/>
          </a:xfrm>
          <a:prstGeom prst="rect">
            <a:avLst/>
          </a:prstGeom>
        </p:spPr>
      </p:pic>
      <p:pic>
        <p:nvPicPr>
          <p:cNvPr id="83" name="Picture 82">
            <a:extLst>
              <a:ext uri="{FF2B5EF4-FFF2-40B4-BE49-F238E27FC236}">
                <a16:creationId xmlns:a16="http://schemas.microsoft.com/office/drawing/2014/main" id="{8F121761-8F1B-2D41-8BB7-1ADD44FA457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510451" y="2827857"/>
            <a:ext cx="1511775" cy="1025997"/>
          </a:xfrm>
          <a:prstGeom prst="rect">
            <a:avLst/>
          </a:prstGeom>
        </p:spPr>
      </p:pic>
      <p:pic>
        <p:nvPicPr>
          <p:cNvPr id="84" name="Picture 83">
            <a:extLst>
              <a:ext uri="{FF2B5EF4-FFF2-40B4-BE49-F238E27FC236}">
                <a16:creationId xmlns:a16="http://schemas.microsoft.com/office/drawing/2014/main" id="{314CC28D-0BF7-8D42-8AB7-3BA705C9CA6A}"/>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3013850" y="3101182"/>
            <a:ext cx="504574" cy="479345"/>
          </a:xfrm>
          <a:prstGeom prst="rect">
            <a:avLst/>
          </a:prstGeom>
        </p:spPr>
      </p:pic>
      <p:pic>
        <p:nvPicPr>
          <p:cNvPr id="85" name="Picture 84">
            <a:extLst>
              <a:ext uri="{FF2B5EF4-FFF2-40B4-BE49-F238E27FC236}">
                <a16:creationId xmlns:a16="http://schemas.microsoft.com/office/drawing/2014/main" id="{0CBEB190-C02C-184A-BF55-BBD1B262694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862299">
            <a:off x="2184366" y="3430936"/>
            <a:ext cx="1511775" cy="1025997"/>
          </a:xfrm>
          <a:prstGeom prst="rect">
            <a:avLst/>
          </a:prstGeom>
        </p:spPr>
      </p:pic>
      <p:pic>
        <p:nvPicPr>
          <p:cNvPr id="86" name="Picture 85">
            <a:extLst>
              <a:ext uri="{FF2B5EF4-FFF2-40B4-BE49-F238E27FC236}">
                <a16:creationId xmlns:a16="http://schemas.microsoft.com/office/drawing/2014/main" id="{6C52B745-0D7B-4C4D-8D25-71DD2E47F5BC}"/>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734898" y="3791040"/>
            <a:ext cx="410710" cy="308033"/>
          </a:xfrm>
          <a:prstGeom prst="rect">
            <a:avLst/>
          </a:prstGeom>
        </p:spPr>
      </p:pic>
      <p:pic>
        <p:nvPicPr>
          <p:cNvPr id="87" name="Picture 86">
            <a:extLst>
              <a:ext uri="{FF2B5EF4-FFF2-40B4-BE49-F238E27FC236}">
                <a16:creationId xmlns:a16="http://schemas.microsoft.com/office/drawing/2014/main" id="{F2731298-9740-6547-8C95-ACCB43539FF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12364338">
            <a:off x="5471" y="4349597"/>
            <a:ext cx="1511775" cy="1025997"/>
          </a:xfrm>
          <a:prstGeom prst="rect">
            <a:avLst/>
          </a:prstGeom>
        </p:spPr>
      </p:pic>
      <p:pic>
        <p:nvPicPr>
          <p:cNvPr id="88" name="Picture 87">
            <a:extLst>
              <a:ext uri="{FF2B5EF4-FFF2-40B4-BE49-F238E27FC236}">
                <a16:creationId xmlns:a16="http://schemas.microsoft.com/office/drawing/2014/main" id="{68FAA34F-7F8D-D545-B28B-74944115317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492703" y="4597163"/>
            <a:ext cx="530863" cy="530863"/>
          </a:xfrm>
          <a:prstGeom prst="rect">
            <a:avLst/>
          </a:prstGeom>
        </p:spPr>
      </p:pic>
      <p:pic>
        <p:nvPicPr>
          <p:cNvPr id="89" name="Picture 88">
            <a:extLst>
              <a:ext uri="{FF2B5EF4-FFF2-40B4-BE49-F238E27FC236}">
                <a16:creationId xmlns:a16="http://schemas.microsoft.com/office/drawing/2014/main" id="{8B2F8033-0372-1E46-9B45-11B320DCED7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248384" y="4844089"/>
            <a:ext cx="1511775" cy="1025997"/>
          </a:xfrm>
          <a:prstGeom prst="rect">
            <a:avLst/>
          </a:prstGeom>
        </p:spPr>
      </p:pic>
      <p:pic>
        <p:nvPicPr>
          <p:cNvPr id="90" name="Picture 89">
            <a:extLst>
              <a:ext uri="{FF2B5EF4-FFF2-40B4-BE49-F238E27FC236}">
                <a16:creationId xmlns:a16="http://schemas.microsoft.com/office/drawing/2014/main" id="{18BACC1F-51D9-CE4E-8B16-D8FE2816BB39}"/>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649654" y="5086427"/>
            <a:ext cx="707534" cy="530650"/>
          </a:xfrm>
          <a:prstGeom prst="rect">
            <a:avLst/>
          </a:prstGeom>
        </p:spPr>
      </p:pic>
      <p:pic>
        <p:nvPicPr>
          <p:cNvPr id="91" name="Picture 90">
            <a:extLst>
              <a:ext uri="{FF2B5EF4-FFF2-40B4-BE49-F238E27FC236}">
                <a16:creationId xmlns:a16="http://schemas.microsoft.com/office/drawing/2014/main" id="{29407411-2946-2B46-95C8-E18C961EE1E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332547" y="1474580"/>
            <a:ext cx="1511775" cy="1025997"/>
          </a:xfrm>
          <a:prstGeom prst="rect">
            <a:avLst/>
          </a:prstGeom>
        </p:spPr>
      </p:pic>
      <p:pic>
        <p:nvPicPr>
          <p:cNvPr id="92" name="Picture 91">
            <a:extLst>
              <a:ext uri="{FF2B5EF4-FFF2-40B4-BE49-F238E27FC236}">
                <a16:creationId xmlns:a16="http://schemas.microsoft.com/office/drawing/2014/main" id="{4EB714BE-1EA1-DC47-8C75-2233C90E6661}"/>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6913307" y="1812114"/>
            <a:ext cx="350253" cy="325035"/>
          </a:xfrm>
          <a:prstGeom prst="rect">
            <a:avLst/>
          </a:prstGeom>
        </p:spPr>
      </p:pic>
      <p:pic>
        <p:nvPicPr>
          <p:cNvPr id="93" name="Picture 92">
            <a:extLst>
              <a:ext uri="{FF2B5EF4-FFF2-40B4-BE49-F238E27FC236}">
                <a16:creationId xmlns:a16="http://schemas.microsoft.com/office/drawing/2014/main" id="{362BE30B-7D57-354A-9C53-940F98BFAFD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089009" y="3959707"/>
            <a:ext cx="1511775" cy="1025997"/>
          </a:xfrm>
          <a:prstGeom prst="rect">
            <a:avLst/>
          </a:prstGeom>
        </p:spPr>
      </p:pic>
      <p:pic>
        <p:nvPicPr>
          <p:cNvPr id="94" name="Picture 93">
            <a:extLst>
              <a:ext uri="{FF2B5EF4-FFF2-40B4-BE49-F238E27FC236}">
                <a16:creationId xmlns:a16="http://schemas.microsoft.com/office/drawing/2014/main" id="{EA9CB560-1664-E340-B9E6-FE787720A2A8}"/>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6677025" y="4336473"/>
            <a:ext cx="336619" cy="248934"/>
          </a:xfrm>
          <a:prstGeom prst="rect">
            <a:avLst/>
          </a:prstGeom>
        </p:spPr>
      </p:pic>
      <p:pic>
        <p:nvPicPr>
          <p:cNvPr id="95" name="Picture 94">
            <a:extLst>
              <a:ext uri="{FF2B5EF4-FFF2-40B4-BE49-F238E27FC236}">
                <a16:creationId xmlns:a16="http://schemas.microsoft.com/office/drawing/2014/main" id="{B375E6C2-DDE6-B14B-8C37-2F10B7AB58D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10800000">
            <a:off x="3721967" y="4399469"/>
            <a:ext cx="1511775" cy="1025997"/>
          </a:xfrm>
          <a:prstGeom prst="rect">
            <a:avLst/>
          </a:prstGeom>
        </p:spPr>
      </p:pic>
      <p:pic>
        <p:nvPicPr>
          <p:cNvPr id="96" name="Picture 95">
            <a:extLst>
              <a:ext uri="{FF2B5EF4-FFF2-40B4-BE49-F238E27FC236}">
                <a16:creationId xmlns:a16="http://schemas.microsoft.com/office/drawing/2014/main" id="{3D237973-D799-EA4D-A8C5-918497D38C16}"/>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4298341" y="4844089"/>
            <a:ext cx="376481" cy="141615"/>
          </a:xfrm>
          <a:prstGeom prst="rect">
            <a:avLst/>
          </a:prstGeom>
        </p:spPr>
      </p:pic>
      <p:pic>
        <p:nvPicPr>
          <p:cNvPr id="97" name="Picture 96">
            <a:extLst>
              <a:ext uri="{FF2B5EF4-FFF2-40B4-BE49-F238E27FC236}">
                <a16:creationId xmlns:a16="http://schemas.microsoft.com/office/drawing/2014/main" id="{D490F3EE-30FF-B241-8FB3-5CAB6D9A31C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852410" y="4840537"/>
            <a:ext cx="1511775" cy="1025997"/>
          </a:xfrm>
          <a:prstGeom prst="rect">
            <a:avLst/>
          </a:prstGeom>
        </p:spPr>
      </p:pic>
      <p:pic>
        <p:nvPicPr>
          <p:cNvPr id="98" name="Picture 97">
            <a:extLst>
              <a:ext uri="{FF2B5EF4-FFF2-40B4-BE49-F238E27FC236}">
                <a16:creationId xmlns:a16="http://schemas.microsoft.com/office/drawing/2014/main" id="{FBADBDB0-928B-EB47-9A2B-B7C5C164C0BE}"/>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6288002" y="5112321"/>
            <a:ext cx="667063" cy="500297"/>
          </a:xfrm>
          <a:prstGeom prst="rect">
            <a:avLst/>
          </a:prstGeom>
        </p:spPr>
      </p:pic>
      <p:pic>
        <p:nvPicPr>
          <p:cNvPr id="99" name="Picture 98">
            <a:extLst>
              <a:ext uri="{FF2B5EF4-FFF2-40B4-BE49-F238E27FC236}">
                <a16:creationId xmlns:a16="http://schemas.microsoft.com/office/drawing/2014/main" id="{2326D66A-BE75-E148-80D6-B7E5C5726D5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558544" y="1473670"/>
            <a:ext cx="1511775" cy="1025997"/>
          </a:xfrm>
          <a:prstGeom prst="rect">
            <a:avLst/>
          </a:prstGeom>
        </p:spPr>
      </p:pic>
      <p:pic>
        <p:nvPicPr>
          <p:cNvPr id="100" name="Picture 99">
            <a:extLst>
              <a:ext uri="{FF2B5EF4-FFF2-40B4-BE49-F238E27FC236}">
                <a16:creationId xmlns:a16="http://schemas.microsoft.com/office/drawing/2014/main" id="{D542D56D-AAD6-8E4B-9D68-CE58599F1002}"/>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10133235" y="1830108"/>
            <a:ext cx="386830" cy="230164"/>
          </a:xfrm>
          <a:prstGeom prst="rect">
            <a:avLst/>
          </a:prstGeom>
        </p:spPr>
      </p:pic>
      <p:pic>
        <p:nvPicPr>
          <p:cNvPr id="101" name="Picture 100">
            <a:extLst>
              <a:ext uri="{FF2B5EF4-FFF2-40B4-BE49-F238E27FC236}">
                <a16:creationId xmlns:a16="http://schemas.microsoft.com/office/drawing/2014/main" id="{089D4BB8-86CE-754E-9B4C-21DE8E8ABF2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10800000">
            <a:off x="7496721" y="3717688"/>
            <a:ext cx="1511775" cy="1025997"/>
          </a:xfrm>
          <a:prstGeom prst="rect">
            <a:avLst/>
          </a:prstGeom>
        </p:spPr>
      </p:pic>
      <p:pic>
        <p:nvPicPr>
          <p:cNvPr id="102" name="Picture 101">
            <a:extLst>
              <a:ext uri="{FF2B5EF4-FFF2-40B4-BE49-F238E27FC236}">
                <a16:creationId xmlns:a16="http://schemas.microsoft.com/office/drawing/2014/main" id="{E124EB55-7FB1-CA4D-A7D6-B9908CAFB6CC}"/>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t="28618" b="21830"/>
          <a:stretch/>
        </p:blipFill>
        <p:spPr>
          <a:xfrm>
            <a:off x="8058066" y="4161887"/>
            <a:ext cx="389083" cy="154392"/>
          </a:xfrm>
          <a:prstGeom prst="rect">
            <a:avLst/>
          </a:prstGeom>
        </p:spPr>
      </p:pic>
      <p:sp>
        <p:nvSpPr>
          <p:cNvPr id="103" name="Rectangle 102">
            <a:extLst>
              <a:ext uri="{FF2B5EF4-FFF2-40B4-BE49-F238E27FC236}">
                <a16:creationId xmlns:a16="http://schemas.microsoft.com/office/drawing/2014/main" id="{99CB6594-B4EC-554F-AE2D-6F807503F744}"/>
              </a:ext>
            </a:extLst>
          </p:cNvPr>
          <p:cNvSpPr/>
          <p:nvPr/>
        </p:nvSpPr>
        <p:spPr>
          <a:xfrm>
            <a:off x="1023566" y="5986095"/>
            <a:ext cx="10314994" cy="338554"/>
          </a:xfrm>
          <a:prstGeom prst="rect">
            <a:avLst/>
          </a:prstGeom>
        </p:spPr>
        <p:txBody>
          <a:bodyPr wrap="square">
            <a:spAutoFit/>
          </a:bodyPr>
          <a:lstStyle/>
          <a:p>
            <a:pPr algn="just"/>
            <a:r>
              <a:rPr lang="en-US" sz="800" b="1" dirty="0">
                <a:latin typeface="Segoe UI Historic" panose="020B0502040204020203" pitchFamily="34" charset="0"/>
                <a:ea typeface="Segoe UI Historic" panose="020B0502040204020203" pitchFamily="34" charset="0"/>
                <a:cs typeface="Segoe UI Historic" panose="020B0502040204020203" pitchFamily="34" charset="0"/>
              </a:rPr>
              <a:t>Source: </a:t>
            </a:r>
            <a:r>
              <a:rPr lang="en-US" sz="800" dirty="0">
                <a:latin typeface="Segoe UI Historic" panose="020B0502040204020203" pitchFamily="34" charset="0"/>
                <a:ea typeface="Segoe UI Historic" panose="020B0502040204020203" pitchFamily="34" charset="0"/>
                <a:cs typeface="Segoe UI Historic" panose="020B0502040204020203" pitchFamily="34" charset="0"/>
              </a:rPr>
              <a:t>Morningstar Direct 2019. Countries represented by their respective MSCI IMI (net div.). Past performance is not indicative of future results. Companies listed are for illustrative purposes only and are not to be viewed as investment recommendations. Past performance does not guarantee future results. All data is from sources believed to be reliable but cannot be guaranteed or warranted.</a:t>
            </a:r>
          </a:p>
        </p:txBody>
      </p:sp>
    </p:spTree>
    <p:extLst>
      <p:ext uri="{BB962C8B-B14F-4D97-AF65-F5344CB8AC3E}">
        <p14:creationId xmlns:p14="http://schemas.microsoft.com/office/powerpoint/2010/main" val="354317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par>
                                <p:cTn id="8" presetID="10" presetClass="entr" presetSubtype="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1000"/>
                                        <p:tgtEl>
                                          <p:spTgt spid="82"/>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fade">
                                      <p:cBhvr>
                                        <p:cTn id="14" dur="1000"/>
                                        <p:tgtEl>
                                          <p:spTgt spid="84"/>
                                        </p:tgtEl>
                                      </p:cBhvr>
                                    </p:animEffect>
                                  </p:childTnLst>
                                </p:cTn>
                              </p:par>
                              <p:par>
                                <p:cTn id="15" presetID="10" presetClass="entr" presetSubtype="0" fill="hold" nodeType="with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1000"/>
                                        <p:tgtEl>
                                          <p:spTgt spid="8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fade">
                                      <p:cBhvr>
                                        <p:cTn id="21" dur="1000"/>
                                        <p:tgtEl>
                                          <p:spTgt spid="86"/>
                                        </p:tgtEl>
                                      </p:cBhvr>
                                    </p:animEffect>
                                  </p:childTnLst>
                                </p:cTn>
                              </p:par>
                              <p:par>
                                <p:cTn id="22" presetID="10" presetClass="entr" presetSubtype="0" fill="hold" nodeType="with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fade">
                                      <p:cBhvr>
                                        <p:cTn id="24" dur="1000"/>
                                        <p:tgtEl>
                                          <p:spTgt spid="85"/>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fade">
                                      <p:cBhvr>
                                        <p:cTn id="28" dur="1000"/>
                                        <p:tgtEl>
                                          <p:spTgt spid="88"/>
                                        </p:tgtEl>
                                      </p:cBhvr>
                                    </p:animEffect>
                                  </p:childTnLst>
                                </p:cTn>
                              </p:par>
                              <p:par>
                                <p:cTn id="29" presetID="10" presetClass="entr" presetSubtype="0" fill="hold" nodeType="with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fade">
                                      <p:cBhvr>
                                        <p:cTn id="31" dur="1000"/>
                                        <p:tgtEl>
                                          <p:spTgt spid="87"/>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fade">
                                      <p:cBhvr>
                                        <p:cTn id="35" dur="1000"/>
                                        <p:tgtEl>
                                          <p:spTgt spid="89"/>
                                        </p:tgtEl>
                                      </p:cBhvr>
                                    </p:animEffect>
                                  </p:childTnLst>
                                </p:cTn>
                              </p:par>
                              <p:par>
                                <p:cTn id="36" presetID="10" presetClass="entr" presetSubtype="0" fill="hold" nodeType="with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fade">
                                      <p:cBhvr>
                                        <p:cTn id="38" dur="1000"/>
                                        <p:tgtEl>
                                          <p:spTgt spid="90"/>
                                        </p:tgtEl>
                                      </p:cBhvr>
                                    </p:animEffect>
                                  </p:childTnLst>
                                </p:cTn>
                              </p:par>
                            </p:childTnLst>
                          </p:cTn>
                        </p:par>
                        <p:par>
                          <p:cTn id="39" fill="hold">
                            <p:stCondLst>
                              <p:cond delay="5000"/>
                            </p:stCondLst>
                            <p:childTnLst>
                              <p:par>
                                <p:cTn id="40" presetID="10" presetClass="entr" presetSubtype="0" fill="hold" nodeType="after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1000"/>
                                        <p:tgtEl>
                                          <p:spTgt spid="97"/>
                                        </p:tgtEl>
                                      </p:cBhvr>
                                    </p:animEffect>
                                  </p:childTnLst>
                                </p:cTn>
                              </p:par>
                              <p:par>
                                <p:cTn id="43" presetID="10" presetClass="entr" presetSubtype="0" fill="hold" nodeType="withEffect">
                                  <p:stCondLst>
                                    <p:cond delay="0"/>
                                  </p:stCondLst>
                                  <p:childTnLst>
                                    <p:set>
                                      <p:cBhvr>
                                        <p:cTn id="44" dur="1" fill="hold">
                                          <p:stCondLst>
                                            <p:cond delay="0"/>
                                          </p:stCondLst>
                                        </p:cTn>
                                        <p:tgtEl>
                                          <p:spTgt spid="98"/>
                                        </p:tgtEl>
                                        <p:attrNameLst>
                                          <p:attrName>style.visibility</p:attrName>
                                        </p:attrNameLst>
                                      </p:cBhvr>
                                      <p:to>
                                        <p:strVal val="visible"/>
                                      </p:to>
                                    </p:set>
                                    <p:animEffect transition="in" filter="fade">
                                      <p:cBhvr>
                                        <p:cTn id="45" dur="1000"/>
                                        <p:tgtEl>
                                          <p:spTgt spid="98"/>
                                        </p:tgtEl>
                                      </p:cBhvr>
                                    </p:animEffect>
                                  </p:childTnLst>
                                </p:cTn>
                              </p:par>
                            </p:childTnLst>
                          </p:cTn>
                        </p:par>
                        <p:par>
                          <p:cTn id="46" fill="hold">
                            <p:stCondLst>
                              <p:cond delay="6000"/>
                            </p:stCondLst>
                            <p:childTnLst>
                              <p:par>
                                <p:cTn id="47" presetID="10" presetClass="entr" presetSubtype="0" fill="hold" nodeType="after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fade">
                                      <p:cBhvr>
                                        <p:cTn id="49" dur="1000"/>
                                        <p:tgtEl>
                                          <p:spTgt spid="96"/>
                                        </p:tgtEl>
                                      </p:cBhvr>
                                    </p:animEffect>
                                  </p:childTnLst>
                                </p:cTn>
                              </p:par>
                              <p:par>
                                <p:cTn id="50" presetID="10" presetClass="entr" presetSubtype="0" fill="hold" nodeType="with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fade">
                                      <p:cBhvr>
                                        <p:cTn id="52" dur="1000"/>
                                        <p:tgtEl>
                                          <p:spTgt spid="95"/>
                                        </p:tgtEl>
                                      </p:cBhvr>
                                    </p:animEffect>
                                  </p:childTnLst>
                                </p:cTn>
                              </p:par>
                            </p:childTnLst>
                          </p:cTn>
                        </p:par>
                        <p:par>
                          <p:cTn id="53" fill="hold">
                            <p:stCondLst>
                              <p:cond delay="7000"/>
                            </p:stCondLst>
                            <p:childTnLst>
                              <p:par>
                                <p:cTn id="54" presetID="10" presetClass="entr" presetSubtype="0" fill="hold" nodeType="afterEffect">
                                  <p:stCondLst>
                                    <p:cond delay="0"/>
                                  </p:stCondLst>
                                  <p:childTnLst>
                                    <p:set>
                                      <p:cBhvr>
                                        <p:cTn id="55" dur="1" fill="hold">
                                          <p:stCondLst>
                                            <p:cond delay="0"/>
                                          </p:stCondLst>
                                        </p:cTn>
                                        <p:tgtEl>
                                          <p:spTgt spid="94"/>
                                        </p:tgtEl>
                                        <p:attrNameLst>
                                          <p:attrName>style.visibility</p:attrName>
                                        </p:attrNameLst>
                                      </p:cBhvr>
                                      <p:to>
                                        <p:strVal val="visible"/>
                                      </p:to>
                                    </p:set>
                                    <p:animEffect transition="in" filter="fade">
                                      <p:cBhvr>
                                        <p:cTn id="56" dur="1000"/>
                                        <p:tgtEl>
                                          <p:spTgt spid="94"/>
                                        </p:tgtEl>
                                      </p:cBhvr>
                                    </p:animEffect>
                                  </p:childTnLst>
                                </p:cTn>
                              </p:par>
                              <p:par>
                                <p:cTn id="57" presetID="10" presetClass="entr" presetSubtype="0" fill="hold" nodeType="withEffect">
                                  <p:stCondLst>
                                    <p:cond delay="0"/>
                                  </p:stCondLst>
                                  <p:childTnLst>
                                    <p:set>
                                      <p:cBhvr>
                                        <p:cTn id="58" dur="1" fill="hold">
                                          <p:stCondLst>
                                            <p:cond delay="0"/>
                                          </p:stCondLst>
                                        </p:cTn>
                                        <p:tgtEl>
                                          <p:spTgt spid="93"/>
                                        </p:tgtEl>
                                        <p:attrNameLst>
                                          <p:attrName>style.visibility</p:attrName>
                                        </p:attrNameLst>
                                      </p:cBhvr>
                                      <p:to>
                                        <p:strVal val="visible"/>
                                      </p:to>
                                    </p:set>
                                    <p:animEffect transition="in" filter="fade">
                                      <p:cBhvr>
                                        <p:cTn id="59" dur="1000"/>
                                        <p:tgtEl>
                                          <p:spTgt spid="93"/>
                                        </p:tgtEl>
                                      </p:cBhvr>
                                    </p:animEffect>
                                  </p:childTnLst>
                                </p:cTn>
                              </p:par>
                            </p:childTnLst>
                          </p:cTn>
                        </p:par>
                        <p:par>
                          <p:cTn id="60" fill="hold">
                            <p:stCondLst>
                              <p:cond delay="8000"/>
                            </p:stCondLst>
                            <p:childTnLst>
                              <p:par>
                                <p:cTn id="61" presetID="10" presetClass="entr" presetSubtype="0" fill="hold" nodeType="after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fade">
                                      <p:cBhvr>
                                        <p:cTn id="63" dur="1000"/>
                                        <p:tgtEl>
                                          <p:spTgt spid="91"/>
                                        </p:tgtEl>
                                      </p:cBhvr>
                                    </p:animEffect>
                                  </p:childTnLst>
                                </p:cTn>
                              </p:par>
                              <p:par>
                                <p:cTn id="64" presetID="10" presetClass="entr" presetSubtype="0" fill="hold" nodeType="with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fade">
                                      <p:cBhvr>
                                        <p:cTn id="66" dur="1000"/>
                                        <p:tgtEl>
                                          <p:spTgt spid="92"/>
                                        </p:tgtEl>
                                      </p:cBhvr>
                                    </p:animEffect>
                                  </p:childTnLst>
                                </p:cTn>
                              </p:par>
                            </p:childTnLst>
                          </p:cTn>
                        </p:par>
                        <p:par>
                          <p:cTn id="67" fill="hold">
                            <p:stCondLst>
                              <p:cond delay="9000"/>
                            </p:stCondLst>
                            <p:childTnLst>
                              <p:par>
                                <p:cTn id="68" presetID="10" presetClass="entr" presetSubtype="0" fill="hold" nodeType="afterEffect">
                                  <p:stCondLst>
                                    <p:cond delay="0"/>
                                  </p:stCondLst>
                                  <p:childTnLst>
                                    <p:set>
                                      <p:cBhvr>
                                        <p:cTn id="69" dur="1" fill="hold">
                                          <p:stCondLst>
                                            <p:cond delay="0"/>
                                          </p:stCondLst>
                                        </p:cTn>
                                        <p:tgtEl>
                                          <p:spTgt spid="100"/>
                                        </p:tgtEl>
                                        <p:attrNameLst>
                                          <p:attrName>style.visibility</p:attrName>
                                        </p:attrNameLst>
                                      </p:cBhvr>
                                      <p:to>
                                        <p:strVal val="visible"/>
                                      </p:to>
                                    </p:set>
                                    <p:animEffect transition="in" filter="fade">
                                      <p:cBhvr>
                                        <p:cTn id="70" dur="1000"/>
                                        <p:tgtEl>
                                          <p:spTgt spid="100"/>
                                        </p:tgtEl>
                                      </p:cBhvr>
                                    </p:animEffect>
                                  </p:childTnLst>
                                </p:cTn>
                              </p:par>
                              <p:par>
                                <p:cTn id="71" presetID="10" presetClass="entr" presetSubtype="0" fill="hold" nodeType="withEffect">
                                  <p:stCondLst>
                                    <p:cond delay="0"/>
                                  </p:stCondLst>
                                  <p:childTnLst>
                                    <p:set>
                                      <p:cBhvr>
                                        <p:cTn id="72" dur="1" fill="hold">
                                          <p:stCondLst>
                                            <p:cond delay="0"/>
                                          </p:stCondLst>
                                        </p:cTn>
                                        <p:tgtEl>
                                          <p:spTgt spid="99"/>
                                        </p:tgtEl>
                                        <p:attrNameLst>
                                          <p:attrName>style.visibility</p:attrName>
                                        </p:attrNameLst>
                                      </p:cBhvr>
                                      <p:to>
                                        <p:strVal val="visible"/>
                                      </p:to>
                                    </p:set>
                                    <p:animEffect transition="in" filter="fade">
                                      <p:cBhvr>
                                        <p:cTn id="73" dur="1000"/>
                                        <p:tgtEl>
                                          <p:spTgt spid="99"/>
                                        </p:tgtEl>
                                      </p:cBhvr>
                                    </p:animEffect>
                                  </p:childTnLst>
                                </p:cTn>
                              </p:par>
                            </p:childTnLst>
                          </p:cTn>
                        </p:par>
                        <p:par>
                          <p:cTn id="74" fill="hold">
                            <p:stCondLst>
                              <p:cond delay="10000"/>
                            </p:stCondLst>
                            <p:childTnLst>
                              <p:par>
                                <p:cTn id="75" presetID="10" presetClass="entr" presetSubtype="0" fill="hold" nodeType="afterEffect">
                                  <p:stCondLst>
                                    <p:cond delay="0"/>
                                  </p:stCondLst>
                                  <p:childTnLst>
                                    <p:set>
                                      <p:cBhvr>
                                        <p:cTn id="76" dur="1" fill="hold">
                                          <p:stCondLst>
                                            <p:cond delay="0"/>
                                          </p:stCondLst>
                                        </p:cTn>
                                        <p:tgtEl>
                                          <p:spTgt spid="102"/>
                                        </p:tgtEl>
                                        <p:attrNameLst>
                                          <p:attrName>style.visibility</p:attrName>
                                        </p:attrNameLst>
                                      </p:cBhvr>
                                      <p:to>
                                        <p:strVal val="visible"/>
                                      </p:to>
                                    </p:set>
                                    <p:animEffect transition="in" filter="fade">
                                      <p:cBhvr>
                                        <p:cTn id="77" dur="1000"/>
                                        <p:tgtEl>
                                          <p:spTgt spid="102"/>
                                        </p:tgtEl>
                                      </p:cBhvr>
                                    </p:animEffect>
                                  </p:childTnLst>
                                </p:cTn>
                              </p:par>
                              <p:par>
                                <p:cTn id="78" presetID="10" presetClass="entr" presetSubtype="0" fill="hold" nodeType="with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automatically generated">
            <a:extLst>
              <a:ext uri="{FF2B5EF4-FFF2-40B4-BE49-F238E27FC236}">
                <a16:creationId xmlns:a16="http://schemas.microsoft.com/office/drawing/2014/main" id="{86CFA77A-8995-7840-80F8-0725E8AED30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5402" t="13016" r="1607" b="20159"/>
          <a:stretch/>
        </p:blipFill>
        <p:spPr>
          <a:xfrm>
            <a:off x="1883229" y="1235798"/>
            <a:ext cx="9774636" cy="4427242"/>
          </a:xfrm>
          <a:prstGeom prst="rect">
            <a:avLst/>
          </a:prstGeom>
        </p:spPr>
      </p:pic>
      <p:sp>
        <p:nvSpPr>
          <p:cNvPr id="6" name="Rectangle 5">
            <a:extLst>
              <a:ext uri="{FF2B5EF4-FFF2-40B4-BE49-F238E27FC236}">
                <a16:creationId xmlns:a16="http://schemas.microsoft.com/office/drawing/2014/main" id="{EDF84FF0-089E-814E-8CA6-D32EB7CFC3D0}"/>
              </a:ext>
            </a:extLst>
          </p:cNvPr>
          <p:cNvSpPr/>
          <p:nvPr/>
        </p:nvSpPr>
        <p:spPr>
          <a:xfrm>
            <a:off x="658461" y="5602728"/>
            <a:ext cx="10916864" cy="1159292"/>
          </a:xfrm>
          <a:prstGeom prst="rect">
            <a:avLst/>
          </a:prstGeom>
        </p:spPr>
        <p:txBody>
          <a:bodyPr wrap="square">
            <a:spAutoFit/>
          </a:bodyPr>
          <a:lstStyle/>
          <a:p>
            <a:pPr algn="just">
              <a:spcAft>
                <a:spcPts val="400"/>
              </a:spcAft>
            </a:pPr>
            <a:r>
              <a:rPr lang="en-US" sz="800" b="1" dirty="0">
                <a:latin typeface="Segoe UI Historic" panose="020B0502040204020203" pitchFamily="34" charset="0"/>
                <a:ea typeface="Segoe UI Historic" panose="020B0502040204020203" pitchFamily="34" charset="0"/>
                <a:cs typeface="Segoe UI Historic" panose="020B0502040204020203" pitchFamily="34" charset="0"/>
              </a:rPr>
              <a:t>Source: </a:t>
            </a:r>
            <a:r>
              <a:rPr lang="en-US" sz="800" dirty="0">
                <a:latin typeface="Segoe UI Historic" panose="020B0502040204020203" pitchFamily="34" charset="0"/>
                <a:ea typeface="Segoe UI Historic" panose="020B0502040204020203" pitchFamily="34" charset="0"/>
                <a:cs typeface="Segoe UI Historic" panose="020B0502040204020203" pitchFamily="34" charset="0"/>
              </a:rPr>
              <a:t>Morningstar Direct and </a:t>
            </a:r>
            <a:r>
              <a:rPr lang="en-US" sz="800" dirty="0" err="1">
                <a:latin typeface="Segoe UI Historic" panose="020B0502040204020203" pitchFamily="34" charset="0"/>
                <a:ea typeface="Segoe UI Historic" panose="020B0502040204020203" pitchFamily="34" charset="0"/>
                <a:cs typeface="Segoe UI Historic" panose="020B0502040204020203" pitchFamily="34" charset="0"/>
              </a:rPr>
              <a:t>www.hedgefundresearch.com</a:t>
            </a:r>
            <a:endParaRPr lang="en-US" sz="800" dirty="0">
              <a:latin typeface="Segoe UI Historic" panose="020B0502040204020203" pitchFamily="34" charset="0"/>
              <a:ea typeface="Segoe UI Historic" panose="020B0502040204020203" pitchFamily="34" charset="0"/>
              <a:cs typeface="Segoe UI Historic" panose="020B0502040204020203" pitchFamily="34" charset="0"/>
            </a:endParaRPr>
          </a:p>
          <a:p>
            <a:pPr algn="just">
              <a:spcAft>
                <a:spcPts val="400"/>
              </a:spcAft>
            </a:pPr>
            <a:r>
              <a:rPr lang="en-US" sz="800" dirty="0">
                <a:latin typeface="Segoe UI Historic" panose="020B0502040204020203" pitchFamily="34" charset="0"/>
                <a:ea typeface="Segoe UI Historic" panose="020B0502040204020203" pitchFamily="34" charset="0"/>
                <a:cs typeface="Segoe UI Historic" panose="020B0502040204020203" pitchFamily="34" charset="0"/>
              </a:rPr>
              <a:t>Diversification seeks to improve performance by spreading your investment dollars into various asset classes to add balance to your portfolio. Using this methodology, however, does not guarantee a profit or protection from loss in a declining market. Past performance does not guarantee future results. Investors cannot invest directly in an index. Actual performance for client accounts will differ. Please see disclosure at the end of presentation titled “Periodic Table of Asset Class and Sector Returns.” The data should be reviewed in conjunction with the disclosure of the performance information. </a:t>
            </a:r>
          </a:p>
          <a:p>
            <a:pPr algn="just">
              <a:spcAft>
                <a:spcPts val="400"/>
              </a:spcAft>
            </a:pPr>
            <a:r>
              <a:rPr lang="en-US" sz="800" dirty="0">
                <a:latin typeface="Segoe UI Historic" panose="020B0502040204020203" pitchFamily="34" charset="0"/>
                <a:ea typeface="Segoe UI Historic" panose="020B0502040204020203" pitchFamily="34" charset="0"/>
                <a:cs typeface="Segoe UI Historic" panose="020B0502040204020203" pitchFamily="34" charset="0"/>
              </a:rPr>
              <a:t>Annualized returns from 1999 through 2019. Annualized return: is calculated as a geometric average to show what an investment would earn over a period of time if the annual return was compounded.  </a:t>
            </a:r>
          </a:p>
          <a:p>
            <a:pPr algn="just">
              <a:spcAft>
                <a:spcPts val="400"/>
              </a:spcAft>
            </a:pPr>
            <a:r>
              <a:rPr lang="en-US" sz="800" b="1" dirty="0">
                <a:latin typeface="Segoe UI Historic" panose="020B0502040204020203" pitchFamily="34" charset="0"/>
                <a:ea typeface="Segoe UI Historic" panose="020B0502040204020203" pitchFamily="34" charset="0"/>
                <a:cs typeface="Segoe UI Historic" panose="020B0502040204020203" pitchFamily="34" charset="0"/>
              </a:rPr>
              <a:t>Source: </a:t>
            </a:r>
            <a:r>
              <a:rPr lang="en-US" sz="800" dirty="0">
                <a:latin typeface="Segoe UI Historic" panose="020B0502040204020203" pitchFamily="34" charset="0"/>
                <a:ea typeface="Segoe UI Historic" panose="020B0502040204020203" pitchFamily="34" charset="0"/>
                <a:cs typeface="Segoe UI Historic" panose="020B0502040204020203" pitchFamily="34" charset="0"/>
                <a:hlinkClick r:id="rId4"/>
              </a:rPr>
              <a:t>www.Investopedia.com</a:t>
            </a:r>
            <a:endParaRPr lang="en-US" sz="800" dirty="0">
              <a:latin typeface="Segoe UI Historic" panose="020B0502040204020203" pitchFamily="34" charset="0"/>
              <a:ea typeface="Segoe UI Historic" panose="020B0502040204020203" pitchFamily="34" charset="0"/>
              <a:cs typeface="Segoe UI Historic" panose="020B0502040204020203" pitchFamily="34" charset="0"/>
            </a:endParaRPr>
          </a:p>
          <a:p>
            <a:pPr algn="just">
              <a:spcAft>
                <a:spcPts val="400"/>
              </a:spcAft>
            </a:pPr>
            <a:r>
              <a:rPr lang="en-US" sz="800" dirty="0">
                <a:solidFill>
                  <a:srgbClr val="000000"/>
                </a:solidFill>
                <a:latin typeface="Segoe UI Historic" panose="020B0502040204020203" pitchFamily="34" charset="0"/>
                <a:ea typeface="Segoe UI Historic" panose="020B0502040204020203" pitchFamily="34" charset="0"/>
                <a:cs typeface="Segoe UI Historic" panose="020B0502040204020203" pitchFamily="34" charset="0"/>
              </a:rPr>
              <a:t>All data is from sources believed to be reliable but cannot be guaranteed or warranted. Past performance does not guarantee future results. </a:t>
            </a:r>
            <a:endParaRPr lang="en-US" sz="8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9" name="Rectangle 8">
            <a:extLst>
              <a:ext uri="{FF2B5EF4-FFF2-40B4-BE49-F238E27FC236}">
                <a16:creationId xmlns:a16="http://schemas.microsoft.com/office/drawing/2014/main" id="{39EDB838-4C20-47C4-9224-9470F11EDC2C}"/>
              </a:ext>
            </a:extLst>
          </p:cNvPr>
          <p:cNvSpPr/>
          <p:nvPr/>
        </p:nvSpPr>
        <p:spPr>
          <a:xfrm>
            <a:off x="691119" y="344768"/>
            <a:ext cx="10036204" cy="877163"/>
          </a:xfrm>
          <a:prstGeom prst="rect">
            <a:avLst/>
          </a:prstGeom>
        </p:spPr>
        <p:txBody>
          <a:bodyPr wrap="square">
            <a:spAutoFit/>
          </a:bodyPr>
          <a:lstStyle/>
          <a:p>
            <a:r>
              <a:rPr lang="en-US" sz="2700" b="1" dirty="0">
                <a:latin typeface="Segoe UI Historic" panose="020B0502040204020203" pitchFamily="34" charset="0"/>
                <a:ea typeface="Segoe UI Historic" panose="020B0502040204020203" pitchFamily="34" charset="0"/>
                <a:cs typeface="Segoe UI Historic" panose="020B0502040204020203" pitchFamily="34" charset="0"/>
              </a:rPr>
              <a:t>Diversify Globally—Performance of Various Asset Classes</a:t>
            </a:r>
          </a:p>
          <a:p>
            <a:r>
              <a:rPr lang="en-US" sz="2400" b="1" dirty="0">
                <a:solidFill>
                  <a:schemeClr val="tx1">
                    <a:lumMod val="50000"/>
                    <a:lumOff val="50000"/>
                  </a:schemeClr>
                </a:solidFill>
                <a:latin typeface="Segoe UI Historic" panose="020B0502040204020203" pitchFamily="34" charset="0"/>
                <a:ea typeface="Segoe UI Historic" panose="020B0502040204020203" pitchFamily="34" charset="0"/>
                <a:cs typeface="Segoe UI Historic" panose="020B0502040204020203" pitchFamily="34" charset="0"/>
              </a:rPr>
              <a:t>2000 - 2019</a:t>
            </a:r>
          </a:p>
        </p:txBody>
      </p:sp>
      <p:pic>
        <p:nvPicPr>
          <p:cNvPr id="10" name="Picture 9" descr="A picture containing screenshot&#10;&#10;Description automatically generated">
            <a:extLst>
              <a:ext uri="{FF2B5EF4-FFF2-40B4-BE49-F238E27FC236}">
                <a16:creationId xmlns:a16="http://schemas.microsoft.com/office/drawing/2014/main" id="{12D6A695-1F97-F241-A39C-CCE411C0FCA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88869" y="1443271"/>
            <a:ext cx="1476619" cy="3048000"/>
          </a:xfrm>
          <a:prstGeom prst="rect">
            <a:avLst/>
          </a:prstGeom>
        </p:spPr>
      </p:pic>
    </p:spTree>
    <p:extLst>
      <p:ext uri="{BB962C8B-B14F-4D97-AF65-F5344CB8AC3E}">
        <p14:creationId xmlns:p14="http://schemas.microsoft.com/office/powerpoint/2010/main" val="601639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F12EAFD-B512-438E-973F-363736CF153F}"/>
              </a:ext>
            </a:extLst>
          </p:cNvPr>
          <p:cNvGrpSpPr/>
          <p:nvPr/>
        </p:nvGrpSpPr>
        <p:grpSpPr>
          <a:xfrm>
            <a:off x="110463" y="2085975"/>
            <a:ext cx="11652976" cy="1604876"/>
            <a:chOff x="110463" y="2085975"/>
            <a:chExt cx="11652976" cy="1604876"/>
          </a:xfrm>
        </p:grpSpPr>
        <p:sp>
          <p:nvSpPr>
            <p:cNvPr id="2" name="Rectangle 1">
              <a:extLst>
                <a:ext uri="{FF2B5EF4-FFF2-40B4-BE49-F238E27FC236}">
                  <a16:creationId xmlns:a16="http://schemas.microsoft.com/office/drawing/2014/main" id="{E2D05D14-F102-419E-8DD0-95418EDE7083}"/>
                </a:ext>
              </a:extLst>
            </p:cNvPr>
            <p:cNvSpPr/>
            <p:nvPr/>
          </p:nvSpPr>
          <p:spPr>
            <a:xfrm>
              <a:off x="110463" y="2085975"/>
              <a:ext cx="2125531" cy="16048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9DC70BE8-194D-4DEE-8034-4449B9E04DC2}"/>
                </a:ext>
              </a:extLst>
            </p:cNvPr>
            <p:cNvSpPr/>
            <p:nvPr/>
          </p:nvSpPr>
          <p:spPr>
            <a:xfrm>
              <a:off x="2926283" y="2085975"/>
              <a:ext cx="6021336" cy="16048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14E3525C-FB33-4CC0-8146-BAFFD06AE131}"/>
                </a:ext>
              </a:extLst>
            </p:cNvPr>
            <p:cNvSpPr/>
            <p:nvPr/>
          </p:nvSpPr>
          <p:spPr>
            <a:xfrm>
              <a:off x="9637908" y="2085975"/>
              <a:ext cx="2125531" cy="16048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5" name="Rectangle 4">
            <a:extLst>
              <a:ext uri="{FF2B5EF4-FFF2-40B4-BE49-F238E27FC236}">
                <a16:creationId xmlns:a16="http://schemas.microsoft.com/office/drawing/2014/main" id="{4C416A7E-7186-4C66-8F99-96A24754D999}"/>
              </a:ext>
            </a:extLst>
          </p:cNvPr>
          <p:cNvSpPr/>
          <p:nvPr/>
        </p:nvSpPr>
        <p:spPr>
          <a:xfrm>
            <a:off x="-153383" y="1692661"/>
            <a:ext cx="12518431" cy="82001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5" name="Colored Car 3">
            <a:hlinkClick r:id="" action="ppaction://media"/>
            <a:extLst>
              <a:ext uri="{FF2B5EF4-FFF2-40B4-BE49-F238E27FC236}">
                <a16:creationId xmlns:a16="http://schemas.microsoft.com/office/drawing/2014/main" id="{14C27543-B433-4E4C-BC9A-ADEF641A848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t="31714" b="32946"/>
          <a:stretch/>
        </p:blipFill>
        <p:spPr>
          <a:xfrm>
            <a:off x="86583" y="1308295"/>
            <a:ext cx="11934260" cy="2275344"/>
          </a:xfrm>
          <a:prstGeom prst="rect">
            <a:avLst/>
          </a:prstGeom>
        </p:spPr>
      </p:pic>
      <p:pic>
        <p:nvPicPr>
          <p:cNvPr id="13" name="Picture 12">
            <a:extLst>
              <a:ext uri="{FF2B5EF4-FFF2-40B4-BE49-F238E27FC236}">
                <a16:creationId xmlns:a16="http://schemas.microsoft.com/office/drawing/2014/main" id="{F53797EE-0B75-C242-8C05-213CE392B258}"/>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0" y="3035607"/>
            <a:ext cx="12192000" cy="3822393"/>
          </a:xfrm>
          <a:prstGeom prst="rect">
            <a:avLst/>
          </a:prstGeom>
        </p:spPr>
      </p:pic>
      <p:pic>
        <p:nvPicPr>
          <p:cNvPr id="16" name="Picture 15">
            <a:extLst>
              <a:ext uri="{FF2B5EF4-FFF2-40B4-BE49-F238E27FC236}">
                <a16:creationId xmlns:a16="http://schemas.microsoft.com/office/drawing/2014/main" id="{2A20083D-21D6-4FED-8C0B-F09942BDD744}"/>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b="6102"/>
          <a:stretch/>
        </p:blipFill>
        <p:spPr>
          <a:xfrm>
            <a:off x="0" y="3518932"/>
            <a:ext cx="12192000" cy="3339068"/>
          </a:xfrm>
          <a:prstGeom prst="rect">
            <a:avLst/>
          </a:prstGeom>
        </p:spPr>
      </p:pic>
      <p:pic>
        <p:nvPicPr>
          <p:cNvPr id="14" name="Picture 13">
            <a:extLst>
              <a:ext uri="{FF2B5EF4-FFF2-40B4-BE49-F238E27FC236}">
                <a16:creationId xmlns:a16="http://schemas.microsoft.com/office/drawing/2014/main" id="{0B8DA2EA-1F0F-44C1-B07C-8C3963882C56}"/>
              </a:ext>
            </a:extLst>
          </p:cNvPr>
          <p:cNvPicPr>
            <a:picLocks noChangeAspect="1"/>
          </p:cNvPicPr>
          <p:nvPr/>
        </p:nvPicPr>
        <p:blipFill rotWithShape="1">
          <a:blip r:embed="rId8" cstate="hqprint">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1" y="5917474"/>
            <a:ext cx="12191999" cy="940526"/>
          </a:xfrm>
          <a:prstGeom prst="rect">
            <a:avLst/>
          </a:prstGeom>
          <a:ln>
            <a:noFill/>
          </a:ln>
        </p:spPr>
      </p:pic>
      <p:sp>
        <p:nvSpPr>
          <p:cNvPr id="4" name="Title 3">
            <a:extLst>
              <a:ext uri="{FF2B5EF4-FFF2-40B4-BE49-F238E27FC236}">
                <a16:creationId xmlns:a16="http://schemas.microsoft.com/office/drawing/2014/main" id="{92121DFA-8369-2F4B-8670-95B52509CB88}"/>
              </a:ext>
            </a:extLst>
          </p:cNvPr>
          <p:cNvSpPr>
            <a:spLocks noGrp="1"/>
          </p:cNvSpPr>
          <p:nvPr>
            <p:ph type="title"/>
          </p:nvPr>
        </p:nvSpPr>
        <p:spPr/>
        <p:txBody>
          <a:bodyPr>
            <a:noAutofit/>
          </a:bodyPr>
          <a:lstStyle/>
          <a:p>
            <a:r>
              <a:rPr lang="en-US" sz="2600" dirty="0"/>
              <a:t>Diversify Globally—Performance of Various Asset Classes</a:t>
            </a:r>
          </a:p>
        </p:txBody>
      </p:sp>
    </p:spTree>
    <p:extLst>
      <p:ext uri="{BB962C8B-B14F-4D97-AF65-F5344CB8AC3E}">
        <p14:creationId xmlns:p14="http://schemas.microsoft.com/office/powerpoint/2010/main" val="184259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08" fill="hold"/>
                                        <p:tgtEl>
                                          <p:spTgt spid="15"/>
                                        </p:tgtEl>
                                      </p:cBhvr>
                                    </p:cmd>
                                  </p:childTnLst>
                                </p:cTn>
                              </p:par>
                              <p:par>
                                <p:cTn id="7" presetID="10" presetClass="exit" presetSubtype="0" fill="hold" nodeType="withEffect">
                                  <p:stCondLst>
                                    <p:cond delay="250"/>
                                  </p:stCondLst>
                                  <p:childTnLst>
                                    <p:animEffect transition="out" filter="fade">
                                      <p:cBhvr>
                                        <p:cTn id="8" dur="1000"/>
                                        <p:tgtEl>
                                          <p:spTgt spid="13"/>
                                        </p:tgtEl>
                                      </p:cBhvr>
                                    </p:animEffect>
                                    <p:set>
                                      <p:cBhvr>
                                        <p:cTn id="9"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5"/>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15"/>
                                        </p:tgtEl>
                                      </p:cBhvr>
                                    </p:cmd>
                                  </p:childTnLst>
                                </p:cTn>
                              </p:par>
                            </p:childTnLst>
                          </p:cTn>
                        </p:par>
                      </p:childTnLst>
                    </p:cTn>
                  </p:par>
                </p:childTnLst>
              </p:cTn>
              <p:nextCondLst>
                <p:cond evt="onClick" delay="0">
                  <p:tgtEl>
                    <p:spTgt spid="15"/>
                  </p:tgtEl>
                </p:cond>
              </p:nextCondLst>
            </p:seq>
            <p:video>
              <p:cMediaNode vol="80000">
                <p:cTn id="15" fill="hold" display="0">
                  <p:stCondLst>
                    <p:cond delay="indefinite"/>
                  </p:stCondLst>
                </p:cTn>
                <p:tgtEl>
                  <p:spTgt spid="15"/>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automatically generated">
            <a:extLst>
              <a:ext uri="{FF2B5EF4-FFF2-40B4-BE49-F238E27FC236}">
                <a16:creationId xmlns:a16="http://schemas.microsoft.com/office/drawing/2014/main" id="{86CFA77A-8995-7840-80F8-0725E8AED30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5402" t="13016" r="1607" b="20159"/>
          <a:stretch/>
        </p:blipFill>
        <p:spPr>
          <a:xfrm>
            <a:off x="1883229" y="1235798"/>
            <a:ext cx="9774636" cy="4427242"/>
          </a:xfrm>
          <a:prstGeom prst="rect">
            <a:avLst/>
          </a:prstGeom>
        </p:spPr>
      </p:pic>
      <p:sp>
        <p:nvSpPr>
          <p:cNvPr id="6" name="Rectangle 5">
            <a:extLst>
              <a:ext uri="{FF2B5EF4-FFF2-40B4-BE49-F238E27FC236}">
                <a16:creationId xmlns:a16="http://schemas.microsoft.com/office/drawing/2014/main" id="{EDF84FF0-089E-814E-8CA6-D32EB7CFC3D0}"/>
              </a:ext>
            </a:extLst>
          </p:cNvPr>
          <p:cNvSpPr/>
          <p:nvPr/>
        </p:nvSpPr>
        <p:spPr>
          <a:xfrm>
            <a:off x="658461" y="5602728"/>
            <a:ext cx="10916864" cy="1159292"/>
          </a:xfrm>
          <a:prstGeom prst="rect">
            <a:avLst/>
          </a:prstGeom>
        </p:spPr>
        <p:txBody>
          <a:bodyPr wrap="square">
            <a:spAutoFit/>
          </a:bodyPr>
          <a:lstStyle/>
          <a:p>
            <a:pPr algn="just">
              <a:spcAft>
                <a:spcPts val="400"/>
              </a:spcAft>
            </a:pPr>
            <a:r>
              <a:rPr lang="en-US" sz="800" b="1" dirty="0">
                <a:latin typeface="Segoe UI Historic" panose="020B0502040204020203" pitchFamily="34" charset="0"/>
                <a:ea typeface="Segoe UI Historic" panose="020B0502040204020203" pitchFamily="34" charset="0"/>
                <a:cs typeface="Segoe UI Historic" panose="020B0502040204020203" pitchFamily="34" charset="0"/>
              </a:rPr>
              <a:t>Source: </a:t>
            </a:r>
            <a:r>
              <a:rPr lang="en-US" sz="800" dirty="0">
                <a:latin typeface="Segoe UI Historic" panose="020B0502040204020203" pitchFamily="34" charset="0"/>
                <a:ea typeface="Segoe UI Historic" panose="020B0502040204020203" pitchFamily="34" charset="0"/>
                <a:cs typeface="Segoe UI Historic" panose="020B0502040204020203" pitchFamily="34" charset="0"/>
              </a:rPr>
              <a:t>Morningstar Direct and </a:t>
            </a:r>
            <a:r>
              <a:rPr lang="en-US" sz="800" dirty="0" err="1">
                <a:latin typeface="Segoe UI Historic" panose="020B0502040204020203" pitchFamily="34" charset="0"/>
                <a:ea typeface="Segoe UI Historic" panose="020B0502040204020203" pitchFamily="34" charset="0"/>
                <a:cs typeface="Segoe UI Historic" panose="020B0502040204020203" pitchFamily="34" charset="0"/>
              </a:rPr>
              <a:t>www.hedgefundresearch.com</a:t>
            </a:r>
            <a:endParaRPr lang="en-US" sz="800" dirty="0">
              <a:latin typeface="Segoe UI Historic" panose="020B0502040204020203" pitchFamily="34" charset="0"/>
              <a:ea typeface="Segoe UI Historic" panose="020B0502040204020203" pitchFamily="34" charset="0"/>
              <a:cs typeface="Segoe UI Historic" panose="020B0502040204020203" pitchFamily="34" charset="0"/>
            </a:endParaRPr>
          </a:p>
          <a:p>
            <a:pPr algn="just">
              <a:spcAft>
                <a:spcPts val="400"/>
              </a:spcAft>
            </a:pPr>
            <a:r>
              <a:rPr lang="en-US" sz="800" dirty="0">
                <a:latin typeface="Segoe UI Historic" panose="020B0502040204020203" pitchFamily="34" charset="0"/>
                <a:ea typeface="Segoe UI Historic" panose="020B0502040204020203" pitchFamily="34" charset="0"/>
                <a:cs typeface="Segoe UI Historic" panose="020B0502040204020203" pitchFamily="34" charset="0"/>
              </a:rPr>
              <a:t>Diversification seeks to improve performance by spreading your investment dollars into various asset classes to add balance to your portfolio. Using this methodology, however, does not guarantee a profit or protection from loss in a declining market. Past performance does not guarantee future results. Investors cannot invest directly in an index. Actual performance for client accounts will differ. Please see disclosure at the end of presentation titled “Periodic Table of Asset Class and Sector Returns.” The data should be reviewed in conjunction with the disclosure of the performance information. </a:t>
            </a:r>
          </a:p>
          <a:p>
            <a:pPr algn="just">
              <a:spcAft>
                <a:spcPts val="400"/>
              </a:spcAft>
            </a:pPr>
            <a:r>
              <a:rPr lang="en-US" sz="800" dirty="0">
                <a:latin typeface="Segoe UI Historic" panose="020B0502040204020203" pitchFamily="34" charset="0"/>
                <a:ea typeface="Segoe UI Historic" panose="020B0502040204020203" pitchFamily="34" charset="0"/>
                <a:cs typeface="Segoe UI Historic" panose="020B0502040204020203" pitchFamily="34" charset="0"/>
              </a:rPr>
              <a:t>Annualized returns from 1999 through 2019. Annualized return: is calculated as a geometric average to show what an investment would earn over a period of time if the annual return was compounded.  </a:t>
            </a:r>
          </a:p>
          <a:p>
            <a:pPr algn="just">
              <a:spcAft>
                <a:spcPts val="400"/>
              </a:spcAft>
            </a:pPr>
            <a:r>
              <a:rPr lang="en-US" sz="800" b="1" dirty="0">
                <a:latin typeface="Segoe UI Historic" panose="020B0502040204020203" pitchFamily="34" charset="0"/>
                <a:ea typeface="Segoe UI Historic" panose="020B0502040204020203" pitchFamily="34" charset="0"/>
                <a:cs typeface="Segoe UI Historic" panose="020B0502040204020203" pitchFamily="34" charset="0"/>
              </a:rPr>
              <a:t>Source: </a:t>
            </a:r>
            <a:r>
              <a:rPr lang="en-US" sz="800" dirty="0">
                <a:latin typeface="Segoe UI Historic" panose="020B0502040204020203" pitchFamily="34" charset="0"/>
                <a:ea typeface="Segoe UI Historic" panose="020B0502040204020203" pitchFamily="34" charset="0"/>
                <a:cs typeface="Segoe UI Historic" panose="020B0502040204020203" pitchFamily="34" charset="0"/>
                <a:hlinkClick r:id="rId4"/>
              </a:rPr>
              <a:t>www.Investopedia.com</a:t>
            </a:r>
            <a:endParaRPr lang="en-US" sz="800" dirty="0">
              <a:latin typeface="Segoe UI Historic" panose="020B0502040204020203" pitchFamily="34" charset="0"/>
              <a:ea typeface="Segoe UI Historic" panose="020B0502040204020203" pitchFamily="34" charset="0"/>
              <a:cs typeface="Segoe UI Historic" panose="020B0502040204020203" pitchFamily="34" charset="0"/>
            </a:endParaRPr>
          </a:p>
          <a:p>
            <a:pPr algn="just">
              <a:spcAft>
                <a:spcPts val="400"/>
              </a:spcAft>
            </a:pPr>
            <a:r>
              <a:rPr lang="en-US" sz="800" dirty="0">
                <a:solidFill>
                  <a:srgbClr val="000000"/>
                </a:solidFill>
                <a:latin typeface="Segoe UI Historic" panose="020B0502040204020203" pitchFamily="34" charset="0"/>
                <a:ea typeface="Segoe UI Historic" panose="020B0502040204020203" pitchFamily="34" charset="0"/>
                <a:cs typeface="Segoe UI Historic" panose="020B0502040204020203" pitchFamily="34" charset="0"/>
              </a:rPr>
              <a:t>All data is from sources believed to be reliable but cannot be guaranteed or warranted. Past performance does not guarantee future results. </a:t>
            </a:r>
            <a:endParaRPr lang="en-US" sz="8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10" name="Picture 9" descr="A picture containing screenshot&#10;&#10;Description automatically generated">
            <a:extLst>
              <a:ext uri="{FF2B5EF4-FFF2-40B4-BE49-F238E27FC236}">
                <a16:creationId xmlns:a16="http://schemas.microsoft.com/office/drawing/2014/main" id="{12D6A695-1F97-F241-A39C-CCE411C0FCA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88869" y="1443271"/>
            <a:ext cx="1476619" cy="3048000"/>
          </a:xfrm>
          <a:prstGeom prst="rect">
            <a:avLst/>
          </a:prstGeom>
        </p:spPr>
      </p:pic>
      <p:pic>
        <p:nvPicPr>
          <p:cNvPr id="48" name="Picture 47">
            <a:extLst>
              <a:ext uri="{FF2B5EF4-FFF2-40B4-BE49-F238E27FC236}">
                <a16:creationId xmlns:a16="http://schemas.microsoft.com/office/drawing/2014/main" id="{47D1EC66-2E8F-2545-B252-08A8E981A105}"/>
              </a:ext>
            </a:extLst>
          </p:cNvPr>
          <p:cNvPicPr>
            <a:picLocks noChangeAspect="1"/>
          </p:cNvPicPr>
          <p:nvPr/>
        </p:nvPicPr>
        <p:blipFill rotWithShape="1">
          <a:blip r:embed="rId6" cstate="hqprint">
            <a:alphaModFix amt="68000"/>
            <a:extLst>
              <a:ext uri="{28A0092B-C50C-407E-A947-70E740481C1C}">
                <a14:useLocalDpi xmlns:a14="http://schemas.microsoft.com/office/drawing/2010/main"/>
              </a:ext>
            </a:extLst>
          </a:blip>
          <a:srcRect/>
          <a:stretch/>
        </p:blipFill>
        <p:spPr>
          <a:xfrm>
            <a:off x="2098824" y="966953"/>
            <a:ext cx="9476502" cy="4573002"/>
          </a:xfrm>
          <a:prstGeom prst="rect">
            <a:avLst/>
          </a:prstGeom>
        </p:spPr>
      </p:pic>
      <p:grpSp>
        <p:nvGrpSpPr>
          <p:cNvPr id="4" name="Group 3">
            <a:extLst>
              <a:ext uri="{FF2B5EF4-FFF2-40B4-BE49-F238E27FC236}">
                <a16:creationId xmlns:a16="http://schemas.microsoft.com/office/drawing/2014/main" id="{51256C7F-C713-E243-A86E-3FEEC6B9CDA9}"/>
              </a:ext>
            </a:extLst>
          </p:cNvPr>
          <p:cNvGrpSpPr/>
          <p:nvPr/>
        </p:nvGrpSpPr>
        <p:grpSpPr>
          <a:xfrm>
            <a:off x="3210951" y="1597572"/>
            <a:ext cx="7604194" cy="3939839"/>
            <a:chOff x="3210951" y="1597572"/>
            <a:chExt cx="7604194" cy="3939839"/>
          </a:xfrm>
        </p:grpSpPr>
        <p:cxnSp>
          <p:nvCxnSpPr>
            <p:cNvPr id="49" name="Straight Connector 48">
              <a:extLst>
                <a:ext uri="{FF2B5EF4-FFF2-40B4-BE49-F238E27FC236}">
                  <a16:creationId xmlns:a16="http://schemas.microsoft.com/office/drawing/2014/main" id="{85F941C3-A149-A74E-B155-0FE5962CB065}"/>
                </a:ext>
              </a:extLst>
            </p:cNvPr>
            <p:cNvCxnSpPr>
              <a:cxnSpLocks/>
            </p:cNvCxnSpPr>
            <p:nvPr/>
          </p:nvCxnSpPr>
          <p:spPr>
            <a:xfrm>
              <a:off x="3655497" y="2723361"/>
              <a:ext cx="459661" cy="1097280"/>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50" name="Straight Connector 49">
              <a:extLst>
                <a:ext uri="{FF2B5EF4-FFF2-40B4-BE49-F238E27FC236}">
                  <a16:creationId xmlns:a16="http://schemas.microsoft.com/office/drawing/2014/main" id="{E3BA99A3-7AFC-F846-AE11-DEA5B7FAD94D}"/>
                </a:ext>
              </a:extLst>
            </p:cNvPr>
            <p:cNvCxnSpPr>
              <a:cxnSpLocks/>
              <a:endCxn id="14" idx="2"/>
            </p:cNvCxnSpPr>
            <p:nvPr/>
          </p:nvCxnSpPr>
          <p:spPr>
            <a:xfrm flipH="1">
              <a:off x="3210951" y="2723361"/>
              <a:ext cx="444546" cy="2814050"/>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52" name="Straight Connector 51">
              <a:extLst>
                <a:ext uri="{FF2B5EF4-FFF2-40B4-BE49-F238E27FC236}">
                  <a16:creationId xmlns:a16="http://schemas.microsoft.com/office/drawing/2014/main" id="{1BEA7582-6922-3F49-AE27-81BCA1243C7D}"/>
                </a:ext>
              </a:extLst>
            </p:cNvPr>
            <p:cNvCxnSpPr>
              <a:cxnSpLocks/>
            </p:cNvCxnSpPr>
            <p:nvPr/>
          </p:nvCxnSpPr>
          <p:spPr>
            <a:xfrm flipH="1">
              <a:off x="5013435" y="2409663"/>
              <a:ext cx="420413" cy="1019337"/>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53" name="Straight Connector 52">
              <a:extLst>
                <a:ext uri="{FF2B5EF4-FFF2-40B4-BE49-F238E27FC236}">
                  <a16:creationId xmlns:a16="http://schemas.microsoft.com/office/drawing/2014/main" id="{A5DCFD68-82A4-AB40-9A3D-60551016435E}"/>
                </a:ext>
              </a:extLst>
            </p:cNvPr>
            <p:cNvCxnSpPr>
              <a:cxnSpLocks/>
            </p:cNvCxnSpPr>
            <p:nvPr/>
          </p:nvCxnSpPr>
          <p:spPr>
            <a:xfrm>
              <a:off x="5538681" y="2409663"/>
              <a:ext cx="366839" cy="2065345"/>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54" name="Straight Connector 53">
              <a:extLst>
                <a:ext uri="{FF2B5EF4-FFF2-40B4-BE49-F238E27FC236}">
                  <a16:creationId xmlns:a16="http://schemas.microsoft.com/office/drawing/2014/main" id="{CA16DC5B-78CA-8349-A4CE-7768656A99FE}"/>
                </a:ext>
              </a:extLst>
            </p:cNvPr>
            <p:cNvCxnSpPr>
              <a:cxnSpLocks/>
            </p:cNvCxnSpPr>
            <p:nvPr/>
          </p:nvCxnSpPr>
          <p:spPr>
            <a:xfrm flipH="1">
              <a:off x="5905520" y="1839310"/>
              <a:ext cx="469163" cy="2743200"/>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55" name="Straight Connector 54">
              <a:extLst>
                <a:ext uri="{FF2B5EF4-FFF2-40B4-BE49-F238E27FC236}">
                  <a16:creationId xmlns:a16="http://schemas.microsoft.com/office/drawing/2014/main" id="{8B2BC5B5-3BA5-8644-8A2F-0FF421834591}"/>
                </a:ext>
              </a:extLst>
            </p:cNvPr>
            <p:cNvCxnSpPr>
              <a:cxnSpLocks/>
            </p:cNvCxnSpPr>
            <p:nvPr/>
          </p:nvCxnSpPr>
          <p:spPr>
            <a:xfrm>
              <a:off x="6374683" y="1839310"/>
              <a:ext cx="443239" cy="625343"/>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56" name="Straight Connector 55">
              <a:extLst>
                <a:ext uri="{FF2B5EF4-FFF2-40B4-BE49-F238E27FC236}">
                  <a16:creationId xmlns:a16="http://schemas.microsoft.com/office/drawing/2014/main" id="{12B8CB93-DE0E-4849-8FB8-DC95A42BCC39}"/>
                </a:ext>
              </a:extLst>
            </p:cNvPr>
            <p:cNvCxnSpPr>
              <a:cxnSpLocks/>
            </p:cNvCxnSpPr>
            <p:nvPr/>
          </p:nvCxnSpPr>
          <p:spPr>
            <a:xfrm>
              <a:off x="6817922" y="2409663"/>
              <a:ext cx="372650" cy="503231"/>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57" name="Straight Connector 56">
              <a:extLst>
                <a:ext uri="{FF2B5EF4-FFF2-40B4-BE49-F238E27FC236}">
                  <a16:creationId xmlns:a16="http://schemas.microsoft.com/office/drawing/2014/main" id="{62F64AEB-1C1F-6442-B71C-566ABCB58AA6}"/>
                </a:ext>
              </a:extLst>
            </p:cNvPr>
            <p:cNvCxnSpPr>
              <a:cxnSpLocks/>
            </p:cNvCxnSpPr>
            <p:nvPr/>
          </p:nvCxnSpPr>
          <p:spPr>
            <a:xfrm flipH="1">
              <a:off x="7190572" y="2091559"/>
              <a:ext cx="460960" cy="821335"/>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58" name="Straight Connector 57">
              <a:extLst>
                <a:ext uri="{FF2B5EF4-FFF2-40B4-BE49-F238E27FC236}">
                  <a16:creationId xmlns:a16="http://schemas.microsoft.com/office/drawing/2014/main" id="{3793901A-6A2E-4A42-9F6A-B1E8484E33C4}"/>
                </a:ext>
              </a:extLst>
            </p:cNvPr>
            <p:cNvCxnSpPr>
              <a:cxnSpLocks/>
            </p:cNvCxnSpPr>
            <p:nvPr/>
          </p:nvCxnSpPr>
          <p:spPr>
            <a:xfrm>
              <a:off x="8996855" y="1839310"/>
              <a:ext cx="388010" cy="1073584"/>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59" name="Straight Connector 58">
              <a:extLst>
                <a:ext uri="{FF2B5EF4-FFF2-40B4-BE49-F238E27FC236}">
                  <a16:creationId xmlns:a16="http://schemas.microsoft.com/office/drawing/2014/main" id="{B1C1E7D6-7EE7-3F43-9043-DBA4367B3989}"/>
                </a:ext>
              </a:extLst>
            </p:cNvPr>
            <p:cNvCxnSpPr>
              <a:cxnSpLocks/>
            </p:cNvCxnSpPr>
            <p:nvPr/>
          </p:nvCxnSpPr>
          <p:spPr>
            <a:xfrm flipH="1">
              <a:off x="9459311" y="1839310"/>
              <a:ext cx="430923" cy="1073584"/>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60" name="Straight Connector 59">
              <a:extLst>
                <a:ext uri="{FF2B5EF4-FFF2-40B4-BE49-F238E27FC236}">
                  <a16:creationId xmlns:a16="http://schemas.microsoft.com/office/drawing/2014/main" id="{58D4A30B-CFA2-1347-B1B2-5249A29696DD}"/>
                </a:ext>
              </a:extLst>
            </p:cNvPr>
            <p:cNvCxnSpPr>
              <a:cxnSpLocks/>
            </p:cNvCxnSpPr>
            <p:nvPr/>
          </p:nvCxnSpPr>
          <p:spPr>
            <a:xfrm>
              <a:off x="9890234" y="1839310"/>
              <a:ext cx="418537" cy="1397876"/>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61" name="Straight Connector 60">
              <a:extLst>
                <a:ext uri="{FF2B5EF4-FFF2-40B4-BE49-F238E27FC236}">
                  <a16:creationId xmlns:a16="http://schemas.microsoft.com/office/drawing/2014/main" id="{80912546-92D3-2E40-B594-1C459FB1F5F5}"/>
                </a:ext>
              </a:extLst>
            </p:cNvPr>
            <p:cNvCxnSpPr>
              <a:cxnSpLocks/>
            </p:cNvCxnSpPr>
            <p:nvPr/>
          </p:nvCxnSpPr>
          <p:spPr>
            <a:xfrm flipH="1">
              <a:off x="10394731" y="1597572"/>
              <a:ext cx="420414" cy="1639614"/>
            </a:xfrm>
            <a:prstGeom prst="line">
              <a:avLst/>
            </a:prstGeom>
            <a:ln w="25400"/>
          </p:spPr>
          <p:style>
            <a:lnRef idx="1">
              <a:schemeClr val="accent4"/>
            </a:lnRef>
            <a:fillRef idx="0">
              <a:schemeClr val="accent4"/>
            </a:fillRef>
            <a:effectRef idx="0">
              <a:schemeClr val="accent4"/>
            </a:effectRef>
            <a:fontRef idx="minor">
              <a:schemeClr val="tx1"/>
            </a:fontRef>
          </p:style>
        </p:cxnSp>
      </p:grpSp>
      <p:cxnSp>
        <p:nvCxnSpPr>
          <p:cNvPr id="78" name="Straight Connector 77">
            <a:extLst>
              <a:ext uri="{FF2B5EF4-FFF2-40B4-BE49-F238E27FC236}">
                <a16:creationId xmlns:a16="http://schemas.microsoft.com/office/drawing/2014/main" id="{9C0CA8BF-780C-6748-9E92-AC007C217CE1}"/>
              </a:ext>
            </a:extLst>
          </p:cNvPr>
          <p:cNvCxnSpPr>
            <a:cxnSpLocks/>
          </p:cNvCxnSpPr>
          <p:nvPr/>
        </p:nvCxnSpPr>
        <p:spPr>
          <a:xfrm>
            <a:off x="10815145" y="1570523"/>
            <a:ext cx="509125" cy="1424925"/>
          </a:xfrm>
          <a:prstGeom prst="line">
            <a:avLst/>
          </a:prstGeom>
          <a:ln w="25400"/>
        </p:spPr>
        <p:style>
          <a:lnRef idx="1">
            <a:schemeClr val="accent4"/>
          </a:lnRef>
          <a:fillRef idx="0">
            <a:schemeClr val="accent4"/>
          </a:fillRef>
          <a:effectRef idx="0">
            <a:schemeClr val="accent4"/>
          </a:effectRef>
          <a:fontRef idx="minor">
            <a:schemeClr val="tx1"/>
          </a:fontRef>
        </p:style>
      </p:cxnSp>
      <p:sp>
        <p:nvSpPr>
          <p:cNvPr id="11" name="Rectangle 10">
            <a:extLst>
              <a:ext uri="{FF2B5EF4-FFF2-40B4-BE49-F238E27FC236}">
                <a16:creationId xmlns:a16="http://schemas.microsoft.com/office/drawing/2014/main" id="{AFA22D3F-5815-A14F-815D-39DBAF162A11}"/>
              </a:ext>
            </a:extLst>
          </p:cNvPr>
          <p:cNvSpPr/>
          <p:nvPr/>
        </p:nvSpPr>
        <p:spPr>
          <a:xfrm>
            <a:off x="2090502" y="4981903"/>
            <a:ext cx="466406" cy="294290"/>
          </a:xfrm>
          <a:prstGeom prst="rect">
            <a:avLst/>
          </a:prstGeom>
          <a:solidFill>
            <a:srgbClr val="8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bg1"/>
                </a:solidFill>
              </a:rPr>
              <a:t>US Growth</a:t>
            </a:r>
          </a:p>
        </p:txBody>
      </p:sp>
      <p:sp>
        <p:nvSpPr>
          <p:cNvPr id="12" name="Rectangle 11">
            <a:extLst>
              <a:ext uri="{FF2B5EF4-FFF2-40B4-BE49-F238E27FC236}">
                <a16:creationId xmlns:a16="http://schemas.microsoft.com/office/drawing/2014/main" id="{F927365D-5C00-274E-A572-F77E27C968B5}"/>
              </a:ext>
            </a:extLst>
          </p:cNvPr>
          <p:cNvSpPr/>
          <p:nvPr/>
        </p:nvSpPr>
        <p:spPr>
          <a:xfrm>
            <a:off x="2532362" y="4984772"/>
            <a:ext cx="466406" cy="294290"/>
          </a:xfrm>
          <a:prstGeom prst="rect">
            <a:avLst/>
          </a:prstGeom>
          <a:solidFill>
            <a:srgbClr val="8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bg1"/>
                </a:solidFill>
              </a:rPr>
              <a:t>US Growth</a:t>
            </a:r>
          </a:p>
        </p:txBody>
      </p:sp>
      <p:sp>
        <p:nvSpPr>
          <p:cNvPr id="14" name="Rectangle 13">
            <a:extLst>
              <a:ext uri="{FF2B5EF4-FFF2-40B4-BE49-F238E27FC236}">
                <a16:creationId xmlns:a16="http://schemas.microsoft.com/office/drawing/2014/main" id="{D4ADD741-125E-D144-B618-F1DD9C6EB3B8}"/>
              </a:ext>
            </a:extLst>
          </p:cNvPr>
          <p:cNvSpPr/>
          <p:nvPr/>
        </p:nvSpPr>
        <p:spPr>
          <a:xfrm>
            <a:off x="2977748" y="5273524"/>
            <a:ext cx="466406" cy="263887"/>
          </a:xfrm>
          <a:prstGeom prst="rect">
            <a:avLst/>
          </a:prstGeom>
          <a:solidFill>
            <a:srgbClr val="8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bg1"/>
                </a:solidFill>
              </a:rPr>
              <a:t>US Growth</a:t>
            </a:r>
          </a:p>
        </p:txBody>
      </p:sp>
      <p:sp>
        <p:nvSpPr>
          <p:cNvPr id="15" name="Rectangle 14">
            <a:extLst>
              <a:ext uri="{FF2B5EF4-FFF2-40B4-BE49-F238E27FC236}">
                <a16:creationId xmlns:a16="http://schemas.microsoft.com/office/drawing/2014/main" id="{49D8B328-A506-AC48-95E4-A904CD153BED}"/>
              </a:ext>
            </a:extLst>
          </p:cNvPr>
          <p:cNvSpPr/>
          <p:nvPr/>
        </p:nvSpPr>
        <p:spPr>
          <a:xfrm>
            <a:off x="3430405" y="2535579"/>
            <a:ext cx="466406" cy="263887"/>
          </a:xfrm>
          <a:prstGeom prst="rect">
            <a:avLst/>
          </a:prstGeom>
          <a:solidFill>
            <a:srgbClr val="8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bg1"/>
                </a:solidFill>
              </a:rPr>
              <a:t>US Growth</a:t>
            </a:r>
          </a:p>
        </p:txBody>
      </p:sp>
      <p:sp>
        <p:nvSpPr>
          <p:cNvPr id="16" name="Rectangle 15">
            <a:extLst>
              <a:ext uri="{FF2B5EF4-FFF2-40B4-BE49-F238E27FC236}">
                <a16:creationId xmlns:a16="http://schemas.microsoft.com/office/drawing/2014/main" id="{8A69DFB4-A5A4-3E48-9ED1-D15D613E21C5}"/>
              </a:ext>
            </a:extLst>
          </p:cNvPr>
          <p:cNvSpPr/>
          <p:nvPr/>
        </p:nvSpPr>
        <p:spPr>
          <a:xfrm>
            <a:off x="3873264" y="3628048"/>
            <a:ext cx="466406" cy="263887"/>
          </a:xfrm>
          <a:prstGeom prst="rect">
            <a:avLst/>
          </a:prstGeom>
          <a:solidFill>
            <a:srgbClr val="8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bg1"/>
                </a:solidFill>
              </a:rPr>
              <a:t>US Growth</a:t>
            </a:r>
          </a:p>
        </p:txBody>
      </p:sp>
      <p:sp>
        <p:nvSpPr>
          <p:cNvPr id="18" name="Rectangle 17">
            <a:extLst>
              <a:ext uri="{FF2B5EF4-FFF2-40B4-BE49-F238E27FC236}">
                <a16:creationId xmlns:a16="http://schemas.microsoft.com/office/drawing/2014/main" id="{CF81F47E-7542-244D-8A4A-F289A9030A69}"/>
              </a:ext>
            </a:extLst>
          </p:cNvPr>
          <p:cNvSpPr/>
          <p:nvPr/>
        </p:nvSpPr>
        <p:spPr>
          <a:xfrm>
            <a:off x="4342990" y="3330889"/>
            <a:ext cx="466406" cy="294290"/>
          </a:xfrm>
          <a:prstGeom prst="rect">
            <a:avLst/>
          </a:prstGeom>
          <a:solidFill>
            <a:srgbClr val="8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bg1"/>
                </a:solidFill>
              </a:rPr>
              <a:t>US Growth</a:t>
            </a:r>
          </a:p>
        </p:txBody>
      </p:sp>
      <p:sp>
        <p:nvSpPr>
          <p:cNvPr id="19" name="Rectangle 18">
            <a:extLst>
              <a:ext uri="{FF2B5EF4-FFF2-40B4-BE49-F238E27FC236}">
                <a16:creationId xmlns:a16="http://schemas.microsoft.com/office/drawing/2014/main" id="{60FFC901-D2AC-654E-9792-E87926E25D7B}"/>
              </a:ext>
            </a:extLst>
          </p:cNvPr>
          <p:cNvSpPr/>
          <p:nvPr/>
        </p:nvSpPr>
        <p:spPr>
          <a:xfrm>
            <a:off x="4784850" y="3333758"/>
            <a:ext cx="466406" cy="294290"/>
          </a:xfrm>
          <a:prstGeom prst="rect">
            <a:avLst/>
          </a:prstGeom>
          <a:solidFill>
            <a:srgbClr val="8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bg1"/>
                </a:solidFill>
              </a:rPr>
              <a:t>US Growth</a:t>
            </a:r>
          </a:p>
        </p:txBody>
      </p:sp>
      <p:sp>
        <p:nvSpPr>
          <p:cNvPr id="20" name="Rectangle 19">
            <a:extLst>
              <a:ext uri="{FF2B5EF4-FFF2-40B4-BE49-F238E27FC236}">
                <a16:creationId xmlns:a16="http://schemas.microsoft.com/office/drawing/2014/main" id="{77895B95-C693-1240-A5D6-E78D2C7F65CE}"/>
              </a:ext>
            </a:extLst>
          </p:cNvPr>
          <p:cNvSpPr/>
          <p:nvPr/>
        </p:nvSpPr>
        <p:spPr>
          <a:xfrm>
            <a:off x="5650487" y="4442532"/>
            <a:ext cx="466406" cy="294290"/>
          </a:xfrm>
          <a:prstGeom prst="rect">
            <a:avLst/>
          </a:prstGeom>
          <a:solidFill>
            <a:srgbClr val="8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bg1"/>
                </a:solidFill>
              </a:rPr>
              <a:t>US Growth</a:t>
            </a:r>
          </a:p>
        </p:txBody>
      </p:sp>
      <p:sp>
        <p:nvSpPr>
          <p:cNvPr id="21" name="Rectangle 20">
            <a:extLst>
              <a:ext uri="{FF2B5EF4-FFF2-40B4-BE49-F238E27FC236}">
                <a16:creationId xmlns:a16="http://schemas.microsoft.com/office/drawing/2014/main" id="{7EF18667-6F4C-8A49-8823-6367D5C8B25F}"/>
              </a:ext>
            </a:extLst>
          </p:cNvPr>
          <p:cNvSpPr/>
          <p:nvPr/>
        </p:nvSpPr>
        <p:spPr>
          <a:xfrm>
            <a:off x="5204094" y="2246544"/>
            <a:ext cx="466406" cy="294290"/>
          </a:xfrm>
          <a:prstGeom prst="rect">
            <a:avLst/>
          </a:prstGeom>
          <a:solidFill>
            <a:srgbClr val="8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bg1"/>
                </a:solidFill>
              </a:rPr>
              <a:t>US Growth</a:t>
            </a:r>
          </a:p>
        </p:txBody>
      </p:sp>
      <p:sp>
        <p:nvSpPr>
          <p:cNvPr id="22" name="Rectangle 21">
            <a:extLst>
              <a:ext uri="{FF2B5EF4-FFF2-40B4-BE49-F238E27FC236}">
                <a16:creationId xmlns:a16="http://schemas.microsoft.com/office/drawing/2014/main" id="{152CE132-0FFD-0843-8C67-298A32547148}"/>
              </a:ext>
            </a:extLst>
          </p:cNvPr>
          <p:cNvSpPr/>
          <p:nvPr/>
        </p:nvSpPr>
        <p:spPr>
          <a:xfrm>
            <a:off x="6106383" y="1700057"/>
            <a:ext cx="466406" cy="294290"/>
          </a:xfrm>
          <a:prstGeom prst="rect">
            <a:avLst/>
          </a:prstGeom>
          <a:solidFill>
            <a:srgbClr val="8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bg1"/>
                </a:solidFill>
              </a:rPr>
              <a:t>US Growth</a:t>
            </a:r>
          </a:p>
        </p:txBody>
      </p:sp>
      <p:sp>
        <p:nvSpPr>
          <p:cNvPr id="23" name="Rectangle 22">
            <a:extLst>
              <a:ext uri="{FF2B5EF4-FFF2-40B4-BE49-F238E27FC236}">
                <a16:creationId xmlns:a16="http://schemas.microsoft.com/office/drawing/2014/main" id="{BA6AE681-E676-8347-8487-A5EFE64BEE7D}"/>
              </a:ext>
            </a:extLst>
          </p:cNvPr>
          <p:cNvSpPr/>
          <p:nvPr/>
        </p:nvSpPr>
        <p:spPr>
          <a:xfrm>
            <a:off x="6554310" y="2237945"/>
            <a:ext cx="466406" cy="294290"/>
          </a:xfrm>
          <a:prstGeom prst="rect">
            <a:avLst/>
          </a:prstGeom>
          <a:solidFill>
            <a:srgbClr val="8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bg1"/>
                </a:solidFill>
              </a:rPr>
              <a:t>US Growth</a:t>
            </a:r>
          </a:p>
        </p:txBody>
      </p:sp>
      <p:sp>
        <p:nvSpPr>
          <p:cNvPr id="24" name="Rectangle 23">
            <a:extLst>
              <a:ext uri="{FF2B5EF4-FFF2-40B4-BE49-F238E27FC236}">
                <a16:creationId xmlns:a16="http://schemas.microsoft.com/office/drawing/2014/main" id="{B3D02386-3A20-B643-8436-7394E0192102}"/>
              </a:ext>
            </a:extLst>
          </p:cNvPr>
          <p:cNvSpPr/>
          <p:nvPr/>
        </p:nvSpPr>
        <p:spPr>
          <a:xfrm>
            <a:off x="6997526" y="2799466"/>
            <a:ext cx="466406" cy="294290"/>
          </a:xfrm>
          <a:prstGeom prst="rect">
            <a:avLst/>
          </a:prstGeom>
          <a:solidFill>
            <a:srgbClr val="8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bg1"/>
                </a:solidFill>
              </a:rPr>
              <a:t>US Growth</a:t>
            </a:r>
          </a:p>
        </p:txBody>
      </p:sp>
      <p:sp>
        <p:nvSpPr>
          <p:cNvPr id="25" name="Rectangle 24">
            <a:extLst>
              <a:ext uri="{FF2B5EF4-FFF2-40B4-BE49-F238E27FC236}">
                <a16:creationId xmlns:a16="http://schemas.microsoft.com/office/drawing/2014/main" id="{CF9DF884-71DA-004C-81E6-D9B5833FD36B}"/>
              </a:ext>
            </a:extLst>
          </p:cNvPr>
          <p:cNvSpPr/>
          <p:nvPr/>
        </p:nvSpPr>
        <p:spPr>
          <a:xfrm>
            <a:off x="7445700" y="1952254"/>
            <a:ext cx="466406" cy="294290"/>
          </a:xfrm>
          <a:prstGeom prst="rect">
            <a:avLst/>
          </a:prstGeom>
          <a:solidFill>
            <a:srgbClr val="8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bg1"/>
                </a:solidFill>
              </a:rPr>
              <a:t>US Growth</a:t>
            </a:r>
          </a:p>
        </p:txBody>
      </p:sp>
      <p:sp>
        <p:nvSpPr>
          <p:cNvPr id="26" name="Rectangle 25">
            <a:extLst>
              <a:ext uri="{FF2B5EF4-FFF2-40B4-BE49-F238E27FC236}">
                <a16:creationId xmlns:a16="http://schemas.microsoft.com/office/drawing/2014/main" id="{6A8AD3BC-C9FC-9E48-9037-1D91F75D2A66}"/>
              </a:ext>
            </a:extLst>
          </p:cNvPr>
          <p:cNvSpPr/>
          <p:nvPr/>
        </p:nvSpPr>
        <p:spPr>
          <a:xfrm>
            <a:off x="7899412" y="1697387"/>
            <a:ext cx="466406" cy="294290"/>
          </a:xfrm>
          <a:prstGeom prst="rect">
            <a:avLst/>
          </a:prstGeom>
          <a:solidFill>
            <a:srgbClr val="8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bg1"/>
                </a:solidFill>
              </a:rPr>
              <a:t>US Growth</a:t>
            </a:r>
          </a:p>
        </p:txBody>
      </p:sp>
      <p:sp>
        <p:nvSpPr>
          <p:cNvPr id="27" name="Rectangle 26">
            <a:extLst>
              <a:ext uri="{FF2B5EF4-FFF2-40B4-BE49-F238E27FC236}">
                <a16:creationId xmlns:a16="http://schemas.microsoft.com/office/drawing/2014/main" id="{9BDED967-CB3D-AD4F-959F-14255D61126D}"/>
              </a:ext>
            </a:extLst>
          </p:cNvPr>
          <p:cNvSpPr/>
          <p:nvPr/>
        </p:nvSpPr>
        <p:spPr>
          <a:xfrm>
            <a:off x="8332670" y="1971966"/>
            <a:ext cx="466406" cy="294290"/>
          </a:xfrm>
          <a:prstGeom prst="rect">
            <a:avLst/>
          </a:prstGeom>
          <a:solidFill>
            <a:srgbClr val="8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bg1"/>
                </a:solidFill>
              </a:rPr>
              <a:t>US Growth</a:t>
            </a:r>
          </a:p>
        </p:txBody>
      </p:sp>
      <p:sp>
        <p:nvSpPr>
          <p:cNvPr id="28" name="Rectangle 27">
            <a:extLst>
              <a:ext uri="{FF2B5EF4-FFF2-40B4-BE49-F238E27FC236}">
                <a16:creationId xmlns:a16="http://schemas.microsoft.com/office/drawing/2014/main" id="{38D22532-910F-D443-9A83-EDA835586B34}"/>
              </a:ext>
            </a:extLst>
          </p:cNvPr>
          <p:cNvSpPr/>
          <p:nvPr/>
        </p:nvSpPr>
        <p:spPr>
          <a:xfrm>
            <a:off x="8779406" y="1697387"/>
            <a:ext cx="466406" cy="294290"/>
          </a:xfrm>
          <a:prstGeom prst="rect">
            <a:avLst/>
          </a:prstGeom>
          <a:solidFill>
            <a:srgbClr val="8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bg1"/>
                </a:solidFill>
              </a:rPr>
              <a:t>US Growth</a:t>
            </a:r>
          </a:p>
        </p:txBody>
      </p:sp>
      <p:sp>
        <p:nvSpPr>
          <p:cNvPr id="29" name="Rectangle 28">
            <a:extLst>
              <a:ext uri="{FF2B5EF4-FFF2-40B4-BE49-F238E27FC236}">
                <a16:creationId xmlns:a16="http://schemas.microsoft.com/office/drawing/2014/main" id="{4773A386-0271-3348-AA95-CF2EE9FEEEC7}"/>
              </a:ext>
            </a:extLst>
          </p:cNvPr>
          <p:cNvSpPr/>
          <p:nvPr/>
        </p:nvSpPr>
        <p:spPr>
          <a:xfrm>
            <a:off x="9677908" y="1697387"/>
            <a:ext cx="466406" cy="294290"/>
          </a:xfrm>
          <a:prstGeom prst="rect">
            <a:avLst/>
          </a:prstGeom>
          <a:solidFill>
            <a:srgbClr val="8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bg1"/>
                </a:solidFill>
              </a:rPr>
              <a:t>US Growth</a:t>
            </a:r>
          </a:p>
        </p:txBody>
      </p:sp>
      <p:sp>
        <p:nvSpPr>
          <p:cNvPr id="30" name="Rectangle 29">
            <a:extLst>
              <a:ext uri="{FF2B5EF4-FFF2-40B4-BE49-F238E27FC236}">
                <a16:creationId xmlns:a16="http://schemas.microsoft.com/office/drawing/2014/main" id="{E7F13C88-125E-2D43-9AC7-839F291180F1}"/>
              </a:ext>
            </a:extLst>
          </p:cNvPr>
          <p:cNvSpPr/>
          <p:nvPr/>
        </p:nvSpPr>
        <p:spPr>
          <a:xfrm>
            <a:off x="9222012" y="2799466"/>
            <a:ext cx="466406" cy="294290"/>
          </a:xfrm>
          <a:prstGeom prst="rect">
            <a:avLst/>
          </a:prstGeom>
          <a:solidFill>
            <a:srgbClr val="8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bg1"/>
                </a:solidFill>
              </a:rPr>
              <a:t>US Growth</a:t>
            </a:r>
          </a:p>
        </p:txBody>
      </p:sp>
      <p:sp>
        <p:nvSpPr>
          <p:cNvPr id="31" name="Rectangle 30">
            <a:extLst>
              <a:ext uri="{FF2B5EF4-FFF2-40B4-BE49-F238E27FC236}">
                <a16:creationId xmlns:a16="http://schemas.microsoft.com/office/drawing/2014/main" id="{59EC2093-5D35-3545-84EF-46EA200A8B63}"/>
              </a:ext>
            </a:extLst>
          </p:cNvPr>
          <p:cNvSpPr/>
          <p:nvPr/>
        </p:nvSpPr>
        <p:spPr>
          <a:xfrm>
            <a:off x="10117663" y="3083246"/>
            <a:ext cx="466406" cy="294290"/>
          </a:xfrm>
          <a:prstGeom prst="rect">
            <a:avLst/>
          </a:prstGeom>
          <a:solidFill>
            <a:srgbClr val="8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bg1"/>
                </a:solidFill>
              </a:rPr>
              <a:t>US Growth</a:t>
            </a:r>
          </a:p>
        </p:txBody>
      </p:sp>
      <p:sp>
        <p:nvSpPr>
          <p:cNvPr id="32" name="Rectangle 31">
            <a:extLst>
              <a:ext uri="{FF2B5EF4-FFF2-40B4-BE49-F238E27FC236}">
                <a16:creationId xmlns:a16="http://schemas.microsoft.com/office/drawing/2014/main" id="{FB5A6E4D-670A-9F44-B299-CE295334F80A}"/>
              </a:ext>
            </a:extLst>
          </p:cNvPr>
          <p:cNvSpPr/>
          <p:nvPr/>
        </p:nvSpPr>
        <p:spPr>
          <a:xfrm>
            <a:off x="10576410" y="1425681"/>
            <a:ext cx="466406" cy="294290"/>
          </a:xfrm>
          <a:prstGeom prst="rect">
            <a:avLst/>
          </a:prstGeom>
          <a:solidFill>
            <a:srgbClr val="8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bg1"/>
                </a:solidFill>
              </a:rPr>
              <a:t>US Growth</a:t>
            </a:r>
          </a:p>
        </p:txBody>
      </p:sp>
      <p:sp>
        <p:nvSpPr>
          <p:cNvPr id="33" name="Rectangle 32">
            <a:extLst>
              <a:ext uri="{FF2B5EF4-FFF2-40B4-BE49-F238E27FC236}">
                <a16:creationId xmlns:a16="http://schemas.microsoft.com/office/drawing/2014/main" id="{6E61F5D6-C307-5747-9654-661F18D4C315}"/>
              </a:ext>
            </a:extLst>
          </p:cNvPr>
          <p:cNvSpPr/>
          <p:nvPr/>
        </p:nvSpPr>
        <p:spPr>
          <a:xfrm>
            <a:off x="11093288" y="2795740"/>
            <a:ext cx="466406" cy="294290"/>
          </a:xfrm>
          <a:prstGeom prst="rect">
            <a:avLst/>
          </a:prstGeom>
          <a:solidFill>
            <a:srgbClr val="8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bg1"/>
                </a:solidFill>
              </a:rPr>
              <a:t>US Growth</a:t>
            </a:r>
          </a:p>
        </p:txBody>
      </p:sp>
      <p:sp>
        <p:nvSpPr>
          <p:cNvPr id="2" name="Title 1">
            <a:extLst>
              <a:ext uri="{FF2B5EF4-FFF2-40B4-BE49-F238E27FC236}">
                <a16:creationId xmlns:a16="http://schemas.microsoft.com/office/drawing/2014/main" id="{99229E38-527E-D54A-A6E8-B0BBEB9A14E5}"/>
              </a:ext>
            </a:extLst>
          </p:cNvPr>
          <p:cNvSpPr>
            <a:spLocks noGrp="1"/>
          </p:cNvSpPr>
          <p:nvPr>
            <p:ph type="title"/>
          </p:nvPr>
        </p:nvSpPr>
        <p:spPr>
          <a:xfrm>
            <a:off x="658461" y="449655"/>
            <a:ext cx="9029957" cy="638727"/>
          </a:xfrm>
        </p:spPr>
        <p:txBody>
          <a:bodyPr>
            <a:noAutofit/>
          </a:bodyPr>
          <a:lstStyle/>
          <a:p>
            <a:pPr>
              <a:lnSpc>
                <a:spcPct val="100000"/>
              </a:lnSpc>
            </a:pPr>
            <a:r>
              <a:rPr lang="en-US" sz="2700" dirty="0"/>
              <a:t>Diversify Globally—Performance of Various Asset Classes</a:t>
            </a:r>
            <a:br>
              <a:rPr lang="en-US" dirty="0"/>
            </a:br>
            <a:r>
              <a:rPr lang="en-US" sz="1800" dirty="0">
                <a:solidFill>
                  <a:schemeClr val="tx1">
                    <a:lumMod val="50000"/>
                    <a:lumOff val="50000"/>
                  </a:schemeClr>
                </a:solidFill>
              </a:rPr>
              <a:t>2000 - 2019</a:t>
            </a:r>
            <a:endParaRPr lang="en-US" dirty="0">
              <a:solidFill>
                <a:schemeClr val="tx1">
                  <a:lumMod val="50000"/>
                  <a:lumOff val="50000"/>
                </a:schemeClr>
              </a:solidFill>
            </a:endParaRPr>
          </a:p>
        </p:txBody>
      </p:sp>
    </p:spTree>
    <p:extLst>
      <p:ext uri="{BB962C8B-B14F-4D97-AF65-F5344CB8AC3E}">
        <p14:creationId xmlns:p14="http://schemas.microsoft.com/office/powerpoint/2010/main" val="239723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3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automatically generated">
            <a:extLst>
              <a:ext uri="{FF2B5EF4-FFF2-40B4-BE49-F238E27FC236}">
                <a16:creationId xmlns:a16="http://schemas.microsoft.com/office/drawing/2014/main" id="{86CFA77A-8995-7840-80F8-0725E8AED30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5402" t="13016" r="1607" b="20159"/>
          <a:stretch/>
        </p:blipFill>
        <p:spPr>
          <a:xfrm>
            <a:off x="1883229" y="1235798"/>
            <a:ext cx="9774636" cy="4427242"/>
          </a:xfrm>
          <a:prstGeom prst="rect">
            <a:avLst/>
          </a:prstGeom>
        </p:spPr>
      </p:pic>
      <p:sp>
        <p:nvSpPr>
          <p:cNvPr id="6" name="Rectangle 5">
            <a:extLst>
              <a:ext uri="{FF2B5EF4-FFF2-40B4-BE49-F238E27FC236}">
                <a16:creationId xmlns:a16="http://schemas.microsoft.com/office/drawing/2014/main" id="{EDF84FF0-089E-814E-8CA6-D32EB7CFC3D0}"/>
              </a:ext>
            </a:extLst>
          </p:cNvPr>
          <p:cNvSpPr/>
          <p:nvPr/>
        </p:nvSpPr>
        <p:spPr>
          <a:xfrm>
            <a:off x="658461" y="5602728"/>
            <a:ext cx="10916864" cy="1159292"/>
          </a:xfrm>
          <a:prstGeom prst="rect">
            <a:avLst/>
          </a:prstGeom>
        </p:spPr>
        <p:txBody>
          <a:bodyPr wrap="square">
            <a:spAutoFit/>
          </a:bodyPr>
          <a:lstStyle/>
          <a:p>
            <a:pPr algn="just">
              <a:spcAft>
                <a:spcPts val="400"/>
              </a:spcAft>
            </a:pPr>
            <a:r>
              <a:rPr lang="en-US" sz="800" b="1" dirty="0">
                <a:latin typeface="Segoe UI Historic" panose="020B0502040204020203" pitchFamily="34" charset="0"/>
                <a:ea typeface="Segoe UI Historic" panose="020B0502040204020203" pitchFamily="34" charset="0"/>
                <a:cs typeface="Segoe UI Historic" panose="020B0502040204020203" pitchFamily="34" charset="0"/>
              </a:rPr>
              <a:t>Source: </a:t>
            </a:r>
            <a:r>
              <a:rPr lang="en-US" sz="800" dirty="0">
                <a:latin typeface="Segoe UI Historic" panose="020B0502040204020203" pitchFamily="34" charset="0"/>
                <a:ea typeface="Segoe UI Historic" panose="020B0502040204020203" pitchFamily="34" charset="0"/>
                <a:cs typeface="Segoe UI Historic" panose="020B0502040204020203" pitchFamily="34" charset="0"/>
              </a:rPr>
              <a:t>Morningstar Direct and </a:t>
            </a:r>
            <a:r>
              <a:rPr lang="en-US" sz="800" dirty="0" err="1">
                <a:latin typeface="Segoe UI Historic" panose="020B0502040204020203" pitchFamily="34" charset="0"/>
                <a:ea typeface="Segoe UI Historic" panose="020B0502040204020203" pitchFamily="34" charset="0"/>
                <a:cs typeface="Segoe UI Historic" panose="020B0502040204020203" pitchFamily="34" charset="0"/>
              </a:rPr>
              <a:t>www.hedgefundresearch.com</a:t>
            </a:r>
            <a:endParaRPr lang="en-US" sz="800" dirty="0">
              <a:latin typeface="Segoe UI Historic" panose="020B0502040204020203" pitchFamily="34" charset="0"/>
              <a:ea typeface="Segoe UI Historic" panose="020B0502040204020203" pitchFamily="34" charset="0"/>
              <a:cs typeface="Segoe UI Historic" panose="020B0502040204020203" pitchFamily="34" charset="0"/>
            </a:endParaRPr>
          </a:p>
          <a:p>
            <a:pPr algn="just">
              <a:spcAft>
                <a:spcPts val="400"/>
              </a:spcAft>
            </a:pPr>
            <a:r>
              <a:rPr lang="en-US" sz="800" dirty="0">
                <a:latin typeface="Segoe UI Historic" panose="020B0502040204020203" pitchFamily="34" charset="0"/>
                <a:ea typeface="Segoe UI Historic" panose="020B0502040204020203" pitchFamily="34" charset="0"/>
                <a:cs typeface="Segoe UI Historic" panose="020B0502040204020203" pitchFamily="34" charset="0"/>
              </a:rPr>
              <a:t>Diversification seeks to improve performance by spreading your investment dollars into various asset classes to add balance to your portfolio. Using this methodology, however, does not guarantee a profit or protection from loss in a declining market. Past performance does not guarantee future results. Investors cannot invest directly in an index. Actual performance for client accounts will differ. Please see disclosure at the end of presentation titled “Periodic Table of Asset Class and Sector Returns.” The data should be reviewed in conjunction with the disclosure of the performance information. </a:t>
            </a:r>
          </a:p>
          <a:p>
            <a:pPr algn="just">
              <a:spcAft>
                <a:spcPts val="400"/>
              </a:spcAft>
            </a:pPr>
            <a:r>
              <a:rPr lang="en-US" sz="800" dirty="0">
                <a:latin typeface="Segoe UI Historic" panose="020B0502040204020203" pitchFamily="34" charset="0"/>
                <a:ea typeface="Segoe UI Historic" panose="020B0502040204020203" pitchFamily="34" charset="0"/>
                <a:cs typeface="Segoe UI Historic" panose="020B0502040204020203" pitchFamily="34" charset="0"/>
              </a:rPr>
              <a:t>Annualized returns from 1999 through 2019. Annualized return: is calculated as a geometric average to show what an investment would earn over a period of time if the annual return was compounded.  </a:t>
            </a:r>
          </a:p>
          <a:p>
            <a:pPr algn="just">
              <a:spcAft>
                <a:spcPts val="400"/>
              </a:spcAft>
            </a:pPr>
            <a:r>
              <a:rPr lang="en-US" sz="800" b="1" dirty="0">
                <a:latin typeface="Segoe UI Historic" panose="020B0502040204020203" pitchFamily="34" charset="0"/>
                <a:ea typeface="Segoe UI Historic" panose="020B0502040204020203" pitchFamily="34" charset="0"/>
                <a:cs typeface="Segoe UI Historic" panose="020B0502040204020203" pitchFamily="34" charset="0"/>
              </a:rPr>
              <a:t>Source: </a:t>
            </a:r>
            <a:r>
              <a:rPr lang="en-US" sz="800" dirty="0">
                <a:latin typeface="Segoe UI Historic" panose="020B0502040204020203" pitchFamily="34" charset="0"/>
                <a:ea typeface="Segoe UI Historic" panose="020B0502040204020203" pitchFamily="34" charset="0"/>
                <a:cs typeface="Segoe UI Historic" panose="020B0502040204020203" pitchFamily="34" charset="0"/>
                <a:hlinkClick r:id="rId4"/>
              </a:rPr>
              <a:t>www.Investopedia.com</a:t>
            </a:r>
            <a:endParaRPr lang="en-US" sz="800" dirty="0">
              <a:latin typeface="Segoe UI Historic" panose="020B0502040204020203" pitchFamily="34" charset="0"/>
              <a:ea typeface="Segoe UI Historic" panose="020B0502040204020203" pitchFamily="34" charset="0"/>
              <a:cs typeface="Segoe UI Historic" panose="020B0502040204020203" pitchFamily="34" charset="0"/>
            </a:endParaRPr>
          </a:p>
          <a:p>
            <a:pPr algn="just">
              <a:spcAft>
                <a:spcPts val="400"/>
              </a:spcAft>
            </a:pPr>
            <a:r>
              <a:rPr lang="en-US" sz="800" dirty="0">
                <a:solidFill>
                  <a:srgbClr val="000000"/>
                </a:solidFill>
                <a:latin typeface="Segoe UI Historic" panose="020B0502040204020203" pitchFamily="34" charset="0"/>
                <a:ea typeface="Segoe UI Historic" panose="020B0502040204020203" pitchFamily="34" charset="0"/>
                <a:cs typeface="Segoe UI Historic" panose="020B0502040204020203" pitchFamily="34" charset="0"/>
              </a:rPr>
              <a:t>All data is from sources believed to be reliable but cannot be guaranteed or warranted. Past performance does not guarantee future results. </a:t>
            </a:r>
            <a:endParaRPr lang="en-US" sz="8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10" name="Picture 9" descr="A picture containing screenshot&#10;&#10;Description automatically generated">
            <a:extLst>
              <a:ext uri="{FF2B5EF4-FFF2-40B4-BE49-F238E27FC236}">
                <a16:creationId xmlns:a16="http://schemas.microsoft.com/office/drawing/2014/main" id="{12D6A695-1F97-F241-A39C-CCE411C0FCA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88869" y="1443271"/>
            <a:ext cx="1476619" cy="3048000"/>
          </a:xfrm>
          <a:prstGeom prst="rect">
            <a:avLst/>
          </a:prstGeom>
        </p:spPr>
      </p:pic>
      <p:pic>
        <p:nvPicPr>
          <p:cNvPr id="49" name="Picture 48">
            <a:extLst>
              <a:ext uri="{FF2B5EF4-FFF2-40B4-BE49-F238E27FC236}">
                <a16:creationId xmlns:a16="http://schemas.microsoft.com/office/drawing/2014/main" id="{435723BC-83BA-B247-9D21-E0386EB460E5}"/>
              </a:ext>
            </a:extLst>
          </p:cNvPr>
          <p:cNvPicPr>
            <a:picLocks noChangeAspect="1"/>
          </p:cNvPicPr>
          <p:nvPr/>
        </p:nvPicPr>
        <p:blipFill rotWithShape="1">
          <a:blip r:embed="rId6" cstate="hqprint">
            <a:alphaModFix amt="68000"/>
            <a:extLst>
              <a:ext uri="{28A0092B-C50C-407E-A947-70E740481C1C}">
                <a14:useLocalDpi xmlns:a14="http://schemas.microsoft.com/office/drawing/2010/main"/>
              </a:ext>
            </a:extLst>
          </a:blip>
          <a:srcRect/>
          <a:stretch/>
        </p:blipFill>
        <p:spPr>
          <a:xfrm>
            <a:off x="2098824" y="966953"/>
            <a:ext cx="9476502" cy="4573002"/>
          </a:xfrm>
          <a:prstGeom prst="rect">
            <a:avLst/>
          </a:prstGeom>
        </p:spPr>
      </p:pic>
      <p:grpSp>
        <p:nvGrpSpPr>
          <p:cNvPr id="77" name="Group 76">
            <a:extLst>
              <a:ext uri="{FF2B5EF4-FFF2-40B4-BE49-F238E27FC236}">
                <a16:creationId xmlns:a16="http://schemas.microsoft.com/office/drawing/2014/main" id="{B637C5B2-DF7B-584E-BAC5-50EAA745BB88}"/>
              </a:ext>
            </a:extLst>
          </p:cNvPr>
          <p:cNvGrpSpPr/>
          <p:nvPr/>
        </p:nvGrpSpPr>
        <p:grpSpPr>
          <a:xfrm>
            <a:off x="3647440" y="2648524"/>
            <a:ext cx="7692898" cy="1934638"/>
            <a:chOff x="3647440" y="2648524"/>
            <a:chExt cx="7692898" cy="1934638"/>
          </a:xfrm>
        </p:grpSpPr>
        <p:cxnSp>
          <p:nvCxnSpPr>
            <p:cNvPr id="50" name="Straight Connector 49">
              <a:extLst>
                <a:ext uri="{FF2B5EF4-FFF2-40B4-BE49-F238E27FC236}">
                  <a16:creationId xmlns:a16="http://schemas.microsoft.com/office/drawing/2014/main" id="{385B0A06-2629-164A-8F01-3BA367E30408}"/>
                </a:ext>
              </a:extLst>
            </p:cNvPr>
            <p:cNvCxnSpPr>
              <a:cxnSpLocks/>
            </p:cNvCxnSpPr>
            <p:nvPr/>
          </p:nvCxnSpPr>
          <p:spPr>
            <a:xfrm flipH="1">
              <a:off x="3647440" y="3245618"/>
              <a:ext cx="426720" cy="513582"/>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51" name="Straight Connector 50">
              <a:extLst>
                <a:ext uri="{FF2B5EF4-FFF2-40B4-BE49-F238E27FC236}">
                  <a16:creationId xmlns:a16="http://schemas.microsoft.com/office/drawing/2014/main" id="{0B063383-530F-4F4E-A9D1-FC7244A52364}"/>
                </a:ext>
              </a:extLst>
            </p:cNvPr>
            <p:cNvCxnSpPr>
              <a:cxnSpLocks/>
            </p:cNvCxnSpPr>
            <p:nvPr/>
          </p:nvCxnSpPr>
          <p:spPr>
            <a:xfrm flipH="1">
              <a:off x="4103171" y="2656114"/>
              <a:ext cx="453852" cy="548865"/>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52" name="Straight Connector 51">
              <a:extLst>
                <a:ext uri="{FF2B5EF4-FFF2-40B4-BE49-F238E27FC236}">
                  <a16:creationId xmlns:a16="http://schemas.microsoft.com/office/drawing/2014/main" id="{5364B57A-2D8F-9A43-B833-5BA6F51EAB56}"/>
                </a:ext>
              </a:extLst>
            </p:cNvPr>
            <p:cNvCxnSpPr>
              <a:cxnSpLocks/>
            </p:cNvCxnSpPr>
            <p:nvPr/>
          </p:nvCxnSpPr>
          <p:spPr>
            <a:xfrm>
              <a:off x="4549003" y="2656114"/>
              <a:ext cx="456815" cy="556009"/>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55" name="Straight Connector 54">
              <a:extLst>
                <a:ext uri="{FF2B5EF4-FFF2-40B4-BE49-F238E27FC236}">
                  <a16:creationId xmlns:a16="http://schemas.microsoft.com/office/drawing/2014/main" id="{59A5E002-6157-EB49-B062-3AC899D65447}"/>
                </a:ext>
              </a:extLst>
            </p:cNvPr>
            <p:cNvCxnSpPr>
              <a:cxnSpLocks/>
            </p:cNvCxnSpPr>
            <p:nvPr/>
          </p:nvCxnSpPr>
          <p:spPr>
            <a:xfrm flipH="1">
              <a:off x="5009344" y="2655891"/>
              <a:ext cx="453852" cy="548865"/>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56" name="Straight Connector 55">
              <a:extLst>
                <a:ext uri="{FF2B5EF4-FFF2-40B4-BE49-F238E27FC236}">
                  <a16:creationId xmlns:a16="http://schemas.microsoft.com/office/drawing/2014/main" id="{FF1C5332-1DD7-E742-8171-147BE07A69C4}"/>
                </a:ext>
              </a:extLst>
            </p:cNvPr>
            <p:cNvCxnSpPr>
              <a:cxnSpLocks/>
            </p:cNvCxnSpPr>
            <p:nvPr/>
          </p:nvCxnSpPr>
          <p:spPr>
            <a:xfrm>
              <a:off x="5452241" y="2648524"/>
              <a:ext cx="456815" cy="556009"/>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57" name="Straight Connector 56">
              <a:extLst>
                <a:ext uri="{FF2B5EF4-FFF2-40B4-BE49-F238E27FC236}">
                  <a16:creationId xmlns:a16="http://schemas.microsoft.com/office/drawing/2014/main" id="{CEB7B7C8-52D8-0F4D-8E18-E4C14F94242E}"/>
                </a:ext>
              </a:extLst>
            </p:cNvPr>
            <p:cNvCxnSpPr>
              <a:cxnSpLocks/>
            </p:cNvCxnSpPr>
            <p:nvPr/>
          </p:nvCxnSpPr>
          <p:spPr>
            <a:xfrm>
              <a:off x="6819290" y="3490059"/>
              <a:ext cx="418692" cy="1093103"/>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61" name="Straight Connector 60">
              <a:extLst>
                <a:ext uri="{FF2B5EF4-FFF2-40B4-BE49-F238E27FC236}">
                  <a16:creationId xmlns:a16="http://schemas.microsoft.com/office/drawing/2014/main" id="{F5A82873-6F8B-A94A-87A5-703439F3CCAA}"/>
                </a:ext>
              </a:extLst>
            </p:cNvPr>
            <p:cNvCxnSpPr>
              <a:cxnSpLocks/>
            </p:cNvCxnSpPr>
            <p:nvPr/>
          </p:nvCxnSpPr>
          <p:spPr>
            <a:xfrm flipH="1">
              <a:off x="7243020" y="3486777"/>
              <a:ext cx="422185" cy="1096385"/>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65" name="Straight Connector 64">
              <a:extLst>
                <a:ext uri="{FF2B5EF4-FFF2-40B4-BE49-F238E27FC236}">
                  <a16:creationId xmlns:a16="http://schemas.microsoft.com/office/drawing/2014/main" id="{F7746DFB-FBFE-3B48-8F58-D0B6FF906E3D}"/>
                </a:ext>
              </a:extLst>
            </p:cNvPr>
            <p:cNvCxnSpPr>
              <a:cxnSpLocks/>
            </p:cNvCxnSpPr>
            <p:nvPr/>
          </p:nvCxnSpPr>
          <p:spPr>
            <a:xfrm flipH="1">
              <a:off x="7692943" y="2900554"/>
              <a:ext cx="453852" cy="548865"/>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66" name="Straight Connector 65">
              <a:extLst>
                <a:ext uri="{FF2B5EF4-FFF2-40B4-BE49-F238E27FC236}">
                  <a16:creationId xmlns:a16="http://schemas.microsoft.com/office/drawing/2014/main" id="{FC1FB875-FDB6-2442-9D15-B14C9E46D8C6}"/>
                </a:ext>
              </a:extLst>
            </p:cNvPr>
            <p:cNvCxnSpPr>
              <a:cxnSpLocks/>
            </p:cNvCxnSpPr>
            <p:nvPr/>
          </p:nvCxnSpPr>
          <p:spPr>
            <a:xfrm>
              <a:off x="8154266" y="2892213"/>
              <a:ext cx="417889" cy="587866"/>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67" name="Straight Connector 66">
              <a:extLst>
                <a:ext uri="{FF2B5EF4-FFF2-40B4-BE49-F238E27FC236}">
                  <a16:creationId xmlns:a16="http://schemas.microsoft.com/office/drawing/2014/main" id="{B7F12641-242F-A84A-A00F-8A5853A4B91D}"/>
                </a:ext>
              </a:extLst>
            </p:cNvPr>
            <p:cNvCxnSpPr>
              <a:cxnSpLocks/>
            </p:cNvCxnSpPr>
            <p:nvPr/>
          </p:nvCxnSpPr>
          <p:spPr>
            <a:xfrm>
              <a:off x="8576789" y="3480601"/>
              <a:ext cx="456815" cy="556009"/>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69" name="Straight Connector 68">
              <a:extLst>
                <a:ext uri="{FF2B5EF4-FFF2-40B4-BE49-F238E27FC236}">
                  <a16:creationId xmlns:a16="http://schemas.microsoft.com/office/drawing/2014/main" id="{5AC3E9FE-3A28-2B4D-B512-F523E8F56307}"/>
                </a:ext>
              </a:extLst>
            </p:cNvPr>
            <p:cNvCxnSpPr>
              <a:cxnSpLocks/>
            </p:cNvCxnSpPr>
            <p:nvPr/>
          </p:nvCxnSpPr>
          <p:spPr>
            <a:xfrm flipH="1">
              <a:off x="9015022" y="3478626"/>
              <a:ext cx="453852" cy="548865"/>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70" name="Straight Connector 69">
              <a:extLst>
                <a:ext uri="{FF2B5EF4-FFF2-40B4-BE49-F238E27FC236}">
                  <a16:creationId xmlns:a16="http://schemas.microsoft.com/office/drawing/2014/main" id="{ED107584-6F3B-E742-8636-DCD6E0E2BBD0}"/>
                </a:ext>
              </a:extLst>
            </p:cNvPr>
            <p:cNvCxnSpPr>
              <a:cxnSpLocks/>
            </p:cNvCxnSpPr>
            <p:nvPr/>
          </p:nvCxnSpPr>
          <p:spPr>
            <a:xfrm flipH="1">
              <a:off x="9462858" y="2655891"/>
              <a:ext cx="452074" cy="833802"/>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72" name="Straight Connector 71">
              <a:extLst>
                <a:ext uri="{FF2B5EF4-FFF2-40B4-BE49-F238E27FC236}">
                  <a16:creationId xmlns:a16="http://schemas.microsoft.com/office/drawing/2014/main" id="{A1313FB5-C7AC-D140-936F-1F6C5BEC1B0C}"/>
                </a:ext>
              </a:extLst>
            </p:cNvPr>
            <p:cNvCxnSpPr>
              <a:cxnSpLocks/>
            </p:cNvCxnSpPr>
            <p:nvPr/>
          </p:nvCxnSpPr>
          <p:spPr>
            <a:xfrm>
              <a:off x="9913141" y="2648524"/>
              <a:ext cx="440958" cy="1386275"/>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74" name="Straight Connector 73">
              <a:extLst>
                <a:ext uri="{FF2B5EF4-FFF2-40B4-BE49-F238E27FC236}">
                  <a16:creationId xmlns:a16="http://schemas.microsoft.com/office/drawing/2014/main" id="{F819D320-9A43-F846-973B-318A237DBA52}"/>
                </a:ext>
              </a:extLst>
            </p:cNvPr>
            <p:cNvCxnSpPr>
              <a:cxnSpLocks/>
            </p:cNvCxnSpPr>
            <p:nvPr/>
          </p:nvCxnSpPr>
          <p:spPr>
            <a:xfrm flipH="1">
              <a:off x="10358677" y="3194265"/>
              <a:ext cx="452074" cy="833802"/>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75" name="Straight Connector 74">
              <a:extLst>
                <a:ext uri="{FF2B5EF4-FFF2-40B4-BE49-F238E27FC236}">
                  <a16:creationId xmlns:a16="http://schemas.microsoft.com/office/drawing/2014/main" id="{D7B8526B-B5CF-9E44-A060-394024F03FDD}"/>
                </a:ext>
              </a:extLst>
            </p:cNvPr>
            <p:cNvCxnSpPr>
              <a:cxnSpLocks/>
            </p:cNvCxnSpPr>
            <p:nvPr/>
          </p:nvCxnSpPr>
          <p:spPr>
            <a:xfrm>
              <a:off x="10827034" y="3156920"/>
              <a:ext cx="513304" cy="336557"/>
            </a:xfrm>
            <a:prstGeom prst="line">
              <a:avLst/>
            </a:prstGeom>
            <a:ln w="25400"/>
          </p:spPr>
          <p:style>
            <a:lnRef idx="1">
              <a:schemeClr val="accent4"/>
            </a:lnRef>
            <a:fillRef idx="0">
              <a:schemeClr val="accent4"/>
            </a:fillRef>
            <a:effectRef idx="0">
              <a:schemeClr val="accent4"/>
            </a:effectRef>
            <a:fontRef idx="minor">
              <a:schemeClr val="tx1"/>
            </a:fontRef>
          </p:style>
        </p:cxnSp>
      </p:grpSp>
      <p:sp>
        <p:nvSpPr>
          <p:cNvPr id="7" name="Rectangle 6">
            <a:extLst>
              <a:ext uri="{FF2B5EF4-FFF2-40B4-BE49-F238E27FC236}">
                <a16:creationId xmlns:a16="http://schemas.microsoft.com/office/drawing/2014/main" id="{CC95A509-125C-6549-B142-BA1C8C0ACD9C}"/>
              </a:ext>
            </a:extLst>
          </p:cNvPr>
          <p:cNvSpPr/>
          <p:nvPr/>
        </p:nvSpPr>
        <p:spPr>
          <a:xfrm>
            <a:off x="2110153" y="4165042"/>
            <a:ext cx="430759" cy="281354"/>
          </a:xfrm>
          <a:prstGeom prst="rect">
            <a:avLst/>
          </a:prstGeom>
          <a:solidFill>
            <a:schemeClr val="bg1"/>
          </a:solidFill>
          <a:ln>
            <a:solidFill>
              <a:srgbClr val="FFB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60/40</a:t>
            </a:r>
          </a:p>
        </p:txBody>
      </p:sp>
      <p:sp>
        <p:nvSpPr>
          <p:cNvPr id="29" name="Rectangle 28">
            <a:extLst>
              <a:ext uri="{FF2B5EF4-FFF2-40B4-BE49-F238E27FC236}">
                <a16:creationId xmlns:a16="http://schemas.microsoft.com/office/drawing/2014/main" id="{7876C16F-3572-6041-9341-1EE2AAB2376A}"/>
              </a:ext>
            </a:extLst>
          </p:cNvPr>
          <p:cNvSpPr/>
          <p:nvPr/>
        </p:nvSpPr>
        <p:spPr>
          <a:xfrm>
            <a:off x="2564004" y="4165042"/>
            <a:ext cx="430759" cy="281354"/>
          </a:xfrm>
          <a:prstGeom prst="rect">
            <a:avLst/>
          </a:prstGeom>
          <a:solidFill>
            <a:schemeClr val="bg1"/>
          </a:solidFill>
          <a:ln>
            <a:solidFill>
              <a:srgbClr val="FFB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60/40</a:t>
            </a:r>
          </a:p>
        </p:txBody>
      </p:sp>
      <p:sp>
        <p:nvSpPr>
          <p:cNvPr id="30" name="Rectangle 29">
            <a:extLst>
              <a:ext uri="{FF2B5EF4-FFF2-40B4-BE49-F238E27FC236}">
                <a16:creationId xmlns:a16="http://schemas.microsoft.com/office/drawing/2014/main" id="{C6CD6BCC-CCA3-6D4A-9344-91EDE1491318}"/>
              </a:ext>
            </a:extLst>
          </p:cNvPr>
          <p:cNvSpPr/>
          <p:nvPr/>
        </p:nvSpPr>
        <p:spPr>
          <a:xfrm>
            <a:off x="2998772" y="3888712"/>
            <a:ext cx="430759" cy="281354"/>
          </a:xfrm>
          <a:prstGeom prst="rect">
            <a:avLst/>
          </a:prstGeom>
          <a:solidFill>
            <a:schemeClr val="bg1"/>
          </a:solidFill>
          <a:ln>
            <a:solidFill>
              <a:srgbClr val="FFB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60/40</a:t>
            </a:r>
          </a:p>
        </p:txBody>
      </p:sp>
      <p:sp>
        <p:nvSpPr>
          <p:cNvPr id="31" name="Rectangle 30">
            <a:extLst>
              <a:ext uri="{FF2B5EF4-FFF2-40B4-BE49-F238E27FC236}">
                <a16:creationId xmlns:a16="http://schemas.microsoft.com/office/drawing/2014/main" id="{84A5F189-6CB8-804D-8CC0-7AFAC2C253BD}"/>
              </a:ext>
            </a:extLst>
          </p:cNvPr>
          <p:cNvSpPr/>
          <p:nvPr/>
        </p:nvSpPr>
        <p:spPr>
          <a:xfrm>
            <a:off x="3449627" y="3612382"/>
            <a:ext cx="430759" cy="281354"/>
          </a:xfrm>
          <a:prstGeom prst="rect">
            <a:avLst/>
          </a:prstGeom>
          <a:solidFill>
            <a:schemeClr val="bg1"/>
          </a:solidFill>
          <a:ln>
            <a:solidFill>
              <a:srgbClr val="FFB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60/40</a:t>
            </a:r>
          </a:p>
        </p:txBody>
      </p:sp>
      <p:sp>
        <p:nvSpPr>
          <p:cNvPr id="32" name="Rectangle 31">
            <a:extLst>
              <a:ext uri="{FF2B5EF4-FFF2-40B4-BE49-F238E27FC236}">
                <a16:creationId xmlns:a16="http://schemas.microsoft.com/office/drawing/2014/main" id="{FFD3BC15-2C6C-4E49-889D-0F873BA51403}"/>
              </a:ext>
            </a:extLst>
          </p:cNvPr>
          <p:cNvSpPr/>
          <p:nvPr/>
        </p:nvSpPr>
        <p:spPr>
          <a:xfrm>
            <a:off x="3887792" y="3071446"/>
            <a:ext cx="430759" cy="281354"/>
          </a:xfrm>
          <a:prstGeom prst="rect">
            <a:avLst/>
          </a:prstGeom>
          <a:solidFill>
            <a:schemeClr val="bg1"/>
          </a:solidFill>
          <a:ln>
            <a:solidFill>
              <a:srgbClr val="FFB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60/40</a:t>
            </a:r>
          </a:p>
        </p:txBody>
      </p:sp>
      <p:sp>
        <p:nvSpPr>
          <p:cNvPr id="33" name="Rectangle 32">
            <a:extLst>
              <a:ext uri="{FF2B5EF4-FFF2-40B4-BE49-F238E27FC236}">
                <a16:creationId xmlns:a16="http://schemas.microsoft.com/office/drawing/2014/main" id="{C1B8450E-BC73-0E47-9147-3A3FC8BFD0BD}"/>
              </a:ext>
            </a:extLst>
          </p:cNvPr>
          <p:cNvSpPr/>
          <p:nvPr/>
        </p:nvSpPr>
        <p:spPr>
          <a:xfrm>
            <a:off x="4341644" y="2515437"/>
            <a:ext cx="430759" cy="281354"/>
          </a:xfrm>
          <a:prstGeom prst="rect">
            <a:avLst/>
          </a:prstGeom>
          <a:solidFill>
            <a:schemeClr val="bg1"/>
          </a:solidFill>
          <a:ln>
            <a:solidFill>
              <a:srgbClr val="FFB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60/40</a:t>
            </a:r>
          </a:p>
        </p:txBody>
      </p:sp>
      <p:sp>
        <p:nvSpPr>
          <p:cNvPr id="34" name="Rectangle 33">
            <a:extLst>
              <a:ext uri="{FF2B5EF4-FFF2-40B4-BE49-F238E27FC236}">
                <a16:creationId xmlns:a16="http://schemas.microsoft.com/office/drawing/2014/main" id="{FB565D63-FBB0-384E-AE05-DA5DC3435572}"/>
              </a:ext>
            </a:extLst>
          </p:cNvPr>
          <p:cNvSpPr/>
          <p:nvPr/>
        </p:nvSpPr>
        <p:spPr>
          <a:xfrm>
            <a:off x="4787475" y="3064746"/>
            <a:ext cx="430759" cy="281354"/>
          </a:xfrm>
          <a:prstGeom prst="rect">
            <a:avLst/>
          </a:prstGeom>
          <a:solidFill>
            <a:schemeClr val="bg1"/>
          </a:solidFill>
          <a:ln>
            <a:solidFill>
              <a:srgbClr val="FFB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60/40</a:t>
            </a:r>
          </a:p>
        </p:txBody>
      </p:sp>
      <p:sp>
        <p:nvSpPr>
          <p:cNvPr id="35" name="Rectangle 34">
            <a:extLst>
              <a:ext uri="{FF2B5EF4-FFF2-40B4-BE49-F238E27FC236}">
                <a16:creationId xmlns:a16="http://schemas.microsoft.com/office/drawing/2014/main" id="{A9B5E442-6A4D-1C4D-9168-9C344CB59EDA}"/>
              </a:ext>
            </a:extLst>
          </p:cNvPr>
          <p:cNvSpPr/>
          <p:nvPr/>
        </p:nvSpPr>
        <p:spPr>
          <a:xfrm>
            <a:off x="5233306" y="2520461"/>
            <a:ext cx="430759" cy="281354"/>
          </a:xfrm>
          <a:prstGeom prst="rect">
            <a:avLst/>
          </a:prstGeom>
          <a:solidFill>
            <a:schemeClr val="bg1"/>
          </a:solidFill>
          <a:ln>
            <a:solidFill>
              <a:srgbClr val="FFB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60/40</a:t>
            </a:r>
          </a:p>
        </p:txBody>
      </p:sp>
      <p:sp>
        <p:nvSpPr>
          <p:cNvPr id="36" name="Rectangle 35">
            <a:extLst>
              <a:ext uri="{FF2B5EF4-FFF2-40B4-BE49-F238E27FC236}">
                <a16:creationId xmlns:a16="http://schemas.microsoft.com/office/drawing/2014/main" id="{8EC3B9F2-5BB2-7E4D-B580-C4F01AC980F1}"/>
              </a:ext>
            </a:extLst>
          </p:cNvPr>
          <p:cNvSpPr/>
          <p:nvPr/>
        </p:nvSpPr>
        <p:spPr>
          <a:xfrm>
            <a:off x="5687158" y="3064746"/>
            <a:ext cx="430759" cy="281354"/>
          </a:xfrm>
          <a:prstGeom prst="rect">
            <a:avLst/>
          </a:prstGeom>
          <a:solidFill>
            <a:schemeClr val="bg1"/>
          </a:solidFill>
          <a:ln>
            <a:solidFill>
              <a:srgbClr val="FFB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60/40</a:t>
            </a:r>
          </a:p>
        </p:txBody>
      </p:sp>
      <p:sp>
        <p:nvSpPr>
          <p:cNvPr id="37" name="Rectangle 36">
            <a:extLst>
              <a:ext uri="{FF2B5EF4-FFF2-40B4-BE49-F238E27FC236}">
                <a16:creationId xmlns:a16="http://schemas.microsoft.com/office/drawing/2014/main" id="{26FBF6C7-4E6F-E945-8DC8-FFF3B88C4C5E}"/>
              </a:ext>
            </a:extLst>
          </p:cNvPr>
          <p:cNvSpPr/>
          <p:nvPr/>
        </p:nvSpPr>
        <p:spPr>
          <a:xfrm>
            <a:off x="6126941" y="3071446"/>
            <a:ext cx="430759" cy="281354"/>
          </a:xfrm>
          <a:prstGeom prst="rect">
            <a:avLst/>
          </a:prstGeom>
          <a:solidFill>
            <a:schemeClr val="bg1"/>
          </a:solidFill>
          <a:ln>
            <a:solidFill>
              <a:srgbClr val="FFB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60/40</a:t>
            </a:r>
          </a:p>
        </p:txBody>
      </p:sp>
      <p:sp>
        <p:nvSpPr>
          <p:cNvPr id="38" name="Rectangle 37">
            <a:extLst>
              <a:ext uri="{FF2B5EF4-FFF2-40B4-BE49-F238E27FC236}">
                <a16:creationId xmlns:a16="http://schemas.microsoft.com/office/drawing/2014/main" id="{FB1F8E1F-4564-BC4C-8014-6666D0762F51}"/>
              </a:ext>
            </a:extLst>
          </p:cNvPr>
          <p:cNvSpPr/>
          <p:nvPr/>
        </p:nvSpPr>
        <p:spPr>
          <a:xfrm>
            <a:off x="6571748" y="3339402"/>
            <a:ext cx="430759" cy="281354"/>
          </a:xfrm>
          <a:prstGeom prst="rect">
            <a:avLst/>
          </a:prstGeom>
          <a:solidFill>
            <a:schemeClr val="bg1"/>
          </a:solidFill>
          <a:ln>
            <a:solidFill>
              <a:srgbClr val="FFB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60/40</a:t>
            </a:r>
          </a:p>
        </p:txBody>
      </p:sp>
      <p:sp>
        <p:nvSpPr>
          <p:cNvPr id="39" name="Rectangle 38">
            <a:extLst>
              <a:ext uri="{FF2B5EF4-FFF2-40B4-BE49-F238E27FC236}">
                <a16:creationId xmlns:a16="http://schemas.microsoft.com/office/drawing/2014/main" id="{12DA78FC-3AEF-1C48-8BF3-694224AFED89}"/>
              </a:ext>
            </a:extLst>
          </p:cNvPr>
          <p:cNvSpPr/>
          <p:nvPr/>
        </p:nvSpPr>
        <p:spPr>
          <a:xfrm>
            <a:off x="7022603" y="4442485"/>
            <a:ext cx="430759" cy="281354"/>
          </a:xfrm>
          <a:prstGeom prst="rect">
            <a:avLst/>
          </a:prstGeom>
          <a:solidFill>
            <a:schemeClr val="bg1"/>
          </a:solidFill>
          <a:ln>
            <a:solidFill>
              <a:srgbClr val="FFB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60/40</a:t>
            </a:r>
          </a:p>
        </p:txBody>
      </p:sp>
      <p:sp>
        <p:nvSpPr>
          <p:cNvPr id="40" name="Rectangle 39">
            <a:extLst>
              <a:ext uri="{FF2B5EF4-FFF2-40B4-BE49-F238E27FC236}">
                <a16:creationId xmlns:a16="http://schemas.microsoft.com/office/drawing/2014/main" id="{E715E38B-2080-A040-9640-93648A881597}"/>
              </a:ext>
            </a:extLst>
          </p:cNvPr>
          <p:cNvSpPr/>
          <p:nvPr/>
        </p:nvSpPr>
        <p:spPr>
          <a:xfrm>
            <a:off x="7462776" y="3343137"/>
            <a:ext cx="430759" cy="281354"/>
          </a:xfrm>
          <a:prstGeom prst="rect">
            <a:avLst/>
          </a:prstGeom>
          <a:solidFill>
            <a:schemeClr val="bg1"/>
          </a:solidFill>
          <a:ln>
            <a:solidFill>
              <a:srgbClr val="FFB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60/40</a:t>
            </a:r>
          </a:p>
        </p:txBody>
      </p:sp>
      <p:sp>
        <p:nvSpPr>
          <p:cNvPr id="41" name="Rectangle 40">
            <a:extLst>
              <a:ext uri="{FF2B5EF4-FFF2-40B4-BE49-F238E27FC236}">
                <a16:creationId xmlns:a16="http://schemas.microsoft.com/office/drawing/2014/main" id="{45611802-4BC8-8E43-9A96-2723873E8F92}"/>
              </a:ext>
            </a:extLst>
          </p:cNvPr>
          <p:cNvSpPr/>
          <p:nvPr/>
        </p:nvSpPr>
        <p:spPr>
          <a:xfrm>
            <a:off x="7916259" y="2791767"/>
            <a:ext cx="430759" cy="281354"/>
          </a:xfrm>
          <a:prstGeom prst="rect">
            <a:avLst/>
          </a:prstGeom>
          <a:solidFill>
            <a:schemeClr val="bg1"/>
          </a:solidFill>
          <a:ln>
            <a:solidFill>
              <a:srgbClr val="FFB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60/40</a:t>
            </a:r>
          </a:p>
        </p:txBody>
      </p:sp>
      <p:sp>
        <p:nvSpPr>
          <p:cNvPr id="42" name="Rectangle 41">
            <a:extLst>
              <a:ext uri="{FF2B5EF4-FFF2-40B4-BE49-F238E27FC236}">
                <a16:creationId xmlns:a16="http://schemas.microsoft.com/office/drawing/2014/main" id="{A8F92AC0-63BC-EB4B-BE0D-D24BA1C55DE0}"/>
              </a:ext>
            </a:extLst>
          </p:cNvPr>
          <p:cNvSpPr/>
          <p:nvPr/>
        </p:nvSpPr>
        <p:spPr>
          <a:xfrm>
            <a:off x="8357066" y="3341077"/>
            <a:ext cx="430759" cy="281354"/>
          </a:xfrm>
          <a:prstGeom prst="rect">
            <a:avLst/>
          </a:prstGeom>
          <a:solidFill>
            <a:schemeClr val="bg1"/>
          </a:solidFill>
          <a:ln>
            <a:solidFill>
              <a:srgbClr val="FFB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60/40</a:t>
            </a:r>
          </a:p>
        </p:txBody>
      </p:sp>
      <p:sp>
        <p:nvSpPr>
          <p:cNvPr id="43" name="Rectangle 42">
            <a:extLst>
              <a:ext uri="{FF2B5EF4-FFF2-40B4-BE49-F238E27FC236}">
                <a16:creationId xmlns:a16="http://schemas.microsoft.com/office/drawing/2014/main" id="{E13BB00E-5DCA-024D-99D3-299390BACB5F}"/>
              </a:ext>
            </a:extLst>
          </p:cNvPr>
          <p:cNvSpPr/>
          <p:nvPr/>
        </p:nvSpPr>
        <p:spPr>
          <a:xfrm>
            <a:off x="8805197" y="3888712"/>
            <a:ext cx="430759" cy="281354"/>
          </a:xfrm>
          <a:prstGeom prst="rect">
            <a:avLst/>
          </a:prstGeom>
          <a:solidFill>
            <a:schemeClr val="bg1"/>
          </a:solidFill>
          <a:ln>
            <a:solidFill>
              <a:srgbClr val="FFB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60/40</a:t>
            </a:r>
          </a:p>
        </p:txBody>
      </p:sp>
      <p:sp>
        <p:nvSpPr>
          <p:cNvPr id="44" name="Rectangle 43">
            <a:extLst>
              <a:ext uri="{FF2B5EF4-FFF2-40B4-BE49-F238E27FC236}">
                <a16:creationId xmlns:a16="http://schemas.microsoft.com/office/drawing/2014/main" id="{BFBEE7C0-B4D8-0B46-94F2-224E00BC1227}"/>
              </a:ext>
            </a:extLst>
          </p:cNvPr>
          <p:cNvSpPr/>
          <p:nvPr/>
        </p:nvSpPr>
        <p:spPr>
          <a:xfrm>
            <a:off x="9255704" y="3346100"/>
            <a:ext cx="430759" cy="281354"/>
          </a:xfrm>
          <a:prstGeom prst="rect">
            <a:avLst/>
          </a:prstGeom>
          <a:solidFill>
            <a:schemeClr val="bg1"/>
          </a:solidFill>
          <a:ln>
            <a:solidFill>
              <a:srgbClr val="FFB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60/40</a:t>
            </a:r>
          </a:p>
        </p:txBody>
      </p:sp>
      <p:sp>
        <p:nvSpPr>
          <p:cNvPr id="45" name="Rectangle 44">
            <a:extLst>
              <a:ext uri="{FF2B5EF4-FFF2-40B4-BE49-F238E27FC236}">
                <a16:creationId xmlns:a16="http://schemas.microsoft.com/office/drawing/2014/main" id="{E25ABC96-EEC4-CF45-BF87-85D56F73B6B0}"/>
              </a:ext>
            </a:extLst>
          </p:cNvPr>
          <p:cNvSpPr/>
          <p:nvPr/>
        </p:nvSpPr>
        <p:spPr>
          <a:xfrm>
            <a:off x="9701388" y="2520461"/>
            <a:ext cx="430759" cy="281354"/>
          </a:xfrm>
          <a:prstGeom prst="rect">
            <a:avLst/>
          </a:prstGeom>
          <a:solidFill>
            <a:schemeClr val="bg1"/>
          </a:solidFill>
          <a:ln>
            <a:solidFill>
              <a:srgbClr val="FFB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60/40</a:t>
            </a:r>
          </a:p>
        </p:txBody>
      </p:sp>
      <p:sp>
        <p:nvSpPr>
          <p:cNvPr id="46" name="Rectangle 45">
            <a:extLst>
              <a:ext uri="{FF2B5EF4-FFF2-40B4-BE49-F238E27FC236}">
                <a16:creationId xmlns:a16="http://schemas.microsoft.com/office/drawing/2014/main" id="{9D15C60A-453C-0F4D-BEA5-58452803ED2D}"/>
              </a:ext>
            </a:extLst>
          </p:cNvPr>
          <p:cNvSpPr/>
          <p:nvPr/>
        </p:nvSpPr>
        <p:spPr>
          <a:xfrm>
            <a:off x="10138720" y="3894122"/>
            <a:ext cx="430759" cy="281354"/>
          </a:xfrm>
          <a:prstGeom prst="rect">
            <a:avLst/>
          </a:prstGeom>
          <a:solidFill>
            <a:schemeClr val="bg1"/>
          </a:solidFill>
          <a:ln>
            <a:solidFill>
              <a:srgbClr val="FFB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60/40</a:t>
            </a:r>
          </a:p>
        </p:txBody>
      </p:sp>
      <p:sp>
        <p:nvSpPr>
          <p:cNvPr id="47" name="Rectangle 46">
            <a:extLst>
              <a:ext uri="{FF2B5EF4-FFF2-40B4-BE49-F238E27FC236}">
                <a16:creationId xmlns:a16="http://schemas.microsoft.com/office/drawing/2014/main" id="{677F88E4-0C6B-E841-AA15-5DA439CAC59F}"/>
              </a:ext>
            </a:extLst>
          </p:cNvPr>
          <p:cNvSpPr/>
          <p:nvPr/>
        </p:nvSpPr>
        <p:spPr>
          <a:xfrm>
            <a:off x="10593552" y="3074343"/>
            <a:ext cx="430759" cy="281354"/>
          </a:xfrm>
          <a:prstGeom prst="rect">
            <a:avLst/>
          </a:prstGeom>
          <a:solidFill>
            <a:schemeClr val="bg1"/>
          </a:solidFill>
          <a:ln>
            <a:solidFill>
              <a:srgbClr val="FFB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60/40</a:t>
            </a:r>
          </a:p>
        </p:txBody>
      </p:sp>
      <p:sp>
        <p:nvSpPr>
          <p:cNvPr id="48" name="Rectangle 47">
            <a:extLst>
              <a:ext uri="{FF2B5EF4-FFF2-40B4-BE49-F238E27FC236}">
                <a16:creationId xmlns:a16="http://schemas.microsoft.com/office/drawing/2014/main" id="{FACAD48F-7891-3143-9151-7DF7442EDF9B}"/>
              </a:ext>
            </a:extLst>
          </p:cNvPr>
          <p:cNvSpPr/>
          <p:nvPr/>
        </p:nvSpPr>
        <p:spPr>
          <a:xfrm>
            <a:off x="11115548" y="3352800"/>
            <a:ext cx="430759" cy="281354"/>
          </a:xfrm>
          <a:prstGeom prst="rect">
            <a:avLst/>
          </a:prstGeom>
          <a:solidFill>
            <a:schemeClr val="bg1"/>
          </a:solidFill>
          <a:ln>
            <a:solidFill>
              <a:srgbClr val="FFB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60/40</a:t>
            </a:r>
          </a:p>
        </p:txBody>
      </p:sp>
      <p:sp>
        <p:nvSpPr>
          <p:cNvPr id="53" name="Title 1">
            <a:extLst>
              <a:ext uri="{FF2B5EF4-FFF2-40B4-BE49-F238E27FC236}">
                <a16:creationId xmlns:a16="http://schemas.microsoft.com/office/drawing/2014/main" id="{949E1190-BD1E-9D41-BF2C-F074392553A5}"/>
              </a:ext>
            </a:extLst>
          </p:cNvPr>
          <p:cNvSpPr>
            <a:spLocks noGrp="1"/>
          </p:cNvSpPr>
          <p:nvPr>
            <p:ph type="title"/>
          </p:nvPr>
        </p:nvSpPr>
        <p:spPr>
          <a:xfrm>
            <a:off x="658461" y="449655"/>
            <a:ext cx="9029957" cy="638727"/>
          </a:xfrm>
        </p:spPr>
        <p:txBody>
          <a:bodyPr>
            <a:noAutofit/>
          </a:bodyPr>
          <a:lstStyle/>
          <a:p>
            <a:pPr>
              <a:lnSpc>
                <a:spcPct val="100000"/>
              </a:lnSpc>
            </a:pPr>
            <a:r>
              <a:rPr lang="en-US" sz="2700" dirty="0"/>
              <a:t>Diversify Globally—Performance of Various Asset Classes</a:t>
            </a:r>
            <a:br>
              <a:rPr lang="en-US" dirty="0"/>
            </a:br>
            <a:r>
              <a:rPr lang="en-US" sz="1800" dirty="0">
                <a:solidFill>
                  <a:schemeClr val="tx1">
                    <a:lumMod val="50000"/>
                    <a:lumOff val="50000"/>
                  </a:schemeClr>
                </a:solidFill>
              </a:rPr>
              <a:t>2000 - 2019</a:t>
            </a:r>
            <a:endParaRPr lang="en-US" dirty="0">
              <a:solidFill>
                <a:schemeClr val="tx1">
                  <a:lumMod val="50000"/>
                  <a:lumOff val="50000"/>
                </a:schemeClr>
              </a:solidFill>
            </a:endParaRPr>
          </a:p>
        </p:txBody>
      </p:sp>
    </p:spTree>
    <p:extLst>
      <p:ext uri="{BB962C8B-B14F-4D97-AF65-F5344CB8AC3E}">
        <p14:creationId xmlns:p14="http://schemas.microsoft.com/office/powerpoint/2010/main" val="258566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3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84A0BB-3EF9-0942-858A-6BE6C771CCF1}"/>
              </a:ext>
            </a:extLst>
          </p:cNvPr>
          <p:cNvSpPr txBox="1"/>
          <p:nvPr/>
        </p:nvSpPr>
        <p:spPr>
          <a:xfrm>
            <a:off x="4510609" y="2602204"/>
            <a:ext cx="7095234" cy="1323439"/>
          </a:xfrm>
          <a:prstGeom prst="rect">
            <a:avLst/>
          </a:prstGeom>
          <a:noFill/>
        </p:spPr>
        <p:txBody>
          <a:bodyPr wrap="square" rtlCol="0">
            <a:spAutoFit/>
          </a:bodyPr>
          <a:lstStyle/>
          <a:p>
            <a:pPr marL="171450" lvl="0" indent="-171450">
              <a:defRPr/>
            </a:pPr>
            <a:r>
              <a:rPr lang="en-US" sz="4000" dirty="0">
                <a:solidFill>
                  <a:prstClr val="white"/>
                </a:solidFill>
                <a:latin typeface="Segoe UI Historic" panose="020B0502040204020203" pitchFamily="34" charset="0"/>
                <a:ea typeface="Segoe UI Historic" panose="020B0502040204020203" pitchFamily="34" charset="0"/>
                <a:cs typeface="Segoe UI Historic" panose="020B0502040204020203" pitchFamily="34" charset="0"/>
              </a:rPr>
              <a:t>What’s Most Important to You</a:t>
            </a:r>
            <a:br>
              <a:rPr lang="en-US" sz="4000" dirty="0">
                <a:solidFill>
                  <a:prstClr val="white"/>
                </a:solidFill>
                <a:latin typeface="Segoe UI Historic" panose="020B0502040204020203" pitchFamily="34" charset="0"/>
                <a:ea typeface="Segoe UI Historic" panose="020B0502040204020203" pitchFamily="34" charset="0"/>
                <a:cs typeface="Segoe UI Historic" panose="020B0502040204020203" pitchFamily="34" charset="0"/>
              </a:rPr>
            </a:br>
            <a:r>
              <a:rPr lang="en-US" sz="4000" dirty="0">
                <a:solidFill>
                  <a:prstClr val="white"/>
                </a:solidFill>
                <a:latin typeface="Segoe UI Historic" panose="020B0502040204020203" pitchFamily="34" charset="0"/>
                <a:ea typeface="Segoe UI Historic" panose="020B0502040204020203" pitchFamily="34" charset="0"/>
                <a:cs typeface="Segoe UI Historic" panose="020B0502040204020203" pitchFamily="34" charset="0"/>
              </a:rPr>
              <a:t>—Personally &amp;Financially?</a:t>
            </a:r>
          </a:p>
        </p:txBody>
      </p:sp>
      <p:sp>
        <p:nvSpPr>
          <p:cNvPr id="15" name="Oval 14">
            <a:extLst>
              <a:ext uri="{FF2B5EF4-FFF2-40B4-BE49-F238E27FC236}">
                <a16:creationId xmlns:a16="http://schemas.microsoft.com/office/drawing/2014/main" id="{406BAD2C-7C73-4F4C-A792-CFEBC1A526DC}"/>
              </a:ext>
            </a:extLst>
          </p:cNvPr>
          <p:cNvSpPr/>
          <p:nvPr/>
        </p:nvSpPr>
        <p:spPr>
          <a:xfrm>
            <a:off x="1404656" y="2384518"/>
            <a:ext cx="1924401" cy="175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0" b="1" dirty="0">
                <a:solidFill>
                  <a:srgbClr val="4C99B2"/>
                </a:solidFill>
                <a:latin typeface="Calibri" panose="020F0502020204030204" pitchFamily="34" charset="0"/>
                <a:ea typeface="Segoe UI Historic" panose="020B0502040204020203" pitchFamily="34" charset="0"/>
                <a:cs typeface="Calibri" panose="020F0502020204030204" pitchFamily="34" charset="0"/>
              </a:rPr>
              <a:t>1</a:t>
            </a:r>
          </a:p>
        </p:txBody>
      </p:sp>
      <p:cxnSp>
        <p:nvCxnSpPr>
          <p:cNvPr id="8" name="Straight Connector 7">
            <a:extLst>
              <a:ext uri="{FF2B5EF4-FFF2-40B4-BE49-F238E27FC236}">
                <a16:creationId xmlns:a16="http://schemas.microsoft.com/office/drawing/2014/main" id="{9BC69F6D-CEBF-C845-99CD-4FDEC2BCFFE2}"/>
              </a:ext>
            </a:extLst>
          </p:cNvPr>
          <p:cNvCxnSpPr/>
          <p:nvPr/>
        </p:nvCxnSpPr>
        <p:spPr>
          <a:xfrm flipH="1">
            <a:off x="3623342" y="3270274"/>
            <a:ext cx="516194" cy="0"/>
          </a:xfrm>
          <a:prstGeom prst="line">
            <a:avLst/>
          </a:prstGeom>
          <a:ln w="22225">
            <a:solidFill>
              <a:srgbClr val="F4B333"/>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D875A82-0085-4A4D-9C14-14574FEF7B2D}"/>
              </a:ext>
            </a:extLst>
          </p:cNvPr>
          <p:cNvCxnSpPr>
            <a:cxnSpLocks/>
          </p:cNvCxnSpPr>
          <p:nvPr/>
        </p:nvCxnSpPr>
        <p:spPr>
          <a:xfrm>
            <a:off x="4137936" y="1406926"/>
            <a:ext cx="0" cy="3688949"/>
          </a:xfrm>
          <a:prstGeom prst="line">
            <a:avLst/>
          </a:prstGeom>
          <a:ln w="22225">
            <a:solidFill>
              <a:srgbClr val="F4B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53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
                                        <p:tgtEl>
                                          <p:spTgt spid="8"/>
                                        </p:tgtEl>
                                      </p:cBhvr>
                                    </p:animEffect>
                                  </p:childTnLst>
                                </p:cTn>
                              </p:par>
                            </p:childTnLst>
                          </p:cTn>
                        </p:par>
                        <p:par>
                          <p:cTn id="8" fill="hold">
                            <p:stCondLst>
                              <p:cond delay="200"/>
                            </p:stCondLst>
                            <p:childTnLst>
                              <p:par>
                                <p:cTn id="9" presetID="16" presetClass="entr" presetSubtype="4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Horizontal)">
                                      <p:cBhvr>
                                        <p:cTn id="11" dur="500"/>
                                        <p:tgtEl>
                                          <p:spTgt spid="9"/>
                                        </p:tgtEl>
                                      </p:cBhvr>
                                    </p:animEffect>
                                  </p:childTnLst>
                                </p:cTn>
                              </p:par>
                            </p:childTnLst>
                          </p:cTn>
                        </p:par>
                        <p:par>
                          <p:cTn id="12" fill="hold">
                            <p:stCondLst>
                              <p:cond delay="7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8D85CA3-1B61-2246-8EF0-1861EA33962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171354">
            <a:off x="6352310" y="4384325"/>
            <a:ext cx="2971795" cy="436707"/>
          </a:xfrm>
          <a:prstGeom prst="rect">
            <a:avLst/>
          </a:prstGeom>
        </p:spPr>
      </p:pic>
      <p:pic>
        <p:nvPicPr>
          <p:cNvPr id="23" name="Picture 22">
            <a:extLst>
              <a:ext uri="{FF2B5EF4-FFF2-40B4-BE49-F238E27FC236}">
                <a16:creationId xmlns:a16="http://schemas.microsoft.com/office/drawing/2014/main" id="{78B2D5BD-A0A5-8F4A-A956-107C96FD4DE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212276" flipH="1">
            <a:off x="2851728" y="4216500"/>
            <a:ext cx="2895599" cy="436707"/>
          </a:xfrm>
          <a:prstGeom prst="rect">
            <a:avLst/>
          </a:prstGeom>
        </p:spPr>
      </p:pic>
      <p:pic>
        <p:nvPicPr>
          <p:cNvPr id="16" name="Picture 15">
            <a:extLst>
              <a:ext uri="{FF2B5EF4-FFF2-40B4-BE49-F238E27FC236}">
                <a16:creationId xmlns:a16="http://schemas.microsoft.com/office/drawing/2014/main" id="{F0B42345-3E42-184E-8836-ADD3DE1610D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802069" y="3951369"/>
            <a:ext cx="2546295" cy="2104591"/>
          </a:xfrm>
          <a:prstGeom prst="rect">
            <a:avLst/>
          </a:prstGeom>
        </p:spPr>
      </p:pic>
      <p:grpSp>
        <p:nvGrpSpPr>
          <p:cNvPr id="31" name="Group 30">
            <a:extLst>
              <a:ext uri="{FF2B5EF4-FFF2-40B4-BE49-F238E27FC236}">
                <a16:creationId xmlns:a16="http://schemas.microsoft.com/office/drawing/2014/main" id="{8EEDA869-09CD-414A-BB1E-2B88E008BD8E}"/>
              </a:ext>
            </a:extLst>
          </p:cNvPr>
          <p:cNvGrpSpPr/>
          <p:nvPr/>
        </p:nvGrpSpPr>
        <p:grpSpPr>
          <a:xfrm>
            <a:off x="7448013" y="3463300"/>
            <a:ext cx="3313507" cy="1298537"/>
            <a:chOff x="7409913" y="3118986"/>
            <a:chExt cx="3313507" cy="1298537"/>
          </a:xfrm>
        </p:grpSpPr>
        <p:pic>
          <p:nvPicPr>
            <p:cNvPr id="20" name="Picture 19">
              <a:extLst>
                <a:ext uri="{FF2B5EF4-FFF2-40B4-BE49-F238E27FC236}">
                  <a16:creationId xmlns:a16="http://schemas.microsoft.com/office/drawing/2014/main" id="{A92EB664-CA2D-194B-BBC3-544F5430D5C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409913" y="3118986"/>
              <a:ext cx="3313507" cy="1298537"/>
            </a:xfrm>
            <a:prstGeom prst="rect">
              <a:avLst/>
            </a:prstGeom>
          </p:spPr>
        </p:pic>
        <p:sp>
          <p:nvSpPr>
            <p:cNvPr id="28" name="Oval 27">
              <a:extLst>
                <a:ext uri="{FF2B5EF4-FFF2-40B4-BE49-F238E27FC236}">
                  <a16:creationId xmlns:a16="http://schemas.microsoft.com/office/drawing/2014/main" id="{BBC308A4-3210-DE4C-8C41-B26E67DB35A9}"/>
                </a:ext>
              </a:extLst>
            </p:cNvPr>
            <p:cNvSpPr/>
            <p:nvPr/>
          </p:nvSpPr>
          <p:spPr>
            <a:xfrm>
              <a:off x="8989848" y="4168368"/>
              <a:ext cx="153635" cy="153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117B4FA4-B5FD-9747-80B7-E0664CD6AB97}"/>
              </a:ext>
            </a:extLst>
          </p:cNvPr>
          <p:cNvGrpSpPr/>
          <p:nvPr/>
        </p:nvGrpSpPr>
        <p:grpSpPr>
          <a:xfrm>
            <a:off x="1410892" y="3173761"/>
            <a:ext cx="3313507" cy="1298537"/>
            <a:chOff x="1410892" y="3132836"/>
            <a:chExt cx="3313507" cy="1298537"/>
          </a:xfrm>
        </p:grpSpPr>
        <p:pic>
          <p:nvPicPr>
            <p:cNvPr id="24" name="Picture 23">
              <a:extLst>
                <a:ext uri="{FF2B5EF4-FFF2-40B4-BE49-F238E27FC236}">
                  <a16:creationId xmlns:a16="http://schemas.microsoft.com/office/drawing/2014/main" id="{B4DE2E61-99AA-EF48-9E3C-4659A85F531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10892" y="3132836"/>
              <a:ext cx="3313507" cy="1298537"/>
            </a:xfrm>
            <a:prstGeom prst="rect">
              <a:avLst/>
            </a:prstGeom>
          </p:spPr>
        </p:pic>
        <p:sp>
          <p:nvSpPr>
            <p:cNvPr id="25" name="Oval 24">
              <a:extLst>
                <a:ext uri="{FF2B5EF4-FFF2-40B4-BE49-F238E27FC236}">
                  <a16:creationId xmlns:a16="http://schemas.microsoft.com/office/drawing/2014/main" id="{554712EA-A3FD-E94A-B5F5-D2628D2ACA08}"/>
                </a:ext>
              </a:extLst>
            </p:cNvPr>
            <p:cNvSpPr/>
            <p:nvPr/>
          </p:nvSpPr>
          <p:spPr>
            <a:xfrm>
              <a:off x="2990827" y="4168369"/>
              <a:ext cx="153635" cy="153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Rectangle 31">
            <a:extLst>
              <a:ext uri="{FF2B5EF4-FFF2-40B4-BE49-F238E27FC236}">
                <a16:creationId xmlns:a16="http://schemas.microsoft.com/office/drawing/2014/main" id="{BDFFE1E5-8D0E-2540-99C5-0284A82E0615}"/>
              </a:ext>
            </a:extLst>
          </p:cNvPr>
          <p:cNvSpPr/>
          <p:nvPr/>
        </p:nvSpPr>
        <p:spPr>
          <a:xfrm>
            <a:off x="7342750" y="2921427"/>
            <a:ext cx="3541148" cy="491213"/>
          </a:xfrm>
          <a:prstGeom prst="rect">
            <a:avLst/>
          </a:prstGeom>
          <a:solidFill>
            <a:srgbClr val="90D5A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Segoe UI Historic" panose="020B0502040204020203" pitchFamily="34" charset="0"/>
                <a:ea typeface="Segoe UI Historic" panose="020B0502040204020203" pitchFamily="34" charset="0"/>
                <a:cs typeface="Segoe UI Historic" panose="020B0502040204020203" pitchFamily="34" charset="0"/>
              </a:rPr>
              <a:t>Diversify Globally</a:t>
            </a:r>
          </a:p>
        </p:txBody>
      </p:sp>
      <p:sp>
        <p:nvSpPr>
          <p:cNvPr id="33" name="TextBox 32">
            <a:extLst>
              <a:ext uri="{FF2B5EF4-FFF2-40B4-BE49-F238E27FC236}">
                <a16:creationId xmlns:a16="http://schemas.microsoft.com/office/drawing/2014/main" id="{FE25BFE4-E612-8445-B03C-8DB3D0F33F2C}"/>
              </a:ext>
            </a:extLst>
          </p:cNvPr>
          <p:cNvSpPr txBox="1"/>
          <p:nvPr/>
        </p:nvSpPr>
        <p:spPr>
          <a:xfrm>
            <a:off x="1506972" y="3377917"/>
            <a:ext cx="3131947" cy="338554"/>
          </a:xfrm>
          <a:prstGeom prst="rect">
            <a:avLst/>
          </a:prstGeom>
          <a:noFill/>
        </p:spPr>
        <p:txBody>
          <a:bodyPr wrap="square" rtlCol="0">
            <a:spAutoFit/>
          </a:bodyPr>
          <a:lstStyle/>
          <a:p>
            <a:pPr algn="ctr"/>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Market Underperformance</a:t>
            </a:r>
          </a:p>
        </p:txBody>
      </p:sp>
      <p:sp>
        <p:nvSpPr>
          <p:cNvPr id="34" name="TextBox 33">
            <a:extLst>
              <a:ext uri="{FF2B5EF4-FFF2-40B4-BE49-F238E27FC236}">
                <a16:creationId xmlns:a16="http://schemas.microsoft.com/office/drawing/2014/main" id="{0EAE2A6B-8F80-F441-B7A7-A508931BF7BB}"/>
              </a:ext>
            </a:extLst>
          </p:cNvPr>
          <p:cNvSpPr txBox="1"/>
          <p:nvPr/>
        </p:nvSpPr>
        <p:spPr>
          <a:xfrm>
            <a:off x="7538791" y="3656411"/>
            <a:ext cx="3131947" cy="338554"/>
          </a:xfrm>
          <a:prstGeom prst="rect">
            <a:avLst/>
          </a:prstGeom>
          <a:noFill/>
        </p:spPr>
        <p:txBody>
          <a:bodyPr wrap="square" rtlCol="0">
            <a:spAutoFit/>
          </a:bodyPr>
          <a:lstStyle/>
          <a:p>
            <a:pPr algn="ctr"/>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Market Overperformance</a:t>
            </a:r>
          </a:p>
        </p:txBody>
      </p:sp>
      <p:sp>
        <p:nvSpPr>
          <p:cNvPr id="17" name="TextBox 16">
            <a:extLst>
              <a:ext uri="{FF2B5EF4-FFF2-40B4-BE49-F238E27FC236}">
                <a16:creationId xmlns:a16="http://schemas.microsoft.com/office/drawing/2014/main" id="{346F6643-7182-9640-ADDB-84AC6EAD1A8D}"/>
              </a:ext>
            </a:extLst>
          </p:cNvPr>
          <p:cNvSpPr txBox="1"/>
          <p:nvPr/>
        </p:nvSpPr>
        <p:spPr>
          <a:xfrm>
            <a:off x="788271" y="434408"/>
            <a:ext cx="8380612" cy="584775"/>
          </a:xfrm>
          <a:prstGeom prst="rect">
            <a:avLst/>
          </a:prstGeom>
          <a:noFill/>
        </p:spPr>
        <p:txBody>
          <a:bodyPr wrap="square" rtlCol="0">
            <a:spAutoFit/>
          </a:bodyPr>
          <a:lstStyle/>
          <a:p>
            <a:r>
              <a:rPr lang="en-US" sz="3200" b="1" dirty="0">
                <a:latin typeface="Segoe UI Historic" panose="020B0502040204020203" pitchFamily="34" charset="0"/>
                <a:ea typeface="Segoe UI Historic" panose="020B0502040204020203" pitchFamily="34" charset="0"/>
                <a:cs typeface="Segoe UI Historic" panose="020B0502040204020203" pitchFamily="34" charset="0"/>
              </a:rPr>
              <a:t>Putting the Odds in </a:t>
            </a:r>
            <a:r>
              <a:rPr lang="en-US" sz="3200" b="1" dirty="0">
                <a:solidFill>
                  <a:srgbClr val="90D5B7"/>
                </a:solidFill>
                <a:latin typeface="Segoe UI Historic" panose="020B0502040204020203" pitchFamily="34" charset="0"/>
                <a:ea typeface="Segoe UI Historic" panose="020B0502040204020203" pitchFamily="34" charset="0"/>
                <a:cs typeface="Segoe UI Historic" panose="020B0502040204020203" pitchFamily="34" charset="0"/>
              </a:rPr>
              <a:t>Your Favor</a:t>
            </a:r>
          </a:p>
        </p:txBody>
      </p:sp>
    </p:spTree>
    <p:extLst>
      <p:ext uri="{BB962C8B-B14F-4D97-AF65-F5344CB8AC3E}">
        <p14:creationId xmlns:p14="http://schemas.microsoft.com/office/powerpoint/2010/main" val="1180912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49490FA-A939-8742-95E0-46B97540F617}"/>
              </a:ext>
            </a:extLst>
          </p:cNvPr>
          <p:cNvSpPr txBox="1"/>
          <p:nvPr/>
        </p:nvSpPr>
        <p:spPr>
          <a:xfrm>
            <a:off x="788271" y="434408"/>
            <a:ext cx="7686989" cy="584775"/>
          </a:xfrm>
          <a:prstGeom prst="rect">
            <a:avLst/>
          </a:prstGeom>
          <a:noFill/>
        </p:spPr>
        <p:txBody>
          <a:bodyPr wrap="square" rtlCol="0">
            <a:spAutoFit/>
          </a:bodyPr>
          <a:lstStyle/>
          <a:p>
            <a:r>
              <a:rPr lang="en-US" sz="3200" b="1" dirty="0">
                <a:latin typeface="Segoe UI Historic" panose="020B0502040204020203" pitchFamily="34" charset="0"/>
                <a:ea typeface="Segoe UI Historic" panose="020B0502040204020203" pitchFamily="34" charset="0"/>
                <a:cs typeface="Segoe UI Historic" panose="020B0502040204020203" pitchFamily="34" charset="0"/>
              </a:rPr>
              <a:t>Putting the Odds in </a:t>
            </a:r>
            <a:r>
              <a:rPr lang="en-US" sz="3200" b="1" dirty="0">
                <a:solidFill>
                  <a:srgbClr val="90D5B7"/>
                </a:solidFill>
                <a:latin typeface="Segoe UI Historic" panose="020B0502040204020203" pitchFamily="34" charset="0"/>
                <a:ea typeface="Segoe UI Historic" panose="020B0502040204020203" pitchFamily="34" charset="0"/>
                <a:cs typeface="Segoe UI Historic" panose="020B0502040204020203" pitchFamily="34" charset="0"/>
              </a:rPr>
              <a:t>Your Favor</a:t>
            </a:r>
          </a:p>
        </p:txBody>
      </p:sp>
      <p:pic>
        <p:nvPicPr>
          <p:cNvPr id="18" name="Picture 17">
            <a:extLst>
              <a:ext uri="{FF2B5EF4-FFF2-40B4-BE49-F238E27FC236}">
                <a16:creationId xmlns:a16="http://schemas.microsoft.com/office/drawing/2014/main" id="{58D85CA3-1B61-2246-8EF0-1861EA33962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327615">
            <a:off x="6352310" y="4422423"/>
            <a:ext cx="2971795" cy="436707"/>
          </a:xfrm>
          <a:prstGeom prst="rect">
            <a:avLst/>
          </a:prstGeom>
        </p:spPr>
      </p:pic>
      <p:pic>
        <p:nvPicPr>
          <p:cNvPr id="23" name="Picture 22">
            <a:extLst>
              <a:ext uri="{FF2B5EF4-FFF2-40B4-BE49-F238E27FC236}">
                <a16:creationId xmlns:a16="http://schemas.microsoft.com/office/drawing/2014/main" id="{78B2D5BD-A0A5-8F4A-A956-107C96FD4DE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192598" flipH="1">
            <a:off x="2826328" y="4165698"/>
            <a:ext cx="2895599" cy="436707"/>
          </a:xfrm>
          <a:prstGeom prst="rect">
            <a:avLst/>
          </a:prstGeom>
        </p:spPr>
      </p:pic>
      <p:pic>
        <p:nvPicPr>
          <p:cNvPr id="16" name="Picture 15">
            <a:extLst>
              <a:ext uri="{FF2B5EF4-FFF2-40B4-BE49-F238E27FC236}">
                <a16:creationId xmlns:a16="http://schemas.microsoft.com/office/drawing/2014/main" id="{F0B42345-3E42-184E-8836-ADD3DE1610D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802069" y="3951367"/>
            <a:ext cx="2546295" cy="2104591"/>
          </a:xfrm>
          <a:prstGeom prst="rect">
            <a:avLst/>
          </a:prstGeom>
        </p:spPr>
      </p:pic>
      <p:grpSp>
        <p:nvGrpSpPr>
          <p:cNvPr id="31" name="Group 30">
            <a:extLst>
              <a:ext uri="{FF2B5EF4-FFF2-40B4-BE49-F238E27FC236}">
                <a16:creationId xmlns:a16="http://schemas.microsoft.com/office/drawing/2014/main" id="{8EEDA869-09CD-414A-BB1E-2B88E008BD8E}"/>
              </a:ext>
            </a:extLst>
          </p:cNvPr>
          <p:cNvGrpSpPr/>
          <p:nvPr/>
        </p:nvGrpSpPr>
        <p:grpSpPr>
          <a:xfrm>
            <a:off x="7448013" y="3553609"/>
            <a:ext cx="3313507" cy="1298537"/>
            <a:chOff x="7409913" y="3118986"/>
            <a:chExt cx="3313507" cy="1298537"/>
          </a:xfrm>
        </p:grpSpPr>
        <p:pic>
          <p:nvPicPr>
            <p:cNvPr id="20" name="Picture 19">
              <a:extLst>
                <a:ext uri="{FF2B5EF4-FFF2-40B4-BE49-F238E27FC236}">
                  <a16:creationId xmlns:a16="http://schemas.microsoft.com/office/drawing/2014/main" id="{A92EB664-CA2D-194B-BBC3-544F5430D5C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409913" y="3118986"/>
              <a:ext cx="3313507" cy="1298537"/>
            </a:xfrm>
            <a:prstGeom prst="rect">
              <a:avLst/>
            </a:prstGeom>
          </p:spPr>
        </p:pic>
        <p:sp>
          <p:nvSpPr>
            <p:cNvPr id="28" name="Oval 27">
              <a:extLst>
                <a:ext uri="{FF2B5EF4-FFF2-40B4-BE49-F238E27FC236}">
                  <a16:creationId xmlns:a16="http://schemas.microsoft.com/office/drawing/2014/main" id="{BBC308A4-3210-DE4C-8C41-B26E67DB35A9}"/>
                </a:ext>
              </a:extLst>
            </p:cNvPr>
            <p:cNvSpPr/>
            <p:nvPr/>
          </p:nvSpPr>
          <p:spPr>
            <a:xfrm>
              <a:off x="8989848" y="4168368"/>
              <a:ext cx="153635" cy="153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117B4FA4-B5FD-9747-80B7-E0664CD6AB97}"/>
              </a:ext>
            </a:extLst>
          </p:cNvPr>
          <p:cNvGrpSpPr/>
          <p:nvPr/>
        </p:nvGrpSpPr>
        <p:grpSpPr>
          <a:xfrm>
            <a:off x="1410892" y="3110259"/>
            <a:ext cx="3313507" cy="1298537"/>
            <a:chOff x="1410892" y="3132836"/>
            <a:chExt cx="3313507" cy="1298537"/>
          </a:xfrm>
        </p:grpSpPr>
        <p:pic>
          <p:nvPicPr>
            <p:cNvPr id="24" name="Picture 23">
              <a:extLst>
                <a:ext uri="{FF2B5EF4-FFF2-40B4-BE49-F238E27FC236}">
                  <a16:creationId xmlns:a16="http://schemas.microsoft.com/office/drawing/2014/main" id="{B4DE2E61-99AA-EF48-9E3C-4659A85F531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10892" y="3132836"/>
              <a:ext cx="3313507" cy="1298537"/>
            </a:xfrm>
            <a:prstGeom prst="rect">
              <a:avLst/>
            </a:prstGeom>
          </p:spPr>
        </p:pic>
        <p:sp>
          <p:nvSpPr>
            <p:cNvPr id="25" name="Oval 24">
              <a:extLst>
                <a:ext uri="{FF2B5EF4-FFF2-40B4-BE49-F238E27FC236}">
                  <a16:creationId xmlns:a16="http://schemas.microsoft.com/office/drawing/2014/main" id="{554712EA-A3FD-E94A-B5F5-D2628D2ACA08}"/>
                </a:ext>
              </a:extLst>
            </p:cNvPr>
            <p:cNvSpPr/>
            <p:nvPr/>
          </p:nvSpPr>
          <p:spPr>
            <a:xfrm>
              <a:off x="2990827" y="4168369"/>
              <a:ext cx="153635" cy="153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Rectangle 31">
            <a:extLst>
              <a:ext uri="{FF2B5EF4-FFF2-40B4-BE49-F238E27FC236}">
                <a16:creationId xmlns:a16="http://schemas.microsoft.com/office/drawing/2014/main" id="{1E73BD85-D388-BA4E-A435-3021FF3DAD3B}"/>
              </a:ext>
            </a:extLst>
          </p:cNvPr>
          <p:cNvSpPr/>
          <p:nvPr/>
        </p:nvSpPr>
        <p:spPr>
          <a:xfrm>
            <a:off x="7342750" y="3024436"/>
            <a:ext cx="3541148" cy="491213"/>
          </a:xfrm>
          <a:prstGeom prst="rect">
            <a:avLst/>
          </a:prstGeom>
          <a:solidFill>
            <a:srgbClr val="90D5A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Segoe UI Historic" panose="020B0502040204020203" pitchFamily="34" charset="0"/>
                <a:ea typeface="Segoe UI Historic" panose="020B0502040204020203" pitchFamily="34" charset="0"/>
                <a:cs typeface="Segoe UI Historic" panose="020B0502040204020203" pitchFamily="34" charset="0"/>
              </a:rPr>
              <a:t>Diversify Globally</a:t>
            </a:r>
            <a:endParaRPr lang="en-US" sz="2000" dirty="0">
              <a:solidFill>
                <a:schemeClr val="tx1">
                  <a:lumMod val="85000"/>
                  <a:lumOff val="15000"/>
                </a:schemeClr>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3" name="Rectangle 32">
            <a:extLst>
              <a:ext uri="{FF2B5EF4-FFF2-40B4-BE49-F238E27FC236}">
                <a16:creationId xmlns:a16="http://schemas.microsoft.com/office/drawing/2014/main" id="{394E7FAD-0160-2D4A-8232-74F9F1FB7173}"/>
              </a:ext>
            </a:extLst>
          </p:cNvPr>
          <p:cNvSpPr/>
          <p:nvPr/>
        </p:nvSpPr>
        <p:spPr>
          <a:xfrm>
            <a:off x="7342749" y="2523973"/>
            <a:ext cx="3541149" cy="460668"/>
          </a:xfrm>
          <a:prstGeom prst="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Segoe UI Historic" panose="020B0502040204020203" pitchFamily="34" charset="0"/>
                <a:ea typeface="Segoe UI Historic" panose="020B0502040204020203" pitchFamily="34" charset="0"/>
                <a:cs typeface="Segoe UI Historic" panose="020B0502040204020203" pitchFamily="34" charset="0"/>
              </a:rPr>
              <a:t>Tilt to Factors of Return</a:t>
            </a:r>
            <a:endParaRPr lang="en-US" sz="2000" dirty="0">
              <a:solidFill>
                <a:schemeClr val="tx1">
                  <a:lumMod val="85000"/>
                  <a:lumOff val="15000"/>
                </a:schemeClr>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5" name="TextBox 34">
            <a:extLst>
              <a:ext uri="{FF2B5EF4-FFF2-40B4-BE49-F238E27FC236}">
                <a16:creationId xmlns:a16="http://schemas.microsoft.com/office/drawing/2014/main" id="{C8E1AA22-99D4-E44C-893D-541C2EE016CB}"/>
              </a:ext>
            </a:extLst>
          </p:cNvPr>
          <p:cNvSpPr txBox="1"/>
          <p:nvPr/>
        </p:nvSpPr>
        <p:spPr>
          <a:xfrm>
            <a:off x="1519672" y="3327115"/>
            <a:ext cx="3131947" cy="338554"/>
          </a:xfrm>
          <a:prstGeom prst="rect">
            <a:avLst/>
          </a:prstGeom>
          <a:noFill/>
        </p:spPr>
        <p:txBody>
          <a:bodyPr wrap="square" rtlCol="0">
            <a:spAutoFit/>
          </a:bodyPr>
          <a:lstStyle/>
          <a:p>
            <a:pPr algn="ctr"/>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Market Underperformance</a:t>
            </a:r>
          </a:p>
        </p:txBody>
      </p:sp>
      <p:sp>
        <p:nvSpPr>
          <p:cNvPr id="36" name="TextBox 35">
            <a:extLst>
              <a:ext uri="{FF2B5EF4-FFF2-40B4-BE49-F238E27FC236}">
                <a16:creationId xmlns:a16="http://schemas.microsoft.com/office/drawing/2014/main" id="{C7DDD388-D3C9-A24E-A655-ED305902C394}"/>
              </a:ext>
            </a:extLst>
          </p:cNvPr>
          <p:cNvSpPr txBox="1"/>
          <p:nvPr/>
        </p:nvSpPr>
        <p:spPr>
          <a:xfrm>
            <a:off x="7538791" y="3772120"/>
            <a:ext cx="3131947" cy="338554"/>
          </a:xfrm>
          <a:prstGeom prst="rect">
            <a:avLst/>
          </a:prstGeom>
          <a:noFill/>
        </p:spPr>
        <p:txBody>
          <a:bodyPr wrap="square" rtlCol="0">
            <a:spAutoFit/>
          </a:bodyPr>
          <a:lstStyle/>
          <a:p>
            <a:pPr algn="ctr"/>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Market Overperformance</a:t>
            </a:r>
          </a:p>
        </p:txBody>
      </p:sp>
      <p:sp>
        <p:nvSpPr>
          <p:cNvPr id="17" name="Rectangle 16">
            <a:extLst>
              <a:ext uri="{FF2B5EF4-FFF2-40B4-BE49-F238E27FC236}">
                <a16:creationId xmlns:a16="http://schemas.microsoft.com/office/drawing/2014/main" id="{052C478E-A5F7-774D-A386-F7545580D10A}"/>
              </a:ext>
            </a:extLst>
          </p:cNvPr>
          <p:cNvSpPr/>
          <p:nvPr/>
        </p:nvSpPr>
        <p:spPr>
          <a:xfrm>
            <a:off x="620475" y="6222130"/>
            <a:ext cx="10909482" cy="600164"/>
          </a:xfrm>
          <a:prstGeom prst="rect">
            <a:avLst/>
          </a:prstGeom>
        </p:spPr>
        <p:txBody>
          <a:bodyPr wrap="square">
            <a:spAutoFit/>
          </a:bodyPr>
          <a:lstStyle/>
          <a:p>
            <a:pPr algn="just"/>
            <a:r>
              <a:rPr lang="en-US" sz="800" dirty="0">
                <a:latin typeface="Segoe UI Historic" panose="020B0502040204020203" pitchFamily="34" charset="0"/>
                <a:ea typeface="Segoe UI Historic" panose="020B0502040204020203" pitchFamily="34" charset="0"/>
                <a:cs typeface="Segoe UI Historic" panose="020B0502040204020203" pitchFamily="34" charset="0"/>
              </a:rPr>
              <a:t>Please be advised that adding these factors may not ensure increased return over a market-weighted investment and may lead to underperformance relative to the benchmark over the investor’s time horizon. Information regarding these factors can be found on the back page. See disclosure behind presentation labeled “Notable Research” for additional information. Past performance does not guarantee future results. All data is from sources believed to be reliable but cannot be guaranteed or warranted.</a:t>
            </a:r>
          </a:p>
          <a:p>
            <a:pPr algn="just"/>
            <a:endParaRPr lang="en-US" sz="9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445488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3A8430D-2B7D-094A-AAC6-0B3959D82344}"/>
              </a:ext>
            </a:extLst>
          </p:cNvPr>
          <p:cNvSpPr txBox="1"/>
          <p:nvPr/>
        </p:nvSpPr>
        <p:spPr>
          <a:xfrm>
            <a:off x="916765" y="763745"/>
            <a:ext cx="7686989" cy="584775"/>
          </a:xfrm>
          <a:prstGeom prst="rect">
            <a:avLst/>
          </a:prstGeom>
          <a:noFill/>
        </p:spPr>
        <p:txBody>
          <a:bodyPr wrap="square" rtlCol="0">
            <a:spAutoFit/>
          </a:bodyPr>
          <a:lstStyle/>
          <a:p>
            <a:r>
              <a:rPr lang="en-US" sz="3200" b="1" dirty="0">
                <a:latin typeface="Segoe UI Historic" panose="020B0502040204020203" pitchFamily="34" charset="0"/>
                <a:ea typeface="Segoe UI Historic" panose="020B0502040204020203" pitchFamily="34" charset="0"/>
                <a:cs typeface="Segoe UI Historic" panose="020B0502040204020203" pitchFamily="34" charset="0"/>
              </a:rPr>
              <a:t>What Are Factors?</a:t>
            </a:r>
            <a:endParaRPr lang="en-US" sz="3200" b="1" dirty="0">
              <a:solidFill>
                <a:srgbClr val="6E4870"/>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9" name="Rectangle 8">
            <a:extLst>
              <a:ext uri="{FF2B5EF4-FFF2-40B4-BE49-F238E27FC236}">
                <a16:creationId xmlns:a16="http://schemas.microsoft.com/office/drawing/2014/main" id="{3CEB4AB5-228B-D640-AED3-EF2DF3591FBE}"/>
              </a:ext>
            </a:extLst>
          </p:cNvPr>
          <p:cNvSpPr/>
          <p:nvPr/>
        </p:nvSpPr>
        <p:spPr>
          <a:xfrm>
            <a:off x="943659" y="1563073"/>
            <a:ext cx="3816600" cy="3354765"/>
          </a:xfrm>
          <a:prstGeom prst="rect">
            <a:avLst/>
          </a:prstGeom>
        </p:spPr>
        <p:txBody>
          <a:bodyPr wrap="square">
            <a:spAutoFit/>
          </a:bodyPr>
          <a:lstStyle/>
          <a:p>
            <a:pPr>
              <a:spcAft>
                <a:spcPts val="1200"/>
              </a:spcAft>
            </a:pP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Characteristics of stocks &amp; bonds identified by financial science as offering potential for: </a:t>
            </a:r>
          </a:p>
          <a:p>
            <a:pPr marL="285750" indent="-285750">
              <a:spcAft>
                <a:spcPts val="1200"/>
              </a:spcAft>
              <a:buFont typeface="Arial" panose="020B0604020202020204" pitchFamily="34" charset="0"/>
              <a:buChar char="•"/>
            </a:pPr>
            <a:r>
              <a:rPr lang="en-US" sz="2000" b="1" dirty="0">
                <a:solidFill>
                  <a:srgbClr val="007096"/>
                </a:solidFill>
                <a:latin typeface="Segoe UI Historic" panose="020B0502040204020203" pitchFamily="34" charset="0"/>
                <a:ea typeface="Segoe UI Historic" panose="020B0502040204020203" pitchFamily="34" charset="0"/>
                <a:cs typeface="Segoe UI Historic" panose="020B0502040204020203" pitchFamily="34" charset="0"/>
              </a:rPr>
              <a:t>Higher returns over time</a:t>
            </a:r>
          </a:p>
          <a:p>
            <a:pPr marL="285750" indent="-285750">
              <a:spcAft>
                <a:spcPts val="1200"/>
              </a:spcAft>
              <a:buFont typeface="Arial" panose="020B0604020202020204" pitchFamily="34" charset="0"/>
              <a:buChar char="•"/>
            </a:pPr>
            <a:r>
              <a:rPr lang="en-US" sz="2000" b="1" dirty="0">
                <a:solidFill>
                  <a:srgbClr val="007096"/>
                </a:solidFill>
                <a:latin typeface="Segoe UI Historic" panose="020B0502040204020203" pitchFamily="34" charset="0"/>
                <a:ea typeface="Segoe UI Historic" panose="020B0502040204020203" pitchFamily="34" charset="0"/>
                <a:cs typeface="Segoe UI Historic" panose="020B0502040204020203" pitchFamily="34" charset="0"/>
              </a:rPr>
              <a:t>Reduced risk</a:t>
            </a:r>
            <a:endParaRPr lang="en-US" dirty="0">
              <a:solidFill>
                <a:srgbClr val="007096"/>
              </a:solidFill>
              <a:latin typeface="Segoe UI Historic" panose="020B0502040204020203" pitchFamily="34" charset="0"/>
              <a:ea typeface="Segoe UI Historic" panose="020B0502040204020203" pitchFamily="34" charset="0"/>
              <a:cs typeface="Segoe UI Historic" panose="020B0502040204020203" pitchFamily="34" charset="0"/>
            </a:endParaRPr>
          </a:p>
          <a:p>
            <a:pPr>
              <a:spcAft>
                <a:spcPts val="1200"/>
              </a:spcAft>
            </a:pPr>
            <a:r>
              <a:rPr lang="en-US" i="1" dirty="0">
                <a:latin typeface="Segoe UI Historic" panose="020B0502040204020203" pitchFamily="34" charset="0"/>
                <a:ea typeface="Segoe UI Historic" panose="020B0502040204020203" pitchFamily="34" charset="0"/>
                <a:cs typeface="Segoe UI Historic" panose="020B0502040204020203" pitchFamily="34" charset="0"/>
              </a:rPr>
              <a:t>Just as healthy diets depend on </a:t>
            </a:r>
            <a:br>
              <a:rPr lang="en-US" i="1" dirty="0">
                <a:latin typeface="Segoe UI Historic" panose="020B0502040204020203" pitchFamily="34" charset="0"/>
                <a:ea typeface="Segoe UI Historic" panose="020B0502040204020203" pitchFamily="34" charset="0"/>
                <a:cs typeface="Segoe UI Historic" panose="020B0502040204020203" pitchFamily="34" charset="0"/>
              </a:rPr>
            </a:br>
            <a:r>
              <a:rPr lang="en-US" i="1" dirty="0">
                <a:latin typeface="Segoe UI Historic" panose="020B0502040204020203" pitchFamily="34" charset="0"/>
                <a:ea typeface="Segoe UI Historic" panose="020B0502040204020203" pitchFamily="34" charset="0"/>
                <a:cs typeface="Segoe UI Historic" panose="020B0502040204020203" pitchFamily="34" charset="0"/>
              </a:rPr>
              <a:t>the right nutrients…</a:t>
            </a:r>
          </a:p>
          <a:p>
            <a:pPr>
              <a:spcAft>
                <a:spcPts val="1200"/>
              </a:spcAft>
            </a:pPr>
            <a:r>
              <a:rPr lang="en-US" i="1" dirty="0">
                <a:latin typeface="Segoe UI Historic" panose="020B0502040204020203" pitchFamily="34" charset="0"/>
                <a:ea typeface="Segoe UI Historic" panose="020B0502040204020203" pitchFamily="34" charset="0"/>
                <a:cs typeface="Segoe UI Historic" panose="020B0502040204020203" pitchFamily="34" charset="0"/>
              </a:rPr>
              <a:t>Portfolio returns depend largely </a:t>
            </a:r>
            <a:br>
              <a:rPr lang="en-US" i="1" dirty="0">
                <a:latin typeface="Segoe UI Historic" panose="020B0502040204020203" pitchFamily="34" charset="0"/>
                <a:ea typeface="Segoe UI Historic" panose="020B0502040204020203" pitchFamily="34" charset="0"/>
                <a:cs typeface="Segoe UI Historic" panose="020B0502040204020203" pitchFamily="34" charset="0"/>
              </a:rPr>
            </a:br>
            <a:r>
              <a:rPr lang="en-US" i="1" dirty="0">
                <a:latin typeface="Segoe UI Historic" panose="020B0502040204020203" pitchFamily="34" charset="0"/>
                <a:ea typeface="Segoe UI Historic" panose="020B0502040204020203" pitchFamily="34" charset="0"/>
                <a:cs typeface="Segoe UI Historic" panose="020B0502040204020203" pitchFamily="34" charset="0"/>
              </a:rPr>
              <a:t>on the right factors</a:t>
            </a:r>
          </a:p>
        </p:txBody>
      </p:sp>
      <p:sp>
        <p:nvSpPr>
          <p:cNvPr id="6" name="TextBox 5">
            <a:extLst>
              <a:ext uri="{FF2B5EF4-FFF2-40B4-BE49-F238E27FC236}">
                <a16:creationId xmlns:a16="http://schemas.microsoft.com/office/drawing/2014/main" id="{B88F068A-33D2-DC4E-9074-3C7A4B322E8F}"/>
              </a:ext>
            </a:extLst>
          </p:cNvPr>
          <p:cNvSpPr txBox="1"/>
          <p:nvPr/>
        </p:nvSpPr>
        <p:spPr>
          <a:xfrm>
            <a:off x="2727434" y="6095366"/>
            <a:ext cx="8931672" cy="215444"/>
          </a:xfrm>
          <a:prstGeom prst="rect">
            <a:avLst/>
          </a:prstGeom>
          <a:noFill/>
        </p:spPr>
        <p:txBody>
          <a:bodyPr wrap="square" rtlCol="0">
            <a:spAutoFit/>
          </a:bodyPr>
          <a:lstStyle/>
          <a:p>
            <a:pPr algn="r"/>
            <a:r>
              <a:rPr lang="en-US" sz="8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For Advisor Use Only. Not for Public Distribution.</a:t>
            </a:r>
          </a:p>
        </p:txBody>
      </p:sp>
      <p:sp>
        <p:nvSpPr>
          <p:cNvPr id="7" name="Rectangle 6">
            <a:extLst>
              <a:ext uri="{FF2B5EF4-FFF2-40B4-BE49-F238E27FC236}">
                <a16:creationId xmlns:a16="http://schemas.microsoft.com/office/drawing/2014/main" id="{50DB5FCE-9E97-4D7C-BB9E-27E07CA511C4}"/>
              </a:ext>
            </a:extLst>
          </p:cNvPr>
          <p:cNvSpPr/>
          <p:nvPr/>
        </p:nvSpPr>
        <p:spPr>
          <a:xfrm>
            <a:off x="916765" y="5549062"/>
            <a:ext cx="4541500" cy="830997"/>
          </a:xfrm>
          <a:prstGeom prst="rect">
            <a:avLst/>
          </a:prstGeom>
        </p:spPr>
        <p:txBody>
          <a:bodyPr wrap="square">
            <a:spAutoFit/>
          </a:bodyPr>
          <a:lstStyle/>
          <a:p>
            <a:pPr algn="just"/>
            <a:r>
              <a:rPr lang="en-US" sz="800" dirty="0">
                <a:latin typeface="Segoe UI Historic" panose="020B0502040204020203" pitchFamily="34" charset="0"/>
                <a:ea typeface="Segoe UI Historic" panose="020B0502040204020203" pitchFamily="34" charset="0"/>
                <a:cs typeface="Segoe UI Historic" panose="020B0502040204020203" pitchFamily="34" charset="0"/>
              </a:rPr>
              <a:t>Please be advised that adding these factors may not ensure increased return over a market-weighted investment and may lead to underperformance relative to the benchmark over the investor’s time horizon. Information regarding these factors can be found on the back page. See disclosure in back of presentation labeled “Notable Research” for additional information. Past performance does not guarantee future results. All data is from sources believed to be reliable but cannot be guaranteed or warranted.</a:t>
            </a:r>
          </a:p>
        </p:txBody>
      </p:sp>
      <p:pic>
        <p:nvPicPr>
          <p:cNvPr id="10" name="Picture 9">
            <a:extLst>
              <a:ext uri="{FF2B5EF4-FFF2-40B4-BE49-F238E27FC236}">
                <a16:creationId xmlns:a16="http://schemas.microsoft.com/office/drawing/2014/main" id="{95EFF247-1EFB-364A-962E-3B1136234F5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4695"/>
          <a:stretch/>
        </p:blipFill>
        <p:spPr>
          <a:xfrm>
            <a:off x="5547081" y="0"/>
            <a:ext cx="6644919" cy="6858000"/>
          </a:xfrm>
          <a:prstGeom prst="rect">
            <a:avLst/>
          </a:prstGeom>
        </p:spPr>
      </p:pic>
      <p:pic>
        <p:nvPicPr>
          <p:cNvPr id="11" name="Picture 10">
            <a:extLst>
              <a:ext uri="{FF2B5EF4-FFF2-40B4-BE49-F238E27FC236}">
                <a16:creationId xmlns:a16="http://schemas.microsoft.com/office/drawing/2014/main" id="{AA4694FE-94DF-3747-AEEA-9A4A0AB440E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769872" y="447756"/>
            <a:ext cx="1588902" cy="428863"/>
          </a:xfrm>
          <a:prstGeom prst="rect">
            <a:avLst/>
          </a:prstGeom>
        </p:spPr>
      </p:pic>
    </p:spTree>
    <p:extLst>
      <p:ext uri="{BB962C8B-B14F-4D97-AF65-F5344CB8AC3E}">
        <p14:creationId xmlns:p14="http://schemas.microsoft.com/office/powerpoint/2010/main" val="2785136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C89C91-A3A1-6349-9422-E7815D4C70E8}"/>
              </a:ext>
            </a:extLst>
          </p:cNvPr>
          <p:cNvSpPr/>
          <p:nvPr/>
        </p:nvSpPr>
        <p:spPr>
          <a:xfrm>
            <a:off x="656951" y="6010572"/>
            <a:ext cx="10951032"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Factor Premiums Source</a:t>
            </a:r>
            <a:r>
              <a:rPr kumimoji="0" lang="en-US" sz="800" b="0" i="0" u="none" strike="noStrike" kern="1200" cap="none" spc="0" normalizeH="0" baseline="0" noProof="0" dirty="0">
                <a:ln>
                  <a:noFill/>
                </a:ln>
                <a:solidFill>
                  <a:prstClr val="black"/>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Market, Size and Momentum are proxied by the </a:t>
            </a:r>
            <a:r>
              <a:rPr kumimoji="0" lang="en-US" sz="800" b="0" i="0" u="none" strike="noStrike" kern="1200" cap="none" spc="0" normalizeH="0" baseline="0" noProof="0" dirty="0" err="1">
                <a:ln>
                  <a:noFill/>
                </a:ln>
                <a:solidFill>
                  <a:prstClr val="black"/>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Fama</a:t>
            </a:r>
            <a:r>
              <a:rPr kumimoji="0" lang="en-US" sz="800" b="0" i="0" u="none" strike="noStrike" kern="1200" cap="none" spc="0" normalizeH="0" baseline="0" noProof="0" dirty="0">
                <a:ln>
                  <a:noFill/>
                </a:ln>
                <a:solidFill>
                  <a:prstClr val="black"/>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/French factors from Kenneth French Data Library. Quality and Style are proxied by the QMJ (Quality) and </a:t>
            </a:r>
            <a:r>
              <a:rPr kumimoji="0" lang="en-US" sz="800" b="0" i="0" u="none" strike="noStrike" kern="1200" cap="none" spc="0" normalizeH="0" baseline="0" noProof="0" dirty="0" err="1">
                <a:ln>
                  <a:noFill/>
                </a:ln>
                <a:solidFill>
                  <a:prstClr val="black"/>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HMLd</a:t>
            </a:r>
            <a:r>
              <a:rPr kumimoji="0" lang="en-US" sz="800" b="0" i="0" u="none" strike="noStrike" kern="1200" cap="none" spc="0" normalizeH="0" baseline="0" noProof="0" dirty="0">
                <a:ln>
                  <a:noFill/>
                </a:ln>
                <a:solidFill>
                  <a:prstClr val="black"/>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(Style) factors from AQR data library. Please note that different definitions of the factor premiums may lead to different average return numbers. This piece is for conceptual understanding of factors only and does not reflect Symmetry’s actual factor implementation. Mutual funds and ETFs chosen for Symmetry portfolios may not use these factor formulations. Numbers are annualized from 7/1957 through 12/2016 and reflect U.S. markets only. Please see disclosure in back of presentation labeled “Notable Research” for additional information. </a:t>
            </a:r>
          </a:p>
        </p:txBody>
      </p:sp>
      <p:sp>
        <p:nvSpPr>
          <p:cNvPr id="4" name="Title 3">
            <a:extLst>
              <a:ext uri="{FF2B5EF4-FFF2-40B4-BE49-F238E27FC236}">
                <a16:creationId xmlns:a16="http://schemas.microsoft.com/office/drawing/2014/main" id="{F7DC7E8E-2C34-6F43-8C14-23E6D46EACD1}"/>
              </a:ext>
            </a:extLst>
          </p:cNvPr>
          <p:cNvSpPr>
            <a:spLocks noGrp="1"/>
          </p:cNvSpPr>
          <p:nvPr>
            <p:ph type="title"/>
          </p:nvPr>
        </p:nvSpPr>
        <p:spPr/>
        <p:txBody>
          <a:bodyPr>
            <a:normAutofit/>
          </a:bodyPr>
          <a:lstStyle/>
          <a:p>
            <a:r>
              <a:rPr lang="en-US" dirty="0"/>
              <a:t>Factors We Target </a:t>
            </a:r>
          </a:p>
        </p:txBody>
      </p:sp>
      <p:grpSp>
        <p:nvGrpSpPr>
          <p:cNvPr id="5" name="Group 4">
            <a:extLst>
              <a:ext uri="{FF2B5EF4-FFF2-40B4-BE49-F238E27FC236}">
                <a16:creationId xmlns:a16="http://schemas.microsoft.com/office/drawing/2014/main" id="{52129AA2-B129-46CB-96AD-BA2546099C36}"/>
              </a:ext>
            </a:extLst>
          </p:cNvPr>
          <p:cNvGrpSpPr/>
          <p:nvPr/>
        </p:nvGrpSpPr>
        <p:grpSpPr>
          <a:xfrm>
            <a:off x="710375" y="3045615"/>
            <a:ext cx="10897608" cy="1267776"/>
            <a:chOff x="710375" y="3254547"/>
            <a:chExt cx="10897608" cy="1267776"/>
          </a:xfrm>
        </p:grpSpPr>
        <p:pic>
          <p:nvPicPr>
            <p:cNvPr id="3" name="Picture 2">
              <a:extLst>
                <a:ext uri="{FF2B5EF4-FFF2-40B4-BE49-F238E27FC236}">
                  <a16:creationId xmlns:a16="http://schemas.microsoft.com/office/drawing/2014/main" id="{50892B96-53DE-BF4C-8F2B-C1412CF2A2D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10375" y="3254547"/>
              <a:ext cx="2253824" cy="1267776"/>
            </a:xfrm>
            <a:prstGeom prst="rect">
              <a:avLst/>
            </a:prstGeom>
          </p:spPr>
        </p:pic>
        <p:cxnSp>
          <p:nvCxnSpPr>
            <p:cNvPr id="15" name="Straight Connector 14">
              <a:extLst>
                <a:ext uri="{FF2B5EF4-FFF2-40B4-BE49-F238E27FC236}">
                  <a16:creationId xmlns:a16="http://schemas.microsoft.com/office/drawing/2014/main" id="{5FECFC35-3C97-B942-9420-279365491FBE}"/>
                </a:ext>
              </a:extLst>
            </p:cNvPr>
            <p:cNvCxnSpPr>
              <a:cxnSpLocks/>
            </p:cNvCxnSpPr>
            <p:nvPr/>
          </p:nvCxnSpPr>
          <p:spPr>
            <a:xfrm>
              <a:off x="3324225" y="3421710"/>
              <a:ext cx="0" cy="933450"/>
            </a:xfrm>
            <a:prstGeom prst="line">
              <a:avLst/>
            </a:prstGeom>
            <a:ln w="22225">
              <a:solidFill>
                <a:srgbClr val="F4B333"/>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81E3436-DCAA-6C4F-BD7A-C0AA109F8694}"/>
                </a:ext>
              </a:extLst>
            </p:cNvPr>
            <p:cNvSpPr txBox="1"/>
            <p:nvPr/>
          </p:nvSpPr>
          <p:spPr>
            <a:xfrm>
              <a:off x="3684249" y="3688380"/>
              <a:ext cx="7923734" cy="400110"/>
            </a:xfrm>
            <a:prstGeom prst="rect">
              <a:avLst/>
            </a:prstGeom>
            <a:noFill/>
          </p:spPr>
          <p:txBody>
            <a:bodyPr wrap="square" rtlCol="0">
              <a:spAutoFit/>
            </a:bodyPr>
            <a:lstStyle/>
            <a:p>
              <a:r>
                <a:rPr lang="fr-FR" sz="2000" dirty="0">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rPr>
                <a:t>Small </a:t>
              </a:r>
              <a:r>
                <a:rPr lang="fr-FR" sz="2000" dirty="0" err="1">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rPr>
                <a:t>company</a:t>
              </a:r>
              <a:r>
                <a:rPr lang="fr-FR" sz="2000" dirty="0">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rPr>
                <a:t> stocks tend to </a:t>
              </a:r>
              <a:r>
                <a:rPr lang="fr-FR" sz="2000" dirty="0" err="1">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rPr>
                <a:t>outperform</a:t>
              </a:r>
              <a:r>
                <a:rPr lang="fr-FR" sz="2000" dirty="0">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fr-FR" sz="2000" dirty="0" err="1">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rPr>
                <a:t>those</a:t>
              </a:r>
              <a:r>
                <a:rPr lang="fr-FR" sz="2000" dirty="0">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rPr>
                <a:t> of large </a:t>
              </a:r>
              <a:r>
                <a:rPr lang="fr-FR" sz="2000" dirty="0" err="1">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rPr>
                <a:t>companies</a:t>
              </a:r>
              <a:endParaRPr lang="fr-FR" sz="2000" dirty="0">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grpSp>
        <p:nvGrpSpPr>
          <p:cNvPr id="2" name="Group 1">
            <a:extLst>
              <a:ext uri="{FF2B5EF4-FFF2-40B4-BE49-F238E27FC236}">
                <a16:creationId xmlns:a16="http://schemas.microsoft.com/office/drawing/2014/main" id="{DFA030C4-8994-4430-A26E-4661E216B3D6}"/>
              </a:ext>
            </a:extLst>
          </p:cNvPr>
          <p:cNvGrpSpPr/>
          <p:nvPr/>
        </p:nvGrpSpPr>
        <p:grpSpPr>
          <a:xfrm>
            <a:off x="-285751" y="849570"/>
            <a:ext cx="9870739" cy="2388416"/>
            <a:chOff x="-285751" y="820539"/>
            <a:chExt cx="9870739" cy="2388416"/>
          </a:xfrm>
        </p:grpSpPr>
        <p:pic>
          <p:nvPicPr>
            <p:cNvPr id="13" name="Picture 12">
              <a:extLst>
                <a:ext uri="{FF2B5EF4-FFF2-40B4-BE49-F238E27FC236}">
                  <a16:creationId xmlns:a16="http://schemas.microsoft.com/office/drawing/2014/main" id="{ACCFF2E9-C213-6941-957E-D650C29A280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85751" y="820539"/>
              <a:ext cx="4246073" cy="2388416"/>
            </a:xfrm>
            <a:prstGeom prst="rect">
              <a:avLst/>
            </a:prstGeom>
          </p:spPr>
        </p:pic>
        <p:cxnSp>
          <p:nvCxnSpPr>
            <p:cNvPr id="17" name="Straight Connector 16">
              <a:extLst>
                <a:ext uri="{FF2B5EF4-FFF2-40B4-BE49-F238E27FC236}">
                  <a16:creationId xmlns:a16="http://schemas.microsoft.com/office/drawing/2014/main" id="{EAECB9B0-C246-BB4C-B63A-AA0BA9419D98}"/>
                </a:ext>
              </a:extLst>
            </p:cNvPr>
            <p:cNvCxnSpPr/>
            <p:nvPr/>
          </p:nvCxnSpPr>
          <p:spPr>
            <a:xfrm>
              <a:off x="3324223" y="1406040"/>
              <a:ext cx="0" cy="1217414"/>
            </a:xfrm>
            <a:prstGeom prst="line">
              <a:avLst/>
            </a:prstGeom>
            <a:ln w="22225">
              <a:solidFill>
                <a:srgbClr val="F4B333"/>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F66439E-BFE2-C04D-A5BF-23F717F784CF}"/>
                </a:ext>
              </a:extLst>
            </p:cNvPr>
            <p:cNvSpPr txBox="1"/>
            <p:nvPr/>
          </p:nvSpPr>
          <p:spPr>
            <a:xfrm>
              <a:off x="3684250" y="1814692"/>
              <a:ext cx="5900738" cy="400110"/>
            </a:xfrm>
            <a:prstGeom prst="rect">
              <a:avLst/>
            </a:prstGeom>
            <a:noFill/>
          </p:spPr>
          <p:txBody>
            <a:bodyPr wrap="square" rtlCol="0">
              <a:spAutoFit/>
            </a:bodyPr>
            <a:lstStyle/>
            <a:p>
              <a:pPr lvl="0">
                <a:defRPr/>
              </a:pPr>
              <a:r>
                <a:rPr lang="fr-FR" sz="2000" dirty="0">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rPr>
                <a:t>Stocks tend to </a:t>
              </a:r>
              <a:r>
                <a:rPr lang="fr-FR" sz="2000" dirty="0" err="1">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rPr>
                <a:t>outperform</a:t>
              </a:r>
              <a:r>
                <a:rPr lang="fr-FR" sz="2000" dirty="0">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rPr>
                <a:t> bonds</a:t>
              </a:r>
            </a:p>
          </p:txBody>
        </p:sp>
      </p:grpSp>
      <p:grpSp>
        <p:nvGrpSpPr>
          <p:cNvPr id="7" name="Group 6">
            <a:extLst>
              <a:ext uri="{FF2B5EF4-FFF2-40B4-BE49-F238E27FC236}">
                <a16:creationId xmlns:a16="http://schemas.microsoft.com/office/drawing/2014/main" id="{7040BBD7-43BB-476D-8369-06DB321F8996}"/>
              </a:ext>
            </a:extLst>
          </p:cNvPr>
          <p:cNvGrpSpPr/>
          <p:nvPr/>
        </p:nvGrpSpPr>
        <p:grpSpPr>
          <a:xfrm>
            <a:off x="656951" y="4669666"/>
            <a:ext cx="8928037" cy="1217414"/>
            <a:chOff x="656951" y="4657019"/>
            <a:chExt cx="8928037" cy="1217414"/>
          </a:xfrm>
        </p:grpSpPr>
        <p:pic>
          <p:nvPicPr>
            <p:cNvPr id="14" name="Picture 13">
              <a:extLst>
                <a:ext uri="{FF2B5EF4-FFF2-40B4-BE49-F238E27FC236}">
                  <a16:creationId xmlns:a16="http://schemas.microsoft.com/office/drawing/2014/main" id="{7C4ADE1A-4481-4982-B7F3-CF4B5DD48E4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56951" y="4657019"/>
              <a:ext cx="2164291" cy="1217414"/>
            </a:xfrm>
            <a:prstGeom prst="rect">
              <a:avLst/>
            </a:prstGeom>
          </p:spPr>
        </p:pic>
        <p:cxnSp>
          <p:nvCxnSpPr>
            <p:cNvPr id="18" name="Straight Connector 17">
              <a:extLst>
                <a:ext uri="{FF2B5EF4-FFF2-40B4-BE49-F238E27FC236}">
                  <a16:creationId xmlns:a16="http://schemas.microsoft.com/office/drawing/2014/main" id="{73964DF3-B78A-499E-AB52-070DA8E73369}"/>
                </a:ext>
              </a:extLst>
            </p:cNvPr>
            <p:cNvCxnSpPr>
              <a:cxnSpLocks/>
            </p:cNvCxnSpPr>
            <p:nvPr/>
          </p:nvCxnSpPr>
          <p:spPr>
            <a:xfrm>
              <a:off x="3326067" y="4751376"/>
              <a:ext cx="0" cy="1028700"/>
            </a:xfrm>
            <a:prstGeom prst="line">
              <a:avLst/>
            </a:prstGeom>
            <a:ln w="22225">
              <a:solidFill>
                <a:srgbClr val="F4B333"/>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7E319B6-F3DE-41DE-B9D3-C4808A870092}"/>
                </a:ext>
              </a:extLst>
            </p:cNvPr>
            <p:cNvSpPr txBox="1"/>
            <p:nvPr/>
          </p:nvSpPr>
          <p:spPr>
            <a:xfrm>
              <a:off x="3684250" y="5065671"/>
              <a:ext cx="5900738" cy="400110"/>
            </a:xfrm>
            <a:prstGeom prst="rect">
              <a:avLst/>
            </a:prstGeom>
            <a:noFill/>
          </p:spPr>
          <p:txBody>
            <a:bodyPr wrap="square" rtlCol="0">
              <a:spAutoFit/>
            </a:bodyPr>
            <a:lstStyle/>
            <a:p>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Cheap stocks tend to </a:t>
              </a: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outperform</a:t>
              </a:r>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 </a:t>
              </a: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expensive</a:t>
              </a:r>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 stocks</a:t>
              </a:r>
            </a:p>
          </p:txBody>
        </p:sp>
      </p:grpSp>
    </p:spTree>
    <p:extLst>
      <p:ext uri="{BB962C8B-B14F-4D97-AF65-F5344CB8AC3E}">
        <p14:creationId xmlns:p14="http://schemas.microsoft.com/office/powerpoint/2010/main" val="316952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C89C91-A3A1-6349-9422-E7815D4C70E8}"/>
              </a:ext>
            </a:extLst>
          </p:cNvPr>
          <p:cNvSpPr/>
          <p:nvPr/>
        </p:nvSpPr>
        <p:spPr>
          <a:xfrm>
            <a:off x="656951" y="6010572"/>
            <a:ext cx="10951032"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Factor Premiums Source</a:t>
            </a:r>
            <a:r>
              <a:rPr kumimoji="0" lang="en-US" sz="800" b="0" i="0" u="none" strike="noStrike" kern="1200" cap="none" spc="0" normalizeH="0" baseline="0" noProof="0" dirty="0">
                <a:ln>
                  <a:noFill/>
                </a:ln>
                <a:solidFill>
                  <a:prstClr val="black"/>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Market, Size and Momentum are proxied by the </a:t>
            </a:r>
            <a:r>
              <a:rPr kumimoji="0" lang="en-US" sz="800" b="0" i="0" u="none" strike="noStrike" kern="1200" cap="none" spc="0" normalizeH="0" baseline="0" noProof="0" dirty="0" err="1">
                <a:ln>
                  <a:noFill/>
                </a:ln>
                <a:solidFill>
                  <a:prstClr val="black"/>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Fama</a:t>
            </a:r>
            <a:r>
              <a:rPr kumimoji="0" lang="en-US" sz="800" b="0" i="0" u="none" strike="noStrike" kern="1200" cap="none" spc="0" normalizeH="0" baseline="0" noProof="0" dirty="0">
                <a:ln>
                  <a:noFill/>
                </a:ln>
                <a:solidFill>
                  <a:prstClr val="black"/>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/French factors from Kenneth French Data Library. Quality and Style are proxied by the QMJ (Quality) and </a:t>
            </a:r>
            <a:r>
              <a:rPr kumimoji="0" lang="en-US" sz="800" b="0" i="0" u="none" strike="noStrike" kern="1200" cap="none" spc="0" normalizeH="0" baseline="0" noProof="0" dirty="0" err="1">
                <a:ln>
                  <a:noFill/>
                </a:ln>
                <a:solidFill>
                  <a:prstClr val="black"/>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HMLd</a:t>
            </a:r>
            <a:r>
              <a:rPr kumimoji="0" lang="en-US" sz="800" b="0" i="0" u="none" strike="noStrike" kern="1200" cap="none" spc="0" normalizeH="0" baseline="0" noProof="0" dirty="0">
                <a:ln>
                  <a:noFill/>
                </a:ln>
                <a:solidFill>
                  <a:prstClr val="black"/>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(Style) factors from AQR data library. Please note that different definitions of the factor premiums may lead to different average return numbers. This piece is for conceptual understanding of factors only and does not reflect Symmetry’s actual factor implementation. Mutual funds and ETFs chosen for Symmetry portfolios may not use these factor formulations. Numbers are annualized from 7/1957 through 12/2016 and reflect U.S. markets only. Please see disclosure in back of presentation labeled “Notable Research” for additional information. </a:t>
            </a:r>
          </a:p>
        </p:txBody>
      </p:sp>
      <p:sp>
        <p:nvSpPr>
          <p:cNvPr id="4" name="Title 3">
            <a:extLst>
              <a:ext uri="{FF2B5EF4-FFF2-40B4-BE49-F238E27FC236}">
                <a16:creationId xmlns:a16="http://schemas.microsoft.com/office/drawing/2014/main" id="{F7DC7E8E-2C34-6F43-8C14-23E6D46EACD1}"/>
              </a:ext>
            </a:extLst>
          </p:cNvPr>
          <p:cNvSpPr>
            <a:spLocks noGrp="1"/>
          </p:cNvSpPr>
          <p:nvPr>
            <p:ph type="title"/>
          </p:nvPr>
        </p:nvSpPr>
        <p:spPr/>
        <p:txBody>
          <a:bodyPr>
            <a:normAutofit/>
          </a:bodyPr>
          <a:lstStyle/>
          <a:p>
            <a:r>
              <a:rPr lang="en-US" dirty="0"/>
              <a:t>Factors We Target </a:t>
            </a:r>
          </a:p>
        </p:txBody>
      </p:sp>
      <p:grpSp>
        <p:nvGrpSpPr>
          <p:cNvPr id="3" name="Group 2">
            <a:extLst>
              <a:ext uri="{FF2B5EF4-FFF2-40B4-BE49-F238E27FC236}">
                <a16:creationId xmlns:a16="http://schemas.microsoft.com/office/drawing/2014/main" id="{41EC3462-96AB-4238-B560-1469CDD574CF}"/>
              </a:ext>
            </a:extLst>
          </p:cNvPr>
          <p:cNvGrpSpPr/>
          <p:nvPr/>
        </p:nvGrpSpPr>
        <p:grpSpPr>
          <a:xfrm>
            <a:off x="204787" y="2533048"/>
            <a:ext cx="11234828" cy="1859161"/>
            <a:chOff x="204787" y="2505759"/>
            <a:chExt cx="11234828" cy="1859161"/>
          </a:xfrm>
        </p:grpSpPr>
        <p:pic>
          <p:nvPicPr>
            <p:cNvPr id="12" name="Picture 11">
              <a:extLst>
                <a:ext uri="{FF2B5EF4-FFF2-40B4-BE49-F238E27FC236}">
                  <a16:creationId xmlns:a16="http://schemas.microsoft.com/office/drawing/2014/main" id="{74CDC2AE-46F3-924E-8C47-FEA797A65F9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04787" y="2505759"/>
              <a:ext cx="3305175" cy="1859161"/>
            </a:xfrm>
            <a:prstGeom prst="rect">
              <a:avLst/>
            </a:prstGeom>
          </p:spPr>
        </p:pic>
        <p:cxnSp>
          <p:nvCxnSpPr>
            <p:cNvPr id="17" name="Straight Connector 16">
              <a:extLst>
                <a:ext uri="{FF2B5EF4-FFF2-40B4-BE49-F238E27FC236}">
                  <a16:creationId xmlns:a16="http://schemas.microsoft.com/office/drawing/2014/main" id="{B3FD4074-0F98-B447-851E-439F3CDD1A8C}"/>
                </a:ext>
              </a:extLst>
            </p:cNvPr>
            <p:cNvCxnSpPr/>
            <p:nvPr/>
          </p:nvCxnSpPr>
          <p:spPr>
            <a:xfrm>
              <a:off x="3324225" y="2826632"/>
              <a:ext cx="0" cy="1217414"/>
            </a:xfrm>
            <a:prstGeom prst="line">
              <a:avLst/>
            </a:prstGeom>
            <a:ln w="22225">
              <a:solidFill>
                <a:srgbClr val="F4B333"/>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42045DD-BE4F-7041-9419-3D43382039D5}"/>
                </a:ext>
              </a:extLst>
            </p:cNvPr>
            <p:cNvSpPr txBox="1"/>
            <p:nvPr/>
          </p:nvSpPr>
          <p:spPr>
            <a:xfrm>
              <a:off x="3729037" y="3081396"/>
              <a:ext cx="7710578" cy="707886"/>
            </a:xfrm>
            <a:prstGeom prst="rect">
              <a:avLst/>
            </a:prstGeom>
            <a:noFill/>
          </p:spPr>
          <p:txBody>
            <a:bodyPr wrap="square" rtlCol="0">
              <a:spAutoFit/>
            </a:bodyPr>
            <a:lstStyle/>
            <a:p>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Minimum </a:t>
              </a: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Volatility</a:t>
              </a:r>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 stocks tend to </a:t>
              </a: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outperform</a:t>
              </a:r>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 high </a:t>
              </a: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volatility</a:t>
              </a:r>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 stocks </a:t>
              </a: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while</a:t>
              </a:r>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 </a:t>
              </a: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offering</a:t>
              </a:r>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 </a:t>
              </a: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better</a:t>
              </a:r>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 </a:t>
              </a: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risk-adjusted</a:t>
              </a:r>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 </a:t>
              </a: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returns</a:t>
              </a:r>
              <a:endParaRPr lang="en-US" sz="2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grpSp>
      <p:grpSp>
        <p:nvGrpSpPr>
          <p:cNvPr id="5" name="Group 4">
            <a:extLst>
              <a:ext uri="{FF2B5EF4-FFF2-40B4-BE49-F238E27FC236}">
                <a16:creationId xmlns:a16="http://schemas.microsoft.com/office/drawing/2014/main" id="{8B3E12BC-7E5E-4516-8248-987A8328C989}"/>
              </a:ext>
            </a:extLst>
          </p:cNvPr>
          <p:cNvGrpSpPr/>
          <p:nvPr/>
        </p:nvGrpSpPr>
        <p:grpSpPr>
          <a:xfrm>
            <a:off x="276225" y="4309153"/>
            <a:ext cx="11118605" cy="1778793"/>
            <a:chOff x="276225" y="4231779"/>
            <a:chExt cx="11118605" cy="1778793"/>
          </a:xfrm>
        </p:grpSpPr>
        <p:pic>
          <p:nvPicPr>
            <p:cNvPr id="14" name="Picture 13">
              <a:extLst>
                <a:ext uri="{FF2B5EF4-FFF2-40B4-BE49-F238E27FC236}">
                  <a16:creationId xmlns:a16="http://schemas.microsoft.com/office/drawing/2014/main" id="{99C9D701-211E-004A-8E86-AC5346605F4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76225" y="4231779"/>
              <a:ext cx="3162300" cy="1778793"/>
            </a:xfrm>
            <a:prstGeom prst="rect">
              <a:avLst/>
            </a:prstGeom>
          </p:spPr>
        </p:pic>
        <p:cxnSp>
          <p:nvCxnSpPr>
            <p:cNvPr id="18" name="Straight Connector 17">
              <a:extLst>
                <a:ext uri="{FF2B5EF4-FFF2-40B4-BE49-F238E27FC236}">
                  <a16:creationId xmlns:a16="http://schemas.microsoft.com/office/drawing/2014/main" id="{A0074AB5-14C6-BB4B-A2C5-30856F5B7B24}"/>
                </a:ext>
              </a:extLst>
            </p:cNvPr>
            <p:cNvCxnSpPr/>
            <p:nvPr/>
          </p:nvCxnSpPr>
          <p:spPr>
            <a:xfrm>
              <a:off x="3324225" y="4512468"/>
              <a:ext cx="0" cy="1217414"/>
            </a:xfrm>
            <a:prstGeom prst="line">
              <a:avLst/>
            </a:prstGeom>
            <a:ln w="22225">
              <a:solidFill>
                <a:srgbClr val="F4B333"/>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99A83A1-0F30-9848-8EDB-97E6070CBC92}"/>
                </a:ext>
              </a:extLst>
            </p:cNvPr>
            <p:cNvSpPr txBox="1"/>
            <p:nvPr/>
          </p:nvSpPr>
          <p:spPr>
            <a:xfrm>
              <a:off x="3729037" y="4767232"/>
              <a:ext cx="7665793" cy="707886"/>
            </a:xfrm>
            <a:prstGeom prst="rect">
              <a:avLst/>
            </a:prstGeom>
            <a:noFill/>
          </p:spPr>
          <p:txBody>
            <a:bodyPr wrap="square" rtlCol="0">
              <a:spAutoFit/>
            </a:bodyPr>
            <a:lstStyle/>
            <a:p>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Stocks of high </a:t>
              </a: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quality</a:t>
              </a:r>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 </a:t>
              </a: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companies</a:t>
              </a:r>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 tend to </a:t>
              </a: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outperform</a:t>
              </a:r>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 </a:t>
              </a: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those</a:t>
              </a:r>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 of large </a:t>
              </a: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companies</a:t>
              </a:r>
              <a:endParaRPr lang="fr-FR" sz="2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grpSp>
      <p:grpSp>
        <p:nvGrpSpPr>
          <p:cNvPr id="2" name="Group 1">
            <a:extLst>
              <a:ext uri="{FF2B5EF4-FFF2-40B4-BE49-F238E27FC236}">
                <a16:creationId xmlns:a16="http://schemas.microsoft.com/office/drawing/2014/main" id="{FF963F1E-5B82-4B70-8ED3-48ACEBB3F1AF}"/>
              </a:ext>
            </a:extLst>
          </p:cNvPr>
          <p:cNvGrpSpPr/>
          <p:nvPr/>
        </p:nvGrpSpPr>
        <p:grpSpPr>
          <a:xfrm>
            <a:off x="656951" y="1295719"/>
            <a:ext cx="10737879" cy="1334453"/>
            <a:chOff x="656951" y="1176141"/>
            <a:chExt cx="10737879" cy="1334453"/>
          </a:xfrm>
        </p:grpSpPr>
        <p:pic>
          <p:nvPicPr>
            <p:cNvPr id="13" name="Picture 12">
              <a:extLst>
                <a:ext uri="{FF2B5EF4-FFF2-40B4-BE49-F238E27FC236}">
                  <a16:creationId xmlns:a16="http://schemas.microsoft.com/office/drawing/2014/main" id="{594E2C37-65B6-4899-81F9-D77CC5F1E87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56951" y="1176141"/>
              <a:ext cx="2372361" cy="1334453"/>
            </a:xfrm>
            <a:prstGeom prst="rect">
              <a:avLst/>
            </a:prstGeom>
          </p:spPr>
        </p:pic>
        <p:cxnSp>
          <p:nvCxnSpPr>
            <p:cNvPr id="15" name="Straight Connector 14">
              <a:extLst>
                <a:ext uri="{FF2B5EF4-FFF2-40B4-BE49-F238E27FC236}">
                  <a16:creationId xmlns:a16="http://schemas.microsoft.com/office/drawing/2014/main" id="{51956C2B-BCE0-4FA8-BD4E-230F0CC858D2}"/>
                </a:ext>
              </a:extLst>
            </p:cNvPr>
            <p:cNvCxnSpPr>
              <a:cxnSpLocks/>
            </p:cNvCxnSpPr>
            <p:nvPr/>
          </p:nvCxnSpPr>
          <p:spPr>
            <a:xfrm>
              <a:off x="3324225" y="1318313"/>
              <a:ext cx="0" cy="1050109"/>
            </a:xfrm>
            <a:prstGeom prst="line">
              <a:avLst/>
            </a:prstGeom>
            <a:ln w="22225">
              <a:solidFill>
                <a:srgbClr val="F4B333"/>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423E879-DA5F-47FF-8878-9D99DFF135DB}"/>
                </a:ext>
              </a:extLst>
            </p:cNvPr>
            <p:cNvSpPr txBox="1"/>
            <p:nvPr/>
          </p:nvSpPr>
          <p:spPr>
            <a:xfrm>
              <a:off x="3684251" y="1643312"/>
              <a:ext cx="7710579" cy="400110"/>
            </a:xfrm>
            <a:prstGeom prst="rect">
              <a:avLst/>
            </a:prstGeom>
            <a:noFill/>
          </p:spPr>
          <p:txBody>
            <a:bodyPr wrap="square" rtlCol="0">
              <a:spAutoFit/>
            </a:bodyPr>
            <a:lstStyle/>
            <a:p>
              <a:r>
                <a:rPr lang="fr-FR" sz="2000" dirty="0">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rPr>
                <a:t>Stocks </a:t>
              </a:r>
              <a:r>
                <a:rPr lang="fr-FR" sz="2000" dirty="0" err="1">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rPr>
                <a:t>that</a:t>
              </a:r>
              <a:r>
                <a:rPr lang="fr-FR" sz="2000" dirty="0">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fr-FR" sz="2000" dirty="0" err="1">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rPr>
                <a:t>outperform</a:t>
              </a:r>
              <a:r>
                <a:rPr lang="fr-FR" sz="2000" dirty="0">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rPr>
                <a:t> in the </a:t>
              </a:r>
              <a:r>
                <a:rPr lang="fr-FR" sz="2000" dirty="0" err="1">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rPr>
                <a:t>near</a:t>
              </a:r>
              <a:r>
                <a:rPr lang="fr-FR" sz="2000" dirty="0">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fr-FR" sz="2000" dirty="0" err="1">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rPr>
                <a:t>term</a:t>
              </a:r>
              <a:r>
                <a:rPr lang="fr-FR" sz="2000" dirty="0">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rPr>
                <a:t> tend to continue to do </a:t>
              </a:r>
              <a:r>
                <a:rPr lang="fr-FR" sz="2000" dirty="0" err="1">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rPr>
                <a:t>so</a:t>
              </a:r>
              <a:endParaRPr lang="fr-FR" sz="2000" dirty="0">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spTree>
    <p:extLst>
      <p:ext uri="{BB962C8B-B14F-4D97-AF65-F5344CB8AC3E}">
        <p14:creationId xmlns:p14="http://schemas.microsoft.com/office/powerpoint/2010/main" val="340709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C89C91-A3A1-6349-9422-E7815D4C70E8}"/>
              </a:ext>
            </a:extLst>
          </p:cNvPr>
          <p:cNvSpPr/>
          <p:nvPr/>
        </p:nvSpPr>
        <p:spPr>
          <a:xfrm>
            <a:off x="656951" y="6010572"/>
            <a:ext cx="10951032"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Factor Premiums Source</a:t>
            </a:r>
            <a:r>
              <a:rPr kumimoji="0" lang="en-US" sz="800" b="0" i="0" u="none" strike="noStrike" kern="1200" cap="none" spc="0" normalizeH="0" baseline="0" noProof="0" dirty="0">
                <a:ln>
                  <a:noFill/>
                </a:ln>
                <a:solidFill>
                  <a:prstClr val="black"/>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Market, Size and Momentum are proxied by the </a:t>
            </a:r>
            <a:r>
              <a:rPr kumimoji="0" lang="en-US" sz="800" b="0" i="0" u="none" strike="noStrike" kern="1200" cap="none" spc="0" normalizeH="0" baseline="0" noProof="0" dirty="0" err="1">
                <a:ln>
                  <a:noFill/>
                </a:ln>
                <a:solidFill>
                  <a:prstClr val="black"/>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Fama</a:t>
            </a:r>
            <a:r>
              <a:rPr kumimoji="0" lang="en-US" sz="800" b="0" i="0" u="none" strike="noStrike" kern="1200" cap="none" spc="0" normalizeH="0" baseline="0" noProof="0" dirty="0">
                <a:ln>
                  <a:noFill/>
                </a:ln>
                <a:solidFill>
                  <a:prstClr val="black"/>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/French factors from Kenneth French Data Library. Quality and Style are proxied by the QMJ (Quality) and </a:t>
            </a:r>
            <a:r>
              <a:rPr kumimoji="0" lang="en-US" sz="800" b="0" i="0" u="none" strike="noStrike" kern="1200" cap="none" spc="0" normalizeH="0" baseline="0" noProof="0" dirty="0" err="1">
                <a:ln>
                  <a:noFill/>
                </a:ln>
                <a:solidFill>
                  <a:prstClr val="black"/>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HMLd</a:t>
            </a:r>
            <a:r>
              <a:rPr kumimoji="0" lang="en-US" sz="800" b="0" i="0" u="none" strike="noStrike" kern="1200" cap="none" spc="0" normalizeH="0" baseline="0" noProof="0" dirty="0">
                <a:ln>
                  <a:noFill/>
                </a:ln>
                <a:solidFill>
                  <a:prstClr val="black"/>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(Style) factors from AQR data library. Please note that different definitions of the factor premiums may lead to different average return numbers. This piece is for conceptual understanding of factors only and does not reflect Symmetry’s actual factor implementation. Mutual funds and ETFs chosen for Symmetry portfolios may not use these factor formulations. Numbers are annualized from 7/1957 through 12/2016 and reflect U.S. markets only. Please see disclosure in back of presentation labeled “Notable Research” for additional information. </a:t>
            </a:r>
          </a:p>
        </p:txBody>
      </p:sp>
      <p:sp>
        <p:nvSpPr>
          <p:cNvPr id="4" name="Title 3">
            <a:extLst>
              <a:ext uri="{FF2B5EF4-FFF2-40B4-BE49-F238E27FC236}">
                <a16:creationId xmlns:a16="http://schemas.microsoft.com/office/drawing/2014/main" id="{F7DC7E8E-2C34-6F43-8C14-23E6D46EACD1}"/>
              </a:ext>
            </a:extLst>
          </p:cNvPr>
          <p:cNvSpPr>
            <a:spLocks noGrp="1"/>
          </p:cNvSpPr>
          <p:nvPr>
            <p:ph type="title"/>
          </p:nvPr>
        </p:nvSpPr>
        <p:spPr/>
        <p:txBody>
          <a:bodyPr>
            <a:normAutofit/>
          </a:bodyPr>
          <a:lstStyle/>
          <a:p>
            <a:r>
              <a:rPr lang="en-US" dirty="0"/>
              <a:t>Factors We Target </a:t>
            </a:r>
          </a:p>
        </p:txBody>
      </p:sp>
      <p:grpSp>
        <p:nvGrpSpPr>
          <p:cNvPr id="3" name="Group 2">
            <a:extLst>
              <a:ext uri="{FF2B5EF4-FFF2-40B4-BE49-F238E27FC236}">
                <a16:creationId xmlns:a16="http://schemas.microsoft.com/office/drawing/2014/main" id="{21802A1F-6E0C-464F-B25B-9F89E3BAEFBD}"/>
              </a:ext>
            </a:extLst>
          </p:cNvPr>
          <p:cNvGrpSpPr/>
          <p:nvPr/>
        </p:nvGrpSpPr>
        <p:grpSpPr>
          <a:xfrm>
            <a:off x="252941" y="1232640"/>
            <a:ext cx="11057483" cy="1805583"/>
            <a:chOff x="252941" y="1232640"/>
            <a:chExt cx="11057483" cy="1805583"/>
          </a:xfrm>
        </p:grpSpPr>
        <p:pic>
          <p:nvPicPr>
            <p:cNvPr id="5" name="Picture 4">
              <a:extLst>
                <a:ext uri="{FF2B5EF4-FFF2-40B4-BE49-F238E27FC236}">
                  <a16:creationId xmlns:a16="http://schemas.microsoft.com/office/drawing/2014/main" id="{2D868932-3767-A44C-A195-B5A2D6EB096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52941" y="1232640"/>
              <a:ext cx="3209925" cy="1805583"/>
            </a:xfrm>
            <a:prstGeom prst="rect">
              <a:avLst/>
            </a:prstGeom>
          </p:spPr>
        </p:pic>
        <p:cxnSp>
          <p:nvCxnSpPr>
            <p:cNvPr id="14" name="Straight Connector 13">
              <a:extLst>
                <a:ext uri="{FF2B5EF4-FFF2-40B4-BE49-F238E27FC236}">
                  <a16:creationId xmlns:a16="http://schemas.microsoft.com/office/drawing/2014/main" id="{FDD56D47-4A39-1C45-8E6D-9106582FFD99}"/>
                </a:ext>
              </a:extLst>
            </p:cNvPr>
            <p:cNvCxnSpPr/>
            <p:nvPr/>
          </p:nvCxnSpPr>
          <p:spPr>
            <a:xfrm>
              <a:off x="3371850" y="1526724"/>
              <a:ext cx="0" cy="1217414"/>
            </a:xfrm>
            <a:prstGeom prst="line">
              <a:avLst/>
            </a:prstGeom>
            <a:ln w="22225">
              <a:solidFill>
                <a:srgbClr val="F4B333"/>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EF0E0A1-2E16-9D43-8978-57650F07F55F}"/>
                </a:ext>
              </a:extLst>
            </p:cNvPr>
            <p:cNvSpPr txBox="1"/>
            <p:nvPr/>
          </p:nvSpPr>
          <p:spPr>
            <a:xfrm>
              <a:off x="3715807" y="1781488"/>
              <a:ext cx="7594617" cy="707886"/>
            </a:xfrm>
            <a:prstGeom prst="rect">
              <a:avLst/>
            </a:prstGeom>
            <a:noFill/>
          </p:spPr>
          <p:txBody>
            <a:bodyPr wrap="square" rtlCol="0">
              <a:spAutoFit/>
            </a:bodyPr>
            <a:lstStyle/>
            <a:p>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Bonds </a:t>
              </a: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with</a:t>
              </a:r>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 </a:t>
              </a: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lower</a:t>
              </a:r>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 </a:t>
              </a: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credit</a:t>
              </a:r>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 </a:t>
              </a: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quality</a:t>
              </a:r>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 tend to </a:t>
              </a: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outperform</a:t>
              </a:r>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 bonds </a:t>
              </a:r>
              <a:br>
                <a:rPr lang="fr-FR" sz="2000" dirty="0">
                  <a:latin typeface="Segoe UI Historic" panose="020B0502040204020203" pitchFamily="34" charset="0"/>
                  <a:ea typeface="Segoe UI Historic" panose="020B0502040204020203" pitchFamily="34" charset="0"/>
                  <a:cs typeface="Segoe UI Historic" panose="020B0502040204020203" pitchFamily="34" charset="0"/>
                </a:rPr>
              </a:b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with</a:t>
              </a:r>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 </a:t>
              </a: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higher</a:t>
              </a:r>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 </a:t>
              </a: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credit</a:t>
              </a:r>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 </a:t>
              </a: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quality</a:t>
              </a:r>
              <a:endParaRPr lang="fr-FR" sz="2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grpSp>
      <p:grpSp>
        <p:nvGrpSpPr>
          <p:cNvPr id="2" name="Group 1">
            <a:extLst>
              <a:ext uri="{FF2B5EF4-FFF2-40B4-BE49-F238E27FC236}">
                <a16:creationId xmlns:a16="http://schemas.microsoft.com/office/drawing/2014/main" id="{08D22D26-4FA5-4B65-ACC3-BF3F81C641A5}"/>
              </a:ext>
            </a:extLst>
          </p:cNvPr>
          <p:cNvGrpSpPr/>
          <p:nvPr/>
        </p:nvGrpSpPr>
        <p:grpSpPr>
          <a:xfrm>
            <a:off x="0" y="3355739"/>
            <a:ext cx="11607982" cy="2090142"/>
            <a:chOff x="0" y="3355739"/>
            <a:chExt cx="11607982" cy="2090142"/>
          </a:xfrm>
        </p:grpSpPr>
        <p:pic>
          <p:nvPicPr>
            <p:cNvPr id="11" name="Picture 10">
              <a:extLst>
                <a:ext uri="{FF2B5EF4-FFF2-40B4-BE49-F238E27FC236}">
                  <a16:creationId xmlns:a16="http://schemas.microsoft.com/office/drawing/2014/main" id="{59F2990F-0318-BE40-B99E-5048BD5785A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0" y="3355739"/>
              <a:ext cx="3715808" cy="2090142"/>
            </a:xfrm>
            <a:prstGeom prst="rect">
              <a:avLst/>
            </a:prstGeom>
          </p:spPr>
        </p:pic>
        <p:cxnSp>
          <p:nvCxnSpPr>
            <p:cNvPr id="15" name="Straight Connector 14">
              <a:extLst>
                <a:ext uri="{FF2B5EF4-FFF2-40B4-BE49-F238E27FC236}">
                  <a16:creationId xmlns:a16="http://schemas.microsoft.com/office/drawing/2014/main" id="{676D883F-3B37-1B4A-8F13-7BD9C039CE46}"/>
                </a:ext>
              </a:extLst>
            </p:cNvPr>
            <p:cNvCxnSpPr/>
            <p:nvPr/>
          </p:nvCxnSpPr>
          <p:spPr>
            <a:xfrm>
              <a:off x="3371850" y="3792103"/>
              <a:ext cx="0" cy="1217414"/>
            </a:xfrm>
            <a:prstGeom prst="line">
              <a:avLst/>
            </a:prstGeom>
            <a:ln w="22225">
              <a:solidFill>
                <a:srgbClr val="F4B333"/>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B656620-05FC-8A40-88D6-3BA65A636B6B}"/>
                </a:ext>
              </a:extLst>
            </p:cNvPr>
            <p:cNvSpPr txBox="1"/>
            <p:nvPr/>
          </p:nvSpPr>
          <p:spPr>
            <a:xfrm>
              <a:off x="3715807" y="4046867"/>
              <a:ext cx="7892175" cy="707886"/>
            </a:xfrm>
            <a:prstGeom prst="rect">
              <a:avLst/>
            </a:prstGeom>
            <a:noFill/>
          </p:spPr>
          <p:txBody>
            <a:bodyPr wrap="square" rtlCol="0">
              <a:spAutoFit/>
            </a:bodyPr>
            <a:lstStyle/>
            <a:p>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Bonds </a:t>
              </a: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with</a:t>
              </a:r>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 longer durations or </a:t>
              </a: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maturities</a:t>
              </a:r>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 tend to </a:t>
              </a: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outperform</a:t>
              </a:r>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 </a:t>
              </a: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shorter</a:t>
              </a:r>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 </a:t>
              </a:r>
              <a:r>
                <a:rPr lang="fr-FR" sz="2000" dirty="0" err="1">
                  <a:latin typeface="Segoe UI Historic" panose="020B0502040204020203" pitchFamily="34" charset="0"/>
                  <a:ea typeface="Segoe UI Historic" panose="020B0502040204020203" pitchFamily="34" charset="0"/>
                  <a:cs typeface="Segoe UI Historic" panose="020B0502040204020203" pitchFamily="34" charset="0"/>
                </a:rPr>
                <a:t>term</a:t>
              </a:r>
              <a:r>
                <a:rPr lang="fr-FR" sz="2000" dirty="0">
                  <a:latin typeface="Segoe UI Historic" panose="020B0502040204020203" pitchFamily="34" charset="0"/>
                  <a:ea typeface="Segoe UI Historic" panose="020B0502040204020203" pitchFamily="34" charset="0"/>
                  <a:cs typeface="Segoe UI Historic" panose="020B0502040204020203" pitchFamily="34" charset="0"/>
                </a:rPr>
                <a:t> bonds</a:t>
              </a:r>
            </a:p>
          </p:txBody>
        </p:sp>
      </p:grpSp>
    </p:spTree>
    <p:extLst>
      <p:ext uri="{BB962C8B-B14F-4D97-AF65-F5344CB8AC3E}">
        <p14:creationId xmlns:p14="http://schemas.microsoft.com/office/powerpoint/2010/main" val="233560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5"/>
          <p:cNvSpPr txBox="1">
            <a:spLocks noChangeArrowheads="1"/>
          </p:cNvSpPr>
          <p:nvPr/>
        </p:nvSpPr>
        <p:spPr bwMode="auto">
          <a:xfrm>
            <a:off x="800099" y="5507676"/>
            <a:ext cx="10599421" cy="124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Geneva"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charset="0"/>
                <a:cs typeface="Geneva"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Geneva" charset="0"/>
                <a:cs typeface="Geneva"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9pPr>
          </a:lstStyle>
          <a:p>
            <a:pPr algn="just">
              <a:spcAft>
                <a:spcPts val="600"/>
              </a:spcAft>
              <a:buNone/>
            </a:pPr>
            <a:r>
              <a:rPr lang="en-US" sz="700" dirty="0">
                <a:latin typeface="Segoe UI Historic" panose="020B0502040204020203" pitchFamily="34" charset="0"/>
                <a:ea typeface="Segoe UI Historic" panose="020B0502040204020203" pitchFamily="34" charset="0"/>
                <a:cs typeface="Segoe UI Historic" panose="020B0502040204020203" pitchFamily="34" charset="0"/>
              </a:rPr>
              <a:t>The chart above represents factor performance as illustrated by MSCI factor indices.  They are representative of how single factors can vary in results and multi-factor can smooth out these variations.</a:t>
            </a:r>
          </a:p>
          <a:p>
            <a:pPr algn="just">
              <a:spcAft>
                <a:spcPts val="600"/>
              </a:spcAft>
              <a:buNone/>
            </a:pPr>
            <a:r>
              <a:rPr lang="en-US" sz="700" b="1" dirty="0">
                <a:latin typeface="Segoe UI Historic" panose="020B0502040204020203" pitchFamily="34" charset="0"/>
                <a:ea typeface="Segoe UI Historic" panose="020B0502040204020203" pitchFamily="34" charset="0"/>
                <a:cs typeface="Segoe UI Historic" panose="020B0502040204020203" pitchFamily="34" charset="0"/>
              </a:rPr>
              <a:t>Source: </a:t>
            </a:r>
            <a:r>
              <a:rPr lang="en-US" sz="700" dirty="0">
                <a:latin typeface="Segoe UI Historic" panose="020B0502040204020203" pitchFamily="34" charset="0"/>
                <a:ea typeface="Segoe UI Historic" panose="020B0502040204020203" pitchFamily="34" charset="0"/>
                <a:cs typeface="Segoe UI Historic" panose="020B0502040204020203" pitchFamily="34" charset="0"/>
              </a:rPr>
              <a:t>All returns from Morningstar. Annualized return is calculated as a geometric average to show what an investment would earn over a period of time if the annual return was compounded. For additional information regarding the limitations and description of the performance information, please see disclosure in the back.</a:t>
            </a:r>
          </a:p>
          <a:p>
            <a:pPr algn="just">
              <a:spcAft>
                <a:spcPts val="600"/>
              </a:spcAft>
              <a:buNone/>
            </a:pPr>
            <a:r>
              <a:rPr lang="en-US" sz="700" dirty="0">
                <a:latin typeface="Segoe UI Historic" panose="020B0502040204020203" pitchFamily="34" charset="0"/>
                <a:ea typeface="Segoe UI Historic" panose="020B0502040204020203" pitchFamily="34" charset="0"/>
                <a:cs typeface="Segoe UI Historic" panose="020B0502040204020203" pitchFamily="34" charset="0"/>
              </a:rPr>
              <a:t>Past performance does not guarantee future results. All data is from sources believed to be reliable but cannot be guaranteed or warranted. This piece is for conceptual understanding of factors only and does not reflect </a:t>
            </a:r>
            <a:r>
              <a:rPr lang="en-US" sz="700" dirty="0" err="1">
                <a:latin typeface="Segoe UI Historic" panose="020B0502040204020203" pitchFamily="34" charset="0"/>
                <a:ea typeface="Segoe UI Historic" panose="020B0502040204020203" pitchFamily="34" charset="0"/>
                <a:cs typeface="Segoe UI Historic" panose="020B0502040204020203" pitchFamily="34" charset="0"/>
              </a:rPr>
              <a:t>Symmetrys</a:t>
            </a:r>
            <a:r>
              <a:rPr lang="en-US" sz="700" dirty="0">
                <a:latin typeface="Segoe UI Historic" panose="020B0502040204020203" pitchFamily="34" charset="0"/>
                <a:ea typeface="Segoe UI Historic" panose="020B0502040204020203" pitchFamily="34" charset="0"/>
                <a:cs typeface="Segoe UI Historic" panose="020B0502040204020203" pitchFamily="34" charset="0"/>
              </a:rPr>
              <a:t> actual factor implementation. Mutual Funds and ETFs chosen for Symmetry portfolios may not use these factor formulations.</a:t>
            </a:r>
          </a:p>
          <a:p>
            <a:pPr algn="just">
              <a:spcAft>
                <a:spcPts val="600"/>
              </a:spcAft>
              <a:buNone/>
            </a:pPr>
            <a:r>
              <a:rPr lang="en-US" sz="700" dirty="0">
                <a:latin typeface="Segoe UI Historic" panose="020B0502040204020203" pitchFamily="34" charset="0"/>
                <a:ea typeface="Segoe UI Historic" panose="020B0502040204020203" pitchFamily="34" charset="0"/>
                <a:cs typeface="Segoe UI Historic" panose="020B0502040204020203" pitchFamily="34" charset="0"/>
              </a:rPr>
              <a:t>Symmetry charges an investment management fee for its services. For detailed information about Symmetry Partners fees and expenses please see Symmetry Partners, LLC ADV part 2A located on the Symmetry website at </a:t>
            </a:r>
            <a:r>
              <a:rPr lang="en-US" sz="700" dirty="0" err="1">
                <a:latin typeface="Segoe UI Historic" panose="020B0502040204020203" pitchFamily="34" charset="0"/>
                <a:ea typeface="Segoe UI Historic" panose="020B0502040204020203" pitchFamily="34" charset="0"/>
                <a:cs typeface="Segoe UI Historic" panose="020B0502040204020203" pitchFamily="34" charset="0"/>
              </a:rPr>
              <a:t>www.symmetrypartners.com</a:t>
            </a:r>
            <a:r>
              <a:rPr lang="en-US" sz="700" dirty="0">
                <a:latin typeface="Segoe UI Historic" panose="020B0502040204020203" pitchFamily="34" charset="0"/>
                <a:ea typeface="Segoe UI Historic" panose="020B0502040204020203" pitchFamily="34" charset="0"/>
                <a:cs typeface="Segoe UI Historic" panose="020B0502040204020203" pitchFamily="34" charset="0"/>
              </a:rPr>
              <a:t>. As with any investment philosophy, there is a possibility of profitability as well as loss. Diversification seeks to reduce volatility by spreading your investment dollars into various asset classes to add balance to your portfolio. Please note that you should not assume that any discussion or information contained in this material serves as the receipt of, or as a substitute for, personalized investment advice from Symmetry Partners, LLC or your advisor.</a:t>
            </a:r>
          </a:p>
        </p:txBody>
      </p:sp>
      <p:sp>
        <p:nvSpPr>
          <p:cNvPr id="27" name="Title 3">
            <a:extLst>
              <a:ext uri="{FF2B5EF4-FFF2-40B4-BE49-F238E27FC236}">
                <a16:creationId xmlns:a16="http://schemas.microsoft.com/office/drawing/2014/main" id="{9B4F3CAC-83D4-864A-B8DB-893840660008}"/>
              </a:ext>
            </a:extLst>
          </p:cNvPr>
          <p:cNvSpPr txBox="1">
            <a:spLocks/>
          </p:cNvSpPr>
          <p:nvPr/>
        </p:nvSpPr>
        <p:spPr>
          <a:xfrm>
            <a:off x="800099" y="928932"/>
            <a:ext cx="10837986" cy="30335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r>
              <a:rPr lang="en-US" sz="1800" dirty="0">
                <a:solidFill>
                  <a:schemeClr val="tx1">
                    <a:lumMod val="50000"/>
                    <a:lumOff val="50000"/>
                  </a:schemeClr>
                </a:solidFill>
              </a:rPr>
              <a:t>January 1, 2000 – December 31, 2019 (Annual Return %) </a:t>
            </a:r>
          </a:p>
        </p:txBody>
      </p:sp>
      <p:sp>
        <p:nvSpPr>
          <p:cNvPr id="2" name="Title 1">
            <a:extLst>
              <a:ext uri="{FF2B5EF4-FFF2-40B4-BE49-F238E27FC236}">
                <a16:creationId xmlns:a16="http://schemas.microsoft.com/office/drawing/2014/main" id="{42060B67-4E59-FC46-9EA7-BD0434825BE7}"/>
              </a:ext>
            </a:extLst>
          </p:cNvPr>
          <p:cNvSpPr>
            <a:spLocks noGrp="1"/>
          </p:cNvSpPr>
          <p:nvPr>
            <p:ph type="title"/>
          </p:nvPr>
        </p:nvSpPr>
        <p:spPr>
          <a:xfrm>
            <a:off x="800099" y="419853"/>
            <a:ext cx="8938846" cy="638727"/>
          </a:xfrm>
        </p:spPr>
        <p:txBody>
          <a:bodyPr>
            <a:normAutofit/>
          </a:bodyPr>
          <a:lstStyle/>
          <a:p>
            <a:r>
              <a:rPr lang="en-US" sz="2800" dirty="0"/>
              <a:t>The Power of Factors &amp; Diversification - Stocks</a:t>
            </a:r>
          </a:p>
        </p:txBody>
      </p:sp>
      <p:pic>
        <p:nvPicPr>
          <p:cNvPr id="8" name="Picture 7">
            <a:extLst>
              <a:ext uri="{FF2B5EF4-FFF2-40B4-BE49-F238E27FC236}">
                <a16:creationId xmlns:a16="http://schemas.microsoft.com/office/drawing/2014/main" id="{C7567DB1-E12D-A643-8B73-180A49AB4D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002" t="22089" r="4179" b="15821"/>
          <a:stretch/>
        </p:blipFill>
        <p:spPr>
          <a:xfrm>
            <a:off x="477672" y="1243701"/>
            <a:ext cx="11104385" cy="4270348"/>
          </a:xfrm>
          <a:prstGeom prst="rect">
            <a:avLst/>
          </a:prstGeom>
        </p:spPr>
      </p:pic>
    </p:spTree>
    <p:extLst>
      <p:ext uri="{BB962C8B-B14F-4D97-AF65-F5344CB8AC3E}">
        <p14:creationId xmlns:p14="http://schemas.microsoft.com/office/powerpoint/2010/main" val="3110367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49490FA-A939-8742-95E0-46B97540F617}"/>
              </a:ext>
            </a:extLst>
          </p:cNvPr>
          <p:cNvSpPr txBox="1"/>
          <p:nvPr/>
        </p:nvSpPr>
        <p:spPr>
          <a:xfrm>
            <a:off x="788271" y="434408"/>
            <a:ext cx="7686989" cy="584775"/>
          </a:xfrm>
          <a:prstGeom prst="rect">
            <a:avLst/>
          </a:prstGeom>
          <a:noFill/>
        </p:spPr>
        <p:txBody>
          <a:bodyPr wrap="square" rtlCol="0">
            <a:spAutoFit/>
          </a:bodyPr>
          <a:lstStyle/>
          <a:p>
            <a:r>
              <a:rPr lang="en-US" sz="3200" b="1" dirty="0">
                <a:latin typeface="Segoe UI Historic" panose="020B0502040204020203" pitchFamily="34" charset="0"/>
                <a:ea typeface="Segoe UI Historic" panose="020B0502040204020203" pitchFamily="34" charset="0"/>
                <a:cs typeface="Segoe UI Historic" panose="020B0502040204020203" pitchFamily="34" charset="0"/>
              </a:rPr>
              <a:t>Putting the Odds in </a:t>
            </a:r>
            <a:r>
              <a:rPr lang="en-US" sz="3200" b="1" dirty="0">
                <a:solidFill>
                  <a:srgbClr val="90D5B7"/>
                </a:solidFill>
                <a:latin typeface="Segoe UI Historic" panose="020B0502040204020203" pitchFamily="34" charset="0"/>
                <a:ea typeface="Segoe UI Historic" panose="020B0502040204020203" pitchFamily="34" charset="0"/>
                <a:cs typeface="Segoe UI Historic" panose="020B0502040204020203" pitchFamily="34" charset="0"/>
              </a:rPr>
              <a:t>Your Favor</a:t>
            </a:r>
          </a:p>
        </p:txBody>
      </p:sp>
      <p:pic>
        <p:nvPicPr>
          <p:cNvPr id="18" name="Picture 17">
            <a:extLst>
              <a:ext uri="{FF2B5EF4-FFF2-40B4-BE49-F238E27FC236}">
                <a16:creationId xmlns:a16="http://schemas.microsoft.com/office/drawing/2014/main" id="{58D85CA3-1B61-2246-8EF0-1861EA33962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327615">
            <a:off x="6352310" y="4422423"/>
            <a:ext cx="2971795" cy="436707"/>
          </a:xfrm>
          <a:prstGeom prst="rect">
            <a:avLst/>
          </a:prstGeom>
        </p:spPr>
      </p:pic>
      <p:pic>
        <p:nvPicPr>
          <p:cNvPr id="23" name="Picture 22">
            <a:extLst>
              <a:ext uri="{FF2B5EF4-FFF2-40B4-BE49-F238E27FC236}">
                <a16:creationId xmlns:a16="http://schemas.microsoft.com/office/drawing/2014/main" id="{78B2D5BD-A0A5-8F4A-A956-107C96FD4DE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192598" flipH="1">
            <a:off x="2826328" y="4165698"/>
            <a:ext cx="2895599" cy="436707"/>
          </a:xfrm>
          <a:prstGeom prst="rect">
            <a:avLst/>
          </a:prstGeom>
        </p:spPr>
      </p:pic>
      <p:pic>
        <p:nvPicPr>
          <p:cNvPr id="16" name="Picture 15">
            <a:extLst>
              <a:ext uri="{FF2B5EF4-FFF2-40B4-BE49-F238E27FC236}">
                <a16:creationId xmlns:a16="http://schemas.microsoft.com/office/drawing/2014/main" id="{F0B42345-3E42-184E-8836-ADD3DE1610D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802069" y="3951367"/>
            <a:ext cx="2546295" cy="2104591"/>
          </a:xfrm>
          <a:prstGeom prst="rect">
            <a:avLst/>
          </a:prstGeom>
        </p:spPr>
      </p:pic>
      <p:grpSp>
        <p:nvGrpSpPr>
          <p:cNvPr id="31" name="Group 30">
            <a:extLst>
              <a:ext uri="{FF2B5EF4-FFF2-40B4-BE49-F238E27FC236}">
                <a16:creationId xmlns:a16="http://schemas.microsoft.com/office/drawing/2014/main" id="{8EEDA869-09CD-414A-BB1E-2B88E008BD8E}"/>
              </a:ext>
            </a:extLst>
          </p:cNvPr>
          <p:cNvGrpSpPr/>
          <p:nvPr/>
        </p:nvGrpSpPr>
        <p:grpSpPr>
          <a:xfrm>
            <a:off x="7448013" y="3553609"/>
            <a:ext cx="3313507" cy="1298537"/>
            <a:chOff x="7409913" y="3118986"/>
            <a:chExt cx="3313507" cy="1298537"/>
          </a:xfrm>
        </p:grpSpPr>
        <p:pic>
          <p:nvPicPr>
            <p:cNvPr id="20" name="Picture 19">
              <a:extLst>
                <a:ext uri="{FF2B5EF4-FFF2-40B4-BE49-F238E27FC236}">
                  <a16:creationId xmlns:a16="http://schemas.microsoft.com/office/drawing/2014/main" id="{A92EB664-CA2D-194B-BBC3-544F5430D5C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409913" y="3118986"/>
              <a:ext cx="3313507" cy="1298537"/>
            </a:xfrm>
            <a:prstGeom prst="rect">
              <a:avLst/>
            </a:prstGeom>
          </p:spPr>
        </p:pic>
        <p:sp>
          <p:nvSpPr>
            <p:cNvPr id="28" name="Oval 27">
              <a:extLst>
                <a:ext uri="{FF2B5EF4-FFF2-40B4-BE49-F238E27FC236}">
                  <a16:creationId xmlns:a16="http://schemas.microsoft.com/office/drawing/2014/main" id="{BBC308A4-3210-DE4C-8C41-B26E67DB35A9}"/>
                </a:ext>
              </a:extLst>
            </p:cNvPr>
            <p:cNvSpPr/>
            <p:nvPr/>
          </p:nvSpPr>
          <p:spPr>
            <a:xfrm>
              <a:off x="8989848" y="4168368"/>
              <a:ext cx="153635" cy="153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117B4FA4-B5FD-9747-80B7-E0664CD6AB97}"/>
              </a:ext>
            </a:extLst>
          </p:cNvPr>
          <p:cNvGrpSpPr/>
          <p:nvPr/>
        </p:nvGrpSpPr>
        <p:grpSpPr>
          <a:xfrm>
            <a:off x="1410892" y="3110259"/>
            <a:ext cx="3313507" cy="1298537"/>
            <a:chOff x="1410892" y="3132836"/>
            <a:chExt cx="3313507" cy="1298537"/>
          </a:xfrm>
        </p:grpSpPr>
        <p:pic>
          <p:nvPicPr>
            <p:cNvPr id="24" name="Picture 23">
              <a:extLst>
                <a:ext uri="{FF2B5EF4-FFF2-40B4-BE49-F238E27FC236}">
                  <a16:creationId xmlns:a16="http://schemas.microsoft.com/office/drawing/2014/main" id="{B4DE2E61-99AA-EF48-9E3C-4659A85F531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10892" y="3132836"/>
              <a:ext cx="3313507" cy="1298537"/>
            </a:xfrm>
            <a:prstGeom prst="rect">
              <a:avLst/>
            </a:prstGeom>
          </p:spPr>
        </p:pic>
        <p:sp>
          <p:nvSpPr>
            <p:cNvPr id="25" name="Oval 24">
              <a:extLst>
                <a:ext uri="{FF2B5EF4-FFF2-40B4-BE49-F238E27FC236}">
                  <a16:creationId xmlns:a16="http://schemas.microsoft.com/office/drawing/2014/main" id="{554712EA-A3FD-E94A-B5F5-D2628D2ACA08}"/>
                </a:ext>
              </a:extLst>
            </p:cNvPr>
            <p:cNvSpPr/>
            <p:nvPr/>
          </p:nvSpPr>
          <p:spPr>
            <a:xfrm>
              <a:off x="2990827" y="4168369"/>
              <a:ext cx="153635" cy="153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Rectangle 31">
            <a:extLst>
              <a:ext uri="{FF2B5EF4-FFF2-40B4-BE49-F238E27FC236}">
                <a16:creationId xmlns:a16="http://schemas.microsoft.com/office/drawing/2014/main" id="{1E73BD85-D388-BA4E-A435-3021FF3DAD3B}"/>
              </a:ext>
            </a:extLst>
          </p:cNvPr>
          <p:cNvSpPr/>
          <p:nvPr/>
        </p:nvSpPr>
        <p:spPr>
          <a:xfrm>
            <a:off x="7342750" y="3024436"/>
            <a:ext cx="3541148" cy="491213"/>
          </a:xfrm>
          <a:prstGeom prst="rect">
            <a:avLst/>
          </a:prstGeom>
          <a:solidFill>
            <a:srgbClr val="90D5A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Segoe UI Historic" panose="020B0502040204020203" pitchFamily="34" charset="0"/>
                <a:ea typeface="Segoe UI Historic" panose="020B0502040204020203" pitchFamily="34" charset="0"/>
                <a:cs typeface="Segoe UI Historic" panose="020B0502040204020203" pitchFamily="34" charset="0"/>
              </a:rPr>
              <a:t>Diversify Globally</a:t>
            </a:r>
            <a:endParaRPr lang="en-US" sz="2000" dirty="0">
              <a:solidFill>
                <a:schemeClr val="tx1">
                  <a:lumMod val="85000"/>
                  <a:lumOff val="15000"/>
                </a:schemeClr>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3" name="Rectangle 32">
            <a:extLst>
              <a:ext uri="{FF2B5EF4-FFF2-40B4-BE49-F238E27FC236}">
                <a16:creationId xmlns:a16="http://schemas.microsoft.com/office/drawing/2014/main" id="{394E7FAD-0160-2D4A-8232-74F9F1FB7173}"/>
              </a:ext>
            </a:extLst>
          </p:cNvPr>
          <p:cNvSpPr/>
          <p:nvPr/>
        </p:nvSpPr>
        <p:spPr>
          <a:xfrm>
            <a:off x="7342749" y="2523973"/>
            <a:ext cx="3541149" cy="460668"/>
          </a:xfrm>
          <a:prstGeom prst="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Segoe UI Historic" panose="020B0502040204020203" pitchFamily="34" charset="0"/>
                <a:ea typeface="Segoe UI Historic" panose="020B0502040204020203" pitchFamily="34" charset="0"/>
                <a:cs typeface="Segoe UI Historic" panose="020B0502040204020203" pitchFamily="34" charset="0"/>
              </a:rPr>
              <a:t>Tilt to Factors of Return</a:t>
            </a:r>
            <a:endParaRPr lang="en-US" sz="2000" dirty="0">
              <a:solidFill>
                <a:schemeClr val="tx1">
                  <a:lumMod val="85000"/>
                  <a:lumOff val="15000"/>
                </a:schemeClr>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5" name="TextBox 34">
            <a:extLst>
              <a:ext uri="{FF2B5EF4-FFF2-40B4-BE49-F238E27FC236}">
                <a16:creationId xmlns:a16="http://schemas.microsoft.com/office/drawing/2014/main" id="{C8E1AA22-99D4-E44C-893D-541C2EE016CB}"/>
              </a:ext>
            </a:extLst>
          </p:cNvPr>
          <p:cNvSpPr txBox="1"/>
          <p:nvPr/>
        </p:nvSpPr>
        <p:spPr>
          <a:xfrm>
            <a:off x="1519672" y="3327115"/>
            <a:ext cx="3131947" cy="338554"/>
          </a:xfrm>
          <a:prstGeom prst="rect">
            <a:avLst/>
          </a:prstGeom>
          <a:noFill/>
        </p:spPr>
        <p:txBody>
          <a:bodyPr wrap="square" rtlCol="0">
            <a:spAutoFit/>
          </a:bodyPr>
          <a:lstStyle/>
          <a:p>
            <a:pPr algn="ctr"/>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Market Underperformance</a:t>
            </a:r>
          </a:p>
        </p:txBody>
      </p:sp>
      <p:sp>
        <p:nvSpPr>
          <p:cNvPr id="36" name="TextBox 35">
            <a:extLst>
              <a:ext uri="{FF2B5EF4-FFF2-40B4-BE49-F238E27FC236}">
                <a16:creationId xmlns:a16="http://schemas.microsoft.com/office/drawing/2014/main" id="{C7DDD388-D3C9-A24E-A655-ED305902C394}"/>
              </a:ext>
            </a:extLst>
          </p:cNvPr>
          <p:cNvSpPr txBox="1"/>
          <p:nvPr/>
        </p:nvSpPr>
        <p:spPr>
          <a:xfrm>
            <a:off x="7538791" y="3772120"/>
            <a:ext cx="3131947" cy="338554"/>
          </a:xfrm>
          <a:prstGeom prst="rect">
            <a:avLst/>
          </a:prstGeom>
          <a:noFill/>
        </p:spPr>
        <p:txBody>
          <a:bodyPr wrap="square" rtlCol="0">
            <a:spAutoFit/>
          </a:bodyPr>
          <a:lstStyle/>
          <a:p>
            <a:pPr algn="ctr"/>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Market Overperformance</a:t>
            </a:r>
          </a:p>
        </p:txBody>
      </p:sp>
      <p:sp>
        <p:nvSpPr>
          <p:cNvPr id="26" name="Rectangle 25">
            <a:extLst>
              <a:ext uri="{FF2B5EF4-FFF2-40B4-BE49-F238E27FC236}">
                <a16:creationId xmlns:a16="http://schemas.microsoft.com/office/drawing/2014/main" id="{9981B1F3-B651-FF48-A2BD-544603A90BFA}"/>
              </a:ext>
            </a:extLst>
          </p:cNvPr>
          <p:cNvSpPr/>
          <p:nvPr/>
        </p:nvSpPr>
        <p:spPr>
          <a:xfrm>
            <a:off x="788271" y="6137698"/>
            <a:ext cx="10738739" cy="584775"/>
          </a:xfrm>
          <a:prstGeom prst="rect">
            <a:avLst/>
          </a:prstGeom>
        </p:spPr>
        <p:txBody>
          <a:bodyPr wrap="square">
            <a:spAutoFit/>
          </a:bodyPr>
          <a:lstStyle/>
          <a:p>
            <a:pPr algn="just"/>
            <a:r>
              <a:rPr lang="en-US" sz="800" dirty="0">
                <a:latin typeface="Segoe UI Historic" panose="020B0502040204020203" pitchFamily="34" charset="0"/>
                <a:ea typeface="Segoe UI Historic" panose="020B0502040204020203" pitchFamily="34" charset="0"/>
                <a:cs typeface="Segoe UI Historic" panose="020B0502040204020203" pitchFamily="34" charset="0"/>
              </a:rPr>
              <a:t>Please be advised that adding these factors may not ensure increased return over a market-weighted investment and may lead to underperformance relative to the benchmark over the investor’s time horizon. Information regarding these factors can be found on the back page. See disclosure behind presentation labeled “Notable Research” for additional information. Past performance does not guarantee future results. All data is from sources believed to be reliable but cannot be guaranteed or warranted.</a:t>
            </a:r>
          </a:p>
          <a:p>
            <a:pPr algn="just"/>
            <a:endParaRPr lang="en-US" sz="8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2489411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49490FA-A939-8742-95E0-46B97540F617}"/>
              </a:ext>
            </a:extLst>
          </p:cNvPr>
          <p:cNvSpPr txBox="1"/>
          <p:nvPr/>
        </p:nvSpPr>
        <p:spPr>
          <a:xfrm>
            <a:off x="788271" y="434408"/>
            <a:ext cx="7686989" cy="584775"/>
          </a:xfrm>
          <a:prstGeom prst="rect">
            <a:avLst/>
          </a:prstGeom>
          <a:noFill/>
        </p:spPr>
        <p:txBody>
          <a:bodyPr wrap="square" rtlCol="0">
            <a:spAutoFit/>
          </a:bodyPr>
          <a:lstStyle/>
          <a:p>
            <a:r>
              <a:rPr lang="en-US" sz="3200" b="1" dirty="0">
                <a:latin typeface="Segoe UI Historic" panose="020B0502040204020203" pitchFamily="34" charset="0"/>
                <a:ea typeface="Segoe UI Historic" panose="020B0502040204020203" pitchFamily="34" charset="0"/>
                <a:cs typeface="Segoe UI Historic" panose="020B0502040204020203" pitchFamily="34" charset="0"/>
              </a:rPr>
              <a:t>Putting the Odds in </a:t>
            </a:r>
            <a:r>
              <a:rPr lang="en-US" sz="3200" b="1" dirty="0">
                <a:solidFill>
                  <a:srgbClr val="90D5B7"/>
                </a:solidFill>
                <a:latin typeface="Segoe UI Historic" panose="020B0502040204020203" pitchFamily="34" charset="0"/>
                <a:ea typeface="Segoe UI Historic" panose="020B0502040204020203" pitchFamily="34" charset="0"/>
                <a:cs typeface="Segoe UI Historic" panose="020B0502040204020203" pitchFamily="34" charset="0"/>
              </a:rPr>
              <a:t>Your Favor</a:t>
            </a:r>
          </a:p>
        </p:txBody>
      </p:sp>
      <p:pic>
        <p:nvPicPr>
          <p:cNvPr id="16" name="Picture 15">
            <a:extLst>
              <a:ext uri="{FF2B5EF4-FFF2-40B4-BE49-F238E27FC236}">
                <a16:creationId xmlns:a16="http://schemas.microsoft.com/office/drawing/2014/main" id="{F0B42345-3E42-184E-8836-ADD3DE1610D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802069" y="3951367"/>
            <a:ext cx="2546295" cy="2104591"/>
          </a:xfrm>
          <a:prstGeom prst="rect">
            <a:avLst/>
          </a:prstGeom>
        </p:spPr>
      </p:pic>
      <p:sp>
        <p:nvSpPr>
          <p:cNvPr id="33" name="Rectangle 32">
            <a:extLst>
              <a:ext uri="{FF2B5EF4-FFF2-40B4-BE49-F238E27FC236}">
                <a16:creationId xmlns:a16="http://schemas.microsoft.com/office/drawing/2014/main" id="{C8BB32F2-F4AA-FF4B-9BA2-5557590BBA86}"/>
              </a:ext>
            </a:extLst>
          </p:cNvPr>
          <p:cNvSpPr/>
          <p:nvPr/>
        </p:nvSpPr>
        <p:spPr>
          <a:xfrm>
            <a:off x="7348365" y="2916507"/>
            <a:ext cx="3535534" cy="460668"/>
          </a:xfrm>
          <a:prstGeom prst="rect">
            <a:avLst/>
          </a:prstGeom>
          <a:solidFill>
            <a:srgbClr val="90D5A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Segoe UI Historic" panose="020B0502040204020203" pitchFamily="34" charset="0"/>
                <a:ea typeface="Segoe UI Historic" panose="020B0502040204020203" pitchFamily="34" charset="0"/>
                <a:cs typeface="Segoe UI Historic" panose="020B0502040204020203" pitchFamily="34" charset="0"/>
              </a:rPr>
              <a:t>Invest for the Long-Term</a:t>
            </a:r>
            <a:endParaRPr lang="en-US" sz="2000" dirty="0">
              <a:solidFill>
                <a:schemeClr val="tx1">
                  <a:lumMod val="85000"/>
                  <a:lumOff val="15000"/>
                </a:schemeClr>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5" name="TextBox 34">
            <a:extLst>
              <a:ext uri="{FF2B5EF4-FFF2-40B4-BE49-F238E27FC236}">
                <a16:creationId xmlns:a16="http://schemas.microsoft.com/office/drawing/2014/main" id="{326F0E08-AD2F-FD42-84F2-DFE65BE93ABF}"/>
              </a:ext>
            </a:extLst>
          </p:cNvPr>
          <p:cNvSpPr txBox="1"/>
          <p:nvPr/>
        </p:nvSpPr>
        <p:spPr>
          <a:xfrm>
            <a:off x="1501670" y="3174797"/>
            <a:ext cx="3131947" cy="338554"/>
          </a:xfrm>
          <a:prstGeom prst="rect">
            <a:avLst/>
          </a:prstGeom>
          <a:noFill/>
        </p:spPr>
        <p:txBody>
          <a:bodyPr wrap="square" rtlCol="0">
            <a:spAutoFit/>
          </a:bodyPr>
          <a:lstStyle/>
          <a:p>
            <a:pPr algn="ctr"/>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Market Underperformance</a:t>
            </a:r>
          </a:p>
        </p:txBody>
      </p:sp>
      <p:sp>
        <p:nvSpPr>
          <p:cNvPr id="36" name="TextBox 35">
            <a:extLst>
              <a:ext uri="{FF2B5EF4-FFF2-40B4-BE49-F238E27FC236}">
                <a16:creationId xmlns:a16="http://schemas.microsoft.com/office/drawing/2014/main" id="{588B3A8A-6ADB-794D-B113-D21FD6D64965}"/>
              </a:ext>
            </a:extLst>
          </p:cNvPr>
          <p:cNvSpPr txBox="1"/>
          <p:nvPr/>
        </p:nvSpPr>
        <p:spPr>
          <a:xfrm>
            <a:off x="7538791" y="3848320"/>
            <a:ext cx="3131947" cy="338554"/>
          </a:xfrm>
          <a:prstGeom prst="rect">
            <a:avLst/>
          </a:prstGeom>
          <a:noFill/>
        </p:spPr>
        <p:txBody>
          <a:bodyPr wrap="square" rtlCol="0">
            <a:spAutoFit/>
          </a:bodyPr>
          <a:lstStyle/>
          <a:p>
            <a:pPr algn="ctr"/>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Market Overperformance</a:t>
            </a:r>
          </a:p>
        </p:txBody>
      </p:sp>
      <p:sp>
        <p:nvSpPr>
          <p:cNvPr id="19" name="Rectangle 18">
            <a:extLst>
              <a:ext uri="{FF2B5EF4-FFF2-40B4-BE49-F238E27FC236}">
                <a16:creationId xmlns:a16="http://schemas.microsoft.com/office/drawing/2014/main" id="{A334A5B9-B067-B645-B340-412289B0726E}"/>
              </a:ext>
            </a:extLst>
          </p:cNvPr>
          <p:cNvSpPr/>
          <p:nvPr/>
        </p:nvSpPr>
        <p:spPr>
          <a:xfrm>
            <a:off x="7342750" y="3924769"/>
            <a:ext cx="3541148" cy="491213"/>
          </a:xfrm>
          <a:prstGeom prst="rect">
            <a:avLst/>
          </a:prstGeom>
          <a:solidFill>
            <a:srgbClr val="90D5A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Segoe UI Historic" panose="020B0502040204020203" pitchFamily="34" charset="0"/>
                <a:ea typeface="Segoe UI Historic" panose="020B0502040204020203" pitchFamily="34" charset="0"/>
                <a:cs typeface="Segoe UI Historic" panose="020B0502040204020203" pitchFamily="34" charset="0"/>
              </a:rPr>
              <a:t>Diversify Globally</a:t>
            </a:r>
            <a:endParaRPr lang="en-US" sz="2000" dirty="0">
              <a:solidFill>
                <a:schemeClr val="tx1">
                  <a:lumMod val="85000"/>
                  <a:lumOff val="15000"/>
                </a:schemeClr>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1" name="Rectangle 20">
            <a:extLst>
              <a:ext uri="{FF2B5EF4-FFF2-40B4-BE49-F238E27FC236}">
                <a16:creationId xmlns:a16="http://schemas.microsoft.com/office/drawing/2014/main" id="{E8F467E9-B724-E348-A5A5-40EA3DA5A36E}"/>
              </a:ext>
            </a:extLst>
          </p:cNvPr>
          <p:cNvSpPr/>
          <p:nvPr/>
        </p:nvSpPr>
        <p:spPr>
          <a:xfrm>
            <a:off x="7342749" y="3424306"/>
            <a:ext cx="3541149" cy="460668"/>
          </a:xfrm>
          <a:prstGeom prst="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Segoe UI Historic" panose="020B0502040204020203" pitchFamily="34" charset="0"/>
                <a:ea typeface="Segoe UI Historic" panose="020B0502040204020203" pitchFamily="34" charset="0"/>
                <a:cs typeface="Segoe UI Historic" panose="020B0502040204020203" pitchFamily="34" charset="0"/>
              </a:rPr>
              <a:t>Tilt to Factors of Return</a:t>
            </a:r>
            <a:endParaRPr lang="en-US" sz="2000" dirty="0">
              <a:solidFill>
                <a:schemeClr val="tx1">
                  <a:lumMod val="85000"/>
                  <a:lumOff val="15000"/>
                </a:schemeClr>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26" name="Picture 25">
            <a:extLst>
              <a:ext uri="{FF2B5EF4-FFF2-40B4-BE49-F238E27FC236}">
                <a16:creationId xmlns:a16="http://schemas.microsoft.com/office/drawing/2014/main" id="{E48DEDDD-2A7C-9A46-B409-F5D9304DD4E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1160950">
            <a:off x="6373093" y="5006878"/>
            <a:ext cx="2971795" cy="436707"/>
          </a:xfrm>
          <a:prstGeom prst="rect">
            <a:avLst/>
          </a:prstGeom>
        </p:spPr>
      </p:pic>
      <p:pic>
        <p:nvPicPr>
          <p:cNvPr id="27" name="Picture 26">
            <a:extLst>
              <a:ext uri="{FF2B5EF4-FFF2-40B4-BE49-F238E27FC236}">
                <a16:creationId xmlns:a16="http://schemas.microsoft.com/office/drawing/2014/main" id="{8ACA99B9-7547-D34A-BE9E-6CF05CF1F15A}"/>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1008066" flipH="1">
            <a:off x="2910611" y="3759553"/>
            <a:ext cx="2895599" cy="436707"/>
          </a:xfrm>
          <a:prstGeom prst="rect">
            <a:avLst/>
          </a:prstGeom>
        </p:spPr>
      </p:pic>
      <p:pic>
        <p:nvPicPr>
          <p:cNvPr id="34" name="Picture 33">
            <a:extLst>
              <a:ext uri="{FF2B5EF4-FFF2-40B4-BE49-F238E27FC236}">
                <a16:creationId xmlns:a16="http://schemas.microsoft.com/office/drawing/2014/main" id="{3CB3845E-04F7-AC40-9C23-A024420EEBD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822852" y="3900822"/>
            <a:ext cx="2546295" cy="2104591"/>
          </a:xfrm>
          <a:prstGeom prst="rect">
            <a:avLst/>
          </a:prstGeom>
        </p:spPr>
      </p:pic>
      <p:grpSp>
        <p:nvGrpSpPr>
          <p:cNvPr id="37" name="Group 36">
            <a:extLst>
              <a:ext uri="{FF2B5EF4-FFF2-40B4-BE49-F238E27FC236}">
                <a16:creationId xmlns:a16="http://schemas.microsoft.com/office/drawing/2014/main" id="{1B91DC93-7CFC-1C42-90C3-4A4D12840CF1}"/>
              </a:ext>
            </a:extLst>
          </p:cNvPr>
          <p:cNvGrpSpPr/>
          <p:nvPr/>
        </p:nvGrpSpPr>
        <p:grpSpPr>
          <a:xfrm>
            <a:off x="1533275" y="2424714"/>
            <a:ext cx="3313507" cy="1989268"/>
            <a:chOff x="1410892" y="2294636"/>
            <a:chExt cx="3313507" cy="1989268"/>
          </a:xfrm>
        </p:grpSpPr>
        <p:grpSp>
          <p:nvGrpSpPr>
            <p:cNvPr id="38" name="Group 37">
              <a:extLst>
                <a:ext uri="{FF2B5EF4-FFF2-40B4-BE49-F238E27FC236}">
                  <a16:creationId xmlns:a16="http://schemas.microsoft.com/office/drawing/2014/main" id="{A33C7AF2-0E69-144D-8C73-B7EEFFB215D9}"/>
                </a:ext>
              </a:extLst>
            </p:cNvPr>
            <p:cNvGrpSpPr/>
            <p:nvPr/>
          </p:nvGrpSpPr>
          <p:grpSpPr>
            <a:xfrm>
              <a:off x="1410892" y="2294636"/>
              <a:ext cx="3313507" cy="1989268"/>
              <a:chOff x="1410892" y="2332736"/>
              <a:chExt cx="3313507" cy="1989268"/>
            </a:xfrm>
          </p:grpSpPr>
          <p:pic>
            <p:nvPicPr>
              <p:cNvPr id="40" name="Picture 39">
                <a:extLst>
                  <a:ext uri="{FF2B5EF4-FFF2-40B4-BE49-F238E27FC236}">
                    <a16:creationId xmlns:a16="http://schemas.microsoft.com/office/drawing/2014/main" id="{5FB69A37-D7D3-B347-ABE6-DA92DF5B711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10892" y="2332736"/>
                <a:ext cx="3313507" cy="1298537"/>
              </a:xfrm>
              <a:prstGeom prst="rect">
                <a:avLst/>
              </a:prstGeom>
            </p:spPr>
          </p:pic>
          <p:sp>
            <p:nvSpPr>
              <p:cNvPr id="41" name="Oval 40">
                <a:extLst>
                  <a:ext uri="{FF2B5EF4-FFF2-40B4-BE49-F238E27FC236}">
                    <a16:creationId xmlns:a16="http://schemas.microsoft.com/office/drawing/2014/main" id="{9ABE22AB-CE19-1440-8E33-8DF69B4E2DE4}"/>
                  </a:ext>
                </a:extLst>
              </p:cNvPr>
              <p:cNvSpPr/>
              <p:nvPr/>
            </p:nvSpPr>
            <p:spPr>
              <a:xfrm>
                <a:off x="2990827" y="4168369"/>
                <a:ext cx="153635" cy="153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Oval 38">
              <a:extLst>
                <a:ext uri="{FF2B5EF4-FFF2-40B4-BE49-F238E27FC236}">
                  <a16:creationId xmlns:a16="http://schemas.microsoft.com/office/drawing/2014/main" id="{F0513289-650D-F84C-8FB4-75E84E562755}"/>
                </a:ext>
              </a:extLst>
            </p:cNvPr>
            <p:cNvSpPr/>
            <p:nvPr/>
          </p:nvSpPr>
          <p:spPr>
            <a:xfrm>
              <a:off x="2995448" y="3317468"/>
              <a:ext cx="153635" cy="153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E358CFBA-11C4-E64B-B286-29373623A544}"/>
              </a:ext>
            </a:extLst>
          </p:cNvPr>
          <p:cNvSpPr txBox="1"/>
          <p:nvPr/>
        </p:nvSpPr>
        <p:spPr>
          <a:xfrm>
            <a:off x="1629355" y="2611834"/>
            <a:ext cx="3131947" cy="338554"/>
          </a:xfrm>
          <a:prstGeom prst="rect">
            <a:avLst/>
          </a:prstGeom>
          <a:noFill/>
        </p:spPr>
        <p:txBody>
          <a:bodyPr wrap="square" rtlCol="0">
            <a:spAutoFit/>
          </a:bodyPr>
          <a:lstStyle/>
          <a:p>
            <a:pPr algn="ctr"/>
            <a:r>
              <a:rPr lang="en-US" sz="1600" b="1" dirty="0">
                <a:solidFill>
                  <a:schemeClr val="bg1"/>
                </a:solidFill>
                <a:ea typeface="Segoe UI Historic" panose="020B0502040204020203" pitchFamily="34" charset="0"/>
                <a:cs typeface="Segoe UI Historic" panose="020B0502040204020203" pitchFamily="34" charset="0"/>
              </a:rPr>
              <a:t>Market Underperformance</a:t>
            </a:r>
          </a:p>
        </p:txBody>
      </p:sp>
      <p:grpSp>
        <p:nvGrpSpPr>
          <p:cNvPr id="43" name="Group 42">
            <a:extLst>
              <a:ext uri="{FF2B5EF4-FFF2-40B4-BE49-F238E27FC236}">
                <a16:creationId xmlns:a16="http://schemas.microsoft.com/office/drawing/2014/main" id="{9FB6B02B-04AE-5D4F-9DA2-E9505BF85B7D}"/>
              </a:ext>
            </a:extLst>
          </p:cNvPr>
          <p:cNvGrpSpPr/>
          <p:nvPr/>
        </p:nvGrpSpPr>
        <p:grpSpPr>
          <a:xfrm>
            <a:off x="7468796" y="4455564"/>
            <a:ext cx="3313507" cy="1298537"/>
            <a:chOff x="7448013" y="3284086"/>
            <a:chExt cx="3313507" cy="1298537"/>
          </a:xfrm>
        </p:grpSpPr>
        <p:pic>
          <p:nvPicPr>
            <p:cNvPr id="44" name="Picture 43">
              <a:extLst>
                <a:ext uri="{FF2B5EF4-FFF2-40B4-BE49-F238E27FC236}">
                  <a16:creationId xmlns:a16="http://schemas.microsoft.com/office/drawing/2014/main" id="{88B53DEA-0FC7-7949-B0C1-8673D11D6F4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448013" y="3284086"/>
              <a:ext cx="3313507" cy="1298537"/>
            </a:xfrm>
            <a:prstGeom prst="rect">
              <a:avLst/>
            </a:prstGeom>
          </p:spPr>
        </p:pic>
        <p:sp>
          <p:nvSpPr>
            <p:cNvPr id="45" name="Oval 44">
              <a:extLst>
                <a:ext uri="{FF2B5EF4-FFF2-40B4-BE49-F238E27FC236}">
                  <a16:creationId xmlns:a16="http://schemas.microsoft.com/office/drawing/2014/main" id="{FB578FA2-6A55-D340-9FAF-88B9E85BFA06}"/>
                </a:ext>
              </a:extLst>
            </p:cNvPr>
            <p:cNvSpPr/>
            <p:nvPr/>
          </p:nvSpPr>
          <p:spPr>
            <a:xfrm>
              <a:off x="9027948" y="4333468"/>
              <a:ext cx="153635" cy="153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A55F0355-EE83-C641-BA9C-FDA62ED6FCE9}"/>
              </a:ext>
            </a:extLst>
          </p:cNvPr>
          <p:cNvSpPr txBox="1"/>
          <p:nvPr/>
        </p:nvSpPr>
        <p:spPr>
          <a:xfrm>
            <a:off x="7559574" y="4661375"/>
            <a:ext cx="3131947" cy="338554"/>
          </a:xfrm>
          <a:prstGeom prst="rect">
            <a:avLst/>
          </a:prstGeom>
          <a:noFill/>
        </p:spPr>
        <p:txBody>
          <a:bodyPr wrap="square" rtlCol="0">
            <a:spAutoFit/>
          </a:bodyPr>
          <a:lstStyle/>
          <a:p>
            <a:pPr algn="ctr"/>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Market </a:t>
            </a:r>
            <a:r>
              <a:rPr lang="en-US" sz="1600" b="1" dirty="0">
                <a:solidFill>
                  <a:schemeClr val="bg1"/>
                </a:solidFill>
                <a:latin typeface="Calibri" panose="020F0502020204030204" pitchFamily="34" charset="0"/>
                <a:ea typeface="Segoe UI Historic" panose="020B0502040204020203" pitchFamily="34" charset="0"/>
                <a:cs typeface="Calibri" panose="020F0502020204030204" pitchFamily="34" charset="0"/>
              </a:rPr>
              <a:t>Overperformance</a:t>
            </a:r>
          </a:p>
        </p:txBody>
      </p:sp>
    </p:spTree>
    <p:extLst>
      <p:ext uri="{BB962C8B-B14F-4D97-AF65-F5344CB8AC3E}">
        <p14:creationId xmlns:p14="http://schemas.microsoft.com/office/powerpoint/2010/main" val="3306343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BE6CD0-A615-5145-ADBB-A4AE1629260D}"/>
              </a:ext>
            </a:extLst>
          </p:cNvPr>
          <p:cNvSpPr txBox="1"/>
          <p:nvPr/>
        </p:nvSpPr>
        <p:spPr>
          <a:xfrm>
            <a:off x="4695389" y="1843950"/>
            <a:ext cx="7160456" cy="1938992"/>
          </a:xfrm>
          <a:prstGeom prst="rect">
            <a:avLst/>
          </a:prstGeom>
          <a:noFill/>
        </p:spPr>
        <p:txBody>
          <a:bodyPr wrap="square" rtlCol="0">
            <a:spAutoFit/>
          </a:bodyPr>
          <a:lstStyle/>
          <a:p>
            <a:r>
              <a:rPr lang="en-US" sz="4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“Money is like </a:t>
            </a:r>
            <a:r>
              <a:rPr lang="en-US" sz="4000" dirty="0">
                <a:solidFill>
                  <a:srgbClr val="F4B333"/>
                </a:solidFill>
                <a:latin typeface="Segoe UI Historic" panose="020B0502040204020203" pitchFamily="34" charset="0"/>
                <a:ea typeface="Segoe UI Historic" panose="020B0502040204020203" pitchFamily="34" charset="0"/>
                <a:cs typeface="Segoe UI Historic" panose="020B0502040204020203" pitchFamily="34" charset="0"/>
              </a:rPr>
              <a:t>soap</a:t>
            </a:r>
            <a:r>
              <a:rPr lang="en-US" sz="4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a:t>
            </a:r>
            <a:br>
              <a:rPr lang="en-US" sz="4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br>
            <a:r>
              <a:rPr lang="en-US" sz="4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the more you handle it </a:t>
            </a:r>
            <a:br>
              <a:rPr lang="en-US" sz="4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br>
            <a:r>
              <a:rPr lang="en-US" sz="4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the less you will have.”</a:t>
            </a:r>
          </a:p>
        </p:txBody>
      </p:sp>
      <p:sp>
        <p:nvSpPr>
          <p:cNvPr id="7" name="Rectangle 6">
            <a:extLst>
              <a:ext uri="{FF2B5EF4-FFF2-40B4-BE49-F238E27FC236}">
                <a16:creationId xmlns:a16="http://schemas.microsoft.com/office/drawing/2014/main" id="{FD0496DD-9C61-8C44-8DDD-0EC117EFC27C}"/>
              </a:ext>
            </a:extLst>
          </p:cNvPr>
          <p:cNvSpPr/>
          <p:nvPr/>
        </p:nvSpPr>
        <p:spPr>
          <a:xfrm flipH="1">
            <a:off x="949605" y="4410575"/>
            <a:ext cx="2906922" cy="892552"/>
          </a:xfrm>
          <a:prstGeom prst="rect">
            <a:avLst/>
          </a:prstGeom>
        </p:spPr>
        <p:txBody>
          <a:bodyPr wrap="square">
            <a:spAutoFit/>
          </a:bodyPr>
          <a:lstStyle/>
          <a:p>
            <a:pPr lvl="0" algn="ctr">
              <a:defRPr/>
            </a:pPr>
            <a:r>
              <a:rPr lang="en-US" sz="28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Eugene </a:t>
            </a:r>
            <a:r>
              <a:rPr lang="en-US" sz="2800"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Fama</a:t>
            </a:r>
            <a:r>
              <a:rPr lang="en-US" sz="28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Sr. </a:t>
            </a:r>
          </a:p>
          <a:p>
            <a:pPr lvl="0" algn="ctr">
              <a:defRPr/>
            </a:pPr>
            <a:r>
              <a:rPr lang="en-US" sz="24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Nobel Laureate</a:t>
            </a:r>
          </a:p>
        </p:txBody>
      </p:sp>
      <p:pic>
        <p:nvPicPr>
          <p:cNvPr id="9" name="Picture 8">
            <a:extLst>
              <a:ext uri="{FF2B5EF4-FFF2-40B4-BE49-F238E27FC236}">
                <a16:creationId xmlns:a16="http://schemas.microsoft.com/office/drawing/2014/main" id="{F58CFC89-770A-9646-BFBA-55208C26A50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58225" y="4105766"/>
            <a:ext cx="3632200" cy="2724150"/>
          </a:xfrm>
          <a:prstGeom prst="rect">
            <a:avLst/>
          </a:prstGeom>
        </p:spPr>
      </p:pic>
      <p:pic>
        <p:nvPicPr>
          <p:cNvPr id="10" name="Picture 2" descr="Nobel Prize Winner Eugene Fama, one for the Crossword enthusiasts">
            <a:extLst>
              <a:ext uri="{FF2B5EF4-FFF2-40B4-BE49-F238E27FC236}">
                <a16:creationId xmlns:a16="http://schemas.microsoft.com/office/drawing/2014/main" id="{BD55E8E8-19C1-C049-9B82-4E804CD6F0C8}"/>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1478418" y="2299232"/>
            <a:ext cx="1829629" cy="1929384"/>
          </a:xfrm>
          <a:prstGeom prst="ellipse">
            <a:avLst/>
          </a:prstGeom>
          <a:noFill/>
          <a:ln w="63500">
            <a:solidFill>
              <a:srgbClr val="F4B333"/>
            </a:solidFill>
          </a:ln>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33A1409B-52BB-C140-9F1C-362ECD338EFD}"/>
              </a:ext>
            </a:extLst>
          </p:cNvPr>
          <p:cNvCxnSpPr/>
          <p:nvPr/>
        </p:nvCxnSpPr>
        <p:spPr>
          <a:xfrm flipH="1">
            <a:off x="3623342" y="3270274"/>
            <a:ext cx="516194" cy="0"/>
          </a:xfrm>
          <a:prstGeom prst="line">
            <a:avLst/>
          </a:prstGeom>
          <a:ln w="22225">
            <a:solidFill>
              <a:srgbClr val="F4B333"/>
            </a:solidFil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25D8115-92F3-CA4D-A57B-998276E01CFD}"/>
              </a:ext>
            </a:extLst>
          </p:cNvPr>
          <p:cNvCxnSpPr>
            <a:cxnSpLocks/>
          </p:cNvCxnSpPr>
          <p:nvPr/>
        </p:nvCxnSpPr>
        <p:spPr>
          <a:xfrm>
            <a:off x="4137936" y="1406926"/>
            <a:ext cx="0" cy="3688949"/>
          </a:xfrm>
          <a:prstGeom prst="line">
            <a:avLst/>
          </a:prstGeom>
          <a:ln w="22225">
            <a:solidFill>
              <a:srgbClr val="F4B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72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
                                        <p:tgtEl>
                                          <p:spTgt spid="13"/>
                                        </p:tgtEl>
                                      </p:cBhvr>
                                    </p:animEffect>
                                  </p:childTnLst>
                                </p:cTn>
                              </p:par>
                            </p:childTnLst>
                          </p:cTn>
                        </p:par>
                        <p:par>
                          <p:cTn id="8" fill="hold">
                            <p:stCondLst>
                              <p:cond delay="200"/>
                            </p:stCondLst>
                            <p:childTnLst>
                              <p:par>
                                <p:cTn id="9" presetID="16" presetClass="entr" presetSubtype="4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outHorizontal)">
                                      <p:cBhvr>
                                        <p:cTn id="11" dur="500"/>
                                        <p:tgtEl>
                                          <p:spTgt spid="14"/>
                                        </p:tgtEl>
                                      </p:cBhvr>
                                    </p:animEffect>
                                  </p:childTnLst>
                                </p:cTn>
                              </p:par>
                            </p:childTnLst>
                          </p:cTn>
                        </p:par>
                        <p:par>
                          <p:cTn id="12" fill="hold">
                            <p:stCondLst>
                              <p:cond delay="7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2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788156-8E80-DA42-8E44-7ACD05A57D16}"/>
              </a:ext>
            </a:extLst>
          </p:cNvPr>
          <p:cNvSpPr>
            <a:spLocks noGrp="1"/>
          </p:cNvSpPr>
          <p:nvPr>
            <p:ph type="title"/>
          </p:nvPr>
        </p:nvSpPr>
        <p:spPr>
          <a:xfrm>
            <a:off x="1856935" y="449655"/>
            <a:ext cx="8173330" cy="638727"/>
          </a:xfrm>
        </p:spPr>
        <p:txBody>
          <a:bodyPr>
            <a:normAutofit fontScale="90000"/>
          </a:bodyPr>
          <a:lstStyle/>
          <a:p>
            <a:pPr>
              <a:lnSpc>
                <a:spcPct val="100000"/>
              </a:lnSpc>
            </a:pPr>
            <a:r>
              <a:rPr lang="en-US" dirty="0"/>
              <a:t>What’s Most Important to You —</a:t>
            </a:r>
            <a:br>
              <a:rPr lang="en-US" dirty="0"/>
            </a:br>
            <a:r>
              <a:rPr lang="en-US" dirty="0"/>
              <a:t>Personally &amp; Financially?</a:t>
            </a:r>
          </a:p>
        </p:txBody>
      </p:sp>
      <p:sp>
        <p:nvSpPr>
          <p:cNvPr id="5" name="Oval 4">
            <a:extLst>
              <a:ext uri="{FF2B5EF4-FFF2-40B4-BE49-F238E27FC236}">
                <a16:creationId xmlns:a16="http://schemas.microsoft.com/office/drawing/2014/main" id="{02A61BBB-4A5F-A040-B0A6-BD8A1F405D4D}"/>
              </a:ext>
            </a:extLst>
          </p:cNvPr>
          <p:cNvSpPr/>
          <p:nvPr/>
        </p:nvSpPr>
        <p:spPr>
          <a:xfrm>
            <a:off x="838200" y="382610"/>
            <a:ext cx="845574" cy="772815"/>
          </a:xfrm>
          <a:prstGeom prst="ellipse">
            <a:avLst/>
          </a:prstGeom>
          <a:solidFill>
            <a:srgbClr val="007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0" b="1" dirty="0">
                <a:latin typeface="Calibri" panose="020F0502020204030204" pitchFamily="34" charset="0"/>
                <a:cs typeface="Calibri" panose="020F0502020204030204" pitchFamily="34" charset="0"/>
              </a:rPr>
              <a:t>1</a:t>
            </a:r>
          </a:p>
        </p:txBody>
      </p:sp>
      <p:pic>
        <p:nvPicPr>
          <p:cNvPr id="32" name="Picture 31">
            <a:extLst>
              <a:ext uri="{FF2B5EF4-FFF2-40B4-BE49-F238E27FC236}">
                <a16:creationId xmlns:a16="http://schemas.microsoft.com/office/drawing/2014/main" id="{6DAA9B2A-F353-9C49-B8ED-26985F1A0FC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842868"/>
            <a:ext cx="12192000" cy="2433710"/>
          </a:xfrm>
          <a:prstGeom prst="rect">
            <a:avLst/>
          </a:prstGeom>
        </p:spPr>
      </p:pic>
      <p:sp>
        <p:nvSpPr>
          <p:cNvPr id="33" name="Rectangle 32">
            <a:extLst>
              <a:ext uri="{FF2B5EF4-FFF2-40B4-BE49-F238E27FC236}">
                <a16:creationId xmlns:a16="http://schemas.microsoft.com/office/drawing/2014/main" id="{F6F6E648-71A2-1140-8C6D-EA6F5AA27E12}"/>
              </a:ext>
            </a:extLst>
          </p:cNvPr>
          <p:cNvSpPr/>
          <p:nvPr/>
        </p:nvSpPr>
        <p:spPr>
          <a:xfrm>
            <a:off x="1298072" y="4822078"/>
            <a:ext cx="9412348" cy="969581"/>
          </a:xfrm>
          <a:prstGeom prst="rect">
            <a:avLst/>
          </a:prstGeom>
          <a:solidFill>
            <a:srgbClr val="007096"/>
          </a:solidFill>
          <a:ln w="317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Historic" panose="020B0502040204020203" pitchFamily="34" charset="0"/>
                <a:ea typeface="Segoe UI Historic" panose="020B0502040204020203" pitchFamily="34" charset="0"/>
                <a:cs typeface="Segoe UI Historic" panose="020B0502040204020203" pitchFamily="34" charset="0"/>
              </a:rPr>
              <a:t>To develop the best possible long-term plan, </a:t>
            </a:r>
          </a:p>
          <a:p>
            <a:pPr algn="ctr"/>
            <a:r>
              <a:rPr lang="en-US" sz="2400" dirty="0">
                <a:latin typeface="Segoe UI Historic" panose="020B0502040204020203" pitchFamily="34" charset="0"/>
                <a:ea typeface="Segoe UI Historic" panose="020B0502040204020203" pitchFamily="34" charset="0"/>
                <a:cs typeface="Segoe UI Historic" panose="020B0502040204020203" pitchFamily="34" charset="0"/>
              </a:rPr>
              <a:t>we need to understand what matters most to you</a:t>
            </a:r>
            <a:endParaRPr lang="en-US" sz="2400" dirty="0">
              <a:solidFill>
                <a:prstClr val="white"/>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4" name="Rectangle 33">
            <a:extLst>
              <a:ext uri="{FF2B5EF4-FFF2-40B4-BE49-F238E27FC236}">
                <a16:creationId xmlns:a16="http://schemas.microsoft.com/office/drawing/2014/main" id="{71E9434B-F251-664A-85F7-C68BCD09B444}"/>
              </a:ext>
            </a:extLst>
          </p:cNvPr>
          <p:cNvSpPr/>
          <p:nvPr/>
        </p:nvSpPr>
        <p:spPr>
          <a:xfrm rot="18340287">
            <a:off x="2215947" y="2824034"/>
            <a:ext cx="1210588" cy="369332"/>
          </a:xfrm>
          <a:prstGeom prst="rect">
            <a:avLst/>
          </a:prstGeom>
          <a:solidFill>
            <a:schemeClr val="accent2"/>
          </a:solidFill>
        </p:spPr>
        <p:txBody>
          <a:bodyPr wrap="none">
            <a:spAutoFit/>
          </a:bodyPr>
          <a:lstStyle/>
          <a:p>
            <a:pPr algn="ctr"/>
            <a:r>
              <a:rPr lang="en-US" dirty="0">
                <a:solidFill>
                  <a:schemeClr val="bg1"/>
                </a:solidFill>
                <a:latin typeface="Arial" panose="020B0604020202020204" pitchFamily="34" charset="0"/>
                <a:cs typeface="Arial" panose="020B0604020202020204" pitchFamily="34" charset="0"/>
              </a:rPr>
              <a:t>Education</a:t>
            </a:r>
          </a:p>
        </p:txBody>
      </p:sp>
      <p:sp>
        <p:nvSpPr>
          <p:cNvPr id="35" name="Rectangle 34">
            <a:extLst>
              <a:ext uri="{FF2B5EF4-FFF2-40B4-BE49-F238E27FC236}">
                <a16:creationId xmlns:a16="http://schemas.microsoft.com/office/drawing/2014/main" id="{A6155EFF-F6F3-AD4F-96AB-E7D424AFA4C3}"/>
              </a:ext>
            </a:extLst>
          </p:cNvPr>
          <p:cNvSpPr/>
          <p:nvPr/>
        </p:nvSpPr>
        <p:spPr>
          <a:xfrm rot="18340287">
            <a:off x="9789710" y="2821246"/>
            <a:ext cx="928459" cy="369332"/>
          </a:xfrm>
          <a:prstGeom prst="rect">
            <a:avLst/>
          </a:prstGeom>
          <a:solidFill>
            <a:schemeClr val="accent2"/>
          </a:solidFill>
        </p:spPr>
        <p:txBody>
          <a:bodyPr wrap="none">
            <a:spAutoFit/>
          </a:bodyPr>
          <a:lstStyle/>
          <a:p>
            <a:pPr algn="ctr"/>
            <a:r>
              <a:rPr lang="en-US" dirty="0">
                <a:solidFill>
                  <a:schemeClr val="bg1"/>
                </a:solidFill>
                <a:latin typeface="Arial Nova" panose="020B0504020202020204" pitchFamily="34" charset="0"/>
                <a:cs typeface="Arial" panose="020B0604020202020204" pitchFamily="34" charset="0"/>
              </a:rPr>
              <a:t>Legacy</a:t>
            </a:r>
          </a:p>
        </p:txBody>
      </p:sp>
      <p:sp>
        <p:nvSpPr>
          <p:cNvPr id="36" name="Rectangle 35">
            <a:extLst>
              <a:ext uri="{FF2B5EF4-FFF2-40B4-BE49-F238E27FC236}">
                <a16:creationId xmlns:a16="http://schemas.microsoft.com/office/drawing/2014/main" id="{7EB2A23E-8AF8-AC48-98AA-E1D48F190C58}"/>
              </a:ext>
            </a:extLst>
          </p:cNvPr>
          <p:cNvSpPr/>
          <p:nvPr/>
        </p:nvSpPr>
        <p:spPr>
          <a:xfrm rot="18340287">
            <a:off x="8696561" y="2818459"/>
            <a:ext cx="1463040" cy="369332"/>
          </a:xfrm>
          <a:prstGeom prst="rect">
            <a:avLst/>
          </a:prstGeom>
          <a:solidFill>
            <a:schemeClr val="accent2"/>
          </a:solidFill>
        </p:spPr>
        <p:txBody>
          <a:bodyPr wrap="none">
            <a:spAutoFit/>
          </a:bodyPr>
          <a:lstStyle/>
          <a:p>
            <a:pPr algn="ctr"/>
            <a:r>
              <a:rPr lang="en-US" dirty="0">
                <a:solidFill>
                  <a:schemeClr val="bg1"/>
                </a:solidFill>
                <a:latin typeface="Arial Nova" panose="020B0504020202020204" pitchFamily="34" charset="0"/>
                <a:cs typeface="Arial" panose="020B0604020202020204" pitchFamily="34" charset="0"/>
              </a:rPr>
              <a:t>Philanthropy</a:t>
            </a:r>
          </a:p>
        </p:txBody>
      </p:sp>
      <p:sp>
        <p:nvSpPr>
          <p:cNvPr id="37" name="Rectangle 36">
            <a:extLst>
              <a:ext uri="{FF2B5EF4-FFF2-40B4-BE49-F238E27FC236}">
                <a16:creationId xmlns:a16="http://schemas.microsoft.com/office/drawing/2014/main" id="{C0831949-34D6-864A-B23F-BD0BDF06324A}"/>
              </a:ext>
            </a:extLst>
          </p:cNvPr>
          <p:cNvSpPr/>
          <p:nvPr/>
        </p:nvSpPr>
        <p:spPr>
          <a:xfrm rot="18340287">
            <a:off x="3957425" y="2801737"/>
            <a:ext cx="1031051" cy="369332"/>
          </a:xfrm>
          <a:prstGeom prst="rect">
            <a:avLst/>
          </a:prstGeom>
          <a:solidFill>
            <a:schemeClr val="accent2"/>
          </a:solidFill>
        </p:spPr>
        <p:txBody>
          <a:bodyPr wrap="none">
            <a:spAutoFit/>
          </a:bodyPr>
          <a:lstStyle/>
          <a:p>
            <a:pPr algn="ctr"/>
            <a:r>
              <a:rPr lang="en-US" dirty="0">
                <a:solidFill>
                  <a:schemeClr val="bg1"/>
                </a:solidFill>
                <a:latin typeface="Arial Nova" panose="020B0504020202020204" pitchFamily="34" charset="0"/>
                <a:cs typeface="Arial" panose="020B0604020202020204" pitchFamily="34" charset="0"/>
              </a:rPr>
              <a:t>Lifestyle</a:t>
            </a:r>
          </a:p>
        </p:txBody>
      </p:sp>
      <p:sp>
        <p:nvSpPr>
          <p:cNvPr id="38" name="Rectangle 37">
            <a:extLst>
              <a:ext uri="{FF2B5EF4-FFF2-40B4-BE49-F238E27FC236}">
                <a16:creationId xmlns:a16="http://schemas.microsoft.com/office/drawing/2014/main" id="{12D35590-F3E6-7C46-89CF-1CE9C0568E14}"/>
              </a:ext>
            </a:extLst>
          </p:cNvPr>
          <p:cNvSpPr/>
          <p:nvPr/>
        </p:nvSpPr>
        <p:spPr>
          <a:xfrm rot="18340287">
            <a:off x="5512955" y="2807311"/>
            <a:ext cx="1223412" cy="369332"/>
          </a:xfrm>
          <a:prstGeom prst="rect">
            <a:avLst/>
          </a:prstGeom>
          <a:solidFill>
            <a:schemeClr val="accent2"/>
          </a:solidFill>
        </p:spPr>
        <p:txBody>
          <a:bodyPr wrap="none">
            <a:spAutoFit/>
          </a:bodyPr>
          <a:lstStyle/>
          <a:p>
            <a:pPr algn="ctr"/>
            <a:r>
              <a:rPr lang="en-US" dirty="0">
                <a:solidFill>
                  <a:schemeClr val="bg1"/>
                </a:solidFill>
                <a:latin typeface="Arial Nova" panose="020B0504020202020204" pitchFamily="34" charset="0"/>
                <a:cs typeface="Arial" panose="020B0604020202020204" pitchFamily="34" charset="0"/>
              </a:rPr>
              <a:t>Protection</a:t>
            </a:r>
          </a:p>
        </p:txBody>
      </p:sp>
      <p:sp>
        <p:nvSpPr>
          <p:cNvPr id="39" name="Rectangle 38">
            <a:extLst>
              <a:ext uri="{FF2B5EF4-FFF2-40B4-BE49-F238E27FC236}">
                <a16:creationId xmlns:a16="http://schemas.microsoft.com/office/drawing/2014/main" id="{5756B616-9090-944C-A2E3-941E112E8BB8}"/>
              </a:ext>
            </a:extLst>
          </p:cNvPr>
          <p:cNvSpPr/>
          <p:nvPr/>
        </p:nvSpPr>
        <p:spPr>
          <a:xfrm rot="18340287">
            <a:off x="4738396" y="2804524"/>
            <a:ext cx="1120820" cy="369332"/>
          </a:xfrm>
          <a:prstGeom prst="rect">
            <a:avLst/>
          </a:prstGeom>
          <a:solidFill>
            <a:schemeClr val="accent2"/>
          </a:solidFill>
        </p:spPr>
        <p:txBody>
          <a:bodyPr wrap="none">
            <a:spAutoFit/>
          </a:bodyPr>
          <a:lstStyle/>
          <a:p>
            <a:pPr algn="ctr"/>
            <a:r>
              <a:rPr lang="en-US" dirty="0">
                <a:solidFill>
                  <a:schemeClr val="bg1"/>
                </a:solidFill>
                <a:latin typeface="Arial Nova" panose="020B0504020202020204" pitchFamily="34" charset="0"/>
                <a:cs typeface="Arial" panose="020B0604020202020204" pitchFamily="34" charset="0"/>
              </a:rPr>
              <a:t>Business</a:t>
            </a:r>
          </a:p>
        </p:txBody>
      </p:sp>
      <p:sp>
        <p:nvSpPr>
          <p:cNvPr id="40" name="Rectangle 39">
            <a:extLst>
              <a:ext uri="{FF2B5EF4-FFF2-40B4-BE49-F238E27FC236}">
                <a16:creationId xmlns:a16="http://schemas.microsoft.com/office/drawing/2014/main" id="{9F3B250A-CB04-6846-95A9-000F114AD0BE}"/>
              </a:ext>
            </a:extLst>
          </p:cNvPr>
          <p:cNvSpPr/>
          <p:nvPr/>
        </p:nvSpPr>
        <p:spPr>
          <a:xfrm rot="18340287">
            <a:off x="6556786" y="2810098"/>
            <a:ext cx="787460" cy="369332"/>
          </a:xfrm>
          <a:prstGeom prst="rect">
            <a:avLst/>
          </a:prstGeom>
          <a:solidFill>
            <a:schemeClr val="accent2"/>
          </a:solidFill>
        </p:spPr>
        <p:txBody>
          <a:bodyPr wrap="none">
            <a:spAutoFit/>
          </a:bodyPr>
          <a:lstStyle/>
          <a:p>
            <a:pPr algn="ctr"/>
            <a:r>
              <a:rPr lang="en-US" dirty="0">
                <a:solidFill>
                  <a:schemeClr val="bg1"/>
                </a:solidFill>
                <a:latin typeface="Arial Nova" panose="020B0504020202020204" pitchFamily="34" charset="0"/>
                <a:cs typeface="Arial" panose="020B0604020202020204" pitchFamily="34" charset="0"/>
              </a:rPr>
              <a:t>Taxes</a:t>
            </a:r>
          </a:p>
        </p:txBody>
      </p:sp>
      <p:sp>
        <p:nvSpPr>
          <p:cNvPr id="41" name="Rectangle 40">
            <a:extLst>
              <a:ext uri="{FF2B5EF4-FFF2-40B4-BE49-F238E27FC236}">
                <a16:creationId xmlns:a16="http://schemas.microsoft.com/office/drawing/2014/main" id="{13ABAEFC-A1DC-ED40-9554-5AB450FD91A4}"/>
              </a:ext>
            </a:extLst>
          </p:cNvPr>
          <p:cNvSpPr/>
          <p:nvPr/>
        </p:nvSpPr>
        <p:spPr>
          <a:xfrm rot="18340287">
            <a:off x="7119781" y="2812885"/>
            <a:ext cx="1313180" cy="369332"/>
          </a:xfrm>
          <a:prstGeom prst="rect">
            <a:avLst/>
          </a:prstGeom>
          <a:solidFill>
            <a:schemeClr val="accent2"/>
          </a:solidFill>
        </p:spPr>
        <p:txBody>
          <a:bodyPr wrap="none">
            <a:spAutoFit/>
          </a:bodyPr>
          <a:lstStyle/>
          <a:p>
            <a:pPr algn="ctr"/>
            <a:r>
              <a:rPr lang="en-US" dirty="0">
                <a:solidFill>
                  <a:schemeClr val="bg1"/>
                </a:solidFill>
                <a:latin typeface="Arial Nova" panose="020B0504020202020204" pitchFamily="34" charset="0"/>
                <a:cs typeface="Arial" panose="020B0604020202020204" pitchFamily="34" charset="0"/>
              </a:rPr>
              <a:t>Retirement</a:t>
            </a:r>
          </a:p>
        </p:txBody>
      </p:sp>
      <p:sp>
        <p:nvSpPr>
          <p:cNvPr id="42" name="Rectangle 41">
            <a:extLst>
              <a:ext uri="{FF2B5EF4-FFF2-40B4-BE49-F238E27FC236}">
                <a16:creationId xmlns:a16="http://schemas.microsoft.com/office/drawing/2014/main" id="{9D57E83C-B71A-C448-BFC1-87AB4D034F48}"/>
              </a:ext>
            </a:extLst>
          </p:cNvPr>
          <p:cNvSpPr/>
          <p:nvPr/>
        </p:nvSpPr>
        <p:spPr>
          <a:xfrm rot="18340287">
            <a:off x="8176468" y="2815672"/>
            <a:ext cx="851515" cy="369332"/>
          </a:xfrm>
          <a:prstGeom prst="rect">
            <a:avLst/>
          </a:prstGeom>
          <a:solidFill>
            <a:schemeClr val="accent2"/>
          </a:solidFill>
        </p:spPr>
        <p:txBody>
          <a:bodyPr wrap="none">
            <a:spAutoFit/>
          </a:bodyPr>
          <a:lstStyle/>
          <a:p>
            <a:pPr algn="ctr"/>
            <a:r>
              <a:rPr lang="en-US" dirty="0">
                <a:solidFill>
                  <a:schemeClr val="bg1"/>
                </a:solidFill>
                <a:latin typeface="Arial Nova" panose="020B0504020202020204" pitchFamily="34" charset="0"/>
                <a:cs typeface="Arial" panose="020B0604020202020204" pitchFamily="34" charset="0"/>
              </a:rPr>
              <a:t>Health</a:t>
            </a:r>
          </a:p>
        </p:txBody>
      </p:sp>
      <p:sp>
        <p:nvSpPr>
          <p:cNvPr id="43" name="Rectangle 42">
            <a:extLst>
              <a:ext uri="{FF2B5EF4-FFF2-40B4-BE49-F238E27FC236}">
                <a16:creationId xmlns:a16="http://schemas.microsoft.com/office/drawing/2014/main" id="{0F6FB3AD-BAF3-AC47-AC87-2CB814B075FE}"/>
              </a:ext>
            </a:extLst>
          </p:cNvPr>
          <p:cNvSpPr/>
          <p:nvPr/>
        </p:nvSpPr>
        <p:spPr>
          <a:xfrm rot="18340287">
            <a:off x="1214787" y="2796163"/>
            <a:ext cx="1561198" cy="369332"/>
          </a:xfrm>
          <a:prstGeom prst="rect">
            <a:avLst/>
          </a:prstGeom>
          <a:solidFill>
            <a:schemeClr val="accent2"/>
          </a:solidFill>
        </p:spPr>
        <p:txBody>
          <a:bodyPr wrap="none">
            <a:spAutoFit/>
          </a:bodyPr>
          <a:lstStyle/>
          <a:p>
            <a:pPr algn="ctr"/>
            <a:r>
              <a:rPr lang="en-US" dirty="0">
                <a:solidFill>
                  <a:schemeClr val="bg1"/>
                </a:solidFill>
                <a:latin typeface="Arial Nova" panose="020B0504020202020204" pitchFamily="34" charset="0"/>
                <a:cs typeface="Arial" panose="020B0604020202020204" pitchFamily="34" charset="0"/>
              </a:rPr>
              <a:t>Vision/Values</a:t>
            </a:r>
          </a:p>
        </p:txBody>
      </p:sp>
      <p:sp>
        <p:nvSpPr>
          <p:cNvPr id="44" name="Rectangle 43">
            <a:extLst>
              <a:ext uri="{FF2B5EF4-FFF2-40B4-BE49-F238E27FC236}">
                <a16:creationId xmlns:a16="http://schemas.microsoft.com/office/drawing/2014/main" id="{480E93B0-8A8D-DA42-9E77-91EC1F34D73B}"/>
              </a:ext>
            </a:extLst>
          </p:cNvPr>
          <p:cNvSpPr/>
          <p:nvPr/>
        </p:nvSpPr>
        <p:spPr>
          <a:xfrm rot="18340287">
            <a:off x="3214926" y="2798950"/>
            <a:ext cx="864339" cy="369332"/>
          </a:xfrm>
          <a:prstGeom prst="rect">
            <a:avLst/>
          </a:prstGeom>
          <a:solidFill>
            <a:schemeClr val="accent2"/>
          </a:solidFill>
        </p:spPr>
        <p:txBody>
          <a:bodyPr wrap="none">
            <a:spAutoFit/>
          </a:bodyPr>
          <a:lstStyle/>
          <a:p>
            <a:pPr algn="ctr"/>
            <a:r>
              <a:rPr lang="en-US" dirty="0">
                <a:solidFill>
                  <a:schemeClr val="bg1"/>
                </a:solidFill>
                <a:latin typeface="Arial Nova" panose="020B0504020202020204" pitchFamily="34" charset="0"/>
                <a:cs typeface="Arial" panose="020B0604020202020204" pitchFamily="34" charset="0"/>
              </a:rPr>
              <a:t>Family</a:t>
            </a:r>
          </a:p>
        </p:txBody>
      </p:sp>
      <p:sp>
        <p:nvSpPr>
          <p:cNvPr id="45" name="Rectangle 44">
            <a:extLst>
              <a:ext uri="{FF2B5EF4-FFF2-40B4-BE49-F238E27FC236}">
                <a16:creationId xmlns:a16="http://schemas.microsoft.com/office/drawing/2014/main" id="{00DF2474-F48C-2C4F-9D94-8F47DA14E66D}"/>
              </a:ext>
            </a:extLst>
          </p:cNvPr>
          <p:cNvSpPr/>
          <p:nvPr/>
        </p:nvSpPr>
        <p:spPr>
          <a:xfrm rot="18340287">
            <a:off x="2111751" y="2772329"/>
            <a:ext cx="1418978" cy="430887"/>
          </a:xfrm>
          <a:prstGeom prst="rect">
            <a:avLst/>
          </a:prstGeom>
          <a:solidFill>
            <a:srgbClr val="00857D"/>
          </a:solidFill>
        </p:spPr>
        <p:txBody>
          <a:bodyPr wrap="none">
            <a:spAutoFit/>
          </a:bodyPr>
          <a:lstStyle/>
          <a:p>
            <a:pPr algn="ctr"/>
            <a:r>
              <a:rPr lang="en-US" sz="2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Education</a:t>
            </a:r>
          </a:p>
        </p:txBody>
      </p:sp>
      <p:sp>
        <p:nvSpPr>
          <p:cNvPr id="46" name="Rectangle 45">
            <a:extLst>
              <a:ext uri="{FF2B5EF4-FFF2-40B4-BE49-F238E27FC236}">
                <a16:creationId xmlns:a16="http://schemas.microsoft.com/office/drawing/2014/main" id="{A693E59D-16E8-1C42-BFEC-8F78E64D21F5}"/>
              </a:ext>
            </a:extLst>
          </p:cNvPr>
          <p:cNvSpPr/>
          <p:nvPr/>
        </p:nvSpPr>
        <p:spPr>
          <a:xfrm rot="18340287">
            <a:off x="9805514" y="2784929"/>
            <a:ext cx="896849" cy="400110"/>
          </a:xfrm>
          <a:prstGeom prst="rect">
            <a:avLst/>
          </a:prstGeom>
          <a:solidFill>
            <a:srgbClr val="6E8293"/>
          </a:solidFill>
        </p:spPr>
        <p:txBody>
          <a:bodyPr wrap="none">
            <a:spAutoFit/>
          </a:bodyPr>
          <a:lstStyle/>
          <a:p>
            <a:pPr algn="ctr"/>
            <a:r>
              <a:rPr lang="en-US" sz="2000" b="1" dirty="0">
                <a:solidFill>
                  <a:schemeClr val="bg1"/>
                </a:solidFill>
                <a:cs typeface="Arial" panose="020B0604020202020204" pitchFamily="34" charset="0"/>
              </a:rPr>
              <a:t>Legacy</a:t>
            </a:r>
          </a:p>
        </p:txBody>
      </p:sp>
      <p:sp>
        <p:nvSpPr>
          <p:cNvPr id="47" name="Rectangle 46">
            <a:extLst>
              <a:ext uri="{FF2B5EF4-FFF2-40B4-BE49-F238E27FC236}">
                <a16:creationId xmlns:a16="http://schemas.microsoft.com/office/drawing/2014/main" id="{97223284-FD88-464D-B238-F323E549C7D9}"/>
              </a:ext>
            </a:extLst>
          </p:cNvPr>
          <p:cNvSpPr/>
          <p:nvPr/>
        </p:nvSpPr>
        <p:spPr>
          <a:xfrm rot="18340287">
            <a:off x="8649885" y="2782142"/>
            <a:ext cx="1556388" cy="400110"/>
          </a:xfrm>
          <a:prstGeom prst="rect">
            <a:avLst/>
          </a:prstGeom>
          <a:solidFill>
            <a:srgbClr val="EAAA00"/>
          </a:solidFill>
        </p:spPr>
        <p:txBody>
          <a:bodyPr wrap="none">
            <a:spAutoFit/>
          </a:bodyPr>
          <a:lstStyle/>
          <a:p>
            <a:pPr algn="ctr"/>
            <a:r>
              <a:rPr lang="en-US" sz="2000" b="1" dirty="0">
                <a:solidFill>
                  <a:schemeClr val="bg1"/>
                </a:solidFill>
                <a:cs typeface="Arial" panose="020B0604020202020204" pitchFamily="34" charset="0"/>
              </a:rPr>
              <a:t>Philanthropy</a:t>
            </a:r>
          </a:p>
        </p:txBody>
      </p:sp>
      <p:sp>
        <p:nvSpPr>
          <p:cNvPr id="48" name="Rectangle 47">
            <a:extLst>
              <a:ext uri="{FF2B5EF4-FFF2-40B4-BE49-F238E27FC236}">
                <a16:creationId xmlns:a16="http://schemas.microsoft.com/office/drawing/2014/main" id="{232DF41B-BAF4-4741-992D-28A2DB3627F9}"/>
              </a:ext>
            </a:extLst>
          </p:cNvPr>
          <p:cNvSpPr/>
          <p:nvPr/>
        </p:nvSpPr>
        <p:spPr>
          <a:xfrm rot="18340287">
            <a:off x="3940272" y="2765420"/>
            <a:ext cx="1065355" cy="400110"/>
          </a:xfrm>
          <a:prstGeom prst="rect">
            <a:avLst/>
          </a:prstGeom>
          <a:solidFill>
            <a:srgbClr val="F4B333"/>
          </a:solidFill>
        </p:spPr>
        <p:txBody>
          <a:bodyPr wrap="none">
            <a:spAutoFit/>
          </a:bodyPr>
          <a:lstStyle/>
          <a:p>
            <a:pPr algn="ctr"/>
            <a:r>
              <a:rPr lang="en-US" sz="2000" b="1" dirty="0">
                <a:solidFill>
                  <a:schemeClr val="bg1"/>
                </a:solidFill>
                <a:cs typeface="Arial" panose="020B0604020202020204" pitchFamily="34" charset="0"/>
              </a:rPr>
              <a:t>Lifestyle</a:t>
            </a:r>
          </a:p>
        </p:txBody>
      </p:sp>
      <p:sp>
        <p:nvSpPr>
          <p:cNvPr id="49" name="Rectangle 48">
            <a:extLst>
              <a:ext uri="{FF2B5EF4-FFF2-40B4-BE49-F238E27FC236}">
                <a16:creationId xmlns:a16="http://schemas.microsoft.com/office/drawing/2014/main" id="{E0A510E8-69E3-6747-ADC9-E21655EC644C}"/>
              </a:ext>
            </a:extLst>
          </p:cNvPr>
          <p:cNvSpPr/>
          <p:nvPr/>
        </p:nvSpPr>
        <p:spPr>
          <a:xfrm rot="18340287">
            <a:off x="5476823" y="2770994"/>
            <a:ext cx="1295675" cy="400110"/>
          </a:xfrm>
          <a:prstGeom prst="rect">
            <a:avLst/>
          </a:prstGeom>
          <a:solidFill>
            <a:srgbClr val="396193"/>
          </a:solidFill>
        </p:spPr>
        <p:txBody>
          <a:bodyPr wrap="none">
            <a:spAutoFit/>
          </a:bodyPr>
          <a:lstStyle/>
          <a:p>
            <a:pPr algn="ctr"/>
            <a:r>
              <a:rPr lang="en-US" sz="2000" b="1" dirty="0">
                <a:solidFill>
                  <a:schemeClr val="bg1"/>
                </a:solidFill>
                <a:cs typeface="Arial" panose="020B0604020202020204" pitchFamily="34" charset="0"/>
              </a:rPr>
              <a:t>Protection</a:t>
            </a:r>
          </a:p>
        </p:txBody>
      </p:sp>
      <p:sp>
        <p:nvSpPr>
          <p:cNvPr id="50" name="Rectangle 49">
            <a:extLst>
              <a:ext uri="{FF2B5EF4-FFF2-40B4-BE49-F238E27FC236}">
                <a16:creationId xmlns:a16="http://schemas.microsoft.com/office/drawing/2014/main" id="{FC39AB1C-CE98-0746-A8AE-78A020B5AFFB}"/>
              </a:ext>
            </a:extLst>
          </p:cNvPr>
          <p:cNvSpPr/>
          <p:nvPr/>
        </p:nvSpPr>
        <p:spPr>
          <a:xfrm rot="18340287">
            <a:off x="4746410" y="2768207"/>
            <a:ext cx="1104790" cy="400110"/>
          </a:xfrm>
          <a:prstGeom prst="rect">
            <a:avLst/>
          </a:prstGeom>
          <a:solidFill>
            <a:srgbClr val="6E8293"/>
          </a:solidFill>
        </p:spPr>
        <p:txBody>
          <a:bodyPr wrap="none">
            <a:spAutoFit/>
          </a:bodyPr>
          <a:lstStyle/>
          <a:p>
            <a:pPr algn="ctr"/>
            <a:r>
              <a:rPr lang="en-US" sz="2000" b="1" dirty="0">
                <a:solidFill>
                  <a:schemeClr val="bg1"/>
                </a:solidFill>
                <a:cs typeface="Arial" panose="020B0604020202020204" pitchFamily="34" charset="0"/>
              </a:rPr>
              <a:t>Business</a:t>
            </a:r>
          </a:p>
        </p:txBody>
      </p:sp>
      <p:sp>
        <p:nvSpPr>
          <p:cNvPr id="51" name="Rectangle 50">
            <a:extLst>
              <a:ext uri="{FF2B5EF4-FFF2-40B4-BE49-F238E27FC236}">
                <a16:creationId xmlns:a16="http://schemas.microsoft.com/office/drawing/2014/main" id="{2F6EA24D-077E-EF44-BEAD-06E35A02DF4F}"/>
              </a:ext>
            </a:extLst>
          </p:cNvPr>
          <p:cNvSpPr/>
          <p:nvPr/>
        </p:nvSpPr>
        <p:spPr>
          <a:xfrm rot="18340287">
            <a:off x="6569995" y="2773781"/>
            <a:ext cx="761041" cy="400110"/>
          </a:xfrm>
          <a:prstGeom prst="rect">
            <a:avLst/>
          </a:prstGeom>
          <a:solidFill>
            <a:srgbClr val="59315F"/>
          </a:solidFill>
        </p:spPr>
        <p:txBody>
          <a:bodyPr wrap="none">
            <a:spAutoFit/>
          </a:bodyPr>
          <a:lstStyle/>
          <a:p>
            <a:pPr algn="ctr"/>
            <a:r>
              <a:rPr lang="en-US" sz="2000" b="1" dirty="0">
                <a:solidFill>
                  <a:schemeClr val="bg1"/>
                </a:solidFill>
                <a:cs typeface="Arial" panose="020B0604020202020204" pitchFamily="34" charset="0"/>
              </a:rPr>
              <a:t>Taxes</a:t>
            </a:r>
          </a:p>
        </p:txBody>
      </p:sp>
      <p:sp>
        <p:nvSpPr>
          <p:cNvPr id="52" name="Rectangle 51">
            <a:extLst>
              <a:ext uri="{FF2B5EF4-FFF2-40B4-BE49-F238E27FC236}">
                <a16:creationId xmlns:a16="http://schemas.microsoft.com/office/drawing/2014/main" id="{EF6CE988-5BDD-E84E-87E1-10BEBF6DE372}"/>
              </a:ext>
            </a:extLst>
          </p:cNvPr>
          <p:cNvSpPr/>
          <p:nvPr/>
        </p:nvSpPr>
        <p:spPr>
          <a:xfrm rot="18340287">
            <a:off x="7084289" y="2776568"/>
            <a:ext cx="1384161" cy="400110"/>
          </a:xfrm>
          <a:prstGeom prst="rect">
            <a:avLst/>
          </a:prstGeom>
          <a:solidFill>
            <a:srgbClr val="00857D"/>
          </a:solidFill>
        </p:spPr>
        <p:txBody>
          <a:bodyPr wrap="none">
            <a:spAutoFit/>
          </a:bodyPr>
          <a:lstStyle/>
          <a:p>
            <a:pPr algn="ctr"/>
            <a:r>
              <a:rPr lang="en-US" sz="2000" b="1" dirty="0">
                <a:solidFill>
                  <a:schemeClr val="bg1"/>
                </a:solidFill>
                <a:cs typeface="Arial" panose="020B0604020202020204" pitchFamily="34" charset="0"/>
              </a:rPr>
              <a:t>Retirement</a:t>
            </a:r>
          </a:p>
        </p:txBody>
      </p:sp>
      <p:sp>
        <p:nvSpPr>
          <p:cNvPr id="53" name="Rectangle 52">
            <a:extLst>
              <a:ext uri="{FF2B5EF4-FFF2-40B4-BE49-F238E27FC236}">
                <a16:creationId xmlns:a16="http://schemas.microsoft.com/office/drawing/2014/main" id="{03A48D30-E511-7C43-B7A4-F0932796F9A8}"/>
              </a:ext>
            </a:extLst>
          </p:cNvPr>
          <p:cNvSpPr/>
          <p:nvPr/>
        </p:nvSpPr>
        <p:spPr>
          <a:xfrm rot="18340287">
            <a:off x="8156430" y="2779355"/>
            <a:ext cx="891591" cy="400110"/>
          </a:xfrm>
          <a:prstGeom prst="rect">
            <a:avLst/>
          </a:prstGeom>
          <a:solidFill>
            <a:srgbClr val="007096"/>
          </a:solidFill>
        </p:spPr>
        <p:txBody>
          <a:bodyPr wrap="none">
            <a:spAutoFit/>
          </a:bodyPr>
          <a:lstStyle/>
          <a:p>
            <a:pPr algn="ctr"/>
            <a:r>
              <a:rPr lang="en-US" sz="2000" b="1" dirty="0">
                <a:solidFill>
                  <a:schemeClr val="bg1"/>
                </a:solidFill>
                <a:cs typeface="Arial" panose="020B0604020202020204" pitchFamily="34" charset="0"/>
              </a:rPr>
              <a:t>Health</a:t>
            </a:r>
          </a:p>
        </p:txBody>
      </p:sp>
      <p:sp>
        <p:nvSpPr>
          <p:cNvPr id="54" name="Rectangle 53">
            <a:extLst>
              <a:ext uri="{FF2B5EF4-FFF2-40B4-BE49-F238E27FC236}">
                <a16:creationId xmlns:a16="http://schemas.microsoft.com/office/drawing/2014/main" id="{39C6ACA7-8FA2-594B-A152-45AB9FE2EB07}"/>
              </a:ext>
            </a:extLst>
          </p:cNvPr>
          <p:cNvSpPr/>
          <p:nvPr/>
        </p:nvSpPr>
        <p:spPr>
          <a:xfrm rot="18340287">
            <a:off x="1147621" y="2759846"/>
            <a:ext cx="1695528" cy="400110"/>
          </a:xfrm>
          <a:prstGeom prst="rect">
            <a:avLst/>
          </a:prstGeom>
          <a:solidFill>
            <a:srgbClr val="59315F"/>
          </a:solidFill>
        </p:spPr>
        <p:txBody>
          <a:bodyPr wrap="none">
            <a:spAutoFit/>
          </a:bodyPr>
          <a:lstStyle/>
          <a:p>
            <a:pPr algn="ctr"/>
            <a:r>
              <a:rPr lang="en-US" sz="20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Vision/Values</a:t>
            </a:r>
          </a:p>
        </p:txBody>
      </p:sp>
      <p:sp>
        <p:nvSpPr>
          <p:cNvPr id="55" name="Rectangle 54">
            <a:extLst>
              <a:ext uri="{FF2B5EF4-FFF2-40B4-BE49-F238E27FC236}">
                <a16:creationId xmlns:a16="http://schemas.microsoft.com/office/drawing/2014/main" id="{87100283-8346-EF40-AD97-75CA52DCDAEB}"/>
              </a:ext>
            </a:extLst>
          </p:cNvPr>
          <p:cNvSpPr/>
          <p:nvPr/>
        </p:nvSpPr>
        <p:spPr>
          <a:xfrm rot="18340287">
            <a:off x="3208802" y="2762633"/>
            <a:ext cx="876587" cy="400110"/>
          </a:xfrm>
          <a:prstGeom prst="rect">
            <a:avLst/>
          </a:prstGeom>
          <a:solidFill>
            <a:srgbClr val="007096"/>
          </a:solidFill>
        </p:spPr>
        <p:txBody>
          <a:bodyPr wrap="none">
            <a:spAutoFit/>
          </a:bodyPr>
          <a:lstStyle/>
          <a:p>
            <a:pPr algn="ctr"/>
            <a:r>
              <a:rPr lang="en-US" sz="2000" b="1" dirty="0">
                <a:solidFill>
                  <a:schemeClr val="bg1"/>
                </a:solidFill>
                <a:cs typeface="Arial" panose="020B0604020202020204" pitchFamily="34" charset="0"/>
              </a:rPr>
              <a:t>Family</a:t>
            </a:r>
          </a:p>
        </p:txBody>
      </p:sp>
      <p:sp>
        <p:nvSpPr>
          <p:cNvPr id="56" name="TextBox 55">
            <a:extLst>
              <a:ext uri="{FF2B5EF4-FFF2-40B4-BE49-F238E27FC236}">
                <a16:creationId xmlns:a16="http://schemas.microsoft.com/office/drawing/2014/main" id="{231F914C-9180-4748-9E8A-CD5B04E96D22}"/>
              </a:ext>
            </a:extLst>
          </p:cNvPr>
          <p:cNvSpPr txBox="1"/>
          <p:nvPr/>
        </p:nvSpPr>
        <p:spPr>
          <a:xfrm>
            <a:off x="-17316" y="2737429"/>
            <a:ext cx="1576673" cy="400110"/>
          </a:xfrm>
          <a:prstGeom prst="rect">
            <a:avLst/>
          </a:prstGeom>
          <a:noFill/>
        </p:spPr>
        <p:txBody>
          <a:bodyPr wrap="square" rtlCol="0">
            <a:spAutoFit/>
          </a:bodyPr>
          <a:lstStyle/>
          <a:p>
            <a:pPr algn="ctr"/>
            <a:r>
              <a:rPr lang="en-US" sz="20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TODAY</a:t>
            </a:r>
          </a:p>
        </p:txBody>
      </p:sp>
      <p:sp>
        <p:nvSpPr>
          <p:cNvPr id="57" name="TextBox 56">
            <a:extLst>
              <a:ext uri="{FF2B5EF4-FFF2-40B4-BE49-F238E27FC236}">
                <a16:creationId xmlns:a16="http://schemas.microsoft.com/office/drawing/2014/main" id="{9A2D219C-F1E8-8245-BE6C-B0B7DD68278F}"/>
              </a:ext>
            </a:extLst>
          </p:cNvPr>
          <p:cNvSpPr txBox="1"/>
          <p:nvPr/>
        </p:nvSpPr>
        <p:spPr>
          <a:xfrm>
            <a:off x="10655095" y="2383451"/>
            <a:ext cx="1576673" cy="1200329"/>
          </a:xfrm>
          <a:prstGeom prst="rect">
            <a:avLst/>
          </a:prstGeom>
          <a:noFill/>
        </p:spPr>
        <p:txBody>
          <a:bodyPr wrap="square" rtlCol="0">
            <a:spAutoFit/>
          </a:bodyPr>
          <a:lstStyle/>
          <a:p>
            <a:pPr algn="ctr"/>
            <a:r>
              <a:rPr lang="en-US" sz="7200" b="1" dirty="0">
                <a:solidFill>
                  <a:schemeClr val="bg1"/>
                </a:solidFill>
              </a:rPr>
              <a:t>?</a:t>
            </a:r>
          </a:p>
        </p:txBody>
      </p:sp>
    </p:spTree>
    <p:extLst>
      <p:ext uri="{BB962C8B-B14F-4D97-AF65-F5344CB8AC3E}">
        <p14:creationId xmlns:p14="http://schemas.microsoft.com/office/powerpoint/2010/main" val="4094002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latin typeface="Segoe UI Historic" panose="020B0502040204020203" pitchFamily="34" charset="0"/>
              </a:rPr>
              <a:t>Bear &amp; Bull Markets &amp; Recessions </a:t>
            </a:r>
            <a:br>
              <a:rPr lang="en-US" dirty="0">
                <a:latin typeface="Segoe UI Historic" panose="020B0502040204020203" pitchFamily="34" charset="0"/>
              </a:rPr>
            </a:br>
            <a:r>
              <a:rPr lang="en-US" sz="2000" dirty="0">
                <a:solidFill>
                  <a:srgbClr val="404040"/>
                </a:solidFill>
                <a:latin typeface="Segoe UI Historic" panose="020B0502040204020203" pitchFamily="34" charset="0"/>
              </a:rPr>
              <a:t>1926 – 2019</a:t>
            </a:r>
          </a:p>
        </p:txBody>
      </p:sp>
      <p:pic>
        <p:nvPicPr>
          <p:cNvPr id="4" name="Picture 3"/>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24098" y="1555818"/>
            <a:ext cx="11821636" cy="4101738"/>
          </a:xfrm>
          <a:prstGeom prst="rect">
            <a:avLst/>
          </a:prstGeom>
        </p:spPr>
      </p:pic>
      <p:sp>
        <p:nvSpPr>
          <p:cNvPr id="8" name="Rectangle 7"/>
          <p:cNvSpPr/>
          <p:nvPr/>
        </p:nvSpPr>
        <p:spPr>
          <a:xfrm>
            <a:off x="7931083" y="166866"/>
            <a:ext cx="4014651" cy="1538883"/>
          </a:xfrm>
          <a:prstGeom prst="rect">
            <a:avLst/>
          </a:prstGeom>
          <a:solidFill>
            <a:schemeClr val="bg1"/>
          </a:solidFill>
          <a:ln>
            <a:solidFill>
              <a:schemeClr val="accent1"/>
            </a:solidFill>
          </a:ln>
        </p:spPr>
        <p:txBody>
          <a:bodyPr wrap="square">
            <a:spAutoFit/>
          </a:bodyPr>
          <a:lstStyle/>
          <a:p>
            <a:r>
              <a:rPr lang="en-US" sz="2000" b="1" spc="-120" dirty="0">
                <a:latin typeface="Segoe UI Historic" panose="020B0502040204020203" pitchFamily="34" charset="0"/>
                <a:ea typeface="Segoe UI Historic" panose="020B0502040204020203" pitchFamily="34" charset="0"/>
                <a:cs typeface="Segoe UI Historic" panose="020B0502040204020203" pitchFamily="34" charset="0"/>
              </a:rPr>
              <a:t>Average</a:t>
            </a:r>
            <a:r>
              <a:rPr lang="en-US" sz="2000" spc="-120" dirty="0">
                <a:latin typeface="Segoe UI Historic" panose="020B0502040204020203" pitchFamily="34" charset="0"/>
                <a:ea typeface="Segoe UI Historic" panose="020B0502040204020203" pitchFamily="34" charset="0"/>
                <a:cs typeface="Segoe UI Historic" panose="020B0502040204020203" pitchFamily="34" charset="0"/>
              </a:rPr>
              <a:t> </a:t>
            </a:r>
            <a:r>
              <a:rPr lang="en-US" sz="2000" b="1" spc="-120" dirty="0">
                <a:latin typeface="Segoe UI Historic" panose="020B0502040204020203" pitchFamily="34" charset="0"/>
                <a:ea typeface="Segoe UI Historic" panose="020B0502040204020203" pitchFamily="34" charset="0"/>
                <a:cs typeface="Segoe UI Historic" panose="020B0502040204020203" pitchFamily="34" charset="0"/>
              </a:rPr>
              <a:t>Bull Market: 6.6 years</a:t>
            </a:r>
            <a:r>
              <a:rPr lang="en-US" sz="2000" spc="-120" dirty="0">
                <a:latin typeface="Segoe UI Historic" panose="020B0502040204020203" pitchFamily="34" charset="0"/>
                <a:ea typeface="Segoe UI Historic" panose="020B0502040204020203" pitchFamily="34" charset="0"/>
                <a:cs typeface="Segoe UI Historic" panose="020B0502040204020203" pitchFamily="34" charset="0"/>
              </a:rPr>
              <a:t> w/ average cumulative </a:t>
            </a:r>
            <a:r>
              <a:rPr lang="en-US" sz="2000" b="1" spc="-120" dirty="0">
                <a:solidFill>
                  <a:schemeClr val="accent6">
                    <a:lumMod val="50000"/>
                  </a:schemeClr>
                </a:solidFill>
                <a:latin typeface="Segoe UI Historic" panose="020B0502040204020203" pitchFamily="34" charset="0"/>
                <a:ea typeface="Segoe UI Historic" panose="020B0502040204020203" pitchFamily="34" charset="0"/>
                <a:cs typeface="Segoe UI Historic" panose="020B0502040204020203" pitchFamily="34" charset="0"/>
              </a:rPr>
              <a:t>return of 334% </a:t>
            </a:r>
          </a:p>
          <a:p>
            <a:r>
              <a:rPr lang="en-US" sz="1400" spc="-120" dirty="0">
                <a:latin typeface="Segoe UI Historic" panose="020B0502040204020203" pitchFamily="34" charset="0"/>
                <a:ea typeface="Segoe UI Historic" panose="020B0502040204020203" pitchFamily="34" charset="0"/>
                <a:cs typeface="Segoe UI Historic" panose="020B0502040204020203" pitchFamily="34" charset="0"/>
              </a:rPr>
              <a:t> </a:t>
            </a:r>
            <a:endParaRPr lang="en-US" sz="1100" spc="-120" dirty="0">
              <a:latin typeface="Segoe UI Historic" panose="020B0502040204020203" pitchFamily="34" charset="0"/>
              <a:ea typeface="Segoe UI Historic" panose="020B0502040204020203" pitchFamily="34" charset="0"/>
              <a:cs typeface="Segoe UI Historic" panose="020B0502040204020203" pitchFamily="34" charset="0"/>
            </a:endParaRPr>
          </a:p>
          <a:p>
            <a:r>
              <a:rPr lang="en-US" sz="2000" b="1" spc="-120" dirty="0">
                <a:latin typeface="Segoe UI Historic" panose="020B0502040204020203" pitchFamily="34" charset="0"/>
                <a:ea typeface="Segoe UI Historic" panose="020B0502040204020203" pitchFamily="34" charset="0"/>
                <a:cs typeface="Segoe UI Historic" panose="020B0502040204020203" pitchFamily="34" charset="0"/>
              </a:rPr>
              <a:t>Average</a:t>
            </a:r>
            <a:r>
              <a:rPr lang="en-US" sz="2000" spc="-120" dirty="0">
                <a:latin typeface="Segoe UI Historic" panose="020B0502040204020203" pitchFamily="34" charset="0"/>
                <a:ea typeface="Segoe UI Historic" panose="020B0502040204020203" pitchFamily="34" charset="0"/>
                <a:cs typeface="Segoe UI Historic" panose="020B0502040204020203" pitchFamily="34" charset="0"/>
              </a:rPr>
              <a:t> </a:t>
            </a:r>
            <a:r>
              <a:rPr lang="en-US" sz="2000" b="1" spc="-120" dirty="0">
                <a:latin typeface="Segoe UI Historic" panose="020B0502040204020203" pitchFamily="34" charset="0"/>
                <a:ea typeface="Segoe UI Historic" panose="020B0502040204020203" pitchFamily="34" charset="0"/>
                <a:cs typeface="Segoe UI Historic" panose="020B0502040204020203" pitchFamily="34" charset="0"/>
              </a:rPr>
              <a:t>Bear Market: 1.3 years </a:t>
            </a:r>
            <a:r>
              <a:rPr lang="en-US" sz="2000" spc="-120" dirty="0">
                <a:latin typeface="Segoe UI Historic" panose="020B0502040204020203" pitchFamily="34" charset="0"/>
                <a:ea typeface="Segoe UI Historic" panose="020B0502040204020203" pitchFamily="34" charset="0"/>
                <a:cs typeface="Segoe UI Historic" panose="020B0502040204020203" pitchFamily="34" charset="0"/>
              </a:rPr>
              <a:t>w/ average cumulative </a:t>
            </a:r>
            <a:r>
              <a:rPr lang="en-US" sz="2000" b="1" spc="-120" dirty="0">
                <a:solidFill>
                  <a:srgbClr val="C00000"/>
                </a:solidFill>
                <a:latin typeface="Segoe UI Historic" panose="020B0502040204020203" pitchFamily="34" charset="0"/>
                <a:ea typeface="Segoe UI Historic" panose="020B0502040204020203" pitchFamily="34" charset="0"/>
                <a:cs typeface="Segoe UI Historic" panose="020B0502040204020203" pitchFamily="34" charset="0"/>
              </a:rPr>
              <a:t>loss of -38%</a:t>
            </a:r>
            <a:endParaRPr lang="en-US" sz="2000" spc="-12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9" name="Freeform: Shape 8">
            <a:extLst>
              <a:ext uri="{FF2B5EF4-FFF2-40B4-BE49-F238E27FC236}">
                <a16:creationId xmlns:a16="http://schemas.microsoft.com/office/drawing/2014/main" id="{8F77133C-E696-41F5-B944-2D5B74FFCDB5}"/>
              </a:ext>
            </a:extLst>
          </p:cNvPr>
          <p:cNvSpPr/>
          <p:nvPr/>
        </p:nvSpPr>
        <p:spPr>
          <a:xfrm>
            <a:off x="11184731" y="1899729"/>
            <a:ext cx="733425" cy="464852"/>
          </a:xfrm>
          <a:custGeom>
            <a:avLst/>
            <a:gdLst>
              <a:gd name="connsiteX0" fmla="*/ 495300 w 697706"/>
              <a:gd name="connsiteY0" fmla="*/ 391034 h 464852"/>
              <a:gd name="connsiteX1" fmla="*/ 495300 w 697706"/>
              <a:gd name="connsiteY1" fmla="*/ 391034 h 464852"/>
              <a:gd name="connsiteX2" fmla="*/ 476250 w 697706"/>
              <a:gd name="connsiteY2" fmla="*/ 426752 h 464852"/>
              <a:gd name="connsiteX3" fmla="*/ 469106 w 697706"/>
              <a:gd name="connsiteY3" fmla="*/ 431515 h 464852"/>
              <a:gd name="connsiteX4" fmla="*/ 461963 w 697706"/>
              <a:gd name="connsiteY4" fmla="*/ 438659 h 464852"/>
              <a:gd name="connsiteX5" fmla="*/ 454819 w 697706"/>
              <a:gd name="connsiteY5" fmla="*/ 441040 h 464852"/>
              <a:gd name="connsiteX6" fmla="*/ 447675 w 697706"/>
              <a:gd name="connsiteY6" fmla="*/ 445802 h 464852"/>
              <a:gd name="connsiteX7" fmla="*/ 440531 w 697706"/>
              <a:gd name="connsiteY7" fmla="*/ 448184 h 464852"/>
              <a:gd name="connsiteX8" fmla="*/ 416719 w 697706"/>
              <a:gd name="connsiteY8" fmla="*/ 457709 h 464852"/>
              <a:gd name="connsiteX9" fmla="*/ 385763 w 697706"/>
              <a:gd name="connsiteY9" fmla="*/ 464852 h 464852"/>
              <a:gd name="connsiteX10" fmla="*/ 330994 w 697706"/>
              <a:gd name="connsiteY10" fmla="*/ 462471 h 464852"/>
              <a:gd name="connsiteX11" fmla="*/ 309563 w 697706"/>
              <a:gd name="connsiteY11" fmla="*/ 455327 h 464852"/>
              <a:gd name="connsiteX12" fmla="*/ 300038 w 697706"/>
              <a:gd name="connsiteY12" fmla="*/ 452946 h 464852"/>
              <a:gd name="connsiteX13" fmla="*/ 283369 w 697706"/>
              <a:gd name="connsiteY13" fmla="*/ 448184 h 464852"/>
              <a:gd name="connsiteX14" fmla="*/ 235744 w 697706"/>
              <a:gd name="connsiteY14" fmla="*/ 443421 h 464852"/>
              <a:gd name="connsiteX15" fmla="*/ 216694 w 697706"/>
              <a:gd name="connsiteY15" fmla="*/ 441040 h 464852"/>
              <a:gd name="connsiteX16" fmla="*/ 190500 w 697706"/>
              <a:gd name="connsiteY16" fmla="*/ 433896 h 464852"/>
              <a:gd name="connsiteX17" fmla="*/ 164306 w 697706"/>
              <a:gd name="connsiteY17" fmla="*/ 429134 h 464852"/>
              <a:gd name="connsiteX18" fmla="*/ 140494 w 697706"/>
              <a:gd name="connsiteY18" fmla="*/ 424371 h 464852"/>
              <a:gd name="connsiteX19" fmla="*/ 130969 w 697706"/>
              <a:gd name="connsiteY19" fmla="*/ 419609 h 464852"/>
              <a:gd name="connsiteX20" fmla="*/ 119063 w 697706"/>
              <a:gd name="connsiteY20" fmla="*/ 414846 h 464852"/>
              <a:gd name="connsiteX21" fmla="*/ 111919 w 697706"/>
              <a:gd name="connsiteY21" fmla="*/ 405321 h 464852"/>
              <a:gd name="connsiteX22" fmla="*/ 104775 w 697706"/>
              <a:gd name="connsiteY22" fmla="*/ 400559 h 464852"/>
              <a:gd name="connsiteX23" fmla="*/ 88106 w 697706"/>
              <a:gd name="connsiteY23" fmla="*/ 383890 h 464852"/>
              <a:gd name="connsiteX24" fmla="*/ 80963 w 697706"/>
              <a:gd name="connsiteY24" fmla="*/ 376746 h 464852"/>
              <a:gd name="connsiteX25" fmla="*/ 71438 w 697706"/>
              <a:gd name="connsiteY25" fmla="*/ 367221 h 464852"/>
              <a:gd name="connsiteX26" fmla="*/ 66675 w 697706"/>
              <a:gd name="connsiteY26" fmla="*/ 360077 h 464852"/>
              <a:gd name="connsiteX27" fmla="*/ 57150 w 697706"/>
              <a:gd name="connsiteY27" fmla="*/ 352934 h 464852"/>
              <a:gd name="connsiteX28" fmla="*/ 33338 w 697706"/>
              <a:gd name="connsiteY28" fmla="*/ 319596 h 464852"/>
              <a:gd name="connsiteX29" fmla="*/ 21431 w 697706"/>
              <a:gd name="connsiteY29" fmla="*/ 300546 h 464852"/>
              <a:gd name="connsiteX30" fmla="*/ 19050 w 697706"/>
              <a:gd name="connsiteY30" fmla="*/ 293402 h 464852"/>
              <a:gd name="connsiteX31" fmla="*/ 14288 w 697706"/>
              <a:gd name="connsiteY31" fmla="*/ 276734 h 464852"/>
              <a:gd name="connsiteX32" fmla="*/ 9525 w 697706"/>
              <a:gd name="connsiteY32" fmla="*/ 269590 h 464852"/>
              <a:gd name="connsiteX33" fmla="*/ 7144 w 697706"/>
              <a:gd name="connsiteY33" fmla="*/ 260065 h 464852"/>
              <a:gd name="connsiteX34" fmla="*/ 4763 w 697706"/>
              <a:gd name="connsiteY34" fmla="*/ 248159 h 464852"/>
              <a:gd name="connsiteX35" fmla="*/ 0 w 697706"/>
              <a:gd name="connsiteY35" fmla="*/ 233871 h 464852"/>
              <a:gd name="connsiteX36" fmla="*/ 4763 w 697706"/>
              <a:gd name="connsiteY36" fmla="*/ 152909 h 464852"/>
              <a:gd name="connsiteX37" fmla="*/ 9525 w 697706"/>
              <a:gd name="connsiteY37" fmla="*/ 145765 h 464852"/>
              <a:gd name="connsiteX38" fmla="*/ 14288 w 697706"/>
              <a:gd name="connsiteY38" fmla="*/ 136240 h 464852"/>
              <a:gd name="connsiteX39" fmla="*/ 21431 w 697706"/>
              <a:gd name="connsiteY39" fmla="*/ 129096 h 464852"/>
              <a:gd name="connsiteX40" fmla="*/ 30956 w 697706"/>
              <a:gd name="connsiteY40" fmla="*/ 119571 h 464852"/>
              <a:gd name="connsiteX41" fmla="*/ 47625 w 697706"/>
              <a:gd name="connsiteY41" fmla="*/ 100521 h 464852"/>
              <a:gd name="connsiteX42" fmla="*/ 54769 w 697706"/>
              <a:gd name="connsiteY42" fmla="*/ 86234 h 464852"/>
              <a:gd name="connsiteX43" fmla="*/ 59531 w 697706"/>
              <a:gd name="connsiteY43" fmla="*/ 76709 h 464852"/>
              <a:gd name="connsiteX44" fmla="*/ 76200 w 697706"/>
              <a:gd name="connsiteY44" fmla="*/ 60040 h 464852"/>
              <a:gd name="connsiteX45" fmla="*/ 90488 w 697706"/>
              <a:gd name="connsiteY45" fmla="*/ 55277 h 464852"/>
              <a:gd name="connsiteX46" fmla="*/ 95250 w 697706"/>
              <a:gd name="connsiteY46" fmla="*/ 48134 h 464852"/>
              <a:gd name="connsiteX47" fmla="*/ 102394 w 697706"/>
              <a:gd name="connsiteY47" fmla="*/ 45752 h 464852"/>
              <a:gd name="connsiteX48" fmla="*/ 109538 w 697706"/>
              <a:gd name="connsiteY48" fmla="*/ 40990 h 464852"/>
              <a:gd name="connsiteX49" fmla="*/ 114300 w 697706"/>
              <a:gd name="connsiteY49" fmla="*/ 33846 h 464852"/>
              <a:gd name="connsiteX50" fmla="*/ 138113 w 697706"/>
              <a:gd name="connsiteY50" fmla="*/ 19559 h 464852"/>
              <a:gd name="connsiteX51" fmla="*/ 147638 w 697706"/>
              <a:gd name="connsiteY51" fmla="*/ 12415 h 464852"/>
              <a:gd name="connsiteX52" fmla="*/ 161925 w 697706"/>
              <a:gd name="connsiteY52" fmla="*/ 10034 h 464852"/>
              <a:gd name="connsiteX53" fmla="*/ 171450 w 697706"/>
              <a:gd name="connsiteY53" fmla="*/ 7652 h 464852"/>
              <a:gd name="connsiteX54" fmla="*/ 185738 w 697706"/>
              <a:gd name="connsiteY54" fmla="*/ 5271 h 464852"/>
              <a:gd name="connsiteX55" fmla="*/ 195263 w 697706"/>
              <a:gd name="connsiteY55" fmla="*/ 509 h 464852"/>
              <a:gd name="connsiteX56" fmla="*/ 264319 w 697706"/>
              <a:gd name="connsiteY56" fmla="*/ 5271 h 464852"/>
              <a:gd name="connsiteX57" fmla="*/ 328613 w 697706"/>
              <a:gd name="connsiteY57" fmla="*/ 7652 h 464852"/>
              <a:gd name="connsiteX58" fmla="*/ 352425 w 697706"/>
              <a:gd name="connsiteY58" fmla="*/ 12415 h 464852"/>
              <a:gd name="connsiteX59" fmla="*/ 383381 w 697706"/>
              <a:gd name="connsiteY59" fmla="*/ 14796 h 464852"/>
              <a:gd name="connsiteX60" fmla="*/ 571500 w 697706"/>
              <a:gd name="connsiteY60" fmla="*/ 12415 h 464852"/>
              <a:gd name="connsiteX61" fmla="*/ 652463 w 697706"/>
              <a:gd name="connsiteY61" fmla="*/ 19559 h 464852"/>
              <a:gd name="connsiteX62" fmla="*/ 659606 w 697706"/>
              <a:gd name="connsiteY62" fmla="*/ 21940 h 464852"/>
              <a:gd name="connsiteX63" fmla="*/ 678656 w 697706"/>
              <a:gd name="connsiteY63" fmla="*/ 31465 h 464852"/>
              <a:gd name="connsiteX64" fmla="*/ 683419 w 697706"/>
              <a:gd name="connsiteY64" fmla="*/ 38609 h 464852"/>
              <a:gd name="connsiteX65" fmla="*/ 692944 w 697706"/>
              <a:gd name="connsiteY65" fmla="*/ 48134 h 464852"/>
              <a:gd name="connsiteX66" fmla="*/ 697706 w 697706"/>
              <a:gd name="connsiteY66" fmla="*/ 67184 h 464852"/>
              <a:gd name="connsiteX67" fmla="*/ 692944 w 697706"/>
              <a:gd name="connsiteY67" fmla="*/ 126715 h 464852"/>
              <a:gd name="connsiteX68" fmla="*/ 690563 w 697706"/>
              <a:gd name="connsiteY68" fmla="*/ 133859 h 464852"/>
              <a:gd name="connsiteX69" fmla="*/ 681038 w 697706"/>
              <a:gd name="connsiteY69" fmla="*/ 162434 h 464852"/>
              <a:gd name="connsiteX70" fmla="*/ 678656 w 697706"/>
              <a:gd name="connsiteY70" fmla="*/ 176721 h 464852"/>
              <a:gd name="connsiteX71" fmla="*/ 669131 w 697706"/>
              <a:gd name="connsiteY71" fmla="*/ 207677 h 464852"/>
              <a:gd name="connsiteX72" fmla="*/ 664369 w 697706"/>
              <a:gd name="connsiteY72" fmla="*/ 238634 h 464852"/>
              <a:gd name="connsiteX73" fmla="*/ 659606 w 697706"/>
              <a:gd name="connsiteY73" fmla="*/ 248159 h 464852"/>
              <a:gd name="connsiteX74" fmla="*/ 654844 w 697706"/>
              <a:gd name="connsiteY74" fmla="*/ 260065 h 464852"/>
              <a:gd name="connsiteX75" fmla="*/ 642938 w 697706"/>
              <a:gd name="connsiteY75" fmla="*/ 274352 h 464852"/>
              <a:gd name="connsiteX76" fmla="*/ 640556 w 697706"/>
              <a:gd name="connsiteY76" fmla="*/ 281496 h 464852"/>
              <a:gd name="connsiteX77" fmla="*/ 633413 w 697706"/>
              <a:gd name="connsiteY77" fmla="*/ 286259 h 464852"/>
              <a:gd name="connsiteX78" fmla="*/ 623888 w 697706"/>
              <a:gd name="connsiteY78" fmla="*/ 295784 h 464852"/>
              <a:gd name="connsiteX79" fmla="*/ 614363 w 697706"/>
              <a:gd name="connsiteY79" fmla="*/ 310071 h 464852"/>
              <a:gd name="connsiteX80" fmla="*/ 597694 w 697706"/>
              <a:gd name="connsiteY80" fmla="*/ 321977 h 464852"/>
              <a:gd name="connsiteX81" fmla="*/ 592931 w 697706"/>
              <a:gd name="connsiteY81" fmla="*/ 329121 h 464852"/>
              <a:gd name="connsiteX82" fmla="*/ 576263 w 697706"/>
              <a:gd name="connsiteY82" fmla="*/ 343409 h 464852"/>
              <a:gd name="connsiteX83" fmla="*/ 550069 w 697706"/>
              <a:gd name="connsiteY83" fmla="*/ 357696 h 464852"/>
              <a:gd name="connsiteX84" fmla="*/ 540544 w 697706"/>
              <a:gd name="connsiteY84" fmla="*/ 369602 h 464852"/>
              <a:gd name="connsiteX85" fmla="*/ 533400 w 697706"/>
              <a:gd name="connsiteY85" fmla="*/ 374365 h 464852"/>
              <a:gd name="connsiteX86" fmla="*/ 519113 w 697706"/>
              <a:gd name="connsiteY86" fmla="*/ 388652 h 464852"/>
              <a:gd name="connsiteX87" fmla="*/ 504825 w 697706"/>
              <a:gd name="connsiteY87" fmla="*/ 400559 h 464852"/>
              <a:gd name="connsiteX88" fmla="*/ 495300 w 697706"/>
              <a:gd name="connsiteY88" fmla="*/ 391034 h 46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97706" h="464852">
                <a:moveTo>
                  <a:pt x="495300" y="391034"/>
                </a:moveTo>
                <a:lnTo>
                  <a:pt x="495300" y="391034"/>
                </a:lnTo>
                <a:cubicBezTo>
                  <a:pt x="493414" y="395278"/>
                  <a:pt x="482816" y="422374"/>
                  <a:pt x="476250" y="426752"/>
                </a:cubicBezTo>
                <a:cubicBezTo>
                  <a:pt x="473869" y="428340"/>
                  <a:pt x="471305" y="429683"/>
                  <a:pt x="469106" y="431515"/>
                </a:cubicBezTo>
                <a:cubicBezTo>
                  <a:pt x="466519" y="433671"/>
                  <a:pt x="464765" y="436791"/>
                  <a:pt x="461963" y="438659"/>
                </a:cubicBezTo>
                <a:cubicBezTo>
                  <a:pt x="459874" y="440051"/>
                  <a:pt x="457064" y="439918"/>
                  <a:pt x="454819" y="441040"/>
                </a:cubicBezTo>
                <a:cubicBezTo>
                  <a:pt x="452259" y="442320"/>
                  <a:pt x="450235" y="444522"/>
                  <a:pt x="447675" y="445802"/>
                </a:cubicBezTo>
                <a:cubicBezTo>
                  <a:pt x="445430" y="446925"/>
                  <a:pt x="442838" y="447195"/>
                  <a:pt x="440531" y="448184"/>
                </a:cubicBezTo>
                <a:cubicBezTo>
                  <a:pt x="430644" y="452421"/>
                  <a:pt x="428536" y="455740"/>
                  <a:pt x="416719" y="457709"/>
                </a:cubicBezTo>
                <a:cubicBezTo>
                  <a:pt x="396731" y="461040"/>
                  <a:pt x="407074" y="458764"/>
                  <a:pt x="385763" y="464852"/>
                </a:cubicBezTo>
                <a:cubicBezTo>
                  <a:pt x="367507" y="464058"/>
                  <a:pt x="349221" y="463773"/>
                  <a:pt x="330994" y="462471"/>
                </a:cubicBezTo>
                <a:cubicBezTo>
                  <a:pt x="315950" y="461397"/>
                  <a:pt x="322407" y="460144"/>
                  <a:pt x="309563" y="455327"/>
                </a:cubicBezTo>
                <a:cubicBezTo>
                  <a:pt x="306499" y="454178"/>
                  <a:pt x="303195" y="453807"/>
                  <a:pt x="300038" y="452946"/>
                </a:cubicBezTo>
                <a:cubicBezTo>
                  <a:pt x="294463" y="451426"/>
                  <a:pt x="289035" y="449317"/>
                  <a:pt x="283369" y="448184"/>
                </a:cubicBezTo>
                <a:cubicBezTo>
                  <a:pt x="272323" y="445975"/>
                  <a:pt x="244576" y="444304"/>
                  <a:pt x="235744" y="443421"/>
                </a:cubicBezTo>
                <a:cubicBezTo>
                  <a:pt x="229376" y="442784"/>
                  <a:pt x="223044" y="441834"/>
                  <a:pt x="216694" y="441040"/>
                </a:cubicBezTo>
                <a:cubicBezTo>
                  <a:pt x="212454" y="439828"/>
                  <a:pt x="196810" y="435158"/>
                  <a:pt x="190500" y="433896"/>
                </a:cubicBezTo>
                <a:cubicBezTo>
                  <a:pt x="181798" y="432156"/>
                  <a:pt x="173008" y="430874"/>
                  <a:pt x="164306" y="429134"/>
                </a:cubicBezTo>
                <a:cubicBezTo>
                  <a:pt x="128764" y="422025"/>
                  <a:pt x="189480" y="432535"/>
                  <a:pt x="140494" y="424371"/>
                </a:cubicBezTo>
                <a:cubicBezTo>
                  <a:pt x="137319" y="422784"/>
                  <a:pt x="134213" y="421051"/>
                  <a:pt x="130969" y="419609"/>
                </a:cubicBezTo>
                <a:cubicBezTo>
                  <a:pt x="127063" y="417873"/>
                  <a:pt x="122483" y="417411"/>
                  <a:pt x="119063" y="414846"/>
                </a:cubicBezTo>
                <a:cubicBezTo>
                  <a:pt x="115888" y="412465"/>
                  <a:pt x="114725" y="408127"/>
                  <a:pt x="111919" y="405321"/>
                </a:cubicBezTo>
                <a:cubicBezTo>
                  <a:pt x="109895" y="403297"/>
                  <a:pt x="106902" y="402473"/>
                  <a:pt x="104775" y="400559"/>
                </a:cubicBezTo>
                <a:cubicBezTo>
                  <a:pt x="98934" y="395302"/>
                  <a:pt x="93662" y="389446"/>
                  <a:pt x="88106" y="383890"/>
                </a:cubicBezTo>
                <a:lnTo>
                  <a:pt x="80963" y="376746"/>
                </a:lnTo>
                <a:cubicBezTo>
                  <a:pt x="75766" y="361158"/>
                  <a:pt x="82984" y="376458"/>
                  <a:pt x="71438" y="367221"/>
                </a:cubicBezTo>
                <a:cubicBezTo>
                  <a:pt x="69203" y="365433"/>
                  <a:pt x="68699" y="362101"/>
                  <a:pt x="66675" y="360077"/>
                </a:cubicBezTo>
                <a:cubicBezTo>
                  <a:pt x="63869" y="357271"/>
                  <a:pt x="59820" y="355871"/>
                  <a:pt x="57150" y="352934"/>
                </a:cubicBezTo>
                <a:cubicBezTo>
                  <a:pt x="54752" y="350296"/>
                  <a:pt x="36216" y="325351"/>
                  <a:pt x="33338" y="319596"/>
                </a:cubicBezTo>
                <a:cubicBezTo>
                  <a:pt x="26800" y="306521"/>
                  <a:pt x="30705" y="312911"/>
                  <a:pt x="21431" y="300546"/>
                </a:cubicBezTo>
                <a:cubicBezTo>
                  <a:pt x="20637" y="298165"/>
                  <a:pt x="19740" y="295816"/>
                  <a:pt x="19050" y="293402"/>
                </a:cubicBezTo>
                <a:cubicBezTo>
                  <a:pt x="18033" y="289842"/>
                  <a:pt x="16191" y="280540"/>
                  <a:pt x="14288" y="276734"/>
                </a:cubicBezTo>
                <a:cubicBezTo>
                  <a:pt x="13008" y="274174"/>
                  <a:pt x="11113" y="271971"/>
                  <a:pt x="9525" y="269590"/>
                </a:cubicBezTo>
                <a:cubicBezTo>
                  <a:pt x="8731" y="266415"/>
                  <a:pt x="7854" y="263260"/>
                  <a:pt x="7144" y="260065"/>
                </a:cubicBezTo>
                <a:cubicBezTo>
                  <a:pt x="6266" y="256114"/>
                  <a:pt x="5828" y="252064"/>
                  <a:pt x="4763" y="248159"/>
                </a:cubicBezTo>
                <a:cubicBezTo>
                  <a:pt x="3442" y="243316"/>
                  <a:pt x="1588" y="238634"/>
                  <a:pt x="0" y="233871"/>
                </a:cubicBezTo>
                <a:cubicBezTo>
                  <a:pt x="1588" y="206884"/>
                  <a:pt x="1857" y="179786"/>
                  <a:pt x="4763" y="152909"/>
                </a:cubicBezTo>
                <a:cubicBezTo>
                  <a:pt x="5071" y="150064"/>
                  <a:pt x="8105" y="148250"/>
                  <a:pt x="9525" y="145765"/>
                </a:cubicBezTo>
                <a:cubicBezTo>
                  <a:pt x="11286" y="142683"/>
                  <a:pt x="12225" y="139129"/>
                  <a:pt x="14288" y="136240"/>
                </a:cubicBezTo>
                <a:cubicBezTo>
                  <a:pt x="16245" y="133500"/>
                  <a:pt x="19050" y="131477"/>
                  <a:pt x="21431" y="129096"/>
                </a:cubicBezTo>
                <a:cubicBezTo>
                  <a:pt x="25968" y="115488"/>
                  <a:pt x="20070" y="126828"/>
                  <a:pt x="30956" y="119571"/>
                </a:cubicBezTo>
                <a:cubicBezTo>
                  <a:pt x="35558" y="116503"/>
                  <a:pt x="45256" y="103482"/>
                  <a:pt x="47625" y="100521"/>
                </a:cubicBezTo>
                <a:cubicBezTo>
                  <a:pt x="51991" y="87420"/>
                  <a:pt x="47382" y="99161"/>
                  <a:pt x="54769" y="86234"/>
                </a:cubicBezTo>
                <a:cubicBezTo>
                  <a:pt x="56530" y="83152"/>
                  <a:pt x="57283" y="79456"/>
                  <a:pt x="59531" y="76709"/>
                </a:cubicBezTo>
                <a:cubicBezTo>
                  <a:pt x="64507" y="70627"/>
                  <a:pt x="68745" y="62525"/>
                  <a:pt x="76200" y="60040"/>
                </a:cubicBezTo>
                <a:lnTo>
                  <a:pt x="90488" y="55277"/>
                </a:lnTo>
                <a:cubicBezTo>
                  <a:pt x="92075" y="52896"/>
                  <a:pt x="93015" y="49922"/>
                  <a:pt x="95250" y="48134"/>
                </a:cubicBezTo>
                <a:cubicBezTo>
                  <a:pt x="97210" y="46566"/>
                  <a:pt x="100149" y="46875"/>
                  <a:pt x="102394" y="45752"/>
                </a:cubicBezTo>
                <a:cubicBezTo>
                  <a:pt x="104954" y="44472"/>
                  <a:pt x="107157" y="42577"/>
                  <a:pt x="109538" y="40990"/>
                </a:cubicBezTo>
                <a:cubicBezTo>
                  <a:pt x="111125" y="38609"/>
                  <a:pt x="112146" y="35731"/>
                  <a:pt x="114300" y="33846"/>
                </a:cubicBezTo>
                <a:cubicBezTo>
                  <a:pt x="128983" y="20999"/>
                  <a:pt x="125055" y="27720"/>
                  <a:pt x="138113" y="19559"/>
                </a:cubicBezTo>
                <a:cubicBezTo>
                  <a:pt x="141479" y="17456"/>
                  <a:pt x="143953" y="13889"/>
                  <a:pt x="147638" y="12415"/>
                </a:cubicBezTo>
                <a:cubicBezTo>
                  <a:pt x="152121" y="10622"/>
                  <a:pt x="157191" y="10981"/>
                  <a:pt x="161925" y="10034"/>
                </a:cubicBezTo>
                <a:cubicBezTo>
                  <a:pt x="165134" y="9392"/>
                  <a:pt x="168241" y="8294"/>
                  <a:pt x="171450" y="7652"/>
                </a:cubicBezTo>
                <a:cubicBezTo>
                  <a:pt x="176185" y="6705"/>
                  <a:pt x="180975" y="6065"/>
                  <a:pt x="185738" y="5271"/>
                </a:cubicBezTo>
                <a:cubicBezTo>
                  <a:pt x="188913" y="3684"/>
                  <a:pt x="191716" y="657"/>
                  <a:pt x="195263" y="509"/>
                </a:cubicBezTo>
                <a:cubicBezTo>
                  <a:pt x="245440" y="-1582"/>
                  <a:pt x="229182" y="3319"/>
                  <a:pt x="264319" y="5271"/>
                </a:cubicBezTo>
                <a:cubicBezTo>
                  <a:pt x="285732" y="6460"/>
                  <a:pt x="307182" y="6858"/>
                  <a:pt x="328613" y="7652"/>
                </a:cubicBezTo>
                <a:cubicBezTo>
                  <a:pt x="336550" y="9240"/>
                  <a:pt x="344398" y="11368"/>
                  <a:pt x="352425" y="12415"/>
                </a:cubicBezTo>
                <a:cubicBezTo>
                  <a:pt x="362687" y="13754"/>
                  <a:pt x="373032" y="14796"/>
                  <a:pt x="383381" y="14796"/>
                </a:cubicBezTo>
                <a:cubicBezTo>
                  <a:pt x="446092" y="14796"/>
                  <a:pt x="508794" y="13209"/>
                  <a:pt x="571500" y="12415"/>
                </a:cubicBezTo>
                <a:cubicBezTo>
                  <a:pt x="590263" y="13709"/>
                  <a:pt x="627462" y="13308"/>
                  <a:pt x="652463" y="19559"/>
                </a:cubicBezTo>
                <a:cubicBezTo>
                  <a:pt x="654898" y="20168"/>
                  <a:pt x="657361" y="20818"/>
                  <a:pt x="659606" y="21940"/>
                </a:cubicBezTo>
                <a:cubicBezTo>
                  <a:pt x="682099" y="33187"/>
                  <a:pt x="662549" y="26096"/>
                  <a:pt x="678656" y="31465"/>
                </a:cubicBezTo>
                <a:cubicBezTo>
                  <a:pt x="680244" y="33846"/>
                  <a:pt x="681556" y="36436"/>
                  <a:pt x="683419" y="38609"/>
                </a:cubicBezTo>
                <a:cubicBezTo>
                  <a:pt x="686341" y="42018"/>
                  <a:pt x="690334" y="44480"/>
                  <a:pt x="692944" y="48134"/>
                </a:cubicBezTo>
                <a:cubicBezTo>
                  <a:pt x="694978" y="50982"/>
                  <a:pt x="697456" y="65935"/>
                  <a:pt x="697706" y="67184"/>
                </a:cubicBezTo>
                <a:cubicBezTo>
                  <a:pt x="696119" y="87028"/>
                  <a:pt x="695065" y="106921"/>
                  <a:pt x="692944" y="126715"/>
                </a:cubicBezTo>
                <a:cubicBezTo>
                  <a:pt x="692677" y="129211"/>
                  <a:pt x="691223" y="131437"/>
                  <a:pt x="690563" y="133859"/>
                </a:cubicBezTo>
                <a:cubicBezTo>
                  <a:pt x="683815" y="158601"/>
                  <a:pt x="689336" y="145835"/>
                  <a:pt x="681038" y="162434"/>
                </a:cubicBezTo>
                <a:cubicBezTo>
                  <a:pt x="680244" y="167196"/>
                  <a:pt x="679827" y="172037"/>
                  <a:pt x="678656" y="176721"/>
                </a:cubicBezTo>
                <a:cubicBezTo>
                  <a:pt x="676025" y="187246"/>
                  <a:pt x="672550" y="197425"/>
                  <a:pt x="669131" y="207677"/>
                </a:cubicBezTo>
                <a:cubicBezTo>
                  <a:pt x="668548" y="212342"/>
                  <a:pt x="666550" y="232091"/>
                  <a:pt x="664369" y="238634"/>
                </a:cubicBezTo>
                <a:cubicBezTo>
                  <a:pt x="663246" y="242002"/>
                  <a:pt x="661048" y="244915"/>
                  <a:pt x="659606" y="248159"/>
                </a:cubicBezTo>
                <a:cubicBezTo>
                  <a:pt x="657870" y="252065"/>
                  <a:pt x="656756" y="256242"/>
                  <a:pt x="654844" y="260065"/>
                </a:cubicBezTo>
                <a:cubicBezTo>
                  <a:pt x="651529" y="266695"/>
                  <a:pt x="648203" y="269087"/>
                  <a:pt x="642938" y="274352"/>
                </a:cubicBezTo>
                <a:cubicBezTo>
                  <a:pt x="642144" y="276733"/>
                  <a:pt x="642124" y="279536"/>
                  <a:pt x="640556" y="281496"/>
                </a:cubicBezTo>
                <a:cubicBezTo>
                  <a:pt x="638768" y="283731"/>
                  <a:pt x="635586" y="284396"/>
                  <a:pt x="633413" y="286259"/>
                </a:cubicBezTo>
                <a:cubicBezTo>
                  <a:pt x="630004" y="289181"/>
                  <a:pt x="626693" y="292278"/>
                  <a:pt x="623888" y="295784"/>
                </a:cubicBezTo>
                <a:cubicBezTo>
                  <a:pt x="620312" y="300253"/>
                  <a:pt x="619125" y="306896"/>
                  <a:pt x="614363" y="310071"/>
                </a:cubicBezTo>
                <a:cubicBezTo>
                  <a:pt x="603917" y="317035"/>
                  <a:pt x="609509" y="313117"/>
                  <a:pt x="597694" y="321977"/>
                </a:cubicBezTo>
                <a:cubicBezTo>
                  <a:pt x="596106" y="324358"/>
                  <a:pt x="594763" y="326922"/>
                  <a:pt x="592931" y="329121"/>
                </a:cubicBezTo>
                <a:cubicBezTo>
                  <a:pt x="589197" y="333603"/>
                  <a:pt x="581158" y="340690"/>
                  <a:pt x="576263" y="343409"/>
                </a:cubicBezTo>
                <a:cubicBezTo>
                  <a:pt x="566376" y="348901"/>
                  <a:pt x="558092" y="347668"/>
                  <a:pt x="550069" y="357696"/>
                </a:cubicBezTo>
                <a:cubicBezTo>
                  <a:pt x="546894" y="361665"/>
                  <a:pt x="544138" y="366008"/>
                  <a:pt x="540544" y="369602"/>
                </a:cubicBezTo>
                <a:cubicBezTo>
                  <a:pt x="538520" y="371626"/>
                  <a:pt x="535539" y="372464"/>
                  <a:pt x="533400" y="374365"/>
                </a:cubicBezTo>
                <a:cubicBezTo>
                  <a:pt x="528366" y="378839"/>
                  <a:pt x="523875" y="383890"/>
                  <a:pt x="519113" y="388652"/>
                </a:cubicBezTo>
                <a:cubicBezTo>
                  <a:pt x="516448" y="391317"/>
                  <a:pt x="509245" y="399454"/>
                  <a:pt x="504825" y="400559"/>
                </a:cubicBezTo>
                <a:cubicBezTo>
                  <a:pt x="503736" y="400831"/>
                  <a:pt x="496887" y="392621"/>
                  <a:pt x="495300" y="391034"/>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3D4A5B2-4826-4CC6-B513-15926C9765C6}"/>
              </a:ext>
            </a:extLst>
          </p:cNvPr>
          <p:cNvSpPr txBox="1"/>
          <p:nvPr/>
        </p:nvSpPr>
        <p:spPr>
          <a:xfrm>
            <a:off x="11080630" y="1851309"/>
            <a:ext cx="837526" cy="577081"/>
          </a:xfrm>
          <a:prstGeom prst="rect">
            <a:avLst/>
          </a:prstGeom>
          <a:noFill/>
        </p:spPr>
        <p:txBody>
          <a:bodyPr wrap="square" rtlCol="0">
            <a:spAutoFit/>
          </a:bodyPr>
          <a:lstStyle/>
          <a:p>
            <a:r>
              <a:rPr lang="en-US" sz="1050" b="1" dirty="0">
                <a:solidFill>
                  <a:srgbClr val="1E5687"/>
                </a:solidFill>
                <a:latin typeface="Arial Narrow" panose="020B0606020202030204" pitchFamily="34" charset="0"/>
                <a:cs typeface="Arial" panose="020B0604020202020204" pitchFamily="34" charset="0"/>
              </a:rPr>
              <a:t>10.9 years</a:t>
            </a:r>
          </a:p>
          <a:p>
            <a:r>
              <a:rPr lang="en-US" sz="1050" dirty="0">
                <a:solidFill>
                  <a:srgbClr val="1E5687"/>
                </a:solidFill>
                <a:latin typeface="Arial Narrow" panose="020B0606020202030204" pitchFamily="34" charset="0"/>
                <a:cs typeface="Arial" panose="020B0604020202020204" pitchFamily="34" charset="0"/>
              </a:rPr>
              <a:t>451.0%</a:t>
            </a:r>
          </a:p>
          <a:p>
            <a:r>
              <a:rPr lang="en-US" sz="1050" dirty="0">
                <a:solidFill>
                  <a:srgbClr val="1E5687"/>
                </a:solidFill>
                <a:latin typeface="Arial Narrow" panose="020B0606020202030204" pitchFamily="34" charset="0"/>
                <a:cs typeface="Arial" panose="020B0604020202020204" pitchFamily="34" charset="0"/>
              </a:rPr>
              <a:t>16.9%</a:t>
            </a:r>
          </a:p>
        </p:txBody>
      </p:sp>
      <p:sp>
        <p:nvSpPr>
          <p:cNvPr id="10" name="Rectangle 9">
            <a:extLst>
              <a:ext uri="{FF2B5EF4-FFF2-40B4-BE49-F238E27FC236}">
                <a16:creationId xmlns:a16="http://schemas.microsoft.com/office/drawing/2014/main" id="{E7F81D16-29A0-274C-954B-80766C5C8C7D}"/>
              </a:ext>
            </a:extLst>
          </p:cNvPr>
          <p:cNvSpPr/>
          <p:nvPr/>
        </p:nvSpPr>
        <p:spPr>
          <a:xfrm>
            <a:off x="652457" y="5815246"/>
            <a:ext cx="10789195" cy="830997"/>
          </a:xfrm>
          <a:prstGeom prst="rect">
            <a:avLst/>
          </a:prstGeom>
        </p:spPr>
        <p:txBody>
          <a:bodyPr wrap="square">
            <a:spAutoFit/>
          </a:bodyPr>
          <a:lstStyle/>
          <a:p>
            <a:pPr algn="just"/>
            <a:r>
              <a:rPr lang="en-US" sz="800" b="1" dirty="0">
                <a:latin typeface="Arial" panose="020B0604020202020204" pitchFamily="34" charset="0"/>
                <a:cs typeface="Arial" panose="020B0604020202020204" pitchFamily="34" charset="0"/>
              </a:rPr>
              <a:t>Source</a:t>
            </a:r>
            <a:r>
              <a:rPr lang="en-US" sz="800" dirty="0">
                <a:latin typeface="Arial" panose="020B0604020202020204" pitchFamily="34" charset="0"/>
                <a:cs typeface="Arial" panose="020B0604020202020204" pitchFamily="34" charset="0"/>
              </a:rPr>
              <a:t>: First Trust Advisors L.P., Bloomberg. Returns from 1926 – 12/30/19. </a:t>
            </a:r>
          </a:p>
          <a:p>
            <a:pPr algn="just"/>
            <a:endParaRPr lang="en-US" sz="800" dirty="0">
              <a:latin typeface="Arial" panose="020B0604020202020204" pitchFamily="34" charset="0"/>
              <a:cs typeface="Arial" panose="020B0604020202020204" pitchFamily="34" charset="0"/>
            </a:endParaRPr>
          </a:p>
          <a:p>
            <a:pPr algn="just"/>
            <a:r>
              <a:rPr lang="en-US" sz="800" dirty="0">
                <a:latin typeface="Arial" panose="020B0604020202020204" pitchFamily="34" charset="0"/>
                <a:cs typeface="Arial" panose="020B0604020202020204" pitchFamily="34" charset="0"/>
              </a:rPr>
              <a:t>These results are based on monthly returns–returns using different periods would produce different results. The S&amp;P 500 Index is an unmanaged index of 500 stocks used to measure large-cap U.S. stock market performance. </a:t>
            </a:r>
            <a:r>
              <a:rPr lang="en-US" sz="800" b="1" dirty="0">
                <a:latin typeface="Arial" panose="020B0604020202020204" pitchFamily="34" charset="0"/>
                <a:cs typeface="Arial" panose="020B0604020202020204" pitchFamily="34" charset="0"/>
              </a:rPr>
              <a:t>Investors cannot invest directly in an index. Index returns do not reflect any fees, expenses, or sales charges. This chart is for illustrative purposes only and not indicative of any actual investment. </a:t>
            </a:r>
            <a:r>
              <a:rPr lang="en-US" sz="800" dirty="0">
                <a:latin typeface="Arial" panose="020B0604020202020204" pitchFamily="34" charset="0"/>
                <a:cs typeface="Arial" panose="020B0604020202020204" pitchFamily="34" charset="0"/>
              </a:rPr>
              <a:t>These returns were the result of certain market factors and events which may not be repeated in the future. Past performance is no guarantee of future results. The information presented is not intended to constitute an investment recommendation for, or advice to, any specific person. All data is from sources believed to be reliable but cannot be guaranteed or warranted. </a:t>
            </a:r>
          </a:p>
        </p:txBody>
      </p:sp>
    </p:spTree>
    <p:extLst>
      <p:ext uri="{BB962C8B-B14F-4D97-AF65-F5344CB8AC3E}">
        <p14:creationId xmlns:p14="http://schemas.microsoft.com/office/powerpoint/2010/main" val="164749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49490FA-A939-8742-95E0-46B97540F617}"/>
              </a:ext>
            </a:extLst>
          </p:cNvPr>
          <p:cNvSpPr txBox="1"/>
          <p:nvPr/>
        </p:nvSpPr>
        <p:spPr>
          <a:xfrm>
            <a:off x="788271" y="434408"/>
            <a:ext cx="7686989" cy="584775"/>
          </a:xfrm>
          <a:prstGeom prst="rect">
            <a:avLst/>
          </a:prstGeom>
          <a:noFill/>
        </p:spPr>
        <p:txBody>
          <a:bodyPr wrap="square" rtlCol="0">
            <a:spAutoFit/>
          </a:bodyPr>
          <a:lstStyle/>
          <a:p>
            <a:r>
              <a:rPr lang="en-US" sz="3200" b="1" dirty="0">
                <a:latin typeface="Segoe UI Historic" panose="020B0502040204020203" pitchFamily="34" charset="0"/>
                <a:ea typeface="Segoe UI Historic" panose="020B0502040204020203" pitchFamily="34" charset="0"/>
                <a:cs typeface="Segoe UI Historic" panose="020B0502040204020203" pitchFamily="34" charset="0"/>
              </a:rPr>
              <a:t>Putting the Odds in </a:t>
            </a:r>
            <a:r>
              <a:rPr lang="en-US" sz="3200" b="1" dirty="0">
                <a:solidFill>
                  <a:srgbClr val="90D5B7"/>
                </a:solidFill>
                <a:latin typeface="Segoe UI Historic" panose="020B0502040204020203" pitchFamily="34" charset="0"/>
                <a:ea typeface="Segoe UI Historic" panose="020B0502040204020203" pitchFamily="34" charset="0"/>
                <a:cs typeface="Segoe UI Historic" panose="020B0502040204020203" pitchFamily="34" charset="0"/>
              </a:rPr>
              <a:t>Your Favor</a:t>
            </a:r>
          </a:p>
        </p:txBody>
      </p:sp>
      <p:pic>
        <p:nvPicPr>
          <p:cNvPr id="16" name="Picture 15">
            <a:extLst>
              <a:ext uri="{FF2B5EF4-FFF2-40B4-BE49-F238E27FC236}">
                <a16:creationId xmlns:a16="http://schemas.microsoft.com/office/drawing/2014/main" id="{F0B42345-3E42-184E-8836-ADD3DE1610D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802069" y="3951367"/>
            <a:ext cx="2546295" cy="2104591"/>
          </a:xfrm>
          <a:prstGeom prst="rect">
            <a:avLst/>
          </a:prstGeom>
        </p:spPr>
      </p:pic>
      <p:sp>
        <p:nvSpPr>
          <p:cNvPr id="33" name="Rectangle 32">
            <a:extLst>
              <a:ext uri="{FF2B5EF4-FFF2-40B4-BE49-F238E27FC236}">
                <a16:creationId xmlns:a16="http://schemas.microsoft.com/office/drawing/2014/main" id="{C8BB32F2-F4AA-FF4B-9BA2-5557590BBA86}"/>
              </a:ext>
            </a:extLst>
          </p:cNvPr>
          <p:cNvSpPr/>
          <p:nvPr/>
        </p:nvSpPr>
        <p:spPr>
          <a:xfrm>
            <a:off x="7348365" y="2916507"/>
            <a:ext cx="3535534" cy="460668"/>
          </a:xfrm>
          <a:prstGeom prst="rect">
            <a:avLst/>
          </a:prstGeom>
          <a:solidFill>
            <a:srgbClr val="90D5A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Segoe UI Historic" panose="020B0502040204020203" pitchFamily="34" charset="0"/>
                <a:ea typeface="Segoe UI Historic" panose="020B0502040204020203" pitchFamily="34" charset="0"/>
                <a:cs typeface="Segoe UI Historic" panose="020B0502040204020203" pitchFamily="34" charset="0"/>
              </a:rPr>
              <a:t>Invest for the Long-Term</a:t>
            </a:r>
            <a:endParaRPr lang="en-US" sz="2000" dirty="0">
              <a:solidFill>
                <a:schemeClr val="tx1">
                  <a:lumMod val="85000"/>
                  <a:lumOff val="15000"/>
                </a:schemeClr>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5" name="TextBox 34">
            <a:extLst>
              <a:ext uri="{FF2B5EF4-FFF2-40B4-BE49-F238E27FC236}">
                <a16:creationId xmlns:a16="http://schemas.microsoft.com/office/drawing/2014/main" id="{326F0E08-AD2F-FD42-84F2-DFE65BE93ABF}"/>
              </a:ext>
            </a:extLst>
          </p:cNvPr>
          <p:cNvSpPr txBox="1"/>
          <p:nvPr/>
        </p:nvSpPr>
        <p:spPr>
          <a:xfrm>
            <a:off x="1501670" y="3174797"/>
            <a:ext cx="3131947" cy="338554"/>
          </a:xfrm>
          <a:prstGeom prst="rect">
            <a:avLst/>
          </a:prstGeom>
          <a:noFill/>
        </p:spPr>
        <p:txBody>
          <a:bodyPr wrap="square" rtlCol="0">
            <a:spAutoFit/>
          </a:bodyPr>
          <a:lstStyle/>
          <a:p>
            <a:pPr algn="ctr"/>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Market Underperformance</a:t>
            </a:r>
          </a:p>
        </p:txBody>
      </p:sp>
      <p:sp>
        <p:nvSpPr>
          <p:cNvPr id="36" name="TextBox 35">
            <a:extLst>
              <a:ext uri="{FF2B5EF4-FFF2-40B4-BE49-F238E27FC236}">
                <a16:creationId xmlns:a16="http://schemas.microsoft.com/office/drawing/2014/main" id="{588B3A8A-6ADB-794D-B113-D21FD6D64965}"/>
              </a:ext>
            </a:extLst>
          </p:cNvPr>
          <p:cNvSpPr txBox="1"/>
          <p:nvPr/>
        </p:nvSpPr>
        <p:spPr>
          <a:xfrm>
            <a:off x="7538791" y="3848320"/>
            <a:ext cx="3131947" cy="338554"/>
          </a:xfrm>
          <a:prstGeom prst="rect">
            <a:avLst/>
          </a:prstGeom>
          <a:noFill/>
        </p:spPr>
        <p:txBody>
          <a:bodyPr wrap="square" rtlCol="0">
            <a:spAutoFit/>
          </a:bodyPr>
          <a:lstStyle/>
          <a:p>
            <a:pPr algn="ctr"/>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Market Overperformance</a:t>
            </a:r>
          </a:p>
        </p:txBody>
      </p:sp>
      <p:sp>
        <p:nvSpPr>
          <p:cNvPr id="22" name="Rectangle 21">
            <a:extLst>
              <a:ext uri="{FF2B5EF4-FFF2-40B4-BE49-F238E27FC236}">
                <a16:creationId xmlns:a16="http://schemas.microsoft.com/office/drawing/2014/main" id="{828D150E-0AD7-7C47-902F-A00271434BBC}"/>
              </a:ext>
            </a:extLst>
          </p:cNvPr>
          <p:cNvSpPr/>
          <p:nvPr/>
        </p:nvSpPr>
        <p:spPr>
          <a:xfrm>
            <a:off x="844716" y="6037120"/>
            <a:ext cx="10738739" cy="830997"/>
          </a:xfrm>
          <a:prstGeom prst="rect">
            <a:avLst/>
          </a:prstGeom>
        </p:spPr>
        <p:txBody>
          <a:bodyPr wrap="square">
            <a:spAutoFit/>
          </a:bodyPr>
          <a:lstStyle/>
          <a:p>
            <a:pPr algn="just"/>
            <a:r>
              <a:rPr lang="en-US" sz="800" dirty="0">
                <a:latin typeface="Segoe UI Historic" panose="020B0502040204020203" pitchFamily="34" charset="0"/>
                <a:ea typeface="Segoe UI Historic" panose="020B0502040204020203" pitchFamily="34" charset="0"/>
                <a:cs typeface="Segoe UI Historic" panose="020B0502040204020203" pitchFamily="34" charset="0"/>
              </a:rPr>
              <a:t>Please be advised that adding these factors may not ensure increased return over a market-weighted investment and may lead to underperformance relative to the benchmark over the investor’s time horizon. Information regarding these factors can be found on the back page. See disclosure behind presentation labeled “Notable Research” for additional information. Past performance does not guarantee future results. All data is from sources believed to be reliable but cannot be guaranteed or warranted.</a:t>
            </a:r>
          </a:p>
          <a:p>
            <a:pPr algn="just"/>
            <a:endParaRPr lang="en-US" sz="800" dirty="0">
              <a:latin typeface="Segoe UI Historic" panose="020B0502040204020203" pitchFamily="34" charset="0"/>
              <a:ea typeface="Segoe UI Historic" panose="020B0502040204020203" pitchFamily="34" charset="0"/>
              <a:cs typeface="Segoe UI Historic" panose="020B0502040204020203" pitchFamily="34" charset="0"/>
            </a:endParaRPr>
          </a:p>
          <a:p>
            <a:pPr algn="just"/>
            <a:r>
              <a:rPr lang="en-US" sz="800" b="1" dirty="0">
                <a:latin typeface="Segoe UI Historic" panose="020B0502040204020203" pitchFamily="34" charset="0"/>
                <a:ea typeface="Segoe UI Historic" panose="020B0502040204020203" pitchFamily="34" charset="0"/>
                <a:cs typeface="Segoe UI Historic" panose="020B0502040204020203" pitchFamily="34" charset="0"/>
              </a:rPr>
              <a:t>Past performance does not guarantee future results. </a:t>
            </a:r>
            <a:r>
              <a:rPr lang="en-US" sz="800" dirty="0">
                <a:latin typeface="Segoe UI Historic" panose="020B0502040204020203" pitchFamily="34" charset="0"/>
                <a:ea typeface="Segoe UI Historic" panose="020B0502040204020203" pitchFamily="34" charset="0"/>
                <a:cs typeface="Segoe UI Historic" panose="020B0502040204020203" pitchFamily="34" charset="0"/>
              </a:rPr>
              <a:t>All data is from sources believed to be reliable but cannot be guaranteed or warranted.</a:t>
            </a:r>
          </a:p>
          <a:p>
            <a:pPr algn="just"/>
            <a:endParaRPr lang="en-US" sz="8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9" name="Rectangle 18">
            <a:extLst>
              <a:ext uri="{FF2B5EF4-FFF2-40B4-BE49-F238E27FC236}">
                <a16:creationId xmlns:a16="http://schemas.microsoft.com/office/drawing/2014/main" id="{A334A5B9-B067-B645-B340-412289B0726E}"/>
              </a:ext>
            </a:extLst>
          </p:cNvPr>
          <p:cNvSpPr/>
          <p:nvPr/>
        </p:nvSpPr>
        <p:spPr>
          <a:xfrm>
            <a:off x="7342750" y="3924769"/>
            <a:ext cx="3541148" cy="491213"/>
          </a:xfrm>
          <a:prstGeom prst="rect">
            <a:avLst/>
          </a:prstGeom>
          <a:solidFill>
            <a:srgbClr val="90D5A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Segoe UI Historic" panose="020B0502040204020203" pitchFamily="34" charset="0"/>
                <a:ea typeface="Segoe UI Historic" panose="020B0502040204020203" pitchFamily="34" charset="0"/>
                <a:cs typeface="Segoe UI Historic" panose="020B0502040204020203" pitchFamily="34" charset="0"/>
              </a:rPr>
              <a:t>Diversify Globally</a:t>
            </a:r>
            <a:endParaRPr lang="en-US" sz="2000" dirty="0">
              <a:solidFill>
                <a:schemeClr val="tx1">
                  <a:lumMod val="85000"/>
                  <a:lumOff val="15000"/>
                </a:schemeClr>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1" name="Rectangle 20">
            <a:extLst>
              <a:ext uri="{FF2B5EF4-FFF2-40B4-BE49-F238E27FC236}">
                <a16:creationId xmlns:a16="http://schemas.microsoft.com/office/drawing/2014/main" id="{E8F467E9-B724-E348-A5A5-40EA3DA5A36E}"/>
              </a:ext>
            </a:extLst>
          </p:cNvPr>
          <p:cNvSpPr/>
          <p:nvPr/>
        </p:nvSpPr>
        <p:spPr>
          <a:xfrm>
            <a:off x="7342749" y="3424306"/>
            <a:ext cx="3541149" cy="460668"/>
          </a:xfrm>
          <a:prstGeom prst="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Segoe UI Historic" panose="020B0502040204020203" pitchFamily="34" charset="0"/>
                <a:ea typeface="Segoe UI Historic" panose="020B0502040204020203" pitchFamily="34" charset="0"/>
                <a:cs typeface="Segoe UI Historic" panose="020B0502040204020203" pitchFamily="34" charset="0"/>
              </a:rPr>
              <a:t>Tilt to Factors of Return</a:t>
            </a:r>
            <a:endParaRPr lang="en-US" sz="2000" dirty="0">
              <a:solidFill>
                <a:schemeClr val="tx1">
                  <a:lumMod val="85000"/>
                  <a:lumOff val="15000"/>
                </a:schemeClr>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26" name="Picture 25">
            <a:extLst>
              <a:ext uri="{FF2B5EF4-FFF2-40B4-BE49-F238E27FC236}">
                <a16:creationId xmlns:a16="http://schemas.microsoft.com/office/drawing/2014/main" id="{E48DEDDD-2A7C-9A46-B409-F5D9304DD4E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1160950">
            <a:off x="6373093" y="5006878"/>
            <a:ext cx="2971795" cy="436707"/>
          </a:xfrm>
          <a:prstGeom prst="rect">
            <a:avLst/>
          </a:prstGeom>
        </p:spPr>
      </p:pic>
      <p:pic>
        <p:nvPicPr>
          <p:cNvPr id="27" name="Picture 26">
            <a:extLst>
              <a:ext uri="{FF2B5EF4-FFF2-40B4-BE49-F238E27FC236}">
                <a16:creationId xmlns:a16="http://schemas.microsoft.com/office/drawing/2014/main" id="{8ACA99B9-7547-D34A-BE9E-6CF05CF1F15A}"/>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1008066" flipH="1">
            <a:off x="2910611" y="3759553"/>
            <a:ext cx="2895599" cy="436707"/>
          </a:xfrm>
          <a:prstGeom prst="rect">
            <a:avLst/>
          </a:prstGeom>
        </p:spPr>
      </p:pic>
      <p:pic>
        <p:nvPicPr>
          <p:cNvPr id="34" name="Picture 33">
            <a:extLst>
              <a:ext uri="{FF2B5EF4-FFF2-40B4-BE49-F238E27FC236}">
                <a16:creationId xmlns:a16="http://schemas.microsoft.com/office/drawing/2014/main" id="{3CB3845E-04F7-AC40-9C23-A024420EEBD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822852" y="3900822"/>
            <a:ext cx="2546295" cy="2104591"/>
          </a:xfrm>
          <a:prstGeom prst="rect">
            <a:avLst/>
          </a:prstGeom>
        </p:spPr>
      </p:pic>
      <p:grpSp>
        <p:nvGrpSpPr>
          <p:cNvPr id="37" name="Group 36">
            <a:extLst>
              <a:ext uri="{FF2B5EF4-FFF2-40B4-BE49-F238E27FC236}">
                <a16:creationId xmlns:a16="http://schemas.microsoft.com/office/drawing/2014/main" id="{1B91DC93-7CFC-1C42-90C3-4A4D12840CF1}"/>
              </a:ext>
            </a:extLst>
          </p:cNvPr>
          <p:cNvGrpSpPr/>
          <p:nvPr/>
        </p:nvGrpSpPr>
        <p:grpSpPr>
          <a:xfrm>
            <a:off x="1533275" y="2424714"/>
            <a:ext cx="3313507" cy="1989268"/>
            <a:chOff x="1410892" y="2294636"/>
            <a:chExt cx="3313507" cy="1989268"/>
          </a:xfrm>
        </p:grpSpPr>
        <p:grpSp>
          <p:nvGrpSpPr>
            <p:cNvPr id="38" name="Group 37">
              <a:extLst>
                <a:ext uri="{FF2B5EF4-FFF2-40B4-BE49-F238E27FC236}">
                  <a16:creationId xmlns:a16="http://schemas.microsoft.com/office/drawing/2014/main" id="{A33C7AF2-0E69-144D-8C73-B7EEFFB215D9}"/>
                </a:ext>
              </a:extLst>
            </p:cNvPr>
            <p:cNvGrpSpPr/>
            <p:nvPr/>
          </p:nvGrpSpPr>
          <p:grpSpPr>
            <a:xfrm>
              <a:off x="1410892" y="2294636"/>
              <a:ext cx="3313507" cy="1989268"/>
              <a:chOff x="1410892" y="2332736"/>
              <a:chExt cx="3313507" cy="1989268"/>
            </a:xfrm>
          </p:grpSpPr>
          <p:pic>
            <p:nvPicPr>
              <p:cNvPr id="40" name="Picture 39">
                <a:extLst>
                  <a:ext uri="{FF2B5EF4-FFF2-40B4-BE49-F238E27FC236}">
                    <a16:creationId xmlns:a16="http://schemas.microsoft.com/office/drawing/2014/main" id="{5FB69A37-D7D3-B347-ABE6-DA92DF5B711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10892" y="2332736"/>
                <a:ext cx="3313507" cy="1298537"/>
              </a:xfrm>
              <a:prstGeom prst="rect">
                <a:avLst/>
              </a:prstGeom>
            </p:spPr>
          </p:pic>
          <p:sp>
            <p:nvSpPr>
              <p:cNvPr id="41" name="Oval 40">
                <a:extLst>
                  <a:ext uri="{FF2B5EF4-FFF2-40B4-BE49-F238E27FC236}">
                    <a16:creationId xmlns:a16="http://schemas.microsoft.com/office/drawing/2014/main" id="{9ABE22AB-CE19-1440-8E33-8DF69B4E2DE4}"/>
                  </a:ext>
                </a:extLst>
              </p:cNvPr>
              <p:cNvSpPr/>
              <p:nvPr/>
            </p:nvSpPr>
            <p:spPr>
              <a:xfrm>
                <a:off x="2990827" y="4168369"/>
                <a:ext cx="153635" cy="153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Oval 38">
              <a:extLst>
                <a:ext uri="{FF2B5EF4-FFF2-40B4-BE49-F238E27FC236}">
                  <a16:creationId xmlns:a16="http://schemas.microsoft.com/office/drawing/2014/main" id="{F0513289-650D-F84C-8FB4-75E84E562755}"/>
                </a:ext>
              </a:extLst>
            </p:cNvPr>
            <p:cNvSpPr/>
            <p:nvPr/>
          </p:nvSpPr>
          <p:spPr>
            <a:xfrm>
              <a:off x="2995448" y="3317468"/>
              <a:ext cx="153635" cy="153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E358CFBA-11C4-E64B-B286-29373623A544}"/>
              </a:ext>
            </a:extLst>
          </p:cNvPr>
          <p:cNvSpPr txBox="1"/>
          <p:nvPr/>
        </p:nvSpPr>
        <p:spPr>
          <a:xfrm>
            <a:off x="1629355" y="2611834"/>
            <a:ext cx="3131947" cy="338554"/>
          </a:xfrm>
          <a:prstGeom prst="rect">
            <a:avLst/>
          </a:prstGeom>
          <a:noFill/>
        </p:spPr>
        <p:txBody>
          <a:bodyPr wrap="square" rtlCol="0">
            <a:spAutoFit/>
          </a:bodyPr>
          <a:lstStyle/>
          <a:p>
            <a:pPr algn="ctr"/>
            <a:r>
              <a:rPr lang="en-US" sz="1600" b="1" dirty="0">
                <a:solidFill>
                  <a:schemeClr val="bg1"/>
                </a:solidFill>
                <a:ea typeface="Segoe UI Historic" panose="020B0502040204020203" pitchFamily="34" charset="0"/>
                <a:cs typeface="Segoe UI Historic" panose="020B0502040204020203" pitchFamily="34" charset="0"/>
              </a:rPr>
              <a:t>Market Underperformance</a:t>
            </a:r>
          </a:p>
        </p:txBody>
      </p:sp>
      <p:grpSp>
        <p:nvGrpSpPr>
          <p:cNvPr id="43" name="Group 42">
            <a:extLst>
              <a:ext uri="{FF2B5EF4-FFF2-40B4-BE49-F238E27FC236}">
                <a16:creationId xmlns:a16="http://schemas.microsoft.com/office/drawing/2014/main" id="{9FB6B02B-04AE-5D4F-9DA2-E9505BF85B7D}"/>
              </a:ext>
            </a:extLst>
          </p:cNvPr>
          <p:cNvGrpSpPr/>
          <p:nvPr/>
        </p:nvGrpSpPr>
        <p:grpSpPr>
          <a:xfrm>
            <a:off x="7468796" y="4455564"/>
            <a:ext cx="3313507" cy="1298537"/>
            <a:chOff x="7448013" y="3284086"/>
            <a:chExt cx="3313507" cy="1298537"/>
          </a:xfrm>
        </p:grpSpPr>
        <p:pic>
          <p:nvPicPr>
            <p:cNvPr id="44" name="Picture 43">
              <a:extLst>
                <a:ext uri="{FF2B5EF4-FFF2-40B4-BE49-F238E27FC236}">
                  <a16:creationId xmlns:a16="http://schemas.microsoft.com/office/drawing/2014/main" id="{88B53DEA-0FC7-7949-B0C1-8673D11D6F4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448013" y="3284086"/>
              <a:ext cx="3313507" cy="1298537"/>
            </a:xfrm>
            <a:prstGeom prst="rect">
              <a:avLst/>
            </a:prstGeom>
          </p:spPr>
        </p:pic>
        <p:sp>
          <p:nvSpPr>
            <p:cNvPr id="45" name="Oval 44">
              <a:extLst>
                <a:ext uri="{FF2B5EF4-FFF2-40B4-BE49-F238E27FC236}">
                  <a16:creationId xmlns:a16="http://schemas.microsoft.com/office/drawing/2014/main" id="{FB578FA2-6A55-D340-9FAF-88B9E85BFA06}"/>
                </a:ext>
              </a:extLst>
            </p:cNvPr>
            <p:cNvSpPr/>
            <p:nvPr/>
          </p:nvSpPr>
          <p:spPr>
            <a:xfrm>
              <a:off x="9027948" y="4333468"/>
              <a:ext cx="153635" cy="153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A55F0355-EE83-C641-BA9C-FDA62ED6FCE9}"/>
              </a:ext>
            </a:extLst>
          </p:cNvPr>
          <p:cNvSpPr txBox="1"/>
          <p:nvPr/>
        </p:nvSpPr>
        <p:spPr>
          <a:xfrm>
            <a:off x="7559574" y="4661375"/>
            <a:ext cx="3131947" cy="338554"/>
          </a:xfrm>
          <a:prstGeom prst="rect">
            <a:avLst/>
          </a:prstGeom>
          <a:noFill/>
        </p:spPr>
        <p:txBody>
          <a:bodyPr wrap="square" rtlCol="0">
            <a:spAutoFit/>
          </a:bodyPr>
          <a:lstStyle/>
          <a:p>
            <a:pPr algn="ctr"/>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Market </a:t>
            </a:r>
            <a:r>
              <a:rPr lang="en-US" sz="1600" b="1" dirty="0">
                <a:solidFill>
                  <a:schemeClr val="bg1"/>
                </a:solidFill>
                <a:latin typeface="Calibri" panose="020F0502020204030204" pitchFamily="34" charset="0"/>
                <a:ea typeface="Segoe UI Historic" panose="020B0502040204020203" pitchFamily="34" charset="0"/>
                <a:cs typeface="Calibri" panose="020F0502020204030204" pitchFamily="34" charset="0"/>
              </a:rPr>
              <a:t>Overperformance</a:t>
            </a:r>
          </a:p>
        </p:txBody>
      </p:sp>
      <p:sp>
        <p:nvSpPr>
          <p:cNvPr id="23" name="Rounded Rectangle 25">
            <a:extLst>
              <a:ext uri="{FF2B5EF4-FFF2-40B4-BE49-F238E27FC236}">
                <a16:creationId xmlns:a16="http://schemas.microsoft.com/office/drawing/2014/main" id="{D5E48798-0E12-B946-A549-321885E6CB06}"/>
              </a:ext>
            </a:extLst>
          </p:cNvPr>
          <p:cNvSpPr/>
          <p:nvPr/>
        </p:nvSpPr>
        <p:spPr>
          <a:xfrm>
            <a:off x="7059663" y="2245926"/>
            <a:ext cx="3978136" cy="642911"/>
          </a:xfrm>
          <a:prstGeom prst="roundRect">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Historic" panose="020B0502040204020203" pitchFamily="34" charset="0"/>
                <a:ea typeface="Segoe UI Historic" panose="020B0502040204020203" pitchFamily="34" charset="0"/>
                <a:cs typeface="Segoe UI Historic" panose="020B0502040204020203" pitchFamily="34" charset="0"/>
              </a:rPr>
              <a:t>Result: Potential long-term market outperformance of @ 200 bps</a:t>
            </a:r>
          </a:p>
        </p:txBody>
      </p:sp>
    </p:spTree>
    <p:extLst>
      <p:ext uri="{BB962C8B-B14F-4D97-AF65-F5344CB8AC3E}">
        <p14:creationId xmlns:p14="http://schemas.microsoft.com/office/powerpoint/2010/main" val="196805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a:extLst>
              <a:ext uri="{FF2B5EF4-FFF2-40B4-BE49-F238E27FC236}">
                <a16:creationId xmlns:a16="http://schemas.microsoft.com/office/drawing/2014/main" id="{6DBE1552-E2A2-CD4F-8B42-044613527D75}"/>
              </a:ext>
            </a:extLst>
          </p:cNvPr>
          <p:cNvGraphicFramePr>
            <a:graphicFrameLocks/>
          </p:cNvGraphicFramePr>
          <p:nvPr/>
        </p:nvGraphicFramePr>
        <p:xfrm>
          <a:off x="92935" y="1260064"/>
          <a:ext cx="10798238" cy="517769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838200" y="308975"/>
            <a:ext cx="8603974" cy="638727"/>
          </a:xfrm>
        </p:spPr>
        <p:txBody>
          <a:bodyPr>
            <a:noAutofit/>
          </a:bodyPr>
          <a:lstStyle/>
          <a:p>
            <a:pPr algn="l"/>
            <a:r>
              <a:rPr lang="en-US" sz="2800" dirty="0"/>
              <a:t>What Combining Factors Can Mean</a:t>
            </a:r>
          </a:p>
        </p:txBody>
      </p:sp>
      <p:sp>
        <p:nvSpPr>
          <p:cNvPr id="9" name="Rectangle 8"/>
          <p:cNvSpPr/>
          <p:nvPr/>
        </p:nvSpPr>
        <p:spPr>
          <a:xfrm>
            <a:off x="838200" y="5891179"/>
            <a:ext cx="10683240" cy="707886"/>
          </a:xfrm>
          <a:prstGeom prst="rect">
            <a:avLst/>
          </a:prstGeom>
        </p:spPr>
        <p:txBody>
          <a:bodyPr wrap="square">
            <a:spAutoFit/>
          </a:bodyPr>
          <a:lstStyle/>
          <a:p>
            <a:pPr algn="just"/>
            <a:r>
              <a:rPr lang="en-US" sz="800" b="1" dirty="0">
                <a:latin typeface="Segoe UI Historic" panose="020B0502040204020203" pitchFamily="34" charset="0"/>
                <a:ea typeface="Segoe UI Historic" panose="020B0502040204020203" pitchFamily="34" charset="0"/>
                <a:cs typeface="Segoe UI Historic" panose="020B0502040204020203" pitchFamily="34" charset="0"/>
              </a:rPr>
              <a:t>Source: </a:t>
            </a:r>
            <a:r>
              <a:rPr lang="en-US" sz="800" dirty="0">
                <a:latin typeface="Segoe UI Historic" panose="020B0502040204020203" pitchFamily="34" charset="0"/>
                <a:ea typeface="Segoe UI Historic" panose="020B0502040204020203" pitchFamily="34" charset="0"/>
                <a:cs typeface="Segoe UI Historic" panose="020B0502040204020203" pitchFamily="34" charset="0"/>
              </a:rPr>
              <a:t>Morningstar Direct. Please be advised that adding these factors may not ensure increased return over a market-weighted investment and may lead to underperformance relative to the benchmark over the investor’s time horizon. Information regarding these factors can be found on the back page. </a:t>
            </a:r>
            <a:r>
              <a:rPr lang="en-US" sz="800" dirty="0">
                <a:solidFill>
                  <a:prstClr val="black"/>
                </a:solidFill>
                <a:latin typeface="Segoe UI Historic" panose="020B0502040204020203" pitchFamily="34" charset="0"/>
                <a:ea typeface="Segoe UI Historic" panose="020B0502040204020203" pitchFamily="34" charset="0"/>
                <a:cs typeface="Segoe UI Historic" panose="020B0502040204020203" pitchFamily="34" charset="0"/>
              </a:rPr>
              <a:t>For a description of the charts and various definitions, as well as additional information and limitations to index performance, please see the Disclosure in the back labeled Factors Over Time Disclosure. Symmetry Partners’ investment approach seeks enhanced returns by overweighting assets that exhibit characteristics that tend to be in accordance with one or more “factors” identified in academic research as historically associated with higher returns. The factors Symmetry seeks to capture may change over time at its discretion. </a:t>
            </a:r>
            <a:r>
              <a:rPr lang="en-US" sz="800" dirty="0">
                <a:latin typeface="Segoe UI Historic" panose="020B0502040204020203" pitchFamily="34" charset="0"/>
                <a:ea typeface="Segoe UI Historic" panose="020B0502040204020203" pitchFamily="34" charset="0"/>
                <a:cs typeface="Segoe UI Historic" panose="020B0502040204020203" pitchFamily="34" charset="0"/>
              </a:rPr>
              <a:t>Past performance does not guarantee future results. All data is from sources believed to be reliable but cannot be guaranteed or warranted.</a:t>
            </a:r>
          </a:p>
        </p:txBody>
      </p:sp>
      <p:sp>
        <p:nvSpPr>
          <p:cNvPr id="30" name="TextBox 29">
            <a:extLst>
              <a:ext uri="{FF2B5EF4-FFF2-40B4-BE49-F238E27FC236}">
                <a16:creationId xmlns:a16="http://schemas.microsoft.com/office/drawing/2014/main" id="{0B117AED-EC20-DE44-A8E2-65FDFD1FE67D}"/>
              </a:ext>
            </a:extLst>
          </p:cNvPr>
          <p:cNvSpPr txBox="1"/>
          <p:nvPr/>
        </p:nvSpPr>
        <p:spPr>
          <a:xfrm>
            <a:off x="846666" y="756033"/>
            <a:ext cx="5991924" cy="369332"/>
          </a:xfrm>
          <a:prstGeom prst="rect">
            <a:avLst/>
          </a:prstGeom>
          <a:noFill/>
        </p:spPr>
        <p:txBody>
          <a:bodyPr wrap="square" rtlCol="0">
            <a:spAutoFit/>
          </a:bodyPr>
          <a:lstStyle/>
          <a:p>
            <a:r>
              <a:rPr lang="en-US" b="1" dirty="0">
                <a:solidFill>
                  <a:schemeClr val="accent3">
                    <a:lumMod val="75000"/>
                  </a:schemeClr>
                </a:solidFill>
                <a:latin typeface="Segoe UI Historic" panose="020B0502040204020203" pitchFamily="34" charset="0"/>
                <a:ea typeface="Segoe UI Historic" panose="020B0502040204020203" pitchFamily="34" charset="0"/>
                <a:cs typeface="Segoe UI Historic" panose="020B0502040204020203" pitchFamily="34" charset="0"/>
              </a:rPr>
              <a:t>Growth of $100,000 – 20 Years (1999 – 2019)</a:t>
            </a:r>
          </a:p>
        </p:txBody>
      </p:sp>
      <p:sp>
        <p:nvSpPr>
          <p:cNvPr id="31" name="TextBox 30">
            <a:extLst>
              <a:ext uri="{FF2B5EF4-FFF2-40B4-BE49-F238E27FC236}">
                <a16:creationId xmlns:a16="http://schemas.microsoft.com/office/drawing/2014/main" id="{AF84B373-B607-A447-B383-794A57C79395}"/>
              </a:ext>
            </a:extLst>
          </p:cNvPr>
          <p:cNvSpPr txBox="1"/>
          <p:nvPr/>
        </p:nvSpPr>
        <p:spPr>
          <a:xfrm>
            <a:off x="8860699" y="1098754"/>
            <a:ext cx="2030474" cy="307777"/>
          </a:xfrm>
          <a:prstGeom prst="rect">
            <a:avLst/>
          </a:prstGeom>
          <a:noFill/>
        </p:spPr>
        <p:txBody>
          <a:bodyPr wrap="square" rtlCol="0">
            <a:spAutoFit/>
          </a:bodyPr>
          <a:lstStyle/>
          <a:p>
            <a:r>
              <a:rPr lang="en-US" sz="1400" b="1" dirty="0">
                <a:solidFill>
                  <a:schemeClr val="bg2">
                    <a:lumMod val="50000"/>
                  </a:schemeClr>
                </a:solidFill>
              </a:rPr>
              <a:t>Hypothetical Illustration</a:t>
            </a:r>
          </a:p>
        </p:txBody>
      </p:sp>
      <p:sp>
        <p:nvSpPr>
          <p:cNvPr id="24" name="Rectangle 23">
            <a:extLst>
              <a:ext uri="{FF2B5EF4-FFF2-40B4-BE49-F238E27FC236}">
                <a16:creationId xmlns:a16="http://schemas.microsoft.com/office/drawing/2014/main" id="{225F987C-2801-4401-949E-284AB8DA3E0F}"/>
              </a:ext>
            </a:extLst>
          </p:cNvPr>
          <p:cNvSpPr/>
          <p:nvPr/>
        </p:nvSpPr>
        <p:spPr>
          <a:xfrm>
            <a:off x="5143815" y="1556566"/>
            <a:ext cx="2192901" cy="492443"/>
          </a:xfrm>
          <a:prstGeom prst="rect">
            <a:avLst/>
          </a:prstGeom>
          <a:solidFill>
            <a:srgbClr val="9E480E"/>
          </a:solidFill>
        </p:spPr>
        <p:txBody>
          <a:bodyPr wrap="square" tIns="0" bIns="0" anchor="ctr" anchorCtr="0">
            <a:spAutoFit/>
          </a:bodyPr>
          <a:lstStyle/>
          <a:p>
            <a:pPr algn="ctr"/>
            <a:r>
              <a:rPr lang="en-US" sz="14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Multi-Factor</a:t>
            </a:r>
          </a:p>
          <a:p>
            <a:pPr algn="ctr"/>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Sharpe Ratio: .50</a:t>
            </a:r>
            <a:endPar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 name="Rectangle 24">
            <a:extLst>
              <a:ext uri="{FF2B5EF4-FFF2-40B4-BE49-F238E27FC236}">
                <a16:creationId xmlns:a16="http://schemas.microsoft.com/office/drawing/2014/main" id="{27386817-5FB7-4EF7-9076-95604456F498}"/>
              </a:ext>
            </a:extLst>
          </p:cNvPr>
          <p:cNvSpPr/>
          <p:nvPr/>
        </p:nvSpPr>
        <p:spPr>
          <a:xfrm>
            <a:off x="5143815" y="2166789"/>
            <a:ext cx="2192901" cy="461665"/>
          </a:xfrm>
          <a:prstGeom prst="rect">
            <a:avLst/>
          </a:prstGeom>
          <a:solidFill>
            <a:srgbClr val="70AD47"/>
          </a:solidFill>
        </p:spPr>
        <p:txBody>
          <a:bodyPr wrap="square" tIns="0" bIns="0" anchor="ctr" anchorCtr="0">
            <a:spAutoFit/>
          </a:bodyPr>
          <a:lstStyle/>
          <a:p>
            <a:pPr algn="ctr"/>
            <a:r>
              <a:rPr lang="en-US" sz="1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U.S. Multi-Factor</a:t>
            </a:r>
          </a:p>
          <a:p>
            <a:pPr algn="ctr"/>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Sharpe Ratio: .49</a:t>
            </a:r>
          </a:p>
        </p:txBody>
      </p:sp>
      <p:sp>
        <p:nvSpPr>
          <p:cNvPr id="26" name="Rectangle 25">
            <a:extLst>
              <a:ext uri="{FF2B5EF4-FFF2-40B4-BE49-F238E27FC236}">
                <a16:creationId xmlns:a16="http://schemas.microsoft.com/office/drawing/2014/main" id="{AF346F9E-3A87-45AA-9CD6-C9A925283FE2}"/>
              </a:ext>
            </a:extLst>
          </p:cNvPr>
          <p:cNvSpPr/>
          <p:nvPr/>
        </p:nvSpPr>
        <p:spPr>
          <a:xfrm>
            <a:off x="5143814" y="2746234"/>
            <a:ext cx="2192901" cy="584775"/>
          </a:xfrm>
          <a:prstGeom prst="rect">
            <a:avLst/>
          </a:prstGeom>
          <a:solidFill>
            <a:srgbClr val="636363"/>
          </a:solidFill>
        </p:spPr>
        <p:txBody>
          <a:bodyPr wrap="square" anchor="ctr" anchorCtr="0">
            <a:spAutoFit/>
          </a:bodyPr>
          <a:lstStyle/>
          <a:p>
            <a:pPr algn="ctr"/>
            <a:r>
              <a:rPr lang="en-US" sz="14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S&amp;P 500</a:t>
            </a:r>
          </a:p>
          <a:p>
            <a:pPr algn="ctr"/>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Sharpe Ratio: .32</a:t>
            </a:r>
          </a:p>
        </p:txBody>
      </p:sp>
      <p:grpSp>
        <p:nvGrpSpPr>
          <p:cNvPr id="28" name="Group 27">
            <a:extLst>
              <a:ext uri="{FF2B5EF4-FFF2-40B4-BE49-F238E27FC236}">
                <a16:creationId xmlns:a16="http://schemas.microsoft.com/office/drawing/2014/main" id="{D674428F-9EBD-F747-8FE2-67B65917E88E}"/>
              </a:ext>
            </a:extLst>
          </p:cNvPr>
          <p:cNvGrpSpPr/>
          <p:nvPr/>
        </p:nvGrpSpPr>
        <p:grpSpPr>
          <a:xfrm>
            <a:off x="10667736" y="2672234"/>
            <a:ext cx="1525163" cy="463639"/>
            <a:chOff x="9907043" y="2404099"/>
            <a:chExt cx="1525163" cy="463639"/>
          </a:xfrm>
          <a:solidFill>
            <a:srgbClr val="70AD47"/>
          </a:solidFill>
        </p:grpSpPr>
        <p:sp>
          <p:nvSpPr>
            <p:cNvPr id="32" name="Pentagon 28">
              <a:extLst>
                <a:ext uri="{FF2B5EF4-FFF2-40B4-BE49-F238E27FC236}">
                  <a16:creationId xmlns:a16="http://schemas.microsoft.com/office/drawing/2014/main" id="{F9EAC16B-C2DA-8141-9430-454CB81B2240}"/>
                </a:ext>
              </a:extLst>
            </p:cNvPr>
            <p:cNvSpPr/>
            <p:nvPr/>
          </p:nvSpPr>
          <p:spPr>
            <a:xfrm flipH="1">
              <a:off x="9907043" y="2404099"/>
              <a:ext cx="1525163" cy="46363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4282832-74F2-6943-8E53-CA79F2807839}"/>
                </a:ext>
              </a:extLst>
            </p:cNvPr>
            <p:cNvSpPr/>
            <p:nvPr/>
          </p:nvSpPr>
          <p:spPr>
            <a:xfrm>
              <a:off x="10131380" y="2418461"/>
              <a:ext cx="1300826" cy="400110"/>
            </a:xfrm>
            <a:prstGeom prst="rect">
              <a:avLst/>
            </a:prstGeom>
            <a:grp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U.S. Multi-Factor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$501,000 </a:t>
              </a:r>
            </a:p>
          </p:txBody>
        </p:sp>
      </p:grpSp>
      <p:grpSp>
        <p:nvGrpSpPr>
          <p:cNvPr id="34" name="Group 33">
            <a:extLst>
              <a:ext uri="{FF2B5EF4-FFF2-40B4-BE49-F238E27FC236}">
                <a16:creationId xmlns:a16="http://schemas.microsoft.com/office/drawing/2014/main" id="{659BD311-E00B-4547-B01C-21D45A867ED0}"/>
              </a:ext>
            </a:extLst>
          </p:cNvPr>
          <p:cNvGrpSpPr/>
          <p:nvPr/>
        </p:nvGrpSpPr>
        <p:grpSpPr>
          <a:xfrm>
            <a:off x="10666836" y="3367650"/>
            <a:ext cx="1525163" cy="465768"/>
            <a:chOff x="9907043" y="2404099"/>
            <a:chExt cx="1525163" cy="465768"/>
          </a:xfrm>
          <a:solidFill>
            <a:srgbClr val="636363"/>
          </a:solidFill>
        </p:grpSpPr>
        <p:sp>
          <p:nvSpPr>
            <p:cNvPr id="35" name="Pentagon 28">
              <a:extLst>
                <a:ext uri="{FF2B5EF4-FFF2-40B4-BE49-F238E27FC236}">
                  <a16:creationId xmlns:a16="http://schemas.microsoft.com/office/drawing/2014/main" id="{A66354A8-B7C6-6047-93CE-FB48793A3827}"/>
                </a:ext>
              </a:extLst>
            </p:cNvPr>
            <p:cNvSpPr/>
            <p:nvPr/>
          </p:nvSpPr>
          <p:spPr>
            <a:xfrm flipH="1">
              <a:off x="9907043" y="2404099"/>
              <a:ext cx="1525163" cy="46363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7628992A-D9DA-4B4C-9F3C-488964675603}"/>
                </a:ext>
              </a:extLst>
            </p:cNvPr>
            <p:cNvSpPr/>
            <p:nvPr/>
          </p:nvSpPr>
          <p:spPr>
            <a:xfrm>
              <a:off x="10131380" y="2418461"/>
              <a:ext cx="1300826" cy="451406"/>
            </a:xfrm>
            <a:prstGeom prst="rect">
              <a:avLst/>
            </a:prstGeom>
            <a:grpFill/>
          </p:spPr>
          <p:txBody>
            <a:bodyPr wrap="square">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S&amp;P 500</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$324,000 </a:t>
              </a:r>
            </a:p>
          </p:txBody>
        </p:sp>
      </p:grpSp>
      <p:grpSp>
        <p:nvGrpSpPr>
          <p:cNvPr id="37" name="Group 36">
            <a:extLst>
              <a:ext uri="{FF2B5EF4-FFF2-40B4-BE49-F238E27FC236}">
                <a16:creationId xmlns:a16="http://schemas.microsoft.com/office/drawing/2014/main" id="{559B2A6A-75EA-0A4E-9D98-99FF1B37A171}"/>
              </a:ext>
            </a:extLst>
          </p:cNvPr>
          <p:cNvGrpSpPr/>
          <p:nvPr/>
        </p:nvGrpSpPr>
        <p:grpSpPr>
          <a:xfrm>
            <a:off x="10666837" y="2187027"/>
            <a:ext cx="1525163" cy="463639"/>
            <a:chOff x="9907043" y="2404099"/>
            <a:chExt cx="1525163" cy="463639"/>
          </a:xfrm>
          <a:solidFill>
            <a:srgbClr val="9E480E"/>
          </a:solidFill>
        </p:grpSpPr>
        <p:sp>
          <p:nvSpPr>
            <p:cNvPr id="38" name="Pentagon 28">
              <a:extLst>
                <a:ext uri="{FF2B5EF4-FFF2-40B4-BE49-F238E27FC236}">
                  <a16:creationId xmlns:a16="http://schemas.microsoft.com/office/drawing/2014/main" id="{88BD97F5-9A60-CC4E-8AB7-559D4C69E189}"/>
                </a:ext>
              </a:extLst>
            </p:cNvPr>
            <p:cNvSpPr/>
            <p:nvPr/>
          </p:nvSpPr>
          <p:spPr>
            <a:xfrm flipH="1">
              <a:off x="9907043" y="2404099"/>
              <a:ext cx="1525163" cy="46363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6282FBC6-2664-C341-A2BF-40AFDFD26AC1}"/>
                </a:ext>
              </a:extLst>
            </p:cNvPr>
            <p:cNvSpPr/>
            <p:nvPr/>
          </p:nvSpPr>
          <p:spPr>
            <a:xfrm>
              <a:off x="10131380" y="2418461"/>
              <a:ext cx="1300826" cy="369332"/>
            </a:xfrm>
            <a:prstGeom prst="rect">
              <a:avLst/>
            </a:prstGeom>
            <a:grp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Global Multi-Factor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$523,000  </a:t>
              </a:r>
            </a:p>
          </p:txBody>
        </p:sp>
      </p:grpSp>
    </p:spTree>
    <p:extLst>
      <p:ext uri="{BB962C8B-B14F-4D97-AF65-F5344CB8AC3E}">
        <p14:creationId xmlns:p14="http://schemas.microsoft.com/office/powerpoint/2010/main" val="351348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406BAD2C-7C73-4F4C-A792-CFEBC1A526DC}"/>
              </a:ext>
            </a:extLst>
          </p:cNvPr>
          <p:cNvSpPr/>
          <p:nvPr/>
        </p:nvSpPr>
        <p:spPr>
          <a:xfrm>
            <a:off x="1404656" y="2384518"/>
            <a:ext cx="1924401" cy="175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0" b="1" dirty="0">
                <a:solidFill>
                  <a:srgbClr val="4C99B2"/>
                </a:solidFill>
                <a:latin typeface="Calibri" panose="020F0502020204030204" pitchFamily="34" charset="0"/>
                <a:ea typeface="Segoe UI Historic" panose="020B0502040204020203" pitchFamily="34" charset="0"/>
                <a:cs typeface="Calibri" panose="020F0502020204030204" pitchFamily="34" charset="0"/>
              </a:rPr>
              <a:t>3</a:t>
            </a:r>
          </a:p>
        </p:txBody>
      </p:sp>
      <p:sp>
        <p:nvSpPr>
          <p:cNvPr id="2" name="TextBox 1">
            <a:extLst>
              <a:ext uri="{FF2B5EF4-FFF2-40B4-BE49-F238E27FC236}">
                <a16:creationId xmlns:a16="http://schemas.microsoft.com/office/drawing/2014/main" id="{F6BE6CD0-A615-5145-ADBB-A4AE1629260D}"/>
              </a:ext>
            </a:extLst>
          </p:cNvPr>
          <p:cNvSpPr txBox="1"/>
          <p:nvPr/>
        </p:nvSpPr>
        <p:spPr>
          <a:xfrm>
            <a:off x="4754880" y="2861409"/>
            <a:ext cx="7160456" cy="707886"/>
          </a:xfrm>
          <a:prstGeom prst="rect">
            <a:avLst/>
          </a:prstGeom>
          <a:noFill/>
        </p:spPr>
        <p:txBody>
          <a:bodyPr wrap="square" rtlCol="0">
            <a:spAutoFit/>
          </a:bodyPr>
          <a:lstStyle/>
          <a:p>
            <a:pPr marL="171450" lvl="0" indent="-171450">
              <a:defRPr/>
            </a:pPr>
            <a:r>
              <a:rPr lang="en-US" sz="4000" dirty="0">
                <a:solidFill>
                  <a:prstClr val="white"/>
                </a:solidFill>
                <a:latin typeface="Segoe UI Historic" panose="020B0502040204020203" pitchFamily="34" charset="0"/>
                <a:ea typeface="Segoe UI Historic" panose="020B0502040204020203" pitchFamily="34" charset="0"/>
                <a:cs typeface="Segoe UI Historic" panose="020B0502040204020203" pitchFamily="34" charset="0"/>
              </a:rPr>
              <a:t>How Will You Stay on Track?</a:t>
            </a:r>
          </a:p>
        </p:txBody>
      </p:sp>
      <p:cxnSp>
        <p:nvCxnSpPr>
          <p:cNvPr id="6" name="Straight Connector 5">
            <a:extLst>
              <a:ext uri="{FF2B5EF4-FFF2-40B4-BE49-F238E27FC236}">
                <a16:creationId xmlns:a16="http://schemas.microsoft.com/office/drawing/2014/main" id="{BAC934B2-3D7E-564B-8FC1-4EFF031737A6}"/>
              </a:ext>
            </a:extLst>
          </p:cNvPr>
          <p:cNvCxnSpPr/>
          <p:nvPr/>
        </p:nvCxnSpPr>
        <p:spPr>
          <a:xfrm flipH="1">
            <a:off x="3623342" y="3270274"/>
            <a:ext cx="516194" cy="0"/>
          </a:xfrm>
          <a:prstGeom prst="line">
            <a:avLst/>
          </a:prstGeom>
          <a:ln w="22225">
            <a:solidFill>
              <a:srgbClr val="F4B333"/>
            </a:solidFil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AE9CC2C-11C7-734B-8EFC-586994343D9A}"/>
              </a:ext>
            </a:extLst>
          </p:cNvPr>
          <p:cNvCxnSpPr>
            <a:cxnSpLocks/>
          </p:cNvCxnSpPr>
          <p:nvPr/>
        </p:nvCxnSpPr>
        <p:spPr>
          <a:xfrm>
            <a:off x="4137936" y="1406926"/>
            <a:ext cx="0" cy="3688949"/>
          </a:xfrm>
          <a:prstGeom prst="line">
            <a:avLst/>
          </a:prstGeom>
          <a:ln w="22225">
            <a:solidFill>
              <a:srgbClr val="F4B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05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
                                        <p:tgtEl>
                                          <p:spTgt spid="6"/>
                                        </p:tgtEl>
                                      </p:cBhvr>
                                    </p:animEffect>
                                  </p:childTnLst>
                                </p:cTn>
                              </p:par>
                            </p:childTnLst>
                          </p:cTn>
                        </p:par>
                        <p:par>
                          <p:cTn id="8" fill="hold">
                            <p:stCondLst>
                              <p:cond delay="200"/>
                            </p:stCondLst>
                            <p:childTnLst>
                              <p:par>
                                <p:cTn id="9" presetID="16" presetClass="entr" presetSubtype="4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Horizontal)">
                                      <p:cBhvr>
                                        <p:cTn id="11" dur="500"/>
                                        <p:tgtEl>
                                          <p:spTgt spid="7"/>
                                        </p:tgtEl>
                                      </p:cBhvr>
                                    </p:animEffect>
                                  </p:childTnLst>
                                </p:cTn>
                              </p:par>
                            </p:childTnLst>
                          </p:cTn>
                        </p:par>
                        <p:par>
                          <p:cTn id="12" fill="hold">
                            <p:stCondLst>
                              <p:cond delay="7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CE6C0B27-9CB1-458B-AA54-C93D51FA9948}"/>
              </a:ext>
            </a:extLst>
          </p:cNvPr>
          <p:cNvSpPr/>
          <p:nvPr/>
        </p:nvSpPr>
        <p:spPr>
          <a:xfrm>
            <a:off x="368550" y="348913"/>
            <a:ext cx="845574" cy="772815"/>
          </a:xfrm>
          <a:prstGeom prst="ellipse">
            <a:avLst/>
          </a:prstGeom>
          <a:solidFill>
            <a:srgbClr val="007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0" b="1" dirty="0"/>
              <a:t>3</a:t>
            </a:r>
          </a:p>
        </p:txBody>
      </p:sp>
      <p:pic>
        <p:nvPicPr>
          <p:cNvPr id="13" name="Picture 12">
            <a:extLst>
              <a:ext uri="{FF2B5EF4-FFF2-40B4-BE49-F238E27FC236}">
                <a16:creationId xmlns:a16="http://schemas.microsoft.com/office/drawing/2014/main" id="{AC290183-AF6A-6F47-8E73-56048771053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14132"/>
            <a:ext cx="12192000" cy="6858000"/>
          </a:xfrm>
          <a:prstGeom prst="rect">
            <a:avLst/>
          </a:prstGeom>
        </p:spPr>
      </p:pic>
      <p:sp>
        <p:nvSpPr>
          <p:cNvPr id="47" name="Title 1">
            <a:extLst>
              <a:ext uri="{FF2B5EF4-FFF2-40B4-BE49-F238E27FC236}">
                <a16:creationId xmlns:a16="http://schemas.microsoft.com/office/drawing/2014/main" id="{9651D464-4C30-9F44-99B6-ABD91AB9D569}"/>
              </a:ext>
            </a:extLst>
          </p:cNvPr>
          <p:cNvSpPr>
            <a:spLocks noGrp="1"/>
          </p:cNvSpPr>
          <p:nvPr>
            <p:ph type="title"/>
          </p:nvPr>
        </p:nvSpPr>
        <p:spPr>
          <a:xfrm>
            <a:off x="1298072" y="272645"/>
            <a:ext cx="8153727" cy="638727"/>
          </a:xfrm>
        </p:spPr>
        <p:txBody>
          <a:bodyPr>
            <a:noAutofit/>
          </a:bodyPr>
          <a:lstStyle/>
          <a:p>
            <a:pPr>
              <a:lnSpc>
                <a:spcPct val="150000"/>
              </a:lnSpc>
            </a:pPr>
            <a:r>
              <a:rPr lang="en-US" sz="2800" dirty="0"/>
              <a:t>How Will You Stay on Track?</a:t>
            </a:r>
            <a:endParaRPr lang="en-US" sz="2800" b="0" dirty="0">
              <a:latin typeface="Arial Nova" panose="020B0504020202020204" pitchFamily="34" charset="0"/>
            </a:endParaRPr>
          </a:p>
        </p:txBody>
      </p:sp>
      <p:sp>
        <p:nvSpPr>
          <p:cNvPr id="14" name="TextBox 13">
            <a:extLst>
              <a:ext uri="{FF2B5EF4-FFF2-40B4-BE49-F238E27FC236}">
                <a16:creationId xmlns:a16="http://schemas.microsoft.com/office/drawing/2014/main" id="{C7D5BFF6-E9E6-1D4C-B406-D8A1B01FF3EE}"/>
              </a:ext>
            </a:extLst>
          </p:cNvPr>
          <p:cNvSpPr txBox="1"/>
          <p:nvPr/>
        </p:nvSpPr>
        <p:spPr>
          <a:xfrm>
            <a:off x="10655095" y="2383451"/>
            <a:ext cx="1576673" cy="1200329"/>
          </a:xfrm>
          <a:prstGeom prst="rect">
            <a:avLst/>
          </a:prstGeom>
          <a:noFill/>
        </p:spPr>
        <p:txBody>
          <a:bodyPr wrap="square" rtlCol="0">
            <a:spAutoFit/>
          </a:bodyPr>
          <a:lstStyle/>
          <a:p>
            <a:pPr algn="ctr"/>
            <a:r>
              <a:rPr lang="en-US" sz="7200" b="1" dirty="0">
                <a:solidFill>
                  <a:schemeClr val="bg1"/>
                </a:solidFill>
              </a:rPr>
              <a:t>?</a:t>
            </a:r>
          </a:p>
        </p:txBody>
      </p:sp>
      <p:sp>
        <p:nvSpPr>
          <p:cNvPr id="15" name="TextBox 14">
            <a:extLst>
              <a:ext uri="{FF2B5EF4-FFF2-40B4-BE49-F238E27FC236}">
                <a16:creationId xmlns:a16="http://schemas.microsoft.com/office/drawing/2014/main" id="{4C750322-614A-0145-838D-2B985D4318AF}"/>
              </a:ext>
            </a:extLst>
          </p:cNvPr>
          <p:cNvSpPr txBox="1"/>
          <p:nvPr/>
        </p:nvSpPr>
        <p:spPr>
          <a:xfrm>
            <a:off x="-17316" y="2737429"/>
            <a:ext cx="1576673" cy="461665"/>
          </a:xfrm>
          <a:prstGeom prst="rect">
            <a:avLst/>
          </a:prstGeom>
          <a:noFill/>
        </p:spPr>
        <p:txBody>
          <a:bodyPr wrap="square" rtlCol="0">
            <a:spAutoFit/>
          </a:bodyPr>
          <a:lstStyle/>
          <a:p>
            <a:pPr algn="ctr"/>
            <a:r>
              <a:rPr lang="en-US" sz="2400" b="1" dirty="0">
                <a:solidFill>
                  <a:schemeClr val="bg1"/>
                </a:solidFill>
              </a:rPr>
              <a:t>TODAY</a:t>
            </a:r>
          </a:p>
        </p:txBody>
      </p:sp>
      <p:pic>
        <p:nvPicPr>
          <p:cNvPr id="33" name="Picture 32">
            <a:extLst>
              <a:ext uri="{FF2B5EF4-FFF2-40B4-BE49-F238E27FC236}">
                <a16:creationId xmlns:a16="http://schemas.microsoft.com/office/drawing/2014/main" id="{0B721C30-BF11-8249-81BB-E01FE7EFC0CB}"/>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323487" y="1734708"/>
            <a:ext cx="3291840" cy="2560320"/>
          </a:xfrm>
          <a:prstGeom prst="rect">
            <a:avLst/>
          </a:prstGeom>
        </p:spPr>
      </p:pic>
      <p:pic>
        <p:nvPicPr>
          <p:cNvPr id="27" name="Picture 26">
            <a:extLst>
              <a:ext uri="{FF2B5EF4-FFF2-40B4-BE49-F238E27FC236}">
                <a16:creationId xmlns:a16="http://schemas.microsoft.com/office/drawing/2014/main" id="{3940B98D-A9DE-1843-95CA-80AE62E893E6}"/>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l="-10334"/>
          <a:stretch/>
        </p:blipFill>
        <p:spPr>
          <a:xfrm>
            <a:off x="1288447" y="1917588"/>
            <a:ext cx="3383280" cy="2194560"/>
          </a:xfrm>
          <a:prstGeom prst="rect">
            <a:avLst/>
          </a:prstGeom>
        </p:spPr>
      </p:pic>
      <p:pic>
        <p:nvPicPr>
          <p:cNvPr id="31" name="Picture 30">
            <a:extLst>
              <a:ext uri="{FF2B5EF4-FFF2-40B4-BE49-F238E27FC236}">
                <a16:creationId xmlns:a16="http://schemas.microsoft.com/office/drawing/2014/main" id="{64D4AF79-CB10-004C-92B0-B1A880F052E2}"/>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5494687" y="1734708"/>
            <a:ext cx="3108960" cy="2560320"/>
          </a:xfrm>
          <a:prstGeom prst="rect">
            <a:avLst/>
          </a:prstGeom>
        </p:spPr>
      </p:pic>
      <p:pic>
        <p:nvPicPr>
          <p:cNvPr id="29" name="Picture 28">
            <a:extLst>
              <a:ext uri="{FF2B5EF4-FFF2-40B4-BE49-F238E27FC236}">
                <a16:creationId xmlns:a16="http://schemas.microsoft.com/office/drawing/2014/main" id="{1254945B-BFDF-F14A-AF1F-D33DA8FCC75B}"/>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3574447" y="1643268"/>
            <a:ext cx="2651760" cy="2743200"/>
          </a:xfrm>
          <a:prstGeom prst="rect">
            <a:avLst/>
          </a:prstGeom>
        </p:spPr>
      </p:pic>
      <p:sp>
        <p:nvSpPr>
          <p:cNvPr id="12" name="Rectangle 11">
            <a:extLst>
              <a:ext uri="{FF2B5EF4-FFF2-40B4-BE49-F238E27FC236}">
                <a16:creationId xmlns:a16="http://schemas.microsoft.com/office/drawing/2014/main" id="{656FECEE-8A6D-274D-BDD1-A80061BBE782}"/>
              </a:ext>
            </a:extLst>
          </p:cNvPr>
          <p:cNvSpPr/>
          <p:nvPr/>
        </p:nvSpPr>
        <p:spPr>
          <a:xfrm>
            <a:off x="1298072" y="4822078"/>
            <a:ext cx="9412348" cy="969581"/>
          </a:xfrm>
          <a:prstGeom prst="rect">
            <a:avLst/>
          </a:prstGeom>
          <a:solidFill>
            <a:srgbClr val="007096"/>
          </a:solidFill>
          <a:ln w="317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Historic" panose="020B0502040204020203" pitchFamily="34" charset="0"/>
                <a:ea typeface="Segoe UI Historic" panose="020B0502040204020203" pitchFamily="34" charset="0"/>
                <a:cs typeface="Segoe UI Historic" panose="020B0502040204020203" pitchFamily="34" charset="0"/>
              </a:rPr>
              <a:t>Even uncertainty can be planned for</a:t>
            </a:r>
            <a:endParaRPr lang="en-US" sz="2800" dirty="0">
              <a:solidFill>
                <a:prstClr val="white"/>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593813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82025"/>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286773-5D78-4EDD-AC46-B306CFD8E30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01C14DC-BBB1-4B06-ABC2-F31EA10BE02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1733" y="739297"/>
            <a:ext cx="12203733" cy="6140006"/>
          </a:xfrm>
          <a:prstGeom prst="rect">
            <a:avLst/>
          </a:prstGeom>
        </p:spPr>
      </p:pic>
      <p:sp>
        <p:nvSpPr>
          <p:cNvPr id="2" name="Title 1">
            <a:extLst>
              <a:ext uri="{FF2B5EF4-FFF2-40B4-BE49-F238E27FC236}">
                <a16:creationId xmlns:a16="http://schemas.microsoft.com/office/drawing/2014/main" id="{EFE78356-1AD6-44BC-948B-567D3F2F2424}"/>
              </a:ext>
            </a:extLst>
          </p:cNvPr>
          <p:cNvSpPr>
            <a:spLocks noGrp="1"/>
          </p:cNvSpPr>
          <p:nvPr>
            <p:ph type="title"/>
          </p:nvPr>
        </p:nvSpPr>
        <p:spPr>
          <a:xfrm>
            <a:off x="652457" y="541656"/>
            <a:ext cx="10577919" cy="334963"/>
          </a:xfrm>
        </p:spPr>
        <p:txBody>
          <a:bodyPr/>
          <a:lstStyle/>
          <a:p>
            <a:r>
              <a:rPr lang="en-US" dirty="0">
                <a:solidFill>
                  <a:schemeClr val="bg1"/>
                </a:solidFill>
                <a:latin typeface="Segoe UI Historic" panose="020B0502040204020203" pitchFamily="34" charset="0"/>
              </a:rPr>
              <a:t>Working Together</a:t>
            </a:r>
          </a:p>
        </p:txBody>
      </p:sp>
      <p:sp>
        <p:nvSpPr>
          <p:cNvPr id="5" name="Rectangle 4">
            <a:extLst>
              <a:ext uri="{FF2B5EF4-FFF2-40B4-BE49-F238E27FC236}">
                <a16:creationId xmlns:a16="http://schemas.microsoft.com/office/drawing/2014/main" id="{F75156B6-5AA0-4F99-AA82-0C71AA05E27C}"/>
              </a:ext>
            </a:extLst>
          </p:cNvPr>
          <p:cNvSpPr/>
          <p:nvPr/>
        </p:nvSpPr>
        <p:spPr>
          <a:xfrm>
            <a:off x="436363" y="1159877"/>
            <a:ext cx="5732671" cy="2408578"/>
          </a:xfrm>
          <a:prstGeom prst="rect">
            <a:avLst/>
          </a:prstGeom>
          <a:solidFill>
            <a:srgbClr val="18202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2025"/>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EBEB081B-D836-4472-B72F-40FD69C6DB79}"/>
              </a:ext>
            </a:extLst>
          </p:cNvPr>
          <p:cNvSpPr/>
          <p:nvPr/>
        </p:nvSpPr>
        <p:spPr>
          <a:xfrm>
            <a:off x="6185720" y="3622204"/>
            <a:ext cx="5215030" cy="3203350"/>
          </a:xfrm>
          <a:prstGeom prst="rect">
            <a:avLst/>
          </a:prstGeom>
          <a:solidFill>
            <a:srgbClr val="18202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2025"/>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6D2B24F-210F-4831-8914-596D3BB5518A}"/>
              </a:ext>
            </a:extLst>
          </p:cNvPr>
          <p:cNvSpPr/>
          <p:nvPr/>
        </p:nvSpPr>
        <p:spPr>
          <a:xfrm>
            <a:off x="569779" y="3622204"/>
            <a:ext cx="5561111" cy="3203350"/>
          </a:xfrm>
          <a:prstGeom prst="rect">
            <a:avLst/>
          </a:prstGeom>
          <a:solidFill>
            <a:srgbClr val="18202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2025"/>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4C4B638-07D9-8B4B-A307-C46EA244045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769872" y="447756"/>
            <a:ext cx="1588902" cy="428863"/>
          </a:xfrm>
          <a:prstGeom prst="rect">
            <a:avLst/>
          </a:prstGeom>
        </p:spPr>
      </p:pic>
    </p:spTree>
    <p:extLst>
      <p:ext uri="{BB962C8B-B14F-4D97-AF65-F5344CB8AC3E}">
        <p14:creationId xmlns:p14="http://schemas.microsoft.com/office/powerpoint/2010/main" val="356459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1D169590-551E-6E4D-AEAB-25768DA66982}"/>
              </a:ext>
            </a:extLst>
          </p:cNvPr>
          <p:cNvSpPr>
            <a:spLocks noGrp="1"/>
          </p:cNvSpPr>
          <p:nvPr>
            <p:ph idx="1"/>
          </p:nvPr>
        </p:nvSpPr>
        <p:spPr>
          <a:xfrm>
            <a:off x="2556163" y="2232902"/>
            <a:ext cx="8808027" cy="484511"/>
          </a:xfrm>
        </p:spPr>
        <p:txBody>
          <a:bodyPr/>
          <a:lstStyle/>
          <a:p>
            <a:pPr marL="0" indent="0">
              <a:buNone/>
            </a:pPr>
            <a:r>
              <a:rPr lang="en-US" sz="2400" b="1" dirty="0"/>
              <a:t>What’s Most Important to You—Personally &amp; Financially?</a:t>
            </a:r>
          </a:p>
        </p:txBody>
      </p:sp>
      <p:sp>
        <p:nvSpPr>
          <p:cNvPr id="2" name="Title 1">
            <a:extLst>
              <a:ext uri="{FF2B5EF4-FFF2-40B4-BE49-F238E27FC236}">
                <a16:creationId xmlns:a16="http://schemas.microsoft.com/office/drawing/2014/main" id="{AB0F3C8A-36CD-4349-9189-D9A4D6538635}"/>
              </a:ext>
            </a:extLst>
          </p:cNvPr>
          <p:cNvSpPr>
            <a:spLocks noGrp="1"/>
          </p:cNvSpPr>
          <p:nvPr>
            <p:ph type="title"/>
          </p:nvPr>
        </p:nvSpPr>
        <p:spPr/>
        <p:txBody>
          <a:bodyPr/>
          <a:lstStyle/>
          <a:p>
            <a:r>
              <a:rPr lang="en-US" dirty="0"/>
              <a:t>The 3 Key Questions for Investors</a:t>
            </a:r>
          </a:p>
        </p:txBody>
      </p:sp>
      <p:sp>
        <p:nvSpPr>
          <p:cNvPr id="11" name="Content Placeholder 9">
            <a:extLst>
              <a:ext uri="{FF2B5EF4-FFF2-40B4-BE49-F238E27FC236}">
                <a16:creationId xmlns:a16="http://schemas.microsoft.com/office/drawing/2014/main" id="{36EFD41E-B185-8741-BB95-E1832EBD5596}"/>
              </a:ext>
            </a:extLst>
          </p:cNvPr>
          <p:cNvSpPr txBox="1">
            <a:spLocks/>
          </p:cNvSpPr>
          <p:nvPr/>
        </p:nvSpPr>
        <p:spPr>
          <a:xfrm>
            <a:off x="2556162" y="3773633"/>
            <a:ext cx="8808027" cy="48451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rgbClr val="007096"/>
              </a:buClr>
              <a:buFont typeface="Arial" panose="020B0604020202020204" pitchFamily="34" charset="0"/>
              <a:buChar char="•"/>
              <a:defRPr sz="2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685800" indent="-228600" algn="l" defTabSz="914400" rtl="0" eaLnBrk="1" latinLnBrk="0" hangingPunct="1">
              <a:lnSpc>
                <a:spcPct val="100000"/>
              </a:lnSpc>
              <a:spcBef>
                <a:spcPts val="500"/>
              </a:spcBef>
              <a:buClr>
                <a:srgbClr val="007096"/>
              </a:buClr>
              <a:buFont typeface="System Font Regular"/>
              <a:buChar char="-"/>
              <a:defRPr sz="24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1143000" indent="-228600" algn="l" defTabSz="914400" rtl="0" eaLnBrk="1" latinLnBrk="0" hangingPunct="1">
              <a:lnSpc>
                <a:spcPct val="100000"/>
              </a:lnSpc>
              <a:spcBef>
                <a:spcPts val="500"/>
              </a:spcBef>
              <a:buClr>
                <a:srgbClr val="007096"/>
              </a:buClr>
              <a:buFont typeface="Arial" panose="020B0604020202020204" pitchFamily="34" charset="0"/>
              <a:buChar char="•"/>
              <a:defRPr sz="20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600200" indent="-228600" algn="l" defTabSz="914400" rtl="0" eaLnBrk="1" latinLnBrk="0" hangingPunct="1">
              <a:lnSpc>
                <a:spcPct val="100000"/>
              </a:lnSpc>
              <a:spcBef>
                <a:spcPts val="500"/>
              </a:spcBef>
              <a:buClr>
                <a:srgbClr val="007096"/>
              </a:buClr>
              <a:buFont typeface="System Font Regular"/>
              <a:buChar char="-"/>
              <a:defRPr sz="1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2057400" indent="-228600" algn="l" defTabSz="914400" rtl="0" eaLnBrk="1" latinLnBrk="0" hangingPunct="1">
              <a:lnSpc>
                <a:spcPct val="100000"/>
              </a:lnSpc>
              <a:spcBef>
                <a:spcPts val="500"/>
              </a:spcBef>
              <a:buClr>
                <a:srgbClr val="007096"/>
              </a:buClr>
              <a:buFont typeface="Arial" panose="020B0604020202020204" pitchFamily="34" charset="0"/>
              <a:buChar char="•"/>
              <a:defRPr sz="1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Do I Have the Right Plan (and Portfolio) to Get There?</a:t>
            </a:r>
          </a:p>
        </p:txBody>
      </p:sp>
      <p:sp>
        <p:nvSpPr>
          <p:cNvPr id="12" name="Content Placeholder 9">
            <a:extLst>
              <a:ext uri="{FF2B5EF4-FFF2-40B4-BE49-F238E27FC236}">
                <a16:creationId xmlns:a16="http://schemas.microsoft.com/office/drawing/2014/main" id="{DB9F9FF4-C1AC-6443-AD8A-E2646BF58997}"/>
              </a:ext>
            </a:extLst>
          </p:cNvPr>
          <p:cNvSpPr txBox="1">
            <a:spLocks/>
          </p:cNvSpPr>
          <p:nvPr/>
        </p:nvSpPr>
        <p:spPr>
          <a:xfrm>
            <a:off x="2556161" y="5314364"/>
            <a:ext cx="8808027" cy="48451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rgbClr val="007096"/>
              </a:buClr>
              <a:buFont typeface="Arial" panose="020B0604020202020204" pitchFamily="34" charset="0"/>
              <a:buChar char="•"/>
              <a:defRPr sz="2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685800" indent="-228600" algn="l" defTabSz="914400" rtl="0" eaLnBrk="1" latinLnBrk="0" hangingPunct="1">
              <a:lnSpc>
                <a:spcPct val="100000"/>
              </a:lnSpc>
              <a:spcBef>
                <a:spcPts val="500"/>
              </a:spcBef>
              <a:buClr>
                <a:srgbClr val="007096"/>
              </a:buClr>
              <a:buFont typeface="System Font Regular"/>
              <a:buChar char="-"/>
              <a:defRPr sz="24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1143000" indent="-228600" algn="l" defTabSz="914400" rtl="0" eaLnBrk="1" latinLnBrk="0" hangingPunct="1">
              <a:lnSpc>
                <a:spcPct val="100000"/>
              </a:lnSpc>
              <a:spcBef>
                <a:spcPts val="500"/>
              </a:spcBef>
              <a:buClr>
                <a:srgbClr val="007096"/>
              </a:buClr>
              <a:buFont typeface="Arial" panose="020B0604020202020204" pitchFamily="34" charset="0"/>
              <a:buChar char="•"/>
              <a:defRPr sz="20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600200" indent="-228600" algn="l" defTabSz="914400" rtl="0" eaLnBrk="1" latinLnBrk="0" hangingPunct="1">
              <a:lnSpc>
                <a:spcPct val="100000"/>
              </a:lnSpc>
              <a:spcBef>
                <a:spcPts val="500"/>
              </a:spcBef>
              <a:buClr>
                <a:srgbClr val="007096"/>
              </a:buClr>
              <a:buFont typeface="System Font Regular"/>
              <a:buChar char="-"/>
              <a:defRPr sz="1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2057400" indent="-228600" algn="l" defTabSz="914400" rtl="0" eaLnBrk="1" latinLnBrk="0" hangingPunct="1">
              <a:lnSpc>
                <a:spcPct val="100000"/>
              </a:lnSpc>
              <a:spcBef>
                <a:spcPts val="500"/>
              </a:spcBef>
              <a:buClr>
                <a:srgbClr val="007096"/>
              </a:buClr>
              <a:buFont typeface="Arial" panose="020B0604020202020204" pitchFamily="34" charset="0"/>
              <a:buChar char="•"/>
              <a:defRPr sz="1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How Will You Stay on Track? </a:t>
            </a:r>
          </a:p>
        </p:txBody>
      </p:sp>
      <p:sp>
        <p:nvSpPr>
          <p:cNvPr id="15" name="Oval 14">
            <a:extLst>
              <a:ext uri="{FF2B5EF4-FFF2-40B4-BE49-F238E27FC236}">
                <a16:creationId xmlns:a16="http://schemas.microsoft.com/office/drawing/2014/main" id="{3744DDE2-EA6D-3F42-85BB-505FFE4AD387}"/>
              </a:ext>
            </a:extLst>
          </p:cNvPr>
          <p:cNvSpPr/>
          <p:nvPr/>
        </p:nvSpPr>
        <p:spPr>
          <a:xfrm>
            <a:off x="1019932" y="1541716"/>
            <a:ext cx="1286387" cy="1175697"/>
          </a:xfrm>
          <a:prstGeom prst="ellipse">
            <a:avLst/>
          </a:prstGeom>
          <a:solidFill>
            <a:srgbClr val="007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0" b="1" dirty="0">
                <a:latin typeface="Calibri" panose="020F0502020204030204" pitchFamily="34" charset="0"/>
                <a:ea typeface="Segoe UI Historic" panose="020B0502040204020203" pitchFamily="34" charset="0"/>
                <a:cs typeface="Calibri" panose="020F0502020204030204" pitchFamily="34" charset="0"/>
              </a:rPr>
              <a:t>1</a:t>
            </a:r>
          </a:p>
        </p:txBody>
      </p:sp>
      <p:sp>
        <p:nvSpPr>
          <p:cNvPr id="16" name="Oval 15">
            <a:extLst>
              <a:ext uri="{FF2B5EF4-FFF2-40B4-BE49-F238E27FC236}">
                <a16:creationId xmlns:a16="http://schemas.microsoft.com/office/drawing/2014/main" id="{2A81A112-BDF5-3F40-8FE6-0CB430743D8D}"/>
              </a:ext>
            </a:extLst>
          </p:cNvPr>
          <p:cNvSpPr/>
          <p:nvPr/>
        </p:nvSpPr>
        <p:spPr>
          <a:xfrm>
            <a:off x="1019931" y="3082447"/>
            <a:ext cx="1286387" cy="1175697"/>
          </a:xfrm>
          <a:prstGeom prst="ellipse">
            <a:avLst/>
          </a:prstGeom>
          <a:solidFill>
            <a:srgbClr val="007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0" b="1" dirty="0">
                <a:latin typeface="Calibri" panose="020F0502020204030204" pitchFamily="34" charset="0"/>
                <a:ea typeface="Segoe UI Historic" panose="020B0502040204020203" pitchFamily="34" charset="0"/>
                <a:cs typeface="Calibri" panose="020F0502020204030204" pitchFamily="34" charset="0"/>
              </a:rPr>
              <a:t>2</a:t>
            </a:r>
          </a:p>
        </p:txBody>
      </p:sp>
      <p:sp>
        <p:nvSpPr>
          <p:cNvPr id="17" name="Oval 16">
            <a:extLst>
              <a:ext uri="{FF2B5EF4-FFF2-40B4-BE49-F238E27FC236}">
                <a16:creationId xmlns:a16="http://schemas.microsoft.com/office/drawing/2014/main" id="{ABCA6274-CA74-7745-A7B0-D8C2AFA00A2F}"/>
              </a:ext>
            </a:extLst>
          </p:cNvPr>
          <p:cNvSpPr/>
          <p:nvPr/>
        </p:nvSpPr>
        <p:spPr>
          <a:xfrm>
            <a:off x="1019930" y="4623178"/>
            <a:ext cx="1286387" cy="1175697"/>
          </a:xfrm>
          <a:prstGeom prst="ellipse">
            <a:avLst/>
          </a:prstGeom>
          <a:solidFill>
            <a:srgbClr val="007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0" b="1" dirty="0">
                <a:latin typeface="Calibri" panose="020F0502020204030204" pitchFamily="34" charset="0"/>
                <a:ea typeface="Segoe UI Historic" panose="020B0502040204020203" pitchFamily="34" charset="0"/>
                <a:cs typeface="Calibri" panose="020F0502020204030204" pitchFamily="34" charset="0"/>
              </a:rPr>
              <a:t>3</a:t>
            </a:r>
          </a:p>
        </p:txBody>
      </p:sp>
      <p:pic>
        <p:nvPicPr>
          <p:cNvPr id="18" name="Picture 6" descr="Image result for check mark">
            <a:extLst>
              <a:ext uri="{FF2B5EF4-FFF2-40B4-BE49-F238E27FC236}">
                <a16:creationId xmlns:a16="http://schemas.microsoft.com/office/drawing/2014/main" id="{1BEA56E3-2E66-9540-9900-6DD8337FA020}"/>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905166" y="1377401"/>
            <a:ext cx="1526307" cy="15424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Image result for check mark">
            <a:extLst>
              <a:ext uri="{FF2B5EF4-FFF2-40B4-BE49-F238E27FC236}">
                <a16:creationId xmlns:a16="http://schemas.microsoft.com/office/drawing/2014/main" id="{6F52A815-3B82-0848-8AF9-843453CCA424}"/>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899969" y="2898217"/>
            <a:ext cx="1526307" cy="15424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Image result for check mark">
            <a:extLst>
              <a:ext uri="{FF2B5EF4-FFF2-40B4-BE49-F238E27FC236}">
                <a16:creationId xmlns:a16="http://schemas.microsoft.com/office/drawing/2014/main" id="{5196A335-321B-F947-AFDE-418AF619A147}"/>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905166" y="4440661"/>
            <a:ext cx="1526307" cy="154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19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F22901-ADF9-784C-94D1-442D06027A54}"/>
              </a:ext>
            </a:extLst>
          </p:cNvPr>
          <p:cNvGrpSpPr/>
          <p:nvPr/>
        </p:nvGrpSpPr>
        <p:grpSpPr>
          <a:xfrm>
            <a:off x="1201378" y="0"/>
            <a:ext cx="3180123" cy="6858000"/>
            <a:chOff x="1201378" y="0"/>
            <a:chExt cx="3180123" cy="6858000"/>
          </a:xfrm>
        </p:grpSpPr>
        <p:sp>
          <p:nvSpPr>
            <p:cNvPr id="38" name="Rectangle 37">
              <a:extLst>
                <a:ext uri="{FF2B5EF4-FFF2-40B4-BE49-F238E27FC236}">
                  <a16:creationId xmlns:a16="http://schemas.microsoft.com/office/drawing/2014/main" id="{CFD38B37-2047-8741-B041-D278EBAC27AD}"/>
                </a:ext>
              </a:extLst>
            </p:cNvPr>
            <p:cNvSpPr/>
            <p:nvPr/>
          </p:nvSpPr>
          <p:spPr>
            <a:xfrm>
              <a:off x="1201378" y="0"/>
              <a:ext cx="3180123" cy="6858000"/>
            </a:xfrm>
            <a:prstGeom prst="rect">
              <a:avLst/>
            </a:prstGeom>
            <a:solidFill>
              <a:schemeClr val="bg1">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A8F046A-5132-9D46-8A29-ECA2A674E817}"/>
                </a:ext>
              </a:extLst>
            </p:cNvPr>
            <p:cNvSpPr/>
            <p:nvPr/>
          </p:nvSpPr>
          <p:spPr>
            <a:xfrm>
              <a:off x="1811866" y="0"/>
              <a:ext cx="2133945" cy="6858000"/>
            </a:xfrm>
            <a:prstGeom prst="rect">
              <a:avLst/>
            </a:prstGeom>
            <a:solidFill>
              <a:schemeClr val="bg1">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1" name="Title 1">
            <a:extLst>
              <a:ext uri="{FF2B5EF4-FFF2-40B4-BE49-F238E27FC236}">
                <a16:creationId xmlns:a16="http://schemas.microsoft.com/office/drawing/2014/main" id="{0E45757F-DBCF-A945-9C97-BCBA55187569}"/>
              </a:ext>
            </a:extLst>
          </p:cNvPr>
          <p:cNvSpPr>
            <a:spLocks noGrp="1"/>
          </p:cNvSpPr>
          <p:nvPr>
            <p:ph type="title"/>
          </p:nvPr>
        </p:nvSpPr>
        <p:spPr>
          <a:xfrm>
            <a:off x="669073" y="2285564"/>
            <a:ext cx="4986755" cy="334964"/>
          </a:xfrm>
        </p:spPr>
        <p:txBody>
          <a:bodyPr/>
          <a:lstStyle/>
          <a:p>
            <a:pPr>
              <a:lnSpc>
                <a:spcPct val="100000"/>
              </a:lnSpc>
            </a:pPr>
            <a:r>
              <a:rPr lang="en-US" sz="7200" dirty="0">
                <a:solidFill>
                  <a:srgbClr val="F4B333"/>
                </a:solidFill>
                <a:latin typeface="+mn-lt"/>
              </a:rPr>
              <a:t>Thank You</a:t>
            </a:r>
          </a:p>
        </p:txBody>
      </p:sp>
      <p:cxnSp>
        <p:nvCxnSpPr>
          <p:cNvPr id="24" name="Straight Connector 23">
            <a:extLst>
              <a:ext uri="{FF2B5EF4-FFF2-40B4-BE49-F238E27FC236}">
                <a16:creationId xmlns:a16="http://schemas.microsoft.com/office/drawing/2014/main" id="{F27D46C9-8C59-0E46-909F-0DD98769C9D6}"/>
              </a:ext>
            </a:extLst>
          </p:cNvPr>
          <p:cNvCxnSpPr>
            <a:cxnSpLocks/>
          </p:cNvCxnSpPr>
          <p:nvPr/>
        </p:nvCxnSpPr>
        <p:spPr>
          <a:xfrm>
            <a:off x="669073" y="3389940"/>
            <a:ext cx="10801815" cy="0"/>
          </a:xfrm>
          <a:prstGeom prst="line">
            <a:avLst/>
          </a:prstGeom>
          <a:ln w="12700">
            <a:solidFill>
              <a:srgbClr val="F8F8F8"/>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0CC672F-10BB-1F4A-A246-4EB6407A4C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85407" y="2157962"/>
            <a:ext cx="2881574" cy="2549771"/>
          </a:xfrm>
          <a:prstGeom prst="rect">
            <a:avLst/>
          </a:prstGeom>
        </p:spPr>
      </p:pic>
      <p:sp>
        <p:nvSpPr>
          <p:cNvPr id="5" name="Rectangle 4">
            <a:extLst>
              <a:ext uri="{FF2B5EF4-FFF2-40B4-BE49-F238E27FC236}">
                <a16:creationId xmlns:a16="http://schemas.microsoft.com/office/drawing/2014/main" id="{4D25E5AC-8420-FA45-9030-732C4B1AEDFA}"/>
              </a:ext>
            </a:extLst>
          </p:cNvPr>
          <p:cNvSpPr/>
          <p:nvPr/>
        </p:nvSpPr>
        <p:spPr>
          <a:xfrm>
            <a:off x="669073" y="5028075"/>
            <a:ext cx="10784159"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“Scrappy,” the Symmetry bull is a symbol of our firm’s belief in the long-term power of markets.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algn="just">
              <a:defRPr/>
            </a:pPr>
            <a:r>
              <a:rPr lang="en-US" sz="8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Symmetry Partners, LLC is not affiliated with any firm mentioned in this presentation.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Symmetry Partners’ investment approach seeks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enhanced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returns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by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overweighting assets that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exhibit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characteristics that tend to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be in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accordance with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one or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more “factors” identified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in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academic  research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as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historically associated with higher returns. Please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be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advised that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adding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these factors may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not ensure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increased return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over a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market weighted investment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and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may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lead </a:t>
            </a:r>
            <a:r>
              <a:rPr kumimoji="0" lang="en-US" sz="800" b="0" i="0" u="none" strike="noStrike" kern="1200" cap="none" spc="-1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to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underperformance relative to the benchmark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over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the investor’s time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horizon. The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factors Symmetry seeks to capture may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change over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time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at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its discretion. Currently, the major factors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in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equity  markets used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by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Symmetry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and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some associated academic research are: the market risk premium (Sharpe,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William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F. “Capital Asset Prices: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Theory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of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Market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Equilibrium under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Conditions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of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Risk.”  The Journal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of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Finance, Vol. </a:t>
            </a:r>
            <a:r>
              <a:rPr kumimoji="0" lang="en-US" sz="800" b="0" i="0" u="none" strike="noStrike" kern="1200" cap="none" spc="-1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19,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No.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3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(Sept. </a:t>
            </a:r>
            <a:r>
              <a:rPr kumimoji="0" lang="en-US" sz="800" b="0" i="0" u="none" strike="noStrike" kern="1200" cap="none" spc="-1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1964), 425-442.),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value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t>
            </a:r>
            <a:r>
              <a:rPr kumimoji="0" lang="en-US" sz="800" b="0" i="0" u="none" strike="noStrike" kern="1200" cap="none" spc="-5" normalizeH="0" baseline="0" noProof="0" dirty="0" err="1">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Fama</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Eugene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and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Ken French. “Common risk factors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in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the returns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on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stocks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and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bonds.” Journal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of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Financial Economics, </a:t>
            </a:r>
            <a:r>
              <a:rPr kumimoji="0" lang="en-US" sz="800" b="0" i="0" u="none" strike="noStrike" kern="1200" cap="none" spc="-1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33, (1993),  3-56.),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small (</a:t>
            </a:r>
            <a:r>
              <a:rPr kumimoji="0" lang="en-US" sz="800" b="0" i="0" u="none" strike="noStrike" kern="1200" cap="none" spc="-5" normalizeH="0" baseline="0" noProof="0" dirty="0" err="1">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Banz</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Rolf W.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“The Relationship Between Return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and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Market Value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of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Common Stocks.” Journal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of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Financial Economics,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9 </a:t>
            </a:r>
            <a:r>
              <a:rPr kumimoji="0" lang="en-US" sz="800" b="0" i="0" u="none" strike="noStrike" kern="1200" cap="none" spc="-1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(1981),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3-18.), profitability (</a:t>
            </a:r>
            <a:r>
              <a:rPr kumimoji="0" lang="en-US" sz="800" b="0" i="0" u="none" strike="noStrike" kern="1200" cap="none" spc="-5" normalizeH="0" baseline="0" noProof="0" dirty="0" err="1">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Novy</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-Marx, Robert. “The Other Side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of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Value: The Gross Profitability Premium.” Journal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of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Financial Economics, </a:t>
            </a:r>
            <a:r>
              <a:rPr kumimoji="0" lang="en-US" sz="800" b="0" i="0" u="none" strike="noStrike" kern="1200" cap="none" spc="-1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108(1), (2013),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1-28. ), quality (</a:t>
            </a:r>
            <a:r>
              <a:rPr kumimoji="0" lang="en-US" sz="800" b="0" i="0" u="none" strike="noStrike" kern="1200" cap="none" spc="-5" normalizeH="0" baseline="0" noProof="0" dirty="0" err="1">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Asness</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Clifford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S.; Andrea </a:t>
            </a:r>
            <a:r>
              <a:rPr kumimoji="0" lang="en-US" sz="800" b="0" i="0" u="none" strike="noStrike" kern="1200" cap="none" spc="-5" normalizeH="0" baseline="0" noProof="0" dirty="0" err="1">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Frazzini</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and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Lasse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H.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Pedersen. “Quality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Minus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Junk.” Working  Paper.), momentum (</a:t>
            </a:r>
            <a:r>
              <a:rPr kumimoji="0" lang="en-US" sz="800" b="0" i="0" u="none" strike="noStrike" kern="1200" cap="none" spc="-5" normalizeH="0" baseline="0" noProof="0" dirty="0" err="1">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Jegadeesh,Narasimhan</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and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Sheridan Titman. “Returns to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Buying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Winners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and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Selling Losers: Implications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for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Stock Market Efficiency.” The Journal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of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Finance, Vol. </a:t>
            </a:r>
            <a:r>
              <a:rPr kumimoji="0" lang="en-US" sz="800" b="0" i="0" u="none" strike="noStrike" kern="1200" cap="none" spc="-1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48,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No. 1,  (March </a:t>
            </a:r>
            <a:r>
              <a:rPr kumimoji="0" lang="en-US" sz="800" b="0" i="0" u="none" strike="noStrike" kern="1200" cap="none" spc="-1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1993), 65-91),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and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minimum volatility (Ang, Andrew, Robert J. </a:t>
            </a:r>
            <a:r>
              <a:rPr kumimoji="0" lang="en-US" sz="800" b="0" i="0" u="none" strike="noStrike" kern="1200" cap="none" spc="-5" normalizeH="0" baseline="0" noProof="0" dirty="0" err="1">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Hodrick</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a:t>
            </a:r>
            <a:r>
              <a:rPr kumimoji="0" lang="en-US" sz="800" b="0" i="0" u="none" strike="noStrike" kern="1200" cap="none" spc="-5" normalizeH="0" baseline="0" noProof="0" dirty="0" err="1">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Yuhang</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Xing and </a:t>
            </a:r>
            <a:r>
              <a:rPr kumimoji="0" lang="en-US" sz="800" b="0" i="0" u="none" strike="noStrike" kern="1200" cap="none" spc="-5" normalizeH="0" baseline="0" noProof="0" dirty="0" err="1">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Xiaoyan</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Zhang. “The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Cross-Section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of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Volatility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and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Expected Returns.” The Journal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of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Finance, Vol. </a:t>
            </a:r>
            <a:r>
              <a:rPr kumimoji="0" lang="en-US" sz="800" b="0" i="0" u="none" strike="noStrike" kern="1200" cap="none" spc="-1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61,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No.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1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(Feb. </a:t>
            </a:r>
            <a:r>
              <a:rPr kumimoji="0" lang="en-US" sz="800" b="0" i="0" u="none" strike="noStrike" kern="1200" cap="none" spc="-1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2006),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pp. </a:t>
            </a:r>
            <a:r>
              <a:rPr kumimoji="0" lang="en-US" sz="800" b="0" i="0" u="none" strike="noStrike" kern="1200" cap="none" spc="-1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259-299.)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On the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bond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side, Symmetry primarily seeks to capture maturity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and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credit risk premiums (</a:t>
            </a:r>
            <a:r>
              <a:rPr kumimoji="0" lang="en-US" sz="800" b="0" i="0" u="none" strike="noStrike" kern="1200" cap="none" spc="-5" normalizeH="0" baseline="0" noProof="0" dirty="0" err="1">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Ilmanen</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Antti. Expected Returns: An Investor’s Guide to Harvesting Market  Rewards. </a:t>
            </a:r>
            <a:r>
              <a:rPr kumimoji="0" lang="en-US" sz="800" b="0" i="0" u="none" strike="noStrike" kern="1200" cap="none" spc="-5" normalizeH="0" baseline="0" noProof="0" dirty="0" err="1">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WileyFinance</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a:t>
            </a:r>
            <a:r>
              <a:rPr kumimoji="0" lang="en-US" sz="800" b="0" i="0" u="none" strike="noStrike" kern="1200" cap="none" spc="-1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2011, p157-158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and </a:t>
            </a:r>
            <a:r>
              <a:rPr kumimoji="0" lang="en-US" sz="800" b="0" i="0" u="none" strike="noStrike" kern="1200" cap="none" spc="-1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183-185.).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All data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is from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sources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believed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to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be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reliable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but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cannot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be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guaranteed </a:t>
            </a:r>
            <a:r>
              <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or</a:t>
            </a:r>
            <a:r>
              <a:rPr kumimoji="0" lang="en-US" sz="800" b="0" i="0" u="none" strike="noStrike" kern="1200" cap="none" spc="-5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a:t>
            </a:r>
            <a:r>
              <a:rPr kumimoji="0" lang="en-US" sz="800" b="0" i="0" u="none" strike="noStrike" kern="1200" cap="none" spc="-5"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warranted.</a:t>
            </a:r>
            <a:endPar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22383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B1E3C0-97CD-4C40-933C-783A1C57DAE8}"/>
              </a:ext>
            </a:extLst>
          </p:cNvPr>
          <p:cNvSpPr txBox="1"/>
          <p:nvPr/>
        </p:nvSpPr>
        <p:spPr>
          <a:xfrm>
            <a:off x="681055" y="907662"/>
            <a:ext cx="10829890" cy="4708981"/>
          </a:xfrm>
          <a:prstGeom prst="rect">
            <a:avLst/>
          </a:prstGeom>
          <a:noFill/>
        </p:spPr>
        <p:txBody>
          <a:bodyPr wrap="square" rtlCol="0">
            <a:spAutoFit/>
          </a:bodyPr>
          <a:lstStyle/>
          <a:p>
            <a:pPr algn="just"/>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SPIVA DISCLOSURE</a:t>
            </a:r>
          </a:p>
          <a:p>
            <a:pPr algn="just"/>
            <a:endPar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r>
              <a:rPr lang="en-US" sz="9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Past performance is no guarantee of future results. Data courtesy of Standard &amp; Poor’s Index Versus Active  (SPIVA) report as of 12/31/18.  The SPIVA Scorecard presents the performances  of actively  managed mutual  funds as compared to benchmark indices. It covers U.S. equity, international equity and fixed income categories. Percentages represent the percent of the equal-weighted asset class that is outperformed by its relative benchmark as defined below. The analysis shows that in most cases the number of active managers in the given asset classes underperforming the benchmark is higher than the number outperforming, though randomly in any one asset class the number of active managers outperforming the relevant benchmark is more than 50%. This same general conclusion holds for each five-year holding period ending December going back to Dec. 2002, as analyzed by SPIVA, except for the period ending Dec. 2007, for which  SPIVA did not create a report. Active manager data is obtained from the CRSP Survivorship-Bias-Free US Mutual  Fund Database for the 2008 analysis and from the S&amp;P Mutual  Fund database, a continuous, consistent, survivorship-bias free database. Data is from sources believed to be reliable, but cannot be guaranteed or warranted.</a:t>
            </a:r>
          </a:p>
          <a:p>
            <a:pPr algn="just"/>
            <a:r>
              <a:rPr lang="en-US" sz="9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a:t>
            </a:r>
          </a:p>
          <a:p>
            <a:pPr algn="just"/>
            <a:r>
              <a:rPr lang="en-US" sz="9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All indexes have certain limitations.  Investors cannot invest directly in an index. Indexes have no fees. Historical performance results for investment indexes generally do not reflect the deduction of transaction and/or custodial charges or the deduction of an investment management fee, the incurrence of which would have the effect of decreasing historical performance results. Actual performance for client accounts may differ materially from the index portfolios. The SPIVA comparison is made against the “average” active manager performance. Investors cannot invest in the “average active manager.”</a:t>
            </a:r>
          </a:p>
          <a:p>
            <a:pPr algn="just"/>
            <a:r>
              <a:rPr lang="en-US" sz="9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a:t>
            </a:r>
          </a:p>
          <a:p>
            <a:pPr algn="just"/>
            <a:r>
              <a:rPr lang="en-US" sz="9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S&amp;P 500 Index: </a:t>
            </a:r>
            <a:r>
              <a:rPr lang="en-US" sz="9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Widely regarded as the best single gauge of the U.S. equities market, this market capitalization-weighted index includes a representative sample of 500 leading companies in leading industries of the U.S. economy and provides over 80% coverage of U.S. equities.</a:t>
            </a:r>
          </a:p>
          <a:p>
            <a:pPr algn="just"/>
            <a:r>
              <a:rPr lang="en-US" sz="9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S&amp;P </a:t>
            </a:r>
            <a:r>
              <a:rPr lang="en-US" sz="900"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MidCap</a:t>
            </a:r>
            <a:r>
              <a:rPr lang="en-US" sz="9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400 Index: </a:t>
            </a:r>
            <a:r>
              <a:rPr lang="en-US" sz="9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This index consists of 400 mid-sized companies and covers approximately 7% of the U.S. equities market.</a:t>
            </a:r>
          </a:p>
          <a:p>
            <a:pPr algn="just"/>
            <a:r>
              <a:rPr lang="en-US" sz="9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S&amp;P SmallCap  600 Index: </a:t>
            </a:r>
            <a:r>
              <a:rPr lang="en-US" sz="9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This index consists of 600 small-cap stocks and covers approximately 3% of the U.S. equities market.</a:t>
            </a:r>
          </a:p>
          <a:p>
            <a:pPr algn="just"/>
            <a:r>
              <a:rPr lang="en-US" sz="9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S&amp;P United States REIT Index: </a:t>
            </a:r>
            <a:r>
              <a:rPr lang="en-US" sz="9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The S&amp;P U.S. REIT Index defines and measures the investable universe of publicly traded real estate investment trusts domiciled in the United States</a:t>
            </a:r>
          </a:p>
          <a:p>
            <a:pPr algn="just"/>
            <a:r>
              <a:rPr lang="en-US" sz="9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S&amp;P International 700 Index: </a:t>
            </a:r>
            <a:r>
              <a:rPr lang="en-US" sz="9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This index measures the non-United States component of the global equity markets. The index covers all of the regions included in the S&amp;P Global 1200 except for the United States (S&amp;P 500).</a:t>
            </a:r>
          </a:p>
          <a:p>
            <a:pPr algn="just"/>
            <a:r>
              <a:rPr lang="en-US" sz="9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S&amp;P/IFCI Composite Index:  </a:t>
            </a:r>
            <a:r>
              <a:rPr lang="en-US" sz="9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This index is widely recognized as a comprehensive and reliable measure of the world’s emerging markets. It measures the returns of stocks that are legally and practically available to foreign investors.</a:t>
            </a:r>
          </a:p>
          <a:p>
            <a:pPr algn="just"/>
            <a:r>
              <a:rPr lang="en-US" sz="9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S&amp;P National AMT-Free Municipal Bond Index:  </a:t>
            </a:r>
            <a:r>
              <a:rPr lang="en-US" sz="9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This index is a broad, comprehensive, market value-weighted index designed to measure the performance of the investment-grade U.S. municipal bonds that are exempt from the Alternative Minimum Tax.</a:t>
            </a:r>
          </a:p>
          <a:p>
            <a:pPr algn="just"/>
            <a:r>
              <a:rPr lang="en-US" sz="9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Barclays  US Government  1-3 Year Bond Index: </a:t>
            </a:r>
            <a:r>
              <a:rPr lang="en-US" sz="9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This index consists of U.S. Treasury and U.S. Government agency bonds with maturities from one to three years.</a:t>
            </a:r>
          </a:p>
          <a:p>
            <a:pPr algn="just"/>
            <a:r>
              <a:rPr lang="en-US" sz="9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Barclays US Government/Credit 1-3 Year Bond Index: </a:t>
            </a:r>
            <a:r>
              <a:rPr lang="en-US" sz="9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This index covers corporate and non-corporate fixed-income securities that are rated investment grade and have 1-3 </a:t>
            </a:r>
            <a:r>
              <a:rPr lang="en-US" sz="900"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yrs</a:t>
            </a:r>
            <a:r>
              <a:rPr lang="en-US" sz="9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to final maturity.</a:t>
            </a:r>
          </a:p>
          <a:p>
            <a:pPr algn="just"/>
            <a:r>
              <a:rPr lang="en-US" sz="9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Barclays US Government/Credit Intermediate: </a:t>
            </a:r>
            <a:r>
              <a:rPr lang="en-US" sz="9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This index covers corporate and non-corporate fixed income securities that are rated investment-grade with maturities from one to ten years.</a:t>
            </a:r>
          </a:p>
          <a:p>
            <a:pPr algn="just"/>
            <a:r>
              <a:rPr lang="en-US" sz="9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a:t>
            </a:r>
          </a:p>
          <a:p>
            <a:pPr algn="just"/>
            <a:r>
              <a:rPr lang="en-US" sz="9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For further information  regarding Standard and Poor’s Indices Versus Active Funds Scorecard, please go to </a:t>
            </a:r>
            <a:r>
              <a:rPr lang="en-US" sz="9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hlinkClick r:id="rId2">
                  <a:extLst>
                    <a:ext uri="{A12FA001-AC4F-418D-AE19-62706E023703}">
                      <ahyp:hlinkClr xmlns:ahyp="http://schemas.microsoft.com/office/drawing/2018/hyperlinkcolor" val="tx"/>
                    </a:ext>
                  </a:extLst>
                </a:hlinkClick>
              </a:rPr>
              <a:t>www.us.spindices.com/spiva</a:t>
            </a:r>
            <a:r>
              <a:rPr lang="en-US" sz="9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hlinkClick r:id="rId2">
                  <a:extLst>
                    <a:ext uri="{A12FA001-AC4F-418D-AE19-62706E023703}">
                      <ahyp:hlinkClr xmlns:ahyp="http://schemas.microsoft.com/office/drawing/2018/hyperlinkcolor" val="tx"/>
                    </a:ext>
                  </a:extLst>
                </a:hlinkClick>
              </a:rPr>
              <a:t>.</a:t>
            </a:r>
            <a:endParaRPr lang="en-US" sz="9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endPar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23520863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D8888C-065C-3F45-A812-92669A4B51E2}"/>
              </a:ext>
            </a:extLst>
          </p:cNvPr>
          <p:cNvSpPr txBox="1"/>
          <p:nvPr/>
        </p:nvSpPr>
        <p:spPr>
          <a:xfrm>
            <a:off x="706245" y="924493"/>
            <a:ext cx="10901738" cy="2397579"/>
          </a:xfrm>
          <a:prstGeom prst="rect">
            <a:avLst/>
          </a:prstGeom>
          <a:noFill/>
        </p:spPr>
        <p:txBody>
          <a:bodyPr wrap="square" rtlCol="0">
            <a:spAutoFit/>
          </a:bodyPr>
          <a:lstStyle/>
          <a:p>
            <a:pPr algn="just"/>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CRITICAL ROLE OF AN ADVISOR DISCLOSURE</a:t>
            </a:r>
          </a:p>
          <a:p>
            <a:pPr algn="just">
              <a:spcBef>
                <a:spcPct val="20000"/>
              </a:spcBef>
              <a:buClr>
                <a:srgbClr val="5C3160"/>
              </a:buClr>
              <a:buSzPct val="70000"/>
              <a:defRPr/>
            </a:pPr>
            <a:endParaRPr lang="en-US" alt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spcBef>
                <a:spcPct val="20000"/>
              </a:spcBef>
              <a:buClr>
                <a:srgbClr val="5C3160"/>
              </a:buClr>
              <a:buSzPct val="70000"/>
              <a:defRPr/>
            </a:pPr>
            <a:r>
              <a:rPr lang="en-US" alt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Source: </a:t>
            </a:r>
            <a:r>
              <a:rPr lang="en-US" altLang="ja-JP"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“Quantitative Analysis of Investor Behavior, 2019,” DALBAR, Inc. www.dalbar.com</a:t>
            </a:r>
          </a:p>
          <a:p>
            <a:pPr algn="just">
              <a:spcBef>
                <a:spcPct val="20000"/>
              </a:spcBef>
              <a:buClr>
                <a:srgbClr val="5C3160"/>
              </a:buClr>
              <a:buSzPct val="70000"/>
              <a:defRPr/>
            </a:pPr>
            <a:endParaRPr lang="en-US" alt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spcBef>
                <a:spcPct val="20000"/>
              </a:spcBef>
              <a:buClr>
                <a:srgbClr val="5C3160"/>
              </a:buClr>
              <a:buSzPct val="70000"/>
              <a:defRPr/>
            </a:pPr>
            <a:r>
              <a:rPr lang="en-US" alt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Equity benchmark performance and systematic equity investing examples are represented by the Standard &amp; Poor</a:t>
            </a:r>
            <a:r>
              <a:rPr lang="en-US" altLang="ja-JP"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’s 500 Composite Index, an unmanaged index of 500 common stocks generally considered representative of the U.S. stock market. Indexes do not take into account the fees and expenses associated with investing, and individuals cannot invest directly in any index. Past performance cannot guarantee of future results.</a:t>
            </a:r>
          </a:p>
          <a:p>
            <a:pPr algn="just">
              <a:spcBef>
                <a:spcPct val="20000"/>
              </a:spcBef>
              <a:buClr>
                <a:srgbClr val="5C3160"/>
              </a:buClr>
              <a:buSzPct val="70000"/>
              <a:defRPr/>
            </a:pPr>
            <a:endParaRPr lang="en-US" alt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spcBef>
                <a:spcPct val="20000"/>
              </a:spcBef>
              <a:buClr>
                <a:srgbClr val="5C3160"/>
              </a:buClr>
              <a:buSzPct val="70000"/>
              <a:defRPr/>
            </a:pPr>
            <a:r>
              <a:rPr lang="en-US" alt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Average equity investor performance results are calculated using data supplied by the Investment Company Institute. DALBAR is an independent, Boston-based financial research firm. Investor returns are represented by the change in total mutual fund assets after excluding sales, redemptions and exchanges. This method of calculation captures realized and unrealized capital gains, dividends, interest, trading costs, sales charges, fees, expenses and any other costs. After calculating investor returns in dollar terms, two percentages are calculated for the period examined: Total investor return rate and annualized investor return rate. Total return rate is determined by calculating the investor return dollars as a percentage of the net of the sales, redemptions and exchanges for each period.</a:t>
            </a:r>
          </a:p>
          <a:p>
            <a:pPr algn="just">
              <a:spcBef>
                <a:spcPct val="20000"/>
              </a:spcBef>
              <a:buClr>
                <a:srgbClr val="5C3160"/>
              </a:buClr>
              <a:buSzPct val="70000"/>
              <a:defRPr/>
            </a:pPr>
            <a:r>
              <a:rPr lang="en-US" alt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a:t>
            </a:r>
          </a:p>
          <a:p>
            <a:pPr algn="just">
              <a:spcBef>
                <a:spcPct val="20000"/>
              </a:spcBef>
              <a:buClr>
                <a:srgbClr val="5C3160"/>
              </a:buClr>
              <a:buSzPct val="70000"/>
              <a:defRPr/>
            </a:pPr>
            <a:r>
              <a:rPr lang="en-US" alt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Indices are unmanaged. Investors cannot directly invest in an index. Indexes have no fees. Historical performance results for indexes generally do not reflect the deduction of transaction and/or custodial charges or investment management fees, the incurrence of which have the effect of decreasing historical performance results. Actual performance for client accounts may differ materially from index portfolios.</a:t>
            </a:r>
          </a:p>
          <a:p>
            <a:pPr algn="just"/>
            <a:endParaRPr lang="en-US" sz="9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endPar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275715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406BAD2C-7C73-4F4C-A792-CFEBC1A526DC}"/>
              </a:ext>
            </a:extLst>
          </p:cNvPr>
          <p:cNvSpPr/>
          <p:nvPr/>
        </p:nvSpPr>
        <p:spPr>
          <a:xfrm>
            <a:off x="1404656" y="2384518"/>
            <a:ext cx="1924401" cy="175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0" b="1" dirty="0">
                <a:solidFill>
                  <a:srgbClr val="4C99B2"/>
                </a:solidFill>
                <a:latin typeface="Calibri" panose="020F0502020204030204" pitchFamily="34" charset="0"/>
                <a:ea typeface="Segoe UI Historic" panose="020B0502040204020203" pitchFamily="34" charset="0"/>
                <a:cs typeface="Calibri" panose="020F0502020204030204" pitchFamily="34" charset="0"/>
              </a:rPr>
              <a:t>2</a:t>
            </a:r>
          </a:p>
        </p:txBody>
      </p:sp>
      <p:sp>
        <p:nvSpPr>
          <p:cNvPr id="2" name="TextBox 1">
            <a:extLst>
              <a:ext uri="{FF2B5EF4-FFF2-40B4-BE49-F238E27FC236}">
                <a16:creationId xmlns:a16="http://schemas.microsoft.com/office/drawing/2014/main" id="{F6BE6CD0-A615-5145-ADBB-A4AE1629260D}"/>
              </a:ext>
            </a:extLst>
          </p:cNvPr>
          <p:cNvSpPr txBox="1"/>
          <p:nvPr/>
        </p:nvSpPr>
        <p:spPr>
          <a:xfrm>
            <a:off x="4740812" y="2553632"/>
            <a:ext cx="7160456" cy="1323439"/>
          </a:xfrm>
          <a:prstGeom prst="rect">
            <a:avLst/>
          </a:prstGeom>
          <a:noFill/>
        </p:spPr>
        <p:txBody>
          <a:bodyPr wrap="square" rtlCol="0">
            <a:spAutoFit/>
          </a:bodyPr>
          <a:lstStyle/>
          <a:p>
            <a:r>
              <a:rPr lang="en-US" sz="4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Do You Have the Right Plan (and Portfolio) to Get There?</a:t>
            </a:r>
          </a:p>
        </p:txBody>
      </p:sp>
      <p:cxnSp>
        <p:nvCxnSpPr>
          <p:cNvPr id="6" name="Straight Connector 5">
            <a:extLst>
              <a:ext uri="{FF2B5EF4-FFF2-40B4-BE49-F238E27FC236}">
                <a16:creationId xmlns:a16="http://schemas.microsoft.com/office/drawing/2014/main" id="{49BC8CFA-D8CB-8740-8781-EEBD69900746}"/>
              </a:ext>
            </a:extLst>
          </p:cNvPr>
          <p:cNvCxnSpPr/>
          <p:nvPr/>
        </p:nvCxnSpPr>
        <p:spPr>
          <a:xfrm flipH="1">
            <a:off x="3623342" y="3270274"/>
            <a:ext cx="516194" cy="0"/>
          </a:xfrm>
          <a:prstGeom prst="line">
            <a:avLst/>
          </a:prstGeom>
          <a:ln w="22225">
            <a:solidFill>
              <a:srgbClr val="F4B333"/>
            </a:solidFil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BFBC51D-33E0-7D46-B563-B3C41427E226}"/>
              </a:ext>
            </a:extLst>
          </p:cNvPr>
          <p:cNvCxnSpPr>
            <a:cxnSpLocks/>
          </p:cNvCxnSpPr>
          <p:nvPr/>
        </p:nvCxnSpPr>
        <p:spPr>
          <a:xfrm>
            <a:off x="4137936" y="1406926"/>
            <a:ext cx="0" cy="3688949"/>
          </a:xfrm>
          <a:prstGeom prst="line">
            <a:avLst/>
          </a:prstGeom>
          <a:ln w="22225">
            <a:solidFill>
              <a:srgbClr val="F4B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3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
                                        <p:tgtEl>
                                          <p:spTgt spid="6"/>
                                        </p:tgtEl>
                                      </p:cBhvr>
                                    </p:animEffect>
                                  </p:childTnLst>
                                </p:cTn>
                              </p:par>
                            </p:childTnLst>
                          </p:cTn>
                        </p:par>
                        <p:par>
                          <p:cTn id="8" fill="hold">
                            <p:stCondLst>
                              <p:cond delay="200"/>
                            </p:stCondLst>
                            <p:childTnLst>
                              <p:par>
                                <p:cTn id="9" presetID="16" presetClass="entr" presetSubtype="4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Horizontal)">
                                      <p:cBhvr>
                                        <p:cTn id="11" dur="500"/>
                                        <p:tgtEl>
                                          <p:spTgt spid="7"/>
                                        </p:tgtEl>
                                      </p:cBhvr>
                                    </p:animEffect>
                                  </p:childTnLst>
                                </p:cTn>
                              </p:par>
                            </p:childTnLst>
                          </p:cTn>
                        </p:par>
                        <p:par>
                          <p:cTn id="12" fill="hold">
                            <p:stCondLst>
                              <p:cond delay="7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639CD1C-1105-3143-ABEB-6D39F7E69796}"/>
              </a:ext>
            </a:extLst>
          </p:cNvPr>
          <p:cNvSpPr>
            <a:spLocks noGrp="1"/>
          </p:cNvSpPr>
          <p:nvPr>
            <p:ph type="body" sz="quarter" idx="10"/>
          </p:nvPr>
        </p:nvSpPr>
        <p:spPr>
          <a:xfrm>
            <a:off x="889793" y="896840"/>
            <a:ext cx="10412413" cy="4740275"/>
          </a:xfrm>
        </p:spPr>
        <p:txBody>
          <a:bodyPr/>
          <a:lstStyle/>
          <a:p>
            <a:pPr algn="just"/>
            <a:r>
              <a:rPr lang="en-US" sz="1200" b="1" dirty="0"/>
              <a:t>PERIODIC TABLE OF ASSET CLASS AND SECTOR RETURNS DISCLOSURE</a:t>
            </a:r>
            <a:endParaRPr lang="en-US" dirty="0"/>
          </a:p>
          <a:p>
            <a:endParaRPr lang="en-US" dirty="0"/>
          </a:p>
        </p:txBody>
      </p:sp>
      <p:pic>
        <p:nvPicPr>
          <p:cNvPr id="3" name="Picture 2">
            <a:extLst>
              <a:ext uri="{FF2B5EF4-FFF2-40B4-BE49-F238E27FC236}">
                <a16:creationId xmlns:a16="http://schemas.microsoft.com/office/drawing/2014/main" id="{060EEA8B-1BDD-7E43-9579-63BDB6718970}"/>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t="14783" b="8406"/>
          <a:stretch>
            <a:fillRect/>
          </a:stretch>
        </p:blipFill>
        <p:spPr bwMode="auto">
          <a:xfrm>
            <a:off x="1658936" y="1220885"/>
            <a:ext cx="8874125"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257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3D3A55-C7BD-5B4A-A7FB-39F897F74C3B}"/>
              </a:ext>
            </a:extLst>
          </p:cNvPr>
          <p:cNvSpPr txBox="1"/>
          <p:nvPr/>
        </p:nvSpPr>
        <p:spPr>
          <a:xfrm>
            <a:off x="706245" y="924493"/>
            <a:ext cx="10901738" cy="4278094"/>
          </a:xfrm>
          <a:prstGeom prst="rect">
            <a:avLst/>
          </a:prstGeom>
          <a:noFill/>
        </p:spPr>
        <p:txBody>
          <a:bodyPr wrap="square" rtlCol="0">
            <a:spAutoFit/>
          </a:bodyPr>
          <a:lstStyle/>
          <a:p>
            <a:pPr algn="just"/>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NOTABLE RESEARCH DISCLOSURE</a:t>
            </a:r>
          </a:p>
          <a:p>
            <a:pPr algn="just"/>
            <a:endPar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QMJ (Quality minus Junk) or Quality Factor is constructed as the intersection of six value-weighted portfolios formed on size and quality. The factor is long the top 30% high-quality stocks and short the bottom 30% junk stocks within the universe of large stocks and similarly within the universe of small stocks.</a:t>
            </a:r>
          </a:p>
          <a:p>
            <a:pPr algn="just"/>
            <a:endPar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Sharpe: Bill Sharpe, Professor of Finance Emeritus at Stanford University Graduate School of  Business, and winner of the Nobel Prize in Economics in 1990. Known for his work on the Capital Asset Pricing Model.</a:t>
            </a:r>
          </a:p>
          <a:p>
            <a:pPr algn="just"/>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a:t>
            </a:r>
          </a:p>
          <a:p>
            <a:pPr algn="just"/>
            <a:r>
              <a:rPr lang="en-US" sz="800"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Banz</a:t>
            </a:r>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Rolf </a:t>
            </a:r>
            <a:r>
              <a:rPr lang="en-US" sz="800"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Banz</a:t>
            </a:r>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published “The Relationship Between Return and Market Value of Common Stocks” in 1981 showing the higher return on small cap stocks than large.</a:t>
            </a:r>
          </a:p>
          <a:p>
            <a:pPr algn="just"/>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a:t>
            </a:r>
          </a:p>
          <a:p>
            <a:pPr algn="just"/>
            <a:r>
              <a:rPr lang="en-US" sz="800"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Fama</a:t>
            </a:r>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and French: Eugene </a:t>
            </a:r>
            <a:r>
              <a:rPr lang="en-US" sz="800"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Fama</a:t>
            </a:r>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Robert R. McCormick Distinguished Service Professor of Finance at the University of Chicago and Kenneth R. French, Roth Family Distinguished Professor of Finance at the Tuck School of Business at Dartmouth. Known for their work on value and small cap premiums and the “</a:t>
            </a:r>
            <a:r>
              <a:rPr lang="en-US" sz="800"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Fama</a:t>
            </a:r>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-French Three-Factor Model.”</a:t>
            </a:r>
          </a:p>
          <a:p>
            <a:pPr algn="just"/>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a:t>
            </a:r>
          </a:p>
          <a:p>
            <a:pPr algn="just"/>
            <a:r>
              <a:rPr lang="en-US" sz="800"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Basu</a:t>
            </a:r>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S. </a:t>
            </a:r>
            <a:r>
              <a:rPr lang="en-US" sz="800"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Basu</a:t>
            </a:r>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published “Investment Performance of Common Stocks in Relation to their Price-Earnings Ratio: A Test of the Efficient Market </a:t>
            </a:r>
            <a:r>
              <a:rPr lang="en-US" sz="800"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Hypothesis,”in</a:t>
            </a:r>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1977 regarding value stocks. </a:t>
            </a:r>
          </a:p>
          <a:p>
            <a:pPr algn="just"/>
            <a:endPar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r>
              <a:rPr lang="en-US" sz="800"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Novy</a:t>
            </a:r>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-Marx, Robert. “The other side of value: The gross profitability premium.” Journal of Financial Economics, 2013.</a:t>
            </a:r>
          </a:p>
          <a:p>
            <a:pPr algn="just"/>
            <a:endPar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r>
              <a:rPr lang="en-US" sz="800"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Asness</a:t>
            </a:r>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Clifford S.; Andrea </a:t>
            </a:r>
            <a:r>
              <a:rPr lang="en-US" sz="800"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Frazzini</a:t>
            </a:r>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and Lasse H. Pedersen. “Quality Minus Junk.” Working Paper.</a:t>
            </a:r>
          </a:p>
          <a:p>
            <a:pPr algn="just"/>
            <a:endPar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r>
              <a:rPr lang="en-US" sz="800"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Jegadeesh</a:t>
            </a:r>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Narasimhan and Sheridan Titman. “Returns to Buying Winners and Selling Losers: Implications for Stock Market Efficiency.” The Journal of Finance, 1993. </a:t>
            </a:r>
          </a:p>
          <a:p>
            <a:pPr algn="just"/>
            <a:endPar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Ang, </a:t>
            </a:r>
            <a:r>
              <a:rPr lang="en-US" sz="800"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Hodrick</a:t>
            </a:r>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Xing and Zhang. “The Cross-Section of Volatility and Expected Returns.” The Journal of Finance, 2006. </a:t>
            </a:r>
          </a:p>
          <a:p>
            <a:pPr algn="just"/>
            <a:endPar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r>
              <a:rPr lang="en-US" sz="800"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Yakov</a:t>
            </a:r>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800"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Amihud</a:t>
            </a:r>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of Tel Aviv University and Haim Mendelson of University of Rochester, for their work on liquidity.</a:t>
            </a:r>
          </a:p>
          <a:p>
            <a:pPr algn="just"/>
            <a:endPar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Longstaff, Francis A. and Eduardo S. Schwartz. “A Simple Approach to Valuing Risky Fixed and Floating Rate Debt.” The Journal of Finance, 1995. </a:t>
            </a:r>
          </a:p>
          <a:p>
            <a:pPr algn="just"/>
            <a:endPar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Merton: Robert C. Merton, published “On the Pricing of Corporate Debt: The risk structure of interest rates,” in the Journal of Finance in 1974.</a:t>
            </a:r>
          </a:p>
          <a:p>
            <a:pPr algn="just"/>
            <a:endPar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Elton, Gruber, Agrawal, and Mann: Edwin J. Elton, Martin J. Gruber, Deepak Agrawal and Christopher Mann published “Explaining the rate spread on corporate bonds,” in the Journal of Finance in 2001.</a:t>
            </a:r>
          </a:p>
          <a:p>
            <a:pPr algn="just"/>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a:t>
            </a:r>
          </a:p>
          <a:p>
            <a:pPr algn="just"/>
            <a:r>
              <a:rPr lang="en-US" sz="800"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Ilmanen</a:t>
            </a:r>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Antti. Expected Returns: An Investor’s Guide to Harvesting Market Rewards. Wiley, 2011, pp. 157-158 and pp. 183-185 for other fixed income factor references. </a:t>
            </a:r>
          </a:p>
          <a:p>
            <a:pPr algn="just"/>
            <a:endPar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Stanley Fischer. “The Demand for Index Bonds,” Journal of Political Economy, Volume 83 (June 1975), pp. 509-534.</a:t>
            </a:r>
          </a:p>
        </p:txBody>
      </p:sp>
    </p:spTree>
    <p:extLst>
      <p:ext uri="{BB962C8B-B14F-4D97-AF65-F5344CB8AC3E}">
        <p14:creationId xmlns:p14="http://schemas.microsoft.com/office/powerpoint/2010/main" val="27747039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12248C-72A4-6B40-A493-294087ED15AB}"/>
              </a:ext>
            </a:extLst>
          </p:cNvPr>
          <p:cNvSpPr txBox="1"/>
          <p:nvPr/>
        </p:nvSpPr>
        <p:spPr>
          <a:xfrm>
            <a:off x="759656" y="884649"/>
            <a:ext cx="10607040" cy="6063198"/>
          </a:xfrm>
          <a:prstGeom prst="rect">
            <a:avLst/>
          </a:prstGeom>
          <a:noFill/>
        </p:spPr>
        <p:txBody>
          <a:bodyPr wrap="square" rtlCol="0">
            <a:spAutoFit/>
          </a:bodyPr>
          <a:lstStyle/>
          <a:p>
            <a:pPr algn="just"/>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FACTORS OVER TIME DISCLOSURE</a:t>
            </a:r>
          </a:p>
          <a:p>
            <a:pPr algn="just"/>
            <a:endParaRPr lang="en-US" sz="1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Factors are sources of expected returns. Symmetry searches for factors that have been shown historically to deliver higher returns over time. Symmetry Partners’ investment approach seeks enhanced returns by overweighting assets that exhibit characteristics that tend to be in accordance with one or more “factors” identified in academic research as historically associated with higher returns. Please be advised that adding these factors may not ensure increased return over a market weighted investment and may lead to underperformance relative to the benchmark over the investor’s time horizon.</a:t>
            </a:r>
          </a:p>
          <a:p>
            <a:pPr algn="just"/>
            <a:endPar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Historical performance results for investment indices and/or categories have been provided for general comparison purposes only, and generally do not reflect the deduction of transaction and/or custodial charges, the deduction of an investment management fee, nor the impact of taxes, the incurrence of which would have the effect of decreasing historical performance results. It should not be assumed that your account holdings correspond directly to any comparative indices.</a:t>
            </a:r>
          </a:p>
          <a:p>
            <a:pPr algn="just"/>
            <a:endPar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All indexes have certain limitations. Investors cannot invest directly in an index. Indexes have no fees. Historical performance results for investment indexes generally do not reflect the deduction of transaction and/or custodial charges or the deduction of an investment management fee, the incurrence of which would have the effect of decreasing historical performance. Actual performance for client accounts may differ materially from the index portfolios.</a:t>
            </a:r>
          </a:p>
          <a:p>
            <a:pPr algn="just"/>
            <a:endPar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Value = MSCI USA Value Index: MSCI USA Value Index captures large and mid-cap US securities exhibiting overall value style characteristics. The value investment style characteristics for index construction are defined using three variables: book value to price, 12-month forward earnings to price and dividend yield. With 322 constituents, the index targets 50% coverage of the free float-adjusted market capitalization of the MSCI USA Index. (launched Dec 08, 1997)</a:t>
            </a:r>
          </a:p>
          <a:p>
            <a:pPr algn="just"/>
            <a:endPar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Quality = MSCI USA Quality Index: MSCI USA Quality Index is based on the MSCI USA Index, its parent index, which includes large and mid-cap stocks in the US equity market. The index aims to capture the performance of quality growth stocks by identifying stocks with high quality scores based on three main fundamental variables: high return on equity (ROE), stable year-over-year earnings growth and low financial leverage.  (launched on Dec 18, 2012. Data prior to the launch date is back-tested data )</a:t>
            </a:r>
          </a:p>
          <a:p>
            <a:pPr algn="just"/>
            <a:endPar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Momentum = MSCI USA Momentum Index: MSCI USA Momentum Index is based on MSCI USA Index, its parent index, which captures large and mid-cap stocks of the US market. It is designed to reflect the performance of an equity momentum strategy by emphasizing stocks with high price momentum, while maintaining reasonably high trading liquidity, investment capacity and moderate index turnover. (launched on Feb 15, 2013. Data prior to the launch date is back-tested data)</a:t>
            </a:r>
          </a:p>
          <a:p>
            <a:pPr algn="just"/>
            <a:endPar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Small-Cap = MSCI USA Small Cap Index: MSCI USA Small Cap Index is designed to measure the performance of the small cap segment of the US equity market. With 1,864 constituents, the index represents approximately 14% of the free float-adjusted market capitalization in the US.  (launched on Jan 15, 1998)</a:t>
            </a:r>
          </a:p>
          <a:p>
            <a:pPr algn="just"/>
            <a:endPar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Multi-Factor = MSCI USA Diversified Multiple-Factor Index: MSCI USA Diversified Multiple-Factor Index is based on a traditional market cap weighted parent index, the MSCI USA Index, which includes US large and mid-cap stocks. The index aims to maximize exposure to four factors – Value, Momentum, Quality and Low Size -- while maintaining a risk profile similar to that of the underlying parent index. (launched on Feb 17, 2015. Data prior to the launch date is back-tested data)</a:t>
            </a:r>
          </a:p>
          <a:p>
            <a:pPr algn="just"/>
            <a:endPar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Min-Volatility = MSCI USA Minimum Volatility Index: MSCI USA Minimum Volatility Index aims to reflect the performance characteristics of a minimum variance strategy applied to the large and mid-cap USA equity universe. The index is calculated by optimizing the MSCI USA Index, its parent index, in USD for the lowest absolute risk (within a given set of constraints). Historically, the index has shown lower beta and volatility characteristics relative to the MSCI USA Index. (launched on Jun 02, 2008. Data prior to the launch date is back-tested data)</a:t>
            </a:r>
          </a:p>
          <a:p>
            <a:pPr algn="just"/>
            <a:endPar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MSCI USA = MSCI USA GR USD: which is designed to measure the performance of the large and mid cap segments of the US market. With 622 constituents, the index covers approximately 85% of the free float-adjusted market capitalization in the US. (launched on Mar 31, 1986)</a:t>
            </a:r>
          </a:p>
          <a:p>
            <a:pPr algn="just"/>
            <a:endPar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S&amp;P 500 Index: Widely regarded as the best single gauge of the U.S. equities market, this market capitalization-weighted index includes a representative sample of 500 leading companies in leading industries of the U.S. economy and provides over 80% coverage of U.S. equities. (launched in 1957)</a:t>
            </a:r>
          </a:p>
          <a:p>
            <a:pPr algn="just"/>
            <a:endPar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r>
              <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Morningstar 2019. All rights reserved. The information contained herein: (1) is proprietary to Morningstar and/or its content providers; (2) may not be copied, adapted or distributed; and (3) is not warranted to be accurate, complete or timely. Neither Morningstar nor its content providers are responsible for any damages or losses arising from any use of this information, except where such damages or losses cannot be limited or excluded by law in your jurisdiction. Past financial performance is no guarantee of future results.</a:t>
            </a:r>
          </a:p>
          <a:p>
            <a:pPr algn="just"/>
            <a:endPar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endParaRPr lang="en-US" sz="8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33253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ntoine de Saint-Exupéry">
            <a:extLst>
              <a:ext uri="{FF2B5EF4-FFF2-40B4-BE49-F238E27FC236}">
                <a16:creationId xmlns:a16="http://schemas.microsoft.com/office/drawing/2014/main" id="{A5102EF0-D9B1-F040-9A41-75EBCB0718D0}"/>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l="-454"/>
          <a:stretch/>
        </p:blipFill>
        <p:spPr bwMode="auto">
          <a:xfrm>
            <a:off x="1416132" y="2299232"/>
            <a:ext cx="1918153" cy="1929384"/>
          </a:xfrm>
          <a:prstGeom prst="ellipse">
            <a:avLst/>
          </a:prstGeom>
          <a:noFill/>
          <a:ln w="63500">
            <a:solidFill>
              <a:srgbClr val="F4B333"/>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6BE6CD0-A615-5145-ADBB-A4AE1629260D}"/>
              </a:ext>
            </a:extLst>
          </p:cNvPr>
          <p:cNvSpPr txBox="1"/>
          <p:nvPr/>
        </p:nvSpPr>
        <p:spPr>
          <a:xfrm>
            <a:off x="4740812" y="2602204"/>
            <a:ext cx="7160456" cy="1323439"/>
          </a:xfrm>
          <a:prstGeom prst="rect">
            <a:avLst/>
          </a:prstGeom>
          <a:noFill/>
        </p:spPr>
        <p:txBody>
          <a:bodyPr wrap="square" rtlCol="0">
            <a:spAutoFit/>
          </a:bodyPr>
          <a:lstStyle/>
          <a:p>
            <a:r>
              <a:rPr lang="en-US" sz="4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“A goal without a </a:t>
            </a:r>
            <a:r>
              <a:rPr lang="en-US" sz="4000" dirty="0">
                <a:solidFill>
                  <a:srgbClr val="F4B333"/>
                </a:solidFill>
                <a:latin typeface="Segoe UI Historic" panose="020B0502040204020203" pitchFamily="34" charset="0"/>
                <a:ea typeface="Segoe UI Historic" panose="020B0502040204020203" pitchFamily="34" charset="0"/>
                <a:cs typeface="Segoe UI Historic" panose="020B0502040204020203" pitchFamily="34" charset="0"/>
              </a:rPr>
              <a:t>plan </a:t>
            </a:r>
            <a:br>
              <a:rPr lang="en-US" sz="4000" dirty="0">
                <a:solidFill>
                  <a:srgbClr val="F4B333"/>
                </a:solidFill>
                <a:latin typeface="Segoe UI Historic" panose="020B0502040204020203" pitchFamily="34" charset="0"/>
                <a:ea typeface="Segoe UI Historic" panose="020B0502040204020203" pitchFamily="34" charset="0"/>
                <a:cs typeface="Segoe UI Historic" panose="020B0502040204020203" pitchFamily="34" charset="0"/>
              </a:rPr>
            </a:br>
            <a:r>
              <a:rPr lang="en-US" sz="4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is just a wish.”</a:t>
            </a:r>
          </a:p>
        </p:txBody>
      </p:sp>
      <p:sp>
        <p:nvSpPr>
          <p:cNvPr id="7" name="Rectangle 6">
            <a:extLst>
              <a:ext uri="{FF2B5EF4-FFF2-40B4-BE49-F238E27FC236}">
                <a16:creationId xmlns:a16="http://schemas.microsoft.com/office/drawing/2014/main" id="{FD0496DD-9C61-8C44-8DDD-0EC117EFC27C}"/>
              </a:ext>
            </a:extLst>
          </p:cNvPr>
          <p:cNvSpPr/>
          <p:nvPr/>
        </p:nvSpPr>
        <p:spPr>
          <a:xfrm flipH="1">
            <a:off x="1076993" y="4462016"/>
            <a:ext cx="2596429" cy="954107"/>
          </a:xfrm>
          <a:prstGeom prst="rect">
            <a:avLst/>
          </a:prstGeom>
        </p:spPr>
        <p:txBody>
          <a:bodyPr wrap="square">
            <a:spAutoFit/>
          </a:bodyPr>
          <a:lstStyle/>
          <a:p>
            <a:pPr lvl="0" algn="ctr">
              <a:defRPr/>
            </a:pPr>
            <a:r>
              <a:rPr lang="en-US" sz="28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Antoine de Saint </a:t>
            </a:r>
            <a:r>
              <a:rPr lang="en-US" sz="2800"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Exupéry</a:t>
            </a:r>
            <a:endParaRPr kumimoji="0" lang="en-US" sz="2800" b="1" i="0" u="none" strike="noStrike" kern="1200" cap="none" spc="0" normalizeH="0" baseline="0" noProof="0" dirty="0">
              <a:ln>
                <a:noFill/>
              </a:ln>
              <a:solidFill>
                <a:schemeClr val="bg1"/>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8" name="Straight Connector 7">
            <a:extLst>
              <a:ext uri="{FF2B5EF4-FFF2-40B4-BE49-F238E27FC236}">
                <a16:creationId xmlns:a16="http://schemas.microsoft.com/office/drawing/2014/main" id="{EACA9777-E76A-F949-A7D0-A9C39FD95A72}"/>
              </a:ext>
            </a:extLst>
          </p:cNvPr>
          <p:cNvCxnSpPr/>
          <p:nvPr/>
        </p:nvCxnSpPr>
        <p:spPr>
          <a:xfrm flipH="1">
            <a:off x="3623342" y="3270274"/>
            <a:ext cx="516194" cy="0"/>
          </a:xfrm>
          <a:prstGeom prst="line">
            <a:avLst/>
          </a:prstGeom>
          <a:ln w="22225">
            <a:solidFill>
              <a:srgbClr val="F4B333"/>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3C4D2FF-6451-C345-B269-580A1397B1D6}"/>
              </a:ext>
            </a:extLst>
          </p:cNvPr>
          <p:cNvCxnSpPr>
            <a:cxnSpLocks/>
          </p:cNvCxnSpPr>
          <p:nvPr/>
        </p:nvCxnSpPr>
        <p:spPr>
          <a:xfrm>
            <a:off x="4137936" y="1406926"/>
            <a:ext cx="0" cy="3688949"/>
          </a:xfrm>
          <a:prstGeom prst="line">
            <a:avLst/>
          </a:prstGeom>
          <a:ln w="22225">
            <a:solidFill>
              <a:srgbClr val="F4B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78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
                                        <p:tgtEl>
                                          <p:spTgt spid="8"/>
                                        </p:tgtEl>
                                      </p:cBhvr>
                                    </p:animEffect>
                                  </p:childTnLst>
                                </p:cTn>
                              </p:par>
                            </p:childTnLst>
                          </p:cTn>
                        </p:par>
                        <p:par>
                          <p:cTn id="8" fill="hold">
                            <p:stCondLst>
                              <p:cond delay="200"/>
                            </p:stCondLst>
                            <p:childTnLst>
                              <p:par>
                                <p:cTn id="9" presetID="16" presetClass="entr" presetSubtype="4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Horizontal)">
                                      <p:cBhvr>
                                        <p:cTn id="11" dur="500"/>
                                        <p:tgtEl>
                                          <p:spTgt spid="9"/>
                                        </p:tgtEl>
                                      </p:cBhvr>
                                    </p:animEffect>
                                  </p:childTnLst>
                                </p:cTn>
                              </p:par>
                            </p:childTnLst>
                          </p:cTn>
                        </p:par>
                        <p:par>
                          <p:cTn id="12" fill="hold">
                            <p:stCondLst>
                              <p:cond delay="7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DD9546-5237-364F-A887-5315E6BD131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118297"/>
            <a:ext cx="12192000" cy="6858000"/>
          </a:xfrm>
          <a:prstGeom prst="rect">
            <a:avLst/>
          </a:prstGeom>
        </p:spPr>
      </p:pic>
      <p:sp>
        <p:nvSpPr>
          <p:cNvPr id="4" name="Title 2">
            <a:extLst>
              <a:ext uri="{FF2B5EF4-FFF2-40B4-BE49-F238E27FC236}">
                <a16:creationId xmlns:a16="http://schemas.microsoft.com/office/drawing/2014/main" id="{E6B9EC4D-3994-9D43-9563-3E6E8163FB61}"/>
              </a:ext>
            </a:extLst>
          </p:cNvPr>
          <p:cNvSpPr>
            <a:spLocks noGrp="1"/>
          </p:cNvSpPr>
          <p:nvPr>
            <p:ph type="title"/>
          </p:nvPr>
        </p:nvSpPr>
        <p:spPr>
          <a:xfrm>
            <a:off x="1856935" y="449655"/>
            <a:ext cx="8173330" cy="638727"/>
          </a:xfrm>
        </p:spPr>
        <p:txBody>
          <a:bodyPr>
            <a:normAutofit fontScale="90000"/>
          </a:bodyPr>
          <a:lstStyle/>
          <a:p>
            <a:pPr>
              <a:lnSpc>
                <a:spcPct val="100000"/>
              </a:lnSpc>
            </a:pPr>
            <a:r>
              <a:rPr lang="en-US" dirty="0"/>
              <a:t>Do You Have the Right Plan </a:t>
            </a:r>
            <a:br>
              <a:rPr lang="en-US" dirty="0"/>
            </a:br>
            <a:r>
              <a:rPr lang="en-US" dirty="0"/>
              <a:t>(and Portfolio) to Get There?</a:t>
            </a:r>
          </a:p>
        </p:txBody>
      </p:sp>
      <p:sp>
        <p:nvSpPr>
          <p:cNvPr id="5" name="Oval 4">
            <a:extLst>
              <a:ext uri="{FF2B5EF4-FFF2-40B4-BE49-F238E27FC236}">
                <a16:creationId xmlns:a16="http://schemas.microsoft.com/office/drawing/2014/main" id="{DDCC3723-1968-9748-890A-C330691FBC6D}"/>
              </a:ext>
            </a:extLst>
          </p:cNvPr>
          <p:cNvSpPr/>
          <p:nvPr/>
        </p:nvSpPr>
        <p:spPr>
          <a:xfrm>
            <a:off x="838200" y="382610"/>
            <a:ext cx="845574" cy="772815"/>
          </a:xfrm>
          <a:prstGeom prst="ellipse">
            <a:avLst/>
          </a:prstGeom>
          <a:solidFill>
            <a:srgbClr val="007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0" b="1" dirty="0">
                <a:latin typeface="Calibri" panose="020F0502020204030204" pitchFamily="34" charset="0"/>
                <a:cs typeface="Calibri" panose="020F0502020204030204" pitchFamily="34" charset="0"/>
              </a:rPr>
              <a:t>2</a:t>
            </a:r>
          </a:p>
        </p:txBody>
      </p:sp>
      <p:pic>
        <p:nvPicPr>
          <p:cNvPr id="6" name="Colored Car 3">
            <a:hlinkClick r:id="" action="ppaction://media"/>
            <a:extLst>
              <a:ext uri="{FF2B5EF4-FFF2-40B4-BE49-F238E27FC236}">
                <a16:creationId xmlns:a16="http://schemas.microsoft.com/office/drawing/2014/main" id="{0D5539FB-044F-0040-A73E-21788D9B4EFA}"/>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t="25656" b="32728"/>
          <a:stretch/>
        </p:blipFill>
        <p:spPr>
          <a:xfrm>
            <a:off x="0" y="1520373"/>
            <a:ext cx="12192000" cy="2854038"/>
          </a:xfrm>
          <a:prstGeom prst="rect">
            <a:avLst/>
          </a:prstGeom>
        </p:spPr>
      </p:pic>
      <p:sp>
        <p:nvSpPr>
          <p:cNvPr id="8" name="Rectangle 7">
            <a:extLst>
              <a:ext uri="{FF2B5EF4-FFF2-40B4-BE49-F238E27FC236}">
                <a16:creationId xmlns:a16="http://schemas.microsoft.com/office/drawing/2014/main" id="{1044972A-A8DE-C44D-BF7C-E5587590A478}"/>
              </a:ext>
            </a:extLst>
          </p:cNvPr>
          <p:cNvSpPr/>
          <p:nvPr/>
        </p:nvSpPr>
        <p:spPr>
          <a:xfrm>
            <a:off x="1298072" y="4822078"/>
            <a:ext cx="9412348" cy="969581"/>
          </a:xfrm>
          <a:prstGeom prst="rect">
            <a:avLst/>
          </a:prstGeom>
          <a:solidFill>
            <a:srgbClr val="007096"/>
          </a:solidFill>
          <a:ln w="317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Historic" panose="020B0502040204020203" pitchFamily="34" charset="0"/>
                <a:ea typeface="Segoe UI Historic" panose="020B0502040204020203" pitchFamily="34" charset="0"/>
                <a:cs typeface="Segoe UI Historic" panose="020B0502040204020203" pitchFamily="34" charset="0"/>
              </a:rPr>
              <a:t>We focus on putting the long-term odds in your favor</a:t>
            </a:r>
            <a:endParaRPr lang="en-US" sz="2400" dirty="0">
              <a:solidFill>
                <a:prstClr val="white"/>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51788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0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49490FA-A939-8742-95E0-46B97540F617}"/>
              </a:ext>
            </a:extLst>
          </p:cNvPr>
          <p:cNvSpPr txBox="1"/>
          <p:nvPr/>
        </p:nvSpPr>
        <p:spPr>
          <a:xfrm>
            <a:off x="788271" y="434408"/>
            <a:ext cx="8848098" cy="1077218"/>
          </a:xfrm>
          <a:prstGeom prst="rect">
            <a:avLst/>
          </a:prstGeom>
          <a:noFill/>
        </p:spPr>
        <p:txBody>
          <a:bodyPr wrap="square" rtlCol="0">
            <a:spAutoFit/>
          </a:bodyPr>
          <a:lstStyle/>
          <a:p>
            <a:r>
              <a:rPr lang="en-US" sz="3200" b="1" dirty="0">
                <a:latin typeface="Segoe UI Historic" panose="020B0502040204020203" pitchFamily="34" charset="0"/>
                <a:ea typeface="Segoe UI Historic" panose="020B0502040204020203" pitchFamily="34" charset="0"/>
                <a:cs typeface="Segoe UI Historic" panose="020B0502040204020203" pitchFamily="34" charset="0"/>
              </a:rPr>
              <a:t>First, We Try to Minimize the Odds </a:t>
            </a:r>
            <a:r>
              <a:rPr lang="en-US" sz="3200" b="1" dirty="0">
                <a:solidFill>
                  <a:srgbClr val="C00000"/>
                </a:solidFill>
                <a:latin typeface="Segoe UI Historic" panose="020B0502040204020203" pitchFamily="34" charset="0"/>
                <a:ea typeface="Segoe UI Historic" panose="020B0502040204020203" pitchFamily="34" charset="0"/>
                <a:cs typeface="Segoe UI Historic" panose="020B0502040204020203" pitchFamily="34" charset="0"/>
              </a:rPr>
              <a:t>Against</a:t>
            </a:r>
            <a:r>
              <a:rPr lang="en-US" sz="3200" b="1" dirty="0">
                <a:latin typeface="Segoe UI Historic" panose="020B0502040204020203" pitchFamily="34" charset="0"/>
                <a:ea typeface="Segoe UI Historic" panose="020B0502040204020203" pitchFamily="34" charset="0"/>
                <a:cs typeface="Segoe UI Historic" panose="020B0502040204020203" pitchFamily="34" charset="0"/>
              </a:rPr>
              <a:t> You</a:t>
            </a:r>
          </a:p>
          <a:p>
            <a:endParaRPr lang="en-US" sz="3200" b="1" dirty="0">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18" name="Picture 17">
            <a:extLst>
              <a:ext uri="{FF2B5EF4-FFF2-40B4-BE49-F238E27FC236}">
                <a16:creationId xmlns:a16="http://schemas.microsoft.com/office/drawing/2014/main" id="{58D85CA3-1B61-2246-8EF0-1861EA33962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352310" y="4272846"/>
            <a:ext cx="2971795" cy="436707"/>
          </a:xfrm>
          <a:prstGeom prst="rect">
            <a:avLst/>
          </a:prstGeom>
        </p:spPr>
      </p:pic>
      <p:pic>
        <p:nvPicPr>
          <p:cNvPr id="23" name="Picture 22">
            <a:extLst>
              <a:ext uri="{FF2B5EF4-FFF2-40B4-BE49-F238E27FC236}">
                <a16:creationId xmlns:a16="http://schemas.microsoft.com/office/drawing/2014/main" id="{78B2D5BD-A0A5-8F4A-A956-107C96FD4DE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flipH="1">
            <a:off x="2826328" y="4270121"/>
            <a:ext cx="2895599" cy="436707"/>
          </a:xfrm>
          <a:prstGeom prst="rect">
            <a:avLst/>
          </a:prstGeom>
        </p:spPr>
      </p:pic>
      <p:pic>
        <p:nvPicPr>
          <p:cNvPr id="16" name="Picture 15">
            <a:extLst>
              <a:ext uri="{FF2B5EF4-FFF2-40B4-BE49-F238E27FC236}">
                <a16:creationId xmlns:a16="http://schemas.microsoft.com/office/drawing/2014/main" id="{F0B42345-3E42-184E-8836-ADD3DE1610D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802069" y="3954190"/>
            <a:ext cx="2546295" cy="2104591"/>
          </a:xfrm>
          <a:prstGeom prst="rect">
            <a:avLst/>
          </a:prstGeom>
        </p:spPr>
      </p:pic>
      <p:grpSp>
        <p:nvGrpSpPr>
          <p:cNvPr id="30" name="Group 29">
            <a:extLst>
              <a:ext uri="{FF2B5EF4-FFF2-40B4-BE49-F238E27FC236}">
                <a16:creationId xmlns:a16="http://schemas.microsoft.com/office/drawing/2014/main" id="{117B4FA4-B5FD-9747-80B7-E0664CD6AB97}"/>
              </a:ext>
            </a:extLst>
          </p:cNvPr>
          <p:cNvGrpSpPr/>
          <p:nvPr/>
        </p:nvGrpSpPr>
        <p:grpSpPr>
          <a:xfrm>
            <a:off x="1410892" y="3290882"/>
            <a:ext cx="3313507" cy="1298537"/>
            <a:chOff x="1410892" y="3132836"/>
            <a:chExt cx="3313507" cy="1298537"/>
          </a:xfrm>
        </p:grpSpPr>
        <p:pic>
          <p:nvPicPr>
            <p:cNvPr id="24" name="Picture 23">
              <a:extLst>
                <a:ext uri="{FF2B5EF4-FFF2-40B4-BE49-F238E27FC236}">
                  <a16:creationId xmlns:a16="http://schemas.microsoft.com/office/drawing/2014/main" id="{B4DE2E61-99AA-EF48-9E3C-4659A85F531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10892" y="3132836"/>
              <a:ext cx="3313507" cy="1298537"/>
            </a:xfrm>
            <a:prstGeom prst="rect">
              <a:avLst/>
            </a:prstGeom>
          </p:spPr>
        </p:pic>
        <p:sp>
          <p:nvSpPr>
            <p:cNvPr id="25" name="Oval 24">
              <a:extLst>
                <a:ext uri="{FF2B5EF4-FFF2-40B4-BE49-F238E27FC236}">
                  <a16:creationId xmlns:a16="http://schemas.microsoft.com/office/drawing/2014/main" id="{554712EA-A3FD-E94A-B5F5-D2628D2ACA08}"/>
                </a:ext>
              </a:extLst>
            </p:cNvPr>
            <p:cNvSpPr/>
            <p:nvPr/>
          </p:nvSpPr>
          <p:spPr>
            <a:xfrm>
              <a:off x="2990827" y="4168369"/>
              <a:ext cx="153635" cy="153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8EEDA869-09CD-414A-BB1E-2B88E008BD8E}"/>
              </a:ext>
            </a:extLst>
          </p:cNvPr>
          <p:cNvGrpSpPr/>
          <p:nvPr/>
        </p:nvGrpSpPr>
        <p:grpSpPr>
          <a:xfrm>
            <a:off x="7409913" y="3277032"/>
            <a:ext cx="3313507" cy="1298537"/>
            <a:chOff x="7409913" y="3118986"/>
            <a:chExt cx="3313507" cy="1298537"/>
          </a:xfrm>
        </p:grpSpPr>
        <p:pic>
          <p:nvPicPr>
            <p:cNvPr id="20" name="Picture 19">
              <a:extLst>
                <a:ext uri="{FF2B5EF4-FFF2-40B4-BE49-F238E27FC236}">
                  <a16:creationId xmlns:a16="http://schemas.microsoft.com/office/drawing/2014/main" id="{A92EB664-CA2D-194B-BBC3-544F5430D5C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409913" y="3118986"/>
              <a:ext cx="3313507" cy="1298537"/>
            </a:xfrm>
            <a:prstGeom prst="rect">
              <a:avLst/>
            </a:prstGeom>
          </p:spPr>
        </p:pic>
        <p:sp>
          <p:nvSpPr>
            <p:cNvPr id="28" name="Oval 27">
              <a:extLst>
                <a:ext uri="{FF2B5EF4-FFF2-40B4-BE49-F238E27FC236}">
                  <a16:creationId xmlns:a16="http://schemas.microsoft.com/office/drawing/2014/main" id="{BBC308A4-3210-DE4C-8C41-B26E67DB35A9}"/>
                </a:ext>
              </a:extLst>
            </p:cNvPr>
            <p:cNvSpPr/>
            <p:nvPr/>
          </p:nvSpPr>
          <p:spPr>
            <a:xfrm>
              <a:off x="8989848" y="4168368"/>
              <a:ext cx="153635" cy="153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7F3C1B64-3CD6-194F-9B9F-4C0E922BF172}"/>
              </a:ext>
            </a:extLst>
          </p:cNvPr>
          <p:cNvSpPr txBox="1"/>
          <p:nvPr/>
        </p:nvSpPr>
        <p:spPr>
          <a:xfrm>
            <a:off x="1506972" y="3469638"/>
            <a:ext cx="3131947" cy="338554"/>
          </a:xfrm>
          <a:prstGeom prst="rect">
            <a:avLst/>
          </a:prstGeom>
          <a:noFill/>
        </p:spPr>
        <p:txBody>
          <a:bodyPr wrap="square" rtlCol="0">
            <a:spAutoFit/>
          </a:bodyPr>
          <a:lstStyle/>
          <a:p>
            <a:pPr algn="ctr"/>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Market Underperformance</a:t>
            </a:r>
          </a:p>
        </p:txBody>
      </p:sp>
      <p:sp>
        <p:nvSpPr>
          <p:cNvPr id="38" name="TextBox 37">
            <a:extLst>
              <a:ext uri="{FF2B5EF4-FFF2-40B4-BE49-F238E27FC236}">
                <a16:creationId xmlns:a16="http://schemas.microsoft.com/office/drawing/2014/main" id="{F2BCB273-2FCA-B34C-B23C-E4EF9805A058}"/>
              </a:ext>
            </a:extLst>
          </p:cNvPr>
          <p:cNvSpPr txBox="1"/>
          <p:nvPr/>
        </p:nvSpPr>
        <p:spPr>
          <a:xfrm>
            <a:off x="7538791" y="3482843"/>
            <a:ext cx="3131947" cy="338554"/>
          </a:xfrm>
          <a:prstGeom prst="rect">
            <a:avLst/>
          </a:prstGeom>
          <a:noFill/>
        </p:spPr>
        <p:txBody>
          <a:bodyPr wrap="square" rtlCol="0">
            <a:spAutoFit/>
          </a:bodyPr>
          <a:lstStyle/>
          <a:p>
            <a:pPr algn="ctr"/>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Market Overperformance</a:t>
            </a:r>
          </a:p>
        </p:txBody>
      </p:sp>
    </p:spTree>
    <p:extLst>
      <p:ext uri="{BB962C8B-B14F-4D97-AF65-F5344CB8AC3E}">
        <p14:creationId xmlns:p14="http://schemas.microsoft.com/office/powerpoint/2010/main" val="2874088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8D85CA3-1B61-2246-8EF0-1861EA33962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21230371">
            <a:off x="6352310" y="4072814"/>
            <a:ext cx="2971795" cy="436707"/>
          </a:xfrm>
          <a:prstGeom prst="rect">
            <a:avLst/>
          </a:prstGeom>
        </p:spPr>
      </p:pic>
      <p:pic>
        <p:nvPicPr>
          <p:cNvPr id="23" name="Picture 22">
            <a:extLst>
              <a:ext uri="{FF2B5EF4-FFF2-40B4-BE49-F238E27FC236}">
                <a16:creationId xmlns:a16="http://schemas.microsoft.com/office/drawing/2014/main" id="{78B2D5BD-A0A5-8F4A-A956-107C96FD4DE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21155736" flipH="1">
            <a:off x="2826328" y="4455861"/>
            <a:ext cx="2895599" cy="436707"/>
          </a:xfrm>
          <a:prstGeom prst="rect">
            <a:avLst/>
          </a:prstGeom>
        </p:spPr>
      </p:pic>
      <p:pic>
        <p:nvPicPr>
          <p:cNvPr id="16" name="Picture 15">
            <a:extLst>
              <a:ext uri="{FF2B5EF4-FFF2-40B4-BE49-F238E27FC236}">
                <a16:creationId xmlns:a16="http://schemas.microsoft.com/office/drawing/2014/main" id="{F0B42345-3E42-184E-8836-ADD3DE1610D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802069" y="3954190"/>
            <a:ext cx="2546295" cy="2104591"/>
          </a:xfrm>
          <a:prstGeom prst="rect">
            <a:avLst/>
          </a:prstGeom>
        </p:spPr>
      </p:pic>
      <p:grpSp>
        <p:nvGrpSpPr>
          <p:cNvPr id="30" name="Group 29">
            <a:extLst>
              <a:ext uri="{FF2B5EF4-FFF2-40B4-BE49-F238E27FC236}">
                <a16:creationId xmlns:a16="http://schemas.microsoft.com/office/drawing/2014/main" id="{117B4FA4-B5FD-9747-80B7-E0664CD6AB97}"/>
              </a:ext>
            </a:extLst>
          </p:cNvPr>
          <p:cNvGrpSpPr/>
          <p:nvPr/>
        </p:nvGrpSpPr>
        <p:grpSpPr>
          <a:xfrm>
            <a:off x="1410892" y="3619506"/>
            <a:ext cx="3313507" cy="1298537"/>
            <a:chOff x="1410892" y="3132836"/>
            <a:chExt cx="3313507" cy="1298537"/>
          </a:xfrm>
        </p:grpSpPr>
        <p:pic>
          <p:nvPicPr>
            <p:cNvPr id="24" name="Picture 23">
              <a:extLst>
                <a:ext uri="{FF2B5EF4-FFF2-40B4-BE49-F238E27FC236}">
                  <a16:creationId xmlns:a16="http://schemas.microsoft.com/office/drawing/2014/main" id="{B4DE2E61-99AA-EF48-9E3C-4659A85F531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10892" y="3132836"/>
              <a:ext cx="3313507" cy="1298537"/>
            </a:xfrm>
            <a:prstGeom prst="rect">
              <a:avLst/>
            </a:prstGeom>
          </p:spPr>
        </p:pic>
        <p:sp>
          <p:nvSpPr>
            <p:cNvPr id="25" name="Oval 24">
              <a:extLst>
                <a:ext uri="{FF2B5EF4-FFF2-40B4-BE49-F238E27FC236}">
                  <a16:creationId xmlns:a16="http://schemas.microsoft.com/office/drawing/2014/main" id="{554712EA-A3FD-E94A-B5F5-D2628D2ACA08}"/>
                </a:ext>
              </a:extLst>
            </p:cNvPr>
            <p:cNvSpPr/>
            <p:nvPr/>
          </p:nvSpPr>
          <p:spPr>
            <a:xfrm>
              <a:off x="2990827" y="4168369"/>
              <a:ext cx="153635" cy="153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8EEDA869-09CD-414A-BB1E-2B88E008BD8E}"/>
              </a:ext>
            </a:extLst>
          </p:cNvPr>
          <p:cNvGrpSpPr/>
          <p:nvPr/>
        </p:nvGrpSpPr>
        <p:grpSpPr>
          <a:xfrm>
            <a:off x="7409913" y="2934134"/>
            <a:ext cx="3313507" cy="1298537"/>
            <a:chOff x="7409913" y="3118986"/>
            <a:chExt cx="3313507" cy="1298537"/>
          </a:xfrm>
        </p:grpSpPr>
        <p:pic>
          <p:nvPicPr>
            <p:cNvPr id="20" name="Picture 19">
              <a:extLst>
                <a:ext uri="{FF2B5EF4-FFF2-40B4-BE49-F238E27FC236}">
                  <a16:creationId xmlns:a16="http://schemas.microsoft.com/office/drawing/2014/main" id="{A92EB664-CA2D-194B-BBC3-544F5430D5C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409913" y="3118986"/>
              <a:ext cx="3313507" cy="1298537"/>
            </a:xfrm>
            <a:prstGeom prst="rect">
              <a:avLst/>
            </a:prstGeom>
          </p:spPr>
        </p:pic>
        <p:sp>
          <p:nvSpPr>
            <p:cNvPr id="28" name="Oval 27">
              <a:extLst>
                <a:ext uri="{FF2B5EF4-FFF2-40B4-BE49-F238E27FC236}">
                  <a16:creationId xmlns:a16="http://schemas.microsoft.com/office/drawing/2014/main" id="{BBC308A4-3210-DE4C-8C41-B26E67DB35A9}"/>
                </a:ext>
              </a:extLst>
            </p:cNvPr>
            <p:cNvSpPr/>
            <p:nvPr/>
          </p:nvSpPr>
          <p:spPr>
            <a:xfrm>
              <a:off x="8989848" y="4168368"/>
              <a:ext cx="153635" cy="153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44B7B99F-797F-1744-806F-164D6020A7BB}"/>
              </a:ext>
            </a:extLst>
          </p:cNvPr>
          <p:cNvSpPr txBox="1"/>
          <p:nvPr/>
        </p:nvSpPr>
        <p:spPr>
          <a:xfrm>
            <a:off x="788271" y="434408"/>
            <a:ext cx="7686989" cy="584775"/>
          </a:xfrm>
          <a:prstGeom prst="rect">
            <a:avLst/>
          </a:prstGeom>
          <a:noFill/>
        </p:spPr>
        <p:txBody>
          <a:bodyPr wrap="square" rtlCol="0">
            <a:spAutoFit/>
          </a:bodyPr>
          <a:lstStyle/>
          <a:p>
            <a:r>
              <a:rPr lang="en-US" sz="3200" b="1" dirty="0">
                <a:latin typeface="Segoe UI Historic" panose="020B0502040204020203" pitchFamily="34" charset="0"/>
                <a:ea typeface="Segoe UI Historic" panose="020B0502040204020203" pitchFamily="34" charset="0"/>
                <a:cs typeface="Segoe UI Historic" panose="020B0502040204020203" pitchFamily="34" charset="0"/>
              </a:rPr>
              <a:t>Minimizing the Odds </a:t>
            </a:r>
            <a:r>
              <a:rPr lang="en-US" sz="3200" b="1" dirty="0">
                <a:solidFill>
                  <a:srgbClr val="C00000"/>
                </a:solidFill>
                <a:latin typeface="Segoe UI Historic" panose="020B0502040204020203" pitchFamily="34" charset="0"/>
                <a:ea typeface="Segoe UI Historic" panose="020B0502040204020203" pitchFamily="34" charset="0"/>
                <a:cs typeface="Segoe UI Historic" panose="020B0502040204020203" pitchFamily="34" charset="0"/>
              </a:rPr>
              <a:t>Against </a:t>
            </a:r>
            <a:r>
              <a:rPr lang="en-US" sz="3200" b="1" dirty="0">
                <a:latin typeface="Segoe UI Historic" panose="020B0502040204020203" pitchFamily="34" charset="0"/>
                <a:ea typeface="Segoe UI Historic" panose="020B0502040204020203" pitchFamily="34" charset="0"/>
                <a:cs typeface="Segoe UI Historic" panose="020B0502040204020203" pitchFamily="34" charset="0"/>
              </a:rPr>
              <a:t>You</a:t>
            </a:r>
          </a:p>
        </p:txBody>
      </p:sp>
      <p:sp>
        <p:nvSpPr>
          <p:cNvPr id="29" name="Rectangle 28">
            <a:extLst>
              <a:ext uri="{FF2B5EF4-FFF2-40B4-BE49-F238E27FC236}">
                <a16:creationId xmlns:a16="http://schemas.microsoft.com/office/drawing/2014/main" id="{F9687F0B-5611-694F-AC64-EE9B7BFB2F17}"/>
              </a:ext>
            </a:extLst>
          </p:cNvPr>
          <p:cNvSpPr/>
          <p:nvPr/>
        </p:nvSpPr>
        <p:spPr>
          <a:xfrm>
            <a:off x="1478126" y="2934134"/>
            <a:ext cx="3166515" cy="629323"/>
          </a:xfrm>
          <a:prstGeom prst="rect">
            <a:avLst/>
          </a:prstGeom>
          <a:solidFill>
            <a:srgbClr val="F4B3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egoe UI Historic" panose="020B0502040204020203" pitchFamily="34" charset="0"/>
                <a:ea typeface="Segoe UI Historic" panose="020B0502040204020203" pitchFamily="34" charset="0"/>
                <a:cs typeface="Segoe UI Historic" panose="020B0502040204020203" pitchFamily="34" charset="0"/>
              </a:rPr>
              <a:t>Active Management</a:t>
            </a:r>
            <a:endParaRPr lang="en-US" sz="2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4" name="TextBox 33">
            <a:extLst>
              <a:ext uri="{FF2B5EF4-FFF2-40B4-BE49-F238E27FC236}">
                <a16:creationId xmlns:a16="http://schemas.microsoft.com/office/drawing/2014/main" id="{035B387F-4C31-7B44-A794-59464A04921F}"/>
              </a:ext>
            </a:extLst>
          </p:cNvPr>
          <p:cNvSpPr txBox="1"/>
          <p:nvPr/>
        </p:nvSpPr>
        <p:spPr>
          <a:xfrm>
            <a:off x="1506972" y="3812538"/>
            <a:ext cx="3131947" cy="338554"/>
          </a:xfrm>
          <a:prstGeom prst="rect">
            <a:avLst/>
          </a:prstGeom>
          <a:noFill/>
        </p:spPr>
        <p:txBody>
          <a:bodyPr wrap="square" rtlCol="0">
            <a:spAutoFit/>
          </a:bodyPr>
          <a:lstStyle/>
          <a:p>
            <a:pPr algn="ctr"/>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Market Underperformance</a:t>
            </a:r>
          </a:p>
        </p:txBody>
      </p:sp>
      <p:sp>
        <p:nvSpPr>
          <p:cNvPr id="35" name="TextBox 34">
            <a:extLst>
              <a:ext uri="{FF2B5EF4-FFF2-40B4-BE49-F238E27FC236}">
                <a16:creationId xmlns:a16="http://schemas.microsoft.com/office/drawing/2014/main" id="{2A1D4655-E7FF-F644-9295-98D80957E96B}"/>
              </a:ext>
            </a:extLst>
          </p:cNvPr>
          <p:cNvSpPr txBox="1"/>
          <p:nvPr/>
        </p:nvSpPr>
        <p:spPr>
          <a:xfrm>
            <a:off x="7538791" y="3127243"/>
            <a:ext cx="3131947" cy="338554"/>
          </a:xfrm>
          <a:prstGeom prst="rect">
            <a:avLst/>
          </a:prstGeom>
          <a:noFill/>
        </p:spPr>
        <p:txBody>
          <a:bodyPr wrap="square" rtlCol="0">
            <a:spAutoFit/>
          </a:bodyPr>
          <a:lstStyle/>
          <a:p>
            <a:pPr algn="ctr"/>
            <a:r>
              <a:rPr lang="en-US" sz="16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Market Overperformance</a:t>
            </a:r>
          </a:p>
        </p:txBody>
      </p:sp>
    </p:spTree>
    <p:extLst>
      <p:ext uri="{BB962C8B-B14F-4D97-AF65-F5344CB8AC3E}">
        <p14:creationId xmlns:p14="http://schemas.microsoft.com/office/powerpoint/2010/main" val="3960595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mmetry" id="{CA807432-760E-764E-8EDA-2FEE4E683D56}" vid="{F17946A9-4278-ED43-8179-3EA6A7E9190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375</TotalTime>
  <Words>9446</Words>
  <Application>Microsoft Macintosh PowerPoint</Application>
  <PresentationFormat>Widescreen</PresentationFormat>
  <Paragraphs>631</Paragraphs>
  <Slides>52</Slides>
  <Notes>46</Notes>
  <HiddenSlides>0</HiddenSlides>
  <MMClips>2</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52</vt:i4>
      </vt:variant>
    </vt:vector>
  </HeadingPairs>
  <TitlesOfParts>
    <vt:vector size="66" baseType="lpstr">
      <vt:lpstr>Arial</vt:lpstr>
      <vt:lpstr>Arial Narrow</vt:lpstr>
      <vt:lpstr>Arial Nova</vt:lpstr>
      <vt:lpstr>Calibri</vt:lpstr>
      <vt:lpstr>Calibri Light</vt:lpstr>
      <vt:lpstr>Helvetica</vt:lpstr>
      <vt:lpstr>Helvetica Neue</vt:lpstr>
      <vt:lpstr>Helvetica Neue Normal</vt:lpstr>
      <vt:lpstr>Segoe UI</vt:lpstr>
      <vt:lpstr>Segoe UI Historic</vt:lpstr>
      <vt:lpstr>System Font Regular</vt:lpstr>
      <vt:lpstr>Office Theme</vt:lpstr>
      <vt:lpstr>Custom Design</vt:lpstr>
      <vt:lpstr>1_Office Theme</vt:lpstr>
      <vt:lpstr>Invested in Your Goals Our Evidence-Based Approach to Advice</vt:lpstr>
      <vt:lpstr>The 3 Key Questions for Investors</vt:lpstr>
      <vt:lpstr>PowerPoint Presentation</vt:lpstr>
      <vt:lpstr>What’s Most Important to You — Personally &amp; Financially?</vt:lpstr>
      <vt:lpstr>PowerPoint Presentation</vt:lpstr>
      <vt:lpstr>PowerPoint Presentation</vt:lpstr>
      <vt:lpstr>Do You Have the Right Plan  (and Portfolio) to Get There?</vt:lpstr>
      <vt:lpstr>PowerPoint Presentation</vt:lpstr>
      <vt:lpstr>PowerPoint Presentation</vt:lpstr>
      <vt:lpstr>Poor Track Record for Active Managers Percentage of Active Funds that Outperformed Their Index 2005 - 2019</vt:lpstr>
      <vt:lpstr>And Top Performance Rarely Lasts… From Heroes to Zero</vt:lpstr>
      <vt:lpstr>PowerPoint Presentation</vt:lpstr>
      <vt:lpstr>PowerPoint Presentation</vt:lpstr>
      <vt:lpstr>Index Funds Try to Mimic Returns  of Various Indices, But…</vt:lpstr>
      <vt:lpstr>PowerPoint Presentation</vt:lpstr>
      <vt:lpstr>PowerPoint Presentation</vt:lpstr>
      <vt:lpstr>PowerPoint Presentation</vt:lpstr>
      <vt:lpstr>Emotional &amp; Cognitive Biases </vt:lpstr>
      <vt:lpstr>PowerPoint Presentation</vt:lpstr>
      <vt:lpstr>The Critical Role of the Financial Advisor </vt:lpstr>
      <vt:lpstr>PowerPoint Presentation</vt:lpstr>
      <vt:lpstr>The Science of Evidence-Based Investing</vt:lpstr>
      <vt:lpstr>PowerPoint Presentation</vt:lpstr>
      <vt:lpstr>PowerPoint Presentation</vt:lpstr>
      <vt:lpstr>Diversify Globally: Ranking of World Market Returns Ten-Year Returns 2009 – 2018 </vt:lpstr>
      <vt:lpstr>PowerPoint Presentation</vt:lpstr>
      <vt:lpstr>Diversify Globally—Performance of Various Asset Classes</vt:lpstr>
      <vt:lpstr>Diversify Globally—Performance of Various Asset Classes 2000 - 2019</vt:lpstr>
      <vt:lpstr>Diversify Globally—Performance of Various Asset Classes 2000 - 2019</vt:lpstr>
      <vt:lpstr>PowerPoint Presentation</vt:lpstr>
      <vt:lpstr>PowerPoint Presentation</vt:lpstr>
      <vt:lpstr>PowerPoint Presentation</vt:lpstr>
      <vt:lpstr>Factors We Target </vt:lpstr>
      <vt:lpstr>Factors We Target </vt:lpstr>
      <vt:lpstr>Factors We Target </vt:lpstr>
      <vt:lpstr>The Power of Factors &amp; Diversification - Stocks</vt:lpstr>
      <vt:lpstr>PowerPoint Presentation</vt:lpstr>
      <vt:lpstr>PowerPoint Presentation</vt:lpstr>
      <vt:lpstr>PowerPoint Presentation</vt:lpstr>
      <vt:lpstr>Bear &amp; Bull Markets &amp; Recessions  1926 – 2019</vt:lpstr>
      <vt:lpstr>PowerPoint Presentation</vt:lpstr>
      <vt:lpstr>What Combining Factors Can Mean</vt:lpstr>
      <vt:lpstr>PowerPoint Presentation</vt:lpstr>
      <vt:lpstr>How Will You Stay on Track?</vt:lpstr>
      <vt:lpstr>Working Together</vt:lpstr>
      <vt:lpstr>The 3 Key Questions for Investors</vt:lpstr>
      <vt:lpstr>Thank You</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Mikhael Frazier</dc:creator>
  <cp:lastModifiedBy>Mikhael Frazier</cp:lastModifiedBy>
  <cp:revision>46</cp:revision>
  <dcterms:created xsi:type="dcterms:W3CDTF">2020-01-22T14:50:02Z</dcterms:created>
  <dcterms:modified xsi:type="dcterms:W3CDTF">2020-07-09T16:08:40Z</dcterms:modified>
</cp:coreProperties>
</file>