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5" r:id="rId1"/>
  </p:sldMasterIdLst>
  <p:notesMasterIdLst>
    <p:notesMasterId r:id="rId165"/>
  </p:notesMasterIdLst>
  <p:handoutMasterIdLst>
    <p:handoutMasterId r:id="rId166"/>
  </p:handoutMasterIdLst>
  <p:sldIdLst>
    <p:sldId id="836" r:id="rId2"/>
    <p:sldId id="768" r:id="rId3"/>
    <p:sldId id="495" r:id="rId4"/>
    <p:sldId id="830" r:id="rId5"/>
    <p:sldId id="838" r:id="rId6"/>
    <p:sldId id="839" r:id="rId7"/>
    <p:sldId id="840" r:id="rId8"/>
    <p:sldId id="841" r:id="rId9"/>
    <p:sldId id="842" r:id="rId10"/>
    <p:sldId id="843" r:id="rId11"/>
    <p:sldId id="994" r:id="rId12"/>
    <p:sldId id="845" r:id="rId13"/>
    <p:sldId id="846" r:id="rId14"/>
    <p:sldId id="847" r:id="rId15"/>
    <p:sldId id="848" r:id="rId16"/>
    <p:sldId id="993" r:id="rId17"/>
    <p:sldId id="850" r:id="rId18"/>
    <p:sldId id="851" r:id="rId19"/>
    <p:sldId id="852" r:id="rId20"/>
    <p:sldId id="853" r:id="rId21"/>
    <p:sldId id="854" r:id="rId22"/>
    <p:sldId id="855" r:id="rId23"/>
    <p:sldId id="998" r:id="rId24"/>
    <p:sldId id="857" r:id="rId25"/>
    <p:sldId id="858" r:id="rId26"/>
    <p:sldId id="859" r:id="rId27"/>
    <p:sldId id="860" r:id="rId28"/>
    <p:sldId id="861" r:id="rId29"/>
    <p:sldId id="862" r:id="rId30"/>
    <p:sldId id="863" r:id="rId31"/>
    <p:sldId id="864" r:id="rId32"/>
    <p:sldId id="865" r:id="rId33"/>
    <p:sldId id="866" r:id="rId34"/>
    <p:sldId id="867" r:id="rId35"/>
    <p:sldId id="997" r:id="rId36"/>
    <p:sldId id="996" r:id="rId37"/>
    <p:sldId id="868" r:id="rId38"/>
    <p:sldId id="869" r:id="rId39"/>
    <p:sldId id="870" r:id="rId40"/>
    <p:sldId id="871" r:id="rId41"/>
    <p:sldId id="872" r:id="rId42"/>
    <p:sldId id="873" r:id="rId43"/>
    <p:sldId id="874" r:id="rId44"/>
    <p:sldId id="875" r:id="rId45"/>
    <p:sldId id="876" r:id="rId46"/>
    <p:sldId id="877" r:id="rId47"/>
    <p:sldId id="878" r:id="rId48"/>
    <p:sldId id="879" r:id="rId49"/>
    <p:sldId id="880" r:id="rId50"/>
    <p:sldId id="881" r:id="rId51"/>
    <p:sldId id="882" r:id="rId52"/>
    <p:sldId id="883" r:id="rId53"/>
    <p:sldId id="884" r:id="rId54"/>
    <p:sldId id="885" r:id="rId55"/>
    <p:sldId id="886" r:id="rId56"/>
    <p:sldId id="887" r:id="rId57"/>
    <p:sldId id="888" r:id="rId58"/>
    <p:sldId id="889" r:id="rId59"/>
    <p:sldId id="890" r:id="rId60"/>
    <p:sldId id="891" r:id="rId61"/>
    <p:sldId id="892" r:id="rId62"/>
    <p:sldId id="893" r:id="rId63"/>
    <p:sldId id="894" r:id="rId64"/>
    <p:sldId id="895" r:id="rId65"/>
    <p:sldId id="896" r:id="rId66"/>
    <p:sldId id="897" r:id="rId67"/>
    <p:sldId id="898" r:id="rId68"/>
    <p:sldId id="899" r:id="rId69"/>
    <p:sldId id="900" r:id="rId70"/>
    <p:sldId id="901" r:id="rId71"/>
    <p:sldId id="902" r:id="rId72"/>
    <p:sldId id="903" r:id="rId73"/>
    <p:sldId id="904" r:id="rId74"/>
    <p:sldId id="905" r:id="rId75"/>
    <p:sldId id="906" r:id="rId76"/>
    <p:sldId id="907" r:id="rId77"/>
    <p:sldId id="908" r:id="rId78"/>
    <p:sldId id="909" r:id="rId79"/>
    <p:sldId id="910" r:id="rId80"/>
    <p:sldId id="911" r:id="rId81"/>
    <p:sldId id="912" r:id="rId82"/>
    <p:sldId id="913" r:id="rId83"/>
    <p:sldId id="914" r:id="rId84"/>
    <p:sldId id="915" r:id="rId85"/>
    <p:sldId id="916" r:id="rId86"/>
    <p:sldId id="917" r:id="rId87"/>
    <p:sldId id="918" r:id="rId88"/>
    <p:sldId id="919" r:id="rId89"/>
    <p:sldId id="920" r:id="rId90"/>
    <p:sldId id="921" r:id="rId91"/>
    <p:sldId id="922" r:id="rId92"/>
    <p:sldId id="923" r:id="rId93"/>
    <p:sldId id="924" r:id="rId94"/>
    <p:sldId id="925" r:id="rId95"/>
    <p:sldId id="926" r:id="rId96"/>
    <p:sldId id="927" r:id="rId97"/>
    <p:sldId id="928" r:id="rId98"/>
    <p:sldId id="929" r:id="rId99"/>
    <p:sldId id="930" r:id="rId100"/>
    <p:sldId id="931" r:id="rId101"/>
    <p:sldId id="932" r:id="rId102"/>
    <p:sldId id="933" r:id="rId103"/>
    <p:sldId id="934" r:id="rId104"/>
    <p:sldId id="935" r:id="rId105"/>
    <p:sldId id="936" r:id="rId106"/>
    <p:sldId id="937" r:id="rId107"/>
    <p:sldId id="938" r:id="rId108"/>
    <p:sldId id="939" r:id="rId109"/>
    <p:sldId id="940" r:id="rId110"/>
    <p:sldId id="941" r:id="rId111"/>
    <p:sldId id="942" r:id="rId112"/>
    <p:sldId id="943" r:id="rId113"/>
    <p:sldId id="944" r:id="rId114"/>
    <p:sldId id="945" r:id="rId115"/>
    <p:sldId id="1001" r:id="rId116"/>
    <p:sldId id="1003" r:id="rId117"/>
    <p:sldId id="946" r:id="rId118"/>
    <p:sldId id="947" r:id="rId119"/>
    <p:sldId id="948" r:id="rId120"/>
    <p:sldId id="949" r:id="rId121"/>
    <p:sldId id="950" r:id="rId122"/>
    <p:sldId id="951" r:id="rId123"/>
    <p:sldId id="952" r:id="rId124"/>
    <p:sldId id="953" r:id="rId125"/>
    <p:sldId id="954" r:id="rId126"/>
    <p:sldId id="955" r:id="rId127"/>
    <p:sldId id="956" r:id="rId128"/>
    <p:sldId id="957" r:id="rId129"/>
    <p:sldId id="958" r:id="rId130"/>
    <p:sldId id="959" r:id="rId131"/>
    <p:sldId id="960" r:id="rId132"/>
    <p:sldId id="961" r:id="rId133"/>
    <p:sldId id="962" r:id="rId134"/>
    <p:sldId id="963" r:id="rId135"/>
    <p:sldId id="964" r:id="rId136"/>
    <p:sldId id="965" r:id="rId137"/>
    <p:sldId id="966" r:id="rId138"/>
    <p:sldId id="967" r:id="rId139"/>
    <p:sldId id="968" r:id="rId140"/>
    <p:sldId id="969" r:id="rId141"/>
    <p:sldId id="970" r:id="rId142"/>
    <p:sldId id="971" r:id="rId143"/>
    <p:sldId id="972" r:id="rId144"/>
    <p:sldId id="973" r:id="rId145"/>
    <p:sldId id="974" r:id="rId146"/>
    <p:sldId id="975" r:id="rId147"/>
    <p:sldId id="976" r:id="rId148"/>
    <p:sldId id="977" r:id="rId149"/>
    <p:sldId id="1000" r:id="rId150"/>
    <p:sldId id="978" r:id="rId151"/>
    <p:sldId id="980" r:id="rId152"/>
    <p:sldId id="981" r:id="rId153"/>
    <p:sldId id="982" r:id="rId154"/>
    <p:sldId id="983" r:id="rId155"/>
    <p:sldId id="984" r:id="rId156"/>
    <p:sldId id="985" r:id="rId157"/>
    <p:sldId id="986" r:id="rId158"/>
    <p:sldId id="987" r:id="rId159"/>
    <p:sldId id="999" r:id="rId160"/>
    <p:sldId id="989" r:id="rId161"/>
    <p:sldId id="990" r:id="rId162"/>
    <p:sldId id="991" r:id="rId163"/>
    <p:sldId id="992" r:id="rId164"/>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CCECFF"/>
    <a:srgbClr val="66CCFF"/>
    <a:srgbClr val="808080"/>
    <a:srgbClr val="00FFFF"/>
    <a:srgbClr val="C0C0C0"/>
    <a:srgbClr val="3399FF"/>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660"/>
  </p:normalViewPr>
  <p:slideViewPr>
    <p:cSldViewPr snapToGrid="0">
      <p:cViewPr varScale="1">
        <p:scale>
          <a:sx n="86" d="100"/>
          <a:sy n="86" d="100"/>
        </p:scale>
        <p:origin x="1546" y="48"/>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28326"/>
    </p:cViewPr>
  </p:sorterViewPr>
  <p:notesViewPr>
    <p:cSldViewPr snapToGrid="0">
      <p:cViewPr varScale="1">
        <p:scale>
          <a:sx n="83" d="100"/>
          <a:sy n="83" d="100"/>
        </p:scale>
        <p:origin x="-190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image" Target="../media/image7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200">
                <a:latin typeface="Arial" pitchFamily="34" charset="0"/>
              </a:defRPr>
            </a:lvl1pPr>
          </a:lstStyle>
          <a:p>
            <a:fld id="{12D575E8-D986-4EF5-8683-E5978DF5655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200">
                <a:latin typeface="Arial" pitchFamily="34" charset="0"/>
              </a:defRPr>
            </a:lvl1pPr>
          </a:lstStyle>
          <a:p>
            <a:fld id="{E968F7C2-2F46-4433-9CFB-7B079A8D1A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252DD6FF-271D-4B99-9361-7CFD1B16CC5D}" type="slidenum">
              <a:rPr lang="en-US" altLang="en-US"/>
              <a:pPr/>
              <a:t>2</a:t>
            </a:fld>
            <a:endParaRPr lang="en-US" altLang="en-US" dirty="0"/>
          </a:p>
        </p:txBody>
      </p:sp>
      <p:sp>
        <p:nvSpPr>
          <p:cNvPr id="9219" name="Rectangle 2"/>
          <p:cNvSpPr>
            <a:spLocks noGrp="1" noRot="1" noChangeAspect="1" noChangeArrowheads="1" noTextEdit="1"/>
          </p:cNvSpPr>
          <p:nvPr>
            <p:ph type="sldImg"/>
          </p:nvPr>
        </p:nvSpPr>
        <p:spPr>
          <a:ln cap="flat">
            <a:solidFill>
              <a:schemeClr val="tx1"/>
            </a:solidFill>
          </a:ln>
        </p:spPr>
      </p:sp>
      <p:sp>
        <p:nvSpPr>
          <p:cNvPr id="922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EF449884-1B0D-4934-A9B3-D7A9AFE6BB0A}" type="slidenum">
              <a:rPr lang="en-US" altLang="en-US"/>
              <a:pPr/>
              <a:t>13</a:t>
            </a:fld>
            <a:endParaRPr lang="en-US" altLang="en-US" dirty="0"/>
          </a:p>
        </p:txBody>
      </p:sp>
      <p:sp>
        <p:nvSpPr>
          <p:cNvPr id="178179" name="Rectangle 2"/>
          <p:cNvSpPr>
            <a:spLocks noGrp="1" noRot="1" noChangeAspect="1" noChangeArrowheads="1" noTextEdit="1"/>
          </p:cNvSpPr>
          <p:nvPr>
            <p:ph type="sldImg"/>
          </p:nvPr>
        </p:nvSpPr>
        <p:spPr>
          <a:ln cap="flat">
            <a:solidFill>
              <a:schemeClr val="tx1"/>
            </a:solidFill>
          </a:ln>
        </p:spPr>
      </p:sp>
      <p:sp>
        <p:nvSpPr>
          <p:cNvPr id="17818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98AFB6C6-ABD9-4A75-B66C-977E3053B0D7}" type="slidenum">
              <a:rPr lang="en-US" altLang="en-US"/>
              <a:pPr/>
              <a:t>136</a:t>
            </a:fld>
            <a:endParaRPr lang="en-US" altLang="en-US"/>
          </a:p>
        </p:txBody>
      </p:sp>
      <p:sp>
        <p:nvSpPr>
          <p:cNvPr id="26726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6726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6726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6727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6727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6727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6A388102-20C3-48FA-ADFC-37A1EA862F3D}" type="slidenum">
              <a:rPr lang="en-US" altLang="en-US"/>
              <a:pPr/>
              <a:t>137</a:t>
            </a:fld>
            <a:endParaRPr lang="en-US" altLang="en-US"/>
          </a:p>
        </p:txBody>
      </p:sp>
      <p:sp>
        <p:nvSpPr>
          <p:cNvPr id="26829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6829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27</a:t>
            </a:r>
          </a:p>
        </p:txBody>
      </p:sp>
      <p:sp>
        <p:nvSpPr>
          <p:cNvPr id="26829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6829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6829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6829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AB4A84A6-6E45-4CB4-8C31-6DAE7CE40C10}" type="slidenum">
              <a:rPr lang="en-US" altLang="en-US"/>
              <a:pPr/>
              <a:t>138</a:t>
            </a:fld>
            <a:endParaRPr lang="en-US" altLang="en-US"/>
          </a:p>
        </p:txBody>
      </p:sp>
      <p:sp>
        <p:nvSpPr>
          <p:cNvPr id="26931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6931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31</a:t>
            </a:r>
          </a:p>
        </p:txBody>
      </p:sp>
      <p:sp>
        <p:nvSpPr>
          <p:cNvPr id="26931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6931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6931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6932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D6B61B6D-2B24-481C-B50B-3CB025C1DA55}" type="slidenum">
              <a:rPr lang="en-US" altLang="en-US"/>
              <a:pPr/>
              <a:t>140</a:t>
            </a:fld>
            <a:endParaRPr lang="en-US" altLang="en-US"/>
          </a:p>
        </p:txBody>
      </p:sp>
      <p:sp>
        <p:nvSpPr>
          <p:cNvPr id="27033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7034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31</a:t>
            </a:r>
          </a:p>
        </p:txBody>
      </p:sp>
      <p:sp>
        <p:nvSpPr>
          <p:cNvPr id="27034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7034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7034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7034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260D0F5B-75F5-4354-89B2-B74956F9FFEF}" type="slidenum">
              <a:rPr lang="en-US" altLang="en-US"/>
              <a:pPr/>
              <a:t>143</a:t>
            </a:fld>
            <a:endParaRPr lang="en-US" altLang="en-US"/>
          </a:p>
        </p:txBody>
      </p:sp>
      <p:sp>
        <p:nvSpPr>
          <p:cNvPr id="271363" name="Rectangle 2"/>
          <p:cNvSpPr>
            <a:spLocks noGrp="1" noRot="1" noChangeAspect="1" noChangeArrowheads="1" noTextEdit="1"/>
          </p:cNvSpPr>
          <p:nvPr>
            <p:ph type="sldImg"/>
          </p:nvPr>
        </p:nvSpPr>
        <p:spPr>
          <a:ln cap="flat">
            <a:solidFill>
              <a:schemeClr val="tx1"/>
            </a:solidFill>
          </a:ln>
        </p:spPr>
      </p:sp>
      <p:sp>
        <p:nvSpPr>
          <p:cNvPr id="27136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BE87D7C3-3026-4FA2-AC77-2A1B58D57BD6}" type="slidenum">
              <a:rPr lang="en-US" altLang="en-US"/>
              <a:pPr/>
              <a:t>149</a:t>
            </a:fld>
            <a:endParaRPr lang="en-US" altLang="en-US"/>
          </a:p>
        </p:txBody>
      </p:sp>
      <p:sp>
        <p:nvSpPr>
          <p:cNvPr id="248835" name="Rectangle 2"/>
          <p:cNvSpPr>
            <a:spLocks noGrp="1" noRot="1" noChangeAspect="1" noChangeArrowheads="1" noTextEdit="1"/>
          </p:cNvSpPr>
          <p:nvPr>
            <p:ph type="sldImg"/>
          </p:nvPr>
        </p:nvSpPr>
        <p:spPr>
          <a:ln cap="flat">
            <a:solidFill>
              <a:schemeClr val="tx1"/>
            </a:solidFill>
          </a:ln>
        </p:spPr>
      </p:sp>
      <p:sp>
        <p:nvSpPr>
          <p:cNvPr id="24883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B81B4E37-E5FB-40E4-B90F-E15E3710C004}" type="slidenum">
              <a:rPr lang="en-US" altLang="en-US"/>
              <a:pPr/>
              <a:t>151</a:t>
            </a:fld>
            <a:endParaRPr lang="en-US" altLang="en-US"/>
          </a:p>
        </p:txBody>
      </p:sp>
      <p:sp>
        <p:nvSpPr>
          <p:cNvPr id="27341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7341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7341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7341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7341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7341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F6F3B554-2039-487B-BCC4-9E11B52806E8}" type="slidenum">
              <a:rPr lang="en-US" altLang="en-US"/>
              <a:pPr/>
              <a:t>152</a:t>
            </a:fld>
            <a:endParaRPr lang="en-US" altLang="en-US"/>
          </a:p>
        </p:txBody>
      </p:sp>
      <p:sp>
        <p:nvSpPr>
          <p:cNvPr id="27443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7443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7443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7443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7443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7444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72FE569D-8D9D-43B9-9CCA-17593889FBD8}" type="slidenum">
              <a:rPr lang="en-US" altLang="en-US"/>
              <a:pPr/>
              <a:t>153</a:t>
            </a:fld>
            <a:endParaRPr lang="en-US" altLang="en-US"/>
          </a:p>
        </p:txBody>
      </p:sp>
      <p:sp>
        <p:nvSpPr>
          <p:cNvPr id="275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75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75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75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7546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7546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668AD29F-DF29-4CFD-971B-9A5C1675E657}" type="slidenum">
              <a:rPr lang="en-US" altLang="en-US"/>
              <a:pPr/>
              <a:t>154</a:t>
            </a:fld>
            <a:endParaRPr lang="en-US" altLang="en-US"/>
          </a:p>
        </p:txBody>
      </p:sp>
      <p:sp>
        <p:nvSpPr>
          <p:cNvPr id="27648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7648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31</a:t>
            </a:r>
          </a:p>
        </p:txBody>
      </p:sp>
      <p:sp>
        <p:nvSpPr>
          <p:cNvPr id="27648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7648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7648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7648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6145B31B-7BB8-4AD8-B177-0AF14426D121}" type="slidenum">
              <a:rPr lang="en-US" altLang="en-US"/>
              <a:pPr/>
              <a:t>14</a:t>
            </a:fld>
            <a:endParaRPr lang="en-US" altLang="en-US" dirty="0"/>
          </a:p>
        </p:txBody>
      </p:sp>
      <p:sp>
        <p:nvSpPr>
          <p:cNvPr id="179203" name="Rectangle 2"/>
          <p:cNvSpPr>
            <a:spLocks noGrp="1" noRot="1" noChangeAspect="1" noChangeArrowheads="1" noTextEdit="1"/>
          </p:cNvSpPr>
          <p:nvPr>
            <p:ph type="sldImg"/>
          </p:nvPr>
        </p:nvSpPr>
        <p:spPr>
          <a:ln cap="flat">
            <a:solidFill>
              <a:schemeClr val="tx1"/>
            </a:solidFill>
          </a:ln>
        </p:spPr>
      </p:sp>
      <p:sp>
        <p:nvSpPr>
          <p:cNvPr id="17920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6DE0CA3F-2410-4281-BA3A-7B61769AE740}" type="slidenum">
              <a:rPr lang="en-US" altLang="en-US"/>
              <a:pPr/>
              <a:t>155</a:t>
            </a:fld>
            <a:endParaRPr lang="en-US" altLang="en-US"/>
          </a:p>
        </p:txBody>
      </p:sp>
      <p:sp>
        <p:nvSpPr>
          <p:cNvPr id="27750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7750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31</a:t>
            </a:r>
          </a:p>
        </p:txBody>
      </p:sp>
      <p:sp>
        <p:nvSpPr>
          <p:cNvPr id="27750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7751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7751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7751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49982FDC-A11F-4D48-A2B7-245528282B89}" type="slidenum">
              <a:rPr lang="en-US" altLang="en-US"/>
              <a:pPr/>
              <a:t>156</a:t>
            </a:fld>
            <a:endParaRPr lang="en-US" altLang="en-US"/>
          </a:p>
        </p:txBody>
      </p:sp>
      <p:sp>
        <p:nvSpPr>
          <p:cNvPr id="27853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7853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31</a:t>
            </a:r>
          </a:p>
        </p:txBody>
      </p:sp>
      <p:sp>
        <p:nvSpPr>
          <p:cNvPr id="27853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7853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7853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7853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74ABEB94-5F74-44BD-85C8-80B1DB4077BB}" type="slidenum">
              <a:rPr lang="en-US" altLang="en-US"/>
              <a:pPr/>
              <a:t>157</a:t>
            </a:fld>
            <a:endParaRPr lang="en-US" altLang="en-US"/>
          </a:p>
        </p:txBody>
      </p:sp>
      <p:sp>
        <p:nvSpPr>
          <p:cNvPr id="27955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7955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30</a:t>
            </a:r>
          </a:p>
        </p:txBody>
      </p:sp>
      <p:sp>
        <p:nvSpPr>
          <p:cNvPr id="27955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7955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7955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7956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38B8C1A7-0A79-4A36-84CE-8C8F1D9BDBD1}" type="slidenum">
              <a:rPr lang="en-US" altLang="en-US"/>
              <a:pPr/>
              <a:t>158</a:t>
            </a:fld>
            <a:endParaRPr lang="en-US" altLang="en-US"/>
          </a:p>
        </p:txBody>
      </p:sp>
      <p:sp>
        <p:nvSpPr>
          <p:cNvPr id="28057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8058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31</a:t>
            </a:r>
          </a:p>
        </p:txBody>
      </p:sp>
      <p:sp>
        <p:nvSpPr>
          <p:cNvPr id="28058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8058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8058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8058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BE87D7C3-3026-4FA2-AC77-2A1B58D57BD6}" type="slidenum">
              <a:rPr lang="en-US" altLang="en-US"/>
              <a:pPr/>
              <a:t>159</a:t>
            </a:fld>
            <a:endParaRPr lang="en-US" altLang="en-US"/>
          </a:p>
        </p:txBody>
      </p:sp>
      <p:sp>
        <p:nvSpPr>
          <p:cNvPr id="248835" name="Rectangle 2"/>
          <p:cNvSpPr>
            <a:spLocks noGrp="1" noRot="1" noChangeAspect="1" noChangeArrowheads="1" noTextEdit="1"/>
          </p:cNvSpPr>
          <p:nvPr>
            <p:ph type="sldImg"/>
          </p:nvPr>
        </p:nvSpPr>
        <p:spPr>
          <a:ln cap="flat">
            <a:solidFill>
              <a:schemeClr val="tx1"/>
            </a:solidFill>
          </a:ln>
        </p:spPr>
      </p:sp>
      <p:sp>
        <p:nvSpPr>
          <p:cNvPr id="24883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FF55C2D5-2EAA-48C9-8C01-89881B792BD2}" type="slidenum">
              <a:rPr lang="en-US" altLang="en-US"/>
              <a:pPr/>
              <a:t>162</a:t>
            </a:fld>
            <a:endParaRPr lang="en-US" altLang="en-US"/>
          </a:p>
        </p:txBody>
      </p:sp>
      <p:sp>
        <p:nvSpPr>
          <p:cNvPr id="282627" name="Rectangle 2"/>
          <p:cNvSpPr>
            <a:spLocks noGrp="1" noRot="1" noChangeAspect="1" noChangeArrowheads="1" noTextEdit="1"/>
          </p:cNvSpPr>
          <p:nvPr>
            <p:ph type="sldImg"/>
          </p:nvPr>
        </p:nvSpPr>
        <p:spPr>
          <a:xfrm>
            <a:off x="1146175" y="687388"/>
            <a:ext cx="4565650" cy="3425825"/>
          </a:xfrm>
          <a:ln cap="flat">
            <a:solidFill>
              <a:schemeClr val="tx1"/>
            </a:solidFill>
          </a:ln>
        </p:spPr>
      </p:sp>
      <p:sp>
        <p:nvSpPr>
          <p:cNvPr id="282628" name="Rectangle 3"/>
          <p:cNvSpPr>
            <a:spLocks noGrp="1" noChangeArrowheads="1"/>
          </p:cNvSpPr>
          <p:nvPr>
            <p:ph type="body" idx="1"/>
          </p:nvPr>
        </p:nvSpPr>
        <p:spPr>
          <a:xfrm>
            <a:off x="914400" y="4343400"/>
            <a:ext cx="5029200" cy="4114800"/>
          </a:xfrm>
          <a:noFill/>
          <a:ln/>
        </p:spPr>
        <p:txBody>
          <a:bodyPr lIns="92053" tIns="46027" rIns="92053" bIns="46027"/>
          <a:lstStyle/>
          <a:p>
            <a:pPr defTabSz="965200"/>
            <a:endParaRPr lang="en-US"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D688400A-03CA-4A77-BAA5-428C3BDC0453}" type="slidenum">
              <a:rPr lang="en-US" altLang="en-US"/>
              <a:pPr/>
              <a:t>163</a:t>
            </a:fld>
            <a:endParaRPr lang="en-US" altLang="en-US"/>
          </a:p>
        </p:txBody>
      </p:sp>
      <p:sp>
        <p:nvSpPr>
          <p:cNvPr id="283651" name="Rectangle 2"/>
          <p:cNvSpPr>
            <a:spLocks noGrp="1" noRot="1" noChangeAspect="1" noChangeArrowheads="1" noTextEdit="1"/>
          </p:cNvSpPr>
          <p:nvPr>
            <p:ph type="sldImg"/>
          </p:nvPr>
        </p:nvSpPr>
        <p:spPr>
          <a:ln cap="flat">
            <a:solidFill>
              <a:schemeClr val="tx1"/>
            </a:solidFill>
          </a:ln>
        </p:spPr>
      </p:sp>
      <p:sp>
        <p:nvSpPr>
          <p:cNvPr id="28365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D291BBD1-59DD-4FB3-95D1-B0AEE01F136C}" type="slidenum">
              <a:rPr lang="en-US" altLang="en-US"/>
              <a:pPr/>
              <a:t>15</a:t>
            </a:fld>
            <a:endParaRPr lang="en-US" altLang="en-US" dirty="0"/>
          </a:p>
        </p:txBody>
      </p:sp>
      <p:sp>
        <p:nvSpPr>
          <p:cNvPr id="18022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8022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8</a:t>
            </a:r>
          </a:p>
        </p:txBody>
      </p:sp>
      <p:sp>
        <p:nvSpPr>
          <p:cNvPr id="18022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8023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8023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8023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77B6C103-5DFE-41A8-AFE7-2C3DF216C58F}" type="slidenum">
              <a:rPr lang="en-US" altLang="en-US"/>
              <a:pPr/>
              <a:t>16</a:t>
            </a:fld>
            <a:endParaRPr lang="en-US" altLang="en-US" dirty="0"/>
          </a:p>
        </p:txBody>
      </p:sp>
      <p:sp>
        <p:nvSpPr>
          <p:cNvPr id="171011" name="Rectangle 2"/>
          <p:cNvSpPr>
            <a:spLocks noGrp="1" noRot="1" noChangeAspect="1" noChangeArrowheads="1" noTextEdit="1"/>
          </p:cNvSpPr>
          <p:nvPr>
            <p:ph type="sldImg"/>
          </p:nvPr>
        </p:nvSpPr>
        <p:spPr>
          <a:ln cap="flat">
            <a:solidFill>
              <a:schemeClr val="tx1"/>
            </a:solidFill>
          </a:ln>
        </p:spPr>
      </p:sp>
      <p:sp>
        <p:nvSpPr>
          <p:cNvPr id="17101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D729F768-C209-4FFB-8E8D-BFADBB320384}" type="slidenum">
              <a:rPr lang="en-US" altLang="en-US"/>
              <a:pPr/>
              <a:t>21</a:t>
            </a:fld>
            <a:endParaRPr lang="en-US" altLang="en-US" dirty="0"/>
          </a:p>
        </p:txBody>
      </p:sp>
      <p:sp>
        <p:nvSpPr>
          <p:cNvPr id="18227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8227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18227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8227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8227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8228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77B6C103-5DFE-41A8-AFE7-2C3DF216C58F}" type="slidenum">
              <a:rPr lang="en-US" altLang="en-US"/>
              <a:pPr/>
              <a:t>23</a:t>
            </a:fld>
            <a:endParaRPr lang="en-US" altLang="en-US" dirty="0"/>
          </a:p>
        </p:txBody>
      </p:sp>
      <p:sp>
        <p:nvSpPr>
          <p:cNvPr id="171011" name="Rectangle 2"/>
          <p:cNvSpPr>
            <a:spLocks noGrp="1" noRot="1" noChangeAspect="1" noChangeArrowheads="1" noTextEdit="1"/>
          </p:cNvSpPr>
          <p:nvPr>
            <p:ph type="sldImg"/>
          </p:nvPr>
        </p:nvSpPr>
        <p:spPr>
          <a:ln cap="flat">
            <a:solidFill>
              <a:schemeClr val="tx1"/>
            </a:solidFill>
          </a:ln>
        </p:spPr>
      </p:sp>
      <p:sp>
        <p:nvSpPr>
          <p:cNvPr id="17101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E02F5FE7-45B4-42BF-9950-F3D0CFCF228A}" type="slidenum">
              <a:rPr lang="en-US" altLang="en-US"/>
              <a:pPr/>
              <a:t>24</a:t>
            </a:fld>
            <a:endParaRPr lang="en-US" altLang="en-US" dirty="0"/>
          </a:p>
        </p:txBody>
      </p:sp>
      <p:sp>
        <p:nvSpPr>
          <p:cNvPr id="18432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8432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8</a:t>
            </a:r>
          </a:p>
        </p:txBody>
      </p:sp>
      <p:sp>
        <p:nvSpPr>
          <p:cNvPr id="18432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8432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8432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8432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5546B16C-4DA1-4507-BEBB-77288D00A0AB}" type="slidenum">
              <a:rPr lang="en-US" altLang="en-US"/>
              <a:pPr/>
              <a:t>25</a:t>
            </a:fld>
            <a:endParaRPr lang="en-US" altLang="en-US" dirty="0"/>
          </a:p>
        </p:txBody>
      </p:sp>
      <p:sp>
        <p:nvSpPr>
          <p:cNvPr id="18534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8534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8</a:t>
            </a:r>
          </a:p>
        </p:txBody>
      </p:sp>
      <p:sp>
        <p:nvSpPr>
          <p:cNvPr id="18534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8535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8535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8535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C3669CBC-09B8-4DA1-A5F7-A9891FF3DDD6}" type="slidenum">
              <a:rPr lang="en-US" altLang="en-US"/>
              <a:pPr/>
              <a:t>26</a:t>
            </a:fld>
            <a:endParaRPr lang="en-US" altLang="en-US" dirty="0"/>
          </a:p>
        </p:txBody>
      </p:sp>
      <p:sp>
        <p:nvSpPr>
          <p:cNvPr id="18637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8637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14</a:t>
            </a:r>
          </a:p>
        </p:txBody>
      </p:sp>
      <p:sp>
        <p:nvSpPr>
          <p:cNvPr id="18637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8637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8637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8637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068DCF8A-5F7A-44A6-B21C-DB1631E71D09}" type="slidenum">
              <a:rPr lang="en-US" altLang="en-US"/>
              <a:pPr/>
              <a:t>27</a:t>
            </a:fld>
            <a:endParaRPr lang="en-US" altLang="en-US" dirty="0"/>
          </a:p>
        </p:txBody>
      </p:sp>
      <p:sp>
        <p:nvSpPr>
          <p:cNvPr id="187395" name="Rectangle 2"/>
          <p:cNvSpPr>
            <a:spLocks noGrp="1" noRot="1" noChangeAspect="1" noChangeArrowheads="1" noTextEdit="1"/>
          </p:cNvSpPr>
          <p:nvPr>
            <p:ph type="sldImg"/>
          </p:nvPr>
        </p:nvSpPr>
        <p:spPr>
          <a:ln cap="flat">
            <a:solidFill>
              <a:schemeClr val="tx1"/>
            </a:solidFill>
          </a:ln>
        </p:spPr>
      </p:sp>
      <p:sp>
        <p:nvSpPr>
          <p:cNvPr id="18739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193C5331-C211-435D-A3D1-664A1D005C09}" type="slidenum">
              <a:rPr lang="en-US" altLang="en-US"/>
              <a:pPr/>
              <a:t>5</a:t>
            </a:fld>
            <a:endParaRPr lang="en-US" altLang="en-US" dirty="0"/>
          </a:p>
        </p:txBody>
      </p:sp>
      <p:sp>
        <p:nvSpPr>
          <p:cNvPr id="169987" name="Rectangle 2"/>
          <p:cNvSpPr>
            <a:spLocks noGrp="1" noRot="1" noChangeAspect="1" noChangeArrowheads="1" noTextEdit="1"/>
          </p:cNvSpPr>
          <p:nvPr>
            <p:ph type="sldImg"/>
          </p:nvPr>
        </p:nvSpPr>
        <p:spPr>
          <a:xfrm>
            <a:off x="1146175" y="687388"/>
            <a:ext cx="4567238" cy="3425825"/>
          </a:xfrm>
          <a:ln cap="flat">
            <a:solidFill>
              <a:schemeClr val="tx1"/>
            </a:solidFill>
          </a:ln>
        </p:spPr>
      </p:sp>
      <p:sp>
        <p:nvSpPr>
          <p:cNvPr id="169988" name="Rectangle 3"/>
          <p:cNvSpPr>
            <a:spLocks noGrp="1" noChangeArrowheads="1"/>
          </p:cNvSpPr>
          <p:nvPr>
            <p:ph type="body" idx="1"/>
          </p:nvPr>
        </p:nvSpPr>
        <p:spPr>
          <a:xfrm>
            <a:off x="914400" y="4343400"/>
            <a:ext cx="5029200" cy="4114800"/>
          </a:xfrm>
          <a:noFill/>
          <a:ln/>
        </p:spPr>
        <p:txBody>
          <a:bodyPr lIns="92068" tIns="46034" rIns="92068" bIns="46034"/>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E3394E17-1472-4631-85C5-042FC9D1DBF5}" type="slidenum">
              <a:rPr lang="en-US" altLang="en-US"/>
              <a:pPr/>
              <a:t>28</a:t>
            </a:fld>
            <a:endParaRPr lang="en-US" altLang="en-US" dirty="0"/>
          </a:p>
        </p:txBody>
      </p:sp>
      <p:sp>
        <p:nvSpPr>
          <p:cNvPr id="188419" name="Rectangle 2"/>
          <p:cNvSpPr>
            <a:spLocks noGrp="1" noRot="1" noChangeAspect="1" noChangeArrowheads="1" noTextEdit="1"/>
          </p:cNvSpPr>
          <p:nvPr>
            <p:ph type="sldImg"/>
          </p:nvPr>
        </p:nvSpPr>
        <p:spPr>
          <a:ln cap="flat">
            <a:solidFill>
              <a:schemeClr val="tx1"/>
            </a:solidFill>
          </a:ln>
        </p:spPr>
      </p:sp>
      <p:sp>
        <p:nvSpPr>
          <p:cNvPr id="18842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A17A4045-BB88-4F71-8DA4-AD9F5FDC9C89}" type="slidenum">
              <a:rPr lang="en-US" altLang="en-US"/>
              <a:pPr/>
              <a:t>29</a:t>
            </a:fld>
            <a:endParaRPr lang="en-US" altLang="en-US" dirty="0"/>
          </a:p>
        </p:txBody>
      </p:sp>
      <p:sp>
        <p:nvSpPr>
          <p:cNvPr id="189443" name="Rectangle 2"/>
          <p:cNvSpPr>
            <a:spLocks noGrp="1" noRot="1" noChangeAspect="1" noChangeArrowheads="1" noTextEdit="1"/>
          </p:cNvSpPr>
          <p:nvPr>
            <p:ph type="sldImg"/>
          </p:nvPr>
        </p:nvSpPr>
        <p:spPr>
          <a:ln cap="flat">
            <a:solidFill>
              <a:schemeClr val="tx1"/>
            </a:solidFill>
          </a:ln>
        </p:spPr>
      </p:sp>
      <p:sp>
        <p:nvSpPr>
          <p:cNvPr id="18944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99A3838B-2CFB-4550-98CD-DE1C34A4B771}" type="slidenum">
              <a:rPr lang="en-US" altLang="en-US"/>
              <a:pPr/>
              <a:t>30</a:t>
            </a:fld>
            <a:endParaRPr lang="en-US" altLang="en-US" dirty="0"/>
          </a:p>
        </p:txBody>
      </p:sp>
      <p:sp>
        <p:nvSpPr>
          <p:cNvPr id="19046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9046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19046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9047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9047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9047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297E96AD-869D-4398-A3D6-3BEBFFF75966}" type="slidenum">
              <a:rPr lang="en-US" altLang="en-US"/>
              <a:pPr/>
              <a:t>31</a:t>
            </a:fld>
            <a:endParaRPr lang="en-US" altLang="en-US" dirty="0"/>
          </a:p>
        </p:txBody>
      </p:sp>
      <p:sp>
        <p:nvSpPr>
          <p:cNvPr id="19149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9149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8</a:t>
            </a:r>
          </a:p>
        </p:txBody>
      </p:sp>
      <p:sp>
        <p:nvSpPr>
          <p:cNvPr id="19149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9149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9149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9149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83C48A58-E04D-4ADE-980A-C877336F823F}" type="slidenum">
              <a:rPr lang="en-US" altLang="en-US"/>
              <a:pPr/>
              <a:t>32</a:t>
            </a:fld>
            <a:endParaRPr lang="en-US" altLang="en-US" dirty="0"/>
          </a:p>
        </p:txBody>
      </p:sp>
      <p:sp>
        <p:nvSpPr>
          <p:cNvPr id="192515" name="Rectangle 2"/>
          <p:cNvSpPr>
            <a:spLocks noGrp="1" noRot="1" noChangeAspect="1" noChangeArrowheads="1" noTextEdit="1"/>
          </p:cNvSpPr>
          <p:nvPr>
            <p:ph type="sldImg"/>
          </p:nvPr>
        </p:nvSpPr>
        <p:spPr>
          <a:ln cap="flat">
            <a:solidFill>
              <a:schemeClr val="tx1"/>
            </a:solidFill>
          </a:ln>
        </p:spPr>
      </p:sp>
      <p:sp>
        <p:nvSpPr>
          <p:cNvPr id="19251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08157421-B619-422B-A417-29013F684F20}" type="slidenum">
              <a:rPr lang="en-US" altLang="en-US"/>
              <a:pPr/>
              <a:t>33</a:t>
            </a:fld>
            <a:endParaRPr lang="en-US" altLang="en-US" dirty="0"/>
          </a:p>
        </p:txBody>
      </p:sp>
      <p:sp>
        <p:nvSpPr>
          <p:cNvPr id="19353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9354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19354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9354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9354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9354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291A0875-357F-4967-9B84-D50B9FF71BE6}" type="slidenum">
              <a:rPr lang="en-US" altLang="en-US"/>
              <a:pPr/>
              <a:t>34</a:t>
            </a:fld>
            <a:endParaRPr lang="en-US" altLang="en-US" dirty="0"/>
          </a:p>
        </p:txBody>
      </p:sp>
      <p:sp>
        <p:nvSpPr>
          <p:cNvPr id="19456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9456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19456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9456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9456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9456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77B6C103-5DFE-41A8-AFE7-2C3DF216C58F}" type="slidenum">
              <a:rPr lang="en-US" altLang="en-US"/>
              <a:pPr/>
              <a:t>35</a:t>
            </a:fld>
            <a:endParaRPr lang="en-US" altLang="en-US" dirty="0"/>
          </a:p>
        </p:txBody>
      </p:sp>
      <p:sp>
        <p:nvSpPr>
          <p:cNvPr id="171011" name="Rectangle 2"/>
          <p:cNvSpPr>
            <a:spLocks noGrp="1" noRot="1" noChangeAspect="1" noChangeArrowheads="1" noTextEdit="1"/>
          </p:cNvSpPr>
          <p:nvPr>
            <p:ph type="sldImg"/>
          </p:nvPr>
        </p:nvSpPr>
        <p:spPr>
          <a:ln cap="flat">
            <a:solidFill>
              <a:schemeClr val="tx1"/>
            </a:solidFill>
          </a:ln>
        </p:spPr>
      </p:sp>
      <p:sp>
        <p:nvSpPr>
          <p:cNvPr id="17101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D2404543-5D18-41F6-AE47-3DA522E99096}" type="slidenum">
              <a:rPr lang="en-US" altLang="en-US"/>
              <a:pPr/>
              <a:t>37</a:t>
            </a:fld>
            <a:endParaRPr lang="en-US" altLang="en-US" dirty="0"/>
          </a:p>
        </p:txBody>
      </p:sp>
      <p:sp>
        <p:nvSpPr>
          <p:cNvPr id="19558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9558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8</a:t>
            </a:r>
          </a:p>
        </p:txBody>
      </p:sp>
      <p:sp>
        <p:nvSpPr>
          <p:cNvPr id="19558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9559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9559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9559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F20CC79F-57D3-4598-9FA6-8B774F3F2B96}" type="slidenum">
              <a:rPr lang="en-US" altLang="en-US"/>
              <a:pPr/>
              <a:t>38</a:t>
            </a:fld>
            <a:endParaRPr lang="en-US" altLang="en-US" dirty="0"/>
          </a:p>
        </p:txBody>
      </p:sp>
      <p:sp>
        <p:nvSpPr>
          <p:cNvPr id="19661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9661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19661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9661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9661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9661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77B6C103-5DFE-41A8-AFE7-2C3DF216C58F}" type="slidenum">
              <a:rPr lang="en-US" altLang="en-US"/>
              <a:pPr/>
              <a:t>6</a:t>
            </a:fld>
            <a:endParaRPr lang="en-US" altLang="en-US" dirty="0"/>
          </a:p>
        </p:txBody>
      </p:sp>
      <p:sp>
        <p:nvSpPr>
          <p:cNvPr id="171011" name="Rectangle 2"/>
          <p:cNvSpPr>
            <a:spLocks noGrp="1" noRot="1" noChangeAspect="1" noChangeArrowheads="1" noTextEdit="1"/>
          </p:cNvSpPr>
          <p:nvPr>
            <p:ph type="sldImg"/>
          </p:nvPr>
        </p:nvSpPr>
        <p:spPr>
          <a:ln cap="flat">
            <a:solidFill>
              <a:schemeClr val="tx1"/>
            </a:solidFill>
          </a:ln>
        </p:spPr>
      </p:sp>
      <p:sp>
        <p:nvSpPr>
          <p:cNvPr id="17101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E577821A-1FC1-40C6-8345-A1A956E44F2B}" type="slidenum">
              <a:rPr lang="en-US" altLang="en-US"/>
              <a:pPr/>
              <a:t>39</a:t>
            </a:fld>
            <a:endParaRPr lang="en-US" altLang="en-US" dirty="0"/>
          </a:p>
        </p:txBody>
      </p:sp>
      <p:sp>
        <p:nvSpPr>
          <p:cNvPr id="19763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9763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14</a:t>
            </a:r>
          </a:p>
        </p:txBody>
      </p:sp>
      <p:sp>
        <p:nvSpPr>
          <p:cNvPr id="19763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9763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9763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9764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C140761B-4B5E-44CB-9E81-4BA47498EB27}" type="slidenum">
              <a:rPr lang="en-US" altLang="en-US"/>
              <a:pPr/>
              <a:t>40</a:t>
            </a:fld>
            <a:endParaRPr lang="en-US" altLang="en-US" dirty="0"/>
          </a:p>
        </p:txBody>
      </p:sp>
      <p:sp>
        <p:nvSpPr>
          <p:cNvPr id="1986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986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1986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986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9866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9866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82D30E26-A334-4252-A883-DBAA05DE3F46}" type="slidenum">
              <a:rPr lang="en-US" altLang="en-US"/>
              <a:pPr/>
              <a:t>41</a:t>
            </a:fld>
            <a:endParaRPr lang="en-US" altLang="en-US" dirty="0"/>
          </a:p>
        </p:txBody>
      </p:sp>
      <p:sp>
        <p:nvSpPr>
          <p:cNvPr id="19968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9968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19968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9968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9968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19968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71115DBD-598A-4305-A6F2-DB2FA1C5F57B}" type="slidenum">
              <a:rPr lang="en-US" altLang="en-US"/>
              <a:pPr/>
              <a:t>42</a:t>
            </a:fld>
            <a:endParaRPr lang="en-US" altLang="en-US" dirty="0"/>
          </a:p>
        </p:txBody>
      </p:sp>
      <p:sp>
        <p:nvSpPr>
          <p:cNvPr id="20070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0070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0070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0071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0071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0071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850C1402-4242-4E97-91FA-6A9F857EB391}" type="slidenum">
              <a:rPr lang="en-US" altLang="en-US"/>
              <a:pPr/>
              <a:t>45</a:t>
            </a:fld>
            <a:endParaRPr lang="en-US" altLang="en-US" dirty="0"/>
          </a:p>
        </p:txBody>
      </p:sp>
      <p:sp>
        <p:nvSpPr>
          <p:cNvPr id="20173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0173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0173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0173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0173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0173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1DC45647-5F58-4934-9767-0A7B5CBD5A78}" type="slidenum">
              <a:rPr lang="en-US" altLang="en-US"/>
              <a:pPr/>
              <a:t>46</a:t>
            </a:fld>
            <a:endParaRPr lang="en-US" altLang="en-US" dirty="0"/>
          </a:p>
        </p:txBody>
      </p:sp>
      <p:sp>
        <p:nvSpPr>
          <p:cNvPr id="20275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0275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0275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0275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0275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0276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08937FA3-AE64-4BFB-8759-74AD765DCA9E}" type="slidenum">
              <a:rPr lang="en-US" altLang="en-US"/>
              <a:pPr/>
              <a:t>47</a:t>
            </a:fld>
            <a:endParaRPr lang="en-US" altLang="en-US" dirty="0"/>
          </a:p>
        </p:txBody>
      </p:sp>
      <p:sp>
        <p:nvSpPr>
          <p:cNvPr id="20377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0378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0378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0378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0378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0378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C5C34A1F-4674-4BFA-8CE6-57E10534C514}" type="slidenum">
              <a:rPr lang="en-US" altLang="en-US"/>
              <a:pPr/>
              <a:t>48</a:t>
            </a:fld>
            <a:endParaRPr lang="en-US" altLang="en-US" dirty="0"/>
          </a:p>
        </p:txBody>
      </p:sp>
      <p:sp>
        <p:nvSpPr>
          <p:cNvPr id="20480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0480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0480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0480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0480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0480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9416B412-E8BC-4E77-83AE-F4AB9FF777FB}" type="slidenum">
              <a:rPr lang="en-US" altLang="en-US"/>
              <a:pPr/>
              <a:t>49</a:t>
            </a:fld>
            <a:endParaRPr lang="en-US" altLang="en-US" dirty="0"/>
          </a:p>
        </p:txBody>
      </p:sp>
      <p:sp>
        <p:nvSpPr>
          <p:cNvPr id="20582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0582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0582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0583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0583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0583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02748315-FE89-4557-869E-8CEC34628C42}" type="slidenum">
              <a:rPr lang="en-US" altLang="en-US"/>
              <a:pPr/>
              <a:t>50</a:t>
            </a:fld>
            <a:endParaRPr lang="en-US" altLang="en-US" dirty="0"/>
          </a:p>
        </p:txBody>
      </p:sp>
      <p:sp>
        <p:nvSpPr>
          <p:cNvPr id="20685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0685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0685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0685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0685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0685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D4C1A725-9764-4CDE-BB8D-BA473ED0E70B}" type="slidenum">
              <a:rPr lang="en-US" altLang="en-US"/>
              <a:pPr/>
              <a:t>7</a:t>
            </a:fld>
            <a:endParaRPr lang="en-US" altLang="en-US" dirty="0"/>
          </a:p>
        </p:txBody>
      </p:sp>
      <p:sp>
        <p:nvSpPr>
          <p:cNvPr id="17203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7203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5</a:t>
            </a:r>
          </a:p>
        </p:txBody>
      </p:sp>
      <p:sp>
        <p:nvSpPr>
          <p:cNvPr id="17203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7203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72039" name="Rectangle 6"/>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
        <p:nvSpPr>
          <p:cNvPr id="172040" name="Rectangle 7"/>
          <p:cNvSpPr>
            <a:spLocks noGrp="1" noRot="1" noChangeAspect="1" noChangeArrowheads="1" noTextEdit="1"/>
          </p:cNvSpPr>
          <p:nvPr>
            <p:ph type="sldImg"/>
          </p:nvPr>
        </p:nvSpPr>
        <p:spPr>
          <a:xfrm>
            <a:off x="1150938" y="692150"/>
            <a:ext cx="4556125" cy="3416300"/>
          </a:xfrm>
          <a:ln cap="flat">
            <a:solidFill>
              <a:schemeClr val="tx1"/>
            </a:solid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726CD1A4-FD78-4EBB-A217-B326680C19D4}" type="slidenum">
              <a:rPr lang="en-US" altLang="en-US"/>
              <a:pPr/>
              <a:t>51</a:t>
            </a:fld>
            <a:endParaRPr lang="en-US" altLang="en-US" dirty="0"/>
          </a:p>
        </p:txBody>
      </p:sp>
      <p:sp>
        <p:nvSpPr>
          <p:cNvPr id="20787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0787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0787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0787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0787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0788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C109C76E-2BC1-4274-B74D-B919BC86E123}" type="slidenum">
              <a:rPr lang="en-US" altLang="en-US"/>
              <a:pPr/>
              <a:t>52</a:t>
            </a:fld>
            <a:endParaRPr lang="en-US" altLang="en-US" dirty="0"/>
          </a:p>
        </p:txBody>
      </p:sp>
      <p:sp>
        <p:nvSpPr>
          <p:cNvPr id="20889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0890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0890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0890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0890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0890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C69227FF-C7A8-4C5E-83CA-83A7413CE14B}" type="slidenum">
              <a:rPr lang="en-US" altLang="en-US"/>
              <a:pPr/>
              <a:t>53</a:t>
            </a:fld>
            <a:endParaRPr lang="en-US" altLang="en-US" dirty="0"/>
          </a:p>
        </p:txBody>
      </p:sp>
      <p:sp>
        <p:nvSpPr>
          <p:cNvPr id="20992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0992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0992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0992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0992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0992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6CFF464B-C6E5-4B99-9FCA-4F0F171FE8BA}" type="slidenum">
              <a:rPr lang="en-US" altLang="en-US"/>
              <a:pPr/>
              <a:t>54</a:t>
            </a:fld>
            <a:endParaRPr lang="en-US" altLang="en-US" dirty="0"/>
          </a:p>
        </p:txBody>
      </p:sp>
      <p:sp>
        <p:nvSpPr>
          <p:cNvPr id="21094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1094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1094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1095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1095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1095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DC41FCAA-5494-4876-BA3C-B8CD981DB050}" type="slidenum">
              <a:rPr lang="en-US" altLang="en-US"/>
              <a:pPr/>
              <a:t>55</a:t>
            </a:fld>
            <a:endParaRPr lang="en-US" altLang="en-US" dirty="0"/>
          </a:p>
        </p:txBody>
      </p:sp>
      <p:sp>
        <p:nvSpPr>
          <p:cNvPr id="21197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1197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1197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1197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1197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1197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5F8710C3-ABE1-43AC-BC2A-8A1A2D24B17D}" type="slidenum">
              <a:rPr lang="en-US" altLang="en-US"/>
              <a:pPr/>
              <a:t>56</a:t>
            </a:fld>
            <a:endParaRPr lang="en-US" altLang="en-US" dirty="0"/>
          </a:p>
        </p:txBody>
      </p:sp>
      <p:sp>
        <p:nvSpPr>
          <p:cNvPr id="21299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1299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1299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1299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1299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1300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311B214C-08A9-43FA-B44F-C1C6DC441582}" type="slidenum">
              <a:rPr lang="en-US" altLang="en-US"/>
              <a:pPr/>
              <a:t>58</a:t>
            </a:fld>
            <a:endParaRPr lang="en-US" altLang="en-US" dirty="0"/>
          </a:p>
        </p:txBody>
      </p:sp>
      <p:sp>
        <p:nvSpPr>
          <p:cNvPr id="21401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1402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1402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1402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1402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1402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85FBCD22-A37A-49EC-BB0D-213C30026569}" type="slidenum">
              <a:rPr lang="en-US" altLang="en-US"/>
              <a:pPr/>
              <a:t>59</a:t>
            </a:fld>
            <a:endParaRPr lang="en-US" altLang="en-US" dirty="0"/>
          </a:p>
        </p:txBody>
      </p:sp>
      <p:sp>
        <p:nvSpPr>
          <p:cNvPr id="21504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1504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1504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1504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1504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1504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1637B13E-A432-4EDC-8C27-7DC5CF523F2B}" type="slidenum">
              <a:rPr lang="en-US" altLang="en-US"/>
              <a:pPr/>
              <a:t>60</a:t>
            </a:fld>
            <a:endParaRPr lang="en-US" altLang="en-US" dirty="0"/>
          </a:p>
        </p:txBody>
      </p:sp>
      <p:sp>
        <p:nvSpPr>
          <p:cNvPr id="21606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1606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1606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1607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1607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1607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EFB63E9B-CE86-469A-8FD0-EF5054EA4990}" type="slidenum">
              <a:rPr lang="en-US" altLang="en-US"/>
              <a:pPr/>
              <a:t>61</a:t>
            </a:fld>
            <a:endParaRPr lang="en-US" altLang="en-US" dirty="0"/>
          </a:p>
        </p:txBody>
      </p:sp>
      <p:sp>
        <p:nvSpPr>
          <p:cNvPr id="21709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1709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1709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1709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1709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1709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9F005DEB-E807-4E2D-9AE8-6537C6B322B1}" type="slidenum">
              <a:rPr lang="en-US" altLang="en-US"/>
              <a:pPr/>
              <a:t>8</a:t>
            </a:fld>
            <a:endParaRPr lang="en-US" altLang="en-US" dirty="0"/>
          </a:p>
        </p:txBody>
      </p:sp>
      <p:sp>
        <p:nvSpPr>
          <p:cNvPr id="1730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730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5</a:t>
            </a:r>
          </a:p>
        </p:txBody>
      </p:sp>
      <p:sp>
        <p:nvSpPr>
          <p:cNvPr id="1730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730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73063" name="Rectangle 6"/>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
        <p:nvSpPr>
          <p:cNvPr id="173064" name="Rectangle 7"/>
          <p:cNvSpPr>
            <a:spLocks noGrp="1" noRot="1" noChangeAspect="1" noChangeArrowheads="1" noTextEdit="1"/>
          </p:cNvSpPr>
          <p:nvPr>
            <p:ph type="sldImg"/>
          </p:nvPr>
        </p:nvSpPr>
        <p:spPr>
          <a:xfrm>
            <a:off x="1150938" y="692150"/>
            <a:ext cx="4556125" cy="3416300"/>
          </a:xfrm>
          <a:ln cap="flat">
            <a:solidFill>
              <a:schemeClr val="tx1"/>
            </a:solid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49DB2C37-FAB4-4BC7-8FC9-6873E271635A}" type="slidenum">
              <a:rPr lang="en-US" altLang="en-US"/>
              <a:pPr/>
              <a:t>62</a:t>
            </a:fld>
            <a:endParaRPr lang="en-US" altLang="en-US" dirty="0"/>
          </a:p>
        </p:txBody>
      </p:sp>
      <p:sp>
        <p:nvSpPr>
          <p:cNvPr id="21811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1811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1811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1811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1811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1812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1B281A33-70DC-4F15-8105-22CC64F05730}" type="slidenum">
              <a:rPr lang="en-US" altLang="en-US"/>
              <a:pPr/>
              <a:t>63</a:t>
            </a:fld>
            <a:endParaRPr lang="en-US" altLang="en-US" dirty="0"/>
          </a:p>
        </p:txBody>
      </p:sp>
      <p:sp>
        <p:nvSpPr>
          <p:cNvPr id="21913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1914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8</a:t>
            </a:r>
          </a:p>
        </p:txBody>
      </p:sp>
      <p:sp>
        <p:nvSpPr>
          <p:cNvPr id="21914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1914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1914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1914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DC9263FC-8CA9-4194-8B22-13FA6E39E0E3}" type="slidenum">
              <a:rPr lang="en-US" altLang="en-US"/>
              <a:pPr/>
              <a:t>64</a:t>
            </a:fld>
            <a:endParaRPr lang="en-US" altLang="en-US" dirty="0"/>
          </a:p>
        </p:txBody>
      </p:sp>
      <p:sp>
        <p:nvSpPr>
          <p:cNvPr id="22016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2016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2016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2016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2016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2016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F28992DF-A578-4615-A57B-30EE9F9629A2}" type="slidenum">
              <a:rPr lang="en-US" altLang="en-US"/>
              <a:pPr/>
              <a:t>65</a:t>
            </a:fld>
            <a:endParaRPr lang="en-US" altLang="en-US" dirty="0"/>
          </a:p>
        </p:txBody>
      </p:sp>
      <p:sp>
        <p:nvSpPr>
          <p:cNvPr id="22118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2118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2118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2119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2119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2119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022E3472-27E9-4045-8DD9-EBF35097A9FA}" type="slidenum">
              <a:rPr lang="en-US" altLang="en-US"/>
              <a:pPr/>
              <a:t>66</a:t>
            </a:fld>
            <a:endParaRPr lang="en-US" altLang="en-US" dirty="0"/>
          </a:p>
        </p:txBody>
      </p:sp>
      <p:sp>
        <p:nvSpPr>
          <p:cNvPr id="22221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2221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2221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2221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2221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2221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721C58C4-E306-4217-B45E-3DBDB415BAC1}" type="slidenum">
              <a:rPr lang="en-US" altLang="en-US"/>
              <a:pPr/>
              <a:t>67</a:t>
            </a:fld>
            <a:endParaRPr lang="en-US" altLang="en-US" dirty="0"/>
          </a:p>
        </p:txBody>
      </p:sp>
      <p:sp>
        <p:nvSpPr>
          <p:cNvPr id="22323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2323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2323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2323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2323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2324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1A76F4EF-9005-4ED5-BD43-1307BE8D5E85}" type="slidenum">
              <a:rPr lang="en-US" altLang="en-US"/>
              <a:pPr/>
              <a:t>68</a:t>
            </a:fld>
            <a:endParaRPr lang="en-US" altLang="en-US" dirty="0"/>
          </a:p>
        </p:txBody>
      </p:sp>
      <p:sp>
        <p:nvSpPr>
          <p:cNvPr id="2242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242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242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242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2426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2426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AF3D86A8-6A6E-46C8-833F-565BB3F98331}" type="slidenum">
              <a:rPr lang="en-US" altLang="en-US"/>
              <a:pPr/>
              <a:t>69</a:t>
            </a:fld>
            <a:endParaRPr lang="en-US" altLang="en-US"/>
          </a:p>
        </p:txBody>
      </p:sp>
      <p:sp>
        <p:nvSpPr>
          <p:cNvPr id="22528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2528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2528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2528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2528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2528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4CA84CD2-1515-457A-84CD-F98730871646}" type="slidenum">
              <a:rPr lang="en-US" altLang="en-US"/>
              <a:pPr/>
              <a:t>74</a:t>
            </a:fld>
            <a:endParaRPr lang="en-US" altLang="en-US"/>
          </a:p>
        </p:txBody>
      </p:sp>
      <p:sp>
        <p:nvSpPr>
          <p:cNvPr id="22630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2630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2630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2631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2631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2631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1A889437-BF71-4B52-AB76-716A1D0BC83A}" type="slidenum">
              <a:rPr lang="en-US" altLang="en-US"/>
              <a:pPr/>
              <a:t>75</a:t>
            </a:fld>
            <a:endParaRPr lang="en-US" altLang="en-US"/>
          </a:p>
        </p:txBody>
      </p:sp>
      <p:sp>
        <p:nvSpPr>
          <p:cNvPr id="22733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2733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2733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2733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2733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2733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1B857633-E322-499A-8BA7-C2A4CA544FDD}" type="slidenum">
              <a:rPr lang="en-US" altLang="en-US"/>
              <a:pPr/>
              <a:t>9</a:t>
            </a:fld>
            <a:endParaRPr lang="en-US" altLang="en-US" dirty="0"/>
          </a:p>
        </p:txBody>
      </p:sp>
      <p:sp>
        <p:nvSpPr>
          <p:cNvPr id="17408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7408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5</a:t>
            </a:r>
          </a:p>
        </p:txBody>
      </p:sp>
      <p:sp>
        <p:nvSpPr>
          <p:cNvPr id="17408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7408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74087" name="Rectangle 6"/>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
        <p:nvSpPr>
          <p:cNvPr id="174088" name="Rectangle 7"/>
          <p:cNvSpPr>
            <a:spLocks noGrp="1" noRot="1" noChangeAspect="1" noChangeArrowheads="1" noTextEdit="1"/>
          </p:cNvSpPr>
          <p:nvPr>
            <p:ph type="sldImg"/>
          </p:nvPr>
        </p:nvSpPr>
        <p:spPr>
          <a:xfrm>
            <a:off x="1150938" y="692150"/>
            <a:ext cx="4556125" cy="3416300"/>
          </a:xfrm>
          <a:ln cap="flat">
            <a:solidFill>
              <a:schemeClr val="tx1"/>
            </a:solid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AD2697A2-56C2-491E-AB37-72380139C5D7}" type="slidenum">
              <a:rPr lang="en-US" altLang="en-US"/>
              <a:pPr/>
              <a:t>76</a:t>
            </a:fld>
            <a:endParaRPr lang="en-US" altLang="en-US"/>
          </a:p>
        </p:txBody>
      </p:sp>
      <p:sp>
        <p:nvSpPr>
          <p:cNvPr id="22835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2835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2835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2835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2835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2836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762B0D90-850C-4CFE-AB15-076FAA8F9175}" type="slidenum">
              <a:rPr lang="en-US" altLang="en-US"/>
              <a:pPr/>
              <a:t>79</a:t>
            </a:fld>
            <a:endParaRPr lang="en-US" altLang="en-US"/>
          </a:p>
        </p:txBody>
      </p:sp>
      <p:sp>
        <p:nvSpPr>
          <p:cNvPr id="22937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2938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2938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2938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2938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2938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2D821992-D12F-4E81-8794-76E79090D7F9}" type="slidenum">
              <a:rPr lang="en-US" altLang="en-US"/>
              <a:pPr/>
              <a:t>80</a:t>
            </a:fld>
            <a:endParaRPr lang="en-US" altLang="en-US"/>
          </a:p>
        </p:txBody>
      </p:sp>
      <p:sp>
        <p:nvSpPr>
          <p:cNvPr id="23040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3040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3040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3040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3040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3040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33857778-665C-4DE9-9EBE-7520512CAAA4}" type="slidenum">
              <a:rPr lang="en-US" altLang="en-US"/>
              <a:pPr/>
              <a:t>82</a:t>
            </a:fld>
            <a:endParaRPr lang="en-US" altLang="en-US"/>
          </a:p>
        </p:txBody>
      </p:sp>
      <p:sp>
        <p:nvSpPr>
          <p:cNvPr id="23142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3142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3142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3143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3143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3143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B02FD635-E78F-4E65-971A-2590ED4EEF91}" type="slidenum">
              <a:rPr lang="en-US" altLang="en-US"/>
              <a:pPr/>
              <a:t>83</a:t>
            </a:fld>
            <a:endParaRPr lang="en-US" altLang="en-US"/>
          </a:p>
        </p:txBody>
      </p:sp>
      <p:sp>
        <p:nvSpPr>
          <p:cNvPr id="23245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3245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3245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3245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3245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3245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9E975E84-F2EE-4351-99AF-14AAD5F5E40F}" type="slidenum">
              <a:rPr lang="en-US" altLang="en-US"/>
              <a:pPr/>
              <a:t>84</a:t>
            </a:fld>
            <a:endParaRPr lang="en-US" altLang="en-US"/>
          </a:p>
        </p:txBody>
      </p:sp>
      <p:sp>
        <p:nvSpPr>
          <p:cNvPr id="23347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3347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3347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3347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3347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3348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9607367B-AAFF-4ED2-8C75-55DC12B28C23}" type="slidenum">
              <a:rPr lang="en-US" altLang="en-US"/>
              <a:pPr/>
              <a:t>85</a:t>
            </a:fld>
            <a:endParaRPr lang="en-US" altLang="en-US"/>
          </a:p>
        </p:txBody>
      </p:sp>
      <p:sp>
        <p:nvSpPr>
          <p:cNvPr id="23449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3450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3450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3450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3450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3450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0011A51F-3A41-4CE0-969D-8B4E9AA8DDCB}" type="slidenum">
              <a:rPr lang="en-US" altLang="en-US"/>
              <a:pPr/>
              <a:t>86</a:t>
            </a:fld>
            <a:endParaRPr lang="en-US" altLang="en-US"/>
          </a:p>
        </p:txBody>
      </p:sp>
      <p:sp>
        <p:nvSpPr>
          <p:cNvPr id="235523" name="Rectangle 2"/>
          <p:cNvSpPr>
            <a:spLocks noGrp="1" noRot="1" noChangeAspect="1" noChangeArrowheads="1" noTextEdit="1"/>
          </p:cNvSpPr>
          <p:nvPr>
            <p:ph type="sldImg"/>
          </p:nvPr>
        </p:nvSpPr>
        <p:spPr>
          <a:xfrm>
            <a:off x="1146175" y="687388"/>
            <a:ext cx="4565650" cy="3425825"/>
          </a:xfrm>
          <a:ln cap="flat">
            <a:solidFill>
              <a:schemeClr val="tx1"/>
            </a:solidFill>
          </a:ln>
        </p:spPr>
      </p:sp>
      <p:sp>
        <p:nvSpPr>
          <p:cNvPr id="235524" name="Rectangle 3"/>
          <p:cNvSpPr>
            <a:spLocks noGrp="1" noChangeArrowheads="1"/>
          </p:cNvSpPr>
          <p:nvPr>
            <p:ph type="body" idx="1"/>
          </p:nvPr>
        </p:nvSpPr>
        <p:spPr>
          <a:xfrm>
            <a:off x="914400" y="4343400"/>
            <a:ext cx="5029200" cy="4114800"/>
          </a:xfrm>
          <a:noFill/>
          <a:ln/>
        </p:spPr>
        <p:txBody>
          <a:bodyPr lIns="92053" tIns="46027" rIns="92053" bIns="46027"/>
          <a:lstStyle/>
          <a:p>
            <a:pPr defTabSz="981075"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1E006DA8-B1C1-49B2-8562-130390126002}" type="slidenum">
              <a:rPr lang="en-US" altLang="en-US"/>
              <a:pPr/>
              <a:t>90</a:t>
            </a:fld>
            <a:endParaRPr lang="en-US" altLang="en-US" dirty="0"/>
          </a:p>
        </p:txBody>
      </p:sp>
      <p:sp>
        <p:nvSpPr>
          <p:cNvPr id="23654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3654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3654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3655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3655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3655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815B36BF-08A9-4E6F-9B6F-F5066B43D98F}" type="slidenum">
              <a:rPr lang="en-US" altLang="en-US"/>
              <a:pPr/>
              <a:t>91</a:t>
            </a:fld>
            <a:endParaRPr lang="en-US" altLang="en-US" dirty="0"/>
          </a:p>
        </p:txBody>
      </p:sp>
      <p:sp>
        <p:nvSpPr>
          <p:cNvPr id="23757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23757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26</a:t>
            </a:r>
          </a:p>
        </p:txBody>
      </p:sp>
      <p:sp>
        <p:nvSpPr>
          <p:cNvPr id="23757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23757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23757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3757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A6ED5388-8885-4B01-9219-ED618D841BBD}" type="slidenum">
              <a:rPr lang="en-US" altLang="en-US"/>
              <a:pPr/>
              <a:t>10</a:t>
            </a:fld>
            <a:endParaRPr lang="en-US" altLang="en-US" dirty="0"/>
          </a:p>
        </p:txBody>
      </p:sp>
      <p:sp>
        <p:nvSpPr>
          <p:cNvPr id="17510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dirty="0"/>
          </a:p>
        </p:txBody>
      </p:sp>
      <p:sp>
        <p:nvSpPr>
          <p:cNvPr id="17510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dirty="0">
                <a:latin typeface="Times New Roman" pitchFamily="18" charset="0"/>
              </a:rPr>
              <a:t>5</a:t>
            </a:r>
          </a:p>
        </p:txBody>
      </p:sp>
      <p:sp>
        <p:nvSpPr>
          <p:cNvPr id="17510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dirty="0"/>
          </a:p>
        </p:txBody>
      </p:sp>
      <p:sp>
        <p:nvSpPr>
          <p:cNvPr id="17511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dirty="0"/>
          </a:p>
        </p:txBody>
      </p:sp>
      <p:sp>
        <p:nvSpPr>
          <p:cNvPr id="175111" name="Rectangle 6"/>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
        <p:nvSpPr>
          <p:cNvPr id="175112" name="Rectangle 7"/>
          <p:cNvSpPr>
            <a:spLocks noGrp="1" noRot="1" noChangeAspect="1" noChangeArrowheads="1" noTextEdit="1"/>
          </p:cNvSpPr>
          <p:nvPr>
            <p:ph type="sldImg"/>
          </p:nvPr>
        </p:nvSpPr>
        <p:spPr>
          <a:xfrm>
            <a:off x="1150938" y="692150"/>
            <a:ext cx="4556125" cy="3416300"/>
          </a:xfrm>
          <a:ln cap="flat">
            <a:solidFill>
              <a:schemeClr val="tx1"/>
            </a:solidFill>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77AB1D17-B26D-45A8-A2DE-036B37EC0BA4}" type="slidenum">
              <a:rPr lang="en-US" altLang="en-US"/>
              <a:pPr/>
              <a:t>92</a:t>
            </a:fld>
            <a:endParaRPr lang="en-US" altLang="en-US"/>
          </a:p>
        </p:txBody>
      </p:sp>
      <p:sp>
        <p:nvSpPr>
          <p:cNvPr id="23859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3859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3859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3859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3859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3860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B0B20FA7-AA27-4246-9AC5-481CA593A13B}" type="slidenum">
              <a:rPr lang="en-US" altLang="en-US"/>
              <a:pPr/>
              <a:t>93</a:t>
            </a:fld>
            <a:endParaRPr lang="en-US" altLang="en-US"/>
          </a:p>
        </p:txBody>
      </p:sp>
      <p:sp>
        <p:nvSpPr>
          <p:cNvPr id="23961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3962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3962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3962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3962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3962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DC789D33-D9C8-4792-81CE-17ADB0D02683}" type="slidenum">
              <a:rPr lang="en-US" altLang="en-US"/>
              <a:pPr/>
              <a:t>94</a:t>
            </a:fld>
            <a:endParaRPr lang="en-US" altLang="en-US"/>
          </a:p>
        </p:txBody>
      </p:sp>
      <p:sp>
        <p:nvSpPr>
          <p:cNvPr id="24064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4064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4064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4064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4064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4064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281C9A86-3420-4292-AFDF-EBEB33F50DDC}" type="slidenum">
              <a:rPr lang="en-US" altLang="en-US"/>
              <a:pPr/>
              <a:t>95</a:t>
            </a:fld>
            <a:endParaRPr lang="en-US" altLang="en-US"/>
          </a:p>
        </p:txBody>
      </p:sp>
      <p:sp>
        <p:nvSpPr>
          <p:cNvPr id="24166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4166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4166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4167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4167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4167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AEC0F953-51BE-4785-8D58-2704CB66474A}" type="slidenum">
              <a:rPr lang="en-US" altLang="en-US"/>
              <a:pPr/>
              <a:t>96</a:t>
            </a:fld>
            <a:endParaRPr lang="en-US" altLang="en-US"/>
          </a:p>
        </p:txBody>
      </p:sp>
      <p:sp>
        <p:nvSpPr>
          <p:cNvPr id="242691" name="Rectangle 2"/>
          <p:cNvSpPr>
            <a:spLocks noGrp="1" noRot="1" noChangeAspect="1" noChangeArrowheads="1" noTextEdit="1"/>
          </p:cNvSpPr>
          <p:nvPr>
            <p:ph type="sldImg"/>
          </p:nvPr>
        </p:nvSpPr>
        <p:spPr>
          <a:ln cap="flat">
            <a:solidFill>
              <a:schemeClr val="tx1"/>
            </a:solidFill>
          </a:ln>
        </p:spPr>
      </p:sp>
      <p:sp>
        <p:nvSpPr>
          <p:cNvPr id="24269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51D3A5FD-026E-492E-9792-CD1969D63183}" type="slidenum">
              <a:rPr lang="en-US" altLang="en-US"/>
              <a:pPr/>
              <a:t>97</a:t>
            </a:fld>
            <a:endParaRPr lang="en-US" altLang="en-US"/>
          </a:p>
        </p:txBody>
      </p:sp>
      <p:sp>
        <p:nvSpPr>
          <p:cNvPr id="24371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4371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4371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4371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4371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4372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BADD92BB-1AAA-4B70-97DB-F09D917DEBEB}" type="slidenum">
              <a:rPr lang="en-US" altLang="en-US"/>
              <a:pPr/>
              <a:t>98</a:t>
            </a:fld>
            <a:endParaRPr lang="en-US" altLang="en-US"/>
          </a:p>
        </p:txBody>
      </p:sp>
      <p:sp>
        <p:nvSpPr>
          <p:cNvPr id="24473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4474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4474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4474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4474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4474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3D57B80D-BE06-473C-9017-B7AD01D0E494}" type="slidenum">
              <a:rPr lang="en-US" altLang="en-US"/>
              <a:pPr/>
              <a:t>99</a:t>
            </a:fld>
            <a:endParaRPr lang="en-US" altLang="en-US"/>
          </a:p>
        </p:txBody>
      </p:sp>
      <p:sp>
        <p:nvSpPr>
          <p:cNvPr id="24576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4576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4576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4576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4576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4576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F1BC40F1-23E6-4583-B389-B66FC1B4920F}" type="slidenum">
              <a:rPr lang="en-US" altLang="en-US"/>
              <a:pPr/>
              <a:t>100</a:t>
            </a:fld>
            <a:endParaRPr lang="en-US" altLang="en-US"/>
          </a:p>
        </p:txBody>
      </p:sp>
      <p:sp>
        <p:nvSpPr>
          <p:cNvPr id="24678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4678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4678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4679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4679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4679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BB5AE24-D9E1-45EE-A8AB-BF5A4280227B}" type="slidenum">
              <a:rPr lang="en-US" altLang="en-US"/>
              <a:pPr/>
              <a:t>101</a:t>
            </a:fld>
            <a:endParaRPr lang="en-US" altLang="en-US"/>
          </a:p>
        </p:txBody>
      </p:sp>
      <p:sp>
        <p:nvSpPr>
          <p:cNvPr id="24781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4781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4781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4781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47815"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47816"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77B6C103-5DFE-41A8-AFE7-2C3DF216C58F}" type="slidenum">
              <a:rPr lang="en-US" altLang="en-US"/>
              <a:pPr/>
              <a:t>11</a:t>
            </a:fld>
            <a:endParaRPr lang="en-US" altLang="en-US" dirty="0"/>
          </a:p>
        </p:txBody>
      </p:sp>
      <p:sp>
        <p:nvSpPr>
          <p:cNvPr id="171011" name="Rectangle 2"/>
          <p:cNvSpPr>
            <a:spLocks noGrp="1" noRot="1" noChangeAspect="1" noChangeArrowheads="1" noTextEdit="1"/>
          </p:cNvSpPr>
          <p:nvPr>
            <p:ph type="sldImg"/>
          </p:nvPr>
        </p:nvSpPr>
        <p:spPr>
          <a:ln cap="flat">
            <a:solidFill>
              <a:schemeClr val="tx1"/>
            </a:solidFill>
          </a:ln>
        </p:spPr>
      </p:sp>
      <p:sp>
        <p:nvSpPr>
          <p:cNvPr id="17101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BE87D7C3-3026-4FA2-AC77-2A1B58D57BD6}" type="slidenum">
              <a:rPr lang="en-US" altLang="en-US"/>
              <a:pPr/>
              <a:t>102</a:t>
            </a:fld>
            <a:endParaRPr lang="en-US" altLang="en-US"/>
          </a:p>
        </p:txBody>
      </p:sp>
      <p:sp>
        <p:nvSpPr>
          <p:cNvPr id="248835" name="Rectangle 2"/>
          <p:cNvSpPr>
            <a:spLocks noGrp="1" noRot="1" noChangeAspect="1" noChangeArrowheads="1" noTextEdit="1"/>
          </p:cNvSpPr>
          <p:nvPr>
            <p:ph type="sldImg"/>
          </p:nvPr>
        </p:nvSpPr>
        <p:spPr>
          <a:ln cap="flat">
            <a:solidFill>
              <a:schemeClr val="tx1"/>
            </a:solidFill>
          </a:ln>
        </p:spPr>
      </p:sp>
      <p:sp>
        <p:nvSpPr>
          <p:cNvPr id="24883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FBC112BD-B33A-476F-B907-48D7E88B7448}" type="slidenum">
              <a:rPr lang="en-US" altLang="en-US"/>
              <a:pPr/>
              <a:t>104</a:t>
            </a:fld>
            <a:endParaRPr lang="en-US" altLang="en-US"/>
          </a:p>
        </p:txBody>
      </p:sp>
      <p:sp>
        <p:nvSpPr>
          <p:cNvPr id="249859" name="Rectangle 2"/>
          <p:cNvSpPr>
            <a:spLocks noGrp="1" noRot="1" noChangeAspect="1" noChangeArrowheads="1" noTextEdit="1"/>
          </p:cNvSpPr>
          <p:nvPr>
            <p:ph type="sldImg"/>
          </p:nvPr>
        </p:nvSpPr>
        <p:spPr>
          <a:ln cap="flat">
            <a:solidFill>
              <a:schemeClr val="tx1"/>
            </a:solidFill>
          </a:ln>
        </p:spPr>
      </p:sp>
      <p:sp>
        <p:nvSpPr>
          <p:cNvPr id="24986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FF7614D3-087B-49FB-BCD0-9DE45B1DFFA6}" type="slidenum">
              <a:rPr lang="en-US" altLang="en-US"/>
              <a:pPr/>
              <a:t>106</a:t>
            </a:fld>
            <a:endParaRPr lang="en-US" altLang="en-US"/>
          </a:p>
        </p:txBody>
      </p:sp>
      <p:sp>
        <p:nvSpPr>
          <p:cNvPr id="25088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5088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5088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5088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5088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5088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C7AEAED9-F5FB-4FFC-B56D-23BF9B97AAB0}" type="slidenum">
              <a:rPr lang="en-US" altLang="en-US"/>
              <a:pPr/>
              <a:t>107</a:t>
            </a:fld>
            <a:endParaRPr lang="en-US" altLang="en-US"/>
          </a:p>
        </p:txBody>
      </p:sp>
      <p:sp>
        <p:nvSpPr>
          <p:cNvPr id="251907" name="Rectangle 2"/>
          <p:cNvSpPr>
            <a:spLocks noGrp="1" noRot="1" noChangeAspect="1" noChangeArrowheads="1" noTextEdit="1"/>
          </p:cNvSpPr>
          <p:nvPr>
            <p:ph type="sldImg"/>
          </p:nvPr>
        </p:nvSpPr>
        <p:spPr>
          <a:ln cap="flat">
            <a:solidFill>
              <a:schemeClr val="tx1"/>
            </a:solidFill>
          </a:ln>
        </p:spPr>
      </p:sp>
      <p:sp>
        <p:nvSpPr>
          <p:cNvPr id="251908"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455E5BB8-35CF-4CFA-9625-4855775FB6B6}" type="slidenum">
              <a:rPr lang="en-US" altLang="en-US"/>
              <a:pPr/>
              <a:t>108</a:t>
            </a:fld>
            <a:endParaRPr lang="en-US" altLang="en-US"/>
          </a:p>
        </p:txBody>
      </p:sp>
      <p:sp>
        <p:nvSpPr>
          <p:cNvPr id="252931" name="Rectangle 2"/>
          <p:cNvSpPr>
            <a:spLocks noGrp="1" noRot="1" noChangeAspect="1" noChangeArrowheads="1" noTextEdit="1"/>
          </p:cNvSpPr>
          <p:nvPr>
            <p:ph type="sldImg"/>
          </p:nvPr>
        </p:nvSpPr>
        <p:spPr>
          <a:ln cap="flat">
            <a:solidFill>
              <a:schemeClr val="tx1"/>
            </a:solidFill>
          </a:ln>
        </p:spPr>
      </p:sp>
      <p:sp>
        <p:nvSpPr>
          <p:cNvPr id="25293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CDD2FE7F-1250-4AA2-B9B6-EB5453713308}" type="slidenum">
              <a:rPr lang="en-US" altLang="en-US"/>
              <a:pPr/>
              <a:t>109</a:t>
            </a:fld>
            <a:endParaRPr lang="en-US" altLang="en-US" dirty="0"/>
          </a:p>
        </p:txBody>
      </p:sp>
      <p:sp>
        <p:nvSpPr>
          <p:cNvPr id="253955" name="Rectangle 2"/>
          <p:cNvSpPr>
            <a:spLocks noGrp="1" noRot="1" noChangeAspect="1" noChangeArrowheads="1" noTextEdit="1"/>
          </p:cNvSpPr>
          <p:nvPr>
            <p:ph type="sldImg"/>
          </p:nvPr>
        </p:nvSpPr>
        <p:spPr>
          <a:ln cap="flat">
            <a:solidFill>
              <a:schemeClr val="tx1"/>
            </a:solidFill>
          </a:ln>
        </p:spPr>
      </p:sp>
      <p:sp>
        <p:nvSpPr>
          <p:cNvPr id="25395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782B1CEC-1CF7-41DA-A61B-3B5E21711868}" type="slidenum">
              <a:rPr lang="en-US" altLang="en-US"/>
              <a:pPr/>
              <a:t>112</a:t>
            </a:fld>
            <a:endParaRPr lang="en-US" altLang="en-US" dirty="0"/>
          </a:p>
        </p:txBody>
      </p:sp>
      <p:sp>
        <p:nvSpPr>
          <p:cNvPr id="254979" name="Rectangle 2"/>
          <p:cNvSpPr>
            <a:spLocks noGrp="1" noRot="1" noChangeAspect="1" noChangeArrowheads="1" noTextEdit="1"/>
          </p:cNvSpPr>
          <p:nvPr>
            <p:ph type="sldImg"/>
          </p:nvPr>
        </p:nvSpPr>
        <p:spPr>
          <a:ln cap="flat">
            <a:solidFill>
              <a:schemeClr val="tx1"/>
            </a:solidFill>
          </a:ln>
        </p:spPr>
      </p:sp>
      <p:sp>
        <p:nvSpPr>
          <p:cNvPr id="25498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a:latin typeface="Arial" pitchFamily="34" charset="0"/>
            </a:endParaRPr>
          </a:p>
        </p:txBody>
      </p:sp>
      <p:sp>
        <p:nvSpPr>
          <p:cNvPr id="74756" name="Slide Number Placeholder 3"/>
          <p:cNvSpPr>
            <a:spLocks noGrp="1"/>
          </p:cNvSpPr>
          <p:nvPr>
            <p:ph type="sldNum" sz="quarter" idx="5"/>
          </p:nvPr>
        </p:nvSpPr>
        <p:spPr/>
        <p:txBody>
          <a:bodyPr/>
          <a:lstStyle/>
          <a:p>
            <a:pPr>
              <a:defRPr/>
            </a:pPr>
            <a:fld id="{B19B1565-2994-402D-8041-0B83EA2C5DBB}" type="slidenum">
              <a:rPr lang="en-US" smtClean="0">
                <a:latin typeface="Arial" pitchFamily="34" charset="0"/>
              </a:rPr>
              <a:pPr>
                <a:defRPr/>
              </a:pPr>
              <a:t>115</a:t>
            </a:fld>
            <a:endParaRPr lang="en-US" dirty="0">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dirty="0">
              <a:latin typeface="Arial" pitchFamily="34" charset="0"/>
            </a:endParaRPr>
          </a:p>
        </p:txBody>
      </p:sp>
      <p:sp>
        <p:nvSpPr>
          <p:cNvPr id="74756" name="Slide Number Placeholder 3"/>
          <p:cNvSpPr>
            <a:spLocks noGrp="1"/>
          </p:cNvSpPr>
          <p:nvPr>
            <p:ph type="sldNum" sz="quarter" idx="5"/>
          </p:nvPr>
        </p:nvSpPr>
        <p:spPr/>
        <p:txBody>
          <a:bodyPr/>
          <a:lstStyle/>
          <a:p>
            <a:pPr>
              <a:defRPr/>
            </a:pPr>
            <a:fld id="{40FCB7AE-0FD2-40E9-AD64-B24FD35FB02F}" type="slidenum">
              <a:rPr lang="en-US" smtClean="0">
                <a:latin typeface="Arial" pitchFamily="34" charset="0"/>
              </a:rPr>
              <a:pPr>
                <a:defRPr/>
              </a:pPr>
              <a:t>116</a:t>
            </a:fld>
            <a:endParaRPr lang="en-US" dirty="0">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78065586-452E-4A87-9344-28DFF6181B1C}" type="slidenum">
              <a:rPr lang="en-US" altLang="en-US"/>
              <a:pPr/>
              <a:t>117</a:t>
            </a:fld>
            <a:endParaRPr lang="en-US" altLang="en-US" dirty="0"/>
          </a:p>
        </p:txBody>
      </p:sp>
      <p:sp>
        <p:nvSpPr>
          <p:cNvPr id="256003" name="Rectangle 2"/>
          <p:cNvSpPr>
            <a:spLocks noGrp="1" noRot="1" noChangeAspect="1" noChangeArrowheads="1" noTextEdit="1"/>
          </p:cNvSpPr>
          <p:nvPr>
            <p:ph type="sldImg"/>
          </p:nvPr>
        </p:nvSpPr>
        <p:spPr>
          <a:ln cap="flat">
            <a:solidFill>
              <a:schemeClr val="tx1"/>
            </a:solidFill>
          </a:ln>
        </p:spPr>
      </p:sp>
      <p:sp>
        <p:nvSpPr>
          <p:cNvPr id="25600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58F4E5C-F1D4-409A-92DA-66799E930EE1}" type="slidenum">
              <a:rPr lang="en-US" altLang="en-US"/>
              <a:pPr/>
              <a:t>12</a:t>
            </a:fld>
            <a:endParaRPr lang="en-US" altLang="en-US" dirty="0"/>
          </a:p>
        </p:txBody>
      </p:sp>
      <p:sp>
        <p:nvSpPr>
          <p:cNvPr id="177155" name="Rectangle 2"/>
          <p:cNvSpPr>
            <a:spLocks noGrp="1" noRot="1" noChangeAspect="1" noChangeArrowheads="1" noTextEdit="1"/>
          </p:cNvSpPr>
          <p:nvPr>
            <p:ph type="sldImg"/>
          </p:nvPr>
        </p:nvSpPr>
        <p:spPr>
          <a:ln cap="flat">
            <a:solidFill>
              <a:schemeClr val="tx1"/>
            </a:solidFill>
          </a:ln>
        </p:spPr>
      </p:sp>
      <p:sp>
        <p:nvSpPr>
          <p:cNvPr id="17715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AE0C505C-E574-49D8-A086-DE1ACA8C3344}" type="slidenum">
              <a:rPr lang="en-US" altLang="en-US"/>
              <a:pPr/>
              <a:t>118</a:t>
            </a:fld>
            <a:endParaRPr lang="en-US" altLang="en-US" dirty="0"/>
          </a:p>
        </p:txBody>
      </p:sp>
      <p:sp>
        <p:nvSpPr>
          <p:cNvPr id="257027" name="Rectangle 2"/>
          <p:cNvSpPr>
            <a:spLocks noGrp="1" noRot="1" noChangeAspect="1" noChangeArrowheads="1" noTextEdit="1"/>
          </p:cNvSpPr>
          <p:nvPr>
            <p:ph type="sldImg"/>
          </p:nvPr>
        </p:nvSpPr>
        <p:spPr>
          <a:ln cap="flat">
            <a:solidFill>
              <a:schemeClr val="tx1"/>
            </a:solidFill>
          </a:ln>
        </p:spPr>
      </p:sp>
      <p:sp>
        <p:nvSpPr>
          <p:cNvPr id="257028"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E7CF1861-7A26-4FED-AB3F-9FFF08DCFC03}" type="slidenum">
              <a:rPr lang="en-US" altLang="en-US"/>
              <a:pPr/>
              <a:t>119</a:t>
            </a:fld>
            <a:endParaRPr lang="en-US" altLang="en-US" dirty="0"/>
          </a:p>
        </p:txBody>
      </p:sp>
      <p:sp>
        <p:nvSpPr>
          <p:cNvPr id="258051" name="Rectangle 2"/>
          <p:cNvSpPr>
            <a:spLocks noGrp="1" noRot="1" noChangeAspect="1" noChangeArrowheads="1" noTextEdit="1"/>
          </p:cNvSpPr>
          <p:nvPr>
            <p:ph type="sldImg"/>
          </p:nvPr>
        </p:nvSpPr>
        <p:spPr>
          <a:ln cap="flat">
            <a:solidFill>
              <a:schemeClr val="tx1"/>
            </a:solidFill>
          </a:ln>
        </p:spPr>
      </p:sp>
      <p:sp>
        <p:nvSpPr>
          <p:cNvPr id="25805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DF666D78-5C7C-4085-AE72-3584DE25E84F}" type="slidenum">
              <a:rPr lang="en-US" altLang="en-US"/>
              <a:pPr/>
              <a:t>124</a:t>
            </a:fld>
            <a:endParaRPr lang="en-US" altLang="en-US"/>
          </a:p>
        </p:txBody>
      </p:sp>
      <p:sp>
        <p:nvSpPr>
          <p:cNvPr id="25907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5907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5907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5907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59079"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59080"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7529777D-94D2-40F2-9721-5CB01341755A}" type="slidenum">
              <a:rPr lang="en-US" altLang="en-US"/>
              <a:pPr/>
              <a:t>126</a:t>
            </a:fld>
            <a:endParaRPr lang="en-US" altLang="en-US"/>
          </a:p>
        </p:txBody>
      </p:sp>
      <p:sp>
        <p:nvSpPr>
          <p:cNvPr id="26009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6010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6010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6010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6010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6010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C473F115-AC96-4D3A-B001-676509C5628C}" type="slidenum">
              <a:rPr lang="en-US" altLang="en-US"/>
              <a:pPr/>
              <a:t>130</a:t>
            </a:fld>
            <a:endParaRPr lang="en-US" altLang="en-US"/>
          </a:p>
        </p:txBody>
      </p:sp>
      <p:sp>
        <p:nvSpPr>
          <p:cNvPr id="26112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6112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6112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6112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6112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6112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138F29EE-4B89-4F54-A311-6641F3DE76DE}" type="slidenum">
              <a:rPr lang="en-US" altLang="en-US"/>
              <a:pPr/>
              <a:t>131</a:t>
            </a:fld>
            <a:endParaRPr lang="en-US" altLang="en-US"/>
          </a:p>
        </p:txBody>
      </p:sp>
      <p:sp>
        <p:nvSpPr>
          <p:cNvPr id="26214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6214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6214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6215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62151"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62152"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05950357-18A5-4DC2-B58E-C46DCE880264}" type="slidenum">
              <a:rPr lang="en-US" altLang="en-US"/>
              <a:pPr/>
              <a:t>132</a:t>
            </a:fld>
            <a:endParaRPr lang="en-US" altLang="en-US"/>
          </a:p>
        </p:txBody>
      </p:sp>
      <p:sp>
        <p:nvSpPr>
          <p:cNvPr id="263171" name="Rectangle 2"/>
          <p:cNvSpPr>
            <a:spLocks noGrp="1" noRot="1" noChangeAspect="1" noChangeArrowheads="1" noTextEdit="1"/>
          </p:cNvSpPr>
          <p:nvPr>
            <p:ph type="sldImg"/>
          </p:nvPr>
        </p:nvSpPr>
        <p:spPr>
          <a:ln cap="flat">
            <a:solidFill>
              <a:schemeClr val="tx1"/>
            </a:solidFill>
          </a:ln>
        </p:spPr>
      </p:sp>
      <p:sp>
        <p:nvSpPr>
          <p:cNvPr id="26317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6439E9C5-6391-49EB-B44F-95A6C118279A}" type="slidenum">
              <a:rPr lang="en-US" altLang="en-US"/>
              <a:pPr/>
              <a:t>133</a:t>
            </a:fld>
            <a:endParaRPr lang="en-US" altLang="en-US"/>
          </a:p>
        </p:txBody>
      </p:sp>
      <p:sp>
        <p:nvSpPr>
          <p:cNvPr id="264195" name="Rectangle 2"/>
          <p:cNvSpPr>
            <a:spLocks noGrp="1" noRot="1" noChangeAspect="1" noChangeArrowheads="1" noTextEdit="1"/>
          </p:cNvSpPr>
          <p:nvPr>
            <p:ph type="sldImg"/>
          </p:nvPr>
        </p:nvSpPr>
        <p:spPr>
          <a:ln cap="flat">
            <a:solidFill>
              <a:schemeClr val="tx1"/>
            </a:solidFill>
          </a:ln>
        </p:spPr>
      </p:sp>
      <p:sp>
        <p:nvSpPr>
          <p:cNvPr id="26419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15BC5E86-5F86-42C0-8469-DCBFA3D33EB4}" type="slidenum">
              <a:rPr lang="en-US" altLang="en-US"/>
              <a:pPr/>
              <a:t>134</a:t>
            </a:fld>
            <a:endParaRPr lang="en-US" altLang="en-US"/>
          </a:p>
        </p:txBody>
      </p:sp>
      <p:sp>
        <p:nvSpPr>
          <p:cNvPr id="26521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6522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6522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6522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65223"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65224"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8D368EC2-BCE1-45A8-A30F-D1C7D0F67057}" type="slidenum">
              <a:rPr lang="en-US" altLang="en-US"/>
              <a:pPr/>
              <a:t>135</a:t>
            </a:fld>
            <a:endParaRPr lang="en-US" altLang="en-US"/>
          </a:p>
        </p:txBody>
      </p:sp>
      <p:sp>
        <p:nvSpPr>
          <p:cNvPr id="26624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tLang="en-US"/>
          </a:p>
        </p:txBody>
      </p:sp>
      <p:sp>
        <p:nvSpPr>
          <p:cNvPr id="26624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US" altLang="en-US" sz="1000" i="1">
                <a:latin typeface="Times New Roman" pitchFamily="18" charset="0"/>
              </a:rPr>
              <a:t>26</a:t>
            </a:r>
          </a:p>
        </p:txBody>
      </p:sp>
      <p:sp>
        <p:nvSpPr>
          <p:cNvPr id="26624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tLang="en-US"/>
          </a:p>
        </p:txBody>
      </p:sp>
      <p:sp>
        <p:nvSpPr>
          <p:cNvPr id="26624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tLang="en-US"/>
          </a:p>
        </p:txBody>
      </p:sp>
      <p:sp>
        <p:nvSpPr>
          <p:cNvPr id="266247" name="Rectangle 6"/>
          <p:cNvSpPr>
            <a:spLocks noGrp="1" noRot="1" noChangeAspect="1" noChangeArrowheads="1" noTextEdit="1"/>
          </p:cNvSpPr>
          <p:nvPr>
            <p:ph type="sldImg"/>
          </p:nvPr>
        </p:nvSpPr>
        <p:spPr>
          <a:xfrm>
            <a:off x="1150938" y="692150"/>
            <a:ext cx="4556125" cy="3416300"/>
          </a:xfrm>
          <a:ln cap="flat">
            <a:solidFill>
              <a:schemeClr val="tx1"/>
            </a:solidFill>
          </a:ln>
        </p:spPr>
      </p:sp>
      <p:sp>
        <p:nvSpPr>
          <p:cNvPr id="266248" name="Rectangle 7"/>
          <p:cNvSpPr>
            <a:spLocks noGrp="1" noChangeArrowheads="1"/>
          </p:cNvSpPr>
          <p:nvPr>
            <p:ph type="body" idx="1"/>
          </p:nvPr>
        </p:nvSpPr>
        <p:spPr>
          <a:xfrm>
            <a:off x="914400" y="4343400"/>
            <a:ext cx="5029200" cy="4114800"/>
          </a:xfrm>
          <a:noFill/>
          <a:ln/>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Rectangle 40"/>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4" name="Rectangle 41"/>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C89C6AF6-F882-412B-8724-F159990D41AC}" type="slidenum">
              <a:rPr lang="en-US" altLang="en-US"/>
              <a:pPr>
                <a:defRPr/>
              </a:pPr>
              <a:t>‹#›</a:t>
            </a:fld>
            <a:endParaRPr lang="en-US"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p>
        </p:txBody>
      </p:sp>
      <p:sp>
        <p:nvSpPr>
          <p:cNvPr id="3" name="Rectangle 41"/>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7BF5FE2F-DA4D-45C1-83B1-CEC8B02E7C0C}" type="slidenum">
              <a:rPr lang="en-US" altLang="en-US"/>
              <a:pPr>
                <a:defRPr/>
              </a:pPr>
              <a:t>‹#›</a:t>
            </a:fld>
            <a:endParaRPr lang="en-US" alt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685800" y="1828800"/>
            <a:ext cx="7924800" cy="4191000"/>
          </a:xfrm>
          <a:prstGeom prst="rect">
            <a:avLst/>
          </a:prstGeom>
        </p:spPr>
        <p:txBody>
          <a:bodyPr/>
          <a:lstStyle>
            <a:lvl1pPr>
              <a:buClr>
                <a:schemeClr val="tx1">
                  <a:lumMod val="65000"/>
                  <a:lumOff val="35000"/>
                </a:schemeClr>
              </a:buClr>
              <a:buSzPct val="150000"/>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 Target="../slides/slide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5"/>
          <p:cNvPicPr>
            <a:picLocks noChangeAspect="1" noChangeArrowheads="1"/>
          </p:cNvPicPr>
          <p:nvPr/>
        </p:nvPicPr>
        <p:blipFill>
          <a:blip r:embed="rId11" cstate="print"/>
          <a:srcRect/>
          <a:stretch>
            <a:fillRect/>
          </a:stretch>
        </p:blipFill>
        <p:spPr bwMode="auto">
          <a:xfrm>
            <a:off x="0" y="8459"/>
            <a:ext cx="9144000" cy="7044274"/>
          </a:xfrm>
          <a:prstGeom prst="rect">
            <a:avLst/>
          </a:prstGeom>
          <a:noFill/>
          <a:ln w="9525">
            <a:noFill/>
            <a:miter lim="800000"/>
            <a:headEnd/>
            <a:tailEnd/>
          </a:ln>
        </p:spPr>
      </p:pic>
      <p:pic>
        <p:nvPicPr>
          <p:cNvPr id="7" name="Picture 3" descr="C:\Users\User\Desktop\FGDLA Webstarts\FGDLA Website Images\FGDLA Coin.png">
            <a:hlinkClick r:id="rId12" action="ppaction://hlinksldjump"/>
          </p:cNvPr>
          <p:cNvPicPr>
            <a:picLocks noChangeAspect="1" noChangeArrowheads="1"/>
          </p:cNvPicPr>
          <p:nvPr userDrawn="1"/>
        </p:nvPicPr>
        <p:blipFill>
          <a:blip r:embed="rId13" cstate="print"/>
          <a:srcRect/>
          <a:stretch>
            <a:fillRect/>
          </a:stretch>
        </p:blipFill>
        <p:spPr bwMode="auto">
          <a:xfrm>
            <a:off x="323850" y="203200"/>
            <a:ext cx="1012825" cy="1009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124" r:id="rId4"/>
    <p:sldLayoutId id="2147484286" r:id="rId5"/>
    <p:sldLayoutId id="2147484287" r:id="rId6"/>
    <p:sldLayoutId id="2147484288" r:id="rId7"/>
    <p:sldLayoutId id="2147484289" r:id="rId8"/>
    <p:sldLayoutId id="2147484290" r:id="rId9"/>
  </p:sldLayoutIdLst>
  <p:transition>
    <p:wipe dir="r"/>
  </p:transition>
  <p:txStyles>
    <p:titleStyle>
      <a:lvl1pPr algn="ctr" defTabSz="914400" rtl="0" eaLnBrk="1" latinLnBrk="0" hangingPunct="1">
        <a:spcBef>
          <a:spcPct val="0"/>
        </a:spcBef>
        <a:buNone/>
        <a:defRPr sz="3200" kern="1200">
          <a:solidFill>
            <a:schemeClr val="accent1">
              <a:lumMod val="50000"/>
            </a:schemeClr>
          </a:solidFill>
          <a:latin typeface="Franklin Gothic Medium" pitchFamily="34" charset="0"/>
          <a:ea typeface="+mj-ea"/>
          <a:cs typeface="+mj-cs"/>
        </a:defRPr>
      </a:lvl1pPr>
    </p:titleStyle>
    <p:bodyStyle>
      <a:lvl1pPr marL="230188" indent="-230188" algn="l" defTabSz="914400" rtl="0" eaLnBrk="1" latinLnBrk="0" hangingPunct="1">
        <a:spcBef>
          <a:spcPct val="20000"/>
        </a:spcBef>
        <a:buClr>
          <a:schemeClr val="tx2">
            <a:lumMod val="75000"/>
          </a:schemeClr>
        </a:buClr>
        <a:buSzPct val="150000"/>
        <a:buFont typeface="Arial" pitchFamily="34" charset="0"/>
        <a:buChar char="•"/>
        <a:defRPr sz="1800" kern="1200" baseline="0">
          <a:solidFill>
            <a:schemeClr val="tx2">
              <a:lumMod val="50000"/>
            </a:schemeClr>
          </a:solidFill>
          <a:latin typeface="Franklin Gothic Book" pitchFamily="34" charset="0"/>
          <a:ea typeface="+mn-ea"/>
          <a:cs typeface="+mn-cs"/>
        </a:defRPr>
      </a:lvl1pPr>
      <a:lvl2pPr marL="742950" indent="-285750" algn="l" defTabSz="914400" rtl="0" eaLnBrk="1" latinLnBrk="0" hangingPunct="1">
        <a:spcBef>
          <a:spcPct val="20000"/>
        </a:spcBef>
        <a:buClr>
          <a:schemeClr val="tx2">
            <a:lumMod val="75000"/>
          </a:schemeClr>
        </a:buClr>
        <a:buFont typeface="Courier New" pitchFamily="49" charset="0"/>
        <a:buChar char="o"/>
        <a:defRPr sz="1600" kern="1200">
          <a:solidFill>
            <a:schemeClr val="tx2">
              <a:lumMod val="50000"/>
            </a:schemeClr>
          </a:solidFill>
          <a:latin typeface="Franklin Gothic Book" pitchFamily="34" charset="0"/>
          <a:ea typeface="+mn-ea"/>
          <a:cs typeface="+mn-cs"/>
        </a:defRPr>
      </a:lvl2pPr>
      <a:lvl3pPr marL="460375" indent="-228600" algn="l" defTabSz="914400" rtl="0" eaLnBrk="1" latinLnBrk="0" hangingPunct="1">
        <a:spcBef>
          <a:spcPct val="20000"/>
        </a:spcBef>
        <a:buClr>
          <a:schemeClr val="tx2">
            <a:lumMod val="75000"/>
          </a:schemeClr>
        </a:buClr>
        <a:buFont typeface="Courier New" pitchFamily="49" charset="0"/>
        <a:buChar char="o"/>
        <a:defRPr sz="1600" kern="1200">
          <a:solidFill>
            <a:schemeClr val="tx2">
              <a:lumMod val="50000"/>
            </a:schemeClr>
          </a:solidFill>
          <a:latin typeface="Franklin Gothic Book" pitchFamily="34" charset="0"/>
          <a:ea typeface="+mn-ea"/>
          <a:cs typeface="+mn-cs"/>
        </a:defRPr>
      </a:lvl3pPr>
      <a:lvl4pPr marL="461963" indent="-227013" algn="l" defTabSz="914400" rtl="0" eaLnBrk="1" latinLnBrk="0" hangingPunct="1">
        <a:spcBef>
          <a:spcPct val="20000"/>
        </a:spcBef>
        <a:buClr>
          <a:schemeClr val="tx2">
            <a:lumMod val="75000"/>
          </a:schemeClr>
        </a:buClr>
        <a:buFont typeface="Courier New" pitchFamily="49" charset="0"/>
        <a:buChar char="o"/>
        <a:defRPr sz="1600" kern="1200">
          <a:solidFill>
            <a:schemeClr val="tx1"/>
          </a:solidFill>
          <a:latin typeface="Franklin Gothic Book" pitchFamily="34" charset="0"/>
          <a:ea typeface="+mn-ea"/>
          <a:cs typeface="+mn-cs"/>
        </a:defRPr>
      </a:lvl4pPr>
      <a:lvl5pPr marL="682625" indent="-228600" algn="l" defTabSz="914400" rtl="0" eaLnBrk="1" latinLnBrk="0" hangingPunct="1">
        <a:spcBef>
          <a:spcPct val="20000"/>
        </a:spcBef>
        <a:buClr>
          <a:schemeClr val="tx2">
            <a:lumMod val="75000"/>
          </a:schemeClr>
        </a:buClr>
        <a:buFont typeface="Wingdings" pitchFamily="2" charset="2"/>
        <a:buChar char="§"/>
        <a:defRPr sz="14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google.com/url?sa=i&amp;rct=j&amp;q=&amp;esrc=s&amp;frm=1&amp;source=images&amp;cd=&amp;cad=rja&amp;docid=tHn15HAqey1LmM&amp;tbnid=Y7uRIVo6R4HuIM:&amp;ved=0CAUQjRw&amp;url=http://www.danielwillingham.com/1/post/2013/02/cone-of-learning-or-cone-of-shame.html&amp;ei=5KmfUsmYL8vqkQer3oBY&amp;bvm=bv.57155469,d.eW0&amp;psig=AFQjCNFrIusJFwHyNkMDFKi8TZ09sMXhyA&amp;ust=1386281767496457" TargetMode="External"/><Relationship Id="rId1" Type="http://schemas.openxmlformats.org/officeDocument/2006/relationships/slideLayout" Target="../slideLayouts/slideLayout5.xml"/><Relationship Id="rId6" Type="http://schemas.openxmlformats.org/officeDocument/2006/relationships/hyperlink" Target="https://www.cisco.com/c/dam/en_us/solutions/industries/docs/education/Multimodal-Learning-Through-Media.pdf" TargetMode="External"/><Relationship Id="rId5" Type="http://schemas.openxmlformats.org/officeDocument/2006/relationships/image" Target="../media/image61.png"/><Relationship Id="rId4" Type="http://schemas.openxmlformats.org/officeDocument/2006/relationships/hyperlink" Target="http://www.google.com/url?sa=i&amp;rct=j&amp;q=&amp;esrc=s&amp;frm=1&amp;source=images&amp;cd=&amp;cad=rja&amp;docid=ipF1jFlITiHpdM&amp;tbnid=T2uF-fmYOwgJAM:&amp;ved=0CAUQjRw&amp;url=http://www.brainfriendlytrainer.com/theory/dale%E2%80%99s-cone-of-learning-figures-debunked&amp;ei=TKqfUu33Ase0kQe9n4C4DA&amp;bvm=bv.57155469,d.eW0&amp;psig=AFQjCNFrIusJFwHyNkMDFKi8TZ09sMXhyA&amp;ust=1386281767496457" TargetMode="External"/></Relationships>
</file>

<file path=ppt/slides/_rels/slide1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2" Type="http://schemas.openxmlformats.org/officeDocument/2006/relationships/hyperlink" Target="http://www.fgdla.us/white_papers.html" TargetMode="External"/><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3" Type="http://schemas.openxmlformats.org/officeDocument/2006/relationships/hyperlink" Target="https://www.usdla.org/wp-content/uploads/2015/05/AIMSGDL_2nd_Ed_styled_010311.pdf" TargetMode="External"/><Relationship Id="rId2" Type="http://schemas.openxmlformats.org/officeDocument/2006/relationships/image" Target="../media/image70.png"/><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16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79.png"/><Relationship Id="rId3" Type="http://schemas.openxmlformats.org/officeDocument/2006/relationships/notesSlide" Target="../notesSlides/notesSlide115.xml"/><Relationship Id="rId7" Type="http://schemas.openxmlformats.org/officeDocument/2006/relationships/image" Target="../media/image72.png"/><Relationship Id="rId12" Type="http://schemas.openxmlformats.org/officeDocument/2006/relationships/image" Target="../media/image78.png"/><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77.png"/><Relationship Id="rId5" Type="http://schemas.openxmlformats.org/officeDocument/2006/relationships/image" Target="../media/image75.png"/><Relationship Id="rId10" Type="http://schemas.openxmlformats.org/officeDocument/2006/relationships/image" Target="../media/image76.jpeg"/><Relationship Id="rId4" Type="http://schemas.openxmlformats.org/officeDocument/2006/relationships/image" Target="../media/image74.png"/><Relationship Id="rId9" Type="http://schemas.openxmlformats.org/officeDocument/2006/relationships/image" Target="../media/image73.png"/><Relationship Id="rId14" Type="http://schemas.openxmlformats.org/officeDocument/2006/relationships/image" Target="../media/image80.png"/></Relationships>
</file>

<file path=ppt/slides/_rels/slide1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8.w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82.xml"/><Relationship Id="rId3" Type="http://schemas.openxmlformats.org/officeDocument/2006/relationships/slide" Target="slide39.xml"/><Relationship Id="rId7" Type="http://schemas.openxmlformats.org/officeDocument/2006/relationships/slide" Target="slide63.xml"/><Relationship Id="rId12" Type="http://schemas.openxmlformats.org/officeDocument/2006/relationships/slide" Target="slide76.xml"/><Relationship Id="rId2" Type="http://schemas.openxmlformats.org/officeDocument/2006/relationships/slide" Target="slide37.xml"/><Relationship Id="rId1" Type="http://schemas.openxmlformats.org/officeDocument/2006/relationships/slideLayout" Target="../slideLayouts/slideLayout5.xml"/><Relationship Id="rId6" Type="http://schemas.openxmlformats.org/officeDocument/2006/relationships/slide" Target="slide53.xml"/><Relationship Id="rId11" Type="http://schemas.openxmlformats.org/officeDocument/2006/relationships/slide" Target="slide74.xml"/><Relationship Id="rId5" Type="http://schemas.openxmlformats.org/officeDocument/2006/relationships/slide" Target="slide49.xml"/><Relationship Id="rId15" Type="http://schemas.openxmlformats.org/officeDocument/2006/relationships/slide" Target="slide90.xml"/><Relationship Id="rId10" Type="http://schemas.openxmlformats.org/officeDocument/2006/relationships/slide" Target="slide70.xml"/><Relationship Id="rId4" Type="http://schemas.openxmlformats.org/officeDocument/2006/relationships/slide" Target="slide45.xml"/><Relationship Id="rId9" Type="http://schemas.openxmlformats.org/officeDocument/2006/relationships/slide" Target="slide66.xml"/><Relationship Id="rId14" Type="http://schemas.openxmlformats.org/officeDocument/2006/relationships/slide" Target="slide8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6.w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5.wmf"/><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slide" Target="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slide" Target="slide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30.png"/><Relationship Id="rId3" Type="http://schemas.openxmlformats.org/officeDocument/2006/relationships/notesSlide" Target="../notesSlides/notesSlide36.xml"/><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image" Target="../media/image28.png"/><Relationship Id="rId5" Type="http://schemas.openxmlformats.org/officeDocument/2006/relationships/image" Target="../media/image25.wmf"/><Relationship Id="rId10" Type="http://schemas.openxmlformats.org/officeDocument/2006/relationships/image" Target="../media/image27.jpeg"/><Relationship Id="rId4" Type="http://schemas.openxmlformats.org/officeDocument/2006/relationships/oleObject" Target="../embeddings/oleObject10.bin"/><Relationship Id="rId9" Type="http://schemas.openxmlformats.org/officeDocument/2006/relationships/oleObject" Target="../embeddings/oleObject12.bin"/><Relationship Id="rId14" Type="http://schemas.openxmlformats.org/officeDocument/2006/relationships/image" Target="../media/image3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slide" Target="slide36.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slide" Target="slide3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www.adlnet.org/index.cfm?fuseaction=home"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59.xml.rels><?xml version="1.0" encoding="UTF-8" standalone="yes"?>
<Relationships xmlns="http://schemas.openxmlformats.org/package/2006/relationships"><Relationship Id="rId3" Type="http://schemas.openxmlformats.org/officeDocument/2006/relationships/hyperlink" Target="http://www.adlnet.org/index.cfm?fuseaction=home"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8" Type="http://schemas.openxmlformats.org/officeDocument/2006/relationships/slide" Target="slide102.xml"/><Relationship Id="rId3" Type="http://schemas.openxmlformats.org/officeDocument/2006/relationships/slide" Target="slide11.xml"/><Relationship Id="rId7" Type="http://schemas.openxmlformats.org/officeDocument/2006/relationships/slide" Target="slide96.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35.xml"/><Relationship Id="rId11" Type="http://schemas.openxmlformats.org/officeDocument/2006/relationships/slide" Target="slide159.xml"/><Relationship Id="rId5" Type="http://schemas.openxmlformats.org/officeDocument/2006/relationships/slide" Target="slide23.xml"/><Relationship Id="rId10" Type="http://schemas.openxmlformats.org/officeDocument/2006/relationships/slide" Target="slide149.xml"/><Relationship Id="rId4" Type="http://schemas.openxmlformats.org/officeDocument/2006/relationships/slide" Target="slide16.xml"/><Relationship Id="rId9" Type="http://schemas.openxmlformats.org/officeDocument/2006/relationships/slide" Target="slide13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6.wmf"/><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5.wmf"/><Relationship Id="rId4" Type="http://schemas.openxmlformats.org/officeDocument/2006/relationships/oleObject" Target="../embeddings/oleObject13.bin"/></Relationships>
</file>

<file path=ppt/slides/_rels/slide6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slide" Target="slide3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hyperlink" Target="http://www.disa.mil/dcs" TargetMode="Externa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41.png"/><Relationship Id="rId4" Type="http://schemas.openxmlformats.org/officeDocument/2006/relationships/image" Target="../media/image40.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slide" Target="slide36.xml"/><Relationship Id="rId4" Type="http://schemas.openxmlformats.org/officeDocument/2006/relationships/image" Target="../media/image44.jpeg"/></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slide" Target="slide3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slide" Target="slide36.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6.png"/><Relationship Id="rId18" Type="http://schemas.openxmlformats.org/officeDocument/2006/relationships/hyperlink" Target="//upload.wikimedia.org/wikipedia/commons/1/1e/US-DeptOfVeteransAffairs-Seal.svg" TargetMode="External"/><Relationship Id="rId3" Type="http://schemas.openxmlformats.org/officeDocument/2006/relationships/hyperlink" Target="http://www.google.com/url?sa=i&amp;rct=j&amp;q=department+of+justice+logo&amp;source=images&amp;cd=&amp;cad=rja&amp;docid=uijsrPT7CECrPM&amp;tbnid=JKYAjAbbodaCJM:&amp;ved=0CAUQjRw&amp;url=http://www.gallaudet.edu/Daily_Digest/Event_Xite_-_Events/DOJ_info_5Feb2013.html&amp;ei=gRY-Ub_uHJOGhQfPwICgBg&amp;psig=AFQjCNH8nf-xqdC4un9rjWYNBPKZnXxerg&amp;ust=1363109603535814" TargetMode="External"/><Relationship Id="rId7" Type="http://schemas.openxmlformats.org/officeDocument/2006/relationships/image" Target="../media/image51.png"/><Relationship Id="rId12" Type="http://schemas.openxmlformats.org/officeDocument/2006/relationships/image" Target="../media/image55.png"/><Relationship Id="rId17" Type="http://schemas.openxmlformats.org/officeDocument/2006/relationships/image" Target="../media/image58.png"/><Relationship Id="rId2" Type="http://schemas.openxmlformats.org/officeDocument/2006/relationships/image" Target="../media/image48.png"/><Relationship Id="rId16" Type="http://schemas.openxmlformats.org/officeDocument/2006/relationships/hyperlink" Target="http://en.wikipedia.org/wiki/File:US-DefenseInformationSystemsAgency-Logo.svg" TargetMode="External"/><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hyperlink" Target="http://upload.wikimedia.org/wikipedia/commons/a/a7/Air_National_Guard.png" TargetMode="External"/><Relationship Id="rId11" Type="http://schemas.openxmlformats.org/officeDocument/2006/relationships/image" Target="../media/image54.png"/><Relationship Id="rId5" Type="http://schemas.openxmlformats.org/officeDocument/2006/relationships/image" Target="../media/image50.jpeg"/><Relationship Id="rId15" Type="http://schemas.openxmlformats.org/officeDocument/2006/relationships/image" Target="../media/image57.png"/><Relationship Id="rId10" Type="http://schemas.openxmlformats.org/officeDocument/2006/relationships/hyperlink" Target="http://www.google.com/url?sa=i&amp;rct=j&amp;q=us+army+logo&amp;source=images&amp;cd=&amp;cad=rja&amp;docid=rGKpuq01g_AqHM&amp;tbnid=cM0Ypy_x_Hu64M:&amp;ved=0CAUQjRw&amp;url=http://www.imperialhouse71.com/2010/04/monday-heroer-heroes.html&amp;ei=qhM-Uc-JGIOHhQfB94CgBg&amp;bvm=bv.43287494,d.dmQ&amp;psig=AFQjCNFkBkHhb2QD3eMxKUESMjj5K9A8pQ&amp;ust=1363109102054271" TargetMode="External"/><Relationship Id="rId19" Type="http://schemas.openxmlformats.org/officeDocument/2006/relationships/image" Target="../media/image59.png"/><Relationship Id="rId4" Type="http://schemas.openxmlformats.org/officeDocument/2006/relationships/image" Target="../media/image49.gif"/><Relationship Id="rId9" Type="http://schemas.openxmlformats.org/officeDocument/2006/relationships/image" Target="../media/image53.jpeg"/><Relationship Id="rId14" Type="http://schemas.openxmlformats.org/officeDocument/2006/relationships/hyperlink" Target="//upload.wikimedia.org/wikipedia/commons/8/89/US-GeneralServicesAdministration-Logo.svg"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89646" y="1515019"/>
            <a:ext cx="6319041" cy="2184930"/>
          </a:xfrm>
          <a:prstGeom prst="rect">
            <a:avLst/>
          </a:prstGeom>
          <a:noFill/>
          <a:ln w="9525">
            <a:noFill/>
            <a:miter lim="800000"/>
            <a:headEnd/>
            <a:tailEnd/>
          </a:ln>
        </p:spPr>
      </p:pic>
      <p:sp>
        <p:nvSpPr>
          <p:cNvPr id="176" name="Rectangle 3"/>
          <p:cNvSpPr txBox="1">
            <a:spLocks noChangeArrowheads="1"/>
          </p:cNvSpPr>
          <p:nvPr/>
        </p:nvSpPr>
        <p:spPr>
          <a:xfrm>
            <a:off x="1701798" y="3904712"/>
            <a:ext cx="6923617" cy="1524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1" u="none" strike="noStrike" kern="1200" cap="none" spc="0" normalizeH="0" baseline="0" noProof="0" dirty="0">
                <a:ln>
                  <a:noFill/>
                </a:ln>
                <a:solidFill>
                  <a:schemeClr val="tx2">
                    <a:lumMod val="75000"/>
                  </a:schemeClr>
                </a:solidFill>
                <a:effectLst/>
                <a:uLnTx/>
                <a:uFillTx/>
                <a:latin typeface="Franklin Gothic Book" pitchFamily="34" charset="0"/>
                <a:ea typeface="+mj-ea"/>
                <a:cs typeface="+mj-cs"/>
              </a:rPr>
              <a:t>Media Selection for Distance Learning</a:t>
            </a:r>
          </a:p>
        </p:txBody>
      </p:sp>
      <p:sp>
        <p:nvSpPr>
          <p:cNvPr id="4" name="Rectangle 3"/>
          <p:cNvSpPr/>
          <p:nvPr/>
        </p:nvSpPr>
        <p:spPr>
          <a:xfrm>
            <a:off x="1439334" y="6400807"/>
            <a:ext cx="347133" cy="43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381000" y="7086600"/>
            <a:ext cx="7499350" cy="1066800"/>
          </a:xfrm>
          <a:prstGeom prst="rect">
            <a:avLst/>
          </a:prstGeom>
        </p:spPr>
        <p:txBody>
          <a:bodyPr anchorCtr="0"/>
          <a:lstStyle/>
          <a:p>
            <a:pPr eaLnBrk="1" hangingPunct="1">
              <a:defRPr/>
            </a:pPr>
            <a:r>
              <a:rPr lang="en-US" sz="500" dirty="0"/>
              <a:t>THE LEARNING CLIMATE</a:t>
            </a:r>
          </a:p>
        </p:txBody>
      </p:sp>
      <p:sp>
        <p:nvSpPr>
          <p:cNvPr id="81923" name="Rectangle 3"/>
          <p:cNvSpPr>
            <a:spLocks noChangeArrowheads="1"/>
          </p:cNvSpPr>
          <p:nvPr/>
        </p:nvSpPr>
        <p:spPr bwMode="auto">
          <a:xfrm>
            <a:off x="1659466" y="1714500"/>
            <a:ext cx="7112000" cy="3505200"/>
          </a:xfrm>
          <a:prstGeom prst="rect">
            <a:avLst/>
          </a:prstGeom>
          <a:noFill/>
          <a:ln w="9525">
            <a:noFill/>
            <a:miter lim="800000"/>
            <a:headEnd/>
            <a:tailEnd/>
          </a:ln>
          <a:effectLst>
            <a:outerShdw sx="1000" sy="1000" algn="ctr" rotWithShape="0">
              <a:srgbClr val="000000"/>
            </a:outerShdw>
          </a:effectLst>
        </p:spPr>
        <p:txBody>
          <a:bodyPr lIns="92075" tIns="46038" rIns="92075" bIns="46038" anchor="ctr"/>
          <a:lstStyle/>
          <a:p>
            <a:pPr algn="ctr" eaLnBrk="1" hangingPunct="1">
              <a:defRPr/>
            </a:pPr>
            <a:r>
              <a:rPr lang="en-US" sz="3600" i="1" dirty="0">
                <a:solidFill>
                  <a:schemeClr val="tx2">
                    <a:lumMod val="75000"/>
                  </a:schemeClr>
                </a:solidFill>
                <a:effectLst>
                  <a:outerShdw blurRad="38100" dist="38100" dir="2700000" algn="tl">
                    <a:srgbClr val="000000"/>
                  </a:outerShdw>
                </a:effectLst>
                <a:latin typeface="Franklin Gothic Book" pitchFamily="34" charset="0"/>
              </a:rPr>
              <a:t>DISTANCE LEARNING…</a:t>
            </a:r>
            <a:br>
              <a:rPr lang="en-US" sz="4400" i="1" dirty="0">
                <a:effectLst>
                  <a:outerShdw blurRad="38100" dist="38100" dir="2700000" algn="tl">
                    <a:srgbClr val="000000"/>
                  </a:outerShdw>
                </a:effectLst>
                <a:latin typeface="Arial" pitchFamily="34" charset="0"/>
              </a:rPr>
            </a:br>
            <a:br>
              <a:rPr lang="en-US" sz="4400" i="1" dirty="0">
                <a:effectLst>
                  <a:outerShdw blurRad="38100" dist="38100" dir="2700000" algn="tl">
                    <a:srgbClr val="000000"/>
                  </a:outerShdw>
                </a:effectLst>
                <a:latin typeface="Arial" pitchFamily="34" charset="0"/>
              </a:rPr>
            </a:br>
            <a:r>
              <a:rPr lang="en-US" sz="3600" b="1" i="1" dirty="0">
                <a:solidFill>
                  <a:schemeClr val="tx2">
                    <a:lumMod val="75000"/>
                  </a:schemeClr>
                </a:solidFill>
                <a:latin typeface="Franklin Gothic Book" pitchFamily="34" charset="0"/>
              </a:rPr>
              <a:t>may be critical to your survival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wipe(up)">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05" name="Freeform 4"/>
          <p:cNvSpPr>
            <a:spLocks/>
          </p:cNvSpPr>
          <p:nvPr/>
        </p:nvSpPr>
        <p:spPr bwMode="auto">
          <a:xfrm>
            <a:off x="2106261" y="2338388"/>
            <a:ext cx="6698563" cy="3588908"/>
          </a:xfrm>
          <a:custGeom>
            <a:avLst/>
            <a:gdLst>
              <a:gd name="T0" fmla="*/ 0 w 3932"/>
              <a:gd name="T1" fmla="*/ 379408 h 2151"/>
              <a:gd name="T2" fmla="*/ 759 w 3932"/>
              <a:gd name="T3" fmla="*/ 7496 h 2151"/>
              <a:gd name="T4" fmla="*/ 1856 w 3932"/>
              <a:gd name="T5" fmla="*/ 426082 h 2151"/>
              <a:gd name="T6" fmla="*/ 2387 w 3932"/>
              <a:gd name="T7" fmla="*/ 318425 h 2151"/>
              <a:gd name="T8" fmla="*/ 3932 w 3932"/>
              <a:gd name="T9" fmla="*/ 279725 h 2151"/>
              <a:gd name="T10" fmla="*/ 0 60000 65536"/>
              <a:gd name="T11" fmla="*/ 0 60000 65536"/>
              <a:gd name="T12" fmla="*/ 0 60000 65536"/>
              <a:gd name="T13" fmla="*/ 0 60000 65536"/>
              <a:gd name="T14" fmla="*/ 0 60000 65536"/>
              <a:gd name="T15" fmla="*/ 0 w 3932"/>
              <a:gd name="T16" fmla="*/ 0 h 2151"/>
              <a:gd name="T17" fmla="*/ 3932 w 3932"/>
              <a:gd name="T18" fmla="*/ 2151 h 2151"/>
            </a:gdLst>
            <a:ahLst/>
            <a:cxnLst>
              <a:cxn ang="T10">
                <a:pos x="T0" y="T1"/>
              </a:cxn>
              <a:cxn ang="T11">
                <a:pos x="T2" y="T3"/>
              </a:cxn>
              <a:cxn ang="T12">
                <a:pos x="T4" y="T5"/>
              </a:cxn>
              <a:cxn ang="T13">
                <a:pos x="T6" y="T7"/>
              </a:cxn>
              <a:cxn ang="T14">
                <a:pos x="T8" y="T9"/>
              </a:cxn>
            </a:cxnLst>
            <a:rect l="T15" t="T16" r="T17" b="T18"/>
            <a:pathLst>
              <a:path w="3932" h="2151">
                <a:moveTo>
                  <a:pt x="0" y="1708"/>
                </a:moveTo>
                <a:cubicBezTo>
                  <a:pt x="225" y="854"/>
                  <a:pt x="450" y="0"/>
                  <a:pt x="759" y="35"/>
                </a:cubicBezTo>
                <a:cubicBezTo>
                  <a:pt x="1068" y="70"/>
                  <a:pt x="1585" y="1685"/>
                  <a:pt x="1856" y="1918"/>
                </a:cubicBezTo>
                <a:cubicBezTo>
                  <a:pt x="2127" y="2151"/>
                  <a:pt x="2041" y="1544"/>
                  <a:pt x="2387" y="1434"/>
                </a:cubicBezTo>
                <a:cubicBezTo>
                  <a:pt x="2733" y="1324"/>
                  <a:pt x="3332" y="1292"/>
                  <a:pt x="3932" y="1260"/>
                </a:cubicBezTo>
              </a:path>
            </a:pathLst>
          </a:custGeom>
          <a:noFill/>
          <a:ln w="57150">
            <a:solidFill>
              <a:schemeClr val="tx2">
                <a:lumMod val="75000"/>
              </a:schemeClr>
            </a:solidFill>
            <a:round/>
            <a:headEnd type="none" w="sm" len="sm"/>
            <a:tailEnd type="none" w="sm" len="sm"/>
          </a:ln>
        </p:spPr>
        <p:txBody>
          <a:bodyPr/>
          <a:lstStyle/>
          <a:p>
            <a:endParaRPr lang="en-US">
              <a:solidFill>
                <a:schemeClr val="tx2">
                  <a:lumMod val="75000"/>
                </a:schemeClr>
              </a:solidFill>
              <a:latin typeface="Franklin Gothic Book" pitchFamily="34" charset="0"/>
            </a:endParaRPr>
          </a:p>
        </p:txBody>
      </p:sp>
      <p:sp>
        <p:nvSpPr>
          <p:cNvPr id="105506" name="Freeform 5"/>
          <p:cNvSpPr>
            <a:spLocks/>
          </p:cNvSpPr>
          <p:nvPr/>
        </p:nvSpPr>
        <p:spPr bwMode="auto">
          <a:xfrm>
            <a:off x="1816649" y="5171816"/>
            <a:ext cx="298130" cy="1032134"/>
          </a:xfrm>
          <a:custGeom>
            <a:avLst/>
            <a:gdLst>
              <a:gd name="T0" fmla="*/ 0 w 119"/>
              <a:gd name="T1" fmla="*/ 1874 h 667"/>
              <a:gd name="T2" fmla="*/ 2147483647 w 119"/>
              <a:gd name="T3" fmla="*/ 0 h 667"/>
              <a:gd name="T4" fmla="*/ 0 60000 65536"/>
              <a:gd name="T5" fmla="*/ 0 60000 65536"/>
              <a:gd name="T6" fmla="*/ 0 w 119"/>
              <a:gd name="T7" fmla="*/ 0 h 667"/>
              <a:gd name="T8" fmla="*/ 119 w 119"/>
              <a:gd name="T9" fmla="*/ 667 h 667"/>
            </a:gdLst>
            <a:ahLst/>
            <a:cxnLst>
              <a:cxn ang="T4">
                <a:pos x="T0" y="T1"/>
              </a:cxn>
              <a:cxn ang="T5">
                <a:pos x="T2" y="T3"/>
              </a:cxn>
            </a:cxnLst>
            <a:rect l="T6" t="T7" r="T8" b="T9"/>
            <a:pathLst>
              <a:path w="119" h="667">
                <a:moveTo>
                  <a:pt x="0" y="667"/>
                </a:moveTo>
                <a:cubicBezTo>
                  <a:pt x="49" y="389"/>
                  <a:pt x="99" y="111"/>
                  <a:pt x="119" y="0"/>
                </a:cubicBezTo>
              </a:path>
            </a:pathLst>
          </a:custGeom>
          <a:noFill/>
          <a:ln w="57150">
            <a:solidFill>
              <a:schemeClr val="tx2">
                <a:lumMod val="75000"/>
              </a:schemeClr>
            </a:solidFill>
            <a:round/>
            <a:headEnd type="none" w="sm" len="sm"/>
            <a:tailEnd type="none" w="sm" len="sm"/>
          </a:ln>
        </p:spPr>
        <p:txBody>
          <a:bodyPr/>
          <a:lstStyle/>
          <a:p>
            <a:endParaRPr lang="en-US">
              <a:solidFill>
                <a:schemeClr val="tx2">
                  <a:lumMod val="75000"/>
                </a:schemeClr>
              </a:solidFill>
              <a:latin typeface="Franklin Gothic Book" pitchFamily="34" charset="0"/>
            </a:endParaRPr>
          </a:p>
        </p:txBody>
      </p:sp>
      <p:sp>
        <p:nvSpPr>
          <p:cNvPr id="271366" name="Text Box 6"/>
          <p:cNvSpPr txBox="1">
            <a:spLocks noChangeArrowheads="1"/>
          </p:cNvSpPr>
          <p:nvPr/>
        </p:nvSpPr>
        <p:spPr bwMode="auto">
          <a:xfrm>
            <a:off x="3806308" y="5736707"/>
            <a:ext cx="3134512" cy="369332"/>
          </a:xfrm>
          <a:prstGeom prst="rect">
            <a:avLst/>
          </a:prstGeom>
          <a:noFill/>
          <a:ln w="12700">
            <a:noFill/>
            <a:miter lim="800000"/>
            <a:headEnd type="none" w="sm" len="sm"/>
            <a:tailEnd type="none" w="sm" len="sm"/>
          </a:ln>
          <a:effectLst>
            <a:outerShdw blurRad="50800" dist="50800" sx="1000" sy="1000" algn="ctr" rotWithShape="0">
              <a:schemeClr val="bg1">
                <a:lumMod val="50000"/>
              </a:schemeClr>
            </a:outerShdw>
          </a:effectLst>
        </p:spPr>
        <p:txBody>
          <a:bodyPr wrap="none">
            <a:spAutoFit/>
          </a:bodyPr>
          <a:lstStyle/>
          <a:p>
            <a:pPr>
              <a:defRPr/>
            </a:pPr>
            <a:r>
              <a:rPr lang="en-US" sz="1800" b="1" i="1" dirty="0">
                <a:solidFill>
                  <a:schemeClr val="tx2">
                    <a:lumMod val="75000"/>
                  </a:schemeClr>
                </a:solidFill>
                <a:effectLst>
                  <a:outerShdw blurRad="38100" dist="38100" dir="2700000" algn="tl">
                    <a:srgbClr val="000000">
                      <a:alpha val="43137"/>
                    </a:srgbClr>
                  </a:outerShdw>
                </a:effectLst>
                <a:latin typeface="Franklin Gothic Book" pitchFamily="34" charset="0"/>
              </a:rPr>
              <a:t>TROUGH OF DISILUSIONMENT</a:t>
            </a:r>
          </a:p>
        </p:txBody>
      </p:sp>
      <p:sp>
        <p:nvSpPr>
          <p:cNvPr id="271367" name="Text Box 7"/>
          <p:cNvSpPr txBox="1">
            <a:spLocks noChangeArrowheads="1"/>
          </p:cNvSpPr>
          <p:nvPr/>
        </p:nvSpPr>
        <p:spPr bwMode="auto">
          <a:xfrm>
            <a:off x="2272274" y="1772181"/>
            <a:ext cx="2103396" cy="590931"/>
          </a:xfrm>
          <a:prstGeom prst="rect">
            <a:avLst/>
          </a:prstGeom>
          <a:noFill/>
          <a:ln w="12700">
            <a:noFill/>
            <a:miter lim="800000"/>
            <a:headEnd type="none" w="sm" len="sm"/>
            <a:tailEnd type="none" w="sm" len="sm"/>
          </a:ln>
          <a:effectLst>
            <a:outerShdw blurRad="50800" dist="50800" sx="1000" sy="1000" algn="ctr" rotWithShape="0">
              <a:schemeClr val="bg1">
                <a:lumMod val="50000"/>
              </a:schemeClr>
            </a:outerShdw>
          </a:effectLst>
        </p:spPr>
        <p:txBody>
          <a:bodyPr wrap="none">
            <a:spAutoFit/>
          </a:bodyPr>
          <a:lstStyle/>
          <a:p>
            <a:pPr algn="ctr">
              <a:lnSpc>
                <a:spcPct val="90000"/>
              </a:lnSpc>
              <a:defRPr/>
            </a:pPr>
            <a:r>
              <a:rPr lang="en-US" sz="1800" b="1" i="1" dirty="0">
                <a:solidFill>
                  <a:schemeClr val="tx2">
                    <a:lumMod val="75000"/>
                  </a:schemeClr>
                </a:solidFill>
                <a:effectLst>
                  <a:outerShdw blurRad="38100" dist="38100" dir="2700000" algn="tl">
                    <a:srgbClr val="000000">
                      <a:alpha val="43137"/>
                    </a:srgbClr>
                  </a:outerShdw>
                </a:effectLst>
                <a:latin typeface="Franklin Gothic Book" pitchFamily="34" charset="0"/>
              </a:rPr>
              <a:t>PEAK OF INFLATED </a:t>
            </a:r>
          </a:p>
          <a:p>
            <a:pPr algn="ctr">
              <a:lnSpc>
                <a:spcPct val="90000"/>
              </a:lnSpc>
              <a:defRPr/>
            </a:pPr>
            <a:r>
              <a:rPr lang="en-US" sz="1800" b="1" i="1" dirty="0">
                <a:solidFill>
                  <a:schemeClr val="tx2">
                    <a:lumMod val="75000"/>
                  </a:schemeClr>
                </a:solidFill>
                <a:effectLst>
                  <a:outerShdw blurRad="38100" dist="38100" dir="2700000" algn="tl">
                    <a:srgbClr val="000000">
                      <a:alpha val="43137"/>
                    </a:srgbClr>
                  </a:outerShdw>
                </a:effectLst>
                <a:latin typeface="Franklin Gothic Book" pitchFamily="34" charset="0"/>
              </a:rPr>
              <a:t>EXPECTATION</a:t>
            </a:r>
          </a:p>
        </p:txBody>
      </p:sp>
      <p:sp>
        <p:nvSpPr>
          <p:cNvPr id="271373" name="Text Box 13"/>
          <p:cNvSpPr txBox="1">
            <a:spLocks noChangeArrowheads="1"/>
          </p:cNvSpPr>
          <p:nvPr/>
        </p:nvSpPr>
        <p:spPr bwMode="auto">
          <a:xfrm>
            <a:off x="7320532" y="3306763"/>
            <a:ext cx="1618648" cy="590931"/>
          </a:xfrm>
          <a:prstGeom prst="rect">
            <a:avLst/>
          </a:prstGeom>
          <a:noFill/>
          <a:ln w="12700">
            <a:noFill/>
            <a:miter lim="800000"/>
            <a:headEnd type="none" w="sm" len="sm"/>
            <a:tailEnd type="none" w="sm" len="sm"/>
          </a:ln>
          <a:effectLst>
            <a:outerShdw sx="1000" sy="1000" algn="ctr" rotWithShape="0">
              <a:schemeClr val="bg1">
                <a:lumMod val="50000"/>
              </a:schemeClr>
            </a:outerShdw>
          </a:effectLst>
        </p:spPr>
        <p:txBody>
          <a:bodyPr wrap="none">
            <a:spAutoFit/>
          </a:bodyPr>
          <a:lstStyle/>
          <a:p>
            <a:pPr algn="ctr">
              <a:lnSpc>
                <a:spcPct val="90000"/>
              </a:lnSpc>
              <a:defRPr/>
            </a:pPr>
            <a:r>
              <a:rPr lang="en-US" sz="1800" b="1" i="1" dirty="0">
                <a:solidFill>
                  <a:schemeClr val="tx2">
                    <a:lumMod val="75000"/>
                  </a:schemeClr>
                </a:solidFill>
                <a:effectLst>
                  <a:outerShdw blurRad="38100" dist="38100" dir="2700000" algn="tl">
                    <a:srgbClr val="000000">
                      <a:alpha val="43137"/>
                    </a:srgbClr>
                  </a:outerShdw>
                </a:effectLst>
                <a:latin typeface="Franklin Gothic Book" pitchFamily="34" charset="0"/>
              </a:rPr>
              <a:t>PLATEAU OF </a:t>
            </a:r>
          </a:p>
          <a:p>
            <a:pPr algn="ctr">
              <a:lnSpc>
                <a:spcPct val="90000"/>
              </a:lnSpc>
              <a:defRPr/>
            </a:pPr>
            <a:r>
              <a:rPr lang="en-US" sz="1800" b="1" i="1" dirty="0">
                <a:solidFill>
                  <a:schemeClr val="tx2">
                    <a:lumMod val="75000"/>
                  </a:schemeClr>
                </a:solidFill>
                <a:effectLst>
                  <a:outerShdw blurRad="38100" dist="38100" dir="2700000" algn="tl">
                    <a:srgbClr val="000000">
                      <a:alpha val="43137"/>
                    </a:srgbClr>
                  </a:outerShdw>
                </a:effectLst>
                <a:latin typeface="Franklin Gothic Book" pitchFamily="34" charset="0"/>
              </a:rPr>
              <a:t>PRODUCTIVITY</a:t>
            </a:r>
          </a:p>
        </p:txBody>
      </p:sp>
      <p:grpSp>
        <p:nvGrpSpPr>
          <p:cNvPr id="3" name="Group 15"/>
          <p:cNvGrpSpPr>
            <a:grpSpLocks/>
          </p:cNvGrpSpPr>
          <p:nvPr/>
        </p:nvGrpSpPr>
        <p:grpSpPr bwMode="auto">
          <a:xfrm>
            <a:off x="5915033" y="4003676"/>
            <a:ext cx="2976563" cy="1519238"/>
            <a:chOff x="3482" y="2594"/>
            <a:chExt cx="1875" cy="957"/>
          </a:xfrm>
        </p:grpSpPr>
        <p:sp>
          <p:nvSpPr>
            <p:cNvPr id="271376" name="Text Box 16"/>
            <p:cNvSpPr txBox="1">
              <a:spLocks noChangeArrowheads="1"/>
            </p:cNvSpPr>
            <p:nvPr/>
          </p:nvSpPr>
          <p:spPr bwMode="auto">
            <a:xfrm>
              <a:off x="4312" y="2594"/>
              <a:ext cx="1045" cy="213"/>
            </a:xfrm>
            <a:prstGeom prst="rect">
              <a:avLst/>
            </a:prstGeom>
            <a:noFill/>
            <a:ln w="12700">
              <a:noFill/>
              <a:miter lim="800000"/>
              <a:headEnd type="none" w="sm" len="sm"/>
              <a:tailEnd type="none" w="sm" len="sm"/>
            </a:ln>
            <a:effectLst/>
          </p:spPr>
          <p:txBody>
            <a:bodyPr wrap="none">
              <a:spAutoFit/>
            </a:bodyPr>
            <a:lstStyle/>
            <a:p>
              <a:pPr>
                <a:defRPr/>
              </a:pPr>
              <a:r>
                <a:rPr lang="en-US" sz="1600" b="1" dirty="0">
                  <a:solidFill>
                    <a:schemeClr val="tx2">
                      <a:lumMod val="75000"/>
                    </a:schemeClr>
                  </a:solidFill>
                  <a:latin typeface="Franklin Gothic Book" pitchFamily="34" charset="0"/>
                </a:rPr>
                <a:t>BLENDED MEDIA</a:t>
              </a:r>
            </a:p>
          </p:txBody>
        </p:sp>
        <p:sp>
          <p:nvSpPr>
            <p:cNvPr id="271377" name="Text Box 17"/>
            <p:cNvSpPr txBox="1">
              <a:spLocks noChangeArrowheads="1"/>
            </p:cNvSpPr>
            <p:nvPr/>
          </p:nvSpPr>
          <p:spPr bwMode="auto">
            <a:xfrm>
              <a:off x="3482" y="3028"/>
              <a:ext cx="1604" cy="523"/>
            </a:xfrm>
            <a:prstGeom prst="rect">
              <a:avLst/>
            </a:prstGeom>
            <a:noFill/>
            <a:ln w="12700">
              <a:noFill/>
              <a:miter lim="800000"/>
              <a:headEnd type="none" w="sm" len="sm"/>
              <a:tailEnd type="none" w="sm" len="sm"/>
            </a:ln>
            <a:effectLst/>
          </p:spPr>
          <p:txBody>
            <a:bodyPr wrap="none">
              <a:spAutoFit/>
            </a:bodyPr>
            <a:lstStyle/>
            <a:p>
              <a:pPr>
                <a:defRPr/>
              </a:pPr>
              <a:r>
                <a:rPr lang="en-US" sz="1600" b="1" dirty="0">
                  <a:solidFill>
                    <a:schemeClr val="tx2">
                      <a:lumMod val="75000"/>
                    </a:schemeClr>
                  </a:solidFill>
                  <a:latin typeface="Franklin Gothic Book" pitchFamily="34" charset="0"/>
                </a:rPr>
                <a:t>       VIRTUAL CLASSROOMS</a:t>
              </a:r>
            </a:p>
            <a:p>
              <a:pPr>
                <a:defRPr/>
              </a:pPr>
              <a:endParaRPr lang="en-US" sz="1600" b="1" dirty="0">
                <a:solidFill>
                  <a:schemeClr val="tx2">
                    <a:lumMod val="75000"/>
                  </a:schemeClr>
                </a:solidFill>
                <a:latin typeface="Franklin Gothic Book" pitchFamily="34" charset="0"/>
              </a:endParaRPr>
            </a:p>
            <a:p>
              <a:pPr>
                <a:defRPr/>
              </a:pPr>
              <a:r>
                <a:rPr lang="en-US" sz="1600" b="1" dirty="0">
                  <a:solidFill>
                    <a:schemeClr val="tx2">
                      <a:lumMod val="75000"/>
                    </a:schemeClr>
                  </a:solidFill>
                  <a:latin typeface="Franklin Gothic Book" pitchFamily="34" charset="0"/>
                </a:rPr>
                <a:t>SCORM for some</a:t>
              </a:r>
            </a:p>
          </p:txBody>
        </p:sp>
      </p:grpSp>
      <p:sp>
        <p:nvSpPr>
          <p:cNvPr id="271383" name="Rectangle 23"/>
          <p:cNvSpPr>
            <a:spLocks noChangeArrowheads="1"/>
          </p:cNvSpPr>
          <p:nvPr/>
        </p:nvSpPr>
        <p:spPr bwMode="auto">
          <a:xfrm>
            <a:off x="5080341" y="3902073"/>
            <a:ext cx="1731243" cy="553998"/>
          </a:xfrm>
          <a:prstGeom prst="rect">
            <a:avLst/>
          </a:prstGeom>
          <a:noFill/>
          <a:ln w="9525">
            <a:noFill/>
            <a:miter lim="800000"/>
            <a:headEnd/>
            <a:tailEnd/>
          </a:ln>
          <a:effectLst>
            <a:outerShdw sx="1000" sy="1000" algn="ctr" rotWithShape="0">
              <a:schemeClr val="bg1">
                <a:lumMod val="50000"/>
              </a:schemeClr>
            </a:outerShdw>
          </a:effectLst>
        </p:spPr>
        <p:txBody>
          <a:bodyPr wrap="none" lIns="0" tIns="0" rIns="0" bIns="0">
            <a:spAutoFit/>
          </a:bodyPr>
          <a:lstStyle/>
          <a:p>
            <a:pPr algn="ctr" defTabSz="854075">
              <a:defRPr/>
            </a:pPr>
            <a:r>
              <a:rPr lang="en-US" sz="1800" b="1" i="1" dirty="0">
                <a:solidFill>
                  <a:schemeClr val="tx2">
                    <a:lumMod val="75000"/>
                  </a:schemeClr>
                </a:solidFill>
                <a:effectLst>
                  <a:outerShdw blurRad="38100" dist="38100" dir="2700000" algn="tl">
                    <a:srgbClr val="000000">
                      <a:alpha val="43137"/>
                    </a:srgbClr>
                  </a:outerShdw>
                </a:effectLst>
                <a:latin typeface="Franklin Gothic Book" pitchFamily="34" charset="0"/>
              </a:rPr>
              <a:t>SLOPE OF</a:t>
            </a:r>
          </a:p>
          <a:p>
            <a:pPr algn="ctr" defTabSz="854075">
              <a:defRPr/>
            </a:pPr>
            <a:r>
              <a:rPr lang="en-US" sz="1800" b="1" i="1" dirty="0">
                <a:solidFill>
                  <a:schemeClr val="tx2">
                    <a:lumMod val="75000"/>
                  </a:schemeClr>
                </a:solidFill>
                <a:effectLst>
                  <a:outerShdw blurRad="38100" dist="38100" dir="2700000" algn="tl">
                    <a:srgbClr val="000000">
                      <a:alpha val="43137"/>
                    </a:srgbClr>
                  </a:outerShdw>
                </a:effectLst>
                <a:latin typeface="Franklin Gothic Book" pitchFamily="34" charset="0"/>
              </a:rPr>
              <a:t>ENLIGHTENMENT</a:t>
            </a:r>
          </a:p>
        </p:txBody>
      </p:sp>
      <p:grpSp>
        <p:nvGrpSpPr>
          <p:cNvPr id="4" name="Group 24"/>
          <p:cNvGrpSpPr>
            <a:grpSpLocks/>
          </p:cNvGrpSpPr>
          <p:nvPr/>
        </p:nvGrpSpPr>
        <p:grpSpPr bwMode="auto">
          <a:xfrm>
            <a:off x="1422400" y="6017065"/>
            <a:ext cx="7492661" cy="323275"/>
            <a:chOff x="635" y="3517"/>
            <a:chExt cx="5485" cy="620"/>
          </a:xfrm>
        </p:grpSpPr>
        <p:sp>
          <p:nvSpPr>
            <p:cNvPr id="105501" name="Line 25"/>
            <p:cNvSpPr>
              <a:spLocks noChangeShapeType="1"/>
            </p:cNvSpPr>
            <p:nvPr/>
          </p:nvSpPr>
          <p:spPr bwMode="auto">
            <a:xfrm flipV="1">
              <a:off x="635" y="4123"/>
              <a:ext cx="5485" cy="14"/>
            </a:xfrm>
            <a:prstGeom prst="line">
              <a:avLst/>
            </a:prstGeom>
            <a:noFill/>
            <a:ln w="12700">
              <a:solidFill>
                <a:schemeClr val="tx2">
                  <a:lumMod val="75000"/>
                </a:schemeClr>
              </a:solidFill>
              <a:round/>
              <a:headEnd/>
              <a:tailEnd type="stealth" w="med" len="med"/>
            </a:ln>
          </p:spPr>
          <p:txBody>
            <a:bodyPr/>
            <a:lstStyle/>
            <a:p>
              <a:endParaRPr lang="en-US">
                <a:solidFill>
                  <a:schemeClr val="tx2">
                    <a:lumMod val="75000"/>
                  </a:schemeClr>
                </a:solidFill>
                <a:latin typeface="Franklin Gothic Book" pitchFamily="34" charset="0"/>
              </a:endParaRPr>
            </a:p>
          </p:txBody>
        </p:sp>
        <p:sp>
          <p:nvSpPr>
            <p:cNvPr id="271386" name="Rectangle 26"/>
            <p:cNvSpPr>
              <a:spLocks noChangeArrowheads="1"/>
            </p:cNvSpPr>
            <p:nvPr/>
          </p:nvSpPr>
          <p:spPr bwMode="auto">
            <a:xfrm>
              <a:off x="5729" y="3517"/>
              <a:ext cx="311" cy="216"/>
            </a:xfrm>
            <a:prstGeom prst="rect">
              <a:avLst/>
            </a:prstGeom>
            <a:noFill/>
            <a:ln w="9525">
              <a:noFill/>
              <a:miter lim="800000"/>
              <a:headEnd/>
              <a:tailEnd/>
            </a:ln>
          </p:spPr>
          <p:txBody>
            <a:bodyPr wrap="none" lIns="0" tIns="0" rIns="0" bIns="0">
              <a:spAutoFit/>
            </a:bodyPr>
            <a:lstStyle/>
            <a:p>
              <a:pPr defTabSz="854075">
                <a:defRPr/>
              </a:pPr>
              <a:r>
                <a:rPr lang="en-US" sz="1800" b="1" dirty="0">
                  <a:solidFill>
                    <a:schemeClr val="tx2">
                      <a:lumMod val="75000"/>
                    </a:schemeClr>
                  </a:solidFill>
                  <a:latin typeface="Franklin Gothic Book" pitchFamily="34" charset="0"/>
                </a:rPr>
                <a:t>Time</a:t>
              </a:r>
            </a:p>
          </p:txBody>
        </p:sp>
      </p:grpSp>
      <p:grpSp>
        <p:nvGrpSpPr>
          <p:cNvPr id="5" name="Group 27"/>
          <p:cNvGrpSpPr>
            <a:grpSpLocks/>
          </p:cNvGrpSpPr>
          <p:nvPr/>
        </p:nvGrpSpPr>
        <p:grpSpPr bwMode="auto">
          <a:xfrm>
            <a:off x="558808" y="1593850"/>
            <a:ext cx="829726" cy="4544940"/>
            <a:chOff x="240" y="1004"/>
            <a:chExt cx="613" cy="2988"/>
          </a:xfrm>
        </p:grpSpPr>
        <p:sp>
          <p:nvSpPr>
            <p:cNvPr id="271388" name="Rectangle 28"/>
            <p:cNvSpPr>
              <a:spLocks noChangeArrowheads="1"/>
            </p:cNvSpPr>
            <p:nvPr/>
          </p:nvSpPr>
          <p:spPr bwMode="auto">
            <a:xfrm>
              <a:off x="240" y="1004"/>
              <a:ext cx="613" cy="174"/>
            </a:xfrm>
            <a:prstGeom prst="rect">
              <a:avLst/>
            </a:prstGeom>
            <a:noFill/>
            <a:ln w="9525">
              <a:noFill/>
              <a:miter lim="800000"/>
              <a:headEnd/>
              <a:tailEnd/>
            </a:ln>
          </p:spPr>
          <p:txBody>
            <a:bodyPr wrap="square" lIns="0" tIns="0" rIns="0" bIns="0">
              <a:spAutoFit/>
            </a:bodyPr>
            <a:lstStyle/>
            <a:p>
              <a:pPr defTabSz="854075">
                <a:defRPr/>
              </a:pPr>
              <a:r>
                <a:rPr lang="en-US" sz="1800" b="1" dirty="0">
                  <a:solidFill>
                    <a:schemeClr val="bg1"/>
                  </a:solidFill>
                  <a:effectLst>
                    <a:outerShdw blurRad="38100" dist="38100" dir="2700000" algn="tl">
                      <a:srgbClr val="000000"/>
                    </a:outerShdw>
                  </a:effectLst>
                  <a:latin typeface="Franklin Gothic Book" pitchFamily="34" charset="0"/>
                </a:rPr>
                <a:t>Visibility</a:t>
              </a:r>
            </a:p>
          </p:txBody>
        </p:sp>
        <p:sp>
          <p:nvSpPr>
            <p:cNvPr id="105500" name="Line 29"/>
            <p:cNvSpPr>
              <a:spLocks noChangeShapeType="1"/>
            </p:cNvSpPr>
            <p:nvPr/>
          </p:nvSpPr>
          <p:spPr bwMode="auto">
            <a:xfrm flipV="1">
              <a:off x="526" y="1190"/>
              <a:ext cx="0" cy="2802"/>
            </a:xfrm>
            <a:prstGeom prst="line">
              <a:avLst/>
            </a:prstGeom>
            <a:noFill/>
            <a:ln w="12700">
              <a:solidFill>
                <a:srgbClr val="FFFFFF"/>
              </a:solidFill>
              <a:round/>
              <a:headEnd/>
              <a:tailEnd type="stealth" w="med" len="med"/>
            </a:ln>
          </p:spPr>
          <p:txBody>
            <a:bodyPr lIns="74876" tIns="37439" rIns="74876" bIns="37439" anchor="ctr">
              <a:spAutoFit/>
            </a:bodyPr>
            <a:lstStyle/>
            <a:p>
              <a:endParaRPr lang="en-US">
                <a:solidFill>
                  <a:schemeClr val="tx2">
                    <a:lumMod val="75000"/>
                  </a:schemeClr>
                </a:solidFill>
                <a:latin typeface="Franklin Gothic Book" pitchFamily="34" charset="0"/>
              </a:endParaRPr>
            </a:p>
          </p:txBody>
        </p:sp>
      </p:grpSp>
      <p:grpSp>
        <p:nvGrpSpPr>
          <p:cNvPr id="6" name="Group 32"/>
          <p:cNvGrpSpPr>
            <a:grpSpLocks/>
          </p:cNvGrpSpPr>
          <p:nvPr/>
        </p:nvGrpSpPr>
        <p:grpSpPr bwMode="auto">
          <a:xfrm>
            <a:off x="1402335" y="2481280"/>
            <a:ext cx="2330768" cy="2820451"/>
            <a:chOff x="815978" y="2735263"/>
            <a:chExt cx="2692401" cy="3240097"/>
          </a:xfrm>
        </p:grpSpPr>
        <p:grpSp>
          <p:nvGrpSpPr>
            <p:cNvPr id="7" name="Group 8"/>
            <p:cNvGrpSpPr>
              <a:grpSpLocks/>
            </p:cNvGrpSpPr>
            <p:nvPr/>
          </p:nvGrpSpPr>
          <p:grpSpPr bwMode="auto">
            <a:xfrm>
              <a:off x="815978" y="2735263"/>
              <a:ext cx="2692401" cy="3240097"/>
              <a:chOff x="454" y="1891"/>
              <a:chExt cx="1696" cy="2041"/>
            </a:xfrm>
          </p:grpSpPr>
          <p:sp>
            <p:nvSpPr>
              <p:cNvPr id="271369" name="Text Box 9"/>
              <p:cNvSpPr txBox="1">
                <a:spLocks noChangeArrowheads="1"/>
              </p:cNvSpPr>
              <p:nvPr/>
            </p:nvSpPr>
            <p:spPr bwMode="auto">
              <a:xfrm>
                <a:off x="469" y="1891"/>
                <a:ext cx="1006" cy="245"/>
              </a:xfrm>
              <a:prstGeom prst="rect">
                <a:avLst/>
              </a:prstGeom>
              <a:noFill/>
              <a:ln w="12700">
                <a:noFill/>
                <a:miter lim="800000"/>
                <a:headEnd type="none" w="sm" len="sm"/>
                <a:tailEnd type="none" w="sm" len="sm"/>
              </a:ln>
              <a:effectLst/>
            </p:spPr>
            <p:txBody>
              <a:bodyPr wrap="none">
                <a:spAutoFit/>
              </a:bodyPr>
              <a:lstStyle/>
              <a:p>
                <a:pPr>
                  <a:defRPr/>
                </a:pPr>
                <a:r>
                  <a:rPr lang="en-US" sz="1600" b="1" dirty="0">
                    <a:solidFill>
                      <a:schemeClr val="tx2">
                        <a:lumMod val="75000"/>
                      </a:schemeClr>
                    </a:solidFill>
                    <a:latin typeface="Franklin Gothic Book" pitchFamily="34" charset="0"/>
                  </a:rPr>
                  <a:t>SCORM for all</a:t>
                </a:r>
              </a:p>
            </p:txBody>
          </p:sp>
          <p:sp>
            <p:nvSpPr>
              <p:cNvPr id="271370" name="Text Box 10"/>
              <p:cNvSpPr txBox="1">
                <a:spLocks noChangeArrowheads="1"/>
              </p:cNvSpPr>
              <p:nvPr/>
            </p:nvSpPr>
            <p:spPr bwMode="auto">
              <a:xfrm>
                <a:off x="457" y="3453"/>
                <a:ext cx="1387" cy="479"/>
              </a:xfrm>
              <a:prstGeom prst="rect">
                <a:avLst/>
              </a:prstGeom>
              <a:noFill/>
              <a:ln w="12700">
                <a:noFill/>
                <a:miter lim="800000"/>
                <a:headEnd type="none" w="sm" len="sm"/>
                <a:tailEnd type="none" w="sm" len="sm"/>
              </a:ln>
              <a:effectLst/>
            </p:spPr>
            <p:txBody>
              <a:bodyPr wrap="square">
                <a:spAutoFit/>
              </a:bodyPr>
              <a:lstStyle/>
              <a:p>
                <a:pPr>
                  <a:spcAft>
                    <a:spcPts val="600"/>
                  </a:spcAft>
                  <a:defRPr/>
                </a:pPr>
                <a:r>
                  <a:rPr lang="en-US" sz="1600" b="1" dirty="0">
                    <a:solidFill>
                      <a:schemeClr val="tx2">
                        <a:lumMod val="75000"/>
                      </a:schemeClr>
                    </a:solidFill>
                    <a:latin typeface="Franklin Gothic Book" pitchFamily="34" charset="0"/>
                  </a:rPr>
                  <a:t>PALMTOP COURSES</a:t>
                </a:r>
              </a:p>
              <a:p>
                <a:pPr>
                  <a:defRPr/>
                </a:pPr>
                <a:r>
                  <a:rPr lang="en-US" sz="1600" b="1" dirty="0">
                    <a:solidFill>
                      <a:schemeClr val="tx2">
                        <a:lumMod val="75000"/>
                      </a:schemeClr>
                    </a:solidFill>
                    <a:latin typeface="Franklin Gothic Book" pitchFamily="34" charset="0"/>
                  </a:rPr>
                  <a:t>CAI-CBI</a:t>
                </a:r>
              </a:p>
            </p:txBody>
          </p:sp>
          <p:sp>
            <p:nvSpPr>
              <p:cNvPr id="271371" name="Text Box 11"/>
              <p:cNvSpPr txBox="1">
                <a:spLocks noChangeArrowheads="1"/>
              </p:cNvSpPr>
              <p:nvPr/>
            </p:nvSpPr>
            <p:spPr bwMode="auto">
              <a:xfrm>
                <a:off x="461" y="2899"/>
                <a:ext cx="1194" cy="245"/>
              </a:xfrm>
              <a:prstGeom prst="rect">
                <a:avLst/>
              </a:prstGeom>
              <a:noFill/>
              <a:ln w="12700">
                <a:noFill/>
                <a:miter lim="800000"/>
                <a:headEnd type="none" w="sm" len="sm"/>
                <a:tailEnd type="none" w="sm" len="sm"/>
              </a:ln>
              <a:effectLst/>
            </p:spPr>
            <p:txBody>
              <a:bodyPr wrap="none">
                <a:spAutoFit/>
              </a:bodyPr>
              <a:lstStyle/>
              <a:p>
                <a:pPr>
                  <a:defRPr/>
                </a:pPr>
                <a:r>
                  <a:rPr lang="en-US" sz="1600" b="1" dirty="0">
                    <a:solidFill>
                      <a:schemeClr val="tx2">
                        <a:lumMod val="75000"/>
                      </a:schemeClr>
                    </a:solidFill>
                    <a:latin typeface="Franklin Gothic Book" pitchFamily="34" charset="0"/>
                  </a:rPr>
                  <a:t>SELF-PACED WBI</a:t>
                </a:r>
              </a:p>
            </p:txBody>
          </p:sp>
          <p:sp>
            <p:nvSpPr>
              <p:cNvPr id="271372" name="Text Box 12"/>
              <p:cNvSpPr txBox="1">
                <a:spLocks noChangeArrowheads="1"/>
              </p:cNvSpPr>
              <p:nvPr/>
            </p:nvSpPr>
            <p:spPr bwMode="auto">
              <a:xfrm>
                <a:off x="454" y="2253"/>
                <a:ext cx="1696" cy="245"/>
              </a:xfrm>
              <a:prstGeom prst="rect">
                <a:avLst/>
              </a:prstGeom>
              <a:noFill/>
              <a:ln w="12700">
                <a:noFill/>
                <a:miter lim="800000"/>
                <a:headEnd type="none" w="sm" len="sm"/>
                <a:tailEnd type="none" w="sm" len="sm"/>
              </a:ln>
              <a:effectLst/>
            </p:spPr>
            <p:txBody>
              <a:bodyPr wrap="none">
                <a:spAutoFit/>
              </a:bodyPr>
              <a:lstStyle/>
              <a:p>
                <a:pPr>
                  <a:defRPr/>
                </a:pPr>
                <a:r>
                  <a:rPr lang="en-US" sz="1600" b="1" dirty="0">
                    <a:solidFill>
                      <a:schemeClr val="tx2">
                        <a:lumMod val="75000"/>
                      </a:schemeClr>
                    </a:solidFill>
                    <a:latin typeface="Franklin Gothic Book" pitchFamily="34" charset="0"/>
                  </a:rPr>
                  <a:t>END-TO-END PROVIDERS</a:t>
                </a:r>
              </a:p>
            </p:txBody>
          </p:sp>
        </p:grpSp>
        <p:sp>
          <p:nvSpPr>
            <p:cNvPr id="30" name="Text Box 11"/>
            <p:cNvSpPr txBox="1">
              <a:spLocks noChangeArrowheads="1"/>
            </p:cNvSpPr>
            <p:nvPr/>
          </p:nvSpPr>
          <p:spPr bwMode="auto">
            <a:xfrm>
              <a:off x="826503" y="4772025"/>
              <a:ext cx="1935417" cy="388926"/>
            </a:xfrm>
            <a:prstGeom prst="rect">
              <a:avLst/>
            </a:prstGeom>
            <a:noFill/>
            <a:ln w="12700">
              <a:noFill/>
              <a:miter lim="800000"/>
              <a:headEnd type="none" w="sm" len="sm"/>
              <a:tailEnd type="none" w="sm" len="sm"/>
            </a:ln>
            <a:effectLst/>
          </p:spPr>
          <p:txBody>
            <a:bodyPr wrap="none">
              <a:spAutoFit/>
            </a:bodyPr>
            <a:lstStyle/>
            <a:p>
              <a:pPr>
                <a:defRPr/>
              </a:pPr>
              <a:r>
                <a:rPr lang="en-US" sz="1600" b="1" dirty="0">
                  <a:solidFill>
                    <a:schemeClr val="tx2">
                      <a:lumMod val="75000"/>
                    </a:schemeClr>
                  </a:solidFill>
                  <a:latin typeface="Franklin Gothic Book" pitchFamily="34" charset="0"/>
                </a:rPr>
                <a:t>MOBILE DEVICES</a:t>
              </a:r>
            </a:p>
          </p:txBody>
        </p:sp>
        <p:sp>
          <p:nvSpPr>
            <p:cNvPr id="31" name="Text Box 11"/>
            <p:cNvSpPr txBox="1">
              <a:spLocks noChangeArrowheads="1"/>
            </p:cNvSpPr>
            <p:nvPr/>
          </p:nvSpPr>
          <p:spPr bwMode="auto">
            <a:xfrm>
              <a:off x="845061" y="3821114"/>
              <a:ext cx="1151177" cy="388926"/>
            </a:xfrm>
            <a:prstGeom prst="rect">
              <a:avLst/>
            </a:prstGeom>
            <a:noFill/>
            <a:ln w="12700">
              <a:noFill/>
              <a:miter lim="800000"/>
              <a:headEnd type="none" w="sm" len="sm"/>
              <a:tailEnd type="none" w="sm" len="sm"/>
            </a:ln>
            <a:effectLst/>
          </p:spPr>
          <p:txBody>
            <a:bodyPr wrap="none">
              <a:spAutoFit/>
            </a:bodyPr>
            <a:lstStyle/>
            <a:p>
              <a:pPr>
                <a:defRPr/>
              </a:pPr>
              <a:r>
                <a:rPr lang="en-US" sz="1600" b="1" dirty="0">
                  <a:solidFill>
                    <a:schemeClr val="tx2">
                      <a:lumMod val="75000"/>
                    </a:schemeClr>
                  </a:solidFill>
                  <a:latin typeface="Franklin Gothic Book" pitchFamily="34" charset="0"/>
                </a:rPr>
                <a:t>YOUTUBE</a:t>
              </a:r>
            </a:p>
          </p:txBody>
        </p:sp>
      </p:grpSp>
      <p:grpSp>
        <p:nvGrpSpPr>
          <p:cNvPr id="8" name="Group 34"/>
          <p:cNvGrpSpPr>
            <a:grpSpLocks/>
          </p:cNvGrpSpPr>
          <p:nvPr/>
        </p:nvGrpSpPr>
        <p:grpSpPr bwMode="auto">
          <a:xfrm>
            <a:off x="3155963" y="2636244"/>
            <a:ext cx="2312990" cy="2657545"/>
            <a:chOff x="2978156" y="2655871"/>
            <a:chExt cx="2312990" cy="2481258"/>
          </a:xfrm>
        </p:grpSpPr>
        <p:grpSp>
          <p:nvGrpSpPr>
            <p:cNvPr id="9" name="Group 18"/>
            <p:cNvGrpSpPr>
              <a:grpSpLocks/>
            </p:cNvGrpSpPr>
            <p:nvPr/>
          </p:nvGrpSpPr>
          <p:grpSpPr bwMode="auto">
            <a:xfrm>
              <a:off x="2978156" y="2655871"/>
              <a:ext cx="2312990" cy="2481258"/>
              <a:chOff x="1912" y="1457"/>
              <a:chExt cx="1457" cy="1563"/>
            </a:xfrm>
          </p:grpSpPr>
          <p:sp>
            <p:nvSpPr>
              <p:cNvPr id="271379" name="Text Box 19"/>
              <p:cNvSpPr txBox="1">
                <a:spLocks noChangeArrowheads="1"/>
              </p:cNvSpPr>
              <p:nvPr/>
            </p:nvSpPr>
            <p:spPr bwMode="auto">
              <a:xfrm>
                <a:off x="1912" y="1457"/>
                <a:ext cx="1213" cy="199"/>
              </a:xfrm>
              <a:prstGeom prst="rect">
                <a:avLst/>
              </a:prstGeom>
              <a:noFill/>
              <a:ln w="12700">
                <a:noFill/>
                <a:miter lim="800000"/>
                <a:headEnd type="none" w="sm" len="sm"/>
                <a:tailEnd type="none" w="sm" len="sm"/>
              </a:ln>
              <a:effectLst/>
            </p:spPr>
            <p:txBody>
              <a:bodyPr wrap="none">
                <a:spAutoFit/>
              </a:bodyPr>
              <a:lstStyle/>
              <a:p>
                <a:pPr>
                  <a:defRPr/>
                </a:pPr>
                <a:r>
                  <a:rPr lang="en-US" sz="1600" b="1" dirty="0">
                    <a:solidFill>
                      <a:schemeClr val="tx2">
                        <a:lumMod val="75000"/>
                      </a:schemeClr>
                    </a:solidFill>
                    <a:latin typeface="Franklin Gothic Book" pitchFamily="34" charset="0"/>
                  </a:rPr>
                  <a:t>LEARNING PORTALS</a:t>
                </a:r>
              </a:p>
            </p:txBody>
          </p:sp>
          <p:sp>
            <p:nvSpPr>
              <p:cNvPr id="271380" name="Text Box 20"/>
              <p:cNvSpPr txBox="1">
                <a:spLocks noChangeArrowheads="1"/>
              </p:cNvSpPr>
              <p:nvPr/>
            </p:nvSpPr>
            <p:spPr bwMode="auto">
              <a:xfrm>
                <a:off x="2159" y="2112"/>
                <a:ext cx="850" cy="199"/>
              </a:xfrm>
              <a:prstGeom prst="rect">
                <a:avLst/>
              </a:prstGeom>
              <a:noFill/>
              <a:ln w="12700">
                <a:noFill/>
                <a:miter lim="800000"/>
                <a:headEnd type="none" w="sm" len="sm"/>
                <a:tailEnd type="none" w="sm" len="sm"/>
              </a:ln>
              <a:effectLst/>
            </p:spPr>
            <p:txBody>
              <a:bodyPr wrap="none">
                <a:spAutoFit/>
              </a:bodyPr>
              <a:lstStyle/>
              <a:p>
                <a:pPr>
                  <a:defRPr/>
                </a:pPr>
                <a:r>
                  <a:rPr lang="en-US" sz="1600" b="1" dirty="0">
                    <a:solidFill>
                      <a:schemeClr val="tx2">
                        <a:lumMod val="75000"/>
                      </a:schemeClr>
                    </a:solidFill>
                    <a:latin typeface="Franklin Gothic Book" pitchFamily="34" charset="0"/>
                  </a:rPr>
                  <a:t>CHAT ROOMS</a:t>
                </a:r>
              </a:p>
            </p:txBody>
          </p:sp>
          <p:sp>
            <p:nvSpPr>
              <p:cNvPr id="271381" name="Text Box 21"/>
              <p:cNvSpPr txBox="1">
                <a:spLocks noChangeArrowheads="1"/>
              </p:cNvSpPr>
              <p:nvPr/>
            </p:nvSpPr>
            <p:spPr bwMode="auto">
              <a:xfrm>
                <a:off x="2147" y="2821"/>
                <a:ext cx="1222" cy="199"/>
              </a:xfrm>
              <a:prstGeom prst="rect">
                <a:avLst/>
              </a:prstGeom>
              <a:noFill/>
              <a:ln w="12700">
                <a:noFill/>
                <a:miter lim="800000"/>
                <a:headEnd type="none" w="sm" len="sm"/>
                <a:tailEnd type="none" w="sm" len="sm"/>
              </a:ln>
              <a:effectLst/>
            </p:spPr>
            <p:txBody>
              <a:bodyPr wrap="none">
                <a:spAutoFit/>
              </a:bodyPr>
              <a:lstStyle/>
              <a:p>
                <a:pPr>
                  <a:defRPr/>
                </a:pPr>
                <a:r>
                  <a:rPr lang="en-US" sz="1600" b="1" dirty="0">
                    <a:solidFill>
                      <a:schemeClr val="tx2">
                        <a:lumMod val="75000"/>
                      </a:schemeClr>
                    </a:solidFill>
                    <a:latin typeface="Franklin Gothic Book" pitchFamily="34" charset="0"/>
                  </a:rPr>
                  <a:t>SYNCHRONOUS WBI</a:t>
                </a:r>
              </a:p>
            </p:txBody>
          </p:sp>
          <p:sp>
            <p:nvSpPr>
              <p:cNvPr id="271382" name="Text Box 22"/>
              <p:cNvSpPr txBox="1">
                <a:spLocks noChangeArrowheads="1"/>
              </p:cNvSpPr>
              <p:nvPr/>
            </p:nvSpPr>
            <p:spPr bwMode="auto">
              <a:xfrm>
                <a:off x="2182" y="2544"/>
                <a:ext cx="1039" cy="199"/>
              </a:xfrm>
              <a:prstGeom prst="rect">
                <a:avLst/>
              </a:prstGeom>
              <a:noFill/>
              <a:ln w="12700">
                <a:noFill/>
                <a:miter lim="800000"/>
                <a:headEnd type="none" w="sm" len="sm"/>
                <a:tailEnd type="none" w="sm" len="sm"/>
              </a:ln>
              <a:effectLst/>
            </p:spPr>
            <p:txBody>
              <a:bodyPr wrap="none">
                <a:spAutoFit/>
              </a:bodyPr>
              <a:lstStyle/>
              <a:p>
                <a:pPr>
                  <a:defRPr/>
                </a:pPr>
                <a:r>
                  <a:rPr lang="en-US" sz="1600" b="1" dirty="0">
                    <a:solidFill>
                      <a:schemeClr val="tx2">
                        <a:lumMod val="75000"/>
                      </a:schemeClr>
                    </a:solidFill>
                    <a:latin typeface="Franklin Gothic Book" pitchFamily="34" charset="0"/>
                  </a:rPr>
                  <a:t>“LEGACY” MEDIA</a:t>
                </a:r>
              </a:p>
            </p:txBody>
          </p:sp>
        </p:grpSp>
        <p:sp>
          <p:nvSpPr>
            <p:cNvPr id="32" name="Text Box 19"/>
            <p:cNvSpPr txBox="1">
              <a:spLocks noChangeArrowheads="1"/>
            </p:cNvSpPr>
            <p:nvPr/>
          </p:nvSpPr>
          <p:spPr bwMode="auto">
            <a:xfrm>
              <a:off x="3416300" y="3266260"/>
              <a:ext cx="1394228" cy="316096"/>
            </a:xfrm>
            <a:prstGeom prst="rect">
              <a:avLst/>
            </a:prstGeom>
            <a:noFill/>
            <a:ln w="12700">
              <a:noFill/>
              <a:miter lim="800000"/>
              <a:headEnd type="none" w="sm" len="sm"/>
              <a:tailEnd type="none" w="sm" len="sm"/>
            </a:ln>
            <a:effectLst/>
          </p:spPr>
          <p:txBody>
            <a:bodyPr wrap="none">
              <a:spAutoFit/>
            </a:bodyPr>
            <a:lstStyle/>
            <a:p>
              <a:pPr>
                <a:defRPr/>
              </a:pPr>
              <a:r>
                <a:rPr lang="en-US" sz="1600" b="1" dirty="0">
                  <a:solidFill>
                    <a:schemeClr val="tx2">
                      <a:lumMod val="75000"/>
                    </a:schemeClr>
                  </a:solidFill>
                  <a:latin typeface="Franklin Gothic Book" pitchFamily="34" charset="0"/>
                </a:rPr>
                <a:t>MIDDLEWARE</a:t>
              </a:r>
            </a:p>
          </p:txBody>
        </p:sp>
      </p:grpSp>
      <p:sp>
        <p:nvSpPr>
          <p:cNvPr id="35" name="Rectangle 2"/>
          <p:cNvSpPr>
            <a:spLocks noChangeArrowheads="1"/>
          </p:cNvSpPr>
          <p:nvPr/>
        </p:nvSpPr>
        <p:spPr bwMode="auto">
          <a:xfrm>
            <a:off x="2514586" y="1185333"/>
            <a:ext cx="5554134" cy="863600"/>
          </a:xfrm>
          <a:prstGeom prst="rect">
            <a:avLst/>
          </a:prstGeom>
          <a:noFill/>
          <a:ln w="9525">
            <a:noFill/>
            <a:miter lim="800000"/>
            <a:headEnd/>
            <a:tailEnd/>
          </a:ln>
          <a:effectLst/>
        </p:spPr>
        <p:txBody>
          <a:bodyPr lIns="92075" tIns="46038" rIns="92075" bIns="46038" anchor="ctr"/>
          <a:lstStyle/>
          <a:p>
            <a:pPr>
              <a:lnSpc>
                <a:spcPct val="9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Hype-to-Productivity Curve</a:t>
            </a:r>
          </a:p>
          <a:p>
            <a:pPr algn="ctr">
              <a:lnSpc>
                <a:spcPct val="90000"/>
              </a:lnSpc>
              <a:defRPr/>
            </a:pPr>
            <a:r>
              <a:rPr lang="en-US" sz="1600" dirty="0">
                <a:solidFill>
                  <a:schemeClr val="tx2">
                    <a:lumMod val="75000"/>
                  </a:schemeClr>
                </a:solidFill>
                <a:latin typeface="Franklin Gothic Book" pitchFamily="34" charset="0"/>
              </a:rPr>
              <a:t>                            (adapted from </a:t>
            </a:r>
            <a:r>
              <a:rPr lang="en-US" sz="1600" dirty="0" err="1">
                <a:solidFill>
                  <a:schemeClr val="tx2">
                    <a:lumMod val="75000"/>
                  </a:schemeClr>
                </a:solidFill>
                <a:latin typeface="Franklin Gothic Book" pitchFamily="34" charset="0"/>
              </a:rPr>
              <a:t>Centra</a:t>
            </a:r>
            <a:r>
              <a:rPr lang="en-US" sz="1600" dirty="0">
                <a:solidFill>
                  <a:schemeClr val="tx2">
                    <a:lumMod val="75000"/>
                  </a:schemeClr>
                </a:solidFill>
                <a:latin typeface="Franklin Gothic Book" pitchFamily="34" charset="0"/>
              </a:rPr>
              <a:t> &amp; Gartner Group)</a:t>
            </a:r>
          </a:p>
        </p:txBody>
      </p:sp>
      <p:sp>
        <p:nvSpPr>
          <p:cNvPr id="271374" name="Text Box 14"/>
          <p:cNvSpPr txBox="1">
            <a:spLocks noChangeArrowheads="1"/>
          </p:cNvSpPr>
          <p:nvPr/>
        </p:nvSpPr>
        <p:spPr bwMode="auto">
          <a:xfrm>
            <a:off x="1339310" y="5678269"/>
            <a:ext cx="1598611" cy="590931"/>
          </a:xfrm>
          <a:prstGeom prst="rect">
            <a:avLst/>
          </a:prstGeom>
          <a:noFill/>
          <a:ln w="12700">
            <a:noFill/>
            <a:miter lim="800000"/>
            <a:headEnd type="none" w="sm" len="sm"/>
            <a:tailEnd type="none" w="sm" len="sm"/>
          </a:ln>
          <a:effectLst>
            <a:outerShdw sx="1000" sy="1000" algn="ctr" rotWithShape="0">
              <a:schemeClr val="bg1">
                <a:lumMod val="50000"/>
              </a:schemeClr>
            </a:outerShdw>
          </a:effectLst>
        </p:spPr>
        <p:txBody>
          <a:bodyPr wrap="square">
            <a:spAutoFit/>
          </a:bodyPr>
          <a:lstStyle/>
          <a:p>
            <a:pPr algn="ctr">
              <a:lnSpc>
                <a:spcPct val="90000"/>
              </a:lnSpc>
              <a:defRPr/>
            </a:pPr>
            <a:r>
              <a:rPr lang="en-US" sz="1800" b="1" i="1" dirty="0">
                <a:solidFill>
                  <a:schemeClr val="tx2">
                    <a:lumMod val="75000"/>
                  </a:schemeClr>
                </a:solidFill>
                <a:effectLst>
                  <a:outerShdw blurRad="38100" dist="38100" dir="2700000" algn="tl">
                    <a:srgbClr val="000000">
                      <a:alpha val="43137"/>
                    </a:srgbClr>
                  </a:outerShdw>
                </a:effectLst>
                <a:latin typeface="Franklin Gothic Book" pitchFamily="34" charset="0"/>
              </a:rPr>
              <a:t>TECHNOLOGY TRIGGER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nodeType="afterGroup">
                            <p:stCondLst>
                              <p:cond delay="1000"/>
                            </p:stCondLst>
                            <p:childTnLst>
                              <p:par>
                                <p:cTn id="13" presetID="9" presetClass="entr" presetSubtype="0" fill="hold" grpId="0" nodeType="afterEffect">
                                  <p:stCondLst>
                                    <p:cond delay="1000"/>
                                  </p:stCondLst>
                                  <p:childTnLst>
                                    <p:set>
                                      <p:cBhvr>
                                        <p:cTn id="14" dur="1" fill="hold">
                                          <p:stCondLst>
                                            <p:cond delay="0"/>
                                          </p:stCondLst>
                                        </p:cTn>
                                        <p:tgtEl>
                                          <p:spTgt spid="271374"/>
                                        </p:tgtEl>
                                        <p:attrNameLst>
                                          <p:attrName>style.visibility</p:attrName>
                                        </p:attrNameLst>
                                      </p:cBhvr>
                                      <p:to>
                                        <p:strVal val="visible"/>
                                      </p:to>
                                    </p:set>
                                    <p:animEffect transition="in" filter="dissolve">
                                      <p:cBhvr>
                                        <p:cTn id="15" dur="500"/>
                                        <p:tgtEl>
                                          <p:spTgt spid="271374"/>
                                        </p:tgtEl>
                                      </p:cBhvr>
                                    </p:animEffect>
                                  </p:childTnLst>
                                </p:cTn>
                              </p:par>
                            </p:childTnLst>
                          </p:cTn>
                        </p:par>
                        <p:par>
                          <p:cTn id="16" fill="hold" nodeType="afterGroup">
                            <p:stCondLst>
                              <p:cond delay="2500"/>
                            </p:stCondLst>
                            <p:childTnLst>
                              <p:par>
                                <p:cTn id="17" presetID="9" presetClass="entr" presetSubtype="0" fill="hold" grpId="0" nodeType="afterEffect">
                                  <p:stCondLst>
                                    <p:cond delay="1000"/>
                                  </p:stCondLst>
                                  <p:childTnLst>
                                    <p:set>
                                      <p:cBhvr>
                                        <p:cTn id="18" dur="1" fill="hold">
                                          <p:stCondLst>
                                            <p:cond delay="0"/>
                                          </p:stCondLst>
                                        </p:cTn>
                                        <p:tgtEl>
                                          <p:spTgt spid="271367"/>
                                        </p:tgtEl>
                                        <p:attrNameLst>
                                          <p:attrName>style.visibility</p:attrName>
                                        </p:attrNameLst>
                                      </p:cBhvr>
                                      <p:to>
                                        <p:strVal val="visible"/>
                                      </p:to>
                                    </p:set>
                                    <p:animEffect transition="in" filter="dissolve">
                                      <p:cBhvr>
                                        <p:cTn id="19" dur="500"/>
                                        <p:tgtEl>
                                          <p:spTgt spid="271367"/>
                                        </p:tgtEl>
                                      </p:cBhvr>
                                    </p:animEffect>
                                  </p:childTnLst>
                                </p:cTn>
                              </p:par>
                            </p:childTnLst>
                          </p:cTn>
                        </p:par>
                        <p:par>
                          <p:cTn id="20" fill="hold" nodeType="afterGroup">
                            <p:stCondLst>
                              <p:cond delay="4000"/>
                            </p:stCondLst>
                            <p:childTnLst>
                              <p:par>
                                <p:cTn id="21" presetID="9" presetClass="entr" presetSubtype="0" fill="hold" grpId="0" nodeType="afterEffect">
                                  <p:stCondLst>
                                    <p:cond delay="1000"/>
                                  </p:stCondLst>
                                  <p:childTnLst>
                                    <p:set>
                                      <p:cBhvr>
                                        <p:cTn id="22" dur="1" fill="hold">
                                          <p:stCondLst>
                                            <p:cond delay="0"/>
                                          </p:stCondLst>
                                        </p:cTn>
                                        <p:tgtEl>
                                          <p:spTgt spid="271366"/>
                                        </p:tgtEl>
                                        <p:attrNameLst>
                                          <p:attrName>style.visibility</p:attrName>
                                        </p:attrNameLst>
                                      </p:cBhvr>
                                      <p:to>
                                        <p:strVal val="visible"/>
                                      </p:to>
                                    </p:set>
                                    <p:animEffect transition="in" filter="dissolve">
                                      <p:cBhvr>
                                        <p:cTn id="23" dur="500"/>
                                        <p:tgtEl>
                                          <p:spTgt spid="271366"/>
                                        </p:tgtEl>
                                      </p:cBhvr>
                                    </p:animEffect>
                                  </p:childTnLst>
                                </p:cTn>
                              </p:par>
                            </p:childTnLst>
                          </p:cTn>
                        </p:par>
                        <p:par>
                          <p:cTn id="24" fill="hold" nodeType="afterGroup">
                            <p:stCondLst>
                              <p:cond delay="5500"/>
                            </p:stCondLst>
                            <p:childTnLst>
                              <p:par>
                                <p:cTn id="25" presetID="9" presetClass="entr" presetSubtype="0" fill="hold" grpId="0" nodeType="afterEffect">
                                  <p:stCondLst>
                                    <p:cond delay="1000"/>
                                  </p:stCondLst>
                                  <p:childTnLst>
                                    <p:set>
                                      <p:cBhvr>
                                        <p:cTn id="26" dur="1" fill="hold">
                                          <p:stCondLst>
                                            <p:cond delay="0"/>
                                          </p:stCondLst>
                                        </p:cTn>
                                        <p:tgtEl>
                                          <p:spTgt spid="271383"/>
                                        </p:tgtEl>
                                        <p:attrNameLst>
                                          <p:attrName>style.visibility</p:attrName>
                                        </p:attrNameLst>
                                      </p:cBhvr>
                                      <p:to>
                                        <p:strVal val="visible"/>
                                      </p:to>
                                    </p:set>
                                    <p:animEffect transition="in" filter="dissolve">
                                      <p:cBhvr>
                                        <p:cTn id="27" dur="500"/>
                                        <p:tgtEl>
                                          <p:spTgt spid="271383"/>
                                        </p:tgtEl>
                                      </p:cBhvr>
                                    </p:animEffect>
                                  </p:childTnLst>
                                </p:cTn>
                              </p:par>
                            </p:childTnLst>
                          </p:cTn>
                        </p:par>
                        <p:par>
                          <p:cTn id="28" fill="hold" nodeType="afterGroup">
                            <p:stCondLst>
                              <p:cond delay="7000"/>
                            </p:stCondLst>
                            <p:childTnLst>
                              <p:par>
                                <p:cTn id="29" presetID="9" presetClass="entr" presetSubtype="0" fill="hold" grpId="0" nodeType="afterEffect">
                                  <p:stCondLst>
                                    <p:cond delay="1000"/>
                                  </p:stCondLst>
                                  <p:childTnLst>
                                    <p:set>
                                      <p:cBhvr>
                                        <p:cTn id="30" dur="1" fill="hold">
                                          <p:stCondLst>
                                            <p:cond delay="0"/>
                                          </p:stCondLst>
                                        </p:cTn>
                                        <p:tgtEl>
                                          <p:spTgt spid="271373"/>
                                        </p:tgtEl>
                                        <p:attrNameLst>
                                          <p:attrName>style.visibility</p:attrName>
                                        </p:attrNameLst>
                                      </p:cBhvr>
                                      <p:to>
                                        <p:strVal val="visible"/>
                                      </p:to>
                                    </p:set>
                                    <p:animEffect transition="in" filter="dissolve">
                                      <p:cBhvr>
                                        <p:cTn id="31" dur="500"/>
                                        <p:tgtEl>
                                          <p:spTgt spid="27137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6" grpId="0" autoUpdateAnimBg="0"/>
      <p:bldP spid="271367" grpId="0" autoUpdateAnimBg="0"/>
      <p:bldP spid="271373" grpId="0" autoUpdateAnimBg="0"/>
      <p:bldP spid="271383" grpId="0" autoUpdateAnimBg="0"/>
      <p:bldP spid="271374"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0649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486404" name="Rectangle 4"/>
          <p:cNvSpPr>
            <a:spLocks noGrp="1" noChangeArrowheads="1"/>
          </p:cNvSpPr>
          <p:nvPr>
            <p:ph type="body" idx="4294967295"/>
          </p:nvPr>
        </p:nvSpPr>
        <p:spPr>
          <a:xfrm>
            <a:off x="1622425" y="1642004"/>
            <a:ext cx="3127375" cy="833437"/>
          </a:xfrm>
          <a:prstGeom prst="rect">
            <a:avLst/>
          </a:prstGeom>
        </p:spPr>
        <p:txBody>
          <a:bodyPr/>
          <a:lstStyle/>
          <a:p>
            <a:pPr eaLnBrk="1" hangingPunct="1">
              <a:lnSpc>
                <a:spcPct val="90000"/>
              </a:lnSpc>
              <a:buFont typeface="Wingdings" pitchFamily="2" charset="2"/>
              <a:buNone/>
              <a:defRPr/>
            </a:pPr>
            <a:r>
              <a:rPr lang="en-US" sz="3800" b="1" i="1" dirty="0">
                <a:solidFill>
                  <a:schemeClr val="tx2">
                    <a:lumMod val="75000"/>
                  </a:schemeClr>
                </a:solidFill>
              </a:rPr>
              <a:t>Let’s find… </a:t>
            </a:r>
            <a:endParaRPr lang="en-US" sz="900" b="1" i="1" dirty="0">
              <a:solidFill>
                <a:schemeClr val="tx2">
                  <a:lumMod val="75000"/>
                </a:schemeClr>
              </a:solidFill>
            </a:endParaRPr>
          </a:p>
        </p:txBody>
      </p:sp>
      <p:sp>
        <p:nvSpPr>
          <p:cNvPr id="486405" name="Rectangle 5"/>
          <p:cNvSpPr>
            <a:spLocks noGrp="1" noChangeArrowheads="1"/>
          </p:cNvSpPr>
          <p:nvPr>
            <p:ph type="title" idx="4294967295"/>
          </p:nvPr>
        </p:nvSpPr>
        <p:spPr>
          <a:xfrm>
            <a:off x="1640947" y="2796117"/>
            <a:ext cx="7204075" cy="1674813"/>
          </a:xfrm>
          <a:prstGeom prst="rect">
            <a:avLst/>
          </a:prstGeom>
        </p:spPr>
        <p:txBody>
          <a:bodyPr anchorCtr="0"/>
          <a:lstStyle/>
          <a:p>
            <a:pPr eaLnBrk="1" hangingPunct="1">
              <a:defRPr/>
            </a:pPr>
            <a:r>
              <a:rPr lang="en-US" sz="5400" b="1" i="1" dirty="0">
                <a:solidFill>
                  <a:schemeClr val="tx2">
                    <a:lumMod val="75000"/>
                  </a:schemeClr>
                </a:solidFill>
              </a:rPr>
              <a:t>Simplicity on the far side of complexity</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91733" y="1929343"/>
            <a:ext cx="7162799" cy="3480858"/>
          </a:xfrm>
          <a:prstGeom prst="rect">
            <a:avLst/>
          </a:prstGeom>
        </p:spPr>
        <p:txBody>
          <a:bodyPr/>
          <a:lstStyle/>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The learning climate</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What is distance learning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What are its benefits &amp; limiting factors?</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b="0" i="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Advantages &amp; disadvantages of each medium</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Panacea Syndrome</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b="1" i="1"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What does the research say?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General considerations in media selection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A few guiding principles</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Media Selection Resources</a:t>
            </a:r>
            <a:endParaRPr kumimoji="0" lang="en-US" sz="2400" i="1"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endParaRPr>
          </a:p>
        </p:txBody>
      </p:sp>
      <p:sp>
        <p:nvSpPr>
          <p:cNvPr id="5" name="Rectangle 2"/>
          <p:cNvSpPr>
            <a:spLocks noChangeArrowheads="1"/>
          </p:cNvSpPr>
          <p:nvPr/>
        </p:nvSpPr>
        <p:spPr bwMode="auto">
          <a:xfrm>
            <a:off x="3598334" y="1185333"/>
            <a:ext cx="2260599"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Overview</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58407" y="2147355"/>
            <a:ext cx="6782858" cy="3186641"/>
          </a:xfrm>
          <a:prstGeom prst="rect">
            <a:avLst/>
          </a:prstGeom>
        </p:spPr>
        <p:txBody>
          <a:bodyPr/>
          <a:lstStyle/>
          <a:p>
            <a:pPr>
              <a:spcBef>
                <a:spcPts val="0"/>
              </a:spcBef>
              <a:spcAft>
                <a:spcPts val="600"/>
              </a:spcAft>
              <a:defRPr/>
            </a:pPr>
            <a:r>
              <a:rPr lang="en-US" sz="2000" dirty="0">
                <a:solidFill>
                  <a:schemeClr val="tx2">
                    <a:lumMod val="75000"/>
                  </a:schemeClr>
                </a:solidFill>
              </a:rPr>
              <a:t>Inaccuracy of research?</a:t>
            </a:r>
          </a:p>
          <a:p>
            <a:pPr>
              <a:spcBef>
                <a:spcPts val="0"/>
              </a:spcBef>
              <a:spcAft>
                <a:spcPts val="600"/>
              </a:spcAft>
              <a:defRPr/>
            </a:pPr>
            <a:r>
              <a:rPr lang="en-US" sz="2000" dirty="0">
                <a:solidFill>
                  <a:schemeClr val="tx2">
                    <a:lumMod val="75000"/>
                  </a:schemeClr>
                </a:solidFill>
              </a:rPr>
              <a:t>Distance learning vs. face-to-face?</a:t>
            </a:r>
          </a:p>
          <a:p>
            <a:pPr>
              <a:spcBef>
                <a:spcPts val="0"/>
              </a:spcBef>
              <a:spcAft>
                <a:spcPts val="600"/>
              </a:spcAft>
              <a:defRPr/>
            </a:pPr>
            <a:r>
              <a:rPr lang="en-US" sz="2000" dirty="0">
                <a:solidFill>
                  <a:schemeClr val="tx2">
                    <a:lumMod val="75000"/>
                  </a:schemeClr>
                </a:solidFill>
              </a:rPr>
              <a:t>Learning styles &amp; “Cone of Learning”?</a:t>
            </a:r>
          </a:p>
          <a:p>
            <a:pPr>
              <a:spcBef>
                <a:spcPts val="0"/>
              </a:spcBef>
              <a:spcAft>
                <a:spcPts val="600"/>
              </a:spcAft>
              <a:defRPr/>
            </a:pPr>
            <a:r>
              <a:rPr lang="en-US" sz="2000" dirty="0">
                <a:solidFill>
                  <a:schemeClr val="tx2">
                    <a:lumMod val="75000"/>
                  </a:schemeClr>
                </a:solidFill>
              </a:rPr>
              <a:t>Interactivity?</a:t>
            </a:r>
          </a:p>
          <a:p>
            <a:pPr>
              <a:spcBef>
                <a:spcPts val="0"/>
              </a:spcBef>
              <a:spcAft>
                <a:spcPts val="600"/>
              </a:spcAft>
              <a:defRPr/>
            </a:pPr>
            <a:r>
              <a:rPr lang="en-US" sz="2000" dirty="0">
                <a:solidFill>
                  <a:schemeClr val="tx2">
                    <a:lumMod val="75000"/>
                  </a:schemeClr>
                </a:solidFill>
              </a:rPr>
              <a:t>Learner satisfaction?</a:t>
            </a:r>
          </a:p>
          <a:p>
            <a:pPr>
              <a:spcBef>
                <a:spcPts val="0"/>
              </a:spcBef>
              <a:spcAft>
                <a:spcPts val="600"/>
              </a:spcAft>
              <a:defRPr/>
            </a:pPr>
            <a:r>
              <a:rPr lang="en-US" sz="2000" dirty="0">
                <a:solidFill>
                  <a:schemeClr val="tx2">
                    <a:lumMod val="75000"/>
                  </a:schemeClr>
                </a:solidFill>
              </a:rPr>
              <a:t>“High-tech” vs. “low-tech”?</a:t>
            </a:r>
          </a:p>
          <a:p>
            <a:pPr>
              <a:spcBef>
                <a:spcPts val="0"/>
              </a:spcBef>
              <a:spcAft>
                <a:spcPts val="600"/>
              </a:spcAft>
              <a:defRPr/>
            </a:pPr>
            <a:r>
              <a:rPr lang="en-US" sz="2000" dirty="0">
                <a:solidFill>
                  <a:schemeClr val="tx2">
                    <a:lumMod val="75000"/>
                  </a:schemeClr>
                </a:solidFill>
              </a:rPr>
              <a:t>Generational differences?</a:t>
            </a:r>
          </a:p>
          <a:p>
            <a:pPr>
              <a:spcBef>
                <a:spcPts val="0"/>
              </a:spcBef>
              <a:spcAft>
                <a:spcPts val="600"/>
              </a:spcAft>
              <a:defRPr/>
            </a:pPr>
            <a:r>
              <a:rPr lang="en-US" sz="2000" dirty="0">
                <a:solidFill>
                  <a:schemeClr val="tx2">
                    <a:lumMod val="75000"/>
                  </a:schemeClr>
                </a:solidFill>
              </a:rPr>
              <a:t>Most significant learner variables? </a:t>
            </a:r>
          </a:p>
          <a:p>
            <a:pPr>
              <a:defRPr/>
            </a:pPr>
            <a:endParaRPr lang="en-US" dirty="0"/>
          </a:p>
          <a:p>
            <a:pPr>
              <a:defRPr/>
            </a:pPr>
            <a:endParaRPr lang="en-US" dirty="0"/>
          </a:p>
        </p:txBody>
      </p:sp>
      <p:sp>
        <p:nvSpPr>
          <p:cNvPr id="4" name="Rectangle 2"/>
          <p:cNvSpPr>
            <a:spLocks noChangeArrowheads="1"/>
          </p:cNvSpPr>
          <p:nvPr/>
        </p:nvSpPr>
        <p:spPr bwMode="auto">
          <a:xfrm>
            <a:off x="1566334" y="1185333"/>
            <a:ext cx="7188200"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does the research say about</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body" idx="4294967295"/>
          </p:nvPr>
        </p:nvSpPr>
        <p:spPr>
          <a:xfrm>
            <a:off x="1521886" y="2527809"/>
            <a:ext cx="7495116" cy="2315104"/>
          </a:xfrm>
          <a:prstGeom prst="rect">
            <a:avLst/>
          </a:prstGeom>
        </p:spPr>
        <p:txBody>
          <a:bodyPr/>
          <a:lstStyle/>
          <a:p>
            <a:pPr marL="347663" indent="-347663" eaLnBrk="1" hangingPunct="1">
              <a:lnSpc>
                <a:spcPct val="90000"/>
              </a:lnSpc>
              <a:spcBef>
                <a:spcPts val="0"/>
              </a:spcBef>
              <a:spcAft>
                <a:spcPts val="1200"/>
              </a:spcAft>
              <a:buSzTx/>
              <a:buFont typeface="Wingdings" pitchFamily="2" charset="2"/>
              <a:buChar char="ü"/>
              <a:defRPr/>
            </a:pPr>
            <a:r>
              <a:rPr lang="en-US" sz="2400" dirty="0">
                <a:solidFill>
                  <a:schemeClr val="tx2">
                    <a:lumMod val="75000"/>
                  </a:schemeClr>
                </a:solidFill>
              </a:rPr>
              <a:t>Beware of the “Proteus Phenomenon”: Early replication of initial scientific research often gives </a:t>
            </a:r>
            <a:r>
              <a:rPr lang="en-US" sz="2400" i="1" dirty="0">
                <a:solidFill>
                  <a:schemeClr val="tx2">
                    <a:lumMod val="75000"/>
                  </a:schemeClr>
                </a:solidFill>
              </a:rPr>
              <a:t>contradictory</a:t>
            </a:r>
            <a:r>
              <a:rPr lang="en-US" sz="2400" dirty="0">
                <a:solidFill>
                  <a:schemeClr val="tx2">
                    <a:lumMod val="75000"/>
                  </a:schemeClr>
                </a:solidFill>
              </a:rPr>
              <a:t> yet </a:t>
            </a:r>
            <a:r>
              <a:rPr lang="en-US" sz="2400" i="1" dirty="0">
                <a:solidFill>
                  <a:schemeClr val="tx2">
                    <a:lumMod val="75000"/>
                  </a:schemeClr>
                </a:solidFill>
              </a:rPr>
              <a:t>statistically significant results </a:t>
            </a:r>
          </a:p>
          <a:p>
            <a:pPr marL="347663" indent="-347663" eaLnBrk="1" hangingPunct="1">
              <a:lnSpc>
                <a:spcPct val="90000"/>
              </a:lnSpc>
              <a:spcBef>
                <a:spcPts val="0"/>
              </a:spcBef>
              <a:spcAft>
                <a:spcPts val="600"/>
              </a:spcAft>
              <a:buSzTx/>
              <a:buFont typeface="Wingdings" pitchFamily="2" charset="2"/>
              <a:buChar char="ü"/>
              <a:defRPr/>
            </a:pPr>
            <a:r>
              <a:rPr lang="en-US" sz="2400" dirty="0">
                <a:solidFill>
                  <a:schemeClr val="tx2">
                    <a:lumMod val="75000"/>
                  </a:schemeClr>
                </a:solidFill>
              </a:rPr>
              <a:t>Did you know that most results </a:t>
            </a:r>
            <a:r>
              <a:rPr lang="en-US" sz="2400" i="1" dirty="0">
                <a:solidFill>
                  <a:schemeClr val="tx2">
                    <a:lumMod val="75000"/>
                  </a:schemeClr>
                </a:solidFill>
              </a:rPr>
              <a:t>even in medicine</a:t>
            </a:r>
            <a:r>
              <a:rPr lang="en-US" sz="2400" dirty="0">
                <a:solidFill>
                  <a:schemeClr val="tx2">
                    <a:lumMod val="75000"/>
                  </a:schemeClr>
                </a:solidFill>
              </a:rPr>
              <a:t>, including those that appear in top-flight peer-reviewed journals, can't be replicated?</a:t>
            </a:r>
          </a:p>
        </p:txBody>
      </p:sp>
      <p:sp>
        <p:nvSpPr>
          <p:cNvPr id="349187" name="Rectangle 3"/>
          <p:cNvSpPr>
            <a:spLocks noGrp="1" noChangeArrowheads="1"/>
          </p:cNvSpPr>
          <p:nvPr>
            <p:ph type="title" idx="4294967295"/>
          </p:nvPr>
        </p:nvSpPr>
        <p:spPr>
          <a:xfrm>
            <a:off x="1371600" y="7467600"/>
            <a:ext cx="6553200" cy="1066800"/>
          </a:xfrm>
          <a:prstGeom prst="rect">
            <a:avLst/>
          </a:prstGeom>
        </p:spPr>
        <p:txBody>
          <a:bodyPr anchorCtr="0"/>
          <a:lstStyle/>
          <a:p>
            <a:pPr eaLnBrk="1" hangingPunct="1">
              <a:defRPr/>
            </a:pPr>
            <a:r>
              <a:rPr lang="en-US" sz="500">
                <a:solidFill>
                  <a:srgbClr val="FFFFFF"/>
                </a:solidFill>
              </a:rPr>
              <a:t>Research</a:t>
            </a:r>
          </a:p>
        </p:txBody>
      </p:sp>
      <p:sp>
        <p:nvSpPr>
          <p:cNvPr id="6" name="Rectangle 2"/>
          <p:cNvSpPr>
            <a:spLocks noChangeArrowheads="1"/>
          </p:cNvSpPr>
          <p:nvPr/>
        </p:nvSpPr>
        <p:spPr bwMode="auto">
          <a:xfrm>
            <a:off x="2065887" y="1439343"/>
            <a:ext cx="5808133"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Caveat Emptor: </a:t>
            </a:r>
          </a:p>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The Inaccuracy of Research</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08118" y="2345267"/>
            <a:ext cx="7458081" cy="3708400"/>
          </a:xfrm>
          <a:prstGeom prst="rect">
            <a:avLst/>
          </a:prstGeom>
        </p:spPr>
        <p:txBody>
          <a:bodyPr/>
          <a:lstStyle/>
          <a:p>
            <a:pPr marL="0" indent="0">
              <a:spcBef>
                <a:spcPts val="0"/>
              </a:spcBef>
              <a:spcAft>
                <a:spcPts val="600"/>
              </a:spcAft>
              <a:buFont typeface="Wingdings" pitchFamily="2" charset="2"/>
              <a:buNone/>
              <a:defRPr/>
            </a:pPr>
            <a:r>
              <a:rPr lang="en-US" sz="1600" dirty="0">
                <a:effectLst>
                  <a:outerShdw blurRad="38100" dist="38100" dir="2700000" algn="tl">
                    <a:srgbClr val="000000">
                      <a:alpha val="43137"/>
                    </a:srgbClr>
                  </a:outerShdw>
                </a:effectLst>
              </a:rPr>
              <a:t>“</a:t>
            </a:r>
            <a:r>
              <a:rPr lang="en-US" sz="1600" dirty="0">
                <a:solidFill>
                  <a:schemeClr val="tx2">
                    <a:lumMod val="75000"/>
                  </a:schemeClr>
                </a:solidFill>
              </a:rPr>
              <a:t>Many recent reports have raised the alarm that a shocking amount of the published literature in fields ranging from cancer biology to psychology is not reproducible.”</a:t>
            </a:r>
          </a:p>
          <a:p>
            <a:pPr marL="0" indent="0">
              <a:spcBef>
                <a:spcPts val="0"/>
              </a:spcBef>
              <a:spcAft>
                <a:spcPts val="600"/>
              </a:spcAft>
              <a:buFont typeface="Wingdings" pitchFamily="2" charset="2"/>
              <a:buNone/>
              <a:defRPr/>
            </a:pPr>
            <a:r>
              <a:rPr lang="en-US" sz="1600" dirty="0">
                <a:solidFill>
                  <a:schemeClr val="tx2">
                    <a:lumMod val="75000"/>
                  </a:schemeClr>
                </a:solidFill>
              </a:rPr>
              <a:t>“More than half of biomedical findings cannot be reproduced…Amgen admitted that ‘over the past decade its oncology and hematology researchers could not replicate 47 of 53 highly promising results they examined.’…Bayer revealed it fails to replicate about two-thirds of published studies identifying possible drug targets.”   </a:t>
            </a:r>
          </a:p>
          <a:p>
            <a:pPr marL="0" indent="0">
              <a:spcBef>
                <a:spcPts val="0"/>
              </a:spcBef>
              <a:spcAft>
                <a:spcPts val="600"/>
              </a:spcAft>
              <a:buFont typeface="Wingdings" pitchFamily="2" charset="2"/>
              <a:buNone/>
              <a:defRPr/>
            </a:pPr>
            <a:r>
              <a:rPr lang="en-US" sz="1600" dirty="0">
                <a:solidFill>
                  <a:schemeClr val="tx2">
                    <a:lumMod val="75000"/>
                  </a:schemeClr>
                </a:solidFill>
              </a:rPr>
              <a:t>“The reasons for this are myriad.  The natural world is complex, and experimental methods do not always capture all possible variables.  Funding is limited and the need to publish quickly is increasing.  There are human factors, too.  The pressure to cut corners, to see what one wants and believes to be true, to extract a positive outcome from months or years of hard work, and the </a:t>
            </a:r>
            <a:r>
              <a:rPr lang="en-US" sz="1600" i="1" dirty="0">
                <a:solidFill>
                  <a:schemeClr val="tx2">
                    <a:lumMod val="75000"/>
                  </a:schemeClr>
                </a:solidFill>
              </a:rPr>
              <a:t>impossibility of being an expert in all the experimental techniques required </a:t>
            </a:r>
            <a:r>
              <a:rPr lang="en-US" sz="1600" dirty="0">
                <a:solidFill>
                  <a:schemeClr val="tx2">
                    <a:lumMod val="75000"/>
                  </a:schemeClr>
                </a:solidFill>
              </a:rPr>
              <a:t>in a high-impact paper are all contributing factors.”</a:t>
            </a:r>
          </a:p>
          <a:p>
            <a:pPr marL="0" indent="0">
              <a:buFont typeface="Wingdings" pitchFamily="2" charset="2"/>
              <a:buNone/>
              <a:defRPr/>
            </a:pPr>
            <a:r>
              <a:rPr lang="en-US" sz="1400" dirty="0">
                <a:solidFill>
                  <a:schemeClr val="tx2">
                    <a:lumMod val="75000"/>
                  </a:schemeClr>
                </a:solidFill>
              </a:rPr>
              <a:t>Elizabeth </a:t>
            </a:r>
            <a:r>
              <a:rPr lang="en-US" sz="1400" dirty="0" err="1">
                <a:solidFill>
                  <a:schemeClr val="tx2">
                    <a:lumMod val="75000"/>
                  </a:schemeClr>
                </a:solidFill>
              </a:rPr>
              <a:t>Iorns</a:t>
            </a:r>
            <a:r>
              <a:rPr lang="en-US" sz="1400" dirty="0">
                <a:solidFill>
                  <a:schemeClr val="tx2">
                    <a:lumMod val="75000"/>
                  </a:schemeClr>
                </a:solidFill>
              </a:rPr>
              <a:t>, CEO of Science Exchange - New Scientist, Sep 2012</a:t>
            </a:r>
          </a:p>
          <a:p>
            <a:pPr marL="0" indent="0">
              <a:buFont typeface="Wingdings" pitchFamily="2" charset="2"/>
              <a:buNone/>
              <a:defRPr/>
            </a:pPr>
            <a:endParaRPr lang="en-US" sz="1600" b="1"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2065887" y="1439343"/>
            <a:ext cx="5808133"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Caveat Emptor: </a:t>
            </a:r>
          </a:p>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The Inaccuracy of Research</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1161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285700" name="Rectangle 4"/>
          <p:cNvSpPr>
            <a:spLocks noGrp="1" noChangeArrowheads="1"/>
          </p:cNvSpPr>
          <p:nvPr>
            <p:ph type="body" idx="4294967295"/>
          </p:nvPr>
        </p:nvSpPr>
        <p:spPr>
          <a:xfrm>
            <a:off x="1551517" y="2399767"/>
            <a:ext cx="7423150" cy="1799695"/>
          </a:xfrm>
          <a:prstGeom prst="rect">
            <a:avLst/>
          </a:prstGeom>
        </p:spPr>
        <p:txBody>
          <a:bodyPr/>
          <a:lstStyle/>
          <a:p>
            <a:pPr eaLnBrk="1" hangingPunct="1">
              <a:buFont typeface="Wingdings" pitchFamily="2" charset="2"/>
              <a:buNone/>
              <a:defRPr/>
            </a:pPr>
            <a:r>
              <a:rPr lang="en-US" sz="2400" dirty="0">
                <a:solidFill>
                  <a:schemeClr val="tx2">
                    <a:lumMod val="75000"/>
                  </a:schemeClr>
                </a:solidFill>
              </a:rPr>
              <a:t>Watch your prejudices, or you’ll miss the right answers…</a:t>
            </a:r>
            <a:endParaRPr lang="en-US" sz="2400" i="1" dirty="0">
              <a:solidFill>
                <a:schemeClr val="tx2">
                  <a:lumMod val="75000"/>
                </a:schemeClr>
              </a:solidFill>
            </a:endParaRPr>
          </a:p>
          <a:p>
            <a:pPr eaLnBrk="1" hangingPunct="1">
              <a:buFont typeface="Wingdings" pitchFamily="2" charset="2"/>
              <a:buNone/>
              <a:defRPr/>
            </a:pPr>
            <a:r>
              <a:rPr lang="en-US" sz="2800" i="1" dirty="0">
                <a:solidFill>
                  <a:schemeClr val="tx2">
                    <a:lumMod val="75000"/>
                  </a:schemeClr>
                </a:solidFill>
              </a:rPr>
              <a:t>“</a:t>
            </a:r>
            <a:r>
              <a:rPr lang="en-US" sz="2000" i="1" dirty="0">
                <a:solidFill>
                  <a:schemeClr val="tx2">
                    <a:lumMod val="75000"/>
                  </a:schemeClr>
                </a:solidFill>
              </a:rPr>
              <a:t>When led by [one’s] personal prejudices, [one] will not be persuaded of the truth no matter what evidence you lay before him [or her].”</a:t>
            </a:r>
          </a:p>
          <a:p>
            <a:pPr eaLnBrk="1" hangingPunct="1">
              <a:buFont typeface="Wingdings" pitchFamily="2" charset="2"/>
              <a:buNone/>
              <a:defRPr/>
            </a:pPr>
            <a:endParaRPr lang="en-US" sz="800" i="1" dirty="0">
              <a:solidFill>
                <a:schemeClr val="tx2">
                  <a:lumMod val="75000"/>
                </a:schemeClr>
              </a:solidFill>
            </a:endParaRPr>
          </a:p>
          <a:p>
            <a:pPr eaLnBrk="1" hangingPunct="1">
              <a:buFont typeface="Wingdings" pitchFamily="2" charset="2"/>
              <a:buNone/>
              <a:defRPr/>
            </a:pPr>
            <a:r>
              <a:rPr lang="en-US" sz="1600" dirty="0">
                <a:solidFill>
                  <a:schemeClr val="tx2">
                    <a:lumMod val="75000"/>
                  </a:schemeClr>
                </a:solidFill>
              </a:rPr>
              <a:t>Dr. R.C. </a:t>
            </a:r>
            <a:r>
              <a:rPr lang="en-US" sz="1600" dirty="0" err="1">
                <a:solidFill>
                  <a:schemeClr val="tx2">
                    <a:lumMod val="75000"/>
                  </a:schemeClr>
                </a:solidFill>
              </a:rPr>
              <a:t>Sproul</a:t>
            </a:r>
            <a:r>
              <a:rPr lang="en-US" sz="1600" dirty="0">
                <a:solidFill>
                  <a:schemeClr val="tx2">
                    <a:lumMod val="75000"/>
                  </a:schemeClr>
                </a:solidFill>
              </a:rPr>
              <a:t>, Theologian, </a:t>
            </a:r>
            <a:r>
              <a:rPr lang="en-US" sz="1600" dirty="0" err="1">
                <a:solidFill>
                  <a:schemeClr val="tx2">
                    <a:lumMod val="75000"/>
                  </a:schemeClr>
                </a:solidFill>
              </a:rPr>
              <a:t>Tabletalk</a:t>
            </a:r>
            <a:r>
              <a:rPr lang="en-US" sz="1600" dirty="0">
                <a:solidFill>
                  <a:schemeClr val="tx2">
                    <a:lumMod val="75000"/>
                  </a:schemeClr>
                </a:solidFill>
              </a:rPr>
              <a:t> June 1999</a:t>
            </a:r>
          </a:p>
          <a:p>
            <a:pPr eaLnBrk="1" hangingPunct="1">
              <a:buFont typeface="Wingdings" pitchFamily="2" charset="2"/>
              <a:buNone/>
              <a:defRPr/>
            </a:pPr>
            <a:endParaRPr lang="en-US" sz="2000" i="1" dirty="0"/>
          </a:p>
        </p:txBody>
      </p:sp>
      <p:sp>
        <p:nvSpPr>
          <p:cNvPr id="7" name="Rectangle 2"/>
          <p:cNvSpPr>
            <a:spLocks noChangeArrowheads="1"/>
          </p:cNvSpPr>
          <p:nvPr/>
        </p:nvSpPr>
        <p:spPr bwMode="auto">
          <a:xfrm>
            <a:off x="2065887" y="1439343"/>
            <a:ext cx="5808133"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Caveat Emptor: </a:t>
            </a:r>
          </a:p>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The Inaccuracy of Research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5700">
                                            <p:txEl>
                                              <p:pRg st="0" end="0"/>
                                            </p:txEl>
                                          </p:spTgt>
                                        </p:tgtEl>
                                        <p:attrNameLst>
                                          <p:attrName>style.visibility</p:attrName>
                                        </p:attrNameLst>
                                      </p:cBhvr>
                                      <p:to>
                                        <p:strVal val="visible"/>
                                      </p:to>
                                    </p:set>
                                    <p:animEffect transition="in" filter="wipe(left)">
                                      <p:cBhvr>
                                        <p:cTn id="7" dur="500"/>
                                        <p:tgtEl>
                                          <p:spTgt spid="285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5700">
                                            <p:txEl>
                                              <p:pRg st="1" end="1"/>
                                            </p:txEl>
                                          </p:spTgt>
                                        </p:tgtEl>
                                        <p:attrNameLst>
                                          <p:attrName>style.visibility</p:attrName>
                                        </p:attrNameLst>
                                      </p:cBhvr>
                                      <p:to>
                                        <p:strVal val="visible"/>
                                      </p:to>
                                    </p:set>
                                    <p:animEffect transition="in" filter="wipe(left)">
                                      <p:cBhvr>
                                        <p:cTn id="12" dur="500"/>
                                        <p:tgtEl>
                                          <p:spTgt spid="285700">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85700">
                                            <p:txEl>
                                              <p:pRg st="3" end="3"/>
                                            </p:txEl>
                                          </p:spTgt>
                                        </p:tgtEl>
                                        <p:attrNameLst>
                                          <p:attrName>style.visibility</p:attrName>
                                        </p:attrNameLst>
                                      </p:cBhvr>
                                      <p:to>
                                        <p:strVal val="visible"/>
                                      </p:to>
                                    </p:set>
                                    <p:animEffect transition="in" filter="wipe(left)">
                                      <p:cBhvr>
                                        <p:cTn id="15" dur="500"/>
                                        <p:tgtEl>
                                          <p:spTgt spid="2857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body" idx="4294967295"/>
          </p:nvPr>
        </p:nvSpPr>
        <p:spPr>
          <a:xfrm>
            <a:off x="1629836" y="2241042"/>
            <a:ext cx="7361766" cy="3677171"/>
          </a:xfrm>
          <a:prstGeom prst="rect">
            <a:avLst/>
          </a:prstGeom>
        </p:spPr>
        <p:txBody>
          <a:bodyPr/>
          <a:lstStyle/>
          <a:p>
            <a:pPr eaLnBrk="1" hangingPunct="1">
              <a:spcBef>
                <a:spcPts val="0"/>
              </a:spcBef>
              <a:spcAft>
                <a:spcPts val="600"/>
              </a:spcAft>
              <a:buFont typeface="Wingdings" pitchFamily="2" charset="2"/>
              <a:buNone/>
              <a:defRPr/>
            </a:pPr>
            <a:r>
              <a:rPr lang="en-US" sz="2400" b="1" i="1" dirty="0">
                <a:solidFill>
                  <a:schemeClr val="tx2">
                    <a:lumMod val="75000"/>
                  </a:schemeClr>
                </a:solidFill>
              </a:rPr>
              <a:t>Yet we need research to find truth!  So, when looking at research, examine to see whether:</a:t>
            </a:r>
            <a:endParaRPr lang="en-US" sz="2400" b="1" dirty="0">
              <a:solidFill>
                <a:schemeClr val="tx2">
                  <a:lumMod val="75000"/>
                </a:schemeClr>
              </a:solidFill>
            </a:endParaRPr>
          </a:p>
          <a:p>
            <a:pPr eaLnBrk="1" hangingPunct="1">
              <a:spcBef>
                <a:spcPts val="0"/>
              </a:spcBef>
              <a:spcAft>
                <a:spcPts val="600"/>
              </a:spcAft>
              <a:defRPr/>
            </a:pPr>
            <a:r>
              <a:rPr lang="en-US" dirty="0">
                <a:solidFill>
                  <a:schemeClr val="tx2">
                    <a:lumMod val="75000"/>
                  </a:schemeClr>
                </a:solidFill>
              </a:rPr>
              <a:t> </a:t>
            </a:r>
            <a:r>
              <a:rPr lang="en-US" sz="2000" dirty="0">
                <a:solidFill>
                  <a:schemeClr val="tx2">
                    <a:lumMod val="75000"/>
                  </a:schemeClr>
                </a:solidFill>
              </a:rPr>
              <a:t>Results are replicated in other studies (meta-analyses &amp; literature reviews can be useful)</a:t>
            </a:r>
          </a:p>
          <a:p>
            <a:pPr eaLnBrk="1" hangingPunct="1">
              <a:spcBef>
                <a:spcPts val="0"/>
              </a:spcBef>
              <a:spcAft>
                <a:spcPts val="600"/>
              </a:spcAft>
              <a:defRPr/>
            </a:pPr>
            <a:r>
              <a:rPr lang="en-US" sz="2000" dirty="0">
                <a:solidFill>
                  <a:schemeClr val="tx2">
                    <a:lumMod val="75000"/>
                  </a:schemeClr>
                </a:solidFill>
              </a:rPr>
              <a:t> There is no conflict of interest</a:t>
            </a:r>
          </a:p>
          <a:p>
            <a:pPr eaLnBrk="1" hangingPunct="1">
              <a:spcBef>
                <a:spcPts val="0"/>
              </a:spcBef>
              <a:spcAft>
                <a:spcPts val="600"/>
              </a:spcAft>
              <a:defRPr/>
            </a:pPr>
            <a:r>
              <a:rPr lang="en-US" sz="2000" dirty="0">
                <a:solidFill>
                  <a:schemeClr val="tx2">
                    <a:lumMod val="75000"/>
                  </a:schemeClr>
                </a:solidFill>
              </a:rPr>
              <a:t> It is from a reputable source</a:t>
            </a:r>
          </a:p>
          <a:p>
            <a:pPr eaLnBrk="1" hangingPunct="1">
              <a:spcBef>
                <a:spcPts val="0"/>
              </a:spcBef>
              <a:spcAft>
                <a:spcPts val="600"/>
              </a:spcAft>
              <a:defRPr/>
            </a:pPr>
            <a:r>
              <a:rPr lang="en-US" sz="2000" dirty="0">
                <a:solidFill>
                  <a:schemeClr val="tx2">
                    <a:lumMod val="75000"/>
                  </a:schemeClr>
                </a:solidFill>
              </a:rPr>
              <a:t> It is </a:t>
            </a:r>
            <a:r>
              <a:rPr lang="en-US" sz="2000" dirty="0" err="1">
                <a:solidFill>
                  <a:schemeClr val="tx2">
                    <a:lumMod val="75000"/>
                  </a:schemeClr>
                </a:solidFill>
              </a:rPr>
              <a:t>generalizable</a:t>
            </a:r>
            <a:r>
              <a:rPr lang="en-US" sz="2000" dirty="0">
                <a:solidFill>
                  <a:schemeClr val="tx2">
                    <a:lumMod val="75000"/>
                  </a:schemeClr>
                </a:solidFill>
              </a:rPr>
              <a:t> (e.g. large “n”) </a:t>
            </a:r>
          </a:p>
          <a:p>
            <a:pPr eaLnBrk="1" hangingPunct="1">
              <a:spcBef>
                <a:spcPts val="0"/>
              </a:spcBef>
              <a:spcAft>
                <a:spcPts val="600"/>
              </a:spcAft>
              <a:defRPr/>
            </a:pPr>
            <a:r>
              <a:rPr lang="en-US" sz="2000" dirty="0">
                <a:solidFill>
                  <a:schemeClr val="tx2">
                    <a:lumMod val="75000"/>
                  </a:schemeClr>
                </a:solidFill>
              </a:rPr>
              <a:t> Acceptable test of statistical significance (P-value &lt;0.05 for social sciences) </a:t>
            </a:r>
          </a:p>
          <a:p>
            <a:pPr eaLnBrk="1" hangingPunct="1">
              <a:spcBef>
                <a:spcPts val="0"/>
              </a:spcBef>
              <a:spcAft>
                <a:spcPts val="600"/>
              </a:spcAft>
              <a:defRPr/>
            </a:pPr>
            <a:r>
              <a:rPr lang="en-US" sz="2000" dirty="0">
                <a:solidFill>
                  <a:schemeClr val="tx2">
                    <a:lumMod val="75000"/>
                  </a:schemeClr>
                </a:solidFill>
              </a:rPr>
              <a:t>It is accurately reported </a:t>
            </a:r>
          </a:p>
        </p:txBody>
      </p:sp>
      <p:sp>
        <p:nvSpPr>
          <p:cNvPr id="349187" name="Rectangle 3"/>
          <p:cNvSpPr>
            <a:spLocks noGrp="1" noChangeArrowheads="1"/>
          </p:cNvSpPr>
          <p:nvPr>
            <p:ph type="title" idx="4294967295"/>
          </p:nvPr>
        </p:nvSpPr>
        <p:spPr>
          <a:xfrm>
            <a:off x="1371600" y="7467600"/>
            <a:ext cx="6553200" cy="1066800"/>
          </a:xfrm>
          <a:prstGeom prst="rect">
            <a:avLst/>
          </a:prstGeom>
        </p:spPr>
        <p:txBody>
          <a:bodyPr anchorCtr="0"/>
          <a:lstStyle/>
          <a:p>
            <a:pPr eaLnBrk="1" hangingPunct="1">
              <a:defRPr/>
            </a:pPr>
            <a:r>
              <a:rPr lang="en-US" sz="500">
                <a:solidFill>
                  <a:srgbClr val="FFFFFF"/>
                </a:solidFill>
              </a:rPr>
              <a:t>Research</a:t>
            </a:r>
          </a:p>
        </p:txBody>
      </p:sp>
      <p:sp>
        <p:nvSpPr>
          <p:cNvPr id="15" name="Rectangle 2"/>
          <p:cNvSpPr>
            <a:spLocks noChangeArrowheads="1"/>
          </p:cNvSpPr>
          <p:nvPr/>
        </p:nvSpPr>
        <p:spPr bwMode="auto">
          <a:xfrm>
            <a:off x="2065887" y="1439343"/>
            <a:ext cx="5808133"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Caveat Emptor: </a:t>
            </a:r>
          </a:p>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The Inaccuracy of Research</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4294967295"/>
          </p:nvPr>
        </p:nvSpPr>
        <p:spPr>
          <a:xfrm>
            <a:off x="1600198" y="2239441"/>
            <a:ext cx="7433737" cy="3094566"/>
          </a:xfrm>
          <a:prstGeom prst="rect">
            <a:avLst/>
          </a:prstGeom>
        </p:spPr>
        <p:txBody>
          <a:bodyPr/>
          <a:lstStyle/>
          <a:p>
            <a:pPr marL="0" indent="0" eaLnBrk="1" hangingPunct="1">
              <a:spcBef>
                <a:spcPts val="0"/>
              </a:spcBef>
              <a:spcAft>
                <a:spcPts val="600"/>
              </a:spcAft>
              <a:buSzPct val="100000"/>
              <a:buNone/>
              <a:defRPr/>
            </a:pPr>
            <a:r>
              <a:rPr lang="en-US" sz="2400" i="1" dirty="0">
                <a:solidFill>
                  <a:schemeClr val="tx2">
                    <a:lumMod val="75000"/>
                  </a:schemeClr>
                </a:solidFill>
              </a:rPr>
              <a:t>Research shows no significant difference in learning outcomes with residence instruction when appropriate media are selected.  </a:t>
            </a:r>
          </a:p>
          <a:p>
            <a:pPr marL="347663" indent="-347663" eaLnBrk="1" hangingPunct="1">
              <a:spcBef>
                <a:spcPts val="0"/>
              </a:spcBef>
              <a:spcAft>
                <a:spcPts val="1200"/>
              </a:spcAft>
              <a:buSzPct val="100000"/>
              <a:buNone/>
              <a:defRPr/>
            </a:pPr>
            <a:r>
              <a:rPr lang="en-US" sz="2400" dirty="0">
                <a:solidFill>
                  <a:schemeClr val="tx2">
                    <a:lumMod val="75000"/>
                  </a:schemeClr>
                </a:solidFill>
              </a:rPr>
              <a:t>Any literature review over the past 20 years</a:t>
            </a:r>
          </a:p>
          <a:p>
            <a:pPr marL="0" indent="0" eaLnBrk="1" hangingPunct="1">
              <a:spcBef>
                <a:spcPts val="0"/>
              </a:spcBef>
              <a:spcAft>
                <a:spcPts val="600"/>
              </a:spcAft>
              <a:buFont typeface="Wingdings" pitchFamily="2" charset="2"/>
              <a:buNone/>
              <a:defRPr/>
            </a:pPr>
            <a:r>
              <a:rPr lang="en-US" sz="1600" dirty="0">
                <a:solidFill>
                  <a:schemeClr val="tx2">
                    <a:lumMod val="75000"/>
                  </a:schemeClr>
                </a:solidFill>
              </a:rPr>
              <a:t>Thomas L. Russell: "</a:t>
            </a:r>
            <a:r>
              <a:rPr lang="en-US" sz="1600" i="1" dirty="0">
                <a:solidFill>
                  <a:schemeClr val="tx2">
                    <a:lumMod val="75000"/>
                  </a:schemeClr>
                </a:solidFill>
              </a:rPr>
              <a:t>The No Significant Difference Phenomenon: A Comparative Research Annotated Bibliography on Technology for Distance Educ</a:t>
            </a:r>
            <a:r>
              <a:rPr lang="en-US" sz="1600" dirty="0">
                <a:solidFill>
                  <a:schemeClr val="tx2">
                    <a:lumMod val="75000"/>
                  </a:schemeClr>
                </a:solidFill>
              </a:rPr>
              <a:t>ation" (2001, IDECC, fifth edition), fully indexed, comprehensive research bibliography of 355 research reports 1928 through 2009</a:t>
            </a:r>
          </a:p>
        </p:txBody>
      </p:sp>
      <p:sp>
        <p:nvSpPr>
          <p:cNvPr id="114691" name="Rectangle 3"/>
          <p:cNvSpPr>
            <a:spLocks noGrp="1" noChangeArrowheads="1"/>
          </p:cNvSpPr>
          <p:nvPr>
            <p:ph type="title" idx="4294967295"/>
          </p:nvPr>
        </p:nvSpPr>
        <p:spPr>
          <a:xfrm>
            <a:off x="1104900" y="6642100"/>
            <a:ext cx="6553200" cy="1066800"/>
          </a:xfrm>
          <a:prstGeom prst="rect">
            <a:avLst/>
          </a:prstGeom>
        </p:spPr>
        <p:txBody>
          <a:bodyPr anchorCtr="0"/>
          <a:lstStyle/>
          <a:p>
            <a:pPr eaLnBrk="1" hangingPunct="1">
              <a:defRPr/>
            </a:pPr>
            <a:r>
              <a:rPr lang="en-US" sz="500" dirty="0">
                <a:solidFill>
                  <a:srgbClr val="FFFFFF"/>
                </a:solidFill>
              </a:rPr>
              <a:t>Research</a:t>
            </a:r>
          </a:p>
        </p:txBody>
      </p:sp>
      <p:sp>
        <p:nvSpPr>
          <p:cNvPr id="4" name="Rectangle 2"/>
          <p:cNvSpPr>
            <a:spLocks noChangeArrowheads="1"/>
          </p:cNvSpPr>
          <p:nvPr/>
        </p:nvSpPr>
        <p:spPr bwMode="auto">
          <a:xfrm>
            <a:off x="1938882" y="1185333"/>
            <a:ext cx="6282266"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distance learning?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4690">
                                            <p:txEl>
                                              <p:pRg st="0" end="0"/>
                                            </p:txEl>
                                          </p:spTgt>
                                        </p:tgtEl>
                                        <p:attrNameLst>
                                          <p:attrName>style.visibility</p:attrName>
                                        </p:attrNameLst>
                                      </p:cBhvr>
                                      <p:to>
                                        <p:strVal val="visible"/>
                                      </p:to>
                                    </p:set>
                                    <p:animEffect transition="in" filter="wipe(left)">
                                      <p:cBhvr>
                                        <p:cTn id="7" dur="500"/>
                                        <p:tgtEl>
                                          <p:spTgt spid="11469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4690">
                                            <p:txEl>
                                              <p:pRg st="1" end="1"/>
                                            </p:txEl>
                                          </p:spTgt>
                                        </p:tgtEl>
                                        <p:attrNameLst>
                                          <p:attrName>style.visibility</p:attrName>
                                        </p:attrNameLst>
                                      </p:cBhvr>
                                      <p:to>
                                        <p:strVal val="visible"/>
                                      </p:to>
                                    </p:set>
                                    <p:animEffect transition="in" filter="wipe(left)">
                                      <p:cBhvr>
                                        <p:cTn id="10" dur="500"/>
                                        <p:tgtEl>
                                          <p:spTgt spid="114690">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4690">
                                            <p:txEl>
                                              <p:pRg st="2" end="2"/>
                                            </p:txEl>
                                          </p:spTgt>
                                        </p:tgtEl>
                                        <p:attrNameLst>
                                          <p:attrName>style.visibility</p:attrName>
                                        </p:attrNameLst>
                                      </p:cBhvr>
                                      <p:to>
                                        <p:strVal val="visible"/>
                                      </p:to>
                                    </p:set>
                                    <p:animEffect transition="in" filter="wipe(left)">
                                      <p:cBhvr>
                                        <p:cTn id="13" dur="500"/>
                                        <p:tgtEl>
                                          <p:spTgt spid="1146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4294967295"/>
          </p:nvPr>
        </p:nvSpPr>
        <p:spPr>
          <a:xfrm>
            <a:off x="1566333" y="2252134"/>
            <a:ext cx="7323667" cy="2573867"/>
          </a:xfrm>
          <a:prstGeom prst="rect">
            <a:avLst/>
          </a:prstGeom>
        </p:spPr>
        <p:txBody>
          <a:bodyPr/>
          <a:lstStyle/>
          <a:p>
            <a:pPr marL="0" indent="0" eaLnBrk="1" hangingPunct="1">
              <a:spcBef>
                <a:spcPts val="0"/>
              </a:spcBef>
              <a:spcAft>
                <a:spcPts val="1200"/>
              </a:spcAft>
              <a:buFont typeface="Wingdings" pitchFamily="2" charset="2"/>
              <a:buNone/>
              <a:defRPr/>
            </a:pPr>
            <a:r>
              <a:rPr lang="en-US" sz="2400" i="1" dirty="0">
                <a:solidFill>
                  <a:schemeClr val="tx2">
                    <a:lumMod val="75000"/>
                  </a:schemeClr>
                </a:solidFill>
              </a:rPr>
              <a:t>“The best current evidence is that media are mere vehicles that deliver instruction but do not influence student achievement any more than the truck that delivers our groceries causes changes in nutrition...  only the content of the vehicle can influence achievement.”</a:t>
            </a:r>
            <a:endParaRPr lang="en-US" sz="2400" dirty="0">
              <a:solidFill>
                <a:schemeClr val="tx2">
                  <a:lumMod val="75000"/>
                </a:schemeClr>
              </a:solidFill>
            </a:endParaRPr>
          </a:p>
          <a:p>
            <a:pPr marL="0" indent="0" eaLnBrk="1" hangingPunct="1">
              <a:spcBef>
                <a:spcPts val="0"/>
              </a:spcBef>
              <a:spcAft>
                <a:spcPts val="600"/>
              </a:spcAft>
              <a:buFont typeface="Wingdings" pitchFamily="2" charset="2"/>
              <a:buNone/>
              <a:defRPr/>
            </a:pPr>
            <a:r>
              <a:rPr lang="en-US" sz="2400" dirty="0">
                <a:solidFill>
                  <a:schemeClr val="tx2">
                    <a:lumMod val="75000"/>
                  </a:schemeClr>
                </a:solidFill>
              </a:rPr>
              <a:t>  </a:t>
            </a:r>
            <a:r>
              <a:rPr lang="en-US" sz="1600" dirty="0">
                <a:solidFill>
                  <a:schemeClr val="tx2">
                    <a:lumMod val="75000"/>
                  </a:schemeClr>
                </a:solidFill>
              </a:rPr>
              <a:t>Richard Clark, Review of Educational Research Journal, 1993</a:t>
            </a:r>
          </a:p>
        </p:txBody>
      </p:sp>
      <p:sp>
        <p:nvSpPr>
          <p:cNvPr id="118787" name="Rectangle 3"/>
          <p:cNvSpPr>
            <a:spLocks noGrp="1" noChangeArrowheads="1"/>
          </p:cNvSpPr>
          <p:nvPr>
            <p:ph type="title" idx="4294967295"/>
          </p:nvPr>
        </p:nvSpPr>
        <p:spPr>
          <a:xfrm>
            <a:off x="1676400" y="7239000"/>
            <a:ext cx="6553200" cy="1066800"/>
          </a:xfrm>
          <a:prstGeom prst="rect">
            <a:avLst/>
          </a:prstGeom>
        </p:spPr>
        <p:txBody>
          <a:bodyPr anchorCtr="0"/>
          <a:lstStyle/>
          <a:p>
            <a:pPr eaLnBrk="1" hangingPunct="1">
              <a:defRPr/>
            </a:pPr>
            <a:r>
              <a:rPr lang="en-US" sz="500" dirty="0">
                <a:solidFill>
                  <a:srgbClr val="FFFFFF"/>
                </a:solidFill>
              </a:rPr>
              <a:t>Research</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1" name="Rectangle 3"/>
          <p:cNvSpPr>
            <a:spLocks noGrp="1" noChangeArrowheads="1"/>
          </p:cNvSpPr>
          <p:nvPr>
            <p:ph type="body" idx="4294967295"/>
          </p:nvPr>
        </p:nvSpPr>
        <p:spPr>
          <a:xfrm>
            <a:off x="1591733" y="1929343"/>
            <a:ext cx="7162799" cy="3480858"/>
          </a:xfrm>
          <a:prstGeom prst="rect">
            <a:avLst/>
          </a:prstGeom>
        </p:spPr>
        <p:txBody>
          <a:bodyPr/>
          <a:lstStyle/>
          <a:p>
            <a:pPr eaLnBrk="1" hangingPunct="1">
              <a:lnSpc>
                <a:spcPct val="90000"/>
              </a:lnSpc>
              <a:spcBef>
                <a:spcPts val="0"/>
              </a:spcBef>
              <a:spcAft>
                <a:spcPts val="400"/>
              </a:spcAft>
              <a:defRPr/>
            </a:pPr>
            <a:r>
              <a:rPr lang="en-US" sz="2400" b="1" dirty="0">
                <a:solidFill>
                  <a:schemeClr val="tx2">
                    <a:lumMod val="75000"/>
                  </a:schemeClr>
                </a:solidFill>
              </a:rPr>
              <a:t>The learning climate</a:t>
            </a:r>
          </a:p>
          <a:p>
            <a:pPr eaLnBrk="1" hangingPunct="1">
              <a:lnSpc>
                <a:spcPct val="90000"/>
              </a:lnSpc>
              <a:spcBef>
                <a:spcPts val="0"/>
              </a:spcBef>
              <a:spcAft>
                <a:spcPts val="400"/>
              </a:spcAft>
              <a:defRPr/>
            </a:pPr>
            <a:r>
              <a:rPr lang="en-US" sz="2400" b="1" i="1" dirty="0">
                <a:solidFill>
                  <a:schemeClr val="tx2">
                    <a:lumMod val="75000"/>
                  </a:schemeClr>
                </a:solidFill>
                <a:effectLst>
                  <a:outerShdw blurRad="38100" dist="38100" dir="2700000" algn="tl">
                    <a:srgbClr val="000000">
                      <a:alpha val="43137"/>
                    </a:srgbClr>
                  </a:outerShdw>
                </a:effectLst>
              </a:rPr>
              <a:t>What is distance learning </a:t>
            </a:r>
          </a:p>
          <a:p>
            <a:pPr eaLnBrk="1" hangingPunct="1">
              <a:lnSpc>
                <a:spcPct val="90000"/>
              </a:lnSpc>
              <a:spcBef>
                <a:spcPts val="0"/>
              </a:spcBef>
              <a:spcAft>
                <a:spcPts val="400"/>
              </a:spcAft>
              <a:defRPr/>
            </a:pPr>
            <a:r>
              <a:rPr lang="en-US" sz="2400" i="1" dirty="0">
                <a:solidFill>
                  <a:schemeClr val="tx2">
                    <a:lumMod val="75000"/>
                  </a:schemeClr>
                </a:solidFill>
                <a:effectLst>
                  <a:outerShdw blurRad="38100" dist="38100" dir="2700000" algn="tl">
                    <a:srgbClr val="000000">
                      <a:alpha val="43137"/>
                    </a:srgbClr>
                  </a:outerShdw>
                </a:effectLst>
              </a:rPr>
              <a:t>W</a:t>
            </a:r>
            <a:r>
              <a:rPr lang="en-US" sz="2400" dirty="0">
                <a:solidFill>
                  <a:schemeClr val="tx2">
                    <a:lumMod val="75000"/>
                  </a:schemeClr>
                </a:solidFill>
                <a:effectLst>
                  <a:outerShdw blurRad="38100" dist="38100" dir="2700000" algn="tl">
                    <a:srgbClr val="000000">
                      <a:alpha val="43137"/>
                    </a:srgbClr>
                  </a:outerShdw>
                </a:effectLst>
              </a:rPr>
              <a:t>hat are its benefits &amp; limiting factors?</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Advantages &amp; disadvantages of each medium</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Panacea Syndrome</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What does the research say? </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General considerations in media selection </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A few guiding principles</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Media Selection Resources</a:t>
            </a:r>
            <a:endParaRPr lang="en-US" sz="2400" i="1" dirty="0">
              <a:solidFill>
                <a:schemeClr val="tx2">
                  <a:lumMod val="7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3598334" y="1185333"/>
            <a:ext cx="2260599"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Overview</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95438" y="2572803"/>
            <a:ext cx="7370762" cy="2761191"/>
          </a:xfrm>
          <a:prstGeom prst="rect">
            <a:avLst/>
          </a:prstGeom>
        </p:spPr>
        <p:txBody>
          <a:bodyPr/>
          <a:lstStyle/>
          <a:p>
            <a:pPr marL="347663" indent="-347663">
              <a:spcBef>
                <a:spcPts val="0"/>
              </a:spcBef>
              <a:spcAft>
                <a:spcPts val="600"/>
              </a:spcAft>
              <a:buFont typeface="Wingdings" pitchFamily="2" charset="2"/>
              <a:buChar char="ü"/>
              <a:defRPr/>
            </a:pPr>
            <a:r>
              <a:rPr lang="en-US" sz="2000" dirty="0">
                <a:solidFill>
                  <a:schemeClr val="tx2">
                    <a:lumMod val="75000"/>
                  </a:schemeClr>
                </a:solidFill>
              </a:rPr>
              <a:t>Blended learning is slightly better than individual media or classroom instruction alone  - </a:t>
            </a:r>
          </a:p>
          <a:p>
            <a:pPr marL="347663" indent="-347663">
              <a:spcBef>
                <a:spcPts val="0"/>
              </a:spcBef>
              <a:spcAft>
                <a:spcPts val="600"/>
              </a:spcAft>
              <a:buNone/>
              <a:defRPr/>
            </a:pPr>
            <a:r>
              <a:rPr lang="en-US" sz="1600" dirty="0">
                <a:solidFill>
                  <a:schemeClr val="tx2">
                    <a:lumMod val="75000"/>
                  </a:schemeClr>
                </a:solidFill>
              </a:rPr>
              <a:t>       US Dept of Ed meta analysis 2009</a:t>
            </a:r>
          </a:p>
          <a:p>
            <a:pPr marL="347663" indent="-347663">
              <a:spcBef>
                <a:spcPts val="0"/>
              </a:spcBef>
              <a:spcAft>
                <a:spcPts val="600"/>
              </a:spcAft>
              <a:buFont typeface="Wingdings" pitchFamily="2" charset="2"/>
              <a:buChar char="ü"/>
              <a:defRPr/>
            </a:pPr>
            <a:r>
              <a:rPr lang="en-US" sz="2000" dirty="0">
                <a:solidFill>
                  <a:schemeClr val="tx2">
                    <a:lumMod val="75000"/>
                  </a:schemeClr>
                </a:solidFill>
              </a:rPr>
              <a:t>The most effective designs for learning include a variety of media, combinations of modalities, levels of interactivity, learner characteristics, and pedagogy based on a complex set of circumstances. </a:t>
            </a:r>
          </a:p>
          <a:p>
            <a:pPr marL="228600" indent="-228600">
              <a:buNone/>
              <a:defRPr/>
            </a:pPr>
            <a:r>
              <a:rPr lang="en-US" sz="1600" dirty="0">
                <a:solidFill>
                  <a:schemeClr val="tx2">
                    <a:lumMod val="75000"/>
                  </a:schemeClr>
                </a:solidFill>
              </a:rPr>
              <a:t>     Metiri Group, 2008</a:t>
            </a:r>
          </a:p>
        </p:txBody>
      </p:sp>
      <p:sp>
        <p:nvSpPr>
          <p:cNvPr id="4" name="Rectangle 2"/>
          <p:cNvSpPr>
            <a:spLocks noChangeArrowheads="1"/>
          </p:cNvSpPr>
          <p:nvPr/>
        </p:nvSpPr>
        <p:spPr bwMode="auto">
          <a:xfrm>
            <a:off x="1363122" y="1422409"/>
            <a:ext cx="7484546" cy="1134525"/>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do meta analyses reveal about effective DL instructional design? </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6858000"/>
            <a:ext cx="8229600" cy="1139825"/>
          </a:xfrm>
          <a:prstGeom prst="rect">
            <a:avLst/>
          </a:prstGeom>
        </p:spPr>
        <p:txBody>
          <a:bodyPr/>
          <a:lstStyle/>
          <a:p>
            <a:pPr>
              <a:defRPr/>
            </a:pPr>
            <a:r>
              <a:rPr lang="en-US" sz="1050" dirty="0"/>
              <a:t>Research</a:t>
            </a:r>
          </a:p>
        </p:txBody>
      </p:sp>
      <p:sp>
        <p:nvSpPr>
          <p:cNvPr id="3" name="Content Placeholder 2"/>
          <p:cNvSpPr>
            <a:spLocks noGrp="1"/>
          </p:cNvSpPr>
          <p:nvPr>
            <p:ph idx="4294967295"/>
          </p:nvPr>
        </p:nvSpPr>
        <p:spPr>
          <a:xfrm>
            <a:off x="1650999" y="2136808"/>
            <a:ext cx="7259638" cy="3637466"/>
          </a:xfrm>
          <a:prstGeom prst="rect">
            <a:avLst/>
          </a:prstGeom>
        </p:spPr>
        <p:txBody>
          <a:bodyPr/>
          <a:lstStyle/>
          <a:p>
            <a:pPr marL="228600" indent="-228600">
              <a:spcBef>
                <a:spcPts val="0"/>
              </a:spcBef>
              <a:spcAft>
                <a:spcPts val="600"/>
              </a:spcAft>
              <a:defRPr/>
            </a:pPr>
            <a:r>
              <a:rPr lang="en-US" sz="2000" dirty="0"/>
              <a:t>Most common models are “VAK”: visual, aural, &amp; kinesthetic—but some have presented over 70 distinct styles, and over a dozen models </a:t>
            </a:r>
          </a:p>
          <a:p>
            <a:pPr marL="228600" indent="-228600">
              <a:spcBef>
                <a:spcPts val="0"/>
              </a:spcBef>
              <a:spcAft>
                <a:spcPts val="600"/>
              </a:spcAft>
              <a:defRPr/>
            </a:pPr>
            <a:r>
              <a:rPr lang="en-US" sz="2000" dirty="0"/>
              <a:t>Not a new debate—research on their effects has been ongoing for over 60 years</a:t>
            </a:r>
          </a:p>
          <a:p>
            <a:pPr marL="228600" indent="-228600">
              <a:spcBef>
                <a:spcPts val="0"/>
              </a:spcBef>
              <a:spcAft>
                <a:spcPts val="600"/>
              </a:spcAft>
              <a:defRPr/>
            </a:pPr>
            <a:r>
              <a:rPr lang="en-US" sz="2000" dirty="0"/>
              <a:t>Neuroscience research has estimated that 85% of the human brain is designed to process visual information, and that 90% of what the brain processes is visual information—human primary </a:t>
            </a:r>
            <a:r>
              <a:rPr lang="en-US" sz="2000" i="1" dirty="0"/>
              <a:t>learning modality </a:t>
            </a:r>
            <a:r>
              <a:rPr lang="en-US" sz="2000" dirty="0"/>
              <a:t>is </a:t>
            </a:r>
            <a:r>
              <a:rPr lang="en-US" sz="2000" i="1" dirty="0"/>
              <a:t>visual</a:t>
            </a:r>
          </a:p>
          <a:p>
            <a:pPr marL="228600" indent="-228600">
              <a:spcBef>
                <a:spcPts val="0"/>
              </a:spcBef>
              <a:spcAft>
                <a:spcPts val="1200"/>
              </a:spcAft>
              <a:defRPr/>
            </a:pPr>
            <a:r>
              <a:rPr lang="en-US" sz="2000" dirty="0"/>
              <a:t>Memory usually stored independent of </a:t>
            </a:r>
            <a:r>
              <a:rPr lang="en-US" sz="2000" i="1" dirty="0"/>
              <a:t>any</a:t>
            </a:r>
            <a:r>
              <a:rPr lang="en-US" sz="2000" dirty="0"/>
              <a:t> modality—but based in terms of </a:t>
            </a:r>
            <a:r>
              <a:rPr lang="en-US" sz="2000" b="1" dirty="0"/>
              <a:t>meaning</a:t>
            </a:r>
            <a:r>
              <a:rPr lang="en-US" sz="2000" dirty="0"/>
              <a:t> or </a:t>
            </a:r>
            <a:r>
              <a:rPr lang="en-US" sz="2000" b="1" dirty="0"/>
              <a:t>context</a:t>
            </a:r>
          </a:p>
          <a:p>
            <a:pPr marL="0" indent="0" algn="ctr">
              <a:buClr>
                <a:schemeClr val="tx1"/>
              </a:buClr>
              <a:buSzPct val="80000"/>
              <a:buFont typeface="Wingdings" pitchFamily="2" charset="2"/>
              <a:buNone/>
              <a:defRPr/>
            </a:pPr>
            <a:r>
              <a:rPr lang="en-US" sz="1400" dirty="0"/>
              <a:t>*Dr. Jolly Holden, An Instructional Media Selection Guide for Distance Learning (2010)</a:t>
            </a:r>
            <a:endParaRPr lang="en-US" sz="2000" b="1" dirty="0">
              <a:solidFill>
                <a:schemeClr val="tx2"/>
              </a:solidFill>
            </a:endParaRPr>
          </a:p>
        </p:txBody>
      </p:sp>
      <p:sp>
        <p:nvSpPr>
          <p:cNvPr id="4" name="Rectangle 2"/>
          <p:cNvSpPr>
            <a:spLocks noChangeArrowheads="1"/>
          </p:cNvSpPr>
          <p:nvPr/>
        </p:nvSpPr>
        <p:spPr bwMode="auto">
          <a:xfrm>
            <a:off x="2252161" y="1185333"/>
            <a:ext cx="6087506"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learning styles?</a:t>
            </a:r>
            <a:r>
              <a:rPr lang="en-US" sz="2000" dirty="0">
                <a:solidFill>
                  <a:schemeClr val="tx2">
                    <a:lumMod val="75000"/>
                  </a:schemeClr>
                </a:solidFill>
                <a:latin typeface="Franklin Gothic Book" pitchFamily="34" charset="0"/>
              </a:rPr>
              <a:t>*</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4294967295"/>
          </p:nvPr>
        </p:nvSpPr>
        <p:spPr>
          <a:xfrm>
            <a:off x="1566334" y="2438400"/>
            <a:ext cx="7425266" cy="1371600"/>
          </a:xfrm>
          <a:prstGeom prst="rect">
            <a:avLst/>
          </a:prstGeom>
        </p:spPr>
        <p:txBody>
          <a:bodyPr/>
          <a:lstStyle/>
          <a:p>
            <a:pPr marL="0" indent="0" eaLnBrk="1" hangingPunct="1">
              <a:spcBef>
                <a:spcPts val="0"/>
              </a:spcBef>
              <a:spcAft>
                <a:spcPts val="1200"/>
              </a:spcAft>
              <a:buFont typeface="Wingdings" pitchFamily="2" charset="2"/>
              <a:buNone/>
              <a:defRPr/>
            </a:pPr>
            <a:r>
              <a:rPr lang="en-US" sz="2400" i="1" dirty="0">
                <a:solidFill>
                  <a:schemeClr val="tx2">
                    <a:lumMod val="75000"/>
                  </a:schemeClr>
                </a:solidFill>
              </a:rPr>
              <a:t>No significant relationship between learning styles and ITV, CBI, and in-residence instruction</a:t>
            </a:r>
          </a:p>
          <a:p>
            <a:pPr marL="0" indent="0" eaLnBrk="1" hangingPunct="1">
              <a:lnSpc>
                <a:spcPct val="90000"/>
              </a:lnSpc>
              <a:buFont typeface="Wingdings" pitchFamily="2" charset="2"/>
              <a:buNone/>
              <a:defRPr/>
            </a:pPr>
            <a:r>
              <a:rPr lang="en-US" sz="1600" dirty="0">
                <a:solidFill>
                  <a:schemeClr val="tx2">
                    <a:lumMod val="75000"/>
                  </a:schemeClr>
                </a:solidFill>
              </a:rPr>
              <a:t>Dee Taylor, AU staff research conducted at AFIT </a:t>
            </a:r>
          </a:p>
        </p:txBody>
      </p:sp>
      <p:sp>
        <p:nvSpPr>
          <p:cNvPr id="116739" name="Rectangle 3"/>
          <p:cNvSpPr>
            <a:spLocks noGrp="1" noChangeArrowheads="1"/>
          </p:cNvSpPr>
          <p:nvPr>
            <p:ph type="title" idx="4294967295"/>
          </p:nvPr>
        </p:nvSpPr>
        <p:spPr>
          <a:xfrm>
            <a:off x="1981200" y="7239000"/>
            <a:ext cx="6553200" cy="1066800"/>
          </a:xfrm>
          <a:prstGeom prst="rect">
            <a:avLst/>
          </a:prstGeom>
        </p:spPr>
        <p:txBody>
          <a:bodyPr anchorCtr="0"/>
          <a:lstStyle/>
          <a:p>
            <a:pPr eaLnBrk="1" hangingPunct="1">
              <a:defRPr/>
            </a:pPr>
            <a:r>
              <a:rPr lang="en-US" sz="500" dirty="0">
                <a:solidFill>
                  <a:srgbClr val="FFFFFF"/>
                </a:solidFill>
              </a:rPr>
              <a:t>Research</a:t>
            </a:r>
          </a:p>
        </p:txBody>
      </p:sp>
      <p:sp>
        <p:nvSpPr>
          <p:cNvPr id="4" name="Rectangle 2"/>
          <p:cNvSpPr>
            <a:spLocks noChangeArrowheads="1"/>
          </p:cNvSpPr>
          <p:nvPr/>
        </p:nvSpPr>
        <p:spPr bwMode="auto">
          <a:xfrm>
            <a:off x="2252161" y="1185333"/>
            <a:ext cx="6087506"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learning styles?</a:t>
            </a:r>
            <a:r>
              <a:rPr lang="en-US" sz="2000" dirty="0">
                <a:solidFill>
                  <a:schemeClr val="tx2">
                    <a:lumMod val="75000"/>
                  </a:schemeClr>
                </a:solidFill>
                <a:latin typeface="Franklin Gothic Book" pitchFamily="34" charset="0"/>
              </a:rPr>
              <a:t>*</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6858000"/>
            <a:ext cx="8229600" cy="1139825"/>
          </a:xfrm>
          <a:prstGeom prst="rect">
            <a:avLst/>
          </a:prstGeom>
        </p:spPr>
        <p:txBody>
          <a:bodyPr/>
          <a:lstStyle/>
          <a:p>
            <a:pPr>
              <a:defRPr/>
            </a:pPr>
            <a:r>
              <a:rPr lang="en-US" sz="1050" dirty="0"/>
              <a:t>Research</a:t>
            </a:r>
          </a:p>
        </p:txBody>
      </p:sp>
      <p:sp>
        <p:nvSpPr>
          <p:cNvPr id="3" name="Content Placeholder 2"/>
          <p:cNvSpPr>
            <a:spLocks noGrp="1"/>
          </p:cNvSpPr>
          <p:nvPr>
            <p:ph idx="4294967295"/>
          </p:nvPr>
        </p:nvSpPr>
        <p:spPr>
          <a:xfrm>
            <a:off x="1677463" y="2102907"/>
            <a:ext cx="7271804" cy="3027893"/>
          </a:xfrm>
          <a:prstGeom prst="rect">
            <a:avLst/>
          </a:prstGeom>
        </p:spPr>
        <p:txBody>
          <a:bodyPr/>
          <a:lstStyle/>
          <a:p>
            <a:pPr marL="0" indent="0">
              <a:spcBef>
                <a:spcPts val="0"/>
              </a:spcBef>
              <a:spcAft>
                <a:spcPts val="600"/>
              </a:spcAft>
              <a:buClr>
                <a:schemeClr val="bg2"/>
              </a:buClr>
              <a:buSzPct val="150000"/>
              <a:buFont typeface="Wingdings" pitchFamily="2" charset="2"/>
              <a:buNone/>
              <a:defRPr/>
            </a:pPr>
            <a:r>
              <a:rPr lang="en-US" sz="2400" dirty="0">
                <a:solidFill>
                  <a:schemeClr val="tx2">
                    <a:lumMod val="75000"/>
                  </a:schemeClr>
                </a:solidFill>
              </a:rPr>
              <a:t>Investigators found “no evidence for validating the educational applications of learning styles into general educational practice.”</a:t>
            </a:r>
          </a:p>
          <a:p>
            <a:pPr marL="0" indent="0">
              <a:spcBef>
                <a:spcPts val="0"/>
              </a:spcBef>
              <a:spcAft>
                <a:spcPts val="600"/>
              </a:spcAft>
              <a:buClr>
                <a:schemeClr val="bg2"/>
              </a:buClr>
              <a:buSzPct val="150000"/>
              <a:buFont typeface="Wingdings" pitchFamily="2" charset="2"/>
              <a:buNone/>
              <a:defRPr/>
            </a:pPr>
            <a:r>
              <a:rPr lang="en-US" sz="1600" dirty="0">
                <a:solidFill>
                  <a:schemeClr val="tx2">
                    <a:lumMod val="75000"/>
                  </a:schemeClr>
                </a:solidFill>
              </a:rPr>
              <a:t>Chronicle of Higher Education article (Dec, 2009) entitled </a:t>
            </a:r>
            <a:r>
              <a:rPr lang="en-US" sz="1600" i="1" dirty="0">
                <a:solidFill>
                  <a:schemeClr val="tx2">
                    <a:lumMod val="75000"/>
                  </a:schemeClr>
                </a:solidFill>
              </a:rPr>
              <a:t>Matching Teaching Style to Learning Style May Not Help Students </a:t>
            </a:r>
          </a:p>
          <a:p>
            <a:pPr marL="0" indent="0">
              <a:spcBef>
                <a:spcPts val="0"/>
              </a:spcBef>
              <a:spcAft>
                <a:spcPts val="600"/>
              </a:spcAft>
              <a:buClr>
                <a:schemeClr val="bg2"/>
              </a:buClr>
              <a:buSzPct val="150000"/>
              <a:buFont typeface="Wingdings" pitchFamily="2" charset="2"/>
              <a:buNone/>
              <a:defRPr/>
            </a:pPr>
            <a:r>
              <a:rPr lang="en-US" sz="2400" dirty="0">
                <a:solidFill>
                  <a:schemeClr val="tx2">
                    <a:lumMod val="75000"/>
                  </a:schemeClr>
                </a:solidFill>
              </a:rPr>
              <a:t>Research has not made a compelling argument </a:t>
            </a:r>
            <a:r>
              <a:rPr lang="en-US" sz="2400">
                <a:solidFill>
                  <a:schemeClr val="tx2">
                    <a:lumMod val="75000"/>
                  </a:schemeClr>
                </a:solidFill>
              </a:rPr>
              <a:t>that </a:t>
            </a:r>
            <a:r>
              <a:rPr lang="en-US" sz="2400" i="1">
                <a:solidFill>
                  <a:schemeClr val="tx2">
                    <a:lumMod val="75000"/>
                  </a:schemeClr>
                </a:solidFill>
              </a:rPr>
              <a:t>learning styles</a:t>
            </a:r>
            <a:r>
              <a:rPr lang="en-US" sz="2400">
                <a:solidFill>
                  <a:schemeClr val="tx2">
                    <a:lumMod val="75000"/>
                  </a:schemeClr>
                </a:solidFill>
              </a:rPr>
              <a:t> </a:t>
            </a:r>
            <a:r>
              <a:rPr lang="en-US" sz="2400" dirty="0">
                <a:solidFill>
                  <a:schemeClr val="tx2">
                    <a:lumMod val="75000"/>
                  </a:schemeClr>
                </a:solidFill>
              </a:rPr>
              <a:t>have a significant effect on student performance</a:t>
            </a:r>
          </a:p>
          <a:p>
            <a:pPr marL="457200" indent="-457200">
              <a:buClr>
                <a:schemeClr val="bg2"/>
              </a:buClr>
              <a:buSzPct val="150000"/>
              <a:buFont typeface="Wingdings" pitchFamily="2" charset="2"/>
              <a:buNone/>
              <a:defRPr/>
            </a:pPr>
            <a:endParaRPr lang="en-US" sz="2000" b="1" i="1" dirty="0">
              <a:solidFill>
                <a:schemeClr val="tx2"/>
              </a:solidFill>
            </a:endParaRPr>
          </a:p>
          <a:p>
            <a:pPr marL="457200" indent="-457200">
              <a:buClr>
                <a:schemeClr val="bg2"/>
              </a:buClr>
              <a:buSzPct val="150000"/>
              <a:buFont typeface="Wingdings" pitchFamily="2" charset="2"/>
              <a:buNone/>
              <a:defRPr/>
            </a:pPr>
            <a:endParaRPr lang="en-US" sz="2000" b="1" i="1" dirty="0">
              <a:solidFill>
                <a:schemeClr val="tx2"/>
              </a:solidFill>
            </a:endParaRPr>
          </a:p>
          <a:p>
            <a:pPr marL="457200" indent="-457200">
              <a:buClr>
                <a:schemeClr val="bg2"/>
              </a:buClr>
              <a:buSzPct val="150000"/>
              <a:buFont typeface="Wingdings" pitchFamily="2" charset="2"/>
              <a:buNone/>
              <a:defRPr/>
            </a:pPr>
            <a:endParaRPr lang="en-US" sz="2000" b="1" i="1" dirty="0">
              <a:solidFill>
                <a:schemeClr val="tx2"/>
              </a:solidFill>
            </a:endParaRPr>
          </a:p>
        </p:txBody>
      </p:sp>
      <p:sp>
        <p:nvSpPr>
          <p:cNvPr id="4" name="Rectangle 2"/>
          <p:cNvSpPr>
            <a:spLocks noChangeArrowheads="1"/>
          </p:cNvSpPr>
          <p:nvPr/>
        </p:nvSpPr>
        <p:spPr bwMode="auto">
          <a:xfrm>
            <a:off x="2252161" y="1185333"/>
            <a:ext cx="6087506"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learning styles?</a:t>
            </a:r>
            <a:r>
              <a:rPr lang="en-US" sz="2000" dirty="0">
                <a:solidFill>
                  <a:schemeClr val="tx2">
                    <a:lumMod val="75000"/>
                  </a:schemeClr>
                </a:solidFill>
                <a:latin typeface="Franklin Gothic Book" pitchFamily="34" charset="0"/>
              </a:rPr>
              <a:t>*</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93322" y="1349906"/>
            <a:ext cx="7305145" cy="2493962"/>
          </a:xfrm>
          <a:prstGeom prst="rect">
            <a:avLst/>
          </a:prstGeom>
        </p:spPr>
        <p:txBody>
          <a:bodyPr/>
          <a:lstStyle/>
          <a:p>
            <a:pPr>
              <a:spcBef>
                <a:spcPts val="0"/>
              </a:spcBef>
              <a:spcAft>
                <a:spcPts val="1200"/>
              </a:spcAft>
              <a:buFont typeface="Wingdings" pitchFamily="2" charset="2"/>
              <a:buNone/>
              <a:defRPr/>
            </a:pPr>
            <a:r>
              <a:rPr lang="en-US" sz="2000" i="1" dirty="0">
                <a:solidFill>
                  <a:schemeClr val="tx2">
                    <a:lumMod val="75000"/>
                  </a:schemeClr>
                </a:solidFill>
              </a:rPr>
              <a:t>Surely you have heard that we remember…</a:t>
            </a:r>
          </a:p>
          <a:p>
            <a:pPr marL="347663" indent="-347663">
              <a:spcBef>
                <a:spcPts val="0"/>
              </a:spcBef>
              <a:spcAft>
                <a:spcPts val="400"/>
              </a:spcAft>
              <a:buFont typeface="Wingdings" pitchFamily="2" charset="2"/>
              <a:buChar char=""/>
              <a:defRPr/>
            </a:pPr>
            <a:r>
              <a:rPr lang="en-US" sz="2000" dirty="0">
                <a:solidFill>
                  <a:schemeClr val="tx2">
                    <a:lumMod val="75000"/>
                  </a:schemeClr>
                </a:solidFill>
              </a:rPr>
              <a:t>10% of what we read</a:t>
            </a:r>
          </a:p>
          <a:p>
            <a:pPr marL="347663" indent="-347663">
              <a:spcBef>
                <a:spcPts val="0"/>
              </a:spcBef>
              <a:spcAft>
                <a:spcPts val="400"/>
              </a:spcAft>
              <a:buFont typeface="Wingdings" pitchFamily="2" charset="2"/>
              <a:buChar char=""/>
              <a:defRPr/>
            </a:pPr>
            <a:r>
              <a:rPr lang="en-US" sz="2000" dirty="0">
                <a:solidFill>
                  <a:schemeClr val="tx2">
                    <a:lumMod val="75000"/>
                  </a:schemeClr>
                </a:solidFill>
              </a:rPr>
              <a:t>20% of what we hear</a:t>
            </a:r>
          </a:p>
          <a:p>
            <a:pPr marL="347663" indent="-347663">
              <a:spcBef>
                <a:spcPts val="0"/>
              </a:spcBef>
              <a:spcAft>
                <a:spcPts val="400"/>
              </a:spcAft>
              <a:buFont typeface="Wingdings" pitchFamily="2" charset="2"/>
              <a:buChar char=""/>
              <a:defRPr/>
            </a:pPr>
            <a:r>
              <a:rPr lang="en-US" sz="2000" dirty="0">
                <a:solidFill>
                  <a:schemeClr val="tx2">
                    <a:lumMod val="75000"/>
                  </a:schemeClr>
                </a:solidFill>
              </a:rPr>
              <a:t>30% of what we see</a:t>
            </a:r>
          </a:p>
          <a:p>
            <a:pPr marL="347663" indent="-347663">
              <a:spcBef>
                <a:spcPts val="0"/>
              </a:spcBef>
              <a:spcAft>
                <a:spcPts val="400"/>
              </a:spcAft>
              <a:buFont typeface="Wingdings" pitchFamily="2" charset="2"/>
              <a:buChar char=""/>
              <a:defRPr/>
            </a:pPr>
            <a:r>
              <a:rPr lang="en-US" sz="2000" dirty="0">
                <a:solidFill>
                  <a:schemeClr val="tx2">
                    <a:lumMod val="75000"/>
                  </a:schemeClr>
                </a:solidFill>
              </a:rPr>
              <a:t>50% of what we see and hear</a:t>
            </a:r>
          </a:p>
          <a:p>
            <a:pPr marL="347663" indent="-347663">
              <a:spcBef>
                <a:spcPts val="0"/>
              </a:spcBef>
              <a:spcAft>
                <a:spcPts val="400"/>
              </a:spcAft>
              <a:buFont typeface="Wingdings" pitchFamily="2" charset="2"/>
              <a:buChar char=""/>
              <a:defRPr/>
            </a:pPr>
            <a:r>
              <a:rPr lang="en-US" sz="2000" dirty="0">
                <a:solidFill>
                  <a:schemeClr val="tx2">
                    <a:lumMod val="75000"/>
                  </a:schemeClr>
                </a:solidFill>
              </a:rPr>
              <a:t>70% of what we say</a:t>
            </a:r>
          </a:p>
          <a:p>
            <a:pPr marL="347663" indent="-347663">
              <a:spcBef>
                <a:spcPts val="0"/>
              </a:spcBef>
              <a:spcAft>
                <a:spcPts val="1200"/>
              </a:spcAft>
              <a:buFont typeface="Wingdings" pitchFamily="2" charset="2"/>
              <a:buChar char=""/>
              <a:defRPr/>
            </a:pPr>
            <a:r>
              <a:rPr lang="en-US" sz="2000" dirty="0">
                <a:solidFill>
                  <a:schemeClr val="tx2">
                    <a:lumMod val="75000"/>
                  </a:schemeClr>
                </a:solidFill>
              </a:rPr>
              <a:t>90% of what we say and do</a:t>
            </a:r>
          </a:p>
        </p:txBody>
      </p:sp>
      <p:grpSp>
        <p:nvGrpSpPr>
          <p:cNvPr id="2" name="Group 4"/>
          <p:cNvGrpSpPr>
            <a:grpSpLocks/>
          </p:cNvGrpSpPr>
          <p:nvPr/>
        </p:nvGrpSpPr>
        <p:grpSpPr bwMode="auto">
          <a:xfrm>
            <a:off x="6291795" y="1895485"/>
            <a:ext cx="2651125" cy="4030663"/>
            <a:chOff x="6232525" y="1158875"/>
            <a:chExt cx="2651125" cy="4030663"/>
          </a:xfrm>
        </p:grpSpPr>
        <p:pic>
          <p:nvPicPr>
            <p:cNvPr id="119812" name="Picture 6" descr="http://www.danielwillingham.com/uploads/5/0/0/7/5007325/2882821_orig.png">
              <a:hlinkClick r:id="rId2"/>
            </p:cNvPr>
            <p:cNvPicPr>
              <a:picLocks noChangeAspect="1" noChangeArrowheads="1"/>
            </p:cNvPicPr>
            <p:nvPr/>
          </p:nvPicPr>
          <p:blipFill>
            <a:blip r:embed="rId3" cstate="print"/>
            <a:srcRect/>
            <a:stretch>
              <a:fillRect/>
            </a:stretch>
          </p:blipFill>
          <p:spPr bwMode="auto">
            <a:xfrm>
              <a:off x="6280150" y="3275013"/>
              <a:ext cx="2603500" cy="1914525"/>
            </a:xfrm>
            <a:prstGeom prst="rect">
              <a:avLst/>
            </a:prstGeom>
            <a:noFill/>
            <a:ln w="9525">
              <a:noFill/>
              <a:miter lim="800000"/>
              <a:headEnd/>
              <a:tailEnd/>
            </a:ln>
          </p:spPr>
        </p:pic>
        <p:pic>
          <p:nvPicPr>
            <p:cNvPr id="119813" name="Picture 8" descr="http://www.tenouk.com/ConeOfLearning.gif">
              <a:hlinkClick r:id="rId4"/>
            </p:cNvPr>
            <p:cNvPicPr>
              <a:picLocks noChangeAspect="1" noChangeArrowheads="1"/>
            </p:cNvPicPr>
            <p:nvPr/>
          </p:nvPicPr>
          <p:blipFill>
            <a:blip r:embed="rId5" cstate="print"/>
            <a:srcRect/>
            <a:stretch>
              <a:fillRect/>
            </a:stretch>
          </p:blipFill>
          <p:spPr bwMode="auto">
            <a:xfrm>
              <a:off x="6232525" y="1158875"/>
              <a:ext cx="2649538" cy="2014538"/>
            </a:xfrm>
            <a:prstGeom prst="rect">
              <a:avLst/>
            </a:prstGeom>
            <a:noFill/>
            <a:ln w="9525">
              <a:noFill/>
              <a:miter lim="800000"/>
              <a:headEnd/>
              <a:tailEnd/>
            </a:ln>
          </p:spPr>
        </p:pic>
      </p:grpSp>
      <p:sp>
        <p:nvSpPr>
          <p:cNvPr id="8" name="Rectangle 7"/>
          <p:cNvSpPr/>
          <p:nvPr/>
        </p:nvSpPr>
        <p:spPr>
          <a:xfrm>
            <a:off x="1574803" y="4389836"/>
            <a:ext cx="5943601" cy="1923604"/>
          </a:xfrm>
          <a:prstGeom prst="rect">
            <a:avLst/>
          </a:prstGeom>
        </p:spPr>
        <p:txBody>
          <a:bodyPr wrap="square">
            <a:spAutoFit/>
          </a:bodyPr>
          <a:lstStyle/>
          <a:p>
            <a:pPr lvl="0">
              <a:lnSpc>
                <a:spcPct val="90000"/>
              </a:lnSpc>
              <a:spcBef>
                <a:spcPts val="0"/>
              </a:spcBef>
              <a:spcAft>
                <a:spcPts val="0"/>
              </a:spcAft>
              <a:defRPr/>
            </a:pPr>
            <a:r>
              <a:rPr lang="en-US" sz="2000" i="1" dirty="0">
                <a:solidFill>
                  <a:schemeClr val="tx2">
                    <a:lumMod val="75000"/>
                  </a:schemeClr>
                </a:solidFill>
                <a:latin typeface="Franklin Gothic Book" pitchFamily="34" charset="0"/>
              </a:rPr>
              <a:t>Totally unsubstantiated attempt to simplify</a:t>
            </a:r>
          </a:p>
          <a:p>
            <a:pPr lvl="0">
              <a:lnSpc>
                <a:spcPct val="90000"/>
              </a:lnSpc>
              <a:spcBef>
                <a:spcPts val="0"/>
              </a:spcBef>
              <a:spcAft>
                <a:spcPts val="0"/>
              </a:spcAft>
              <a:defRPr/>
            </a:pPr>
            <a:r>
              <a:rPr lang="en-US" sz="2000" i="1" dirty="0">
                <a:solidFill>
                  <a:schemeClr val="tx2">
                    <a:lumMod val="75000"/>
                  </a:schemeClr>
                </a:solidFill>
                <a:latin typeface="Franklin Gothic Book" pitchFamily="34" charset="0"/>
              </a:rPr>
              <a:t>a complex phenomenon based upon </a:t>
            </a:r>
          </a:p>
          <a:p>
            <a:pPr lvl="0">
              <a:lnSpc>
                <a:spcPct val="90000"/>
              </a:lnSpc>
              <a:spcBef>
                <a:spcPts val="0"/>
              </a:spcBef>
              <a:spcAft>
                <a:spcPts val="1800"/>
              </a:spcAft>
              <a:defRPr/>
            </a:pPr>
            <a:r>
              <a:rPr lang="en-US" sz="2000" i="1" dirty="0">
                <a:solidFill>
                  <a:schemeClr val="tx2">
                    <a:lumMod val="75000"/>
                  </a:schemeClr>
                </a:solidFill>
                <a:latin typeface="Franklin Gothic Book" pitchFamily="34" charset="0"/>
              </a:rPr>
              <a:t>Edgar Dale’s Cone of Experience*</a:t>
            </a:r>
          </a:p>
          <a:p>
            <a:pPr lvl="0" eaLnBrk="1" hangingPunct="1"/>
            <a:r>
              <a:rPr lang="en-US" sz="1200" i="1" dirty="0">
                <a:solidFill>
                  <a:schemeClr val="tx2">
                    <a:lumMod val="75000"/>
                  </a:schemeClr>
                </a:solidFill>
                <a:latin typeface="Franklin Gothic Book" pitchFamily="34" charset="0"/>
                <a:ea typeface="Calibri" pitchFamily="34" charset="0"/>
                <a:cs typeface="Times New Roman" pitchFamily="18" charset="0"/>
              </a:rPr>
              <a:t>*</a:t>
            </a:r>
            <a:r>
              <a:rPr lang="en-US" sz="1400" i="1" dirty="0">
                <a:solidFill>
                  <a:schemeClr val="tx2">
                    <a:lumMod val="75000"/>
                  </a:schemeClr>
                </a:solidFill>
                <a:latin typeface="Franklin Gothic Book" pitchFamily="34" charset="0"/>
                <a:ea typeface="Calibri" pitchFamily="34" charset="0"/>
                <a:cs typeface="Times New Roman" pitchFamily="18" charset="0"/>
              </a:rPr>
              <a:t>Multimodal Learning Through Media: What the Research Says</a:t>
            </a:r>
            <a:r>
              <a:rPr lang="en-US" sz="1400" dirty="0">
                <a:solidFill>
                  <a:schemeClr val="tx2">
                    <a:lumMod val="75000"/>
                  </a:schemeClr>
                </a:solidFill>
                <a:latin typeface="Franklin Gothic Book" pitchFamily="34" charset="0"/>
                <a:ea typeface="Calibri" pitchFamily="34" charset="0"/>
                <a:cs typeface="Times New Roman" pitchFamily="18" charset="0"/>
              </a:rPr>
              <a:t>,  </a:t>
            </a:r>
          </a:p>
          <a:p>
            <a:pPr lvl="0" eaLnBrk="1" hangingPunct="1"/>
            <a:r>
              <a:rPr lang="en-US" sz="1400" dirty="0">
                <a:solidFill>
                  <a:schemeClr val="tx2">
                    <a:lumMod val="75000"/>
                  </a:schemeClr>
                </a:solidFill>
                <a:latin typeface="Franklin Gothic Book" pitchFamily="34" charset="0"/>
                <a:ea typeface="Calibri" pitchFamily="34" charset="0"/>
                <a:cs typeface="Times New Roman" pitchFamily="18" charset="0"/>
              </a:rPr>
              <a:t>  Metiri Group, 2008 </a:t>
            </a:r>
            <a:r>
              <a:rPr lang="en-US" sz="1100" dirty="0">
                <a:solidFill>
                  <a:schemeClr val="tx2">
                    <a:lumMod val="75000"/>
                  </a:schemeClr>
                </a:solidFill>
                <a:latin typeface="Franklin Gothic Book" pitchFamily="34" charset="0"/>
                <a:ea typeface="Calibri" pitchFamily="34" charset="0"/>
                <a:cs typeface="Times New Roman" pitchFamily="18" charset="0"/>
                <a:hlinkClick r:id="rId6"/>
              </a:rPr>
              <a:t>https://www.cisco.com/c/dam/en_us/solutions/industries/docs/education/Multimodal-Learning-Through-Media.pdf</a:t>
            </a:r>
            <a:r>
              <a:rPr lang="en-US" sz="1100" dirty="0">
                <a:solidFill>
                  <a:schemeClr val="tx2">
                    <a:lumMod val="75000"/>
                  </a:schemeClr>
                </a:solidFill>
                <a:latin typeface="Franklin Gothic Book" pitchFamily="34" charset="0"/>
                <a:ea typeface="Calibri" pitchFamily="34" charset="0"/>
                <a:cs typeface="Times New Roman" pitchFamily="18" charset="0"/>
              </a:rPr>
              <a:t>)</a:t>
            </a:r>
            <a:endParaRPr lang="en-US" sz="1100" dirty="0">
              <a:solidFill>
                <a:schemeClr val="tx2">
                  <a:lumMod val="75000"/>
                </a:schemeClr>
              </a:solidFill>
              <a:latin typeface="Franklin Gothic Boo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500"/>
                                        <p:tgtEl>
                                          <p:spTgt spid="3">
                                            <p:txEl>
                                              <p:pRg st="6" end="6"/>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2"/>
          <p:cNvPicPr>
            <a:picLocks noChangeAspect="1" noChangeArrowheads="1"/>
          </p:cNvPicPr>
          <p:nvPr/>
        </p:nvPicPr>
        <p:blipFill>
          <a:blip r:embed="rId3" cstate="print"/>
          <a:srcRect/>
          <a:stretch>
            <a:fillRect/>
          </a:stretch>
        </p:blipFill>
        <p:spPr bwMode="auto">
          <a:xfrm>
            <a:off x="6295727" y="2150533"/>
            <a:ext cx="2744558" cy="3513667"/>
          </a:xfrm>
          <a:prstGeom prst="rect">
            <a:avLst/>
          </a:prstGeom>
          <a:noFill/>
          <a:ln w="9525">
            <a:noFill/>
            <a:miter lim="800000"/>
            <a:headEnd/>
            <a:tailEnd/>
          </a:ln>
        </p:spPr>
      </p:pic>
      <p:sp>
        <p:nvSpPr>
          <p:cNvPr id="14" name="Rectangle 13"/>
          <p:cNvSpPr/>
          <p:nvPr/>
        </p:nvSpPr>
        <p:spPr>
          <a:xfrm>
            <a:off x="1549396" y="4207927"/>
            <a:ext cx="4868337" cy="1754326"/>
          </a:xfrm>
          <a:prstGeom prst="rect">
            <a:avLst/>
          </a:prstGeom>
        </p:spPr>
        <p:txBody>
          <a:bodyPr wrap="square">
            <a:spAutoFit/>
          </a:bodyPr>
          <a:lstStyle/>
          <a:p>
            <a:pPr>
              <a:defRPr/>
            </a:pPr>
            <a:r>
              <a:rPr lang="en-US" sz="1800" dirty="0">
                <a:solidFill>
                  <a:schemeClr val="tx2">
                    <a:lumMod val="75000"/>
                  </a:schemeClr>
                </a:solidFill>
                <a:latin typeface="Franklin Gothic Book" pitchFamily="34" charset="0"/>
              </a:rPr>
              <a:t>Dale’s original </a:t>
            </a:r>
            <a:r>
              <a:rPr lang="en-US" sz="1800" b="1" i="1" dirty="0">
                <a:solidFill>
                  <a:schemeClr val="tx2">
                    <a:lumMod val="75000"/>
                  </a:schemeClr>
                </a:solidFill>
                <a:latin typeface="Franklin Gothic Book" pitchFamily="34" charset="0"/>
              </a:rPr>
              <a:t>Cone of Experience </a:t>
            </a:r>
            <a:r>
              <a:rPr lang="en-US" sz="1800" dirty="0">
                <a:solidFill>
                  <a:schemeClr val="tx2">
                    <a:lumMod val="75000"/>
                  </a:schemeClr>
                </a:solidFill>
                <a:latin typeface="Franklin Gothic Book" pitchFamily="34" charset="0"/>
              </a:rPr>
              <a:t>is a “visual metaphor” depicting types of learning, from the concrete to the abstract.  Dale did not intend to place value on one modality over another:“</a:t>
            </a:r>
            <a:r>
              <a:rPr lang="en-US" sz="1800" i="1" dirty="0">
                <a:solidFill>
                  <a:schemeClr val="tx2">
                    <a:lumMod val="75000"/>
                  </a:schemeClr>
                </a:solidFill>
                <a:latin typeface="Franklin Gothic Book" pitchFamily="34" charset="0"/>
              </a:rPr>
              <a:t>The shape of the cone is not related to retention, but rather to the degree of abstraction.”</a:t>
            </a:r>
            <a:endParaRPr lang="en-US" sz="1800" dirty="0">
              <a:solidFill>
                <a:schemeClr val="tx2">
                  <a:lumMod val="75000"/>
                </a:schemeClr>
              </a:solidFill>
              <a:latin typeface="Franklin Gothic Book" pitchFamily="34" charset="0"/>
            </a:endParaRPr>
          </a:p>
        </p:txBody>
      </p:sp>
      <p:sp>
        <p:nvSpPr>
          <p:cNvPr id="12" name="Rectangle 11"/>
          <p:cNvSpPr/>
          <p:nvPr/>
        </p:nvSpPr>
        <p:spPr>
          <a:xfrm>
            <a:off x="1557865" y="6028271"/>
            <a:ext cx="6874933" cy="307777"/>
          </a:xfrm>
          <a:prstGeom prst="rect">
            <a:avLst/>
          </a:prstGeom>
        </p:spPr>
        <p:txBody>
          <a:bodyPr wrap="square">
            <a:spAutoFit/>
          </a:bodyPr>
          <a:lstStyle/>
          <a:p>
            <a:pPr lvl="0" eaLnBrk="1" hangingPunct="1"/>
            <a:r>
              <a:rPr lang="en-US" sz="1400" i="1" dirty="0">
                <a:solidFill>
                  <a:schemeClr val="tx2">
                    <a:lumMod val="75000"/>
                  </a:schemeClr>
                </a:solidFill>
                <a:latin typeface="Franklin Gothic Book" pitchFamily="34" charset="0"/>
                <a:ea typeface="Calibri" pitchFamily="34" charset="0"/>
                <a:cs typeface="Times New Roman" pitchFamily="18" charset="0"/>
              </a:rPr>
              <a:t>*Multimodal Learning Through Media: What the Research Says</a:t>
            </a:r>
            <a:r>
              <a:rPr lang="en-US" sz="1400" dirty="0">
                <a:solidFill>
                  <a:schemeClr val="tx2">
                    <a:lumMod val="75000"/>
                  </a:schemeClr>
                </a:solidFill>
                <a:latin typeface="Franklin Gothic Book" pitchFamily="34" charset="0"/>
                <a:ea typeface="Calibri" pitchFamily="34" charset="0"/>
                <a:cs typeface="Times New Roman" pitchFamily="18" charset="0"/>
              </a:rPr>
              <a:t>, Metiri Group, 2008</a:t>
            </a:r>
          </a:p>
        </p:txBody>
      </p:sp>
      <p:sp>
        <p:nvSpPr>
          <p:cNvPr id="11" name="Rectangle 3"/>
          <p:cNvSpPr txBox="1">
            <a:spLocks noChangeArrowheads="1"/>
          </p:cNvSpPr>
          <p:nvPr/>
        </p:nvSpPr>
        <p:spPr bwMode="auto">
          <a:xfrm>
            <a:off x="1549401" y="2150523"/>
            <a:ext cx="5418667" cy="1600200"/>
          </a:xfrm>
          <a:prstGeom prst="rect">
            <a:avLst/>
          </a:prstGeom>
          <a:noFill/>
          <a:ln w="9525">
            <a:noFill/>
            <a:miter lim="800000"/>
            <a:headEnd/>
            <a:tailEnd/>
          </a:ln>
        </p:spPr>
        <p:txBody>
          <a:bodyPr/>
          <a:lstStyle/>
          <a:p>
            <a:pPr>
              <a:spcAft>
                <a:spcPts val="0"/>
              </a:spcAft>
              <a:buClr>
                <a:schemeClr val="bg2"/>
              </a:buClr>
              <a:buSzPct val="150000"/>
              <a:defRPr/>
            </a:pPr>
            <a:r>
              <a:rPr lang="en-US" sz="1800" dirty="0">
                <a:solidFill>
                  <a:schemeClr val="tx2">
                    <a:lumMod val="75000"/>
                  </a:schemeClr>
                </a:solidFill>
                <a:latin typeface="Franklin Gothic Book" pitchFamily="34" charset="0"/>
              </a:rPr>
              <a:t>There is a popular misperception which has been perpetuated over time and transformed into generally accepted information on how individuals  “remember”.  One such “myth” used to account for the variability in learning and erroneously used to predict retention is Edgar Dale’s </a:t>
            </a:r>
            <a:r>
              <a:rPr lang="en-US" sz="1800" i="1" dirty="0">
                <a:solidFill>
                  <a:schemeClr val="tx2">
                    <a:lumMod val="75000"/>
                  </a:schemeClr>
                </a:solidFill>
                <a:latin typeface="Franklin Gothic Book" pitchFamily="34" charset="0"/>
              </a:rPr>
              <a:t>Cone of Experience, </a:t>
            </a:r>
            <a:r>
              <a:rPr lang="en-US" sz="1800" dirty="0">
                <a:solidFill>
                  <a:schemeClr val="tx2">
                    <a:lumMod val="75000"/>
                  </a:schemeClr>
                </a:solidFill>
                <a:latin typeface="Franklin Gothic Book" pitchFamily="34" charset="0"/>
              </a:rPr>
              <a:t>which recently has been “debunked”</a:t>
            </a:r>
            <a:r>
              <a:rPr lang="en-US" sz="2000" baseline="30000" dirty="0">
                <a:solidFill>
                  <a:schemeClr val="tx2">
                    <a:lumMod val="75000"/>
                  </a:schemeClr>
                </a:solidFill>
                <a:latin typeface="Franklin Gothic Book" pitchFamily="34" charset="0"/>
              </a:rPr>
              <a:t>*</a:t>
            </a:r>
            <a:r>
              <a:rPr lang="en-US" sz="1600" dirty="0">
                <a:solidFill>
                  <a:schemeClr val="tx2">
                    <a:lumMod val="75000"/>
                  </a:schemeClr>
                </a:solidFill>
                <a:latin typeface="Franklin Gothic Book" pitchFamily="34" charset="0"/>
              </a:rPr>
              <a:t>. </a:t>
            </a:r>
          </a:p>
        </p:txBody>
      </p:sp>
      <p:sp>
        <p:nvSpPr>
          <p:cNvPr id="20" name="Rectangle 2"/>
          <p:cNvSpPr>
            <a:spLocks noChangeArrowheads="1"/>
          </p:cNvSpPr>
          <p:nvPr/>
        </p:nvSpPr>
        <p:spPr bwMode="auto">
          <a:xfrm>
            <a:off x="1354676" y="1354665"/>
            <a:ext cx="7848599"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Cone of Learning: A perpetuated myth?</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p:cNvPicPr>
            <a:picLocks noChangeAspect="1" noChangeArrowheads="1"/>
          </p:cNvPicPr>
          <p:nvPr/>
        </p:nvPicPr>
        <p:blipFill>
          <a:blip r:embed="rId3" cstate="print"/>
          <a:srcRect/>
          <a:stretch>
            <a:fillRect/>
          </a:stretch>
        </p:blipFill>
        <p:spPr bwMode="auto">
          <a:xfrm>
            <a:off x="4555065" y="2315635"/>
            <a:ext cx="4538133" cy="3541686"/>
          </a:xfrm>
          <a:prstGeom prst="rect">
            <a:avLst/>
          </a:prstGeom>
          <a:noFill/>
          <a:ln w="9525">
            <a:noFill/>
            <a:miter lim="800000"/>
            <a:headEnd/>
            <a:tailEnd/>
          </a:ln>
        </p:spPr>
      </p:pic>
      <p:sp>
        <p:nvSpPr>
          <p:cNvPr id="12" name="Rectangle 11"/>
          <p:cNvSpPr/>
          <p:nvPr/>
        </p:nvSpPr>
        <p:spPr>
          <a:xfrm>
            <a:off x="1532467" y="2463800"/>
            <a:ext cx="3141133" cy="1754326"/>
          </a:xfrm>
          <a:prstGeom prst="rect">
            <a:avLst/>
          </a:prstGeom>
        </p:spPr>
        <p:txBody>
          <a:bodyPr wrap="square">
            <a:spAutoFit/>
          </a:bodyPr>
          <a:lstStyle/>
          <a:p>
            <a:pPr>
              <a:defRPr/>
            </a:pPr>
            <a:r>
              <a:rPr lang="en-US" sz="1800" dirty="0">
                <a:solidFill>
                  <a:schemeClr val="tx2">
                    <a:lumMod val="75000"/>
                  </a:schemeClr>
                </a:solidFill>
                <a:latin typeface="Franklin Gothic Book" pitchFamily="34" charset="0"/>
              </a:rPr>
              <a:t>The percentages have been passed around in our field from reputable person to reputable person, but there is no credible data or research to support them.</a:t>
            </a:r>
          </a:p>
        </p:txBody>
      </p:sp>
      <p:sp>
        <p:nvSpPr>
          <p:cNvPr id="8" name="Rectangle 2"/>
          <p:cNvSpPr>
            <a:spLocks noChangeArrowheads="1"/>
          </p:cNvSpPr>
          <p:nvPr/>
        </p:nvSpPr>
        <p:spPr bwMode="auto">
          <a:xfrm>
            <a:off x="1481658" y="1388529"/>
            <a:ext cx="7586132"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And subsequently morphed into this…</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4294967295"/>
          </p:nvPr>
        </p:nvSpPr>
        <p:spPr>
          <a:xfrm>
            <a:off x="1490126" y="2236258"/>
            <a:ext cx="7509941" cy="1878542"/>
          </a:xfrm>
          <a:prstGeom prst="rect">
            <a:avLst/>
          </a:prstGeom>
        </p:spPr>
        <p:txBody>
          <a:bodyPr/>
          <a:lstStyle/>
          <a:p>
            <a:pPr marL="0" indent="0" eaLnBrk="1" hangingPunct="1">
              <a:buFont typeface="Wingdings" pitchFamily="2" charset="2"/>
              <a:buNone/>
              <a:defRPr/>
            </a:pPr>
            <a:r>
              <a:rPr lang="en-US" i="1" dirty="0">
                <a:solidFill>
                  <a:schemeClr val="tx2">
                    <a:lumMod val="75000"/>
                  </a:schemeClr>
                </a:solidFill>
              </a:rPr>
              <a:t>“</a:t>
            </a:r>
            <a:r>
              <a:rPr lang="en-US" sz="2400" i="1" dirty="0">
                <a:solidFill>
                  <a:schemeClr val="tx2">
                    <a:lumMod val="75000"/>
                  </a:schemeClr>
                </a:solidFill>
              </a:rPr>
              <a:t>As long as student/faculty interaction is at a tier necessary to support quality instruction, learning will not decline in the absence of interactivity, but may actually increase.”</a:t>
            </a:r>
          </a:p>
          <a:p>
            <a:pPr eaLnBrk="1" hangingPunct="1">
              <a:buFont typeface="Wingdings" pitchFamily="2" charset="2"/>
              <a:buNone/>
              <a:defRPr/>
            </a:pPr>
            <a:endParaRPr lang="en-US" dirty="0"/>
          </a:p>
          <a:p>
            <a:pPr eaLnBrk="1" hangingPunct="1">
              <a:buFont typeface="Wingdings" pitchFamily="2" charset="2"/>
              <a:buNone/>
              <a:defRPr/>
            </a:pPr>
            <a:r>
              <a:rPr lang="en-US" sz="1600" dirty="0">
                <a:solidFill>
                  <a:schemeClr val="tx2">
                    <a:lumMod val="75000"/>
                  </a:schemeClr>
                </a:solidFill>
              </a:rPr>
              <a:t>Dr. Harvey Stone, Rensselaer Polytechnic Institute</a:t>
            </a:r>
          </a:p>
        </p:txBody>
      </p:sp>
      <p:sp>
        <p:nvSpPr>
          <p:cNvPr id="120835" name="Rectangle 3"/>
          <p:cNvSpPr>
            <a:spLocks noGrp="1" noChangeArrowheads="1"/>
          </p:cNvSpPr>
          <p:nvPr>
            <p:ph type="title" idx="4294967295"/>
          </p:nvPr>
        </p:nvSpPr>
        <p:spPr>
          <a:xfrm>
            <a:off x="1752600" y="7162800"/>
            <a:ext cx="6553200" cy="1066800"/>
          </a:xfrm>
          <a:prstGeom prst="rect">
            <a:avLst/>
          </a:prstGeom>
        </p:spPr>
        <p:txBody>
          <a:bodyPr anchorCtr="0"/>
          <a:lstStyle/>
          <a:p>
            <a:pPr eaLnBrk="1" hangingPunct="1">
              <a:defRPr/>
            </a:pPr>
            <a:r>
              <a:rPr lang="en-US" sz="500" dirty="0">
                <a:solidFill>
                  <a:srgbClr val="FFFFFF"/>
                </a:solidFill>
              </a:rPr>
              <a:t>Research</a:t>
            </a:r>
          </a:p>
        </p:txBody>
      </p:sp>
      <p:sp>
        <p:nvSpPr>
          <p:cNvPr id="4" name="Rectangle 2"/>
          <p:cNvSpPr>
            <a:spLocks noChangeArrowheads="1"/>
          </p:cNvSpPr>
          <p:nvPr/>
        </p:nvSpPr>
        <p:spPr bwMode="auto">
          <a:xfrm>
            <a:off x="2252161" y="1185333"/>
            <a:ext cx="6087506"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interactivity?</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4294967295"/>
          </p:nvPr>
        </p:nvSpPr>
        <p:spPr>
          <a:xfrm>
            <a:off x="1558921" y="2269067"/>
            <a:ext cx="7373412" cy="1236133"/>
          </a:xfrm>
          <a:prstGeom prst="rect">
            <a:avLst/>
          </a:prstGeom>
        </p:spPr>
        <p:txBody>
          <a:bodyPr/>
          <a:lstStyle/>
          <a:p>
            <a:pPr marL="0" indent="0" eaLnBrk="1" hangingPunct="1">
              <a:spcBef>
                <a:spcPts val="0"/>
              </a:spcBef>
              <a:spcAft>
                <a:spcPts val="1200"/>
              </a:spcAft>
              <a:buFont typeface="Wingdings" pitchFamily="2" charset="2"/>
              <a:buNone/>
              <a:defRPr/>
            </a:pPr>
            <a:r>
              <a:rPr lang="en-US" sz="2400" i="1" dirty="0">
                <a:solidFill>
                  <a:schemeClr val="tx2">
                    <a:lumMod val="75000"/>
                  </a:schemeClr>
                </a:solidFill>
              </a:rPr>
              <a:t>“…(for ITV) interaction affects learner satisfaction but not learner achievement.”</a:t>
            </a:r>
          </a:p>
          <a:p>
            <a:pPr marL="0" indent="0" eaLnBrk="1" hangingPunct="1">
              <a:spcBef>
                <a:spcPts val="0"/>
              </a:spcBef>
              <a:spcAft>
                <a:spcPts val="600"/>
              </a:spcAft>
              <a:buFont typeface="Wingdings" pitchFamily="2" charset="2"/>
              <a:buNone/>
              <a:defRPr/>
            </a:pPr>
            <a:r>
              <a:rPr lang="en-US" sz="1600" dirty="0">
                <a:solidFill>
                  <a:schemeClr val="tx2">
                    <a:lumMod val="75000"/>
                  </a:schemeClr>
                </a:solidFill>
              </a:rPr>
              <a:t>Dr. Hank Payne, A Review of The Literature: IVT in DL Courses, 1997</a:t>
            </a:r>
          </a:p>
        </p:txBody>
      </p:sp>
      <p:sp>
        <p:nvSpPr>
          <p:cNvPr id="122883" name="Rectangle 3"/>
          <p:cNvSpPr>
            <a:spLocks noGrp="1" noChangeArrowheads="1"/>
          </p:cNvSpPr>
          <p:nvPr>
            <p:ph type="title" idx="4294967295"/>
          </p:nvPr>
        </p:nvSpPr>
        <p:spPr>
          <a:xfrm>
            <a:off x="1600200" y="7391400"/>
            <a:ext cx="6553200" cy="1066800"/>
          </a:xfrm>
          <a:prstGeom prst="rect">
            <a:avLst/>
          </a:prstGeom>
        </p:spPr>
        <p:txBody>
          <a:bodyPr anchorCtr="0"/>
          <a:lstStyle/>
          <a:p>
            <a:pPr eaLnBrk="1" hangingPunct="1">
              <a:defRPr/>
            </a:pPr>
            <a:r>
              <a:rPr lang="en-US" sz="500" dirty="0">
                <a:solidFill>
                  <a:srgbClr val="FFFFFF"/>
                </a:solidFill>
              </a:rPr>
              <a:t>Research</a:t>
            </a:r>
          </a:p>
        </p:txBody>
      </p:sp>
      <p:sp>
        <p:nvSpPr>
          <p:cNvPr id="4" name="Rectangle 2"/>
          <p:cNvSpPr>
            <a:spLocks noChangeArrowheads="1"/>
          </p:cNvSpPr>
          <p:nvPr/>
        </p:nvSpPr>
        <p:spPr bwMode="auto">
          <a:xfrm>
            <a:off x="2252161" y="1185333"/>
            <a:ext cx="6087506"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interactivity?</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4294967295"/>
          </p:nvPr>
        </p:nvSpPr>
        <p:spPr>
          <a:xfrm>
            <a:off x="1550460" y="2260602"/>
            <a:ext cx="7458075" cy="1312332"/>
          </a:xfrm>
          <a:prstGeom prst="rect">
            <a:avLst/>
          </a:prstGeom>
        </p:spPr>
        <p:txBody>
          <a:bodyPr/>
          <a:lstStyle/>
          <a:p>
            <a:pPr marL="58738" indent="-58738" eaLnBrk="1" hangingPunct="1">
              <a:spcBef>
                <a:spcPts val="0"/>
              </a:spcBef>
              <a:spcAft>
                <a:spcPts val="1200"/>
              </a:spcAft>
              <a:buFont typeface="Wingdings" pitchFamily="2" charset="2"/>
              <a:buNone/>
              <a:defRPr/>
            </a:pPr>
            <a:r>
              <a:rPr lang="en-US" sz="2400" i="1" dirty="0"/>
              <a:t>“</a:t>
            </a:r>
            <a:r>
              <a:rPr lang="en-US" sz="2400" i="1" dirty="0">
                <a:solidFill>
                  <a:schemeClr val="tx2">
                    <a:lumMod val="75000"/>
                  </a:schemeClr>
                </a:solidFill>
              </a:rPr>
              <a:t>No relationship has been proven  to link learner satisfaction to learner achievement.” </a:t>
            </a:r>
          </a:p>
          <a:p>
            <a:pPr eaLnBrk="1" hangingPunct="1">
              <a:spcBef>
                <a:spcPts val="0"/>
              </a:spcBef>
              <a:spcAft>
                <a:spcPts val="1200"/>
              </a:spcAft>
              <a:buFont typeface="Wingdings" pitchFamily="2" charset="2"/>
              <a:buNone/>
              <a:defRPr/>
            </a:pPr>
            <a:r>
              <a:rPr lang="en-US" sz="1600" dirty="0">
                <a:solidFill>
                  <a:schemeClr val="tx2">
                    <a:lumMod val="75000"/>
                  </a:schemeClr>
                </a:solidFill>
              </a:rPr>
              <a:t>Dr. Hank Payne, A Review of The Literature: IVT in DL Courses, 1997</a:t>
            </a:r>
          </a:p>
        </p:txBody>
      </p:sp>
      <p:sp>
        <p:nvSpPr>
          <p:cNvPr id="122883" name="Rectangle 3"/>
          <p:cNvSpPr>
            <a:spLocks noGrp="1" noChangeArrowheads="1"/>
          </p:cNvSpPr>
          <p:nvPr>
            <p:ph type="title" idx="4294967295"/>
          </p:nvPr>
        </p:nvSpPr>
        <p:spPr>
          <a:xfrm>
            <a:off x="1600200" y="7391400"/>
            <a:ext cx="6553200" cy="1066800"/>
          </a:xfrm>
          <a:prstGeom prst="rect">
            <a:avLst/>
          </a:prstGeom>
        </p:spPr>
        <p:txBody>
          <a:bodyPr anchorCtr="0"/>
          <a:lstStyle/>
          <a:p>
            <a:pPr eaLnBrk="1" hangingPunct="1">
              <a:defRPr/>
            </a:pPr>
            <a:r>
              <a:rPr lang="en-US" sz="500" dirty="0">
                <a:solidFill>
                  <a:srgbClr val="FFFFFF"/>
                </a:solidFill>
              </a:rPr>
              <a:t>Research</a:t>
            </a:r>
          </a:p>
        </p:txBody>
      </p:sp>
      <p:sp>
        <p:nvSpPr>
          <p:cNvPr id="4" name="Rectangle 2"/>
          <p:cNvSpPr>
            <a:spLocks noChangeArrowheads="1"/>
          </p:cNvSpPr>
          <p:nvPr/>
        </p:nvSpPr>
        <p:spPr bwMode="auto">
          <a:xfrm>
            <a:off x="2252161" y="1185333"/>
            <a:ext cx="6087506"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interactivity?</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09600" y="7239000"/>
            <a:ext cx="7848600" cy="1066800"/>
          </a:xfrm>
          <a:prstGeom prst="rect">
            <a:avLst/>
          </a:prstGeom>
        </p:spPr>
        <p:txBody>
          <a:bodyPr anchorCtr="0"/>
          <a:lstStyle/>
          <a:p>
            <a:pPr eaLnBrk="1" hangingPunct="1">
              <a:defRPr/>
            </a:pPr>
            <a:r>
              <a:rPr lang="en-US" sz="500" dirty="0"/>
              <a:t>WHAT IS</a:t>
            </a:r>
            <a:br>
              <a:rPr lang="en-US" sz="500" dirty="0"/>
            </a:br>
            <a:r>
              <a:rPr lang="en-US" sz="500" dirty="0"/>
              <a:t>“DISTANCE LEARNING?”</a:t>
            </a:r>
          </a:p>
        </p:txBody>
      </p:sp>
      <p:sp>
        <p:nvSpPr>
          <p:cNvPr id="86019" name="Rectangle 3"/>
          <p:cNvSpPr>
            <a:spLocks noGrp="1" noChangeArrowheads="1"/>
          </p:cNvSpPr>
          <p:nvPr>
            <p:ph type="body" idx="4294967295"/>
          </p:nvPr>
        </p:nvSpPr>
        <p:spPr>
          <a:xfrm>
            <a:off x="1888067" y="1566334"/>
            <a:ext cx="6299200" cy="4495800"/>
          </a:xfrm>
          <a:prstGeom prst="rect">
            <a:avLst/>
          </a:prstGeom>
        </p:spPr>
        <p:txBody>
          <a:bodyPr/>
          <a:lstStyle/>
          <a:p>
            <a:pPr marL="230188" indent="-173038" algn="ctr" eaLnBrk="1" hangingPunct="1">
              <a:spcBef>
                <a:spcPts val="0"/>
              </a:spcBef>
              <a:buFont typeface="Wingdings" pitchFamily="2" charset="2"/>
              <a:buNone/>
              <a:defRPr/>
            </a:pPr>
            <a:r>
              <a:rPr lang="en-US" sz="3600" i="1" dirty="0">
                <a:solidFill>
                  <a:schemeClr val="tx2">
                    <a:lumMod val="75000"/>
                  </a:schemeClr>
                </a:solidFill>
              </a:rPr>
              <a:t>“</a:t>
            </a:r>
            <a:r>
              <a:rPr lang="en-US" sz="2800" i="1" dirty="0">
                <a:solidFill>
                  <a:schemeClr val="tx2">
                    <a:lumMod val="75000"/>
                  </a:schemeClr>
                </a:solidFill>
              </a:rPr>
              <a:t>Structured learning that takes place </a:t>
            </a:r>
          </a:p>
          <a:p>
            <a:pPr marL="230188" indent="-173038" algn="ctr" eaLnBrk="1" hangingPunct="1">
              <a:spcBef>
                <a:spcPts val="0"/>
              </a:spcBef>
              <a:buFont typeface="Wingdings" pitchFamily="2" charset="2"/>
              <a:buNone/>
              <a:defRPr/>
            </a:pPr>
            <a:r>
              <a:rPr lang="en-US" sz="2800" i="1" dirty="0">
                <a:solidFill>
                  <a:schemeClr val="tx2">
                    <a:lumMod val="75000"/>
                  </a:schemeClr>
                </a:solidFill>
              </a:rPr>
              <a:t>without the physical presence</a:t>
            </a:r>
          </a:p>
          <a:p>
            <a:pPr marL="230188" indent="-173038" algn="ctr" eaLnBrk="1" hangingPunct="1">
              <a:spcBef>
                <a:spcPts val="0"/>
              </a:spcBef>
              <a:buFont typeface="Wingdings" pitchFamily="2" charset="2"/>
              <a:buNone/>
              <a:defRPr/>
            </a:pPr>
            <a:r>
              <a:rPr lang="en-US" sz="2800" i="1" dirty="0">
                <a:solidFill>
                  <a:schemeClr val="tx2">
                    <a:lumMod val="75000"/>
                  </a:schemeClr>
                </a:solidFill>
              </a:rPr>
              <a:t> of the instructor” </a:t>
            </a:r>
          </a:p>
          <a:p>
            <a:pPr marL="230188" indent="-173038" algn="ctr" eaLnBrk="1" hangingPunct="1">
              <a:buFont typeface="Wingdings" pitchFamily="2" charset="2"/>
              <a:buNone/>
              <a:defRPr/>
            </a:pPr>
            <a:endParaRPr lang="en-US" sz="1200" i="1" dirty="0">
              <a:solidFill>
                <a:schemeClr val="tx2">
                  <a:lumMod val="75000"/>
                </a:schemeClr>
              </a:solidFill>
            </a:endParaRPr>
          </a:p>
          <a:p>
            <a:pPr marL="230188" indent="-173038" algn="ctr" eaLnBrk="1" hangingPunct="1">
              <a:buFont typeface="Wingdings" pitchFamily="2" charset="2"/>
              <a:buNone/>
              <a:defRPr/>
            </a:pPr>
            <a:r>
              <a:rPr lang="en-US" sz="2000" dirty="0">
                <a:solidFill>
                  <a:schemeClr val="tx2">
                    <a:lumMod val="75000"/>
                  </a:schemeClr>
                </a:solidFill>
              </a:rPr>
              <a:t>National Conference on Distance Learning, </a:t>
            </a:r>
          </a:p>
          <a:p>
            <a:pPr marL="230188" indent="-173038" algn="ctr" eaLnBrk="1" hangingPunct="1">
              <a:buFont typeface="Wingdings" pitchFamily="2" charset="2"/>
              <a:buNone/>
              <a:defRPr/>
            </a:pPr>
            <a:r>
              <a:rPr lang="en-US" sz="2000" dirty="0">
                <a:solidFill>
                  <a:schemeClr val="tx2">
                    <a:lumMod val="75000"/>
                  </a:schemeClr>
                </a:solidFill>
              </a:rPr>
              <a:t>Los Alamos National Labs &amp; Univ. of California (1989) </a:t>
            </a:r>
          </a:p>
          <a:p>
            <a:pPr marL="230188" indent="-173038" algn="ctr" eaLnBrk="1" hangingPunct="1">
              <a:buFont typeface="Wingdings" pitchFamily="2" charset="2"/>
              <a:buNone/>
              <a:defRPr/>
            </a:pPr>
            <a:r>
              <a:rPr lang="en-US" sz="2000" dirty="0">
                <a:solidFill>
                  <a:schemeClr val="tx2">
                    <a:lumMod val="75000"/>
                  </a:schemeClr>
                </a:solidFill>
              </a:rPr>
              <a:t>and . . .</a:t>
            </a:r>
          </a:p>
          <a:p>
            <a:pPr marL="230188" indent="-173038" algn="ctr" eaLnBrk="1" hangingPunct="1">
              <a:buFont typeface="Wingdings" pitchFamily="2" charset="2"/>
              <a:buNone/>
              <a:defRPr/>
            </a:pPr>
            <a:r>
              <a:rPr lang="en-US" sz="2000" dirty="0">
                <a:solidFill>
                  <a:schemeClr val="tx2">
                    <a:lumMod val="75000"/>
                  </a:schemeClr>
                </a:solidFill>
              </a:rPr>
              <a:t>DoD Instruction 1322.26 16 June 2006</a:t>
            </a:r>
          </a:p>
          <a:p>
            <a:pPr marL="230188" indent="-173038" algn="ctr" eaLnBrk="1" hangingPunct="1">
              <a:buFont typeface="Wingdings" pitchFamily="2" charset="2"/>
              <a:buNone/>
              <a:defRPr/>
            </a:pPr>
            <a:endParaRPr lang="en-US" sz="2000" i="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p:cTn id="7" dur="500" fill="hold"/>
                                        <p:tgtEl>
                                          <p:spTgt spid="86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6019">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 calcmode="lin" valueType="num">
                                      <p:cBhvr>
                                        <p:cTn id="12" dur="500" fill="hold"/>
                                        <p:tgtEl>
                                          <p:spTgt spid="8601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6019">
                                            <p:txEl>
                                              <p:pRg st="1" end="1"/>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 calcmode="lin" valueType="num">
                                      <p:cBhvr>
                                        <p:cTn id="17" dur="500" fill="hold"/>
                                        <p:tgtEl>
                                          <p:spTgt spid="8601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6019">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86019">
                                            <p:txEl>
                                              <p:pRg st="4" end="4"/>
                                            </p:txEl>
                                          </p:spTgt>
                                        </p:tgtEl>
                                        <p:attrNameLst>
                                          <p:attrName>style.visibility</p:attrName>
                                        </p:attrNameLst>
                                      </p:cBhvr>
                                      <p:to>
                                        <p:strVal val="visible"/>
                                      </p:to>
                                    </p:set>
                                    <p:anim calcmode="lin" valueType="num">
                                      <p:cBhvr>
                                        <p:cTn id="22" dur="500" fill="hold"/>
                                        <p:tgtEl>
                                          <p:spTgt spid="86019">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86019">
                                            <p:txEl>
                                              <p:pRg st="4" end="4"/>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86019">
                                            <p:txEl>
                                              <p:pRg st="5" end="5"/>
                                            </p:txEl>
                                          </p:spTgt>
                                        </p:tgtEl>
                                        <p:attrNameLst>
                                          <p:attrName>style.visibility</p:attrName>
                                        </p:attrNameLst>
                                      </p:cBhvr>
                                      <p:to>
                                        <p:strVal val="visible"/>
                                      </p:to>
                                    </p:set>
                                    <p:anim calcmode="lin" valueType="num">
                                      <p:cBhvr>
                                        <p:cTn id="27" dur="500" fill="hold"/>
                                        <p:tgtEl>
                                          <p:spTgt spid="86019">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86019">
                                            <p:txEl>
                                              <p:pRg st="5" end="5"/>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86019">
                                            <p:txEl>
                                              <p:pRg st="6" end="6"/>
                                            </p:txEl>
                                          </p:spTgt>
                                        </p:tgtEl>
                                        <p:attrNameLst>
                                          <p:attrName>style.visibility</p:attrName>
                                        </p:attrNameLst>
                                      </p:cBhvr>
                                      <p:to>
                                        <p:strVal val="visible"/>
                                      </p:to>
                                    </p:set>
                                    <p:anim calcmode="lin" valueType="num">
                                      <p:cBhvr>
                                        <p:cTn id="32" dur="500" fill="hold"/>
                                        <p:tgtEl>
                                          <p:spTgt spid="86019">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86019">
                                            <p:txEl>
                                              <p:pRg st="6" end="6"/>
                                            </p:txEl>
                                          </p:spTgt>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86019">
                                            <p:txEl>
                                              <p:pRg st="7" end="7"/>
                                            </p:txEl>
                                          </p:spTgt>
                                        </p:tgtEl>
                                        <p:attrNameLst>
                                          <p:attrName>style.visibility</p:attrName>
                                        </p:attrNameLst>
                                      </p:cBhvr>
                                      <p:to>
                                        <p:strVal val="visible"/>
                                      </p:to>
                                    </p:set>
                                    <p:anim calcmode="lin" valueType="num">
                                      <p:cBhvr>
                                        <p:cTn id="37" dur="500" fill="hold"/>
                                        <p:tgtEl>
                                          <p:spTgt spid="86019">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86019">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advAuto="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idx="4294967295"/>
          </p:nvPr>
        </p:nvSpPr>
        <p:spPr>
          <a:xfrm>
            <a:off x="304800" y="7315200"/>
            <a:ext cx="8229600" cy="1139825"/>
          </a:xfrm>
          <a:prstGeom prst="rect">
            <a:avLst/>
          </a:prstGeom>
        </p:spPr>
        <p:txBody>
          <a:bodyPr/>
          <a:lstStyle/>
          <a:p>
            <a:pPr eaLnBrk="1" hangingPunct="1">
              <a:defRPr/>
            </a:pPr>
            <a:r>
              <a:rPr lang="en-US" sz="500" dirty="0"/>
              <a:t>research</a:t>
            </a:r>
          </a:p>
        </p:txBody>
      </p:sp>
      <p:sp>
        <p:nvSpPr>
          <p:cNvPr id="355331" name="Rectangle 3"/>
          <p:cNvSpPr>
            <a:spLocks noGrp="1" noChangeArrowheads="1"/>
          </p:cNvSpPr>
          <p:nvPr>
            <p:ph type="body" idx="4294967295"/>
          </p:nvPr>
        </p:nvSpPr>
        <p:spPr>
          <a:xfrm>
            <a:off x="1540925" y="2260589"/>
            <a:ext cx="7323669" cy="1642533"/>
          </a:xfrm>
          <a:prstGeom prst="rect">
            <a:avLst/>
          </a:prstGeom>
        </p:spPr>
        <p:txBody>
          <a:bodyPr/>
          <a:lstStyle/>
          <a:p>
            <a:pPr marL="0" indent="0" eaLnBrk="1" hangingPunct="1">
              <a:spcBef>
                <a:spcPts val="0"/>
              </a:spcBef>
              <a:spcAft>
                <a:spcPts val="1200"/>
              </a:spcAft>
              <a:buFont typeface="Wingdings" pitchFamily="2" charset="2"/>
              <a:buNone/>
              <a:defRPr/>
            </a:pPr>
            <a:r>
              <a:rPr lang="en-US" sz="2400" i="1" dirty="0">
                <a:solidFill>
                  <a:schemeClr val="tx2">
                    <a:lumMod val="75000"/>
                  </a:schemeClr>
                </a:solidFill>
              </a:rPr>
              <a:t>“None of the performance differences observed were significant, indicating that performance is roughly the same using either the [online] modules or a textbook.”</a:t>
            </a:r>
          </a:p>
          <a:p>
            <a:pPr marL="0" indent="0" eaLnBrk="1" hangingPunct="1">
              <a:spcBef>
                <a:spcPts val="0"/>
              </a:spcBef>
              <a:spcAft>
                <a:spcPts val="1200"/>
              </a:spcAft>
              <a:buFont typeface="Wingdings" pitchFamily="2" charset="2"/>
              <a:buNone/>
              <a:defRPr/>
            </a:pPr>
            <a:r>
              <a:rPr lang="en-US" sz="1600" dirty="0">
                <a:solidFill>
                  <a:schemeClr val="tx2">
                    <a:lumMod val="75000"/>
                  </a:schemeClr>
                </a:solidFill>
              </a:rPr>
              <a:t>Larry Press, California State University - 2005</a:t>
            </a:r>
          </a:p>
        </p:txBody>
      </p:sp>
      <p:sp>
        <p:nvSpPr>
          <p:cNvPr id="16" name="Rectangle 2"/>
          <p:cNvSpPr>
            <a:spLocks noChangeArrowheads="1"/>
          </p:cNvSpPr>
          <p:nvPr/>
        </p:nvSpPr>
        <p:spPr bwMode="auto">
          <a:xfrm>
            <a:off x="1413921" y="1371607"/>
            <a:ext cx="7433734"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“high tech” vs. low tech?</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48888" y="2275951"/>
            <a:ext cx="7461251" cy="1711854"/>
          </a:xfrm>
          <a:prstGeom prst="rect">
            <a:avLst/>
          </a:prstGeom>
        </p:spPr>
        <p:txBody>
          <a:bodyPr/>
          <a:lstStyle/>
          <a:p>
            <a:pPr marL="0" indent="0">
              <a:spcBef>
                <a:spcPts val="0"/>
              </a:spcBef>
              <a:spcAft>
                <a:spcPts val="1200"/>
              </a:spcAft>
              <a:buNone/>
              <a:defRPr/>
            </a:pPr>
            <a:r>
              <a:rPr lang="en-US" sz="2400" dirty="0">
                <a:solidFill>
                  <a:schemeClr val="tx2">
                    <a:lumMod val="75000"/>
                  </a:schemeClr>
                </a:solidFill>
              </a:rPr>
              <a:t>Greatest disappointment of our time:  Huge investments made in technology (beginning with Telecommunications Act of 1996) in public schools with negative results.  </a:t>
            </a:r>
          </a:p>
          <a:p>
            <a:pPr marL="0" lvl="1" indent="0">
              <a:spcBef>
                <a:spcPts val="0"/>
              </a:spcBef>
              <a:buNone/>
              <a:defRPr/>
            </a:pPr>
            <a:r>
              <a:rPr lang="en-US" dirty="0">
                <a:solidFill>
                  <a:schemeClr val="tx2">
                    <a:lumMod val="75000"/>
                  </a:schemeClr>
                </a:solidFill>
              </a:rPr>
              <a:t>Online Literacy Is a Lesser Kind, Mark </a:t>
            </a:r>
            <a:r>
              <a:rPr lang="en-US" dirty="0" err="1">
                <a:solidFill>
                  <a:schemeClr val="tx2">
                    <a:lumMod val="75000"/>
                  </a:schemeClr>
                </a:solidFill>
              </a:rPr>
              <a:t>Bauerlein</a:t>
            </a:r>
            <a:r>
              <a:rPr lang="en-US" dirty="0">
                <a:solidFill>
                  <a:schemeClr val="tx2">
                    <a:lumMod val="75000"/>
                  </a:schemeClr>
                </a:solidFill>
              </a:rPr>
              <a:t>, Chronicle of Higher Education, </a:t>
            </a:r>
          </a:p>
          <a:p>
            <a:pPr marL="0" lvl="1" indent="0">
              <a:spcBef>
                <a:spcPts val="0"/>
              </a:spcBef>
              <a:spcAft>
                <a:spcPts val="1200"/>
              </a:spcAft>
              <a:buNone/>
              <a:defRPr/>
            </a:pPr>
            <a:r>
              <a:rPr lang="en-US" dirty="0">
                <a:solidFill>
                  <a:schemeClr val="tx2">
                    <a:lumMod val="75000"/>
                  </a:schemeClr>
                </a:solidFill>
              </a:rPr>
              <a:t>Sept. 2008</a:t>
            </a:r>
            <a:endParaRPr lang="en-US" sz="3600" dirty="0"/>
          </a:p>
          <a:p>
            <a:pPr lvl="1">
              <a:buFontTx/>
              <a:buNone/>
              <a:defRPr/>
            </a:pPr>
            <a:endParaRPr lang="en-US" sz="3600" dirty="0"/>
          </a:p>
          <a:p>
            <a:pPr>
              <a:defRPr/>
            </a:pPr>
            <a:endParaRPr lang="en-US" sz="2800" dirty="0"/>
          </a:p>
        </p:txBody>
      </p:sp>
      <p:sp>
        <p:nvSpPr>
          <p:cNvPr id="7" name="Rectangle 2"/>
          <p:cNvSpPr>
            <a:spLocks noChangeArrowheads="1"/>
          </p:cNvSpPr>
          <p:nvPr/>
        </p:nvSpPr>
        <p:spPr bwMode="auto">
          <a:xfrm>
            <a:off x="1413921" y="1371607"/>
            <a:ext cx="7433734"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“high tech” vs. low tech?</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51004" y="2264300"/>
            <a:ext cx="7484533" cy="1003828"/>
          </a:xfrm>
          <a:prstGeom prst="rect">
            <a:avLst/>
          </a:prstGeom>
        </p:spPr>
        <p:txBody>
          <a:bodyPr/>
          <a:lstStyle/>
          <a:p>
            <a:pPr marL="0" indent="0">
              <a:buFont typeface="Wingdings" pitchFamily="2" charset="2"/>
              <a:buNone/>
              <a:defRPr/>
            </a:pPr>
            <a:r>
              <a:rPr lang="en-US" sz="2800" dirty="0">
                <a:solidFill>
                  <a:schemeClr val="tx2">
                    <a:lumMod val="75000"/>
                  </a:schemeClr>
                </a:solidFill>
              </a:rPr>
              <a:t>Should generational membership be considered when designing and delivering instruction?</a:t>
            </a:r>
          </a:p>
        </p:txBody>
      </p:sp>
      <p:sp>
        <p:nvSpPr>
          <p:cNvPr id="4" name="Rectangle 2"/>
          <p:cNvSpPr>
            <a:spLocks noChangeArrowheads="1"/>
          </p:cNvSpPr>
          <p:nvPr/>
        </p:nvSpPr>
        <p:spPr bwMode="auto">
          <a:xfrm>
            <a:off x="1667931" y="1320805"/>
            <a:ext cx="7433734"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the </a:t>
            </a:r>
            <a:r>
              <a:rPr lang="en-US" sz="3600" b="1" i="1" dirty="0">
                <a:solidFill>
                  <a:schemeClr val="tx2">
                    <a:lumMod val="75000"/>
                  </a:schemeClr>
                </a:solidFill>
                <a:effectLst>
                  <a:outerShdw blurRad="38100" dist="38100" dir="2700000" algn="tl">
                    <a:srgbClr val="000000"/>
                  </a:outerShdw>
                </a:effectLst>
                <a:latin typeface="Franklin Gothic Book" pitchFamily="34" charset="0"/>
              </a:rPr>
              <a:t>Digital Generation</a:t>
            </a:r>
            <a:r>
              <a:rPr lang="en-US" sz="3600" b="1" dirty="0">
                <a:solidFill>
                  <a:schemeClr val="tx2">
                    <a:lumMod val="75000"/>
                  </a:schemeClr>
                </a:solidFill>
                <a:effectLst>
                  <a:outerShdw blurRad="38100" dist="38100" dir="2700000" algn="tl">
                    <a:srgbClr val="000000"/>
                  </a:outerShdw>
                </a:effectLst>
                <a:latin typeface="Franklin Gothic Book" pitchFamily="34" charset="0"/>
              </a:rPr>
              <a:t>?</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06032" y="2307695"/>
            <a:ext cx="7319435" cy="3221038"/>
          </a:xfrm>
          <a:prstGeom prst="rect">
            <a:avLst/>
          </a:prstGeom>
        </p:spPr>
        <p:txBody>
          <a:bodyPr/>
          <a:lstStyle/>
          <a:p>
            <a:pPr marL="0" indent="0">
              <a:spcBef>
                <a:spcPts val="0"/>
              </a:spcBef>
              <a:spcAft>
                <a:spcPts val="1200"/>
              </a:spcAft>
              <a:buFont typeface="Wingdings" pitchFamily="2" charset="2"/>
              <a:buNone/>
              <a:defRPr/>
            </a:pPr>
            <a:r>
              <a:rPr lang="en-US" sz="2400" dirty="0">
                <a:solidFill>
                  <a:schemeClr val="tx2">
                    <a:lumMod val="75000"/>
                  </a:schemeClr>
                </a:solidFill>
              </a:rPr>
              <a:t>Researchers at the University of Western Ontario, Michigan State University, and the University of California, Davis, argue that the…                “</a:t>
            </a:r>
            <a:r>
              <a:rPr lang="en-US" sz="2400" i="1" dirty="0">
                <a:solidFill>
                  <a:schemeClr val="tx2">
                    <a:lumMod val="75000"/>
                  </a:schemeClr>
                </a:solidFill>
              </a:rPr>
              <a:t>generational stereotypes perpetuated in pop-culture media, misguided organizational training, and lunchroom conversations have very little basis in fact.”</a:t>
            </a:r>
          </a:p>
          <a:p>
            <a:pPr marL="0" indent="0">
              <a:spcBef>
                <a:spcPts val="0"/>
              </a:spcBef>
              <a:spcAft>
                <a:spcPts val="1200"/>
              </a:spcAft>
              <a:buFont typeface="Wingdings" pitchFamily="2" charset="2"/>
              <a:buNone/>
              <a:defRPr/>
            </a:pPr>
            <a:r>
              <a:rPr lang="en-US" sz="1600" i="1" dirty="0">
                <a:solidFill>
                  <a:schemeClr val="tx2">
                    <a:lumMod val="75000"/>
                  </a:schemeClr>
                </a:solidFill>
              </a:rPr>
              <a:t>Age-Based Stereotypes: Silent Killer of Collaboration and Productivity - </a:t>
            </a:r>
            <a:r>
              <a:rPr lang="en-US" sz="1600" dirty="0">
                <a:solidFill>
                  <a:schemeClr val="tx2">
                    <a:lumMod val="75000"/>
                  </a:schemeClr>
                </a:solidFill>
              </a:rPr>
              <a:t>by Chris </a:t>
            </a:r>
            <a:r>
              <a:rPr lang="en-US" sz="1600" dirty="0" err="1">
                <a:solidFill>
                  <a:schemeClr val="tx2">
                    <a:lumMod val="75000"/>
                  </a:schemeClr>
                </a:solidFill>
              </a:rPr>
              <a:t>Blauth</a:t>
            </a:r>
            <a:r>
              <a:rPr lang="en-US" sz="1600" dirty="0">
                <a:solidFill>
                  <a:schemeClr val="tx2">
                    <a:lumMod val="75000"/>
                  </a:schemeClr>
                </a:solidFill>
              </a:rPr>
              <a:t>, Jack McDaniel, Craig Perrin, Paul B. Perrin, Ph.D.  Published by </a:t>
            </a:r>
            <a:r>
              <a:rPr lang="en-US" sz="1600" dirty="0" err="1">
                <a:solidFill>
                  <a:schemeClr val="tx2">
                    <a:lumMod val="75000"/>
                  </a:schemeClr>
                </a:solidFill>
              </a:rPr>
              <a:t>AchieveGlobal</a:t>
            </a:r>
            <a:endParaRPr lang="en-US" sz="1600" dirty="0">
              <a:solidFill>
                <a:schemeClr val="tx2">
                  <a:lumMod val="75000"/>
                </a:schemeClr>
              </a:solidFill>
            </a:endParaRPr>
          </a:p>
        </p:txBody>
      </p:sp>
      <p:sp>
        <p:nvSpPr>
          <p:cNvPr id="4" name="Rectangle 2"/>
          <p:cNvSpPr>
            <a:spLocks noChangeArrowheads="1"/>
          </p:cNvSpPr>
          <p:nvPr/>
        </p:nvSpPr>
        <p:spPr bwMode="auto">
          <a:xfrm>
            <a:off x="1667931" y="1320805"/>
            <a:ext cx="7433734"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the </a:t>
            </a:r>
            <a:r>
              <a:rPr lang="en-US" sz="3600" b="1" i="1" dirty="0">
                <a:solidFill>
                  <a:schemeClr val="tx2">
                    <a:lumMod val="75000"/>
                  </a:schemeClr>
                </a:solidFill>
                <a:effectLst>
                  <a:outerShdw blurRad="38100" dist="38100" dir="2700000" algn="tl">
                    <a:srgbClr val="000000"/>
                  </a:outerShdw>
                </a:effectLst>
                <a:latin typeface="Franklin Gothic Book" pitchFamily="34" charset="0"/>
              </a:rPr>
              <a:t>Digital Generation</a:t>
            </a:r>
            <a:r>
              <a:rPr lang="en-US" sz="3600" b="1" dirty="0">
                <a:solidFill>
                  <a:schemeClr val="tx2">
                    <a:lumMod val="75000"/>
                  </a:schemeClr>
                </a:solidFill>
                <a:effectLst>
                  <a:outerShdw blurRad="38100" dist="38100" dir="2700000" algn="tl">
                    <a:srgbClr val="000000"/>
                  </a:outerShdw>
                </a:effectLst>
                <a:latin typeface="Franklin Gothic Book" pitchFamily="34" charset="0"/>
              </a:rPr>
              <a:t>?</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2800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18436" name="Rectangle 4"/>
          <p:cNvSpPr>
            <a:spLocks noGrp="1" noChangeArrowheads="1"/>
          </p:cNvSpPr>
          <p:nvPr>
            <p:ph type="body" idx="4294967295"/>
          </p:nvPr>
        </p:nvSpPr>
        <p:spPr>
          <a:xfrm>
            <a:off x="1595437" y="2233083"/>
            <a:ext cx="7379230" cy="3100917"/>
          </a:xfrm>
          <a:prstGeom prst="rect">
            <a:avLst/>
          </a:prstGeom>
        </p:spPr>
        <p:txBody>
          <a:bodyPr lIns="91440" tIns="45720" rIns="91440" bIns="45720"/>
          <a:lstStyle/>
          <a:p>
            <a:pPr marL="0" indent="0">
              <a:spcBef>
                <a:spcPts val="0"/>
              </a:spcBef>
              <a:spcAft>
                <a:spcPts val="600"/>
              </a:spcAft>
              <a:buNone/>
              <a:defRPr/>
            </a:pPr>
            <a:r>
              <a:rPr lang="en-US" sz="2400" dirty="0">
                <a:solidFill>
                  <a:schemeClr val="tx2">
                    <a:lumMod val="75000"/>
                  </a:schemeClr>
                </a:solidFill>
              </a:rPr>
              <a:t>Chronicle of Higher Education’s </a:t>
            </a:r>
            <a:r>
              <a:rPr lang="en-US" sz="2400" i="1" dirty="0">
                <a:solidFill>
                  <a:schemeClr val="tx2">
                    <a:lumMod val="75000"/>
                  </a:schemeClr>
                </a:solidFill>
              </a:rPr>
              <a:t>The Millennial Muddle</a:t>
            </a:r>
            <a:r>
              <a:rPr lang="en-US" sz="2400" dirty="0">
                <a:solidFill>
                  <a:schemeClr val="tx2">
                    <a:lumMod val="75000"/>
                  </a:schemeClr>
                </a:solidFill>
              </a:rPr>
              <a:t>, October 2009:</a:t>
            </a:r>
          </a:p>
          <a:p>
            <a:pPr marL="0" lvl="1" indent="0">
              <a:spcBef>
                <a:spcPts val="0"/>
              </a:spcBef>
              <a:spcAft>
                <a:spcPts val="1200"/>
              </a:spcAft>
              <a:buNone/>
              <a:defRPr/>
            </a:pPr>
            <a:r>
              <a:rPr lang="en-US" sz="2000" dirty="0">
                <a:solidFill>
                  <a:schemeClr val="tx2">
                    <a:lumMod val="75000"/>
                  </a:schemeClr>
                </a:solidFill>
              </a:rPr>
              <a:t>“</a:t>
            </a:r>
            <a:r>
              <a:rPr lang="en-US" sz="2000" i="1" dirty="0">
                <a:solidFill>
                  <a:schemeClr val="tx2">
                    <a:lumMod val="75000"/>
                  </a:schemeClr>
                </a:solidFill>
              </a:rPr>
              <a:t>To accept generational thinking, one must find a way to swallow two large assumptions.  That tens of millions of people, born over about 20 years, are fundamentally different from people of other age groups—and that those tens of millions of people are similar to each other in meaningful ways.” </a:t>
            </a:r>
          </a:p>
          <a:p>
            <a:pPr marL="0" lvl="1" indent="0">
              <a:spcBef>
                <a:spcPts val="0"/>
              </a:spcBef>
              <a:spcAft>
                <a:spcPts val="600"/>
              </a:spcAft>
              <a:buNone/>
              <a:defRPr/>
            </a:pPr>
            <a:r>
              <a:rPr lang="en-US" dirty="0">
                <a:solidFill>
                  <a:schemeClr val="tx2">
                    <a:lumMod val="75000"/>
                  </a:schemeClr>
                </a:solidFill>
              </a:rPr>
              <a:t>Palmer H </a:t>
            </a:r>
            <a:r>
              <a:rPr lang="en-US" dirty="0" err="1">
                <a:solidFill>
                  <a:schemeClr val="tx2">
                    <a:lumMod val="75000"/>
                  </a:schemeClr>
                </a:solidFill>
              </a:rPr>
              <a:t>Muntz</a:t>
            </a:r>
            <a:r>
              <a:rPr lang="en-US" dirty="0">
                <a:solidFill>
                  <a:schemeClr val="tx2">
                    <a:lumMod val="75000"/>
                  </a:schemeClr>
                </a:solidFill>
              </a:rPr>
              <a:t> director of admissions Lincoln Christian </a:t>
            </a:r>
            <a:r>
              <a:rPr lang="en-US" dirty="0" err="1">
                <a:solidFill>
                  <a:schemeClr val="tx2">
                    <a:lumMod val="75000"/>
                  </a:schemeClr>
                </a:solidFill>
              </a:rPr>
              <a:t>Univ</a:t>
            </a:r>
            <a:endParaRPr lang="en-US" dirty="0">
              <a:solidFill>
                <a:schemeClr val="tx2">
                  <a:lumMod val="75000"/>
                </a:schemeClr>
              </a:solidFill>
            </a:endParaRPr>
          </a:p>
          <a:p>
            <a:pPr algn="ctr" eaLnBrk="1" hangingPunct="1">
              <a:lnSpc>
                <a:spcPct val="90000"/>
              </a:lnSpc>
              <a:spcBef>
                <a:spcPct val="50000"/>
              </a:spcBef>
              <a:buClrTx/>
              <a:buFontTx/>
              <a:buNone/>
              <a:defRPr/>
            </a:pPr>
            <a:endParaRPr lang="en-US" sz="2400" b="1" i="1" dirty="0"/>
          </a:p>
        </p:txBody>
      </p:sp>
      <p:sp>
        <p:nvSpPr>
          <p:cNvPr id="5" name="Rectangle 2"/>
          <p:cNvSpPr>
            <a:spLocks noChangeArrowheads="1"/>
          </p:cNvSpPr>
          <p:nvPr/>
        </p:nvSpPr>
        <p:spPr bwMode="auto">
          <a:xfrm>
            <a:off x="1667931" y="1320805"/>
            <a:ext cx="7433734"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the </a:t>
            </a:r>
            <a:r>
              <a:rPr lang="en-US" sz="3600" b="1" i="1" dirty="0">
                <a:solidFill>
                  <a:schemeClr val="tx2">
                    <a:lumMod val="75000"/>
                  </a:schemeClr>
                </a:solidFill>
                <a:effectLst>
                  <a:outerShdw blurRad="38100" dist="38100" dir="2700000" algn="tl">
                    <a:srgbClr val="000000"/>
                  </a:outerShdw>
                </a:effectLst>
                <a:latin typeface="Franklin Gothic Book" pitchFamily="34" charset="0"/>
              </a:rPr>
              <a:t>Digital Generation</a:t>
            </a:r>
            <a:r>
              <a:rPr lang="en-US" sz="3600" b="1" dirty="0">
                <a:solidFill>
                  <a:schemeClr val="tx2">
                    <a:lumMod val="75000"/>
                  </a:schemeClr>
                </a:solidFill>
                <a:effectLst>
                  <a:outerShdw blurRad="38100" dist="38100" dir="2700000" algn="tl">
                    <a:srgbClr val="000000"/>
                  </a:outerShdw>
                </a:effectLst>
                <a:latin typeface="Franklin Gothic Book" pitchFamily="34" charset="0"/>
              </a:rPr>
              <a:t>?</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55764" y="2156879"/>
            <a:ext cx="7386637" cy="3642783"/>
          </a:xfrm>
          <a:prstGeom prst="rect">
            <a:avLst/>
          </a:prstGeom>
        </p:spPr>
        <p:txBody>
          <a:bodyPr/>
          <a:lstStyle/>
          <a:p>
            <a:pPr marL="228600" indent="-228600">
              <a:spcBef>
                <a:spcPts val="0"/>
              </a:spcBef>
              <a:spcAft>
                <a:spcPts val="600"/>
              </a:spcAft>
              <a:defRPr/>
            </a:pPr>
            <a:r>
              <a:rPr lang="en-US" sz="2000" dirty="0">
                <a:solidFill>
                  <a:schemeClr val="tx2">
                    <a:lumMod val="75000"/>
                  </a:schemeClr>
                </a:solidFill>
              </a:rPr>
              <a:t>Playing games doesn’t translate to improving educational outcomes</a:t>
            </a:r>
          </a:p>
          <a:p>
            <a:pPr marL="0" lvl="1" indent="0">
              <a:spcBef>
                <a:spcPts val="0"/>
              </a:spcBef>
              <a:spcAft>
                <a:spcPts val="600"/>
              </a:spcAft>
              <a:buFontTx/>
              <a:buNone/>
              <a:defRPr/>
            </a:pPr>
            <a:r>
              <a:rPr lang="en-US" dirty="0">
                <a:solidFill>
                  <a:schemeClr val="tx2">
                    <a:lumMod val="75000"/>
                  </a:schemeClr>
                </a:solidFill>
              </a:rPr>
              <a:t>Chronicle of Higher Education’s “Generational Myth” report of research on literacy and technology, Sept 2008</a:t>
            </a:r>
          </a:p>
          <a:p>
            <a:pPr marL="228600" indent="-228600">
              <a:spcBef>
                <a:spcPts val="0"/>
              </a:spcBef>
              <a:spcAft>
                <a:spcPts val="600"/>
              </a:spcAft>
              <a:defRPr/>
            </a:pPr>
            <a:r>
              <a:rPr lang="en-US" sz="2000" dirty="0">
                <a:solidFill>
                  <a:schemeClr val="tx2">
                    <a:lumMod val="75000"/>
                  </a:schemeClr>
                </a:solidFill>
              </a:rPr>
              <a:t>Leisure-time tech skills don’t translate to educational &amp; training use of technology.  Fast scanning doesn’t translate into academic reading. Intellectual habits such as deep reflection decrease with increase time spent on browsing, blogging, </a:t>
            </a:r>
            <a:r>
              <a:rPr lang="en-US" sz="2000" dirty="0" err="1">
                <a:solidFill>
                  <a:schemeClr val="tx2">
                    <a:lumMod val="75000"/>
                  </a:schemeClr>
                </a:solidFill>
              </a:rPr>
              <a:t>IMing</a:t>
            </a:r>
            <a:r>
              <a:rPr lang="en-US" sz="2000" dirty="0">
                <a:solidFill>
                  <a:schemeClr val="tx2">
                    <a:lumMod val="75000"/>
                  </a:schemeClr>
                </a:solidFill>
              </a:rPr>
              <a:t>, Twittering, and </a:t>
            </a:r>
            <a:r>
              <a:rPr lang="en-US" sz="2000" dirty="0" err="1">
                <a:solidFill>
                  <a:schemeClr val="tx2">
                    <a:lumMod val="75000"/>
                  </a:schemeClr>
                </a:solidFill>
              </a:rPr>
              <a:t>Facebooking</a:t>
            </a:r>
            <a:r>
              <a:rPr lang="en-US" sz="2000" dirty="0">
                <a:solidFill>
                  <a:schemeClr val="tx2">
                    <a:lumMod val="75000"/>
                  </a:schemeClr>
                </a:solidFill>
              </a:rPr>
              <a:t>  </a:t>
            </a:r>
          </a:p>
          <a:p>
            <a:pPr marL="0" lvl="1" indent="0">
              <a:spcBef>
                <a:spcPts val="0"/>
              </a:spcBef>
              <a:buFontTx/>
              <a:buNone/>
              <a:defRPr/>
            </a:pPr>
            <a:r>
              <a:rPr lang="en-US" dirty="0">
                <a:solidFill>
                  <a:schemeClr val="tx2">
                    <a:lumMod val="75000"/>
                  </a:schemeClr>
                </a:solidFill>
              </a:rPr>
              <a:t>Online Literacy Is a Lesser Kind, Mark </a:t>
            </a:r>
            <a:r>
              <a:rPr lang="en-US" dirty="0" err="1">
                <a:solidFill>
                  <a:schemeClr val="tx2">
                    <a:lumMod val="75000"/>
                  </a:schemeClr>
                </a:solidFill>
              </a:rPr>
              <a:t>Bauerlein</a:t>
            </a:r>
            <a:r>
              <a:rPr lang="en-US" dirty="0">
                <a:solidFill>
                  <a:schemeClr val="tx2">
                    <a:lumMod val="75000"/>
                  </a:schemeClr>
                </a:solidFill>
              </a:rPr>
              <a:t>, Chronicle of Higher Education,     Sept. 2008</a:t>
            </a:r>
            <a:endParaRPr lang="en-US" dirty="0"/>
          </a:p>
          <a:p>
            <a:pPr lvl="1">
              <a:spcBef>
                <a:spcPts val="0"/>
              </a:spcBef>
              <a:buFontTx/>
              <a:buNone/>
              <a:defRPr/>
            </a:pPr>
            <a:endParaRPr lang="en-US" sz="3200" dirty="0"/>
          </a:p>
          <a:p>
            <a:pPr>
              <a:spcBef>
                <a:spcPts val="0"/>
              </a:spcBef>
              <a:defRPr/>
            </a:pPr>
            <a:endParaRPr lang="en-US" sz="2400" dirty="0"/>
          </a:p>
        </p:txBody>
      </p:sp>
      <p:sp>
        <p:nvSpPr>
          <p:cNvPr id="4" name="Rectangle 2"/>
          <p:cNvSpPr>
            <a:spLocks noChangeArrowheads="1"/>
          </p:cNvSpPr>
          <p:nvPr/>
        </p:nvSpPr>
        <p:spPr bwMode="auto">
          <a:xfrm>
            <a:off x="1667931" y="1320805"/>
            <a:ext cx="7433734"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the </a:t>
            </a:r>
            <a:r>
              <a:rPr lang="en-US" sz="3600" b="1" i="1" dirty="0">
                <a:solidFill>
                  <a:schemeClr val="tx2">
                    <a:lumMod val="75000"/>
                  </a:schemeClr>
                </a:solidFill>
                <a:effectLst>
                  <a:outerShdw blurRad="38100" dist="38100" dir="2700000" algn="tl">
                    <a:srgbClr val="000000"/>
                  </a:outerShdw>
                </a:effectLst>
                <a:latin typeface="Franklin Gothic Book" pitchFamily="34" charset="0"/>
              </a:rPr>
              <a:t>Digital Generation</a:t>
            </a:r>
            <a:r>
              <a:rPr lang="en-US" sz="3600" b="1" dirty="0">
                <a:solidFill>
                  <a:schemeClr val="tx2">
                    <a:lumMod val="75000"/>
                  </a:schemeClr>
                </a:solidFill>
                <a:effectLst>
                  <a:outerShdw blurRad="38100" dist="38100" dir="2700000" algn="tl">
                    <a:srgbClr val="000000"/>
                  </a:outerShdw>
                </a:effectLst>
                <a:latin typeface="Franklin Gothic Book" pitchFamily="34" charset="0"/>
              </a:rPr>
              <a:t>?</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3005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279556" name="Rectangle 4"/>
          <p:cNvSpPr>
            <a:spLocks noGrp="1" noChangeArrowheads="1"/>
          </p:cNvSpPr>
          <p:nvPr>
            <p:ph type="body" idx="4294967295"/>
          </p:nvPr>
        </p:nvSpPr>
        <p:spPr>
          <a:xfrm>
            <a:off x="1655774" y="2159537"/>
            <a:ext cx="7352759" cy="4038070"/>
          </a:xfrm>
          <a:prstGeom prst="rect">
            <a:avLst/>
          </a:prstGeom>
        </p:spPr>
        <p:txBody>
          <a:bodyPr/>
          <a:lstStyle/>
          <a:p>
            <a:pPr>
              <a:spcBef>
                <a:spcPts val="0"/>
              </a:spcBef>
              <a:spcAft>
                <a:spcPts val="600"/>
              </a:spcAft>
              <a:defRPr/>
            </a:pPr>
            <a:r>
              <a:rPr lang="en-US" sz="2000" dirty="0">
                <a:solidFill>
                  <a:schemeClr val="tx2">
                    <a:lumMod val="75000"/>
                  </a:schemeClr>
                </a:solidFill>
              </a:rPr>
              <a:t>“Today’s young people—including college students—are just more complicated than any analysis of imaginary generations can ever reveal.”</a:t>
            </a:r>
          </a:p>
          <a:p>
            <a:pPr>
              <a:spcBef>
                <a:spcPts val="0"/>
              </a:spcBef>
              <a:spcAft>
                <a:spcPts val="600"/>
              </a:spcAft>
              <a:defRPr/>
            </a:pPr>
            <a:r>
              <a:rPr lang="en-US" sz="2000" dirty="0">
                <a:solidFill>
                  <a:schemeClr val="tx2">
                    <a:lumMod val="75000"/>
                  </a:schemeClr>
                </a:solidFill>
              </a:rPr>
              <a:t>Must consider vast range of skills, knowledge &amp; experience of many segments of society—avoid focusing more on needs of socially or financially privileged and </a:t>
            </a:r>
            <a:r>
              <a:rPr lang="en-US" sz="2000" u="sng" dirty="0">
                <a:solidFill>
                  <a:schemeClr val="tx2">
                    <a:lumMod val="75000"/>
                  </a:schemeClr>
                </a:solidFill>
              </a:rPr>
              <a:t>overestimating the digital skills of young people in general </a:t>
            </a:r>
          </a:p>
          <a:p>
            <a:pPr>
              <a:spcBef>
                <a:spcPts val="0"/>
              </a:spcBef>
              <a:spcAft>
                <a:spcPts val="600"/>
              </a:spcAft>
              <a:defRPr/>
            </a:pPr>
            <a:r>
              <a:rPr lang="en-US" sz="2000" dirty="0">
                <a:solidFill>
                  <a:schemeClr val="tx2">
                    <a:lumMod val="75000"/>
                  </a:schemeClr>
                </a:solidFill>
              </a:rPr>
              <a:t>Familiarity with, understanding of, and dexterity with technology varies greatly within the 18-23 age group a few with amazing skills, a large number who can’t deal with computers</a:t>
            </a:r>
            <a:endParaRPr lang="en-US" dirty="0">
              <a:solidFill>
                <a:schemeClr val="tx2">
                  <a:lumMod val="75000"/>
                </a:schemeClr>
              </a:solidFill>
            </a:endParaRPr>
          </a:p>
          <a:p>
            <a:pPr marL="0" indent="0">
              <a:buFont typeface="Wingdings" pitchFamily="2" charset="2"/>
              <a:buNone/>
              <a:defRPr/>
            </a:pPr>
            <a:r>
              <a:rPr lang="en-US" sz="1600" dirty="0">
                <a:solidFill>
                  <a:schemeClr val="tx2">
                    <a:lumMod val="75000"/>
                  </a:schemeClr>
                </a:solidFill>
              </a:rPr>
              <a:t>Chronicle of Higher Education’s “Generational Myth” report of research on literacy and technology, Sept 2008</a:t>
            </a:r>
            <a:endParaRPr lang="en-US" sz="1600" dirty="0"/>
          </a:p>
          <a:p>
            <a:pPr algn="ctr" eaLnBrk="1" hangingPunct="1">
              <a:lnSpc>
                <a:spcPct val="90000"/>
              </a:lnSpc>
              <a:spcBef>
                <a:spcPct val="50000"/>
              </a:spcBef>
              <a:buClrTx/>
              <a:buFontTx/>
              <a:buNone/>
              <a:defRPr/>
            </a:pPr>
            <a:endParaRPr lang="en-US" sz="2400" i="1" dirty="0"/>
          </a:p>
        </p:txBody>
      </p:sp>
      <p:sp>
        <p:nvSpPr>
          <p:cNvPr id="5" name="Rectangle 2"/>
          <p:cNvSpPr>
            <a:spLocks noChangeArrowheads="1"/>
          </p:cNvSpPr>
          <p:nvPr/>
        </p:nvSpPr>
        <p:spPr bwMode="auto">
          <a:xfrm>
            <a:off x="1667931" y="1320805"/>
            <a:ext cx="7433734"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the </a:t>
            </a:r>
            <a:r>
              <a:rPr lang="en-US" sz="3600" b="1" i="1" dirty="0">
                <a:solidFill>
                  <a:schemeClr val="tx2">
                    <a:lumMod val="75000"/>
                  </a:schemeClr>
                </a:solidFill>
                <a:effectLst>
                  <a:outerShdw blurRad="38100" dist="38100" dir="2700000" algn="tl">
                    <a:srgbClr val="000000"/>
                  </a:outerShdw>
                </a:effectLst>
                <a:latin typeface="Franklin Gothic Book" pitchFamily="34" charset="0"/>
              </a:rPr>
              <a:t>Digital Generation</a:t>
            </a:r>
            <a:r>
              <a:rPr lang="en-US" sz="3600" b="1" dirty="0">
                <a:solidFill>
                  <a:schemeClr val="tx2">
                    <a:lumMod val="75000"/>
                  </a:schemeClr>
                </a:solidFill>
                <a:effectLst>
                  <a:outerShdw blurRad="38100" dist="38100" dir="2700000" algn="tl">
                    <a:srgbClr val="000000"/>
                  </a:outerShdw>
                </a:effectLst>
                <a:latin typeface="Franklin Gothic Book" pitchFamily="34" charset="0"/>
              </a:rPr>
              <a:t>?</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45693" y="2117717"/>
            <a:ext cx="7378170" cy="2987675"/>
          </a:xfrm>
          <a:prstGeom prst="rect">
            <a:avLst/>
          </a:prstGeom>
        </p:spPr>
        <p:txBody>
          <a:bodyPr/>
          <a:lstStyle/>
          <a:p>
            <a:pPr marL="0" indent="0">
              <a:spcBef>
                <a:spcPts val="0"/>
              </a:spcBef>
              <a:spcAft>
                <a:spcPts val="1200"/>
              </a:spcAft>
              <a:buNone/>
              <a:defRPr/>
            </a:pPr>
            <a:r>
              <a:rPr lang="en-US" sz="2400" dirty="0">
                <a:solidFill>
                  <a:schemeClr val="tx2">
                    <a:lumMod val="75000"/>
                  </a:schemeClr>
                </a:solidFill>
              </a:rPr>
              <a:t>“Once we assume that all young people love certain forms of interaction and hate others, we forge policies and design systems and devices that match those predispositions.  By doing so, we either pander to some marketing cliché or force otherwise diverse group of potential users into a one size-fits-all system  that might not meet their needs.”</a:t>
            </a:r>
          </a:p>
          <a:p>
            <a:pPr marL="0" indent="0">
              <a:buFont typeface="Wingdings" pitchFamily="2" charset="2"/>
              <a:buNone/>
              <a:defRPr/>
            </a:pPr>
            <a:r>
              <a:rPr lang="en-US" sz="1600" dirty="0">
                <a:solidFill>
                  <a:schemeClr val="tx2">
                    <a:lumMod val="75000"/>
                  </a:schemeClr>
                </a:solidFill>
              </a:rPr>
              <a:t>Chronicle of Higher Education’s “Generational Myth” report of research on literacy and technology, Sept 2008</a:t>
            </a:r>
          </a:p>
          <a:p>
            <a:pPr>
              <a:defRPr/>
            </a:pPr>
            <a:endParaRPr lang="en-US" sz="2400" dirty="0"/>
          </a:p>
          <a:p>
            <a:pPr>
              <a:defRPr/>
            </a:pPr>
            <a:endParaRPr lang="en-US" sz="2400" dirty="0"/>
          </a:p>
          <a:p>
            <a:pPr>
              <a:defRPr/>
            </a:pPr>
            <a:endParaRPr lang="en-US" sz="2400" dirty="0"/>
          </a:p>
          <a:p>
            <a:pPr>
              <a:defRPr/>
            </a:pPr>
            <a:endParaRPr lang="en-US" sz="2400" dirty="0"/>
          </a:p>
        </p:txBody>
      </p:sp>
      <p:sp>
        <p:nvSpPr>
          <p:cNvPr id="4" name="Rectangle 2"/>
          <p:cNvSpPr>
            <a:spLocks noChangeArrowheads="1"/>
          </p:cNvSpPr>
          <p:nvPr/>
        </p:nvSpPr>
        <p:spPr bwMode="auto">
          <a:xfrm>
            <a:off x="1667931" y="1320805"/>
            <a:ext cx="7433734"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the </a:t>
            </a:r>
            <a:r>
              <a:rPr lang="en-US" sz="3600" b="1" i="1" dirty="0">
                <a:solidFill>
                  <a:schemeClr val="tx2">
                    <a:lumMod val="75000"/>
                  </a:schemeClr>
                </a:solidFill>
                <a:effectLst>
                  <a:outerShdw blurRad="38100" dist="38100" dir="2700000" algn="tl">
                    <a:srgbClr val="000000"/>
                  </a:outerShdw>
                </a:effectLst>
                <a:latin typeface="Franklin Gothic Book" pitchFamily="34" charset="0"/>
              </a:rPr>
              <a:t>Digital Generation</a:t>
            </a:r>
            <a:r>
              <a:rPr lang="en-US" sz="3600" b="1" dirty="0">
                <a:solidFill>
                  <a:schemeClr val="tx2">
                    <a:lumMod val="75000"/>
                  </a:schemeClr>
                </a:solidFill>
                <a:effectLst>
                  <a:outerShdw blurRad="38100" dist="38100" dir="2700000" algn="tl">
                    <a:srgbClr val="000000"/>
                  </a:outerShdw>
                </a:effectLst>
                <a:latin typeface="Franklin Gothic Book" pitchFamily="34" charset="0"/>
              </a:rPr>
              <a:t>?</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6858000"/>
            <a:ext cx="8229600" cy="1139825"/>
          </a:xfrm>
          <a:prstGeom prst="rect">
            <a:avLst/>
          </a:prstGeom>
        </p:spPr>
        <p:txBody>
          <a:bodyPr/>
          <a:lstStyle/>
          <a:p>
            <a:pPr>
              <a:defRPr/>
            </a:pPr>
            <a:r>
              <a:rPr lang="en-US" sz="1050" dirty="0"/>
              <a:t>Research</a:t>
            </a:r>
          </a:p>
        </p:txBody>
      </p:sp>
      <p:sp>
        <p:nvSpPr>
          <p:cNvPr id="3" name="Content Placeholder 2"/>
          <p:cNvSpPr>
            <a:spLocks noGrp="1"/>
          </p:cNvSpPr>
          <p:nvPr>
            <p:ph idx="4294967295"/>
          </p:nvPr>
        </p:nvSpPr>
        <p:spPr>
          <a:xfrm>
            <a:off x="1566334" y="2132535"/>
            <a:ext cx="7459133" cy="1872191"/>
          </a:xfrm>
          <a:prstGeom prst="rect">
            <a:avLst/>
          </a:prstGeom>
        </p:spPr>
        <p:txBody>
          <a:bodyPr/>
          <a:lstStyle/>
          <a:p>
            <a:pPr marL="0" lvl="1" indent="0">
              <a:spcBef>
                <a:spcPts val="0"/>
              </a:spcBef>
              <a:spcAft>
                <a:spcPts val="1200"/>
              </a:spcAft>
              <a:buClr>
                <a:schemeClr val="hlink"/>
              </a:buClr>
              <a:buSzPct val="60000"/>
              <a:buFontTx/>
              <a:buNone/>
              <a:defRPr/>
            </a:pPr>
            <a:r>
              <a:rPr lang="en-US" sz="2400" dirty="0">
                <a:solidFill>
                  <a:schemeClr val="tx2">
                    <a:lumMod val="75000"/>
                  </a:schemeClr>
                </a:solidFill>
              </a:rPr>
              <a:t>Although generational differences are evident in workplace, they are not salient enough to warrant different instructional designs or learning technologies. </a:t>
            </a:r>
          </a:p>
          <a:p>
            <a:pPr marL="0" indent="0">
              <a:spcBef>
                <a:spcPts val="0"/>
              </a:spcBef>
              <a:spcAft>
                <a:spcPts val="1200"/>
              </a:spcAft>
              <a:buFont typeface="Wingdings" pitchFamily="2" charset="2"/>
              <a:buNone/>
              <a:defRPr/>
            </a:pPr>
            <a:r>
              <a:rPr lang="en-US" sz="1600" dirty="0">
                <a:solidFill>
                  <a:schemeClr val="tx2">
                    <a:lumMod val="75000"/>
                  </a:schemeClr>
                </a:solidFill>
              </a:rPr>
              <a:t>A comprehensive literature review in 2006 conducted by Professor Thomas Reeves , U of Georgia:  </a:t>
            </a:r>
            <a:r>
              <a:rPr lang="en-US" sz="1600" i="1" dirty="0">
                <a:solidFill>
                  <a:schemeClr val="tx2">
                    <a:lumMod val="75000"/>
                  </a:schemeClr>
                </a:solidFill>
              </a:rPr>
              <a:t>Do Generational Differences Matter in Instructional Design?</a:t>
            </a:r>
          </a:p>
        </p:txBody>
      </p:sp>
      <p:sp>
        <p:nvSpPr>
          <p:cNvPr id="4" name="Rectangle 2"/>
          <p:cNvSpPr>
            <a:spLocks noChangeArrowheads="1"/>
          </p:cNvSpPr>
          <p:nvPr/>
        </p:nvSpPr>
        <p:spPr bwMode="auto">
          <a:xfrm>
            <a:off x="1667931" y="1320805"/>
            <a:ext cx="7433734"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the </a:t>
            </a:r>
            <a:r>
              <a:rPr lang="en-US" sz="3600" b="1" i="1" dirty="0">
                <a:solidFill>
                  <a:schemeClr val="tx2">
                    <a:lumMod val="75000"/>
                  </a:schemeClr>
                </a:solidFill>
                <a:effectLst>
                  <a:outerShdw blurRad="38100" dist="38100" dir="2700000" algn="tl">
                    <a:srgbClr val="000000"/>
                  </a:outerShdw>
                </a:effectLst>
                <a:latin typeface="Franklin Gothic Book" pitchFamily="34" charset="0"/>
              </a:rPr>
              <a:t>Digital Generation</a:t>
            </a:r>
            <a:r>
              <a:rPr lang="en-US" sz="3600" b="1" dirty="0">
                <a:solidFill>
                  <a:schemeClr val="tx2">
                    <a:lumMod val="75000"/>
                  </a:schemeClr>
                </a:solidFill>
                <a:effectLst>
                  <a:outerShdw blurRad="38100" dist="38100" dir="2700000" algn="tl">
                    <a:srgbClr val="000000"/>
                  </a:outerShdw>
                </a:effectLst>
                <a:latin typeface="Franklin Gothic Book" pitchFamily="34" charset="0"/>
              </a:rPr>
              <a:t>?</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40933" y="2145764"/>
            <a:ext cx="7442200" cy="1994430"/>
          </a:xfrm>
          <a:prstGeom prst="rect">
            <a:avLst/>
          </a:prstGeom>
        </p:spPr>
        <p:txBody>
          <a:bodyPr/>
          <a:lstStyle/>
          <a:p>
            <a:pPr marL="0" indent="0">
              <a:spcBef>
                <a:spcPts val="0"/>
              </a:spcBef>
              <a:spcAft>
                <a:spcPts val="1200"/>
              </a:spcAft>
              <a:buNone/>
              <a:defRPr/>
            </a:pPr>
            <a:r>
              <a:rPr lang="en-US" sz="2400" dirty="0">
                <a:solidFill>
                  <a:schemeClr val="tx2">
                    <a:lumMod val="75000"/>
                  </a:schemeClr>
                </a:solidFill>
              </a:rPr>
              <a:t>Instead of worrying about whether Boomers, </a:t>
            </a:r>
            <a:r>
              <a:rPr lang="en-US" sz="2400" dirty="0" err="1">
                <a:solidFill>
                  <a:schemeClr val="tx2">
                    <a:lumMod val="75000"/>
                  </a:schemeClr>
                </a:solidFill>
              </a:rPr>
              <a:t>GenXers</a:t>
            </a:r>
            <a:r>
              <a:rPr lang="en-US" sz="2400" dirty="0">
                <a:solidFill>
                  <a:schemeClr val="tx2">
                    <a:lumMod val="75000"/>
                  </a:schemeClr>
                </a:solidFill>
              </a:rPr>
              <a:t> or </a:t>
            </a:r>
            <a:r>
              <a:rPr lang="en-US" sz="2400" dirty="0" err="1">
                <a:solidFill>
                  <a:schemeClr val="tx2">
                    <a:lumMod val="75000"/>
                  </a:schemeClr>
                </a:solidFill>
              </a:rPr>
              <a:t>Millennials</a:t>
            </a:r>
            <a:r>
              <a:rPr lang="en-US" sz="2400" dirty="0">
                <a:solidFill>
                  <a:schemeClr val="tx2">
                    <a:lumMod val="75000"/>
                  </a:schemeClr>
                </a:solidFill>
              </a:rPr>
              <a:t> will learn more from direct instruction or virtual reality games,…[one] should begin by </a:t>
            </a:r>
            <a:r>
              <a:rPr lang="en-US" sz="2400" i="1" dirty="0">
                <a:solidFill>
                  <a:schemeClr val="tx2">
                    <a:lumMod val="75000"/>
                  </a:schemeClr>
                </a:solidFill>
              </a:rPr>
              <a:t>identifying the needs of any given set of learners</a:t>
            </a:r>
            <a:r>
              <a:rPr lang="en-US" sz="2400" dirty="0">
                <a:solidFill>
                  <a:schemeClr val="tx2">
                    <a:lumMod val="75000"/>
                  </a:schemeClr>
                </a:solidFill>
              </a:rPr>
              <a:t>, design the best possible prototype learning environments </a:t>
            </a:r>
            <a:r>
              <a:rPr lang="en-US" sz="2400" i="1" dirty="0">
                <a:solidFill>
                  <a:schemeClr val="tx2">
                    <a:lumMod val="75000"/>
                  </a:schemeClr>
                </a:solidFill>
              </a:rPr>
              <a:t>in situ.</a:t>
            </a:r>
            <a:endParaRPr lang="en-US" sz="2400" dirty="0">
              <a:solidFill>
                <a:schemeClr val="tx2">
                  <a:lumMod val="75000"/>
                </a:schemeClr>
              </a:solidFill>
            </a:endParaRPr>
          </a:p>
          <a:p>
            <a:pPr marL="0" indent="0">
              <a:buNone/>
              <a:defRPr/>
            </a:pPr>
            <a:r>
              <a:rPr lang="en-US" sz="1600" i="1" dirty="0">
                <a:solidFill>
                  <a:schemeClr val="tx2">
                    <a:lumMod val="75000"/>
                  </a:schemeClr>
                </a:solidFill>
              </a:rPr>
              <a:t>The Millennial Muddle </a:t>
            </a:r>
            <a:r>
              <a:rPr lang="en-US" sz="1600" dirty="0">
                <a:solidFill>
                  <a:schemeClr val="tx2">
                    <a:lumMod val="75000"/>
                  </a:schemeClr>
                </a:solidFill>
              </a:rPr>
              <a:t>by E. Hoover, Chronicle of Higher Education, Oct 2009 </a:t>
            </a:r>
            <a:endParaRPr lang="en-US" sz="1600" i="1" dirty="0">
              <a:solidFill>
                <a:schemeClr val="tx2">
                  <a:lumMod val="75000"/>
                </a:schemeClr>
              </a:solidFill>
            </a:endParaRPr>
          </a:p>
        </p:txBody>
      </p:sp>
      <p:sp>
        <p:nvSpPr>
          <p:cNvPr id="4" name="Rectangle 2"/>
          <p:cNvSpPr>
            <a:spLocks noChangeArrowheads="1"/>
          </p:cNvSpPr>
          <p:nvPr/>
        </p:nvSpPr>
        <p:spPr bwMode="auto">
          <a:xfrm>
            <a:off x="1667931" y="1320805"/>
            <a:ext cx="7433734"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the </a:t>
            </a:r>
            <a:r>
              <a:rPr lang="en-US" sz="3600" b="1" i="1" dirty="0">
                <a:solidFill>
                  <a:schemeClr val="tx2">
                    <a:lumMod val="75000"/>
                  </a:schemeClr>
                </a:solidFill>
                <a:effectLst>
                  <a:outerShdw blurRad="38100" dist="38100" dir="2700000" algn="tl">
                    <a:srgbClr val="000000"/>
                  </a:outerShdw>
                </a:effectLst>
                <a:latin typeface="Franklin Gothic Book" pitchFamily="34" charset="0"/>
              </a:rPr>
              <a:t>Digital Generation</a:t>
            </a:r>
            <a:r>
              <a:rPr lang="en-US" sz="3600" b="1" dirty="0">
                <a:solidFill>
                  <a:schemeClr val="tx2">
                    <a:lumMod val="75000"/>
                  </a:schemeClr>
                </a:solidFill>
                <a:effectLst>
                  <a:outerShdw blurRad="38100" dist="38100" dir="2700000" algn="tl">
                    <a:srgbClr val="000000"/>
                  </a:outerShdw>
                </a:effectLst>
                <a:latin typeface="Franklin Gothic Book" pitchFamily="34" charset="0"/>
              </a:rPr>
              <a:t>?</a:t>
            </a:r>
            <a:endParaRPr lang="en-US" sz="2000" dirty="0">
              <a:solidFill>
                <a:schemeClr val="tx2">
                  <a:lumMod val="75000"/>
                </a:schemeClr>
              </a:solidFill>
              <a:latin typeface="Franklin Gothic Book"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1676400" y="6858000"/>
            <a:ext cx="6553200" cy="1066800"/>
          </a:xfrm>
          <a:prstGeom prst="rect">
            <a:avLst/>
          </a:prstGeom>
        </p:spPr>
        <p:txBody>
          <a:bodyPr anchorCtr="0"/>
          <a:lstStyle/>
          <a:p>
            <a:pPr eaLnBrk="1" hangingPunct="1">
              <a:defRPr/>
            </a:pPr>
            <a:r>
              <a:rPr lang="en-US" sz="500" dirty="0"/>
              <a:t>WHAT IS</a:t>
            </a:r>
            <a:br>
              <a:rPr lang="en-US" sz="500" dirty="0"/>
            </a:br>
            <a:r>
              <a:rPr lang="en-US" sz="500" dirty="0"/>
              <a:t>“DISTANCE LEARNING?”</a:t>
            </a:r>
          </a:p>
        </p:txBody>
      </p:sp>
      <p:sp>
        <p:nvSpPr>
          <p:cNvPr id="92163" name="Rectangle 3"/>
          <p:cNvSpPr>
            <a:spLocks noChangeArrowheads="1"/>
          </p:cNvSpPr>
          <p:nvPr/>
        </p:nvSpPr>
        <p:spPr bwMode="auto">
          <a:xfrm>
            <a:off x="1701801" y="1574800"/>
            <a:ext cx="7154332" cy="3345788"/>
          </a:xfrm>
          <a:prstGeom prst="rect">
            <a:avLst/>
          </a:prstGeom>
          <a:noFill/>
          <a:ln w="12700">
            <a:noFill/>
            <a:miter lim="800000"/>
            <a:headEnd/>
            <a:tailEnd/>
          </a:ln>
          <a:effectLst/>
        </p:spPr>
        <p:txBody>
          <a:bodyPr wrap="square" lIns="80962" tIns="41275" rIns="80962" bIns="41275">
            <a:spAutoFit/>
          </a:bodyPr>
          <a:lstStyle/>
          <a:p>
            <a:pPr marL="301625" indent="-301625" defTabSz="804863">
              <a:spcAft>
                <a:spcPts val="600"/>
              </a:spcAft>
              <a:tabLst>
                <a:tab pos="1257300" algn="l"/>
              </a:tabLst>
              <a:defRPr/>
            </a:pPr>
            <a:r>
              <a:rPr lang="en-US" sz="2800" b="1" i="1" dirty="0">
                <a:solidFill>
                  <a:schemeClr val="tx2">
                    <a:lumMod val="75000"/>
                  </a:schemeClr>
                </a:solidFill>
                <a:latin typeface="Franklin Gothic Book" pitchFamily="34" charset="0"/>
              </a:rPr>
              <a:t>AKA:</a:t>
            </a:r>
          </a:p>
          <a:p>
            <a:pPr marL="228600" indent="-228600" defTabSz="804863">
              <a:spcAft>
                <a:spcPts val="600"/>
              </a:spcAft>
              <a:buClr>
                <a:schemeClr val="tx2">
                  <a:lumMod val="75000"/>
                </a:schemeClr>
              </a:buClr>
              <a:buFont typeface="Arial" pitchFamily="34" charset="0"/>
              <a:buChar char="•"/>
              <a:tabLst>
                <a:tab pos="1257300" algn="l"/>
              </a:tabLst>
              <a:defRPr/>
            </a:pPr>
            <a:r>
              <a:rPr lang="en-US" sz="2800" b="1" dirty="0">
                <a:solidFill>
                  <a:schemeClr val="tx2">
                    <a:lumMod val="75000"/>
                  </a:schemeClr>
                </a:solidFill>
                <a:latin typeface="Franklin Gothic Book" pitchFamily="34" charset="0"/>
              </a:rPr>
              <a:t>Distance Education/Training</a:t>
            </a:r>
          </a:p>
          <a:p>
            <a:pPr marL="228600" indent="-228600" defTabSz="804863">
              <a:spcAft>
                <a:spcPts val="600"/>
              </a:spcAft>
              <a:buClr>
                <a:schemeClr val="tx2">
                  <a:lumMod val="75000"/>
                </a:schemeClr>
              </a:buClr>
              <a:buFont typeface="Arial" pitchFamily="34" charset="0"/>
              <a:buChar char="•"/>
              <a:tabLst>
                <a:tab pos="1257300" algn="l"/>
              </a:tabLst>
              <a:defRPr/>
            </a:pPr>
            <a:r>
              <a:rPr lang="en-US" sz="2800" b="1" dirty="0">
                <a:solidFill>
                  <a:schemeClr val="tx2">
                    <a:lumMod val="75000"/>
                  </a:schemeClr>
                </a:solidFill>
                <a:latin typeface="Franklin Gothic Book" pitchFamily="34" charset="0"/>
              </a:rPr>
              <a:t>Distributed Learning/Education/ Training</a:t>
            </a:r>
          </a:p>
          <a:p>
            <a:pPr marL="228600" indent="-228600" defTabSz="804863">
              <a:spcAft>
                <a:spcPts val="600"/>
              </a:spcAft>
              <a:buClr>
                <a:schemeClr val="tx2">
                  <a:lumMod val="75000"/>
                </a:schemeClr>
              </a:buClr>
              <a:buFont typeface="Arial" pitchFamily="34" charset="0"/>
              <a:buChar char="•"/>
              <a:tabLst>
                <a:tab pos="1257300" algn="l"/>
              </a:tabLst>
              <a:defRPr/>
            </a:pPr>
            <a:r>
              <a:rPr lang="en-US" sz="2800" b="1" dirty="0">
                <a:solidFill>
                  <a:schemeClr val="tx2">
                    <a:lumMod val="75000"/>
                  </a:schemeClr>
                </a:solidFill>
                <a:latin typeface="Franklin Gothic Book" pitchFamily="34" charset="0"/>
              </a:rPr>
              <a:t>Interactive Distance Learning (IDL)</a:t>
            </a:r>
          </a:p>
          <a:p>
            <a:pPr marL="228600" indent="-228600" defTabSz="804863">
              <a:buClr>
                <a:schemeClr val="tx2">
                  <a:lumMod val="75000"/>
                </a:schemeClr>
              </a:buClr>
              <a:buFont typeface="Arial" pitchFamily="34" charset="0"/>
              <a:buChar char="•"/>
              <a:tabLst>
                <a:tab pos="1257300" algn="l"/>
              </a:tabLst>
              <a:defRPr/>
            </a:pPr>
            <a:endParaRPr lang="en-US" sz="1200" b="1" dirty="0">
              <a:solidFill>
                <a:srgbClr val="FFFFFF"/>
              </a:solidFill>
              <a:effectLst>
                <a:outerShdw blurRad="38100" dist="38100" dir="2700000" algn="tl">
                  <a:srgbClr val="000000"/>
                </a:outerShdw>
              </a:effectLst>
              <a:latin typeface="Arial" pitchFamily="34" charset="0"/>
            </a:endParaRPr>
          </a:p>
          <a:p>
            <a:pPr marL="228600" indent="-228600" defTabSz="804863">
              <a:buClr>
                <a:schemeClr val="tx2">
                  <a:lumMod val="75000"/>
                </a:schemeClr>
              </a:buClr>
              <a:buFont typeface="Arial" pitchFamily="34" charset="0"/>
              <a:buChar char="•"/>
              <a:tabLst>
                <a:tab pos="1257300" algn="l"/>
              </a:tabLst>
              <a:defRPr/>
            </a:pPr>
            <a:endParaRPr lang="en-US" sz="1200" b="1" dirty="0">
              <a:solidFill>
                <a:srgbClr val="FFFFFF"/>
              </a:solidFill>
              <a:effectLst>
                <a:outerShdw blurRad="38100" dist="38100" dir="2700000" algn="tl">
                  <a:srgbClr val="000000"/>
                </a:outerShdw>
              </a:effectLst>
              <a:latin typeface="Arial" pitchFamily="34" charset="0"/>
            </a:endParaRPr>
          </a:p>
          <a:p>
            <a:pPr marL="228600" indent="-228600" defTabSz="804863">
              <a:buClr>
                <a:schemeClr val="tx2">
                  <a:lumMod val="75000"/>
                </a:schemeClr>
              </a:buClr>
              <a:buFont typeface="Arial" pitchFamily="34" charset="0"/>
              <a:buChar char="•"/>
              <a:tabLst>
                <a:tab pos="1257300" algn="l"/>
              </a:tabLst>
              <a:defRPr/>
            </a:pPr>
            <a:endParaRPr lang="en-US" sz="1200" b="1" dirty="0">
              <a:solidFill>
                <a:srgbClr val="FFFFFF"/>
              </a:solidFill>
              <a:effectLst>
                <a:outerShdw blurRad="38100" dist="38100" dir="2700000" algn="tl">
                  <a:srgbClr val="000000"/>
                </a:outerShdw>
              </a:effectLst>
              <a:latin typeface="Arial" pitchFamily="34" charset="0"/>
            </a:endParaRPr>
          </a:p>
          <a:p>
            <a:pPr marL="301625" indent="-301625" defTabSz="804863">
              <a:tabLst>
                <a:tab pos="1257300" algn="l"/>
              </a:tabLst>
              <a:defRPr/>
            </a:pPr>
            <a:endParaRPr lang="en-US" sz="1200" b="1" dirty="0">
              <a:solidFill>
                <a:srgbClr val="FFFFFF"/>
              </a:solidFill>
              <a:effectLst>
                <a:outerShdw blurRad="38100" dist="38100" dir="2700000" algn="tl">
                  <a:srgbClr val="000000"/>
                </a:outerShdw>
              </a:effectLst>
              <a:latin typeface="Arial" pitchFamily="34" charset="0"/>
            </a:endParaRPr>
          </a:p>
          <a:p>
            <a:pPr marL="301625" indent="-301625" algn="ctr" defTabSz="804863">
              <a:buFont typeface="Symbol" pitchFamily="18" charset="2"/>
              <a:buNone/>
              <a:tabLst>
                <a:tab pos="1257300" algn="l"/>
              </a:tabLst>
              <a:defRPr/>
            </a:pPr>
            <a:r>
              <a:rPr lang="en-US" i="1" dirty="0">
                <a:solidFill>
                  <a:schemeClr val="tx2">
                    <a:lumMod val="75000"/>
                  </a:schemeClr>
                </a:solidFill>
                <a:effectLst>
                  <a:outerShdw blurRad="38100" dist="38100" dir="2700000" algn="tl">
                    <a:srgbClr val="000000"/>
                  </a:outerShdw>
                </a:effectLst>
                <a:latin typeface="Arial" pitchFamily="34" charset="0"/>
              </a:rPr>
              <a:t>“</a:t>
            </a:r>
            <a:r>
              <a:rPr lang="en-US" b="1" i="1" dirty="0">
                <a:solidFill>
                  <a:schemeClr val="tx2">
                    <a:lumMod val="75000"/>
                  </a:schemeClr>
                </a:solidFill>
                <a:latin typeface="Franklin Gothic Book" pitchFamily="34" charset="0"/>
              </a:rPr>
              <a:t>A rose by any other name…”</a:t>
            </a: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1981200" y="7162800"/>
            <a:ext cx="6553200" cy="1066800"/>
          </a:xfrm>
          <a:prstGeom prst="rect">
            <a:avLst/>
          </a:prstGeom>
        </p:spPr>
        <p:txBody>
          <a:bodyPr anchorCtr="0"/>
          <a:lstStyle/>
          <a:p>
            <a:pPr eaLnBrk="1" hangingPunct="1">
              <a:defRPr/>
            </a:pPr>
            <a:br>
              <a:rPr lang="en-US" sz="500"/>
            </a:br>
            <a:r>
              <a:rPr lang="en-US" sz="500" i="1">
                <a:solidFill>
                  <a:srgbClr val="FFFFFF"/>
                </a:solidFill>
              </a:rPr>
              <a:t>General Considerations</a:t>
            </a:r>
            <a:endParaRPr lang="en-US" sz="500">
              <a:solidFill>
                <a:srgbClr val="FFFFFF"/>
              </a:solidFill>
            </a:endParaRPr>
          </a:p>
        </p:txBody>
      </p:sp>
      <p:sp>
        <p:nvSpPr>
          <p:cNvPr id="126979" name="Rectangle 3"/>
          <p:cNvSpPr>
            <a:spLocks noGrp="1" noChangeArrowheads="1"/>
          </p:cNvSpPr>
          <p:nvPr>
            <p:ph type="body" idx="4294967295"/>
          </p:nvPr>
        </p:nvSpPr>
        <p:spPr>
          <a:xfrm>
            <a:off x="1549400" y="2185440"/>
            <a:ext cx="6959600" cy="1929342"/>
          </a:xfrm>
          <a:prstGeom prst="rect">
            <a:avLst/>
          </a:prstGeom>
        </p:spPr>
        <p:txBody>
          <a:bodyPr/>
          <a:lstStyle/>
          <a:p>
            <a:pPr eaLnBrk="1" hangingPunct="1">
              <a:spcBef>
                <a:spcPts val="0"/>
              </a:spcBef>
              <a:spcAft>
                <a:spcPts val="1200"/>
              </a:spcAft>
              <a:buFont typeface="Wingdings" pitchFamily="2" charset="2"/>
              <a:buNone/>
              <a:defRPr/>
            </a:pPr>
            <a:r>
              <a:rPr lang="en-US" sz="2000" b="1" i="1" dirty="0">
                <a:solidFill>
                  <a:schemeClr val="tx2">
                    <a:lumMod val="75000"/>
                  </a:schemeClr>
                </a:solidFill>
              </a:rPr>
              <a:t>Student performance is not based in a significant way on:</a:t>
            </a:r>
          </a:p>
          <a:p>
            <a:pPr marL="465138" indent="-465138" eaLnBrk="1" hangingPunct="1">
              <a:spcBef>
                <a:spcPts val="0"/>
              </a:spcBef>
              <a:spcAft>
                <a:spcPts val="600"/>
              </a:spcAft>
              <a:buFont typeface="Wingdings" pitchFamily="2" charset="2"/>
              <a:buChar char=""/>
              <a:defRPr/>
            </a:pPr>
            <a:r>
              <a:rPr lang="en-US" dirty="0">
                <a:solidFill>
                  <a:schemeClr val="tx2">
                    <a:lumMod val="75000"/>
                  </a:schemeClr>
                </a:solidFill>
              </a:rPr>
              <a:t>student satisfaction</a:t>
            </a:r>
          </a:p>
          <a:p>
            <a:pPr marL="465138" indent="-465138" eaLnBrk="1" hangingPunct="1">
              <a:spcBef>
                <a:spcPts val="0"/>
              </a:spcBef>
              <a:spcAft>
                <a:spcPts val="600"/>
              </a:spcAft>
              <a:buFont typeface="Wingdings" pitchFamily="2" charset="2"/>
              <a:buChar char=""/>
              <a:defRPr/>
            </a:pPr>
            <a:r>
              <a:rPr lang="en-US" dirty="0">
                <a:solidFill>
                  <a:schemeClr val="tx2">
                    <a:lumMod val="75000"/>
                  </a:schemeClr>
                </a:solidFill>
              </a:rPr>
              <a:t>learning style</a:t>
            </a:r>
          </a:p>
          <a:p>
            <a:pPr marL="465138" indent="-465138" eaLnBrk="1" hangingPunct="1">
              <a:spcBef>
                <a:spcPts val="0"/>
              </a:spcBef>
              <a:spcAft>
                <a:spcPts val="600"/>
              </a:spcAft>
              <a:buFont typeface="Wingdings" pitchFamily="2" charset="2"/>
              <a:buChar char=""/>
              <a:defRPr/>
            </a:pPr>
            <a:r>
              <a:rPr lang="en-US" dirty="0">
                <a:solidFill>
                  <a:schemeClr val="tx2">
                    <a:lumMod val="75000"/>
                  </a:schemeClr>
                </a:solidFill>
              </a:rPr>
              <a:t>technology</a:t>
            </a:r>
          </a:p>
          <a:p>
            <a:pPr marL="465138" indent="-465138" eaLnBrk="1" hangingPunct="1">
              <a:spcBef>
                <a:spcPts val="0"/>
              </a:spcBef>
              <a:spcAft>
                <a:spcPts val="600"/>
              </a:spcAft>
              <a:buFont typeface="Wingdings" pitchFamily="2" charset="2"/>
              <a:buChar char=""/>
              <a:defRPr/>
            </a:pPr>
            <a:r>
              <a:rPr lang="en-US" dirty="0">
                <a:solidFill>
                  <a:schemeClr val="tx2">
                    <a:lumMod val="75000"/>
                  </a:schemeClr>
                </a:solidFill>
              </a:rPr>
              <a:t>interaction beyond requirement</a:t>
            </a:r>
          </a:p>
          <a:p>
            <a:pPr marL="465138" indent="-465138" eaLnBrk="1" hangingPunct="1">
              <a:spcBef>
                <a:spcPts val="0"/>
              </a:spcBef>
              <a:spcAft>
                <a:spcPts val="600"/>
              </a:spcAft>
              <a:buFont typeface="Wingdings" pitchFamily="2" charset="2"/>
              <a:buChar char=""/>
              <a:defRPr/>
            </a:pPr>
            <a:r>
              <a:rPr lang="en-US" dirty="0">
                <a:solidFill>
                  <a:schemeClr val="tx2">
                    <a:lumMod val="75000"/>
                  </a:schemeClr>
                </a:solidFill>
              </a:rPr>
              <a:t>generational membership</a:t>
            </a:r>
          </a:p>
          <a:p>
            <a:pPr eaLnBrk="1" hangingPunct="1">
              <a:lnSpc>
                <a:spcPct val="90000"/>
              </a:lnSpc>
              <a:buFont typeface="Wingdings" pitchFamily="2" charset="2"/>
              <a:buNone/>
              <a:defRPr/>
            </a:pPr>
            <a:endParaRPr lang="en-US" sz="2000" i="1" dirty="0">
              <a:solidFill>
                <a:schemeClr val="tx2">
                  <a:lumMod val="75000"/>
                </a:schemeClr>
              </a:solidFill>
            </a:endParaRPr>
          </a:p>
        </p:txBody>
      </p:sp>
      <p:sp>
        <p:nvSpPr>
          <p:cNvPr id="4" name="Rectangle 2"/>
          <p:cNvSpPr>
            <a:spLocks noChangeArrowheads="1"/>
          </p:cNvSpPr>
          <p:nvPr/>
        </p:nvSpPr>
        <p:spPr bwMode="auto">
          <a:xfrm>
            <a:off x="1667931" y="1320805"/>
            <a:ext cx="7433734"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the </a:t>
            </a:r>
            <a:r>
              <a:rPr lang="en-US" sz="3600" b="1" i="1" dirty="0">
                <a:solidFill>
                  <a:schemeClr val="tx2">
                    <a:lumMod val="75000"/>
                  </a:schemeClr>
                </a:solidFill>
                <a:effectLst>
                  <a:outerShdw blurRad="38100" dist="38100" dir="2700000" algn="tl">
                    <a:srgbClr val="000000"/>
                  </a:outerShdw>
                </a:effectLst>
                <a:latin typeface="Franklin Gothic Book" pitchFamily="34" charset="0"/>
              </a:rPr>
              <a:t>Digital Generation</a:t>
            </a:r>
            <a:r>
              <a:rPr lang="en-US" sz="3600" b="1" dirty="0">
                <a:solidFill>
                  <a:schemeClr val="tx2">
                    <a:lumMod val="75000"/>
                  </a:schemeClr>
                </a:solidFill>
                <a:effectLst>
                  <a:outerShdw blurRad="38100" dist="38100" dir="2700000" algn="tl">
                    <a:srgbClr val="000000"/>
                  </a:outerShdw>
                </a:effectLst>
                <a:latin typeface="Franklin Gothic Book" pitchFamily="34" charset="0"/>
              </a:rPr>
              <a:t>?</a:t>
            </a:r>
            <a:endParaRPr lang="en-US" sz="2000" dirty="0">
              <a:solidFill>
                <a:schemeClr val="tx2">
                  <a:lumMod val="75000"/>
                </a:schemeClr>
              </a:solidFill>
              <a:latin typeface="Franklin Gothic Boo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wipe(up)">
                                      <p:cBhvr>
                                        <p:cTn id="7" dur="500"/>
                                        <p:tgtEl>
                                          <p:spTgt spid="126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wipe(up)">
                                      <p:cBhvr>
                                        <p:cTn id="12" dur="500"/>
                                        <p:tgtEl>
                                          <p:spTgt spid="1269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6979">
                                            <p:txEl>
                                              <p:pRg st="2" end="2"/>
                                            </p:txEl>
                                          </p:spTgt>
                                        </p:tgtEl>
                                        <p:attrNameLst>
                                          <p:attrName>style.visibility</p:attrName>
                                        </p:attrNameLst>
                                      </p:cBhvr>
                                      <p:to>
                                        <p:strVal val="visible"/>
                                      </p:to>
                                    </p:set>
                                    <p:animEffect transition="in" filter="wipe(up)">
                                      <p:cBhvr>
                                        <p:cTn id="17" dur="500"/>
                                        <p:tgtEl>
                                          <p:spTgt spid="1269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6979">
                                            <p:txEl>
                                              <p:pRg st="3" end="3"/>
                                            </p:txEl>
                                          </p:spTgt>
                                        </p:tgtEl>
                                        <p:attrNameLst>
                                          <p:attrName>style.visibility</p:attrName>
                                        </p:attrNameLst>
                                      </p:cBhvr>
                                      <p:to>
                                        <p:strVal val="visible"/>
                                      </p:to>
                                    </p:set>
                                    <p:animEffect transition="in" filter="wipe(up)">
                                      <p:cBhvr>
                                        <p:cTn id="22" dur="500"/>
                                        <p:tgtEl>
                                          <p:spTgt spid="1269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6979">
                                            <p:txEl>
                                              <p:pRg st="4" end="4"/>
                                            </p:txEl>
                                          </p:spTgt>
                                        </p:tgtEl>
                                        <p:attrNameLst>
                                          <p:attrName>style.visibility</p:attrName>
                                        </p:attrNameLst>
                                      </p:cBhvr>
                                      <p:to>
                                        <p:strVal val="visible"/>
                                      </p:to>
                                    </p:set>
                                    <p:animEffect transition="in" filter="wipe(up)">
                                      <p:cBhvr>
                                        <p:cTn id="27" dur="500"/>
                                        <p:tgtEl>
                                          <p:spTgt spid="1269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6979">
                                            <p:txEl>
                                              <p:pRg st="5" end="5"/>
                                            </p:txEl>
                                          </p:spTgt>
                                        </p:tgtEl>
                                        <p:attrNameLst>
                                          <p:attrName>style.visibility</p:attrName>
                                        </p:attrNameLst>
                                      </p:cBhvr>
                                      <p:to>
                                        <p:strVal val="visible"/>
                                      </p:to>
                                    </p:set>
                                    <p:animEffect transition="in" filter="wipe(up)">
                                      <p:cBhvr>
                                        <p:cTn id="32" dur="500"/>
                                        <p:tgtEl>
                                          <p:spTgt spid="1269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1981200" y="7162800"/>
            <a:ext cx="6553200" cy="1066800"/>
          </a:xfrm>
          <a:prstGeom prst="rect">
            <a:avLst/>
          </a:prstGeom>
        </p:spPr>
        <p:txBody>
          <a:bodyPr anchorCtr="0"/>
          <a:lstStyle/>
          <a:p>
            <a:pPr eaLnBrk="1" hangingPunct="1">
              <a:defRPr/>
            </a:pPr>
            <a:br>
              <a:rPr lang="en-US" sz="500" dirty="0"/>
            </a:br>
            <a:r>
              <a:rPr lang="en-US" sz="500" i="1" dirty="0">
                <a:solidFill>
                  <a:srgbClr val="FFFFFF"/>
                </a:solidFill>
              </a:rPr>
              <a:t>General Considerations</a:t>
            </a:r>
            <a:endParaRPr lang="en-US" sz="500" dirty="0">
              <a:solidFill>
                <a:srgbClr val="FFFFFF"/>
              </a:solidFill>
            </a:endParaRPr>
          </a:p>
        </p:txBody>
      </p:sp>
      <p:sp>
        <p:nvSpPr>
          <p:cNvPr id="126979" name="Rectangle 3"/>
          <p:cNvSpPr>
            <a:spLocks noGrp="1" noChangeArrowheads="1"/>
          </p:cNvSpPr>
          <p:nvPr>
            <p:ph type="body" idx="4294967295"/>
          </p:nvPr>
        </p:nvSpPr>
        <p:spPr>
          <a:xfrm>
            <a:off x="1568466" y="2167462"/>
            <a:ext cx="7279202" cy="3369733"/>
          </a:xfrm>
          <a:prstGeom prst="rect">
            <a:avLst/>
          </a:prstGeom>
        </p:spPr>
        <p:txBody>
          <a:bodyPr/>
          <a:lstStyle/>
          <a:p>
            <a:pPr marL="0" indent="0" eaLnBrk="1" hangingPunct="1">
              <a:spcBef>
                <a:spcPts val="0"/>
              </a:spcBef>
              <a:spcAft>
                <a:spcPts val="600"/>
              </a:spcAft>
              <a:buFont typeface="Wingdings" pitchFamily="2" charset="2"/>
              <a:buNone/>
              <a:defRPr/>
            </a:pPr>
            <a:r>
              <a:rPr lang="en-US" sz="2400" dirty="0">
                <a:solidFill>
                  <a:schemeClr val="tx2">
                    <a:lumMod val="75000"/>
                  </a:schemeClr>
                </a:solidFill>
              </a:rPr>
              <a:t>So what are the most significant  learner variables?  The two factors that have the highest significant predictive validity:</a:t>
            </a:r>
          </a:p>
          <a:p>
            <a:pPr eaLnBrk="1" hangingPunct="1">
              <a:spcBef>
                <a:spcPts val="0"/>
              </a:spcBef>
              <a:spcAft>
                <a:spcPts val="600"/>
              </a:spcAft>
              <a:defRPr/>
            </a:pPr>
            <a:r>
              <a:rPr lang="en-US" sz="2000" b="1" i="1" dirty="0">
                <a:solidFill>
                  <a:schemeClr val="tx2">
                    <a:lumMod val="75000"/>
                  </a:schemeClr>
                </a:solidFill>
              </a:rPr>
              <a:t>Prior knowledge </a:t>
            </a:r>
            <a:r>
              <a:rPr lang="en-US" sz="2000" i="1" dirty="0">
                <a:solidFill>
                  <a:schemeClr val="tx2">
                    <a:lumMod val="75000"/>
                  </a:schemeClr>
                </a:solidFill>
              </a:rPr>
              <a:t>(cognitive: aptitude/ability/self-regulation)</a:t>
            </a:r>
          </a:p>
          <a:p>
            <a:pPr marL="514350" lvl="1" eaLnBrk="1" hangingPunct="1">
              <a:spcBef>
                <a:spcPts val="0"/>
              </a:spcBef>
              <a:spcAft>
                <a:spcPts val="600"/>
              </a:spcAft>
              <a:defRPr/>
            </a:pPr>
            <a:r>
              <a:rPr lang="en-US" sz="1800" i="1" dirty="0">
                <a:solidFill>
                  <a:schemeClr val="tx2">
                    <a:lumMod val="75000"/>
                  </a:schemeClr>
                </a:solidFill>
              </a:rPr>
              <a:t>SAT scores r=0.64</a:t>
            </a:r>
          </a:p>
          <a:p>
            <a:pPr marL="514350" lvl="1" eaLnBrk="1" hangingPunct="1">
              <a:spcBef>
                <a:spcPts val="0"/>
              </a:spcBef>
              <a:spcAft>
                <a:spcPts val="600"/>
              </a:spcAft>
              <a:defRPr/>
            </a:pPr>
            <a:r>
              <a:rPr lang="en-US" sz="1800" i="1" dirty="0">
                <a:solidFill>
                  <a:schemeClr val="tx2">
                    <a:lumMod val="75000"/>
                  </a:schemeClr>
                </a:solidFill>
              </a:rPr>
              <a:t>USAFA </a:t>
            </a:r>
            <a:r>
              <a:rPr lang="en-US" sz="1800" i="1" dirty="0" err="1">
                <a:solidFill>
                  <a:schemeClr val="tx2">
                    <a:lumMod val="75000"/>
                  </a:schemeClr>
                </a:solidFill>
              </a:rPr>
              <a:t>PlaVal</a:t>
            </a:r>
            <a:r>
              <a:rPr lang="en-US" sz="1800" i="1" dirty="0">
                <a:solidFill>
                  <a:schemeClr val="tx2">
                    <a:lumMod val="75000"/>
                  </a:schemeClr>
                </a:solidFill>
              </a:rPr>
              <a:t> predictive validity r=0.67</a:t>
            </a:r>
          </a:p>
          <a:p>
            <a:pPr eaLnBrk="1" hangingPunct="1">
              <a:spcBef>
                <a:spcPts val="0"/>
              </a:spcBef>
              <a:spcAft>
                <a:spcPts val="600"/>
              </a:spcAft>
              <a:defRPr/>
            </a:pPr>
            <a:r>
              <a:rPr lang="en-US" i="1" dirty="0">
                <a:solidFill>
                  <a:schemeClr val="tx2">
                    <a:lumMod val="75000"/>
                  </a:schemeClr>
                </a:solidFill>
              </a:rPr>
              <a:t> </a:t>
            </a:r>
            <a:r>
              <a:rPr lang="en-US" sz="2000" b="1" i="1" dirty="0">
                <a:solidFill>
                  <a:schemeClr val="tx2">
                    <a:lumMod val="75000"/>
                  </a:schemeClr>
                </a:solidFill>
              </a:rPr>
              <a:t>Motivation</a:t>
            </a:r>
            <a:r>
              <a:rPr lang="en-US" sz="2000" i="1" dirty="0">
                <a:solidFill>
                  <a:schemeClr val="tx2">
                    <a:lumMod val="75000"/>
                  </a:schemeClr>
                </a:solidFill>
              </a:rPr>
              <a:t> (affective: intrinsic value/self-efficacy)</a:t>
            </a:r>
          </a:p>
          <a:p>
            <a:pPr marL="514350" lvl="1" eaLnBrk="1" hangingPunct="1">
              <a:spcBef>
                <a:spcPts val="0"/>
              </a:spcBef>
              <a:spcAft>
                <a:spcPts val="600"/>
              </a:spcAft>
              <a:defRPr/>
            </a:pPr>
            <a:r>
              <a:rPr lang="en-US" sz="1800" i="1" dirty="0">
                <a:solidFill>
                  <a:schemeClr val="tx2">
                    <a:lumMod val="75000"/>
                  </a:schemeClr>
                </a:solidFill>
              </a:rPr>
              <a:t>Journal of Ed </a:t>
            </a:r>
            <a:r>
              <a:rPr lang="en-US" sz="1800" i="1" dirty="0" err="1">
                <a:solidFill>
                  <a:schemeClr val="tx2">
                    <a:lumMod val="75000"/>
                  </a:schemeClr>
                </a:solidFill>
              </a:rPr>
              <a:t>Psy</a:t>
            </a:r>
            <a:r>
              <a:rPr lang="en-US" sz="1800" i="1" dirty="0">
                <a:solidFill>
                  <a:schemeClr val="tx2">
                    <a:lumMod val="75000"/>
                  </a:schemeClr>
                </a:solidFill>
              </a:rPr>
              <a:t> (APA), r=0.32-0.36 </a:t>
            </a:r>
          </a:p>
          <a:p>
            <a:pPr eaLnBrk="1" hangingPunct="1">
              <a:spcBef>
                <a:spcPts val="0"/>
              </a:spcBef>
              <a:spcAft>
                <a:spcPts val="600"/>
              </a:spcAft>
              <a:defRPr/>
            </a:pPr>
            <a:r>
              <a:rPr lang="en-US" sz="2000" b="1" i="1" dirty="0">
                <a:solidFill>
                  <a:schemeClr val="tx2">
                    <a:lumMod val="75000"/>
                  </a:schemeClr>
                </a:solidFill>
              </a:rPr>
              <a:t>The rest of it is noise-level</a:t>
            </a:r>
          </a:p>
        </p:txBody>
      </p:sp>
      <p:sp>
        <p:nvSpPr>
          <p:cNvPr id="4" name="Rectangle 2"/>
          <p:cNvSpPr>
            <a:spLocks noChangeArrowheads="1"/>
          </p:cNvSpPr>
          <p:nvPr/>
        </p:nvSpPr>
        <p:spPr bwMode="auto">
          <a:xfrm>
            <a:off x="1667931" y="1320805"/>
            <a:ext cx="7433734"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What about the </a:t>
            </a:r>
            <a:r>
              <a:rPr lang="en-US" sz="3600" b="1" i="1" dirty="0">
                <a:solidFill>
                  <a:schemeClr val="tx2">
                    <a:lumMod val="75000"/>
                  </a:schemeClr>
                </a:solidFill>
                <a:effectLst>
                  <a:outerShdw blurRad="38100" dist="38100" dir="2700000" algn="tl">
                    <a:srgbClr val="000000"/>
                  </a:outerShdw>
                </a:effectLst>
                <a:latin typeface="Franklin Gothic Book" pitchFamily="34" charset="0"/>
              </a:rPr>
              <a:t>Digital Generation</a:t>
            </a:r>
            <a:r>
              <a:rPr lang="en-US" sz="3600" b="1" dirty="0">
                <a:solidFill>
                  <a:schemeClr val="tx2">
                    <a:lumMod val="75000"/>
                  </a:schemeClr>
                </a:solidFill>
                <a:effectLst>
                  <a:outerShdw blurRad="38100" dist="38100" dir="2700000" algn="tl">
                    <a:srgbClr val="000000"/>
                  </a:outerShdw>
                </a:effectLst>
                <a:latin typeface="Franklin Gothic Book" pitchFamily="34" charset="0"/>
              </a:rPr>
              <a:t>?</a:t>
            </a:r>
            <a:endParaRPr lang="en-US" sz="2000" dirty="0">
              <a:solidFill>
                <a:schemeClr val="tx2">
                  <a:lumMod val="75000"/>
                </a:schemeClr>
              </a:solidFill>
              <a:latin typeface="Franklin Gothic Boo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wipe(up)">
                                      <p:cBhvr>
                                        <p:cTn id="7" dur="500"/>
                                        <p:tgtEl>
                                          <p:spTgt spid="126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wipe(up)">
                                      <p:cBhvr>
                                        <p:cTn id="12" dur="500"/>
                                        <p:tgtEl>
                                          <p:spTgt spid="126979">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animEffect transition="in" filter="wipe(up)">
                                      <p:cBhvr>
                                        <p:cTn id="15" dur="500"/>
                                        <p:tgtEl>
                                          <p:spTgt spid="126979">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6979">
                                            <p:txEl>
                                              <p:pRg st="3" end="3"/>
                                            </p:txEl>
                                          </p:spTgt>
                                        </p:tgtEl>
                                        <p:attrNameLst>
                                          <p:attrName>style.visibility</p:attrName>
                                        </p:attrNameLst>
                                      </p:cBhvr>
                                      <p:to>
                                        <p:strVal val="visible"/>
                                      </p:to>
                                    </p:set>
                                    <p:animEffect transition="in" filter="wipe(up)">
                                      <p:cBhvr>
                                        <p:cTn id="18" dur="500"/>
                                        <p:tgtEl>
                                          <p:spTgt spid="12697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6979">
                                            <p:txEl>
                                              <p:pRg st="4" end="4"/>
                                            </p:txEl>
                                          </p:spTgt>
                                        </p:tgtEl>
                                        <p:attrNameLst>
                                          <p:attrName>style.visibility</p:attrName>
                                        </p:attrNameLst>
                                      </p:cBhvr>
                                      <p:to>
                                        <p:strVal val="visible"/>
                                      </p:to>
                                    </p:set>
                                    <p:animEffect transition="in" filter="wipe(up)">
                                      <p:cBhvr>
                                        <p:cTn id="23" dur="500"/>
                                        <p:tgtEl>
                                          <p:spTgt spid="126979">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26979">
                                            <p:txEl>
                                              <p:pRg st="5" end="5"/>
                                            </p:txEl>
                                          </p:spTgt>
                                        </p:tgtEl>
                                        <p:attrNameLst>
                                          <p:attrName>style.visibility</p:attrName>
                                        </p:attrNameLst>
                                      </p:cBhvr>
                                      <p:to>
                                        <p:strVal val="visible"/>
                                      </p:to>
                                    </p:set>
                                    <p:animEffect transition="in" filter="wipe(up)">
                                      <p:cBhvr>
                                        <p:cTn id="26" dur="500"/>
                                        <p:tgtEl>
                                          <p:spTgt spid="126979">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26979">
                                            <p:txEl>
                                              <p:pRg st="6" end="6"/>
                                            </p:txEl>
                                          </p:spTgt>
                                        </p:tgtEl>
                                        <p:attrNameLst>
                                          <p:attrName>style.visibility</p:attrName>
                                        </p:attrNameLst>
                                      </p:cBhvr>
                                      <p:to>
                                        <p:strVal val="visible"/>
                                      </p:to>
                                    </p:set>
                                    <p:animEffect transition="in" filter="wipe(up)">
                                      <p:cBhvr>
                                        <p:cTn id="31" dur="500"/>
                                        <p:tgtEl>
                                          <p:spTgt spid="1269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91733" y="1929343"/>
            <a:ext cx="7162799" cy="3480858"/>
          </a:xfrm>
          <a:prstGeom prst="rect">
            <a:avLst/>
          </a:prstGeom>
        </p:spPr>
        <p:txBody>
          <a:bodyPr/>
          <a:lstStyle/>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The learning climate</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What is distance learning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What are its benefits &amp; limiting factors?</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b="0" i="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Advantages &amp; disadvantages of each medium</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Panacea Syndrome</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What does the research say?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b="1" i="1"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General considerations in media selection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b="1"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A few guiding principles</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b="1"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Media Selection Resources</a:t>
            </a:r>
          </a:p>
        </p:txBody>
      </p:sp>
      <p:sp>
        <p:nvSpPr>
          <p:cNvPr id="5" name="Rectangle 2"/>
          <p:cNvSpPr>
            <a:spLocks noChangeArrowheads="1"/>
          </p:cNvSpPr>
          <p:nvPr/>
        </p:nvSpPr>
        <p:spPr bwMode="auto">
          <a:xfrm>
            <a:off x="3598334" y="1185333"/>
            <a:ext cx="2260599"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Overview</a:t>
            </a: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664766" y="2220913"/>
            <a:ext cx="7233701" cy="2545820"/>
          </a:xfrm>
          <a:prstGeom prst="rect">
            <a:avLst/>
          </a:prstGeom>
        </p:spPr>
        <p:txBody>
          <a:bodyPr/>
          <a:lstStyle/>
          <a:p>
            <a:pPr>
              <a:spcBef>
                <a:spcPts val="0"/>
              </a:spcBef>
              <a:spcAft>
                <a:spcPts val="300"/>
              </a:spcAft>
              <a:buFont typeface="Wingdings" pitchFamily="2" charset="2"/>
              <a:buNone/>
              <a:defRPr/>
            </a:pPr>
            <a:r>
              <a:rPr lang="en-US" sz="2400" i="1" dirty="0">
                <a:solidFill>
                  <a:schemeClr val="tx2">
                    <a:lumMod val="75000"/>
                  </a:schemeClr>
                </a:solidFill>
              </a:rPr>
              <a:t>Success in distance learning depends on:</a:t>
            </a:r>
          </a:p>
          <a:p>
            <a:pPr>
              <a:spcBef>
                <a:spcPts val="0"/>
              </a:spcBef>
              <a:spcAft>
                <a:spcPts val="300"/>
              </a:spcAft>
              <a:defRPr/>
            </a:pPr>
            <a:r>
              <a:rPr lang="en-US" sz="2000" dirty="0">
                <a:solidFill>
                  <a:schemeClr val="tx2">
                    <a:lumMod val="75000"/>
                  </a:schemeClr>
                </a:solidFill>
              </a:rPr>
              <a:t>A systematic approach that ensures appropriate media are selected to support desired learning objectives</a:t>
            </a:r>
          </a:p>
          <a:p>
            <a:pPr>
              <a:spcBef>
                <a:spcPts val="0"/>
              </a:spcBef>
              <a:spcAft>
                <a:spcPts val="300"/>
              </a:spcAft>
              <a:defRPr/>
            </a:pPr>
            <a:r>
              <a:rPr lang="en-US" sz="2000" dirty="0">
                <a:solidFill>
                  <a:schemeClr val="tx2">
                    <a:lumMod val="75000"/>
                  </a:schemeClr>
                </a:solidFill>
              </a:rPr>
              <a:t>Analysis of available technologies including a thorough examination of the advantages and limitations of each medium</a:t>
            </a:r>
          </a:p>
          <a:p>
            <a:pPr>
              <a:spcBef>
                <a:spcPts val="0"/>
              </a:spcBef>
              <a:spcAft>
                <a:spcPts val="300"/>
              </a:spcAft>
              <a:defRPr/>
            </a:pPr>
            <a:r>
              <a:rPr lang="en-US" sz="2000" dirty="0">
                <a:solidFill>
                  <a:schemeClr val="tx2">
                    <a:lumMod val="75000"/>
                  </a:schemeClr>
                </a:solidFill>
              </a:rPr>
              <a:t>Consideration given first to instructional objectives, but many other factors come into play</a:t>
            </a:r>
          </a:p>
        </p:txBody>
      </p:sp>
      <p:sp>
        <p:nvSpPr>
          <p:cNvPr id="11" name="Rectangle 2"/>
          <p:cNvSpPr>
            <a:spLocks noChangeArrowheads="1"/>
          </p:cNvSpPr>
          <p:nvPr/>
        </p:nvSpPr>
        <p:spPr bwMode="auto">
          <a:xfrm>
            <a:off x="1422402" y="1244602"/>
            <a:ext cx="7662333"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Instructional Media Selection Process</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1066800" y="7391400"/>
            <a:ext cx="6553200" cy="1066800"/>
          </a:xfrm>
          <a:prstGeom prst="rect">
            <a:avLst/>
          </a:prstGeom>
        </p:spPr>
        <p:txBody>
          <a:bodyPr anchorCtr="0"/>
          <a:lstStyle/>
          <a:p>
            <a:pPr eaLnBrk="1" hangingPunct="1">
              <a:defRPr/>
            </a:pPr>
            <a:r>
              <a:rPr lang="en-US" sz="500" i="1">
                <a:solidFill>
                  <a:srgbClr val="FFFFFF"/>
                </a:solidFill>
              </a:rPr>
              <a:t>General Considerations</a:t>
            </a:r>
            <a:endParaRPr lang="en-US" sz="500">
              <a:solidFill>
                <a:srgbClr val="FFFFFF"/>
              </a:solidFill>
            </a:endParaRPr>
          </a:p>
        </p:txBody>
      </p:sp>
      <p:sp>
        <p:nvSpPr>
          <p:cNvPr id="129027" name="Rectangle 3"/>
          <p:cNvSpPr>
            <a:spLocks noGrp="1" noChangeArrowheads="1"/>
          </p:cNvSpPr>
          <p:nvPr>
            <p:ph type="body" idx="4294967295"/>
          </p:nvPr>
        </p:nvSpPr>
        <p:spPr>
          <a:xfrm>
            <a:off x="1672697" y="2229907"/>
            <a:ext cx="7361235" cy="2790826"/>
          </a:xfrm>
          <a:prstGeom prst="rect">
            <a:avLst/>
          </a:prstGeom>
        </p:spPr>
        <p:txBody>
          <a:bodyPr/>
          <a:lstStyle/>
          <a:p>
            <a:pPr marL="0" indent="0" eaLnBrk="1" hangingPunct="1">
              <a:spcBef>
                <a:spcPts val="0"/>
              </a:spcBef>
              <a:spcAft>
                <a:spcPts val="300"/>
              </a:spcAft>
              <a:buFont typeface="Wingdings" pitchFamily="2" charset="2"/>
              <a:buNone/>
              <a:defRPr/>
            </a:pPr>
            <a:r>
              <a:rPr lang="en-US" sz="2400" i="1" dirty="0">
                <a:solidFill>
                  <a:schemeClr val="tx2">
                    <a:lumMod val="75000"/>
                  </a:schemeClr>
                </a:solidFill>
              </a:rPr>
              <a:t>When selecting media, what are the most important design factors? </a:t>
            </a:r>
          </a:p>
          <a:p>
            <a:pPr eaLnBrk="1" hangingPunct="1">
              <a:spcBef>
                <a:spcPts val="0"/>
              </a:spcBef>
              <a:spcAft>
                <a:spcPts val="300"/>
              </a:spcAft>
              <a:defRPr/>
            </a:pPr>
            <a:r>
              <a:rPr lang="en-US" sz="2000" dirty="0">
                <a:solidFill>
                  <a:schemeClr val="tx2">
                    <a:lumMod val="75000"/>
                  </a:schemeClr>
                </a:solidFill>
              </a:rPr>
              <a:t>Remember, first, that the most significant factor in </a:t>
            </a:r>
            <a:r>
              <a:rPr lang="en-US" sz="2000" i="1" dirty="0">
                <a:solidFill>
                  <a:schemeClr val="tx2">
                    <a:lumMod val="75000"/>
                  </a:schemeClr>
                </a:solidFill>
              </a:rPr>
              <a:t>student learning</a:t>
            </a:r>
            <a:r>
              <a:rPr lang="en-US" sz="2000" dirty="0">
                <a:solidFill>
                  <a:schemeClr val="tx2">
                    <a:lumMod val="75000"/>
                  </a:schemeClr>
                </a:solidFill>
              </a:rPr>
              <a:t>:  </a:t>
            </a:r>
            <a:r>
              <a:rPr lang="en-US" sz="2000" i="1" dirty="0">
                <a:solidFill>
                  <a:schemeClr val="tx2">
                    <a:lumMod val="75000"/>
                  </a:schemeClr>
                </a:solidFill>
              </a:rPr>
              <a:t>Quality instruction</a:t>
            </a:r>
            <a:r>
              <a:rPr lang="en-US" sz="2000" dirty="0">
                <a:solidFill>
                  <a:schemeClr val="tx2">
                    <a:lumMod val="75000"/>
                  </a:schemeClr>
                </a:solidFill>
              </a:rPr>
              <a:t>—not technology</a:t>
            </a:r>
          </a:p>
          <a:p>
            <a:pPr eaLnBrk="1" hangingPunct="1">
              <a:spcBef>
                <a:spcPts val="0"/>
              </a:spcBef>
              <a:spcAft>
                <a:spcPts val="300"/>
              </a:spcAft>
              <a:defRPr/>
            </a:pPr>
            <a:r>
              <a:rPr lang="en-US" sz="2000" dirty="0">
                <a:solidFill>
                  <a:schemeClr val="tx2">
                    <a:lumMod val="75000"/>
                  </a:schemeClr>
                </a:solidFill>
              </a:rPr>
              <a:t>The most important factor in media selection: </a:t>
            </a:r>
            <a:r>
              <a:rPr lang="en-US" sz="2000" i="1" dirty="0">
                <a:solidFill>
                  <a:schemeClr val="tx2">
                    <a:lumMod val="75000"/>
                  </a:schemeClr>
                </a:solidFill>
              </a:rPr>
              <a:t>Instructional objectives </a:t>
            </a:r>
            <a:r>
              <a:rPr lang="en-US" sz="2000" dirty="0">
                <a:solidFill>
                  <a:schemeClr val="tx2">
                    <a:lumMod val="75000"/>
                  </a:schemeClr>
                </a:solidFill>
              </a:rPr>
              <a:t>(cognitive, affective, &amp; psychomotor) </a:t>
            </a:r>
          </a:p>
          <a:p>
            <a:pPr eaLnBrk="1" hangingPunct="1">
              <a:spcBef>
                <a:spcPts val="0"/>
              </a:spcBef>
              <a:spcAft>
                <a:spcPts val="300"/>
              </a:spcAft>
              <a:defRPr/>
            </a:pPr>
            <a:r>
              <a:rPr lang="en-US" sz="2000" dirty="0">
                <a:solidFill>
                  <a:schemeClr val="tx2">
                    <a:lumMod val="75000"/>
                  </a:schemeClr>
                </a:solidFill>
              </a:rPr>
              <a:t>The next most important factor in media selection: </a:t>
            </a:r>
            <a:r>
              <a:rPr lang="en-US" sz="2000" i="1" dirty="0">
                <a:solidFill>
                  <a:schemeClr val="tx2">
                    <a:lumMod val="75000"/>
                  </a:schemeClr>
                </a:solidFill>
              </a:rPr>
              <a:t>Student throughput</a:t>
            </a:r>
            <a:r>
              <a:rPr lang="en-US" sz="2000" dirty="0">
                <a:solidFill>
                  <a:schemeClr val="tx2">
                    <a:lumMod val="75000"/>
                  </a:schemeClr>
                </a:solidFill>
              </a:rPr>
              <a:t> (the larger the better)</a:t>
            </a:r>
          </a:p>
        </p:txBody>
      </p:sp>
      <p:sp>
        <p:nvSpPr>
          <p:cNvPr id="5" name="Rectangle 2"/>
          <p:cNvSpPr>
            <a:spLocks noChangeArrowheads="1"/>
          </p:cNvSpPr>
          <p:nvPr/>
        </p:nvSpPr>
        <p:spPr bwMode="auto">
          <a:xfrm>
            <a:off x="1422402" y="1244602"/>
            <a:ext cx="7662333"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Instructional Media Selection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wipe(left)">
                                      <p:cBhvr>
                                        <p:cTn id="7" dur="5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wipe(left)">
                                      <p:cBhvr>
                                        <p:cTn id="12" dur="500"/>
                                        <p:tgtEl>
                                          <p:spTgt spid="129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027">
                                            <p:txEl>
                                              <p:pRg st="2" end="2"/>
                                            </p:txEl>
                                          </p:spTgt>
                                        </p:tgtEl>
                                        <p:attrNameLst>
                                          <p:attrName>style.visibility</p:attrName>
                                        </p:attrNameLst>
                                      </p:cBhvr>
                                      <p:to>
                                        <p:strVal val="visible"/>
                                      </p:to>
                                    </p:set>
                                    <p:animEffect transition="in" filter="wipe(left)">
                                      <p:cBhvr>
                                        <p:cTn id="17" dur="500"/>
                                        <p:tgtEl>
                                          <p:spTgt spid="129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027">
                                            <p:txEl>
                                              <p:pRg st="3" end="3"/>
                                            </p:txEl>
                                          </p:spTgt>
                                        </p:tgtEl>
                                        <p:attrNameLst>
                                          <p:attrName>style.visibility</p:attrName>
                                        </p:attrNameLst>
                                      </p:cBhvr>
                                      <p:to>
                                        <p:strVal val="visible"/>
                                      </p:to>
                                    </p:set>
                                    <p:animEffect transition="in" filter="wipe(left)">
                                      <p:cBhvr>
                                        <p:cTn id="22" dur="500"/>
                                        <p:tgtEl>
                                          <p:spTgt spid="129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5" name="Rectangle 3"/>
          <p:cNvSpPr>
            <a:spLocks noGrp="1" noChangeArrowheads="1"/>
          </p:cNvSpPr>
          <p:nvPr>
            <p:ph type="body" idx="4294967295"/>
          </p:nvPr>
        </p:nvSpPr>
        <p:spPr>
          <a:xfrm>
            <a:off x="1663700" y="2235205"/>
            <a:ext cx="7370235" cy="4038600"/>
          </a:xfrm>
          <a:prstGeom prst="rect">
            <a:avLst/>
          </a:prstGeom>
        </p:spPr>
        <p:txBody>
          <a:bodyPr/>
          <a:lstStyle/>
          <a:p>
            <a:pPr eaLnBrk="1" hangingPunct="1">
              <a:spcBef>
                <a:spcPts val="0"/>
              </a:spcBef>
              <a:spcAft>
                <a:spcPts val="600"/>
              </a:spcAft>
              <a:buFont typeface="Wingdings" pitchFamily="2" charset="2"/>
              <a:buNone/>
              <a:defRPr/>
            </a:pPr>
            <a:r>
              <a:rPr lang="en-US" sz="2400" i="1" dirty="0">
                <a:solidFill>
                  <a:schemeClr val="tx2">
                    <a:lumMod val="75000"/>
                  </a:schemeClr>
                </a:solidFill>
              </a:rPr>
              <a:t>When selecting media you should also consider:</a:t>
            </a:r>
          </a:p>
          <a:p>
            <a:pPr eaLnBrk="1" hangingPunct="1">
              <a:spcBef>
                <a:spcPts val="0"/>
              </a:spcBef>
              <a:spcAft>
                <a:spcPts val="300"/>
              </a:spcAft>
              <a:defRPr/>
            </a:pPr>
            <a:r>
              <a:rPr lang="en-US" sz="2000" dirty="0">
                <a:solidFill>
                  <a:schemeClr val="tx2">
                    <a:lumMod val="75000"/>
                  </a:schemeClr>
                </a:solidFill>
              </a:rPr>
              <a:t>Complexity of content</a:t>
            </a:r>
          </a:p>
          <a:p>
            <a:pPr eaLnBrk="1" hangingPunct="1">
              <a:spcBef>
                <a:spcPts val="0"/>
              </a:spcBef>
              <a:spcAft>
                <a:spcPts val="300"/>
              </a:spcAft>
              <a:defRPr/>
            </a:pPr>
            <a:r>
              <a:rPr lang="en-US" sz="2000" dirty="0">
                <a:solidFill>
                  <a:schemeClr val="tx2">
                    <a:lumMod val="75000"/>
                  </a:schemeClr>
                </a:solidFill>
              </a:rPr>
              <a:t>Identification of knowledge and skill gaps Level &amp; domain (cognitive, affective, psychomotor) of learning objectives </a:t>
            </a:r>
          </a:p>
          <a:p>
            <a:pPr eaLnBrk="1" hangingPunct="1">
              <a:spcBef>
                <a:spcPts val="0"/>
              </a:spcBef>
              <a:spcAft>
                <a:spcPts val="300"/>
              </a:spcAft>
              <a:defRPr/>
            </a:pPr>
            <a:r>
              <a:rPr lang="en-US" sz="2000" dirty="0">
                <a:solidFill>
                  <a:schemeClr val="tx2">
                    <a:lumMod val="75000"/>
                  </a:schemeClr>
                </a:solidFill>
              </a:rPr>
              <a:t>Effective assessment &amp; measurement tools</a:t>
            </a:r>
          </a:p>
          <a:p>
            <a:pPr eaLnBrk="1" hangingPunct="1">
              <a:spcBef>
                <a:spcPts val="0"/>
              </a:spcBef>
              <a:spcAft>
                <a:spcPts val="300"/>
              </a:spcAft>
              <a:defRPr/>
            </a:pPr>
            <a:r>
              <a:rPr lang="en-US" sz="2000" dirty="0">
                <a:solidFill>
                  <a:schemeClr val="tx2">
                    <a:lumMod val="75000"/>
                  </a:schemeClr>
                </a:solidFill>
              </a:rPr>
              <a:t>Instructional strategies</a:t>
            </a:r>
          </a:p>
          <a:p>
            <a:pPr eaLnBrk="1" hangingPunct="1">
              <a:spcBef>
                <a:spcPts val="0"/>
              </a:spcBef>
              <a:spcAft>
                <a:spcPts val="300"/>
              </a:spcAft>
              <a:defRPr/>
            </a:pPr>
            <a:r>
              <a:rPr lang="en-US" sz="2000" dirty="0">
                <a:solidFill>
                  <a:schemeClr val="tx2">
                    <a:lumMod val="75000"/>
                  </a:schemeClr>
                </a:solidFill>
              </a:rPr>
              <a:t>Student Environment (office, home, classroom, or in between)</a:t>
            </a:r>
          </a:p>
          <a:p>
            <a:pPr eaLnBrk="1" hangingPunct="1">
              <a:spcBef>
                <a:spcPts val="0"/>
              </a:spcBef>
              <a:spcAft>
                <a:spcPts val="300"/>
              </a:spcAft>
              <a:defRPr/>
            </a:pPr>
            <a:r>
              <a:rPr lang="en-US" sz="2000" dirty="0">
                <a:solidFill>
                  <a:schemeClr val="tx2">
                    <a:lumMod val="75000"/>
                  </a:schemeClr>
                </a:solidFill>
              </a:rPr>
              <a:t>Frequency of content change</a:t>
            </a:r>
          </a:p>
          <a:p>
            <a:pPr eaLnBrk="1" hangingPunct="1">
              <a:spcBef>
                <a:spcPts val="0"/>
              </a:spcBef>
              <a:spcAft>
                <a:spcPts val="300"/>
              </a:spcAft>
              <a:defRPr/>
            </a:pPr>
            <a:r>
              <a:rPr lang="en-US" sz="2000" dirty="0">
                <a:solidFill>
                  <a:schemeClr val="tx2">
                    <a:lumMod val="75000"/>
                  </a:schemeClr>
                </a:solidFill>
              </a:rPr>
              <a:t>Development time</a:t>
            </a:r>
          </a:p>
          <a:p>
            <a:pPr eaLnBrk="1" hangingPunct="1">
              <a:spcBef>
                <a:spcPts val="0"/>
              </a:spcBef>
              <a:spcAft>
                <a:spcPts val="300"/>
              </a:spcAft>
              <a:defRPr/>
            </a:pPr>
            <a:r>
              <a:rPr lang="en-US" sz="2000" dirty="0">
                <a:solidFill>
                  <a:schemeClr val="tx2">
                    <a:lumMod val="75000"/>
                  </a:schemeClr>
                </a:solidFill>
              </a:rPr>
              <a:t>Degree &amp; type of interactivity (audio/video/text) </a:t>
            </a:r>
          </a:p>
          <a:p>
            <a:pPr eaLnBrk="1" hangingPunct="1">
              <a:spcBef>
                <a:spcPts val="0"/>
              </a:spcBef>
              <a:spcAft>
                <a:spcPts val="300"/>
              </a:spcAft>
              <a:defRPr/>
            </a:pPr>
            <a:r>
              <a:rPr lang="en-US" sz="2000" dirty="0">
                <a:solidFill>
                  <a:schemeClr val="tx2">
                    <a:lumMod val="75000"/>
                  </a:schemeClr>
                </a:solidFill>
              </a:rPr>
              <a:t>Ease of administration</a:t>
            </a:r>
            <a:endParaRPr lang="en-US" sz="2400" dirty="0"/>
          </a:p>
          <a:p>
            <a:pPr eaLnBrk="1" hangingPunct="1">
              <a:lnSpc>
                <a:spcPct val="90000"/>
              </a:lnSpc>
              <a:defRPr/>
            </a:pPr>
            <a:endParaRPr lang="en-US" sz="2400" dirty="0"/>
          </a:p>
        </p:txBody>
      </p:sp>
      <p:sp>
        <p:nvSpPr>
          <p:cNvPr id="4" name="Rectangle 2"/>
          <p:cNvSpPr>
            <a:spLocks noChangeArrowheads="1"/>
          </p:cNvSpPr>
          <p:nvPr/>
        </p:nvSpPr>
        <p:spPr bwMode="auto">
          <a:xfrm>
            <a:off x="1422402" y="1244602"/>
            <a:ext cx="7662333"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Instructional Media Selection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wipe(up)">
                                      <p:cBhvr>
                                        <p:cTn id="7" dur="500"/>
                                        <p:tgtEl>
                                          <p:spTgt spid="13107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1075">
                                            <p:txEl>
                                              <p:pRg st="1" end="1"/>
                                            </p:txEl>
                                          </p:spTgt>
                                        </p:tgtEl>
                                        <p:attrNameLst>
                                          <p:attrName>style.visibility</p:attrName>
                                        </p:attrNameLst>
                                      </p:cBhvr>
                                      <p:to>
                                        <p:strVal val="visible"/>
                                      </p:to>
                                    </p:set>
                                    <p:animEffect transition="in" filter="wipe(up)">
                                      <p:cBhvr>
                                        <p:cTn id="11" dur="500"/>
                                        <p:tgtEl>
                                          <p:spTgt spid="131075">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31075">
                                            <p:txEl>
                                              <p:pRg st="2" end="2"/>
                                            </p:txEl>
                                          </p:spTgt>
                                        </p:tgtEl>
                                        <p:attrNameLst>
                                          <p:attrName>style.visibility</p:attrName>
                                        </p:attrNameLst>
                                      </p:cBhvr>
                                      <p:to>
                                        <p:strVal val="visible"/>
                                      </p:to>
                                    </p:set>
                                    <p:animEffect transition="in" filter="wipe(up)">
                                      <p:cBhvr>
                                        <p:cTn id="15" dur="500"/>
                                        <p:tgtEl>
                                          <p:spTgt spid="131075">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1075">
                                            <p:txEl>
                                              <p:pRg st="3" end="3"/>
                                            </p:txEl>
                                          </p:spTgt>
                                        </p:tgtEl>
                                        <p:attrNameLst>
                                          <p:attrName>style.visibility</p:attrName>
                                        </p:attrNameLst>
                                      </p:cBhvr>
                                      <p:to>
                                        <p:strVal val="visible"/>
                                      </p:to>
                                    </p:set>
                                    <p:animEffect transition="in" filter="wipe(up)">
                                      <p:cBhvr>
                                        <p:cTn id="19" dur="500"/>
                                        <p:tgtEl>
                                          <p:spTgt spid="131075">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31075">
                                            <p:txEl>
                                              <p:pRg st="4" end="4"/>
                                            </p:txEl>
                                          </p:spTgt>
                                        </p:tgtEl>
                                        <p:attrNameLst>
                                          <p:attrName>style.visibility</p:attrName>
                                        </p:attrNameLst>
                                      </p:cBhvr>
                                      <p:to>
                                        <p:strVal val="visible"/>
                                      </p:to>
                                    </p:set>
                                    <p:animEffect transition="in" filter="wipe(up)">
                                      <p:cBhvr>
                                        <p:cTn id="23" dur="500"/>
                                        <p:tgtEl>
                                          <p:spTgt spid="131075">
                                            <p:txEl>
                                              <p:pRg st="4" end="4"/>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31075">
                                            <p:txEl>
                                              <p:pRg st="5" end="5"/>
                                            </p:txEl>
                                          </p:spTgt>
                                        </p:tgtEl>
                                        <p:attrNameLst>
                                          <p:attrName>style.visibility</p:attrName>
                                        </p:attrNameLst>
                                      </p:cBhvr>
                                      <p:to>
                                        <p:strVal val="visible"/>
                                      </p:to>
                                    </p:set>
                                    <p:animEffect transition="in" filter="wipe(up)">
                                      <p:cBhvr>
                                        <p:cTn id="27" dur="500"/>
                                        <p:tgtEl>
                                          <p:spTgt spid="131075">
                                            <p:txEl>
                                              <p:pRg st="5" end="5"/>
                                            </p:txEl>
                                          </p:spTgt>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31075">
                                            <p:txEl>
                                              <p:pRg st="6" end="6"/>
                                            </p:txEl>
                                          </p:spTgt>
                                        </p:tgtEl>
                                        <p:attrNameLst>
                                          <p:attrName>style.visibility</p:attrName>
                                        </p:attrNameLst>
                                      </p:cBhvr>
                                      <p:to>
                                        <p:strVal val="visible"/>
                                      </p:to>
                                    </p:set>
                                    <p:animEffect transition="in" filter="wipe(up)">
                                      <p:cBhvr>
                                        <p:cTn id="31" dur="500"/>
                                        <p:tgtEl>
                                          <p:spTgt spid="131075">
                                            <p:txEl>
                                              <p:pRg st="6" end="6"/>
                                            </p:txEl>
                                          </p:spTgt>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31075">
                                            <p:txEl>
                                              <p:pRg st="7" end="7"/>
                                            </p:txEl>
                                          </p:spTgt>
                                        </p:tgtEl>
                                        <p:attrNameLst>
                                          <p:attrName>style.visibility</p:attrName>
                                        </p:attrNameLst>
                                      </p:cBhvr>
                                      <p:to>
                                        <p:strVal val="visible"/>
                                      </p:to>
                                    </p:set>
                                    <p:animEffect transition="in" filter="wipe(up)">
                                      <p:cBhvr>
                                        <p:cTn id="35" dur="500"/>
                                        <p:tgtEl>
                                          <p:spTgt spid="131075">
                                            <p:txEl>
                                              <p:pRg st="7" end="7"/>
                                            </p:txEl>
                                          </p:spTgt>
                                        </p:tgtEl>
                                      </p:cBhvr>
                                    </p:animEffect>
                                  </p:childTnLst>
                                </p:cTn>
                              </p:par>
                            </p:childTnLst>
                          </p:cTn>
                        </p:par>
                        <p:par>
                          <p:cTn id="36" fill="hold" nodeType="afterGroup">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31075">
                                            <p:txEl>
                                              <p:pRg st="8" end="8"/>
                                            </p:txEl>
                                          </p:spTgt>
                                        </p:tgtEl>
                                        <p:attrNameLst>
                                          <p:attrName>style.visibility</p:attrName>
                                        </p:attrNameLst>
                                      </p:cBhvr>
                                      <p:to>
                                        <p:strVal val="visible"/>
                                      </p:to>
                                    </p:set>
                                    <p:animEffect transition="in" filter="wipe(up)">
                                      <p:cBhvr>
                                        <p:cTn id="39" dur="500"/>
                                        <p:tgtEl>
                                          <p:spTgt spid="131075">
                                            <p:txEl>
                                              <p:pRg st="8" end="8"/>
                                            </p:txEl>
                                          </p:spTgt>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31075">
                                            <p:txEl>
                                              <p:pRg st="9" end="9"/>
                                            </p:txEl>
                                          </p:spTgt>
                                        </p:tgtEl>
                                        <p:attrNameLst>
                                          <p:attrName>style.visibility</p:attrName>
                                        </p:attrNameLst>
                                      </p:cBhvr>
                                      <p:to>
                                        <p:strVal val="visible"/>
                                      </p:to>
                                    </p:set>
                                    <p:animEffect transition="in" filter="wipe(up)">
                                      <p:cBhvr>
                                        <p:cTn id="43" dur="500"/>
                                        <p:tgtEl>
                                          <p:spTgt spid="1310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advAuto="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5" name="Rectangle 3"/>
          <p:cNvSpPr>
            <a:spLocks noGrp="1" noChangeArrowheads="1"/>
          </p:cNvSpPr>
          <p:nvPr>
            <p:ph type="body" idx="4294967295"/>
          </p:nvPr>
        </p:nvSpPr>
        <p:spPr>
          <a:xfrm>
            <a:off x="1651531" y="2238379"/>
            <a:ext cx="7365472" cy="3806825"/>
          </a:xfrm>
          <a:prstGeom prst="rect">
            <a:avLst/>
          </a:prstGeom>
        </p:spPr>
        <p:txBody>
          <a:bodyPr/>
          <a:lstStyle/>
          <a:p>
            <a:pPr marL="0" indent="0">
              <a:spcBef>
                <a:spcPts val="0"/>
              </a:spcBef>
              <a:spcAft>
                <a:spcPts val="300"/>
              </a:spcAft>
              <a:buFont typeface="Wingdings" pitchFamily="2" charset="2"/>
              <a:buNone/>
              <a:defRPr/>
            </a:pPr>
            <a:r>
              <a:rPr lang="en-US" sz="2400" i="1" dirty="0">
                <a:solidFill>
                  <a:schemeClr val="tx2">
                    <a:lumMod val="75000"/>
                  </a:schemeClr>
                </a:solidFill>
              </a:rPr>
              <a:t>When selecting media, what are the most important delivery factors?</a:t>
            </a:r>
          </a:p>
          <a:p>
            <a:pPr marL="342900" lvl="1" indent="-342900">
              <a:spcBef>
                <a:spcPts val="0"/>
              </a:spcBef>
              <a:spcAft>
                <a:spcPts val="300"/>
              </a:spcAft>
              <a:buSzPct val="150000"/>
              <a:buFont typeface="Arial" pitchFamily="34" charset="0"/>
              <a:buChar char="•"/>
              <a:defRPr/>
            </a:pPr>
            <a:r>
              <a:rPr lang="en-US" sz="2000" dirty="0">
                <a:solidFill>
                  <a:schemeClr val="tx2">
                    <a:lumMod val="75000"/>
                  </a:schemeClr>
                </a:solidFill>
              </a:rPr>
              <a:t>Audience size &amp; distribution </a:t>
            </a:r>
          </a:p>
          <a:p>
            <a:pPr marL="342900" lvl="1" indent="-342900">
              <a:spcBef>
                <a:spcPts val="0"/>
              </a:spcBef>
              <a:spcAft>
                <a:spcPts val="300"/>
              </a:spcAft>
              <a:buSzPct val="150000"/>
              <a:buFont typeface="Arial" pitchFamily="34" charset="0"/>
              <a:buChar char="•"/>
              <a:defRPr/>
            </a:pPr>
            <a:r>
              <a:rPr lang="en-US" sz="2000" dirty="0">
                <a:solidFill>
                  <a:schemeClr val="tx2">
                    <a:lumMod val="75000"/>
                  </a:schemeClr>
                </a:solidFill>
              </a:rPr>
              <a:t>Cost (In house vs. outsourcing  development</a:t>
            </a:r>
          </a:p>
          <a:p>
            <a:pPr marL="342900" lvl="1" indent="-342900">
              <a:spcBef>
                <a:spcPts val="0"/>
              </a:spcBef>
              <a:spcAft>
                <a:spcPts val="300"/>
              </a:spcAft>
              <a:buSzPct val="150000"/>
              <a:buFont typeface="Arial" pitchFamily="34" charset="0"/>
              <a:buChar char="•"/>
              <a:defRPr/>
            </a:pPr>
            <a:r>
              <a:rPr lang="en-US" sz="2000" dirty="0">
                <a:solidFill>
                  <a:schemeClr val="tx2">
                    <a:lumMod val="75000"/>
                  </a:schemeClr>
                </a:solidFill>
              </a:rPr>
              <a:t>Availability of selected medium for delivery</a:t>
            </a:r>
          </a:p>
          <a:p>
            <a:pPr marL="342900" lvl="1" indent="-342900">
              <a:spcBef>
                <a:spcPts val="0"/>
              </a:spcBef>
              <a:spcAft>
                <a:spcPts val="300"/>
              </a:spcAft>
              <a:buSzPct val="150000"/>
              <a:buFont typeface="Arial" pitchFamily="34" charset="0"/>
              <a:buChar char="•"/>
              <a:defRPr/>
            </a:pPr>
            <a:r>
              <a:rPr lang="en-US" sz="2000" dirty="0">
                <a:solidFill>
                  <a:schemeClr val="tx2">
                    <a:lumMod val="75000"/>
                  </a:schemeClr>
                </a:solidFill>
              </a:rPr>
              <a:t>Availability of existing infrastructure (LAN/WAN connectivity &amp; system limits) </a:t>
            </a:r>
          </a:p>
          <a:p>
            <a:pPr marL="342900" lvl="1" indent="-342900">
              <a:spcBef>
                <a:spcPts val="0"/>
              </a:spcBef>
              <a:spcAft>
                <a:spcPts val="300"/>
              </a:spcAft>
              <a:buSzPct val="150000"/>
              <a:buFont typeface="Arial" pitchFamily="34" charset="0"/>
              <a:buChar char="•"/>
              <a:defRPr/>
            </a:pPr>
            <a:r>
              <a:rPr lang="en-US" sz="2000" dirty="0">
                <a:solidFill>
                  <a:schemeClr val="tx2">
                    <a:lumMod val="75000"/>
                  </a:schemeClr>
                </a:solidFill>
              </a:rPr>
              <a:t>Hardware endpoints: TV/monitor, display devices, servers/computers </a:t>
            </a:r>
          </a:p>
          <a:p>
            <a:pPr marL="342900" lvl="1" indent="-342900">
              <a:spcBef>
                <a:spcPts val="0"/>
              </a:spcBef>
              <a:spcAft>
                <a:spcPts val="300"/>
              </a:spcAft>
              <a:buSzPct val="150000"/>
              <a:buFont typeface="Arial" pitchFamily="34" charset="0"/>
              <a:buChar char="•"/>
              <a:defRPr/>
            </a:pPr>
            <a:r>
              <a:rPr lang="en-US" sz="2000" dirty="0">
                <a:solidFill>
                  <a:schemeClr val="tx2">
                    <a:lumMod val="75000"/>
                  </a:schemeClr>
                </a:solidFill>
              </a:rPr>
              <a:t>Portability (</a:t>
            </a:r>
            <a:r>
              <a:rPr lang="en-US" sz="2000" dirty="0" err="1">
                <a:solidFill>
                  <a:schemeClr val="tx2">
                    <a:lumMod val="75000"/>
                  </a:schemeClr>
                </a:solidFill>
              </a:rPr>
              <a:t>smartphones</a:t>
            </a:r>
            <a:r>
              <a:rPr lang="en-US" sz="2000" dirty="0">
                <a:solidFill>
                  <a:schemeClr val="tx2">
                    <a:lumMod val="75000"/>
                  </a:schemeClr>
                </a:solidFill>
              </a:rPr>
              <a:t>, tablets) </a:t>
            </a:r>
          </a:p>
          <a:p>
            <a:pPr marL="342900" lvl="1" indent="-342900">
              <a:spcBef>
                <a:spcPts val="0"/>
              </a:spcBef>
              <a:spcAft>
                <a:spcPts val="300"/>
              </a:spcAft>
              <a:buSzPct val="150000"/>
              <a:buFont typeface="Arial" pitchFamily="34" charset="0"/>
              <a:buChar char="•"/>
              <a:defRPr/>
            </a:pPr>
            <a:r>
              <a:rPr lang="en-US" sz="2000" dirty="0">
                <a:solidFill>
                  <a:schemeClr val="tx2">
                    <a:lumMod val="75000"/>
                  </a:schemeClr>
                </a:solidFill>
              </a:rPr>
              <a:t>Synchronicity</a:t>
            </a:r>
          </a:p>
          <a:p>
            <a:pPr marL="342900" lvl="1" indent="-342900">
              <a:spcBef>
                <a:spcPts val="0"/>
              </a:spcBef>
              <a:spcAft>
                <a:spcPts val="300"/>
              </a:spcAft>
              <a:buSzPct val="150000"/>
              <a:buFont typeface="Arial" pitchFamily="34" charset="0"/>
              <a:buChar char="•"/>
              <a:defRPr/>
            </a:pPr>
            <a:r>
              <a:rPr lang="en-US" sz="2000" dirty="0">
                <a:solidFill>
                  <a:schemeClr val="tx2">
                    <a:lumMod val="75000"/>
                  </a:schemeClr>
                </a:solidFill>
              </a:rPr>
              <a:t>Symmetry</a:t>
            </a:r>
          </a:p>
        </p:txBody>
      </p:sp>
      <p:sp>
        <p:nvSpPr>
          <p:cNvPr id="4" name="Rectangle 2"/>
          <p:cNvSpPr>
            <a:spLocks noChangeArrowheads="1"/>
          </p:cNvSpPr>
          <p:nvPr/>
        </p:nvSpPr>
        <p:spPr bwMode="auto">
          <a:xfrm>
            <a:off x="1422402" y="1244602"/>
            <a:ext cx="7662333"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Instructional Media Selection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wipe(up)">
                                      <p:cBhvr>
                                        <p:cTn id="7" dur="500"/>
                                        <p:tgtEl>
                                          <p:spTgt spid="13107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1075">
                                            <p:txEl>
                                              <p:pRg st="1" end="1"/>
                                            </p:txEl>
                                          </p:spTgt>
                                        </p:tgtEl>
                                        <p:attrNameLst>
                                          <p:attrName>style.visibility</p:attrName>
                                        </p:attrNameLst>
                                      </p:cBhvr>
                                      <p:to>
                                        <p:strVal val="visible"/>
                                      </p:to>
                                    </p:set>
                                    <p:animEffect transition="in" filter="wipe(up)">
                                      <p:cBhvr>
                                        <p:cTn id="10" dur="500"/>
                                        <p:tgtEl>
                                          <p:spTgt spid="131075">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1075">
                                            <p:txEl>
                                              <p:pRg st="2" end="2"/>
                                            </p:txEl>
                                          </p:spTgt>
                                        </p:tgtEl>
                                        <p:attrNameLst>
                                          <p:attrName>style.visibility</p:attrName>
                                        </p:attrNameLst>
                                      </p:cBhvr>
                                      <p:to>
                                        <p:strVal val="visible"/>
                                      </p:to>
                                    </p:set>
                                    <p:animEffect transition="in" filter="wipe(up)">
                                      <p:cBhvr>
                                        <p:cTn id="13" dur="500"/>
                                        <p:tgtEl>
                                          <p:spTgt spid="131075">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1075">
                                            <p:txEl>
                                              <p:pRg st="3" end="3"/>
                                            </p:txEl>
                                          </p:spTgt>
                                        </p:tgtEl>
                                        <p:attrNameLst>
                                          <p:attrName>style.visibility</p:attrName>
                                        </p:attrNameLst>
                                      </p:cBhvr>
                                      <p:to>
                                        <p:strVal val="visible"/>
                                      </p:to>
                                    </p:set>
                                    <p:animEffect transition="in" filter="wipe(up)">
                                      <p:cBhvr>
                                        <p:cTn id="16" dur="500"/>
                                        <p:tgtEl>
                                          <p:spTgt spid="131075">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31075">
                                            <p:txEl>
                                              <p:pRg st="4" end="4"/>
                                            </p:txEl>
                                          </p:spTgt>
                                        </p:tgtEl>
                                        <p:attrNameLst>
                                          <p:attrName>style.visibility</p:attrName>
                                        </p:attrNameLst>
                                      </p:cBhvr>
                                      <p:to>
                                        <p:strVal val="visible"/>
                                      </p:to>
                                    </p:set>
                                    <p:animEffect transition="in" filter="wipe(up)">
                                      <p:cBhvr>
                                        <p:cTn id="19" dur="500"/>
                                        <p:tgtEl>
                                          <p:spTgt spid="131075">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31075">
                                            <p:txEl>
                                              <p:pRg st="5" end="5"/>
                                            </p:txEl>
                                          </p:spTgt>
                                        </p:tgtEl>
                                        <p:attrNameLst>
                                          <p:attrName>style.visibility</p:attrName>
                                        </p:attrNameLst>
                                      </p:cBhvr>
                                      <p:to>
                                        <p:strVal val="visible"/>
                                      </p:to>
                                    </p:set>
                                    <p:animEffect transition="in" filter="wipe(up)">
                                      <p:cBhvr>
                                        <p:cTn id="22" dur="500"/>
                                        <p:tgtEl>
                                          <p:spTgt spid="131075">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31075">
                                            <p:txEl>
                                              <p:pRg st="6" end="6"/>
                                            </p:txEl>
                                          </p:spTgt>
                                        </p:tgtEl>
                                        <p:attrNameLst>
                                          <p:attrName>style.visibility</p:attrName>
                                        </p:attrNameLst>
                                      </p:cBhvr>
                                      <p:to>
                                        <p:strVal val="visible"/>
                                      </p:to>
                                    </p:set>
                                    <p:animEffect transition="in" filter="wipe(up)">
                                      <p:cBhvr>
                                        <p:cTn id="25" dur="500"/>
                                        <p:tgtEl>
                                          <p:spTgt spid="131075">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31075">
                                            <p:txEl>
                                              <p:pRg st="7" end="7"/>
                                            </p:txEl>
                                          </p:spTgt>
                                        </p:tgtEl>
                                        <p:attrNameLst>
                                          <p:attrName>style.visibility</p:attrName>
                                        </p:attrNameLst>
                                      </p:cBhvr>
                                      <p:to>
                                        <p:strVal val="visible"/>
                                      </p:to>
                                    </p:set>
                                    <p:animEffect transition="in" filter="wipe(up)">
                                      <p:cBhvr>
                                        <p:cTn id="28" dur="500"/>
                                        <p:tgtEl>
                                          <p:spTgt spid="131075">
                                            <p:txEl>
                                              <p:pRg st="7" end="7"/>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1075">
                                            <p:txEl>
                                              <p:pRg st="8" end="8"/>
                                            </p:txEl>
                                          </p:spTgt>
                                        </p:tgtEl>
                                        <p:attrNameLst>
                                          <p:attrName>style.visibility</p:attrName>
                                        </p:attrNameLst>
                                      </p:cBhvr>
                                      <p:to>
                                        <p:strVal val="visible"/>
                                      </p:to>
                                    </p:set>
                                    <p:animEffect transition="in" filter="wipe(up)">
                                      <p:cBhvr>
                                        <p:cTn id="31" dur="500"/>
                                        <p:tgtEl>
                                          <p:spTgt spid="131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advAuto="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4131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253957" name="Rectangle 5"/>
          <p:cNvSpPr>
            <a:spLocks noChangeArrowheads="1"/>
          </p:cNvSpPr>
          <p:nvPr/>
        </p:nvSpPr>
        <p:spPr bwMode="auto">
          <a:xfrm>
            <a:off x="3835400" y="6127752"/>
            <a:ext cx="3107267" cy="339196"/>
          </a:xfrm>
          <a:prstGeom prst="rect">
            <a:avLst/>
          </a:prstGeom>
          <a:noFill/>
          <a:ln w="12700">
            <a:noFill/>
            <a:miter lim="800000"/>
            <a:headEnd/>
            <a:tailEnd/>
          </a:ln>
          <a:effectLst/>
        </p:spPr>
        <p:txBody>
          <a:bodyPr wrap="square" lIns="92075" tIns="46038" rIns="92075" bIns="46038">
            <a:spAutoFit/>
          </a:bodyPr>
          <a:lstStyle/>
          <a:p>
            <a:pPr algn="ctr">
              <a:defRPr/>
            </a:pPr>
            <a:r>
              <a:rPr lang="en-US" sz="1600" dirty="0">
                <a:solidFill>
                  <a:schemeClr val="tx2">
                    <a:lumMod val="75000"/>
                  </a:schemeClr>
                </a:solidFill>
                <a:latin typeface="Franklin Gothic Book" pitchFamily="34" charset="0"/>
              </a:rPr>
              <a:t>KEY: A—D: EFFECTIVENESS</a:t>
            </a:r>
          </a:p>
        </p:txBody>
      </p:sp>
      <p:sp>
        <p:nvSpPr>
          <p:cNvPr id="7" name="Rectangle 4"/>
          <p:cNvSpPr txBox="1">
            <a:spLocks noChangeArrowheads="1"/>
          </p:cNvSpPr>
          <p:nvPr/>
        </p:nvSpPr>
        <p:spPr>
          <a:xfrm>
            <a:off x="1803399" y="2019837"/>
            <a:ext cx="7010401" cy="3999970"/>
          </a:xfrm>
          <a:prstGeom prst="rect">
            <a:avLst/>
          </a:prstGeom>
        </p:spPr>
        <p:txBody>
          <a:bodyPr/>
          <a:lstStyle/>
          <a:p>
            <a:pPr marL="0" marR="0" lvl="0" indent="0" algn="l" defTabSz="914400" rtl="0" eaLnBrk="1" fontAlgn="auto" latinLnBrk="0" hangingPunct="1">
              <a:lnSpc>
                <a:spcPct val="90000"/>
              </a:lnSpc>
              <a:spcBef>
                <a:spcPts val="0"/>
              </a:spcBef>
              <a:spcAft>
                <a:spcPts val="600"/>
              </a:spcAft>
              <a:buClr>
                <a:schemeClr val="tx2">
                  <a:lumMod val="75000"/>
                </a:schemeClr>
              </a:buClr>
              <a:buSzPct val="150000"/>
              <a:buFont typeface="Wingdings" pitchFamily="2" charset="2"/>
              <a:buNone/>
              <a:tabLst/>
              <a:defRPr/>
            </a:pPr>
            <a:r>
              <a:rPr kumimoji="0" lang="en-US" sz="2000" b="1" i="0" u="sng"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FACTORS                  PRINT   CBI     WWW     ITV/VTC    RES</a:t>
            </a:r>
            <a:endParaRPr kumimoji="0" lang="en-US" sz="2000" b="1"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endParaRPr>
          </a:p>
          <a:p>
            <a:pPr marL="0" marR="0" lvl="0" indent="0" algn="l" defTabSz="2227263" rtl="0" eaLnBrk="1" fontAlgn="auto" latinLnBrk="0" hangingPunct="1">
              <a:lnSpc>
                <a:spcPct val="90000"/>
              </a:lnSpc>
              <a:spcBef>
                <a:spcPts val="0"/>
              </a:spcBef>
              <a:spcAft>
                <a:spcPts val="300"/>
              </a:spcAft>
              <a:buClr>
                <a:schemeClr val="tx2">
                  <a:lumMod val="75000"/>
                </a:schemeClr>
              </a:buClr>
              <a:buSzPct val="150000"/>
              <a:buFont typeface="Wingdings" pitchFamily="2" charset="2"/>
              <a:buNone/>
              <a:tabLst>
                <a:tab pos="2405063" algn="l"/>
                <a:tab pos="2913063" algn="l"/>
                <a:tab pos="3776663" algn="l"/>
                <a:tab pos="4970463" algn="l"/>
                <a:tab pos="5834063" algn="l"/>
              </a:tabLst>
              <a:defRPr/>
            </a:pPr>
            <a:r>
              <a:rPr kumimoji="0" lang="en-US" sz="2000" b="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Self Pacing</a:t>
            </a:r>
            <a:r>
              <a:rPr lang="en-US" sz="2000" noProof="0" dirty="0">
                <a:solidFill>
                  <a:schemeClr val="tx2">
                    <a:lumMod val="75000"/>
                  </a:schemeClr>
                </a:solidFill>
                <a:latin typeface="Franklin Gothic Book" pitchFamily="34" charset="0"/>
              </a:rPr>
              <a:t>	</a:t>
            </a:r>
            <a:r>
              <a:rPr kumimoji="0" lang="en-US" sz="2000" b="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A 	</a:t>
            </a:r>
            <a:r>
              <a:rPr kumimoji="0" lang="en-US" sz="2000" b="0" i="0" u="none" strike="noStrike" kern="1200" cap="none" spc="0" normalizeH="0" baseline="0" noProof="0" dirty="0" err="1">
                <a:ln>
                  <a:noFill/>
                </a:ln>
                <a:solidFill>
                  <a:schemeClr val="tx2">
                    <a:lumMod val="75000"/>
                  </a:schemeClr>
                </a:solidFill>
                <a:effectLst/>
                <a:uLnTx/>
                <a:uFillTx/>
                <a:latin typeface="Franklin Gothic Book" pitchFamily="34" charset="0"/>
                <a:ea typeface="+mn-ea"/>
                <a:cs typeface="+mn-cs"/>
              </a:rPr>
              <a:t>A</a:t>
            </a:r>
            <a:r>
              <a:rPr kumimoji="0" lang="en-US" sz="2000" b="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/B	A/B	D</a:t>
            </a:r>
            <a:r>
              <a:rPr lang="en-US" sz="2000" dirty="0">
                <a:solidFill>
                  <a:schemeClr val="tx2">
                    <a:lumMod val="75000"/>
                  </a:schemeClr>
                </a:solidFill>
                <a:latin typeface="Franklin Gothic Book" pitchFamily="34" charset="0"/>
              </a:rPr>
              <a:t>	</a:t>
            </a:r>
            <a:r>
              <a:rPr kumimoji="0" lang="en-US" sz="2000" b="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D</a:t>
            </a:r>
          </a:p>
          <a:p>
            <a:pPr marL="0" marR="0" lvl="0" indent="0" algn="l" rtl="0" eaLnBrk="1" fontAlgn="auto" latinLnBrk="0" hangingPunct="1">
              <a:lnSpc>
                <a:spcPct val="90000"/>
              </a:lnSpc>
              <a:spcBef>
                <a:spcPts val="0"/>
              </a:spcBef>
              <a:spcAft>
                <a:spcPts val="300"/>
              </a:spcAft>
              <a:buClr>
                <a:schemeClr val="tx2">
                  <a:lumMod val="75000"/>
                </a:schemeClr>
              </a:buClr>
              <a:buSzPct val="150000"/>
              <a:buFont typeface="Wingdings" pitchFamily="2" charset="2"/>
              <a:buNone/>
              <a:tabLst>
                <a:tab pos="2405063" algn="l"/>
                <a:tab pos="2913063" algn="l"/>
                <a:tab pos="3776663" algn="l"/>
                <a:tab pos="4970463" algn="l"/>
                <a:tab pos="5834063" algn="l"/>
              </a:tabLst>
              <a:defRPr/>
            </a:pPr>
            <a:r>
              <a:rPr kumimoji="0" lang="en-US" sz="2000" b="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Optimal Pacing	C	</a:t>
            </a:r>
            <a:r>
              <a:rPr kumimoji="0" lang="en-US" sz="2000" b="0" i="0" u="none" strike="noStrike" kern="1200" cap="none" spc="0" normalizeH="0" baseline="0" noProof="0" dirty="0" err="1">
                <a:ln>
                  <a:noFill/>
                </a:ln>
                <a:solidFill>
                  <a:schemeClr val="tx2">
                    <a:lumMod val="75000"/>
                  </a:schemeClr>
                </a:solidFill>
                <a:effectLst/>
                <a:uLnTx/>
                <a:uFillTx/>
                <a:latin typeface="Franklin Gothic Book" pitchFamily="34" charset="0"/>
                <a:ea typeface="+mn-ea"/>
                <a:cs typeface="+mn-cs"/>
              </a:rPr>
              <a:t>C</a:t>
            </a:r>
            <a:r>
              <a:rPr kumimoji="0" lang="en-US" sz="2000" b="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	</a:t>
            </a:r>
            <a:r>
              <a:rPr kumimoji="0" lang="en-US" sz="2000" b="0" i="0" u="none" strike="noStrike" kern="1200" cap="none" spc="0" normalizeH="0" baseline="0" noProof="0" dirty="0" err="1">
                <a:ln>
                  <a:noFill/>
                </a:ln>
                <a:solidFill>
                  <a:schemeClr val="tx2">
                    <a:lumMod val="75000"/>
                  </a:schemeClr>
                </a:solidFill>
                <a:effectLst/>
                <a:uLnTx/>
                <a:uFillTx/>
                <a:latin typeface="Franklin Gothic Book" pitchFamily="34" charset="0"/>
                <a:ea typeface="+mn-ea"/>
                <a:cs typeface="+mn-cs"/>
              </a:rPr>
              <a:t>C</a:t>
            </a:r>
            <a:r>
              <a:rPr kumimoji="0" lang="en-US" sz="2000" b="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	A 	A/C</a:t>
            </a:r>
          </a:p>
          <a:p>
            <a:pPr lvl="0" defTabSz="2227263" eaLnBrk="1" fontAlgn="auto" hangingPunct="1">
              <a:lnSpc>
                <a:spcPct val="90000"/>
              </a:lnSpc>
              <a:spcBef>
                <a:spcPts val="0"/>
              </a:spcBef>
              <a:spcAft>
                <a:spcPts val="300"/>
              </a:spcAft>
              <a:buClr>
                <a:schemeClr val="tx2">
                  <a:lumMod val="75000"/>
                </a:schemeClr>
              </a:buClr>
              <a:buSzPct val="150000"/>
              <a:tabLst>
                <a:tab pos="2405063" algn="l"/>
                <a:tab pos="2913063" algn="l"/>
                <a:tab pos="3776663" algn="l"/>
                <a:tab pos="4970463" algn="l"/>
                <a:tab pos="5834063" algn="l"/>
              </a:tabLst>
              <a:defRPr/>
            </a:pPr>
            <a:r>
              <a:rPr lang="en-US" sz="2000" dirty="0">
                <a:solidFill>
                  <a:schemeClr val="tx2">
                    <a:lumMod val="75000"/>
                  </a:schemeClr>
                </a:solidFill>
                <a:latin typeface="Franklin Gothic Book" pitchFamily="34" charset="0"/>
              </a:rPr>
              <a:t>Throughput	A 	</a:t>
            </a:r>
            <a:r>
              <a:rPr lang="en-US" sz="2000" dirty="0" err="1">
                <a:solidFill>
                  <a:schemeClr val="tx2">
                    <a:lumMod val="75000"/>
                  </a:schemeClr>
                </a:solidFill>
                <a:latin typeface="Franklin Gothic Book" pitchFamily="34" charset="0"/>
              </a:rPr>
              <a:t>A</a:t>
            </a:r>
            <a:r>
              <a:rPr lang="en-US" sz="2000" dirty="0">
                <a:solidFill>
                  <a:schemeClr val="tx2">
                    <a:lumMod val="75000"/>
                  </a:schemeClr>
                </a:solidFill>
                <a:latin typeface="Franklin Gothic Book" pitchFamily="34" charset="0"/>
              </a:rPr>
              <a:t>/B	A/B	D	</a:t>
            </a:r>
            <a:r>
              <a:rPr lang="en-US" sz="2000" dirty="0" err="1">
                <a:solidFill>
                  <a:schemeClr val="tx2">
                    <a:lumMod val="75000"/>
                  </a:schemeClr>
                </a:solidFill>
                <a:latin typeface="Franklin Gothic Book" pitchFamily="34" charset="0"/>
              </a:rPr>
              <a:t>D</a:t>
            </a:r>
            <a:endParaRPr lang="en-US" sz="2000" dirty="0">
              <a:solidFill>
                <a:schemeClr val="tx2">
                  <a:lumMod val="75000"/>
                </a:schemeClr>
              </a:solidFill>
              <a:latin typeface="Franklin Gothic Book" pitchFamily="34" charset="0"/>
            </a:endParaRPr>
          </a:p>
          <a:p>
            <a:pPr lvl="0" eaLnBrk="1" fontAlgn="auto" hangingPunct="1">
              <a:lnSpc>
                <a:spcPct val="90000"/>
              </a:lnSpc>
              <a:spcBef>
                <a:spcPts val="0"/>
              </a:spcBef>
              <a:spcAft>
                <a:spcPts val="300"/>
              </a:spcAft>
              <a:buClr>
                <a:schemeClr val="tx2">
                  <a:lumMod val="75000"/>
                </a:schemeClr>
              </a:buClr>
              <a:buSzPct val="150000"/>
              <a:tabLst>
                <a:tab pos="2405063" algn="l"/>
                <a:tab pos="2913063" algn="l"/>
                <a:tab pos="3776663" algn="l"/>
                <a:tab pos="4970463" algn="l"/>
                <a:tab pos="5834063" algn="l"/>
              </a:tabLst>
              <a:defRPr/>
            </a:pPr>
            <a:r>
              <a:rPr lang="en-US" sz="2000" dirty="0">
                <a:solidFill>
                  <a:schemeClr val="tx2">
                    <a:lumMod val="75000"/>
                  </a:schemeClr>
                </a:solidFill>
                <a:latin typeface="Franklin Gothic Book" pitchFamily="34" charset="0"/>
              </a:rPr>
              <a:t>Completion Rate	C	</a:t>
            </a:r>
            <a:r>
              <a:rPr lang="en-US" sz="2000" dirty="0" err="1">
                <a:solidFill>
                  <a:schemeClr val="tx2">
                    <a:lumMod val="75000"/>
                  </a:schemeClr>
                </a:solidFill>
                <a:latin typeface="Franklin Gothic Book" pitchFamily="34" charset="0"/>
              </a:rPr>
              <a:t>C</a:t>
            </a:r>
            <a:r>
              <a:rPr lang="en-US" sz="2000" dirty="0">
                <a:solidFill>
                  <a:schemeClr val="tx2">
                    <a:lumMod val="75000"/>
                  </a:schemeClr>
                </a:solidFill>
                <a:latin typeface="Franklin Gothic Book" pitchFamily="34" charset="0"/>
              </a:rPr>
              <a:t>	</a:t>
            </a:r>
            <a:r>
              <a:rPr lang="en-US" sz="2000" dirty="0" err="1">
                <a:solidFill>
                  <a:schemeClr val="tx2">
                    <a:lumMod val="75000"/>
                  </a:schemeClr>
                </a:solidFill>
                <a:latin typeface="Franklin Gothic Book" pitchFamily="34" charset="0"/>
              </a:rPr>
              <a:t>C</a:t>
            </a:r>
            <a:r>
              <a:rPr lang="en-US" sz="2000" dirty="0">
                <a:solidFill>
                  <a:schemeClr val="tx2">
                    <a:lumMod val="75000"/>
                  </a:schemeClr>
                </a:solidFill>
                <a:latin typeface="Franklin Gothic Book" pitchFamily="34" charset="0"/>
              </a:rPr>
              <a:t>	A 	A/C</a:t>
            </a:r>
          </a:p>
          <a:p>
            <a:pPr lvl="0" defTabSz="2227263" eaLnBrk="1" fontAlgn="auto" hangingPunct="1">
              <a:lnSpc>
                <a:spcPct val="90000"/>
              </a:lnSpc>
              <a:spcBef>
                <a:spcPts val="0"/>
              </a:spcBef>
              <a:spcAft>
                <a:spcPts val="300"/>
              </a:spcAft>
              <a:buClr>
                <a:schemeClr val="tx2">
                  <a:lumMod val="75000"/>
                </a:schemeClr>
              </a:buClr>
              <a:buSzPct val="150000"/>
              <a:tabLst>
                <a:tab pos="2405063" algn="l"/>
                <a:tab pos="2913063" algn="l"/>
                <a:tab pos="3776663" algn="l"/>
                <a:tab pos="4970463" algn="l"/>
                <a:tab pos="5834063" algn="l"/>
              </a:tabLst>
              <a:defRPr/>
            </a:pPr>
            <a:r>
              <a:rPr lang="en-US" sz="2000" dirty="0">
                <a:solidFill>
                  <a:schemeClr val="tx2">
                    <a:lumMod val="75000"/>
                  </a:schemeClr>
                </a:solidFill>
                <a:latin typeface="Franklin Gothic Book" pitchFamily="34" charset="0"/>
              </a:rPr>
              <a:t>Develop Cost/Time	A 	</a:t>
            </a:r>
            <a:r>
              <a:rPr lang="en-US" sz="2000" dirty="0" err="1">
                <a:solidFill>
                  <a:schemeClr val="tx2">
                    <a:lumMod val="75000"/>
                  </a:schemeClr>
                </a:solidFill>
                <a:latin typeface="Franklin Gothic Book" pitchFamily="34" charset="0"/>
              </a:rPr>
              <a:t>A</a:t>
            </a:r>
            <a:r>
              <a:rPr lang="en-US" sz="2000" dirty="0">
                <a:solidFill>
                  <a:schemeClr val="tx2">
                    <a:lumMod val="75000"/>
                  </a:schemeClr>
                </a:solidFill>
                <a:latin typeface="Franklin Gothic Book" pitchFamily="34" charset="0"/>
              </a:rPr>
              <a:t>/B	A/B	D	</a:t>
            </a:r>
            <a:r>
              <a:rPr lang="en-US" sz="2000" dirty="0" err="1">
                <a:solidFill>
                  <a:schemeClr val="tx2">
                    <a:lumMod val="75000"/>
                  </a:schemeClr>
                </a:solidFill>
                <a:latin typeface="Franklin Gothic Book" pitchFamily="34" charset="0"/>
              </a:rPr>
              <a:t>D</a:t>
            </a:r>
            <a:endParaRPr lang="en-US" sz="2000" dirty="0">
              <a:solidFill>
                <a:schemeClr val="tx2">
                  <a:lumMod val="75000"/>
                </a:schemeClr>
              </a:solidFill>
              <a:latin typeface="Franklin Gothic Book" pitchFamily="34" charset="0"/>
            </a:endParaRPr>
          </a:p>
          <a:p>
            <a:pPr lvl="0" eaLnBrk="1" fontAlgn="auto" hangingPunct="1">
              <a:lnSpc>
                <a:spcPct val="90000"/>
              </a:lnSpc>
              <a:spcBef>
                <a:spcPts val="0"/>
              </a:spcBef>
              <a:spcAft>
                <a:spcPts val="300"/>
              </a:spcAft>
              <a:buClr>
                <a:schemeClr val="tx2">
                  <a:lumMod val="75000"/>
                </a:schemeClr>
              </a:buClr>
              <a:buSzPct val="150000"/>
              <a:tabLst>
                <a:tab pos="2405063" algn="l"/>
                <a:tab pos="2913063" algn="l"/>
                <a:tab pos="3776663" algn="l"/>
                <a:tab pos="4970463" algn="l"/>
                <a:tab pos="5834063" algn="l"/>
              </a:tabLst>
              <a:defRPr/>
            </a:pPr>
            <a:r>
              <a:rPr lang="en-US" sz="2000" dirty="0">
                <a:solidFill>
                  <a:schemeClr val="tx2">
                    <a:lumMod val="75000"/>
                  </a:schemeClr>
                </a:solidFill>
                <a:latin typeface="Franklin Gothic Book" pitchFamily="34" charset="0"/>
              </a:rPr>
              <a:t>Face-to-Face	C	</a:t>
            </a:r>
            <a:r>
              <a:rPr lang="en-US" sz="2000" dirty="0" err="1">
                <a:solidFill>
                  <a:schemeClr val="tx2">
                    <a:lumMod val="75000"/>
                  </a:schemeClr>
                </a:solidFill>
                <a:latin typeface="Franklin Gothic Book" pitchFamily="34" charset="0"/>
              </a:rPr>
              <a:t>C</a:t>
            </a:r>
            <a:r>
              <a:rPr lang="en-US" sz="2000" dirty="0">
                <a:solidFill>
                  <a:schemeClr val="tx2">
                    <a:lumMod val="75000"/>
                  </a:schemeClr>
                </a:solidFill>
                <a:latin typeface="Franklin Gothic Book" pitchFamily="34" charset="0"/>
              </a:rPr>
              <a:t>	</a:t>
            </a:r>
            <a:r>
              <a:rPr lang="en-US" sz="2000" dirty="0" err="1">
                <a:solidFill>
                  <a:schemeClr val="tx2">
                    <a:lumMod val="75000"/>
                  </a:schemeClr>
                </a:solidFill>
                <a:latin typeface="Franklin Gothic Book" pitchFamily="34" charset="0"/>
              </a:rPr>
              <a:t>C</a:t>
            </a:r>
            <a:r>
              <a:rPr lang="en-US" sz="2000" dirty="0">
                <a:solidFill>
                  <a:schemeClr val="tx2">
                    <a:lumMod val="75000"/>
                  </a:schemeClr>
                </a:solidFill>
                <a:latin typeface="Franklin Gothic Book" pitchFamily="34" charset="0"/>
              </a:rPr>
              <a:t>	A 	A/C</a:t>
            </a:r>
          </a:p>
          <a:p>
            <a:pPr lvl="0" defTabSz="2227263" eaLnBrk="1" fontAlgn="auto" hangingPunct="1">
              <a:lnSpc>
                <a:spcPct val="90000"/>
              </a:lnSpc>
              <a:spcBef>
                <a:spcPts val="0"/>
              </a:spcBef>
              <a:spcAft>
                <a:spcPts val="300"/>
              </a:spcAft>
              <a:buClr>
                <a:schemeClr val="tx2">
                  <a:lumMod val="75000"/>
                </a:schemeClr>
              </a:buClr>
              <a:buSzPct val="150000"/>
              <a:tabLst>
                <a:tab pos="2405063" algn="l"/>
                <a:tab pos="2913063" algn="l"/>
                <a:tab pos="3776663" algn="l"/>
                <a:tab pos="4970463" algn="l"/>
                <a:tab pos="5834063" algn="l"/>
              </a:tabLst>
              <a:defRPr/>
            </a:pPr>
            <a:r>
              <a:rPr lang="en-US" sz="2000" dirty="0">
                <a:solidFill>
                  <a:schemeClr val="tx2">
                    <a:lumMod val="75000"/>
                  </a:schemeClr>
                </a:solidFill>
                <a:latin typeface="Franklin Gothic Book" pitchFamily="34" charset="0"/>
              </a:rPr>
              <a:t>Collaborative Learning	A 	</a:t>
            </a:r>
            <a:r>
              <a:rPr lang="en-US" sz="2000" dirty="0" err="1">
                <a:solidFill>
                  <a:schemeClr val="tx2">
                    <a:lumMod val="75000"/>
                  </a:schemeClr>
                </a:solidFill>
                <a:latin typeface="Franklin Gothic Book" pitchFamily="34" charset="0"/>
              </a:rPr>
              <a:t>A</a:t>
            </a:r>
            <a:r>
              <a:rPr lang="en-US" sz="2000" dirty="0">
                <a:solidFill>
                  <a:schemeClr val="tx2">
                    <a:lumMod val="75000"/>
                  </a:schemeClr>
                </a:solidFill>
                <a:latin typeface="Franklin Gothic Book" pitchFamily="34" charset="0"/>
              </a:rPr>
              <a:t>/B	A/B	D	</a:t>
            </a:r>
            <a:r>
              <a:rPr lang="en-US" sz="2000" dirty="0" err="1">
                <a:solidFill>
                  <a:schemeClr val="tx2">
                    <a:lumMod val="75000"/>
                  </a:schemeClr>
                </a:solidFill>
                <a:latin typeface="Franklin Gothic Book" pitchFamily="34" charset="0"/>
              </a:rPr>
              <a:t>D</a:t>
            </a:r>
            <a:endParaRPr lang="en-US" sz="2000" dirty="0">
              <a:solidFill>
                <a:schemeClr val="tx2">
                  <a:lumMod val="75000"/>
                </a:schemeClr>
              </a:solidFill>
              <a:latin typeface="Franklin Gothic Book" pitchFamily="34" charset="0"/>
            </a:endParaRPr>
          </a:p>
          <a:p>
            <a:pPr lvl="0" eaLnBrk="1" fontAlgn="auto" hangingPunct="1">
              <a:lnSpc>
                <a:spcPct val="90000"/>
              </a:lnSpc>
              <a:spcBef>
                <a:spcPts val="0"/>
              </a:spcBef>
              <a:spcAft>
                <a:spcPts val="300"/>
              </a:spcAft>
              <a:buClr>
                <a:schemeClr val="tx2">
                  <a:lumMod val="75000"/>
                </a:schemeClr>
              </a:buClr>
              <a:buSzPct val="150000"/>
              <a:tabLst>
                <a:tab pos="2405063" algn="l"/>
                <a:tab pos="2913063" algn="l"/>
                <a:tab pos="3776663" algn="l"/>
                <a:tab pos="4970463" algn="l"/>
                <a:tab pos="5834063" algn="l"/>
              </a:tabLst>
              <a:defRPr/>
            </a:pPr>
            <a:r>
              <a:rPr lang="en-US" sz="2000" dirty="0">
                <a:solidFill>
                  <a:schemeClr val="tx2">
                    <a:lumMod val="75000"/>
                  </a:schemeClr>
                </a:solidFill>
                <a:latin typeface="Franklin Gothic Book" pitchFamily="34" charset="0"/>
              </a:rPr>
              <a:t>Volatility	C	</a:t>
            </a:r>
            <a:r>
              <a:rPr lang="en-US" sz="2000" dirty="0" err="1">
                <a:solidFill>
                  <a:schemeClr val="tx2">
                    <a:lumMod val="75000"/>
                  </a:schemeClr>
                </a:solidFill>
                <a:latin typeface="Franklin Gothic Book" pitchFamily="34" charset="0"/>
              </a:rPr>
              <a:t>C</a:t>
            </a:r>
            <a:r>
              <a:rPr lang="en-US" sz="2000" dirty="0">
                <a:solidFill>
                  <a:schemeClr val="tx2">
                    <a:lumMod val="75000"/>
                  </a:schemeClr>
                </a:solidFill>
                <a:latin typeface="Franklin Gothic Book" pitchFamily="34" charset="0"/>
              </a:rPr>
              <a:t>	</a:t>
            </a:r>
            <a:r>
              <a:rPr lang="en-US" sz="2000" dirty="0" err="1">
                <a:solidFill>
                  <a:schemeClr val="tx2">
                    <a:lumMod val="75000"/>
                  </a:schemeClr>
                </a:solidFill>
                <a:latin typeface="Franklin Gothic Book" pitchFamily="34" charset="0"/>
              </a:rPr>
              <a:t>C</a:t>
            </a:r>
            <a:r>
              <a:rPr lang="en-US" sz="2000" dirty="0">
                <a:solidFill>
                  <a:schemeClr val="tx2">
                    <a:lumMod val="75000"/>
                  </a:schemeClr>
                </a:solidFill>
                <a:latin typeface="Franklin Gothic Book" pitchFamily="34" charset="0"/>
              </a:rPr>
              <a:t>	A 	A/C</a:t>
            </a:r>
          </a:p>
          <a:p>
            <a:pPr lvl="0" defTabSz="2227263" eaLnBrk="1" fontAlgn="auto" hangingPunct="1">
              <a:lnSpc>
                <a:spcPct val="90000"/>
              </a:lnSpc>
              <a:spcBef>
                <a:spcPts val="0"/>
              </a:spcBef>
              <a:spcAft>
                <a:spcPts val="300"/>
              </a:spcAft>
              <a:buClr>
                <a:schemeClr val="tx2">
                  <a:lumMod val="75000"/>
                </a:schemeClr>
              </a:buClr>
              <a:buSzPct val="150000"/>
              <a:tabLst>
                <a:tab pos="2405063" algn="l"/>
                <a:tab pos="2913063" algn="l"/>
                <a:tab pos="3776663" algn="l"/>
                <a:tab pos="4970463" algn="l"/>
                <a:tab pos="5834063" algn="l"/>
              </a:tabLst>
              <a:defRPr/>
            </a:pPr>
            <a:r>
              <a:rPr lang="en-US" sz="2000" dirty="0">
                <a:solidFill>
                  <a:schemeClr val="tx2">
                    <a:lumMod val="75000"/>
                  </a:schemeClr>
                </a:solidFill>
                <a:latin typeface="Franklin Gothic Book" pitchFamily="34" charset="0"/>
              </a:rPr>
              <a:t>Technical Problems	A 	</a:t>
            </a:r>
            <a:r>
              <a:rPr lang="en-US" sz="2000" dirty="0" err="1">
                <a:solidFill>
                  <a:schemeClr val="tx2">
                    <a:lumMod val="75000"/>
                  </a:schemeClr>
                </a:solidFill>
                <a:latin typeface="Franklin Gothic Book" pitchFamily="34" charset="0"/>
              </a:rPr>
              <a:t>A</a:t>
            </a:r>
            <a:r>
              <a:rPr lang="en-US" sz="2000" dirty="0">
                <a:solidFill>
                  <a:schemeClr val="tx2">
                    <a:lumMod val="75000"/>
                  </a:schemeClr>
                </a:solidFill>
                <a:latin typeface="Franklin Gothic Book" pitchFamily="34" charset="0"/>
              </a:rPr>
              <a:t>/B	A/B	D	</a:t>
            </a:r>
            <a:r>
              <a:rPr lang="en-US" sz="2000" dirty="0" err="1">
                <a:solidFill>
                  <a:schemeClr val="tx2">
                    <a:lumMod val="75000"/>
                  </a:schemeClr>
                </a:solidFill>
                <a:latin typeface="Franklin Gothic Book" pitchFamily="34" charset="0"/>
              </a:rPr>
              <a:t>D</a:t>
            </a:r>
            <a:endParaRPr lang="en-US" sz="2000" dirty="0">
              <a:solidFill>
                <a:schemeClr val="tx2">
                  <a:lumMod val="75000"/>
                </a:schemeClr>
              </a:solidFill>
              <a:latin typeface="Franklin Gothic Book" pitchFamily="34" charset="0"/>
            </a:endParaRPr>
          </a:p>
          <a:p>
            <a:pPr lvl="0" eaLnBrk="1" fontAlgn="auto" hangingPunct="1">
              <a:lnSpc>
                <a:spcPct val="90000"/>
              </a:lnSpc>
              <a:spcBef>
                <a:spcPts val="0"/>
              </a:spcBef>
              <a:spcAft>
                <a:spcPts val="300"/>
              </a:spcAft>
              <a:buClr>
                <a:schemeClr val="tx2">
                  <a:lumMod val="75000"/>
                </a:schemeClr>
              </a:buClr>
              <a:buSzPct val="150000"/>
              <a:tabLst>
                <a:tab pos="2405063" algn="l"/>
                <a:tab pos="2913063" algn="l"/>
                <a:tab pos="3776663" algn="l"/>
                <a:tab pos="4970463" algn="l"/>
                <a:tab pos="5834063" algn="l"/>
              </a:tabLst>
              <a:defRPr/>
            </a:pPr>
            <a:r>
              <a:rPr lang="en-US" sz="2000" dirty="0">
                <a:solidFill>
                  <a:schemeClr val="tx2">
                    <a:lumMod val="75000"/>
                  </a:schemeClr>
                </a:solidFill>
                <a:latin typeface="Franklin Gothic Book" pitchFamily="34" charset="0"/>
              </a:rPr>
              <a:t>Review	C	</a:t>
            </a:r>
            <a:r>
              <a:rPr lang="en-US" sz="2000" dirty="0" err="1">
                <a:solidFill>
                  <a:schemeClr val="tx2">
                    <a:lumMod val="75000"/>
                  </a:schemeClr>
                </a:solidFill>
                <a:latin typeface="Franklin Gothic Book" pitchFamily="34" charset="0"/>
              </a:rPr>
              <a:t>C</a:t>
            </a:r>
            <a:r>
              <a:rPr lang="en-US" sz="2000" dirty="0">
                <a:solidFill>
                  <a:schemeClr val="tx2">
                    <a:lumMod val="75000"/>
                  </a:schemeClr>
                </a:solidFill>
                <a:latin typeface="Franklin Gothic Book" pitchFamily="34" charset="0"/>
              </a:rPr>
              <a:t>	</a:t>
            </a:r>
            <a:r>
              <a:rPr lang="en-US" sz="2000" dirty="0" err="1">
                <a:solidFill>
                  <a:schemeClr val="tx2">
                    <a:lumMod val="75000"/>
                  </a:schemeClr>
                </a:solidFill>
                <a:latin typeface="Franklin Gothic Book" pitchFamily="34" charset="0"/>
              </a:rPr>
              <a:t>C</a:t>
            </a:r>
            <a:r>
              <a:rPr lang="en-US" sz="2000" dirty="0">
                <a:solidFill>
                  <a:schemeClr val="tx2">
                    <a:lumMod val="75000"/>
                  </a:schemeClr>
                </a:solidFill>
                <a:latin typeface="Franklin Gothic Book" pitchFamily="34" charset="0"/>
              </a:rPr>
              <a:t>	A 	A/C</a:t>
            </a:r>
          </a:p>
          <a:p>
            <a:pPr lvl="0" defTabSz="2227263" eaLnBrk="1" fontAlgn="auto" hangingPunct="1">
              <a:lnSpc>
                <a:spcPct val="90000"/>
              </a:lnSpc>
              <a:spcBef>
                <a:spcPts val="0"/>
              </a:spcBef>
              <a:spcAft>
                <a:spcPts val="300"/>
              </a:spcAft>
              <a:buClr>
                <a:schemeClr val="tx2">
                  <a:lumMod val="75000"/>
                </a:schemeClr>
              </a:buClr>
              <a:buSzPct val="150000"/>
              <a:tabLst>
                <a:tab pos="2405063" algn="l"/>
                <a:tab pos="2913063" algn="l"/>
                <a:tab pos="3776663" algn="l"/>
                <a:tab pos="4970463" algn="l"/>
                <a:tab pos="5834063" algn="l"/>
              </a:tabLst>
              <a:defRPr/>
            </a:pPr>
            <a:r>
              <a:rPr lang="en-US" sz="2000" dirty="0">
                <a:solidFill>
                  <a:schemeClr val="tx2">
                    <a:lumMod val="75000"/>
                  </a:schemeClr>
                </a:solidFill>
                <a:latin typeface="Franklin Gothic Book" pitchFamily="34" charset="0"/>
              </a:rPr>
              <a:t>Consistency	A 	</a:t>
            </a:r>
            <a:r>
              <a:rPr lang="en-US" sz="2000" dirty="0" err="1">
                <a:solidFill>
                  <a:schemeClr val="tx2">
                    <a:lumMod val="75000"/>
                  </a:schemeClr>
                </a:solidFill>
                <a:latin typeface="Franklin Gothic Book" pitchFamily="34" charset="0"/>
              </a:rPr>
              <a:t>A</a:t>
            </a:r>
            <a:r>
              <a:rPr lang="en-US" sz="2000" dirty="0">
                <a:solidFill>
                  <a:schemeClr val="tx2">
                    <a:lumMod val="75000"/>
                  </a:schemeClr>
                </a:solidFill>
                <a:latin typeface="Franklin Gothic Book" pitchFamily="34" charset="0"/>
              </a:rPr>
              <a:t>/B	A/B	D	</a:t>
            </a:r>
            <a:r>
              <a:rPr lang="en-US" sz="2000" dirty="0" err="1">
                <a:solidFill>
                  <a:schemeClr val="tx2">
                    <a:lumMod val="75000"/>
                  </a:schemeClr>
                </a:solidFill>
                <a:latin typeface="Franklin Gothic Book" pitchFamily="34" charset="0"/>
              </a:rPr>
              <a:t>D</a:t>
            </a:r>
            <a:endParaRPr lang="en-US" sz="2000" dirty="0">
              <a:solidFill>
                <a:schemeClr val="tx2">
                  <a:lumMod val="75000"/>
                </a:schemeClr>
              </a:solidFill>
              <a:latin typeface="Franklin Gothic Book" pitchFamily="34" charset="0"/>
            </a:endParaRPr>
          </a:p>
          <a:p>
            <a:pPr lvl="0" eaLnBrk="1" fontAlgn="auto" hangingPunct="1">
              <a:lnSpc>
                <a:spcPct val="90000"/>
              </a:lnSpc>
              <a:spcBef>
                <a:spcPts val="0"/>
              </a:spcBef>
              <a:spcAft>
                <a:spcPts val="300"/>
              </a:spcAft>
              <a:buClr>
                <a:schemeClr val="tx2">
                  <a:lumMod val="75000"/>
                </a:schemeClr>
              </a:buClr>
              <a:buSzPct val="150000"/>
              <a:tabLst>
                <a:tab pos="2405063" algn="l"/>
                <a:tab pos="2913063" algn="l"/>
                <a:tab pos="3776663" algn="l"/>
                <a:tab pos="4970463" algn="l"/>
                <a:tab pos="5834063" algn="l"/>
              </a:tabLst>
              <a:defRPr/>
            </a:pPr>
            <a:r>
              <a:rPr lang="en-US" sz="2000" dirty="0">
                <a:solidFill>
                  <a:schemeClr val="tx2">
                    <a:lumMod val="75000"/>
                  </a:schemeClr>
                </a:solidFill>
                <a:latin typeface="Franklin Gothic Book" pitchFamily="34" charset="0"/>
              </a:rPr>
              <a:t>Travel	C	</a:t>
            </a:r>
            <a:r>
              <a:rPr lang="en-US" sz="2000" dirty="0" err="1">
                <a:solidFill>
                  <a:schemeClr val="tx2">
                    <a:lumMod val="75000"/>
                  </a:schemeClr>
                </a:solidFill>
                <a:latin typeface="Franklin Gothic Book" pitchFamily="34" charset="0"/>
              </a:rPr>
              <a:t>C</a:t>
            </a:r>
            <a:r>
              <a:rPr lang="en-US" sz="2000" dirty="0">
                <a:solidFill>
                  <a:schemeClr val="tx2">
                    <a:lumMod val="75000"/>
                  </a:schemeClr>
                </a:solidFill>
                <a:latin typeface="Franklin Gothic Book" pitchFamily="34" charset="0"/>
              </a:rPr>
              <a:t>	</a:t>
            </a:r>
            <a:r>
              <a:rPr lang="en-US" sz="2000" dirty="0" err="1">
                <a:solidFill>
                  <a:schemeClr val="tx2">
                    <a:lumMod val="75000"/>
                  </a:schemeClr>
                </a:solidFill>
                <a:latin typeface="Franklin Gothic Book" pitchFamily="34" charset="0"/>
              </a:rPr>
              <a:t>C</a:t>
            </a:r>
            <a:r>
              <a:rPr lang="en-US" sz="2000" dirty="0">
                <a:solidFill>
                  <a:schemeClr val="tx2">
                    <a:lumMod val="75000"/>
                  </a:schemeClr>
                </a:solidFill>
                <a:latin typeface="Franklin Gothic Book" pitchFamily="34" charset="0"/>
              </a:rPr>
              <a:t>	A 	A/C</a:t>
            </a:r>
          </a:p>
          <a:p>
            <a:pPr lvl="0" eaLnBrk="1" fontAlgn="auto" hangingPunct="1">
              <a:lnSpc>
                <a:spcPct val="90000"/>
              </a:lnSpc>
              <a:spcBef>
                <a:spcPct val="20000"/>
              </a:spcBef>
              <a:spcAft>
                <a:spcPts val="0"/>
              </a:spcAft>
              <a:buClr>
                <a:schemeClr val="tx2">
                  <a:lumMod val="75000"/>
                </a:schemeClr>
              </a:buClr>
              <a:buSzPct val="150000"/>
              <a:tabLst>
                <a:tab pos="2405063" algn="l"/>
                <a:tab pos="2913063" algn="l"/>
                <a:tab pos="3776663" algn="l"/>
                <a:tab pos="4970463" algn="l"/>
                <a:tab pos="5834063" algn="l"/>
              </a:tabLst>
              <a:defRPr/>
            </a:pPr>
            <a:endParaRPr lang="en-US" sz="1800" dirty="0">
              <a:solidFill>
                <a:schemeClr val="tx2">
                  <a:lumMod val="75000"/>
                </a:schemeClr>
              </a:solidFill>
              <a:latin typeface="Franklin Gothic Book" pitchFamily="34" charset="0"/>
            </a:endParaRPr>
          </a:p>
          <a:p>
            <a:pPr lvl="0" eaLnBrk="1" fontAlgn="auto" hangingPunct="1">
              <a:lnSpc>
                <a:spcPct val="90000"/>
              </a:lnSpc>
              <a:spcBef>
                <a:spcPct val="20000"/>
              </a:spcBef>
              <a:spcAft>
                <a:spcPts val="0"/>
              </a:spcAft>
              <a:buClr>
                <a:schemeClr val="tx2">
                  <a:lumMod val="75000"/>
                </a:schemeClr>
              </a:buClr>
              <a:buSzPct val="150000"/>
              <a:tabLst>
                <a:tab pos="2405063" algn="l"/>
                <a:tab pos="2913063" algn="l"/>
                <a:tab pos="3776663" algn="l"/>
                <a:tab pos="4970463" algn="l"/>
                <a:tab pos="5834063" algn="l"/>
              </a:tabLst>
              <a:defRPr/>
            </a:pPr>
            <a:endParaRPr lang="en-US" sz="1800" dirty="0">
              <a:solidFill>
                <a:schemeClr val="tx2">
                  <a:lumMod val="75000"/>
                </a:schemeClr>
              </a:solidFill>
              <a:latin typeface="Franklin Gothic Book" pitchFamily="34" charset="0"/>
            </a:endParaRPr>
          </a:p>
          <a:p>
            <a:pPr lvl="0" eaLnBrk="1" fontAlgn="auto" hangingPunct="1">
              <a:lnSpc>
                <a:spcPct val="90000"/>
              </a:lnSpc>
              <a:spcBef>
                <a:spcPct val="20000"/>
              </a:spcBef>
              <a:spcAft>
                <a:spcPts val="0"/>
              </a:spcAft>
              <a:buClr>
                <a:schemeClr val="tx2">
                  <a:lumMod val="75000"/>
                </a:schemeClr>
              </a:buClr>
              <a:buSzPct val="150000"/>
              <a:tabLst>
                <a:tab pos="2405063" algn="l"/>
                <a:tab pos="2913063" algn="l"/>
                <a:tab pos="3776663" algn="l"/>
                <a:tab pos="4970463" algn="l"/>
                <a:tab pos="5834063" algn="l"/>
              </a:tabLst>
              <a:defRPr/>
            </a:pPr>
            <a:endParaRPr lang="en-US" sz="1800" dirty="0">
              <a:solidFill>
                <a:schemeClr val="tx2">
                  <a:lumMod val="75000"/>
                </a:schemeClr>
              </a:solidFill>
              <a:latin typeface="Franklin Gothic Book" pitchFamily="34" charset="0"/>
            </a:endParaRPr>
          </a:p>
          <a:p>
            <a:pPr lvl="0" eaLnBrk="1" fontAlgn="auto" hangingPunct="1">
              <a:lnSpc>
                <a:spcPct val="90000"/>
              </a:lnSpc>
              <a:spcBef>
                <a:spcPct val="20000"/>
              </a:spcBef>
              <a:spcAft>
                <a:spcPts val="0"/>
              </a:spcAft>
              <a:buClr>
                <a:schemeClr val="tx2">
                  <a:lumMod val="75000"/>
                </a:schemeClr>
              </a:buClr>
              <a:buSzPct val="150000"/>
              <a:tabLst>
                <a:tab pos="2405063" algn="l"/>
                <a:tab pos="2913063" algn="l"/>
                <a:tab pos="3776663" algn="l"/>
                <a:tab pos="4970463" algn="l"/>
                <a:tab pos="5834063" algn="l"/>
              </a:tabLst>
              <a:defRPr/>
            </a:pPr>
            <a:endParaRPr lang="en-US" sz="1800" dirty="0">
              <a:solidFill>
                <a:schemeClr val="tx2">
                  <a:lumMod val="75000"/>
                </a:schemeClr>
              </a:solidFill>
              <a:latin typeface="Franklin Gothic Book" pitchFamily="34" charset="0"/>
            </a:endParaRPr>
          </a:p>
          <a:p>
            <a:pPr marL="0" marR="0" lvl="0" indent="0" algn="l" rtl="0" eaLnBrk="1" fontAlgn="auto" latinLnBrk="0" hangingPunct="1">
              <a:lnSpc>
                <a:spcPct val="90000"/>
              </a:lnSpc>
              <a:spcBef>
                <a:spcPct val="20000"/>
              </a:spcBef>
              <a:spcAft>
                <a:spcPts val="0"/>
              </a:spcAft>
              <a:buClr>
                <a:schemeClr val="tx2">
                  <a:lumMod val="75000"/>
                </a:schemeClr>
              </a:buClr>
              <a:buSzPct val="150000"/>
              <a:buFont typeface="Wingdings" pitchFamily="2" charset="2"/>
              <a:buNone/>
              <a:tabLst>
                <a:tab pos="2405063" algn="l"/>
                <a:tab pos="2913063" algn="l"/>
                <a:tab pos="3776663" algn="l"/>
                <a:tab pos="4970463" algn="l"/>
                <a:tab pos="5834063" algn="l"/>
              </a:tabLst>
              <a:defRPr/>
            </a:pPr>
            <a:endParaRPr kumimoji="0" lang="en-US" sz="1800" b="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endParaRPr>
          </a:p>
        </p:txBody>
      </p:sp>
      <p:sp>
        <p:nvSpPr>
          <p:cNvPr id="10" name="Rectangle 2"/>
          <p:cNvSpPr>
            <a:spLocks noChangeArrowheads="1"/>
          </p:cNvSpPr>
          <p:nvPr/>
        </p:nvSpPr>
        <p:spPr bwMode="auto">
          <a:xfrm>
            <a:off x="2946463" y="1244602"/>
            <a:ext cx="3987798"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Factor Comparison</a:t>
            </a: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3028950" y="5903913"/>
            <a:ext cx="2895600" cy="457200"/>
          </a:xfrm>
          <a:prstGeom prst="rect">
            <a:avLst/>
          </a:prstGeom>
          <a:noFill/>
          <a:ln w="9525">
            <a:noFill/>
            <a:miter lim="800000"/>
            <a:headEnd/>
            <a:tailEnd/>
          </a:ln>
        </p:spPr>
        <p:txBody>
          <a:bodyPr wrap="none" anchor="ctr"/>
          <a:lstStyle/>
          <a:p>
            <a:endParaRPr lang="en-US" altLang="en-US"/>
          </a:p>
        </p:txBody>
      </p:sp>
      <p:sp>
        <p:nvSpPr>
          <p:cNvPr id="275460" name="Text Box 4"/>
          <p:cNvSpPr txBox="1">
            <a:spLocks noChangeArrowheads="1"/>
          </p:cNvSpPr>
          <p:nvPr/>
        </p:nvSpPr>
        <p:spPr bwMode="auto">
          <a:xfrm>
            <a:off x="1538865" y="1943647"/>
            <a:ext cx="3989868" cy="3285028"/>
          </a:xfrm>
          <a:prstGeom prst="rect">
            <a:avLst/>
          </a:prstGeom>
          <a:noFill/>
          <a:ln w="9525">
            <a:noFill/>
            <a:miter lim="800000"/>
            <a:headEnd/>
            <a:tailEnd/>
          </a:ln>
          <a:effectLst/>
        </p:spPr>
        <p:txBody>
          <a:bodyPr wrap="square" lIns="83338" tIns="41669" rIns="83338" bIns="41669">
            <a:spAutoFit/>
          </a:bodyPr>
          <a:lstStyle/>
          <a:p>
            <a:pPr defTabSz="833438">
              <a:defRPr/>
            </a:pPr>
            <a:r>
              <a:rPr lang="en-US" sz="2200" i="1" dirty="0">
                <a:solidFill>
                  <a:schemeClr val="tx2">
                    <a:lumMod val="75000"/>
                  </a:schemeClr>
                </a:solidFill>
                <a:latin typeface="Franklin Gothic Book" pitchFamily="34" charset="0"/>
              </a:rPr>
              <a:t>Symmetrical Technologies</a:t>
            </a:r>
          </a:p>
          <a:p>
            <a:pPr defTabSz="833438">
              <a:defRPr/>
            </a:pPr>
            <a:r>
              <a:rPr lang="en-US" sz="2200" i="1" dirty="0">
                <a:solidFill>
                  <a:schemeClr val="tx2">
                    <a:lumMod val="75000"/>
                  </a:schemeClr>
                </a:solidFill>
                <a:latin typeface="Franklin Gothic Book" pitchFamily="34" charset="0"/>
              </a:rPr>
              <a:t>work best in highly collaborative</a:t>
            </a:r>
          </a:p>
          <a:p>
            <a:pPr defTabSz="833438">
              <a:defRPr/>
            </a:pPr>
            <a:r>
              <a:rPr lang="en-US" sz="2200" i="1" dirty="0">
                <a:solidFill>
                  <a:schemeClr val="tx2">
                    <a:lumMod val="75000"/>
                  </a:schemeClr>
                </a:solidFill>
                <a:latin typeface="Franklin Gothic Book" pitchFamily="34" charset="0"/>
              </a:rPr>
              <a:t>environments </a:t>
            </a:r>
          </a:p>
          <a:p>
            <a:pPr defTabSz="833438">
              <a:defRPr/>
            </a:pPr>
            <a:r>
              <a:rPr lang="en-US" sz="2200" i="1" dirty="0">
                <a:solidFill>
                  <a:schemeClr val="tx2">
                    <a:lumMod val="75000"/>
                  </a:schemeClr>
                </a:solidFill>
                <a:latin typeface="Franklin Gothic Book" pitchFamily="34" charset="0"/>
              </a:rPr>
              <a:t>(tend to be lower capacity)</a:t>
            </a:r>
          </a:p>
          <a:p>
            <a:pPr defTabSz="833438">
              <a:buClr>
                <a:schemeClr val="tx2">
                  <a:lumMod val="75000"/>
                </a:schemeClr>
              </a:buClr>
              <a:buSzPct val="150000"/>
              <a:buFontTx/>
              <a:buChar char="•"/>
              <a:defRPr/>
            </a:pPr>
            <a:r>
              <a:rPr lang="en-US" sz="2000" dirty="0">
                <a:solidFill>
                  <a:schemeClr val="tx2">
                    <a:lumMod val="75000"/>
                  </a:schemeClr>
                </a:solidFill>
                <a:latin typeface="Franklin Gothic Book" pitchFamily="34" charset="0"/>
              </a:rPr>
              <a:t>  Internet</a:t>
            </a:r>
          </a:p>
          <a:p>
            <a:pPr defTabSz="833438">
              <a:buClr>
                <a:schemeClr val="tx2">
                  <a:lumMod val="75000"/>
                </a:schemeClr>
              </a:buClr>
              <a:buSzPct val="150000"/>
              <a:buFontTx/>
              <a:buChar char="•"/>
              <a:defRPr/>
            </a:pPr>
            <a:r>
              <a:rPr lang="en-US" sz="2000" dirty="0">
                <a:solidFill>
                  <a:schemeClr val="tx2">
                    <a:lumMod val="75000"/>
                  </a:schemeClr>
                </a:solidFill>
                <a:latin typeface="Franklin Gothic Book" pitchFamily="34" charset="0"/>
              </a:rPr>
              <a:t>  LAN/WAN</a:t>
            </a:r>
          </a:p>
          <a:p>
            <a:pPr defTabSz="833438">
              <a:buClr>
                <a:schemeClr val="tx2">
                  <a:lumMod val="75000"/>
                </a:schemeClr>
              </a:buClr>
              <a:buSzPct val="150000"/>
              <a:buFontTx/>
              <a:buChar char="•"/>
              <a:defRPr/>
            </a:pPr>
            <a:r>
              <a:rPr lang="en-US" sz="2000" dirty="0">
                <a:solidFill>
                  <a:schemeClr val="tx2">
                    <a:lumMod val="75000"/>
                  </a:schemeClr>
                </a:solidFill>
                <a:latin typeface="Franklin Gothic Book" pitchFamily="34" charset="0"/>
              </a:rPr>
              <a:t>  Telephones (</a:t>
            </a:r>
            <a:r>
              <a:rPr lang="en-US" sz="2000" dirty="0" err="1">
                <a:solidFill>
                  <a:schemeClr val="tx2">
                    <a:lumMod val="75000"/>
                  </a:schemeClr>
                </a:solidFill>
                <a:latin typeface="Franklin Gothic Book" pitchFamily="34" charset="0"/>
              </a:rPr>
              <a:t>wireline</a:t>
            </a:r>
            <a:r>
              <a:rPr lang="en-US" sz="2000" dirty="0">
                <a:solidFill>
                  <a:schemeClr val="tx2">
                    <a:lumMod val="75000"/>
                  </a:schemeClr>
                </a:solidFill>
                <a:latin typeface="Franklin Gothic Book" pitchFamily="34" charset="0"/>
              </a:rPr>
              <a:t>)</a:t>
            </a:r>
          </a:p>
          <a:p>
            <a:pPr defTabSz="833438">
              <a:buClr>
                <a:schemeClr val="tx2">
                  <a:lumMod val="75000"/>
                </a:schemeClr>
              </a:buClr>
              <a:buSzPct val="150000"/>
              <a:buFontTx/>
              <a:buChar char="•"/>
              <a:defRPr/>
            </a:pPr>
            <a:r>
              <a:rPr lang="en-US" sz="2000" dirty="0">
                <a:solidFill>
                  <a:schemeClr val="tx2">
                    <a:lumMod val="75000"/>
                  </a:schemeClr>
                </a:solidFill>
                <a:latin typeface="Franklin Gothic Book" pitchFamily="34" charset="0"/>
              </a:rPr>
              <a:t>  Mobile devices (wireless)  </a:t>
            </a:r>
          </a:p>
          <a:p>
            <a:pPr defTabSz="833438">
              <a:buClr>
                <a:schemeClr val="tx2">
                  <a:lumMod val="75000"/>
                </a:schemeClr>
              </a:buClr>
              <a:buSzPct val="150000"/>
              <a:buFontTx/>
              <a:buChar char="•"/>
              <a:defRPr/>
            </a:pPr>
            <a:r>
              <a:rPr lang="en-US" sz="2000" dirty="0">
                <a:solidFill>
                  <a:schemeClr val="tx2">
                    <a:lumMod val="75000"/>
                  </a:schemeClr>
                </a:solidFill>
                <a:latin typeface="Franklin Gothic Book" pitchFamily="34" charset="0"/>
              </a:rPr>
              <a:t>  </a:t>
            </a:r>
            <a:r>
              <a:rPr lang="en-US" sz="2000" dirty="0" err="1">
                <a:solidFill>
                  <a:schemeClr val="tx2">
                    <a:lumMod val="75000"/>
                  </a:schemeClr>
                </a:solidFill>
                <a:latin typeface="Franklin Gothic Book" pitchFamily="34" charset="0"/>
              </a:rPr>
              <a:t>Videoteleconferencing</a:t>
            </a:r>
            <a:r>
              <a:rPr lang="en-US" sz="2000" dirty="0">
                <a:solidFill>
                  <a:schemeClr val="tx2">
                    <a:lumMod val="75000"/>
                  </a:schemeClr>
                </a:solidFill>
                <a:latin typeface="Franklin Gothic Book" pitchFamily="34" charset="0"/>
              </a:rPr>
              <a:t>  </a:t>
            </a:r>
          </a:p>
          <a:p>
            <a:pPr defTabSz="833438">
              <a:buClr>
                <a:schemeClr val="tx2">
                  <a:lumMod val="75000"/>
                </a:schemeClr>
              </a:buClr>
              <a:buSzPct val="150000"/>
              <a:buFontTx/>
              <a:buChar char="•"/>
              <a:defRPr/>
            </a:pPr>
            <a:r>
              <a:rPr lang="en-US" sz="2000" dirty="0">
                <a:solidFill>
                  <a:schemeClr val="tx2">
                    <a:lumMod val="75000"/>
                  </a:schemeClr>
                </a:solidFill>
                <a:latin typeface="Franklin Gothic Book" pitchFamily="34" charset="0"/>
              </a:rPr>
              <a:t>  Satellite (LEO-VSAT)</a:t>
            </a:r>
          </a:p>
        </p:txBody>
      </p:sp>
      <p:sp>
        <p:nvSpPr>
          <p:cNvPr id="275461" name="Text Box 5"/>
          <p:cNvSpPr txBox="1">
            <a:spLocks noChangeArrowheads="1"/>
          </p:cNvSpPr>
          <p:nvPr/>
        </p:nvSpPr>
        <p:spPr bwMode="auto">
          <a:xfrm>
            <a:off x="5503916" y="1960051"/>
            <a:ext cx="3530020" cy="2977252"/>
          </a:xfrm>
          <a:prstGeom prst="rect">
            <a:avLst/>
          </a:prstGeom>
          <a:noFill/>
          <a:ln w="9525">
            <a:noFill/>
            <a:miter lim="800000"/>
            <a:headEnd/>
            <a:tailEnd/>
          </a:ln>
          <a:effectLst/>
        </p:spPr>
        <p:txBody>
          <a:bodyPr wrap="square" lIns="83338" tIns="41669" rIns="83338" bIns="41669">
            <a:spAutoFit/>
          </a:bodyPr>
          <a:lstStyle/>
          <a:p>
            <a:pPr defTabSz="833438">
              <a:defRPr/>
            </a:pPr>
            <a:r>
              <a:rPr lang="en-US" sz="2200" i="1" dirty="0">
                <a:solidFill>
                  <a:schemeClr val="tx2">
                    <a:lumMod val="75000"/>
                  </a:schemeClr>
                </a:solidFill>
                <a:latin typeface="Franklin Gothic Book" pitchFamily="34" charset="0"/>
              </a:rPr>
              <a:t>Asymmetrical Technologies</a:t>
            </a:r>
          </a:p>
          <a:p>
            <a:pPr defTabSz="833438">
              <a:defRPr/>
            </a:pPr>
            <a:r>
              <a:rPr lang="en-US" sz="2200" i="1" dirty="0">
                <a:solidFill>
                  <a:schemeClr val="tx2">
                    <a:lumMod val="75000"/>
                  </a:schemeClr>
                </a:solidFill>
                <a:latin typeface="Franklin Gothic Book" pitchFamily="34" charset="0"/>
              </a:rPr>
              <a:t>work best in low–interaction</a:t>
            </a:r>
          </a:p>
          <a:p>
            <a:pPr defTabSz="833438">
              <a:defRPr/>
            </a:pPr>
            <a:r>
              <a:rPr lang="en-US" sz="2200" i="1" dirty="0">
                <a:solidFill>
                  <a:schemeClr val="tx2">
                    <a:lumMod val="75000"/>
                  </a:schemeClr>
                </a:solidFill>
                <a:latin typeface="Franklin Gothic Book" pitchFamily="34" charset="0"/>
              </a:rPr>
              <a:t>applications </a:t>
            </a:r>
          </a:p>
          <a:p>
            <a:pPr defTabSz="833438">
              <a:defRPr/>
            </a:pPr>
            <a:r>
              <a:rPr lang="en-US" sz="2200" i="1" dirty="0">
                <a:solidFill>
                  <a:schemeClr val="tx2">
                    <a:lumMod val="75000"/>
                  </a:schemeClr>
                </a:solidFill>
                <a:latin typeface="Franklin Gothic Book" pitchFamily="34" charset="0"/>
              </a:rPr>
              <a:t>(tend to be higher capacity)</a:t>
            </a:r>
          </a:p>
          <a:p>
            <a:pPr defTabSz="833438">
              <a:buClr>
                <a:schemeClr val="tx2">
                  <a:lumMod val="75000"/>
                </a:schemeClr>
              </a:buClr>
              <a:buSzPct val="150000"/>
              <a:buFontTx/>
              <a:buChar char="•"/>
              <a:defRPr/>
            </a:pPr>
            <a:r>
              <a:rPr lang="en-US" sz="2000" b="1" dirty="0">
                <a:solidFill>
                  <a:schemeClr val="tx2">
                    <a:lumMod val="75000"/>
                  </a:schemeClr>
                </a:solidFill>
                <a:latin typeface="Franklin Gothic Book" pitchFamily="34" charset="0"/>
              </a:rPr>
              <a:t>  </a:t>
            </a:r>
            <a:r>
              <a:rPr lang="en-US" sz="2000" dirty="0">
                <a:solidFill>
                  <a:schemeClr val="tx2">
                    <a:lumMod val="75000"/>
                  </a:schemeClr>
                </a:solidFill>
                <a:latin typeface="Franklin Gothic Book" pitchFamily="34" charset="0"/>
              </a:rPr>
              <a:t>Satellite (FSS)</a:t>
            </a:r>
          </a:p>
          <a:p>
            <a:pPr defTabSz="833438">
              <a:buClr>
                <a:schemeClr val="tx2">
                  <a:lumMod val="75000"/>
                </a:schemeClr>
              </a:buClr>
              <a:buSzPct val="150000"/>
              <a:buFontTx/>
              <a:buChar char="•"/>
              <a:defRPr/>
            </a:pPr>
            <a:r>
              <a:rPr lang="en-US" sz="2000" dirty="0">
                <a:solidFill>
                  <a:schemeClr val="tx2">
                    <a:lumMod val="75000"/>
                  </a:schemeClr>
                </a:solidFill>
                <a:latin typeface="Franklin Gothic Book" pitchFamily="34" charset="0"/>
              </a:rPr>
              <a:t>  Print, e-Readers</a:t>
            </a:r>
          </a:p>
          <a:p>
            <a:pPr defTabSz="833438">
              <a:buClr>
                <a:schemeClr val="tx2">
                  <a:lumMod val="75000"/>
                </a:schemeClr>
              </a:buClr>
              <a:buSzPct val="150000"/>
              <a:buFontTx/>
              <a:buChar char="•"/>
              <a:defRPr/>
            </a:pPr>
            <a:r>
              <a:rPr lang="en-US" sz="2000" dirty="0">
                <a:solidFill>
                  <a:schemeClr val="tx2">
                    <a:lumMod val="75000"/>
                  </a:schemeClr>
                </a:solidFill>
                <a:latin typeface="Franklin Gothic Book" pitchFamily="34" charset="0"/>
              </a:rPr>
              <a:t>  CDROM – DVD </a:t>
            </a:r>
          </a:p>
          <a:p>
            <a:pPr defTabSz="833438">
              <a:buClr>
                <a:schemeClr val="tx2">
                  <a:lumMod val="75000"/>
                </a:schemeClr>
              </a:buClr>
              <a:buSzPct val="150000"/>
              <a:buFontTx/>
              <a:buChar char="•"/>
              <a:defRPr/>
            </a:pPr>
            <a:r>
              <a:rPr lang="en-US" sz="2000" dirty="0">
                <a:solidFill>
                  <a:schemeClr val="tx2">
                    <a:lumMod val="75000"/>
                  </a:schemeClr>
                </a:solidFill>
                <a:latin typeface="Franklin Gothic Book" pitchFamily="34" charset="0"/>
              </a:rPr>
              <a:t>  CCTV</a:t>
            </a:r>
          </a:p>
          <a:p>
            <a:pPr defTabSz="833438">
              <a:buClr>
                <a:schemeClr val="tx2">
                  <a:lumMod val="75000"/>
                </a:schemeClr>
              </a:buClr>
              <a:buSzPct val="150000"/>
              <a:buFontTx/>
              <a:buChar char="•"/>
              <a:defRPr/>
            </a:pPr>
            <a:r>
              <a:rPr lang="en-US" sz="2000" dirty="0">
                <a:solidFill>
                  <a:schemeClr val="tx2">
                    <a:lumMod val="75000"/>
                  </a:schemeClr>
                </a:solidFill>
                <a:latin typeface="Franklin Gothic Book" pitchFamily="34" charset="0"/>
              </a:rPr>
              <a:t>  Commercial Broadcast</a:t>
            </a:r>
          </a:p>
        </p:txBody>
      </p:sp>
      <p:sp>
        <p:nvSpPr>
          <p:cNvPr id="275462" name="AutoShape 6"/>
          <p:cNvSpPr>
            <a:spLocks noChangeArrowheads="1"/>
          </p:cNvSpPr>
          <p:nvPr/>
        </p:nvSpPr>
        <p:spPr bwMode="auto">
          <a:xfrm>
            <a:off x="6240463" y="5277381"/>
            <a:ext cx="820737" cy="735317"/>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3399FF"/>
          </a:solidFill>
          <a:ln w="9525">
            <a:solidFill>
              <a:schemeClr val="tx1"/>
            </a:solidFill>
            <a:miter lim="800000"/>
            <a:headEnd/>
            <a:tailEnd/>
          </a:ln>
        </p:spPr>
        <p:txBody>
          <a:bodyPr wrap="none" anchor="ctr"/>
          <a:lstStyle/>
          <a:p>
            <a:endParaRPr lang="en-US"/>
          </a:p>
        </p:txBody>
      </p:sp>
      <p:grpSp>
        <p:nvGrpSpPr>
          <p:cNvPr id="2" name="Group 7"/>
          <p:cNvGrpSpPr>
            <a:grpSpLocks/>
          </p:cNvGrpSpPr>
          <p:nvPr/>
        </p:nvGrpSpPr>
        <p:grpSpPr bwMode="auto">
          <a:xfrm>
            <a:off x="2585937" y="5262035"/>
            <a:ext cx="969963" cy="865072"/>
            <a:chOff x="432" y="3315"/>
            <a:chExt cx="1200" cy="1070"/>
          </a:xfrm>
        </p:grpSpPr>
        <p:sp>
          <p:nvSpPr>
            <p:cNvPr id="142345" name="Rectangle 8"/>
            <p:cNvSpPr>
              <a:spLocks noChangeArrowheads="1"/>
            </p:cNvSpPr>
            <p:nvPr/>
          </p:nvSpPr>
          <p:spPr bwMode="auto">
            <a:xfrm>
              <a:off x="432" y="3936"/>
              <a:ext cx="1200" cy="288"/>
            </a:xfrm>
            <a:prstGeom prst="rect">
              <a:avLst/>
            </a:prstGeom>
            <a:noFill/>
            <a:ln w="9525">
              <a:noFill/>
              <a:miter lim="800000"/>
              <a:headEnd/>
              <a:tailEnd/>
            </a:ln>
          </p:spPr>
          <p:txBody>
            <a:bodyPr wrap="none" anchor="ctr"/>
            <a:lstStyle/>
            <a:p>
              <a:endParaRPr lang="en-US" altLang="en-US"/>
            </a:p>
          </p:txBody>
        </p:sp>
        <p:sp>
          <p:nvSpPr>
            <p:cNvPr id="142346" name="AutoShape 9"/>
            <p:cNvSpPr>
              <a:spLocks noChangeArrowheads="1"/>
            </p:cNvSpPr>
            <p:nvPr/>
          </p:nvSpPr>
          <p:spPr bwMode="auto">
            <a:xfrm rot="-5400000">
              <a:off x="192" y="3797"/>
              <a:ext cx="885" cy="125"/>
            </a:xfrm>
            <a:prstGeom prst="leftRightArrow">
              <a:avLst>
                <a:gd name="adj1" fmla="val 50000"/>
                <a:gd name="adj2" fmla="val 141600"/>
              </a:avLst>
            </a:prstGeom>
            <a:solidFill>
              <a:schemeClr val="accent2"/>
            </a:solidFill>
            <a:ln w="9525">
              <a:solidFill>
                <a:schemeClr val="tx1"/>
              </a:solidFill>
              <a:miter lim="800000"/>
              <a:headEnd/>
              <a:tailEnd/>
            </a:ln>
          </p:spPr>
          <p:txBody>
            <a:bodyPr wrap="none" anchor="ctr"/>
            <a:lstStyle/>
            <a:p>
              <a:endParaRPr lang="en-US" altLang="en-US"/>
            </a:p>
          </p:txBody>
        </p:sp>
        <p:sp>
          <p:nvSpPr>
            <p:cNvPr id="142347" name="AutoShape 10"/>
            <p:cNvSpPr>
              <a:spLocks noChangeArrowheads="1"/>
            </p:cNvSpPr>
            <p:nvPr/>
          </p:nvSpPr>
          <p:spPr bwMode="auto">
            <a:xfrm>
              <a:off x="675" y="4261"/>
              <a:ext cx="898" cy="124"/>
            </a:xfrm>
            <a:prstGeom prst="leftRightArrow">
              <a:avLst>
                <a:gd name="adj1" fmla="val 50000"/>
                <a:gd name="adj2" fmla="val 144839"/>
              </a:avLst>
            </a:prstGeom>
            <a:solidFill>
              <a:schemeClr val="accent2"/>
            </a:solidFill>
            <a:ln w="9525">
              <a:solidFill>
                <a:schemeClr val="tx1"/>
              </a:solidFill>
              <a:miter lim="800000"/>
              <a:headEnd/>
              <a:tailEnd/>
            </a:ln>
          </p:spPr>
          <p:txBody>
            <a:bodyPr wrap="none" anchor="ctr"/>
            <a:lstStyle/>
            <a:p>
              <a:endParaRPr lang="en-US" altLang="en-US"/>
            </a:p>
          </p:txBody>
        </p:sp>
        <p:sp>
          <p:nvSpPr>
            <p:cNvPr id="142348" name="AutoShape 11"/>
            <p:cNvSpPr>
              <a:spLocks noChangeArrowheads="1"/>
            </p:cNvSpPr>
            <p:nvPr/>
          </p:nvSpPr>
          <p:spPr bwMode="auto">
            <a:xfrm rot="7738095">
              <a:off x="637" y="3789"/>
              <a:ext cx="884" cy="125"/>
            </a:xfrm>
            <a:prstGeom prst="leftRightArrow">
              <a:avLst>
                <a:gd name="adj1" fmla="val 50000"/>
                <a:gd name="adj2" fmla="val 141440"/>
              </a:avLst>
            </a:prstGeom>
            <a:solidFill>
              <a:schemeClr val="accent2"/>
            </a:solidFill>
            <a:ln w="9525">
              <a:solidFill>
                <a:schemeClr val="tx1"/>
              </a:solidFill>
              <a:miter lim="800000"/>
              <a:headEnd/>
              <a:tailEnd/>
            </a:ln>
          </p:spPr>
          <p:txBody>
            <a:bodyPr wrap="none" anchor="ctr"/>
            <a:lstStyle/>
            <a:p>
              <a:endParaRPr lang="en-US" altLang="en-US"/>
            </a:p>
          </p:txBody>
        </p:sp>
        <p:sp>
          <p:nvSpPr>
            <p:cNvPr id="142349" name="AutoShape 12"/>
            <p:cNvSpPr>
              <a:spLocks noChangeArrowheads="1"/>
            </p:cNvSpPr>
            <p:nvPr/>
          </p:nvSpPr>
          <p:spPr bwMode="auto">
            <a:xfrm rot="5400000">
              <a:off x="1124" y="3784"/>
              <a:ext cx="885" cy="125"/>
            </a:xfrm>
            <a:prstGeom prst="leftRightArrow">
              <a:avLst>
                <a:gd name="adj1" fmla="val 50000"/>
                <a:gd name="adj2" fmla="val 141600"/>
              </a:avLst>
            </a:prstGeom>
            <a:solidFill>
              <a:schemeClr val="accent2"/>
            </a:solidFill>
            <a:ln w="9525">
              <a:solidFill>
                <a:schemeClr val="tx1"/>
              </a:solidFill>
              <a:miter lim="800000"/>
              <a:headEnd/>
              <a:tailEnd/>
            </a:ln>
          </p:spPr>
          <p:txBody>
            <a:bodyPr wrap="none" anchor="ctr"/>
            <a:lstStyle/>
            <a:p>
              <a:endParaRPr lang="en-US" altLang="en-US"/>
            </a:p>
          </p:txBody>
        </p:sp>
        <p:sp>
          <p:nvSpPr>
            <p:cNvPr id="142350" name="AutoShape 13"/>
            <p:cNvSpPr>
              <a:spLocks noChangeArrowheads="1"/>
            </p:cNvSpPr>
            <p:nvPr/>
          </p:nvSpPr>
          <p:spPr bwMode="auto">
            <a:xfrm rot="2894431">
              <a:off x="667" y="3815"/>
              <a:ext cx="885" cy="125"/>
            </a:xfrm>
            <a:prstGeom prst="leftRightArrow">
              <a:avLst>
                <a:gd name="adj1" fmla="val 50000"/>
                <a:gd name="adj2" fmla="val 141600"/>
              </a:avLst>
            </a:prstGeom>
            <a:solidFill>
              <a:schemeClr val="accent2"/>
            </a:solidFill>
            <a:ln w="9525">
              <a:solidFill>
                <a:schemeClr val="tx1"/>
              </a:solidFill>
              <a:miter lim="800000"/>
              <a:headEnd/>
              <a:tailEnd/>
            </a:ln>
          </p:spPr>
          <p:txBody>
            <a:bodyPr wrap="none" anchor="ctr"/>
            <a:lstStyle/>
            <a:p>
              <a:endParaRPr lang="en-US" altLang="en-US"/>
            </a:p>
          </p:txBody>
        </p:sp>
        <p:sp>
          <p:nvSpPr>
            <p:cNvPr id="142351" name="AutoShape 14"/>
            <p:cNvSpPr>
              <a:spLocks noChangeArrowheads="1"/>
            </p:cNvSpPr>
            <p:nvPr/>
          </p:nvSpPr>
          <p:spPr bwMode="auto">
            <a:xfrm>
              <a:off x="639" y="3315"/>
              <a:ext cx="898" cy="124"/>
            </a:xfrm>
            <a:prstGeom prst="leftRightArrow">
              <a:avLst>
                <a:gd name="adj1" fmla="val 50000"/>
                <a:gd name="adj2" fmla="val 144839"/>
              </a:avLst>
            </a:prstGeom>
            <a:solidFill>
              <a:schemeClr val="accent2"/>
            </a:solidFill>
            <a:ln w="9525">
              <a:solidFill>
                <a:schemeClr val="tx1"/>
              </a:solidFill>
              <a:miter lim="800000"/>
              <a:headEnd/>
              <a:tailEnd/>
            </a:ln>
          </p:spPr>
          <p:txBody>
            <a:bodyPr wrap="none" anchor="ctr"/>
            <a:lstStyle/>
            <a:p>
              <a:endParaRPr lang="en-US" altLang="en-US"/>
            </a:p>
          </p:txBody>
        </p:sp>
      </p:grpSp>
      <p:sp>
        <p:nvSpPr>
          <p:cNvPr id="275471" name="Rectangle 15"/>
          <p:cNvSpPr>
            <a:spLocks noChangeArrowheads="1"/>
          </p:cNvSpPr>
          <p:nvPr/>
        </p:nvSpPr>
        <p:spPr bwMode="auto">
          <a:xfrm>
            <a:off x="2543712" y="6111351"/>
            <a:ext cx="5186361" cy="327025"/>
          </a:xfrm>
          <a:prstGeom prst="rect">
            <a:avLst/>
          </a:prstGeom>
          <a:noFill/>
          <a:ln w="9525">
            <a:noFill/>
            <a:miter lim="800000"/>
            <a:headEnd/>
            <a:tailEnd/>
          </a:ln>
          <a:effectLst/>
        </p:spPr>
        <p:txBody>
          <a:bodyPr lIns="92075" tIns="46038" rIns="92075" bIns="46038" anchor="ctr"/>
          <a:lstStyle/>
          <a:p>
            <a:pPr eaLnBrk="1" hangingPunct="1">
              <a:defRPr/>
            </a:pPr>
            <a:r>
              <a:rPr lang="en-US" sz="2400" b="1" i="1" dirty="0">
                <a:solidFill>
                  <a:schemeClr val="tx2">
                    <a:lumMod val="75000"/>
                  </a:schemeClr>
                </a:solidFill>
                <a:latin typeface="Franklin Gothic Book" pitchFamily="34" charset="0"/>
              </a:rPr>
              <a:t>…and success is a matter of blending</a:t>
            </a:r>
          </a:p>
        </p:txBody>
      </p:sp>
      <p:sp>
        <p:nvSpPr>
          <p:cNvPr id="16" name="Rectangle 2"/>
          <p:cNvSpPr>
            <a:spLocks noChangeArrowheads="1"/>
          </p:cNvSpPr>
          <p:nvPr/>
        </p:nvSpPr>
        <p:spPr bwMode="auto">
          <a:xfrm>
            <a:off x="1769543" y="1244602"/>
            <a:ext cx="6697133"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Choice is a matter of symmetry…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5460"/>
                                        </p:tgtEl>
                                        <p:attrNameLst>
                                          <p:attrName>style.visibility</p:attrName>
                                        </p:attrNameLst>
                                      </p:cBhvr>
                                      <p:to>
                                        <p:strVal val="visible"/>
                                      </p:to>
                                    </p:set>
                                    <p:animEffect transition="in" filter="wipe(up)">
                                      <p:cBhvr>
                                        <p:cTn id="7" dur="500"/>
                                        <p:tgtEl>
                                          <p:spTgt spid="275460"/>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75461"/>
                                        </p:tgtEl>
                                        <p:attrNameLst>
                                          <p:attrName>style.visibility</p:attrName>
                                        </p:attrNameLst>
                                      </p:cBhvr>
                                      <p:to>
                                        <p:strVal val="visible"/>
                                      </p:to>
                                    </p:set>
                                    <p:animEffect transition="in" filter="wipe(up)">
                                      <p:cBhvr>
                                        <p:cTn id="16" dur="500"/>
                                        <p:tgtEl>
                                          <p:spTgt spid="275461"/>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75462"/>
                                        </p:tgtEl>
                                        <p:attrNameLst>
                                          <p:attrName>style.visibility</p:attrName>
                                        </p:attrNameLst>
                                      </p:cBhvr>
                                      <p:to>
                                        <p:strVal val="visible"/>
                                      </p:to>
                                    </p:set>
                                    <p:animEffect transition="in" filter="wipe(up)">
                                      <p:cBhvr>
                                        <p:cTn id="20" dur="500"/>
                                        <p:tgtEl>
                                          <p:spTgt spid="27546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path" presetSubtype="0" accel="50000" decel="50000" fill="hold" grpId="1" nodeType="clickEffect">
                                  <p:stCondLst>
                                    <p:cond delay="0"/>
                                  </p:stCondLst>
                                  <p:childTnLst>
                                    <p:animMotion origin="layout" path="M -0.03959 0.00208 L -0.19323 0.00787 " pathEditMode="relative" rAng="0" ptsTypes="AA">
                                      <p:cBhvr>
                                        <p:cTn id="24" dur="2000" fill="hold"/>
                                        <p:tgtEl>
                                          <p:spTgt spid="275462"/>
                                        </p:tgtEl>
                                        <p:attrNameLst>
                                          <p:attrName>ppt_x</p:attrName>
                                          <p:attrName>ppt_y</p:attrName>
                                        </p:attrNameLst>
                                      </p:cBhvr>
                                      <p:rCtr x="-7700" y="300"/>
                                    </p:animMotion>
                                  </p:childTnLst>
                                </p:cTn>
                              </p:par>
                              <p:par>
                                <p:cTn id="25" presetID="55" presetClass="entr" presetSubtype="0" fill="hold" grpId="0" nodeType="withEffect">
                                  <p:stCondLst>
                                    <p:cond delay="0"/>
                                  </p:stCondLst>
                                  <p:childTnLst>
                                    <p:set>
                                      <p:cBhvr>
                                        <p:cTn id="26" dur="1" fill="hold">
                                          <p:stCondLst>
                                            <p:cond delay="0"/>
                                          </p:stCondLst>
                                        </p:cTn>
                                        <p:tgtEl>
                                          <p:spTgt spid="275471"/>
                                        </p:tgtEl>
                                        <p:attrNameLst>
                                          <p:attrName>style.visibility</p:attrName>
                                        </p:attrNameLst>
                                      </p:cBhvr>
                                      <p:to>
                                        <p:strVal val="visible"/>
                                      </p:to>
                                    </p:set>
                                    <p:anim calcmode="lin" valueType="num">
                                      <p:cBhvr>
                                        <p:cTn id="27" dur="1000" fill="hold"/>
                                        <p:tgtEl>
                                          <p:spTgt spid="275471"/>
                                        </p:tgtEl>
                                        <p:attrNameLst>
                                          <p:attrName>ppt_w</p:attrName>
                                        </p:attrNameLst>
                                      </p:cBhvr>
                                      <p:tavLst>
                                        <p:tav tm="0">
                                          <p:val>
                                            <p:strVal val="#ppt_w*0.70"/>
                                          </p:val>
                                        </p:tav>
                                        <p:tav tm="100000">
                                          <p:val>
                                            <p:strVal val="#ppt_w"/>
                                          </p:val>
                                        </p:tav>
                                      </p:tavLst>
                                    </p:anim>
                                    <p:anim calcmode="lin" valueType="num">
                                      <p:cBhvr>
                                        <p:cTn id="28" dur="1000" fill="hold"/>
                                        <p:tgtEl>
                                          <p:spTgt spid="275471"/>
                                        </p:tgtEl>
                                        <p:attrNameLst>
                                          <p:attrName>ppt_h</p:attrName>
                                        </p:attrNameLst>
                                      </p:cBhvr>
                                      <p:tavLst>
                                        <p:tav tm="0">
                                          <p:val>
                                            <p:strVal val="#ppt_h"/>
                                          </p:val>
                                        </p:tav>
                                        <p:tav tm="100000">
                                          <p:val>
                                            <p:strVal val="#ppt_h"/>
                                          </p:val>
                                        </p:tav>
                                      </p:tavLst>
                                    </p:anim>
                                    <p:animEffect transition="in" filter="fade">
                                      <p:cBhvr>
                                        <p:cTn id="29" dur="1000"/>
                                        <p:tgtEl>
                                          <p:spTgt spid="275471"/>
                                        </p:tgtEl>
                                      </p:cBhvr>
                                    </p:animEffect>
                                  </p:childTnLst>
                                </p:cTn>
                              </p:par>
                              <p:par>
                                <p:cTn id="30" presetID="63" presetClass="path" presetSubtype="0" accel="50000" decel="50000" fill="hold" nodeType="withEffect">
                                  <p:stCondLst>
                                    <p:cond delay="0"/>
                                  </p:stCondLst>
                                  <p:childTnLst>
                                    <p:animMotion origin="layout" path="M -1.38889E-6 2.71676E-6 L 0.19271 0.00208 " pathEditMode="relative" rAng="0" ptsTypes="AA">
                                      <p:cBhvr>
                                        <p:cTn id="31" dur="2000" fill="hold"/>
                                        <p:tgtEl>
                                          <p:spTgt spid="2"/>
                                        </p:tgtEl>
                                        <p:attrNameLst>
                                          <p:attrName>ppt_x</p:attrName>
                                          <p:attrName>ppt_y</p:attrName>
                                        </p:attrNameLst>
                                      </p:cBhvr>
                                      <p:rCtr x="96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0" grpId="0"/>
      <p:bldP spid="275461" grpId="0"/>
      <p:bldP spid="275462" grpId="0" animBg="1"/>
      <p:bldP spid="275462" grpId="1" animBg="1"/>
      <p:bldP spid="275471"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cstate="print"/>
          <a:srcRect/>
          <a:stretch>
            <a:fillRect/>
          </a:stretch>
        </p:blipFill>
        <p:spPr bwMode="auto">
          <a:xfrm>
            <a:off x="2643188" y="2030941"/>
            <a:ext cx="5378450" cy="4419600"/>
          </a:xfrm>
          <a:prstGeom prst="rect">
            <a:avLst/>
          </a:prstGeom>
          <a:noFill/>
          <a:ln w="9525">
            <a:noFill/>
            <a:miter lim="800000"/>
            <a:headEnd/>
            <a:tailEnd/>
          </a:ln>
        </p:spPr>
      </p:pic>
      <p:sp>
        <p:nvSpPr>
          <p:cNvPr id="4" name="Rectangle 2"/>
          <p:cNvSpPr>
            <a:spLocks noChangeArrowheads="1"/>
          </p:cNvSpPr>
          <p:nvPr/>
        </p:nvSpPr>
        <p:spPr bwMode="auto">
          <a:xfrm>
            <a:off x="1769543" y="1244602"/>
            <a:ext cx="6697133"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Choice is a matter of symmetry…</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1143000" y="7086600"/>
            <a:ext cx="6553200" cy="1066800"/>
          </a:xfrm>
          <a:prstGeom prst="rect">
            <a:avLst/>
          </a:prstGeom>
        </p:spPr>
        <p:txBody>
          <a:bodyPr anchorCtr="0"/>
          <a:lstStyle/>
          <a:p>
            <a:pPr eaLnBrk="1" hangingPunct="1">
              <a:defRPr/>
            </a:pPr>
            <a:r>
              <a:rPr lang="en-US" sz="500" dirty="0"/>
              <a:t>WHAT IS</a:t>
            </a:r>
            <a:br>
              <a:rPr lang="en-US" sz="500" dirty="0"/>
            </a:br>
            <a:r>
              <a:rPr lang="en-US" sz="500" dirty="0"/>
              <a:t>“DISTANCE LEARNING?”</a:t>
            </a:r>
          </a:p>
        </p:txBody>
      </p:sp>
      <p:sp>
        <p:nvSpPr>
          <p:cNvPr id="94211" name="Rectangle 3"/>
          <p:cNvSpPr>
            <a:spLocks noChangeArrowheads="1"/>
          </p:cNvSpPr>
          <p:nvPr/>
        </p:nvSpPr>
        <p:spPr bwMode="auto">
          <a:xfrm>
            <a:off x="762000" y="1828800"/>
            <a:ext cx="7908925" cy="4071938"/>
          </a:xfrm>
          <a:prstGeom prst="rect">
            <a:avLst/>
          </a:prstGeom>
          <a:noFill/>
          <a:ln w="12700">
            <a:noFill/>
            <a:miter lim="800000"/>
            <a:headEnd/>
            <a:tailEnd/>
          </a:ln>
          <a:effectLst>
            <a:outerShdw sx="1000" sy="1000" algn="ctr" rotWithShape="0">
              <a:srgbClr val="000000"/>
            </a:outerShdw>
          </a:effectLst>
        </p:spPr>
        <p:txBody>
          <a:bodyPr lIns="80962" tIns="41275" rIns="80962" bIns="41275">
            <a:spAutoFit/>
          </a:bodyPr>
          <a:lstStyle/>
          <a:p>
            <a:pPr marL="301625" indent="-301625" algn="ctr" defTabSz="804863">
              <a:lnSpc>
                <a:spcPct val="90000"/>
              </a:lnSpc>
              <a:tabLst>
                <a:tab pos="1257300" algn="l"/>
              </a:tabLst>
              <a:defRPr/>
            </a:pPr>
            <a:r>
              <a:rPr lang="en-US" sz="3600" b="1" dirty="0">
                <a:solidFill>
                  <a:schemeClr val="tx2">
                    <a:lumMod val="75000"/>
                  </a:schemeClr>
                </a:solidFill>
                <a:latin typeface="Franklin Gothic Book" pitchFamily="34" charset="0"/>
              </a:rPr>
              <a:t>But what, then, is “e-Learning?”</a:t>
            </a:r>
          </a:p>
          <a:p>
            <a:pPr marL="301625" indent="-301625" algn="ctr" defTabSz="804863">
              <a:lnSpc>
                <a:spcPct val="90000"/>
              </a:lnSpc>
              <a:tabLst>
                <a:tab pos="1257300" algn="l"/>
              </a:tabLst>
              <a:defRPr/>
            </a:pPr>
            <a:r>
              <a:rPr lang="en-US" sz="3600" b="1" dirty="0">
                <a:solidFill>
                  <a:schemeClr val="tx2">
                    <a:lumMod val="75000"/>
                  </a:schemeClr>
                </a:solidFill>
                <a:latin typeface="Franklin Gothic Book" pitchFamily="34" charset="0"/>
              </a:rPr>
              <a:t>One of two things:</a:t>
            </a:r>
          </a:p>
          <a:p>
            <a:pPr marL="301625" indent="-301625" algn="ctr" defTabSz="804863">
              <a:lnSpc>
                <a:spcPct val="90000"/>
              </a:lnSpc>
              <a:tabLst>
                <a:tab pos="1257300" algn="l"/>
              </a:tabLst>
              <a:defRPr/>
            </a:pPr>
            <a:endParaRPr lang="en-US" sz="3600" b="1" dirty="0">
              <a:solidFill>
                <a:schemeClr val="tx2">
                  <a:lumMod val="75000"/>
                </a:schemeClr>
              </a:solidFill>
              <a:latin typeface="Franklin Gothic Book" pitchFamily="34" charset="0"/>
            </a:endParaRPr>
          </a:p>
          <a:p>
            <a:pPr marL="301625" indent="-301625" algn="ctr" defTabSz="804863">
              <a:lnSpc>
                <a:spcPct val="90000"/>
              </a:lnSpc>
              <a:tabLst>
                <a:tab pos="1257300" algn="l"/>
              </a:tabLst>
              <a:defRPr/>
            </a:pPr>
            <a:r>
              <a:rPr lang="en-US" sz="3600" b="1" dirty="0">
                <a:solidFill>
                  <a:schemeClr val="tx2">
                    <a:lumMod val="75000"/>
                  </a:schemeClr>
                </a:solidFill>
                <a:latin typeface="Franklin Gothic Book" pitchFamily="34" charset="0"/>
              </a:rPr>
              <a:t>Either everything but print</a:t>
            </a:r>
          </a:p>
          <a:p>
            <a:pPr marL="301625" indent="-301625" algn="ctr" defTabSz="804863">
              <a:lnSpc>
                <a:spcPct val="90000"/>
              </a:lnSpc>
              <a:tabLst>
                <a:tab pos="1257300" algn="l"/>
              </a:tabLst>
              <a:defRPr/>
            </a:pPr>
            <a:endParaRPr lang="en-US" sz="3600" b="1" dirty="0">
              <a:solidFill>
                <a:schemeClr val="tx2">
                  <a:lumMod val="75000"/>
                </a:schemeClr>
              </a:solidFill>
              <a:effectLst>
                <a:outerShdw blurRad="38100" dist="38100" dir="2700000" algn="tl">
                  <a:srgbClr val="000000"/>
                </a:outerShdw>
              </a:effectLst>
              <a:latin typeface="Franklin Gothic Book" pitchFamily="34" charset="0"/>
            </a:endParaRPr>
          </a:p>
          <a:p>
            <a:pPr marL="1357313" lvl="3" indent="-150813" algn="ctr" defTabSz="804863">
              <a:lnSpc>
                <a:spcPct val="90000"/>
              </a:lnSpc>
              <a:tabLst>
                <a:tab pos="1257300" algn="l"/>
              </a:tabLst>
              <a:defRPr/>
            </a:pPr>
            <a:r>
              <a:rPr lang="en-US" sz="3600" dirty="0">
                <a:solidFill>
                  <a:schemeClr val="tx2">
                    <a:lumMod val="75000"/>
                  </a:schemeClr>
                </a:solidFill>
                <a:latin typeface="Franklin Gothic Book" pitchFamily="34" charset="0"/>
              </a:rPr>
              <a:t>or . . .</a:t>
            </a:r>
          </a:p>
          <a:p>
            <a:pPr marL="301625" indent="-301625" algn="ctr" defTabSz="804863">
              <a:lnSpc>
                <a:spcPct val="90000"/>
              </a:lnSpc>
              <a:tabLst>
                <a:tab pos="1257300" algn="l"/>
              </a:tabLst>
              <a:defRPr/>
            </a:pPr>
            <a:endParaRPr lang="en-US" sz="3600" b="1" dirty="0">
              <a:solidFill>
                <a:schemeClr val="tx2">
                  <a:lumMod val="75000"/>
                </a:schemeClr>
              </a:solidFill>
              <a:effectLst>
                <a:outerShdw blurRad="38100" dist="38100" dir="2700000" algn="tl">
                  <a:srgbClr val="000000"/>
                </a:outerShdw>
              </a:effectLst>
              <a:latin typeface="Franklin Gothic Book" pitchFamily="34" charset="0"/>
            </a:endParaRPr>
          </a:p>
          <a:p>
            <a:pPr marL="301625" indent="-301625" algn="ctr" defTabSz="804863">
              <a:lnSpc>
                <a:spcPct val="90000"/>
              </a:lnSpc>
              <a:tabLst>
                <a:tab pos="1257300" algn="l"/>
              </a:tabLst>
              <a:defRPr/>
            </a:pPr>
            <a:r>
              <a:rPr lang="en-US" sz="3600" b="1" dirty="0">
                <a:solidFill>
                  <a:schemeClr val="tx2">
                    <a:lumMod val="75000"/>
                  </a:schemeClr>
                </a:solidFill>
                <a:latin typeface="Franklin Gothic Book" pitchFamily="34" charset="0"/>
              </a:rPr>
              <a:t>Just </a:t>
            </a:r>
            <a:r>
              <a:rPr lang="en-US" sz="3600" b="1" i="1" dirty="0">
                <a:solidFill>
                  <a:schemeClr val="tx2">
                    <a:lumMod val="75000"/>
                  </a:schemeClr>
                </a:solidFill>
                <a:latin typeface="Franklin Gothic Book" pitchFamily="34" charset="0"/>
              </a:rPr>
              <a:t>online</a:t>
            </a:r>
            <a:r>
              <a:rPr lang="en-US" sz="3600" b="1" dirty="0">
                <a:solidFill>
                  <a:schemeClr val="tx2">
                    <a:lumMod val="75000"/>
                  </a:schemeClr>
                </a:solidFill>
                <a:latin typeface="Franklin Gothic Book" pitchFamily="34" charset="0"/>
              </a:rPr>
              <a:t> learning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wipe(up)">
                                      <p:cBhvr>
                                        <p:cTn id="7" dur="500"/>
                                        <p:tgtEl>
                                          <p:spTgt spid="94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wipe(up)">
                                      <p:cBhvr>
                                        <p:cTn id="12" dur="500"/>
                                        <p:tgtEl>
                                          <p:spTgt spid="942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4211">
                                            <p:txEl>
                                              <p:pRg st="3" end="3"/>
                                            </p:txEl>
                                          </p:spTgt>
                                        </p:tgtEl>
                                        <p:attrNameLst>
                                          <p:attrName>style.visibility</p:attrName>
                                        </p:attrNameLst>
                                      </p:cBhvr>
                                      <p:to>
                                        <p:strVal val="visible"/>
                                      </p:to>
                                    </p:set>
                                    <p:animEffect transition="in" filter="wipe(up)">
                                      <p:cBhvr>
                                        <p:cTn id="17" dur="500"/>
                                        <p:tgtEl>
                                          <p:spTgt spid="94211">
                                            <p:txEl>
                                              <p:pRg st="3" end="3"/>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94211">
                                            <p:txEl>
                                              <p:pRg st="5" end="5"/>
                                            </p:txEl>
                                          </p:spTgt>
                                        </p:tgtEl>
                                        <p:attrNameLst>
                                          <p:attrName>style.visibility</p:attrName>
                                        </p:attrNameLst>
                                      </p:cBhvr>
                                      <p:to>
                                        <p:strVal val="visible"/>
                                      </p:to>
                                    </p:set>
                                    <p:animEffect transition="in" filter="wipe(up)">
                                      <p:cBhvr>
                                        <p:cTn id="20" dur="500"/>
                                        <p:tgtEl>
                                          <p:spTgt spid="94211">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4211">
                                            <p:txEl>
                                              <p:pRg st="7" end="7"/>
                                            </p:txEl>
                                          </p:spTgt>
                                        </p:tgtEl>
                                        <p:attrNameLst>
                                          <p:attrName>style.visibility</p:attrName>
                                        </p:attrNameLst>
                                      </p:cBhvr>
                                      <p:to>
                                        <p:strVal val="visible"/>
                                      </p:to>
                                    </p:set>
                                    <p:animEffect transition="in" filter="wipe(up)">
                                      <p:cBhvr>
                                        <p:cTn id="25" dur="500"/>
                                        <p:tgtEl>
                                          <p:spTgt spid="942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3028950" y="5903913"/>
            <a:ext cx="2895600" cy="457200"/>
          </a:xfrm>
          <a:prstGeom prst="rect">
            <a:avLst/>
          </a:prstGeom>
          <a:noFill/>
          <a:ln w="9525">
            <a:noFill/>
            <a:miter lim="800000"/>
            <a:headEnd/>
            <a:tailEnd/>
          </a:ln>
        </p:spPr>
        <p:txBody>
          <a:bodyPr wrap="none" anchor="ctr"/>
          <a:lstStyle/>
          <a:p>
            <a:endParaRPr lang="en-US" altLang="en-US"/>
          </a:p>
        </p:txBody>
      </p:sp>
      <p:sp>
        <p:nvSpPr>
          <p:cNvPr id="16" name="Rectangle 1"/>
          <p:cNvSpPr>
            <a:spLocks noChangeArrowheads="1"/>
          </p:cNvSpPr>
          <p:nvPr/>
        </p:nvSpPr>
        <p:spPr bwMode="auto">
          <a:xfrm>
            <a:off x="1430867" y="4943839"/>
            <a:ext cx="7552266" cy="1446550"/>
          </a:xfrm>
          <a:prstGeom prst="rect">
            <a:avLst/>
          </a:prstGeom>
          <a:noFill/>
          <a:ln w="9525">
            <a:noFill/>
            <a:miter lim="800000"/>
            <a:headEnd/>
            <a:tailEnd/>
          </a:ln>
          <a:effectLst/>
        </p:spPr>
        <p:txBody>
          <a:bodyPr wrap="square" anchor="ctr">
            <a:spAutoFit/>
          </a:bodyPr>
          <a:lstStyle/>
          <a:p>
            <a:pPr marL="0" lvl="1">
              <a:spcBef>
                <a:spcPts val="0"/>
              </a:spcBef>
              <a:spcAft>
                <a:spcPts val="0"/>
              </a:spcAft>
              <a:buClr>
                <a:schemeClr val="tx2">
                  <a:lumMod val="75000"/>
                </a:schemeClr>
              </a:buClr>
              <a:buSzPct val="100000"/>
              <a:defRPr/>
            </a:pPr>
            <a:r>
              <a:rPr lang="en-US" sz="2200" dirty="0">
                <a:solidFill>
                  <a:schemeClr val="tx2">
                    <a:lumMod val="75000"/>
                  </a:schemeClr>
                </a:solidFill>
                <a:latin typeface="Franklin Gothic Book" pitchFamily="34" charset="0"/>
              </a:rPr>
              <a:t>ITV for example, is an effective blending of symmetrical &amp; asymmetrical media—content is delivered using an </a:t>
            </a:r>
            <a:r>
              <a:rPr lang="en-US" sz="2200" dirty="0" err="1">
                <a:solidFill>
                  <a:schemeClr val="tx2">
                    <a:lumMod val="75000"/>
                  </a:schemeClr>
                </a:solidFill>
                <a:latin typeface="Franklin Gothic Book" pitchFamily="34" charset="0"/>
              </a:rPr>
              <a:t>asymetrical</a:t>
            </a:r>
            <a:r>
              <a:rPr lang="en-US" sz="2200" dirty="0">
                <a:solidFill>
                  <a:schemeClr val="tx2">
                    <a:lumMod val="75000"/>
                  </a:schemeClr>
                </a:solidFill>
                <a:latin typeface="Franklin Gothic Book" pitchFamily="34" charset="0"/>
              </a:rPr>
              <a:t> medium, but interaction is provided audio conferencing, e-mail, or polling from mobile devices</a:t>
            </a:r>
          </a:p>
        </p:txBody>
      </p:sp>
      <p:pic>
        <p:nvPicPr>
          <p:cNvPr id="144389" name="Picture 6"/>
          <p:cNvPicPr>
            <a:picLocks noChangeAspect="1" noChangeArrowheads="1"/>
          </p:cNvPicPr>
          <p:nvPr/>
        </p:nvPicPr>
        <p:blipFill>
          <a:blip r:embed="rId3" cstate="print"/>
          <a:srcRect/>
          <a:stretch>
            <a:fillRect/>
          </a:stretch>
        </p:blipFill>
        <p:spPr bwMode="auto">
          <a:xfrm>
            <a:off x="3144838" y="1994957"/>
            <a:ext cx="3865562" cy="2884105"/>
          </a:xfrm>
          <a:prstGeom prst="rect">
            <a:avLst/>
          </a:prstGeom>
          <a:noFill/>
          <a:ln w="12700">
            <a:noFill/>
            <a:miter lim="800000"/>
            <a:headEnd type="none" w="sm" len="sm"/>
            <a:tailEnd type="none" w="sm" len="sm"/>
          </a:ln>
        </p:spPr>
      </p:pic>
      <p:sp>
        <p:nvSpPr>
          <p:cNvPr id="6" name="Rectangle 2"/>
          <p:cNvSpPr>
            <a:spLocks noChangeArrowheads="1"/>
          </p:cNvSpPr>
          <p:nvPr/>
        </p:nvSpPr>
        <p:spPr bwMode="auto">
          <a:xfrm>
            <a:off x="1769543" y="1244602"/>
            <a:ext cx="6697133"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Choice is a matter of symmetry…</a:t>
            </a: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15018" y="2149475"/>
            <a:ext cx="7385051" cy="1719792"/>
          </a:xfrm>
          <a:prstGeom prst="rect">
            <a:avLst/>
          </a:prstGeom>
        </p:spPr>
        <p:txBody>
          <a:bodyPr/>
          <a:lstStyle/>
          <a:p>
            <a:pPr>
              <a:spcBef>
                <a:spcPts val="0"/>
              </a:spcBef>
              <a:spcAft>
                <a:spcPts val="600"/>
              </a:spcAft>
              <a:defRPr/>
            </a:pPr>
            <a:r>
              <a:rPr lang="en-US" sz="2000" dirty="0">
                <a:solidFill>
                  <a:schemeClr val="tx2">
                    <a:lumMod val="75000"/>
                  </a:schemeClr>
                </a:solidFill>
              </a:rPr>
              <a:t>Asynchronous media may be more appropriate for the lower cognitive levels where knowledge &amp; comprehension, repetition or drill &amp; practice are the primary focus</a:t>
            </a:r>
          </a:p>
          <a:p>
            <a:pPr>
              <a:spcBef>
                <a:spcPts val="0"/>
              </a:spcBef>
              <a:spcAft>
                <a:spcPts val="600"/>
              </a:spcAft>
              <a:defRPr/>
            </a:pPr>
            <a:r>
              <a:rPr lang="en-US" sz="2000" dirty="0">
                <a:solidFill>
                  <a:schemeClr val="tx2">
                    <a:lumMod val="75000"/>
                  </a:schemeClr>
                </a:solidFill>
              </a:rPr>
              <a:t>Synchronous media may be more appropriate for the higher cognitive levels (synthesis, analysis, evaluation)</a:t>
            </a:r>
          </a:p>
        </p:txBody>
      </p:sp>
      <p:sp>
        <p:nvSpPr>
          <p:cNvPr id="4" name="Rectangle 2"/>
          <p:cNvSpPr>
            <a:spLocks noChangeArrowheads="1"/>
          </p:cNvSpPr>
          <p:nvPr/>
        </p:nvSpPr>
        <p:spPr bwMode="auto">
          <a:xfrm>
            <a:off x="3429075" y="1244602"/>
            <a:ext cx="2269057"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Interaction</a:t>
            </a: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58407" y="2146297"/>
            <a:ext cx="6892925" cy="3077633"/>
          </a:xfrm>
          <a:prstGeom prst="rect">
            <a:avLst/>
          </a:prstGeom>
        </p:spPr>
        <p:txBody>
          <a:bodyPr/>
          <a:lstStyle/>
          <a:p>
            <a:pPr>
              <a:spcBef>
                <a:spcPts val="0"/>
              </a:spcBef>
              <a:spcAft>
                <a:spcPts val="600"/>
              </a:spcAft>
              <a:defRPr/>
            </a:pPr>
            <a:r>
              <a:rPr lang="en-US" sz="2000" dirty="0">
                <a:solidFill>
                  <a:schemeClr val="tx2">
                    <a:lumMod val="75000"/>
                  </a:schemeClr>
                </a:solidFill>
              </a:rPr>
              <a:t>No significant difference in basic instructional design.</a:t>
            </a:r>
          </a:p>
          <a:p>
            <a:pPr>
              <a:spcBef>
                <a:spcPts val="0"/>
              </a:spcBef>
              <a:spcAft>
                <a:spcPts val="600"/>
              </a:spcAft>
              <a:defRPr/>
            </a:pPr>
            <a:r>
              <a:rPr lang="en-US" sz="2000" dirty="0">
                <a:solidFill>
                  <a:schemeClr val="tx2">
                    <a:lumMod val="75000"/>
                  </a:schemeClr>
                </a:solidFill>
              </a:rPr>
              <a:t>Cannot directly measure effectiveness of education (divergent applications in unknown environments)</a:t>
            </a:r>
          </a:p>
          <a:p>
            <a:pPr>
              <a:spcBef>
                <a:spcPts val="0"/>
              </a:spcBef>
              <a:spcAft>
                <a:spcPts val="600"/>
              </a:spcAft>
              <a:defRPr/>
            </a:pPr>
            <a:r>
              <a:rPr lang="en-US" sz="2000" dirty="0">
                <a:solidFill>
                  <a:schemeClr val="tx2">
                    <a:lumMod val="75000"/>
                  </a:schemeClr>
                </a:solidFill>
              </a:rPr>
              <a:t>Training is directly measurable by performing target behavior (convergent applications in defined environments)</a:t>
            </a:r>
          </a:p>
          <a:p>
            <a:pPr>
              <a:spcBef>
                <a:spcPts val="0"/>
              </a:spcBef>
              <a:spcAft>
                <a:spcPts val="600"/>
              </a:spcAft>
              <a:defRPr/>
            </a:pPr>
            <a:r>
              <a:rPr lang="en-US" sz="2000" dirty="0">
                <a:solidFill>
                  <a:schemeClr val="tx2">
                    <a:lumMod val="75000"/>
                  </a:schemeClr>
                </a:solidFill>
              </a:rPr>
              <a:t>University models are restricted to availability of media—but corporate/industry models more apt to Government enterprise-wide applications for both education &amp; training applications</a:t>
            </a:r>
          </a:p>
        </p:txBody>
      </p:sp>
      <p:sp>
        <p:nvSpPr>
          <p:cNvPr id="10" name="Rectangle 2"/>
          <p:cNvSpPr>
            <a:spLocks noChangeArrowheads="1"/>
          </p:cNvSpPr>
          <p:nvPr/>
        </p:nvSpPr>
        <p:spPr bwMode="auto">
          <a:xfrm>
            <a:off x="2319879" y="1244602"/>
            <a:ext cx="4817533"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Education vs. Training</a:t>
            </a: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209800" y="7391400"/>
            <a:ext cx="6248400" cy="1143000"/>
          </a:xfrm>
          <a:prstGeom prst="rect">
            <a:avLst/>
          </a:prstGeom>
          <a:noFill/>
          <a:ln w="9525">
            <a:noFill/>
            <a:miter lim="800000"/>
            <a:headEnd/>
            <a:tailEnd/>
          </a:ln>
          <a:effectLst/>
        </p:spPr>
        <p:txBody>
          <a:bodyPr lIns="92075" tIns="46038" rIns="92075" bIns="46038" anchor="ctr"/>
          <a:lstStyle/>
          <a:p>
            <a:pPr algn="ctr">
              <a:defRPr/>
            </a:pPr>
            <a:r>
              <a:rPr kumimoji="1" lang="en-US" sz="500" b="1" i="1">
                <a:solidFill>
                  <a:srgbClr val="FFFFFF"/>
                </a:solidFill>
                <a:effectLst>
                  <a:outerShdw blurRad="38100" dist="38100" dir="2700000" algn="tl">
                    <a:srgbClr val="000000"/>
                  </a:outerShdw>
                </a:effectLst>
                <a:latin typeface="Arial" pitchFamily="34" charset="0"/>
              </a:rPr>
              <a:t>General Considerations</a:t>
            </a:r>
          </a:p>
        </p:txBody>
      </p:sp>
      <p:sp>
        <p:nvSpPr>
          <p:cNvPr id="135171" name="Rectangle 3"/>
          <p:cNvSpPr>
            <a:spLocks noGrp="1" noChangeArrowheads="1"/>
          </p:cNvSpPr>
          <p:nvPr>
            <p:ph type="body" idx="4294967295"/>
          </p:nvPr>
        </p:nvSpPr>
        <p:spPr>
          <a:xfrm>
            <a:off x="1664761" y="2111900"/>
            <a:ext cx="7343775" cy="2764895"/>
          </a:xfrm>
          <a:prstGeom prst="rect">
            <a:avLst/>
          </a:prstGeom>
        </p:spPr>
        <p:txBody>
          <a:bodyPr/>
          <a:lstStyle/>
          <a:p>
            <a:pPr marL="0" indent="0" eaLnBrk="1" hangingPunct="1">
              <a:spcBef>
                <a:spcPts val="0"/>
              </a:spcBef>
              <a:spcAft>
                <a:spcPts val="600"/>
              </a:spcAft>
              <a:buNone/>
              <a:defRPr/>
            </a:pPr>
            <a:r>
              <a:rPr lang="en-US" sz="2400" dirty="0">
                <a:solidFill>
                  <a:schemeClr val="tx2">
                    <a:lumMod val="75000"/>
                  </a:schemeClr>
                </a:solidFill>
              </a:rPr>
              <a:t>No consensus on what to include, but in general, should consider: </a:t>
            </a:r>
          </a:p>
          <a:p>
            <a:pPr eaLnBrk="1" hangingPunct="1">
              <a:spcBef>
                <a:spcPts val="0"/>
              </a:spcBef>
              <a:spcAft>
                <a:spcPts val="600"/>
              </a:spcAft>
              <a:defRPr/>
            </a:pPr>
            <a:r>
              <a:rPr lang="en-US" sz="2000" dirty="0">
                <a:solidFill>
                  <a:schemeClr val="tx2">
                    <a:lumMod val="75000"/>
                  </a:schemeClr>
                </a:solidFill>
              </a:rPr>
              <a:t>Course development, delivery, and annual maintenance</a:t>
            </a:r>
          </a:p>
          <a:p>
            <a:pPr eaLnBrk="1" hangingPunct="1">
              <a:spcBef>
                <a:spcPts val="0"/>
              </a:spcBef>
              <a:spcAft>
                <a:spcPts val="600"/>
              </a:spcAft>
              <a:defRPr/>
            </a:pPr>
            <a:r>
              <a:rPr lang="en-US" sz="2000" dirty="0">
                <a:solidFill>
                  <a:schemeClr val="tx2">
                    <a:lumMod val="75000"/>
                  </a:schemeClr>
                </a:solidFill>
              </a:rPr>
              <a:t> Telecommunications equipment</a:t>
            </a:r>
          </a:p>
          <a:p>
            <a:pPr eaLnBrk="1" hangingPunct="1">
              <a:spcBef>
                <a:spcPts val="0"/>
              </a:spcBef>
              <a:spcAft>
                <a:spcPts val="600"/>
              </a:spcAft>
              <a:defRPr/>
            </a:pPr>
            <a:r>
              <a:rPr lang="en-US" sz="2000" dirty="0">
                <a:solidFill>
                  <a:schemeClr val="tx2">
                    <a:lumMod val="75000"/>
                  </a:schemeClr>
                </a:solidFill>
              </a:rPr>
              <a:t> Additional staffing</a:t>
            </a:r>
          </a:p>
          <a:p>
            <a:pPr eaLnBrk="1" hangingPunct="1">
              <a:spcBef>
                <a:spcPts val="0"/>
              </a:spcBef>
              <a:spcAft>
                <a:spcPts val="600"/>
              </a:spcAft>
              <a:defRPr/>
            </a:pPr>
            <a:r>
              <a:rPr lang="en-US" sz="2000" dirty="0">
                <a:solidFill>
                  <a:schemeClr val="tx2">
                    <a:lumMod val="75000"/>
                  </a:schemeClr>
                </a:solidFill>
              </a:rPr>
              <a:t> In-house vs. contract</a:t>
            </a:r>
          </a:p>
          <a:p>
            <a:pPr eaLnBrk="1" hangingPunct="1">
              <a:spcBef>
                <a:spcPts val="0"/>
              </a:spcBef>
              <a:spcAft>
                <a:spcPts val="600"/>
              </a:spcAft>
              <a:defRPr/>
            </a:pPr>
            <a:r>
              <a:rPr lang="en-US" sz="2000" dirty="0">
                <a:solidFill>
                  <a:schemeClr val="tx2">
                    <a:lumMod val="75000"/>
                  </a:schemeClr>
                </a:solidFill>
              </a:rPr>
              <a:t> Purchase vs. lease</a:t>
            </a:r>
          </a:p>
        </p:txBody>
      </p:sp>
      <p:sp>
        <p:nvSpPr>
          <p:cNvPr id="5" name="Rectangle 2"/>
          <p:cNvSpPr>
            <a:spLocks noChangeArrowheads="1"/>
          </p:cNvSpPr>
          <p:nvPr/>
        </p:nvSpPr>
        <p:spPr bwMode="auto">
          <a:xfrm>
            <a:off x="3496817" y="1456262"/>
            <a:ext cx="2802465" cy="567269"/>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Cost Analysis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wipe(left)">
                                      <p:cBhvr>
                                        <p:cTn id="12" dur="5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wipe(left)">
                                      <p:cBhvr>
                                        <p:cTn id="17" dur="5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wipe(left)">
                                      <p:cBhvr>
                                        <p:cTn id="22" dur="500"/>
                                        <p:tgtEl>
                                          <p:spTgt spid="135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wipe(left)">
                                      <p:cBhvr>
                                        <p:cTn id="27" dur="500"/>
                                        <p:tgtEl>
                                          <p:spTgt spid="135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wipe(left)">
                                      <p:cBhvr>
                                        <p:cTn id="32" dur="500"/>
                                        <p:tgtEl>
                                          <p:spTgt spid="135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Picture 2"/>
          <p:cNvPicPr>
            <a:picLocks noChangeAspect="1" noChangeArrowheads="1"/>
          </p:cNvPicPr>
          <p:nvPr/>
        </p:nvPicPr>
        <p:blipFill>
          <a:blip r:embed="rId2" cstate="print"/>
          <a:srcRect/>
          <a:stretch>
            <a:fillRect/>
          </a:stretch>
        </p:blipFill>
        <p:spPr bwMode="auto">
          <a:xfrm>
            <a:off x="1998134" y="2445279"/>
            <a:ext cx="6400800" cy="3914775"/>
          </a:xfrm>
          <a:prstGeom prst="rect">
            <a:avLst/>
          </a:prstGeom>
          <a:noFill/>
          <a:ln w="9525">
            <a:noFill/>
            <a:miter lim="800000"/>
            <a:headEnd/>
            <a:tailEnd/>
          </a:ln>
        </p:spPr>
      </p:pic>
      <p:sp>
        <p:nvSpPr>
          <p:cNvPr id="4" name="Rectangle 2"/>
          <p:cNvSpPr>
            <a:spLocks noChangeArrowheads="1"/>
          </p:cNvSpPr>
          <p:nvPr/>
        </p:nvSpPr>
        <p:spPr bwMode="auto">
          <a:xfrm>
            <a:off x="1659467" y="1456262"/>
            <a:ext cx="7247466" cy="1058338"/>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Bloom’s Revised Taxonomy Mapped to Instructional Strategies</a:t>
            </a: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58397" y="2111566"/>
            <a:ext cx="7433203" cy="2323713"/>
          </a:xfrm>
          <a:prstGeom prst="rect">
            <a:avLst/>
          </a:prstGeom>
          <a:noFill/>
          <a:ln w="9525">
            <a:noFill/>
            <a:miter lim="800000"/>
            <a:headEnd/>
            <a:tailEnd/>
          </a:ln>
          <a:effectLst/>
        </p:spPr>
        <p:txBody>
          <a:bodyPr wrap="square" anchor="ctr">
            <a:spAutoFit/>
          </a:bodyPr>
          <a:lstStyle/>
          <a:p>
            <a:pPr marL="228600" indent="-228600">
              <a:spcAft>
                <a:spcPts val="600"/>
              </a:spcAft>
              <a:buClr>
                <a:schemeClr val="tx1"/>
              </a:buClr>
              <a:buSzPct val="150000"/>
              <a:buFont typeface="Arial" pitchFamily="34" charset="0"/>
              <a:buChar char="•"/>
              <a:defRPr/>
            </a:pPr>
            <a:r>
              <a:rPr lang="en-US" sz="2000" dirty="0">
                <a:solidFill>
                  <a:schemeClr val="tx2">
                    <a:lumMod val="75000"/>
                  </a:schemeClr>
                </a:solidFill>
                <a:latin typeface="Franklin Gothic Book" pitchFamily="34" charset="0"/>
                <a:ea typeface="Times New Roman" pitchFamily="18" charset="0"/>
              </a:rPr>
              <a:t>The </a:t>
            </a:r>
            <a:r>
              <a:rPr lang="en-US" sz="2000" dirty="0">
                <a:solidFill>
                  <a:schemeClr val="tx2">
                    <a:lumMod val="75000"/>
                  </a:schemeClr>
                </a:solidFill>
                <a:latin typeface="Franklin Gothic Book" pitchFamily="34" charset="0"/>
              </a:rPr>
              <a:t>Taxonomy of Distance Learning Instructional Media is designed to assist in determining the most appropriate medium for a specific distance learning application. </a:t>
            </a:r>
          </a:p>
          <a:p>
            <a:pPr marL="228600" indent="-228600">
              <a:spcAft>
                <a:spcPts val="600"/>
              </a:spcAft>
              <a:buClr>
                <a:schemeClr val="tx1"/>
              </a:buClr>
              <a:buSzPct val="150000"/>
              <a:buFont typeface="Arial" pitchFamily="34" charset="0"/>
              <a:buChar char="•"/>
              <a:defRPr/>
            </a:pPr>
            <a:r>
              <a:rPr lang="en-US" sz="2000" dirty="0">
                <a:solidFill>
                  <a:schemeClr val="tx2">
                    <a:lumMod val="75000"/>
                  </a:schemeClr>
                </a:solidFill>
                <a:latin typeface="Franklin Gothic Book" pitchFamily="34" charset="0"/>
              </a:rPr>
              <a:t>The taxonomy is focused primarily on a dichotomous learning environment—the initial selection criterion being either </a:t>
            </a:r>
            <a:r>
              <a:rPr lang="en-US" sz="2000" i="1" dirty="0">
                <a:solidFill>
                  <a:schemeClr val="tx2">
                    <a:lumMod val="75000"/>
                  </a:schemeClr>
                </a:solidFill>
                <a:latin typeface="Franklin Gothic Book" pitchFamily="34" charset="0"/>
              </a:rPr>
              <a:t>synchronous</a:t>
            </a:r>
            <a:r>
              <a:rPr lang="en-US" sz="2000" dirty="0">
                <a:solidFill>
                  <a:schemeClr val="tx2">
                    <a:lumMod val="75000"/>
                  </a:schemeClr>
                </a:solidFill>
                <a:latin typeface="Franklin Gothic Book" pitchFamily="34" charset="0"/>
              </a:rPr>
              <a:t> or </a:t>
            </a:r>
            <a:r>
              <a:rPr lang="en-US" sz="2000" i="1" dirty="0">
                <a:solidFill>
                  <a:schemeClr val="tx2">
                    <a:lumMod val="75000"/>
                  </a:schemeClr>
                </a:solidFill>
                <a:latin typeface="Franklin Gothic Book" pitchFamily="34" charset="0"/>
              </a:rPr>
              <a:t>asynchronous</a:t>
            </a:r>
            <a:r>
              <a:rPr lang="en-US" sz="2000" dirty="0">
                <a:solidFill>
                  <a:schemeClr val="tx2">
                    <a:lumMod val="75000"/>
                  </a:schemeClr>
                </a:solidFill>
                <a:latin typeface="Franklin Gothic Book" pitchFamily="34" charset="0"/>
              </a:rPr>
              <a:t>, and aids the instructor in determining the most appropriate medium to be selected. </a:t>
            </a:r>
          </a:p>
        </p:txBody>
      </p:sp>
      <p:pic>
        <p:nvPicPr>
          <p:cNvPr id="149508" name="Picture 2"/>
          <p:cNvPicPr>
            <a:picLocks noChangeAspect="1" noChangeArrowheads="1"/>
          </p:cNvPicPr>
          <p:nvPr/>
        </p:nvPicPr>
        <p:blipFill>
          <a:blip r:embed="rId2" cstate="print"/>
          <a:srcRect/>
          <a:stretch>
            <a:fillRect/>
          </a:stretch>
        </p:blipFill>
        <p:spPr bwMode="auto">
          <a:xfrm>
            <a:off x="2252121" y="4379386"/>
            <a:ext cx="5726113" cy="2041334"/>
          </a:xfrm>
          <a:prstGeom prst="rect">
            <a:avLst/>
          </a:prstGeom>
          <a:noFill/>
          <a:ln w="9525">
            <a:noFill/>
            <a:miter lim="800000"/>
            <a:headEnd/>
            <a:tailEnd/>
          </a:ln>
        </p:spPr>
      </p:pic>
      <p:sp>
        <p:nvSpPr>
          <p:cNvPr id="6" name="Rectangle 2"/>
          <p:cNvSpPr>
            <a:spLocks noChangeArrowheads="1"/>
          </p:cNvSpPr>
          <p:nvPr/>
        </p:nvSpPr>
        <p:spPr bwMode="auto">
          <a:xfrm>
            <a:off x="1371597" y="1396988"/>
            <a:ext cx="7696200" cy="838201"/>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Taxonomy of Distance Learning Media</a:t>
            </a: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Picture 2"/>
          <p:cNvPicPr>
            <a:picLocks noChangeAspect="1" noChangeArrowheads="1"/>
          </p:cNvPicPr>
          <p:nvPr/>
        </p:nvPicPr>
        <p:blipFill>
          <a:blip r:embed="rId2" cstate="print"/>
          <a:srcRect/>
          <a:stretch>
            <a:fillRect/>
          </a:stretch>
        </p:blipFill>
        <p:spPr bwMode="auto">
          <a:xfrm>
            <a:off x="2540001" y="2344208"/>
            <a:ext cx="5280024" cy="4054626"/>
          </a:xfrm>
          <a:prstGeom prst="rect">
            <a:avLst/>
          </a:prstGeom>
          <a:noFill/>
          <a:ln w="9525">
            <a:noFill/>
            <a:miter lim="800000"/>
            <a:headEnd/>
            <a:tailEnd/>
          </a:ln>
        </p:spPr>
      </p:pic>
      <p:sp>
        <p:nvSpPr>
          <p:cNvPr id="4" name="Rectangle 2"/>
          <p:cNvSpPr>
            <a:spLocks noChangeArrowheads="1"/>
          </p:cNvSpPr>
          <p:nvPr/>
        </p:nvSpPr>
        <p:spPr bwMode="auto">
          <a:xfrm>
            <a:off x="1168389" y="1396988"/>
            <a:ext cx="7696200" cy="838201"/>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Synchronous Media Mapped to Instructional Strategies</a:t>
            </a: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2"/>
          <p:cNvPicPr>
            <a:picLocks noChangeAspect="1" noChangeArrowheads="1"/>
          </p:cNvPicPr>
          <p:nvPr/>
        </p:nvPicPr>
        <p:blipFill>
          <a:blip r:embed="rId2" cstate="print"/>
          <a:srcRect/>
          <a:stretch>
            <a:fillRect/>
          </a:stretch>
        </p:blipFill>
        <p:spPr bwMode="auto">
          <a:xfrm>
            <a:off x="1856318" y="2373835"/>
            <a:ext cx="6363655" cy="3629031"/>
          </a:xfrm>
          <a:prstGeom prst="rect">
            <a:avLst/>
          </a:prstGeom>
          <a:noFill/>
          <a:ln w="9525">
            <a:noFill/>
            <a:miter lim="800000"/>
            <a:headEnd/>
            <a:tailEnd/>
          </a:ln>
        </p:spPr>
      </p:pic>
      <p:sp>
        <p:nvSpPr>
          <p:cNvPr id="4" name="Rectangle 2"/>
          <p:cNvSpPr>
            <a:spLocks noChangeArrowheads="1"/>
          </p:cNvSpPr>
          <p:nvPr/>
        </p:nvSpPr>
        <p:spPr bwMode="auto">
          <a:xfrm>
            <a:off x="1168389" y="1396988"/>
            <a:ext cx="7696200" cy="838201"/>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Asynchronous Media Mapped to Instructional Strategies</a:t>
            </a:r>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0" name="Picture 5"/>
          <p:cNvPicPr>
            <a:picLocks noChangeAspect="1" noChangeArrowheads="1"/>
          </p:cNvPicPr>
          <p:nvPr/>
        </p:nvPicPr>
        <p:blipFill>
          <a:blip r:embed="rId2" cstate="print"/>
          <a:srcRect b="6467"/>
          <a:stretch>
            <a:fillRect/>
          </a:stretch>
        </p:blipFill>
        <p:spPr bwMode="auto">
          <a:xfrm>
            <a:off x="3026940" y="1955819"/>
            <a:ext cx="4512097" cy="4504265"/>
          </a:xfrm>
          <a:prstGeom prst="rect">
            <a:avLst/>
          </a:prstGeom>
          <a:noFill/>
          <a:ln w="9525">
            <a:noFill/>
            <a:miter lim="800000"/>
            <a:headEnd/>
            <a:tailEnd/>
          </a:ln>
        </p:spPr>
      </p:pic>
      <p:sp>
        <p:nvSpPr>
          <p:cNvPr id="6" name="Rectangle 2"/>
          <p:cNvSpPr>
            <a:spLocks noChangeArrowheads="1"/>
          </p:cNvSpPr>
          <p:nvPr/>
        </p:nvSpPr>
        <p:spPr bwMode="auto">
          <a:xfrm>
            <a:off x="1422402" y="1244602"/>
            <a:ext cx="7662333"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Instructional Media Selection Matrix</a:t>
            </a:r>
          </a:p>
        </p:txBody>
      </p:sp>
    </p:spTree>
  </p:cSld>
  <p:clrMapOvr>
    <a:masterClrMapping/>
  </p:clrMapOvr>
  <p:transition>
    <p:wipe dir="r"/>
  </p:transition>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91733" y="1929343"/>
            <a:ext cx="7162799" cy="3480858"/>
          </a:xfrm>
          <a:prstGeom prst="rect">
            <a:avLst/>
          </a:prstGeom>
        </p:spPr>
        <p:txBody>
          <a:bodyPr/>
          <a:lstStyle/>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The learning climate</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What is distance learning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What are its benefits &amp; limiting factors?</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b="0" i="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Advantages &amp; disadvantages of each medium</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Panacea Syndrome</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What does the research say?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General considerations in media selection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b="1" i="1"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A few guiding principles</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Media Selection Resource</a:t>
            </a:r>
            <a:r>
              <a:rPr kumimoji="0" lang="en-US" sz="240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s</a:t>
            </a:r>
          </a:p>
        </p:txBody>
      </p:sp>
      <p:sp>
        <p:nvSpPr>
          <p:cNvPr id="5" name="Rectangle 2"/>
          <p:cNvSpPr>
            <a:spLocks noChangeArrowheads="1"/>
          </p:cNvSpPr>
          <p:nvPr/>
        </p:nvSpPr>
        <p:spPr bwMode="auto">
          <a:xfrm>
            <a:off x="3598334" y="1185333"/>
            <a:ext cx="2260599"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Overview</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685800" y="7086600"/>
            <a:ext cx="6553200" cy="1066800"/>
          </a:xfrm>
          <a:prstGeom prst="rect">
            <a:avLst/>
          </a:prstGeom>
        </p:spPr>
        <p:txBody>
          <a:bodyPr anchorCtr="0"/>
          <a:lstStyle/>
          <a:p>
            <a:pPr eaLnBrk="1" hangingPunct="1">
              <a:defRPr/>
            </a:pPr>
            <a:r>
              <a:rPr lang="en-US" sz="500" dirty="0"/>
              <a:t>WHAT IS</a:t>
            </a:r>
            <a:br>
              <a:rPr lang="en-US" sz="500" dirty="0"/>
            </a:br>
            <a:r>
              <a:rPr lang="en-US" sz="500" dirty="0"/>
              <a:t>“DISTANCE LEARNING?”</a:t>
            </a:r>
          </a:p>
        </p:txBody>
      </p:sp>
      <p:sp>
        <p:nvSpPr>
          <p:cNvPr id="96259" name="Rectangle 3"/>
          <p:cNvSpPr>
            <a:spLocks noGrp="1" noChangeArrowheads="1"/>
          </p:cNvSpPr>
          <p:nvPr>
            <p:ph type="body" idx="4294967295"/>
          </p:nvPr>
        </p:nvSpPr>
        <p:spPr>
          <a:xfrm>
            <a:off x="1701800" y="1786467"/>
            <a:ext cx="6807200" cy="2167466"/>
          </a:xfrm>
          <a:prstGeom prst="rect">
            <a:avLst/>
          </a:prstGeom>
        </p:spPr>
        <p:txBody>
          <a:bodyPr/>
          <a:lstStyle/>
          <a:p>
            <a:pPr eaLnBrk="1" hangingPunct="1">
              <a:spcBef>
                <a:spcPts val="0"/>
              </a:spcBef>
              <a:spcAft>
                <a:spcPts val="600"/>
              </a:spcAft>
              <a:buFont typeface="Wingdings" pitchFamily="2" charset="2"/>
              <a:buNone/>
              <a:defRPr/>
            </a:pPr>
            <a:r>
              <a:rPr lang="en-US" sz="2800" dirty="0">
                <a:solidFill>
                  <a:schemeClr val="tx2">
                    <a:lumMod val="75000"/>
                  </a:schemeClr>
                </a:solidFill>
              </a:rPr>
              <a:t>Basic features of </a:t>
            </a:r>
            <a:r>
              <a:rPr lang="en-US" sz="2800" i="1" dirty="0">
                <a:solidFill>
                  <a:schemeClr val="tx2">
                    <a:lumMod val="75000"/>
                  </a:schemeClr>
                </a:solidFill>
              </a:rPr>
              <a:t>Distance Learning</a:t>
            </a:r>
            <a:r>
              <a:rPr lang="en-US" sz="2800" dirty="0">
                <a:solidFill>
                  <a:schemeClr val="tx2">
                    <a:lumMod val="75000"/>
                  </a:schemeClr>
                </a:solidFill>
              </a:rPr>
              <a:t>:</a:t>
            </a:r>
          </a:p>
          <a:p>
            <a:pPr eaLnBrk="1" hangingPunct="1">
              <a:spcBef>
                <a:spcPts val="0"/>
              </a:spcBef>
              <a:spcAft>
                <a:spcPts val="600"/>
              </a:spcAft>
              <a:buFont typeface="Wingdings" pitchFamily="2" charset="2"/>
              <a:buChar char="ü"/>
              <a:defRPr/>
            </a:pPr>
            <a:r>
              <a:rPr lang="en-US" sz="2000" dirty="0">
                <a:solidFill>
                  <a:schemeClr val="tx2">
                    <a:lumMod val="75000"/>
                  </a:schemeClr>
                </a:solidFill>
              </a:rPr>
              <a:t>Physical Distance </a:t>
            </a:r>
          </a:p>
          <a:p>
            <a:pPr eaLnBrk="1" hangingPunct="1">
              <a:spcBef>
                <a:spcPts val="0"/>
              </a:spcBef>
              <a:spcAft>
                <a:spcPts val="600"/>
              </a:spcAft>
              <a:buFont typeface="Wingdings" pitchFamily="2" charset="2"/>
              <a:buChar char="ü"/>
              <a:defRPr/>
            </a:pPr>
            <a:r>
              <a:rPr lang="en-US" sz="2000" dirty="0">
                <a:solidFill>
                  <a:schemeClr val="tx2">
                    <a:lumMod val="75000"/>
                  </a:schemeClr>
                </a:solidFill>
              </a:rPr>
              <a:t>Institutional Base</a:t>
            </a:r>
          </a:p>
          <a:p>
            <a:pPr eaLnBrk="1" hangingPunct="1">
              <a:spcBef>
                <a:spcPts val="0"/>
              </a:spcBef>
              <a:spcAft>
                <a:spcPts val="600"/>
              </a:spcAft>
              <a:buFont typeface="Wingdings" pitchFamily="2" charset="2"/>
              <a:buChar char="ü"/>
              <a:defRPr/>
            </a:pPr>
            <a:r>
              <a:rPr lang="en-US" sz="2000" dirty="0">
                <a:solidFill>
                  <a:schemeClr val="tx2">
                    <a:lumMod val="75000"/>
                  </a:schemeClr>
                </a:solidFill>
              </a:rPr>
              <a:t>Curriculum</a:t>
            </a:r>
          </a:p>
          <a:p>
            <a:pPr eaLnBrk="1" hangingPunct="1">
              <a:spcBef>
                <a:spcPts val="0"/>
              </a:spcBef>
              <a:spcAft>
                <a:spcPts val="600"/>
              </a:spcAft>
              <a:buFont typeface="Wingdings" pitchFamily="2" charset="2"/>
              <a:buChar char="ü"/>
              <a:defRPr/>
            </a:pPr>
            <a:r>
              <a:rPr lang="en-US" sz="2000" dirty="0">
                <a:solidFill>
                  <a:schemeClr val="tx2">
                    <a:lumMod val="75000"/>
                  </a:schemeClr>
                </a:solidFill>
              </a:rPr>
              <a:t>Measurement of Learning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additive="base">
                                        <p:cTn id="25" dur="500" fill="hold"/>
                                        <p:tgtEl>
                                          <p:spTgt spid="9625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62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additive="base">
                                        <p:cTn id="31" dur="500" fill="hold"/>
                                        <p:tgtEl>
                                          <p:spTgt spid="9625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62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Rectangle 2"/>
          <p:cNvSpPr>
            <a:spLocks noGrp="1" noChangeArrowheads="1"/>
          </p:cNvSpPr>
          <p:nvPr>
            <p:ph type="body" idx="4294967295"/>
          </p:nvPr>
        </p:nvSpPr>
        <p:spPr>
          <a:xfrm>
            <a:off x="1608668" y="1972202"/>
            <a:ext cx="7501467" cy="4318529"/>
          </a:xfrm>
          <a:prstGeom prst="rect">
            <a:avLst/>
          </a:prstGeom>
        </p:spPr>
        <p:txBody>
          <a:bodyPr lIns="90488" tIns="44450" rIns="90488" bIns="44450"/>
          <a:lstStyle/>
          <a:p>
            <a:pPr eaLnBrk="1" hangingPunct="1">
              <a:spcBef>
                <a:spcPts val="0"/>
              </a:spcBef>
              <a:defRPr/>
            </a:pPr>
            <a:r>
              <a:rPr lang="en-US" sz="2000" dirty="0">
                <a:solidFill>
                  <a:schemeClr val="tx2">
                    <a:lumMod val="75000"/>
                  </a:schemeClr>
                </a:solidFill>
              </a:rPr>
              <a:t>DL not growing “by leaps &amp; bounds”</a:t>
            </a:r>
          </a:p>
          <a:p>
            <a:pPr eaLnBrk="1" hangingPunct="1">
              <a:spcBef>
                <a:spcPts val="0"/>
              </a:spcBef>
              <a:defRPr/>
            </a:pPr>
            <a:r>
              <a:rPr lang="en-US" sz="2000" dirty="0">
                <a:solidFill>
                  <a:schemeClr val="tx2">
                    <a:lumMod val="75000"/>
                  </a:schemeClr>
                </a:solidFill>
              </a:rPr>
              <a:t>Dissatisfaction with purely asynchronous programs encourages growth of blended approaches</a:t>
            </a:r>
          </a:p>
          <a:p>
            <a:pPr marL="457200" lvl="1" indent="-228600" eaLnBrk="1" hangingPunct="1">
              <a:spcBef>
                <a:spcPts val="0"/>
              </a:spcBef>
              <a:buSzPct val="100000"/>
              <a:buFont typeface="Wingdings" pitchFamily="2" charset="2"/>
              <a:buChar char="§"/>
              <a:defRPr/>
            </a:pPr>
            <a:r>
              <a:rPr lang="en-US" sz="1800" dirty="0">
                <a:solidFill>
                  <a:schemeClr val="tx2">
                    <a:lumMod val="75000"/>
                  </a:schemeClr>
                </a:solidFill>
              </a:rPr>
              <a:t>Web fastest growing sector of DL, but there is some pull-back from asynchronous for long courses due to high dropout rates—blended approach becoming more common</a:t>
            </a:r>
          </a:p>
          <a:p>
            <a:pPr eaLnBrk="1" hangingPunct="1">
              <a:spcBef>
                <a:spcPts val="0"/>
              </a:spcBef>
              <a:defRPr/>
            </a:pPr>
            <a:r>
              <a:rPr lang="en-US" sz="2000" dirty="0">
                <a:solidFill>
                  <a:schemeClr val="tx2">
                    <a:lumMod val="75000"/>
                  </a:schemeClr>
                </a:solidFill>
              </a:rPr>
              <a:t>Paper (text-book) based DL, however, not going away anytime soon—continues to be used in blended programs (increased local printing)</a:t>
            </a:r>
          </a:p>
          <a:p>
            <a:pPr eaLnBrk="1" hangingPunct="1">
              <a:spcBef>
                <a:spcPts val="0"/>
              </a:spcBef>
              <a:defRPr/>
            </a:pPr>
            <a:r>
              <a:rPr lang="en-US" sz="2000" dirty="0">
                <a:solidFill>
                  <a:schemeClr val="tx2">
                    <a:lumMod val="75000"/>
                  </a:schemeClr>
                </a:solidFill>
              </a:rPr>
              <a:t>Firewalls and security continue to make Internet delivery problematic </a:t>
            </a:r>
          </a:p>
          <a:p>
            <a:pPr eaLnBrk="1" hangingPunct="1">
              <a:spcBef>
                <a:spcPts val="0"/>
              </a:spcBef>
              <a:defRPr/>
            </a:pPr>
            <a:r>
              <a:rPr lang="en-US" sz="2000" dirty="0">
                <a:solidFill>
                  <a:schemeClr val="tx2">
                    <a:lumMod val="75000"/>
                  </a:schemeClr>
                </a:solidFill>
              </a:rPr>
              <a:t>Use of mobile technologies expanding</a:t>
            </a:r>
          </a:p>
          <a:p>
            <a:pPr eaLnBrk="1" hangingPunct="1">
              <a:spcBef>
                <a:spcPts val="0"/>
              </a:spcBef>
              <a:defRPr/>
            </a:pPr>
            <a:r>
              <a:rPr lang="en-US" sz="2000" dirty="0">
                <a:solidFill>
                  <a:schemeClr val="tx2">
                    <a:lumMod val="75000"/>
                  </a:schemeClr>
                </a:solidFill>
              </a:rPr>
              <a:t>Satellite competing with wireline for multipoint distribution of synch &amp; </a:t>
            </a:r>
            <a:r>
              <a:rPr lang="en-US" sz="2000" dirty="0" err="1">
                <a:solidFill>
                  <a:schemeClr val="tx2">
                    <a:lumMod val="75000"/>
                  </a:schemeClr>
                </a:solidFill>
              </a:rPr>
              <a:t>asynch</a:t>
            </a:r>
            <a:r>
              <a:rPr lang="en-US" sz="2000" dirty="0">
                <a:solidFill>
                  <a:schemeClr val="tx2">
                    <a:lumMod val="75000"/>
                  </a:schemeClr>
                </a:solidFill>
              </a:rPr>
              <a:t> DL—many networks are now hybrids</a:t>
            </a:r>
          </a:p>
          <a:p>
            <a:pPr eaLnBrk="1" hangingPunct="1">
              <a:lnSpc>
                <a:spcPct val="80000"/>
              </a:lnSpc>
              <a:defRPr/>
            </a:pPr>
            <a:endParaRPr lang="en-US" sz="2400" dirty="0"/>
          </a:p>
        </p:txBody>
      </p:sp>
      <p:sp>
        <p:nvSpPr>
          <p:cNvPr id="4" name="Rectangle 2"/>
          <p:cNvSpPr>
            <a:spLocks noChangeArrowheads="1"/>
          </p:cNvSpPr>
          <p:nvPr/>
        </p:nvSpPr>
        <p:spPr bwMode="auto">
          <a:xfrm>
            <a:off x="1837267" y="1185333"/>
            <a:ext cx="6121399"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Trends in Distance Learning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2082">
                                            <p:txEl>
                                              <p:pRg st="0" end="0"/>
                                            </p:txEl>
                                          </p:spTgt>
                                        </p:tgtEl>
                                        <p:attrNameLst>
                                          <p:attrName>style.visibility</p:attrName>
                                        </p:attrNameLst>
                                      </p:cBhvr>
                                      <p:to>
                                        <p:strVal val="visible"/>
                                      </p:to>
                                    </p:set>
                                    <p:animEffect transition="in" filter="wipe(left)">
                                      <p:cBhvr>
                                        <p:cTn id="7" dur="500"/>
                                        <p:tgtEl>
                                          <p:spTgt spid="3020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2082">
                                            <p:txEl>
                                              <p:pRg st="1" end="1"/>
                                            </p:txEl>
                                          </p:spTgt>
                                        </p:tgtEl>
                                        <p:attrNameLst>
                                          <p:attrName>style.visibility</p:attrName>
                                        </p:attrNameLst>
                                      </p:cBhvr>
                                      <p:to>
                                        <p:strVal val="visible"/>
                                      </p:to>
                                    </p:set>
                                    <p:animEffect transition="in" filter="wipe(left)">
                                      <p:cBhvr>
                                        <p:cTn id="12" dur="500"/>
                                        <p:tgtEl>
                                          <p:spTgt spid="302082">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2082">
                                            <p:txEl>
                                              <p:pRg st="2" end="2"/>
                                            </p:txEl>
                                          </p:spTgt>
                                        </p:tgtEl>
                                        <p:attrNameLst>
                                          <p:attrName>style.visibility</p:attrName>
                                        </p:attrNameLst>
                                      </p:cBhvr>
                                      <p:to>
                                        <p:strVal val="visible"/>
                                      </p:to>
                                    </p:set>
                                    <p:animEffect transition="in" filter="wipe(left)">
                                      <p:cBhvr>
                                        <p:cTn id="15" dur="500"/>
                                        <p:tgtEl>
                                          <p:spTgt spid="30208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02082">
                                            <p:txEl>
                                              <p:pRg st="3" end="3"/>
                                            </p:txEl>
                                          </p:spTgt>
                                        </p:tgtEl>
                                        <p:attrNameLst>
                                          <p:attrName>style.visibility</p:attrName>
                                        </p:attrNameLst>
                                      </p:cBhvr>
                                      <p:to>
                                        <p:strVal val="visible"/>
                                      </p:to>
                                    </p:set>
                                    <p:animEffect transition="in" filter="wipe(left)">
                                      <p:cBhvr>
                                        <p:cTn id="20" dur="500"/>
                                        <p:tgtEl>
                                          <p:spTgt spid="302082">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2082">
                                            <p:txEl>
                                              <p:pRg st="4" end="4"/>
                                            </p:txEl>
                                          </p:spTgt>
                                        </p:tgtEl>
                                        <p:attrNameLst>
                                          <p:attrName>style.visibility</p:attrName>
                                        </p:attrNameLst>
                                      </p:cBhvr>
                                      <p:to>
                                        <p:strVal val="visible"/>
                                      </p:to>
                                    </p:set>
                                    <p:animEffect transition="in" filter="wipe(left)">
                                      <p:cBhvr>
                                        <p:cTn id="25" dur="500"/>
                                        <p:tgtEl>
                                          <p:spTgt spid="302082">
                                            <p:txEl>
                                              <p:pRg st="4" end="4"/>
                                            </p:txEl>
                                          </p:spTgt>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02082">
                                            <p:txEl>
                                              <p:pRg st="5" end="5"/>
                                            </p:txEl>
                                          </p:spTgt>
                                        </p:tgtEl>
                                        <p:attrNameLst>
                                          <p:attrName>style.visibility</p:attrName>
                                        </p:attrNameLst>
                                      </p:cBhvr>
                                      <p:to>
                                        <p:strVal val="visible"/>
                                      </p:to>
                                    </p:set>
                                    <p:animEffect transition="in" filter="wipe(left)">
                                      <p:cBhvr>
                                        <p:cTn id="29" dur="500"/>
                                        <p:tgtEl>
                                          <p:spTgt spid="302082">
                                            <p:txEl>
                                              <p:pRg st="5" end="5"/>
                                            </p:txEl>
                                          </p:spTgt>
                                        </p:tgtEl>
                                      </p:cBhvr>
                                    </p:animEffect>
                                  </p:childTnLst>
                                </p:cTn>
                              </p:par>
                            </p:childTnLst>
                          </p:cTn>
                        </p:par>
                        <p:par>
                          <p:cTn id="30" fill="hold" nodeType="afterGroup">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02082">
                                            <p:txEl>
                                              <p:pRg st="6" end="6"/>
                                            </p:txEl>
                                          </p:spTgt>
                                        </p:tgtEl>
                                        <p:attrNameLst>
                                          <p:attrName>style.visibility</p:attrName>
                                        </p:attrNameLst>
                                      </p:cBhvr>
                                      <p:to>
                                        <p:strVal val="visible"/>
                                      </p:to>
                                    </p:set>
                                    <p:animEffect transition="in" filter="wipe(left)">
                                      <p:cBhvr>
                                        <p:cTn id="33" dur="500"/>
                                        <p:tgtEl>
                                          <p:spTgt spid="3020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build="p" autoUpdateAnimBg="0" advAuto="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565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279556" name="Rectangle 4"/>
          <p:cNvSpPr>
            <a:spLocks noGrp="1" noChangeArrowheads="1"/>
          </p:cNvSpPr>
          <p:nvPr>
            <p:ph type="body" idx="4294967295"/>
          </p:nvPr>
        </p:nvSpPr>
        <p:spPr>
          <a:xfrm>
            <a:off x="1473200" y="2644248"/>
            <a:ext cx="7501467" cy="2291819"/>
          </a:xfrm>
          <a:prstGeom prst="rect">
            <a:avLst/>
          </a:prstGeom>
        </p:spPr>
        <p:txBody>
          <a:bodyPr/>
          <a:lstStyle/>
          <a:p>
            <a:pPr marL="0" indent="0" eaLnBrk="1" hangingPunct="1">
              <a:spcBef>
                <a:spcPts val="0"/>
              </a:spcBef>
              <a:spcAft>
                <a:spcPts val="600"/>
              </a:spcAft>
              <a:buFont typeface="Wingdings" pitchFamily="2" charset="2"/>
              <a:buNone/>
              <a:defRPr/>
            </a:pPr>
            <a:r>
              <a:rPr lang="en-US" sz="2400" i="1" dirty="0">
                <a:solidFill>
                  <a:schemeClr val="tx2">
                    <a:lumMod val="75000"/>
                  </a:schemeClr>
                </a:solidFill>
              </a:rPr>
              <a:t>“Just because one medium can be best for </a:t>
            </a:r>
            <a:r>
              <a:rPr lang="en-US" sz="2400" i="1" u="sng" dirty="0">
                <a:solidFill>
                  <a:schemeClr val="tx2">
                    <a:lumMod val="75000"/>
                  </a:schemeClr>
                </a:solidFill>
              </a:rPr>
              <a:t>some</a:t>
            </a:r>
            <a:r>
              <a:rPr lang="en-US" sz="2400" i="1" dirty="0">
                <a:solidFill>
                  <a:schemeClr val="tx2">
                    <a:lumMod val="75000"/>
                  </a:schemeClr>
                </a:solidFill>
              </a:rPr>
              <a:t> learning objectives, does not mean it is the best for </a:t>
            </a:r>
            <a:r>
              <a:rPr lang="en-US" sz="2400" i="1" u="sng" dirty="0">
                <a:solidFill>
                  <a:schemeClr val="tx2">
                    <a:lumMod val="75000"/>
                  </a:schemeClr>
                </a:solidFill>
              </a:rPr>
              <a:t>all</a:t>
            </a:r>
            <a:r>
              <a:rPr lang="en-US" sz="2400" i="1" dirty="0">
                <a:solidFill>
                  <a:schemeClr val="tx2">
                    <a:lumMod val="75000"/>
                  </a:schemeClr>
                </a:solidFill>
              </a:rPr>
              <a:t> learning objectives.” </a:t>
            </a:r>
          </a:p>
          <a:p>
            <a:pPr marL="0" indent="0" eaLnBrk="1" hangingPunct="1">
              <a:spcBef>
                <a:spcPts val="0"/>
              </a:spcBef>
              <a:spcAft>
                <a:spcPts val="600"/>
              </a:spcAft>
              <a:buFont typeface="Wingdings" pitchFamily="2" charset="2"/>
              <a:buNone/>
              <a:defRPr/>
            </a:pPr>
            <a:r>
              <a:rPr lang="en-US" sz="2400" i="1" dirty="0">
                <a:solidFill>
                  <a:schemeClr val="tx2">
                    <a:lumMod val="75000"/>
                  </a:schemeClr>
                </a:solidFill>
              </a:rPr>
              <a:t>“No single technology is a panacea for distance learning.”</a:t>
            </a:r>
          </a:p>
          <a:p>
            <a:pPr eaLnBrk="1" hangingPunct="1">
              <a:lnSpc>
                <a:spcPct val="90000"/>
              </a:lnSpc>
              <a:buFont typeface="Wingdings" pitchFamily="2" charset="2"/>
              <a:buNone/>
              <a:defRPr/>
            </a:pPr>
            <a:r>
              <a:rPr lang="en-US" sz="1600" dirty="0">
                <a:solidFill>
                  <a:schemeClr val="tx2">
                    <a:lumMod val="75000"/>
                  </a:schemeClr>
                </a:solidFill>
              </a:rPr>
              <a:t>Me, 1998  </a:t>
            </a:r>
          </a:p>
        </p:txBody>
      </p:sp>
      <p:sp>
        <p:nvSpPr>
          <p:cNvPr id="6" name="Rectangle 36"/>
          <p:cNvSpPr>
            <a:spLocks noChangeArrowheads="1"/>
          </p:cNvSpPr>
          <p:nvPr/>
        </p:nvSpPr>
        <p:spPr bwMode="auto">
          <a:xfrm>
            <a:off x="2683935" y="1382193"/>
            <a:ext cx="5054599" cy="1090171"/>
          </a:xfrm>
          <a:prstGeom prst="rect">
            <a:avLst/>
          </a:prstGeom>
          <a:noFill/>
          <a:ln w="9525">
            <a:noFill/>
            <a:miter lim="800000"/>
            <a:headEnd/>
            <a:tailEnd/>
          </a:ln>
          <a:effectLst/>
        </p:spPr>
        <p:txBody>
          <a:bodyPr wrap="square" lIns="92075" tIns="46038" rIns="92075" bIns="46038">
            <a:spAutoFit/>
          </a:bodyPr>
          <a:lstStyle/>
          <a:p>
            <a:pPr algn="ctr">
              <a:lnSpc>
                <a:spcPct val="90000"/>
              </a:lnSpc>
              <a:defRPr/>
            </a:pPr>
            <a:r>
              <a:rPr lang="en-US" sz="3600" b="1" i="1" dirty="0">
                <a:solidFill>
                  <a:schemeClr val="tx2">
                    <a:lumMod val="75000"/>
                  </a:schemeClr>
                </a:solidFill>
                <a:effectLst>
                  <a:outerShdw blurRad="38100" dist="38100" dir="2700000" algn="tl">
                    <a:srgbClr val="000000"/>
                  </a:outerShdw>
                </a:effectLst>
                <a:latin typeface="Franklin Gothic Book" pitchFamily="34" charset="0"/>
              </a:rPr>
              <a:t>Simplicity on the far side of complexity</a:t>
            </a: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667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279556" name="Rectangle 4"/>
          <p:cNvSpPr>
            <a:spLocks noGrp="1" noChangeArrowheads="1"/>
          </p:cNvSpPr>
          <p:nvPr>
            <p:ph type="body" idx="4294967295"/>
          </p:nvPr>
        </p:nvSpPr>
        <p:spPr>
          <a:xfrm>
            <a:off x="1676396" y="2665410"/>
            <a:ext cx="7340603" cy="1655762"/>
          </a:xfrm>
          <a:prstGeom prst="rect">
            <a:avLst/>
          </a:prstGeom>
        </p:spPr>
        <p:txBody>
          <a:bodyPr/>
          <a:lstStyle/>
          <a:p>
            <a:pPr marL="0" indent="0" eaLnBrk="1" hangingPunct="1">
              <a:spcBef>
                <a:spcPts val="0"/>
              </a:spcBef>
              <a:spcAft>
                <a:spcPts val="600"/>
              </a:spcAft>
              <a:buClrTx/>
              <a:buFontTx/>
              <a:buNone/>
              <a:defRPr/>
            </a:pPr>
            <a:r>
              <a:rPr lang="en-US" sz="2400" i="1" dirty="0">
                <a:solidFill>
                  <a:schemeClr val="tx2">
                    <a:lumMod val="75000"/>
                  </a:schemeClr>
                </a:solidFill>
              </a:rPr>
              <a:t>“Blended learning seems to have arisen from a general sense of disillusionment with the stand-alone adoption of online media.”</a:t>
            </a:r>
          </a:p>
          <a:p>
            <a:pPr eaLnBrk="1" hangingPunct="1">
              <a:lnSpc>
                <a:spcPct val="90000"/>
              </a:lnSpc>
              <a:buFont typeface="Wingdings" pitchFamily="2" charset="2"/>
              <a:buNone/>
              <a:defRPr/>
            </a:pPr>
            <a:r>
              <a:rPr lang="en-US" sz="1600" dirty="0">
                <a:solidFill>
                  <a:schemeClr val="tx2">
                    <a:lumMod val="75000"/>
                  </a:schemeClr>
                </a:solidFill>
              </a:rPr>
              <a:t>Janet MacDonald  - </a:t>
            </a:r>
            <a:r>
              <a:rPr lang="en-US" sz="1600" i="1" dirty="0">
                <a:solidFill>
                  <a:schemeClr val="tx2">
                    <a:lumMod val="75000"/>
                  </a:schemeClr>
                </a:solidFill>
              </a:rPr>
              <a:t>Blended Learning &amp; Online Tutoring, </a:t>
            </a:r>
            <a:r>
              <a:rPr lang="en-US" sz="1600" dirty="0">
                <a:solidFill>
                  <a:schemeClr val="tx2">
                    <a:lumMod val="75000"/>
                  </a:schemeClr>
                </a:solidFill>
              </a:rPr>
              <a:t>2007</a:t>
            </a:r>
          </a:p>
        </p:txBody>
      </p:sp>
      <p:sp>
        <p:nvSpPr>
          <p:cNvPr id="6" name="Rectangle 36"/>
          <p:cNvSpPr>
            <a:spLocks noChangeArrowheads="1"/>
          </p:cNvSpPr>
          <p:nvPr/>
        </p:nvSpPr>
        <p:spPr bwMode="auto">
          <a:xfrm>
            <a:off x="2683935" y="1382193"/>
            <a:ext cx="5054599" cy="1090171"/>
          </a:xfrm>
          <a:prstGeom prst="rect">
            <a:avLst/>
          </a:prstGeom>
          <a:noFill/>
          <a:ln w="9525">
            <a:noFill/>
            <a:miter lim="800000"/>
            <a:headEnd/>
            <a:tailEnd/>
          </a:ln>
          <a:effectLst/>
        </p:spPr>
        <p:txBody>
          <a:bodyPr wrap="square" lIns="92075" tIns="46038" rIns="92075" bIns="46038">
            <a:spAutoFit/>
          </a:bodyPr>
          <a:lstStyle/>
          <a:p>
            <a:pPr algn="ctr">
              <a:lnSpc>
                <a:spcPct val="90000"/>
              </a:lnSpc>
              <a:defRPr/>
            </a:pPr>
            <a:r>
              <a:rPr lang="en-US" sz="3600" b="1" i="1" dirty="0">
                <a:solidFill>
                  <a:schemeClr val="tx2">
                    <a:lumMod val="75000"/>
                  </a:schemeClr>
                </a:solidFill>
                <a:effectLst>
                  <a:outerShdw blurRad="38100" dist="38100" dir="2700000" algn="tl">
                    <a:srgbClr val="000000"/>
                  </a:outerShdw>
                </a:effectLst>
                <a:latin typeface="Franklin Gothic Book" pitchFamily="34" charset="0"/>
              </a:rPr>
              <a:t>Simplicity on the far side of complexity</a:t>
            </a: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769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279556" name="Rectangle 4"/>
          <p:cNvSpPr>
            <a:spLocks noGrp="1" noChangeArrowheads="1"/>
          </p:cNvSpPr>
          <p:nvPr>
            <p:ph type="body" idx="4294967295"/>
          </p:nvPr>
        </p:nvSpPr>
        <p:spPr>
          <a:xfrm>
            <a:off x="1447803" y="2709856"/>
            <a:ext cx="7628466" cy="1083203"/>
          </a:xfrm>
          <a:prstGeom prst="rect">
            <a:avLst/>
          </a:prstGeom>
        </p:spPr>
        <p:txBody>
          <a:bodyPr/>
          <a:lstStyle/>
          <a:p>
            <a:pPr marL="0" indent="0" algn="ctr" eaLnBrk="1" hangingPunct="1">
              <a:spcBef>
                <a:spcPts val="0"/>
              </a:spcBef>
              <a:spcAft>
                <a:spcPts val="1200"/>
              </a:spcAft>
              <a:buClrTx/>
              <a:buFontTx/>
              <a:buNone/>
              <a:defRPr/>
            </a:pPr>
            <a:r>
              <a:rPr lang="en-US" sz="2400" i="1" dirty="0">
                <a:solidFill>
                  <a:schemeClr val="tx2">
                    <a:lumMod val="75000"/>
                  </a:schemeClr>
                </a:solidFill>
              </a:rPr>
              <a:t>“Blended media is the right approach”</a:t>
            </a:r>
          </a:p>
          <a:p>
            <a:pPr eaLnBrk="1" hangingPunct="1">
              <a:spcBef>
                <a:spcPts val="0"/>
              </a:spcBef>
              <a:spcAft>
                <a:spcPts val="600"/>
              </a:spcAft>
              <a:buFont typeface="Wingdings" pitchFamily="2" charset="2"/>
              <a:buNone/>
              <a:defRPr/>
            </a:pPr>
            <a:r>
              <a:rPr lang="en-US" sz="1600" i="1" dirty="0">
                <a:solidFill>
                  <a:schemeClr val="tx2">
                    <a:lumMod val="75000"/>
                  </a:schemeClr>
                </a:solidFill>
              </a:rPr>
              <a:t>                            Most DL practitioners in their right minds</a:t>
            </a:r>
          </a:p>
        </p:txBody>
      </p:sp>
      <p:sp>
        <p:nvSpPr>
          <p:cNvPr id="6" name="Rectangle 36"/>
          <p:cNvSpPr>
            <a:spLocks noChangeArrowheads="1"/>
          </p:cNvSpPr>
          <p:nvPr/>
        </p:nvSpPr>
        <p:spPr bwMode="auto">
          <a:xfrm>
            <a:off x="2683935" y="1382193"/>
            <a:ext cx="5054599" cy="1090171"/>
          </a:xfrm>
          <a:prstGeom prst="rect">
            <a:avLst/>
          </a:prstGeom>
          <a:noFill/>
          <a:ln w="9525">
            <a:noFill/>
            <a:miter lim="800000"/>
            <a:headEnd/>
            <a:tailEnd/>
          </a:ln>
          <a:effectLst/>
        </p:spPr>
        <p:txBody>
          <a:bodyPr wrap="square" lIns="92075" tIns="46038" rIns="92075" bIns="46038">
            <a:spAutoFit/>
          </a:bodyPr>
          <a:lstStyle/>
          <a:p>
            <a:pPr algn="ctr">
              <a:lnSpc>
                <a:spcPct val="90000"/>
              </a:lnSpc>
              <a:defRPr/>
            </a:pPr>
            <a:r>
              <a:rPr lang="en-US" sz="3600" b="1" i="1" dirty="0">
                <a:solidFill>
                  <a:schemeClr val="tx2">
                    <a:lumMod val="75000"/>
                  </a:schemeClr>
                </a:solidFill>
                <a:effectLst>
                  <a:outerShdw blurRad="38100" dist="38100" dir="2700000" algn="tl">
                    <a:srgbClr val="000000"/>
                  </a:outerShdw>
                </a:effectLst>
                <a:latin typeface="Franklin Gothic Book" pitchFamily="34" charset="0"/>
              </a:rPr>
              <a:t>Simplicity on the far side of complexity</a:t>
            </a:r>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872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7" name="Rectangle 5"/>
          <p:cNvSpPr txBox="1">
            <a:spLocks noChangeArrowheads="1"/>
          </p:cNvSpPr>
          <p:nvPr/>
        </p:nvSpPr>
        <p:spPr bwMode="auto">
          <a:xfrm>
            <a:off x="1557867" y="2660649"/>
            <a:ext cx="7399866" cy="1538817"/>
          </a:xfrm>
          <a:prstGeom prst="rect">
            <a:avLst/>
          </a:prstGeom>
          <a:noFill/>
          <a:ln w="9525">
            <a:noFill/>
            <a:miter lim="800000"/>
            <a:headEnd/>
            <a:tailEnd/>
          </a:ln>
          <a:effectLst/>
        </p:spPr>
        <p:txBody>
          <a:bodyPr lIns="92075" tIns="46038" rIns="92075" bIns="46038"/>
          <a:lstStyle/>
          <a:p>
            <a:pPr eaLnBrk="1" hangingPunct="1">
              <a:spcBef>
                <a:spcPts val="0"/>
              </a:spcBef>
              <a:spcAft>
                <a:spcPts val="600"/>
              </a:spcAft>
              <a:buClr>
                <a:schemeClr val="hlink"/>
              </a:buClr>
              <a:buSzPct val="60000"/>
              <a:buFont typeface="Wingdings" pitchFamily="2" charset="2"/>
              <a:buNone/>
              <a:defRPr/>
            </a:pPr>
            <a:r>
              <a:rPr lang="en-US" sz="2400" i="1" kern="0" dirty="0">
                <a:solidFill>
                  <a:schemeClr val="tx2">
                    <a:lumMod val="75000"/>
                  </a:schemeClr>
                </a:solidFill>
                <a:latin typeface="Franklin Gothic Book" pitchFamily="34" charset="0"/>
              </a:rPr>
              <a:t>“It’s time we stop worrying so much about ‘what’s hot and what’s not’ and put more energy into discerning ‘what works and what doesn’t.’</a:t>
            </a:r>
          </a:p>
          <a:p>
            <a:pPr marL="342900" indent="-342900" eaLnBrk="1" hangingPunct="1">
              <a:lnSpc>
                <a:spcPct val="90000"/>
              </a:lnSpc>
              <a:spcBef>
                <a:spcPct val="20000"/>
              </a:spcBef>
              <a:buClr>
                <a:schemeClr val="hlink"/>
              </a:buClr>
              <a:buSzPct val="60000"/>
              <a:buFont typeface="Wingdings" pitchFamily="2" charset="2"/>
              <a:buNone/>
              <a:defRPr/>
            </a:pPr>
            <a:r>
              <a:rPr lang="en-US" sz="1600" kern="0" dirty="0">
                <a:solidFill>
                  <a:schemeClr val="tx2">
                    <a:lumMod val="75000"/>
                  </a:schemeClr>
                </a:solidFill>
                <a:latin typeface="Franklin Gothic Book" pitchFamily="34" charset="0"/>
              </a:rPr>
              <a:t>Ron </a:t>
            </a:r>
            <a:r>
              <a:rPr lang="en-US" sz="1600" kern="0" dirty="0" err="1">
                <a:solidFill>
                  <a:schemeClr val="tx2">
                    <a:lumMod val="75000"/>
                  </a:schemeClr>
                </a:solidFill>
                <a:latin typeface="Franklin Gothic Book" pitchFamily="34" charset="0"/>
              </a:rPr>
              <a:t>Zemke</a:t>
            </a:r>
            <a:r>
              <a:rPr lang="en-US" sz="1600" kern="0" dirty="0">
                <a:solidFill>
                  <a:schemeClr val="tx2">
                    <a:lumMod val="75000"/>
                  </a:schemeClr>
                </a:solidFill>
                <a:latin typeface="Franklin Gothic Book" pitchFamily="34" charset="0"/>
              </a:rPr>
              <a:t> </a:t>
            </a:r>
            <a:r>
              <a:rPr lang="en-US" sz="1600" kern="0" dirty="0" err="1">
                <a:solidFill>
                  <a:schemeClr val="tx2">
                    <a:lumMod val="75000"/>
                  </a:schemeClr>
                </a:solidFill>
                <a:latin typeface="Franklin Gothic Book" pitchFamily="34" charset="0"/>
              </a:rPr>
              <a:t>Sr</a:t>
            </a:r>
            <a:r>
              <a:rPr lang="en-US" sz="1600" kern="0" dirty="0">
                <a:solidFill>
                  <a:schemeClr val="tx2">
                    <a:lumMod val="75000"/>
                  </a:schemeClr>
                </a:solidFill>
                <a:latin typeface="Franklin Gothic Book" pitchFamily="34" charset="0"/>
              </a:rPr>
              <a:t> editor of Training Magazine Mar. 2002</a:t>
            </a:r>
          </a:p>
        </p:txBody>
      </p:sp>
      <p:sp>
        <p:nvSpPr>
          <p:cNvPr id="6" name="Rectangle 36"/>
          <p:cNvSpPr>
            <a:spLocks noChangeArrowheads="1"/>
          </p:cNvSpPr>
          <p:nvPr/>
        </p:nvSpPr>
        <p:spPr bwMode="auto">
          <a:xfrm>
            <a:off x="2683935" y="1382193"/>
            <a:ext cx="5054599" cy="1090171"/>
          </a:xfrm>
          <a:prstGeom prst="rect">
            <a:avLst/>
          </a:prstGeom>
          <a:noFill/>
          <a:ln w="9525">
            <a:noFill/>
            <a:miter lim="800000"/>
            <a:headEnd/>
            <a:tailEnd/>
          </a:ln>
          <a:effectLst/>
        </p:spPr>
        <p:txBody>
          <a:bodyPr wrap="square" lIns="92075" tIns="46038" rIns="92075" bIns="46038">
            <a:spAutoFit/>
          </a:bodyPr>
          <a:lstStyle/>
          <a:p>
            <a:pPr algn="ctr">
              <a:lnSpc>
                <a:spcPct val="90000"/>
              </a:lnSpc>
              <a:defRPr/>
            </a:pPr>
            <a:r>
              <a:rPr lang="en-US" sz="3600" b="1" i="1" dirty="0">
                <a:solidFill>
                  <a:schemeClr val="tx2">
                    <a:lumMod val="75000"/>
                  </a:schemeClr>
                </a:solidFill>
                <a:effectLst>
                  <a:outerShdw blurRad="38100" dist="38100" dir="2700000" algn="tl">
                    <a:srgbClr val="000000"/>
                  </a:outerShdw>
                </a:effectLst>
                <a:latin typeface="Franklin Gothic Book" pitchFamily="34" charset="0"/>
              </a:rPr>
              <a:t>Simplicity on the far side of complexity</a:t>
            </a: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597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287749" name="Rectangle 5"/>
          <p:cNvSpPr>
            <a:spLocks noGrp="1" noChangeArrowheads="1"/>
          </p:cNvSpPr>
          <p:nvPr>
            <p:ph type="body" idx="4294967295"/>
          </p:nvPr>
        </p:nvSpPr>
        <p:spPr>
          <a:xfrm>
            <a:off x="1614488" y="2655889"/>
            <a:ext cx="7326312" cy="1882244"/>
          </a:xfrm>
          <a:prstGeom prst="rect">
            <a:avLst/>
          </a:prstGeom>
        </p:spPr>
        <p:txBody>
          <a:bodyPr/>
          <a:lstStyle/>
          <a:p>
            <a:pPr marL="0" indent="0" eaLnBrk="1" hangingPunct="1">
              <a:spcBef>
                <a:spcPts val="0"/>
              </a:spcBef>
              <a:spcAft>
                <a:spcPts val="600"/>
              </a:spcAft>
              <a:buFont typeface="Wingdings" pitchFamily="2" charset="2"/>
              <a:buNone/>
              <a:defRPr/>
            </a:pPr>
            <a:r>
              <a:rPr lang="en-US" sz="2400" dirty="0">
                <a:solidFill>
                  <a:schemeClr val="tx2">
                    <a:lumMod val="75000"/>
                  </a:schemeClr>
                </a:solidFill>
              </a:rPr>
              <a:t>If you are a practitioner or manager, your aim should not be to design, fund, and install the most advanced technology to anticipate any and all possible uses (real or imagined) for distance learning.</a:t>
            </a:r>
            <a:endParaRPr lang="en-US" sz="2400" i="1" dirty="0">
              <a:solidFill>
                <a:schemeClr val="tx2">
                  <a:lumMod val="75000"/>
                </a:schemeClr>
              </a:solidFill>
            </a:endParaRPr>
          </a:p>
        </p:txBody>
      </p:sp>
      <p:sp>
        <p:nvSpPr>
          <p:cNvPr id="6" name="Rectangle 36"/>
          <p:cNvSpPr>
            <a:spLocks noChangeArrowheads="1"/>
          </p:cNvSpPr>
          <p:nvPr/>
        </p:nvSpPr>
        <p:spPr bwMode="auto">
          <a:xfrm>
            <a:off x="2683935" y="1382193"/>
            <a:ext cx="5054599" cy="1090171"/>
          </a:xfrm>
          <a:prstGeom prst="rect">
            <a:avLst/>
          </a:prstGeom>
          <a:noFill/>
          <a:ln w="9525">
            <a:noFill/>
            <a:miter lim="800000"/>
            <a:headEnd/>
            <a:tailEnd/>
          </a:ln>
          <a:effectLst/>
        </p:spPr>
        <p:txBody>
          <a:bodyPr wrap="square" lIns="92075" tIns="46038" rIns="92075" bIns="46038">
            <a:spAutoFit/>
          </a:bodyPr>
          <a:lstStyle/>
          <a:p>
            <a:pPr algn="ctr">
              <a:lnSpc>
                <a:spcPct val="90000"/>
              </a:lnSpc>
              <a:defRPr/>
            </a:pPr>
            <a:r>
              <a:rPr lang="en-US" sz="3600" b="1" i="1" dirty="0">
                <a:solidFill>
                  <a:schemeClr val="tx2">
                    <a:lumMod val="75000"/>
                  </a:schemeClr>
                </a:solidFill>
                <a:effectLst>
                  <a:outerShdw blurRad="38100" dist="38100" dir="2700000" algn="tl">
                    <a:srgbClr val="000000"/>
                  </a:outerShdw>
                </a:effectLst>
                <a:latin typeface="Franklin Gothic Book" pitchFamily="34" charset="0"/>
              </a:rPr>
              <a:t>Simplicity on the far side of complexity</a:t>
            </a:r>
          </a:p>
        </p:txBody>
      </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6077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289797" name="Rectangle 5"/>
          <p:cNvSpPr>
            <a:spLocks noGrp="1" noChangeArrowheads="1"/>
          </p:cNvSpPr>
          <p:nvPr>
            <p:ph type="body" idx="4294967295"/>
          </p:nvPr>
        </p:nvSpPr>
        <p:spPr>
          <a:xfrm>
            <a:off x="1712382" y="2673349"/>
            <a:ext cx="7279218" cy="2254250"/>
          </a:xfrm>
          <a:prstGeom prst="rect">
            <a:avLst/>
          </a:prstGeom>
        </p:spPr>
        <p:txBody>
          <a:bodyPr/>
          <a:lstStyle/>
          <a:p>
            <a:pPr eaLnBrk="1" hangingPunct="1">
              <a:spcBef>
                <a:spcPts val="0"/>
              </a:spcBef>
              <a:spcAft>
                <a:spcPts val="1200"/>
              </a:spcAft>
              <a:buFont typeface="Wingdings" pitchFamily="2" charset="2"/>
              <a:buNone/>
              <a:defRPr/>
            </a:pPr>
            <a:r>
              <a:rPr lang="en-US" sz="2400" i="1" dirty="0">
                <a:solidFill>
                  <a:schemeClr val="tx2">
                    <a:lumMod val="75000"/>
                  </a:schemeClr>
                </a:solidFill>
              </a:rPr>
              <a:t>…Rather, your aim should be to:</a:t>
            </a:r>
          </a:p>
          <a:p>
            <a:pPr marL="0" indent="0" eaLnBrk="1" hangingPunct="1">
              <a:spcBef>
                <a:spcPts val="0"/>
              </a:spcBef>
              <a:spcAft>
                <a:spcPts val="1200"/>
              </a:spcAft>
              <a:buFont typeface="Wingdings" pitchFamily="2" charset="2"/>
              <a:buNone/>
              <a:defRPr/>
            </a:pPr>
            <a:r>
              <a:rPr lang="en-US" sz="2400" dirty="0">
                <a:solidFill>
                  <a:schemeClr val="tx2">
                    <a:lumMod val="75000"/>
                  </a:schemeClr>
                </a:solidFill>
              </a:rPr>
              <a:t>Provide timely, high-quality instruction while keeping costs down  </a:t>
            </a:r>
            <a:r>
              <a:rPr lang="en-US" sz="2400" i="1" dirty="0">
                <a:solidFill>
                  <a:schemeClr val="tx2">
                    <a:lumMod val="75000"/>
                  </a:schemeClr>
                </a:solidFill>
              </a:rPr>
              <a:t>(don’t apply more technology to the DL solution than you have to)</a:t>
            </a:r>
          </a:p>
          <a:p>
            <a:pPr marL="0" indent="0" eaLnBrk="1" hangingPunct="1">
              <a:spcBef>
                <a:spcPts val="0"/>
              </a:spcBef>
              <a:spcAft>
                <a:spcPts val="1200"/>
              </a:spcAft>
              <a:buFont typeface="Wingdings" pitchFamily="2" charset="2"/>
              <a:buNone/>
              <a:defRPr/>
            </a:pPr>
            <a:r>
              <a:rPr lang="en-US" sz="2400" i="1" dirty="0">
                <a:solidFill>
                  <a:schemeClr val="tx2">
                    <a:lumMod val="75000"/>
                  </a:schemeClr>
                </a:solidFill>
              </a:rPr>
              <a:t>…Unless you have money to burn, of course!</a:t>
            </a:r>
          </a:p>
        </p:txBody>
      </p:sp>
      <p:sp>
        <p:nvSpPr>
          <p:cNvPr id="6" name="Rectangle 36"/>
          <p:cNvSpPr>
            <a:spLocks noChangeArrowheads="1"/>
          </p:cNvSpPr>
          <p:nvPr/>
        </p:nvSpPr>
        <p:spPr bwMode="auto">
          <a:xfrm>
            <a:off x="2683935" y="1382193"/>
            <a:ext cx="5054599" cy="1090171"/>
          </a:xfrm>
          <a:prstGeom prst="rect">
            <a:avLst/>
          </a:prstGeom>
          <a:noFill/>
          <a:ln w="9525">
            <a:noFill/>
            <a:miter lim="800000"/>
            <a:headEnd/>
            <a:tailEnd/>
          </a:ln>
          <a:effectLst/>
        </p:spPr>
        <p:txBody>
          <a:bodyPr wrap="square" lIns="92075" tIns="46038" rIns="92075" bIns="46038">
            <a:spAutoFit/>
          </a:bodyPr>
          <a:lstStyle/>
          <a:p>
            <a:pPr algn="ctr">
              <a:lnSpc>
                <a:spcPct val="90000"/>
              </a:lnSpc>
              <a:defRPr/>
            </a:pPr>
            <a:r>
              <a:rPr lang="en-US" sz="3600" b="1" i="1" dirty="0">
                <a:solidFill>
                  <a:schemeClr val="tx2">
                    <a:lumMod val="75000"/>
                  </a:schemeClr>
                </a:solidFill>
                <a:effectLst>
                  <a:outerShdw blurRad="38100" dist="38100" dir="2700000" algn="tl">
                    <a:srgbClr val="000000"/>
                  </a:outerShdw>
                </a:effectLst>
                <a:latin typeface="Franklin Gothic Book" pitchFamily="34" charset="0"/>
              </a:rPr>
              <a:t>Simplicity on the far side of complexity</a:t>
            </a:r>
          </a:p>
        </p:txBody>
      </p:sp>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6179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295941" name="Rectangle 5"/>
          <p:cNvSpPr>
            <a:spLocks noGrp="1" noChangeArrowheads="1"/>
          </p:cNvSpPr>
          <p:nvPr>
            <p:ph type="body" idx="4294967295"/>
          </p:nvPr>
        </p:nvSpPr>
        <p:spPr>
          <a:xfrm>
            <a:off x="1862667" y="2857500"/>
            <a:ext cx="6852708" cy="1485900"/>
          </a:xfrm>
          <a:prstGeom prst="rect">
            <a:avLst/>
          </a:prstGeom>
        </p:spPr>
        <p:txBody>
          <a:bodyPr/>
          <a:lstStyle/>
          <a:p>
            <a:pPr algn="ctr" eaLnBrk="1" hangingPunct="1">
              <a:spcBef>
                <a:spcPts val="0"/>
              </a:spcBef>
              <a:spcAft>
                <a:spcPts val="600"/>
              </a:spcAft>
              <a:buFont typeface="Wingdings" pitchFamily="2" charset="2"/>
              <a:buNone/>
              <a:defRPr/>
            </a:pPr>
            <a:r>
              <a:rPr lang="en-US" sz="3600" b="1" i="1" dirty="0">
                <a:solidFill>
                  <a:schemeClr val="tx2">
                    <a:lumMod val="75000"/>
                  </a:schemeClr>
                </a:solidFill>
              </a:rPr>
              <a:t>Don’t select media </a:t>
            </a:r>
          </a:p>
          <a:p>
            <a:pPr algn="ctr" eaLnBrk="1" hangingPunct="1">
              <a:spcBef>
                <a:spcPts val="0"/>
              </a:spcBef>
              <a:spcAft>
                <a:spcPts val="600"/>
              </a:spcAft>
              <a:buFont typeface="Wingdings" pitchFamily="2" charset="2"/>
              <a:buNone/>
              <a:defRPr/>
            </a:pPr>
            <a:r>
              <a:rPr lang="en-US" sz="3600" b="1" i="1" dirty="0">
                <a:solidFill>
                  <a:schemeClr val="tx2">
                    <a:lumMod val="75000"/>
                  </a:schemeClr>
                </a:solidFill>
              </a:rPr>
              <a:t>before identifying applications</a:t>
            </a:r>
          </a:p>
        </p:txBody>
      </p:sp>
      <p:sp>
        <p:nvSpPr>
          <p:cNvPr id="6" name="Rectangle 36"/>
          <p:cNvSpPr>
            <a:spLocks noChangeArrowheads="1"/>
          </p:cNvSpPr>
          <p:nvPr/>
        </p:nvSpPr>
        <p:spPr bwMode="auto">
          <a:xfrm>
            <a:off x="2590790" y="1365262"/>
            <a:ext cx="5401734" cy="591573"/>
          </a:xfrm>
          <a:prstGeom prst="rect">
            <a:avLst/>
          </a:prstGeom>
          <a:noFill/>
          <a:ln w="9525">
            <a:noFill/>
            <a:miter lim="800000"/>
            <a:headEnd/>
            <a:tailEnd/>
          </a:ln>
          <a:effectLst/>
        </p:spPr>
        <p:txBody>
          <a:bodyPr wrap="square" lIns="92075" tIns="46038" rIns="92075" bIns="46038">
            <a:spAutoFit/>
          </a:bodyPr>
          <a:lstStyle/>
          <a:p>
            <a:pPr algn="ctr">
              <a:lnSpc>
                <a:spcPct val="90000"/>
              </a:lnSpc>
              <a:defRPr/>
            </a:pPr>
            <a:r>
              <a:rPr lang="en-US" sz="3600" b="1" i="1" dirty="0">
                <a:solidFill>
                  <a:schemeClr val="tx2">
                    <a:lumMod val="75000"/>
                  </a:schemeClr>
                </a:solidFill>
                <a:effectLst>
                  <a:outerShdw blurRad="38100" dist="38100" dir="2700000" algn="tl">
                    <a:srgbClr val="000000"/>
                  </a:outerShdw>
                </a:effectLst>
                <a:latin typeface="Franklin Gothic Book" pitchFamily="34" charset="0"/>
              </a:rPr>
              <a:t>Bottom Line</a:t>
            </a:r>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6281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297989" name="Rectangle 5"/>
          <p:cNvSpPr>
            <a:spLocks noGrp="1" noChangeArrowheads="1"/>
          </p:cNvSpPr>
          <p:nvPr>
            <p:ph type="body" idx="4294967295"/>
          </p:nvPr>
        </p:nvSpPr>
        <p:spPr>
          <a:xfrm>
            <a:off x="2209800" y="2857507"/>
            <a:ext cx="6053667" cy="1485900"/>
          </a:xfrm>
          <a:prstGeom prst="rect">
            <a:avLst/>
          </a:prstGeom>
        </p:spPr>
        <p:txBody>
          <a:bodyPr/>
          <a:lstStyle/>
          <a:p>
            <a:pPr algn="ctr" eaLnBrk="1" hangingPunct="1">
              <a:spcBef>
                <a:spcPts val="0"/>
              </a:spcBef>
              <a:spcAft>
                <a:spcPts val="1200"/>
              </a:spcAft>
              <a:buFont typeface="Wingdings" pitchFamily="2" charset="2"/>
              <a:buNone/>
              <a:defRPr/>
            </a:pPr>
            <a:r>
              <a:rPr lang="en-US" sz="2800" dirty="0">
                <a:solidFill>
                  <a:schemeClr val="tx2">
                    <a:lumMod val="75000"/>
                  </a:schemeClr>
                </a:solidFill>
              </a:rPr>
              <a:t>Or more bluntly:</a:t>
            </a:r>
          </a:p>
          <a:p>
            <a:pPr algn="ctr" eaLnBrk="1" hangingPunct="1">
              <a:spcBef>
                <a:spcPts val="0"/>
              </a:spcBef>
              <a:spcAft>
                <a:spcPts val="1200"/>
              </a:spcAft>
              <a:buFont typeface="Wingdings" pitchFamily="2" charset="2"/>
              <a:buNone/>
              <a:defRPr/>
            </a:pPr>
            <a:r>
              <a:rPr lang="en-US" sz="3600" b="1" i="1" dirty="0">
                <a:solidFill>
                  <a:schemeClr val="tx2">
                    <a:lumMod val="75000"/>
                  </a:schemeClr>
                </a:solidFill>
              </a:rPr>
              <a:t>Prescription before diagnosis is malpractice!</a:t>
            </a:r>
          </a:p>
        </p:txBody>
      </p:sp>
      <p:sp>
        <p:nvSpPr>
          <p:cNvPr id="6" name="Rectangle 36"/>
          <p:cNvSpPr>
            <a:spLocks noChangeArrowheads="1"/>
          </p:cNvSpPr>
          <p:nvPr/>
        </p:nvSpPr>
        <p:spPr bwMode="auto">
          <a:xfrm>
            <a:off x="2590790" y="1365262"/>
            <a:ext cx="5401734" cy="591573"/>
          </a:xfrm>
          <a:prstGeom prst="rect">
            <a:avLst/>
          </a:prstGeom>
          <a:noFill/>
          <a:ln w="9525">
            <a:noFill/>
            <a:miter lim="800000"/>
            <a:headEnd/>
            <a:tailEnd/>
          </a:ln>
          <a:effectLst/>
        </p:spPr>
        <p:txBody>
          <a:bodyPr wrap="square" lIns="92075" tIns="46038" rIns="92075" bIns="46038">
            <a:spAutoFit/>
          </a:bodyPr>
          <a:lstStyle/>
          <a:p>
            <a:pPr algn="ctr">
              <a:lnSpc>
                <a:spcPct val="90000"/>
              </a:lnSpc>
              <a:defRPr/>
            </a:pPr>
            <a:r>
              <a:rPr lang="en-US" sz="3600" b="1" i="1" dirty="0">
                <a:solidFill>
                  <a:schemeClr val="tx2">
                    <a:lumMod val="75000"/>
                  </a:schemeClr>
                </a:solidFill>
                <a:effectLst>
                  <a:outerShdw blurRad="38100" dist="38100" dir="2700000" algn="tl">
                    <a:srgbClr val="000000"/>
                  </a:outerShdw>
                </a:effectLst>
                <a:latin typeface="Franklin Gothic Book" pitchFamily="34" charset="0"/>
              </a:rPr>
              <a:t>Bottom Line</a:t>
            </a:r>
          </a:p>
        </p:txBody>
      </p:sp>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91733" y="1929343"/>
            <a:ext cx="7162799" cy="3480858"/>
          </a:xfrm>
          <a:prstGeom prst="rect">
            <a:avLst/>
          </a:prstGeom>
        </p:spPr>
        <p:txBody>
          <a:bodyPr/>
          <a:lstStyle/>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The learning climate</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What is distance learning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What are its benefits &amp; limiting factors?</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b="0" i="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Advantages &amp; disadvantages of each medium</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Panacea Syndrome</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What does the research say?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General considerations in media selection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A few guiding principles</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b="1" i="1"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Media Selection Resources</a:t>
            </a:r>
          </a:p>
        </p:txBody>
      </p:sp>
      <p:sp>
        <p:nvSpPr>
          <p:cNvPr id="5" name="Rectangle 2"/>
          <p:cNvSpPr>
            <a:spLocks noChangeArrowheads="1"/>
          </p:cNvSpPr>
          <p:nvPr/>
        </p:nvSpPr>
        <p:spPr bwMode="auto">
          <a:xfrm>
            <a:off x="3598334" y="1185333"/>
            <a:ext cx="2260599"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Overview</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1" name="Rectangle 3"/>
          <p:cNvSpPr>
            <a:spLocks noGrp="1" noChangeArrowheads="1"/>
          </p:cNvSpPr>
          <p:nvPr>
            <p:ph type="body" idx="4294967295"/>
          </p:nvPr>
        </p:nvSpPr>
        <p:spPr>
          <a:xfrm>
            <a:off x="1591733" y="1929343"/>
            <a:ext cx="7162799" cy="3480858"/>
          </a:xfrm>
          <a:prstGeom prst="rect">
            <a:avLst/>
          </a:prstGeom>
        </p:spPr>
        <p:txBody>
          <a:bodyPr/>
          <a:lstStyle/>
          <a:p>
            <a:pPr eaLnBrk="1" hangingPunct="1">
              <a:lnSpc>
                <a:spcPct val="90000"/>
              </a:lnSpc>
              <a:spcBef>
                <a:spcPts val="0"/>
              </a:spcBef>
              <a:spcAft>
                <a:spcPts val="400"/>
              </a:spcAft>
              <a:defRPr/>
            </a:pPr>
            <a:r>
              <a:rPr lang="en-US" sz="2400" dirty="0">
                <a:solidFill>
                  <a:schemeClr val="tx2">
                    <a:lumMod val="75000"/>
                  </a:schemeClr>
                </a:solidFill>
              </a:rPr>
              <a:t>The learning climate</a:t>
            </a:r>
          </a:p>
          <a:p>
            <a:pPr eaLnBrk="1" hangingPunct="1">
              <a:lnSpc>
                <a:spcPct val="90000"/>
              </a:lnSpc>
              <a:spcBef>
                <a:spcPts val="0"/>
              </a:spcBef>
              <a:spcAft>
                <a:spcPts val="400"/>
              </a:spcAft>
              <a:defRPr/>
            </a:pPr>
            <a:r>
              <a:rPr lang="en-US" sz="2400" dirty="0">
                <a:solidFill>
                  <a:schemeClr val="tx2">
                    <a:lumMod val="75000"/>
                  </a:schemeClr>
                </a:solidFill>
              </a:rPr>
              <a:t>What is distance learning </a:t>
            </a:r>
          </a:p>
          <a:p>
            <a:pPr eaLnBrk="1" hangingPunct="1">
              <a:lnSpc>
                <a:spcPct val="90000"/>
              </a:lnSpc>
              <a:spcBef>
                <a:spcPts val="0"/>
              </a:spcBef>
              <a:spcAft>
                <a:spcPts val="400"/>
              </a:spcAft>
              <a:defRPr/>
            </a:pPr>
            <a:r>
              <a:rPr lang="en-US" sz="2400" b="1" i="1" dirty="0">
                <a:solidFill>
                  <a:schemeClr val="tx2">
                    <a:lumMod val="75000"/>
                  </a:schemeClr>
                </a:solidFill>
                <a:effectLst>
                  <a:outerShdw blurRad="38100" dist="38100" dir="2700000" algn="tl">
                    <a:srgbClr val="000000">
                      <a:alpha val="43137"/>
                    </a:srgbClr>
                  </a:outerShdw>
                </a:effectLst>
              </a:rPr>
              <a:t>What are its benefits &amp; limiting factors?</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Advantages &amp; disadvantages of each medium</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Panacea Syndrome</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What does the research say? </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General considerations in media selection </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A few guiding principles</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Media Selection Resources</a:t>
            </a:r>
            <a:endParaRPr lang="en-US" sz="2400" i="1" dirty="0">
              <a:solidFill>
                <a:schemeClr val="tx2">
                  <a:lumMod val="7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3598334" y="1185333"/>
            <a:ext cx="2260599"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Overview</a:t>
            </a:r>
          </a:p>
        </p:txBody>
      </p:sp>
    </p:spTree>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5" name="Rectangle 3"/>
          <p:cNvSpPr>
            <a:spLocks noGrp="1" noChangeArrowheads="1"/>
          </p:cNvSpPr>
          <p:nvPr>
            <p:ph type="body" idx="4294967295"/>
          </p:nvPr>
        </p:nvSpPr>
        <p:spPr>
          <a:xfrm>
            <a:off x="1576677" y="2117656"/>
            <a:ext cx="7440323" cy="1463744"/>
          </a:xfrm>
          <a:prstGeom prst="rect">
            <a:avLst/>
          </a:prstGeom>
        </p:spPr>
        <p:txBody>
          <a:bodyPr lIns="90488" tIns="44450" rIns="90488" bIns="44450"/>
          <a:lstStyle/>
          <a:p>
            <a:pPr marL="347663" indent="-347663" eaLnBrk="1" hangingPunct="1">
              <a:spcBef>
                <a:spcPts val="0"/>
              </a:spcBef>
              <a:spcAft>
                <a:spcPts val="600"/>
              </a:spcAft>
              <a:buSzPct val="100000"/>
              <a:buFont typeface="Wingdings" pitchFamily="2" charset="2"/>
              <a:buChar char="ü"/>
              <a:defRPr/>
            </a:pPr>
            <a:r>
              <a:rPr lang="en-US" sz="2400" b="1" dirty="0">
                <a:solidFill>
                  <a:schemeClr val="tx2">
                    <a:lumMod val="75000"/>
                  </a:schemeClr>
                </a:solidFill>
              </a:rPr>
              <a:t>Instructional Media Selection Guide</a:t>
            </a:r>
          </a:p>
          <a:p>
            <a:pPr marL="347663" indent="-347663" eaLnBrk="1" hangingPunct="1">
              <a:spcBef>
                <a:spcPts val="0"/>
              </a:spcBef>
              <a:spcAft>
                <a:spcPts val="600"/>
              </a:spcAft>
              <a:buSzPct val="100000"/>
              <a:buFont typeface="Wingdings" pitchFamily="2" charset="2"/>
              <a:buChar char="ü"/>
              <a:defRPr/>
            </a:pPr>
            <a:r>
              <a:rPr lang="en-US" sz="2400" b="1" dirty="0">
                <a:solidFill>
                  <a:schemeClr val="tx2">
                    <a:lumMod val="75000"/>
                  </a:schemeClr>
                </a:solidFill>
              </a:rPr>
              <a:t>Developing a Blended Learning Strategy</a:t>
            </a:r>
          </a:p>
          <a:p>
            <a:pPr marL="347663" indent="-347663">
              <a:spcBef>
                <a:spcPts val="0"/>
              </a:spcBef>
              <a:spcAft>
                <a:spcPts val="600"/>
              </a:spcAft>
              <a:buSzPct val="100000"/>
              <a:buFont typeface="Wingdings" pitchFamily="2" charset="2"/>
              <a:buChar char="ü"/>
              <a:defRPr/>
            </a:pPr>
            <a:r>
              <a:rPr lang="en-US" sz="2400" b="1" dirty="0">
                <a:solidFill>
                  <a:schemeClr val="tx2">
                    <a:lumMod val="75000"/>
                  </a:schemeClr>
                </a:solidFill>
              </a:rPr>
              <a:t>A Guide to Developing Cognitive Learning Objectives </a:t>
            </a:r>
          </a:p>
          <a:p>
            <a:pPr>
              <a:spcBef>
                <a:spcPts val="0"/>
              </a:spcBef>
              <a:spcAft>
                <a:spcPts val="600"/>
              </a:spcAft>
              <a:defRPr/>
            </a:pPr>
            <a:endParaRPr lang="en-US" sz="2400" b="1" dirty="0">
              <a:solidFill>
                <a:schemeClr val="tx2">
                  <a:lumMod val="75000"/>
                </a:schemeClr>
              </a:solidFill>
            </a:endParaRPr>
          </a:p>
          <a:p>
            <a:pPr>
              <a:spcBef>
                <a:spcPts val="0"/>
              </a:spcBef>
              <a:spcAft>
                <a:spcPts val="600"/>
              </a:spcAft>
              <a:defRPr/>
            </a:pPr>
            <a:endParaRPr lang="en-US" sz="2400" b="1" dirty="0">
              <a:solidFill>
                <a:schemeClr val="tx2">
                  <a:lumMod val="75000"/>
                </a:schemeClr>
              </a:solidFill>
            </a:endParaRPr>
          </a:p>
          <a:p>
            <a:pPr algn="ctr">
              <a:spcBef>
                <a:spcPts val="0"/>
              </a:spcBef>
              <a:spcAft>
                <a:spcPts val="600"/>
              </a:spcAft>
              <a:buNone/>
              <a:defRPr/>
            </a:pPr>
            <a:r>
              <a:rPr lang="en-US" sz="2000" b="1" dirty="0">
                <a:solidFill>
                  <a:schemeClr val="tx2">
                    <a:lumMod val="75000"/>
                  </a:schemeClr>
                </a:solidFill>
              </a:rPr>
              <a:t>* </a:t>
            </a:r>
            <a:r>
              <a:rPr lang="en-US" sz="2000" b="1" dirty="0">
                <a:solidFill>
                  <a:schemeClr val="tx2">
                    <a:lumMod val="75000"/>
                  </a:schemeClr>
                </a:solidFill>
                <a:hlinkClick r:id="rId2"/>
              </a:rPr>
              <a:t>http://www.fgdla.us/white_papers.html</a:t>
            </a:r>
            <a:r>
              <a:rPr lang="en-US" sz="2000" b="1" dirty="0">
                <a:solidFill>
                  <a:schemeClr val="tx2">
                    <a:lumMod val="75000"/>
                  </a:schemeClr>
                </a:solidFill>
              </a:rPr>
              <a:t> </a:t>
            </a:r>
          </a:p>
        </p:txBody>
      </p:sp>
      <p:sp>
        <p:nvSpPr>
          <p:cNvPr id="4" name="Rectangle 36"/>
          <p:cNvSpPr>
            <a:spLocks noChangeArrowheads="1"/>
          </p:cNvSpPr>
          <p:nvPr/>
        </p:nvSpPr>
        <p:spPr bwMode="auto">
          <a:xfrm>
            <a:off x="2387590" y="1373718"/>
            <a:ext cx="5689610" cy="591573"/>
          </a:xfrm>
          <a:prstGeom prst="rect">
            <a:avLst/>
          </a:prstGeom>
          <a:noFill/>
          <a:ln w="9525">
            <a:noFill/>
            <a:miter lim="800000"/>
            <a:headEnd/>
            <a:tailEnd/>
          </a:ln>
          <a:effectLst/>
        </p:spPr>
        <p:txBody>
          <a:bodyPr wrap="square" lIns="92075" tIns="46038" rIns="92075" bIns="46038">
            <a:spAutoFit/>
          </a:bodyPr>
          <a:lstStyle/>
          <a:p>
            <a:pPr algn="ctr">
              <a:lnSpc>
                <a:spcPct val="90000"/>
              </a:lnSpc>
              <a:defRPr/>
            </a:pPr>
            <a:r>
              <a:rPr lang="en-US" sz="3600" b="1" i="1" dirty="0">
                <a:solidFill>
                  <a:schemeClr val="tx2">
                    <a:lumMod val="75000"/>
                  </a:schemeClr>
                </a:solidFill>
                <a:effectLst>
                  <a:outerShdw blurRad="38100" dist="38100" dir="2700000" algn="tl">
                    <a:srgbClr val="000000"/>
                  </a:outerShdw>
                </a:effectLst>
                <a:latin typeface="Franklin Gothic Book" pitchFamily="34" charset="0"/>
              </a:rPr>
              <a:t>Media Selection Resources</a:t>
            </a:r>
            <a:r>
              <a:rPr lang="en-US" sz="2400" b="1" i="1" dirty="0">
                <a:solidFill>
                  <a:schemeClr val="tx2">
                    <a:lumMod val="75000"/>
                  </a:schemeClr>
                </a:solidFill>
                <a:effectLst>
                  <a:outerShdw blurRad="38100" dist="38100" dir="2700000" algn="tl">
                    <a:srgbClr val="000000"/>
                  </a:outerShdw>
                </a:effectLst>
                <a:latin typeface="Franklin Gothic Book" pitchFamily="34" charset="0"/>
              </a:rPr>
              <a:t>*</a:t>
            </a:r>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3" name="Picture 8"/>
          <p:cNvPicPr>
            <a:picLocks noChangeAspect="1" noChangeArrowheads="1"/>
          </p:cNvPicPr>
          <p:nvPr/>
        </p:nvPicPr>
        <p:blipFill>
          <a:blip r:embed="rId2" cstate="print"/>
          <a:srcRect/>
          <a:stretch>
            <a:fillRect/>
          </a:stretch>
        </p:blipFill>
        <p:spPr bwMode="auto">
          <a:xfrm>
            <a:off x="4876800" y="1744139"/>
            <a:ext cx="3860796" cy="4687512"/>
          </a:xfrm>
          <a:prstGeom prst="rect">
            <a:avLst/>
          </a:prstGeom>
          <a:noFill/>
          <a:ln w="12700">
            <a:noFill/>
            <a:miter lim="800000"/>
            <a:headEnd type="none" w="sm" len="sm"/>
            <a:tailEnd type="none" w="sm" len="sm"/>
          </a:ln>
        </p:spPr>
      </p:pic>
      <p:sp>
        <p:nvSpPr>
          <p:cNvPr id="70661" name="Rectangle 5"/>
          <p:cNvSpPr>
            <a:spLocks noChangeArrowheads="1"/>
          </p:cNvSpPr>
          <p:nvPr/>
        </p:nvSpPr>
        <p:spPr bwMode="auto">
          <a:xfrm>
            <a:off x="2608793" y="6241522"/>
            <a:ext cx="5570007" cy="229029"/>
          </a:xfrm>
          <a:prstGeom prst="rect">
            <a:avLst/>
          </a:prstGeom>
          <a:noFill/>
          <a:ln w="9525">
            <a:noFill/>
            <a:miter lim="800000"/>
            <a:headEnd/>
            <a:tailEnd/>
          </a:ln>
        </p:spPr>
        <p:txBody>
          <a:bodyPr wrap="square" lIns="74414" tIns="37207" rIns="74414" bIns="37207">
            <a:spAutoFit/>
          </a:bodyPr>
          <a:lstStyle/>
          <a:p>
            <a:pPr>
              <a:defRPr/>
            </a:pPr>
            <a:r>
              <a:rPr lang="en-US" sz="1000" dirty="0">
                <a:latin typeface="Franklin Gothic Book" pitchFamily="34" charset="0"/>
                <a:cs typeface="Arial" charset="0"/>
                <a:hlinkClick r:id="rId3"/>
              </a:rPr>
              <a:t>https://www.usdla.org/wp-content/uploads/2015/05/AIMSGDL_2nd_Ed_styled_010311.pdf</a:t>
            </a:r>
            <a:r>
              <a:rPr lang="en-US" sz="1000" dirty="0">
                <a:latin typeface="Franklin Gothic Book" pitchFamily="34" charset="0"/>
                <a:cs typeface="Arial" charset="0"/>
              </a:rPr>
              <a:t> </a:t>
            </a:r>
          </a:p>
        </p:txBody>
      </p:sp>
      <p:pic>
        <p:nvPicPr>
          <p:cNvPr id="165892" name="Picture 6"/>
          <p:cNvPicPr>
            <a:picLocks noChangeAspect="1" noChangeArrowheads="1"/>
          </p:cNvPicPr>
          <p:nvPr/>
        </p:nvPicPr>
        <p:blipFill>
          <a:blip r:embed="rId4" cstate="print"/>
          <a:srcRect/>
          <a:stretch>
            <a:fillRect/>
          </a:stretch>
        </p:blipFill>
        <p:spPr bwMode="auto">
          <a:xfrm>
            <a:off x="1616228" y="1955804"/>
            <a:ext cx="3277505" cy="4270216"/>
          </a:xfrm>
          <a:prstGeom prst="rect">
            <a:avLst/>
          </a:prstGeom>
          <a:noFill/>
          <a:ln w="12700">
            <a:noFill/>
            <a:miter lim="800000"/>
            <a:headEnd type="none" w="sm" len="sm"/>
            <a:tailEnd type="none" w="sm" len="sm"/>
          </a:ln>
        </p:spPr>
      </p:pic>
      <p:sp>
        <p:nvSpPr>
          <p:cNvPr id="6" name="Rectangle 36"/>
          <p:cNvSpPr>
            <a:spLocks noChangeArrowheads="1"/>
          </p:cNvSpPr>
          <p:nvPr/>
        </p:nvSpPr>
        <p:spPr bwMode="auto">
          <a:xfrm>
            <a:off x="2590790" y="1365262"/>
            <a:ext cx="5401734" cy="591573"/>
          </a:xfrm>
          <a:prstGeom prst="rect">
            <a:avLst/>
          </a:prstGeom>
          <a:noFill/>
          <a:ln w="9525">
            <a:noFill/>
            <a:miter lim="800000"/>
            <a:headEnd/>
            <a:tailEnd/>
          </a:ln>
          <a:effectLst/>
        </p:spPr>
        <p:txBody>
          <a:bodyPr wrap="square" lIns="92075" tIns="46038" rIns="92075" bIns="46038">
            <a:spAutoFit/>
          </a:bodyPr>
          <a:lstStyle/>
          <a:p>
            <a:pPr algn="ctr">
              <a:lnSpc>
                <a:spcPct val="90000"/>
              </a:lnSpc>
              <a:defRPr/>
            </a:pPr>
            <a:r>
              <a:rPr lang="en-US" sz="3600" b="1" i="1" dirty="0">
                <a:solidFill>
                  <a:schemeClr val="tx2">
                    <a:lumMod val="75000"/>
                  </a:schemeClr>
                </a:solidFill>
                <a:effectLst>
                  <a:outerShdw blurRad="38100" dist="38100" dir="2700000" algn="tl">
                    <a:srgbClr val="000000"/>
                  </a:outerShdw>
                </a:effectLst>
                <a:latin typeface="Franklin Gothic Book" pitchFamily="34" charset="0"/>
              </a:rPr>
              <a:t>A Blended Learning Guide</a:t>
            </a: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5442481" y="1829330"/>
            <a:ext cx="3388253" cy="1667404"/>
            <a:chOff x="-1" y="1156995"/>
            <a:chExt cx="5505061" cy="2332654"/>
          </a:xfrm>
        </p:grpSpPr>
        <p:sp>
          <p:nvSpPr>
            <p:cNvPr id="9243" name="Oval 20"/>
            <p:cNvSpPr>
              <a:spLocks noChangeArrowheads="1"/>
            </p:cNvSpPr>
            <p:nvPr/>
          </p:nvSpPr>
          <p:spPr bwMode="auto">
            <a:xfrm>
              <a:off x="-1" y="1156995"/>
              <a:ext cx="5505061" cy="2332654"/>
            </a:xfrm>
            <a:prstGeom prst="ellipse">
              <a:avLst/>
            </a:prstGeom>
            <a:solidFill>
              <a:schemeClr val="tx2">
                <a:lumMod val="40000"/>
                <a:lumOff val="60000"/>
              </a:schemeClr>
            </a:solidFill>
            <a:ln w="12700" algn="ctr">
              <a:solidFill>
                <a:schemeClr val="tx1"/>
              </a:solidFill>
              <a:round/>
              <a:headEnd type="none" w="sm" len="sm"/>
              <a:tailEnd type="none" w="sm" len="sm"/>
            </a:ln>
          </p:spPr>
          <p:txBody>
            <a:bodyPr/>
            <a:lstStyle/>
            <a:p>
              <a:endParaRPr lang="en-US" altLang="en-US"/>
            </a:p>
          </p:txBody>
        </p:sp>
        <p:grpSp>
          <p:nvGrpSpPr>
            <p:cNvPr id="3" name="Group 24"/>
            <p:cNvGrpSpPr>
              <a:grpSpLocks/>
            </p:cNvGrpSpPr>
            <p:nvPr/>
          </p:nvGrpSpPr>
          <p:grpSpPr bwMode="auto">
            <a:xfrm>
              <a:off x="600718" y="1628214"/>
              <a:ext cx="4294825" cy="1538660"/>
              <a:chOff x="593482" y="1595272"/>
              <a:chExt cx="4681712" cy="1702560"/>
            </a:xfrm>
          </p:grpSpPr>
          <p:grpSp>
            <p:nvGrpSpPr>
              <p:cNvPr id="4" name="Group 21"/>
              <p:cNvGrpSpPr>
                <a:grpSpLocks/>
              </p:cNvGrpSpPr>
              <p:nvPr/>
            </p:nvGrpSpPr>
            <p:grpSpPr bwMode="auto">
              <a:xfrm>
                <a:off x="593482" y="1595272"/>
                <a:ext cx="4681712" cy="1297165"/>
                <a:chOff x="593482" y="1595272"/>
                <a:chExt cx="4681712" cy="1297165"/>
              </a:xfrm>
            </p:grpSpPr>
            <p:pic>
              <p:nvPicPr>
                <p:cNvPr id="9247" name="Picture 7" descr="usdla"/>
                <p:cNvPicPr>
                  <a:picLocks noChangeAspect="1" noChangeArrowheads="1"/>
                </p:cNvPicPr>
                <p:nvPr/>
              </p:nvPicPr>
              <p:blipFill>
                <a:blip r:embed="rId4" cstate="print">
                  <a:clrChange>
                    <a:clrFrom>
                      <a:srgbClr val="FFFFFF"/>
                    </a:clrFrom>
                    <a:clrTo>
                      <a:srgbClr val="FFFFFF">
                        <a:alpha val="0"/>
                      </a:srgbClr>
                    </a:clrTo>
                  </a:clrChange>
                  <a:grayscl/>
                  <a:biLevel thresh="50000"/>
                </a:blip>
                <a:srcRect l="4465" t="4485" r="5357" b="17445"/>
                <a:stretch>
                  <a:fillRect/>
                </a:stretch>
              </p:blipFill>
              <p:spPr bwMode="auto">
                <a:xfrm>
                  <a:off x="593482" y="1595272"/>
                  <a:ext cx="4681712" cy="1297165"/>
                </a:xfrm>
                <a:prstGeom prst="rect">
                  <a:avLst/>
                </a:prstGeom>
                <a:noFill/>
                <a:ln w="9525">
                  <a:noFill/>
                  <a:miter lim="800000"/>
                  <a:headEnd/>
                  <a:tailEnd/>
                </a:ln>
              </p:spPr>
            </p:pic>
            <p:pic>
              <p:nvPicPr>
                <p:cNvPr id="9248" name="Picture 8"/>
                <p:cNvPicPr>
                  <a:picLocks noChangeArrowheads="1"/>
                </p:cNvPicPr>
                <p:nvPr/>
              </p:nvPicPr>
              <p:blipFill>
                <a:blip r:embed="rId5" cstate="print"/>
                <a:srcRect/>
                <a:stretch>
                  <a:fillRect/>
                </a:stretch>
              </p:blipFill>
              <p:spPr bwMode="auto">
                <a:xfrm>
                  <a:off x="671228" y="1678960"/>
                  <a:ext cx="1190218" cy="1171633"/>
                </a:xfrm>
                <a:prstGeom prst="rect">
                  <a:avLst/>
                </a:prstGeom>
                <a:noFill/>
                <a:ln w="9525">
                  <a:noFill/>
                  <a:miter lim="800000"/>
                  <a:headEnd/>
                  <a:tailEnd/>
                </a:ln>
              </p:spPr>
            </p:pic>
          </p:grpSp>
          <p:sp>
            <p:nvSpPr>
              <p:cNvPr id="9246" name="Rectangle 9"/>
              <p:cNvSpPr>
                <a:spLocks noChangeArrowheads="1"/>
              </p:cNvSpPr>
              <p:nvPr/>
            </p:nvSpPr>
            <p:spPr bwMode="auto">
              <a:xfrm>
                <a:off x="2058752" y="2794746"/>
                <a:ext cx="2636250" cy="503086"/>
              </a:xfrm>
              <a:prstGeom prst="rect">
                <a:avLst/>
              </a:prstGeom>
              <a:noFill/>
              <a:ln w="9525">
                <a:noFill/>
                <a:miter lim="800000"/>
                <a:headEnd/>
                <a:tailEnd/>
              </a:ln>
            </p:spPr>
            <p:txBody>
              <a:bodyPr wrap="square" lIns="100319" tIns="50159" rIns="100319" bIns="50159">
                <a:spAutoFit/>
              </a:bodyPr>
              <a:lstStyle/>
              <a:p>
                <a:r>
                  <a:rPr lang="en-US" altLang="en-US" sz="1400" b="1" dirty="0">
                    <a:solidFill>
                      <a:srgbClr val="002060"/>
                    </a:solidFill>
                    <a:latin typeface="Franklin Gothic Book" pitchFamily="34" charset="0"/>
                  </a:rPr>
                  <a:t>www.usdla.org</a:t>
                </a:r>
              </a:p>
            </p:txBody>
          </p:sp>
        </p:grpSp>
      </p:grpSp>
      <p:grpSp>
        <p:nvGrpSpPr>
          <p:cNvPr id="5" name="Group 25"/>
          <p:cNvGrpSpPr>
            <a:grpSpLocks/>
          </p:cNvGrpSpPr>
          <p:nvPr/>
        </p:nvGrpSpPr>
        <p:grpSpPr bwMode="auto">
          <a:xfrm>
            <a:off x="1462089" y="1271058"/>
            <a:ext cx="3744911" cy="1709209"/>
            <a:chOff x="-574675" y="4221163"/>
            <a:chExt cx="5625536" cy="2332037"/>
          </a:xfrm>
        </p:grpSpPr>
        <p:sp>
          <p:nvSpPr>
            <p:cNvPr id="9238" name="Oval 21"/>
            <p:cNvSpPr>
              <a:spLocks noChangeArrowheads="1"/>
            </p:cNvSpPr>
            <p:nvPr/>
          </p:nvSpPr>
          <p:spPr bwMode="auto">
            <a:xfrm>
              <a:off x="-574675" y="4221163"/>
              <a:ext cx="5625536" cy="2332037"/>
            </a:xfrm>
            <a:prstGeom prst="ellipse">
              <a:avLst/>
            </a:prstGeom>
            <a:solidFill>
              <a:schemeClr val="tx2">
                <a:lumMod val="40000"/>
                <a:lumOff val="60000"/>
              </a:schemeClr>
            </a:solidFill>
            <a:ln w="12700" algn="ctr">
              <a:solidFill>
                <a:schemeClr val="tx1"/>
              </a:solidFill>
              <a:round/>
              <a:headEnd type="none" w="sm" len="sm"/>
              <a:tailEnd type="none" w="sm" len="sm"/>
            </a:ln>
          </p:spPr>
          <p:txBody>
            <a:bodyPr/>
            <a:lstStyle/>
            <a:p>
              <a:endParaRPr lang="en-US" altLang="en-US"/>
            </a:p>
          </p:txBody>
        </p:sp>
        <p:grpSp>
          <p:nvGrpSpPr>
            <p:cNvPr id="6" name="Group 22"/>
            <p:cNvGrpSpPr>
              <a:grpSpLocks/>
            </p:cNvGrpSpPr>
            <p:nvPr/>
          </p:nvGrpSpPr>
          <p:grpSpPr bwMode="auto">
            <a:xfrm>
              <a:off x="-512516" y="4637864"/>
              <a:ext cx="5512503" cy="1334553"/>
              <a:chOff x="394384" y="5321672"/>
              <a:chExt cx="6066734" cy="1490455"/>
            </a:xfrm>
          </p:grpSpPr>
          <p:sp>
            <p:nvSpPr>
              <p:cNvPr id="9241" name="Rectangle 12"/>
              <p:cNvSpPr>
                <a:spLocks noChangeArrowheads="1"/>
              </p:cNvSpPr>
              <p:nvPr/>
            </p:nvSpPr>
            <p:spPr bwMode="auto">
              <a:xfrm>
                <a:off x="394384" y="6410480"/>
                <a:ext cx="6066734" cy="401647"/>
              </a:xfrm>
              <a:prstGeom prst="rect">
                <a:avLst/>
              </a:prstGeom>
              <a:noFill/>
              <a:ln w="9525">
                <a:noFill/>
                <a:miter lim="800000"/>
                <a:headEnd/>
                <a:tailEnd/>
              </a:ln>
            </p:spPr>
            <p:txBody>
              <a:bodyPr wrap="square" lIns="101015" tIns="50508" rIns="101015" bIns="50508">
                <a:spAutoFit/>
              </a:bodyPr>
              <a:lstStyle/>
              <a:p>
                <a:pPr algn="ctr"/>
                <a:r>
                  <a:rPr lang="en-US" altLang="en-US" sz="1050" b="1" dirty="0">
                    <a:solidFill>
                      <a:srgbClr val="081D58"/>
                    </a:solidFill>
                    <a:latin typeface="Franklin Gothic Book" pitchFamily="34" charset="0"/>
                  </a:rPr>
                  <a:t>FEDERAL GOVERNMENT DISTANCE LEARNING ASSOCIATION</a:t>
                </a:r>
                <a:endParaRPr lang="en-US" altLang="en-US" sz="1050" b="1" i="1" dirty="0">
                  <a:solidFill>
                    <a:srgbClr val="081D58"/>
                  </a:solidFill>
                  <a:latin typeface="Franklin Gothic Book" pitchFamily="34" charset="0"/>
                </a:endParaRPr>
              </a:p>
            </p:txBody>
          </p:sp>
          <p:grpSp>
            <p:nvGrpSpPr>
              <p:cNvPr id="7" name="Group 13"/>
              <p:cNvGrpSpPr>
                <a:grpSpLocks/>
              </p:cNvGrpSpPr>
              <p:nvPr/>
            </p:nvGrpSpPr>
            <p:grpSpPr bwMode="auto">
              <a:xfrm>
                <a:off x="712114" y="5321672"/>
                <a:ext cx="5146267" cy="1067460"/>
                <a:chOff x="589" y="1269"/>
                <a:chExt cx="4542" cy="926"/>
              </a:xfrm>
            </p:grpSpPr>
            <p:graphicFrame>
              <p:nvGraphicFramePr>
                <p:cNvPr id="9218" name="Object 2"/>
                <p:cNvGraphicFramePr>
                  <a:graphicFrameLocks noChangeAspect="1"/>
                </p:cNvGraphicFramePr>
                <p:nvPr/>
              </p:nvGraphicFramePr>
              <p:xfrm>
                <a:off x="589" y="1269"/>
                <a:ext cx="979" cy="926"/>
              </p:xfrm>
              <a:graphic>
                <a:graphicData uri="http://schemas.openxmlformats.org/presentationml/2006/ole">
                  <mc:AlternateContent xmlns:mc="http://schemas.openxmlformats.org/markup-compatibility/2006">
                    <mc:Choice xmlns:v="urn:schemas-microsoft-com:vml" Requires="v">
                      <p:oleObj spid="_x0000_s8196" name="Bitmap Image" r:id="rId6" imgW="4771666" imgH="4514501" progId="PBrush">
                        <p:embed/>
                      </p:oleObj>
                    </mc:Choice>
                    <mc:Fallback>
                      <p:oleObj name="Bitmap Image" r:id="rId6" imgW="4771666" imgH="4514501" progId="PBrush">
                        <p:embed/>
                        <p:pic>
                          <p:nvPicPr>
                            <p:cNvPr id="0" name="Object 2"/>
                            <p:cNvPicPr>
                              <a:picLocks noChangeAspect="1" noChangeArrowheads="1"/>
                            </p:cNvPicPr>
                            <p:nvPr/>
                          </p:nvPicPr>
                          <p:blipFill>
                            <a:blip r:embed="rId7">
                              <a:clrChange>
                                <a:clrFrom>
                                  <a:srgbClr val="00FF00"/>
                                </a:clrFrom>
                                <a:clrTo>
                                  <a:srgbClr val="00FF00">
                                    <a:alpha val="0"/>
                                  </a:srgbClr>
                                </a:clrTo>
                              </a:clrChange>
                              <a:extLst>
                                <a:ext uri="{28A0092B-C50C-407E-A947-70E740481C1C}">
                                  <a14:useLocalDpi xmlns:a14="http://schemas.microsoft.com/office/drawing/2010/main" val="0"/>
                                </a:ext>
                              </a:extLst>
                            </a:blip>
                            <a:srcRect/>
                            <a:stretch>
                              <a:fillRect/>
                            </a:stretch>
                          </p:blipFill>
                          <p:spPr bwMode="auto">
                            <a:xfrm>
                              <a:off x="589" y="1269"/>
                              <a:ext cx="979" cy="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1703" y="1348"/>
                <a:ext cx="3428" cy="824"/>
              </p:xfrm>
              <a:graphic>
                <a:graphicData uri="http://schemas.openxmlformats.org/presentationml/2006/ole">
                  <mc:AlternateContent xmlns:mc="http://schemas.openxmlformats.org/markup-compatibility/2006">
                    <mc:Choice xmlns:v="urn:schemas-microsoft-com:vml" Requires="v">
                      <p:oleObj spid="_x0000_s8197" name="Bitmap Image" r:id="rId8" imgW="3962240" imgH="952466" progId="PBrush">
                        <p:embed/>
                      </p:oleObj>
                    </mc:Choice>
                    <mc:Fallback>
                      <p:oleObj name="Bitmap Image" r:id="rId8" imgW="3962240" imgH="952466" progId="PBrush">
                        <p:embed/>
                        <p:pic>
                          <p:nvPicPr>
                            <p:cNvPr id="0" name="Object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3" y="1348"/>
                              <a:ext cx="3428" cy="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9240" name="Rectangle 16"/>
            <p:cNvSpPr>
              <a:spLocks noChangeArrowheads="1"/>
            </p:cNvSpPr>
            <p:nvPr/>
          </p:nvSpPr>
          <p:spPr bwMode="auto">
            <a:xfrm>
              <a:off x="1383758" y="5916710"/>
              <a:ext cx="1917786" cy="454909"/>
            </a:xfrm>
            <a:prstGeom prst="rect">
              <a:avLst/>
            </a:prstGeom>
            <a:noFill/>
            <a:ln w="9525">
              <a:noFill/>
              <a:miter lim="800000"/>
              <a:headEnd/>
              <a:tailEnd/>
            </a:ln>
          </p:spPr>
          <p:txBody>
            <a:bodyPr wrap="square" lIns="100319" tIns="50159" rIns="100319" bIns="50159">
              <a:spAutoFit/>
            </a:bodyPr>
            <a:lstStyle/>
            <a:p>
              <a:r>
                <a:rPr lang="en-US" altLang="en-US" sz="1400" b="1" dirty="0">
                  <a:solidFill>
                    <a:srgbClr val="002060"/>
                  </a:solidFill>
                  <a:latin typeface="Franklin Gothic Book" pitchFamily="34" charset="0"/>
                </a:rPr>
                <a:t>www.fgdla.us</a:t>
              </a:r>
            </a:p>
          </p:txBody>
        </p:sp>
      </p:grpSp>
      <p:grpSp>
        <p:nvGrpSpPr>
          <p:cNvPr id="8" name="Group 45"/>
          <p:cNvGrpSpPr>
            <a:grpSpLocks/>
          </p:cNvGrpSpPr>
          <p:nvPr/>
        </p:nvGrpSpPr>
        <p:grpSpPr bwMode="auto">
          <a:xfrm>
            <a:off x="2048963" y="4953000"/>
            <a:ext cx="2262767" cy="1319961"/>
            <a:chOff x="9414288" y="2849481"/>
            <a:chExt cx="4301805" cy="2211387"/>
          </a:xfrm>
        </p:grpSpPr>
        <p:sp>
          <p:nvSpPr>
            <p:cNvPr id="9234" name="Oval 22"/>
            <p:cNvSpPr>
              <a:spLocks noChangeArrowheads="1"/>
            </p:cNvSpPr>
            <p:nvPr/>
          </p:nvSpPr>
          <p:spPr bwMode="auto">
            <a:xfrm>
              <a:off x="9414288" y="2849481"/>
              <a:ext cx="4301805" cy="2211387"/>
            </a:xfrm>
            <a:prstGeom prst="ellipse">
              <a:avLst/>
            </a:prstGeom>
            <a:solidFill>
              <a:schemeClr val="tx2">
                <a:lumMod val="75000"/>
              </a:schemeClr>
            </a:solidFill>
            <a:ln w="12700" algn="ctr">
              <a:solidFill>
                <a:schemeClr val="tx1"/>
              </a:solidFill>
              <a:round/>
              <a:headEnd type="none" w="sm" len="sm"/>
              <a:tailEnd type="none" w="sm" len="sm"/>
            </a:ln>
          </p:spPr>
          <p:txBody>
            <a:bodyPr/>
            <a:lstStyle/>
            <a:p>
              <a:endParaRPr lang="en-US" altLang="en-US"/>
            </a:p>
          </p:txBody>
        </p:sp>
        <p:grpSp>
          <p:nvGrpSpPr>
            <p:cNvPr id="9" name="Group 44"/>
            <p:cNvGrpSpPr>
              <a:grpSpLocks/>
            </p:cNvGrpSpPr>
            <p:nvPr/>
          </p:nvGrpSpPr>
          <p:grpSpPr bwMode="auto">
            <a:xfrm>
              <a:off x="10316861" y="3239430"/>
              <a:ext cx="2574137" cy="1663906"/>
              <a:chOff x="10012516" y="3122733"/>
              <a:chExt cx="3367564" cy="2176768"/>
            </a:xfrm>
          </p:grpSpPr>
          <p:sp>
            <p:nvSpPr>
              <p:cNvPr id="38" name="Rectangle 9"/>
              <p:cNvSpPr>
                <a:spLocks noChangeArrowheads="1"/>
              </p:cNvSpPr>
              <p:nvPr/>
            </p:nvSpPr>
            <p:spPr bwMode="auto">
              <a:xfrm>
                <a:off x="10018060" y="4605290"/>
                <a:ext cx="3362020" cy="694211"/>
              </a:xfrm>
              <a:prstGeom prst="rect">
                <a:avLst/>
              </a:prstGeom>
              <a:noFill/>
              <a:ln w="9525">
                <a:noFill/>
                <a:miter lim="800000"/>
                <a:headEnd/>
                <a:tailEnd/>
              </a:ln>
            </p:spPr>
            <p:txBody>
              <a:bodyPr wrap="square" lIns="100319" tIns="50159" rIns="100319" bIns="50159">
                <a:spAutoFit/>
              </a:bodyPr>
              <a:lstStyle/>
              <a:p>
                <a:pPr>
                  <a:defRPr/>
                </a:pPr>
                <a:r>
                  <a:rPr lang="en-US" sz="1400" b="1" dirty="0">
                    <a:solidFill>
                      <a:schemeClr val="bg1"/>
                    </a:solidFill>
                    <a:latin typeface="Franklin Gothic Book" pitchFamily="34" charset="0"/>
                    <a:cs typeface="Arial" charset="0"/>
                  </a:rPr>
                  <a:t>www.cmma.org</a:t>
                </a:r>
              </a:p>
            </p:txBody>
          </p:sp>
          <p:pic>
            <p:nvPicPr>
              <p:cNvPr id="9237" name="Picture 23" descr="C:\Users\Phil\Desktop\CMMA_LOGO-NewColor250.jpg"/>
              <p:cNvPicPr>
                <a:picLocks noChangeAspect="1" noChangeArrowheads="1"/>
              </p:cNvPicPr>
              <p:nvPr/>
            </p:nvPicPr>
            <p:blipFill>
              <a:blip r:embed="rId10" cstate="print"/>
              <a:srcRect/>
              <a:stretch>
                <a:fillRect/>
              </a:stretch>
            </p:blipFill>
            <p:spPr bwMode="auto">
              <a:xfrm>
                <a:off x="10012516" y="3122733"/>
                <a:ext cx="3255800" cy="1500427"/>
              </a:xfrm>
              <a:prstGeom prst="rect">
                <a:avLst/>
              </a:prstGeom>
              <a:noFill/>
              <a:ln w="9525">
                <a:noFill/>
                <a:miter lim="800000"/>
                <a:headEnd/>
                <a:tailEnd/>
              </a:ln>
            </p:spPr>
          </p:pic>
        </p:grpSp>
      </p:grpSp>
      <p:sp>
        <p:nvSpPr>
          <p:cNvPr id="33" name="Rectangle 36"/>
          <p:cNvSpPr>
            <a:spLocks noChangeArrowheads="1"/>
          </p:cNvSpPr>
          <p:nvPr/>
        </p:nvSpPr>
        <p:spPr bwMode="auto">
          <a:xfrm>
            <a:off x="2573868" y="1322920"/>
            <a:ext cx="5401734" cy="591573"/>
          </a:xfrm>
          <a:prstGeom prst="rect">
            <a:avLst/>
          </a:prstGeom>
          <a:noFill/>
          <a:ln w="9525">
            <a:noFill/>
            <a:miter lim="800000"/>
            <a:headEnd/>
            <a:tailEnd/>
          </a:ln>
          <a:effectLst/>
        </p:spPr>
        <p:txBody>
          <a:bodyPr wrap="square" lIns="92075" tIns="46038" rIns="92075" bIns="46038">
            <a:spAutoFit/>
          </a:bodyPr>
          <a:lstStyle/>
          <a:p>
            <a:pPr algn="ctr">
              <a:lnSpc>
                <a:spcPct val="90000"/>
              </a:lnSpc>
              <a:defRPr/>
            </a:pPr>
            <a:r>
              <a:rPr lang="en-US" sz="3600" b="1" i="1" dirty="0">
                <a:solidFill>
                  <a:schemeClr val="tx2">
                    <a:lumMod val="75000"/>
                  </a:schemeClr>
                </a:solidFill>
                <a:effectLst>
                  <a:outerShdw blurRad="38100" dist="38100" dir="2700000" algn="tl">
                    <a:srgbClr val="000000"/>
                  </a:outerShdw>
                </a:effectLst>
                <a:latin typeface="Franklin Gothic Book" pitchFamily="34" charset="0"/>
              </a:rPr>
              <a:t>Professional Organizations</a:t>
            </a:r>
          </a:p>
        </p:txBody>
      </p:sp>
      <p:grpSp>
        <p:nvGrpSpPr>
          <p:cNvPr id="63" name="Group 62"/>
          <p:cNvGrpSpPr/>
          <p:nvPr/>
        </p:nvGrpSpPr>
        <p:grpSpPr>
          <a:xfrm>
            <a:off x="1428753" y="3163888"/>
            <a:ext cx="2294116" cy="1314980"/>
            <a:chOff x="1428753" y="3163888"/>
            <a:chExt cx="2294116" cy="1314980"/>
          </a:xfrm>
        </p:grpSpPr>
        <p:grpSp>
          <p:nvGrpSpPr>
            <p:cNvPr id="10" name="Group 39"/>
            <p:cNvGrpSpPr>
              <a:grpSpLocks/>
            </p:cNvGrpSpPr>
            <p:nvPr/>
          </p:nvGrpSpPr>
          <p:grpSpPr bwMode="auto">
            <a:xfrm>
              <a:off x="1428753" y="3163888"/>
              <a:ext cx="2294116" cy="1314980"/>
              <a:chOff x="161008" y="2971903"/>
              <a:chExt cx="4760912" cy="2211385"/>
            </a:xfrm>
          </p:grpSpPr>
          <p:grpSp>
            <p:nvGrpSpPr>
              <p:cNvPr id="11" name="Group 26"/>
              <p:cNvGrpSpPr>
                <a:grpSpLocks/>
              </p:cNvGrpSpPr>
              <p:nvPr/>
            </p:nvGrpSpPr>
            <p:grpSpPr bwMode="auto">
              <a:xfrm>
                <a:off x="161008" y="2971903"/>
                <a:ext cx="4760912" cy="2211385"/>
                <a:chOff x="4532198" y="3285882"/>
                <a:chExt cx="5845175" cy="2665409"/>
              </a:xfrm>
            </p:grpSpPr>
            <p:sp>
              <p:nvSpPr>
                <p:cNvPr id="9230" name="Oval 22"/>
                <p:cNvSpPr>
                  <a:spLocks noChangeArrowheads="1"/>
                </p:cNvSpPr>
                <p:nvPr/>
              </p:nvSpPr>
              <p:spPr bwMode="auto">
                <a:xfrm>
                  <a:off x="4532198" y="3285882"/>
                  <a:ext cx="5845175" cy="2665409"/>
                </a:xfrm>
                <a:prstGeom prst="ellipse">
                  <a:avLst/>
                </a:prstGeom>
                <a:solidFill>
                  <a:schemeClr val="tx2">
                    <a:lumMod val="75000"/>
                  </a:schemeClr>
                </a:solidFill>
                <a:ln w="12700" algn="ctr">
                  <a:solidFill>
                    <a:schemeClr val="tx1"/>
                  </a:solidFill>
                  <a:round/>
                  <a:headEnd type="none" w="sm" len="sm"/>
                  <a:tailEnd type="none" w="sm" len="sm"/>
                </a:ln>
              </p:spPr>
              <p:txBody>
                <a:bodyPr/>
                <a:lstStyle/>
                <a:p>
                  <a:endParaRPr lang="en-US" altLang="en-US"/>
                </a:p>
              </p:txBody>
            </p:sp>
            <p:sp>
              <p:nvSpPr>
                <p:cNvPr id="9233" name="Rectangle 18"/>
                <p:cNvSpPr>
                  <a:spLocks noChangeArrowheads="1"/>
                </p:cNvSpPr>
                <p:nvPr/>
              </p:nvSpPr>
              <p:spPr bwMode="auto">
                <a:xfrm>
                  <a:off x="5947357" y="5047795"/>
                  <a:ext cx="3228246" cy="623851"/>
                </a:xfrm>
                <a:prstGeom prst="rect">
                  <a:avLst/>
                </a:prstGeom>
                <a:noFill/>
                <a:ln w="9525">
                  <a:noFill/>
                  <a:miter lim="800000"/>
                  <a:headEnd/>
                  <a:tailEnd/>
                </a:ln>
              </p:spPr>
              <p:txBody>
                <a:bodyPr wrap="square">
                  <a:spAutoFit/>
                </a:bodyPr>
                <a:lstStyle/>
                <a:p>
                  <a:r>
                    <a:rPr lang="en-US" altLang="en-US" sz="1400" b="1" dirty="0">
                      <a:solidFill>
                        <a:schemeClr val="bg1"/>
                      </a:solidFill>
                      <a:latin typeface="Franklin Gothic Book" pitchFamily="34" charset="0"/>
                    </a:rPr>
                    <a:t>www.atd.org</a:t>
                  </a:r>
                </a:p>
              </p:txBody>
            </p:sp>
          </p:grpSp>
          <p:pic>
            <p:nvPicPr>
              <p:cNvPr id="9226" name="Picture 36"/>
              <p:cNvPicPr>
                <a:picLocks noChangeAspect="1" noChangeArrowheads="1"/>
              </p:cNvPicPr>
              <p:nvPr/>
            </p:nvPicPr>
            <p:blipFill>
              <a:blip r:embed="rId11" cstate="print"/>
              <a:srcRect/>
              <a:stretch>
                <a:fillRect/>
              </a:stretch>
            </p:blipFill>
            <p:spPr bwMode="auto">
              <a:xfrm>
                <a:off x="2071813" y="3093220"/>
                <a:ext cx="832802" cy="562974"/>
              </a:xfrm>
              <a:prstGeom prst="rect">
                <a:avLst/>
              </a:prstGeom>
              <a:noFill/>
              <a:ln w="12700">
                <a:noFill/>
                <a:miter lim="800000"/>
                <a:headEnd type="none" w="sm" len="sm"/>
                <a:tailEnd type="none" w="sm" len="sm"/>
              </a:ln>
            </p:spPr>
          </p:pic>
        </p:grpSp>
        <p:sp>
          <p:nvSpPr>
            <p:cNvPr id="45" name="Rectangle 9"/>
            <p:cNvSpPr>
              <a:spLocks noChangeArrowheads="1"/>
            </p:cNvSpPr>
            <p:nvPr/>
          </p:nvSpPr>
          <p:spPr bwMode="auto">
            <a:xfrm>
              <a:off x="1782111" y="3640936"/>
              <a:ext cx="1637823" cy="433696"/>
            </a:xfrm>
            <a:prstGeom prst="rect">
              <a:avLst/>
            </a:prstGeom>
            <a:noFill/>
            <a:ln w="9525">
              <a:noFill/>
              <a:miter lim="800000"/>
              <a:headEnd/>
              <a:tailEnd/>
            </a:ln>
          </p:spPr>
          <p:txBody>
            <a:bodyPr wrap="square" lIns="100319" tIns="50159" rIns="100319" bIns="50159">
              <a:spAutoFit/>
            </a:bodyPr>
            <a:lstStyle/>
            <a:p>
              <a:pPr algn="ctr">
                <a:lnSpc>
                  <a:spcPct val="90000"/>
                </a:lnSpc>
                <a:defRPr/>
              </a:pPr>
              <a:r>
                <a:rPr lang="en-US" sz="1200" b="1" dirty="0">
                  <a:solidFill>
                    <a:schemeClr val="bg1"/>
                  </a:solidFill>
                  <a:latin typeface="Franklin Gothic Book" pitchFamily="34" charset="0"/>
                  <a:cs typeface="Arial" charset="0"/>
                </a:rPr>
                <a:t>Association for Talent Development</a:t>
              </a:r>
            </a:p>
          </p:txBody>
        </p:sp>
      </p:grpSp>
      <p:grpSp>
        <p:nvGrpSpPr>
          <p:cNvPr id="66" name="Group 65"/>
          <p:cNvGrpSpPr/>
          <p:nvPr/>
        </p:nvGrpSpPr>
        <p:grpSpPr>
          <a:xfrm>
            <a:off x="4967821" y="5051955"/>
            <a:ext cx="2294116" cy="1314980"/>
            <a:chOff x="4967821" y="5051955"/>
            <a:chExt cx="2294116" cy="1314980"/>
          </a:xfrm>
        </p:grpSpPr>
        <p:grpSp>
          <p:nvGrpSpPr>
            <p:cNvPr id="35" name="Group 26"/>
            <p:cNvGrpSpPr>
              <a:grpSpLocks/>
            </p:cNvGrpSpPr>
            <p:nvPr/>
          </p:nvGrpSpPr>
          <p:grpSpPr bwMode="auto">
            <a:xfrm>
              <a:off x="4967821" y="5051955"/>
              <a:ext cx="2294116" cy="1314980"/>
              <a:chOff x="4532198" y="3285882"/>
              <a:chExt cx="5845175" cy="2665409"/>
            </a:xfrm>
          </p:grpSpPr>
          <p:sp>
            <p:nvSpPr>
              <p:cNvPr id="41" name="Oval 22"/>
              <p:cNvSpPr>
                <a:spLocks noChangeArrowheads="1"/>
              </p:cNvSpPr>
              <p:nvPr/>
            </p:nvSpPr>
            <p:spPr bwMode="auto">
              <a:xfrm>
                <a:off x="4532198" y="3285882"/>
                <a:ext cx="5845175" cy="2665409"/>
              </a:xfrm>
              <a:prstGeom prst="ellipse">
                <a:avLst/>
              </a:prstGeom>
              <a:solidFill>
                <a:schemeClr val="tx2">
                  <a:lumMod val="75000"/>
                </a:schemeClr>
              </a:solidFill>
              <a:ln w="12700" algn="ctr">
                <a:solidFill>
                  <a:schemeClr val="tx1"/>
                </a:solidFill>
                <a:round/>
                <a:headEnd type="none" w="sm" len="sm"/>
                <a:tailEnd type="none" w="sm" len="sm"/>
              </a:ln>
            </p:spPr>
            <p:txBody>
              <a:bodyPr/>
              <a:lstStyle/>
              <a:p>
                <a:endParaRPr lang="en-US" altLang="en-US"/>
              </a:p>
            </p:txBody>
          </p:sp>
          <p:sp>
            <p:nvSpPr>
              <p:cNvPr id="44" name="Rectangle 18"/>
              <p:cNvSpPr>
                <a:spLocks noChangeArrowheads="1"/>
              </p:cNvSpPr>
              <p:nvPr/>
            </p:nvSpPr>
            <p:spPr bwMode="auto">
              <a:xfrm>
                <a:off x="5961378" y="4976148"/>
                <a:ext cx="3106365" cy="623851"/>
              </a:xfrm>
              <a:prstGeom prst="rect">
                <a:avLst/>
              </a:prstGeom>
              <a:noFill/>
              <a:ln w="9525">
                <a:noFill/>
                <a:miter lim="800000"/>
                <a:headEnd/>
                <a:tailEnd/>
              </a:ln>
            </p:spPr>
            <p:txBody>
              <a:bodyPr wrap="square">
                <a:spAutoFit/>
              </a:bodyPr>
              <a:lstStyle/>
              <a:p>
                <a:r>
                  <a:rPr lang="en-US" altLang="en-US" sz="1400" b="1" dirty="0">
                    <a:solidFill>
                      <a:schemeClr val="bg1"/>
                    </a:solidFill>
                    <a:latin typeface="Franklin Gothic Book" pitchFamily="34" charset="0"/>
                  </a:rPr>
                  <a:t>www.cael.org</a:t>
                </a:r>
              </a:p>
            </p:txBody>
          </p:sp>
        </p:grpSp>
        <p:sp>
          <p:nvSpPr>
            <p:cNvPr id="46" name="Rectangle 9"/>
            <p:cNvSpPr>
              <a:spLocks noChangeArrowheads="1"/>
            </p:cNvSpPr>
            <p:nvPr/>
          </p:nvSpPr>
          <p:spPr bwMode="auto">
            <a:xfrm>
              <a:off x="5287311" y="5503607"/>
              <a:ext cx="1637823" cy="433696"/>
            </a:xfrm>
            <a:prstGeom prst="rect">
              <a:avLst/>
            </a:prstGeom>
            <a:noFill/>
            <a:ln w="9525">
              <a:noFill/>
              <a:miter lim="800000"/>
              <a:headEnd/>
              <a:tailEnd/>
            </a:ln>
          </p:spPr>
          <p:txBody>
            <a:bodyPr wrap="square" lIns="100319" tIns="50159" rIns="100319" bIns="50159">
              <a:spAutoFit/>
            </a:bodyPr>
            <a:lstStyle/>
            <a:p>
              <a:pPr algn="ctr">
                <a:lnSpc>
                  <a:spcPct val="90000"/>
                </a:lnSpc>
                <a:defRPr/>
              </a:pPr>
              <a:r>
                <a:rPr lang="en-US" sz="1200" b="1" dirty="0">
                  <a:solidFill>
                    <a:schemeClr val="bg1"/>
                  </a:solidFill>
                  <a:latin typeface="Franklin Gothic Book" pitchFamily="34" charset="0"/>
                  <a:cs typeface="Arial" charset="0"/>
                </a:rPr>
                <a:t>Council for Adult &amp; Experiential Learning</a:t>
              </a:r>
            </a:p>
          </p:txBody>
        </p:sp>
        <p:pic>
          <p:nvPicPr>
            <p:cNvPr id="8196" name="Picture 4" descr="C:\Users\User\Desktop\logo.png"/>
            <p:cNvPicPr>
              <a:picLocks noChangeAspect="1" noChangeArrowheads="1"/>
            </p:cNvPicPr>
            <p:nvPr/>
          </p:nvPicPr>
          <p:blipFill>
            <a:blip r:embed="rId12" cstate="print"/>
            <a:srcRect/>
            <a:stretch>
              <a:fillRect/>
            </a:stretch>
          </p:blipFill>
          <p:spPr bwMode="auto">
            <a:xfrm>
              <a:off x="5593263" y="5131336"/>
              <a:ext cx="981284" cy="334791"/>
            </a:xfrm>
            <a:prstGeom prst="rect">
              <a:avLst/>
            </a:prstGeom>
            <a:noFill/>
          </p:spPr>
        </p:pic>
      </p:grpSp>
      <p:grpSp>
        <p:nvGrpSpPr>
          <p:cNvPr id="64" name="Group 63"/>
          <p:cNvGrpSpPr/>
          <p:nvPr/>
        </p:nvGrpSpPr>
        <p:grpSpPr>
          <a:xfrm>
            <a:off x="3850220" y="3604154"/>
            <a:ext cx="2389714" cy="1314980"/>
            <a:chOff x="3850220" y="3604154"/>
            <a:chExt cx="2389714" cy="1314980"/>
          </a:xfrm>
        </p:grpSpPr>
        <p:grpSp>
          <p:nvGrpSpPr>
            <p:cNvPr id="47" name="Group 26"/>
            <p:cNvGrpSpPr>
              <a:grpSpLocks/>
            </p:cNvGrpSpPr>
            <p:nvPr/>
          </p:nvGrpSpPr>
          <p:grpSpPr bwMode="auto">
            <a:xfrm>
              <a:off x="3850220" y="3604154"/>
              <a:ext cx="2294116" cy="1314980"/>
              <a:chOff x="4532198" y="3285882"/>
              <a:chExt cx="5845175" cy="2665409"/>
            </a:xfrm>
          </p:grpSpPr>
          <p:sp>
            <p:nvSpPr>
              <p:cNvPr id="48" name="Oval 22"/>
              <p:cNvSpPr>
                <a:spLocks noChangeArrowheads="1"/>
              </p:cNvSpPr>
              <p:nvPr/>
            </p:nvSpPr>
            <p:spPr bwMode="auto">
              <a:xfrm>
                <a:off x="4532198" y="3285882"/>
                <a:ext cx="5845175" cy="2665409"/>
              </a:xfrm>
              <a:prstGeom prst="ellipse">
                <a:avLst/>
              </a:prstGeom>
              <a:solidFill>
                <a:schemeClr val="tx2">
                  <a:lumMod val="75000"/>
                </a:schemeClr>
              </a:solidFill>
              <a:ln w="12700" algn="ctr">
                <a:solidFill>
                  <a:schemeClr val="tx1"/>
                </a:solidFill>
                <a:round/>
                <a:headEnd type="none" w="sm" len="sm"/>
                <a:tailEnd type="none" w="sm" len="sm"/>
              </a:ln>
            </p:spPr>
            <p:txBody>
              <a:bodyPr/>
              <a:lstStyle/>
              <a:p>
                <a:endParaRPr lang="en-US" altLang="en-US"/>
              </a:p>
            </p:txBody>
          </p:sp>
          <p:grpSp>
            <p:nvGrpSpPr>
              <p:cNvPr id="49" name="Group 25"/>
              <p:cNvGrpSpPr>
                <a:grpSpLocks/>
              </p:cNvGrpSpPr>
              <p:nvPr/>
            </p:nvGrpSpPr>
            <p:grpSpPr bwMode="auto">
              <a:xfrm>
                <a:off x="6014763" y="3857898"/>
                <a:ext cx="3247133" cy="1844197"/>
                <a:chOff x="5491192" y="2885220"/>
                <a:chExt cx="3732988" cy="2474359"/>
              </a:xfrm>
            </p:grpSpPr>
            <p:sp>
              <p:nvSpPr>
                <p:cNvPr id="50" name="Rectangle 16"/>
                <p:cNvSpPr>
                  <a:spLocks noChangeArrowheads="1"/>
                </p:cNvSpPr>
                <p:nvPr/>
              </p:nvSpPr>
              <p:spPr bwMode="auto">
                <a:xfrm>
                  <a:off x="6682283" y="2885220"/>
                  <a:ext cx="1964040" cy="385616"/>
                </a:xfrm>
                <a:prstGeom prst="rect">
                  <a:avLst/>
                </a:prstGeom>
                <a:solidFill>
                  <a:schemeClr val="tx1"/>
                </a:solidFill>
                <a:ln w="12700" algn="ctr">
                  <a:noFill/>
                  <a:round/>
                  <a:headEnd type="none" w="sm" len="sm"/>
                  <a:tailEnd type="none" w="sm" len="sm"/>
                </a:ln>
              </p:spPr>
              <p:txBody>
                <a:bodyPr/>
                <a:lstStyle/>
                <a:p>
                  <a:endParaRPr lang="en-US" altLang="en-US"/>
                </a:p>
              </p:txBody>
            </p:sp>
            <p:sp>
              <p:nvSpPr>
                <p:cNvPr id="51" name="Rectangle 18"/>
                <p:cNvSpPr>
                  <a:spLocks noChangeArrowheads="1"/>
                </p:cNvSpPr>
                <p:nvPr/>
              </p:nvSpPr>
              <p:spPr bwMode="auto">
                <a:xfrm>
                  <a:off x="5491192" y="4522558"/>
                  <a:ext cx="3732988" cy="837021"/>
                </a:xfrm>
                <a:prstGeom prst="rect">
                  <a:avLst/>
                </a:prstGeom>
                <a:noFill/>
                <a:ln w="9525">
                  <a:noFill/>
                  <a:miter lim="800000"/>
                  <a:headEnd/>
                  <a:tailEnd/>
                </a:ln>
              </p:spPr>
              <p:txBody>
                <a:bodyPr wrap="square">
                  <a:spAutoFit/>
                </a:bodyPr>
                <a:lstStyle/>
                <a:p>
                  <a:r>
                    <a:rPr lang="en-US" altLang="en-US" sz="1400" b="1" dirty="0">
                      <a:solidFill>
                        <a:schemeClr val="bg1"/>
                      </a:solidFill>
                      <a:latin typeface="Franklin Gothic Book" pitchFamily="34" charset="0"/>
                    </a:rPr>
                    <a:t>www.aect.org</a:t>
                  </a:r>
                </a:p>
              </p:txBody>
            </p:sp>
          </p:grpSp>
        </p:grpSp>
        <p:sp>
          <p:nvSpPr>
            <p:cNvPr id="52" name="Rectangle 9"/>
            <p:cNvSpPr>
              <a:spLocks noChangeArrowheads="1"/>
            </p:cNvSpPr>
            <p:nvPr/>
          </p:nvSpPr>
          <p:spPr bwMode="auto">
            <a:xfrm>
              <a:off x="3894667" y="4072738"/>
              <a:ext cx="2345267" cy="433696"/>
            </a:xfrm>
            <a:prstGeom prst="rect">
              <a:avLst/>
            </a:prstGeom>
            <a:noFill/>
            <a:ln w="9525">
              <a:noFill/>
              <a:miter lim="800000"/>
              <a:headEnd/>
              <a:tailEnd/>
            </a:ln>
          </p:spPr>
          <p:txBody>
            <a:bodyPr wrap="square" lIns="100319" tIns="50159" rIns="100319" bIns="50159">
              <a:spAutoFit/>
            </a:bodyPr>
            <a:lstStyle/>
            <a:p>
              <a:pPr algn="ctr">
                <a:lnSpc>
                  <a:spcPct val="90000"/>
                </a:lnSpc>
                <a:defRPr/>
              </a:pPr>
              <a:r>
                <a:rPr lang="en-US" sz="1200" b="1" dirty="0">
                  <a:solidFill>
                    <a:schemeClr val="bg1"/>
                  </a:solidFill>
                  <a:latin typeface="Franklin Gothic Book" pitchFamily="34" charset="0"/>
                  <a:cs typeface="Arial" charset="0"/>
                </a:rPr>
                <a:t>Association for Educational Communications &amp; Technology</a:t>
              </a:r>
            </a:p>
          </p:txBody>
        </p:sp>
        <p:pic>
          <p:nvPicPr>
            <p:cNvPr id="8197" name="Picture 5"/>
            <p:cNvPicPr>
              <a:picLocks noChangeAspect="1" noChangeArrowheads="1"/>
            </p:cNvPicPr>
            <p:nvPr/>
          </p:nvPicPr>
          <p:blipFill>
            <a:blip r:embed="rId13" cstate="print"/>
            <a:srcRect/>
            <a:stretch>
              <a:fillRect/>
            </a:stretch>
          </p:blipFill>
          <p:spPr bwMode="auto">
            <a:xfrm>
              <a:off x="4480986" y="3783543"/>
              <a:ext cx="1087748" cy="256308"/>
            </a:xfrm>
            <a:prstGeom prst="rect">
              <a:avLst/>
            </a:prstGeom>
            <a:noFill/>
            <a:ln w="9525">
              <a:noFill/>
              <a:miter lim="800000"/>
              <a:headEnd/>
              <a:tailEnd/>
            </a:ln>
          </p:spPr>
        </p:pic>
      </p:grpSp>
      <p:grpSp>
        <p:nvGrpSpPr>
          <p:cNvPr id="65" name="Group 64"/>
          <p:cNvGrpSpPr/>
          <p:nvPr/>
        </p:nvGrpSpPr>
        <p:grpSpPr>
          <a:xfrm>
            <a:off x="6502401" y="3824287"/>
            <a:ext cx="2351269" cy="1314980"/>
            <a:chOff x="6502401" y="3824287"/>
            <a:chExt cx="2351269" cy="1314980"/>
          </a:xfrm>
        </p:grpSpPr>
        <p:grpSp>
          <p:nvGrpSpPr>
            <p:cNvPr id="55" name="Group 26"/>
            <p:cNvGrpSpPr>
              <a:grpSpLocks/>
            </p:cNvGrpSpPr>
            <p:nvPr/>
          </p:nvGrpSpPr>
          <p:grpSpPr bwMode="auto">
            <a:xfrm>
              <a:off x="6559554" y="3824287"/>
              <a:ext cx="2294116" cy="1314980"/>
              <a:chOff x="4532198" y="3285882"/>
              <a:chExt cx="5845175" cy="2665409"/>
            </a:xfrm>
          </p:grpSpPr>
          <p:sp>
            <p:nvSpPr>
              <p:cNvPr id="56" name="Oval 22"/>
              <p:cNvSpPr>
                <a:spLocks noChangeArrowheads="1"/>
              </p:cNvSpPr>
              <p:nvPr/>
            </p:nvSpPr>
            <p:spPr bwMode="auto">
              <a:xfrm>
                <a:off x="4532198" y="3285882"/>
                <a:ext cx="5845175" cy="2665409"/>
              </a:xfrm>
              <a:prstGeom prst="ellipse">
                <a:avLst/>
              </a:prstGeom>
              <a:solidFill>
                <a:schemeClr val="tx2">
                  <a:lumMod val="75000"/>
                </a:schemeClr>
              </a:solidFill>
              <a:ln w="12700" algn="ctr">
                <a:solidFill>
                  <a:schemeClr val="tx1"/>
                </a:solidFill>
                <a:round/>
                <a:headEnd type="none" w="sm" len="sm"/>
                <a:tailEnd type="none" w="sm" len="sm"/>
              </a:ln>
            </p:spPr>
            <p:txBody>
              <a:bodyPr/>
              <a:lstStyle/>
              <a:p>
                <a:endParaRPr lang="en-US" altLang="en-US"/>
              </a:p>
            </p:txBody>
          </p:sp>
          <p:sp>
            <p:nvSpPr>
              <p:cNvPr id="59" name="Rectangle 18"/>
              <p:cNvSpPr>
                <a:spLocks noChangeArrowheads="1"/>
              </p:cNvSpPr>
              <p:nvPr/>
            </p:nvSpPr>
            <p:spPr bwMode="auto">
              <a:xfrm>
                <a:off x="6101059" y="5078244"/>
                <a:ext cx="3247134" cy="623851"/>
              </a:xfrm>
              <a:prstGeom prst="rect">
                <a:avLst/>
              </a:prstGeom>
              <a:noFill/>
              <a:ln w="9525">
                <a:noFill/>
                <a:miter lim="800000"/>
                <a:headEnd/>
                <a:tailEnd/>
              </a:ln>
            </p:spPr>
            <p:txBody>
              <a:bodyPr wrap="square">
                <a:spAutoFit/>
              </a:bodyPr>
              <a:lstStyle/>
              <a:p>
                <a:r>
                  <a:rPr lang="en-US" altLang="en-US" sz="1400" b="1" dirty="0">
                    <a:solidFill>
                      <a:schemeClr val="bg1"/>
                    </a:solidFill>
                    <a:latin typeface="Franklin Gothic Book" pitchFamily="34" charset="0"/>
                  </a:rPr>
                  <a:t>www.ispi.org </a:t>
                </a:r>
              </a:p>
            </p:txBody>
          </p:sp>
        </p:grpSp>
        <p:sp>
          <p:nvSpPr>
            <p:cNvPr id="60" name="Rectangle 9"/>
            <p:cNvSpPr>
              <a:spLocks noChangeArrowheads="1"/>
            </p:cNvSpPr>
            <p:nvPr/>
          </p:nvSpPr>
          <p:spPr bwMode="auto">
            <a:xfrm>
              <a:off x="6502401" y="4225141"/>
              <a:ext cx="2345267" cy="433696"/>
            </a:xfrm>
            <a:prstGeom prst="rect">
              <a:avLst/>
            </a:prstGeom>
            <a:noFill/>
            <a:ln w="9525">
              <a:noFill/>
              <a:miter lim="800000"/>
              <a:headEnd/>
              <a:tailEnd/>
            </a:ln>
          </p:spPr>
          <p:txBody>
            <a:bodyPr wrap="square" lIns="100319" tIns="50159" rIns="100319" bIns="50159">
              <a:spAutoFit/>
            </a:bodyPr>
            <a:lstStyle/>
            <a:p>
              <a:pPr algn="ctr">
                <a:lnSpc>
                  <a:spcPct val="90000"/>
                </a:lnSpc>
                <a:defRPr/>
              </a:pPr>
              <a:r>
                <a:rPr lang="en-US" sz="1200" b="1" dirty="0">
                  <a:solidFill>
                    <a:schemeClr val="bg1"/>
                  </a:solidFill>
                  <a:latin typeface="Franklin Gothic Book" pitchFamily="34" charset="0"/>
                  <a:cs typeface="Arial" charset="0"/>
                </a:rPr>
                <a:t>International Society for Performance Improvement</a:t>
              </a:r>
            </a:p>
          </p:txBody>
        </p:sp>
        <p:pic>
          <p:nvPicPr>
            <p:cNvPr id="8198" name="Picture 6" descr="C:\Users\User\Desktop\ISPI_logo.png"/>
            <p:cNvPicPr>
              <a:picLocks noChangeAspect="1" noChangeArrowheads="1"/>
            </p:cNvPicPr>
            <p:nvPr/>
          </p:nvPicPr>
          <p:blipFill>
            <a:blip r:embed="rId14" cstate="print"/>
            <a:srcRect/>
            <a:stretch>
              <a:fillRect/>
            </a:stretch>
          </p:blipFill>
          <p:spPr bwMode="auto">
            <a:xfrm>
              <a:off x="7025749" y="3894668"/>
              <a:ext cx="1486578" cy="321733"/>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5"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anim calcmode="lin" valueType="num">
                                      <p:cBhvr>
                                        <p:cTn id="1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0-#ppt_w/2"/>
                                          </p:val>
                                        </p:tav>
                                        <p:tav tm="100000">
                                          <p:val>
                                            <p:strVal val="#ppt_x"/>
                                          </p:val>
                                        </p:tav>
                                      </p:tavLst>
                                    </p:anim>
                                    <p:anim calcmode="lin" valueType="num">
                                      <p:cBhvr additive="base">
                                        <p:cTn id="26"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0-#ppt_w/2"/>
                                          </p:val>
                                        </p:tav>
                                        <p:tav tm="100000">
                                          <p:val>
                                            <p:strVal val="#ppt_x"/>
                                          </p:val>
                                        </p:tav>
                                      </p:tavLst>
                                    </p:anim>
                                    <p:anim calcmode="lin" valueType="num">
                                      <p:cBhvr additive="base">
                                        <p:cTn id="32"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1+#ppt_w/2"/>
                                          </p:val>
                                        </p:tav>
                                        <p:tav tm="100000">
                                          <p:val>
                                            <p:strVal val="#ppt_x"/>
                                          </p:val>
                                        </p:tav>
                                      </p:tavLst>
                                    </p:anim>
                                    <p:anim calcmode="lin" valueType="num">
                                      <p:cBhvr additive="base">
                                        <p:cTn id="38"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500" fill="hold"/>
                                        <p:tgtEl>
                                          <p:spTgt spid="66"/>
                                        </p:tgtEl>
                                        <p:attrNameLst>
                                          <p:attrName>ppt_x</p:attrName>
                                        </p:attrNameLst>
                                      </p:cBhvr>
                                      <p:tavLst>
                                        <p:tav tm="0">
                                          <p:val>
                                            <p:strVal val="1+#ppt_w/2"/>
                                          </p:val>
                                        </p:tav>
                                        <p:tav tm="100000">
                                          <p:val>
                                            <p:strVal val="#ppt_x"/>
                                          </p:val>
                                        </p:tav>
                                      </p:tavLst>
                                    </p:anim>
                                    <p:anim calcmode="lin" valueType="num">
                                      <p:cBhvr additive="base">
                                        <p:cTn id="50" dur="500" fill="hold"/>
                                        <p:tgtEl>
                                          <p:spTgt spid="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65" name="Rectangle 165"/>
          <p:cNvSpPr>
            <a:spLocks noChangeArrowheads="1"/>
          </p:cNvSpPr>
          <p:nvPr/>
        </p:nvSpPr>
        <p:spPr bwMode="auto">
          <a:xfrm>
            <a:off x="1439335" y="4402667"/>
            <a:ext cx="7603066" cy="524933"/>
          </a:xfrm>
          <a:prstGeom prst="rect">
            <a:avLst/>
          </a:prstGeom>
          <a:gradFill rotWithShape="0">
            <a:gsLst>
              <a:gs pos="0">
                <a:schemeClr val="bg1">
                  <a:gamma/>
                  <a:shade val="29804"/>
                  <a:invGamma/>
                </a:schemeClr>
              </a:gs>
              <a:gs pos="100000">
                <a:schemeClr val="bg1"/>
              </a:gs>
            </a:gsLst>
            <a:lin ang="5400000" scaled="1"/>
          </a:gradFill>
          <a:ln w="9525">
            <a:noFill/>
            <a:miter lim="800000"/>
            <a:headEnd/>
            <a:tailEnd/>
          </a:ln>
          <a:effectLst/>
        </p:spPr>
        <p:txBody>
          <a:bodyPr wrap="none" anchor="ctr"/>
          <a:lstStyle/>
          <a:p>
            <a:pPr>
              <a:defRPr/>
            </a:pPr>
            <a:endParaRPr lang="en-US"/>
          </a:p>
        </p:txBody>
      </p:sp>
      <p:sp>
        <p:nvSpPr>
          <p:cNvPr id="307236" name="Rectangle 36"/>
          <p:cNvSpPr>
            <a:spLocks noChangeArrowheads="1"/>
          </p:cNvSpPr>
          <p:nvPr/>
        </p:nvSpPr>
        <p:spPr bwMode="auto">
          <a:xfrm>
            <a:off x="1528227" y="4938184"/>
            <a:ext cx="6553200" cy="840872"/>
          </a:xfrm>
          <a:prstGeom prst="rect">
            <a:avLst/>
          </a:prstGeom>
          <a:noFill/>
          <a:ln w="9525">
            <a:noFill/>
            <a:miter lim="800000"/>
            <a:headEnd/>
            <a:tailEnd/>
          </a:ln>
          <a:effectLst/>
        </p:spPr>
        <p:txBody>
          <a:bodyPr lIns="92075" tIns="46038" rIns="92075" bIns="46038">
            <a:spAutoFit/>
          </a:bodyPr>
          <a:lstStyle/>
          <a:p>
            <a:pPr algn="ctr">
              <a:lnSpc>
                <a:spcPct val="90000"/>
              </a:lnSpc>
              <a:defRPr/>
            </a:pPr>
            <a:r>
              <a:rPr lang="en-US" sz="5400" b="1" i="1" dirty="0">
                <a:solidFill>
                  <a:schemeClr val="tx2">
                    <a:lumMod val="75000"/>
                  </a:schemeClr>
                </a:solidFill>
                <a:effectLst>
                  <a:outerShdw blurRad="38100" dist="38100" dir="2700000" algn="tl">
                    <a:srgbClr val="000000"/>
                  </a:outerShdw>
                </a:effectLst>
                <a:latin typeface="B Times Bold" charset="0"/>
              </a:rPr>
              <a:t>   End</a:t>
            </a:r>
          </a:p>
        </p:txBody>
      </p:sp>
      <p:pic>
        <p:nvPicPr>
          <p:cNvPr id="166916" name="Picture 3"/>
          <p:cNvPicPr>
            <a:picLocks noChangeAspect="1" noChangeArrowheads="1"/>
          </p:cNvPicPr>
          <p:nvPr/>
        </p:nvPicPr>
        <p:blipFill>
          <a:blip r:embed="rId3" cstate="print">
            <a:clrChange>
              <a:clrFrom>
                <a:srgbClr val="FF00FF"/>
              </a:clrFrom>
              <a:clrTo>
                <a:srgbClr val="FF00FF">
                  <a:alpha val="0"/>
                </a:srgbClr>
              </a:clrTo>
            </a:clrChange>
          </a:blip>
          <a:srcRect/>
          <a:stretch>
            <a:fillRect/>
          </a:stretch>
        </p:blipFill>
        <p:spPr bwMode="auto">
          <a:xfrm>
            <a:off x="3234266" y="1296988"/>
            <a:ext cx="2946400" cy="2784475"/>
          </a:xfrm>
          <a:prstGeom prst="rect">
            <a:avLst/>
          </a:prstGeom>
          <a:noFill/>
          <a:ln w="9525">
            <a:noFill/>
            <a:miter lim="800000"/>
            <a:headEnd/>
            <a:tailEnd/>
          </a:ln>
        </p:spPr>
      </p:pic>
      <p:sp>
        <p:nvSpPr>
          <p:cNvPr id="5" name="Rectangle 4"/>
          <p:cNvSpPr/>
          <p:nvPr/>
        </p:nvSpPr>
        <p:spPr>
          <a:xfrm>
            <a:off x="8568267" y="6400800"/>
            <a:ext cx="39793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1549400" y="1159934"/>
            <a:ext cx="6553200" cy="1066800"/>
          </a:xfrm>
          <a:prstGeom prst="rect">
            <a:avLst/>
          </a:prstGeom>
        </p:spPr>
        <p:txBody>
          <a:bodyPr anchorCtr="0"/>
          <a:lstStyle/>
          <a:p>
            <a:pPr eaLnBrk="1" hangingPunct="1">
              <a:defRPr/>
            </a:pPr>
            <a:r>
              <a:rPr lang="en-US" dirty="0"/>
              <a:t>S</a:t>
            </a:r>
            <a:r>
              <a:rPr lang="en-US" sz="2800" dirty="0">
                <a:solidFill>
                  <a:schemeClr val="tx2">
                    <a:lumMod val="75000"/>
                  </a:schemeClr>
                </a:solidFill>
              </a:rPr>
              <a:t>hort list of DL benefits:</a:t>
            </a:r>
            <a:br>
              <a:rPr lang="en-US" sz="2800" dirty="0">
                <a:solidFill>
                  <a:schemeClr val="tx2">
                    <a:lumMod val="75000"/>
                  </a:schemeClr>
                </a:solidFill>
              </a:rPr>
            </a:br>
            <a:r>
              <a:rPr lang="en-US" sz="2800" dirty="0">
                <a:solidFill>
                  <a:schemeClr val="tx2">
                    <a:lumMod val="75000"/>
                  </a:schemeClr>
                </a:solidFill>
              </a:rPr>
              <a:t>it’s </a:t>
            </a:r>
            <a:r>
              <a:rPr lang="en-US" sz="2800" i="1" dirty="0">
                <a:solidFill>
                  <a:schemeClr val="tx2">
                    <a:lumMod val="75000"/>
                  </a:schemeClr>
                </a:solidFill>
              </a:rPr>
              <a:t>EFFECTIVE</a:t>
            </a:r>
            <a:endParaRPr lang="en-US" sz="2800" dirty="0">
              <a:solidFill>
                <a:schemeClr val="tx2">
                  <a:lumMod val="75000"/>
                </a:schemeClr>
              </a:solidFill>
            </a:endParaRPr>
          </a:p>
        </p:txBody>
      </p:sp>
      <p:sp>
        <p:nvSpPr>
          <p:cNvPr id="106499" name="Rectangle 3"/>
          <p:cNvSpPr>
            <a:spLocks noGrp="1" noChangeArrowheads="1"/>
          </p:cNvSpPr>
          <p:nvPr>
            <p:ph type="body" idx="4294967295"/>
          </p:nvPr>
        </p:nvSpPr>
        <p:spPr>
          <a:xfrm>
            <a:off x="1651000" y="2607733"/>
            <a:ext cx="7323667" cy="1278467"/>
          </a:xfrm>
          <a:prstGeom prst="rect">
            <a:avLst/>
          </a:prstGeom>
        </p:spPr>
        <p:txBody>
          <a:bodyPr/>
          <a:lstStyle/>
          <a:p>
            <a:pPr eaLnBrk="1" hangingPunct="1">
              <a:lnSpc>
                <a:spcPct val="90000"/>
              </a:lnSpc>
              <a:spcBef>
                <a:spcPts val="0"/>
              </a:spcBef>
              <a:spcAft>
                <a:spcPts val="600"/>
              </a:spcAft>
              <a:buFontTx/>
              <a:buChar char="•"/>
              <a:defRPr/>
            </a:pPr>
            <a:r>
              <a:rPr lang="en-US" sz="2000" dirty="0">
                <a:solidFill>
                  <a:schemeClr val="tx2">
                    <a:lumMod val="75000"/>
                  </a:schemeClr>
                </a:solidFill>
              </a:rPr>
              <a:t>When properly designed, just as effective as resident instruction</a:t>
            </a:r>
          </a:p>
          <a:p>
            <a:pPr eaLnBrk="1" hangingPunct="1">
              <a:lnSpc>
                <a:spcPct val="90000"/>
              </a:lnSpc>
              <a:spcBef>
                <a:spcPts val="0"/>
              </a:spcBef>
              <a:spcAft>
                <a:spcPts val="600"/>
              </a:spcAft>
              <a:buFontTx/>
              <a:buChar char="•"/>
              <a:defRPr/>
            </a:pPr>
            <a:r>
              <a:rPr lang="en-US" sz="2000" dirty="0">
                <a:solidFill>
                  <a:schemeClr val="tx2">
                    <a:lumMod val="75000"/>
                  </a:schemeClr>
                </a:solidFill>
              </a:rPr>
              <a:t>Anytime—anywhere learning</a:t>
            </a:r>
          </a:p>
          <a:p>
            <a:pPr eaLnBrk="1" hangingPunct="1">
              <a:lnSpc>
                <a:spcPct val="90000"/>
              </a:lnSpc>
              <a:spcBef>
                <a:spcPts val="0"/>
              </a:spcBef>
              <a:spcAft>
                <a:spcPts val="600"/>
              </a:spcAft>
              <a:buFontTx/>
              <a:buChar char="•"/>
              <a:defRPr/>
            </a:pPr>
            <a:r>
              <a:rPr lang="en-US" sz="2000" dirty="0">
                <a:solidFill>
                  <a:schemeClr val="tx2">
                    <a:lumMod val="75000"/>
                  </a:schemeClr>
                </a:solidFill>
              </a:rPr>
              <a:t>Use experts &amp; standardize instruction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additive="base">
                                        <p:cTn id="19" dur="500" fill="hold"/>
                                        <p:tgtEl>
                                          <p:spTgt spid="1064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9" name="Rectangle 3"/>
          <p:cNvSpPr>
            <a:spLocks noGrp="1" noChangeArrowheads="1"/>
          </p:cNvSpPr>
          <p:nvPr>
            <p:ph type="body" idx="4294967295"/>
          </p:nvPr>
        </p:nvSpPr>
        <p:spPr>
          <a:xfrm>
            <a:off x="1820317" y="2590800"/>
            <a:ext cx="6993483" cy="2032000"/>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Saves travel time </a:t>
            </a:r>
          </a:p>
          <a:p>
            <a:pPr eaLnBrk="1" hangingPunct="1">
              <a:spcBef>
                <a:spcPts val="0"/>
              </a:spcBef>
              <a:spcAft>
                <a:spcPts val="600"/>
              </a:spcAft>
              <a:defRPr/>
            </a:pPr>
            <a:r>
              <a:rPr lang="en-US" sz="2000" dirty="0">
                <a:solidFill>
                  <a:schemeClr val="tx2">
                    <a:lumMod val="75000"/>
                  </a:schemeClr>
                </a:solidFill>
              </a:rPr>
              <a:t>Saves travel and per diem costs</a:t>
            </a:r>
          </a:p>
          <a:p>
            <a:pPr eaLnBrk="1" hangingPunct="1">
              <a:lnSpc>
                <a:spcPct val="80000"/>
              </a:lnSpc>
              <a:buSzPct val="100000"/>
              <a:buFont typeface="Wingdings" pitchFamily="2" charset="2"/>
              <a:buNone/>
              <a:defRPr/>
            </a:pPr>
            <a:endParaRPr lang="en-US" sz="2000" i="1" dirty="0">
              <a:solidFill>
                <a:schemeClr val="tx2">
                  <a:lumMod val="75000"/>
                </a:schemeClr>
              </a:solidFill>
            </a:endParaRPr>
          </a:p>
          <a:p>
            <a:pPr marL="0" indent="0" eaLnBrk="1" hangingPunct="1">
              <a:spcBef>
                <a:spcPts val="600"/>
              </a:spcBef>
              <a:spcAft>
                <a:spcPts val="600"/>
              </a:spcAft>
              <a:buSzPct val="100000"/>
              <a:buFont typeface="Wingdings" pitchFamily="2" charset="2"/>
              <a:buNone/>
              <a:defRPr/>
            </a:pPr>
            <a:r>
              <a:rPr lang="en-US" sz="2000" b="1" i="1" dirty="0">
                <a:solidFill>
                  <a:schemeClr val="tx2">
                    <a:lumMod val="75000"/>
                  </a:schemeClr>
                </a:solidFill>
              </a:rPr>
              <a:t>Bottom line: Can gain a ten-fold increase in student throughput, with ten-fold decrease in per student costs</a:t>
            </a:r>
            <a:endParaRPr lang="en-US" sz="2000" b="1" dirty="0">
              <a:solidFill>
                <a:schemeClr val="tx2">
                  <a:lumMod val="75000"/>
                </a:schemeClr>
              </a:solidFill>
            </a:endParaRPr>
          </a:p>
        </p:txBody>
      </p:sp>
      <p:sp>
        <p:nvSpPr>
          <p:cNvPr id="5" name="Rectangle 2"/>
          <p:cNvSpPr>
            <a:spLocks noGrp="1" noChangeArrowheads="1"/>
          </p:cNvSpPr>
          <p:nvPr>
            <p:ph type="title" idx="4294967295"/>
          </p:nvPr>
        </p:nvSpPr>
        <p:spPr>
          <a:xfrm>
            <a:off x="1549400" y="1159934"/>
            <a:ext cx="6553200" cy="1066800"/>
          </a:xfrm>
          <a:prstGeom prst="rect">
            <a:avLst/>
          </a:prstGeom>
        </p:spPr>
        <p:txBody>
          <a:bodyPr anchorCtr="0"/>
          <a:lstStyle/>
          <a:p>
            <a:pPr eaLnBrk="1" hangingPunct="1">
              <a:defRPr/>
            </a:pPr>
            <a:r>
              <a:rPr lang="en-US" dirty="0"/>
              <a:t>S</a:t>
            </a:r>
            <a:r>
              <a:rPr lang="en-US" sz="2800" dirty="0">
                <a:solidFill>
                  <a:schemeClr val="tx2">
                    <a:lumMod val="75000"/>
                  </a:schemeClr>
                </a:solidFill>
              </a:rPr>
              <a:t>hort list of DL benefits:</a:t>
            </a:r>
            <a:br>
              <a:rPr lang="en-US" sz="2800" dirty="0">
                <a:solidFill>
                  <a:schemeClr val="tx2">
                    <a:lumMod val="75000"/>
                  </a:schemeClr>
                </a:solidFill>
              </a:rPr>
            </a:br>
            <a:r>
              <a:rPr lang="en-US" sz="2800" dirty="0">
                <a:solidFill>
                  <a:schemeClr val="tx2">
                    <a:lumMod val="75000"/>
                  </a:schemeClr>
                </a:solidFill>
              </a:rPr>
              <a:t>it’s </a:t>
            </a:r>
            <a:r>
              <a:rPr lang="en-US" sz="2800" i="1" dirty="0">
                <a:solidFill>
                  <a:schemeClr val="tx2">
                    <a:lumMod val="75000"/>
                  </a:schemeClr>
                </a:solidFill>
              </a:rPr>
              <a:t>EFFECTIVE</a:t>
            </a:r>
            <a:endParaRPr lang="en-US" sz="2800" dirty="0">
              <a:solidFill>
                <a:schemeClr val="tx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 calcmode="lin" valueType="num">
                                      <p:cBhvr additive="base">
                                        <p:cTn id="7" dur="500" fill="hold"/>
                                        <p:tgtEl>
                                          <p:spTgt spid="3420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2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2019">
                                            <p:txEl>
                                              <p:pRg st="1" end="1"/>
                                            </p:txEl>
                                          </p:spTgt>
                                        </p:tgtEl>
                                        <p:attrNameLst>
                                          <p:attrName>style.visibility</p:attrName>
                                        </p:attrNameLst>
                                      </p:cBhvr>
                                      <p:to>
                                        <p:strVal val="visible"/>
                                      </p:to>
                                    </p:set>
                                    <p:anim calcmode="lin" valueType="num">
                                      <p:cBhvr additive="base">
                                        <p:cTn id="13" dur="500" fill="hold"/>
                                        <p:tgtEl>
                                          <p:spTgt spid="3420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42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2019">
                                            <p:txEl>
                                              <p:pRg st="3" end="3"/>
                                            </p:txEl>
                                          </p:spTgt>
                                        </p:tgtEl>
                                        <p:attrNameLst>
                                          <p:attrName>style.visibility</p:attrName>
                                        </p:attrNameLst>
                                      </p:cBhvr>
                                      <p:to>
                                        <p:strVal val="visible"/>
                                      </p:to>
                                    </p:set>
                                    <p:anim calcmode="lin" valueType="num">
                                      <p:cBhvr additive="base">
                                        <p:cTn id="19" dur="500" fill="hold"/>
                                        <p:tgtEl>
                                          <p:spTgt spid="34201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420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5" name="Rectangle 5"/>
          <p:cNvSpPr>
            <a:spLocks noGrp="1" noChangeArrowheads="1"/>
          </p:cNvSpPr>
          <p:nvPr>
            <p:ph type="body" idx="4294967295"/>
          </p:nvPr>
        </p:nvSpPr>
        <p:spPr>
          <a:xfrm>
            <a:off x="1786474" y="2573871"/>
            <a:ext cx="6646335" cy="1363133"/>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Reach students unable to attend in residence</a:t>
            </a:r>
          </a:p>
          <a:p>
            <a:pPr eaLnBrk="1" hangingPunct="1">
              <a:spcBef>
                <a:spcPts val="0"/>
              </a:spcBef>
              <a:spcAft>
                <a:spcPts val="600"/>
              </a:spcAft>
              <a:defRPr/>
            </a:pPr>
            <a:r>
              <a:rPr lang="en-US" sz="2000" dirty="0">
                <a:solidFill>
                  <a:schemeClr val="tx2">
                    <a:lumMod val="75000"/>
                  </a:schemeClr>
                </a:solidFill>
              </a:rPr>
              <a:t>Reduce backlog of requirements</a:t>
            </a:r>
          </a:p>
          <a:p>
            <a:pPr eaLnBrk="1" hangingPunct="1">
              <a:spcBef>
                <a:spcPts val="0"/>
              </a:spcBef>
              <a:spcAft>
                <a:spcPts val="600"/>
              </a:spcAft>
              <a:defRPr/>
            </a:pPr>
            <a:r>
              <a:rPr lang="en-US" sz="2000" dirty="0">
                <a:solidFill>
                  <a:schemeClr val="tx2">
                    <a:lumMod val="75000"/>
                  </a:schemeClr>
                </a:solidFill>
              </a:rPr>
              <a:t>Share programs &amp; facilities with other agencies</a:t>
            </a:r>
          </a:p>
        </p:txBody>
      </p:sp>
      <p:sp>
        <p:nvSpPr>
          <p:cNvPr id="6" name="Rectangle 2"/>
          <p:cNvSpPr txBox="1">
            <a:spLocks noChangeArrowheads="1"/>
          </p:cNvSpPr>
          <p:nvPr/>
        </p:nvSpPr>
        <p:spPr>
          <a:xfrm>
            <a:off x="1549400" y="1159934"/>
            <a:ext cx="6553200" cy="1066800"/>
          </a:xfrm>
          <a:prstGeom prst="rect">
            <a:avLst/>
          </a:prstGeom>
        </p:spPr>
        <p:txBody>
          <a:bodyP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lumMod val="50000"/>
                  </a:schemeClr>
                </a:solidFill>
                <a:effectLst/>
                <a:uLnTx/>
                <a:uFillTx/>
                <a:latin typeface="Franklin Gothic Medium" pitchFamily="34" charset="0"/>
                <a:ea typeface="+mj-ea"/>
                <a:cs typeface="+mj-cs"/>
              </a:rPr>
              <a:t>S</a:t>
            </a:r>
            <a:r>
              <a:rPr kumimoji="0" lang="en-US" sz="2800" b="0" i="0" u="none" strike="noStrike" kern="1200" cap="none" spc="0" normalizeH="0" baseline="0" noProof="0" dirty="0">
                <a:ln>
                  <a:noFill/>
                </a:ln>
                <a:solidFill>
                  <a:schemeClr val="tx2">
                    <a:lumMod val="75000"/>
                  </a:schemeClr>
                </a:solidFill>
                <a:effectLst/>
                <a:uLnTx/>
                <a:uFillTx/>
                <a:latin typeface="Franklin Gothic Medium" pitchFamily="34" charset="0"/>
                <a:ea typeface="+mj-ea"/>
                <a:cs typeface="+mj-cs"/>
              </a:rPr>
              <a:t>hort list of DL benefits:</a:t>
            </a:r>
            <a:br>
              <a:rPr kumimoji="0" lang="en-US" sz="2800" b="0" i="0" u="none" strike="noStrike" kern="1200" cap="none" spc="0" normalizeH="0" baseline="0" noProof="0" dirty="0">
                <a:ln>
                  <a:noFill/>
                </a:ln>
                <a:solidFill>
                  <a:schemeClr val="tx2">
                    <a:lumMod val="75000"/>
                  </a:schemeClr>
                </a:solidFill>
                <a:effectLst/>
                <a:uLnTx/>
                <a:uFillTx/>
                <a:latin typeface="Franklin Gothic Medium" pitchFamily="34" charset="0"/>
                <a:ea typeface="+mj-ea"/>
                <a:cs typeface="+mj-cs"/>
              </a:rPr>
            </a:br>
            <a:r>
              <a:rPr kumimoji="0" lang="en-US" sz="2800" b="0" i="0" u="none" strike="noStrike" kern="1200" cap="none" spc="0" normalizeH="0" baseline="0" noProof="0" dirty="0">
                <a:ln>
                  <a:noFill/>
                </a:ln>
                <a:solidFill>
                  <a:schemeClr val="tx2">
                    <a:lumMod val="75000"/>
                  </a:schemeClr>
                </a:solidFill>
                <a:effectLst/>
                <a:uLnTx/>
                <a:uFillTx/>
                <a:latin typeface="Franklin Gothic Medium" pitchFamily="34" charset="0"/>
                <a:ea typeface="+mj-ea"/>
                <a:cs typeface="+mj-cs"/>
              </a:rPr>
              <a:t>it </a:t>
            </a:r>
            <a:r>
              <a:rPr kumimoji="0" lang="en-US" sz="2800" b="0" i="1" u="none" strike="noStrike" kern="1200" cap="none" spc="0" normalizeH="0" baseline="0" noProof="0" dirty="0">
                <a:ln>
                  <a:noFill/>
                </a:ln>
                <a:solidFill>
                  <a:schemeClr val="tx2">
                    <a:lumMod val="75000"/>
                  </a:schemeClr>
                </a:solidFill>
                <a:effectLst/>
                <a:uLnTx/>
                <a:uFillTx/>
                <a:latin typeface="Franklin Gothic Medium" pitchFamily="34" charset="0"/>
                <a:ea typeface="+mj-ea"/>
                <a:cs typeface="+mj-cs"/>
              </a:rPr>
              <a:t>EXPANDS</a:t>
            </a:r>
            <a:r>
              <a:rPr kumimoji="0" lang="en-US" sz="2800" b="0" i="1" u="none" strike="noStrike" kern="1200" cap="none" spc="0" normalizeH="0" noProof="0" dirty="0">
                <a:ln>
                  <a:noFill/>
                </a:ln>
                <a:solidFill>
                  <a:schemeClr val="tx2">
                    <a:lumMod val="75000"/>
                  </a:schemeClr>
                </a:solidFill>
                <a:effectLst/>
                <a:uLnTx/>
                <a:uFillTx/>
                <a:latin typeface="Franklin Gothic Medium" pitchFamily="34" charset="0"/>
                <a:ea typeface="+mj-ea"/>
                <a:cs typeface="+mj-cs"/>
              </a:rPr>
              <a:t> opportunities</a:t>
            </a:r>
            <a:endParaRPr kumimoji="0" lang="en-US" sz="2800" b="0" i="0" u="none" strike="noStrike" kern="1200" cap="none" spc="0" normalizeH="0" baseline="0" noProof="0" dirty="0">
              <a:ln>
                <a:noFill/>
              </a:ln>
              <a:solidFill>
                <a:schemeClr val="tx2">
                  <a:lumMod val="75000"/>
                </a:schemeClr>
              </a:solidFill>
              <a:effectLst/>
              <a:uLnTx/>
              <a:uFillTx/>
              <a:latin typeface="Franklin Gothic Medium"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3045">
                                            <p:txEl>
                                              <p:pRg st="0" end="0"/>
                                            </p:txEl>
                                          </p:spTgt>
                                        </p:tgtEl>
                                        <p:attrNameLst>
                                          <p:attrName>style.visibility</p:attrName>
                                        </p:attrNameLst>
                                      </p:cBhvr>
                                      <p:to>
                                        <p:strVal val="visible"/>
                                      </p:to>
                                    </p:set>
                                    <p:anim calcmode="lin" valueType="num">
                                      <p:cBhvr additive="base">
                                        <p:cTn id="7" dur="500" fill="hold"/>
                                        <p:tgtEl>
                                          <p:spTgt spid="34304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30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3045">
                                            <p:txEl>
                                              <p:pRg st="1" end="1"/>
                                            </p:txEl>
                                          </p:spTgt>
                                        </p:tgtEl>
                                        <p:attrNameLst>
                                          <p:attrName>style.visibility</p:attrName>
                                        </p:attrNameLst>
                                      </p:cBhvr>
                                      <p:to>
                                        <p:strVal val="visible"/>
                                      </p:to>
                                    </p:set>
                                    <p:anim calcmode="lin" valueType="num">
                                      <p:cBhvr additive="base">
                                        <p:cTn id="13" dur="500" fill="hold"/>
                                        <p:tgtEl>
                                          <p:spTgt spid="34304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430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3045">
                                            <p:txEl>
                                              <p:pRg st="2" end="2"/>
                                            </p:txEl>
                                          </p:spTgt>
                                        </p:tgtEl>
                                        <p:attrNameLst>
                                          <p:attrName>style.visibility</p:attrName>
                                        </p:attrNameLst>
                                      </p:cBhvr>
                                      <p:to>
                                        <p:strVal val="visible"/>
                                      </p:to>
                                    </p:set>
                                    <p:anim calcmode="lin" valueType="num">
                                      <p:cBhvr additive="base">
                                        <p:cTn id="19" dur="500" fill="hold"/>
                                        <p:tgtEl>
                                          <p:spTgt spid="34304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4304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0" name="Rectangle 2"/>
          <p:cNvSpPr>
            <a:spLocks noChangeArrowheads="1"/>
          </p:cNvSpPr>
          <p:nvPr/>
        </p:nvSpPr>
        <p:spPr bwMode="auto">
          <a:xfrm>
            <a:off x="3598334" y="1185333"/>
            <a:ext cx="2836334"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Objectives</a:t>
            </a:r>
          </a:p>
        </p:txBody>
      </p:sp>
      <p:sp>
        <p:nvSpPr>
          <p:cNvPr id="339971" name="Rectangle 3"/>
          <p:cNvSpPr>
            <a:spLocks noGrp="1" noChangeArrowheads="1"/>
          </p:cNvSpPr>
          <p:nvPr>
            <p:ph idx="4294967295"/>
          </p:nvPr>
        </p:nvSpPr>
        <p:spPr>
          <a:xfrm>
            <a:off x="1598081" y="2035707"/>
            <a:ext cx="7308849" cy="2299228"/>
          </a:xfrm>
          <a:prstGeom prst="rect">
            <a:avLst/>
          </a:prstGeom>
        </p:spPr>
        <p:txBody>
          <a:bodyPr/>
          <a:lstStyle/>
          <a:p>
            <a:pPr marL="342900" lvl="1" indent="-228600" fontAlgn="auto">
              <a:spcBef>
                <a:spcPts val="0"/>
              </a:spcBef>
              <a:spcAft>
                <a:spcPts val="600"/>
              </a:spcAft>
              <a:buFont typeface="Wingdings" pitchFamily="2" charset="2"/>
              <a:buChar char="ü"/>
              <a:defRPr/>
            </a:pPr>
            <a:r>
              <a:rPr lang="en-US" sz="3200" dirty="0"/>
              <a:t> </a:t>
            </a:r>
            <a:r>
              <a:rPr lang="en-US" sz="2800" dirty="0">
                <a:solidFill>
                  <a:schemeClr val="tx2">
                    <a:lumMod val="75000"/>
                  </a:schemeClr>
                </a:solidFill>
              </a:rPr>
              <a:t>Introduce Distance Learning</a:t>
            </a:r>
          </a:p>
          <a:p>
            <a:pPr marL="342900" lvl="1" indent="-228600" fontAlgn="auto">
              <a:spcBef>
                <a:spcPts val="0"/>
              </a:spcBef>
              <a:spcAft>
                <a:spcPts val="600"/>
              </a:spcAft>
              <a:buFont typeface="Wingdings" pitchFamily="2" charset="2"/>
              <a:buChar char="ü"/>
              <a:defRPr/>
            </a:pPr>
            <a:r>
              <a:rPr lang="en-US" sz="2800" dirty="0">
                <a:solidFill>
                  <a:schemeClr val="tx2">
                    <a:lumMod val="75000"/>
                  </a:schemeClr>
                </a:solidFill>
              </a:rPr>
              <a:t>  Describe Various Media—</a:t>
            </a:r>
            <a:r>
              <a:rPr lang="en-US" sz="2800" i="1" dirty="0">
                <a:solidFill>
                  <a:schemeClr val="tx2">
                    <a:lumMod val="75000"/>
                  </a:schemeClr>
                </a:solidFill>
              </a:rPr>
              <a:t>Pros &amp; Cons</a:t>
            </a:r>
          </a:p>
          <a:p>
            <a:pPr marL="342900" lvl="1" indent="-228600" fontAlgn="auto">
              <a:spcBef>
                <a:spcPts val="0"/>
              </a:spcBef>
              <a:spcAft>
                <a:spcPts val="600"/>
              </a:spcAft>
              <a:buFont typeface="Wingdings" pitchFamily="2" charset="2"/>
              <a:buChar char="ü"/>
              <a:defRPr/>
            </a:pPr>
            <a:r>
              <a:rPr lang="en-US" sz="2800" dirty="0">
                <a:solidFill>
                  <a:schemeClr val="tx2">
                    <a:lumMod val="75000"/>
                  </a:schemeClr>
                </a:solidFill>
              </a:rPr>
              <a:t>  Review of Research</a:t>
            </a:r>
          </a:p>
          <a:p>
            <a:pPr marL="342900" lvl="1" indent="-228600" fontAlgn="auto">
              <a:spcBef>
                <a:spcPts val="0"/>
              </a:spcBef>
              <a:spcAft>
                <a:spcPts val="600"/>
              </a:spcAft>
              <a:buFont typeface="Wingdings" pitchFamily="2" charset="2"/>
              <a:buChar char="ü"/>
              <a:defRPr/>
            </a:pPr>
            <a:r>
              <a:rPr lang="en-US" sz="2800" dirty="0">
                <a:solidFill>
                  <a:schemeClr val="tx2">
                    <a:lumMod val="75000"/>
                  </a:schemeClr>
                </a:solidFill>
              </a:rPr>
              <a:t>  Introduce Guiding Principles</a:t>
            </a:r>
            <a:endParaRPr lang="en-US" sz="2800" i="1" dirty="0">
              <a:solidFill>
                <a:schemeClr val="tx2">
                  <a:lumMod val="75000"/>
                </a:schemeClr>
              </a:solidFill>
              <a:effectLst/>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9" name="Rectangle 5"/>
          <p:cNvSpPr>
            <a:spLocks noGrp="1" noChangeArrowheads="1"/>
          </p:cNvSpPr>
          <p:nvPr>
            <p:ph type="body" idx="4294967295"/>
          </p:nvPr>
        </p:nvSpPr>
        <p:spPr>
          <a:xfrm>
            <a:off x="1803397" y="2580226"/>
            <a:ext cx="6756401" cy="1466850"/>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Use as prerequisite or as follow-on to resident study</a:t>
            </a:r>
          </a:p>
          <a:p>
            <a:pPr eaLnBrk="1" hangingPunct="1">
              <a:spcBef>
                <a:spcPts val="0"/>
              </a:spcBef>
              <a:spcAft>
                <a:spcPts val="600"/>
              </a:spcAft>
              <a:defRPr/>
            </a:pPr>
            <a:r>
              <a:rPr lang="en-US" sz="2000" dirty="0">
                <a:solidFill>
                  <a:schemeClr val="tx2">
                    <a:lumMod val="75000"/>
                  </a:schemeClr>
                </a:solidFill>
              </a:rPr>
              <a:t>Add real-time methods of communication and feedback to nonresident programs  </a:t>
            </a:r>
          </a:p>
          <a:p>
            <a:pPr eaLnBrk="1" hangingPunct="1">
              <a:spcBef>
                <a:spcPts val="0"/>
              </a:spcBef>
              <a:spcAft>
                <a:spcPts val="600"/>
              </a:spcAft>
              <a:defRPr/>
            </a:pPr>
            <a:r>
              <a:rPr lang="en-US" sz="2000" dirty="0">
                <a:solidFill>
                  <a:schemeClr val="tx2">
                    <a:lumMod val="75000"/>
                  </a:schemeClr>
                </a:solidFill>
              </a:rPr>
              <a:t>Enhance textbook format</a:t>
            </a:r>
          </a:p>
        </p:txBody>
      </p:sp>
      <p:sp>
        <p:nvSpPr>
          <p:cNvPr id="4" name="Rectangle 2"/>
          <p:cNvSpPr txBox="1">
            <a:spLocks noChangeArrowheads="1"/>
          </p:cNvSpPr>
          <p:nvPr/>
        </p:nvSpPr>
        <p:spPr>
          <a:xfrm>
            <a:off x="1549400" y="1159934"/>
            <a:ext cx="6553200" cy="1066800"/>
          </a:xfrm>
          <a:prstGeom prst="rect">
            <a:avLst/>
          </a:prstGeom>
        </p:spPr>
        <p:txBody>
          <a:bodyP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lumMod val="50000"/>
                  </a:schemeClr>
                </a:solidFill>
                <a:effectLst/>
                <a:uLnTx/>
                <a:uFillTx/>
                <a:latin typeface="Franklin Gothic Medium" pitchFamily="34" charset="0"/>
                <a:ea typeface="+mj-ea"/>
                <a:cs typeface="+mj-cs"/>
              </a:rPr>
              <a:t>S</a:t>
            </a:r>
            <a:r>
              <a:rPr kumimoji="0" lang="en-US" sz="2800" b="0" i="0" u="none" strike="noStrike" kern="1200" cap="none" spc="0" normalizeH="0" baseline="0" noProof="0" dirty="0">
                <a:ln>
                  <a:noFill/>
                </a:ln>
                <a:solidFill>
                  <a:schemeClr val="tx2">
                    <a:lumMod val="75000"/>
                  </a:schemeClr>
                </a:solidFill>
                <a:effectLst/>
                <a:uLnTx/>
                <a:uFillTx/>
                <a:latin typeface="Franklin Gothic Medium" pitchFamily="34" charset="0"/>
                <a:ea typeface="+mj-ea"/>
                <a:cs typeface="+mj-cs"/>
              </a:rPr>
              <a:t>hort list of DL benefits:</a:t>
            </a:r>
            <a:br>
              <a:rPr kumimoji="0" lang="en-US" sz="2800" b="0" i="0" u="none" strike="noStrike" kern="1200" cap="none" spc="0" normalizeH="0" baseline="0" noProof="0" dirty="0">
                <a:ln>
                  <a:noFill/>
                </a:ln>
                <a:solidFill>
                  <a:schemeClr val="tx2">
                    <a:lumMod val="75000"/>
                  </a:schemeClr>
                </a:solidFill>
                <a:effectLst/>
                <a:uLnTx/>
                <a:uFillTx/>
                <a:latin typeface="Franklin Gothic Medium" pitchFamily="34" charset="0"/>
                <a:ea typeface="+mj-ea"/>
                <a:cs typeface="+mj-cs"/>
              </a:rPr>
            </a:br>
            <a:r>
              <a:rPr kumimoji="0" lang="en-US" sz="2800" b="0" i="0" u="none" strike="noStrike" kern="1200" cap="none" spc="0" normalizeH="0" baseline="0" noProof="0" dirty="0">
                <a:ln>
                  <a:noFill/>
                </a:ln>
                <a:solidFill>
                  <a:schemeClr val="tx2">
                    <a:lumMod val="75000"/>
                  </a:schemeClr>
                </a:solidFill>
                <a:effectLst/>
                <a:uLnTx/>
                <a:uFillTx/>
                <a:latin typeface="Franklin Gothic Medium" pitchFamily="34" charset="0"/>
                <a:ea typeface="+mj-ea"/>
                <a:cs typeface="+mj-cs"/>
              </a:rPr>
              <a:t>it </a:t>
            </a:r>
            <a:r>
              <a:rPr kumimoji="0" lang="en-US" sz="2800" b="0" i="1" u="none" strike="noStrike" kern="1200" cap="none" spc="0" normalizeH="0" baseline="0" noProof="0" dirty="0">
                <a:ln>
                  <a:noFill/>
                </a:ln>
                <a:solidFill>
                  <a:schemeClr val="tx2">
                    <a:lumMod val="75000"/>
                  </a:schemeClr>
                </a:solidFill>
                <a:effectLst/>
                <a:uLnTx/>
                <a:uFillTx/>
                <a:latin typeface="Franklin Gothic Medium" pitchFamily="34" charset="0"/>
                <a:ea typeface="+mj-ea"/>
                <a:cs typeface="+mj-cs"/>
              </a:rPr>
              <a:t>ENHANCES</a:t>
            </a:r>
            <a:r>
              <a:rPr kumimoji="0" lang="en-US" sz="2800" b="0" i="1" u="none" strike="noStrike" kern="1200" cap="none" spc="0" normalizeH="0" noProof="0" dirty="0">
                <a:ln>
                  <a:noFill/>
                </a:ln>
                <a:solidFill>
                  <a:schemeClr val="tx2">
                    <a:lumMod val="75000"/>
                  </a:schemeClr>
                </a:solidFill>
                <a:effectLst/>
                <a:uLnTx/>
                <a:uFillTx/>
                <a:latin typeface="Franklin Gothic Medium" pitchFamily="34" charset="0"/>
                <a:ea typeface="+mj-ea"/>
                <a:cs typeface="+mj-cs"/>
              </a:rPr>
              <a:t> instruction</a:t>
            </a:r>
            <a:endParaRPr kumimoji="0" lang="en-US" sz="2800" b="0" i="0" u="none" strike="noStrike" kern="1200" cap="none" spc="0" normalizeH="0" baseline="0" noProof="0" dirty="0">
              <a:ln>
                <a:noFill/>
              </a:ln>
              <a:solidFill>
                <a:schemeClr val="tx2">
                  <a:lumMod val="75000"/>
                </a:schemeClr>
              </a:solidFill>
              <a:effectLst/>
              <a:uLnTx/>
              <a:uFillTx/>
              <a:latin typeface="Franklin Gothic Medium"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4069">
                                            <p:txEl>
                                              <p:pRg st="0" end="0"/>
                                            </p:txEl>
                                          </p:spTgt>
                                        </p:tgtEl>
                                        <p:attrNameLst>
                                          <p:attrName>style.visibility</p:attrName>
                                        </p:attrNameLst>
                                      </p:cBhvr>
                                      <p:to>
                                        <p:strVal val="visible"/>
                                      </p:to>
                                    </p:set>
                                    <p:anim calcmode="lin" valueType="num">
                                      <p:cBhvr additive="base">
                                        <p:cTn id="7" dur="500" fill="hold"/>
                                        <p:tgtEl>
                                          <p:spTgt spid="34406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40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4069">
                                            <p:txEl>
                                              <p:pRg st="1" end="1"/>
                                            </p:txEl>
                                          </p:spTgt>
                                        </p:tgtEl>
                                        <p:attrNameLst>
                                          <p:attrName>style.visibility</p:attrName>
                                        </p:attrNameLst>
                                      </p:cBhvr>
                                      <p:to>
                                        <p:strVal val="visible"/>
                                      </p:to>
                                    </p:set>
                                    <p:anim calcmode="lin" valueType="num">
                                      <p:cBhvr additive="base">
                                        <p:cTn id="13" dur="500" fill="hold"/>
                                        <p:tgtEl>
                                          <p:spTgt spid="34406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440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4069">
                                            <p:txEl>
                                              <p:pRg st="2" end="2"/>
                                            </p:txEl>
                                          </p:spTgt>
                                        </p:tgtEl>
                                        <p:attrNameLst>
                                          <p:attrName>style.visibility</p:attrName>
                                        </p:attrNameLst>
                                      </p:cBhvr>
                                      <p:to>
                                        <p:strVal val="visible"/>
                                      </p:to>
                                    </p:set>
                                    <p:anim calcmode="lin" valueType="num">
                                      <p:cBhvr additive="base">
                                        <p:cTn id="19" dur="500" fill="hold"/>
                                        <p:tgtEl>
                                          <p:spTgt spid="34406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4406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1752600" y="7315200"/>
            <a:ext cx="6553200" cy="1066800"/>
          </a:xfrm>
          <a:prstGeom prst="rect">
            <a:avLst/>
          </a:prstGeom>
        </p:spPr>
        <p:txBody>
          <a:bodyPr anchorCtr="0"/>
          <a:lstStyle/>
          <a:p>
            <a:pPr eaLnBrk="1" hangingPunct="1">
              <a:defRPr/>
            </a:pPr>
            <a:r>
              <a:rPr lang="en-US" sz="500" i="1" dirty="0">
                <a:solidFill>
                  <a:srgbClr val="FFFFFF"/>
                </a:solidFill>
              </a:rPr>
              <a:t>General Considerations</a:t>
            </a:r>
            <a:endParaRPr lang="en-US" sz="500" dirty="0">
              <a:solidFill>
                <a:srgbClr val="FFFFFF"/>
              </a:solidFill>
            </a:endParaRPr>
          </a:p>
        </p:txBody>
      </p:sp>
      <p:sp>
        <p:nvSpPr>
          <p:cNvPr id="133123" name="Rectangle 3"/>
          <p:cNvSpPr>
            <a:spLocks noGrp="1" noChangeArrowheads="1"/>
          </p:cNvSpPr>
          <p:nvPr>
            <p:ph type="body" idx="4294967295"/>
          </p:nvPr>
        </p:nvSpPr>
        <p:spPr>
          <a:xfrm>
            <a:off x="1802388" y="2583391"/>
            <a:ext cx="6715079" cy="1861609"/>
          </a:xfrm>
          <a:prstGeom prst="rect">
            <a:avLst/>
          </a:prstGeom>
        </p:spPr>
        <p:txBody>
          <a:bodyPr/>
          <a:lstStyle/>
          <a:p>
            <a:pPr>
              <a:spcBef>
                <a:spcPts val="0"/>
              </a:spcBef>
              <a:spcAft>
                <a:spcPts val="600"/>
              </a:spcAft>
              <a:defRPr/>
            </a:pPr>
            <a:r>
              <a:rPr lang="en-US" sz="2000" dirty="0">
                <a:solidFill>
                  <a:schemeClr val="tx2">
                    <a:lumMod val="75000"/>
                  </a:schemeClr>
                </a:solidFill>
              </a:rPr>
              <a:t>Direct observation of performance (especially psychomotor skills—simulation only approximates)</a:t>
            </a:r>
          </a:p>
          <a:p>
            <a:pPr>
              <a:spcBef>
                <a:spcPts val="0"/>
              </a:spcBef>
              <a:spcAft>
                <a:spcPts val="600"/>
              </a:spcAft>
              <a:defRPr/>
            </a:pPr>
            <a:r>
              <a:rPr lang="en-US" sz="2000" dirty="0">
                <a:solidFill>
                  <a:schemeClr val="tx2">
                    <a:lumMod val="75000"/>
                  </a:schemeClr>
                </a:solidFill>
              </a:rPr>
              <a:t>Laboratory or special facilities</a:t>
            </a:r>
          </a:p>
          <a:p>
            <a:pPr>
              <a:spcBef>
                <a:spcPts val="0"/>
              </a:spcBef>
              <a:spcAft>
                <a:spcPts val="600"/>
              </a:spcAft>
              <a:defRPr/>
            </a:pPr>
            <a:r>
              <a:rPr lang="en-US" sz="2000" dirty="0">
                <a:solidFill>
                  <a:schemeClr val="tx2">
                    <a:lumMod val="75000"/>
                  </a:schemeClr>
                </a:solidFill>
              </a:rPr>
              <a:t>Field trips</a:t>
            </a:r>
          </a:p>
          <a:p>
            <a:pPr>
              <a:spcBef>
                <a:spcPts val="0"/>
              </a:spcBef>
              <a:spcAft>
                <a:spcPts val="600"/>
              </a:spcAft>
              <a:defRPr/>
            </a:pPr>
            <a:r>
              <a:rPr lang="en-US" sz="2000" dirty="0">
                <a:solidFill>
                  <a:schemeClr val="tx2">
                    <a:lumMod val="75000"/>
                  </a:schemeClr>
                </a:solidFill>
              </a:rPr>
              <a:t>Research not available at a distance </a:t>
            </a:r>
          </a:p>
        </p:txBody>
      </p:sp>
      <p:sp>
        <p:nvSpPr>
          <p:cNvPr id="6" name="Rectangle 2"/>
          <p:cNvSpPr txBox="1">
            <a:spLocks noChangeArrowheads="1"/>
          </p:cNvSpPr>
          <p:nvPr/>
        </p:nvSpPr>
        <p:spPr>
          <a:xfrm>
            <a:off x="1549400" y="1159934"/>
            <a:ext cx="6553200" cy="1066800"/>
          </a:xfrm>
          <a:prstGeom prst="rect">
            <a:avLst/>
          </a:prstGeom>
        </p:spPr>
        <p:txBody>
          <a:bodyP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2">
                    <a:lumMod val="75000"/>
                  </a:schemeClr>
                </a:solidFill>
                <a:effectLst/>
                <a:uLnTx/>
                <a:uFillTx/>
                <a:latin typeface="Franklin Gothic Medium" pitchFamily="34" charset="0"/>
                <a:ea typeface="+mj-ea"/>
                <a:cs typeface="+mj-cs"/>
              </a:rPr>
              <a:t>But you may be facing some</a:t>
            </a:r>
            <a:r>
              <a:rPr kumimoji="0" lang="en-US" sz="2800" b="0" i="0" u="none" strike="noStrike" kern="1200" cap="none" spc="0" normalizeH="0" noProof="0" dirty="0">
                <a:ln>
                  <a:noFill/>
                </a:ln>
                <a:solidFill>
                  <a:schemeClr val="tx2">
                    <a:lumMod val="75000"/>
                  </a:schemeClr>
                </a:solidFill>
                <a:effectLst/>
                <a:uLnTx/>
                <a:uFillTx/>
                <a:latin typeface="Franklin Gothic Medium" pitchFamily="34" charset="0"/>
                <a:ea typeface="+mj-ea"/>
                <a:cs typeface="+mj-cs"/>
              </a:rPr>
              <a:t> </a:t>
            </a:r>
            <a:r>
              <a:rPr kumimoji="0" lang="en-US" sz="2800" b="0" i="1" u="none" strike="noStrike" kern="1200" cap="none" spc="0" normalizeH="0" noProof="0" dirty="0">
                <a:ln>
                  <a:noFill/>
                </a:ln>
                <a:solidFill>
                  <a:schemeClr val="tx2">
                    <a:lumMod val="75000"/>
                  </a:schemeClr>
                </a:solidFill>
                <a:effectLst/>
                <a:uLnTx/>
                <a:uFillTx/>
                <a:latin typeface="Franklin Gothic Medium" pitchFamily="34" charset="0"/>
                <a:ea typeface="+mj-ea"/>
                <a:cs typeface="+mj-cs"/>
              </a:rPr>
              <a:t>limiting factors</a:t>
            </a:r>
            <a:r>
              <a:rPr kumimoji="0" lang="en-US" sz="2800" b="0" i="0" u="none" strike="noStrike" kern="1200" cap="none" spc="0" normalizeH="0" noProof="0" dirty="0">
                <a:ln>
                  <a:noFill/>
                </a:ln>
                <a:solidFill>
                  <a:schemeClr val="tx2">
                    <a:lumMod val="75000"/>
                  </a:schemeClr>
                </a:solidFill>
                <a:effectLst/>
                <a:uLnTx/>
                <a:uFillTx/>
                <a:latin typeface="Franklin Gothic Medium" pitchFamily="34" charset="0"/>
                <a:ea typeface="+mj-ea"/>
                <a:cs typeface="+mj-cs"/>
              </a:rPr>
              <a:t> if you require:</a:t>
            </a:r>
            <a:br>
              <a:rPr kumimoji="0" lang="en-US" sz="2800" b="0" i="0" u="none" strike="noStrike" kern="1200" cap="none" spc="0" normalizeH="0" baseline="0" noProof="0" dirty="0">
                <a:ln>
                  <a:noFill/>
                </a:ln>
                <a:solidFill>
                  <a:schemeClr val="tx2">
                    <a:lumMod val="75000"/>
                  </a:schemeClr>
                </a:solidFill>
                <a:effectLst/>
                <a:uLnTx/>
                <a:uFillTx/>
                <a:latin typeface="Franklin Gothic Medium" pitchFamily="34" charset="0"/>
                <a:ea typeface="+mj-ea"/>
                <a:cs typeface="+mj-cs"/>
              </a:rPr>
            </a:br>
            <a:endParaRPr kumimoji="0" lang="en-US" sz="2800" b="0" i="0" u="none" strike="noStrike" kern="1200" cap="none" spc="0" normalizeH="0" baseline="0" noProof="0" dirty="0">
              <a:ln>
                <a:noFill/>
              </a:ln>
              <a:solidFill>
                <a:schemeClr val="tx2">
                  <a:lumMod val="75000"/>
                </a:schemeClr>
              </a:solidFill>
              <a:effectLst/>
              <a:uLnTx/>
              <a:uFillTx/>
              <a:latin typeface="Franklin Gothic Medium" pitchFamily="34"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wipe(left)">
                                      <p:cBhvr>
                                        <p:cTn id="7" dur="500"/>
                                        <p:tgtEl>
                                          <p:spTgt spid="13312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123">
                                            <p:txEl>
                                              <p:pRg st="1" end="1"/>
                                            </p:txEl>
                                          </p:spTgt>
                                        </p:tgtEl>
                                        <p:attrNameLst>
                                          <p:attrName>style.visibility</p:attrName>
                                        </p:attrNameLst>
                                      </p:cBhvr>
                                      <p:to>
                                        <p:strVal val="visible"/>
                                      </p:to>
                                    </p:set>
                                    <p:animEffect transition="in" filter="wipe(left)">
                                      <p:cBhvr>
                                        <p:cTn id="11" dur="500"/>
                                        <p:tgtEl>
                                          <p:spTgt spid="13312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animEffect transition="in" filter="wipe(left)">
                                      <p:cBhvr>
                                        <p:cTn id="15" dur="500"/>
                                        <p:tgtEl>
                                          <p:spTgt spid="13312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3123">
                                            <p:txEl>
                                              <p:pRg st="3" end="3"/>
                                            </p:txEl>
                                          </p:spTgt>
                                        </p:tgtEl>
                                        <p:attrNameLst>
                                          <p:attrName>style.visibility</p:attrName>
                                        </p:attrNameLst>
                                      </p:cBhvr>
                                      <p:to>
                                        <p:strVal val="visible"/>
                                      </p:to>
                                    </p:set>
                                    <p:animEffect transition="in" filter="wipe(left)">
                                      <p:cBhvr>
                                        <p:cTn id="19" dur="500"/>
                                        <p:tgtEl>
                                          <p:spTgt spid="133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5296" y="1138767"/>
            <a:ext cx="5921904" cy="1139825"/>
          </a:xfrm>
          <a:prstGeom prst="rect">
            <a:avLst/>
          </a:prstGeom>
        </p:spPr>
        <p:txBody>
          <a:bodyPr/>
          <a:lstStyle/>
          <a:p>
            <a:pPr>
              <a:defRPr/>
            </a:pPr>
            <a:r>
              <a:rPr lang="en-US" sz="2800" b="1" dirty="0">
                <a:solidFill>
                  <a:schemeClr val="tx2">
                    <a:lumMod val="75000"/>
                  </a:schemeClr>
                </a:solidFill>
              </a:rPr>
              <a:t>Not </a:t>
            </a:r>
            <a:r>
              <a:rPr lang="en-US" sz="2800" b="1" i="1" dirty="0">
                <a:solidFill>
                  <a:schemeClr val="tx2">
                    <a:lumMod val="75000"/>
                  </a:schemeClr>
                </a:solidFill>
              </a:rPr>
              <a:t>everything</a:t>
            </a:r>
            <a:r>
              <a:rPr lang="en-US" sz="2800" b="1" dirty="0">
                <a:solidFill>
                  <a:schemeClr val="tx2">
                    <a:lumMod val="75000"/>
                  </a:schemeClr>
                </a:solidFill>
              </a:rPr>
              <a:t> can be done through distance learning!</a:t>
            </a:r>
          </a:p>
        </p:txBody>
      </p:sp>
      <p:pic>
        <p:nvPicPr>
          <p:cNvPr id="34819" name="Picture 2" descr="C:\Documents and Settings\pwestfal\Desktop\japan_flight_school[1].jpg"/>
          <p:cNvPicPr>
            <a:picLocks noGrp="1" noChangeAspect="1" noChangeArrowheads="1"/>
          </p:cNvPicPr>
          <p:nvPr>
            <p:ph idx="4294967295"/>
          </p:nvPr>
        </p:nvPicPr>
        <p:blipFill>
          <a:blip r:embed="rId2" cstate="print"/>
          <a:srcRect/>
          <a:stretch>
            <a:fillRect/>
          </a:stretch>
        </p:blipFill>
        <p:spPr>
          <a:xfrm>
            <a:off x="2750080" y="2245256"/>
            <a:ext cx="5081587" cy="3802010"/>
          </a:xfrm>
          <a:prstGeom prst="rect">
            <a:avLst/>
          </a:prstGeo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1" name="Rectangle 3"/>
          <p:cNvSpPr>
            <a:spLocks noGrp="1" noChangeArrowheads="1"/>
          </p:cNvSpPr>
          <p:nvPr>
            <p:ph type="body" idx="4294967295"/>
          </p:nvPr>
        </p:nvSpPr>
        <p:spPr>
          <a:xfrm>
            <a:off x="1591733" y="1929343"/>
            <a:ext cx="7382934" cy="3480858"/>
          </a:xfrm>
          <a:prstGeom prst="rect">
            <a:avLst/>
          </a:prstGeom>
        </p:spPr>
        <p:txBody>
          <a:bodyPr/>
          <a:lstStyle/>
          <a:p>
            <a:pPr eaLnBrk="1" hangingPunct="1">
              <a:lnSpc>
                <a:spcPct val="90000"/>
              </a:lnSpc>
              <a:spcBef>
                <a:spcPts val="0"/>
              </a:spcBef>
              <a:spcAft>
                <a:spcPts val="400"/>
              </a:spcAft>
              <a:defRPr/>
            </a:pPr>
            <a:r>
              <a:rPr lang="en-US" sz="2400" b="1" dirty="0">
                <a:solidFill>
                  <a:schemeClr val="tx2">
                    <a:lumMod val="75000"/>
                  </a:schemeClr>
                </a:solidFill>
              </a:rPr>
              <a:t>The learning climate</a:t>
            </a:r>
          </a:p>
          <a:p>
            <a:pPr eaLnBrk="1" hangingPunct="1">
              <a:lnSpc>
                <a:spcPct val="90000"/>
              </a:lnSpc>
              <a:spcBef>
                <a:spcPts val="0"/>
              </a:spcBef>
              <a:spcAft>
                <a:spcPts val="400"/>
              </a:spcAft>
              <a:defRPr/>
            </a:pPr>
            <a:r>
              <a:rPr lang="en-US" sz="2400" b="1" dirty="0">
                <a:solidFill>
                  <a:schemeClr val="tx2">
                    <a:lumMod val="75000"/>
                  </a:schemeClr>
                </a:solidFill>
              </a:rPr>
              <a:t>What is distance learning </a:t>
            </a:r>
          </a:p>
          <a:p>
            <a:pPr eaLnBrk="1" hangingPunct="1">
              <a:lnSpc>
                <a:spcPct val="90000"/>
              </a:lnSpc>
              <a:spcBef>
                <a:spcPts val="0"/>
              </a:spcBef>
              <a:spcAft>
                <a:spcPts val="400"/>
              </a:spcAft>
              <a:defRPr/>
            </a:pPr>
            <a:r>
              <a:rPr lang="en-US" sz="2400" b="1" dirty="0">
                <a:solidFill>
                  <a:schemeClr val="tx2">
                    <a:lumMod val="75000"/>
                  </a:schemeClr>
                </a:solidFill>
              </a:rPr>
              <a:t>What are its benefits &amp; limiting factors?</a:t>
            </a:r>
          </a:p>
          <a:p>
            <a:pPr eaLnBrk="1" hangingPunct="1">
              <a:lnSpc>
                <a:spcPct val="90000"/>
              </a:lnSpc>
              <a:spcBef>
                <a:spcPts val="0"/>
              </a:spcBef>
              <a:spcAft>
                <a:spcPts val="400"/>
              </a:spcAft>
              <a:defRPr/>
            </a:pPr>
            <a:r>
              <a:rPr lang="en-US" sz="2400" b="1" i="1" dirty="0">
                <a:solidFill>
                  <a:schemeClr val="tx2">
                    <a:lumMod val="75000"/>
                  </a:schemeClr>
                </a:solidFill>
                <a:effectLst>
                  <a:outerShdw blurRad="38100" dist="38100" dir="2700000" algn="tl">
                    <a:srgbClr val="000000">
                      <a:alpha val="43137"/>
                    </a:srgbClr>
                  </a:outerShdw>
                </a:effectLst>
              </a:rPr>
              <a:t>Advantages &amp; disadvantages of each medium</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Panacea Syndrome</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What does the research say? </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General considerations in media selection </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A few guiding principles</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Media Selection Resources</a:t>
            </a:r>
            <a:endParaRPr lang="en-US" sz="2400" i="1" dirty="0">
              <a:solidFill>
                <a:schemeClr val="tx2">
                  <a:lumMod val="7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3598334" y="1185333"/>
            <a:ext cx="2260599"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Overview</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2921002" y="1312329"/>
            <a:ext cx="4952998" cy="677863"/>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Two dimensions…</a:t>
            </a:r>
            <a:r>
              <a:rPr lang="en-US" sz="3600" dirty="0">
                <a:solidFill>
                  <a:schemeClr val="tx2">
                    <a:lumMod val="75000"/>
                  </a:schemeClr>
                </a:solidFill>
                <a:effectLst>
                  <a:outerShdw blurRad="38100" dist="38100" dir="2700000" algn="tl">
                    <a:srgbClr val="000000"/>
                  </a:outerShdw>
                </a:effectLst>
                <a:latin typeface="Franklin Gothic Book" pitchFamily="34" charset="0"/>
              </a:rPr>
              <a:t> </a:t>
            </a:r>
          </a:p>
          <a:p>
            <a:pPr marL="342900" indent="-342900" eaLnBrk="1" hangingPunct="1">
              <a:lnSpc>
                <a:spcPct val="50000"/>
              </a:lnSpc>
              <a:spcBef>
                <a:spcPct val="20000"/>
              </a:spcBef>
              <a:buClr>
                <a:schemeClr val="hlink"/>
              </a:buClr>
              <a:buSzPct val="60000"/>
              <a:buFont typeface="Wingdings" pitchFamily="2" charset="2"/>
              <a:buNone/>
              <a:defRPr/>
            </a:pPr>
            <a:endParaRPr lang="en-US" sz="4400" dirty="0">
              <a:effectLst>
                <a:outerShdw blurRad="38100" dist="38100" dir="2700000" algn="tl">
                  <a:srgbClr val="000000"/>
                </a:outerShdw>
              </a:effectLst>
            </a:endParaRPr>
          </a:p>
        </p:txBody>
      </p:sp>
      <p:sp>
        <p:nvSpPr>
          <p:cNvPr id="98307" name="Rectangle 3"/>
          <p:cNvSpPr>
            <a:spLocks noGrp="1" noChangeArrowheads="1"/>
          </p:cNvSpPr>
          <p:nvPr>
            <p:ph type="title" idx="4294967295"/>
          </p:nvPr>
        </p:nvSpPr>
        <p:spPr>
          <a:xfrm>
            <a:off x="1143000" y="6858000"/>
            <a:ext cx="7162800" cy="1066800"/>
          </a:xfrm>
          <a:prstGeom prst="rect">
            <a:avLst/>
          </a:prstGeom>
        </p:spPr>
        <p:txBody>
          <a:bodyPr anchorCtr="0"/>
          <a:lstStyle/>
          <a:p>
            <a:pPr eaLnBrk="1" hangingPunct="1">
              <a:defRPr/>
            </a:pPr>
            <a:r>
              <a:rPr lang="en-US" sz="500" dirty="0"/>
              <a:t>WHAT IS</a:t>
            </a:r>
            <a:br>
              <a:rPr lang="en-US" sz="500" dirty="0"/>
            </a:br>
            <a:r>
              <a:rPr lang="en-US" sz="500" dirty="0"/>
              <a:t>“DISTANCE LEARNING?”</a:t>
            </a:r>
          </a:p>
        </p:txBody>
      </p:sp>
      <p:grpSp>
        <p:nvGrpSpPr>
          <p:cNvPr id="2" name="Group 4"/>
          <p:cNvGrpSpPr>
            <a:grpSpLocks/>
          </p:cNvGrpSpPr>
          <p:nvPr/>
        </p:nvGrpSpPr>
        <p:grpSpPr bwMode="auto">
          <a:xfrm>
            <a:off x="2133613" y="2581276"/>
            <a:ext cx="1916113" cy="2973388"/>
            <a:chOff x="1270" y="1874"/>
            <a:chExt cx="1207" cy="1873"/>
          </a:xfrm>
        </p:grpSpPr>
        <p:graphicFrame>
          <p:nvGraphicFramePr>
            <p:cNvPr id="2051" name="Object 5"/>
            <p:cNvGraphicFramePr>
              <a:graphicFrameLocks noChangeAspect="1"/>
            </p:cNvGraphicFramePr>
            <p:nvPr/>
          </p:nvGraphicFramePr>
          <p:xfrm>
            <a:off x="1270" y="1874"/>
            <a:ext cx="1184" cy="1359"/>
          </p:xfrm>
          <a:graphic>
            <a:graphicData uri="http://schemas.openxmlformats.org/presentationml/2006/ole">
              <mc:AlternateContent xmlns:mc="http://schemas.openxmlformats.org/markup-compatibility/2006">
                <mc:Choice xmlns:v="urn:schemas-microsoft-com:vml" Requires="v">
                  <p:oleObj spid="_x0000_s1028" name="Clip" r:id="rId4" imgW="644652" imgH="737006" progId="">
                    <p:embed/>
                  </p:oleObj>
                </mc:Choice>
                <mc:Fallback>
                  <p:oleObj name="Clip" r:id="rId4" imgW="644652" imgH="737006"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 y="1874"/>
                          <a:ext cx="1184" cy="1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10" name="Text Box 6"/>
            <p:cNvSpPr txBox="1">
              <a:spLocks noChangeArrowheads="1"/>
            </p:cNvSpPr>
            <p:nvPr/>
          </p:nvSpPr>
          <p:spPr bwMode="auto">
            <a:xfrm>
              <a:off x="1348" y="3224"/>
              <a:ext cx="1129" cy="523"/>
            </a:xfrm>
            <a:prstGeom prst="rect">
              <a:avLst/>
            </a:prstGeom>
            <a:noFill/>
            <a:ln w="9525">
              <a:noFill/>
              <a:miter lim="800000"/>
              <a:headEnd/>
              <a:tailEnd/>
            </a:ln>
            <a:effectLst/>
          </p:spPr>
          <p:txBody>
            <a:bodyPr wrap="none">
              <a:spAutoFit/>
            </a:bodyPr>
            <a:lstStyle/>
            <a:p>
              <a:pPr>
                <a:defRPr/>
              </a:pPr>
              <a:r>
                <a:rPr lang="en-US" sz="4800" dirty="0">
                  <a:solidFill>
                    <a:schemeClr val="tx2">
                      <a:lumMod val="75000"/>
                    </a:schemeClr>
                  </a:solidFill>
                  <a:effectLst>
                    <a:outerShdw blurRad="38100" dist="38100" dir="2700000" algn="tl">
                      <a:srgbClr val="000000"/>
                    </a:outerShdw>
                  </a:effectLst>
                  <a:latin typeface="Franklin Gothic Heavy" pitchFamily="34" charset="0"/>
                </a:rPr>
                <a:t>  time</a:t>
              </a:r>
            </a:p>
          </p:txBody>
        </p:sp>
      </p:grpSp>
      <p:grpSp>
        <p:nvGrpSpPr>
          <p:cNvPr id="3" name="Group 7"/>
          <p:cNvGrpSpPr>
            <a:grpSpLocks/>
          </p:cNvGrpSpPr>
          <p:nvPr/>
        </p:nvGrpSpPr>
        <p:grpSpPr bwMode="auto">
          <a:xfrm>
            <a:off x="5664212" y="3060701"/>
            <a:ext cx="1924050" cy="2474913"/>
            <a:chOff x="3506" y="2176"/>
            <a:chExt cx="1212" cy="1559"/>
          </a:xfrm>
        </p:grpSpPr>
        <p:graphicFrame>
          <p:nvGraphicFramePr>
            <p:cNvPr id="2050" name="Object 8"/>
            <p:cNvGraphicFramePr>
              <a:graphicFrameLocks noChangeAspect="1"/>
            </p:cNvGraphicFramePr>
            <p:nvPr/>
          </p:nvGraphicFramePr>
          <p:xfrm>
            <a:off x="3582" y="2176"/>
            <a:ext cx="1076" cy="1076"/>
          </p:xfrm>
          <a:graphic>
            <a:graphicData uri="http://schemas.openxmlformats.org/presentationml/2006/ole">
              <mc:AlternateContent xmlns:mc="http://schemas.openxmlformats.org/markup-compatibility/2006">
                <mc:Choice xmlns:v="urn:schemas-microsoft-com:vml" Requires="v">
                  <p:oleObj spid="_x0000_s1029" name="Clip" r:id="rId6" imgW="1425550" imgH="1425550" progId="">
                    <p:embed/>
                  </p:oleObj>
                </mc:Choice>
                <mc:Fallback>
                  <p:oleObj name="Clip" r:id="rId6" imgW="1425550" imgH="142555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2" y="2176"/>
                          <a:ext cx="1076" cy="10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13" name="Text Box 9"/>
            <p:cNvSpPr txBox="1">
              <a:spLocks noChangeArrowheads="1"/>
            </p:cNvSpPr>
            <p:nvPr/>
          </p:nvSpPr>
          <p:spPr bwMode="auto">
            <a:xfrm>
              <a:off x="3506" y="3212"/>
              <a:ext cx="1212" cy="523"/>
            </a:xfrm>
            <a:prstGeom prst="rect">
              <a:avLst/>
            </a:prstGeom>
            <a:noFill/>
            <a:ln w="9525">
              <a:noFill/>
              <a:miter lim="800000"/>
              <a:headEnd/>
              <a:tailEnd/>
            </a:ln>
            <a:effectLst/>
          </p:spPr>
          <p:txBody>
            <a:bodyPr wrap="none">
              <a:spAutoFit/>
            </a:bodyPr>
            <a:lstStyle/>
            <a:p>
              <a:pPr>
                <a:defRPr/>
              </a:pPr>
              <a:r>
                <a:rPr lang="en-US" sz="4800" dirty="0">
                  <a:solidFill>
                    <a:schemeClr val="tx2">
                      <a:lumMod val="75000"/>
                    </a:schemeClr>
                  </a:solidFill>
                  <a:effectLst>
                    <a:outerShdw blurRad="38100" dist="38100" dir="2700000" algn="tl">
                      <a:srgbClr val="000000"/>
                    </a:outerShdw>
                  </a:effectLst>
                  <a:latin typeface="Franklin Gothic Heavy" pitchFamily="34" charset="0"/>
                </a:rPr>
                <a:t> place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wipe(left)">
                                      <p:cBhvr>
                                        <p:cTn id="7" dur="500"/>
                                        <p:tgtEl>
                                          <p:spTgt spid="98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609600" y="7239000"/>
            <a:ext cx="6553200" cy="1066800"/>
          </a:xfrm>
          <a:prstGeom prst="rect">
            <a:avLst/>
          </a:prstGeom>
        </p:spPr>
        <p:txBody>
          <a:bodyPr anchorCtr="0"/>
          <a:lstStyle/>
          <a:p>
            <a:pPr eaLnBrk="1" hangingPunct="1">
              <a:defRPr/>
            </a:pPr>
            <a:r>
              <a:rPr lang="en-US" sz="500" dirty="0"/>
              <a:t>WHAT IS</a:t>
            </a:r>
            <a:br>
              <a:rPr lang="en-US" sz="500" dirty="0"/>
            </a:br>
            <a:r>
              <a:rPr lang="en-US" sz="500" dirty="0"/>
              <a:t>“DISTANCE LEARNING?”</a:t>
            </a:r>
          </a:p>
        </p:txBody>
      </p:sp>
      <p:grpSp>
        <p:nvGrpSpPr>
          <p:cNvPr id="2" name="Group 3"/>
          <p:cNvGrpSpPr>
            <a:grpSpLocks/>
          </p:cNvGrpSpPr>
          <p:nvPr/>
        </p:nvGrpSpPr>
        <p:grpSpPr bwMode="auto">
          <a:xfrm>
            <a:off x="385763" y="2244725"/>
            <a:ext cx="1747837" cy="3775075"/>
            <a:chOff x="0" y="1416"/>
            <a:chExt cx="1257" cy="2618"/>
          </a:xfrm>
        </p:grpSpPr>
      </p:grpSp>
      <p:sp>
        <p:nvSpPr>
          <p:cNvPr id="100362" name="Text Box 10"/>
          <p:cNvSpPr txBox="1">
            <a:spLocks noChangeArrowheads="1"/>
          </p:cNvSpPr>
          <p:nvPr/>
        </p:nvSpPr>
        <p:spPr bwMode="auto">
          <a:xfrm>
            <a:off x="1395425" y="1313403"/>
            <a:ext cx="7096644" cy="646331"/>
          </a:xfrm>
          <a:prstGeom prst="rect">
            <a:avLst/>
          </a:prstGeom>
          <a:noFill/>
          <a:ln w="12700">
            <a:noFill/>
            <a:miter lim="800000"/>
            <a:headEnd type="none" w="sm" len="sm"/>
            <a:tailEnd type="none" w="sm" len="sm"/>
          </a:ln>
          <a:effectLst>
            <a:outerShdw sx="1000" sy="1000" algn="ctr" rotWithShape="0">
              <a:schemeClr val="tx2">
                <a:lumMod val="75000"/>
              </a:schemeClr>
            </a:outerShdw>
          </a:effectLst>
        </p:spPr>
        <p:txBody>
          <a:bodyPr wrap="square">
            <a:spAutoFit/>
          </a:bodyPr>
          <a:lstStyle/>
          <a:p>
            <a:pPr>
              <a:defRPr/>
            </a:pPr>
            <a:r>
              <a:rPr lang="en-US" sz="3600" b="1" i="1" dirty="0">
                <a:solidFill>
                  <a:schemeClr val="tx2">
                    <a:lumMod val="75000"/>
                  </a:schemeClr>
                </a:solidFill>
                <a:effectLst>
                  <a:outerShdw blurRad="38100" dist="38100" dir="2700000" algn="tl">
                    <a:srgbClr val="000000">
                      <a:alpha val="43137"/>
                    </a:srgbClr>
                  </a:outerShdw>
                </a:effectLst>
                <a:latin typeface="Franklin Gothic Book" pitchFamily="34" charset="0"/>
              </a:rPr>
              <a:t>Dimensions vs. Instructional Modes</a:t>
            </a:r>
          </a:p>
        </p:txBody>
      </p:sp>
      <p:grpSp>
        <p:nvGrpSpPr>
          <p:cNvPr id="19" name="Group 18"/>
          <p:cNvGrpSpPr/>
          <p:nvPr/>
        </p:nvGrpSpPr>
        <p:grpSpPr>
          <a:xfrm>
            <a:off x="14288" y="1951038"/>
            <a:ext cx="8926511" cy="3992562"/>
            <a:chOff x="14288" y="1951038"/>
            <a:chExt cx="8926511" cy="3992562"/>
          </a:xfrm>
        </p:grpSpPr>
        <p:sp>
          <p:nvSpPr>
            <p:cNvPr id="100358" name="Rectangle 6"/>
            <p:cNvSpPr>
              <a:spLocks noChangeArrowheads="1"/>
            </p:cNvSpPr>
            <p:nvPr/>
          </p:nvSpPr>
          <p:spPr bwMode="auto">
            <a:xfrm>
              <a:off x="1507080" y="1951038"/>
              <a:ext cx="7433719" cy="639762"/>
            </a:xfrm>
            <a:prstGeom prst="rect">
              <a:avLst/>
            </a:prstGeom>
            <a:noFill/>
            <a:ln w="12700">
              <a:noFill/>
              <a:miter lim="800000"/>
              <a:headEnd/>
              <a:tailEnd/>
            </a:ln>
            <a:effectLst>
              <a:outerShdw sx="1000" sy="1000" algn="ctr" rotWithShape="0">
                <a:schemeClr val="tx2">
                  <a:lumMod val="75000"/>
                </a:schemeClr>
              </a:outerShdw>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rgbClr val="00FF00"/>
                  </a:solidFill>
                  <a:effectLst>
                    <a:outerShdw blurRad="38100" dist="38100" dir="2700000" algn="tl">
                      <a:srgbClr val="000000"/>
                    </a:outerShdw>
                  </a:effectLst>
                  <a:latin typeface="Franklin Gothic Book" pitchFamily="34" charset="0"/>
                </a:rPr>
                <a:t>Residence</a:t>
              </a:r>
              <a:r>
                <a:rPr lang="en-US" sz="2800" dirty="0">
                  <a:effectLst>
                    <a:outerShdw blurRad="38100" dist="38100" dir="2700000" algn="tl">
                      <a:srgbClr val="000000"/>
                    </a:outerShdw>
                  </a:effectLst>
                  <a:latin typeface="Franklin Gothic Book" pitchFamily="34" charset="0"/>
                </a:rPr>
                <a:t>       </a:t>
              </a:r>
              <a:r>
                <a:rPr lang="en-US" sz="2800" dirty="0">
                  <a:solidFill>
                    <a:schemeClr val="tx2">
                      <a:lumMod val="75000"/>
                    </a:schemeClr>
                  </a:solidFill>
                  <a:effectLst>
                    <a:outerShdw blurRad="38100" dist="38100" dir="2700000" algn="tl">
                      <a:srgbClr val="000000">
                        <a:alpha val="43137"/>
                      </a:srgbClr>
                    </a:outerShdw>
                  </a:effectLst>
                  <a:latin typeface="Franklin Gothic Book" pitchFamily="34" charset="0"/>
                </a:rPr>
                <a:t>Synchronous       Asynchronous</a:t>
              </a:r>
              <a:r>
                <a:rPr lang="en-US" sz="2800" dirty="0">
                  <a:latin typeface="Franklin Gothic Book" pitchFamily="34" charset="0"/>
                </a:rPr>
                <a:t> </a:t>
              </a:r>
              <a:r>
                <a:rPr lang="en-US" sz="2800" dirty="0"/>
                <a:t>           </a:t>
              </a:r>
            </a:p>
          </p:txBody>
        </p:sp>
        <p:sp>
          <p:nvSpPr>
            <p:cNvPr id="3079" name="Line 8"/>
            <p:cNvSpPr>
              <a:spLocks noChangeShapeType="1"/>
            </p:cNvSpPr>
            <p:nvPr/>
          </p:nvSpPr>
          <p:spPr bwMode="auto">
            <a:xfrm rot="5400000" flipH="1" flipV="1">
              <a:off x="4976813" y="328612"/>
              <a:ext cx="0" cy="7877175"/>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100363" name="Text Box 11"/>
            <p:cNvSpPr txBox="1">
              <a:spLocks noChangeArrowheads="1"/>
            </p:cNvSpPr>
            <p:nvPr/>
          </p:nvSpPr>
          <p:spPr bwMode="auto">
            <a:xfrm rot="5400000" flipH="1" flipV="1">
              <a:off x="-727869" y="4072732"/>
              <a:ext cx="2003425" cy="519112"/>
            </a:xfrm>
            <a:prstGeom prst="rect">
              <a:avLst/>
            </a:prstGeom>
            <a:noFill/>
            <a:ln w="12700">
              <a:noFill/>
              <a:miter lim="800000"/>
              <a:headEnd type="none" w="sm" len="sm"/>
              <a:tailEnd type="none" w="sm" len="sm"/>
            </a:ln>
            <a:effectLst/>
          </p:spPr>
          <p:txBody>
            <a:bodyPr wrap="none">
              <a:spAutoFit/>
            </a:bodyPr>
            <a:lstStyle/>
            <a:p>
              <a:pPr>
                <a:defRPr/>
              </a:pPr>
              <a:r>
                <a:rPr lang="en-US" sz="2800" b="1" i="1" dirty="0">
                  <a:solidFill>
                    <a:srgbClr val="FFFFFF"/>
                  </a:solidFill>
                  <a:effectLst>
                    <a:outerShdw blurRad="38100" dist="38100" dir="2700000" algn="tl">
                      <a:srgbClr val="000000"/>
                    </a:outerShdw>
                  </a:effectLst>
                  <a:latin typeface="Arial" pitchFamily="34" charset="0"/>
                </a:rPr>
                <a:t>Dimension</a:t>
              </a:r>
            </a:p>
          </p:txBody>
        </p:sp>
        <p:sp>
          <p:nvSpPr>
            <p:cNvPr id="100364" name="Rectangle 12"/>
            <p:cNvSpPr>
              <a:spLocks noChangeArrowheads="1"/>
            </p:cNvSpPr>
            <p:nvPr/>
          </p:nvSpPr>
          <p:spPr bwMode="auto">
            <a:xfrm>
              <a:off x="2133600" y="3094038"/>
              <a:ext cx="1752600"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rgbClr val="00FF00"/>
                  </a:solidFill>
                  <a:effectLst>
                    <a:outerShdw blurRad="38100" dist="38100" dir="2700000" algn="tl">
                      <a:srgbClr val="000000"/>
                    </a:outerShdw>
                  </a:effectLst>
                </a:rPr>
                <a:t>same             </a:t>
              </a:r>
            </a:p>
          </p:txBody>
        </p:sp>
        <p:sp>
          <p:nvSpPr>
            <p:cNvPr id="100366" name="Rectangle 14"/>
            <p:cNvSpPr>
              <a:spLocks noChangeArrowheads="1"/>
            </p:cNvSpPr>
            <p:nvPr/>
          </p:nvSpPr>
          <p:spPr bwMode="auto">
            <a:xfrm>
              <a:off x="4310063" y="3094038"/>
              <a:ext cx="1633537" cy="639762"/>
            </a:xfrm>
            <a:prstGeom prst="rect">
              <a:avLst/>
            </a:prstGeom>
            <a:noFill/>
            <a:ln w="12700">
              <a:noFill/>
              <a:miter lim="800000"/>
              <a:headEnd/>
              <a:tailEnd/>
            </a:ln>
            <a:effectLst>
              <a:outerShdw sx="1000" sy="1000" algn="ctr" rotWithShape="0">
                <a:schemeClr val="tx2">
                  <a:lumMod val="60000"/>
                  <a:lumOff val="40000"/>
                </a:schemeClr>
              </a:outerShdw>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same  </a:t>
              </a:r>
              <a:r>
                <a:rPr lang="en-US" sz="2800" dirty="0">
                  <a:effectLst>
                    <a:outerShdw blurRad="38100" dist="38100" dir="2700000" algn="tl">
                      <a:srgbClr val="000000"/>
                    </a:outerShdw>
                  </a:effectLst>
                </a:rPr>
                <a:t>           </a:t>
              </a:r>
            </a:p>
          </p:txBody>
        </p:sp>
        <p:sp>
          <p:nvSpPr>
            <p:cNvPr id="100367" name="Rectangle 15"/>
            <p:cNvSpPr>
              <a:spLocks noChangeArrowheads="1"/>
            </p:cNvSpPr>
            <p:nvPr/>
          </p:nvSpPr>
          <p:spPr bwMode="auto">
            <a:xfrm>
              <a:off x="6739467" y="3094038"/>
              <a:ext cx="1871134"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different</a:t>
              </a:r>
              <a:r>
                <a:rPr lang="en-US" sz="2800" dirty="0">
                  <a:effectLst>
                    <a:outerShdw blurRad="38100" dist="38100" dir="2700000" algn="tl">
                      <a:srgbClr val="000000"/>
                    </a:outerShdw>
                  </a:effectLst>
                </a:rPr>
                <a:t>            </a:t>
              </a:r>
            </a:p>
          </p:txBody>
        </p:sp>
        <p:sp>
          <p:nvSpPr>
            <p:cNvPr id="3085" name="Line 18"/>
            <p:cNvSpPr>
              <a:spLocks noChangeShapeType="1"/>
            </p:cNvSpPr>
            <p:nvPr/>
          </p:nvSpPr>
          <p:spPr bwMode="auto">
            <a:xfrm flipH="1">
              <a:off x="3429000" y="2057400"/>
              <a:ext cx="0" cy="3886200"/>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3086" name="Line 19"/>
            <p:cNvSpPr>
              <a:spLocks noChangeShapeType="1"/>
            </p:cNvSpPr>
            <p:nvPr/>
          </p:nvSpPr>
          <p:spPr bwMode="auto">
            <a:xfrm rot="5400000" flipH="1" flipV="1">
              <a:off x="4976813" y="-1347788"/>
              <a:ext cx="0" cy="7877175"/>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100375" name="Rectangle 23"/>
            <p:cNvSpPr>
              <a:spLocks noChangeArrowheads="1"/>
            </p:cNvSpPr>
            <p:nvPr/>
          </p:nvSpPr>
          <p:spPr bwMode="auto">
            <a:xfrm>
              <a:off x="2133600" y="4999038"/>
              <a:ext cx="1752600"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rgbClr val="00FF00"/>
                  </a:solidFill>
                  <a:effectLst>
                    <a:outerShdw blurRad="38100" dist="38100" dir="2700000" algn="tl">
                      <a:srgbClr val="000000"/>
                    </a:outerShdw>
                  </a:effectLst>
                </a:rPr>
                <a:t>same             </a:t>
              </a:r>
            </a:p>
          </p:txBody>
        </p:sp>
        <p:sp>
          <p:nvSpPr>
            <p:cNvPr id="3090" name="Line 26"/>
            <p:cNvSpPr>
              <a:spLocks noChangeShapeType="1"/>
            </p:cNvSpPr>
            <p:nvPr/>
          </p:nvSpPr>
          <p:spPr bwMode="auto">
            <a:xfrm flipH="1">
              <a:off x="6172200" y="2057400"/>
              <a:ext cx="0" cy="3886200"/>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24" name="Rectangle 15"/>
            <p:cNvSpPr>
              <a:spLocks noChangeArrowheads="1"/>
            </p:cNvSpPr>
            <p:nvPr/>
          </p:nvSpPr>
          <p:spPr bwMode="auto">
            <a:xfrm>
              <a:off x="4089401" y="4855104"/>
              <a:ext cx="1871134"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different</a:t>
              </a:r>
              <a:r>
                <a:rPr lang="en-US" sz="2800" dirty="0">
                  <a:effectLst>
                    <a:outerShdw blurRad="38100" dist="38100" dir="2700000" algn="tl">
                      <a:srgbClr val="000000"/>
                    </a:outerShdw>
                  </a:effectLst>
                </a:rPr>
                <a:t>            </a:t>
              </a:r>
            </a:p>
          </p:txBody>
        </p:sp>
        <p:sp>
          <p:nvSpPr>
            <p:cNvPr id="25" name="Rectangle 15"/>
            <p:cNvSpPr>
              <a:spLocks noChangeArrowheads="1"/>
            </p:cNvSpPr>
            <p:nvPr/>
          </p:nvSpPr>
          <p:spPr bwMode="auto">
            <a:xfrm>
              <a:off x="6612513" y="4872038"/>
              <a:ext cx="1871134"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different</a:t>
              </a:r>
              <a:r>
                <a:rPr lang="en-US" sz="2800" dirty="0">
                  <a:effectLst>
                    <a:outerShdw blurRad="38100" dist="38100" dir="2700000" algn="tl">
                      <a:srgbClr val="000000"/>
                    </a:outerShdw>
                  </a:effectLst>
                </a:rPr>
                <a:t>            </a:t>
              </a:r>
            </a:p>
          </p:txBody>
        </p:sp>
      </p:grpSp>
      <p:pic>
        <p:nvPicPr>
          <p:cNvPr id="2050" name="Object 4"/>
          <p:cNvPicPr>
            <a:picLocks noChangeAspect="1" noChangeArrowheads="1"/>
          </p:cNvPicPr>
          <p:nvPr/>
        </p:nvPicPr>
        <p:blipFill>
          <a:blip r:embed="rId3" cstate="print"/>
          <a:srcRect/>
          <a:stretch>
            <a:fillRect/>
          </a:stretch>
        </p:blipFill>
        <p:spPr bwMode="auto">
          <a:xfrm>
            <a:off x="385763" y="2244725"/>
            <a:ext cx="1646237" cy="1958975"/>
          </a:xfrm>
          <a:prstGeom prst="rect">
            <a:avLst/>
          </a:prstGeom>
          <a:noFill/>
        </p:spPr>
      </p:pic>
      <p:pic>
        <p:nvPicPr>
          <p:cNvPr id="2051" name="Object 5"/>
          <p:cNvPicPr>
            <a:picLocks noChangeAspect="1" noChangeArrowheads="1"/>
          </p:cNvPicPr>
          <p:nvPr/>
        </p:nvPicPr>
        <p:blipFill>
          <a:blip r:embed="rId4" cstate="print"/>
          <a:srcRect/>
          <a:stretch>
            <a:fillRect/>
          </a:stretch>
        </p:blipFill>
        <p:spPr bwMode="auto">
          <a:xfrm>
            <a:off x="638175" y="4468813"/>
            <a:ext cx="1495425" cy="1550987"/>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Line 2"/>
          <p:cNvSpPr>
            <a:spLocks noChangeShapeType="1"/>
          </p:cNvSpPr>
          <p:nvPr/>
        </p:nvSpPr>
        <p:spPr bwMode="auto">
          <a:xfrm>
            <a:off x="1464733" y="3615259"/>
            <a:ext cx="7079192" cy="8996"/>
          </a:xfrm>
          <a:prstGeom prst="line">
            <a:avLst/>
          </a:prstGeom>
          <a:noFill/>
          <a:ln w="41275">
            <a:solidFill>
              <a:schemeClr val="tx2">
                <a:lumMod val="75000"/>
              </a:schemeClr>
            </a:solidFill>
            <a:round/>
            <a:headEnd/>
            <a:tailEnd/>
          </a:ln>
        </p:spPr>
        <p:txBody>
          <a:bodyPr/>
          <a:lstStyle/>
          <a:p>
            <a:endParaRPr lang="en-US" dirty="0"/>
          </a:p>
        </p:txBody>
      </p:sp>
      <p:sp>
        <p:nvSpPr>
          <p:cNvPr id="102404" name="Rectangle 4"/>
          <p:cNvSpPr>
            <a:spLocks noGrp="1" noChangeArrowheads="1"/>
          </p:cNvSpPr>
          <p:nvPr>
            <p:ph type="body" idx="4294967295"/>
          </p:nvPr>
        </p:nvSpPr>
        <p:spPr>
          <a:xfrm>
            <a:off x="1615068" y="2081214"/>
            <a:ext cx="5987998" cy="3091920"/>
          </a:xfrm>
          <a:prstGeom prst="rect">
            <a:avLst/>
          </a:prstGeom>
        </p:spPr>
        <p:txBody>
          <a:bodyPr/>
          <a:lstStyle/>
          <a:p>
            <a:pPr eaLnBrk="1" hangingPunct="1">
              <a:spcBef>
                <a:spcPct val="0"/>
              </a:spcBef>
              <a:spcAft>
                <a:spcPts val="600"/>
              </a:spcAft>
              <a:defRPr/>
            </a:pPr>
            <a:r>
              <a:rPr lang="en-US" sz="2000" dirty="0">
                <a:solidFill>
                  <a:schemeClr val="tx2">
                    <a:lumMod val="75000"/>
                  </a:schemeClr>
                </a:solidFill>
              </a:rPr>
              <a:t>Text-Based: Print, e-Readers </a:t>
            </a:r>
          </a:p>
          <a:p>
            <a:pPr eaLnBrk="1" hangingPunct="1">
              <a:spcBef>
                <a:spcPct val="0"/>
              </a:spcBef>
              <a:spcAft>
                <a:spcPts val="600"/>
              </a:spcAft>
              <a:defRPr/>
            </a:pPr>
            <a:r>
              <a:rPr lang="en-US" sz="2000" dirty="0">
                <a:solidFill>
                  <a:schemeClr val="tx2">
                    <a:lumMod val="75000"/>
                  </a:schemeClr>
                </a:solidFill>
              </a:rPr>
              <a:t>Audio: CD, Podcasting, M Media</a:t>
            </a:r>
          </a:p>
          <a:p>
            <a:pPr eaLnBrk="1" hangingPunct="1">
              <a:spcBef>
                <a:spcPct val="0"/>
              </a:spcBef>
              <a:spcAft>
                <a:spcPts val="600"/>
              </a:spcAft>
              <a:defRPr/>
            </a:pPr>
            <a:r>
              <a:rPr lang="en-US" sz="2000" dirty="0">
                <a:solidFill>
                  <a:schemeClr val="tx2">
                    <a:lumMod val="75000"/>
                  </a:schemeClr>
                </a:solidFill>
              </a:rPr>
              <a:t>Video: DVD, Streaming, F &amp; M Media </a:t>
            </a:r>
          </a:p>
          <a:p>
            <a:pPr eaLnBrk="1" hangingPunct="1">
              <a:spcBef>
                <a:spcPct val="0"/>
              </a:spcBef>
              <a:spcAft>
                <a:spcPts val="600"/>
              </a:spcAft>
              <a:defRPr/>
            </a:pPr>
            <a:r>
              <a:rPr lang="en-US" sz="2000" dirty="0">
                <a:solidFill>
                  <a:schemeClr val="tx2">
                    <a:lumMod val="75000"/>
                  </a:schemeClr>
                </a:solidFill>
              </a:rPr>
              <a:t>Computer-Based Instruction (CBI) </a:t>
            </a:r>
          </a:p>
          <a:p>
            <a:pPr eaLnBrk="1" hangingPunct="1">
              <a:spcBef>
                <a:spcPct val="0"/>
              </a:spcBef>
              <a:spcAft>
                <a:spcPts val="600"/>
              </a:spcAft>
              <a:defRPr/>
            </a:pPr>
            <a:r>
              <a:rPr lang="en-US" sz="2000" dirty="0">
                <a:solidFill>
                  <a:schemeClr val="tx2">
                    <a:lumMod val="75000"/>
                  </a:schemeClr>
                </a:solidFill>
              </a:rPr>
              <a:t>Online Learning (WBI) (VLE) </a:t>
            </a:r>
          </a:p>
          <a:p>
            <a:pPr eaLnBrk="1" hangingPunct="1">
              <a:spcBef>
                <a:spcPct val="0"/>
              </a:spcBef>
              <a:spcAft>
                <a:spcPts val="600"/>
              </a:spcAft>
              <a:defRPr/>
            </a:pPr>
            <a:r>
              <a:rPr lang="en-US" sz="2000" dirty="0">
                <a:solidFill>
                  <a:schemeClr val="tx2">
                    <a:lumMod val="75000"/>
                  </a:schemeClr>
                </a:solidFill>
              </a:rPr>
              <a:t>Audioteleconferencing: F &amp; M Media </a:t>
            </a:r>
          </a:p>
          <a:p>
            <a:pPr eaLnBrk="1" hangingPunct="1">
              <a:spcBef>
                <a:spcPct val="0"/>
              </a:spcBef>
              <a:spcAft>
                <a:spcPts val="600"/>
              </a:spcAft>
              <a:defRPr/>
            </a:pPr>
            <a:r>
              <a:rPr lang="en-US" sz="2000" dirty="0">
                <a:solidFill>
                  <a:schemeClr val="tx2">
                    <a:lumMod val="75000"/>
                  </a:schemeClr>
                </a:solidFill>
              </a:rPr>
              <a:t>Videoteleconferencing: F &amp; M Media </a:t>
            </a:r>
          </a:p>
          <a:p>
            <a:pPr eaLnBrk="1" hangingPunct="1">
              <a:spcBef>
                <a:spcPct val="0"/>
              </a:spcBef>
              <a:spcAft>
                <a:spcPts val="600"/>
              </a:spcAft>
              <a:defRPr/>
            </a:pPr>
            <a:r>
              <a:rPr lang="en-US" sz="2000" dirty="0">
                <a:solidFill>
                  <a:schemeClr val="tx2">
                    <a:lumMod val="75000"/>
                  </a:schemeClr>
                </a:solidFill>
              </a:rPr>
              <a:t>Interactive Television </a:t>
            </a:r>
          </a:p>
        </p:txBody>
      </p:sp>
      <p:grpSp>
        <p:nvGrpSpPr>
          <p:cNvPr id="2" name="Group 5"/>
          <p:cNvGrpSpPr>
            <a:grpSpLocks/>
          </p:cNvGrpSpPr>
          <p:nvPr/>
        </p:nvGrpSpPr>
        <p:grpSpPr bwMode="auto">
          <a:xfrm>
            <a:off x="7621588" y="1878013"/>
            <a:ext cx="996950" cy="1250950"/>
            <a:chOff x="4218" y="1371"/>
            <a:chExt cx="628" cy="788"/>
          </a:xfrm>
        </p:grpSpPr>
        <p:graphicFrame>
          <p:nvGraphicFramePr>
            <p:cNvPr id="4099" name="Object 6"/>
            <p:cNvGraphicFramePr>
              <a:graphicFrameLocks noChangeAspect="1"/>
            </p:cNvGraphicFramePr>
            <p:nvPr/>
          </p:nvGraphicFramePr>
          <p:xfrm>
            <a:off x="4218" y="1371"/>
            <a:ext cx="606" cy="696"/>
          </p:xfrm>
          <a:graphic>
            <a:graphicData uri="http://schemas.openxmlformats.org/presentationml/2006/ole">
              <mc:AlternateContent xmlns:mc="http://schemas.openxmlformats.org/markup-compatibility/2006">
                <mc:Choice xmlns:v="urn:schemas-microsoft-com:vml" Requires="v">
                  <p:oleObj spid="_x0000_s3077" name="Clip" r:id="rId4" imgW="644652" imgH="737006" progId="">
                    <p:embed/>
                  </p:oleObj>
                </mc:Choice>
                <mc:Fallback>
                  <p:oleObj name="Clip" r:id="rId4" imgW="644652" imgH="737006"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8" y="1371"/>
                          <a:ext cx="606" cy="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7"/>
            <p:cNvGraphicFramePr>
              <a:graphicFrameLocks noChangeAspect="1"/>
            </p:cNvGraphicFramePr>
            <p:nvPr/>
          </p:nvGraphicFramePr>
          <p:xfrm>
            <a:off x="4240" y="1463"/>
            <a:ext cx="606" cy="696"/>
          </p:xfrm>
          <a:graphic>
            <a:graphicData uri="http://schemas.openxmlformats.org/presentationml/2006/ole">
              <mc:AlternateContent xmlns:mc="http://schemas.openxmlformats.org/markup-compatibility/2006">
                <mc:Choice xmlns:v="urn:schemas-microsoft-com:vml" Requires="v">
                  <p:oleObj spid="_x0000_s3078" name="Clip" r:id="rId6" imgW="644652" imgH="737006" progId="">
                    <p:embed/>
                  </p:oleObj>
                </mc:Choice>
                <mc:Fallback>
                  <p:oleObj name="Clip" r:id="rId6" imgW="644652" imgH="737006"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0" y="1463"/>
                          <a:ext cx="606" cy="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098" name="Object 8"/>
          <p:cNvGraphicFramePr>
            <a:graphicFrameLocks noChangeAspect="1"/>
          </p:cNvGraphicFramePr>
          <p:nvPr/>
        </p:nvGraphicFramePr>
        <p:xfrm>
          <a:off x="7718425" y="4284663"/>
          <a:ext cx="962025" cy="1104900"/>
        </p:xfrm>
        <a:graphic>
          <a:graphicData uri="http://schemas.openxmlformats.org/presentationml/2006/ole">
            <mc:AlternateContent xmlns:mc="http://schemas.openxmlformats.org/markup-compatibility/2006">
              <mc:Choice xmlns:v="urn:schemas-microsoft-com:vml" Requires="v">
                <p:oleObj spid="_x0000_s3079" name="Clip" r:id="rId7" imgW="644652" imgH="737006" progId="">
                  <p:embed/>
                </p:oleObj>
              </mc:Choice>
              <mc:Fallback>
                <p:oleObj name="Clip" r:id="rId7" imgW="644652" imgH="737006"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8425" y="4284663"/>
                        <a:ext cx="962025"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0"/>
          <p:cNvSpPr txBox="1">
            <a:spLocks noChangeArrowheads="1"/>
          </p:cNvSpPr>
          <p:nvPr/>
        </p:nvSpPr>
        <p:spPr bwMode="auto">
          <a:xfrm>
            <a:off x="2784013" y="1313403"/>
            <a:ext cx="4031708" cy="646331"/>
          </a:xfrm>
          <a:prstGeom prst="rect">
            <a:avLst/>
          </a:prstGeom>
          <a:noFill/>
          <a:ln w="12700">
            <a:noFill/>
            <a:miter lim="800000"/>
            <a:headEnd type="none" w="sm" len="sm"/>
            <a:tailEnd type="none" w="sm" len="sm"/>
          </a:ln>
          <a:effectLst>
            <a:outerShdw sx="1000" sy="1000" algn="ctr" rotWithShape="0">
              <a:srgbClr val="000000"/>
            </a:outerShdw>
          </a:effectLst>
        </p:spPr>
        <p:txBody>
          <a:bodyPr wrap="square">
            <a:spAutoFit/>
          </a:bodyPr>
          <a:lstStyle/>
          <a:p>
            <a:pPr>
              <a:defRPr/>
            </a:pPr>
            <a:r>
              <a:rPr lang="en-US" sz="3600" b="1" i="1" dirty="0">
                <a:solidFill>
                  <a:schemeClr val="tx2">
                    <a:lumMod val="75000"/>
                  </a:schemeClr>
                </a:solidFill>
                <a:effectLst>
                  <a:outerShdw blurRad="38100" dist="38100" dir="2700000" algn="tl">
                    <a:srgbClr val="000000">
                      <a:alpha val="43137"/>
                    </a:srgbClr>
                  </a:outerShdw>
                </a:effectLst>
                <a:latin typeface="Franklin Gothic Book" pitchFamily="34" charset="0"/>
              </a:rPr>
              <a:t>Media Components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219200" y="7162800"/>
            <a:ext cx="6553200" cy="1066800"/>
          </a:xfrm>
          <a:prstGeom prst="rect">
            <a:avLst/>
          </a:prstGeom>
          <a:noFill/>
          <a:ln w="9525">
            <a:noFill/>
            <a:miter lim="800000"/>
            <a:headEnd/>
            <a:tailEnd/>
          </a:ln>
          <a:effectLst/>
        </p:spPr>
        <p:txBody>
          <a:bodyPr lIns="92075" tIns="46038" rIns="92075" bIns="46038" anchor="ctr"/>
          <a:lstStyle/>
          <a:p>
            <a:pPr algn="ctr" eaLnBrk="1" hangingPunct="1">
              <a:defRPr/>
            </a:pPr>
            <a:r>
              <a:rPr lang="en-US" sz="500" i="1" dirty="0">
                <a:solidFill>
                  <a:srgbClr val="FFFFFF"/>
                </a:solidFill>
                <a:effectLst>
                  <a:outerShdw blurRad="38100" dist="38100" dir="2700000" algn="tl">
                    <a:srgbClr val="000000"/>
                  </a:outerShdw>
                </a:effectLst>
                <a:latin typeface="Arial" pitchFamily="34" charset="0"/>
              </a:rPr>
              <a:t>Going Digital</a:t>
            </a:r>
            <a:endParaRPr lang="en-US" sz="500" dirty="0">
              <a:solidFill>
                <a:srgbClr val="FFFFFF"/>
              </a:solidFill>
              <a:effectLst>
                <a:outerShdw blurRad="38100" dist="38100" dir="2700000" algn="tl">
                  <a:srgbClr val="000000"/>
                </a:outerShdw>
              </a:effectLst>
              <a:latin typeface="Arial" pitchFamily="34" charset="0"/>
            </a:endParaRPr>
          </a:p>
        </p:txBody>
      </p:sp>
      <p:sp>
        <p:nvSpPr>
          <p:cNvPr id="139267" name="Rectangle 3"/>
          <p:cNvSpPr>
            <a:spLocks noGrp="1" noChangeArrowheads="1"/>
          </p:cNvSpPr>
          <p:nvPr>
            <p:ph type="body" idx="4294967295"/>
          </p:nvPr>
        </p:nvSpPr>
        <p:spPr>
          <a:xfrm>
            <a:off x="1625599" y="2072216"/>
            <a:ext cx="7205133" cy="2567517"/>
          </a:xfrm>
          <a:prstGeom prst="rect">
            <a:avLst/>
          </a:prstGeom>
        </p:spPr>
        <p:txBody>
          <a:bodyPr/>
          <a:lstStyle/>
          <a:p>
            <a:pPr eaLnBrk="1" hangingPunct="1">
              <a:spcBef>
                <a:spcPts val="0"/>
              </a:spcBef>
              <a:spcAft>
                <a:spcPts val="600"/>
              </a:spcAft>
              <a:buFont typeface="Wingdings" pitchFamily="2" charset="2"/>
              <a:buNone/>
              <a:defRPr/>
            </a:pPr>
            <a:r>
              <a:rPr lang="en-US" sz="2400" dirty="0">
                <a:solidFill>
                  <a:schemeClr val="tx2">
                    <a:lumMod val="75000"/>
                  </a:schemeClr>
                </a:solidFill>
              </a:rPr>
              <a:t>Why go digital?  </a:t>
            </a:r>
            <a:r>
              <a:rPr lang="en-US" sz="2400" i="1" dirty="0">
                <a:solidFill>
                  <a:schemeClr val="tx2">
                    <a:lumMod val="75000"/>
                  </a:schemeClr>
                </a:solidFill>
              </a:rPr>
              <a:t>Compression!</a:t>
            </a:r>
          </a:p>
          <a:p>
            <a:pPr eaLnBrk="1" hangingPunct="1">
              <a:spcBef>
                <a:spcPts val="0"/>
              </a:spcBef>
              <a:spcAft>
                <a:spcPts val="600"/>
              </a:spcAft>
              <a:defRPr/>
            </a:pPr>
            <a:r>
              <a:rPr lang="en-US" sz="2000" dirty="0">
                <a:solidFill>
                  <a:schemeClr val="tx2">
                    <a:lumMod val="75000"/>
                  </a:schemeClr>
                </a:solidFill>
              </a:rPr>
              <a:t>Reduces transmission cost</a:t>
            </a:r>
          </a:p>
          <a:p>
            <a:pPr eaLnBrk="1" hangingPunct="1">
              <a:spcBef>
                <a:spcPts val="0"/>
              </a:spcBef>
              <a:spcAft>
                <a:spcPts val="600"/>
              </a:spcAft>
              <a:defRPr/>
            </a:pPr>
            <a:r>
              <a:rPr lang="en-US" sz="2000" dirty="0">
                <a:solidFill>
                  <a:schemeClr val="tx2">
                    <a:lumMod val="75000"/>
                  </a:schemeClr>
                </a:solidFill>
              </a:rPr>
              <a:t>Reduces bandwidth requirements</a:t>
            </a:r>
          </a:p>
          <a:p>
            <a:pPr eaLnBrk="1" hangingPunct="1">
              <a:spcBef>
                <a:spcPts val="0"/>
              </a:spcBef>
              <a:spcAft>
                <a:spcPts val="600"/>
              </a:spcAft>
              <a:defRPr/>
            </a:pPr>
            <a:r>
              <a:rPr lang="en-US" sz="2000" dirty="0">
                <a:solidFill>
                  <a:schemeClr val="tx2">
                    <a:lumMod val="75000"/>
                  </a:schemeClr>
                </a:solidFill>
              </a:rPr>
              <a:t>Allows transmission via low bandwidth media (i.e. POTS)</a:t>
            </a:r>
          </a:p>
          <a:p>
            <a:pPr>
              <a:spcBef>
                <a:spcPts val="0"/>
              </a:spcBef>
              <a:spcAft>
                <a:spcPts val="600"/>
              </a:spcAft>
              <a:defRPr/>
            </a:pPr>
            <a:r>
              <a:rPr lang="en-US" sz="2000" dirty="0">
                <a:solidFill>
                  <a:schemeClr val="tx2">
                    <a:lumMod val="75000"/>
                  </a:schemeClr>
                </a:solidFill>
              </a:rPr>
              <a:t>Decreases storage requirements</a:t>
            </a:r>
          </a:p>
          <a:p>
            <a:pPr>
              <a:spcBef>
                <a:spcPts val="0"/>
              </a:spcBef>
              <a:spcAft>
                <a:spcPts val="600"/>
              </a:spcAft>
              <a:defRPr/>
            </a:pPr>
            <a:r>
              <a:rPr lang="en-US" sz="2000" dirty="0">
                <a:solidFill>
                  <a:schemeClr val="tx2">
                    <a:lumMod val="75000"/>
                  </a:schemeClr>
                </a:solidFill>
              </a:rPr>
              <a:t>Allows for establishing common standards (e.g. IP) &amp; blending of media types</a:t>
            </a:r>
          </a:p>
        </p:txBody>
      </p:sp>
      <p:sp>
        <p:nvSpPr>
          <p:cNvPr id="5" name="Text Box 10"/>
          <p:cNvSpPr txBox="1">
            <a:spLocks noChangeArrowheads="1"/>
          </p:cNvSpPr>
          <p:nvPr/>
        </p:nvSpPr>
        <p:spPr bwMode="auto">
          <a:xfrm>
            <a:off x="2784013" y="1313403"/>
            <a:ext cx="4031708" cy="646331"/>
          </a:xfrm>
          <a:prstGeom prst="rect">
            <a:avLst/>
          </a:prstGeom>
          <a:noFill/>
          <a:ln w="12700">
            <a:noFill/>
            <a:miter lim="800000"/>
            <a:headEnd type="none" w="sm" len="sm"/>
            <a:tailEnd type="none" w="sm" len="sm"/>
          </a:ln>
          <a:effectLst>
            <a:outerShdw sx="1000" sy="1000" algn="ctr" rotWithShape="0">
              <a:srgbClr val="000000"/>
            </a:outerShdw>
          </a:effectLst>
        </p:spPr>
        <p:txBody>
          <a:bodyPr wrap="square">
            <a:spAutoFit/>
          </a:bodyPr>
          <a:lstStyle/>
          <a:p>
            <a:pPr>
              <a:defRPr/>
            </a:pPr>
            <a:r>
              <a:rPr lang="en-US" sz="3600" b="1" i="1" dirty="0">
                <a:solidFill>
                  <a:schemeClr val="tx2">
                    <a:lumMod val="75000"/>
                  </a:schemeClr>
                </a:solidFill>
                <a:effectLst>
                  <a:outerShdw blurRad="38100" dist="38100" dir="2700000" algn="tl">
                    <a:srgbClr val="000000">
                      <a:alpha val="43137"/>
                    </a:srgbClr>
                  </a:outerShdw>
                </a:effectLst>
                <a:latin typeface="Franklin Gothic Book" pitchFamily="34" charset="0"/>
              </a:rPr>
              <a:t>It’s a Digital World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Rectangle 3"/>
          <p:cNvSpPr>
            <a:spLocks noGrp="1" noChangeArrowheads="1"/>
          </p:cNvSpPr>
          <p:nvPr>
            <p:ph type="body" idx="4294967295"/>
          </p:nvPr>
        </p:nvSpPr>
        <p:spPr>
          <a:xfrm>
            <a:off x="1481701" y="2078043"/>
            <a:ext cx="6358432" cy="1672695"/>
          </a:xfrm>
          <a:prstGeom prst="rect">
            <a:avLst/>
          </a:prstGeom>
        </p:spPr>
        <p:txBody>
          <a:bodyPr/>
          <a:lstStyle/>
          <a:p>
            <a:pPr eaLnBrk="1" hangingPunct="1">
              <a:spcBef>
                <a:spcPts val="600"/>
              </a:spcBef>
              <a:defRPr/>
            </a:pPr>
            <a:r>
              <a:rPr lang="en-US" dirty="0">
                <a:solidFill>
                  <a:schemeClr val="accent1">
                    <a:lumMod val="50000"/>
                  </a:schemeClr>
                </a:solidFill>
              </a:rPr>
              <a:t>Analog</a:t>
            </a:r>
          </a:p>
          <a:p>
            <a:pPr marL="514350" lvl="1" eaLnBrk="1" hangingPunct="1">
              <a:spcBef>
                <a:spcPts val="0"/>
              </a:spcBef>
              <a:spcAft>
                <a:spcPts val="600"/>
              </a:spcAft>
              <a:defRPr/>
            </a:pPr>
            <a:r>
              <a:rPr lang="en-US" sz="1800" dirty="0">
                <a:solidFill>
                  <a:schemeClr val="accent1">
                    <a:lumMod val="50000"/>
                  </a:schemeClr>
                </a:solidFill>
              </a:rPr>
              <a:t>Full motion (30 fps)</a:t>
            </a:r>
          </a:p>
          <a:p>
            <a:pPr marL="514350" lvl="1" eaLnBrk="1" hangingPunct="1">
              <a:spcBef>
                <a:spcPts val="0"/>
              </a:spcBef>
              <a:spcAft>
                <a:spcPts val="600"/>
              </a:spcAft>
              <a:defRPr/>
            </a:pPr>
            <a:r>
              <a:rPr lang="en-US" sz="1800" dirty="0">
                <a:solidFill>
                  <a:schemeClr val="accent1">
                    <a:lumMod val="50000"/>
                  </a:schemeClr>
                </a:solidFill>
              </a:rPr>
              <a:t> “Broadcast” quality</a:t>
            </a:r>
          </a:p>
          <a:p>
            <a:pPr marL="514350" lvl="1" eaLnBrk="1" hangingPunct="1">
              <a:spcBef>
                <a:spcPts val="0"/>
              </a:spcBef>
              <a:spcAft>
                <a:spcPts val="600"/>
              </a:spcAft>
              <a:defRPr/>
            </a:pPr>
            <a:r>
              <a:rPr lang="en-US" sz="1800" dirty="0">
                <a:solidFill>
                  <a:schemeClr val="accent1">
                    <a:lumMod val="50000"/>
                  </a:schemeClr>
                </a:solidFill>
              </a:rPr>
              <a:t> Data rate equivalent to 90 Mbps of uncompressed video</a:t>
            </a:r>
          </a:p>
          <a:p>
            <a:pPr marL="514350" lvl="1" eaLnBrk="1" hangingPunct="1">
              <a:spcBef>
                <a:spcPts val="0"/>
              </a:spcBef>
              <a:spcAft>
                <a:spcPts val="600"/>
              </a:spcAft>
              <a:defRPr/>
            </a:pPr>
            <a:r>
              <a:rPr lang="en-US" sz="1800" dirty="0">
                <a:solidFill>
                  <a:schemeClr val="accent1">
                    <a:lumMod val="50000"/>
                  </a:schemeClr>
                </a:solidFill>
              </a:rPr>
              <a:t> Uses full satellite transponder</a:t>
            </a:r>
          </a:p>
        </p:txBody>
      </p:sp>
      <p:sp>
        <p:nvSpPr>
          <p:cNvPr id="4" name="Text Box 10"/>
          <p:cNvSpPr txBox="1">
            <a:spLocks noChangeArrowheads="1"/>
          </p:cNvSpPr>
          <p:nvPr/>
        </p:nvSpPr>
        <p:spPr bwMode="auto">
          <a:xfrm>
            <a:off x="2784013" y="1313403"/>
            <a:ext cx="4031708" cy="646331"/>
          </a:xfrm>
          <a:prstGeom prst="rect">
            <a:avLst/>
          </a:prstGeom>
          <a:noFill/>
          <a:ln w="12700">
            <a:noFill/>
            <a:miter lim="800000"/>
            <a:headEnd type="none" w="sm" len="sm"/>
            <a:tailEnd type="none" w="sm" len="sm"/>
          </a:ln>
          <a:effectLst>
            <a:outerShdw sx="1000" sy="1000" algn="ctr" rotWithShape="0">
              <a:srgbClr val="000000"/>
            </a:outerShdw>
          </a:effectLst>
        </p:spPr>
        <p:txBody>
          <a:bodyPr wrap="square">
            <a:spAutoFit/>
          </a:bodyPr>
          <a:lstStyle/>
          <a:p>
            <a:pPr>
              <a:defRPr/>
            </a:pPr>
            <a:r>
              <a:rPr lang="en-US" sz="3600" b="1" i="1" dirty="0">
                <a:solidFill>
                  <a:schemeClr val="tx2">
                    <a:lumMod val="75000"/>
                  </a:schemeClr>
                </a:solidFill>
                <a:effectLst>
                  <a:outerShdw blurRad="38100" dist="38100" dir="2700000" algn="tl">
                    <a:srgbClr val="000000">
                      <a:alpha val="43137"/>
                    </a:srgbClr>
                  </a:outerShdw>
                </a:effectLst>
                <a:latin typeface="Franklin Gothic Book" pitchFamily="34" charset="0"/>
              </a:rPr>
              <a:t>Video Compression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9" name="Rectangle 3"/>
          <p:cNvSpPr>
            <a:spLocks noGrp="1" noChangeArrowheads="1"/>
          </p:cNvSpPr>
          <p:nvPr>
            <p:ph type="body" idx="4294967295"/>
          </p:nvPr>
        </p:nvSpPr>
        <p:spPr>
          <a:xfrm>
            <a:off x="1566333" y="2063748"/>
            <a:ext cx="7340600" cy="3896783"/>
          </a:xfrm>
          <a:prstGeom prst="rect">
            <a:avLst/>
          </a:prstGeom>
        </p:spPr>
        <p:txBody>
          <a:bodyPr/>
          <a:lstStyle/>
          <a:p>
            <a:pPr marL="347663" indent="-347663" eaLnBrk="1" hangingPunct="1">
              <a:spcBef>
                <a:spcPts val="0"/>
              </a:spcBef>
              <a:spcAft>
                <a:spcPts val="600"/>
              </a:spcAft>
              <a:buFont typeface="Wingdings" pitchFamily="2" charset="2"/>
              <a:buNone/>
              <a:defRPr/>
            </a:pPr>
            <a:r>
              <a:rPr lang="en-US" sz="2400" b="1" dirty="0">
                <a:solidFill>
                  <a:schemeClr val="tx2">
                    <a:lumMod val="75000"/>
                  </a:schemeClr>
                </a:solidFill>
              </a:rPr>
              <a:t>Digital—transmits only video “updates”—a tradeoff between resolution and motion</a:t>
            </a:r>
          </a:p>
          <a:p>
            <a:pPr marL="228600" indent="-217488" eaLnBrk="1" hangingPunct="1">
              <a:spcBef>
                <a:spcPts val="0"/>
              </a:spcBef>
              <a:defRPr/>
            </a:pPr>
            <a:r>
              <a:rPr lang="en-US" sz="2000" dirty="0">
                <a:solidFill>
                  <a:schemeClr val="tx2">
                    <a:lumMod val="75000"/>
                  </a:schemeClr>
                </a:solidFill>
              </a:rPr>
              <a:t>Low bit rate video (LBRV) is 384 Kbps or lower  (low resolution compression includes POTS, Webcasting, VTC) </a:t>
            </a:r>
          </a:p>
          <a:p>
            <a:pPr marL="228600" indent="-217488" eaLnBrk="1" hangingPunct="1">
              <a:spcBef>
                <a:spcPts val="0"/>
              </a:spcBef>
              <a:defRPr/>
            </a:pPr>
            <a:r>
              <a:rPr lang="en-US" sz="2000" dirty="0">
                <a:solidFill>
                  <a:schemeClr val="tx2">
                    <a:lumMod val="75000"/>
                  </a:schemeClr>
                </a:solidFill>
              </a:rPr>
              <a:t> Full motion (30 fps) begins at 384 Kbps</a:t>
            </a:r>
          </a:p>
          <a:p>
            <a:pPr marL="228600" indent="-217488" eaLnBrk="1" hangingPunct="1">
              <a:spcBef>
                <a:spcPts val="0"/>
              </a:spcBef>
              <a:defRPr/>
            </a:pPr>
            <a:r>
              <a:rPr lang="en-US" sz="2000" dirty="0">
                <a:solidFill>
                  <a:schemeClr val="tx2">
                    <a:lumMod val="75000"/>
                  </a:schemeClr>
                </a:solidFill>
              </a:rPr>
              <a:t> “DVD Quality” (60 fps with 4 x 3 aspect ratio) achieved at 4 Mbps</a:t>
            </a:r>
          </a:p>
          <a:p>
            <a:pPr marL="228600" indent="-217488" eaLnBrk="1" hangingPunct="1">
              <a:spcBef>
                <a:spcPts val="0"/>
              </a:spcBef>
              <a:defRPr/>
            </a:pPr>
            <a:r>
              <a:rPr lang="en-US" sz="2000" dirty="0">
                <a:solidFill>
                  <a:schemeClr val="tx2">
                    <a:lumMod val="75000"/>
                  </a:schemeClr>
                </a:solidFill>
              </a:rPr>
              <a:t> HDTV (60-240 fps with 16 x 9 aspect ratio) is variably compressed between 512Kbps and 6 Mbps—resolution varies</a:t>
            </a:r>
          </a:p>
          <a:p>
            <a:pPr marL="228600" indent="-217488" eaLnBrk="1" hangingPunct="1">
              <a:spcBef>
                <a:spcPts val="0"/>
              </a:spcBef>
              <a:defRPr/>
            </a:pPr>
            <a:r>
              <a:rPr lang="en-US" sz="2000" dirty="0">
                <a:solidFill>
                  <a:schemeClr val="tx2">
                    <a:lumMod val="75000"/>
                  </a:schemeClr>
                </a:solidFill>
              </a:rPr>
              <a:t>4K UHD on the market 3840 pixels by 2160 (4 x HD) requires 25 Mbps stream</a:t>
            </a:r>
          </a:p>
          <a:p>
            <a:pPr marL="228600" indent="-217488" eaLnBrk="1" hangingPunct="1">
              <a:lnSpc>
                <a:spcPct val="80000"/>
              </a:lnSpc>
              <a:spcBef>
                <a:spcPct val="40000"/>
              </a:spcBef>
              <a:defRPr/>
            </a:pPr>
            <a:r>
              <a:rPr lang="en-US" sz="2000" dirty="0">
                <a:solidFill>
                  <a:schemeClr val="tx2">
                    <a:lumMod val="75000"/>
                  </a:schemeClr>
                </a:solidFill>
              </a:rPr>
              <a:t>Uses fractional transponder</a:t>
            </a:r>
          </a:p>
        </p:txBody>
      </p:sp>
      <p:sp>
        <p:nvSpPr>
          <p:cNvPr id="4" name="Text Box 10"/>
          <p:cNvSpPr txBox="1">
            <a:spLocks noChangeArrowheads="1"/>
          </p:cNvSpPr>
          <p:nvPr/>
        </p:nvSpPr>
        <p:spPr bwMode="auto">
          <a:xfrm>
            <a:off x="2784013" y="1313403"/>
            <a:ext cx="4031708" cy="646331"/>
          </a:xfrm>
          <a:prstGeom prst="rect">
            <a:avLst/>
          </a:prstGeom>
          <a:noFill/>
          <a:ln w="12700">
            <a:noFill/>
            <a:miter lim="800000"/>
            <a:headEnd type="none" w="sm" len="sm"/>
            <a:tailEnd type="none" w="sm" len="sm"/>
          </a:ln>
          <a:effectLst>
            <a:outerShdw sx="1000" sy="1000" algn="ctr" rotWithShape="0">
              <a:srgbClr val="000000"/>
            </a:outerShdw>
          </a:effectLst>
        </p:spPr>
        <p:txBody>
          <a:bodyPr wrap="square">
            <a:spAutoFit/>
          </a:bodyPr>
          <a:lstStyle/>
          <a:p>
            <a:pPr>
              <a:defRPr/>
            </a:pPr>
            <a:r>
              <a:rPr lang="en-US" sz="3600" b="1" i="1" dirty="0">
                <a:solidFill>
                  <a:schemeClr val="tx2">
                    <a:lumMod val="75000"/>
                  </a:schemeClr>
                </a:solidFill>
                <a:effectLst>
                  <a:outerShdw blurRad="38100" dist="38100" dir="2700000" algn="tl">
                    <a:srgbClr val="000000">
                      <a:alpha val="43137"/>
                    </a:srgbClr>
                  </a:outerShdw>
                </a:effectLst>
                <a:latin typeface="Franklin Gothic Book" pitchFamily="34" charset="0"/>
              </a:rPr>
              <a:t>Video Compression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6819">
                                            <p:txEl>
                                              <p:pRg st="0" end="0"/>
                                            </p:txEl>
                                          </p:spTgt>
                                        </p:tgtEl>
                                        <p:attrNameLst>
                                          <p:attrName>style.visibility</p:attrName>
                                        </p:attrNameLst>
                                      </p:cBhvr>
                                      <p:to>
                                        <p:strVal val="visible"/>
                                      </p:to>
                                    </p:set>
                                    <p:animEffect transition="in" filter="wipe(left)">
                                      <p:cBhvr>
                                        <p:cTn id="7" dur="500"/>
                                        <p:tgtEl>
                                          <p:spTgt spid="546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6819">
                                            <p:txEl>
                                              <p:pRg st="1" end="1"/>
                                            </p:txEl>
                                          </p:spTgt>
                                        </p:tgtEl>
                                        <p:attrNameLst>
                                          <p:attrName>style.visibility</p:attrName>
                                        </p:attrNameLst>
                                      </p:cBhvr>
                                      <p:to>
                                        <p:strVal val="visible"/>
                                      </p:to>
                                    </p:set>
                                    <p:animEffect transition="in" filter="wipe(left)">
                                      <p:cBhvr>
                                        <p:cTn id="12" dur="500"/>
                                        <p:tgtEl>
                                          <p:spTgt spid="546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6819">
                                            <p:txEl>
                                              <p:pRg st="2" end="2"/>
                                            </p:txEl>
                                          </p:spTgt>
                                        </p:tgtEl>
                                        <p:attrNameLst>
                                          <p:attrName>style.visibility</p:attrName>
                                        </p:attrNameLst>
                                      </p:cBhvr>
                                      <p:to>
                                        <p:strVal val="visible"/>
                                      </p:to>
                                    </p:set>
                                    <p:animEffect transition="in" filter="wipe(left)">
                                      <p:cBhvr>
                                        <p:cTn id="17" dur="500"/>
                                        <p:tgtEl>
                                          <p:spTgt spid="546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6819">
                                            <p:txEl>
                                              <p:pRg st="3" end="3"/>
                                            </p:txEl>
                                          </p:spTgt>
                                        </p:tgtEl>
                                        <p:attrNameLst>
                                          <p:attrName>style.visibility</p:attrName>
                                        </p:attrNameLst>
                                      </p:cBhvr>
                                      <p:to>
                                        <p:strVal val="visible"/>
                                      </p:to>
                                    </p:set>
                                    <p:animEffect transition="in" filter="wipe(left)">
                                      <p:cBhvr>
                                        <p:cTn id="22" dur="500"/>
                                        <p:tgtEl>
                                          <p:spTgt spid="546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6819">
                                            <p:txEl>
                                              <p:pRg st="4" end="4"/>
                                            </p:txEl>
                                          </p:spTgt>
                                        </p:tgtEl>
                                        <p:attrNameLst>
                                          <p:attrName>style.visibility</p:attrName>
                                        </p:attrNameLst>
                                      </p:cBhvr>
                                      <p:to>
                                        <p:strVal val="visible"/>
                                      </p:to>
                                    </p:set>
                                    <p:animEffect transition="in" filter="wipe(left)">
                                      <p:cBhvr>
                                        <p:cTn id="27" dur="500"/>
                                        <p:tgtEl>
                                          <p:spTgt spid="5468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6819">
                                            <p:txEl>
                                              <p:pRg st="5" end="5"/>
                                            </p:txEl>
                                          </p:spTgt>
                                        </p:tgtEl>
                                        <p:attrNameLst>
                                          <p:attrName>style.visibility</p:attrName>
                                        </p:attrNameLst>
                                      </p:cBhvr>
                                      <p:to>
                                        <p:strVal val="visible"/>
                                      </p:to>
                                    </p:set>
                                    <p:animEffect transition="in" filter="wipe(left)">
                                      <p:cBhvr>
                                        <p:cTn id="32" dur="500"/>
                                        <p:tgtEl>
                                          <p:spTgt spid="5468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6819">
                                            <p:txEl>
                                              <p:pRg st="6" end="6"/>
                                            </p:txEl>
                                          </p:spTgt>
                                        </p:tgtEl>
                                        <p:attrNameLst>
                                          <p:attrName>style.visibility</p:attrName>
                                        </p:attrNameLst>
                                      </p:cBhvr>
                                      <p:to>
                                        <p:strVal val="visible"/>
                                      </p:to>
                                    </p:set>
                                    <p:animEffect transition="in" filter="wipe(left)">
                                      <p:cBhvr>
                                        <p:cTn id="37" dur="500"/>
                                        <p:tgtEl>
                                          <p:spTgt spid="546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5" name="Rectangle 3"/>
          <p:cNvSpPr>
            <a:spLocks noGrp="1" noChangeArrowheads="1"/>
          </p:cNvSpPr>
          <p:nvPr>
            <p:ph type="ctrTitle" idx="4294967295"/>
          </p:nvPr>
        </p:nvSpPr>
        <p:spPr>
          <a:xfrm>
            <a:off x="2184399" y="2862262"/>
            <a:ext cx="6180667" cy="499004"/>
          </a:xfrm>
          <a:prstGeom prst="rect">
            <a:avLst/>
          </a:prstGeom>
        </p:spPr>
        <p:txBody>
          <a:bodyPr/>
          <a:lstStyle/>
          <a:p>
            <a:pPr algn="l" eaLnBrk="1" hangingPunct="1">
              <a:defRPr/>
            </a:pPr>
            <a:r>
              <a:rPr lang="en-US" sz="2800" b="1" i="1" dirty="0">
                <a:solidFill>
                  <a:schemeClr val="tx2">
                    <a:lumMod val="75000"/>
                  </a:schemeClr>
                </a:solidFill>
                <a:latin typeface="Franklin Gothic Book" pitchFamily="34" charset="0"/>
              </a:rPr>
              <a:t>The No-Spin Zone </a:t>
            </a:r>
            <a:r>
              <a:rPr lang="en-US" sz="2800" b="1" dirty="0">
                <a:solidFill>
                  <a:schemeClr val="tx2">
                    <a:lumMod val="75000"/>
                  </a:schemeClr>
                </a:solidFill>
                <a:latin typeface="Franklin Gothic Book" pitchFamily="34" charset="0"/>
              </a:rPr>
              <a:t>of Distance Learning</a:t>
            </a:r>
          </a:p>
        </p:txBody>
      </p:sp>
      <p:sp>
        <p:nvSpPr>
          <p:cNvPr id="510120" name="Rectangle 168"/>
          <p:cNvSpPr>
            <a:spLocks noChangeAspect="1" noChangeArrowheads="1"/>
          </p:cNvSpPr>
          <p:nvPr/>
        </p:nvSpPr>
        <p:spPr bwMode="auto">
          <a:xfrm>
            <a:off x="1413932" y="1494886"/>
            <a:ext cx="7730067" cy="762000"/>
          </a:xfrm>
          <a:prstGeom prst="rect">
            <a:avLst/>
          </a:prstGeom>
          <a:noFill/>
          <a:ln w="9525">
            <a:noFill/>
            <a:miter lim="800000"/>
            <a:headEnd/>
            <a:tailEnd/>
          </a:ln>
          <a:effectLst>
            <a:outerShdw dist="53882" dir="2700000" algn="ctr" rotWithShape="0">
              <a:schemeClr val="bg2"/>
            </a:outerShdw>
          </a:effectLst>
        </p:spPr>
        <p:txBody>
          <a:bodyPr anchorCtr="1"/>
          <a:lstStyle/>
          <a:p>
            <a:pPr eaLnBrk="1" hangingPunct="1">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Caution! You are about to enter…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0120"/>
                                        </p:tgtEl>
                                        <p:attrNameLst>
                                          <p:attrName>style.visibility</p:attrName>
                                        </p:attrNameLst>
                                      </p:cBhvr>
                                      <p:to>
                                        <p:strVal val="visible"/>
                                      </p:to>
                                    </p:set>
                                    <p:animEffect transition="in" filter="wipe(left)">
                                      <p:cBhvr>
                                        <p:cTn id="7" dur="500"/>
                                        <p:tgtEl>
                                          <p:spTgt spid="510120"/>
                                        </p:tgtEl>
                                      </p:cBhvr>
                                    </p:animEffect>
                                  </p:childTnLst>
                                </p:cTn>
                              </p:par>
                            </p:childTnLst>
                          </p:cTn>
                        </p:par>
                        <p:par>
                          <p:cTn id="8" fill="hold" nodeType="afterGroup">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509955"/>
                                        </p:tgtEl>
                                        <p:attrNameLst>
                                          <p:attrName>style.visibility</p:attrName>
                                        </p:attrNameLst>
                                      </p:cBhvr>
                                      <p:to>
                                        <p:strVal val="visible"/>
                                      </p:to>
                                    </p:set>
                                    <p:anim calcmode="lin" valueType="num">
                                      <p:cBhvr>
                                        <p:cTn id="11" dur="1000" fill="hold"/>
                                        <p:tgtEl>
                                          <p:spTgt spid="509955"/>
                                        </p:tgtEl>
                                        <p:attrNameLst>
                                          <p:attrName>ppt_w</p:attrName>
                                        </p:attrNameLst>
                                      </p:cBhvr>
                                      <p:tavLst>
                                        <p:tav tm="0">
                                          <p:val>
                                            <p:fltVal val="0"/>
                                          </p:val>
                                        </p:tav>
                                        <p:tav tm="100000">
                                          <p:val>
                                            <p:strVal val="#ppt_w"/>
                                          </p:val>
                                        </p:tav>
                                      </p:tavLst>
                                    </p:anim>
                                    <p:anim calcmode="lin" valueType="num">
                                      <p:cBhvr>
                                        <p:cTn id="12" dur="1000" fill="hold"/>
                                        <p:tgtEl>
                                          <p:spTgt spid="509955"/>
                                        </p:tgtEl>
                                        <p:attrNameLst>
                                          <p:attrName>ppt_h</p:attrName>
                                        </p:attrNameLst>
                                      </p:cBhvr>
                                      <p:tavLst>
                                        <p:tav tm="0">
                                          <p:val>
                                            <p:fltVal val="0"/>
                                          </p:val>
                                        </p:tav>
                                        <p:tav tm="100000">
                                          <p:val>
                                            <p:strVal val="#ppt_h"/>
                                          </p:val>
                                        </p:tav>
                                      </p:tavLst>
                                    </p:anim>
                                    <p:anim calcmode="lin" valueType="num">
                                      <p:cBhvr>
                                        <p:cTn id="13" dur="1000" fill="hold"/>
                                        <p:tgtEl>
                                          <p:spTgt spid="50995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099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p:bldP spid="5101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60375" y="6259513"/>
            <a:ext cx="1905000" cy="457200"/>
          </a:xfrm>
          <a:prstGeom prst="rect">
            <a:avLst/>
          </a:prstGeom>
          <a:noFill/>
          <a:ln w="9525">
            <a:noFill/>
            <a:miter lim="800000"/>
            <a:headEnd/>
            <a:tailEnd/>
          </a:ln>
        </p:spPr>
        <p:txBody>
          <a:bodyPr wrap="none" anchor="ctr"/>
          <a:lstStyle/>
          <a:p>
            <a:endParaRPr lang="en-US" altLang="en-US" dirty="0"/>
          </a:p>
        </p:txBody>
      </p:sp>
      <p:sp>
        <p:nvSpPr>
          <p:cNvPr id="39939" name="Rectangle 3"/>
          <p:cNvSpPr>
            <a:spLocks noChangeArrowheads="1"/>
          </p:cNvSpPr>
          <p:nvPr/>
        </p:nvSpPr>
        <p:spPr bwMode="auto">
          <a:xfrm>
            <a:off x="2898775" y="6259513"/>
            <a:ext cx="2895600" cy="457200"/>
          </a:xfrm>
          <a:prstGeom prst="rect">
            <a:avLst/>
          </a:prstGeom>
          <a:noFill/>
          <a:ln w="9525">
            <a:noFill/>
            <a:miter lim="800000"/>
            <a:headEnd/>
            <a:tailEnd/>
          </a:ln>
        </p:spPr>
        <p:txBody>
          <a:bodyPr wrap="none" anchor="ctr"/>
          <a:lstStyle/>
          <a:p>
            <a:endParaRPr lang="en-US" altLang="en-US" dirty="0"/>
          </a:p>
        </p:txBody>
      </p:sp>
      <p:sp>
        <p:nvSpPr>
          <p:cNvPr id="380934" name="Rectangle 6"/>
          <p:cNvSpPr>
            <a:spLocks noGrp="1" noChangeArrowheads="1"/>
          </p:cNvSpPr>
          <p:nvPr>
            <p:ph type="body" idx="4294967295"/>
          </p:nvPr>
        </p:nvSpPr>
        <p:spPr>
          <a:xfrm>
            <a:off x="1482193" y="2052122"/>
            <a:ext cx="7424740" cy="3603612"/>
          </a:xfrm>
          <a:prstGeom prst="rect">
            <a:avLst/>
          </a:prstGeom>
        </p:spPr>
        <p:txBody>
          <a:bodyPr/>
          <a:lstStyle/>
          <a:p>
            <a:pPr eaLnBrk="1" hangingPunct="1">
              <a:defRPr/>
            </a:pPr>
            <a:r>
              <a:rPr lang="en-US" sz="2000" dirty="0">
                <a:solidFill>
                  <a:schemeClr val="tx2">
                    <a:lumMod val="75000"/>
                  </a:schemeClr>
                </a:solidFill>
              </a:rPr>
              <a:t>Satellite</a:t>
            </a:r>
          </a:p>
          <a:p>
            <a:pPr marL="457200" lvl="1" indent="-228600" eaLnBrk="1" hangingPunct="1">
              <a:defRPr/>
            </a:pPr>
            <a:r>
              <a:rPr lang="en-US" sz="1800" dirty="0">
                <a:solidFill>
                  <a:schemeClr val="tx2">
                    <a:lumMod val="75000"/>
                  </a:schemeClr>
                </a:solidFill>
              </a:rPr>
              <a:t> Generally more cost-effective for large-scale distribution of video or large-file transfer</a:t>
            </a:r>
          </a:p>
          <a:p>
            <a:pPr marL="457200" lvl="1" indent="-228600" eaLnBrk="1" hangingPunct="1">
              <a:defRPr/>
            </a:pPr>
            <a:r>
              <a:rPr lang="en-US" sz="1800" dirty="0">
                <a:solidFill>
                  <a:schemeClr val="tx2">
                    <a:lumMod val="75000"/>
                  </a:schemeClr>
                </a:solidFill>
              </a:rPr>
              <a:t> Quality of service generally better especially when avoiding agency firewalls  or network bandwidth limitations</a:t>
            </a:r>
          </a:p>
          <a:p>
            <a:pPr marL="457200" lvl="1" indent="-228600" eaLnBrk="1" hangingPunct="1">
              <a:defRPr/>
            </a:pPr>
            <a:r>
              <a:rPr lang="en-US" sz="1800" dirty="0">
                <a:solidFill>
                  <a:schemeClr val="tx2">
                    <a:lumMod val="75000"/>
                  </a:schemeClr>
                </a:solidFill>
              </a:rPr>
              <a:t> Most cases less expensive to install downlink than adding wireline service</a:t>
            </a:r>
          </a:p>
          <a:p>
            <a:pPr eaLnBrk="1" hangingPunct="1">
              <a:defRPr/>
            </a:pPr>
            <a:r>
              <a:rPr lang="en-US" sz="2000" dirty="0">
                <a:solidFill>
                  <a:schemeClr val="tx2">
                    <a:lumMod val="75000"/>
                  </a:schemeClr>
                </a:solidFill>
              </a:rPr>
              <a:t>Wireline</a:t>
            </a:r>
          </a:p>
          <a:p>
            <a:pPr marL="519113" lvl="1" indent="-292100" eaLnBrk="1" hangingPunct="1">
              <a:defRPr/>
            </a:pPr>
            <a:r>
              <a:rPr lang="en-US" sz="1800" dirty="0">
                <a:solidFill>
                  <a:schemeClr val="tx2">
                    <a:lumMod val="75000"/>
                  </a:schemeClr>
                </a:solidFill>
              </a:rPr>
              <a:t> More cost-effective for smaller networks</a:t>
            </a:r>
          </a:p>
          <a:p>
            <a:pPr marL="519113" lvl="1" indent="-292100" eaLnBrk="1" hangingPunct="1">
              <a:defRPr/>
            </a:pPr>
            <a:r>
              <a:rPr lang="en-US" sz="1800" dirty="0">
                <a:solidFill>
                  <a:schemeClr val="tx2">
                    <a:lumMod val="75000"/>
                  </a:schemeClr>
                </a:solidFill>
              </a:rPr>
              <a:t> More cost-effective for LBRV</a:t>
            </a:r>
          </a:p>
          <a:p>
            <a:pPr marL="519113" lvl="1" indent="-292100" eaLnBrk="1" hangingPunct="1">
              <a:defRPr/>
            </a:pPr>
            <a:r>
              <a:rPr lang="en-US" sz="1800" dirty="0">
                <a:solidFill>
                  <a:schemeClr val="tx2">
                    <a:lumMod val="75000"/>
                  </a:schemeClr>
                </a:solidFill>
              </a:rPr>
              <a:t> More practical for distributed population outside organizational sites</a:t>
            </a:r>
          </a:p>
        </p:txBody>
      </p:sp>
      <p:sp>
        <p:nvSpPr>
          <p:cNvPr id="6" name="Text Box 10"/>
          <p:cNvSpPr txBox="1">
            <a:spLocks noChangeArrowheads="1"/>
          </p:cNvSpPr>
          <p:nvPr/>
        </p:nvSpPr>
        <p:spPr bwMode="auto">
          <a:xfrm>
            <a:off x="2784012" y="1313403"/>
            <a:ext cx="4429587" cy="646331"/>
          </a:xfrm>
          <a:prstGeom prst="rect">
            <a:avLst/>
          </a:prstGeom>
          <a:noFill/>
          <a:ln w="12700">
            <a:noFill/>
            <a:miter lim="800000"/>
            <a:headEnd type="none" w="sm" len="sm"/>
            <a:tailEnd type="none" w="sm" len="sm"/>
          </a:ln>
          <a:effectLst>
            <a:outerShdw sx="1000" sy="1000" algn="ctr" rotWithShape="0">
              <a:srgbClr val="000000"/>
            </a:outerShdw>
          </a:effectLst>
        </p:spPr>
        <p:txBody>
          <a:bodyPr wrap="square">
            <a:spAutoFit/>
          </a:bodyPr>
          <a:lstStyle/>
          <a:p>
            <a:pPr>
              <a:defRPr/>
            </a:pPr>
            <a:r>
              <a:rPr lang="en-US" sz="3600" b="1" i="1" dirty="0">
                <a:solidFill>
                  <a:schemeClr val="tx2">
                    <a:lumMod val="75000"/>
                  </a:schemeClr>
                </a:solidFill>
                <a:effectLst>
                  <a:outerShdw blurRad="38100" dist="38100" dir="2700000" algn="tl">
                    <a:srgbClr val="000000">
                      <a:alpha val="43137"/>
                    </a:srgbClr>
                  </a:outerShdw>
                </a:effectLst>
                <a:latin typeface="Franklin Gothic Book" pitchFamily="34" charset="0"/>
              </a:rPr>
              <a:t>Satellite or Wireline?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idx="4294967295"/>
          </p:nvPr>
        </p:nvSpPr>
        <p:spPr>
          <a:xfrm>
            <a:off x="609600" y="7239000"/>
            <a:ext cx="6553200" cy="1066800"/>
          </a:xfrm>
          <a:prstGeom prst="rect">
            <a:avLst/>
          </a:prstGeom>
        </p:spPr>
        <p:txBody>
          <a:bodyPr anchorCtr="0"/>
          <a:lstStyle/>
          <a:p>
            <a:pPr eaLnBrk="1" hangingPunct="1">
              <a:defRPr/>
            </a:pPr>
            <a:r>
              <a:rPr lang="en-US" sz="500" dirty="0"/>
              <a:t>WHAT IS</a:t>
            </a:r>
            <a:br>
              <a:rPr lang="en-US" sz="500" dirty="0"/>
            </a:br>
            <a:r>
              <a:rPr lang="en-US" sz="500" dirty="0"/>
              <a:t>“DISTANCE LEARNING?”</a:t>
            </a:r>
          </a:p>
        </p:txBody>
      </p:sp>
      <p:sp>
        <p:nvSpPr>
          <p:cNvPr id="5139" name="Oval 19"/>
          <p:cNvSpPr>
            <a:spLocks noChangeArrowheads="1"/>
          </p:cNvSpPr>
          <p:nvPr/>
        </p:nvSpPr>
        <p:spPr bwMode="auto">
          <a:xfrm>
            <a:off x="1295400" y="1879601"/>
            <a:ext cx="2108200" cy="719667"/>
          </a:xfrm>
          <a:prstGeom prst="ellipse">
            <a:avLst/>
          </a:prstGeom>
          <a:noFill/>
          <a:ln w="76200">
            <a:solidFill>
              <a:srgbClr val="FFFF00"/>
            </a:solidFill>
            <a:round/>
            <a:headEnd/>
            <a:tailEnd/>
          </a:ln>
        </p:spPr>
        <p:txBody>
          <a:bodyPr wrap="none" anchor="ctr"/>
          <a:lstStyle/>
          <a:p>
            <a:endParaRPr lang="en-US" altLang="en-US" dirty="0"/>
          </a:p>
        </p:txBody>
      </p:sp>
      <p:sp>
        <p:nvSpPr>
          <p:cNvPr id="34" name="Rectangle 2"/>
          <p:cNvSpPr>
            <a:spLocks noChangeArrowheads="1"/>
          </p:cNvSpPr>
          <p:nvPr/>
        </p:nvSpPr>
        <p:spPr bwMode="auto">
          <a:xfrm>
            <a:off x="2387601" y="1185333"/>
            <a:ext cx="4953000"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Making the right choice</a:t>
            </a:r>
          </a:p>
        </p:txBody>
      </p:sp>
      <p:graphicFrame>
        <p:nvGraphicFramePr>
          <p:cNvPr id="35" name="Object 4"/>
          <p:cNvGraphicFramePr>
            <a:graphicFrameLocks noChangeAspect="1"/>
          </p:cNvGraphicFramePr>
          <p:nvPr/>
        </p:nvGraphicFramePr>
        <p:xfrm>
          <a:off x="385763" y="2244725"/>
          <a:ext cx="1646237" cy="1958975"/>
        </p:xfrm>
        <a:graphic>
          <a:graphicData uri="http://schemas.openxmlformats.org/presentationml/2006/ole">
            <mc:AlternateContent xmlns:mc="http://schemas.openxmlformats.org/markup-compatibility/2006">
              <mc:Choice xmlns:v="urn:schemas-microsoft-com:vml" Requires="v">
                <p:oleObj spid="_x0000_s4104" name="Clip" r:id="rId4" imgW="644652" imgH="737006" progId="">
                  <p:embed/>
                </p:oleObj>
              </mc:Choice>
              <mc:Fallback>
                <p:oleObj name="Clip" r:id="rId4" imgW="644652" imgH="73700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3" y="2244725"/>
                        <a:ext cx="1646237" cy="195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5"/>
          <p:cNvGraphicFramePr>
            <a:graphicFrameLocks noChangeAspect="1"/>
          </p:cNvGraphicFramePr>
          <p:nvPr/>
        </p:nvGraphicFramePr>
        <p:xfrm>
          <a:off x="638175" y="4468813"/>
          <a:ext cx="1495425" cy="1550987"/>
        </p:xfrm>
        <a:graphic>
          <a:graphicData uri="http://schemas.openxmlformats.org/presentationml/2006/ole">
            <mc:AlternateContent xmlns:mc="http://schemas.openxmlformats.org/markup-compatibility/2006">
              <mc:Choice xmlns:v="urn:schemas-microsoft-com:vml" Requires="v">
                <p:oleObj spid="_x0000_s4105" name="Clip" r:id="rId6" imgW="1425550" imgH="1425550" progId="">
                  <p:embed/>
                </p:oleObj>
              </mc:Choice>
              <mc:Fallback>
                <p:oleObj name="Clip" r:id="rId6" imgW="1425550" imgH="142555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175" y="4468813"/>
                        <a:ext cx="1495425" cy="155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7" name="Group 36"/>
          <p:cNvGrpSpPr/>
          <p:nvPr/>
        </p:nvGrpSpPr>
        <p:grpSpPr>
          <a:xfrm>
            <a:off x="14288" y="1951038"/>
            <a:ext cx="8926511" cy="3992562"/>
            <a:chOff x="14288" y="1951038"/>
            <a:chExt cx="8926511" cy="3992562"/>
          </a:xfrm>
        </p:grpSpPr>
        <p:sp>
          <p:nvSpPr>
            <p:cNvPr id="38" name="Rectangle 6"/>
            <p:cNvSpPr>
              <a:spLocks noChangeArrowheads="1"/>
            </p:cNvSpPr>
            <p:nvPr/>
          </p:nvSpPr>
          <p:spPr bwMode="auto">
            <a:xfrm>
              <a:off x="1507080" y="1951038"/>
              <a:ext cx="7433719" cy="639762"/>
            </a:xfrm>
            <a:prstGeom prst="rect">
              <a:avLst/>
            </a:prstGeom>
            <a:noFill/>
            <a:ln w="12700">
              <a:noFill/>
              <a:miter lim="800000"/>
              <a:headEnd/>
              <a:tailEnd/>
            </a:ln>
            <a:effectLst>
              <a:outerShdw sx="1000" sy="1000" algn="ctr" rotWithShape="0">
                <a:schemeClr val="tx2">
                  <a:lumMod val="75000"/>
                </a:schemeClr>
              </a:outerShdw>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rgbClr val="00FF00"/>
                  </a:solidFill>
                  <a:effectLst>
                    <a:outerShdw blurRad="38100" dist="38100" dir="2700000" algn="tl">
                      <a:srgbClr val="000000"/>
                    </a:outerShdw>
                  </a:effectLst>
                  <a:latin typeface="Franklin Gothic Book" pitchFamily="34" charset="0"/>
                </a:rPr>
                <a:t>Residence</a:t>
              </a:r>
              <a:r>
                <a:rPr lang="en-US" sz="2800" dirty="0">
                  <a:effectLst>
                    <a:outerShdw blurRad="38100" dist="38100" dir="2700000" algn="tl">
                      <a:srgbClr val="000000"/>
                    </a:outerShdw>
                  </a:effectLst>
                  <a:latin typeface="Franklin Gothic Book" pitchFamily="34" charset="0"/>
                </a:rPr>
                <a:t>       </a:t>
              </a:r>
              <a:r>
                <a:rPr lang="en-US" sz="2800" dirty="0">
                  <a:solidFill>
                    <a:schemeClr val="tx2">
                      <a:lumMod val="75000"/>
                    </a:schemeClr>
                  </a:solidFill>
                  <a:effectLst>
                    <a:outerShdw blurRad="38100" dist="38100" dir="2700000" algn="tl">
                      <a:srgbClr val="000000">
                        <a:alpha val="43137"/>
                      </a:srgbClr>
                    </a:outerShdw>
                  </a:effectLst>
                  <a:latin typeface="Franklin Gothic Book" pitchFamily="34" charset="0"/>
                </a:rPr>
                <a:t>Synchronous       Asynchronous</a:t>
              </a:r>
              <a:r>
                <a:rPr lang="en-US" sz="2800" dirty="0">
                  <a:solidFill>
                    <a:schemeClr val="tx2">
                      <a:lumMod val="75000"/>
                    </a:schemeClr>
                  </a:solidFill>
                  <a:latin typeface="Franklin Gothic Book" pitchFamily="34" charset="0"/>
                </a:rPr>
                <a:t> </a:t>
              </a:r>
              <a:r>
                <a:rPr lang="en-US" sz="2800" dirty="0">
                  <a:solidFill>
                    <a:schemeClr val="tx2">
                      <a:lumMod val="75000"/>
                    </a:schemeClr>
                  </a:solidFill>
                </a:rPr>
                <a:t>           </a:t>
              </a:r>
            </a:p>
          </p:txBody>
        </p:sp>
        <p:sp>
          <p:nvSpPr>
            <p:cNvPr id="39" name="Line 8"/>
            <p:cNvSpPr>
              <a:spLocks noChangeShapeType="1"/>
            </p:cNvSpPr>
            <p:nvPr/>
          </p:nvSpPr>
          <p:spPr bwMode="auto">
            <a:xfrm rot="5400000" flipH="1" flipV="1">
              <a:off x="4976813" y="328612"/>
              <a:ext cx="0" cy="7877175"/>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40" name="Text Box 11"/>
            <p:cNvSpPr txBox="1">
              <a:spLocks noChangeArrowheads="1"/>
            </p:cNvSpPr>
            <p:nvPr/>
          </p:nvSpPr>
          <p:spPr bwMode="auto">
            <a:xfrm rot="5400000" flipH="1" flipV="1">
              <a:off x="-727869" y="4072732"/>
              <a:ext cx="2003425" cy="519112"/>
            </a:xfrm>
            <a:prstGeom prst="rect">
              <a:avLst/>
            </a:prstGeom>
            <a:noFill/>
            <a:ln w="12700">
              <a:noFill/>
              <a:miter lim="800000"/>
              <a:headEnd type="none" w="sm" len="sm"/>
              <a:tailEnd type="none" w="sm" len="sm"/>
            </a:ln>
            <a:effectLst/>
          </p:spPr>
          <p:txBody>
            <a:bodyPr wrap="none">
              <a:spAutoFit/>
            </a:bodyPr>
            <a:lstStyle/>
            <a:p>
              <a:pPr>
                <a:defRPr/>
              </a:pPr>
              <a:r>
                <a:rPr lang="en-US" sz="2800" b="1" i="1" dirty="0">
                  <a:solidFill>
                    <a:srgbClr val="FFFFFF"/>
                  </a:solidFill>
                  <a:effectLst>
                    <a:outerShdw blurRad="38100" dist="38100" dir="2700000" algn="tl">
                      <a:srgbClr val="000000"/>
                    </a:outerShdw>
                  </a:effectLst>
                  <a:latin typeface="Arial" pitchFamily="34" charset="0"/>
                </a:rPr>
                <a:t>Dimension</a:t>
              </a:r>
            </a:p>
          </p:txBody>
        </p:sp>
        <p:sp>
          <p:nvSpPr>
            <p:cNvPr id="41" name="Rectangle 12"/>
            <p:cNvSpPr>
              <a:spLocks noChangeArrowheads="1"/>
            </p:cNvSpPr>
            <p:nvPr/>
          </p:nvSpPr>
          <p:spPr bwMode="auto">
            <a:xfrm>
              <a:off x="2133600" y="3094038"/>
              <a:ext cx="1752600"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rgbClr val="00FF00"/>
                  </a:solidFill>
                  <a:effectLst>
                    <a:outerShdw blurRad="38100" dist="38100" dir="2700000" algn="tl">
                      <a:srgbClr val="000000"/>
                    </a:outerShdw>
                  </a:effectLst>
                </a:rPr>
                <a:t>same             </a:t>
              </a:r>
            </a:p>
          </p:txBody>
        </p:sp>
        <p:sp>
          <p:nvSpPr>
            <p:cNvPr id="42" name="Rectangle 14"/>
            <p:cNvSpPr>
              <a:spLocks noChangeArrowheads="1"/>
            </p:cNvSpPr>
            <p:nvPr/>
          </p:nvSpPr>
          <p:spPr bwMode="auto">
            <a:xfrm>
              <a:off x="4310063" y="3094038"/>
              <a:ext cx="1633537" cy="639762"/>
            </a:xfrm>
            <a:prstGeom prst="rect">
              <a:avLst/>
            </a:prstGeom>
            <a:noFill/>
            <a:ln w="12700">
              <a:noFill/>
              <a:miter lim="800000"/>
              <a:headEnd/>
              <a:tailEnd/>
            </a:ln>
            <a:effectLst>
              <a:outerShdw sx="1000" sy="1000" algn="ctr" rotWithShape="0">
                <a:schemeClr val="tx2">
                  <a:lumMod val="60000"/>
                  <a:lumOff val="40000"/>
                </a:schemeClr>
              </a:outerShdw>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same  </a:t>
              </a:r>
              <a:r>
                <a:rPr lang="en-US" sz="2800" dirty="0">
                  <a:effectLst>
                    <a:outerShdw blurRad="38100" dist="38100" dir="2700000" algn="tl">
                      <a:srgbClr val="000000"/>
                    </a:outerShdw>
                  </a:effectLst>
                </a:rPr>
                <a:t>           </a:t>
              </a:r>
            </a:p>
          </p:txBody>
        </p:sp>
        <p:sp>
          <p:nvSpPr>
            <p:cNvPr id="43" name="Rectangle 15"/>
            <p:cNvSpPr>
              <a:spLocks noChangeArrowheads="1"/>
            </p:cNvSpPr>
            <p:nvPr/>
          </p:nvSpPr>
          <p:spPr bwMode="auto">
            <a:xfrm>
              <a:off x="6739467" y="3094038"/>
              <a:ext cx="1871134"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different</a:t>
              </a:r>
              <a:r>
                <a:rPr lang="en-US" sz="2800" dirty="0">
                  <a:effectLst>
                    <a:outerShdw blurRad="38100" dist="38100" dir="2700000" algn="tl">
                      <a:srgbClr val="000000"/>
                    </a:outerShdw>
                  </a:effectLst>
                </a:rPr>
                <a:t>            </a:t>
              </a:r>
            </a:p>
          </p:txBody>
        </p:sp>
        <p:sp>
          <p:nvSpPr>
            <p:cNvPr id="44" name="Line 18"/>
            <p:cNvSpPr>
              <a:spLocks noChangeShapeType="1"/>
            </p:cNvSpPr>
            <p:nvPr/>
          </p:nvSpPr>
          <p:spPr bwMode="auto">
            <a:xfrm flipH="1">
              <a:off x="3429000" y="2057400"/>
              <a:ext cx="0" cy="3886200"/>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45" name="Line 19"/>
            <p:cNvSpPr>
              <a:spLocks noChangeShapeType="1"/>
            </p:cNvSpPr>
            <p:nvPr/>
          </p:nvSpPr>
          <p:spPr bwMode="auto">
            <a:xfrm rot="5400000" flipH="1" flipV="1">
              <a:off x="4976813" y="-1347788"/>
              <a:ext cx="0" cy="7877175"/>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46" name="Rectangle 23"/>
            <p:cNvSpPr>
              <a:spLocks noChangeArrowheads="1"/>
            </p:cNvSpPr>
            <p:nvPr/>
          </p:nvSpPr>
          <p:spPr bwMode="auto">
            <a:xfrm>
              <a:off x="2133600" y="4999038"/>
              <a:ext cx="1752600"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rgbClr val="00FF00"/>
                  </a:solidFill>
                  <a:effectLst>
                    <a:outerShdw blurRad="38100" dist="38100" dir="2700000" algn="tl">
                      <a:srgbClr val="000000"/>
                    </a:outerShdw>
                  </a:effectLst>
                </a:rPr>
                <a:t>same             </a:t>
              </a:r>
            </a:p>
          </p:txBody>
        </p:sp>
        <p:sp>
          <p:nvSpPr>
            <p:cNvPr id="47" name="Line 26"/>
            <p:cNvSpPr>
              <a:spLocks noChangeShapeType="1"/>
            </p:cNvSpPr>
            <p:nvPr/>
          </p:nvSpPr>
          <p:spPr bwMode="auto">
            <a:xfrm flipH="1">
              <a:off x="6172200" y="2057400"/>
              <a:ext cx="0" cy="3886200"/>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48" name="Rectangle 15"/>
            <p:cNvSpPr>
              <a:spLocks noChangeArrowheads="1"/>
            </p:cNvSpPr>
            <p:nvPr/>
          </p:nvSpPr>
          <p:spPr bwMode="auto">
            <a:xfrm>
              <a:off x="4089401" y="4855104"/>
              <a:ext cx="1871134"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different</a:t>
              </a:r>
              <a:r>
                <a:rPr lang="en-US" sz="2800" dirty="0">
                  <a:effectLst>
                    <a:outerShdw blurRad="38100" dist="38100" dir="2700000" algn="tl">
                      <a:srgbClr val="000000"/>
                    </a:outerShdw>
                  </a:effectLst>
                </a:rPr>
                <a:t>            </a:t>
              </a:r>
            </a:p>
          </p:txBody>
        </p:sp>
        <p:sp>
          <p:nvSpPr>
            <p:cNvPr id="49" name="Rectangle 15"/>
            <p:cNvSpPr>
              <a:spLocks noChangeArrowheads="1"/>
            </p:cNvSpPr>
            <p:nvPr/>
          </p:nvSpPr>
          <p:spPr bwMode="auto">
            <a:xfrm>
              <a:off x="6612513" y="4872038"/>
              <a:ext cx="1871134"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different</a:t>
              </a:r>
              <a:r>
                <a:rPr lang="en-US" sz="2800" dirty="0">
                  <a:effectLst>
                    <a:outerShdw blurRad="38100" dist="38100" dir="2700000" algn="tl">
                      <a:srgbClr val="000000"/>
                    </a:outerShdw>
                  </a:effectLst>
                </a:rPr>
                <a:t>            </a:t>
              </a: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209800" y="7391400"/>
            <a:ext cx="6248400" cy="1143000"/>
          </a:xfrm>
          <a:prstGeom prst="rect">
            <a:avLst/>
          </a:prstGeom>
          <a:noFill/>
          <a:ln w="9525">
            <a:noFill/>
            <a:miter lim="800000"/>
            <a:headEnd/>
            <a:tailEnd/>
          </a:ln>
          <a:effectLst/>
        </p:spPr>
        <p:txBody>
          <a:bodyPr lIns="92075" tIns="46038" rIns="92075" bIns="46038" anchor="ctr"/>
          <a:lstStyle/>
          <a:p>
            <a:pPr algn="ctr">
              <a:defRPr/>
            </a:pPr>
            <a:r>
              <a:rPr kumimoji="1" lang="en-US" sz="500" b="1" i="1" dirty="0">
                <a:solidFill>
                  <a:srgbClr val="FFFFFF"/>
                </a:solidFill>
                <a:effectLst>
                  <a:outerShdw blurRad="38100" dist="38100" dir="2700000" algn="tl">
                    <a:srgbClr val="000000"/>
                  </a:outerShdw>
                </a:effectLst>
                <a:latin typeface="Arial" pitchFamily="34" charset="0"/>
              </a:rPr>
              <a:t>General Considerations</a:t>
            </a:r>
          </a:p>
        </p:txBody>
      </p:sp>
      <p:sp>
        <p:nvSpPr>
          <p:cNvPr id="135171" name="Rectangle 3"/>
          <p:cNvSpPr>
            <a:spLocks noGrp="1" noChangeArrowheads="1"/>
          </p:cNvSpPr>
          <p:nvPr>
            <p:ph type="body" idx="4294967295"/>
          </p:nvPr>
        </p:nvSpPr>
        <p:spPr>
          <a:xfrm>
            <a:off x="1500185" y="2074327"/>
            <a:ext cx="6898745" cy="1320800"/>
          </a:xfrm>
          <a:prstGeom prst="rect">
            <a:avLst/>
          </a:prstGeom>
        </p:spPr>
        <p:txBody>
          <a:bodyPr/>
          <a:lstStyle/>
          <a:p>
            <a:pPr eaLnBrk="1" hangingPunct="1">
              <a:spcBef>
                <a:spcPts val="0"/>
              </a:spcBef>
              <a:spcAft>
                <a:spcPts val="600"/>
              </a:spcAft>
              <a:buSzTx/>
              <a:buFont typeface="Wingdings" pitchFamily="2" charset="2"/>
              <a:buChar char="ü"/>
              <a:defRPr/>
            </a:pPr>
            <a:r>
              <a:rPr lang="en-US" dirty="0"/>
              <a:t> </a:t>
            </a:r>
            <a:r>
              <a:rPr lang="en-US" sz="2000" dirty="0">
                <a:solidFill>
                  <a:schemeClr val="tx2">
                    <a:lumMod val="75000"/>
                  </a:schemeClr>
                </a:solidFill>
              </a:rPr>
              <a:t>Classrooms</a:t>
            </a:r>
          </a:p>
          <a:p>
            <a:pPr eaLnBrk="1" hangingPunct="1">
              <a:spcBef>
                <a:spcPts val="0"/>
              </a:spcBef>
              <a:spcAft>
                <a:spcPts val="600"/>
              </a:spcAft>
              <a:buSzTx/>
              <a:buFont typeface="Wingdings" pitchFamily="2" charset="2"/>
              <a:buChar char="ü"/>
              <a:defRPr/>
            </a:pPr>
            <a:r>
              <a:rPr lang="en-US" sz="2000" dirty="0">
                <a:solidFill>
                  <a:schemeClr val="tx2">
                    <a:lumMod val="75000"/>
                  </a:schemeClr>
                </a:solidFill>
              </a:rPr>
              <a:t> Educational Research Facilities</a:t>
            </a:r>
          </a:p>
          <a:p>
            <a:pPr eaLnBrk="1" hangingPunct="1">
              <a:spcBef>
                <a:spcPts val="0"/>
              </a:spcBef>
              <a:spcAft>
                <a:spcPts val="600"/>
              </a:spcAft>
              <a:buSzTx/>
              <a:buFont typeface="Wingdings" pitchFamily="2" charset="2"/>
              <a:buChar char="ü"/>
              <a:defRPr/>
            </a:pPr>
            <a:r>
              <a:rPr lang="en-US" sz="2000" dirty="0">
                <a:solidFill>
                  <a:schemeClr val="tx2">
                    <a:lumMod val="75000"/>
                  </a:schemeClr>
                </a:solidFill>
              </a:rPr>
              <a:t> Laboratories </a:t>
            </a:r>
          </a:p>
          <a:p>
            <a:pPr eaLnBrk="1" hangingPunct="1">
              <a:spcBef>
                <a:spcPts val="0"/>
              </a:spcBef>
              <a:spcAft>
                <a:spcPts val="600"/>
              </a:spcAft>
              <a:buSzTx/>
              <a:buFont typeface="Wingdings" pitchFamily="2" charset="2"/>
              <a:buChar char="ü"/>
              <a:defRPr/>
            </a:pPr>
            <a:r>
              <a:rPr lang="en-US" sz="2000" dirty="0">
                <a:solidFill>
                  <a:schemeClr val="tx2">
                    <a:lumMod val="75000"/>
                  </a:schemeClr>
                </a:solidFill>
              </a:rPr>
              <a:t> Training Facilities</a:t>
            </a:r>
          </a:p>
        </p:txBody>
      </p:sp>
      <p:pic>
        <p:nvPicPr>
          <p:cNvPr id="12" name="Picture 11"/>
          <p:cNvPicPr>
            <a:picLocks noChangeAspect="1" noChangeArrowheads="1"/>
          </p:cNvPicPr>
          <p:nvPr/>
        </p:nvPicPr>
        <p:blipFill>
          <a:blip r:embed="rId3" cstate="print"/>
          <a:srcRect/>
          <a:stretch>
            <a:fillRect/>
          </a:stretch>
        </p:blipFill>
        <p:spPr bwMode="auto">
          <a:xfrm>
            <a:off x="4513263" y="3081313"/>
            <a:ext cx="4292600" cy="2989262"/>
          </a:xfrm>
          <a:prstGeom prst="rect">
            <a:avLst/>
          </a:prstGeom>
          <a:noFill/>
          <a:ln w="9525">
            <a:noFill/>
            <a:miter lim="800000"/>
            <a:headEnd/>
            <a:tailEnd/>
          </a:ln>
        </p:spPr>
      </p:pic>
      <p:pic>
        <p:nvPicPr>
          <p:cNvPr id="13" name="Picture 12"/>
          <p:cNvPicPr>
            <a:picLocks noChangeAspect="1" noChangeArrowheads="1"/>
          </p:cNvPicPr>
          <p:nvPr/>
        </p:nvPicPr>
        <p:blipFill>
          <a:blip r:embed="rId4" cstate="print"/>
          <a:srcRect/>
          <a:stretch>
            <a:fillRect/>
          </a:stretch>
        </p:blipFill>
        <p:spPr bwMode="auto">
          <a:xfrm>
            <a:off x="4335463" y="2988709"/>
            <a:ext cx="4521200" cy="3098800"/>
          </a:xfrm>
          <a:prstGeom prst="rect">
            <a:avLst/>
          </a:prstGeom>
          <a:noFill/>
          <a:ln w="9525">
            <a:noFill/>
            <a:miter lim="800000"/>
            <a:headEnd/>
            <a:tailEnd/>
          </a:ln>
        </p:spPr>
      </p:pic>
      <p:pic>
        <p:nvPicPr>
          <p:cNvPr id="14" name="Picture 13"/>
          <p:cNvPicPr>
            <a:picLocks noChangeAspect="1" noChangeArrowheads="1"/>
          </p:cNvPicPr>
          <p:nvPr/>
        </p:nvPicPr>
        <p:blipFill>
          <a:blip r:embed="rId5" cstate="print"/>
          <a:srcRect/>
          <a:stretch>
            <a:fillRect/>
          </a:stretch>
        </p:blipFill>
        <p:spPr bwMode="auto">
          <a:xfrm>
            <a:off x="4318000" y="2920974"/>
            <a:ext cx="4572000" cy="3167063"/>
          </a:xfrm>
          <a:prstGeom prst="rect">
            <a:avLst/>
          </a:prstGeom>
          <a:noFill/>
          <a:ln w="9525">
            <a:noFill/>
            <a:miter lim="800000"/>
            <a:headEnd/>
            <a:tailEnd/>
          </a:ln>
        </p:spPr>
      </p:pic>
      <p:grpSp>
        <p:nvGrpSpPr>
          <p:cNvPr id="2" name="Group 22"/>
          <p:cNvGrpSpPr>
            <a:grpSpLocks/>
          </p:cNvGrpSpPr>
          <p:nvPr/>
        </p:nvGrpSpPr>
        <p:grpSpPr bwMode="auto">
          <a:xfrm>
            <a:off x="1701817" y="3725327"/>
            <a:ext cx="6934200" cy="2438400"/>
            <a:chOff x="1143000" y="2362200"/>
            <a:chExt cx="6934200" cy="2438400"/>
          </a:xfrm>
        </p:grpSpPr>
        <p:pic>
          <p:nvPicPr>
            <p:cNvPr id="40969" name="Picture 23"/>
            <p:cNvPicPr>
              <a:picLocks noChangeAspect="1" noChangeArrowheads="1"/>
            </p:cNvPicPr>
            <p:nvPr/>
          </p:nvPicPr>
          <p:blipFill>
            <a:blip r:embed="rId6" cstate="print"/>
            <a:srcRect/>
            <a:stretch>
              <a:fillRect/>
            </a:stretch>
          </p:blipFill>
          <p:spPr bwMode="auto">
            <a:xfrm>
              <a:off x="1143000" y="2362200"/>
              <a:ext cx="3408377" cy="2362200"/>
            </a:xfrm>
            <a:prstGeom prst="rect">
              <a:avLst/>
            </a:prstGeom>
            <a:noFill/>
            <a:ln w="9525">
              <a:noFill/>
              <a:miter lim="800000"/>
              <a:headEnd/>
              <a:tailEnd/>
            </a:ln>
          </p:spPr>
        </p:pic>
        <p:pic>
          <p:nvPicPr>
            <p:cNvPr id="40970" name="Picture 24"/>
            <p:cNvPicPr>
              <a:picLocks noChangeAspect="1" noChangeArrowheads="1"/>
            </p:cNvPicPr>
            <p:nvPr/>
          </p:nvPicPr>
          <p:blipFill>
            <a:blip r:embed="rId7" cstate="print"/>
            <a:srcRect/>
            <a:stretch>
              <a:fillRect/>
            </a:stretch>
          </p:blipFill>
          <p:spPr bwMode="auto">
            <a:xfrm>
              <a:off x="5334000" y="2362200"/>
              <a:ext cx="2743200" cy="2438400"/>
            </a:xfrm>
            <a:prstGeom prst="rect">
              <a:avLst/>
            </a:prstGeom>
            <a:noFill/>
            <a:ln w="9525">
              <a:noFill/>
              <a:miter lim="800000"/>
              <a:headEnd/>
              <a:tailEnd/>
            </a:ln>
          </p:spPr>
        </p:pic>
      </p:grpSp>
      <p:sp>
        <p:nvSpPr>
          <p:cNvPr id="11" name="Rectangle 2"/>
          <p:cNvSpPr>
            <a:spLocks noChangeArrowheads="1"/>
          </p:cNvSpPr>
          <p:nvPr/>
        </p:nvSpPr>
        <p:spPr bwMode="auto">
          <a:xfrm>
            <a:off x="3615316" y="1185333"/>
            <a:ext cx="2252132"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Residence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par>
                                <p:cTn id="8" presetID="9"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nodeType="after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5171">
                                            <p:txEl>
                                              <p:pRg st="1" end="1"/>
                                            </p:txEl>
                                          </p:spTgt>
                                        </p:tgtEl>
                                        <p:attrNameLst>
                                          <p:attrName>style.visibility</p:attrName>
                                        </p:attrNameLst>
                                      </p:cBhvr>
                                      <p:to>
                                        <p:strVal val="visible"/>
                                      </p:to>
                                    </p:set>
                                    <p:animEffect transition="in" filter="wipe(left)">
                                      <p:cBhvr>
                                        <p:cTn id="15" dur="500"/>
                                        <p:tgtEl>
                                          <p:spTgt spid="135171">
                                            <p:txEl>
                                              <p:pRg st="1" end="1"/>
                                            </p:txEl>
                                          </p:spTgt>
                                        </p:tgtEl>
                                      </p:cBhvr>
                                    </p:animEffect>
                                  </p:childTnLst>
                                </p:cTn>
                              </p:par>
                              <p:par>
                                <p:cTn id="16" presetID="9" presetClass="entr" presetSubtype="0" fill="hold"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nodeType="afterGroup">
                            <p:stCondLst>
                              <p:cond delay="0"/>
                            </p:stCondLst>
                            <p:childTnLst>
                              <p:par>
                                <p:cTn id="21" presetID="9" presetClass="entr" presetSubtype="0" fill="hold" grpId="0" nodeType="clickEffect">
                                  <p:stCondLst>
                                    <p:cond delay="1000"/>
                                  </p:stCondLst>
                                  <p:childTnLst>
                                    <p:set>
                                      <p:cBhvr>
                                        <p:cTn id="22" dur="1" fill="hold">
                                          <p:stCondLst>
                                            <p:cond delay="0"/>
                                          </p:stCondLst>
                                        </p:cTn>
                                        <p:tgtEl>
                                          <p:spTgt spid="135171">
                                            <p:txEl>
                                              <p:pRg st="2" end="2"/>
                                            </p:txEl>
                                          </p:spTgt>
                                        </p:tgtEl>
                                        <p:attrNameLst>
                                          <p:attrName>style.visibility</p:attrName>
                                        </p:attrNameLst>
                                      </p:cBhvr>
                                      <p:to>
                                        <p:strVal val="visible"/>
                                      </p:to>
                                    </p:set>
                                    <p:animEffect transition="in" filter="dissolve">
                                      <p:cBhvr>
                                        <p:cTn id="23" dur="500"/>
                                        <p:tgtEl>
                                          <p:spTgt spid="135171">
                                            <p:txEl>
                                              <p:pRg st="2" end="2"/>
                                            </p:txEl>
                                          </p:spTgt>
                                        </p:tgtEl>
                                      </p:cBhvr>
                                    </p:animEffect>
                                  </p:childTnLst>
                                </p:cTn>
                              </p:par>
                              <p:par>
                                <p:cTn id="24" presetID="9" presetClass="entr" presetSubtype="0" fill="hold" nodeType="with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35171">
                                            <p:txEl>
                                              <p:pRg st="3" end="3"/>
                                            </p:txEl>
                                          </p:spTgt>
                                        </p:tgtEl>
                                        <p:attrNameLst>
                                          <p:attrName>style.visibility</p:attrName>
                                        </p:attrNameLst>
                                      </p:cBhvr>
                                      <p:to>
                                        <p:strVal val="visible"/>
                                      </p:to>
                                    </p:set>
                                    <p:animEffect transition="in" filter="wipe(left)">
                                      <p:cBhvr>
                                        <p:cTn id="35" dur="500"/>
                                        <p:tgtEl>
                                          <p:spTgt spid="135171">
                                            <p:txEl>
                                              <p:pRg st="3" end="3"/>
                                            </p:txEl>
                                          </p:spTgt>
                                        </p:tgtEl>
                                      </p:cBhvr>
                                    </p:animEffect>
                                  </p:childTnLst>
                                </p:cTn>
                              </p:par>
                              <p:par>
                                <p:cTn id="36" presetID="1" presetClass="exit" presetSubtype="0" fill="hold" nodeType="withEffect">
                                  <p:stCondLst>
                                    <p:cond delay="0"/>
                                  </p:stCondLst>
                                  <p:childTnLst>
                                    <p:set>
                                      <p:cBhvr>
                                        <p:cTn id="37" dur="1" fill="hold">
                                          <p:stCondLst>
                                            <p:cond delay="0"/>
                                          </p:stCondLst>
                                        </p:cTn>
                                        <p:tgtEl>
                                          <p:spTgt spid="12"/>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3"/>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4"/>
                                        </p:tgtEl>
                                        <p:attrNameLst>
                                          <p:attrName>style.visibility</p:attrName>
                                        </p:attrNameLst>
                                      </p:cBhvr>
                                      <p:to>
                                        <p:strVal val="hidden"/>
                                      </p:to>
                                    </p:set>
                                  </p:childTnLst>
                                </p:cTn>
                              </p:par>
                              <p:par>
                                <p:cTn id="42" presetID="9" presetClass="entr" presetSubtype="0" fill="hold" nodeType="withEffect">
                                  <p:stCondLst>
                                    <p:cond delay="500"/>
                                  </p:stCondLst>
                                  <p:childTnLst>
                                    <p:set>
                                      <p:cBhvr>
                                        <p:cTn id="43" dur="1" fill="hold">
                                          <p:stCondLst>
                                            <p:cond delay="0"/>
                                          </p:stCondLst>
                                        </p:cTn>
                                        <p:tgtEl>
                                          <p:spTgt spid="2"/>
                                        </p:tgtEl>
                                        <p:attrNameLst>
                                          <p:attrName>style.visibility</p:attrName>
                                        </p:attrNameLst>
                                      </p:cBhvr>
                                      <p:to>
                                        <p:strVal val="visible"/>
                                      </p:to>
                                    </p:set>
                                    <p:animEffect transition="in" filter="dissolv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4198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160773" name="Rectangle 5"/>
          <p:cNvSpPr>
            <a:spLocks noGrp="1" noChangeArrowheads="1"/>
          </p:cNvSpPr>
          <p:nvPr>
            <p:ph type="body" idx="4294967295"/>
          </p:nvPr>
        </p:nvSpPr>
        <p:spPr>
          <a:xfrm>
            <a:off x="1490127" y="2074338"/>
            <a:ext cx="6697133" cy="2243666"/>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Advantages</a:t>
            </a:r>
          </a:p>
          <a:p>
            <a:pPr marL="455613" lvl="1" eaLnBrk="1" hangingPunct="1">
              <a:spcBef>
                <a:spcPts val="0"/>
              </a:spcBef>
              <a:spcAft>
                <a:spcPts val="600"/>
              </a:spcAft>
              <a:defRPr/>
            </a:pPr>
            <a:r>
              <a:rPr lang="en-US" sz="1800" dirty="0">
                <a:solidFill>
                  <a:schemeClr val="tx2">
                    <a:lumMod val="75000"/>
                  </a:schemeClr>
                </a:solidFill>
              </a:rPr>
              <a:t>Direct contact</a:t>
            </a:r>
          </a:p>
          <a:p>
            <a:pPr marL="455613" lvl="1" eaLnBrk="1" hangingPunct="1">
              <a:spcBef>
                <a:spcPts val="0"/>
              </a:spcBef>
              <a:spcAft>
                <a:spcPts val="600"/>
              </a:spcAft>
              <a:defRPr/>
            </a:pPr>
            <a:r>
              <a:rPr lang="en-US" sz="1800" dirty="0">
                <a:solidFill>
                  <a:schemeClr val="tx2">
                    <a:lumMod val="75000"/>
                  </a:schemeClr>
                </a:solidFill>
              </a:rPr>
              <a:t>Observation of psychomotor behavior</a:t>
            </a:r>
          </a:p>
          <a:p>
            <a:pPr marL="455613" lvl="1" eaLnBrk="1" hangingPunct="1">
              <a:spcBef>
                <a:spcPts val="0"/>
              </a:spcBef>
              <a:spcAft>
                <a:spcPts val="600"/>
              </a:spcAft>
              <a:defRPr/>
            </a:pPr>
            <a:r>
              <a:rPr lang="en-US" sz="1800" dirty="0">
                <a:solidFill>
                  <a:schemeClr val="tx2">
                    <a:lumMod val="75000"/>
                  </a:schemeClr>
                </a:solidFill>
              </a:rPr>
              <a:t>Low student-teacher ratio (high interaction)</a:t>
            </a:r>
          </a:p>
          <a:p>
            <a:pPr marL="455613" lvl="1" eaLnBrk="1" hangingPunct="1">
              <a:spcBef>
                <a:spcPts val="0"/>
              </a:spcBef>
              <a:spcAft>
                <a:spcPts val="600"/>
              </a:spcAft>
              <a:defRPr/>
            </a:pPr>
            <a:r>
              <a:rPr lang="en-US" sz="1800" dirty="0">
                <a:solidFill>
                  <a:schemeClr val="tx2">
                    <a:lumMod val="75000"/>
                  </a:schemeClr>
                </a:solidFill>
              </a:rPr>
              <a:t>Use of labs/research facilities</a:t>
            </a:r>
          </a:p>
          <a:p>
            <a:pPr marL="455613" lvl="1" eaLnBrk="1" hangingPunct="1">
              <a:spcBef>
                <a:spcPts val="0"/>
              </a:spcBef>
              <a:spcAft>
                <a:spcPts val="600"/>
              </a:spcAft>
              <a:defRPr/>
            </a:pPr>
            <a:r>
              <a:rPr lang="en-US" sz="1800" dirty="0">
                <a:solidFill>
                  <a:schemeClr val="tx2">
                    <a:lumMod val="75000"/>
                  </a:schemeClr>
                </a:solidFill>
              </a:rPr>
              <a:t>Most preferred by students </a:t>
            </a:r>
          </a:p>
        </p:txBody>
      </p:sp>
      <p:sp>
        <p:nvSpPr>
          <p:cNvPr id="6" name="Rectangle 2"/>
          <p:cNvSpPr>
            <a:spLocks noChangeArrowheads="1"/>
          </p:cNvSpPr>
          <p:nvPr/>
        </p:nvSpPr>
        <p:spPr bwMode="auto">
          <a:xfrm>
            <a:off x="3615316" y="1185333"/>
            <a:ext cx="2252132"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Residence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0773">
                                            <p:txEl>
                                              <p:pRg st="0" end="0"/>
                                            </p:txEl>
                                          </p:spTgt>
                                        </p:tgtEl>
                                        <p:attrNameLst>
                                          <p:attrName>style.visibility</p:attrName>
                                        </p:attrNameLst>
                                      </p:cBhvr>
                                      <p:to>
                                        <p:strVal val="visible"/>
                                      </p:to>
                                    </p:set>
                                    <p:animEffect transition="in" filter="dissolve">
                                      <p:cBhvr>
                                        <p:cTn id="7" dur="500"/>
                                        <p:tgtEl>
                                          <p:spTgt spid="16077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0773">
                                            <p:txEl>
                                              <p:pRg st="1" end="1"/>
                                            </p:txEl>
                                          </p:spTgt>
                                        </p:tgtEl>
                                        <p:attrNameLst>
                                          <p:attrName>style.visibility</p:attrName>
                                        </p:attrNameLst>
                                      </p:cBhvr>
                                      <p:to>
                                        <p:strVal val="visible"/>
                                      </p:to>
                                    </p:set>
                                    <p:animEffect transition="in" filter="dissolve">
                                      <p:cBhvr>
                                        <p:cTn id="10" dur="500"/>
                                        <p:tgtEl>
                                          <p:spTgt spid="16077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0773">
                                            <p:txEl>
                                              <p:pRg st="2" end="2"/>
                                            </p:txEl>
                                          </p:spTgt>
                                        </p:tgtEl>
                                        <p:attrNameLst>
                                          <p:attrName>style.visibility</p:attrName>
                                        </p:attrNameLst>
                                      </p:cBhvr>
                                      <p:to>
                                        <p:strVal val="visible"/>
                                      </p:to>
                                    </p:set>
                                    <p:animEffect transition="in" filter="dissolve">
                                      <p:cBhvr>
                                        <p:cTn id="13" dur="500"/>
                                        <p:tgtEl>
                                          <p:spTgt spid="16077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0773">
                                            <p:txEl>
                                              <p:pRg st="3" end="3"/>
                                            </p:txEl>
                                          </p:spTgt>
                                        </p:tgtEl>
                                        <p:attrNameLst>
                                          <p:attrName>style.visibility</p:attrName>
                                        </p:attrNameLst>
                                      </p:cBhvr>
                                      <p:to>
                                        <p:strVal val="visible"/>
                                      </p:to>
                                    </p:set>
                                    <p:animEffect transition="in" filter="dissolve">
                                      <p:cBhvr>
                                        <p:cTn id="16" dur="500"/>
                                        <p:tgtEl>
                                          <p:spTgt spid="16077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0773">
                                            <p:txEl>
                                              <p:pRg st="4" end="4"/>
                                            </p:txEl>
                                          </p:spTgt>
                                        </p:tgtEl>
                                        <p:attrNameLst>
                                          <p:attrName>style.visibility</p:attrName>
                                        </p:attrNameLst>
                                      </p:cBhvr>
                                      <p:to>
                                        <p:strVal val="visible"/>
                                      </p:to>
                                    </p:set>
                                    <p:animEffect transition="in" filter="dissolve">
                                      <p:cBhvr>
                                        <p:cTn id="19" dur="500"/>
                                        <p:tgtEl>
                                          <p:spTgt spid="16077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0773">
                                            <p:txEl>
                                              <p:pRg st="5" end="5"/>
                                            </p:txEl>
                                          </p:spTgt>
                                        </p:tgtEl>
                                        <p:attrNameLst>
                                          <p:attrName>style.visibility</p:attrName>
                                        </p:attrNameLst>
                                      </p:cBhvr>
                                      <p:to>
                                        <p:strVal val="visible"/>
                                      </p:to>
                                    </p:set>
                                    <p:animEffect transition="in" filter="dissolve">
                                      <p:cBhvr>
                                        <p:cTn id="22" dur="500"/>
                                        <p:tgtEl>
                                          <p:spTgt spid="1607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4301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162821" name="Rectangle 5"/>
          <p:cNvSpPr>
            <a:spLocks noGrp="1" noChangeArrowheads="1"/>
          </p:cNvSpPr>
          <p:nvPr>
            <p:ph type="body" idx="4294967295"/>
          </p:nvPr>
        </p:nvSpPr>
        <p:spPr>
          <a:xfrm>
            <a:off x="1474833" y="2071689"/>
            <a:ext cx="6957962" cy="1585912"/>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Disadvantages</a:t>
            </a:r>
          </a:p>
          <a:p>
            <a:pPr marL="457200" lvl="1" indent="-228600" eaLnBrk="1" hangingPunct="1">
              <a:spcBef>
                <a:spcPts val="0"/>
              </a:spcBef>
              <a:spcAft>
                <a:spcPts val="600"/>
              </a:spcAft>
              <a:defRPr/>
            </a:pPr>
            <a:r>
              <a:rPr lang="en-US" dirty="0">
                <a:solidFill>
                  <a:schemeClr val="tx2">
                    <a:lumMod val="75000"/>
                  </a:schemeClr>
                </a:solidFill>
              </a:rPr>
              <a:t>  </a:t>
            </a:r>
            <a:r>
              <a:rPr lang="en-US" sz="1800" dirty="0">
                <a:solidFill>
                  <a:schemeClr val="tx2">
                    <a:lumMod val="75000"/>
                  </a:schemeClr>
                </a:solidFill>
              </a:rPr>
              <a:t>Very high per-student costs (low Student-Teacher ratio)</a:t>
            </a:r>
          </a:p>
          <a:p>
            <a:pPr marL="457200" lvl="1" indent="-228600" eaLnBrk="1" hangingPunct="1">
              <a:spcBef>
                <a:spcPts val="0"/>
              </a:spcBef>
              <a:spcAft>
                <a:spcPts val="600"/>
              </a:spcAft>
              <a:defRPr/>
            </a:pPr>
            <a:r>
              <a:rPr lang="en-US" sz="1800" dirty="0">
                <a:solidFill>
                  <a:schemeClr val="tx2">
                    <a:lumMod val="75000"/>
                  </a:schemeClr>
                </a:solidFill>
              </a:rPr>
              <a:t> Low student throughput (facility limitations)</a:t>
            </a:r>
          </a:p>
          <a:p>
            <a:pPr marL="457200" lvl="1" indent="-228600" eaLnBrk="1" hangingPunct="1">
              <a:spcBef>
                <a:spcPts val="0"/>
              </a:spcBef>
              <a:spcAft>
                <a:spcPts val="600"/>
              </a:spcAft>
              <a:defRPr/>
            </a:pPr>
            <a:r>
              <a:rPr lang="en-US" sz="1800" dirty="0">
                <a:solidFill>
                  <a:schemeClr val="tx2">
                    <a:lumMod val="75000"/>
                  </a:schemeClr>
                </a:solidFill>
              </a:rPr>
              <a:t> Travel time, travel cost</a:t>
            </a:r>
          </a:p>
        </p:txBody>
      </p:sp>
      <p:sp>
        <p:nvSpPr>
          <p:cNvPr id="6" name="Rectangle 2"/>
          <p:cNvSpPr>
            <a:spLocks noChangeArrowheads="1"/>
          </p:cNvSpPr>
          <p:nvPr/>
        </p:nvSpPr>
        <p:spPr bwMode="auto">
          <a:xfrm>
            <a:off x="3615316" y="1185333"/>
            <a:ext cx="2252132"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Residence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2821">
                                            <p:txEl>
                                              <p:pRg st="0" end="0"/>
                                            </p:txEl>
                                          </p:spTgt>
                                        </p:tgtEl>
                                        <p:attrNameLst>
                                          <p:attrName>style.visibility</p:attrName>
                                        </p:attrNameLst>
                                      </p:cBhvr>
                                      <p:to>
                                        <p:strVal val="visible"/>
                                      </p:to>
                                    </p:set>
                                    <p:animEffect transition="in" filter="wipe(up)">
                                      <p:cBhvr>
                                        <p:cTn id="7" dur="500"/>
                                        <p:tgtEl>
                                          <p:spTgt spid="162821">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2821">
                                            <p:txEl>
                                              <p:pRg st="1" end="1"/>
                                            </p:txEl>
                                          </p:spTgt>
                                        </p:tgtEl>
                                        <p:attrNameLst>
                                          <p:attrName>style.visibility</p:attrName>
                                        </p:attrNameLst>
                                      </p:cBhvr>
                                      <p:to>
                                        <p:strVal val="visible"/>
                                      </p:to>
                                    </p:set>
                                    <p:animEffect transition="in" filter="wipe(up)">
                                      <p:cBhvr>
                                        <p:cTn id="10" dur="500"/>
                                        <p:tgtEl>
                                          <p:spTgt spid="162821">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62821">
                                            <p:txEl>
                                              <p:pRg st="2" end="2"/>
                                            </p:txEl>
                                          </p:spTgt>
                                        </p:tgtEl>
                                        <p:attrNameLst>
                                          <p:attrName>style.visibility</p:attrName>
                                        </p:attrNameLst>
                                      </p:cBhvr>
                                      <p:to>
                                        <p:strVal val="visible"/>
                                      </p:to>
                                    </p:set>
                                    <p:animEffect transition="in" filter="wipe(up)">
                                      <p:cBhvr>
                                        <p:cTn id="13" dur="500"/>
                                        <p:tgtEl>
                                          <p:spTgt spid="162821">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62821">
                                            <p:txEl>
                                              <p:pRg st="3" end="3"/>
                                            </p:txEl>
                                          </p:spTgt>
                                        </p:tgtEl>
                                        <p:attrNameLst>
                                          <p:attrName>style.visibility</p:attrName>
                                        </p:attrNameLst>
                                      </p:cBhvr>
                                      <p:to>
                                        <p:strVal val="visible"/>
                                      </p:to>
                                    </p:set>
                                    <p:animEffect transition="in" filter="wipe(up)">
                                      <p:cBhvr>
                                        <p:cTn id="16" dur="500"/>
                                        <p:tgtEl>
                                          <p:spTgt spid="1628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1" grpId="0" build="p" autoUpdateAnimBg="0" advAuto="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1" name="Rectangle 3"/>
          <p:cNvSpPr>
            <a:spLocks noGrp="1" noChangeArrowheads="1"/>
          </p:cNvSpPr>
          <p:nvPr>
            <p:ph type="body" idx="4294967295"/>
          </p:nvPr>
        </p:nvSpPr>
        <p:spPr>
          <a:xfrm>
            <a:off x="1591733" y="1929343"/>
            <a:ext cx="7357534" cy="3480858"/>
          </a:xfrm>
          <a:prstGeom prst="rect">
            <a:avLst/>
          </a:prstGeom>
        </p:spPr>
        <p:txBody>
          <a:bodyPr/>
          <a:lstStyle/>
          <a:p>
            <a:pPr eaLnBrk="1" hangingPunct="1">
              <a:lnSpc>
                <a:spcPct val="90000"/>
              </a:lnSpc>
              <a:spcBef>
                <a:spcPts val="0"/>
              </a:spcBef>
              <a:spcAft>
                <a:spcPts val="400"/>
              </a:spcAft>
              <a:defRPr/>
            </a:pPr>
            <a:r>
              <a:rPr lang="en-US" sz="2400" dirty="0">
                <a:solidFill>
                  <a:schemeClr val="tx2">
                    <a:lumMod val="75000"/>
                  </a:schemeClr>
                </a:solidFill>
              </a:rPr>
              <a:t>The learning climate</a:t>
            </a:r>
          </a:p>
          <a:p>
            <a:pPr eaLnBrk="1" hangingPunct="1">
              <a:lnSpc>
                <a:spcPct val="90000"/>
              </a:lnSpc>
              <a:spcBef>
                <a:spcPts val="0"/>
              </a:spcBef>
              <a:spcAft>
                <a:spcPts val="400"/>
              </a:spcAft>
              <a:defRPr/>
            </a:pPr>
            <a:r>
              <a:rPr lang="en-US" sz="2400" dirty="0">
                <a:solidFill>
                  <a:schemeClr val="tx2">
                    <a:lumMod val="75000"/>
                  </a:schemeClr>
                </a:solidFill>
              </a:rPr>
              <a:t>What is distance learning </a:t>
            </a:r>
          </a:p>
          <a:p>
            <a:pPr eaLnBrk="1" hangingPunct="1">
              <a:lnSpc>
                <a:spcPct val="90000"/>
              </a:lnSpc>
              <a:spcBef>
                <a:spcPts val="0"/>
              </a:spcBef>
              <a:spcAft>
                <a:spcPts val="400"/>
              </a:spcAft>
              <a:defRPr/>
            </a:pPr>
            <a:r>
              <a:rPr lang="en-US" sz="2400" dirty="0">
                <a:solidFill>
                  <a:schemeClr val="tx2">
                    <a:lumMod val="75000"/>
                  </a:schemeClr>
                </a:solidFill>
              </a:rPr>
              <a:t>What are its benefits &amp; limiting factors?</a:t>
            </a:r>
          </a:p>
          <a:p>
            <a:pPr eaLnBrk="1" hangingPunct="1">
              <a:lnSpc>
                <a:spcPct val="90000"/>
              </a:lnSpc>
              <a:spcBef>
                <a:spcPts val="0"/>
              </a:spcBef>
              <a:spcAft>
                <a:spcPts val="400"/>
              </a:spcAft>
              <a:defRPr/>
            </a:pPr>
            <a:r>
              <a:rPr lang="en-US" sz="2400" dirty="0">
                <a:solidFill>
                  <a:schemeClr val="tx2">
                    <a:lumMod val="75000"/>
                  </a:schemeClr>
                </a:solidFill>
              </a:rPr>
              <a:t>Advantages &amp; disadvantages of each medium</a:t>
            </a:r>
          </a:p>
          <a:p>
            <a:pPr marL="514350" lvl="1">
              <a:lnSpc>
                <a:spcPct val="90000"/>
              </a:lnSpc>
              <a:spcBef>
                <a:spcPts val="0"/>
              </a:spcBef>
              <a:spcAft>
                <a:spcPts val="400"/>
              </a:spcAft>
              <a:buSzPct val="100000"/>
              <a:defRPr/>
            </a:pPr>
            <a:r>
              <a:rPr lang="en-US" sz="2200" b="1" i="1" dirty="0">
                <a:solidFill>
                  <a:schemeClr val="tx2">
                    <a:lumMod val="75000"/>
                  </a:schemeClr>
                </a:solidFill>
                <a:effectLst>
                  <a:outerShdw blurRad="38100" dist="38100" dir="2700000" algn="tl">
                    <a:srgbClr val="000000">
                      <a:alpha val="43137"/>
                    </a:srgbClr>
                  </a:outerShdw>
                </a:effectLst>
              </a:rPr>
              <a:t>Media Selection</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Panacea Syndrome</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What does the research say? </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General considerations in media selection </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A few guiding principles</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rPr>
              <a:t>Media Selection Resources</a:t>
            </a:r>
            <a:endParaRPr lang="en-US" sz="2400" i="1" dirty="0">
              <a:solidFill>
                <a:schemeClr val="tx2">
                  <a:lumMod val="7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3598334" y="1185333"/>
            <a:ext cx="2260599"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Overview</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56962" y="1185333"/>
            <a:ext cx="4080940"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Instructional Media </a:t>
            </a:r>
          </a:p>
          <a:p>
            <a:pPr algn="ctr">
              <a:defRPr/>
            </a:pPr>
            <a:r>
              <a:rPr lang="en-US" sz="1800" b="1" dirty="0">
                <a:solidFill>
                  <a:schemeClr val="tx2">
                    <a:lumMod val="75000"/>
                  </a:schemeClr>
                </a:solidFill>
                <a:latin typeface="Franklin Gothic Book" pitchFamily="34" charset="0"/>
              </a:rPr>
              <a:t>(Sub-menu)</a:t>
            </a:r>
          </a:p>
        </p:txBody>
      </p:sp>
      <p:sp>
        <p:nvSpPr>
          <p:cNvPr id="5" name="Rectangle 3"/>
          <p:cNvSpPr txBox="1">
            <a:spLocks noChangeArrowheads="1"/>
          </p:cNvSpPr>
          <p:nvPr/>
        </p:nvSpPr>
        <p:spPr>
          <a:xfrm>
            <a:off x="1591733" y="2039413"/>
            <a:ext cx="7162799" cy="4488387"/>
          </a:xfrm>
          <a:prstGeom prst="rect">
            <a:avLst/>
          </a:prstGeom>
        </p:spPr>
        <p:txBody>
          <a:bodyPr/>
          <a:lstStyle/>
          <a:p>
            <a:pPr marL="230188" marR="0" lvl="0" indent="-230188" algn="l" defTabSz="914400" rtl="0" eaLnBrk="1" fontAlgn="auto" latinLnBrk="0" hangingPunct="1">
              <a:spcBef>
                <a:spcPts val="0"/>
              </a:spcBef>
              <a:spcAft>
                <a:spcPts val="0"/>
              </a:spcAft>
              <a:buClr>
                <a:schemeClr val="tx2">
                  <a:lumMod val="75000"/>
                </a:schemeClr>
              </a:buClr>
              <a:buSzPct val="150000"/>
              <a:buFont typeface="Arial" pitchFamily="34" charset="0"/>
              <a:buChar char="•"/>
              <a:tabLst/>
              <a:defRPr/>
            </a:pPr>
            <a:r>
              <a:rPr lang="en-US" sz="2000" b="1" dirty="0">
                <a:solidFill>
                  <a:schemeClr val="tx2">
                    <a:lumMod val="75000"/>
                  </a:schemeClr>
                </a:solidFill>
                <a:latin typeface="Franklin Gothic Book" pitchFamily="34" charset="0"/>
                <a:hlinkClick r:id="rId2" action="ppaction://hlinksldjump"/>
              </a:rPr>
              <a:t>Asynchonous</a:t>
            </a:r>
            <a:endParaRPr kumimoji="0" lang="en-US" sz="2000" b="1"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endParaRPr>
          </a:p>
          <a:p>
            <a:pPr marL="458788" lvl="1" indent="-230188" eaLnBrk="1" fontAlgn="auto" hangingPunct="1">
              <a:spcBef>
                <a:spcPts val="0"/>
              </a:spcBef>
              <a:spcAft>
                <a:spcPts val="300"/>
              </a:spcAft>
              <a:buClr>
                <a:schemeClr val="tx2">
                  <a:lumMod val="75000"/>
                </a:schemeClr>
              </a:buClr>
              <a:buSzPct val="100000"/>
              <a:buFont typeface="Courier New" pitchFamily="49" charset="0"/>
              <a:buChar char="o"/>
              <a:defRPr/>
            </a:pPr>
            <a:r>
              <a:rPr lang="en-US" sz="1800" b="1" dirty="0">
                <a:solidFill>
                  <a:schemeClr val="tx2">
                    <a:lumMod val="75000"/>
                  </a:schemeClr>
                </a:solidFill>
                <a:latin typeface="Franklin Gothic Book" pitchFamily="34" charset="0"/>
                <a:hlinkClick r:id="rId3" action="ppaction://hlinksldjump"/>
              </a:rPr>
              <a:t>Print</a:t>
            </a:r>
            <a:endParaRPr lang="en-US" sz="1800" b="1" dirty="0">
              <a:solidFill>
                <a:schemeClr val="tx2">
                  <a:lumMod val="75000"/>
                </a:schemeClr>
              </a:solidFill>
              <a:latin typeface="Franklin Gothic Book" pitchFamily="34" charset="0"/>
            </a:endParaRPr>
          </a:p>
          <a:p>
            <a:pPr marL="458788" lvl="1" indent="-230188" eaLnBrk="1" fontAlgn="auto" hangingPunct="1">
              <a:spcBef>
                <a:spcPts val="0"/>
              </a:spcBef>
              <a:spcAft>
                <a:spcPts val="300"/>
              </a:spcAft>
              <a:buClr>
                <a:schemeClr val="tx2">
                  <a:lumMod val="75000"/>
                </a:schemeClr>
              </a:buClr>
              <a:buSzPct val="100000"/>
              <a:buFont typeface="Courier New" pitchFamily="49" charset="0"/>
              <a:buChar char="o"/>
              <a:defRPr/>
            </a:pPr>
            <a:r>
              <a:rPr lang="en-US" sz="1800" b="1" dirty="0">
                <a:solidFill>
                  <a:schemeClr val="tx2">
                    <a:lumMod val="75000"/>
                  </a:schemeClr>
                </a:solidFill>
                <a:latin typeface="Franklin Gothic Book" pitchFamily="34" charset="0"/>
                <a:hlinkClick r:id="rId4" action="ppaction://hlinksldjump"/>
              </a:rPr>
              <a:t>Pre-recorded audio/video</a:t>
            </a:r>
            <a:endParaRPr lang="en-US" sz="1800" b="1" dirty="0">
              <a:solidFill>
                <a:schemeClr val="tx2">
                  <a:lumMod val="75000"/>
                </a:schemeClr>
              </a:solidFill>
              <a:latin typeface="Franklin Gothic Book" pitchFamily="34" charset="0"/>
            </a:endParaRPr>
          </a:p>
          <a:p>
            <a:pPr marL="458788" lvl="1" indent="-230188" eaLnBrk="1" fontAlgn="auto" hangingPunct="1">
              <a:spcBef>
                <a:spcPts val="0"/>
              </a:spcBef>
              <a:spcAft>
                <a:spcPts val="300"/>
              </a:spcAft>
              <a:buClr>
                <a:schemeClr val="tx2">
                  <a:lumMod val="75000"/>
                </a:schemeClr>
              </a:buClr>
              <a:buSzPct val="100000"/>
              <a:buFont typeface="Courier New" pitchFamily="49" charset="0"/>
              <a:buChar char="o"/>
              <a:defRPr/>
            </a:pPr>
            <a:r>
              <a:rPr kumimoji="0" lang="en-US" sz="1800" b="1"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hlinkClick r:id="rId5" action="ppaction://hlinksldjump"/>
              </a:rPr>
              <a:t>Computer</a:t>
            </a:r>
            <a:r>
              <a:rPr lang="en-US" sz="1800" b="1" dirty="0">
                <a:solidFill>
                  <a:schemeClr val="tx2">
                    <a:lumMod val="75000"/>
                  </a:schemeClr>
                </a:solidFill>
                <a:latin typeface="Franklin Gothic Book" pitchFamily="34" charset="0"/>
                <a:hlinkClick r:id="rId5" action="ppaction://hlinksldjump"/>
              </a:rPr>
              <a:t> Based Instruction (CBI)</a:t>
            </a:r>
            <a:endParaRPr lang="en-US" sz="1800" b="1" dirty="0">
              <a:solidFill>
                <a:schemeClr val="tx2">
                  <a:lumMod val="75000"/>
                </a:schemeClr>
              </a:solidFill>
              <a:latin typeface="Franklin Gothic Book" pitchFamily="34" charset="0"/>
            </a:endParaRPr>
          </a:p>
          <a:p>
            <a:pPr marL="458788" lvl="1" indent="-230188" eaLnBrk="1" fontAlgn="auto" hangingPunct="1">
              <a:spcBef>
                <a:spcPts val="0"/>
              </a:spcBef>
              <a:spcAft>
                <a:spcPts val="300"/>
              </a:spcAft>
              <a:buClr>
                <a:schemeClr val="tx2">
                  <a:lumMod val="75000"/>
                </a:schemeClr>
              </a:buClr>
              <a:buSzPct val="100000"/>
              <a:buFont typeface="Courier New" pitchFamily="49" charset="0"/>
              <a:buChar char="o"/>
              <a:defRPr/>
            </a:pPr>
            <a:r>
              <a:rPr kumimoji="0" lang="en-US" sz="1800" b="1"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hlinkClick r:id="rId6" action="ppaction://hlinksldjump"/>
              </a:rPr>
              <a:t>Web</a:t>
            </a:r>
            <a:r>
              <a:rPr kumimoji="0" lang="en-US" sz="1800" b="1" i="0" u="none" strike="noStrike" kern="1200" cap="none" spc="0" normalizeH="0" noProof="0" dirty="0">
                <a:ln>
                  <a:noFill/>
                </a:ln>
                <a:solidFill>
                  <a:schemeClr val="tx2">
                    <a:lumMod val="75000"/>
                  </a:schemeClr>
                </a:solidFill>
                <a:effectLst/>
                <a:uLnTx/>
                <a:uFillTx/>
                <a:latin typeface="Franklin Gothic Book" pitchFamily="34" charset="0"/>
                <a:ea typeface="+mn-ea"/>
                <a:cs typeface="+mn-cs"/>
                <a:hlinkClick r:id="rId6" action="ppaction://hlinksldjump"/>
              </a:rPr>
              <a:t> Based Instruction (WBI)</a:t>
            </a:r>
            <a:endParaRPr kumimoji="0" lang="en-US" sz="1800" b="1"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endParaRPr>
          </a:p>
          <a:p>
            <a:pPr marL="230188" marR="0" lvl="0" indent="-230188" algn="l" defTabSz="914400" rtl="0" eaLnBrk="1" fontAlgn="auto" latinLnBrk="0" hangingPunct="1">
              <a:spcBef>
                <a:spcPts val="0"/>
              </a:spcBef>
              <a:spcAft>
                <a:spcPts val="0"/>
              </a:spcAft>
              <a:buClr>
                <a:schemeClr val="tx2">
                  <a:lumMod val="75000"/>
                </a:schemeClr>
              </a:buClr>
              <a:buSzPct val="150000"/>
              <a:buFont typeface="Arial" pitchFamily="34" charset="0"/>
              <a:buChar char="•"/>
              <a:tabLst/>
              <a:defRPr/>
            </a:pPr>
            <a:r>
              <a:rPr lang="en-US" sz="2000" b="1" dirty="0">
                <a:solidFill>
                  <a:schemeClr val="tx2">
                    <a:lumMod val="75000"/>
                  </a:schemeClr>
                </a:solidFill>
                <a:latin typeface="Franklin Gothic Book" pitchFamily="34" charset="0"/>
                <a:hlinkClick r:id="rId7" action="ppaction://hlinksldjump"/>
              </a:rPr>
              <a:t>Synchronous</a:t>
            </a:r>
            <a:endParaRPr lang="en-US" sz="2000" b="1" dirty="0">
              <a:solidFill>
                <a:schemeClr val="tx2">
                  <a:lumMod val="75000"/>
                </a:schemeClr>
              </a:solidFill>
              <a:latin typeface="Franklin Gothic Book" pitchFamily="34" charset="0"/>
            </a:endParaRPr>
          </a:p>
          <a:p>
            <a:pPr marL="458788" lvl="1" indent="-230188" eaLnBrk="1" fontAlgn="auto" hangingPunct="1">
              <a:spcBef>
                <a:spcPts val="0"/>
              </a:spcBef>
              <a:spcAft>
                <a:spcPts val="300"/>
              </a:spcAft>
              <a:buClr>
                <a:schemeClr val="tx2">
                  <a:lumMod val="75000"/>
                </a:schemeClr>
              </a:buClr>
              <a:buSzPct val="100000"/>
              <a:buFont typeface="Courier New" pitchFamily="49" charset="0"/>
              <a:buChar char="o"/>
              <a:defRPr/>
            </a:pPr>
            <a:r>
              <a:rPr lang="en-US" sz="1800" b="1" dirty="0">
                <a:solidFill>
                  <a:schemeClr val="tx2">
                    <a:lumMod val="75000"/>
                  </a:schemeClr>
                </a:solidFill>
                <a:latin typeface="Franklin Gothic Book" pitchFamily="34" charset="0"/>
                <a:hlinkClick r:id="rId8" action="ppaction://hlinksldjump"/>
              </a:rPr>
              <a:t>Classroom</a:t>
            </a:r>
            <a:endParaRPr lang="en-US" sz="1800" b="1" dirty="0">
              <a:solidFill>
                <a:schemeClr val="tx2">
                  <a:lumMod val="75000"/>
                </a:schemeClr>
              </a:solidFill>
              <a:latin typeface="Franklin Gothic Book" pitchFamily="34" charset="0"/>
            </a:endParaRPr>
          </a:p>
          <a:p>
            <a:pPr marL="458788" lvl="1" indent="-230188" eaLnBrk="1" fontAlgn="auto" hangingPunct="1">
              <a:spcBef>
                <a:spcPts val="0"/>
              </a:spcBef>
              <a:spcAft>
                <a:spcPts val="300"/>
              </a:spcAft>
              <a:buClr>
                <a:schemeClr val="tx2">
                  <a:lumMod val="75000"/>
                </a:schemeClr>
              </a:buClr>
              <a:buSzPct val="100000"/>
              <a:buFont typeface="Courier New" pitchFamily="49" charset="0"/>
              <a:buChar char="o"/>
              <a:defRPr/>
            </a:pPr>
            <a:r>
              <a:rPr lang="en-US" sz="1800" b="1" dirty="0">
                <a:solidFill>
                  <a:schemeClr val="tx2">
                    <a:lumMod val="75000"/>
                  </a:schemeClr>
                </a:solidFill>
                <a:latin typeface="Franklin Gothic Book" pitchFamily="34" charset="0"/>
                <a:hlinkClick r:id="rId9" action="ppaction://hlinksldjump"/>
              </a:rPr>
              <a:t>Web Conferencing </a:t>
            </a:r>
            <a:endParaRPr lang="en-US" sz="1800" b="1" dirty="0">
              <a:solidFill>
                <a:schemeClr val="tx2">
                  <a:lumMod val="75000"/>
                </a:schemeClr>
              </a:solidFill>
              <a:latin typeface="Franklin Gothic Book" pitchFamily="34" charset="0"/>
            </a:endParaRPr>
          </a:p>
          <a:p>
            <a:pPr marL="458788" lvl="1" indent="-230188" eaLnBrk="1" fontAlgn="auto" hangingPunct="1">
              <a:spcBef>
                <a:spcPts val="0"/>
              </a:spcBef>
              <a:spcAft>
                <a:spcPts val="300"/>
              </a:spcAft>
              <a:buClr>
                <a:schemeClr val="tx2">
                  <a:lumMod val="75000"/>
                </a:schemeClr>
              </a:buClr>
              <a:buSzPct val="100000"/>
              <a:buFont typeface="Courier New" pitchFamily="49" charset="0"/>
              <a:buChar char="o"/>
              <a:defRPr/>
            </a:pPr>
            <a:r>
              <a:rPr lang="en-US" sz="1800" b="1" dirty="0">
                <a:solidFill>
                  <a:schemeClr val="tx2">
                    <a:lumMod val="75000"/>
                  </a:schemeClr>
                </a:solidFill>
                <a:latin typeface="Franklin Gothic Book" pitchFamily="34" charset="0"/>
                <a:hlinkClick r:id="rId10" action="ppaction://hlinksldjump"/>
              </a:rPr>
              <a:t>Virtual Learning Environment (VLE)</a:t>
            </a:r>
            <a:endParaRPr lang="en-US" sz="1800" b="1" dirty="0">
              <a:solidFill>
                <a:schemeClr val="tx2">
                  <a:lumMod val="75000"/>
                </a:schemeClr>
              </a:solidFill>
              <a:latin typeface="Franklin Gothic Book" pitchFamily="34" charset="0"/>
            </a:endParaRPr>
          </a:p>
          <a:p>
            <a:pPr marL="458788" lvl="1" indent="-230188" eaLnBrk="1" fontAlgn="auto" hangingPunct="1">
              <a:spcBef>
                <a:spcPts val="0"/>
              </a:spcBef>
              <a:spcAft>
                <a:spcPts val="300"/>
              </a:spcAft>
              <a:buClr>
                <a:schemeClr val="tx2">
                  <a:lumMod val="75000"/>
                </a:schemeClr>
              </a:buClr>
              <a:buSzPct val="100000"/>
              <a:buFont typeface="Courier New" pitchFamily="49" charset="0"/>
              <a:buChar char="o"/>
              <a:defRPr/>
            </a:pPr>
            <a:r>
              <a:rPr lang="en-US" sz="1800" b="1" dirty="0">
                <a:solidFill>
                  <a:schemeClr val="tx2">
                    <a:lumMod val="75000"/>
                  </a:schemeClr>
                </a:solidFill>
                <a:latin typeface="Franklin Gothic Book" pitchFamily="34" charset="0"/>
                <a:hlinkClick r:id="rId11" action="ppaction://hlinksldjump"/>
              </a:rPr>
              <a:t>Audio Conferencing</a:t>
            </a:r>
            <a:endParaRPr lang="en-US" sz="1800" b="1" dirty="0">
              <a:solidFill>
                <a:schemeClr val="tx2">
                  <a:lumMod val="75000"/>
                </a:schemeClr>
              </a:solidFill>
              <a:latin typeface="Franklin Gothic Book" pitchFamily="34" charset="0"/>
            </a:endParaRPr>
          </a:p>
          <a:p>
            <a:pPr marL="458788" lvl="1" indent="-230188" eaLnBrk="1" fontAlgn="auto" hangingPunct="1">
              <a:spcBef>
                <a:spcPts val="0"/>
              </a:spcBef>
              <a:spcAft>
                <a:spcPts val="300"/>
              </a:spcAft>
              <a:buClr>
                <a:schemeClr val="tx2">
                  <a:lumMod val="75000"/>
                </a:schemeClr>
              </a:buClr>
              <a:buSzPct val="100000"/>
              <a:buFont typeface="Courier New" pitchFamily="49" charset="0"/>
              <a:buChar char="o"/>
              <a:defRPr/>
            </a:pPr>
            <a:r>
              <a:rPr lang="en-US" sz="1800" b="1" dirty="0">
                <a:solidFill>
                  <a:schemeClr val="tx2">
                    <a:lumMod val="75000"/>
                  </a:schemeClr>
                </a:solidFill>
                <a:latin typeface="Franklin Gothic Book" pitchFamily="34" charset="0"/>
                <a:hlinkClick r:id="rId12" action="ppaction://hlinksldjump"/>
              </a:rPr>
              <a:t>Video Teleconferencing  (VTC)</a:t>
            </a:r>
            <a:endParaRPr lang="en-US" sz="1800" b="1" dirty="0">
              <a:solidFill>
                <a:schemeClr val="tx2">
                  <a:lumMod val="75000"/>
                </a:schemeClr>
              </a:solidFill>
              <a:latin typeface="Franklin Gothic Book" pitchFamily="34" charset="0"/>
            </a:endParaRPr>
          </a:p>
          <a:p>
            <a:pPr marL="458788" lvl="1" indent="-230188" eaLnBrk="1" fontAlgn="auto" hangingPunct="1">
              <a:spcBef>
                <a:spcPts val="0"/>
              </a:spcBef>
              <a:spcAft>
                <a:spcPts val="300"/>
              </a:spcAft>
              <a:buClr>
                <a:schemeClr val="tx2">
                  <a:lumMod val="75000"/>
                </a:schemeClr>
              </a:buClr>
              <a:buSzPct val="100000"/>
              <a:buFont typeface="Courier New" pitchFamily="49" charset="0"/>
              <a:buChar char="o"/>
              <a:defRPr/>
            </a:pPr>
            <a:r>
              <a:rPr lang="en-US" sz="1800" b="1" dirty="0">
                <a:solidFill>
                  <a:schemeClr val="tx2">
                    <a:lumMod val="75000"/>
                  </a:schemeClr>
                </a:solidFill>
                <a:latin typeface="Franklin Gothic Book" pitchFamily="34" charset="0"/>
                <a:hlinkClick r:id="rId13" action="ppaction://hlinksldjump"/>
              </a:rPr>
              <a:t>Interactive Television (ITV)</a:t>
            </a:r>
            <a:endParaRPr lang="en-US" sz="1600" b="1" dirty="0">
              <a:solidFill>
                <a:schemeClr val="tx2">
                  <a:lumMod val="75000"/>
                </a:schemeClr>
              </a:solidFill>
              <a:latin typeface="Franklin Gothic Book" pitchFamily="34" charset="0"/>
            </a:endParaRPr>
          </a:p>
          <a:p>
            <a:pPr marL="687388" lvl="2" indent="-230188" eaLnBrk="1" fontAlgn="auto" hangingPunct="1">
              <a:spcBef>
                <a:spcPts val="0"/>
              </a:spcBef>
              <a:spcAft>
                <a:spcPts val="300"/>
              </a:spcAft>
              <a:buClr>
                <a:schemeClr val="tx2">
                  <a:lumMod val="75000"/>
                </a:schemeClr>
              </a:buClr>
              <a:buSzPct val="150000"/>
              <a:buFont typeface="Wingdings" pitchFamily="2" charset="2"/>
              <a:buChar char="§"/>
              <a:defRPr/>
            </a:pPr>
            <a:r>
              <a:rPr lang="en-US" sz="1600" b="1" dirty="0">
                <a:solidFill>
                  <a:schemeClr val="tx2">
                    <a:lumMod val="75000"/>
                  </a:schemeClr>
                </a:solidFill>
                <a:latin typeface="Franklin Gothic Book" pitchFamily="34" charset="0"/>
                <a:hlinkClick r:id="rId14" action="ppaction://hlinksldjump"/>
              </a:rPr>
              <a:t>Government Education &amp; Training Network (GETN)</a:t>
            </a:r>
            <a:endParaRPr lang="en-US" sz="1600" b="1" dirty="0">
              <a:solidFill>
                <a:schemeClr val="tx2">
                  <a:lumMod val="75000"/>
                </a:schemeClr>
              </a:solidFill>
              <a:latin typeface="Franklin Gothic Book" pitchFamily="34" charset="0"/>
            </a:endParaRPr>
          </a:p>
          <a:p>
            <a:pPr marL="687388" lvl="2" indent="-230188" eaLnBrk="1" fontAlgn="auto" hangingPunct="1">
              <a:spcBef>
                <a:spcPts val="0"/>
              </a:spcBef>
              <a:spcAft>
                <a:spcPts val="300"/>
              </a:spcAft>
              <a:buClr>
                <a:schemeClr val="tx2">
                  <a:lumMod val="75000"/>
                </a:schemeClr>
              </a:buClr>
              <a:buSzPct val="150000"/>
              <a:buFont typeface="Wingdings" pitchFamily="2" charset="2"/>
              <a:buChar char="§"/>
              <a:defRPr/>
            </a:pPr>
            <a:r>
              <a:rPr lang="en-US" sz="1600" b="1" dirty="0">
                <a:solidFill>
                  <a:schemeClr val="tx2">
                    <a:lumMod val="75000"/>
                  </a:schemeClr>
                </a:solidFill>
                <a:latin typeface="Franklin Gothic Book" pitchFamily="34" charset="0"/>
                <a:hlinkClick r:id="rId15" action="ppaction://hlinksldjump"/>
              </a:rPr>
              <a:t>VTC vs. ITV</a:t>
            </a:r>
            <a:endParaRPr lang="en-US" sz="1600" b="1" dirty="0">
              <a:solidFill>
                <a:schemeClr val="tx2">
                  <a:lumMod val="75000"/>
                </a:schemeClr>
              </a:solidFill>
              <a:latin typeface="Franklin Gothic Book"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idx="4294967295"/>
          </p:nvPr>
        </p:nvSpPr>
        <p:spPr>
          <a:xfrm>
            <a:off x="609600" y="7239000"/>
            <a:ext cx="6553200" cy="1066800"/>
          </a:xfrm>
          <a:prstGeom prst="rect">
            <a:avLst/>
          </a:prstGeom>
        </p:spPr>
        <p:txBody>
          <a:bodyPr anchorCtr="0"/>
          <a:lstStyle/>
          <a:p>
            <a:pPr eaLnBrk="1" hangingPunct="1">
              <a:defRPr/>
            </a:pPr>
            <a:r>
              <a:rPr lang="en-US" sz="500" dirty="0"/>
              <a:t>WHAT IS</a:t>
            </a:r>
            <a:br>
              <a:rPr lang="en-US" sz="500" dirty="0"/>
            </a:br>
            <a:r>
              <a:rPr lang="en-US" sz="500" dirty="0"/>
              <a:t>“DISTANCE LEARNING?”</a:t>
            </a:r>
          </a:p>
        </p:txBody>
      </p:sp>
      <p:sp>
        <p:nvSpPr>
          <p:cNvPr id="6163" name="Oval 19"/>
          <p:cNvSpPr>
            <a:spLocks noChangeArrowheads="1"/>
          </p:cNvSpPr>
          <p:nvPr/>
        </p:nvSpPr>
        <p:spPr bwMode="auto">
          <a:xfrm>
            <a:off x="6239933" y="1828799"/>
            <a:ext cx="2641602" cy="745064"/>
          </a:xfrm>
          <a:prstGeom prst="ellipse">
            <a:avLst/>
          </a:prstGeom>
          <a:noFill/>
          <a:ln w="76200">
            <a:solidFill>
              <a:srgbClr val="FFFF00"/>
            </a:solidFill>
            <a:round/>
            <a:headEnd/>
            <a:tailEnd/>
          </a:ln>
        </p:spPr>
        <p:txBody>
          <a:bodyPr wrap="none" anchor="ctr"/>
          <a:lstStyle/>
          <a:p>
            <a:endParaRPr lang="en-US" altLang="en-US" dirty="0"/>
          </a:p>
        </p:txBody>
      </p:sp>
      <p:sp>
        <p:nvSpPr>
          <p:cNvPr id="20" name="Rectangle 2"/>
          <p:cNvSpPr>
            <a:spLocks noChangeArrowheads="1"/>
          </p:cNvSpPr>
          <p:nvPr/>
        </p:nvSpPr>
        <p:spPr bwMode="auto">
          <a:xfrm>
            <a:off x="2387601" y="1185333"/>
            <a:ext cx="4953000"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Making the right choice</a:t>
            </a:r>
          </a:p>
        </p:txBody>
      </p:sp>
      <p:graphicFrame>
        <p:nvGraphicFramePr>
          <p:cNvPr id="5124" name="Object 4"/>
          <p:cNvGraphicFramePr>
            <a:graphicFrameLocks noChangeAspect="1"/>
          </p:cNvGraphicFramePr>
          <p:nvPr/>
        </p:nvGraphicFramePr>
        <p:xfrm>
          <a:off x="385763" y="2244725"/>
          <a:ext cx="1646237" cy="1958975"/>
        </p:xfrm>
        <a:graphic>
          <a:graphicData uri="http://schemas.openxmlformats.org/presentationml/2006/ole">
            <mc:AlternateContent xmlns:mc="http://schemas.openxmlformats.org/markup-compatibility/2006">
              <mc:Choice xmlns:v="urn:schemas-microsoft-com:vml" Requires="v">
                <p:oleObj spid="_x0000_s5126" name="Clip" r:id="rId4" imgW="644652" imgH="737006" progId="">
                  <p:embed/>
                </p:oleObj>
              </mc:Choice>
              <mc:Fallback>
                <p:oleObj name="Clip" r:id="rId4" imgW="644652" imgH="73700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3" y="2244725"/>
                        <a:ext cx="1646237" cy="195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5"/>
          <p:cNvGraphicFramePr>
            <a:graphicFrameLocks noChangeAspect="1"/>
          </p:cNvGraphicFramePr>
          <p:nvPr/>
        </p:nvGraphicFramePr>
        <p:xfrm>
          <a:off x="638175" y="4468813"/>
          <a:ext cx="1495425" cy="1550987"/>
        </p:xfrm>
        <a:graphic>
          <a:graphicData uri="http://schemas.openxmlformats.org/presentationml/2006/ole">
            <mc:AlternateContent xmlns:mc="http://schemas.openxmlformats.org/markup-compatibility/2006">
              <mc:Choice xmlns:v="urn:schemas-microsoft-com:vml" Requires="v">
                <p:oleObj spid="_x0000_s5127" name="Clip" r:id="rId6" imgW="1425550" imgH="1425550" progId="">
                  <p:embed/>
                </p:oleObj>
              </mc:Choice>
              <mc:Fallback>
                <p:oleObj name="Clip" r:id="rId6" imgW="1425550" imgH="142555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175" y="4468813"/>
                        <a:ext cx="1495425" cy="155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Group 24"/>
          <p:cNvGrpSpPr/>
          <p:nvPr/>
        </p:nvGrpSpPr>
        <p:grpSpPr>
          <a:xfrm>
            <a:off x="14288" y="1951038"/>
            <a:ext cx="8926511" cy="3992562"/>
            <a:chOff x="14288" y="1951038"/>
            <a:chExt cx="8926511" cy="3992562"/>
          </a:xfrm>
        </p:grpSpPr>
        <p:sp>
          <p:nvSpPr>
            <p:cNvPr id="26" name="Rectangle 6"/>
            <p:cNvSpPr>
              <a:spLocks noChangeArrowheads="1"/>
            </p:cNvSpPr>
            <p:nvPr/>
          </p:nvSpPr>
          <p:spPr bwMode="auto">
            <a:xfrm>
              <a:off x="1507080" y="1951038"/>
              <a:ext cx="7433719" cy="639762"/>
            </a:xfrm>
            <a:prstGeom prst="rect">
              <a:avLst/>
            </a:prstGeom>
            <a:noFill/>
            <a:ln w="12700">
              <a:noFill/>
              <a:miter lim="800000"/>
              <a:headEnd/>
              <a:tailEnd/>
            </a:ln>
            <a:effectLst>
              <a:outerShdw sx="1000" sy="1000" algn="ctr" rotWithShape="0">
                <a:schemeClr val="tx2">
                  <a:lumMod val="75000"/>
                </a:schemeClr>
              </a:outerShdw>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rgbClr val="00FF00"/>
                  </a:solidFill>
                  <a:effectLst>
                    <a:outerShdw blurRad="38100" dist="38100" dir="2700000" algn="tl">
                      <a:srgbClr val="000000"/>
                    </a:outerShdw>
                  </a:effectLst>
                  <a:latin typeface="Franklin Gothic Book" pitchFamily="34" charset="0"/>
                </a:rPr>
                <a:t>Residence</a:t>
              </a:r>
              <a:r>
                <a:rPr lang="en-US" sz="2800" dirty="0">
                  <a:effectLst>
                    <a:outerShdw blurRad="38100" dist="38100" dir="2700000" algn="tl">
                      <a:srgbClr val="000000"/>
                    </a:outerShdw>
                  </a:effectLst>
                  <a:latin typeface="Franklin Gothic Book" pitchFamily="34" charset="0"/>
                </a:rPr>
                <a:t>       </a:t>
              </a:r>
              <a:r>
                <a:rPr lang="en-US" sz="2800" dirty="0">
                  <a:solidFill>
                    <a:schemeClr val="tx2">
                      <a:lumMod val="75000"/>
                    </a:schemeClr>
                  </a:solidFill>
                  <a:effectLst>
                    <a:outerShdw blurRad="38100" dist="38100" dir="2700000" algn="tl">
                      <a:srgbClr val="000000">
                        <a:alpha val="43137"/>
                      </a:srgbClr>
                    </a:outerShdw>
                  </a:effectLst>
                  <a:latin typeface="Franklin Gothic Book" pitchFamily="34" charset="0"/>
                </a:rPr>
                <a:t>Synchronous       Asynchronous</a:t>
              </a:r>
              <a:r>
                <a:rPr lang="en-US" sz="2800" dirty="0">
                  <a:latin typeface="Franklin Gothic Book" pitchFamily="34" charset="0"/>
                </a:rPr>
                <a:t> </a:t>
              </a:r>
              <a:r>
                <a:rPr lang="en-US" sz="2800" dirty="0"/>
                <a:t>           </a:t>
              </a:r>
            </a:p>
          </p:txBody>
        </p:sp>
        <p:sp>
          <p:nvSpPr>
            <p:cNvPr id="27" name="Line 8"/>
            <p:cNvSpPr>
              <a:spLocks noChangeShapeType="1"/>
            </p:cNvSpPr>
            <p:nvPr/>
          </p:nvSpPr>
          <p:spPr bwMode="auto">
            <a:xfrm rot="5400000" flipH="1" flipV="1">
              <a:off x="4976813" y="328612"/>
              <a:ext cx="0" cy="7877175"/>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28" name="Text Box 11"/>
            <p:cNvSpPr txBox="1">
              <a:spLocks noChangeArrowheads="1"/>
            </p:cNvSpPr>
            <p:nvPr/>
          </p:nvSpPr>
          <p:spPr bwMode="auto">
            <a:xfrm rot="5400000" flipH="1" flipV="1">
              <a:off x="-727869" y="4072732"/>
              <a:ext cx="2003425" cy="519112"/>
            </a:xfrm>
            <a:prstGeom prst="rect">
              <a:avLst/>
            </a:prstGeom>
            <a:noFill/>
            <a:ln w="12700">
              <a:noFill/>
              <a:miter lim="800000"/>
              <a:headEnd type="none" w="sm" len="sm"/>
              <a:tailEnd type="none" w="sm" len="sm"/>
            </a:ln>
            <a:effectLst/>
          </p:spPr>
          <p:txBody>
            <a:bodyPr wrap="none">
              <a:spAutoFit/>
            </a:bodyPr>
            <a:lstStyle/>
            <a:p>
              <a:pPr>
                <a:defRPr/>
              </a:pPr>
              <a:r>
                <a:rPr lang="en-US" sz="2800" b="1" i="1" dirty="0">
                  <a:solidFill>
                    <a:srgbClr val="FFFFFF"/>
                  </a:solidFill>
                  <a:effectLst>
                    <a:outerShdw blurRad="38100" dist="38100" dir="2700000" algn="tl">
                      <a:srgbClr val="000000"/>
                    </a:outerShdw>
                  </a:effectLst>
                  <a:latin typeface="Arial" pitchFamily="34" charset="0"/>
                </a:rPr>
                <a:t>Dimension</a:t>
              </a:r>
            </a:p>
          </p:txBody>
        </p:sp>
        <p:sp>
          <p:nvSpPr>
            <p:cNvPr id="29" name="Rectangle 12"/>
            <p:cNvSpPr>
              <a:spLocks noChangeArrowheads="1"/>
            </p:cNvSpPr>
            <p:nvPr/>
          </p:nvSpPr>
          <p:spPr bwMode="auto">
            <a:xfrm>
              <a:off x="2133600" y="3094038"/>
              <a:ext cx="1752600"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rgbClr val="00FF00"/>
                  </a:solidFill>
                  <a:effectLst>
                    <a:outerShdw blurRad="38100" dist="38100" dir="2700000" algn="tl">
                      <a:srgbClr val="000000"/>
                    </a:outerShdw>
                  </a:effectLst>
                </a:rPr>
                <a:t>same             </a:t>
              </a:r>
            </a:p>
          </p:txBody>
        </p:sp>
        <p:sp>
          <p:nvSpPr>
            <p:cNvPr id="30" name="Rectangle 14"/>
            <p:cNvSpPr>
              <a:spLocks noChangeArrowheads="1"/>
            </p:cNvSpPr>
            <p:nvPr/>
          </p:nvSpPr>
          <p:spPr bwMode="auto">
            <a:xfrm>
              <a:off x="4310063" y="3094038"/>
              <a:ext cx="1633537" cy="639762"/>
            </a:xfrm>
            <a:prstGeom prst="rect">
              <a:avLst/>
            </a:prstGeom>
            <a:noFill/>
            <a:ln w="12700">
              <a:noFill/>
              <a:miter lim="800000"/>
              <a:headEnd/>
              <a:tailEnd/>
            </a:ln>
            <a:effectLst>
              <a:outerShdw sx="1000" sy="1000" algn="ctr" rotWithShape="0">
                <a:schemeClr val="tx2">
                  <a:lumMod val="60000"/>
                  <a:lumOff val="40000"/>
                </a:schemeClr>
              </a:outerShdw>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same  </a:t>
              </a:r>
              <a:r>
                <a:rPr lang="en-US" sz="2800" dirty="0">
                  <a:effectLst>
                    <a:outerShdw blurRad="38100" dist="38100" dir="2700000" algn="tl">
                      <a:srgbClr val="000000"/>
                    </a:outerShdw>
                  </a:effectLst>
                </a:rPr>
                <a:t>           </a:t>
              </a:r>
            </a:p>
          </p:txBody>
        </p:sp>
        <p:sp>
          <p:nvSpPr>
            <p:cNvPr id="31" name="Rectangle 15"/>
            <p:cNvSpPr>
              <a:spLocks noChangeArrowheads="1"/>
            </p:cNvSpPr>
            <p:nvPr/>
          </p:nvSpPr>
          <p:spPr bwMode="auto">
            <a:xfrm>
              <a:off x="6739467" y="3094038"/>
              <a:ext cx="1871134"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different</a:t>
              </a:r>
              <a:r>
                <a:rPr lang="en-US" sz="2800" dirty="0">
                  <a:effectLst>
                    <a:outerShdw blurRad="38100" dist="38100" dir="2700000" algn="tl">
                      <a:srgbClr val="000000"/>
                    </a:outerShdw>
                  </a:effectLst>
                </a:rPr>
                <a:t>            </a:t>
              </a:r>
            </a:p>
          </p:txBody>
        </p:sp>
        <p:sp>
          <p:nvSpPr>
            <p:cNvPr id="32" name="Line 18"/>
            <p:cNvSpPr>
              <a:spLocks noChangeShapeType="1"/>
            </p:cNvSpPr>
            <p:nvPr/>
          </p:nvSpPr>
          <p:spPr bwMode="auto">
            <a:xfrm flipH="1">
              <a:off x="3429000" y="2057400"/>
              <a:ext cx="0" cy="3886200"/>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33" name="Line 19"/>
            <p:cNvSpPr>
              <a:spLocks noChangeShapeType="1"/>
            </p:cNvSpPr>
            <p:nvPr/>
          </p:nvSpPr>
          <p:spPr bwMode="auto">
            <a:xfrm rot="5400000" flipH="1" flipV="1">
              <a:off x="4976813" y="-1347788"/>
              <a:ext cx="0" cy="7877175"/>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34" name="Rectangle 23"/>
            <p:cNvSpPr>
              <a:spLocks noChangeArrowheads="1"/>
            </p:cNvSpPr>
            <p:nvPr/>
          </p:nvSpPr>
          <p:spPr bwMode="auto">
            <a:xfrm>
              <a:off x="2133600" y="4999038"/>
              <a:ext cx="1752600"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rgbClr val="00FF00"/>
                  </a:solidFill>
                  <a:effectLst>
                    <a:outerShdw blurRad="38100" dist="38100" dir="2700000" algn="tl">
                      <a:srgbClr val="000000"/>
                    </a:outerShdw>
                  </a:effectLst>
                </a:rPr>
                <a:t>same             </a:t>
              </a:r>
            </a:p>
          </p:txBody>
        </p:sp>
        <p:sp>
          <p:nvSpPr>
            <p:cNvPr id="35" name="Line 26"/>
            <p:cNvSpPr>
              <a:spLocks noChangeShapeType="1"/>
            </p:cNvSpPr>
            <p:nvPr/>
          </p:nvSpPr>
          <p:spPr bwMode="auto">
            <a:xfrm flipH="1">
              <a:off x="6172200" y="2057400"/>
              <a:ext cx="0" cy="3886200"/>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36" name="Rectangle 15"/>
            <p:cNvSpPr>
              <a:spLocks noChangeArrowheads="1"/>
            </p:cNvSpPr>
            <p:nvPr/>
          </p:nvSpPr>
          <p:spPr bwMode="auto">
            <a:xfrm>
              <a:off x="4089401" y="4855104"/>
              <a:ext cx="1871134"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different</a:t>
              </a:r>
              <a:r>
                <a:rPr lang="en-US" sz="2800" dirty="0">
                  <a:effectLst>
                    <a:outerShdw blurRad="38100" dist="38100" dir="2700000" algn="tl">
                      <a:srgbClr val="000000"/>
                    </a:outerShdw>
                  </a:effectLst>
                </a:rPr>
                <a:t>            </a:t>
              </a:r>
            </a:p>
          </p:txBody>
        </p:sp>
        <p:sp>
          <p:nvSpPr>
            <p:cNvPr id="37" name="Rectangle 15"/>
            <p:cNvSpPr>
              <a:spLocks noChangeArrowheads="1"/>
            </p:cNvSpPr>
            <p:nvPr/>
          </p:nvSpPr>
          <p:spPr bwMode="auto">
            <a:xfrm>
              <a:off x="6612513" y="4872038"/>
              <a:ext cx="1871134"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different</a:t>
              </a:r>
              <a:r>
                <a:rPr lang="en-US" sz="2800" dirty="0">
                  <a:effectLst>
                    <a:outerShdw blurRad="38100" dist="38100" dir="2700000" algn="tl">
                      <a:srgbClr val="000000"/>
                    </a:outerShdw>
                  </a:effectLst>
                </a:rPr>
                <a:t>            </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4403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166917" name="Rectangle 5"/>
          <p:cNvSpPr>
            <a:spLocks noGrp="1" noChangeArrowheads="1"/>
          </p:cNvSpPr>
          <p:nvPr>
            <p:ph type="body" idx="4294967295"/>
          </p:nvPr>
        </p:nvSpPr>
        <p:spPr>
          <a:xfrm>
            <a:off x="1515533" y="1917188"/>
            <a:ext cx="7416800" cy="4305811"/>
          </a:xfrm>
          <a:prstGeom prst="rect">
            <a:avLst/>
          </a:prstGeom>
        </p:spPr>
        <p:txBody>
          <a:bodyPr/>
          <a:lstStyle/>
          <a:p>
            <a:pPr eaLnBrk="1" hangingPunct="1">
              <a:spcBef>
                <a:spcPts val="0"/>
              </a:spcBef>
              <a:spcAft>
                <a:spcPts val="300"/>
              </a:spcAft>
              <a:defRPr/>
            </a:pPr>
            <a:r>
              <a:rPr lang="en-US" sz="2000" dirty="0">
                <a:solidFill>
                  <a:schemeClr val="tx2">
                    <a:lumMod val="75000"/>
                  </a:schemeClr>
                </a:solidFill>
              </a:rPr>
              <a:t>Advantages</a:t>
            </a:r>
          </a:p>
          <a:p>
            <a:pPr marL="514350" lvl="1" eaLnBrk="1" hangingPunct="1">
              <a:spcBef>
                <a:spcPts val="0"/>
              </a:spcBef>
              <a:spcAft>
                <a:spcPts val="300"/>
              </a:spcAft>
              <a:defRPr/>
            </a:pPr>
            <a:r>
              <a:rPr lang="en-US" sz="2000" dirty="0">
                <a:solidFill>
                  <a:schemeClr val="tx2">
                    <a:lumMod val="75000"/>
                  </a:schemeClr>
                </a:solidFill>
              </a:rPr>
              <a:t> Self-paced</a:t>
            </a:r>
          </a:p>
          <a:p>
            <a:pPr marL="514350" lvl="1" eaLnBrk="1" hangingPunct="1">
              <a:spcBef>
                <a:spcPts val="0"/>
              </a:spcBef>
              <a:spcAft>
                <a:spcPts val="300"/>
              </a:spcAft>
              <a:defRPr/>
            </a:pPr>
            <a:r>
              <a:rPr lang="en-US" sz="1800" dirty="0">
                <a:solidFill>
                  <a:schemeClr val="tx2">
                    <a:lumMod val="75000"/>
                  </a:schemeClr>
                </a:solidFill>
              </a:rPr>
              <a:t> Not constrained by time or place (“anytime, anywhere”)</a:t>
            </a:r>
          </a:p>
          <a:p>
            <a:pPr marL="514350" lvl="1" eaLnBrk="1" hangingPunct="1">
              <a:spcBef>
                <a:spcPts val="0"/>
              </a:spcBef>
              <a:spcAft>
                <a:spcPts val="300"/>
              </a:spcAft>
              <a:defRPr/>
            </a:pPr>
            <a:r>
              <a:rPr lang="en-US" sz="1800" dirty="0">
                <a:solidFill>
                  <a:schemeClr val="tx2">
                    <a:lumMod val="75000"/>
                  </a:schemeClr>
                </a:solidFill>
              </a:rPr>
              <a:t> Flexible delivery of content</a:t>
            </a:r>
          </a:p>
          <a:p>
            <a:pPr marL="514350" lvl="1" eaLnBrk="1" hangingPunct="1">
              <a:spcBef>
                <a:spcPts val="0"/>
              </a:spcBef>
              <a:spcAft>
                <a:spcPts val="300"/>
              </a:spcAft>
              <a:defRPr/>
            </a:pPr>
            <a:r>
              <a:rPr lang="en-US" sz="1800" dirty="0">
                <a:solidFill>
                  <a:schemeClr val="tx2">
                    <a:lumMod val="75000"/>
                  </a:schemeClr>
                </a:solidFill>
              </a:rPr>
              <a:t> High student satisfaction for short courses (microlearning)</a:t>
            </a:r>
          </a:p>
          <a:p>
            <a:pPr eaLnBrk="1" hangingPunct="1">
              <a:spcBef>
                <a:spcPts val="0"/>
              </a:spcBef>
              <a:spcAft>
                <a:spcPts val="300"/>
              </a:spcAft>
              <a:defRPr/>
            </a:pPr>
            <a:r>
              <a:rPr lang="en-US" sz="2000" dirty="0">
                <a:solidFill>
                  <a:schemeClr val="tx2">
                    <a:lumMod val="75000"/>
                  </a:schemeClr>
                </a:solidFill>
              </a:rPr>
              <a:t>Disadvantages</a:t>
            </a:r>
          </a:p>
          <a:p>
            <a:pPr marL="514350" lvl="1" eaLnBrk="1" hangingPunct="1">
              <a:spcBef>
                <a:spcPts val="0"/>
              </a:spcBef>
              <a:spcAft>
                <a:spcPts val="300"/>
              </a:spcAft>
              <a:defRPr/>
            </a:pPr>
            <a:r>
              <a:rPr lang="en-US" sz="2000" dirty="0">
                <a:solidFill>
                  <a:schemeClr val="tx2">
                    <a:lumMod val="75000"/>
                  </a:schemeClr>
                </a:solidFill>
              </a:rPr>
              <a:t> No live interaction</a:t>
            </a:r>
          </a:p>
          <a:p>
            <a:pPr marL="514350" lvl="1" eaLnBrk="1" hangingPunct="1">
              <a:spcBef>
                <a:spcPts val="0"/>
              </a:spcBef>
              <a:spcAft>
                <a:spcPts val="300"/>
              </a:spcAft>
              <a:defRPr/>
            </a:pPr>
            <a:r>
              <a:rPr lang="en-US" sz="1800" dirty="0">
                <a:solidFill>
                  <a:schemeClr val="tx2">
                    <a:lumMod val="75000"/>
                  </a:schemeClr>
                </a:solidFill>
              </a:rPr>
              <a:t> Longer completion times—affected by distractions</a:t>
            </a:r>
          </a:p>
          <a:p>
            <a:pPr marL="514350" lvl="1" eaLnBrk="1" hangingPunct="1">
              <a:spcBef>
                <a:spcPts val="0"/>
              </a:spcBef>
              <a:spcAft>
                <a:spcPts val="300"/>
              </a:spcAft>
              <a:defRPr/>
            </a:pPr>
            <a:r>
              <a:rPr lang="en-US" sz="1800" dirty="0">
                <a:solidFill>
                  <a:schemeClr val="tx2">
                    <a:lumMod val="75000"/>
                  </a:schemeClr>
                </a:solidFill>
              </a:rPr>
              <a:t>“Just-in-time” = “do-it-on-your-own-time”</a:t>
            </a:r>
          </a:p>
          <a:p>
            <a:pPr marL="514350" lvl="1" eaLnBrk="1" hangingPunct="1">
              <a:spcBef>
                <a:spcPts val="0"/>
              </a:spcBef>
              <a:spcAft>
                <a:spcPts val="300"/>
              </a:spcAft>
              <a:defRPr/>
            </a:pPr>
            <a:r>
              <a:rPr lang="en-US" sz="1800" dirty="0">
                <a:solidFill>
                  <a:schemeClr val="tx2">
                    <a:lumMod val="75000"/>
                  </a:schemeClr>
                </a:solidFill>
              </a:rPr>
              <a:t>“Anytime, anywhere = not now, maybe later” </a:t>
            </a:r>
          </a:p>
          <a:p>
            <a:pPr marL="514350" lvl="1" eaLnBrk="1" hangingPunct="1">
              <a:spcBef>
                <a:spcPts val="0"/>
              </a:spcBef>
              <a:spcAft>
                <a:spcPts val="300"/>
              </a:spcAft>
              <a:defRPr/>
            </a:pPr>
            <a:r>
              <a:rPr lang="en-US" sz="1800" dirty="0">
                <a:solidFill>
                  <a:schemeClr val="tx2">
                    <a:lumMod val="75000"/>
                  </a:schemeClr>
                </a:solidFill>
              </a:rPr>
              <a:t> High drop-out rates—pacing not optimized</a:t>
            </a:r>
          </a:p>
          <a:p>
            <a:pPr marL="514350" lvl="1" eaLnBrk="1" hangingPunct="1">
              <a:spcBef>
                <a:spcPts val="0"/>
              </a:spcBef>
              <a:spcAft>
                <a:spcPts val="300"/>
              </a:spcAft>
              <a:defRPr/>
            </a:pPr>
            <a:r>
              <a:rPr lang="en-US" sz="1800" dirty="0">
                <a:solidFill>
                  <a:schemeClr val="tx2">
                    <a:lumMod val="75000"/>
                  </a:schemeClr>
                </a:solidFill>
              </a:rPr>
              <a:t> Low student satisfaction for long courses</a:t>
            </a:r>
          </a:p>
        </p:txBody>
      </p:sp>
      <p:sp>
        <p:nvSpPr>
          <p:cNvPr id="6" name="Rectangle 2"/>
          <p:cNvSpPr>
            <a:spLocks noChangeArrowheads="1"/>
          </p:cNvSpPr>
          <p:nvPr/>
        </p:nvSpPr>
        <p:spPr bwMode="auto">
          <a:xfrm>
            <a:off x="3606781" y="1286935"/>
            <a:ext cx="3031066" cy="668866"/>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Asynchronous</a:t>
            </a:r>
          </a:p>
        </p:txBody>
      </p:sp>
      <p:sp>
        <p:nvSpPr>
          <p:cNvPr id="7" name="Action Button: Return 6">
            <a:hlinkClick r:id="rId3" action="ppaction://hlinksldjump" highlightClick="1"/>
          </p:cNvPr>
          <p:cNvSpPr/>
          <p:nvPr/>
        </p:nvSpPr>
        <p:spPr>
          <a:xfrm>
            <a:off x="457200" y="3098800"/>
            <a:ext cx="449263" cy="414338"/>
          </a:xfrm>
          <a:prstGeom prst="actionButtonReturn">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 name="Rectangle 1"/>
          <p:cNvSpPr>
            <a:spLocks noChangeArrowheads="1"/>
          </p:cNvSpPr>
          <p:nvPr/>
        </p:nvSpPr>
        <p:spPr bwMode="auto">
          <a:xfrm>
            <a:off x="246064" y="3571757"/>
            <a:ext cx="922336" cy="461665"/>
          </a:xfrm>
          <a:prstGeom prst="rect">
            <a:avLst/>
          </a:prstGeom>
          <a:noFill/>
          <a:ln w="9525">
            <a:noFill/>
            <a:miter lim="800000"/>
            <a:headEnd/>
            <a:tailEnd/>
          </a:ln>
          <a:effectLst/>
        </p:spPr>
        <p:txBody>
          <a:bodyPr wrap="square" anchor="ctr">
            <a:spAutoFit/>
          </a:bodyPr>
          <a:lstStyle/>
          <a:p>
            <a:pPr>
              <a:spcAft>
                <a:spcPts val="600"/>
              </a:spcAft>
              <a:buClr>
                <a:schemeClr val="tx2">
                  <a:lumMod val="75000"/>
                </a:schemeClr>
              </a:buClr>
              <a:buSzPct val="150000"/>
              <a:defRPr/>
            </a:pPr>
            <a:r>
              <a:rPr lang="en-US" sz="1200" dirty="0">
                <a:solidFill>
                  <a:schemeClr val="bg1"/>
                </a:solidFill>
                <a:latin typeface="Franklin Gothic Book" pitchFamily="34" charset="0"/>
                <a:ea typeface="Times New Roman" pitchFamily="18" charset="0"/>
                <a:cs typeface="Arial" pitchFamily="34" charset="0"/>
              </a:rPr>
              <a:t>Return to sub menu</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4505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168964" name="Rectangle 4"/>
          <p:cNvSpPr>
            <a:spLocks noGrp="1" noChangeArrowheads="1"/>
          </p:cNvSpPr>
          <p:nvPr>
            <p:ph type="title" idx="4294967295"/>
          </p:nvPr>
        </p:nvSpPr>
        <p:spPr>
          <a:xfrm>
            <a:off x="1905000" y="7315200"/>
            <a:ext cx="6553200" cy="1066800"/>
          </a:xfrm>
          <a:prstGeom prst="rect">
            <a:avLst/>
          </a:prstGeom>
        </p:spPr>
        <p:txBody>
          <a:bodyPr anchorCtr="0"/>
          <a:lstStyle/>
          <a:p>
            <a:pPr eaLnBrk="1" hangingPunct="1">
              <a:defRPr/>
            </a:pPr>
            <a:r>
              <a:rPr lang="en-US" sz="500" dirty="0">
                <a:solidFill>
                  <a:srgbClr val="FFFFFF"/>
                </a:solidFill>
              </a:rPr>
              <a:t>MEDIA COMPONENTS</a:t>
            </a:r>
          </a:p>
        </p:txBody>
      </p:sp>
      <p:pic>
        <p:nvPicPr>
          <p:cNvPr id="45062" name="Picture 7" descr="http://www.onlineuniversities-weblog.com/50226711/istock_546786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20397" y="1786473"/>
            <a:ext cx="5486400" cy="4267200"/>
          </a:xfrm>
          <a:prstGeom prst="rect">
            <a:avLst/>
          </a:prstGeom>
          <a:noFill/>
          <a:ln w="9525">
            <a:noFill/>
            <a:miter lim="800000"/>
            <a:headEnd/>
            <a:tailEnd/>
          </a:ln>
        </p:spPr>
      </p:pic>
      <p:sp>
        <p:nvSpPr>
          <p:cNvPr id="9" name="Rectangle 8"/>
          <p:cNvSpPr/>
          <p:nvPr/>
        </p:nvSpPr>
        <p:spPr>
          <a:xfrm>
            <a:off x="406400" y="1328738"/>
            <a:ext cx="6934200" cy="518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Action Button: Return 7">
            <a:hlinkClick r:id="rId4" action="ppaction://hlinksldjump" highlightClick="1"/>
          </p:cNvPr>
          <p:cNvSpPr/>
          <p:nvPr/>
        </p:nvSpPr>
        <p:spPr>
          <a:xfrm>
            <a:off x="457200" y="3098800"/>
            <a:ext cx="449263" cy="414338"/>
          </a:xfrm>
          <a:prstGeom prst="actionButtonReturn">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0" name="Rectangle 1"/>
          <p:cNvSpPr>
            <a:spLocks noChangeArrowheads="1"/>
          </p:cNvSpPr>
          <p:nvPr/>
        </p:nvSpPr>
        <p:spPr bwMode="auto">
          <a:xfrm>
            <a:off x="246064" y="3571757"/>
            <a:ext cx="922336" cy="461665"/>
          </a:xfrm>
          <a:prstGeom prst="rect">
            <a:avLst/>
          </a:prstGeom>
          <a:noFill/>
          <a:ln w="9525">
            <a:noFill/>
            <a:miter lim="800000"/>
            <a:headEnd/>
            <a:tailEnd/>
          </a:ln>
          <a:effectLst/>
        </p:spPr>
        <p:txBody>
          <a:bodyPr wrap="square" anchor="ctr">
            <a:spAutoFit/>
          </a:bodyPr>
          <a:lstStyle/>
          <a:p>
            <a:pPr>
              <a:spcAft>
                <a:spcPts val="600"/>
              </a:spcAft>
              <a:buClr>
                <a:schemeClr val="tx2">
                  <a:lumMod val="75000"/>
                </a:schemeClr>
              </a:buClr>
              <a:buSzPct val="150000"/>
              <a:defRPr/>
            </a:pPr>
            <a:r>
              <a:rPr lang="en-US" sz="1200" dirty="0">
                <a:solidFill>
                  <a:schemeClr val="bg1"/>
                </a:solidFill>
                <a:latin typeface="Franklin Gothic Book" pitchFamily="34" charset="0"/>
                <a:ea typeface="Times New Roman" pitchFamily="18" charset="0"/>
                <a:cs typeface="Arial" pitchFamily="34" charset="0"/>
              </a:rPr>
              <a:t>Return to sub menu</a:t>
            </a:r>
          </a:p>
        </p:txBody>
      </p:sp>
      <p:sp>
        <p:nvSpPr>
          <p:cNvPr id="11" name="Rectangle 2"/>
          <p:cNvSpPr>
            <a:spLocks noChangeArrowheads="1"/>
          </p:cNvSpPr>
          <p:nvPr/>
        </p:nvSpPr>
        <p:spPr bwMode="auto">
          <a:xfrm>
            <a:off x="3987816" y="1185333"/>
            <a:ext cx="1236133"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Print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1" name="Rectangle 3"/>
          <p:cNvSpPr>
            <a:spLocks noGrp="1" noChangeArrowheads="1"/>
          </p:cNvSpPr>
          <p:nvPr>
            <p:ph idx="4294967295"/>
          </p:nvPr>
        </p:nvSpPr>
        <p:spPr>
          <a:xfrm>
            <a:off x="1549400" y="1924056"/>
            <a:ext cx="7382933" cy="3308344"/>
          </a:xfrm>
          <a:prstGeom prst="rect">
            <a:avLst/>
          </a:prstGeom>
        </p:spPr>
        <p:txBody>
          <a:bodyPr/>
          <a:lstStyle/>
          <a:p>
            <a:pPr eaLnBrk="1" hangingPunct="1">
              <a:spcBef>
                <a:spcPts val="0"/>
              </a:spcBef>
              <a:spcAft>
                <a:spcPts val="400"/>
              </a:spcAft>
              <a:buFont typeface="Wingdings" pitchFamily="2" charset="2"/>
              <a:buNone/>
              <a:defRPr/>
            </a:pPr>
            <a:r>
              <a:rPr lang="en-US" sz="2800" dirty="0">
                <a:solidFill>
                  <a:schemeClr val="tx2">
                    <a:lumMod val="75000"/>
                  </a:schemeClr>
                </a:solidFill>
              </a:rPr>
              <a:t>              Who am I?  What about you?</a:t>
            </a:r>
          </a:p>
          <a:p>
            <a:pPr eaLnBrk="1" hangingPunct="1">
              <a:spcBef>
                <a:spcPts val="0"/>
              </a:spcBef>
              <a:spcAft>
                <a:spcPts val="400"/>
              </a:spcAft>
              <a:buFont typeface="Wingdings" pitchFamily="2" charset="2"/>
              <a:buNone/>
              <a:defRPr/>
            </a:pPr>
            <a:r>
              <a:rPr lang="en-US" sz="2400" dirty="0">
                <a:solidFill>
                  <a:schemeClr val="tx2">
                    <a:lumMod val="75000"/>
                  </a:schemeClr>
                </a:solidFill>
              </a:rPr>
              <a:t>How are you involved in distance learning?</a:t>
            </a:r>
          </a:p>
          <a:p>
            <a:pPr eaLnBrk="1" hangingPunct="1">
              <a:spcBef>
                <a:spcPts val="0"/>
              </a:spcBef>
              <a:spcAft>
                <a:spcPts val="400"/>
              </a:spcAft>
              <a:defRPr/>
            </a:pPr>
            <a:r>
              <a:rPr lang="en-US" i="1" dirty="0">
                <a:solidFill>
                  <a:schemeClr val="tx2">
                    <a:lumMod val="75000"/>
                  </a:schemeClr>
                </a:solidFill>
              </a:rPr>
              <a:t>Trainer or Educator?  Instructional Designer?</a:t>
            </a:r>
          </a:p>
          <a:p>
            <a:pPr eaLnBrk="1" hangingPunct="1">
              <a:spcBef>
                <a:spcPts val="0"/>
              </a:spcBef>
              <a:spcAft>
                <a:spcPts val="400"/>
              </a:spcAft>
              <a:defRPr/>
            </a:pPr>
            <a:r>
              <a:rPr lang="en-US" i="1" dirty="0">
                <a:solidFill>
                  <a:schemeClr val="tx2">
                    <a:lumMod val="75000"/>
                  </a:schemeClr>
                </a:solidFill>
              </a:rPr>
              <a:t>Media Manager?  Media Operator?</a:t>
            </a:r>
          </a:p>
          <a:p>
            <a:pPr eaLnBrk="1" hangingPunct="1">
              <a:spcBef>
                <a:spcPts val="0"/>
              </a:spcBef>
              <a:spcAft>
                <a:spcPts val="400"/>
              </a:spcAft>
              <a:defRPr/>
            </a:pPr>
            <a:r>
              <a:rPr lang="en-US" i="1" dirty="0">
                <a:solidFill>
                  <a:schemeClr val="tx2">
                    <a:lumMod val="75000"/>
                  </a:schemeClr>
                </a:solidFill>
              </a:rPr>
              <a:t>Academic, Corporate, Government?</a:t>
            </a:r>
          </a:p>
          <a:p>
            <a:pPr eaLnBrk="1" hangingPunct="1">
              <a:spcBef>
                <a:spcPts val="0"/>
              </a:spcBef>
              <a:spcAft>
                <a:spcPts val="400"/>
              </a:spcAft>
              <a:defRPr/>
            </a:pPr>
            <a:r>
              <a:rPr lang="en-US" i="1" dirty="0">
                <a:solidFill>
                  <a:schemeClr val="tx2">
                    <a:lumMod val="75000"/>
                  </a:schemeClr>
                </a:solidFill>
              </a:rPr>
              <a:t>Have you ever taken a course using . . . </a:t>
            </a:r>
          </a:p>
          <a:p>
            <a:pPr marL="457200" lvl="1" indent="-228600">
              <a:spcBef>
                <a:spcPts val="0"/>
              </a:spcBef>
              <a:spcAft>
                <a:spcPts val="400"/>
              </a:spcAft>
              <a:buSzPct val="90000"/>
              <a:defRPr/>
            </a:pPr>
            <a:r>
              <a:rPr lang="en-US" sz="1800" i="1" dirty="0">
                <a:solidFill>
                  <a:schemeClr val="tx2">
                    <a:lumMod val="75000"/>
                  </a:schemeClr>
                </a:solidFill>
              </a:rPr>
              <a:t>The Web (Webinars, online CBI)?</a:t>
            </a:r>
          </a:p>
          <a:p>
            <a:pPr marL="457200" lvl="1" indent="-228600">
              <a:spcBef>
                <a:spcPts val="0"/>
              </a:spcBef>
              <a:spcAft>
                <a:spcPts val="400"/>
              </a:spcAft>
              <a:buSzPct val="90000"/>
              <a:defRPr/>
            </a:pPr>
            <a:r>
              <a:rPr lang="en-US" sz="1800" i="1" dirty="0">
                <a:solidFill>
                  <a:schemeClr val="tx2">
                    <a:lumMod val="75000"/>
                  </a:schemeClr>
                </a:solidFill>
              </a:rPr>
              <a:t>VTC or ITV (BTV)?</a:t>
            </a:r>
          </a:p>
          <a:p>
            <a:pPr marL="457200" lvl="1" indent="-228600">
              <a:spcBef>
                <a:spcPts val="0"/>
              </a:spcBef>
              <a:spcAft>
                <a:spcPts val="400"/>
              </a:spcAft>
              <a:buSzPct val="90000"/>
              <a:defRPr/>
            </a:pPr>
            <a:r>
              <a:rPr lang="en-US" sz="1800" i="1" dirty="0">
                <a:solidFill>
                  <a:schemeClr val="tx2">
                    <a:lumMod val="75000"/>
                  </a:schemeClr>
                </a:solidFill>
              </a:rPr>
              <a:t> Mobile media (smart pads, smart phones)?</a:t>
            </a:r>
          </a:p>
          <a:p>
            <a:pPr marL="457200" lvl="1" indent="-228600">
              <a:spcBef>
                <a:spcPts val="0"/>
              </a:spcBef>
              <a:spcAft>
                <a:spcPts val="400"/>
              </a:spcAft>
              <a:buSzPct val="90000"/>
              <a:defRPr/>
            </a:pPr>
            <a:r>
              <a:rPr lang="en-US" sz="1800" i="1" dirty="0">
                <a:solidFill>
                  <a:schemeClr val="tx2">
                    <a:lumMod val="75000"/>
                  </a:schemeClr>
                </a:solidFill>
              </a:rPr>
              <a:t>Paper-based?</a:t>
            </a:r>
          </a:p>
        </p:txBody>
      </p:sp>
      <p:sp>
        <p:nvSpPr>
          <p:cNvPr id="4" name="Rectangle 2"/>
          <p:cNvSpPr>
            <a:spLocks noChangeArrowheads="1"/>
          </p:cNvSpPr>
          <p:nvPr/>
        </p:nvSpPr>
        <p:spPr bwMode="auto">
          <a:xfrm>
            <a:off x="2590841" y="1185333"/>
            <a:ext cx="4876774"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By way of introduction…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8931">
                                            <p:txEl>
                                              <p:pRg st="0" end="0"/>
                                            </p:txEl>
                                          </p:spTgt>
                                        </p:tgtEl>
                                        <p:attrNameLst>
                                          <p:attrName>style.visibility</p:attrName>
                                        </p:attrNameLst>
                                      </p:cBhvr>
                                      <p:to>
                                        <p:strVal val="visible"/>
                                      </p:to>
                                    </p:set>
                                    <p:animEffect transition="in" filter="wipe(left)">
                                      <p:cBhvr>
                                        <p:cTn id="7" dur="500"/>
                                        <p:tgtEl>
                                          <p:spTgt spid="508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8931">
                                            <p:txEl>
                                              <p:pRg st="1" end="1"/>
                                            </p:txEl>
                                          </p:spTgt>
                                        </p:tgtEl>
                                        <p:attrNameLst>
                                          <p:attrName>style.visibility</p:attrName>
                                        </p:attrNameLst>
                                      </p:cBhvr>
                                      <p:to>
                                        <p:strVal val="visible"/>
                                      </p:to>
                                    </p:set>
                                    <p:animEffect transition="in" filter="wipe(left)">
                                      <p:cBhvr>
                                        <p:cTn id="12" dur="500"/>
                                        <p:tgtEl>
                                          <p:spTgt spid="508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8931">
                                            <p:txEl>
                                              <p:pRg st="2" end="2"/>
                                            </p:txEl>
                                          </p:spTgt>
                                        </p:tgtEl>
                                        <p:attrNameLst>
                                          <p:attrName>style.visibility</p:attrName>
                                        </p:attrNameLst>
                                      </p:cBhvr>
                                      <p:to>
                                        <p:strVal val="visible"/>
                                      </p:to>
                                    </p:set>
                                    <p:animEffect transition="in" filter="wipe(left)">
                                      <p:cBhvr>
                                        <p:cTn id="17" dur="500"/>
                                        <p:tgtEl>
                                          <p:spTgt spid="5089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8931">
                                            <p:txEl>
                                              <p:pRg st="3" end="3"/>
                                            </p:txEl>
                                          </p:spTgt>
                                        </p:tgtEl>
                                        <p:attrNameLst>
                                          <p:attrName>style.visibility</p:attrName>
                                        </p:attrNameLst>
                                      </p:cBhvr>
                                      <p:to>
                                        <p:strVal val="visible"/>
                                      </p:to>
                                    </p:set>
                                    <p:animEffect transition="in" filter="wipe(left)">
                                      <p:cBhvr>
                                        <p:cTn id="22" dur="500"/>
                                        <p:tgtEl>
                                          <p:spTgt spid="5089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8931">
                                            <p:txEl>
                                              <p:pRg st="4" end="4"/>
                                            </p:txEl>
                                          </p:spTgt>
                                        </p:tgtEl>
                                        <p:attrNameLst>
                                          <p:attrName>style.visibility</p:attrName>
                                        </p:attrNameLst>
                                      </p:cBhvr>
                                      <p:to>
                                        <p:strVal val="visible"/>
                                      </p:to>
                                    </p:set>
                                    <p:animEffect transition="in" filter="wipe(left)">
                                      <p:cBhvr>
                                        <p:cTn id="27" dur="500"/>
                                        <p:tgtEl>
                                          <p:spTgt spid="5089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8931">
                                            <p:txEl>
                                              <p:pRg st="5" end="5"/>
                                            </p:txEl>
                                          </p:spTgt>
                                        </p:tgtEl>
                                        <p:attrNameLst>
                                          <p:attrName>style.visibility</p:attrName>
                                        </p:attrNameLst>
                                      </p:cBhvr>
                                      <p:to>
                                        <p:strVal val="visible"/>
                                      </p:to>
                                    </p:set>
                                    <p:animEffect transition="in" filter="wipe(left)">
                                      <p:cBhvr>
                                        <p:cTn id="32" dur="500"/>
                                        <p:tgtEl>
                                          <p:spTgt spid="5089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8931">
                                            <p:txEl>
                                              <p:pRg st="6" end="6"/>
                                            </p:txEl>
                                          </p:spTgt>
                                        </p:tgtEl>
                                        <p:attrNameLst>
                                          <p:attrName>style.visibility</p:attrName>
                                        </p:attrNameLst>
                                      </p:cBhvr>
                                      <p:to>
                                        <p:strVal val="visible"/>
                                      </p:to>
                                    </p:set>
                                    <p:animEffect transition="in" filter="wipe(left)">
                                      <p:cBhvr>
                                        <p:cTn id="37" dur="500"/>
                                        <p:tgtEl>
                                          <p:spTgt spid="5089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8931">
                                            <p:txEl>
                                              <p:pRg st="7" end="7"/>
                                            </p:txEl>
                                          </p:spTgt>
                                        </p:tgtEl>
                                        <p:attrNameLst>
                                          <p:attrName>style.visibility</p:attrName>
                                        </p:attrNameLst>
                                      </p:cBhvr>
                                      <p:to>
                                        <p:strVal val="visible"/>
                                      </p:to>
                                    </p:set>
                                    <p:animEffect transition="in" filter="wipe(left)">
                                      <p:cBhvr>
                                        <p:cTn id="42" dur="500"/>
                                        <p:tgtEl>
                                          <p:spTgt spid="50893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08931">
                                            <p:txEl>
                                              <p:pRg st="8" end="8"/>
                                            </p:txEl>
                                          </p:spTgt>
                                        </p:tgtEl>
                                        <p:attrNameLst>
                                          <p:attrName>style.visibility</p:attrName>
                                        </p:attrNameLst>
                                      </p:cBhvr>
                                      <p:to>
                                        <p:strVal val="visible"/>
                                      </p:to>
                                    </p:set>
                                    <p:animEffect transition="in" filter="wipe(left)">
                                      <p:cBhvr>
                                        <p:cTn id="47" dur="500"/>
                                        <p:tgtEl>
                                          <p:spTgt spid="50893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08931">
                                            <p:txEl>
                                              <p:pRg st="9" end="9"/>
                                            </p:txEl>
                                          </p:spTgt>
                                        </p:tgtEl>
                                        <p:attrNameLst>
                                          <p:attrName>style.visibility</p:attrName>
                                        </p:attrNameLst>
                                      </p:cBhvr>
                                      <p:to>
                                        <p:strVal val="visible"/>
                                      </p:to>
                                    </p:set>
                                    <p:animEffect transition="in" filter="wipe(left)">
                                      <p:cBhvr>
                                        <p:cTn id="52" dur="500"/>
                                        <p:tgtEl>
                                          <p:spTgt spid="5089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4608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171013" name="Rectangle 5"/>
          <p:cNvSpPr>
            <a:spLocks noGrp="1" noChangeArrowheads="1"/>
          </p:cNvSpPr>
          <p:nvPr>
            <p:ph type="body" idx="4294967295"/>
          </p:nvPr>
        </p:nvSpPr>
        <p:spPr>
          <a:xfrm>
            <a:off x="1511300" y="1930398"/>
            <a:ext cx="7353300" cy="2379133"/>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Advantages</a:t>
            </a:r>
          </a:p>
          <a:p>
            <a:pPr marL="514350" lvl="1" eaLnBrk="1" hangingPunct="1">
              <a:spcBef>
                <a:spcPts val="0"/>
              </a:spcBef>
              <a:spcAft>
                <a:spcPts val="600"/>
              </a:spcAft>
              <a:defRPr/>
            </a:pPr>
            <a:r>
              <a:rPr lang="en-US" sz="1800" dirty="0">
                <a:solidFill>
                  <a:schemeClr val="tx2">
                    <a:lumMod val="75000"/>
                  </a:schemeClr>
                </a:solidFill>
              </a:rPr>
              <a:t> Self-paced, low tech</a:t>
            </a:r>
          </a:p>
          <a:p>
            <a:pPr marL="514350" lvl="1" eaLnBrk="1" hangingPunct="1">
              <a:spcBef>
                <a:spcPts val="0"/>
              </a:spcBef>
              <a:spcAft>
                <a:spcPts val="600"/>
              </a:spcAft>
              <a:defRPr/>
            </a:pPr>
            <a:r>
              <a:rPr lang="en-US" sz="1800" dirty="0">
                <a:solidFill>
                  <a:schemeClr val="tx2">
                    <a:lumMod val="75000"/>
                  </a:schemeClr>
                </a:solidFill>
              </a:rPr>
              <a:t> Inexpensive in-house development &amp; delivery</a:t>
            </a:r>
          </a:p>
          <a:p>
            <a:pPr marL="514350" lvl="1" eaLnBrk="1" hangingPunct="1">
              <a:spcBef>
                <a:spcPts val="0"/>
              </a:spcBef>
              <a:spcAft>
                <a:spcPts val="600"/>
              </a:spcAft>
              <a:defRPr/>
            </a:pPr>
            <a:r>
              <a:rPr lang="en-US" sz="1800" dirty="0">
                <a:solidFill>
                  <a:schemeClr val="tx2">
                    <a:lumMod val="75000"/>
                  </a:schemeClr>
                </a:solidFill>
              </a:rPr>
              <a:t> Ubiquitous—the only truly “anytime-anywhere” DL medium!</a:t>
            </a:r>
          </a:p>
          <a:p>
            <a:pPr marL="514350" lvl="1" eaLnBrk="1" hangingPunct="1">
              <a:spcBef>
                <a:spcPts val="0"/>
              </a:spcBef>
              <a:spcAft>
                <a:spcPts val="600"/>
              </a:spcAft>
              <a:defRPr/>
            </a:pPr>
            <a:r>
              <a:rPr lang="en-US" sz="1800" dirty="0">
                <a:solidFill>
                  <a:schemeClr val="tx2">
                    <a:lumMod val="75000"/>
                  </a:schemeClr>
                </a:solidFill>
              </a:rPr>
              <a:t>University surveys indicate that if price is no object, print is 1</a:t>
            </a:r>
            <a:r>
              <a:rPr lang="en-US" sz="1800" baseline="30000" dirty="0">
                <a:solidFill>
                  <a:schemeClr val="tx2">
                    <a:lumMod val="75000"/>
                  </a:schemeClr>
                </a:solidFill>
              </a:rPr>
              <a:t>st</a:t>
            </a:r>
            <a:r>
              <a:rPr lang="en-US" sz="1800" dirty="0">
                <a:solidFill>
                  <a:schemeClr val="tx2">
                    <a:lumMod val="75000"/>
                  </a:schemeClr>
                </a:solidFill>
              </a:rPr>
              <a:t> choice over e-readers or Web</a:t>
            </a:r>
          </a:p>
          <a:p>
            <a:pPr eaLnBrk="1" hangingPunct="1">
              <a:spcBef>
                <a:spcPts val="0"/>
              </a:spcBef>
              <a:spcAft>
                <a:spcPts val="600"/>
              </a:spcAft>
              <a:defRPr/>
            </a:pPr>
            <a:r>
              <a:rPr lang="en-US" sz="2000" dirty="0">
                <a:solidFill>
                  <a:schemeClr val="tx2">
                    <a:lumMod val="75000"/>
                  </a:schemeClr>
                </a:solidFill>
              </a:rPr>
              <a:t>Disadvantages</a:t>
            </a:r>
          </a:p>
          <a:p>
            <a:pPr lvl="1" eaLnBrk="1" hangingPunct="1">
              <a:spcBef>
                <a:spcPts val="0"/>
              </a:spcBef>
              <a:spcAft>
                <a:spcPts val="600"/>
              </a:spcAft>
              <a:defRPr/>
            </a:pPr>
            <a:r>
              <a:rPr lang="en-US" dirty="0">
                <a:solidFill>
                  <a:schemeClr val="tx2">
                    <a:lumMod val="75000"/>
                  </a:schemeClr>
                </a:solidFill>
              </a:rPr>
              <a:t> </a:t>
            </a:r>
            <a:r>
              <a:rPr lang="en-US" sz="1800" dirty="0">
                <a:solidFill>
                  <a:schemeClr val="tx2">
                    <a:lumMod val="75000"/>
                  </a:schemeClr>
                </a:solidFill>
              </a:rPr>
              <a:t>No interaction</a:t>
            </a:r>
          </a:p>
        </p:txBody>
      </p:sp>
      <p:sp>
        <p:nvSpPr>
          <p:cNvPr id="6" name="Rectangle 2"/>
          <p:cNvSpPr>
            <a:spLocks noChangeArrowheads="1"/>
          </p:cNvSpPr>
          <p:nvPr/>
        </p:nvSpPr>
        <p:spPr bwMode="auto">
          <a:xfrm>
            <a:off x="3987816" y="1185333"/>
            <a:ext cx="1236133"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Print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4710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171013" name="Rectangle 5"/>
          <p:cNvSpPr>
            <a:spLocks noGrp="1" noChangeArrowheads="1"/>
          </p:cNvSpPr>
          <p:nvPr>
            <p:ph type="body" idx="4294967295"/>
          </p:nvPr>
        </p:nvSpPr>
        <p:spPr>
          <a:xfrm>
            <a:off x="1512360" y="1976964"/>
            <a:ext cx="7132108" cy="2933700"/>
          </a:xfrm>
          <a:prstGeom prst="rect">
            <a:avLst/>
          </a:prstGeom>
        </p:spPr>
        <p:txBody>
          <a:bodyPr/>
          <a:lstStyle/>
          <a:p>
            <a:pPr eaLnBrk="1" hangingPunct="1">
              <a:lnSpc>
                <a:spcPct val="90000"/>
              </a:lnSpc>
              <a:defRPr/>
            </a:pPr>
            <a:r>
              <a:rPr lang="en-US" sz="2000" dirty="0">
                <a:solidFill>
                  <a:schemeClr val="tx2">
                    <a:lumMod val="75000"/>
                  </a:schemeClr>
                </a:solidFill>
              </a:rPr>
              <a:t>Advantages</a:t>
            </a:r>
          </a:p>
          <a:p>
            <a:pPr marL="514350" lvl="1" eaLnBrk="1" hangingPunct="1">
              <a:lnSpc>
                <a:spcPct val="90000"/>
              </a:lnSpc>
              <a:defRPr/>
            </a:pPr>
            <a:r>
              <a:rPr lang="en-US" sz="2000" dirty="0">
                <a:solidFill>
                  <a:schemeClr val="tx2">
                    <a:lumMod val="75000"/>
                  </a:schemeClr>
                </a:solidFill>
              </a:rPr>
              <a:t> Self-paced</a:t>
            </a:r>
          </a:p>
          <a:p>
            <a:pPr marL="514350" lvl="1" eaLnBrk="1" hangingPunct="1">
              <a:lnSpc>
                <a:spcPct val="90000"/>
              </a:lnSpc>
              <a:defRPr/>
            </a:pPr>
            <a:r>
              <a:rPr lang="en-US" sz="2000" dirty="0">
                <a:solidFill>
                  <a:schemeClr val="tx2">
                    <a:lumMod val="75000"/>
                  </a:schemeClr>
                </a:solidFill>
              </a:rPr>
              <a:t> Generally half as </a:t>
            </a:r>
          </a:p>
          <a:p>
            <a:pPr marL="514350" lvl="1" eaLnBrk="1" hangingPunct="1">
              <a:lnSpc>
                <a:spcPct val="90000"/>
              </a:lnSpc>
              <a:defRPr/>
            </a:pPr>
            <a:r>
              <a:rPr lang="en-US" sz="2000" dirty="0">
                <a:solidFill>
                  <a:schemeClr val="tx2">
                    <a:lumMod val="75000"/>
                  </a:schemeClr>
                </a:solidFill>
              </a:rPr>
              <a:t>   expensive as commercially                                 </a:t>
            </a:r>
          </a:p>
          <a:p>
            <a:pPr marL="514350" lvl="1" eaLnBrk="1" hangingPunct="1">
              <a:lnSpc>
                <a:spcPct val="90000"/>
              </a:lnSpc>
              <a:defRPr/>
            </a:pPr>
            <a:r>
              <a:rPr lang="en-US" dirty="0">
                <a:solidFill>
                  <a:schemeClr val="tx2">
                    <a:lumMod val="75000"/>
                  </a:schemeClr>
                </a:solidFill>
              </a:rPr>
              <a:t>   produced textbooks</a:t>
            </a:r>
          </a:p>
          <a:p>
            <a:pPr marL="514350" lvl="1" eaLnBrk="1" hangingPunct="1">
              <a:lnSpc>
                <a:spcPct val="90000"/>
              </a:lnSpc>
              <a:defRPr/>
            </a:pPr>
            <a:r>
              <a:rPr lang="en-US" dirty="0">
                <a:solidFill>
                  <a:schemeClr val="tx2">
                    <a:lumMod val="75000"/>
                  </a:schemeClr>
                </a:solidFill>
              </a:rPr>
              <a:t> </a:t>
            </a:r>
            <a:r>
              <a:rPr lang="en-US" sz="1800" dirty="0">
                <a:solidFill>
                  <a:schemeClr val="tx2">
                    <a:lumMod val="75000"/>
                  </a:schemeClr>
                </a:solidFill>
              </a:rPr>
              <a:t>Can be read on lap/desktops</a:t>
            </a:r>
          </a:p>
          <a:p>
            <a:pPr marL="514350" lvl="1" eaLnBrk="1" hangingPunct="1">
              <a:lnSpc>
                <a:spcPct val="90000"/>
              </a:lnSpc>
              <a:defRPr/>
            </a:pPr>
            <a:r>
              <a:rPr lang="en-US" sz="1800" dirty="0">
                <a:solidFill>
                  <a:schemeClr val="tx2">
                    <a:lumMod val="75000"/>
                  </a:schemeClr>
                </a:solidFill>
              </a:rPr>
              <a:t>Report says 17% studied more because it was easier to use </a:t>
            </a:r>
            <a:r>
              <a:rPr lang="en-US" sz="1800" i="1" dirty="0">
                <a:solidFill>
                  <a:schemeClr val="tx2">
                    <a:lumMod val="75000"/>
                  </a:schemeClr>
                </a:solidFill>
              </a:rPr>
              <a:t>– CHE 12 Jun 09</a:t>
            </a:r>
          </a:p>
          <a:p>
            <a:pPr marL="514350" lvl="1" eaLnBrk="1" hangingPunct="1">
              <a:lnSpc>
                <a:spcPct val="90000"/>
              </a:lnSpc>
              <a:defRPr/>
            </a:pPr>
            <a:r>
              <a:rPr lang="en-US" sz="1800" dirty="0">
                <a:solidFill>
                  <a:schemeClr val="tx2">
                    <a:lumMod val="75000"/>
                  </a:schemeClr>
                </a:solidFill>
              </a:rPr>
              <a:t>Some can cut-and-paste into Word processing docs</a:t>
            </a:r>
          </a:p>
        </p:txBody>
      </p:sp>
      <p:pic>
        <p:nvPicPr>
          <p:cNvPr id="47110" name="Picture 10" descr="http://www.braintrack.com/images/college-and-work-news/publishers-expanding-e-textbook-offerings-110311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56135" y="1307041"/>
            <a:ext cx="3240732" cy="2765425"/>
          </a:xfrm>
          <a:prstGeom prst="rect">
            <a:avLst/>
          </a:prstGeom>
          <a:noFill/>
          <a:ln w="9525">
            <a:noFill/>
            <a:miter lim="800000"/>
            <a:headEnd/>
            <a:tailEnd/>
          </a:ln>
        </p:spPr>
      </p:pic>
      <p:sp>
        <p:nvSpPr>
          <p:cNvPr id="12" name="Rectangle 2"/>
          <p:cNvSpPr>
            <a:spLocks noChangeArrowheads="1"/>
          </p:cNvSpPr>
          <p:nvPr/>
        </p:nvSpPr>
        <p:spPr bwMode="auto">
          <a:xfrm>
            <a:off x="3335867" y="1185333"/>
            <a:ext cx="2802465" cy="863600"/>
          </a:xfrm>
          <a:prstGeom prst="rect">
            <a:avLst/>
          </a:prstGeom>
          <a:noFill/>
          <a:ln w="9525">
            <a:noFill/>
            <a:miter lim="800000"/>
            <a:headEnd/>
            <a:tailEnd/>
          </a:ln>
          <a:effectLst/>
        </p:spPr>
        <p:txBody>
          <a:bodyPr lIns="92075" tIns="46038" rIns="92075" bIns="46038" anchor="ctr"/>
          <a:lstStyle/>
          <a:p>
            <a:pPr>
              <a:defRPr/>
            </a:pPr>
            <a:r>
              <a:rPr lang="en-US" sz="3600" b="1" i="1" dirty="0">
                <a:solidFill>
                  <a:schemeClr val="tx2">
                    <a:lumMod val="75000"/>
                  </a:schemeClr>
                </a:solidFill>
                <a:effectLst>
                  <a:outerShdw blurRad="38100" dist="38100" dir="2700000" algn="tl">
                    <a:srgbClr val="000000"/>
                  </a:outerShdw>
                </a:effectLst>
                <a:latin typeface="Franklin Gothic Book" pitchFamily="34" charset="0"/>
              </a:rPr>
              <a:t>e</a:t>
            </a:r>
            <a:r>
              <a:rPr lang="en-US" sz="3600" b="1" dirty="0">
                <a:solidFill>
                  <a:schemeClr val="tx2">
                    <a:lumMod val="75000"/>
                  </a:schemeClr>
                </a:solidFill>
                <a:effectLst>
                  <a:outerShdw blurRad="38100" dist="38100" dir="2700000" algn="tl">
                    <a:srgbClr val="000000"/>
                  </a:outerShdw>
                </a:effectLst>
                <a:latin typeface="Franklin Gothic Book" pitchFamily="34" charset="0"/>
              </a:rPr>
              <a:t>-Textbooks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4813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171013" name="Rectangle 5"/>
          <p:cNvSpPr>
            <a:spLocks noGrp="1" noChangeArrowheads="1"/>
          </p:cNvSpPr>
          <p:nvPr>
            <p:ph type="body" idx="4294967295"/>
          </p:nvPr>
        </p:nvSpPr>
        <p:spPr>
          <a:xfrm>
            <a:off x="1511299" y="1998130"/>
            <a:ext cx="7437968" cy="2015066"/>
          </a:xfrm>
          <a:prstGeom prst="rect">
            <a:avLst/>
          </a:prstGeom>
        </p:spPr>
        <p:txBody>
          <a:bodyPr/>
          <a:lstStyle/>
          <a:p>
            <a:pPr eaLnBrk="1" hangingPunct="1">
              <a:lnSpc>
                <a:spcPct val="90000"/>
              </a:lnSpc>
              <a:defRPr/>
            </a:pPr>
            <a:r>
              <a:rPr lang="en-US" sz="2000" dirty="0">
                <a:solidFill>
                  <a:schemeClr val="tx2">
                    <a:lumMod val="75000"/>
                  </a:schemeClr>
                </a:solidFill>
              </a:rPr>
              <a:t>Disadvantage</a:t>
            </a:r>
            <a:r>
              <a:rPr lang="en-US" sz="2000" dirty="0"/>
              <a:t>s</a:t>
            </a:r>
          </a:p>
          <a:p>
            <a:pPr marL="514350" lvl="1" eaLnBrk="1" hangingPunct="1">
              <a:lnSpc>
                <a:spcPct val="90000"/>
              </a:lnSpc>
              <a:defRPr/>
            </a:pPr>
            <a:r>
              <a:rPr lang="en-US" sz="1800" dirty="0">
                <a:solidFill>
                  <a:schemeClr val="tx2">
                    <a:lumMod val="75000"/>
                  </a:schemeClr>
                </a:solidFill>
              </a:rPr>
              <a:t>Awkward to navigate—no set standards</a:t>
            </a:r>
          </a:p>
          <a:p>
            <a:pPr marL="514350" lvl="1" eaLnBrk="1" hangingPunct="1">
              <a:lnSpc>
                <a:spcPct val="90000"/>
              </a:lnSpc>
              <a:defRPr/>
            </a:pPr>
            <a:r>
              <a:rPr lang="en-US" sz="1800" dirty="0">
                <a:solidFill>
                  <a:schemeClr val="tx2">
                    <a:lumMod val="75000"/>
                  </a:schemeClr>
                </a:solidFill>
              </a:rPr>
              <a:t>No interaction—legibility sometimes a problem</a:t>
            </a:r>
          </a:p>
          <a:p>
            <a:pPr marL="514350" lvl="1" eaLnBrk="1" hangingPunct="1">
              <a:lnSpc>
                <a:spcPct val="90000"/>
              </a:lnSpc>
              <a:defRPr/>
            </a:pPr>
            <a:r>
              <a:rPr lang="en-US" sz="1800" dirty="0">
                <a:solidFill>
                  <a:schemeClr val="tx2">
                    <a:lumMod val="75000"/>
                  </a:schemeClr>
                </a:solidFill>
              </a:rPr>
              <a:t>Report says 40% studied less because more difficult to use </a:t>
            </a:r>
            <a:r>
              <a:rPr lang="en-US" sz="1800" i="1" dirty="0">
                <a:solidFill>
                  <a:schemeClr val="tx2">
                    <a:lumMod val="75000"/>
                  </a:schemeClr>
                </a:solidFill>
              </a:rPr>
              <a:t>– CHE 12 Jun 2009</a:t>
            </a:r>
          </a:p>
          <a:p>
            <a:pPr marL="514350" lvl="1" eaLnBrk="1" hangingPunct="1">
              <a:lnSpc>
                <a:spcPct val="90000"/>
              </a:lnSpc>
              <a:defRPr/>
            </a:pPr>
            <a:r>
              <a:rPr lang="en-US" sz="1800" dirty="0">
                <a:solidFill>
                  <a:schemeClr val="tx2">
                    <a:lumMod val="75000"/>
                  </a:schemeClr>
                </a:solidFill>
              </a:rPr>
              <a:t>Biggest complaint: Battery life limitations (1-2 hrs)—many need to carry around power cord—need to remember to charge</a:t>
            </a:r>
          </a:p>
        </p:txBody>
      </p:sp>
      <p:sp>
        <p:nvSpPr>
          <p:cNvPr id="6" name="Rectangle 2"/>
          <p:cNvSpPr>
            <a:spLocks noChangeArrowheads="1"/>
          </p:cNvSpPr>
          <p:nvPr/>
        </p:nvSpPr>
        <p:spPr bwMode="auto">
          <a:xfrm>
            <a:off x="3335867" y="1185333"/>
            <a:ext cx="2802465" cy="863600"/>
          </a:xfrm>
          <a:prstGeom prst="rect">
            <a:avLst/>
          </a:prstGeom>
          <a:noFill/>
          <a:ln w="9525">
            <a:noFill/>
            <a:miter lim="800000"/>
            <a:headEnd/>
            <a:tailEnd/>
          </a:ln>
          <a:effectLst/>
        </p:spPr>
        <p:txBody>
          <a:bodyPr lIns="92075" tIns="46038" rIns="92075" bIns="46038" anchor="ctr"/>
          <a:lstStyle/>
          <a:p>
            <a:pPr>
              <a:defRPr/>
            </a:pPr>
            <a:r>
              <a:rPr lang="en-US" sz="3600" b="1" i="1" dirty="0">
                <a:solidFill>
                  <a:schemeClr val="tx2">
                    <a:lumMod val="75000"/>
                  </a:schemeClr>
                </a:solidFill>
                <a:effectLst>
                  <a:outerShdw blurRad="38100" dist="38100" dir="2700000" algn="tl">
                    <a:srgbClr val="000000"/>
                  </a:outerShdw>
                </a:effectLst>
                <a:latin typeface="Franklin Gothic Book" pitchFamily="34" charset="0"/>
              </a:rPr>
              <a:t>e</a:t>
            </a:r>
            <a:r>
              <a:rPr lang="en-US" sz="3600" b="1" dirty="0">
                <a:solidFill>
                  <a:schemeClr val="tx2">
                    <a:lumMod val="75000"/>
                  </a:schemeClr>
                </a:solidFill>
                <a:effectLst>
                  <a:outerShdw blurRad="38100" dist="38100" dir="2700000" algn="tl">
                    <a:srgbClr val="000000"/>
                  </a:outerShdw>
                </a:effectLst>
                <a:latin typeface="Franklin Gothic Book" pitchFamily="34" charset="0"/>
              </a:rPr>
              <a:t>-Textbooks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4294967295"/>
          </p:nvPr>
        </p:nvSpPr>
        <p:spPr>
          <a:xfrm>
            <a:off x="1506546" y="1955798"/>
            <a:ext cx="8458200" cy="1871133"/>
          </a:xfrm>
          <a:prstGeom prst="rect">
            <a:avLst/>
          </a:prstGeom>
        </p:spPr>
        <p:txBody>
          <a:bodyPr/>
          <a:lstStyle/>
          <a:p>
            <a:pPr eaLnBrk="1" hangingPunct="1">
              <a:spcBef>
                <a:spcPts val="0"/>
              </a:spcBef>
              <a:buFont typeface="Wingdings" pitchFamily="2" charset="2"/>
              <a:buNone/>
              <a:defRPr/>
            </a:pPr>
            <a:r>
              <a:rPr lang="en-US" sz="2000" dirty="0">
                <a:solidFill>
                  <a:schemeClr val="tx2">
                    <a:lumMod val="75000"/>
                  </a:schemeClr>
                </a:solidFill>
              </a:rPr>
              <a:t>Screen              Paper         Comp’n     Reader Profile</a:t>
            </a:r>
          </a:p>
          <a:p>
            <a:pPr eaLnBrk="1" hangingPunct="1">
              <a:spcBef>
                <a:spcPts val="0"/>
              </a:spcBef>
              <a:buFont typeface="Wingdings" pitchFamily="2" charset="2"/>
              <a:buNone/>
              <a:defRPr/>
            </a:pPr>
            <a:r>
              <a:rPr lang="en-US" sz="2000" dirty="0">
                <a:solidFill>
                  <a:schemeClr val="tx2">
                    <a:lumMod val="75000"/>
                  </a:schemeClr>
                </a:solidFill>
              </a:rPr>
              <a:t>100 wpm        110 wpm        50%          Insufficient</a:t>
            </a:r>
          </a:p>
          <a:p>
            <a:pPr eaLnBrk="1" hangingPunct="1">
              <a:spcBef>
                <a:spcPts val="0"/>
              </a:spcBef>
              <a:buFont typeface="Wingdings" pitchFamily="2" charset="2"/>
              <a:buNone/>
              <a:defRPr/>
            </a:pPr>
            <a:r>
              <a:rPr lang="en-US" sz="2000" dirty="0">
                <a:solidFill>
                  <a:schemeClr val="tx2">
                    <a:lumMod val="75000"/>
                  </a:schemeClr>
                </a:solidFill>
              </a:rPr>
              <a:t>200 wpm        240 wpm        60%          Average </a:t>
            </a:r>
          </a:p>
          <a:p>
            <a:pPr eaLnBrk="1" hangingPunct="1">
              <a:spcBef>
                <a:spcPts val="0"/>
              </a:spcBef>
              <a:buFont typeface="Wingdings" pitchFamily="2" charset="2"/>
              <a:buNone/>
              <a:defRPr/>
            </a:pPr>
            <a:r>
              <a:rPr lang="en-US" sz="2000" dirty="0">
                <a:solidFill>
                  <a:schemeClr val="tx2">
                    <a:lumMod val="75000"/>
                  </a:schemeClr>
                </a:solidFill>
              </a:rPr>
              <a:t>300 wpm        400 wpm        80%          Good</a:t>
            </a:r>
          </a:p>
          <a:p>
            <a:pPr eaLnBrk="1" hangingPunct="1">
              <a:spcBef>
                <a:spcPts val="0"/>
              </a:spcBef>
              <a:buFont typeface="Wingdings" pitchFamily="2" charset="2"/>
              <a:buNone/>
              <a:defRPr/>
            </a:pPr>
            <a:r>
              <a:rPr lang="en-US" sz="2000" dirty="0">
                <a:solidFill>
                  <a:schemeClr val="tx2">
                    <a:lumMod val="75000"/>
                  </a:schemeClr>
                </a:solidFill>
              </a:rPr>
              <a:t>700 wpm      1000 wpm        85%          Excellent</a:t>
            </a:r>
          </a:p>
          <a:p>
            <a:pPr eaLnBrk="1" hangingPunct="1">
              <a:lnSpc>
                <a:spcPct val="90000"/>
              </a:lnSpc>
              <a:buFont typeface="Wingdings" pitchFamily="2" charset="2"/>
              <a:buNone/>
              <a:defRPr/>
            </a:pPr>
            <a:r>
              <a:rPr lang="en-US" sz="1600" i="1" dirty="0">
                <a:solidFill>
                  <a:schemeClr val="tx2">
                    <a:lumMod val="75000"/>
                  </a:schemeClr>
                </a:solidFill>
              </a:rPr>
              <a:t>ReadingSoft.com </a:t>
            </a:r>
          </a:p>
        </p:txBody>
      </p:sp>
      <p:grpSp>
        <p:nvGrpSpPr>
          <p:cNvPr id="9" name="Group 8"/>
          <p:cNvGrpSpPr/>
          <p:nvPr/>
        </p:nvGrpSpPr>
        <p:grpSpPr>
          <a:xfrm>
            <a:off x="1594241" y="3675054"/>
            <a:ext cx="7245485" cy="2581806"/>
            <a:chOff x="379413" y="3903663"/>
            <a:chExt cx="8528050" cy="2959100"/>
          </a:xfrm>
        </p:grpSpPr>
        <p:pic>
          <p:nvPicPr>
            <p:cNvPr id="49157" name="Picture 53" descr="http://www.classcaster.org/resserver.php?blogId=41&amp;resource=ebook01-1.jpg"/>
            <p:cNvPicPr>
              <a:picLocks noChangeAspect="1" noChangeArrowheads="1"/>
            </p:cNvPicPr>
            <p:nvPr/>
          </p:nvPicPr>
          <p:blipFill>
            <a:blip r:embed="rId2" cstate="print"/>
            <a:srcRect/>
            <a:stretch>
              <a:fillRect/>
            </a:stretch>
          </p:blipFill>
          <p:spPr bwMode="auto">
            <a:xfrm>
              <a:off x="379413" y="4208463"/>
              <a:ext cx="3676650" cy="2516187"/>
            </a:xfrm>
            <a:prstGeom prst="rect">
              <a:avLst/>
            </a:prstGeom>
            <a:noFill/>
            <a:ln w="9525">
              <a:noFill/>
              <a:miter lim="800000"/>
              <a:headEnd/>
              <a:tailEnd/>
            </a:ln>
          </p:spPr>
        </p:pic>
        <p:pic>
          <p:nvPicPr>
            <p:cNvPr id="49158" name="Picture 6" descr="http://www.classcaster.org/resserver.php?blogId=41&amp;resource=ebook02-1.jpg"/>
            <p:cNvPicPr>
              <a:picLocks noChangeAspect="1" noChangeArrowheads="1"/>
            </p:cNvPicPr>
            <p:nvPr/>
          </p:nvPicPr>
          <p:blipFill>
            <a:blip r:embed="rId3" cstate="print"/>
            <a:srcRect/>
            <a:stretch>
              <a:fillRect/>
            </a:stretch>
          </p:blipFill>
          <p:spPr bwMode="auto">
            <a:xfrm>
              <a:off x="3278188" y="4208463"/>
              <a:ext cx="3600450" cy="2530475"/>
            </a:xfrm>
            <a:prstGeom prst="rect">
              <a:avLst/>
            </a:prstGeom>
            <a:noFill/>
            <a:ln w="9525">
              <a:noFill/>
              <a:miter lim="800000"/>
              <a:headEnd/>
              <a:tailEnd/>
            </a:ln>
          </p:spPr>
        </p:pic>
        <p:pic>
          <p:nvPicPr>
            <p:cNvPr id="49159" name="Picture 20"/>
            <p:cNvPicPr>
              <a:picLocks noChangeAspect="1" noChangeArrowheads="1"/>
            </p:cNvPicPr>
            <p:nvPr/>
          </p:nvPicPr>
          <p:blipFill>
            <a:blip r:embed="rId4" cstate="print">
              <a:clrChange>
                <a:clrFrom>
                  <a:srgbClr val="FFC90E"/>
                </a:clrFrom>
                <a:clrTo>
                  <a:srgbClr val="FFC90E">
                    <a:alpha val="0"/>
                  </a:srgbClr>
                </a:clrTo>
              </a:clrChange>
            </a:blip>
            <a:srcRect/>
            <a:stretch>
              <a:fillRect/>
            </a:stretch>
          </p:blipFill>
          <p:spPr bwMode="auto">
            <a:xfrm>
              <a:off x="6540500" y="3903663"/>
              <a:ext cx="2366963" cy="2959100"/>
            </a:xfrm>
            <a:prstGeom prst="rect">
              <a:avLst/>
            </a:prstGeom>
            <a:noFill/>
            <a:ln w="12700">
              <a:noFill/>
              <a:miter lim="800000"/>
              <a:headEnd type="none" w="sm" len="sm"/>
              <a:tailEnd type="none" w="sm" len="sm"/>
            </a:ln>
          </p:spPr>
        </p:pic>
      </p:grpSp>
      <p:sp>
        <p:nvSpPr>
          <p:cNvPr id="8" name="Rectangle 2"/>
          <p:cNvSpPr>
            <a:spLocks noChangeArrowheads="1"/>
          </p:cNvSpPr>
          <p:nvPr/>
        </p:nvSpPr>
        <p:spPr bwMode="auto">
          <a:xfrm>
            <a:off x="2988720" y="1185333"/>
            <a:ext cx="4106334"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Print vs. on Screen</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4294967295"/>
          </p:nvPr>
        </p:nvSpPr>
        <p:spPr>
          <a:xfrm>
            <a:off x="1532467" y="2001828"/>
            <a:ext cx="7416800" cy="1477963"/>
          </a:xfrm>
          <a:prstGeom prst="rect">
            <a:avLst/>
          </a:prstGeom>
        </p:spPr>
        <p:txBody>
          <a:bodyPr/>
          <a:lstStyle/>
          <a:p>
            <a:pPr marL="0" indent="0" eaLnBrk="1" hangingPunct="1">
              <a:lnSpc>
                <a:spcPct val="90000"/>
              </a:lnSpc>
              <a:buFont typeface="Wingdings" pitchFamily="2" charset="2"/>
              <a:buNone/>
              <a:defRPr/>
            </a:pPr>
            <a:r>
              <a:rPr lang="en-US" sz="2000" i="1" dirty="0">
                <a:solidFill>
                  <a:schemeClr val="tx2">
                    <a:lumMod val="75000"/>
                  </a:schemeClr>
                </a:solidFill>
              </a:rPr>
              <a:t>Reading Patterns are different—based on eye tracking research:</a:t>
            </a:r>
          </a:p>
          <a:p>
            <a:pPr marL="0" indent="0" eaLnBrk="1" hangingPunct="1">
              <a:lnSpc>
                <a:spcPct val="90000"/>
              </a:lnSpc>
              <a:buFont typeface="Wingdings" pitchFamily="2" charset="2"/>
              <a:buNone/>
              <a:defRPr/>
            </a:pPr>
            <a:r>
              <a:rPr lang="en-US" sz="2000" i="1" dirty="0">
                <a:solidFill>
                  <a:schemeClr val="tx2">
                    <a:lumMod val="75000"/>
                  </a:schemeClr>
                </a:solidFill>
              </a:rPr>
              <a:t>Only 1 in 6 read Web pages linearly—the rest jump around chasing key words, bullet points, visuals, and color and typeface variations—an “F-Pattern”</a:t>
            </a:r>
          </a:p>
          <a:p>
            <a:pPr algn="r" eaLnBrk="1" hangingPunct="1">
              <a:lnSpc>
                <a:spcPct val="90000"/>
              </a:lnSpc>
              <a:buFont typeface="Wingdings" pitchFamily="2" charset="2"/>
              <a:buNone/>
              <a:defRPr/>
            </a:pPr>
            <a:r>
              <a:rPr lang="en-US" sz="1600" i="1" dirty="0">
                <a:solidFill>
                  <a:schemeClr val="tx2">
                    <a:lumMod val="75000"/>
                  </a:schemeClr>
                </a:solidFill>
              </a:rPr>
              <a:t>Jakob Nielsen, Web researcher for New York Times</a:t>
            </a:r>
          </a:p>
        </p:txBody>
      </p:sp>
      <p:sp>
        <p:nvSpPr>
          <p:cNvPr id="7" name="Rectangle 2"/>
          <p:cNvSpPr>
            <a:spLocks noChangeArrowheads="1"/>
          </p:cNvSpPr>
          <p:nvPr/>
        </p:nvSpPr>
        <p:spPr bwMode="auto">
          <a:xfrm>
            <a:off x="2988720" y="1185333"/>
            <a:ext cx="4106334"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Print vs. on Screen</a:t>
            </a:r>
          </a:p>
        </p:txBody>
      </p:sp>
      <p:grpSp>
        <p:nvGrpSpPr>
          <p:cNvPr id="16" name="Group 15"/>
          <p:cNvGrpSpPr/>
          <p:nvPr/>
        </p:nvGrpSpPr>
        <p:grpSpPr>
          <a:xfrm>
            <a:off x="1594241" y="3675054"/>
            <a:ext cx="7245485" cy="2581806"/>
            <a:chOff x="379413" y="3903663"/>
            <a:chExt cx="8528050" cy="2959100"/>
          </a:xfrm>
        </p:grpSpPr>
        <p:pic>
          <p:nvPicPr>
            <p:cNvPr id="17" name="Picture 53" descr="http://www.classcaster.org/resserver.php?blogId=41&amp;resource=ebook01-1.jpg"/>
            <p:cNvPicPr>
              <a:picLocks noChangeAspect="1" noChangeArrowheads="1"/>
            </p:cNvPicPr>
            <p:nvPr/>
          </p:nvPicPr>
          <p:blipFill>
            <a:blip r:embed="rId2" cstate="print"/>
            <a:srcRect/>
            <a:stretch>
              <a:fillRect/>
            </a:stretch>
          </p:blipFill>
          <p:spPr bwMode="auto">
            <a:xfrm>
              <a:off x="379413" y="4208463"/>
              <a:ext cx="3676650" cy="2516187"/>
            </a:xfrm>
            <a:prstGeom prst="rect">
              <a:avLst/>
            </a:prstGeom>
            <a:noFill/>
            <a:ln w="9525">
              <a:noFill/>
              <a:miter lim="800000"/>
              <a:headEnd/>
              <a:tailEnd/>
            </a:ln>
          </p:spPr>
        </p:pic>
        <p:pic>
          <p:nvPicPr>
            <p:cNvPr id="18" name="Picture 6" descr="http://www.classcaster.org/resserver.php?blogId=41&amp;resource=ebook02-1.jpg"/>
            <p:cNvPicPr>
              <a:picLocks noChangeAspect="1" noChangeArrowheads="1"/>
            </p:cNvPicPr>
            <p:nvPr/>
          </p:nvPicPr>
          <p:blipFill>
            <a:blip r:embed="rId3" cstate="print"/>
            <a:srcRect/>
            <a:stretch>
              <a:fillRect/>
            </a:stretch>
          </p:blipFill>
          <p:spPr bwMode="auto">
            <a:xfrm>
              <a:off x="3278188" y="4208463"/>
              <a:ext cx="3600450" cy="2530475"/>
            </a:xfrm>
            <a:prstGeom prst="rect">
              <a:avLst/>
            </a:prstGeom>
            <a:noFill/>
            <a:ln w="9525">
              <a:noFill/>
              <a:miter lim="800000"/>
              <a:headEnd/>
              <a:tailEnd/>
            </a:ln>
          </p:spPr>
        </p:pic>
        <p:pic>
          <p:nvPicPr>
            <p:cNvPr id="19" name="Picture 20"/>
            <p:cNvPicPr>
              <a:picLocks noChangeAspect="1" noChangeArrowheads="1"/>
            </p:cNvPicPr>
            <p:nvPr/>
          </p:nvPicPr>
          <p:blipFill>
            <a:blip r:embed="rId4" cstate="print">
              <a:clrChange>
                <a:clrFrom>
                  <a:srgbClr val="FFC90E"/>
                </a:clrFrom>
                <a:clrTo>
                  <a:srgbClr val="FFC90E">
                    <a:alpha val="0"/>
                  </a:srgbClr>
                </a:clrTo>
              </a:clrChange>
            </a:blip>
            <a:srcRect/>
            <a:stretch>
              <a:fillRect/>
            </a:stretch>
          </p:blipFill>
          <p:spPr bwMode="auto">
            <a:xfrm>
              <a:off x="6540500" y="3903663"/>
              <a:ext cx="2366963" cy="2959100"/>
            </a:xfrm>
            <a:prstGeom prst="rect">
              <a:avLst/>
            </a:prstGeom>
            <a:noFill/>
            <a:ln w="12700">
              <a:noFill/>
              <a:miter lim="800000"/>
              <a:headEnd type="none" w="sm" len="sm"/>
              <a:tailEnd type="none" w="sm" len="sm"/>
            </a:ln>
          </p:spPr>
        </p:pic>
      </p:gr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5800" y="6651625"/>
            <a:ext cx="1905000" cy="457200"/>
          </a:xfrm>
          <a:prstGeom prst="rect">
            <a:avLst/>
          </a:prstGeom>
          <a:noFill/>
          <a:ln w="9525">
            <a:noFill/>
            <a:miter lim="800000"/>
            <a:headEnd/>
            <a:tailEnd/>
          </a:ln>
        </p:spPr>
        <p:txBody>
          <a:bodyPr wrap="none" anchor="ctr"/>
          <a:lstStyle/>
          <a:p>
            <a:endParaRPr lang="en-US" altLang="en-US" dirty="0"/>
          </a:p>
        </p:txBody>
      </p:sp>
      <p:grpSp>
        <p:nvGrpSpPr>
          <p:cNvPr id="2" name="Group 32"/>
          <p:cNvGrpSpPr>
            <a:grpSpLocks/>
          </p:cNvGrpSpPr>
          <p:nvPr/>
        </p:nvGrpSpPr>
        <p:grpSpPr bwMode="auto">
          <a:xfrm>
            <a:off x="4241821" y="2878138"/>
            <a:ext cx="2295525" cy="2295525"/>
            <a:chOff x="625" y="1469"/>
            <a:chExt cx="1446" cy="1446"/>
          </a:xfrm>
        </p:grpSpPr>
        <p:grpSp>
          <p:nvGrpSpPr>
            <p:cNvPr id="3" name="Group 29"/>
            <p:cNvGrpSpPr>
              <a:grpSpLocks/>
            </p:cNvGrpSpPr>
            <p:nvPr/>
          </p:nvGrpSpPr>
          <p:grpSpPr bwMode="auto">
            <a:xfrm>
              <a:off x="625" y="1469"/>
              <a:ext cx="1446" cy="1446"/>
              <a:chOff x="3597" y="1570"/>
              <a:chExt cx="1446" cy="1446"/>
            </a:xfrm>
          </p:grpSpPr>
          <p:grpSp>
            <p:nvGrpSpPr>
              <p:cNvPr id="4" name="Group 24"/>
              <p:cNvGrpSpPr>
                <a:grpSpLocks/>
              </p:cNvGrpSpPr>
              <p:nvPr/>
            </p:nvGrpSpPr>
            <p:grpSpPr bwMode="auto">
              <a:xfrm>
                <a:off x="3597" y="1570"/>
                <a:ext cx="1446" cy="1446"/>
                <a:chOff x="3460" y="2109"/>
                <a:chExt cx="2040" cy="2040"/>
              </a:xfrm>
            </p:grpSpPr>
            <p:sp>
              <p:nvSpPr>
                <p:cNvPr id="51219" name="Rectangle 25"/>
                <p:cNvSpPr>
                  <a:spLocks noChangeArrowheads="1"/>
                </p:cNvSpPr>
                <p:nvPr/>
              </p:nvSpPr>
              <p:spPr bwMode="auto">
                <a:xfrm>
                  <a:off x="3968" y="2139"/>
                  <a:ext cx="1088" cy="196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ltLang="en-US" dirty="0"/>
                </a:p>
              </p:txBody>
            </p:sp>
            <p:pic>
              <p:nvPicPr>
                <p:cNvPr id="51220" name="Picture 26" descr="podcas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60" y="2109"/>
                  <a:ext cx="2040" cy="2040"/>
                </a:xfrm>
                <a:prstGeom prst="rect">
                  <a:avLst/>
                </a:prstGeom>
                <a:noFill/>
                <a:ln w="9525">
                  <a:noFill/>
                  <a:miter lim="800000"/>
                  <a:headEnd/>
                  <a:tailEnd/>
                </a:ln>
              </p:spPr>
            </p:pic>
          </p:grpSp>
          <p:pic>
            <p:nvPicPr>
              <p:cNvPr id="51218" name="Picture 28"/>
              <p:cNvPicPr>
                <a:picLocks noChangeAspect="1" noChangeArrowheads="1"/>
              </p:cNvPicPr>
              <p:nvPr/>
            </p:nvPicPr>
            <p:blipFill>
              <a:blip r:embed="rId4" cstate="print">
                <a:clrChange>
                  <a:clrFrom>
                    <a:srgbClr val="FF0000"/>
                  </a:clrFrom>
                  <a:clrTo>
                    <a:srgbClr val="FF0000">
                      <a:alpha val="0"/>
                    </a:srgbClr>
                  </a:clrTo>
                </a:clrChange>
              </a:blip>
              <a:srcRect l="10600" t="2933" r="15195" b="59776"/>
              <a:stretch>
                <a:fillRect/>
              </a:stretch>
            </p:blipFill>
            <p:spPr bwMode="auto">
              <a:xfrm>
                <a:off x="4047" y="1641"/>
                <a:ext cx="603" cy="511"/>
              </a:xfrm>
              <a:prstGeom prst="rect">
                <a:avLst/>
              </a:prstGeom>
              <a:noFill/>
              <a:ln w="9525">
                <a:noFill/>
                <a:miter lim="800000"/>
                <a:headEnd/>
                <a:tailEnd/>
              </a:ln>
            </p:spPr>
          </p:pic>
        </p:grpSp>
        <p:pic>
          <p:nvPicPr>
            <p:cNvPr id="51216" name="Picture 31" descr="ipod_buds"/>
            <p:cNvPicPr>
              <a:picLocks noChangeAspect="1" noChangeArrowheads="1"/>
            </p:cNvPicPr>
            <p:nvPr/>
          </p:nvPicPr>
          <p:blipFill>
            <a:blip r:embed="rId5" cstate="print"/>
            <a:srcRect l="29533" t="9691" r="29289" b="63783"/>
            <a:stretch>
              <a:fillRect/>
            </a:stretch>
          </p:blipFill>
          <p:spPr bwMode="auto">
            <a:xfrm>
              <a:off x="1082" y="1553"/>
              <a:ext cx="606" cy="500"/>
            </a:xfrm>
            <a:prstGeom prst="rect">
              <a:avLst/>
            </a:prstGeom>
            <a:noFill/>
            <a:ln w="9525">
              <a:noFill/>
              <a:miter lim="800000"/>
              <a:headEnd/>
              <a:tailEnd/>
            </a:ln>
          </p:spPr>
        </p:pic>
      </p:grpSp>
      <p:pic>
        <p:nvPicPr>
          <p:cNvPr id="51204" name="Picture 19"/>
          <p:cNvPicPr>
            <a:picLocks noChangeAspect="1" noChangeArrowheads="1"/>
          </p:cNvPicPr>
          <p:nvPr/>
        </p:nvPicPr>
        <p:blipFill>
          <a:blip r:embed="rId6" cstate="print">
            <a:clrChange>
              <a:clrFrom>
                <a:srgbClr val="C8BFE7"/>
              </a:clrFrom>
              <a:clrTo>
                <a:srgbClr val="C8BFE7">
                  <a:alpha val="0"/>
                </a:srgbClr>
              </a:clrTo>
            </a:clrChange>
          </a:blip>
          <a:srcRect/>
          <a:stretch>
            <a:fillRect/>
          </a:stretch>
        </p:blipFill>
        <p:spPr bwMode="auto">
          <a:xfrm>
            <a:off x="6531517" y="2482850"/>
            <a:ext cx="2355850" cy="3654425"/>
          </a:xfrm>
          <a:prstGeom prst="rect">
            <a:avLst/>
          </a:prstGeom>
          <a:noFill/>
          <a:ln w="12700">
            <a:noFill/>
            <a:miter lim="800000"/>
            <a:headEnd type="none" w="sm" len="sm"/>
            <a:tailEnd type="none" w="sm" len="sm"/>
          </a:ln>
        </p:spPr>
      </p:pic>
      <p:grpSp>
        <p:nvGrpSpPr>
          <p:cNvPr id="5" name="Group 18"/>
          <p:cNvGrpSpPr>
            <a:grpSpLocks/>
          </p:cNvGrpSpPr>
          <p:nvPr/>
        </p:nvGrpSpPr>
        <p:grpSpPr bwMode="auto">
          <a:xfrm>
            <a:off x="1587538" y="2716213"/>
            <a:ext cx="2814638" cy="2719387"/>
            <a:chOff x="3709988" y="3627438"/>
            <a:chExt cx="2814637" cy="2719387"/>
          </a:xfrm>
        </p:grpSpPr>
        <p:grpSp>
          <p:nvGrpSpPr>
            <p:cNvPr id="6" name="Group 18"/>
            <p:cNvGrpSpPr>
              <a:grpSpLocks/>
            </p:cNvGrpSpPr>
            <p:nvPr/>
          </p:nvGrpSpPr>
          <p:grpSpPr bwMode="auto">
            <a:xfrm>
              <a:off x="3709988" y="3627438"/>
              <a:ext cx="2814637" cy="2719387"/>
              <a:chOff x="1167" y="914"/>
              <a:chExt cx="3282" cy="3293"/>
            </a:xfrm>
          </p:grpSpPr>
          <p:sp>
            <p:nvSpPr>
              <p:cNvPr id="51210" name="Oval 16"/>
              <p:cNvSpPr>
                <a:spLocks noChangeArrowheads="1"/>
              </p:cNvSpPr>
              <p:nvPr/>
            </p:nvSpPr>
            <p:spPr bwMode="auto">
              <a:xfrm rot="1815974">
                <a:off x="2249" y="1499"/>
                <a:ext cx="2010" cy="2708"/>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ltLang="en-US" dirty="0"/>
              </a:p>
            </p:txBody>
          </p:sp>
          <p:grpSp>
            <p:nvGrpSpPr>
              <p:cNvPr id="7" name="Group 17"/>
              <p:cNvGrpSpPr>
                <a:grpSpLocks/>
              </p:cNvGrpSpPr>
              <p:nvPr/>
            </p:nvGrpSpPr>
            <p:grpSpPr bwMode="auto">
              <a:xfrm>
                <a:off x="1167" y="914"/>
                <a:ext cx="3282" cy="3254"/>
                <a:chOff x="1139" y="923"/>
                <a:chExt cx="3282" cy="3244"/>
              </a:xfrm>
            </p:grpSpPr>
            <p:sp>
              <p:nvSpPr>
                <p:cNvPr id="51212" name="Oval 13"/>
                <p:cNvSpPr>
                  <a:spLocks noChangeArrowheads="1"/>
                </p:cNvSpPr>
                <p:nvPr/>
              </p:nvSpPr>
              <p:spPr bwMode="auto">
                <a:xfrm>
                  <a:off x="1930" y="1379"/>
                  <a:ext cx="1628" cy="2203"/>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ltLang="en-US" dirty="0"/>
                </a:p>
              </p:txBody>
            </p:sp>
            <p:sp>
              <p:nvSpPr>
                <p:cNvPr id="51213" name="Oval 14"/>
                <p:cNvSpPr>
                  <a:spLocks noChangeArrowheads="1"/>
                </p:cNvSpPr>
                <p:nvPr/>
              </p:nvSpPr>
              <p:spPr bwMode="auto">
                <a:xfrm>
                  <a:off x="1893" y="1079"/>
                  <a:ext cx="1463" cy="1664"/>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ltLang="en-US" dirty="0"/>
                </a:p>
              </p:txBody>
            </p:sp>
            <p:pic>
              <p:nvPicPr>
                <p:cNvPr id="51214" name="Picture 10" descr="cdrom_stack"/>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39" y="923"/>
                  <a:ext cx="3282" cy="3244"/>
                </a:xfrm>
                <a:prstGeom prst="rect">
                  <a:avLst/>
                </a:prstGeom>
                <a:noFill/>
                <a:ln w="9525">
                  <a:noFill/>
                  <a:miter lim="800000"/>
                  <a:headEnd/>
                  <a:tailEnd/>
                </a:ln>
              </p:spPr>
            </p:pic>
          </p:grpSp>
        </p:grpSp>
        <p:pic>
          <p:nvPicPr>
            <p:cNvPr id="51209" name="Picture 40" descr="logo_compact_disc"/>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55876" y="4379973"/>
              <a:ext cx="1042988" cy="635000"/>
            </a:xfrm>
            <a:prstGeom prst="rect">
              <a:avLst/>
            </a:prstGeom>
            <a:noFill/>
            <a:ln w="9525">
              <a:noFill/>
              <a:miter lim="800000"/>
              <a:headEnd/>
              <a:tailEnd/>
            </a:ln>
          </p:spPr>
        </p:pic>
      </p:grpSp>
      <p:sp>
        <p:nvSpPr>
          <p:cNvPr id="23" name="Rectangle 5"/>
          <p:cNvSpPr txBox="1">
            <a:spLocks noChangeArrowheads="1"/>
          </p:cNvSpPr>
          <p:nvPr/>
        </p:nvSpPr>
        <p:spPr bwMode="auto">
          <a:xfrm>
            <a:off x="1429280" y="1897063"/>
            <a:ext cx="4027487" cy="736600"/>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60000"/>
              <a:defRPr/>
            </a:pPr>
            <a:r>
              <a:rPr lang="en-US" sz="2800" b="1" i="1" kern="0" dirty="0">
                <a:solidFill>
                  <a:schemeClr val="tx2">
                    <a:lumMod val="75000"/>
                  </a:schemeClr>
                </a:solidFill>
                <a:latin typeface="+mn-lt"/>
              </a:rPr>
              <a:t>One-way audio</a:t>
            </a:r>
          </a:p>
        </p:txBody>
      </p:sp>
      <p:sp>
        <p:nvSpPr>
          <p:cNvPr id="21" name="Rectangle 2"/>
          <p:cNvSpPr>
            <a:spLocks noChangeArrowheads="1"/>
          </p:cNvSpPr>
          <p:nvPr/>
        </p:nvSpPr>
        <p:spPr bwMode="auto">
          <a:xfrm>
            <a:off x="1447811" y="1185333"/>
            <a:ext cx="6841067"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Audio: CD, Podcast, Mobile Media</a:t>
            </a:r>
          </a:p>
        </p:txBody>
      </p:sp>
      <p:sp>
        <p:nvSpPr>
          <p:cNvPr id="22" name="Action Button: Return 21">
            <a:hlinkClick r:id="rId9" action="ppaction://hlinksldjump" highlightClick="1"/>
          </p:cNvPr>
          <p:cNvSpPr/>
          <p:nvPr/>
        </p:nvSpPr>
        <p:spPr>
          <a:xfrm>
            <a:off x="457200" y="3098800"/>
            <a:ext cx="449263" cy="414338"/>
          </a:xfrm>
          <a:prstGeom prst="actionButtonReturn">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4" name="Rectangle 1"/>
          <p:cNvSpPr>
            <a:spLocks noChangeArrowheads="1"/>
          </p:cNvSpPr>
          <p:nvPr/>
        </p:nvSpPr>
        <p:spPr bwMode="auto">
          <a:xfrm>
            <a:off x="246064" y="3571757"/>
            <a:ext cx="922336" cy="461665"/>
          </a:xfrm>
          <a:prstGeom prst="rect">
            <a:avLst/>
          </a:prstGeom>
          <a:noFill/>
          <a:ln w="9525">
            <a:noFill/>
            <a:miter lim="800000"/>
            <a:headEnd/>
            <a:tailEnd/>
          </a:ln>
          <a:effectLst/>
        </p:spPr>
        <p:txBody>
          <a:bodyPr wrap="square" anchor="ctr">
            <a:spAutoFit/>
          </a:bodyPr>
          <a:lstStyle/>
          <a:p>
            <a:pPr>
              <a:spcAft>
                <a:spcPts val="600"/>
              </a:spcAft>
              <a:buClr>
                <a:schemeClr val="tx2">
                  <a:lumMod val="75000"/>
                </a:schemeClr>
              </a:buClr>
              <a:buSzPct val="150000"/>
              <a:defRPr/>
            </a:pPr>
            <a:r>
              <a:rPr lang="en-US" sz="1200" dirty="0">
                <a:solidFill>
                  <a:schemeClr val="bg1"/>
                </a:solidFill>
                <a:latin typeface="Franklin Gothic Book" pitchFamily="34" charset="0"/>
                <a:ea typeface="Times New Roman" pitchFamily="18" charset="0"/>
                <a:cs typeface="Arial" pitchFamily="34" charset="0"/>
              </a:rPr>
              <a:t>Return to sub menu</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79438" y="5962650"/>
            <a:ext cx="1905000" cy="457200"/>
          </a:xfrm>
          <a:prstGeom prst="rect">
            <a:avLst/>
          </a:prstGeom>
          <a:noFill/>
          <a:ln w="9525">
            <a:noFill/>
            <a:miter lim="800000"/>
            <a:headEnd/>
            <a:tailEnd/>
          </a:ln>
        </p:spPr>
        <p:txBody>
          <a:bodyPr wrap="none" anchor="ctr"/>
          <a:lstStyle/>
          <a:p>
            <a:endParaRPr lang="en-US" altLang="en-US" dirty="0"/>
          </a:p>
        </p:txBody>
      </p:sp>
      <p:sp>
        <p:nvSpPr>
          <p:cNvPr id="52227" name="Rectangle 3"/>
          <p:cNvSpPr>
            <a:spLocks noChangeArrowheads="1"/>
          </p:cNvSpPr>
          <p:nvPr/>
        </p:nvSpPr>
        <p:spPr bwMode="auto">
          <a:xfrm>
            <a:off x="3017838" y="5962650"/>
            <a:ext cx="2895600" cy="457200"/>
          </a:xfrm>
          <a:prstGeom prst="rect">
            <a:avLst/>
          </a:prstGeom>
          <a:noFill/>
          <a:ln w="9525">
            <a:noFill/>
            <a:miter lim="800000"/>
            <a:headEnd/>
            <a:tailEnd/>
          </a:ln>
        </p:spPr>
        <p:txBody>
          <a:bodyPr wrap="none" anchor="ctr"/>
          <a:lstStyle/>
          <a:p>
            <a:endParaRPr lang="en-US" altLang="en-US" dirty="0"/>
          </a:p>
        </p:txBody>
      </p:sp>
      <p:sp>
        <p:nvSpPr>
          <p:cNvPr id="376838" name="Rectangle 6"/>
          <p:cNvSpPr>
            <a:spLocks noGrp="1" noChangeArrowheads="1"/>
          </p:cNvSpPr>
          <p:nvPr>
            <p:ph type="body" idx="4294967295"/>
          </p:nvPr>
        </p:nvSpPr>
        <p:spPr>
          <a:xfrm>
            <a:off x="1507061" y="1983312"/>
            <a:ext cx="7268105" cy="3028955"/>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Advantages</a:t>
            </a:r>
          </a:p>
          <a:p>
            <a:pPr marL="514350" lvl="1" eaLnBrk="1" hangingPunct="1">
              <a:spcBef>
                <a:spcPts val="0"/>
              </a:spcBef>
              <a:spcAft>
                <a:spcPts val="600"/>
              </a:spcAft>
              <a:defRPr/>
            </a:pPr>
            <a:r>
              <a:rPr lang="en-US" dirty="0">
                <a:solidFill>
                  <a:schemeClr val="tx2">
                    <a:lumMod val="75000"/>
                  </a:schemeClr>
                </a:solidFill>
              </a:rPr>
              <a:t> </a:t>
            </a:r>
            <a:r>
              <a:rPr lang="en-US" sz="1800" dirty="0">
                <a:solidFill>
                  <a:schemeClr val="tx2">
                    <a:lumMod val="75000"/>
                  </a:schemeClr>
                </a:solidFill>
              </a:rPr>
              <a:t>Self-paced</a:t>
            </a:r>
          </a:p>
          <a:p>
            <a:pPr marL="514350" lvl="1" eaLnBrk="1" hangingPunct="1">
              <a:spcBef>
                <a:spcPts val="0"/>
              </a:spcBef>
              <a:spcAft>
                <a:spcPts val="600"/>
              </a:spcAft>
              <a:defRPr/>
            </a:pPr>
            <a:r>
              <a:rPr lang="en-US" sz="1800" dirty="0">
                <a:solidFill>
                  <a:schemeClr val="tx2">
                    <a:lumMod val="75000"/>
                  </a:schemeClr>
                </a:solidFill>
              </a:rPr>
              <a:t> Inexpensive development &amp; delivery</a:t>
            </a:r>
          </a:p>
          <a:p>
            <a:pPr marL="514350" lvl="1" eaLnBrk="1" hangingPunct="1">
              <a:spcBef>
                <a:spcPts val="0"/>
              </a:spcBef>
              <a:spcAft>
                <a:spcPts val="600"/>
              </a:spcAft>
              <a:defRPr/>
            </a:pPr>
            <a:r>
              <a:rPr lang="en-US" sz="1800" dirty="0">
                <a:solidFill>
                  <a:schemeClr val="tx2">
                    <a:lumMod val="75000"/>
                  </a:schemeClr>
                </a:solidFill>
              </a:rPr>
              <a:t> Standardized Instruction </a:t>
            </a:r>
          </a:p>
          <a:p>
            <a:pPr marL="514350" lvl="1" eaLnBrk="1" hangingPunct="1">
              <a:spcBef>
                <a:spcPts val="0"/>
              </a:spcBef>
              <a:spcAft>
                <a:spcPts val="600"/>
              </a:spcAft>
              <a:defRPr/>
            </a:pPr>
            <a:r>
              <a:rPr lang="en-US" sz="1800" dirty="0">
                <a:solidFill>
                  <a:schemeClr val="tx2">
                    <a:lumMod val="75000"/>
                  </a:schemeClr>
                </a:solidFill>
              </a:rPr>
              <a:t> Ubiquitous</a:t>
            </a:r>
          </a:p>
          <a:p>
            <a:pPr eaLnBrk="1" hangingPunct="1">
              <a:spcBef>
                <a:spcPts val="0"/>
              </a:spcBef>
              <a:spcAft>
                <a:spcPts val="600"/>
              </a:spcAft>
              <a:defRPr/>
            </a:pPr>
            <a:r>
              <a:rPr lang="en-US" sz="2000" dirty="0">
                <a:solidFill>
                  <a:schemeClr val="tx2">
                    <a:lumMod val="75000"/>
                  </a:schemeClr>
                </a:solidFill>
              </a:rPr>
              <a:t>Disadvantages</a:t>
            </a:r>
          </a:p>
          <a:p>
            <a:pPr marL="514350" lvl="1" eaLnBrk="1" hangingPunct="1">
              <a:spcBef>
                <a:spcPts val="0"/>
              </a:spcBef>
              <a:spcAft>
                <a:spcPts val="600"/>
              </a:spcAft>
              <a:defRPr/>
            </a:pPr>
            <a:r>
              <a:rPr lang="en-US" sz="1800" dirty="0">
                <a:solidFill>
                  <a:schemeClr val="tx2">
                    <a:lumMod val="75000"/>
                  </a:schemeClr>
                </a:solidFill>
              </a:rPr>
              <a:t>No interaction</a:t>
            </a:r>
          </a:p>
          <a:p>
            <a:pPr marL="514350" lvl="1" eaLnBrk="1" hangingPunct="1">
              <a:spcBef>
                <a:spcPts val="0"/>
              </a:spcBef>
              <a:spcAft>
                <a:spcPts val="600"/>
              </a:spcAft>
              <a:defRPr/>
            </a:pPr>
            <a:r>
              <a:rPr lang="en-US" sz="1800" dirty="0">
                <a:solidFill>
                  <a:schemeClr val="tx2">
                    <a:lumMod val="75000"/>
                  </a:schemeClr>
                </a:solidFill>
              </a:rPr>
              <a:t>No graphics or video</a:t>
            </a:r>
          </a:p>
        </p:txBody>
      </p:sp>
      <p:sp>
        <p:nvSpPr>
          <p:cNvPr id="6" name="Rectangle 2"/>
          <p:cNvSpPr>
            <a:spLocks noChangeArrowheads="1"/>
          </p:cNvSpPr>
          <p:nvPr/>
        </p:nvSpPr>
        <p:spPr bwMode="auto">
          <a:xfrm>
            <a:off x="1447811" y="1185333"/>
            <a:ext cx="6841067"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Audio: CD, Podcast, Mobile Media</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ChangeArrowheads="1"/>
          </p:cNvSpPr>
          <p:nvPr/>
        </p:nvSpPr>
        <p:spPr bwMode="auto">
          <a:xfrm>
            <a:off x="685800" y="6627813"/>
            <a:ext cx="1905000" cy="457200"/>
          </a:xfrm>
          <a:prstGeom prst="rect">
            <a:avLst/>
          </a:prstGeom>
          <a:noFill/>
          <a:ln w="9525">
            <a:noFill/>
            <a:miter lim="800000"/>
            <a:headEnd/>
            <a:tailEnd/>
          </a:ln>
        </p:spPr>
        <p:txBody>
          <a:bodyPr wrap="none" anchor="ctr"/>
          <a:lstStyle/>
          <a:p>
            <a:endParaRPr lang="en-US" altLang="en-US" dirty="0"/>
          </a:p>
        </p:txBody>
      </p:sp>
      <p:sp>
        <p:nvSpPr>
          <p:cNvPr id="7174" name="Rectangle 3"/>
          <p:cNvSpPr>
            <a:spLocks noChangeArrowheads="1"/>
          </p:cNvSpPr>
          <p:nvPr/>
        </p:nvSpPr>
        <p:spPr bwMode="auto">
          <a:xfrm>
            <a:off x="3124200" y="6627813"/>
            <a:ext cx="2895600" cy="457200"/>
          </a:xfrm>
          <a:prstGeom prst="rect">
            <a:avLst/>
          </a:prstGeom>
          <a:noFill/>
          <a:ln w="9525">
            <a:noFill/>
            <a:miter lim="800000"/>
            <a:headEnd/>
            <a:tailEnd/>
          </a:ln>
        </p:spPr>
        <p:txBody>
          <a:bodyPr wrap="none" anchor="ctr"/>
          <a:lstStyle/>
          <a:p>
            <a:endParaRPr lang="en-US" altLang="en-US" dirty="0"/>
          </a:p>
        </p:txBody>
      </p:sp>
      <p:grpSp>
        <p:nvGrpSpPr>
          <p:cNvPr id="107" name="Group 106"/>
          <p:cNvGrpSpPr/>
          <p:nvPr/>
        </p:nvGrpSpPr>
        <p:grpSpPr>
          <a:xfrm>
            <a:off x="1459865" y="2853271"/>
            <a:ext cx="7265086" cy="3471333"/>
            <a:chOff x="1510835" y="2864649"/>
            <a:chExt cx="7010908" cy="3349884"/>
          </a:xfrm>
        </p:grpSpPr>
        <p:grpSp>
          <p:nvGrpSpPr>
            <p:cNvPr id="2" name="Group 98"/>
            <p:cNvGrpSpPr>
              <a:grpSpLocks/>
            </p:cNvGrpSpPr>
            <p:nvPr/>
          </p:nvGrpSpPr>
          <p:grpSpPr bwMode="auto">
            <a:xfrm>
              <a:off x="6014239" y="2902157"/>
              <a:ext cx="2507504" cy="2948445"/>
              <a:chOff x="1661" y="1383"/>
              <a:chExt cx="1936" cy="2201"/>
            </a:xfrm>
          </p:grpSpPr>
          <p:grpSp>
            <p:nvGrpSpPr>
              <p:cNvPr id="3" name="Group 7"/>
              <p:cNvGrpSpPr>
                <a:grpSpLocks/>
              </p:cNvGrpSpPr>
              <p:nvPr/>
            </p:nvGrpSpPr>
            <p:grpSpPr bwMode="auto">
              <a:xfrm>
                <a:off x="1661" y="1383"/>
                <a:ext cx="1936" cy="2201"/>
                <a:chOff x="3069" y="1555"/>
                <a:chExt cx="1744" cy="2201"/>
              </a:xfrm>
            </p:grpSpPr>
            <p:graphicFrame>
              <p:nvGraphicFramePr>
                <p:cNvPr id="7172" name="Object 8"/>
                <p:cNvGraphicFramePr>
                  <a:graphicFrameLocks/>
                </p:cNvGraphicFramePr>
                <p:nvPr/>
              </p:nvGraphicFramePr>
              <p:xfrm>
                <a:off x="3069" y="1555"/>
                <a:ext cx="1744" cy="1768"/>
              </p:xfrm>
              <a:graphic>
                <a:graphicData uri="http://schemas.openxmlformats.org/presentationml/2006/ole">
                  <mc:AlternateContent xmlns:mc="http://schemas.openxmlformats.org/markup-compatibility/2006">
                    <mc:Choice xmlns:v="urn:schemas-microsoft-com:vml" Requires="v">
                      <p:oleObj spid="_x0000_s6149" name="Clip" r:id="rId4" imgW="3537159" imgH="3391362" progId="">
                        <p:embed/>
                      </p:oleObj>
                    </mc:Choice>
                    <mc:Fallback>
                      <p:oleObj name="Clip" r:id="rId4" imgW="3537159" imgH="3391362" progId="">
                        <p:embed/>
                        <p:pic>
                          <p:nvPicPr>
                            <p:cNvPr id="0" name="Objec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9" y="1555"/>
                              <a:ext cx="1744" cy="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9"/>
                <p:cNvGrpSpPr>
                  <a:grpSpLocks/>
                </p:cNvGrpSpPr>
                <p:nvPr/>
              </p:nvGrpSpPr>
              <p:grpSpPr bwMode="auto">
                <a:xfrm>
                  <a:off x="3076" y="3329"/>
                  <a:ext cx="1734" cy="427"/>
                  <a:chOff x="3076" y="3329"/>
                  <a:chExt cx="1734" cy="427"/>
                </a:xfrm>
              </p:grpSpPr>
              <p:grpSp>
                <p:nvGrpSpPr>
                  <p:cNvPr id="5" name="Group 10"/>
                  <p:cNvGrpSpPr>
                    <a:grpSpLocks/>
                  </p:cNvGrpSpPr>
                  <p:nvPr/>
                </p:nvGrpSpPr>
                <p:grpSpPr bwMode="auto">
                  <a:xfrm>
                    <a:off x="3101" y="3732"/>
                    <a:ext cx="1680" cy="24"/>
                    <a:chOff x="3101" y="3732"/>
                    <a:chExt cx="1680" cy="24"/>
                  </a:xfrm>
                </p:grpSpPr>
                <p:sp>
                  <p:nvSpPr>
                    <p:cNvPr id="7266" name="AutoShape 11"/>
                    <p:cNvSpPr>
                      <a:spLocks noChangeArrowheads="1"/>
                    </p:cNvSpPr>
                    <p:nvPr/>
                  </p:nvSpPr>
                  <p:spPr bwMode="auto">
                    <a:xfrm>
                      <a:off x="3101" y="3732"/>
                      <a:ext cx="102" cy="24"/>
                    </a:xfrm>
                    <a:prstGeom prst="roundRect">
                      <a:avLst>
                        <a:gd name="adj" fmla="val 48829"/>
                      </a:avLst>
                    </a:prstGeom>
                    <a:solidFill>
                      <a:srgbClr val="404040"/>
                    </a:solidFill>
                    <a:ln w="9525">
                      <a:noFill/>
                      <a:round/>
                      <a:headEnd/>
                      <a:tailEnd/>
                    </a:ln>
                  </p:spPr>
                  <p:txBody>
                    <a:bodyPr wrap="none" anchor="ctr"/>
                    <a:lstStyle/>
                    <a:p>
                      <a:endParaRPr lang="en-US" altLang="en-US" dirty="0"/>
                    </a:p>
                  </p:txBody>
                </p:sp>
                <p:sp>
                  <p:nvSpPr>
                    <p:cNvPr id="7267" name="AutoShape 12"/>
                    <p:cNvSpPr>
                      <a:spLocks noChangeArrowheads="1"/>
                    </p:cNvSpPr>
                    <p:nvPr/>
                  </p:nvSpPr>
                  <p:spPr bwMode="auto">
                    <a:xfrm>
                      <a:off x="4679" y="3732"/>
                      <a:ext cx="102" cy="24"/>
                    </a:xfrm>
                    <a:prstGeom prst="roundRect">
                      <a:avLst>
                        <a:gd name="adj" fmla="val 48829"/>
                      </a:avLst>
                    </a:prstGeom>
                    <a:solidFill>
                      <a:srgbClr val="404040"/>
                    </a:solidFill>
                    <a:ln w="9525">
                      <a:noFill/>
                      <a:round/>
                      <a:headEnd/>
                      <a:tailEnd/>
                    </a:ln>
                  </p:spPr>
                  <p:txBody>
                    <a:bodyPr wrap="none" anchor="ctr"/>
                    <a:lstStyle/>
                    <a:p>
                      <a:endParaRPr lang="en-US" altLang="en-US" dirty="0"/>
                    </a:p>
                  </p:txBody>
                </p:sp>
              </p:grpSp>
              <p:grpSp>
                <p:nvGrpSpPr>
                  <p:cNvPr id="6" name="Group 13"/>
                  <p:cNvGrpSpPr>
                    <a:grpSpLocks/>
                  </p:cNvGrpSpPr>
                  <p:nvPr/>
                </p:nvGrpSpPr>
                <p:grpSpPr bwMode="auto">
                  <a:xfrm>
                    <a:off x="3076" y="3329"/>
                    <a:ext cx="1734" cy="409"/>
                    <a:chOff x="3076" y="3329"/>
                    <a:chExt cx="1734" cy="409"/>
                  </a:xfrm>
                </p:grpSpPr>
                <p:sp>
                  <p:nvSpPr>
                    <p:cNvPr id="7261" name="Rectangle 14"/>
                    <p:cNvSpPr>
                      <a:spLocks noChangeArrowheads="1"/>
                    </p:cNvSpPr>
                    <p:nvPr/>
                  </p:nvSpPr>
                  <p:spPr bwMode="auto">
                    <a:xfrm>
                      <a:off x="3076" y="3329"/>
                      <a:ext cx="1734" cy="409"/>
                    </a:xfrm>
                    <a:prstGeom prst="rect">
                      <a:avLst/>
                    </a:prstGeom>
                    <a:solidFill>
                      <a:srgbClr val="C0C0C0"/>
                    </a:solidFill>
                    <a:ln w="12700">
                      <a:solidFill>
                        <a:srgbClr val="000000"/>
                      </a:solidFill>
                      <a:miter lim="800000"/>
                      <a:headEnd/>
                      <a:tailEnd/>
                    </a:ln>
                  </p:spPr>
                  <p:txBody>
                    <a:bodyPr wrap="none" anchor="ctr"/>
                    <a:lstStyle/>
                    <a:p>
                      <a:endParaRPr lang="en-US" altLang="en-US" dirty="0"/>
                    </a:p>
                  </p:txBody>
                </p:sp>
                <p:grpSp>
                  <p:nvGrpSpPr>
                    <p:cNvPr id="7" name="Group 15"/>
                    <p:cNvGrpSpPr>
                      <a:grpSpLocks/>
                    </p:cNvGrpSpPr>
                    <p:nvPr/>
                  </p:nvGrpSpPr>
                  <p:grpSpPr bwMode="auto">
                    <a:xfrm>
                      <a:off x="3103" y="3352"/>
                      <a:ext cx="1681" cy="362"/>
                      <a:chOff x="3103" y="3352"/>
                      <a:chExt cx="1681" cy="362"/>
                    </a:xfrm>
                  </p:grpSpPr>
                  <p:sp>
                    <p:nvSpPr>
                      <p:cNvPr id="7263" name="Rectangle 16"/>
                      <p:cNvSpPr>
                        <a:spLocks noChangeArrowheads="1"/>
                      </p:cNvSpPr>
                      <p:nvPr/>
                    </p:nvSpPr>
                    <p:spPr bwMode="auto">
                      <a:xfrm>
                        <a:off x="3103" y="3352"/>
                        <a:ext cx="1681" cy="362"/>
                      </a:xfrm>
                      <a:prstGeom prst="rect">
                        <a:avLst/>
                      </a:prstGeom>
                      <a:solidFill>
                        <a:srgbClr val="A0A0A0"/>
                      </a:solidFill>
                      <a:ln w="12700">
                        <a:solidFill>
                          <a:srgbClr val="000000"/>
                        </a:solidFill>
                        <a:miter lim="800000"/>
                        <a:headEnd/>
                        <a:tailEnd/>
                      </a:ln>
                    </p:spPr>
                    <p:txBody>
                      <a:bodyPr wrap="none" anchor="ctr"/>
                      <a:lstStyle/>
                      <a:p>
                        <a:endParaRPr lang="en-US" altLang="en-US" dirty="0"/>
                      </a:p>
                    </p:txBody>
                  </p:sp>
                  <p:sp>
                    <p:nvSpPr>
                      <p:cNvPr id="7264" name="Rectangle 17"/>
                      <p:cNvSpPr>
                        <a:spLocks noChangeArrowheads="1"/>
                      </p:cNvSpPr>
                      <p:nvPr/>
                    </p:nvSpPr>
                    <p:spPr bwMode="auto">
                      <a:xfrm>
                        <a:off x="3141" y="3404"/>
                        <a:ext cx="114" cy="124"/>
                      </a:xfrm>
                      <a:prstGeom prst="rect">
                        <a:avLst/>
                      </a:prstGeom>
                      <a:solidFill>
                        <a:srgbClr val="606060"/>
                      </a:solidFill>
                      <a:ln w="12700">
                        <a:solidFill>
                          <a:srgbClr val="000000"/>
                        </a:solidFill>
                        <a:miter lim="800000"/>
                        <a:headEnd/>
                        <a:tailEnd/>
                      </a:ln>
                    </p:spPr>
                    <p:txBody>
                      <a:bodyPr wrap="none" anchor="ctr"/>
                      <a:lstStyle/>
                      <a:p>
                        <a:endParaRPr lang="en-US" altLang="en-US" dirty="0"/>
                      </a:p>
                    </p:txBody>
                  </p:sp>
                  <p:sp>
                    <p:nvSpPr>
                      <p:cNvPr id="7265" name="Rectangle 18"/>
                      <p:cNvSpPr>
                        <a:spLocks noChangeArrowheads="1"/>
                      </p:cNvSpPr>
                      <p:nvPr/>
                    </p:nvSpPr>
                    <p:spPr bwMode="auto">
                      <a:xfrm>
                        <a:off x="3141" y="3626"/>
                        <a:ext cx="65" cy="31"/>
                      </a:xfrm>
                      <a:prstGeom prst="rect">
                        <a:avLst/>
                      </a:prstGeom>
                      <a:solidFill>
                        <a:srgbClr val="008000"/>
                      </a:solidFill>
                      <a:ln w="12700">
                        <a:solidFill>
                          <a:srgbClr val="000000"/>
                        </a:solidFill>
                        <a:miter lim="800000"/>
                        <a:headEnd/>
                        <a:tailEnd/>
                      </a:ln>
                    </p:spPr>
                    <p:txBody>
                      <a:bodyPr wrap="none" anchor="ctr"/>
                      <a:lstStyle/>
                      <a:p>
                        <a:endParaRPr lang="en-US" altLang="en-US" dirty="0"/>
                      </a:p>
                    </p:txBody>
                  </p:sp>
                </p:grpSp>
              </p:grpSp>
              <p:grpSp>
                <p:nvGrpSpPr>
                  <p:cNvPr id="8" name="Group 19"/>
                  <p:cNvGrpSpPr>
                    <a:grpSpLocks/>
                  </p:cNvGrpSpPr>
                  <p:nvPr/>
                </p:nvGrpSpPr>
                <p:grpSpPr bwMode="auto">
                  <a:xfrm>
                    <a:off x="3690" y="3388"/>
                    <a:ext cx="1034" cy="289"/>
                    <a:chOff x="3690" y="3388"/>
                    <a:chExt cx="1034" cy="289"/>
                  </a:xfrm>
                </p:grpSpPr>
                <p:sp>
                  <p:nvSpPr>
                    <p:cNvPr id="7194" name="Rectangle 20"/>
                    <p:cNvSpPr>
                      <a:spLocks noChangeArrowheads="1"/>
                    </p:cNvSpPr>
                    <p:nvPr/>
                  </p:nvSpPr>
                  <p:spPr bwMode="auto">
                    <a:xfrm>
                      <a:off x="3690" y="3388"/>
                      <a:ext cx="1034" cy="289"/>
                    </a:xfrm>
                    <a:prstGeom prst="rect">
                      <a:avLst/>
                    </a:prstGeom>
                    <a:solidFill>
                      <a:srgbClr val="C0C0C0"/>
                    </a:solidFill>
                    <a:ln w="12700">
                      <a:solidFill>
                        <a:srgbClr val="000000"/>
                      </a:solidFill>
                      <a:miter lim="800000"/>
                      <a:headEnd/>
                      <a:tailEnd/>
                    </a:ln>
                  </p:spPr>
                  <p:txBody>
                    <a:bodyPr wrap="none" anchor="ctr"/>
                    <a:lstStyle/>
                    <a:p>
                      <a:endParaRPr lang="en-US" altLang="en-US" dirty="0"/>
                    </a:p>
                  </p:txBody>
                </p:sp>
                <p:grpSp>
                  <p:nvGrpSpPr>
                    <p:cNvPr id="9" name="Group 21"/>
                    <p:cNvGrpSpPr>
                      <a:grpSpLocks/>
                    </p:cNvGrpSpPr>
                    <p:nvPr/>
                  </p:nvGrpSpPr>
                  <p:grpSpPr bwMode="auto">
                    <a:xfrm>
                      <a:off x="3711" y="3406"/>
                      <a:ext cx="998" cy="263"/>
                      <a:chOff x="3711" y="3406"/>
                      <a:chExt cx="998" cy="263"/>
                    </a:xfrm>
                  </p:grpSpPr>
                  <p:grpSp>
                    <p:nvGrpSpPr>
                      <p:cNvPr id="10" name="Group 22"/>
                      <p:cNvGrpSpPr>
                        <a:grpSpLocks/>
                      </p:cNvGrpSpPr>
                      <p:nvPr/>
                    </p:nvGrpSpPr>
                    <p:grpSpPr bwMode="auto">
                      <a:xfrm>
                        <a:off x="4336" y="3588"/>
                        <a:ext cx="364" cy="36"/>
                        <a:chOff x="4336" y="3588"/>
                        <a:chExt cx="364" cy="36"/>
                      </a:xfrm>
                    </p:grpSpPr>
                    <p:sp>
                      <p:nvSpPr>
                        <p:cNvPr id="7257" name="Rectangle 23"/>
                        <p:cNvSpPr>
                          <a:spLocks noChangeArrowheads="1"/>
                        </p:cNvSpPr>
                        <p:nvPr/>
                      </p:nvSpPr>
                      <p:spPr bwMode="auto">
                        <a:xfrm>
                          <a:off x="4336" y="3589"/>
                          <a:ext cx="364" cy="35"/>
                        </a:xfrm>
                        <a:prstGeom prst="rect">
                          <a:avLst/>
                        </a:prstGeom>
                        <a:solidFill>
                          <a:srgbClr val="808080"/>
                        </a:solidFill>
                        <a:ln w="9525">
                          <a:noFill/>
                          <a:miter lim="800000"/>
                          <a:headEnd/>
                          <a:tailEnd/>
                        </a:ln>
                      </p:spPr>
                      <p:txBody>
                        <a:bodyPr wrap="none" anchor="ctr"/>
                        <a:lstStyle/>
                        <a:p>
                          <a:endParaRPr lang="en-US" altLang="en-US" dirty="0"/>
                        </a:p>
                      </p:txBody>
                    </p:sp>
                    <p:sp>
                      <p:nvSpPr>
                        <p:cNvPr id="7258" name="Freeform 24"/>
                        <p:cNvSpPr>
                          <a:spLocks/>
                        </p:cNvSpPr>
                        <p:nvPr/>
                      </p:nvSpPr>
                      <p:spPr bwMode="auto">
                        <a:xfrm>
                          <a:off x="4482" y="3588"/>
                          <a:ext cx="172" cy="35"/>
                        </a:xfrm>
                        <a:custGeom>
                          <a:avLst/>
                          <a:gdLst>
                            <a:gd name="T0" fmla="*/ 0 w 172"/>
                            <a:gd name="T1" fmla="*/ 0 h 35"/>
                            <a:gd name="T2" fmla="*/ 171 w 172"/>
                            <a:gd name="T3" fmla="*/ 34 h 35"/>
                            <a:gd name="T4" fmla="*/ 171 w 172"/>
                            <a:gd name="T5" fmla="*/ 1 h 35"/>
                            <a:gd name="T6" fmla="*/ 0 w 172"/>
                            <a:gd name="T7" fmla="*/ 0 h 35"/>
                            <a:gd name="T8" fmla="*/ 0 60000 65536"/>
                            <a:gd name="T9" fmla="*/ 0 60000 65536"/>
                            <a:gd name="T10" fmla="*/ 0 60000 65536"/>
                            <a:gd name="T11" fmla="*/ 0 60000 65536"/>
                            <a:gd name="T12" fmla="*/ 0 w 172"/>
                            <a:gd name="T13" fmla="*/ 0 h 35"/>
                            <a:gd name="T14" fmla="*/ 172 w 172"/>
                            <a:gd name="T15" fmla="*/ 35 h 35"/>
                          </a:gdLst>
                          <a:ahLst/>
                          <a:cxnLst>
                            <a:cxn ang="T8">
                              <a:pos x="T0" y="T1"/>
                            </a:cxn>
                            <a:cxn ang="T9">
                              <a:pos x="T2" y="T3"/>
                            </a:cxn>
                            <a:cxn ang="T10">
                              <a:pos x="T4" y="T5"/>
                            </a:cxn>
                            <a:cxn ang="T11">
                              <a:pos x="T6" y="T7"/>
                            </a:cxn>
                          </a:cxnLst>
                          <a:rect l="T12" t="T13" r="T14" b="T15"/>
                          <a:pathLst>
                            <a:path w="172" h="35">
                              <a:moveTo>
                                <a:pt x="0" y="0"/>
                              </a:moveTo>
                              <a:lnTo>
                                <a:pt x="171" y="34"/>
                              </a:lnTo>
                              <a:lnTo>
                                <a:pt x="171" y="1"/>
                              </a:lnTo>
                              <a:lnTo>
                                <a:pt x="0" y="0"/>
                              </a:lnTo>
                            </a:path>
                          </a:pathLst>
                        </a:custGeom>
                        <a:solidFill>
                          <a:srgbClr val="606060"/>
                        </a:solidFill>
                        <a:ln w="9525" cap="rnd">
                          <a:noFill/>
                          <a:round/>
                          <a:headEnd/>
                          <a:tailEnd/>
                        </a:ln>
                      </p:spPr>
                      <p:txBody>
                        <a:bodyPr/>
                        <a:lstStyle/>
                        <a:p>
                          <a:endParaRPr lang="en-US" dirty="0"/>
                        </a:p>
                      </p:txBody>
                    </p:sp>
                    <p:sp>
                      <p:nvSpPr>
                        <p:cNvPr id="7259" name="Rectangle 25"/>
                        <p:cNvSpPr>
                          <a:spLocks noChangeArrowheads="1"/>
                        </p:cNvSpPr>
                        <p:nvPr/>
                      </p:nvSpPr>
                      <p:spPr bwMode="auto">
                        <a:xfrm>
                          <a:off x="4659" y="3589"/>
                          <a:ext cx="41" cy="35"/>
                        </a:xfrm>
                        <a:prstGeom prst="rect">
                          <a:avLst/>
                        </a:prstGeom>
                        <a:solidFill>
                          <a:srgbClr val="404040"/>
                        </a:solidFill>
                        <a:ln w="9525">
                          <a:noFill/>
                          <a:miter lim="800000"/>
                          <a:headEnd/>
                          <a:tailEnd/>
                        </a:ln>
                      </p:spPr>
                      <p:txBody>
                        <a:bodyPr wrap="none" anchor="ctr"/>
                        <a:lstStyle/>
                        <a:p>
                          <a:endParaRPr lang="en-US" altLang="en-US" dirty="0"/>
                        </a:p>
                      </p:txBody>
                    </p:sp>
                    <p:sp>
                      <p:nvSpPr>
                        <p:cNvPr id="7260" name="Rectangle 26"/>
                        <p:cNvSpPr>
                          <a:spLocks noChangeArrowheads="1"/>
                        </p:cNvSpPr>
                        <p:nvPr/>
                      </p:nvSpPr>
                      <p:spPr bwMode="auto">
                        <a:xfrm>
                          <a:off x="4338" y="3591"/>
                          <a:ext cx="361" cy="32"/>
                        </a:xfrm>
                        <a:prstGeom prst="rect">
                          <a:avLst/>
                        </a:prstGeom>
                        <a:noFill/>
                        <a:ln w="12700">
                          <a:solidFill>
                            <a:srgbClr val="000000"/>
                          </a:solidFill>
                          <a:miter lim="800000"/>
                          <a:headEnd/>
                          <a:tailEnd/>
                        </a:ln>
                      </p:spPr>
                      <p:txBody>
                        <a:bodyPr wrap="none" anchor="ctr"/>
                        <a:lstStyle/>
                        <a:p>
                          <a:endParaRPr lang="en-US" altLang="en-US" dirty="0"/>
                        </a:p>
                      </p:txBody>
                    </p:sp>
                  </p:grpSp>
                  <p:grpSp>
                    <p:nvGrpSpPr>
                      <p:cNvPr id="11" name="Group 27"/>
                      <p:cNvGrpSpPr>
                        <a:grpSpLocks/>
                      </p:cNvGrpSpPr>
                      <p:nvPr/>
                    </p:nvGrpSpPr>
                    <p:grpSpPr bwMode="auto">
                      <a:xfrm>
                        <a:off x="3714" y="3406"/>
                        <a:ext cx="988" cy="165"/>
                        <a:chOff x="3714" y="3406"/>
                        <a:chExt cx="988" cy="165"/>
                      </a:xfrm>
                    </p:grpSpPr>
                    <p:sp>
                      <p:nvSpPr>
                        <p:cNvPr id="7251" name="Freeform 28"/>
                        <p:cNvSpPr>
                          <a:spLocks/>
                        </p:cNvSpPr>
                        <p:nvPr/>
                      </p:nvSpPr>
                      <p:spPr bwMode="auto">
                        <a:xfrm>
                          <a:off x="4682" y="3409"/>
                          <a:ext cx="18" cy="160"/>
                        </a:xfrm>
                        <a:custGeom>
                          <a:avLst/>
                          <a:gdLst>
                            <a:gd name="T0" fmla="*/ 17 w 18"/>
                            <a:gd name="T1" fmla="*/ 0 h 160"/>
                            <a:gd name="T2" fmla="*/ 0 w 18"/>
                            <a:gd name="T3" fmla="*/ 16 h 160"/>
                            <a:gd name="T4" fmla="*/ 0 w 18"/>
                            <a:gd name="T5" fmla="*/ 140 h 160"/>
                            <a:gd name="T6" fmla="*/ 17 w 18"/>
                            <a:gd name="T7" fmla="*/ 159 h 160"/>
                            <a:gd name="T8" fmla="*/ 17 w 18"/>
                            <a:gd name="T9" fmla="*/ 0 h 160"/>
                            <a:gd name="T10" fmla="*/ 0 60000 65536"/>
                            <a:gd name="T11" fmla="*/ 0 60000 65536"/>
                            <a:gd name="T12" fmla="*/ 0 60000 65536"/>
                            <a:gd name="T13" fmla="*/ 0 60000 65536"/>
                            <a:gd name="T14" fmla="*/ 0 60000 65536"/>
                            <a:gd name="T15" fmla="*/ 0 w 18"/>
                            <a:gd name="T16" fmla="*/ 0 h 160"/>
                            <a:gd name="T17" fmla="*/ 18 w 18"/>
                            <a:gd name="T18" fmla="*/ 160 h 160"/>
                          </a:gdLst>
                          <a:ahLst/>
                          <a:cxnLst>
                            <a:cxn ang="T10">
                              <a:pos x="T0" y="T1"/>
                            </a:cxn>
                            <a:cxn ang="T11">
                              <a:pos x="T2" y="T3"/>
                            </a:cxn>
                            <a:cxn ang="T12">
                              <a:pos x="T4" y="T5"/>
                            </a:cxn>
                            <a:cxn ang="T13">
                              <a:pos x="T6" y="T7"/>
                            </a:cxn>
                            <a:cxn ang="T14">
                              <a:pos x="T8" y="T9"/>
                            </a:cxn>
                          </a:cxnLst>
                          <a:rect l="T15" t="T16" r="T17" b="T18"/>
                          <a:pathLst>
                            <a:path w="18" h="160">
                              <a:moveTo>
                                <a:pt x="17" y="0"/>
                              </a:moveTo>
                              <a:lnTo>
                                <a:pt x="0" y="16"/>
                              </a:lnTo>
                              <a:lnTo>
                                <a:pt x="0" y="140"/>
                              </a:lnTo>
                              <a:lnTo>
                                <a:pt x="17" y="159"/>
                              </a:lnTo>
                              <a:lnTo>
                                <a:pt x="17" y="0"/>
                              </a:lnTo>
                            </a:path>
                          </a:pathLst>
                        </a:custGeom>
                        <a:solidFill>
                          <a:srgbClr val="A0A0A0"/>
                        </a:solidFill>
                        <a:ln w="9525" cap="rnd">
                          <a:noFill/>
                          <a:round/>
                          <a:headEnd/>
                          <a:tailEnd/>
                        </a:ln>
                      </p:spPr>
                      <p:txBody>
                        <a:bodyPr/>
                        <a:lstStyle/>
                        <a:p>
                          <a:endParaRPr lang="en-US" dirty="0"/>
                        </a:p>
                      </p:txBody>
                    </p:sp>
                    <p:sp>
                      <p:nvSpPr>
                        <p:cNvPr id="7252" name="Freeform 29"/>
                        <p:cNvSpPr>
                          <a:spLocks/>
                        </p:cNvSpPr>
                        <p:nvPr/>
                      </p:nvSpPr>
                      <p:spPr bwMode="auto">
                        <a:xfrm>
                          <a:off x="3715" y="3407"/>
                          <a:ext cx="17" cy="164"/>
                        </a:xfrm>
                        <a:custGeom>
                          <a:avLst/>
                          <a:gdLst>
                            <a:gd name="T0" fmla="*/ 0 w 17"/>
                            <a:gd name="T1" fmla="*/ 0 h 164"/>
                            <a:gd name="T2" fmla="*/ 16 w 17"/>
                            <a:gd name="T3" fmla="*/ 18 h 164"/>
                            <a:gd name="T4" fmla="*/ 16 w 17"/>
                            <a:gd name="T5" fmla="*/ 143 h 164"/>
                            <a:gd name="T6" fmla="*/ 0 w 17"/>
                            <a:gd name="T7" fmla="*/ 163 h 164"/>
                            <a:gd name="T8" fmla="*/ 0 w 17"/>
                            <a:gd name="T9" fmla="*/ 0 h 164"/>
                            <a:gd name="T10" fmla="*/ 0 60000 65536"/>
                            <a:gd name="T11" fmla="*/ 0 60000 65536"/>
                            <a:gd name="T12" fmla="*/ 0 60000 65536"/>
                            <a:gd name="T13" fmla="*/ 0 60000 65536"/>
                            <a:gd name="T14" fmla="*/ 0 60000 65536"/>
                            <a:gd name="T15" fmla="*/ 0 w 17"/>
                            <a:gd name="T16" fmla="*/ 0 h 164"/>
                            <a:gd name="T17" fmla="*/ 17 w 17"/>
                            <a:gd name="T18" fmla="*/ 164 h 164"/>
                          </a:gdLst>
                          <a:ahLst/>
                          <a:cxnLst>
                            <a:cxn ang="T10">
                              <a:pos x="T0" y="T1"/>
                            </a:cxn>
                            <a:cxn ang="T11">
                              <a:pos x="T2" y="T3"/>
                            </a:cxn>
                            <a:cxn ang="T12">
                              <a:pos x="T4" y="T5"/>
                            </a:cxn>
                            <a:cxn ang="T13">
                              <a:pos x="T6" y="T7"/>
                            </a:cxn>
                            <a:cxn ang="T14">
                              <a:pos x="T8" y="T9"/>
                            </a:cxn>
                          </a:cxnLst>
                          <a:rect l="T15" t="T16" r="T17" b="T18"/>
                          <a:pathLst>
                            <a:path w="17" h="164">
                              <a:moveTo>
                                <a:pt x="0" y="0"/>
                              </a:moveTo>
                              <a:lnTo>
                                <a:pt x="16" y="18"/>
                              </a:lnTo>
                              <a:lnTo>
                                <a:pt x="16" y="143"/>
                              </a:lnTo>
                              <a:lnTo>
                                <a:pt x="0" y="163"/>
                              </a:lnTo>
                              <a:lnTo>
                                <a:pt x="0" y="0"/>
                              </a:lnTo>
                            </a:path>
                          </a:pathLst>
                        </a:custGeom>
                        <a:solidFill>
                          <a:srgbClr val="A0A0A0"/>
                        </a:solidFill>
                        <a:ln w="9525" cap="rnd">
                          <a:noFill/>
                          <a:round/>
                          <a:headEnd/>
                          <a:tailEnd/>
                        </a:ln>
                      </p:spPr>
                      <p:txBody>
                        <a:bodyPr/>
                        <a:lstStyle/>
                        <a:p>
                          <a:endParaRPr lang="en-US" dirty="0"/>
                        </a:p>
                      </p:txBody>
                    </p:sp>
                    <p:sp>
                      <p:nvSpPr>
                        <p:cNvPr id="7253" name="Freeform 30"/>
                        <p:cNvSpPr>
                          <a:spLocks/>
                        </p:cNvSpPr>
                        <p:nvPr/>
                      </p:nvSpPr>
                      <p:spPr bwMode="auto">
                        <a:xfrm>
                          <a:off x="3714" y="3406"/>
                          <a:ext cx="988" cy="17"/>
                        </a:xfrm>
                        <a:custGeom>
                          <a:avLst/>
                          <a:gdLst>
                            <a:gd name="T0" fmla="*/ 0 w 988"/>
                            <a:gd name="T1" fmla="*/ 0 h 17"/>
                            <a:gd name="T2" fmla="*/ 18 w 988"/>
                            <a:gd name="T3" fmla="*/ 16 h 17"/>
                            <a:gd name="T4" fmla="*/ 963 w 988"/>
                            <a:gd name="T5" fmla="*/ 16 h 17"/>
                            <a:gd name="T6" fmla="*/ 987 w 988"/>
                            <a:gd name="T7" fmla="*/ 1 h 17"/>
                            <a:gd name="T8" fmla="*/ 0 w 988"/>
                            <a:gd name="T9" fmla="*/ 0 h 17"/>
                            <a:gd name="T10" fmla="*/ 0 60000 65536"/>
                            <a:gd name="T11" fmla="*/ 0 60000 65536"/>
                            <a:gd name="T12" fmla="*/ 0 60000 65536"/>
                            <a:gd name="T13" fmla="*/ 0 60000 65536"/>
                            <a:gd name="T14" fmla="*/ 0 60000 65536"/>
                            <a:gd name="T15" fmla="*/ 0 w 988"/>
                            <a:gd name="T16" fmla="*/ 0 h 17"/>
                            <a:gd name="T17" fmla="*/ 988 w 988"/>
                            <a:gd name="T18" fmla="*/ 17 h 17"/>
                          </a:gdLst>
                          <a:ahLst/>
                          <a:cxnLst>
                            <a:cxn ang="T10">
                              <a:pos x="T0" y="T1"/>
                            </a:cxn>
                            <a:cxn ang="T11">
                              <a:pos x="T2" y="T3"/>
                            </a:cxn>
                            <a:cxn ang="T12">
                              <a:pos x="T4" y="T5"/>
                            </a:cxn>
                            <a:cxn ang="T13">
                              <a:pos x="T6" y="T7"/>
                            </a:cxn>
                            <a:cxn ang="T14">
                              <a:pos x="T8" y="T9"/>
                            </a:cxn>
                          </a:cxnLst>
                          <a:rect l="T15" t="T16" r="T17" b="T18"/>
                          <a:pathLst>
                            <a:path w="988" h="17">
                              <a:moveTo>
                                <a:pt x="0" y="0"/>
                              </a:moveTo>
                              <a:lnTo>
                                <a:pt x="18" y="16"/>
                              </a:lnTo>
                              <a:lnTo>
                                <a:pt x="963" y="16"/>
                              </a:lnTo>
                              <a:lnTo>
                                <a:pt x="987" y="1"/>
                              </a:lnTo>
                              <a:lnTo>
                                <a:pt x="0" y="0"/>
                              </a:lnTo>
                            </a:path>
                          </a:pathLst>
                        </a:custGeom>
                        <a:solidFill>
                          <a:srgbClr val="606060"/>
                        </a:solidFill>
                        <a:ln w="9525" cap="rnd">
                          <a:noFill/>
                          <a:round/>
                          <a:headEnd/>
                          <a:tailEnd/>
                        </a:ln>
                      </p:spPr>
                      <p:txBody>
                        <a:bodyPr/>
                        <a:lstStyle/>
                        <a:p>
                          <a:endParaRPr lang="en-US" dirty="0"/>
                        </a:p>
                      </p:txBody>
                    </p:sp>
                    <p:sp>
                      <p:nvSpPr>
                        <p:cNvPr id="7254" name="Freeform 31"/>
                        <p:cNvSpPr>
                          <a:spLocks/>
                        </p:cNvSpPr>
                        <p:nvPr/>
                      </p:nvSpPr>
                      <p:spPr bwMode="auto">
                        <a:xfrm>
                          <a:off x="3715" y="3552"/>
                          <a:ext cx="984" cy="17"/>
                        </a:xfrm>
                        <a:custGeom>
                          <a:avLst/>
                          <a:gdLst>
                            <a:gd name="T0" fmla="*/ 0 w 984"/>
                            <a:gd name="T1" fmla="*/ 16 h 17"/>
                            <a:gd name="T2" fmla="*/ 17 w 984"/>
                            <a:gd name="T3" fmla="*/ 1 h 17"/>
                            <a:gd name="T4" fmla="*/ 960 w 984"/>
                            <a:gd name="T5" fmla="*/ 0 h 17"/>
                            <a:gd name="T6" fmla="*/ 983 w 984"/>
                            <a:gd name="T7" fmla="*/ 15 h 17"/>
                            <a:gd name="T8" fmla="*/ 0 w 984"/>
                            <a:gd name="T9" fmla="*/ 16 h 17"/>
                            <a:gd name="T10" fmla="*/ 0 60000 65536"/>
                            <a:gd name="T11" fmla="*/ 0 60000 65536"/>
                            <a:gd name="T12" fmla="*/ 0 60000 65536"/>
                            <a:gd name="T13" fmla="*/ 0 60000 65536"/>
                            <a:gd name="T14" fmla="*/ 0 60000 65536"/>
                            <a:gd name="T15" fmla="*/ 0 w 984"/>
                            <a:gd name="T16" fmla="*/ 0 h 17"/>
                            <a:gd name="T17" fmla="*/ 984 w 984"/>
                            <a:gd name="T18" fmla="*/ 17 h 17"/>
                          </a:gdLst>
                          <a:ahLst/>
                          <a:cxnLst>
                            <a:cxn ang="T10">
                              <a:pos x="T0" y="T1"/>
                            </a:cxn>
                            <a:cxn ang="T11">
                              <a:pos x="T2" y="T3"/>
                            </a:cxn>
                            <a:cxn ang="T12">
                              <a:pos x="T4" y="T5"/>
                            </a:cxn>
                            <a:cxn ang="T13">
                              <a:pos x="T6" y="T7"/>
                            </a:cxn>
                            <a:cxn ang="T14">
                              <a:pos x="T8" y="T9"/>
                            </a:cxn>
                          </a:cxnLst>
                          <a:rect l="T15" t="T16" r="T17" b="T18"/>
                          <a:pathLst>
                            <a:path w="984" h="17">
                              <a:moveTo>
                                <a:pt x="0" y="16"/>
                              </a:moveTo>
                              <a:lnTo>
                                <a:pt x="17" y="1"/>
                              </a:lnTo>
                              <a:lnTo>
                                <a:pt x="960" y="0"/>
                              </a:lnTo>
                              <a:lnTo>
                                <a:pt x="983" y="15"/>
                              </a:lnTo>
                              <a:lnTo>
                                <a:pt x="0" y="16"/>
                              </a:lnTo>
                            </a:path>
                          </a:pathLst>
                        </a:custGeom>
                        <a:solidFill>
                          <a:srgbClr val="808080"/>
                        </a:solidFill>
                        <a:ln w="9525" cap="rnd">
                          <a:noFill/>
                          <a:round/>
                          <a:headEnd/>
                          <a:tailEnd/>
                        </a:ln>
                      </p:spPr>
                      <p:txBody>
                        <a:bodyPr/>
                        <a:lstStyle/>
                        <a:p>
                          <a:endParaRPr lang="en-US" dirty="0"/>
                        </a:p>
                      </p:txBody>
                    </p:sp>
                    <p:sp>
                      <p:nvSpPr>
                        <p:cNvPr id="7255" name="Freeform 32"/>
                        <p:cNvSpPr>
                          <a:spLocks/>
                        </p:cNvSpPr>
                        <p:nvPr/>
                      </p:nvSpPr>
                      <p:spPr bwMode="auto">
                        <a:xfrm>
                          <a:off x="3732" y="3425"/>
                          <a:ext cx="947" cy="124"/>
                        </a:xfrm>
                        <a:custGeom>
                          <a:avLst/>
                          <a:gdLst>
                            <a:gd name="T0" fmla="*/ 0 w 947"/>
                            <a:gd name="T1" fmla="*/ 0 h 124"/>
                            <a:gd name="T2" fmla="*/ 0 w 947"/>
                            <a:gd name="T3" fmla="*/ 123 h 124"/>
                            <a:gd name="T4" fmla="*/ 946 w 947"/>
                            <a:gd name="T5" fmla="*/ 123 h 124"/>
                            <a:gd name="T6" fmla="*/ 946 w 947"/>
                            <a:gd name="T7" fmla="*/ 0 h 124"/>
                            <a:gd name="T8" fmla="*/ 0 w 947"/>
                            <a:gd name="T9" fmla="*/ 0 h 124"/>
                            <a:gd name="T10" fmla="*/ 0 60000 65536"/>
                            <a:gd name="T11" fmla="*/ 0 60000 65536"/>
                            <a:gd name="T12" fmla="*/ 0 60000 65536"/>
                            <a:gd name="T13" fmla="*/ 0 60000 65536"/>
                            <a:gd name="T14" fmla="*/ 0 60000 65536"/>
                            <a:gd name="T15" fmla="*/ 0 w 947"/>
                            <a:gd name="T16" fmla="*/ 0 h 124"/>
                            <a:gd name="T17" fmla="*/ 947 w 947"/>
                            <a:gd name="T18" fmla="*/ 124 h 124"/>
                          </a:gdLst>
                          <a:ahLst/>
                          <a:cxnLst>
                            <a:cxn ang="T10">
                              <a:pos x="T0" y="T1"/>
                            </a:cxn>
                            <a:cxn ang="T11">
                              <a:pos x="T2" y="T3"/>
                            </a:cxn>
                            <a:cxn ang="T12">
                              <a:pos x="T4" y="T5"/>
                            </a:cxn>
                            <a:cxn ang="T13">
                              <a:pos x="T6" y="T7"/>
                            </a:cxn>
                            <a:cxn ang="T14">
                              <a:pos x="T8" y="T9"/>
                            </a:cxn>
                          </a:cxnLst>
                          <a:rect l="T15" t="T16" r="T17" b="T18"/>
                          <a:pathLst>
                            <a:path w="947" h="124">
                              <a:moveTo>
                                <a:pt x="0" y="0"/>
                              </a:moveTo>
                              <a:lnTo>
                                <a:pt x="0" y="123"/>
                              </a:lnTo>
                              <a:lnTo>
                                <a:pt x="946" y="123"/>
                              </a:lnTo>
                              <a:lnTo>
                                <a:pt x="946" y="0"/>
                              </a:lnTo>
                              <a:lnTo>
                                <a:pt x="0" y="0"/>
                              </a:lnTo>
                            </a:path>
                          </a:pathLst>
                        </a:custGeom>
                        <a:solidFill>
                          <a:srgbClr val="404040"/>
                        </a:solidFill>
                        <a:ln w="9525" cap="rnd">
                          <a:noFill/>
                          <a:round/>
                          <a:headEnd/>
                          <a:tailEnd/>
                        </a:ln>
                      </p:spPr>
                      <p:txBody>
                        <a:bodyPr/>
                        <a:lstStyle/>
                        <a:p>
                          <a:endParaRPr lang="en-US" dirty="0"/>
                        </a:p>
                      </p:txBody>
                    </p:sp>
                    <p:sp>
                      <p:nvSpPr>
                        <p:cNvPr id="7256" name="Rectangle 33"/>
                        <p:cNvSpPr>
                          <a:spLocks noChangeArrowheads="1"/>
                        </p:cNvSpPr>
                        <p:nvPr/>
                      </p:nvSpPr>
                      <p:spPr bwMode="auto">
                        <a:xfrm>
                          <a:off x="3717" y="3410"/>
                          <a:ext cx="981" cy="157"/>
                        </a:xfrm>
                        <a:prstGeom prst="rect">
                          <a:avLst/>
                        </a:prstGeom>
                        <a:noFill/>
                        <a:ln w="12700">
                          <a:solidFill>
                            <a:srgbClr val="000000"/>
                          </a:solidFill>
                          <a:miter lim="800000"/>
                          <a:headEnd/>
                          <a:tailEnd/>
                        </a:ln>
                      </p:spPr>
                      <p:txBody>
                        <a:bodyPr wrap="none" anchor="ctr"/>
                        <a:lstStyle/>
                        <a:p>
                          <a:endParaRPr lang="en-US" altLang="en-US" dirty="0"/>
                        </a:p>
                      </p:txBody>
                    </p:sp>
                  </p:grpSp>
                  <p:grpSp>
                    <p:nvGrpSpPr>
                      <p:cNvPr id="12" name="Group 34"/>
                      <p:cNvGrpSpPr>
                        <a:grpSpLocks/>
                      </p:cNvGrpSpPr>
                      <p:nvPr/>
                    </p:nvGrpSpPr>
                    <p:grpSpPr bwMode="auto">
                      <a:xfrm>
                        <a:off x="3711" y="3587"/>
                        <a:ext cx="998" cy="82"/>
                        <a:chOff x="3711" y="3587"/>
                        <a:chExt cx="998" cy="82"/>
                      </a:xfrm>
                    </p:grpSpPr>
                    <p:sp>
                      <p:nvSpPr>
                        <p:cNvPr id="7199" name="Rectangle 35"/>
                        <p:cNvSpPr>
                          <a:spLocks noChangeArrowheads="1"/>
                        </p:cNvSpPr>
                        <p:nvPr/>
                      </p:nvSpPr>
                      <p:spPr bwMode="auto">
                        <a:xfrm>
                          <a:off x="4144" y="3587"/>
                          <a:ext cx="84" cy="80"/>
                        </a:xfrm>
                        <a:prstGeom prst="rect">
                          <a:avLst/>
                        </a:prstGeom>
                        <a:solidFill>
                          <a:srgbClr val="606060"/>
                        </a:solidFill>
                        <a:ln w="12700">
                          <a:solidFill>
                            <a:srgbClr val="000000"/>
                          </a:solidFill>
                          <a:miter lim="800000"/>
                          <a:headEnd/>
                          <a:tailEnd/>
                        </a:ln>
                      </p:spPr>
                      <p:txBody>
                        <a:bodyPr wrap="none" anchor="ctr"/>
                        <a:lstStyle/>
                        <a:p>
                          <a:endParaRPr lang="en-US" altLang="en-US" dirty="0"/>
                        </a:p>
                      </p:txBody>
                    </p:sp>
                    <p:sp>
                      <p:nvSpPr>
                        <p:cNvPr id="7200" name="Rectangle 36"/>
                        <p:cNvSpPr>
                          <a:spLocks noChangeArrowheads="1"/>
                        </p:cNvSpPr>
                        <p:nvPr/>
                      </p:nvSpPr>
                      <p:spPr bwMode="auto">
                        <a:xfrm>
                          <a:off x="3849" y="3644"/>
                          <a:ext cx="23" cy="25"/>
                        </a:xfrm>
                        <a:prstGeom prst="rect">
                          <a:avLst/>
                        </a:prstGeom>
                        <a:solidFill>
                          <a:srgbClr val="800000"/>
                        </a:solidFill>
                        <a:ln w="9525">
                          <a:noFill/>
                          <a:miter lim="800000"/>
                          <a:headEnd/>
                          <a:tailEnd/>
                        </a:ln>
                      </p:spPr>
                      <p:txBody>
                        <a:bodyPr wrap="none" anchor="ctr"/>
                        <a:lstStyle/>
                        <a:p>
                          <a:endParaRPr lang="en-US" altLang="en-US" dirty="0"/>
                        </a:p>
                      </p:txBody>
                    </p:sp>
                    <p:sp>
                      <p:nvSpPr>
                        <p:cNvPr id="7201" name="Rectangle 37"/>
                        <p:cNvSpPr>
                          <a:spLocks noChangeArrowheads="1"/>
                        </p:cNvSpPr>
                        <p:nvPr/>
                      </p:nvSpPr>
                      <p:spPr bwMode="auto">
                        <a:xfrm>
                          <a:off x="3915" y="3644"/>
                          <a:ext cx="24" cy="25"/>
                        </a:xfrm>
                        <a:prstGeom prst="rect">
                          <a:avLst/>
                        </a:prstGeom>
                        <a:solidFill>
                          <a:srgbClr val="FF0000"/>
                        </a:solidFill>
                        <a:ln w="9525">
                          <a:noFill/>
                          <a:miter lim="800000"/>
                          <a:headEnd/>
                          <a:tailEnd/>
                        </a:ln>
                      </p:spPr>
                      <p:txBody>
                        <a:bodyPr wrap="none" anchor="ctr"/>
                        <a:lstStyle/>
                        <a:p>
                          <a:endParaRPr lang="en-US" altLang="en-US" dirty="0"/>
                        </a:p>
                      </p:txBody>
                    </p:sp>
                    <p:grpSp>
                      <p:nvGrpSpPr>
                        <p:cNvPr id="13" name="Group 38"/>
                        <p:cNvGrpSpPr>
                          <a:grpSpLocks/>
                        </p:cNvGrpSpPr>
                        <p:nvPr/>
                      </p:nvGrpSpPr>
                      <p:grpSpPr bwMode="auto">
                        <a:xfrm>
                          <a:off x="3711" y="3644"/>
                          <a:ext cx="998" cy="25"/>
                          <a:chOff x="3711" y="3644"/>
                          <a:chExt cx="998" cy="25"/>
                        </a:xfrm>
                      </p:grpSpPr>
                      <p:sp>
                        <p:nvSpPr>
                          <p:cNvPr id="7203" name="Rectangle 39"/>
                          <p:cNvSpPr>
                            <a:spLocks noChangeArrowheads="1"/>
                          </p:cNvSpPr>
                          <p:nvPr/>
                        </p:nvSpPr>
                        <p:spPr bwMode="auto">
                          <a:xfrm>
                            <a:off x="3711"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04" name="Rectangle 40"/>
                          <p:cNvSpPr>
                            <a:spLocks noChangeArrowheads="1"/>
                          </p:cNvSpPr>
                          <p:nvPr/>
                        </p:nvSpPr>
                        <p:spPr bwMode="auto">
                          <a:xfrm>
                            <a:off x="3729"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05" name="Rectangle 41"/>
                          <p:cNvSpPr>
                            <a:spLocks noChangeArrowheads="1"/>
                          </p:cNvSpPr>
                          <p:nvPr/>
                        </p:nvSpPr>
                        <p:spPr bwMode="auto">
                          <a:xfrm>
                            <a:off x="3746"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06" name="Rectangle 42"/>
                          <p:cNvSpPr>
                            <a:spLocks noChangeArrowheads="1"/>
                          </p:cNvSpPr>
                          <p:nvPr/>
                        </p:nvSpPr>
                        <p:spPr bwMode="auto">
                          <a:xfrm>
                            <a:off x="3763"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07" name="Rectangle 43"/>
                          <p:cNvSpPr>
                            <a:spLocks noChangeArrowheads="1"/>
                          </p:cNvSpPr>
                          <p:nvPr/>
                        </p:nvSpPr>
                        <p:spPr bwMode="auto">
                          <a:xfrm>
                            <a:off x="3780"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08" name="Rectangle 44"/>
                          <p:cNvSpPr>
                            <a:spLocks noChangeArrowheads="1"/>
                          </p:cNvSpPr>
                          <p:nvPr/>
                        </p:nvSpPr>
                        <p:spPr bwMode="auto">
                          <a:xfrm>
                            <a:off x="3797"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09" name="Rectangle 45"/>
                          <p:cNvSpPr>
                            <a:spLocks noChangeArrowheads="1"/>
                          </p:cNvSpPr>
                          <p:nvPr/>
                        </p:nvSpPr>
                        <p:spPr bwMode="auto">
                          <a:xfrm>
                            <a:off x="4020"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10" name="Rectangle 46"/>
                          <p:cNvSpPr>
                            <a:spLocks noChangeArrowheads="1"/>
                          </p:cNvSpPr>
                          <p:nvPr/>
                        </p:nvSpPr>
                        <p:spPr bwMode="auto">
                          <a:xfrm>
                            <a:off x="4037"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11" name="Rectangle 47"/>
                          <p:cNvSpPr>
                            <a:spLocks noChangeArrowheads="1"/>
                          </p:cNvSpPr>
                          <p:nvPr/>
                        </p:nvSpPr>
                        <p:spPr bwMode="auto">
                          <a:xfrm>
                            <a:off x="4054"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12" name="Rectangle 48"/>
                          <p:cNvSpPr>
                            <a:spLocks noChangeArrowheads="1"/>
                          </p:cNvSpPr>
                          <p:nvPr/>
                        </p:nvSpPr>
                        <p:spPr bwMode="auto">
                          <a:xfrm>
                            <a:off x="4071"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13" name="Rectangle 49"/>
                          <p:cNvSpPr>
                            <a:spLocks noChangeArrowheads="1"/>
                          </p:cNvSpPr>
                          <p:nvPr/>
                        </p:nvSpPr>
                        <p:spPr bwMode="auto">
                          <a:xfrm>
                            <a:off x="4089"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14" name="Rectangle 50"/>
                          <p:cNvSpPr>
                            <a:spLocks noChangeArrowheads="1"/>
                          </p:cNvSpPr>
                          <p:nvPr/>
                        </p:nvSpPr>
                        <p:spPr bwMode="auto">
                          <a:xfrm>
                            <a:off x="4106"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15" name="Rectangle 51"/>
                          <p:cNvSpPr>
                            <a:spLocks noChangeArrowheads="1"/>
                          </p:cNvSpPr>
                          <p:nvPr/>
                        </p:nvSpPr>
                        <p:spPr bwMode="auto">
                          <a:xfrm>
                            <a:off x="4123"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16" name="Rectangle 52"/>
                          <p:cNvSpPr>
                            <a:spLocks noChangeArrowheads="1"/>
                          </p:cNvSpPr>
                          <p:nvPr/>
                        </p:nvSpPr>
                        <p:spPr bwMode="auto">
                          <a:xfrm>
                            <a:off x="4244"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17" name="Rectangle 53"/>
                          <p:cNvSpPr>
                            <a:spLocks noChangeArrowheads="1"/>
                          </p:cNvSpPr>
                          <p:nvPr/>
                        </p:nvSpPr>
                        <p:spPr bwMode="auto">
                          <a:xfrm>
                            <a:off x="4261"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18" name="Rectangle 54"/>
                          <p:cNvSpPr>
                            <a:spLocks noChangeArrowheads="1"/>
                          </p:cNvSpPr>
                          <p:nvPr/>
                        </p:nvSpPr>
                        <p:spPr bwMode="auto">
                          <a:xfrm>
                            <a:off x="4278"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19" name="Rectangle 55"/>
                          <p:cNvSpPr>
                            <a:spLocks noChangeArrowheads="1"/>
                          </p:cNvSpPr>
                          <p:nvPr/>
                        </p:nvSpPr>
                        <p:spPr bwMode="auto">
                          <a:xfrm>
                            <a:off x="4295"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20" name="Rectangle 56"/>
                          <p:cNvSpPr>
                            <a:spLocks noChangeArrowheads="1"/>
                          </p:cNvSpPr>
                          <p:nvPr/>
                        </p:nvSpPr>
                        <p:spPr bwMode="auto">
                          <a:xfrm>
                            <a:off x="4312"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21" name="Rectangle 57"/>
                          <p:cNvSpPr>
                            <a:spLocks noChangeArrowheads="1"/>
                          </p:cNvSpPr>
                          <p:nvPr/>
                        </p:nvSpPr>
                        <p:spPr bwMode="auto">
                          <a:xfrm>
                            <a:off x="4329"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22" name="Rectangle 58"/>
                          <p:cNvSpPr>
                            <a:spLocks noChangeArrowheads="1"/>
                          </p:cNvSpPr>
                          <p:nvPr/>
                        </p:nvSpPr>
                        <p:spPr bwMode="auto">
                          <a:xfrm>
                            <a:off x="4347"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23" name="Rectangle 59"/>
                          <p:cNvSpPr>
                            <a:spLocks noChangeArrowheads="1"/>
                          </p:cNvSpPr>
                          <p:nvPr/>
                        </p:nvSpPr>
                        <p:spPr bwMode="auto">
                          <a:xfrm>
                            <a:off x="4364"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24" name="Rectangle 60"/>
                          <p:cNvSpPr>
                            <a:spLocks noChangeArrowheads="1"/>
                          </p:cNvSpPr>
                          <p:nvPr/>
                        </p:nvSpPr>
                        <p:spPr bwMode="auto">
                          <a:xfrm>
                            <a:off x="4381"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25" name="Rectangle 61"/>
                          <p:cNvSpPr>
                            <a:spLocks noChangeArrowheads="1"/>
                          </p:cNvSpPr>
                          <p:nvPr/>
                        </p:nvSpPr>
                        <p:spPr bwMode="auto">
                          <a:xfrm>
                            <a:off x="4399"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26" name="Rectangle 62"/>
                          <p:cNvSpPr>
                            <a:spLocks noChangeArrowheads="1"/>
                          </p:cNvSpPr>
                          <p:nvPr/>
                        </p:nvSpPr>
                        <p:spPr bwMode="auto">
                          <a:xfrm>
                            <a:off x="4416"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27" name="Rectangle 63"/>
                          <p:cNvSpPr>
                            <a:spLocks noChangeArrowheads="1"/>
                          </p:cNvSpPr>
                          <p:nvPr/>
                        </p:nvSpPr>
                        <p:spPr bwMode="auto">
                          <a:xfrm>
                            <a:off x="4433"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28" name="Rectangle 64"/>
                          <p:cNvSpPr>
                            <a:spLocks noChangeArrowheads="1"/>
                          </p:cNvSpPr>
                          <p:nvPr/>
                        </p:nvSpPr>
                        <p:spPr bwMode="auto">
                          <a:xfrm>
                            <a:off x="4450"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29" name="Rectangle 65"/>
                          <p:cNvSpPr>
                            <a:spLocks noChangeArrowheads="1"/>
                          </p:cNvSpPr>
                          <p:nvPr/>
                        </p:nvSpPr>
                        <p:spPr bwMode="auto">
                          <a:xfrm>
                            <a:off x="4467"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30" name="Rectangle 66"/>
                          <p:cNvSpPr>
                            <a:spLocks noChangeArrowheads="1"/>
                          </p:cNvSpPr>
                          <p:nvPr/>
                        </p:nvSpPr>
                        <p:spPr bwMode="auto">
                          <a:xfrm>
                            <a:off x="4485"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31" name="Rectangle 67"/>
                          <p:cNvSpPr>
                            <a:spLocks noChangeArrowheads="1"/>
                          </p:cNvSpPr>
                          <p:nvPr/>
                        </p:nvSpPr>
                        <p:spPr bwMode="auto">
                          <a:xfrm>
                            <a:off x="4502"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32" name="Rectangle 68"/>
                          <p:cNvSpPr>
                            <a:spLocks noChangeArrowheads="1"/>
                          </p:cNvSpPr>
                          <p:nvPr/>
                        </p:nvSpPr>
                        <p:spPr bwMode="auto">
                          <a:xfrm>
                            <a:off x="4519"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33" name="Rectangle 69"/>
                          <p:cNvSpPr>
                            <a:spLocks noChangeArrowheads="1"/>
                          </p:cNvSpPr>
                          <p:nvPr/>
                        </p:nvSpPr>
                        <p:spPr bwMode="auto">
                          <a:xfrm>
                            <a:off x="4536"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34" name="Rectangle 70"/>
                          <p:cNvSpPr>
                            <a:spLocks noChangeArrowheads="1"/>
                          </p:cNvSpPr>
                          <p:nvPr/>
                        </p:nvSpPr>
                        <p:spPr bwMode="auto">
                          <a:xfrm>
                            <a:off x="4553"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35" name="Rectangle 71"/>
                          <p:cNvSpPr>
                            <a:spLocks noChangeArrowheads="1"/>
                          </p:cNvSpPr>
                          <p:nvPr/>
                        </p:nvSpPr>
                        <p:spPr bwMode="auto">
                          <a:xfrm>
                            <a:off x="4570"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36" name="Rectangle 72"/>
                          <p:cNvSpPr>
                            <a:spLocks noChangeArrowheads="1"/>
                          </p:cNvSpPr>
                          <p:nvPr/>
                        </p:nvSpPr>
                        <p:spPr bwMode="auto">
                          <a:xfrm>
                            <a:off x="4588"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37" name="Rectangle 73"/>
                          <p:cNvSpPr>
                            <a:spLocks noChangeArrowheads="1"/>
                          </p:cNvSpPr>
                          <p:nvPr/>
                        </p:nvSpPr>
                        <p:spPr bwMode="auto">
                          <a:xfrm>
                            <a:off x="4605"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38" name="Rectangle 74"/>
                          <p:cNvSpPr>
                            <a:spLocks noChangeArrowheads="1"/>
                          </p:cNvSpPr>
                          <p:nvPr/>
                        </p:nvSpPr>
                        <p:spPr bwMode="auto">
                          <a:xfrm>
                            <a:off x="4622"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39" name="Rectangle 75"/>
                          <p:cNvSpPr>
                            <a:spLocks noChangeArrowheads="1"/>
                          </p:cNvSpPr>
                          <p:nvPr/>
                        </p:nvSpPr>
                        <p:spPr bwMode="auto">
                          <a:xfrm>
                            <a:off x="4640"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40" name="Rectangle 76"/>
                          <p:cNvSpPr>
                            <a:spLocks noChangeArrowheads="1"/>
                          </p:cNvSpPr>
                          <p:nvPr/>
                        </p:nvSpPr>
                        <p:spPr bwMode="auto">
                          <a:xfrm>
                            <a:off x="4659"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41" name="Rectangle 77"/>
                          <p:cNvSpPr>
                            <a:spLocks noChangeArrowheads="1"/>
                          </p:cNvSpPr>
                          <p:nvPr/>
                        </p:nvSpPr>
                        <p:spPr bwMode="auto">
                          <a:xfrm>
                            <a:off x="4676"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42" name="Rectangle 78"/>
                          <p:cNvSpPr>
                            <a:spLocks noChangeArrowheads="1"/>
                          </p:cNvSpPr>
                          <p:nvPr/>
                        </p:nvSpPr>
                        <p:spPr bwMode="auto">
                          <a:xfrm>
                            <a:off x="4693"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43" name="Rectangle 79"/>
                          <p:cNvSpPr>
                            <a:spLocks noChangeArrowheads="1"/>
                          </p:cNvSpPr>
                          <p:nvPr/>
                        </p:nvSpPr>
                        <p:spPr bwMode="auto">
                          <a:xfrm>
                            <a:off x="3815"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44" name="Rectangle 80"/>
                          <p:cNvSpPr>
                            <a:spLocks noChangeArrowheads="1"/>
                          </p:cNvSpPr>
                          <p:nvPr/>
                        </p:nvSpPr>
                        <p:spPr bwMode="auto">
                          <a:xfrm>
                            <a:off x="3832"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45" name="Rectangle 81"/>
                          <p:cNvSpPr>
                            <a:spLocks noChangeArrowheads="1"/>
                          </p:cNvSpPr>
                          <p:nvPr/>
                        </p:nvSpPr>
                        <p:spPr bwMode="auto">
                          <a:xfrm>
                            <a:off x="3883"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46" name="Rectangle 82"/>
                          <p:cNvSpPr>
                            <a:spLocks noChangeArrowheads="1"/>
                          </p:cNvSpPr>
                          <p:nvPr/>
                        </p:nvSpPr>
                        <p:spPr bwMode="auto">
                          <a:xfrm>
                            <a:off x="3900"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47" name="Rectangle 83"/>
                          <p:cNvSpPr>
                            <a:spLocks noChangeArrowheads="1"/>
                          </p:cNvSpPr>
                          <p:nvPr/>
                        </p:nvSpPr>
                        <p:spPr bwMode="auto">
                          <a:xfrm>
                            <a:off x="3952"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48" name="Rectangle 84"/>
                          <p:cNvSpPr>
                            <a:spLocks noChangeArrowheads="1"/>
                          </p:cNvSpPr>
                          <p:nvPr/>
                        </p:nvSpPr>
                        <p:spPr bwMode="auto">
                          <a:xfrm>
                            <a:off x="3969"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49" name="Rectangle 85"/>
                          <p:cNvSpPr>
                            <a:spLocks noChangeArrowheads="1"/>
                          </p:cNvSpPr>
                          <p:nvPr/>
                        </p:nvSpPr>
                        <p:spPr bwMode="auto">
                          <a:xfrm>
                            <a:off x="3986" y="3644"/>
                            <a:ext cx="16" cy="25"/>
                          </a:xfrm>
                          <a:prstGeom prst="rect">
                            <a:avLst/>
                          </a:prstGeom>
                          <a:solidFill>
                            <a:srgbClr val="404040"/>
                          </a:solidFill>
                          <a:ln w="9525">
                            <a:noFill/>
                            <a:miter lim="800000"/>
                            <a:headEnd/>
                            <a:tailEnd/>
                          </a:ln>
                        </p:spPr>
                        <p:txBody>
                          <a:bodyPr wrap="none" anchor="ctr"/>
                          <a:lstStyle/>
                          <a:p>
                            <a:endParaRPr lang="en-US" altLang="en-US" dirty="0"/>
                          </a:p>
                        </p:txBody>
                      </p:sp>
                      <p:sp>
                        <p:nvSpPr>
                          <p:cNvPr id="7250" name="Rectangle 86"/>
                          <p:cNvSpPr>
                            <a:spLocks noChangeArrowheads="1"/>
                          </p:cNvSpPr>
                          <p:nvPr/>
                        </p:nvSpPr>
                        <p:spPr bwMode="auto">
                          <a:xfrm>
                            <a:off x="4003" y="3644"/>
                            <a:ext cx="16" cy="25"/>
                          </a:xfrm>
                          <a:prstGeom prst="rect">
                            <a:avLst/>
                          </a:prstGeom>
                          <a:solidFill>
                            <a:srgbClr val="404040"/>
                          </a:solidFill>
                          <a:ln w="9525">
                            <a:noFill/>
                            <a:miter lim="800000"/>
                            <a:headEnd/>
                            <a:tailEnd/>
                          </a:ln>
                        </p:spPr>
                        <p:txBody>
                          <a:bodyPr wrap="none" anchor="ctr"/>
                          <a:lstStyle/>
                          <a:p>
                            <a:endParaRPr lang="en-US" altLang="en-US" dirty="0"/>
                          </a:p>
                        </p:txBody>
                      </p:sp>
                    </p:grpSp>
                  </p:grpSp>
                </p:grpSp>
              </p:grpSp>
            </p:grpSp>
          </p:grpSp>
          <p:graphicFrame>
            <p:nvGraphicFramePr>
              <p:cNvPr id="7171" name="Object 87"/>
              <p:cNvGraphicFramePr>
                <a:graphicFrameLocks noChangeAspect="1"/>
              </p:cNvGraphicFramePr>
              <p:nvPr/>
            </p:nvGraphicFramePr>
            <p:xfrm>
              <a:off x="1789" y="1815"/>
              <a:ext cx="1686" cy="1232"/>
            </p:xfrm>
            <a:graphic>
              <a:graphicData uri="http://schemas.openxmlformats.org/presentationml/2006/ole">
                <mc:AlternateContent xmlns:mc="http://schemas.openxmlformats.org/markup-compatibility/2006">
                  <mc:Choice xmlns:v="urn:schemas-microsoft-com:vml" Requires="v">
                    <p:oleObj spid="_x0000_s6150" name="Photo Editor Photo" r:id="rId6" imgW="3238952" imgH="2104762" progId="">
                      <p:embed/>
                    </p:oleObj>
                  </mc:Choice>
                  <mc:Fallback>
                    <p:oleObj name="Photo Editor Photo" r:id="rId6" imgW="3238952" imgH="2104762" progId="">
                      <p:embed/>
                      <p:pic>
                        <p:nvPicPr>
                          <p:cNvPr id="0" name="Object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9" y="1815"/>
                            <a:ext cx="1686" cy="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4" name="Group 97"/>
            <p:cNvGrpSpPr>
              <a:grpSpLocks/>
            </p:cNvGrpSpPr>
            <p:nvPr/>
          </p:nvGrpSpPr>
          <p:grpSpPr bwMode="auto">
            <a:xfrm>
              <a:off x="1510835" y="3046833"/>
              <a:ext cx="1872857" cy="1937052"/>
              <a:chOff x="3085" y="1890"/>
              <a:chExt cx="2040" cy="2040"/>
            </a:xfrm>
          </p:grpSpPr>
          <p:grpSp>
            <p:nvGrpSpPr>
              <p:cNvPr id="15" name="Group 93"/>
              <p:cNvGrpSpPr>
                <a:grpSpLocks/>
              </p:cNvGrpSpPr>
              <p:nvPr/>
            </p:nvGrpSpPr>
            <p:grpSpPr bwMode="auto">
              <a:xfrm>
                <a:off x="3085" y="1890"/>
                <a:ext cx="2040" cy="2040"/>
                <a:chOff x="3460" y="2109"/>
                <a:chExt cx="2040" cy="2040"/>
              </a:xfrm>
            </p:grpSpPr>
            <p:sp>
              <p:nvSpPr>
                <p:cNvPr id="7187" name="Rectangle 94"/>
                <p:cNvSpPr>
                  <a:spLocks noChangeArrowheads="1"/>
                </p:cNvSpPr>
                <p:nvPr/>
              </p:nvSpPr>
              <p:spPr bwMode="auto">
                <a:xfrm>
                  <a:off x="3968" y="2139"/>
                  <a:ext cx="1088" cy="1966"/>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ltLang="en-US" dirty="0"/>
                </a:p>
              </p:txBody>
            </p:sp>
            <p:pic>
              <p:nvPicPr>
                <p:cNvPr id="7188" name="Picture 95" descr="podcast"/>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460" y="2109"/>
                  <a:ext cx="2040" cy="2040"/>
                </a:xfrm>
                <a:prstGeom prst="rect">
                  <a:avLst/>
                </a:prstGeom>
                <a:noFill/>
                <a:ln w="9525">
                  <a:noFill/>
                  <a:miter lim="800000"/>
                  <a:headEnd/>
                  <a:tailEnd/>
                </a:ln>
              </p:spPr>
            </p:pic>
          </p:grpSp>
          <p:graphicFrame>
            <p:nvGraphicFramePr>
              <p:cNvPr id="7170" name="Object 96"/>
              <p:cNvGraphicFramePr>
                <a:graphicFrameLocks noChangeAspect="1"/>
              </p:cNvGraphicFramePr>
              <p:nvPr/>
            </p:nvGraphicFramePr>
            <p:xfrm>
              <a:off x="3762" y="2034"/>
              <a:ext cx="795" cy="629"/>
            </p:xfrm>
            <a:graphic>
              <a:graphicData uri="http://schemas.openxmlformats.org/presentationml/2006/ole">
                <mc:AlternateContent xmlns:mc="http://schemas.openxmlformats.org/markup-compatibility/2006">
                  <mc:Choice xmlns:v="urn:schemas-microsoft-com:vml" Requires="v">
                    <p:oleObj spid="_x0000_s6151" name="Photo Editor Photo" r:id="rId9" imgW="3238952" imgH="2104762" progId="">
                      <p:embed/>
                    </p:oleObj>
                  </mc:Choice>
                  <mc:Fallback>
                    <p:oleObj name="Photo Editor Photo" r:id="rId9" imgW="3238952" imgH="2104762" progId="">
                      <p:embed/>
                      <p:pic>
                        <p:nvPicPr>
                          <p:cNvPr id="0" name="Object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2" y="2034"/>
                            <a:ext cx="795" cy="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6" name="Group 105"/>
            <p:cNvGrpSpPr>
              <a:grpSpLocks/>
            </p:cNvGrpSpPr>
            <p:nvPr/>
          </p:nvGrpSpPr>
          <p:grpSpPr bwMode="auto">
            <a:xfrm>
              <a:off x="4221685" y="2864649"/>
              <a:ext cx="1431195" cy="1426667"/>
              <a:chOff x="3474049" y="2399312"/>
              <a:chExt cx="1754188" cy="1690687"/>
            </a:xfrm>
          </p:grpSpPr>
          <p:pic>
            <p:nvPicPr>
              <p:cNvPr id="7184" name="Picture 103"/>
              <p:cNvPicPr>
                <a:picLocks noChangeAspect="1" noChangeArrowheads="1"/>
              </p:cNvPicPr>
              <p:nvPr/>
            </p:nvPicPr>
            <p:blipFill>
              <a:blip r:embed="rId10" cstate="print">
                <a:clrChange>
                  <a:clrFrom>
                    <a:srgbClr val="00CC99"/>
                  </a:clrFrom>
                  <a:clrTo>
                    <a:srgbClr val="00CC99">
                      <a:alpha val="0"/>
                    </a:srgbClr>
                  </a:clrTo>
                </a:clrChange>
              </a:blip>
              <a:srcRect/>
              <a:stretch>
                <a:fillRect/>
              </a:stretch>
            </p:blipFill>
            <p:spPr bwMode="auto">
              <a:xfrm>
                <a:off x="3474049" y="2399312"/>
                <a:ext cx="1754188" cy="1690687"/>
              </a:xfrm>
              <a:prstGeom prst="rect">
                <a:avLst/>
              </a:prstGeom>
              <a:noFill/>
              <a:ln w="9525">
                <a:noFill/>
                <a:miter lim="800000"/>
                <a:headEnd/>
                <a:tailEnd/>
              </a:ln>
            </p:spPr>
          </p:pic>
          <p:pic>
            <p:nvPicPr>
              <p:cNvPr id="7185" name="Picture 104" descr="dvdlogoforguy1"/>
              <p:cNvPicPr>
                <a:picLocks noChangeAspect="1" noChangeArrowheads="1"/>
              </p:cNvPicPr>
              <p:nvPr/>
            </p:nvPicPr>
            <p:blipFill>
              <a:blip r:embed="rId11" cstate="print">
                <a:clrChange>
                  <a:clrFrom>
                    <a:srgbClr val="FEFEFE"/>
                  </a:clrFrom>
                  <a:clrTo>
                    <a:srgbClr val="FEFEFE">
                      <a:alpha val="0"/>
                    </a:srgbClr>
                  </a:clrTo>
                </a:clrChange>
              </a:blip>
              <a:srcRect/>
              <a:stretch>
                <a:fillRect/>
              </a:stretch>
            </p:blipFill>
            <p:spPr bwMode="auto">
              <a:xfrm>
                <a:off x="4049893" y="3632110"/>
                <a:ext cx="660400" cy="303212"/>
              </a:xfrm>
              <a:prstGeom prst="rect">
                <a:avLst/>
              </a:prstGeom>
              <a:noFill/>
              <a:ln w="9525">
                <a:noFill/>
                <a:miter lim="800000"/>
                <a:headEnd/>
                <a:tailEnd/>
              </a:ln>
            </p:spPr>
          </p:pic>
        </p:grpSp>
        <p:pic>
          <p:nvPicPr>
            <p:cNvPr id="7180" name="Picture 103"/>
            <p:cNvPicPr>
              <a:picLocks noChangeAspect="1" noChangeArrowheads="1"/>
            </p:cNvPicPr>
            <p:nvPr/>
          </p:nvPicPr>
          <p:blipFill>
            <a:blip r:embed="rId12" cstate="print">
              <a:clrChange>
                <a:clrFrom>
                  <a:srgbClr val="FF7F27"/>
                </a:clrFrom>
                <a:clrTo>
                  <a:srgbClr val="FF7F27">
                    <a:alpha val="0"/>
                  </a:srgbClr>
                </a:clrTo>
              </a:clrChange>
            </a:blip>
            <a:srcRect/>
            <a:stretch>
              <a:fillRect/>
            </a:stretch>
          </p:blipFill>
          <p:spPr bwMode="auto">
            <a:xfrm>
              <a:off x="2221898" y="3809062"/>
              <a:ext cx="1935026" cy="1655737"/>
            </a:xfrm>
            <a:prstGeom prst="rect">
              <a:avLst/>
            </a:prstGeom>
            <a:noFill/>
            <a:ln w="12700">
              <a:noFill/>
              <a:miter lim="800000"/>
              <a:headEnd type="none" w="sm" len="sm"/>
              <a:tailEnd type="none" w="sm" len="sm"/>
            </a:ln>
          </p:spPr>
        </p:pic>
        <p:grpSp>
          <p:nvGrpSpPr>
            <p:cNvPr id="17" name="Group 104"/>
            <p:cNvGrpSpPr>
              <a:grpSpLocks/>
            </p:cNvGrpSpPr>
            <p:nvPr/>
          </p:nvGrpSpPr>
          <p:grpSpPr bwMode="auto">
            <a:xfrm>
              <a:off x="3527458" y="4047064"/>
              <a:ext cx="2941396" cy="2167469"/>
              <a:chOff x="2665562" y="4494804"/>
              <a:chExt cx="3605280" cy="2567736"/>
            </a:xfrm>
          </p:grpSpPr>
          <p:pic>
            <p:nvPicPr>
              <p:cNvPr id="7182" name="Picture 99"/>
              <p:cNvPicPr>
                <a:picLocks noChangeAspect="1" noChangeArrowheads="1"/>
              </p:cNvPicPr>
              <p:nvPr/>
            </p:nvPicPr>
            <p:blipFill>
              <a:blip r:embed="rId13" cstate="print">
                <a:clrChange>
                  <a:clrFrom>
                    <a:srgbClr val="B5E61D"/>
                  </a:clrFrom>
                  <a:clrTo>
                    <a:srgbClr val="B5E61D">
                      <a:alpha val="0"/>
                    </a:srgbClr>
                  </a:clrTo>
                </a:clrChange>
              </a:blip>
              <a:srcRect/>
              <a:stretch>
                <a:fillRect/>
              </a:stretch>
            </p:blipFill>
            <p:spPr bwMode="auto">
              <a:xfrm>
                <a:off x="2665562" y="4494804"/>
                <a:ext cx="3605280" cy="2567736"/>
              </a:xfrm>
              <a:prstGeom prst="rect">
                <a:avLst/>
              </a:prstGeom>
              <a:noFill/>
              <a:ln w="12700">
                <a:noFill/>
                <a:miter lim="800000"/>
                <a:headEnd type="none" w="sm" len="sm"/>
                <a:tailEnd type="none" w="sm" len="sm"/>
              </a:ln>
            </p:spPr>
          </p:pic>
          <p:pic>
            <p:nvPicPr>
              <p:cNvPr id="7183" name="Picture 106"/>
              <p:cNvPicPr>
                <a:picLocks noChangeAspect="1" noChangeArrowheads="1"/>
              </p:cNvPicPr>
              <p:nvPr/>
            </p:nvPicPr>
            <p:blipFill>
              <a:blip r:embed="rId14" cstate="print"/>
              <a:srcRect b="19183"/>
              <a:stretch>
                <a:fillRect/>
              </a:stretch>
            </p:blipFill>
            <p:spPr bwMode="auto">
              <a:xfrm>
                <a:off x="3047642" y="5032139"/>
                <a:ext cx="2523360" cy="1325529"/>
              </a:xfrm>
              <a:prstGeom prst="rect">
                <a:avLst/>
              </a:prstGeom>
              <a:noFill/>
              <a:ln w="12700">
                <a:noFill/>
                <a:miter lim="800000"/>
                <a:headEnd type="none" w="sm" len="sm"/>
                <a:tailEnd type="none" w="sm" len="sm"/>
              </a:ln>
            </p:spPr>
          </p:pic>
        </p:grpSp>
      </p:grpSp>
      <p:sp>
        <p:nvSpPr>
          <p:cNvPr id="100" name="Rectangle 5"/>
          <p:cNvSpPr txBox="1">
            <a:spLocks noChangeArrowheads="1"/>
          </p:cNvSpPr>
          <p:nvPr/>
        </p:nvSpPr>
        <p:spPr bwMode="auto">
          <a:xfrm>
            <a:off x="1516447" y="2142593"/>
            <a:ext cx="5192238" cy="621571"/>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60000"/>
              <a:defRPr/>
            </a:pPr>
            <a:r>
              <a:rPr lang="en-US" sz="2800" b="1" i="1" kern="0" dirty="0">
                <a:solidFill>
                  <a:schemeClr val="tx2">
                    <a:lumMod val="75000"/>
                  </a:schemeClr>
                </a:solidFill>
                <a:latin typeface="+mn-lt"/>
              </a:rPr>
              <a:t>One-way video &amp; one-way audio</a:t>
            </a:r>
          </a:p>
        </p:txBody>
      </p:sp>
      <p:sp>
        <p:nvSpPr>
          <p:cNvPr id="104" name="Rectangle 2"/>
          <p:cNvSpPr>
            <a:spLocks noChangeArrowheads="1"/>
          </p:cNvSpPr>
          <p:nvPr/>
        </p:nvSpPr>
        <p:spPr bwMode="auto">
          <a:xfrm>
            <a:off x="1778025" y="1236135"/>
            <a:ext cx="6400786"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DVD, Broadcasting, Streaming to Smart Pads &amp; Smart Phones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60375" y="6259513"/>
            <a:ext cx="1905000" cy="457200"/>
          </a:xfrm>
          <a:prstGeom prst="rect">
            <a:avLst/>
          </a:prstGeom>
          <a:noFill/>
          <a:ln w="9525">
            <a:noFill/>
            <a:miter lim="800000"/>
            <a:headEnd/>
            <a:tailEnd/>
          </a:ln>
        </p:spPr>
        <p:txBody>
          <a:bodyPr wrap="none" anchor="ctr"/>
          <a:lstStyle/>
          <a:p>
            <a:endParaRPr lang="en-US" altLang="en-US" dirty="0"/>
          </a:p>
        </p:txBody>
      </p:sp>
      <p:sp>
        <p:nvSpPr>
          <p:cNvPr id="53251" name="Rectangle 3"/>
          <p:cNvSpPr>
            <a:spLocks noChangeArrowheads="1"/>
          </p:cNvSpPr>
          <p:nvPr/>
        </p:nvSpPr>
        <p:spPr bwMode="auto">
          <a:xfrm>
            <a:off x="2898775" y="6259513"/>
            <a:ext cx="2895600" cy="457200"/>
          </a:xfrm>
          <a:prstGeom prst="rect">
            <a:avLst/>
          </a:prstGeom>
          <a:noFill/>
          <a:ln w="9525">
            <a:noFill/>
            <a:miter lim="800000"/>
            <a:headEnd/>
            <a:tailEnd/>
          </a:ln>
        </p:spPr>
        <p:txBody>
          <a:bodyPr wrap="none" anchor="ctr"/>
          <a:lstStyle/>
          <a:p>
            <a:endParaRPr lang="en-US" altLang="en-US" dirty="0"/>
          </a:p>
        </p:txBody>
      </p:sp>
      <p:sp>
        <p:nvSpPr>
          <p:cNvPr id="380934" name="Rectangle 6"/>
          <p:cNvSpPr>
            <a:spLocks noGrp="1" noChangeArrowheads="1"/>
          </p:cNvSpPr>
          <p:nvPr>
            <p:ph type="body" idx="4294967295"/>
          </p:nvPr>
        </p:nvSpPr>
        <p:spPr>
          <a:xfrm>
            <a:off x="1516059" y="1981194"/>
            <a:ext cx="6806670" cy="3344333"/>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Advantages</a:t>
            </a:r>
          </a:p>
          <a:p>
            <a:pPr marL="457200" lvl="1" indent="-230188" eaLnBrk="1" hangingPunct="1">
              <a:spcBef>
                <a:spcPts val="0"/>
              </a:spcBef>
              <a:spcAft>
                <a:spcPts val="600"/>
              </a:spcAft>
              <a:defRPr/>
            </a:pPr>
            <a:r>
              <a:rPr lang="en-US" dirty="0">
                <a:solidFill>
                  <a:schemeClr val="tx2">
                    <a:lumMod val="75000"/>
                  </a:schemeClr>
                </a:solidFill>
              </a:rPr>
              <a:t> </a:t>
            </a:r>
            <a:r>
              <a:rPr lang="en-US" sz="1800" dirty="0">
                <a:solidFill>
                  <a:schemeClr val="tx2">
                    <a:lumMod val="75000"/>
                  </a:schemeClr>
                </a:solidFill>
              </a:rPr>
              <a:t>Self-paced or scheduled</a:t>
            </a:r>
          </a:p>
          <a:p>
            <a:pPr marL="457200" lvl="1" indent="-230188" eaLnBrk="1" hangingPunct="1">
              <a:spcBef>
                <a:spcPts val="0"/>
              </a:spcBef>
              <a:spcAft>
                <a:spcPts val="600"/>
              </a:spcAft>
              <a:defRPr/>
            </a:pPr>
            <a:r>
              <a:rPr lang="en-US" sz="1800" dirty="0">
                <a:solidFill>
                  <a:schemeClr val="tx2">
                    <a:lumMod val="75000"/>
                  </a:schemeClr>
                </a:solidFill>
              </a:rPr>
              <a:t> High-quality video &amp; audio</a:t>
            </a:r>
          </a:p>
          <a:p>
            <a:pPr marL="457200" lvl="1" indent="-230188" eaLnBrk="1" hangingPunct="1">
              <a:spcBef>
                <a:spcPts val="0"/>
              </a:spcBef>
              <a:spcAft>
                <a:spcPts val="600"/>
              </a:spcAft>
              <a:defRPr/>
            </a:pPr>
            <a:r>
              <a:rPr lang="en-US" sz="1800" dirty="0">
                <a:solidFill>
                  <a:schemeClr val="tx2">
                    <a:lumMod val="75000"/>
                  </a:schemeClr>
                </a:solidFill>
              </a:rPr>
              <a:t> Inexpensive development and delivery</a:t>
            </a:r>
          </a:p>
          <a:p>
            <a:pPr marL="457200" lvl="1" indent="-230188" eaLnBrk="1" hangingPunct="1">
              <a:spcBef>
                <a:spcPts val="0"/>
              </a:spcBef>
              <a:spcAft>
                <a:spcPts val="600"/>
              </a:spcAft>
              <a:defRPr/>
            </a:pPr>
            <a:r>
              <a:rPr lang="en-US" sz="1800" dirty="0">
                <a:solidFill>
                  <a:schemeClr val="tx2">
                    <a:lumMod val="75000"/>
                  </a:schemeClr>
                </a:solidFill>
              </a:rPr>
              <a:t> Standardized Instruction </a:t>
            </a:r>
          </a:p>
          <a:p>
            <a:pPr marL="457200" lvl="1" indent="-230188" eaLnBrk="1" hangingPunct="1">
              <a:spcBef>
                <a:spcPts val="0"/>
              </a:spcBef>
              <a:spcAft>
                <a:spcPts val="600"/>
              </a:spcAft>
              <a:defRPr/>
            </a:pPr>
            <a:r>
              <a:rPr lang="en-US" sz="1800" dirty="0">
                <a:solidFill>
                  <a:schemeClr val="tx2">
                    <a:lumMod val="75000"/>
                  </a:schemeClr>
                </a:solidFill>
              </a:rPr>
              <a:t> Ubiquitous</a:t>
            </a:r>
          </a:p>
          <a:p>
            <a:pPr eaLnBrk="1" hangingPunct="1">
              <a:spcBef>
                <a:spcPts val="0"/>
              </a:spcBef>
              <a:spcAft>
                <a:spcPts val="600"/>
              </a:spcAft>
              <a:defRPr/>
            </a:pPr>
            <a:r>
              <a:rPr lang="en-US" sz="2000" dirty="0">
                <a:solidFill>
                  <a:schemeClr val="tx2">
                    <a:lumMod val="75000"/>
                  </a:schemeClr>
                </a:solidFill>
              </a:rPr>
              <a:t>Disadvantages</a:t>
            </a:r>
          </a:p>
          <a:p>
            <a:pPr marL="457200" lvl="1" indent="-230188" eaLnBrk="1" hangingPunct="1">
              <a:spcBef>
                <a:spcPts val="0"/>
              </a:spcBef>
              <a:spcAft>
                <a:spcPts val="600"/>
              </a:spcAft>
              <a:defRPr/>
            </a:pPr>
            <a:r>
              <a:rPr lang="en-US" dirty="0">
                <a:solidFill>
                  <a:schemeClr val="tx2">
                    <a:lumMod val="75000"/>
                  </a:schemeClr>
                </a:solidFill>
              </a:rPr>
              <a:t> </a:t>
            </a:r>
            <a:r>
              <a:rPr lang="en-US" sz="1800" dirty="0">
                <a:solidFill>
                  <a:schemeClr val="tx2">
                    <a:lumMod val="75000"/>
                  </a:schemeClr>
                </a:solidFill>
              </a:rPr>
              <a:t>No interaction</a:t>
            </a:r>
          </a:p>
          <a:p>
            <a:pPr marL="457200" lvl="1" indent="-230188" eaLnBrk="1" hangingPunct="1">
              <a:spcBef>
                <a:spcPts val="0"/>
              </a:spcBef>
              <a:spcAft>
                <a:spcPts val="600"/>
              </a:spcAft>
              <a:defRPr/>
            </a:pPr>
            <a:r>
              <a:rPr lang="en-US" sz="1800" dirty="0">
                <a:solidFill>
                  <a:schemeClr val="tx2">
                    <a:lumMod val="75000"/>
                  </a:schemeClr>
                </a:solidFill>
              </a:rPr>
              <a:t> Prerecorded courses tend not to be updated frequently</a:t>
            </a:r>
          </a:p>
        </p:txBody>
      </p:sp>
      <p:sp>
        <p:nvSpPr>
          <p:cNvPr id="6" name="Rectangle 2"/>
          <p:cNvSpPr>
            <a:spLocks noChangeArrowheads="1"/>
          </p:cNvSpPr>
          <p:nvPr/>
        </p:nvSpPr>
        <p:spPr bwMode="auto">
          <a:xfrm>
            <a:off x="1998166" y="1236135"/>
            <a:ext cx="6045187" cy="863600"/>
          </a:xfrm>
          <a:prstGeom prst="rect">
            <a:avLst/>
          </a:prstGeom>
          <a:noFill/>
          <a:ln w="9525">
            <a:noFill/>
            <a:miter lim="800000"/>
            <a:headEnd/>
            <a:tailEnd/>
          </a:ln>
          <a:effectLst/>
        </p:spPr>
        <p:txBody>
          <a:bodyPr lIns="92075" tIns="46038" rIns="92075" bIns="46038" anchor="ctr"/>
          <a:lstStyle/>
          <a:p>
            <a:pP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DVD, Broadcasting, Streaming</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1" name="Rectangle 5"/>
          <p:cNvSpPr>
            <a:spLocks noGrp="1" noChangeArrowheads="1"/>
          </p:cNvSpPr>
          <p:nvPr>
            <p:ph type="body" idx="4294967295"/>
          </p:nvPr>
        </p:nvSpPr>
        <p:spPr>
          <a:xfrm>
            <a:off x="1523995" y="1976966"/>
            <a:ext cx="5621867" cy="469900"/>
          </a:xfrm>
          <a:prstGeom prst="rect">
            <a:avLst/>
          </a:prstGeom>
        </p:spPr>
        <p:txBody>
          <a:bodyPr/>
          <a:lstStyle/>
          <a:p>
            <a:pPr eaLnBrk="1" hangingPunct="1">
              <a:spcBef>
                <a:spcPct val="35000"/>
              </a:spcBef>
              <a:defRPr/>
            </a:pPr>
            <a:r>
              <a:rPr lang="en-US" sz="2000" dirty="0">
                <a:solidFill>
                  <a:schemeClr val="tx2">
                    <a:lumMod val="75000"/>
                  </a:schemeClr>
                </a:solidFill>
              </a:rPr>
              <a:t>Interactive Courseware (CD, DVD, or local server)</a:t>
            </a:r>
          </a:p>
        </p:txBody>
      </p:sp>
      <p:pic>
        <p:nvPicPr>
          <p:cNvPr id="54276" name="Picture 235" descr="I:\Documents and Settings\pwestfal\My Documents\SORT-HOT\cd-rom.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02833" y="3280833"/>
            <a:ext cx="2792413" cy="2424113"/>
          </a:xfrm>
          <a:prstGeom prst="rect">
            <a:avLst/>
          </a:prstGeom>
          <a:noFill/>
          <a:ln w="9525">
            <a:noFill/>
            <a:miter lim="800000"/>
            <a:headEnd/>
            <a:tailEnd/>
          </a:ln>
        </p:spPr>
      </p:pic>
      <p:pic>
        <p:nvPicPr>
          <p:cNvPr id="54277" name="Picture 6"/>
          <p:cNvPicPr>
            <a:picLocks noChangeAspect="1" noChangeArrowheads="1"/>
          </p:cNvPicPr>
          <p:nvPr/>
        </p:nvPicPr>
        <p:blipFill>
          <a:blip r:embed="rId4" cstate="print"/>
          <a:srcRect/>
          <a:stretch>
            <a:fillRect/>
          </a:stretch>
        </p:blipFill>
        <p:spPr bwMode="auto">
          <a:xfrm>
            <a:off x="4571999" y="2887138"/>
            <a:ext cx="4171421" cy="3124196"/>
          </a:xfrm>
          <a:prstGeom prst="rect">
            <a:avLst/>
          </a:prstGeom>
          <a:noFill/>
          <a:ln w="12700">
            <a:noFill/>
            <a:miter lim="800000"/>
            <a:headEnd type="none" w="sm" len="sm"/>
            <a:tailEnd type="none" w="sm" len="sm"/>
          </a:ln>
        </p:spPr>
      </p:pic>
      <p:sp>
        <p:nvSpPr>
          <p:cNvPr id="6" name="Rectangle 2"/>
          <p:cNvSpPr>
            <a:spLocks noChangeArrowheads="1"/>
          </p:cNvSpPr>
          <p:nvPr/>
        </p:nvSpPr>
        <p:spPr bwMode="auto">
          <a:xfrm>
            <a:off x="2023567" y="1236135"/>
            <a:ext cx="6045187" cy="863600"/>
          </a:xfrm>
          <a:prstGeom prst="rect">
            <a:avLst/>
          </a:prstGeom>
          <a:noFill/>
          <a:ln w="9525">
            <a:noFill/>
            <a:miter lim="800000"/>
            <a:headEnd/>
            <a:tailEnd/>
          </a:ln>
          <a:effectLst/>
        </p:spPr>
        <p:txBody>
          <a:bodyPr lIns="92075" tIns="46038" rIns="92075" bIns="46038" anchor="ctr"/>
          <a:lstStyle/>
          <a:p>
            <a:pP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Computer-Based Instruction</a:t>
            </a:r>
          </a:p>
        </p:txBody>
      </p:sp>
      <p:sp>
        <p:nvSpPr>
          <p:cNvPr id="7" name="Action Button: Return 6">
            <a:hlinkClick r:id="rId5" action="ppaction://hlinksldjump" highlightClick="1"/>
          </p:cNvPr>
          <p:cNvSpPr/>
          <p:nvPr/>
        </p:nvSpPr>
        <p:spPr>
          <a:xfrm>
            <a:off x="457200" y="3098800"/>
            <a:ext cx="449263" cy="414338"/>
          </a:xfrm>
          <a:prstGeom prst="actionButtonReturn">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 name="Rectangle 1"/>
          <p:cNvSpPr>
            <a:spLocks noChangeArrowheads="1"/>
          </p:cNvSpPr>
          <p:nvPr/>
        </p:nvSpPr>
        <p:spPr bwMode="auto">
          <a:xfrm>
            <a:off x="246064" y="3571757"/>
            <a:ext cx="922336" cy="461665"/>
          </a:xfrm>
          <a:prstGeom prst="rect">
            <a:avLst/>
          </a:prstGeom>
          <a:noFill/>
          <a:ln w="9525">
            <a:noFill/>
            <a:miter lim="800000"/>
            <a:headEnd/>
            <a:tailEnd/>
          </a:ln>
          <a:effectLst/>
        </p:spPr>
        <p:txBody>
          <a:bodyPr wrap="square" anchor="ctr">
            <a:spAutoFit/>
          </a:bodyPr>
          <a:lstStyle/>
          <a:p>
            <a:pPr>
              <a:spcAft>
                <a:spcPts val="600"/>
              </a:spcAft>
              <a:buClr>
                <a:schemeClr val="tx2">
                  <a:lumMod val="75000"/>
                </a:schemeClr>
              </a:buClr>
              <a:buSzPct val="150000"/>
              <a:defRPr/>
            </a:pPr>
            <a:r>
              <a:rPr lang="en-US" sz="1200" dirty="0">
                <a:solidFill>
                  <a:schemeClr val="bg1"/>
                </a:solidFill>
                <a:latin typeface="Franklin Gothic Book" pitchFamily="34" charset="0"/>
                <a:ea typeface="Times New Roman" pitchFamily="18" charset="0"/>
                <a:cs typeface="Arial" pitchFamily="34" charset="0"/>
              </a:rPr>
              <a:t>Return to sub menu</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body" idx="4294967295"/>
          </p:nvPr>
        </p:nvSpPr>
        <p:spPr>
          <a:xfrm>
            <a:off x="1524001" y="2095501"/>
            <a:ext cx="7069666" cy="3373966"/>
          </a:xfrm>
          <a:prstGeom prst="rect">
            <a:avLst/>
          </a:prstGeom>
        </p:spPr>
        <p:txBody>
          <a:bodyPr/>
          <a:lstStyle/>
          <a:p>
            <a:pPr eaLnBrk="1" hangingPunct="1">
              <a:buFont typeface="Wingdings" pitchFamily="2" charset="2"/>
              <a:buNone/>
              <a:defRPr/>
            </a:pPr>
            <a:r>
              <a:rPr lang="en-US" sz="2800" i="1" dirty="0">
                <a:solidFill>
                  <a:schemeClr val="tx2">
                    <a:lumMod val="75000"/>
                  </a:schemeClr>
                </a:solidFill>
              </a:rPr>
              <a:t>Oliver Wendell Holmes said: </a:t>
            </a:r>
          </a:p>
          <a:p>
            <a:pPr eaLnBrk="1" hangingPunct="1">
              <a:buFont typeface="Wingdings" pitchFamily="2" charset="2"/>
              <a:buNone/>
              <a:defRPr/>
            </a:pPr>
            <a:r>
              <a:rPr lang="en-US" sz="2400" i="1" dirty="0">
                <a:solidFill>
                  <a:schemeClr val="tx2">
                    <a:lumMod val="75000"/>
                  </a:schemeClr>
                </a:solidFill>
              </a:rPr>
              <a:t>I wouldn’t give one wit for simplicity this side of complexity… </a:t>
            </a:r>
          </a:p>
          <a:p>
            <a:pPr eaLnBrk="1" hangingPunct="1">
              <a:buFont typeface="Wingdings" pitchFamily="2" charset="2"/>
              <a:buNone/>
              <a:defRPr/>
            </a:pPr>
            <a:r>
              <a:rPr lang="en-US" sz="2400" i="1" dirty="0">
                <a:solidFill>
                  <a:schemeClr val="tx2">
                    <a:lumMod val="75000"/>
                  </a:schemeClr>
                </a:solidFill>
              </a:rPr>
              <a:t>but I would give my right arm for simplicity on the far side of complexity.</a:t>
            </a:r>
          </a:p>
          <a:p>
            <a:pPr eaLnBrk="1" hangingPunct="1">
              <a:buFont typeface="Wingdings" pitchFamily="2" charset="2"/>
              <a:buNone/>
              <a:defRPr/>
            </a:pPr>
            <a:r>
              <a:rPr lang="en-US" sz="2000" b="1" i="1" dirty="0">
                <a:solidFill>
                  <a:schemeClr val="tx2">
                    <a:lumMod val="75000"/>
                  </a:schemeClr>
                </a:solidFill>
              </a:rPr>
              <a:t>  </a:t>
            </a:r>
          </a:p>
          <a:p>
            <a:pPr eaLnBrk="1" hangingPunct="1">
              <a:buFont typeface="Wingdings" pitchFamily="2" charset="2"/>
              <a:buNone/>
              <a:defRPr/>
            </a:pPr>
            <a:r>
              <a:rPr lang="en-US" sz="2400" dirty="0">
                <a:solidFill>
                  <a:schemeClr val="tx2">
                    <a:lumMod val="75000"/>
                  </a:schemeClr>
                </a:solidFill>
              </a:rPr>
              <a:t>It’s the difference between unrealistic and realistic  principles when…</a:t>
            </a:r>
          </a:p>
        </p:txBody>
      </p:sp>
      <p:sp>
        <p:nvSpPr>
          <p:cNvPr id="6" name="Rectangle 2"/>
          <p:cNvSpPr>
            <a:spLocks noChangeArrowheads="1"/>
          </p:cNvSpPr>
          <p:nvPr/>
        </p:nvSpPr>
        <p:spPr bwMode="auto">
          <a:xfrm>
            <a:off x="1998160" y="1210727"/>
            <a:ext cx="6231439"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The purpose of this session…</a:t>
            </a:r>
          </a:p>
        </p:txBody>
      </p:sp>
      <p:sp>
        <p:nvSpPr>
          <p:cNvPr id="5" name="Rectangle 4"/>
          <p:cNvSpPr>
            <a:spLocks noChangeArrowheads="1"/>
          </p:cNvSpPr>
          <p:nvPr/>
        </p:nvSpPr>
        <p:spPr bwMode="auto">
          <a:xfrm>
            <a:off x="2202922" y="5477406"/>
            <a:ext cx="6450012" cy="646331"/>
          </a:xfrm>
          <a:prstGeom prst="rect">
            <a:avLst/>
          </a:prstGeom>
          <a:noFill/>
          <a:ln w="9525">
            <a:noFill/>
            <a:miter lim="800000"/>
            <a:headEnd/>
            <a:tailEnd/>
          </a:ln>
          <a:effectLst>
            <a:outerShdw sx="1000" sy="1000" algn="ctr" rotWithShape="0">
              <a:schemeClr val="tx2">
                <a:lumMod val="75000"/>
              </a:schemeClr>
            </a:outerShdw>
          </a:effectLst>
        </p:spPr>
        <p:txBody>
          <a:bodyPr wrap="square">
            <a:spAutoFit/>
          </a:bodyPr>
          <a:lstStyle/>
          <a:p>
            <a:pPr>
              <a:spcBef>
                <a:spcPct val="20000"/>
              </a:spcBef>
              <a:buClr>
                <a:srgbClr val="FFFF00"/>
              </a:buClr>
              <a:buFont typeface="Arial Unicode MS" pitchFamily="34" charset="-128"/>
              <a:buNone/>
              <a:defRPr/>
            </a:pPr>
            <a:r>
              <a:rPr kumimoji="1" lang="en-US" sz="3600" b="1" dirty="0">
                <a:solidFill>
                  <a:schemeClr val="tx2">
                    <a:lumMod val="75000"/>
                  </a:schemeClr>
                </a:solidFill>
                <a:effectLst>
                  <a:outerShdw blurRad="38100" dist="38100" dir="2700000" algn="tl">
                    <a:srgbClr val="000000"/>
                  </a:outerShdw>
                </a:effectLst>
                <a:latin typeface="Franklin Gothic Book" pitchFamily="34" charset="0"/>
              </a:rPr>
              <a:t>separating hype from reality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animEffect transition="in" filter="wipe(left)">
                                      <p:cBhvr>
                                        <p:cTn id="11" dur="500"/>
                                        <p:tgtEl>
                                          <p:spTgt spid="6349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3491">
                                            <p:txEl>
                                              <p:pRg st="2" end="2"/>
                                            </p:txEl>
                                          </p:spTgt>
                                        </p:tgtEl>
                                        <p:attrNameLst>
                                          <p:attrName>style.visibility</p:attrName>
                                        </p:attrNameLst>
                                      </p:cBhvr>
                                      <p:to>
                                        <p:strVal val="visible"/>
                                      </p:to>
                                    </p:set>
                                    <p:animEffect transition="in" filter="wipe(left)">
                                      <p:cBhvr>
                                        <p:cTn id="16" dur="500"/>
                                        <p:tgtEl>
                                          <p:spTgt spid="6349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3491">
                                            <p:txEl>
                                              <p:pRg st="4" end="4"/>
                                            </p:txEl>
                                          </p:spTgt>
                                        </p:tgtEl>
                                        <p:attrNameLst>
                                          <p:attrName>style.visibility</p:attrName>
                                        </p:attrNameLst>
                                      </p:cBhvr>
                                      <p:to>
                                        <p:strVal val="visible"/>
                                      </p:to>
                                    </p:set>
                                    <p:animEffect transition="in" filter="wipe(left)">
                                      <p:cBhvr>
                                        <p:cTn id="21" dur="500"/>
                                        <p:tgtEl>
                                          <p:spTgt spid="63491">
                                            <p:txEl>
                                              <p:pRg st="4" end="4"/>
                                            </p:txEl>
                                          </p:spTgt>
                                        </p:tgtEl>
                                      </p:cBhvr>
                                    </p:animEffect>
                                  </p:childTnLst>
                                </p:cTn>
                              </p:par>
                              <p:par>
                                <p:cTn id="22" presetID="53" presetClass="entr" presetSubtype="0" fill="hold" grpId="0" nodeType="withEffect">
                                  <p:stCondLst>
                                    <p:cond delay="200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autoUpdateAnimBg="0"/>
      <p:bldP spid="5" grpId="0"/>
      <p:bldP spid="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247" name="Rectangle 223"/>
          <p:cNvSpPr>
            <a:spLocks noGrp="1" noChangeArrowheads="1"/>
          </p:cNvSpPr>
          <p:nvPr>
            <p:ph type="body" idx="4294967295"/>
          </p:nvPr>
        </p:nvSpPr>
        <p:spPr>
          <a:xfrm>
            <a:off x="1527174" y="1986488"/>
            <a:ext cx="6922558" cy="2644775"/>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Advantages</a:t>
            </a:r>
          </a:p>
          <a:p>
            <a:pPr marL="457200" lvl="1" indent="-228600" eaLnBrk="1" hangingPunct="1">
              <a:spcBef>
                <a:spcPts val="0"/>
              </a:spcBef>
              <a:spcAft>
                <a:spcPts val="600"/>
              </a:spcAft>
              <a:defRPr/>
            </a:pPr>
            <a:r>
              <a:rPr lang="en-US" sz="1800" dirty="0">
                <a:solidFill>
                  <a:schemeClr val="tx2">
                    <a:lumMod val="75000"/>
                  </a:schemeClr>
                </a:solidFill>
              </a:rPr>
              <a:t> Interaction (complex branching) </a:t>
            </a:r>
          </a:p>
          <a:p>
            <a:pPr marL="457200" lvl="1" indent="-228600" eaLnBrk="1" hangingPunct="1">
              <a:spcBef>
                <a:spcPts val="0"/>
              </a:spcBef>
              <a:spcAft>
                <a:spcPts val="600"/>
              </a:spcAft>
              <a:defRPr/>
            </a:pPr>
            <a:r>
              <a:rPr lang="en-US" sz="1800" dirty="0">
                <a:solidFill>
                  <a:schemeClr val="tx2">
                    <a:lumMod val="75000"/>
                  </a:schemeClr>
                </a:solidFill>
              </a:rPr>
              <a:t> Multimedia</a:t>
            </a:r>
          </a:p>
          <a:p>
            <a:pPr marL="457200" lvl="1" indent="-228600" eaLnBrk="1" hangingPunct="1">
              <a:spcBef>
                <a:spcPts val="0"/>
              </a:spcBef>
              <a:spcAft>
                <a:spcPts val="600"/>
              </a:spcAft>
              <a:defRPr/>
            </a:pPr>
            <a:r>
              <a:rPr lang="en-US" sz="1800" dirty="0">
                <a:solidFill>
                  <a:schemeClr val="tx2">
                    <a:lumMod val="75000"/>
                  </a:schemeClr>
                </a:solidFill>
              </a:rPr>
              <a:t> Reduces learning time</a:t>
            </a:r>
          </a:p>
          <a:p>
            <a:pPr marL="457200" lvl="1" indent="-228600" eaLnBrk="1" hangingPunct="1">
              <a:spcBef>
                <a:spcPts val="0"/>
              </a:spcBef>
              <a:spcAft>
                <a:spcPts val="600"/>
              </a:spcAft>
              <a:defRPr/>
            </a:pPr>
            <a:r>
              <a:rPr lang="en-US" sz="1800" dirty="0">
                <a:solidFill>
                  <a:schemeClr val="tx2">
                    <a:lumMod val="75000"/>
                  </a:schemeClr>
                </a:solidFill>
              </a:rPr>
              <a:t> Standardized Instruction </a:t>
            </a:r>
          </a:p>
          <a:p>
            <a:pPr marL="457200" lvl="1" indent="-228600" eaLnBrk="1" hangingPunct="1">
              <a:spcBef>
                <a:spcPts val="0"/>
              </a:spcBef>
              <a:spcAft>
                <a:spcPts val="600"/>
              </a:spcAft>
              <a:defRPr/>
            </a:pPr>
            <a:r>
              <a:rPr lang="en-US" sz="1800" dirty="0">
                <a:solidFill>
                  <a:schemeClr val="tx2">
                    <a:lumMod val="75000"/>
                  </a:schemeClr>
                </a:solidFill>
              </a:rPr>
              <a:t> On-the-spot remediation </a:t>
            </a:r>
          </a:p>
          <a:p>
            <a:pPr marL="457200" lvl="1" indent="-228600" eaLnBrk="1" hangingPunct="1">
              <a:spcBef>
                <a:spcPts val="0"/>
              </a:spcBef>
              <a:spcAft>
                <a:spcPts val="600"/>
              </a:spcAft>
              <a:defRPr/>
            </a:pPr>
            <a:r>
              <a:rPr lang="en-US" sz="1800" dirty="0">
                <a:solidFill>
                  <a:schemeClr val="tx2">
                    <a:lumMod val="75000"/>
                  </a:schemeClr>
                </a:solidFill>
              </a:rPr>
              <a:t> Inexpensive delivery </a:t>
            </a:r>
          </a:p>
        </p:txBody>
      </p:sp>
      <p:sp>
        <p:nvSpPr>
          <p:cNvPr id="4" name="Rectangle 2"/>
          <p:cNvSpPr>
            <a:spLocks noChangeArrowheads="1"/>
          </p:cNvSpPr>
          <p:nvPr/>
        </p:nvSpPr>
        <p:spPr bwMode="auto">
          <a:xfrm>
            <a:off x="1998166" y="1236135"/>
            <a:ext cx="6045187"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Computer-Based Instruction (CBI &amp; IMI)</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p:cNvSpPr>
            <a:spLocks noGrp="1" noChangeArrowheads="1"/>
          </p:cNvSpPr>
          <p:nvPr>
            <p:ph type="body" idx="4294967295"/>
          </p:nvPr>
        </p:nvSpPr>
        <p:spPr>
          <a:xfrm>
            <a:off x="1528763" y="1993897"/>
            <a:ext cx="7124170" cy="2434170"/>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Advantages (cont.)</a:t>
            </a:r>
          </a:p>
          <a:p>
            <a:pPr marL="514350" lvl="1" eaLnBrk="1" hangingPunct="1">
              <a:spcBef>
                <a:spcPts val="0"/>
              </a:spcBef>
              <a:spcAft>
                <a:spcPts val="600"/>
              </a:spcAft>
              <a:defRPr/>
            </a:pPr>
            <a:r>
              <a:rPr lang="en-US" sz="1800" dirty="0">
                <a:solidFill>
                  <a:schemeClr val="tx2">
                    <a:lumMod val="75000"/>
                  </a:schemeClr>
                </a:solidFill>
              </a:rPr>
              <a:t>Nearly ubiquitous</a:t>
            </a:r>
          </a:p>
          <a:p>
            <a:pPr marL="514350" lvl="1" eaLnBrk="1" hangingPunct="1">
              <a:spcBef>
                <a:spcPts val="0"/>
              </a:spcBef>
              <a:spcAft>
                <a:spcPts val="600"/>
              </a:spcAft>
              <a:defRPr/>
            </a:pPr>
            <a:r>
              <a:rPr lang="en-US" sz="1800" dirty="0">
                <a:solidFill>
                  <a:schemeClr val="tx2">
                    <a:lumMod val="75000"/>
                  </a:schemeClr>
                </a:solidFill>
              </a:rPr>
              <a:t> Allows for large student enrollment</a:t>
            </a:r>
          </a:p>
          <a:p>
            <a:pPr marL="514350" lvl="1" eaLnBrk="1" hangingPunct="1">
              <a:spcBef>
                <a:spcPts val="0"/>
              </a:spcBef>
              <a:spcAft>
                <a:spcPts val="600"/>
              </a:spcAft>
              <a:defRPr/>
            </a:pPr>
            <a:r>
              <a:rPr lang="en-US" sz="1800" dirty="0">
                <a:solidFill>
                  <a:schemeClr val="tx2">
                    <a:lumMod val="75000"/>
                  </a:schemeClr>
                </a:solidFill>
              </a:rPr>
              <a:t> Allows students to work at own pace &amp; place</a:t>
            </a:r>
          </a:p>
          <a:p>
            <a:pPr marL="514350" lvl="1" eaLnBrk="1" hangingPunct="1">
              <a:spcBef>
                <a:spcPts val="0"/>
              </a:spcBef>
              <a:spcAft>
                <a:spcPts val="600"/>
              </a:spcAft>
              <a:defRPr/>
            </a:pPr>
            <a:r>
              <a:rPr lang="en-US" sz="1800" dirty="0">
                <a:solidFill>
                  <a:schemeClr val="tx2">
                    <a:lumMod val="75000"/>
                  </a:schemeClr>
                </a:solidFill>
              </a:rPr>
              <a:t>Great choice for large amounts of text (reference documents)</a:t>
            </a:r>
          </a:p>
          <a:p>
            <a:pPr marL="514350" lvl="1" eaLnBrk="1" hangingPunct="1">
              <a:spcBef>
                <a:spcPts val="0"/>
              </a:spcBef>
              <a:spcAft>
                <a:spcPts val="600"/>
              </a:spcAft>
              <a:defRPr/>
            </a:pPr>
            <a:r>
              <a:rPr lang="en-US" sz="1800" dirty="0">
                <a:solidFill>
                  <a:schemeClr val="tx2">
                    <a:lumMod val="75000"/>
                  </a:schemeClr>
                </a:solidFill>
              </a:rPr>
              <a:t>Not constrained by bandwidth (allows for media rich learning environment)</a:t>
            </a:r>
          </a:p>
        </p:txBody>
      </p:sp>
      <p:sp>
        <p:nvSpPr>
          <p:cNvPr id="4" name="Rectangle 2"/>
          <p:cNvSpPr>
            <a:spLocks noChangeArrowheads="1"/>
          </p:cNvSpPr>
          <p:nvPr/>
        </p:nvSpPr>
        <p:spPr bwMode="auto">
          <a:xfrm>
            <a:off x="1998166" y="1236135"/>
            <a:ext cx="6045187"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Computer-Based Instruction (CBI &amp; IMI)</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5" name="Rectangle 5"/>
          <p:cNvSpPr>
            <a:spLocks noGrp="1" noChangeArrowheads="1"/>
          </p:cNvSpPr>
          <p:nvPr>
            <p:ph type="body" idx="4294967295"/>
          </p:nvPr>
        </p:nvSpPr>
        <p:spPr>
          <a:xfrm>
            <a:off x="1524530" y="1999187"/>
            <a:ext cx="7297736" cy="3097741"/>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Disadvantages </a:t>
            </a:r>
          </a:p>
          <a:p>
            <a:pPr marL="514350" lvl="1" eaLnBrk="1" hangingPunct="1">
              <a:spcBef>
                <a:spcPts val="0"/>
              </a:spcBef>
              <a:spcAft>
                <a:spcPts val="600"/>
              </a:spcAft>
              <a:defRPr/>
            </a:pPr>
            <a:r>
              <a:rPr lang="en-US" sz="1800" dirty="0">
                <a:solidFill>
                  <a:schemeClr val="tx2">
                    <a:lumMod val="75000"/>
                  </a:schemeClr>
                </a:solidFill>
              </a:rPr>
              <a:t>No unprogrammed interaction (canned)</a:t>
            </a:r>
          </a:p>
          <a:p>
            <a:pPr marL="514350" lvl="1" eaLnBrk="1" hangingPunct="1">
              <a:spcBef>
                <a:spcPts val="0"/>
              </a:spcBef>
              <a:spcAft>
                <a:spcPts val="600"/>
              </a:spcAft>
              <a:defRPr/>
            </a:pPr>
            <a:r>
              <a:rPr lang="en-US" sz="1800" dirty="0">
                <a:solidFill>
                  <a:schemeClr val="tx2">
                    <a:lumMod val="75000"/>
                  </a:schemeClr>
                </a:solidFill>
              </a:rPr>
              <a:t>Platform &amp; software limitations</a:t>
            </a:r>
          </a:p>
          <a:p>
            <a:pPr marL="514350" lvl="1" eaLnBrk="1" hangingPunct="1">
              <a:spcBef>
                <a:spcPts val="0"/>
              </a:spcBef>
              <a:spcAft>
                <a:spcPts val="600"/>
              </a:spcAft>
              <a:defRPr/>
            </a:pPr>
            <a:r>
              <a:rPr lang="en-US" sz="1800" dirty="0">
                <a:solidFill>
                  <a:schemeClr val="tx2">
                    <a:lumMod val="75000"/>
                  </a:schemeClr>
                </a:solidFill>
              </a:rPr>
              <a:t>Outsourcing can be expensive &amp; high risk</a:t>
            </a:r>
          </a:p>
          <a:p>
            <a:pPr marL="514350" lvl="1" eaLnBrk="1" hangingPunct="1">
              <a:spcBef>
                <a:spcPts val="0"/>
              </a:spcBef>
              <a:spcAft>
                <a:spcPts val="600"/>
              </a:spcAft>
              <a:defRPr/>
            </a:pPr>
            <a:r>
              <a:rPr lang="en-US" sz="1800" dirty="0">
                <a:solidFill>
                  <a:schemeClr val="tx2">
                    <a:lumMod val="75000"/>
                  </a:schemeClr>
                </a:solidFill>
              </a:rPr>
              <a:t>Poor selection for large amounts of text (reading through—slower reading speed) </a:t>
            </a:r>
          </a:p>
          <a:p>
            <a:pPr marL="514350" lvl="1" eaLnBrk="1" hangingPunct="1">
              <a:spcBef>
                <a:spcPts val="0"/>
              </a:spcBef>
              <a:spcAft>
                <a:spcPts val="600"/>
              </a:spcAft>
              <a:defRPr/>
            </a:pPr>
            <a:r>
              <a:rPr lang="en-US" sz="1800" dirty="0">
                <a:solidFill>
                  <a:schemeClr val="tx2">
                    <a:lumMod val="75000"/>
                  </a:schemeClr>
                </a:solidFill>
              </a:rPr>
              <a:t>Hard/Software incompatibilities</a:t>
            </a:r>
          </a:p>
          <a:p>
            <a:pPr marL="514350" lvl="1" eaLnBrk="1" hangingPunct="1">
              <a:spcBef>
                <a:spcPts val="0"/>
              </a:spcBef>
              <a:spcAft>
                <a:spcPts val="600"/>
              </a:spcAft>
              <a:defRPr/>
            </a:pPr>
            <a:r>
              <a:rPr lang="en-US" sz="1800" dirty="0">
                <a:solidFill>
                  <a:schemeClr val="tx2">
                    <a:lumMod val="75000"/>
                  </a:schemeClr>
                </a:solidFill>
              </a:rPr>
              <a:t>High attrition rates</a:t>
            </a:r>
          </a:p>
          <a:p>
            <a:pPr lvl="1" eaLnBrk="1" hangingPunct="1">
              <a:defRPr/>
            </a:pPr>
            <a:endParaRPr lang="en-US" dirty="0"/>
          </a:p>
          <a:p>
            <a:pPr lvl="1" eaLnBrk="1" hangingPunct="1">
              <a:defRPr/>
            </a:pPr>
            <a:endParaRPr lang="en-US" dirty="0"/>
          </a:p>
        </p:txBody>
      </p:sp>
      <p:sp>
        <p:nvSpPr>
          <p:cNvPr id="4" name="Rectangle 2"/>
          <p:cNvSpPr>
            <a:spLocks noChangeArrowheads="1"/>
          </p:cNvSpPr>
          <p:nvPr/>
        </p:nvSpPr>
        <p:spPr bwMode="auto">
          <a:xfrm>
            <a:off x="1998166" y="1236135"/>
            <a:ext cx="6045187"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Computer-Based Instruction (CBI &amp; IMI)</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24" descr="C:\DOCUME~1\pwestfal\LOCALS~1\Temp\_TS20.tmp\_TS1E.tmp\computer_based_training.jpg"/>
          <p:cNvPicPr>
            <a:picLocks noChangeAspect="1" noChangeArrowheads="1"/>
          </p:cNvPicPr>
          <p:nvPr/>
        </p:nvPicPr>
        <p:blipFill>
          <a:blip r:embed="rId3" cstate="print"/>
          <a:srcRect/>
          <a:stretch>
            <a:fillRect/>
          </a:stretch>
        </p:blipFill>
        <p:spPr bwMode="auto">
          <a:xfrm>
            <a:off x="4112335" y="3378619"/>
            <a:ext cx="4286250" cy="2857500"/>
          </a:xfrm>
          <a:prstGeom prst="rect">
            <a:avLst/>
          </a:prstGeom>
          <a:noFill/>
          <a:ln w="9525">
            <a:noFill/>
            <a:miter lim="800000"/>
            <a:headEnd/>
            <a:tailEnd/>
          </a:ln>
        </p:spPr>
      </p:pic>
      <p:sp>
        <p:nvSpPr>
          <p:cNvPr id="58371"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58372"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383200" name="Rectangle 224"/>
          <p:cNvSpPr>
            <a:spLocks noGrp="1" noChangeArrowheads="1"/>
          </p:cNvSpPr>
          <p:nvPr>
            <p:ph type="body" idx="4294967295"/>
          </p:nvPr>
        </p:nvSpPr>
        <p:spPr>
          <a:xfrm>
            <a:off x="1532469" y="2091267"/>
            <a:ext cx="7433734" cy="1447800"/>
          </a:xfrm>
          <a:prstGeom prst="rect">
            <a:avLst/>
          </a:prstGeom>
        </p:spPr>
        <p:txBody>
          <a:bodyPr/>
          <a:lstStyle/>
          <a:p>
            <a:pPr eaLnBrk="1" hangingPunct="1">
              <a:defRPr/>
            </a:pPr>
            <a:r>
              <a:rPr lang="en-US" sz="2000" dirty="0">
                <a:solidFill>
                  <a:schemeClr val="tx2">
                    <a:lumMod val="75000"/>
                  </a:schemeClr>
                </a:solidFill>
              </a:rPr>
              <a:t>One-way text, graphics, CBI</a:t>
            </a:r>
          </a:p>
          <a:p>
            <a:pPr eaLnBrk="1" hangingPunct="1">
              <a:defRPr/>
            </a:pPr>
            <a:r>
              <a:rPr lang="en-US" sz="2000" dirty="0">
                <a:solidFill>
                  <a:schemeClr val="tx2">
                    <a:lumMod val="75000"/>
                  </a:schemeClr>
                </a:solidFill>
              </a:rPr>
              <a:t>Two-way text (threaded discussion) &amp; graphics (Whiteboard)</a:t>
            </a:r>
          </a:p>
          <a:p>
            <a:pPr eaLnBrk="1" hangingPunct="1">
              <a:defRPr/>
            </a:pPr>
            <a:r>
              <a:rPr lang="en-US" sz="2000" dirty="0">
                <a:solidFill>
                  <a:schemeClr val="tx2">
                    <a:lumMod val="75000"/>
                  </a:schemeClr>
                </a:solidFill>
              </a:rPr>
              <a:t>One-way video &amp; audio (streaming media/Webcast &amp; IP multicasting)</a:t>
            </a:r>
          </a:p>
        </p:txBody>
      </p:sp>
      <p:sp>
        <p:nvSpPr>
          <p:cNvPr id="7" name="Rectangle 2"/>
          <p:cNvSpPr>
            <a:spLocks noChangeArrowheads="1"/>
          </p:cNvSpPr>
          <p:nvPr/>
        </p:nvSpPr>
        <p:spPr bwMode="auto">
          <a:xfrm>
            <a:off x="1735689" y="1236135"/>
            <a:ext cx="6426167"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Web-Based Instruction (WBI) a.k.a. online or e-learning (IMI)</a:t>
            </a:r>
          </a:p>
        </p:txBody>
      </p:sp>
      <p:sp>
        <p:nvSpPr>
          <p:cNvPr id="8" name="Action Button: Return 7">
            <a:hlinkClick r:id="rId4" action="ppaction://hlinksldjump" highlightClick="1"/>
          </p:cNvPr>
          <p:cNvSpPr/>
          <p:nvPr/>
        </p:nvSpPr>
        <p:spPr>
          <a:xfrm>
            <a:off x="457200" y="3098800"/>
            <a:ext cx="449263" cy="414338"/>
          </a:xfrm>
          <a:prstGeom prst="actionButtonReturn">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1"/>
          <p:cNvSpPr>
            <a:spLocks noChangeArrowheads="1"/>
          </p:cNvSpPr>
          <p:nvPr/>
        </p:nvSpPr>
        <p:spPr bwMode="auto">
          <a:xfrm>
            <a:off x="246064" y="3571757"/>
            <a:ext cx="922336" cy="461665"/>
          </a:xfrm>
          <a:prstGeom prst="rect">
            <a:avLst/>
          </a:prstGeom>
          <a:noFill/>
          <a:ln w="9525">
            <a:noFill/>
            <a:miter lim="800000"/>
            <a:headEnd/>
            <a:tailEnd/>
          </a:ln>
          <a:effectLst/>
        </p:spPr>
        <p:txBody>
          <a:bodyPr wrap="square" anchor="ctr">
            <a:spAutoFit/>
          </a:bodyPr>
          <a:lstStyle/>
          <a:p>
            <a:pPr>
              <a:spcAft>
                <a:spcPts val="600"/>
              </a:spcAft>
              <a:buClr>
                <a:schemeClr val="tx2">
                  <a:lumMod val="75000"/>
                </a:schemeClr>
              </a:buClr>
              <a:buSzPct val="150000"/>
              <a:defRPr/>
            </a:pPr>
            <a:r>
              <a:rPr lang="en-US" sz="1200" dirty="0">
                <a:solidFill>
                  <a:schemeClr val="bg1"/>
                </a:solidFill>
                <a:latin typeface="Franklin Gothic Book" pitchFamily="34" charset="0"/>
                <a:ea typeface="Times New Roman" pitchFamily="18" charset="0"/>
                <a:cs typeface="Arial" pitchFamily="34" charset="0"/>
              </a:rPr>
              <a:t>Return to sub menu</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5939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395488" name="Rectangle 224"/>
          <p:cNvSpPr>
            <a:spLocks noGrp="1" noChangeArrowheads="1"/>
          </p:cNvSpPr>
          <p:nvPr>
            <p:ph type="body" idx="4294967295"/>
          </p:nvPr>
        </p:nvSpPr>
        <p:spPr>
          <a:xfrm>
            <a:off x="1540935" y="2085457"/>
            <a:ext cx="7035799" cy="3612609"/>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Advantages</a:t>
            </a:r>
          </a:p>
          <a:p>
            <a:pPr marL="457200" lvl="1" indent="-228600" eaLnBrk="1" hangingPunct="1">
              <a:spcBef>
                <a:spcPts val="0"/>
              </a:spcBef>
              <a:spcAft>
                <a:spcPts val="600"/>
              </a:spcAft>
              <a:defRPr/>
            </a:pPr>
            <a:r>
              <a:rPr lang="en-US" sz="1800" dirty="0">
                <a:solidFill>
                  <a:schemeClr val="tx2">
                    <a:lumMod val="75000"/>
                  </a:schemeClr>
                </a:solidFill>
              </a:rPr>
              <a:t>Inexpensive if developed in-house (</a:t>
            </a:r>
            <a:r>
              <a:rPr lang="en-US" sz="1800" i="1" dirty="0">
                <a:solidFill>
                  <a:schemeClr val="tx2">
                    <a:lumMod val="75000"/>
                  </a:schemeClr>
                </a:solidFill>
              </a:rPr>
              <a:t>Rapid e-Learning</a:t>
            </a:r>
            <a:r>
              <a:rPr lang="en-US" sz="1800" dirty="0">
                <a:solidFill>
                  <a:schemeClr val="tx2">
                    <a:lumMod val="75000"/>
                  </a:schemeClr>
                </a:solidFill>
              </a:rPr>
              <a:t>)</a:t>
            </a:r>
          </a:p>
          <a:p>
            <a:pPr marL="457200" lvl="1" indent="-228600" eaLnBrk="1" hangingPunct="1">
              <a:spcBef>
                <a:spcPts val="0"/>
              </a:spcBef>
              <a:spcAft>
                <a:spcPts val="600"/>
              </a:spcAft>
              <a:defRPr/>
            </a:pPr>
            <a:r>
              <a:rPr lang="en-US" sz="1800" dirty="0">
                <a:solidFill>
                  <a:schemeClr val="tx2">
                    <a:lumMod val="75000"/>
                  </a:schemeClr>
                </a:solidFill>
              </a:rPr>
              <a:t>Can be updated &amp; controlled from a central location</a:t>
            </a:r>
          </a:p>
          <a:p>
            <a:pPr marL="457200" lvl="1" indent="-228600" eaLnBrk="1" hangingPunct="1">
              <a:spcBef>
                <a:spcPts val="0"/>
              </a:spcBef>
              <a:spcAft>
                <a:spcPts val="600"/>
              </a:spcAft>
              <a:defRPr/>
            </a:pPr>
            <a:r>
              <a:rPr lang="en-US" sz="1800" dirty="0">
                <a:solidFill>
                  <a:schemeClr val="tx2">
                    <a:lumMod val="75000"/>
                  </a:schemeClr>
                </a:solidFill>
              </a:rPr>
              <a:t>Offers standardized instruction </a:t>
            </a:r>
          </a:p>
          <a:p>
            <a:pPr marL="457200" lvl="1" indent="-228600" eaLnBrk="1" hangingPunct="1">
              <a:spcBef>
                <a:spcPts val="0"/>
              </a:spcBef>
              <a:spcAft>
                <a:spcPts val="600"/>
              </a:spcAft>
              <a:defRPr/>
            </a:pPr>
            <a:r>
              <a:rPr lang="en-US" sz="1800" dirty="0">
                <a:solidFill>
                  <a:schemeClr val="tx2">
                    <a:lumMod val="75000"/>
                  </a:schemeClr>
                </a:solidFill>
              </a:rPr>
              <a:t>Nearly ubiquitous—mobile media greatly enhance access—ideal for microlearning </a:t>
            </a:r>
          </a:p>
          <a:p>
            <a:pPr marL="457200" lvl="1" indent="-228600" eaLnBrk="1" hangingPunct="1">
              <a:spcBef>
                <a:spcPts val="0"/>
              </a:spcBef>
              <a:spcAft>
                <a:spcPts val="600"/>
              </a:spcAft>
              <a:defRPr/>
            </a:pPr>
            <a:r>
              <a:rPr lang="en-US" sz="1800" dirty="0">
                <a:solidFill>
                  <a:schemeClr val="tx2">
                    <a:lumMod val="75000"/>
                  </a:schemeClr>
                </a:solidFill>
              </a:rPr>
              <a:t>Allows for large student enrollment</a:t>
            </a:r>
          </a:p>
          <a:p>
            <a:pPr marL="457200" lvl="1" indent="-228600" eaLnBrk="1" hangingPunct="1">
              <a:spcBef>
                <a:spcPts val="0"/>
              </a:spcBef>
              <a:spcAft>
                <a:spcPts val="600"/>
              </a:spcAft>
              <a:defRPr/>
            </a:pPr>
            <a:r>
              <a:rPr lang="en-US" sz="1800" dirty="0">
                <a:solidFill>
                  <a:schemeClr val="tx2">
                    <a:lumMod val="75000"/>
                  </a:schemeClr>
                </a:solidFill>
              </a:rPr>
              <a:t>Allows students to work at own pace</a:t>
            </a:r>
          </a:p>
          <a:p>
            <a:pPr marL="457200" lvl="1" indent="-228600" eaLnBrk="1" hangingPunct="1">
              <a:spcBef>
                <a:spcPts val="0"/>
              </a:spcBef>
              <a:spcAft>
                <a:spcPts val="600"/>
              </a:spcAft>
              <a:defRPr/>
            </a:pPr>
            <a:r>
              <a:rPr lang="en-US" sz="1800" dirty="0">
                <a:solidFill>
                  <a:schemeClr val="tx2">
                    <a:lumMod val="75000"/>
                  </a:schemeClr>
                </a:solidFill>
              </a:rPr>
              <a:t>Student progress can be tracked &amp; remediated</a:t>
            </a:r>
          </a:p>
          <a:p>
            <a:pPr marL="457200" lvl="1" indent="-228600" eaLnBrk="1" hangingPunct="1">
              <a:spcBef>
                <a:spcPts val="0"/>
              </a:spcBef>
              <a:spcAft>
                <a:spcPts val="600"/>
              </a:spcAft>
              <a:defRPr/>
            </a:pPr>
            <a:r>
              <a:rPr lang="en-US" sz="1800" dirty="0">
                <a:solidFill>
                  <a:schemeClr val="tx2">
                    <a:lumMod val="75000"/>
                  </a:schemeClr>
                </a:solidFill>
              </a:rPr>
              <a:t>Greatly expands potential for informal learning</a:t>
            </a:r>
          </a:p>
        </p:txBody>
      </p:sp>
      <p:sp>
        <p:nvSpPr>
          <p:cNvPr id="6" name="Rectangle 2"/>
          <p:cNvSpPr>
            <a:spLocks noChangeArrowheads="1"/>
          </p:cNvSpPr>
          <p:nvPr/>
        </p:nvSpPr>
        <p:spPr bwMode="auto">
          <a:xfrm>
            <a:off x="1735689" y="1236135"/>
            <a:ext cx="6426167"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Web-Based Instruction (WBI)</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6041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397319" name="Rectangle 7"/>
          <p:cNvSpPr>
            <a:spLocks noGrp="1" noChangeArrowheads="1"/>
          </p:cNvSpPr>
          <p:nvPr>
            <p:ph type="body" idx="4294967295"/>
          </p:nvPr>
        </p:nvSpPr>
        <p:spPr>
          <a:xfrm>
            <a:off x="1540933" y="2096027"/>
            <a:ext cx="7382934" cy="2518306"/>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Disadvantages</a:t>
            </a:r>
          </a:p>
          <a:p>
            <a:pPr marL="514350" lvl="1" eaLnBrk="1" hangingPunct="1">
              <a:spcBef>
                <a:spcPts val="0"/>
              </a:spcBef>
              <a:spcAft>
                <a:spcPts val="600"/>
              </a:spcAft>
              <a:defRPr/>
            </a:pPr>
            <a:r>
              <a:rPr lang="en-US" sz="1800" dirty="0">
                <a:solidFill>
                  <a:schemeClr val="tx2">
                    <a:lumMod val="75000"/>
                  </a:schemeClr>
                </a:solidFill>
              </a:rPr>
              <a:t>Need access—agency firewalls problematic</a:t>
            </a:r>
          </a:p>
          <a:p>
            <a:pPr marL="514350" lvl="1" eaLnBrk="1" hangingPunct="1">
              <a:spcBef>
                <a:spcPts val="0"/>
              </a:spcBef>
              <a:spcAft>
                <a:spcPts val="600"/>
              </a:spcAft>
              <a:defRPr/>
            </a:pPr>
            <a:r>
              <a:rPr lang="en-US" sz="1800" dirty="0">
                <a:solidFill>
                  <a:schemeClr val="tx2">
                    <a:lumMod val="75000"/>
                  </a:schemeClr>
                </a:solidFill>
              </a:rPr>
              <a:t>Bandwidth/browser limitations may restrict instructional methodologies  </a:t>
            </a:r>
          </a:p>
          <a:p>
            <a:pPr marL="514350" lvl="1" eaLnBrk="1" hangingPunct="1">
              <a:spcBef>
                <a:spcPts val="0"/>
              </a:spcBef>
              <a:spcAft>
                <a:spcPts val="600"/>
              </a:spcAft>
              <a:defRPr/>
            </a:pPr>
            <a:r>
              <a:rPr lang="en-US" sz="1800" dirty="0">
                <a:solidFill>
                  <a:schemeClr val="tx2">
                    <a:lumMod val="75000"/>
                  </a:schemeClr>
                </a:solidFill>
              </a:rPr>
              <a:t>Limited bandwidth means slower performance for sound, video, and intense graphics—especially with mobile devices </a:t>
            </a:r>
          </a:p>
          <a:p>
            <a:pPr marL="514350" lvl="1" eaLnBrk="1" hangingPunct="1">
              <a:spcBef>
                <a:spcPts val="0"/>
              </a:spcBef>
              <a:spcAft>
                <a:spcPts val="600"/>
              </a:spcAft>
              <a:defRPr/>
            </a:pPr>
            <a:r>
              <a:rPr lang="en-US" sz="1800" dirty="0">
                <a:solidFill>
                  <a:schemeClr val="tx2">
                    <a:lumMod val="75000"/>
                  </a:schemeClr>
                </a:solidFill>
              </a:rPr>
              <a:t>Outsourcing can be expensive &amp; high risk</a:t>
            </a:r>
          </a:p>
          <a:p>
            <a:pPr marL="514350" lvl="1" eaLnBrk="1" hangingPunct="1">
              <a:spcBef>
                <a:spcPts val="0"/>
              </a:spcBef>
              <a:spcAft>
                <a:spcPts val="600"/>
              </a:spcAft>
              <a:defRPr/>
            </a:pPr>
            <a:r>
              <a:rPr lang="en-US" sz="1800" dirty="0">
                <a:solidFill>
                  <a:schemeClr val="tx2">
                    <a:lumMod val="75000"/>
                  </a:schemeClr>
                </a:solidFill>
              </a:rPr>
              <a:t>Updating can be slow when outsourced</a:t>
            </a:r>
          </a:p>
        </p:txBody>
      </p:sp>
      <p:sp>
        <p:nvSpPr>
          <p:cNvPr id="7" name="Rectangle 2"/>
          <p:cNvSpPr>
            <a:spLocks noChangeArrowheads="1"/>
          </p:cNvSpPr>
          <p:nvPr/>
        </p:nvSpPr>
        <p:spPr bwMode="auto">
          <a:xfrm>
            <a:off x="1735689" y="1236135"/>
            <a:ext cx="6426167"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Web-Based Instruction (WBI)</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6144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399367" name="Rectangle 7"/>
          <p:cNvSpPr>
            <a:spLocks noGrp="1" noChangeArrowheads="1"/>
          </p:cNvSpPr>
          <p:nvPr>
            <p:ph type="body" idx="4294967295"/>
          </p:nvPr>
        </p:nvSpPr>
        <p:spPr>
          <a:xfrm>
            <a:off x="1541991" y="2094972"/>
            <a:ext cx="7204075" cy="2138362"/>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Disadvantages (cont.)</a:t>
            </a:r>
          </a:p>
          <a:p>
            <a:pPr marL="514350" lvl="1" eaLnBrk="1" hangingPunct="1">
              <a:spcBef>
                <a:spcPts val="0"/>
              </a:spcBef>
              <a:spcAft>
                <a:spcPts val="600"/>
              </a:spcAft>
              <a:defRPr/>
            </a:pPr>
            <a:r>
              <a:rPr lang="en-US" sz="1800" dirty="0">
                <a:solidFill>
                  <a:schemeClr val="tx2">
                    <a:lumMod val="75000"/>
                  </a:schemeClr>
                </a:solidFill>
              </a:rPr>
              <a:t>Poor selection for large amounts of text (slower reading speed) </a:t>
            </a:r>
          </a:p>
          <a:p>
            <a:pPr marL="514350" lvl="1" eaLnBrk="1" hangingPunct="1">
              <a:spcBef>
                <a:spcPts val="0"/>
              </a:spcBef>
              <a:spcAft>
                <a:spcPts val="600"/>
              </a:spcAft>
              <a:defRPr/>
            </a:pPr>
            <a:r>
              <a:rPr lang="en-US" sz="1800" dirty="0">
                <a:solidFill>
                  <a:schemeClr val="tx2">
                    <a:lumMod val="75000"/>
                  </a:schemeClr>
                </a:solidFill>
              </a:rPr>
              <a:t>Need additional personnel for help desks</a:t>
            </a:r>
          </a:p>
          <a:p>
            <a:pPr marL="514350" lvl="1" eaLnBrk="1" hangingPunct="1">
              <a:spcBef>
                <a:spcPts val="0"/>
              </a:spcBef>
              <a:spcAft>
                <a:spcPts val="600"/>
              </a:spcAft>
              <a:defRPr/>
            </a:pPr>
            <a:r>
              <a:rPr lang="en-US" sz="1800" dirty="0">
                <a:solidFill>
                  <a:schemeClr val="tx2">
                    <a:lumMod val="75000"/>
                  </a:schemeClr>
                </a:solidFill>
              </a:rPr>
              <a:t>Most institutions restrict student enrollment for synchronous applications</a:t>
            </a:r>
          </a:p>
          <a:p>
            <a:pPr marL="514350" lvl="1" eaLnBrk="1" hangingPunct="1">
              <a:spcBef>
                <a:spcPts val="0"/>
              </a:spcBef>
              <a:spcAft>
                <a:spcPts val="600"/>
              </a:spcAft>
              <a:defRPr/>
            </a:pPr>
            <a:r>
              <a:rPr lang="en-US" sz="1800" dirty="0">
                <a:solidFill>
                  <a:schemeClr val="tx2">
                    <a:lumMod val="75000"/>
                  </a:schemeClr>
                </a:solidFill>
              </a:rPr>
              <a:t>Asynchronous versions experience high attrition rates</a:t>
            </a:r>
          </a:p>
        </p:txBody>
      </p:sp>
      <p:sp>
        <p:nvSpPr>
          <p:cNvPr id="8" name="Rectangle 2"/>
          <p:cNvSpPr>
            <a:spLocks noChangeArrowheads="1"/>
          </p:cNvSpPr>
          <p:nvPr/>
        </p:nvSpPr>
        <p:spPr bwMode="auto">
          <a:xfrm>
            <a:off x="1735689" y="1236135"/>
            <a:ext cx="6426167"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Web-Based Instruction (WBI)</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4"/>
          <p:cNvPicPr>
            <a:picLocks noChangeAspect="1" noChangeArrowheads="1"/>
          </p:cNvPicPr>
          <p:nvPr/>
        </p:nvPicPr>
        <p:blipFill>
          <a:blip r:embed="rId2" cstate="print"/>
          <a:srcRect/>
          <a:stretch>
            <a:fillRect/>
          </a:stretch>
        </p:blipFill>
        <p:spPr bwMode="auto">
          <a:xfrm>
            <a:off x="2368023" y="2221446"/>
            <a:ext cx="5428719" cy="4010025"/>
          </a:xfrm>
          <a:prstGeom prst="rect">
            <a:avLst/>
          </a:prstGeom>
          <a:noFill/>
          <a:ln w="12700">
            <a:noFill/>
            <a:miter lim="800000"/>
            <a:headEnd type="none" w="sm" len="sm"/>
            <a:tailEnd type="none" w="sm" len="sm"/>
          </a:ln>
        </p:spPr>
      </p:pic>
      <p:sp>
        <p:nvSpPr>
          <p:cNvPr id="4" name="Rectangle 2"/>
          <p:cNvSpPr>
            <a:spLocks noChangeArrowheads="1"/>
          </p:cNvSpPr>
          <p:nvPr/>
        </p:nvSpPr>
        <p:spPr bwMode="auto">
          <a:xfrm>
            <a:off x="1735689" y="1236135"/>
            <a:ext cx="6426167"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Extensively used by AETC for Ancillary Training</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6349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478212" name="Rectangle 4"/>
          <p:cNvSpPr>
            <a:spLocks noGrp="1" noChangeArrowheads="1"/>
          </p:cNvSpPr>
          <p:nvPr>
            <p:ph type="body" idx="4294967295"/>
          </p:nvPr>
        </p:nvSpPr>
        <p:spPr>
          <a:xfrm>
            <a:off x="1544110" y="2127250"/>
            <a:ext cx="7015692" cy="2148416"/>
          </a:xfrm>
          <a:prstGeom prst="rect">
            <a:avLst/>
          </a:prstGeom>
        </p:spPr>
        <p:txBody>
          <a:bodyPr/>
          <a:lstStyle/>
          <a:p>
            <a:pPr marL="228600" indent="-228600" eaLnBrk="1" hangingPunct="1">
              <a:spcBef>
                <a:spcPts val="0"/>
              </a:spcBef>
              <a:spcAft>
                <a:spcPts val="600"/>
              </a:spcAft>
              <a:defRPr/>
            </a:pPr>
            <a:r>
              <a:rPr lang="en-US" sz="2000" dirty="0">
                <a:solidFill>
                  <a:schemeClr val="tx2">
                    <a:lumMod val="75000"/>
                  </a:schemeClr>
                </a:solidFill>
              </a:rPr>
              <a:t>Development of online learning standards in cooperation with industry &amp; academia</a:t>
            </a:r>
          </a:p>
          <a:p>
            <a:pPr marL="228600" indent="-228600" eaLnBrk="1" hangingPunct="1">
              <a:spcBef>
                <a:spcPts val="0"/>
              </a:spcBef>
              <a:spcAft>
                <a:spcPts val="600"/>
              </a:spcAft>
              <a:defRPr/>
            </a:pPr>
            <a:r>
              <a:rPr lang="en-US" sz="2000" dirty="0">
                <a:solidFill>
                  <a:schemeClr val="tx2">
                    <a:lumMod val="75000"/>
                  </a:schemeClr>
                </a:solidFill>
              </a:rPr>
              <a:t>Jan 2000—DOD released first version of encyclopedic document called </a:t>
            </a:r>
            <a:r>
              <a:rPr lang="en-US" sz="2000" i="1" dirty="0">
                <a:solidFill>
                  <a:schemeClr val="tx2">
                    <a:lumMod val="75000"/>
                  </a:schemeClr>
                </a:solidFill>
              </a:rPr>
              <a:t>Sharable Content Object Reference Model</a:t>
            </a:r>
            <a:r>
              <a:rPr lang="en-US" sz="2000" dirty="0">
                <a:solidFill>
                  <a:schemeClr val="tx2">
                    <a:lumMod val="75000"/>
                  </a:schemeClr>
                </a:solidFill>
              </a:rPr>
              <a:t>, or SCORM</a:t>
            </a:r>
          </a:p>
          <a:p>
            <a:pPr marL="228600" indent="-228600" eaLnBrk="1" hangingPunct="1">
              <a:spcBef>
                <a:spcPts val="0"/>
              </a:spcBef>
              <a:spcAft>
                <a:spcPts val="600"/>
              </a:spcAft>
              <a:defRPr/>
            </a:pPr>
            <a:r>
              <a:rPr lang="en-US" sz="2000" dirty="0">
                <a:solidFill>
                  <a:schemeClr val="tx2">
                    <a:lumMod val="75000"/>
                  </a:schemeClr>
                </a:solidFill>
              </a:rPr>
              <a:t>Excludes synchronous media, simulators, and non-digital media </a:t>
            </a:r>
          </a:p>
        </p:txBody>
      </p:sp>
      <p:pic>
        <p:nvPicPr>
          <p:cNvPr id="63494" name="Picture 6" descr="ADL Logo">
            <a:hlinkClick r:id="rId3"/>
          </p:cNvPr>
          <p:cNvPicPr>
            <a:picLocks noChangeAspect="1" noChangeArrowheads="1"/>
          </p:cNvPicPr>
          <p:nvPr/>
        </p:nvPicPr>
        <p:blipFill>
          <a:blip r:embed="rId4" cstate="print"/>
          <a:srcRect/>
          <a:stretch>
            <a:fillRect/>
          </a:stretch>
        </p:blipFill>
        <p:spPr bwMode="auto">
          <a:xfrm>
            <a:off x="4322233" y="4824941"/>
            <a:ext cx="1857375" cy="1238250"/>
          </a:xfrm>
          <a:prstGeom prst="rect">
            <a:avLst/>
          </a:prstGeom>
          <a:noFill/>
          <a:ln w="9525">
            <a:noFill/>
            <a:miter lim="800000"/>
            <a:headEnd/>
            <a:tailEnd/>
          </a:ln>
        </p:spPr>
      </p:pic>
      <p:sp>
        <p:nvSpPr>
          <p:cNvPr id="7" name="Rectangle 2"/>
          <p:cNvSpPr>
            <a:spLocks noChangeArrowheads="1"/>
          </p:cNvSpPr>
          <p:nvPr/>
        </p:nvSpPr>
        <p:spPr bwMode="auto">
          <a:xfrm>
            <a:off x="1735689" y="1236135"/>
            <a:ext cx="6426167"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DOD’s Advanced Distributed Learning System (ADL)</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6451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552966" name="Rectangle 6"/>
          <p:cNvSpPr>
            <a:spLocks noGrp="1" noChangeArrowheads="1"/>
          </p:cNvSpPr>
          <p:nvPr>
            <p:ph type="body" idx="4294967295"/>
          </p:nvPr>
        </p:nvSpPr>
        <p:spPr>
          <a:xfrm>
            <a:off x="1543049" y="2095499"/>
            <a:ext cx="7135283" cy="2679700"/>
          </a:xfrm>
          <a:prstGeom prst="rect">
            <a:avLst/>
          </a:prstGeom>
        </p:spPr>
        <p:txBody>
          <a:bodyPr/>
          <a:lstStyle/>
          <a:p>
            <a:pPr marL="609600" indent="-609600" eaLnBrk="1" hangingPunct="1">
              <a:buFont typeface="Wingdings" pitchFamily="2" charset="2"/>
              <a:buNone/>
              <a:defRPr/>
            </a:pPr>
            <a:r>
              <a:rPr lang="en-US" sz="2400" b="1" dirty="0">
                <a:solidFill>
                  <a:schemeClr val="tx2">
                    <a:lumMod val="75000"/>
                  </a:schemeClr>
                </a:solidFill>
              </a:rPr>
              <a:t>Features</a:t>
            </a:r>
          </a:p>
          <a:p>
            <a:pPr marL="228600" indent="-228600" eaLnBrk="1" hangingPunct="1">
              <a:defRPr/>
            </a:pPr>
            <a:r>
              <a:rPr lang="en-US" sz="2000" dirty="0">
                <a:solidFill>
                  <a:schemeClr val="tx2">
                    <a:lumMod val="75000"/>
                  </a:schemeClr>
                </a:solidFill>
              </a:rPr>
              <a:t>Asynchronous Web-based instruction</a:t>
            </a:r>
          </a:p>
          <a:p>
            <a:pPr marL="228600" indent="-228600" eaLnBrk="1" hangingPunct="1">
              <a:defRPr/>
            </a:pPr>
            <a:r>
              <a:rPr lang="en-US" sz="2000" dirty="0">
                <a:solidFill>
                  <a:schemeClr val="tx2">
                    <a:lumMod val="75000"/>
                  </a:schemeClr>
                </a:solidFill>
              </a:rPr>
              <a:t>XML-based sharable object standards</a:t>
            </a:r>
          </a:p>
          <a:p>
            <a:pPr marL="228600" indent="-228600" eaLnBrk="1" hangingPunct="1">
              <a:defRPr/>
            </a:pPr>
            <a:r>
              <a:rPr lang="en-US" sz="2000" dirty="0">
                <a:solidFill>
                  <a:schemeClr val="tx2">
                    <a:lumMod val="75000"/>
                  </a:schemeClr>
                </a:solidFill>
              </a:rPr>
              <a:t>Meta-tagging scheme for object retrieval</a:t>
            </a:r>
          </a:p>
          <a:p>
            <a:pPr marL="228600" indent="-228600" eaLnBrk="1" hangingPunct="1">
              <a:defRPr/>
            </a:pPr>
            <a:r>
              <a:rPr lang="en-US" sz="2000" dirty="0">
                <a:solidFill>
                  <a:schemeClr val="tx2">
                    <a:lumMod val="75000"/>
                  </a:schemeClr>
                </a:solidFill>
              </a:rPr>
              <a:t>Guidelines to parse/granularize instructional materials—designed for reuse</a:t>
            </a:r>
          </a:p>
          <a:p>
            <a:pPr marL="228600" indent="-228600" eaLnBrk="1" hangingPunct="1">
              <a:defRPr/>
            </a:pPr>
            <a:r>
              <a:rPr lang="en-US" sz="2000" dirty="0">
                <a:solidFill>
                  <a:schemeClr val="tx2">
                    <a:lumMod val="75000"/>
                  </a:schemeClr>
                </a:solidFill>
              </a:rPr>
              <a:t>Common LMS, common repositories</a:t>
            </a:r>
          </a:p>
        </p:txBody>
      </p:sp>
      <p:sp>
        <p:nvSpPr>
          <p:cNvPr id="7" name="Rectangle 2"/>
          <p:cNvSpPr>
            <a:spLocks noChangeArrowheads="1"/>
          </p:cNvSpPr>
          <p:nvPr/>
        </p:nvSpPr>
        <p:spPr bwMode="auto">
          <a:xfrm>
            <a:off x="1735689" y="1236135"/>
            <a:ext cx="6426167"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DOD’s Advanced Distributed Learning Initiative (ADL)</a:t>
            </a:r>
          </a:p>
        </p:txBody>
      </p:sp>
      <p:pic>
        <p:nvPicPr>
          <p:cNvPr id="12" name="Picture 6" descr="ADL Logo">
            <a:hlinkClick r:id="rId3"/>
          </p:cNvPr>
          <p:cNvPicPr>
            <a:picLocks noChangeAspect="1" noChangeArrowheads="1"/>
          </p:cNvPicPr>
          <p:nvPr/>
        </p:nvPicPr>
        <p:blipFill>
          <a:blip r:embed="rId4" cstate="print"/>
          <a:srcRect/>
          <a:stretch>
            <a:fillRect/>
          </a:stretch>
        </p:blipFill>
        <p:spPr bwMode="auto">
          <a:xfrm>
            <a:off x="4322233" y="4824941"/>
            <a:ext cx="1857375" cy="1238250"/>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1" name="Rectangle 3"/>
          <p:cNvSpPr>
            <a:spLocks noGrp="1" noChangeArrowheads="1"/>
          </p:cNvSpPr>
          <p:nvPr>
            <p:ph type="body" idx="4294967295"/>
          </p:nvPr>
        </p:nvSpPr>
        <p:spPr>
          <a:xfrm>
            <a:off x="1591733" y="1929343"/>
            <a:ext cx="7162799" cy="3480858"/>
          </a:xfrm>
          <a:prstGeom prst="rect">
            <a:avLst/>
          </a:prstGeom>
        </p:spPr>
        <p:txBody>
          <a:bodyPr/>
          <a:lstStyle/>
          <a:p>
            <a:pPr eaLnBrk="1" hangingPunct="1">
              <a:lnSpc>
                <a:spcPct val="90000"/>
              </a:lnSpc>
              <a:spcBef>
                <a:spcPts val="0"/>
              </a:spcBef>
              <a:spcAft>
                <a:spcPts val="400"/>
              </a:spcAft>
              <a:defRPr/>
            </a:pPr>
            <a:r>
              <a:rPr lang="en-US" sz="2400" b="1" dirty="0">
                <a:solidFill>
                  <a:schemeClr val="tx2">
                    <a:lumMod val="75000"/>
                  </a:schemeClr>
                </a:solidFill>
                <a:effectLst>
                  <a:outerShdw blurRad="38100" dist="38100" dir="2700000" algn="tl">
                    <a:srgbClr val="000000">
                      <a:alpha val="43137"/>
                    </a:srgbClr>
                  </a:outerShdw>
                </a:effectLst>
              </a:rPr>
              <a:t>The learning climate</a:t>
            </a: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hlinkClick r:id="rId3" action="ppaction://hlinksldjump"/>
              </a:rPr>
              <a:t>What is distance learning </a:t>
            </a:r>
            <a:endParaRPr lang="en-US" sz="2400" dirty="0">
              <a:solidFill>
                <a:schemeClr val="tx2">
                  <a:lumMod val="75000"/>
                </a:schemeClr>
              </a:solidFill>
              <a:effectLst>
                <a:outerShdw blurRad="38100" dist="38100" dir="2700000" algn="tl">
                  <a:srgbClr val="000000">
                    <a:alpha val="43137"/>
                  </a:srgbClr>
                </a:outerShdw>
              </a:effectLst>
            </a:endParaRPr>
          </a:p>
          <a:p>
            <a:pPr eaLnBrk="1" hangingPunct="1">
              <a:lnSpc>
                <a:spcPct val="90000"/>
              </a:lnSpc>
              <a:spcBef>
                <a:spcPts val="0"/>
              </a:spcBef>
              <a:spcAft>
                <a:spcPts val="400"/>
              </a:spcAft>
              <a:defRPr/>
            </a:pPr>
            <a:r>
              <a:rPr lang="en-US" sz="2400" i="1" dirty="0">
                <a:solidFill>
                  <a:schemeClr val="tx2">
                    <a:lumMod val="75000"/>
                  </a:schemeClr>
                </a:solidFill>
                <a:effectLst>
                  <a:outerShdw blurRad="38100" dist="38100" dir="2700000" algn="tl">
                    <a:srgbClr val="000000">
                      <a:alpha val="43137"/>
                    </a:srgbClr>
                  </a:outerShdw>
                </a:effectLst>
                <a:hlinkClick r:id="rId4" action="ppaction://hlinksldjump"/>
              </a:rPr>
              <a:t>W</a:t>
            </a:r>
            <a:r>
              <a:rPr lang="en-US" sz="2400" dirty="0">
                <a:solidFill>
                  <a:schemeClr val="tx2">
                    <a:lumMod val="75000"/>
                  </a:schemeClr>
                </a:solidFill>
                <a:effectLst>
                  <a:outerShdw blurRad="38100" dist="38100" dir="2700000" algn="tl">
                    <a:srgbClr val="000000">
                      <a:alpha val="43137"/>
                    </a:srgbClr>
                  </a:outerShdw>
                </a:effectLst>
                <a:hlinkClick r:id="rId4" action="ppaction://hlinksldjump"/>
              </a:rPr>
              <a:t>hat are its benefits &amp; limiting factors?</a:t>
            </a:r>
            <a:endParaRPr lang="en-US" sz="2400" dirty="0">
              <a:solidFill>
                <a:schemeClr val="tx2">
                  <a:lumMod val="75000"/>
                </a:schemeClr>
              </a:solidFill>
              <a:effectLst>
                <a:outerShdw blurRad="38100" dist="38100" dir="2700000" algn="tl">
                  <a:srgbClr val="000000">
                    <a:alpha val="43137"/>
                  </a:srgbClr>
                </a:outerShdw>
              </a:effectLst>
            </a:endParaRP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hlinkClick r:id="rId5" action="ppaction://hlinksldjump"/>
              </a:rPr>
              <a:t>Advantages &amp; disadvantages of each medium</a:t>
            </a:r>
            <a:endParaRPr lang="en-US" sz="2400" dirty="0">
              <a:solidFill>
                <a:schemeClr val="tx2">
                  <a:lumMod val="75000"/>
                </a:schemeClr>
              </a:solidFill>
              <a:effectLst>
                <a:outerShdw blurRad="38100" dist="38100" dir="2700000" algn="tl">
                  <a:srgbClr val="000000">
                    <a:alpha val="43137"/>
                  </a:srgbClr>
                </a:outerShdw>
              </a:effectLst>
            </a:endParaRPr>
          </a:p>
          <a:p>
            <a:pPr marL="514350" lvl="1">
              <a:lnSpc>
                <a:spcPct val="90000"/>
              </a:lnSpc>
              <a:spcBef>
                <a:spcPts val="0"/>
              </a:spcBef>
              <a:spcAft>
                <a:spcPts val="400"/>
              </a:spcAft>
              <a:buFont typeface="Arial" pitchFamily="34" charset="0"/>
              <a:buChar char="•"/>
              <a:defRPr/>
            </a:pPr>
            <a:r>
              <a:rPr lang="en-US" sz="2200" dirty="0">
                <a:solidFill>
                  <a:schemeClr val="tx2">
                    <a:lumMod val="75000"/>
                  </a:schemeClr>
                </a:solidFill>
                <a:effectLst>
                  <a:outerShdw blurRad="38100" dist="38100" dir="2700000" algn="tl">
                    <a:srgbClr val="000000">
                      <a:alpha val="43137"/>
                    </a:srgbClr>
                  </a:outerShdw>
                </a:effectLst>
                <a:hlinkClick r:id="rId6" action="ppaction://hlinksldjump"/>
              </a:rPr>
              <a:t>Media Selection</a:t>
            </a:r>
            <a:endParaRPr lang="en-US" sz="2200" dirty="0">
              <a:solidFill>
                <a:schemeClr val="tx2">
                  <a:lumMod val="75000"/>
                </a:schemeClr>
              </a:solidFill>
              <a:effectLst>
                <a:outerShdw blurRad="38100" dist="38100" dir="2700000" algn="tl">
                  <a:srgbClr val="000000">
                    <a:alpha val="43137"/>
                  </a:srgbClr>
                </a:outerShdw>
              </a:effectLst>
            </a:endParaRP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hlinkClick r:id="rId7" action="ppaction://hlinksldjump"/>
              </a:rPr>
              <a:t>Panacea Syndrome</a:t>
            </a:r>
            <a:endParaRPr lang="en-US" sz="2400" dirty="0">
              <a:solidFill>
                <a:schemeClr val="tx2">
                  <a:lumMod val="75000"/>
                </a:schemeClr>
              </a:solidFill>
              <a:effectLst>
                <a:outerShdw blurRad="38100" dist="38100" dir="2700000" algn="tl">
                  <a:srgbClr val="000000">
                    <a:alpha val="43137"/>
                  </a:srgbClr>
                </a:outerShdw>
              </a:effectLst>
            </a:endParaRP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hlinkClick r:id="rId8" action="ppaction://hlinksldjump"/>
              </a:rPr>
              <a:t>What does the research say? </a:t>
            </a:r>
            <a:endParaRPr lang="en-US" sz="2400" dirty="0">
              <a:solidFill>
                <a:schemeClr val="tx2">
                  <a:lumMod val="75000"/>
                </a:schemeClr>
              </a:solidFill>
              <a:effectLst>
                <a:outerShdw blurRad="38100" dist="38100" dir="2700000" algn="tl">
                  <a:srgbClr val="000000">
                    <a:alpha val="43137"/>
                  </a:srgbClr>
                </a:outerShdw>
              </a:effectLst>
            </a:endParaRP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hlinkClick r:id="rId9" action="ppaction://hlinksldjump"/>
              </a:rPr>
              <a:t>General considerations in media selection </a:t>
            </a:r>
            <a:endParaRPr lang="en-US" sz="2400" dirty="0">
              <a:solidFill>
                <a:schemeClr val="tx2">
                  <a:lumMod val="75000"/>
                </a:schemeClr>
              </a:solidFill>
              <a:effectLst>
                <a:outerShdw blurRad="38100" dist="38100" dir="2700000" algn="tl">
                  <a:srgbClr val="000000">
                    <a:alpha val="43137"/>
                  </a:srgbClr>
                </a:outerShdw>
              </a:effectLst>
            </a:endParaRP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hlinkClick r:id="rId10" action="ppaction://hlinksldjump"/>
              </a:rPr>
              <a:t>A few guiding principles</a:t>
            </a:r>
            <a:endParaRPr lang="en-US" sz="2400" dirty="0">
              <a:solidFill>
                <a:schemeClr val="tx2">
                  <a:lumMod val="75000"/>
                </a:schemeClr>
              </a:solidFill>
              <a:effectLst>
                <a:outerShdw blurRad="38100" dist="38100" dir="2700000" algn="tl">
                  <a:srgbClr val="000000">
                    <a:alpha val="43137"/>
                  </a:srgbClr>
                </a:outerShdw>
              </a:effectLst>
            </a:endParaRPr>
          </a:p>
          <a:p>
            <a:pPr eaLnBrk="1" hangingPunct="1">
              <a:lnSpc>
                <a:spcPct val="90000"/>
              </a:lnSpc>
              <a:spcBef>
                <a:spcPts val="0"/>
              </a:spcBef>
              <a:spcAft>
                <a:spcPts val="400"/>
              </a:spcAft>
              <a:defRPr/>
            </a:pPr>
            <a:r>
              <a:rPr lang="en-US" sz="2400" dirty="0">
                <a:solidFill>
                  <a:schemeClr val="tx2">
                    <a:lumMod val="75000"/>
                  </a:schemeClr>
                </a:solidFill>
                <a:effectLst>
                  <a:outerShdw blurRad="38100" dist="38100" dir="2700000" algn="tl">
                    <a:srgbClr val="000000">
                      <a:alpha val="43137"/>
                    </a:srgbClr>
                  </a:outerShdw>
                </a:effectLst>
                <a:hlinkClick r:id="rId11" action="ppaction://hlinksldjump"/>
              </a:rPr>
              <a:t>Media Selection Resources</a:t>
            </a:r>
            <a:endParaRPr lang="en-US" sz="2400" i="1" dirty="0">
              <a:solidFill>
                <a:schemeClr val="tx2">
                  <a:lumMod val="7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3598334" y="1185333"/>
            <a:ext cx="2260599"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Overview</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6553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407560" name="Rectangle 8"/>
          <p:cNvSpPr>
            <a:spLocks noGrp="1" noChangeArrowheads="1"/>
          </p:cNvSpPr>
          <p:nvPr>
            <p:ph type="body" idx="4294967295"/>
          </p:nvPr>
        </p:nvSpPr>
        <p:spPr>
          <a:xfrm>
            <a:off x="1549395" y="1968505"/>
            <a:ext cx="7306734" cy="4119028"/>
          </a:xfrm>
          <a:prstGeom prst="rect">
            <a:avLst/>
          </a:prstGeom>
        </p:spPr>
        <p:txBody>
          <a:bodyPr/>
          <a:lstStyle/>
          <a:p>
            <a:pPr marL="609600" indent="-609600" eaLnBrk="1" hangingPunct="1">
              <a:spcBef>
                <a:spcPts val="0"/>
              </a:spcBef>
              <a:spcAft>
                <a:spcPts val="600"/>
              </a:spcAft>
              <a:buFont typeface="Wingdings" pitchFamily="2" charset="2"/>
              <a:buNone/>
              <a:defRPr/>
            </a:pPr>
            <a:r>
              <a:rPr lang="en-US" sz="2400" b="1" dirty="0">
                <a:solidFill>
                  <a:schemeClr val="tx2">
                    <a:lumMod val="75000"/>
                  </a:schemeClr>
                </a:solidFill>
              </a:rPr>
              <a:t>Advantage</a:t>
            </a:r>
          </a:p>
          <a:p>
            <a:pPr eaLnBrk="1" hangingPunct="1">
              <a:spcBef>
                <a:spcPts val="0"/>
              </a:spcBef>
              <a:spcAft>
                <a:spcPts val="600"/>
              </a:spcAft>
              <a:defRPr/>
            </a:pPr>
            <a:r>
              <a:rPr lang="en-US" sz="2000" dirty="0">
                <a:solidFill>
                  <a:schemeClr val="tx2">
                    <a:lumMod val="75000"/>
                  </a:schemeClr>
                </a:solidFill>
              </a:rPr>
              <a:t>SCORM emerging as the international standard for asynchronous Web-based instruction</a:t>
            </a:r>
          </a:p>
          <a:p>
            <a:pPr eaLnBrk="1" hangingPunct="1">
              <a:spcBef>
                <a:spcPts val="0"/>
              </a:spcBef>
              <a:spcAft>
                <a:spcPts val="600"/>
              </a:spcAft>
              <a:defRPr/>
            </a:pPr>
            <a:r>
              <a:rPr lang="en-US" sz="2000" dirty="0">
                <a:solidFill>
                  <a:schemeClr val="tx2">
                    <a:lumMod val="75000"/>
                  </a:schemeClr>
                </a:solidFill>
              </a:rPr>
              <a:t>Offers </a:t>
            </a:r>
            <a:r>
              <a:rPr lang="en-US" sz="2000" b="1" dirty="0">
                <a:solidFill>
                  <a:schemeClr val="tx2">
                    <a:lumMod val="75000"/>
                  </a:schemeClr>
                </a:solidFill>
              </a:rPr>
              <a:t>reusability</a:t>
            </a:r>
            <a:r>
              <a:rPr lang="en-US" sz="2000" dirty="0">
                <a:solidFill>
                  <a:schemeClr val="tx2">
                    <a:lumMod val="75000"/>
                  </a:schemeClr>
                </a:solidFill>
              </a:rPr>
              <a:t>, </a:t>
            </a:r>
            <a:r>
              <a:rPr lang="en-US" sz="2000" b="1" dirty="0">
                <a:solidFill>
                  <a:schemeClr val="tx2">
                    <a:lumMod val="75000"/>
                  </a:schemeClr>
                </a:solidFill>
              </a:rPr>
              <a:t>accessibility</a:t>
            </a:r>
            <a:r>
              <a:rPr lang="en-US" sz="2000" dirty="0">
                <a:solidFill>
                  <a:schemeClr val="tx2">
                    <a:lumMod val="75000"/>
                  </a:schemeClr>
                </a:solidFill>
              </a:rPr>
              <a:t>, </a:t>
            </a:r>
            <a:r>
              <a:rPr lang="en-US" sz="2000" b="1" dirty="0">
                <a:solidFill>
                  <a:schemeClr val="tx2">
                    <a:lumMod val="75000"/>
                  </a:schemeClr>
                </a:solidFill>
              </a:rPr>
              <a:t>durability</a:t>
            </a:r>
            <a:r>
              <a:rPr lang="en-US" sz="2000" dirty="0">
                <a:solidFill>
                  <a:schemeClr val="tx2">
                    <a:lumMod val="75000"/>
                  </a:schemeClr>
                </a:solidFill>
              </a:rPr>
              <a:t>, and </a:t>
            </a:r>
            <a:r>
              <a:rPr lang="en-US" sz="2000" b="1" dirty="0">
                <a:solidFill>
                  <a:schemeClr val="tx2">
                    <a:lumMod val="75000"/>
                  </a:schemeClr>
                </a:solidFill>
              </a:rPr>
              <a:t>interoperability</a:t>
            </a:r>
            <a:r>
              <a:rPr lang="en-US" sz="2000" dirty="0">
                <a:solidFill>
                  <a:schemeClr val="tx2">
                    <a:lumMod val="75000"/>
                  </a:schemeClr>
                </a:solidFill>
              </a:rPr>
              <a:t> of learning objects</a:t>
            </a:r>
          </a:p>
          <a:p>
            <a:pPr eaLnBrk="1" hangingPunct="1">
              <a:spcBef>
                <a:spcPts val="0"/>
              </a:spcBef>
              <a:spcAft>
                <a:spcPts val="600"/>
              </a:spcAft>
              <a:defRPr/>
            </a:pPr>
            <a:r>
              <a:rPr lang="en-US" sz="2000" dirty="0">
                <a:solidFill>
                  <a:schemeClr val="tx2">
                    <a:lumMod val="75000"/>
                  </a:schemeClr>
                </a:solidFill>
              </a:rPr>
              <a:t>“Repository of repositories” Content Object Repository Discovery and Registration Architecture (CORDRA) being designed to foster contextualized search, discovery, identification, resolution, retrieval and delivery of content</a:t>
            </a:r>
          </a:p>
          <a:p>
            <a:pPr eaLnBrk="1" hangingPunct="1">
              <a:spcBef>
                <a:spcPts val="0"/>
              </a:spcBef>
              <a:spcAft>
                <a:spcPts val="600"/>
              </a:spcAft>
              <a:defRPr/>
            </a:pPr>
            <a:r>
              <a:rPr lang="en-US" sz="2000" dirty="0">
                <a:solidFill>
                  <a:schemeClr val="tx2">
                    <a:lumMod val="75000"/>
                  </a:schemeClr>
                </a:solidFill>
              </a:rPr>
              <a:t>ADL looking to expand to include simulation, performance support, mobile systems, intelligent tutoring, multiplayer online games</a:t>
            </a:r>
          </a:p>
        </p:txBody>
      </p:sp>
      <p:sp>
        <p:nvSpPr>
          <p:cNvPr id="6" name="Rectangle 2"/>
          <p:cNvSpPr>
            <a:spLocks noChangeArrowheads="1"/>
          </p:cNvSpPr>
          <p:nvPr/>
        </p:nvSpPr>
        <p:spPr bwMode="auto">
          <a:xfrm>
            <a:off x="1735689" y="1236135"/>
            <a:ext cx="6426167"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WBI SCORM</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6656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409605" name="Rectangle 5"/>
          <p:cNvSpPr>
            <a:spLocks noGrp="1" noChangeArrowheads="1"/>
          </p:cNvSpPr>
          <p:nvPr>
            <p:ph type="body" idx="4294967295"/>
          </p:nvPr>
        </p:nvSpPr>
        <p:spPr>
          <a:xfrm>
            <a:off x="1540931" y="1963201"/>
            <a:ext cx="7399869" cy="4098925"/>
          </a:xfrm>
          <a:prstGeom prst="rect">
            <a:avLst/>
          </a:prstGeom>
        </p:spPr>
        <p:txBody>
          <a:bodyPr/>
          <a:lstStyle/>
          <a:p>
            <a:pPr marL="609600" indent="-609600" eaLnBrk="1" hangingPunct="1">
              <a:spcBef>
                <a:spcPts val="0"/>
              </a:spcBef>
              <a:spcAft>
                <a:spcPts val="600"/>
              </a:spcAft>
              <a:buFont typeface="Wingdings" pitchFamily="2" charset="2"/>
              <a:buNone/>
              <a:defRPr/>
            </a:pPr>
            <a:r>
              <a:rPr lang="en-US" sz="2400" b="1" dirty="0">
                <a:solidFill>
                  <a:schemeClr val="tx2">
                    <a:lumMod val="75000"/>
                  </a:schemeClr>
                </a:solidFill>
              </a:rPr>
              <a:t>Challenges</a:t>
            </a:r>
          </a:p>
          <a:p>
            <a:pPr eaLnBrk="1" hangingPunct="1">
              <a:spcBef>
                <a:spcPts val="0"/>
              </a:spcBef>
              <a:spcAft>
                <a:spcPts val="400"/>
              </a:spcAft>
              <a:defRPr/>
            </a:pPr>
            <a:r>
              <a:rPr lang="en-US" sz="2000" dirty="0">
                <a:solidFill>
                  <a:schemeClr val="tx2">
                    <a:lumMod val="75000"/>
                  </a:schemeClr>
                </a:solidFill>
              </a:rPr>
              <a:t>Does not address principles of instructional design and cognitive information processing: instructionally based sequencing, scope, structure of lesson segments </a:t>
            </a:r>
          </a:p>
          <a:p>
            <a:pPr eaLnBrk="1" hangingPunct="1">
              <a:spcBef>
                <a:spcPts val="0"/>
              </a:spcBef>
              <a:spcAft>
                <a:spcPts val="400"/>
              </a:spcAft>
              <a:defRPr/>
            </a:pPr>
            <a:r>
              <a:rPr lang="en-US" sz="2000" dirty="0">
                <a:solidFill>
                  <a:schemeClr val="tx2">
                    <a:lumMod val="75000"/>
                  </a:schemeClr>
                </a:solidFill>
              </a:rPr>
              <a:t>Objects need to be re-tooled to adapt to curriculum to meet student’s prior knowledge and context of instruction</a:t>
            </a:r>
          </a:p>
          <a:p>
            <a:pPr eaLnBrk="1" hangingPunct="1">
              <a:spcBef>
                <a:spcPts val="0"/>
              </a:spcBef>
              <a:spcAft>
                <a:spcPts val="400"/>
              </a:spcAft>
              <a:defRPr/>
            </a:pPr>
            <a:r>
              <a:rPr lang="en-US" sz="2000" dirty="0">
                <a:solidFill>
                  <a:schemeClr val="tx2">
                    <a:lumMod val="75000"/>
                  </a:schemeClr>
                </a:solidFill>
              </a:rPr>
              <a:t>Meta-tagging useful for developers, but difficult to target meaningful instruction for students </a:t>
            </a:r>
          </a:p>
          <a:p>
            <a:pPr eaLnBrk="1" hangingPunct="1">
              <a:spcBef>
                <a:spcPts val="0"/>
              </a:spcBef>
              <a:spcAft>
                <a:spcPts val="400"/>
              </a:spcAft>
              <a:defRPr/>
            </a:pPr>
            <a:r>
              <a:rPr lang="en-US" sz="2000" dirty="0">
                <a:solidFill>
                  <a:schemeClr val="tx2">
                    <a:lumMod val="75000"/>
                  </a:schemeClr>
                </a:solidFill>
              </a:rPr>
              <a:t>The higher the granularity, the more difficult the sequencing—the lower the granularity, the more difficult the reusability</a:t>
            </a:r>
          </a:p>
          <a:p>
            <a:pPr eaLnBrk="1" hangingPunct="1">
              <a:spcBef>
                <a:spcPts val="0"/>
              </a:spcBef>
              <a:spcAft>
                <a:spcPts val="400"/>
              </a:spcAft>
              <a:defRPr/>
            </a:pPr>
            <a:r>
              <a:rPr lang="en-US" sz="2000" dirty="0">
                <a:solidFill>
                  <a:schemeClr val="tx2">
                    <a:lumMod val="75000"/>
                  </a:schemeClr>
                </a:solidFill>
              </a:rPr>
              <a:t>The higher the granularity, the greater the expense</a:t>
            </a:r>
          </a:p>
          <a:p>
            <a:pPr marL="400050" eaLnBrk="1" hangingPunct="1">
              <a:spcBef>
                <a:spcPts val="0"/>
              </a:spcBef>
              <a:spcAft>
                <a:spcPts val="400"/>
              </a:spcAft>
              <a:defRPr/>
            </a:pPr>
            <a:r>
              <a:rPr lang="en-US" sz="2000" dirty="0">
                <a:solidFill>
                  <a:schemeClr val="tx2">
                    <a:lumMod val="75000"/>
                  </a:schemeClr>
                </a:solidFill>
              </a:rPr>
              <a:t>Trend is to develop courses as single objects </a:t>
            </a:r>
          </a:p>
          <a:p>
            <a:pPr marL="990600" lvl="1" indent="-533400" eaLnBrk="1" hangingPunct="1">
              <a:defRPr/>
            </a:pPr>
            <a:endParaRPr lang="en-US" sz="2400" dirty="0">
              <a:effectLst>
                <a:outerShdw blurRad="38100" dist="38100" dir="2700000" algn="tl">
                  <a:srgbClr val="000000">
                    <a:alpha val="43137"/>
                  </a:srgbClr>
                </a:outerShdw>
              </a:effectLst>
            </a:endParaRPr>
          </a:p>
          <a:p>
            <a:pPr marL="990600" lvl="1" indent="-533400" eaLnBrk="1" hangingPunct="1">
              <a:defRPr/>
            </a:pPr>
            <a:endParaRPr lang="en-US" sz="2400" dirty="0">
              <a:effectLst>
                <a:outerShdw blurRad="38100" dist="38100" dir="2700000" algn="tl">
                  <a:srgbClr val="000000">
                    <a:alpha val="43137"/>
                  </a:srgbClr>
                </a:outerShdw>
              </a:effectLst>
            </a:endParaRPr>
          </a:p>
          <a:p>
            <a:pPr marL="990600" lvl="1" indent="-533400" eaLnBrk="1" hangingPunct="1">
              <a:lnSpc>
                <a:spcPct val="90000"/>
              </a:lnSpc>
              <a:buFontTx/>
              <a:buNone/>
              <a:defRPr/>
            </a:pPr>
            <a:endParaRPr lang="en-US" sz="2400" dirty="0">
              <a:effectLst>
                <a:outerShdw blurRad="38100" dist="38100" dir="2700000" algn="tl">
                  <a:srgbClr val="000000">
                    <a:alpha val="43137"/>
                  </a:srgbClr>
                </a:outerShdw>
              </a:effectLst>
            </a:endParaRPr>
          </a:p>
        </p:txBody>
      </p:sp>
      <p:sp>
        <p:nvSpPr>
          <p:cNvPr id="6" name="Rectangle 2"/>
          <p:cNvSpPr>
            <a:spLocks noChangeArrowheads="1"/>
          </p:cNvSpPr>
          <p:nvPr/>
        </p:nvSpPr>
        <p:spPr bwMode="auto">
          <a:xfrm>
            <a:off x="1735689" y="1236135"/>
            <a:ext cx="6426167"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WBI SCORM</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6758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409605" name="Rectangle 5"/>
          <p:cNvSpPr>
            <a:spLocks noGrp="1" noChangeArrowheads="1"/>
          </p:cNvSpPr>
          <p:nvPr>
            <p:ph type="body" idx="4294967295"/>
          </p:nvPr>
        </p:nvSpPr>
        <p:spPr>
          <a:xfrm>
            <a:off x="1544637" y="1968497"/>
            <a:ext cx="7074428" cy="2992966"/>
          </a:xfrm>
          <a:prstGeom prst="rect">
            <a:avLst/>
          </a:prstGeom>
        </p:spPr>
        <p:txBody>
          <a:bodyPr/>
          <a:lstStyle/>
          <a:p>
            <a:pPr marL="609600" indent="-609600" eaLnBrk="1" hangingPunct="1">
              <a:spcBef>
                <a:spcPts val="0"/>
              </a:spcBef>
              <a:spcAft>
                <a:spcPts val="600"/>
              </a:spcAft>
              <a:buFont typeface="Wingdings" pitchFamily="2" charset="2"/>
              <a:buNone/>
              <a:defRPr/>
            </a:pPr>
            <a:r>
              <a:rPr lang="en-US" sz="2400" b="1" dirty="0">
                <a:solidFill>
                  <a:schemeClr val="tx2">
                    <a:lumMod val="75000"/>
                  </a:schemeClr>
                </a:solidFill>
              </a:rPr>
              <a:t>Challenges</a:t>
            </a:r>
            <a:r>
              <a:rPr lang="en-US" sz="2400" dirty="0">
                <a:solidFill>
                  <a:schemeClr val="tx2">
                    <a:lumMod val="75000"/>
                  </a:schemeClr>
                </a:solidFill>
              </a:rPr>
              <a:t> (cont.)</a:t>
            </a:r>
            <a:endParaRPr lang="en-US" sz="2400" b="1" dirty="0">
              <a:solidFill>
                <a:schemeClr val="tx2">
                  <a:lumMod val="75000"/>
                </a:schemeClr>
              </a:solidFill>
            </a:endParaRPr>
          </a:p>
          <a:p>
            <a:pPr>
              <a:spcBef>
                <a:spcPts val="0"/>
              </a:spcBef>
              <a:spcAft>
                <a:spcPts val="600"/>
              </a:spcAft>
              <a:defRPr/>
            </a:pPr>
            <a:r>
              <a:rPr lang="en-US" sz="2000" dirty="0">
                <a:solidFill>
                  <a:schemeClr val="tx2">
                    <a:lumMod val="75000"/>
                  </a:schemeClr>
                </a:solidFill>
              </a:rPr>
              <a:t>SCORM has provided </a:t>
            </a:r>
            <a:r>
              <a:rPr lang="en-US" sz="2000" b="1" dirty="0">
                <a:solidFill>
                  <a:schemeClr val="tx2">
                    <a:lumMod val="75000"/>
                  </a:schemeClr>
                </a:solidFill>
              </a:rPr>
              <a:t>interoperability</a:t>
            </a:r>
            <a:r>
              <a:rPr lang="en-US" sz="2000" dirty="0">
                <a:solidFill>
                  <a:schemeClr val="tx2">
                    <a:lumMod val="75000"/>
                  </a:schemeClr>
                </a:solidFill>
              </a:rPr>
              <a:t> and </a:t>
            </a:r>
            <a:r>
              <a:rPr lang="en-US" sz="2000" b="1" dirty="0">
                <a:solidFill>
                  <a:schemeClr val="tx2">
                    <a:lumMod val="75000"/>
                  </a:schemeClr>
                </a:solidFill>
              </a:rPr>
              <a:t>accessibility </a:t>
            </a:r>
            <a:r>
              <a:rPr lang="en-US" sz="2000" dirty="0">
                <a:solidFill>
                  <a:schemeClr val="tx2">
                    <a:lumMod val="75000"/>
                  </a:schemeClr>
                </a:solidFill>
              </a:rPr>
              <a:t>characteristics to content; however, </a:t>
            </a:r>
            <a:r>
              <a:rPr lang="en-US" sz="2000" b="1" dirty="0">
                <a:solidFill>
                  <a:schemeClr val="tx2">
                    <a:lumMod val="75000"/>
                  </a:schemeClr>
                </a:solidFill>
              </a:rPr>
              <a:t>durability</a:t>
            </a:r>
            <a:r>
              <a:rPr lang="en-US" sz="2000" dirty="0">
                <a:solidFill>
                  <a:schemeClr val="tx2">
                    <a:lumMod val="75000"/>
                  </a:schemeClr>
                </a:solidFill>
              </a:rPr>
              <a:t>, </a:t>
            </a:r>
            <a:r>
              <a:rPr lang="en-US" sz="2000" b="1" dirty="0">
                <a:solidFill>
                  <a:schemeClr val="tx2">
                    <a:lumMod val="75000"/>
                  </a:schemeClr>
                </a:solidFill>
              </a:rPr>
              <a:t>reusability</a:t>
            </a:r>
            <a:r>
              <a:rPr lang="en-US" sz="2000" dirty="0">
                <a:solidFill>
                  <a:schemeClr val="tx2">
                    <a:lumMod val="75000"/>
                  </a:schemeClr>
                </a:solidFill>
              </a:rPr>
              <a:t>, and </a:t>
            </a:r>
            <a:r>
              <a:rPr lang="en-US" sz="2000" b="1" dirty="0">
                <a:solidFill>
                  <a:schemeClr val="tx2">
                    <a:lumMod val="75000"/>
                  </a:schemeClr>
                </a:solidFill>
              </a:rPr>
              <a:t>discoverability</a:t>
            </a:r>
            <a:r>
              <a:rPr lang="en-US" sz="2000" dirty="0">
                <a:solidFill>
                  <a:schemeClr val="tx2">
                    <a:lumMod val="75000"/>
                  </a:schemeClr>
                </a:solidFill>
              </a:rPr>
              <a:t> have remained unattainable.</a:t>
            </a:r>
          </a:p>
          <a:p>
            <a:pPr>
              <a:spcBef>
                <a:spcPts val="0"/>
              </a:spcBef>
              <a:spcAft>
                <a:spcPts val="600"/>
              </a:spcAft>
              <a:defRPr/>
            </a:pPr>
            <a:r>
              <a:rPr lang="en-US" sz="2000" b="1" dirty="0">
                <a:solidFill>
                  <a:schemeClr val="tx2">
                    <a:lumMod val="75000"/>
                  </a:schemeClr>
                </a:solidFill>
              </a:rPr>
              <a:t>Durability</a:t>
            </a:r>
            <a:r>
              <a:rPr lang="en-US" sz="2000" dirty="0">
                <a:solidFill>
                  <a:schemeClr val="tx2">
                    <a:lumMod val="75000"/>
                  </a:schemeClr>
                </a:solidFill>
              </a:rPr>
              <a:t>: withstand technological evolution</a:t>
            </a:r>
          </a:p>
          <a:p>
            <a:pPr>
              <a:spcBef>
                <a:spcPts val="0"/>
              </a:spcBef>
              <a:spcAft>
                <a:spcPts val="600"/>
              </a:spcAft>
              <a:defRPr/>
            </a:pPr>
            <a:r>
              <a:rPr lang="en-US" sz="2000" b="1" dirty="0">
                <a:solidFill>
                  <a:schemeClr val="tx2">
                    <a:lumMod val="75000"/>
                  </a:schemeClr>
                </a:solidFill>
              </a:rPr>
              <a:t>Reusability</a:t>
            </a:r>
            <a:r>
              <a:rPr lang="en-US" sz="2000" dirty="0">
                <a:solidFill>
                  <a:schemeClr val="tx2">
                    <a:lumMod val="75000"/>
                  </a:schemeClr>
                </a:solidFill>
              </a:rPr>
              <a:t>: repurpose for other applications or contexts</a:t>
            </a:r>
          </a:p>
          <a:p>
            <a:pPr>
              <a:spcBef>
                <a:spcPts val="0"/>
              </a:spcBef>
              <a:spcAft>
                <a:spcPts val="600"/>
              </a:spcAft>
              <a:defRPr/>
            </a:pPr>
            <a:r>
              <a:rPr lang="en-US" sz="2000" b="1" dirty="0">
                <a:solidFill>
                  <a:schemeClr val="tx2">
                    <a:lumMod val="75000"/>
                  </a:schemeClr>
                </a:solidFill>
              </a:rPr>
              <a:t>Discoverability</a:t>
            </a:r>
            <a:r>
              <a:rPr lang="en-US" sz="2000" dirty="0">
                <a:solidFill>
                  <a:schemeClr val="tx2">
                    <a:lumMod val="75000"/>
                  </a:schemeClr>
                </a:solidFill>
              </a:rPr>
              <a:t>: Metadata taxonomy to support</a:t>
            </a:r>
          </a:p>
          <a:p>
            <a:pPr>
              <a:spcBef>
                <a:spcPts val="0"/>
              </a:spcBef>
              <a:spcAft>
                <a:spcPts val="600"/>
              </a:spcAft>
              <a:defRPr/>
            </a:pPr>
            <a:r>
              <a:rPr lang="en-US" sz="2000" dirty="0">
                <a:solidFill>
                  <a:schemeClr val="tx2">
                    <a:lumMod val="75000"/>
                  </a:schemeClr>
                </a:solidFill>
              </a:rPr>
              <a:t>searching and identifying content</a:t>
            </a:r>
          </a:p>
          <a:p>
            <a:pPr marL="0" indent="0" algn="ctr">
              <a:buFont typeface="Wingdings" pitchFamily="2" charset="2"/>
              <a:buNone/>
              <a:defRPr/>
            </a:pPr>
            <a:endParaRPr lang="en-US" dirty="0">
              <a:solidFill>
                <a:schemeClr val="tx2">
                  <a:lumMod val="75000"/>
                </a:schemeClr>
              </a:solidFill>
            </a:endParaRPr>
          </a:p>
          <a:p>
            <a:pPr marL="0" indent="0" algn="ctr">
              <a:buFont typeface="Wingdings" pitchFamily="2" charset="2"/>
              <a:buNone/>
              <a:defRPr/>
            </a:pPr>
            <a:r>
              <a:rPr lang="en-US" sz="1600" i="1" dirty="0">
                <a:solidFill>
                  <a:schemeClr val="tx2">
                    <a:lumMod val="75000"/>
                  </a:schemeClr>
                </a:solidFill>
              </a:rPr>
              <a:t>Past, Present, and Future Challenges</a:t>
            </a:r>
            <a:r>
              <a:rPr lang="en-US" sz="1600" dirty="0">
                <a:solidFill>
                  <a:schemeClr val="tx2">
                    <a:lumMod val="75000"/>
                  </a:schemeClr>
                </a:solidFill>
              </a:rPr>
              <a:t>, Will Peratino Director of Innovation, Emerging Solutions, Office of Personnel Management, 18 Aug 2010</a:t>
            </a:r>
          </a:p>
          <a:p>
            <a:pPr marL="990600" lvl="1" indent="-533400" algn="ctr" eaLnBrk="1" hangingPunct="1">
              <a:lnSpc>
                <a:spcPct val="90000"/>
              </a:lnSpc>
              <a:buFontTx/>
              <a:buNone/>
              <a:defRPr/>
            </a:pPr>
            <a:endParaRPr lang="en-US" sz="2400" dirty="0">
              <a:effectLst>
                <a:outerShdw blurRad="38100" dist="38100" dir="2700000" algn="tl">
                  <a:srgbClr val="000000">
                    <a:alpha val="43137"/>
                  </a:srgbClr>
                </a:outerShdw>
              </a:effectLst>
            </a:endParaRPr>
          </a:p>
        </p:txBody>
      </p:sp>
      <p:sp>
        <p:nvSpPr>
          <p:cNvPr id="6" name="Rectangle 2"/>
          <p:cNvSpPr>
            <a:spLocks noChangeArrowheads="1"/>
          </p:cNvSpPr>
          <p:nvPr/>
        </p:nvSpPr>
        <p:spPr bwMode="auto">
          <a:xfrm>
            <a:off x="1735689" y="1236135"/>
            <a:ext cx="6426167"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WBI SCORM</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idx="4294967295"/>
          </p:nvPr>
        </p:nvSpPr>
        <p:spPr>
          <a:xfrm>
            <a:off x="609600" y="7239000"/>
            <a:ext cx="6553200" cy="1066800"/>
          </a:xfrm>
          <a:prstGeom prst="rect">
            <a:avLst/>
          </a:prstGeom>
        </p:spPr>
        <p:txBody>
          <a:bodyPr anchorCtr="0"/>
          <a:lstStyle/>
          <a:p>
            <a:pPr eaLnBrk="1" hangingPunct="1">
              <a:defRPr/>
            </a:pPr>
            <a:r>
              <a:rPr lang="en-US" sz="500" dirty="0"/>
              <a:t>WHAT IS</a:t>
            </a:r>
            <a:br>
              <a:rPr lang="en-US" sz="500" dirty="0"/>
            </a:br>
            <a:r>
              <a:rPr lang="en-US" sz="500" dirty="0"/>
              <a:t>“DISTANCE LEARNING?”</a:t>
            </a:r>
          </a:p>
        </p:txBody>
      </p:sp>
      <p:sp>
        <p:nvSpPr>
          <p:cNvPr id="8211" name="Oval 19"/>
          <p:cNvSpPr>
            <a:spLocks noChangeArrowheads="1"/>
          </p:cNvSpPr>
          <p:nvPr/>
        </p:nvSpPr>
        <p:spPr bwMode="auto">
          <a:xfrm>
            <a:off x="3429000" y="1828800"/>
            <a:ext cx="2819400" cy="838200"/>
          </a:xfrm>
          <a:prstGeom prst="ellipse">
            <a:avLst/>
          </a:prstGeom>
          <a:noFill/>
          <a:ln w="76200">
            <a:solidFill>
              <a:srgbClr val="FFFF00"/>
            </a:solidFill>
            <a:round/>
            <a:headEnd/>
            <a:tailEnd/>
          </a:ln>
        </p:spPr>
        <p:txBody>
          <a:bodyPr wrap="none" anchor="ctr"/>
          <a:lstStyle/>
          <a:p>
            <a:endParaRPr lang="en-US" altLang="en-US" dirty="0"/>
          </a:p>
        </p:txBody>
      </p:sp>
      <p:sp>
        <p:nvSpPr>
          <p:cNvPr id="21" name="Rectangle 2"/>
          <p:cNvSpPr>
            <a:spLocks noChangeArrowheads="1"/>
          </p:cNvSpPr>
          <p:nvPr/>
        </p:nvSpPr>
        <p:spPr bwMode="auto">
          <a:xfrm>
            <a:off x="2387601" y="1185333"/>
            <a:ext cx="4953000"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Making the right choice</a:t>
            </a:r>
          </a:p>
        </p:txBody>
      </p:sp>
      <p:graphicFrame>
        <p:nvGraphicFramePr>
          <p:cNvPr id="22" name="Object 4"/>
          <p:cNvGraphicFramePr>
            <a:graphicFrameLocks noChangeAspect="1"/>
          </p:cNvGraphicFramePr>
          <p:nvPr/>
        </p:nvGraphicFramePr>
        <p:xfrm>
          <a:off x="385763" y="2244725"/>
          <a:ext cx="1646237" cy="1958975"/>
        </p:xfrm>
        <a:graphic>
          <a:graphicData uri="http://schemas.openxmlformats.org/presentationml/2006/ole">
            <mc:AlternateContent xmlns:mc="http://schemas.openxmlformats.org/markup-compatibility/2006">
              <mc:Choice xmlns:v="urn:schemas-microsoft-com:vml" Requires="v">
                <p:oleObj spid="_x0000_s7174" name="Clip" r:id="rId4" imgW="644652" imgH="737006" progId="">
                  <p:embed/>
                </p:oleObj>
              </mc:Choice>
              <mc:Fallback>
                <p:oleObj name="Clip" r:id="rId4" imgW="644652" imgH="73700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3" y="2244725"/>
                        <a:ext cx="1646237" cy="195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nvGraphicFramePr>
        <p:xfrm>
          <a:off x="638175" y="4468813"/>
          <a:ext cx="1495425" cy="1550987"/>
        </p:xfrm>
        <a:graphic>
          <a:graphicData uri="http://schemas.openxmlformats.org/presentationml/2006/ole">
            <mc:AlternateContent xmlns:mc="http://schemas.openxmlformats.org/markup-compatibility/2006">
              <mc:Choice xmlns:v="urn:schemas-microsoft-com:vml" Requires="v">
                <p:oleObj spid="_x0000_s7175" name="Clip" r:id="rId6" imgW="1425550" imgH="1425550" progId="">
                  <p:embed/>
                </p:oleObj>
              </mc:Choice>
              <mc:Fallback>
                <p:oleObj name="Clip" r:id="rId6" imgW="1425550" imgH="142555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175" y="4468813"/>
                        <a:ext cx="1495425" cy="155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4" name="Group 23"/>
          <p:cNvGrpSpPr/>
          <p:nvPr/>
        </p:nvGrpSpPr>
        <p:grpSpPr>
          <a:xfrm>
            <a:off x="14288" y="1951038"/>
            <a:ext cx="8926511" cy="3992562"/>
            <a:chOff x="14288" y="1951038"/>
            <a:chExt cx="8926511" cy="3992562"/>
          </a:xfrm>
        </p:grpSpPr>
        <p:sp>
          <p:nvSpPr>
            <p:cNvPr id="25" name="Rectangle 6"/>
            <p:cNvSpPr>
              <a:spLocks noChangeArrowheads="1"/>
            </p:cNvSpPr>
            <p:nvPr/>
          </p:nvSpPr>
          <p:spPr bwMode="auto">
            <a:xfrm>
              <a:off x="1507080" y="1951038"/>
              <a:ext cx="7433719" cy="639762"/>
            </a:xfrm>
            <a:prstGeom prst="rect">
              <a:avLst/>
            </a:prstGeom>
            <a:noFill/>
            <a:ln w="12700">
              <a:noFill/>
              <a:miter lim="800000"/>
              <a:headEnd/>
              <a:tailEnd/>
            </a:ln>
            <a:effectLst>
              <a:outerShdw sx="1000" sy="1000" algn="ctr" rotWithShape="0">
                <a:schemeClr val="tx2">
                  <a:lumMod val="75000"/>
                </a:schemeClr>
              </a:outerShdw>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rgbClr val="00FF00"/>
                  </a:solidFill>
                  <a:effectLst>
                    <a:outerShdw blurRad="38100" dist="38100" dir="2700000" algn="tl">
                      <a:srgbClr val="000000"/>
                    </a:outerShdw>
                  </a:effectLst>
                  <a:latin typeface="Franklin Gothic Book" pitchFamily="34" charset="0"/>
                </a:rPr>
                <a:t>Residence</a:t>
              </a:r>
              <a:r>
                <a:rPr lang="en-US" sz="2800" dirty="0">
                  <a:effectLst>
                    <a:outerShdw blurRad="38100" dist="38100" dir="2700000" algn="tl">
                      <a:srgbClr val="000000"/>
                    </a:outerShdw>
                  </a:effectLst>
                  <a:latin typeface="Franklin Gothic Book" pitchFamily="34" charset="0"/>
                </a:rPr>
                <a:t>       </a:t>
              </a:r>
              <a:r>
                <a:rPr lang="en-US" sz="2800" dirty="0">
                  <a:solidFill>
                    <a:schemeClr val="tx2">
                      <a:lumMod val="75000"/>
                    </a:schemeClr>
                  </a:solidFill>
                  <a:effectLst>
                    <a:outerShdw blurRad="38100" dist="38100" dir="2700000" algn="tl">
                      <a:srgbClr val="000000">
                        <a:alpha val="43137"/>
                      </a:srgbClr>
                    </a:outerShdw>
                  </a:effectLst>
                  <a:latin typeface="Franklin Gothic Book" pitchFamily="34" charset="0"/>
                </a:rPr>
                <a:t>Synchronous       Asynchronous</a:t>
              </a:r>
              <a:r>
                <a:rPr lang="en-US" sz="2800" dirty="0">
                  <a:solidFill>
                    <a:schemeClr val="tx2">
                      <a:lumMod val="75000"/>
                    </a:schemeClr>
                  </a:solidFill>
                  <a:latin typeface="Franklin Gothic Book" pitchFamily="34" charset="0"/>
                </a:rPr>
                <a:t> </a:t>
              </a:r>
              <a:r>
                <a:rPr lang="en-US" sz="2800" dirty="0">
                  <a:solidFill>
                    <a:schemeClr val="tx2">
                      <a:lumMod val="75000"/>
                    </a:schemeClr>
                  </a:solidFill>
                </a:rPr>
                <a:t>           </a:t>
              </a:r>
            </a:p>
          </p:txBody>
        </p:sp>
        <p:sp>
          <p:nvSpPr>
            <p:cNvPr id="26" name="Line 8"/>
            <p:cNvSpPr>
              <a:spLocks noChangeShapeType="1"/>
            </p:cNvSpPr>
            <p:nvPr/>
          </p:nvSpPr>
          <p:spPr bwMode="auto">
            <a:xfrm rot="5400000" flipH="1" flipV="1">
              <a:off x="4976813" y="328612"/>
              <a:ext cx="0" cy="7877175"/>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27" name="Text Box 11"/>
            <p:cNvSpPr txBox="1">
              <a:spLocks noChangeArrowheads="1"/>
            </p:cNvSpPr>
            <p:nvPr/>
          </p:nvSpPr>
          <p:spPr bwMode="auto">
            <a:xfrm rot="5400000" flipH="1" flipV="1">
              <a:off x="-727869" y="4072732"/>
              <a:ext cx="2003425" cy="519112"/>
            </a:xfrm>
            <a:prstGeom prst="rect">
              <a:avLst/>
            </a:prstGeom>
            <a:noFill/>
            <a:ln w="12700">
              <a:noFill/>
              <a:miter lim="800000"/>
              <a:headEnd type="none" w="sm" len="sm"/>
              <a:tailEnd type="none" w="sm" len="sm"/>
            </a:ln>
            <a:effectLst/>
          </p:spPr>
          <p:txBody>
            <a:bodyPr wrap="none">
              <a:spAutoFit/>
            </a:bodyPr>
            <a:lstStyle/>
            <a:p>
              <a:pPr>
                <a:defRPr/>
              </a:pPr>
              <a:r>
                <a:rPr lang="en-US" sz="2800" b="1" i="1" dirty="0">
                  <a:solidFill>
                    <a:srgbClr val="FFFFFF"/>
                  </a:solidFill>
                  <a:effectLst>
                    <a:outerShdw blurRad="38100" dist="38100" dir="2700000" algn="tl">
                      <a:srgbClr val="000000"/>
                    </a:outerShdw>
                  </a:effectLst>
                  <a:latin typeface="Arial" pitchFamily="34" charset="0"/>
                </a:rPr>
                <a:t>Dimension</a:t>
              </a:r>
            </a:p>
          </p:txBody>
        </p:sp>
        <p:sp>
          <p:nvSpPr>
            <p:cNvPr id="28" name="Rectangle 12"/>
            <p:cNvSpPr>
              <a:spLocks noChangeArrowheads="1"/>
            </p:cNvSpPr>
            <p:nvPr/>
          </p:nvSpPr>
          <p:spPr bwMode="auto">
            <a:xfrm>
              <a:off x="2133600" y="3094038"/>
              <a:ext cx="1752600"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rgbClr val="00FF00"/>
                  </a:solidFill>
                  <a:effectLst>
                    <a:outerShdw blurRad="38100" dist="38100" dir="2700000" algn="tl">
                      <a:srgbClr val="000000"/>
                    </a:outerShdw>
                  </a:effectLst>
                </a:rPr>
                <a:t>same             </a:t>
              </a:r>
            </a:p>
          </p:txBody>
        </p:sp>
        <p:sp>
          <p:nvSpPr>
            <p:cNvPr id="29" name="Rectangle 14"/>
            <p:cNvSpPr>
              <a:spLocks noChangeArrowheads="1"/>
            </p:cNvSpPr>
            <p:nvPr/>
          </p:nvSpPr>
          <p:spPr bwMode="auto">
            <a:xfrm>
              <a:off x="4310063" y="3094038"/>
              <a:ext cx="1633537" cy="639762"/>
            </a:xfrm>
            <a:prstGeom prst="rect">
              <a:avLst/>
            </a:prstGeom>
            <a:noFill/>
            <a:ln w="12700">
              <a:noFill/>
              <a:miter lim="800000"/>
              <a:headEnd/>
              <a:tailEnd/>
            </a:ln>
            <a:effectLst>
              <a:outerShdw sx="1000" sy="1000" algn="ctr" rotWithShape="0">
                <a:schemeClr val="tx2">
                  <a:lumMod val="60000"/>
                  <a:lumOff val="40000"/>
                </a:schemeClr>
              </a:outerShdw>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same  </a:t>
              </a:r>
              <a:r>
                <a:rPr lang="en-US" sz="2800" dirty="0">
                  <a:effectLst>
                    <a:outerShdw blurRad="38100" dist="38100" dir="2700000" algn="tl">
                      <a:srgbClr val="000000"/>
                    </a:outerShdw>
                  </a:effectLst>
                </a:rPr>
                <a:t>           </a:t>
              </a:r>
            </a:p>
          </p:txBody>
        </p:sp>
        <p:sp>
          <p:nvSpPr>
            <p:cNvPr id="30" name="Rectangle 15"/>
            <p:cNvSpPr>
              <a:spLocks noChangeArrowheads="1"/>
            </p:cNvSpPr>
            <p:nvPr/>
          </p:nvSpPr>
          <p:spPr bwMode="auto">
            <a:xfrm>
              <a:off x="6739467" y="3094038"/>
              <a:ext cx="1871134"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different</a:t>
              </a:r>
              <a:r>
                <a:rPr lang="en-US" sz="2800" dirty="0">
                  <a:effectLst>
                    <a:outerShdw blurRad="38100" dist="38100" dir="2700000" algn="tl">
                      <a:srgbClr val="000000"/>
                    </a:outerShdw>
                  </a:effectLst>
                </a:rPr>
                <a:t>            </a:t>
              </a:r>
            </a:p>
          </p:txBody>
        </p:sp>
        <p:sp>
          <p:nvSpPr>
            <p:cNvPr id="31" name="Line 18"/>
            <p:cNvSpPr>
              <a:spLocks noChangeShapeType="1"/>
            </p:cNvSpPr>
            <p:nvPr/>
          </p:nvSpPr>
          <p:spPr bwMode="auto">
            <a:xfrm flipH="1">
              <a:off x="3429000" y="2057400"/>
              <a:ext cx="0" cy="3886200"/>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32" name="Line 19"/>
            <p:cNvSpPr>
              <a:spLocks noChangeShapeType="1"/>
            </p:cNvSpPr>
            <p:nvPr/>
          </p:nvSpPr>
          <p:spPr bwMode="auto">
            <a:xfrm rot="5400000" flipH="1" flipV="1">
              <a:off x="4976813" y="-1347788"/>
              <a:ext cx="0" cy="7877175"/>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33" name="Rectangle 23"/>
            <p:cNvSpPr>
              <a:spLocks noChangeArrowheads="1"/>
            </p:cNvSpPr>
            <p:nvPr/>
          </p:nvSpPr>
          <p:spPr bwMode="auto">
            <a:xfrm>
              <a:off x="2133600" y="4999038"/>
              <a:ext cx="1752600"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rgbClr val="00FF00"/>
                  </a:solidFill>
                  <a:effectLst>
                    <a:outerShdw blurRad="38100" dist="38100" dir="2700000" algn="tl">
                      <a:srgbClr val="000000"/>
                    </a:outerShdw>
                  </a:effectLst>
                </a:rPr>
                <a:t>same             </a:t>
              </a:r>
            </a:p>
          </p:txBody>
        </p:sp>
        <p:sp>
          <p:nvSpPr>
            <p:cNvPr id="34" name="Line 26"/>
            <p:cNvSpPr>
              <a:spLocks noChangeShapeType="1"/>
            </p:cNvSpPr>
            <p:nvPr/>
          </p:nvSpPr>
          <p:spPr bwMode="auto">
            <a:xfrm flipH="1">
              <a:off x="6172200" y="2057400"/>
              <a:ext cx="0" cy="3886200"/>
            </a:xfrm>
            <a:prstGeom prst="line">
              <a:avLst/>
            </a:prstGeom>
            <a:noFill/>
            <a:ln w="31750">
              <a:solidFill>
                <a:schemeClr val="tx1"/>
              </a:solidFill>
              <a:round/>
              <a:headEnd type="none" w="sm" len="sm"/>
              <a:tailEnd type="none" w="sm" len="sm"/>
            </a:ln>
          </p:spPr>
          <p:txBody>
            <a:bodyPr wrap="none" anchor="ctr"/>
            <a:lstStyle/>
            <a:p>
              <a:endParaRPr lang="en-US" dirty="0"/>
            </a:p>
          </p:txBody>
        </p:sp>
        <p:sp>
          <p:nvSpPr>
            <p:cNvPr id="35" name="Rectangle 15"/>
            <p:cNvSpPr>
              <a:spLocks noChangeArrowheads="1"/>
            </p:cNvSpPr>
            <p:nvPr/>
          </p:nvSpPr>
          <p:spPr bwMode="auto">
            <a:xfrm>
              <a:off x="4089401" y="4855104"/>
              <a:ext cx="1871134"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different</a:t>
              </a:r>
              <a:r>
                <a:rPr lang="en-US" sz="2800" dirty="0">
                  <a:effectLst>
                    <a:outerShdw blurRad="38100" dist="38100" dir="2700000" algn="tl">
                      <a:srgbClr val="000000"/>
                    </a:outerShdw>
                  </a:effectLst>
                </a:rPr>
                <a:t>            </a:t>
              </a:r>
            </a:p>
          </p:txBody>
        </p:sp>
        <p:sp>
          <p:nvSpPr>
            <p:cNvPr id="36" name="Rectangle 15"/>
            <p:cNvSpPr>
              <a:spLocks noChangeArrowheads="1"/>
            </p:cNvSpPr>
            <p:nvPr/>
          </p:nvSpPr>
          <p:spPr bwMode="auto">
            <a:xfrm>
              <a:off x="6612513" y="4872038"/>
              <a:ext cx="1871134" cy="639762"/>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hlink"/>
                </a:buClr>
                <a:buSzPct val="60000"/>
                <a:buFont typeface="Wingdings" pitchFamily="2" charset="2"/>
                <a:buNone/>
                <a:defRPr/>
              </a:pPr>
              <a:r>
                <a:rPr lang="en-US" sz="2800" dirty="0">
                  <a:solidFill>
                    <a:schemeClr val="tx2">
                      <a:lumMod val="75000"/>
                    </a:schemeClr>
                  </a:solidFill>
                  <a:effectLst>
                    <a:outerShdw blurRad="38100" dist="38100" dir="2700000" algn="tl">
                      <a:srgbClr val="000000"/>
                    </a:outerShdw>
                  </a:effectLst>
                  <a:latin typeface="Franklin Gothic Book" pitchFamily="34" charset="0"/>
                </a:rPr>
                <a:t>different</a:t>
              </a:r>
              <a:r>
                <a:rPr lang="en-US" sz="2800" dirty="0">
                  <a:effectLst>
                    <a:outerShdw blurRad="38100" dist="38100" dir="2700000" algn="tl">
                      <a:srgbClr val="000000"/>
                    </a:outerShdw>
                  </a:effectLst>
                </a:rPr>
                <a:t>            </a:t>
              </a:r>
            </a:p>
          </p:txBody>
        </p:sp>
      </p:gr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6861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417799" name="Rectangle 7"/>
          <p:cNvSpPr>
            <a:spLocks noGrp="1" noChangeArrowheads="1"/>
          </p:cNvSpPr>
          <p:nvPr>
            <p:ph type="body" idx="4294967295"/>
          </p:nvPr>
        </p:nvSpPr>
        <p:spPr>
          <a:xfrm>
            <a:off x="1538288" y="2105029"/>
            <a:ext cx="5531379" cy="2966508"/>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Advantages</a:t>
            </a:r>
          </a:p>
          <a:p>
            <a:pPr marL="514350" lvl="1" eaLnBrk="1" hangingPunct="1">
              <a:spcBef>
                <a:spcPts val="0"/>
              </a:spcBef>
              <a:spcAft>
                <a:spcPts val="600"/>
              </a:spcAft>
              <a:defRPr/>
            </a:pPr>
            <a:r>
              <a:rPr lang="en-US" sz="1800" dirty="0">
                <a:solidFill>
                  <a:schemeClr val="tx2">
                    <a:lumMod val="75000"/>
                  </a:schemeClr>
                </a:solidFill>
              </a:rPr>
              <a:t>Provides engaging learning environment  </a:t>
            </a:r>
          </a:p>
          <a:p>
            <a:pPr marL="514350" lvl="1" eaLnBrk="1" hangingPunct="1">
              <a:spcBef>
                <a:spcPts val="0"/>
              </a:spcBef>
              <a:spcAft>
                <a:spcPts val="600"/>
              </a:spcAft>
              <a:defRPr/>
            </a:pPr>
            <a:r>
              <a:rPr lang="en-US" sz="1800" dirty="0">
                <a:solidFill>
                  <a:schemeClr val="tx2">
                    <a:lumMod val="75000"/>
                  </a:schemeClr>
                </a:solidFill>
              </a:rPr>
              <a:t>Live interaction—spontaneity, immediate reinforcement</a:t>
            </a:r>
          </a:p>
          <a:p>
            <a:pPr marL="514350" lvl="1" eaLnBrk="1" hangingPunct="1">
              <a:spcBef>
                <a:spcPts val="0"/>
              </a:spcBef>
              <a:spcAft>
                <a:spcPts val="600"/>
              </a:spcAft>
              <a:defRPr/>
            </a:pPr>
            <a:r>
              <a:rPr lang="en-US" sz="1800" dirty="0">
                <a:solidFill>
                  <a:schemeClr val="tx2">
                    <a:lumMod val="75000"/>
                  </a:schemeClr>
                </a:solidFill>
              </a:rPr>
              <a:t> Shorter completion time</a:t>
            </a:r>
          </a:p>
          <a:p>
            <a:pPr lvl="1" eaLnBrk="1" hangingPunct="1">
              <a:spcBef>
                <a:spcPts val="0"/>
              </a:spcBef>
              <a:spcAft>
                <a:spcPts val="600"/>
              </a:spcAft>
              <a:defRPr/>
            </a:pPr>
            <a:r>
              <a:rPr lang="en-US" dirty="0">
                <a:solidFill>
                  <a:schemeClr val="tx2">
                    <a:lumMod val="75000"/>
                  </a:schemeClr>
                </a:solidFill>
              </a:rPr>
              <a:t> High completion rates—optimizes pacing</a:t>
            </a:r>
          </a:p>
          <a:p>
            <a:pPr eaLnBrk="1" hangingPunct="1">
              <a:spcBef>
                <a:spcPts val="0"/>
              </a:spcBef>
              <a:spcAft>
                <a:spcPts val="600"/>
              </a:spcAft>
              <a:defRPr/>
            </a:pPr>
            <a:r>
              <a:rPr lang="en-US" sz="2000" dirty="0">
                <a:solidFill>
                  <a:schemeClr val="tx2">
                    <a:lumMod val="75000"/>
                  </a:schemeClr>
                </a:solidFill>
              </a:rPr>
              <a:t>Disadvantages</a:t>
            </a:r>
          </a:p>
          <a:p>
            <a:pPr marL="514350" lvl="1" eaLnBrk="1" hangingPunct="1">
              <a:spcBef>
                <a:spcPts val="0"/>
              </a:spcBef>
              <a:spcAft>
                <a:spcPts val="600"/>
              </a:spcAft>
              <a:defRPr/>
            </a:pPr>
            <a:r>
              <a:rPr lang="en-US" dirty="0">
                <a:solidFill>
                  <a:schemeClr val="tx2">
                    <a:lumMod val="75000"/>
                  </a:schemeClr>
                </a:solidFill>
              </a:rPr>
              <a:t> Schedule may be inconvenient</a:t>
            </a:r>
          </a:p>
          <a:p>
            <a:pPr marL="514350" lvl="1" eaLnBrk="1" hangingPunct="1">
              <a:spcBef>
                <a:spcPts val="0"/>
              </a:spcBef>
              <a:spcAft>
                <a:spcPts val="600"/>
              </a:spcAft>
              <a:defRPr/>
            </a:pPr>
            <a:r>
              <a:rPr lang="en-US" dirty="0">
                <a:solidFill>
                  <a:schemeClr val="tx2">
                    <a:lumMod val="75000"/>
                  </a:schemeClr>
                </a:solidFill>
              </a:rPr>
              <a:t> Requires a dedicated facility</a:t>
            </a:r>
          </a:p>
        </p:txBody>
      </p:sp>
      <p:sp>
        <p:nvSpPr>
          <p:cNvPr id="6" name="Rectangle 2"/>
          <p:cNvSpPr>
            <a:spLocks noChangeArrowheads="1"/>
          </p:cNvSpPr>
          <p:nvPr/>
        </p:nvSpPr>
        <p:spPr bwMode="auto">
          <a:xfrm>
            <a:off x="3412108" y="1185333"/>
            <a:ext cx="2734732"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Synchronous</a:t>
            </a:r>
          </a:p>
        </p:txBody>
      </p:sp>
      <p:sp>
        <p:nvSpPr>
          <p:cNvPr id="11" name="Action Button: Return 10">
            <a:hlinkClick r:id="rId3" action="ppaction://hlinksldjump" highlightClick="1"/>
          </p:cNvPr>
          <p:cNvSpPr/>
          <p:nvPr/>
        </p:nvSpPr>
        <p:spPr>
          <a:xfrm>
            <a:off x="457200" y="3098800"/>
            <a:ext cx="449263" cy="414338"/>
          </a:xfrm>
          <a:prstGeom prst="actionButtonReturn">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2" name="Rectangle 1"/>
          <p:cNvSpPr>
            <a:spLocks noChangeArrowheads="1"/>
          </p:cNvSpPr>
          <p:nvPr/>
        </p:nvSpPr>
        <p:spPr bwMode="auto">
          <a:xfrm>
            <a:off x="246064" y="3571757"/>
            <a:ext cx="922336" cy="461665"/>
          </a:xfrm>
          <a:prstGeom prst="rect">
            <a:avLst/>
          </a:prstGeom>
          <a:noFill/>
          <a:ln w="9525">
            <a:noFill/>
            <a:miter lim="800000"/>
            <a:headEnd/>
            <a:tailEnd/>
          </a:ln>
          <a:effectLst/>
        </p:spPr>
        <p:txBody>
          <a:bodyPr wrap="square" anchor="ctr">
            <a:spAutoFit/>
          </a:bodyPr>
          <a:lstStyle/>
          <a:p>
            <a:pPr>
              <a:spcAft>
                <a:spcPts val="600"/>
              </a:spcAft>
              <a:buClr>
                <a:schemeClr val="tx2">
                  <a:lumMod val="75000"/>
                </a:schemeClr>
              </a:buClr>
              <a:buSzPct val="150000"/>
              <a:defRPr/>
            </a:pPr>
            <a:r>
              <a:rPr lang="en-US" sz="1200" dirty="0">
                <a:solidFill>
                  <a:schemeClr val="bg1"/>
                </a:solidFill>
                <a:latin typeface="Franklin Gothic Book" pitchFamily="34" charset="0"/>
                <a:ea typeface="Times New Roman" pitchFamily="18" charset="0"/>
                <a:cs typeface="Arial" pitchFamily="34" charset="0"/>
              </a:rPr>
              <a:t>Return to sub menu</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6963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417799" name="Rectangle 7"/>
          <p:cNvSpPr>
            <a:spLocks noGrp="1" noChangeArrowheads="1"/>
          </p:cNvSpPr>
          <p:nvPr>
            <p:ph type="body" idx="4294967295"/>
          </p:nvPr>
        </p:nvSpPr>
        <p:spPr>
          <a:xfrm>
            <a:off x="1540933" y="2100263"/>
            <a:ext cx="7450667" cy="3216803"/>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Classroom (ITV, VTC)</a:t>
            </a:r>
          </a:p>
          <a:p>
            <a:pPr marL="855663" lvl="1" indent="-398463" eaLnBrk="1" hangingPunct="1">
              <a:spcBef>
                <a:spcPts val="0"/>
              </a:spcBef>
              <a:spcAft>
                <a:spcPts val="600"/>
              </a:spcAft>
              <a:defRPr/>
            </a:pPr>
            <a:r>
              <a:rPr lang="en-US" sz="1800" dirty="0">
                <a:solidFill>
                  <a:schemeClr val="tx2">
                    <a:lumMod val="75000"/>
                  </a:schemeClr>
                </a:solidFill>
              </a:rPr>
              <a:t>Closely approximates in resident classroom student interaction &amp; facilitation</a:t>
            </a:r>
          </a:p>
          <a:p>
            <a:pPr marL="855663" lvl="1" indent="-398463" eaLnBrk="1" hangingPunct="1">
              <a:spcBef>
                <a:spcPts val="0"/>
              </a:spcBef>
              <a:spcAft>
                <a:spcPts val="600"/>
              </a:spcAft>
              <a:defRPr/>
            </a:pPr>
            <a:r>
              <a:rPr lang="en-US" sz="1800" dirty="0">
                <a:solidFill>
                  <a:schemeClr val="tx2">
                    <a:lumMod val="75000"/>
                  </a:schemeClr>
                </a:solidFill>
              </a:rPr>
              <a:t>Best for multi-hour/multi-day courses—reduces distractions</a:t>
            </a:r>
          </a:p>
          <a:p>
            <a:pPr marL="855663" lvl="1" indent="-398463" eaLnBrk="1" hangingPunct="1">
              <a:spcBef>
                <a:spcPts val="0"/>
              </a:spcBef>
              <a:spcAft>
                <a:spcPts val="600"/>
              </a:spcAft>
              <a:defRPr/>
            </a:pPr>
            <a:r>
              <a:rPr lang="en-US" sz="1800" dirty="0">
                <a:solidFill>
                  <a:schemeClr val="tx2">
                    <a:lumMod val="75000"/>
                  </a:schemeClr>
                </a:solidFill>
              </a:rPr>
              <a:t>Classroom may not be conveniently located</a:t>
            </a:r>
          </a:p>
          <a:p>
            <a:pPr eaLnBrk="1" hangingPunct="1">
              <a:spcBef>
                <a:spcPts val="0"/>
              </a:spcBef>
              <a:spcAft>
                <a:spcPts val="600"/>
              </a:spcAft>
              <a:defRPr/>
            </a:pPr>
            <a:r>
              <a:rPr lang="en-US" sz="2000" dirty="0">
                <a:solidFill>
                  <a:schemeClr val="tx2">
                    <a:lumMod val="75000"/>
                  </a:schemeClr>
                </a:solidFill>
              </a:rPr>
              <a:t>Office (VTC, Web conferencing)</a:t>
            </a:r>
          </a:p>
          <a:p>
            <a:pPr marL="855663" lvl="1" indent="-398463" eaLnBrk="1" hangingPunct="1">
              <a:spcBef>
                <a:spcPts val="0"/>
              </a:spcBef>
              <a:spcAft>
                <a:spcPts val="600"/>
              </a:spcAft>
              <a:defRPr/>
            </a:pPr>
            <a:r>
              <a:rPr lang="en-US" sz="1800" dirty="0">
                <a:solidFill>
                  <a:schemeClr val="tx2">
                    <a:lumMod val="75000"/>
                  </a:schemeClr>
                </a:solidFill>
              </a:rPr>
              <a:t>Convenient</a:t>
            </a:r>
          </a:p>
          <a:p>
            <a:pPr marL="855663" lvl="1" indent="-398463" eaLnBrk="1" hangingPunct="1">
              <a:spcBef>
                <a:spcPts val="0"/>
              </a:spcBef>
              <a:spcAft>
                <a:spcPts val="600"/>
              </a:spcAft>
              <a:defRPr/>
            </a:pPr>
            <a:r>
              <a:rPr lang="en-US" sz="1800" dirty="0">
                <a:solidFill>
                  <a:schemeClr val="tx2">
                    <a:lumMod val="75000"/>
                  </a:schemeClr>
                </a:solidFill>
              </a:rPr>
              <a:t>Best for short courses (1 hr or less)</a:t>
            </a:r>
          </a:p>
          <a:p>
            <a:pPr marL="855663" lvl="1" indent="-398463" eaLnBrk="1" hangingPunct="1">
              <a:spcBef>
                <a:spcPts val="0"/>
              </a:spcBef>
              <a:spcAft>
                <a:spcPts val="600"/>
              </a:spcAft>
              <a:defRPr/>
            </a:pPr>
            <a:r>
              <a:rPr lang="en-US" sz="1800" dirty="0">
                <a:solidFill>
                  <a:schemeClr val="tx2">
                    <a:lumMod val="75000"/>
                  </a:schemeClr>
                </a:solidFill>
              </a:rPr>
              <a:t>Office distractions are problematic</a:t>
            </a:r>
          </a:p>
        </p:txBody>
      </p:sp>
      <p:sp>
        <p:nvSpPr>
          <p:cNvPr id="6" name="Rectangle 2"/>
          <p:cNvSpPr>
            <a:spLocks noChangeArrowheads="1"/>
          </p:cNvSpPr>
          <p:nvPr/>
        </p:nvSpPr>
        <p:spPr bwMode="auto">
          <a:xfrm>
            <a:off x="2912573" y="1210733"/>
            <a:ext cx="4343360"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Classroom or Office?</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7065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393222" name="Rectangle 6"/>
          <p:cNvSpPr>
            <a:spLocks noGrp="1" noChangeArrowheads="1"/>
          </p:cNvSpPr>
          <p:nvPr>
            <p:ph type="body" idx="4294967295"/>
          </p:nvPr>
        </p:nvSpPr>
        <p:spPr>
          <a:xfrm>
            <a:off x="1544638" y="2085444"/>
            <a:ext cx="3941762" cy="1885421"/>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Two-way text, (online chat)</a:t>
            </a:r>
          </a:p>
          <a:p>
            <a:pPr eaLnBrk="1" hangingPunct="1">
              <a:spcBef>
                <a:spcPts val="0"/>
              </a:spcBef>
              <a:spcAft>
                <a:spcPts val="600"/>
              </a:spcAft>
              <a:defRPr/>
            </a:pPr>
            <a:r>
              <a:rPr lang="en-US" sz="2000" dirty="0">
                <a:solidFill>
                  <a:schemeClr val="tx2">
                    <a:lumMod val="75000"/>
                  </a:schemeClr>
                </a:solidFill>
              </a:rPr>
              <a:t>Two-way graphics (whiteboard)</a:t>
            </a:r>
          </a:p>
          <a:p>
            <a:pPr eaLnBrk="1" hangingPunct="1">
              <a:spcBef>
                <a:spcPts val="0"/>
              </a:spcBef>
              <a:spcAft>
                <a:spcPts val="600"/>
              </a:spcAft>
              <a:defRPr/>
            </a:pPr>
            <a:r>
              <a:rPr lang="en-US" sz="2000" dirty="0">
                <a:solidFill>
                  <a:schemeClr val="tx2">
                    <a:lumMod val="75000"/>
                  </a:schemeClr>
                </a:solidFill>
              </a:rPr>
              <a:t>One-way video (streaming media/Web- cast &amp; IP multicasting)</a:t>
            </a:r>
          </a:p>
          <a:p>
            <a:pPr eaLnBrk="1" hangingPunct="1">
              <a:spcBef>
                <a:spcPts val="0"/>
              </a:spcBef>
              <a:spcAft>
                <a:spcPts val="600"/>
              </a:spcAft>
              <a:defRPr/>
            </a:pPr>
            <a:r>
              <a:rPr lang="en-US" sz="2000" dirty="0">
                <a:solidFill>
                  <a:schemeClr val="tx2">
                    <a:lumMod val="75000"/>
                  </a:schemeClr>
                </a:solidFill>
              </a:rPr>
              <a:t>Two-way audio</a:t>
            </a:r>
          </a:p>
        </p:txBody>
      </p:sp>
      <p:pic>
        <p:nvPicPr>
          <p:cNvPr id="70662" name="Picture 7"/>
          <p:cNvPicPr>
            <a:picLocks noChangeAspect="1" noChangeArrowheads="1"/>
          </p:cNvPicPr>
          <p:nvPr/>
        </p:nvPicPr>
        <p:blipFill>
          <a:blip r:embed="rId3" cstate="print"/>
          <a:srcRect/>
          <a:stretch>
            <a:fillRect/>
          </a:stretch>
        </p:blipFill>
        <p:spPr bwMode="auto">
          <a:xfrm>
            <a:off x="5335003" y="2555876"/>
            <a:ext cx="3554998" cy="3506257"/>
          </a:xfrm>
          <a:prstGeom prst="rect">
            <a:avLst/>
          </a:prstGeom>
          <a:noFill/>
          <a:ln w="12700">
            <a:noFill/>
            <a:miter lim="800000"/>
            <a:headEnd type="none" w="sm" len="sm"/>
            <a:tailEnd type="none" w="sm" len="sm"/>
          </a:ln>
        </p:spPr>
      </p:pic>
      <p:sp>
        <p:nvSpPr>
          <p:cNvPr id="7" name="Rectangle 2"/>
          <p:cNvSpPr>
            <a:spLocks noChangeArrowheads="1"/>
          </p:cNvSpPr>
          <p:nvPr/>
        </p:nvSpPr>
        <p:spPr bwMode="auto">
          <a:xfrm>
            <a:off x="1676400" y="1227668"/>
            <a:ext cx="6604000"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Web-Based Instruction (WBI)</a:t>
            </a:r>
          </a:p>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Webinar/Webconferencing</a:t>
            </a:r>
          </a:p>
        </p:txBody>
      </p:sp>
      <p:sp>
        <p:nvSpPr>
          <p:cNvPr id="11" name="Rectangle 1"/>
          <p:cNvSpPr>
            <a:spLocks noChangeArrowheads="1"/>
          </p:cNvSpPr>
          <p:nvPr/>
        </p:nvSpPr>
        <p:spPr bwMode="auto">
          <a:xfrm>
            <a:off x="246064" y="3571757"/>
            <a:ext cx="922336" cy="461665"/>
          </a:xfrm>
          <a:prstGeom prst="rect">
            <a:avLst/>
          </a:prstGeom>
          <a:noFill/>
          <a:ln w="9525">
            <a:noFill/>
            <a:miter lim="800000"/>
            <a:headEnd/>
            <a:tailEnd/>
          </a:ln>
          <a:effectLst/>
        </p:spPr>
        <p:txBody>
          <a:bodyPr wrap="square" anchor="ctr">
            <a:spAutoFit/>
          </a:bodyPr>
          <a:lstStyle/>
          <a:p>
            <a:pPr>
              <a:spcAft>
                <a:spcPts val="600"/>
              </a:spcAft>
              <a:buClr>
                <a:schemeClr val="tx2">
                  <a:lumMod val="75000"/>
                </a:schemeClr>
              </a:buClr>
              <a:buSzPct val="150000"/>
              <a:defRPr/>
            </a:pPr>
            <a:r>
              <a:rPr lang="en-US" sz="1200" dirty="0">
                <a:solidFill>
                  <a:schemeClr val="bg1"/>
                </a:solidFill>
                <a:latin typeface="Franklin Gothic Book" pitchFamily="34" charset="0"/>
                <a:ea typeface="Times New Roman" pitchFamily="18" charset="0"/>
                <a:cs typeface="Arial" pitchFamily="34" charset="0"/>
              </a:rPr>
              <a:t>Return to sub menu</a:t>
            </a:r>
          </a:p>
        </p:txBody>
      </p:sp>
      <p:sp>
        <p:nvSpPr>
          <p:cNvPr id="9" name="Action Button: Return 8">
            <a:hlinkClick r:id="rId4" action="ppaction://hlinksldjump" highlightClick="1"/>
          </p:cNvPr>
          <p:cNvSpPr/>
          <p:nvPr/>
        </p:nvSpPr>
        <p:spPr>
          <a:xfrm>
            <a:off x="457200" y="3098800"/>
            <a:ext cx="449263" cy="414338"/>
          </a:xfrm>
          <a:prstGeom prst="actionButtonReturn">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19"/>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71683" name="Rectangle 220"/>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422112" name="Rectangle 224"/>
          <p:cNvSpPr>
            <a:spLocks noGrp="1" noChangeArrowheads="1"/>
          </p:cNvSpPr>
          <p:nvPr>
            <p:ph type="body" idx="4294967295"/>
          </p:nvPr>
        </p:nvSpPr>
        <p:spPr>
          <a:xfrm>
            <a:off x="1548873" y="2101319"/>
            <a:ext cx="7281859" cy="2369079"/>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Advantages</a:t>
            </a:r>
          </a:p>
          <a:p>
            <a:pPr marL="514350" lvl="1" eaLnBrk="1" hangingPunct="1">
              <a:spcBef>
                <a:spcPts val="0"/>
              </a:spcBef>
              <a:spcAft>
                <a:spcPts val="600"/>
              </a:spcAft>
              <a:defRPr/>
            </a:pPr>
            <a:r>
              <a:rPr lang="en-US" sz="1800" dirty="0">
                <a:solidFill>
                  <a:schemeClr val="tx2">
                    <a:lumMod val="75000"/>
                  </a:schemeClr>
                </a:solidFill>
              </a:rPr>
              <a:t>Real-time</a:t>
            </a:r>
          </a:p>
          <a:p>
            <a:pPr marL="514350" lvl="1" eaLnBrk="1" hangingPunct="1">
              <a:spcBef>
                <a:spcPts val="0"/>
              </a:spcBef>
              <a:spcAft>
                <a:spcPts val="600"/>
              </a:spcAft>
              <a:defRPr/>
            </a:pPr>
            <a:r>
              <a:rPr lang="en-US" sz="1800" dirty="0">
                <a:solidFill>
                  <a:schemeClr val="tx2">
                    <a:lumMod val="75000"/>
                  </a:schemeClr>
                </a:solidFill>
              </a:rPr>
              <a:t>Inexpensive development &amp; delivery </a:t>
            </a:r>
          </a:p>
          <a:p>
            <a:pPr marL="514350" lvl="1" eaLnBrk="1" hangingPunct="1">
              <a:spcBef>
                <a:spcPts val="0"/>
              </a:spcBef>
              <a:spcAft>
                <a:spcPts val="600"/>
              </a:spcAft>
              <a:defRPr/>
            </a:pPr>
            <a:r>
              <a:rPr lang="en-US" sz="1800" dirty="0">
                <a:solidFill>
                  <a:schemeClr val="tx2">
                    <a:lumMod val="75000"/>
                  </a:schemeClr>
                </a:solidFill>
              </a:rPr>
              <a:t>Interactive (whiteboard, file sharing, graphics)</a:t>
            </a:r>
          </a:p>
          <a:p>
            <a:pPr marL="514350" lvl="1" eaLnBrk="1" hangingPunct="1">
              <a:spcBef>
                <a:spcPts val="0"/>
              </a:spcBef>
              <a:spcAft>
                <a:spcPts val="600"/>
              </a:spcAft>
              <a:defRPr/>
            </a:pPr>
            <a:r>
              <a:rPr lang="en-US" sz="1800" dirty="0">
                <a:solidFill>
                  <a:schemeClr val="tx2">
                    <a:lumMod val="75000"/>
                  </a:schemeClr>
                </a:solidFill>
              </a:rPr>
              <a:t>Interactive audio (VoIP or POTS)</a:t>
            </a:r>
          </a:p>
        </p:txBody>
      </p:sp>
      <p:sp>
        <p:nvSpPr>
          <p:cNvPr id="6" name="Rectangle 2"/>
          <p:cNvSpPr>
            <a:spLocks noChangeArrowheads="1"/>
          </p:cNvSpPr>
          <p:nvPr/>
        </p:nvSpPr>
        <p:spPr bwMode="auto">
          <a:xfrm>
            <a:off x="1676400" y="1227668"/>
            <a:ext cx="6604000"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Web-Based Instruction (WBI)</a:t>
            </a:r>
          </a:p>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Webinar/Webconferencing</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19"/>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72707" name="Rectangle 220"/>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424160" name="Rectangle 224"/>
          <p:cNvSpPr>
            <a:spLocks noGrp="1" noChangeArrowheads="1"/>
          </p:cNvSpPr>
          <p:nvPr>
            <p:ph type="body" idx="4294967295"/>
          </p:nvPr>
        </p:nvSpPr>
        <p:spPr>
          <a:xfrm>
            <a:off x="1547286" y="2107142"/>
            <a:ext cx="7317317" cy="2922058"/>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Disadvantages</a:t>
            </a:r>
          </a:p>
          <a:p>
            <a:pPr marL="457200" lvl="1" indent="-228600" eaLnBrk="1" hangingPunct="1">
              <a:spcBef>
                <a:spcPts val="0"/>
              </a:spcBef>
              <a:spcAft>
                <a:spcPts val="600"/>
              </a:spcAft>
              <a:defRPr/>
            </a:pPr>
            <a:r>
              <a:rPr lang="en-US" sz="1800" dirty="0">
                <a:solidFill>
                  <a:schemeClr val="tx2">
                    <a:lumMod val="75000"/>
                  </a:schemeClr>
                </a:solidFill>
              </a:rPr>
              <a:t>Video streaming induces latency</a:t>
            </a:r>
          </a:p>
          <a:p>
            <a:pPr marL="457200" lvl="1" indent="-228600" eaLnBrk="1" hangingPunct="1">
              <a:spcBef>
                <a:spcPts val="0"/>
              </a:spcBef>
              <a:spcAft>
                <a:spcPts val="600"/>
              </a:spcAft>
              <a:defRPr/>
            </a:pPr>
            <a:r>
              <a:rPr lang="en-US" sz="1800" dirty="0">
                <a:solidFill>
                  <a:schemeClr val="tx2">
                    <a:lumMod val="75000"/>
                  </a:schemeClr>
                </a:solidFill>
              </a:rPr>
              <a:t>VoIP QoS may be poor—may need to rely on desk phones</a:t>
            </a:r>
          </a:p>
          <a:p>
            <a:pPr marL="457200" lvl="1" indent="-228600" eaLnBrk="1" hangingPunct="1">
              <a:spcBef>
                <a:spcPts val="0"/>
              </a:spcBef>
              <a:spcAft>
                <a:spcPts val="600"/>
              </a:spcAft>
              <a:defRPr/>
            </a:pPr>
            <a:r>
              <a:rPr lang="en-US" sz="1800" dirty="0">
                <a:solidFill>
                  <a:schemeClr val="tx2">
                    <a:lumMod val="75000"/>
                  </a:schemeClr>
                </a:solidFill>
              </a:rPr>
              <a:t>Webinars may be slowed by low bandwidth </a:t>
            </a:r>
          </a:p>
          <a:p>
            <a:pPr marL="457200" lvl="1" indent="-228600" eaLnBrk="1" hangingPunct="1">
              <a:spcBef>
                <a:spcPts val="0"/>
              </a:spcBef>
              <a:spcAft>
                <a:spcPts val="600"/>
              </a:spcAft>
              <a:defRPr/>
            </a:pPr>
            <a:r>
              <a:rPr lang="en-US" sz="1800" dirty="0">
                <a:solidFill>
                  <a:schemeClr val="tx2">
                    <a:lumMod val="75000"/>
                  </a:schemeClr>
                </a:solidFill>
              </a:rPr>
              <a:t>Typing speed limits speed of interaction</a:t>
            </a:r>
          </a:p>
          <a:p>
            <a:pPr marL="457200" lvl="1" indent="-228600" eaLnBrk="1" hangingPunct="1">
              <a:spcBef>
                <a:spcPts val="0"/>
              </a:spcBef>
              <a:spcAft>
                <a:spcPts val="600"/>
              </a:spcAft>
              <a:defRPr/>
            </a:pPr>
            <a:r>
              <a:rPr lang="en-US" sz="1800" dirty="0">
                <a:solidFill>
                  <a:schemeClr val="tx2">
                    <a:lumMod val="75000"/>
                  </a:schemeClr>
                </a:solidFill>
              </a:rPr>
              <a:t>High conversion time</a:t>
            </a:r>
          </a:p>
          <a:p>
            <a:pPr marL="457200" lvl="1" indent="-228600" eaLnBrk="1" hangingPunct="1">
              <a:spcBef>
                <a:spcPts val="0"/>
              </a:spcBef>
              <a:spcAft>
                <a:spcPts val="600"/>
              </a:spcAft>
              <a:defRPr/>
            </a:pPr>
            <a:r>
              <a:rPr lang="en-US" sz="1800" dirty="0">
                <a:solidFill>
                  <a:schemeClr val="tx2">
                    <a:lumMod val="75000"/>
                  </a:schemeClr>
                </a:solidFill>
              </a:rPr>
              <a:t>Most institutions restrict student enrollment for synchronous applications</a:t>
            </a:r>
          </a:p>
          <a:p>
            <a:pPr marL="457200" lvl="1" indent="-228600" eaLnBrk="1" hangingPunct="1">
              <a:spcBef>
                <a:spcPts val="0"/>
              </a:spcBef>
              <a:spcAft>
                <a:spcPts val="600"/>
              </a:spcAft>
              <a:defRPr/>
            </a:pPr>
            <a:r>
              <a:rPr lang="en-US" sz="1800" dirty="0">
                <a:solidFill>
                  <a:schemeClr val="tx2">
                    <a:lumMod val="75000"/>
                  </a:schemeClr>
                </a:solidFill>
              </a:rPr>
              <a:t>Requires specialized software</a:t>
            </a:r>
          </a:p>
        </p:txBody>
      </p:sp>
      <p:sp>
        <p:nvSpPr>
          <p:cNvPr id="6" name="Rectangle 2"/>
          <p:cNvSpPr>
            <a:spLocks noChangeArrowheads="1"/>
          </p:cNvSpPr>
          <p:nvPr/>
        </p:nvSpPr>
        <p:spPr bwMode="auto">
          <a:xfrm>
            <a:off x="1676400" y="1219201"/>
            <a:ext cx="6604000"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Web-Based Instruction (WBI)</a:t>
            </a:r>
          </a:p>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Webinar/Webconferencing</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19"/>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73731" name="Rectangle 220"/>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424160" name="Rectangle 224"/>
          <p:cNvSpPr>
            <a:spLocks noGrp="1" noChangeArrowheads="1"/>
          </p:cNvSpPr>
          <p:nvPr>
            <p:ph type="body" idx="4294967295"/>
          </p:nvPr>
        </p:nvSpPr>
        <p:spPr>
          <a:xfrm>
            <a:off x="1557868" y="2132540"/>
            <a:ext cx="7340600" cy="2041525"/>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Defense Collaboration Services (DCS) </a:t>
            </a:r>
          </a:p>
          <a:p>
            <a:pPr lvl="1" eaLnBrk="1" hangingPunct="1">
              <a:spcBef>
                <a:spcPts val="0"/>
              </a:spcBef>
              <a:spcAft>
                <a:spcPts val="600"/>
              </a:spcAft>
              <a:defRPr/>
            </a:pPr>
            <a:r>
              <a:rPr lang="en-US" sz="1800" dirty="0">
                <a:solidFill>
                  <a:schemeClr val="tx2">
                    <a:lumMod val="75000"/>
                  </a:schemeClr>
                </a:solidFill>
              </a:rPr>
              <a:t>Instant access to enterprise-wide collaboration services—no specialized software</a:t>
            </a:r>
          </a:p>
          <a:p>
            <a:pPr lvl="1" eaLnBrk="1" hangingPunct="1">
              <a:spcBef>
                <a:spcPts val="0"/>
              </a:spcBef>
              <a:spcAft>
                <a:spcPts val="600"/>
              </a:spcAft>
              <a:defRPr/>
            </a:pPr>
            <a:r>
              <a:rPr lang="en-US" sz="1800" dirty="0">
                <a:solidFill>
                  <a:schemeClr val="tx2">
                    <a:lumMod val="75000"/>
                  </a:schemeClr>
                </a:solidFill>
              </a:rPr>
              <a:t>On demand or scheduled video streaming</a:t>
            </a:r>
          </a:p>
          <a:p>
            <a:pPr lvl="1" eaLnBrk="1" hangingPunct="1">
              <a:spcBef>
                <a:spcPts val="0"/>
              </a:spcBef>
              <a:spcAft>
                <a:spcPts val="600"/>
              </a:spcAft>
              <a:defRPr/>
            </a:pPr>
            <a:r>
              <a:rPr lang="en-US" sz="1800" dirty="0">
                <a:solidFill>
                  <a:schemeClr val="tx2">
                    <a:lumMod val="75000"/>
                  </a:schemeClr>
                </a:solidFill>
              </a:rPr>
              <a:t>Multiuser text, video, &amp; VoIP conferencing</a:t>
            </a:r>
          </a:p>
          <a:p>
            <a:pPr marL="457200" lvl="1" indent="0" eaLnBrk="1" hangingPunct="1">
              <a:spcBef>
                <a:spcPts val="0"/>
              </a:spcBef>
              <a:spcAft>
                <a:spcPts val="600"/>
              </a:spcAft>
              <a:buFontTx/>
              <a:buNone/>
              <a:defRPr/>
            </a:pPr>
            <a:r>
              <a:rPr lang="en-US" sz="1800" dirty="0">
                <a:solidFill>
                  <a:schemeClr val="tx2">
                    <a:lumMod val="75000"/>
                  </a:schemeClr>
                </a:solidFill>
              </a:rPr>
              <a:t>         	</a:t>
            </a:r>
            <a:r>
              <a:rPr lang="en-US" sz="1800" dirty="0">
                <a:solidFill>
                  <a:schemeClr val="tx2">
                    <a:lumMod val="75000"/>
                  </a:schemeClr>
                </a:solidFill>
                <a:hlinkClick r:id="rId3"/>
              </a:rPr>
              <a:t>http://www.disa.mil/dcs</a:t>
            </a:r>
            <a:endParaRPr lang="en-US" sz="1800" dirty="0">
              <a:solidFill>
                <a:schemeClr val="tx2">
                  <a:lumMod val="75000"/>
                </a:schemeClr>
              </a:solidFill>
            </a:endParaRPr>
          </a:p>
          <a:p>
            <a:pPr lvl="1" eaLnBrk="1" hangingPunct="1">
              <a:spcBef>
                <a:spcPts val="0"/>
              </a:spcBef>
              <a:spcAft>
                <a:spcPts val="600"/>
              </a:spcAft>
              <a:defRPr/>
            </a:pPr>
            <a:endParaRPr lang="en-US" sz="1800" dirty="0">
              <a:solidFill>
                <a:schemeClr val="tx2">
                  <a:lumMod val="75000"/>
                </a:schemeClr>
              </a:solidFill>
            </a:endParaRPr>
          </a:p>
        </p:txBody>
      </p:sp>
      <p:sp>
        <p:nvSpPr>
          <p:cNvPr id="6" name="Rectangle 2"/>
          <p:cNvSpPr>
            <a:spLocks noChangeArrowheads="1"/>
          </p:cNvSpPr>
          <p:nvPr/>
        </p:nvSpPr>
        <p:spPr bwMode="auto">
          <a:xfrm>
            <a:off x="1676400" y="1210734"/>
            <a:ext cx="6604000" cy="863600"/>
          </a:xfrm>
          <a:prstGeom prst="rect">
            <a:avLst/>
          </a:prstGeom>
          <a:noFill/>
          <a:ln w="9525">
            <a:noFill/>
            <a:miter lim="800000"/>
            <a:headEnd/>
            <a:tailEnd/>
          </a:ln>
          <a:effectLst/>
        </p:spPr>
        <p:txBody>
          <a:bodyPr lIns="92075" tIns="46038" rIns="92075" bIns="46038" anchor="ctr"/>
          <a:lstStyle/>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Web-Based Instruction (WBI)</a:t>
            </a:r>
          </a:p>
          <a:p>
            <a:pPr algn="ctr">
              <a:lnSpc>
                <a:spcPct val="80000"/>
              </a:lnSpc>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Webinar/</a:t>
            </a:r>
            <a:r>
              <a:rPr lang="en-US" sz="3600" b="1" dirty="0" err="1">
                <a:solidFill>
                  <a:schemeClr val="tx2">
                    <a:lumMod val="75000"/>
                  </a:schemeClr>
                </a:solidFill>
                <a:effectLst>
                  <a:outerShdw blurRad="38100" dist="38100" dir="2700000" algn="tl">
                    <a:srgbClr val="000000"/>
                  </a:outerShdw>
                </a:effectLst>
                <a:latin typeface="Franklin Gothic Book" pitchFamily="34" charset="0"/>
              </a:rPr>
              <a:t>Webconferencing</a:t>
            </a:r>
            <a:endParaRPr lang="en-US" sz="3600" b="1" dirty="0">
              <a:solidFill>
                <a:schemeClr val="tx2">
                  <a:lumMod val="75000"/>
                </a:schemeClr>
              </a:solidFill>
              <a:effectLst>
                <a:outerShdw blurRad="38100" dist="38100" dir="2700000" algn="tl">
                  <a:srgbClr val="000000"/>
                </a:outerShdw>
              </a:effectLst>
              <a:latin typeface="Franklin Gothic Book"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idx="4294967295"/>
          </p:nvPr>
        </p:nvSpPr>
        <p:spPr>
          <a:xfrm>
            <a:off x="4114800" y="7162800"/>
            <a:ext cx="1219200" cy="304800"/>
          </a:xfrm>
          <a:prstGeom prst="rect">
            <a:avLst/>
          </a:prstGeom>
        </p:spPr>
        <p:txBody>
          <a:bodyPr anchorCtr="0"/>
          <a:lstStyle/>
          <a:p>
            <a:pPr eaLnBrk="1" hangingPunct="1">
              <a:defRPr/>
            </a:pPr>
            <a:r>
              <a:rPr lang="en-US" sz="500" dirty="0">
                <a:solidFill>
                  <a:srgbClr val="3399FF"/>
                </a:solidFill>
              </a:rPr>
              <a:t>THE LEARNING CLIMATE - 01</a:t>
            </a:r>
          </a:p>
        </p:txBody>
      </p:sp>
      <p:sp>
        <p:nvSpPr>
          <p:cNvPr id="510979" name="Rectangle 3"/>
          <p:cNvSpPr>
            <a:spLocks noChangeArrowheads="1"/>
          </p:cNvSpPr>
          <p:nvPr/>
        </p:nvSpPr>
        <p:spPr bwMode="auto">
          <a:xfrm>
            <a:off x="1473197" y="1354668"/>
            <a:ext cx="7459134" cy="4546599"/>
          </a:xfrm>
          <a:prstGeom prst="rect">
            <a:avLst/>
          </a:prstGeom>
          <a:noFill/>
          <a:ln w="12700">
            <a:noFill/>
            <a:miter lim="800000"/>
            <a:headEnd/>
            <a:tailEnd/>
          </a:ln>
          <a:effectLst>
            <a:outerShdw sx="1000" sy="1000" algn="ctr" rotWithShape="0">
              <a:schemeClr val="tx2">
                <a:lumMod val="75000"/>
              </a:schemeClr>
            </a:outerShdw>
          </a:effectLst>
        </p:spPr>
        <p:txBody>
          <a:bodyPr lIns="88900" tIns="44450" rIns="88900" bIns="44450"/>
          <a:lstStyle/>
          <a:p>
            <a:pPr defTabSz="885825">
              <a:spcAft>
                <a:spcPts val="600"/>
              </a:spcAft>
              <a:defRPr/>
            </a:pPr>
            <a:r>
              <a:rPr lang="en-US" sz="2800" b="1" i="1" dirty="0">
                <a:solidFill>
                  <a:schemeClr val="tx2">
                    <a:lumMod val="75000"/>
                  </a:schemeClr>
                </a:solidFill>
                <a:latin typeface="Franklin Gothic Book" pitchFamily="34" charset="0"/>
              </a:rPr>
              <a:t>“...today we are the first generation in human history where knowledge is going to be obsolete, not just once during our careers but several times.” </a:t>
            </a:r>
          </a:p>
          <a:p>
            <a:pPr marL="771525" lvl="1" indent="-276225" defTabSz="885825">
              <a:spcAft>
                <a:spcPts val="1200"/>
              </a:spcAft>
              <a:defRPr/>
            </a:pPr>
            <a:r>
              <a:rPr lang="en-US" sz="2000" b="1" dirty="0">
                <a:solidFill>
                  <a:schemeClr val="tx2">
                    <a:lumMod val="75000"/>
                  </a:schemeClr>
                </a:solidFill>
                <a:latin typeface="Franklin Gothic Book" pitchFamily="34" charset="0"/>
              </a:rPr>
              <a:t>Dr. Arno Penzias, Nobel Prize winner &amp; Vice   President  of Research at Bell Labs</a:t>
            </a:r>
          </a:p>
          <a:p>
            <a:pPr defTabSz="885825">
              <a:spcBef>
                <a:spcPts val="0"/>
              </a:spcBef>
              <a:spcAft>
                <a:spcPts val="600"/>
              </a:spcAft>
              <a:defRPr/>
            </a:pPr>
            <a:r>
              <a:rPr lang="en-US" b="1" i="1" dirty="0">
                <a:solidFill>
                  <a:schemeClr val="tx2">
                    <a:lumMod val="75000"/>
                  </a:schemeClr>
                </a:solidFill>
                <a:effectLst>
                  <a:outerShdw blurRad="38100" dist="38100" dir="2700000" algn="tl">
                    <a:srgbClr val="000000">
                      <a:alpha val="43137"/>
                    </a:srgbClr>
                  </a:outerShdw>
                </a:effectLst>
                <a:latin typeface="Arial" pitchFamily="34" charset="0"/>
              </a:rPr>
              <a:t>“</a:t>
            </a:r>
            <a:r>
              <a:rPr lang="en-US" sz="2800" b="1" i="1" dirty="0">
                <a:solidFill>
                  <a:schemeClr val="tx2">
                    <a:lumMod val="75000"/>
                  </a:schemeClr>
                </a:solidFill>
                <a:latin typeface="Franklin Gothic Book" pitchFamily="34" charset="0"/>
              </a:rPr>
              <a:t>Rate of information creation in our global society is 200,000 times faster than the growth of human population.”</a:t>
            </a:r>
          </a:p>
          <a:p>
            <a:pPr marL="771525" lvl="1" indent="-276225" defTabSz="885825">
              <a:lnSpc>
                <a:spcPct val="85000"/>
              </a:lnSpc>
              <a:defRPr/>
            </a:pPr>
            <a:r>
              <a:rPr lang="en-US" sz="2000" b="1" dirty="0">
                <a:solidFill>
                  <a:schemeClr val="tx2">
                    <a:lumMod val="75000"/>
                  </a:schemeClr>
                </a:solidFill>
                <a:latin typeface="Franklin Gothic Book" pitchFamily="34" charset="0"/>
              </a:rPr>
              <a:t>Dr. Joseph Pelton, Director of Telecommunications Program, Univ. of Colorado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0979">
                                            <p:txEl>
                                              <p:pRg st="0" end="0"/>
                                            </p:txEl>
                                          </p:spTgt>
                                        </p:tgtEl>
                                        <p:attrNameLst>
                                          <p:attrName>style.visibility</p:attrName>
                                        </p:attrNameLst>
                                      </p:cBhvr>
                                      <p:to>
                                        <p:strVal val="visible"/>
                                      </p:to>
                                    </p:set>
                                    <p:anim calcmode="lin" valueType="num">
                                      <p:cBhvr>
                                        <p:cTn id="7" dur="500" fill="hold"/>
                                        <p:tgtEl>
                                          <p:spTgt spid="5109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0979">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10979">
                                            <p:txEl>
                                              <p:pRg st="1" end="1"/>
                                            </p:txEl>
                                          </p:spTgt>
                                        </p:tgtEl>
                                        <p:attrNameLst>
                                          <p:attrName>style.visibility</p:attrName>
                                        </p:attrNameLst>
                                      </p:cBhvr>
                                      <p:to>
                                        <p:strVal val="visible"/>
                                      </p:to>
                                    </p:set>
                                    <p:anim calcmode="lin" valueType="num">
                                      <p:cBhvr>
                                        <p:cTn id="11" dur="500" fill="hold"/>
                                        <p:tgtEl>
                                          <p:spTgt spid="510979">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10979">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10979">
                                            <p:txEl>
                                              <p:pRg st="2" end="2"/>
                                            </p:txEl>
                                          </p:spTgt>
                                        </p:tgtEl>
                                        <p:attrNameLst>
                                          <p:attrName>style.visibility</p:attrName>
                                        </p:attrNameLst>
                                      </p:cBhvr>
                                      <p:to>
                                        <p:strVal val="visible"/>
                                      </p:to>
                                    </p:set>
                                    <p:anim calcmode="lin" valueType="num">
                                      <p:cBhvr>
                                        <p:cTn id="15" dur="500" fill="hold"/>
                                        <p:tgtEl>
                                          <p:spTgt spid="510979">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510979">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10979">
                                            <p:txEl>
                                              <p:pRg st="3" end="3"/>
                                            </p:txEl>
                                          </p:spTgt>
                                        </p:tgtEl>
                                        <p:attrNameLst>
                                          <p:attrName>style.visibility</p:attrName>
                                        </p:attrNameLst>
                                      </p:cBhvr>
                                      <p:to>
                                        <p:strVal val="visible"/>
                                      </p:to>
                                    </p:set>
                                    <p:anim calcmode="lin" valueType="num">
                                      <p:cBhvr>
                                        <p:cTn id="19" dur="500" fill="hold"/>
                                        <p:tgtEl>
                                          <p:spTgt spid="51097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1097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5"/>
          <p:cNvPicPr>
            <a:picLocks noChangeAspect="1" noChangeArrowheads="1"/>
          </p:cNvPicPr>
          <p:nvPr/>
        </p:nvPicPr>
        <p:blipFill>
          <a:blip r:embed="rId2" cstate="print"/>
          <a:srcRect/>
          <a:stretch>
            <a:fillRect/>
          </a:stretch>
        </p:blipFill>
        <p:spPr bwMode="auto">
          <a:xfrm>
            <a:off x="1456268" y="1811875"/>
            <a:ext cx="7594600" cy="4605872"/>
          </a:xfrm>
          <a:prstGeom prst="rect">
            <a:avLst/>
          </a:prstGeom>
          <a:noFill/>
          <a:ln w="12700">
            <a:noFill/>
            <a:miter lim="800000"/>
            <a:headEnd type="none" w="sm" len="sm"/>
            <a:tailEnd type="none" w="sm" len="sm"/>
          </a:ln>
        </p:spPr>
      </p:pic>
      <p:sp>
        <p:nvSpPr>
          <p:cNvPr id="4" name="Action Button: Return 3">
            <a:hlinkClick r:id="rId3" action="ppaction://hlinksldjump" highlightClick="1"/>
          </p:cNvPr>
          <p:cNvSpPr/>
          <p:nvPr/>
        </p:nvSpPr>
        <p:spPr>
          <a:xfrm>
            <a:off x="457200" y="3098800"/>
            <a:ext cx="449263" cy="414338"/>
          </a:xfrm>
          <a:prstGeom prst="actionButtonReturn">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1"/>
          <p:cNvSpPr>
            <a:spLocks noChangeArrowheads="1"/>
          </p:cNvSpPr>
          <p:nvPr/>
        </p:nvSpPr>
        <p:spPr bwMode="auto">
          <a:xfrm>
            <a:off x="246064" y="3571757"/>
            <a:ext cx="922336" cy="461665"/>
          </a:xfrm>
          <a:prstGeom prst="rect">
            <a:avLst/>
          </a:prstGeom>
          <a:noFill/>
          <a:ln w="9525">
            <a:noFill/>
            <a:miter lim="800000"/>
            <a:headEnd/>
            <a:tailEnd/>
          </a:ln>
          <a:effectLst/>
        </p:spPr>
        <p:txBody>
          <a:bodyPr wrap="square" anchor="ctr">
            <a:spAutoFit/>
          </a:bodyPr>
          <a:lstStyle/>
          <a:p>
            <a:pPr>
              <a:spcAft>
                <a:spcPts val="600"/>
              </a:spcAft>
              <a:buClr>
                <a:schemeClr val="tx2">
                  <a:lumMod val="75000"/>
                </a:schemeClr>
              </a:buClr>
              <a:buSzPct val="150000"/>
              <a:defRPr/>
            </a:pPr>
            <a:r>
              <a:rPr lang="en-US" sz="1200" dirty="0">
                <a:solidFill>
                  <a:schemeClr val="bg1"/>
                </a:solidFill>
                <a:latin typeface="Franklin Gothic Book" pitchFamily="34" charset="0"/>
                <a:ea typeface="Times New Roman" pitchFamily="18" charset="0"/>
                <a:cs typeface="Arial" pitchFamily="34" charset="0"/>
              </a:rPr>
              <a:t>Return to sub menu</a:t>
            </a:r>
          </a:p>
        </p:txBody>
      </p:sp>
      <p:sp>
        <p:nvSpPr>
          <p:cNvPr id="6" name="Rectangle 2"/>
          <p:cNvSpPr>
            <a:spLocks noChangeArrowheads="1"/>
          </p:cNvSpPr>
          <p:nvPr/>
        </p:nvSpPr>
        <p:spPr bwMode="auto">
          <a:xfrm>
            <a:off x="1964277" y="1117599"/>
            <a:ext cx="6146800"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Virtual Learning Environments</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62632" y="2143122"/>
            <a:ext cx="7318904" cy="2107142"/>
          </a:xfrm>
          <a:prstGeom prst="rect">
            <a:avLst/>
          </a:prstGeom>
        </p:spPr>
        <p:txBody>
          <a:bodyPr/>
          <a:lstStyle/>
          <a:p>
            <a:pPr>
              <a:spcBef>
                <a:spcPts val="0"/>
              </a:spcBef>
              <a:spcAft>
                <a:spcPts val="600"/>
              </a:spcAft>
              <a:defRPr/>
            </a:pPr>
            <a:r>
              <a:rPr lang="en-US" sz="2000" dirty="0">
                <a:solidFill>
                  <a:schemeClr val="tx2">
                    <a:lumMod val="75000"/>
                  </a:schemeClr>
                </a:solidFill>
              </a:rPr>
              <a:t>Online  virtual world depicted as 3D—uses “avatars” as a means of live interaction with other participants or “intelligent tutors”</a:t>
            </a:r>
          </a:p>
          <a:p>
            <a:pPr>
              <a:spcBef>
                <a:spcPts val="0"/>
              </a:spcBef>
              <a:spcAft>
                <a:spcPts val="600"/>
              </a:spcAft>
              <a:defRPr/>
            </a:pPr>
            <a:r>
              <a:rPr lang="en-US" sz="2000" dirty="0">
                <a:solidFill>
                  <a:schemeClr val="tx2">
                    <a:lumMod val="75000"/>
                  </a:schemeClr>
                </a:solidFill>
              </a:rPr>
              <a:t>Training meeting spaces in DOD often associated with Second </a:t>
            </a:r>
            <a:r>
              <a:rPr lang="en-US" sz="2000" dirty="0" err="1">
                <a:solidFill>
                  <a:schemeClr val="tx2">
                    <a:lumMod val="75000"/>
                  </a:schemeClr>
                </a:solidFill>
              </a:rPr>
              <a:t>Life</a:t>
            </a:r>
            <a:r>
              <a:rPr lang="en-US" sz="2000" baseline="30000" dirty="0" err="1">
                <a:solidFill>
                  <a:schemeClr val="tx2">
                    <a:lumMod val="75000"/>
                  </a:schemeClr>
                </a:solidFill>
              </a:rPr>
              <a:t>TM</a:t>
            </a:r>
            <a:r>
              <a:rPr lang="en-US" sz="2000" dirty="0">
                <a:solidFill>
                  <a:schemeClr val="tx2">
                    <a:lumMod val="75000"/>
                  </a:schemeClr>
                </a:solidFill>
              </a:rPr>
              <a:t>, hosted by Linden Labs</a:t>
            </a:r>
          </a:p>
        </p:txBody>
      </p:sp>
      <p:sp>
        <p:nvSpPr>
          <p:cNvPr id="4" name="Rectangle 2"/>
          <p:cNvSpPr>
            <a:spLocks noChangeArrowheads="1"/>
          </p:cNvSpPr>
          <p:nvPr/>
        </p:nvSpPr>
        <p:spPr bwMode="auto">
          <a:xfrm>
            <a:off x="1964277" y="1117599"/>
            <a:ext cx="6146800"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Virtual Learning Environments</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68991" y="2041525"/>
            <a:ext cx="7280275" cy="3783542"/>
          </a:xfrm>
          <a:prstGeom prst="rect">
            <a:avLst/>
          </a:prstGeom>
        </p:spPr>
        <p:txBody>
          <a:bodyPr/>
          <a:lstStyle/>
          <a:p>
            <a:pPr>
              <a:spcBef>
                <a:spcPts val="0"/>
              </a:spcBef>
              <a:spcAft>
                <a:spcPts val="600"/>
              </a:spcAft>
              <a:buFont typeface="Wingdings" pitchFamily="2" charset="2"/>
              <a:buNone/>
              <a:defRPr/>
            </a:pPr>
            <a:r>
              <a:rPr lang="en-US" sz="2400" dirty="0">
                <a:solidFill>
                  <a:schemeClr val="tx2">
                    <a:lumMod val="75000"/>
                  </a:schemeClr>
                </a:solidFill>
              </a:rPr>
              <a:t>Advantages</a:t>
            </a:r>
          </a:p>
          <a:p>
            <a:pPr>
              <a:spcBef>
                <a:spcPts val="0"/>
              </a:spcBef>
              <a:spcAft>
                <a:spcPts val="600"/>
              </a:spcAft>
              <a:defRPr/>
            </a:pPr>
            <a:r>
              <a:rPr lang="en-US" sz="2000" dirty="0">
                <a:solidFill>
                  <a:schemeClr val="tx2">
                    <a:lumMod val="75000"/>
                  </a:schemeClr>
                </a:solidFill>
              </a:rPr>
              <a:t>Expands the capability of the Web to provide simulation &amp; gaming</a:t>
            </a:r>
          </a:p>
          <a:p>
            <a:pPr>
              <a:spcBef>
                <a:spcPts val="0"/>
              </a:spcBef>
              <a:spcAft>
                <a:spcPts val="600"/>
              </a:spcAft>
              <a:defRPr/>
            </a:pPr>
            <a:r>
              <a:rPr lang="en-US" sz="2000" dirty="0">
                <a:solidFill>
                  <a:schemeClr val="tx2">
                    <a:lumMod val="75000"/>
                  </a:schemeClr>
                </a:solidFill>
              </a:rPr>
              <a:t>Sense of presence &amp; immediacy facilitates interaction &amp; engagement</a:t>
            </a:r>
          </a:p>
          <a:p>
            <a:pPr>
              <a:spcBef>
                <a:spcPts val="0"/>
              </a:spcBef>
              <a:spcAft>
                <a:spcPts val="600"/>
              </a:spcAft>
              <a:defRPr/>
            </a:pPr>
            <a:r>
              <a:rPr lang="en-US" sz="2000" dirty="0">
                <a:solidFill>
                  <a:schemeClr val="tx2">
                    <a:lumMod val="75000"/>
                  </a:schemeClr>
                </a:solidFill>
              </a:rPr>
              <a:t>Alternative to inefficient &amp; expensive real-life exercises </a:t>
            </a:r>
          </a:p>
          <a:p>
            <a:pPr>
              <a:spcBef>
                <a:spcPts val="0"/>
              </a:spcBef>
              <a:spcAft>
                <a:spcPts val="600"/>
              </a:spcAft>
              <a:defRPr/>
            </a:pPr>
            <a:r>
              <a:rPr lang="en-US" sz="2000" dirty="0">
                <a:solidFill>
                  <a:schemeClr val="tx2">
                    <a:lumMod val="75000"/>
                  </a:schemeClr>
                </a:solidFill>
              </a:rPr>
              <a:t>Can provide a stable, controlled environment</a:t>
            </a:r>
          </a:p>
          <a:p>
            <a:pPr>
              <a:spcBef>
                <a:spcPts val="0"/>
              </a:spcBef>
              <a:spcAft>
                <a:spcPts val="600"/>
              </a:spcAft>
              <a:defRPr/>
            </a:pPr>
            <a:r>
              <a:rPr lang="en-US" sz="2000" dirty="0">
                <a:solidFill>
                  <a:schemeClr val="tx2">
                    <a:lumMod val="75000"/>
                  </a:schemeClr>
                </a:solidFill>
              </a:rPr>
              <a:t>Motivating</a:t>
            </a:r>
          </a:p>
          <a:p>
            <a:pPr>
              <a:spcBef>
                <a:spcPts val="0"/>
              </a:spcBef>
              <a:spcAft>
                <a:spcPts val="600"/>
              </a:spcAft>
              <a:defRPr/>
            </a:pPr>
            <a:r>
              <a:rPr lang="en-US" sz="2000" dirty="0">
                <a:solidFill>
                  <a:schemeClr val="tx2">
                    <a:lumMod val="75000"/>
                  </a:schemeClr>
                </a:solidFill>
              </a:rPr>
              <a:t>Intelligent tutors can replace live instructors in “light-weight” applications</a:t>
            </a:r>
          </a:p>
        </p:txBody>
      </p:sp>
      <p:sp>
        <p:nvSpPr>
          <p:cNvPr id="4" name="Rectangle 2"/>
          <p:cNvSpPr>
            <a:spLocks noChangeArrowheads="1"/>
          </p:cNvSpPr>
          <p:nvPr/>
        </p:nvSpPr>
        <p:spPr bwMode="auto">
          <a:xfrm>
            <a:off x="1964277" y="1117599"/>
            <a:ext cx="6146800"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Virtual Learning Environments</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80102" y="2045225"/>
            <a:ext cx="7336896" cy="3627437"/>
          </a:xfrm>
          <a:prstGeom prst="rect">
            <a:avLst/>
          </a:prstGeom>
        </p:spPr>
        <p:txBody>
          <a:bodyPr/>
          <a:lstStyle/>
          <a:p>
            <a:pPr>
              <a:spcBef>
                <a:spcPts val="0"/>
              </a:spcBef>
              <a:spcAft>
                <a:spcPts val="600"/>
              </a:spcAft>
              <a:buFont typeface="Wingdings" pitchFamily="2" charset="2"/>
              <a:buNone/>
              <a:defRPr/>
            </a:pPr>
            <a:r>
              <a:rPr lang="en-US" sz="2400" dirty="0">
                <a:solidFill>
                  <a:schemeClr val="tx2">
                    <a:lumMod val="75000"/>
                  </a:schemeClr>
                </a:solidFill>
              </a:rPr>
              <a:t>Challenges</a:t>
            </a:r>
          </a:p>
          <a:p>
            <a:pPr>
              <a:spcBef>
                <a:spcPts val="0"/>
              </a:spcBef>
              <a:spcAft>
                <a:spcPts val="600"/>
              </a:spcAft>
              <a:defRPr/>
            </a:pPr>
            <a:r>
              <a:rPr lang="en-US" sz="2000" dirty="0">
                <a:solidFill>
                  <a:schemeClr val="tx2">
                    <a:lumMod val="75000"/>
                  </a:schemeClr>
                </a:solidFill>
              </a:rPr>
              <a:t>Often lacks robust audio capabilities </a:t>
            </a:r>
          </a:p>
          <a:p>
            <a:pPr>
              <a:spcBef>
                <a:spcPts val="0"/>
              </a:spcBef>
              <a:spcAft>
                <a:spcPts val="600"/>
              </a:spcAft>
              <a:defRPr/>
            </a:pPr>
            <a:r>
              <a:rPr lang="en-US" sz="2000" dirty="0">
                <a:solidFill>
                  <a:schemeClr val="tx2">
                    <a:lumMod val="75000"/>
                  </a:schemeClr>
                </a:solidFill>
              </a:rPr>
              <a:t>Difficulties mimicking humans for intelligent tutors</a:t>
            </a:r>
          </a:p>
          <a:p>
            <a:pPr>
              <a:spcBef>
                <a:spcPts val="0"/>
              </a:spcBef>
              <a:spcAft>
                <a:spcPts val="600"/>
              </a:spcAft>
              <a:defRPr/>
            </a:pPr>
            <a:r>
              <a:rPr lang="en-US" sz="2000" dirty="0">
                <a:solidFill>
                  <a:schemeClr val="tx2">
                    <a:lumMod val="75000"/>
                  </a:schemeClr>
                </a:solidFill>
              </a:rPr>
              <a:t>Can be slow on lower performance desktops</a:t>
            </a:r>
          </a:p>
          <a:p>
            <a:pPr>
              <a:spcBef>
                <a:spcPts val="0"/>
              </a:spcBef>
              <a:spcAft>
                <a:spcPts val="600"/>
              </a:spcAft>
              <a:defRPr/>
            </a:pPr>
            <a:r>
              <a:rPr lang="en-US" sz="2000" dirty="0">
                <a:solidFill>
                  <a:schemeClr val="tx2">
                    <a:lumMod val="75000"/>
                  </a:schemeClr>
                </a:solidFill>
              </a:rPr>
              <a:t>Security &amp; identity issues</a:t>
            </a:r>
          </a:p>
          <a:p>
            <a:pPr>
              <a:spcBef>
                <a:spcPts val="0"/>
              </a:spcBef>
              <a:spcAft>
                <a:spcPts val="600"/>
              </a:spcAft>
              <a:defRPr/>
            </a:pPr>
            <a:r>
              <a:rPr lang="en-US" sz="2000" dirty="0">
                <a:solidFill>
                  <a:schemeClr val="tx2">
                    <a:lumMod val="75000"/>
                  </a:schemeClr>
                </a:solidFill>
              </a:rPr>
              <a:t>May require more time to achieve desired outcomes in formal learning when compared to face-to-face approaches</a:t>
            </a:r>
          </a:p>
          <a:p>
            <a:pPr>
              <a:spcBef>
                <a:spcPts val="0"/>
              </a:spcBef>
              <a:spcAft>
                <a:spcPts val="600"/>
              </a:spcAft>
              <a:defRPr/>
            </a:pPr>
            <a:r>
              <a:rPr lang="en-US" sz="2000" dirty="0">
                <a:solidFill>
                  <a:schemeClr val="tx2">
                    <a:lumMod val="75000"/>
                  </a:schemeClr>
                </a:solidFill>
              </a:rPr>
              <a:t>No interoperability between virtual world systems   </a:t>
            </a:r>
          </a:p>
          <a:p>
            <a:pPr>
              <a:spcBef>
                <a:spcPts val="0"/>
              </a:spcBef>
              <a:spcAft>
                <a:spcPts val="600"/>
              </a:spcAft>
              <a:defRPr/>
            </a:pPr>
            <a:r>
              <a:rPr lang="en-US" sz="2000" dirty="0">
                <a:solidFill>
                  <a:schemeClr val="tx2">
                    <a:lumMod val="75000"/>
                  </a:schemeClr>
                </a:solidFill>
              </a:rPr>
              <a:t>Need to outsource development if no 3D developers on staff </a:t>
            </a:r>
          </a:p>
        </p:txBody>
      </p:sp>
      <p:sp>
        <p:nvSpPr>
          <p:cNvPr id="4" name="Rectangle 2"/>
          <p:cNvSpPr>
            <a:spLocks noChangeArrowheads="1"/>
          </p:cNvSpPr>
          <p:nvPr/>
        </p:nvSpPr>
        <p:spPr bwMode="auto">
          <a:xfrm>
            <a:off x="1964277" y="1117599"/>
            <a:ext cx="6146800"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Virtual Learning Environments</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7885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pic>
        <p:nvPicPr>
          <p:cNvPr id="78853" name="Picture 153" descr="00392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51600" y="1858964"/>
            <a:ext cx="2382838" cy="2787920"/>
          </a:xfrm>
          <a:prstGeom prst="rect">
            <a:avLst/>
          </a:prstGeom>
          <a:noFill/>
          <a:ln w="9525">
            <a:noFill/>
            <a:miter lim="800000"/>
            <a:headEnd/>
            <a:tailEnd/>
          </a:ln>
        </p:spPr>
      </p:pic>
      <p:pic>
        <p:nvPicPr>
          <p:cNvPr id="78854" name="Picture 15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87021" y="4096809"/>
            <a:ext cx="954087" cy="852488"/>
          </a:xfrm>
          <a:prstGeom prst="rect">
            <a:avLst/>
          </a:prstGeom>
          <a:noFill/>
          <a:ln w="9525">
            <a:noFill/>
            <a:miter lim="800000"/>
            <a:headEnd/>
            <a:tailEnd/>
          </a:ln>
        </p:spPr>
      </p:pic>
      <p:pic>
        <p:nvPicPr>
          <p:cNvPr id="78855" name="Picture 15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80093" y="2130955"/>
            <a:ext cx="2359025" cy="1708150"/>
          </a:xfrm>
          <a:prstGeom prst="rect">
            <a:avLst/>
          </a:prstGeom>
          <a:noFill/>
          <a:ln w="9525">
            <a:noFill/>
            <a:miter lim="800000"/>
            <a:headEnd/>
            <a:tailEnd/>
          </a:ln>
        </p:spPr>
      </p:pic>
      <p:pic>
        <p:nvPicPr>
          <p:cNvPr id="78856" name="Picture 15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14134" y="4032250"/>
            <a:ext cx="954088" cy="852488"/>
          </a:xfrm>
          <a:prstGeom prst="rect">
            <a:avLst/>
          </a:prstGeom>
          <a:noFill/>
          <a:ln w="9525">
            <a:noFill/>
            <a:miter lim="800000"/>
            <a:headEnd/>
            <a:tailEnd/>
          </a:ln>
        </p:spPr>
      </p:pic>
      <p:pic>
        <p:nvPicPr>
          <p:cNvPr id="78857" name="Picture 19"/>
          <p:cNvPicPr>
            <a:picLocks noChangeAspect="1" noChangeArrowheads="1"/>
          </p:cNvPicPr>
          <p:nvPr/>
        </p:nvPicPr>
        <p:blipFill>
          <a:blip r:embed="rId6" cstate="print">
            <a:clrChange>
              <a:clrFrom>
                <a:srgbClr val="C8BFE7"/>
              </a:clrFrom>
              <a:clrTo>
                <a:srgbClr val="C8BFE7">
                  <a:alpha val="0"/>
                </a:srgbClr>
              </a:clrTo>
            </a:clrChange>
          </a:blip>
          <a:srcRect/>
          <a:stretch>
            <a:fillRect/>
          </a:stretch>
        </p:blipFill>
        <p:spPr bwMode="auto">
          <a:xfrm>
            <a:off x="3863448" y="1813454"/>
            <a:ext cx="1882271" cy="2919413"/>
          </a:xfrm>
          <a:prstGeom prst="rect">
            <a:avLst/>
          </a:prstGeom>
          <a:noFill/>
          <a:ln w="12700">
            <a:noFill/>
            <a:miter lim="800000"/>
            <a:headEnd type="none" w="sm" len="sm"/>
            <a:tailEnd type="none" w="sm" len="sm"/>
          </a:ln>
        </p:spPr>
      </p:pic>
      <p:pic>
        <p:nvPicPr>
          <p:cNvPr id="78858" name="Picture 147"/>
          <p:cNvPicPr>
            <a:picLocks noChangeAspect="1" noChangeArrowheads="1"/>
          </p:cNvPicPr>
          <p:nvPr/>
        </p:nvPicPr>
        <p:blipFill>
          <a:blip r:embed="rId7" cstate="print">
            <a:clrChange>
              <a:clrFrom>
                <a:srgbClr val="FF00FF"/>
              </a:clrFrom>
              <a:clrTo>
                <a:srgbClr val="FF00FF">
                  <a:alpha val="0"/>
                </a:srgbClr>
              </a:clrTo>
            </a:clrChange>
          </a:blip>
          <a:srcRect l="429" r="6523" b="4572"/>
          <a:stretch>
            <a:fillRect/>
          </a:stretch>
        </p:blipFill>
        <p:spPr bwMode="auto">
          <a:xfrm>
            <a:off x="4775200" y="3968749"/>
            <a:ext cx="2746376" cy="2406241"/>
          </a:xfrm>
          <a:prstGeom prst="rect">
            <a:avLst/>
          </a:prstGeom>
          <a:noFill/>
          <a:ln w="9525">
            <a:noFill/>
            <a:miter lim="800000"/>
            <a:headEnd/>
            <a:tailEnd/>
          </a:ln>
        </p:spPr>
      </p:pic>
      <p:sp>
        <p:nvSpPr>
          <p:cNvPr id="12" name="Rectangle 2"/>
          <p:cNvSpPr>
            <a:spLocks noChangeArrowheads="1"/>
          </p:cNvSpPr>
          <p:nvPr/>
        </p:nvSpPr>
        <p:spPr bwMode="auto">
          <a:xfrm>
            <a:off x="2226756" y="1126066"/>
            <a:ext cx="5317055" cy="736600"/>
          </a:xfrm>
          <a:prstGeom prst="rect">
            <a:avLst/>
          </a:prstGeom>
          <a:noFill/>
          <a:ln w="9525">
            <a:noFill/>
            <a:miter lim="800000"/>
            <a:headEnd/>
            <a:tailEnd/>
          </a:ln>
          <a:effectLst/>
        </p:spPr>
        <p:txBody>
          <a:bodyPr lIns="92075" tIns="46038" rIns="92075" bIns="46038" anchor="ctr"/>
          <a:lstStyle/>
          <a:p>
            <a:pPr>
              <a:defRPr/>
            </a:pPr>
            <a:r>
              <a:rPr lang="en-US" sz="3600" b="1" dirty="0" err="1">
                <a:solidFill>
                  <a:schemeClr val="tx2">
                    <a:lumMod val="75000"/>
                  </a:schemeClr>
                </a:solidFill>
                <a:effectLst>
                  <a:outerShdw blurRad="38100" dist="38100" dir="2700000" algn="tl">
                    <a:srgbClr val="000000"/>
                  </a:outerShdw>
                </a:effectLst>
                <a:latin typeface="Franklin Gothic Book" pitchFamily="34" charset="0"/>
              </a:rPr>
              <a:t>Audioteleconference</a:t>
            </a:r>
            <a:r>
              <a:rPr lang="en-US" sz="3600" b="1" dirty="0">
                <a:solidFill>
                  <a:schemeClr val="tx2">
                    <a:lumMod val="75000"/>
                  </a:schemeClr>
                </a:solidFill>
                <a:effectLst>
                  <a:outerShdw blurRad="38100" dist="38100" dir="2700000" algn="tl">
                    <a:srgbClr val="000000"/>
                  </a:outerShdw>
                </a:effectLst>
                <a:latin typeface="Franklin Gothic Book" pitchFamily="34" charset="0"/>
              </a:rPr>
              <a:t> (ATC)</a:t>
            </a:r>
          </a:p>
        </p:txBody>
      </p:sp>
      <p:sp>
        <p:nvSpPr>
          <p:cNvPr id="13" name="Action Button: Return 12">
            <a:hlinkClick r:id="rId8" action="ppaction://hlinksldjump" highlightClick="1"/>
          </p:cNvPr>
          <p:cNvSpPr/>
          <p:nvPr/>
        </p:nvSpPr>
        <p:spPr>
          <a:xfrm>
            <a:off x="457200" y="3098800"/>
            <a:ext cx="449263" cy="414338"/>
          </a:xfrm>
          <a:prstGeom prst="actionButtonReturn">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4" name="Rectangle 1"/>
          <p:cNvSpPr>
            <a:spLocks noChangeArrowheads="1"/>
          </p:cNvSpPr>
          <p:nvPr/>
        </p:nvSpPr>
        <p:spPr bwMode="auto">
          <a:xfrm>
            <a:off x="246064" y="3571757"/>
            <a:ext cx="922336" cy="461665"/>
          </a:xfrm>
          <a:prstGeom prst="rect">
            <a:avLst/>
          </a:prstGeom>
          <a:noFill/>
          <a:ln w="9525">
            <a:noFill/>
            <a:miter lim="800000"/>
            <a:headEnd/>
            <a:tailEnd/>
          </a:ln>
          <a:effectLst/>
        </p:spPr>
        <p:txBody>
          <a:bodyPr wrap="square" anchor="ctr">
            <a:spAutoFit/>
          </a:bodyPr>
          <a:lstStyle/>
          <a:p>
            <a:pPr>
              <a:spcAft>
                <a:spcPts val="600"/>
              </a:spcAft>
              <a:buClr>
                <a:schemeClr val="tx2">
                  <a:lumMod val="75000"/>
                </a:schemeClr>
              </a:buClr>
              <a:buSzPct val="150000"/>
              <a:defRPr/>
            </a:pPr>
            <a:r>
              <a:rPr lang="en-US" sz="1200" dirty="0">
                <a:solidFill>
                  <a:schemeClr val="bg1"/>
                </a:solidFill>
                <a:latin typeface="Franklin Gothic Book" pitchFamily="34" charset="0"/>
                <a:ea typeface="Times New Roman" pitchFamily="18" charset="0"/>
                <a:cs typeface="Arial" pitchFamily="34" charset="0"/>
              </a:rPr>
              <a:t>Return to sub menu</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7987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425989" name="Rectangle 5"/>
          <p:cNvSpPr>
            <a:spLocks noGrp="1" noChangeArrowheads="1"/>
          </p:cNvSpPr>
          <p:nvPr>
            <p:ph type="body" idx="4294967295"/>
          </p:nvPr>
        </p:nvSpPr>
        <p:spPr>
          <a:xfrm>
            <a:off x="1674290" y="2048936"/>
            <a:ext cx="7283450" cy="3318933"/>
          </a:xfrm>
          <a:prstGeom prst="rect">
            <a:avLst/>
          </a:prstGeom>
        </p:spPr>
        <p:txBody>
          <a:bodyPr/>
          <a:lstStyle/>
          <a:p>
            <a:pPr eaLnBrk="1" hangingPunct="1">
              <a:spcBef>
                <a:spcPts val="0"/>
              </a:spcBef>
              <a:spcAft>
                <a:spcPts val="600"/>
              </a:spcAft>
              <a:buNone/>
              <a:defRPr/>
            </a:pPr>
            <a:r>
              <a:rPr lang="en-US" sz="2400" dirty="0">
                <a:solidFill>
                  <a:schemeClr val="tx2">
                    <a:lumMod val="75000"/>
                  </a:schemeClr>
                </a:solidFill>
              </a:rPr>
              <a:t>Advantages</a:t>
            </a:r>
          </a:p>
          <a:p>
            <a:pPr marL="1588">
              <a:spcBef>
                <a:spcPts val="0"/>
              </a:spcBef>
              <a:spcAft>
                <a:spcPts val="600"/>
              </a:spcAft>
              <a:defRPr/>
            </a:pPr>
            <a:r>
              <a:rPr lang="en-US" sz="2000" dirty="0">
                <a:solidFill>
                  <a:schemeClr val="tx2">
                    <a:lumMod val="75000"/>
                  </a:schemeClr>
                </a:solidFill>
              </a:rPr>
              <a:t> Real-time </a:t>
            </a:r>
          </a:p>
          <a:p>
            <a:pPr marL="1588">
              <a:spcBef>
                <a:spcPts val="0"/>
              </a:spcBef>
              <a:spcAft>
                <a:spcPts val="600"/>
              </a:spcAft>
              <a:defRPr/>
            </a:pPr>
            <a:r>
              <a:rPr lang="en-US" sz="2000" dirty="0">
                <a:solidFill>
                  <a:schemeClr val="tx2">
                    <a:lumMod val="75000"/>
                  </a:schemeClr>
                </a:solidFill>
              </a:rPr>
              <a:t> Inexpensive</a:t>
            </a:r>
          </a:p>
          <a:p>
            <a:pPr marL="1588">
              <a:spcBef>
                <a:spcPts val="0"/>
              </a:spcBef>
              <a:spcAft>
                <a:spcPts val="600"/>
              </a:spcAft>
              <a:defRPr/>
            </a:pPr>
            <a:r>
              <a:rPr lang="en-US" sz="2000" dirty="0">
                <a:solidFill>
                  <a:schemeClr val="tx2">
                    <a:lumMod val="75000"/>
                  </a:schemeClr>
                </a:solidFill>
              </a:rPr>
              <a:t> Ubiquitous</a:t>
            </a:r>
          </a:p>
          <a:p>
            <a:pPr marL="1588">
              <a:spcBef>
                <a:spcPts val="0"/>
              </a:spcBef>
              <a:spcAft>
                <a:spcPts val="600"/>
              </a:spcAft>
              <a:defRPr/>
            </a:pPr>
            <a:r>
              <a:rPr lang="en-US" sz="2000" dirty="0">
                <a:solidFill>
                  <a:schemeClr val="tx2">
                    <a:lumMod val="75000"/>
                  </a:schemeClr>
                </a:solidFill>
              </a:rPr>
              <a:t> Large throughput</a:t>
            </a:r>
          </a:p>
          <a:p>
            <a:pPr marL="1588">
              <a:spcBef>
                <a:spcPts val="0"/>
              </a:spcBef>
              <a:spcAft>
                <a:spcPts val="600"/>
              </a:spcAft>
              <a:defRPr/>
            </a:pPr>
            <a:r>
              <a:rPr lang="en-US" sz="2000" dirty="0">
                <a:solidFill>
                  <a:schemeClr val="tx2">
                    <a:lumMod val="75000"/>
                  </a:schemeClr>
                </a:solidFill>
              </a:rPr>
              <a:t> Few technical problems</a:t>
            </a:r>
          </a:p>
          <a:p>
            <a:pPr eaLnBrk="1" hangingPunct="1">
              <a:spcBef>
                <a:spcPts val="0"/>
              </a:spcBef>
              <a:spcAft>
                <a:spcPts val="600"/>
              </a:spcAft>
              <a:buNone/>
              <a:defRPr/>
            </a:pPr>
            <a:r>
              <a:rPr lang="en-US" sz="2400" dirty="0">
                <a:solidFill>
                  <a:schemeClr val="tx2">
                    <a:lumMod val="75000"/>
                  </a:schemeClr>
                </a:solidFill>
              </a:rPr>
              <a:t>Disadvantages</a:t>
            </a:r>
          </a:p>
          <a:p>
            <a:pPr marL="1588">
              <a:spcBef>
                <a:spcPts val="0"/>
              </a:spcBef>
              <a:spcAft>
                <a:spcPts val="600"/>
              </a:spcAft>
              <a:defRPr/>
            </a:pPr>
            <a:r>
              <a:rPr lang="en-US" sz="2000" dirty="0">
                <a:solidFill>
                  <a:schemeClr val="tx2">
                    <a:lumMod val="75000"/>
                  </a:schemeClr>
                </a:solidFill>
              </a:rPr>
              <a:t> No video interaction</a:t>
            </a:r>
          </a:p>
          <a:p>
            <a:pPr marL="1588">
              <a:spcBef>
                <a:spcPts val="0"/>
              </a:spcBef>
              <a:spcAft>
                <a:spcPts val="600"/>
              </a:spcAft>
              <a:defRPr/>
            </a:pPr>
            <a:r>
              <a:rPr lang="en-US" sz="2000" dirty="0">
                <a:solidFill>
                  <a:schemeClr val="tx2">
                    <a:lumMod val="75000"/>
                  </a:schemeClr>
                </a:solidFill>
              </a:rPr>
              <a:t> Often needs supporting media (e.g. print, Web)</a:t>
            </a:r>
          </a:p>
        </p:txBody>
      </p:sp>
      <p:sp>
        <p:nvSpPr>
          <p:cNvPr id="6" name="Rectangle 2"/>
          <p:cNvSpPr>
            <a:spLocks noChangeArrowheads="1"/>
          </p:cNvSpPr>
          <p:nvPr/>
        </p:nvSpPr>
        <p:spPr bwMode="auto">
          <a:xfrm>
            <a:off x="2226756" y="1126066"/>
            <a:ext cx="5317055" cy="736600"/>
          </a:xfrm>
          <a:prstGeom prst="rect">
            <a:avLst/>
          </a:prstGeom>
          <a:noFill/>
          <a:ln w="9525">
            <a:noFill/>
            <a:miter lim="800000"/>
            <a:headEnd/>
            <a:tailEnd/>
          </a:ln>
          <a:effectLst/>
        </p:spPr>
        <p:txBody>
          <a:bodyPr lIns="92075" tIns="46038" rIns="92075" bIns="46038" anchor="ctr"/>
          <a:lstStyle/>
          <a:p>
            <a:pPr>
              <a:defRPr/>
            </a:pPr>
            <a:r>
              <a:rPr lang="en-US" sz="3600" b="1" dirty="0" err="1">
                <a:solidFill>
                  <a:schemeClr val="tx2">
                    <a:lumMod val="75000"/>
                  </a:schemeClr>
                </a:solidFill>
                <a:effectLst>
                  <a:outerShdw blurRad="38100" dist="38100" dir="2700000" algn="tl">
                    <a:srgbClr val="000000"/>
                  </a:outerShdw>
                </a:effectLst>
                <a:latin typeface="Franklin Gothic Book" pitchFamily="34" charset="0"/>
              </a:rPr>
              <a:t>Audioteleconference</a:t>
            </a:r>
            <a:r>
              <a:rPr lang="en-US" sz="3600" b="1" dirty="0">
                <a:solidFill>
                  <a:schemeClr val="tx2">
                    <a:lumMod val="75000"/>
                  </a:schemeClr>
                </a:solidFill>
                <a:effectLst>
                  <a:outerShdw blurRad="38100" dist="38100" dir="2700000" algn="tl">
                    <a:srgbClr val="000000"/>
                  </a:outerShdw>
                </a:effectLst>
                <a:latin typeface="Franklin Gothic Book" pitchFamily="34" charset="0"/>
              </a:rPr>
              <a:t> (ATC)</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8089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428037" name="Rectangle 5"/>
          <p:cNvSpPr>
            <a:spLocks noGrp="1" noChangeArrowheads="1"/>
          </p:cNvSpPr>
          <p:nvPr>
            <p:ph type="body" idx="4294967295"/>
          </p:nvPr>
        </p:nvSpPr>
        <p:spPr>
          <a:xfrm>
            <a:off x="1490133" y="2021418"/>
            <a:ext cx="6273800" cy="857250"/>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Two-way video &amp; audio</a:t>
            </a:r>
          </a:p>
          <a:p>
            <a:pPr eaLnBrk="1" hangingPunct="1">
              <a:spcBef>
                <a:spcPts val="0"/>
              </a:spcBef>
              <a:spcAft>
                <a:spcPts val="600"/>
              </a:spcAft>
              <a:defRPr/>
            </a:pPr>
            <a:r>
              <a:rPr lang="en-US" sz="2000" dirty="0">
                <a:solidFill>
                  <a:schemeClr val="tx2">
                    <a:lumMod val="75000"/>
                  </a:schemeClr>
                </a:solidFill>
              </a:rPr>
              <a:t>Primarily land-based (microwave/cable), some satellite</a:t>
            </a:r>
          </a:p>
        </p:txBody>
      </p:sp>
      <p:pic>
        <p:nvPicPr>
          <p:cNvPr id="80902" name="Picture 8"/>
          <p:cNvPicPr>
            <a:picLocks noChangeAspect="1" noChangeArrowheads="1"/>
          </p:cNvPicPr>
          <p:nvPr/>
        </p:nvPicPr>
        <p:blipFill>
          <a:blip r:embed="rId3" cstate="print"/>
          <a:srcRect/>
          <a:stretch>
            <a:fillRect/>
          </a:stretch>
        </p:blipFill>
        <p:spPr bwMode="auto">
          <a:xfrm>
            <a:off x="1721301" y="3522134"/>
            <a:ext cx="3928102" cy="2624666"/>
          </a:xfrm>
          <a:prstGeom prst="rect">
            <a:avLst/>
          </a:prstGeom>
          <a:noFill/>
          <a:ln w="12700">
            <a:noFill/>
            <a:miter lim="800000"/>
            <a:headEnd type="none" w="sm" len="sm"/>
            <a:tailEnd type="none" w="sm" len="sm"/>
          </a:ln>
        </p:spPr>
      </p:pic>
      <p:pic>
        <p:nvPicPr>
          <p:cNvPr id="80903" name="Picture 9"/>
          <p:cNvPicPr>
            <a:picLocks noChangeAspect="1" noChangeArrowheads="1"/>
          </p:cNvPicPr>
          <p:nvPr/>
        </p:nvPicPr>
        <p:blipFill>
          <a:blip r:embed="rId4" cstate="print"/>
          <a:srcRect/>
          <a:stretch>
            <a:fillRect/>
          </a:stretch>
        </p:blipFill>
        <p:spPr bwMode="auto">
          <a:xfrm>
            <a:off x="5811259" y="3519547"/>
            <a:ext cx="2960207" cy="2635720"/>
          </a:xfrm>
          <a:prstGeom prst="rect">
            <a:avLst/>
          </a:prstGeom>
          <a:noFill/>
          <a:ln w="12700">
            <a:noFill/>
            <a:miter lim="800000"/>
            <a:headEnd type="none" w="sm" len="sm"/>
            <a:tailEnd type="none" w="sm" len="sm"/>
          </a:ln>
        </p:spPr>
      </p:pic>
      <p:sp>
        <p:nvSpPr>
          <p:cNvPr id="8" name="Rectangle 2"/>
          <p:cNvSpPr>
            <a:spLocks noChangeArrowheads="1"/>
          </p:cNvSpPr>
          <p:nvPr/>
        </p:nvSpPr>
        <p:spPr bwMode="auto">
          <a:xfrm>
            <a:off x="2226756" y="1126066"/>
            <a:ext cx="5317055" cy="736600"/>
          </a:xfrm>
          <a:prstGeom prst="rect">
            <a:avLst/>
          </a:prstGeom>
          <a:noFill/>
          <a:ln w="9525">
            <a:noFill/>
            <a:miter lim="800000"/>
            <a:headEnd/>
            <a:tailEnd/>
          </a:ln>
          <a:effectLst/>
        </p:spPr>
        <p:txBody>
          <a:bodyPr lIns="92075" tIns="46038" rIns="92075" bIns="46038" anchor="ctr"/>
          <a:lstStyle/>
          <a:p>
            <a:pPr>
              <a:defRPr/>
            </a:pPr>
            <a:r>
              <a:rPr lang="en-US" sz="3600" b="1" dirty="0" err="1">
                <a:solidFill>
                  <a:schemeClr val="tx2">
                    <a:lumMod val="75000"/>
                  </a:schemeClr>
                </a:solidFill>
                <a:effectLst>
                  <a:outerShdw blurRad="38100" dist="38100" dir="2700000" algn="tl">
                    <a:srgbClr val="000000"/>
                  </a:outerShdw>
                </a:effectLst>
                <a:latin typeface="Franklin Gothic Book" pitchFamily="34" charset="0"/>
              </a:rPr>
              <a:t>Videoteleconference</a:t>
            </a:r>
            <a:r>
              <a:rPr lang="en-US" sz="3600" b="1" dirty="0">
                <a:solidFill>
                  <a:schemeClr val="tx2">
                    <a:lumMod val="75000"/>
                  </a:schemeClr>
                </a:solidFill>
                <a:effectLst>
                  <a:outerShdw blurRad="38100" dist="38100" dir="2700000" algn="tl">
                    <a:srgbClr val="000000"/>
                  </a:outerShdw>
                </a:effectLst>
                <a:latin typeface="Franklin Gothic Book" pitchFamily="34" charset="0"/>
              </a:rPr>
              <a:t> (VTC)</a:t>
            </a:r>
          </a:p>
        </p:txBody>
      </p:sp>
      <p:sp>
        <p:nvSpPr>
          <p:cNvPr id="9" name="Action Button: Return 8">
            <a:hlinkClick r:id="rId5" action="ppaction://hlinksldjump" highlightClick="1"/>
          </p:cNvPr>
          <p:cNvSpPr/>
          <p:nvPr/>
        </p:nvSpPr>
        <p:spPr>
          <a:xfrm>
            <a:off x="457200" y="3098800"/>
            <a:ext cx="449263" cy="414338"/>
          </a:xfrm>
          <a:prstGeom prst="actionButtonReturn">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Rectangle 1"/>
          <p:cNvSpPr>
            <a:spLocks noChangeArrowheads="1"/>
          </p:cNvSpPr>
          <p:nvPr/>
        </p:nvSpPr>
        <p:spPr bwMode="auto">
          <a:xfrm>
            <a:off x="246064" y="3571757"/>
            <a:ext cx="922336" cy="461665"/>
          </a:xfrm>
          <a:prstGeom prst="rect">
            <a:avLst/>
          </a:prstGeom>
          <a:noFill/>
          <a:ln w="9525">
            <a:noFill/>
            <a:miter lim="800000"/>
            <a:headEnd/>
            <a:tailEnd/>
          </a:ln>
          <a:effectLst/>
        </p:spPr>
        <p:txBody>
          <a:bodyPr wrap="square" anchor="ctr">
            <a:spAutoFit/>
          </a:bodyPr>
          <a:lstStyle/>
          <a:p>
            <a:pPr>
              <a:spcAft>
                <a:spcPts val="600"/>
              </a:spcAft>
              <a:buClr>
                <a:schemeClr val="tx2">
                  <a:lumMod val="75000"/>
                </a:schemeClr>
              </a:buClr>
              <a:buSzPct val="150000"/>
              <a:defRPr/>
            </a:pPr>
            <a:r>
              <a:rPr lang="en-US" sz="1200" dirty="0">
                <a:solidFill>
                  <a:schemeClr val="bg1"/>
                </a:solidFill>
                <a:latin typeface="Franklin Gothic Book" pitchFamily="34" charset="0"/>
                <a:ea typeface="Times New Roman" pitchFamily="18" charset="0"/>
                <a:cs typeface="Arial" pitchFamily="34" charset="0"/>
              </a:rPr>
              <a:t>Return to sub menu</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0339" y="1921934"/>
            <a:ext cx="6112934" cy="482600"/>
          </a:xfrm>
          <a:prstGeom prst="rect">
            <a:avLst/>
          </a:prstGeom>
        </p:spPr>
        <p:txBody>
          <a:bodyPr/>
          <a:lstStyle/>
          <a:p>
            <a:pPr>
              <a:buNone/>
              <a:defRPr/>
            </a:pPr>
            <a:r>
              <a:rPr lang="en-US" sz="2400" dirty="0">
                <a:solidFill>
                  <a:schemeClr val="tx2">
                    <a:lumMod val="75000"/>
                  </a:schemeClr>
                </a:solidFill>
              </a:rPr>
              <a:t>The newest iteration of VTC:  </a:t>
            </a:r>
            <a:r>
              <a:rPr lang="en-US" sz="2400" i="1" dirty="0">
                <a:solidFill>
                  <a:schemeClr val="tx2">
                    <a:lumMod val="75000"/>
                  </a:schemeClr>
                </a:solidFill>
              </a:rPr>
              <a:t>Virtual Presence</a:t>
            </a:r>
          </a:p>
        </p:txBody>
      </p:sp>
      <p:pic>
        <p:nvPicPr>
          <p:cNvPr id="81924" name="Picture 5"/>
          <p:cNvPicPr>
            <a:picLocks noChangeAspect="1" noChangeArrowheads="1"/>
          </p:cNvPicPr>
          <p:nvPr/>
        </p:nvPicPr>
        <p:blipFill>
          <a:blip r:embed="rId2" cstate="print"/>
          <a:srcRect/>
          <a:stretch>
            <a:fillRect/>
          </a:stretch>
        </p:blipFill>
        <p:spPr bwMode="auto">
          <a:xfrm>
            <a:off x="2127250" y="2572280"/>
            <a:ext cx="5715000" cy="3676650"/>
          </a:xfrm>
          <a:prstGeom prst="rect">
            <a:avLst/>
          </a:prstGeom>
          <a:noFill/>
          <a:ln w="12700">
            <a:noFill/>
            <a:miter lim="800000"/>
            <a:headEnd type="none" w="sm" len="sm"/>
            <a:tailEnd type="none" w="sm" len="sm"/>
          </a:ln>
        </p:spPr>
      </p:pic>
      <p:sp>
        <p:nvSpPr>
          <p:cNvPr id="6" name="Rectangle 2"/>
          <p:cNvSpPr>
            <a:spLocks noChangeArrowheads="1"/>
          </p:cNvSpPr>
          <p:nvPr/>
        </p:nvSpPr>
        <p:spPr bwMode="auto">
          <a:xfrm>
            <a:off x="2226756" y="1126066"/>
            <a:ext cx="5317055" cy="736600"/>
          </a:xfrm>
          <a:prstGeom prst="rect">
            <a:avLst/>
          </a:prstGeom>
          <a:noFill/>
          <a:ln w="9525">
            <a:noFill/>
            <a:miter lim="800000"/>
            <a:headEnd/>
            <a:tailEnd/>
          </a:ln>
          <a:effectLst/>
        </p:spPr>
        <p:txBody>
          <a:bodyPr lIns="92075" tIns="46038" rIns="92075" bIns="46038" anchor="ctr"/>
          <a:lstStyle/>
          <a:p>
            <a:pPr>
              <a:defRPr/>
            </a:pPr>
            <a:r>
              <a:rPr lang="en-US" sz="3600" b="1" dirty="0" err="1">
                <a:solidFill>
                  <a:schemeClr val="tx2">
                    <a:lumMod val="75000"/>
                  </a:schemeClr>
                </a:solidFill>
                <a:effectLst>
                  <a:outerShdw blurRad="38100" dist="38100" dir="2700000" algn="tl">
                    <a:srgbClr val="000000"/>
                  </a:outerShdw>
                </a:effectLst>
                <a:latin typeface="Franklin Gothic Book" pitchFamily="34" charset="0"/>
              </a:rPr>
              <a:t>Videoteleconference</a:t>
            </a:r>
            <a:r>
              <a:rPr lang="en-US" sz="3600" b="1" dirty="0">
                <a:solidFill>
                  <a:schemeClr val="tx2">
                    <a:lumMod val="75000"/>
                  </a:schemeClr>
                </a:solidFill>
                <a:effectLst>
                  <a:outerShdw blurRad="38100" dist="38100" dir="2700000" algn="tl">
                    <a:srgbClr val="000000"/>
                  </a:outerShdw>
                </a:effectLst>
                <a:latin typeface="Franklin Gothic Book" pitchFamily="34" charset="0"/>
              </a:rPr>
              <a:t> (VTC)</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69733" y="2006600"/>
            <a:ext cx="3251200" cy="533401"/>
          </a:xfrm>
          <a:prstGeom prst="rect">
            <a:avLst/>
          </a:prstGeom>
        </p:spPr>
        <p:txBody>
          <a:bodyPr/>
          <a:lstStyle/>
          <a:p>
            <a:pPr>
              <a:buNone/>
              <a:defRPr/>
            </a:pPr>
            <a:r>
              <a:rPr lang="en-US" sz="2400" dirty="0">
                <a:solidFill>
                  <a:schemeClr val="tx2">
                    <a:lumMod val="75000"/>
                  </a:schemeClr>
                </a:solidFill>
              </a:rPr>
              <a:t>Using mobile devices</a:t>
            </a:r>
            <a:endParaRPr lang="en-US" sz="2400" i="1" dirty="0">
              <a:solidFill>
                <a:schemeClr val="tx2">
                  <a:lumMod val="75000"/>
                </a:schemeClr>
              </a:solidFill>
            </a:endParaRPr>
          </a:p>
        </p:txBody>
      </p:sp>
      <p:pic>
        <p:nvPicPr>
          <p:cNvPr id="82948" name="Picture 103"/>
          <p:cNvPicPr>
            <a:picLocks noChangeAspect="1" noChangeArrowheads="1"/>
          </p:cNvPicPr>
          <p:nvPr/>
        </p:nvPicPr>
        <p:blipFill>
          <a:blip r:embed="rId2" cstate="print">
            <a:clrChange>
              <a:clrFrom>
                <a:srgbClr val="FF7F27"/>
              </a:clrFrom>
              <a:clrTo>
                <a:srgbClr val="FF7F27">
                  <a:alpha val="0"/>
                </a:srgbClr>
              </a:clrTo>
            </a:clrChange>
          </a:blip>
          <a:srcRect/>
          <a:stretch>
            <a:fillRect/>
          </a:stretch>
        </p:blipFill>
        <p:spPr bwMode="auto">
          <a:xfrm>
            <a:off x="1636713" y="3707871"/>
            <a:ext cx="2371725" cy="1962150"/>
          </a:xfrm>
          <a:prstGeom prst="rect">
            <a:avLst/>
          </a:prstGeom>
          <a:noFill/>
          <a:ln w="12700">
            <a:noFill/>
            <a:miter lim="800000"/>
            <a:headEnd type="none" w="sm" len="sm"/>
            <a:tailEnd type="none" w="sm" len="sm"/>
          </a:ln>
        </p:spPr>
      </p:pic>
      <p:grpSp>
        <p:nvGrpSpPr>
          <p:cNvPr id="2" name="Group 6"/>
          <p:cNvGrpSpPr>
            <a:grpSpLocks/>
          </p:cNvGrpSpPr>
          <p:nvPr/>
        </p:nvGrpSpPr>
        <p:grpSpPr bwMode="auto">
          <a:xfrm>
            <a:off x="4731808" y="3366558"/>
            <a:ext cx="3605213" cy="2566988"/>
            <a:chOff x="2665562" y="4494804"/>
            <a:chExt cx="3605280" cy="2567736"/>
          </a:xfrm>
        </p:grpSpPr>
        <p:pic>
          <p:nvPicPr>
            <p:cNvPr id="82950" name="Picture 99"/>
            <p:cNvPicPr>
              <a:picLocks noChangeAspect="1" noChangeArrowheads="1"/>
            </p:cNvPicPr>
            <p:nvPr/>
          </p:nvPicPr>
          <p:blipFill>
            <a:blip r:embed="rId3" cstate="print">
              <a:clrChange>
                <a:clrFrom>
                  <a:srgbClr val="B5E61D"/>
                </a:clrFrom>
                <a:clrTo>
                  <a:srgbClr val="B5E61D">
                    <a:alpha val="0"/>
                  </a:srgbClr>
                </a:clrTo>
              </a:clrChange>
            </a:blip>
            <a:srcRect/>
            <a:stretch>
              <a:fillRect/>
            </a:stretch>
          </p:blipFill>
          <p:spPr bwMode="auto">
            <a:xfrm>
              <a:off x="2665562" y="4494804"/>
              <a:ext cx="3605280" cy="2567736"/>
            </a:xfrm>
            <a:prstGeom prst="rect">
              <a:avLst/>
            </a:prstGeom>
            <a:noFill/>
            <a:ln w="12700">
              <a:noFill/>
              <a:miter lim="800000"/>
              <a:headEnd type="none" w="sm" len="sm"/>
              <a:tailEnd type="none" w="sm" len="sm"/>
            </a:ln>
          </p:spPr>
        </p:pic>
        <p:pic>
          <p:nvPicPr>
            <p:cNvPr id="82951" name="Picture 106"/>
            <p:cNvPicPr>
              <a:picLocks noChangeAspect="1" noChangeArrowheads="1"/>
            </p:cNvPicPr>
            <p:nvPr/>
          </p:nvPicPr>
          <p:blipFill>
            <a:blip r:embed="rId4" cstate="print"/>
            <a:srcRect b="19183"/>
            <a:stretch>
              <a:fillRect/>
            </a:stretch>
          </p:blipFill>
          <p:spPr bwMode="auto">
            <a:xfrm>
              <a:off x="3047642" y="5032139"/>
              <a:ext cx="2523360" cy="1325529"/>
            </a:xfrm>
            <a:prstGeom prst="rect">
              <a:avLst/>
            </a:prstGeom>
            <a:noFill/>
            <a:ln w="12700">
              <a:noFill/>
              <a:miter lim="800000"/>
              <a:headEnd type="none" w="sm" len="sm"/>
              <a:tailEnd type="none" w="sm" len="sm"/>
            </a:ln>
          </p:spPr>
        </p:pic>
      </p:grpSp>
      <p:sp>
        <p:nvSpPr>
          <p:cNvPr id="8" name="Rectangle 2"/>
          <p:cNvSpPr>
            <a:spLocks noChangeArrowheads="1"/>
          </p:cNvSpPr>
          <p:nvPr/>
        </p:nvSpPr>
        <p:spPr bwMode="auto">
          <a:xfrm>
            <a:off x="2226756" y="1126066"/>
            <a:ext cx="5317055" cy="736600"/>
          </a:xfrm>
          <a:prstGeom prst="rect">
            <a:avLst/>
          </a:prstGeom>
          <a:noFill/>
          <a:ln w="9525">
            <a:noFill/>
            <a:miter lim="800000"/>
            <a:headEnd/>
            <a:tailEnd/>
          </a:ln>
          <a:effectLst/>
        </p:spPr>
        <p:txBody>
          <a:bodyPr lIns="92075" tIns="46038" rIns="92075" bIns="46038" anchor="ctr"/>
          <a:lstStyle/>
          <a:p>
            <a:pPr>
              <a:defRPr/>
            </a:pPr>
            <a:r>
              <a:rPr lang="en-US" sz="3600" b="1" dirty="0" err="1">
                <a:solidFill>
                  <a:schemeClr val="tx2">
                    <a:lumMod val="75000"/>
                  </a:schemeClr>
                </a:solidFill>
                <a:effectLst>
                  <a:outerShdw blurRad="38100" dist="38100" dir="2700000" algn="tl">
                    <a:srgbClr val="000000"/>
                  </a:outerShdw>
                </a:effectLst>
                <a:latin typeface="Franklin Gothic Book" pitchFamily="34" charset="0"/>
              </a:rPr>
              <a:t>Videoteleconference</a:t>
            </a:r>
            <a:r>
              <a:rPr lang="en-US" sz="3600" b="1" dirty="0">
                <a:solidFill>
                  <a:schemeClr val="tx2">
                    <a:lumMod val="75000"/>
                  </a:schemeClr>
                </a:solidFill>
                <a:effectLst>
                  <a:outerShdw blurRad="38100" dist="38100" dir="2700000" algn="tl">
                    <a:srgbClr val="000000"/>
                  </a:outerShdw>
                </a:effectLst>
                <a:latin typeface="Franklin Gothic Book" pitchFamily="34" charset="0"/>
              </a:rPr>
              <a:t> (VTC)</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8397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432134" name="Rectangle 6"/>
          <p:cNvSpPr>
            <a:spLocks noGrp="1" noChangeArrowheads="1"/>
          </p:cNvSpPr>
          <p:nvPr>
            <p:ph type="body" idx="4294967295"/>
          </p:nvPr>
        </p:nvSpPr>
        <p:spPr>
          <a:xfrm>
            <a:off x="1681690" y="2048924"/>
            <a:ext cx="7123642" cy="3767668"/>
          </a:xfrm>
          <a:prstGeom prst="rect">
            <a:avLst/>
          </a:prstGeom>
        </p:spPr>
        <p:txBody>
          <a:bodyPr/>
          <a:lstStyle/>
          <a:p>
            <a:pPr eaLnBrk="1" hangingPunct="1">
              <a:spcBef>
                <a:spcPts val="0"/>
              </a:spcBef>
              <a:spcAft>
                <a:spcPts val="600"/>
              </a:spcAft>
              <a:buNone/>
              <a:defRPr/>
            </a:pPr>
            <a:r>
              <a:rPr lang="en-US" sz="2400" dirty="0">
                <a:solidFill>
                  <a:schemeClr val="tx2">
                    <a:lumMod val="75000"/>
                  </a:schemeClr>
                </a:solidFill>
              </a:rPr>
              <a:t>Advantages</a:t>
            </a:r>
          </a:p>
          <a:p>
            <a:pPr>
              <a:spcBef>
                <a:spcPts val="0"/>
              </a:spcBef>
              <a:spcAft>
                <a:spcPts val="600"/>
              </a:spcAft>
              <a:defRPr/>
            </a:pPr>
            <a:r>
              <a:rPr lang="en-US" sz="2200" dirty="0">
                <a:solidFill>
                  <a:schemeClr val="tx2">
                    <a:lumMod val="75000"/>
                  </a:schemeClr>
                </a:solidFill>
              </a:rPr>
              <a:t> </a:t>
            </a:r>
            <a:r>
              <a:rPr lang="en-US" sz="2000" dirty="0">
                <a:solidFill>
                  <a:schemeClr val="tx2">
                    <a:lumMod val="75000"/>
                  </a:schemeClr>
                </a:solidFill>
              </a:rPr>
              <a:t>Real-time</a:t>
            </a:r>
          </a:p>
          <a:p>
            <a:pPr>
              <a:spcBef>
                <a:spcPts val="0"/>
              </a:spcBef>
              <a:spcAft>
                <a:spcPts val="600"/>
              </a:spcAft>
              <a:defRPr/>
            </a:pPr>
            <a:r>
              <a:rPr lang="en-US" sz="2000" dirty="0">
                <a:solidFill>
                  <a:schemeClr val="tx2">
                    <a:lumMod val="75000"/>
                  </a:schemeClr>
                </a:solidFill>
              </a:rPr>
              <a:t> Instructor-student and student-student video and audio interaction</a:t>
            </a:r>
          </a:p>
          <a:p>
            <a:pPr>
              <a:spcBef>
                <a:spcPts val="0"/>
              </a:spcBef>
              <a:spcAft>
                <a:spcPts val="600"/>
              </a:spcAft>
              <a:defRPr/>
            </a:pPr>
            <a:r>
              <a:rPr lang="en-US" sz="2000" dirty="0">
                <a:solidFill>
                  <a:schemeClr val="tx2">
                    <a:lumMod val="75000"/>
                  </a:schemeClr>
                </a:solidFill>
              </a:rPr>
              <a:t> HD video (variable compression rates) </a:t>
            </a:r>
          </a:p>
          <a:p>
            <a:pPr>
              <a:spcBef>
                <a:spcPts val="0"/>
              </a:spcBef>
              <a:spcAft>
                <a:spcPts val="600"/>
              </a:spcAft>
              <a:defRPr/>
            </a:pPr>
            <a:r>
              <a:rPr lang="en-US" sz="2000" dirty="0">
                <a:solidFill>
                  <a:schemeClr val="tx2">
                    <a:lumMod val="75000"/>
                  </a:schemeClr>
                </a:solidFill>
              </a:rPr>
              <a:t>Standardized instruction</a:t>
            </a:r>
          </a:p>
          <a:p>
            <a:pPr>
              <a:spcBef>
                <a:spcPts val="0"/>
              </a:spcBef>
              <a:spcAft>
                <a:spcPts val="600"/>
              </a:spcAft>
              <a:defRPr/>
            </a:pPr>
            <a:r>
              <a:rPr lang="en-US" sz="2000" dirty="0">
                <a:solidFill>
                  <a:schemeClr val="tx2">
                    <a:lumMod val="75000"/>
                  </a:schemeClr>
                </a:solidFill>
              </a:rPr>
              <a:t> Inexpensive course development </a:t>
            </a:r>
          </a:p>
          <a:p>
            <a:pPr>
              <a:spcBef>
                <a:spcPts val="0"/>
              </a:spcBef>
              <a:spcAft>
                <a:spcPts val="600"/>
              </a:spcAft>
              <a:defRPr/>
            </a:pPr>
            <a:r>
              <a:rPr lang="en-US" sz="2000" dirty="0">
                <a:solidFill>
                  <a:schemeClr val="tx2">
                    <a:lumMod val="75000"/>
                  </a:schemeClr>
                </a:solidFill>
              </a:rPr>
              <a:t> Multiple instructor sites</a:t>
            </a:r>
          </a:p>
          <a:p>
            <a:pPr>
              <a:spcBef>
                <a:spcPts val="0"/>
              </a:spcBef>
              <a:spcAft>
                <a:spcPts val="600"/>
              </a:spcAft>
              <a:defRPr/>
            </a:pPr>
            <a:r>
              <a:rPr lang="en-US" sz="2000" dirty="0">
                <a:solidFill>
                  <a:schemeClr val="tx2">
                    <a:lumMod val="75000"/>
                  </a:schemeClr>
                </a:solidFill>
              </a:rPr>
              <a:t> Inexpensive (desk-top or mobile device)</a:t>
            </a:r>
          </a:p>
        </p:txBody>
      </p:sp>
      <p:sp>
        <p:nvSpPr>
          <p:cNvPr id="6" name="Rectangle 2"/>
          <p:cNvSpPr>
            <a:spLocks noChangeArrowheads="1"/>
          </p:cNvSpPr>
          <p:nvPr/>
        </p:nvSpPr>
        <p:spPr bwMode="auto">
          <a:xfrm>
            <a:off x="2226756" y="1126066"/>
            <a:ext cx="5317055" cy="736600"/>
          </a:xfrm>
          <a:prstGeom prst="rect">
            <a:avLst/>
          </a:prstGeom>
          <a:noFill/>
          <a:ln w="9525">
            <a:noFill/>
            <a:miter lim="800000"/>
            <a:headEnd/>
            <a:tailEnd/>
          </a:ln>
          <a:effectLst/>
        </p:spPr>
        <p:txBody>
          <a:bodyPr lIns="92075" tIns="46038" rIns="92075" bIns="46038" anchor="ctr"/>
          <a:lstStyle/>
          <a:p>
            <a:pPr>
              <a:defRPr/>
            </a:pPr>
            <a:r>
              <a:rPr lang="en-US" sz="3600" b="1" dirty="0" err="1">
                <a:solidFill>
                  <a:schemeClr val="tx2">
                    <a:lumMod val="75000"/>
                  </a:schemeClr>
                </a:solidFill>
                <a:effectLst>
                  <a:outerShdw blurRad="38100" dist="38100" dir="2700000" algn="tl">
                    <a:srgbClr val="000000"/>
                  </a:outerShdw>
                </a:effectLst>
                <a:latin typeface="Franklin Gothic Book" pitchFamily="34" charset="0"/>
              </a:rPr>
              <a:t>Videoteleconference</a:t>
            </a:r>
            <a:r>
              <a:rPr lang="en-US" sz="3600" b="1" dirty="0">
                <a:solidFill>
                  <a:schemeClr val="tx2">
                    <a:lumMod val="75000"/>
                  </a:schemeClr>
                </a:solidFill>
                <a:effectLst>
                  <a:outerShdw blurRad="38100" dist="38100" dir="2700000" algn="tl">
                    <a:srgbClr val="000000"/>
                  </a:outerShdw>
                </a:effectLst>
                <a:latin typeface="Franklin Gothic Book" pitchFamily="34" charset="0"/>
              </a:rPr>
              <a:t> (VTC)</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2048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73732" name="Rectangle 4"/>
          <p:cNvSpPr>
            <a:spLocks noGrp="1" noChangeArrowheads="1"/>
          </p:cNvSpPr>
          <p:nvPr>
            <p:ph type="title" idx="4294967295"/>
          </p:nvPr>
        </p:nvSpPr>
        <p:spPr>
          <a:xfrm>
            <a:off x="3886200" y="7162800"/>
            <a:ext cx="1066800" cy="381000"/>
          </a:xfrm>
          <a:prstGeom prst="rect">
            <a:avLst/>
          </a:prstGeom>
        </p:spPr>
        <p:txBody>
          <a:bodyPr anchorCtr="0"/>
          <a:lstStyle/>
          <a:p>
            <a:pPr eaLnBrk="1" hangingPunct="1">
              <a:defRPr/>
            </a:pPr>
            <a:r>
              <a:rPr lang="en-US" sz="500" dirty="0"/>
              <a:t>The Learning Climate 1</a:t>
            </a:r>
          </a:p>
        </p:txBody>
      </p:sp>
      <p:sp>
        <p:nvSpPr>
          <p:cNvPr id="73733" name="Rectangle 5"/>
          <p:cNvSpPr>
            <a:spLocks noGrp="1" noChangeArrowheads="1"/>
          </p:cNvSpPr>
          <p:nvPr>
            <p:ph type="body" idx="4294967295"/>
          </p:nvPr>
        </p:nvSpPr>
        <p:spPr>
          <a:xfrm>
            <a:off x="1598084" y="1321863"/>
            <a:ext cx="6250516" cy="3140074"/>
          </a:xfrm>
          <a:prstGeom prst="rect">
            <a:avLst/>
          </a:prstGeom>
        </p:spPr>
        <p:txBody>
          <a:bodyPr/>
          <a:lstStyle/>
          <a:p>
            <a:pPr eaLnBrk="1" hangingPunct="1">
              <a:spcBef>
                <a:spcPts val="0"/>
              </a:spcBef>
              <a:spcAft>
                <a:spcPts val="600"/>
              </a:spcAft>
              <a:buFont typeface="Wingdings" pitchFamily="2" charset="2"/>
              <a:buNone/>
              <a:defRPr/>
            </a:pPr>
            <a:r>
              <a:rPr lang="en-US" sz="2400" b="1" i="1" dirty="0">
                <a:solidFill>
                  <a:schemeClr val="tx2">
                    <a:lumMod val="75000"/>
                  </a:schemeClr>
                </a:solidFill>
              </a:rPr>
              <a:t>Major drivers of distance learning:</a:t>
            </a:r>
          </a:p>
          <a:p>
            <a:pPr eaLnBrk="1" hangingPunct="1">
              <a:spcBef>
                <a:spcPts val="0"/>
              </a:spcBef>
              <a:spcAft>
                <a:spcPts val="600"/>
              </a:spcAft>
              <a:defRPr/>
            </a:pPr>
            <a:r>
              <a:rPr lang="en-US" sz="2000" dirty="0">
                <a:solidFill>
                  <a:schemeClr val="tx2">
                    <a:lumMod val="75000"/>
                  </a:schemeClr>
                </a:solidFill>
              </a:rPr>
              <a:t>A growing training &amp; educational needs</a:t>
            </a:r>
          </a:p>
          <a:p>
            <a:pPr marL="457200" lvl="1" indent="-228600" eaLnBrk="1" hangingPunct="1">
              <a:spcBef>
                <a:spcPts val="0"/>
              </a:spcBef>
              <a:spcAft>
                <a:spcPts val="600"/>
              </a:spcAft>
              <a:defRPr/>
            </a:pPr>
            <a:r>
              <a:rPr lang="en-US" sz="2000" dirty="0">
                <a:solidFill>
                  <a:schemeClr val="tx2">
                    <a:lumMod val="75000"/>
                  </a:schemeClr>
                </a:solidFill>
              </a:rPr>
              <a:t>Rapid growth of information</a:t>
            </a:r>
          </a:p>
          <a:p>
            <a:pPr marL="457200" lvl="1" indent="-228600" eaLnBrk="1" hangingPunct="1">
              <a:spcBef>
                <a:spcPts val="0"/>
              </a:spcBef>
              <a:spcAft>
                <a:spcPts val="600"/>
              </a:spcAft>
              <a:defRPr/>
            </a:pPr>
            <a:r>
              <a:rPr lang="en-US" sz="2000" dirty="0">
                <a:solidFill>
                  <a:schemeClr val="tx2">
                    <a:lumMod val="75000"/>
                  </a:schemeClr>
                </a:solidFill>
              </a:rPr>
              <a:t>Perishability of current knowledge </a:t>
            </a:r>
          </a:p>
          <a:p>
            <a:pPr eaLnBrk="1" hangingPunct="1">
              <a:spcBef>
                <a:spcPts val="0"/>
              </a:spcBef>
              <a:spcAft>
                <a:spcPts val="600"/>
              </a:spcAft>
              <a:defRPr/>
            </a:pPr>
            <a:r>
              <a:rPr lang="en-US" sz="2000" dirty="0">
                <a:solidFill>
                  <a:schemeClr val="tx2">
                    <a:lumMod val="75000"/>
                  </a:schemeClr>
                </a:solidFill>
              </a:rPr>
              <a:t>A need for learning to be “anytime—anywhere”</a:t>
            </a:r>
          </a:p>
          <a:p>
            <a:pPr eaLnBrk="1" hangingPunct="1">
              <a:spcBef>
                <a:spcPts val="0"/>
              </a:spcBef>
              <a:spcAft>
                <a:spcPts val="600"/>
              </a:spcAft>
              <a:defRPr/>
            </a:pPr>
            <a:r>
              <a:rPr lang="en-US" sz="2000" dirty="0">
                <a:solidFill>
                  <a:schemeClr val="tx2">
                    <a:lumMod val="75000"/>
                  </a:schemeClr>
                </a:solidFill>
              </a:rPr>
              <a:t>An increasing need to stay in the workplace</a:t>
            </a:r>
          </a:p>
          <a:p>
            <a:pPr eaLnBrk="1" hangingPunct="1">
              <a:spcBef>
                <a:spcPts val="0"/>
              </a:spcBef>
              <a:spcAft>
                <a:spcPts val="600"/>
              </a:spcAft>
              <a:defRPr/>
            </a:pPr>
            <a:r>
              <a:rPr lang="en-US" sz="2000" dirty="0">
                <a:solidFill>
                  <a:schemeClr val="tx2">
                    <a:lumMod val="75000"/>
                  </a:schemeClr>
                </a:solidFill>
              </a:rPr>
              <a:t>Leaner budgets</a:t>
            </a:r>
          </a:p>
          <a:p>
            <a:pPr eaLnBrk="1" hangingPunct="1">
              <a:spcBef>
                <a:spcPts val="0"/>
              </a:spcBef>
              <a:spcAft>
                <a:spcPts val="600"/>
              </a:spcAft>
              <a:defRPr/>
            </a:pPr>
            <a:r>
              <a:rPr lang="en-US" sz="2000" dirty="0">
                <a:solidFill>
                  <a:schemeClr val="tx2">
                    <a:lumMod val="75000"/>
                  </a:schemeClr>
                </a:solidFill>
              </a:rPr>
              <a:t>Downsizing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Effect transition="in" filter="wipe(left)">
                                      <p:cBhvr>
                                        <p:cTn id="7" dur="500"/>
                                        <p:tgtEl>
                                          <p:spTgt spid="737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3">
                                            <p:txEl>
                                              <p:pRg st="1" end="1"/>
                                            </p:txEl>
                                          </p:spTgt>
                                        </p:tgtEl>
                                        <p:attrNameLst>
                                          <p:attrName>style.visibility</p:attrName>
                                        </p:attrNameLst>
                                      </p:cBhvr>
                                      <p:to>
                                        <p:strVal val="visible"/>
                                      </p:to>
                                    </p:set>
                                    <p:animEffect transition="in" filter="wipe(left)">
                                      <p:cBhvr>
                                        <p:cTn id="12" dur="500"/>
                                        <p:tgtEl>
                                          <p:spTgt spid="7373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3733">
                                            <p:txEl>
                                              <p:pRg st="2" end="2"/>
                                            </p:txEl>
                                          </p:spTgt>
                                        </p:tgtEl>
                                        <p:attrNameLst>
                                          <p:attrName>style.visibility</p:attrName>
                                        </p:attrNameLst>
                                      </p:cBhvr>
                                      <p:to>
                                        <p:strVal val="visible"/>
                                      </p:to>
                                    </p:set>
                                    <p:animEffect transition="in" filter="wipe(left)">
                                      <p:cBhvr>
                                        <p:cTn id="15" dur="500"/>
                                        <p:tgtEl>
                                          <p:spTgt spid="7373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3733">
                                            <p:txEl>
                                              <p:pRg st="3" end="3"/>
                                            </p:txEl>
                                          </p:spTgt>
                                        </p:tgtEl>
                                        <p:attrNameLst>
                                          <p:attrName>style.visibility</p:attrName>
                                        </p:attrNameLst>
                                      </p:cBhvr>
                                      <p:to>
                                        <p:strVal val="visible"/>
                                      </p:to>
                                    </p:set>
                                    <p:animEffect transition="in" filter="wipe(left)">
                                      <p:cBhvr>
                                        <p:cTn id="18" dur="500"/>
                                        <p:tgtEl>
                                          <p:spTgt spid="7373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3733">
                                            <p:txEl>
                                              <p:pRg st="4" end="4"/>
                                            </p:txEl>
                                          </p:spTgt>
                                        </p:tgtEl>
                                        <p:attrNameLst>
                                          <p:attrName>style.visibility</p:attrName>
                                        </p:attrNameLst>
                                      </p:cBhvr>
                                      <p:to>
                                        <p:strVal val="visible"/>
                                      </p:to>
                                    </p:set>
                                    <p:animEffect transition="in" filter="wipe(left)">
                                      <p:cBhvr>
                                        <p:cTn id="23" dur="500"/>
                                        <p:tgtEl>
                                          <p:spTgt spid="7373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3733">
                                            <p:txEl>
                                              <p:pRg st="5" end="5"/>
                                            </p:txEl>
                                          </p:spTgt>
                                        </p:tgtEl>
                                        <p:attrNameLst>
                                          <p:attrName>style.visibility</p:attrName>
                                        </p:attrNameLst>
                                      </p:cBhvr>
                                      <p:to>
                                        <p:strVal val="visible"/>
                                      </p:to>
                                    </p:set>
                                    <p:animEffect transition="in" filter="wipe(left)">
                                      <p:cBhvr>
                                        <p:cTn id="28" dur="500"/>
                                        <p:tgtEl>
                                          <p:spTgt spid="7373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3733">
                                            <p:txEl>
                                              <p:pRg st="6" end="6"/>
                                            </p:txEl>
                                          </p:spTgt>
                                        </p:tgtEl>
                                        <p:attrNameLst>
                                          <p:attrName>style.visibility</p:attrName>
                                        </p:attrNameLst>
                                      </p:cBhvr>
                                      <p:to>
                                        <p:strVal val="visible"/>
                                      </p:to>
                                    </p:set>
                                    <p:animEffect transition="in" filter="wipe(left)">
                                      <p:cBhvr>
                                        <p:cTn id="33" dur="500"/>
                                        <p:tgtEl>
                                          <p:spTgt spid="73733">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3733">
                                            <p:txEl>
                                              <p:pRg st="7" end="7"/>
                                            </p:txEl>
                                          </p:spTgt>
                                        </p:tgtEl>
                                        <p:attrNameLst>
                                          <p:attrName>style.visibility</p:attrName>
                                        </p:attrNameLst>
                                      </p:cBhvr>
                                      <p:to>
                                        <p:strVal val="visible"/>
                                      </p:to>
                                    </p:set>
                                    <p:animEffect transition="in" filter="wipe(left)">
                                      <p:cBhvr>
                                        <p:cTn id="38" dur="500"/>
                                        <p:tgtEl>
                                          <p:spTgt spid="7373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8499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430085" name="Rectangle 5"/>
          <p:cNvSpPr>
            <a:spLocks noGrp="1" noChangeArrowheads="1"/>
          </p:cNvSpPr>
          <p:nvPr>
            <p:ph type="body" idx="4294967295"/>
          </p:nvPr>
        </p:nvSpPr>
        <p:spPr>
          <a:xfrm>
            <a:off x="1661586" y="2044170"/>
            <a:ext cx="7279217" cy="2993496"/>
          </a:xfrm>
          <a:prstGeom prst="rect">
            <a:avLst/>
          </a:prstGeom>
        </p:spPr>
        <p:txBody>
          <a:bodyPr/>
          <a:lstStyle/>
          <a:p>
            <a:pPr eaLnBrk="1" hangingPunct="1">
              <a:spcBef>
                <a:spcPts val="0"/>
              </a:spcBef>
              <a:spcAft>
                <a:spcPts val="600"/>
              </a:spcAft>
              <a:buNone/>
              <a:defRPr/>
            </a:pPr>
            <a:r>
              <a:rPr lang="en-US" sz="2400" dirty="0">
                <a:solidFill>
                  <a:schemeClr val="tx2">
                    <a:lumMod val="75000"/>
                  </a:schemeClr>
                </a:solidFill>
              </a:rPr>
              <a:t>Disadvantages</a:t>
            </a:r>
          </a:p>
          <a:p>
            <a:pPr>
              <a:spcBef>
                <a:spcPts val="0"/>
              </a:spcBef>
              <a:spcAft>
                <a:spcPts val="600"/>
              </a:spcAft>
              <a:defRPr/>
            </a:pPr>
            <a:r>
              <a:rPr lang="en-US" sz="2200" dirty="0">
                <a:solidFill>
                  <a:schemeClr val="tx2">
                    <a:lumMod val="75000"/>
                  </a:schemeClr>
                </a:solidFill>
              </a:rPr>
              <a:t> Bridging system limits &amp; problems</a:t>
            </a:r>
          </a:p>
          <a:p>
            <a:pPr>
              <a:spcBef>
                <a:spcPts val="0"/>
              </a:spcBef>
              <a:spcAft>
                <a:spcPts val="600"/>
              </a:spcAft>
              <a:defRPr/>
            </a:pPr>
            <a:r>
              <a:rPr lang="en-US" sz="2200" dirty="0">
                <a:solidFill>
                  <a:schemeClr val="tx2">
                    <a:lumMod val="75000"/>
                  </a:schemeClr>
                </a:solidFill>
              </a:rPr>
              <a:t> Ineffective with large groups</a:t>
            </a:r>
          </a:p>
          <a:p>
            <a:pPr>
              <a:spcBef>
                <a:spcPts val="0"/>
              </a:spcBef>
              <a:spcAft>
                <a:spcPts val="600"/>
              </a:spcAft>
              <a:defRPr/>
            </a:pPr>
            <a:r>
              <a:rPr lang="en-US" sz="2200" dirty="0">
                <a:solidFill>
                  <a:schemeClr val="tx2">
                    <a:lumMod val="75000"/>
                  </a:schemeClr>
                </a:solidFill>
              </a:rPr>
              <a:t> Expensive infrastructure (room-size) </a:t>
            </a:r>
          </a:p>
          <a:p>
            <a:pPr>
              <a:spcBef>
                <a:spcPts val="0"/>
              </a:spcBef>
              <a:spcAft>
                <a:spcPts val="600"/>
              </a:spcAft>
              <a:defRPr/>
            </a:pPr>
            <a:r>
              <a:rPr lang="en-US" sz="2200" dirty="0">
                <a:solidFill>
                  <a:schemeClr val="tx2">
                    <a:lumMod val="75000"/>
                  </a:schemeClr>
                </a:solidFill>
              </a:rPr>
              <a:t> Requires trained technical staff (room-size) at all sites </a:t>
            </a:r>
          </a:p>
          <a:p>
            <a:pPr>
              <a:spcBef>
                <a:spcPts val="0"/>
              </a:spcBef>
              <a:spcAft>
                <a:spcPts val="600"/>
              </a:spcAft>
              <a:defRPr/>
            </a:pPr>
            <a:r>
              <a:rPr lang="en-US" sz="2200" dirty="0">
                <a:solidFill>
                  <a:schemeClr val="tx2">
                    <a:lumMod val="75000"/>
                  </a:schemeClr>
                </a:solidFill>
              </a:rPr>
              <a:t> Note: DCS, which has a VTC feature, is not generally used due to bandwidth limitations DOD-wide</a:t>
            </a:r>
          </a:p>
        </p:txBody>
      </p:sp>
      <p:sp>
        <p:nvSpPr>
          <p:cNvPr id="6" name="Rectangle 2"/>
          <p:cNvSpPr>
            <a:spLocks noChangeArrowheads="1"/>
          </p:cNvSpPr>
          <p:nvPr/>
        </p:nvSpPr>
        <p:spPr bwMode="auto">
          <a:xfrm>
            <a:off x="2226756" y="1126066"/>
            <a:ext cx="5317055" cy="736600"/>
          </a:xfrm>
          <a:prstGeom prst="rect">
            <a:avLst/>
          </a:prstGeom>
          <a:noFill/>
          <a:ln w="9525">
            <a:noFill/>
            <a:miter lim="800000"/>
            <a:headEnd/>
            <a:tailEnd/>
          </a:ln>
          <a:effectLst/>
        </p:spPr>
        <p:txBody>
          <a:bodyPr lIns="92075" tIns="46038" rIns="92075" bIns="46038" anchor="ctr"/>
          <a:lstStyle/>
          <a:p>
            <a:pPr>
              <a:defRPr/>
            </a:pPr>
            <a:r>
              <a:rPr lang="en-US" sz="3600" b="1" dirty="0" err="1">
                <a:solidFill>
                  <a:schemeClr val="tx2">
                    <a:lumMod val="75000"/>
                  </a:schemeClr>
                </a:solidFill>
                <a:effectLst>
                  <a:outerShdw blurRad="38100" dist="38100" dir="2700000" algn="tl">
                    <a:srgbClr val="000000"/>
                  </a:outerShdw>
                </a:effectLst>
                <a:latin typeface="Franklin Gothic Book" pitchFamily="34" charset="0"/>
              </a:rPr>
              <a:t>Videoteleconference</a:t>
            </a:r>
            <a:r>
              <a:rPr lang="en-US" sz="3600" b="1" dirty="0">
                <a:solidFill>
                  <a:schemeClr val="tx2">
                    <a:lumMod val="75000"/>
                  </a:schemeClr>
                </a:solidFill>
                <a:effectLst>
                  <a:outerShdw blurRad="38100" dist="38100" dir="2700000" algn="tl">
                    <a:srgbClr val="000000"/>
                  </a:outerShdw>
                </a:effectLst>
                <a:latin typeface="Franklin Gothic Book" pitchFamily="34" charset="0"/>
              </a:rPr>
              <a:t> (VTC)</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65815" y="2138356"/>
            <a:ext cx="6563783" cy="2165350"/>
          </a:xfrm>
          <a:prstGeom prst="rect">
            <a:avLst/>
          </a:prstGeom>
        </p:spPr>
        <p:txBody>
          <a:bodyPr/>
          <a:lstStyle/>
          <a:p>
            <a:pPr>
              <a:spcBef>
                <a:spcPts val="0"/>
              </a:spcBef>
              <a:spcAft>
                <a:spcPts val="600"/>
              </a:spcAft>
              <a:defRPr/>
            </a:pPr>
            <a:r>
              <a:rPr lang="en-US" sz="2000" dirty="0"/>
              <a:t>Army T-Net &amp; Classroom XXI</a:t>
            </a:r>
          </a:p>
          <a:p>
            <a:pPr>
              <a:spcBef>
                <a:spcPts val="0"/>
              </a:spcBef>
              <a:spcAft>
                <a:spcPts val="600"/>
              </a:spcAft>
              <a:defRPr/>
            </a:pPr>
            <a:r>
              <a:rPr lang="en-US" sz="2000" dirty="0">
                <a:solidFill>
                  <a:srgbClr val="FFFF00"/>
                </a:solidFill>
              </a:rPr>
              <a:t>AF – No standard network</a:t>
            </a:r>
          </a:p>
          <a:p>
            <a:pPr>
              <a:spcBef>
                <a:spcPts val="0"/>
              </a:spcBef>
              <a:spcAft>
                <a:spcPts val="600"/>
              </a:spcAft>
              <a:defRPr/>
            </a:pPr>
            <a:r>
              <a:rPr lang="en-US" sz="2000" dirty="0">
                <a:solidFill>
                  <a:srgbClr val="FF0000"/>
                </a:solidFill>
              </a:rPr>
              <a:t>Navy Learning Network - Discontinued</a:t>
            </a:r>
          </a:p>
        </p:txBody>
      </p:sp>
      <p:sp>
        <p:nvSpPr>
          <p:cNvPr id="4" name="Action Button: Return 3">
            <a:hlinkClick r:id="rId2" action="ppaction://hlinksldjump" highlightClick="1"/>
          </p:cNvPr>
          <p:cNvSpPr/>
          <p:nvPr/>
        </p:nvSpPr>
        <p:spPr>
          <a:xfrm>
            <a:off x="457200" y="3098800"/>
            <a:ext cx="449263" cy="414338"/>
          </a:xfrm>
          <a:prstGeom prst="actionButtonReturn">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1"/>
          <p:cNvSpPr>
            <a:spLocks noChangeArrowheads="1"/>
          </p:cNvSpPr>
          <p:nvPr/>
        </p:nvSpPr>
        <p:spPr bwMode="auto">
          <a:xfrm>
            <a:off x="246064" y="3571757"/>
            <a:ext cx="922336" cy="461665"/>
          </a:xfrm>
          <a:prstGeom prst="rect">
            <a:avLst/>
          </a:prstGeom>
          <a:noFill/>
          <a:ln w="9525">
            <a:noFill/>
            <a:miter lim="800000"/>
            <a:headEnd/>
            <a:tailEnd/>
          </a:ln>
          <a:effectLst/>
        </p:spPr>
        <p:txBody>
          <a:bodyPr wrap="square" anchor="ctr">
            <a:spAutoFit/>
          </a:bodyPr>
          <a:lstStyle/>
          <a:p>
            <a:pPr>
              <a:spcAft>
                <a:spcPts val="600"/>
              </a:spcAft>
              <a:buClr>
                <a:schemeClr val="tx2">
                  <a:lumMod val="75000"/>
                </a:schemeClr>
              </a:buClr>
              <a:buSzPct val="150000"/>
              <a:defRPr/>
            </a:pPr>
            <a:r>
              <a:rPr lang="en-US" sz="1200" dirty="0">
                <a:solidFill>
                  <a:schemeClr val="bg1"/>
                </a:solidFill>
                <a:latin typeface="Franklin Gothic Book" pitchFamily="34" charset="0"/>
                <a:ea typeface="Times New Roman" pitchFamily="18" charset="0"/>
                <a:cs typeface="Arial" pitchFamily="34" charset="0"/>
              </a:rPr>
              <a:t>Return to sub menu</a:t>
            </a:r>
          </a:p>
        </p:txBody>
      </p:sp>
      <p:sp>
        <p:nvSpPr>
          <p:cNvPr id="6" name="Rectangle 2"/>
          <p:cNvSpPr>
            <a:spLocks noChangeArrowheads="1"/>
          </p:cNvSpPr>
          <p:nvPr/>
        </p:nvSpPr>
        <p:spPr bwMode="auto">
          <a:xfrm>
            <a:off x="2226756" y="1126066"/>
            <a:ext cx="5317055"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DOD VTC Networks for DL</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8704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434181" name="Rectangle 5"/>
          <p:cNvSpPr>
            <a:spLocks noGrp="1" noChangeArrowheads="1"/>
          </p:cNvSpPr>
          <p:nvPr>
            <p:ph type="body" idx="4294967295"/>
          </p:nvPr>
        </p:nvSpPr>
        <p:spPr>
          <a:xfrm>
            <a:off x="1665817" y="2142067"/>
            <a:ext cx="7334250" cy="601134"/>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One-way video &amp; two-way audio (aka IVT, VTT, BTV, IBV, SBT)</a:t>
            </a:r>
          </a:p>
          <a:p>
            <a:pPr eaLnBrk="1" hangingPunct="1">
              <a:spcBef>
                <a:spcPts val="0"/>
              </a:spcBef>
              <a:spcAft>
                <a:spcPts val="600"/>
              </a:spcAft>
              <a:defRPr/>
            </a:pPr>
            <a:r>
              <a:rPr lang="en-US" sz="2000" dirty="0">
                <a:solidFill>
                  <a:schemeClr val="tx2">
                    <a:lumMod val="75000"/>
                  </a:schemeClr>
                </a:solidFill>
              </a:rPr>
              <a:t>Via satellite, CCTV</a:t>
            </a:r>
          </a:p>
        </p:txBody>
      </p:sp>
      <p:pic>
        <p:nvPicPr>
          <p:cNvPr id="87046" name="Picture 7"/>
          <p:cNvPicPr>
            <a:picLocks noChangeAspect="1" noChangeArrowheads="1"/>
          </p:cNvPicPr>
          <p:nvPr/>
        </p:nvPicPr>
        <p:blipFill>
          <a:blip r:embed="rId3" cstate="print"/>
          <a:srcRect/>
          <a:stretch>
            <a:fillRect/>
          </a:stretch>
        </p:blipFill>
        <p:spPr bwMode="auto">
          <a:xfrm>
            <a:off x="3178583" y="3175000"/>
            <a:ext cx="4208056" cy="3139393"/>
          </a:xfrm>
          <a:prstGeom prst="rect">
            <a:avLst/>
          </a:prstGeom>
          <a:noFill/>
          <a:ln w="12700">
            <a:noFill/>
            <a:miter lim="800000"/>
            <a:headEnd type="none" w="sm" len="sm"/>
            <a:tailEnd type="none" w="sm" len="sm"/>
          </a:ln>
        </p:spPr>
      </p:pic>
      <p:sp>
        <p:nvSpPr>
          <p:cNvPr id="8" name="Rectangle 2"/>
          <p:cNvSpPr>
            <a:spLocks noChangeArrowheads="1"/>
          </p:cNvSpPr>
          <p:nvPr/>
        </p:nvSpPr>
        <p:spPr bwMode="auto">
          <a:xfrm>
            <a:off x="2226756" y="1126066"/>
            <a:ext cx="5317055"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Interactive Television (ITV)</a:t>
            </a:r>
          </a:p>
        </p:txBody>
      </p:sp>
      <p:sp>
        <p:nvSpPr>
          <p:cNvPr id="12" name="Action Button: Return 11">
            <a:hlinkClick r:id="rId4" action="ppaction://hlinksldjump" highlightClick="1"/>
          </p:cNvPr>
          <p:cNvSpPr/>
          <p:nvPr/>
        </p:nvSpPr>
        <p:spPr>
          <a:xfrm>
            <a:off x="457200" y="3098800"/>
            <a:ext cx="449263" cy="414338"/>
          </a:xfrm>
          <a:prstGeom prst="actionButtonReturn">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 name="Rectangle 1"/>
          <p:cNvSpPr>
            <a:spLocks noChangeArrowheads="1"/>
          </p:cNvSpPr>
          <p:nvPr/>
        </p:nvSpPr>
        <p:spPr bwMode="auto">
          <a:xfrm>
            <a:off x="246064" y="3571757"/>
            <a:ext cx="922336" cy="461665"/>
          </a:xfrm>
          <a:prstGeom prst="rect">
            <a:avLst/>
          </a:prstGeom>
          <a:noFill/>
          <a:ln w="9525">
            <a:noFill/>
            <a:miter lim="800000"/>
            <a:headEnd/>
            <a:tailEnd/>
          </a:ln>
          <a:effectLst/>
        </p:spPr>
        <p:txBody>
          <a:bodyPr wrap="square" anchor="ctr">
            <a:spAutoFit/>
          </a:bodyPr>
          <a:lstStyle/>
          <a:p>
            <a:pPr>
              <a:spcAft>
                <a:spcPts val="600"/>
              </a:spcAft>
              <a:buClr>
                <a:schemeClr val="tx2">
                  <a:lumMod val="75000"/>
                </a:schemeClr>
              </a:buClr>
              <a:buSzPct val="150000"/>
              <a:defRPr/>
            </a:pPr>
            <a:r>
              <a:rPr lang="en-US" sz="1200" dirty="0">
                <a:solidFill>
                  <a:schemeClr val="bg1"/>
                </a:solidFill>
                <a:latin typeface="Franklin Gothic Book" pitchFamily="34" charset="0"/>
                <a:ea typeface="Times New Roman" pitchFamily="18" charset="0"/>
                <a:cs typeface="Arial" pitchFamily="34" charset="0"/>
              </a:rPr>
              <a:t>Return to sub menu</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8806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438277" name="Rectangle 5"/>
          <p:cNvSpPr>
            <a:spLocks noGrp="1" noChangeArrowheads="1"/>
          </p:cNvSpPr>
          <p:nvPr>
            <p:ph type="body" idx="4294967295"/>
          </p:nvPr>
        </p:nvSpPr>
        <p:spPr>
          <a:xfrm>
            <a:off x="1667933" y="2151061"/>
            <a:ext cx="7083425" cy="2209270"/>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Advantages</a:t>
            </a:r>
          </a:p>
          <a:p>
            <a:pPr marL="457200" lvl="1" indent="-228600" eaLnBrk="1" hangingPunct="1">
              <a:spcBef>
                <a:spcPts val="0"/>
              </a:spcBef>
              <a:spcAft>
                <a:spcPts val="600"/>
              </a:spcAft>
              <a:defRPr/>
            </a:pPr>
            <a:r>
              <a:rPr lang="en-US" sz="1800" dirty="0">
                <a:solidFill>
                  <a:schemeClr val="tx2">
                    <a:lumMod val="75000"/>
                  </a:schemeClr>
                </a:solidFill>
              </a:rPr>
              <a:t> Real-time</a:t>
            </a:r>
          </a:p>
          <a:p>
            <a:pPr marL="457200" lvl="1" indent="-228600" eaLnBrk="1" hangingPunct="1">
              <a:spcBef>
                <a:spcPts val="0"/>
              </a:spcBef>
              <a:spcAft>
                <a:spcPts val="600"/>
              </a:spcAft>
              <a:defRPr/>
            </a:pPr>
            <a:r>
              <a:rPr lang="en-US" sz="1800" dirty="0">
                <a:solidFill>
                  <a:schemeClr val="tx2">
                    <a:lumMod val="75000"/>
                  </a:schemeClr>
                </a:solidFill>
              </a:rPr>
              <a:t> HD video (variable compression rates)</a:t>
            </a:r>
          </a:p>
          <a:p>
            <a:pPr marL="457200" lvl="1" indent="-228600" eaLnBrk="1" hangingPunct="1">
              <a:spcBef>
                <a:spcPts val="0"/>
              </a:spcBef>
              <a:spcAft>
                <a:spcPts val="600"/>
              </a:spcAft>
              <a:defRPr/>
            </a:pPr>
            <a:r>
              <a:rPr lang="en-US" sz="1800" dirty="0">
                <a:solidFill>
                  <a:schemeClr val="tx2">
                    <a:lumMod val="75000"/>
                  </a:schemeClr>
                </a:solidFill>
              </a:rPr>
              <a:t> Instructor-student and student-student audio interaction</a:t>
            </a:r>
          </a:p>
          <a:p>
            <a:pPr marL="457200" lvl="1" indent="-228600" eaLnBrk="1" hangingPunct="1">
              <a:spcBef>
                <a:spcPts val="0"/>
              </a:spcBef>
              <a:spcAft>
                <a:spcPts val="600"/>
              </a:spcAft>
              <a:defRPr/>
            </a:pPr>
            <a:r>
              <a:rPr lang="en-US" sz="1800" dirty="0">
                <a:solidFill>
                  <a:schemeClr val="tx2">
                    <a:lumMod val="75000"/>
                  </a:schemeClr>
                </a:solidFill>
              </a:rPr>
              <a:t> Enhanced on-site student-student interaction</a:t>
            </a:r>
          </a:p>
          <a:p>
            <a:pPr marL="457200" lvl="1" indent="-228600" eaLnBrk="1" hangingPunct="1">
              <a:spcBef>
                <a:spcPts val="0"/>
              </a:spcBef>
              <a:spcAft>
                <a:spcPts val="600"/>
              </a:spcAft>
              <a:defRPr/>
            </a:pPr>
            <a:r>
              <a:rPr lang="en-US" sz="1800" dirty="0">
                <a:solidFill>
                  <a:schemeClr val="tx2">
                    <a:lumMod val="75000"/>
                  </a:schemeClr>
                </a:solidFill>
              </a:rPr>
              <a:t> Standardized instruction</a:t>
            </a:r>
          </a:p>
        </p:txBody>
      </p:sp>
      <p:sp>
        <p:nvSpPr>
          <p:cNvPr id="6" name="Rectangle 2"/>
          <p:cNvSpPr>
            <a:spLocks noChangeArrowheads="1"/>
          </p:cNvSpPr>
          <p:nvPr/>
        </p:nvSpPr>
        <p:spPr bwMode="auto">
          <a:xfrm>
            <a:off x="2226756" y="1126066"/>
            <a:ext cx="5317055"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Interactive Television (ITV)</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8909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438277" name="Rectangle 5"/>
          <p:cNvSpPr>
            <a:spLocks noGrp="1" noChangeArrowheads="1"/>
          </p:cNvSpPr>
          <p:nvPr>
            <p:ph type="body" idx="4294967295"/>
          </p:nvPr>
        </p:nvSpPr>
        <p:spPr>
          <a:xfrm>
            <a:off x="1659468" y="2143654"/>
            <a:ext cx="7151158" cy="2021945"/>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Advantages (cont.)</a:t>
            </a:r>
          </a:p>
          <a:p>
            <a:pPr marL="514350" lvl="1" eaLnBrk="1" hangingPunct="1">
              <a:spcBef>
                <a:spcPts val="0"/>
              </a:spcBef>
              <a:spcAft>
                <a:spcPts val="600"/>
              </a:spcAft>
              <a:defRPr/>
            </a:pPr>
            <a:r>
              <a:rPr lang="en-US" sz="2000" dirty="0">
                <a:solidFill>
                  <a:schemeClr val="tx2">
                    <a:lumMod val="75000"/>
                  </a:schemeClr>
                </a:solidFill>
              </a:rPr>
              <a:t> </a:t>
            </a:r>
            <a:r>
              <a:rPr lang="en-US" sz="1800" dirty="0">
                <a:solidFill>
                  <a:schemeClr val="tx2">
                    <a:lumMod val="75000"/>
                  </a:schemeClr>
                </a:solidFill>
              </a:rPr>
              <a:t>Inexpensive course development </a:t>
            </a:r>
          </a:p>
          <a:p>
            <a:pPr marL="514350" lvl="1" eaLnBrk="1" hangingPunct="1">
              <a:spcBef>
                <a:spcPts val="0"/>
              </a:spcBef>
              <a:spcAft>
                <a:spcPts val="600"/>
              </a:spcAft>
              <a:defRPr/>
            </a:pPr>
            <a:r>
              <a:rPr lang="en-US" sz="1800" dirty="0">
                <a:solidFill>
                  <a:schemeClr val="tx2">
                    <a:lumMod val="75000"/>
                  </a:schemeClr>
                </a:solidFill>
              </a:rPr>
              <a:t> Inexpensive delivery for medium-to-large audiences</a:t>
            </a:r>
          </a:p>
          <a:p>
            <a:pPr marL="514350" lvl="1" eaLnBrk="1" hangingPunct="1">
              <a:spcBef>
                <a:spcPts val="0"/>
              </a:spcBef>
              <a:spcAft>
                <a:spcPts val="600"/>
              </a:spcAft>
              <a:defRPr/>
            </a:pPr>
            <a:r>
              <a:rPr lang="en-US" sz="1800" dirty="0">
                <a:solidFill>
                  <a:schemeClr val="tx2">
                    <a:lumMod val="75000"/>
                  </a:schemeClr>
                </a:solidFill>
              </a:rPr>
              <a:t> Inexpensive downlink equipment</a:t>
            </a:r>
          </a:p>
          <a:p>
            <a:pPr marL="514350" lvl="1" eaLnBrk="1" hangingPunct="1">
              <a:spcBef>
                <a:spcPts val="0"/>
              </a:spcBef>
              <a:spcAft>
                <a:spcPts val="600"/>
              </a:spcAft>
              <a:defRPr/>
            </a:pPr>
            <a:r>
              <a:rPr lang="en-US" sz="1800" dirty="0">
                <a:solidFill>
                  <a:schemeClr val="tx2">
                    <a:lumMod val="75000"/>
                  </a:schemeClr>
                </a:solidFill>
              </a:rPr>
              <a:t>No professional tech support team required at downlinks</a:t>
            </a:r>
          </a:p>
        </p:txBody>
      </p:sp>
      <p:sp>
        <p:nvSpPr>
          <p:cNvPr id="6" name="Rectangle 2"/>
          <p:cNvSpPr>
            <a:spLocks noChangeArrowheads="1"/>
          </p:cNvSpPr>
          <p:nvPr/>
        </p:nvSpPr>
        <p:spPr bwMode="auto">
          <a:xfrm>
            <a:off x="2226756" y="1126066"/>
            <a:ext cx="5317055"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Interactive Television (ITV)</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9011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436402" name="Rectangle 178"/>
          <p:cNvSpPr>
            <a:spLocks noGrp="1" noChangeArrowheads="1"/>
          </p:cNvSpPr>
          <p:nvPr>
            <p:ph type="body" idx="4294967295"/>
          </p:nvPr>
        </p:nvSpPr>
        <p:spPr>
          <a:xfrm>
            <a:off x="1664760" y="2135714"/>
            <a:ext cx="7005108" cy="2300817"/>
          </a:xfrm>
          <a:prstGeom prst="rect">
            <a:avLst/>
          </a:prstGeom>
        </p:spPr>
        <p:txBody>
          <a:bodyPr/>
          <a:lstStyle/>
          <a:p>
            <a:pPr eaLnBrk="1" hangingPunct="1">
              <a:spcBef>
                <a:spcPts val="0"/>
              </a:spcBef>
              <a:spcAft>
                <a:spcPts val="600"/>
              </a:spcAft>
              <a:defRPr/>
            </a:pPr>
            <a:r>
              <a:rPr lang="en-US" sz="2000" dirty="0"/>
              <a:t>Disadvantages</a:t>
            </a:r>
          </a:p>
          <a:p>
            <a:pPr marL="514350" lvl="1" eaLnBrk="1" hangingPunct="1">
              <a:defRPr/>
            </a:pPr>
            <a:r>
              <a:rPr lang="en-US" sz="2000" dirty="0"/>
              <a:t> </a:t>
            </a:r>
            <a:r>
              <a:rPr lang="en-US" sz="1800" dirty="0"/>
              <a:t>No video return</a:t>
            </a:r>
          </a:p>
          <a:p>
            <a:pPr marL="514350" lvl="1" eaLnBrk="1" hangingPunct="1">
              <a:defRPr/>
            </a:pPr>
            <a:r>
              <a:rPr lang="en-US" sz="1800" dirty="0"/>
              <a:t> Expensive uplink equipment</a:t>
            </a:r>
          </a:p>
          <a:p>
            <a:pPr marL="514350" lvl="1" eaLnBrk="1" hangingPunct="1">
              <a:defRPr/>
            </a:pPr>
            <a:r>
              <a:rPr lang="en-US" sz="1800" dirty="0"/>
              <a:t> Expensive for small enterprises  </a:t>
            </a:r>
          </a:p>
          <a:p>
            <a:pPr marL="514350" lvl="1" eaLnBrk="1" hangingPunct="1">
              <a:defRPr/>
            </a:pPr>
            <a:r>
              <a:rPr lang="en-US" sz="1800" dirty="0"/>
              <a:t> Professional tech support team required at uplink</a:t>
            </a:r>
          </a:p>
          <a:p>
            <a:pPr marL="514350" lvl="1" eaLnBrk="1" hangingPunct="1">
              <a:defRPr/>
            </a:pPr>
            <a:r>
              <a:rPr lang="en-US" sz="1800" dirty="0"/>
              <a:t> And when the satellite fails . . . </a:t>
            </a:r>
          </a:p>
        </p:txBody>
      </p:sp>
      <p:sp>
        <p:nvSpPr>
          <p:cNvPr id="6" name="Rectangle 2"/>
          <p:cNvSpPr>
            <a:spLocks noChangeArrowheads="1"/>
          </p:cNvSpPr>
          <p:nvPr/>
        </p:nvSpPr>
        <p:spPr bwMode="auto">
          <a:xfrm>
            <a:off x="2226756" y="1126066"/>
            <a:ext cx="5317055"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Interactive Television (ITV)</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2200275" y="3103034"/>
            <a:ext cx="6037792" cy="558800"/>
          </a:xfrm>
        </p:spPr>
        <p:txBody>
          <a:bodyPr lIns="92065" tIns="46033" rIns="92065" bIns="46033" anchorCtr="0"/>
          <a:lstStyle/>
          <a:p>
            <a:pPr algn="l" eaLnBrk="1" hangingPunct="1">
              <a:defRPr/>
            </a:pPr>
            <a:r>
              <a:rPr lang="en-US" sz="2400" dirty="0">
                <a:solidFill>
                  <a:schemeClr val="tx2">
                    <a:lumMod val="75000"/>
                  </a:schemeClr>
                </a:solidFill>
              </a:rPr>
              <a:t>Government Education &amp; Training Network</a:t>
            </a:r>
          </a:p>
        </p:txBody>
      </p:sp>
      <p:sp>
        <p:nvSpPr>
          <p:cNvPr id="634883" name="Rectangle 3"/>
          <p:cNvSpPr>
            <a:spLocks noChangeArrowheads="1"/>
          </p:cNvSpPr>
          <p:nvPr/>
        </p:nvSpPr>
        <p:spPr bwMode="auto">
          <a:xfrm>
            <a:off x="2633662" y="3958167"/>
            <a:ext cx="4950951" cy="1170183"/>
          </a:xfrm>
          <a:prstGeom prst="rect">
            <a:avLst/>
          </a:prstGeom>
          <a:noFill/>
          <a:ln w="9525">
            <a:noFill/>
            <a:miter lim="800000"/>
            <a:headEnd/>
            <a:tailEnd/>
          </a:ln>
          <a:effectLst/>
        </p:spPr>
        <p:txBody>
          <a:bodyPr wrap="none" lIns="92065" tIns="46033" rIns="92065" bIns="46033">
            <a:spAutoFit/>
          </a:bodyPr>
          <a:lstStyle/>
          <a:p>
            <a:pPr>
              <a:spcBef>
                <a:spcPts val="0"/>
              </a:spcBef>
              <a:spcAft>
                <a:spcPts val="600"/>
              </a:spcAft>
              <a:buClr>
                <a:schemeClr val="tx2">
                  <a:lumMod val="75000"/>
                </a:schemeClr>
              </a:buClr>
              <a:buSzPct val="150000"/>
              <a:buFont typeface="Arial" charset="0"/>
              <a:buChar char="•"/>
              <a:defRPr/>
            </a:pPr>
            <a:r>
              <a:rPr lang="en-US" sz="2000" b="1" dirty="0">
                <a:effectLst>
                  <a:outerShdw blurRad="38100" dist="38100" dir="2700000" algn="tl">
                    <a:srgbClr val="000000">
                      <a:alpha val="43137"/>
                    </a:srgbClr>
                  </a:outerShdw>
                </a:effectLst>
                <a:latin typeface="Franklin Gothic Book" pitchFamily="34" charset="0"/>
              </a:rPr>
              <a:t>  </a:t>
            </a:r>
            <a:r>
              <a:rPr lang="en-US" sz="2000" dirty="0">
                <a:solidFill>
                  <a:schemeClr val="tx2">
                    <a:lumMod val="75000"/>
                  </a:schemeClr>
                </a:solidFill>
                <a:latin typeface="Franklin Gothic Book" pitchFamily="34" charset="0"/>
              </a:rPr>
              <a:t>Interactive television for distance learning</a:t>
            </a:r>
          </a:p>
          <a:p>
            <a:pPr>
              <a:spcBef>
                <a:spcPts val="0"/>
              </a:spcBef>
              <a:spcAft>
                <a:spcPts val="600"/>
              </a:spcAft>
              <a:buClr>
                <a:schemeClr val="tx2">
                  <a:lumMod val="75000"/>
                </a:schemeClr>
              </a:buClr>
              <a:buSzPct val="150000"/>
              <a:buFont typeface="Arial" charset="0"/>
              <a:buChar char="•"/>
              <a:defRPr/>
            </a:pPr>
            <a:r>
              <a:rPr lang="en-US" sz="2000" dirty="0">
                <a:solidFill>
                  <a:schemeClr val="tx2">
                    <a:lumMod val="75000"/>
                  </a:schemeClr>
                </a:solidFill>
                <a:latin typeface="Franklin Gothic Book" pitchFamily="34" charset="0"/>
              </a:rPr>
              <a:t>  A network of Government networks</a:t>
            </a:r>
          </a:p>
          <a:p>
            <a:pPr>
              <a:spcBef>
                <a:spcPts val="0"/>
              </a:spcBef>
              <a:spcAft>
                <a:spcPts val="600"/>
              </a:spcAft>
              <a:buClr>
                <a:schemeClr val="tx2">
                  <a:lumMod val="75000"/>
                </a:schemeClr>
              </a:buClr>
              <a:buSzPct val="150000"/>
              <a:buFont typeface="Arial" charset="0"/>
              <a:buChar char="•"/>
              <a:defRPr/>
            </a:pPr>
            <a:r>
              <a:rPr lang="en-US" sz="2000" dirty="0">
                <a:solidFill>
                  <a:schemeClr val="tx2">
                    <a:lumMod val="75000"/>
                  </a:schemeClr>
                </a:solidFill>
                <a:latin typeface="Franklin Gothic Book" pitchFamily="34" charset="0"/>
              </a:rPr>
              <a:t>  Shared facilities &amp; programs</a:t>
            </a:r>
          </a:p>
        </p:txBody>
      </p:sp>
      <p:sp>
        <p:nvSpPr>
          <p:cNvPr id="634884" name="Text Box 4"/>
          <p:cNvSpPr txBox="1">
            <a:spLocks noChangeArrowheads="1"/>
          </p:cNvSpPr>
          <p:nvPr/>
        </p:nvSpPr>
        <p:spPr bwMode="auto">
          <a:xfrm>
            <a:off x="1439334" y="5653128"/>
            <a:ext cx="7620000" cy="422706"/>
          </a:xfrm>
          <a:prstGeom prst="rect">
            <a:avLst/>
          </a:prstGeom>
          <a:gradFill rotWithShape="0">
            <a:gsLst>
              <a:gs pos="0">
                <a:srgbClr val="0000FF">
                  <a:gamma/>
                  <a:shade val="45490"/>
                  <a:invGamma/>
                </a:srgbClr>
              </a:gs>
              <a:gs pos="50000">
                <a:srgbClr val="0000FF"/>
              </a:gs>
              <a:gs pos="100000">
                <a:srgbClr val="0000FF">
                  <a:gamma/>
                  <a:shade val="45490"/>
                  <a:invGamma/>
                </a:srgbClr>
              </a:gs>
            </a:gsLst>
            <a:lin ang="5400000" scaled="1"/>
          </a:gradFill>
          <a:ln w="12700">
            <a:solidFill>
              <a:srgbClr val="000000"/>
            </a:solidFill>
            <a:miter lim="800000"/>
            <a:headEnd/>
            <a:tailEnd/>
          </a:ln>
          <a:effectLst/>
        </p:spPr>
        <p:txBody>
          <a:bodyPr wrap="square" lIns="83338" tIns="41669" rIns="83338" bIns="41669" anchor="ctr">
            <a:spAutoFit/>
          </a:bodyPr>
          <a:lstStyle/>
          <a:p>
            <a:pPr algn="ctr" defTabSz="833438">
              <a:defRPr/>
            </a:pPr>
            <a:r>
              <a:rPr lang="en-US" sz="2200" b="1" i="1" dirty="0">
                <a:solidFill>
                  <a:srgbClr val="FFFF00"/>
                </a:solidFill>
                <a:latin typeface="Franklin Gothic Book" pitchFamily="34" charset="0"/>
              </a:rPr>
              <a:t>Currently the only interagency distance learning network</a:t>
            </a:r>
            <a:endParaRPr lang="en-US" sz="2200" b="1" i="1" dirty="0">
              <a:solidFill>
                <a:srgbClr val="FFFF00"/>
              </a:solidFill>
              <a:effectLst>
                <a:outerShdw blurRad="38100" dist="38100" dir="2700000" algn="tl">
                  <a:srgbClr val="000000"/>
                </a:outerShdw>
              </a:effectLst>
              <a:latin typeface="Franklin Gothic Book" pitchFamily="34" charset="0"/>
            </a:endParaRPr>
          </a:p>
        </p:txBody>
      </p:sp>
      <p:grpSp>
        <p:nvGrpSpPr>
          <p:cNvPr id="11" name="Group 10"/>
          <p:cNvGrpSpPr/>
          <p:nvPr/>
        </p:nvGrpSpPr>
        <p:grpSpPr>
          <a:xfrm>
            <a:off x="2035186" y="1234563"/>
            <a:ext cx="6821488" cy="1766888"/>
            <a:chOff x="1577986" y="1132963"/>
            <a:chExt cx="6821488" cy="1766888"/>
          </a:xfrm>
        </p:grpSpPr>
        <p:grpSp>
          <p:nvGrpSpPr>
            <p:cNvPr id="2" name="Group 5"/>
            <p:cNvGrpSpPr>
              <a:grpSpLocks/>
            </p:cNvGrpSpPr>
            <p:nvPr/>
          </p:nvGrpSpPr>
          <p:grpSpPr bwMode="auto">
            <a:xfrm>
              <a:off x="1681174" y="1132963"/>
              <a:ext cx="6718300" cy="1766888"/>
              <a:chOff x="883" y="1270"/>
              <a:chExt cx="4232" cy="1113"/>
            </a:xfrm>
          </p:grpSpPr>
          <p:sp>
            <p:nvSpPr>
              <p:cNvPr id="91143" name="Rectangle 6"/>
              <p:cNvSpPr>
                <a:spLocks noChangeArrowheads="1"/>
              </p:cNvSpPr>
              <p:nvPr/>
            </p:nvSpPr>
            <p:spPr bwMode="auto">
              <a:xfrm>
                <a:off x="1736" y="1270"/>
                <a:ext cx="3379" cy="1113"/>
              </a:xfrm>
              <a:prstGeom prst="rect">
                <a:avLst/>
              </a:prstGeom>
              <a:noFill/>
              <a:ln w="12700">
                <a:noFill/>
                <a:miter lim="800000"/>
                <a:headEnd/>
                <a:tailEnd/>
              </a:ln>
            </p:spPr>
            <p:txBody>
              <a:bodyPr lIns="90478" tIns="44445" rIns="90478" bIns="44445">
                <a:spAutoFit/>
              </a:bodyPr>
              <a:lstStyle/>
              <a:p>
                <a:r>
                  <a:rPr lang="en-US" altLang="en-US" sz="10900" b="1" i="1" dirty="0">
                    <a:solidFill>
                      <a:schemeClr val="tx2">
                        <a:lumMod val="75000"/>
                      </a:schemeClr>
                    </a:solidFill>
                    <a:latin typeface="Franklin Gothic Book" pitchFamily="34" charset="0"/>
                  </a:rPr>
                  <a:t>GETN</a:t>
                </a:r>
                <a:endParaRPr lang="en-US" altLang="en-US" sz="10900" b="1" dirty="0">
                  <a:solidFill>
                    <a:schemeClr val="tx2">
                      <a:lumMod val="75000"/>
                    </a:schemeClr>
                  </a:solidFill>
                  <a:latin typeface="Franklin Gothic Book" pitchFamily="34" charset="0"/>
                </a:endParaRPr>
              </a:p>
            </p:txBody>
          </p:sp>
          <p:sp>
            <p:nvSpPr>
              <p:cNvPr id="91144" name="Oval 9"/>
              <p:cNvSpPr>
                <a:spLocks noChangeArrowheads="1"/>
              </p:cNvSpPr>
              <p:nvPr/>
            </p:nvSpPr>
            <p:spPr bwMode="auto">
              <a:xfrm>
                <a:off x="883" y="1394"/>
                <a:ext cx="779" cy="765"/>
              </a:xfrm>
              <a:prstGeom prst="ellipse">
                <a:avLst/>
              </a:prstGeom>
              <a:noFill/>
              <a:ln w="12700">
                <a:solidFill>
                  <a:schemeClr val="tx1"/>
                </a:solidFill>
                <a:round/>
                <a:headEnd type="none" w="sm" len="sm"/>
                <a:tailEnd type="none" w="sm" len="sm"/>
              </a:ln>
            </p:spPr>
            <p:txBody>
              <a:bodyPr wrap="none" anchor="ctr"/>
              <a:lstStyle/>
              <a:p>
                <a:endParaRPr lang="en-US" altLang="en-US"/>
              </a:p>
            </p:txBody>
          </p:sp>
        </p:grpSp>
        <p:pic>
          <p:nvPicPr>
            <p:cNvPr id="91142" name="Picture 10"/>
            <p:cNvPicPr>
              <a:picLocks noChangeAspect="1" noChangeArrowheads="1"/>
            </p:cNvPicPr>
            <p:nvPr/>
          </p:nvPicPr>
          <p:blipFill>
            <a:blip r:embed="rId3" cstate="print">
              <a:clrChange>
                <a:clrFrom>
                  <a:srgbClr val="000000"/>
                </a:clrFrom>
                <a:clrTo>
                  <a:srgbClr val="000000">
                    <a:alpha val="0"/>
                  </a:srgbClr>
                </a:clrTo>
              </a:clrChange>
            </a:blip>
            <a:srcRect r="45030"/>
            <a:stretch>
              <a:fillRect/>
            </a:stretch>
          </p:blipFill>
          <p:spPr bwMode="auto">
            <a:xfrm>
              <a:off x="1577986" y="1318696"/>
              <a:ext cx="1433513" cy="1281113"/>
            </a:xfrm>
            <a:prstGeom prst="rect">
              <a:avLst/>
            </a:prstGeom>
            <a:noFill/>
            <a:ln w="9525">
              <a:noFill/>
              <a:miter lim="800000"/>
              <a:headEnd/>
              <a:tailEnd/>
            </a:ln>
          </p:spPr>
        </p:pic>
      </p:grpSp>
      <p:sp>
        <p:nvSpPr>
          <p:cNvPr id="9" name="Action Button: Return 8">
            <a:hlinkClick r:id="rId4" action="ppaction://hlinksldjump" highlightClick="1"/>
          </p:cNvPr>
          <p:cNvSpPr/>
          <p:nvPr/>
        </p:nvSpPr>
        <p:spPr>
          <a:xfrm>
            <a:off x="457200" y="3098800"/>
            <a:ext cx="449263" cy="414338"/>
          </a:xfrm>
          <a:prstGeom prst="actionButtonReturn">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Rectangle 1"/>
          <p:cNvSpPr>
            <a:spLocks noChangeArrowheads="1"/>
          </p:cNvSpPr>
          <p:nvPr/>
        </p:nvSpPr>
        <p:spPr bwMode="auto">
          <a:xfrm>
            <a:off x="246064" y="3571757"/>
            <a:ext cx="922336" cy="461665"/>
          </a:xfrm>
          <a:prstGeom prst="rect">
            <a:avLst/>
          </a:prstGeom>
          <a:noFill/>
          <a:ln w="9525">
            <a:noFill/>
            <a:miter lim="800000"/>
            <a:headEnd/>
            <a:tailEnd/>
          </a:ln>
          <a:effectLst/>
        </p:spPr>
        <p:txBody>
          <a:bodyPr wrap="square" anchor="ctr">
            <a:spAutoFit/>
          </a:bodyPr>
          <a:lstStyle/>
          <a:p>
            <a:pPr>
              <a:spcAft>
                <a:spcPts val="600"/>
              </a:spcAft>
              <a:buClr>
                <a:schemeClr val="tx2">
                  <a:lumMod val="75000"/>
                </a:schemeClr>
              </a:buClr>
              <a:buSzPct val="150000"/>
              <a:defRPr/>
            </a:pPr>
            <a:r>
              <a:rPr lang="en-US" sz="1200" dirty="0">
                <a:solidFill>
                  <a:schemeClr val="bg1"/>
                </a:solidFill>
                <a:latin typeface="Franklin Gothic Book" pitchFamily="34" charset="0"/>
                <a:ea typeface="Times New Roman" pitchFamily="18" charset="0"/>
                <a:cs typeface="Arial" pitchFamily="34" charset="0"/>
              </a:rPr>
              <a:t>Return to sub menu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34884"/>
                                        </p:tgtEl>
                                        <p:attrNameLst>
                                          <p:attrName>style.visibility</p:attrName>
                                        </p:attrNameLst>
                                      </p:cBhvr>
                                      <p:to>
                                        <p:strVal val="visible"/>
                                      </p:to>
                                    </p:set>
                                    <p:animEffect transition="in" filter="box(out)">
                                      <p:cBhvr>
                                        <p:cTn id="7" dur="500"/>
                                        <p:tgtEl>
                                          <p:spTgt spid="634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idx="4294967295"/>
          </p:nvPr>
        </p:nvSpPr>
        <p:spPr>
          <a:xfrm>
            <a:off x="246063" y="3413125"/>
            <a:ext cx="7772400" cy="1143000"/>
          </a:xfrm>
          <a:prstGeom prst="rect">
            <a:avLst/>
          </a:prstGeom>
        </p:spPr>
        <p:txBody>
          <a:bodyPr/>
          <a:lstStyle/>
          <a:p>
            <a:pPr eaLnBrk="1" hangingPunct="1">
              <a:defRPr/>
            </a:pPr>
            <a:r>
              <a:rPr lang="en-US">
                <a:solidFill>
                  <a:schemeClr val="bg1"/>
                </a:solidFill>
              </a:rPr>
              <a:t>GETN MAP</a:t>
            </a:r>
          </a:p>
        </p:txBody>
      </p:sp>
      <p:grpSp>
        <p:nvGrpSpPr>
          <p:cNvPr id="293" name="Group 292"/>
          <p:cNvGrpSpPr/>
          <p:nvPr/>
        </p:nvGrpSpPr>
        <p:grpSpPr>
          <a:xfrm>
            <a:off x="1295401" y="2091266"/>
            <a:ext cx="7328958" cy="4120092"/>
            <a:chOff x="233363" y="1758950"/>
            <a:chExt cx="8297862" cy="4943475"/>
          </a:xfrm>
        </p:grpSpPr>
        <p:grpSp>
          <p:nvGrpSpPr>
            <p:cNvPr id="3" name="Group 4"/>
            <p:cNvGrpSpPr>
              <a:grpSpLocks/>
            </p:cNvGrpSpPr>
            <p:nvPr/>
          </p:nvGrpSpPr>
          <p:grpSpPr bwMode="auto">
            <a:xfrm>
              <a:off x="392125" y="1758950"/>
              <a:ext cx="8139100" cy="4943475"/>
              <a:chOff x="269" y="1226"/>
              <a:chExt cx="5588" cy="3446"/>
            </a:xfrm>
          </p:grpSpPr>
          <p:sp>
            <p:nvSpPr>
              <p:cNvPr id="92395" name="Freeform 5"/>
              <p:cNvSpPr>
                <a:spLocks/>
              </p:cNvSpPr>
              <p:nvPr/>
            </p:nvSpPr>
            <p:spPr bwMode="auto">
              <a:xfrm>
                <a:off x="4830" y="2489"/>
                <a:ext cx="531" cy="222"/>
              </a:xfrm>
              <a:custGeom>
                <a:avLst/>
                <a:gdLst>
                  <a:gd name="T0" fmla="*/ 0 w 487"/>
                  <a:gd name="T1" fmla="*/ 2013 h 201"/>
                  <a:gd name="T2" fmla="*/ 6853 w 487"/>
                  <a:gd name="T3" fmla="*/ 0 h 201"/>
                  <a:gd name="T4" fmla="*/ 7964 w 487"/>
                  <a:gd name="T5" fmla="*/ 4005 h 201"/>
                  <a:gd name="T6" fmla="*/ 9170 w 487"/>
                  <a:gd name="T7" fmla="*/ 3601 h 201"/>
                  <a:gd name="T8" fmla="*/ 9210 w 487"/>
                  <a:gd name="T9" fmla="*/ 5614 h 201"/>
                  <a:gd name="T10" fmla="*/ 8253 w 487"/>
                  <a:gd name="T11" fmla="*/ 5855 h 201"/>
                  <a:gd name="T12" fmla="*/ 7397 w 487"/>
                  <a:gd name="T13" fmla="*/ 4544 h 201"/>
                  <a:gd name="T14" fmla="*/ 6853 w 487"/>
                  <a:gd name="T15" fmla="*/ 2972 h 201"/>
                  <a:gd name="T16" fmla="*/ 6737 w 487"/>
                  <a:gd name="T17" fmla="*/ 746 h 201"/>
                  <a:gd name="T18" fmla="*/ 6333 w 487"/>
                  <a:gd name="T19" fmla="*/ 1858 h 201"/>
                  <a:gd name="T20" fmla="*/ 6819 w 487"/>
                  <a:gd name="T21" fmla="*/ 5168 h 201"/>
                  <a:gd name="T22" fmla="*/ 4799 w 487"/>
                  <a:gd name="T23" fmla="*/ 5646 h 201"/>
                  <a:gd name="T24" fmla="*/ 4740 w 487"/>
                  <a:gd name="T25" fmla="*/ 3222 h 201"/>
                  <a:gd name="T26" fmla="*/ 3531 w 487"/>
                  <a:gd name="T27" fmla="*/ 2206 h 201"/>
                  <a:gd name="T28" fmla="*/ 2474 w 487"/>
                  <a:gd name="T29" fmla="*/ 1906 h 201"/>
                  <a:gd name="T30" fmla="*/ 250 w 487"/>
                  <a:gd name="T31" fmla="*/ 3601 h 201"/>
                  <a:gd name="T32" fmla="*/ 0 w 487"/>
                  <a:gd name="T33" fmla="*/ 2013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7"/>
                  <a:gd name="T52" fmla="*/ 0 h 201"/>
                  <a:gd name="T53" fmla="*/ 487 w 487"/>
                  <a:gd name="T54" fmla="*/ 201 h 2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7" h="201">
                    <a:moveTo>
                      <a:pt x="0" y="68"/>
                    </a:moveTo>
                    <a:lnTo>
                      <a:pt x="362" y="0"/>
                    </a:lnTo>
                    <a:lnTo>
                      <a:pt x="421" y="137"/>
                    </a:lnTo>
                    <a:lnTo>
                      <a:pt x="484" y="123"/>
                    </a:lnTo>
                    <a:lnTo>
                      <a:pt x="486" y="191"/>
                    </a:lnTo>
                    <a:lnTo>
                      <a:pt x="436" y="200"/>
                    </a:lnTo>
                    <a:lnTo>
                      <a:pt x="391" y="155"/>
                    </a:lnTo>
                    <a:lnTo>
                      <a:pt x="362" y="101"/>
                    </a:lnTo>
                    <a:lnTo>
                      <a:pt x="356" y="25"/>
                    </a:lnTo>
                    <a:lnTo>
                      <a:pt x="335" y="63"/>
                    </a:lnTo>
                    <a:lnTo>
                      <a:pt x="360" y="177"/>
                    </a:lnTo>
                    <a:lnTo>
                      <a:pt x="254" y="193"/>
                    </a:lnTo>
                    <a:lnTo>
                      <a:pt x="250" y="110"/>
                    </a:lnTo>
                    <a:lnTo>
                      <a:pt x="185" y="74"/>
                    </a:lnTo>
                    <a:lnTo>
                      <a:pt x="130" y="65"/>
                    </a:lnTo>
                    <a:lnTo>
                      <a:pt x="14" y="123"/>
                    </a:lnTo>
                    <a:lnTo>
                      <a:pt x="0" y="68"/>
                    </a:lnTo>
                  </a:path>
                </a:pathLst>
              </a:custGeom>
              <a:solidFill>
                <a:srgbClr val="B2B2B2"/>
              </a:solidFill>
              <a:ln w="12700" cap="rnd">
                <a:solidFill>
                  <a:schemeClr val="bg2"/>
                </a:solidFill>
                <a:round/>
                <a:headEnd/>
                <a:tailEnd/>
              </a:ln>
            </p:spPr>
            <p:txBody>
              <a:bodyPr/>
              <a:lstStyle/>
              <a:p>
                <a:endParaRPr lang="en-US"/>
              </a:p>
            </p:txBody>
          </p:sp>
          <p:sp>
            <p:nvSpPr>
              <p:cNvPr id="92396" name="Freeform 6"/>
              <p:cNvSpPr>
                <a:spLocks/>
              </p:cNvSpPr>
              <p:nvPr/>
            </p:nvSpPr>
            <p:spPr bwMode="auto">
              <a:xfrm>
                <a:off x="504" y="1274"/>
                <a:ext cx="700" cy="521"/>
              </a:xfrm>
              <a:custGeom>
                <a:avLst/>
                <a:gdLst>
                  <a:gd name="T0" fmla="*/ 3076 w 642"/>
                  <a:gd name="T1" fmla="*/ 0 h 471"/>
                  <a:gd name="T2" fmla="*/ 5523 w 642"/>
                  <a:gd name="T3" fmla="*/ 1138 h 471"/>
                  <a:gd name="T4" fmla="*/ 7464 w 642"/>
                  <a:gd name="T5" fmla="*/ 1796 h 471"/>
                  <a:gd name="T6" fmla="*/ 8390 w 642"/>
                  <a:gd name="T7" fmla="*/ 2130 h 471"/>
                  <a:gd name="T8" fmla="*/ 9352 w 642"/>
                  <a:gd name="T9" fmla="*/ 2356 h 471"/>
                  <a:gd name="T10" fmla="*/ 10605 w 642"/>
                  <a:gd name="T11" fmla="*/ 2823 h 471"/>
                  <a:gd name="T12" fmla="*/ 12134 w 642"/>
                  <a:gd name="T13" fmla="*/ 3189 h 471"/>
                  <a:gd name="T14" fmla="*/ 11138 w 642"/>
                  <a:gd name="T15" fmla="*/ 14545 h 471"/>
                  <a:gd name="T16" fmla="*/ 6469 w 642"/>
                  <a:gd name="T17" fmla="*/ 12876 h 471"/>
                  <a:gd name="T18" fmla="*/ 5794 w 642"/>
                  <a:gd name="T19" fmla="*/ 13615 h 471"/>
                  <a:gd name="T20" fmla="*/ 4945 w 642"/>
                  <a:gd name="T21" fmla="*/ 12508 h 471"/>
                  <a:gd name="T22" fmla="*/ 4200 w 642"/>
                  <a:gd name="T23" fmla="*/ 13615 h 471"/>
                  <a:gd name="T24" fmla="*/ 3531 w 642"/>
                  <a:gd name="T25" fmla="*/ 12682 h 471"/>
                  <a:gd name="T26" fmla="*/ 1582 w 642"/>
                  <a:gd name="T27" fmla="*/ 12508 h 471"/>
                  <a:gd name="T28" fmla="*/ 1831 w 642"/>
                  <a:gd name="T29" fmla="*/ 10703 h 471"/>
                  <a:gd name="T30" fmla="*/ 421 w 642"/>
                  <a:gd name="T31" fmla="*/ 10492 h 471"/>
                  <a:gd name="T32" fmla="*/ 298 w 642"/>
                  <a:gd name="T33" fmla="*/ 9475 h 471"/>
                  <a:gd name="T34" fmla="*/ 582 w 642"/>
                  <a:gd name="T35" fmla="*/ 8355 h 471"/>
                  <a:gd name="T36" fmla="*/ 229 w 642"/>
                  <a:gd name="T37" fmla="*/ 7365 h 471"/>
                  <a:gd name="T38" fmla="*/ 250 w 642"/>
                  <a:gd name="T39" fmla="*/ 4488 h 471"/>
                  <a:gd name="T40" fmla="*/ 0 w 642"/>
                  <a:gd name="T41" fmla="*/ 2343 h 471"/>
                  <a:gd name="T42" fmla="*/ 162 w 642"/>
                  <a:gd name="T43" fmla="*/ 1541 h 471"/>
                  <a:gd name="T44" fmla="*/ 771 w 642"/>
                  <a:gd name="T45" fmla="*/ 1796 h 471"/>
                  <a:gd name="T46" fmla="*/ 1451 w 642"/>
                  <a:gd name="T47" fmla="*/ 3136 h 471"/>
                  <a:gd name="T48" fmla="*/ 2634 w 642"/>
                  <a:gd name="T49" fmla="*/ 3396 h 471"/>
                  <a:gd name="T50" fmla="*/ 2942 w 642"/>
                  <a:gd name="T51" fmla="*/ 4448 h 471"/>
                  <a:gd name="T52" fmla="*/ 2320 w 642"/>
                  <a:gd name="T53" fmla="*/ 4448 h 471"/>
                  <a:gd name="T54" fmla="*/ 2293 w 642"/>
                  <a:gd name="T55" fmla="*/ 5304 h 471"/>
                  <a:gd name="T56" fmla="*/ 2634 w 642"/>
                  <a:gd name="T57" fmla="*/ 5442 h 471"/>
                  <a:gd name="T58" fmla="*/ 2751 w 642"/>
                  <a:gd name="T59" fmla="*/ 6350 h 471"/>
                  <a:gd name="T60" fmla="*/ 2068 w 642"/>
                  <a:gd name="T61" fmla="*/ 7024 h 471"/>
                  <a:gd name="T62" fmla="*/ 2068 w 642"/>
                  <a:gd name="T63" fmla="*/ 7614 h 471"/>
                  <a:gd name="T64" fmla="*/ 2853 w 642"/>
                  <a:gd name="T65" fmla="*/ 7614 h 471"/>
                  <a:gd name="T66" fmla="*/ 3076 w 642"/>
                  <a:gd name="T67" fmla="*/ 6026 h 471"/>
                  <a:gd name="T68" fmla="*/ 3686 w 642"/>
                  <a:gd name="T69" fmla="*/ 5173 h 471"/>
                  <a:gd name="T70" fmla="*/ 2942 w 642"/>
                  <a:gd name="T71" fmla="*/ 2655 h 471"/>
                  <a:gd name="T72" fmla="*/ 3392 w 642"/>
                  <a:gd name="T73" fmla="*/ 1894 h 471"/>
                  <a:gd name="T74" fmla="*/ 3076 w 642"/>
                  <a:gd name="T75" fmla="*/ 0 h 4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2"/>
                  <a:gd name="T115" fmla="*/ 0 h 471"/>
                  <a:gd name="T116" fmla="*/ 642 w 642"/>
                  <a:gd name="T117" fmla="*/ 471 h 4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2" h="471">
                    <a:moveTo>
                      <a:pt x="162" y="0"/>
                    </a:moveTo>
                    <a:lnTo>
                      <a:pt x="293" y="36"/>
                    </a:lnTo>
                    <a:lnTo>
                      <a:pt x="394" y="59"/>
                    </a:lnTo>
                    <a:lnTo>
                      <a:pt x="443" y="70"/>
                    </a:lnTo>
                    <a:lnTo>
                      <a:pt x="493" y="77"/>
                    </a:lnTo>
                    <a:lnTo>
                      <a:pt x="560" y="90"/>
                    </a:lnTo>
                    <a:lnTo>
                      <a:pt x="641" y="104"/>
                    </a:lnTo>
                    <a:lnTo>
                      <a:pt x="589" y="470"/>
                    </a:lnTo>
                    <a:lnTo>
                      <a:pt x="340" y="418"/>
                    </a:lnTo>
                    <a:lnTo>
                      <a:pt x="306" y="441"/>
                    </a:lnTo>
                    <a:lnTo>
                      <a:pt x="261" y="405"/>
                    </a:lnTo>
                    <a:lnTo>
                      <a:pt x="221" y="441"/>
                    </a:lnTo>
                    <a:lnTo>
                      <a:pt x="185" y="411"/>
                    </a:lnTo>
                    <a:lnTo>
                      <a:pt x="83" y="405"/>
                    </a:lnTo>
                    <a:lnTo>
                      <a:pt x="97" y="346"/>
                    </a:lnTo>
                    <a:lnTo>
                      <a:pt x="23" y="340"/>
                    </a:lnTo>
                    <a:lnTo>
                      <a:pt x="16" y="306"/>
                    </a:lnTo>
                    <a:lnTo>
                      <a:pt x="31" y="270"/>
                    </a:lnTo>
                    <a:lnTo>
                      <a:pt x="13" y="238"/>
                    </a:lnTo>
                    <a:lnTo>
                      <a:pt x="14" y="146"/>
                    </a:lnTo>
                    <a:lnTo>
                      <a:pt x="0" y="76"/>
                    </a:lnTo>
                    <a:lnTo>
                      <a:pt x="9" y="49"/>
                    </a:lnTo>
                    <a:lnTo>
                      <a:pt x="41" y="59"/>
                    </a:lnTo>
                    <a:lnTo>
                      <a:pt x="76" y="101"/>
                    </a:lnTo>
                    <a:lnTo>
                      <a:pt x="139" y="110"/>
                    </a:lnTo>
                    <a:lnTo>
                      <a:pt x="155" y="144"/>
                    </a:lnTo>
                    <a:lnTo>
                      <a:pt x="124" y="144"/>
                    </a:lnTo>
                    <a:lnTo>
                      <a:pt x="121" y="173"/>
                    </a:lnTo>
                    <a:lnTo>
                      <a:pt x="139" y="176"/>
                    </a:lnTo>
                    <a:lnTo>
                      <a:pt x="146" y="205"/>
                    </a:lnTo>
                    <a:lnTo>
                      <a:pt x="108" y="227"/>
                    </a:lnTo>
                    <a:lnTo>
                      <a:pt x="108" y="247"/>
                    </a:lnTo>
                    <a:lnTo>
                      <a:pt x="151" y="247"/>
                    </a:lnTo>
                    <a:lnTo>
                      <a:pt x="162" y="196"/>
                    </a:lnTo>
                    <a:lnTo>
                      <a:pt x="194" y="166"/>
                    </a:lnTo>
                    <a:lnTo>
                      <a:pt x="155" y="86"/>
                    </a:lnTo>
                    <a:lnTo>
                      <a:pt x="180" y="61"/>
                    </a:lnTo>
                    <a:lnTo>
                      <a:pt x="162" y="0"/>
                    </a:lnTo>
                  </a:path>
                </a:pathLst>
              </a:custGeom>
              <a:solidFill>
                <a:srgbClr val="B2B2B2"/>
              </a:solidFill>
              <a:ln w="12700" cap="rnd">
                <a:solidFill>
                  <a:schemeClr val="bg2"/>
                </a:solidFill>
                <a:round/>
                <a:headEnd/>
                <a:tailEnd/>
              </a:ln>
            </p:spPr>
            <p:txBody>
              <a:bodyPr/>
              <a:lstStyle/>
              <a:p>
                <a:endParaRPr lang="en-US"/>
              </a:p>
            </p:txBody>
          </p:sp>
          <p:sp>
            <p:nvSpPr>
              <p:cNvPr id="92397" name="Freeform 7"/>
              <p:cNvSpPr>
                <a:spLocks/>
              </p:cNvSpPr>
              <p:nvPr/>
            </p:nvSpPr>
            <p:spPr bwMode="auto">
              <a:xfrm>
                <a:off x="340" y="1650"/>
                <a:ext cx="872" cy="677"/>
              </a:xfrm>
              <a:custGeom>
                <a:avLst/>
                <a:gdLst>
                  <a:gd name="T0" fmla="*/ 3262 w 800"/>
                  <a:gd name="T1" fmla="*/ 0 h 612"/>
                  <a:gd name="T2" fmla="*/ 2837 w 800"/>
                  <a:gd name="T3" fmla="*/ 381 h 612"/>
                  <a:gd name="T4" fmla="*/ 2559 w 800"/>
                  <a:gd name="T5" fmla="*/ 2097 h 612"/>
                  <a:gd name="T6" fmla="*/ 2289 w 800"/>
                  <a:gd name="T7" fmla="*/ 3475 h 612"/>
                  <a:gd name="T8" fmla="*/ 2100 w 800"/>
                  <a:gd name="T9" fmla="*/ 4566 h 612"/>
                  <a:gd name="T10" fmla="*/ 1813 w 800"/>
                  <a:gd name="T11" fmla="*/ 5781 h 612"/>
                  <a:gd name="T12" fmla="*/ 1500 w 800"/>
                  <a:gd name="T13" fmla="*/ 7027 h 612"/>
                  <a:gd name="T14" fmla="*/ 1105 w 800"/>
                  <a:gd name="T15" fmla="*/ 8365 h 612"/>
                  <a:gd name="T16" fmla="*/ 581 w 800"/>
                  <a:gd name="T17" fmla="*/ 9956 h 612"/>
                  <a:gd name="T18" fmla="*/ 0 w 800"/>
                  <a:gd name="T19" fmla="*/ 11403 h 612"/>
                  <a:gd name="T20" fmla="*/ 0 w 800"/>
                  <a:gd name="T21" fmla="*/ 14767 h 612"/>
                  <a:gd name="T22" fmla="*/ 8391 w 800"/>
                  <a:gd name="T23" fmla="*/ 17579 h 612"/>
                  <a:gd name="T24" fmla="*/ 12264 w 800"/>
                  <a:gd name="T25" fmla="*/ 18889 h 612"/>
                  <a:gd name="T26" fmla="*/ 13075 w 800"/>
                  <a:gd name="T27" fmla="*/ 12312 h 612"/>
                  <a:gd name="T28" fmla="*/ 13554 w 800"/>
                  <a:gd name="T29" fmla="*/ 11747 h 612"/>
                  <a:gd name="T30" fmla="*/ 13123 w 800"/>
                  <a:gd name="T31" fmla="*/ 10305 h 612"/>
                  <a:gd name="T32" fmla="*/ 13364 w 800"/>
                  <a:gd name="T33" fmla="*/ 8799 h 612"/>
                  <a:gd name="T34" fmla="*/ 14946 w 800"/>
                  <a:gd name="T35" fmla="*/ 6334 h 612"/>
                  <a:gd name="T36" fmla="*/ 13882 w 800"/>
                  <a:gd name="T37" fmla="*/ 4023 h 612"/>
                  <a:gd name="T38" fmla="*/ 9179 w 800"/>
                  <a:gd name="T39" fmla="*/ 2400 h 612"/>
                  <a:gd name="T40" fmla="*/ 8550 w 800"/>
                  <a:gd name="T41" fmla="*/ 3070 h 612"/>
                  <a:gd name="T42" fmla="*/ 7713 w 800"/>
                  <a:gd name="T43" fmla="*/ 1928 h 612"/>
                  <a:gd name="T44" fmla="*/ 7022 w 800"/>
                  <a:gd name="T45" fmla="*/ 3141 h 612"/>
                  <a:gd name="T46" fmla="*/ 6279 w 800"/>
                  <a:gd name="T47" fmla="*/ 1928 h 612"/>
                  <a:gd name="T48" fmla="*/ 4413 w 800"/>
                  <a:gd name="T49" fmla="*/ 1991 h 612"/>
                  <a:gd name="T50" fmla="*/ 4618 w 800"/>
                  <a:gd name="T51" fmla="*/ 170 h 612"/>
                  <a:gd name="T52" fmla="*/ 3262 w 800"/>
                  <a:gd name="T53" fmla="*/ 0 h 6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0"/>
                  <a:gd name="T82" fmla="*/ 0 h 612"/>
                  <a:gd name="T83" fmla="*/ 800 w 800"/>
                  <a:gd name="T84" fmla="*/ 612 h 6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0" h="612">
                    <a:moveTo>
                      <a:pt x="175" y="0"/>
                    </a:moveTo>
                    <a:lnTo>
                      <a:pt x="151" y="13"/>
                    </a:lnTo>
                    <a:lnTo>
                      <a:pt x="137" y="67"/>
                    </a:lnTo>
                    <a:lnTo>
                      <a:pt x="122" y="112"/>
                    </a:lnTo>
                    <a:lnTo>
                      <a:pt x="112" y="148"/>
                    </a:lnTo>
                    <a:lnTo>
                      <a:pt x="97" y="187"/>
                    </a:lnTo>
                    <a:lnTo>
                      <a:pt x="81" y="227"/>
                    </a:lnTo>
                    <a:lnTo>
                      <a:pt x="59" y="270"/>
                    </a:lnTo>
                    <a:lnTo>
                      <a:pt x="31" y="321"/>
                    </a:lnTo>
                    <a:lnTo>
                      <a:pt x="0" y="369"/>
                    </a:lnTo>
                    <a:lnTo>
                      <a:pt x="0" y="476"/>
                    </a:lnTo>
                    <a:lnTo>
                      <a:pt x="448" y="568"/>
                    </a:lnTo>
                    <a:lnTo>
                      <a:pt x="655" y="611"/>
                    </a:lnTo>
                    <a:lnTo>
                      <a:pt x="698" y="398"/>
                    </a:lnTo>
                    <a:lnTo>
                      <a:pt x="725" y="380"/>
                    </a:lnTo>
                    <a:lnTo>
                      <a:pt x="700" y="333"/>
                    </a:lnTo>
                    <a:lnTo>
                      <a:pt x="713" y="285"/>
                    </a:lnTo>
                    <a:lnTo>
                      <a:pt x="799" y="204"/>
                    </a:lnTo>
                    <a:lnTo>
                      <a:pt x="740" y="130"/>
                    </a:lnTo>
                    <a:lnTo>
                      <a:pt x="491" y="78"/>
                    </a:lnTo>
                    <a:lnTo>
                      <a:pt x="457" y="99"/>
                    </a:lnTo>
                    <a:lnTo>
                      <a:pt x="412" y="63"/>
                    </a:lnTo>
                    <a:lnTo>
                      <a:pt x="373" y="101"/>
                    </a:lnTo>
                    <a:lnTo>
                      <a:pt x="335" y="63"/>
                    </a:lnTo>
                    <a:lnTo>
                      <a:pt x="236" y="65"/>
                    </a:lnTo>
                    <a:lnTo>
                      <a:pt x="248" y="5"/>
                    </a:lnTo>
                    <a:lnTo>
                      <a:pt x="175" y="0"/>
                    </a:lnTo>
                  </a:path>
                </a:pathLst>
              </a:custGeom>
              <a:solidFill>
                <a:srgbClr val="B2B2B2"/>
              </a:solidFill>
              <a:ln w="12700" cap="rnd">
                <a:solidFill>
                  <a:schemeClr val="bg2"/>
                </a:solidFill>
                <a:round/>
                <a:headEnd/>
                <a:tailEnd/>
              </a:ln>
            </p:spPr>
            <p:txBody>
              <a:bodyPr/>
              <a:lstStyle/>
              <a:p>
                <a:endParaRPr lang="en-US"/>
              </a:p>
            </p:txBody>
          </p:sp>
          <p:sp>
            <p:nvSpPr>
              <p:cNvPr id="92398" name="Freeform 8"/>
              <p:cNvSpPr>
                <a:spLocks/>
              </p:cNvSpPr>
              <p:nvPr/>
            </p:nvSpPr>
            <p:spPr bwMode="auto">
              <a:xfrm>
                <a:off x="269" y="2172"/>
                <a:ext cx="919" cy="1442"/>
              </a:xfrm>
              <a:custGeom>
                <a:avLst/>
                <a:gdLst>
                  <a:gd name="T0" fmla="*/ 1236 w 843"/>
                  <a:gd name="T1" fmla="*/ 0 h 1302"/>
                  <a:gd name="T2" fmla="*/ 8510 w 843"/>
                  <a:gd name="T3" fmla="*/ 2464 h 1302"/>
                  <a:gd name="T4" fmla="*/ 6920 w 843"/>
                  <a:gd name="T5" fmla="*/ 14883 h 1302"/>
                  <a:gd name="T6" fmla="*/ 15092 w 843"/>
                  <a:gd name="T7" fmla="*/ 33611 h 1302"/>
                  <a:gd name="T8" fmla="*/ 15837 w 843"/>
                  <a:gd name="T9" fmla="*/ 35978 h 1302"/>
                  <a:gd name="T10" fmla="*/ 15075 w 843"/>
                  <a:gd name="T11" fmla="*/ 37113 h 1302"/>
                  <a:gd name="T12" fmla="*/ 14568 w 843"/>
                  <a:gd name="T13" fmla="*/ 39239 h 1302"/>
                  <a:gd name="T14" fmla="*/ 14051 w 843"/>
                  <a:gd name="T15" fmla="*/ 40471 h 1302"/>
                  <a:gd name="T16" fmla="*/ 14591 w 843"/>
                  <a:gd name="T17" fmla="*/ 41570 h 1302"/>
                  <a:gd name="T18" fmla="*/ 13725 w 843"/>
                  <a:gd name="T19" fmla="*/ 41932 h 1302"/>
                  <a:gd name="T20" fmla="*/ 8965 w 843"/>
                  <a:gd name="T21" fmla="*/ 41616 h 1302"/>
                  <a:gd name="T22" fmla="*/ 8622 w 843"/>
                  <a:gd name="T23" fmla="*/ 39164 h 1302"/>
                  <a:gd name="T24" fmla="*/ 7774 w 843"/>
                  <a:gd name="T25" fmla="*/ 37410 h 1302"/>
                  <a:gd name="T26" fmla="*/ 7160 w 843"/>
                  <a:gd name="T27" fmla="*/ 36794 h 1302"/>
                  <a:gd name="T28" fmla="*/ 7027 w 843"/>
                  <a:gd name="T29" fmla="*/ 35455 h 1302"/>
                  <a:gd name="T30" fmla="*/ 6497 w 843"/>
                  <a:gd name="T31" fmla="*/ 34781 h 1302"/>
                  <a:gd name="T32" fmla="*/ 5970 w 843"/>
                  <a:gd name="T33" fmla="*/ 33901 h 1302"/>
                  <a:gd name="T34" fmla="*/ 5823 w 843"/>
                  <a:gd name="T35" fmla="*/ 32933 h 1302"/>
                  <a:gd name="T36" fmla="*/ 5344 w 843"/>
                  <a:gd name="T37" fmla="*/ 32262 h 1302"/>
                  <a:gd name="T38" fmla="*/ 4605 w 843"/>
                  <a:gd name="T39" fmla="*/ 32649 h 1302"/>
                  <a:gd name="T40" fmla="*/ 3759 w 843"/>
                  <a:gd name="T41" fmla="*/ 32142 h 1302"/>
                  <a:gd name="T42" fmla="*/ 3759 w 843"/>
                  <a:gd name="T43" fmla="*/ 31613 h 1302"/>
                  <a:gd name="T44" fmla="*/ 3719 w 843"/>
                  <a:gd name="T45" fmla="*/ 30466 h 1302"/>
                  <a:gd name="T46" fmla="*/ 3377 w 843"/>
                  <a:gd name="T47" fmla="*/ 29130 h 1302"/>
                  <a:gd name="T48" fmla="*/ 3349 w 843"/>
                  <a:gd name="T49" fmla="*/ 28121 h 1302"/>
                  <a:gd name="T50" fmla="*/ 2972 w 843"/>
                  <a:gd name="T51" fmla="*/ 27202 h 1302"/>
                  <a:gd name="T52" fmla="*/ 3093 w 843"/>
                  <a:gd name="T53" fmla="*/ 26302 h 1302"/>
                  <a:gd name="T54" fmla="*/ 2051 w 843"/>
                  <a:gd name="T55" fmla="*/ 24165 h 1302"/>
                  <a:gd name="T56" fmla="*/ 2051 w 843"/>
                  <a:gd name="T57" fmla="*/ 22971 h 1302"/>
                  <a:gd name="T58" fmla="*/ 2575 w 843"/>
                  <a:gd name="T59" fmla="*/ 22462 h 1302"/>
                  <a:gd name="T60" fmla="*/ 2575 w 843"/>
                  <a:gd name="T61" fmla="*/ 21743 h 1302"/>
                  <a:gd name="T62" fmla="*/ 2051 w 843"/>
                  <a:gd name="T63" fmla="*/ 21539 h 1302"/>
                  <a:gd name="T64" fmla="*/ 1782 w 843"/>
                  <a:gd name="T65" fmla="*/ 20338 h 1302"/>
                  <a:gd name="T66" fmla="*/ 1501 w 843"/>
                  <a:gd name="T67" fmla="*/ 18312 h 1302"/>
                  <a:gd name="T68" fmla="*/ 2294 w 843"/>
                  <a:gd name="T69" fmla="*/ 19448 h 1302"/>
                  <a:gd name="T70" fmla="*/ 1988 w 843"/>
                  <a:gd name="T71" fmla="*/ 18001 h 1302"/>
                  <a:gd name="T72" fmla="*/ 2575 w 843"/>
                  <a:gd name="T73" fmla="*/ 18001 h 1302"/>
                  <a:gd name="T74" fmla="*/ 2575 w 843"/>
                  <a:gd name="T75" fmla="*/ 16904 h 1302"/>
                  <a:gd name="T76" fmla="*/ 1988 w 843"/>
                  <a:gd name="T77" fmla="*/ 16253 h 1302"/>
                  <a:gd name="T78" fmla="*/ 1744 w 843"/>
                  <a:gd name="T79" fmla="*/ 17179 h 1302"/>
                  <a:gd name="T80" fmla="*/ 1236 w 843"/>
                  <a:gd name="T81" fmla="*/ 16857 h 1302"/>
                  <a:gd name="T82" fmla="*/ 193 w 843"/>
                  <a:gd name="T83" fmla="*/ 12171 h 1302"/>
                  <a:gd name="T84" fmla="*/ 459 w 843"/>
                  <a:gd name="T85" fmla="*/ 8817 h 1302"/>
                  <a:gd name="T86" fmla="*/ 0 w 843"/>
                  <a:gd name="T87" fmla="*/ 6881 h 1302"/>
                  <a:gd name="T88" fmla="*/ 229 w 843"/>
                  <a:gd name="T89" fmla="*/ 5429 h 1302"/>
                  <a:gd name="T90" fmla="*/ 752 w 843"/>
                  <a:gd name="T91" fmla="*/ 5090 h 1302"/>
                  <a:gd name="T92" fmla="*/ 1236 w 843"/>
                  <a:gd name="T93" fmla="*/ 2808 h 1302"/>
                  <a:gd name="T94" fmla="*/ 1236 w 843"/>
                  <a:gd name="T95" fmla="*/ 0 h 13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3"/>
                  <a:gd name="T145" fmla="*/ 0 h 1302"/>
                  <a:gd name="T146" fmla="*/ 843 w 843"/>
                  <a:gd name="T147" fmla="*/ 1302 h 13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3" h="1302">
                    <a:moveTo>
                      <a:pt x="65" y="0"/>
                    </a:moveTo>
                    <a:lnTo>
                      <a:pt x="452" y="77"/>
                    </a:lnTo>
                    <a:lnTo>
                      <a:pt x="367" y="461"/>
                    </a:lnTo>
                    <a:lnTo>
                      <a:pt x="802" y="1044"/>
                    </a:lnTo>
                    <a:lnTo>
                      <a:pt x="842" y="1117"/>
                    </a:lnTo>
                    <a:lnTo>
                      <a:pt x="801" y="1153"/>
                    </a:lnTo>
                    <a:lnTo>
                      <a:pt x="774" y="1218"/>
                    </a:lnTo>
                    <a:lnTo>
                      <a:pt x="748" y="1256"/>
                    </a:lnTo>
                    <a:lnTo>
                      <a:pt x="775" y="1290"/>
                    </a:lnTo>
                    <a:lnTo>
                      <a:pt x="730" y="1301"/>
                    </a:lnTo>
                    <a:lnTo>
                      <a:pt x="475" y="1292"/>
                    </a:lnTo>
                    <a:lnTo>
                      <a:pt x="459" y="1216"/>
                    </a:lnTo>
                    <a:lnTo>
                      <a:pt x="414" y="1161"/>
                    </a:lnTo>
                    <a:lnTo>
                      <a:pt x="381" y="1141"/>
                    </a:lnTo>
                    <a:lnTo>
                      <a:pt x="372" y="1101"/>
                    </a:lnTo>
                    <a:lnTo>
                      <a:pt x="345" y="1080"/>
                    </a:lnTo>
                    <a:lnTo>
                      <a:pt x="318" y="1053"/>
                    </a:lnTo>
                    <a:lnTo>
                      <a:pt x="309" y="1022"/>
                    </a:lnTo>
                    <a:lnTo>
                      <a:pt x="284" y="1002"/>
                    </a:lnTo>
                    <a:lnTo>
                      <a:pt x="245" y="1013"/>
                    </a:lnTo>
                    <a:lnTo>
                      <a:pt x="200" y="997"/>
                    </a:lnTo>
                    <a:lnTo>
                      <a:pt x="200" y="981"/>
                    </a:lnTo>
                    <a:lnTo>
                      <a:pt x="198" y="945"/>
                    </a:lnTo>
                    <a:lnTo>
                      <a:pt x="180" y="905"/>
                    </a:lnTo>
                    <a:lnTo>
                      <a:pt x="178" y="873"/>
                    </a:lnTo>
                    <a:lnTo>
                      <a:pt x="158" y="844"/>
                    </a:lnTo>
                    <a:lnTo>
                      <a:pt x="164" y="817"/>
                    </a:lnTo>
                    <a:lnTo>
                      <a:pt x="108" y="750"/>
                    </a:lnTo>
                    <a:lnTo>
                      <a:pt x="108" y="713"/>
                    </a:lnTo>
                    <a:lnTo>
                      <a:pt x="137" y="698"/>
                    </a:lnTo>
                    <a:lnTo>
                      <a:pt x="137" y="675"/>
                    </a:lnTo>
                    <a:lnTo>
                      <a:pt x="108" y="668"/>
                    </a:lnTo>
                    <a:lnTo>
                      <a:pt x="95" y="632"/>
                    </a:lnTo>
                    <a:lnTo>
                      <a:pt x="81" y="569"/>
                    </a:lnTo>
                    <a:lnTo>
                      <a:pt x="122" y="603"/>
                    </a:lnTo>
                    <a:lnTo>
                      <a:pt x="106" y="558"/>
                    </a:lnTo>
                    <a:lnTo>
                      <a:pt x="137" y="558"/>
                    </a:lnTo>
                    <a:lnTo>
                      <a:pt x="137" y="525"/>
                    </a:lnTo>
                    <a:lnTo>
                      <a:pt x="106" y="504"/>
                    </a:lnTo>
                    <a:lnTo>
                      <a:pt x="92" y="534"/>
                    </a:lnTo>
                    <a:lnTo>
                      <a:pt x="65" y="524"/>
                    </a:lnTo>
                    <a:lnTo>
                      <a:pt x="11" y="378"/>
                    </a:lnTo>
                    <a:lnTo>
                      <a:pt x="25" y="274"/>
                    </a:lnTo>
                    <a:lnTo>
                      <a:pt x="0" y="214"/>
                    </a:lnTo>
                    <a:lnTo>
                      <a:pt x="13" y="169"/>
                    </a:lnTo>
                    <a:lnTo>
                      <a:pt x="40" y="158"/>
                    </a:lnTo>
                    <a:lnTo>
                      <a:pt x="65" y="88"/>
                    </a:lnTo>
                    <a:lnTo>
                      <a:pt x="65" y="0"/>
                    </a:lnTo>
                  </a:path>
                </a:pathLst>
              </a:custGeom>
              <a:solidFill>
                <a:srgbClr val="B2B2B2"/>
              </a:solidFill>
              <a:ln w="12700" cap="rnd">
                <a:solidFill>
                  <a:schemeClr val="bg2"/>
                </a:solidFill>
                <a:round/>
                <a:headEnd/>
                <a:tailEnd/>
              </a:ln>
            </p:spPr>
            <p:txBody>
              <a:bodyPr/>
              <a:lstStyle/>
              <a:p>
                <a:endParaRPr lang="en-US"/>
              </a:p>
            </p:txBody>
          </p:sp>
          <p:sp>
            <p:nvSpPr>
              <p:cNvPr id="92399" name="Freeform 9"/>
              <p:cNvSpPr>
                <a:spLocks/>
              </p:cNvSpPr>
              <p:nvPr/>
            </p:nvSpPr>
            <p:spPr bwMode="auto">
              <a:xfrm>
                <a:off x="669" y="2262"/>
                <a:ext cx="695" cy="1067"/>
              </a:xfrm>
              <a:custGeom>
                <a:avLst/>
                <a:gdLst>
                  <a:gd name="T0" fmla="*/ 1480 w 638"/>
                  <a:gd name="T1" fmla="*/ 0 h 964"/>
                  <a:gd name="T2" fmla="*/ 0 w 638"/>
                  <a:gd name="T3" fmla="*/ 12056 h 964"/>
                  <a:gd name="T4" fmla="*/ 7972 w 638"/>
                  <a:gd name="T5" fmla="*/ 30407 h 964"/>
                  <a:gd name="T6" fmla="*/ 8464 w 638"/>
                  <a:gd name="T7" fmla="*/ 29584 h 964"/>
                  <a:gd name="T8" fmla="*/ 8437 w 638"/>
                  <a:gd name="T9" fmla="*/ 25959 h 964"/>
                  <a:gd name="T10" fmla="*/ 9408 w 638"/>
                  <a:gd name="T11" fmla="*/ 26232 h 964"/>
                  <a:gd name="T12" fmla="*/ 10451 w 638"/>
                  <a:gd name="T13" fmla="*/ 15103 h 964"/>
                  <a:gd name="T14" fmla="*/ 11103 w 638"/>
                  <a:gd name="T15" fmla="*/ 7523 h 964"/>
                  <a:gd name="T16" fmla="*/ 11316 w 638"/>
                  <a:gd name="T17" fmla="*/ 5277 h 964"/>
                  <a:gd name="T18" fmla="*/ 11697 w 638"/>
                  <a:gd name="T19" fmla="*/ 3221 h 964"/>
                  <a:gd name="T20" fmla="*/ 6427 w 638"/>
                  <a:gd name="T21" fmla="*/ 1816 h 964"/>
                  <a:gd name="T22" fmla="*/ 1480 w 638"/>
                  <a:gd name="T23" fmla="*/ 0 h 9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8"/>
                  <a:gd name="T37" fmla="*/ 0 h 964"/>
                  <a:gd name="T38" fmla="*/ 638 w 638"/>
                  <a:gd name="T39" fmla="*/ 964 h 9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8" h="964">
                    <a:moveTo>
                      <a:pt x="81" y="0"/>
                    </a:moveTo>
                    <a:lnTo>
                      <a:pt x="0" y="382"/>
                    </a:lnTo>
                    <a:lnTo>
                      <a:pt x="434" y="963"/>
                    </a:lnTo>
                    <a:lnTo>
                      <a:pt x="461" y="938"/>
                    </a:lnTo>
                    <a:lnTo>
                      <a:pt x="459" y="823"/>
                    </a:lnTo>
                    <a:lnTo>
                      <a:pt x="513" y="832"/>
                    </a:lnTo>
                    <a:lnTo>
                      <a:pt x="569" y="479"/>
                    </a:lnTo>
                    <a:lnTo>
                      <a:pt x="606" y="239"/>
                    </a:lnTo>
                    <a:lnTo>
                      <a:pt x="617" y="167"/>
                    </a:lnTo>
                    <a:lnTo>
                      <a:pt x="637" y="103"/>
                    </a:lnTo>
                    <a:lnTo>
                      <a:pt x="351" y="58"/>
                    </a:lnTo>
                    <a:lnTo>
                      <a:pt x="81" y="0"/>
                    </a:lnTo>
                  </a:path>
                </a:pathLst>
              </a:custGeom>
              <a:solidFill>
                <a:srgbClr val="B2B2B2"/>
              </a:solidFill>
              <a:ln w="12700" cap="rnd">
                <a:solidFill>
                  <a:schemeClr val="bg2"/>
                </a:solidFill>
                <a:round/>
                <a:headEnd/>
                <a:tailEnd/>
              </a:ln>
            </p:spPr>
            <p:txBody>
              <a:bodyPr/>
              <a:lstStyle/>
              <a:p>
                <a:endParaRPr lang="en-US"/>
              </a:p>
            </p:txBody>
          </p:sp>
          <p:sp>
            <p:nvSpPr>
              <p:cNvPr id="92400" name="Freeform 10"/>
              <p:cNvSpPr>
                <a:spLocks/>
              </p:cNvSpPr>
              <p:nvPr/>
            </p:nvSpPr>
            <p:spPr bwMode="auto">
              <a:xfrm>
                <a:off x="1052" y="1388"/>
                <a:ext cx="626" cy="1030"/>
              </a:xfrm>
              <a:custGeom>
                <a:avLst/>
                <a:gdLst>
                  <a:gd name="T0" fmla="*/ 2489 w 575"/>
                  <a:gd name="T1" fmla="*/ 0 h 931"/>
                  <a:gd name="T2" fmla="*/ 1552 w 575"/>
                  <a:gd name="T3" fmla="*/ 11288 h 931"/>
                  <a:gd name="T4" fmla="*/ 2499 w 575"/>
                  <a:gd name="T5" fmla="*/ 13672 h 931"/>
                  <a:gd name="T6" fmla="*/ 1007 w 575"/>
                  <a:gd name="T7" fmla="*/ 16239 h 931"/>
                  <a:gd name="T8" fmla="*/ 810 w 575"/>
                  <a:gd name="T9" fmla="*/ 17954 h 931"/>
                  <a:gd name="T10" fmla="*/ 1231 w 575"/>
                  <a:gd name="T11" fmla="*/ 19168 h 931"/>
                  <a:gd name="T12" fmla="*/ 810 w 575"/>
                  <a:gd name="T13" fmla="*/ 19782 h 931"/>
                  <a:gd name="T14" fmla="*/ 0 w 575"/>
                  <a:gd name="T15" fmla="*/ 26308 h 931"/>
                  <a:gd name="T16" fmla="*/ 4914 w 575"/>
                  <a:gd name="T17" fmla="*/ 27839 h 931"/>
                  <a:gd name="T18" fmla="*/ 9567 w 575"/>
                  <a:gd name="T19" fmla="*/ 28890 h 931"/>
                  <a:gd name="T20" fmla="*/ 10079 w 575"/>
                  <a:gd name="T21" fmla="*/ 22918 h 931"/>
                  <a:gd name="T22" fmla="*/ 10309 w 575"/>
                  <a:gd name="T23" fmla="*/ 19571 h 931"/>
                  <a:gd name="T24" fmla="*/ 9879 w 575"/>
                  <a:gd name="T25" fmla="*/ 18454 h 931"/>
                  <a:gd name="T26" fmla="*/ 8779 w 575"/>
                  <a:gd name="T27" fmla="*/ 18748 h 931"/>
                  <a:gd name="T28" fmla="*/ 7407 w 575"/>
                  <a:gd name="T29" fmla="*/ 19035 h 931"/>
                  <a:gd name="T30" fmla="*/ 7170 w 575"/>
                  <a:gd name="T31" fmla="*/ 16384 h 931"/>
                  <a:gd name="T32" fmla="*/ 5476 w 575"/>
                  <a:gd name="T33" fmla="*/ 14215 h 931"/>
                  <a:gd name="T34" fmla="*/ 5687 w 575"/>
                  <a:gd name="T35" fmla="*/ 12795 h 931"/>
                  <a:gd name="T36" fmla="*/ 5845 w 575"/>
                  <a:gd name="T37" fmla="*/ 10337 h 931"/>
                  <a:gd name="T38" fmla="*/ 3697 w 575"/>
                  <a:gd name="T39" fmla="*/ 5016 h 931"/>
                  <a:gd name="T40" fmla="*/ 3963 w 575"/>
                  <a:gd name="T41" fmla="*/ 311 h 931"/>
                  <a:gd name="T42" fmla="*/ 2489 w 575"/>
                  <a:gd name="T43" fmla="*/ 0 h 9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5"/>
                  <a:gd name="T67" fmla="*/ 0 h 931"/>
                  <a:gd name="T68" fmla="*/ 575 w 575"/>
                  <a:gd name="T69" fmla="*/ 931 h 9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5" h="931">
                    <a:moveTo>
                      <a:pt x="139" y="0"/>
                    </a:moveTo>
                    <a:lnTo>
                      <a:pt x="86" y="363"/>
                    </a:lnTo>
                    <a:lnTo>
                      <a:pt x="140" y="441"/>
                    </a:lnTo>
                    <a:lnTo>
                      <a:pt x="56" y="522"/>
                    </a:lnTo>
                    <a:lnTo>
                      <a:pt x="45" y="577"/>
                    </a:lnTo>
                    <a:lnTo>
                      <a:pt x="68" y="617"/>
                    </a:lnTo>
                    <a:lnTo>
                      <a:pt x="45" y="637"/>
                    </a:lnTo>
                    <a:lnTo>
                      <a:pt x="0" y="847"/>
                    </a:lnTo>
                    <a:lnTo>
                      <a:pt x="274" y="896"/>
                    </a:lnTo>
                    <a:lnTo>
                      <a:pt x="533" y="930"/>
                    </a:lnTo>
                    <a:lnTo>
                      <a:pt x="560" y="738"/>
                    </a:lnTo>
                    <a:lnTo>
                      <a:pt x="574" y="631"/>
                    </a:lnTo>
                    <a:lnTo>
                      <a:pt x="549" y="594"/>
                    </a:lnTo>
                    <a:lnTo>
                      <a:pt x="489" y="604"/>
                    </a:lnTo>
                    <a:lnTo>
                      <a:pt x="412" y="613"/>
                    </a:lnTo>
                    <a:lnTo>
                      <a:pt x="398" y="527"/>
                    </a:lnTo>
                    <a:lnTo>
                      <a:pt x="304" y="457"/>
                    </a:lnTo>
                    <a:lnTo>
                      <a:pt x="317" y="412"/>
                    </a:lnTo>
                    <a:lnTo>
                      <a:pt x="326" y="333"/>
                    </a:lnTo>
                    <a:lnTo>
                      <a:pt x="205" y="162"/>
                    </a:lnTo>
                    <a:lnTo>
                      <a:pt x="221" y="11"/>
                    </a:lnTo>
                    <a:lnTo>
                      <a:pt x="139" y="0"/>
                    </a:lnTo>
                  </a:path>
                </a:pathLst>
              </a:custGeom>
              <a:solidFill>
                <a:srgbClr val="B2B2B2"/>
              </a:solidFill>
              <a:ln w="12700" cap="rnd">
                <a:solidFill>
                  <a:schemeClr val="bg2"/>
                </a:solidFill>
                <a:round/>
                <a:headEnd/>
                <a:tailEnd/>
              </a:ln>
            </p:spPr>
            <p:txBody>
              <a:bodyPr/>
              <a:lstStyle/>
              <a:p>
                <a:endParaRPr lang="en-US"/>
              </a:p>
            </p:txBody>
          </p:sp>
          <p:sp>
            <p:nvSpPr>
              <p:cNvPr id="92401" name="Freeform 11"/>
              <p:cNvSpPr>
                <a:spLocks/>
              </p:cNvSpPr>
              <p:nvPr/>
            </p:nvSpPr>
            <p:spPr bwMode="auto">
              <a:xfrm>
                <a:off x="1244" y="2377"/>
                <a:ext cx="581" cy="763"/>
              </a:xfrm>
              <a:custGeom>
                <a:avLst/>
                <a:gdLst>
                  <a:gd name="T0" fmla="*/ 1876 w 533"/>
                  <a:gd name="T1" fmla="*/ 0 h 689"/>
                  <a:gd name="T2" fmla="*/ 6717 w 533"/>
                  <a:gd name="T3" fmla="*/ 1163 h 689"/>
                  <a:gd name="T4" fmla="*/ 6401 w 533"/>
                  <a:gd name="T5" fmla="*/ 5371 h 689"/>
                  <a:gd name="T6" fmla="*/ 9991 w 533"/>
                  <a:gd name="T7" fmla="*/ 5952 h 689"/>
                  <a:gd name="T8" fmla="*/ 8980 w 533"/>
                  <a:gd name="T9" fmla="*/ 22065 h 689"/>
                  <a:gd name="T10" fmla="*/ 0 w 533"/>
                  <a:gd name="T11" fmla="*/ 20436 h 689"/>
                  <a:gd name="T12" fmla="*/ 912 w 533"/>
                  <a:gd name="T13" fmla="*/ 10095 h 689"/>
                  <a:gd name="T14" fmla="*/ 1876 w 533"/>
                  <a:gd name="T15" fmla="*/ 0 h 689"/>
                  <a:gd name="T16" fmla="*/ 0 60000 65536"/>
                  <a:gd name="T17" fmla="*/ 0 60000 65536"/>
                  <a:gd name="T18" fmla="*/ 0 60000 65536"/>
                  <a:gd name="T19" fmla="*/ 0 60000 65536"/>
                  <a:gd name="T20" fmla="*/ 0 60000 65536"/>
                  <a:gd name="T21" fmla="*/ 0 60000 65536"/>
                  <a:gd name="T22" fmla="*/ 0 60000 65536"/>
                  <a:gd name="T23" fmla="*/ 0 60000 65536"/>
                  <a:gd name="T24" fmla="*/ 0 w 533"/>
                  <a:gd name="T25" fmla="*/ 0 h 689"/>
                  <a:gd name="T26" fmla="*/ 533 w 533"/>
                  <a:gd name="T27" fmla="*/ 689 h 6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3" h="689">
                    <a:moveTo>
                      <a:pt x="99" y="0"/>
                    </a:moveTo>
                    <a:lnTo>
                      <a:pt x="359" y="36"/>
                    </a:lnTo>
                    <a:lnTo>
                      <a:pt x="341" y="167"/>
                    </a:lnTo>
                    <a:lnTo>
                      <a:pt x="532" y="186"/>
                    </a:lnTo>
                    <a:lnTo>
                      <a:pt x="480" y="688"/>
                    </a:lnTo>
                    <a:lnTo>
                      <a:pt x="0" y="636"/>
                    </a:lnTo>
                    <a:lnTo>
                      <a:pt x="49" y="315"/>
                    </a:lnTo>
                    <a:lnTo>
                      <a:pt x="99" y="0"/>
                    </a:lnTo>
                  </a:path>
                </a:pathLst>
              </a:custGeom>
              <a:solidFill>
                <a:srgbClr val="B2B2B2"/>
              </a:solidFill>
              <a:ln w="12700" cap="rnd">
                <a:solidFill>
                  <a:schemeClr val="bg2"/>
                </a:solidFill>
                <a:round/>
                <a:headEnd/>
                <a:tailEnd/>
              </a:ln>
            </p:spPr>
            <p:txBody>
              <a:bodyPr/>
              <a:lstStyle/>
              <a:p>
                <a:endParaRPr lang="en-US"/>
              </a:p>
            </p:txBody>
          </p:sp>
          <p:sp>
            <p:nvSpPr>
              <p:cNvPr id="92402" name="Freeform 12"/>
              <p:cNvSpPr>
                <a:spLocks/>
              </p:cNvSpPr>
              <p:nvPr/>
            </p:nvSpPr>
            <p:spPr bwMode="auto">
              <a:xfrm>
                <a:off x="1272" y="1398"/>
                <a:ext cx="1090" cy="690"/>
              </a:xfrm>
              <a:custGeom>
                <a:avLst/>
                <a:gdLst>
                  <a:gd name="T0" fmla="*/ 298 w 1000"/>
                  <a:gd name="T1" fmla="*/ 0 h 624"/>
                  <a:gd name="T2" fmla="*/ 3977 w 1000"/>
                  <a:gd name="T3" fmla="*/ 766 h 624"/>
                  <a:gd name="T4" fmla="*/ 6191 w 1000"/>
                  <a:gd name="T5" fmla="*/ 1256 h 624"/>
                  <a:gd name="T6" fmla="*/ 9146 w 1000"/>
                  <a:gd name="T7" fmla="*/ 1779 h 624"/>
                  <a:gd name="T8" fmla="*/ 11844 w 1000"/>
                  <a:gd name="T9" fmla="*/ 2176 h 624"/>
                  <a:gd name="T10" fmla="*/ 16510 w 1000"/>
                  <a:gd name="T11" fmla="*/ 2761 h 624"/>
                  <a:gd name="T12" fmla="*/ 18705 w 1000"/>
                  <a:gd name="T13" fmla="*/ 3024 h 624"/>
                  <a:gd name="T14" fmla="*/ 18632 w 1000"/>
                  <a:gd name="T15" fmla="*/ 18507 h 624"/>
                  <a:gd name="T16" fmla="*/ 7181 w 1000"/>
                  <a:gd name="T17" fmla="*/ 16933 h 624"/>
                  <a:gd name="T18" fmla="*/ 6929 w 1000"/>
                  <a:gd name="T19" fmla="*/ 19018 h 624"/>
                  <a:gd name="T20" fmla="*/ 6492 w 1000"/>
                  <a:gd name="T21" fmla="*/ 18032 h 624"/>
                  <a:gd name="T22" fmla="*/ 5464 w 1000"/>
                  <a:gd name="T23" fmla="*/ 18177 h 624"/>
                  <a:gd name="T24" fmla="*/ 3963 w 1000"/>
                  <a:gd name="T25" fmla="*/ 18578 h 624"/>
                  <a:gd name="T26" fmla="*/ 3673 w 1000"/>
                  <a:gd name="T27" fmla="*/ 15863 h 624"/>
                  <a:gd name="T28" fmla="*/ 1902 w 1000"/>
                  <a:gd name="T29" fmla="*/ 13741 h 624"/>
                  <a:gd name="T30" fmla="*/ 2121 w 1000"/>
                  <a:gd name="T31" fmla="*/ 11733 h 624"/>
                  <a:gd name="T32" fmla="*/ 2308 w 1000"/>
                  <a:gd name="T33" fmla="*/ 10090 h 624"/>
                  <a:gd name="T34" fmla="*/ 0 w 1000"/>
                  <a:gd name="T35" fmla="*/ 4705 h 624"/>
                  <a:gd name="T36" fmla="*/ 298 w 1000"/>
                  <a:gd name="T37" fmla="*/ 0 h 6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0"/>
                  <a:gd name="T58" fmla="*/ 0 h 624"/>
                  <a:gd name="T59" fmla="*/ 1000 w 1000"/>
                  <a:gd name="T60" fmla="*/ 624 h 6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0" h="624">
                    <a:moveTo>
                      <a:pt x="16" y="0"/>
                    </a:moveTo>
                    <a:lnTo>
                      <a:pt x="212" y="25"/>
                    </a:lnTo>
                    <a:lnTo>
                      <a:pt x="331" y="41"/>
                    </a:lnTo>
                    <a:lnTo>
                      <a:pt x="488" y="58"/>
                    </a:lnTo>
                    <a:lnTo>
                      <a:pt x="632" y="72"/>
                    </a:lnTo>
                    <a:lnTo>
                      <a:pt x="882" y="90"/>
                    </a:lnTo>
                    <a:lnTo>
                      <a:pt x="999" y="99"/>
                    </a:lnTo>
                    <a:lnTo>
                      <a:pt x="995" y="607"/>
                    </a:lnTo>
                    <a:lnTo>
                      <a:pt x="383" y="555"/>
                    </a:lnTo>
                    <a:lnTo>
                      <a:pt x="371" y="623"/>
                    </a:lnTo>
                    <a:lnTo>
                      <a:pt x="347" y="591"/>
                    </a:lnTo>
                    <a:lnTo>
                      <a:pt x="292" y="596"/>
                    </a:lnTo>
                    <a:lnTo>
                      <a:pt x="211" y="609"/>
                    </a:lnTo>
                    <a:lnTo>
                      <a:pt x="196" y="520"/>
                    </a:lnTo>
                    <a:lnTo>
                      <a:pt x="101" y="450"/>
                    </a:lnTo>
                    <a:lnTo>
                      <a:pt x="115" y="384"/>
                    </a:lnTo>
                    <a:lnTo>
                      <a:pt x="124" y="330"/>
                    </a:lnTo>
                    <a:lnTo>
                      <a:pt x="0" y="155"/>
                    </a:lnTo>
                    <a:lnTo>
                      <a:pt x="16" y="0"/>
                    </a:lnTo>
                  </a:path>
                </a:pathLst>
              </a:custGeom>
              <a:solidFill>
                <a:srgbClr val="B2B2B2"/>
              </a:solidFill>
              <a:ln w="12700" cap="rnd">
                <a:solidFill>
                  <a:schemeClr val="bg2"/>
                </a:solidFill>
                <a:round/>
                <a:headEnd/>
                <a:tailEnd/>
              </a:ln>
            </p:spPr>
            <p:txBody>
              <a:bodyPr/>
              <a:lstStyle/>
              <a:p>
                <a:endParaRPr lang="en-US"/>
              </a:p>
            </p:txBody>
          </p:sp>
          <p:sp>
            <p:nvSpPr>
              <p:cNvPr id="92403" name="Freeform 13"/>
              <p:cNvSpPr>
                <a:spLocks/>
              </p:cNvSpPr>
              <p:nvPr/>
            </p:nvSpPr>
            <p:spPr bwMode="auto">
              <a:xfrm>
                <a:off x="1611" y="2005"/>
                <a:ext cx="746" cy="621"/>
              </a:xfrm>
              <a:custGeom>
                <a:avLst/>
                <a:gdLst>
                  <a:gd name="T0" fmla="*/ 1228 w 685"/>
                  <a:gd name="T1" fmla="*/ 0 h 561"/>
                  <a:gd name="T2" fmla="*/ 749 w 685"/>
                  <a:gd name="T3" fmla="*/ 6576 h 561"/>
                  <a:gd name="T4" fmla="*/ 0 w 685"/>
                  <a:gd name="T5" fmla="*/ 16097 h 561"/>
                  <a:gd name="T6" fmla="*/ 3596 w 685"/>
                  <a:gd name="T7" fmla="*/ 16577 h 561"/>
                  <a:gd name="T8" fmla="*/ 12006 w 685"/>
                  <a:gd name="T9" fmla="*/ 17690 h 561"/>
                  <a:gd name="T10" fmla="*/ 12445 w 685"/>
                  <a:gd name="T11" fmla="*/ 1824 h 561"/>
                  <a:gd name="T12" fmla="*/ 1228 w 685"/>
                  <a:gd name="T13" fmla="*/ 0 h 561"/>
                  <a:gd name="T14" fmla="*/ 0 60000 65536"/>
                  <a:gd name="T15" fmla="*/ 0 60000 65536"/>
                  <a:gd name="T16" fmla="*/ 0 60000 65536"/>
                  <a:gd name="T17" fmla="*/ 0 60000 65536"/>
                  <a:gd name="T18" fmla="*/ 0 60000 65536"/>
                  <a:gd name="T19" fmla="*/ 0 60000 65536"/>
                  <a:gd name="T20" fmla="*/ 0 60000 65536"/>
                  <a:gd name="T21" fmla="*/ 0 w 685"/>
                  <a:gd name="T22" fmla="*/ 0 h 561"/>
                  <a:gd name="T23" fmla="*/ 685 w 685"/>
                  <a:gd name="T24" fmla="*/ 561 h 5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5" h="561">
                    <a:moveTo>
                      <a:pt x="67" y="0"/>
                    </a:moveTo>
                    <a:lnTo>
                      <a:pt x="41" y="209"/>
                    </a:lnTo>
                    <a:lnTo>
                      <a:pt x="0" y="508"/>
                    </a:lnTo>
                    <a:lnTo>
                      <a:pt x="198" y="524"/>
                    </a:lnTo>
                    <a:lnTo>
                      <a:pt x="661" y="560"/>
                    </a:lnTo>
                    <a:lnTo>
                      <a:pt x="684" y="58"/>
                    </a:lnTo>
                    <a:lnTo>
                      <a:pt x="67" y="0"/>
                    </a:lnTo>
                  </a:path>
                </a:pathLst>
              </a:custGeom>
              <a:solidFill>
                <a:srgbClr val="B2B2B2"/>
              </a:solidFill>
              <a:ln w="12700" cap="rnd">
                <a:solidFill>
                  <a:schemeClr val="bg2"/>
                </a:solidFill>
                <a:round/>
                <a:headEnd/>
                <a:tailEnd/>
              </a:ln>
            </p:spPr>
            <p:txBody>
              <a:bodyPr/>
              <a:lstStyle/>
              <a:p>
                <a:endParaRPr lang="en-US"/>
              </a:p>
            </p:txBody>
          </p:sp>
          <p:sp>
            <p:nvSpPr>
              <p:cNvPr id="92404" name="Freeform 14"/>
              <p:cNvSpPr>
                <a:spLocks/>
              </p:cNvSpPr>
              <p:nvPr/>
            </p:nvSpPr>
            <p:spPr bwMode="auto">
              <a:xfrm>
                <a:off x="1762" y="2583"/>
                <a:ext cx="777" cy="589"/>
              </a:xfrm>
              <a:custGeom>
                <a:avLst/>
                <a:gdLst>
                  <a:gd name="T0" fmla="*/ 1096 w 713"/>
                  <a:gd name="T1" fmla="*/ 0 h 532"/>
                  <a:gd name="T2" fmla="*/ 418 w 713"/>
                  <a:gd name="T3" fmla="*/ 10143 h 532"/>
                  <a:gd name="T4" fmla="*/ 0 w 713"/>
                  <a:gd name="T5" fmla="*/ 16018 h 532"/>
                  <a:gd name="T6" fmla="*/ 6599 w 713"/>
                  <a:gd name="T7" fmla="*/ 16573 h 532"/>
                  <a:gd name="T8" fmla="*/ 12929 w 713"/>
                  <a:gd name="T9" fmla="*/ 16896 h 532"/>
                  <a:gd name="T10" fmla="*/ 13123 w 713"/>
                  <a:gd name="T11" fmla="*/ 9015 h 532"/>
                  <a:gd name="T12" fmla="*/ 13249 w 713"/>
                  <a:gd name="T13" fmla="*/ 1283 h 532"/>
                  <a:gd name="T14" fmla="*/ 9627 w 713"/>
                  <a:gd name="T15" fmla="*/ 1159 h 532"/>
                  <a:gd name="T16" fmla="*/ 1096 w 713"/>
                  <a:gd name="T17" fmla="*/ 0 h 5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3"/>
                  <a:gd name="T28" fmla="*/ 0 h 532"/>
                  <a:gd name="T29" fmla="*/ 713 w 713"/>
                  <a:gd name="T30" fmla="*/ 532 h 5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3" h="532">
                    <a:moveTo>
                      <a:pt x="59" y="0"/>
                    </a:moveTo>
                    <a:lnTo>
                      <a:pt x="23" y="319"/>
                    </a:lnTo>
                    <a:lnTo>
                      <a:pt x="0" y="502"/>
                    </a:lnTo>
                    <a:lnTo>
                      <a:pt x="356" y="520"/>
                    </a:lnTo>
                    <a:lnTo>
                      <a:pt x="696" y="531"/>
                    </a:lnTo>
                    <a:lnTo>
                      <a:pt x="707" y="283"/>
                    </a:lnTo>
                    <a:lnTo>
                      <a:pt x="712" y="40"/>
                    </a:lnTo>
                    <a:lnTo>
                      <a:pt x="518" y="36"/>
                    </a:lnTo>
                    <a:lnTo>
                      <a:pt x="59" y="0"/>
                    </a:lnTo>
                  </a:path>
                </a:pathLst>
              </a:custGeom>
              <a:solidFill>
                <a:srgbClr val="B2B2B2"/>
              </a:solidFill>
              <a:ln w="12700" cap="rnd">
                <a:solidFill>
                  <a:schemeClr val="bg2"/>
                </a:solidFill>
                <a:round/>
                <a:headEnd/>
                <a:tailEnd/>
              </a:ln>
            </p:spPr>
            <p:txBody>
              <a:bodyPr/>
              <a:lstStyle/>
              <a:p>
                <a:endParaRPr lang="en-US"/>
              </a:p>
            </p:txBody>
          </p:sp>
          <p:sp>
            <p:nvSpPr>
              <p:cNvPr id="92405" name="Freeform 15"/>
              <p:cNvSpPr>
                <a:spLocks/>
              </p:cNvSpPr>
              <p:nvPr/>
            </p:nvSpPr>
            <p:spPr bwMode="auto">
              <a:xfrm>
                <a:off x="1064" y="3077"/>
                <a:ext cx="705" cy="796"/>
              </a:xfrm>
              <a:custGeom>
                <a:avLst/>
                <a:gdLst>
                  <a:gd name="T0" fmla="*/ 3037 w 647"/>
                  <a:gd name="T1" fmla="*/ 0 h 719"/>
                  <a:gd name="T2" fmla="*/ 2816 w 647"/>
                  <a:gd name="T3" fmla="*/ 2994 h 719"/>
                  <a:gd name="T4" fmla="*/ 1763 w 647"/>
                  <a:gd name="T5" fmla="*/ 2632 h 719"/>
                  <a:gd name="T6" fmla="*/ 1845 w 647"/>
                  <a:gd name="T7" fmla="*/ 6462 h 719"/>
                  <a:gd name="T8" fmla="*/ 1338 w 647"/>
                  <a:gd name="T9" fmla="*/ 7225 h 719"/>
                  <a:gd name="T10" fmla="*/ 2074 w 647"/>
                  <a:gd name="T11" fmla="*/ 9614 h 719"/>
                  <a:gd name="T12" fmla="*/ 1338 w 647"/>
                  <a:gd name="T13" fmla="*/ 10644 h 719"/>
                  <a:gd name="T14" fmla="*/ 913 w 647"/>
                  <a:gd name="T15" fmla="*/ 12272 h 719"/>
                  <a:gd name="T16" fmla="*/ 378 w 647"/>
                  <a:gd name="T17" fmla="*/ 13984 h 719"/>
                  <a:gd name="T18" fmla="*/ 761 w 647"/>
                  <a:gd name="T19" fmla="*/ 14959 h 719"/>
                  <a:gd name="T20" fmla="*/ 4 w 647"/>
                  <a:gd name="T21" fmla="*/ 15329 h 719"/>
                  <a:gd name="T22" fmla="*/ 0 w 647"/>
                  <a:gd name="T23" fmla="*/ 16882 h 719"/>
                  <a:gd name="T24" fmla="*/ 6739 w 647"/>
                  <a:gd name="T25" fmla="*/ 22708 h 719"/>
                  <a:gd name="T26" fmla="*/ 10534 w 647"/>
                  <a:gd name="T27" fmla="*/ 22785 h 719"/>
                  <a:gd name="T28" fmla="*/ 11977 w 647"/>
                  <a:gd name="T29" fmla="*/ 1753 h 719"/>
                  <a:gd name="T30" fmla="*/ 3037 w 647"/>
                  <a:gd name="T31" fmla="*/ 0 h 7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7"/>
                  <a:gd name="T49" fmla="*/ 0 h 719"/>
                  <a:gd name="T50" fmla="*/ 647 w 647"/>
                  <a:gd name="T51" fmla="*/ 719 h 7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7" h="719">
                    <a:moveTo>
                      <a:pt x="164" y="0"/>
                    </a:moveTo>
                    <a:lnTo>
                      <a:pt x="151" y="94"/>
                    </a:lnTo>
                    <a:lnTo>
                      <a:pt x="95" y="83"/>
                    </a:lnTo>
                    <a:lnTo>
                      <a:pt x="99" y="203"/>
                    </a:lnTo>
                    <a:lnTo>
                      <a:pt x="72" y="227"/>
                    </a:lnTo>
                    <a:lnTo>
                      <a:pt x="112" y="301"/>
                    </a:lnTo>
                    <a:lnTo>
                      <a:pt x="72" y="333"/>
                    </a:lnTo>
                    <a:lnTo>
                      <a:pt x="50" y="387"/>
                    </a:lnTo>
                    <a:lnTo>
                      <a:pt x="20" y="439"/>
                    </a:lnTo>
                    <a:lnTo>
                      <a:pt x="41" y="470"/>
                    </a:lnTo>
                    <a:lnTo>
                      <a:pt x="4" y="482"/>
                    </a:lnTo>
                    <a:lnTo>
                      <a:pt x="0" y="531"/>
                    </a:lnTo>
                    <a:lnTo>
                      <a:pt x="363" y="714"/>
                    </a:lnTo>
                    <a:lnTo>
                      <a:pt x="569" y="718"/>
                    </a:lnTo>
                    <a:lnTo>
                      <a:pt x="646" y="56"/>
                    </a:lnTo>
                    <a:lnTo>
                      <a:pt x="164" y="0"/>
                    </a:lnTo>
                  </a:path>
                </a:pathLst>
              </a:custGeom>
              <a:solidFill>
                <a:srgbClr val="B2B2B2"/>
              </a:solidFill>
              <a:ln w="12700" cap="rnd">
                <a:solidFill>
                  <a:schemeClr val="bg2"/>
                </a:solidFill>
                <a:round/>
                <a:headEnd/>
                <a:tailEnd/>
              </a:ln>
            </p:spPr>
            <p:txBody>
              <a:bodyPr/>
              <a:lstStyle/>
              <a:p>
                <a:endParaRPr lang="en-US"/>
              </a:p>
            </p:txBody>
          </p:sp>
          <p:sp>
            <p:nvSpPr>
              <p:cNvPr id="92406" name="Freeform 16"/>
              <p:cNvSpPr>
                <a:spLocks/>
              </p:cNvSpPr>
              <p:nvPr/>
            </p:nvSpPr>
            <p:spPr bwMode="auto">
              <a:xfrm>
                <a:off x="1677" y="3132"/>
                <a:ext cx="749" cy="755"/>
              </a:xfrm>
              <a:custGeom>
                <a:avLst/>
                <a:gdLst>
                  <a:gd name="T0" fmla="*/ 1569 w 687"/>
                  <a:gd name="T1" fmla="*/ 0 h 682"/>
                  <a:gd name="T2" fmla="*/ 12964 w 687"/>
                  <a:gd name="T3" fmla="*/ 859 h 682"/>
                  <a:gd name="T4" fmla="*/ 12403 w 687"/>
                  <a:gd name="T5" fmla="*/ 19934 h 682"/>
                  <a:gd name="T6" fmla="*/ 8706 w 687"/>
                  <a:gd name="T7" fmla="*/ 19620 h 682"/>
                  <a:gd name="T8" fmla="*/ 5214 w 687"/>
                  <a:gd name="T9" fmla="*/ 19477 h 682"/>
                  <a:gd name="T10" fmla="*/ 5214 w 687"/>
                  <a:gd name="T11" fmla="*/ 20150 h 682"/>
                  <a:gd name="T12" fmla="*/ 2318 w 687"/>
                  <a:gd name="T13" fmla="*/ 20150 h 682"/>
                  <a:gd name="T14" fmla="*/ 2155 w 687"/>
                  <a:gd name="T15" fmla="*/ 21589 h 682"/>
                  <a:gd name="T16" fmla="*/ 0 w 687"/>
                  <a:gd name="T17" fmla="*/ 21142 h 682"/>
                  <a:gd name="T18" fmla="*/ 1239 w 687"/>
                  <a:gd name="T19" fmla="*/ 4999 h 682"/>
                  <a:gd name="T20" fmla="*/ 1569 w 687"/>
                  <a:gd name="T21" fmla="*/ 0 h 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7"/>
                  <a:gd name="T34" fmla="*/ 0 h 682"/>
                  <a:gd name="T35" fmla="*/ 687 w 687"/>
                  <a:gd name="T36" fmla="*/ 682 h 6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7" h="682">
                    <a:moveTo>
                      <a:pt x="83" y="0"/>
                    </a:moveTo>
                    <a:lnTo>
                      <a:pt x="686" y="27"/>
                    </a:lnTo>
                    <a:lnTo>
                      <a:pt x="657" y="629"/>
                    </a:lnTo>
                    <a:lnTo>
                      <a:pt x="461" y="618"/>
                    </a:lnTo>
                    <a:lnTo>
                      <a:pt x="277" y="613"/>
                    </a:lnTo>
                    <a:lnTo>
                      <a:pt x="277" y="636"/>
                    </a:lnTo>
                    <a:lnTo>
                      <a:pt x="124" y="636"/>
                    </a:lnTo>
                    <a:lnTo>
                      <a:pt x="115" y="681"/>
                    </a:lnTo>
                    <a:lnTo>
                      <a:pt x="0" y="667"/>
                    </a:lnTo>
                    <a:lnTo>
                      <a:pt x="65" y="157"/>
                    </a:lnTo>
                    <a:lnTo>
                      <a:pt x="83" y="0"/>
                    </a:lnTo>
                  </a:path>
                </a:pathLst>
              </a:custGeom>
              <a:solidFill>
                <a:srgbClr val="B2B2B2"/>
              </a:solidFill>
              <a:ln w="12700" cap="rnd">
                <a:solidFill>
                  <a:schemeClr val="bg2"/>
                </a:solidFill>
                <a:round/>
                <a:headEnd/>
                <a:tailEnd/>
              </a:ln>
            </p:spPr>
            <p:txBody>
              <a:bodyPr/>
              <a:lstStyle/>
              <a:p>
                <a:endParaRPr lang="en-US"/>
              </a:p>
            </p:txBody>
          </p:sp>
          <p:sp>
            <p:nvSpPr>
              <p:cNvPr id="92407" name="Freeform 17"/>
              <p:cNvSpPr>
                <a:spLocks/>
              </p:cNvSpPr>
              <p:nvPr/>
            </p:nvSpPr>
            <p:spPr bwMode="auto">
              <a:xfrm>
                <a:off x="1974" y="3244"/>
                <a:ext cx="1517" cy="1428"/>
              </a:xfrm>
              <a:custGeom>
                <a:avLst/>
                <a:gdLst>
                  <a:gd name="T0" fmla="*/ 7495 w 1392"/>
                  <a:gd name="T1" fmla="*/ 0 h 1290"/>
                  <a:gd name="T2" fmla="*/ 13243 w 1392"/>
                  <a:gd name="T3" fmla="*/ 312 h 1290"/>
                  <a:gd name="T4" fmla="*/ 13243 w 1392"/>
                  <a:gd name="T5" fmla="*/ 7748 h 1290"/>
                  <a:gd name="T6" fmla="*/ 16145 w 1392"/>
                  <a:gd name="T7" fmla="*/ 9843 h 1290"/>
                  <a:gd name="T8" fmla="*/ 16954 w 1392"/>
                  <a:gd name="T9" fmla="*/ 9140 h 1290"/>
                  <a:gd name="T10" fmla="*/ 18843 w 1392"/>
                  <a:gd name="T11" fmla="*/ 10678 h 1290"/>
                  <a:gd name="T12" fmla="*/ 19967 w 1392"/>
                  <a:gd name="T13" fmla="*/ 10641 h 1290"/>
                  <a:gd name="T14" fmla="*/ 22207 w 1392"/>
                  <a:gd name="T15" fmla="*/ 8985 h 1290"/>
                  <a:gd name="T16" fmla="*/ 23450 w 1392"/>
                  <a:gd name="T17" fmla="*/ 10515 h 1290"/>
                  <a:gd name="T18" fmla="*/ 24586 w 1392"/>
                  <a:gd name="T19" fmla="*/ 10944 h 1290"/>
                  <a:gd name="T20" fmla="*/ 24586 w 1392"/>
                  <a:gd name="T21" fmla="*/ 16958 h 1290"/>
                  <a:gd name="T22" fmla="*/ 25881 w 1392"/>
                  <a:gd name="T23" fmla="*/ 20747 h 1290"/>
                  <a:gd name="T24" fmla="*/ 25604 w 1392"/>
                  <a:gd name="T25" fmla="*/ 25857 h 1290"/>
                  <a:gd name="T26" fmla="*/ 24176 w 1392"/>
                  <a:gd name="T27" fmla="*/ 27952 h 1290"/>
                  <a:gd name="T28" fmla="*/ 23876 w 1392"/>
                  <a:gd name="T29" fmla="*/ 26046 h 1290"/>
                  <a:gd name="T30" fmla="*/ 23450 w 1392"/>
                  <a:gd name="T31" fmla="*/ 26917 h 1290"/>
                  <a:gd name="T32" fmla="*/ 23786 w 1392"/>
                  <a:gd name="T33" fmla="*/ 28135 h 1290"/>
                  <a:gd name="T34" fmla="*/ 21289 w 1392"/>
                  <a:gd name="T35" fmla="*/ 31203 h 1290"/>
                  <a:gd name="T36" fmla="*/ 20668 w 1392"/>
                  <a:gd name="T37" fmla="*/ 31375 h 1290"/>
                  <a:gd name="T38" fmla="*/ 19380 w 1392"/>
                  <a:gd name="T39" fmla="*/ 32900 h 1290"/>
                  <a:gd name="T40" fmla="*/ 19380 w 1392"/>
                  <a:gd name="T41" fmla="*/ 33776 h 1290"/>
                  <a:gd name="T42" fmla="*/ 18980 w 1392"/>
                  <a:gd name="T43" fmla="*/ 33904 h 1290"/>
                  <a:gd name="T44" fmla="*/ 19269 w 1392"/>
                  <a:gd name="T45" fmla="*/ 34946 h 1290"/>
                  <a:gd name="T46" fmla="*/ 18564 w 1392"/>
                  <a:gd name="T47" fmla="*/ 36495 h 1290"/>
                  <a:gd name="T48" fmla="*/ 18980 w 1392"/>
                  <a:gd name="T49" fmla="*/ 38684 h 1290"/>
                  <a:gd name="T50" fmla="*/ 19380 w 1392"/>
                  <a:gd name="T51" fmla="*/ 39474 h 1290"/>
                  <a:gd name="T52" fmla="*/ 19269 w 1392"/>
                  <a:gd name="T53" fmla="*/ 40830 h 1290"/>
                  <a:gd name="T54" fmla="*/ 18257 w 1392"/>
                  <a:gd name="T55" fmla="*/ 40830 h 1290"/>
                  <a:gd name="T56" fmla="*/ 17341 w 1392"/>
                  <a:gd name="T57" fmla="*/ 40140 h 1290"/>
                  <a:gd name="T58" fmla="*/ 16753 w 1392"/>
                  <a:gd name="T59" fmla="*/ 40316 h 1290"/>
                  <a:gd name="T60" fmla="*/ 14719 w 1392"/>
                  <a:gd name="T61" fmla="*/ 39080 h 1290"/>
                  <a:gd name="T62" fmla="*/ 13842 w 1392"/>
                  <a:gd name="T63" fmla="*/ 34429 h 1290"/>
                  <a:gd name="T64" fmla="*/ 12425 w 1392"/>
                  <a:gd name="T65" fmla="*/ 32213 h 1290"/>
                  <a:gd name="T66" fmla="*/ 11186 w 1392"/>
                  <a:gd name="T67" fmla="*/ 28135 h 1290"/>
                  <a:gd name="T68" fmla="*/ 10617 w 1392"/>
                  <a:gd name="T69" fmla="*/ 27740 h 1290"/>
                  <a:gd name="T70" fmla="*/ 9943 w 1392"/>
                  <a:gd name="T71" fmla="*/ 26694 h 1290"/>
                  <a:gd name="T72" fmla="*/ 9288 w 1392"/>
                  <a:gd name="T73" fmla="*/ 26694 h 1290"/>
                  <a:gd name="T74" fmla="*/ 8335 w 1392"/>
                  <a:gd name="T75" fmla="*/ 26365 h 1290"/>
                  <a:gd name="T76" fmla="*/ 7606 w 1392"/>
                  <a:gd name="T77" fmla="*/ 26694 h 1290"/>
                  <a:gd name="T78" fmla="*/ 7084 w 1392"/>
                  <a:gd name="T79" fmla="*/ 28747 h 1290"/>
                  <a:gd name="T80" fmla="*/ 6337 w 1392"/>
                  <a:gd name="T81" fmla="*/ 29053 h 1290"/>
                  <a:gd name="T82" fmla="*/ 4700 w 1392"/>
                  <a:gd name="T83" fmla="*/ 27482 h 1290"/>
                  <a:gd name="T84" fmla="*/ 3717 w 1392"/>
                  <a:gd name="T85" fmla="*/ 25589 h 1290"/>
                  <a:gd name="T86" fmla="*/ 3542 w 1392"/>
                  <a:gd name="T87" fmla="*/ 23225 h 1290"/>
                  <a:gd name="T88" fmla="*/ 2835 w 1392"/>
                  <a:gd name="T89" fmla="*/ 21612 h 1290"/>
                  <a:gd name="T90" fmla="*/ 1221 w 1392"/>
                  <a:gd name="T91" fmla="*/ 19348 h 1290"/>
                  <a:gd name="T92" fmla="*/ 0 w 1392"/>
                  <a:gd name="T93" fmla="*/ 17060 h 1290"/>
                  <a:gd name="T94" fmla="*/ 0 w 1392"/>
                  <a:gd name="T95" fmla="*/ 16104 h 1290"/>
                  <a:gd name="T96" fmla="*/ 3939 w 1392"/>
                  <a:gd name="T97" fmla="*/ 16143 h 1290"/>
                  <a:gd name="T98" fmla="*/ 7084 w 1392"/>
                  <a:gd name="T99" fmla="*/ 16584 h 1290"/>
                  <a:gd name="T100" fmla="*/ 7495 w 1392"/>
                  <a:gd name="T101" fmla="*/ 0 h 12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92"/>
                  <a:gd name="T154" fmla="*/ 0 h 1290"/>
                  <a:gd name="T155" fmla="*/ 1392 w 1392"/>
                  <a:gd name="T156" fmla="*/ 1290 h 12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92" h="1290">
                    <a:moveTo>
                      <a:pt x="403" y="0"/>
                    </a:moveTo>
                    <a:lnTo>
                      <a:pt x="711" y="11"/>
                    </a:lnTo>
                    <a:lnTo>
                      <a:pt x="711" y="245"/>
                    </a:lnTo>
                    <a:lnTo>
                      <a:pt x="867" y="310"/>
                    </a:lnTo>
                    <a:lnTo>
                      <a:pt x="911" y="288"/>
                    </a:lnTo>
                    <a:lnTo>
                      <a:pt x="1013" y="338"/>
                    </a:lnTo>
                    <a:lnTo>
                      <a:pt x="1074" y="335"/>
                    </a:lnTo>
                    <a:lnTo>
                      <a:pt x="1193" y="284"/>
                    </a:lnTo>
                    <a:lnTo>
                      <a:pt x="1261" y="333"/>
                    </a:lnTo>
                    <a:lnTo>
                      <a:pt x="1321" y="346"/>
                    </a:lnTo>
                    <a:lnTo>
                      <a:pt x="1321" y="536"/>
                    </a:lnTo>
                    <a:lnTo>
                      <a:pt x="1391" y="655"/>
                    </a:lnTo>
                    <a:lnTo>
                      <a:pt x="1375" y="817"/>
                    </a:lnTo>
                    <a:lnTo>
                      <a:pt x="1299" y="882"/>
                    </a:lnTo>
                    <a:lnTo>
                      <a:pt x="1283" y="823"/>
                    </a:lnTo>
                    <a:lnTo>
                      <a:pt x="1261" y="850"/>
                    </a:lnTo>
                    <a:lnTo>
                      <a:pt x="1278" y="888"/>
                    </a:lnTo>
                    <a:lnTo>
                      <a:pt x="1143" y="985"/>
                    </a:lnTo>
                    <a:lnTo>
                      <a:pt x="1110" y="990"/>
                    </a:lnTo>
                    <a:lnTo>
                      <a:pt x="1040" y="1039"/>
                    </a:lnTo>
                    <a:lnTo>
                      <a:pt x="1040" y="1066"/>
                    </a:lnTo>
                    <a:lnTo>
                      <a:pt x="1019" y="1071"/>
                    </a:lnTo>
                    <a:lnTo>
                      <a:pt x="1035" y="1104"/>
                    </a:lnTo>
                    <a:lnTo>
                      <a:pt x="997" y="1152"/>
                    </a:lnTo>
                    <a:lnTo>
                      <a:pt x="1019" y="1222"/>
                    </a:lnTo>
                    <a:lnTo>
                      <a:pt x="1040" y="1246"/>
                    </a:lnTo>
                    <a:lnTo>
                      <a:pt x="1035" y="1289"/>
                    </a:lnTo>
                    <a:lnTo>
                      <a:pt x="981" y="1289"/>
                    </a:lnTo>
                    <a:lnTo>
                      <a:pt x="932" y="1267"/>
                    </a:lnTo>
                    <a:lnTo>
                      <a:pt x="900" y="1273"/>
                    </a:lnTo>
                    <a:lnTo>
                      <a:pt x="792" y="1233"/>
                    </a:lnTo>
                    <a:lnTo>
                      <a:pt x="743" y="1087"/>
                    </a:lnTo>
                    <a:lnTo>
                      <a:pt x="668" y="1017"/>
                    </a:lnTo>
                    <a:lnTo>
                      <a:pt x="601" y="888"/>
                    </a:lnTo>
                    <a:lnTo>
                      <a:pt x="570" y="875"/>
                    </a:lnTo>
                    <a:lnTo>
                      <a:pt x="534" y="843"/>
                    </a:lnTo>
                    <a:lnTo>
                      <a:pt x="500" y="843"/>
                    </a:lnTo>
                    <a:lnTo>
                      <a:pt x="448" y="832"/>
                    </a:lnTo>
                    <a:lnTo>
                      <a:pt x="408" y="843"/>
                    </a:lnTo>
                    <a:lnTo>
                      <a:pt x="381" y="907"/>
                    </a:lnTo>
                    <a:lnTo>
                      <a:pt x="340" y="918"/>
                    </a:lnTo>
                    <a:lnTo>
                      <a:pt x="252" y="868"/>
                    </a:lnTo>
                    <a:lnTo>
                      <a:pt x="200" y="807"/>
                    </a:lnTo>
                    <a:lnTo>
                      <a:pt x="191" y="733"/>
                    </a:lnTo>
                    <a:lnTo>
                      <a:pt x="153" y="682"/>
                    </a:lnTo>
                    <a:lnTo>
                      <a:pt x="65" y="612"/>
                    </a:lnTo>
                    <a:lnTo>
                      <a:pt x="0" y="538"/>
                    </a:lnTo>
                    <a:lnTo>
                      <a:pt x="0" y="508"/>
                    </a:lnTo>
                    <a:lnTo>
                      <a:pt x="211" y="509"/>
                    </a:lnTo>
                    <a:lnTo>
                      <a:pt x="381" y="524"/>
                    </a:lnTo>
                    <a:lnTo>
                      <a:pt x="403" y="0"/>
                    </a:lnTo>
                  </a:path>
                </a:pathLst>
              </a:custGeom>
              <a:solidFill>
                <a:srgbClr val="B2B2B2"/>
              </a:solidFill>
              <a:ln w="12700" cap="rnd">
                <a:solidFill>
                  <a:schemeClr val="bg2"/>
                </a:solidFill>
                <a:round/>
                <a:headEnd/>
                <a:tailEnd/>
              </a:ln>
            </p:spPr>
            <p:txBody>
              <a:bodyPr/>
              <a:lstStyle/>
              <a:p>
                <a:endParaRPr lang="en-US"/>
              </a:p>
            </p:txBody>
          </p:sp>
          <p:sp>
            <p:nvSpPr>
              <p:cNvPr id="92408" name="Freeform 18"/>
              <p:cNvSpPr>
                <a:spLocks/>
              </p:cNvSpPr>
              <p:nvPr/>
            </p:nvSpPr>
            <p:spPr bwMode="auto">
              <a:xfrm>
                <a:off x="2358" y="1507"/>
                <a:ext cx="731" cy="435"/>
              </a:xfrm>
              <a:custGeom>
                <a:avLst/>
                <a:gdLst>
                  <a:gd name="T0" fmla="*/ 2 w 670"/>
                  <a:gd name="T1" fmla="*/ 0 h 393"/>
                  <a:gd name="T2" fmla="*/ 10853 w 670"/>
                  <a:gd name="T3" fmla="*/ 382 h 393"/>
                  <a:gd name="T4" fmla="*/ 11652 w 670"/>
                  <a:gd name="T5" fmla="*/ 4057 h 393"/>
                  <a:gd name="T6" fmla="*/ 12424 w 670"/>
                  <a:gd name="T7" fmla="*/ 6797 h 393"/>
                  <a:gd name="T8" fmla="*/ 12930 w 670"/>
                  <a:gd name="T9" fmla="*/ 11360 h 393"/>
                  <a:gd name="T10" fmla="*/ 12616 w 670"/>
                  <a:gd name="T11" fmla="*/ 12374 h 393"/>
                  <a:gd name="T12" fmla="*/ 8643 w 670"/>
                  <a:gd name="T13" fmla="*/ 12214 h 393"/>
                  <a:gd name="T14" fmla="*/ 0 w 670"/>
                  <a:gd name="T15" fmla="*/ 11982 h 393"/>
                  <a:gd name="T16" fmla="*/ 2 w 670"/>
                  <a:gd name="T17" fmla="*/ 0 h 3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0"/>
                  <a:gd name="T28" fmla="*/ 0 h 393"/>
                  <a:gd name="T29" fmla="*/ 670 w 670"/>
                  <a:gd name="T30" fmla="*/ 393 h 3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0" h="393">
                    <a:moveTo>
                      <a:pt x="2" y="0"/>
                    </a:moveTo>
                    <a:lnTo>
                      <a:pt x="561" y="13"/>
                    </a:lnTo>
                    <a:lnTo>
                      <a:pt x="602" y="128"/>
                    </a:lnTo>
                    <a:lnTo>
                      <a:pt x="642" y="216"/>
                    </a:lnTo>
                    <a:lnTo>
                      <a:pt x="669" y="360"/>
                    </a:lnTo>
                    <a:lnTo>
                      <a:pt x="653" y="392"/>
                    </a:lnTo>
                    <a:lnTo>
                      <a:pt x="446" y="387"/>
                    </a:lnTo>
                    <a:lnTo>
                      <a:pt x="0" y="379"/>
                    </a:lnTo>
                    <a:lnTo>
                      <a:pt x="2" y="0"/>
                    </a:lnTo>
                  </a:path>
                </a:pathLst>
              </a:custGeom>
              <a:solidFill>
                <a:srgbClr val="B2B2B2"/>
              </a:solidFill>
              <a:ln w="12700" cap="rnd">
                <a:solidFill>
                  <a:schemeClr val="bg2"/>
                </a:solidFill>
                <a:round/>
                <a:headEnd/>
                <a:tailEnd/>
              </a:ln>
            </p:spPr>
            <p:txBody>
              <a:bodyPr/>
              <a:lstStyle/>
              <a:p>
                <a:endParaRPr lang="en-US"/>
              </a:p>
            </p:txBody>
          </p:sp>
          <p:sp>
            <p:nvSpPr>
              <p:cNvPr id="92409" name="Freeform 19"/>
              <p:cNvSpPr>
                <a:spLocks/>
              </p:cNvSpPr>
              <p:nvPr/>
            </p:nvSpPr>
            <p:spPr bwMode="auto">
              <a:xfrm>
                <a:off x="2339" y="1926"/>
                <a:ext cx="768" cy="509"/>
              </a:xfrm>
              <a:custGeom>
                <a:avLst/>
                <a:gdLst>
                  <a:gd name="T0" fmla="*/ 227 w 705"/>
                  <a:gd name="T1" fmla="*/ 0 h 460"/>
                  <a:gd name="T2" fmla="*/ 191 w 705"/>
                  <a:gd name="T3" fmla="*/ 5555 h 460"/>
                  <a:gd name="T4" fmla="*/ 0 w 705"/>
                  <a:gd name="T5" fmla="*/ 12096 h 460"/>
                  <a:gd name="T6" fmla="*/ 9387 w 705"/>
                  <a:gd name="T7" fmla="*/ 12286 h 460"/>
                  <a:gd name="T8" fmla="*/ 10353 w 705"/>
                  <a:gd name="T9" fmla="*/ 13230 h 460"/>
                  <a:gd name="T10" fmla="*/ 11088 w 705"/>
                  <a:gd name="T11" fmla="*/ 11956 h 460"/>
                  <a:gd name="T12" fmla="*/ 12938 w 705"/>
                  <a:gd name="T13" fmla="*/ 14338 h 460"/>
                  <a:gd name="T14" fmla="*/ 12671 w 705"/>
                  <a:gd name="T15" fmla="*/ 11820 h 460"/>
                  <a:gd name="T16" fmla="*/ 12831 w 705"/>
                  <a:gd name="T17" fmla="*/ 9945 h 460"/>
                  <a:gd name="T18" fmla="*/ 12938 w 705"/>
                  <a:gd name="T19" fmla="*/ 3439 h 460"/>
                  <a:gd name="T20" fmla="*/ 12096 w 705"/>
                  <a:gd name="T21" fmla="*/ 2039 h 460"/>
                  <a:gd name="T22" fmla="*/ 12422 w 705"/>
                  <a:gd name="T23" fmla="*/ 208 h 460"/>
                  <a:gd name="T24" fmla="*/ 6277 w 705"/>
                  <a:gd name="T25" fmla="*/ 170 h 460"/>
                  <a:gd name="T26" fmla="*/ 227 w 705"/>
                  <a:gd name="T27" fmla="*/ 0 h 4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5"/>
                  <a:gd name="T43" fmla="*/ 0 h 460"/>
                  <a:gd name="T44" fmla="*/ 705 w 705"/>
                  <a:gd name="T45" fmla="*/ 460 h 4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5" h="460">
                    <a:moveTo>
                      <a:pt x="13" y="0"/>
                    </a:moveTo>
                    <a:lnTo>
                      <a:pt x="11" y="178"/>
                    </a:lnTo>
                    <a:lnTo>
                      <a:pt x="0" y="387"/>
                    </a:lnTo>
                    <a:lnTo>
                      <a:pt x="511" y="394"/>
                    </a:lnTo>
                    <a:lnTo>
                      <a:pt x="565" y="423"/>
                    </a:lnTo>
                    <a:lnTo>
                      <a:pt x="603" y="382"/>
                    </a:lnTo>
                    <a:lnTo>
                      <a:pt x="704" y="459"/>
                    </a:lnTo>
                    <a:lnTo>
                      <a:pt x="690" y="378"/>
                    </a:lnTo>
                    <a:lnTo>
                      <a:pt x="699" y="319"/>
                    </a:lnTo>
                    <a:lnTo>
                      <a:pt x="704" y="110"/>
                    </a:lnTo>
                    <a:lnTo>
                      <a:pt x="659" y="65"/>
                    </a:lnTo>
                    <a:lnTo>
                      <a:pt x="677" y="7"/>
                    </a:lnTo>
                    <a:lnTo>
                      <a:pt x="342" y="5"/>
                    </a:lnTo>
                    <a:lnTo>
                      <a:pt x="13" y="0"/>
                    </a:lnTo>
                  </a:path>
                </a:pathLst>
              </a:custGeom>
              <a:solidFill>
                <a:srgbClr val="B2B2B2"/>
              </a:solidFill>
              <a:ln w="12700" cap="rnd">
                <a:solidFill>
                  <a:schemeClr val="bg2"/>
                </a:solidFill>
                <a:round/>
                <a:headEnd/>
                <a:tailEnd/>
              </a:ln>
            </p:spPr>
            <p:txBody>
              <a:bodyPr/>
              <a:lstStyle/>
              <a:p>
                <a:endParaRPr lang="en-US"/>
              </a:p>
            </p:txBody>
          </p:sp>
          <p:sp>
            <p:nvSpPr>
              <p:cNvPr id="92410" name="Freeform 20"/>
              <p:cNvSpPr>
                <a:spLocks/>
              </p:cNvSpPr>
              <p:nvPr/>
            </p:nvSpPr>
            <p:spPr bwMode="auto">
              <a:xfrm>
                <a:off x="2327" y="2346"/>
                <a:ext cx="915" cy="421"/>
              </a:xfrm>
              <a:custGeom>
                <a:avLst/>
                <a:gdLst>
                  <a:gd name="T0" fmla="*/ 161 w 840"/>
                  <a:gd name="T1" fmla="*/ 0 h 380"/>
                  <a:gd name="T2" fmla="*/ 0 w 840"/>
                  <a:gd name="T3" fmla="*/ 8143 h 380"/>
                  <a:gd name="T4" fmla="*/ 3463 w 840"/>
                  <a:gd name="T5" fmla="*/ 8391 h 380"/>
                  <a:gd name="T6" fmla="*/ 3442 w 840"/>
                  <a:gd name="T7" fmla="*/ 12362 h 380"/>
                  <a:gd name="T8" fmla="*/ 8108 w 840"/>
                  <a:gd name="T9" fmla="*/ 12237 h 380"/>
                  <a:gd name="T10" fmla="*/ 12281 w 840"/>
                  <a:gd name="T11" fmla="*/ 12100 h 380"/>
                  <a:gd name="T12" fmla="*/ 15377 w 840"/>
                  <a:gd name="T13" fmla="*/ 12237 h 380"/>
                  <a:gd name="T14" fmla="*/ 14413 w 840"/>
                  <a:gd name="T15" fmla="*/ 8771 h 380"/>
                  <a:gd name="T16" fmla="*/ 13764 w 840"/>
                  <a:gd name="T17" fmla="*/ 5569 h 380"/>
                  <a:gd name="T18" fmla="*/ 13006 w 840"/>
                  <a:gd name="T19" fmla="*/ 2207 h 380"/>
                  <a:gd name="T20" fmla="*/ 11272 w 840"/>
                  <a:gd name="T21" fmla="*/ 2 h 380"/>
                  <a:gd name="T22" fmla="*/ 10480 w 840"/>
                  <a:gd name="T23" fmla="*/ 1322 h 380"/>
                  <a:gd name="T24" fmla="*/ 9502 w 840"/>
                  <a:gd name="T25" fmla="*/ 474 h 380"/>
                  <a:gd name="T26" fmla="*/ 5355 w 840"/>
                  <a:gd name="T27" fmla="*/ 230 h 380"/>
                  <a:gd name="T28" fmla="*/ 161 w 840"/>
                  <a:gd name="T29" fmla="*/ 0 h 3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0"/>
                  <a:gd name="T46" fmla="*/ 0 h 380"/>
                  <a:gd name="T47" fmla="*/ 840 w 840"/>
                  <a:gd name="T48" fmla="*/ 380 h 3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0" h="380">
                    <a:moveTo>
                      <a:pt x="9" y="0"/>
                    </a:moveTo>
                    <a:lnTo>
                      <a:pt x="0" y="251"/>
                    </a:lnTo>
                    <a:lnTo>
                      <a:pt x="189" y="257"/>
                    </a:lnTo>
                    <a:lnTo>
                      <a:pt x="187" y="379"/>
                    </a:lnTo>
                    <a:lnTo>
                      <a:pt x="443" y="375"/>
                    </a:lnTo>
                    <a:lnTo>
                      <a:pt x="672" y="372"/>
                    </a:lnTo>
                    <a:lnTo>
                      <a:pt x="839" y="375"/>
                    </a:lnTo>
                    <a:lnTo>
                      <a:pt x="787" y="269"/>
                    </a:lnTo>
                    <a:lnTo>
                      <a:pt x="751" y="171"/>
                    </a:lnTo>
                    <a:lnTo>
                      <a:pt x="711" y="68"/>
                    </a:lnTo>
                    <a:lnTo>
                      <a:pt x="616" y="2"/>
                    </a:lnTo>
                    <a:lnTo>
                      <a:pt x="573" y="41"/>
                    </a:lnTo>
                    <a:lnTo>
                      <a:pt x="520" y="14"/>
                    </a:lnTo>
                    <a:lnTo>
                      <a:pt x="292" y="7"/>
                    </a:lnTo>
                    <a:lnTo>
                      <a:pt x="9" y="0"/>
                    </a:lnTo>
                  </a:path>
                </a:pathLst>
              </a:custGeom>
              <a:solidFill>
                <a:srgbClr val="B2B2B2"/>
              </a:solidFill>
              <a:ln w="12700" cap="rnd">
                <a:solidFill>
                  <a:schemeClr val="bg2"/>
                </a:solidFill>
                <a:round/>
                <a:headEnd/>
                <a:tailEnd/>
              </a:ln>
            </p:spPr>
            <p:txBody>
              <a:bodyPr/>
              <a:lstStyle/>
              <a:p>
                <a:endParaRPr lang="en-US"/>
              </a:p>
            </p:txBody>
          </p:sp>
          <p:sp>
            <p:nvSpPr>
              <p:cNvPr id="92411" name="Freeform 21"/>
              <p:cNvSpPr>
                <a:spLocks/>
              </p:cNvSpPr>
              <p:nvPr/>
            </p:nvSpPr>
            <p:spPr bwMode="auto">
              <a:xfrm>
                <a:off x="2521" y="2756"/>
                <a:ext cx="805" cy="417"/>
              </a:xfrm>
              <a:custGeom>
                <a:avLst/>
                <a:gdLst>
                  <a:gd name="T0" fmla="*/ 136 w 739"/>
                  <a:gd name="T1" fmla="*/ 4 h 377"/>
                  <a:gd name="T2" fmla="*/ 5 w 739"/>
                  <a:gd name="T3" fmla="*/ 6721 h 377"/>
                  <a:gd name="T4" fmla="*/ 0 w 739"/>
                  <a:gd name="T5" fmla="*/ 11451 h 377"/>
                  <a:gd name="T6" fmla="*/ 13523 w 739"/>
                  <a:gd name="T7" fmla="*/ 11599 h 377"/>
                  <a:gd name="T8" fmla="*/ 13278 w 739"/>
                  <a:gd name="T9" fmla="*/ 5556 h 377"/>
                  <a:gd name="T10" fmla="*/ 13278 w 739"/>
                  <a:gd name="T11" fmla="*/ 3278 h 377"/>
                  <a:gd name="T12" fmla="*/ 12184 w 739"/>
                  <a:gd name="T13" fmla="*/ 1893 h 377"/>
                  <a:gd name="T14" fmla="*/ 12501 w 739"/>
                  <a:gd name="T15" fmla="*/ 691 h 377"/>
                  <a:gd name="T16" fmla="*/ 12055 w 739"/>
                  <a:gd name="T17" fmla="*/ 0 h 377"/>
                  <a:gd name="T18" fmla="*/ 5896 w 739"/>
                  <a:gd name="T19" fmla="*/ 4 h 377"/>
                  <a:gd name="T20" fmla="*/ 136 w 739"/>
                  <a:gd name="T21" fmla="*/ 4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9"/>
                  <a:gd name="T34" fmla="*/ 0 h 377"/>
                  <a:gd name="T35" fmla="*/ 739 w 739"/>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9" h="377">
                    <a:moveTo>
                      <a:pt x="7" y="4"/>
                    </a:moveTo>
                    <a:lnTo>
                      <a:pt x="5" y="219"/>
                    </a:lnTo>
                    <a:lnTo>
                      <a:pt x="0" y="372"/>
                    </a:lnTo>
                    <a:lnTo>
                      <a:pt x="738" y="376"/>
                    </a:lnTo>
                    <a:lnTo>
                      <a:pt x="724" y="180"/>
                    </a:lnTo>
                    <a:lnTo>
                      <a:pt x="724" y="106"/>
                    </a:lnTo>
                    <a:lnTo>
                      <a:pt x="664" y="61"/>
                    </a:lnTo>
                    <a:lnTo>
                      <a:pt x="682" y="22"/>
                    </a:lnTo>
                    <a:lnTo>
                      <a:pt x="657" y="0"/>
                    </a:lnTo>
                    <a:lnTo>
                      <a:pt x="322" y="4"/>
                    </a:lnTo>
                    <a:lnTo>
                      <a:pt x="7" y="4"/>
                    </a:lnTo>
                  </a:path>
                </a:pathLst>
              </a:custGeom>
              <a:solidFill>
                <a:srgbClr val="B2B2B2"/>
              </a:solidFill>
              <a:ln w="12700" cap="rnd">
                <a:solidFill>
                  <a:schemeClr val="bg2"/>
                </a:solidFill>
                <a:round/>
                <a:headEnd/>
                <a:tailEnd/>
              </a:ln>
            </p:spPr>
            <p:txBody>
              <a:bodyPr/>
              <a:lstStyle/>
              <a:p>
                <a:endParaRPr lang="en-US"/>
              </a:p>
            </p:txBody>
          </p:sp>
          <p:sp>
            <p:nvSpPr>
              <p:cNvPr id="92412" name="Freeform 22"/>
              <p:cNvSpPr>
                <a:spLocks/>
              </p:cNvSpPr>
              <p:nvPr/>
            </p:nvSpPr>
            <p:spPr bwMode="auto">
              <a:xfrm>
                <a:off x="2413" y="3162"/>
                <a:ext cx="939" cy="459"/>
              </a:xfrm>
              <a:custGeom>
                <a:avLst/>
                <a:gdLst>
                  <a:gd name="T0" fmla="*/ 5 w 862"/>
                  <a:gd name="T1" fmla="*/ 0 h 415"/>
                  <a:gd name="T2" fmla="*/ 0 w 862"/>
                  <a:gd name="T3" fmla="*/ 2315 h 415"/>
                  <a:gd name="T4" fmla="*/ 5598 w 862"/>
                  <a:gd name="T5" fmla="*/ 2596 h 415"/>
                  <a:gd name="T6" fmla="*/ 5669 w 862"/>
                  <a:gd name="T7" fmla="*/ 9854 h 415"/>
                  <a:gd name="T8" fmla="*/ 8533 w 862"/>
                  <a:gd name="T9" fmla="*/ 11842 h 415"/>
                  <a:gd name="T10" fmla="*/ 9318 w 862"/>
                  <a:gd name="T11" fmla="*/ 11113 h 415"/>
                  <a:gd name="T12" fmla="*/ 11115 w 862"/>
                  <a:gd name="T13" fmla="*/ 12740 h 415"/>
                  <a:gd name="T14" fmla="*/ 12327 w 862"/>
                  <a:gd name="T15" fmla="*/ 12657 h 415"/>
                  <a:gd name="T16" fmla="*/ 14511 w 862"/>
                  <a:gd name="T17" fmla="*/ 11113 h 415"/>
                  <a:gd name="T18" fmla="*/ 15784 w 862"/>
                  <a:gd name="T19" fmla="*/ 12610 h 415"/>
                  <a:gd name="T20" fmla="*/ 15784 w 862"/>
                  <a:gd name="T21" fmla="*/ 4751 h 415"/>
                  <a:gd name="T22" fmla="*/ 15386 w 862"/>
                  <a:gd name="T23" fmla="*/ 170 h 415"/>
                  <a:gd name="T24" fmla="*/ 5 w 862"/>
                  <a:gd name="T25" fmla="*/ 0 h 4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2"/>
                  <a:gd name="T40" fmla="*/ 0 h 415"/>
                  <a:gd name="T41" fmla="*/ 862 w 862"/>
                  <a:gd name="T42" fmla="*/ 415 h 4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2" h="415">
                    <a:moveTo>
                      <a:pt x="5" y="0"/>
                    </a:moveTo>
                    <a:lnTo>
                      <a:pt x="0" y="74"/>
                    </a:lnTo>
                    <a:lnTo>
                      <a:pt x="306" y="85"/>
                    </a:lnTo>
                    <a:lnTo>
                      <a:pt x="308" y="320"/>
                    </a:lnTo>
                    <a:lnTo>
                      <a:pt x="465" y="385"/>
                    </a:lnTo>
                    <a:lnTo>
                      <a:pt x="508" y="362"/>
                    </a:lnTo>
                    <a:lnTo>
                      <a:pt x="607" y="414"/>
                    </a:lnTo>
                    <a:lnTo>
                      <a:pt x="672" y="412"/>
                    </a:lnTo>
                    <a:lnTo>
                      <a:pt x="791" y="362"/>
                    </a:lnTo>
                    <a:lnTo>
                      <a:pt x="861" y="410"/>
                    </a:lnTo>
                    <a:lnTo>
                      <a:pt x="861" y="155"/>
                    </a:lnTo>
                    <a:lnTo>
                      <a:pt x="839" y="5"/>
                    </a:lnTo>
                    <a:lnTo>
                      <a:pt x="5" y="0"/>
                    </a:lnTo>
                  </a:path>
                </a:pathLst>
              </a:custGeom>
              <a:solidFill>
                <a:srgbClr val="B2B2B2"/>
              </a:solidFill>
              <a:ln w="12700" cap="rnd">
                <a:solidFill>
                  <a:schemeClr val="bg2"/>
                </a:solidFill>
                <a:round/>
                <a:headEnd/>
                <a:tailEnd/>
              </a:ln>
            </p:spPr>
            <p:txBody>
              <a:bodyPr/>
              <a:lstStyle/>
              <a:p>
                <a:endParaRPr lang="en-US"/>
              </a:p>
            </p:txBody>
          </p:sp>
          <p:sp>
            <p:nvSpPr>
              <p:cNvPr id="92413" name="Freeform 23"/>
              <p:cNvSpPr>
                <a:spLocks/>
              </p:cNvSpPr>
              <p:nvPr/>
            </p:nvSpPr>
            <p:spPr bwMode="auto">
              <a:xfrm>
                <a:off x="3333" y="3184"/>
                <a:ext cx="529" cy="502"/>
              </a:xfrm>
              <a:custGeom>
                <a:avLst/>
                <a:gdLst>
                  <a:gd name="T0" fmla="*/ 0 w 486"/>
                  <a:gd name="T1" fmla="*/ 1332 h 453"/>
                  <a:gd name="T2" fmla="*/ 3410 w 486"/>
                  <a:gd name="T3" fmla="*/ 586 h 453"/>
                  <a:gd name="T4" fmla="*/ 7631 w 486"/>
                  <a:gd name="T5" fmla="*/ 0 h 453"/>
                  <a:gd name="T6" fmla="*/ 7420 w 486"/>
                  <a:gd name="T7" fmla="*/ 1949 h 453"/>
                  <a:gd name="T8" fmla="*/ 8329 w 486"/>
                  <a:gd name="T9" fmla="*/ 1578 h 453"/>
                  <a:gd name="T10" fmla="*/ 8663 w 486"/>
                  <a:gd name="T11" fmla="*/ 2811 h 453"/>
                  <a:gd name="T12" fmla="*/ 7689 w 486"/>
                  <a:gd name="T13" fmla="*/ 4000 h 453"/>
                  <a:gd name="T14" fmla="*/ 7932 w 486"/>
                  <a:gd name="T15" fmla="*/ 6059 h 453"/>
                  <a:gd name="T16" fmla="*/ 6919 w 486"/>
                  <a:gd name="T17" fmla="*/ 9524 h 453"/>
                  <a:gd name="T18" fmla="*/ 6172 w 486"/>
                  <a:gd name="T19" fmla="*/ 11667 h 453"/>
                  <a:gd name="T20" fmla="*/ 6626 w 486"/>
                  <a:gd name="T21" fmla="*/ 14363 h 453"/>
                  <a:gd name="T22" fmla="*/ 1240 w 486"/>
                  <a:gd name="T23" fmla="*/ 14859 h 453"/>
                  <a:gd name="T24" fmla="*/ 1230 w 486"/>
                  <a:gd name="T25" fmla="*/ 13163 h 453"/>
                  <a:gd name="T26" fmla="*/ 161 w 486"/>
                  <a:gd name="T27" fmla="*/ 12859 h 453"/>
                  <a:gd name="T28" fmla="*/ 161 w 486"/>
                  <a:gd name="T29" fmla="*/ 4000 h 453"/>
                  <a:gd name="T30" fmla="*/ 0 w 486"/>
                  <a:gd name="T31" fmla="*/ 1332 h 4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6"/>
                  <a:gd name="T49" fmla="*/ 0 h 453"/>
                  <a:gd name="T50" fmla="*/ 486 w 486"/>
                  <a:gd name="T51" fmla="*/ 453 h 4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6" h="453">
                    <a:moveTo>
                      <a:pt x="0" y="41"/>
                    </a:moveTo>
                    <a:lnTo>
                      <a:pt x="191" y="18"/>
                    </a:lnTo>
                    <a:lnTo>
                      <a:pt x="427" y="0"/>
                    </a:lnTo>
                    <a:lnTo>
                      <a:pt x="415" y="59"/>
                    </a:lnTo>
                    <a:lnTo>
                      <a:pt x="467" y="47"/>
                    </a:lnTo>
                    <a:lnTo>
                      <a:pt x="485" y="86"/>
                    </a:lnTo>
                    <a:lnTo>
                      <a:pt x="431" y="122"/>
                    </a:lnTo>
                    <a:lnTo>
                      <a:pt x="444" y="185"/>
                    </a:lnTo>
                    <a:lnTo>
                      <a:pt x="388" y="290"/>
                    </a:lnTo>
                    <a:lnTo>
                      <a:pt x="346" y="355"/>
                    </a:lnTo>
                    <a:lnTo>
                      <a:pt x="370" y="438"/>
                    </a:lnTo>
                    <a:lnTo>
                      <a:pt x="70" y="452"/>
                    </a:lnTo>
                    <a:lnTo>
                      <a:pt x="69" y="402"/>
                    </a:lnTo>
                    <a:lnTo>
                      <a:pt x="9" y="391"/>
                    </a:lnTo>
                    <a:lnTo>
                      <a:pt x="9" y="122"/>
                    </a:lnTo>
                    <a:lnTo>
                      <a:pt x="0" y="41"/>
                    </a:lnTo>
                  </a:path>
                </a:pathLst>
              </a:custGeom>
              <a:solidFill>
                <a:srgbClr val="B2B2B2"/>
              </a:solidFill>
              <a:ln w="12700" cap="rnd">
                <a:solidFill>
                  <a:schemeClr val="bg2"/>
                </a:solidFill>
                <a:round/>
                <a:headEnd/>
                <a:tailEnd/>
              </a:ln>
            </p:spPr>
            <p:txBody>
              <a:bodyPr/>
              <a:lstStyle/>
              <a:p>
                <a:endParaRPr lang="en-US"/>
              </a:p>
            </p:txBody>
          </p:sp>
          <p:sp>
            <p:nvSpPr>
              <p:cNvPr id="92414" name="Freeform 24"/>
              <p:cNvSpPr>
                <a:spLocks/>
              </p:cNvSpPr>
              <p:nvPr/>
            </p:nvSpPr>
            <p:spPr bwMode="auto">
              <a:xfrm>
                <a:off x="3410" y="3667"/>
                <a:ext cx="644" cy="524"/>
              </a:xfrm>
              <a:custGeom>
                <a:avLst/>
                <a:gdLst>
                  <a:gd name="T0" fmla="*/ 0 w 591"/>
                  <a:gd name="T1" fmla="*/ 311 h 474"/>
                  <a:gd name="T2" fmla="*/ 5455 w 591"/>
                  <a:gd name="T3" fmla="*/ 0 h 474"/>
                  <a:gd name="T4" fmla="*/ 6429 w 591"/>
                  <a:gd name="T5" fmla="*/ 2941 h 474"/>
                  <a:gd name="T6" fmla="*/ 5602 w 591"/>
                  <a:gd name="T7" fmla="*/ 6403 h 474"/>
                  <a:gd name="T8" fmla="*/ 5338 w 591"/>
                  <a:gd name="T9" fmla="*/ 8016 h 474"/>
                  <a:gd name="T10" fmla="*/ 9026 w 591"/>
                  <a:gd name="T11" fmla="*/ 7338 h 474"/>
                  <a:gd name="T12" fmla="*/ 9257 w 591"/>
                  <a:gd name="T13" fmla="*/ 9628 h 474"/>
                  <a:gd name="T14" fmla="*/ 8141 w 591"/>
                  <a:gd name="T15" fmla="*/ 9391 h 474"/>
                  <a:gd name="T16" fmla="*/ 7634 w 591"/>
                  <a:gd name="T17" fmla="*/ 10382 h 474"/>
                  <a:gd name="T18" fmla="*/ 8204 w 591"/>
                  <a:gd name="T19" fmla="*/ 11056 h 474"/>
                  <a:gd name="T20" fmla="*/ 9177 w 591"/>
                  <a:gd name="T21" fmla="*/ 10313 h 474"/>
                  <a:gd name="T22" fmla="*/ 9257 w 591"/>
                  <a:gd name="T23" fmla="*/ 11401 h 474"/>
                  <a:gd name="T24" fmla="*/ 9799 w 591"/>
                  <a:gd name="T25" fmla="*/ 10397 h 474"/>
                  <a:gd name="T26" fmla="*/ 10239 w 591"/>
                  <a:gd name="T27" fmla="*/ 10397 h 474"/>
                  <a:gd name="T28" fmla="*/ 9737 w 591"/>
                  <a:gd name="T29" fmla="*/ 12349 h 474"/>
                  <a:gd name="T30" fmla="*/ 10678 w 591"/>
                  <a:gd name="T31" fmla="*/ 12684 h 474"/>
                  <a:gd name="T32" fmla="*/ 10958 w 591"/>
                  <a:gd name="T33" fmla="*/ 13707 h 474"/>
                  <a:gd name="T34" fmla="*/ 10534 w 591"/>
                  <a:gd name="T35" fmla="*/ 14026 h 474"/>
                  <a:gd name="T36" fmla="*/ 9967 w 591"/>
                  <a:gd name="T37" fmla="*/ 13389 h 474"/>
                  <a:gd name="T38" fmla="*/ 8911 w 591"/>
                  <a:gd name="T39" fmla="*/ 12918 h 474"/>
                  <a:gd name="T40" fmla="*/ 9133 w 591"/>
                  <a:gd name="T41" fmla="*/ 14176 h 474"/>
                  <a:gd name="T42" fmla="*/ 8605 w 591"/>
                  <a:gd name="T43" fmla="*/ 14292 h 474"/>
                  <a:gd name="T44" fmla="*/ 8182 w 591"/>
                  <a:gd name="T45" fmla="*/ 13192 h 474"/>
                  <a:gd name="T46" fmla="*/ 7897 w 591"/>
                  <a:gd name="T47" fmla="*/ 13864 h 474"/>
                  <a:gd name="T48" fmla="*/ 6292 w 591"/>
                  <a:gd name="T49" fmla="*/ 13864 h 474"/>
                  <a:gd name="T50" fmla="*/ 6292 w 591"/>
                  <a:gd name="T51" fmla="*/ 13192 h 474"/>
                  <a:gd name="T52" fmla="*/ 5711 w 591"/>
                  <a:gd name="T53" fmla="*/ 12349 h 474"/>
                  <a:gd name="T54" fmla="*/ 4521 w 591"/>
                  <a:gd name="T55" fmla="*/ 12247 h 474"/>
                  <a:gd name="T56" fmla="*/ 5532 w 591"/>
                  <a:gd name="T57" fmla="*/ 13192 h 474"/>
                  <a:gd name="T58" fmla="*/ 4117 w 591"/>
                  <a:gd name="T59" fmla="*/ 13652 h 474"/>
                  <a:gd name="T60" fmla="*/ 1904 w 591"/>
                  <a:gd name="T61" fmla="*/ 13008 h 474"/>
                  <a:gd name="T62" fmla="*/ 1072 w 591"/>
                  <a:gd name="T63" fmla="*/ 13192 h 474"/>
                  <a:gd name="T64" fmla="*/ 1370 w 591"/>
                  <a:gd name="T65" fmla="*/ 8367 h 474"/>
                  <a:gd name="T66" fmla="*/ 2 w 591"/>
                  <a:gd name="T67" fmla="*/ 4584 h 474"/>
                  <a:gd name="T68" fmla="*/ 0 w 591"/>
                  <a:gd name="T69" fmla="*/ 311 h 4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1"/>
                  <a:gd name="T106" fmla="*/ 0 h 474"/>
                  <a:gd name="T107" fmla="*/ 591 w 591"/>
                  <a:gd name="T108" fmla="*/ 474 h 4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1" h="474">
                    <a:moveTo>
                      <a:pt x="0" y="11"/>
                    </a:moveTo>
                    <a:lnTo>
                      <a:pt x="295" y="0"/>
                    </a:lnTo>
                    <a:lnTo>
                      <a:pt x="347" y="97"/>
                    </a:lnTo>
                    <a:lnTo>
                      <a:pt x="302" y="212"/>
                    </a:lnTo>
                    <a:lnTo>
                      <a:pt x="288" y="264"/>
                    </a:lnTo>
                    <a:lnTo>
                      <a:pt x="486" y="243"/>
                    </a:lnTo>
                    <a:lnTo>
                      <a:pt x="498" y="318"/>
                    </a:lnTo>
                    <a:lnTo>
                      <a:pt x="439" y="311"/>
                    </a:lnTo>
                    <a:lnTo>
                      <a:pt x="412" y="344"/>
                    </a:lnTo>
                    <a:lnTo>
                      <a:pt x="443" y="365"/>
                    </a:lnTo>
                    <a:lnTo>
                      <a:pt x="496" y="340"/>
                    </a:lnTo>
                    <a:lnTo>
                      <a:pt x="498" y="376"/>
                    </a:lnTo>
                    <a:lnTo>
                      <a:pt x="529" y="345"/>
                    </a:lnTo>
                    <a:lnTo>
                      <a:pt x="552" y="345"/>
                    </a:lnTo>
                    <a:lnTo>
                      <a:pt x="525" y="408"/>
                    </a:lnTo>
                    <a:lnTo>
                      <a:pt x="576" y="419"/>
                    </a:lnTo>
                    <a:lnTo>
                      <a:pt x="590" y="453"/>
                    </a:lnTo>
                    <a:lnTo>
                      <a:pt x="568" y="464"/>
                    </a:lnTo>
                    <a:lnTo>
                      <a:pt x="538" y="442"/>
                    </a:lnTo>
                    <a:lnTo>
                      <a:pt x="480" y="426"/>
                    </a:lnTo>
                    <a:lnTo>
                      <a:pt x="493" y="468"/>
                    </a:lnTo>
                    <a:lnTo>
                      <a:pt x="464" y="473"/>
                    </a:lnTo>
                    <a:lnTo>
                      <a:pt x="441" y="435"/>
                    </a:lnTo>
                    <a:lnTo>
                      <a:pt x="426" y="459"/>
                    </a:lnTo>
                    <a:lnTo>
                      <a:pt x="340" y="459"/>
                    </a:lnTo>
                    <a:lnTo>
                      <a:pt x="340" y="435"/>
                    </a:lnTo>
                    <a:lnTo>
                      <a:pt x="308" y="408"/>
                    </a:lnTo>
                    <a:lnTo>
                      <a:pt x="243" y="405"/>
                    </a:lnTo>
                    <a:lnTo>
                      <a:pt x="297" y="435"/>
                    </a:lnTo>
                    <a:lnTo>
                      <a:pt x="221" y="451"/>
                    </a:lnTo>
                    <a:lnTo>
                      <a:pt x="103" y="430"/>
                    </a:lnTo>
                    <a:lnTo>
                      <a:pt x="58" y="435"/>
                    </a:lnTo>
                    <a:lnTo>
                      <a:pt x="74" y="277"/>
                    </a:lnTo>
                    <a:lnTo>
                      <a:pt x="2" y="151"/>
                    </a:lnTo>
                    <a:lnTo>
                      <a:pt x="0" y="11"/>
                    </a:lnTo>
                  </a:path>
                </a:pathLst>
              </a:custGeom>
              <a:solidFill>
                <a:srgbClr val="B2B2B2"/>
              </a:solidFill>
              <a:ln w="12700" cap="rnd">
                <a:solidFill>
                  <a:schemeClr val="bg2"/>
                </a:solidFill>
                <a:round/>
                <a:headEnd/>
                <a:tailEnd/>
              </a:ln>
            </p:spPr>
            <p:txBody>
              <a:bodyPr/>
              <a:lstStyle/>
              <a:p>
                <a:endParaRPr lang="en-US"/>
              </a:p>
            </p:txBody>
          </p:sp>
          <p:sp>
            <p:nvSpPr>
              <p:cNvPr id="92415" name="Freeform 25"/>
              <p:cNvSpPr>
                <a:spLocks/>
              </p:cNvSpPr>
              <p:nvPr/>
            </p:nvSpPr>
            <p:spPr bwMode="auto">
              <a:xfrm>
                <a:off x="2969" y="1455"/>
                <a:ext cx="718" cy="823"/>
              </a:xfrm>
              <a:custGeom>
                <a:avLst/>
                <a:gdLst>
                  <a:gd name="T0" fmla="*/ 0 w 659"/>
                  <a:gd name="T1" fmla="*/ 1880 h 743"/>
                  <a:gd name="T2" fmla="*/ 3183 w 659"/>
                  <a:gd name="T3" fmla="*/ 1880 h 743"/>
                  <a:gd name="T4" fmla="*/ 3166 w 659"/>
                  <a:gd name="T5" fmla="*/ 0 h 743"/>
                  <a:gd name="T6" fmla="*/ 3845 w 659"/>
                  <a:gd name="T7" fmla="*/ 517 h 743"/>
                  <a:gd name="T8" fmla="*/ 3977 w 659"/>
                  <a:gd name="T9" fmla="*/ 1956 h 743"/>
                  <a:gd name="T10" fmla="*/ 5525 w 659"/>
                  <a:gd name="T11" fmla="*/ 3580 h 743"/>
                  <a:gd name="T12" fmla="*/ 5998 w 659"/>
                  <a:gd name="T13" fmla="*/ 2829 h 743"/>
                  <a:gd name="T14" fmla="*/ 6848 w 659"/>
                  <a:gd name="T15" fmla="*/ 2829 h 743"/>
                  <a:gd name="T16" fmla="*/ 7585 w 659"/>
                  <a:gd name="T17" fmla="*/ 4225 h 743"/>
                  <a:gd name="T18" fmla="*/ 8021 w 659"/>
                  <a:gd name="T19" fmla="*/ 3718 h 743"/>
                  <a:gd name="T20" fmla="*/ 9351 w 659"/>
                  <a:gd name="T21" fmla="*/ 4291 h 743"/>
                  <a:gd name="T22" fmla="*/ 9821 w 659"/>
                  <a:gd name="T23" fmla="*/ 3259 h 743"/>
                  <a:gd name="T24" fmla="*/ 10661 w 659"/>
                  <a:gd name="T25" fmla="*/ 4106 h 743"/>
                  <a:gd name="T26" fmla="*/ 12130 w 659"/>
                  <a:gd name="T27" fmla="*/ 3965 h 743"/>
                  <a:gd name="T28" fmla="*/ 9723 w 659"/>
                  <a:gd name="T29" fmla="*/ 6920 h 743"/>
                  <a:gd name="T30" fmla="*/ 8501 w 659"/>
                  <a:gd name="T31" fmla="*/ 9551 h 743"/>
                  <a:gd name="T32" fmla="*/ 8749 w 659"/>
                  <a:gd name="T33" fmla="*/ 13301 h 743"/>
                  <a:gd name="T34" fmla="*/ 7927 w 659"/>
                  <a:gd name="T35" fmla="*/ 14958 h 743"/>
                  <a:gd name="T36" fmla="*/ 8273 w 659"/>
                  <a:gd name="T37" fmla="*/ 16009 h 743"/>
                  <a:gd name="T38" fmla="*/ 8273 w 659"/>
                  <a:gd name="T39" fmla="*/ 18818 h 743"/>
                  <a:gd name="T40" fmla="*/ 9084 w 659"/>
                  <a:gd name="T41" fmla="*/ 18818 h 743"/>
                  <a:gd name="T42" fmla="*/ 10318 w 659"/>
                  <a:gd name="T43" fmla="*/ 20844 h 743"/>
                  <a:gd name="T44" fmla="*/ 10806 w 659"/>
                  <a:gd name="T45" fmla="*/ 23314 h 743"/>
                  <a:gd name="T46" fmla="*/ 2219 w 659"/>
                  <a:gd name="T47" fmla="*/ 24034 h 743"/>
                  <a:gd name="T48" fmla="*/ 2256 w 659"/>
                  <a:gd name="T49" fmla="*/ 17369 h 743"/>
                  <a:gd name="T50" fmla="*/ 1490 w 659"/>
                  <a:gd name="T51" fmla="*/ 15926 h 743"/>
                  <a:gd name="T52" fmla="*/ 1747 w 659"/>
                  <a:gd name="T53" fmla="*/ 14157 h 743"/>
                  <a:gd name="T54" fmla="*/ 2037 w 659"/>
                  <a:gd name="T55" fmla="*/ 13189 h 743"/>
                  <a:gd name="T56" fmla="*/ 1490 w 659"/>
                  <a:gd name="T57" fmla="*/ 8613 h 743"/>
                  <a:gd name="T58" fmla="*/ 753 w 659"/>
                  <a:gd name="T59" fmla="*/ 5545 h 743"/>
                  <a:gd name="T60" fmla="*/ 0 w 659"/>
                  <a:gd name="T61" fmla="*/ 1880 h 7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9"/>
                  <a:gd name="T94" fmla="*/ 0 h 743"/>
                  <a:gd name="T95" fmla="*/ 659 w 659"/>
                  <a:gd name="T96" fmla="*/ 743 h 7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9" h="743">
                    <a:moveTo>
                      <a:pt x="0" y="58"/>
                    </a:moveTo>
                    <a:lnTo>
                      <a:pt x="173" y="58"/>
                    </a:lnTo>
                    <a:lnTo>
                      <a:pt x="171" y="0"/>
                    </a:lnTo>
                    <a:lnTo>
                      <a:pt x="209" y="16"/>
                    </a:lnTo>
                    <a:lnTo>
                      <a:pt x="216" y="61"/>
                    </a:lnTo>
                    <a:lnTo>
                      <a:pt x="298" y="110"/>
                    </a:lnTo>
                    <a:lnTo>
                      <a:pt x="324" y="88"/>
                    </a:lnTo>
                    <a:lnTo>
                      <a:pt x="372" y="88"/>
                    </a:lnTo>
                    <a:lnTo>
                      <a:pt x="410" y="131"/>
                    </a:lnTo>
                    <a:lnTo>
                      <a:pt x="435" y="115"/>
                    </a:lnTo>
                    <a:lnTo>
                      <a:pt x="507" y="133"/>
                    </a:lnTo>
                    <a:lnTo>
                      <a:pt x="532" y="101"/>
                    </a:lnTo>
                    <a:lnTo>
                      <a:pt x="577" y="126"/>
                    </a:lnTo>
                    <a:lnTo>
                      <a:pt x="658" y="122"/>
                    </a:lnTo>
                    <a:lnTo>
                      <a:pt x="527" y="214"/>
                    </a:lnTo>
                    <a:lnTo>
                      <a:pt x="462" y="295"/>
                    </a:lnTo>
                    <a:lnTo>
                      <a:pt x="475" y="412"/>
                    </a:lnTo>
                    <a:lnTo>
                      <a:pt x="430" y="461"/>
                    </a:lnTo>
                    <a:lnTo>
                      <a:pt x="448" y="495"/>
                    </a:lnTo>
                    <a:lnTo>
                      <a:pt x="448" y="582"/>
                    </a:lnTo>
                    <a:lnTo>
                      <a:pt x="493" y="582"/>
                    </a:lnTo>
                    <a:lnTo>
                      <a:pt x="559" y="645"/>
                    </a:lnTo>
                    <a:lnTo>
                      <a:pt x="586" y="720"/>
                    </a:lnTo>
                    <a:lnTo>
                      <a:pt x="120" y="742"/>
                    </a:lnTo>
                    <a:lnTo>
                      <a:pt x="122" y="537"/>
                    </a:lnTo>
                    <a:lnTo>
                      <a:pt x="81" y="492"/>
                    </a:lnTo>
                    <a:lnTo>
                      <a:pt x="95" y="438"/>
                    </a:lnTo>
                    <a:lnTo>
                      <a:pt x="110" y="407"/>
                    </a:lnTo>
                    <a:lnTo>
                      <a:pt x="81" y="265"/>
                    </a:lnTo>
                    <a:lnTo>
                      <a:pt x="41" y="171"/>
                    </a:lnTo>
                    <a:lnTo>
                      <a:pt x="0" y="58"/>
                    </a:lnTo>
                  </a:path>
                </a:pathLst>
              </a:custGeom>
              <a:solidFill>
                <a:srgbClr val="B2B2B2"/>
              </a:solidFill>
              <a:ln w="12700" cap="rnd">
                <a:solidFill>
                  <a:schemeClr val="bg2"/>
                </a:solidFill>
                <a:round/>
                <a:headEnd/>
                <a:tailEnd/>
              </a:ln>
            </p:spPr>
            <p:txBody>
              <a:bodyPr/>
              <a:lstStyle/>
              <a:p>
                <a:endParaRPr lang="en-US"/>
              </a:p>
            </p:txBody>
          </p:sp>
          <p:sp>
            <p:nvSpPr>
              <p:cNvPr id="92416" name="Freeform 26"/>
              <p:cNvSpPr>
                <a:spLocks/>
              </p:cNvSpPr>
              <p:nvPr/>
            </p:nvSpPr>
            <p:spPr bwMode="auto">
              <a:xfrm>
                <a:off x="3433" y="1739"/>
                <a:ext cx="547" cy="648"/>
              </a:xfrm>
              <a:custGeom>
                <a:avLst/>
                <a:gdLst>
                  <a:gd name="T0" fmla="*/ 648 w 502"/>
                  <a:gd name="T1" fmla="*/ 1238 h 586"/>
                  <a:gd name="T2" fmla="*/ 1370 w 502"/>
                  <a:gd name="T3" fmla="*/ 1036 h 586"/>
                  <a:gd name="T4" fmla="*/ 2010 w 502"/>
                  <a:gd name="T5" fmla="*/ 1036 h 586"/>
                  <a:gd name="T6" fmla="*/ 2415 w 502"/>
                  <a:gd name="T7" fmla="*/ 0 h 586"/>
                  <a:gd name="T8" fmla="*/ 2708 w 502"/>
                  <a:gd name="T9" fmla="*/ 1317 h 586"/>
                  <a:gd name="T10" fmla="*/ 3709 w 502"/>
                  <a:gd name="T11" fmla="*/ 1317 h 586"/>
                  <a:gd name="T12" fmla="*/ 4233 w 502"/>
                  <a:gd name="T13" fmla="*/ 2559 h 586"/>
                  <a:gd name="T14" fmla="*/ 5284 w 502"/>
                  <a:gd name="T15" fmla="*/ 2176 h 586"/>
                  <a:gd name="T16" fmla="*/ 5966 w 502"/>
                  <a:gd name="T17" fmla="*/ 2943 h 586"/>
                  <a:gd name="T18" fmla="*/ 7282 w 502"/>
                  <a:gd name="T19" fmla="*/ 3489 h 586"/>
                  <a:gd name="T20" fmla="*/ 7507 w 502"/>
                  <a:gd name="T21" fmla="*/ 4436 h 586"/>
                  <a:gd name="T22" fmla="*/ 8195 w 502"/>
                  <a:gd name="T23" fmla="*/ 4526 h 586"/>
                  <a:gd name="T24" fmla="*/ 8000 w 502"/>
                  <a:gd name="T25" fmla="*/ 5424 h 586"/>
                  <a:gd name="T26" fmla="*/ 8200 w 502"/>
                  <a:gd name="T27" fmla="*/ 6458 h 586"/>
                  <a:gd name="T28" fmla="*/ 7794 w 502"/>
                  <a:gd name="T29" fmla="*/ 7847 h 586"/>
                  <a:gd name="T30" fmla="*/ 8067 w 502"/>
                  <a:gd name="T31" fmla="*/ 8109 h 586"/>
                  <a:gd name="T32" fmla="*/ 8844 w 502"/>
                  <a:gd name="T33" fmla="*/ 6633 h 586"/>
                  <a:gd name="T34" fmla="*/ 8757 w 502"/>
                  <a:gd name="T35" fmla="*/ 6158 h 586"/>
                  <a:gd name="T36" fmla="*/ 9087 w 502"/>
                  <a:gd name="T37" fmla="*/ 5944 h 586"/>
                  <a:gd name="T38" fmla="*/ 9268 w 502"/>
                  <a:gd name="T39" fmla="*/ 6633 h 586"/>
                  <a:gd name="T40" fmla="*/ 8717 w 502"/>
                  <a:gd name="T41" fmla="*/ 7612 h 586"/>
                  <a:gd name="T42" fmla="*/ 8493 w 502"/>
                  <a:gd name="T43" fmla="*/ 9916 h 586"/>
                  <a:gd name="T44" fmla="*/ 8493 w 502"/>
                  <a:gd name="T45" fmla="*/ 13685 h 586"/>
                  <a:gd name="T46" fmla="*/ 8844 w 502"/>
                  <a:gd name="T47" fmla="*/ 14364 h 586"/>
                  <a:gd name="T48" fmla="*/ 8687 w 502"/>
                  <a:gd name="T49" fmla="*/ 16661 h 586"/>
                  <a:gd name="T50" fmla="*/ 4281 w 502"/>
                  <a:gd name="T51" fmla="*/ 17863 h 586"/>
                  <a:gd name="T52" fmla="*/ 3181 w 502"/>
                  <a:gd name="T53" fmla="*/ 16734 h 586"/>
                  <a:gd name="T54" fmla="*/ 3404 w 502"/>
                  <a:gd name="T55" fmla="*/ 15329 h 586"/>
                  <a:gd name="T56" fmla="*/ 2867 w 502"/>
                  <a:gd name="T57" fmla="*/ 13839 h 586"/>
                  <a:gd name="T58" fmla="*/ 2415 w 502"/>
                  <a:gd name="T59" fmla="*/ 11861 h 586"/>
                  <a:gd name="T60" fmla="*/ 1168 w 502"/>
                  <a:gd name="T61" fmla="*/ 9952 h 586"/>
                  <a:gd name="T62" fmla="*/ 412 w 502"/>
                  <a:gd name="T63" fmla="*/ 9952 h 586"/>
                  <a:gd name="T64" fmla="*/ 412 w 502"/>
                  <a:gd name="T65" fmla="*/ 7276 h 586"/>
                  <a:gd name="T66" fmla="*/ 0 w 502"/>
                  <a:gd name="T67" fmla="*/ 6326 h 586"/>
                  <a:gd name="T68" fmla="*/ 871 w 502"/>
                  <a:gd name="T69" fmla="*/ 4776 h 586"/>
                  <a:gd name="T70" fmla="*/ 648 w 502"/>
                  <a:gd name="T71" fmla="*/ 1238 h 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2"/>
                  <a:gd name="T109" fmla="*/ 0 h 586"/>
                  <a:gd name="T110" fmla="*/ 502 w 502"/>
                  <a:gd name="T111" fmla="*/ 586 h 5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2" h="586">
                    <a:moveTo>
                      <a:pt x="36" y="40"/>
                    </a:moveTo>
                    <a:lnTo>
                      <a:pt x="74" y="34"/>
                    </a:lnTo>
                    <a:lnTo>
                      <a:pt x="108" y="34"/>
                    </a:lnTo>
                    <a:lnTo>
                      <a:pt x="130" y="0"/>
                    </a:lnTo>
                    <a:lnTo>
                      <a:pt x="146" y="43"/>
                    </a:lnTo>
                    <a:lnTo>
                      <a:pt x="200" y="43"/>
                    </a:lnTo>
                    <a:lnTo>
                      <a:pt x="229" y="83"/>
                    </a:lnTo>
                    <a:lnTo>
                      <a:pt x="285" y="72"/>
                    </a:lnTo>
                    <a:lnTo>
                      <a:pt x="323" y="97"/>
                    </a:lnTo>
                    <a:lnTo>
                      <a:pt x="393" y="115"/>
                    </a:lnTo>
                    <a:lnTo>
                      <a:pt x="405" y="146"/>
                    </a:lnTo>
                    <a:lnTo>
                      <a:pt x="442" y="148"/>
                    </a:lnTo>
                    <a:lnTo>
                      <a:pt x="431" y="178"/>
                    </a:lnTo>
                    <a:lnTo>
                      <a:pt x="443" y="212"/>
                    </a:lnTo>
                    <a:lnTo>
                      <a:pt x="420" y="256"/>
                    </a:lnTo>
                    <a:lnTo>
                      <a:pt x="436" y="265"/>
                    </a:lnTo>
                    <a:lnTo>
                      <a:pt x="476" y="218"/>
                    </a:lnTo>
                    <a:lnTo>
                      <a:pt x="474" y="202"/>
                    </a:lnTo>
                    <a:lnTo>
                      <a:pt x="490" y="194"/>
                    </a:lnTo>
                    <a:lnTo>
                      <a:pt x="501" y="218"/>
                    </a:lnTo>
                    <a:lnTo>
                      <a:pt x="470" y="250"/>
                    </a:lnTo>
                    <a:lnTo>
                      <a:pt x="458" y="324"/>
                    </a:lnTo>
                    <a:lnTo>
                      <a:pt x="458" y="448"/>
                    </a:lnTo>
                    <a:lnTo>
                      <a:pt x="476" y="470"/>
                    </a:lnTo>
                    <a:lnTo>
                      <a:pt x="469" y="545"/>
                    </a:lnTo>
                    <a:lnTo>
                      <a:pt x="231" y="585"/>
                    </a:lnTo>
                    <a:lnTo>
                      <a:pt x="171" y="547"/>
                    </a:lnTo>
                    <a:lnTo>
                      <a:pt x="184" y="502"/>
                    </a:lnTo>
                    <a:lnTo>
                      <a:pt x="155" y="452"/>
                    </a:lnTo>
                    <a:lnTo>
                      <a:pt x="130" y="389"/>
                    </a:lnTo>
                    <a:lnTo>
                      <a:pt x="63" y="326"/>
                    </a:lnTo>
                    <a:lnTo>
                      <a:pt x="22" y="326"/>
                    </a:lnTo>
                    <a:lnTo>
                      <a:pt x="22" y="239"/>
                    </a:lnTo>
                    <a:lnTo>
                      <a:pt x="0" y="207"/>
                    </a:lnTo>
                    <a:lnTo>
                      <a:pt x="47" y="157"/>
                    </a:lnTo>
                    <a:lnTo>
                      <a:pt x="36" y="40"/>
                    </a:lnTo>
                  </a:path>
                </a:pathLst>
              </a:custGeom>
              <a:solidFill>
                <a:srgbClr val="B2B2B2"/>
              </a:solidFill>
              <a:ln w="12700" cap="rnd">
                <a:solidFill>
                  <a:schemeClr val="bg2"/>
                </a:solidFill>
                <a:round/>
                <a:headEnd/>
                <a:tailEnd/>
              </a:ln>
            </p:spPr>
            <p:txBody>
              <a:bodyPr/>
              <a:lstStyle/>
              <a:p>
                <a:endParaRPr lang="en-US"/>
              </a:p>
            </p:txBody>
          </p:sp>
          <p:sp>
            <p:nvSpPr>
              <p:cNvPr id="92417" name="Freeform 27"/>
              <p:cNvSpPr>
                <a:spLocks/>
              </p:cNvSpPr>
              <p:nvPr/>
            </p:nvSpPr>
            <p:spPr bwMode="auto">
              <a:xfrm>
                <a:off x="3087" y="2250"/>
                <a:ext cx="636" cy="419"/>
              </a:xfrm>
              <a:custGeom>
                <a:avLst/>
                <a:gdLst>
                  <a:gd name="T0" fmla="*/ 166 w 583"/>
                  <a:gd name="T1" fmla="*/ 600 h 379"/>
                  <a:gd name="T2" fmla="*/ 0 w 583"/>
                  <a:gd name="T3" fmla="*/ 2557 h 379"/>
                  <a:gd name="T4" fmla="*/ 235 w 583"/>
                  <a:gd name="T5" fmla="*/ 4739 h 379"/>
                  <a:gd name="T6" fmla="*/ 1273 w 583"/>
                  <a:gd name="T7" fmla="*/ 9117 h 379"/>
                  <a:gd name="T8" fmla="*/ 1897 w 583"/>
                  <a:gd name="T9" fmla="*/ 11476 h 379"/>
                  <a:gd name="T10" fmla="*/ 8496 w 583"/>
                  <a:gd name="T11" fmla="*/ 10917 h 379"/>
                  <a:gd name="T12" fmla="*/ 9572 w 583"/>
                  <a:gd name="T13" fmla="*/ 11476 h 379"/>
                  <a:gd name="T14" fmla="*/ 10214 w 583"/>
                  <a:gd name="T15" fmla="*/ 9183 h 379"/>
                  <a:gd name="T16" fmla="*/ 9957 w 583"/>
                  <a:gd name="T17" fmla="*/ 7674 h 379"/>
                  <a:gd name="T18" fmla="*/ 11076 w 583"/>
                  <a:gd name="T19" fmla="*/ 7307 h 379"/>
                  <a:gd name="T20" fmla="*/ 11211 w 583"/>
                  <a:gd name="T21" fmla="*/ 4751 h 379"/>
                  <a:gd name="T22" fmla="*/ 10573 w 583"/>
                  <a:gd name="T23" fmla="*/ 3691 h 379"/>
                  <a:gd name="T24" fmla="*/ 9416 w 583"/>
                  <a:gd name="T25" fmla="*/ 2557 h 379"/>
                  <a:gd name="T26" fmla="*/ 9659 w 583"/>
                  <a:gd name="T27" fmla="*/ 1093 h 379"/>
                  <a:gd name="T28" fmla="*/ 9163 w 583"/>
                  <a:gd name="T29" fmla="*/ 0 h 379"/>
                  <a:gd name="T30" fmla="*/ 6724 w 583"/>
                  <a:gd name="T31" fmla="*/ 170 h 379"/>
                  <a:gd name="T32" fmla="*/ 4236 w 583"/>
                  <a:gd name="T33" fmla="*/ 311 h 379"/>
                  <a:gd name="T34" fmla="*/ 166 w 583"/>
                  <a:gd name="T35" fmla="*/ 600 h 3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3"/>
                  <a:gd name="T55" fmla="*/ 0 h 379"/>
                  <a:gd name="T56" fmla="*/ 583 w 583"/>
                  <a:gd name="T57" fmla="*/ 379 h 3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3" h="379">
                    <a:moveTo>
                      <a:pt x="9" y="20"/>
                    </a:moveTo>
                    <a:lnTo>
                      <a:pt x="0" y="85"/>
                    </a:lnTo>
                    <a:lnTo>
                      <a:pt x="13" y="157"/>
                    </a:lnTo>
                    <a:lnTo>
                      <a:pt x="67" y="301"/>
                    </a:lnTo>
                    <a:lnTo>
                      <a:pt x="97" y="378"/>
                    </a:lnTo>
                    <a:lnTo>
                      <a:pt x="440" y="360"/>
                    </a:lnTo>
                    <a:lnTo>
                      <a:pt x="496" y="378"/>
                    </a:lnTo>
                    <a:lnTo>
                      <a:pt x="530" y="304"/>
                    </a:lnTo>
                    <a:lnTo>
                      <a:pt x="517" y="252"/>
                    </a:lnTo>
                    <a:lnTo>
                      <a:pt x="575" y="241"/>
                    </a:lnTo>
                    <a:lnTo>
                      <a:pt x="582" y="158"/>
                    </a:lnTo>
                    <a:lnTo>
                      <a:pt x="548" y="122"/>
                    </a:lnTo>
                    <a:lnTo>
                      <a:pt x="488" y="85"/>
                    </a:lnTo>
                    <a:lnTo>
                      <a:pt x="501" y="36"/>
                    </a:lnTo>
                    <a:lnTo>
                      <a:pt x="476" y="0"/>
                    </a:lnTo>
                    <a:lnTo>
                      <a:pt x="348" y="5"/>
                    </a:lnTo>
                    <a:lnTo>
                      <a:pt x="218" y="11"/>
                    </a:lnTo>
                    <a:lnTo>
                      <a:pt x="9" y="20"/>
                    </a:lnTo>
                  </a:path>
                </a:pathLst>
              </a:custGeom>
              <a:solidFill>
                <a:srgbClr val="B2B2B2"/>
              </a:solidFill>
              <a:ln w="12700" cap="rnd">
                <a:solidFill>
                  <a:schemeClr val="bg2"/>
                </a:solidFill>
                <a:round/>
                <a:headEnd/>
                <a:tailEnd/>
              </a:ln>
            </p:spPr>
            <p:txBody>
              <a:bodyPr/>
              <a:lstStyle/>
              <a:p>
                <a:endParaRPr lang="en-US"/>
              </a:p>
            </p:txBody>
          </p:sp>
          <p:sp>
            <p:nvSpPr>
              <p:cNvPr id="92418" name="Freeform 28"/>
              <p:cNvSpPr>
                <a:spLocks/>
              </p:cNvSpPr>
              <p:nvPr/>
            </p:nvSpPr>
            <p:spPr bwMode="auto">
              <a:xfrm>
                <a:off x="3647" y="1647"/>
                <a:ext cx="588" cy="258"/>
              </a:xfrm>
              <a:custGeom>
                <a:avLst/>
                <a:gdLst>
                  <a:gd name="T0" fmla="*/ 0 w 540"/>
                  <a:gd name="T1" fmla="*/ 4090 h 233"/>
                  <a:gd name="T2" fmla="*/ 2204 w 540"/>
                  <a:gd name="T3" fmla="*/ 0 h 233"/>
                  <a:gd name="T4" fmla="*/ 1775 w 540"/>
                  <a:gd name="T5" fmla="*/ 1657 h 233"/>
                  <a:gd name="T6" fmla="*/ 2073 w 540"/>
                  <a:gd name="T7" fmla="*/ 2149 h 233"/>
                  <a:gd name="T8" fmla="*/ 2778 w 540"/>
                  <a:gd name="T9" fmla="*/ 1496 h 233"/>
                  <a:gd name="T10" fmla="*/ 4273 w 540"/>
                  <a:gd name="T11" fmla="*/ 2491 h 233"/>
                  <a:gd name="T12" fmla="*/ 4925 w 540"/>
                  <a:gd name="T13" fmla="*/ 1657 h 233"/>
                  <a:gd name="T14" fmla="*/ 6937 w 540"/>
                  <a:gd name="T15" fmla="*/ 1220 h 233"/>
                  <a:gd name="T16" fmla="*/ 7351 w 540"/>
                  <a:gd name="T17" fmla="*/ 2219 h 233"/>
                  <a:gd name="T18" fmla="*/ 8114 w 540"/>
                  <a:gd name="T19" fmla="*/ 2004 h 233"/>
                  <a:gd name="T20" fmla="*/ 9657 w 540"/>
                  <a:gd name="T21" fmla="*/ 3095 h 233"/>
                  <a:gd name="T22" fmla="*/ 9752 w 540"/>
                  <a:gd name="T23" fmla="*/ 3918 h 233"/>
                  <a:gd name="T24" fmla="*/ 8071 w 540"/>
                  <a:gd name="T25" fmla="*/ 4592 h 233"/>
                  <a:gd name="T26" fmla="*/ 7595 w 540"/>
                  <a:gd name="T27" fmla="*/ 4090 h 233"/>
                  <a:gd name="T28" fmla="*/ 6751 w 540"/>
                  <a:gd name="T29" fmla="*/ 4225 h 233"/>
                  <a:gd name="T30" fmla="*/ 5772 w 540"/>
                  <a:gd name="T31" fmla="*/ 5318 h 233"/>
                  <a:gd name="T32" fmla="*/ 5320 w 540"/>
                  <a:gd name="T33" fmla="*/ 5366 h 233"/>
                  <a:gd name="T34" fmla="*/ 4934 w 540"/>
                  <a:gd name="T35" fmla="*/ 4592 h 233"/>
                  <a:gd name="T36" fmla="*/ 4410 w 540"/>
                  <a:gd name="T37" fmla="*/ 7350 h 233"/>
                  <a:gd name="T38" fmla="*/ 3785 w 540"/>
                  <a:gd name="T39" fmla="*/ 7463 h 233"/>
                  <a:gd name="T40" fmla="*/ 3509 w 540"/>
                  <a:gd name="T41" fmla="*/ 6319 h 233"/>
                  <a:gd name="T42" fmla="*/ 2231 w 540"/>
                  <a:gd name="T43" fmla="*/ 5855 h 233"/>
                  <a:gd name="T44" fmla="*/ 1592 w 540"/>
                  <a:gd name="T45" fmla="*/ 5014 h 233"/>
                  <a:gd name="T46" fmla="*/ 531 w 540"/>
                  <a:gd name="T47" fmla="*/ 5318 h 233"/>
                  <a:gd name="T48" fmla="*/ 0 w 540"/>
                  <a:gd name="T49" fmla="*/ 4090 h 2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0"/>
                  <a:gd name="T76" fmla="*/ 0 h 233"/>
                  <a:gd name="T77" fmla="*/ 540 w 540"/>
                  <a:gd name="T78" fmla="*/ 233 h 2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0" h="233">
                    <a:moveTo>
                      <a:pt x="0" y="128"/>
                    </a:moveTo>
                    <a:lnTo>
                      <a:pt x="121" y="0"/>
                    </a:lnTo>
                    <a:lnTo>
                      <a:pt x="99" y="52"/>
                    </a:lnTo>
                    <a:lnTo>
                      <a:pt x="115" y="68"/>
                    </a:lnTo>
                    <a:lnTo>
                      <a:pt x="153" y="47"/>
                    </a:lnTo>
                    <a:lnTo>
                      <a:pt x="236" y="79"/>
                    </a:lnTo>
                    <a:lnTo>
                      <a:pt x="272" y="52"/>
                    </a:lnTo>
                    <a:lnTo>
                      <a:pt x="384" y="38"/>
                    </a:lnTo>
                    <a:lnTo>
                      <a:pt x="406" y="70"/>
                    </a:lnTo>
                    <a:lnTo>
                      <a:pt x="449" y="63"/>
                    </a:lnTo>
                    <a:lnTo>
                      <a:pt x="534" y="97"/>
                    </a:lnTo>
                    <a:lnTo>
                      <a:pt x="539" y="122"/>
                    </a:lnTo>
                    <a:lnTo>
                      <a:pt x="447" y="144"/>
                    </a:lnTo>
                    <a:lnTo>
                      <a:pt x="420" y="128"/>
                    </a:lnTo>
                    <a:lnTo>
                      <a:pt x="373" y="133"/>
                    </a:lnTo>
                    <a:lnTo>
                      <a:pt x="319" y="165"/>
                    </a:lnTo>
                    <a:lnTo>
                      <a:pt x="294" y="167"/>
                    </a:lnTo>
                    <a:lnTo>
                      <a:pt x="274" y="144"/>
                    </a:lnTo>
                    <a:lnTo>
                      <a:pt x="243" y="230"/>
                    </a:lnTo>
                    <a:lnTo>
                      <a:pt x="209" y="232"/>
                    </a:lnTo>
                    <a:lnTo>
                      <a:pt x="195" y="198"/>
                    </a:lnTo>
                    <a:lnTo>
                      <a:pt x="123" y="182"/>
                    </a:lnTo>
                    <a:lnTo>
                      <a:pt x="88" y="156"/>
                    </a:lnTo>
                    <a:lnTo>
                      <a:pt x="29" y="165"/>
                    </a:lnTo>
                    <a:lnTo>
                      <a:pt x="0" y="128"/>
                    </a:lnTo>
                  </a:path>
                </a:pathLst>
              </a:custGeom>
              <a:solidFill>
                <a:srgbClr val="B2B2B2"/>
              </a:solidFill>
              <a:ln w="12700" cap="rnd">
                <a:solidFill>
                  <a:schemeClr val="bg2"/>
                </a:solidFill>
                <a:round/>
                <a:headEnd/>
                <a:tailEnd/>
              </a:ln>
            </p:spPr>
            <p:txBody>
              <a:bodyPr/>
              <a:lstStyle/>
              <a:p>
                <a:endParaRPr lang="en-US"/>
              </a:p>
            </p:txBody>
          </p:sp>
          <p:sp>
            <p:nvSpPr>
              <p:cNvPr id="92419" name="Freeform 29"/>
              <p:cNvSpPr>
                <a:spLocks/>
              </p:cNvSpPr>
              <p:nvPr/>
            </p:nvSpPr>
            <p:spPr bwMode="auto">
              <a:xfrm>
                <a:off x="4053" y="1828"/>
                <a:ext cx="421" cy="579"/>
              </a:xfrm>
              <a:custGeom>
                <a:avLst/>
                <a:gdLst>
                  <a:gd name="T0" fmla="*/ 1873 w 386"/>
                  <a:gd name="T1" fmla="*/ 701 h 523"/>
                  <a:gd name="T2" fmla="*/ 2129 w 386"/>
                  <a:gd name="T3" fmla="*/ 1739 h 523"/>
                  <a:gd name="T4" fmla="*/ 1628 w 386"/>
                  <a:gd name="T5" fmla="*/ 2372 h 523"/>
                  <a:gd name="T6" fmla="*/ 1612 w 386"/>
                  <a:gd name="T7" fmla="*/ 5003 h 523"/>
                  <a:gd name="T8" fmla="*/ 1298 w 386"/>
                  <a:gd name="T9" fmla="*/ 3227 h 523"/>
                  <a:gd name="T10" fmla="*/ 234 w 386"/>
                  <a:gd name="T11" fmla="*/ 4912 h 523"/>
                  <a:gd name="T12" fmla="*/ 0 w 386"/>
                  <a:gd name="T13" fmla="*/ 9657 h 523"/>
                  <a:gd name="T14" fmla="*/ 691 w 386"/>
                  <a:gd name="T15" fmla="*/ 12015 h 523"/>
                  <a:gd name="T16" fmla="*/ 771 w 386"/>
                  <a:gd name="T17" fmla="*/ 13218 h 523"/>
                  <a:gd name="T18" fmla="*/ 786 w 386"/>
                  <a:gd name="T19" fmla="*/ 14207 h 523"/>
                  <a:gd name="T20" fmla="*/ 771 w 386"/>
                  <a:gd name="T21" fmla="*/ 15024 h 523"/>
                  <a:gd name="T22" fmla="*/ 606 w 386"/>
                  <a:gd name="T23" fmla="*/ 16597 h 523"/>
                  <a:gd name="T24" fmla="*/ 3544 w 386"/>
                  <a:gd name="T25" fmla="*/ 16303 h 523"/>
                  <a:gd name="T26" fmla="*/ 7329 w 386"/>
                  <a:gd name="T27" fmla="*/ 15750 h 523"/>
                  <a:gd name="T28" fmla="*/ 6624 w 386"/>
                  <a:gd name="T29" fmla="*/ 15343 h 523"/>
                  <a:gd name="T30" fmla="*/ 6253 w 386"/>
                  <a:gd name="T31" fmla="*/ 14506 h 523"/>
                  <a:gd name="T32" fmla="*/ 6845 w 386"/>
                  <a:gd name="T33" fmla="*/ 13761 h 523"/>
                  <a:gd name="T34" fmla="*/ 6845 w 386"/>
                  <a:gd name="T35" fmla="*/ 12856 h 523"/>
                  <a:gd name="T36" fmla="*/ 6557 w 386"/>
                  <a:gd name="T37" fmla="*/ 12085 h 523"/>
                  <a:gd name="T38" fmla="*/ 6845 w 386"/>
                  <a:gd name="T39" fmla="*/ 11548 h 523"/>
                  <a:gd name="T40" fmla="*/ 7369 w 386"/>
                  <a:gd name="T41" fmla="*/ 11592 h 523"/>
                  <a:gd name="T42" fmla="*/ 7260 w 386"/>
                  <a:gd name="T43" fmla="*/ 9268 h 523"/>
                  <a:gd name="T44" fmla="*/ 7134 w 386"/>
                  <a:gd name="T45" fmla="*/ 7879 h 523"/>
                  <a:gd name="T46" fmla="*/ 6808 w 386"/>
                  <a:gd name="T47" fmla="*/ 7004 h 523"/>
                  <a:gd name="T48" fmla="*/ 6534 w 386"/>
                  <a:gd name="T49" fmla="*/ 6526 h 523"/>
                  <a:gd name="T50" fmla="*/ 6012 w 386"/>
                  <a:gd name="T51" fmla="*/ 6327 h 523"/>
                  <a:gd name="T52" fmla="*/ 5554 w 386"/>
                  <a:gd name="T53" fmla="*/ 6327 h 523"/>
                  <a:gd name="T54" fmla="*/ 5074 w 386"/>
                  <a:gd name="T55" fmla="*/ 7441 h 523"/>
                  <a:gd name="T56" fmla="*/ 4778 w 386"/>
                  <a:gd name="T57" fmla="*/ 7754 h 523"/>
                  <a:gd name="T58" fmla="*/ 4597 w 386"/>
                  <a:gd name="T59" fmla="*/ 7879 h 523"/>
                  <a:gd name="T60" fmla="*/ 4341 w 386"/>
                  <a:gd name="T61" fmla="*/ 7728 h 523"/>
                  <a:gd name="T62" fmla="*/ 4249 w 386"/>
                  <a:gd name="T63" fmla="*/ 7225 h 523"/>
                  <a:gd name="T64" fmla="*/ 4341 w 386"/>
                  <a:gd name="T65" fmla="*/ 6864 h 523"/>
                  <a:gd name="T66" fmla="*/ 4523 w 386"/>
                  <a:gd name="T67" fmla="*/ 6526 h 523"/>
                  <a:gd name="T68" fmla="*/ 4735 w 386"/>
                  <a:gd name="T69" fmla="*/ 6327 h 523"/>
                  <a:gd name="T70" fmla="*/ 4937 w 386"/>
                  <a:gd name="T71" fmla="*/ 6297 h 523"/>
                  <a:gd name="T72" fmla="*/ 4937 w 386"/>
                  <a:gd name="T73" fmla="*/ 5667 h 523"/>
                  <a:gd name="T74" fmla="*/ 5499 w 386"/>
                  <a:gd name="T75" fmla="*/ 5003 h 523"/>
                  <a:gd name="T76" fmla="*/ 4937 w 386"/>
                  <a:gd name="T77" fmla="*/ 2780 h 523"/>
                  <a:gd name="T78" fmla="*/ 4937 w 386"/>
                  <a:gd name="T79" fmla="*/ 1752 h 523"/>
                  <a:gd name="T80" fmla="*/ 4017 w 386"/>
                  <a:gd name="T81" fmla="*/ 1405 h 523"/>
                  <a:gd name="T82" fmla="*/ 2686 w 386"/>
                  <a:gd name="T83" fmla="*/ 0 h 523"/>
                  <a:gd name="T84" fmla="*/ 1873 w 386"/>
                  <a:gd name="T85" fmla="*/ 701 h 5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6"/>
                  <a:gd name="T130" fmla="*/ 0 h 523"/>
                  <a:gd name="T131" fmla="*/ 386 w 386"/>
                  <a:gd name="T132" fmla="*/ 523 h 5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6" h="523">
                    <a:moveTo>
                      <a:pt x="97" y="22"/>
                    </a:moveTo>
                    <a:lnTo>
                      <a:pt x="112" y="54"/>
                    </a:lnTo>
                    <a:lnTo>
                      <a:pt x="85" y="74"/>
                    </a:lnTo>
                    <a:lnTo>
                      <a:pt x="83" y="157"/>
                    </a:lnTo>
                    <a:lnTo>
                      <a:pt x="68" y="103"/>
                    </a:lnTo>
                    <a:lnTo>
                      <a:pt x="13" y="155"/>
                    </a:lnTo>
                    <a:lnTo>
                      <a:pt x="0" y="304"/>
                    </a:lnTo>
                    <a:lnTo>
                      <a:pt x="36" y="378"/>
                    </a:lnTo>
                    <a:lnTo>
                      <a:pt x="40" y="416"/>
                    </a:lnTo>
                    <a:lnTo>
                      <a:pt x="41" y="446"/>
                    </a:lnTo>
                    <a:lnTo>
                      <a:pt x="40" y="473"/>
                    </a:lnTo>
                    <a:lnTo>
                      <a:pt x="32" y="522"/>
                    </a:lnTo>
                    <a:lnTo>
                      <a:pt x="184" y="513"/>
                    </a:lnTo>
                    <a:lnTo>
                      <a:pt x="383" y="495"/>
                    </a:lnTo>
                    <a:lnTo>
                      <a:pt x="347" y="484"/>
                    </a:lnTo>
                    <a:lnTo>
                      <a:pt x="327" y="457"/>
                    </a:lnTo>
                    <a:lnTo>
                      <a:pt x="358" y="434"/>
                    </a:lnTo>
                    <a:lnTo>
                      <a:pt x="358" y="405"/>
                    </a:lnTo>
                    <a:lnTo>
                      <a:pt x="344" y="380"/>
                    </a:lnTo>
                    <a:lnTo>
                      <a:pt x="358" y="362"/>
                    </a:lnTo>
                    <a:lnTo>
                      <a:pt x="385" y="364"/>
                    </a:lnTo>
                    <a:lnTo>
                      <a:pt x="380" y="292"/>
                    </a:lnTo>
                    <a:lnTo>
                      <a:pt x="372" y="248"/>
                    </a:lnTo>
                    <a:lnTo>
                      <a:pt x="356" y="221"/>
                    </a:lnTo>
                    <a:lnTo>
                      <a:pt x="340" y="205"/>
                    </a:lnTo>
                    <a:lnTo>
                      <a:pt x="315" y="200"/>
                    </a:lnTo>
                    <a:lnTo>
                      <a:pt x="291" y="200"/>
                    </a:lnTo>
                    <a:lnTo>
                      <a:pt x="266" y="234"/>
                    </a:lnTo>
                    <a:lnTo>
                      <a:pt x="250" y="245"/>
                    </a:lnTo>
                    <a:lnTo>
                      <a:pt x="239" y="248"/>
                    </a:lnTo>
                    <a:lnTo>
                      <a:pt x="227" y="243"/>
                    </a:lnTo>
                    <a:lnTo>
                      <a:pt x="223" y="227"/>
                    </a:lnTo>
                    <a:lnTo>
                      <a:pt x="227" y="216"/>
                    </a:lnTo>
                    <a:lnTo>
                      <a:pt x="237" y="205"/>
                    </a:lnTo>
                    <a:lnTo>
                      <a:pt x="248" y="200"/>
                    </a:lnTo>
                    <a:lnTo>
                      <a:pt x="259" y="198"/>
                    </a:lnTo>
                    <a:lnTo>
                      <a:pt x="259" y="178"/>
                    </a:lnTo>
                    <a:lnTo>
                      <a:pt x="288" y="157"/>
                    </a:lnTo>
                    <a:lnTo>
                      <a:pt x="259" y="88"/>
                    </a:lnTo>
                    <a:lnTo>
                      <a:pt x="259" y="56"/>
                    </a:lnTo>
                    <a:lnTo>
                      <a:pt x="210" y="43"/>
                    </a:lnTo>
                    <a:lnTo>
                      <a:pt x="140" y="0"/>
                    </a:lnTo>
                    <a:lnTo>
                      <a:pt x="97" y="22"/>
                    </a:lnTo>
                  </a:path>
                </a:pathLst>
              </a:custGeom>
              <a:solidFill>
                <a:srgbClr val="B2B2B2"/>
              </a:solidFill>
              <a:ln w="12700" cap="rnd">
                <a:solidFill>
                  <a:schemeClr val="bg2"/>
                </a:solidFill>
                <a:round/>
                <a:headEnd/>
                <a:tailEnd/>
              </a:ln>
            </p:spPr>
            <p:txBody>
              <a:bodyPr/>
              <a:lstStyle/>
              <a:p>
                <a:endParaRPr lang="en-US"/>
              </a:p>
            </p:txBody>
          </p:sp>
          <p:sp>
            <p:nvSpPr>
              <p:cNvPr id="92420" name="Freeform 30"/>
              <p:cNvSpPr>
                <a:spLocks/>
              </p:cNvSpPr>
              <p:nvPr/>
            </p:nvSpPr>
            <p:spPr bwMode="auto">
              <a:xfrm>
                <a:off x="3596" y="2340"/>
                <a:ext cx="456" cy="763"/>
              </a:xfrm>
              <a:custGeom>
                <a:avLst/>
                <a:gdLst>
                  <a:gd name="T0" fmla="*/ 1495 w 418"/>
                  <a:gd name="T1" fmla="*/ 1238 h 690"/>
                  <a:gd name="T2" fmla="*/ 6095 w 418"/>
                  <a:gd name="T3" fmla="*/ 0 h 690"/>
                  <a:gd name="T4" fmla="*/ 6779 w 418"/>
                  <a:gd name="T5" fmla="*/ 2580 h 690"/>
                  <a:gd name="T6" fmla="*/ 7788 w 418"/>
                  <a:gd name="T7" fmla="*/ 13302 h 690"/>
                  <a:gd name="T8" fmla="*/ 8043 w 418"/>
                  <a:gd name="T9" fmla="*/ 14817 h 690"/>
                  <a:gd name="T10" fmla="*/ 7301 w 418"/>
                  <a:gd name="T11" fmla="*/ 17626 h 690"/>
                  <a:gd name="T12" fmla="*/ 7301 w 418"/>
                  <a:gd name="T13" fmla="*/ 19611 h 690"/>
                  <a:gd name="T14" fmla="*/ 6469 w 418"/>
                  <a:gd name="T15" fmla="*/ 19399 h 690"/>
                  <a:gd name="T16" fmla="*/ 6544 w 418"/>
                  <a:gd name="T17" fmla="*/ 21038 h 690"/>
                  <a:gd name="T18" fmla="*/ 5666 w 418"/>
                  <a:gd name="T19" fmla="*/ 20372 h 690"/>
                  <a:gd name="T20" fmla="*/ 5210 w 418"/>
                  <a:gd name="T21" fmla="*/ 20582 h 690"/>
                  <a:gd name="T22" fmla="*/ 4527 w 418"/>
                  <a:gd name="T23" fmla="*/ 20446 h 690"/>
                  <a:gd name="T24" fmla="*/ 4060 w 418"/>
                  <a:gd name="T25" fmla="*/ 17953 h 690"/>
                  <a:gd name="T26" fmla="*/ 3129 w 418"/>
                  <a:gd name="T27" fmla="*/ 17160 h 690"/>
                  <a:gd name="T28" fmla="*/ 3129 w 418"/>
                  <a:gd name="T29" fmla="*/ 14452 h 690"/>
                  <a:gd name="T30" fmla="*/ 2146 w 418"/>
                  <a:gd name="T31" fmla="*/ 14817 h 690"/>
                  <a:gd name="T32" fmla="*/ 1652 w 418"/>
                  <a:gd name="T33" fmla="*/ 12790 h 690"/>
                  <a:gd name="T34" fmla="*/ 0 w 418"/>
                  <a:gd name="T35" fmla="*/ 10469 h 690"/>
                  <a:gd name="T36" fmla="*/ 1227 w 418"/>
                  <a:gd name="T37" fmla="*/ 6854 h 690"/>
                  <a:gd name="T38" fmla="*/ 866 w 418"/>
                  <a:gd name="T39" fmla="*/ 5174 h 690"/>
                  <a:gd name="T40" fmla="*/ 2112 w 418"/>
                  <a:gd name="T41" fmla="*/ 4861 h 690"/>
                  <a:gd name="T42" fmla="*/ 2146 w 418"/>
                  <a:gd name="T43" fmla="*/ 2504 h 690"/>
                  <a:gd name="T44" fmla="*/ 1495 w 418"/>
                  <a:gd name="T45" fmla="*/ 1238 h 6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8"/>
                  <a:gd name="T70" fmla="*/ 0 h 690"/>
                  <a:gd name="T71" fmla="*/ 418 w 418"/>
                  <a:gd name="T72" fmla="*/ 690 h 6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8" h="690">
                    <a:moveTo>
                      <a:pt x="77" y="40"/>
                    </a:moveTo>
                    <a:lnTo>
                      <a:pt x="316" y="0"/>
                    </a:lnTo>
                    <a:lnTo>
                      <a:pt x="352" y="85"/>
                    </a:lnTo>
                    <a:lnTo>
                      <a:pt x="403" y="437"/>
                    </a:lnTo>
                    <a:lnTo>
                      <a:pt x="417" y="484"/>
                    </a:lnTo>
                    <a:lnTo>
                      <a:pt x="379" y="577"/>
                    </a:lnTo>
                    <a:lnTo>
                      <a:pt x="379" y="642"/>
                    </a:lnTo>
                    <a:lnTo>
                      <a:pt x="336" y="635"/>
                    </a:lnTo>
                    <a:lnTo>
                      <a:pt x="338" y="689"/>
                    </a:lnTo>
                    <a:lnTo>
                      <a:pt x="293" y="667"/>
                    </a:lnTo>
                    <a:lnTo>
                      <a:pt x="270" y="675"/>
                    </a:lnTo>
                    <a:lnTo>
                      <a:pt x="235" y="669"/>
                    </a:lnTo>
                    <a:lnTo>
                      <a:pt x="210" y="586"/>
                    </a:lnTo>
                    <a:lnTo>
                      <a:pt x="162" y="561"/>
                    </a:lnTo>
                    <a:lnTo>
                      <a:pt x="162" y="473"/>
                    </a:lnTo>
                    <a:lnTo>
                      <a:pt x="113" y="484"/>
                    </a:lnTo>
                    <a:lnTo>
                      <a:pt x="86" y="419"/>
                    </a:lnTo>
                    <a:lnTo>
                      <a:pt x="0" y="344"/>
                    </a:lnTo>
                    <a:lnTo>
                      <a:pt x="63" y="225"/>
                    </a:lnTo>
                    <a:lnTo>
                      <a:pt x="45" y="169"/>
                    </a:lnTo>
                    <a:lnTo>
                      <a:pt x="108" y="158"/>
                    </a:lnTo>
                    <a:lnTo>
                      <a:pt x="113" y="81"/>
                    </a:lnTo>
                    <a:lnTo>
                      <a:pt x="77" y="40"/>
                    </a:lnTo>
                  </a:path>
                </a:pathLst>
              </a:custGeom>
              <a:solidFill>
                <a:srgbClr val="B2B2B2"/>
              </a:solidFill>
              <a:ln w="12700" cap="rnd">
                <a:solidFill>
                  <a:schemeClr val="bg2"/>
                </a:solidFill>
                <a:round/>
                <a:headEnd/>
                <a:tailEnd/>
              </a:ln>
            </p:spPr>
            <p:txBody>
              <a:bodyPr/>
              <a:lstStyle/>
              <a:p>
                <a:endParaRPr lang="en-US"/>
              </a:p>
            </p:txBody>
          </p:sp>
          <p:sp>
            <p:nvSpPr>
              <p:cNvPr id="92421" name="Freeform 31"/>
              <p:cNvSpPr>
                <a:spLocks/>
              </p:cNvSpPr>
              <p:nvPr/>
            </p:nvSpPr>
            <p:spPr bwMode="auto">
              <a:xfrm>
                <a:off x="3192" y="2648"/>
                <a:ext cx="723" cy="605"/>
              </a:xfrm>
              <a:custGeom>
                <a:avLst/>
                <a:gdLst>
                  <a:gd name="T0" fmla="*/ 0 w 663"/>
                  <a:gd name="T1" fmla="*/ 584 h 546"/>
                  <a:gd name="T2" fmla="*/ 5506 w 663"/>
                  <a:gd name="T3" fmla="*/ 0 h 546"/>
                  <a:gd name="T4" fmla="*/ 6683 w 663"/>
                  <a:gd name="T5" fmla="*/ 0 h 546"/>
                  <a:gd name="T6" fmla="*/ 7577 w 663"/>
                  <a:gd name="T7" fmla="*/ 527 h 546"/>
                  <a:gd name="T8" fmla="*/ 7099 w 663"/>
                  <a:gd name="T9" fmla="*/ 2063 h 546"/>
                  <a:gd name="T10" fmla="*/ 8691 w 663"/>
                  <a:gd name="T11" fmla="*/ 4591 h 546"/>
                  <a:gd name="T12" fmla="*/ 9222 w 663"/>
                  <a:gd name="T13" fmla="*/ 6696 h 546"/>
                  <a:gd name="T14" fmla="*/ 10149 w 663"/>
                  <a:gd name="T15" fmla="*/ 6181 h 546"/>
                  <a:gd name="T16" fmla="*/ 10099 w 663"/>
                  <a:gd name="T17" fmla="*/ 9194 h 546"/>
                  <a:gd name="T18" fmla="*/ 11118 w 663"/>
                  <a:gd name="T19" fmla="*/ 10090 h 546"/>
                  <a:gd name="T20" fmla="*/ 11537 w 663"/>
                  <a:gd name="T21" fmla="*/ 12750 h 546"/>
                  <a:gd name="T22" fmla="*/ 12202 w 663"/>
                  <a:gd name="T23" fmla="*/ 12988 h 546"/>
                  <a:gd name="T24" fmla="*/ 12605 w 663"/>
                  <a:gd name="T25" fmla="*/ 14047 h 546"/>
                  <a:gd name="T26" fmla="*/ 11740 w 663"/>
                  <a:gd name="T27" fmla="*/ 15623 h 546"/>
                  <a:gd name="T28" fmla="*/ 11473 w 663"/>
                  <a:gd name="T29" fmla="*/ 17365 h 546"/>
                  <a:gd name="T30" fmla="*/ 10260 w 663"/>
                  <a:gd name="T31" fmla="*/ 17838 h 546"/>
                  <a:gd name="T32" fmla="*/ 10580 w 663"/>
                  <a:gd name="T33" fmla="*/ 15946 h 546"/>
                  <a:gd name="T34" fmla="*/ 5849 w 663"/>
                  <a:gd name="T35" fmla="*/ 16639 h 546"/>
                  <a:gd name="T36" fmla="*/ 2479 w 663"/>
                  <a:gd name="T37" fmla="*/ 17311 h 546"/>
                  <a:gd name="T38" fmla="*/ 2273 w 663"/>
                  <a:gd name="T39" fmla="*/ 15411 h 546"/>
                  <a:gd name="T40" fmla="*/ 2003 w 663"/>
                  <a:gd name="T41" fmla="*/ 9735 h 546"/>
                  <a:gd name="T42" fmla="*/ 1953 w 663"/>
                  <a:gd name="T43" fmla="*/ 6608 h 546"/>
                  <a:gd name="T44" fmla="*/ 842 w 663"/>
                  <a:gd name="T45" fmla="*/ 5190 h 546"/>
                  <a:gd name="T46" fmla="*/ 1266 w 663"/>
                  <a:gd name="T47" fmla="*/ 3895 h 546"/>
                  <a:gd name="T48" fmla="*/ 708 w 663"/>
                  <a:gd name="T49" fmla="*/ 3172 h 546"/>
                  <a:gd name="T50" fmla="*/ 0 w 663"/>
                  <a:gd name="T51" fmla="*/ 584 h 5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3"/>
                  <a:gd name="T79" fmla="*/ 0 h 546"/>
                  <a:gd name="T80" fmla="*/ 663 w 663"/>
                  <a:gd name="T81" fmla="*/ 546 h 5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3" h="546">
                    <a:moveTo>
                      <a:pt x="0" y="18"/>
                    </a:moveTo>
                    <a:lnTo>
                      <a:pt x="290" y="0"/>
                    </a:lnTo>
                    <a:lnTo>
                      <a:pt x="351" y="0"/>
                    </a:lnTo>
                    <a:lnTo>
                      <a:pt x="398" y="16"/>
                    </a:lnTo>
                    <a:lnTo>
                      <a:pt x="372" y="63"/>
                    </a:lnTo>
                    <a:lnTo>
                      <a:pt x="457" y="140"/>
                    </a:lnTo>
                    <a:lnTo>
                      <a:pt x="484" y="205"/>
                    </a:lnTo>
                    <a:lnTo>
                      <a:pt x="534" y="189"/>
                    </a:lnTo>
                    <a:lnTo>
                      <a:pt x="532" y="281"/>
                    </a:lnTo>
                    <a:lnTo>
                      <a:pt x="583" y="308"/>
                    </a:lnTo>
                    <a:lnTo>
                      <a:pt x="606" y="389"/>
                    </a:lnTo>
                    <a:lnTo>
                      <a:pt x="642" y="396"/>
                    </a:lnTo>
                    <a:lnTo>
                      <a:pt x="662" y="430"/>
                    </a:lnTo>
                    <a:lnTo>
                      <a:pt x="617" y="477"/>
                    </a:lnTo>
                    <a:lnTo>
                      <a:pt x="603" y="531"/>
                    </a:lnTo>
                    <a:lnTo>
                      <a:pt x="540" y="545"/>
                    </a:lnTo>
                    <a:lnTo>
                      <a:pt x="556" y="486"/>
                    </a:lnTo>
                    <a:lnTo>
                      <a:pt x="308" y="507"/>
                    </a:lnTo>
                    <a:lnTo>
                      <a:pt x="130" y="529"/>
                    </a:lnTo>
                    <a:lnTo>
                      <a:pt x="119" y="471"/>
                    </a:lnTo>
                    <a:lnTo>
                      <a:pt x="106" y="297"/>
                    </a:lnTo>
                    <a:lnTo>
                      <a:pt x="104" y="201"/>
                    </a:lnTo>
                    <a:lnTo>
                      <a:pt x="45" y="158"/>
                    </a:lnTo>
                    <a:lnTo>
                      <a:pt x="67" y="119"/>
                    </a:lnTo>
                    <a:lnTo>
                      <a:pt x="38" y="97"/>
                    </a:lnTo>
                    <a:lnTo>
                      <a:pt x="0" y="18"/>
                    </a:lnTo>
                  </a:path>
                </a:pathLst>
              </a:custGeom>
              <a:solidFill>
                <a:srgbClr val="B2B2B2"/>
              </a:solidFill>
              <a:ln w="12700" cap="rnd">
                <a:solidFill>
                  <a:schemeClr val="bg2"/>
                </a:solidFill>
                <a:round/>
                <a:headEnd/>
                <a:tailEnd/>
              </a:ln>
            </p:spPr>
            <p:txBody>
              <a:bodyPr/>
              <a:lstStyle/>
              <a:p>
                <a:endParaRPr lang="en-US"/>
              </a:p>
            </p:txBody>
          </p:sp>
          <p:sp>
            <p:nvSpPr>
              <p:cNvPr id="92422" name="Freeform 32"/>
              <p:cNvSpPr>
                <a:spLocks/>
              </p:cNvSpPr>
              <p:nvPr/>
            </p:nvSpPr>
            <p:spPr bwMode="auto">
              <a:xfrm>
                <a:off x="3980" y="2394"/>
                <a:ext cx="357" cy="590"/>
              </a:xfrm>
              <a:custGeom>
                <a:avLst/>
                <a:gdLst>
                  <a:gd name="T0" fmla="*/ 0 w 327"/>
                  <a:gd name="T1" fmla="*/ 1167 h 533"/>
                  <a:gd name="T2" fmla="*/ 808 w 327"/>
                  <a:gd name="T3" fmla="*/ 1824 h 533"/>
                  <a:gd name="T4" fmla="*/ 1499 w 327"/>
                  <a:gd name="T5" fmla="*/ 1730 h 533"/>
                  <a:gd name="T6" fmla="*/ 1778 w 327"/>
                  <a:gd name="T7" fmla="*/ 1405 h 533"/>
                  <a:gd name="T8" fmla="*/ 1945 w 327"/>
                  <a:gd name="T9" fmla="*/ 312 h 533"/>
                  <a:gd name="T10" fmla="*/ 5009 w 327"/>
                  <a:gd name="T11" fmla="*/ 0 h 533"/>
                  <a:gd name="T12" fmla="*/ 6475 w 327"/>
                  <a:gd name="T13" fmla="*/ 11872 h 533"/>
                  <a:gd name="T14" fmla="*/ 6339 w 327"/>
                  <a:gd name="T15" fmla="*/ 11780 h 533"/>
                  <a:gd name="T16" fmla="*/ 5277 w 327"/>
                  <a:gd name="T17" fmla="*/ 12477 h 533"/>
                  <a:gd name="T18" fmla="*/ 4533 w 327"/>
                  <a:gd name="T19" fmla="*/ 15637 h 533"/>
                  <a:gd name="T20" fmla="*/ 3429 w 327"/>
                  <a:gd name="T21" fmla="*/ 15193 h 533"/>
                  <a:gd name="T22" fmla="*/ 2130 w 327"/>
                  <a:gd name="T23" fmla="*/ 16362 h 533"/>
                  <a:gd name="T24" fmla="*/ 439 w 327"/>
                  <a:gd name="T25" fmla="*/ 16833 h 533"/>
                  <a:gd name="T26" fmla="*/ 1206 w 327"/>
                  <a:gd name="T27" fmla="*/ 13688 h 533"/>
                  <a:gd name="T28" fmla="*/ 884 w 327"/>
                  <a:gd name="T29" fmla="*/ 11930 h 533"/>
                  <a:gd name="T30" fmla="*/ 0 w 327"/>
                  <a:gd name="T31" fmla="*/ 1167 h 5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7"/>
                  <a:gd name="T49" fmla="*/ 0 h 533"/>
                  <a:gd name="T50" fmla="*/ 327 w 327"/>
                  <a:gd name="T51" fmla="*/ 533 h 5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7" h="533">
                    <a:moveTo>
                      <a:pt x="0" y="38"/>
                    </a:moveTo>
                    <a:lnTo>
                      <a:pt x="40" y="58"/>
                    </a:lnTo>
                    <a:lnTo>
                      <a:pt x="76" y="54"/>
                    </a:lnTo>
                    <a:lnTo>
                      <a:pt x="88" y="43"/>
                    </a:lnTo>
                    <a:lnTo>
                      <a:pt x="97" y="11"/>
                    </a:lnTo>
                    <a:lnTo>
                      <a:pt x="254" y="0"/>
                    </a:lnTo>
                    <a:lnTo>
                      <a:pt x="326" y="376"/>
                    </a:lnTo>
                    <a:lnTo>
                      <a:pt x="321" y="372"/>
                    </a:lnTo>
                    <a:lnTo>
                      <a:pt x="267" y="394"/>
                    </a:lnTo>
                    <a:lnTo>
                      <a:pt x="229" y="494"/>
                    </a:lnTo>
                    <a:lnTo>
                      <a:pt x="173" y="480"/>
                    </a:lnTo>
                    <a:lnTo>
                      <a:pt x="108" y="518"/>
                    </a:lnTo>
                    <a:lnTo>
                      <a:pt x="23" y="532"/>
                    </a:lnTo>
                    <a:lnTo>
                      <a:pt x="61" y="433"/>
                    </a:lnTo>
                    <a:lnTo>
                      <a:pt x="45" y="377"/>
                    </a:lnTo>
                    <a:lnTo>
                      <a:pt x="0" y="38"/>
                    </a:lnTo>
                  </a:path>
                </a:pathLst>
              </a:custGeom>
              <a:solidFill>
                <a:srgbClr val="B2B2B2"/>
              </a:solidFill>
              <a:ln w="12700" cap="rnd">
                <a:solidFill>
                  <a:schemeClr val="bg2"/>
                </a:solidFill>
                <a:round/>
                <a:headEnd/>
                <a:tailEnd/>
              </a:ln>
            </p:spPr>
            <p:txBody>
              <a:bodyPr/>
              <a:lstStyle/>
              <a:p>
                <a:endParaRPr lang="en-US"/>
              </a:p>
            </p:txBody>
          </p:sp>
          <p:sp>
            <p:nvSpPr>
              <p:cNvPr id="92423" name="Freeform 33"/>
              <p:cNvSpPr>
                <a:spLocks/>
              </p:cNvSpPr>
              <p:nvPr/>
            </p:nvSpPr>
            <p:spPr bwMode="auto">
              <a:xfrm>
                <a:off x="4257" y="2274"/>
                <a:ext cx="454" cy="533"/>
              </a:xfrm>
              <a:custGeom>
                <a:avLst/>
                <a:gdLst>
                  <a:gd name="T0" fmla="*/ 0 w 417"/>
                  <a:gd name="T1" fmla="*/ 3574 h 481"/>
                  <a:gd name="T2" fmla="*/ 3366 w 417"/>
                  <a:gd name="T3" fmla="*/ 2949 h 481"/>
                  <a:gd name="T4" fmla="*/ 4088 w 417"/>
                  <a:gd name="T5" fmla="*/ 3174 h 481"/>
                  <a:gd name="T6" fmla="*/ 5659 w 417"/>
                  <a:gd name="T7" fmla="*/ 1826 h 481"/>
                  <a:gd name="T8" fmla="*/ 6026 w 417"/>
                  <a:gd name="T9" fmla="*/ 584 h 481"/>
                  <a:gd name="T10" fmla="*/ 6949 w 417"/>
                  <a:gd name="T11" fmla="*/ 0 h 481"/>
                  <a:gd name="T12" fmla="*/ 7515 w 417"/>
                  <a:gd name="T13" fmla="*/ 5995 h 481"/>
                  <a:gd name="T14" fmla="*/ 7082 w 417"/>
                  <a:gd name="T15" fmla="*/ 6615 h 481"/>
                  <a:gd name="T16" fmla="*/ 7189 w 417"/>
                  <a:gd name="T17" fmla="*/ 10689 h 481"/>
                  <a:gd name="T18" fmla="*/ 6461 w 417"/>
                  <a:gd name="T19" fmla="*/ 11099 h 481"/>
                  <a:gd name="T20" fmla="*/ 6026 w 417"/>
                  <a:gd name="T21" fmla="*/ 13356 h 481"/>
                  <a:gd name="T22" fmla="*/ 5459 w 417"/>
                  <a:gd name="T23" fmla="*/ 13106 h 481"/>
                  <a:gd name="T24" fmla="*/ 5254 w 417"/>
                  <a:gd name="T25" fmla="*/ 15769 h 481"/>
                  <a:gd name="T26" fmla="*/ 4413 w 417"/>
                  <a:gd name="T27" fmla="*/ 14627 h 481"/>
                  <a:gd name="T28" fmla="*/ 2774 w 417"/>
                  <a:gd name="T29" fmla="*/ 15307 h 481"/>
                  <a:gd name="T30" fmla="*/ 2040 w 417"/>
                  <a:gd name="T31" fmla="*/ 14311 h 481"/>
                  <a:gd name="T32" fmla="*/ 1096 w 417"/>
                  <a:gd name="T33" fmla="*/ 14285 h 481"/>
                  <a:gd name="T34" fmla="*/ 624 w 417"/>
                  <a:gd name="T35" fmla="*/ 9816 h 481"/>
                  <a:gd name="T36" fmla="*/ 0 w 417"/>
                  <a:gd name="T37" fmla="*/ 3574 h 4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7"/>
                  <a:gd name="T58" fmla="*/ 0 h 481"/>
                  <a:gd name="T59" fmla="*/ 417 w 417"/>
                  <a:gd name="T60" fmla="*/ 481 h 4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7" h="481">
                    <a:moveTo>
                      <a:pt x="0" y="108"/>
                    </a:moveTo>
                    <a:lnTo>
                      <a:pt x="187" y="90"/>
                    </a:lnTo>
                    <a:lnTo>
                      <a:pt x="227" y="97"/>
                    </a:lnTo>
                    <a:lnTo>
                      <a:pt x="315" y="56"/>
                    </a:lnTo>
                    <a:lnTo>
                      <a:pt x="335" y="18"/>
                    </a:lnTo>
                    <a:lnTo>
                      <a:pt x="387" y="0"/>
                    </a:lnTo>
                    <a:lnTo>
                      <a:pt x="416" y="182"/>
                    </a:lnTo>
                    <a:lnTo>
                      <a:pt x="394" y="201"/>
                    </a:lnTo>
                    <a:lnTo>
                      <a:pt x="400" y="327"/>
                    </a:lnTo>
                    <a:lnTo>
                      <a:pt x="358" y="338"/>
                    </a:lnTo>
                    <a:lnTo>
                      <a:pt x="335" y="408"/>
                    </a:lnTo>
                    <a:lnTo>
                      <a:pt x="303" y="399"/>
                    </a:lnTo>
                    <a:lnTo>
                      <a:pt x="292" y="480"/>
                    </a:lnTo>
                    <a:lnTo>
                      <a:pt x="245" y="446"/>
                    </a:lnTo>
                    <a:lnTo>
                      <a:pt x="153" y="467"/>
                    </a:lnTo>
                    <a:lnTo>
                      <a:pt x="113" y="437"/>
                    </a:lnTo>
                    <a:lnTo>
                      <a:pt x="61" y="435"/>
                    </a:lnTo>
                    <a:lnTo>
                      <a:pt x="34" y="300"/>
                    </a:lnTo>
                    <a:lnTo>
                      <a:pt x="0" y="108"/>
                    </a:lnTo>
                  </a:path>
                </a:pathLst>
              </a:custGeom>
              <a:solidFill>
                <a:srgbClr val="B2B2B2"/>
              </a:solidFill>
              <a:ln w="12700" cap="rnd">
                <a:solidFill>
                  <a:schemeClr val="bg2"/>
                </a:solidFill>
                <a:round/>
                <a:headEnd/>
                <a:tailEnd/>
              </a:ln>
            </p:spPr>
            <p:txBody>
              <a:bodyPr/>
              <a:lstStyle/>
              <a:p>
                <a:endParaRPr lang="en-US"/>
              </a:p>
            </p:txBody>
          </p:sp>
          <p:sp>
            <p:nvSpPr>
              <p:cNvPr id="92424" name="Freeform 34"/>
              <p:cNvSpPr>
                <a:spLocks/>
              </p:cNvSpPr>
              <p:nvPr/>
            </p:nvSpPr>
            <p:spPr bwMode="auto">
              <a:xfrm>
                <a:off x="3853" y="2755"/>
                <a:ext cx="800" cy="450"/>
              </a:xfrm>
              <a:custGeom>
                <a:avLst/>
                <a:gdLst>
                  <a:gd name="T0" fmla="*/ 0 w 734"/>
                  <a:gd name="T1" fmla="*/ 12331 h 407"/>
                  <a:gd name="T2" fmla="*/ 3334 w 734"/>
                  <a:gd name="T3" fmla="*/ 11554 h 407"/>
                  <a:gd name="T4" fmla="*/ 3334 w 734"/>
                  <a:gd name="T5" fmla="*/ 11005 h 407"/>
                  <a:gd name="T6" fmla="*/ 11382 w 734"/>
                  <a:gd name="T7" fmla="*/ 9233 h 407"/>
                  <a:gd name="T8" fmla="*/ 11506 w 734"/>
                  <a:gd name="T9" fmla="*/ 8301 h 407"/>
                  <a:gd name="T10" fmla="*/ 12698 w 734"/>
                  <a:gd name="T11" fmla="*/ 7591 h 407"/>
                  <a:gd name="T12" fmla="*/ 12817 w 734"/>
                  <a:gd name="T13" fmla="*/ 6594 h 407"/>
                  <a:gd name="T14" fmla="*/ 13313 w 734"/>
                  <a:gd name="T15" fmla="*/ 6308 h 407"/>
                  <a:gd name="T16" fmla="*/ 13684 w 734"/>
                  <a:gd name="T17" fmla="*/ 4823 h 407"/>
                  <a:gd name="T18" fmla="*/ 12601 w 734"/>
                  <a:gd name="T19" fmla="*/ 3342 h 407"/>
                  <a:gd name="T20" fmla="*/ 12397 w 734"/>
                  <a:gd name="T21" fmla="*/ 1385 h 407"/>
                  <a:gd name="T22" fmla="*/ 11506 w 734"/>
                  <a:gd name="T23" fmla="*/ 380 h 407"/>
                  <a:gd name="T24" fmla="*/ 9732 w 734"/>
                  <a:gd name="T25" fmla="*/ 936 h 407"/>
                  <a:gd name="T26" fmla="*/ 8887 w 734"/>
                  <a:gd name="T27" fmla="*/ 2 h 407"/>
                  <a:gd name="T28" fmla="*/ 8066 w 734"/>
                  <a:gd name="T29" fmla="*/ 0 h 407"/>
                  <a:gd name="T30" fmla="*/ 8221 w 734"/>
                  <a:gd name="T31" fmla="*/ 1385 h 407"/>
                  <a:gd name="T32" fmla="*/ 7115 w 734"/>
                  <a:gd name="T33" fmla="*/ 2090 h 407"/>
                  <a:gd name="T34" fmla="*/ 6398 w 734"/>
                  <a:gd name="T35" fmla="*/ 5160 h 407"/>
                  <a:gd name="T36" fmla="*/ 5386 w 734"/>
                  <a:gd name="T37" fmla="*/ 4667 h 407"/>
                  <a:gd name="T38" fmla="*/ 4185 w 734"/>
                  <a:gd name="T39" fmla="*/ 5794 h 407"/>
                  <a:gd name="T40" fmla="*/ 2606 w 734"/>
                  <a:gd name="T41" fmla="*/ 6250 h 407"/>
                  <a:gd name="T42" fmla="*/ 2606 w 734"/>
                  <a:gd name="T43" fmla="*/ 8024 h 407"/>
                  <a:gd name="T44" fmla="*/ 1867 w 734"/>
                  <a:gd name="T45" fmla="*/ 7883 h 407"/>
                  <a:gd name="T46" fmla="*/ 1902 w 734"/>
                  <a:gd name="T47" fmla="*/ 9431 h 407"/>
                  <a:gd name="T48" fmla="*/ 1081 w 734"/>
                  <a:gd name="T49" fmla="*/ 8874 h 407"/>
                  <a:gd name="T50" fmla="*/ 592 w 734"/>
                  <a:gd name="T51" fmla="*/ 9123 h 407"/>
                  <a:gd name="T52" fmla="*/ 1011 w 734"/>
                  <a:gd name="T53" fmla="*/ 10148 h 407"/>
                  <a:gd name="T54" fmla="*/ 162 w 734"/>
                  <a:gd name="T55" fmla="*/ 11524 h 407"/>
                  <a:gd name="T56" fmla="*/ 0 w 734"/>
                  <a:gd name="T57" fmla="*/ 12331 h 4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4"/>
                  <a:gd name="T88" fmla="*/ 0 h 407"/>
                  <a:gd name="T89" fmla="*/ 734 w 734"/>
                  <a:gd name="T90" fmla="*/ 407 h 4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4" h="407">
                    <a:moveTo>
                      <a:pt x="0" y="406"/>
                    </a:moveTo>
                    <a:lnTo>
                      <a:pt x="178" y="381"/>
                    </a:lnTo>
                    <a:lnTo>
                      <a:pt x="178" y="363"/>
                    </a:lnTo>
                    <a:lnTo>
                      <a:pt x="609" y="304"/>
                    </a:lnTo>
                    <a:lnTo>
                      <a:pt x="616" y="273"/>
                    </a:lnTo>
                    <a:lnTo>
                      <a:pt x="679" y="250"/>
                    </a:lnTo>
                    <a:lnTo>
                      <a:pt x="686" y="217"/>
                    </a:lnTo>
                    <a:lnTo>
                      <a:pt x="713" y="207"/>
                    </a:lnTo>
                    <a:lnTo>
                      <a:pt x="733" y="158"/>
                    </a:lnTo>
                    <a:lnTo>
                      <a:pt x="674" y="110"/>
                    </a:lnTo>
                    <a:lnTo>
                      <a:pt x="663" y="45"/>
                    </a:lnTo>
                    <a:lnTo>
                      <a:pt x="616" y="13"/>
                    </a:lnTo>
                    <a:lnTo>
                      <a:pt x="520" y="31"/>
                    </a:lnTo>
                    <a:lnTo>
                      <a:pt x="475" y="2"/>
                    </a:lnTo>
                    <a:lnTo>
                      <a:pt x="432" y="0"/>
                    </a:lnTo>
                    <a:lnTo>
                      <a:pt x="441" y="45"/>
                    </a:lnTo>
                    <a:lnTo>
                      <a:pt x="382" y="68"/>
                    </a:lnTo>
                    <a:lnTo>
                      <a:pt x="342" y="169"/>
                    </a:lnTo>
                    <a:lnTo>
                      <a:pt x="288" y="153"/>
                    </a:lnTo>
                    <a:lnTo>
                      <a:pt x="223" y="190"/>
                    </a:lnTo>
                    <a:lnTo>
                      <a:pt x="140" y="205"/>
                    </a:lnTo>
                    <a:lnTo>
                      <a:pt x="140" y="262"/>
                    </a:lnTo>
                    <a:lnTo>
                      <a:pt x="99" y="260"/>
                    </a:lnTo>
                    <a:lnTo>
                      <a:pt x="101" y="311"/>
                    </a:lnTo>
                    <a:lnTo>
                      <a:pt x="58" y="291"/>
                    </a:lnTo>
                    <a:lnTo>
                      <a:pt x="32" y="300"/>
                    </a:lnTo>
                    <a:lnTo>
                      <a:pt x="54" y="334"/>
                    </a:lnTo>
                    <a:lnTo>
                      <a:pt x="9" y="379"/>
                    </a:lnTo>
                    <a:lnTo>
                      <a:pt x="0" y="406"/>
                    </a:lnTo>
                  </a:path>
                </a:pathLst>
              </a:custGeom>
              <a:solidFill>
                <a:srgbClr val="B2B2B2"/>
              </a:solidFill>
              <a:ln w="12700" cap="rnd">
                <a:solidFill>
                  <a:schemeClr val="bg2"/>
                </a:solidFill>
                <a:round/>
                <a:headEnd/>
                <a:tailEnd/>
              </a:ln>
            </p:spPr>
            <p:txBody>
              <a:bodyPr/>
              <a:lstStyle/>
              <a:p>
                <a:endParaRPr lang="en-US"/>
              </a:p>
            </p:txBody>
          </p:sp>
          <p:sp>
            <p:nvSpPr>
              <p:cNvPr id="92425" name="Freeform 35"/>
              <p:cNvSpPr>
                <a:spLocks/>
              </p:cNvSpPr>
              <p:nvPr/>
            </p:nvSpPr>
            <p:spPr bwMode="auto">
              <a:xfrm>
                <a:off x="3800" y="3045"/>
                <a:ext cx="921" cy="342"/>
              </a:xfrm>
              <a:custGeom>
                <a:avLst/>
                <a:gdLst>
                  <a:gd name="T0" fmla="*/ 928 w 845"/>
                  <a:gd name="T1" fmla="*/ 4403 h 309"/>
                  <a:gd name="T2" fmla="*/ 928 w 845"/>
                  <a:gd name="T3" fmla="*/ 4609 h 309"/>
                  <a:gd name="T4" fmla="*/ 677 w 845"/>
                  <a:gd name="T5" fmla="*/ 5520 h 309"/>
                  <a:gd name="T6" fmla="*/ 974 w 845"/>
                  <a:gd name="T7" fmla="*/ 6728 h 309"/>
                  <a:gd name="T8" fmla="*/ 0 w 845"/>
                  <a:gd name="T9" fmla="*/ 7843 h 309"/>
                  <a:gd name="T10" fmla="*/ 193 w 845"/>
                  <a:gd name="T11" fmla="*/ 9699 h 309"/>
                  <a:gd name="T12" fmla="*/ 4342 w 845"/>
                  <a:gd name="T13" fmla="*/ 9122 h 309"/>
                  <a:gd name="T14" fmla="*/ 9287 w 845"/>
                  <a:gd name="T15" fmla="*/ 8187 h 309"/>
                  <a:gd name="T16" fmla="*/ 11689 w 845"/>
                  <a:gd name="T17" fmla="*/ 7430 h 309"/>
                  <a:gd name="T18" fmla="*/ 12207 w 845"/>
                  <a:gd name="T19" fmla="*/ 4962 h 309"/>
                  <a:gd name="T20" fmla="*/ 13105 w 845"/>
                  <a:gd name="T21" fmla="*/ 4807 h 309"/>
                  <a:gd name="T22" fmla="*/ 15782 w 845"/>
                  <a:gd name="T23" fmla="*/ 0 h 309"/>
                  <a:gd name="T24" fmla="*/ 12267 w 845"/>
                  <a:gd name="T25" fmla="*/ 1167 h 309"/>
                  <a:gd name="T26" fmla="*/ 4132 w 845"/>
                  <a:gd name="T27" fmla="*/ 3193 h 309"/>
                  <a:gd name="T28" fmla="*/ 4206 w 845"/>
                  <a:gd name="T29" fmla="*/ 3762 h 309"/>
                  <a:gd name="T30" fmla="*/ 928 w 845"/>
                  <a:gd name="T31" fmla="*/ 4403 h 3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5"/>
                  <a:gd name="T49" fmla="*/ 0 h 309"/>
                  <a:gd name="T50" fmla="*/ 845 w 845"/>
                  <a:gd name="T51" fmla="*/ 309 h 3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5" h="309">
                    <a:moveTo>
                      <a:pt x="50" y="140"/>
                    </a:moveTo>
                    <a:lnTo>
                      <a:pt x="50" y="146"/>
                    </a:lnTo>
                    <a:lnTo>
                      <a:pt x="36" y="175"/>
                    </a:lnTo>
                    <a:lnTo>
                      <a:pt x="52" y="214"/>
                    </a:lnTo>
                    <a:lnTo>
                      <a:pt x="0" y="249"/>
                    </a:lnTo>
                    <a:lnTo>
                      <a:pt x="11" y="308"/>
                    </a:lnTo>
                    <a:lnTo>
                      <a:pt x="232" y="290"/>
                    </a:lnTo>
                    <a:lnTo>
                      <a:pt x="495" y="259"/>
                    </a:lnTo>
                    <a:lnTo>
                      <a:pt x="626" y="236"/>
                    </a:lnTo>
                    <a:lnTo>
                      <a:pt x="653" y="157"/>
                    </a:lnTo>
                    <a:lnTo>
                      <a:pt x="700" y="153"/>
                    </a:lnTo>
                    <a:lnTo>
                      <a:pt x="844" y="0"/>
                    </a:lnTo>
                    <a:lnTo>
                      <a:pt x="657" y="38"/>
                    </a:lnTo>
                    <a:lnTo>
                      <a:pt x="221" y="101"/>
                    </a:lnTo>
                    <a:lnTo>
                      <a:pt x="225" y="119"/>
                    </a:lnTo>
                    <a:lnTo>
                      <a:pt x="50" y="140"/>
                    </a:lnTo>
                  </a:path>
                </a:pathLst>
              </a:custGeom>
              <a:solidFill>
                <a:srgbClr val="B2B2B2"/>
              </a:solidFill>
              <a:ln w="12700" cap="rnd">
                <a:solidFill>
                  <a:schemeClr val="bg2"/>
                </a:solidFill>
                <a:round/>
                <a:headEnd/>
                <a:tailEnd/>
              </a:ln>
            </p:spPr>
            <p:txBody>
              <a:bodyPr/>
              <a:lstStyle/>
              <a:p>
                <a:endParaRPr lang="en-US"/>
              </a:p>
            </p:txBody>
          </p:sp>
          <p:sp>
            <p:nvSpPr>
              <p:cNvPr id="92426" name="Freeform 36"/>
              <p:cNvSpPr>
                <a:spLocks/>
              </p:cNvSpPr>
              <p:nvPr/>
            </p:nvSpPr>
            <p:spPr bwMode="auto">
              <a:xfrm>
                <a:off x="3710" y="3360"/>
                <a:ext cx="378" cy="669"/>
              </a:xfrm>
              <a:custGeom>
                <a:avLst/>
                <a:gdLst>
                  <a:gd name="T0" fmla="*/ 1769 w 347"/>
                  <a:gd name="T1" fmla="*/ 635 h 604"/>
                  <a:gd name="T2" fmla="*/ 819 w 347"/>
                  <a:gd name="T3" fmla="*/ 3961 h 604"/>
                  <a:gd name="T4" fmla="*/ 0 w 347"/>
                  <a:gd name="T5" fmla="*/ 6117 h 604"/>
                  <a:gd name="T6" fmla="*/ 247 w 347"/>
                  <a:gd name="T7" fmla="*/ 8644 h 604"/>
                  <a:gd name="T8" fmla="*/ 1248 w 347"/>
                  <a:gd name="T9" fmla="*/ 12163 h 604"/>
                  <a:gd name="T10" fmla="*/ 489 w 347"/>
                  <a:gd name="T11" fmla="*/ 15683 h 604"/>
                  <a:gd name="T12" fmla="*/ 161 w 347"/>
                  <a:gd name="T13" fmla="*/ 17593 h 604"/>
                  <a:gd name="T14" fmla="*/ 3868 w 347"/>
                  <a:gd name="T15" fmla="*/ 16783 h 604"/>
                  <a:gd name="T16" fmla="*/ 4035 w 347"/>
                  <a:gd name="T17" fmla="*/ 19189 h 604"/>
                  <a:gd name="T18" fmla="*/ 4788 w 347"/>
                  <a:gd name="T19" fmla="*/ 19486 h 604"/>
                  <a:gd name="T20" fmla="*/ 4972 w 347"/>
                  <a:gd name="T21" fmla="*/ 18256 h 604"/>
                  <a:gd name="T22" fmla="*/ 6367 w 347"/>
                  <a:gd name="T23" fmla="*/ 17897 h 604"/>
                  <a:gd name="T24" fmla="*/ 6034 w 347"/>
                  <a:gd name="T25" fmla="*/ 13927 h 604"/>
                  <a:gd name="T26" fmla="*/ 6003 w 347"/>
                  <a:gd name="T27" fmla="*/ 0 h 604"/>
                  <a:gd name="T28" fmla="*/ 1769 w 347"/>
                  <a:gd name="T29" fmla="*/ 635 h 6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604"/>
                  <a:gd name="T47" fmla="*/ 347 w 347"/>
                  <a:gd name="T48" fmla="*/ 604 h 6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604">
                    <a:moveTo>
                      <a:pt x="97" y="20"/>
                    </a:moveTo>
                    <a:lnTo>
                      <a:pt x="45" y="122"/>
                    </a:lnTo>
                    <a:lnTo>
                      <a:pt x="0" y="189"/>
                    </a:lnTo>
                    <a:lnTo>
                      <a:pt x="14" y="268"/>
                    </a:lnTo>
                    <a:lnTo>
                      <a:pt x="68" y="376"/>
                    </a:lnTo>
                    <a:lnTo>
                      <a:pt x="27" y="486"/>
                    </a:lnTo>
                    <a:lnTo>
                      <a:pt x="9" y="544"/>
                    </a:lnTo>
                    <a:lnTo>
                      <a:pt x="211" y="520"/>
                    </a:lnTo>
                    <a:lnTo>
                      <a:pt x="220" y="594"/>
                    </a:lnTo>
                    <a:lnTo>
                      <a:pt x="261" y="603"/>
                    </a:lnTo>
                    <a:lnTo>
                      <a:pt x="272" y="565"/>
                    </a:lnTo>
                    <a:lnTo>
                      <a:pt x="346" y="554"/>
                    </a:lnTo>
                    <a:lnTo>
                      <a:pt x="330" y="432"/>
                    </a:lnTo>
                    <a:lnTo>
                      <a:pt x="326" y="0"/>
                    </a:lnTo>
                    <a:lnTo>
                      <a:pt x="97" y="20"/>
                    </a:lnTo>
                  </a:path>
                </a:pathLst>
              </a:custGeom>
              <a:solidFill>
                <a:srgbClr val="B2B2B2"/>
              </a:solidFill>
              <a:ln w="12700" cap="rnd">
                <a:solidFill>
                  <a:schemeClr val="bg2"/>
                </a:solidFill>
                <a:round/>
                <a:headEnd/>
                <a:tailEnd/>
              </a:ln>
            </p:spPr>
            <p:txBody>
              <a:bodyPr/>
              <a:lstStyle/>
              <a:p>
                <a:endParaRPr lang="en-US"/>
              </a:p>
            </p:txBody>
          </p:sp>
          <p:sp>
            <p:nvSpPr>
              <p:cNvPr id="92427" name="Freeform 37"/>
              <p:cNvSpPr>
                <a:spLocks/>
              </p:cNvSpPr>
              <p:nvPr/>
            </p:nvSpPr>
            <p:spPr bwMode="auto">
              <a:xfrm>
                <a:off x="4063" y="3328"/>
                <a:ext cx="426" cy="674"/>
              </a:xfrm>
              <a:custGeom>
                <a:avLst/>
                <a:gdLst>
                  <a:gd name="T0" fmla="*/ 0 w 391"/>
                  <a:gd name="T1" fmla="*/ 952 h 609"/>
                  <a:gd name="T2" fmla="*/ 4664 w 391"/>
                  <a:gd name="T3" fmla="*/ 0 h 609"/>
                  <a:gd name="T4" fmla="*/ 6187 w 391"/>
                  <a:gd name="T5" fmla="*/ 8862 h 609"/>
                  <a:gd name="T6" fmla="*/ 7189 w 391"/>
                  <a:gd name="T7" fmla="*/ 10255 h 609"/>
                  <a:gd name="T8" fmla="*/ 6377 w 391"/>
                  <a:gd name="T9" fmla="*/ 12816 h 609"/>
                  <a:gd name="T10" fmla="*/ 7153 w 391"/>
                  <a:gd name="T11" fmla="*/ 15340 h 609"/>
                  <a:gd name="T12" fmla="*/ 2382 w 391"/>
                  <a:gd name="T13" fmla="*/ 16220 h 609"/>
                  <a:gd name="T14" fmla="*/ 2590 w 391"/>
                  <a:gd name="T15" fmla="*/ 18414 h 609"/>
                  <a:gd name="T16" fmla="*/ 1892 w 391"/>
                  <a:gd name="T17" fmla="*/ 19130 h 609"/>
                  <a:gd name="T18" fmla="*/ 1327 w 391"/>
                  <a:gd name="T19" fmla="*/ 16458 h 609"/>
                  <a:gd name="T20" fmla="*/ 991 w 391"/>
                  <a:gd name="T21" fmla="*/ 18602 h 609"/>
                  <a:gd name="T22" fmla="*/ 411 w 391"/>
                  <a:gd name="T23" fmla="*/ 18414 h 609"/>
                  <a:gd name="T24" fmla="*/ 191 w 391"/>
                  <a:gd name="T25" fmla="*/ 16152 h 609"/>
                  <a:gd name="T26" fmla="*/ 2 w 391"/>
                  <a:gd name="T27" fmla="*/ 14198 h 609"/>
                  <a:gd name="T28" fmla="*/ 0 w 391"/>
                  <a:gd name="T29" fmla="*/ 952 h 6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1"/>
                  <a:gd name="T46" fmla="*/ 0 h 609"/>
                  <a:gd name="T47" fmla="*/ 391 w 391"/>
                  <a:gd name="T48" fmla="*/ 609 h 6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1" h="609">
                    <a:moveTo>
                      <a:pt x="0" y="31"/>
                    </a:moveTo>
                    <a:lnTo>
                      <a:pt x="253" y="0"/>
                    </a:lnTo>
                    <a:lnTo>
                      <a:pt x="334" y="281"/>
                    </a:lnTo>
                    <a:lnTo>
                      <a:pt x="390" y="326"/>
                    </a:lnTo>
                    <a:lnTo>
                      <a:pt x="345" y="408"/>
                    </a:lnTo>
                    <a:lnTo>
                      <a:pt x="388" y="487"/>
                    </a:lnTo>
                    <a:lnTo>
                      <a:pt x="129" y="516"/>
                    </a:lnTo>
                    <a:lnTo>
                      <a:pt x="140" y="585"/>
                    </a:lnTo>
                    <a:lnTo>
                      <a:pt x="102" y="608"/>
                    </a:lnTo>
                    <a:lnTo>
                      <a:pt x="72" y="522"/>
                    </a:lnTo>
                    <a:lnTo>
                      <a:pt x="54" y="592"/>
                    </a:lnTo>
                    <a:lnTo>
                      <a:pt x="22" y="585"/>
                    </a:lnTo>
                    <a:lnTo>
                      <a:pt x="11" y="514"/>
                    </a:lnTo>
                    <a:lnTo>
                      <a:pt x="2" y="453"/>
                    </a:lnTo>
                    <a:lnTo>
                      <a:pt x="0" y="31"/>
                    </a:lnTo>
                  </a:path>
                </a:pathLst>
              </a:custGeom>
              <a:solidFill>
                <a:srgbClr val="B2B2B2"/>
              </a:solidFill>
              <a:ln w="12700" cap="rnd">
                <a:solidFill>
                  <a:schemeClr val="bg2"/>
                </a:solidFill>
                <a:round/>
                <a:headEnd/>
                <a:tailEnd/>
              </a:ln>
            </p:spPr>
            <p:txBody>
              <a:bodyPr/>
              <a:lstStyle/>
              <a:p>
                <a:endParaRPr lang="en-US"/>
              </a:p>
            </p:txBody>
          </p:sp>
          <p:sp>
            <p:nvSpPr>
              <p:cNvPr id="92428" name="Freeform 38"/>
              <p:cNvSpPr>
                <a:spLocks/>
              </p:cNvSpPr>
              <p:nvPr/>
            </p:nvSpPr>
            <p:spPr bwMode="auto">
              <a:xfrm>
                <a:off x="4340" y="3294"/>
                <a:ext cx="589" cy="621"/>
              </a:xfrm>
              <a:custGeom>
                <a:avLst/>
                <a:gdLst>
                  <a:gd name="T0" fmla="*/ 0 w 541"/>
                  <a:gd name="T1" fmla="*/ 1054 h 561"/>
                  <a:gd name="T2" fmla="*/ 5 w 541"/>
                  <a:gd name="T3" fmla="*/ 1054 h 561"/>
                  <a:gd name="T4" fmla="*/ 2355 w 541"/>
                  <a:gd name="T5" fmla="*/ 312 h 561"/>
                  <a:gd name="T6" fmla="*/ 4384 w 541"/>
                  <a:gd name="T7" fmla="*/ 0 h 561"/>
                  <a:gd name="T8" fmla="*/ 4088 w 541"/>
                  <a:gd name="T9" fmla="*/ 935 h 561"/>
                  <a:gd name="T10" fmla="*/ 4691 w 541"/>
                  <a:gd name="T11" fmla="*/ 935 h 561"/>
                  <a:gd name="T12" fmla="*/ 8184 w 541"/>
                  <a:gd name="T13" fmla="*/ 6405 h 561"/>
                  <a:gd name="T14" fmla="*/ 9527 w 541"/>
                  <a:gd name="T15" fmla="*/ 9874 h 561"/>
                  <a:gd name="T16" fmla="*/ 9724 w 541"/>
                  <a:gd name="T17" fmla="*/ 12304 h 561"/>
                  <a:gd name="T18" fmla="*/ 9274 w 541"/>
                  <a:gd name="T19" fmla="*/ 12873 h 561"/>
                  <a:gd name="T20" fmla="*/ 9527 w 541"/>
                  <a:gd name="T21" fmla="*/ 15290 h 561"/>
                  <a:gd name="T22" fmla="*/ 8523 w 541"/>
                  <a:gd name="T23" fmla="*/ 15410 h 561"/>
                  <a:gd name="T24" fmla="*/ 8523 w 541"/>
                  <a:gd name="T25" fmla="*/ 17421 h 561"/>
                  <a:gd name="T26" fmla="*/ 7773 w 541"/>
                  <a:gd name="T27" fmla="*/ 16411 h 561"/>
                  <a:gd name="T28" fmla="*/ 2789 w 541"/>
                  <a:gd name="T29" fmla="*/ 17690 h 561"/>
                  <a:gd name="T30" fmla="*/ 1674 w 541"/>
                  <a:gd name="T31" fmla="*/ 13921 h 561"/>
                  <a:gd name="T32" fmla="*/ 2459 w 541"/>
                  <a:gd name="T33" fmla="*/ 11290 h 561"/>
                  <a:gd name="T34" fmla="*/ 1373 w 541"/>
                  <a:gd name="T35" fmla="*/ 9973 h 561"/>
                  <a:gd name="T36" fmla="*/ 0 w 541"/>
                  <a:gd name="T37" fmla="*/ 1054 h 5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1"/>
                  <a:gd name="T58" fmla="*/ 0 h 561"/>
                  <a:gd name="T59" fmla="*/ 541 w 541"/>
                  <a:gd name="T60" fmla="*/ 561 h 5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1" h="561">
                    <a:moveTo>
                      <a:pt x="0" y="34"/>
                    </a:moveTo>
                    <a:lnTo>
                      <a:pt x="5" y="34"/>
                    </a:lnTo>
                    <a:lnTo>
                      <a:pt x="131" y="11"/>
                    </a:lnTo>
                    <a:lnTo>
                      <a:pt x="243" y="0"/>
                    </a:lnTo>
                    <a:lnTo>
                      <a:pt x="227" y="29"/>
                    </a:lnTo>
                    <a:lnTo>
                      <a:pt x="261" y="29"/>
                    </a:lnTo>
                    <a:lnTo>
                      <a:pt x="454" y="202"/>
                    </a:lnTo>
                    <a:lnTo>
                      <a:pt x="529" y="313"/>
                    </a:lnTo>
                    <a:lnTo>
                      <a:pt x="540" y="389"/>
                    </a:lnTo>
                    <a:lnTo>
                      <a:pt x="515" y="407"/>
                    </a:lnTo>
                    <a:lnTo>
                      <a:pt x="529" y="483"/>
                    </a:lnTo>
                    <a:lnTo>
                      <a:pt x="475" y="486"/>
                    </a:lnTo>
                    <a:lnTo>
                      <a:pt x="475" y="551"/>
                    </a:lnTo>
                    <a:lnTo>
                      <a:pt x="432" y="519"/>
                    </a:lnTo>
                    <a:lnTo>
                      <a:pt x="155" y="560"/>
                    </a:lnTo>
                    <a:lnTo>
                      <a:pt x="92" y="439"/>
                    </a:lnTo>
                    <a:lnTo>
                      <a:pt x="137" y="357"/>
                    </a:lnTo>
                    <a:lnTo>
                      <a:pt x="77" y="315"/>
                    </a:lnTo>
                    <a:lnTo>
                      <a:pt x="0" y="34"/>
                    </a:lnTo>
                  </a:path>
                </a:pathLst>
              </a:custGeom>
              <a:solidFill>
                <a:srgbClr val="B2B2B2"/>
              </a:solidFill>
              <a:ln w="12700" cap="rnd">
                <a:solidFill>
                  <a:schemeClr val="bg2"/>
                </a:solidFill>
                <a:round/>
                <a:headEnd/>
                <a:tailEnd/>
              </a:ln>
            </p:spPr>
            <p:txBody>
              <a:bodyPr/>
              <a:lstStyle/>
              <a:p>
                <a:endParaRPr lang="en-US"/>
              </a:p>
            </p:txBody>
          </p:sp>
          <p:sp>
            <p:nvSpPr>
              <p:cNvPr id="92429" name="Freeform 39"/>
              <p:cNvSpPr>
                <a:spLocks/>
              </p:cNvSpPr>
              <p:nvPr/>
            </p:nvSpPr>
            <p:spPr bwMode="auto">
              <a:xfrm>
                <a:off x="4586" y="3211"/>
                <a:ext cx="540" cy="433"/>
              </a:xfrm>
              <a:custGeom>
                <a:avLst/>
                <a:gdLst>
                  <a:gd name="T0" fmla="*/ 353 w 495"/>
                  <a:gd name="T1" fmla="*/ 2226 h 391"/>
                  <a:gd name="T2" fmla="*/ 1125 w 495"/>
                  <a:gd name="T3" fmla="*/ 1047 h 391"/>
                  <a:gd name="T4" fmla="*/ 3945 w 495"/>
                  <a:gd name="T5" fmla="*/ 0 h 391"/>
                  <a:gd name="T6" fmla="*/ 4833 w 495"/>
                  <a:gd name="T7" fmla="*/ 703 h 391"/>
                  <a:gd name="T8" fmla="*/ 6650 w 495"/>
                  <a:gd name="T9" fmla="*/ 187 h 391"/>
                  <a:gd name="T10" fmla="*/ 8173 w 495"/>
                  <a:gd name="T11" fmla="*/ 1955 h 391"/>
                  <a:gd name="T12" fmla="*/ 9523 w 495"/>
                  <a:gd name="T13" fmla="*/ 3341 h 391"/>
                  <a:gd name="T14" fmla="*/ 8755 w 495"/>
                  <a:gd name="T15" fmla="*/ 7115 h 391"/>
                  <a:gd name="T16" fmla="*/ 7631 w 495"/>
                  <a:gd name="T17" fmla="*/ 8962 h 391"/>
                  <a:gd name="T18" fmla="*/ 6372 w 495"/>
                  <a:gd name="T19" fmla="*/ 9538 h 391"/>
                  <a:gd name="T20" fmla="*/ 6585 w 495"/>
                  <a:gd name="T21" fmla="*/ 11084 h 391"/>
                  <a:gd name="T22" fmla="*/ 5847 w 495"/>
                  <a:gd name="T23" fmla="*/ 12532 h 391"/>
                  <a:gd name="T24" fmla="*/ 4387 w 495"/>
                  <a:gd name="T25" fmla="*/ 8962 h 391"/>
                  <a:gd name="T26" fmla="*/ 611 w 495"/>
                  <a:gd name="T27" fmla="*/ 3341 h 391"/>
                  <a:gd name="T28" fmla="*/ 0 w 495"/>
                  <a:gd name="T29" fmla="*/ 3341 h 391"/>
                  <a:gd name="T30" fmla="*/ 353 w 495"/>
                  <a:gd name="T31" fmla="*/ 2226 h 3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5"/>
                  <a:gd name="T49" fmla="*/ 0 h 391"/>
                  <a:gd name="T50" fmla="*/ 495 w 495"/>
                  <a:gd name="T51" fmla="*/ 391 h 3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5" h="391">
                    <a:moveTo>
                      <a:pt x="18" y="70"/>
                    </a:moveTo>
                    <a:lnTo>
                      <a:pt x="58" y="32"/>
                    </a:lnTo>
                    <a:lnTo>
                      <a:pt x="206" y="0"/>
                    </a:lnTo>
                    <a:lnTo>
                      <a:pt x="251" y="22"/>
                    </a:lnTo>
                    <a:lnTo>
                      <a:pt x="346" y="5"/>
                    </a:lnTo>
                    <a:lnTo>
                      <a:pt x="424" y="61"/>
                    </a:lnTo>
                    <a:lnTo>
                      <a:pt x="494" y="104"/>
                    </a:lnTo>
                    <a:lnTo>
                      <a:pt x="454" y="221"/>
                    </a:lnTo>
                    <a:lnTo>
                      <a:pt x="395" y="280"/>
                    </a:lnTo>
                    <a:lnTo>
                      <a:pt x="330" y="298"/>
                    </a:lnTo>
                    <a:lnTo>
                      <a:pt x="343" y="345"/>
                    </a:lnTo>
                    <a:lnTo>
                      <a:pt x="303" y="390"/>
                    </a:lnTo>
                    <a:lnTo>
                      <a:pt x="227" y="280"/>
                    </a:lnTo>
                    <a:lnTo>
                      <a:pt x="32" y="104"/>
                    </a:lnTo>
                    <a:lnTo>
                      <a:pt x="0" y="104"/>
                    </a:lnTo>
                    <a:lnTo>
                      <a:pt x="18" y="70"/>
                    </a:lnTo>
                  </a:path>
                </a:pathLst>
              </a:custGeom>
              <a:solidFill>
                <a:srgbClr val="B2B2B2"/>
              </a:solidFill>
              <a:ln w="12700" cap="rnd">
                <a:solidFill>
                  <a:schemeClr val="bg2"/>
                </a:solidFill>
                <a:round/>
                <a:headEnd/>
                <a:tailEnd/>
              </a:ln>
            </p:spPr>
            <p:txBody>
              <a:bodyPr/>
              <a:lstStyle/>
              <a:p>
                <a:endParaRPr lang="en-US"/>
              </a:p>
            </p:txBody>
          </p:sp>
          <p:sp>
            <p:nvSpPr>
              <p:cNvPr id="92430" name="Freeform 40"/>
              <p:cNvSpPr>
                <a:spLocks/>
              </p:cNvSpPr>
              <p:nvPr/>
            </p:nvSpPr>
            <p:spPr bwMode="auto">
              <a:xfrm>
                <a:off x="4205" y="3828"/>
                <a:ext cx="1007" cy="694"/>
              </a:xfrm>
              <a:custGeom>
                <a:avLst/>
                <a:gdLst>
                  <a:gd name="T0" fmla="*/ 0 w 924"/>
                  <a:gd name="T1" fmla="*/ 1934 h 627"/>
                  <a:gd name="T2" fmla="*/ 4728 w 924"/>
                  <a:gd name="T3" fmla="*/ 1151 h 627"/>
                  <a:gd name="T4" fmla="*/ 5239 w 924"/>
                  <a:gd name="T5" fmla="*/ 2427 h 627"/>
                  <a:gd name="T6" fmla="*/ 10285 w 924"/>
                  <a:gd name="T7" fmla="*/ 1151 h 627"/>
                  <a:gd name="T8" fmla="*/ 11164 w 924"/>
                  <a:gd name="T9" fmla="*/ 2193 h 627"/>
                  <a:gd name="T10" fmla="*/ 11164 w 924"/>
                  <a:gd name="T11" fmla="*/ 170 h 627"/>
                  <a:gd name="T12" fmla="*/ 11114 w 924"/>
                  <a:gd name="T13" fmla="*/ 0 h 627"/>
                  <a:gd name="T14" fmla="*/ 12112 w 924"/>
                  <a:gd name="T15" fmla="*/ 4 h 627"/>
                  <a:gd name="T16" fmla="*/ 13175 w 924"/>
                  <a:gd name="T17" fmla="*/ 3198 h 627"/>
                  <a:gd name="T18" fmla="*/ 14885 w 924"/>
                  <a:gd name="T19" fmla="*/ 7320 h 627"/>
                  <a:gd name="T20" fmla="*/ 15733 w 924"/>
                  <a:gd name="T21" fmla="*/ 10894 h 627"/>
                  <a:gd name="T22" fmla="*/ 16998 w 924"/>
                  <a:gd name="T23" fmla="*/ 13387 h 627"/>
                  <a:gd name="T24" fmla="*/ 17181 w 924"/>
                  <a:gd name="T25" fmla="*/ 17051 h 627"/>
                  <a:gd name="T26" fmla="*/ 16787 w 924"/>
                  <a:gd name="T27" fmla="*/ 19221 h 627"/>
                  <a:gd name="T28" fmla="*/ 14995 w 924"/>
                  <a:gd name="T29" fmla="*/ 19751 h 627"/>
                  <a:gd name="T30" fmla="*/ 14684 w 924"/>
                  <a:gd name="T31" fmla="*/ 18853 h 627"/>
                  <a:gd name="T32" fmla="*/ 13426 w 924"/>
                  <a:gd name="T33" fmla="*/ 17555 h 627"/>
                  <a:gd name="T34" fmla="*/ 12989 w 924"/>
                  <a:gd name="T35" fmla="*/ 16204 h 627"/>
                  <a:gd name="T36" fmla="*/ 12686 w 924"/>
                  <a:gd name="T37" fmla="*/ 15689 h 627"/>
                  <a:gd name="T38" fmla="*/ 12464 w 924"/>
                  <a:gd name="T39" fmla="*/ 14421 h 627"/>
                  <a:gd name="T40" fmla="*/ 12167 w 924"/>
                  <a:gd name="T41" fmla="*/ 14772 h 627"/>
                  <a:gd name="T42" fmla="*/ 11164 w 924"/>
                  <a:gd name="T43" fmla="*/ 13120 h 627"/>
                  <a:gd name="T44" fmla="*/ 11401 w 924"/>
                  <a:gd name="T45" fmla="*/ 11579 h 627"/>
                  <a:gd name="T46" fmla="*/ 11164 w 924"/>
                  <a:gd name="T47" fmla="*/ 10709 h 627"/>
                  <a:gd name="T48" fmla="*/ 10856 w 924"/>
                  <a:gd name="T49" fmla="*/ 11025 h 627"/>
                  <a:gd name="T50" fmla="*/ 10895 w 924"/>
                  <a:gd name="T51" fmla="*/ 11920 h 627"/>
                  <a:gd name="T52" fmla="*/ 10563 w 924"/>
                  <a:gd name="T53" fmla="*/ 10709 h 627"/>
                  <a:gd name="T54" fmla="*/ 10617 w 924"/>
                  <a:gd name="T55" fmla="*/ 7975 h 627"/>
                  <a:gd name="T56" fmla="*/ 9946 w 924"/>
                  <a:gd name="T57" fmla="*/ 6297 h 627"/>
                  <a:gd name="T58" fmla="*/ 8339 w 924"/>
                  <a:gd name="T59" fmla="*/ 4971 h 627"/>
                  <a:gd name="T60" fmla="*/ 7535 w 924"/>
                  <a:gd name="T61" fmla="*/ 3421 h 627"/>
                  <a:gd name="T62" fmla="*/ 6633 w 924"/>
                  <a:gd name="T63" fmla="*/ 3221 h 627"/>
                  <a:gd name="T64" fmla="*/ 6263 w 924"/>
                  <a:gd name="T65" fmla="*/ 4192 h 627"/>
                  <a:gd name="T66" fmla="*/ 4931 w 924"/>
                  <a:gd name="T67" fmla="*/ 4877 h 627"/>
                  <a:gd name="T68" fmla="*/ 4181 w 924"/>
                  <a:gd name="T69" fmla="*/ 4192 h 627"/>
                  <a:gd name="T70" fmla="*/ 3785 w 924"/>
                  <a:gd name="T71" fmla="*/ 3198 h 627"/>
                  <a:gd name="T72" fmla="*/ 1255 w 924"/>
                  <a:gd name="T73" fmla="*/ 4091 h 627"/>
                  <a:gd name="T74" fmla="*/ 702 w 924"/>
                  <a:gd name="T75" fmla="*/ 3339 h 627"/>
                  <a:gd name="T76" fmla="*/ 137 w 924"/>
                  <a:gd name="T77" fmla="*/ 4115 h 627"/>
                  <a:gd name="T78" fmla="*/ 0 w 924"/>
                  <a:gd name="T79" fmla="*/ 1934 h 6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24"/>
                  <a:gd name="T121" fmla="*/ 0 h 627"/>
                  <a:gd name="T122" fmla="*/ 924 w 924"/>
                  <a:gd name="T123" fmla="*/ 627 h 6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24" h="627">
                    <a:moveTo>
                      <a:pt x="0" y="61"/>
                    </a:moveTo>
                    <a:lnTo>
                      <a:pt x="254" y="36"/>
                    </a:lnTo>
                    <a:lnTo>
                      <a:pt x="281" y="77"/>
                    </a:lnTo>
                    <a:lnTo>
                      <a:pt x="552" y="36"/>
                    </a:lnTo>
                    <a:lnTo>
                      <a:pt x="599" y="70"/>
                    </a:lnTo>
                    <a:lnTo>
                      <a:pt x="599" y="5"/>
                    </a:lnTo>
                    <a:lnTo>
                      <a:pt x="596" y="0"/>
                    </a:lnTo>
                    <a:lnTo>
                      <a:pt x="650" y="4"/>
                    </a:lnTo>
                    <a:lnTo>
                      <a:pt x="707" y="101"/>
                    </a:lnTo>
                    <a:lnTo>
                      <a:pt x="799" y="232"/>
                    </a:lnTo>
                    <a:lnTo>
                      <a:pt x="844" y="345"/>
                    </a:lnTo>
                    <a:lnTo>
                      <a:pt x="912" y="425"/>
                    </a:lnTo>
                    <a:lnTo>
                      <a:pt x="923" y="540"/>
                    </a:lnTo>
                    <a:lnTo>
                      <a:pt x="901" y="608"/>
                    </a:lnTo>
                    <a:lnTo>
                      <a:pt x="804" y="626"/>
                    </a:lnTo>
                    <a:lnTo>
                      <a:pt x="788" y="597"/>
                    </a:lnTo>
                    <a:lnTo>
                      <a:pt x="720" y="556"/>
                    </a:lnTo>
                    <a:lnTo>
                      <a:pt x="698" y="513"/>
                    </a:lnTo>
                    <a:lnTo>
                      <a:pt x="680" y="496"/>
                    </a:lnTo>
                    <a:lnTo>
                      <a:pt x="669" y="457"/>
                    </a:lnTo>
                    <a:lnTo>
                      <a:pt x="653" y="468"/>
                    </a:lnTo>
                    <a:lnTo>
                      <a:pt x="599" y="416"/>
                    </a:lnTo>
                    <a:lnTo>
                      <a:pt x="612" y="367"/>
                    </a:lnTo>
                    <a:lnTo>
                      <a:pt x="599" y="340"/>
                    </a:lnTo>
                    <a:lnTo>
                      <a:pt x="583" y="349"/>
                    </a:lnTo>
                    <a:lnTo>
                      <a:pt x="585" y="378"/>
                    </a:lnTo>
                    <a:lnTo>
                      <a:pt x="567" y="340"/>
                    </a:lnTo>
                    <a:lnTo>
                      <a:pt x="569" y="252"/>
                    </a:lnTo>
                    <a:lnTo>
                      <a:pt x="534" y="200"/>
                    </a:lnTo>
                    <a:lnTo>
                      <a:pt x="448" y="157"/>
                    </a:lnTo>
                    <a:lnTo>
                      <a:pt x="405" y="108"/>
                    </a:lnTo>
                    <a:lnTo>
                      <a:pt x="356" y="103"/>
                    </a:lnTo>
                    <a:lnTo>
                      <a:pt x="336" y="133"/>
                    </a:lnTo>
                    <a:lnTo>
                      <a:pt x="264" y="155"/>
                    </a:lnTo>
                    <a:lnTo>
                      <a:pt x="223" y="133"/>
                    </a:lnTo>
                    <a:lnTo>
                      <a:pt x="202" y="101"/>
                    </a:lnTo>
                    <a:lnTo>
                      <a:pt x="67" y="130"/>
                    </a:lnTo>
                    <a:lnTo>
                      <a:pt x="38" y="106"/>
                    </a:lnTo>
                    <a:lnTo>
                      <a:pt x="7" y="131"/>
                    </a:lnTo>
                    <a:lnTo>
                      <a:pt x="0" y="61"/>
                    </a:lnTo>
                  </a:path>
                </a:pathLst>
              </a:custGeom>
              <a:solidFill>
                <a:srgbClr val="B2B2B2"/>
              </a:solidFill>
              <a:ln w="12700" cap="rnd">
                <a:solidFill>
                  <a:schemeClr val="bg2"/>
                </a:solidFill>
                <a:round/>
                <a:headEnd/>
                <a:tailEnd/>
              </a:ln>
            </p:spPr>
            <p:txBody>
              <a:bodyPr/>
              <a:lstStyle/>
              <a:p>
                <a:endParaRPr lang="en-US"/>
              </a:p>
            </p:txBody>
          </p:sp>
          <p:sp>
            <p:nvSpPr>
              <p:cNvPr id="92431" name="Freeform 41"/>
              <p:cNvSpPr>
                <a:spLocks/>
              </p:cNvSpPr>
              <p:nvPr/>
            </p:nvSpPr>
            <p:spPr bwMode="auto">
              <a:xfrm>
                <a:off x="4480" y="2914"/>
                <a:ext cx="928" cy="413"/>
              </a:xfrm>
              <a:custGeom>
                <a:avLst/>
                <a:gdLst>
                  <a:gd name="T0" fmla="*/ 546 w 851"/>
                  <a:gd name="T1" fmla="*/ 8769 h 373"/>
                  <a:gd name="T2" fmla="*/ 0 w 851"/>
                  <a:gd name="T3" fmla="*/ 11319 h 373"/>
                  <a:gd name="T4" fmla="*/ 2104 w 851"/>
                  <a:gd name="T5" fmla="*/ 10956 h 373"/>
                  <a:gd name="T6" fmla="*/ 2909 w 851"/>
                  <a:gd name="T7" fmla="*/ 9796 h 373"/>
                  <a:gd name="T8" fmla="*/ 5768 w 851"/>
                  <a:gd name="T9" fmla="*/ 8577 h 373"/>
                  <a:gd name="T10" fmla="*/ 6537 w 851"/>
                  <a:gd name="T11" fmla="*/ 9233 h 373"/>
                  <a:gd name="T12" fmla="*/ 8426 w 851"/>
                  <a:gd name="T13" fmla="*/ 8769 h 373"/>
                  <a:gd name="T14" fmla="*/ 8426 w 851"/>
                  <a:gd name="T15" fmla="*/ 8937 h 373"/>
                  <a:gd name="T16" fmla="*/ 11232 w 851"/>
                  <a:gd name="T17" fmla="*/ 11860 h 373"/>
                  <a:gd name="T18" fmla="*/ 12856 w 851"/>
                  <a:gd name="T19" fmla="*/ 11033 h 373"/>
                  <a:gd name="T20" fmla="*/ 13788 w 851"/>
                  <a:gd name="T21" fmla="*/ 7748 h 373"/>
                  <a:gd name="T22" fmla="*/ 15390 w 851"/>
                  <a:gd name="T23" fmla="*/ 6803 h 373"/>
                  <a:gd name="T24" fmla="*/ 16173 w 851"/>
                  <a:gd name="T25" fmla="*/ 4381 h 373"/>
                  <a:gd name="T26" fmla="*/ 16134 w 851"/>
                  <a:gd name="T27" fmla="*/ 1493 h 373"/>
                  <a:gd name="T28" fmla="*/ 15910 w 851"/>
                  <a:gd name="T29" fmla="*/ 3901 h 373"/>
                  <a:gd name="T30" fmla="*/ 15031 w 851"/>
                  <a:gd name="T31" fmla="*/ 5947 h 373"/>
                  <a:gd name="T32" fmla="*/ 14706 w 851"/>
                  <a:gd name="T33" fmla="*/ 5834 h 373"/>
                  <a:gd name="T34" fmla="*/ 13491 w 851"/>
                  <a:gd name="T35" fmla="*/ 6321 h 373"/>
                  <a:gd name="T36" fmla="*/ 13491 w 851"/>
                  <a:gd name="T37" fmla="*/ 5701 h 373"/>
                  <a:gd name="T38" fmla="*/ 14706 w 851"/>
                  <a:gd name="T39" fmla="*/ 5011 h 373"/>
                  <a:gd name="T40" fmla="*/ 13617 w 851"/>
                  <a:gd name="T41" fmla="*/ 4782 h 373"/>
                  <a:gd name="T42" fmla="*/ 14849 w 851"/>
                  <a:gd name="T43" fmla="*/ 4126 h 373"/>
                  <a:gd name="T44" fmla="*/ 15287 w 851"/>
                  <a:gd name="T45" fmla="*/ 4484 h 373"/>
                  <a:gd name="T46" fmla="*/ 15562 w 851"/>
                  <a:gd name="T47" fmla="*/ 2148 h 373"/>
                  <a:gd name="T48" fmla="*/ 15224 w 851"/>
                  <a:gd name="T49" fmla="*/ 1653 h 373"/>
                  <a:gd name="T50" fmla="*/ 13772 w 851"/>
                  <a:gd name="T51" fmla="*/ 2627 h 373"/>
                  <a:gd name="T52" fmla="*/ 13788 w 851"/>
                  <a:gd name="T53" fmla="*/ 1217 h 373"/>
                  <a:gd name="T54" fmla="*/ 14426 w 851"/>
                  <a:gd name="T55" fmla="*/ 1579 h 373"/>
                  <a:gd name="T56" fmla="*/ 15224 w 851"/>
                  <a:gd name="T57" fmla="*/ 517 h 373"/>
                  <a:gd name="T58" fmla="*/ 14795 w 851"/>
                  <a:gd name="T59" fmla="*/ 0 h 373"/>
                  <a:gd name="T60" fmla="*/ 9957 w 851"/>
                  <a:gd name="T61" fmla="*/ 1830 h 373"/>
                  <a:gd name="T62" fmla="*/ 4040 w 851"/>
                  <a:gd name="T63" fmla="*/ 3799 h 373"/>
                  <a:gd name="T64" fmla="*/ 1350 w 851"/>
                  <a:gd name="T65" fmla="*/ 8708 h 373"/>
                  <a:gd name="T66" fmla="*/ 546 w 851"/>
                  <a:gd name="T67" fmla="*/ 8769 h 3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1"/>
                  <a:gd name="T103" fmla="*/ 0 h 373"/>
                  <a:gd name="T104" fmla="*/ 851 w 851"/>
                  <a:gd name="T105" fmla="*/ 373 h 3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1" h="373">
                    <a:moveTo>
                      <a:pt x="29" y="275"/>
                    </a:moveTo>
                    <a:lnTo>
                      <a:pt x="0" y="354"/>
                    </a:lnTo>
                    <a:lnTo>
                      <a:pt x="110" y="343"/>
                    </a:lnTo>
                    <a:lnTo>
                      <a:pt x="153" y="307"/>
                    </a:lnTo>
                    <a:lnTo>
                      <a:pt x="303" y="268"/>
                    </a:lnTo>
                    <a:lnTo>
                      <a:pt x="344" y="289"/>
                    </a:lnTo>
                    <a:lnTo>
                      <a:pt x="443" y="275"/>
                    </a:lnTo>
                    <a:lnTo>
                      <a:pt x="443" y="280"/>
                    </a:lnTo>
                    <a:lnTo>
                      <a:pt x="591" y="372"/>
                    </a:lnTo>
                    <a:lnTo>
                      <a:pt x="677" y="345"/>
                    </a:lnTo>
                    <a:lnTo>
                      <a:pt x="726" y="243"/>
                    </a:lnTo>
                    <a:lnTo>
                      <a:pt x="810" y="214"/>
                    </a:lnTo>
                    <a:lnTo>
                      <a:pt x="850" y="138"/>
                    </a:lnTo>
                    <a:lnTo>
                      <a:pt x="848" y="47"/>
                    </a:lnTo>
                    <a:lnTo>
                      <a:pt x="837" y="122"/>
                    </a:lnTo>
                    <a:lnTo>
                      <a:pt x="791" y="187"/>
                    </a:lnTo>
                    <a:lnTo>
                      <a:pt x="773" y="182"/>
                    </a:lnTo>
                    <a:lnTo>
                      <a:pt x="710" y="199"/>
                    </a:lnTo>
                    <a:lnTo>
                      <a:pt x="710" y="178"/>
                    </a:lnTo>
                    <a:lnTo>
                      <a:pt x="773" y="156"/>
                    </a:lnTo>
                    <a:lnTo>
                      <a:pt x="715" y="149"/>
                    </a:lnTo>
                    <a:lnTo>
                      <a:pt x="780" y="129"/>
                    </a:lnTo>
                    <a:lnTo>
                      <a:pt x="805" y="140"/>
                    </a:lnTo>
                    <a:lnTo>
                      <a:pt x="818" y="68"/>
                    </a:lnTo>
                    <a:lnTo>
                      <a:pt x="801" y="52"/>
                    </a:lnTo>
                    <a:lnTo>
                      <a:pt x="724" y="81"/>
                    </a:lnTo>
                    <a:lnTo>
                      <a:pt x="726" y="38"/>
                    </a:lnTo>
                    <a:lnTo>
                      <a:pt x="758" y="49"/>
                    </a:lnTo>
                    <a:lnTo>
                      <a:pt x="801" y="16"/>
                    </a:lnTo>
                    <a:lnTo>
                      <a:pt x="778" y="0"/>
                    </a:lnTo>
                    <a:lnTo>
                      <a:pt x="524" y="58"/>
                    </a:lnTo>
                    <a:lnTo>
                      <a:pt x="213" y="120"/>
                    </a:lnTo>
                    <a:lnTo>
                      <a:pt x="70" y="273"/>
                    </a:lnTo>
                    <a:lnTo>
                      <a:pt x="29" y="275"/>
                    </a:lnTo>
                  </a:path>
                </a:pathLst>
              </a:custGeom>
              <a:solidFill>
                <a:srgbClr val="B2B2B2"/>
              </a:solidFill>
              <a:ln w="12700" cap="rnd">
                <a:solidFill>
                  <a:schemeClr val="bg2"/>
                </a:solidFill>
                <a:round/>
                <a:headEnd/>
                <a:tailEnd/>
              </a:ln>
            </p:spPr>
            <p:txBody>
              <a:bodyPr/>
              <a:lstStyle/>
              <a:p>
                <a:endParaRPr lang="en-US"/>
              </a:p>
            </p:txBody>
          </p:sp>
          <p:sp>
            <p:nvSpPr>
              <p:cNvPr id="92432" name="Freeform 42"/>
              <p:cNvSpPr>
                <a:spLocks/>
              </p:cNvSpPr>
              <p:nvPr/>
            </p:nvSpPr>
            <p:spPr bwMode="auto">
              <a:xfrm>
                <a:off x="4517" y="2573"/>
                <a:ext cx="812" cy="513"/>
              </a:xfrm>
              <a:custGeom>
                <a:avLst/>
                <a:gdLst>
                  <a:gd name="T0" fmla="*/ 2280 w 745"/>
                  <a:gd name="T1" fmla="*/ 10608 h 463"/>
                  <a:gd name="T2" fmla="*/ 1902 w 745"/>
                  <a:gd name="T3" fmla="*/ 12088 h 463"/>
                  <a:gd name="T4" fmla="*/ 1309 w 745"/>
                  <a:gd name="T5" fmla="*/ 12496 h 463"/>
                  <a:gd name="T6" fmla="*/ 1262 w 745"/>
                  <a:gd name="T7" fmla="*/ 13536 h 463"/>
                  <a:gd name="T8" fmla="*/ 4 w 745"/>
                  <a:gd name="T9" fmla="*/ 14285 h 463"/>
                  <a:gd name="T10" fmla="*/ 0 w 745"/>
                  <a:gd name="T11" fmla="*/ 15076 h 463"/>
                  <a:gd name="T12" fmla="*/ 3311 w 745"/>
                  <a:gd name="T13" fmla="*/ 14089 h 463"/>
                  <a:gd name="T14" fmla="*/ 9291 w 745"/>
                  <a:gd name="T15" fmla="*/ 11944 h 463"/>
                  <a:gd name="T16" fmla="*/ 13906 w 745"/>
                  <a:gd name="T17" fmla="*/ 10004 h 463"/>
                  <a:gd name="T18" fmla="*/ 13906 w 745"/>
                  <a:gd name="T19" fmla="*/ 8453 h 463"/>
                  <a:gd name="T20" fmla="*/ 13379 w 745"/>
                  <a:gd name="T21" fmla="*/ 7973 h 463"/>
                  <a:gd name="T22" fmla="*/ 12984 w 745"/>
                  <a:gd name="T23" fmla="*/ 8781 h 463"/>
                  <a:gd name="T24" fmla="*/ 12759 w 745"/>
                  <a:gd name="T25" fmla="*/ 6688 h 463"/>
                  <a:gd name="T26" fmla="*/ 12984 w 745"/>
                  <a:gd name="T27" fmla="*/ 4880 h 463"/>
                  <a:gd name="T28" fmla="*/ 11254 w 745"/>
                  <a:gd name="T29" fmla="*/ 3569 h 463"/>
                  <a:gd name="T30" fmla="*/ 10122 w 745"/>
                  <a:gd name="T31" fmla="*/ 3877 h 463"/>
                  <a:gd name="T32" fmla="*/ 10084 w 745"/>
                  <a:gd name="T33" fmla="*/ 1049 h 463"/>
                  <a:gd name="T34" fmla="*/ 8862 w 745"/>
                  <a:gd name="T35" fmla="*/ 0 h 463"/>
                  <a:gd name="T36" fmla="*/ 7935 w 745"/>
                  <a:gd name="T37" fmla="*/ 645 h 463"/>
                  <a:gd name="T38" fmla="*/ 7322 w 745"/>
                  <a:gd name="T39" fmla="*/ 3266 h 463"/>
                  <a:gd name="T40" fmla="*/ 6271 w 745"/>
                  <a:gd name="T41" fmla="*/ 4381 h 463"/>
                  <a:gd name="T42" fmla="*/ 5822 w 745"/>
                  <a:gd name="T43" fmla="*/ 8523 h 463"/>
                  <a:gd name="T44" fmla="*/ 4076 w 745"/>
                  <a:gd name="T45" fmla="*/ 10608 h 463"/>
                  <a:gd name="T46" fmla="*/ 2654 w 745"/>
                  <a:gd name="T47" fmla="*/ 11422 h 463"/>
                  <a:gd name="T48" fmla="*/ 2280 w 745"/>
                  <a:gd name="T49" fmla="*/ 10608 h 4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5"/>
                  <a:gd name="T76" fmla="*/ 0 h 463"/>
                  <a:gd name="T77" fmla="*/ 745 w 745"/>
                  <a:gd name="T78" fmla="*/ 463 h 4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5" h="463">
                    <a:moveTo>
                      <a:pt x="122" y="324"/>
                    </a:moveTo>
                    <a:lnTo>
                      <a:pt x="101" y="370"/>
                    </a:lnTo>
                    <a:lnTo>
                      <a:pt x="70" y="383"/>
                    </a:lnTo>
                    <a:lnTo>
                      <a:pt x="68" y="413"/>
                    </a:lnTo>
                    <a:lnTo>
                      <a:pt x="4" y="437"/>
                    </a:lnTo>
                    <a:lnTo>
                      <a:pt x="0" y="462"/>
                    </a:lnTo>
                    <a:lnTo>
                      <a:pt x="177" y="431"/>
                    </a:lnTo>
                    <a:lnTo>
                      <a:pt x="497" y="365"/>
                    </a:lnTo>
                    <a:lnTo>
                      <a:pt x="744" y="306"/>
                    </a:lnTo>
                    <a:lnTo>
                      <a:pt x="744" y="259"/>
                    </a:lnTo>
                    <a:lnTo>
                      <a:pt x="717" y="244"/>
                    </a:lnTo>
                    <a:lnTo>
                      <a:pt x="695" y="268"/>
                    </a:lnTo>
                    <a:lnTo>
                      <a:pt x="683" y="205"/>
                    </a:lnTo>
                    <a:lnTo>
                      <a:pt x="695" y="149"/>
                    </a:lnTo>
                    <a:lnTo>
                      <a:pt x="603" y="108"/>
                    </a:lnTo>
                    <a:lnTo>
                      <a:pt x="540" y="119"/>
                    </a:lnTo>
                    <a:lnTo>
                      <a:pt x="539" y="32"/>
                    </a:lnTo>
                    <a:lnTo>
                      <a:pt x="474" y="0"/>
                    </a:lnTo>
                    <a:lnTo>
                      <a:pt x="425" y="20"/>
                    </a:lnTo>
                    <a:lnTo>
                      <a:pt x="393" y="101"/>
                    </a:lnTo>
                    <a:lnTo>
                      <a:pt x="335" y="133"/>
                    </a:lnTo>
                    <a:lnTo>
                      <a:pt x="312" y="261"/>
                    </a:lnTo>
                    <a:lnTo>
                      <a:pt x="218" y="324"/>
                    </a:lnTo>
                    <a:lnTo>
                      <a:pt x="142" y="349"/>
                    </a:lnTo>
                    <a:lnTo>
                      <a:pt x="122" y="324"/>
                    </a:lnTo>
                  </a:path>
                </a:pathLst>
              </a:custGeom>
              <a:solidFill>
                <a:srgbClr val="B2B2B2"/>
              </a:solidFill>
              <a:ln w="12700" cap="rnd">
                <a:solidFill>
                  <a:schemeClr val="bg2"/>
                </a:solidFill>
                <a:round/>
                <a:headEnd/>
                <a:tailEnd/>
              </a:ln>
            </p:spPr>
            <p:txBody>
              <a:bodyPr/>
              <a:lstStyle/>
              <a:p>
                <a:endParaRPr lang="en-US"/>
              </a:p>
            </p:txBody>
          </p:sp>
          <p:sp>
            <p:nvSpPr>
              <p:cNvPr id="92433" name="Freeform 43"/>
              <p:cNvSpPr>
                <a:spLocks/>
              </p:cNvSpPr>
              <p:nvPr/>
            </p:nvSpPr>
            <p:spPr bwMode="auto">
              <a:xfrm>
                <a:off x="4575" y="2471"/>
                <a:ext cx="460" cy="490"/>
              </a:xfrm>
              <a:custGeom>
                <a:avLst/>
                <a:gdLst>
                  <a:gd name="T0" fmla="*/ 804 w 422"/>
                  <a:gd name="T1" fmla="*/ 7653 h 442"/>
                  <a:gd name="T2" fmla="*/ 193 w 422"/>
                  <a:gd name="T3" fmla="*/ 7387 h 442"/>
                  <a:gd name="T4" fmla="*/ 0 w 422"/>
                  <a:gd name="T5" fmla="*/ 9710 h 442"/>
                  <a:gd name="T6" fmla="*/ 193 w 422"/>
                  <a:gd name="T7" fmla="*/ 12166 h 442"/>
                  <a:gd name="T8" fmla="*/ 1348 w 422"/>
                  <a:gd name="T9" fmla="*/ 13815 h 442"/>
                  <a:gd name="T10" fmla="*/ 1607 w 422"/>
                  <a:gd name="T11" fmla="*/ 14666 h 442"/>
                  <a:gd name="T12" fmla="*/ 3088 w 422"/>
                  <a:gd name="T13" fmla="*/ 13815 h 442"/>
                  <a:gd name="T14" fmla="*/ 4767 w 422"/>
                  <a:gd name="T15" fmla="*/ 11896 h 442"/>
                  <a:gd name="T16" fmla="*/ 5293 w 422"/>
                  <a:gd name="T17" fmla="*/ 7556 h 442"/>
                  <a:gd name="T18" fmla="*/ 6443 w 422"/>
                  <a:gd name="T19" fmla="*/ 6429 h 442"/>
                  <a:gd name="T20" fmla="*/ 7029 w 422"/>
                  <a:gd name="T21" fmla="*/ 3775 h 442"/>
                  <a:gd name="T22" fmla="*/ 7875 w 422"/>
                  <a:gd name="T23" fmla="*/ 3071 h 442"/>
                  <a:gd name="T24" fmla="*/ 6730 w 422"/>
                  <a:gd name="T25" fmla="*/ 2695 h 442"/>
                  <a:gd name="T26" fmla="*/ 4758 w 422"/>
                  <a:gd name="T27" fmla="*/ 4639 h 442"/>
                  <a:gd name="T28" fmla="*/ 4444 w 422"/>
                  <a:gd name="T29" fmla="*/ 2770 h 442"/>
                  <a:gd name="T30" fmla="*/ 2741 w 422"/>
                  <a:gd name="T31" fmla="*/ 2957 h 442"/>
                  <a:gd name="T32" fmla="*/ 2310 w 422"/>
                  <a:gd name="T33" fmla="*/ 0 h 442"/>
                  <a:gd name="T34" fmla="*/ 1902 w 422"/>
                  <a:gd name="T35" fmla="*/ 774 h 442"/>
                  <a:gd name="T36" fmla="*/ 2045 w 422"/>
                  <a:gd name="T37" fmla="*/ 4952 h 442"/>
                  <a:gd name="T38" fmla="*/ 1261 w 422"/>
                  <a:gd name="T39" fmla="*/ 5322 h 442"/>
                  <a:gd name="T40" fmla="*/ 804 w 422"/>
                  <a:gd name="T41" fmla="*/ 7653 h 4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2"/>
                  <a:gd name="T64" fmla="*/ 0 h 442"/>
                  <a:gd name="T65" fmla="*/ 422 w 422"/>
                  <a:gd name="T66" fmla="*/ 442 h 4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2" h="442">
                    <a:moveTo>
                      <a:pt x="43" y="230"/>
                    </a:moveTo>
                    <a:lnTo>
                      <a:pt x="11" y="221"/>
                    </a:lnTo>
                    <a:lnTo>
                      <a:pt x="0" y="292"/>
                    </a:lnTo>
                    <a:lnTo>
                      <a:pt x="11" y="365"/>
                    </a:lnTo>
                    <a:lnTo>
                      <a:pt x="72" y="416"/>
                    </a:lnTo>
                    <a:lnTo>
                      <a:pt x="86" y="441"/>
                    </a:lnTo>
                    <a:lnTo>
                      <a:pt x="164" y="416"/>
                    </a:lnTo>
                    <a:lnTo>
                      <a:pt x="255" y="356"/>
                    </a:lnTo>
                    <a:lnTo>
                      <a:pt x="282" y="227"/>
                    </a:lnTo>
                    <a:lnTo>
                      <a:pt x="342" y="193"/>
                    </a:lnTo>
                    <a:lnTo>
                      <a:pt x="374" y="113"/>
                    </a:lnTo>
                    <a:lnTo>
                      <a:pt x="421" y="92"/>
                    </a:lnTo>
                    <a:lnTo>
                      <a:pt x="360" y="81"/>
                    </a:lnTo>
                    <a:lnTo>
                      <a:pt x="254" y="139"/>
                    </a:lnTo>
                    <a:lnTo>
                      <a:pt x="237" y="83"/>
                    </a:lnTo>
                    <a:lnTo>
                      <a:pt x="146" y="88"/>
                    </a:lnTo>
                    <a:lnTo>
                      <a:pt x="124" y="0"/>
                    </a:lnTo>
                    <a:lnTo>
                      <a:pt x="101" y="23"/>
                    </a:lnTo>
                    <a:lnTo>
                      <a:pt x="108" y="149"/>
                    </a:lnTo>
                    <a:lnTo>
                      <a:pt x="67" y="160"/>
                    </a:lnTo>
                    <a:lnTo>
                      <a:pt x="43" y="230"/>
                    </a:lnTo>
                  </a:path>
                </a:pathLst>
              </a:custGeom>
              <a:solidFill>
                <a:srgbClr val="B2B2B2"/>
              </a:solidFill>
              <a:ln w="12700" cap="rnd">
                <a:solidFill>
                  <a:schemeClr val="bg2"/>
                </a:solidFill>
                <a:round/>
                <a:headEnd/>
                <a:tailEnd/>
              </a:ln>
            </p:spPr>
            <p:txBody>
              <a:bodyPr/>
              <a:lstStyle/>
              <a:p>
                <a:endParaRPr lang="en-US"/>
              </a:p>
            </p:txBody>
          </p:sp>
          <p:sp>
            <p:nvSpPr>
              <p:cNvPr id="92434" name="Freeform 44"/>
              <p:cNvSpPr>
                <a:spLocks/>
              </p:cNvSpPr>
              <p:nvPr/>
            </p:nvSpPr>
            <p:spPr bwMode="auto">
              <a:xfrm>
                <a:off x="5228" y="2479"/>
                <a:ext cx="131" cy="165"/>
              </a:xfrm>
              <a:custGeom>
                <a:avLst/>
                <a:gdLst>
                  <a:gd name="T0" fmla="*/ 0 w 120"/>
                  <a:gd name="T1" fmla="*/ 281 h 149"/>
                  <a:gd name="T2" fmla="*/ 479 w 120"/>
                  <a:gd name="T3" fmla="*/ 0 h 149"/>
                  <a:gd name="T4" fmla="*/ 1538 w 120"/>
                  <a:gd name="T5" fmla="*/ 1040 h 149"/>
                  <a:gd name="T6" fmla="*/ 1538 w 120"/>
                  <a:gd name="T7" fmla="*/ 2125 h 149"/>
                  <a:gd name="T8" fmla="*/ 2319 w 120"/>
                  <a:gd name="T9" fmla="*/ 2796 h 149"/>
                  <a:gd name="T10" fmla="*/ 2344 w 120"/>
                  <a:gd name="T11" fmla="*/ 4210 h 149"/>
                  <a:gd name="T12" fmla="*/ 1150 w 120"/>
                  <a:gd name="T13" fmla="*/ 4777 h 149"/>
                  <a:gd name="T14" fmla="*/ 0 w 120"/>
                  <a:gd name="T15" fmla="*/ 281 h 149"/>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49"/>
                  <a:gd name="T26" fmla="*/ 120 w 120"/>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49">
                    <a:moveTo>
                      <a:pt x="0" y="9"/>
                    </a:moveTo>
                    <a:lnTo>
                      <a:pt x="25" y="0"/>
                    </a:lnTo>
                    <a:lnTo>
                      <a:pt x="79" y="32"/>
                    </a:lnTo>
                    <a:lnTo>
                      <a:pt x="79" y="65"/>
                    </a:lnTo>
                    <a:lnTo>
                      <a:pt x="117" y="88"/>
                    </a:lnTo>
                    <a:lnTo>
                      <a:pt x="119" y="132"/>
                    </a:lnTo>
                    <a:lnTo>
                      <a:pt x="58" y="148"/>
                    </a:lnTo>
                    <a:lnTo>
                      <a:pt x="0" y="9"/>
                    </a:lnTo>
                  </a:path>
                </a:pathLst>
              </a:custGeom>
              <a:solidFill>
                <a:srgbClr val="B2B2B2"/>
              </a:solidFill>
              <a:ln w="12700" cap="rnd">
                <a:solidFill>
                  <a:schemeClr val="bg2"/>
                </a:solidFill>
                <a:round/>
                <a:headEnd/>
                <a:tailEnd/>
              </a:ln>
            </p:spPr>
            <p:txBody>
              <a:bodyPr/>
              <a:lstStyle/>
              <a:p>
                <a:endParaRPr lang="en-US"/>
              </a:p>
            </p:txBody>
          </p:sp>
          <p:sp>
            <p:nvSpPr>
              <p:cNvPr id="92435" name="Freeform 45"/>
              <p:cNvSpPr>
                <a:spLocks/>
              </p:cNvSpPr>
              <p:nvPr/>
            </p:nvSpPr>
            <p:spPr bwMode="auto">
              <a:xfrm>
                <a:off x="4677" y="2158"/>
                <a:ext cx="623" cy="416"/>
              </a:xfrm>
              <a:custGeom>
                <a:avLst/>
                <a:gdLst>
                  <a:gd name="T0" fmla="*/ 962 w 572"/>
                  <a:gd name="T1" fmla="*/ 1709 h 376"/>
                  <a:gd name="T2" fmla="*/ 0 w 572"/>
                  <a:gd name="T3" fmla="*/ 3287 h 376"/>
                  <a:gd name="T4" fmla="*/ 533 w 572"/>
                  <a:gd name="T5" fmla="*/ 8945 h 376"/>
                  <a:gd name="T6" fmla="*/ 962 w 572"/>
                  <a:gd name="T7" fmla="*/ 11660 h 376"/>
                  <a:gd name="T8" fmla="*/ 2726 w 572"/>
                  <a:gd name="T9" fmla="*/ 11441 h 376"/>
                  <a:gd name="T10" fmla="*/ 9300 w 572"/>
                  <a:gd name="T11" fmla="*/ 9294 h 376"/>
                  <a:gd name="T12" fmla="*/ 9775 w 572"/>
                  <a:gd name="T13" fmla="*/ 8966 h 376"/>
                  <a:gd name="T14" fmla="*/ 10421 w 572"/>
                  <a:gd name="T15" fmla="*/ 6358 h 376"/>
                  <a:gd name="T16" fmla="*/ 9441 w 572"/>
                  <a:gd name="T17" fmla="*/ 4926 h 376"/>
                  <a:gd name="T18" fmla="*/ 9980 w 572"/>
                  <a:gd name="T19" fmla="*/ 1545 h 376"/>
                  <a:gd name="T20" fmla="*/ 9196 w 572"/>
                  <a:gd name="T21" fmla="*/ 1159 h 376"/>
                  <a:gd name="T22" fmla="*/ 9196 w 572"/>
                  <a:gd name="T23" fmla="*/ 311 h 376"/>
                  <a:gd name="T24" fmla="*/ 8856 w 572"/>
                  <a:gd name="T25" fmla="*/ 0 h 376"/>
                  <a:gd name="T26" fmla="*/ 1243 w 572"/>
                  <a:gd name="T27" fmla="*/ 2427 h 376"/>
                  <a:gd name="T28" fmla="*/ 962 w 572"/>
                  <a:gd name="T29" fmla="*/ 1709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2"/>
                  <a:gd name="T46" fmla="*/ 0 h 376"/>
                  <a:gd name="T47" fmla="*/ 572 w 572"/>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2" h="376">
                    <a:moveTo>
                      <a:pt x="52" y="54"/>
                    </a:moveTo>
                    <a:lnTo>
                      <a:pt x="0" y="105"/>
                    </a:lnTo>
                    <a:lnTo>
                      <a:pt x="29" y="287"/>
                    </a:lnTo>
                    <a:lnTo>
                      <a:pt x="52" y="375"/>
                    </a:lnTo>
                    <a:lnTo>
                      <a:pt x="150" y="368"/>
                    </a:lnTo>
                    <a:lnTo>
                      <a:pt x="510" y="299"/>
                    </a:lnTo>
                    <a:lnTo>
                      <a:pt x="535" y="288"/>
                    </a:lnTo>
                    <a:lnTo>
                      <a:pt x="571" y="204"/>
                    </a:lnTo>
                    <a:lnTo>
                      <a:pt x="517" y="157"/>
                    </a:lnTo>
                    <a:lnTo>
                      <a:pt x="546" y="49"/>
                    </a:lnTo>
                    <a:lnTo>
                      <a:pt x="504" y="38"/>
                    </a:lnTo>
                    <a:lnTo>
                      <a:pt x="504" y="11"/>
                    </a:lnTo>
                    <a:lnTo>
                      <a:pt x="486" y="0"/>
                    </a:lnTo>
                    <a:lnTo>
                      <a:pt x="68" y="78"/>
                    </a:lnTo>
                    <a:lnTo>
                      <a:pt x="52" y="54"/>
                    </a:lnTo>
                  </a:path>
                </a:pathLst>
              </a:custGeom>
              <a:solidFill>
                <a:srgbClr val="B2B2B2"/>
              </a:solidFill>
              <a:ln w="12700" cap="rnd">
                <a:solidFill>
                  <a:schemeClr val="bg2"/>
                </a:solidFill>
                <a:round/>
                <a:headEnd/>
                <a:tailEnd/>
              </a:ln>
            </p:spPr>
            <p:txBody>
              <a:bodyPr/>
              <a:lstStyle/>
              <a:p>
                <a:endParaRPr lang="en-US"/>
              </a:p>
            </p:txBody>
          </p:sp>
          <p:sp>
            <p:nvSpPr>
              <p:cNvPr id="92436" name="Freeform 46"/>
              <p:cNvSpPr>
                <a:spLocks/>
              </p:cNvSpPr>
              <p:nvPr/>
            </p:nvSpPr>
            <p:spPr bwMode="auto">
              <a:xfrm>
                <a:off x="5240" y="2207"/>
                <a:ext cx="166" cy="331"/>
              </a:xfrm>
              <a:custGeom>
                <a:avLst/>
                <a:gdLst>
                  <a:gd name="T0" fmla="*/ 545 w 152"/>
                  <a:gd name="T1" fmla="*/ 2 h 299"/>
                  <a:gd name="T2" fmla="*/ 1264 w 152"/>
                  <a:gd name="T3" fmla="*/ 0 h 299"/>
                  <a:gd name="T4" fmla="*/ 2697 w 152"/>
                  <a:gd name="T5" fmla="*/ 1429 h 299"/>
                  <a:gd name="T6" fmla="*/ 2470 w 152"/>
                  <a:gd name="T7" fmla="*/ 2604 h 299"/>
                  <a:gd name="T8" fmla="*/ 2969 w 152"/>
                  <a:gd name="T9" fmla="*/ 3312 h 299"/>
                  <a:gd name="T10" fmla="*/ 3031 w 152"/>
                  <a:gd name="T11" fmla="*/ 7728 h 299"/>
                  <a:gd name="T12" fmla="*/ 2541 w 152"/>
                  <a:gd name="T13" fmla="*/ 9458 h 299"/>
                  <a:gd name="T14" fmla="*/ 1957 w 152"/>
                  <a:gd name="T15" fmla="*/ 8825 h 299"/>
                  <a:gd name="T16" fmla="*/ 1333 w 152"/>
                  <a:gd name="T17" fmla="*/ 8757 h 299"/>
                  <a:gd name="T18" fmla="*/ 269 w 152"/>
                  <a:gd name="T19" fmla="*/ 7874 h 299"/>
                  <a:gd name="T20" fmla="*/ 1064 w 152"/>
                  <a:gd name="T21" fmla="*/ 5068 h 299"/>
                  <a:gd name="T22" fmla="*/ 0 w 152"/>
                  <a:gd name="T23" fmla="*/ 3566 h 299"/>
                  <a:gd name="T24" fmla="*/ 545 w 152"/>
                  <a:gd name="T25" fmla="*/ 2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99"/>
                  <a:gd name="T41" fmla="*/ 152 w 152"/>
                  <a:gd name="T42" fmla="*/ 299 h 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99">
                    <a:moveTo>
                      <a:pt x="27" y="2"/>
                    </a:moveTo>
                    <a:lnTo>
                      <a:pt x="63" y="0"/>
                    </a:lnTo>
                    <a:lnTo>
                      <a:pt x="135" y="45"/>
                    </a:lnTo>
                    <a:lnTo>
                      <a:pt x="124" y="81"/>
                    </a:lnTo>
                    <a:lnTo>
                      <a:pt x="149" y="104"/>
                    </a:lnTo>
                    <a:lnTo>
                      <a:pt x="151" y="244"/>
                    </a:lnTo>
                    <a:lnTo>
                      <a:pt x="126" y="298"/>
                    </a:lnTo>
                    <a:lnTo>
                      <a:pt x="97" y="278"/>
                    </a:lnTo>
                    <a:lnTo>
                      <a:pt x="67" y="276"/>
                    </a:lnTo>
                    <a:lnTo>
                      <a:pt x="14" y="248"/>
                    </a:lnTo>
                    <a:lnTo>
                      <a:pt x="54" y="160"/>
                    </a:lnTo>
                    <a:lnTo>
                      <a:pt x="0" y="113"/>
                    </a:lnTo>
                    <a:lnTo>
                      <a:pt x="27" y="2"/>
                    </a:lnTo>
                  </a:path>
                </a:pathLst>
              </a:custGeom>
              <a:solidFill>
                <a:srgbClr val="B2B2B2"/>
              </a:solidFill>
              <a:ln w="12700" cap="rnd">
                <a:solidFill>
                  <a:schemeClr val="bg2"/>
                </a:solidFill>
                <a:round/>
                <a:headEnd/>
                <a:tailEnd/>
              </a:ln>
            </p:spPr>
            <p:txBody>
              <a:bodyPr/>
              <a:lstStyle/>
              <a:p>
                <a:endParaRPr lang="en-US"/>
              </a:p>
            </p:txBody>
          </p:sp>
          <p:sp>
            <p:nvSpPr>
              <p:cNvPr id="92437" name="Freeform 47"/>
              <p:cNvSpPr>
                <a:spLocks/>
              </p:cNvSpPr>
              <p:nvPr/>
            </p:nvSpPr>
            <p:spPr bwMode="auto">
              <a:xfrm>
                <a:off x="4730" y="1690"/>
                <a:ext cx="690" cy="571"/>
              </a:xfrm>
              <a:custGeom>
                <a:avLst/>
                <a:gdLst>
                  <a:gd name="T0" fmla="*/ 912 w 633"/>
                  <a:gd name="T1" fmla="*/ 10838 h 516"/>
                  <a:gd name="T2" fmla="*/ 2045 w 633"/>
                  <a:gd name="T3" fmla="*/ 9890 h 516"/>
                  <a:gd name="T4" fmla="*/ 3550 w 633"/>
                  <a:gd name="T5" fmla="*/ 9632 h 516"/>
                  <a:gd name="T6" fmla="*/ 3932 w 633"/>
                  <a:gd name="T7" fmla="*/ 8815 h 516"/>
                  <a:gd name="T8" fmla="*/ 4455 w 633"/>
                  <a:gd name="T9" fmla="*/ 8661 h 516"/>
                  <a:gd name="T10" fmla="*/ 4758 w 633"/>
                  <a:gd name="T11" fmla="*/ 7747 h 516"/>
                  <a:gd name="T12" fmla="*/ 5280 w 633"/>
                  <a:gd name="T13" fmla="*/ 7412 h 516"/>
                  <a:gd name="T14" fmla="*/ 5019 w 633"/>
                  <a:gd name="T15" fmla="*/ 5778 h 516"/>
                  <a:gd name="T16" fmla="*/ 4732 w 633"/>
                  <a:gd name="T17" fmla="*/ 5299 h 516"/>
                  <a:gd name="T18" fmla="*/ 5353 w 633"/>
                  <a:gd name="T19" fmla="*/ 3926 h 516"/>
                  <a:gd name="T20" fmla="*/ 5783 w 633"/>
                  <a:gd name="T21" fmla="*/ 3926 h 516"/>
                  <a:gd name="T22" fmla="*/ 7154 w 633"/>
                  <a:gd name="T23" fmla="*/ 1053 h 516"/>
                  <a:gd name="T24" fmla="*/ 9304 w 633"/>
                  <a:gd name="T25" fmla="*/ 0 h 516"/>
                  <a:gd name="T26" fmla="*/ 9526 w 633"/>
                  <a:gd name="T27" fmla="*/ 2688 h 516"/>
                  <a:gd name="T28" fmla="*/ 9605 w 633"/>
                  <a:gd name="T29" fmla="*/ 2608 h 516"/>
                  <a:gd name="T30" fmla="*/ 10142 w 633"/>
                  <a:gd name="T31" fmla="*/ 3534 h 516"/>
                  <a:gd name="T32" fmla="*/ 10158 w 633"/>
                  <a:gd name="T33" fmla="*/ 6327 h 516"/>
                  <a:gd name="T34" fmla="*/ 10807 w 633"/>
                  <a:gd name="T35" fmla="*/ 8573 h 516"/>
                  <a:gd name="T36" fmla="*/ 11055 w 633"/>
                  <a:gd name="T37" fmla="*/ 11492 h 516"/>
                  <a:gd name="T38" fmla="*/ 11079 w 633"/>
                  <a:gd name="T39" fmla="*/ 14057 h 516"/>
                  <a:gd name="T40" fmla="*/ 11867 w 633"/>
                  <a:gd name="T41" fmla="*/ 14885 h 516"/>
                  <a:gd name="T42" fmla="*/ 11291 w 633"/>
                  <a:gd name="T43" fmla="*/ 16099 h 516"/>
                  <a:gd name="T44" fmla="*/ 9924 w 633"/>
                  <a:gd name="T45" fmla="*/ 14645 h 516"/>
                  <a:gd name="T46" fmla="*/ 9215 w 633"/>
                  <a:gd name="T47" fmla="*/ 14746 h 516"/>
                  <a:gd name="T48" fmla="*/ 8535 w 633"/>
                  <a:gd name="T49" fmla="*/ 14433 h 516"/>
                  <a:gd name="T50" fmla="*/ 8549 w 633"/>
                  <a:gd name="T51" fmla="*/ 13587 h 516"/>
                  <a:gd name="T52" fmla="*/ 8084 w 633"/>
                  <a:gd name="T53" fmla="*/ 13295 h 516"/>
                  <a:gd name="T54" fmla="*/ 347 w 633"/>
                  <a:gd name="T55" fmla="*/ 15787 h 516"/>
                  <a:gd name="T56" fmla="*/ 0 w 633"/>
                  <a:gd name="T57" fmla="*/ 15039 h 516"/>
                  <a:gd name="T58" fmla="*/ 1182 w 633"/>
                  <a:gd name="T59" fmla="*/ 12158 h 516"/>
                  <a:gd name="T60" fmla="*/ 912 w 633"/>
                  <a:gd name="T61" fmla="*/ 10838 h 5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3"/>
                  <a:gd name="T94" fmla="*/ 0 h 516"/>
                  <a:gd name="T95" fmla="*/ 633 w 633"/>
                  <a:gd name="T96" fmla="*/ 516 h 5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3" h="516">
                    <a:moveTo>
                      <a:pt x="49" y="346"/>
                    </a:moveTo>
                    <a:lnTo>
                      <a:pt x="108" y="315"/>
                    </a:lnTo>
                    <a:lnTo>
                      <a:pt x="189" y="308"/>
                    </a:lnTo>
                    <a:lnTo>
                      <a:pt x="209" y="281"/>
                    </a:lnTo>
                    <a:lnTo>
                      <a:pt x="238" y="277"/>
                    </a:lnTo>
                    <a:lnTo>
                      <a:pt x="254" y="248"/>
                    </a:lnTo>
                    <a:lnTo>
                      <a:pt x="281" y="238"/>
                    </a:lnTo>
                    <a:lnTo>
                      <a:pt x="268" y="184"/>
                    </a:lnTo>
                    <a:lnTo>
                      <a:pt x="252" y="169"/>
                    </a:lnTo>
                    <a:lnTo>
                      <a:pt x="286" y="126"/>
                    </a:lnTo>
                    <a:lnTo>
                      <a:pt x="308" y="126"/>
                    </a:lnTo>
                    <a:lnTo>
                      <a:pt x="382" y="34"/>
                    </a:lnTo>
                    <a:lnTo>
                      <a:pt x="495" y="0"/>
                    </a:lnTo>
                    <a:lnTo>
                      <a:pt x="508" y="86"/>
                    </a:lnTo>
                    <a:lnTo>
                      <a:pt x="513" y="83"/>
                    </a:lnTo>
                    <a:lnTo>
                      <a:pt x="540" y="113"/>
                    </a:lnTo>
                    <a:lnTo>
                      <a:pt x="542" y="202"/>
                    </a:lnTo>
                    <a:lnTo>
                      <a:pt x="576" y="274"/>
                    </a:lnTo>
                    <a:lnTo>
                      <a:pt x="589" y="367"/>
                    </a:lnTo>
                    <a:lnTo>
                      <a:pt x="592" y="448"/>
                    </a:lnTo>
                    <a:lnTo>
                      <a:pt x="632" y="475"/>
                    </a:lnTo>
                    <a:lnTo>
                      <a:pt x="603" y="515"/>
                    </a:lnTo>
                    <a:lnTo>
                      <a:pt x="529" y="468"/>
                    </a:lnTo>
                    <a:lnTo>
                      <a:pt x="492" y="472"/>
                    </a:lnTo>
                    <a:lnTo>
                      <a:pt x="454" y="461"/>
                    </a:lnTo>
                    <a:lnTo>
                      <a:pt x="456" y="434"/>
                    </a:lnTo>
                    <a:lnTo>
                      <a:pt x="432" y="425"/>
                    </a:lnTo>
                    <a:lnTo>
                      <a:pt x="18" y="504"/>
                    </a:lnTo>
                    <a:lnTo>
                      <a:pt x="0" y="481"/>
                    </a:lnTo>
                    <a:lnTo>
                      <a:pt x="63" y="389"/>
                    </a:lnTo>
                    <a:lnTo>
                      <a:pt x="49" y="346"/>
                    </a:lnTo>
                  </a:path>
                </a:pathLst>
              </a:custGeom>
              <a:solidFill>
                <a:srgbClr val="B2B2B2"/>
              </a:solidFill>
              <a:ln w="12700" cap="rnd">
                <a:solidFill>
                  <a:schemeClr val="bg2"/>
                </a:solidFill>
                <a:round/>
                <a:headEnd/>
                <a:tailEnd/>
              </a:ln>
            </p:spPr>
            <p:txBody>
              <a:bodyPr/>
              <a:lstStyle/>
              <a:p>
                <a:endParaRPr lang="en-US"/>
              </a:p>
            </p:txBody>
          </p:sp>
          <p:sp>
            <p:nvSpPr>
              <p:cNvPr id="92438" name="Freeform 48"/>
              <p:cNvSpPr>
                <a:spLocks/>
              </p:cNvSpPr>
              <p:nvPr/>
            </p:nvSpPr>
            <p:spPr bwMode="auto">
              <a:xfrm>
                <a:off x="5265" y="1659"/>
                <a:ext cx="184" cy="343"/>
              </a:xfrm>
              <a:custGeom>
                <a:avLst/>
                <a:gdLst>
                  <a:gd name="T0" fmla="*/ 0 w 169"/>
                  <a:gd name="T1" fmla="*/ 1000 h 310"/>
                  <a:gd name="T2" fmla="*/ 2222 w 169"/>
                  <a:gd name="T3" fmla="*/ 0 h 310"/>
                  <a:gd name="T4" fmla="*/ 3023 w 169"/>
                  <a:gd name="T5" fmla="*/ 2608 h 310"/>
                  <a:gd name="T6" fmla="*/ 2613 w 169"/>
                  <a:gd name="T7" fmla="*/ 3296 h 310"/>
                  <a:gd name="T8" fmla="*/ 2777 w 169"/>
                  <a:gd name="T9" fmla="*/ 9113 h 310"/>
                  <a:gd name="T10" fmla="*/ 1477 w 169"/>
                  <a:gd name="T11" fmla="*/ 9607 h 310"/>
                  <a:gd name="T12" fmla="*/ 882 w 169"/>
                  <a:gd name="T13" fmla="*/ 7211 h 310"/>
                  <a:gd name="T14" fmla="*/ 850 w 169"/>
                  <a:gd name="T15" fmla="*/ 4348 h 310"/>
                  <a:gd name="T16" fmla="*/ 292 w 169"/>
                  <a:gd name="T17" fmla="*/ 3516 h 310"/>
                  <a:gd name="T18" fmla="*/ 0 w 169"/>
                  <a:gd name="T19" fmla="*/ 1000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310"/>
                  <a:gd name="T32" fmla="*/ 169 w 169"/>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310">
                    <a:moveTo>
                      <a:pt x="0" y="32"/>
                    </a:moveTo>
                    <a:lnTo>
                      <a:pt x="123" y="0"/>
                    </a:lnTo>
                    <a:lnTo>
                      <a:pt x="168" y="84"/>
                    </a:lnTo>
                    <a:lnTo>
                      <a:pt x="145" y="106"/>
                    </a:lnTo>
                    <a:lnTo>
                      <a:pt x="154" y="293"/>
                    </a:lnTo>
                    <a:lnTo>
                      <a:pt x="83" y="309"/>
                    </a:lnTo>
                    <a:lnTo>
                      <a:pt x="49" y="232"/>
                    </a:lnTo>
                    <a:lnTo>
                      <a:pt x="47" y="140"/>
                    </a:lnTo>
                    <a:lnTo>
                      <a:pt x="16" y="113"/>
                    </a:lnTo>
                    <a:lnTo>
                      <a:pt x="0" y="32"/>
                    </a:lnTo>
                  </a:path>
                </a:pathLst>
              </a:custGeom>
              <a:solidFill>
                <a:srgbClr val="B2B2B2"/>
              </a:solidFill>
              <a:ln w="12700" cap="rnd">
                <a:solidFill>
                  <a:schemeClr val="bg2"/>
                </a:solidFill>
                <a:round/>
                <a:headEnd/>
                <a:tailEnd/>
              </a:ln>
            </p:spPr>
            <p:txBody>
              <a:bodyPr/>
              <a:lstStyle/>
              <a:p>
                <a:endParaRPr lang="en-US"/>
              </a:p>
            </p:txBody>
          </p:sp>
          <p:sp>
            <p:nvSpPr>
              <p:cNvPr id="92439" name="Freeform 49"/>
              <p:cNvSpPr>
                <a:spLocks/>
              </p:cNvSpPr>
              <p:nvPr/>
            </p:nvSpPr>
            <p:spPr bwMode="auto">
              <a:xfrm>
                <a:off x="5353" y="1926"/>
                <a:ext cx="391" cy="180"/>
              </a:xfrm>
              <a:custGeom>
                <a:avLst/>
                <a:gdLst>
                  <a:gd name="T0" fmla="*/ 0 w 358"/>
                  <a:gd name="T1" fmla="*/ 1894 h 163"/>
                  <a:gd name="T2" fmla="*/ 3646 w 358"/>
                  <a:gd name="T3" fmla="*/ 580 h 163"/>
                  <a:gd name="T4" fmla="*/ 4100 w 358"/>
                  <a:gd name="T5" fmla="*/ 640 h 163"/>
                  <a:gd name="T6" fmla="*/ 4518 w 358"/>
                  <a:gd name="T7" fmla="*/ 0 h 163"/>
                  <a:gd name="T8" fmla="*/ 4853 w 358"/>
                  <a:gd name="T9" fmla="*/ 305 h 163"/>
                  <a:gd name="T10" fmla="*/ 4439 w 358"/>
                  <a:gd name="T11" fmla="*/ 1692 h 163"/>
                  <a:gd name="T12" fmla="*/ 5204 w 358"/>
                  <a:gd name="T13" fmla="*/ 1564 h 163"/>
                  <a:gd name="T14" fmla="*/ 5619 w 358"/>
                  <a:gd name="T15" fmla="*/ 2624 h 163"/>
                  <a:gd name="T16" fmla="*/ 6137 w 358"/>
                  <a:gd name="T17" fmla="*/ 2762 h 163"/>
                  <a:gd name="T18" fmla="*/ 6542 w 358"/>
                  <a:gd name="T19" fmla="*/ 2551 h 163"/>
                  <a:gd name="T20" fmla="*/ 6542 w 358"/>
                  <a:gd name="T21" fmla="*/ 2012 h 163"/>
                  <a:gd name="T22" fmla="*/ 5886 w 358"/>
                  <a:gd name="T23" fmla="*/ 1249 h 163"/>
                  <a:gd name="T24" fmla="*/ 6356 w 358"/>
                  <a:gd name="T25" fmla="*/ 1189 h 163"/>
                  <a:gd name="T26" fmla="*/ 7165 w 358"/>
                  <a:gd name="T27" fmla="*/ 2778 h 163"/>
                  <a:gd name="T28" fmla="*/ 6376 w 358"/>
                  <a:gd name="T29" fmla="*/ 3741 h 163"/>
                  <a:gd name="T30" fmla="*/ 5509 w 358"/>
                  <a:gd name="T31" fmla="*/ 3259 h 163"/>
                  <a:gd name="T32" fmla="*/ 5002 w 358"/>
                  <a:gd name="T33" fmla="*/ 4388 h 163"/>
                  <a:gd name="T34" fmla="*/ 3907 w 358"/>
                  <a:gd name="T35" fmla="*/ 3259 h 163"/>
                  <a:gd name="T36" fmla="*/ 269 w 358"/>
                  <a:gd name="T37" fmla="*/ 4760 h 163"/>
                  <a:gd name="T38" fmla="*/ 0 w 358"/>
                  <a:gd name="T39" fmla="*/ 1894 h 1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8"/>
                  <a:gd name="T61" fmla="*/ 0 h 163"/>
                  <a:gd name="T62" fmla="*/ 358 w 358"/>
                  <a:gd name="T63" fmla="*/ 163 h 1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8" h="163">
                    <a:moveTo>
                      <a:pt x="0" y="65"/>
                    </a:moveTo>
                    <a:lnTo>
                      <a:pt x="182" y="20"/>
                    </a:lnTo>
                    <a:lnTo>
                      <a:pt x="204" y="22"/>
                    </a:lnTo>
                    <a:lnTo>
                      <a:pt x="225" y="0"/>
                    </a:lnTo>
                    <a:lnTo>
                      <a:pt x="243" y="11"/>
                    </a:lnTo>
                    <a:lnTo>
                      <a:pt x="222" y="58"/>
                    </a:lnTo>
                    <a:lnTo>
                      <a:pt x="260" y="54"/>
                    </a:lnTo>
                    <a:lnTo>
                      <a:pt x="281" y="90"/>
                    </a:lnTo>
                    <a:lnTo>
                      <a:pt x="307" y="94"/>
                    </a:lnTo>
                    <a:lnTo>
                      <a:pt x="325" y="88"/>
                    </a:lnTo>
                    <a:lnTo>
                      <a:pt x="325" y="68"/>
                    </a:lnTo>
                    <a:lnTo>
                      <a:pt x="294" y="43"/>
                    </a:lnTo>
                    <a:lnTo>
                      <a:pt x="317" y="41"/>
                    </a:lnTo>
                    <a:lnTo>
                      <a:pt x="357" y="95"/>
                    </a:lnTo>
                    <a:lnTo>
                      <a:pt x="319" y="128"/>
                    </a:lnTo>
                    <a:lnTo>
                      <a:pt x="276" y="112"/>
                    </a:lnTo>
                    <a:lnTo>
                      <a:pt x="249" y="151"/>
                    </a:lnTo>
                    <a:lnTo>
                      <a:pt x="195" y="112"/>
                    </a:lnTo>
                    <a:lnTo>
                      <a:pt x="14" y="162"/>
                    </a:lnTo>
                    <a:lnTo>
                      <a:pt x="0" y="65"/>
                    </a:lnTo>
                  </a:path>
                </a:pathLst>
              </a:custGeom>
              <a:solidFill>
                <a:srgbClr val="B2B2B2"/>
              </a:solidFill>
              <a:ln w="12700" cap="rnd">
                <a:solidFill>
                  <a:schemeClr val="bg2"/>
                </a:solidFill>
                <a:round/>
                <a:headEnd/>
                <a:tailEnd/>
              </a:ln>
            </p:spPr>
            <p:txBody>
              <a:bodyPr/>
              <a:lstStyle/>
              <a:p>
                <a:endParaRPr lang="en-US"/>
              </a:p>
            </p:txBody>
          </p:sp>
          <p:sp>
            <p:nvSpPr>
              <p:cNvPr id="92440" name="Freeform 50"/>
              <p:cNvSpPr>
                <a:spLocks/>
              </p:cNvSpPr>
              <p:nvPr/>
            </p:nvSpPr>
            <p:spPr bwMode="auto">
              <a:xfrm>
                <a:off x="5368" y="2061"/>
                <a:ext cx="202" cy="158"/>
              </a:xfrm>
              <a:custGeom>
                <a:avLst/>
                <a:gdLst>
                  <a:gd name="T0" fmla="*/ 0 w 186"/>
                  <a:gd name="T1" fmla="*/ 1075 h 143"/>
                  <a:gd name="T2" fmla="*/ 2354 w 186"/>
                  <a:gd name="T3" fmla="*/ 0 h 143"/>
                  <a:gd name="T4" fmla="*/ 3044 w 186"/>
                  <a:gd name="T5" fmla="*/ 1918 h 143"/>
                  <a:gd name="T6" fmla="*/ 2655 w 186"/>
                  <a:gd name="T7" fmla="*/ 2791 h 143"/>
                  <a:gd name="T8" fmla="*/ 1911 w 186"/>
                  <a:gd name="T9" fmla="*/ 2497 h 143"/>
                  <a:gd name="T10" fmla="*/ 741 w 186"/>
                  <a:gd name="T11" fmla="*/ 4192 h 143"/>
                  <a:gd name="T12" fmla="*/ 125 w 186"/>
                  <a:gd name="T13" fmla="*/ 3312 h 143"/>
                  <a:gd name="T14" fmla="*/ 0 w 186"/>
                  <a:gd name="T15" fmla="*/ 1075 h 143"/>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143"/>
                  <a:gd name="T26" fmla="*/ 186 w 18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143">
                    <a:moveTo>
                      <a:pt x="0" y="36"/>
                    </a:moveTo>
                    <a:lnTo>
                      <a:pt x="142" y="0"/>
                    </a:lnTo>
                    <a:lnTo>
                      <a:pt x="185" y="65"/>
                    </a:lnTo>
                    <a:lnTo>
                      <a:pt x="160" y="93"/>
                    </a:lnTo>
                    <a:lnTo>
                      <a:pt x="115" y="83"/>
                    </a:lnTo>
                    <a:lnTo>
                      <a:pt x="45" y="142"/>
                    </a:lnTo>
                    <a:lnTo>
                      <a:pt x="7" y="111"/>
                    </a:lnTo>
                    <a:lnTo>
                      <a:pt x="0" y="36"/>
                    </a:lnTo>
                  </a:path>
                </a:pathLst>
              </a:custGeom>
              <a:solidFill>
                <a:srgbClr val="B2B2B2"/>
              </a:solidFill>
              <a:ln w="12700" cap="rnd">
                <a:solidFill>
                  <a:schemeClr val="bg2"/>
                </a:solidFill>
                <a:round/>
                <a:headEnd/>
                <a:tailEnd/>
              </a:ln>
            </p:spPr>
            <p:txBody>
              <a:bodyPr/>
              <a:lstStyle/>
              <a:p>
                <a:endParaRPr lang="en-US"/>
              </a:p>
            </p:txBody>
          </p:sp>
          <p:sp>
            <p:nvSpPr>
              <p:cNvPr id="92441" name="Freeform 51"/>
              <p:cNvSpPr>
                <a:spLocks/>
              </p:cNvSpPr>
              <p:nvPr/>
            </p:nvSpPr>
            <p:spPr bwMode="auto">
              <a:xfrm>
                <a:off x="5400" y="2168"/>
                <a:ext cx="202" cy="123"/>
              </a:xfrm>
              <a:custGeom>
                <a:avLst/>
                <a:gdLst>
                  <a:gd name="T0" fmla="*/ 0 w 185"/>
                  <a:gd name="T1" fmla="*/ 2661 h 111"/>
                  <a:gd name="T2" fmla="*/ 1505 w 185"/>
                  <a:gd name="T3" fmla="*/ 1473 h 111"/>
                  <a:gd name="T4" fmla="*/ 2969 w 185"/>
                  <a:gd name="T5" fmla="*/ 0 h 111"/>
                  <a:gd name="T6" fmla="*/ 3215 w 185"/>
                  <a:gd name="T7" fmla="*/ 2 h 111"/>
                  <a:gd name="T8" fmla="*/ 3647 w 185"/>
                  <a:gd name="T9" fmla="*/ 4 h 111"/>
                  <a:gd name="T10" fmla="*/ 2213 w 185"/>
                  <a:gd name="T11" fmla="*/ 2003 h 111"/>
                  <a:gd name="T12" fmla="*/ 437 w 185"/>
                  <a:gd name="T13" fmla="*/ 3596 h 111"/>
                  <a:gd name="T14" fmla="*/ 0 w 185"/>
                  <a:gd name="T15" fmla="*/ 2661 h 111"/>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111"/>
                  <a:gd name="T26" fmla="*/ 185 w 185"/>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111">
                    <a:moveTo>
                      <a:pt x="0" y="81"/>
                    </a:moveTo>
                    <a:lnTo>
                      <a:pt x="76" y="45"/>
                    </a:lnTo>
                    <a:lnTo>
                      <a:pt x="150" y="0"/>
                    </a:lnTo>
                    <a:lnTo>
                      <a:pt x="162" y="2"/>
                    </a:lnTo>
                    <a:lnTo>
                      <a:pt x="184" y="4"/>
                    </a:lnTo>
                    <a:lnTo>
                      <a:pt x="112" y="61"/>
                    </a:lnTo>
                    <a:lnTo>
                      <a:pt x="22" y="110"/>
                    </a:lnTo>
                    <a:lnTo>
                      <a:pt x="0" y="81"/>
                    </a:lnTo>
                  </a:path>
                </a:pathLst>
              </a:custGeom>
              <a:solidFill>
                <a:srgbClr val="B2B2B2"/>
              </a:solidFill>
              <a:ln w="12700" cap="rnd">
                <a:solidFill>
                  <a:schemeClr val="bg2"/>
                </a:solidFill>
                <a:round/>
                <a:headEnd/>
                <a:tailEnd/>
              </a:ln>
            </p:spPr>
            <p:txBody>
              <a:bodyPr/>
              <a:lstStyle/>
              <a:p>
                <a:endParaRPr lang="en-US"/>
              </a:p>
            </p:txBody>
          </p:sp>
          <p:sp>
            <p:nvSpPr>
              <p:cNvPr id="92442" name="Freeform 52"/>
              <p:cNvSpPr>
                <a:spLocks/>
              </p:cNvSpPr>
              <p:nvPr/>
            </p:nvSpPr>
            <p:spPr bwMode="auto">
              <a:xfrm>
                <a:off x="5399" y="1592"/>
                <a:ext cx="215" cy="388"/>
              </a:xfrm>
              <a:custGeom>
                <a:avLst/>
                <a:gdLst>
                  <a:gd name="T0" fmla="*/ 809 w 197"/>
                  <a:gd name="T1" fmla="*/ 0 h 350"/>
                  <a:gd name="T2" fmla="*/ 0 w 197"/>
                  <a:gd name="T3" fmla="*/ 2033 h 350"/>
                  <a:gd name="T4" fmla="*/ 883 w 197"/>
                  <a:gd name="T5" fmla="*/ 4719 h 350"/>
                  <a:gd name="T6" fmla="*/ 361 w 197"/>
                  <a:gd name="T7" fmla="*/ 5457 h 350"/>
                  <a:gd name="T8" fmla="*/ 570 w 197"/>
                  <a:gd name="T9" fmla="*/ 11628 h 350"/>
                  <a:gd name="T10" fmla="*/ 2695 w 197"/>
                  <a:gd name="T11" fmla="*/ 10732 h 350"/>
                  <a:gd name="T12" fmla="*/ 3285 w 197"/>
                  <a:gd name="T13" fmla="*/ 10732 h 350"/>
                  <a:gd name="T14" fmla="*/ 3586 w 197"/>
                  <a:gd name="T15" fmla="*/ 10059 h 350"/>
                  <a:gd name="T16" fmla="*/ 3586 w 197"/>
                  <a:gd name="T17" fmla="*/ 8927 h 350"/>
                  <a:gd name="T18" fmla="*/ 3823 w 197"/>
                  <a:gd name="T19" fmla="*/ 8192 h 350"/>
                  <a:gd name="T20" fmla="*/ 2629 w 197"/>
                  <a:gd name="T21" fmla="*/ 7290 h 350"/>
                  <a:gd name="T22" fmla="*/ 1098 w 197"/>
                  <a:gd name="T23" fmla="*/ 532 h 350"/>
                  <a:gd name="T24" fmla="*/ 809 w 197"/>
                  <a:gd name="T25" fmla="*/ 0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350"/>
                  <a:gd name="T41" fmla="*/ 197 w 197"/>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350">
                    <a:moveTo>
                      <a:pt x="41" y="0"/>
                    </a:moveTo>
                    <a:lnTo>
                      <a:pt x="0" y="61"/>
                    </a:lnTo>
                    <a:lnTo>
                      <a:pt x="45" y="142"/>
                    </a:lnTo>
                    <a:lnTo>
                      <a:pt x="18" y="164"/>
                    </a:lnTo>
                    <a:lnTo>
                      <a:pt x="29" y="349"/>
                    </a:lnTo>
                    <a:lnTo>
                      <a:pt x="138" y="322"/>
                    </a:lnTo>
                    <a:lnTo>
                      <a:pt x="167" y="322"/>
                    </a:lnTo>
                    <a:lnTo>
                      <a:pt x="183" y="302"/>
                    </a:lnTo>
                    <a:lnTo>
                      <a:pt x="183" y="268"/>
                    </a:lnTo>
                    <a:lnTo>
                      <a:pt x="196" y="246"/>
                    </a:lnTo>
                    <a:lnTo>
                      <a:pt x="135" y="219"/>
                    </a:lnTo>
                    <a:lnTo>
                      <a:pt x="56" y="16"/>
                    </a:lnTo>
                    <a:lnTo>
                      <a:pt x="41" y="0"/>
                    </a:lnTo>
                  </a:path>
                </a:pathLst>
              </a:custGeom>
              <a:solidFill>
                <a:srgbClr val="B2B2B2"/>
              </a:solidFill>
              <a:ln w="12700" cap="rnd">
                <a:solidFill>
                  <a:schemeClr val="bg2"/>
                </a:solidFill>
                <a:round/>
                <a:headEnd/>
                <a:tailEnd/>
              </a:ln>
            </p:spPr>
            <p:txBody>
              <a:bodyPr/>
              <a:lstStyle/>
              <a:p>
                <a:endParaRPr lang="en-US"/>
              </a:p>
            </p:txBody>
          </p:sp>
          <p:sp>
            <p:nvSpPr>
              <p:cNvPr id="92443" name="Freeform 53"/>
              <p:cNvSpPr>
                <a:spLocks/>
              </p:cNvSpPr>
              <p:nvPr/>
            </p:nvSpPr>
            <p:spPr bwMode="auto">
              <a:xfrm>
                <a:off x="5522" y="2047"/>
                <a:ext cx="104" cy="87"/>
              </a:xfrm>
              <a:custGeom>
                <a:avLst/>
                <a:gdLst>
                  <a:gd name="T0" fmla="*/ 0 w 95"/>
                  <a:gd name="T1" fmla="*/ 545 h 78"/>
                  <a:gd name="T2" fmla="*/ 864 w 95"/>
                  <a:gd name="T3" fmla="*/ 0 h 78"/>
                  <a:gd name="T4" fmla="*/ 2052 w 95"/>
                  <a:gd name="T5" fmla="*/ 1622 h 78"/>
                  <a:gd name="T6" fmla="*/ 1783 w 95"/>
                  <a:gd name="T7" fmla="*/ 2036 h 78"/>
                  <a:gd name="T8" fmla="*/ 1217 w 95"/>
                  <a:gd name="T9" fmla="*/ 2036 h 78"/>
                  <a:gd name="T10" fmla="*/ 928 w 95"/>
                  <a:gd name="T11" fmla="*/ 3151 h 78"/>
                  <a:gd name="T12" fmla="*/ 0 w 95"/>
                  <a:gd name="T13" fmla="*/ 545 h 78"/>
                  <a:gd name="T14" fmla="*/ 0 60000 65536"/>
                  <a:gd name="T15" fmla="*/ 0 60000 65536"/>
                  <a:gd name="T16" fmla="*/ 0 60000 65536"/>
                  <a:gd name="T17" fmla="*/ 0 60000 65536"/>
                  <a:gd name="T18" fmla="*/ 0 60000 65536"/>
                  <a:gd name="T19" fmla="*/ 0 60000 65536"/>
                  <a:gd name="T20" fmla="*/ 0 60000 65536"/>
                  <a:gd name="T21" fmla="*/ 0 w 95"/>
                  <a:gd name="T22" fmla="*/ 0 h 78"/>
                  <a:gd name="T23" fmla="*/ 95 w 95"/>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78">
                    <a:moveTo>
                      <a:pt x="0" y="13"/>
                    </a:moveTo>
                    <a:lnTo>
                      <a:pt x="40" y="0"/>
                    </a:lnTo>
                    <a:lnTo>
                      <a:pt x="94" y="39"/>
                    </a:lnTo>
                    <a:lnTo>
                      <a:pt x="83" y="50"/>
                    </a:lnTo>
                    <a:lnTo>
                      <a:pt x="56" y="50"/>
                    </a:lnTo>
                    <a:lnTo>
                      <a:pt x="43" y="77"/>
                    </a:lnTo>
                    <a:lnTo>
                      <a:pt x="0" y="13"/>
                    </a:lnTo>
                  </a:path>
                </a:pathLst>
              </a:custGeom>
              <a:solidFill>
                <a:srgbClr val="B2B2B2"/>
              </a:solidFill>
              <a:ln w="12700" cap="rnd">
                <a:solidFill>
                  <a:schemeClr val="bg2"/>
                </a:solidFill>
                <a:round/>
                <a:headEnd/>
                <a:tailEnd/>
              </a:ln>
            </p:spPr>
            <p:txBody>
              <a:bodyPr/>
              <a:lstStyle/>
              <a:p>
                <a:endParaRPr lang="en-US"/>
              </a:p>
            </p:txBody>
          </p:sp>
          <p:sp>
            <p:nvSpPr>
              <p:cNvPr id="92444" name="Freeform 54"/>
              <p:cNvSpPr>
                <a:spLocks/>
              </p:cNvSpPr>
              <p:nvPr/>
            </p:nvSpPr>
            <p:spPr bwMode="auto">
              <a:xfrm>
                <a:off x="5304" y="2700"/>
                <a:ext cx="57" cy="97"/>
              </a:xfrm>
              <a:custGeom>
                <a:avLst/>
                <a:gdLst>
                  <a:gd name="T0" fmla="*/ 0 w 52"/>
                  <a:gd name="T1" fmla="*/ 280 h 87"/>
                  <a:gd name="T2" fmla="*/ 1140 w 52"/>
                  <a:gd name="T3" fmla="*/ 0 h 87"/>
                  <a:gd name="T4" fmla="*/ 494 w 52"/>
                  <a:gd name="T5" fmla="*/ 3465 h 87"/>
                  <a:gd name="T6" fmla="*/ 2 w 52"/>
                  <a:gd name="T7" fmla="*/ 3428 h 87"/>
                  <a:gd name="T8" fmla="*/ 0 w 52"/>
                  <a:gd name="T9" fmla="*/ 280 h 87"/>
                  <a:gd name="T10" fmla="*/ 0 60000 65536"/>
                  <a:gd name="T11" fmla="*/ 0 60000 65536"/>
                  <a:gd name="T12" fmla="*/ 0 60000 65536"/>
                  <a:gd name="T13" fmla="*/ 0 60000 65536"/>
                  <a:gd name="T14" fmla="*/ 0 60000 65536"/>
                  <a:gd name="T15" fmla="*/ 0 w 52"/>
                  <a:gd name="T16" fmla="*/ 0 h 87"/>
                  <a:gd name="T17" fmla="*/ 52 w 52"/>
                  <a:gd name="T18" fmla="*/ 87 h 87"/>
                </a:gdLst>
                <a:ahLst/>
                <a:cxnLst>
                  <a:cxn ang="T10">
                    <a:pos x="T0" y="T1"/>
                  </a:cxn>
                  <a:cxn ang="T11">
                    <a:pos x="T2" y="T3"/>
                  </a:cxn>
                  <a:cxn ang="T12">
                    <a:pos x="T4" y="T5"/>
                  </a:cxn>
                  <a:cxn ang="T13">
                    <a:pos x="T6" y="T7"/>
                  </a:cxn>
                  <a:cxn ang="T14">
                    <a:pos x="T8" y="T9"/>
                  </a:cxn>
                </a:cxnLst>
                <a:rect l="T15" t="T16" r="T17" b="T18"/>
                <a:pathLst>
                  <a:path w="52" h="87">
                    <a:moveTo>
                      <a:pt x="0" y="7"/>
                    </a:moveTo>
                    <a:lnTo>
                      <a:pt x="51" y="0"/>
                    </a:lnTo>
                    <a:lnTo>
                      <a:pt x="22" y="86"/>
                    </a:lnTo>
                    <a:lnTo>
                      <a:pt x="2" y="84"/>
                    </a:lnTo>
                    <a:lnTo>
                      <a:pt x="0" y="7"/>
                    </a:lnTo>
                  </a:path>
                </a:pathLst>
              </a:custGeom>
              <a:solidFill>
                <a:srgbClr val="B2B2B2"/>
              </a:solidFill>
              <a:ln w="12700" cap="rnd">
                <a:solidFill>
                  <a:schemeClr val="bg2"/>
                </a:solidFill>
                <a:round/>
                <a:headEnd/>
                <a:tailEnd/>
              </a:ln>
            </p:spPr>
            <p:txBody>
              <a:bodyPr/>
              <a:lstStyle/>
              <a:p>
                <a:endParaRPr lang="en-US"/>
              </a:p>
            </p:txBody>
          </p:sp>
          <p:sp>
            <p:nvSpPr>
              <p:cNvPr id="92445" name="Freeform 55"/>
              <p:cNvSpPr>
                <a:spLocks/>
              </p:cNvSpPr>
              <p:nvPr/>
            </p:nvSpPr>
            <p:spPr bwMode="auto">
              <a:xfrm>
                <a:off x="5444" y="1226"/>
                <a:ext cx="413" cy="641"/>
              </a:xfrm>
              <a:custGeom>
                <a:avLst/>
                <a:gdLst>
                  <a:gd name="T0" fmla="*/ 1628 w 379"/>
                  <a:gd name="T1" fmla="*/ 572 h 579"/>
                  <a:gd name="T2" fmla="*/ 588 w 379"/>
                  <a:gd name="T3" fmla="*/ 3945 h 579"/>
                  <a:gd name="T4" fmla="*/ 1084 w 379"/>
                  <a:gd name="T5" fmla="*/ 5229 h 579"/>
                  <a:gd name="T6" fmla="*/ 588 w 379"/>
                  <a:gd name="T7" fmla="*/ 6744 h 579"/>
                  <a:gd name="T8" fmla="*/ 904 w 379"/>
                  <a:gd name="T9" fmla="*/ 7272 h 579"/>
                  <a:gd name="T10" fmla="*/ 699 w 379"/>
                  <a:gd name="T11" fmla="*/ 8275 h 579"/>
                  <a:gd name="T12" fmla="*/ 699 w 379"/>
                  <a:gd name="T13" fmla="*/ 10001 h 579"/>
                  <a:gd name="T14" fmla="*/ 0 w 379"/>
                  <a:gd name="T15" fmla="*/ 10659 h 579"/>
                  <a:gd name="T16" fmla="*/ 250 w 379"/>
                  <a:gd name="T17" fmla="*/ 11173 h 579"/>
                  <a:gd name="T18" fmla="*/ 1745 w 379"/>
                  <a:gd name="T19" fmla="*/ 17600 h 579"/>
                  <a:gd name="T20" fmla="*/ 2924 w 379"/>
                  <a:gd name="T21" fmla="*/ 18374 h 579"/>
                  <a:gd name="T22" fmla="*/ 2832 w 379"/>
                  <a:gd name="T23" fmla="*/ 17090 h 579"/>
                  <a:gd name="T24" fmla="*/ 3420 w 379"/>
                  <a:gd name="T25" fmla="*/ 16012 h 579"/>
                  <a:gd name="T26" fmla="*/ 3228 w 379"/>
                  <a:gd name="T27" fmla="*/ 14953 h 579"/>
                  <a:gd name="T28" fmla="*/ 4624 w 379"/>
                  <a:gd name="T29" fmla="*/ 13587 h 579"/>
                  <a:gd name="T30" fmla="*/ 4721 w 379"/>
                  <a:gd name="T31" fmla="*/ 11836 h 579"/>
                  <a:gd name="T32" fmla="*/ 5539 w 379"/>
                  <a:gd name="T33" fmla="*/ 11783 h 579"/>
                  <a:gd name="T34" fmla="*/ 6212 w 379"/>
                  <a:gd name="T35" fmla="*/ 10353 h 579"/>
                  <a:gd name="T36" fmla="*/ 7010 w 379"/>
                  <a:gd name="T37" fmla="*/ 9461 h 579"/>
                  <a:gd name="T38" fmla="*/ 7010 w 379"/>
                  <a:gd name="T39" fmla="*/ 8275 h 579"/>
                  <a:gd name="T40" fmla="*/ 5915 w 379"/>
                  <a:gd name="T41" fmla="*/ 7954 h 579"/>
                  <a:gd name="T42" fmla="*/ 5726 w 379"/>
                  <a:gd name="T43" fmla="*/ 6721 h 579"/>
                  <a:gd name="T44" fmla="*/ 4578 w 379"/>
                  <a:gd name="T45" fmla="*/ 6526 h 579"/>
                  <a:gd name="T46" fmla="*/ 3710 w 379"/>
                  <a:gd name="T47" fmla="*/ 1054 h 579"/>
                  <a:gd name="T48" fmla="*/ 3309 w 379"/>
                  <a:gd name="T49" fmla="*/ 0 h 579"/>
                  <a:gd name="T50" fmla="*/ 2225 w 379"/>
                  <a:gd name="T51" fmla="*/ 423 h 579"/>
                  <a:gd name="T52" fmla="*/ 2011 w 379"/>
                  <a:gd name="T53" fmla="*/ 952 h 579"/>
                  <a:gd name="T54" fmla="*/ 1628 w 379"/>
                  <a:gd name="T55" fmla="*/ 572 h 5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9"/>
                  <a:gd name="T85" fmla="*/ 0 h 579"/>
                  <a:gd name="T86" fmla="*/ 379 w 379"/>
                  <a:gd name="T87" fmla="*/ 579 h 5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9" h="579">
                    <a:moveTo>
                      <a:pt x="88" y="18"/>
                    </a:moveTo>
                    <a:lnTo>
                      <a:pt x="32" y="124"/>
                    </a:lnTo>
                    <a:lnTo>
                      <a:pt x="59" y="164"/>
                    </a:lnTo>
                    <a:lnTo>
                      <a:pt x="32" y="212"/>
                    </a:lnTo>
                    <a:lnTo>
                      <a:pt x="49" y="229"/>
                    </a:lnTo>
                    <a:lnTo>
                      <a:pt x="38" y="261"/>
                    </a:lnTo>
                    <a:lnTo>
                      <a:pt x="38" y="315"/>
                    </a:lnTo>
                    <a:lnTo>
                      <a:pt x="0" y="335"/>
                    </a:lnTo>
                    <a:lnTo>
                      <a:pt x="14" y="351"/>
                    </a:lnTo>
                    <a:lnTo>
                      <a:pt x="94" y="553"/>
                    </a:lnTo>
                    <a:lnTo>
                      <a:pt x="157" y="578"/>
                    </a:lnTo>
                    <a:lnTo>
                      <a:pt x="153" y="537"/>
                    </a:lnTo>
                    <a:lnTo>
                      <a:pt x="184" y="504"/>
                    </a:lnTo>
                    <a:lnTo>
                      <a:pt x="173" y="470"/>
                    </a:lnTo>
                    <a:lnTo>
                      <a:pt x="250" y="429"/>
                    </a:lnTo>
                    <a:lnTo>
                      <a:pt x="254" y="373"/>
                    </a:lnTo>
                    <a:lnTo>
                      <a:pt x="299" y="369"/>
                    </a:lnTo>
                    <a:lnTo>
                      <a:pt x="335" y="326"/>
                    </a:lnTo>
                    <a:lnTo>
                      <a:pt x="378" y="297"/>
                    </a:lnTo>
                    <a:lnTo>
                      <a:pt x="378" y="261"/>
                    </a:lnTo>
                    <a:lnTo>
                      <a:pt x="319" y="250"/>
                    </a:lnTo>
                    <a:lnTo>
                      <a:pt x="308" y="211"/>
                    </a:lnTo>
                    <a:lnTo>
                      <a:pt x="248" y="205"/>
                    </a:lnTo>
                    <a:lnTo>
                      <a:pt x="200" y="34"/>
                    </a:lnTo>
                    <a:lnTo>
                      <a:pt x="178" y="0"/>
                    </a:lnTo>
                    <a:lnTo>
                      <a:pt x="119" y="14"/>
                    </a:lnTo>
                    <a:lnTo>
                      <a:pt x="108" y="31"/>
                    </a:lnTo>
                    <a:lnTo>
                      <a:pt x="88" y="18"/>
                    </a:lnTo>
                  </a:path>
                </a:pathLst>
              </a:custGeom>
              <a:solidFill>
                <a:srgbClr val="B2B2B2"/>
              </a:solidFill>
              <a:ln w="12700" cap="rnd">
                <a:solidFill>
                  <a:schemeClr val="bg2"/>
                </a:solidFill>
                <a:round/>
                <a:headEnd/>
                <a:tailEnd/>
              </a:ln>
            </p:spPr>
            <p:txBody>
              <a:bodyPr/>
              <a:lstStyle/>
              <a:p>
                <a:endParaRPr lang="en-US"/>
              </a:p>
            </p:txBody>
          </p:sp>
        </p:grpSp>
        <p:grpSp>
          <p:nvGrpSpPr>
            <p:cNvPr id="4" name="Group 56"/>
            <p:cNvGrpSpPr>
              <a:grpSpLocks/>
            </p:cNvGrpSpPr>
            <p:nvPr/>
          </p:nvGrpSpPr>
          <p:grpSpPr bwMode="auto">
            <a:xfrm>
              <a:off x="1960810" y="5904813"/>
              <a:ext cx="917615" cy="707235"/>
              <a:chOff x="1346" y="4116"/>
              <a:chExt cx="630" cy="493"/>
            </a:xfrm>
          </p:grpSpPr>
          <p:grpSp>
            <p:nvGrpSpPr>
              <p:cNvPr id="5" name="Group 57"/>
              <p:cNvGrpSpPr>
                <a:grpSpLocks/>
              </p:cNvGrpSpPr>
              <p:nvPr/>
            </p:nvGrpSpPr>
            <p:grpSpPr bwMode="auto">
              <a:xfrm>
                <a:off x="1346" y="4116"/>
                <a:ext cx="630" cy="493"/>
                <a:chOff x="1534" y="3703"/>
                <a:chExt cx="578" cy="445"/>
              </a:xfrm>
            </p:grpSpPr>
            <p:sp>
              <p:nvSpPr>
                <p:cNvPr id="92388" name="Freeform 58"/>
                <p:cNvSpPr>
                  <a:spLocks/>
                </p:cNvSpPr>
                <p:nvPr/>
              </p:nvSpPr>
              <p:spPr bwMode="auto">
                <a:xfrm>
                  <a:off x="1534" y="3759"/>
                  <a:ext cx="45" cy="65"/>
                </a:xfrm>
                <a:custGeom>
                  <a:avLst/>
                  <a:gdLst>
                    <a:gd name="T0" fmla="*/ 0 w 45"/>
                    <a:gd name="T1" fmla="*/ 64 h 65"/>
                    <a:gd name="T2" fmla="*/ 0 w 45"/>
                    <a:gd name="T3" fmla="*/ 45 h 65"/>
                    <a:gd name="T4" fmla="*/ 25 w 45"/>
                    <a:gd name="T5" fmla="*/ 0 h 65"/>
                    <a:gd name="T6" fmla="*/ 44 w 45"/>
                    <a:gd name="T7" fmla="*/ 13 h 65"/>
                    <a:gd name="T8" fmla="*/ 23 w 45"/>
                    <a:gd name="T9" fmla="*/ 64 h 65"/>
                    <a:gd name="T10" fmla="*/ 0 w 45"/>
                    <a:gd name="T11" fmla="*/ 64 h 65"/>
                    <a:gd name="T12" fmla="*/ 0 60000 65536"/>
                    <a:gd name="T13" fmla="*/ 0 60000 65536"/>
                    <a:gd name="T14" fmla="*/ 0 60000 65536"/>
                    <a:gd name="T15" fmla="*/ 0 60000 65536"/>
                    <a:gd name="T16" fmla="*/ 0 60000 65536"/>
                    <a:gd name="T17" fmla="*/ 0 60000 65536"/>
                    <a:gd name="T18" fmla="*/ 0 w 45"/>
                    <a:gd name="T19" fmla="*/ 0 h 65"/>
                    <a:gd name="T20" fmla="*/ 45 w 4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45" h="65">
                      <a:moveTo>
                        <a:pt x="0" y="64"/>
                      </a:moveTo>
                      <a:lnTo>
                        <a:pt x="0" y="45"/>
                      </a:lnTo>
                      <a:lnTo>
                        <a:pt x="25" y="0"/>
                      </a:lnTo>
                      <a:lnTo>
                        <a:pt x="44" y="13"/>
                      </a:lnTo>
                      <a:lnTo>
                        <a:pt x="23" y="64"/>
                      </a:lnTo>
                      <a:lnTo>
                        <a:pt x="0" y="64"/>
                      </a:lnTo>
                    </a:path>
                  </a:pathLst>
                </a:custGeom>
                <a:solidFill>
                  <a:srgbClr val="B2B2B2"/>
                </a:solidFill>
                <a:ln w="15240" cap="rnd">
                  <a:solidFill>
                    <a:schemeClr val="bg2"/>
                  </a:solidFill>
                  <a:round/>
                  <a:headEnd type="none" w="sm" len="sm"/>
                  <a:tailEnd type="none" w="sm" len="sm"/>
                </a:ln>
              </p:spPr>
              <p:txBody>
                <a:bodyPr/>
                <a:lstStyle/>
                <a:p>
                  <a:endParaRPr lang="en-US"/>
                </a:p>
              </p:txBody>
            </p:sp>
            <p:sp>
              <p:nvSpPr>
                <p:cNvPr id="92389" name="Freeform 59"/>
                <p:cNvSpPr>
                  <a:spLocks/>
                </p:cNvSpPr>
                <p:nvPr/>
              </p:nvSpPr>
              <p:spPr bwMode="auto">
                <a:xfrm>
                  <a:off x="1597" y="3703"/>
                  <a:ext cx="84" cy="82"/>
                </a:xfrm>
                <a:custGeom>
                  <a:avLst/>
                  <a:gdLst>
                    <a:gd name="T0" fmla="*/ 18 w 84"/>
                    <a:gd name="T1" fmla="*/ 9 h 82"/>
                    <a:gd name="T2" fmla="*/ 0 w 84"/>
                    <a:gd name="T3" fmla="*/ 48 h 82"/>
                    <a:gd name="T4" fmla="*/ 32 w 84"/>
                    <a:gd name="T5" fmla="*/ 74 h 82"/>
                    <a:gd name="T6" fmla="*/ 69 w 84"/>
                    <a:gd name="T7" fmla="*/ 81 h 82"/>
                    <a:gd name="T8" fmla="*/ 83 w 84"/>
                    <a:gd name="T9" fmla="*/ 49 h 82"/>
                    <a:gd name="T10" fmla="*/ 74 w 84"/>
                    <a:gd name="T11" fmla="*/ 0 h 82"/>
                    <a:gd name="T12" fmla="*/ 18 w 84"/>
                    <a:gd name="T13" fmla="*/ 9 h 82"/>
                    <a:gd name="T14" fmla="*/ 0 60000 65536"/>
                    <a:gd name="T15" fmla="*/ 0 60000 65536"/>
                    <a:gd name="T16" fmla="*/ 0 60000 65536"/>
                    <a:gd name="T17" fmla="*/ 0 60000 65536"/>
                    <a:gd name="T18" fmla="*/ 0 60000 65536"/>
                    <a:gd name="T19" fmla="*/ 0 60000 65536"/>
                    <a:gd name="T20" fmla="*/ 0 60000 65536"/>
                    <a:gd name="T21" fmla="*/ 0 w 84"/>
                    <a:gd name="T22" fmla="*/ 0 h 82"/>
                    <a:gd name="T23" fmla="*/ 84 w 84"/>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82">
                      <a:moveTo>
                        <a:pt x="18" y="9"/>
                      </a:moveTo>
                      <a:lnTo>
                        <a:pt x="0" y="48"/>
                      </a:lnTo>
                      <a:lnTo>
                        <a:pt x="32" y="74"/>
                      </a:lnTo>
                      <a:lnTo>
                        <a:pt x="69" y="81"/>
                      </a:lnTo>
                      <a:lnTo>
                        <a:pt x="83" y="49"/>
                      </a:lnTo>
                      <a:lnTo>
                        <a:pt x="74" y="0"/>
                      </a:lnTo>
                      <a:lnTo>
                        <a:pt x="18" y="9"/>
                      </a:lnTo>
                    </a:path>
                  </a:pathLst>
                </a:custGeom>
                <a:solidFill>
                  <a:srgbClr val="B2B2B2"/>
                </a:solidFill>
                <a:ln w="15240" cap="rnd">
                  <a:solidFill>
                    <a:schemeClr val="bg2"/>
                  </a:solidFill>
                  <a:round/>
                  <a:headEnd type="none" w="sm" len="sm"/>
                  <a:tailEnd type="none" w="sm" len="sm"/>
                </a:ln>
              </p:spPr>
              <p:txBody>
                <a:bodyPr/>
                <a:lstStyle/>
                <a:p>
                  <a:endParaRPr lang="en-US"/>
                </a:p>
              </p:txBody>
            </p:sp>
            <p:sp>
              <p:nvSpPr>
                <p:cNvPr id="92390" name="Freeform 60"/>
                <p:cNvSpPr>
                  <a:spLocks/>
                </p:cNvSpPr>
                <p:nvPr/>
              </p:nvSpPr>
              <p:spPr bwMode="auto">
                <a:xfrm>
                  <a:off x="1675" y="3759"/>
                  <a:ext cx="124" cy="92"/>
                </a:xfrm>
                <a:custGeom>
                  <a:avLst/>
                  <a:gdLst>
                    <a:gd name="T0" fmla="*/ 0 w 124"/>
                    <a:gd name="T1" fmla="*/ 32 h 92"/>
                    <a:gd name="T2" fmla="*/ 84 w 124"/>
                    <a:gd name="T3" fmla="*/ 0 h 92"/>
                    <a:gd name="T4" fmla="*/ 100 w 124"/>
                    <a:gd name="T5" fmla="*/ 39 h 92"/>
                    <a:gd name="T6" fmla="*/ 116 w 124"/>
                    <a:gd name="T7" fmla="*/ 48 h 92"/>
                    <a:gd name="T8" fmla="*/ 123 w 124"/>
                    <a:gd name="T9" fmla="*/ 80 h 92"/>
                    <a:gd name="T10" fmla="*/ 81 w 124"/>
                    <a:gd name="T11" fmla="*/ 85 h 92"/>
                    <a:gd name="T12" fmla="*/ 51 w 124"/>
                    <a:gd name="T13" fmla="*/ 91 h 92"/>
                    <a:gd name="T14" fmla="*/ 0 w 124"/>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92"/>
                    <a:gd name="T26" fmla="*/ 124 w 124"/>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92">
                      <a:moveTo>
                        <a:pt x="0" y="32"/>
                      </a:moveTo>
                      <a:lnTo>
                        <a:pt x="84" y="0"/>
                      </a:lnTo>
                      <a:lnTo>
                        <a:pt x="100" y="39"/>
                      </a:lnTo>
                      <a:lnTo>
                        <a:pt x="116" y="48"/>
                      </a:lnTo>
                      <a:lnTo>
                        <a:pt x="123" y="80"/>
                      </a:lnTo>
                      <a:lnTo>
                        <a:pt x="81" y="85"/>
                      </a:lnTo>
                      <a:lnTo>
                        <a:pt x="51" y="91"/>
                      </a:lnTo>
                      <a:lnTo>
                        <a:pt x="0" y="32"/>
                      </a:lnTo>
                    </a:path>
                  </a:pathLst>
                </a:custGeom>
                <a:solidFill>
                  <a:srgbClr val="B2B2B2"/>
                </a:solidFill>
                <a:ln w="15240" cap="rnd">
                  <a:solidFill>
                    <a:schemeClr val="bg2"/>
                  </a:solidFill>
                  <a:round/>
                  <a:headEnd type="none" w="sm" len="sm"/>
                  <a:tailEnd type="none" w="sm" len="sm"/>
                </a:ln>
              </p:spPr>
              <p:txBody>
                <a:bodyPr/>
                <a:lstStyle/>
                <a:p>
                  <a:endParaRPr lang="en-US"/>
                </a:p>
              </p:txBody>
            </p:sp>
            <p:sp>
              <p:nvSpPr>
                <p:cNvPr id="92391" name="Freeform 61"/>
                <p:cNvSpPr>
                  <a:spLocks/>
                </p:cNvSpPr>
                <p:nvPr/>
              </p:nvSpPr>
              <p:spPr bwMode="auto">
                <a:xfrm>
                  <a:off x="1802" y="3828"/>
                  <a:ext cx="99" cy="49"/>
                </a:xfrm>
                <a:custGeom>
                  <a:avLst/>
                  <a:gdLst>
                    <a:gd name="T0" fmla="*/ 15 w 99"/>
                    <a:gd name="T1" fmla="*/ 2 h 49"/>
                    <a:gd name="T2" fmla="*/ 0 w 99"/>
                    <a:gd name="T3" fmla="*/ 45 h 49"/>
                    <a:gd name="T4" fmla="*/ 26 w 99"/>
                    <a:gd name="T5" fmla="*/ 48 h 49"/>
                    <a:gd name="T6" fmla="*/ 42 w 99"/>
                    <a:gd name="T7" fmla="*/ 38 h 49"/>
                    <a:gd name="T8" fmla="*/ 72 w 99"/>
                    <a:gd name="T9" fmla="*/ 39 h 49"/>
                    <a:gd name="T10" fmla="*/ 98 w 99"/>
                    <a:gd name="T11" fmla="*/ 20 h 49"/>
                    <a:gd name="T12" fmla="*/ 81 w 99"/>
                    <a:gd name="T13" fmla="*/ 13 h 49"/>
                    <a:gd name="T14" fmla="*/ 68 w 99"/>
                    <a:gd name="T15" fmla="*/ 0 h 49"/>
                    <a:gd name="T16" fmla="*/ 15 w 99"/>
                    <a:gd name="T17" fmla="*/ 2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49"/>
                    <a:gd name="T29" fmla="*/ 99 w 9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49">
                      <a:moveTo>
                        <a:pt x="15" y="2"/>
                      </a:moveTo>
                      <a:lnTo>
                        <a:pt x="0" y="45"/>
                      </a:lnTo>
                      <a:lnTo>
                        <a:pt x="26" y="48"/>
                      </a:lnTo>
                      <a:lnTo>
                        <a:pt x="42" y="38"/>
                      </a:lnTo>
                      <a:lnTo>
                        <a:pt x="72" y="39"/>
                      </a:lnTo>
                      <a:lnTo>
                        <a:pt x="98" y="20"/>
                      </a:lnTo>
                      <a:lnTo>
                        <a:pt x="81" y="13"/>
                      </a:lnTo>
                      <a:lnTo>
                        <a:pt x="68" y="0"/>
                      </a:lnTo>
                      <a:lnTo>
                        <a:pt x="15" y="2"/>
                      </a:lnTo>
                    </a:path>
                  </a:pathLst>
                </a:custGeom>
                <a:solidFill>
                  <a:srgbClr val="B2B2B2"/>
                </a:solidFill>
                <a:ln w="15240" cap="rnd">
                  <a:solidFill>
                    <a:schemeClr val="bg2"/>
                  </a:solidFill>
                  <a:round/>
                  <a:headEnd type="none" w="sm" len="sm"/>
                  <a:tailEnd type="none" w="sm" len="sm"/>
                </a:ln>
              </p:spPr>
              <p:txBody>
                <a:bodyPr/>
                <a:lstStyle/>
                <a:p>
                  <a:endParaRPr lang="en-US"/>
                </a:p>
              </p:txBody>
            </p:sp>
            <p:sp>
              <p:nvSpPr>
                <p:cNvPr id="92392" name="Freeform 62"/>
                <p:cNvSpPr>
                  <a:spLocks/>
                </p:cNvSpPr>
                <p:nvPr/>
              </p:nvSpPr>
              <p:spPr bwMode="auto">
                <a:xfrm>
                  <a:off x="1831" y="3896"/>
                  <a:ext cx="41" cy="36"/>
                </a:xfrm>
                <a:custGeom>
                  <a:avLst/>
                  <a:gdLst>
                    <a:gd name="T0" fmla="*/ 35 w 41"/>
                    <a:gd name="T1" fmla="*/ 0 h 36"/>
                    <a:gd name="T2" fmla="*/ 0 w 41"/>
                    <a:gd name="T3" fmla="*/ 3 h 36"/>
                    <a:gd name="T4" fmla="*/ 6 w 41"/>
                    <a:gd name="T5" fmla="*/ 35 h 36"/>
                    <a:gd name="T6" fmla="*/ 40 w 41"/>
                    <a:gd name="T7" fmla="*/ 27 h 36"/>
                    <a:gd name="T8" fmla="*/ 35 w 41"/>
                    <a:gd name="T9" fmla="*/ 0 h 36"/>
                    <a:gd name="T10" fmla="*/ 0 60000 65536"/>
                    <a:gd name="T11" fmla="*/ 0 60000 65536"/>
                    <a:gd name="T12" fmla="*/ 0 60000 65536"/>
                    <a:gd name="T13" fmla="*/ 0 60000 65536"/>
                    <a:gd name="T14" fmla="*/ 0 60000 65536"/>
                    <a:gd name="T15" fmla="*/ 0 w 41"/>
                    <a:gd name="T16" fmla="*/ 0 h 36"/>
                    <a:gd name="T17" fmla="*/ 41 w 41"/>
                    <a:gd name="T18" fmla="*/ 36 h 36"/>
                  </a:gdLst>
                  <a:ahLst/>
                  <a:cxnLst>
                    <a:cxn ang="T10">
                      <a:pos x="T0" y="T1"/>
                    </a:cxn>
                    <a:cxn ang="T11">
                      <a:pos x="T2" y="T3"/>
                    </a:cxn>
                    <a:cxn ang="T12">
                      <a:pos x="T4" y="T5"/>
                    </a:cxn>
                    <a:cxn ang="T13">
                      <a:pos x="T6" y="T7"/>
                    </a:cxn>
                    <a:cxn ang="T14">
                      <a:pos x="T8" y="T9"/>
                    </a:cxn>
                  </a:cxnLst>
                  <a:rect l="T15" t="T16" r="T17" b="T18"/>
                  <a:pathLst>
                    <a:path w="41" h="36">
                      <a:moveTo>
                        <a:pt x="35" y="0"/>
                      </a:moveTo>
                      <a:lnTo>
                        <a:pt x="0" y="3"/>
                      </a:lnTo>
                      <a:lnTo>
                        <a:pt x="6" y="35"/>
                      </a:lnTo>
                      <a:lnTo>
                        <a:pt x="40" y="27"/>
                      </a:lnTo>
                      <a:lnTo>
                        <a:pt x="35" y="0"/>
                      </a:lnTo>
                    </a:path>
                  </a:pathLst>
                </a:custGeom>
                <a:solidFill>
                  <a:srgbClr val="B2B2B2"/>
                </a:solidFill>
                <a:ln w="15240" cap="rnd">
                  <a:solidFill>
                    <a:schemeClr val="bg2"/>
                  </a:solidFill>
                  <a:round/>
                  <a:headEnd type="none" w="sm" len="sm"/>
                  <a:tailEnd type="none" w="sm" len="sm"/>
                </a:ln>
              </p:spPr>
              <p:txBody>
                <a:bodyPr/>
                <a:lstStyle/>
                <a:p>
                  <a:endParaRPr lang="en-US"/>
                </a:p>
              </p:txBody>
            </p:sp>
            <p:sp>
              <p:nvSpPr>
                <p:cNvPr id="92393" name="Freeform 63"/>
                <p:cNvSpPr>
                  <a:spLocks/>
                </p:cNvSpPr>
                <p:nvPr/>
              </p:nvSpPr>
              <p:spPr bwMode="auto">
                <a:xfrm>
                  <a:off x="1875" y="3934"/>
                  <a:ext cx="28" cy="35"/>
                </a:xfrm>
                <a:custGeom>
                  <a:avLst/>
                  <a:gdLst>
                    <a:gd name="T0" fmla="*/ 0 w 28"/>
                    <a:gd name="T1" fmla="*/ 13 h 35"/>
                    <a:gd name="T2" fmla="*/ 27 w 28"/>
                    <a:gd name="T3" fmla="*/ 0 h 35"/>
                    <a:gd name="T4" fmla="*/ 27 w 28"/>
                    <a:gd name="T5" fmla="*/ 30 h 35"/>
                    <a:gd name="T6" fmla="*/ 9 w 28"/>
                    <a:gd name="T7" fmla="*/ 34 h 35"/>
                    <a:gd name="T8" fmla="*/ 0 w 28"/>
                    <a:gd name="T9" fmla="*/ 13 h 35"/>
                    <a:gd name="T10" fmla="*/ 0 60000 65536"/>
                    <a:gd name="T11" fmla="*/ 0 60000 65536"/>
                    <a:gd name="T12" fmla="*/ 0 60000 65536"/>
                    <a:gd name="T13" fmla="*/ 0 60000 65536"/>
                    <a:gd name="T14" fmla="*/ 0 60000 65536"/>
                    <a:gd name="T15" fmla="*/ 0 w 28"/>
                    <a:gd name="T16" fmla="*/ 0 h 35"/>
                    <a:gd name="T17" fmla="*/ 28 w 28"/>
                    <a:gd name="T18" fmla="*/ 35 h 35"/>
                  </a:gdLst>
                  <a:ahLst/>
                  <a:cxnLst>
                    <a:cxn ang="T10">
                      <a:pos x="T0" y="T1"/>
                    </a:cxn>
                    <a:cxn ang="T11">
                      <a:pos x="T2" y="T3"/>
                    </a:cxn>
                    <a:cxn ang="T12">
                      <a:pos x="T4" y="T5"/>
                    </a:cxn>
                    <a:cxn ang="T13">
                      <a:pos x="T6" y="T7"/>
                    </a:cxn>
                    <a:cxn ang="T14">
                      <a:pos x="T8" y="T9"/>
                    </a:cxn>
                  </a:cxnLst>
                  <a:rect l="T15" t="T16" r="T17" b="T18"/>
                  <a:pathLst>
                    <a:path w="28" h="35">
                      <a:moveTo>
                        <a:pt x="0" y="13"/>
                      </a:moveTo>
                      <a:lnTo>
                        <a:pt x="27" y="0"/>
                      </a:lnTo>
                      <a:lnTo>
                        <a:pt x="27" y="30"/>
                      </a:lnTo>
                      <a:lnTo>
                        <a:pt x="9" y="34"/>
                      </a:lnTo>
                      <a:lnTo>
                        <a:pt x="0" y="13"/>
                      </a:lnTo>
                    </a:path>
                  </a:pathLst>
                </a:custGeom>
                <a:solidFill>
                  <a:srgbClr val="B2B2B2"/>
                </a:solidFill>
                <a:ln w="15240" cap="rnd">
                  <a:solidFill>
                    <a:schemeClr val="bg2"/>
                  </a:solidFill>
                  <a:round/>
                  <a:headEnd type="none" w="sm" len="sm"/>
                  <a:tailEnd type="none" w="sm" len="sm"/>
                </a:ln>
              </p:spPr>
              <p:txBody>
                <a:bodyPr/>
                <a:lstStyle/>
                <a:p>
                  <a:endParaRPr lang="en-US"/>
                </a:p>
              </p:txBody>
            </p:sp>
            <p:sp>
              <p:nvSpPr>
                <p:cNvPr id="92394" name="Freeform 64"/>
                <p:cNvSpPr>
                  <a:spLocks/>
                </p:cNvSpPr>
                <p:nvPr/>
              </p:nvSpPr>
              <p:spPr bwMode="auto">
                <a:xfrm>
                  <a:off x="1944" y="3950"/>
                  <a:ext cx="168" cy="198"/>
                </a:xfrm>
                <a:custGeom>
                  <a:avLst/>
                  <a:gdLst>
                    <a:gd name="T0" fmla="*/ 28 w 168"/>
                    <a:gd name="T1" fmla="*/ 0 h 198"/>
                    <a:gd name="T2" fmla="*/ 0 w 168"/>
                    <a:gd name="T3" fmla="*/ 75 h 198"/>
                    <a:gd name="T4" fmla="*/ 20 w 168"/>
                    <a:gd name="T5" fmla="*/ 112 h 198"/>
                    <a:gd name="T6" fmla="*/ 20 w 168"/>
                    <a:gd name="T7" fmla="*/ 179 h 198"/>
                    <a:gd name="T8" fmla="*/ 60 w 168"/>
                    <a:gd name="T9" fmla="*/ 197 h 198"/>
                    <a:gd name="T10" fmla="*/ 78 w 168"/>
                    <a:gd name="T11" fmla="*/ 158 h 198"/>
                    <a:gd name="T12" fmla="*/ 129 w 168"/>
                    <a:gd name="T13" fmla="*/ 149 h 198"/>
                    <a:gd name="T14" fmla="*/ 167 w 168"/>
                    <a:gd name="T15" fmla="*/ 106 h 198"/>
                    <a:gd name="T16" fmla="*/ 127 w 168"/>
                    <a:gd name="T17" fmla="*/ 39 h 198"/>
                    <a:gd name="T18" fmla="*/ 28 w 168"/>
                    <a:gd name="T19" fmla="*/ 0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198"/>
                    <a:gd name="T32" fmla="*/ 168 w 16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198">
                      <a:moveTo>
                        <a:pt x="28" y="0"/>
                      </a:moveTo>
                      <a:lnTo>
                        <a:pt x="0" y="75"/>
                      </a:lnTo>
                      <a:lnTo>
                        <a:pt x="20" y="112"/>
                      </a:lnTo>
                      <a:lnTo>
                        <a:pt x="20" y="179"/>
                      </a:lnTo>
                      <a:lnTo>
                        <a:pt x="60" y="197"/>
                      </a:lnTo>
                      <a:lnTo>
                        <a:pt x="78" y="158"/>
                      </a:lnTo>
                      <a:lnTo>
                        <a:pt x="129" y="149"/>
                      </a:lnTo>
                      <a:lnTo>
                        <a:pt x="167" y="106"/>
                      </a:lnTo>
                      <a:lnTo>
                        <a:pt x="127" y="39"/>
                      </a:lnTo>
                      <a:lnTo>
                        <a:pt x="28" y="0"/>
                      </a:lnTo>
                    </a:path>
                  </a:pathLst>
                </a:custGeom>
                <a:solidFill>
                  <a:srgbClr val="B2B2B2"/>
                </a:solidFill>
                <a:ln w="15240" cap="rnd">
                  <a:solidFill>
                    <a:schemeClr val="bg2"/>
                  </a:solidFill>
                  <a:round/>
                  <a:headEnd type="none" w="sm" len="sm"/>
                  <a:tailEnd type="none" w="sm" len="sm"/>
                </a:ln>
              </p:spPr>
              <p:txBody>
                <a:bodyPr/>
                <a:lstStyle/>
                <a:p>
                  <a:endParaRPr lang="en-US"/>
                </a:p>
              </p:txBody>
            </p:sp>
          </p:grpSp>
          <p:sp>
            <p:nvSpPr>
              <p:cNvPr id="92387" name="Freeform 65"/>
              <p:cNvSpPr>
                <a:spLocks/>
              </p:cNvSpPr>
              <p:nvPr/>
            </p:nvSpPr>
            <p:spPr bwMode="auto">
              <a:xfrm>
                <a:off x="1729" y="4288"/>
                <a:ext cx="101" cy="86"/>
              </a:xfrm>
              <a:custGeom>
                <a:avLst/>
                <a:gdLst>
                  <a:gd name="T0" fmla="*/ 316 w 93"/>
                  <a:gd name="T1" fmla="*/ 0 h 78"/>
                  <a:gd name="T2" fmla="*/ 0 w 93"/>
                  <a:gd name="T3" fmla="*/ 632 h 78"/>
                  <a:gd name="T4" fmla="*/ 136 w 93"/>
                  <a:gd name="T5" fmla="*/ 1136 h 78"/>
                  <a:gd name="T6" fmla="*/ 405 w 93"/>
                  <a:gd name="T7" fmla="*/ 1314 h 78"/>
                  <a:gd name="T8" fmla="*/ 723 w 93"/>
                  <a:gd name="T9" fmla="*/ 2143 h 78"/>
                  <a:gd name="T10" fmla="*/ 1520 w 93"/>
                  <a:gd name="T11" fmla="*/ 1806 h 78"/>
                  <a:gd name="T12" fmla="*/ 1522 w 93"/>
                  <a:gd name="T13" fmla="*/ 914 h 78"/>
                  <a:gd name="T14" fmla="*/ 929 w 93"/>
                  <a:gd name="T15" fmla="*/ 178 h 78"/>
                  <a:gd name="T16" fmla="*/ 316 w 93"/>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78"/>
                  <a:gd name="T29" fmla="*/ 93 w 93"/>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78">
                    <a:moveTo>
                      <a:pt x="19" y="0"/>
                    </a:moveTo>
                    <a:lnTo>
                      <a:pt x="0" y="23"/>
                    </a:lnTo>
                    <a:lnTo>
                      <a:pt x="8" y="41"/>
                    </a:lnTo>
                    <a:lnTo>
                      <a:pt x="25" y="47"/>
                    </a:lnTo>
                    <a:lnTo>
                      <a:pt x="43" y="77"/>
                    </a:lnTo>
                    <a:lnTo>
                      <a:pt x="91" y="65"/>
                    </a:lnTo>
                    <a:lnTo>
                      <a:pt x="92" y="33"/>
                    </a:lnTo>
                    <a:lnTo>
                      <a:pt x="57" y="6"/>
                    </a:lnTo>
                    <a:lnTo>
                      <a:pt x="19" y="0"/>
                    </a:lnTo>
                  </a:path>
                </a:pathLst>
              </a:custGeom>
              <a:solidFill>
                <a:srgbClr val="B2B2B2"/>
              </a:solidFill>
              <a:ln w="15240" cap="rnd">
                <a:solidFill>
                  <a:schemeClr val="bg2"/>
                </a:solidFill>
                <a:round/>
                <a:headEnd type="none" w="sm" len="sm"/>
                <a:tailEnd type="none" w="sm" len="sm"/>
              </a:ln>
            </p:spPr>
            <p:txBody>
              <a:bodyPr/>
              <a:lstStyle/>
              <a:p>
                <a:endParaRPr lang="en-US"/>
              </a:p>
            </p:txBody>
          </p:sp>
        </p:grpSp>
        <p:sp>
          <p:nvSpPr>
            <p:cNvPr id="92385" name="Freeform 66"/>
            <p:cNvSpPr>
              <a:spLocks/>
            </p:cNvSpPr>
            <p:nvPr/>
          </p:nvSpPr>
          <p:spPr bwMode="auto">
            <a:xfrm>
              <a:off x="233363" y="5211923"/>
              <a:ext cx="1524989" cy="1341309"/>
            </a:xfrm>
            <a:custGeom>
              <a:avLst/>
              <a:gdLst>
                <a:gd name="T0" fmla="*/ 134 w 1055"/>
                <a:gd name="T1" fmla="*/ 5 h 1030"/>
                <a:gd name="T2" fmla="*/ 295 w 1055"/>
                <a:gd name="T3" fmla="*/ 0 h 1030"/>
                <a:gd name="T4" fmla="*/ 374 w 1055"/>
                <a:gd name="T5" fmla="*/ 5 h 1030"/>
                <a:gd name="T6" fmla="*/ 410 w 1055"/>
                <a:gd name="T7" fmla="*/ 5 h 1030"/>
                <a:gd name="T8" fmla="*/ 565 w 1055"/>
                <a:gd name="T9" fmla="*/ 5 h 1030"/>
                <a:gd name="T10" fmla="*/ 569 w 1055"/>
                <a:gd name="T11" fmla="*/ 23 h 1030"/>
                <a:gd name="T12" fmla="*/ 617 w 1055"/>
                <a:gd name="T13" fmla="*/ 23 h 1030"/>
                <a:gd name="T14" fmla="*/ 642 w 1055"/>
                <a:gd name="T15" fmla="*/ 25 h 1030"/>
                <a:gd name="T16" fmla="*/ 678 w 1055"/>
                <a:gd name="T17" fmla="*/ 25 h 1030"/>
                <a:gd name="T18" fmla="*/ 751 w 1055"/>
                <a:gd name="T19" fmla="*/ 29 h 1030"/>
                <a:gd name="T20" fmla="*/ 814 w 1055"/>
                <a:gd name="T21" fmla="*/ 32 h 1030"/>
                <a:gd name="T22" fmla="*/ 812 w 1055"/>
                <a:gd name="T23" fmla="*/ 34 h 1030"/>
                <a:gd name="T24" fmla="*/ 730 w 1055"/>
                <a:gd name="T25" fmla="*/ 34 h 1030"/>
                <a:gd name="T26" fmla="*/ 695 w 1055"/>
                <a:gd name="T27" fmla="*/ 28 h 1030"/>
                <a:gd name="T28" fmla="*/ 443 w 1055"/>
                <a:gd name="T29" fmla="*/ 22 h 1030"/>
                <a:gd name="T30" fmla="*/ 449 w 1055"/>
                <a:gd name="T31" fmla="*/ 24 h 1030"/>
                <a:gd name="T32" fmla="*/ 394 w 1055"/>
                <a:gd name="T33" fmla="*/ 26 h 1030"/>
                <a:gd name="T34" fmla="*/ 385 w 1055"/>
                <a:gd name="T35" fmla="*/ 25 h 1030"/>
                <a:gd name="T36" fmla="*/ 369 w 1055"/>
                <a:gd name="T37" fmla="*/ 25 h 1030"/>
                <a:gd name="T38" fmla="*/ 319 w 1055"/>
                <a:gd name="T39" fmla="*/ 30 h 1030"/>
                <a:gd name="T40" fmla="*/ 181 w 1055"/>
                <a:gd name="T41" fmla="*/ 35 h 1030"/>
                <a:gd name="T42" fmla="*/ 52 w 1055"/>
                <a:gd name="T43" fmla="*/ 39 h 1030"/>
                <a:gd name="T44" fmla="*/ 0 w 1055"/>
                <a:gd name="T45" fmla="*/ 38 h 1030"/>
                <a:gd name="T46" fmla="*/ 168 w 1055"/>
                <a:gd name="T47" fmla="*/ 33 h 1030"/>
                <a:gd name="T48" fmla="*/ 181 w 1055"/>
                <a:gd name="T49" fmla="*/ 33 h 1030"/>
                <a:gd name="T50" fmla="*/ 241 w 1055"/>
                <a:gd name="T51" fmla="*/ 30 h 1030"/>
                <a:gd name="T52" fmla="*/ 270 w 1055"/>
                <a:gd name="T53" fmla="*/ 30 h 1030"/>
                <a:gd name="T54" fmla="*/ 305 w 1055"/>
                <a:gd name="T55" fmla="*/ 27 h 1030"/>
                <a:gd name="T56" fmla="*/ 293 w 1055"/>
                <a:gd name="T57" fmla="*/ 26 h 1030"/>
                <a:gd name="T58" fmla="*/ 198 w 1055"/>
                <a:gd name="T59" fmla="*/ 26 h 1030"/>
                <a:gd name="T60" fmla="*/ 156 w 1055"/>
                <a:gd name="T61" fmla="*/ 21 h 1030"/>
                <a:gd name="T62" fmla="*/ 181 w 1055"/>
                <a:gd name="T63" fmla="*/ 17 h 1030"/>
                <a:gd name="T64" fmla="*/ 235 w 1055"/>
                <a:gd name="T65" fmla="*/ 16 h 1030"/>
                <a:gd name="T66" fmla="*/ 210 w 1055"/>
                <a:gd name="T67" fmla="*/ 14 h 1030"/>
                <a:gd name="T68" fmla="*/ 167 w 1055"/>
                <a:gd name="T69" fmla="*/ 15 h 1030"/>
                <a:gd name="T70" fmla="*/ 116 w 1055"/>
                <a:gd name="T71" fmla="*/ 12 h 1030"/>
                <a:gd name="T72" fmla="*/ 170 w 1055"/>
                <a:gd name="T73" fmla="*/ 11 h 1030"/>
                <a:gd name="T74" fmla="*/ 198 w 1055"/>
                <a:gd name="T75" fmla="*/ 12 h 1030"/>
                <a:gd name="T76" fmla="*/ 223 w 1055"/>
                <a:gd name="T77" fmla="*/ 11 h 1030"/>
                <a:gd name="T78" fmla="*/ 187 w 1055"/>
                <a:gd name="T79" fmla="*/ 8 h 1030"/>
                <a:gd name="T80" fmla="*/ 131 w 1055"/>
                <a:gd name="T81" fmla="*/ 7 h 1030"/>
                <a:gd name="T82" fmla="*/ 134 w 1055"/>
                <a:gd name="T83" fmla="*/ 5 h 10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5"/>
                <a:gd name="T127" fmla="*/ 0 h 1030"/>
                <a:gd name="T128" fmla="*/ 1055 w 1055"/>
                <a:gd name="T129" fmla="*/ 1030 h 10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5" h="1030">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path>
              </a:pathLst>
            </a:custGeom>
            <a:solidFill>
              <a:srgbClr val="B2B2B2"/>
            </a:solidFill>
            <a:ln w="15240" cap="rnd">
              <a:solidFill>
                <a:schemeClr val="bg2"/>
              </a:solidFill>
              <a:round/>
              <a:headEnd type="none" w="sm" len="sm"/>
              <a:tailEnd type="none" w="sm" len="sm"/>
            </a:ln>
          </p:spPr>
          <p:txBody>
            <a:bodyPr/>
            <a:lstStyle/>
            <a:p>
              <a:endParaRPr lang="en-US"/>
            </a:p>
          </p:txBody>
        </p:sp>
      </p:grpSp>
      <p:sp>
        <p:nvSpPr>
          <p:cNvPr id="607299" name="Rectangle 67"/>
          <p:cNvSpPr>
            <a:spLocks noChangeArrowheads="1"/>
          </p:cNvSpPr>
          <p:nvPr/>
        </p:nvSpPr>
        <p:spPr bwMode="auto">
          <a:xfrm>
            <a:off x="3978677" y="4740560"/>
            <a:ext cx="1680994" cy="373307"/>
          </a:xfrm>
          <a:prstGeom prst="rect">
            <a:avLst/>
          </a:prstGeom>
          <a:noFill/>
          <a:ln w="12700">
            <a:noFill/>
            <a:miter lim="800000"/>
            <a:headEnd/>
            <a:tailEnd/>
          </a:ln>
          <a:effectLst/>
        </p:spPr>
        <p:txBody>
          <a:bodyPr wrap="none" lIns="82453" tIns="40504" rIns="82453" bIns="40504">
            <a:spAutoFit/>
          </a:bodyPr>
          <a:lstStyle/>
          <a:p>
            <a:pPr algn="ctr" defTabSz="833438">
              <a:lnSpc>
                <a:spcPct val="70000"/>
              </a:lnSpc>
              <a:defRPr/>
            </a:pPr>
            <a:r>
              <a:rPr lang="en-US" sz="1400" b="1" dirty="0">
                <a:solidFill>
                  <a:schemeClr val="accent1">
                    <a:lumMod val="75000"/>
                  </a:schemeClr>
                </a:solidFill>
                <a:effectLst>
                  <a:outerShdw blurRad="38100" dist="38100" dir="2700000" algn="tl">
                    <a:srgbClr val="000000">
                      <a:alpha val="43137"/>
                    </a:srgbClr>
                  </a:outerShdw>
                </a:effectLst>
                <a:latin typeface="Franklin Gothic Book" pitchFamily="34" charset="0"/>
              </a:rPr>
              <a:t>FAA </a:t>
            </a:r>
          </a:p>
          <a:p>
            <a:pPr algn="ctr" defTabSz="833438">
              <a:lnSpc>
                <a:spcPct val="70000"/>
              </a:lnSpc>
              <a:defRPr/>
            </a:pPr>
            <a:r>
              <a:rPr lang="en-US" sz="1400" b="1" dirty="0">
                <a:solidFill>
                  <a:schemeClr val="accent1">
                    <a:lumMod val="75000"/>
                  </a:schemeClr>
                </a:solidFill>
                <a:effectLst>
                  <a:outerShdw blurRad="38100" dist="38100" dir="2700000" algn="tl">
                    <a:srgbClr val="000000">
                      <a:alpha val="43137"/>
                    </a:srgbClr>
                  </a:outerShdw>
                </a:effectLst>
                <a:latin typeface="Franklin Gothic Book" pitchFamily="34" charset="0"/>
              </a:rPr>
              <a:t>OKLAHOMA CITY, OK</a:t>
            </a:r>
          </a:p>
        </p:txBody>
      </p:sp>
      <p:sp>
        <p:nvSpPr>
          <p:cNvPr id="607301" name="Rectangle 69"/>
          <p:cNvSpPr>
            <a:spLocks noChangeArrowheads="1"/>
          </p:cNvSpPr>
          <p:nvPr/>
        </p:nvSpPr>
        <p:spPr bwMode="auto">
          <a:xfrm>
            <a:off x="5504126" y="4595271"/>
            <a:ext cx="1985356" cy="373307"/>
          </a:xfrm>
          <a:prstGeom prst="rect">
            <a:avLst/>
          </a:prstGeom>
          <a:noFill/>
          <a:ln w="12700">
            <a:noFill/>
            <a:miter lim="800000"/>
            <a:headEnd/>
            <a:tailEnd/>
          </a:ln>
          <a:effectLst/>
        </p:spPr>
        <p:txBody>
          <a:bodyPr wrap="none" lIns="82453" tIns="40504" rIns="82453" bIns="40504">
            <a:spAutoFit/>
          </a:bodyPr>
          <a:lstStyle/>
          <a:p>
            <a:pPr algn="ctr" defTabSz="833438">
              <a:lnSpc>
                <a:spcPct val="70000"/>
              </a:lnSpc>
              <a:defRPr/>
            </a:pPr>
            <a:r>
              <a:rPr lang="en-US" sz="1400" b="1" dirty="0">
                <a:solidFill>
                  <a:schemeClr val="accent1">
                    <a:lumMod val="75000"/>
                  </a:schemeClr>
                </a:solidFill>
                <a:effectLst>
                  <a:outerShdw blurRad="38100" dist="38100" dir="2700000" algn="tl">
                    <a:srgbClr val="000000">
                      <a:alpha val="43137"/>
                    </a:srgbClr>
                  </a:outerShdw>
                </a:effectLst>
                <a:latin typeface="Franklin Gothic Book" pitchFamily="34" charset="0"/>
              </a:rPr>
              <a:t>ANG </a:t>
            </a:r>
          </a:p>
          <a:p>
            <a:pPr algn="ctr" defTabSz="833438">
              <a:lnSpc>
                <a:spcPct val="70000"/>
              </a:lnSpc>
              <a:defRPr/>
            </a:pPr>
            <a:r>
              <a:rPr lang="en-US" sz="1400" b="1" dirty="0">
                <a:solidFill>
                  <a:schemeClr val="accent1">
                    <a:lumMod val="75000"/>
                  </a:schemeClr>
                </a:solidFill>
                <a:effectLst>
                  <a:outerShdw blurRad="38100" dist="38100" dir="2700000" algn="tl">
                    <a:srgbClr val="000000">
                      <a:alpha val="43137"/>
                    </a:srgbClr>
                  </a:outerShdw>
                </a:effectLst>
                <a:latin typeface="Franklin Gothic Book" pitchFamily="34" charset="0"/>
              </a:rPr>
              <a:t>MCGHEE TYSON AFB, TN</a:t>
            </a:r>
          </a:p>
        </p:txBody>
      </p:sp>
      <p:sp>
        <p:nvSpPr>
          <p:cNvPr id="607303" name="Rectangle 71"/>
          <p:cNvSpPr>
            <a:spLocks noChangeArrowheads="1"/>
          </p:cNvSpPr>
          <p:nvPr/>
        </p:nvSpPr>
        <p:spPr bwMode="auto">
          <a:xfrm>
            <a:off x="4826107" y="3573612"/>
            <a:ext cx="1838769" cy="383420"/>
          </a:xfrm>
          <a:prstGeom prst="rect">
            <a:avLst/>
          </a:prstGeom>
          <a:noFill/>
          <a:ln w="12700">
            <a:noFill/>
            <a:miter lim="800000"/>
            <a:headEnd/>
            <a:tailEnd/>
          </a:ln>
          <a:effectLst/>
        </p:spPr>
        <p:txBody>
          <a:bodyPr wrap="none" lIns="82453" tIns="40504" rIns="82453" bIns="40504">
            <a:spAutoFit/>
          </a:bodyPr>
          <a:lstStyle/>
          <a:p>
            <a:pPr algn="r" defTabSz="833438">
              <a:lnSpc>
                <a:spcPct val="70000"/>
              </a:lnSpc>
              <a:defRPr/>
            </a:pPr>
            <a:r>
              <a:rPr lang="en-US" sz="1400" b="1" dirty="0">
                <a:solidFill>
                  <a:schemeClr val="accent1">
                    <a:lumMod val="75000"/>
                  </a:schemeClr>
                </a:solidFill>
                <a:latin typeface="Franklin Gothic Book" pitchFamily="34" charset="0"/>
              </a:rPr>
              <a:t>USAF</a:t>
            </a:r>
          </a:p>
          <a:p>
            <a:pPr algn="r" defTabSz="833438">
              <a:lnSpc>
                <a:spcPct val="70000"/>
              </a:lnSpc>
              <a:defRPr/>
            </a:pPr>
            <a:r>
              <a:rPr lang="en-US" sz="1400" b="1" dirty="0">
                <a:solidFill>
                  <a:schemeClr val="accent1">
                    <a:lumMod val="75000"/>
                  </a:schemeClr>
                </a:solidFill>
                <a:latin typeface="Franklin Gothic Book" pitchFamily="34" charset="0"/>
              </a:rPr>
              <a:t>WRIGHT-PATT AFB, OH</a:t>
            </a:r>
          </a:p>
        </p:txBody>
      </p:sp>
      <p:sp>
        <p:nvSpPr>
          <p:cNvPr id="607305" name="Rectangle 73"/>
          <p:cNvSpPr>
            <a:spLocks noChangeArrowheads="1"/>
          </p:cNvSpPr>
          <p:nvPr/>
        </p:nvSpPr>
        <p:spPr bwMode="auto">
          <a:xfrm>
            <a:off x="7605460" y="4432981"/>
            <a:ext cx="1191412" cy="373307"/>
          </a:xfrm>
          <a:prstGeom prst="rect">
            <a:avLst/>
          </a:prstGeom>
          <a:noFill/>
          <a:ln w="12700">
            <a:noFill/>
            <a:miter lim="800000"/>
            <a:headEnd/>
            <a:tailEnd/>
          </a:ln>
          <a:effectLst/>
        </p:spPr>
        <p:txBody>
          <a:bodyPr wrap="none" lIns="82453" tIns="40504" rIns="82453" bIns="40504">
            <a:spAutoFit/>
          </a:bodyPr>
          <a:lstStyle/>
          <a:p>
            <a:pPr defTabSz="833438">
              <a:lnSpc>
                <a:spcPct val="70000"/>
              </a:lnSpc>
              <a:defRPr/>
            </a:pPr>
            <a:r>
              <a:rPr lang="en-US" sz="1400" b="1" dirty="0">
                <a:solidFill>
                  <a:schemeClr val="accent1">
                    <a:lumMod val="75000"/>
                  </a:schemeClr>
                </a:solidFill>
                <a:effectLst>
                  <a:outerShdw blurRad="38100" dist="38100" dir="2700000" algn="tl">
                    <a:srgbClr val="000000">
                      <a:alpha val="43137"/>
                    </a:srgbClr>
                  </a:outerShdw>
                </a:effectLst>
                <a:latin typeface="Franklin Gothic Book" pitchFamily="34" charset="0"/>
              </a:rPr>
              <a:t>DOJ</a:t>
            </a:r>
          </a:p>
          <a:p>
            <a:pPr defTabSz="833438">
              <a:lnSpc>
                <a:spcPct val="70000"/>
              </a:lnSpc>
              <a:defRPr/>
            </a:pPr>
            <a:r>
              <a:rPr lang="en-US" sz="1400" b="1" dirty="0">
                <a:solidFill>
                  <a:schemeClr val="accent1">
                    <a:lumMod val="75000"/>
                  </a:schemeClr>
                </a:solidFill>
                <a:effectLst>
                  <a:outerShdw blurRad="38100" dist="38100" dir="2700000" algn="tl">
                    <a:srgbClr val="000000">
                      <a:alpha val="43137"/>
                    </a:srgbClr>
                  </a:outerShdw>
                </a:effectLst>
                <a:latin typeface="Franklin Gothic Book" pitchFamily="34" charset="0"/>
              </a:rPr>
              <a:t>COLUMBIA SC</a:t>
            </a:r>
          </a:p>
        </p:txBody>
      </p:sp>
      <p:grpSp>
        <p:nvGrpSpPr>
          <p:cNvPr id="6" name="Group 128"/>
          <p:cNvGrpSpPr>
            <a:grpSpLocks/>
          </p:cNvGrpSpPr>
          <p:nvPr/>
        </p:nvGrpSpPr>
        <p:grpSpPr bwMode="auto">
          <a:xfrm flipH="1">
            <a:off x="6670990" y="3534835"/>
            <a:ext cx="215872" cy="299852"/>
            <a:chOff x="997" y="1037"/>
            <a:chExt cx="162" cy="224"/>
          </a:xfrm>
        </p:grpSpPr>
        <p:grpSp>
          <p:nvGrpSpPr>
            <p:cNvPr id="7" name="Group 129"/>
            <p:cNvGrpSpPr>
              <a:grpSpLocks/>
            </p:cNvGrpSpPr>
            <p:nvPr/>
          </p:nvGrpSpPr>
          <p:grpSpPr bwMode="auto">
            <a:xfrm>
              <a:off x="997" y="1045"/>
              <a:ext cx="162" cy="216"/>
              <a:chOff x="997" y="1045"/>
              <a:chExt cx="162" cy="216"/>
            </a:xfrm>
          </p:grpSpPr>
          <p:grpSp>
            <p:nvGrpSpPr>
              <p:cNvPr id="8" name="Group 130"/>
              <p:cNvGrpSpPr>
                <a:grpSpLocks/>
              </p:cNvGrpSpPr>
              <p:nvPr/>
            </p:nvGrpSpPr>
            <p:grpSpPr bwMode="auto">
              <a:xfrm>
                <a:off x="1055" y="1172"/>
                <a:ext cx="6" cy="28"/>
                <a:chOff x="1055" y="1172"/>
                <a:chExt cx="6" cy="28"/>
              </a:xfrm>
            </p:grpSpPr>
            <p:sp>
              <p:nvSpPr>
                <p:cNvPr id="92381" name="Rectangle 131"/>
                <p:cNvSpPr>
                  <a:spLocks noChangeArrowheads="1"/>
                </p:cNvSpPr>
                <p:nvPr/>
              </p:nvSpPr>
              <p:spPr bwMode="auto">
                <a:xfrm>
                  <a:off x="1055" y="1172"/>
                  <a:ext cx="6" cy="28"/>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82" name="Line 132"/>
                <p:cNvSpPr>
                  <a:spLocks noChangeShapeType="1"/>
                </p:cNvSpPr>
                <p:nvPr/>
              </p:nvSpPr>
              <p:spPr bwMode="auto">
                <a:xfrm>
                  <a:off x="1058" y="1173"/>
                  <a:ext cx="1" cy="25"/>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sp>
            <p:nvSpPr>
              <p:cNvPr id="92348" name="Rectangle 133"/>
              <p:cNvSpPr>
                <a:spLocks noChangeArrowheads="1"/>
              </p:cNvSpPr>
              <p:nvPr/>
            </p:nvSpPr>
            <p:spPr bwMode="auto">
              <a:xfrm>
                <a:off x="1031" y="1155"/>
                <a:ext cx="18" cy="45"/>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49" name="Freeform 134"/>
              <p:cNvSpPr>
                <a:spLocks/>
              </p:cNvSpPr>
              <p:nvPr/>
            </p:nvSpPr>
            <p:spPr bwMode="auto">
              <a:xfrm>
                <a:off x="1096" y="1164"/>
                <a:ext cx="12" cy="10"/>
              </a:xfrm>
              <a:custGeom>
                <a:avLst/>
                <a:gdLst>
                  <a:gd name="T0" fmla="*/ 0 w 104"/>
                  <a:gd name="T1" fmla="*/ 0 h 84"/>
                  <a:gd name="T2" fmla="*/ 0 w 104"/>
                  <a:gd name="T3" fmla="*/ 0 h 84"/>
                  <a:gd name="T4" fmla="*/ 0 w 104"/>
                  <a:gd name="T5" fmla="*/ 0 h 84"/>
                  <a:gd name="T6" fmla="*/ 0 w 104"/>
                  <a:gd name="T7" fmla="*/ 0 h 84"/>
                  <a:gd name="T8" fmla="*/ 0 w 104"/>
                  <a:gd name="T9" fmla="*/ 0 h 84"/>
                  <a:gd name="T10" fmla="*/ 0 60000 65536"/>
                  <a:gd name="T11" fmla="*/ 0 60000 65536"/>
                  <a:gd name="T12" fmla="*/ 0 60000 65536"/>
                  <a:gd name="T13" fmla="*/ 0 60000 65536"/>
                  <a:gd name="T14" fmla="*/ 0 60000 65536"/>
                  <a:gd name="T15" fmla="*/ 0 w 104"/>
                  <a:gd name="T16" fmla="*/ 0 h 84"/>
                  <a:gd name="T17" fmla="*/ 104 w 104"/>
                  <a:gd name="T18" fmla="*/ 84 h 84"/>
                </a:gdLst>
                <a:ahLst/>
                <a:cxnLst>
                  <a:cxn ang="T10">
                    <a:pos x="T0" y="T1"/>
                  </a:cxn>
                  <a:cxn ang="T11">
                    <a:pos x="T2" y="T3"/>
                  </a:cxn>
                  <a:cxn ang="T12">
                    <a:pos x="T4" y="T5"/>
                  </a:cxn>
                  <a:cxn ang="T13">
                    <a:pos x="T6" y="T7"/>
                  </a:cxn>
                  <a:cxn ang="T14">
                    <a:pos x="T8" y="T9"/>
                  </a:cxn>
                </a:cxnLst>
                <a:rect l="T15" t="T16" r="T17" b="T18"/>
                <a:pathLst>
                  <a:path w="104" h="84">
                    <a:moveTo>
                      <a:pt x="0" y="0"/>
                    </a:moveTo>
                    <a:lnTo>
                      <a:pt x="0" y="84"/>
                    </a:lnTo>
                    <a:lnTo>
                      <a:pt x="104" y="84"/>
                    </a:lnTo>
                    <a:lnTo>
                      <a:pt x="104" y="16"/>
                    </a:lnTo>
                    <a:lnTo>
                      <a:pt x="0" y="0"/>
                    </a:lnTo>
                    <a:close/>
                  </a:path>
                </a:pathLst>
              </a:cu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50" name="Freeform 135"/>
              <p:cNvSpPr>
                <a:spLocks/>
              </p:cNvSpPr>
              <p:nvPr/>
            </p:nvSpPr>
            <p:spPr bwMode="auto">
              <a:xfrm>
                <a:off x="1072" y="1147"/>
                <a:ext cx="8" cy="9"/>
              </a:xfrm>
              <a:custGeom>
                <a:avLst/>
                <a:gdLst>
                  <a:gd name="T0" fmla="*/ 0 w 72"/>
                  <a:gd name="T1" fmla="*/ 0 h 76"/>
                  <a:gd name="T2" fmla="*/ 0 w 72"/>
                  <a:gd name="T3" fmla="*/ 0 h 76"/>
                  <a:gd name="T4" fmla="*/ 0 w 72"/>
                  <a:gd name="T5" fmla="*/ 0 h 76"/>
                  <a:gd name="T6" fmla="*/ 0 w 72"/>
                  <a:gd name="T7" fmla="*/ 0 h 76"/>
                  <a:gd name="T8" fmla="*/ 0 w 72"/>
                  <a:gd name="T9" fmla="*/ 0 h 76"/>
                  <a:gd name="T10" fmla="*/ 0 60000 65536"/>
                  <a:gd name="T11" fmla="*/ 0 60000 65536"/>
                  <a:gd name="T12" fmla="*/ 0 60000 65536"/>
                  <a:gd name="T13" fmla="*/ 0 60000 65536"/>
                  <a:gd name="T14" fmla="*/ 0 60000 65536"/>
                  <a:gd name="T15" fmla="*/ 0 w 72"/>
                  <a:gd name="T16" fmla="*/ 0 h 76"/>
                  <a:gd name="T17" fmla="*/ 72 w 72"/>
                  <a:gd name="T18" fmla="*/ 76 h 76"/>
                </a:gdLst>
                <a:ahLst/>
                <a:cxnLst>
                  <a:cxn ang="T10">
                    <a:pos x="T0" y="T1"/>
                  </a:cxn>
                  <a:cxn ang="T11">
                    <a:pos x="T2" y="T3"/>
                  </a:cxn>
                  <a:cxn ang="T12">
                    <a:pos x="T4" y="T5"/>
                  </a:cxn>
                  <a:cxn ang="T13">
                    <a:pos x="T6" y="T7"/>
                  </a:cxn>
                  <a:cxn ang="T14">
                    <a:pos x="T8" y="T9"/>
                  </a:cxn>
                </a:cxnLst>
                <a:rect l="T15" t="T16" r="T17" b="T18"/>
                <a:pathLst>
                  <a:path w="72" h="76">
                    <a:moveTo>
                      <a:pt x="39" y="0"/>
                    </a:moveTo>
                    <a:lnTo>
                      <a:pt x="0" y="76"/>
                    </a:lnTo>
                    <a:lnTo>
                      <a:pt x="52" y="70"/>
                    </a:lnTo>
                    <a:lnTo>
                      <a:pt x="72" y="19"/>
                    </a:lnTo>
                    <a:lnTo>
                      <a:pt x="39"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51" name="Freeform 136"/>
              <p:cNvSpPr>
                <a:spLocks/>
              </p:cNvSpPr>
              <p:nvPr/>
            </p:nvSpPr>
            <p:spPr bwMode="auto">
              <a:xfrm>
                <a:off x="1059" y="1203"/>
                <a:ext cx="36" cy="3"/>
              </a:xfrm>
              <a:custGeom>
                <a:avLst/>
                <a:gdLst>
                  <a:gd name="T0" fmla="*/ 0 w 330"/>
                  <a:gd name="T1" fmla="*/ 0 h 25"/>
                  <a:gd name="T2" fmla="*/ 0 w 330"/>
                  <a:gd name="T3" fmla="*/ 0 h 25"/>
                  <a:gd name="T4" fmla="*/ 0 w 330"/>
                  <a:gd name="T5" fmla="*/ 0 h 25"/>
                  <a:gd name="T6" fmla="*/ 0 w 330"/>
                  <a:gd name="T7" fmla="*/ 0 h 25"/>
                  <a:gd name="T8" fmla="*/ 0 w 330"/>
                  <a:gd name="T9" fmla="*/ 0 h 25"/>
                  <a:gd name="T10" fmla="*/ 0 60000 65536"/>
                  <a:gd name="T11" fmla="*/ 0 60000 65536"/>
                  <a:gd name="T12" fmla="*/ 0 60000 65536"/>
                  <a:gd name="T13" fmla="*/ 0 60000 65536"/>
                  <a:gd name="T14" fmla="*/ 0 60000 65536"/>
                  <a:gd name="T15" fmla="*/ 0 w 330"/>
                  <a:gd name="T16" fmla="*/ 0 h 25"/>
                  <a:gd name="T17" fmla="*/ 330 w 330"/>
                  <a:gd name="T18" fmla="*/ 25 h 25"/>
                </a:gdLst>
                <a:ahLst/>
                <a:cxnLst>
                  <a:cxn ang="T10">
                    <a:pos x="T0" y="T1"/>
                  </a:cxn>
                  <a:cxn ang="T11">
                    <a:pos x="T2" y="T3"/>
                  </a:cxn>
                  <a:cxn ang="T12">
                    <a:pos x="T4" y="T5"/>
                  </a:cxn>
                  <a:cxn ang="T13">
                    <a:pos x="T6" y="T7"/>
                  </a:cxn>
                  <a:cxn ang="T14">
                    <a:pos x="T8" y="T9"/>
                  </a:cxn>
                </a:cxnLst>
                <a:rect l="T15" t="T16" r="T17" b="T18"/>
                <a:pathLst>
                  <a:path w="330" h="25">
                    <a:moveTo>
                      <a:pt x="0" y="0"/>
                    </a:moveTo>
                    <a:lnTo>
                      <a:pt x="330" y="0"/>
                    </a:lnTo>
                    <a:lnTo>
                      <a:pt x="330" y="25"/>
                    </a:lnTo>
                    <a:lnTo>
                      <a:pt x="4" y="25"/>
                    </a:lnTo>
                    <a:lnTo>
                      <a:pt x="0" y="0"/>
                    </a:lnTo>
                    <a:close/>
                  </a:path>
                </a:pathLst>
              </a:custGeom>
              <a:solidFill>
                <a:srgbClr val="80808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52" name="Freeform 137"/>
              <p:cNvSpPr>
                <a:spLocks/>
              </p:cNvSpPr>
              <p:nvPr/>
            </p:nvSpPr>
            <p:spPr bwMode="auto">
              <a:xfrm>
                <a:off x="1031" y="1093"/>
                <a:ext cx="15" cy="18"/>
              </a:xfrm>
              <a:custGeom>
                <a:avLst/>
                <a:gdLst>
                  <a:gd name="T0" fmla="*/ 0 w 137"/>
                  <a:gd name="T1" fmla="*/ 0 h 163"/>
                  <a:gd name="T2" fmla="*/ 0 w 137"/>
                  <a:gd name="T3" fmla="*/ 0 h 163"/>
                  <a:gd name="T4" fmla="*/ 0 w 137"/>
                  <a:gd name="T5" fmla="*/ 0 h 163"/>
                  <a:gd name="T6" fmla="*/ 0 w 137"/>
                  <a:gd name="T7" fmla="*/ 0 h 163"/>
                  <a:gd name="T8" fmla="*/ 0 w 137"/>
                  <a:gd name="T9" fmla="*/ 0 h 163"/>
                  <a:gd name="T10" fmla="*/ 0 60000 65536"/>
                  <a:gd name="T11" fmla="*/ 0 60000 65536"/>
                  <a:gd name="T12" fmla="*/ 0 60000 65536"/>
                  <a:gd name="T13" fmla="*/ 0 60000 65536"/>
                  <a:gd name="T14" fmla="*/ 0 60000 65536"/>
                  <a:gd name="T15" fmla="*/ 0 w 137"/>
                  <a:gd name="T16" fmla="*/ 0 h 163"/>
                  <a:gd name="T17" fmla="*/ 137 w 137"/>
                  <a:gd name="T18" fmla="*/ 163 h 163"/>
                </a:gdLst>
                <a:ahLst/>
                <a:cxnLst>
                  <a:cxn ang="T10">
                    <a:pos x="T0" y="T1"/>
                  </a:cxn>
                  <a:cxn ang="T11">
                    <a:pos x="T2" y="T3"/>
                  </a:cxn>
                  <a:cxn ang="T12">
                    <a:pos x="T4" y="T5"/>
                  </a:cxn>
                  <a:cxn ang="T13">
                    <a:pos x="T6" y="T7"/>
                  </a:cxn>
                  <a:cxn ang="T14">
                    <a:pos x="T8" y="T9"/>
                  </a:cxn>
                </a:cxnLst>
                <a:rect l="T15" t="T16" r="T17" b="T18"/>
                <a:pathLst>
                  <a:path w="137" h="163">
                    <a:moveTo>
                      <a:pt x="129" y="0"/>
                    </a:moveTo>
                    <a:lnTo>
                      <a:pt x="1" y="117"/>
                    </a:lnTo>
                    <a:lnTo>
                      <a:pt x="0" y="163"/>
                    </a:lnTo>
                    <a:lnTo>
                      <a:pt x="137" y="54"/>
                    </a:lnTo>
                    <a:lnTo>
                      <a:pt x="129"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53" name="Freeform 138"/>
              <p:cNvSpPr>
                <a:spLocks/>
              </p:cNvSpPr>
              <p:nvPr/>
            </p:nvSpPr>
            <p:spPr bwMode="auto">
              <a:xfrm>
                <a:off x="1027" y="1045"/>
                <a:ext cx="23" cy="155"/>
              </a:xfrm>
              <a:custGeom>
                <a:avLst/>
                <a:gdLst>
                  <a:gd name="T0" fmla="*/ 0 w 208"/>
                  <a:gd name="T1" fmla="*/ 0 h 1392"/>
                  <a:gd name="T2" fmla="*/ 0 w 208"/>
                  <a:gd name="T3" fmla="*/ 0 h 1392"/>
                  <a:gd name="T4" fmla="*/ 0 w 208"/>
                  <a:gd name="T5" fmla="*/ 0 h 1392"/>
                  <a:gd name="T6" fmla="*/ 0 w 208"/>
                  <a:gd name="T7" fmla="*/ 0 h 1392"/>
                  <a:gd name="T8" fmla="*/ 0 w 208"/>
                  <a:gd name="T9" fmla="*/ 0 h 1392"/>
                  <a:gd name="T10" fmla="*/ 0 w 208"/>
                  <a:gd name="T11" fmla="*/ 0 h 1392"/>
                  <a:gd name="T12" fmla="*/ 0 w 208"/>
                  <a:gd name="T13" fmla="*/ 0 h 1392"/>
                  <a:gd name="T14" fmla="*/ 0 60000 65536"/>
                  <a:gd name="T15" fmla="*/ 0 60000 65536"/>
                  <a:gd name="T16" fmla="*/ 0 60000 65536"/>
                  <a:gd name="T17" fmla="*/ 0 60000 65536"/>
                  <a:gd name="T18" fmla="*/ 0 60000 65536"/>
                  <a:gd name="T19" fmla="*/ 0 60000 65536"/>
                  <a:gd name="T20" fmla="*/ 0 60000 65536"/>
                  <a:gd name="T21" fmla="*/ 0 w 208"/>
                  <a:gd name="T22" fmla="*/ 0 h 1392"/>
                  <a:gd name="T23" fmla="*/ 208 w 208"/>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1392">
                    <a:moveTo>
                      <a:pt x="208" y="0"/>
                    </a:moveTo>
                    <a:lnTo>
                      <a:pt x="0" y="82"/>
                    </a:lnTo>
                    <a:lnTo>
                      <a:pt x="0" y="1392"/>
                    </a:lnTo>
                    <a:lnTo>
                      <a:pt x="39" y="1392"/>
                    </a:lnTo>
                    <a:lnTo>
                      <a:pt x="39" y="201"/>
                    </a:lnTo>
                    <a:lnTo>
                      <a:pt x="208" y="132"/>
                    </a:lnTo>
                    <a:lnTo>
                      <a:pt x="208" y="0"/>
                    </a:lnTo>
                    <a:close/>
                  </a:path>
                </a:pathLst>
              </a:custGeom>
              <a:solidFill>
                <a:srgbClr val="9F9F9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54" name="Freeform 139"/>
              <p:cNvSpPr>
                <a:spLocks/>
              </p:cNvSpPr>
              <p:nvPr/>
            </p:nvSpPr>
            <p:spPr bwMode="auto">
              <a:xfrm>
                <a:off x="1026" y="1200"/>
                <a:ext cx="133" cy="33"/>
              </a:xfrm>
              <a:custGeom>
                <a:avLst/>
                <a:gdLst>
                  <a:gd name="T0" fmla="*/ 0 w 1196"/>
                  <a:gd name="T1" fmla="*/ 0 h 302"/>
                  <a:gd name="T2" fmla="*/ 0 w 1196"/>
                  <a:gd name="T3" fmla="*/ 0 h 302"/>
                  <a:gd name="T4" fmla="*/ 0 w 1196"/>
                  <a:gd name="T5" fmla="*/ 0 h 302"/>
                  <a:gd name="T6" fmla="*/ 0 w 1196"/>
                  <a:gd name="T7" fmla="*/ 0 h 302"/>
                  <a:gd name="T8" fmla="*/ 0 w 1196"/>
                  <a:gd name="T9" fmla="*/ 0 h 302"/>
                  <a:gd name="T10" fmla="*/ 0 w 1196"/>
                  <a:gd name="T11" fmla="*/ 0 h 302"/>
                  <a:gd name="T12" fmla="*/ 0 w 1196"/>
                  <a:gd name="T13" fmla="*/ 0 h 302"/>
                  <a:gd name="T14" fmla="*/ 0 w 1196"/>
                  <a:gd name="T15" fmla="*/ 0 h 302"/>
                  <a:gd name="T16" fmla="*/ 0 w 1196"/>
                  <a:gd name="T17" fmla="*/ 0 h 302"/>
                  <a:gd name="T18" fmla="*/ 0 w 1196"/>
                  <a:gd name="T19" fmla="*/ 0 h 302"/>
                  <a:gd name="T20" fmla="*/ 0 w 1196"/>
                  <a:gd name="T21" fmla="*/ 0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6"/>
                  <a:gd name="T34" fmla="*/ 0 h 302"/>
                  <a:gd name="T35" fmla="*/ 1196 w 1196"/>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6" h="302">
                    <a:moveTo>
                      <a:pt x="0" y="302"/>
                    </a:moveTo>
                    <a:lnTo>
                      <a:pt x="0" y="0"/>
                    </a:lnTo>
                    <a:lnTo>
                      <a:pt x="260" y="0"/>
                    </a:lnTo>
                    <a:lnTo>
                      <a:pt x="312" y="50"/>
                    </a:lnTo>
                    <a:lnTo>
                      <a:pt x="468" y="50"/>
                    </a:lnTo>
                    <a:lnTo>
                      <a:pt x="520" y="100"/>
                    </a:lnTo>
                    <a:lnTo>
                      <a:pt x="1040" y="100"/>
                    </a:lnTo>
                    <a:lnTo>
                      <a:pt x="1040" y="201"/>
                    </a:lnTo>
                    <a:lnTo>
                      <a:pt x="1196" y="201"/>
                    </a:lnTo>
                    <a:lnTo>
                      <a:pt x="1196" y="302"/>
                    </a:lnTo>
                    <a:lnTo>
                      <a:pt x="0" y="302"/>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55" name="Rectangle 140"/>
              <p:cNvSpPr>
                <a:spLocks noChangeArrowheads="1"/>
              </p:cNvSpPr>
              <p:nvPr/>
            </p:nvSpPr>
            <p:spPr bwMode="auto">
              <a:xfrm>
                <a:off x="1026" y="1222"/>
                <a:ext cx="98" cy="11"/>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56" name="Line 141"/>
              <p:cNvSpPr>
                <a:spLocks noChangeShapeType="1"/>
              </p:cNvSpPr>
              <p:nvPr/>
            </p:nvSpPr>
            <p:spPr bwMode="auto">
              <a:xfrm>
                <a:off x="1022" y="1153"/>
                <a:ext cx="1" cy="20"/>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57" name="Freeform 142"/>
              <p:cNvSpPr>
                <a:spLocks/>
              </p:cNvSpPr>
              <p:nvPr/>
            </p:nvSpPr>
            <p:spPr bwMode="auto">
              <a:xfrm>
                <a:off x="1018" y="1173"/>
                <a:ext cx="9" cy="9"/>
              </a:xfrm>
              <a:custGeom>
                <a:avLst/>
                <a:gdLst>
                  <a:gd name="T0" fmla="*/ 0 w 78"/>
                  <a:gd name="T1" fmla="*/ 0 h 88"/>
                  <a:gd name="T2" fmla="*/ 0 w 78"/>
                  <a:gd name="T3" fmla="*/ 0 h 88"/>
                  <a:gd name="T4" fmla="*/ 0 w 78"/>
                  <a:gd name="T5" fmla="*/ 0 h 88"/>
                  <a:gd name="T6" fmla="*/ 0 w 78"/>
                  <a:gd name="T7" fmla="*/ 0 h 88"/>
                  <a:gd name="T8" fmla="*/ 0 w 78"/>
                  <a:gd name="T9" fmla="*/ 0 h 88"/>
                  <a:gd name="T10" fmla="*/ 0 w 78"/>
                  <a:gd name="T11" fmla="*/ 0 h 88"/>
                  <a:gd name="T12" fmla="*/ 0 w 78"/>
                  <a:gd name="T13" fmla="*/ 0 h 88"/>
                  <a:gd name="T14" fmla="*/ 0 60000 65536"/>
                  <a:gd name="T15" fmla="*/ 0 60000 65536"/>
                  <a:gd name="T16" fmla="*/ 0 60000 65536"/>
                  <a:gd name="T17" fmla="*/ 0 60000 65536"/>
                  <a:gd name="T18" fmla="*/ 0 60000 65536"/>
                  <a:gd name="T19" fmla="*/ 0 60000 65536"/>
                  <a:gd name="T20" fmla="*/ 0 60000 65536"/>
                  <a:gd name="T21" fmla="*/ 0 w 78"/>
                  <a:gd name="T22" fmla="*/ 0 h 88"/>
                  <a:gd name="T23" fmla="*/ 78 w 78"/>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88">
                    <a:moveTo>
                      <a:pt x="0" y="88"/>
                    </a:moveTo>
                    <a:lnTo>
                      <a:pt x="0" y="0"/>
                    </a:lnTo>
                    <a:lnTo>
                      <a:pt x="78" y="0"/>
                    </a:lnTo>
                    <a:lnTo>
                      <a:pt x="78" y="31"/>
                    </a:lnTo>
                    <a:lnTo>
                      <a:pt x="26" y="31"/>
                    </a:lnTo>
                    <a:lnTo>
                      <a:pt x="26" y="88"/>
                    </a:lnTo>
                    <a:lnTo>
                      <a:pt x="0" y="88"/>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58" name="Freeform 143"/>
              <p:cNvSpPr>
                <a:spLocks/>
              </p:cNvSpPr>
              <p:nvPr/>
            </p:nvSpPr>
            <p:spPr bwMode="auto">
              <a:xfrm>
                <a:off x="1067" y="1166"/>
                <a:ext cx="29" cy="40"/>
              </a:xfrm>
              <a:custGeom>
                <a:avLst/>
                <a:gdLst>
                  <a:gd name="T0" fmla="*/ 0 w 267"/>
                  <a:gd name="T1" fmla="*/ 0 h 365"/>
                  <a:gd name="T2" fmla="*/ 0 w 267"/>
                  <a:gd name="T3" fmla="*/ 0 h 365"/>
                  <a:gd name="T4" fmla="*/ 0 w 267"/>
                  <a:gd name="T5" fmla="*/ 0 h 365"/>
                  <a:gd name="T6" fmla="*/ 0 w 267"/>
                  <a:gd name="T7" fmla="*/ 0 h 365"/>
                  <a:gd name="T8" fmla="*/ 0 w 267"/>
                  <a:gd name="T9" fmla="*/ 0 h 365"/>
                  <a:gd name="T10" fmla="*/ 0 60000 65536"/>
                  <a:gd name="T11" fmla="*/ 0 60000 65536"/>
                  <a:gd name="T12" fmla="*/ 0 60000 65536"/>
                  <a:gd name="T13" fmla="*/ 0 60000 65536"/>
                  <a:gd name="T14" fmla="*/ 0 60000 65536"/>
                  <a:gd name="T15" fmla="*/ 0 w 267"/>
                  <a:gd name="T16" fmla="*/ 0 h 365"/>
                  <a:gd name="T17" fmla="*/ 267 w 267"/>
                  <a:gd name="T18" fmla="*/ 365 h 365"/>
                </a:gdLst>
                <a:ahLst/>
                <a:cxnLst>
                  <a:cxn ang="T10">
                    <a:pos x="T0" y="T1"/>
                  </a:cxn>
                  <a:cxn ang="T11">
                    <a:pos x="T2" y="T3"/>
                  </a:cxn>
                  <a:cxn ang="T12">
                    <a:pos x="T4" y="T5"/>
                  </a:cxn>
                  <a:cxn ang="T13">
                    <a:pos x="T6" y="T7"/>
                  </a:cxn>
                  <a:cxn ang="T14">
                    <a:pos x="T8" y="T9"/>
                  </a:cxn>
                </a:cxnLst>
                <a:rect l="T15" t="T16" r="T17" b="T18"/>
                <a:pathLst>
                  <a:path w="267" h="365">
                    <a:moveTo>
                      <a:pt x="0" y="0"/>
                    </a:moveTo>
                    <a:lnTo>
                      <a:pt x="267" y="365"/>
                    </a:lnTo>
                    <a:lnTo>
                      <a:pt x="228" y="359"/>
                    </a:lnTo>
                    <a:lnTo>
                      <a:pt x="0" y="50"/>
                    </a:lnTo>
                    <a:lnTo>
                      <a:pt x="0" y="0"/>
                    </a:lnTo>
                    <a:close/>
                  </a:path>
                </a:pathLst>
              </a:custGeom>
              <a:solidFill>
                <a:srgbClr val="9F9F9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59" name="Freeform 144"/>
              <p:cNvSpPr>
                <a:spLocks/>
              </p:cNvSpPr>
              <p:nvPr/>
            </p:nvSpPr>
            <p:spPr bwMode="auto">
              <a:xfrm>
                <a:off x="1003" y="1189"/>
                <a:ext cx="23" cy="44"/>
              </a:xfrm>
              <a:custGeom>
                <a:avLst/>
                <a:gdLst>
                  <a:gd name="T0" fmla="*/ 0 w 208"/>
                  <a:gd name="T1" fmla="*/ 0 h 403"/>
                  <a:gd name="T2" fmla="*/ 0 w 208"/>
                  <a:gd name="T3" fmla="*/ 0 h 403"/>
                  <a:gd name="T4" fmla="*/ 0 w 208"/>
                  <a:gd name="T5" fmla="*/ 0 h 403"/>
                  <a:gd name="T6" fmla="*/ 0 w 208"/>
                  <a:gd name="T7" fmla="*/ 0 h 403"/>
                  <a:gd name="T8" fmla="*/ 0 w 208"/>
                  <a:gd name="T9" fmla="*/ 0 h 403"/>
                  <a:gd name="T10" fmla="*/ 0 w 208"/>
                  <a:gd name="T11" fmla="*/ 0 h 403"/>
                  <a:gd name="T12" fmla="*/ 0 60000 65536"/>
                  <a:gd name="T13" fmla="*/ 0 60000 65536"/>
                  <a:gd name="T14" fmla="*/ 0 60000 65536"/>
                  <a:gd name="T15" fmla="*/ 0 60000 65536"/>
                  <a:gd name="T16" fmla="*/ 0 60000 65536"/>
                  <a:gd name="T17" fmla="*/ 0 60000 65536"/>
                  <a:gd name="T18" fmla="*/ 0 w 208"/>
                  <a:gd name="T19" fmla="*/ 0 h 403"/>
                  <a:gd name="T20" fmla="*/ 208 w 208"/>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208" h="403">
                    <a:moveTo>
                      <a:pt x="156" y="0"/>
                    </a:moveTo>
                    <a:lnTo>
                      <a:pt x="0" y="151"/>
                    </a:lnTo>
                    <a:lnTo>
                      <a:pt x="0" y="403"/>
                    </a:lnTo>
                    <a:lnTo>
                      <a:pt x="208" y="403"/>
                    </a:lnTo>
                    <a:lnTo>
                      <a:pt x="208" y="101"/>
                    </a:lnTo>
                    <a:lnTo>
                      <a:pt x="156"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60" name="Rectangle 145"/>
              <p:cNvSpPr>
                <a:spLocks noChangeArrowheads="1"/>
              </p:cNvSpPr>
              <p:nvPr/>
            </p:nvSpPr>
            <p:spPr bwMode="auto">
              <a:xfrm>
                <a:off x="997" y="1255"/>
                <a:ext cx="162" cy="6"/>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61" name="Rectangle 146"/>
              <p:cNvSpPr>
                <a:spLocks noChangeArrowheads="1"/>
              </p:cNvSpPr>
              <p:nvPr/>
            </p:nvSpPr>
            <p:spPr bwMode="auto">
              <a:xfrm>
                <a:off x="997" y="1245"/>
                <a:ext cx="162" cy="10"/>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62" name="Rectangle 147"/>
              <p:cNvSpPr>
                <a:spLocks noChangeArrowheads="1"/>
              </p:cNvSpPr>
              <p:nvPr/>
            </p:nvSpPr>
            <p:spPr bwMode="auto">
              <a:xfrm>
                <a:off x="997" y="1233"/>
                <a:ext cx="162" cy="12"/>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63" name="Rectangle 148"/>
              <p:cNvSpPr>
                <a:spLocks noChangeArrowheads="1"/>
              </p:cNvSpPr>
              <p:nvPr/>
            </p:nvSpPr>
            <p:spPr bwMode="auto">
              <a:xfrm>
                <a:off x="1137" y="1225"/>
                <a:ext cx="17" cy="6"/>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64" name="Oval 149"/>
              <p:cNvSpPr>
                <a:spLocks noChangeArrowheads="1"/>
              </p:cNvSpPr>
              <p:nvPr/>
            </p:nvSpPr>
            <p:spPr bwMode="auto">
              <a:xfrm>
                <a:off x="1014" y="1183"/>
                <a:ext cx="13" cy="12"/>
              </a:xfrm>
              <a:prstGeom prst="ellipse">
                <a:avLst/>
              </a:prstGeom>
              <a:solidFill>
                <a:srgbClr val="9F9F9F"/>
              </a:solidFill>
              <a:ln w="1588">
                <a:solidFill>
                  <a:srgbClr val="000000"/>
                </a:solidFill>
                <a:round/>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65" name="Rectangle 150"/>
              <p:cNvSpPr>
                <a:spLocks noChangeArrowheads="1"/>
              </p:cNvSpPr>
              <p:nvPr/>
            </p:nvSpPr>
            <p:spPr bwMode="auto">
              <a:xfrm>
                <a:off x="1055" y="1161"/>
                <a:ext cx="12" cy="11"/>
              </a:xfrm>
              <a:prstGeom prst="rect">
                <a:avLst/>
              </a:prstGeom>
              <a:solidFill>
                <a:srgbClr val="80808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66" name="Freeform 151"/>
              <p:cNvSpPr>
                <a:spLocks/>
              </p:cNvSpPr>
              <p:nvPr/>
            </p:nvSpPr>
            <p:spPr bwMode="auto">
              <a:xfrm>
                <a:off x="1049" y="1155"/>
                <a:ext cx="46" cy="45"/>
              </a:xfrm>
              <a:custGeom>
                <a:avLst/>
                <a:gdLst>
                  <a:gd name="T0" fmla="*/ 0 w 416"/>
                  <a:gd name="T1" fmla="*/ 0 h 403"/>
                  <a:gd name="T2" fmla="*/ 0 w 416"/>
                  <a:gd name="T3" fmla="*/ 0 h 403"/>
                  <a:gd name="T4" fmla="*/ 0 w 416"/>
                  <a:gd name="T5" fmla="*/ 0 h 403"/>
                  <a:gd name="T6" fmla="*/ 0 w 416"/>
                  <a:gd name="T7" fmla="*/ 0 h 403"/>
                  <a:gd name="T8" fmla="*/ 0 w 416"/>
                  <a:gd name="T9" fmla="*/ 0 h 403"/>
                  <a:gd name="T10" fmla="*/ 0 w 416"/>
                  <a:gd name="T11" fmla="*/ 0 h 403"/>
                  <a:gd name="T12" fmla="*/ 0 w 416"/>
                  <a:gd name="T13" fmla="*/ 0 h 403"/>
                  <a:gd name="T14" fmla="*/ 0 60000 65536"/>
                  <a:gd name="T15" fmla="*/ 0 60000 65536"/>
                  <a:gd name="T16" fmla="*/ 0 60000 65536"/>
                  <a:gd name="T17" fmla="*/ 0 60000 65536"/>
                  <a:gd name="T18" fmla="*/ 0 60000 65536"/>
                  <a:gd name="T19" fmla="*/ 0 60000 65536"/>
                  <a:gd name="T20" fmla="*/ 0 60000 65536"/>
                  <a:gd name="T21" fmla="*/ 0 w 416"/>
                  <a:gd name="T22" fmla="*/ 0 h 403"/>
                  <a:gd name="T23" fmla="*/ 416 w 416"/>
                  <a:gd name="T24" fmla="*/ 403 h 4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403">
                    <a:moveTo>
                      <a:pt x="52" y="403"/>
                    </a:moveTo>
                    <a:lnTo>
                      <a:pt x="52" y="50"/>
                    </a:lnTo>
                    <a:lnTo>
                      <a:pt x="416" y="50"/>
                    </a:lnTo>
                    <a:lnTo>
                      <a:pt x="416" y="0"/>
                    </a:lnTo>
                    <a:lnTo>
                      <a:pt x="0" y="0"/>
                    </a:lnTo>
                    <a:lnTo>
                      <a:pt x="0" y="403"/>
                    </a:lnTo>
                    <a:lnTo>
                      <a:pt x="52" y="403"/>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nvGrpSpPr>
              <p:cNvPr id="9" name="Group 152"/>
              <p:cNvGrpSpPr>
                <a:grpSpLocks/>
              </p:cNvGrpSpPr>
              <p:nvPr/>
            </p:nvGrpSpPr>
            <p:grpSpPr bwMode="auto">
              <a:xfrm>
                <a:off x="1011" y="1112"/>
                <a:ext cx="52" cy="47"/>
                <a:chOff x="1011" y="1112"/>
                <a:chExt cx="52" cy="47"/>
              </a:xfrm>
            </p:grpSpPr>
            <p:sp>
              <p:nvSpPr>
                <p:cNvPr id="92379" name="Oval 153"/>
                <p:cNvSpPr>
                  <a:spLocks noChangeArrowheads="1"/>
                </p:cNvSpPr>
                <p:nvPr/>
              </p:nvSpPr>
              <p:spPr bwMode="auto">
                <a:xfrm>
                  <a:off x="1016" y="1112"/>
                  <a:ext cx="47" cy="47"/>
                </a:xfrm>
                <a:prstGeom prst="ellipse">
                  <a:avLst/>
                </a:prstGeom>
                <a:solidFill>
                  <a:srgbClr val="808080"/>
                </a:solidFill>
                <a:ln w="1588">
                  <a:solidFill>
                    <a:srgbClr val="000000"/>
                  </a:solidFill>
                  <a:round/>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80" name="Oval 154"/>
                <p:cNvSpPr>
                  <a:spLocks noChangeArrowheads="1"/>
                </p:cNvSpPr>
                <p:nvPr/>
              </p:nvSpPr>
              <p:spPr bwMode="auto">
                <a:xfrm>
                  <a:off x="1011" y="1112"/>
                  <a:ext cx="48" cy="47"/>
                </a:xfrm>
                <a:prstGeom prst="ellipse">
                  <a:avLst/>
                </a:prstGeom>
                <a:solidFill>
                  <a:srgbClr val="C0C0C0"/>
                </a:solidFill>
                <a:ln w="1588">
                  <a:solidFill>
                    <a:srgbClr val="000000"/>
                  </a:solidFill>
                  <a:round/>
                  <a:headEnd/>
                  <a:tailEnd/>
                </a:ln>
              </p:spPr>
              <p:txBody>
                <a:bodyPr/>
                <a:lstStyle/>
                <a:p>
                  <a:endParaRPr lang="en-US" altLang="en-US" sz="1400">
                    <a:solidFill>
                      <a:schemeClr val="accent1">
                        <a:lumMod val="75000"/>
                      </a:schemeClr>
                    </a:solidFill>
                    <a:latin typeface="Franklin Gothic Book" pitchFamily="34" charset="0"/>
                  </a:endParaRPr>
                </a:p>
              </p:txBody>
            </p:sp>
          </p:grpSp>
          <p:grpSp>
            <p:nvGrpSpPr>
              <p:cNvPr id="10" name="Group 155"/>
              <p:cNvGrpSpPr>
                <a:grpSpLocks/>
              </p:cNvGrpSpPr>
              <p:nvPr/>
            </p:nvGrpSpPr>
            <p:grpSpPr bwMode="auto">
              <a:xfrm>
                <a:off x="1032" y="1200"/>
                <a:ext cx="17" cy="45"/>
                <a:chOff x="1032" y="1200"/>
                <a:chExt cx="17" cy="45"/>
              </a:xfrm>
            </p:grpSpPr>
            <p:sp>
              <p:nvSpPr>
                <p:cNvPr id="92370" name="Rectangle 156"/>
                <p:cNvSpPr>
                  <a:spLocks noChangeArrowheads="1"/>
                </p:cNvSpPr>
                <p:nvPr/>
              </p:nvSpPr>
              <p:spPr bwMode="auto">
                <a:xfrm>
                  <a:off x="1032" y="1200"/>
                  <a:ext cx="17" cy="45"/>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grpSp>
              <p:nvGrpSpPr>
                <p:cNvPr id="11" name="Group 157"/>
                <p:cNvGrpSpPr>
                  <a:grpSpLocks/>
                </p:cNvGrpSpPr>
                <p:nvPr/>
              </p:nvGrpSpPr>
              <p:grpSpPr bwMode="auto">
                <a:xfrm>
                  <a:off x="1032" y="1205"/>
                  <a:ext cx="17" cy="35"/>
                  <a:chOff x="1032" y="1205"/>
                  <a:chExt cx="17" cy="35"/>
                </a:xfrm>
              </p:grpSpPr>
              <p:sp>
                <p:nvSpPr>
                  <p:cNvPr id="92372" name="Line 158"/>
                  <p:cNvSpPr>
                    <a:spLocks noChangeShapeType="1"/>
                  </p:cNvSpPr>
                  <p:nvPr/>
                </p:nvSpPr>
                <p:spPr bwMode="auto">
                  <a:xfrm>
                    <a:off x="1032" y="1211"/>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73" name="Line 159"/>
                  <p:cNvSpPr>
                    <a:spLocks noChangeShapeType="1"/>
                  </p:cNvSpPr>
                  <p:nvPr/>
                </p:nvSpPr>
                <p:spPr bwMode="auto">
                  <a:xfrm>
                    <a:off x="1032" y="1228"/>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74" name="Line 160"/>
                  <p:cNvSpPr>
                    <a:spLocks noChangeShapeType="1"/>
                  </p:cNvSpPr>
                  <p:nvPr/>
                </p:nvSpPr>
                <p:spPr bwMode="auto">
                  <a:xfrm>
                    <a:off x="1032" y="1222"/>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75" name="Line 161"/>
                  <p:cNvSpPr>
                    <a:spLocks noChangeShapeType="1"/>
                  </p:cNvSpPr>
                  <p:nvPr/>
                </p:nvSpPr>
                <p:spPr bwMode="auto">
                  <a:xfrm>
                    <a:off x="1032" y="1217"/>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76" name="Line 162"/>
                  <p:cNvSpPr>
                    <a:spLocks noChangeShapeType="1"/>
                  </p:cNvSpPr>
                  <p:nvPr/>
                </p:nvSpPr>
                <p:spPr bwMode="auto">
                  <a:xfrm>
                    <a:off x="1032" y="1205"/>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77" name="Line 163"/>
                  <p:cNvSpPr>
                    <a:spLocks noChangeShapeType="1"/>
                  </p:cNvSpPr>
                  <p:nvPr/>
                </p:nvSpPr>
                <p:spPr bwMode="auto">
                  <a:xfrm>
                    <a:off x="1032" y="1233"/>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78" name="Line 164"/>
                  <p:cNvSpPr>
                    <a:spLocks noChangeShapeType="1"/>
                  </p:cNvSpPr>
                  <p:nvPr/>
                </p:nvSpPr>
                <p:spPr bwMode="auto">
                  <a:xfrm>
                    <a:off x="1032" y="1239"/>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sp>
            <p:nvSpPr>
              <p:cNvPr id="92369" name="Rectangle 165"/>
              <p:cNvSpPr>
                <a:spLocks noChangeArrowheads="1"/>
              </p:cNvSpPr>
              <p:nvPr/>
            </p:nvSpPr>
            <p:spPr bwMode="auto">
              <a:xfrm>
                <a:off x="1142" y="1211"/>
                <a:ext cx="5" cy="11"/>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grpSp>
        <p:grpSp>
          <p:nvGrpSpPr>
            <p:cNvPr id="12" name="Group 166"/>
            <p:cNvGrpSpPr>
              <a:grpSpLocks/>
            </p:cNvGrpSpPr>
            <p:nvPr/>
          </p:nvGrpSpPr>
          <p:grpSpPr bwMode="auto">
            <a:xfrm>
              <a:off x="1094" y="1087"/>
              <a:ext cx="29" cy="31"/>
              <a:chOff x="1094" y="1087"/>
              <a:chExt cx="29" cy="31"/>
            </a:xfrm>
          </p:grpSpPr>
          <p:sp>
            <p:nvSpPr>
              <p:cNvPr id="92345" name="Freeform 167"/>
              <p:cNvSpPr>
                <a:spLocks/>
              </p:cNvSpPr>
              <p:nvPr/>
            </p:nvSpPr>
            <p:spPr bwMode="auto">
              <a:xfrm>
                <a:off x="1110" y="1096"/>
                <a:ext cx="13" cy="22"/>
              </a:xfrm>
              <a:custGeom>
                <a:avLst/>
                <a:gdLst>
                  <a:gd name="T0" fmla="*/ 0 w 117"/>
                  <a:gd name="T1" fmla="*/ 0 h 195"/>
                  <a:gd name="T2" fmla="*/ 0 w 117"/>
                  <a:gd name="T3" fmla="*/ 0 h 195"/>
                  <a:gd name="T4" fmla="*/ 0 w 117"/>
                  <a:gd name="T5" fmla="*/ 0 h 195"/>
                  <a:gd name="T6" fmla="*/ 0 w 117"/>
                  <a:gd name="T7" fmla="*/ 0 h 195"/>
                  <a:gd name="T8" fmla="*/ 0 w 117"/>
                  <a:gd name="T9" fmla="*/ 0 h 195"/>
                  <a:gd name="T10" fmla="*/ 0 60000 65536"/>
                  <a:gd name="T11" fmla="*/ 0 60000 65536"/>
                  <a:gd name="T12" fmla="*/ 0 60000 65536"/>
                  <a:gd name="T13" fmla="*/ 0 60000 65536"/>
                  <a:gd name="T14" fmla="*/ 0 60000 65536"/>
                  <a:gd name="T15" fmla="*/ 0 w 117"/>
                  <a:gd name="T16" fmla="*/ 0 h 195"/>
                  <a:gd name="T17" fmla="*/ 117 w 117"/>
                  <a:gd name="T18" fmla="*/ 195 h 195"/>
                </a:gdLst>
                <a:ahLst/>
                <a:cxnLst>
                  <a:cxn ang="T10">
                    <a:pos x="T0" y="T1"/>
                  </a:cxn>
                  <a:cxn ang="T11">
                    <a:pos x="T2" y="T3"/>
                  </a:cxn>
                  <a:cxn ang="T12">
                    <a:pos x="T4" y="T5"/>
                  </a:cxn>
                  <a:cxn ang="T13">
                    <a:pos x="T6" y="T7"/>
                  </a:cxn>
                  <a:cxn ang="T14">
                    <a:pos x="T8" y="T9"/>
                  </a:cxn>
                </a:cxnLst>
                <a:rect l="T15" t="T16" r="T17" b="T18"/>
                <a:pathLst>
                  <a:path w="117" h="195">
                    <a:moveTo>
                      <a:pt x="98" y="0"/>
                    </a:moveTo>
                    <a:lnTo>
                      <a:pt x="0" y="163"/>
                    </a:lnTo>
                    <a:lnTo>
                      <a:pt x="20" y="195"/>
                    </a:lnTo>
                    <a:lnTo>
                      <a:pt x="117" y="6"/>
                    </a:lnTo>
                    <a:lnTo>
                      <a:pt x="98" y="0"/>
                    </a:lnTo>
                    <a:close/>
                  </a:path>
                </a:pathLst>
              </a:custGeom>
              <a:solidFill>
                <a:srgbClr val="BFBFD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46" name="Freeform 168"/>
              <p:cNvSpPr>
                <a:spLocks/>
              </p:cNvSpPr>
              <p:nvPr/>
            </p:nvSpPr>
            <p:spPr bwMode="auto">
              <a:xfrm>
                <a:off x="1094" y="1087"/>
                <a:ext cx="25" cy="6"/>
              </a:xfrm>
              <a:custGeom>
                <a:avLst/>
                <a:gdLst>
                  <a:gd name="T0" fmla="*/ 0 w 228"/>
                  <a:gd name="T1" fmla="*/ 0 h 56"/>
                  <a:gd name="T2" fmla="*/ 0 w 228"/>
                  <a:gd name="T3" fmla="*/ 0 h 56"/>
                  <a:gd name="T4" fmla="*/ 0 w 228"/>
                  <a:gd name="T5" fmla="*/ 0 h 56"/>
                  <a:gd name="T6" fmla="*/ 0 w 228"/>
                  <a:gd name="T7" fmla="*/ 0 h 56"/>
                  <a:gd name="T8" fmla="*/ 0 w 228"/>
                  <a:gd name="T9" fmla="*/ 0 h 56"/>
                  <a:gd name="T10" fmla="*/ 0 60000 65536"/>
                  <a:gd name="T11" fmla="*/ 0 60000 65536"/>
                  <a:gd name="T12" fmla="*/ 0 60000 65536"/>
                  <a:gd name="T13" fmla="*/ 0 60000 65536"/>
                  <a:gd name="T14" fmla="*/ 0 60000 65536"/>
                  <a:gd name="T15" fmla="*/ 0 w 228"/>
                  <a:gd name="T16" fmla="*/ 0 h 56"/>
                  <a:gd name="T17" fmla="*/ 228 w 228"/>
                  <a:gd name="T18" fmla="*/ 56 h 56"/>
                </a:gdLst>
                <a:ahLst/>
                <a:cxnLst>
                  <a:cxn ang="T10">
                    <a:pos x="T0" y="T1"/>
                  </a:cxn>
                  <a:cxn ang="T11">
                    <a:pos x="T2" y="T3"/>
                  </a:cxn>
                  <a:cxn ang="T12">
                    <a:pos x="T4" y="T5"/>
                  </a:cxn>
                  <a:cxn ang="T13">
                    <a:pos x="T6" y="T7"/>
                  </a:cxn>
                  <a:cxn ang="T14">
                    <a:pos x="T8" y="T9"/>
                  </a:cxn>
                </a:cxnLst>
                <a:rect l="T15" t="T16" r="T17" b="T18"/>
                <a:pathLst>
                  <a:path w="228" h="56">
                    <a:moveTo>
                      <a:pt x="221" y="0"/>
                    </a:moveTo>
                    <a:lnTo>
                      <a:pt x="0" y="31"/>
                    </a:lnTo>
                    <a:lnTo>
                      <a:pt x="33" y="56"/>
                    </a:lnTo>
                    <a:lnTo>
                      <a:pt x="228" y="19"/>
                    </a:lnTo>
                    <a:lnTo>
                      <a:pt x="221" y="0"/>
                    </a:lnTo>
                    <a:close/>
                  </a:path>
                </a:pathLst>
              </a:custGeom>
              <a:solidFill>
                <a:srgbClr val="BFBFD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nvGrpSpPr>
            <p:cNvPr id="13" name="Group 169"/>
            <p:cNvGrpSpPr>
              <a:grpSpLocks/>
            </p:cNvGrpSpPr>
            <p:nvPr/>
          </p:nvGrpSpPr>
          <p:grpSpPr bwMode="auto">
            <a:xfrm>
              <a:off x="1037" y="1037"/>
              <a:ext cx="94" cy="144"/>
              <a:chOff x="1037" y="1037"/>
              <a:chExt cx="94" cy="144"/>
            </a:xfrm>
          </p:grpSpPr>
          <p:sp>
            <p:nvSpPr>
              <p:cNvPr id="92343" name="Freeform 170"/>
              <p:cNvSpPr>
                <a:spLocks/>
              </p:cNvSpPr>
              <p:nvPr/>
            </p:nvSpPr>
            <p:spPr bwMode="auto">
              <a:xfrm>
                <a:off x="1037" y="1037"/>
                <a:ext cx="94" cy="144"/>
              </a:xfrm>
              <a:custGeom>
                <a:avLst/>
                <a:gdLst>
                  <a:gd name="T0" fmla="*/ 0 w 852"/>
                  <a:gd name="T1" fmla="*/ 0 h 1298"/>
                  <a:gd name="T2" fmla="*/ 0 w 852"/>
                  <a:gd name="T3" fmla="*/ 0 h 1298"/>
                  <a:gd name="T4" fmla="*/ 0 w 852"/>
                  <a:gd name="T5" fmla="*/ 0 h 1298"/>
                  <a:gd name="T6" fmla="*/ 0 w 852"/>
                  <a:gd name="T7" fmla="*/ 0 h 1298"/>
                  <a:gd name="T8" fmla="*/ 0 w 852"/>
                  <a:gd name="T9" fmla="*/ 0 h 1298"/>
                  <a:gd name="T10" fmla="*/ 0 w 852"/>
                  <a:gd name="T11" fmla="*/ 0 h 1298"/>
                  <a:gd name="T12" fmla="*/ 0 w 852"/>
                  <a:gd name="T13" fmla="*/ 0 h 1298"/>
                  <a:gd name="T14" fmla="*/ 0 w 852"/>
                  <a:gd name="T15" fmla="*/ 0 h 1298"/>
                  <a:gd name="T16" fmla="*/ 0 w 852"/>
                  <a:gd name="T17" fmla="*/ 0 h 1298"/>
                  <a:gd name="T18" fmla="*/ 0 w 852"/>
                  <a:gd name="T19" fmla="*/ 0 h 1298"/>
                  <a:gd name="T20" fmla="*/ 0 w 852"/>
                  <a:gd name="T21" fmla="*/ 0 h 1298"/>
                  <a:gd name="T22" fmla="*/ 0 w 852"/>
                  <a:gd name="T23" fmla="*/ 0 h 1298"/>
                  <a:gd name="T24" fmla="*/ 0 w 852"/>
                  <a:gd name="T25" fmla="*/ 0 h 1298"/>
                  <a:gd name="T26" fmla="*/ 0 w 852"/>
                  <a:gd name="T27" fmla="*/ 0 h 1298"/>
                  <a:gd name="T28" fmla="*/ 0 w 852"/>
                  <a:gd name="T29" fmla="*/ 0 h 1298"/>
                  <a:gd name="T30" fmla="*/ 0 w 852"/>
                  <a:gd name="T31" fmla="*/ 0 h 1298"/>
                  <a:gd name="T32" fmla="*/ 0 w 852"/>
                  <a:gd name="T33" fmla="*/ 0 h 1298"/>
                  <a:gd name="T34" fmla="*/ 0 w 852"/>
                  <a:gd name="T35" fmla="*/ 0 h 1298"/>
                  <a:gd name="T36" fmla="*/ 0 w 852"/>
                  <a:gd name="T37" fmla="*/ 0 h 1298"/>
                  <a:gd name="T38" fmla="*/ 0 w 852"/>
                  <a:gd name="T39" fmla="*/ 0 h 1298"/>
                  <a:gd name="T40" fmla="*/ 0 w 852"/>
                  <a:gd name="T41" fmla="*/ 0 h 1298"/>
                  <a:gd name="T42" fmla="*/ 0 w 852"/>
                  <a:gd name="T43" fmla="*/ 0 h 1298"/>
                  <a:gd name="T44" fmla="*/ 0 w 852"/>
                  <a:gd name="T45" fmla="*/ 0 h 12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2"/>
                  <a:gd name="T70" fmla="*/ 0 h 1298"/>
                  <a:gd name="T71" fmla="*/ 852 w 852"/>
                  <a:gd name="T72" fmla="*/ 1298 h 12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2" h="1298">
                    <a:moveTo>
                      <a:pt x="26" y="48"/>
                    </a:moveTo>
                    <a:lnTo>
                      <a:pt x="13" y="86"/>
                    </a:lnTo>
                    <a:lnTo>
                      <a:pt x="3" y="133"/>
                    </a:lnTo>
                    <a:lnTo>
                      <a:pt x="0" y="183"/>
                    </a:lnTo>
                    <a:lnTo>
                      <a:pt x="0" y="233"/>
                    </a:lnTo>
                    <a:lnTo>
                      <a:pt x="10" y="300"/>
                    </a:lnTo>
                    <a:lnTo>
                      <a:pt x="20" y="381"/>
                    </a:lnTo>
                    <a:lnTo>
                      <a:pt x="39" y="473"/>
                    </a:lnTo>
                    <a:lnTo>
                      <a:pt x="72" y="577"/>
                    </a:lnTo>
                    <a:lnTo>
                      <a:pt x="120" y="677"/>
                    </a:lnTo>
                    <a:lnTo>
                      <a:pt x="199" y="797"/>
                    </a:lnTo>
                    <a:lnTo>
                      <a:pt x="277" y="910"/>
                    </a:lnTo>
                    <a:lnTo>
                      <a:pt x="342" y="986"/>
                    </a:lnTo>
                    <a:lnTo>
                      <a:pt x="433" y="1077"/>
                    </a:lnTo>
                    <a:lnTo>
                      <a:pt x="527" y="1153"/>
                    </a:lnTo>
                    <a:lnTo>
                      <a:pt x="611" y="1213"/>
                    </a:lnTo>
                    <a:lnTo>
                      <a:pt x="673" y="1250"/>
                    </a:lnTo>
                    <a:lnTo>
                      <a:pt x="735" y="1279"/>
                    </a:lnTo>
                    <a:lnTo>
                      <a:pt x="784" y="1298"/>
                    </a:lnTo>
                    <a:lnTo>
                      <a:pt x="823" y="1298"/>
                    </a:lnTo>
                    <a:lnTo>
                      <a:pt x="852" y="1282"/>
                    </a:lnTo>
                    <a:lnTo>
                      <a:pt x="55" y="0"/>
                    </a:lnTo>
                    <a:lnTo>
                      <a:pt x="26" y="48"/>
                    </a:lnTo>
                    <a:close/>
                  </a:path>
                </a:pathLst>
              </a:custGeom>
              <a:solidFill>
                <a:srgbClr val="80808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44" name="Freeform 171"/>
              <p:cNvSpPr>
                <a:spLocks/>
              </p:cNvSpPr>
              <p:nvPr/>
            </p:nvSpPr>
            <p:spPr bwMode="auto">
              <a:xfrm>
                <a:off x="1042" y="1037"/>
                <a:ext cx="89" cy="143"/>
              </a:xfrm>
              <a:custGeom>
                <a:avLst/>
                <a:gdLst>
                  <a:gd name="T0" fmla="*/ 0 w 803"/>
                  <a:gd name="T1" fmla="*/ 0 h 1285"/>
                  <a:gd name="T2" fmla="*/ 0 w 803"/>
                  <a:gd name="T3" fmla="*/ 0 h 1285"/>
                  <a:gd name="T4" fmla="*/ 0 w 803"/>
                  <a:gd name="T5" fmla="*/ 0 h 1285"/>
                  <a:gd name="T6" fmla="*/ 0 w 803"/>
                  <a:gd name="T7" fmla="*/ 0 h 1285"/>
                  <a:gd name="T8" fmla="*/ 0 w 803"/>
                  <a:gd name="T9" fmla="*/ 0 h 1285"/>
                  <a:gd name="T10" fmla="*/ 0 w 803"/>
                  <a:gd name="T11" fmla="*/ 0 h 1285"/>
                  <a:gd name="T12" fmla="*/ 0 w 803"/>
                  <a:gd name="T13" fmla="*/ 0 h 1285"/>
                  <a:gd name="T14" fmla="*/ 0 w 803"/>
                  <a:gd name="T15" fmla="*/ 0 h 1285"/>
                  <a:gd name="T16" fmla="*/ 0 w 803"/>
                  <a:gd name="T17" fmla="*/ 0 h 1285"/>
                  <a:gd name="T18" fmla="*/ 0 w 803"/>
                  <a:gd name="T19" fmla="*/ 0 h 1285"/>
                  <a:gd name="T20" fmla="*/ 0 w 803"/>
                  <a:gd name="T21" fmla="*/ 0 h 1285"/>
                  <a:gd name="T22" fmla="*/ 0 w 803"/>
                  <a:gd name="T23" fmla="*/ 0 h 1285"/>
                  <a:gd name="T24" fmla="*/ 0 w 803"/>
                  <a:gd name="T25" fmla="*/ 0 h 1285"/>
                  <a:gd name="T26" fmla="*/ 0 w 803"/>
                  <a:gd name="T27" fmla="*/ 0 h 1285"/>
                  <a:gd name="T28" fmla="*/ 0 w 803"/>
                  <a:gd name="T29" fmla="*/ 0 h 1285"/>
                  <a:gd name="T30" fmla="*/ 0 w 803"/>
                  <a:gd name="T31" fmla="*/ 0 h 1285"/>
                  <a:gd name="T32" fmla="*/ 0 w 803"/>
                  <a:gd name="T33" fmla="*/ 0 h 1285"/>
                  <a:gd name="T34" fmla="*/ 0 w 803"/>
                  <a:gd name="T35" fmla="*/ 0 h 1285"/>
                  <a:gd name="T36" fmla="*/ 0 w 803"/>
                  <a:gd name="T37" fmla="*/ 0 h 1285"/>
                  <a:gd name="T38" fmla="*/ 0 w 803"/>
                  <a:gd name="T39" fmla="*/ 0 h 1285"/>
                  <a:gd name="T40" fmla="*/ 0 w 803"/>
                  <a:gd name="T41" fmla="*/ 0 h 1285"/>
                  <a:gd name="T42" fmla="*/ 0 w 803"/>
                  <a:gd name="T43" fmla="*/ 0 h 1285"/>
                  <a:gd name="T44" fmla="*/ 0 w 803"/>
                  <a:gd name="T45" fmla="*/ 0 h 1285"/>
                  <a:gd name="T46" fmla="*/ 0 w 803"/>
                  <a:gd name="T47" fmla="*/ 0 h 1285"/>
                  <a:gd name="T48" fmla="*/ 0 w 803"/>
                  <a:gd name="T49" fmla="*/ 0 h 1285"/>
                  <a:gd name="T50" fmla="*/ 0 w 803"/>
                  <a:gd name="T51" fmla="*/ 0 h 1285"/>
                  <a:gd name="T52" fmla="*/ 0 w 803"/>
                  <a:gd name="T53" fmla="*/ 0 h 1285"/>
                  <a:gd name="T54" fmla="*/ 0 w 803"/>
                  <a:gd name="T55" fmla="*/ 0 h 1285"/>
                  <a:gd name="T56" fmla="*/ 0 w 803"/>
                  <a:gd name="T57" fmla="*/ 0 h 1285"/>
                  <a:gd name="T58" fmla="*/ 0 w 803"/>
                  <a:gd name="T59" fmla="*/ 0 h 1285"/>
                  <a:gd name="T60" fmla="*/ 0 w 803"/>
                  <a:gd name="T61" fmla="*/ 0 h 1285"/>
                  <a:gd name="T62" fmla="*/ 0 w 803"/>
                  <a:gd name="T63" fmla="*/ 0 h 1285"/>
                  <a:gd name="T64" fmla="*/ 0 w 803"/>
                  <a:gd name="T65" fmla="*/ 0 h 1285"/>
                  <a:gd name="T66" fmla="*/ 0 w 803"/>
                  <a:gd name="T67" fmla="*/ 0 h 1285"/>
                  <a:gd name="T68" fmla="*/ 0 w 803"/>
                  <a:gd name="T69" fmla="*/ 0 h 1285"/>
                  <a:gd name="T70" fmla="*/ 0 w 803"/>
                  <a:gd name="T71" fmla="*/ 0 h 1285"/>
                  <a:gd name="T72" fmla="*/ 0 w 803"/>
                  <a:gd name="T73" fmla="*/ 0 h 1285"/>
                  <a:gd name="T74" fmla="*/ 0 w 803"/>
                  <a:gd name="T75" fmla="*/ 0 h 1285"/>
                  <a:gd name="T76" fmla="*/ 0 w 803"/>
                  <a:gd name="T77" fmla="*/ 0 h 1285"/>
                  <a:gd name="T78" fmla="*/ 0 w 803"/>
                  <a:gd name="T79" fmla="*/ 0 h 1285"/>
                  <a:gd name="T80" fmla="*/ 0 w 803"/>
                  <a:gd name="T81" fmla="*/ 0 h 1285"/>
                  <a:gd name="T82" fmla="*/ 0 w 803"/>
                  <a:gd name="T83" fmla="*/ 0 h 1285"/>
                  <a:gd name="T84" fmla="*/ 0 w 803"/>
                  <a:gd name="T85" fmla="*/ 0 h 1285"/>
                  <a:gd name="T86" fmla="*/ 0 w 803"/>
                  <a:gd name="T87" fmla="*/ 0 h 1285"/>
                  <a:gd name="T88" fmla="*/ 0 w 803"/>
                  <a:gd name="T89" fmla="*/ 0 h 12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3"/>
                  <a:gd name="T136" fmla="*/ 0 h 1285"/>
                  <a:gd name="T137" fmla="*/ 803 w 803"/>
                  <a:gd name="T138" fmla="*/ 1285 h 12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3" h="1285">
                    <a:moveTo>
                      <a:pt x="6" y="0"/>
                    </a:moveTo>
                    <a:lnTo>
                      <a:pt x="0" y="26"/>
                    </a:lnTo>
                    <a:lnTo>
                      <a:pt x="0" y="82"/>
                    </a:lnTo>
                    <a:lnTo>
                      <a:pt x="3" y="148"/>
                    </a:lnTo>
                    <a:lnTo>
                      <a:pt x="10" y="202"/>
                    </a:lnTo>
                    <a:lnTo>
                      <a:pt x="19" y="271"/>
                    </a:lnTo>
                    <a:lnTo>
                      <a:pt x="32" y="353"/>
                    </a:lnTo>
                    <a:lnTo>
                      <a:pt x="52" y="438"/>
                    </a:lnTo>
                    <a:lnTo>
                      <a:pt x="91" y="545"/>
                    </a:lnTo>
                    <a:lnTo>
                      <a:pt x="150" y="668"/>
                    </a:lnTo>
                    <a:lnTo>
                      <a:pt x="215" y="769"/>
                    </a:lnTo>
                    <a:lnTo>
                      <a:pt x="293" y="876"/>
                    </a:lnTo>
                    <a:lnTo>
                      <a:pt x="364" y="958"/>
                    </a:lnTo>
                    <a:lnTo>
                      <a:pt x="419" y="1013"/>
                    </a:lnTo>
                    <a:lnTo>
                      <a:pt x="471" y="1065"/>
                    </a:lnTo>
                    <a:lnTo>
                      <a:pt x="527" y="1115"/>
                    </a:lnTo>
                    <a:lnTo>
                      <a:pt x="588" y="1164"/>
                    </a:lnTo>
                    <a:lnTo>
                      <a:pt x="631" y="1197"/>
                    </a:lnTo>
                    <a:lnTo>
                      <a:pt x="676" y="1225"/>
                    </a:lnTo>
                    <a:lnTo>
                      <a:pt x="725" y="1252"/>
                    </a:lnTo>
                    <a:lnTo>
                      <a:pt x="767" y="1279"/>
                    </a:lnTo>
                    <a:lnTo>
                      <a:pt x="793" y="1285"/>
                    </a:lnTo>
                    <a:lnTo>
                      <a:pt x="803" y="1266"/>
                    </a:lnTo>
                    <a:lnTo>
                      <a:pt x="801" y="1240"/>
                    </a:lnTo>
                    <a:lnTo>
                      <a:pt x="794" y="1209"/>
                    </a:lnTo>
                    <a:lnTo>
                      <a:pt x="783" y="1156"/>
                    </a:lnTo>
                    <a:lnTo>
                      <a:pt x="770" y="1086"/>
                    </a:lnTo>
                    <a:lnTo>
                      <a:pt x="754" y="1020"/>
                    </a:lnTo>
                    <a:lnTo>
                      <a:pt x="735" y="944"/>
                    </a:lnTo>
                    <a:lnTo>
                      <a:pt x="709" y="863"/>
                    </a:lnTo>
                    <a:lnTo>
                      <a:pt x="681" y="799"/>
                    </a:lnTo>
                    <a:lnTo>
                      <a:pt x="657" y="743"/>
                    </a:lnTo>
                    <a:lnTo>
                      <a:pt x="619" y="670"/>
                    </a:lnTo>
                    <a:lnTo>
                      <a:pt x="582" y="605"/>
                    </a:lnTo>
                    <a:lnTo>
                      <a:pt x="537" y="535"/>
                    </a:lnTo>
                    <a:lnTo>
                      <a:pt x="468" y="447"/>
                    </a:lnTo>
                    <a:lnTo>
                      <a:pt x="419" y="384"/>
                    </a:lnTo>
                    <a:lnTo>
                      <a:pt x="349" y="298"/>
                    </a:lnTo>
                    <a:lnTo>
                      <a:pt x="283" y="236"/>
                    </a:lnTo>
                    <a:lnTo>
                      <a:pt x="218" y="172"/>
                    </a:lnTo>
                    <a:lnTo>
                      <a:pt x="169" y="126"/>
                    </a:lnTo>
                    <a:lnTo>
                      <a:pt x="117" y="78"/>
                    </a:lnTo>
                    <a:lnTo>
                      <a:pt x="78" y="44"/>
                    </a:lnTo>
                    <a:lnTo>
                      <a:pt x="39" y="13"/>
                    </a:lnTo>
                    <a:lnTo>
                      <a:pt x="6"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nvGrpSpPr>
            <p:cNvPr id="14" name="Group 172"/>
            <p:cNvGrpSpPr>
              <a:grpSpLocks/>
            </p:cNvGrpSpPr>
            <p:nvPr/>
          </p:nvGrpSpPr>
          <p:grpSpPr bwMode="auto">
            <a:xfrm>
              <a:off x="1045" y="1073"/>
              <a:ext cx="92" cy="94"/>
              <a:chOff x="1045" y="1073"/>
              <a:chExt cx="92" cy="94"/>
            </a:xfrm>
          </p:grpSpPr>
          <p:sp>
            <p:nvSpPr>
              <p:cNvPr id="92341" name="Freeform 173"/>
              <p:cNvSpPr>
                <a:spLocks/>
              </p:cNvSpPr>
              <p:nvPr/>
            </p:nvSpPr>
            <p:spPr bwMode="auto">
              <a:xfrm>
                <a:off x="1045" y="1073"/>
                <a:ext cx="88" cy="6"/>
              </a:xfrm>
              <a:custGeom>
                <a:avLst/>
                <a:gdLst>
                  <a:gd name="T0" fmla="*/ 0 w 790"/>
                  <a:gd name="T1" fmla="*/ 0 h 56"/>
                  <a:gd name="T2" fmla="*/ 0 w 790"/>
                  <a:gd name="T3" fmla="*/ 0 h 56"/>
                  <a:gd name="T4" fmla="*/ 0 w 790"/>
                  <a:gd name="T5" fmla="*/ 0 h 56"/>
                  <a:gd name="T6" fmla="*/ 0 w 790"/>
                  <a:gd name="T7" fmla="*/ 0 h 56"/>
                  <a:gd name="T8" fmla="*/ 0 w 790"/>
                  <a:gd name="T9" fmla="*/ 0 h 56"/>
                  <a:gd name="T10" fmla="*/ 0 60000 65536"/>
                  <a:gd name="T11" fmla="*/ 0 60000 65536"/>
                  <a:gd name="T12" fmla="*/ 0 60000 65536"/>
                  <a:gd name="T13" fmla="*/ 0 60000 65536"/>
                  <a:gd name="T14" fmla="*/ 0 60000 65536"/>
                  <a:gd name="T15" fmla="*/ 0 w 790"/>
                  <a:gd name="T16" fmla="*/ 0 h 56"/>
                  <a:gd name="T17" fmla="*/ 790 w 790"/>
                  <a:gd name="T18" fmla="*/ 56 h 56"/>
                </a:gdLst>
                <a:ahLst/>
                <a:cxnLst>
                  <a:cxn ang="T10">
                    <a:pos x="T0" y="T1"/>
                  </a:cxn>
                  <a:cxn ang="T11">
                    <a:pos x="T2" y="T3"/>
                  </a:cxn>
                  <a:cxn ang="T12">
                    <a:pos x="T4" y="T5"/>
                  </a:cxn>
                  <a:cxn ang="T13">
                    <a:pos x="T6" y="T7"/>
                  </a:cxn>
                  <a:cxn ang="T14">
                    <a:pos x="T8" y="T9"/>
                  </a:cxn>
                </a:cxnLst>
                <a:rect l="T15" t="T16" r="T17" b="T18"/>
                <a:pathLst>
                  <a:path w="790" h="56">
                    <a:moveTo>
                      <a:pt x="0" y="0"/>
                    </a:moveTo>
                    <a:lnTo>
                      <a:pt x="790" y="31"/>
                    </a:lnTo>
                    <a:lnTo>
                      <a:pt x="784" y="56"/>
                    </a:lnTo>
                    <a:lnTo>
                      <a:pt x="3" y="25"/>
                    </a:lnTo>
                    <a:lnTo>
                      <a:pt x="0" y="0"/>
                    </a:lnTo>
                    <a:close/>
                  </a:path>
                </a:pathLst>
              </a:custGeom>
              <a:solidFill>
                <a:srgbClr val="DFDFF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42" name="Freeform 174"/>
              <p:cNvSpPr>
                <a:spLocks/>
              </p:cNvSpPr>
              <p:nvPr/>
            </p:nvSpPr>
            <p:spPr bwMode="auto">
              <a:xfrm>
                <a:off x="1106" y="1092"/>
                <a:ext cx="31" cy="75"/>
              </a:xfrm>
              <a:custGeom>
                <a:avLst/>
                <a:gdLst>
                  <a:gd name="T0" fmla="*/ 0 w 280"/>
                  <a:gd name="T1" fmla="*/ 0 h 670"/>
                  <a:gd name="T2" fmla="*/ 0 w 280"/>
                  <a:gd name="T3" fmla="*/ 0 h 670"/>
                  <a:gd name="T4" fmla="*/ 0 w 280"/>
                  <a:gd name="T5" fmla="*/ 0 h 670"/>
                  <a:gd name="T6" fmla="*/ 0 w 280"/>
                  <a:gd name="T7" fmla="*/ 0 h 670"/>
                  <a:gd name="T8" fmla="*/ 0 w 280"/>
                  <a:gd name="T9" fmla="*/ 0 h 670"/>
                  <a:gd name="T10" fmla="*/ 0 60000 65536"/>
                  <a:gd name="T11" fmla="*/ 0 60000 65536"/>
                  <a:gd name="T12" fmla="*/ 0 60000 65536"/>
                  <a:gd name="T13" fmla="*/ 0 60000 65536"/>
                  <a:gd name="T14" fmla="*/ 0 60000 65536"/>
                  <a:gd name="T15" fmla="*/ 0 w 280"/>
                  <a:gd name="T16" fmla="*/ 0 h 670"/>
                  <a:gd name="T17" fmla="*/ 280 w 280"/>
                  <a:gd name="T18" fmla="*/ 670 h 670"/>
                </a:gdLst>
                <a:ahLst/>
                <a:cxnLst>
                  <a:cxn ang="T10">
                    <a:pos x="T0" y="T1"/>
                  </a:cxn>
                  <a:cxn ang="T11">
                    <a:pos x="T2" y="T3"/>
                  </a:cxn>
                  <a:cxn ang="T12">
                    <a:pos x="T4" y="T5"/>
                  </a:cxn>
                  <a:cxn ang="T13">
                    <a:pos x="T6" y="T7"/>
                  </a:cxn>
                  <a:cxn ang="T14">
                    <a:pos x="T8" y="T9"/>
                  </a:cxn>
                </a:cxnLst>
                <a:rect l="T15" t="T16" r="T17" b="T18"/>
                <a:pathLst>
                  <a:path w="280" h="670">
                    <a:moveTo>
                      <a:pt x="247" y="12"/>
                    </a:moveTo>
                    <a:lnTo>
                      <a:pt x="0" y="655"/>
                    </a:lnTo>
                    <a:lnTo>
                      <a:pt x="23" y="670"/>
                    </a:lnTo>
                    <a:lnTo>
                      <a:pt x="280" y="0"/>
                    </a:lnTo>
                    <a:lnTo>
                      <a:pt x="247" y="12"/>
                    </a:lnTo>
                    <a:close/>
                  </a:path>
                </a:pathLst>
              </a:custGeom>
              <a:solidFill>
                <a:srgbClr val="DFDFF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nvGrpSpPr>
            <p:cNvPr id="15" name="Group 175"/>
            <p:cNvGrpSpPr>
              <a:grpSpLocks/>
            </p:cNvGrpSpPr>
            <p:nvPr/>
          </p:nvGrpSpPr>
          <p:grpSpPr bwMode="auto">
            <a:xfrm>
              <a:off x="1116" y="1075"/>
              <a:ext cx="37" cy="23"/>
              <a:chOff x="1116" y="1075"/>
              <a:chExt cx="37" cy="23"/>
            </a:xfrm>
          </p:grpSpPr>
          <p:sp>
            <p:nvSpPr>
              <p:cNvPr id="92336" name="Freeform 176"/>
              <p:cNvSpPr>
                <a:spLocks/>
              </p:cNvSpPr>
              <p:nvPr/>
            </p:nvSpPr>
            <p:spPr bwMode="auto">
              <a:xfrm>
                <a:off x="1116" y="1078"/>
                <a:ext cx="26" cy="20"/>
              </a:xfrm>
              <a:custGeom>
                <a:avLst/>
                <a:gdLst>
                  <a:gd name="T0" fmla="*/ 0 w 231"/>
                  <a:gd name="T1" fmla="*/ 0 h 182"/>
                  <a:gd name="T2" fmla="*/ 0 w 231"/>
                  <a:gd name="T3" fmla="*/ 0 h 182"/>
                  <a:gd name="T4" fmla="*/ 0 w 231"/>
                  <a:gd name="T5" fmla="*/ 0 h 182"/>
                  <a:gd name="T6" fmla="*/ 0 w 231"/>
                  <a:gd name="T7" fmla="*/ 0 h 182"/>
                  <a:gd name="T8" fmla="*/ 0 w 231"/>
                  <a:gd name="T9" fmla="*/ 0 h 182"/>
                  <a:gd name="T10" fmla="*/ 0 w 231"/>
                  <a:gd name="T11" fmla="*/ 0 h 182"/>
                  <a:gd name="T12" fmla="*/ 0 w 231"/>
                  <a:gd name="T13" fmla="*/ 0 h 182"/>
                  <a:gd name="T14" fmla="*/ 0 w 231"/>
                  <a:gd name="T15" fmla="*/ 0 h 182"/>
                  <a:gd name="T16" fmla="*/ 0 w 231"/>
                  <a:gd name="T17" fmla="*/ 0 h 182"/>
                  <a:gd name="T18" fmla="*/ 0 w 231"/>
                  <a:gd name="T19" fmla="*/ 0 h 182"/>
                  <a:gd name="T20" fmla="*/ 0 w 231"/>
                  <a:gd name="T21" fmla="*/ 0 h 182"/>
                  <a:gd name="T22" fmla="*/ 0 w 231"/>
                  <a:gd name="T23" fmla="*/ 0 h 182"/>
                  <a:gd name="T24" fmla="*/ 0 w 231"/>
                  <a:gd name="T25" fmla="*/ 0 h 182"/>
                  <a:gd name="T26" fmla="*/ 0 w 231"/>
                  <a:gd name="T27" fmla="*/ 0 h 182"/>
                  <a:gd name="T28" fmla="*/ 0 w 231"/>
                  <a:gd name="T29" fmla="*/ 0 h 1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
                  <a:gd name="T46" fmla="*/ 0 h 182"/>
                  <a:gd name="T47" fmla="*/ 231 w 231"/>
                  <a:gd name="T48" fmla="*/ 182 h 1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 h="182">
                    <a:moveTo>
                      <a:pt x="172" y="0"/>
                    </a:moveTo>
                    <a:lnTo>
                      <a:pt x="9" y="56"/>
                    </a:lnTo>
                    <a:lnTo>
                      <a:pt x="3" y="66"/>
                    </a:lnTo>
                    <a:lnTo>
                      <a:pt x="0" y="85"/>
                    </a:lnTo>
                    <a:lnTo>
                      <a:pt x="2" y="111"/>
                    </a:lnTo>
                    <a:lnTo>
                      <a:pt x="4" y="127"/>
                    </a:lnTo>
                    <a:lnTo>
                      <a:pt x="14" y="149"/>
                    </a:lnTo>
                    <a:lnTo>
                      <a:pt x="29" y="167"/>
                    </a:lnTo>
                    <a:lnTo>
                      <a:pt x="52" y="179"/>
                    </a:lnTo>
                    <a:lnTo>
                      <a:pt x="65" y="182"/>
                    </a:lnTo>
                    <a:lnTo>
                      <a:pt x="78" y="182"/>
                    </a:lnTo>
                    <a:lnTo>
                      <a:pt x="231" y="113"/>
                    </a:lnTo>
                    <a:lnTo>
                      <a:pt x="201" y="91"/>
                    </a:lnTo>
                    <a:lnTo>
                      <a:pt x="185" y="69"/>
                    </a:lnTo>
                    <a:lnTo>
                      <a:pt x="172" y="0"/>
                    </a:lnTo>
                    <a:close/>
                  </a:path>
                </a:pathLst>
              </a:custGeom>
              <a:solidFill>
                <a:srgbClr val="BFBFD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37" name="Freeform 177"/>
              <p:cNvSpPr>
                <a:spLocks/>
              </p:cNvSpPr>
              <p:nvPr/>
            </p:nvSpPr>
            <p:spPr bwMode="auto">
              <a:xfrm>
                <a:off x="1131" y="1075"/>
                <a:ext cx="15" cy="19"/>
              </a:xfrm>
              <a:custGeom>
                <a:avLst/>
                <a:gdLst>
                  <a:gd name="T0" fmla="*/ 0 w 129"/>
                  <a:gd name="T1" fmla="*/ 0 h 171"/>
                  <a:gd name="T2" fmla="*/ 0 w 129"/>
                  <a:gd name="T3" fmla="*/ 0 h 171"/>
                  <a:gd name="T4" fmla="*/ 0 w 129"/>
                  <a:gd name="T5" fmla="*/ 0 h 171"/>
                  <a:gd name="T6" fmla="*/ 0 w 129"/>
                  <a:gd name="T7" fmla="*/ 0 h 171"/>
                  <a:gd name="T8" fmla="*/ 0 w 129"/>
                  <a:gd name="T9" fmla="*/ 0 h 171"/>
                  <a:gd name="T10" fmla="*/ 0 w 129"/>
                  <a:gd name="T11" fmla="*/ 0 h 171"/>
                  <a:gd name="T12" fmla="*/ 0 w 129"/>
                  <a:gd name="T13" fmla="*/ 0 h 171"/>
                  <a:gd name="T14" fmla="*/ 0 w 129"/>
                  <a:gd name="T15" fmla="*/ 0 h 171"/>
                  <a:gd name="T16" fmla="*/ 0 w 129"/>
                  <a:gd name="T17" fmla="*/ 0 h 171"/>
                  <a:gd name="T18" fmla="*/ 0 w 129"/>
                  <a:gd name="T19" fmla="*/ 0 h 171"/>
                  <a:gd name="T20" fmla="*/ 0 w 129"/>
                  <a:gd name="T21" fmla="*/ 0 h 171"/>
                  <a:gd name="T22" fmla="*/ 0 w 129"/>
                  <a:gd name="T23" fmla="*/ 0 h 171"/>
                  <a:gd name="T24" fmla="*/ 0 w 129"/>
                  <a:gd name="T25" fmla="*/ 0 h 171"/>
                  <a:gd name="T26" fmla="*/ 0 w 129"/>
                  <a:gd name="T27" fmla="*/ 0 h 171"/>
                  <a:gd name="T28" fmla="*/ 0 w 129"/>
                  <a:gd name="T29" fmla="*/ 0 h 171"/>
                  <a:gd name="T30" fmla="*/ 0 w 129"/>
                  <a:gd name="T31" fmla="*/ 0 h 171"/>
                  <a:gd name="T32" fmla="*/ 0 w 129"/>
                  <a:gd name="T33" fmla="*/ 0 h 171"/>
                  <a:gd name="T34" fmla="*/ 0 w 129"/>
                  <a:gd name="T35" fmla="*/ 0 h 171"/>
                  <a:gd name="T36" fmla="*/ 0 w 129"/>
                  <a:gd name="T37" fmla="*/ 0 h 171"/>
                  <a:gd name="T38" fmla="*/ 0 w 129"/>
                  <a:gd name="T39" fmla="*/ 0 h 171"/>
                  <a:gd name="T40" fmla="*/ 0 w 129"/>
                  <a:gd name="T41" fmla="*/ 0 h 171"/>
                  <a:gd name="T42" fmla="*/ 0 w 129"/>
                  <a:gd name="T43" fmla="*/ 0 h 171"/>
                  <a:gd name="T44" fmla="*/ 0 w 129"/>
                  <a:gd name="T45" fmla="*/ 0 h 171"/>
                  <a:gd name="T46" fmla="*/ 0 w 129"/>
                  <a:gd name="T47" fmla="*/ 0 h 171"/>
                  <a:gd name="T48" fmla="*/ 0 w 129"/>
                  <a:gd name="T49" fmla="*/ 0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71"/>
                  <a:gd name="T77" fmla="*/ 129 w 129"/>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71">
                    <a:moveTo>
                      <a:pt x="76" y="25"/>
                    </a:moveTo>
                    <a:lnTo>
                      <a:pt x="69" y="14"/>
                    </a:lnTo>
                    <a:lnTo>
                      <a:pt x="56" y="5"/>
                    </a:lnTo>
                    <a:lnTo>
                      <a:pt x="34" y="0"/>
                    </a:lnTo>
                    <a:lnTo>
                      <a:pt x="21" y="2"/>
                    </a:lnTo>
                    <a:lnTo>
                      <a:pt x="12" y="11"/>
                    </a:lnTo>
                    <a:lnTo>
                      <a:pt x="4" y="25"/>
                    </a:lnTo>
                    <a:lnTo>
                      <a:pt x="0" y="46"/>
                    </a:lnTo>
                    <a:lnTo>
                      <a:pt x="1" y="57"/>
                    </a:lnTo>
                    <a:lnTo>
                      <a:pt x="3" y="73"/>
                    </a:lnTo>
                    <a:lnTo>
                      <a:pt x="9" y="96"/>
                    </a:lnTo>
                    <a:lnTo>
                      <a:pt x="18" y="115"/>
                    </a:lnTo>
                    <a:lnTo>
                      <a:pt x="29" y="132"/>
                    </a:lnTo>
                    <a:lnTo>
                      <a:pt x="41" y="146"/>
                    </a:lnTo>
                    <a:lnTo>
                      <a:pt x="54" y="158"/>
                    </a:lnTo>
                    <a:lnTo>
                      <a:pt x="70" y="165"/>
                    </a:lnTo>
                    <a:lnTo>
                      <a:pt x="90" y="171"/>
                    </a:lnTo>
                    <a:lnTo>
                      <a:pt x="106" y="171"/>
                    </a:lnTo>
                    <a:lnTo>
                      <a:pt x="121" y="162"/>
                    </a:lnTo>
                    <a:lnTo>
                      <a:pt x="128" y="150"/>
                    </a:lnTo>
                    <a:lnTo>
                      <a:pt x="129" y="131"/>
                    </a:lnTo>
                    <a:lnTo>
                      <a:pt x="125" y="110"/>
                    </a:lnTo>
                    <a:lnTo>
                      <a:pt x="115" y="81"/>
                    </a:lnTo>
                    <a:lnTo>
                      <a:pt x="92" y="46"/>
                    </a:lnTo>
                    <a:lnTo>
                      <a:pt x="76" y="25"/>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38" name="Freeform 178"/>
              <p:cNvSpPr>
                <a:spLocks/>
              </p:cNvSpPr>
              <p:nvPr/>
            </p:nvSpPr>
            <p:spPr bwMode="auto">
              <a:xfrm>
                <a:off x="1135" y="1076"/>
                <a:ext cx="18" cy="14"/>
              </a:xfrm>
              <a:custGeom>
                <a:avLst/>
                <a:gdLst>
                  <a:gd name="T0" fmla="*/ 0 w 158"/>
                  <a:gd name="T1" fmla="*/ 0 h 123"/>
                  <a:gd name="T2" fmla="*/ 0 w 158"/>
                  <a:gd name="T3" fmla="*/ 0 h 123"/>
                  <a:gd name="T4" fmla="*/ 0 w 158"/>
                  <a:gd name="T5" fmla="*/ 0 h 123"/>
                  <a:gd name="T6" fmla="*/ 0 w 158"/>
                  <a:gd name="T7" fmla="*/ 0 h 123"/>
                  <a:gd name="T8" fmla="*/ 0 w 158"/>
                  <a:gd name="T9" fmla="*/ 0 h 123"/>
                  <a:gd name="T10" fmla="*/ 0 w 158"/>
                  <a:gd name="T11" fmla="*/ 0 h 123"/>
                  <a:gd name="T12" fmla="*/ 0 w 158"/>
                  <a:gd name="T13" fmla="*/ 0 h 123"/>
                  <a:gd name="T14" fmla="*/ 0 w 158"/>
                  <a:gd name="T15" fmla="*/ 0 h 123"/>
                  <a:gd name="T16" fmla="*/ 0 w 158"/>
                  <a:gd name="T17" fmla="*/ 0 h 123"/>
                  <a:gd name="T18" fmla="*/ 0 w 158"/>
                  <a:gd name="T19" fmla="*/ 0 h 123"/>
                  <a:gd name="T20" fmla="*/ 0 w 158"/>
                  <a:gd name="T21" fmla="*/ 0 h 123"/>
                  <a:gd name="T22" fmla="*/ 0 w 158"/>
                  <a:gd name="T23" fmla="*/ 0 h 123"/>
                  <a:gd name="T24" fmla="*/ 0 w 158"/>
                  <a:gd name="T25" fmla="*/ 0 h 123"/>
                  <a:gd name="T26" fmla="*/ 0 w 158"/>
                  <a:gd name="T27" fmla="*/ 0 h 123"/>
                  <a:gd name="T28" fmla="*/ 0 w 158"/>
                  <a:gd name="T29" fmla="*/ 0 h 123"/>
                  <a:gd name="T30" fmla="*/ 0 w 158"/>
                  <a:gd name="T31" fmla="*/ 0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123"/>
                  <a:gd name="T50" fmla="*/ 158 w 158"/>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123">
                    <a:moveTo>
                      <a:pt x="12" y="27"/>
                    </a:moveTo>
                    <a:lnTo>
                      <a:pt x="111" y="3"/>
                    </a:lnTo>
                    <a:lnTo>
                      <a:pt x="135" y="0"/>
                    </a:lnTo>
                    <a:lnTo>
                      <a:pt x="151" y="3"/>
                    </a:lnTo>
                    <a:lnTo>
                      <a:pt x="157" y="9"/>
                    </a:lnTo>
                    <a:lnTo>
                      <a:pt x="158" y="22"/>
                    </a:lnTo>
                    <a:lnTo>
                      <a:pt x="151" y="41"/>
                    </a:lnTo>
                    <a:lnTo>
                      <a:pt x="59" y="123"/>
                    </a:lnTo>
                    <a:lnTo>
                      <a:pt x="46" y="122"/>
                    </a:lnTo>
                    <a:lnTo>
                      <a:pt x="31" y="116"/>
                    </a:lnTo>
                    <a:lnTo>
                      <a:pt x="20" y="106"/>
                    </a:lnTo>
                    <a:lnTo>
                      <a:pt x="7" y="90"/>
                    </a:lnTo>
                    <a:lnTo>
                      <a:pt x="1" y="75"/>
                    </a:lnTo>
                    <a:lnTo>
                      <a:pt x="0" y="57"/>
                    </a:lnTo>
                    <a:lnTo>
                      <a:pt x="4" y="40"/>
                    </a:lnTo>
                    <a:lnTo>
                      <a:pt x="12" y="27"/>
                    </a:lnTo>
                    <a:close/>
                  </a:path>
                </a:pathLst>
              </a:custGeom>
              <a:solidFill>
                <a:srgbClr val="9F9FB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39" name="Freeform 179"/>
              <p:cNvSpPr>
                <a:spLocks/>
              </p:cNvSpPr>
              <p:nvPr/>
            </p:nvSpPr>
            <p:spPr bwMode="auto">
              <a:xfrm>
                <a:off x="1122" y="1083"/>
                <a:ext cx="7" cy="13"/>
              </a:xfrm>
              <a:custGeom>
                <a:avLst/>
                <a:gdLst>
                  <a:gd name="T0" fmla="*/ 0 w 69"/>
                  <a:gd name="T1" fmla="*/ 0 h 123"/>
                  <a:gd name="T2" fmla="*/ 0 w 69"/>
                  <a:gd name="T3" fmla="*/ 0 h 123"/>
                  <a:gd name="T4" fmla="*/ 0 w 69"/>
                  <a:gd name="T5" fmla="*/ 0 h 123"/>
                  <a:gd name="T6" fmla="*/ 0 w 69"/>
                  <a:gd name="T7" fmla="*/ 0 h 123"/>
                  <a:gd name="T8" fmla="*/ 0 w 69"/>
                  <a:gd name="T9" fmla="*/ 0 h 123"/>
                  <a:gd name="T10" fmla="*/ 0 w 69"/>
                  <a:gd name="T11" fmla="*/ 0 h 123"/>
                  <a:gd name="T12" fmla="*/ 0 w 69"/>
                  <a:gd name="T13" fmla="*/ 0 h 123"/>
                  <a:gd name="T14" fmla="*/ 0 w 69"/>
                  <a:gd name="T15" fmla="*/ 0 h 123"/>
                  <a:gd name="T16" fmla="*/ 0 w 69"/>
                  <a:gd name="T17" fmla="*/ 0 h 123"/>
                  <a:gd name="T18" fmla="*/ 0 w 69"/>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23"/>
                  <a:gd name="T32" fmla="*/ 69 w 69"/>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23">
                    <a:moveTo>
                      <a:pt x="5" y="0"/>
                    </a:moveTo>
                    <a:lnTo>
                      <a:pt x="0" y="20"/>
                    </a:lnTo>
                    <a:lnTo>
                      <a:pt x="0" y="38"/>
                    </a:lnTo>
                    <a:lnTo>
                      <a:pt x="6" y="60"/>
                    </a:lnTo>
                    <a:lnTo>
                      <a:pt x="11" y="79"/>
                    </a:lnTo>
                    <a:lnTo>
                      <a:pt x="25" y="95"/>
                    </a:lnTo>
                    <a:lnTo>
                      <a:pt x="38" y="107"/>
                    </a:lnTo>
                    <a:lnTo>
                      <a:pt x="48" y="113"/>
                    </a:lnTo>
                    <a:lnTo>
                      <a:pt x="58" y="117"/>
                    </a:lnTo>
                    <a:lnTo>
                      <a:pt x="69" y="123"/>
                    </a:lnTo>
                  </a:path>
                </a:pathLst>
              </a:cu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40" name="Freeform 180"/>
              <p:cNvSpPr>
                <a:spLocks/>
              </p:cNvSpPr>
              <p:nvPr/>
            </p:nvSpPr>
            <p:spPr bwMode="auto">
              <a:xfrm>
                <a:off x="1126" y="1081"/>
                <a:ext cx="8" cy="13"/>
              </a:xfrm>
              <a:custGeom>
                <a:avLst/>
                <a:gdLst>
                  <a:gd name="T0" fmla="*/ 0 w 68"/>
                  <a:gd name="T1" fmla="*/ 0 h 123"/>
                  <a:gd name="T2" fmla="*/ 0 w 68"/>
                  <a:gd name="T3" fmla="*/ 0 h 123"/>
                  <a:gd name="T4" fmla="*/ 0 w 68"/>
                  <a:gd name="T5" fmla="*/ 0 h 123"/>
                  <a:gd name="T6" fmla="*/ 0 w 68"/>
                  <a:gd name="T7" fmla="*/ 0 h 123"/>
                  <a:gd name="T8" fmla="*/ 0 w 68"/>
                  <a:gd name="T9" fmla="*/ 0 h 123"/>
                  <a:gd name="T10" fmla="*/ 0 w 68"/>
                  <a:gd name="T11" fmla="*/ 0 h 123"/>
                  <a:gd name="T12" fmla="*/ 0 w 68"/>
                  <a:gd name="T13" fmla="*/ 0 h 123"/>
                  <a:gd name="T14" fmla="*/ 0 w 68"/>
                  <a:gd name="T15" fmla="*/ 0 h 123"/>
                  <a:gd name="T16" fmla="*/ 0 w 68"/>
                  <a:gd name="T17" fmla="*/ 0 h 123"/>
                  <a:gd name="T18" fmla="*/ 0 w 68"/>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23"/>
                  <a:gd name="T32" fmla="*/ 68 w 68"/>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23">
                    <a:moveTo>
                      <a:pt x="4" y="0"/>
                    </a:moveTo>
                    <a:lnTo>
                      <a:pt x="0" y="20"/>
                    </a:lnTo>
                    <a:lnTo>
                      <a:pt x="0" y="38"/>
                    </a:lnTo>
                    <a:lnTo>
                      <a:pt x="5" y="60"/>
                    </a:lnTo>
                    <a:lnTo>
                      <a:pt x="10" y="79"/>
                    </a:lnTo>
                    <a:lnTo>
                      <a:pt x="25" y="96"/>
                    </a:lnTo>
                    <a:lnTo>
                      <a:pt x="38" y="107"/>
                    </a:lnTo>
                    <a:lnTo>
                      <a:pt x="47" y="113"/>
                    </a:lnTo>
                    <a:lnTo>
                      <a:pt x="57" y="118"/>
                    </a:lnTo>
                    <a:lnTo>
                      <a:pt x="68" y="123"/>
                    </a:lnTo>
                  </a:path>
                </a:pathLst>
              </a:cu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grpSp>
        <p:nvGrpSpPr>
          <p:cNvPr id="16" name="Group 287"/>
          <p:cNvGrpSpPr>
            <a:grpSpLocks/>
          </p:cNvGrpSpPr>
          <p:nvPr/>
        </p:nvGrpSpPr>
        <p:grpSpPr bwMode="auto">
          <a:xfrm flipH="1">
            <a:off x="6433586" y="4223650"/>
            <a:ext cx="217413" cy="298307"/>
            <a:chOff x="997" y="1037"/>
            <a:chExt cx="162" cy="224"/>
          </a:xfrm>
        </p:grpSpPr>
        <p:grpSp>
          <p:nvGrpSpPr>
            <p:cNvPr id="17" name="Group 288"/>
            <p:cNvGrpSpPr>
              <a:grpSpLocks/>
            </p:cNvGrpSpPr>
            <p:nvPr/>
          </p:nvGrpSpPr>
          <p:grpSpPr bwMode="auto">
            <a:xfrm>
              <a:off x="997" y="1045"/>
              <a:ext cx="162" cy="216"/>
              <a:chOff x="997" y="1045"/>
              <a:chExt cx="162" cy="216"/>
            </a:xfrm>
          </p:grpSpPr>
          <p:grpSp>
            <p:nvGrpSpPr>
              <p:cNvPr id="18" name="Group 289"/>
              <p:cNvGrpSpPr>
                <a:grpSpLocks/>
              </p:cNvGrpSpPr>
              <p:nvPr/>
            </p:nvGrpSpPr>
            <p:grpSpPr bwMode="auto">
              <a:xfrm>
                <a:off x="1055" y="1172"/>
                <a:ext cx="6" cy="28"/>
                <a:chOff x="1055" y="1172"/>
                <a:chExt cx="6" cy="28"/>
              </a:xfrm>
            </p:grpSpPr>
            <p:sp>
              <p:nvSpPr>
                <p:cNvPr id="92329" name="Rectangle 290"/>
                <p:cNvSpPr>
                  <a:spLocks noChangeArrowheads="1"/>
                </p:cNvSpPr>
                <p:nvPr/>
              </p:nvSpPr>
              <p:spPr bwMode="auto">
                <a:xfrm>
                  <a:off x="1055" y="1172"/>
                  <a:ext cx="6" cy="28"/>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30" name="Line 291"/>
                <p:cNvSpPr>
                  <a:spLocks noChangeShapeType="1"/>
                </p:cNvSpPr>
                <p:nvPr/>
              </p:nvSpPr>
              <p:spPr bwMode="auto">
                <a:xfrm>
                  <a:off x="1058" y="1173"/>
                  <a:ext cx="1" cy="25"/>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sp>
            <p:nvSpPr>
              <p:cNvPr id="92296" name="Rectangle 292"/>
              <p:cNvSpPr>
                <a:spLocks noChangeArrowheads="1"/>
              </p:cNvSpPr>
              <p:nvPr/>
            </p:nvSpPr>
            <p:spPr bwMode="auto">
              <a:xfrm>
                <a:off x="1031" y="1155"/>
                <a:ext cx="18" cy="45"/>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97" name="Freeform 293"/>
              <p:cNvSpPr>
                <a:spLocks/>
              </p:cNvSpPr>
              <p:nvPr/>
            </p:nvSpPr>
            <p:spPr bwMode="auto">
              <a:xfrm>
                <a:off x="1096" y="1164"/>
                <a:ext cx="12" cy="10"/>
              </a:xfrm>
              <a:custGeom>
                <a:avLst/>
                <a:gdLst>
                  <a:gd name="T0" fmla="*/ 0 w 104"/>
                  <a:gd name="T1" fmla="*/ 0 h 84"/>
                  <a:gd name="T2" fmla="*/ 0 w 104"/>
                  <a:gd name="T3" fmla="*/ 0 h 84"/>
                  <a:gd name="T4" fmla="*/ 0 w 104"/>
                  <a:gd name="T5" fmla="*/ 0 h 84"/>
                  <a:gd name="T6" fmla="*/ 0 w 104"/>
                  <a:gd name="T7" fmla="*/ 0 h 84"/>
                  <a:gd name="T8" fmla="*/ 0 w 104"/>
                  <a:gd name="T9" fmla="*/ 0 h 84"/>
                  <a:gd name="T10" fmla="*/ 0 60000 65536"/>
                  <a:gd name="T11" fmla="*/ 0 60000 65536"/>
                  <a:gd name="T12" fmla="*/ 0 60000 65536"/>
                  <a:gd name="T13" fmla="*/ 0 60000 65536"/>
                  <a:gd name="T14" fmla="*/ 0 60000 65536"/>
                  <a:gd name="T15" fmla="*/ 0 w 104"/>
                  <a:gd name="T16" fmla="*/ 0 h 84"/>
                  <a:gd name="T17" fmla="*/ 104 w 104"/>
                  <a:gd name="T18" fmla="*/ 84 h 84"/>
                </a:gdLst>
                <a:ahLst/>
                <a:cxnLst>
                  <a:cxn ang="T10">
                    <a:pos x="T0" y="T1"/>
                  </a:cxn>
                  <a:cxn ang="T11">
                    <a:pos x="T2" y="T3"/>
                  </a:cxn>
                  <a:cxn ang="T12">
                    <a:pos x="T4" y="T5"/>
                  </a:cxn>
                  <a:cxn ang="T13">
                    <a:pos x="T6" y="T7"/>
                  </a:cxn>
                  <a:cxn ang="T14">
                    <a:pos x="T8" y="T9"/>
                  </a:cxn>
                </a:cxnLst>
                <a:rect l="T15" t="T16" r="T17" b="T18"/>
                <a:pathLst>
                  <a:path w="104" h="84">
                    <a:moveTo>
                      <a:pt x="0" y="0"/>
                    </a:moveTo>
                    <a:lnTo>
                      <a:pt x="0" y="84"/>
                    </a:lnTo>
                    <a:lnTo>
                      <a:pt x="104" y="84"/>
                    </a:lnTo>
                    <a:lnTo>
                      <a:pt x="104" y="16"/>
                    </a:lnTo>
                    <a:lnTo>
                      <a:pt x="0" y="0"/>
                    </a:lnTo>
                    <a:close/>
                  </a:path>
                </a:pathLst>
              </a:cu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98" name="Freeform 294"/>
              <p:cNvSpPr>
                <a:spLocks/>
              </p:cNvSpPr>
              <p:nvPr/>
            </p:nvSpPr>
            <p:spPr bwMode="auto">
              <a:xfrm>
                <a:off x="1072" y="1147"/>
                <a:ext cx="8" cy="9"/>
              </a:xfrm>
              <a:custGeom>
                <a:avLst/>
                <a:gdLst>
                  <a:gd name="T0" fmla="*/ 0 w 72"/>
                  <a:gd name="T1" fmla="*/ 0 h 76"/>
                  <a:gd name="T2" fmla="*/ 0 w 72"/>
                  <a:gd name="T3" fmla="*/ 0 h 76"/>
                  <a:gd name="T4" fmla="*/ 0 w 72"/>
                  <a:gd name="T5" fmla="*/ 0 h 76"/>
                  <a:gd name="T6" fmla="*/ 0 w 72"/>
                  <a:gd name="T7" fmla="*/ 0 h 76"/>
                  <a:gd name="T8" fmla="*/ 0 w 72"/>
                  <a:gd name="T9" fmla="*/ 0 h 76"/>
                  <a:gd name="T10" fmla="*/ 0 60000 65536"/>
                  <a:gd name="T11" fmla="*/ 0 60000 65536"/>
                  <a:gd name="T12" fmla="*/ 0 60000 65536"/>
                  <a:gd name="T13" fmla="*/ 0 60000 65536"/>
                  <a:gd name="T14" fmla="*/ 0 60000 65536"/>
                  <a:gd name="T15" fmla="*/ 0 w 72"/>
                  <a:gd name="T16" fmla="*/ 0 h 76"/>
                  <a:gd name="T17" fmla="*/ 72 w 72"/>
                  <a:gd name="T18" fmla="*/ 76 h 76"/>
                </a:gdLst>
                <a:ahLst/>
                <a:cxnLst>
                  <a:cxn ang="T10">
                    <a:pos x="T0" y="T1"/>
                  </a:cxn>
                  <a:cxn ang="T11">
                    <a:pos x="T2" y="T3"/>
                  </a:cxn>
                  <a:cxn ang="T12">
                    <a:pos x="T4" y="T5"/>
                  </a:cxn>
                  <a:cxn ang="T13">
                    <a:pos x="T6" y="T7"/>
                  </a:cxn>
                  <a:cxn ang="T14">
                    <a:pos x="T8" y="T9"/>
                  </a:cxn>
                </a:cxnLst>
                <a:rect l="T15" t="T16" r="T17" b="T18"/>
                <a:pathLst>
                  <a:path w="72" h="76">
                    <a:moveTo>
                      <a:pt x="39" y="0"/>
                    </a:moveTo>
                    <a:lnTo>
                      <a:pt x="0" y="76"/>
                    </a:lnTo>
                    <a:lnTo>
                      <a:pt x="52" y="70"/>
                    </a:lnTo>
                    <a:lnTo>
                      <a:pt x="72" y="19"/>
                    </a:lnTo>
                    <a:lnTo>
                      <a:pt x="39"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99" name="Freeform 295"/>
              <p:cNvSpPr>
                <a:spLocks/>
              </p:cNvSpPr>
              <p:nvPr/>
            </p:nvSpPr>
            <p:spPr bwMode="auto">
              <a:xfrm>
                <a:off x="1059" y="1203"/>
                <a:ext cx="36" cy="3"/>
              </a:xfrm>
              <a:custGeom>
                <a:avLst/>
                <a:gdLst>
                  <a:gd name="T0" fmla="*/ 0 w 330"/>
                  <a:gd name="T1" fmla="*/ 0 h 25"/>
                  <a:gd name="T2" fmla="*/ 0 w 330"/>
                  <a:gd name="T3" fmla="*/ 0 h 25"/>
                  <a:gd name="T4" fmla="*/ 0 w 330"/>
                  <a:gd name="T5" fmla="*/ 0 h 25"/>
                  <a:gd name="T6" fmla="*/ 0 w 330"/>
                  <a:gd name="T7" fmla="*/ 0 h 25"/>
                  <a:gd name="T8" fmla="*/ 0 w 330"/>
                  <a:gd name="T9" fmla="*/ 0 h 25"/>
                  <a:gd name="T10" fmla="*/ 0 60000 65536"/>
                  <a:gd name="T11" fmla="*/ 0 60000 65536"/>
                  <a:gd name="T12" fmla="*/ 0 60000 65536"/>
                  <a:gd name="T13" fmla="*/ 0 60000 65536"/>
                  <a:gd name="T14" fmla="*/ 0 60000 65536"/>
                  <a:gd name="T15" fmla="*/ 0 w 330"/>
                  <a:gd name="T16" fmla="*/ 0 h 25"/>
                  <a:gd name="T17" fmla="*/ 330 w 330"/>
                  <a:gd name="T18" fmla="*/ 25 h 25"/>
                </a:gdLst>
                <a:ahLst/>
                <a:cxnLst>
                  <a:cxn ang="T10">
                    <a:pos x="T0" y="T1"/>
                  </a:cxn>
                  <a:cxn ang="T11">
                    <a:pos x="T2" y="T3"/>
                  </a:cxn>
                  <a:cxn ang="T12">
                    <a:pos x="T4" y="T5"/>
                  </a:cxn>
                  <a:cxn ang="T13">
                    <a:pos x="T6" y="T7"/>
                  </a:cxn>
                  <a:cxn ang="T14">
                    <a:pos x="T8" y="T9"/>
                  </a:cxn>
                </a:cxnLst>
                <a:rect l="T15" t="T16" r="T17" b="T18"/>
                <a:pathLst>
                  <a:path w="330" h="25">
                    <a:moveTo>
                      <a:pt x="0" y="0"/>
                    </a:moveTo>
                    <a:lnTo>
                      <a:pt x="330" y="0"/>
                    </a:lnTo>
                    <a:lnTo>
                      <a:pt x="330" y="25"/>
                    </a:lnTo>
                    <a:lnTo>
                      <a:pt x="4" y="25"/>
                    </a:lnTo>
                    <a:lnTo>
                      <a:pt x="0" y="0"/>
                    </a:lnTo>
                    <a:close/>
                  </a:path>
                </a:pathLst>
              </a:custGeom>
              <a:solidFill>
                <a:srgbClr val="80808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00" name="Freeform 296"/>
              <p:cNvSpPr>
                <a:spLocks/>
              </p:cNvSpPr>
              <p:nvPr/>
            </p:nvSpPr>
            <p:spPr bwMode="auto">
              <a:xfrm>
                <a:off x="1031" y="1093"/>
                <a:ext cx="15" cy="18"/>
              </a:xfrm>
              <a:custGeom>
                <a:avLst/>
                <a:gdLst>
                  <a:gd name="T0" fmla="*/ 0 w 137"/>
                  <a:gd name="T1" fmla="*/ 0 h 163"/>
                  <a:gd name="T2" fmla="*/ 0 w 137"/>
                  <a:gd name="T3" fmla="*/ 0 h 163"/>
                  <a:gd name="T4" fmla="*/ 0 w 137"/>
                  <a:gd name="T5" fmla="*/ 0 h 163"/>
                  <a:gd name="T6" fmla="*/ 0 w 137"/>
                  <a:gd name="T7" fmla="*/ 0 h 163"/>
                  <a:gd name="T8" fmla="*/ 0 w 137"/>
                  <a:gd name="T9" fmla="*/ 0 h 163"/>
                  <a:gd name="T10" fmla="*/ 0 60000 65536"/>
                  <a:gd name="T11" fmla="*/ 0 60000 65536"/>
                  <a:gd name="T12" fmla="*/ 0 60000 65536"/>
                  <a:gd name="T13" fmla="*/ 0 60000 65536"/>
                  <a:gd name="T14" fmla="*/ 0 60000 65536"/>
                  <a:gd name="T15" fmla="*/ 0 w 137"/>
                  <a:gd name="T16" fmla="*/ 0 h 163"/>
                  <a:gd name="T17" fmla="*/ 137 w 137"/>
                  <a:gd name="T18" fmla="*/ 163 h 163"/>
                </a:gdLst>
                <a:ahLst/>
                <a:cxnLst>
                  <a:cxn ang="T10">
                    <a:pos x="T0" y="T1"/>
                  </a:cxn>
                  <a:cxn ang="T11">
                    <a:pos x="T2" y="T3"/>
                  </a:cxn>
                  <a:cxn ang="T12">
                    <a:pos x="T4" y="T5"/>
                  </a:cxn>
                  <a:cxn ang="T13">
                    <a:pos x="T6" y="T7"/>
                  </a:cxn>
                  <a:cxn ang="T14">
                    <a:pos x="T8" y="T9"/>
                  </a:cxn>
                </a:cxnLst>
                <a:rect l="T15" t="T16" r="T17" b="T18"/>
                <a:pathLst>
                  <a:path w="137" h="163">
                    <a:moveTo>
                      <a:pt x="129" y="0"/>
                    </a:moveTo>
                    <a:lnTo>
                      <a:pt x="1" y="117"/>
                    </a:lnTo>
                    <a:lnTo>
                      <a:pt x="0" y="163"/>
                    </a:lnTo>
                    <a:lnTo>
                      <a:pt x="137" y="54"/>
                    </a:lnTo>
                    <a:lnTo>
                      <a:pt x="129"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01" name="Freeform 297"/>
              <p:cNvSpPr>
                <a:spLocks/>
              </p:cNvSpPr>
              <p:nvPr/>
            </p:nvSpPr>
            <p:spPr bwMode="auto">
              <a:xfrm>
                <a:off x="1027" y="1045"/>
                <a:ext cx="23" cy="155"/>
              </a:xfrm>
              <a:custGeom>
                <a:avLst/>
                <a:gdLst>
                  <a:gd name="T0" fmla="*/ 0 w 208"/>
                  <a:gd name="T1" fmla="*/ 0 h 1392"/>
                  <a:gd name="T2" fmla="*/ 0 w 208"/>
                  <a:gd name="T3" fmla="*/ 0 h 1392"/>
                  <a:gd name="T4" fmla="*/ 0 w 208"/>
                  <a:gd name="T5" fmla="*/ 0 h 1392"/>
                  <a:gd name="T6" fmla="*/ 0 w 208"/>
                  <a:gd name="T7" fmla="*/ 0 h 1392"/>
                  <a:gd name="T8" fmla="*/ 0 w 208"/>
                  <a:gd name="T9" fmla="*/ 0 h 1392"/>
                  <a:gd name="T10" fmla="*/ 0 w 208"/>
                  <a:gd name="T11" fmla="*/ 0 h 1392"/>
                  <a:gd name="T12" fmla="*/ 0 w 208"/>
                  <a:gd name="T13" fmla="*/ 0 h 1392"/>
                  <a:gd name="T14" fmla="*/ 0 60000 65536"/>
                  <a:gd name="T15" fmla="*/ 0 60000 65536"/>
                  <a:gd name="T16" fmla="*/ 0 60000 65536"/>
                  <a:gd name="T17" fmla="*/ 0 60000 65536"/>
                  <a:gd name="T18" fmla="*/ 0 60000 65536"/>
                  <a:gd name="T19" fmla="*/ 0 60000 65536"/>
                  <a:gd name="T20" fmla="*/ 0 60000 65536"/>
                  <a:gd name="T21" fmla="*/ 0 w 208"/>
                  <a:gd name="T22" fmla="*/ 0 h 1392"/>
                  <a:gd name="T23" fmla="*/ 208 w 208"/>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1392">
                    <a:moveTo>
                      <a:pt x="208" y="0"/>
                    </a:moveTo>
                    <a:lnTo>
                      <a:pt x="0" y="82"/>
                    </a:lnTo>
                    <a:lnTo>
                      <a:pt x="0" y="1392"/>
                    </a:lnTo>
                    <a:lnTo>
                      <a:pt x="39" y="1392"/>
                    </a:lnTo>
                    <a:lnTo>
                      <a:pt x="39" y="201"/>
                    </a:lnTo>
                    <a:lnTo>
                      <a:pt x="208" y="132"/>
                    </a:lnTo>
                    <a:lnTo>
                      <a:pt x="208" y="0"/>
                    </a:lnTo>
                    <a:close/>
                  </a:path>
                </a:pathLst>
              </a:custGeom>
              <a:solidFill>
                <a:srgbClr val="9F9F9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02" name="Freeform 298"/>
              <p:cNvSpPr>
                <a:spLocks/>
              </p:cNvSpPr>
              <p:nvPr/>
            </p:nvSpPr>
            <p:spPr bwMode="auto">
              <a:xfrm>
                <a:off x="1026" y="1200"/>
                <a:ext cx="133" cy="33"/>
              </a:xfrm>
              <a:custGeom>
                <a:avLst/>
                <a:gdLst>
                  <a:gd name="T0" fmla="*/ 0 w 1196"/>
                  <a:gd name="T1" fmla="*/ 0 h 302"/>
                  <a:gd name="T2" fmla="*/ 0 w 1196"/>
                  <a:gd name="T3" fmla="*/ 0 h 302"/>
                  <a:gd name="T4" fmla="*/ 0 w 1196"/>
                  <a:gd name="T5" fmla="*/ 0 h 302"/>
                  <a:gd name="T6" fmla="*/ 0 w 1196"/>
                  <a:gd name="T7" fmla="*/ 0 h 302"/>
                  <a:gd name="T8" fmla="*/ 0 w 1196"/>
                  <a:gd name="T9" fmla="*/ 0 h 302"/>
                  <a:gd name="T10" fmla="*/ 0 w 1196"/>
                  <a:gd name="T11" fmla="*/ 0 h 302"/>
                  <a:gd name="T12" fmla="*/ 0 w 1196"/>
                  <a:gd name="T13" fmla="*/ 0 h 302"/>
                  <a:gd name="T14" fmla="*/ 0 w 1196"/>
                  <a:gd name="T15" fmla="*/ 0 h 302"/>
                  <a:gd name="T16" fmla="*/ 0 w 1196"/>
                  <a:gd name="T17" fmla="*/ 0 h 302"/>
                  <a:gd name="T18" fmla="*/ 0 w 1196"/>
                  <a:gd name="T19" fmla="*/ 0 h 302"/>
                  <a:gd name="T20" fmla="*/ 0 w 1196"/>
                  <a:gd name="T21" fmla="*/ 0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6"/>
                  <a:gd name="T34" fmla="*/ 0 h 302"/>
                  <a:gd name="T35" fmla="*/ 1196 w 1196"/>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6" h="302">
                    <a:moveTo>
                      <a:pt x="0" y="302"/>
                    </a:moveTo>
                    <a:lnTo>
                      <a:pt x="0" y="0"/>
                    </a:lnTo>
                    <a:lnTo>
                      <a:pt x="260" y="0"/>
                    </a:lnTo>
                    <a:lnTo>
                      <a:pt x="312" y="50"/>
                    </a:lnTo>
                    <a:lnTo>
                      <a:pt x="468" y="50"/>
                    </a:lnTo>
                    <a:lnTo>
                      <a:pt x="520" y="100"/>
                    </a:lnTo>
                    <a:lnTo>
                      <a:pt x="1040" y="100"/>
                    </a:lnTo>
                    <a:lnTo>
                      <a:pt x="1040" y="201"/>
                    </a:lnTo>
                    <a:lnTo>
                      <a:pt x="1196" y="201"/>
                    </a:lnTo>
                    <a:lnTo>
                      <a:pt x="1196" y="302"/>
                    </a:lnTo>
                    <a:lnTo>
                      <a:pt x="0" y="302"/>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03" name="Rectangle 299"/>
              <p:cNvSpPr>
                <a:spLocks noChangeArrowheads="1"/>
              </p:cNvSpPr>
              <p:nvPr/>
            </p:nvSpPr>
            <p:spPr bwMode="auto">
              <a:xfrm>
                <a:off x="1026" y="1222"/>
                <a:ext cx="98" cy="11"/>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04" name="Line 300"/>
              <p:cNvSpPr>
                <a:spLocks noChangeShapeType="1"/>
              </p:cNvSpPr>
              <p:nvPr/>
            </p:nvSpPr>
            <p:spPr bwMode="auto">
              <a:xfrm>
                <a:off x="1022" y="1153"/>
                <a:ext cx="1" cy="20"/>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05" name="Freeform 301"/>
              <p:cNvSpPr>
                <a:spLocks/>
              </p:cNvSpPr>
              <p:nvPr/>
            </p:nvSpPr>
            <p:spPr bwMode="auto">
              <a:xfrm>
                <a:off x="1018" y="1173"/>
                <a:ext cx="9" cy="9"/>
              </a:xfrm>
              <a:custGeom>
                <a:avLst/>
                <a:gdLst>
                  <a:gd name="T0" fmla="*/ 0 w 78"/>
                  <a:gd name="T1" fmla="*/ 0 h 88"/>
                  <a:gd name="T2" fmla="*/ 0 w 78"/>
                  <a:gd name="T3" fmla="*/ 0 h 88"/>
                  <a:gd name="T4" fmla="*/ 0 w 78"/>
                  <a:gd name="T5" fmla="*/ 0 h 88"/>
                  <a:gd name="T6" fmla="*/ 0 w 78"/>
                  <a:gd name="T7" fmla="*/ 0 h 88"/>
                  <a:gd name="T8" fmla="*/ 0 w 78"/>
                  <a:gd name="T9" fmla="*/ 0 h 88"/>
                  <a:gd name="T10" fmla="*/ 0 w 78"/>
                  <a:gd name="T11" fmla="*/ 0 h 88"/>
                  <a:gd name="T12" fmla="*/ 0 w 78"/>
                  <a:gd name="T13" fmla="*/ 0 h 88"/>
                  <a:gd name="T14" fmla="*/ 0 60000 65536"/>
                  <a:gd name="T15" fmla="*/ 0 60000 65536"/>
                  <a:gd name="T16" fmla="*/ 0 60000 65536"/>
                  <a:gd name="T17" fmla="*/ 0 60000 65536"/>
                  <a:gd name="T18" fmla="*/ 0 60000 65536"/>
                  <a:gd name="T19" fmla="*/ 0 60000 65536"/>
                  <a:gd name="T20" fmla="*/ 0 60000 65536"/>
                  <a:gd name="T21" fmla="*/ 0 w 78"/>
                  <a:gd name="T22" fmla="*/ 0 h 88"/>
                  <a:gd name="T23" fmla="*/ 78 w 78"/>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88">
                    <a:moveTo>
                      <a:pt x="0" y="88"/>
                    </a:moveTo>
                    <a:lnTo>
                      <a:pt x="0" y="0"/>
                    </a:lnTo>
                    <a:lnTo>
                      <a:pt x="78" y="0"/>
                    </a:lnTo>
                    <a:lnTo>
                      <a:pt x="78" y="31"/>
                    </a:lnTo>
                    <a:lnTo>
                      <a:pt x="26" y="31"/>
                    </a:lnTo>
                    <a:lnTo>
                      <a:pt x="26" y="88"/>
                    </a:lnTo>
                    <a:lnTo>
                      <a:pt x="0" y="88"/>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06" name="Freeform 302"/>
              <p:cNvSpPr>
                <a:spLocks/>
              </p:cNvSpPr>
              <p:nvPr/>
            </p:nvSpPr>
            <p:spPr bwMode="auto">
              <a:xfrm>
                <a:off x="1067" y="1166"/>
                <a:ext cx="29" cy="40"/>
              </a:xfrm>
              <a:custGeom>
                <a:avLst/>
                <a:gdLst>
                  <a:gd name="T0" fmla="*/ 0 w 267"/>
                  <a:gd name="T1" fmla="*/ 0 h 365"/>
                  <a:gd name="T2" fmla="*/ 0 w 267"/>
                  <a:gd name="T3" fmla="*/ 0 h 365"/>
                  <a:gd name="T4" fmla="*/ 0 w 267"/>
                  <a:gd name="T5" fmla="*/ 0 h 365"/>
                  <a:gd name="T6" fmla="*/ 0 w 267"/>
                  <a:gd name="T7" fmla="*/ 0 h 365"/>
                  <a:gd name="T8" fmla="*/ 0 w 267"/>
                  <a:gd name="T9" fmla="*/ 0 h 365"/>
                  <a:gd name="T10" fmla="*/ 0 60000 65536"/>
                  <a:gd name="T11" fmla="*/ 0 60000 65536"/>
                  <a:gd name="T12" fmla="*/ 0 60000 65536"/>
                  <a:gd name="T13" fmla="*/ 0 60000 65536"/>
                  <a:gd name="T14" fmla="*/ 0 60000 65536"/>
                  <a:gd name="T15" fmla="*/ 0 w 267"/>
                  <a:gd name="T16" fmla="*/ 0 h 365"/>
                  <a:gd name="T17" fmla="*/ 267 w 267"/>
                  <a:gd name="T18" fmla="*/ 365 h 365"/>
                </a:gdLst>
                <a:ahLst/>
                <a:cxnLst>
                  <a:cxn ang="T10">
                    <a:pos x="T0" y="T1"/>
                  </a:cxn>
                  <a:cxn ang="T11">
                    <a:pos x="T2" y="T3"/>
                  </a:cxn>
                  <a:cxn ang="T12">
                    <a:pos x="T4" y="T5"/>
                  </a:cxn>
                  <a:cxn ang="T13">
                    <a:pos x="T6" y="T7"/>
                  </a:cxn>
                  <a:cxn ang="T14">
                    <a:pos x="T8" y="T9"/>
                  </a:cxn>
                </a:cxnLst>
                <a:rect l="T15" t="T16" r="T17" b="T18"/>
                <a:pathLst>
                  <a:path w="267" h="365">
                    <a:moveTo>
                      <a:pt x="0" y="0"/>
                    </a:moveTo>
                    <a:lnTo>
                      <a:pt x="267" y="365"/>
                    </a:lnTo>
                    <a:lnTo>
                      <a:pt x="228" y="359"/>
                    </a:lnTo>
                    <a:lnTo>
                      <a:pt x="0" y="50"/>
                    </a:lnTo>
                    <a:lnTo>
                      <a:pt x="0" y="0"/>
                    </a:lnTo>
                    <a:close/>
                  </a:path>
                </a:pathLst>
              </a:custGeom>
              <a:solidFill>
                <a:srgbClr val="9F9F9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07" name="Freeform 303"/>
              <p:cNvSpPr>
                <a:spLocks/>
              </p:cNvSpPr>
              <p:nvPr/>
            </p:nvSpPr>
            <p:spPr bwMode="auto">
              <a:xfrm>
                <a:off x="1003" y="1189"/>
                <a:ext cx="23" cy="44"/>
              </a:xfrm>
              <a:custGeom>
                <a:avLst/>
                <a:gdLst>
                  <a:gd name="T0" fmla="*/ 0 w 208"/>
                  <a:gd name="T1" fmla="*/ 0 h 403"/>
                  <a:gd name="T2" fmla="*/ 0 w 208"/>
                  <a:gd name="T3" fmla="*/ 0 h 403"/>
                  <a:gd name="T4" fmla="*/ 0 w 208"/>
                  <a:gd name="T5" fmla="*/ 0 h 403"/>
                  <a:gd name="T6" fmla="*/ 0 w 208"/>
                  <a:gd name="T7" fmla="*/ 0 h 403"/>
                  <a:gd name="T8" fmla="*/ 0 w 208"/>
                  <a:gd name="T9" fmla="*/ 0 h 403"/>
                  <a:gd name="T10" fmla="*/ 0 w 208"/>
                  <a:gd name="T11" fmla="*/ 0 h 403"/>
                  <a:gd name="T12" fmla="*/ 0 60000 65536"/>
                  <a:gd name="T13" fmla="*/ 0 60000 65536"/>
                  <a:gd name="T14" fmla="*/ 0 60000 65536"/>
                  <a:gd name="T15" fmla="*/ 0 60000 65536"/>
                  <a:gd name="T16" fmla="*/ 0 60000 65536"/>
                  <a:gd name="T17" fmla="*/ 0 60000 65536"/>
                  <a:gd name="T18" fmla="*/ 0 w 208"/>
                  <a:gd name="T19" fmla="*/ 0 h 403"/>
                  <a:gd name="T20" fmla="*/ 208 w 208"/>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208" h="403">
                    <a:moveTo>
                      <a:pt x="156" y="0"/>
                    </a:moveTo>
                    <a:lnTo>
                      <a:pt x="0" y="151"/>
                    </a:lnTo>
                    <a:lnTo>
                      <a:pt x="0" y="403"/>
                    </a:lnTo>
                    <a:lnTo>
                      <a:pt x="208" y="403"/>
                    </a:lnTo>
                    <a:lnTo>
                      <a:pt x="208" y="101"/>
                    </a:lnTo>
                    <a:lnTo>
                      <a:pt x="156"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08" name="Rectangle 304"/>
              <p:cNvSpPr>
                <a:spLocks noChangeArrowheads="1"/>
              </p:cNvSpPr>
              <p:nvPr/>
            </p:nvSpPr>
            <p:spPr bwMode="auto">
              <a:xfrm>
                <a:off x="997" y="1255"/>
                <a:ext cx="162" cy="6"/>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09" name="Rectangle 305"/>
              <p:cNvSpPr>
                <a:spLocks noChangeArrowheads="1"/>
              </p:cNvSpPr>
              <p:nvPr/>
            </p:nvSpPr>
            <p:spPr bwMode="auto">
              <a:xfrm>
                <a:off x="997" y="1245"/>
                <a:ext cx="162" cy="10"/>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10" name="Rectangle 306"/>
              <p:cNvSpPr>
                <a:spLocks noChangeArrowheads="1"/>
              </p:cNvSpPr>
              <p:nvPr/>
            </p:nvSpPr>
            <p:spPr bwMode="auto">
              <a:xfrm>
                <a:off x="997" y="1233"/>
                <a:ext cx="162" cy="12"/>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11" name="Rectangle 307"/>
              <p:cNvSpPr>
                <a:spLocks noChangeArrowheads="1"/>
              </p:cNvSpPr>
              <p:nvPr/>
            </p:nvSpPr>
            <p:spPr bwMode="auto">
              <a:xfrm>
                <a:off x="1137" y="1225"/>
                <a:ext cx="17" cy="6"/>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12" name="Oval 308"/>
              <p:cNvSpPr>
                <a:spLocks noChangeArrowheads="1"/>
              </p:cNvSpPr>
              <p:nvPr/>
            </p:nvSpPr>
            <p:spPr bwMode="auto">
              <a:xfrm>
                <a:off x="1014" y="1183"/>
                <a:ext cx="13" cy="12"/>
              </a:xfrm>
              <a:prstGeom prst="ellipse">
                <a:avLst/>
              </a:prstGeom>
              <a:solidFill>
                <a:srgbClr val="9F9F9F"/>
              </a:solidFill>
              <a:ln w="1588">
                <a:solidFill>
                  <a:srgbClr val="000000"/>
                </a:solidFill>
                <a:round/>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13" name="Rectangle 309"/>
              <p:cNvSpPr>
                <a:spLocks noChangeArrowheads="1"/>
              </p:cNvSpPr>
              <p:nvPr/>
            </p:nvSpPr>
            <p:spPr bwMode="auto">
              <a:xfrm>
                <a:off x="1055" y="1161"/>
                <a:ext cx="12" cy="11"/>
              </a:xfrm>
              <a:prstGeom prst="rect">
                <a:avLst/>
              </a:prstGeom>
              <a:solidFill>
                <a:srgbClr val="80808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14" name="Freeform 310"/>
              <p:cNvSpPr>
                <a:spLocks/>
              </p:cNvSpPr>
              <p:nvPr/>
            </p:nvSpPr>
            <p:spPr bwMode="auto">
              <a:xfrm>
                <a:off x="1049" y="1155"/>
                <a:ext cx="46" cy="45"/>
              </a:xfrm>
              <a:custGeom>
                <a:avLst/>
                <a:gdLst>
                  <a:gd name="T0" fmla="*/ 0 w 416"/>
                  <a:gd name="T1" fmla="*/ 0 h 403"/>
                  <a:gd name="T2" fmla="*/ 0 w 416"/>
                  <a:gd name="T3" fmla="*/ 0 h 403"/>
                  <a:gd name="T4" fmla="*/ 0 w 416"/>
                  <a:gd name="T5" fmla="*/ 0 h 403"/>
                  <a:gd name="T6" fmla="*/ 0 w 416"/>
                  <a:gd name="T7" fmla="*/ 0 h 403"/>
                  <a:gd name="T8" fmla="*/ 0 w 416"/>
                  <a:gd name="T9" fmla="*/ 0 h 403"/>
                  <a:gd name="T10" fmla="*/ 0 w 416"/>
                  <a:gd name="T11" fmla="*/ 0 h 403"/>
                  <a:gd name="T12" fmla="*/ 0 w 416"/>
                  <a:gd name="T13" fmla="*/ 0 h 403"/>
                  <a:gd name="T14" fmla="*/ 0 60000 65536"/>
                  <a:gd name="T15" fmla="*/ 0 60000 65536"/>
                  <a:gd name="T16" fmla="*/ 0 60000 65536"/>
                  <a:gd name="T17" fmla="*/ 0 60000 65536"/>
                  <a:gd name="T18" fmla="*/ 0 60000 65536"/>
                  <a:gd name="T19" fmla="*/ 0 60000 65536"/>
                  <a:gd name="T20" fmla="*/ 0 60000 65536"/>
                  <a:gd name="T21" fmla="*/ 0 w 416"/>
                  <a:gd name="T22" fmla="*/ 0 h 403"/>
                  <a:gd name="T23" fmla="*/ 416 w 416"/>
                  <a:gd name="T24" fmla="*/ 403 h 4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403">
                    <a:moveTo>
                      <a:pt x="52" y="403"/>
                    </a:moveTo>
                    <a:lnTo>
                      <a:pt x="52" y="50"/>
                    </a:lnTo>
                    <a:lnTo>
                      <a:pt x="416" y="50"/>
                    </a:lnTo>
                    <a:lnTo>
                      <a:pt x="416" y="0"/>
                    </a:lnTo>
                    <a:lnTo>
                      <a:pt x="0" y="0"/>
                    </a:lnTo>
                    <a:lnTo>
                      <a:pt x="0" y="403"/>
                    </a:lnTo>
                    <a:lnTo>
                      <a:pt x="52" y="403"/>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nvGrpSpPr>
              <p:cNvPr id="19" name="Group 311"/>
              <p:cNvGrpSpPr>
                <a:grpSpLocks/>
              </p:cNvGrpSpPr>
              <p:nvPr/>
            </p:nvGrpSpPr>
            <p:grpSpPr bwMode="auto">
              <a:xfrm>
                <a:off x="1011" y="1112"/>
                <a:ext cx="52" cy="47"/>
                <a:chOff x="1011" y="1112"/>
                <a:chExt cx="52" cy="47"/>
              </a:xfrm>
            </p:grpSpPr>
            <p:sp>
              <p:nvSpPr>
                <p:cNvPr id="92327" name="Oval 312"/>
                <p:cNvSpPr>
                  <a:spLocks noChangeArrowheads="1"/>
                </p:cNvSpPr>
                <p:nvPr/>
              </p:nvSpPr>
              <p:spPr bwMode="auto">
                <a:xfrm>
                  <a:off x="1016" y="1112"/>
                  <a:ext cx="47" cy="47"/>
                </a:xfrm>
                <a:prstGeom prst="ellipse">
                  <a:avLst/>
                </a:prstGeom>
                <a:solidFill>
                  <a:srgbClr val="808080"/>
                </a:solidFill>
                <a:ln w="1588">
                  <a:solidFill>
                    <a:srgbClr val="000000"/>
                  </a:solidFill>
                  <a:round/>
                  <a:headEnd/>
                  <a:tailEnd/>
                </a:ln>
              </p:spPr>
              <p:txBody>
                <a:bodyPr/>
                <a:lstStyle/>
                <a:p>
                  <a:endParaRPr lang="en-US" altLang="en-US" sz="1400">
                    <a:solidFill>
                      <a:schemeClr val="accent1">
                        <a:lumMod val="75000"/>
                      </a:schemeClr>
                    </a:solidFill>
                    <a:latin typeface="Franklin Gothic Book" pitchFamily="34" charset="0"/>
                  </a:endParaRPr>
                </a:p>
              </p:txBody>
            </p:sp>
            <p:sp>
              <p:nvSpPr>
                <p:cNvPr id="92328" name="Oval 313"/>
                <p:cNvSpPr>
                  <a:spLocks noChangeArrowheads="1"/>
                </p:cNvSpPr>
                <p:nvPr/>
              </p:nvSpPr>
              <p:spPr bwMode="auto">
                <a:xfrm>
                  <a:off x="1011" y="1112"/>
                  <a:ext cx="48" cy="47"/>
                </a:xfrm>
                <a:prstGeom prst="ellipse">
                  <a:avLst/>
                </a:prstGeom>
                <a:solidFill>
                  <a:srgbClr val="C0C0C0"/>
                </a:solidFill>
                <a:ln w="1588">
                  <a:solidFill>
                    <a:srgbClr val="000000"/>
                  </a:solidFill>
                  <a:round/>
                  <a:headEnd/>
                  <a:tailEnd/>
                </a:ln>
              </p:spPr>
              <p:txBody>
                <a:bodyPr/>
                <a:lstStyle/>
                <a:p>
                  <a:endParaRPr lang="en-US" altLang="en-US" sz="1400">
                    <a:solidFill>
                      <a:schemeClr val="accent1">
                        <a:lumMod val="75000"/>
                      </a:schemeClr>
                    </a:solidFill>
                    <a:latin typeface="Franklin Gothic Book" pitchFamily="34" charset="0"/>
                  </a:endParaRPr>
                </a:p>
              </p:txBody>
            </p:sp>
          </p:grpSp>
          <p:grpSp>
            <p:nvGrpSpPr>
              <p:cNvPr id="20" name="Group 314"/>
              <p:cNvGrpSpPr>
                <a:grpSpLocks/>
              </p:cNvGrpSpPr>
              <p:nvPr/>
            </p:nvGrpSpPr>
            <p:grpSpPr bwMode="auto">
              <a:xfrm>
                <a:off x="1032" y="1200"/>
                <a:ext cx="17" cy="45"/>
                <a:chOff x="1032" y="1200"/>
                <a:chExt cx="17" cy="45"/>
              </a:xfrm>
            </p:grpSpPr>
            <p:sp>
              <p:nvSpPr>
                <p:cNvPr id="92318" name="Rectangle 315"/>
                <p:cNvSpPr>
                  <a:spLocks noChangeArrowheads="1"/>
                </p:cNvSpPr>
                <p:nvPr/>
              </p:nvSpPr>
              <p:spPr bwMode="auto">
                <a:xfrm>
                  <a:off x="1032" y="1200"/>
                  <a:ext cx="17" cy="45"/>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grpSp>
              <p:nvGrpSpPr>
                <p:cNvPr id="21" name="Group 316"/>
                <p:cNvGrpSpPr>
                  <a:grpSpLocks/>
                </p:cNvGrpSpPr>
                <p:nvPr/>
              </p:nvGrpSpPr>
              <p:grpSpPr bwMode="auto">
                <a:xfrm>
                  <a:off x="1032" y="1205"/>
                  <a:ext cx="17" cy="35"/>
                  <a:chOff x="1032" y="1205"/>
                  <a:chExt cx="17" cy="35"/>
                </a:xfrm>
              </p:grpSpPr>
              <p:sp>
                <p:nvSpPr>
                  <p:cNvPr id="92320" name="Line 317"/>
                  <p:cNvSpPr>
                    <a:spLocks noChangeShapeType="1"/>
                  </p:cNvSpPr>
                  <p:nvPr/>
                </p:nvSpPr>
                <p:spPr bwMode="auto">
                  <a:xfrm>
                    <a:off x="1032" y="1211"/>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21" name="Line 318"/>
                  <p:cNvSpPr>
                    <a:spLocks noChangeShapeType="1"/>
                  </p:cNvSpPr>
                  <p:nvPr/>
                </p:nvSpPr>
                <p:spPr bwMode="auto">
                  <a:xfrm>
                    <a:off x="1032" y="1228"/>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22" name="Line 319"/>
                  <p:cNvSpPr>
                    <a:spLocks noChangeShapeType="1"/>
                  </p:cNvSpPr>
                  <p:nvPr/>
                </p:nvSpPr>
                <p:spPr bwMode="auto">
                  <a:xfrm>
                    <a:off x="1032" y="1222"/>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23" name="Line 320"/>
                  <p:cNvSpPr>
                    <a:spLocks noChangeShapeType="1"/>
                  </p:cNvSpPr>
                  <p:nvPr/>
                </p:nvSpPr>
                <p:spPr bwMode="auto">
                  <a:xfrm>
                    <a:off x="1032" y="1217"/>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24" name="Line 321"/>
                  <p:cNvSpPr>
                    <a:spLocks noChangeShapeType="1"/>
                  </p:cNvSpPr>
                  <p:nvPr/>
                </p:nvSpPr>
                <p:spPr bwMode="auto">
                  <a:xfrm>
                    <a:off x="1032" y="1205"/>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25" name="Line 322"/>
                  <p:cNvSpPr>
                    <a:spLocks noChangeShapeType="1"/>
                  </p:cNvSpPr>
                  <p:nvPr/>
                </p:nvSpPr>
                <p:spPr bwMode="auto">
                  <a:xfrm>
                    <a:off x="1032" y="1233"/>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326" name="Line 323"/>
                  <p:cNvSpPr>
                    <a:spLocks noChangeShapeType="1"/>
                  </p:cNvSpPr>
                  <p:nvPr/>
                </p:nvSpPr>
                <p:spPr bwMode="auto">
                  <a:xfrm>
                    <a:off x="1032" y="1239"/>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sp>
            <p:nvSpPr>
              <p:cNvPr id="92317" name="Rectangle 324"/>
              <p:cNvSpPr>
                <a:spLocks noChangeArrowheads="1"/>
              </p:cNvSpPr>
              <p:nvPr/>
            </p:nvSpPr>
            <p:spPr bwMode="auto">
              <a:xfrm>
                <a:off x="1142" y="1211"/>
                <a:ext cx="5" cy="11"/>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grpSp>
        <p:grpSp>
          <p:nvGrpSpPr>
            <p:cNvPr id="22" name="Group 325"/>
            <p:cNvGrpSpPr>
              <a:grpSpLocks/>
            </p:cNvGrpSpPr>
            <p:nvPr/>
          </p:nvGrpSpPr>
          <p:grpSpPr bwMode="auto">
            <a:xfrm>
              <a:off x="1094" y="1087"/>
              <a:ext cx="29" cy="31"/>
              <a:chOff x="1094" y="1087"/>
              <a:chExt cx="29" cy="31"/>
            </a:xfrm>
          </p:grpSpPr>
          <p:sp>
            <p:nvSpPr>
              <p:cNvPr id="92293" name="Freeform 326"/>
              <p:cNvSpPr>
                <a:spLocks/>
              </p:cNvSpPr>
              <p:nvPr/>
            </p:nvSpPr>
            <p:spPr bwMode="auto">
              <a:xfrm>
                <a:off x="1110" y="1096"/>
                <a:ext cx="13" cy="22"/>
              </a:xfrm>
              <a:custGeom>
                <a:avLst/>
                <a:gdLst>
                  <a:gd name="T0" fmla="*/ 0 w 117"/>
                  <a:gd name="T1" fmla="*/ 0 h 195"/>
                  <a:gd name="T2" fmla="*/ 0 w 117"/>
                  <a:gd name="T3" fmla="*/ 0 h 195"/>
                  <a:gd name="T4" fmla="*/ 0 w 117"/>
                  <a:gd name="T5" fmla="*/ 0 h 195"/>
                  <a:gd name="T6" fmla="*/ 0 w 117"/>
                  <a:gd name="T7" fmla="*/ 0 h 195"/>
                  <a:gd name="T8" fmla="*/ 0 w 117"/>
                  <a:gd name="T9" fmla="*/ 0 h 195"/>
                  <a:gd name="T10" fmla="*/ 0 60000 65536"/>
                  <a:gd name="T11" fmla="*/ 0 60000 65536"/>
                  <a:gd name="T12" fmla="*/ 0 60000 65536"/>
                  <a:gd name="T13" fmla="*/ 0 60000 65536"/>
                  <a:gd name="T14" fmla="*/ 0 60000 65536"/>
                  <a:gd name="T15" fmla="*/ 0 w 117"/>
                  <a:gd name="T16" fmla="*/ 0 h 195"/>
                  <a:gd name="T17" fmla="*/ 117 w 117"/>
                  <a:gd name="T18" fmla="*/ 195 h 195"/>
                </a:gdLst>
                <a:ahLst/>
                <a:cxnLst>
                  <a:cxn ang="T10">
                    <a:pos x="T0" y="T1"/>
                  </a:cxn>
                  <a:cxn ang="T11">
                    <a:pos x="T2" y="T3"/>
                  </a:cxn>
                  <a:cxn ang="T12">
                    <a:pos x="T4" y="T5"/>
                  </a:cxn>
                  <a:cxn ang="T13">
                    <a:pos x="T6" y="T7"/>
                  </a:cxn>
                  <a:cxn ang="T14">
                    <a:pos x="T8" y="T9"/>
                  </a:cxn>
                </a:cxnLst>
                <a:rect l="T15" t="T16" r="T17" b="T18"/>
                <a:pathLst>
                  <a:path w="117" h="195">
                    <a:moveTo>
                      <a:pt x="98" y="0"/>
                    </a:moveTo>
                    <a:lnTo>
                      <a:pt x="0" y="163"/>
                    </a:lnTo>
                    <a:lnTo>
                      <a:pt x="20" y="195"/>
                    </a:lnTo>
                    <a:lnTo>
                      <a:pt x="117" y="6"/>
                    </a:lnTo>
                    <a:lnTo>
                      <a:pt x="98" y="0"/>
                    </a:lnTo>
                    <a:close/>
                  </a:path>
                </a:pathLst>
              </a:custGeom>
              <a:solidFill>
                <a:srgbClr val="BFBFD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94" name="Freeform 327"/>
              <p:cNvSpPr>
                <a:spLocks/>
              </p:cNvSpPr>
              <p:nvPr/>
            </p:nvSpPr>
            <p:spPr bwMode="auto">
              <a:xfrm>
                <a:off x="1094" y="1087"/>
                <a:ext cx="25" cy="6"/>
              </a:xfrm>
              <a:custGeom>
                <a:avLst/>
                <a:gdLst>
                  <a:gd name="T0" fmla="*/ 0 w 228"/>
                  <a:gd name="T1" fmla="*/ 0 h 56"/>
                  <a:gd name="T2" fmla="*/ 0 w 228"/>
                  <a:gd name="T3" fmla="*/ 0 h 56"/>
                  <a:gd name="T4" fmla="*/ 0 w 228"/>
                  <a:gd name="T5" fmla="*/ 0 h 56"/>
                  <a:gd name="T6" fmla="*/ 0 w 228"/>
                  <a:gd name="T7" fmla="*/ 0 h 56"/>
                  <a:gd name="T8" fmla="*/ 0 w 228"/>
                  <a:gd name="T9" fmla="*/ 0 h 56"/>
                  <a:gd name="T10" fmla="*/ 0 60000 65536"/>
                  <a:gd name="T11" fmla="*/ 0 60000 65536"/>
                  <a:gd name="T12" fmla="*/ 0 60000 65536"/>
                  <a:gd name="T13" fmla="*/ 0 60000 65536"/>
                  <a:gd name="T14" fmla="*/ 0 60000 65536"/>
                  <a:gd name="T15" fmla="*/ 0 w 228"/>
                  <a:gd name="T16" fmla="*/ 0 h 56"/>
                  <a:gd name="T17" fmla="*/ 228 w 228"/>
                  <a:gd name="T18" fmla="*/ 56 h 56"/>
                </a:gdLst>
                <a:ahLst/>
                <a:cxnLst>
                  <a:cxn ang="T10">
                    <a:pos x="T0" y="T1"/>
                  </a:cxn>
                  <a:cxn ang="T11">
                    <a:pos x="T2" y="T3"/>
                  </a:cxn>
                  <a:cxn ang="T12">
                    <a:pos x="T4" y="T5"/>
                  </a:cxn>
                  <a:cxn ang="T13">
                    <a:pos x="T6" y="T7"/>
                  </a:cxn>
                  <a:cxn ang="T14">
                    <a:pos x="T8" y="T9"/>
                  </a:cxn>
                </a:cxnLst>
                <a:rect l="T15" t="T16" r="T17" b="T18"/>
                <a:pathLst>
                  <a:path w="228" h="56">
                    <a:moveTo>
                      <a:pt x="221" y="0"/>
                    </a:moveTo>
                    <a:lnTo>
                      <a:pt x="0" y="31"/>
                    </a:lnTo>
                    <a:lnTo>
                      <a:pt x="33" y="56"/>
                    </a:lnTo>
                    <a:lnTo>
                      <a:pt x="228" y="19"/>
                    </a:lnTo>
                    <a:lnTo>
                      <a:pt x="221" y="0"/>
                    </a:lnTo>
                    <a:close/>
                  </a:path>
                </a:pathLst>
              </a:custGeom>
              <a:solidFill>
                <a:srgbClr val="BFBFD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nvGrpSpPr>
            <p:cNvPr id="23" name="Group 328"/>
            <p:cNvGrpSpPr>
              <a:grpSpLocks/>
            </p:cNvGrpSpPr>
            <p:nvPr/>
          </p:nvGrpSpPr>
          <p:grpSpPr bwMode="auto">
            <a:xfrm>
              <a:off x="1037" y="1037"/>
              <a:ext cx="94" cy="144"/>
              <a:chOff x="1037" y="1037"/>
              <a:chExt cx="94" cy="144"/>
            </a:xfrm>
          </p:grpSpPr>
          <p:sp>
            <p:nvSpPr>
              <p:cNvPr id="92291" name="Freeform 329"/>
              <p:cNvSpPr>
                <a:spLocks/>
              </p:cNvSpPr>
              <p:nvPr/>
            </p:nvSpPr>
            <p:spPr bwMode="auto">
              <a:xfrm>
                <a:off x="1037" y="1037"/>
                <a:ext cx="94" cy="144"/>
              </a:xfrm>
              <a:custGeom>
                <a:avLst/>
                <a:gdLst>
                  <a:gd name="T0" fmla="*/ 0 w 852"/>
                  <a:gd name="T1" fmla="*/ 0 h 1298"/>
                  <a:gd name="T2" fmla="*/ 0 w 852"/>
                  <a:gd name="T3" fmla="*/ 0 h 1298"/>
                  <a:gd name="T4" fmla="*/ 0 w 852"/>
                  <a:gd name="T5" fmla="*/ 0 h 1298"/>
                  <a:gd name="T6" fmla="*/ 0 w 852"/>
                  <a:gd name="T7" fmla="*/ 0 h 1298"/>
                  <a:gd name="T8" fmla="*/ 0 w 852"/>
                  <a:gd name="T9" fmla="*/ 0 h 1298"/>
                  <a:gd name="T10" fmla="*/ 0 w 852"/>
                  <a:gd name="T11" fmla="*/ 0 h 1298"/>
                  <a:gd name="T12" fmla="*/ 0 w 852"/>
                  <a:gd name="T13" fmla="*/ 0 h 1298"/>
                  <a:gd name="T14" fmla="*/ 0 w 852"/>
                  <a:gd name="T15" fmla="*/ 0 h 1298"/>
                  <a:gd name="T16" fmla="*/ 0 w 852"/>
                  <a:gd name="T17" fmla="*/ 0 h 1298"/>
                  <a:gd name="T18" fmla="*/ 0 w 852"/>
                  <a:gd name="T19" fmla="*/ 0 h 1298"/>
                  <a:gd name="T20" fmla="*/ 0 w 852"/>
                  <a:gd name="T21" fmla="*/ 0 h 1298"/>
                  <a:gd name="T22" fmla="*/ 0 w 852"/>
                  <a:gd name="T23" fmla="*/ 0 h 1298"/>
                  <a:gd name="T24" fmla="*/ 0 w 852"/>
                  <a:gd name="T25" fmla="*/ 0 h 1298"/>
                  <a:gd name="T26" fmla="*/ 0 w 852"/>
                  <a:gd name="T27" fmla="*/ 0 h 1298"/>
                  <a:gd name="T28" fmla="*/ 0 w 852"/>
                  <a:gd name="T29" fmla="*/ 0 h 1298"/>
                  <a:gd name="T30" fmla="*/ 0 w 852"/>
                  <a:gd name="T31" fmla="*/ 0 h 1298"/>
                  <a:gd name="T32" fmla="*/ 0 w 852"/>
                  <a:gd name="T33" fmla="*/ 0 h 1298"/>
                  <a:gd name="T34" fmla="*/ 0 w 852"/>
                  <a:gd name="T35" fmla="*/ 0 h 1298"/>
                  <a:gd name="T36" fmla="*/ 0 w 852"/>
                  <a:gd name="T37" fmla="*/ 0 h 1298"/>
                  <a:gd name="T38" fmla="*/ 0 w 852"/>
                  <a:gd name="T39" fmla="*/ 0 h 1298"/>
                  <a:gd name="T40" fmla="*/ 0 w 852"/>
                  <a:gd name="T41" fmla="*/ 0 h 1298"/>
                  <a:gd name="T42" fmla="*/ 0 w 852"/>
                  <a:gd name="T43" fmla="*/ 0 h 1298"/>
                  <a:gd name="T44" fmla="*/ 0 w 852"/>
                  <a:gd name="T45" fmla="*/ 0 h 12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2"/>
                  <a:gd name="T70" fmla="*/ 0 h 1298"/>
                  <a:gd name="T71" fmla="*/ 852 w 852"/>
                  <a:gd name="T72" fmla="*/ 1298 h 12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2" h="1298">
                    <a:moveTo>
                      <a:pt x="26" y="48"/>
                    </a:moveTo>
                    <a:lnTo>
                      <a:pt x="13" y="86"/>
                    </a:lnTo>
                    <a:lnTo>
                      <a:pt x="3" y="133"/>
                    </a:lnTo>
                    <a:lnTo>
                      <a:pt x="0" y="183"/>
                    </a:lnTo>
                    <a:lnTo>
                      <a:pt x="0" y="233"/>
                    </a:lnTo>
                    <a:lnTo>
                      <a:pt x="10" y="300"/>
                    </a:lnTo>
                    <a:lnTo>
                      <a:pt x="20" y="381"/>
                    </a:lnTo>
                    <a:lnTo>
                      <a:pt x="39" y="473"/>
                    </a:lnTo>
                    <a:lnTo>
                      <a:pt x="72" y="577"/>
                    </a:lnTo>
                    <a:lnTo>
                      <a:pt x="120" y="677"/>
                    </a:lnTo>
                    <a:lnTo>
                      <a:pt x="199" y="797"/>
                    </a:lnTo>
                    <a:lnTo>
                      <a:pt x="277" y="910"/>
                    </a:lnTo>
                    <a:lnTo>
                      <a:pt x="342" y="986"/>
                    </a:lnTo>
                    <a:lnTo>
                      <a:pt x="433" y="1077"/>
                    </a:lnTo>
                    <a:lnTo>
                      <a:pt x="527" y="1153"/>
                    </a:lnTo>
                    <a:lnTo>
                      <a:pt x="611" y="1213"/>
                    </a:lnTo>
                    <a:lnTo>
                      <a:pt x="673" y="1250"/>
                    </a:lnTo>
                    <a:lnTo>
                      <a:pt x="735" y="1279"/>
                    </a:lnTo>
                    <a:lnTo>
                      <a:pt x="784" y="1298"/>
                    </a:lnTo>
                    <a:lnTo>
                      <a:pt x="823" y="1298"/>
                    </a:lnTo>
                    <a:lnTo>
                      <a:pt x="852" y="1282"/>
                    </a:lnTo>
                    <a:lnTo>
                      <a:pt x="55" y="0"/>
                    </a:lnTo>
                    <a:lnTo>
                      <a:pt x="26" y="48"/>
                    </a:lnTo>
                    <a:close/>
                  </a:path>
                </a:pathLst>
              </a:custGeom>
              <a:solidFill>
                <a:srgbClr val="80808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92" name="Freeform 330"/>
              <p:cNvSpPr>
                <a:spLocks/>
              </p:cNvSpPr>
              <p:nvPr/>
            </p:nvSpPr>
            <p:spPr bwMode="auto">
              <a:xfrm>
                <a:off x="1042" y="1037"/>
                <a:ext cx="89" cy="143"/>
              </a:xfrm>
              <a:custGeom>
                <a:avLst/>
                <a:gdLst>
                  <a:gd name="T0" fmla="*/ 0 w 803"/>
                  <a:gd name="T1" fmla="*/ 0 h 1285"/>
                  <a:gd name="T2" fmla="*/ 0 w 803"/>
                  <a:gd name="T3" fmla="*/ 0 h 1285"/>
                  <a:gd name="T4" fmla="*/ 0 w 803"/>
                  <a:gd name="T5" fmla="*/ 0 h 1285"/>
                  <a:gd name="T6" fmla="*/ 0 w 803"/>
                  <a:gd name="T7" fmla="*/ 0 h 1285"/>
                  <a:gd name="T8" fmla="*/ 0 w 803"/>
                  <a:gd name="T9" fmla="*/ 0 h 1285"/>
                  <a:gd name="T10" fmla="*/ 0 w 803"/>
                  <a:gd name="T11" fmla="*/ 0 h 1285"/>
                  <a:gd name="T12" fmla="*/ 0 w 803"/>
                  <a:gd name="T13" fmla="*/ 0 h 1285"/>
                  <a:gd name="T14" fmla="*/ 0 w 803"/>
                  <a:gd name="T15" fmla="*/ 0 h 1285"/>
                  <a:gd name="T16" fmla="*/ 0 w 803"/>
                  <a:gd name="T17" fmla="*/ 0 h 1285"/>
                  <a:gd name="T18" fmla="*/ 0 w 803"/>
                  <a:gd name="T19" fmla="*/ 0 h 1285"/>
                  <a:gd name="T20" fmla="*/ 0 w 803"/>
                  <a:gd name="T21" fmla="*/ 0 h 1285"/>
                  <a:gd name="T22" fmla="*/ 0 w 803"/>
                  <a:gd name="T23" fmla="*/ 0 h 1285"/>
                  <a:gd name="T24" fmla="*/ 0 w 803"/>
                  <a:gd name="T25" fmla="*/ 0 h 1285"/>
                  <a:gd name="T26" fmla="*/ 0 w 803"/>
                  <a:gd name="T27" fmla="*/ 0 h 1285"/>
                  <a:gd name="T28" fmla="*/ 0 w 803"/>
                  <a:gd name="T29" fmla="*/ 0 h 1285"/>
                  <a:gd name="T30" fmla="*/ 0 w 803"/>
                  <a:gd name="T31" fmla="*/ 0 h 1285"/>
                  <a:gd name="T32" fmla="*/ 0 w 803"/>
                  <a:gd name="T33" fmla="*/ 0 h 1285"/>
                  <a:gd name="T34" fmla="*/ 0 w 803"/>
                  <a:gd name="T35" fmla="*/ 0 h 1285"/>
                  <a:gd name="T36" fmla="*/ 0 w 803"/>
                  <a:gd name="T37" fmla="*/ 0 h 1285"/>
                  <a:gd name="T38" fmla="*/ 0 w 803"/>
                  <a:gd name="T39" fmla="*/ 0 h 1285"/>
                  <a:gd name="T40" fmla="*/ 0 w 803"/>
                  <a:gd name="T41" fmla="*/ 0 h 1285"/>
                  <a:gd name="T42" fmla="*/ 0 w 803"/>
                  <a:gd name="T43" fmla="*/ 0 h 1285"/>
                  <a:gd name="T44" fmla="*/ 0 w 803"/>
                  <a:gd name="T45" fmla="*/ 0 h 1285"/>
                  <a:gd name="T46" fmla="*/ 0 w 803"/>
                  <a:gd name="T47" fmla="*/ 0 h 1285"/>
                  <a:gd name="T48" fmla="*/ 0 w 803"/>
                  <a:gd name="T49" fmla="*/ 0 h 1285"/>
                  <a:gd name="T50" fmla="*/ 0 w 803"/>
                  <a:gd name="T51" fmla="*/ 0 h 1285"/>
                  <a:gd name="T52" fmla="*/ 0 w 803"/>
                  <a:gd name="T53" fmla="*/ 0 h 1285"/>
                  <a:gd name="T54" fmla="*/ 0 w 803"/>
                  <a:gd name="T55" fmla="*/ 0 h 1285"/>
                  <a:gd name="T56" fmla="*/ 0 w 803"/>
                  <a:gd name="T57" fmla="*/ 0 h 1285"/>
                  <a:gd name="T58" fmla="*/ 0 w 803"/>
                  <a:gd name="T59" fmla="*/ 0 h 1285"/>
                  <a:gd name="T60" fmla="*/ 0 w 803"/>
                  <a:gd name="T61" fmla="*/ 0 h 1285"/>
                  <a:gd name="T62" fmla="*/ 0 w 803"/>
                  <a:gd name="T63" fmla="*/ 0 h 1285"/>
                  <a:gd name="T64" fmla="*/ 0 w 803"/>
                  <a:gd name="T65" fmla="*/ 0 h 1285"/>
                  <a:gd name="T66" fmla="*/ 0 w 803"/>
                  <a:gd name="T67" fmla="*/ 0 h 1285"/>
                  <a:gd name="T68" fmla="*/ 0 w 803"/>
                  <a:gd name="T69" fmla="*/ 0 h 1285"/>
                  <a:gd name="T70" fmla="*/ 0 w 803"/>
                  <a:gd name="T71" fmla="*/ 0 h 1285"/>
                  <a:gd name="T72" fmla="*/ 0 w 803"/>
                  <a:gd name="T73" fmla="*/ 0 h 1285"/>
                  <a:gd name="T74" fmla="*/ 0 w 803"/>
                  <a:gd name="T75" fmla="*/ 0 h 1285"/>
                  <a:gd name="T76" fmla="*/ 0 w 803"/>
                  <a:gd name="T77" fmla="*/ 0 h 1285"/>
                  <a:gd name="T78" fmla="*/ 0 w 803"/>
                  <a:gd name="T79" fmla="*/ 0 h 1285"/>
                  <a:gd name="T80" fmla="*/ 0 w 803"/>
                  <a:gd name="T81" fmla="*/ 0 h 1285"/>
                  <a:gd name="T82" fmla="*/ 0 w 803"/>
                  <a:gd name="T83" fmla="*/ 0 h 1285"/>
                  <a:gd name="T84" fmla="*/ 0 w 803"/>
                  <a:gd name="T85" fmla="*/ 0 h 1285"/>
                  <a:gd name="T86" fmla="*/ 0 w 803"/>
                  <a:gd name="T87" fmla="*/ 0 h 1285"/>
                  <a:gd name="T88" fmla="*/ 0 w 803"/>
                  <a:gd name="T89" fmla="*/ 0 h 12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3"/>
                  <a:gd name="T136" fmla="*/ 0 h 1285"/>
                  <a:gd name="T137" fmla="*/ 803 w 803"/>
                  <a:gd name="T138" fmla="*/ 1285 h 12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3" h="1285">
                    <a:moveTo>
                      <a:pt x="6" y="0"/>
                    </a:moveTo>
                    <a:lnTo>
                      <a:pt x="0" y="26"/>
                    </a:lnTo>
                    <a:lnTo>
                      <a:pt x="0" y="82"/>
                    </a:lnTo>
                    <a:lnTo>
                      <a:pt x="3" y="148"/>
                    </a:lnTo>
                    <a:lnTo>
                      <a:pt x="10" y="202"/>
                    </a:lnTo>
                    <a:lnTo>
                      <a:pt x="19" y="271"/>
                    </a:lnTo>
                    <a:lnTo>
                      <a:pt x="32" y="353"/>
                    </a:lnTo>
                    <a:lnTo>
                      <a:pt x="52" y="438"/>
                    </a:lnTo>
                    <a:lnTo>
                      <a:pt x="91" y="545"/>
                    </a:lnTo>
                    <a:lnTo>
                      <a:pt x="150" y="668"/>
                    </a:lnTo>
                    <a:lnTo>
                      <a:pt x="215" y="769"/>
                    </a:lnTo>
                    <a:lnTo>
                      <a:pt x="293" y="876"/>
                    </a:lnTo>
                    <a:lnTo>
                      <a:pt x="364" y="958"/>
                    </a:lnTo>
                    <a:lnTo>
                      <a:pt x="419" y="1013"/>
                    </a:lnTo>
                    <a:lnTo>
                      <a:pt x="471" y="1065"/>
                    </a:lnTo>
                    <a:lnTo>
                      <a:pt x="527" y="1115"/>
                    </a:lnTo>
                    <a:lnTo>
                      <a:pt x="588" y="1164"/>
                    </a:lnTo>
                    <a:lnTo>
                      <a:pt x="631" y="1197"/>
                    </a:lnTo>
                    <a:lnTo>
                      <a:pt x="676" y="1225"/>
                    </a:lnTo>
                    <a:lnTo>
                      <a:pt x="725" y="1252"/>
                    </a:lnTo>
                    <a:lnTo>
                      <a:pt x="767" y="1279"/>
                    </a:lnTo>
                    <a:lnTo>
                      <a:pt x="793" y="1285"/>
                    </a:lnTo>
                    <a:lnTo>
                      <a:pt x="803" y="1266"/>
                    </a:lnTo>
                    <a:lnTo>
                      <a:pt x="801" y="1240"/>
                    </a:lnTo>
                    <a:lnTo>
                      <a:pt x="794" y="1209"/>
                    </a:lnTo>
                    <a:lnTo>
                      <a:pt x="783" y="1156"/>
                    </a:lnTo>
                    <a:lnTo>
                      <a:pt x="770" y="1086"/>
                    </a:lnTo>
                    <a:lnTo>
                      <a:pt x="754" y="1020"/>
                    </a:lnTo>
                    <a:lnTo>
                      <a:pt x="735" y="944"/>
                    </a:lnTo>
                    <a:lnTo>
                      <a:pt x="709" y="863"/>
                    </a:lnTo>
                    <a:lnTo>
                      <a:pt x="681" y="799"/>
                    </a:lnTo>
                    <a:lnTo>
                      <a:pt x="657" y="743"/>
                    </a:lnTo>
                    <a:lnTo>
                      <a:pt x="619" y="670"/>
                    </a:lnTo>
                    <a:lnTo>
                      <a:pt x="582" y="605"/>
                    </a:lnTo>
                    <a:lnTo>
                      <a:pt x="537" y="535"/>
                    </a:lnTo>
                    <a:lnTo>
                      <a:pt x="468" y="447"/>
                    </a:lnTo>
                    <a:lnTo>
                      <a:pt x="419" y="384"/>
                    </a:lnTo>
                    <a:lnTo>
                      <a:pt x="349" y="298"/>
                    </a:lnTo>
                    <a:lnTo>
                      <a:pt x="283" y="236"/>
                    </a:lnTo>
                    <a:lnTo>
                      <a:pt x="218" y="172"/>
                    </a:lnTo>
                    <a:lnTo>
                      <a:pt x="169" y="126"/>
                    </a:lnTo>
                    <a:lnTo>
                      <a:pt x="117" y="78"/>
                    </a:lnTo>
                    <a:lnTo>
                      <a:pt x="78" y="44"/>
                    </a:lnTo>
                    <a:lnTo>
                      <a:pt x="39" y="13"/>
                    </a:lnTo>
                    <a:lnTo>
                      <a:pt x="6"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nvGrpSpPr>
            <p:cNvPr id="24" name="Group 331"/>
            <p:cNvGrpSpPr>
              <a:grpSpLocks/>
            </p:cNvGrpSpPr>
            <p:nvPr/>
          </p:nvGrpSpPr>
          <p:grpSpPr bwMode="auto">
            <a:xfrm>
              <a:off x="1045" y="1073"/>
              <a:ext cx="92" cy="94"/>
              <a:chOff x="1045" y="1073"/>
              <a:chExt cx="92" cy="94"/>
            </a:xfrm>
          </p:grpSpPr>
          <p:sp>
            <p:nvSpPr>
              <p:cNvPr id="92289" name="Freeform 332"/>
              <p:cNvSpPr>
                <a:spLocks/>
              </p:cNvSpPr>
              <p:nvPr/>
            </p:nvSpPr>
            <p:spPr bwMode="auto">
              <a:xfrm>
                <a:off x="1045" y="1073"/>
                <a:ext cx="88" cy="6"/>
              </a:xfrm>
              <a:custGeom>
                <a:avLst/>
                <a:gdLst>
                  <a:gd name="T0" fmla="*/ 0 w 790"/>
                  <a:gd name="T1" fmla="*/ 0 h 56"/>
                  <a:gd name="T2" fmla="*/ 0 w 790"/>
                  <a:gd name="T3" fmla="*/ 0 h 56"/>
                  <a:gd name="T4" fmla="*/ 0 w 790"/>
                  <a:gd name="T5" fmla="*/ 0 h 56"/>
                  <a:gd name="T6" fmla="*/ 0 w 790"/>
                  <a:gd name="T7" fmla="*/ 0 h 56"/>
                  <a:gd name="T8" fmla="*/ 0 w 790"/>
                  <a:gd name="T9" fmla="*/ 0 h 56"/>
                  <a:gd name="T10" fmla="*/ 0 60000 65536"/>
                  <a:gd name="T11" fmla="*/ 0 60000 65536"/>
                  <a:gd name="T12" fmla="*/ 0 60000 65536"/>
                  <a:gd name="T13" fmla="*/ 0 60000 65536"/>
                  <a:gd name="T14" fmla="*/ 0 60000 65536"/>
                  <a:gd name="T15" fmla="*/ 0 w 790"/>
                  <a:gd name="T16" fmla="*/ 0 h 56"/>
                  <a:gd name="T17" fmla="*/ 790 w 790"/>
                  <a:gd name="T18" fmla="*/ 56 h 56"/>
                </a:gdLst>
                <a:ahLst/>
                <a:cxnLst>
                  <a:cxn ang="T10">
                    <a:pos x="T0" y="T1"/>
                  </a:cxn>
                  <a:cxn ang="T11">
                    <a:pos x="T2" y="T3"/>
                  </a:cxn>
                  <a:cxn ang="T12">
                    <a:pos x="T4" y="T5"/>
                  </a:cxn>
                  <a:cxn ang="T13">
                    <a:pos x="T6" y="T7"/>
                  </a:cxn>
                  <a:cxn ang="T14">
                    <a:pos x="T8" y="T9"/>
                  </a:cxn>
                </a:cxnLst>
                <a:rect l="T15" t="T16" r="T17" b="T18"/>
                <a:pathLst>
                  <a:path w="790" h="56">
                    <a:moveTo>
                      <a:pt x="0" y="0"/>
                    </a:moveTo>
                    <a:lnTo>
                      <a:pt x="790" y="31"/>
                    </a:lnTo>
                    <a:lnTo>
                      <a:pt x="784" y="56"/>
                    </a:lnTo>
                    <a:lnTo>
                      <a:pt x="3" y="25"/>
                    </a:lnTo>
                    <a:lnTo>
                      <a:pt x="0" y="0"/>
                    </a:lnTo>
                    <a:close/>
                  </a:path>
                </a:pathLst>
              </a:custGeom>
              <a:solidFill>
                <a:srgbClr val="DFDFF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90" name="Freeform 333"/>
              <p:cNvSpPr>
                <a:spLocks/>
              </p:cNvSpPr>
              <p:nvPr/>
            </p:nvSpPr>
            <p:spPr bwMode="auto">
              <a:xfrm>
                <a:off x="1106" y="1092"/>
                <a:ext cx="31" cy="75"/>
              </a:xfrm>
              <a:custGeom>
                <a:avLst/>
                <a:gdLst>
                  <a:gd name="T0" fmla="*/ 0 w 280"/>
                  <a:gd name="T1" fmla="*/ 0 h 670"/>
                  <a:gd name="T2" fmla="*/ 0 w 280"/>
                  <a:gd name="T3" fmla="*/ 0 h 670"/>
                  <a:gd name="T4" fmla="*/ 0 w 280"/>
                  <a:gd name="T5" fmla="*/ 0 h 670"/>
                  <a:gd name="T6" fmla="*/ 0 w 280"/>
                  <a:gd name="T7" fmla="*/ 0 h 670"/>
                  <a:gd name="T8" fmla="*/ 0 w 280"/>
                  <a:gd name="T9" fmla="*/ 0 h 670"/>
                  <a:gd name="T10" fmla="*/ 0 60000 65536"/>
                  <a:gd name="T11" fmla="*/ 0 60000 65536"/>
                  <a:gd name="T12" fmla="*/ 0 60000 65536"/>
                  <a:gd name="T13" fmla="*/ 0 60000 65536"/>
                  <a:gd name="T14" fmla="*/ 0 60000 65536"/>
                  <a:gd name="T15" fmla="*/ 0 w 280"/>
                  <a:gd name="T16" fmla="*/ 0 h 670"/>
                  <a:gd name="T17" fmla="*/ 280 w 280"/>
                  <a:gd name="T18" fmla="*/ 670 h 670"/>
                </a:gdLst>
                <a:ahLst/>
                <a:cxnLst>
                  <a:cxn ang="T10">
                    <a:pos x="T0" y="T1"/>
                  </a:cxn>
                  <a:cxn ang="T11">
                    <a:pos x="T2" y="T3"/>
                  </a:cxn>
                  <a:cxn ang="T12">
                    <a:pos x="T4" y="T5"/>
                  </a:cxn>
                  <a:cxn ang="T13">
                    <a:pos x="T6" y="T7"/>
                  </a:cxn>
                  <a:cxn ang="T14">
                    <a:pos x="T8" y="T9"/>
                  </a:cxn>
                </a:cxnLst>
                <a:rect l="T15" t="T16" r="T17" b="T18"/>
                <a:pathLst>
                  <a:path w="280" h="670">
                    <a:moveTo>
                      <a:pt x="247" y="12"/>
                    </a:moveTo>
                    <a:lnTo>
                      <a:pt x="0" y="655"/>
                    </a:lnTo>
                    <a:lnTo>
                      <a:pt x="23" y="670"/>
                    </a:lnTo>
                    <a:lnTo>
                      <a:pt x="280" y="0"/>
                    </a:lnTo>
                    <a:lnTo>
                      <a:pt x="247" y="12"/>
                    </a:lnTo>
                    <a:close/>
                  </a:path>
                </a:pathLst>
              </a:custGeom>
              <a:solidFill>
                <a:srgbClr val="DFDFF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nvGrpSpPr>
            <p:cNvPr id="25" name="Group 334"/>
            <p:cNvGrpSpPr>
              <a:grpSpLocks/>
            </p:cNvGrpSpPr>
            <p:nvPr/>
          </p:nvGrpSpPr>
          <p:grpSpPr bwMode="auto">
            <a:xfrm>
              <a:off x="1116" y="1075"/>
              <a:ext cx="37" cy="23"/>
              <a:chOff x="1116" y="1075"/>
              <a:chExt cx="37" cy="23"/>
            </a:xfrm>
          </p:grpSpPr>
          <p:sp>
            <p:nvSpPr>
              <p:cNvPr id="92284" name="Freeform 335"/>
              <p:cNvSpPr>
                <a:spLocks/>
              </p:cNvSpPr>
              <p:nvPr/>
            </p:nvSpPr>
            <p:spPr bwMode="auto">
              <a:xfrm>
                <a:off x="1116" y="1078"/>
                <a:ext cx="26" cy="20"/>
              </a:xfrm>
              <a:custGeom>
                <a:avLst/>
                <a:gdLst>
                  <a:gd name="T0" fmla="*/ 0 w 231"/>
                  <a:gd name="T1" fmla="*/ 0 h 182"/>
                  <a:gd name="T2" fmla="*/ 0 w 231"/>
                  <a:gd name="T3" fmla="*/ 0 h 182"/>
                  <a:gd name="T4" fmla="*/ 0 w 231"/>
                  <a:gd name="T5" fmla="*/ 0 h 182"/>
                  <a:gd name="T6" fmla="*/ 0 w 231"/>
                  <a:gd name="T7" fmla="*/ 0 h 182"/>
                  <a:gd name="T8" fmla="*/ 0 w 231"/>
                  <a:gd name="T9" fmla="*/ 0 h 182"/>
                  <a:gd name="T10" fmla="*/ 0 w 231"/>
                  <a:gd name="T11" fmla="*/ 0 h 182"/>
                  <a:gd name="T12" fmla="*/ 0 w 231"/>
                  <a:gd name="T13" fmla="*/ 0 h 182"/>
                  <a:gd name="T14" fmla="*/ 0 w 231"/>
                  <a:gd name="T15" fmla="*/ 0 h 182"/>
                  <a:gd name="T16" fmla="*/ 0 w 231"/>
                  <a:gd name="T17" fmla="*/ 0 h 182"/>
                  <a:gd name="T18" fmla="*/ 0 w 231"/>
                  <a:gd name="T19" fmla="*/ 0 h 182"/>
                  <a:gd name="T20" fmla="*/ 0 w 231"/>
                  <a:gd name="T21" fmla="*/ 0 h 182"/>
                  <a:gd name="T22" fmla="*/ 0 w 231"/>
                  <a:gd name="T23" fmla="*/ 0 h 182"/>
                  <a:gd name="T24" fmla="*/ 0 w 231"/>
                  <a:gd name="T25" fmla="*/ 0 h 182"/>
                  <a:gd name="T26" fmla="*/ 0 w 231"/>
                  <a:gd name="T27" fmla="*/ 0 h 182"/>
                  <a:gd name="T28" fmla="*/ 0 w 231"/>
                  <a:gd name="T29" fmla="*/ 0 h 1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
                  <a:gd name="T46" fmla="*/ 0 h 182"/>
                  <a:gd name="T47" fmla="*/ 231 w 231"/>
                  <a:gd name="T48" fmla="*/ 182 h 1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 h="182">
                    <a:moveTo>
                      <a:pt x="172" y="0"/>
                    </a:moveTo>
                    <a:lnTo>
                      <a:pt x="9" y="56"/>
                    </a:lnTo>
                    <a:lnTo>
                      <a:pt x="3" y="66"/>
                    </a:lnTo>
                    <a:lnTo>
                      <a:pt x="0" y="85"/>
                    </a:lnTo>
                    <a:lnTo>
                      <a:pt x="2" y="111"/>
                    </a:lnTo>
                    <a:lnTo>
                      <a:pt x="4" y="127"/>
                    </a:lnTo>
                    <a:lnTo>
                      <a:pt x="14" y="149"/>
                    </a:lnTo>
                    <a:lnTo>
                      <a:pt x="29" y="167"/>
                    </a:lnTo>
                    <a:lnTo>
                      <a:pt x="52" y="179"/>
                    </a:lnTo>
                    <a:lnTo>
                      <a:pt x="65" y="182"/>
                    </a:lnTo>
                    <a:lnTo>
                      <a:pt x="78" y="182"/>
                    </a:lnTo>
                    <a:lnTo>
                      <a:pt x="231" y="113"/>
                    </a:lnTo>
                    <a:lnTo>
                      <a:pt x="201" y="91"/>
                    </a:lnTo>
                    <a:lnTo>
                      <a:pt x="185" y="69"/>
                    </a:lnTo>
                    <a:lnTo>
                      <a:pt x="172" y="0"/>
                    </a:lnTo>
                    <a:close/>
                  </a:path>
                </a:pathLst>
              </a:custGeom>
              <a:solidFill>
                <a:srgbClr val="BFBFD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85" name="Freeform 336"/>
              <p:cNvSpPr>
                <a:spLocks/>
              </p:cNvSpPr>
              <p:nvPr/>
            </p:nvSpPr>
            <p:spPr bwMode="auto">
              <a:xfrm>
                <a:off x="1131" y="1075"/>
                <a:ext cx="15" cy="19"/>
              </a:xfrm>
              <a:custGeom>
                <a:avLst/>
                <a:gdLst>
                  <a:gd name="T0" fmla="*/ 0 w 129"/>
                  <a:gd name="T1" fmla="*/ 0 h 171"/>
                  <a:gd name="T2" fmla="*/ 0 w 129"/>
                  <a:gd name="T3" fmla="*/ 0 h 171"/>
                  <a:gd name="T4" fmla="*/ 0 w 129"/>
                  <a:gd name="T5" fmla="*/ 0 h 171"/>
                  <a:gd name="T6" fmla="*/ 0 w 129"/>
                  <a:gd name="T7" fmla="*/ 0 h 171"/>
                  <a:gd name="T8" fmla="*/ 0 w 129"/>
                  <a:gd name="T9" fmla="*/ 0 h 171"/>
                  <a:gd name="T10" fmla="*/ 0 w 129"/>
                  <a:gd name="T11" fmla="*/ 0 h 171"/>
                  <a:gd name="T12" fmla="*/ 0 w 129"/>
                  <a:gd name="T13" fmla="*/ 0 h 171"/>
                  <a:gd name="T14" fmla="*/ 0 w 129"/>
                  <a:gd name="T15" fmla="*/ 0 h 171"/>
                  <a:gd name="T16" fmla="*/ 0 w 129"/>
                  <a:gd name="T17" fmla="*/ 0 h 171"/>
                  <a:gd name="T18" fmla="*/ 0 w 129"/>
                  <a:gd name="T19" fmla="*/ 0 h 171"/>
                  <a:gd name="T20" fmla="*/ 0 w 129"/>
                  <a:gd name="T21" fmla="*/ 0 h 171"/>
                  <a:gd name="T22" fmla="*/ 0 w 129"/>
                  <a:gd name="T23" fmla="*/ 0 h 171"/>
                  <a:gd name="T24" fmla="*/ 0 w 129"/>
                  <a:gd name="T25" fmla="*/ 0 h 171"/>
                  <a:gd name="T26" fmla="*/ 0 w 129"/>
                  <a:gd name="T27" fmla="*/ 0 h 171"/>
                  <a:gd name="T28" fmla="*/ 0 w 129"/>
                  <a:gd name="T29" fmla="*/ 0 h 171"/>
                  <a:gd name="T30" fmla="*/ 0 w 129"/>
                  <a:gd name="T31" fmla="*/ 0 h 171"/>
                  <a:gd name="T32" fmla="*/ 0 w 129"/>
                  <a:gd name="T33" fmla="*/ 0 h 171"/>
                  <a:gd name="T34" fmla="*/ 0 w 129"/>
                  <a:gd name="T35" fmla="*/ 0 h 171"/>
                  <a:gd name="T36" fmla="*/ 0 w 129"/>
                  <a:gd name="T37" fmla="*/ 0 h 171"/>
                  <a:gd name="T38" fmla="*/ 0 w 129"/>
                  <a:gd name="T39" fmla="*/ 0 h 171"/>
                  <a:gd name="T40" fmla="*/ 0 w 129"/>
                  <a:gd name="T41" fmla="*/ 0 h 171"/>
                  <a:gd name="T42" fmla="*/ 0 w 129"/>
                  <a:gd name="T43" fmla="*/ 0 h 171"/>
                  <a:gd name="T44" fmla="*/ 0 w 129"/>
                  <a:gd name="T45" fmla="*/ 0 h 171"/>
                  <a:gd name="T46" fmla="*/ 0 w 129"/>
                  <a:gd name="T47" fmla="*/ 0 h 171"/>
                  <a:gd name="T48" fmla="*/ 0 w 129"/>
                  <a:gd name="T49" fmla="*/ 0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71"/>
                  <a:gd name="T77" fmla="*/ 129 w 129"/>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71">
                    <a:moveTo>
                      <a:pt x="76" y="25"/>
                    </a:moveTo>
                    <a:lnTo>
                      <a:pt x="69" y="14"/>
                    </a:lnTo>
                    <a:lnTo>
                      <a:pt x="56" y="5"/>
                    </a:lnTo>
                    <a:lnTo>
                      <a:pt x="34" y="0"/>
                    </a:lnTo>
                    <a:lnTo>
                      <a:pt x="21" y="2"/>
                    </a:lnTo>
                    <a:lnTo>
                      <a:pt x="12" y="11"/>
                    </a:lnTo>
                    <a:lnTo>
                      <a:pt x="4" y="25"/>
                    </a:lnTo>
                    <a:lnTo>
                      <a:pt x="0" y="46"/>
                    </a:lnTo>
                    <a:lnTo>
                      <a:pt x="1" y="57"/>
                    </a:lnTo>
                    <a:lnTo>
                      <a:pt x="3" y="73"/>
                    </a:lnTo>
                    <a:lnTo>
                      <a:pt x="9" y="96"/>
                    </a:lnTo>
                    <a:lnTo>
                      <a:pt x="18" y="115"/>
                    </a:lnTo>
                    <a:lnTo>
                      <a:pt x="29" y="132"/>
                    </a:lnTo>
                    <a:lnTo>
                      <a:pt x="41" y="146"/>
                    </a:lnTo>
                    <a:lnTo>
                      <a:pt x="54" y="158"/>
                    </a:lnTo>
                    <a:lnTo>
                      <a:pt x="70" y="165"/>
                    </a:lnTo>
                    <a:lnTo>
                      <a:pt x="90" y="171"/>
                    </a:lnTo>
                    <a:lnTo>
                      <a:pt x="106" y="171"/>
                    </a:lnTo>
                    <a:lnTo>
                      <a:pt x="121" y="162"/>
                    </a:lnTo>
                    <a:lnTo>
                      <a:pt x="128" y="150"/>
                    </a:lnTo>
                    <a:lnTo>
                      <a:pt x="129" y="131"/>
                    </a:lnTo>
                    <a:lnTo>
                      <a:pt x="125" y="110"/>
                    </a:lnTo>
                    <a:lnTo>
                      <a:pt x="115" y="81"/>
                    </a:lnTo>
                    <a:lnTo>
                      <a:pt x="92" y="46"/>
                    </a:lnTo>
                    <a:lnTo>
                      <a:pt x="76" y="25"/>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86" name="Freeform 337"/>
              <p:cNvSpPr>
                <a:spLocks/>
              </p:cNvSpPr>
              <p:nvPr/>
            </p:nvSpPr>
            <p:spPr bwMode="auto">
              <a:xfrm>
                <a:off x="1135" y="1076"/>
                <a:ext cx="18" cy="14"/>
              </a:xfrm>
              <a:custGeom>
                <a:avLst/>
                <a:gdLst>
                  <a:gd name="T0" fmla="*/ 0 w 158"/>
                  <a:gd name="T1" fmla="*/ 0 h 123"/>
                  <a:gd name="T2" fmla="*/ 0 w 158"/>
                  <a:gd name="T3" fmla="*/ 0 h 123"/>
                  <a:gd name="T4" fmla="*/ 0 w 158"/>
                  <a:gd name="T5" fmla="*/ 0 h 123"/>
                  <a:gd name="T6" fmla="*/ 0 w 158"/>
                  <a:gd name="T7" fmla="*/ 0 h 123"/>
                  <a:gd name="T8" fmla="*/ 0 w 158"/>
                  <a:gd name="T9" fmla="*/ 0 h 123"/>
                  <a:gd name="T10" fmla="*/ 0 w 158"/>
                  <a:gd name="T11" fmla="*/ 0 h 123"/>
                  <a:gd name="T12" fmla="*/ 0 w 158"/>
                  <a:gd name="T13" fmla="*/ 0 h 123"/>
                  <a:gd name="T14" fmla="*/ 0 w 158"/>
                  <a:gd name="T15" fmla="*/ 0 h 123"/>
                  <a:gd name="T16" fmla="*/ 0 w 158"/>
                  <a:gd name="T17" fmla="*/ 0 h 123"/>
                  <a:gd name="T18" fmla="*/ 0 w 158"/>
                  <a:gd name="T19" fmla="*/ 0 h 123"/>
                  <a:gd name="T20" fmla="*/ 0 w 158"/>
                  <a:gd name="T21" fmla="*/ 0 h 123"/>
                  <a:gd name="T22" fmla="*/ 0 w 158"/>
                  <a:gd name="T23" fmla="*/ 0 h 123"/>
                  <a:gd name="T24" fmla="*/ 0 w 158"/>
                  <a:gd name="T25" fmla="*/ 0 h 123"/>
                  <a:gd name="T26" fmla="*/ 0 w 158"/>
                  <a:gd name="T27" fmla="*/ 0 h 123"/>
                  <a:gd name="T28" fmla="*/ 0 w 158"/>
                  <a:gd name="T29" fmla="*/ 0 h 123"/>
                  <a:gd name="T30" fmla="*/ 0 w 158"/>
                  <a:gd name="T31" fmla="*/ 0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123"/>
                  <a:gd name="T50" fmla="*/ 158 w 158"/>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123">
                    <a:moveTo>
                      <a:pt x="12" y="27"/>
                    </a:moveTo>
                    <a:lnTo>
                      <a:pt x="111" y="3"/>
                    </a:lnTo>
                    <a:lnTo>
                      <a:pt x="135" y="0"/>
                    </a:lnTo>
                    <a:lnTo>
                      <a:pt x="151" y="3"/>
                    </a:lnTo>
                    <a:lnTo>
                      <a:pt x="157" y="9"/>
                    </a:lnTo>
                    <a:lnTo>
                      <a:pt x="158" y="22"/>
                    </a:lnTo>
                    <a:lnTo>
                      <a:pt x="151" y="41"/>
                    </a:lnTo>
                    <a:lnTo>
                      <a:pt x="59" y="123"/>
                    </a:lnTo>
                    <a:lnTo>
                      <a:pt x="46" y="122"/>
                    </a:lnTo>
                    <a:lnTo>
                      <a:pt x="31" y="116"/>
                    </a:lnTo>
                    <a:lnTo>
                      <a:pt x="20" y="106"/>
                    </a:lnTo>
                    <a:lnTo>
                      <a:pt x="7" y="90"/>
                    </a:lnTo>
                    <a:lnTo>
                      <a:pt x="1" y="75"/>
                    </a:lnTo>
                    <a:lnTo>
                      <a:pt x="0" y="57"/>
                    </a:lnTo>
                    <a:lnTo>
                      <a:pt x="4" y="40"/>
                    </a:lnTo>
                    <a:lnTo>
                      <a:pt x="12" y="27"/>
                    </a:lnTo>
                    <a:close/>
                  </a:path>
                </a:pathLst>
              </a:custGeom>
              <a:solidFill>
                <a:srgbClr val="9F9FB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87" name="Freeform 338"/>
              <p:cNvSpPr>
                <a:spLocks/>
              </p:cNvSpPr>
              <p:nvPr/>
            </p:nvSpPr>
            <p:spPr bwMode="auto">
              <a:xfrm>
                <a:off x="1122" y="1083"/>
                <a:ext cx="7" cy="13"/>
              </a:xfrm>
              <a:custGeom>
                <a:avLst/>
                <a:gdLst>
                  <a:gd name="T0" fmla="*/ 0 w 69"/>
                  <a:gd name="T1" fmla="*/ 0 h 123"/>
                  <a:gd name="T2" fmla="*/ 0 w 69"/>
                  <a:gd name="T3" fmla="*/ 0 h 123"/>
                  <a:gd name="T4" fmla="*/ 0 w 69"/>
                  <a:gd name="T5" fmla="*/ 0 h 123"/>
                  <a:gd name="T6" fmla="*/ 0 w 69"/>
                  <a:gd name="T7" fmla="*/ 0 h 123"/>
                  <a:gd name="T8" fmla="*/ 0 w 69"/>
                  <a:gd name="T9" fmla="*/ 0 h 123"/>
                  <a:gd name="T10" fmla="*/ 0 w 69"/>
                  <a:gd name="T11" fmla="*/ 0 h 123"/>
                  <a:gd name="T12" fmla="*/ 0 w 69"/>
                  <a:gd name="T13" fmla="*/ 0 h 123"/>
                  <a:gd name="T14" fmla="*/ 0 w 69"/>
                  <a:gd name="T15" fmla="*/ 0 h 123"/>
                  <a:gd name="T16" fmla="*/ 0 w 69"/>
                  <a:gd name="T17" fmla="*/ 0 h 123"/>
                  <a:gd name="T18" fmla="*/ 0 w 69"/>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23"/>
                  <a:gd name="T32" fmla="*/ 69 w 69"/>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23">
                    <a:moveTo>
                      <a:pt x="5" y="0"/>
                    </a:moveTo>
                    <a:lnTo>
                      <a:pt x="0" y="20"/>
                    </a:lnTo>
                    <a:lnTo>
                      <a:pt x="0" y="38"/>
                    </a:lnTo>
                    <a:lnTo>
                      <a:pt x="6" y="60"/>
                    </a:lnTo>
                    <a:lnTo>
                      <a:pt x="11" y="79"/>
                    </a:lnTo>
                    <a:lnTo>
                      <a:pt x="25" y="95"/>
                    </a:lnTo>
                    <a:lnTo>
                      <a:pt x="38" y="107"/>
                    </a:lnTo>
                    <a:lnTo>
                      <a:pt x="48" y="113"/>
                    </a:lnTo>
                    <a:lnTo>
                      <a:pt x="58" y="117"/>
                    </a:lnTo>
                    <a:lnTo>
                      <a:pt x="69" y="123"/>
                    </a:lnTo>
                  </a:path>
                </a:pathLst>
              </a:cu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88" name="Freeform 339"/>
              <p:cNvSpPr>
                <a:spLocks/>
              </p:cNvSpPr>
              <p:nvPr/>
            </p:nvSpPr>
            <p:spPr bwMode="auto">
              <a:xfrm>
                <a:off x="1126" y="1081"/>
                <a:ext cx="8" cy="13"/>
              </a:xfrm>
              <a:custGeom>
                <a:avLst/>
                <a:gdLst>
                  <a:gd name="T0" fmla="*/ 0 w 68"/>
                  <a:gd name="T1" fmla="*/ 0 h 123"/>
                  <a:gd name="T2" fmla="*/ 0 w 68"/>
                  <a:gd name="T3" fmla="*/ 0 h 123"/>
                  <a:gd name="T4" fmla="*/ 0 w 68"/>
                  <a:gd name="T5" fmla="*/ 0 h 123"/>
                  <a:gd name="T6" fmla="*/ 0 w 68"/>
                  <a:gd name="T7" fmla="*/ 0 h 123"/>
                  <a:gd name="T8" fmla="*/ 0 w 68"/>
                  <a:gd name="T9" fmla="*/ 0 h 123"/>
                  <a:gd name="T10" fmla="*/ 0 w 68"/>
                  <a:gd name="T11" fmla="*/ 0 h 123"/>
                  <a:gd name="T12" fmla="*/ 0 w 68"/>
                  <a:gd name="T13" fmla="*/ 0 h 123"/>
                  <a:gd name="T14" fmla="*/ 0 w 68"/>
                  <a:gd name="T15" fmla="*/ 0 h 123"/>
                  <a:gd name="T16" fmla="*/ 0 w 68"/>
                  <a:gd name="T17" fmla="*/ 0 h 123"/>
                  <a:gd name="T18" fmla="*/ 0 w 68"/>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23"/>
                  <a:gd name="T32" fmla="*/ 68 w 68"/>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23">
                    <a:moveTo>
                      <a:pt x="4" y="0"/>
                    </a:moveTo>
                    <a:lnTo>
                      <a:pt x="0" y="20"/>
                    </a:lnTo>
                    <a:lnTo>
                      <a:pt x="0" y="38"/>
                    </a:lnTo>
                    <a:lnTo>
                      <a:pt x="5" y="60"/>
                    </a:lnTo>
                    <a:lnTo>
                      <a:pt x="10" y="79"/>
                    </a:lnTo>
                    <a:lnTo>
                      <a:pt x="25" y="96"/>
                    </a:lnTo>
                    <a:lnTo>
                      <a:pt x="38" y="107"/>
                    </a:lnTo>
                    <a:lnTo>
                      <a:pt x="47" y="113"/>
                    </a:lnTo>
                    <a:lnTo>
                      <a:pt x="57" y="118"/>
                    </a:lnTo>
                    <a:lnTo>
                      <a:pt x="68" y="123"/>
                    </a:lnTo>
                  </a:path>
                </a:pathLst>
              </a:cu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grpSp>
        <p:nvGrpSpPr>
          <p:cNvPr id="26" name="Group 393"/>
          <p:cNvGrpSpPr>
            <a:grpSpLocks/>
          </p:cNvGrpSpPr>
          <p:nvPr/>
        </p:nvGrpSpPr>
        <p:grpSpPr bwMode="auto">
          <a:xfrm>
            <a:off x="4705071" y="4408251"/>
            <a:ext cx="217414" cy="296760"/>
            <a:chOff x="997" y="1037"/>
            <a:chExt cx="162" cy="224"/>
          </a:xfrm>
        </p:grpSpPr>
        <p:grpSp>
          <p:nvGrpSpPr>
            <p:cNvPr id="27" name="Group 394"/>
            <p:cNvGrpSpPr>
              <a:grpSpLocks/>
            </p:cNvGrpSpPr>
            <p:nvPr/>
          </p:nvGrpSpPr>
          <p:grpSpPr bwMode="auto">
            <a:xfrm>
              <a:off x="997" y="1045"/>
              <a:ext cx="162" cy="216"/>
              <a:chOff x="997" y="1045"/>
              <a:chExt cx="162" cy="216"/>
            </a:xfrm>
          </p:grpSpPr>
          <p:grpSp>
            <p:nvGrpSpPr>
              <p:cNvPr id="28" name="Group 395"/>
              <p:cNvGrpSpPr>
                <a:grpSpLocks/>
              </p:cNvGrpSpPr>
              <p:nvPr/>
            </p:nvGrpSpPr>
            <p:grpSpPr bwMode="auto">
              <a:xfrm>
                <a:off x="1055" y="1172"/>
                <a:ext cx="6" cy="28"/>
                <a:chOff x="1055" y="1172"/>
                <a:chExt cx="6" cy="28"/>
              </a:xfrm>
            </p:grpSpPr>
            <p:sp>
              <p:nvSpPr>
                <p:cNvPr id="92277" name="Rectangle 396"/>
                <p:cNvSpPr>
                  <a:spLocks noChangeArrowheads="1"/>
                </p:cNvSpPr>
                <p:nvPr/>
              </p:nvSpPr>
              <p:spPr bwMode="auto">
                <a:xfrm>
                  <a:off x="1055" y="1172"/>
                  <a:ext cx="6" cy="28"/>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78" name="Line 397"/>
                <p:cNvSpPr>
                  <a:spLocks noChangeShapeType="1"/>
                </p:cNvSpPr>
                <p:nvPr/>
              </p:nvSpPr>
              <p:spPr bwMode="auto">
                <a:xfrm>
                  <a:off x="1058" y="1173"/>
                  <a:ext cx="1" cy="25"/>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sp>
            <p:nvSpPr>
              <p:cNvPr id="92244" name="Rectangle 398"/>
              <p:cNvSpPr>
                <a:spLocks noChangeArrowheads="1"/>
              </p:cNvSpPr>
              <p:nvPr/>
            </p:nvSpPr>
            <p:spPr bwMode="auto">
              <a:xfrm>
                <a:off x="1031" y="1155"/>
                <a:ext cx="18" cy="45"/>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45" name="Freeform 399"/>
              <p:cNvSpPr>
                <a:spLocks/>
              </p:cNvSpPr>
              <p:nvPr/>
            </p:nvSpPr>
            <p:spPr bwMode="auto">
              <a:xfrm>
                <a:off x="1096" y="1164"/>
                <a:ext cx="12" cy="10"/>
              </a:xfrm>
              <a:custGeom>
                <a:avLst/>
                <a:gdLst>
                  <a:gd name="T0" fmla="*/ 0 w 104"/>
                  <a:gd name="T1" fmla="*/ 0 h 84"/>
                  <a:gd name="T2" fmla="*/ 0 w 104"/>
                  <a:gd name="T3" fmla="*/ 0 h 84"/>
                  <a:gd name="T4" fmla="*/ 0 w 104"/>
                  <a:gd name="T5" fmla="*/ 0 h 84"/>
                  <a:gd name="T6" fmla="*/ 0 w 104"/>
                  <a:gd name="T7" fmla="*/ 0 h 84"/>
                  <a:gd name="T8" fmla="*/ 0 w 104"/>
                  <a:gd name="T9" fmla="*/ 0 h 84"/>
                  <a:gd name="T10" fmla="*/ 0 60000 65536"/>
                  <a:gd name="T11" fmla="*/ 0 60000 65536"/>
                  <a:gd name="T12" fmla="*/ 0 60000 65536"/>
                  <a:gd name="T13" fmla="*/ 0 60000 65536"/>
                  <a:gd name="T14" fmla="*/ 0 60000 65536"/>
                  <a:gd name="T15" fmla="*/ 0 w 104"/>
                  <a:gd name="T16" fmla="*/ 0 h 84"/>
                  <a:gd name="T17" fmla="*/ 104 w 104"/>
                  <a:gd name="T18" fmla="*/ 84 h 84"/>
                </a:gdLst>
                <a:ahLst/>
                <a:cxnLst>
                  <a:cxn ang="T10">
                    <a:pos x="T0" y="T1"/>
                  </a:cxn>
                  <a:cxn ang="T11">
                    <a:pos x="T2" y="T3"/>
                  </a:cxn>
                  <a:cxn ang="T12">
                    <a:pos x="T4" y="T5"/>
                  </a:cxn>
                  <a:cxn ang="T13">
                    <a:pos x="T6" y="T7"/>
                  </a:cxn>
                  <a:cxn ang="T14">
                    <a:pos x="T8" y="T9"/>
                  </a:cxn>
                </a:cxnLst>
                <a:rect l="T15" t="T16" r="T17" b="T18"/>
                <a:pathLst>
                  <a:path w="104" h="84">
                    <a:moveTo>
                      <a:pt x="0" y="0"/>
                    </a:moveTo>
                    <a:lnTo>
                      <a:pt x="0" y="84"/>
                    </a:lnTo>
                    <a:lnTo>
                      <a:pt x="104" y="84"/>
                    </a:lnTo>
                    <a:lnTo>
                      <a:pt x="104" y="16"/>
                    </a:lnTo>
                    <a:lnTo>
                      <a:pt x="0" y="0"/>
                    </a:lnTo>
                    <a:close/>
                  </a:path>
                </a:pathLst>
              </a:cu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46" name="Freeform 400"/>
              <p:cNvSpPr>
                <a:spLocks/>
              </p:cNvSpPr>
              <p:nvPr/>
            </p:nvSpPr>
            <p:spPr bwMode="auto">
              <a:xfrm>
                <a:off x="1072" y="1147"/>
                <a:ext cx="8" cy="9"/>
              </a:xfrm>
              <a:custGeom>
                <a:avLst/>
                <a:gdLst>
                  <a:gd name="T0" fmla="*/ 0 w 72"/>
                  <a:gd name="T1" fmla="*/ 0 h 76"/>
                  <a:gd name="T2" fmla="*/ 0 w 72"/>
                  <a:gd name="T3" fmla="*/ 0 h 76"/>
                  <a:gd name="T4" fmla="*/ 0 w 72"/>
                  <a:gd name="T5" fmla="*/ 0 h 76"/>
                  <a:gd name="T6" fmla="*/ 0 w 72"/>
                  <a:gd name="T7" fmla="*/ 0 h 76"/>
                  <a:gd name="T8" fmla="*/ 0 w 72"/>
                  <a:gd name="T9" fmla="*/ 0 h 76"/>
                  <a:gd name="T10" fmla="*/ 0 60000 65536"/>
                  <a:gd name="T11" fmla="*/ 0 60000 65536"/>
                  <a:gd name="T12" fmla="*/ 0 60000 65536"/>
                  <a:gd name="T13" fmla="*/ 0 60000 65536"/>
                  <a:gd name="T14" fmla="*/ 0 60000 65536"/>
                  <a:gd name="T15" fmla="*/ 0 w 72"/>
                  <a:gd name="T16" fmla="*/ 0 h 76"/>
                  <a:gd name="T17" fmla="*/ 72 w 72"/>
                  <a:gd name="T18" fmla="*/ 76 h 76"/>
                </a:gdLst>
                <a:ahLst/>
                <a:cxnLst>
                  <a:cxn ang="T10">
                    <a:pos x="T0" y="T1"/>
                  </a:cxn>
                  <a:cxn ang="T11">
                    <a:pos x="T2" y="T3"/>
                  </a:cxn>
                  <a:cxn ang="T12">
                    <a:pos x="T4" y="T5"/>
                  </a:cxn>
                  <a:cxn ang="T13">
                    <a:pos x="T6" y="T7"/>
                  </a:cxn>
                  <a:cxn ang="T14">
                    <a:pos x="T8" y="T9"/>
                  </a:cxn>
                </a:cxnLst>
                <a:rect l="T15" t="T16" r="T17" b="T18"/>
                <a:pathLst>
                  <a:path w="72" h="76">
                    <a:moveTo>
                      <a:pt x="39" y="0"/>
                    </a:moveTo>
                    <a:lnTo>
                      <a:pt x="0" y="76"/>
                    </a:lnTo>
                    <a:lnTo>
                      <a:pt x="52" y="70"/>
                    </a:lnTo>
                    <a:lnTo>
                      <a:pt x="72" y="19"/>
                    </a:lnTo>
                    <a:lnTo>
                      <a:pt x="39"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47" name="Freeform 401"/>
              <p:cNvSpPr>
                <a:spLocks/>
              </p:cNvSpPr>
              <p:nvPr/>
            </p:nvSpPr>
            <p:spPr bwMode="auto">
              <a:xfrm>
                <a:off x="1059" y="1203"/>
                <a:ext cx="36" cy="3"/>
              </a:xfrm>
              <a:custGeom>
                <a:avLst/>
                <a:gdLst>
                  <a:gd name="T0" fmla="*/ 0 w 330"/>
                  <a:gd name="T1" fmla="*/ 0 h 25"/>
                  <a:gd name="T2" fmla="*/ 0 w 330"/>
                  <a:gd name="T3" fmla="*/ 0 h 25"/>
                  <a:gd name="T4" fmla="*/ 0 w 330"/>
                  <a:gd name="T5" fmla="*/ 0 h 25"/>
                  <a:gd name="T6" fmla="*/ 0 w 330"/>
                  <a:gd name="T7" fmla="*/ 0 h 25"/>
                  <a:gd name="T8" fmla="*/ 0 w 330"/>
                  <a:gd name="T9" fmla="*/ 0 h 25"/>
                  <a:gd name="T10" fmla="*/ 0 60000 65536"/>
                  <a:gd name="T11" fmla="*/ 0 60000 65536"/>
                  <a:gd name="T12" fmla="*/ 0 60000 65536"/>
                  <a:gd name="T13" fmla="*/ 0 60000 65536"/>
                  <a:gd name="T14" fmla="*/ 0 60000 65536"/>
                  <a:gd name="T15" fmla="*/ 0 w 330"/>
                  <a:gd name="T16" fmla="*/ 0 h 25"/>
                  <a:gd name="T17" fmla="*/ 330 w 330"/>
                  <a:gd name="T18" fmla="*/ 25 h 25"/>
                </a:gdLst>
                <a:ahLst/>
                <a:cxnLst>
                  <a:cxn ang="T10">
                    <a:pos x="T0" y="T1"/>
                  </a:cxn>
                  <a:cxn ang="T11">
                    <a:pos x="T2" y="T3"/>
                  </a:cxn>
                  <a:cxn ang="T12">
                    <a:pos x="T4" y="T5"/>
                  </a:cxn>
                  <a:cxn ang="T13">
                    <a:pos x="T6" y="T7"/>
                  </a:cxn>
                  <a:cxn ang="T14">
                    <a:pos x="T8" y="T9"/>
                  </a:cxn>
                </a:cxnLst>
                <a:rect l="T15" t="T16" r="T17" b="T18"/>
                <a:pathLst>
                  <a:path w="330" h="25">
                    <a:moveTo>
                      <a:pt x="0" y="0"/>
                    </a:moveTo>
                    <a:lnTo>
                      <a:pt x="330" y="0"/>
                    </a:lnTo>
                    <a:lnTo>
                      <a:pt x="330" y="25"/>
                    </a:lnTo>
                    <a:lnTo>
                      <a:pt x="4" y="25"/>
                    </a:lnTo>
                    <a:lnTo>
                      <a:pt x="0" y="0"/>
                    </a:lnTo>
                    <a:close/>
                  </a:path>
                </a:pathLst>
              </a:custGeom>
              <a:solidFill>
                <a:srgbClr val="80808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48" name="Freeform 402"/>
              <p:cNvSpPr>
                <a:spLocks/>
              </p:cNvSpPr>
              <p:nvPr/>
            </p:nvSpPr>
            <p:spPr bwMode="auto">
              <a:xfrm>
                <a:off x="1031" y="1093"/>
                <a:ext cx="15" cy="18"/>
              </a:xfrm>
              <a:custGeom>
                <a:avLst/>
                <a:gdLst>
                  <a:gd name="T0" fmla="*/ 0 w 137"/>
                  <a:gd name="T1" fmla="*/ 0 h 163"/>
                  <a:gd name="T2" fmla="*/ 0 w 137"/>
                  <a:gd name="T3" fmla="*/ 0 h 163"/>
                  <a:gd name="T4" fmla="*/ 0 w 137"/>
                  <a:gd name="T5" fmla="*/ 0 h 163"/>
                  <a:gd name="T6" fmla="*/ 0 w 137"/>
                  <a:gd name="T7" fmla="*/ 0 h 163"/>
                  <a:gd name="T8" fmla="*/ 0 w 137"/>
                  <a:gd name="T9" fmla="*/ 0 h 163"/>
                  <a:gd name="T10" fmla="*/ 0 60000 65536"/>
                  <a:gd name="T11" fmla="*/ 0 60000 65536"/>
                  <a:gd name="T12" fmla="*/ 0 60000 65536"/>
                  <a:gd name="T13" fmla="*/ 0 60000 65536"/>
                  <a:gd name="T14" fmla="*/ 0 60000 65536"/>
                  <a:gd name="T15" fmla="*/ 0 w 137"/>
                  <a:gd name="T16" fmla="*/ 0 h 163"/>
                  <a:gd name="T17" fmla="*/ 137 w 137"/>
                  <a:gd name="T18" fmla="*/ 163 h 163"/>
                </a:gdLst>
                <a:ahLst/>
                <a:cxnLst>
                  <a:cxn ang="T10">
                    <a:pos x="T0" y="T1"/>
                  </a:cxn>
                  <a:cxn ang="T11">
                    <a:pos x="T2" y="T3"/>
                  </a:cxn>
                  <a:cxn ang="T12">
                    <a:pos x="T4" y="T5"/>
                  </a:cxn>
                  <a:cxn ang="T13">
                    <a:pos x="T6" y="T7"/>
                  </a:cxn>
                  <a:cxn ang="T14">
                    <a:pos x="T8" y="T9"/>
                  </a:cxn>
                </a:cxnLst>
                <a:rect l="T15" t="T16" r="T17" b="T18"/>
                <a:pathLst>
                  <a:path w="137" h="163">
                    <a:moveTo>
                      <a:pt x="129" y="0"/>
                    </a:moveTo>
                    <a:lnTo>
                      <a:pt x="1" y="117"/>
                    </a:lnTo>
                    <a:lnTo>
                      <a:pt x="0" y="163"/>
                    </a:lnTo>
                    <a:lnTo>
                      <a:pt x="137" y="54"/>
                    </a:lnTo>
                    <a:lnTo>
                      <a:pt x="129"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49" name="Freeform 403"/>
              <p:cNvSpPr>
                <a:spLocks/>
              </p:cNvSpPr>
              <p:nvPr/>
            </p:nvSpPr>
            <p:spPr bwMode="auto">
              <a:xfrm>
                <a:off x="1027" y="1045"/>
                <a:ext cx="23" cy="155"/>
              </a:xfrm>
              <a:custGeom>
                <a:avLst/>
                <a:gdLst>
                  <a:gd name="T0" fmla="*/ 0 w 208"/>
                  <a:gd name="T1" fmla="*/ 0 h 1392"/>
                  <a:gd name="T2" fmla="*/ 0 w 208"/>
                  <a:gd name="T3" fmla="*/ 0 h 1392"/>
                  <a:gd name="T4" fmla="*/ 0 w 208"/>
                  <a:gd name="T5" fmla="*/ 0 h 1392"/>
                  <a:gd name="T6" fmla="*/ 0 w 208"/>
                  <a:gd name="T7" fmla="*/ 0 h 1392"/>
                  <a:gd name="T8" fmla="*/ 0 w 208"/>
                  <a:gd name="T9" fmla="*/ 0 h 1392"/>
                  <a:gd name="T10" fmla="*/ 0 w 208"/>
                  <a:gd name="T11" fmla="*/ 0 h 1392"/>
                  <a:gd name="T12" fmla="*/ 0 w 208"/>
                  <a:gd name="T13" fmla="*/ 0 h 1392"/>
                  <a:gd name="T14" fmla="*/ 0 60000 65536"/>
                  <a:gd name="T15" fmla="*/ 0 60000 65536"/>
                  <a:gd name="T16" fmla="*/ 0 60000 65536"/>
                  <a:gd name="T17" fmla="*/ 0 60000 65536"/>
                  <a:gd name="T18" fmla="*/ 0 60000 65536"/>
                  <a:gd name="T19" fmla="*/ 0 60000 65536"/>
                  <a:gd name="T20" fmla="*/ 0 60000 65536"/>
                  <a:gd name="T21" fmla="*/ 0 w 208"/>
                  <a:gd name="T22" fmla="*/ 0 h 1392"/>
                  <a:gd name="T23" fmla="*/ 208 w 208"/>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1392">
                    <a:moveTo>
                      <a:pt x="208" y="0"/>
                    </a:moveTo>
                    <a:lnTo>
                      <a:pt x="0" y="82"/>
                    </a:lnTo>
                    <a:lnTo>
                      <a:pt x="0" y="1392"/>
                    </a:lnTo>
                    <a:lnTo>
                      <a:pt x="39" y="1392"/>
                    </a:lnTo>
                    <a:lnTo>
                      <a:pt x="39" y="201"/>
                    </a:lnTo>
                    <a:lnTo>
                      <a:pt x="208" y="132"/>
                    </a:lnTo>
                    <a:lnTo>
                      <a:pt x="208" y="0"/>
                    </a:lnTo>
                    <a:close/>
                  </a:path>
                </a:pathLst>
              </a:custGeom>
              <a:solidFill>
                <a:srgbClr val="9F9F9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50" name="Freeform 404"/>
              <p:cNvSpPr>
                <a:spLocks/>
              </p:cNvSpPr>
              <p:nvPr/>
            </p:nvSpPr>
            <p:spPr bwMode="auto">
              <a:xfrm>
                <a:off x="1026" y="1200"/>
                <a:ext cx="133" cy="33"/>
              </a:xfrm>
              <a:custGeom>
                <a:avLst/>
                <a:gdLst>
                  <a:gd name="T0" fmla="*/ 0 w 1196"/>
                  <a:gd name="T1" fmla="*/ 0 h 302"/>
                  <a:gd name="T2" fmla="*/ 0 w 1196"/>
                  <a:gd name="T3" fmla="*/ 0 h 302"/>
                  <a:gd name="T4" fmla="*/ 0 w 1196"/>
                  <a:gd name="T5" fmla="*/ 0 h 302"/>
                  <a:gd name="T6" fmla="*/ 0 w 1196"/>
                  <a:gd name="T7" fmla="*/ 0 h 302"/>
                  <a:gd name="T8" fmla="*/ 0 w 1196"/>
                  <a:gd name="T9" fmla="*/ 0 h 302"/>
                  <a:gd name="T10" fmla="*/ 0 w 1196"/>
                  <a:gd name="T11" fmla="*/ 0 h 302"/>
                  <a:gd name="T12" fmla="*/ 0 w 1196"/>
                  <a:gd name="T13" fmla="*/ 0 h 302"/>
                  <a:gd name="T14" fmla="*/ 0 w 1196"/>
                  <a:gd name="T15" fmla="*/ 0 h 302"/>
                  <a:gd name="T16" fmla="*/ 0 w 1196"/>
                  <a:gd name="T17" fmla="*/ 0 h 302"/>
                  <a:gd name="T18" fmla="*/ 0 w 1196"/>
                  <a:gd name="T19" fmla="*/ 0 h 302"/>
                  <a:gd name="T20" fmla="*/ 0 w 1196"/>
                  <a:gd name="T21" fmla="*/ 0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6"/>
                  <a:gd name="T34" fmla="*/ 0 h 302"/>
                  <a:gd name="T35" fmla="*/ 1196 w 1196"/>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6" h="302">
                    <a:moveTo>
                      <a:pt x="0" y="302"/>
                    </a:moveTo>
                    <a:lnTo>
                      <a:pt x="0" y="0"/>
                    </a:lnTo>
                    <a:lnTo>
                      <a:pt x="260" y="0"/>
                    </a:lnTo>
                    <a:lnTo>
                      <a:pt x="312" y="50"/>
                    </a:lnTo>
                    <a:lnTo>
                      <a:pt x="468" y="50"/>
                    </a:lnTo>
                    <a:lnTo>
                      <a:pt x="520" y="100"/>
                    </a:lnTo>
                    <a:lnTo>
                      <a:pt x="1040" y="100"/>
                    </a:lnTo>
                    <a:lnTo>
                      <a:pt x="1040" y="201"/>
                    </a:lnTo>
                    <a:lnTo>
                      <a:pt x="1196" y="201"/>
                    </a:lnTo>
                    <a:lnTo>
                      <a:pt x="1196" y="302"/>
                    </a:lnTo>
                    <a:lnTo>
                      <a:pt x="0" y="302"/>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51" name="Rectangle 405"/>
              <p:cNvSpPr>
                <a:spLocks noChangeArrowheads="1"/>
              </p:cNvSpPr>
              <p:nvPr/>
            </p:nvSpPr>
            <p:spPr bwMode="auto">
              <a:xfrm>
                <a:off x="1026" y="1222"/>
                <a:ext cx="98" cy="11"/>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52" name="Line 406"/>
              <p:cNvSpPr>
                <a:spLocks noChangeShapeType="1"/>
              </p:cNvSpPr>
              <p:nvPr/>
            </p:nvSpPr>
            <p:spPr bwMode="auto">
              <a:xfrm>
                <a:off x="1022" y="1153"/>
                <a:ext cx="1" cy="20"/>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53" name="Freeform 407"/>
              <p:cNvSpPr>
                <a:spLocks/>
              </p:cNvSpPr>
              <p:nvPr/>
            </p:nvSpPr>
            <p:spPr bwMode="auto">
              <a:xfrm>
                <a:off x="1018" y="1173"/>
                <a:ext cx="9" cy="9"/>
              </a:xfrm>
              <a:custGeom>
                <a:avLst/>
                <a:gdLst>
                  <a:gd name="T0" fmla="*/ 0 w 78"/>
                  <a:gd name="T1" fmla="*/ 0 h 88"/>
                  <a:gd name="T2" fmla="*/ 0 w 78"/>
                  <a:gd name="T3" fmla="*/ 0 h 88"/>
                  <a:gd name="T4" fmla="*/ 0 w 78"/>
                  <a:gd name="T5" fmla="*/ 0 h 88"/>
                  <a:gd name="T6" fmla="*/ 0 w 78"/>
                  <a:gd name="T7" fmla="*/ 0 h 88"/>
                  <a:gd name="T8" fmla="*/ 0 w 78"/>
                  <a:gd name="T9" fmla="*/ 0 h 88"/>
                  <a:gd name="T10" fmla="*/ 0 w 78"/>
                  <a:gd name="T11" fmla="*/ 0 h 88"/>
                  <a:gd name="T12" fmla="*/ 0 w 78"/>
                  <a:gd name="T13" fmla="*/ 0 h 88"/>
                  <a:gd name="T14" fmla="*/ 0 60000 65536"/>
                  <a:gd name="T15" fmla="*/ 0 60000 65536"/>
                  <a:gd name="T16" fmla="*/ 0 60000 65536"/>
                  <a:gd name="T17" fmla="*/ 0 60000 65536"/>
                  <a:gd name="T18" fmla="*/ 0 60000 65536"/>
                  <a:gd name="T19" fmla="*/ 0 60000 65536"/>
                  <a:gd name="T20" fmla="*/ 0 60000 65536"/>
                  <a:gd name="T21" fmla="*/ 0 w 78"/>
                  <a:gd name="T22" fmla="*/ 0 h 88"/>
                  <a:gd name="T23" fmla="*/ 78 w 78"/>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88">
                    <a:moveTo>
                      <a:pt x="0" y="88"/>
                    </a:moveTo>
                    <a:lnTo>
                      <a:pt x="0" y="0"/>
                    </a:lnTo>
                    <a:lnTo>
                      <a:pt x="78" y="0"/>
                    </a:lnTo>
                    <a:lnTo>
                      <a:pt x="78" y="31"/>
                    </a:lnTo>
                    <a:lnTo>
                      <a:pt x="26" y="31"/>
                    </a:lnTo>
                    <a:lnTo>
                      <a:pt x="26" y="88"/>
                    </a:lnTo>
                    <a:lnTo>
                      <a:pt x="0" y="88"/>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54" name="Freeform 408"/>
              <p:cNvSpPr>
                <a:spLocks/>
              </p:cNvSpPr>
              <p:nvPr/>
            </p:nvSpPr>
            <p:spPr bwMode="auto">
              <a:xfrm>
                <a:off x="1067" y="1166"/>
                <a:ext cx="29" cy="40"/>
              </a:xfrm>
              <a:custGeom>
                <a:avLst/>
                <a:gdLst>
                  <a:gd name="T0" fmla="*/ 0 w 267"/>
                  <a:gd name="T1" fmla="*/ 0 h 365"/>
                  <a:gd name="T2" fmla="*/ 0 w 267"/>
                  <a:gd name="T3" fmla="*/ 0 h 365"/>
                  <a:gd name="T4" fmla="*/ 0 w 267"/>
                  <a:gd name="T5" fmla="*/ 0 h 365"/>
                  <a:gd name="T6" fmla="*/ 0 w 267"/>
                  <a:gd name="T7" fmla="*/ 0 h 365"/>
                  <a:gd name="T8" fmla="*/ 0 w 267"/>
                  <a:gd name="T9" fmla="*/ 0 h 365"/>
                  <a:gd name="T10" fmla="*/ 0 60000 65536"/>
                  <a:gd name="T11" fmla="*/ 0 60000 65536"/>
                  <a:gd name="T12" fmla="*/ 0 60000 65536"/>
                  <a:gd name="T13" fmla="*/ 0 60000 65536"/>
                  <a:gd name="T14" fmla="*/ 0 60000 65536"/>
                  <a:gd name="T15" fmla="*/ 0 w 267"/>
                  <a:gd name="T16" fmla="*/ 0 h 365"/>
                  <a:gd name="T17" fmla="*/ 267 w 267"/>
                  <a:gd name="T18" fmla="*/ 365 h 365"/>
                </a:gdLst>
                <a:ahLst/>
                <a:cxnLst>
                  <a:cxn ang="T10">
                    <a:pos x="T0" y="T1"/>
                  </a:cxn>
                  <a:cxn ang="T11">
                    <a:pos x="T2" y="T3"/>
                  </a:cxn>
                  <a:cxn ang="T12">
                    <a:pos x="T4" y="T5"/>
                  </a:cxn>
                  <a:cxn ang="T13">
                    <a:pos x="T6" y="T7"/>
                  </a:cxn>
                  <a:cxn ang="T14">
                    <a:pos x="T8" y="T9"/>
                  </a:cxn>
                </a:cxnLst>
                <a:rect l="T15" t="T16" r="T17" b="T18"/>
                <a:pathLst>
                  <a:path w="267" h="365">
                    <a:moveTo>
                      <a:pt x="0" y="0"/>
                    </a:moveTo>
                    <a:lnTo>
                      <a:pt x="267" y="365"/>
                    </a:lnTo>
                    <a:lnTo>
                      <a:pt x="228" y="359"/>
                    </a:lnTo>
                    <a:lnTo>
                      <a:pt x="0" y="50"/>
                    </a:lnTo>
                    <a:lnTo>
                      <a:pt x="0" y="0"/>
                    </a:lnTo>
                    <a:close/>
                  </a:path>
                </a:pathLst>
              </a:custGeom>
              <a:solidFill>
                <a:srgbClr val="9F9F9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55" name="Freeform 409"/>
              <p:cNvSpPr>
                <a:spLocks/>
              </p:cNvSpPr>
              <p:nvPr/>
            </p:nvSpPr>
            <p:spPr bwMode="auto">
              <a:xfrm>
                <a:off x="1003" y="1189"/>
                <a:ext cx="23" cy="44"/>
              </a:xfrm>
              <a:custGeom>
                <a:avLst/>
                <a:gdLst>
                  <a:gd name="T0" fmla="*/ 0 w 208"/>
                  <a:gd name="T1" fmla="*/ 0 h 403"/>
                  <a:gd name="T2" fmla="*/ 0 w 208"/>
                  <a:gd name="T3" fmla="*/ 0 h 403"/>
                  <a:gd name="T4" fmla="*/ 0 w 208"/>
                  <a:gd name="T5" fmla="*/ 0 h 403"/>
                  <a:gd name="T6" fmla="*/ 0 w 208"/>
                  <a:gd name="T7" fmla="*/ 0 h 403"/>
                  <a:gd name="T8" fmla="*/ 0 w 208"/>
                  <a:gd name="T9" fmla="*/ 0 h 403"/>
                  <a:gd name="T10" fmla="*/ 0 w 208"/>
                  <a:gd name="T11" fmla="*/ 0 h 403"/>
                  <a:gd name="T12" fmla="*/ 0 60000 65536"/>
                  <a:gd name="T13" fmla="*/ 0 60000 65536"/>
                  <a:gd name="T14" fmla="*/ 0 60000 65536"/>
                  <a:gd name="T15" fmla="*/ 0 60000 65536"/>
                  <a:gd name="T16" fmla="*/ 0 60000 65536"/>
                  <a:gd name="T17" fmla="*/ 0 60000 65536"/>
                  <a:gd name="T18" fmla="*/ 0 w 208"/>
                  <a:gd name="T19" fmla="*/ 0 h 403"/>
                  <a:gd name="T20" fmla="*/ 208 w 208"/>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208" h="403">
                    <a:moveTo>
                      <a:pt x="156" y="0"/>
                    </a:moveTo>
                    <a:lnTo>
                      <a:pt x="0" y="151"/>
                    </a:lnTo>
                    <a:lnTo>
                      <a:pt x="0" y="403"/>
                    </a:lnTo>
                    <a:lnTo>
                      <a:pt x="208" y="403"/>
                    </a:lnTo>
                    <a:lnTo>
                      <a:pt x="208" y="101"/>
                    </a:lnTo>
                    <a:lnTo>
                      <a:pt x="156"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56" name="Rectangle 410"/>
              <p:cNvSpPr>
                <a:spLocks noChangeArrowheads="1"/>
              </p:cNvSpPr>
              <p:nvPr/>
            </p:nvSpPr>
            <p:spPr bwMode="auto">
              <a:xfrm>
                <a:off x="997" y="1255"/>
                <a:ext cx="162" cy="6"/>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57" name="Rectangle 411"/>
              <p:cNvSpPr>
                <a:spLocks noChangeArrowheads="1"/>
              </p:cNvSpPr>
              <p:nvPr/>
            </p:nvSpPr>
            <p:spPr bwMode="auto">
              <a:xfrm>
                <a:off x="997" y="1245"/>
                <a:ext cx="162" cy="10"/>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58" name="Rectangle 412"/>
              <p:cNvSpPr>
                <a:spLocks noChangeArrowheads="1"/>
              </p:cNvSpPr>
              <p:nvPr/>
            </p:nvSpPr>
            <p:spPr bwMode="auto">
              <a:xfrm>
                <a:off x="997" y="1233"/>
                <a:ext cx="162" cy="12"/>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59" name="Rectangle 413"/>
              <p:cNvSpPr>
                <a:spLocks noChangeArrowheads="1"/>
              </p:cNvSpPr>
              <p:nvPr/>
            </p:nvSpPr>
            <p:spPr bwMode="auto">
              <a:xfrm>
                <a:off x="1137" y="1225"/>
                <a:ext cx="17" cy="6"/>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60" name="Oval 414"/>
              <p:cNvSpPr>
                <a:spLocks noChangeArrowheads="1"/>
              </p:cNvSpPr>
              <p:nvPr/>
            </p:nvSpPr>
            <p:spPr bwMode="auto">
              <a:xfrm>
                <a:off x="1014" y="1183"/>
                <a:ext cx="13" cy="12"/>
              </a:xfrm>
              <a:prstGeom prst="ellipse">
                <a:avLst/>
              </a:prstGeom>
              <a:solidFill>
                <a:srgbClr val="9F9F9F"/>
              </a:solidFill>
              <a:ln w="1588">
                <a:solidFill>
                  <a:srgbClr val="000000"/>
                </a:solidFill>
                <a:round/>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61" name="Rectangle 415"/>
              <p:cNvSpPr>
                <a:spLocks noChangeArrowheads="1"/>
              </p:cNvSpPr>
              <p:nvPr/>
            </p:nvSpPr>
            <p:spPr bwMode="auto">
              <a:xfrm>
                <a:off x="1055" y="1161"/>
                <a:ext cx="12" cy="11"/>
              </a:xfrm>
              <a:prstGeom prst="rect">
                <a:avLst/>
              </a:prstGeom>
              <a:solidFill>
                <a:srgbClr val="80808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62" name="Freeform 416"/>
              <p:cNvSpPr>
                <a:spLocks/>
              </p:cNvSpPr>
              <p:nvPr/>
            </p:nvSpPr>
            <p:spPr bwMode="auto">
              <a:xfrm>
                <a:off x="1049" y="1155"/>
                <a:ext cx="46" cy="45"/>
              </a:xfrm>
              <a:custGeom>
                <a:avLst/>
                <a:gdLst>
                  <a:gd name="T0" fmla="*/ 0 w 416"/>
                  <a:gd name="T1" fmla="*/ 0 h 403"/>
                  <a:gd name="T2" fmla="*/ 0 w 416"/>
                  <a:gd name="T3" fmla="*/ 0 h 403"/>
                  <a:gd name="T4" fmla="*/ 0 w 416"/>
                  <a:gd name="T5" fmla="*/ 0 h 403"/>
                  <a:gd name="T6" fmla="*/ 0 w 416"/>
                  <a:gd name="T7" fmla="*/ 0 h 403"/>
                  <a:gd name="T8" fmla="*/ 0 w 416"/>
                  <a:gd name="T9" fmla="*/ 0 h 403"/>
                  <a:gd name="T10" fmla="*/ 0 w 416"/>
                  <a:gd name="T11" fmla="*/ 0 h 403"/>
                  <a:gd name="T12" fmla="*/ 0 w 416"/>
                  <a:gd name="T13" fmla="*/ 0 h 403"/>
                  <a:gd name="T14" fmla="*/ 0 60000 65536"/>
                  <a:gd name="T15" fmla="*/ 0 60000 65536"/>
                  <a:gd name="T16" fmla="*/ 0 60000 65536"/>
                  <a:gd name="T17" fmla="*/ 0 60000 65536"/>
                  <a:gd name="T18" fmla="*/ 0 60000 65536"/>
                  <a:gd name="T19" fmla="*/ 0 60000 65536"/>
                  <a:gd name="T20" fmla="*/ 0 60000 65536"/>
                  <a:gd name="T21" fmla="*/ 0 w 416"/>
                  <a:gd name="T22" fmla="*/ 0 h 403"/>
                  <a:gd name="T23" fmla="*/ 416 w 416"/>
                  <a:gd name="T24" fmla="*/ 403 h 4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403">
                    <a:moveTo>
                      <a:pt x="52" y="403"/>
                    </a:moveTo>
                    <a:lnTo>
                      <a:pt x="52" y="50"/>
                    </a:lnTo>
                    <a:lnTo>
                      <a:pt x="416" y="50"/>
                    </a:lnTo>
                    <a:lnTo>
                      <a:pt x="416" y="0"/>
                    </a:lnTo>
                    <a:lnTo>
                      <a:pt x="0" y="0"/>
                    </a:lnTo>
                    <a:lnTo>
                      <a:pt x="0" y="403"/>
                    </a:lnTo>
                    <a:lnTo>
                      <a:pt x="52" y="403"/>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nvGrpSpPr>
              <p:cNvPr id="29" name="Group 417"/>
              <p:cNvGrpSpPr>
                <a:grpSpLocks/>
              </p:cNvGrpSpPr>
              <p:nvPr/>
            </p:nvGrpSpPr>
            <p:grpSpPr bwMode="auto">
              <a:xfrm>
                <a:off x="1011" y="1112"/>
                <a:ext cx="52" cy="47"/>
                <a:chOff x="1011" y="1112"/>
                <a:chExt cx="52" cy="47"/>
              </a:xfrm>
            </p:grpSpPr>
            <p:sp>
              <p:nvSpPr>
                <p:cNvPr id="92275" name="Oval 418"/>
                <p:cNvSpPr>
                  <a:spLocks noChangeArrowheads="1"/>
                </p:cNvSpPr>
                <p:nvPr/>
              </p:nvSpPr>
              <p:spPr bwMode="auto">
                <a:xfrm>
                  <a:off x="1016" y="1112"/>
                  <a:ext cx="47" cy="47"/>
                </a:xfrm>
                <a:prstGeom prst="ellipse">
                  <a:avLst/>
                </a:prstGeom>
                <a:solidFill>
                  <a:srgbClr val="808080"/>
                </a:solidFill>
                <a:ln w="1588">
                  <a:solidFill>
                    <a:srgbClr val="000000"/>
                  </a:solidFill>
                  <a:round/>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76" name="Oval 419"/>
                <p:cNvSpPr>
                  <a:spLocks noChangeArrowheads="1"/>
                </p:cNvSpPr>
                <p:nvPr/>
              </p:nvSpPr>
              <p:spPr bwMode="auto">
                <a:xfrm>
                  <a:off x="1011" y="1112"/>
                  <a:ext cx="48" cy="47"/>
                </a:xfrm>
                <a:prstGeom prst="ellipse">
                  <a:avLst/>
                </a:prstGeom>
                <a:solidFill>
                  <a:srgbClr val="C0C0C0"/>
                </a:solidFill>
                <a:ln w="1588">
                  <a:solidFill>
                    <a:srgbClr val="000000"/>
                  </a:solidFill>
                  <a:round/>
                  <a:headEnd/>
                  <a:tailEnd/>
                </a:ln>
              </p:spPr>
              <p:txBody>
                <a:bodyPr/>
                <a:lstStyle/>
                <a:p>
                  <a:endParaRPr lang="en-US" altLang="en-US" sz="1400">
                    <a:solidFill>
                      <a:schemeClr val="accent1">
                        <a:lumMod val="75000"/>
                      </a:schemeClr>
                    </a:solidFill>
                    <a:latin typeface="Franklin Gothic Book" pitchFamily="34" charset="0"/>
                  </a:endParaRPr>
                </a:p>
              </p:txBody>
            </p:sp>
          </p:grpSp>
          <p:grpSp>
            <p:nvGrpSpPr>
              <p:cNvPr id="30" name="Group 420"/>
              <p:cNvGrpSpPr>
                <a:grpSpLocks/>
              </p:cNvGrpSpPr>
              <p:nvPr/>
            </p:nvGrpSpPr>
            <p:grpSpPr bwMode="auto">
              <a:xfrm>
                <a:off x="1032" y="1200"/>
                <a:ext cx="17" cy="45"/>
                <a:chOff x="1032" y="1200"/>
                <a:chExt cx="17" cy="45"/>
              </a:xfrm>
            </p:grpSpPr>
            <p:sp>
              <p:nvSpPr>
                <p:cNvPr id="92266" name="Rectangle 421"/>
                <p:cNvSpPr>
                  <a:spLocks noChangeArrowheads="1"/>
                </p:cNvSpPr>
                <p:nvPr/>
              </p:nvSpPr>
              <p:spPr bwMode="auto">
                <a:xfrm>
                  <a:off x="1032" y="1200"/>
                  <a:ext cx="17" cy="45"/>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grpSp>
              <p:nvGrpSpPr>
                <p:cNvPr id="31" name="Group 422"/>
                <p:cNvGrpSpPr>
                  <a:grpSpLocks/>
                </p:cNvGrpSpPr>
                <p:nvPr/>
              </p:nvGrpSpPr>
              <p:grpSpPr bwMode="auto">
                <a:xfrm>
                  <a:off x="1032" y="1205"/>
                  <a:ext cx="17" cy="35"/>
                  <a:chOff x="1032" y="1205"/>
                  <a:chExt cx="17" cy="35"/>
                </a:xfrm>
              </p:grpSpPr>
              <p:sp>
                <p:nvSpPr>
                  <p:cNvPr id="92268" name="Line 423"/>
                  <p:cNvSpPr>
                    <a:spLocks noChangeShapeType="1"/>
                  </p:cNvSpPr>
                  <p:nvPr/>
                </p:nvSpPr>
                <p:spPr bwMode="auto">
                  <a:xfrm>
                    <a:off x="1032" y="1211"/>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69" name="Line 424"/>
                  <p:cNvSpPr>
                    <a:spLocks noChangeShapeType="1"/>
                  </p:cNvSpPr>
                  <p:nvPr/>
                </p:nvSpPr>
                <p:spPr bwMode="auto">
                  <a:xfrm>
                    <a:off x="1032" y="1228"/>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70" name="Line 425"/>
                  <p:cNvSpPr>
                    <a:spLocks noChangeShapeType="1"/>
                  </p:cNvSpPr>
                  <p:nvPr/>
                </p:nvSpPr>
                <p:spPr bwMode="auto">
                  <a:xfrm>
                    <a:off x="1032" y="1222"/>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71" name="Line 426"/>
                  <p:cNvSpPr>
                    <a:spLocks noChangeShapeType="1"/>
                  </p:cNvSpPr>
                  <p:nvPr/>
                </p:nvSpPr>
                <p:spPr bwMode="auto">
                  <a:xfrm>
                    <a:off x="1032" y="1217"/>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72" name="Line 427"/>
                  <p:cNvSpPr>
                    <a:spLocks noChangeShapeType="1"/>
                  </p:cNvSpPr>
                  <p:nvPr/>
                </p:nvSpPr>
                <p:spPr bwMode="auto">
                  <a:xfrm>
                    <a:off x="1032" y="1205"/>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73" name="Line 428"/>
                  <p:cNvSpPr>
                    <a:spLocks noChangeShapeType="1"/>
                  </p:cNvSpPr>
                  <p:nvPr/>
                </p:nvSpPr>
                <p:spPr bwMode="auto">
                  <a:xfrm>
                    <a:off x="1032" y="1233"/>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74" name="Line 429"/>
                  <p:cNvSpPr>
                    <a:spLocks noChangeShapeType="1"/>
                  </p:cNvSpPr>
                  <p:nvPr/>
                </p:nvSpPr>
                <p:spPr bwMode="auto">
                  <a:xfrm>
                    <a:off x="1032" y="1239"/>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sp>
            <p:nvSpPr>
              <p:cNvPr id="92265" name="Rectangle 430"/>
              <p:cNvSpPr>
                <a:spLocks noChangeArrowheads="1"/>
              </p:cNvSpPr>
              <p:nvPr/>
            </p:nvSpPr>
            <p:spPr bwMode="auto">
              <a:xfrm>
                <a:off x="1142" y="1211"/>
                <a:ext cx="5" cy="11"/>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grpSp>
        <p:grpSp>
          <p:nvGrpSpPr>
            <p:cNvPr id="607232" name="Group 431"/>
            <p:cNvGrpSpPr>
              <a:grpSpLocks/>
            </p:cNvGrpSpPr>
            <p:nvPr/>
          </p:nvGrpSpPr>
          <p:grpSpPr bwMode="auto">
            <a:xfrm>
              <a:off x="1094" y="1087"/>
              <a:ext cx="29" cy="31"/>
              <a:chOff x="1094" y="1087"/>
              <a:chExt cx="29" cy="31"/>
            </a:xfrm>
          </p:grpSpPr>
          <p:sp>
            <p:nvSpPr>
              <p:cNvPr id="92241" name="Freeform 432"/>
              <p:cNvSpPr>
                <a:spLocks/>
              </p:cNvSpPr>
              <p:nvPr/>
            </p:nvSpPr>
            <p:spPr bwMode="auto">
              <a:xfrm>
                <a:off x="1110" y="1096"/>
                <a:ext cx="13" cy="22"/>
              </a:xfrm>
              <a:custGeom>
                <a:avLst/>
                <a:gdLst>
                  <a:gd name="T0" fmla="*/ 0 w 117"/>
                  <a:gd name="T1" fmla="*/ 0 h 195"/>
                  <a:gd name="T2" fmla="*/ 0 w 117"/>
                  <a:gd name="T3" fmla="*/ 0 h 195"/>
                  <a:gd name="T4" fmla="*/ 0 w 117"/>
                  <a:gd name="T5" fmla="*/ 0 h 195"/>
                  <a:gd name="T6" fmla="*/ 0 w 117"/>
                  <a:gd name="T7" fmla="*/ 0 h 195"/>
                  <a:gd name="T8" fmla="*/ 0 w 117"/>
                  <a:gd name="T9" fmla="*/ 0 h 195"/>
                  <a:gd name="T10" fmla="*/ 0 60000 65536"/>
                  <a:gd name="T11" fmla="*/ 0 60000 65536"/>
                  <a:gd name="T12" fmla="*/ 0 60000 65536"/>
                  <a:gd name="T13" fmla="*/ 0 60000 65536"/>
                  <a:gd name="T14" fmla="*/ 0 60000 65536"/>
                  <a:gd name="T15" fmla="*/ 0 w 117"/>
                  <a:gd name="T16" fmla="*/ 0 h 195"/>
                  <a:gd name="T17" fmla="*/ 117 w 117"/>
                  <a:gd name="T18" fmla="*/ 195 h 195"/>
                </a:gdLst>
                <a:ahLst/>
                <a:cxnLst>
                  <a:cxn ang="T10">
                    <a:pos x="T0" y="T1"/>
                  </a:cxn>
                  <a:cxn ang="T11">
                    <a:pos x="T2" y="T3"/>
                  </a:cxn>
                  <a:cxn ang="T12">
                    <a:pos x="T4" y="T5"/>
                  </a:cxn>
                  <a:cxn ang="T13">
                    <a:pos x="T6" y="T7"/>
                  </a:cxn>
                  <a:cxn ang="T14">
                    <a:pos x="T8" y="T9"/>
                  </a:cxn>
                </a:cxnLst>
                <a:rect l="T15" t="T16" r="T17" b="T18"/>
                <a:pathLst>
                  <a:path w="117" h="195">
                    <a:moveTo>
                      <a:pt x="98" y="0"/>
                    </a:moveTo>
                    <a:lnTo>
                      <a:pt x="0" y="163"/>
                    </a:lnTo>
                    <a:lnTo>
                      <a:pt x="20" y="195"/>
                    </a:lnTo>
                    <a:lnTo>
                      <a:pt x="117" y="6"/>
                    </a:lnTo>
                    <a:lnTo>
                      <a:pt x="98" y="0"/>
                    </a:lnTo>
                    <a:close/>
                  </a:path>
                </a:pathLst>
              </a:custGeom>
              <a:solidFill>
                <a:srgbClr val="BFBFD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42" name="Freeform 433"/>
              <p:cNvSpPr>
                <a:spLocks/>
              </p:cNvSpPr>
              <p:nvPr/>
            </p:nvSpPr>
            <p:spPr bwMode="auto">
              <a:xfrm>
                <a:off x="1094" y="1087"/>
                <a:ext cx="25" cy="6"/>
              </a:xfrm>
              <a:custGeom>
                <a:avLst/>
                <a:gdLst>
                  <a:gd name="T0" fmla="*/ 0 w 228"/>
                  <a:gd name="T1" fmla="*/ 0 h 56"/>
                  <a:gd name="T2" fmla="*/ 0 w 228"/>
                  <a:gd name="T3" fmla="*/ 0 h 56"/>
                  <a:gd name="T4" fmla="*/ 0 w 228"/>
                  <a:gd name="T5" fmla="*/ 0 h 56"/>
                  <a:gd name="T6" fmla="*/ 0 w 228"/>
                  <a:gd name="T7" fmla="*/ 0 h 56"/>
                  <a:gd name="T8" fmla="*/ 0 w 228"/>
                  <a:gd name="T9" fmla="*/ 0 h 56"/>
                  <a:gd name="T10" fmla="*/ 0 60000 65536"/>
                  <a:gd name="T11" fmla="*/ 0 60000 65536"/>
                  <a:gd name="T12" fmla="*/ 0 60000 65536"/>
                  <a:gd name="T13" fmla="*/ 0 60000 65536"/>
                  <a:gd name="T14" fmla="*/ 0 60000 65536"/>
                  <a:gd name="T15" fmla="*/ 0 w 228"/>
                  <a:gd name="T16" fmla="*/ 0 h 56"/>
                  <a:gd name="T17" fmla="*/ 228 w 228"/>
                  <a:gd name="T18" fmla="*/ 56 h 56"/>
                </a:gdLst>
                <a:ahLst/>
                <a:cxnLst>
                  <a:cxn ang="T10">
                    <a:pos x="T0" y="T1"/>
                  </a:cxn>
                  <a:cxn ang="T11">
                    <a:pos x="T2" y="T3"/>
                  </a:cxn>
                  <a:cxn ang="T12">
                    <a:pos x="T4" y="T5"/>
                  </a:cxn>
                  <a:cxn ang="T13">
                    <a:pos x="T6" y="T7"/>
                  </a:cxn>
                  <a:cxn ang="T14">
                    <a:pos x="T8" y="T9"/>
                  </a:cxn>
                </a:cxnLst>
                <a:rect l="T15" t="T16" r="T17" b="T18"/>
                <a:pathLst>
                  <a:path w="228" h="56">
                    <a:moveTo>
                      <a:pt x="221" y="0"/>
                    </a:moveTo>
                    <a:lnTo>
                      <a:pt x="0" y="31"/>
                    </a:lnTo>
                    <a:lnTo>
                      <a:pt x="33" y="56"/>
                    </a:lnTo>
                    <a:lnTo>
                      <a:pt x="228" y="19"/>
                    </a:lnTo>
                    <a:lnTo>
                      <a:pt x="221" y="0"/>
                    </a:lnTo>
                    <a:close/>
                  </a:path>
                </a:pathLst>
              </a:custGeom>
              <a:solidFill>
                <a:srgbClr val="BFBFD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nvGrpSpPr>
            <p:cNvPr id="607233" name="Group 434"/>
            <p:cNvGrpSpPr>
              <a:grpSpLocks/>
            </p:cNvGrpSpPr>
            <p:nvPr/>
          </p:nvGrpSpPr>
          <p:grpSpPr bwMode="auto">
            <a:xfrm>
              <a:off x="1037" y="1037"/>
              <a:ext cx="94" cy="144"/>
              <a:chOff x="1037" y="1037"/>
              <a:chExt cx="94" cy="144"/>
            </a:xfrm>
          </p:grpSpPr>
          <p:sp>
            <p:nvSpPr>
              <p:cNvPr id="92239" name="Freeform 435"/>
              <p:cNvSpPr>
                <a:spLocks/>
              </p:cNvSpPr>
              <p:nvPr/>
            </p:nvSpPr>
            <p:spPr bwMode="auto">
              <a:xfrm>
                <a:off x="1037" y="1037"/>
                <a:ext cx="94" cy="144"/>
              </a:xfrm>
              <a:custGeom>
                <a:avLst/>
                <a:gdLst>
                  <a:gd name="T0" fmla="*/ 0 w 852"/>
                  <a:gd name="T1" fmla="*/ 0 h 1298"/>
                  <a:gd name="T2" fmla="*/ 0 w 852"/>
                  <a:gd name="T3" fmla="*/ 0 h 1298"/>
                  <a:gd name="T4" fmla="*/ 0 w 852"/>
                  <a:gd name="T5" fmla="*/ 0 h 1298"/>
                  <a:gd name="T6" fmla="*/ 0 w 852"/>
                  <a:gd name="T7" fmla="*/ 0 h 1298"/>
                  <a:gd name="T8" fmla="*/ 0 w 852"/>
                  <a:gd name="T9" fmla="*/ 0 h 1298"/>
                  <a:gd name="T10" fmla="*/ 0 w 852"/>
                  <a:gd name="T11" fmla="*/ 0 h 1298"/>
                  <a:gd name="T12" fmla="*/ 0 w 852"/>
                  <a:gd name="T13" fmla="*/ 0 h 1298"/>
                  <a:gd name="T14" fmla="*/ 0 w 852"/>
                  <a:gd name="T15" fmla="*/ 0 h 1298"/>
                  <a:gd name="T16" fmla="*/ 0 w 852"/>
                  <a:gd name="T17" fmla="*/ 0 h 1298"/>
                  <a:gd name="T18" fmla="*/ 0 w 852"/>
                  <a:gd name="T19" fmla="*/ 0 h 1298"/>
                  <a:gd name="T20" fmla="*/ 0 w 852"/>
                  <a:gd name="T21" fmla="*/ 0 h 1298"/>
                  <a:gd name="T22" fmla="*/ 0 w 852"/>
                  <a:gd name="T23" fmla="*/ 0 h 1298"/>
                  <a:gd name="T24" fmla="*/ 0 w 852"/>
                  <a:gd name="T25" fmla="*/ 0 h 1298"/>
                  <a:gd name="T26" fmla="*/ 0 w 852"/>
                  <a:gd name="T27" fmla="*/ 0 h 1298"/>
                  <a:gd name="T28" fmla="*/ 0 w 852"/>
                  <a:gd name="T29" fmla="*/ 0 h 1298"/>
                  <a:gd name="T30" fmla="*/ 0 w 852"/>
                  <a:gd name="T31" fmla="*/ 0 h 1298"/>
                  <a:gd name="T32" fmla="*/ 0 w 852"/>
                  <a:gd name="T33" fmla="*/ 0 h 1298"/>
                  <a:gd name="T34" fmla="*/ 0 w 852"/>
                  <a:gd name="T35" fmla="*/ 0 h 1298"/>
                  <a:gd name="T36" fmla="*/ 0 w 852"/>
                  <a:gd name="T37" fmla="*/ 0 h 1298"/>
                  <a:gd name="T38" fmla="*/ 0 w 852"/>
                  <a:gd name="T39" fmla="*/ 0 h 1298"/>
                  <a:gd name="T40" fmla="*/ 0 w 852"/>
                  <a:gd name="T41" fmla="*/ 0 h 1298"/>
                  <a:gd name="T42" fmla="*/ 0 w 852"/>
                  <a:gd name="T43" fmla="*/ 0 h 1298"/>
                  <a:gd name="T44" fmla="*/ 0 w 852"/>
                  <a:gd name="T45" fmla="*/ 0 h 12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2"/>
                  <a:gd name="T70" fmla="*/ 0 h 1298"/>
                  <a:gd name="T71" fmla="*/ 852 w 852"/>
                  <a:gd name="T72" fmla="*/ 1298 h 12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2" h="1298">
                    <a:moveTo>
                      <a:pt x="26" y="48"/>
                    </a:moveTo>
                    <a:lnTo>
                      <a:pt x="13" y="86"/>
                    </a:lnTo>
                    <a:lnTo>
                      <a:pt x="3" y="133"/>
                    </a:lnTo>
                    <a:lnTo>
                      <a:pt x="0" y="183"/>
                    </a:lnTo>
                    <a:lnTo>
                      <a:pt x="0" y="233"/>
                    </a:lnTo>
                    <a:lnTo>
                      <a:pt x="10" y="300"/>
                    </a:lnTo>
                    <a:lnTo>
                      <a:pt x="20" y="381"/>
                    </a:lnTo>
                    <a:lnTo>
                      <a:pt x="39" y="473"/>
                    </a:lnTo>
                    <a:lnTo>
                      <a:pt x="72" y="577"/>
                    </a:lnTo>
                    <a:lnTo>
                      <a:pt x="120" y="677"/>
                    </a:lnTo>
                    <a:lnTo>
                      <a:pt x="199" y="797"/>
                    </a:lnTo>
                    <a:lnTo>
                      <a:pt x="277" y="910"/>
                    </a:lnTo>
                    <a:lnTo>
                      <a:pt x="342" y="986"/>
                    </a:lnTo>
                    <a:lnTo>
                      <a:pt x="433" y="1077"/>
                    </a:lnTo>
                    <a:lnTo>
                      <a:pt x="527" y="1153"/>
                    </a:lnTo>
                    <a:lnTo>
                      <a:pt x="611" y="1213"/>
                    </a:lnTo>
                    <a:lnTo>
                      <a:pt x="673" y="1250"/>
                    </a:lnTo>
                    <a:lnTo>
                      <a:pt x="735" y="1279"/>
                    </a:lnTo>
                    <a:lnTo>
                      <a:pt x="784" y="1298"/>
                    </a:lnTo>
                    <a:lnTo>
                      <a:pt x="823" y="1298"/>
                    </a:lnTo>
                    <a:lnTo>
                      <a:pt x="852" y="1282"/>
                    </a:lnTo>
                    <a:lnTo>
                      <a:pt x="55" y="0"/>
                    </a:lnTo>
                    <a:lnTo>
                      <a:pt x="26" y="48"/>
                    </a:lnTo>
                    <a:close/>
                  </a:path>
                </a:pathLst>
              </a:custGeom>
              <a:solidFill>
                <a:srgbClr val="80808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40" name="Freeform 436"/>
              <p:cNvSpPr>
                <a:spLocks/>
              </p:cNvSpPr>
              <p:nvPr/>
            </p:nvSpPr>
            <p:spPr bwMode="auto">
              <a:xfrm>
                <a:off x="1042" y="1037"/>
                <a:ext cx="89" cy="143"/>
              </a:xfrm>
              <a:custGeom>
                <a:avLst/>
                <a:gdLst>
                  <a:gd name="T0" fmla="*/ 0 w 803"/>
                  <a:gd name="T1" fmla="*/ 0 h 1285"/>
                  <a:gd name="T2" fmla="*/ 0 w 803"/>
                  <a:gd name="T3" fmla="*/ 0 h 1285"/>
                  <a:gd name="T4" fmla="*/ 0 w 803"/>
                  <a:gd name="T5" fmla="*/ 0 h 1285"/>
                  <a:gd name="T6" fmla="*/ 0 w 803"/>
                  <a:gd name="T7" fmla="*/ 0 h 1285"/>
                  <a:gd name="T8" fmla="*/ 0 w 803"/>
                  <a:gd name="T9" fmla="*/ 0 h 1285"/>
                  <a:gd name="T10" fmla="*/ 0 w 803"/>
                  <a:gd name="T11" fmla="*/ 0 h 1285"/>
                  <a:gd name="T12" fmla="*/ 0 w 803"/>
                  <a:gd name="T13" fmla="*/ 0 h 1285"/>
                  <a:gd name="T14" fmla="*/ 0 w 803"/>
                  <a:gd name="T15" fmla="*/ 0 h 1285"/>
                  <a:gd name="T16" fmla="*/ 0 w 803"/>
                  <a:gd name="T17" fmla="*/ 0 h 1285"/>
                  <a:gd name="T18" fmla="*/ 0 w 803"/>
                  <a:gd name="T19" fmla="*/ 0 h 1285"/>
                  <a:gd name="T20" fmla="*/ 0 w 803"/>
                  <a:gd name="T21" fmla="*/ 0 h 1285"/>
                  <a:gd name="T22" fmla="*/ 0 w 803"/>
                  <a:gd name="T23" fmla="*/ 0 h 1285"/>
                  <a:gd name="T24" fmla="*/ 0 w 803"/>
                  <a:gd name="T25" fmla="*/ 0 h 1285"/>
                  <a:gd name="T26" fmla="*/ 0 w 803"/>
                  <a:gd name="T27" fmla="*/ 0 h 1285"/>
                  <a:gd name="T28" fmla="*/ 0 w 803"/>
                  <a:gd name="T29" fmla="*/ 0 h 1285"/>
                  <a:gd name="T30" fmla="*/ 0 w 803"/>
                  <a:gd name="T31" fmla="*/ 0 h 1285"/>
                  <a:gd name="T32" fmla="*/ 0 w 803"/>
                  <a:gd name="T33" fmla="*/ 0 h 1285"/>
                  <a:gd name="T34" fmla="*/ 0 w 803"/>
                  <a:gd name="T35" fmla="*/ 0 h 1285"/>
                  <a:gd name="T36" fmla="*/ 0 w 803"/>
                  <a:gd name="T37" fmla="*/ 0 h 1285"/>
                  <a:gd name="T38" fmla="*/ 0 w 803"/>
                  <a:gd name="T39" fmla="*/ 0 h 1285"/>
                  <a:gd name="T40" fmla="*/ 0 w 803"/>
                  <a:gd name="T41" fmla="*/ 0 h 1285"/>
                  <a:gd name="T42" fmla="*/ 0 w 803"/>
                  <a:gd name="T43" fmla="*/ 0 h 1285"/>
                  <a:gd name="T44" fmla="*/ 0 w 803"/>
                  <a:gd name="T45" fmla="*/ 0 h 1285"/>
                  <a:gd name="T46" fmla="*/ 0 w 803"/>
                  <a:gd name="T47" fmla="*/ 0 h 1285"/>
                  <a:gd name="T48" fmla="*/ 0 w 803"/>
                  <a:gd name="T49" fmla="*/ 0 h 1285"/>
                  <a:gd name="T50" fmla="*/ 0 w 803"/>
                  <a:gd name="T51" fmla="*/ 0 h 1285"/>
                  <a:gd name="T52" fmla="*/ 0 w 803"/>
                  <a:gd name="T53" fmla="*/ 0 h 1285"/>
                  <a:gd name="T54" fmla="*/ 0 w 803"/>
                  <a:gd name="T55" fmla="*/ 0 h 1285"/>
                  <a:gd name="T56" fmla="*/ 0 w 803"/>
                  <a:gd name="T57" fmla="*/ 0 h 1285"/>
                  <a:gd name="T58" fmla="*/ 0 w 803"/>
                  <a:gd name="T59" fmla="*/ 0 h 1285"/>
                  <a:gd name="T60" fmla="*/ 0 w 803"/>
                  <a:gd name="T61" fmla="*/ 0 h 1285"/>
                  <a:gd name="T62" fmla="*/ 0 w 803"/>
                  <a:gd name="T63" fmla="*/ 0 h 1285"/>
                  <a:gd name="T64" fmla="*/ 0 w 803"/>
                  <a:gd name="T65" fmla="*/ 0 h 1285"/>
                  <a:gd name="T66" fmla="*/ 0 w 803"/>
                  <a:gd name="T67" fmla="*/ 0 h 1285"/>
                  <a:gd name="T68" fmla="*/ 0 w 803"/>
                  <a:gd name="T69" fmla="*/ 0 h 1285"/>
                  <a:gd name="T70" fmla="*/ 0 w 803"/>
                  <a:gd name="T71" fmla="*/ 0 h 1285"/>
                  <a:gd name="T72" fmla="*/ 0 w 803"/>
                  <a:gd name="T73" fmla="*/ 0 h 1285"/>
                  <a:gd name="T74" fmla="*/ 0 w 803"/>
                  <a:gd name="T75" fmla="*/ 0 h 1285"/>
                  <a:gd name="T76" fmla="*/ 0 w 803"/>
                  <a:gd name="T77" fmla="*/ 0 h 1285"/>
                  <a:gd name="T78" fmla="*/ 0 w 803"/>
                  <a:gd name="T79" fmla="*/ 0 h 1285"/>
                  <a:gd name="T80" fmla="*/ 0 w 803"/>
                  <a:gd name="T81" fmla="*/ 0 h 1285"/>
                  <a:gd name="T82" fmla="*/ 0 w 803"/>
                  <a:gd name="T83" fmla="*/ 0 h 1285"/>
                  <a:gd name="T84" fmla="*/ 0 w 803"/>
                  <a:gd name="T85" fmla="*/ 0 h 1285"/>
                  <a:gd name="T86" fmla="*/ 0 w 803"/>
                  <a:gd name="T87" fmla="*/ 0 h 1285"/>
                  <a:gd name="T88" fmla="*/ 0 w 803"/>
                  <a:gd name="T89" fmla="*/ 0 h 12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3"/>
                  <a:gd name="T136" fmla="*/ 0 h 1285"/>
                  <a:gd name="T137" fmla="*/ 803 w 803"/>
                  <a:gd name="T138" fmla="*/ 1285 h 12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3" h="1285">
                    <a:moveTo>
                      <a:pt x="6" y="0"/>
                    </a:moveTo>
                    <a:lnTo>
                      <a:pt x="0" y="26"/>
                    </a:lnTo>
                    <a:lnTo>
                      <a:pt x="0" y="82"/>
                    </a:lnTo>
                    <a:lnTo>
                      <a:pt x="3" y="148"/>
                    </a:lnTo>
                    <a:lnTo>
                      <a:pt x="10" y="202"/>
                    </a:lnTo>
                    <a:lnTo>
                      <a:pt x="19" y="271"/>
                    </a:lnTo>
                    <a:lnTo>
                      <a:pt x="32" y="353"/>
                    </a:lnTo>
                    <a:lnTo>
                      <a:pt x="52" y="438"/>
                    </a:lnTo>
                    <a:lnTo>
                      <a:pt x="91" y="545"/>
                    </a:lnTo>
                    <a:lnTo>
                      <a:pt x="150" y="668"/>
                    </a:lnTo>
                    <a:lnTo>
                      <a:pt x="215" y="769"/>
                    </a:lnTo>
                    <a:lnTo>
                      <a:pt x="293" y="876"/>
                    </a:lnTo>
                    <a:lnTo>
                      <a:pt x="364" y="958"/>
                    </a:lnTo>
                    <a:lnTo>
                      <a:pt x="419" y="1013"/>
                    </a:lnTo>
                    <a:lnTo>
                      <a:pt x="471" y="1065"/>
                    </a:lnTo>
                    <a:lnTo>
                      <a:pt x="527" y="1115"/>
                    </a:lnTo>
                    <a:lnTo>
                      <a:pt x="588" y="1164"/>
                    </a:lnTo>
                    <a:lnTo>
                      <a:pt x="631" y="1197"/>
                    </a:lnTo>
                    <a:lnTo>
                      <a:pt x="676" y="1225"/>
                    </a:lnTo>
                    <a:lnTo>
                      <a:pt x="725" y="1252"/>
                    </a:lnTo>
                    <a:lnTo>
                      <a:pt x="767" y="1279"/>
                    </a:lnTo>
                    <a:lnTo>
                      <a:pt x="793" y="1285"/>
                    </a:lnTo>
                    <a:lnTo>
                      <a:pt x="803" y="1266"/>
                    </a:lnTo>
                    <a:lnTo>
                      <a:pt x="801" y="1240"/>
                    </a:lnTo>
                    <a:lnTo>
                      <a:pt x="794" y="1209"/>
                    </a:lnTo>
                    <a:lnTo>
                      <a:pt x="783" y="1156"/>
                    </a:lnTo>
                    <a:lnTo>
                      <a:pt x="770" y="1086"/>
                    </a:lnTo>
                    <a:lnTo>
                      <a:pt x="754" y="1020"/>
                    </a:lnTo>
                    <a:lnTo>
                      <a:pt x="735" y="944"/>
                    </a:lnTo>
                    <a:lnTo>
                      <a:pt x="709" y="863"/>
                    </a:lnTo>
                    <a:lnTo>
                      <a:pt x="681" y="799"/>
                    </a:lnTo>
                    <a:lnTo>
                      <a:pt x="657" y="743"/>
                    </a:lnTo>
                    <a:lnTo>
                      <a:pt x="619" y="670"/>
                    </a:lnTo>
                    <a:lnTo>
                      <a:pt x="582" y="605"/>
                    </a:lnTo>
                    <a:lnTo>
                      <a:pt x="537" y="535"/>
                    </a:lnTo>
                    <a:lnTo>
                      <a:pt x="468" y="447"/>
                    </a:lnTo>
                    <a:lnTo>
                      <a:pt x="419" y="384"/>
                    </a:lnTo>
                    <a:lnTo>
                      <a:pt x="349" y="298"/>
                    </a:lnTo>
                    <a:lnTo>
                      <a:pt x="283" y="236"/>
                    </a:lnTo>
                    <a:lnTo>
                      <a:pt x="218" y="172"/>
                    </a:lnTo>
                    <a:lnTo>
                      <a:pt x="169" y="126"/>
                    </a:lnTo>
                    <a:lnTo>
                      <a:pt x="117" y="78"/>
                    </a:lnTo>
                    <a:lnTo>
                      <a:pt x="78" y="44"/>
                    </a:lnTo>
                    <a:lnTo>
                      <a:pt x="39" y="13"/>
                    </a:lnTo>
                    <a:lnTo>
                      <a:pt x="6"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nvGrpSpPr>
            <p:cNvPr id="607235" name="Group 437"/>
            <p:cNvGrpSpPr>
              <a:grpSpLocks/>
            </p:cNvGrpSpPr>
            <p:nvPr/>
          </p:nvGrpSpPr>
          <p:grpSpPr bwMode="auto">
            <a:xfrm>
              <a:off x="1045" y="1073"/>
              <a:ext cx="92" cy="94"/>
              <a:chOff x="1045" y="1073"/>
              <a:chExt cx="92" cy="94"/>
            </a:xfrm>
          </p:grpSpPr>
          <p:sp>
            <p:nvSpPr>
              <p:cNvPr id="92237" name="Freeform 438"/>
              <p:cNvSpPr>
                <a:spLocks/>
              </p:cNvSpPr>
              <p:nvPr/>
            </p:nvSpPr>
            <p:spPr bwMode="auto">
              <a:xfrm>
                <a:off x="1045" y="1073"/>
                <a:ext cx="88" cy="6"/>
              </a:xfrm>
              <a:custGeom>
                <a:avLst/>
                <a:gdLst>
                  <a:gd name="T0" fmla="*/ 0 w 790"/>
                  <a:gd name="T1" fmla="*/ 0 h 56"/>
                  <a:gd name="T2" fmla="*/ 0 w 790"/>
                  <a:gd name="T3" fmla="*/ 0 h 56"/>
                  <a:gd name="T4" fmla="*/ 0 w 790"/>
                  <a:gd name="T5" fmla="*/ 0 h 56"/>
                  <a:gd name="T6" fmla="*/ 0 w 790"/>
                  <a:gd name="T7" fmla="*/ 0 h 56"/>
                  <a:gd name="T8" fmla="*/ 0 w 790"/>
                  <a:gd name="T9" fmla="*/ 0 h 56"/>
                  <a:gd name="T10" fmla="*/ 0 60000 65536"/>
                  <a:gd name="T11" fmla="*/ 0 60000 65536"/>
                  <a:gd name="T12" fmla="*/ 0 60000 65536"/>
                  <a:gd name="T13" fmla="*/ 0 60000 65536"/>
                  <a:gd name="T14" fmla="*/ 0 60000 65536"/>
                  <a:gd name="T15" fmla="*/ 0 w 790"/>
                  <a:gd name="T16" fmla="*/ 0 h 56"/>
                  <a:gd name="T17" fmla="*/ 790 w 790"/>
                  <a:gd name="T18" fmla="*/ 56 h 56"/>
                </a:gdLst>
                <a:ahLst/>
                <a:cxnLst>
                  <a:cxn ang="T10">
                    <a:pos x="T0" y="T1"/>
                  </a:cxn>
                  <a:cxn ang="T11">
                    <a:pos x="T2" y="T3"/>
                  </a:cxn>
                  <a:cxn ang="T12">
                    <a:pos x="T4" y="T5"/>
                  </a:cxn>
                  <a:cxn ang="T13">
                    <a:pos x="T6" y="T7"/>
                  </a:cxn>
                  <a:cxn ang="T14">
                    <a:pos x="T8" y="T9"/>
                  </a:cxn>
                </a:cxnLst>
                <a:rect l="T15" t="T16" r="T17" b="T18"/>
                <a:pathLst>
                  <a:path w="790" h="56">
                    <a:moveTo>
                      <a:pt x="0" y="0"/>
                    </a:moveTo>
                    <a:lnTo>
                      <a:pt x="790" y="31"/>
                    </a:lnTo>
                    <a:lnTo>
                      <a:pt x="784" y="56"/>
                    </a:lnTo>
                    <a:lnTo>
                      <a:pt x="3" y="25"/>
                    </a:lnTo>
                    <a:lnTo>
                      <a:pt x="0" y="0"/>
                    </a:lnTo>
                    <a:close/>
                  </a:path>
                </a:pathLst>
              </a:custGeom>
              <a:solidFill>
                <a:srgbClr val="DFDFF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38" name="Freeform 439"/>
              <p:cNvSpPr>
                <a:spLocks/>
              </p:cNvSpPr>
              <p:nvPr/>
            </p:nvSpPr>
            <p:spPr bwMode="auto">
              <a:xfrm>
                <a:off x="1106" y="1092"/>
                <a:ext cx="31" cy="75"/>
              </a:xfrm>
              <a:custGeom>
                <a:avLst/>
                <a:gdLst>
                  <a:gd name="T0" fmla="*/ 0 w 280"/>
                  <a:gd name="T1" fmla="*/ 0 h 670"/>
                  <a:gd name="T2" fmla="*/ 0 w 280"/>
                  <a:gd name="T3" fmla="*/ 0 h 670"/>
                  <a:gd name="T4" fmla="*/ 0 w 280"/>
                  <a:gd name="T5" fmla="*/ 0 h 670"/>
                  <a:gd name="T6" fmla="*/ 0 w 280"/>
                  <a:gd name="T7" fmla="*/ 0 h 670"/>
                  <a:gd name="T8" fmla="*/ 0 w 280"/>
                  <a:gd name="T9" fmla="*/ 0 h 670"/>
                  <a:gd name="T10" fmla="*/ 0 60000 65536"/>
                  <a:gd name="T11" fmla="*/ 0 60000 65536"/>
                  <a:gd name="T12" fmla="*/ 0 60000 65536"/>
                  <a:gd name="T13" fmla="*/ 0 60000 65536"/>
                  <a:gd name="T14" fmla="*/ 0 60000 65536"/>
                  <a:gd name="T15" fmla="*/ 0 w 280"/>
                  <a:gd name="T16" fmla="*/ 0 h 670"/>
                  <a:gd name="T17" fmla="*/ 280 w 280"/>
                  <a:gd name="T18" fmla="*/ 670 h 670"/>
                </a:gdLst>
                <a:ahLst/>
                <a:cxnLst>
                  <a:cxn ang="T10">
                    <a:pos x="T0" y="T1"/>
                  </a:cxn>
                  <a:cxn ang="T11">
                    <a:pos x="T2" y="T3"/>
                  </a:cxn>
                  <a:cxn ang="T12">
                    <a:pos x="T4" y="T5"/>
                  </a:cxn>
                  <a:cxn ang="T13">
                    <a:pos x="T6" y="T7"/>
                  </a:cxn>
                  <a:cxn ang="T14">
                    <a:pos x="T8" y="T9"/>
                  </a:cxn>
                </a:cxnLst>
                <a:rect l="T15" t="T16" r="T17" b="T18"/>
                <a:pathLst>
                  <a:path w="280" h="670">
                    <a:moveTo>
                      <a:pt x="247" y="12"/>
                    </a:moveTo>
                    <a:lnTo>
                      <a:pt x="0" y="655"/>
                    </a:lnTo>
                    <a:lnTo>
                      <a:pt x="23" y="670"/>
                    </a:lnTo>
                    <a:lnTo>
                      <a:pt x="280" y="0"/>
                    </a:lnTo>
                    <a:lnTo>
                      <a:pt x="247" y="12"/>
                    </a:lnTo>
                    <a:close/>
                  </a:path>
                </a:pathLst>
              </a:custGeom>
              <a:solidFill>
                <a:srgbClr val="DFDFF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nvGrpSpPr>
            <p:cNvPr id="607236" name="Group 440"/>
            <p:cNvGrpSpPr>
              <a:grpSpLocks/>
            </p:cNvGrpSpPr>
            <p:nvPr/>
          </p:nvGrpSpPr>
          <p:grpSpPr bwMode="auto">
            <a:xfrm>
              <a:off x="1116" y="1075"/>
              <a:ext cx="37" cy="23"/>
              <a:chOff x="1116" y="1075"/>
              <a:chExt cx="37" cy="23"/>
            </a:xfrm>
          </p:grpSpPr>
          <p:sp>
            <p:nvSpPr>
              <p:cNvPr id="92232" name="Freeform 441"/>
              <p:cNvSpPr>
                <a:spLocks/>
              </p:cNvSpPr>
              <p:nvPr/>
            </p:nvSpPr>
            <p:spPr bwMode="auto">
              <a:xfrm>
                <a:off x="1116" y="1078"/>
                <a:ext cx="26" cy="20"/>
              </a:xfrm>
              <a:custGeom>
                <a:avLst/>
                <a:gdLst>
                  <a:gd name="T0" fmla="*/ 0 w 231"/>
                  <a:gd name="T1" fmla="*/ 0 h 182"/>
                  <a:gd name="T2" fmla="*/ 0 w 231"/>
                  <a:gd name="T3" fmla="*/ 0 h 182"/>
                  <a:gd name="T4" fmla="*/ 0 w 231"/>
                  <a:gd name="T5" fmla="*/ 0 h 182"/>
                  <a:gd name="T6" fmla="*/ 0 w 231"/>
                  <a:gd name="T7" fmla="*/ 0 h 182"/>
                  <a:gd name="T8" fmla="*/ 0 w 231"/>
                  <a:gd name="T9" fmla="*/ 0 h 182"/>
                  <a:gd name="T10" fmla="*/ 0 w 231"/>
                  <a:gd name="T11" fmla="*/ 0 h 182"/>
                  <a:gd name="T12" fmla="*/ 0 w 231"/>
                  <a:gd name="T13" fmla="*/ 0 h 182"/>
                  <a:gd name="T14" fmla="*/ 0 w 231"/>
                  <a:gd name="T15" fmla="*/ 0 h 182"/>
                  <a:gd name="T16" fmla="*/ 0 w 231"/>
                  <a:gd name="T17" fmla="*/ 0 h 182"/>
                  <a:gd name="T18" fmla="*/ 0 w 231"/>
                  <a:gd name="T19" fmla="*/ 0 h 182"/>
                  <a:gd name="T20" fmla="*/ 0 w 231"/>
                  <a:gd name="T21" fmla="*/ 0 h 182"/>
                  <a:gd name="T22" fmla="*/ 0 w 231"/>
                  <a:gd name="T23" fmla="*/ 0 h 182"/>
                  <a:gd name="T24" fmla="*/ 0 w 231"/>
                  <a:gd name="T25" fmla="*/ 0 h 182"/>
                  <a:gd name="T26" fmla="*/ 0 w 231"/>
                  <a:gd name="T27" fmla="*/ 0 h 182"/>
                  <a:gd name="T28" fmla="*/ 0 w 231"/>
                  <a:gd name="T29" fmla="*/ 0 h 1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
                  <a:gd name="T46" fmla="*/ 0 h 182"/>
                  <a:gd name="T47" fmla="*/ 231 w 231"/>
                  <a:gd name="T48" fmla="*/ 182 h 1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 h="182">
                    <a:moveTo>
                      <a:pt x="172" y="0"/>
                    </a:moveTo>
                    <a:lnTo>
                      <a:pt x="9" y="56"/>
                    </a:lnTo>
                    <a:lnTo>
                      <a:pt x="3" y="66"/>
                    </a:lnTo>
                    <a:lnTo>
                      <a:pt x="0" y="85"/>
                    </a:lnTo>
                    <a:lnTo>
                      <a:pt x="2" y="111"/>
                    </a:lnTo>
                    <a:lnTo>
                      <a:pt x="4" y="127"/>
                    </a:lnTo>
                    <a:lnTo>
                      <a:pt x="14" y="149"/>
                    </a:lnTo>
                    <a:lnTo>
                      <a:pt x="29" y="167"/>
                    </a:lnTo>
                    <a:lnTo>
                      <a:pt x="52" y="179"/>
                    </a:lnTo>
                    <a:lnTo>
                      <a:pt x="65" y="182"/>
                    </a:lnTo>
                    <a:lnTo>
                      <a:pt x="78" y="182"/>
                    </a:lnTo>
                    <a:lnTo>
                      <a:pt x="231" y="113"/>
                    </a:lnTo>
                    <a:lnTo>
                      <a:pt x="201" y="91"/>
                    </a:lnTo>
                    <a:lnTo>
                      <a:pt x="185" y="69"/>
                    </a:lnTo>
                    <a:lnTo>
                      <a:pt x="172" y="0"/>
                    </a:lnTo>
                    <a:close/>
                  </a:path>
                </a:pathLst>
              </a:custGeom>
              <a:solidFill>
                <a:srgbClr val="BFBFD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33" name="Freeform 442"/>
              <p:cNvSpPr>
                <a:spLocks/>
              </p:cNvSpPr>
              <p:nvPr/>
            </p:nvSpPr>
            <p:spPr bwMode="auto">
              <a:xfrm>
                <a:off x="1131" y="1075"/>
                <a:ext cx="15" cy="19"/>
              </a:xfrm>
              <a:custGeom>
                <a:avLst/>
                <a:gdLst>
                  <a:gd name="T0" fmla="*/ 0 w 129"/>
                  <a:gd name="T1" fmla="*/ 0 h 171"/>
                  <a:gd name="T2" fmla="*/ 0 w 129"/>
                  <a:gd name="T3" fmla="*/ 0 h 171"/>
                  <a:gd name="T4" fmla="*/ 0 w 129"/>
                  <a:gd name="T5" fmla="*/ 0 h 171"/>
                  <a:gd name="T6" fmla="*/ 0 w 129"/>
                  <a:gd name="T7" fmla="*/ 0 h 171"/>
                  <a:gd name="T8" fmla="*/ 0 w 129"/>
                  <a:gd name="T9" fmla="*/ 0 h 171"/>
                  <a:gd name="T10" fmla="*/ 0 w 129"/>
                  <a:gd name="T11" fmla="*/ 0 h 171"/>
                  <a:gd name="T12" fmla="*/ 0 w 129"/>
                  <a:gd name="T13" fmla="*/ 0 h 171"/>
                  <a:gd name="T14" fmla="*/ 0 w 129"/>
                  <a:gd name="T15" fmla="*/ 0 h 171"/>
                  <a:gd name="T16" fmla="*/ 0 w 129"/>
                  <a:gd name="T17" fmla="*/ 0 h 171"/>
                  <a:gd name="T18" fmla="*/ 0 w 129"/>
                  <a:gd name="T19" fmla="*/ 0 h 171"/>
                  <a:gd name="T20" fmla="*/ 0 w 129"/>
                  <a:gd name="T21" fmla="*/ 0 h 171"/>
                  <a:gd name="T22" fmla="*/ 0 w 129"/>
                  <a:gd name="T23" fmla="*/ 0 h 171"/>
                  <a:gd name="T24" fmla="*/ 0 w 129"/>
                  <a:gd name="T25" fmla="*/ 0 h 171"/>
                  <a:gd name="T26" fmla="*/ 0 w 129"/>
                  <a:gd name="T27" fmla="*/ 0 h 171"/>
                  <a:gd name="T28" fmla="*/ 0 w 129"/>
                  <a:gd name="T29" fmla="*/ 0 h 171"/>
                  <a:gd name="T30" fmla="*/ 0 w 129"/>
                  <a:gd name="T31" fmla="*/ 0 h 171"/>
                  <a:gd name="T32" fmla="*/ 0 w 129"/>
                  <a:gd name="T33" fmla="*/ 0 h 171"/>
                  <a:gd name="T34" fmla="*/ 0 w 129"/>
                  <a:gd name="T35" fmla="*/ 0 h 171"/>
                  <a:gd name="T36" fmla="*/ 0 w 129"/>
                  <a:gd name="T37" fmla="*/ 0 h 171"/>
                  <a:gd name="T38" fmla="*/ 0 w 129"/>
                  <a:gd name="T39" fmla="*/ 0 h 171"/>
                  <a:gd name="T40" fmla="*/ 0 w 129"/>
                  <a:gd name="T41" fmla="*/ 0 h 171"/>
                  <a:gd name="T42" fmla="*/ 0 w 129"/>
                  <a:gd name="T43" fmla="*/ 0 h 171"/>
                  <a:gd name="T44" fmla="*/ 0 w 129"/>
                  <a:gd name="T45" fmla="*/ 0 h 171"/>
                  <a:gd name="T46" fmla="*/ 0 w 129"/>
                  <a:gd name="T47" fmla="*/ 0 h 171"/>
                  <a:gd name="T48" fmla="*/ 0 w 129"/>
                  <a:gd name="T49" fmla="*/ 0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71"/>
                  <a:gd name="T77" fmla="*/ 129 w 129"/>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71">
                    <a:moveTo>
                      <a:pt x="76" y="25"/>
                    </a:moveTo>
                    <a:lnTo>
                      <a:pt x="69" y="14"/>
                    </a:lnTo>
                    <a:lnTo>
                      <a:pt x="56" y="5"/>
                    </a:lnTo>
                    <a:lnTo>
                      <a:pt x="34" y="0"/>
                    </a:lnTo>
                    <a:lnTo>
                      <a:pt x="21" y="2"/>
                    </a:lnTo>
                    <a:lnTo>
                      <a:pt x="12" y="11"/>
                    </a:lnTo>
                    <a:lnTo>
                      <a:pt x="4" y="25"/>
                    </a:lnTo>
                    <a:lnTo>
                      <a:pt x="0" y="46"/>
                    </a:lnTo>
                    <a:lnTo>
                      <a:pt x="1" y="57"/>
                    </a:lnTo>
                    <a:lnTo>
                      <a:pt x="3" y="73"/>
                    </a:lnTo>
                    <a:lnTo>
                      <a:pt x="9" y="96"/>
                    </a:lnTo>
                    <a:lnTo>
                      <a:pt x="18" y="115"/>
                    </a:lnTo>
                    <a:lnTo>
                      <a:pt x="29" y="132"/>
                    </a:lnTo>
                    <a:lnTo>
                      <a:pt x="41" y="146"/>
                    </a:lnTo>
                    <a:lnTo>
                      <a:pt x="54" y="158"/>
                    </a:lnTo>
                    <a:lnTo>
                      <a:pt x="70" y="165"/>
                    </a:lnTo>
                    <a:lnTo>
                      <a:pt x="90" y="171"/>
                    </a:lnTo>
                    <a:lnTo>
                      <a:pt x="106" y="171"/>
                    </a:lnTo>
                    <a:lnTo>
                      <a:pt x="121" y="162"/>
                    </a:lnTo>
                    <a:lnTo>
                      <a:pt x="128" y="150"/>
                    </a:lnTo>
                    <a:lnTo>
                      <a:pt x="129" y="131"/>
                    </a:lnTo>
                    <a:lnTo>
                      <a:pt x="125" y="110"/>
                    </a:lnTo>
                    <a:lnTo>
                      <a:pt x="115" y="81"/>
                    </a:lnTo>
                    <a:lnTo>
                      <a:pt x="92" y="46"/>
                    </a:lnTo>
                    <a:lnTo>
                      <a:pt x="76" y="25"/>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34" name="Freeform 443"/>
              <p:cNvSpPr>
                <a:spLocks/>
              </p:cNvSpPr>
              <p:nvPr/>
            </p:nvSpPr>
            <p:spPr bwMode="auto">
              <a:xfrm>
                <a:off x="1135" y="1076"/>
                <a:ext cx="18" cy="14"/>
              </a:xfrm>
              <a:custGeom>
                <a:avLst/>
                <a:gdLst>
                  <a:gd name="T0" fmla="*/ 0 w 158"/>
                  <a:gd name="T1" fmla="*/ 0 h 123"/>
                  <a:gd name="T2" fmla="*/ 0 w 158"/>
                  <a:gd name="T3" fmla="*/ 0 h 123"/>
                  <a:gd name="T4" fmla="*/ 0 w 158"/>
                  <a:gd name="T5" fmla="*/ 0 h 123"/>
                  <a:gd name="T6" fmla="*/ 0 w 158"/>
                  <a:gd name="T7" fmla="*/ 0 h 123"/>
                  <a:gd name="T8" fmla="*/ 0 w 158"/>
                  <a:gd name="T9" fmla="*/ 0 h 123"/>
                  <a:gd name="T10" fmla="*/ 0 w 158"/>
                  <a:gd name="T11" fmla="*/ 0 h 123"/>
                  <a:gd name="T12" fmla="*/ 0 w 158"/>
                  <a:gd name="T13" fmla="*/ 0 h 123"/>
                  <a:gd name="T14" fmla="*/ 0 w 158"/>
                  <a:gd name="T15" fmla="*/ 0 h 123"/>
                  <a:gd name="T16" fmla="*/ 0 w 158"/>
                  <a:gd name="T17" fmla="*/ 0 h 123"/>
                  <a:gd name="T18" fmla="*/ 0 w 158"/>
                  <a:gd name="T19" fmla="*/ 0 h 123"/>
                  <a:gd name="T20" fmla="*/ 0 w 158"/>
                  <a:gd name="T21" fmla="*/ 0 h 123"/>
                  <a:gd name="T22" fmla="*/ 0 w 158"/>
                  <a:gd name="T23" fmla="*/ 0 h 123"/>
                  <a:gd name="T24" fmla="*/ 0 w 158"/>
                  <a:gd name="T25" fmla="*/ 0 h 123"/>
                  <a:gd name="T26" fmla="*/ 0 w 158"/>
                  <a:gd name="T27" fmla="*/ 0 h 123"/>
                  <a:gd name="T28" fmla="*/ 0 w 158"/>
                  <a:gd name="T29" fmla="*/ 0 h 123"/>
                  <a:gd name="T30" fmla="*/ 0 w 158"/>
                  <a:gd name="T31" fmla="*/ 0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123"/>
                  <a:gd name="T50" fmla="*/ 158 w 158"/>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123">
                    <a:moveTo>
                      <a:pt x="12" y="27"/>
                    </a:moveTo>
                    <a:lnTo>
                      <a:pt x="111" y="3"/>
                    </a:lnTo>
                    <a:lnTo>
                      <a:pt x="135" y="0"/>
                    </a:lnTo>
                    <a:lnTo>
                      <a:pt x="151" y="3"/>
                    </a:lnTo>
                    <a:lnTo>
                      <a:pt x="157" y="9"/>
                    </a:lnTo>
                    <a:lnTo>
                      <a:pt x="158" y="22"/>
                    </a:lnTo>
                    <a:lnTo>
                      <a:pt x="151" y="41"/>
                    </a:lnTo>
                    <a:lnTo>
                      <a:pt x="59" y="123"/>
                    </a:lnTo>
                    <a:lnTo>
                      <a:pt x="46" y="122"/>
                    </a:lnTo>
                    <a:lnTo>
                      <a:pt x="31" y="116"/>
                    </a:lnTo>
                    <a:lnTo>
                      <a:pt x="20" y="106"/>
                    </a:lnTo>
                    <a:lnTo>
                      <a:pt x="7" y="90"/>
                    </a:lnTo>
                    <a:lnTo>
                      <a:pt x="1" y="75"/>
                    </a:lnTo>
                    <a:lnTo>
                      <a:pt x="0" y="57"/>
                    </a:lnTo>
                    <a:lnTo>
                      <a:pt x="4" y="40"/>
                    </a:lnTo>
                    <a:lnTo>
                      <a:pt x="12" y="27"/>
                    </a:lnTo>
                    <a:close/>
                  </a:path>
                </a:pathLst>
              </a:custGeom>
              <a:solidFill>
                <a:srgbClr val="9F9FB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35" name="Freeform 444"/>
              <p:cNvSpPr>
                <a:spLocks/>
              </p:cNvSpPr>
              <p:nvPr/>
            </p:nvSpPr>
            <p:spPr bwMode="auto">
              <a:xfrm>
                <a:off x="1122" y="1083"/>
                <a:ext cx="7" cy="13"/>
              </a:xfrm>
              <a:custGeom>
                <a:avLst/>
                <a:gdLst>
                  <a:gd name="T0" fmla="*/ 0 w 69"/>
                  <a:gd name="T1" fmla="*/ 0 h 123"/>
                  <a:gd name="T2" fmla="*/ 0 w 69"/>
                  <a:gd name="T3" fmla="*/ 0 h 123"/>
                  <a:gd name="T4" fmla="*/ 0 w 69"/>
                  <a:gd name="T5" fmla="*/ 0 h 123"/>
                  <a:gd name="T6" fmla="*/ 0 w 69"/>
                  <a:gd name="T7" fmla="*/ 0 h 123"/>
                  <a:gd name="T8" fmla="*/ 0 w 69"/>
                  <a:gd name="T9" fmla="*/ 0 h 123"/>
                  <a:gd name="T10" fmla="*/ 0 w 69"/>
                  <a:gd name="T11" fmla="*/ 0 h 123"/>
                  <a:gd name="T12" fmla="*/ 0 w 69"/>
                  <a:gd name="T13" fmla="*/ 0 h 123"/>
                  <a:gd name="T14" fmla="*/ 0 w 69"/>
                  <a:gd name="T15" fmla="*/ 0 h 123"/>
                  <a:gd name="T16" fmla="*/ 0 w 69"/>
                  <a:gd name="T17" fmla="*/ 0 h 123"/>
                  <a:gd name="T18" fmla="*/ 0 w 69"/>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23"/>
                  <a:gd name="T32" fmla="*/ 69 w 69"/>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23">
                    <a:moveTo>
                      <a:pt x="5" y="0"/>
                    </a:moveTo>
                    <a:lnTo>
                      <a:pt x="0" y="20"/>
                    </a:lnTo>
                    <a:lnTo>
                      <a:pt x="0" y="38"/>
                    </a:lnTo>
                    <a:lnTo>
                      <a:pt x="6" y="60"/>
                    </a:lnTo>
                    <a:lnTo>
                      <a:pt x="11" y="79"/>
                    </a:lnTo>
                    <a:lnTo>
                      <a:pt x="25" y="95"/>
                    </a:lnTo>
                    <a:lnTo>
                      <a:pt x="38" y="107"/>
                    </a:lnTo>
                    <a:lnTo>
                      <a:pt x="48" y="113"/>
                    </a:lnTo>
                    <a:lnTo>
                      <a:pt x="58" y="117"/>
                    </a:lnTo>
                    <a:lnTo>
                      <a:pt x="69" y="123"/>
                    </a:lnTo>
                  </a:path>
                </a:pathLst>
              </a:cu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36" name="Freeform 445"/>
              <p:cNvSpPr>
                <a:spLocks/>
              </p:cNvSpPr>
              <p:nvPr/>
            </p:nvSpPr>
            <p:spPr bwMode="auto">
              <a:xfrm>
                <a:off x="1126" y="1081"/>
                <a:ext cx="8" cy="13"/>
              </a:xfrm>
              <a:custGeom>
                <a:avLst/>
                <a:gdLst>
                  <a:gd name="T0" fmla="*/ 0 w 68"/>
                  <a:gd name="T1" fmla="*/ 0 h 123"/>
                  <a:gd name="T2" fmla="*/ 0 w 68"/>
                  <a:gd name="T3" fmla="*/ 0 h 123"/>
                  <a:gd name="T4" fmla="*/ 0 w 68"/>
                  <a:gd name="T5" fmla="*/ 0 h 123"/>
                  <a:gd name="T6" fmla="*/ 0 w 68"/>
                  <a:gd name="T7" fmla="*/ 0 h 123"/>
                  <a:gd name="T8" fmla="*/ 0 w 68"/>
                  <a:gd name="T9" fmla="*/ 0 h 123"/>
                  <a:gd name="T10" fmla="*/ 0 w 68"/>
                  <a:gd name="T11" fmla="*/ 0 h 123"/>
                  <a:gd name="T12" fmla="*/ 0 w 68"/>
                  <a:gd name="T13" fmla="*/ 0 h 123"/>
                  <a:gd name="T14" fmla="*/ 0 w 68"/>
                  <a:gd name="T15" fmla="*/ 0 h 123"/>
                  <a:gd name="T16" fmla="*/ 0 w 68"/>
                  <a:gd name="T17" fmla="*/ 0 h 123"/>
                  <a:gd name="T18" fmla="*/ 0 w 68"/>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23"/>
                  <a:gd name="T32" fmla="*/ 68 w 68"/>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23">
                    <a:moveTo>
                      <a:pt x="4" y="0"/>
                    </a:moveTo>
                    <a:lnTo>
                      <a:pt x="0" y="20"/>
                    </a:lnTo>
                    <a:lnTo>
                      <a:pt x="0" y="38"/>
                    </a:lnTo>
                    <a:lnTo>
                      <a:pt x="5" y="60"/>
                    </a:lnTo>
                    <a:lnTo>
                      <a:pt x="10" y="79"/>
                    </a:lnTo>
                    <a:lnTo>
                      <a:pt x="25" y="96"/>
                    </a:lnTo>
                    <a:lnTo>
                      <a:pt x="38" y="107"/>
                    </a:lnTo>
                    <a:lnTo>
                      <a:pt x="47" y="113"/>
                    </a:lnTo>
                    <a:lnTo>
                      <a:pt x="57" y="118"/>
                    </a:lnTo>
                    <a:lnTo>
                      <a:pt x="68" y="123"/>
                    </a:lnTo>
                  </a:path>
                </a:pathLst>
              </a:cu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grpSp>
        <p:nvGrpSpPr>
          <p:cNvPr id="607237" name="Group 500"/>
          <p:cNvGrpSpPr>
            <a:grpSpLocks/>
          </p:cNvGrpSpPr>
          <p:nvPr/>
        </p:nvGrpSpPr>
        <p:grpSpPr bwMode="auto">
          <a:xfrm flipH="1">
            <a:off x="7212402" y="4355971"/>
            <a:ext cx="215872" cy="296760"/>
            <a:chOff x="997" y="1037"/>
            <a:chExt cx="162" cy="224"/>
          </a:xfrm>
        </p:grpSpPr>
        <p:grpSp>
          <p:nvGrpSpPr>
            <p:cNvPr id="607238" name="Group 501"/>
            <p:cNvGrpSpPr>
              <a:grpSpLocks/>
            </p:cNvGrpSpPr>
            <p:nvPr/>
          </p:nvGrpSpPr>
          <p:grpSpPr bwMode="auto">
            <a:xfrm>
              <a:off x="997" y="1045"/>
              <a:ext cx="162" cy="216"/>
              <a:chOff x="997" y="1045"/>
              <a:chExt cx="162" cy="216"/>
            </a:xfrm>
          </p:grpSpPr>
          <p:grpSp>
            <p:nvGrpSpPr>
              <p:cNvPr id="607239" name="Group 502"/>
              <p:cNvGrpSpPr>
                <a:grpSpLocks/>
              </p:cNvGrpSpPr>
              <p:nvPr/>
            </p:nvGrpSpPr>
            <p:grpSpPr bwMode="auto">
              <a:xfrm>
                <a:off x="1055" y="1172"/>
                <a:ext cx="6" cy="28"/>
                <a:chOff x="1055" y="1172"/>
                <a:chExt cx="6" cy="28"/>
              </a:xfrm>
            </p:grpSpPr>
            <p:sp>
              <p:nvSpPr>
                <p:cNvPr id="92225" name="Rectangle 503"/>
                <p:cNvSpPr>
                  <a:spLocks noChangeArrowheads="1"/>
                </p:cNvSpPr>
                <p:nvPr/>
              </p:nvSpPr>
              <p:spPr bwMode="auto">
                <a:xfrm>
                  <a:off x="1055" y="1172"/>
                  <a:ext cx="6" cy="28"/>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26" name="Line 504"/>
                <p:cNvSpPr>
                  <a:spLocks noChangeShapeType="1"/>
                </p:cNvSpPr>
                <p:nvPr/>
              </p:nvSpPr>
              <p:spPr bwMode="auto">
                <a:xfrm>
                  <a:off x="1058" y="1173"/>
                  <a:ext cx="1" cy="25"/>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sp>
            <p:nvSpPr>
              <p:cNvPr id="92192" name="Rectangle 505"/>
              <p:cNvSpPr>
                <a:spLocks noChangeArrowheads="1"/>
              </p:cNvSpPr>
              <p:nvPr/>
            </p:nvSpPr>
            <p:spPr bwMode="auto">
              <a:xfrm>
                <a:off x="1031" y="1155"/>
                <a:ext cx="18" cy="45"/>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193" name="Freeform 506"/>
              <p:cNvSpPr>
                <a:spLocks/>
              </p:cNvSpPr>
              <p:nvPr/>
            </p:nvSpPr>
            <p:spPr bwMode="auto">
              <a:xfrm>
                <a:off x="1096" y="1164"/>
                <a:ext cx="12" cy="10"/>
              </a:xfrm>
              <a:custGeom>
                <a:avLst/>
                <a:gdLst>
                  <a:gd name="T0" fmla="*/ 0 w 104"/>
                  <a:gd name="T1" fmla="*/ 0 h 84"/>
                  <a:gd name="T2" fmla="*/ 0 w 104"/>
                  <a:gd name="T3" fmla="*/ 0 h 84"/>
                  <a:gd name="T4" fmla="*/ 0 w 104"/>
                  <a:gd name="T5" fmla="*/ 0 h 84"/>
                  <a:gd name="T6" fmla="*/ 0 w 104"/>
                  <a:gd name="T7" fmla="*/ 0 h 84"/>
                  <a:gd name="T8" fmla="*/ 0 w 104"/>
                  <a:gd name="T9" fmla="*/ 0 h 84"/>
                  <a:gd name="T10" fmla="*/ 0 60000 65536"/>
                  <a:gd name="T11" fmla="*/ 0 60000 65536"/>
                  <a:gd name="T12" fmla="*/ 0 60000 65536"/>
                  <a:gd name="T13" fmla="*/ 0 60000 65536"/>
                  <a:gd name="T14" fmla="*/ 0 60000 65536"/>
                  <a:gd name="T15" fmla="*/ 0 w 104"/>
                  <a:gd name="T16" fmla="*/ 0 h 84"/>
                  <a:gd name="T17" fmla="*/ 104 w 104"/>
                  <a:gd name="T18" fmla="*/ 84 h 84"/>
                </a:gdLst>
                <a:ahLst/>
                <a:cxnLst>
                  <a:cxn ang="T10">
                    <a:pos x="T0" y="T1"/>
                  </a:cxn>
                  <a:cxn ang="T11">
                    <a:pos x="T2" y="T3"/>
                  </a:cxn>
                  <a:cxn ang="T12">
                    <a:pos x="T4" y="T5"/>
                  </a:cxn>
                  <a:cxn ang="T13">
                    <a:pos x="T6" y="T7"/>
                  </a:cxn>
                  <a:cxn ang="T14">
                    <a:pos x="T8" y="T9"/>
                  </a:cxn>
                </a:cxnLst>
                <a:rect l="T15" t="T16" r="T17" b="T18"/>
                <a:pathLst>
                  <a:path w="104" h="84">
                    <a:moveTo>
                      <a:pt x="0" y="0"/>
                    </a:moveTo>
                    <a:lnTo>
                      <a:pt x="0" y="84"/>
                    </a:lnTo>
                    <a:lnTo>
                      <a:pt x="104" y="84"/>
                    </a:lnTo>
                    <a:lnTo>
                      <a:pt x="104" y="16"/>
                    </a:lnTo>
                    <a:lnTo>
                      <a:pt x="0" y="0"/>
                    </a:lnTo>
                    <a:close/>
                  </a:path>
                </a:pathLst>
              </a:cu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194" name="Freeform 507"/>
              <p:cNvSpPr>
                <a:spLocks/>
              </p:cNvSpPr>
              <p:nvPr/>
            </p:nvSpPr>
            <p:spPr bwMode="auto">
              <a:xfrm>
                <a:off x="1072" y="1147"/>
                <a:ext cx="8" cy="9"/>
              </a:xfrm>
              <a:custGeom>
                <a:avLst/>
                <a:gdLst>
                  <a:gd name="T0" fmla="*/ 0 w 72"/>
                  <a:gd name="T1" fmla="*/ 0 h 76"/>
                  <a:gd name="T2" fmla="*/ 0 w 72"/>
                  <a:gd name="T3" fmla="*/ 0 h 76"/>
                  <a:gd name="T4" fmla="*/ 0 w 72"/>
                  <a:gd name="T5" fmla="*/ 0 h 76"/>
                  <a:gd name="T6" fmla="*/ 0 w 72"/>
                  <a:gd name="T7" fmla="*/ 0 h 76"/>
                  <a:gd name="T8" fmla="*/ 0 w 72"/>
                  <a:gd name="T9" fmla="*/ 0 h 76"/>
                  <a:gd name="T10" fmla="*/ 0 60000 65536"/>
                  <a:gd name="T11" fmla="*/ 0 60000 65536"/>
                  <a:gd name="T12" fmla="*/ 0 60000 65536"/>
                  <a:gd name="T13" fmla="*/ 0 60000 65536"/>
                  <a:gd name="T14" fmla="*/ 0 60000 65536"/>
                  <a:gd name="T15" fmla="*/ 0 w 72"/>
                  <a:gd name="T16" fmla="*/ 0 h 76"/>
                  <a:gd name="T17" fmla="*/ 72 w 72"/>
                  <a:gd name="T18" fmla="*/ 76 h 76"/>
                </a:gdLst>
                <a:ahLst/>
                <a:cxnLst>
                  <a:cxn ang="T10">
                    <a:pos x="T0" y="T1"/>
                  </a:cxn>
                  <a:cxn ang="T11">
                    <a:pos x="T2" y="T3"/>
                  </a:cxn>
                  <a:cxn ang="T12">
                    <a:pos x="T4" y="T5"/>
                  </a:cxn>
                  <a:cxn ang="T13">
                    <a:pos x="T6" y="T7"/>
                  </a:cxn>
                  <a:cxn ang="T14">
                    <a:pos x="T8" y="T9"/>
                  </a:cxn>
                </a:cxnLst>
                <a:rect l="T15" t="T16" r="T17" b="T18"/>
                <a:pathLst>
                  <a:path w="72" h="76">
                    <a:moveTo>
                      <a:pt x="39" y="0"/>
                    </a:moveTo>
                    <a:lnTo>
                      <a:pt x="0" y="76"/>
                    </a:lnTo>
                    <a:lnTo>
                      <a:pt x="52" y="70"/>
                    </a:lnTo>
                    <a:lnTo>
                      <a:pt x="72" y="19"/>
                    </a:lnTo>
                    <a:lnTo>
                      <a:pt x="39"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195" name="Freeform 508"/>
              <p:cNvSpPr>
                <a:spLocks/>
              </p:cNvSpPr>
              <p:nvPr/>
            </p:nvSpPr>
            <p:spPr bwMode="auto">
              <a:xfrm>
                <a:off x="1059" y="1203"/>
                <a:ext cx="36" cy="3"/>
              </a:xfrm>
              <a:custGeom>
                <a:avLst/>
                <a:gdLst>
                  <a:gd name="T0" fmla="*/ 0 w 330"/>
                  <a:gd name="T1" fmla="*/ 0 h 25"/>
                  <a:gd name="T2" fmla="*/ 0 w 330"/>
                  <a:gd name="T3" fmla="*/ 0 h 25"/>
                  <a:gd name="T4" fmla="*/ 0 w 330"/>
                  <a:gd name="T5" fmla="*/ 0 h 25"/>
                  <a:gd name="T6" fmla="*/ 0 w 330"/>
                  <a:gd name="T7" fmla="*/ 0 h 25"/>
                  <a:gd name="T8" fmla="*/ 0 w 330"/>
                  <a:gd name="T9" fmla="*/ 0 h 25"/>
                  <a:gd name="T10" fmla="*/ 0 60000 65536"/>
                  <a:gd name="T11" fmla="*/ 0 60000 65536"/>
                  <a:gd name="T12" fmla="*/ 0 60000 65536"/>
                  <a:gd name="T13" fmla="*/ 0 60000 65536"/>
                  <a:gd name="T14" fmla="*/ 0 60000 65536"/>
                  <a:gd name="T15" fmla="*/ 0 w 330"/>
                  <a:gd name="T16" fmla="*/ 0 h 25"/>
                  <a:gd name="T17" fmla="*/ 330 w 330"/>
                  <a:gd name="T18" fmla="*/ 25 h 25"/>
                </a:gdLst>
                <a:ahLst/>
                <a:cxnLst>
                  <a:cxn ang="T10">
                    <a:pos x="T0" y="T1"/>
                  </a:cxn>
                  <a:cxn ang="T11">
                    <a:pos x="T2" y="T3"/>
                  </a:cxn>
                  <a:cxn ang="T12">
                    <a:pos x="T4" y="T5"/>
                  </a:cxn>
                  <a:cxn ang="T13">
                    <a:pos x="T6" y="T7"/>
                  </a:cxn>
                  <a:cxn ang="T14">
                    <a:pos x="T8" y="T9"/>
                  </a:cxn>
                </a:cxnLst>
                <a:rect l="T15" t="T16" r="T17" b="T18"/>
                <a:pathLst>
                  <a:path w="330" h="25">
                    <a:moveTo>
                      <a:pt x="0" y="0"/>
                    </a:moveTo>
                    <a:lnTo>
                      <a:pt x="330" y="0"/>
                    </a:lnTo>
                    <a:lnTo>
                      <a:pt x="330" y="25"/>
                    </a:lnTo>
                    <a:lnTo>
                      <a:pt x="4" y="25"/>
                    </a:lnTo>
                    <a:lnTo>
                      <a:pt x="0" y="0"/>
                    </a:lnTo>
                    <a:close/>
                  </a:path>
                </a:pathLst>
              </a:custGeom>
              <a:solidFill>
                <a:srgbClr val="80808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196" name="Freeform 509"/>
              <p:cNvSpPr>
                <a:spLocks/>
              </p:cNvSpPr>
              <p:nvPr/>
            </p:nvSpPr>
            <p:spPr bwMode="auto">
              <a:xfrm>
                <a:off x="1031" y="1093"/>
                <a:ext cx="15" cy="18"/>
              </a:xfrm>
              <a:custGeom>
                <a:avLst/>
                <a:gdLst>
                  <a:gd name="T0" fmla="*/ 0 w 137"/>
                  <a:gd name="T1" fmla="*/ 0 h 163"/>
                  <a:gd name="T2" fmla="*/ 0 w 137"/>
                  <a:gd name="T3" fmla="*/ 0 h 163"/>
                  <a:gd name="T4" fmla="*/ 0 w 137"/>
                  <a:gd name="T5" fmla="*/ 0 h 163"/>
                  <a:gd name="T6" fmla="*/ 0 w 137"/>
                  <a:gd name="T7" fmla="*/ 0 h 163"/>
                  <a:gd name="T8" fmla="*/ 0 w 137"/>
                  <a:gd name="T9" fmla="*/ 0 h 163"/>
                  <a:gd name="T10" fmla="*/ 0 60000 65536"/>
                  <a:gd name="T11" fmla="*/ 0 60000 65536"/>
                  <a:gd name="T12" fmla="*/ 0 60000 65536"/>
                  <a:gd name="T13" fmla="*/ 0 60000 65536"/>
                  <a:gd name="T14" fmla="*/ 0 60000 65536"/>
                  <a:gd name="T15" fmla="*/ 0 w 137"/>
                  <a:gd name="T16" fmla="*/ 0 h 163"/>
                  <a:gd name="T17" fmla="*/ 137 w 137"/>
                  <a:gd name="T18" fmla="*/ 163 h 163"/>
                </a:gdLst>
                <a:ahLst/>
                <a:cxnLst>
                  <a:cxn ang="T10">
                    <a:pos x="T0" y="T1"/>
                  </a:cxn>
                  <a:cxn ang="T11">
                    <a:pos x="T2" y="T3"/>
                  </a:cxn>
                  <a:cxn ang="T12">
                    <a:pos x="T4" y="T5"/>
                  </a:cxn>
                  <a:cxn ang="T13">
                    <a:pos x="T6" y="T7"/>
                  </a:cxn>
                  <a:cxn ang="T14">
                    <a:pos x="T8" y="T9"/>
                  </a:cxn>
                </a:cxnLst>
                <a:rect l="T15" t="T16" r="T17" b="T18"/>
                <a:pathLst>
                  <a:path w="137" h="163">
                    <a:moveTo>
                      <a:pt x="129" y="0"/>
                    </a:moveTo>
                    <a:lnTo>
                      <a:pt x="1" y="117"/>
                    </a:lnTo>
                    <a:lnTo>
                      <a:pt x="0" y="163"/>
                    </a:lnTo>
                    <a:lnTo>
                      <a:pt x="137" y="54"/>
                    </a:lnTo>
                    <a:lnTo>
                      <a:pt x="129"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197" name="Freeform 510"/>
              <p:cNvSpPr>
                <a:spLocks/>
              </p:cNvSpPr>
              <p:nvPr/>
            </p:nvSpPr>
            <p:spPr bwMode="auto">
              <a:xfrm>
                <a:off x="1027" y="1045"/>
                <a:ext cx="23" cy="155"/>
              </a:xfrm>
              <a:custGeom>
                <a:avLst/>
                <a:gdLst>
                  <a:gd name="T0" fmla="*/ 0 w 208"/>
                  <a:gd name="T1" fmla="*/ 0 h 1392"/>
                  <a:gd name="T2" fmla="*/ 0 w 208"/>
                  <a:gd name="T3" fmla="*/ 0 h 1392"/>
                  <a:gd name="T4" fmla="*/ 0 w 208"/>
                  <a:gd name="T5" fmla="*/ 0 h 1392"/>
                  <a:gd name="T6" fmla="*/ 0 w 208"/>
                  <a:gd name="T7" fmla="*/ 0 h 1392"/>
                  <a:gd name="T8" fmla="*/ 0 w 208"/>
                  <a:gd name="T9" fmla="*/ 0 h 1392"/>
                  <a:gd name="T10" fmla="*/ 0 w 208"/>
                  <a:gd name="T11" fmla="*/ 0 h 1392"/>
                  <a:gd name="T12" fmla="*/ 0 w 208"/>
                  <a:gd name="T13" fmla="*/ 0 h 1392"/>
                  <a:gd name="T14" fmla="*/ 0 60000 65536"/>
                  <a:gd name="T15" fmla="*/ 0 60000 65536"/>
                  <a:gd name="T16" fmla="*/ 0 60000 65536"/>
                  <a:gd name="T17" fmla="*/ 0 60000 65536"/>
                  <a:gd name="T18" fmla="*/ 0 60000 65536"/>
                  <a:gd name="T19" fmla="*/ 0 60000 65536"/>
                  <a:gd name="T20" fmla="*/ 0 60000 65536"/>
                  <a:gd name="T21" fmla="*/ 0 w 208"/>
                  <a:gd name="T22" fmla="*/ 0 h 1392"/>
                  <a:gd name="T23" fmla="*/ 208 w 208"/>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1392">
                    <a:moveTo>
                      <a:pt x="208" y="0"/>
                    </a:moveTo>
                    <a:lnTo>
                      <a:pt x="0" y="82"/>
                    </a:lnTo>
                    <a:lnTo>
                      <a:pt x="0" y="1392"/>
                    </a:lnTo>
                    <a:lnTo>
                      <a:pt x="39" y="1392"/>
                    </a:lnTo>
                    <a:lnTo>
                      <a:pt x="39" y="201"/>
                    </a:lnTo>
                    <a:lnTo>
                      <a:pt x="208" y="132"/>
                    </a:lnTo>
                    <a:lnTo>
                      <a:pt x="208" y="0"/>
                    </a:lnTo>
                    <a:close/>
                  </a:path>
                </a:pathLst>
              </a:custGeom>
              <a:solidFill>
                <a:srgbClr val="9F9F9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198" name="Freeform 511"/>
              <p:cNvSpPr>
                <a:spLocks/>
              </p:cNvSpPr>
              <p:nvPr/>
            </p:nvSpPr>
            <p:spPr bwMode="auto">
              <a:xfrm>
                <a:off x="1026" y="1200"/>
                <a:ext cx="133" cy="33"/>
              </a:xfrm>
              <a:custGeom>
                <a:avLst/>
                <a:gdLst>
                  <a:gd name="T0" fmla="*/ 0 w 1196"/>
                  <a:gd name="T1" fmla="*/ 0 h 302"/>
                  <a:gd name="T2" fmla="*/ 0 w 1196"/>
                  <a:gd name="T3" fmla="*/ 0 h 302"/>
                  <a:gd name="T4" fmla="*/ 0 w 1196"/>
                  <a:gd name="T5" fmla="*/ 0 h 302"/>
                  <a:gd name="T6" fmla="*/ 0 w 1196"/>
                  <a:gd name="T7" fmla="*/ 0 h 302"/>
                  <a:gd name="T8" fmla="*/ 0 w 1196"/>
                  <a:gd name="T9" fmla="*/ 0 h 302"/>
                  <a:gd name="T10" fmla="*/ 0 w 1196"/>
                  <a:gd name="T11" fmla="*/ 0 h 302"/>
                  <a:gd name="T12" fmla="*/ 0 w 1196"/>
                  <a:gd name="T13" fmla="*/ 0 h 302"/>
                  <a:gd name="T14" fmla="*/ 0 w 1196"/>
                  <a:gd name="T15" fmla="*/ 0 h 302"/>
                  <a:gd name="T16" fmla="*/ 0 w 1196"/>
                  <a:gd name="T17" fmla="*/ 0 h 302"/>
                  <a:gd name="T18" fmla="*/ 0 w 1196"/>
                  <a:gd name="T19" fmla="*/ 0 h 302"/>
                  <a:gd name="T20" fmla="*/ 0 w 1196"/>
                  <a:gd name="T21" fmla="*/ 0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6"/>
                  <a:gd name="T34" fmla="*/ 0 h 302"/>
                  <a:gd name="T35" fmla="*/ 1196 w 1196"/>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6" h="302">
                    <a:moveTo>
                      <a:pt x="0" y="302"/>
                    </a:moveTo>
                    <a:lnTo>
                      <a:pt x="0" y="0"/>
                    </a:lnTo>
                    <a:lnTo>
                      <a:pt x="260" y="0"/>
                    </a:lnTo>
                    <a:lnTo>
                      <a:pt x="312" y="50"/>
                    </a:lnTo>
                    <a:lnTo>
                      <a:pt x="468" y="50"/>
                    </a:lnTo>
                    <a:lnTo>
                      <a:pt x="520" y="100"/>
                    </a:lnTo>
                    <a:lnTo>
                      <a:pt x="1040" y="100"/>
                    </a:lnTo>
                    <a:lnTo>
                      <a:pt x="1040" y="201"/>
                    </a:lnTo>
                    <a:lnTo>
                      <a:pt x="1196" y="201"/>
                    </a:lnTo>
                    <a:lnTo>
                      <a:pt x="1196" y="302"/>
                    </a:lnTo>
                    <a:lnTo>
                      <a:pt x="0" y="302"/>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199" name="Rectangle 512"/>
              <p:cNvSpPr>
                <a:spLocks noChangeArrowheads="1"/>
              </p:cNvSpPr>
              <p:nvPr/>
            </p:nvSpPr>
            <p:spPr bwMode="auto">
              <a:xfrm>
                <a:off x="1026" y="1222"/>
                <a:ext cx="98" cy="11"/>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00" name="Line 513"/>
              <p:cNvSpPr>
                <a:spLocks noChangeShapeType="1"/>
              </p:cNvSpPr>
              <p:nvPr/>
            </p:nvSpPr>
            <p:spPr bwMode="auto">
              <a:xfrm>
                <a:off x="1022" y="1153"/>
                <a:ext cx="1" cy="20"/>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01" name="Freeform 514"/>
              <p:cNvSpPr>
                <a:spLocks/>
              </p:cNvSpPr>
              <p:nvPr/>
            </p:nvSpPr>
            <p:spPr bwMode="auto">
              <a:xfrm>
                <a:off x="1018" y="1173"/>
                <a:ext cx="9" cy="9"/>
              </a:xfrm>
              <a:custGeom>
                <a:avLst/>
                <a:gdLst>
                  <a:gd name="T0" fmla="*/ 0 w 78"/>
                  <a:gd name="T1" fmla="*/ 0 h 88"/>
                  <a:gd name="T2" fmla="*/ 0 w 78"/>
                  <a:gd name="T3" fmla="*/ 0 h 88"/>
                  <a:gd name="T4" fmla="*/ 0 w 78"/>
                  <a:gd name="T5" fmla="*/ 0 h 88"/>
                  <a:gd name="T6" fmla="*/ 0 w 78"/>
                  <a:gd name="T7" fmla="*/ 0 h 88"/>
                  <a:gd name="T8" fmla="*/ 0 w 78"/>
                  <a:gd name="T9" fmla="*/ 0 h 88"/>
                  <a:gd name="T10" fmla="*/ 0 w 78"/>
                  <a:gd name="T11" fmla="*/ 0 h 88"/>
                  <a:gd name="T12" fmla="*/ 0 w 78"/>
                  <a:gd name="T13" fmla="*/ 0 h 88"/>
                  <a:gd name="T14" fmla="*/ 0 60000 65536"/>
                  <a:gd name="T15" fmla="*/ 0 60000 65536"/>
                  <a:gd name="T16" fmla="*/ 0 60000 65536"/>
                  <a:gd name="T17" fmla="*/ 0 60000 65536"/>
                  <a:gd name="T18" fmla="*/ 0 60000 65536"/>
                  <a:gd name="T19" fmla="*/ 0 60000 65536"/>
                  <a:gd name="T20" fmla="*/ 0 60000 65536"/>
                  <a:gd name="T21" fmla="*/ 0 w 78"/>
                  <a:gd name="T22" fmla="*/ 0 h 88"/>
                  <a:gd name="T23" fmla="*/ 78 w 78"/>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88">
                    <a:moveTo>
                      <a:pt x="0" y="88"/>
                    </a:moveTo>
                    <a:lnTo>
                      <a:pt x="0" y="0"/>
                    </a:lnTo>
                    <a:lnTo>
                      <a:pt x="78" y="0"/>
                    </a:lnTo>
                    <a:lnTo>
                      <a:pt x="78" y="31"/>
                    </a:lnTo>
                    <a:lnTo>
                      <a:pt x="26" y="31"/>
                    </a:lnTo>
                    <a:lnTo>
                      <a:pt x="26" y="88"/>
                    </a:lnTo>
                    <a:lnTo>
                      <a:pt x="0" y="88"/>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02" name="Freeform 515"/>
              <p:cNvSpPr>
                <a:spLocks/>
              </p:cNvSpPr>
              <p:nvPr/>
            </p:nvSpPr>
            <p:spPr bwMode="auto">
              <a:xfrm>
                <a:off x="1067" y="1166"/>
                <a:ext cx="29" cy="40"/>
              </a:xfrm>
              <a:custGeom>
                <a:avLst/>
                <a:gdLst>
                  <a:gd name="T0" fmla="*/ 0 w 267"/>
                  <a:gd name="T1" fmla="*/ 0 h 365"/>
                  <a:gd name="T2" fmla="*/ 0 w 267"/>
                  <a:gd name="T3" fmla="*/ 0 h 365"/>
                  <a:gd name="T4" fmla="*/ 0 w 267"/>
                  <a:gd name="T5" fmla="*/ 0 h 365"/>
                  <a:gd name="T6" fmla="*/ 0 w 267"/>
                  <a:gd name="T7" fmla="*/ 0 h 365"/>
                  <a:gd name="T8" fmla="*/ 0 w 267"/>
                  <a:gd name="T9" fmla="*/ 0 h 365"/>
                  <a:gd name="T10" fmla="*/ 0 60000 65536"/>
                  <a:gd name="T11" fmla="*/ 0 60000 65536"/>
                  <a:gd name="T12" fmla="*/ 0 60000 65536"/>
                  <a:gd name="T13" fmla="*/ 0 60000 65536"/>
                  <a:gd name="T14" fmla="*/ 0 60000 65536"/>
                  <a:gd name="T15" fmla="*/ 0 w 267"/>
                  <a:gd name="T16" fmla="*/ 0 h 365"/>
                  <a:gd name="T17" fmla="*/ 267 w 267"/>
                  <a:gd name="T18" fmla="*/ 365 h 365"/>
                </a:gdLst>
                <a:ahLst/>
                <a:cxnLst>
                  <a:cxn ang="T10">
                    <a:pos x="T0" y="T1"/>
                  </a:cxn>
                  <a:cxn ang="T11">
                    <a:pos x="T2" y="T3"/>
                  </a:cxn>
                  <a:cxn ang="T12">
                    <a:pos x="T4" y="T5"/>
                  </a:cxn>
                  <a:cxn ang="T13">
                    <a:pos x="T6" y="T7"/>
                  </a:cxn>
                  <a:cxn ang="T14">
                    <a:pos x="T8" y="T9"/>
                  </a:cxn>
                </a:cxnLst>
                <a:rect l="T15" t="T16" r="T17" b="T18"/>
                <a:pathLst>
                  <a:path w="267" h="365">
                    <a:moveTo>
                      <a:pt x="0" y="0"/>
                    </a:moveTo>
                    <a:lnTo>
                      <a:pt x="267" y="365"/>
                    </a:lnTo>
                    <a:lnTo>
                      <a:pt x="228" y="359"/>
                    </a:lnTo>
                    <a:lnTo>
                      <a:pt x="0" y="50"/>
                    </a:lnTo>
                    <a:lnTo>
                      <a:pt x="0" y="0"/>
                    </a:lnTo>
                    <a:close/>
                  </a:path>
                </a:pathLst>
              </a:custGeom>
              <a:solidFill>
                <a:srgbClr val="9F9F9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03" name="Freeform 516"/>
              <p:cNvSpPr>
                <a:spLocks/>
              </p:cNvSpPr>
              <p:nvPr/>
            </p:nvSpPr>
            <p:spPr bwMode="auto">
              <a:xfrm>
                <a:off x="1003" y="1189"/>
                <a:ext cx="23" cy="44"/>
              </a:xfrm>
              <a:custGeom>
                <a:avLst/>
                <a:gdLst>
                  <a:gd name="T0" fmla="*/ 0 w 208"/>
                  <a:gd name="T1" fmla="*/ 0 h 403"/>
                  <a:gd name="T2" fmla="*/ 0 w 208"/>
                  <a:gd name="T3" fmla="*/ 0 h 403"/>
                  <a:gd name="T4" fmla="*/ 0 w 208"/>
                  <a:gd name="T5" fmla="*/ 0 h 403"/>
                  <a:gd name="T6" fmla="*/ 0 w 208"/>
                  <a:gd name="T7" fmla="*/ 0 h 403"/>
                  <a:gd name="T8" fmla="*/ 0 w 208"/>
                  <a:gd name="T9" fmla="*/ 0 h 403"/>
                  <a:gd name="T10" fmla="*/ 0 w 208"/>
                  <a:gd name="T11" fmla="*/ 0 h 403"/>
                  <a:gd name="T12" fmla="*/ 0 60000 65536"/>
                  <a:gd name="T13" fmla="*/ 0 60000 65536"/>
                  <a:gd name="T14" fmla="*/ 0 60000 65536"/>
                  <a:gd name="T15" fmla="*/ 0 60000 65536"/>
                  <a:gd name="T16" fmla="*/ 0 60000 65536"/>
                  <a:gd name="T17" fmla="*/ 0 60000 65536"/>
                  <a:gd name="T18" fmla="*/ 0 w 208"/>
                  <a:gd name="T19" fmla="*/ 0 h 403"/>
                  <a:gd name="T20" fmla="*/ 208 w 208"/>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208" h="403">
                    <a:moveTo>
                      <a:pt x="156" y="0"/>
                    </a:moveTo>
                    <a:lnTo>
                      <a:pt x="0" y="151"/>
                    </a:lnTo>
                    <a:lnTo>
                      <a:pt x="0" y="403"/>
                    </a:lnTo>
                    <a:lnTo>
                      <a:pt x="208" y="403"/>
                    </a:lnTo>
                    <a:lnTo>
                      <a:pt x="208" y="101"/>
                    </a:lnTo>
                    <a:lnTo>
                      <a:pt x="156"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04" name="Rectangle 517"/>
              <p:cNvSpPr>
                <a:spLocks noChangeArrowheads="1"/>
              </p:cNvSpPr>
              <p:nvPr/>
            </p:nvSpPr>
            <p:spPr bwMode="auto">
              <a:xfrm>
                <a:off x="997" y="1255"/>
                <a:ext cx="162" cy="6"/>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05" name="Rectangle 518"/>
              <p:cNvSpPr>
                <a:spLocks noChangeArrowheads="1"/>
              </p:cNvSpPr>
              <p:nvPr/>
            </p:nvSpPr>
            <p:spPr bwMode="auto">
              <a:xfrm>
                <a:off x="997" y="1245"/>
                <a:ext cx="162" cy="10"/>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06" name="Rectangle 519"/>
              <p:cNvSpPr>
                <a:spLocks noChangeArrowheads="1"/>
              </p:cNvSpPr>
              <p:nvPr/>
            </p:nvSpPr>
            <p:spPr bwMode="auto">
              <a:xfrm>
                <a:off x="997" y="1233"/>
                <a:ext cx="162" cy="12"/>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07" name="Rectangle 520"/>
              <p:cNvSpPr>
                <a:spLocks noChangeArrowheads="1"/>
              </p:cNvSpPr>
              <p:nvPr/>
            </p:nvSpPr>
            <p:spPr bwMode="auto">
              <a:xfrm>
                <a:off x="1137" y="1225"/>
                <a:ext cx="17" cy="6"/>
              </a:xfrm>
              <a:prstGeom prst="rect">
                <a:avLst/>
              </a:prstGeom>
              <a:solidFill>
                <a:srgbClr val="9F9F9F"/>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08" name="Oval 521"/>
              <p:cNvSpPr>
                <a:spLocks noChangeArrowheads="1"/>
              </p:cNvSpPr>
              <p:nvPr/>
            </p:nvSpPr>
            <p:spPr bwMode="auto">
              <a:xfrm>
                <a:off x="1014" y="1183"/>
                <a:ext cx="13" cy="12"/>
              </a:xfrm>
              <a:prstGeom prst="ellipse">
                <a:avLst/>
              </a:prstGeom>
              <a:solidFill>
                <a:srgbClr val="9F9F9F"/>
              </a:solidFill>
              <a:ln w="1588">
                <a:solidFill>
                  <a:srgbClr val="000000"/>
                </a:solidFill>
                <a:round/>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09" name="Rectangle 522"/>
              <p:cNvSpPr>
                <a:spLocks noChangeArrowheads="1"/>
              </p:cNvSpPr>
              <p:nvPr/>
            </p:nvSpPr>
            <p:spPr bwMode="auto">
              <a:xfrm>
                <a:off x="1055" y="1161"/>
                <a:ext cx="12" cy="11"/>
              </a:xfrm>
              <a:prstGeom prst="rect">
                <a:avLst/>
              </a:prstGeom>
              <a:solidFill>
                <a:srgbClr val="80808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10" name="Freeform 523"/>
              <p:cNvSpPr>
                <a:spLocks/>
              </p:cNvSpPr>
              <p:nvPr/>
            </p:nvSpPr>
            <p:spPr bwMode="auto">
              <a:xfrm>
                <a:off x="1049" y="1155"/>
                <a:ext cx="46" cy="45"/>
              </a:xfrm>
              <a:custGeom>
                <a:avLst/>
                <a:gdLst>
                  <a:gd name="T0" fmla="*/ 0 w 416"/>
                  <a:gd name="T1" fmla="*/ 0 h 403"/>
                  <a:gd name="T2" fmla="*/ 0 w 416"/>
                  <a:gd name="T3" fmla="*/ 0 h 403"/>
                  <a:gd name="T4" fmla="*/ 0 w 416"/>
                  <a:gd name="T5" fmla="*/ 0 h 403"/>
                  <a:gd name="T6" fmla="*/ 0 w 416"/>
                  <a:gd name="T7" fmla="*/ 0 h 403"/>
                  <a:gd name="T8" fmla="*/ 0 w 416"/>
                  <a:gd name="T9" fmla="*/ 0 h 403"/>
                  <a:gd name="T10" fmla="*/ 0 w 416"/>
                  <a:gd name="T11" fmla="*/ 0 h 403"/>
                  <a:gd name="T12" fmla="*/ 0 w 416"/>
                  <a:gd name="T13" fmla="*/ 0 h 403"/>
                  <a:gd name="T14" fmla="*/ 0 60000 65536"/>
                  <a:gd name="T15" fmla="*/ 0 60000 65536"/>
                  <a:gd name="T16" fmla="*/ 0 60000 65536"/>
                  <a:gd name="T17" fmla="*/ 0 60000 65536"/>
                  <a:gd name="T18" fmla="*/ 0 60000 65536"/>
                  <a:gd name="T19" fmla="*/ 0 60000 65536"/>
                  <a:gd name="T20" fmla="*/ 0 60000 65536"/>
                  <a:gd name="T21" fmla="*/ 0 w 416"/>
                  <a:gd name="T22" fmla="*/ 0 h 403"/>
                  <a:gd name="T23" fmla="*/ 416 w 416"/>
                  <a:gd name="T24" fmla="*/ 403 h 4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403">
                    <a:moveTo>
                      <a:pt x="52" y="403"/>
                    </a:moveTo>
                    <a:lnTo>
                      <a:pt x="52" y="50"/>
                    </a:lnTo>
                    <a:lnTo>
                      <a:pt x="416" y="50"/>
                    </a:lnTo>
                    <a:lnTo>
                      <a:pt x="416" y="0"/>
                    </a:lnTo>
                    <a:lnTo>
                      <a:pt x="0" y="0"/>
                    </a:lnTo>
                    <a:lnTo>
                      <a:pt x="0" y="403"/>
                    </a:lnTo>
                    <a:lnTo>
                      <a:pt x="52" y="403"/>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nvGrpSpPr>
              <p:cNvPr id="607240" name="Group 524"/>
              <p:cNvGrpSpPr>
                <a:grpSpLocks/>
              </p:cNvGrpSpPr>
              <p:nvPr/>
            </p:nvGrpSpPr>
            <p:grpSpPr bwMode="auto">
              <a:xfrm>
                <a:off x="1011" y="1112"/>
                <a:ext cx="52" cy="47"/>
                <a:chOff x="1011" y="1112"/>
                <a:chExt cx="52" cy="47"/>
              </a:xfrm>
            </p:grpSpPr>
            <p:sp>
              <p:nvSpPr>
                <p:cNvPr id="92223" name="Oval 525"/>
                <p:cNvSpPr>
                  <a:spLocks noChangeArrowheads="1"/>
                </p:cNvSpPr>
                <p:nvPr/>
              </p:nvSpPr>
              <p:spPr bwMode="auto">
                <a:xfrm>
                  <a:off x="1016" y="1112"/>
                  <a:ext cx="47" cy="47"/>
                </a:xfrm>
                <a:prstGeom prst="ellipse">
                  <a:avLst/>
                </a:prstGeom>
                <a:solidFill>
                  <a:srgbClr val="808080"/>
                </a:solidFill>
                <a:ln w="1588">
                  <a:solidFill>
                    <a:srgbClr val="000000"/>
                  </a:solidFill>
                  <a:round/>
                  <a:headEnd/>
                  <a:tailEnd/>
                </a:ln>
              </p:spPr>
              <p:txBody>
                <a:bodyPr/>
                <a:lstStyle/>
                <a:p>
                  <a:endParaRPr lang="en-US" altLang="en-US" sz="1400">
                    <a:solidFill>
                      <a:schemeClr val="accent1">
                        <a:lumMod val="75000"/>
                      </a:schemeClr>
                    </a:solidFill>
                    <a:latin typeface="Franklin Gothic Book" pitchFamily="34" charset="0"/>
                  </a:endParaRPr>
                </a:p>
              </p:txBody>
            </p:sp>
            <p:sp>
              <p:nvSpPr>
                <p:cNvPr id="92224" name="Oval 526"/>
                <p:cNvSpPr>
                  <a:spLocks noChangeArrowheads="1"/>
                </p:cNvSpPr>
                <p:nvPr/>
              </p:nvSpPr>
              <p:spPr bwMode="auto">
                <a:xfrm>
                  <a:off x="1011" y="1112"/>
                  <a:ext cx="48" cy="47"/>
                </a:xfrm>
                <a:prstGeom prst="ellipse">
                  <a:avLst/>
                </a:prstGeom>
                <a:solidFill>
                  <a:srgbClr val="C0C0C0"/>
                </a:solidFill>
                <a:ln w="1588">
                  <a:solidFill>
                    <a:srgbClr val="000000"/>
                  </a:solidFill>
                  <a:round/>
                  <a:headEnd/>
                  <a:tailEnd/>
                </a:ln>
              </p:spPr>
              <p:txBody>
                <a:bodyPr/>
                <a:lstStyle/>
                <a:p>
                  <a:endParaRPr lang="en-US" altLang="en-US" sz="1400">
                    <a:solidFill>
                      <a:schemeClr val="accent1">
                        <a:lumMod val="75000"/>
                      </a:schemeClr>
                    </a:solidFill>
                    <a:latin typeface="Franklin Gothic Book" pitchFamily="34" charset="0"/>
                  </a:endParaRPr>
                </a:p>
              </p:txBody>
            </p:sp>
          </p:grpSp>
          <p:grpSp>
            <p:nvGrpSpPr>
              <p:cNvPr id="607241" name="Group 527"/>
              <p:cNvGrpSpPr>
                <a:grpSpLocks/>
              </p:cNvGrpSpPr>
              <p:nvPr/>
            </p:nvGrpSpPr>
            <p:grpSpPr bwMode="auto">
              <a:xfrm>
                <a:off x="1032" y="1200"/>
                <a:ext cx="17" cy="45"/>
                <a:chOff x="1032" y="1200"/>
                <a:chExt cx="17" cy="45"/>
              </a:xfrm>
            </p:grpSpPr>
            <p:sp>
              <p:nvSpPr>
                <p:cNvPr id="92214" name="Rectangle 528"/>
                <p:cNvSpPr>
                  <a:spLocks noChangeArrowheads="1"/>
                </p:cNvSpPr>
                <p:nvPr/>
              </p:nvSpPr>
              <p:spPr bwMode="auto">
                <a:xfrm>
                  <a:off x="1032" y="1200"/>
                  <a:ext cx="17" cy="45"/>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grpSp>
              <p:nvGrpSpPr>
                <p:cNvPr id="607242" name="Group 529"/>
                <p:cNvGrpSpPr>
                  <a:grpSpLocks/>
                </p:cNvGrpSpPr>
                <p:nvPr/>
              </p:nvGrpSpPr>
              <p:grpSpPr bwMode="auto">
                <a:xfrm>
                  <a:off x="1032" y="1205"/>
                  <a:ext cx="17" cy="35"/>
                  <a:chOff x="1032" y="1205"/>
                  <a:chExt cx="17" cy="35"/>
                </a:xfrm>
              </p:grpSpPr>
              <p:sp>
                <p:nvSpPr>
                  <p:cNvPr id="92216" name="Line 530"/>
                  <p:cNvSpPr>
                    <a:spLocks noChangeShapeType="1"/>
                  </p:cNvSpPr>
                  <p:nvPr/>
                </p:nvSpPr>
                <p:spPr bwMode="auto">
                  <a:xfrm>
                    <a:off x="1032" y="1211"/>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17" name="Line 531"/>
                  <p:cNvSpPr>
                    <a:spLocks noChangeShapeType="1"/>
                  </p:cNvSpPr>
                  <p:nvPr/>
                </p:nvSpPr>
                <p:spPr bwMode="auto">
                  <a:xfrm>
                    <a:off x="1032" y="1228"/>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18" name="Line 532"/>
                  <p:cNvSpPr>
                    <a:spLocks noChangeShapeType="1"/>
                  </p:cNvSpPr>
                  <p:nvPr/>
                </p:nvSpPr>
                <p:spPr bwMode="auto">
                  <a:xfrm>
                    <a:off x="1032" y="1222"/>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19" name="Line 533"/>
                  <p:cNvSpPr>
                    <a:spLocks noChangeShapeType="1"/>
                  </p:cNvSpPr>
                  <p:nvPr/>
                </p:nvSpPr>
                <p:spPr bwMode="auto">
                  <a:xfrm>
                    <a:off x="1032" y="1217"/>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20" name="Line 534"/>
                  <p:cNvSpPr>
                    <a:spLocks noChangeShapeType="1"/>
                  </p:cNvSpPr>
                  <p:nvPr/>
                </p:nvSpPr>
                <p:spPr bwMode="auto">
                  <a:xfrm>
                    <a:off x="1032" y="1205"/>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21" name="Line 535"/>
                  <p:cNvSpPr>
                    <a:spLocks noChangeShapeType="1"/>
                  </p:cNvSpPr>
                  <p:nvPr/>
                </p:nvSpPr>
                <p:spPr bwMode="auto">
                  <a:xfrm>
                    <a:off x="1032" y="1233"/>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222" name="Line 536"/>
                  <p:cNvSpPr>
                    <a:spLocks noChangeShapeType="1"/>
                  </p:cNvSpPr>
                  <p:nvPr/>
                </p:nvSpPr>
                <p:spPr bwMode="auto">
                  <a:xfrm>
                    <a:off x="1032" y="1239"/>
                    <a:ext cx="17" cy="1"/>
                  </a:xfrm>
                  <a:prstGeom prst="line">
                    <a:avLst/>
                  </a:pr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sp>
            <p:nvSpPr>
              <p:cNvPr id="92213" name="Rectangle 537"/>
              <p:cNvSpPr>
                <a:spLocks noChangeArrowheads="1"/>
              </p:cNvSpPr>
              <p:nvPr/>
            </p:nvSpPr>
            <p:spPr bwMode="auto">
              <a:xfrm>
                <a:off x="1142" y="1211"/>
                <a:ext cx="5" cy="11"/>
              </a:xfrm>
              <a:prstGeom prst="rect">
                <a:avLst/>
              </a:prstGeom>
              <a:solidFill>
                <a:srgbClr val="C0C0C0"/>
              </a:solidFill>
              <a:ln w="1588">
                <a:solidFill>
                  <a:srgbClr val="000000"/>
                </a:solidFill>
                <a:miter lim="800000"/>
                <a:headEnd/>
                <a:tailEnd/>
              </a:ln>
            </p:spPr>
            <p:txBody>
              <a:bodyPr/>
              <a:lstStyle/>
              <a:p>
                <a:endParaRPr lang="en-US" altLang="en-US" sz="1400">
                  <a:solidFill>
                    <a:schemeClr val="accent1">
                      <a:lumMod val="75000"/>
                    </a:schemeClr>
                  </a:solidFill>
                  <a:latin typeface="Franklin Gothic Book" pitchFamily="34" charset="0"/>
                </a:endParaRPr>
              </a:p>
            </p:txBody>
          </p:sp>
        </p:grpSp>
        <p:grpSp>
          <p:nvGrpSpPr>
            <p:cNvPr id="607243" name="Group 538"/>
            <p:cNvGrpSpPr>
              <a:grpSpLocks/>
            </p:cNvGrpSpPr>
            <p:nvPr/>
          </p:nvGrpSpPr>
          <p:grpSpPr bwMode="auto">
            <a:xfrm>
              <a:off x="1094" y="1087"/>
              <a:ext cx="29" cy="31"/>
              <a:chOff x="1094" y="1087"/>
              <a:chExt cx="29" cy="31"/>
            </a:xfrm>
          </p:grpSpPr>
          <p:sp>
            <p:nvSpPr>
              <p:cNvPr id="92189" name="Freeform 539"/>
              <p:cNvSpPr>
                <a:spLocks/>
              </p:cNvSpPr>
              <p:nvPr/>
            </p:nvSpPr>
            <p:spPr bwMode="auto">
              <a:xfrm>
                <a:off x="1110" y="1096"/>
                <a:ext cx="13" cy="22"/>
              </a:xfrm>
              <a:custGeom>
                <a:avLst/>
                <a:gdLst>
                  <a:gd name="T0" fmla="*/ 0 w 117"/>
                  <a:gd name="T1" fmla="*/ 0 h 195"/>
                  <a:gd name="T2" fmla="*/ 0 w 117"/>
                  <a:gd name="T3" fmla="*/ 0 h 195"/>
                  <a:gd name="T4" fmla="*/ 0 w 117"/>
                  <a:gd name="T5" fmla="*/ 0 h 195"/>
                  <a:gd name="T6" fmla="*/ 0 w 117"/>
                  <a:gd name="T7" fmla="*/ 0 h 195"/>
                  <a:gd name="T8" fmla="*/ 0 w 117"/>
                  <a:gd name="T9" fmla="*/ 0 h 195"/>
                  <a:gd name="T10" fmla="*/ 0 60000 65536"/>
                  <a:gd name="T11" fmla="*/ 0 60000 65536"/>
                  <a:gd name="T12" fmla="*/ 0 60000 65536"/>
                  <a:gd name="T13" fmla="*/ 0 60000 65536"/>
                  <a:gd name="T14" fmla="*/ 0 60000 65536"/>
                  <a:gd name="T15" fmla="*/ 0 w 117"/>
                  <a:gd name="T16" fmla="*/ 0 h 195"/>
                  <a:gd name="T17" fmla="*/ 117 w 117"/>
                  <a:gd name="T18" fmla="*/ 195 h 195"/>
                </a:gdLst>
                <a:ahLst/>
                <a:cxnLst>
                  <a:cxn ang="T10">
                    <a:pos x="T0" y="T1"/>
                  </a:cxn>
                  <a:cxn ang="T11">
                    <a:pos x="T2" y="T3"/>
                  </a:cxn>
                  <a:cxn ang="T12">
                    <a:pos x="T4" y="T5"/>
                  </a:cxn>
                  <a:cxn ang="T13">
                    <a:pos x="T6" y="T7"/>
                  </a:cxn>
                  <a:cxn ang="T14">
                    <a:pos x="T8" y="T9"/>
                  </a:cxn>
                </a:cxnLst>
                <a:rect l="T15" t="T16" r="T17" b="T18"/>
                <a:pathLst>
                  <a:path w="117" h="195">
                    <a:moveTo>
                      <a:pt x="98" y="0"/>
                    </a:moveTo>
                    <a:lnTo>
                      <a:pt x="0" y="163"/>
                    </a:lnTo>
                    <a:lnTo>
                      <a:pt x="20" y="195"/>
                    </a:lnTo>
                    <a:lnTo>
                      <a:pt x="117" y="6"/>
                    </a:lnTo>
                    <a:lnTo>
                      <a:pt x="98" y="0"/>
                    </a:lnTo>
                    <a:close/>
                  </a:path>
                </a:pathLst>
              </a:custGeom>
              <a:solidFill>
                <a:srgbClr val="BFBFD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190" name="Freeform 540"/>
              <p:cNvSpPr>
                <a:spLocks/>
              </p:cNvSpPr>
              <p:nvPr/>
            </p:nvSpPr>
            <p:spPr bwMode="auto">
              <a:xfrm>
                <a:off x="1094" y="1087"/>
                <a:ext cx="25" cy="6"/>
              </a:xfrm>
              <a:custGeom>
                <a:avLst/>
                <a:gdLst>
                  <a:gd name="T0" fmla="*/ 0 w 228"/>
                  <a:gd name="T1" fmla="*/ 0 h 56"/>
                  <a:gd name="T2" fmla="*/ 0 w 228"/>
                  <a:gd name="T3" fmla="*/ 0 h 56"/>
                  <a:gd name="T4" fmla="*/ 0 w 228"/>
                  <a:gd name="T5" fmla="*/ 0 h 56"/>
                  <a:gd name="T6" fmla="*/ 0 w 228"/>
                  <a:gd name="T7" fmla="*/ 0 h 56"/>
                  <a:gd name="T8" fmla="*/ 0 w 228"/>
                  <a:gd name="T9" fmla="*/ 0 h 56"/>
                  <a:gd name="T10" fmla="*/ 0 60000 65536"/>
                  <a:gd name="T11" fmla="*/ 0 60000 65536"/>
                  <a:gd name="T12" fmla="*/ 0 60000 65536"/>
                  <a:gd name="T13" fmla="*/ 0 60000 65536"/>
                  <a:gd name="T14" fmla="*/ 0 60000 65536"/>
                  <a:gd name="T15" fmla="*/ 0 w 228"/>
                  <a:gd name="T16" fmla="*/ 0 h 56"/>
                  <a:gd name="T17" fmla="*/ 228 w 228"/>
                  <a:gd name="T18" fmla="*/ 56 h 56"/>
                </a:gdLst>
                <a:ahLst/>
                <a:cxnLst>
                  <a:cxn ang="T10">
                    <a:pos x="T0" y="T1"/>
                  </a:cxn>
                  <a:cxn ang="T11">
                    <a:pos x="T2" y="T3"/>
                  </a:cxn>
                  <a:cxn ang="T12">
                    <a:pos x="T4" y="T5"/>
                  </a:cxn>
                  <a:cxn ang="T13">
                    <a:pos x="T6" y="T7"/>
                  </a:cxn>
                  <a:cxn ang="T14">
                    <a:pos x="T8" y="T9"/>
                  </a:cxn>
                </a:cxnLst>
                <a:rect l="T15" t="T16" r="T17" b="T18"/>
                <a:pathLst>
                  <a:path w="228" h="56">
                    <a:moveTo>
                      <a:pt x="221" y="0"/>
                    </a:moveTo>
                    <a:lnTo>
                      <a:pt x="0" y="31"/>
                    </a:lnTo>
                    <a:lnTo>
                      <a:pt x="33" y="56"/>
                    </a:lnTo>
                    <a:lnTo>
                      <a:pt x="228" y="19"/>
                    </a:lnTo>
                    <a:lnTo>
                      <a:pt x="221" y="0"/>
                    </a:lnTo>
                    <a:close/>
                  </a:path>
                </a:pathLst>
              </a:custGeom>
              <a:solidFill>
                <a:srgbClr val="BFBFD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nvGrpSpPr>
            <p:cNvPr id="607244" name="Group 541"/>
            <p:cNvGrpSpPr>
              <a:grpSpLocks/>
            </p:cNvGrpSpPr>
            <p:nvPr/>
          </p:nvGrpSpPr>
          <p:grpSpPr bwMode="auto">
            <a:xfrm>
              <a:off x="1037" y="1037"/>
              <a:ext cx="94" cy="144"/>
              <a:chOff x="1037" y="1037"/>
              <a:chExt cx="94" cy="144"/>
            </a:xfrm>
          </p:grpSpPr>
          <p:sp>
            <p:nvSpPr>
              <p:cNvPr id="92187" name="Freeform 542"/>
              <p:cNvSpPr>
                <a:spLocks/>
              </p:cNvSpPr>
              <p:nvPr/>
            </p:nvSpPr>
            <p:spPr bwMode="auto">
              <a:xfrm>
                <a:off x="1037" y="1037"/>
                <a:ext cx="94" cy="144"/>
              </a:xfrm>
              <a:custGeom>
                <a:avLst/>
                <a:gdLst>
                  <a:gd name="T0" fmla="*/ 0 w 852"/>
                  <a:gd name="T1" fmla="*/ 0 h 1298"/>
                  <a:gd name="T2" fmla="*/ 0 w 852"/>
                  <a:gd name="T3" fmla="*/ 0 h 1298"/>
                  <a:gd name="T4" fmla="*/ 0 w 852"/>
                  <a:gd name="T5" fmla="*/ 0 h 1298"/>
                  <a:gd name="T6" fmla="*/ 0 w 852"/>
                  <a:gd name="T7" fmla="*/ 0 h 1298"/>
                  <a:gd name="T8" fmla="*/ 0 w 852"/>
                  <a:gd name="T9" fmla="*/ 0 h 1298"/>
                  <a:gd name="T10" fmla="*/ 0 w 852"/>
                  <a:gd name="T11" fmla="*/ 0 h 1298"/>
                  <a:gd name="T12" fmla="*/ 0 w 852"/>
                  <a:gd name="T13" fmla="*/ 0 h 1298"/>
                  <a:gd name="T14" fmla="*/ 0 w 852"/>
                  <a:gd name="T15" fmla="*/ 0 h 1298"/>
                  <a:gd name="T16" fmla="*/ 0 w 852"/>
                  <a:gd name="T17" fmla="*/ 0 h 1298"/>
                  <a:gd name="T18" fmla="*/ 0 w 852"/>
                  <a:gd name="T19" fmla="*/ 0 h 1298"/>
                  <a:gd name="T20" fmla="*/ 0 w 852"/>
                  <a:gd name="T21" fmla="*/ 0 h 1298"/>
                  <a:gd name="T22" fmla="*/ 0 w 852"/>
                  <a:gd name="T23" fmla="*/ 0 h 1298"/>
                  <a:gd name="T24" fmla="*/ 0 w 852"/>
                  <a:gd name="T25" fmla="*/ 0 h 1298"/>
                  <a:gd name="T26" fmla="*/ 0 w 852"/>
                  <a:gd name="T27" fmla="*/ 0 h 1298"/>
                  <a:gd name="T28" fmla="*/ 0 w 852"/>
                  <a:gd name="T29" fmla="*/ 0 h 1298"/>
                  <a:gd name="T30" fmla="*/ 0 w 852"/>
                  <a:gd name="T31" fmla="*/ 0 h 1298"/>
                  <a:gd name="T32" fmla="*/ 0 w 852"/>
                  <a:gd name="T33" fmla="*/ 0 h 1298"/>
                  <a:gd name="T34" fmla="*/ 0 w 852"/>
                  <a:gd name="T35" fmla="*/ 0 h 1298"/>
                  <a:gd name="T36" fmla="*/ 0 w 852"/>
                  <a:gd name="T37" fmla="*/ 0 h 1298"/>
                  <a:gd name="T38" fmla="*/ 0 w 852"/>
                  <a:gd name="T39" fmla="*/ 0 h 1298"/>
                  <a:gd name="T40" fmla="*/ 0 w 852"/>
                  <a:gd name="T41" fmla="*/ 0 h 1298"/>
                  <a:gd name="T42" fmla="*/ 0 w 852"/>
                  <a:gd name="T43" fmla="*/ 0 h 1298"/>
                  <a:gd name="T44" fmla="*/ 0 w 852"/>
                  <a:gd name="T45" fmla="*/ 0 h 12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2"/>
                  <a:gd name="T70" fmla="*/ 0 h 1298"/>
                  <a:gd name="T71" fmla="*/ 852 w 852"/>
                  <a:gd name="T72" fmla="*/ 1298 h 12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2" h="1298">
                    <a:moveTo>
                      <a:pt x="26" y="48"/>
                    </a:moveTo>
                    <a:lnTo>
                      <a:pt x="13" y="86"/>
                    </a:lnTo>
                    <a:lnTo>
                      <a:pt x="3" y="133"/>
                    </a:lnTo>
                    <a:lnTo>
                      <a:pt x="0" y="183"/>
                    </a:lnTo>
                    <a:lnTo>
                      <a:pt x="0" y="233"/>
                    </a:lnTo>
                    <a:lnTo>
                      <a:pt x="10" y="300"/>
                    </a:lnTo>
                    <a:lnTo>
                      <a:pt x="20" y="381"/>
                    </a:lnTo>
                    <a:lnTo>
                      <a:pt x="39" y="473"/>
                    </a:lnTo>
                    <a:lnTo>
                      <a:pt x="72" y="577"/>
                    </a:lnTo>
                    <a:lnTo>
                      <a:pt x="120" y="677"/>
                    </a:lnTo>
                    <a:lnTo>
                      <a:pt x="199" y="797"/>
                    </a:lnTo>
                    <a:lnTo>
                      <a:pt x="277" y="910"/>
                    </a:lnTo>
                    <a:lnTo>
                      <a:pt x="342" y="986"/>
                    </a:lnTo>
                    <a:lnTo>
                      <a:pt x="433" y="1077"/>
                    </a:lnTo>
                    <a:lnTo>
                      <a:pt x="527" y="1153"/>
                    </a:lnTo>
                    <a:lnTo>
                      <a:pt x="611" y="1213"/>
                    </a:lnTo>
                    <a:lnTo>
                      <a:pt x="673" y="1250"/>
                    </a:lnTo>
                    <a:lnTo>
                      <a:pt x="735" y="1279"/>
                    </a:lnTo>
                    <a:lnTo>
                      <a:pt x="784" y="1298"/>
                    </a:lnTo>
                    <a:lnTo>
                      <a:pt x="823" y="1298"/>
                    </a:lnTo>
                    <a:lnTo>
                      <a:pt x="852" y="1282"/>
                    </a:lnTo>
                    <a:lnTo>
                      <a:pt x="55" y="0"/>
                    </a:lnTo>
                    <a:lnTo>
                      <a:pt x="26" y="48"/>
                    </a:lnTo>
                    <a:close/>
                  </a:path>
                </a:pathLst>
              </a:custGeom>
              <a:solidFill>
                <a:srgbClr val="80808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188" name="Freeform 543"/>
              <p:cNvSpPr>
                <a:spLocks/>
              </p:cNvSpPr>
              <p:nvPr/>
            </p:nvSpPr>
            <p:spPr bwMode="auto">
              <a:xfrm>
                <a:off x="1042" y="1037"/>
                <a:ext cx="89" cy="143"/>
              </a:xfrm>
              <a:custGeom>
                <a:avLst/>
                <a:gdLst>
                  <a:gd name="T0" fmla="*/ 0 w 803"/>
                  <a:gd name="T1" fmla="*/ 0 h 1285"/>
                  <a:gd name="T2" fmla="*/ 0 w 803"/>
                  <a:gd name="T3" fmla="*/ 0 h 1285"/>
                  <a:gd name="T4" fmla="*/ 0 w 803"/>
                  <a:gd name="T5" fmla="*/ 0 h 1285"/>
                  <a:gd name="T6" fmla="*/ 0 w 803"/>
                  <a:gd name="T7" fmla="*/ 0 h 1285"/>
                  <a:gd name="T8" fmla="*/ 0 w 803"/>
                  <a:gd name="T9" fmla="*/ 0 h 1285"/>
                  <a:gd name="T10" fmla="*/ 0 w 803"/>
                  <a:gd name="T11" fmla="*/ 0 h 1285"/>
                  <a:gd name="T12" fmla="*/ 0 w 803"/>
                  <a:gd name="T13" fmla="*/ 0 h 1285"/>
                  <a:gd name="T14" fmla="*/ 0 w 803"/>
                  <a:gd name="T15" fmla="*/ 0 h 1285"/>
                  <a:gd name="T16" fmla="*/ 0 w 803"/>
                  <a:gd name="T17" fmla="*/ 0 h 1285"/>
                  <a:gd name="T18" fmla="*/ 0 w 803"/>
                  <a:gd name="T19" fmla="*/ 0 h 1285"/>
                  <a:gd name="T20" fmla="*/ 0 w 803"/>
                  <a:gd name="T21" fmla="*/ 0 h 1285"/>
                  <a:gd name="T22" fmla="*/ 0 w 803"/>
                  <a:gd name="T23" fmla="*/ 0 h 1285"/>
                  <a:gd name="T24" fmla="*/ 0 w 803"/>
                  <a:gd name="T25" fmla="*/ 0 h 1285"/>
                  <a:gd name="T26" fmla="*/ 0 w 803"/>
                  <a:gd name="T27" fmla="*/ 0 h 1285"/>
                  <a:gd name="T28" fmla="*/ 0 w 803"/>
                  <a:gd name="T29" fmla="*/ 0 h 1285"/>
                  <a:gd name="T30" fmla="*/ 0 w 803"/>
                  <a:gd name="T31" fmla="*/ 0 h 1285"/>
                  <a:gd name="T32" fmla="*/ 0 w 803"/>
                  <a:gd name="T33" fmla="*/ 0 h 1285"/>
                  <a:gd name="T34" fmla="*/ 0 w 803"/>
                  <a:gd name="T35" fmla="*/ 0 h 1285"/>
                  <a:gd name="T36" fmla="*/ 0 w 803"/>
                  <a:gd name="T37" fmla="*/ 0 h 1285"/>
                  <a:gd name="T38" fmla="*/ 0 w 803"/>
                  <a:gd name="T39" fmla="*/ 0 h 1285"/>
                  <a:gd name="T40" fmla="*/ 0 w 803"/>
                  <a:gd name="T41" fmla="*/ 0 h 1285"/>
                  <a:gd name="T42" fmla="*/ 0 w 803"/>
                  <a:gd name="T43" fmla="*/ 0 h 1285"/>
                  <a:gd name="T44" fmla="*/ 0 w 803"/>
                  <a:gd name="T45" fmla="*/ 0 h 1285"/>
                  <a:gd name="T46" fmla="*/ 0 w 803"/>
                  <a:gd name="T47" fmla="*/ 0 h 1285"/>
                  <a:gd name="T48" fmla="*/ 0 w 803"/>
                  <a:gd name="T49" fmla="*/ 0 h 1285"/>
                  <a:gd name="T50" fmla="*/ 0 w 803"/>
                  <a:gd name="T51" fmla="*/ 0 h 1285"/>
                  <a:gd name="T52" fmla="*/ 0 w 803"/>
                  <a:gd name="T53" fmla="*/ 0 h 1285"/>
                  <a:gd name="T54" fmla="*/ 0 w 803"/>
                  <a:gd name="T55" fmla="*/ 0 h 1285"/>
                  <a:gd name="T56" fmla="*/ 0 w 803"/>
                  <a:gd name="T57" fmla="*/ 0 h 1285"/>
                  <a:gd name="T58" fmla="*/ 0 w 803"/>
                  <a:gd name="T59" fmla="*/ 0 h 1285"/>
                  <a:gd name="T60" fmla="*/ 0 w 803"/>
                  <a:gd name="T61" fmla="*/ 0 h 1285"/>
                  <a:gd name="T62" fmla="*/ 0 w 803"/>
                  <a:gd name="T63" fmla="*/ 0 h 1285"/>
                  <a:gd name="T64" fmla="*/ 0 w 803"/>
                  <a:gd name="T65" fmla="*/ 0 h 1285"/>
                  <a:gd name="T66" fmla="*/ 0 w 803"/>
                  <a:gd name="T67" fmla="*/ 0 h 1285"/>
                  <a:gd name="T68" fmla="*/ 0 w 803"/>
                  <a:gd name="T69" fmla="*/ 0 h 1285"/>
                  <a:gd name="T70" fmla="*/ 0 w 803"/>
                  <a:gd name="T71" fmla="*/ 0 h 1285"/>
                  <a:gd name="T72" fmla="*/ 0 w 803"/>
                  <a:gd name="T73" fmla="*/ 0 h 1285"/>
                  <a:gd name="T74" fmla="*/ 0 w 803"/>
                  <a:gd name="T75" fmla="*/ 0 h 1285"/>
                  <a:gd name="T76" fmla="*/ 0 w 803"/>
                  <a:gd name="T77" fmla="*/ 0 h 1285"/>
                  <a:gd name="T78" fmla="*/ 0 w 803"/>
                  <a:gd name="T79" fmla="*/ 0 h 1285"/>
                  <a:gd name="T80" fmla="*/ 0 w 803"/>
                  <a:gd name="T81" fmla="*/ 0 h 1285"/>
                  <a:gd name="T82" fmla="*/ 0 w 803"/>
                  <a:gd name="T83" fmla="*/ 0 h 1285"/>
                  <a:gd name="T84" fmla="*/ 0 w 803"/>
                  <a:gd name="T85" fmla="*/ 0 h 1285"/>
                  <a:gd name="T86" fmla="*/ 0 w 803"/>
                  <a:gd name="T87" fmla="*/ 0 h 1285"/>
                  <a:gd name="T88" fmla="*/ 0 w 803"/>
                  <a:gd name="T89" fmla="*/ 0 h 12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3"/>
                  <a:gd name="T136" fmla="*/ 0 h 1285"/>
                  <a:gd name="T137" fmla="*/ 803 w 803"/>
                  <a:gd name="T138" fmla="*/ 1285 h 12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3" h="1285">
                    <a:moveTo>
                      <a:pt x="6" y="0"/>
                    </a:moveTo>
                    <a:lnTo>
                      <a:pt x="0" y="26"/>
                    </a:lnTo>
                    <a:lnTo>
                      <a:pt x="0" y="82"/>
                    </a:lnTo>
                    <a:lnTo>
                      <a:pt x="3" y="148"/>
                    </a:lnTo>
                    <a:lnTo>
                      <a:pt x="10" y="202"/>
                    </a:lnTo>
                    <a:lnTo>
                      <a:pt x="19" y="271"/>
                    </a:lnTo>
                    <a:lnTo>
                      <a:pt x="32" y="353"/>
                    </a:lnTo>
                    <a:lnTo>
                      <a:pt x="52" y="438"/>
                    </a:lnTo>
                    <a:lnTo>
                      <a:pt x="91" y="545"/>
                    </a:lnTo>
                    <a:lnTo>
                      <a:pt x="150" y="668"/>
                    </a:lnTo>
                    <a:lnTo>
                      <a:pt x="215" y="769"/>
                    </a:lnTo>
                    <a:lnTo>
                      <a:pt x="293" y="876"/>
                    </a:lnTo>
                    <a:lnTo>
                      <a:pt x="364" y="958"/>
                    </a:lnTo>
                    <a:lnTo>
                      <a:pt x="419" y="1013"/>
                    </a:lnTo>
                    <a:lnTo>
                      <a:pt x="471" y="1065"/>
                    </a:lnTo>
                    <a:lnTo>
                      <a:pt x="527" y="1115"/>
                    </a:lnTo>
                    <a:lnTo>
                      <a:pt x="588" y="1164"/>
                    </a:lnTo>
                    <a:lnTo>
                      <a:pt x="631" y="1197"/>
                    </a:lnTo>
                    <a:lnTo>
                      <a:pt x="676" y="1225"/>
                    </a:lnTo>
                    <a:lnTo>
                      <a:pt x="725" y="1252"/>
                    </a:lnTo>
                    <a:lnTo>
                      <a:pt x="767" y="1279"/>
                    </a:lnTo>
                    <a:lnTo>
                      <a:pt x="793" y="1285"/>
                    </a:lnTo>
                    <a:lnTo>
                      <a:pt x="803" y="1266"/>
                    </a:lnTo>
                    <a:lnTo>
                      <a:pt x="801" y="1240"/>
                    </a:lnTo>
                    <a:lnTo>
                      <a:pt x="794" y="1209"/>
                    </a:lnTo>
                    <a:lnTo>
                      <a:pt x="783" y="1156"/>
                    </a:lnTo>
                    <a:lnTo>
                      <a:pt x="770" y="1086"/>
                    </a:lnTo>
                    <a:lnTo>
                      <a:pt x="754" y="1020"/>
                    </a:lnTo>
                    <a:lnTo>
                      <a:pt x="735" y="944"/>
                    </a:lnTo>
                    <a:lnTo>
                      <a:pt x="709" y="863"/>
                    </a:lnTo>
                    <a:lnTo>
                      <a:pt x="681" y="799"/>
                    </a:lnTo>
                    <a:lnTo>
                      <a:pt x="657" y="743"/>
                    </a:lnTo>
                    <a:lnTo>
                      <a:pt x="619" y="670"/>
                    </a:lnTo>
                    <a:lnTo>
                      <a:pt x="582" y="605"/>
                    </a:lnTo>
                    <a:lnTo>
                      <a:pt x="537" y="535"/>
                    </a:lnTo>
                    <a:lnTo>
                      <a:pt x="468" y="447"/>
                    </a:lnTo>
                    <a:lnTo>
                      <a:pt x="419" y="384"/>
                    </a:lnTo>
                    <a:lnTo>
                      <a:pt x="349" y="298"/>
                    </a:lnTo>
                    <a:lnTo>
                      <a:pt x="283" y="236"/>
                    </a:lnTo>
                    <a:lnTo>
                      <a:pt x="218" y="172"/>
                    </a:lnTo>
                    <a:lnTo>
                      <a:pt x="169" y="126"/>
                    </a:lnTo>
                    <a:lnTo>
                      <a:pt x="117" y="78"/>
                    </a:lnTo>
                    <a:lnTo>
                      <a:pt x="78" y="44"/>
                    </a:lnTo>
                    <a:lnTo>
                      <a:pt x="39" y="13"/>
                    </a:lnTo>
                    <a:lnTo>
                      <a:pt x="6" y="0"/>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nvGrpSpPr>
            <p:cNvPr id="607245" name="Group 544"/>
            <p:cNvGrpSpPr>
              <a:grpSpLocks/>
            </p:cNvGrpSpPr>
            <p:nvPr/>
          </p:nvGrpSpPr>
          <p:grpSpPr bwMode="auto">
            <a:xfrm>
              <a:off x="1045" y="1073"/>
              <a:ext cx="92" cy="94"/>
              <a:chOff x="1045" y="1073"/>
              <a:chExt cx="92" cy="94"/>
            </a:xfrm>
          </p:grpSpPr>
          <p:sp>
            <p:nvSpPr>
              <p:cNvPr id="92185" name="Freeform 545"/>
              <p:cNvSpPr>
                <a:spLocks/>
              </p:cNvSpPr>
              <p:nvPr/>
            </p:nvSpPr>
            <p:spPr bwMode="auto">
              <a:xfrm>
                <a:off x="1045" y="1073"/>
                <a:ext cx="88" cy="6"/>
              </a:xfrm>
              <a:custGeom>
                <a:avLst/>
                <a:gdLst>
                  <a:gd name="T0" fmla="*/ 0 w 790"/>
                  <a:gd name="T1" fmla="*/ 0 h 56"/>
                  <a:gd name="T2" fmla="*/ 0 w 790"/>
                  <a:gd name="T3" fmla="*/ 0 h 56"/>
                  <a:gd name="T4" fmla="*/ 0 w 790"/>
                  <a:gd name="T5" fmla="*/ 0 h 56"/>
                  <a:gd name="T6" fmla="*/ 0 w 790"/>
                  <a:gd name="T7" fmla="*/ 0 h 56"/>
                  <a:gd name="T8" fmla="*/ 0 w 790"/>
                  <a:gd name="T9" fmla="*/ 0 h 56"/>
                  <a:gd name="T10" fmla="*/ 0 60000 65536"/>
                  <a:gd name="T11" fmla="*/ 0 60000 65536"/>
                  <a:gd name="T12" fmla="*/ 0 60000 65536"/>
                  <a:gd name="T13" fmla="*/ 0 60000 65536"/>
                  <a:gd name="T14" fmla="*/ 0 60000 65536"/>
                  <a:gd name="T15" fmla="*/ 0 w 790"/>
                  <a:gd name="T16" fmla="*/ 0 h 56"/>
                  <a:gd name="T17" fmla="*/ 790 w 790"/>
                  <a:gd name="T18" fmla="*/ 56 h 56"/>
                </a:gdLst>
                <a:ahLst/>
                <a:cxnLst>
                  <a:cxn ang="T10">
                    <a:pos x="T0" y="T1"/>
                  </a:cxn>
                  <a:cxn ang="T11">
                    <a:pos x="T2" y="T3"/>
                  </a:cxn>
                  <a:cxn ang="T12">
                    <a:pos x="T4" y="T5"/>
                  </a:cxn>
                  <a:cxn ang="T13">
                    <a:pos x="T6" y="T7"/>
                  </a:cxn>
                  <a:cxn ang="T14">
                    <a:pos x="T8" y="T9"/>
                  </a:cxn>
                </a:cxnLst>
                <a:rect l="T15" t="T16" r="T17" b="T18"/>
                <a:pathLst>
                  <a:path w="790" h="56">
                    <a:moveTo>
                      <a:pt x="0" y="0"/>
                    </a:moveTo>
                    <a:lnTo>
                      <a:pt x="790" y="31"/>
                    </a:lnTo>
                    <a:lnTo>
                      <a:pt x="784" y="56"/>
                    </a:lnTo>
                    <a:lnTo>
                      <a:pt x="3" y="25"/>
                    </a:lnTo>
                    <a:lnTo>
                      <a:pt x="0" y="0"/>
                    </a:lnTo>
                    <a:close/>
                  </a:path>
                </a:pathLst>
              </a:custGeom>
              <a:solidFill>
                <a:srgbClr val="DFDFF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186" name="Freeform 546"/>
              <p:cNvSpPr>
                <a:spLocks/>
              </p:cNvSpPr>
              <p:nvPr/>
            </p:nvSpPr>
            <p:spPr bwMode="auto">
              <a:xfrm>
                <a:off x="1106" y="1092"/>
                <a:ext cx="31" cy="75"/>
              </a:xfrm>
              <a:custGeom>
                <a:avLst/>
                <a:gdLst>
                  <a:gd name="T0" fmla="*/ 0 w 280"/>
                  <a:gd name="T1" fmla="*/ 0 h 670"/>
                  <a:gd name="T2" fmla="*/ 0 w 280"/>
                  <a:gd name="T3" fmla="*/ 0 h 670"/>
                  <a:gd name="T4" fmla="*/ 0 w 280"/>
                  <a:gd name="T5" fmla="*/ 0 h 670"/>
                  <a:gd name="T6" fmla="*/ 0 w 280"/>
                  <a:gd name="T7" fmla="*/ 0 h 670"/>
                  <a:gd name="T8" fmla="*/ 0 w 280"/>
                  <a:gd name="T9" fmla="*/ 0 h 670"/>
                  <a:gd name="T10" fmla="*/ 0 60000 65536"/>
                  <a:gd name="T11" fmla="*/ 0 60000 65536"/>
                  <a:gd name="T12" fmla="*/ 0 60000 65536"/>
                  <a:gd name="T13" fmla="*/ 0 60000 65536"/>
                  <a:gd name="T14" fmla="*/ 0 60000 65536"/>
                  <a:gd name="T15" fmla="*/ 0 w 280"/>
                  <a:gd name="T16" fmla="*/ 0 h 670"/>
                  <a:gd name="T17" fmla="*/ 280 w 280"/>
                  <a:gd name="T18" fmla="*/ 670 h 670"/>
                </a:gdLst>
                <a:ahLst/>
                <a:cxnLst>
                  <a:cxn ang="T10">
                    <a:pos x="T0" y="T1"/>
                  </a:cxn>
                  <a:cxn ang="T11">
                    <a:pos x="T2" y="T3"/>
                  </a:cxn>
                  <a:cxn ang="T12">
                    <a:pos x="T4" y="T5"/>
                  </a:cxn>
                  <a:cxn ang="T13">
                    <a:pos x="T6" y="T7"/>
                  </a:cxn>
                  <a:cxn ang="T14">
                    <a:pos x="T8" y="T9"/>
                  </a:cxn>
                </a:cxnLst>
                <a:rect l="T15" t="T16" r="T17" b="T18"/>
                <a:pathLst>
                  <a:path w="280" h="670">
                    <a:moveTo>
                      <a:pt x="247" y="12"/>
                    </a:moveTo>
                    <a:lnTo>
                      <a:pt x="0" y="655"/>
                    </a:lnTo>
                    <a:lnTo>
                      <a:pt x="23" y="670"/>
                    </a:lnTo>
                    <a:lnTo>
                      <a:pt x="280" y="0"/>
                    </a:lnTo>
                    <a:lnTo>
                      <a:pt x="247" y="12"/>
                    </a:lnTo>
                    <a:close/>
                  </a:path>
                </a:pathLst>
              </a:custGeom>
              <a:solidFill>
                <a:srgbClr val="DFDFF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nvGrpSpPr>
            <p:cNvPr id="607246" name="Group 547"/>
            <p:cNvGrpSpPr>
              <a:grpSpLocks/>
            </p:cNvGrpSpPr>
            <p:nvPr/>
          </p:nvGrpSpPr>
          <p:grpSpPr bwMode="auto">
            <a:xfrm>
              <a:off x="1116" y="1075"/>
              <a:ext cx="37" cy="23"/>
              <a:chOff x="1116" y="1075"/>
              <a:chExt cx="37" cy="23"/>
            </a:xfrm>
          </p:grpSpPr>
          <p:sp>
            <p:nvSpPr>
              <p:cNvPr id="92180" name="Freeform 548"/>
              <p:cNvSpPr>
                <a:spLocks/>
              </p:cNvSpPr>
              <p:nvPr/>
            </p:nvSpPr>
            <p:spPr bwMode="auto">
              <a:xfrm>
                <a:off x="1116" y="1078"/>
                <a:ext cx="26" cy="20"/>
              </a:xfrm>
              <a:custGeom>
                <a:avLst/>
                <a:gdLst>
                  <a:gd name="T0" fmla="*/ 0 w 231"/>
                  <a:gd name="T1" fmla="*/ 0 h 182"/>
                  <a:gd name="T2" fmla="*/ 0 w 231"/>
                  <a:gd name="T3" fmla="*/ 0 h 182"/>
                  <a:gd name="T4" fmla="*/ 0 w 231"/>
                  <a:gd name="T5" fmla="*/ 0 h 182"/>
                  <a:gd name="T6" fmla="*/ 0 w 231"/>
                  <a:gd name="T7" fmla="*/ 0 h 182"/>
                  <a:gd name="T8" fmla="*/ 0 w 231"/>
                  <a:gd name="T9" fmla="*/ 0 h 182"/>
                  <a:gd name="T10" fmla="*/ 0 w 231"/>
                  <a:gd name="T11" fmla="*/ 0 h 182"/>
                  <a:gd name="T12" fmla="*/ 0 w 231"/>
                  <a:gd name="T13" fmla="*/ 0 h 182"/>
                  <a:gd name="T14" fmla="*/ 0 w 231"/>
                  <a:gd name="T15" fmla="*/ 0 h 182"/>
                  <a:gd name="T16" fmla="*/ 0 w 231"/>
                  <a:gd name="T17" fmla="*/ 0 h 182"/>
                  <a:gd name="T18" fmla="*/ 0 w 231"/>
                  <a:gd name="T19" fmla="*/ 0 h 182"/>
                  <a:gd name="T20" fmla="*/ 0 w 231"/>
                  <a:gd name="T21" fmla="*/ 0 h 182"/>
                  <a:gd name="T22" fmla="*/ 0 w 231"/>
                  <a:gd name="T23" fmla="*/ 0 h 182"/>
                  <a:gd name="T24" fmla="*/ 0 w 231"/>
                  <a:gd name="T25" fmla="*/ 0 h 182"/>
                  <a:gd name="T26" fmla="*/ 0 w 231"/>
                  <a:gd name="T27" fmla="*/ 0 h 182"/>
                  <a:gd name="T28" fmla="*/ 0 w 231"/>
                  <a:gd name="T29" fmla="*/ 0 h 1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
                  <a:gd name="T46" fmla="*/ 0 h 182"/>
                  <a:gd name="T47" fmla="*/ 231 w 231"/>
                  <a:gd name="T48" fmla="*/ 182 h 1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 h="182">
                    <a:moveTo>
                      <a:pt x="172" y="0"/>
                    </a:moveTo>
                    <a:lnTo>
                      <a:pt x="9" y="56"/>
                    </a:lnTo>
                    <a:lnTo>
                      <a:pt x="3" y="66"/>
                    </a:lnTo>
                    <a:lnTo>
                      <a:pt x="0" y="85"/>
                    </a:lnTo>
                    <a:lnTo>
                      <a:pt x="2" y="111"/>
                    </a:lnTo>
                    <a:lnTo>
                      <a:pt x="4" y="127"/>
                    </a:lnTo>
                    <a:lnTo>
                      <a:pt x="14" y="149"/>
                    </a:lnTo>
                    <a:lnTo>
                      <a:pt x="29" y="167"/>
                    </a:lnTo>
                    <a:lnTo>
                      <a:pt x="52" y="179"/>
                    </a:lnTo>
                    <a:lnTo>
                      <a:pt x="65" y="182"/>
                    </a:lnTo>
                    <a:lnTo>
                      <a:pt x="78" y="182"/>
                    </a:lnTo>
                    <a:lnTo>
                      <a:pt x="231" y="113"/>
                    </a:lnTo>
                    <a:lnTo>
                      <a:pt x="201" y="91"/>
                    </a:lnTo>
                    <a:lnTo>
                      <a:pt x="185" y="69"/>
                    </a:lnTo>
                    <a:lnTo>
                      <a:pt x="172" y="0"/>
                    </a:lnTo>
                    <a:close/>
                  </a:path>
                </a:pathLst>
              </a:custGeom>
              <a:solidFill>
                <a:srgbClr val="BFBFD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181" name="Freeform 549"/>
              <p:cNvSpPr>
                <a:spLocks/>
              </p:cNvSpPr>
              <p:nvPr/>
            </p:nvSpPr>
            <p:spPr bwMode="auto">
              <a:xfrm>
                <a:off x="1131" y="1075"/>
                <a:ext cx="15" cy="19"/>
              </a:xfrm>
              <a:custGeom>
                <a:avLst/>
                <a:gdLst>
                  <a:gd name="T0" fmla="*/ 0 w 129"/>
                  <a:gd name="T1" fmla="*/ 0 h 171"/>
                  <a:gd name="T2" fmla="*/ 0 w 129"/>
                  <a:gd name="T3" fmla="*/ 0 h 171"/>
                  <a:gd name="T4" fmla="*/ 0 w 129"/>
                  <a:gd name="T5" fmla="*/ 0 h 171"/>
                  <a:gd name="T6" fmla="*/ 0 w 129"/>
                  <a:gd name="T7" fmla="*/ 0 h 171"/>
                  <a:gd name="T8" fmla="*/ 0 w 129"/>
                  <a:gd name="T9" fmla="*/ 0 h 171"/>
                  <a:gd name="T10" fmla="*/ 0 w 129"/>
                  <a:gd name="T11" fmla="*/ 0 h 171"/>
                  <a:gd name="T12" fmla="*/ 0 w 129"/>
                  <a:gd name="T13" fmla="*/ 0 h 171"/>
                  <a:gd name="T14" fmla="*/ 0 w 129"/>
                  <a:gd name="T15" fmla="*/ 0 h 171"/>
                  <a:gd name="T16" fmla="*/ 0 w 129"/>
                  <a:gd name="T17" fmla="*/ 0 h 171"/>
                  <a:gd name="T18" fmla="*/ 0 w 129"/>
                  <a:gd name="T19" fmla="*/ 0 h 171"/>
                  <a:gd name="T20" fmla="*/ 0 w 129"/>
                  <a:gd name="T21" fmla="*/ 0 h 171"/>
                  <a:gd name="T22" fmla="*/ 0 w 129"/>
                  <a:gd name="T23" fmla="*/ 0 h 171"/>
                  <a:gd name="T24" fmla="*/ 0 w 129"/>
                  <a:gd name="T25" fmla="*/ 0 h 171"/>
                  <a:gd name="T26" fmla="*/ 0 w 129"/>
                  <a:gd name="T27" fmla="*/ 0 h 171"/>
                  <a:gd name="T28" fmla="*/ 0 w 129"/>
                  <a:gd name="T29" fmla="*/ 0 h 171"/>
                  <a:gd name="T30" fmla="*/ 0 w 129"/>
                  <a:gd name="T31" fmla="*/ 0 h 171"/>
                  <a:gd name="T32" fmla="*/ 0 w 129"/>
                  <a:gd name="T33" fmla="*/ 0 h 171"/>
                  <a:gd name="T34" fmla="*/ 0 w 129"/>
                  <a:gd name="T35" fmla="*/ 0 h 171"/>
                  <a:gd name="T36" fmla="*/ 0 w 129"/>
                  <a:gd name="T37" fmla="*/ 0 h 171"/>
                  <a:gd name="T38" fmla="*/ 0 w 129"/>
                  <a:gd name="T39" fmla="*/ 0 h 171"/>
                  <a:gd name="T40" fmla="*/ 0 w 129"/>
                  <a:gd name="T41" fmla="*/ 0 h 171"/>
                  <a:gd name="T42" fmla="*/ 0 w 129"/>
                  <a:gd name="T43" fmla="*/ 0 h 171"/>
                  <a:gd name="T44" fmla="*/ 0 w 129"/>
                  <a:gd name="T45" fmla="*/ 0 h 171"/>
                  <a:gd name="T46" fmla="*/ 0 w 129"/>
                  <a:gd name="T47" fmla="*/ 0 h 171"/>
                  <a:gd name="T48" fmla="*/ 0 w 129"/>
                  <a:gd name="T49" fmla="*/ 0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71"/>
                  <a:gd name="T77" fmla="*/ 129 w 129"/>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71">
                    <a:moveTo>
                      <a:pt x="76" y="25"/>
                    </a:moveTo>
                    <a:lnTo>
                      <a:pt x="69" y="14"/>
                    </a:lnTo>
                    <a:lnTo>
                      <a:pt x="56" y="5"/>
                    </a:lnTo>
                    <a:lnTo>
                      <a:pt x="34" y="0"/>
                    </a:lnTo>
                    <a:lnTo>
                      <a:pt x="21" y="2"/>
                    </a:lnTo>
                    <a:lnTo>
                      <a:pt x="12" y="11"/>
                    </a:lnTo>
                    <a:lnTo>
                      <a:pt x="4" y="25"/>
                    </a:lnTo>
                    <a:lnTo>
                      <a:pt x="0" y="46"/>
                    </a:lnTo>
                    <a:lnTo>
                      <a:pt x="1" y="57"/>
                    </a:lnTo>
                    <a:lnTo>
                      <a:pt x="3" y="73"/>
                    </a:lnTo>
                    <a:lnTo>
                      <a:pt x="9" y="96"/>
                    </a:lnTo>
                    <a:lnTo>
                      <a:pt x="18" y="115"/>
                    </a:lnTo>
                    <a:lnTo>
                      <a:pt x="29" y="132"/>
                    </a:lnTo>
                    <a:lnTo>
                      <a:pt x="41" y="146"/>
                    </a:lnTo>
                    <a:lnTo>
                      <a:pt x="54" y="158"/>
                    </a:lnTo>
                    <a:lnTo>
                      <a:pt x="70" y="165"/>
                    </a:lnTo>
                    <a:lnTo>
                      <a:pt x="90" y="171"/>
                    </a:lnTo>
                    <a:lnTo>
                      <a:pt x="106" y="171"/>
                    </a:lnTo>
                    <a:lnTo>
                      <a:pt x="121" y="162"/>
                    </a:lnTo>
                    <a:lnTo>
                      <a:pt x="128" y="150"/>
                    </a:lnTo>
                    <a:lnTo>
                      <a:pt x="129" y="131"/>
                    </a:lnTo>
                    <a:lnTo>
                      <a:pt x="125" y="110"/>
                    </a:lnTo>
                    <a:lnTo>
                      <a:pt x="115" y="81"/>
                    </a:lnTo>
                    <a:lnTo>
                      <a:pt x="92" y="46"/>
                    </a:lnTo>
                    <a:lnTo>
                      <a:pt x="76" y="25"/>
                    </a:lnTo>
                    <a:close/>
                  </a:path>
                </a:pathLst>
              </a:custGeom>
              <a:solidFill>
                <a:srgbClr val="C0C0C0"/>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182" name="Freeform 550"/>
              <p:cNvSpPr>
                <a:spLocks/>
              </p:cNvSpPr>
              <p:nvPr/>
            </p:nvSpPr>
            <p:spPr bwMode="auto">
              <a:xfrm>
                <a:off x="1135" y="1076"/>
                <a:ext cx="18" cy="14"/>
              </a:xfrm>
              <a:custGeom>
                <a:avLst/>
                <a:gdLst>
                  <a:gd name="T0" fmla="*/ 0 w 158"/>
                  <a:gd name="T1" fmla="*/ 0 h 123"/>
                  <a:gd name="T2" fmla="*/ 0 w 158"/>
                  <a:gd name="T3" fmla="*/ 0 h 123"/>
                  <a:gd name="T4" fmla="*/ 0 w 158"/>
                  <a:gd name="T5" fmla="*/ 0 h 123"/>
                  <a:gd name="T6" fmla="*/ 0 w 158"/>
                  <a:gd name="T7" fmla="*/ 0 h 123"/>
                  <a:gd name="T8" fmla="*/ 0 w 158"/>
                  <a:gd name="T9" fmla="*/ 0 h 123"/>
                  <a:gd name="T10" fmla="*/ 0 w 158"/>
                  <a:gd name="T11" fmla="*/ 0 h 123"/>
                  <a:gd name="T12" fmla="*/ 0 w 158"/>
                  <a:gd name="T13" fmla="*/ 0 h 123"/>
                  <a:gd name="T14" fmla="*/ 0 w 158"/>
                  <a:gd name="T15" fmla="*/ 0 h 123"/>
                  <a:gd name="T16" fmla="*/ 0 w 158"/>
                  <a:gd name="T17" fmla="*/ 0 h 123"/>
                  <a:gd name="T18" fmla="*/ 0 w 158"/>
                  <a:gd name="T19" fmla="*/ 0 h 123"/>
                  <a:gd name="T20" fmla="*/ 0 w 158"/>
                  <a:gd name="T21" fmla="*/ 0 h 123"/>
                  <a:gd name="T22" fmla="*/ 0 w 158"/>
                  <a:gd name="T23" fmla="*/ 0 h 123"/>
                  <a:gd name="T24" fmla="*/ 0 w 158"/>
                  <a:gd name="T25" fmla="*/ 0 h 123"/>
                  <a:gd name="T26" fmla="*/ 0 w 158"/>
                  <a:gd name="T27" fmla="*/ 0 h 123"/>
                  <a:gd name="T28" fmla="*/ 0 w 158"/>
                  <a:gd name="T29" fmla="*/ 0 h 123"/>
                  <a:gd name="T30" fmla="*/ 0 w 158"/>
                  <a:gd name="T31" fmla="*/ 0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
                  <a:gd name="T49" fmla="*/ 0 h 123"/>
                  <a:gd name="T50" fmla="*/ 158 w 158"/>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 h="123">
                    <a:moveTo>
                      <a:pt x="12" y="27"/>
                    </a:moveTo>
                    <a:lnTo>
                      <a:pt x="111" y="3"/>
                    </a:lnTo>
                    <a:lnTo>
                      <a:pt x="135" y="0"/>
                    </a:lnTo>
                    <a:lnTo>
                      <a:pt x="151" y="3"/>
                    </a:lnTo>
                    <a:lnTo>
                      <a:pt x="157" y="9"/>
                    </a:lnTo>
                    <a:lnTo>
                      <a:pt x="158" y="22"/>
                    </a:lnTo>
                    <a:lnTo>
                      <a:pt x="151" y="41"/>
                    </a:lnTo>
                    <a:lnTo>
                      <a:pt x="59" y="123"/>
                    </a:lnTo>
                    <a:lnTo>
                      <a:pt x="46" y="122"/>
                    </a:lnTo>
                    <a:lnTo>
                      <a:pt x="31" y="116"/>
                    </a:lnTo>
                    <a:lnTo>
                      <a:pt x="20" y="106"/>
                    </a:lnTo>
                    <a:lnTo>
                      <a:pt x="7" y="90"/>
                    </a:lnTo>
                    <a:lnTo>
                      <a:pt x="1" y="75"/>
                    </a:lnTo>
                    <a:lnTo>
                      <a:pt x="0" y="57"/>
                    </a:lnTo>
                    <a:lnTo>
                      <a:pt x="4" y="40"/>
                    </a:lnTo>
                    <a:lnTo>
                      <a:pt x="12" y="27"/>
                    </a:lnTo>
                    <a:close/>
                  </a:path>
                </a:pathLst>
              </a:custGeom>
              <a:solidFill>
                <a:srgbClr val="9F9FBF"/>
              </a:solid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183" name="Freeform 551"/>
              <p:cNvSpPr>
                <a:spLocks/>
              </p:cNvSpPr>
              <p:nvPr/>
            </p:nvSpPr>
            <p:spPr bwMode="auto">
              <a:xfrm>
                <a:off x="1122" y="1083"/>
                <a:ext cx="7" cy="13"/>
              </a:xfrm>
              <a:custGeom>
                <a:avLst/>
                <a:gdLst>
                  <a:gd name="T0" fmla="*/ 0 w 69"/>
                  <a:gd name="T1" fmla="*/ 0 h 123"/>
                  <a:gd name="T2" fmla="*/ 0 w 69"/>
                  <a:gd name="T3" fmla="*/ 0 h 123"/>
                  <a:gd name="T4" fmla="*/ 0 w 69"/>
                  <a:gd name="T5" fmla="*/ 0 h 123"/>
                  <a:gd name="T6" fmla="*/ 0 w 69"/>
                  <a:gd name="T7" fmla="*/ 0 h 123"/>
                  <a:gd name="T8" fmla="*/ 0 w 69"/>
                  <a:gd name="T9" fmla="*/ 0 h 123"/>
                  <a:gd name="T10" fmla="*/ 0 w 69"/>
                  <a:gd name="T11" fmla="*/ 0 h 123"/>
                  <a:gd name="T12" fmla="*/ 0 w 69"/>
                  <a:gd name="T13" fmla="*/ 0 h 123"/>
                  <a:gd name="T14" fmla="*/ 0 w 69"/>
                  <a:gd name="T15" fmla="*/ 0 h 123"/>
                  <a:gd name="T16" fmla="*/ 0 w 69"/>
                  <a:gd name="T17" fmla="*/ 0 h 123"/>
                  <a:gd name="T18" fmla="*/ 0 w 69"/>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23"/>
                  <a:gd name="T32" fmla="*/ 69 w 69"/>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23">
                    <a:moveTo>
                      <a:pt x="5" y="0"/>
                    </a:moveTo>
                    <a:lnTo>
                      <a:pt x="0" y="20"/>
                    </a:lnTo>
                    <a:lnTo>
                      <a:pt x="0" y="38"/>
                    </a:lnTo>
                    <a:lnTo>
                      <a:pt x="6" y="60"/>
                    </a:lnTo>
                    <a:lnTo>
                      <a:pt x="11" y="79"/>
                    </a:lnTo>
                    <a:lnTo>
                      <a:pt x="25" y="95"/>
                    </a:lnTo>
                    <a:lnTo>
                      <a:pt x="38" y="107"/>
                    </a:lnTo>
                    <a:lnTo>
                      <a:pt x="48" y="113"/>
                    </a:lnTo>
                    <a:lnTo>
                      <a:pt x="58" y="117"/>
                    </a:lnTo>
                    <a:lnTo>
                      <a:pt x="69" y="123"/>
                    </a:lnTo>
                  </a:path>
                </a:pathLst>
              </a:cu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sp>
            <p:nvSpPr>
              <p:cNvPr id="92184" name="Freeform 552"/>
              <p:cNvSpPr>
                <a:spLocks/>
              </p:cNvSpPr>
              <p:nvPr/>
            </p:nvSpPr>
            <p:spPr bwMode="auto">
              <a:xfrm>
                <a:off x="1126" y="1081"/>
                <a:ext cx="8" cy="13"/>
              </a:xfrm>
              <a:custGeom>
                <a:avLst/>
                <a:gdLst>
                  <a:gd name="T0" fmla="*/ 0 w 68"/>
                  <a:gd name="T1" fmla="*/ 0 h 123"/>
                  <a:gd name="T2" fmla="*/ 0 w 68"/>
                  <a:gd name="T3" fmla="*/ 0 h 123"/>
                  <a:gd name="T4" fmla="*/ 0 w 68"/>
                  <a:gd name="T5" fmla="*/ 0 h 123"/>
                  <a:gd name="T6" fmla="*/ 0 w 68"/>
                  <a:gd name="T7" fmla="*/ 0 h 123"/>
                  <a:gd name="T8" fmla="*/ 0 w 68"/>
                  <a:gd name="T9" fmla="*/ 0 h 123"/>
                  <a:gd name="T10" fmla="*/ 0 w 68"/>
                  <a:gd name="T11" fmla="*/ 0 h 123"/>
                  <a:gd name="T12" fmla="*/ 0 w 68"/>
                  <a:gd name="T13" fmla="*/ 0 h 123"/>
                  <a:gd name="T14" fmla="*/ 0 w 68"/>
                  <a:gd name="T15" fmla="*/ 0 h 123"/>
                  <a:gd name="T16" fmla="*/ 0 w 68"/>
                  <a:gd name="T17" fmla="*/ 0 h 123"/>
                  <a:gd name="T18" fmla="*/ 0 w 68"/>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23"/>
                  <a:gd name="T32" fmla="*/ 68 w 68"/>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23">
                    <a:moveTo>
                      <a:pt x="4" y="0"/>
                    </a:moveTo>
                    <a:lnTo>
                      <a:pt x="0" y="20"/>
                    </a:lnTo>
                    <a:lnTo>
                      <a:pt x="0" y="38"/>
                    </a:lnTo>
                    <a:lnTo>
                      <a:pt x="5" y="60"/>
                    </a:lnTo>
                    <a:lnTo>
                      <a:pt x="10" y="79"/>
                    </a:lnTo>
                    <a:lnTo>
                      <a:pt x="25" y="96"/>
                    </a:lnTo>
                    <a:lnTo>
                      <a:pt x="38" y="107"/>
                    </a:lnTo>
                    <a:lnTo>
                      <a:pt x="47" y="113"/>
                    </a:lnTo>
                    <a:lnTo>
                      <a:pt x="57" y="118"/>
                    </a:lnTo>
                    <a:lnTo>
                      <a:pt x="68" y="123"/>
                    </a:lnTo>
                  </a:path>
                </a:pathLst>
              </a:custGeom>
              <a:noFill/>
              <a:ln w="1588">
                <a:solidFill>
                  <a:srgbClr val="000000"/>
                </a:solidFill>
                <a:round/>
                <a:headEnd/>
                <a:tailEnd/>
              </a:ln>
            </p:spPr>
            <p:txBody>
              <a:bodyPr/>
              <a:lstStyle/>
              <a:p>
                <a:endParaRPr lang="en-US" sz="1400">
                  <a:solidFill>
                    <a:schemeClr val="accent1">
                      <a:lumMod val="75000"/>
                    </a:schemeClr>
                  </a:solidFill>
                  <a:latin typeface="Franklin Gothic Book" pitchFamily="34" charset="0"/>
                </a:endParaRPr>
              </a:p>
            </p:txBody>
          </p:sp>
        </p:grpSp>
      </p:grpSp>
      <p:sp>
        <p:nvSpPr>
          <p:cNvPr id="607785" name="Rectangle 553"/>
          <p:cNvSpPr>
            <a:spLocks noChangeArrowheads="1"/>
          </p:cNvSpPr>
          <p:nvPr/>
        </p:nvSpPr>
        <p:spPr bwMode="auto">
          <a:xfrm>
            <a:off x="982135" y="2365374"/>
            <a:ext cx="4199466" cy="2108200"/>
          </a:xfrm>
          <a:prstGeom prst="rect">
            <a:avLst/>
          </a:prstGeom>
          <a:noFill/>
          <a:ln w="9525">
            <a:noFill/>
            <a:miter lim="800000"/>
            <a:headEnd/>
            <a:tailEnd/>
          </a:ln>
          <a:effectLst/>
        </p:spPr>
        <p:txBody>
          <a:bodyPr lIns="91416" tIns="45708" rIns="91416" bIns="45708" anchor="ctr"/>
          <a:lstStyle/>
          <a:p>
            <a:pPr algn="ctr">
              <a:defRPr/>
            </a:pPr>
            <a:r>
              <a:rPr lang="en-US" sz="4400" b="1" i="1" dirty="0">
                <a:solidFill>
                  <a:schemeClr val="accent1">
                    <a:lumMod val="75000"/>
                  </a:schemeClr>
                </a:solidFill>
                <a:effectLst>
                  <a:outerShdw blurRad="38100" dist="38100" dir="2700000" algn="tl">
                    <a:srgbClr val="000000"/>
                  </a:outerShdw>
                </a:effectLst>
                <a:latin typeface="Franklin Gothic Book" pitchFamily="34" charset="0"/>
              </a:rPr>
              <a:t>4 uplinks </a:t>
            </a:r>
            <a:br>
              <a:rPr lang="en-US" sz="4400" b="1" i="1" dirty="0">
                <a:solidFill>
                  <a:schemeClr val="accent1">
                    <a:lumMod val="75000"/>
                  </a:schemeClr>
                </a:solidFill>
                <a:effectLst>
                  <a:outerShdw blurRad="38100" dist="38100" dir="2700000" algn="tl">
                    <a:srgbClr val="000000"/>
                  </a:outerShdw>
                </a:effectLst>
                <a:latin typeface="Franklin Gothic Book" pitchFamily="34" charset="0"/>
              </a:rPr>
            </a:br>
            <a:r>
              <a:rPr lang="en-US" sz="4400" b="1" i="1" dirty="0">
                <a:solidFill>
                  <a:schemeClr val="accent1">
                    <a:lumMod val="75000"/>
                  </a:schemeClr>
                </a:solidFill>
                <a:effectLst>
                  <a:outerShdw blurRad="38100" dist="38100" dir="2700000" algn="tl">
                    <a:srgbClr val="000000"/>
                  </a:outerShdw>
                </a:effectLst>
                <a:latin typeface="Franklin Gothic Book" pitchFamily="34" charset="0"/>
              </a:rPr>
              <a:t>reaching over</a:t>
            </a:r>
          </a:p>
          <a:p>
            <a:pPr algn="ctr">
              <a:defRPr/>
            </a:pPr>
            <a:r>
              <a:rPr lang="en-US" sz="4400" b="1" i="1" dirty="0">
                <a:solidFill>
                  <a:schemeClr val="accent1">
                    <a:lumMod val="75000"/>
                  </a:schemeClr>
                </a:solidFill>
                <a:effectLst>
                  <a:outerShdw blurRad="38100" dist="38100" dir="2700000" algn="tl">
                    <a:srgbClr val="000000"/>
                  </a:outerShdw>
                </a:effectLst>
                <a:latin typeface="Franklin Gothic Book" pitchFamily="34" charset="0"/>
              </a:rPr>
              <a:t>800 locations</a:t>
            </a:r>
          </a:p>
        </p:txBody>
      </p:sp>
      <p:grpSp>
        <p:nvGrpSpPr>
          <p:cNvPr id="286" name="Group 285"/>
          <p:cNvGrpSpPr/>
          <p:nvPr/>
        </p:nvGrpSpPr>
        <p:grpSpPr>
          <a:xfrm>
            <a:off x="3894666" y="1217630"/>
            <a:ext cx="2497856" cy="914064"/>
            <a:chOff x="1577986" y="1132963"/>
            <a:chExt cx="4008438" cy="1466846"/>
          </a:xfrm>
        </p:grpSpPr>
        <p:grpSp>
          <p:nvGrpSpPr>
            <p:cNvPr id="287" name="Group 5"/>
            <p:cNvGrpSpPr>
              <a:grpSpLocks/>
            </p:cNvGrpSpPr>
            <p:nvPr/>
          </p:nvGrpSpPr>
          <p:grpSpPr bwMode="auto">
            <a:xfrm>
              <a:off x="1681174" y="1132963"/>
              <a:ext cx="3905250" cy="1411288"/>
              <a:chOff x="883" y="1270"/>
              <a:chExt cx="2460" cy="889"/>
            </a:xfrm>
          </p:grpSpPr>
          <p:sp>
            <p:nvSpPr>
              <p:cNvPr id="289" name="Rectangle 6"/>
              <p:cNvSpPr>
                <a:spLocks noChangeArrowheads="1"/>
              </p:cNvSpPr>
              <p:nvPr/>
            </p:nvSpPr>
            <p:spPr bwMode="auto">
              <a:xfrm>
                <a:off x="1736" y="1270"/>
                <a:ext cx="1607" cy="775"/>
              </a:xfrm>
              <a:prstGeom prst="rect">
                <a:avLst/>
              </a:prstGeom>
              <a:noFill/>
              <a:ln w="12700">
                <a:noFill/>
                <a:miter lim="800000"/>
                <a:headEnd/>
                <a:tailEnd/>
              </a:ln>
            </p:spPr>
            <p:txBody>
              <a:bodyPr wrap="square" lIns="90478" tIns="44445" rIns="90478" bIns="44445">
                <a:spAutoFit/>
              </a:bodyPr>
              <a:lstStyle/>
              <a:p>
                <a:r>
                  <a:rPr lang="en-US" altLang="en-US" sz="4400" b="1" i="1" dirty="0">
                    <a:solidFill>
                      <a:schemeClr val="tx2">
                        <a:lumMod val="75000"/>
                      </a:schemeClr>
                    </a:solidFill>
                    <a:latin typeface="Franklin Gothic Book" pitchFamily="34" charset="0"/>
                  </a:rPr>
                  <a:t>GETN</a:t>
                </a:r>
                <a:endParaRPr lang="en-US" altLang="en-US" sz="4400" b="1" dirty="0">
                  <a:solidFill>
                    <a:schemeClr val="tx2">
                      <a:lumMod val="75000"/>
                    </a:schemeClr>
                  </a:solidFill>
                  <a:latin typeface="Franklin Gothic Book" pitchFamily="34" charset="0"/>
                </a:endParaRPr>
              </a:p>
            </p:txBody>
          </p:sp>
          <p:sp>
            <p:nvSpPr>
              <p:cNvPr id="290" name="Oval 9"/>
              <p:cNvSpPr>
                <a:spLocks noChangeArrowheads="1"/>
              </p:cNvSpPr>
              <p:nvPr/>
            </p:nvSpPr>
            <p:spPr bwMode="auto">
              <a:xfrm>
                <a:off x="883" y="1394"/>
                <a:ext cx="779" cy="765"/>
              </a:xfrm>
              <a:prstGeom prst="ellipse">
                <a:avLst/>
              </a:prstGeom>
              <a:noFill/>
              <a:ln w="12700">
                <a:solidFill>
                  <a:schemeClr val="tx1"/>
                </a:solidFill>
                <a:round/>
                <a:headEnd type="none" w="sm" len="sm"/>
                <a:tailEnd type="none" w="sm" len="sm"/>
              </a:ln>
            </p:spPr>
            <p:txBody>
              <a:bodyPr wrap="none" anchor="ctr"/>
              <a:lstStyle/>
              <a:p>
                <a:endParaRPr lang="en-US" altLang="en-US"/>
              </a:p>
            </p:txBody>
          </p:sp>
        </p:grpSp>
        <p:pic>
          <p:nvPicPr>
            <p:cNvPr id="288" name="Picture 10"/>
            <p:cNvPicPr>
              <a:picLocks noChangeAspect="1" noChangeArrowheads="1"/>
            </p:cNvPicPr>
            <p:nvPr/>
          </p:nvPicPr>
          <p:blipFill>
            <a:blip r:embed="rId2" cstate="print">
              <a:clrChange>
                <a:clrFrom>
                  <a:srgbClr val="000000"/>
                </a:clrFrom>
                <a:clrTo>
                  <a:srgbClr val="000000">
                    <a:alpha val="0"/>
                  </a:srgbClr>
                </a:clrTo>
              </a:clrChange>
            </a:blip>
            <a:srcRect r="45030"/>
            <a:stretch>
              <a:fillRect/>
            </a:stretch>
          </p:blipFill>
          <p:spPr bwMode="auto">
            <a:xfrm>
              <a:off x="1577986" y="1318696"/>
              <a:ext cx="1433513" cy="1281113"/>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07785"/>
                                        </p:tgtEl>
                                        <p:attrNameLst>
                                          <p:attrName>style.visibility</p:attrName>
                                        </p:attrNameLst>
                                      </p:cBhvr>
                                      <p:to>
                                        <p:strVal val="visible"/>
                                      </p:to>
                                    </p:set>
                                    <p:anim calcmode="lin" valueType="num">
                                      <p:cBhvr>
                                        <p:cTn id="7" dur="500" fill="hold"/>
                                        <p:tgtEl>
                                          <p:spTgt spid="607785"/>
                                        </p:tgtEl>
                                        <p:attrNameLst>
                                          <p:attrName>ppt_w</p:attrName>
                                        </p:attrNameLst>
                                      </p:cBhvr>
                                      <p:tavLst>
                                        <p:tav tm="0">
                                          <p:val>
                                            <p:fltVal val="0"/>
                                          </p:val>
                                        </p:tav>
                                        <p:tav tm="100000">
                                          <p:val>
                                            <p:strVal val="#ppt_w"/>
                                          </p:val>
                                        </p:tav>
                                      </p:tavLst>
                                    </p:anim>
                                    <p:anim calcmode="lin" valueType="num">
                                      <p:cBhvr>
                                        <p:cTn id="8" dur="500" fill="hold"/>
                                        <p:tgtEl>
                                          <p:spTgt spid="6077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785"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1473215" y="1751229"/>
            <a:ext cx="7386638" cy="4024096"/>
            <a:chOff x="353738" y="1365250"/>
            <a:chExt cx="8636000" cy="4776788"/>
          </a:xfrm>
        </p:grpSpPr>
        <p:sp>
          <p:nvSpPr>
            <p:cNvPr id="23" name="Rounded Rectangle 22"/>
            <p:cNvSpPr/>
            <p:nvPr/>
          </p:nvSpPr>
          <p:spPr bwMode="auto">
            <a:xfrm>
              <a:off x="353738" y="1365250"/>
              <a:ext cx="8636000" cy="4776788"/>
            </a:xfrm>
            <a:prstGeom prst="roundRect">
              <a:avLst/>
            </a:prstGeom>
            <a:ln>
              <a:solidFill>
                <a:srgbClr val="3399FF"/>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latin typeface="Franklin Gothic Book" pitchFamily="34" charset="0"/>
              </a:endParaRPr>
            </a:p>
          </p:txBody>
        </p:sp>
        <p:pic>
          <p:nvPicPr>
            <p:cNvPr id="93188" name="Picture 30" descr="C:\Users\pwestfal\Desktop\untitled.png"/>
            <p:cNvPicPr>
              <a:picLocks noChangeAspect="1" noChangeArrowheads="1"/>
            </p:cNvPicPr>
            <p:nvPr/>
          </p:nvPicPr>
          <p:blipFill>
            <a:blip r:embed="rId2" cstate="print"/>
            <a:srcRect l="13724" r="17461"/>
            <a:stretch>
              <a:fillRect/>
            </a:stretch>
          </p:blipFill>
          <p:spPr bwMode="auto">
            <a:xfrm>
              <a:off x="450850" y="3594925"/>
              <a:ext cx="1041400" cy="969963"/>
            </a:xfrm>
            <a:prstGeom prst="rect">
              <a:avLst/>
            </a:prstGeom>
            <a:noFill/>
            <a:ln w="9525">
              <a:noFill/>
              <a:miter lim="800000"/>
              <a:headEnd/>
              <a:tailEnd/>
            </a:ln>
          </p:spPr>
        </p:pic>
        <p:pic>
          <p:nvPicPr>
            <p:cNvPr id="93189" name="Picture 32" descr="http://www.gallaudet.edu/Images/EventXite/DOJ_logo.gif">
              <a:hlinkClick r:id="rId3"/>
            </p:cNvPr>
            <p:cNvPicPr>
              <a:picLocks noChangeAspect="1" noChangeArrowheads="1"/>
            </p:cNvPicPr>
            <p:nvPr/>
          </p:nvPicPr>
          <p:blipFill>
            <a:blip r:embed="rId4" cstate="print"/>
            <a:srcRect/>
            <a:stretch>
              <a:fillRect/>
            </a:stretch>
          </p:blipFill>
          <p:spPr bwMode="auto">
            <a:xfrm>
              <a:off x="427038" y="2357438"/>
              <a:ext cx="1087437" cy="1054100"/>
            </a:xfrm>
            <a:prstGeom prst="rect">
              <a:avLst/>
            </a:prstGeom>
            <a:noFill/>
            <a:ln w="9525">
              <a:noFill/>
              <a:miter lim="800000"/>
              <a:headEnd/>
              <a:tailEnd/>
            </a:ln>
          </p:spPr>
        </p:pic>
        <p:sp>
          <p:nvSpPr>
            <p:cNvPr id="28" name="Rectangle 2"/>
            <p:cNvSpPr txBox="1">
              <a:spLocks noChangeArrowheads="1"/>
            </p:cNvSpPr>
            <p:nvPr/>
          </p:nvSpPr>
          <p:spPr bwMode="auto">
            <a:xfrm>
              <a:off x="4278695" y="1384574"/>
              <a:ext cx="3872444" cy="1010171"/>
            </a:xfrm>
            <a:prstGeom prst="rect">
              <a:avLst/>
            </a:prstGeom>
            <a:noFill/>
            <a:ln w="9525">
              <a:noFill/>
              <a:miter lim="800000"/>
              <a:headEnd/>
              <a:tailEnd/>
            </a:ln>
          </p:spPr>
          <p:txBody>
            <a:bodyPr lIns="91416" tIns="45708" rIns="91416" bIns="45708" anchor="ctr"/>
            <a:lstStyle/>
            <a:p>
              <a:pPr defTabSz="833391">
                <a:defRPr/>
              </a:pPr>
              <a:r>
                <a:rPr lang="en-US" sz="2200" b="1" i="1" kern="0" dirty="0">
                  <a:solidFill>
                    <a:srgbClr val="002060"/>
                  </a:solidFill>
                  <a:latin typeface="Franklin Gothic Book" pitchFamily="34" charset="0"/>
                  <a:ea typeface="Verdana" pitchFamily="34" charset="0"/>
                  <a:cs typeface="Verdana" pitchFamily="34" charset="0"/>
                </a:rPr>
                <a:t>Government Education </a:t>
              </a:r>
            </a:p>
            <a:p>
              <a:pPr defTabSz="833391">
                <a:defRPr/>
              </a:pPr>
              <a:r>
                <a:rPr lang="en-US" sz="2200" b="1" i="1" kern="0" dirty="0">
                  <a:solidFill>
                    <a:srgbClr val="002060"/>
                  </a:solidFill>
                  <a:latin typeface="Franklin Gothic Book" pitchFamily="34" charset="0"/>
                  <a:ea typeface="Verdana" pitchFamily="34" charset="0"/>
                  <a:cs typeface="Verdana" pitchFamily="34" charset="0"/>
                </a:rPr>
                <a:t>  &amp; Training Network</a:t>
              </a:r>
              <a:endParaRPr lang="en-US" sz="2200" b="1" kern="0" dirty="0">
                <a:solidFill>
                  <a:srgbClr val="002060"/>
                </a:solidFill>
                <a:latin typeface="Franklin Gothic Book" pitchFamily="34" charset="0"/>
                <a:ea typeface="Verdana" pitchFamily="34" charset="0"/>
                <a:cs typeface="Verdana" pitchFamily="34" charset="0"/>
              </a:endParaRPr>
            </a:p>
          </p:txBody>
        </p:sp>
        <p:sp>
          <p:nvSpPr>
            <p:cNvPr id="29" name="Rounded Rectangle 28"/>
            <p:cNvSpPr/>
            <p:nvPr/>
          </p:nvSpPr>
          <p:spPr bwMode="auto">
            <a:xfrm>
              <a:off x="6784191" y="2419341"/>
              <a:ext cx="1801257" cy="3352009"/>
            </a:xfrm>
            <a:prstGeom prst="roundRect">
              <a:avLst/>
            </a:prstGeom>
            <a:ln>
              <a:solidFill>
                <a:srgbClr val="3399FF"/>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latin typeface="Franklin Gothic Book" pitchFamily="34" charset="0"/>
              </a:endParaRPr>
            </a:p>
          </p:txBody>
        </p:sp>
        <p:grpSp>
          <p:nvGrpSpPr>
            <p:cNvPr id="3" name="Group 43"/>
            <p:cNvGrpSpPr>
              <a:grpSpLocks/>
            </p:cNvGrpSpPr>
            <p:nvPr/>
          </p:nvGrpSpPr>
          <p:grpSpPr bwMode="auto">
            <a:xfrm>
              <a:off x="1760538" y="2428875"/>
              <a:ext cx="4803775" cy="3303588"/>
              <a:chOff x="1760561" y="2429301"/>
              <a:chExt cx="4804013" cy="3302759"/>
            </a:xfrm>
          </p:grpSpPr>
          <p:sp>
            <p:nvSpPr>
              <p:cNvPr id="37" name="Rounded Rectangle 36"/>
              <p:cNvSpPr/>
              <p:nvPr/>
            </p:nvSpPr>
            <p:spPr bwMode="auto">
              <a:xfrm>
                <a:off x="1761110" y="2428551"/>
                <a:ext cx="4803591" cy="3303746"/>
              </a:xfrm>
              <a:prstGeom prst="roundRect">
                <a:avLst/>
              </a:prstGeom>
              <a:ln>
                <a:solidFill>
                  <a:srgbClr val="3399FF"/>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a:lstStyle/>
              <a:p>
                <a:pPr>
                  <a:defRPr/>
                </a:pPr>
                <a:endParaRPr lang="en-US">
                  <a:solidFill>
                    <a:schemeClr val="tx1"/>
                  </a:solidFill>
                  <a:latin typeface="Franklin Gothic Book" pitchFamily="34" charset="0"/>
                </a:endParaRPr>
              </a:p>
            </p:txBody>
          </p:sp>
          <p:grpSp>
            <p:nvGrpSpPr>
              <p:cNvPr id="4" name="Group 37"/>
              <p:cNvGrpSpPr>
                <a:grpSpLocks/>
              </p:cNvGrpSpPr>
              <p:nvPr/>
            </p:nvGrpSpPr>
            <p:grpSpPr bwMode="auto">
              <a:xfrm>
                <a:off x="1792343" y="2517131"/>
                <a:ext cx="4687243" cy="3054702"/>
                <a:chOff x="2005686" y="2750575"/>
                <a:chExt cx="4325655" cy="2819052"/>
              </a:xfrm>
            </p:grpSpPr>
            <p:pic>
              <p:nvPicPr>
                <p:cNvPr id="93202" name="Picture 5" descr="K:\2. WORKING DOCUMENTS\05 Media\Graphics\Shields &amp; Logos\AF Logo.jpg"/>
                <p:cNvPicPr>
                  <a:picLocks noChangeAspect="1" noChangeArrowheads="1"/>
                </p:cNvPicPr>
                <p:nvPr/>
              </p:nvPicPr>
              <p:blipFill>
                <a:blip r:embed="rId5" cstate="print"/>
                <a:srcRect/>
                <a:stretch>
                  <a:fillRect/>
                </a:stretch>
              </p:blipFill>
              <p:spPr bwMode="auto">
                <a:xfrm>
                  <a:off x="4206381" y="3656659"/>
                  <a:ext cx="983104" cy="790508"/>
                </a:xfrm>
                <a:prstGeom prst="rect">
                  <a:avLst/>
                </a:prstGeom>
                <a:noFill/>
                <a:ln w="9525">
                  <a:noFill/>
                  <a:miter lim="800000"/>
                  <a:headEnd/>
                  <a:tailEnd/>
                </a:ln>
              </p:spPr>
            </p:pic>
            <p:pic>
              <p:nvPicPr>
                <p:cNvPr id="93203" name="Picture 10" descr="Image:Air National Guard.png">
                  <a:hlinkClick r:id="rId6"/>
                </p:cNvPr>
                <p:cNvPicPr>
                  <a:picLocks noChangeAspect="1" noChangeArrowheads="1"/>
                </p:cNvPicPr>
                <p:nvPr/>
              </p:nvPicPr>
              <p:blipFill>
                <a:blip r:embed="rId7" cstate="print"/>
                <a:srcRect/>
                <a:stretch>
                  <a:fillRect/>
                </a:stretch>
              </p:blipFill>
              <p:spPr bwMode="auto">
                <a:xfrm>
                  <a:off x="5428341" y="3666701"/>
                  <a:ext cx="892803" cy="856504"/>
                </a:xfrm>
                <a:prstGeom prst="rect">
                  <a:avLst/>
                </a:prstGeom>
                <a:noFill/>
                <a:ln w="9525">
                  <a:noFill/>
                  <a:miter lim="800000"/>
                  <a:headEnd/>
                  <a:tailEnd/>
                </a:ln>
              </p:spPr>
            </p:pic>
            <p:pic>
              <p:nvPicPr>
                <p:cNvPr id="93204" name="Picture 7" descr="I:\Documents and Settings\pwestfal\My Documents\1 ATN\17 Graphics\AFRC Crest.jpg"/>
                <p:cNvPicPr>
                  <a:picLocks noChangeAspect="1" noChangeArrowheads="1"/>
                </p:cNvPicPr>
                <p:nvPr/>
              </p:nvPicPr>
              <p:blipFill>
                <a:blip r:embed="rId8" cstate="print"/>
                <a:srcRect/>
                <a:stretch>
                  <a:fillRect/>
                </a:stretch>
              </p:blipFill>
              <p:spPr bwMode="auto">
                <a:xfrm>
                  <a:off x="3731577" y="4685864"/>
                  <a:ext cx="910281" cy="883763"/>
                </a:xfrm>
                <a:prstGeom prst="rect">
                  <a:avLst/>
                </a:prstGeom>
                <a:noFill/>
                <a:ln w="9525">
                  <a:noFill/>
                  <a:miter lim="800000"/>
                  <a:headEnd/>
                  <a:tailEnd/>
                </a:ln>
              </p:spPr>
            </p:pic>
            <p:pic>
              <p:nvPicPr>
                <p:cNvPr id="93205" name="Picture 12"/>
                <p:cNvPicPr>
                  <a:picLocks noChangeAspect="1" noChangeArrowheads="1"/>
                </p:cNvPicPr>
                <p:nvPr/>
              </p:nvPicPr>
              <p:blipFill>
                <a:blip r:embed="rId9" cstate="print"/>
                <a:srcRect/>
                <a:stretch>
                  <a:fillRect/>
                </a:stretch>
              </p:blipFill>
              <p:spPr bwMode="auto">
                <a:xfrm>
                  <a:off x="5123945" y="4672412"/>
                  <a:ext cx="869500" cy="856504"/>
                </a:xfrm>
                <a:prstGeom prst="rect">
                  <a:avLst/>
                </a:prstGeom>
                <a:noFill/>
                <a:ln w="9525">
                  <a:noFill/>
                  <a:miter lim="800000"/>
                  <a:headEnd/>
                  <a:tailEnd/>
                </a:ln>
              </p:spPr>
            </p:pic>
            <p:pic>
              <p:nvPicPr>
                <p:cNvPr id="93206" name="Picture 19" descr="http://4.bp.blogspot.com/__IdCnnzQzTY/S9WOheJP8II/AAAAAAAAAGw/Z6_o4YN36OA/s1600/US_Army_logo.gif">
                  <a:hlinkClick r:id="rId10"/>
                </p:cNvPr>
                <p:cNvPicPr>
                  <a:picLocks noChangeAspect="1" noChangeArrowheads="1"/>
                </p:cNvPicPr>
                <p:nvPr/>
              </p:nvPicPr>
              <p:blipFill>
                <a:blip r:embed="rId11" cstate="print"/>
                <a:srcRect/>
                <a:stretch>
                  <a:fillRect/>
                </a:stretch>
              </p:blipFill>
              <p:spPr bwMode="auto">
                <a:xfrm>
                  <a:off x="2385820" y="4645153"/>
                  <a:ext cx="683074" cy="895240"/>
                </a:xfrm>
                <a:prstGeom prst="rect">
                  <a:avLst/>
                </a:prstGeom>
                <a:noFill/>
                <a:ln w="9525">
                  <a:noFill/>
                  <a:miter lim="800000"/>
                  <a:headEnd/>
                  <a:tailEnd/>
                </a:ln>
              </p:spPr>
            </p:pic>
            <p:pic>
              <p:nvPicPr>
                <p:cNvPr id="93207" name="Picture 2"/>
                <p:cNvPicPr>
                  <a:picLocks noChangeAspect="1" noChangeArrowheads="1"/>
                </p:cNvPicPr>
                <p:nvPr/>
              </p:nvPicPr>
              <p:blipFill>
                <a:blip r:embed="rId12" cstate="print">
                  <a:clrChange>
                    <a:clrFrom>
                      <a:srgbClr val="22B14C"/>
                    </a:clrFrom>
                    <a:clrTo>
                      <a:srgbClr val="22B14C">
                        <a:alpha val="0"/>
                      </a:srgbClr>
                    </a:clrTo>
                  </a:clrChange>
                </a:blip>
                <a:srcRect/>
                <a:stretch>
                  <a:fillRect/>
                </a:stretch>
              </p:blipFill>
              <p:spPr bwMode="auto">
                <a:xfrm>
                  <a:off x="2167352" y="2768591"/>
                  <a:ext cx="627730" cy="626956"/>
                </a:xfrm>
                <a:prstGeom prst="rect">
                  <a:avLst/>
                </a:prstGeom>
                <a:noFill/>
                <a:ln w="9525">
                  <a:noFill/>
                  <a:miter lim="800000"/>
                  <a:headEnd/>
                  <a:tailEnd/>
                </a:ln>
              </p:spPr>
            </p:pic>
            <p:sp>
              <p:nvSpPr>
                <p:cNvPr id="93208" name="Rectangle 65"/>
                <p:cNvSpPr>
                  <a:spLocks noChangeArrowheads="1"/>
                </p:cNvSpPr>
                <p:nvPr/>
              </p:nvSpPr>
              <p:spPr bwMode="auto">
                <a:xfrm>
                  <a:off x="3047909" y="2750575"/>
                  <a:ext cx="2636173" cy="597103"/>
                </a:xfrm>
                <a:prstGeom prst="rect">
                  <a:avLst/>
                </a:prstGeom>
                <a:noFill/>
                <a:ln w="9525">
                  <a:noFill/>
                  <a:miter lim="800000"/>
                  <a:headEnd/>
                  <a:tailEnd/>
                </a:ln>
              </p:spPr>
              <p:txBody>
                <a:bodyPr>
                  <a:spAutoFit/>
                </a:bodyPr>
                <a:lstStyle/>
                <a:p>
                  <a:pPr algn="ctr"/>
                  <a:r>
                    <a:rPr lang="en-US" altLang="en-US" sz="1600" b="1" i="1" dirty="0">
                      <a:solidFill>
                        <a:srgbClr val="002060"/>
                      </a:solidFill>
                      <a:latin typeface="Franklin Gothic Book" pitchFamily="34" charset="0"/>
                    </a:rPr>
                    <a:t>Defense Education </a:t>
                  </a:r>
                </a:p>
                <a:p>
                  <a:pPr algn="ctr"/>
                  <a:r>
                    <a:rPr lang="en-US" altLang="en-US" sz="1600" b="1" i="1" dirty="0">
                      <a:solidFill>
                        <a:srgbClr val="002060"/>
                      </a:solidFill>
                      <a:latin typeface="Franklin Gothic Book" pitchFamily="34" charset="0"/>
                    </a:rPr>
                    <a:t>&amp; Training Network</a:t>
                  </a:r>
                  <a:endParaRPr lang="en-US" altLang="en-US" sz="1800" dirty="0">
                    <a:solidFill>
                      <a:srgbClr val="002060"/>
                    </a:solidFill>
                    <a:latin typeface="Franklin Gothic Book" pitchFamily="34" charset="0"/>
                  </a:endParaRPr>
                </a:p>
              </p:txBody>
            </p:sp>
            <p:cxnSp>
              <p:nvCxnSpPr>
                <p:cNvPr id="93209" name="Straight Connector 67"/>
                <p:cNvCxnSpPr>
                  <a:cxnSpLocks noChangeShapeType="1"/>
                </p:cNvCxnSpPr>
                <p:nvPr/>
              </p:nvCxnSpPr>
              <p:spPr bwMode="auto">
                <a:xfrm>
                  <a:off x="2005686" y="3425675"/>
                  <a:ext cx="4325655" cy="4304"/>
                </a:xfrm>
                <a:prstGeom prst="line">
                  <a:avLst/>
                </a:prstGeom>
                <a:noFill/>
                <a:ln w="12700" algn="ctr">
                  <a:solidFill>
                    <a:srgbClr val="3399FF"/>
                  </a:solidFill>
                  <a:round/>
                  <a:headEnd/>
                  <a:tailEnd/>
                </a:ln>
              </p:spPr>
            </p:cxnSp>
            <p:pic>
              <p:nvPicPr>
                <p:cNvPr id="93210" name="Picture 20" descr="C:\Users\pwestfal\Desktop\DHA.png"/>
                <p:cNvPicPr>
                  <a:picLocks noChangeAspect="1" noChangeArrowheads="1"/>
                </p:cNvPicPr>
                <p:nvPr/>
              </p:nvPicPr>
              <p:blipFill>
                <a:blip r:embed="rId13" cstate="print"/>
                <a:srcRect/>
                <a:stretch>
                  <a:fillRect/>
                </a:stretch>
              </p:blipFill>
              <p:spPr bwMode="auto">
                <a:xfrm>
                  <a:off x="2130941" y="3655224"/>
                  <a:ext cx="1897753" cy="804856"/>
                </a:xfrm>
                <a:prstGeom prst="rect">
                  <a:avLst/>
                </a:prstGeom>
                <a:noFill/>
                <a:ln w="9525">
                  <a:noFill/>
                  <a:miter lim="800000"/>
                  <a:headEnd/>
                  <a:tailEnd/>
                </a:ln>
              </p:spPr>
            </p:pic>
          </p:grpSp>
        </p:grpSp>
        <p:grpSp>
          <p:nvGrpSpPr>
            <p:cNvPr id="5" name="Group 38"/>
            <p:cNvGrpSpPr>
              <a:grpSpLocks/>
            </p:cNvGrpSpPr>
            <p:nvPr/>
          </p:nvGrpSpPr>
          <p:grpSpPr bwMode="auto">
            <a:xfrm>
              <a:off x="6892925" y="2513013"/>
              <a:ext cx="1614488" cy="2959100"/>
              <a:chOff x="6840538" y="2754313"/>
              <a:chExt cx="1490662" cy="2732087"/>
            </a:xfrm>
          </p:grpSpPr>
          <p:sp>
            <p:nvSpPr>
              <p:cNvPr id="93196" name="Rectangle 65"/>
              <p:cNvSpPr>
                <a:spLocks noChangeArrowheads="1"/>
              </p:cNvSpPr>
              <p:nvPr/>
            </p:nvSpPr>
            <p:spPr bwMode="auto">
              <a:xfrm>
                <a:off x="6840538" y="2754313"/>
                <a:ext cx="1439862" cy="589169"/>
              </a:xfrm>
              <a:prstGeom prst="rect">
                <a:avLst/>
              </a:prstGeom>
              <a:noFill/>
              <a:ln w="9525">
                <a:noFill/>
                <a:miter lim="800000"/>
                <a:headEnd/>
                <a:tailEnd/>
              </a:ln>
            </p:spPr>
            <p:txBody>
              <a:bodyPr lIns="83338" tIns="41669" rIns="83338" bIns="41669">
                <a:spAutoFit/>
              </a:bodyPr>
              <a:lstStyle/>
              <a:p>
                <a:pPr algn="ctr"/>
                <a:r>
                  <a:rPr lang="en-US" altLang="en-US" sz="1600" b="1" i="1">
                    <a:solidFill>
                      <a:srgbClr val="002060"/>
                    </a:solidFill>
                    <a:latin typeface="Franklin Gothic Book" pitchFamily="34" charset="0"/>
                  </a:rPr>
                  <a:t>Contract Support</a:t>
                </a:r>
                <a:endParaRPr lang="en-US" altLang="en-US">
                  <a:solidFill>
                    <a:srgbClr val="002060"/>
                  </a:solidFill>
                  <a:latin typeface="Franklin Gothic Book" pitchFamily="34" charset="0"/>
                </a:endParaRPr>
              </a:p>
            </p:txBody>
          </p:sp>
          <p:pic>
            <p:nvPicPr>
              <p:cNvPr id="93197" name="Picture 2" descr="File:US-GeneralServicesAdministration-Logo.svg">
                <a:hlinkClick r:id="rId14"/>
              </p:cNvPr>
              <p:cNvPicPr>
                <a:picLocks noChangeAspect="1" noChangeArrowheads="1"/>
              </p:cNvPicPr>
              <p:nvPr/>
            </p:nvPicPr>
            <p:blipFill>
              <a:blip r:embed="rId15" cstate="print"/>
              <a:srcRect/>
              <a:stretch>
                <a:fillRect/>
              </a:stretch>
            </p:blipFill>
            <p:spPr bwMode="auto">
              <a:xfrm>
                <a:off x="7126288" y="3602038"/>
                <a:ext cx="779462" cy="779462"/>
              </a:xfrm>
              <a:prstGeom prst="rect">
                <a:avLst/>
              </a:prstGeom>
              <a:noFill/>
              <a:ln w="9525">
                <a:noFill/>
                <a:miter lim="800000"/>
                <a:headEnd/>
                <a:tailEnd/>
              </a:ln>
            </p:spPr>
          </p:pic>
          <p:pic>
            <p:nvPicPr>
              <p:cNvPr id="93198" name="Picture 4" descr="US-DefenseInformationSystemsAgency-Logo.svg">
                <a:hlinkClick r:id="rId16"/>
              </p:cNvPr>
              <p:cNvPicPr>
                <a:picLocks noChangeAspect="1" noChangeArrowheads="1"/>
              </p:cNvPicPr>
              <p:nvPr/>
            </p:nvPicPr>
            <p:blipFill>
              <a:blip r:embed="rId17" cstate="print"/>
              <a:srcRect/>
              <a:stretch>
                <a:fillRect/>
              </a:stretch>
            </p:blipFill>
            <p:spPr bwMode="auto">
              <a:xfrm>
                <a:off x="6858000" y="4948238"/>
                <a:ext cx="1473200" cy="538162"/>
              </a:xfrm>
              <a:prstGeom prst="rect">
                <a:avLst/>
              </a:prstGeom>
              <a:noFill/>
              <a:ln w="9525">
                <a:noFill/>
                <a:miter lim="800000"/>
                <a:headEnd/>
                <a:tailEnd/>
              </a:ln>
            </p:spPr>
          </p:pic>
          <p:cxnSp>
            <p:nvCxnSpPr>
              <p:cNvPr id="93199" name="Straight Connector 67"/>
              <p:cNvCxnSpPr>
                <a:cxnSpLocks noChangeShapeType="1"/>
              </p:cNvCxnSpPr>
              <p:nvPr/>
            </p:nvCxnSpPr>
            <p:spPr bwMode="auto">
              <a:xfrm>
                <a:off x="6873875" y="3424238"/>
                <a:ext cx="1382713" cy="1587"/>
              </a:xfrm>
              <a:prstGeom prst="line">
                <a:avLst/>
              </a:prstGeom>
              <a:noFill/>
              <a:ln w="12700" algn="ctr">
                <a:solidFill>
                  <a:srgbClr val="3399FF"/>
                </a:solidFill>
                <a:round/>
                <a:headEnd/>
                <a:tailEnd/>
              </a:ln>
            </p:spPr>
          </p:cxnSp>
        </p:grpSp>
        <p:pic>
          <p:nvPicPr>
            <p:cNvPr id="93195" name="Picture 27" descr="File:US-DeptOfVeteransAffairs-Seal.svg">
              <a:hlinkClick r:id="rId18"/>
            </p:cNvPr>
            <p:cNvPicPr>
              <a:picLocks noChangeAspect="1" noChangeArrowheads="1"/>
            </p:cNvPicPr>
            <p:nvPr/>
          </p:nvPicPr>
          <p:blipFill>
            <a:blip r:embed="rId19" cstate="print"/>
            <a:srcRect/>
            <a:stretch>
              <a:fillRect/>
            </a:stretch>
          </p:blipFill>
          <p:spPr bwMode="auto">
            <a:xfrm>
              <a:off x="495300" y="4772024"/>
              <a:ext cx="964343" cy="962026"/>
            </a:xfrm>
            <a:prstGeom prst="rect">
              <a:avLst/>
            </a:prstGeom>
            <a:noFill/>
            <a:ln w="9525">
              <a:noFill/>
              <a:miter lim="800000"/>
              <a:headEnd/>
              <a:tailEnd/>
            </a:ln>
          </p:spPr>
        </p:pic>
      </p:grpSp>
      <p:grpSp>
        <p:nvGrpSpPr>
          <p:cNvPr id="27" name="Group 26"/>
          <p:cNvGrpSpPr/>
          <p:nvPr/>
        </p:nvGrpSpPr>
        <p:grpSpPr>
          <a:xfrm>
            <a:off x="2218266" y="1784897"/>
            <a:ext cx="2497856" cy="914064"/>
            <a:chOff x="1577986" y="1132963"/>
            <a:chExt cx="4008438" cy="1466846"/>
          </a:xfrm>
        </p:grpSpPr>
        <p:grpSp>
          <p:nvGrpSpPr>
            <p:cNvPr id="30" name="Group 5"/>
            <p:cNvGrpSpPr>
              <a:grpSpLocks/>
            </p:cNvGrpSpPr>
            <p:nvPr/>
          </p:nvGrpSpPr>
          <p:grpSpPr bwMode="auto">
            <a:xfrm>
              <a:off x="1681174" y="1132963"/>
              <a:ext cx="3905250" cy="1411288"/>
              <a:chOff x="883" y="1270"/>
              <a:chExt cx="2460" cy="889"/>
            </a:xfrm>
          </p:grpSpPr>
          <p:sp>
            <p:nvSpPr>
              <p:cNvPr id="32" name="Rectangle 6"/>
              <p:cNvSpPr>
                <a:spLocks noChangeArrowheads="1"/>
              </p:cNvSpPr>
              <p:nvPr/>
            </p:nvSpPr>
            <p:spPr bwMode="auto">
              <a:xfrm>
                <a:off x="1736" y="1270"/>
                <a:ext cx="1607" cy="775"/>
              </a:xfrm>
              <a:prstGeom prst="rect">
                <a:avLst/>
              </a:prstGeom>
              <a:noFill/>
              <a:ln w="12700">
                <a:noFill/>
                <a:miter lim="800000"/>
                <a:headEnd/>
                <a:tailEnd/>
              </a:ln>
            </p:spPr>
            <p:txBody>
              <a:bodyPr wrap="square" lIns="90478" tIns="44445" rIns="90478" bIns="44445">
                <a:spAutoFit/>
              </a:bodyPr>
              <a:lstStyle/>
              <a:p>
                <a:r>
                  <a:rPr lang="en-US" altLang="en-US" sz="4400" b="1" i="1" dirty="0">
                    <a:solidFill>
                      <a:schemeClr val="tx2">
                        <a:lumMod val="75000"/>
                      </a:schemeClr>
                    </a:solidFill>
                    <a:latin typeface="Franklin Gothic Book" pitchFamily="34" charset="0"/>
                  </a:rPr>
                  <a:t>GETN</a:t>
                </a:r>
                <a:endParaRPr lang="en-US" altLang="en-US" sz="4400" b="1" dirty="0">
                  <a:solidFill>
                    <a:schemeClr val="tx2">
                      <a:lumMod val="75000"/>
                    </a:schemeClr>
                  </a:solidFill>
                  <a:latin typeface="Franklin Gothic Book" pitchFamily="34" charset="0"/>
                </a:endParaRPr>
              </a:p>
            </p:txBody>
          </p:sp>
          <p:sp>
            <p:nvSpPr>
              <p:cNvPr id="33" name="Oval 9"/>
              <p:cNvSpPr>
                <a:spLocks noChangeArrowheads="1"/>
              </p:cNvSpPr>
              <p:nvPr/>
            </p:nvSpPr>
            <p:spPr bwMode="auto">
              <a:xfrm>
                <a:off x="883" y="1394"/>
                <a:ext cx="779" cy="765"/>
              </a:xfrm>
              <a:prstGeom prst="ellipse">
                <a:avLst/>
              </a:prstGeom>
              <a:noFill/>
              <a:ln w="12700">
                <a:solidFill>
                  <a:schemeClr val="tx1"/>
                </a:solidFill>
                <a:round/>
                <a:headEnd type="none" w="sm" len="sm"/>
                <a:tailEnd type="none" w="sm" len="sm"/>
              </a:ln>
            </p:spPr>
            <p:txBody>
              <a:bodyPr wrap="none" anchor="ctr"/>
              <a:lstStyle/>
              <a:p>
                <a:endParaRPr lang="en-US" altLang="en-US"/>
              </a:p>
            </p:txBody>
          </p:sp>
        </p:grpSp>
        <p:pic>
          <p:nvPicPr>
            <p:cNvPr id="31" name="Picture 10"/>
            <p:cNvPicPr>
              <a:picLocks noChangeAspect="1" noChangeArrowheads="1"/>
            </p:cNvPicPr>
            <p:nvPr/>
          </p:nvPicPr>
          <p:blipFill>
            <a:blip r:embed="rId20" cstate="print">
              <a:clrChange>
                <a:clrFrom>
                  <a:srgbClr val="000000"/>
                </a:clrFrom>
                <a:clrTo>
                  <a:srgbClr val="000000">
                    <a:alpha val="0"/>
                  </a:srgbClr>
                </a:clrTo>
              </a:clrChange>
            </a:blip>
            <a:srcRect r="45030"/>
            <a:stretch>
              <a:fillRect/>
            </a:stretch>
          </p:blipFill>
          <p:spPr bwMode="auto">
            <a:xfrm>
              <a:off x="1577986" y="1318696"/>
              <a:ext cx="1433513" cy="1281113"/>
            </a:xfrm>
            <a:prstGeom prst="rect">
              <a:avLst/>
            </a:prstGeom>
            <a:noFill/>
            <a:ln w="9525">
              <a:noFill/>
              <a:miter lim="800000"/>
              <a:headEnd/>
              <a:tailEnd/>
            </a:ln>
          </p:spPr>
        </p:pic>
      </p:grpSp>
    </p:spTree>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Rectangle 3"/>
          <p:cNvSpPr>
            <a:spLocks noChangeArrowheads="1"/>
          </p:cNvSpPr>
          <p:nvPr/>
        </p:nvSpPr>
        <p:spPr bwMode="auto">
          <a:xfrm>
            <a:off x="1534584" y="2183871"/>
            <a:ext cx="7219950" cy="2650596"/>
          </a:xfrm>
          <a:prstGeom prst="rect">
            <a:avLst/>
          </a:prstGeom>
          <a:noFill/>
          <a:ln w="12700">
            <a:noFill/>
            <a:miter lim="800000"/>
            <a:headEnd/>
            <a:tailEnd/>
          </a:ln>
          <a:effectLst/>
        </p:spPr>
        <p:txBody>
          <a:bodyPr lIns="90468" tIns="44441" rIns="90468" bIns="44441"/>
          <a:lstStyle/>
          <a:p>
            <a:pPr marL="170728" indent="-170728" algn="ctr" defTabSz="914408">
              <a:lnSpc>
                <a:spcPct val="70000"/>
              </a:lnSpc>
              <a:spcBef>
                <a:spcPct val="75000"/>
              </a:spcBef>
              <a:defRPr/>
            </a:pPr>
            <a:r>
              <a:rPr lang="en-US" sz="2400" b="1" dirty="0">
                <a:solidFill>
                  <a:schemeClr val="accent1">
                    <a:lumMod val="75000"/>
                  </a:schemeClr>
                </a:solidFill>
                <a:latin typeface="Franklin Gothic Book" pitchFamily="34" charset="0"/>
              </a:rPr>
              <a:t>Federal Executive Agencies</a:t>
            </a:r>
          </a:p>
          <a:p>
            <a:pPr marL="170728" indent="-170728" algn="ctr" defTabSz="914408">
              <a:lnSpc>
                <a:spcPct val="70000"/>
              </a:lnSpc>
              <a:spcBef>
                <a:spcPct val="75000"/>
              </a:spcBef>
              <a:defRPr/>
            </a:pPr>
            <a:endParaRPr lang="en-US" sz="2800" b="1" i="1" dirty="0">
              <a:effectLst>
                <a:outerShdw blurRad="38100" dist="38100" dir="2700000" algn="tl">
                  <a:srgbClr val="000000">
                    <a:alpha val="43137"/>
                  </a:srgbClr>
                </a:outerShdw>
              </a:effectLst>
              <a:latin typeface="+mj-lt"/>
            </a:endParaRPr>
          </a:p>
          <a:p>
            <a:pPr marL="170728" indent="-170728" defTabSz="914408">
              <a:lnSpc>
                <a:spcPct val="70000"/>
              </a:lnSpc>
              <a:spcBef>
                <a:spcPct val="75000"/>
              </a:spcBef>
              <a:defRPr/>
            </a:pPr>
            <a:r>
              <a:rPr lang="en-US" sz="2000" b="1" dirty="0">
                <a:solidFill>
                  <a:schemeClr val="accent1">
                    <a:lumMod val="75000"/>
                  </a:schemeClr>
                </a:solidFill>
                <a:latin typeface="Franklin Gothic Book" pitchFamily="34" charset="0"/>
                <a:cs typeface="Arial" pitchFamily="34" charset="0"/>
              </a:rPr>
              <a:t>Social Security Administration</a:t>
            </a:r>
            <a:r>
              <a:rPr lang="en-US" sz="2000" b="1" dirty="0">
                <a:solidFill>
                  <a:schemeClr val="accent1">
                    <a:lumMod val="75000"/>
                  </a:schemeClr>
                </a:solidFill>
                <a:latin typeface="Franklin Gothic Book" pitchFamily="34" charset="0"/>
              </a:rPr>
              <a:t> </a:t>
            </a:r>
            <a:r>
              <a:rPr lang="en-US" sz="2000" dirty="0">
                <a:solidFill>
                  <a:schemeClr val="tx2">
                    <a:lumMod val="75000"/>
                  </a:schemeClr>
                </a:solidFill>
                <a:latin typeface="Franklin Gothic Book" pitchFamily="34" charset="0"/>
              </a:rPr>
              <a:t>– 1 UL (8 Ch), 8 BC, 1,640 DLs</a:t>
            </a:r>
            <a:endParaRPr lang="en-US" sz="2000" dirty="0">
              <a:solidFill>
                <a:schemeClr val="tx2">
                  <a:lumMod val="75000"/>
                </a:schemeClr>
              </a:solidFill>
              <a:latin typeface="Franklin Gothic Book" pitchFamily="34" charset="0"/>
              <a:cs typeface="Arial" pitchFamily="34" charset="0"/>
            </a:endParaRPr>
          </a:p>
          <a:p>
            <a:pPr marL="170728" indent="-170728" defTabSz="914408">
              <a:lnSpc>
                <a:spcPct val="70000"/>
              </a:lnSpc>
              <a:spcBef>
                <a:spcPct val="75000"/>
              </a:spcBef>
              <a:defRPr/>
            </a:pPr>
            <a:endParaRPr lang="en-US" sz="2200" b="1" dirty="0">
              <a:effectLst>
                <a:outerShdw blurRad="38100" dist="38100" dir="2700000" algn="tl">
                  <a:srgbClr val="000000">
                    <a:alpha val="43137"/>
                  </a:srgbClr>
                </a:outerShdw>
              </a:effectLst>
              <a:latin typeface="+mj-lt"/>
            </a:endParaRPr>
          </a:p>
          <a:p>
            <a:pPr marL="170728" indent="-170728" defTabSz="914408">
              <a:lnSpc>
                <a:spcPct val="70000"/>
              </a:lnSpc>
              <a:spcBef>
                <a:spcPct val="75000"/>
              </a:spcBef>
              <a:defRPr/>
            </a:pPr>
            <a:r>
              <a:rPr lang="en-US" sz="2000" b="1" dirty="0">
                <a:solidFill>
                  <a:schemeClr val="accent1">
                    <a:lumMod val="75000"/>
                  </a:schemeClr>
                </a:solidFill>
                <a:latin typeface="Franklin Gothic Book" pitchFamily="34" charset="0"/>
              </a:rPr>
              <a:t>Veterans Health Administration </a:t>
            </a:r>
            <a:r>
              <a:rPr lang="en-US" sz="2000" dirty="0">
                <a:solidFill>
                  <a:schemeClr val="tx2">
                    <a:lumMod val="75000"/>
                  </a:schemeClr>
                </a:solidFill>
                <a:latin typeface="Franklin Gothic Book" pitchFamily="34" charset="0"/>
              </a:rPr>
              <a:t>— 1 UL (4ch) - 145 DLs </a:t>
            </a:r>
          </a:p>
          <a:p>
            <a:pPr marL="170728" indent="-170728" defTabSz="914408">
              <a:lnSpc>
                <a:spcPct val="70000"/>
              </a:lnSpc>
              <a:spcBef>
                <a:spcPct val="75000"/>
              </a:spcBef>
              <a:defRPr/>
            </a:pPr>
            <a:endParaRPr lang="en-US" sz="2200" b="1" dirty="0">
              <a:solidFill>
                <a:schemeClr val="folHlink"/>
              </a:solidFill>
              <a:effectLst>
                <a:outerShdw blurRad="38100" dist="38100" dir="2700000" algn="tl">
                  <a:srgbClr val="000000">
                    <a:alpha val="43137"/>
                  </a:srgbClr>
                </a:outerShdw>
              </a:effectLst>
              <a:latin typeface="+mj-lt"/>
            </a:endParaRPr>
          </a:p>
        </p:txBody>
      </p:sp>
      <p:sp>
        <p:nvSpPr>
          <p:cNvPr id="4" name="Rectangle 2"/>
          <p:cNvSpPr>
            <a:spLocks noChangeArrowheads="1"/>
          </p:cNvSpPr>
          <p:nvPr/>
        </p:nvSpPr>
        <p:spPr bwMode="auto">
          <a:xfrm>
            <a:off x="1354664" y="1270005"/>
            <a:ext cx="7442200"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Other Government Satellite Networks</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990600" y="7162800"/>
            <a:ext cx="7499350" cy="1066800"/>
          </a:xfrm>
          <a:prstGeom prst="rect">
            <a:avLst/>
          </a:prstGeom>
        </p:spPr>
        <p:txBody>
          <a:bodyPr anchorCtr="0"/>
          <a:lstStyle/>
          <a:p>
            <a:pPr eaLnBrk="1" hangingPunct="1">
              <a:defRPr/>
            </a:pPr>
            <a:r>
              <a:rPr lang="en-US" sz="500" dirty="0"/>
              <a:t>THE LEARNING CLIMATE</a:t>
            </a:r>
          </a:p>
        </p:txBody>
      </p:sp>
      <p:sp>
        <p:nvSpPr>
          <p:cNvPr id="77827" name="Rectangle 3"/>
          <p:cNvSpPr>
            <a:spLocks noGrp="1" noChangeArrowheads="1"/>
          </p:cNvSpPr>
          <p:nvPr>
            <p:ph type="body" idx="4294967295"/>
          </p:nvPr>
        </p:nvSpPr>
        <p:spPr>
          <a:xfrm>
            <a:off x="1642532" y="1319213"/>
            <a:ext cx="6683905" cy="2880254"/>
          </a:xfrm>
          <a:prstGeom prst="rect">
            <a:avLst/>
          </a:prstGeom>
        </p:spPr>
        <p:txBody>
          <a:bodyPr/>
          <a:lstStyle/>
          <a:p>
            <a:pPr marL="0" indent="0" eaLnBrk="1" hangingPunct="1">
              <a:spcBef>
                <a:spcPts val="0"/>
              </a:spcBef>
              <a:spcAft>
                <a:spcPts val="600"/>
              </a:spcAft>
              <a:buFont typeface="Wingdings" pitchFamily="2" charset="2"/>
              <a:buNone/>
              <a:defRPr/>
            </a:pPr>
            <a:r>
              <a:rPr lang="en-US" sz="2400" b="1" dirty="0">
                <a:solidFill>
                  <a:schemeClr val="tx2">
                    <a:lumMod val="75000"/>
                  </a:schemeClr>
                </a:solidFill>
              </a:rPr>
              <a:t>In all cases, when instructionally feasible, alternatives to residence instruction must:</a:t>
            </a:r>
          </a:p>
          <a:p>
            <a:pPr eaLnBrk="1" hangingPunct="1">
              <a:spcBef>
                <a:spcPts val="0"/>
              </a:spcBef>
              <a:spcAft>
                <a:spcPts val="600"/>
              </a:spcAft>
              <a:buSzPct val="100000"/>
              <a:buFont typeface="Wingdings" pitchFamily="2" charset="2"/>
              <a:buChar char="ü"/>
              <a:defRPr/>
            </a:pPr>
            <a:r>
              <a:rPr lang="en-US" sz="2000" i="1" dirty="0">
                <a:solidFill>
                  <a:schemeClr val="tx2">
                    <a:lumMod val="75000"/>
                  </a:schemeClr>
                </a:solidFill>
              </a:rPr>
              <a:t>Meet instructional objectives</a:t>
            </a:r>
          </a:p>
          <a:p>
            <a:pPr eaLnBrk="1" hangingPunct="1">
              <a:spcBef>
                <a:spcPts val="0"/>
              </a:spcBef>
              <a:spcAft>
                <a:spcPts val="600"/>
              </a:spcAft>
              <a:buSzPct val="100000"/>
              <a:buFont typeface="Wingdings" pitchFamily="2" charset="2"/>
              <a:buChar char="ü"/>
              <a:defRPr/>
            </a:pPr>
            <a:r>
              <a:rPr lang="en-US" sz="2000" i="1" dirty="0">
                <a:solidFill>
                  <a:schemeClr val="tx2">
                    <a:lumMod val="75000"/>
                  </a:schemeClr>
                </a:solidFill>
              </a:rPr>
              <a:t>Preserve instructional quality</a:t>
            </a:r>
            <a:endParaRPr lang="en-US" sz="2000" dirty="0">
              <a:solidFill>
                <a:schemeClr val="tx2">
                  <a:lumMod val="75000"/>
                </a:schemeClr>
              </a:solidFill>
            </a:endParaRPr>
          </a:p>
          <a:p>
            <a:pPr eaLnBrk="1" hangingPunct="1">
              <a:spcBef>
                <a:spcPts val="0"/>
              </a:spcBef>
              <a:spcAft>
                <a:spcPts val="600"/>
              </a:spcAft>
              <a:buSzPct val="100000"/>
              <a:buFont typeface="Wingdings" pitchFamily="2" charset="2"/>
              <a:buChar char="ü"/>
              <a:defRPr/>
            </a:pPr>
            <a:r>
              <a:rPr lang="en-US" sz="2000" dirty="0">
                <a:solidFill>
                  <a:schemeClr val="tx2">
                    <a:lumMod val="75000"/>
                  </a:schemeClr>
                </a:solidFill>
              </a:rPr>
              <a:t>In some cases, these alternatives may also need to be:</a:t>
            </a:r>
          </a:p>
          <a:p>
            <a:pPr eaLnBrk="1" hangingPunct="1">
              <a:spcBef>
                <a:spcPts val="0"/>
              </a:spcBef>
              <a:spcAft>
                <a:spcPts val="600"/>
              </a:spcAft>
              <a:buSzPct val="100000"/>
              <a:buFont typeface="Wingdings" pitchFamily="2" charset="2"/>
              <a:buChar char="ü"/>
              <a:defRPr/>
            </a:pPr>
            <a:r>
              <a:rPr lang="en-US" sz="2000" i="1" dirty="0">
                <a:solidFill>
                  <a:schemeClr val="tx2">
                    <a:lumMod val="75000"/>
                  </a:schemeClr>
                </a:solidFill>
              </a:rPr>
              <a:t>Cost effective</a:t>
            </a:r>
          </a:p>
          <a:p>
            <a:pPr eaLnBrk="1" hangingPunct="1">
              <a:spcBef>
                <a:spcPts val="0"/>
              </a:spcBef>
              <a:spcAft>
                <a:spcPts val="600"/>
              </a:spcAft>
              <a:buSzPct val="100000"/>
              <a:buFont typeface="Wingdings" pitchFamily="2" charset="2"/>
              <a:buChar char="ü"/>
              <a:defRPr/>
            </a:pPr>
            <a:r>
              <a:rPr lang="en-US" sz="2000" i="1" dirty="0">
                <a:solidFill>
                  <a:schemeClr val="tx2">
                    <a:lumMod val="75000"/>
                  </a:schemeClr>
                </a:solidFill>
              </a:rPr>
              <a:t>Geographically unconstrained</a:t>
            </a:r>
          </a:p>
          <a:p>
            <a:pPr eaLnBrk="1" hangingPunct="1">
              <a:spcBef>
                <a:spcPts val="0"/>
              </a:spcBef>
              <a:spcAft>
                <a:spcPts val="600"/>
              </a:spcAft>
              <a:buSzPct val="100000"/>
              <a:buFont typeface="Wingdings" pitchFamily="2" charset="2"/>
              <a:buChar char="ü"/>
              <a:defRPr/>
            </a:pPr>
            <a:r>
              <a:rPr lang="en-US" sz="2000" i="1" dirty="0">
                <a:solidFill>
                  <a:schemeClr val="tx2">
                    <a:lumMod val="75000"/>
                  </a:schemeClr>
                </a:solidFill>
              </a:rPr>
              <a:t>Interactive</a:t>
            </a:r>
          </a:p>
          <a:p>
            <a:pPr eaLnBrk="1" hangingPunct="1">
              <a:lnSpc>
                <a:spcPct val="90000"/>
              </a:lnSpc>
              <a:buSzPct val="100000"/>
              <a:buFont typeface="Wingdings" pitchFamily="2" charset="2"/>
              <a:buChar char="ü"/>
              <a:defRPr/>
            </a:pPr>
            <a:r>
              <a:rPr lang="en-US" sz="2000" i="1" dirty="0">
                <a:solidFill>
                  <a:schemeClr val="tx2">
                    <a:lumMod val="75000"/>
                  </a:schemeClr>
                </a:solidFill>
              </a:rPr>
              <a:t>Responsive to frequent change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left)">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wipe(left)">
                                      <p:cBhvr>
                                        <p:cTn id="12" dur="500"/>
                                        <p:tgtEl>
                                          <p:spTgt spid="77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wipe(left)">
                                      <p:cBhvr>
                                        <p:cTn id="17" dur="500"/>
                                        <p:tgtEl>
                                          <p:spTgt spid="778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wipe(left)">
                                      <p:cBhvr>
                                        <p:cTn id="22" dur="500"/>
                                        <p:tgtEl>
                                          <p:spTgt spid="778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animEffect transition="in" filter="wipe(left)">
                                      <p:cBhvr>
                                        <p:cTn id="27" dur="500"/>
                                        <p:tgtEl>
                                          <p:spTgt spid="778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7827">
                                            <p:txEl>
                                              <p:pRg st="5" end="5"/>
                                            </p:txEl>
                                          </p:spTgt>
                                        </p:tgtEl>
                                        <p:attrNameLst>
                                          <p:attrName>style.visibility</p:attrName>
                                        </p:attrNameLst>
                                      </p:cBhvr>
                                      <p:to>
                                        <p:strVal val="visible"/>
                                      </p:to>
                                    </p:set>
                                    <p:animEffect transition="in" filter="wipe(left)">
                                      <p:cBhvr>
                                        <p:cTn id="32" dur="500"/>
                                        <p:tgtEl>
                                          <p:spTgt spid="778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7827">
                                            <p:txEl>
                                              <p:pRg st="6" end="6"/>
                                            </p:txEl>
                                          </p:spTgt>
                                        </p:tgtEl>
                                        <p:attrNameLst>
                                          <p:attrName>style.visibility</p:attrName>
                                        </p:attrNameLst>
                                      </p:cBhvr>
                                      <p:to>
                                        <p:strVal val="visible"/>
                                      </p:to>
                                    </p:set>
                                    <p:animEffect transition="in" filter="wipe(left)">
                                      <p:cBhvr>
                                        <p:cTn id="37" dur="500"/>
                                        <p:tgtEl>
                                          <p:spTgt spid="7782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7827">
                                            <p:txEl>
                                              <p:pRg st="7" end="7"/>
                                            </p:txEl>
                                          </p:spTgt>
                                        </p:tgtEl>
                                        <p:attrNameLst>
                                          <p:attrName>style.visibility</p:attrName>
                                        </p:attrNameLst>
                                      </p:cBhvr>
                                      <p:to>
                                        <p:strVal val="visible"/>
                                      </p:to>
                                    </p:set>
                                    <p:animEffect transition="in" filter="wipe(left)">
                                      <p:cBhvr>
                                        <p:cTn id="42" dur="500"/>
                                        <p:tgtEl>
                                          <p:spTgt spid="77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9523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419846" name="Rectangle 6"/>
          <p:cNvSpPr>
            <a:spLocks noGrp="1" noChangeArrowheads="1"/>
          </p:cNvSpPr>
          <p:nvPr>
            <p:ph type="body" idx="4294967295"/>
          </p:nvPr>
        </p:nvSpPr>
        <p:spPr>
          <a:xfrm>
            <a:off x="2487612" y="2401889"/>
            <a:ext cx="5030787" cy="1577444"/>
          </a:xfrm>
          <a:prstGeom prst="rect">
            <a:avLst/>
          </a:prstGeom>
        </p:spPr>
        <p:txBody>
          <a:bodyPr/>
          <a:lstStyle/>
          <a:p>
            <a:pPr algn="ctr" eaLnBrk="1" hangingPunct="1">
              <a:spcBef>
                <a:spcPts val="0"/>
              </a:spcBef>
              <a:spcAft>
                <a:spcPts val="600"/>
              </a:spcAft>
              <a:buFont typeface="Wingdings" pitchFamily="2" charset="2"/>
              <a:buNone/>
              <a:defRPr/>
            </a:pPr>
            <a:r>
              <a:rPr lang="en-US" sz="3200" b="1" i="1" dirty="0">
                <a:solidFill>
                  <a:schemeClr val="tx2">
                    <a:lumMod val="75000"/>
                  </a:schemeClr>
                </a:solidFill>
              </a:rPr>
              <a:t>If one-way video is good,</a:t>
            </a:r>
          </a:p>
          <a:p>
            <a:pPr algn="ctr" eaLnBrk="1" hangingPunct="1">
              <a:spcBef>
                <a:spcPts val="0"/>
              </a:spcBef>
              <a:spcAft>
                <a:spcPts val="600"/>
              </a:spcAft>
              <a:buFont typeface="Wingdings" pitchFamily="2" charset="2"/>
              <a:buNone/>
              <a:defRPr/>
            </a:pPr>
            <a:r>
              <a:rPr lang="en-US" sz="3200" b="1" i="1" dirty="0">
                <a:solidFill>
                  <a:schemeClr val="tx2">
                    <a:lumMod val="75000"/>
                  </a:schemeClr>
                </a:solidFill>
              </a:rPr>
              <a:t>isn’t two-way video better?</a:t>
            </a:r>
            <a:r>
              <a:rPr lang="en-US" sz="3200" b="1" dirty="0">
                <a:solidFill>
                  <a:schemeClr val="tx2">
                    <a:lumMod val="75000"/>
                  </a:schemeClr>
                </a:solidFill>
              </a:rPr>
              <a:t> </a:t>
            </a:r>
          </a:p>
        </p:txBody>
      </p:sp>
      <p:sp>
        <p:nvSpPr>
          <p:cNvPr id="7" name="Rectangle 2"/>
          <p:cNvSpPr>
            <a:spLocks noChangeArrowheads="1"/>
          </p:cNvSpPr>
          <p:nvPr/>
        </p:nvSpPr>
        <p:spPr bwMode="auto">
          <a:xfrm>
            <a:off x="3361334" y="1126066"/>
            <a:ext cx="2633111"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VTC vs. ITV</a:t>
            </a:r>
          </a:p>
        </p:txBody>
      </p:sp>
      <p:sp>
        <p:nvSpPr>
          <p:cNvPr id="8" name="Action Button: Return 7">
            <a:hlinkClick r:id="rId3" action="ppaction://hlinksldjump" highlightClick="1"/>
          </p:cNvPr>
          <p:cNvSpPr/>
          <p:nvPr/>
        </p:nvSpPr>
        <p:spPr>
          <a:xfrm>
            <a:off x="457200" y="3098800"/>
            <a:ext cx="449263" cy="414338"/>
          </a:xfrm>
          <a:prstGeom prst="actionButtonReturn">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 name="Rectangle 1"/>
          <p:cNvSpPr>
            <a:spLocks noChangeArrowheads="1"/>
          </p:cNvSpPr>
          <p:nvPr/>
        </p:nvSpPr>
        <p:spPr bwMode="auto">
          <a:xfrm>
            <a:off x="246064" y="3571757"/>
            <a:ext cx="922336" cy="461665"/>
          </a:xfrm>
          <a:prstGeom prst="rect">
            <a:avLst/>
          </a:prstGeom>
          <a:noFill/>
          <a:ln w="9525">
            <a:noFill/>
            <a:miter lim="800000"/>
            <a:headEnd/>
            <a:tailEnd/>
          </a:ln>
          <a:effectLst/>
        </p:spPr>
        <p:txBody>
          <a:bodyPr wrap="square" anchor="ctr">
            <a:spAutoFit/>
          </a:bodyPr>
          <a:lstStyle/>
          <a:p>
            <a:pPr>
              <a:spcAft>
                <a:spcPts val="600"/>
              </a:spcAft>
              <a:buClr>
                <a:schemeClr val="tx2">
                  <a:lumMod val="75000"/>
                </a:schemeClr>
              </a:buClr>
              <a:buSzPct val="150000"/>
              <a:defRPr/>
            </a:pPr>
            <a:r>
              <a:rPr lang="en-US" sz="1200" dirty="0">
                <a:solidFill>
                  <a:schemeClr val="bg1"/>
                </a:solidFill>
                <a:latin typeface="Franklin Gothic Book" pitchFamily="34" charset="0"/>
                <a:ea typeface="Times New Roman" pitchFamily="18" charset="0"/>
                <a:cs typeface="Arial" pitchFamily="34" charset="0"/>
              </a:rPr>
              <a:t>Return to sub menu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9846">
                                            <p:txEl>
                                              <p:pRg st="0" end="0"/>
                                            </p:txEl>
                                          </p:spTgt>
                                        </p:tgtEl>
                                        <p:attrNameLst>
                                          <p:attrName>style.visibility</p:attrName>
                                        </p:attrNameLst>
                                      </p:cBhvr>
                                      <p:to>
                                        <p:strVal val="visible"/>
                                      </p:to>
                                    </p:set>
                                    <p:anim calcmode="lin" valueType="num">
                                      <p:cBhvr additive="base">
                                        <p:cTn id="7" dur="500" fill="hold"/>
                                        <p:tgtEl>
                                          <p:spTgt spid="41984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198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9846">
                                            <p:txEl>
                                              <p:pRg st="1" end="1"/>
                                            </p:txEl>
                                          </p:spTgt>
                                        </p:tgtEl>
                                        <p:attrNameLst>
                                          <p:attrName>style.visibility</p:attrName>
                                        </p:attrNameLst>
                                      </p:cBhvr>
                                      <p:to>
                                        <p:strVal val="visible"/>
                                      </p:to>
                                    </p:set>
                                    <p:anim calcmode="lin" valueType="num">
                                      <p:cBhvr additive="base">
                                        <p:cTn id="13" dur="500" fill="hold"/>
                                        <p:tgtEl>
                                          <p:spTgt spid="41984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984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6"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9625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440326" name="Rectangle 6"/>
          <p:cNvSpPr>
            <a:spLocks noGrp="1" noChangeArrowheads="1"/>
          </p:cNvSpPr>
          <p:nvPr>
            <p:ph type="body" idx="4294967295"/>
          </p:nvPr>
        </p:nvSpPr>
        <p:spPr>
          <a:xfrm>
            <a:off x="1664229" y="2133605"/>
            <a:ext cx="7285036" cy="3792538"/>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Quality</a:t>
            </a:r>
          </a:p>
          <a:p>
            <a:pPr marL="514350" lvl="1" eaLnBrk="1" hangingPunct="1">
              <a:spcBef>
                <a:spcPts val="0"/>
              </a:spcBef>
              <a:spcAft>
                <a:spcPts val="600"/>
              </a:spcAft>
              <a:defRPr/>
            </a:pPr>
            <a:r>
              <a:rPr lang="en-US" sz="1800" dirty="0">
                <a:solidFill>
                  <a:schemeClr val="tx2">
                    <a:lumMod val="75000"/>
                  </a:schemeClr>
                </a:solidFill>
              </a:rPr>
              <a:t>Application (learning objectives)</a:t>
            </a:r>
          </a:p>
          <a:p>
            <a:pPr marL="514350" lvl="1" eaLnBrk="1" hangingPunct="1">
              <a:spcBef>
                <a:spcPts val="0"/>
              </a:spcBef>
              <a:spcAft>
                <a:spcPts val="600"/>
              </a:spcAft>
              <a:defRPr/>
            </a:pPr>
            <a:r>
              <a:rPr lang="en-US" sz="1800" dirty="0">
                <a:solidFill>
                  <a:schemeClr val="tx2">
                    <a:lumMod val="75000"/>
                  </a:schemeClr>
                </a:solidFill>
              </a:rPr>
              <a:t>HBRV vs. LBRV </a:t>
            </a:r>
          </a:p>
          <a:p>
            <a:pPr lvl="2" eaLnBrk="1" hangingPunct="1">
              <a:spcBef>
                <a:spcPts val="0"/>
              </a:spcBef>
              <a:spcAft>
                <a:spcPts val="600"/>
              </a:spcAft>
              <a:defRPr/>
            </a:pPr>
            <a:r>
              <a:rPr lang="en-US" sz="1800" dirty="0">
                <a:solidFill>
                  <a:schemeClr val="tx2">
                    <a:lumMod val="75000"/>
                  </a:schemeClr>
                </a:solidFill>
              </a:rPr>
              <a:t>High vs. low resolution video &amp; graphics</a:t>
            </a:r>
          </a:p>
          <a:p>
            <a:pPr lvl="2" eaLnBrk="1" hangingPunct="1">
              <a:spcBef>
                <a:spcPts val="0"/>
              </a:spcBef>
              <a:spcAft>
                <a:spcPts val="600"/>
              </a:spcAft>
              <a:defRPr/>
            </a:pPr>
            <a:r>
              <a:rPr lang="en-US" sz="1800" dirty="0">
                <a:solidFill>
                  <a:schemeClr val="tx2">
                    <a:lumMod val="75000"/>
                  </a:schemeClr>
                </a:solidFill>
              </a:rPr>
              <a:t>Full motion vs. lower </a:t>
            </a:r>
            <a:r>
              <a:rPr lang="en-US" sz="1800" i="1" dirty="0">
                <a:solidFill>
                  <a:schemeClr val="tx2">
                    <a:lumMod val="75000"/>
                  </a:schemeClr>
                </a:solidFill>
              </a:rPr>
              <a:t>fps</a:t>
            </a:r>
            <a:r>
              <a:rPr lang="en-US" sz="1800" dirty="0">
                <a:solidFill>
                  <a:schemeClr val="tx2">
                    <a:lumMod val="75000"/>
                  </a:schemeClr>
                </a:solidFill>
              </a:rPr>
              <a:t> motion</a:t>
            </a:r>
          </a:p>
          <a:p>
            <a:pPr marL="514350" lvl="1" eaLnBrk="1" hangingPunct="1">
              <a:spcBef>
                <a:spcPts val="0"/>
              </a:spcBef>
              <a:spcAft>
                <a:spcPts val="600"/>
              </a:spcAft>
              <a:defRPr/>
            </a:pPr>
            <a:r>
              <a:rPr lang="en-US" sz="1800" dirty="0">
                <a:solidFill>
                  <a:schemeClr val="tx2">
                    <a:lumMod val="75000"/>
                  </a:schemeClr>
                </a:solidFill>
              </a:rPr>
              <a:t>No difference in learning outcomes</a:t>
            </a:r>
          </a:p>
          <a:p>
            <a:pPr marL="514350" lvl="1" eaLnBrk="1" hangingPunct="1">
              <a:spcBef>
                <a:spcPts val="0"/>
              </a:spcBef>
              <a:spcAft>
                <a:spcPts val="600"/>
              </a:spcAft>
              <a:defRPr/>
            </a:pPr>
            <a:r>
              <a:rPr lang="en-US" sz="1800" dirty="0">
                <a:solidFill>
                  <a:schemeClr val="tx2">
                    <a:lumMod val="75000"/>
                  </a:schemeClr>
                </a:solidFill>
              </a:rPr>
              <a:t>Broadcast vs. point-to-point (symmetry)</a:t>
            </a:r>
          </a:p>
          <a:p>
            <a:pPr marL="514350" lvl="1" eaLnBrk="1" hangingPunct="1">
              <a:spcBef>
                <a:spcPts val="0"/>
              </a:spcBef>
              <a:spcAft>
                <a:spcPts val="600"/>
              </a:spcAft>
              <a:defRPr/>
            </a:pPr>
            <a:r>
              <a:rPr lang="en-US" sz="1800" dirty="0">
                <a:solidFill>
                  <a:schemeClr val="tx2">
                    <a:lumMod val="75000"/>
                  </a:schemeClr>
                </a:solidFill>
              </a:rPr>
              <a:t>Location of desk-top &amp; mobile devices for VTCs and IP Multicasting impact quality of learning environment </a:t>
            </a:r>
          </a:p>
        </p:txBody>
      </p:sp>
      <p:sp>
        <p:nvSpPr>
          <p:cNvPr id="6" name="Rectangle 2"/>
          <p:cNvSpPr>
            <a:spLocks noChangeArrowheads="1"/>
          </p:cNvSpPr>
          <p:nvPr/>
        </p:nvSpPr>
        <p:spPr bwMode="auto">
          <a:xfrm>
            <a:off x="3361334" y="1126066"/>
            <a:ext cx="2633111"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VTC vs. ITV</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dirty="0"/>
          </a:p>
        </p:txBody>
      </p:sp>
      <p:sp>
        <p:nvSpPr>
          <p:cNvPr id="9728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dirty="0"/>
          </a:p>
        </p:txBody>
      </p:sp>
      <p:sp>
        <p:nvSpPr>
          <p:cNvPr id="442374" name="Rectangle 6"/>
          <p:cNvSpPr>
            <a:spLocks noGrp="1" noChangeArrowheads="1"/>
          </p:cNvSpPr>
          <p:nvPr>
            <p:ph type="body" idx="4294967295"/>
          </p:nvPr>
        </p:nvSpPr>
        <p:spPr>
          <a:xfrm>
            <a:off x="1663698" y="2136766"/>
            <a:ext cx="6591300" cy="1867958"/>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Throughput</a:t>
            </a:r>
          </a:p>
          <a:p>
            <a:pPr marL="514350" lvl="1" eaLnBrk="1" hangingPunct="1">
              <a:spcBef>
                <a:spcPts val="0"/>
              </a:spcBef>
              <a:spcAft>
                <a:spcPts val="600"/>
              </a:spcAft>
              <a:defRPr/>
            </a:pPr>
            <a:r>
              <a:rPr lang="en-US" sz="1800" dirty="0">
                <a:solidFill>
                  <a:schemeClr val="tx2">
                    <a:lumMod val="75000"/>
                  </a:schemeClr>
                </a:solidFill>
              </a:rPr>
              <a:t>Unlimited sites vs. system bridging limits</a:t>
            </a:r>
          </a:p>
          <a:p>
            <a:pPr marL="514350" lvl="1" eaLnBrk="1" hangingPunct="1">
              <a:spcBef>
                <a:spcPts val="0"/>
              </a:spcBef>
              <a:spcAft>
                <a:spcPts val="600"/>
              </a:spcAft>
              <a:defRPr/>
            </a:pPr>
            <a:r>
              <a:rPr lang="en-US" sz="1800" dirty="0">
                <a:solidFill>
                  <a:schemeClr val="tx2">
                    <a:lumMod val="75000"/>
                  </a:schemeClr>
                </a:solidFill>
              </a:rPr>
              <a:t>LAN distribution vs. single room</a:t>
            </a:r>
          </a:p>
          <a:p>
            <a:pPr marL="514350" lvl="1" eaLnBrk="1" hangingPunct="1">
              <a:spcBef>
                <a:spcPts val="0"/>
              </a:spcBef>
              <a:spcAft>
                <a:spcPts val="600"/>
              </a:spcAft>
              <a:defRPr/>
            </a:pPr>
            <a:r>
              <a:rPr lang="en-US" sz="1800" dirty="0">
                <a:solidFill>
                  <a:schemeClr val="tx2">
                    <a:lumMod val="75000"/>
                  </a:schemeClr>
                </a:solidFill>
              </a:rPr>
              <a:t>Large on-site audience vs. VTC room limits of single monitor</a:t>
            </a:r>
          </a:p>
        </p:txBody>
      </p:sp>
      <p:sp>
        <p:nvSpPr>
          <p:cNvPr id="6" name="Rectangle 2"/>
          <p:cNvSpPr>
            <a:spLocks noChangeArrowheads="1"/>
          </p:cNvSpPr>
          <p:nvPr/>
        </p:nvSpPr>
        <p:spPr bwMode="auto">
          <a:xfrm>
            <a:off x="3361334" y="1126066"/>
            <a:ext cx="2633111"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VTC vs. ITV</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9830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444422" name="Rectangle 6"/>
          <p:cNvSpPr>
            <a:spLocks noChangeArrowheads="1"/>
          </p:cNvSpPr>
          <p:nvPr/>
        </p:nvSpPr>
        <p:spPr bwMode="auto">
          <a:xfrm>
            <a:off x="1660029" y="2148951"/>
            <a:ext cx="7229971" cy="1466316"/>
          </a:xfrm>
          <a:prstGeom prst="rect">
            <a:avLst/>
          </a:prstGeom>
          <a:noFill/>
          <a:ln w="9525">
            <a:noFill/>
            <a:miter lim="800000"/>
            <a:headEnd/>
            <a:tailEnd/>
          </a:ln>
          <a:effectLst/>
        </p:spPr>
        <p:txBody>
          <a:bodyPr lIns="92075" tIns="46038" rIns="92075" bIns="46038"/>
          <a:lstStyle/>
          <a:p>
            <a:pPr marL="228600" indent="-228600" eaLnBrk="1" hangingPunct="1">
              <a:lnSpc>
                <a:spcPct val="90000"/>
              </a:lnSpc>
              <a:spcBef>
                <a:spcPts val="0"/>
              </a:spcBef>
              <a:spcAft>
                <a:spcPts val="600"/>
              </a:spcAft>
              <a:buClr>
                <a:schemeClr val="tx2">
                  <a:lumMod val="75000"/>
                </a:schemeClr>
              </a:buClr>
              <a:buSzPct val="150000"/>
              <a:buFont typeface="Arial" pitchFamily="34" charset="0"/>
              <a:buChar char="•"/>
              <a:defRPr/>
            </a:pPr>
            <a:r>
              <a:rPr lang="en-US" sz="2000" dirty="0">
                <a:solidFill>
                  <a:schemeClr val="tx2">
                    <a:lumMod val="75000"/>
                  </a:schemeClr>
                </a:solidFill>
                <a:latin typeface="Franklin Gothic Book" pitchFamily="34" charset="0"/>
              </a:rPr>
              <a:t>Cost</a:t>
            </a:r>
          </a:p>
          <a:p>
            <a:pPr marL="514350" lvl="1" indent="-285750" eaLnBrk="1" hangingPunct="1">
              <a:lnSpc>
                <a:spcPct val="85000"/>
              </a:lnSpc>
              <a:spcBef>
                <a:spcPts val="0"/>
              </a:spcBef>
              <a:spcAft>
                <a:spcPts val="600"/>
              </a:spcAft>
              <a:buClr>
                <a:schemeClr val="tx2">
                  <a:lumMod val="75000"/>
                </a:schemeClr>
              </a:buClr>
              <a:buSzPct val="100000"/>
              <a:buFont typeface="Courier New" pitchFamily="49" charset="0"/>
              <a:buChar char="o"/>
              <a:defRPr/>
            </a:pPr>
            <a:r>
              <a:rPr lang="en-US" sz="1800" dirty="0">
                <a:solidFill>
                  <a:schemeClr val="tx2">
                    <a:lumMod val="75000"/>
                  </a:schemeClr>
                </a:solidFill>
                <a:latin typeface="Franklin Gothic Book" pitchFamily="34" charset="0"/>
              </a:rPr>
              <a:t>Constant vs. variable video cost</a:t>
            </a:r>
          </a:p>
          <a:p>
            <a:pPr marL="514350" lvl="1" indent="-285750" eaLnBrk="1" hangingPunct="1">
              <a:lnSpc>
                <a:spcPct val="85000"/>
              </a:lnSpc>
              <a:spcBef>
                <a:spcPts val="0"/>
              </a:spcBef>
              <a:spcAft>
                <a:spcPts val="600"/>
              </a:spcAft>
              <a:buClr>
                <a:schemeClr val="tx2">
                  <a:lumMod val="75000"/>
                </a:schemeClr>
              </a:buClr>
              <a:buSzPct val="100000"/>
              <a:buFont typeface="Courier New" pitchFamily="49" charset="0"/>
              <a:buChar char="o"/>
              <a:defRPr/>
            </a:pPr>
            <a:r>
              <a:rPr lang="en-US" sz="1800" dirty="0">
                <a:solidFill>
                  <a:schemeClr val="tx2">
                    <a:lumMod val="75000"/>
                  </a:schemeClr>
                </a:solidFill>
                <a:latin typeface="Franklin Gothic Book" pitchFamily="34" charset="0"/>
              </a:rPr>
              <a:t>High uplink/low downlink costs vs. moderate/low costs at all sites</a:t>
            </a:r>
          </a:p>
          <a:p>
            <a:pPr marL="514350" lvl="1" indent="-285750" eaLnBrk="1" hangingPunct="1">
              <a:lnSpc>
                <a:spcPct val="85000"/>
              </a:lnSpc>
              <a:spcBef>
                <a:spcPts val="0"/>
              </a:spcBef>
              <a:spcAft>
                <a:spcPts val="600"/>
              </a:spcAft>
              <a:buClr>
                <a:schemeClr val="tx2">
                  <a:lumMod val="75000"/>
                </a:schemeClr>
              </a:buClr>
              <a:buSzPct val="100000"/>
              <a:buFont typeface="Courier New" pitchFamily="49" charset="0"/>
              <a:buChar char="o"/>
              <a:defRPr/>
            </a:pPr>
            <a:r>
              <a:rPr lang="en-US" sz="1800" dirty="0">
                <a:solidFill>
                  <a:schemeClr val="tx2">
                    <a:lumMod val="75000"/>
                  </a:schemeClr>
                </a:solidFill>
                <a:latin typeface="Franklin Gothic Book" pitchFamily="34" charset="0"/>
              </a:rPr>
              <a:t>Low </a:t>
            </a:r>
            <a:r>
              <a:rPr lang="en-US" sz="1800" dirty="0" err="1">
                <a:solidFill>
                  <a:schemeClr val="tx2">
                    <a:lumMod val="75000"/>
                  </a:schemeClr>
                </a:solidFill>
                <a:latin typeface="Franklin Gothic Book" pitchFamily="34" charset="0"/>
              </a:rPr>
              <a:t>vs</a:t>
            </a:r>
            <a:r>
              <a:rPr lang="en-US" sz="1800" dirty="0">
                <a:solidFill>
                  <a:schemeClr val="tx2">
                    <a:lumMod val="75000"/>
                  </a:schemeClr>
                </a:solidFill>
                <a:latin typeface="Franklin Gothic Book" pitchFamily="34" charset="0"/>
              </a:rPr>
              <a:t> moderate-to-high cost for additional classrooms at same site</a:t>
            </a:r>
          </a:p>
        </p:txBody>
      </p:sp>
      <p:sp>
        <p:nvSpPr>
          <p:cNvPr id="6" name="Rectangle 2"/>
          <p:cNvSpPr>
            <a:spLocks noChangeArrowheads="1"/>
          </p:cNvSpPr>
          <p:nvPr/>
        </p:nvSpPr>
        <p:spPr bwMode="auto">
          <a:xfrm>
            <a:off x="3361334" y="1126066"/>
            <a:ext cx="2633111"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VTC vs. ITV</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9933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446470" name="Rectangle 6"/>
          <p:cNvSpPr>
            <a:spLocks noGrp="1" noChangeArrowheads="1"/>
          </p:cNvSpPr>
          <p:nvPr>
            <p:ph type="body" idx="4294967295"/>
          </p:nvPr>
        </p:nvSpPr>
        <p:spPr>
          <a:xfrm>
            <a:off x="1669527" y="2129893"/>
            <a:ext cx="7245874" cy="1840970"/>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ITV/VTC Used In Combination</a:t>
            </a:r>
          </a:p>
          <a:p>
            <a:pPr marL="514350" lvl="1" eaLnBrk="1" hangingPunct="1">
              <a:spcBef>
                <a:spcPts val="0"/>
              </a:spcBef>
              <a:spcAft>
                <a:spcPts val="600"/>
              </a:spcAft>
              <a:defRPr/>
            </a:pPr>
            <a:r>
              <a:rPr lang="en-US" sz="1800" dirty="0">
                <a:solidFill>
                  <a:schemeClr val="tx2">
                    <a:lumMod val="75000"/>
                  </a:schemeClr>
                </a:solidFill>
              </a:rPr>
              <a:t>Shared programming</a:t>
            </a:r>
          </a:p>
          <a:p>
            <a:pPr marL="514350" lvl="1" eaLnBrk="1" hangingPunct="1">
              <a:spcBef>
                <a:spcPts val="0"/>
              </a:spcBef>
              <a:spcAft>
                <a:spcPts val="600"/>
              </a:spcAft>
              <a:defRPr/>
            </a:pPr>
            <a:r>
              <a:rPr lang="en-US" sz="1800" dirty="0">
                <a:solidFill>
                  <a:schemeClr val="tx2">
                    <a:lumMod val="75000"/>
                  </a:schemeClr>
                </a:solidFill>
              </a:rPr>
              <a:t>Guest speaker not at uplink facility (used as one-way)</a:t>
            </a:r>
          </a:p>
          <a:p>
            <a:pPr marL="514350" lvl="1" eaLnBrk="1" hangingPunct="1">
              <a:spcBef>
                <a:spcPts val="0"/>
              </a:spcBef>
              <a:spcAft>
                <a:spcPts val="600"/>
              </a:spcAft>
              <a:defRPr/>
            </a:pPr>
            <a:r>
              <a:rPr lang="en-US" sz="1800" dirty="0">
                <a:solidFill>
                  <a:schemeClr val="tx2">
                    <a:lumMod val="75000"/>
                  </a:schemeClr>
                </a:solidFill>
              </a:rPr>
              <a:t>Student has access only to VTC or mobile device (used as one-way—quality permitting, including IP multicasting)</a:t>
            </a:r>
          </a:p>
        </p:txBody>
      </p:sp>
      <p:sp>
        <p:nvSpPr>
          <p:cNvPr id="6" name="Rectangle 2"/>
          <p:cNvSpPr>
            <a:spLocks noChangeArrowheads="1"/>
          </p:cNvSpPr>
          <p:nvPr/>
        </p:nvSpPr>
        <p:spPr bwMode="auto">
          <a:xfrm>
            <a:off x="3361334" y="1126066"/>
            <a:ext cx="2633111"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VTC vs. ITV</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0035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448518" name="Rectangle 6"/>
          <p:cNvSpPr>
            <a:spLocks noGrp="1" noChangeArrowheads="1"/>
          </p:cNvSpPr>
          <p:nvPr>
            <p:ph type="body" idx="4294967295"/>
          </p:nvPr>
        </p:nvSpPr>
        <p:spPr>
          <a:xfrm>
            <a:off x="1671635" y="2131486"/>
            <a:ext cx="7184496" cy="2076450"/>
          </a:xfrm>
          <a:prstGeom prst="rect">
            <a:avLst/>
          </a:prstGeom>
        </p:spPr>
        <p:txBody>
          <a:bodyPr/>
          <a:lstStyle/>
          <a:p>
            <a:pPr eaLnBrk="1" hangingPunct="1">
              <a:spcBef>
                <a:spcPts val="0"/>
              </a:spcBef>
              <a:spcAft>
                <a:spcPts val="600"/>
              </a:spcAft>
              <a:defRPr/>
            </a:pPr>
            <a:r>
              <a:rPr lang="en-US" sz="2000" dirty="0">
                <a:solidFill>
                  <a:schemeClr val="tx2">
                    <a:lumMod val="75000"/>
                  </a:schemeClr>
                </a:solidFill>
              </a:rPr>
              <a:t>Bottom Line</a:t>
            </a:r>
          </a:p>
          <a:p>
            <a:pPr marL="457200" lvl="1" indent="-228600" eaLnBrk="1" hangingPunct="1">
              <a:spcBef>
                <a:spcPts val="0"/>
              </a:spcBef>
              <a:spcAft>
                <a:spcPts val="600"/>
              </a:spcAft>
              <a:defRPr/>
            </a:pPr>
            <a:r>
              <a:rPr lang="en-US" sz="1800" dirty="0">
                <a:solidFill>
                  <a:schemeClr val="tx2">
                    <a:lumMod val="75000"/>
                  </a:schemeClr>
                </a:solidFill>
              </a:rPr>
              <a:t>Can’t compare ITV to VTC unless you have first determined :</a:t>
            </a:r>
          </a:p>
          <a:p>
            <a:pPr marL="682625" lvl="3">
              <a:spcBef>
                <a:spcPts val="0"/>
              </a:spcBef>
              <a:spcAft>
                <a:spcPts val="600"/>
              </a:spcAft>
              <a:buFont typeface="Wingdings" pitchFamily="2" charset="2"/>
              <a:buChar char="§"/>
              <a:defRPr/>
            </a:pPr>
            <a:r>
              <a:rPr lang="en-US" sz="1700" i="1" dirty="0">
                <a:solidFill>
                  <a:schemeClr val="tx2">
                    <a:lumMod val="75000"/>
                  </a:schemeClr>
                </a:solidFill>
              </a:rPr>
              <a:t>Specific application</a:t>
            </a:r>
          </a:p>
          <a:p>
            <a:pPr marL="682625" lvl="3">
              <a:spcBef>
                <a:spcPts val="0"/>
              </a:spcBef>
              <a:spcAft>
                <a:spcPts val="600"/>
              </a:spcAft>
              <a:buFont typeface="Wingdings" pitchFamily="2" charset="2"/>
              <a:buChar char="§"/>
              <a:defRPr/>
            </a:pPr>
            <a:r>
              <a:rPr lang="en-US" sz="1700" i="1" dirty="0">
                <a:solidFill>
                  <a:schemeClr val="tx2">
                    <a:lumMod val="75000"/>
                  </a:schemeClr>
                </a:solidFill>
              </a:rPr>
              <a:t>Student throughput</a:t>
            </a:r>
          </a:p>
          <a:p>
            <a:pPr marL="682625" lvl="3">
              <a:spcBef>
                <a:spcPts val="0"/>
              </a:spcBef>
              <a:spcAft>
                <a:spcPts val="600"/>
              </a:spcAft>
              <a:buFont typeface="Wingdings" pitchFamily="2" charset="2"/>
              <a:buChar char="§"/>
              <a:defRPr/>
            </a:pPr>
            <a:r>
              <a:rPr lang="en-US" sz="1700" i="1" dirty="0">
                <a:solidFill>
                  <a:schemeClr val="tx2">
                    <a:lumMod val="75000"/>
                  </a:schemeClr>
                </a:solidFill>
              </a:rPr>
              <a:t>Need for shared programming &amp; facilities</a:t>
            </a:r>
          </a:p>
        </p:txBody>
      </p:sp>
      <p:sp>
        <p:nvSpPr>
          <p:cNvPr id="6" name="Rectangle 2"/>
          <p:cNvSpPr>
            <a:spLocks noChangeArrowheads="1"/>
          </p:cNvSpPr>
          <p:nvPr/>
        </p:nvSpPr>
        <p:spPr bwMode="auto">
          <a:xfrm>
            <a:off x="3361334" y="1126066"/>
            <a:ext cx="2633111" cy="736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VTC vs. ITV</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91733" y="1929343"/>
            <a:ext cx="7162799" cy="3480858"/>
          </a:xfrm>
          <a:prstGeom prst="rect">
            <a:avLst/>
          </a:prstGeom>
        </p:spPr>
        <p:txBody>
          <a:bodyPr/>
          <a:lstStyle/>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The learning climate</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rPr>
              <a:t>What is distance learning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What are its benefits &amp; limiting factors?</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b="0" i="0" u="none" strike="noStrike" kern="1200" cap="none" spc="0" normalizeH="0" baseline="0" noProof="0" dirty="0">
                <a:ln>
                  <a:noFill/>
                </a:ln>
                <a:solidFill>
                  <a:schemeClr val="tx2">
                    <a:lumMod val="75000"/>
                  </a:schemeClr>
                </a:solidFill>
                <a:uLnTx/>
                <a:uFillTx/>
                <a:latin typeface="Franklin Gothic Book" pitchFamily="34" charset="0"/>
                <a:ea typeface="+mn-ea"/>
                <a:cs typeface="+mn-cs"/>
              </a:rPr>
              <a:t>Advantages &amp; disadvantages of each medium</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b="1" i="1"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Panacea Syndrome</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What does the research say?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General considerations in media selection </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A few guiding principles</a:t>
            </a:r>
          </a:p>
          <a:p>
            <a:pPr marL="230188" marR="0" lvl="0" indent="-230188" algn="l" defTabSz="914400" rtl="0" eaLnBrk="1" fontAlgn="auto" latinLnBrk="0" hangingPunct="1">
              <a:lnSpc>
                <a:spcPct val="90000"/>
              </a:lnSpc>
              <a:spcBef>
                <a:spcPts val="0"/>
              </a:spcBef>
              <a:spcAft>
                <a:spcPts val="400"/>
              </a:spcAft>
              <a:buClr>
                <a:schemeClr val="tx2">
                  <a:lumMod val="75000"/>
                </a:schemeClr>
              </a:buClr>
              <a:buSzPct val="150000"/>
              <a:buFont typeface="Arial" pitchFamily="34" charset="0"/>
              <a:buChar char="•"/>
              <a:tabLst/>
              <a:defRPr/>
            </a:pPr>
            <a:r>
              <a:rPr kumimoji="0" lang="en-US" sz="240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Media Selection Resources</a:t>
            </a:r>
            <a:endParaRPr kumimoji="0" lang="en-US" sz="2400" i="1"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endParaRPr>
          </a:p>
        </p:txBody>
      </p:sp>
      <p:sp>
        <p:nvSpPr>
          <p:cNvPr id="5" name="Rectangle 2"/>
          <p:cNvSpPr>
            <a:spLocks noChangeArrowheads="1"/>
          </p:cNvSpPr>
          <p:nvPr/>
        </p:nvSpPr>
        <p:spPr bwMode="auto">
          <a:xfrm>
            <a:off x="3598334" y="1185333"/>
            <a:ext cx="2260599"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Overview</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02403"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259076" name="Rectangle 4"/>
          <p:cNvSpPr>
            <a:spLocks noGrp="1" noChangeArrowheads="1"/>
          </p:cNvSpPr>
          <p:nvPr>
            <p:ph type="body" idx="4294967295"/>
          </p:nvPr>
        </p:nvSpPr>
        <p:spPr>
          <a:xfrm>
            <a:off x="1529292" y="1416579"/>
            <a:ext cx="6844241" cy="998537"/>
          </a:xfrm>
          <a:prstGeom prst="rect">
            <a:avLst/>
          </a:prstGeom>
        </p:spPr>
        <p:txBody>
          <a:bodyPr/>
          <a:lstStyle/>
          <a:p>
            <a:pPr eaLnBrk="1" hangingPunct="1">
              <a:buFont typeface="Wingdings" pitchFamily="2" charset="2"/>
              <a:buNone/>
              <a:defRPr/>
            </a:pPr>
            <a:r>
              <a:rPr lang="en-US" sz="2800" i="1" dirty="0">
                <a:solidFill>
                  <a:schemeClr val="tx2">
                    <a:lumMod val="75000"/>
                  </a:schemeClr>
                </a:solidFill>
                <a:effectLst>
                  <a:outerShdw blurRad="38100" dist="38100" dir="2700000" algn="tl">
                    <a:srgbClr val="000000">
                      <a:alpha val="43137"/>
                    </a:srgbClr>
                  </a:outerShdw>
                </a:effectLst>
              </a:rPr>
              <a:t>As Oliver said, “I wouldn’t give one wit for simplicity this side of complexity…”</a:t>
            </a:r>
          </a:p>
        </p:txBody>
      </p:sp>
      <p:sp>
        <p:nvSpPr>
          <p:cNvPr id="259077" name="Rectangle 5"/>
          <p:cNvSpPr>
            <a:spLocks noGrp="1" noChangeArrowheads="1"/>
          </p:cNvSpPr>
          <p:nvPr>
            <p:ph type="title" idx="4294967295"/>
          </p:nvPr>
        </p:nvSpPr>
        <p:spPr>
          <a:xfrm>
            <a:off x="1187450" y="7505700"/>
            <a:ext cx="6553200" cy="1066800"/>
          </a:xfrm>
          <a:prstGeom prst="rect">
            <a:avLst/>
          </a:prstGeom>
        </p:spPr>
        <p:txBody>
          <a:bodyPr anchorCtr="0"/>
          <a:lstStyle/>
          <a:p>
            <a:pPr eaLnBrk="1" hangingPunct="1">
              <a:defRPr/>
            </a:pPr>
            <a:r>
              <a:rPr lang="en-US" sz="500" i="1">
                <a:solidFill>
                  <a:srgbClr val="FFFFFF"/>
                </a:solidFill>
              </a:rPr>
              <a:t>Guiding Principles</a:t>
            </a:r>
          </a:p>
        </p:txBody>
      </p:sp>
      <p:sp>
        <p:nvSpPr>
          <p:cNvPr id="259078" name="Rectangle 6"/>
          <p:cNvSpPr>
            <a:spLocks noChangeArrowheads="1"/>
          </p:cNvSpPr>
          <p:nvPr/>
        </p:nvSpPr>
        <p:spPr bwMode="auto">
          <a:xfrm>
            <a:off x="2265363" y="2673350"/>
            <a:ext cx="6105454" cy="523220"/>
          </a:xfrm>
          <a:prstGeom prst="rect">
            <a:avLst/>
          </a:prstGeom>
          <a:noFill/>
          <a:ln w="12700">
            <a:noFill/>
            <a:miter lim="800000"/>
            <a:headEnd type="none" w="sm" len="sm"/>
            <a:tailEnd type="none" w="sm" len="sm"/>
          </a:ln>
          <a:effectLst/>
        </p:spPr>
        <p:txBody>
          <a:bodyPr wrap="none">
            <a:spAutoFit/>
          </a:bodyPr>
          <a:lstStyle/>
          <a:p>
            <a:pPr>
              <a:defRPr/>
            </a:pPr>
            <a:r>
              <a:rPr lang="en-US" sz="2800" i="1" dirty="0">
                <a:solidFill>
                  <a:schemeClr val="tx2">
                    <a:lumMod val="75000"/>
                  </a:schemeClr>
                </a:solidFill>
                <a:effectLst>
                  <a:outerShdw blurRad="38100" dist="38100" dir="2700000" algn="tl">
                    <a:srgbClr val="000000">
                      <a:alpha val="43137"/>
                    </a:srgbClr>
                  </a:outerShdw>
                </a:effectLst>
                <a:latin typeface="Franklin Gothic Book" pitchFamily="34" charset="0"/>
              </a:rPr>
              <a:t> …or what I call the Panacea Syndrome</a:t>
            </a:r>
          </a:p>
        </p:txBody>
      </p:sp>
      <p:sp>
        <p:nvSpPr>
          <p:cNvPr id="91143" name="Rectangle 6"/>
          <p:cNvSpPr>
            <a:spLocks noChangeArrowheads="1"/>
          </p:cNvSpPr>
          <p:nvPr/>
        </p:nvSpPr>
        <p:spPr bwMode="auto">
          <a:xfrm>
            <a:off x="1567392" y="3937531"/>
            <a:ext cx="7449608" cy="2246769"/>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en-US" sz="2800" i="1" dirty="0">
                <a:solidFill>
                  <a:schemeClr val="tx2">
                    <a:lumMod val="75000"/>
                  </a:schemeClr>
                </a:solidFill>
                <a:effectLst>
                  <a:outerShdw blurRad="38100" dist="38100" dir="2700000" algn="tl">
                    <a:srgbClr val="000000">
                      <a:alpha val="43137"/>
                    </a:srgbClr>
                  </a:outerShdw>
                </a:effectLst>
                <a:latin typeface="Franklin Gothic Book" pitchFamily="34" charset="0"/>
              </a:rPr>
              <a:t>…which is the fallacy of hasty generalization: </a:t>
            </a:r>
            <a:r>
              <a:rPr lang="en-US" sz="2800" i="1" dirty="0">
                <a:solidFill>
                  <a:schemeClr val="tx2">
                    <a:lumMod val="75000"/>
                  </a:schemeClr>
                </a:solidFill>
                <a:latin typeface="Franklin Gothic Book" pitchFamily="34" charset="0"/>
              </a:rPr>
              <a:t>One medium is found to work best for </a:t>
            </a:r>
            <a:r>
              <a:rPr lang="en-US" sz="2800" i="1" u="sng" dirty="0">
                <a:solidFill>
                  <a:schemeClr val="tx2">
                    <a:lumMod val="75000"/>
                  </a:schemeClr>
                </a:solidFill>
                <a:latin typeface="Franklin Gothic Book" pitchFamily="34" charset="0"/>
              </a:rPr>
              <a:t>some</a:t>
            </a:r>
            <a:r>
              <a:rPr lang="en-US" sz="2800" i="1" dirty="0">
                <a:solidFill>
                  <a:schemeClr val="tx2">
                    <a:lumMod val="75000"/>
                  </a:schemeClr>
                </a:solidFill>
                <a:latin typeface="Franklin Gothic Book" pitchFamily="34" charset="0"/>
              </a:rPr>
              <a:t> learning objectives, therefore it must work best for </a:t>
            </a:r>
            <a:r>
              <a:rPr lang="en-US" sz="2800" i="1" u="sng" dirty="0">
                <a:solidFill>
                  <a:schemeClr val="tx2">
                    <a:lumMod val="75000"/>
                  </a:schemeClr>
                </a:solidFill>
                <a:latin typeface="Franklin Gothic Book" pitchFamily="34" charset="0"/>
              </a:rPr>
              <a:t>all</a:t>
            </a:r>
            <a:r>
              <a:rPr lang="en-US" sz="2800" i="1" dirty="0">
                <a:solidFill>
                  <a:schemeClr val="tx2">
                    <a:lumMod val="75000"/>
                  </a:schemeClr>
                </a:solidFill>
                <a:latin typeface="Franklin Gothic Book" pitchFamily="34" charset="0"/>
              </a:rPr>
              <a:t> learning objectives </a:t>
            </a:r>
          </a:p>
          <a:p>
            <a:pPr eaLnBrk="1" hangingPunct="1">
              <a:buFont typeface="Wingdings" pitchFamily="2" charset="2"/>
              <a:buNone/>
              <a:defRPr/>
            </a:pPr>
            <a:endParaRPr lang="en-US" sz="2800" i="1" dirty="0">
              <a:effectLst>
                <a:outerShdw blurRad="38100" dist="38100" dir="2700000" algn="tl">
                  <a:srgbClr val="000000">
                    <a:alpha val="43137"/>
                  </a:srgbClr>
                </a:outerShdw>
              </a:effectLst>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0342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6" name="Rectangle 2"/>
          <p:cNvSpPr>
            <a:spLocks noChangeArrowheads="1"/>
          </p:cNvSpPr>
          <p:nvPr/>
        </p:nvSpPr>
        <p:spPr bwMode="auto">
          <a:xfrm>
            <a:off x="2861733" y="1185333"/>
            <a:ext cx="4123267"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Panacea Syndrome</a:t>
            </a:r>
          </a:p>
        </p:txBody>
      </p:sp>
      <p:sp>
        <p:nvSpPr>
          <p:cNvPr id="8" name="Rectangle 6"/>
          <p:cNvSpPr txBox="1">
            <a:spLocks noChangeArrowheads="1"/>
          </p:cNvSpPr>
          <p:nvPr/>
        </p:nvSpPr>
        <p:spPr>
          <a:xfrm>
            <a:off x="1568979" y="2198686"/>
            <a:ext cx="7295621" cy="2974446"/>
          </a:xfrm>
          <a:prstGeom prst="rect">
            <a:avLst/>
          </a:prstGeom>
        </p:spPr>
        <p:txBody>
          <a:bodyPr/>
          <a:lstStyle/>
          <a:p>
            <a:pPr marR="0" lvl="0" algn="l" defTabSz="914400" rtl="0" eaLnBrk="1" fontAlgn="auto" latinLnBrk="0" hangingPunct="1">
              <a:lnSpc>
                <a:spcPct val="100000"/>
              </a:lnSpc>
              <a:spcBef>
                <a:spcPts val="0"/>
              </a:spcBef>
              <a:spcAft>
                <a:spcPts val="600"/>
              </a:spcAft>
              <a:buClr>
                <a:schemeClr val="tx2">
                  <a:lumMod val="75000"/>
                </a:schemeClr>
              </a:buClr>
              <a:buSzPct val="150000"/>
              <a:buFont typeface="Wingdings" pitchFamily="2" charset="2"/>
              <a:buNone/>
              <a:tabLst/>
              <a:defRPr/>
            </a:pPr>
            <a:r>
              <a:rPr kumimoji="0" lang="en-US" sz="2400" b="0" i="1" u="none" strike="noStrike" kern="1200" cap="none" spc="0" normalizeH="0" baseline="0" noProof="0" dirty="0">
                <a:ln>
                  <a:noFill/>
                </a:ln>
                <a:solidFill>
                  <a:schemeClr val="tx2">
                    <a:lumMod val="50000"/>
                  </a:schemeClr>
                </a:solidFill>
                <a:effectLst/>
                <a:uLnTx/>
                <a:uFillTx/>
                <a:latin typeface="Franklin Gothic Book" pitchFamily="34" charset="0"/>
                <a:ea typeface="+mn-ea"/>
                <a:cs typeface="+mn-cs"/>
              </a:rPr>
              <a:t>“</a:t>
            </a:r>
            <a:r>
              <a:rPr lang="en-US" sz="2800" i="1" dirty="0">
                <a:solidFill>
                  <a:schemeClr val="tx2">
                    <a:lumMod val="75000"/>
                  </a:schemeClr>
                </a:solidFill>
                <a:effectLst>
                  <a:outerShdw blurRad="38100" dist="38100" dir="2700000" algn="tl">
                    <a:srgbClr val="000000">
                      <a:alpha val="43137"/>
                    </a:srgbClr>
                  </a:outerShdw>
                </a:effectLst>
                <a:latin typeface="Franklin Gothic Book" pitchFamily="34" charset="0"/>
              </a:rPr>
              <a:t>I believe motion pictures are destined to revolutionize our educational system and in a few years will supplant largely, if not entirely, the use of textbooks</a:t>
            </a:r>
            <a:r>
              <a:rPr kumimoji="0" lang="en-US" sz="2800" b="0" i="1"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Franklin Gothic Book" pitchFamily="34" charset="0"/>
                <a:ea typeface="+mn-ea"/>
                <a:cs typeface="+mn-cs"/>
              </a:rPr>
              <a:t>.”</a:t>
            </a:r>
          </a:p>
          <a:p>
            <a:pPr marL="230188" marR="0" lvl="0" indent="-230188" algn="l" defTabSz="914400" rtl="0" eaLnBrk="1" fontAlgn="auto" latinLnBrk="0" hangingPunct="1">
              <a:lnSpc>
                <a:spcPct val="100000"/>
              </a:lnSpc>
              <a:spcBef>
                <a:spcPct val="20000"/>
              </a:spcBef>
              <a:spcAft>
                <a:spcPts val="0"/>
              </a:spcAft>
              <a:buClr>
                <a:schemeClr val="tx2">
                  <a:lumMod val="75000"/>
                </a:schemeClr>
              </a:buClr>
              <a:buSzPct val="150000"/>
              <a:buFont typeface="Wingdings" pitchFamily="2" charset="2"/>
              <a:buNone/>
              <a:tabLst/>
              <a:defRPr/>
            </a:pPr>
            <a:endParaRPr kumimoji="0" lang="en-US" sz="1200" b="0" i="1" u="none" strike="noStrike" kern="1200" cap="none" spc="0" normalizeH="0" baseline="0" noProof="0" dirty="0">
              <a:ln>
                <a:noFill/>
              </a:ln>
              <a:solidFill>
                <a:schemeClr val="tx2">
                  <a:lumMod val="50000"/>
                </a:schemeClr>
              </a:solidFill>
              <a:effectLst/>
              <a:uLnTx/>
              <a:uFillTx/>
              <a:latin typeface="Franklin Gothic Book" pitchFamily="34" charset="0"/>
              <a:ea typeface="+mn-ea"/>
              <a:cs typeface="+mn-cs"/>
            </a:endParaRPr>
          </a:p>
          <a:p>
            <a:pPr marL="230188" marR="0" lvl="0" indent="-230188" algn="l" defTabSz="914400" rtl="0" eaLnBrk="1" fontAlgn="auto" latinLnBrk="0" hangingPunct="1">
              <a:lnSpc>
                <a:spcPct val="100000"/>
              </a:lnSpc>
              <a:spcBef>
                <a:spcPct val="20000"/>
              </a:spcBef>
              <a:spcAft>
                <a:spcPts val="0"/>
              </a:spcAft>
              <a:buClr>
                <a:schemeClr val="tx2">
                  <a:lumMod val="75000"/>
                </a:schemeClr>
              </a:buClr>
              <a:buSzPct val="150000"/>
              <a:buFont typeface="Wingdings" pitchFamily="2" charset="2"/>
              <a:buNone/>
              <a:tabLst/>
              <a:defRPr/>
            </a:pPr>
            <a:r>
              <a:rPr lang="en-US" sz="1800" dirty="0">
                <a:solidFill>
                  <a:schemeClr val="tx2">
                    <a:lumMod val="75000"/>
                  </a:schemeClr>
                </a:solidFill>
                <a:latin typeface="Franklin Gothic Book" pitchFamily="34" charset="0"/>
              </a:rPr>
              <a:t>Thomas Edison, 1922</a:t>
            </a:r>
            <a:endParaRPr kumimoji="0" lang="en-US" sz="1800" b="0" i="0" u="none" strike="noStrike" kern="1200" cap="none" spc="0" normalizeH="0" baseline="0" noProof="0" dirty="0">
              <a:ln>
                <a:noFill/>
              </a:ln>
              <a:solidFill>
                <a:schemeClr val="tx2">
                  <a:lumMod val="75000"/>
                </a:schemeClr>
              </a:solidFill>
              <a:effectLst/>
              <a:uLnTx/>
              <a:uFillTx/>
              <a:latin typeface="Franklin Gothic Book"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ltLang="en-US"/>
          </a:p>
        </p:txBody>
      </p:sp>
      <p:sp>
        <p:nvSpPr>
          <p:cNvPr id="10445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ltLang="en-US"/>
          </a:p>
        </p:txBody>
      </p:sp>
      <p:sp>
        <p:nvSpPr>
          <p:cNvPr id="460806" name="Rectangle 6"/>
          <p:cNvSpPr>
            <a:spLocks noGrp="1" noChangeArrowheads="1"/>
          </p:cNvSpPr>
          <p:nvPr>
            <p:ph type="body" idx="4294967295"/>
          </p:nvPr>
        </p:nvSpPr>
        <p:spPr>
          <a:xfrm>
            <a:off x="1518180" y="2241016"/>
            <a:ext cx="7431087" cy="2974446"/>
          </a:xfrm>
          <a:prstGeom prst="rect">
            <a:avLst/>
          </a:prstGeom>
        </p:spPr>
        <p:txBody>
          <a:bodyPr/>
          <a:lstStyle/>
          <a:p>
            <a:pPr marL="0" indent="0" eaLnBrk="1" hangingPunct="1">
              <a:spcBef>
                <a:spcPts val="0"/>
              </a:spcBef>
              <a:spcAft>
                <a:spcPts val="600"/>
              </a:spcAft>
              <a:buFont typeface="Wingdings" pitchFamily="2" charset="2"/>
              <a:buNone/>
              <a:defRPr/>
            </a:pPr>
            <a:r>
              <a:rPr lang="en-US" sz="2400" i="1" dirty="0"/>
              <a:t>“</a:t>
            </a:r>
            <a:r>
              <a:rPr lang="en-US" sz="2800" i="1" dirty="0">
                <a:solidFill>
                  <a:schemeClr val="tx2">
                    <a:lumMod val="75000"/>
                  </a:schemeClr>
                </a:solidFill>
                <a:effectLst>
                  <a:outerShdw blurRad="38100" dist="38100" dir="2700000" algn="tl">
                    <a:srgbClr val="000000">
                      <a:alpha val="43137"/>
                    </a:srgbClr>
                  </a:outerShdw>
                </a:effectLst>
              </a:rPr>
              <a:t>One of the goals should be to replace all textbooks with a PC.  I would hope within five years they would have no more textbooks.”</a:t>
            </a:r>
          </a:p>
          <a:p>
            <a:pPr eaLnBrk="1" hangingPunct="1">
              <a:spcBef>
                <a:spcPts val="0"/>
              </a:spcBef>
              <a:spcAft>
                <a:spcPts val="600"/>
              </a:spcAft>
              <a:buFont typeface="Wingdings" pitchFamily="2" charset="2"/>
              <a:buNone/>
              <a:defRPr/>
            </a:pPr>
            <a:r>
              <a:rPr lang="en-US" sz="2400" dirty="0">
                <a:solidFill>
                  <a:schemeClr val="tx2">
                    <a:lumMod val="75000"/>
                  </a:schemeClr>
                </a:solidFill>
              </a:rPr>
              <a:t>and . . .</a:t>
            </a:r>
          </a:p>
          <a:p>
            <a:pPr marL="0" indent="0" eaLnBrk="1" hangingPunct="1">
              <a:spcBef>
                <a:spcPts val="0"/>
              </a:spcBef>
              <a:spcAft>
                <a:spcPts val="600"/>
              </a:spcAft>
              <a:buFont typeface="Wingdings" pitchFamily="2" charset="2"/>
              <a:buNone/>
              <a:defRPr/>
            </a:pPr>
            <a:r>
              <a:rPr lang="en-US" sz="2400" i="1" dirty="0">
                <a:solidFill>
                  <a:schemeClr val="tx2">
                    <a:lumMod val="75000"/>
                  </a:schemeClr>
                </a:solidFill>
              </a:rPr>
              <a:t>“</a:t>
            </a:r>
            <a:r>
              <a:rPr lang="en-US" sz="2800" i="1" dirty="0">
                <a:solidFill>
                  <a:schemeClr val="tx2">
                    <a:lumMod val="75000"/>
                  </a:schemeClr>
                </a:solidFill>
                <a:effectLst>
                  <a:outerShdw blurRad="38100" dist="38100" dir="2700000" algn="tl">
                    <a:srgbClr val="000000">
                      <a:alpha val="43137"/>
                    </a:srgbClr>
                  </a:outerShdw>
                </a:effectLst>
              </a:rPr>
              <a:t>A 24-hour-a-day Internet should be used to replace the traditional classroom lecture.”</a:t>
            </a:r>
          </a:p>
          <a:p>
            <a:pPr eaLnBrk="1" hangingPunct="1">
              <a:buFont typeface="Wingdings" pitchFamily="2" charset="2"/>
              <a:buNone/>
              <a:defRPr/>
            </a:pPr>
            <a:endParaRPr lang="en-US" sz="1200" i="1" dirty="0"/>
          </a:p>
          <a:p>
            <a:pPr eaLnBrk="1" hangingPunct="1">
              <a:buFont typeface="Wingdings" pitchFamily="2" charset="2"/>
              <a:buNone/>
              <a:defRPr/>
            </a:pPr>
            <a:r>
              <a:rPr lang="en-US" dirty="0">
                <a:solidFill>
                  <a:schemeClr val="tx2">
                    <a:lumMod val="75000"/>
                  </a:schemeClr>
                </a:solidFill>
              </a:rPr>
              <a:t>Newt Gingrich Atlanta-Journal Constitution 9 Jun 98</a:t>
            </a:r>
          </a:p>
        </p:txBody>
      </p:sp>
      <p:sp>
        <p:nvSpPr>
          <p:cNvPr id="6" name="Rectangle 2"/>
          <p:cNvSpPr>
            <a:spLocks noChangeArrowheads="1"/>
          </p:cNvSpPr>
          <p:nvPr/>
        </p:nvSpPr>
        <p:spPr bwMode="auto">
          <a:xfrm>
            <a:off x="2861733" y="1185333"/>
            <a:ext cx="4123267" cy="863600"/>
          </a:xfrm>
          <a:prstGeom prst="rect">
            <a:avLst/>
          </a:prstGeom>
          <a:noFill/>
          <a:ln w="9525">
            <a:noFill/>
            <a:miter lim="800000"/>
            <a:headEnd/>
            <a:tailEnd/>
          </a:ln>
          <a:effectLst/>
        </p:spPr>
        <p:txBody>
          <a:bodyPr lIns="92075" tIns="46038" rIns="92075" bIns="46038" anchor="ctr"/>
          <a:lstStyle/>
          <a:p>
            <a:pPr>
              <a:defRPr/>
            </a:pPr>
            <a:r>
              <a:rPr lang="en-US" sz="3600" b="1" dirty="0">
                <a:solidFill>
                  <a:schemeClr val="tx2">
                    <a:lumMod val="75000"/>
                  </a:schemeClr>
                </a:solidFill>
                <a:effectLst>
                  <a:outerShdw blurRad="38100" dist="38100" dir="2700000" algn="tl">
                    <a:srgbClr val="000000"/>
                  </a:outerShdw>
                </a:effectLst>
                <a:latin typeface="Franklin Gothic Book" pitchFamily="34" charset="0"/>
              </a:rPr>
              <a:t>Panacea Syndrome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0806">
                                            <p:txEl>
                                              <p:pRg st="0" end="0"/>
                                            </p:txEl>
                                          </p:spTgt>
                                        </p:tgtEl>
                                        <p:attrNameLst>
                                          <p:attrName>style.visibility</p:attrName>
                                        </p:attrNameLst>
                                      </p:cBhvr>
                                      <p:to>
                                        <p:strVal val="visible"/>
                                      </p:to>
                                    </p:set>
                                    <p:anim calcmode="lin" valueType="num">
                                      <p:cBhvr additive="base">
                                        <p:cTn id="7" dur="500" fill="hold"/>
                                        <p:tgtEl>
                                          <p:spTgt spid="4608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08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0806">
                                            <p:txEl>
                                              <p:pRg st="1" end="1"/>
                                            </p:txEl>
                                          </p:spTgt>
                                        </p:tgtEl>
                                        <p:attrNameLst>
                                          <p:attrName>style.visibility</p:attrName>
                                        </p:attrNameLst>
                                      </p:cBhvr>
                                      <p:to>
                                        <p:strVal val="visible"/>
                                      </p:to>
                                    </p:set>
                                    <p:anim calcmode="lin" valueType="num">
                                      <p:cBhvr additive="base">
                                        <p:cTn id="13" dur="500" fill="hold"/>
                                        <p:tgtEl>
                                          <p:spTgt spid="4608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08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60806">
                                            <p:txEl>
                                              <p:pRg st="2" end="2"/>
                                            </p:txEl>
                                          </p:spTgt>
                                        </p:tgtEl>
                                        <p:attrNameLst>
                                          <p:attrName>style.visibility</p:attrName>
                                        </p:attrNameLst>
                                      </p:cBhvr>
                                      <p:to>
                                        <p:strVal val="visible"/>
                                      </p:to>
                                    </p:set>
                                    <p:anim calcmode="lin" valueType="num">
                                      <p:cBhvr additive="base">
                                        <p:cTn id="19" dur="500" fill="hold"/>
                                        <p:tgtEl>
                                          <p:spTgt spid="46080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08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60806">
                                            <p:txEl>
                                              <p:pRg st="4" end="4"/>
                                            </p:txEl>
                                          </p:spTgt>
                                        </p:tgtEl>
                                        <p:attrNameLst>
                                          <p:attrName>style.visibility</p:attrName>
                                        </p:attrNameLst>
                                      </p:cBhvr>
                                      <p:to>
                                        <p:strVal val="visible"/>
                                      </p:to>
                                    </p:set>
                                    <p:anim calcmode="lin" valueType="num">
                                      <p:cBhvr additive="base">
                                        <p:cTn id="25" dur="500" fill="hold"/>
                                        <p:tgtEl>
                                          <p:spTgt spid="46080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080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6" grpId="0" build="p" autoUpdateAnimBg="0"/>
    </p:bldLst>
  </p:timing>
</p:sld>
</file>

<file path=ppt/theme/theme1.xml><?xml version="1.0" encoding="utf-8"?>
<a:theme xmlns:a="http://schemas.openxmlformats.org/drawingml/2006/main" name="DET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7375</TotalTime>
  <Words>7640</Words>
  <Application>Microsoft Office PowerPoint</Application>
  <PresentationFormat>On-screen Show (4:3)</PresentationFormat>
  <Paragraphs>1244</Paragraphs>
  <Slides>163</Slides>
  <Notes>116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163</vt:i4>
      </vt:variant>
    </vt:vector>
  </HeadingPairs>
  <TitlesOfParts>
    <vt:vector size="179" baseType="lpstr">
      <vt:lpstr>Arial Unicode MS</vt:lpstr>
      <vt:lpstr>Arial</vt:lpstr>
      <vt:lpstr>B Times Bold</vt:lpstr>
      <vt:lpstr>Calibri</vt:lpstr>
      <vt:lpstr>Courier New</vt:lpstr>
      <vt:lpstr>Franklin Gothic Book</vt:lpstr>
      <vt:lpstr>Franklin Gothic Heavy</vt:lpstr>
      <vt:lpstr>Franklin Gothic Medium</vt:lpstr>
      <vt:lpstr>Symbol</vt:lpstr>
      <vt:lpstr>Times New Roman</vt:lpstr>
      <vt:lpstr>Verdana</vt:lpstr>
      <vt:lpstr>Wingdings</vt:lpstr>
      <vt:lpstr>DETN  Template</vt:lpstr>
      <vt:lpstr>Clip</vt:lpstr>
      <vt:lpstr>Photo Editor Photo</vt:lpstr>
      <vt:lpstr>Bitmap Image</vt:lpstr>
      <vt:lpstr>PowerPoint Presentation</vt:lpstr>
      <vt:lpstr>PowerPoint Presentation</vt:lpstr>
      <vt:lpstr>The No-Spin Zone of Distance Learning</vt:lpstr>
      <vt:lpstr>PowerPoint Presentation</vt:lpstr>
      <vt:lpstr>PowerPoint Presentation</vt:lpstr>
      <vt:lpstr>PowerPoint Presentation</vt:lpstr>
      <vt:lpstr>THE LEARNING CLIMATE - 01</vt:lpstr>
      <vt:lpstr>The Learning Climate 1</vt:lpstr>
      <vt:lpstr>THE LEARNING CLIMATE</vt:lpstr>
      <vt:lpstr>THE LEARNING CLIMATE</vt:lpstr>
      <vt:lpstr>PowerPoint Presentation</vt:lpstr>
      <vt:lpstr>WHAT IS “DISTANCE LEARNING?”</vt:lpstr>
      <vt:lpstr>WHAT IS “DISTANCE LEARNING?”</vt:lpstr>
      <vt:lpstr>WHAT IS “DISTANCE LEARNING?”</vt:lpstr>
      <vt:lpstr>WHAT IS “DISTANCE LEARNING?”</vt:lpstr>
      <vt:lpstr>PowerPoint Presentation</vt:lpstr>
      <vt:lpstr>Short list of DL benefits: it’s EFFECTIVE</vt:lpstr>
      <vt:lpstr>Short list of DL benefits: it’s EFFECTIVE</vt:lpstr>
      <vt:lpstr>PowerPoint Presentation</vt:lpstr>
      <vt:lpstr>PowerPoint Presentation</vt:lpstr>
      <vt:lpstr>General Considerations</vt:lpstr>
      <vt:lpstr>Not everything can be done through distance learning!</vt:lpstr>
      <vt:lpstr>PowerPoint Presentation</vt:lpstr>
      <vt:lpstr>WHAT IS “DISTANCE LEARNING?”</vt:lpstr>
      <vt:lpstr>WHAT IS “DISTANCE LEARNING?”</vt:lpstr>
      <vt:lpstr>PowerPoint Presentation</vt:lpstr>
      <vt:lpstr>PowerPoint Presentation</vt:lpstr>
      <vt:lpstr>PowerPoint Presentation</vt:lpstr>
      <vt:lpstr>PowerPoint Presentation</vt:lpstr>
      <vt:lpstr>PowerPoint Presentation</vt:lpstr>
      <vt:lpstr>WHAT IS “DISTANCE LEARNING?”</vt:lpstr>
      <vt:lpstr>PowerPoint Presentation</vt:lpstr>
      <vt:lpstr>PowerPoint Presentation</vt:lpstr>
      <vt:lpstr>PowerPoint Presentation</vt:lpstr>
      <vt:lpstr>PowerPoint Presentation</vt:lpstr>
      <vt:lpstr>PowerPoint Presentation</vt:lpstr>
      <vt:lpstr>WHAT IS “DISTANCE LEARNING?”</vt:lpstr>
      <vt:lpstr>PowerPoint Presentation</vt:lpstr>
      <vt:lpstr>MEDIA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“DISTANCE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Government Education &amp; Training Network</vt:lpstr>
      <vt:lpstr>GETN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Guiding Principles</vt:lpstr>
      <vt:lpstr>PowerPoint Presentation</vt:lpstr>
      <vt:lpstr>PowerPoint Presentation</vt:lpstr>
      <vt:lpstr>PowerPoint Presentation</vt:lpstr>
      <vt:lpstr>Simplicity on the far side of complexity</vt:lpstr>
      <vt:lpstr>PowerPoint Presentation</vt:lpstr>
      <vt:lpstr>PowerPoint Presentation</vt:lpstr>
      <vt:lpstr>Research</vt:lpstr>
      <vt:lpstr>PowerPoint Presentation</vt:lpstr>
      <vt:lpstr>PowerPoint Presentation</vt:lpstr>
      <vt:lpstr>Research</vt:lpstr>
      <vt:lpstr>Research</vt:lpstr>
      <vt:lpstr>Research</vt:lpstr>
      <vt:lpstr>PowerPoint Presentation</vt:lpstr>
      <vt:lpstr>Research</vt:lpstr>
      <vt:lpstr>Research</vt:lpstr>
      <vt:lpstr>Research</vt:lpstr>
      <vt:lpstr>PowerPoint Presentation</vt:lpstr>
      <vt:lpstr>PowerPoint Presentation</vt:lpstr>
      <vt:lpstr>PowerPoint Presentation</vt:lpstr>
      <vt:lpstr>Research</vt:lpstr>
      <vt:lpstr>Research</vt:lpstr>
      <vt:lpstr>Research</vt:lpstr>
      <vt:lpstr>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vt:lpstr>
      <vt:lpstr>PowerPoint Presentation</vt:lpstr>
      <vt:lpstr> General Considerations</vt:lpstr>
      <vt:lpstr> General Considerations</vt:lpstr>
      <vt:lpstr>PowerPoint Presentation</vt:lpstr>
      <vt:lpstr>PowerPoint Presentation</vt:lpstr>
      <vt:lpstr>General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DLNets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 Westfall</dc:creator>
  <cp:lastModifiedBy>Kris</cp:lastModifiedBy>
  <cp:revision>830</cp:revision>
  <dcterms:created xsi:type="dcterms:W3CDTF">2006-09-29T18:20:42Z</dcterms:created>
  <dcterms:modified xsi:type="dcterms:W3CDTF">2021-07-28T04:03:48Z</dcterms:modified>
</cp:coreProperties>
</file>