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7"/>
  </p:notesMasterIdLst>
  <p:handoutMasterIdLst>
    <p:handoutMasterId r:id="rId68"/>
  </p:handoutMasterIdLst>
  <p:sldIdLst>
    <p:sldId id="696" r:id="rId2"/>
    <p:sldId id="840" r:id="rId3"/>
    <p:sldId id="494" r:id="rId4"/>
    <p:sldId id="634" r:id="rId5"/>
    <p:sldId id="765" r:id="rId6"/>
    <p:sldId id="586" r:id="rId7"/>
    <p:sldId id="400" r:id="rId8"/>
    <p:sldId id="636" r:id="rId9"/>
    <p:sldId id="832" r:id="rId10"/>
    <p:sldId id="699" r:id="rId11"/>
    <p:sldId id="769" r:id="rId12"/>
    <p:sldId id="598" r:id="rId13"/>
    <p:sldId id="594" r:id="rId14"/>
    <p:sldId id="403" r:id="rId15"/>
    <p:sldId id="497" r:id="rId16"/>
    <p:sldId id="797" r:id="rId17"/>
    <p:sldId id="815" r:id="rId18"/>
    <p:sldId id="822" r:id="rId19"/>
    <p:sldId id="798" r:id="rId20"/>
    <p:sldId id="843" r:id="rId21"/>
    <p:sldId id="402" r:id="rId22"/>
    <p:sldId id="841" r:id="rId23"/>
    <p:sldId id="430" r:id="rId24"/>
    <p:sldId id="795" r:id="rId25"/>
    <p:sldId id="631" r:id="rId26"/>
    <p:sldId id="760" r:id="rId27"/>
    <p:sldId id="814" r:id="rId28"/>
    <p:sldId id="834" r:id="rId29"/>
    <p:sldId id="800" r:id="rId30"/>
    <p:sldId id="792" r:id="rId31"/>
    <p:sldId id="813" r:id="rId32"/>
    <p:sldId id="791" r:id="rId33"/>
    <p:sldId id="801" r:id="rId34"/>
    <p:sldId id="790" r:id="rId35"/>
    <p:sldId id="794" r:id="rId36"/>
    <p:sldId id="812" r:id="rId37"/>
    <p:sldId id="394" r:id="rId38"/>
    <p:sldId id="395" r:id="rId39"/>
    <p:sldId id="442" r:id="rId40"/>
    <p:sldId id="448" r:id="rId41"/>
    <p:sldId id="736" r:id="rId42"/>
    <p:sldId id="821" r:id="rId43"/>
    <p:sldId id="842" r:id="rId44"/>
    <p:sldId id="808" r:id="rId45"/>
    <p:sldId id="607" r:id="rId46"/>
    <p:sldId id="608" r:id="rId47"/>
    <p:sldId id="610" r:id="rId48"/>
    <p:sldId id="807" r:id="rId49"/>
    <p:sldId id="712" r:id="rId50"/>
    <p:sldId id="806" r:id="rId51"/>
    <p:sldId id="817" r:id="rId52"/>
    <p:sldId id="824" r:id="rId53"/>
    <p:sldId id="818" r:id="rId54"/>
    <p:sldId id="819" r:id="rId55"/>
    <p:sldId id="820" r:id="rId56"/>
    <p:sldId id="823" r:id="rId57"/>
    <p:sldId id="829" r:id="rId58"/>
    <p:sldId id="830" r:id="rId59"/>
    <p:sldId id="831" r:id="rId60"/>
    <p:sldId id="839" r:id="rId61"/>
    <p:sldId id="835" r:id="rId62"/>
    <p:sldId id="838" r:id="rId63"/>
    <p:sldId id="836" r:id="rId64"/>
    <p:sldId id="837" r:id="rId65"/>
    <p:sldId id="844"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1B06BA"/>
    <a:srgbClr val="993300"/>
    <a:srgbClr val="4F81BD"/>
    <a:srgbClr val="3095E8"/>
    <a:srgbClr val="4784FF"/>
    <a:srgbClr val="6598FF"/>
    <a:srgbClr val="B2B2B2"/>
    <a:srgbClr val="9EA7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5936" autoAdjust="0"/>
  </p:normalViewPr>
  <p:slideViewPr>
    <p:cSldViewPr>
      <p:cViewPr varScale="1">
        <p:scale>
          <a:sx n="108" d="100"/>
          <a:sy n="108" d="100"/>
        </p:scale>
        <p:origin x="-162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04"/>
    </p:cViewPr>
  </p:sorterViewPr>
  <p:notesViewPr>
    <p:cSldViewPr>
      <p:cViewPr varScale="1">
        <p:scale>
          <a:sx n="66" d="100"/>
          <a:sy n="66" d="100"/>
        </p:scale>
        <p:origin x="-282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FD7DBAAB-388D-4711-A823-48EE69E42C70}" type="datetimeFigureOut">
              <a:rPr lang="en-US"/>
              <a:pPr>
                <a:defRPr/>
              </a:pPr>
              <a:t>2/18/2015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29E2EA93-5D55-4789-B491-BE1D70830A2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base">
              <a:defRPr sz="1200">
                <a:latin typeface="Arial" charset="0"/>
                <a:cs typeface="+mn-cs"/>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200">
                <a:latin typeface="Arial" charset="0"/>
                <a:cs typeface="+mn-cs"/>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fontAlgn="base">
              <a:defRPr sz="1200">
                <a:latin typeface="Arial" charset="0"/>
                <a:cs typeface="+mn-cs"/>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base">
              <a:defRPr sz="1200">
                <a:latin typeface="Arial" charset="0"/>
                <a:cs typeface="+mn-cs"/>
              </a:defRPr>
            </a:lvl1pPr>
          </a:lstStyle>
          <a:p>
            <a:pPr>
              <a:defRPr/>
            </a:pPr>
            <a:fld id="{0EF5EC26-2FB7-4AE6-B2E7-E06BC4A1DD7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91140" name="Slide Number Placeholder 3"/>
          <p:cNvSpPr>
            <a:spLocks noGrp="1"/>
          </p:cNvSpPr>
          <p:nvPr>
            <p:ph type="sldNum" sz="quarter" idx="5"/>
          </p:nvPr>
        </p:nvSpPr>
        <p:spPr/>
        <p:txBody>
          <a:bodyPr/>
          <a:lstStyle/>
          <a:p>
            <a:pPr>
              <a:defRPr/>
            </a:pPr>
            <a:fld id="{3200A028-481B-44EC-82EA-A3382F2694C6}" type="slidenum">
              <a:rPr lang="en-US" smtClean="0">
                <a:latin typeface="Arial" pitchFamily="34" charset="0"/>
              </a:rPr>
              <a:pPr>
                <a:defRPr/>
              </a:pPr>
              <a:t>2</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97284" name="Slide Number Placeholder 3"/>
          <p:cNvSpPr>
            <a:spLocks noGrp="1"/>
          </p:cNvSpPr>
          <p:nvPr>
            <p:ph type="sldNum" sz="quarter" idx="5"/>
          </p:nvPr>
        </p:nvSpPr>
        <p:spPr/>
        <p:txBody>
          <a:bodyPr/>
          <a:lstStyle/>
          <a:p>
            <a:pPr>
              <a:defRPr/>
            </a:pPr>
            <a:fld id="{3016638E-E556-4A27-A616-9C4EEC9C403C}" type="slidenum">
              <a:rPr lang="en-US" smtClean="0">
                <a:latin typeface="Arial" pitchFamily="34" charset="0"/>
              </a:rPr>
              <a:pPr>
                <a:defRPr/>
              </a:pPr>
              <a:t>11</a:t>
            </a:fld>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
        <p:nvSpPr>
          <p:cNvPr id="99332" name="Slide Number Placeholder 3"/>
          <p:cNvSpPr>
            <a:spLocks noGrp="1"/>
          </p:cNvSpPr>
          <p:nvPr>
            <p:ph type="sldNum" sz="quarter" idx="5"/>
          </p:nvPr>
        </p:nvSpPr>
        <p:spPr/>
        <p:txBody>
          <a:bodyPr/>
          <a:lstStyle/>
          <a:p>
            <a:pPr>
              <a:defRPr/>
            </a:pPr>
            <a:fld id="{04D35D12-6EB1-42CD-A457-8C91D98B15FD}" type="slidenum">
              <a:rPr lang="en-US" smtClean="0">
                <a:latin typeface="Arial" pitchFamily="34" charset="0"/>
              </a:rPr>
              <a:pPr>
                <a:defRPr/>
              </a:pPr>
              <a:t>12</a:t>
            </a:fld>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dirty="0" smtClean="0"/>
          </a:p>
        </p:txBody>
      </p:sp>
      <p:sp>
        <p:nvSpPr>
          <p:cNvPr id="113668" name="Slide Number Placeholder 3"/>
          <p:cNvSpPr>
            <a:spLocks noGrp="1"/>
          </p:cNvSpPr>
          <p:nvPr>
            <p:ph type="sldNum" sz="quarter" idx="5"/>
          </p:nvPr>
        </p:nvSpPr>
        <p:spPr/>
        <p:txBody>
          <a:bodyPr/>
          <a:lstStyle/>
          <a:p>
            <a:pPr>
              <a:defRPr/>
            </a:pPr>
            <a:fld id="{D2C91AB0-F764-46B3-886A-65955971677D}" type="slidenum">
              <a:rPr lang="en-US" smtClean="0">
                <a:latin typeface="Arial" pitchFamily="34" charset="0"/>
              </a:rPr>
              <a:pPr>
                <a:defRPr/>
              </a:pPr>
              <a:t>13</a:t>
            </a:fld>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p>
        </p:txBody>
      </p:sp>
      <p:sp>
        <p:nvSpPr>
          <p:cNvPr id="114692" name="Slide Number Placeholder 3"/>
          <p:cNvSpPr>
            <a:spLocks noGrp="1"/>
          </p:cNvSpPr>
          <p:nvPr>
            <p:ph type="sldNum" sz="quarter" idx="5"/>
          </p:nvPr>
        </p:nvSpPr>
        <p:spPr/>
        <p:txBody>
          <a:bodyPr/>
          <a:lstStyle/>
          <a:p>
            <a:pPr>
              <a:defRPr/>
            </a:pPr>
            <a:fld id="{FEBBEA9E-E72D-4A6C-8D50-A95C9B6FC9BE}" type="slidenum">
              <a:rPr lang="en-US" smtClean="0">
                <a:latin typeface="Arial" pitchFamily="34" charset="0"/>
              </a:rPr>
              <a:pPr>
                <a:defRPr/>
              </a:pPr>
              <a:t>14</a:t>
            </a:fld>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115716" name="Slide Number Placeholder 3"/>
          <p:cNvSpPr>
            <a:spLocks noGrp="1"/>
          </p:cNvSpPr>
          <p:nvPr>
            <p:ph type="sldNum" sz="quarter" idx="5"/>
          </p:nvPr>
        </p:nvSpPr>
        <p:spPr/>
        <p:txBody>
          <a:bodyPr/>
          <a:lstStyle/>
          <a:p>
            <a:pPr>
              <a:defRPr/>
            </a:pPr>
            <a:fld id="{B85B36E7-887C-47FF-86BB-3EA941AD44D1}" type="slidenum">
              <a:rPr lang="en-US" smtClean="0">
                <a:latin typeface="Arial" pitchFamily="34" charset="0"/>
              </a:rPr>
              <a:pPr>
                <a:defRPr/>
              </a:pPr>
              <a:t>15</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p>
        </p:txBody>
      </p:sp>
      <p:sp>
        <p:nvSpPr>
          <p:cNvPr id="115716" name="Slide Number Placeholder 3"/>
          <p:cNvSpPr>
            <a:spLocks noGrp="1"/>
          </p:cNvSpPr>
          <p:nvPr>
            <p:ph type="sldNum" sz="quarter" idx="5"/>
          </p:nvPr>
        </p:nvSpPr>
        <p:spPr/>
        <p:txBody>
          <a:bodyPr/>
          <a:lstStyle/>
          <a:p>
            <a:pPr>
              <a:defRPr/>
            </a:pPr>
            <a:fld id="{3C1413D5-B3B6-48AF-B134-3EFB7F775679}" type="slidenum">
              <a:rPr lang="en-US" smtClean="0">
                <a:latin typeface="Arial" pitchFamily="34" charset="0"/>
              </a:rPr>
              <a:pPr>
                <a:defRPr/>
              </a:pPr>
              <a:t>16</a:t>
            </a:fld>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p>
        </p:txBody>
      </p:sp>
      <p:sp>
        <p:nvSpPr>
          <p:cNvPr id="115716" name="Slide Number Placeholder 3"/>
          <p:cNvSpPr>
            <a:spLocks noGrp="1"/>
          </p:cNvSpPr>
          <p:nvPr>
            <p:ph type="sldNum" sz="quarter" idx="5"/>
          </p:nvPr>
        </p:nvSpPr>
        <p:spPr/>
        <p:txBody>
          <a:bodyPr/>
          <a:lstStyle/>
          <a:p>
            <a:pPr>
              <a:defRPr/>
            </a:pPr>
            <a:fld id="{31BF1B05-27C1-48DC-93F2-F9B5541A5DC9}" type="slidenum">
              <a:rPr lang="en-US" smtClean="0">
                <a:latin typeface="Arial" pitchFamily="34" charset="0"/>
              </a:rPr>
              <a:pPr>
                <a:defRPr/>
              </a:pPr>
              <a:t>19</a:t>
            </a:fld>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110596" name="Slide Number Placeholder 3"/>
          <p:cNvSpPr>
            <a:spLocks noGrp="1"/>
          </p:cNvSpPr>
          <p:nvPr>
            <p:ph type="sldNum" sz="quarter" idx="5"/>
          </p:nvPr>
        </p:nvSpPr>
        <p:spPr/>
        <p:txBody>
          <a:bodyPr/>
          <a:lstStyle/>
          <a:p>
            <a:pPr>
              <a:defRPr/>
            </a:pPr>
            <a:fld id="{A770A815-4B37-4D60-827C-999DF702FE01}" type="slidenum">
              <a:rPr lang="en-US" smtClean="0">
                <a:latin typeface="Arial" pitchFamily="34" charset="0"/>
              </a:rPr>
              <a:pPr>
                <a:defRPr/>
              </a:pPr>
              <a:t>20</a:t>
            </a:fld>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110596" name="Slide Number Placeholder 3"/>
          <p:cNvSpPr>
            <a:spLocks noGrp="1"/>
          </p:cNvSpPr>
          <p:nvPr>
            <p:ph type="sldNum" sz="quarter" idx="5"/>
          </p:nvPr>
        </p:nvSpPr>
        <p:spPr/>
        <p:txBody>
          <a:bodyPr/>
          <a:lstStyle/>
          <a:p>
            <a:pPr>
              <a:defRPr/>
            </a:pPr>
            <a:fld id="{A770A815-4B37-4D60-827C-999DF702FE01}" type="slidenum">
              <a:rPr lang="en-US" smtClean="0">
                <a:latin typeface="Arial" pitchFamily="34" charset="0"/>
              </a:rPr>
              <a:pPr>
                <a:defRPr/>
              </a:pPr>
              <a:t>21</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110596" name="Slide Number Placeholder 3"/>
          <p:cNvSpPr>
            <a:spLocks noGrp="1"/>
          </p:cNvSpPr>
          <p:nvPr>
            <p:ph type="sldNum" sz="quarter" idx="5"/>
          </p:nvPr>
        </p:nvSpPr>
        <p:spPr/>
        <p:txBody>
          <a:bodyPr/>
          <a:lstStyle/>
          <a:p>
            <a:pPr>
              <a:defRPr/>
            </a:pPr>
            <a:fld id="{A770A815-4B37-4D60-827C-999DF702FE01}" type="slidenum">
              <a:rPr lang="en-US" smtClean="0">
                <a:latin typeface="Arial" pitchFamily="34" charset="0"/>
              </a:rPr>
              <a:pPr>
                <a:defRPr/>
              </a:pPr>
              <a:t>22</a:t>
            </a:fld>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91140" name="Slide Number Placeholder 3"/>
          <p:cNvSpPr>
            <a:spLocks noGrp="1"/>
          </p:cNvSpPr>
          <p:nvPr>
            <p:ph type="sldNum" sz="quarter" idx="5"/>
          </p:nvPr>
        </p:nvSpPr>
        <p:spPr/>
        <p:txBody>
          <a:bodyPr/>
          <a:lstStyle/>
          <a:p>
            <a:pPr>
              <a:defRPr/>
            </a:pPr>
            <a:fld id="{3200A028-481B-44EC-82EA-A3382F2694C6}" type="slidenum">
              <a:rPr lang="en-US" smtClean="0">
                <a:latin typeface="Arial" pitchFamily="34" charset="0"/>
              </a:rPr>
              <a:pPr>
                <a:defRPr/>
              </a:pPr>
              <a:t>3</a:t>
            </a:fld>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p>
        </p:txBody>
      </p:sp>
      <p:sp>
        <p:nvSpPr>
          <p:cNvPr id="111620" name="Slide Number Placeholder 3"/>
          <p:cNvSpPr>
            <a:spLocks noGrp="1"/>
          </p:cNvSpPr>
          <p:nvPr>
            <p:ph type="sldNum" sz="quarter" idx="5"/>
          </p:nvPr>
        </p:nvSpPr>
        <p:spPr/>
        <p:txBody>
          <a:bodyPr/>
          <a:lstStyle/>
          <a:p>
            <a:pPr>
              <a:defRPr/>
            </a:pPr>
            <a:fld id="{7E1EA600-D699-43C2-904B-CD8F4D3C52FA}" type="slidenum">
              <a:rPr lang="en-US" smtClean="0">
                <a:latin typeface="Arial" pitchFamily="34" charset="0"/>
              </a:rPr>
              <a:pPr>
                <a:defRPr/>
              </a:pPr>
              <a:t>23</a:t>
            </a:fld>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smtClean="0"/>
          </a:p>
        </p:txBody>
      </p:sp>
      <p:sp>
        <p:nvSpPr>
          <p:cNvPr id="111620" name="Slide Number Placeholder 3"/>
          <p:cNvSpPr>
            <a:spLocks noGrp="1"/>
          </p:cNvSpPr>
          <p:nvPr>
            <p:ph type="sldNum" sz="quarter" idx="5"/>
          </p:nvPr>
        </p:nvSpPr>
        <p:spPr/>
        <p:txBody>
          <a:bodyPr/>
          <a:lstStyle/>
          <a:p>
            <a:pPr>
              <a:defRPr/>
            </a:pPr>
            <a:fld id="{ED054BB3-67EA-4902-B212-6421D21BB230}" type="slidenum">
              <a:rPr lang="en-US" smtClean="0">
                <a:latin typeface="Arial" pitchFamily="34" charset="0"/>
              </a:rPr>
              <a:pPr>
                <a:defRPr/>
              </a:pPr>
              <a:t>24</a:t>
            </a:fld>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dirty="0" smtClean="0"/>
          </a:p>
        </p:txBody>
      </p:sp>
      <p:sp>
        <p:nvSpPr>
          <p:cNvPr id="110596" name="Slide Number Placeholder 3"/>
          <p:cNvSpPr>
            <a:spLocks noGrp="1"/>
          </p:cNvSpPr>
          <p:nvPr>
            <p:ph type="sldNum" sz="quarter" idx="5"/>
          </p:nvPr>
        </p:nvSpPr>
        <p:spPr/>
        <p:txBody>
          <a:bodyPr/>
          <a:lstStyle/>
          <a:p>
            <a:pPr>
              <a:defRPr/>
            </a:pPr>
            <a:fld id="{67278C7D-3185-4DAB-B4A5-10C3C9500BD6}" type="slidenum">
              <a:rPr lang="en-US" smtClean="0">
                <a:latin typeface="Arial" pitchFamily="34" charset="0"/>
              </a:rPr>
              <a:pPr>
                <a:defRPr/>
              </a:pPr>
              <a:t>25</a:t>
            </a:fld>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p>
        </p:txBody>
      </p:sp>
      <p:sp>
        <p:nvSpPr>
          <p:cNvPr id="100356" name="Slide Number Placeholder 3"/>
          <p:cNvSpPr>
            <a:spLocks noGrp="1"/>
          </p:cNvSpPr>
          <p:nvPr>
            <p:ph type="sldNum" sz="quarter" idx="5"/>
          </p:nvPr>
        </p:nvSpPr>
        <p:spPr/>
        <p:txBody>
          <a:bodyPr/>
          <a:lstStyle/>
          <a:p>
            <a:pPr>
              <a:defRPr/>
            </a:pPr>
            <a:fld id="{16C3B2BE-0A49-4F20-A24A-B5F1FA59E435}" type="slidenum">
              <a:rPr lang="en-US" smtClean="0">
                <a:latin typeface="Arial" pitchFamily="34" charset="0"/>
              </a:rPr>
              <a:pPr>
                <a:defRPr/>
              </a:pPr>
              <a:t>26</a:t>
            </a:fld>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100356" name="Slide Number Placeholder 3"/>
          <p:cNvSpPr>
            <a:spLocks noGrp="1"/>
          </p:cNvSpPr>
          <p:nvPr>
            <p:ph type="sldNum" sz="quarter" idx="5"/>
          </p:nvPr>
        </p:nvSpPr>
        <p:spPr/>
        <p:txBody>
          <a:bodyPr/>
          <a:lstStyle/>
          <a:p>
            <a:pPr>
              <a:defRPr/>
            </a:pPr>
            <a:fld id="{DFF1CA7A-0C67-4830-917A-0C4E43782D45}" type="slidenum">
              <a:rPr lang="en-US" smtClean="0">
                <a:latin typeface="Arial" pitchFamily="34" charset="0"/>
              </a:rPr>
              <a:pPr>
                <a:defRPr/>
              </a:pPr>
              <a:t>27</a:t>
            </a:fld>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26980" name="Slide Number Placeholder 3"/>
          <p:cNvSpPr>
            <a:spLocks noGrp="1"/>
          </p:cNvSpPr>
          <p:nvPr>
            <p:ph type="sldNum" sz="quarter" idx="5"/>
          </p:nvPr>
        </p:nvSpPr>
        <p:spPr/>
        <p:txBody>
          <a:bodyPr/>
          <a:lstStyle/>
          <a:p>
            <a:pPr>
              <a:defRPr/>
            </a:pPr>
            <a:fld id="{CBD6795B-04BD-4CF5-BF79-95CBED93067C}" type="slidenum">
              <a:rPr lang="en-US" smtClean="0">
                <a:latin typeface="Arial" pitchFamily="34" charset="0"/>
              </a:rPr>
              <a:pPr>
                <a:defRPr/>
              </a:pPr>
              <a:t>28</a:t>
            </a:fld>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smtClean="0"/>
          </a:p>
        </p:txBody>
      </p:sp>
      <p:sp>
        <p:nvSpPr>
          <p:cNvPr id="126980" name="Slide Number Placeholder 3"/>
          <p:cNvSpPr>
            <a:spLocks noGrp="1"/>
          </p:cNvSpPr>
          <p:nvPr>
            <p:ph type="sldNum" sz="quarter" idx="5"/>
          </p:nvPr>
        </p:nvSpPr>
        <p:spPr/>
        <p:txBody>
          <a:bodyPr/>
          <a:lstStyle/>
          <a:p>
            <a:pPr>
              <a:defRPr/>
            </a:pPr>
            <a:fld id="{50478299-F3DD-4F47-A16F-B9ADBCE180A7}" type="slidenum">
              <a:rPr lang="en-US" smtClean="0">
                <a:latin typeface="Arial" pitchFamily="34" charset="0"/>
              </a:rPr>
              <a:pPr>
                <a:defRPr/>
              </a:pPr>
              <a:t>29</a:t>
            </a:fld>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142340" name="Slide Number Placeholder 3"/>
          <p:cNvSpPr>
            <a:spLocks noGrp="1"/>
          </p:cNvSpPr>
          <p:nvPr>
            <p:ph type="sldNum" sz="quarter" idx="5"/>
          </p:nvPr>
        </p:nvSpPr>
        <p:spPr/>
        <p:txBody>
          <a:bodyPr/>
          <a:lstStyle/>
          <a:p>
            <a:pPr>
              <a:defRPr/>
            </a:pPr>
            <a:fld id="{A85C96CD-DCA1-4F30-A1DD-9B295944EF6A}" type="slidenum">
              <a:rPr lang="en-US" smtClean="0">
                <a:latin typeface="Arial" pitchFamily="34" charset="0"/>
              </a:rPr>
              <a:pPr>
                <a:defRPr/>
              </a:pPr>
              <a:t>30</a:t>
            </a:fld>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p:txBody>
          <a:bodyPr/>
          <a:lstStyle/>
          <a:p>
            <a:pPr>
              <a:defRPr/>
            </a:pPr>
            <a:fld id="{C19C25B1-F98F-4B78-B908-7A0C2B1307BA}" type="slidenum">
              <a:rPr lang="en-US" smtClean="0">
                <a:latin typeface="Arial" pitchFamily="34" charset="0"/>
              </a:rPr>
              <a:pPr>
                <a:defRPr/>
              </a:pPr>
              <a:t>31</a:t>
            </a:fld>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p:txBody>
          <a:bodyPr/>
          <a:lstStyle/>
          <a:p>
            <a:pPr>
              <a:defRPr/>
            </a:pPr>
            <a:fld id="{53D679A5-FFAF-426E-BB5B-324B329735AE}" type="slidenum">
              <a:rPr lang="en-US" smtClean="0">
                <a:latin typeface="Arial" pitchFamily="34" charset="0"/>
              </a:rPr>
              <a:pPr>
                <a:defRPr/>
              </a:pPr>
              <a:t>32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p>
        </p:txBody>
      </p:sp>
      <p:sp>
        <p:nvSpPr>
          <p:cNvPr id="94212" name="Slide Number Placeholder 3"/>
          <p:cNvSpPr>
            <a:spLocks noGrp="1"/>
          </p:cNvSpPr>
          <p:nvPr>
            <p:ph type="sldNum" sz="quarter" idx="5"/>
          </p:nvPr>
        </p:nvSpPr>
        <p:spPr/>
        <p:txBody>
          <a:bodyPr/>
          <a:lstStyle/>
          <a:p>
            <a:pPr>
              <a:defRPr/>
            </a:pPr>
            <a:fld id="{CB94C51E-960C-4D5A-B2D9-48B4C94B19A7}" type="slidenum">
              <a:rPr lang="en-US" smtClean="0">
                <a:latin typeface="Arial" pitchFamily="34" charset="0"/>
              </a:rPr>
              <a:pPr>
                <a:defRPr/>
              </a:pPr>
              <a:t>4</a:t>
            </a:fld>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p:txBody>
          <a:bodyPr/>
          <a:lstStyle/>
          <a:p>
            <a:pPr>
              <a:defRPr/>
            </a:pPr>
            <a:fld id="{ACFBC89A-8D86-4A82-8824-1E74E3D2B8C1}" type="slidenum">
              <a:rPr lang="en-US" smtClean="0">
                <a:latin typeface="Arial" pitchFamily="34" charset="0"/>
              </a:rPr>
              <a:pPr>
                <a:defRPr/>
              </a:pPr>
              <a:t>33</a:t>
            </a:fld>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146436" name="Slide Number Placeholder 3"/>
          <p:cNvSpPr>
            <a:spLocks noGrp="1"/>
          </p:cNvSpPr>
          <p:nvPr>
            <p:ph type="sldNum" sz="quarter" idx="5"/>
          </p:nvPr>
        </p:nvSpPr>
        <p:spPr/>
        <p:txBody>
          <a:bodyPr/>
          <a:lstStyle/>
          <a:p>
            <a:pPr>
              <a:defRPr/>
            </a:pPr>
            <a:fld id="{B6E09E20-9A81-46F4-814E-9817F7B1E7C7}" type="slidenum">
              <a:rPr lang="en-US" smtClean="0">
                <a:latin typeface="Arial" pitchFamily="34" charset="0"/>
              </a:rPr>
              <a:pPr>
                <a:defRPr/>
              </a:pPr>
              <a:t>34</a:t>
            </a:fld>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p:txBody>
          <a:bodyPr/>
          <a:lstStyle/>
          <a:p>
            <a:pPr>
              <a:defRPr/>
            </a:pPr>
            <a:fld id="{8EB24855-39F5-4F79-BAB6-8B99B1E1CF8D}" type="slidenum">
              <a:rPr lang="en-US" smtClean="0">
                <a:latin typeface="Arial" pitchFamily="34" charset="0"/>
              </a:rPr>
              <a:pPr>
                <a:defRPr/>
              </a:pPr>
              <a:t>35</a:t>
            </a:fld>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p:txBody>
          <a:bodyPr/>
          <a:lstStyle/>
          <a:p>
            <a:pPr>
              <a:defRPr/>
            </a:pPr>
            <a:fld id="{F58074A6-A679-4878-841A-4A418CFB3B95}" type="slidenum">
              <a:rPr lang="en-US" smtClean="0">
                <a:latin typeface="Arial" pitchFamily="34" charset="0"/>
              </a:rPr>
              <a:pPr>
                <a:defRPr/>
              </a:pPr>
              <a:t>36</a:t>
            </a:fld>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148484" name="Slide Number Placeholder 3"/>
          <p:cNvSpPr>
            <a:spLocks noGrp="1"/>
          </p:cNvSpPr>
          <p:nvPr>
            <p:ph type="sldNum" sz="quarter" idx="5"/>
          </p:nvPr>
        </p:nvSpPr>
        <p:spPr/>
        <p:txBody>
          <a:bodyPr/>
          <a:lstStyle/>
          <a:p>
            <a:pPr>
              <a:defRPr/>
            </a:pPr>
            <a:fld id="{68303677-1839-46E4-9317-11C6D175531D}" type="slidenum">
              <a:rPr lang="en-US" smtClean="0">
                <a:latin typeface="Arial" pitchFamily="34" charset="0"/>
              </a:rPr>
              <a:pPr>
                <a:defRPr/>
              </a:pPr>
              <a:t>37</a:t>
            </a:fld>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149508" name="Slide Number Placeholder 3"/>
          <p:cNvSpPr>
            <a:spLocks noGrp="1"/>
          </p:cNvSpPr>
          <p:nvPr>
            <p:ph type="sldNum" sz="quarter" idx="5"/>
          </p:nvPr>
        </p:nvSpPr>
        <p:spPr/>
        <p:txBody>
          <a:bodyPr/>
          <a:lstStyle/>
          <a:p>
            <a:pPr>
              <a:defRPr/>
            </a:pPr>
            <a:fld id="{44CB204A-77CF-48C0-9377-39B97CB7980B}" type="slidenum">
              <a:rPr lang="en-US" smtClean="0">
                <a:latin typeface="Arial" pitchFamily="34" charset="0"/>
              </a:rPr>
              <a:pPr>
                <a:defRPr/>
              </a:pPr>
              <a:t>38</a:t>
            </a:fld>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150532" name="Slide Number Placeholder 3"/>
          <p:cNvSpPr>
            <a:spLocks noGrp="1"/>
          </p:cNvSpPr>
          <p:nvPr>
            <p:ph type="sldNum" sz="quarter" idx="5"/>
          </p:nvPr>
        </p:nvSpPr>
        <p:spPr/>
        <p:txBody>
          <a:bodyPr/>
          <a:lstStyle/>
          <a:p>
            <a:pPr>
              <a:defRPr/>
            </a:pPr>
            <a:fld id="{244AF44D-6B31-4420-8795-AD77E9754EB7}" type="slidenum">
              <a:rPr lang="en-US" smtClean="0">
                <a:latin typeface="Arial" pitchFamily="34" charset="0"/>
              </a:rPr>
              <a:pPr>
                <a:defRPr/>
              </a:pPr>
              <a:t>39</a:t>
            </a:fld>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151556" name="Slide Number Placeholder 3"/>
          <p:cNvSpPr>
            <a:spLocks noGrp="1"/>
          </p:cNvSpPr>
          <p:nvPr>
            <p:ph type="sldNum" sz="quarter" idx="5"/>
          </p:nvPr>
        </p:nvSpPr>
        <p:spPr/>
        <p:txBody>
          <a:bodyPr/>
          <a:lstStyle/>
          <a:p>
            <a:pPr>
              <a:defRPr/>
            </a:pPr>
            <a:fld id="{D13A5A2E-C6B0-4D9C-94CD-FFECF35B20E3}" type="slidenum">
              <a:rPr lang="en-US" smtClean="0">
                <a:latin typeface="Arial" pitchFamily="34" charset="0"/>
              </a:rPr>
              <a:pPr>
                <a:defRPr/>
              </a:pPr>
              <a:t>40</a:t>
            </a:fld>
            <a:endParaRPr 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151556" name="Slide Number Placeholder 3"/>
          <p:cNvSpPr>
            <a:spLocks noGrp="1"/>
          </p:cNvSpPr>
          <p:nvPr>
            <p:ph type="sldNum" sz="quarter" idx="5"/>
          </p:nvPr>
        </p:nvSpPr>
        <p:spPr/>
        <p:txBody>
          <a:bodyPr/>
          <a:lstStyle/>
          <a:p>
            <a:pPr>
              <a:defRPr/>
            </a:pPr>
            <a:fld id="{981EA968-398F-4769-BF56-D0E88F6BDE92}" type="slidenum">
              <a:rPr lang="en-US" smtClean="0">
                <a:latin typeface="Arial" pitchFamily="34" charset="0"/>
              </a:rPr>
              <a:pPr>
                <a:defRPr/>
              </a:pPr>
              <a:t>41</a:t>
            </a:fld>
            <a:endParaRPr 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151556" name="Slide Number Placeholder 3"/>
          <p:cNvSpPr>
            <a:spLocks noGrp="1"/>
          </p:cNvSpPr>
          <p:nvPr>
            <p:ph type="sldNum" sz="quarter" idx="5"/>
          </p:nvPr>
        </p:nvSpPr>
        <p:spPr/>
        <p:txBody>
          <a:bodyPr/>
          <a:lstStyle/>
          <a:p>
            <a:pPr>
              <a:defRPr/>
            </a:pPr>
            <a:fld id="{4234BB47-4B0A-4C03-9FB0-9F8AC2AB6F70}" type="slidenum">
              <a:rPr lang="en-US" smtClean="0">
                <a:latin typeface="Arial" pitchFamily="34" charset="0"/>
              </a:rPr>
              <a:pPr>
                <a:defRPr/>
              </a:pPr>
              <a:t>42</a:t>
            </a:fld>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109572" name="Slide Number Placeholder 3"/>
          <p:cNvSpPr>
            <a:spLocks noGrp="1"/>
          </p:cNvSpPr>
          <p:nvPr>
            <p:ph type="sldNum" sz="quarter" idx="5"/>
          </p:nvPr>
        </p:nvSpPr>
        <p:spPr/>
        <p:txBody>
          <a:bodyPr/>
          <a:lstStyle/>
          <a:p>
            <a:pPr>
              <a:defRPr/>
            </a:pPr>
            <a:fld id="{90D05B1E-5613-4917-903A-0AB7B0A0039E}" type="slidenum">
              <a:rPr lang="en-US" smtClean="0">
                <a:latin typeface="Arial" pitchFamily="34" charset="0"/>
              </a:rPr>
              <a:pPr>
                <a:defRPr/>
              </a:pPr>
              <a:t>5</a:t>
            </a:fld>
            <a:endParaRPr 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151556" name="Slide Number Placeholder 3"/>
          <p:cNvSpPr>
            <a:spLocks noGrp="1"/>
          </p:cNvSpPr>
          <p:nvPr>
            <p:ph type="sldNum" sz="quarter" idx="5"/>
          </p:nvPr>
        </p:nvSpPr>
        <p:spPr/>
        <p:txBody>
          <a:bodyPr/>
          <a:lstStyle/>
          <a:p>
            <a:pPr>
              <a:defRPr/>
            </a:pPr>
            <a:fld id="{4234BB47-4B0A-4C03-9FB0-9F8AC2AB6F70}" type="slidenum">
              <a:rPr lang="en-US" smtClean="0">
                <a:latin typeface="Arial" pitchFamily="34" charset="0"/>
              </a:rPr>
              <a:pPr>
                <a:defRPr/>
              </a:pPr>
              <a:t>43</a:t>
            </a:fld>
            <a:endParaRPr 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p:txBody>
          <a:bodyPr/>
          <a:lstStyle/>
          <a:p>
            <a:pPr>
              <a:defRPr/>
            </a:pPr>
            <a:fld id="{B398402B-904C-45CE-BDBE-459B2F566BF4}" type="slidenum">
              <a:rPr lang="en-US" smtClean="0">
                <a:latin typeface="Arial" pitchFamily="34" charset="0"/>
              </a:rPr>
              <a:pPr>
                <a:defRPr/>
              </a:pPr>
              <a:t>44</a:t>
            </a:fld>
            <a:endParaRPr 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p:txBody>
          <a:bodyPr/>
          <a:lstStyle/>
          <a:p>
            <a:pPr>
              <a:defRPr/>
            </a:pPr>
            <a:fld id="{909C76B4-4AA8-4F88-A92B-6271086D842D}" type="slidenum">
              <a:rPr lang="en-US" smtClean="0">
                <a:latin typeface="Arial" pitchFamily="34" charset="0"/>
              </a:rPr>
              <a:pPr>
                <a:defRPr/>
              </a:pPr>
              <a:t>45</a:t>
            </a:fld>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p:txBody>
          <a:bodyPr/>
          <a:lstStyle/>
          <a:p>
            <a:pPr>
              <a:defRPr/>
            </a:pPr>
            <a:fld id="{7342BA59-BB81-438E-9384-867C4AD38D95}" type="slidenum">
              <a:rPr lang="en-US" smtClean="0">
                <a:latin typeface="Arial" pitchFamily="34" charset="0"/>
              </a:rPr>
              <a:pPr>
                <a:defRPr/>
              </a:pPr>
              <a:t>46</a:t>
            </a:fld>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p:txBody>
          <a:bodyPr/>
          <a:lstStyle/>
          <a:p>
            <a:pPr>
              <a:defRPr/>
            </a:pPr>
            <a:fld id="{4CF7B442-8E6D-49A3-A50B-E3732D571942}" type="slidenum">
              <a:rPr lang="en-US" smtClean="0">
                <a:latin typeface="Arial" pitchFamily="34" charset="0"/>
              </a:rPr>
              <a:pPr>
                <a:defRPr/>
              </a:pPr>
              <a:t>47</a:t>
            </a:fld>
            <a:endParaRPr lang="en-US"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p:txBody>
          <a:bodyPr/>
          <a:lstStyle/>
          <a:p>
            <a:pPr>
              <a:defRPr/>
            </a:pPr>
            <a:fld id="{8B905BB8-A2E6-4197-9287-1615E2E547E4}" type="slidenum">
              <a:rPr lang="en-US" smtClean="0">
                <a:latin typeface="Arial" pitchFamily="34" charset="0"/>
              </a:rPr>
              <a:pPr>
                <a:defRPr/>
              </a:pPr>
              <a:t>48</a:t>
            </a:fld>
            <a:endParaRPr lang="en-US"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p:txBody>
          <a:bodyPr/>
          <a:lstStyle/>
          <a:p>
            <a:pPr>
              <a:defRPr/>
            </a:pPr>
            <a:fld id="{60C2B8C1-B8E5-4045-AC5C-0A48185F11EC}" type="slidenum">
              <a:rPr lang="en-US" smtClean="0">
                <a:latin typeface="Arial" pitchFamily="34" charset="0"/>
              </a:rPr>
              <a:pPr>
                <a:defRPr/>
              </a:pPr>
              <a:t>49</a:t>
            </a:fld>
            <a:endParaRPr lang="en-US" dirty="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p:txBody>
          <a:bodyPr/>
          <a:lstStyle/>
          <a:p>
            <a:pPr>
              <a:defRPr/>
            </a:pPr>
            <a:fld id="{B16B3921-7CD9-4515-865F-23EF5A87617B}" type="slidenum">
              <a:rPr lang="en-US" smtClean="0">
                <a:latin typeface="Arial" pitchFamily="34" charset="0"/>
              </a:rPr>
              <a:pPr>
                <a:defRPr/>
              </a:pPr>
              <a:t>50</a:t>
            </a:fld>
            <a:endParaRPr lang="en-US" dirty="0"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p:txBody>
          <a:bodyPr/>
          <a:lstStyle/>
          <a:p>
            <a:pPr>
              <a:defRPr/>
            </a:pPr>
            <a:fld id="{B901E78D-D0EE-42BF-91B2-7CF50722328D}" type="slidenum">
              <a:rPr lang="en-US" smtClean="0">
                <a:latin typeface="Arial" pitchFamily="34" charset="0"/>
              </a:rPr>
              <a:pPr>
                <a:defRPr/>
              </a:pPr>
              <a:t>56</a:t>
            </a:fld>
            <a:endParaRPr lang="en-US" dirty="0"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B19B1565-2994-402D-8041-0B83EA2C5DBB}" type="slidenum">
              <a:rPr lang="en-US" smtClean="0">
                <a:latin typeface="Arial" pitchFamily="34" charset="0"/>
              </a:rPr>
              <a:pPr>
                <a:defRPr/>
              </a:pPr>
              <a:t>57</a:t>
            </a:fld>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p>
        </p:txBody>
      </p:sp>
      <p:sp>
        <p:nvSpPr>
          <p:cNvPr id="93188" name="Slide Number Placeholder 3"/>
          <p:cNvSpPr>
            <a:spLocks noGrp="1"/>
          </p:cNvSpPr>
          <p:nvPr>
            <p:ph type="sldNum" sz="quarter" idx="5"/>
          </p:nvPr>
        </p:nvSpPr>
        <p:spPr/>
        <p:txBody>
          <a:bodyPr/>
          <a:lstStyle/>
          <a:p>
            <a:pPr>
              <a:defRPr/>
            </a:pPr>
            <a:fld id="{1CBD63FA-718A-4DB8-8816-C90977F86A97}" type="slidenum">
              <a:rPr lang="en-US" smtClean="0">
                <a:latin typeface="Arial" pitchFamily="34" charset="0"/>
              </a:rPr>
              <a:pPr>
                <a:defRPr/>
              </a:pPr>
              <a:t>6</a:t>
            </a:fld>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829F9559-BE33-4AB7-BF29-C6BD7F3079E2}" type="slidenum">
              <a:rPr lang="en-US" smtClean="0">
                <a:latin typeface="Arial" pitchFamily="34" charset="0"/>
              </a:rPr>
              <a:pPr>
                <a:defRPr/>
              </a:pPr>
              <a:t>58</a:t>
            </a:fld>
            <a:endParaRPr lang="en-US"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40FCB7AE-0FD2-40E9-AD64-B24FD35FB02F}" type="slidenum">
              <a:rPr lang="en-US" smtClean="0">
                <a:latin typeface="Arial" pitchFamily="34" charset="0"/>
              </a:rPr>
              <a:pPr>
                <a:defRPr/>
              </a:pPr>
              <a:t>59</a:t>
            </a:fld>
            <a:endParaRPr lang="en-US"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p:txBody>
          <a:bodyPr/>
          <a:lstStyle/>
          <a:p>
            <a:pPr>
              <a:defRPr/>
            </a:pPr>
            <a:fld id="{B901E78D-D0EE-42BF-91B2-7CF50722328D}" type="slidenum">
              <a:rPr lang="en-US" smtClean="0">
                <a:latin typeface="Arial" pitchFamily="34" charset="0"/>
              </a:rPr>
              <a:pPr>
                <a:defRPr/>
              </a:pPr>
              <a:t>60</a:t>
            </a:fld>
            <a:endParaRPr lang="en-US"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latin typeface="Arial" pitchFamily="34" charset="0"/>
            </a:endParaRPr>
          </a:p>
        </p:txBody>
      </p:sp>
      <p:sp>
        <p:nvSpPr>
          <p:cNvPr id="132100" name="Slide Number Placeholder 3"/>
          <p:cNvSpPr>
            <a:spLocks noGrp="1"/>
          </p:cNvSpPr>
          <p:nvPr>
            <p:ph type="sldNum" sz="quarter" idx="5"/>
          </p:nvPr>
        </p:nvSpPr>
        <p:spPr/>
        <p:txBody>
          <a:bodyPr/>
          <a:lstStyle/>
          <a:p>
            <a:pPr>
              <a:defRPr/>
            </a:pPr>
            <a:fld id="{53A6C6E3-7365-4474-849F-EC1FD1EDAA70}" type="slidenum">
              <a:rPr lang="en-US" smtClean="0">
                <a:latin typeface="Arial" pitchFamily="34" charset="0"/>
              </a:rPr>
              <a:pPr>
                <a:defRPr/>
              </a:pPr>
              <a:t>61</a:t>
            </a:fld>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latin typeface="Arial" pitchFamily="34" charset="0"/>
            </a:endParaRPr>
          </a:p>
        </p:txBody>
      </p:sp>
      <p:sp>
        <p:nvSpPr>
          <p:cNvPr id="135172" name="Slide Number Placeholder 3"/>
          <p:cNvSpPr>
            <a:spLocks noGrp="1"/>
          </p:cNvSpPr>
          <p:nvPr>
            <p:ph type="sldNum" sz="quarter" idx="5"/>
          </p:nvPr>
        </p:nvSpPr>
        <p:spPr/>
        <p:txBody>
          <a:bodyPr/>
          <a:lstStyle/>
          <a:p>
            <a:pPr>
              <a:defRPr/>
            </a:pPr>
            <a:fld id="{69F1EAA4-F2B2-4651-8776-9F9BA9CE8910}" type="slidenum">
              <a:rPr lang="en-US" smtClean="0">
                <a:latin typeface="Arial" pitchFamily="34" charset="0"/>
              </a:rPr>
              <a:pPr>
                <a:defRPr/>
              </a:pPr>
              <a:t>62</a:t>
            </a:fld>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latin typeface="Arial" pitchFamily="34" charset="0"/>
            </a:endParaRPr>
          </a:p>
        </p:txBody>
      </p:sp>
      <p:sp>
        <p:nvSpPr>
          <p:cNvPr id="133124" name="Slide Number Placeholder 3"/>
          <p:cNvSpPr>
            <a:spLocks noGrp="1"/>
          </p:cNvSpPr>
          <p:nvPr>
            <p:ph type="sldNum" sz="quarter" idx="5"/>
          </p:nvPr>
        </p:nvSpPr>
        <p:spPr/>
        <p:txBody>
          <a:bodyPr/>
          <a:lstStyle/>
          <a:p>
            <a:pPr>
              <a:defRPr/>
            </a:pPr>
            <a:fld id="{8CA2786E-8D12-459A-B64F-D0844C42D194}" type="slidenum">
              <a:rPr lang="en-US" smtClean="0">
                <a:latin typeface="Arial" pitchFamily="34" charset="0"/>
              </a:rPr>
              <a:pPr>
                <a:defRPr/>
              </a:pPr>
              <a:t>63</a:t>
            </a:fld>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latin typeface="Arial" pitchFamily="34" charset="0"/>
            </a:endParaRPr>
          </a:p>
        </p:txBody>
      </p:sp>
      <p:sp>
        <p:nvSpPr>
          <p:cNvPr id="134148" name="Slide Number Placeholder 3"/>
          <p:cNvSpPr>
            <a:spLocks noGrp="1"/>
          </p:cNvSpPr>
          <p:nvPr>
            <p:ph type="sldNum" sz="quarter" idx="5"/>
          </p:nvPr>
        </p:nvSpPr>
        <p:spPr/>
        <p:txBody>
          <a:bodyPr/>
          <a:lstStyle/>
          <a:p>
            <a:pPr>
              <a:defRPr/>
            </a:pPr>
            <a:fld id="{B44A6FB6-E973-457C-8711-D1CB1B060306}" type="slidenum">
              <a:rPr lang="en-US" smtClean="0">
                <a:latin typeface="Arial" pitchFamily="34" charset="0"/>
              </a:rPr>
              <a:pPr>
                <a:defRPr/>
              </a:pPr>
              <a:t>64</a:t>
            </a:fld>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latin typeface="Arial" pitchFamily="34" charset="0"/>
            </a:endParaRPr>
          </a:p>
        </p:txBody>
      </p:sp>
      <p:sp>
        <p:nvSpPr>
          <p:cNvPr id="132100" name="Slide Number Placeholder 3"/>
          <p:cNvSpPr>
            <a:spLocks noGrp="1"/>
          </p:cNvSpPr>
          <p:nvPr>
            <p:ph type="sldNum" sz="quarter" idx="5"/>
          </p:nvPr>
        </p:nvSpPr>
        <p:spPr/>
        <p:txBody>
          <a:bodyPr/>
          <a:lstStyle/>
          <a:p>
            <a:pPr>
              <a:defRPr/>
            </a:pPr>
            <a:fld id="{53A6C6E3-7365-4474-849F-EC1FD1EDAA70}" type="slidenum">
              <a:rPr lang="en-US" smtClean="0">
                <a:latin typeface="Arial" pitchFamily="34" charset="0"/>
              </a:rPr>
              <a:pPr>
                <a:defRPr/>
              </a:pPr>
              <a:t>65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95236" name="Slide Number Placeholder 3"/>
          <p:cNvSpPr>
            <a:spLocks noGrp="1"/>
          </p:cNvSpPr>
          <p:nvPr>
            <p:ph type="sldNum" sz="quarter" idx="5"/>
          </p:nvPr>
        </p:nvSpPr>
        <p:spPr/>
        <p:txBody>
          <a:bodyPr/>
          <a:lstStyle/>
          <a:p>
            <a:pPr>
              <a:defRPr/>
            </a:pPr>
            <a:fld id="{4F9D8831-2969-4C3D-8FF0-91B27B97A8EF}" type="slidenum">
              <a:rPr lang="en-US" smtClean="0">
                <a:latin typeface="Arial" pitchFamily="34" charset="0"/>
              </a:rPr>
              <a:pPr>
                <a:defRPr/>
              </a:pPr>
              <a:t>7</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171012" name="Slide Number Placeholder 3"/>
          <p:cNvSpPr>
            <a:spLocks noGrp="1"/>
          </p:cNvSpPr>
          <p:nvPr>
            <p:ph type="sldNum" sz="quarter" idx="5"/>
          </p:nvPr>
        </p:nvSpPr>
        <p:spPr/>
        <p:txBody>
          <a:bodyPr/>
          <a:lstStyle/>
          <a:p>
            <a:pPr>
              <a:defRPr/>
            </a:pPr>
            <a:fld id="{D77D9E53-0D26-41A1-8015-5A5A8B71CF0E}" type="slidenum">
              <a:rPr lang="en-US" smtClean="0">
                <a:latin typeface="Arial" pitchFamily="34" charset="0"/>
              </a:rPr>
              <a:pPr>
                <a:defRPr/>
              </a:pPr>
              <a:t>8</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171012" name="Slide Number Placeholder 3"/>
          <p:cNvSpPr>
            <a:spLocks noGrp="1"/>
          </p:cNvSpPr>
          <p:nvPr>
            <p:ph type="sldNum" sz="quarter" idx="5"/>
          </p:nvPr>
        </p:nvSpPr>
        <p:spPr/>
        <p:txBody>
          <a:bodyPr/>
          <a:lstStyle/>
          <a:p>
            <a:pPr>
              <a:defRPr/>
            </a:pPr>
            <a:fld id="{D77D9E53-0D26-41A1-8015-5A5A8B71CF0E}" type="slidenum">
              <a:rPr lang="en-US" smtClean="0">
                <a:latin typeface="Arial" pitchFamily="34" charset="0"/>
              </a:rPr>
              <a:pPr>
                <a:defRPr/>
              </a:pPr>
              <a:t>9</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97284" name="Slide Number Placeholder 3"/>
          <p:cNvSpPr>
            <a:spLocks noGrp="1"/>
          </p:cNvSpPr>
          <p:nvPr>
            <p:ph type="sldNum" sz="quarter" idx="5"/>
          </p:nvPr>
        </p:nvSpPr>
        <p:spPr/>
        <p:txBody>
          <a:bodyPr/>
          <a:lstStyle/>
          <a:p>
            <a:pPr>
              <a:defRPr/>
            </a:pPr>
            <a:fld id="{882A3C24-FEE9-4229-AF33-4F7B37C3758B}" type="slidenum">
              <a:rPr lang="en-US" smtClean="0">
                <a:latin typeface="Arial" pitchFamily="34" charset="0"/>
              </a:rPr>
              <a:pPr>
                <a:defRPr/>
              </a:pPr>
              <a:t>10</a:t>
            </a:fld>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iuonline.edu/" TargetMode="External"/><Relationship Id="rId1" Type="http://schemas.openxmlformats.org/officeDocument/2006/relationships/slideMaster" Target="../slideMasters/slideMaster1.xml"/><Relationship Id="rId4" Type="http://schemas.openxmlformats.org/officeDocument/2006/relationships/image" Target="http://www.aiuonline.edu/images/aiu_logo.gif"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n-US" sz="2400" dirty="0">
              <a:latin typeface="Times New Roman" pitchFamily="18" charset="0"/>
              <a:cs typeface="+mn-cs"/>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n-US" sz="2400" dirty="0">
              <a:latin typeface="Times New Roman" pitchFamily="18" charset="0"/>
              <a:cs typeface="+mn-cs"/>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n-US" dirty="0">
              <a:cs typeface="+mn-cs"/>
            </a:endParaRPr>
          </a:p>
        </p:txBody>
      </p:sp>
      <p:sp>
        <p:nvSpPr>
          <p:cNvPr id="7" name="Rectangle 6"/>
          <p:cNvSpPr>
            <a:spLocks noChangeArrowheads="1"/>
          </p:cNvSpPr>
          <p:nvPr userDrawn="1"/>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pPr>
              <a:defRPr/>
            </a:pPr>
            <a:endParaRPr kumimoji="1" lang="en-US" sz="2400" dirty="0">
              <a:latin typeface="Times New Roman" pitchFamily="18" charset="0"/>
              <a:cs typeface="+mn-cs"/>
            </a:endParaRPr>
          </a:p>
        </p:txBody>
      </p:sp>
      <p:pic>
        <p:nvPicPr>
          <p:cNvPr id="8" name="Picture 11" descr="AIU Online, AIU, American InterContinental University, online degree, information technology, IT, online university">
            <a:hlinkClick r:id="rId2"/>
          </p:cNvPr>
          <p:cNvPicPr>
            <a:picLocks noChangeAspect="1" noChangeArrowheads="1"/>
          </p:cNvPicPr>
          <p:nvPr userDrawn="1"/>
        </p:nvPicPr>
        <p:blipFill>
          <a:blip r:embed="rId3" r:link="rId4" cstate="print"/>
          <a:srcRect/>
          <a:stretch>
            <a:fillRect/>
          </a:stretch>
        </p:blipFill>
        <p:spPr bwMode="auto">
          <a:xfrm>
            <a:off x="785813" y="6142038"/>
            <a:ext cx="1571625" cy="514350"/>
          </a:xfrm>
          <a:prstGeom prst="rect">
            <a:avLst/>
          </a:prstGeom>
          <a:noFill/>
          <a:ln w="9525">
            <a:noFill/>
            <a:miter lim="800000"/>
            <a:headEnd/>
            <a:tailEnd/>
          </a:ln>
        </p:spPr>
      </p:pic>
      <p:sp>
        <p:nvSpPr>
          <p:cNvPr id="110597" name="Rectangle 5"/>
          <p:cNvSpPr>
            <a:spLocks noGrp="1" noChangeArrowheads="1"/>
          </p:cNvSpPr>
          <p:nvPr>
            <p:ph type="ctrTitle"/>
          </p:nvPr>
        </p:nvSpPr>
        <p:spPr>
          <a:xfrm>
            <a:off x="685800" y="857250"/>
            <a:ext cx="7772400" cy="2266950"/>
          </a:xfrm>
          <a:prstGeom prst="rect">
            <a:avLst/>
          </a:prstGeom>
        </p:spPr>
        <p:txBody>
          <a:bodyPr anchor="ctr" anchorCtr="1"/>
          <a:lstStyle>
            <a:lvl1pPr algn="ctr">
              <a:defRPr sz="4400" i="0"/>
            </a:lvl1pPr>
          </a:lstStyle>
          <a:p>
            <a:r>
              <a:rPr lang="en-US"/>
              <a:t>Click to edit Master title style</a:t>
            </a:r>
          </a:p>
        </p:txBody>
      </p:sp>
      <p:sp>
        <p:nvSpPr>
          <p:cNvPr id="110598" name="Rectangle 6"/>
          <p:cNvSpPr>
            <a:spLocks noGrp="1" noChangeArrowheads="1"/>
          </p:cNvSpPr>
          <p:nvPr>
            <p:ph type="subTitle" idx="1"/>
          </p:nvPr>
        </p:nvSpPr>
        <p:spPr>
          <a:xfrm>
            <a:off x="1752600" y="3567113"/>
            <a:ext cx="5410200" cy="1905000"/>
          </a:xfrm>
          <a:prstGeom prst="rect">
            <a:avLst/>
          </a:prstGeom>
        </p:spPr>
        <p:txBody>
          <a:bodyPr anchor="ctr"/>
          <a:lstStyle>
            <a:lvl1pPr marL="0" indent="0" algn="ctr">
              <a:buFont typeface="Wingdings" pitchFamily="2" charset="2"/>
              <a:buNone/>
              <a:defRPr sz="2600"/>
            </a:lvl1pPr>
          </a:lstStyle>
          <a:p>
            <a:r>
              <a:rPr lang="en-US"/>
              <a:t>Click to edit Master subtitle style</a:t>
            </a:r>
          </a:p>
        </p:txBody>
      </p:sp>
      <p:sp>
        <p:nvSpPr>
          <p:cNvPr id="9" name="Date Placeholder 8"/>
          <p:cNvSpPr>
            <a:spLocks noGrp="1" noChangeArrowheads="1"/>
          </p:cNvSpPr>
          <p:nvPr>
            <p:ph type="dt" sz="half" idx="10"/>
          </p:nvPr>
        </p:nvSpPr>
        <p:spPr bwMode="auto">
          <a:xfrm>
            <a:off x="762000" y="6391275"/>
            <a:ext cx="2057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base">
              <a:defRPr sz="1400">
                <a:latin typeface="Arial" charset="0"/>
                <a:cs typeface="+mn-cs"/>
              </a:defRPr>
            </a:lvl1pPr>
          </a:lstStyle>
          <a:p>
            <a:pPr>
              <a:defRPr/>
            </a:pPr>
            <a:endParaRPr lang="en-US"/>
          </a:p>
        </p:txBody>
      </p:sp>
      <p:sp>
        <p:nvSpPr>
          <p:cNvPr id="10" name="Footer Placeholder 9"/>
          <p:cNvSpPr>
            <a:spLocks noGrp="1" noChangeArrowheads="1"/>
          </p:cNvSpPr>
          <p:nvPr>
            <p:ph type="ftr" sz="quarter" idx="11"/>
          </p:nvPr>
        </p:nvSpPr>
        <p:spPr bwMode="auto">
          <a:xfrm>
            <a:off x="3352800" y="6391275"/>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base">
              <a:defRPr sz="1400">
                <a:latin typeface="Arial" charset="0"/>
                <a:cs typeface="+mn-cs"/>
              </a:defRPr>
            </a:lvl1pPr>
          </a:lstStyle>
          <a:p>
            <a:pPr>
              <a:defRPr/>
            </a:pPr>
            <a:endParaRPr lang="en-US"/>
          </a:p>
        </p:txBody>
      </p:sp>
      <p:sp>
        <p:nvSpPr>
          <p:cNvPr id="11" name="Slide Number Placeholder 10"/>
          <p:cNvSpPr>
            <a:spLocks noGrp="1" noChangeArrowheads="1"/>
          </p:cNvSpPr>
          <p:nvPr>
            <p:ph type="sldNum" sz="quarter" idx="12"/>
          </p:nvPr>
        </p:nvSpPr>
        <p:spPr bwMode="auto">
          <a:xfrm>
            <a:off x="6858000" y="6391275"/>
            <a:ext cx="16002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base">
              <a:defRPr sz="1400">
                <a:latin typeface="Arial" charset="0"/>
                <a:cs typeface="+mn-cs"/>
              </a:defRPr>
            </a:lvl1pPr>
          </a:lstStyle>
          <a:p>
            <a:pPr>
              <a:defRPr/>
            </a:pPr>
            <a:fld id="{DE36FFBD-6597-47CD-B167-941BF78FD960}"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828800"/>
            <a:ext cx="7924800" cy="4191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9812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7912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862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8288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40005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79248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86200" cy="20193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724400" y="18288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005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40005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862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4400" y="1828800"/>
            <a:ext cx="38862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828800"/>
            <a:ext cx="7924800" cy="4191000"/>
          </a:xfrm>
          <a:prstGeom prst="rect">
            <a:avLst/>
          </a:prstGeom>
        </p:spPr>
        <p:txBody>
          <a:bodyPr/>
          <a:lstStyle>
            <a:lvl1pPr>
              <a:buClr>
                <a:schemeClr val="tx1">
                  <a:lumMod val="65000"/>
                  <a:lumOff val="35000"/>
                </a:schemeClr>
              </a:buClr>
              <a:buSzPct val="150000"/>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862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828800"/>
            <a:ext cx="38862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7" cstate="print"/>
          <a:srcRect/>
          <a:stretch>
            <a:fillRect/>
          </a:stretch>
        </p:blipFill>
        <p:spPr bwMode="auto">
          <a:xfrm>
            <a:off x="0" y="-7938"/>
            <a:ext cx="9144000" cy="68738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961" r:id="rId1"/>
    <p:sldLayoutId id="2147485947" r:id="rId2"/>
    <p:sldLayoutId id="2147485948" r:id="rId3"/>
    <p:sldLayoutId id="2147485949" r:id="rId4"/>
    <p:sldLayoutId id="2147485950" r:id="rId5"/>
    <p:sldLayoutId id="2147485951" r:id="rId6"/>
    <p:sldLayoutId id="2147485952" r:id="rId7"/>
    <p:sldLayoutId id="2147485953" r:id="rId8"/>
    <p:sldLayoutId id="2147485954" r:id="rId9"/>
    <p:sldLayoutId id="2147485955" r:id="rId10"/>
    <p:sldLayoutId id="2147485956" r:id="rId11"/>
    <p:sldLayoutId id="2147485957" r:id="rId12"/>
    <p:sldLayoutId id="2147485958" r:id="rId13"/>
    <p:sldLayoutId id="2147485959" r:id="rId14"/>
    <p:sldLayoutId id="2147485960" r:id="rId15"/>
  </p:sldLayoutIdLst>
  <p:transition/>
  <p:timing>
    <p:tnLst>
      <p:par>
        <p:cTn id="1" dur="indefinite" restart="never" nodeType="tmRoot"/>
      </p:par>
    </p:tnLst>
  </p:timing>
  <p:txStyles>
    <p:titleStyle>
      <a:lvl1pPr algn="l" rtl="0" eaLnBrk="0" fontAlgn="base" hangingPunct="0">
        <a:spcBef>
          <a:spcPct val="0"/>
        </a:spcBef>
        <a:spcAft>
          <a:spcPct val="0"/>
        </a:spcAft>
        <a:defRPr sz="3600" b="1" i="1">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Rockwell" pitchFamily="18" charset="0"/>
        </a:defRPr>
      </a:lvl2pPr>
      <a:lvl3pPr algn="l" rtl="0" eaLnBrk="0" fontAlgn="base" hangingPunct="0">
        <a:spcBef>
          <a:spcPct val="0"/>
        </a:spcBef>
        <a:spcAft>
          <a:spcPct val="0"/>
        </a:spcAft>
        <a:defRPr sz="3600" b="1" i="1">
          <a:solidFill>
            <a:schemeClr val="tx2"/>
          </a:solidFill>
          <a:latin typeface="Rockwell" pitchFamily="18" charset="0"/>
        </a:defRPr>
      </a:lvl3pPr>
      <a:lvl4pPr algn="l" rtl="0" eaLnBrk="0" fontAlgn="base" hangingPunct="0">
        <a:spcBef>
          <a:spcPct val="0"/>
        </a:spcBef>
        <a:spcAft>
          <a:spcPct val="0"/>
        </a:spcAft>
        <a:defRPr sz="3600" b="1" i="1">
          <a:solidFill>
            <a:schemeClr val="tx2"/>
          </a:solidFill>
          <a:latin typeface="Rockwell" pitchFamily="18" charset="0"/>
        </a:defRPr>
      </a:lvl4pPr>
      <a:lvl5pPr algn="l" rtl="0" eaLnBrk="0" fontAlgn="base" hangingPunct="0">
        <a:spcBef>
          <a:spcPct val="0"/>
        </a:spcBef>
        <a:spcAft>
          <a:spcPct val="0"/>
        </a:spcAft>
        <a:defRPr sz="3600" b="1" i="1">
          <a:solidFill>
            <a:schemeClr val="tx2"/>
          </a:solidFill>
          <a:latin typeface="Rockwell" pitchFamily="18" charset="0"/>
        </a:defRPr>
      </a:lvl5pPr>
      <a:lvl6pPr marL="457200" algn="l" rtl="0" fontAlgn="base">
        <a:spcBef>
          <a:spcPct val="0"/>
        </a:spcBef>
        <a:spcAft>
          <a:spcPct val="0"/>
        </a:spcAft>
        <a:defRPr sz="3600" b="1" i="1">
          <a:solidFill>
            <a:schemeClr val="tx2"/>
          </a:solidFill>
          <a:latin typeface="Rockwell" pitchFamily="18" charset="0"/>
        </a:defRPr>
      </a:lvl6pPr>
      <a:lvl7pPr marL="914400" algn="l" rtl="0" fontAlgn="base">
        <a:spcBef>
          <a:spcPct val="0"/>
        </a:spcBef>
        <a:spcAft>
          <a:spcPct val="0"/>
        </a:spcAft>
        <a:defRPr sz="3600" b="1" i="1">
          <a:solidFill>
            <a:schemeClr val="tx2"/>
          </a:solidFill>
          <a:latin typeface="Rockwell" pitchFamily="18" charset="0"/>
        </a:defRPr>
      </a:lvl7pPr>
      <a:lvl8pPr marL="1371600" algn="l" rtl="0" fontAlgn="base">
        <a:spcBef>
          <a:spcPct val="0"/>
        </a:spcBef>
        <a:spcAft>
          <a:spcPct val="0"/>
        </a:spcAft>
        <a:defRPr sz="3600" b="1" i="1">
          <a:solidFill>
            <a:schemeClr val="tx2"/>
          </a:solidFill>
          <a:latin typeface="Rockwell" pitchFamily="18" charset="0"/>
        </a:defRPr>
      </a:lvl8pPr>
      <a:lvl9pPr marL="1828800" algn="l" rtl="0" fontAlgn="base">
        <a:spcBef>
          <a:spcPct val="0"/>
        </a:spcBef>
        <a:spcAft>
          <a:spcPct val="0"/>
        </a:spcAft>
        <a:defRPr sz="3600" b="1" i="1">
          <a:solidFill>
            <a:schemeClr val="tx2"/>
          </a:solidFill>
          <a:latin typeface="Rockwell" pitchFamily="18"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hyperlink" Target="http://www.fgdla.us/2014_salt_conference.html"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65.xml"/><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3.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 Target="slide49.xml"/><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3.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0.xml"/><Relationship Id="rId7"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34.xml"/><Relationship Id="rId4" Type="http://schemas.openxmlformats.org/officeDocument/2006/relationships/slide" Target="slide32.xml"/><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frontiersin.org/Educational_Psychology/10.3389/fpsyg.2012.00429/ful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tandfonline.com/doi/pdf/10.1080/0013188080208251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slide" Target="slide61.xml"/><Relationship Id="rId7"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3.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slide" Target="slide57.xml"/><Relationship Id="rId7"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3.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5.jpeg"/><Relationship Id="rId4" Type="http://schemas.openxmlformats.org/officeDocument/2006/relationships/image" Target="../media/image9.gif"/></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www.leerbeleving.nl/wp-content/uploads/2011/09/learning-styles.pdf"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slide" Target="slide19.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hyperlink" Target="http://www.leerbeleving.nl/wp-content/uploads/2011/09/learning-styles.pdf"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slide" Target="slide19.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hyperlink" Target="http://www.leerbeleving.nl/wp-content/uploads/2011/09/learning-styles.pdf" TargetMode="External"/></Relationships>
</file>

<file path=ppt/slides/_rels/slide3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dera.ioe.ac.uk/14118/1/learning_styles.pdf" TargetMode="External"/><Relationship Id="rId7"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itdl.org/Journal/Sep_05/article03.htm" TargetMode="External"/><Relationship Id="rId5" Type="http://schemas.openxmlformats.org/officeDocument/2006/relationships/hyperlink" Target="http://www.itslifejimbutnotasweknowit.org.uk/files/LSRC_LearningStyles.pdf" TargetMode="External"/><Relationship Id="rId10" Type="http://schemas.openxmlformats.org/officeDocument/2006/relationships/hyperlink" Target="http://eppic.biz/resources/foo-foo-in-instructional-design-and-performance-improvement/foo-foo-about-designing-instruction-for-learning-styles-differences" TargetMode="External"/><Relationship Id="rId4" Type="http://schemas.openxmlformats.org/officeDocument/2006/relationships/hyperlink" Target="http://www.leerbeleving.nl/wp-content/uploads/2011/09/learning-styles.pdf" TargetMode="External"/><Relationship Id="rId9" Type="http://schemas.openxmlformats.org/officeDocument/2006/relationships/image" Target="../media/image6.jpeg"/></Relationships>
</file>

<file path=ppt/slides/_rels/slide3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tip.psychology.org/styles.html" TargetMode="External"/><Relationship Id="rId7" Type="http://schemas.openxmlformats.org/officeDocument/2006/relationships/hyperlink" Target="http://www.scientificamerican.com/article/five-common-myths-about-the-brai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eric.ed.gov/ERICWebPortal/search/detailmini.jsp?_nfpb=true&amp;_&amp;ERICExtSearch_SearchValue_0=EJ767768&amp;ERICExtSearch_SearchType_0=no&amp;accno=EJ767768" TargetMode="External"/><Relationship Id="rId11" Type="http://schemas.openxmlformats.org/officeDocument/2006/relationships/image" Target="../media/image6.jpeg"/><Relationship Id="rId5" Type="http://schemas.openxmlformats.org/officeDocument/2006/relationships/hyperlink" Target="http://test.scripts.psu.edu/users/k/h/khk122/woty/AJDE/DeTure%202004.pdf" TargetMode="External"/><Relationship Id="rId10" Type="http://schemas.openxmlformats.org/officeDocument/2006/relationships/slide" Target="slide4.xml"/><Relationship Id="rId4" Type="http://schemas.openxmlformats.org/officeDocument/2006/relationships/hyperlink" Target="http://www.ascd.org/ASCD/pdf/journals/ed_lead/el_199010_curry.pdf" TargetMode="External"/><Relationship Id="rId9" Type="http://schemas.openxmlformats.org/officeDocument/2006/relationships/image" Target="../media/image3.jpeg"/></Relationships>
</file>

<file path=ppt/slides/_rels/slide39.xml.rels><?xml version="1.0" encoding="UTF-8" standalone="yes"?>
<Relationships xmlns="http://schemas.openxmlformats.org/package/2006/relationships"><Relationship Id="rId8" Type="http://schemas.openxmlformats.org/officeDocument/2006/relationships/hyperlink" Target="http://psychology.illinoisstate.edu/cbs/readings/kratzig_arbuthnott2006.pdf" TargetMode="External"/><Relationship Id="rId3" Type="http://schemas.openxmlformats.org/officeDocument/2006/relationships/hyperlink" Target="http://www.tandfonline.com/doi/pdf/10.1080/00131880802082518" TargetMode="External"/><Relationship Id="rId7" Type="http://schemas.openxmlformats.org/officeDocument/2006/relationships/hyperlink" Target="http://www.tandfonline.com/doi/pdf/10.1080/00461520.2013.804395" TargetMode="External"/><Relationship Id="rId12"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nichcy.org/research/summaries/abstract4" TargetMode="External"/><Relationship Id="rId11" Type="http://schemas.openxmlformats.org/officeDocument/2006/relationships/slide" Target="slide4.xml"/><Relationship Id="rId5" Type="http://schemas.openxmlformats.org/officeDocument/2006/relationships/hyperlink" Target="http://www.vcu.edu/cte/resources/newsletters_archive/OC0904.pdf" TargetMode="External"/><Relationship Id="rId10" Type="http://schemas.openxmlformats.org/officeDocument/2006/relationships/image" Target="../media/image3.jpeg"/><Relationship Id="rId4" Type="http://schemas.openxmlformats.org/officeDocument/2006/relationships/hyperlink" Target="http://isg.urv.es/library/papers/learning%20styles_overview.pdf" TargetMode="Externa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4.xml"/><Relationship Id="rId3" Type="http://schemas.openxmlformats.org/officeDocument/2006/relationships/slide" Target="slide8.xml"/><Relationship Id="rId7" Type="http://schemas.openxmlformats.org/officeDocument/2006/relationships/slide" Target="slide17.xml"/><Relationship Id="rId12"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image" Target="../media/image5.jpeg"/><Relationship Id="rId5" Type="http://schemas.openxmlformats.org/officeDocument/2006/relationships/slide" Target="slide12.xml"/><Relationship Id="rId10" Type="http://schemas.openxmlformats.org/officeDocument/2006/relationships/slide" Target="slide37.xml"/><Relationship Id="rId4" Type="http://schemas.openxmlformats.org/officeDocument/2006/relationships/slide" Target="slide10.xml"/><Relationship Id="rId9" Type="http://schemas.openxmlformats.org/officeDocument/2006/relationships/slide" Target="slide45.xml"/><Relationship Id="rId1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trainingplace.com/source/research/cronbach.htm" TargetMode="External"/><Relationship Id="rId7" Type="http://schemas.openxmlformats.org/officeDocument/2006/relationships/hyperlink" Target="http://chronicle.com/article/Matching-Teaching-Style-to/49497/"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people.cs.vt.edu/~shaffer/cs6604/Papers/Validity_2006.pdf" TargetMode="External"/><Relationship Id="rId11" Type="http://schemas.openxmlformats.org/officeDocument/2006/relationships/image" Target="../media/image6.jpeg"/><Relationship Id="rId5" Type="http://schemas.openxmlformats.org/officeDocument/2006/relationships/hyperlink" Target="http://www.peecworks.org/peec/peec_research/I01795EFA.2/Marzano%20Instruction%20Meta_An.pdf" TargetMode="External"/><Relationship Id="rId10" Type="http://schemas.openxmlformats.org/officeDocument/2006/relationships/slide" Target="slide4.xml"/><Relationship Id="rId4" Type="http://schemas.openxmlformats.org/officeDocument/2006/relationships/hyperlink" Target="http://www.westga.edu/~distance/liu23.html" TargetMode="External"/><Relationship Id="rId9" Type="http://schemas.openxmlformats.org/officeDocument/2006/relationships/image" Target="../media/image3.jpeg"/></Relationships>
</file>

<file path=ppt/slides/_rels/slide4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citeseerx.ist.psu.edu/viewdoc/download?doi=10.1.1.22.3996&amp;rep=rep1&amp;type=pdf" TargetMode="External"/><Relationship Id="rId7" Type="http://schemas.openxmlformats.org/officeDocument/2006/relationships/hyperlink" Target="http://www.changemag.org/Archives/Back%20Issues/September-October%202010/the-myth-of-learning-full.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it.coe.uga.edu/itforum/Paper104/ReevesITForumJan08.pdf" TargetMode="External"/><Relationship Id="rId5" Type="http://schemas.openxmlformats.org/officeDocument/2006/relationships/hyperlink" Target="http://www.psychologicalscience.org/journals/pspi/PSPI_9_3.pdf" TargetMode="External"/><Relationship Id="rId10" Type="http://schemas.openxmlformats.org/officeDocument/2006/relationships/image" Target="../media/image6.jpeg"/><Relationship Id="rId4" Type="http://schemas.openxmlformats.org/officeDocument/2006/relationships/hyperlink" Target="http://www.cisco.com/web/strategy/docs/education/Multimodal-Learning-Through-Media.pdf" TargetMode="External"/><Relationship Id="rId9" Type="http://schemas.openxmlformats.org/officeDocument/2006/relationships/slide" Target="slide4.xml"/></Relationships>
</file>

<file path=ppt/slides/_rels/slide4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eurodl.org/materials/contrib/2013/Santally_Senteni.pdf" TargetMode="External"/><Relationship Id="rId7" Type="http://schemas.openxmlformats.org/officeDocument/2006/relationships/slide" Target="slide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educationstudies.org.uk/materials/sharp_et_al_2.pdf" TargetMode="External"/><Relationship Id="rId4" Type="http://schemas.openxmlformats.org/officeDocument/2006/relationships/hyperlink" Target="http://research.acer.edu.au/aje/vol54/iss1/1"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home.centurytel.net/msv/Documents/Learning-Styles-Different%20Strokes.pdf" TargetMode="External"/><Relationship Id="rId7"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5.jpeg"/><Relationship Id="rId4" Type="http://schemas.openxmlformats.org/officeDocument/2006/relationships/hyperlink" Target="http://www.aft.org/newspubs/periodicals/ae/summer2005/willingham.cf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hyperlink" Target="http://www.washingtonpost.com/blogs/answer-sheet/wp/2013/10/16/howard-gardner-multiple-intelligences-are-not-learning-style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4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5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57.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1.png"/><Relationship Id="rId7"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cisco.com/web/strategy/docs/education/Multimodal-Learning-Through-Media.pdf" TargetMode="External"/><Relationship Id="rId5" Type="http://schemas.openxmlformats.org/officeDocument/2006/relationships/hyperlink" Target="http://www2.potsdam.edu/betrusak/AECT2002/dalescone_files/dalescone.html.ppt" TargetMode="External"/><Relationship Id="rId4" Type="http://schemas.openxmlformats.org/officeDocument/2006/relationships/hyperlink" Target="http://facultyecommons.com/dales-cone-of-learning-images-debunked" TargetMode="External"/></Relationships>
</file>

<file path=ppt/slides/_rels/slide5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2.png"/><Relationship Id="rId7"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4.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6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62.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6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sciencedaily.com/releases/2009/03/090325091834.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washingtonpost.com/blogs/answer-sheet/wp/2013/10/16/howard-gardner-multiple-intelligences-are-not-learning-styl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3.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chronicle.com/article/Matching-Teaching-Style-to/4949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838200" y="2057400"/>
            <a:ext cx="7772400" cy="2438400"/>
          </a:xfrm>
          <a:prstGeom prst="rect">
            <a:avLst/>
          </a:prstGeom>
          <a:noFill/>
          <a:ln w="9525">
            <a:noFill/>
            <a:miter lim="800000"/>
            <a:headEnd/>
            <a:tailEnd/>
          </a:ln>
        </p:spPr>
        <p:txBody>
          <a:bodyPr anchor="b"/>
          <a:lstStyle/>
          <a:p>
            <a:pPr algn="ctr"/>
            <a:r>
              <a:rPr lang="en-US" sz="3600" b="1" i="1" dirty="0">
                <a:solidFill>
                  <a:schemeClr val="tx2"/>
                </a:solidFill>
                <a:latin typeface="Rockwell" pitchFamily="18" charset="0"/>
              </a:rPr>
              <a:t>The </a:t>
            </a:r>
            <a:r>
              <a:rPr lang="en-US" sz="3600" b="1" i="1" dirty="0" smtClean="0">
                <a:solidFill>
                  <a:schemeClr val="tx2"/>
                </a:solidFill>
                <a:latin typeface="Rockwell" pitchFamily="18" charset="0"/>
              </a:rPr>
              <a:t>Learning </a:t>
            </a:r>
            <a:r>
              <a:rPr lang="en-US" sz="3600" b="1" i="1" dirty="0">
                <a:solidFill>
                  <a:schemeClr val="tx2"/>
                </a:solidFill>
                <a:latin typeface="Rockwell" pitchFamily="18" charset="0"/>
              </a:rPr>
              <a:t>Styles </a:t>
            </a:r>
            <a:r>
              <a:rPr lang="en-US" sz="3600" b="1" i="1" dirty="0" smtClean="0">
                <a:solidFill>
                  <a:schemeClr val="tx2"/>
                </a:solidFill>
                <a:latin typeface="Rockwell" pitchFamily="18" charset="0"/>
              </a:rPr>
              <a:t>Debate: </a:t>
            </a:r>
            <a:endParaRPr lang="en-US" sz="3600" b="1" i="1" dirty="0">
              <a:solidFill>
                <a:schemeClr val="tx2"/>
              </a:solidFill>
              <a:latin typeface="Rockwell" pitchFamily="18" charset="0"/>
            </a:endParaRPr>
          </a:p>
          <a:p>
            <a:pPr algn="ctr">
              <a:spcAft>
                <a:spcPts val="1200"/>
              </a:spcAft>
            </a:pPr>
            <a:r>
              <a:rPr lang="en-US" sz="3600" b="1" i="1" dirty="0">
                <a:solidFill>
                  <a:schemeClr val="tx2"/>
                </a:solidFill>
                <a:latin typeface="Rockwell" pitchFamily="18" charset="0"/>
              </a:rPr>
              <a:t>What the Research Reveals</a:t>
            </a:r>
          </a:p>
          <a:p>
            <a:pPr algn="ctr"/>
            <a:endParaRPr lang="en-US" sz="1400" i="1" dirty="0">
              <a:solidFill>
                <a:schemeClr val="tx2"/>
              </a:solidFill>
              <a:latin typeface="Rockwell" pitchFamily="18" charset="0"/>
            </a:endParaRPr>
          </a:p>
          <a:p>
            <a:pPr algn="ctr"/>
            <a:r>
              <a:rPr lang="en-US" sz="1400" i="1" dirty="0">
                <a:solidFill>
                  <a:schemeClr val="tx2"/>
                </a:solidFill>
                <a:latin typeface="Rockwell" pitchFamily="18" charset="0"/>
              </a:rPr>
              <a:t>Dr. Jolly Holden</a:t>
            </a:r>
          </a:p>
          <a:p>
            <a:pPr algn="ctr"/>
            <a:endParaRPr lang="en-US" sz="1400" i="1" dirty="0">
              <a:solidFill>
                <a:schemeClr val="tx2"/>
              </a:solidFill>
              <a:latin typeface="Rockwell" pitchFamily="18" charset="0"/>
            </a:endParaRPr>
          </a:p>
          <a:p>
            <a:pPr algn="ctr"/>
            <a:r>
              <a:rPr lang="en-US" sz="1400" i="1" dirty="0">
                <a:solidFill>
                  <a:schemeClr val="tx2"/>
                </a:solidFill>
                <a:latin typeface="Rockwell" pitchFamily="18" charset="0"/>
              </a:rPr>
              <a:t>Associate Professor</a:t>
            </a:r>
          </a:p>
          <a:p>
            <a:pPr algn="ctr"/>
            <a:r>
              <a:rPr lang="en-US" sz="1400" i="1" dirty="0">
                <a:solidFill>
                  <a:schemeClr val="tx2"/>
                </a:solidFill>
                <a:latin typeface="Rockwell" pitchFamily="18" charset="0"/>
              </a:rPr>
              <a:t>American InterContinental University</a:t>
            </a:r>
          </a:p>
        </p:txBody>
      </p:sp>
      <p:pic>
        <p:nvPicPr>
          <p:cNvPr id="3075"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2" cstate="print"/>
          <a:srcRect/>
          <a:stretch>
            <a:fillRect/>
          </a:stretch>
        </p:blipFill>
        <p:spPr bwMode="auto">
          <a:xfrm>
            <a:off x="8267700" y="6257925"/>
            <a:ext cx="571500" cy="295275"/>
          </a:xfrm>
          <a:prstGeom prst="rect">
            <a:avLst/>
          </a:prstGeom>
          <a:noFill/>
          <a:ln w="9525">
            <a:noFill/>
            <a:miter lim="800000"/>
            <a:headEnd/>
            <a:tailEnd/>
          </a:ln>
        </p:spPr>
      </p:pic>
      <p:pic>
        <p:nvPicPr>
          <p:cNvPr id="1026" name="Picture 2" descr="C:\Users\User\Desktop\SALT 2014\2014 SALT Interactive Learning Technologies Conferece.jpg"/>
          <p:cNvPicPr>
            <a:picLocks noChangeAspect="1" noChangeArrowheads="1"/>
          </p:cNvPicPr>
          <p:nvPr/>
        </p:nvPicPr>
        <p:blipFill>
          <a:blip r:embed="rId3" cstate="print"/>
          <a:srcRect/>
          <a:stretch>
            <a:fillRect/>
          </a:stretch>
        </p:blipFill>
        <p:spPr bwMode="auto">
          <a:xfrm>
            <a:off x="4191000" y="4572000"/>
            <a:ext cx="1323975" cy="1019175"/>
          </a:xfrm>
          <a:prstGeom prst="rect">
            <a:avLst/>
          </a:prstGeom>
          <a:noFill/>
        </p:spPr>
      </p:pic>
      <p:sp>
        <p:nvSpPr>
          <p:cNvPr id="5" name="Rectangle 4"/>
          <p:cNvSpPr/>
          <p:nvPr/>
        </p:nvSpPr>
        <p:spPr>
          <a:xfrm>
            <a:off x="2209800" y="5791200"/>
            <a:ext cx="5334000" cy="646331"/>
          </a:xfrm>
          <a:prstGeom prst="rect">
            <a:avLst/>
          </a:prstGeom>
        </p:spPr>
        <p:txBody>
          <a:bodyPr wrap="square">
            <a:spAutoFit/>
          </a:bodyPr>
          <a:lstStyle/>
          <a:p>
            <a:pPr algn="ctr"/>
            <a:r>
              <a:rPr lang="en-US" dirty="0" smtClean="0">
                <a:latin typeface="+mn-lt"/>
              </a:rPr>
              <a:t>Presentation available at: </a:t>
            </a:r>
          </a:p>
          <a:p>
            <a:pPr algn="ctr"/>
            <a:r>
              <a:rPr lang="en-US" dirty="0" smtClean="0">
                <a:latin typeface="+mn-lt"/>
                <a:hlinkClick r:id="rId4"/>
              </a:rPr>
              <a:t>http://www.fgdla.us/2014_salt_conference.html</a:t>
            </a:r>
            <a:r>
              <a:rPr lang="en-US" dirty="0" smtClean="0">
                <a:latin typeface="+mn-lt"/>
              </a:rPr>
              <a:t>  </a:t>
            </a:r>
            <a:endParaRPr lang="en-US" dirty="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47800" y="228600"/>
            <a:ext cx="6019800" cy="990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The Essence of the Debate [the disagreement]</a:t>
            </a:r>
          </a:p>
        </p:txBody>
      </p:sp>
      <p:sp>
        <p:nvSpPr>
          <p:cNvPr id="11" name="Rectangle 3"/>
          <p:cNvSpPr txBox="1">
            <a:spLocks noChangeArrowheads="1"/>
          </p:cNvSpPr>
          <p:nvPr/>
        </p:nvSpPr>
        <p:spPr bwMode="auto">
          <a:xfrm>
            <a:off x="533400" y="1676400"/>
            <a:ext cx="8382000" cy="28956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Claims for adapting instruction to learning styles assume they are stable, replicable interactions between measures of learning styles and instructional methods.</a:t>
            </a:r>
            <a:endParaRPr lang="en-US" sz="1900" i="1" kern="0" dirty="0">
              <a:latin typeface="+mn-lt"/>
              <a:cs typeface="Arial" pitchFamily="34" charset="0"/>
            </a:endParaRPr>
          </a:p>
          <a:p>
            <a:pPr marL="177800" lvl="1" indent="-177800">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Not supported by available research evidence that “visualizers” learn better with visual forms of instruction and “verbalizers” learn better with verbal modes of </a:t>
            </a:r>
            <a:r>
              <a:rPr lang="en-US" sz="1900" dirty="0" smtClean="0">
                <a:latin typeface="+mn-lt"/>
                <a:cs typeface="Arial" pitchFamily="34" charset="0"/>
              </a:rPr>
              <a:t>instruction (click </a:t>
            </a:r>
            <a:r>
              <a:rPr lang="en-US" sz="1900" dirty="0" smtClean="0">
                <a:latin typeface="+mn-lt"/>
                <a:cs typeface="Arial" pitchFamily="34" charset="0"/>
                <a:hlinkClick r:id="rId3" action="ppaction://hlinksldjump"/>
              </a:rPr>
              <a:t>here</a:t>
            </a:r>
            <a:r>
              <a:rPr lang="en-US" sz="1900" dirty="0" smtClean="0">
                <a:latin typeface="+mn-lt"/>
                <a:cs typeface="Arial" pitchFamily="34" charset="0"/>
              </a:rPr>
              <a:t> for additional information )</a:t>
            </a:r>
            <a:endParaRPr lang="en-US" sz="1900" dirty="0">
              <a:latin typeface="+mn-lt"/>
              <a:cs typeface="Arial" pitchFamily="34" charset="0"/>
            </a:endParaRPr>
          </a:p>
          <a:p>
            <a:pPr marL="177800" lvl="1" indent="-177800">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A number of reviews of ATI (aptitude treatment interactions) research have found similar conclusions about the types of interactions and instructional methods.</a:t>
            </a:r>
          </a:p>
        </p:txBody>
      </p:sp>
      <p:pic>
        <p:nvPicPr>
          <p:cNvPr id="10244"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a:ln w="9525">
            <a:noFill/>
            <a:miter lim="800000"/>
            <a:headEnd/>
            <a:tailEnd/>
          </a:ln>
        </p:spPr>
      </p:pic>
      <p:pic>
        <p:nvPicPr>
          <p:cNvPr id="10245"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a:ln w="9525">
            <a:noFill/>
            <a:miter lim="800000"/>
            <a:headEnd/>
            <a:tailEnd/>
          </a:ln>
        </p:spPr>
      </p:pic>
      <p:pic>
        <p:nvPicPr>
          <p:cNvPr id="10246"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a:ln w="9525">
            <a:noFill/>
            <a:miter lim="800000"/>
            <a:headEnd/>
            <a:tailEnd/>
          </a:ln>
        </p:spPr>
      </p:pic>
      <p:sp>
        <p:nvSpPr>
          <p:cNvPr id="13" name="TextBox 12"/>
          <p:cNvSpPr txBox="1"/>
          <p:nvPr/>
        </p:nvSpPr>
        <p:spPr>
          <a:xfrm>
            <a:off x="457200" y="4803775"/>
            <a:ext cx="8229600" cy="1216025"/>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marL="0" lvl="1">
              <a:spcAft>
                <a:spcPts val="0"/>
              </a:spcAft>
              <a:defRPr/>
            </a:pPr>
            <a:r>
              <a:rPr lang="en-US" sz="1500" dirty="0">
                <a:latin typeface="+mn-lt"/>
                <a:cs typeface="Arial" pitchFamily="34" charset="0"/>
              </a:rPr>
              <a:t>“verbalizer-visualizer measures failed to produce significant attribute treatment interactions (ATIs). There was not strong support for the hypothesis that verbal learners and visual learners should be given different kinds of multimedia instruction”.</a:t>
            </a:r>
          </a:p>
          <a:p>
            <a:pPr>
              <a:spcAft>
                <a:spcPts val="0"/>
              </a:spcAft>
              <a:defRPr/>
            </a:pPr>
            <a:r>
              <a:rPr lang="en-US" sz="1400" i="1" dirty="0">
                <a:latin typeface="+mn-lt"/>
                <a:cs typeface="Arial" pitchFamily="34" charset="0"/>
              </a:rPr>
              <a:t>Massa, L.J., &amp; Mayer, R., 2006. Testing the ATI hypothesis: Should multimedia instruction accommodate verbalizer-visualizer cognitive style? Science Direct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1447800" y="228600"/>
            <a:ext cx="6019800" cy="990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The Essence of the Debate [the disagreement]</a:t>
            </a:r>
          </a:p>
        </p:txBody>
      </p:sp>
      <p:sp>
        <p:nvSpPr>
          <p:cNvPr id="10" name="Rectangle 3"/>
          <p:cNvSpPr txBox="1">
            <a:spLocks noChangeArrowheads="1"/>
          </p:cNvSpPr>
          <p:nvPr/>
        </p:nvSpPr>
        <p:spPr bwMode="auto">
          <a:xfrm>
            <a:off x="533400" y="1676400"/>
            <a:ext cx="8458200" cy="28194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Learning style theorists look at </a:t>
            </a:r>
            <a:r>
              <a:rPr lang="en-US" sz="1900" i="1" dirty="0">
                <a:latin typeface="+mn-lt"/>
              </a:rPr>
              <a:t>how </a:t>
            </a:r>
            <a:r>
              <a:rPr lang="en-US" sz="1900" dirty="0">
                <a:latin typeface="+mn-lt"/>
              </a:rPr>
              <a:t>students learn, not </a:t>
            </a:r>
            <a:r>
              <a:rPr lang="en-US" sz="1900" i="1" dirty="0">
                <a:latin typeface="+mn-lt"/>
              </a:rPr>
              <a:t>what </a:t>
            </a:r>
            <a:r>
              <a:rPr lang="en-US" sz="1900" dirty="0">
                <a:latin typeface="+mn-lt"/>
              </a:rPr>
              <a:t>they learned.</a:t>
            </a:r>
          </a:p>
          <a:p>
            <a:pPr marL="460375" lvl="1" indent="-231775">
              <a:spcAft>
                <a:spcPts val="300"/>
              </a:spcAft>
              <a:buClr>
                <a:schemeClr val="accent1"/>
              </a:buClr>
              <a:buSzPct val="150000"/>
              <a:buFont typeface="Arial" pitchFamily="34" charset="0"/>
              <a:buChar char="•"/>
              <a:defRPr/>
            </a:pPr>
            <a:r>
              <a:rPr lang="en-US" sz="1700" dirty="0" smtClean="0">
                <a:latin typeface="+mn-lt"/>
              </a:rPr>
              <a:t>Assumes </a:t>
            </a:r>
            <a:r>
              <a:rPr lang="en-US" sz="1700" dirty="0">
                <a:latin typeface="+mn-lt"/>
              </a:rPr>
              <a:t>people learn by adding information to memory, “</a:t>
            </a:r>
            <a:r>
              <a:rPr lang="en-US" sz="1700" i="1" dirty="0">
                <a:latin typeface="+mn-lt"/>
              </a:rPr>
              <a:t>as if the mind were an empty vessel that needs to be filled with information” </a:t>
            </a:r>
            <a:r>
              <a:rPr lang="en-US" sz="1500" dirty="0">
                <a:latin typeface="+mn-lt"/>
              </a:rPr>
              <a:t>(Clark &amp; Mayer, E-learning and the Science of Instruction, 3</a:t>
            </a:r>
            <a:r>
              <a:rPr lang="en-US" sz="1500" baseline="30000" dirty="0">
                <a:latin typeface="+mn-lt"/>
              </a:rPr>
              <a:t>rd</a:t>
            </a:r>
            <a:r>
              <a:rPr lang="en-US" sz="1500" dirty="0">
                <a:latin typeface="+mn-lt"/>
              </a:rPr>
              <a:t> Ed., 2011</a:t>
            </a:r>
            <a:r>
              <a:rPr lang="en-US" sz="1500" dirty="0" smtClean="0">
                <a:latin typeface="+mn-lt"/>
              </a:rPr>
              <a:t>).</a:t>
            </a:r>
            <a:endParaRPr lang="en-US" sz="1500" dirty="0">
              <a:latin typeface="+mn-lt"/>
            </a:endParaRPr>
          </a:p>
          <a:p>
            <a:pPr marL="171450" indent="-171450">
              <a:spcAft>
                <a:spcPts val="300"/>
              </a:spcAft>
              <a:buClr>
                <a:schemeClr val="tx1">
                  <a:lumMod val="65000"/>
                  <a:lumOff val="35000"/>
                </a:schemeClr>
              </a:buClr>
              <a:buSzPct val="150000"/>
              <a:buFont typeface="Arial" pitchFamily="34" charset="0"/>
              <a:buChar char="•"/>
              <a:defRPr/>
            </a:pPr>
            <a:r>
              <a:rPr lang="en-US" sz="1900" dirty="0">
                <a:latin typeface="+mn-lt"/>
              </a:rPr>
              <a:t>By emphasizing the </a:t>
            </a:r>
            <a:r>
              <a:rPr lang="en-US" sz="1900" i="1" dirty="0">
                <a:latin typeface="+mn-lt"/>
              </a:rPr>
              <a:t>how </a:t>
            </a:r>
            <a:r>
              <a:rPr lang="en-US" sz="1900" dirty="0">
                <a:latin typeface="+mn-lt"/>
              </a:rPr>
              <a:t>of instruction, learning styles practitioners lose sight of the </a:t>
            </a:r>
            <a:r>
              <a:rPr lang="en-US" sz="1900" i="1" dirty="0">
                <a:latin typeface="+mn-lt"/>
              </a:rPr>
              <a:t>what</a:t>
            </a:r>
            <a:r>
              <a:rPr lang="en-US" sz="1900" dirty="0">
                <a:latin typeface="+mn-lt"/>
              </a:rPr>
              <a:t> of instruction and tend to “profile” learners based upon perception</a:t>
            </a:r>
            <a:r>
              <a:rPr lang="en-US" sz="1900" dirty="0" smtClean="0">
                <a:latin typeface="+mn-lt"/>
              </a:rPr>
              <a:t>.</a:t>
            </a:r>
          </a:p>
          <a:p>
            <a:pPr marL="171450" indent="-171450">
              <a:spcAft>
                <a:spcPts val="300"/>
              </a:spcAft>
              <a:buClr>
                <a:schemeClr val="tx1">
                  <a:lumMod val="65000"/>
                  <a:lumOff val="35000"/>
                </a:schemeClr>
              </a:buClr>
              <a:buSzPct val="150000"/>
              <a:buFont typeface="Arial" pitchFamily="34" charset="0"/>
              <a:buChar char="•"/>
              <a:defRPr/>
            </a:pPr>
            <a:r>
              <a:rPr lang="en-US" sz="1900" dirty="0" smtClean="0">
                <a:latin typeface="+mn-lt"/>
              </a:rPr>
              <a:t>Not all learning happens the same way, and neither should teaching. </a:t>
            </a:r>
            <a:r>
              <a:rPr lang="en-US" sz="1900" b="1" i="1" dirty="0" smtClean="0">
                <a:latin typeface="+mn-lt"/>
              </a:rPr>
              <a:t>What’s crucial is to decide which techniques are best for which learning outcomes.</a:t>
            </a:r>
          </a:p>
          <a:p>
            <a:pPr marL="171450" indent="-171450">
              <a:spcAft>
                <a:spcPts val="300"/>
              </a:spcAft>
              <a:buClr>
                <a:schemeClr val="tx1">
                  <a:lumMod val="65000"/>
                  <a:lumOff val="35000"/>
                </a:schemeClr>
              </a:buClr>
              <a:buSzPct val="150000"/>
              <a:buFont typeface="Arial" pitchFamily="34" charset="0"/>
              <a:buChar char="•"/>
              <a:defRPr/>
            </a:pPr>
            <a:endParaRPr lang="en-US" sz="1900" dirty="0" smtClean="0">
              <a:latin typeface="+mn-lt"/>
            </a:endParaRPr>
          </a:p>
          <a:p>
            <a:pPr marL="171450" indent="-171450">
              <a:spcAft>
                <a:spcPts val="300"/>
              </a:spcAft>
              <a:buClr>
                <a:schemeClr val="tx1">
                  <a:lumMod val="65000"/>
                  <a:lumOff val="35000"/>
                </a:schemeClr>
              </a:buClr>
              <a:buSzPct val="150000"/>
              <a:buFont typeface="Arial" pitchFamily="34" charset="0"/>
              <a:buChar char="•"/>
              <a:defRPr/>
            </a:pPr>
            <a:endParaRPr lang="en-US" sz="1700" dirty="0">
              <a:latin typeface="+mn-lt"/>
            </a:endParaRP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n-lt"/>
            </a:endParaRP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n-lt"/>
              <a:cs typeface="Arial" pitchFamily="34" charset="0"/>
            </a:endParaRPr>
          </a:p>
        </p:txBody>
      </p:sp>
      <p:pic>
        <p:nvPicPr>
          <p:cNvPr id="1126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1126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11270"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19" name="TextBox 18"/>
          <p:cNvSpPr txBox="1"/>
          <p:nvPr/>
        </p:nvSpPr>
        <p:spPr>
          <a:xfrm>
            <a:off x="762000" y="5003800"/>
            <a:ext cx="7924800" cy="1016000"/>
          </a:xfrm>
          <a:prstGeom prst="rect">
            <a:avLst/>
          </a:prstGeom>
          <a:solidFill>
            <a:schemeClr val="bg2">
              <a:lumMod val="20000"/>
              <a:lumOff val="80000"/>
            </a:schemeClr>
          </a:solidFill>
          <a:ln w="38100">
            <a:solidFill>
              <a:schemeClr val="tx1">
                <a:lumMod val="50000"/>
                <a:lumOff val="50000"/>
              </a:schemeClr>
            </a:solidFill>
          </a:ln>
        </p:spPr>
        <p:txBody>
          <a:bodyPr>
            <a:spAutoFit/>
          </a:bodyPr>
          <a:lstStyle/>
          <a:p>
            <a:pPr>
              <a:defRPr/>
            </a:pPr>
            <a:r>
              <a:rPr lang="en-US" sz="1500" dirty="0">
                <a:latin typeface="+mn-lt"/>
                <a:cs typeface="+mn-cs"/>
              </a:rPr>
              <a:t>“learning styles‘ theory appeals to the underlying culture's model of the person ensures the theory's continued survival, despite the evidence against its utility. “</a:t>
            </a:r>
            <a:r>
              <a:rPr lang="en-US" sz="1500" i="1" dirty="0">
                <a:latin typeface="+mn-lt"/>
                <a:cs typeface="+mn-cs"/>
              </a:rPr>
              <a:t>Rather than being a harmless fad, learning styles theory perpetuates the very stereotyping and harmful teaching practices it is said to combat.”  </a:t>
            </a:r>
            <a:r>
              <a:rPr lang="en-US" sz="1400" i="1" dirty="0">
                <a:latin typeface="+mn-lt"/>
                <a:cs typeface="+mn-cs"/>
              </a:rPr>
              <a:t>Australian Journal of Education, Vol. 54, No. I, 2010, 5-17</a:t>
            </a:r>
            <a:endParaRPr lang="en-US" sz="1400" b="1" i="1" dirty="0">
              <a:latin typeface="+mn-lt"/>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76400"/>
            <a:ext cx="8458200" cy="3352800"/>
          </a:xfrm>
          <a:prstGeom prst="rect">
            <a:avLst/>
          </a:prstGeom>
          <a:noFill/>
          <a:ln w="9525">
            <a:noFill/>
            <a:miter lim="800000"/>
            <a:headEnd/>
            <a:tailEnd/>
          </a:ln>
        </p:spPr>
        <p:txBody>
          <a:bodyPr/>
          <a:lstStyle/>
          <a:p>
            <a:pPr marL="169863" indent="-169863">
              <a:spcAft>
                <a:spcPts val="300"/>
              </a:spcAft>
              <a:buClr>
                <a:schemeClr val="tx1">
                  <a:lumMod val="65000"/>
                  <a:lumOff val="35000"/>
                </a:schemeClr>
              </a:buClr>
              <a:buSzPct val="150000"/>
              <a:buFont typeface="Arial" pitchFamily="34" charset="0"/>
              <a:buChar char="•"/>
              <a:defRPr/>
            </a:pPr>
            <a:r>
              <a:rPr lang="en-US" sz="1900" dirty="0">
                <a:latin typeface="+mn-lt"/>
                <a:cs typeface="+mn-cs"/>
              </a:rPr>
              <a:t>The genesis of the [VAK] theory of learning styles is that if you can </a:t>
            </a:r>
            <a:r>
              <a:rPr lang="en-US" sz="1900" dirty="0" smtClean="0">
                <a:latin typeface="+mn-lt"/>
                <a:cs typeface="+mn-cs"/>
              </a:rPr>
              <a:t>identify a students “style”, then you can design </a:t>
            </a:r>
            <a:r>
              <a:rPr lang="en-US" sz="1900" dirty="0">
                <a:latin typeface="+mn-lt"/>
                <a:cs typeface="+mn-cs"/>
              </a:rPr>
              <a:t>instruction that matches </a:t>
            </a:r>
            <a:r>
              <a:rPr lang="en-US" sz="1900" dirty="0" smtClean="0">
                <a:latin typeface="+mn-lt"/>
                <a:cs typeface="+mn-cs"/>
              </a:rPr>
              <a:t>their “style” and they </a:t>
            </a:r>
            <a:r>
              <a:rPr lang="en-US" sz="1900" dirty="0">
                <a:latin typeface="+mn-lt"/>
                <a:cs typeface="+mn-cs"/>
              </a:rPr>
              <a:t>should learn better.</a:t>
            </a:r>
          </a:p>
          <a:p>
            <a:pPr marL="169863" indent="-169863">
              <a:spcAft>
                <a:spcPts val="300"/>
              </a:spcAft>
              <a:buClr>
                <a:schemeClr val="tx1">
                  <a:lumMod val="65000"/>
                  <a:lumOff val="35000"/>
                </a:schemeClr>
              </a:buClr>
              <a:buSzPct val="150000"/>
              <a:buFont typeface="Arial" pitchFamily="34" charset="0"/>
              <a:buChar char="•"/>
              <a:defRPr/>
            </a:pPr>
            <a:r>
              <a:rPr lang="en-US" sz="1900" dirty="0">
                <a:latin typeface="+mn-lt"/>
                <a:cs typeface="Arial" pitchFamily="34" charset="0"/>
              </a:rPr>
              <a:t>The assumption is once you identify a specific style, you can design instruction that best fits the style.</a:t>
            </a:r>
          </a:p>
          <a:p>
            <a:pPr marL="395288" lvl="1" indent="-163513">
              <a:spcAft>
                <a:spcPts val="0"/>
              </a:spcAft>
              <a:buClr>
                <a:schemeClr val="accent1"/>
              </a:buClr>
              <a:buSzPct val="150000"/>
              <a:buFont typeface="Arial" pitchFamily="34" charset="0"/>
              <a:buChar char="•"/>
              <a:defRPr/>
            </a:pPr>
            <a:r>
              <a:rPr lang="en-US" dirty="0">
                <a:latin typeface="+mn-lt"/>
                <a:cs typeface="+mn-cs"/>
              </a:rPr>
              <a:t>The visual learner will understand best when information (content) is presented to the visually.</a:t>
            </a:r>
          </a:p>
          <a:p>
            <a:pPr marL="395288" lvl="1" indent="-163513">
              <a:spcAft>
                <a:spcPts val="0"/>
              </a:spcAft>
              <a:buClr>
                <a:schemeClr val="accent1"/>
              </a:buClr>
              <a:buSzPct val="150000"/>
              <a:buFont typeface="Arial" pitchFamily="34" charset="0"/>
              <a:buChar char="•"/>
              <a:defRPr/>
            </a:pPr>
            <a:r>
              <a:rPr lang="en-US" dirty="0">
                <a:latin typeface="+mn-lt"/>
                <a:cs typeface="+mn-cs"/>
              </a:rPr>
              <a:t> The auditory learner will understand best when information is described to them orally. </a:t>
            </a:r>
          </a:p>
          <a:p>
            <a:pPr marL="395288" lvl="1" indent="-163513">
              <a:spcAft>
                <a:spcPts val="300"/>
              </a:spcAft>
              <a:buClr>
                <a:schemeClr val="accent1"/>
              </a:buClr>
              <a:buSzPct val="150000"/>
              <a:buFont typeface="Arial" pitchFamily="34" charset="0"/>
              <a:buChar char="•"/>
              <a:defRPr/>
            </a:pPr>
            <a:r>
              <a:rPr lang="en-US" dirty="0">
                <a:latin typeface="+mn-lt"/>
                <a:cs typeface="+mn-cs"/>
              </a:rPr>
              <a:t>The kinesthetic learner will understand best when they can touch/feel what is being presented to them</a:t>
            </a:r>
            <a:r>
              <a:rPr lang="en-US" dirty="0" smtClean="0">
                <a:latin typeface="+mn-lt"/>
                <a:cs typeface="+mn-cs"/>
              </a:rPr>
              <a:t>.</a:t>
            </a:r>
          </a:p>
          <a:p>
            <a:pPr marL="231775" indent="-231775">
              <a:spcAft>
                <a:spcPts val="600"/>
              </a:spcAft>
              <a:buClr>
                <a:schemeClr val="bg2"/>
              </a:buClr>
              <a:buSzPct val="150000"/>
              <a:buFont typeface="Arial" pitchFamily="34" charset="0"/>
              <a:buChar char="•"/>
              <a:defRPr/>
            </a:pPr>
            <a:endParaRPr lang="en-US" sz="2000" b="1" i="1" dirty="0">
              <a:latin typeface="+mn-lt"/>
              <a:cs typeface="+mn-cs"/>
            </a:endParaRPr>
          </a:p>
          <a:p>
            <a:pPr>
              <a:spcAft>
                <a:spcPts val="600"/>
              </a:spcAft>
              <a:buClr>
                <a:schemeClr val="bg2"/>
              </a:buClr>
              <a:buSzPct val="150000"/>
              <a:defRPr/>
            </a:pPr>
            <a:r>
              <a:rPr lang="en-US" sz="2000" b="1" i="1" dirty="0" smtClean="0">
                <a:latin typeface="+mn-lt"/>
                <a:cs typeface="+mn-cs"/>
              </a:rPr>
              <a:t>These are statements of predictability, per se, you are predicting learning outcomes based upon learning “styles”</a:t>
            </a:r>
            <a:endParaRPr lang="en-US" sz="2000" b="1" i="1" dirty="0">
              <a:latin typeface="+mn-lt"/>
              <a:cs typeface="+mn-cs"/>
            </a:endParaRPr>
          </a:p>
        </p:txBody>
      </p:sp>
      <p:sp>
        <p:nvSpPr>
          <p:cNvPr id="11269" name="Rectangle 2"/>
          <p:cNvSpPr>
            <a:spLocks noGrp="1" noChangeArrowheads="1"/>
          </p:cNvSpPr>
          <p:nvPr>
            <p:ph type="title"/>
          </p:nvPr>
        </p:nvSpPr>
        <p:spPr bwMode="auto">
          <a:xfrm>
            <a:off x="457200" y="228600"/>
            <a:ext cx="8458200" cy="990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Predicting Learning Styles: </a:t>
            </a:r>
            <a:br>
              <a:rPr lang="en-US" sz="3200" dirty="0" smtClean="0"/>
            </a:br>
            <a:r>
              <a:rPr lang="en-US" sz="3200" dirty="0" smtClean="0"/>
              <a:t>The Basis of the Theory </a:t>
            </a:r>
            <a:r>
              <a:rPr lang="en-US" sz="2800" dirty="0" smtClean="0"/>
              <a:t>[and the confusion]</a:t>
            </a:r>
          </a:p>
        </p:txBody>
      </p:sp>
      <p:pic>
        <p:nvPicPr>
          <p:cNvPr id="12292"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12293"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12294"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143000" y="228600"/>
            <a:ext cx="68580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Does the Research Reveal About Learning Styles?</a:t>
            </a:r>
          </a:p>
        </p:txBody>
      </p:sp>
      <p:sp>
        <p:nvSpPr>
          <p:cNvPr id="10" name="Rectangle 3"/>
          <p:cNvSpPr txBox="1">
            <a:spLocks noChangeArrowheads="1"/>
          </p:cNvSpPr>
          <p:nvPr/>
        </p:nvSpPr>
        <p:spPr bwMode="auto">
          <a:xfrm>
            <a:off x="533400" y="1600200"/>
            <a:ext cx="8610600" cy="2590800"/>
          </a:xfrm>
          <a:prstGeom prst="rect">
            <a:avLst/>
          </a:prstGeom>
          <a:noFill/>
          <a:ln w="9525">
            <a:noFill/>
            <a:miter lim="800000"/>
            <a:headEnd/>
            <a:tailEnd/>
          </a:ln>
        </p:spPr>
        <p:txBody>
          <a:bodyPr/>
          <a:lstStyle/>
          <a:p>
            <a:pPr marL="169863" indent="-169863" fontAlgn="t">
              <a:spcAft>
                <a:spcPts val="600"/>
              </a:spcAft>
              <a:buClr>
                <a:schemeClr val="tx1">
                  <a:lumMod val="65000"/>
                  <a:lumOff val="35000"/>
                </a:schemeClr>
              </a:buClr>
              <a:buSzPct val="150000"/>
              <a:buFont typeface="Arial" pitchFamily="34" charset="0"/>
              <a:buChar char="•"/>
              <a:defRPr/>
            </a:pPr>
            <a:r>
              <a:rPr lang="en-US" sz="1900" dirty="0">
                <a:latin typeface="+mn-lt"/>
                <a:cs typeface="+mn-cs"/>
              </a:rPr>
              <a:t>Simply stated, the research has not revealed a compelling argument as to the impact of learning styles and their effect on </a:t>
            </a:r>
            <a:r>
              <a:rPr lang="en-US" sz="1900" b="1" i="1" u="sng" dirty="0">
                <a:latin typeface="+mn-lt"/>
                <a:cs typeface="+mn-cs"/>
              </a:rPr>
              <a:t>predicting</a:t>
            </a:r>
            <a:r>
              <a:rPr lang="en-US" sz="1900" b="1" dirty="0">
                <a:latin typeface="+mn-lt"/>
                <a:cs typeface="+mn-cs"/>
              </a:rPr>
              <a:t> </a:t>
            </a:r>
            <a:r>
              <a:rPr lang="en-US" sz="1900" dirty="0">
                <a:latin typeface="+mn-lt"/>
                <a:cs typeface="+mn-cs"/>
              </a:rPr>
              <a:t>learning outcomes</a:t>
            </a:r>
            <a:r>
              <a:rPr lang="en-US" sz="1900" dirty="0" smtClean="0">
                <a:latin typeface="+mn-lt"/>
                <a:cs typeface="+mn-cs"/>
              </a:rPr>
              <a:t>.</a:t>
            </a:r>
          </a:p>
          <a:p>
            <a:pPr marL="169863" indent="-169863" fontAlgn="t">
              <a:spcAft>
                <a:spcPts val="600"/>
              </a:spcAft>
              <a:buClr>
                <a:schemeClr val="tx1">
                  <a:lumMod val="65000"/>
                  <a:lumOff val="35000"/>
                </a:schemeClr>
              </a:buClr>
              <a:buSzPct val="150000"/>
              <a:buFont typeface="Arial" pitchFamily="34" charset="0"/>
              <a:buChar char="•"/>
              <a:defRPr/>
            </a:pPr>
            <a:r>
              <a:rPr lang="en-US" sz="1900" dirty="0" smtClean="0">
                <a:latin typeface="+mn-lt"/>
              </a:rPr>
              <a:t>Small sample sizes, flawed sampling methodology, and non-experimental research designs casts doubt on the results of VAK learning style research.</a:t>
            </a:r>
          </a:p>
          <a:p>
            <a:pPr marL="169863" indent="-169863" fontAlgn="t">
              <a:spcAft>
                <a:spcPts val="600"/>
              </a:spcAft>
              <a:buClr>
                <a:schemeClr val="tx1">
                  <a:lumMod val="65000"/>
                  <a:lumOff val="35000"/>
                </a:schemeClr>
              </a:buClr>
              <a:buSzPct val="150000"/>
              <a:buFont typeface="Arial" pitchFamily="34" charset="0"/>
              <a:buChar char="•"/>
              <a:defRPr/>
            </a:pPr>
            <a:r>
              <a:rPr lang="en-US" sz="1900" dirty="0" smtClean="0">
                <a:latin typeface="+mn-lt"/>
              </a:rPr>
              <a:t>No </a:t>
            </a:r>
            <a:r>
              <a:rPr lang="en-US" sz="1900" dirty="0">
                <a:latin typeface="+mn-lt"/>
              </a:rPr>
              <a:t>substantial, uncontested, and hard empirical evidence has been found to prove that matching the styles </a:t>
            </a:r>
            <a:r>
              <a:rPr lang="en-US" sz="1900" dirty="0" smtClean="0">
                <a:latin typeface="+mn-lt"/>
              </a:rPr>
              <a:t>of </a:t>
            </a:r>
            <a:r>
              <a:rPr lang="en-US" sz="1900" dirty="0">
                <a:latin typeface="+mn-lt"/>
              </a:rPr>
              <a:t>learner and instructor improves learning and attention.</a:t>
            </a:r>
          </a:p>
          <a:p>
            <a:pPr marL="338138" lvl="1" indent="-174625" fontAlgn="t">
              <a:spcAft>
                <a:spcPts val="600"/>
              </a:spcAft>
              <a:buClr>
                <a:schemeClr val="accent1"/>
              </a:buClr>
              <a:buSzPct val="150000"/>
              <a:buFont typeface="Arial" pitchFamily="34" charset="0"/>
              <a:buChar char="•"/>
              <a:defRPr/>
            </a:pPr>
            <a:endParaRPr lang="en-US" dirty="0">
              <a:latin typeface="+mn-lt"/>
              <a:cs typeface="+mn-cs"/>
            </a:endParaRPr>
          </a:p>
        </p:txBody>
      </p:sp>
      <p:pic>
        <p:nvPicPr>
          <p:cNvPr id="14341"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14342"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14343"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8" name="TextBox 7"/>
          <p:cNvSpPr txBox="1"/>
          <p:nvPr/>
        </p:nvSpPr>
        <p:spPr>
          <a:xfrm>
            <a:off x="1066800" y="4724400"/>
            <a:ext cx="7162800" cy="1000274"/>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defRPr/>
            </a:pPr>
            <a:r>
              <a:rPr lang="en-US" sz="1500" dirty="0" smtClean="0">
                <a:latin typeface="+mn-lt"/>
              </a:rPr>
              <a:t>The study concluded that some of the most used [learning style] models have serious issues and weaknesses regarding “low reliability, poor validity and negligible impact on pedagogy</a:t>
            </a:r>
            <a:r>
              <a:rPr lang="en-US" sz="1500" i="1" dirty="0" smtClean="0">
                <a:latin typeface="+mn-lt"/>
                <a:cs typeface="+mn-cs"/>
              </a:rPr>
              <a:t>.” </a:t>
            </a:r>
            <a:r>
              <a:rPr lang="en-US" sz="1400" i="1" dirty="0" smtClean="0">
                <a:latin typeface="+mn-lt"/>
              </a:rPr>
              <a:t>Learning styles and pedagogy in post-16 learning</a:t>
            </a:r>
            <a:r>
              <a:rPr lang="en-US" sz="1400" dirty="0" smtClean="0">
                <a:latin typeface="+mn-lt"/>
              </a:rPr>
              <a:t>: </a:t>
            </a:r>
            <a:r>
              <a:rPr lang="en-US" sz="1400" i="1" dirty="0" smtClean="0">
                <a:latin typeface="+mn-lt"/>
              </a:rPr>
              <a:t>A Systematic and Critical Review </a:t>
            </a:r>
            <a:r>
              <a:rPr lang="en-US" sz="1400" dirty="0" smtClean="0">
                <a:latin typeface="+mn-lt"/>
              </a:rPr>
              <a:t>(2004)</a:t>
            </a:r>
            <a:endParaRPr lang="en-US" sz="1400" b="1" i="1" dirty="0">
              <a:latin typeface="+mn-lt"/>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533400" y="1600200"/>
            <a:ext cx="8458200" cy="30480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dirty="0" smtClean="0">
                <a:latin typeface="+mn-lt"/>
              </a:rPr>
              <a:t>The research does not support designing instruction to match learning styles. </a:t>
            </a:r>
          </a:p>
          <a:p>
            <a:pPr marL="338138" lvl="1" indent="-174625" fontAlgn="t">
              <a:spcAft>
                <a:spcPts val="300"/>
              </a:spcAft>
              <a:buClr>
                <a:schemeClr val="accent1"/>
              </a:buClr>
              <a:buSzPct val="150000"/>
              <a:buFont typeface="Arial" pitchFamily="34" charset="0"/>
              <a:buChar char="•"/>
              <a:defRPr/>
            </a:pPr>
            <a:r>
              <a:rPr lang="en-US" sz="1700" dirty="0" smtClean="0">
                <a:latin typeface="+mn-lt"/>
              </a:rPr>
              <a:t>After more than 30 years of research, no consensus has been reached about the most effective instrument for measuring learning styles and there is no agreement about the most appropriate pedagogical interventions. </a:t>
            </a:r>
          </a:p>
          <a:p>
            <a:pPr marL="338138" lvl="1" indent="-174625" fontAlgn="t">
              <a:spcAft>
                <a:spcPts val="300"/>
              </a:spcAft>
              <a:buClr>
                <a:schemeClr val="accent1"/>
              </a:buClr>
              <a:buSzPct val="150000"/>
              <a:buFont typeface="Arial" pitchFamily="34" charset="0"/>
              <a:buChar char="•"/>
              <a:defRPr/>
            </a:pPr>
            <a:r>
              <a:rPr lang="en-US" sz="1700" dirty="0" smtClean="0">
                <a:latin typeface="+mn-lt"/>
              </a:rPr>
              <a:t>In a large meta-study, Marzano (1998) found that graphic representations of the subject matter had noticeable effects on learning outcomes regardless of any attempt to match them with learners' modalities (learning preference or style). </a:t>
            </a:r>
          </a:p>
          <a:p>
            <a:pPr marL="338138" lvl="1" indent="-174625" fontAlgn="t">
              <a:spcAft>
                <a:spcPts val="300"/>
              </a:spcAft>
              <a:buClr>
                <a:schemeClr val="accent1"/>
              </a:buClr>
              <a:buSzPct val="150000"/>
              <a:buFont typeface="Arial" pitchFamily="34" charset="0"/>
              <a:buChar char="•"/>
              <a:defRPr/>
            </a:pPr>
            <a:r>
              <a:rPr lang="en-US" sz="1700" dirty="0" smtClean="0">
                <a:latin typeface="+mn-lt"/>
              </a:rPr>
              <a:t>Another study found that visual presentation through the use of pictures was advantageous for all adults, irrespective of a high or low learning style preference for visual images (BECTA, 2005). </a:t>
            </a:r>
          </a:p>
          <a:p>
            <a:pPr marL="169863" indent="-169863" fontAlgn="t">
              <a:spcAft>
                <a:spcPts val="300"/>
              </a:spcAft>
              <a:buClr>
                <a:schemeClr val="tx1">
                  <a:lumMod val="65000"/>
                  <a:lumOff val="35000"/>
                </a:schemeClr>
              </a:buClr>
              <a:buSzPct val="150000"/>
              <a:buFont typeface="Arial" pitchFamily="34" charset="0"/>
              <a:buChar char="•"/>
              <a:defRPr/>
            </a:pPr>
            <a:endParaRPr lang="en-US" sz="2000" dirty="0">
              <a:latin typeface="+mn-lt"/>
              <a:cs typeface="+mn-cs"/>
            </a:endParaRPr>
          </a:p>
        </p:txBody>
      </p:sp>
      <p:pic>
        <p:nvPicPr>
          <p:cNvPr id="1536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15364"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15365"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16" name="Rectangle 2"/>
          <p:cNvSpPr>
            <a:spLocks noGrp="1" noChangeArrowheads="1"/>
          </p:cNvSpPr>
          <p:nvPr>
            <p:ph type="title"/>
          </p:nvPr>
        </p:nvSpPr>
        <p:spPr bwMode="auto">
          <a:xfrm>
            <a:off x="1143000" y="228600"/>
            <a:ext cx="68580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Does the Research Reveal About Learning Styles?</a:t>
            </a:r>
          </a:p>
        </p:txBody>
      </p:sp>
      <p:sp>
        <p:nvSpPr>
          <p:cNvPr id="9" name="TextBox 8"/>
          <p:cNvSpPr txBox="1"/>
          <p:nvPr/>
        </p:nvSpPr>
        <p:spPr>
          <a:xfrm>
            <a:off x="609600" y="4876800"/>
            <a:ext cx="8305800" cy="1254125"/>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fontAlgn="t">
              <a:spcAft>
                <a:spcPts val="300"/>
              </a:spcAft>
              <a:defRPr/>
            </a:pPr>
            <a:r>
              <a:rPr lang="en-US" sz="1500" dirty="0">
                <a:latin typeface="+mn-lt"/>
                <a:cs typeface="Arial" pitchFamily="34" charset="0"/>
              </a:rPr>
              <a:t>“The findings of this [VAK] research adds to the existing body of discourse and consolidates the belief that learning styles as determined by self-assessment instruments do not necessarily improve performances”.  </a:t>
            </a:r>
            <a:r>
              <a:rPr lang="en-US" sz="1400" i="1" dirty="0">
                <a:latin typeface="+mn-lt"/>
                <a:cs typeface="Arial" pitchFamily="34" charset="0"/>
              </a:rPr>
              <a:t>Effectiveness of Personalized Learning Paths on Students Learning Experiences in an e-Learning Environment, European Journal of Open, Distance and E-Learning (2013)</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533400" y="1600200"/>
            <a:ext cx="8305800" cy="45720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b="1" i="1" dirty="0">
                <a:latin typeface="+mn-lt"/>
              </a:rPr>
              <a:t>Low validity and reliability </a:t>
            </a:r>
            <a:r>
              <a:rPr lang="en-US" sz="1900" dirty="0">
                <a:latin typeface="+mn-lt"/>
              </a:rPr>
              <a:t>scores of the VAK instruments used to identify specific learning styles raise serious doubts about their psychometric properties</a:t>
            </a:r>
            <a:r>
              <a:rPr lang="en-US" sz="2000" dirty="0">
                <a:latin typeface="+mn-lt"/>
              </a:rPr>
              <a:t>.</a:t>
            </a:r>
          </a:p>
          <a:p>
            <a:pPr marL="338138" lvl="1" indent="-157163" fontAlgn="t">
              <a:spcAft>
                <a:spcPts val="300"/>
              </a:spcAft>
              <a:buClr>
                <a:schemeClr val="accent1"/>
              </a:buClr>
              <a:buSzPct val="150000"/>
              <a:buFont typeface="Arial" pitchFamily="34" charset="0"/>
              <a:buChar char="•"/>
              <a:defRPr/>
            </a:pPr>
            <a:r>
              <a:rPr lang="en-US" sz="1700" dirty="0">
                <a:latin typeface="+mn-lt"/>
              </a:rPr>
              <a:t>In other words, </a:t>
            </a:r>
            <a:r>
              <a:rPr lang="en-US" sz="1700" i="1" dirty="0">
                <a:latin typeface="+mn-lt"/>
              </a:rPr>
              <a:t>if the tests used to identify learning styles are not reliable or valid, then any conclusions or results based upon them are suspect.</a:t>
            </a:r>
          </a:p>
          <a:p>
            <a:pPr marL="395288" lvl="1" indent="-157163" fontAlgn="t">
              <a:spcAft>
                <a:spcPts val="300"/>
              </a:spcAft>
              <a:buClr>
                <a:schemeClr val="accent1"/>
              </a:buClr>
              <a:buSzPct val="150000"/>
              <a:buFont typeface="Arial" pitchFamily="34" charset="0"/>
              <a:buChar char="•"/>
              <a:defRPr/>
            </a:pPr>
            <a:r>
              <a:rPr lang="en-US" sz="1700" dirty="0">
                <a:latin typeface="+mn-lt"/>
              </a:rPr>
              <a:t>Intervening variables confound the results (click </a:t>
            </a:r>
            <a:r>
              <a:rPr lang="en-US" sz="1700" b="1" dirty="0">
                <a:solidFill>
                  <a:srgbClr val="1B06BA"/>
                </a:solidFill>
                <a:latin typeface="+mn-lt"/>
                <a:hlinkClick r:id="rId3" action="ppaction://hlinksldjump"/>
              </a:rPr>
              <a:t>here</a:t>
            </a:r>
            <a:r>
              <a:rPr lang="en-US" sz="1700" dirty="0">
                <a:latin typeface="+mn-lt"/>
              </a:rPr>
              <a:t> for factors that affect the variability in learning).</a:t>
            </a:r>
          </a:p>
          <a:p>
            <a:pPr marL="169863" lvl="1" indent="-157163" fontAlgn="t">
              <a:spcAft>
                <a:spcPts val="300"/>
              </a:spcAft>
              <a:buClr>
                <a:schemeClr val="tx1">
                  <a:lumMod val="75000"/>
                  <a:lumOff val="25000"/>
                </a:schemeClr>
              </a:buClr>
              <a:buSzPct val="150000"/>
              <a:buFont typeface="Arial" pitchFamily="34" charset="0"/>
              <a:buChar char="•"/>
              <a:defRPr/>
            </a:pPr>
            <a:r>
              <a:rPr lang="en-US" sz="1900" dirty="0" smtClean="0">
                <a:latin typeface="+mn-lt"/>
                <a:cs typeface="Arial" pitchFamily="34" charset="0"/>
              </a:rPr>
              <a:t>Since self-assessments </a:t>
            </a:r>
            <a:r>
              <a:rPr lang="en-US" sz="1900" dirty="0">
                <a:latin typeface="+mn-lt"/>
                <a:cs typeface="Arial" pitchFamily="34" charset="0"/>
              </a:rPr>
              <a:t>are used to determine </a:t>
            </a:r>
            <a:r>
              <a:rPr lang="en-US" sz="1900" dirty="0" smtClean="0">
                <a:latin typeface="+mn-lt"/>
                <a:cs typeface="Arial" pitchFamily="34" charset="0"/>
              </a:rPr>
              <a:t>specific learning </a:t>
            </a:r>
            <a:r>
              <a:rPr lang="en-US" sz="1900" dirty="0">
                <a:latin typeface="+mn-lt"/>
                <a:cs typeface="Arial" pitchFamily="34" charset="0"/>
              </a:rPr>
              <a:t>styles, the adequacy of such </a:t>
            </a:r>
            <a:r>
              <a:rPr lang="en-US" sz="1900" dirty="0" smtClean="0">
                <a:latin typeface="+mn-lt"/>
                <a:cs typeface="Arial" pitchFamily="34" charset="0"/>
              </a:rPr>
              <a:t>self-assessments as a basis for identifying learning </a:t>
            </a:r>
            <a:r>
              <a:rPr lang="en-US" sz="1900" dirty="0">
                <a:latin typeface="+mn-lt"/>
                <a:cs typeface="Arial" pitchFamily="34" charset="0"/>
              </a:rPr>
              <a:t>styles </a:t>
            </a:r>
            <a:r>
              <a:rPr lang="en-US" sz="1900" dirty="0" smtClean="0">
                <a:latin typeface="+mn-lt"/>
                <a:cs typeface="Arial" pitchFamily="34" charset="0"/>
              </a:rPr>
              <a:t>are </a:t>
            </a:r>
            <a:r>
              <a:rPr lang="en-US" sz="1900" dirty="0">
                <a:latin typeface="+mn-lt"/>
                <a:cs typeface="Arial" pitchFamily="34" charset="0"/>
              </a:rPr>
              <a:t>questionable </a:t>
            </a:r>
            <a:r>
              <a:rPr lang="en-US" sz="1500" i="1" dirty="0">
                <a:latin typeface="+mn-lt"/>
                <a:cs typeface="Arial" pitchFamily="34" charset="0"/>
              </a:rPr>
              <a:t>(Kirschner &amp; van Merrinboer, 2013</a:t>
            </a:r>
            <a:r>
              <a:rPr lang="en-US" sz="1500" dirty="0">
                <a:latin typeface="+mn-lt"/>
                <a:cs typeface="Arial" pitchFamily="34" charset="0"/>
              </a:rPr>
              <a:t>) </a:t>
            </a:r>
          </a:p>
        </p:txBody>
      </p:sp>
      <p:pic>
        <p:nvPicPr>
          <p:cNvPr id="1638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a:ln w="9525">
            <a:noFill/>
            <a:miter lim="800000"/>
            <a:headEnd/>
            <a:tailEnd/>
          </a:ln>
        </p:spPr>
      </p:pic>
      <p:pic>
        <p:nvPicPr>
          <p:cNvPr id="1638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a:ln w="9525">
            <a:noFill/>
            <a:miter lim="800000"/>
            <a:headEnd/>
            <a:tailEnd/>
          </a:ln>
        </p:spPr>
      </p:pic>
      <p:pic>
        <p:nvPicPr>
          <p:cNvPr id="16389"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a:ln w="9525">
            <a:noFill/>
            <a:miter lim="800000"/>
            <a:headEnd/>
            <a:tailEnd/>
          </a:ln>
        </p:spPr>
      </p:pic>
      <p:sp>
        <p:nvSpPr>
          <p:cNvPr id="16" name="Rectangle 2"/>
          <p:cNvSpPr>
            <a:spLocks noGrp="1" noChangeArrowheads="1"/>
          </p:cNvSpPr>
          <p:nvPr>
            <p:ph type="title"/>
          </p:nvPr>
        </p:nvSpPr>
        <p:spPr bwMode="auto">
          <a:xfrm>
            <a:off x="1143000" y="228600"/>
            <a:ext cx="68580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Does the Research Reveal About Learning Styles?</a:t>
            </a:r>
          </a:p>
        </p:txBody>
      </p:sp>
      <p:sp>
        <p:nvSpPr>
          <p:cNvPr id="7" name="TextBox 6"/>
          <p:cNvSpPr txBox="1"/>
          <p:nvPr/>
        </p:nvSpPr>
        <p:spPr>
          <a:xfrm>
            <a:off x="685800" y="4789487"/>
            <a:ext cx="8077200" cy="1230313"/>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300"/>
              </a:spcAft>
              <a:defRPr/>
            </a:pPr>
            <a:r>
              <a:rPr lang="en-US" sz="1500" dirty="0">
                <a:latin typeface="+mn-lt"/>
                <a:cs typeface="+mn-cs"/>
              </a:rPr>
              <a:t>Research reveals that most learning style instruments have such serious weaknesses (e.g. low reliability &amp; poor validity) </a:t>
            </a:r>
            <a:r>
              <a:rPr lang="en-US" sz="1500" i="1" dirty="0">
                <a:latin typeface="+mn-lt"/>
                <a:cs typeface="+mn-cs"/>
              </a:rPr>
              <a:t>it is recommend their use in research and practice should be dis-continued.  </a:t>
            </a:r>
            <a:r>
              <a:rPr lang="en-US" sz="1500" dirty="0">
                <a:latin typeface="+mn-lt"/>
                <a:cs typeface="+mn-cs"/>
              </a:rPr>
              <a:t>Investigations of the properties of a variety of scales have revealed that even the most widely used are inadequate in this regard. </a:t>
            </a:r>
            <a:r>
              <a:rPr lang="en-US" sz="1400" i="1" dirty="0">
                <a:latin typeface="+mn-lt"/>
                <a:cs typeface="+mn-cs"/>
              </a:rPr>
              <a:t>Australian Journal of Education, Vol. 54, No. I, 2010, 5-17</a:t>
            </a:r>
            <a:endParaRPr lang="en-US" sz="1400" b="1" i="1" dirty="0">
              <a:latin typeface="+mn-lt"/>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533400" y="1600200"/>
            <a:ext cx="8382000" cy="25908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j-lt"/>
              </a:rPr>
              <a:t>Scores on the VAK learning style tests vary </a:t>
            </a:r>
            <a:r>
              <a:rPr lang="en-US" sz="1900" dirty="0" smtClean="0">
                <a:latin typeface="+mj-lt"/>
              </a:rPr>
              <a:t>greatly among same individual</a:t>
            </a:r>
            <a:r>
              <a:rPr lang="en-US" sz="1900" dirty="0">
                <a:latin typeface="+mj-lt"/>
              </a:rPr>
              <a:t>.</a:t>
            </a:r>
          </a:p>
          <a:p>
            <a:pPr marL="463550" lvl="1" indent="-225425" fontAlgn="t">
              <a:spcAft>
                <a:spcPts val="300"/>
              </a:spcAft>
              <a:buClr>
                <a:schemeClr val="accent1"/>
              </a:buClr>
              <a:buSzPct val="150000"/>
              <a:buFont typeface="Arial" pitchFamily="34" charset="0"/>
              <a:buChar char="•"/>
              <a:defRPr/>
            </a:pPr>
            <a:r>
              <a:rPr lang="en-US" sz="1700" dirty="0">
                <a:latin typeface="+mj-lt"/>
              </a:rPr>
              <a:t>VAK test questions focus on out-of-context preferences which allows for wide range of interpretations.</a:t>
            </a:r>
          </a:p>
          <a:p>
            <a:pPr marL="463550" lvl="1" indent="-225425" fontAlgn="t">
              <a:spcAft>
                <a:spcPts val="300"/>
              </a:spcAft>
              <a:buClr>
                <a:schemeClr val="accent1"/>
              </a:buClr>
              <a:buSzPct val="150000"/>
              <a:buFont typeface="Arial" pitchFamily="34" charset="0"/>
              <a:buChar char="•"/>
              <a:defRPr/>
            </a:pPr>
            <a:r>
              <a:rPr lang="en-US" sz="1700" dirty="0">
                <a:latin typeface="+mj-lt"/>
              </a:rPr>
              <a:t>Learning style instruments tend to be self-assessments that rely on students to answer honestly and to have enough self-awareness to answer accurately. </a:t>
            </a:r>
          </a:p>
          <a:p>
            <a:pPr marL="463550" lvl="1" indent="-225425" fontAlgn="t">
              <a:spcAft>
                <a:spcPts val="300"/>
              </a:spcAft>
              <a:buClr>
                <a:schemeClr val="accent1"/>
              </a:buClr>
              <a:buSzPct val="150000"/>
              <a:buFont typeface="Arial" pitchFamily="34" charset="0"/>
              <a:buChar char="•"/>
              <a:defRPr/>
            </a:pPr>
            <a:r>
              <a:rPr lang="en-US" sz="1700" dirty="0">
                <a:latin typeface="+mj-lt"/>
              </a:rPr>
              <a:t>Intervening variables confound the results</a:t>
            </a:r>
          </a:p>
          <a:p>
            <a:pPr marL="463550" lvl="1" indent="-225425" fontAlgn="t">
              <a:spcAft>
                <a:spcPts val="300"/>
              </a:spcAft>
              <a:buClr>
                <a:schemeClr val="accent1"/>
              </a:buClr>
              <a:buSzPct val="150000"/>
              <a:buFont typeface="Arial" pitchFamily="34" charset="0"/>
              <a:buChar char="•"/>
              <a:defRPr/>
            </a:pPr>
            <a:r>
              <a:rPr lang="en-US" sz="1700" dirty="0">
                <a:latin typeface="+mj-lt"/>
              </a:rPr>
              <a:t>Assessment of learning styles based on sensory modality has no correlation with learning and memory.</a:t>
            </a:r>
          </a:p>
          <a:p>
            <a:pPr marL="169863" indent="-169863" fontAlgn="t">
              <a:lnSpc>
                <a:spcPct val="90000"/>
              </a:lnSpc>
              <a:spcAft>
                <a:spcPts val="300"/>
              </a:spcAft>
              <a:buClr>
                <a:schemeClr val="tx1">
                  <a:lumMod val="65000"/>
                  <a:lumOff val="35000"/>
                </a:schemeClr>
              </a:buClr>
              <a:buSzPct val="150000"/>
              <a:buFont typeface="Arial" pitchFamily="34" charset="0"/>
              <a:buChar char="•"/>
              <a:defRPr/>
            </a:pPr>
            <a:endParaRPr lang="en-US" sz="1500" dirty="0">
              <a:latin typeface="+mn-lt"/>
              <a:cs typeface="Arial" pitchFamily="34" charset="0"/>
            </a:endParaRPr>
          </a:p>
        </p:txBody>
      </p:sp>
      <p:pic>
        <p:nvPicPr>
          <p:cNvPr id="17411"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17412"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17413"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16" name="Rectangle 2"/>
          <p:cNvSpPr>
            <a:spLocks noGrp="1" noChangeArrowheads="1"/>
          </p:cNvSpPr>
          <p:nvPr>
            <p:ph type="title"/>
          </p:nvPr>
        </p:nvSpPr>
        <p:spPr bwMode="auto">
          <a:xfrm>
            <a:off x="1143000" y="228600"/>
            <a:ext cx="68580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Does the Research Reveal About Learning Styles?</a:t>
            </a:r>
          </a:p>
        </p:txBody>
      </p:sp>
      <p:sp>
        <p:nvSpPr>
          <p:cNvPr id="12" name="TextBox 11"/>
          <p:cNvSpPr txBox="1"/>
          <p:nvPr/>
        </p:nvSpPr>
        <p:spPr>
          <a:xfrm>
            <a:off x="914400" y="4648200"/>
            <a:ext cx="7543800" cy="769938"/>
          </a:xfrm>
          <a:prstGeom prst="rect">
            <a:avLst/>
          </a:prstGeom>
          <a:solidFill>
            <a:schemeClr val="bg2">
              <a:lumMod val="20000"/>
              <a:lumOff val="80000"/>
            </a:schemeClr>
          </a:solidFill>
          <a:ln w="38100">
            <a:solidFill>
              <a:schemeClr val="tx1">
                <a:lumMod val="50000"/>
                <a:lumOff val="50000"/>
              </a:schemeClr>
            </a:solidFill>
          </a:ln>
        </p:spPr>
        <p:txBody>
          <a:bodyPr>
            <a:spAutoFit/>
          </a:bodyPr>
          <a:lstStyle/>
          <a:p>
            <a:pPr fontAlgn="t">
              <a:spcAft>
                <a:spcPts val="0"/>
              </a:spcAft>
              <a:defRPr/>
            </a:pPr>
            <a:r>
              <a:rPr lang="en-US" sz="1500" dirty="0">
                <a:latin typeface="+mn-lt"/>
                <a:cs typeface="+mn-cs"/>
              </a:rPr>
              <a:t>“Based on several decades of empirical evidence, matching learning activities/ strategies with specific learning styles does not often result in improved learning.” </a:t>
            </a:r>
            <a:r>
              <a:rPr lang="en-US" sz="1400" i="1" dirty="0">
                <a:latin typeface="+mn-lt"/>
                <a:cs typeface="Arial" pitchFamily="34" charset="0"/>
              </a:rPr>
              <a:t>Howles &amp; Jeong 2009. Learning Styles and the Design of E-learning: What the Research Says.</a:t>
            </a:r>
            <a:endParaRPr lang="en-US" sz="1400" i="1" dirty="0">
              <a:latin typeface="+mn-lt"/>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sp>
        <p:nvSpPr>
          <p:cNvPr id="12" name="Rectangle 3"/>
          <p:cNvSpPr txBox="1">
            <a:spLocks noChangeArrowheads="1"/>
          </p:cNvSpPr>
          <p:nvPr/>
        </p:nvSpPr>
        <p:spPr bwMode="auto">
          <a:xfrm>
            <a:off x="533400" y="1600200"/>
            <a:ext cx="8382000" cy="25908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kern="0" dirty="0">
                <a:latin typeface="+mn-lt"/>
              </a:rPr>
              <a:t>Any discussion concerning individual differences in learning cannot be complete without addressing the research on aptitude treatment interaction (ATI).</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ATI is the concept that some instructional strategies (treatments) are more or less effective for particular individuals depending upon their specific abilities. </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As a theoretical framework, ATI suggests optimal learning results when the instruction is exactly matched to the aptitudes of the learner. </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The goal of ATI research is to predict educational outcomes from combinations of aptitudes and treatments. </a:t>
            </a:r>
          </a:p>
          <a:p>
            <a:pPr marL="169863" indent="-169863" fontAlgn="t">
              <a:lnSpc>
                <a:spcPct val="90000"/>
              </a:lnSpc>
              <a:spcAft>
                <a:spcPts val="300"/>
              </a:spcAft>
              <a:buClr>
                <a:schemeClr val="tx1">
                  <a:lumMod val="65000"/>
                  <a:lumOff val="35000"/>
                </a:schemeClr>
              </a:buClr>
              <a:buSzPct val="150000"/>
              <a:buFont typeface="Arial" pitchFamily="34" charset="0"/>
              <a:buChar char="•"/>
              <a:defRPr/>
            </a:pPr>
            <a:endParaRPr lang="en-US" sz="1500" dirty="0">
              <a:latin typeface="+mn-lt"/>
              <a:cs typeface="Arial" pitchFamily="34" charset="0"/>
            </a:endParaRPr>
          </a:p>
        </p:txBody>
      </p:sp>
      <p:pic>
        <p:nvPicPr>
          <p:cNvPr id="18436"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2" cstate="print"/>
          <a:srcRect/>
          <a:stretch>
            <a:fillRect/>
          </a:stretch>
        </p:blipFill>
        <p:spPr bwMode="auto">
          <a:xfrm>
            <a:off x="7353300" y="6257925"/>
            <a:ext cx="581025" cy="295275"/>
          </a:xfrm>
          <a:prstGeom prst="rect">
            <a:avLst/>
          </a:prstGeom>
          <a:noFill/>
          <a:ln w="9525">
            <a:noFill/>
            <a:miter lim="800000"/>
            <a:headEnd/>
            <a:tailEnd/>
          </a:ln>
        </p:spPr>
      </p:pic>
      <p:pic>
        <p:nvPicPr>
          <p:cNvPr id="1843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a:ln w="9525">
            <a:noFill/>
            <a:miter lim="800000"/>
            <a:headEnd/>
            <a:tailEnd/>
          </a:ln>
        </p:spPr>
      </p:pic>
      <p:pic>
        <p:nvPicPr>
          <p:cNvPr id="18438"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a:ln w="9525">
            <a:noFill/>
            <a:miter lim="800000"/>
            <a:headEnd/>
            <a:tailEnd/>
          </a:ln>
        </p:spPr>
      </p:pic>
      <p:sp>
        <p:nvSpPr>
          <p:cNvPr id="7" name="TextBox 6"/>
          <p:cNvSpPr txBox="1"/>
          <p:nvPr/>
        </p:nvSpPr>
        <p:spPr>
          <a:xfrm>
            <a:off x="457200" y="5029200"/>
            <a:ext cx="8458200" cy="1015663"/>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fontAlgn="t">
              <a:spcAft>
                <a:spcPts val="0"/>
              </a:spcAft>
              <a:defRPr/>
            </a:pPr>
            <a:r>
              <a:rPr lang="en-US" sz="1500" dirty="0" smtClean="0">
                <a:latin typeface="+mn-lt"/>
              </a:rPr>
              <a:t>“Although the presumption of matching instructional strategies to individual modality preferences to enhance learning has great intuitive appeal, little empirical support for this proposition was found from the quantitative synthesis of the extant research. Neither modality testing nor modality teaching were shown to be efficacious”. </a:t>
            </a:r>
            <a:r>
              <a:rPr lang="en-US" sz="1400" dirty="0" smtClean="0">
                <a:latin typeface="+mn-lt"/>
              </a:rPr>
              <a:t>(Kavale &amp; Forness, 1987, p. 237)</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sp>
        <p:nvSpPr>
          <p:cNvPr id="12" name="Rectangle 3"/>
          <p:cNvSpPr txBox="1">
            <a:spLocks noChangeArrowheads="1"/>
          </p:cNvSpPr>
          <p:nvPr/>
        </p:nvSpPr>
        <p:spPr bwMode="auto">
          <a:xfrm>
            <a:off x="533400" y="1600200"/>
            <a:ext cx="8610600" cy="33528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The lack of attention to the social aspects of learning is a serious deficiency of ATI research. </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Design treatments should not focus on the individual but groups of students with particular aptitude patterns. </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An understanding of cognitive abilities alone would not be sufficient to explain individual differences in learning when incorporating aptitude treatment interactions. </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smtClean="0">
                <a:latin typeface="+mn-lt"/>
              </a:rPr>
              <a:t>Critics </a:t>
            </a:r>
            <a:r>
              <a:rPr lang="en-US" sz="1900" dirty="0">
                <a:latin typeface="+mn-lt"/>
              </a:rPr>
              <a:t>argued that student performance was too dynamic to be supported by the permanence and pervasiveness of primarily cognitive ATI </a:t>
            </a:r>
            <a:r>
              <a:rPr lang="en-US" sz="1900" dirty="0" smtClean="0">
                <a:latin typeface="+mn-lt"/>
              </a:rPr>
              <a:t>.</a:t>
            </a:r>
          </a:p>
          <a:p>
            <a:pPr marL="169863" indent="-169863" algn="ctr" fontAlgn="t">
              <a:spcAft>
                <a:spcPts val="300"/>
              </a:spcAft>
              <a:buClr>
                <a:schemeClr val="tx1">
                  <a:lumMod val="65000"/>
                  <a:lumOff val="35000"/>
                </a:schemeClr>
              </a:buClr>
              <a:buSzPct val="150000"/>
              <a:defRPr/>
            </a:pPr>
            <a:endParaRPr lang="en-US" sz="1200" dirty="0" smtClean="0">
              <a:latin typeface="+mn-lt"/>
            </a:endParaRPr>
          </a:p>
          <a:p>
            <a:pPr marL="169863" indent="-169863" algn="ctr" fontAlgn="t">
              <a:spcAft>
                <a:spcPts val="300"/>
              </a:spcAft>
              <a:buClr>
                <a:schemeClr val="tx1">
                  <a:lumMod val="65000"/>
                  <a:lumOff val="35000"/>
                </a:schemeClr>
              </a:buClr>
              <a:buSzPct val="150000"/>
              <a:defRPr/>
            </a:pPr>
            <a:r>
              <a:rPr lang="en-US" sz="1900" dirty="0" smtClean="0">
                <a:latin typeface="+mn-lt"/>
              </a:rPr>
              <a:t>Click </a:t>
            </a:r>
            <a:r>
              <a:rPr lang="en-US" sz="1900" dirty="0" smtClean="0">
                <a:latin typeface="+mn-lt"/>
                <a:hlinkClick r:id="rId2" action="ppaction://hlinksldjump"/>
              </a:rPr>
              <a:t>here</a:t>
            </a:r>
            <a:r>
              <a:rPr lang="en-US" sz="1900" dirty="0" smtClean="0">
                <a:latin typeface="+mn-lt"/>
              </a:rPr>
              <a:t> for more on ATI</a:t>
            </a:r>
            <a:endParaRPr lang="en-US" sz="1900" dirty="0">
              <a:latin typeface="+mn-lt"/>
            </a:endParaRPr>
          </a:p>
        </p:txBody>
      </p:sp>
      <p:pic>
        <p:nvPicPr>
          <p:cNvPr id="1946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1946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19462"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752600" y="1752600"/>
            <a:ext cx="7315200" cy="4038600"/>
          </a:xfrm>
          <a:prstGeom prst="rect">
            <a:avLst/>
          </a:prstGeom>
          <a:noFill/>
          <a:ln w="9525">
            <a:noFill/>
            <a:miter lim="800000"/>
            <a:headEnd/>
            <a:tailEnd/>
          </a:ln>
        </p:spPr>
        <p:txBody>
          <a:bodyPr/>
          <a:lstStyle/>
          <a:p>
            <a:pPr marL="342900" indent="-342900">
              <a:buClr>
                <a:schemeClr val="bg2"/>
              </a:buClr>
              <a:buSzPct val="70000"/>
              <a:buFont typeface="Wingdings" pitchFamily="2" charset="2"/>
              <a:buChar char="l"/>
              <a:defRPr/>
            </a:pPr>
            <a:endParaRPr lang="en-US" sz="2000" kern="0" dirty="0">
              <a:latin typeface="+mn-lt"/>
              <a:cs typeface="+mn-cs"/>
            </a:endParaRPr>
          </a:p>
        </p:txBody>
      </p:sp>
      <p:sp>
        <p:nvSpPr>
          <p:cNvPr id="10" name="Rectangle 3"/>
          <p:cNvSpPr txBox="1">
            <a:spLocks noChangeArrowheads="1"/>
          </p:cNvSpPr>
          <p:nvPr/>
        </p:nvSpPr>
        <p:spPr bwMode="auto">
          <a:xfrm>
            <a:off x="533400" y="1600200"/>
            <a:ext cx="8382000" cy="4114800"/>
          </a:xfrm>
          <a:prstGeom prst="rect">
            <a:avLst/>
          </a:prstGeom>
          <a:noFill/>
          <a:ln w="9525">
            <a:noFill/>
            <a:miter lim="800000"/>
            <a:headEnd/>
            <a:tailEnd/>
          </a:ln>
        </p:spPr>
        <p:txBody>
          <a:bodyPr/>
          <a:lstStyle/>
          <a:p>
            <a:pPr marL="169863" indent="-169863" fontAlgn="t">
              <a:lnSpc>
                <a:spcPct val="90000"/>
              </a:lnSpc>
              <a:spcAft>
                <a:spcPts val="300"/>
              </a:spcAft>
              <a:buClr>
                <a:schemeClr val="tx1">
                  <a:lumMod val="65000"/>
                  <a:lumOff val="35000"/>
                </a:schemeClr>
              </a:buClr>
              <a:buSzPct val="150000"/>
              <a:buFont typeface="Arial" pitchFamily="34" charset="0"/>
              <a:buChar char="•"/>
              <a:defRPr/>
            </a:pPr>
            <a:r>
              <a:rPr lang="en-US" sz="1900" dirty="0">
                <a:latin typeface="+mn-lt"/>
              </a:rPr>
              <a:t>It’ s not surprising the reference to learning styles is one of the most misunderstood and overused issues confronting educational and training communities.</a:t>
            </a:r>
          </a:p>
          <a:p>
            <a:pPr marL="338138" lvl="1" indent="-163513" fontAlgn="t">
              <a:spcAft>
                <a:spcPts val="600"/>
              </a:spcAft>
              <a:buClr>
                <a:schemeClr val="accent1"/>
              </a:buClr>
              <a:buSzPct val="150000"/>
              <a:buFont typeface="Arial" pitchFamily="34" charset="0"/>
              <a:buChar char="•"/>
              <a:defRPr/>
            </a:pPr>
            <a:r>
              <a:rPr lang="en-US" sz="1700" dirty="0">
                <a:latin typeface="+mn-lt"/>
              </a:rPr>
              <a:t>Part of the reason is the wide disparity in the definition of learning styles and their relationship to cognitive styles.</a:t>
            </a:r>
          </a:p>
          <a:p>
            <a:pPr marL="338138" lvl="1" indent="-163513" fontAlgn="t">
              <a:spcAft>
                <a:spcPts val="600"/>
              </a:spcAft>
              <a:buClr>
                <a:schemeClr val="accent1"/>
              </a:buClr>
              <a:buSzPct val="150000"/>
              <a:buFont typeface="Arial" pitchFamily="34" charset="0"/>
              <a:buChar char="•"/>
              <a:defRPr/>
            </a:pPr>
            <a:r>
              <a:rPr lang="en-US" sz="1700" dirty="0">
                <a:latin typeface="+mn-lt"/>
              </a:rPr>
              <a:t>Furthermore, there is continued debate as to whether learning styles </a:t>
            </a:r>
            <a:r>
              <a:rPr lang="en-US" sz="1700" i="1" dirty="0">
                <a:latin typeface="+mn-lt"/>
              </a:rPr>
              <a:t>even</a:t>
            </a:r>
            <a:r>
              <a:rPr lang="en-US" sz="1700" dirty="0">
                <a:latin typeface="+mn-lt"/>
              </a:rPr>
              <a:t> exist, with the only current evidence of their existence being the tests used to identify them</a:t>
            </a:r>
            <a:r>
              <a:rPr lang="en-US" sz="1700" dirty="0" smtClean="0">
                <a:latin typeface="+mn-lt"/>
              </a:rPr>
              <a:t>.</a:t>
            </a:r>
          </a:p>
          <a:p>
            <a:pPr marL="338138" lvl="1" indent="-163513" fontAlgn="t">
              <a:spcAft>
                <a:spcPts val="600"/>
              </a:spcAft>
              <a:buClr>
                <a:schemeClr val="accent1"/>
              </a:buClr>
              <a:buSzPct val="150000"/>
              <a:buFont typeface="Arial" pitchFamily="34" charset="0"/>
              <a:buChar char="•"/>
              <a:defRPr/>
            </a:pPr>
            <a:r>
              <a:rPr lang="en-US" sz="1700" i="1" dirty="0" smtClean="0">
                <a:latin typeface="+mn-lt"/>
              </a:rPr>
              <a:t>Confusion </a:t>
            </a:r>
            <a:r>
              <a:rPr lang="en-US" sz="1700" dirty="0" smtClean="0">
                <a:latin typeface="+mn-lt"/>
              </a:rPr>
              <a:t>also exists between </a:t>
            </a:r>
            <a:r>
              <a:rPr lang="en-US" sz="1700" i="1" dirty="0" smtClean="0">
                <a:latin typeface="+mn-lt"/>
              </a:rPr>
              <a:t>ability</a:t>
            </a:r>
            <a:r>
              <a:rPr lang="en-US" sz="1700" dirty="0" smtClean="0">
                <a:latin typeface="+mn-lt"/>
              </a:rPr>
              <a:t>, per se,  what you can do, and </a:t>
            </a:r>
            <a:r>
              <a:rPr lang="en-US" sz="1700" i="1" dirty="0" smtClean="0">
                <a:latin typeface="+mn-lt"/>
              </a:rPr>
              <a:t>style, which</a:t>
            </a:r>
            <a:r>
              <a:rPr lang="en-US" sz="1700" dirty="0" smtClean="0">
                <a:latin typeface="+mn-lt"/>
              </a:rPr>
              <a:t> is how you do it…there is a difference</a:t>
            </a:r>
          </a:p>
          <a:p>
            <a:pPr marL="171450" indent="-171450" fontAlgn="t">
              <a:spcAft>
                <a:spcPts val="600"/>
              </a:spcAft>
              <a:buClr>
                <a:schemeClr val="tx1">
                  <a:lumMod val="65000"/>
                  <a:lumOff val="35000"/>
                </a:schemeClr>
              </a:buClr>
              <a:buSzPct val="150000"/>
              <a:buFont typeface="Arial" pitchFamily="34" charset="0"/>
              <a:buChar char="•"/>
              <a:defRPr/>
            </a:pPr>
            <a:r>
              <a:rPr lang="en-US" sz="1900" dirty="0" smtClean="0">
                <a:latin typeface="+mn-lt"/>
              </a:rPr>
              <a:t>Confusion </a:t>
            </a:r>
            <a:r>
              <a:rPr lang="en-US" sz="1900" dirty="0">
                <a:latin typeface="+mn-lt"/>
              </a:rPr>
              <a:t>is further exacerbated in that research has identified</a:t>
            </a:r>
            <a:r>
              <a:rPr lang="en-US" sz="1900" i="1" dirty="0">
                <a:latin typeface="+mn-lt"/>
              </a:rPr>
              <a:t> over 71 different types of learning styles  </a:t>
            </a:r>
            <a:r>
              <a:rPr lang="en-US" sz="1900" dirty="0">
                <a:latin typeface="+mn-lt"/>
              </a:rPr>
              <a:t>(</a:t>
            </a:r>
            <a:r>
              <a:rPr lang="en-US" sz="1900" dirty="0">
                <a:latin typeface="+mn-lt"/>
                <a:hlinkClick r:id="rId3" action="ppaction://hlinksldjump"/>
              </a:rPr>
              <a:t>Table 1</a:t>
            </a:r>
            <a:r>
              <a:rPr lang="en-US" sz="1900" dirty="0">
                <a:latin typeface="+mn-lt"/>
              </a:rPr>
              <a:t>), summarized into the 13 most influential models (</a:t>
            </a:r>
            <a:r>
              <a:rPr lang="en-US" sz="1900" dirty="0">
                <a:latin typeface="+mn-lt"/>
                <a:hlinkClick r:id="rId4" action="ppaction://hlinksldjump"/>
              </a:rPr>
              <a:t>Table 2)</a:t>
            </a:r>
            <a:r>
              <a:rPr lang="en-US" sz="1900" dirty="0">
                <a:latin typeface="+mn-lt"/>
              </a:rPr>
              <a:t>, and families (</a:t>
            </a:r>
            <a:r>
              <a:rPr lang="en-US" sz="1900" dirty="0">
                <a:latin typeface="+mn-lt"/>
                <a:hlinkClick r:id="rId5" action="ppaction://hlinksldjump"/>
              </a:rPr>
              <a:t>Table 3</a:t>
            </a:r>
            <a:r>
              <a:rPr lang="en-US" sz="1900" dirty="0" smtClean="0">
                <a:latin typeface="+mn-lt"/>
              </a:rPr>
              <a:t>).</a:t>
            </a:r>
            <a:endParaRPr lang="en-US" sz="1900" dirty="0">
              <a:latin typeface="+mn-lt"/>
            </a:endParaRPr>
          </a:p>
          <a:p>
            <a:pPr marL="169863" indent="-169863" fontAlgn="t">
              <a:lnSpc>
                <a:spcPct val="90000"/>
              </a:lnSpc>
              <a:spcAft>
                <a:spcPts val="300"/>
              </a:spcAft>
              <a:buClr>
                <a:schemeClr val="tx1">
                  <a:lumMod val="65000"/>
                  <a:lumOff val="35000"/>
                </a:schemeClr>
              </a:buClr>
              <a:buSzPct val="150000"/>
              <a:buFont typeface="Arial" pitchFamily="34" charset="0"/>
              <a:buChar char="•"/>
              <a:defRPr/>
            </a:pPr>
            <a:endParaRPr lang="en-US" sz="1500" dirty="0">
              <a:latin typeface="+mn-lt"/>
              <a:cs typeface="Arial" pitchFamily="34" charset="0"/>
            </a:endParaRPr>
          </a:p>
        </p:txBody>
      </p:sp>
      <p:pic>
        <p:nvPicPr>
          <p:cNvPr id="20484"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6" cstate="print"/>
          <a:srcRect/>
          <a:stretch>
            <a:fillRect/>
          </a:stretch>
        </p:blipFill>
        <p:spPr bwMode="auto">
          <a:xfrm>
            <a:off x="7353300" y="6257925"/>
            <a:ext cx="581025" cy="295275"/>
          </a:xfrm>
          <a:prstGeom prst="rect">
            <a:avLst/>
          </a:prstGeom>
          <a:noFill/>
          <a:ln w="9525">
            <a:noFill/>
            <a:miter lim="800000"/>
            <a:headEnd/>
            <a:tailEnd/>
          </a:ln>
        </p:spPr>
      </p:pic>
      <p:pic>
        <p:nvPicPr>
          <p:cNvPr id="20485"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7" cstate="print"/>
          <a:srcRect/>
          <a:stretch>
            <a:fillRect/>
          </a:stretch>
        </p:blipFill>
        <p:spPr bwMode="auto">
          <a:xfrm>
            <a:off x="8267700" y="6257925"/>
            <a:ext cx="571500" cy="295275"/>
          </a:xfrm>
          <a:prstGeom prst="rect">
            <a:avLst/>
          </a:prstGeom>
          <a:noFill/>
          <a:ln w="9525">
            <a:noFill/>
            <a:miter lim="800000"/>
            <a:headEnd/>
            <a:tailEnd/>
          </a:ln>
        </p:spPr>
      </p:pic>
      <p:pic>
        <p:nvPicPr>
          <p:cNvPr id="20486" name="Picture 4" descr="C:\Users\User\Desktop\Documents\AIU Online\Lectora Folder\Learning Activity Development 2.7\images\0502_home.jpg">
            <a:hlinkClick r:id="rId8" action="ppaction://hlinksldjump"/>
          </p:cNvPr>
          <p:cNvPicPr>
            <a:picLocks noChangeAspect="1" noChangeArrowheads="1"/>
          </p:cNvPicPr>
          <p:nvPr/>
        </p:nvPicPr>
        <p:blipFill>
          <a:blip r:embed="rId9" cstate="print"/>
          <a:srcRect/>
          <a:stretch>
            <a:fillRect/>
          </a:stretch>
        </p:blipFill>
        <p:spPr bwMode="auto">
          <a:xfrm>
            <a:off x="7962900" y="6257925"/>
            <a:ext cx="285750" cy="295275"/>
          </a:xfrm>
          <a:prstGeom prst="rect">
            <a:avLst/>
          </a:prstGeom>
          <a:noFill/>
          <a:ln w="9525">
            <a:noFill/>
            <a:miter lim="800000"/>
            <a:headEnd/>
            <a:tailEnd/>
          </a:ln>
        </p:spPr>
      </p:pic>
      <p:sp>
        <p:nvSpPr>
          <p:cNvPr id="16" name="Rectangle 2"/>
          <p:cNvSpPr>
            <a:spLocks noGrp="1" noChangeArrowheads="1"/>
          </p:cNvSpPr>
          <p:nvPr>
            <p:ph type="title"/>
          </p:nvPr>
        </p:nvSpPr>
        <p:spPr bwMode="auto">
          <a:xfrm>
            <a:off x="533400" y="228600"/>
            <a:ext cx="82296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Given the Research,</a:t>
            </a:r>
            <a:br>
              <a:rPr lang="en-US" sz="3200" dirty="0" smtClean="0"/>
            </a:br>
            <a:r>
              <a:rPr lang="en-US" sz="3200" dirty="0" smtClean="0"/>
              <a:t>Why the Confusion?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00200" y="609600"/>
            <a:ext cx="67818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Purpose—So Why Are You Hear?</a:t>
            </a:r>
            <a:endParaRPr lang="en-US" sz="2400" b="0" dirty="0" smtClean="0"/>
          </a:p>
        </p:txBody>
      </p:sp>
      <p:sp>
        <p:nvSpPr>
          <p:cNvPr id="9" name="Rectangle 3"/>
          <p:cNvSpPr txBox="1">
            <a:spLocks noChangeArrowheads="1"/>
          </p:cNvSpPr>
          <p:nvPr/>
        </p:nvSpPr>
        <p:spPr bwMode="auto">
          <a:xfrm>
            <a:off x="533400" y="1600200"/>
            <a:ext cx="8382000" cy="2362200"/>
          </a:xfrm>
          <a:prstGeom prst="rect">
            <a:avLst/>
          </a:prstGeom>
          <a:noFill/>
          <a:ln>
            <a:miter lim="800000"/>
            <a:headEnd/>
            <a:tailEnd/>
          </a:ln>
        </p:spPr>
        <p:txBody>
          <a:bodyPr/>
          <a:lstStyle/>
          <a:p>
            <a:pPr eaLnBrk="0" hangingPunct="0">
              <a:spcAft>
                <a:spcPts val="600"/>
              </a:spcAft>
              <a:defRPr/>
            </a:pPr>
            <a:r>
              <a:rPr lang="en-US" sz="2000" b="1" dirty="0" smtClean="0">
                <a:solidFill>
                  <a:schemeClr val="tx2"/>
                </a:solidFill>
                <a:latin typeface="+mn-lt"/>
                <a:ea typeface="Times New Roman" pitchFamily="18" charset="0"/>
              </a:rPr>
              <a:t>Question:</a:t>
            </a:r>
            <a:r>
              <a:rPr lang="en-US" sz="2000" dirty="0" smtClean="0">
                <a:solidFill>
                  <a:schemeClr val="tx2"/>
                </a:solidFill>
                <a:latin typeface="+mn-lt"/>
                <a:ea typeface="Times New Roman" pitchFamily="18" charset="0"/>
              </a:rPr>
              <a:t> </a:t>
            </a:r>
            <a:r>
              <a:rPr lang="en-US" sz="2000" dirty="0" smtClean="0">
                <a:latin typeface="+mn-lt"/>
                <a:ea typeface="Times New Roman" pitchFamily="18" charset="0"/>
              </a:rPr>
              <a:t>Since the primary goal of instruction is to achieve the desired learning outcomes, should learning styles be considered a variable when designing instruction? </a:t>
            </a:r>
          </a:p>
          <a:p>
            <a:pPr eaLnBrk="0" hangingPunct="0">
              <a:spcAft>
                <a:spcPts val="600"/>
              </a:spcAft>
              <a:defRPr/>
            </a:pPr>
            <a:r>
              <a:rPr lang="en-US" sz="2000" b="1" dirty="0" smtClean="0">
                <a:solidFill>
                  <a:schemeClr val="tx2"/>
                </a:solidFill>
                <a:latin typeface="+mn-lt"/>
                <a:ea typeface="Times New Roman" pitchFamily="18" charset="0"/>
              </a:rPr>
              <a:t>Objectives: </a:t>
            </a:r>
            <a:endParaRPr lang="en-US" sz="2000" dirty="0" smtClean="0">
              <a:latin typeface="+mn-lt"/>
            </a:endParaRPr>
          </a:p>
          <a:p>
            <a:pPr marL="231775" indent="-231775" eaLnBrk="0" hangingPunct="0">
              <a:spcAft>
                <a:spcPts val="600"/>
              </a:spcAft>
              <a:buClr>
                <a:schemeClr val="tx1">
                  <a:lumMod val="65000"/>
                  <a:lumOff val="35000"/>
                </a:schemeClr>
              </a:buClr>
              <a:buSzPct val="150000"/>
              <a:buFont typeface="Arial" pitchFamily="34" charset="0"/>
              <a:buChar char="•"/>
              <a:defRPr/>
            </a:pPr>
            <a:r>
              <a:rPr lang="en-US" sz="2000" dirty="0" smtClean="0">
                <a:latin typeface="+mn-lt"/>
              </a:rPr>
              <a:t>We’re not here to dispel the “myth” of learning styles or “debunk” their existence…we’re here to examine the research in evaluating their </a:t>
            </a:r>
            <a:r>
              <a:rPr lang="en-US" sz="2000" i="1" dirty="0" smtClean="0">
                <a:latin typeface="+mn-lt"/>
              </a:rPr>
              <a:t>predictive</a:t>
            </a:r>
            <a:r>
              <a:rPr lang="en-US" sz="2000" dirty="0" smtClean="0">
                <a:latin typeface="+mn-lt"/>
              </a:rPr>
              <a:t> value in determining their effect on learning outcomes, and </a:t>
            </a:r>
          </a:p>
          <a:p>
            <a:pPr marL="231775" indent="-231775" eaLnBrk="0" hangingPunct="0">
              <a:spcAft>
                <a:spcPts val="600"/>
              </a:spcAft>
              <a:buClr>
                <a:schemeClr val="tx1">
                  <a:lumMod val="65000"/>
                  <a:lumOff val="35000"/>
                </a:schemeClr>
              </a:buClr>
              <a:buSzPct val="150000"/>
              <a:buFont typeface="Arial" pitchFamily="34" charset="0"/>
              <a:buChar char="•"/>
              <a:defRPr/>
            </a:pPr>
            <a:r>
              <a:rPr lang="en-US" sz="2000" dirty="0" smtClean="0">
                <a:latin typeface="+mn-lt"/>
                <a:ea typeface="Times New Roman" pitchFamily="18" charset="0"/>
              </a:rPr>
              <a:t>Examine the implications when designing instruction</a:t>
            </a:r>
          </a:p>
          <a:p>
            <a:pPr marL="231775" indent="-231775" eaLnBrk="0" hangingPunct="0">
              <a:spcAft>
                <a:spcPts val="600"/>
              </a:spcAft>
              <a:buClr>
                <a:schemeClr val="tx1">
                  <a:lumMod val="65000"/>
                  <a:lumOff val="35000"/>
                </a:schemeClr>
              </a:buClr>
              <a:buSzPct val="150000"/>
              <a:buFont typeface="Arial" pitchFamily="34" charset="0"/>
              <a:buChar char="•"/>
              <a:defRPr/>
            </a:pPr>
            <a:endParaRPr lang="en-US" sz="2000" dirty="0" smtClean="0">
              <a:latin typeface="+mn-lt"/>
            </a:endParaRPr>
          </a:p>
          <a:p>
            <a:pPr>
              <a:spcAft>
                <a:spcPts val="600"/>
              </a:spcAft>
              <a:buClr>
                <a:schemeClr val="bg2"/>
              </a:buClr>
              <a:buSzPct val="70000"/>
              <a:defRPr/>
            </a:pPr>
            <a:endParaRPr lang="en-US" sz="2000" dirty="0" smtClean="0">
              <a:latin typeface="+mn-lt"/>
              <a:cs typeface="+mn-cs"/>
            </a:endParaRPr>
          </a:p>
        </p:txBody>
      </p:sp>
      <p:pic>
        <p:nvPicPr>
          <p:cNvPr id="410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410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sp>
        <p:nvSpPr>
          <p:cNvPr id="6" name="TextBox 12"/>
          <p:cNvSpPr txBox="1"/>
          <p:nvPr/>
        </p:nvSpPr>
        <p:spPr>
          <a:xfrm>
            <a:off x="609600" y="4953000"/>
            <a:ext cx="7848600" cy="1015663"/>
          </a:xfrm>
          <a:prstGeom prst="rect">
            <a:avLst/>
          </a:prstGeom>
          <a:noFill/>
          <a:ln w="38100">
            <a:solidFill>
              <a:schemeClr val="tx1">
                <a:lumMod val="50000"/>
                <a:lumOff val="50000"/>
              </a:schemeClr>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0" hangingPunct="0"/>
            <a:r>
              <a:rPr lang="en-US" sz="1500" dirty="0" smtClean="0">
                <a:latin typeface="+mn-lt"/>
              </a:rPr>
              <a:t>“The notion that a pupil tends to learn better by favoring a particular form of sensory input—a </a:t>
            </a:r>
            <a:r>
              <a:rPr lang="en-US" sz="1500" i="1" dirty="0" smtClean="0">
                <a:latin typeface="+mn-lt"/>
              </a:rPr>
              <a:t>visual learner </a:t>
            </a:r>
            <a:r>
              <a:rPr lang="en-US" sz="1500" dirty="0" smtClean="0">
                <a:latin typeface="+mn-lt"/>
              </a:rPr>
              <a:t>as opposed to one who listens better—has not received much validation in actual studies. For this and other myths, public perceptions appear to have outstripped the science </a:t>
            </a:r>
            <a:r>
              <a:rPr lang="en-US" sz="1400" dirty="0" smtClean="0">
                <a:latin typeface="+mn-lt"/>
              </a:rPr>
              <a:t>(</a:t>
            </a:r>
            <a:r>
              <a:rPr lang="en-US" sz="1400" i="1" dirty="0" smtClean="0">
                <a:latin typeface="+mn-lt"/>
              </a:rPr>
              <a:t>Five Common Myths about the Brain , Scientific American, 2015</a:t>
            </a:r>
            <a:r>
              <a:rPr lang="en-US" sz="1400" dirty="0" smtClean="0">
                <a:latin typeface="+mn-lt"/>
              </a:rPr>
              <a:t>)</a:t>
            </a:r>
            <a:endParaRPr lang="en-US" sz="1400" i="1" dirty="0" smtClean="0">
              <a:latin typeface="+mn-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752600" y="533400"/>
            <a:ext cx="6248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Learning Modalities?</a:t>
            </a:r>
          </a:p>
        </p:txBody>
      </p:sp>
      <p:sp>
        <p:nvSpPr>
          <p:cNvPr id="11" name="Rectangle 3"/>
          <p:cNvSpPr txBox="1">
            <a:spLocks noChangeArrowheads="1"/>
          </p:cNvSpPr>
          <p:nvPr/>
        </p:nvSpPr>
        <p:spPr bwMode="auto">
          <a:xfrm>
            <a:off x="457200" y="1600200"/>
            <a:ext cx="8458200" cy="24384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kern="0" dirty="0">
                <a:latin typeface="+mn-lt"/>
                <a:cs typeface="+mn-cs"/>
              </a:rPr>
              <a:t>L</a:t>
            </a:r>
            <a:r>
              <a:rPr lang="en-US" sz="1900" dirty="0">
                <a:latin typeface="+mn-lt"/>
                <a:cs typeface="+mn-cs"/>
              </a:rPr>
              <a:t>earning, or perceptual modalities, are sensory based and refer to the primary way our bodies take in information though our senses: </a:t>
            </a:r>
            <a:r>
              <a:rPr lang="en-US" sz="1900" i="1" dirty="0">
                <a:latin typeface="+mn-lt"/>
                <a:cs typeface="+mn-cs"/>
              </a:rPr>
              <a:t>visual</a:t>
            </a:r>
            <a:r>
              <a:rPr lang="en-US" sz="1900" dirty="0">
                <a:latin typeface="+mn-lt"/>
                <a:cs typeface="+mn-cs"/>
              </a:rPr>
              <a:t> (seeing), </a:t>
            </a:r>
            <a:r>
              <a:rPr lang="en-US" sz="1900" i="1" dirty="0">
                <a:latin typeface="+mn-lt"/>
                <a:cs typeface="+mn-cs"/>
              </a:rPr>
              <a:t>auditory</a:t>
            </a:r>
            <a:r>
              <a:rPr lang="en-US" sz="1900" dirty="0">
                <a:latin typeface="+mn-lt"/>
                <a:cs typeface="+mn-cs"/>
              </a:rPr>
              <a:t> (hearing), </a:t>
            </a:r>
            <a:r>
              <a:rPr lang="en-US" sz="1900" i="1" dirty="0">
                <a:latin typeface="+mn-lt"/>
                <a:cs typeface="+mn-cs"/>
              </a:rPr>
              <a:t>kinesthetic </a:t>
            </a:r>
            <a:r>
              <a:rPr lang="en-US" sz="1900" dirty="0">
                <a:latin typeface="+mn-lt"/>
                <a:cs typeface="+mn-cs"/>
              </a:rPr>
              <a:t>(moving), and </a:t>
            </a:r>
            <a:r>
              <a:rPr lang="en-US" sz="1900" i="1" dirty="0">
                <a:latin typeface="+mn-lt"/>
                <a:cs typeface="+mn-cs"/>
              </a:rPr>
              <a:t>tactile</a:t>
            </a:r>
            <a:r>
              <a:rPr lang="en-US" sz="1900" dirty="0">
                <a:latin typeface="+mn-lt"/>
                <a:cs typeface="+mn-cs"/>
              </a:rPr>
              <a:t> (touching</a:t>
            </a:r>
            <a:r>
              <a:rPr lang="en-US" sz="1900" dirty="0" smtClean="0">
                <a:latin typeface="+mn-lt"/>
                <a:cs typeface="+mn-cs"/>
              </a:rPr>
              <a:t>).</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Learning modalities are derived from biologically designed sensory and processing systems and stand on their own as worthy domains of thought and reason in human experience.</a:t>
            </a:r>
          </a:p>
          <a:p>
            <a:pPr marL="346075" lvl="1" indent="-169863">
              <a:spcAft>
                <a:spcPts val="600"/>
              </a:spcAft>
              <a:buClr>
                <a:schemeClr val="accent1"/>
              </a:buClr>
              <a:buSzPct val="150000"/>
              <a:buFont typeface="Arial" pitchFamily="34" charset="0"/>
              <a:buChar char="•"/>
              <a:defRPr/>
            </a:pPr>
            <a:r>
              <a:rPr lang="en-US" sz="1700" dirty="0" smtClean="0">
                <a:latin typeface="+mn-lt"/>
              </a:rPr>
              <a:t>Sensory input modalities in the brain are interlinked: visual with auditory; visual with motor; motor with auditory; visual with taste, and so on. </a:t>
            </a:r>
          </a:p>
          <a:p>
            <a:pPr>
              <a:spcAft>
                <a:spcPts val="600"/>
              </a:spcAft>
              <a:buClr>
                <a:schemeClr val="tx1">
                  <a:lumMod val="65000"/>
                  <a:lumOff val="35000"/>
                </a:schemeClr>
              </a:buClr>
              <a:buSzPct val="150000"/>
              <a:defRPr/>
            </a:pPr>
            <a:endParaRPr lang="en-US" sz="2000" dirty="0">
              <a:latin typeface="+mn-lt"/>
              <a:cs typeface="+mn-cs"/>
            </a:endParaRPr>
          </a:p>
        </p:txBody>
      </p:sp>
      <p:pic>
        <p:nvPicPr>
          <p:cNvPr id="2150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2150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21510"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8" name="TextBox 7"/>
          <p:cNvSpPr txBox="1"/>
          <p:nvPr/>
        </p:nvSpPr>
        <p:spPr>
          <a:xfrm>
            <a:off x="685800" y="4876800"/>
            <a:ext cx="7391400" cy="553998"/>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0"/>
              </a:spcAft>
              <a:defRPr/>
            </a:pPr>
            <a:r>
              <a:rPr lang="en-US" sz="1500" dirty="0" smtClean="0">
                <a:latin typeface="+mn-lt"/>
                <a:cs typeface="Arial" pitchFamily="34" charset="0"/>
              </a:rPr>
              <a:t>“</a:t>
            </a:r>
            <a:r>
              <a:rPr lang="en-US" sz="1500" dirty="0" smtClean="0">
                <a:latin typeface="+mn-lt"/>
              </a:rPr>
              <a:t>Visual representation is not entirely visual. Good visual representations typically included a great deal of textual information”. </a:t>
            </a:r>
            <a:r>
              <a:rPr lang="en-US" sz="1400" i="1" dirty="0" smtClean="0">
                <a:latin typeface="+mn-lt"/>
              </a:rPr>
              <a:t> Robert Gagné, ca. 1993</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752600" y="533400"/>
            <a:ext cx="6248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Learning Modalities?</a:t>
            </a:r>
          </a:p>
        </p:txBody>
      </p:sp>
      <p:sp>
        <p:nvSpPr>
          <p:cNvPr id="11" name="Rectangle 3"/>
          <p:cNvSpPr txBox="1">
            <a:spLocks noChangeArrowheads="1"/>
          </p:cNvSpPr>
          <p:nvPr/>
        </p:nvSpPr>
        <p:spPr bwMode="auto">
          <a:xfrm>
            <a:off x="457200" y="1600200"/>
            <a:ext cx="8458200" cy="914400"/>
          </a:xfrm>
          <a:prstGeom prst="rect">
            <a:avLst/>
          </a:prstGeom>
          <a:noFill/>
          <a:ln w="9525">
            <a:noFill/>
            <a:miter lim="800000"/>
            <a:headEnd/>
            <a:tailEnd/>
          </a:ln>
        </p:spPr>
        <p:txBody>
          <a:bodyPr/>
          <a:lstStyle/>
          <a:p>
            <a:pPr marL="0" lvl="1" indent="6350">
              <a:spcAft>
                <a:spcPts val="600"/>
              </a:spcAft>
              <a:buClr>
                <a:schemeClr val="accent1"/>
              </a:buClr>
              <a:buSzPct val="150000"/>
              <a:defRPr/>
            </a:pPr>
            <a:r>
              <a:rPr lang="en-US" sz="1900" dirty="0" smtClean="0">
                <a:latin typeface="+mn-lt"/>
              </a:rPr>
              <a:t>The cross-modal nature of sensory experience is that </a:t>
            </a:r>
            <a:r>
              <a:rPr lang="en-US" sz="1900" i="1" dirty="0" smtClean="0">
                <a:latin typeface="+mn-lt"/>
              </a:rPr>
              <a:t>the brain sees with its ears and touch</a:t>
            </a:r>
            <a:r>
              <a:rPr lang="en-US" sz="1900" dirty="0" smtClean="0">
                <a:latin typeface="+mn-lt"/>
              </a:rPr>
              <a:t>, and </a:t>
            </a:r>
            <a:r>
              <a:rPr lang="en-US" sz="1900" i="1" dirty="0" smtClean="0">
                <a:latin typeface="+mn-lt"/>
              </a:rPr>
              <a:t>hears with its eyes</a:t>
            </a:r>
            <a:r>
              <a:rPr lang="en-US" sz="1900" dirty="0" smtClean="0">
                <a:latin typeface="+mn-lt"/>
              </a:rPr>
              <a:t>, per se</a:t>
            </a:r>
            <a:r>
              <a:rPr lang="en-US" sz="1900" i="1" dirty="0" smtClean="0">
                <a:latin typeface="+mn-lt"/>
              </a:rPr>
              <a:t>, </a:t>
            </a:r>
            <a:endParaRPr lang="en-US" sz="1900" dirty="0" smtClean="0">
              <a:latin typeface="+mn-lt"/>
            </a:endParaRPr>
          </a:p>
          <a:p>
            <a:pPr marL="346075" lvl="1" indent="-169863">
              <a:spcAft>
                <a:spcPts val="600"/>
              </a:spcAft>
              <a:buClr>
                <a:schemeClr val="accent1"/>
              </a:buClr>
              <a:buSzPct val="150000"/>
              <a:buFont typeface="Arial" pitchFamily="34" charset="0"/>
              <a:buChar char="•"/>
              <a:defRPr/>
            </a:pPr>
            <a:endParaRPr lang="en-US" i="1" dirty="0" smtClean="0">
              <a:latin typeface="+mn-lt"/>
            </a:endParaRPr>
          </a:p>
        </p:txBody>
      </p:sp>
      <p:pic>
        <p:nvPicPr>
          <p:cNvPr id="2150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2150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21510"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10" name="TextBox 9"/>
          <p:cNvSpPr txBox="1"/>
          <p:nvPr/>
        </p:nvSpPr>
        <p:spPr>
          <a:xfrm>
            <a:off x="381000" y="3581400"/>
            <a:ext cx="8382000" cy="1254189"/>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0"/>
              </a:spcAft>
              <a:defRPr/>
            </a:pPr>
            <a:r>
              <a:rPr lang="en-US" sz="1500" dirty="0" smtClean="0">
                <a:latin typeface="+mn-lt"/>
                <a:cs typeface="Arial" pitchFamily="34" charset="0"/>
              </a:rPr>
              <a:t>“Separate </a:t>
            </a:r>
            <a:r>
              <a:rPr lang="en-US" sz="1500" dirty="0">
                <a:latin typeface="+mn-lt"/>
                <a:cs typeface="Arial" pitchFamily="34" charset="0"/>
              </a:rPr>
              <a:t>structures in the brain are highly interconnected and there is profound cross- modal activation and transfer of information between sensory modalities . Thus, it is incorrect to assume that only one sensory modality is involved with information </a:t>
            </a:r>
            <a:r>
              <a:rPr lang="en-US" sz="1500" dirty="0" smtClean="0">
                <a:latin typeface="+mn-lt"/>
                <a:cs typeface="Arial" pitchFamily="34" charset="0"/>
              </a:rPr>
              <a:t>processing”.</a:t>
            </a:r>
            <a:endParaRPr lang="en-US" sz="1500" dirty="0">
              <a:latin typeface="+mn-lt"/>
              <a:cs typeface="Arial" pitchFamily="34" charset="0"/>
            </a:endParaRPr>
          </a:p>
          <a:p>
            <a:pPr>
              <a:spcBef>
                <a:spcPts val="300"/>
              </a:spcBef>
              <a:spcAft>
                <a:spcPts val="0"/>
              </a:spcAft>
              <a:defRPr/>
            </a:pPr>
            <a:r>
              <a:rPr lang="en-US" sz="1400" i="1" dirty="0">
                <a:latin typeface="+mn-lt"/>
                <a:cs typeface="Arial" pitchFamily="34" charset="0"/>
              </a:rPr>
              <a:t>Neuromyths in education: Prevalence and predictors of misconceptions among teachers, frontiers in Educational Psychology,  </a:t>
            </a:r>
            <a:r>
              <a:rPr lang="en-US" sz="1400" i="1" dirty="0" smtClean="0">
                <a:latin typeface="+mn-lt"/>
                <a:cs typeface="Arial" pitchFamily="34" charset="0"/>
              </a:rPr>
              <a:t>2012: </a:t>
            </a:r>
            <a:r>
              <a:rPr lang="en-US" sz="1200" i="1" dirty="0" smtClean="0">
                <a:latin typeface="+mn-lt"/>
                <a:cs typeface="Arial" pitchFamily="34" charset="0"/>
                <a:hlinkClick r:id="rId7"/>
              </a:rPr>
              <a:t>http</a:t>
            </a:r>
            <a:r>
              <a:rPr lang="en-US" sz="1200" i="1" dirty="0">
                <a:latin typeface="+mn-lt"/>
                <a:cs typeface="Arial" pitchFamily="34" charset="0"/>
                <a:hlinkClick r:id="rId7"/>
              </a:rPr>
              <a:t>://www.frontiersin.org/Educational_Psychology/10.3389/fpsyg.2012.00429/full</a:t>
            </a:r>
            <a:r>
              <a:rPr lang="en-US" sz="1200" i="1" dirty="0">
                <a:latin typeface="+mn-lt"/>
                <a:cs typeface="Arial" pitchFamily="34" charset="0"/>
              </a:rPr>
              <a:t> </a:t>
            </a:r>
          </a:p>
        </p:txBody>
      </p:sp>
      <p:grpSp>
        <p:nvGrpSpPr>
          <p:cNvPr id="15" name="Group 14"/>
          <p:cNvGrpSpPr/>
          <p:nvPr/>
        </p:nvGrpSpPr>
        <p:grpSpPr>
          <a:xfrm>
            <a:off x="457200" y="1905000"/>
            <a:ext cx="8610600" cy="685800"/>
            <a:chOff x="457200" y="1905000"/>
            <a:chExt cx="8610600" cy="685800"/>
          </a:xfrm>
        </p:grpSpPr>
        <p:sp>
          <p:nvSpPr>
            <p:cNvPr id="12" name="Rectangle 3"/>
            <p:cNvSpPr txBox="1">
              <a:spLocks noChangeArrowheads="1"/>
            </p:cNvSpPr>
            <p:nvPr/>
          </p:nvSpPr>
          <p:spPr bwMode="auto">
            <a:xfrm>
              <a:off x="5486400" y="1905000"/>
              <a:ext cx="3581400" cy="609600"/>
            </a:xfrm>
            <a:prstGeom prst="rect">
              <a:avLst/>
            </a:prstGeom>
            <a:noFill/>
            <a:ln w="9525">
              <a:noFill/>
              <a:miter lim="800000"/>
              <a:headEnd/>
              <a:tailEnd/>
            </a:ln>
          </p:spPr>
          <p:txBody>
            <a:bodyPr/>
            <a:lstStyle/>
            <a:p>
              <a:pPr marL="0" lvl="1" indent="6350">
                <a:spcAft>
                  <a:spcPts val="600"/>
                </a:spcAft>
                <a:buClr>
                  <a:schemeClr val="accent1"/>
                </a:buClr>
                <a:buSzPct val="150000"/>
                <a:defRPr/>
              </a:pPr>
              <a:r>
                <a:rPr lang="en-US" sz="1900" dirty="0" smtClean="0">
                  <a:latin typeface="+mn-lt"/>
                </a:rPr>
                <a:t>the physical properties of the</a:t>
              </a:r>
            </a:p>
            <a:p>
              <a:pPr marL="346075" lvl="1" indent="-169863">
                <a:spcAft>
                  <a:spcPts val="600"/>
                </a:spcAft>
                <a:buClr>
                  <a:schemeClr val="accent1"/>
                </a:buClr>
                <a:buSzPct val="150000"/>
                <a:buFont typeface="Arial" pitchFamily="34" charset="0"/>
                <a:buChar char="•"/>
                <a:defRPr/>
              </a:pPr>
              <a:endParaRPr lang="en-US" i="1" dirty="0" smtClean="0">
                <a:latin typeface="+mn-lt"/>
              </a:endParaRPr>
            </a:p>
          </p:txBody>
        </p:sp>
        <p:sp>
          <p:nvSpPr>
            <p:cNvPr id="13" name="Rectangle 3"/>
            <p:cNvSpPr txBox="1">
              <a:spLocks noChangeArrowheads="1"/>
            </p:cNvSpPr>
            <p:nvPr/>
          </p:nvSpPr>
          <p:spPr bwMode="auto">
            <a:xfrm>
              <a:off x="457200" y="2209800"/>
              <a:ext cx="7467600" cy="381000"/>
            </a:xfrm>
            <a:prstGeom prst="rect">
              <a:avLst/>
            </a:prstGeom>
            <a:noFill/>
            <a:ln w="9525">
              <a:noFill/>
              <a:miter lim="800000"/>
              <a:headEnd/>
              <a:tailEnd/>
            </a:ln>
          </p:spPr>
          <p:txBody>
            <a:bodyPr/>
            <a:lstStyle/>
            <a:p>
              <a:pPr marL="0" lvl="1" indent="6350">
                <a:spcAft>
                  <a:spcPts val="600"/>
                </a:spcAft>
                <a:buClr>
                  <a:schemeClr val="accent1"/>
                </a:buClr>
                <a:buSzPct val="150000"/>
                <a:defRPr/>
              </a:pPr>
              <a:r>
                <a:rPr lang="en-US" sz="1900" dirty="0" smtClean="0">
                  <a:latin typeface="+mn-lt"/>
                </a:rPr>
                <a:t>modality is what is remembered (emphasis, contrast, colors, etc.)</a:t>
              </a:r>
            </a:p>
            <a:p>
              <a:pPr marL="346075" lvl="1" indent="-169863">
                <a:spcAft>
                  <a:spcPts val="600"/>
                </a:spcAft>
                <a:buClr>
                  <a:schemeClr val="accent1"/>
                </a:buClr>
                <a:buSzPct val="150000"/>
                <a:buFont typeface="Arial" pitchFamily="34" charset="0"/>
                <a:buChar char="•"/>
                <a:defRPr/>
              </a:pPr>
              <a:endParaRPr lang="en-US" i="1" dirty="0" smtClean="0">
                <a:latin typeface="+mn-lt"/>
              </a:endParaRPr>
            </a:p>
          </p:txBody>
        </p:sp>
      </p:grpSp>
      <p:grpSp>
        <p:nvGrpSpPr>
          <p:cNvPr id="16" name="Group 15"/>
          <p:cNvGrpSpPr/>
          <p:nvPr/>
        </p:nvGrpSpPr>
        <p:grpSpPr>
          <a:xfrm>
            <a:off x="457200" y="1905000"/>
            <a:ext cx="8686800" cy="685800"/>
            <a:chOff x="457200" y="1905000"/>
            <a:chExt cx="8686800" cy="685800"/>
          </a:xfrm>
        </p:grpSpPr>
        <p:sp>
          <p:nvSpPr>
            <p:cNvPr id="9" name="Rectangle 8"/>
            <p:cNvSpPr/>
            <p:nvPr/>
          </p:nvSpPr>
          <p:spPr>
            <a:xfrm>
              <a:off x="5486400" y="1905000"/>
              <a:ext cx="3657600" cy="369332"/>
            </a:xfrm>
            <a:prstGeom prst="rect">
              <a:avLst/>
            </a:prstGeom>
          </p:spPr>
          <p:txBody>
            <a:bodyPr wrap="square">
              <a:spAutoFit/>
            </a:bodyPr>
            <a:lstStyle/>
            <a:p>
              <a:r>
                <a:rPr lang="en-US" b="1" dirty="0" smtClean="0">
                  <a:solidFill>
                    <a:srgbClr val="FF0000"/>
                  </a:solidFill>
                  <a:latin typeface="+mn-lt"/>
                </a:rPr>
                <a:t>the physical properties of the</a:t>
              </a:r>
              <a:endParaRPr lang="en-US" b="1" dirty="0">
                <a:solidFill>
                  <a:srgbClr val="FF0000"/>
                </a:solidFill>
                <a:latin typeface="+mn-lt"/>
              </a:endParaRPr>
            </a:p>
          </p:txBody>
        </p:sp>
        <p:sp>
          <p:nvSpPr>
            <p:cNvPr id="14" name="Rectangle 13"/>
            <p:cNvSpPr/>
            <p:nvPr/>
          </p:nvSpPr>
          <p:spPr>
            <a:xfrm>
              <a:off x="457200" y="2221468"/>
              <a:ext cx="4038600" cy="369332"/>
            </a:xfrm>
            <a:prstGeom prst="rect">
              <a:avLst/>
            </a:prstGeom>
          </p:spPr>
          <p:txBody>
            <a:bodyPr wrap="square">
              <a:spAutoFit/>
            </a:bodyPr>
            <a:lstStyle/>
            <a:p>
              <a:r>
                <a:rPr lang="en-US" b="1" dirty="0" smtClean="0">
                  <a:solidFill>
                    <a:srgbClr val="FF0000"/>
                  </a:solidFill>
                  <a:latin typeface="+mn-lt"/>
                </a:rPr>
                <a:t>modality is what is remembered.</a:t>
              </a:r>
              <a:endParaRPr lang="en-US" b="1" dirty="0">
                <a:solidFill>
                  <a:srgbClr val="FF0000"/>
                </a:solidFill>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700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nodeType="withEffect">
                                  <p:stCondLst>
                                    <p:cond delay="7000"/>
                                  </p:stCondLst>
                                  <p:childTnLst>
                                    <p:set>
                                      <p:cBhvr>
                                        <p:cTn id="8" dur="1" fill="hold">
                                          <p:stCondLst>
                                            <p:cond delay="0"/>
                                          </p:stCondLst>
                                        </p:cTn>
                                        <p:tgtEl>
                                          <p:spTgt spid="16"/>
                                        </p:tgtEl>
                                        <p:attrNameLst>
                                          <p:attrName>style.visibility</p:attrName>
                                        </p:attrNameLst>
                                      </p:cBhvr>
                                      <p:to>
                                        <p:strVal val="visible"/>
                                      </p:to>
                                    </p:set>
                                  </p:childTnLst>
                                </p:cTn>
                              </p:par>
                              <p:par>
                                <p:cTn id="9" presetID="9" presetClass="entr" presetSubtype="0" fill="hold" nodeType="withEffect">
                                  <p:stCondLst>
                                    <p:cond delay="700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752600" y="533400"/>
            <a:ext cx="6248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Learning Modalities?</a:t>
            </a:r>
          </a:p>
        </p:txBody>
      </p:sp>
      <p:sp>
        <p:nvSpPr>
          <p:cNvPr id="11" name="Rectangle 3"/>
          <p:cNvSpPr txBox="1">
            <a:spLocks noChangeArrowheads="1"/>
          </p:cNvSpPr>
          <p:nvPr/>
        </p:nvSpPr>
        <p:spPr bwMode="auto">
          <a:xfrm>
            <a:off x="457200" y="1676400"/>
            <a:ext cx="8458200" cy="20574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cs typeface="+mn-cs"/>
              </a:rPr>
              <a:t>Humans </a:t>
            </a:r>
            <a:r>
              <a:rPr lang="en-US" sz="1900" dirty="0">
                <a:latin typeface="+mn-lt"/>
                <a:cs typeface="+mn-cs"/>
              </a:rPr>
              <a:t>are </a:t>
            </a:r>
            <a:r>
              <a:rPr lang="en-US" sz="1900" i="1" dirty="0">
                <a:latin typeface="+mn-lt"/>
                <a:cs typeface="+mn-cs"/>
              </a:rPr>
              <a:t>multi-sensory</a:t>
            </a:r>
            <a:r>
              <a:rPr lang="en-US" sz="1900" dirty="0">
                <a:latin typeface="+mn-lt"/>
                <a:cs typeface="+mn-cs"/>
              </a:rPr>
              <a:t> in that the brain performs several activities at once when processing information (e.g., tasting and smelling, hearing and seeing), but are processed through different channels in our brain</a:t>
            </a:r>
            <a:r>
              <a:rPr lang="en-US" sz="1900" dirty="0" smtClean="0">
                <a:latin typeface="+mn-lt"/>
                <a:cs typeface="+mn-cs"/>
              </a:rPr>
              <a:t>.</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The implicit assumption is that the information gained through one sensory modality is processed in the brain to be learned independently from information gained through another sensory modality.  </a:t>
            </a: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n-lt"/>
              <a:cs typeface="+mn-cs"/>
            </a:endParaRPr>
          </a:p>
        </p:txBody>
      </p:sp>
      <p:pic>
        <p:nvPicPr>
          <p:cNvPr id="2150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2150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21510"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8" name="TextBox 7"/>
          <p:cNvSpPr txBox="1"/>
          <p:nvPr/>
        </p:nvSpPr>
        <p:spPr>
          <a:xfrm>
            <a:off x="457200" y="4343400"/>
            <a:ext cx="8458200" cy="1000274"/>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marL="0" lvl="1">
              <a:spcAft>
                <a:spcPts val="0"/>
              </a:spcAft>
              <a:defRPr/>
            </a:pPr>
            <a:r>
              <a:rPr lang="en-US" sz="1500" dirty="0" smtClean="0">
                <a:latin typeface="+mn-lt"/>
              </a:rPr>
              <a:t>“There is plenty of evidence from a plethora of cross-modal investigations as to why such an assumption is wrong. What is possibly more insidious is that focusing on one sensory modality flies in the face of the brain’s natural interconnectivity”. </a:t>
            </a:r>
            <a:r>
              <a:rPr lang="en-US" sz="1400" i="1" dirty="0" smtClean="0">
                <a:latin typeface="+mn-lt"/>
              </a:rPr>
              <a:t>Neuromythologies in education, Educational Research (2008): </a:t>
            </a:r>
            <a:r>
              <a:rPr lang="en-US" sz="1400" i="1" dirty="0" smtClean="0">
                <a:latin typeface="+mn-lt"/>
                <a:hlinkClick r:id="rId7"/>
              </a:rPr>
              <a:t>http://www.tandfonline.com/doi/pdf/10.1080/00131880802082518</a:t>
            </a:r>
            <a:r>
              <a:rPr lang="en-US" sz="1400" i="1" dirty="0" smtClean="0">
                <a:latin typeface="+mn-lt"/>
              </a:rPr>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600200" y="533400"/>
            <a:ext cx="62484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What’s the Difference?</a:t>
            </a:r>
          </a:p>
        </p:txBody>
      </p:sp>
      <p:sp>
        <p:nvSpPr>
          <p:cNvPr id="7" name="Rectangle 3"/>
          <p:cNvSpPr txBox="1">
            <a:spLocks noChangeArrowheads="1"/>
          </p:cNvSpPr>
          <p:nvPr/>
        </p:nvSpPr>
        <p:spPr bwMode="auto">
          <a:xfrm>
            <a:off x="533400" y="1676400"/>
            <a:ext cx="8458200" cy="38100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ea typeface="Times New Roman" pitchFamily="18" charset="0"/>
                <a:cs typeface="Arial" pitchFamily="34" charset="0"/>
              </a:rPr>
              <a:t>Not surprisingly, there is substantial confusion between learning styles and learning modalities where the terms are often used interchangeably.</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One of the reasons is the complexity of how the human brain functions as it relates to one’s modalities in receiving information (visual, aural, kinesthetic) and how the brain processes that information (cognition).</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An important finding from that research is that </a:t>
            </a:r>
            <a:r>
              <a:rPr lang="en-US" sz="1900" i="1" dirty="0">
                <a:latin typeface="+mn-lt"/>
                <a:cs typeface="Arial" pitchFamily="34" charset="0"/>
              </a:rPr>
              <a:t>learning </a:t>
            </a:r>
            <a:r>
              <a:rPr lang="en-US" sz="1900" dirty="0">
                <a:latin typeface="+mn-lt"/>
                <a:cs typeface="Arial" pitchFamily="34" charset="0"/>
              </a:rPr>
              <a:t>(retention) is generally </a:t>
            </a:r>
            <a:r>
              <a:rPr lang="en-US" sz="1900" i="1" dirty="0">
                <a:latin typeface="+mn-lt"/>
                <a:cs typeface="Arial" pitchFamily="34" charset="0"/>
              </a:rPr>
              <a:t>independent of the modality </a:t>
            </a:r>
            <a:r>
              <a:rPr lang="en-US" sz="1900" dirty="0">
                <a:latin typeface="+mn-lt"/>
                <a:cs typeface="Arial" pitchFamily="34" charset="0"/>
              </a:rPr>
              <a:t>used to acquire whatever is learned.  </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In the absence of visual cues, our brains create “mental pictures” based upon our schema to add context to what is printed/spoken. </a:t>
            </a:r>
            <a:r>
              <a:rPr lang="en-US" sz="1900" dirty="0" smtClean="0">
                <a:latin typeface="+mn-lt"/>
              </a:rPr>
              <a:t> To that end, our brain is constantly searching its memory for </a:t>
            </a:r>
            <a:r>
              <a:rPr lang="en-US" sz="1900" i="1" dirty="0" smtClean="0">
                <a:latin typeface="+mn-lt"/>
              </a:rPr>
              <a:t>context</a:t>
            </a:r>
            <a:r>
              <a:rPr lang="en-US" sz="1900" dirty="0" smtClean="0">
                <a:latin typeface="+mn-lt"/>
              </a:rPr>
              <a:t> based on prior knowledge/experience (click </a:t>
            </a:r>
            <a:r>
              <a:rPr lang="en-US" sz="1900" dirty="0" smtClean="0">
                <a:latin typeface="+mn-lt"/>
                <a:hlinkClick r:id="rId3" action="ppaction://hlinksldjump"/>
              </a:rPr>
              <a:t>here</a:t>
            </a:r>
            <a:r>
              <a:rPr lang="en-US" sz="1900" dirty="0" smtClean="0">
                <a:latin typeface="+mn-lt"/>
              </a:rPr>
              <a:t> for an example)</a:t>
            </a:r>
          </a:p>
          <a:p>
            <a:pPr marL="169863" indent="-169863">
              <a:spcAft>
                <a:spcPts val="600"/>
              </a:spcAft>
              <a:buClr>
                <a:schemeClr val="tx1">
                  <a:lumMod val="65000"/>
                  <a:lumOff val="35000"/>
                </a:schemeClr>
              </a:buClr>
              <a:buSzPct val="150000"/>
              <a:buFont typeface="Arial" pitchFamily="34" charset="0"/>
              <a:buChar char="•"/>
              <a:defRPr/>
            </a:pPr>
            <a:endParaRPr lang="en-US" sz="1900" dirty="0"/>
          </a:p>
        </p:txBody>
      </p:sp>
      <p:pic>
        <p:nvPicPr>
          <p:cNvPr id="22532"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a:ln w="9525">
            <a:noFill/>
            <a:miter lim="800000"/>
            <a:headEnd/>
            <a:tailEnd/>
          </a:ln>
        </p:spPr>
      </p:pic>
      <p:pic>
        <p:nvPicPr>
          <p:cNvPr id="22533"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a:ln w="9525">
            <a:noFill/>
            <a:miter lim="800000"/>
            <a:headEnd/>
            <a:tailEnd/>
          </a:ln>
        </p:spPr>
      </p:pic>
      <p:pic>
        <p:nvPicPr>
          <p:cNvPr id="22534"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600200" y="533400"/>
            <a:ext cx="62484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What’s the Difference?</a:t>
            </a:r>
          </a:p>
        </p:txBody>
      </p:sp>
      <p:sp>
        <p:nvSpPr>
          <p:cNvPr id="7" name="Rectangle 3"/>
          <p:cNvSpPr txBox="1">
            <a:spLocks noChangeArrowheads="1"/>
          </p:cNvSpPr>
          <p:nvPr/>
        </p:nvSpPr>
        <p:spPr bwMode="auto">
          <a:xfrm>
            <a:off x="533400" y="1676400"/>
            <a:ext cx="8458200" cy="33528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You typically store memories in terms of meaning (context)-- not in terms of whether you saw (visual), heard (aural), or physically (tactile/kinesthetic) interacted with the information.</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Studies have shown that </a:t>
            </a:r>
            <a:r>
              <a:rPr lang="en-US" sz="1900" i="1" dirty="0" smtClean="0">
                <a:latin typeface="+mn-lt"/>
              </a:rPr>
              <a:t>how information is presented</a:t>
            </a:r>
            <a:r>
              <a:rPr lang="en-US" sz="1900" dirty="0" smtClean="0">
                <a:latin typeface="+mn-lt"/>
              </a:rPr>
              <a:t> determines the retention level of the information.</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It often follows, then, that the more numerous and varied the media is used, the richer and more secure will be the concepts we develop.</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However, there is some misperception that media affects retention, and is often illustrated erroneously and incorrectly by attributing it to Edgar Dale’s </a:t>
            </a:r>
            <a:r>
              <a:rPr lang="en-US" sz="1900" b="1" dirty="0" smtClean="0">
                <a:solidFill>
                  <a:srgbClr val="0070C0"/>
                </a:solidFill>
                <a:latin typeface="+mn-lt"/>
                <a:hlinkClick r:id="rId3" action="ppaction://hlinksldjump"/>
              </a:rPr>
              <a:t>Cone of Experience</a:t>
            </a:r>
            <a:r>
              <a:rPr lang="en-US" sz="1900" dirty="0" smtClean="0">
                <a:latin typeface="+mn-lt"/>
              </a:rPr>
              <a:t>.  </a:t>
            </a: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n-lt"/>
            </a:endParaRPr>
          </a:p>
        </p:txBody>
      </p:sp>
      <p:pic>
        <p:nvPicPr>
          <p:cNvPr id="23556"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a:ln w="9525">
            <a:noFill/>
            <a:miter lim="800000"/>
            <a:headEnd/>
            <a:tailEnd/>
          </a:ln>
        </p:spPr>
      </p:pic>
      <p:pic>
        <p:nvPicPr>
          <p:cNvPr id="2355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a:ln w="9525">
            <a:noFill/>
            <a:miter lim="800000"/>
            <a:headEnd/>
            <a:tailEnd/>
          </a:ln>
        </p:spPr>
      </p:pic>
      <p:pic>
        <p:nvPicPr>
          <p:cNvPr id="23558"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a:ln w="9525">
            <a:noFill/>
            <a:miter lim="800000"/>
            <a:headEnd/>
            <a:tailEnd/>
          </a:ln>
        </p:spPr>
      </p:pic>
      <p:sp>
        <p:nvSpPr>
          <p:cNvPr id="9" name="TextBox 8"/>
          <p:cNvSpPr txBox="1"/>
          <p:nvPr/>
        </p:nvSpPr>
        <p:spPr>
          <a:xfrm>
            <a:off x="762000" y="5105400"/>
            <a:ext cx="8001000" cy="830263"/>
          </a:xfrm>
          <a:prstGeom prst="rect">
            <a:avLst/>
          </a:prstGeom>
          <a:solidFill>
            <a:schemeClr val="bg2">
              <a:lumMod val="20000"/>
              <a:lumOff val="80000"/>
            </a:schemeClr>
          </a:solidFill>
          <a:ln w="38100">
            <a:solidFill>
              <a:schemeClr val="tx1">
                <a:lumMod val="50000"/>
                <a:lumOff val="50000"/>
              </a:schemeClr>
            </a:solidFill>
          </a:ln>
        </p:spPr>
        <p:txBody>
          <a:bodyPr>
            <a:spAutoFit/>
          </a:bodyPr>
          <a:lstStyle/>
          <a:p>
            <a:pPr fontAlgn="t">
              <a:defRPr/>
            </a:pPr>
            <a:r>
              <a:rPr lang="en-US" sz="1600" dirty="0">
                <a:latin typeface="+mn-lt"/>
                <a:cs typeface="+mn-cs"/>
              </a:rPr>
              <a:t>Note: Although neuroscience has revealed 90% of what the brain processes is visual information, most learners are multi-modal and multi-sensory and adapt their strategies accordingly.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219200" y="533400"/>
            <a:ext cx="7010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Learning Modalities &amp; Research</a:t>
            </a:r>
          </a:p>
        </p:txBody>
      </p:sp>
      <p:sp>
        <p:nvSpPr>
          <p:cNvPr id="11" name="Rectangle 3"/>
          <p:cNvSpPr txBox="1">
            <a:spLocks noChangeArrowheads="1"/>
          </p:cNvSpPr>
          <p:nvPr/>
        </p:nvSpPr>
        <p:spPr bwMode="auto">
          <a:xfrm>
            <a:off x="533400" y="1676400"/>
            <a:ext cx="8610600" cy="31242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Present studies show that although categorizing each person as a specific type of learner is easy, individuals’ memory efficiency is not limited by sensory modality, nor are people able to learn in the same way in all situations. </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Instead, most people are likely multimodal and multi-situational learners, changing learning strategies depending on the context of the to-be-learned material. </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Consequently, helping individuals learn effective memory strategies across all stimulus modalities and contexts, rather than only assessing learning type, may prove to be better for learning </a:t>
            </a:r>
            <a:r>
              <a:rPr lang="en-US" sz="1200" i="1" dirty="0">
                <a:latin typeface="+mn-lt"/>
                <a:cs typeface="Arial" pitchFamily="34" charset="0"/>
              </a:rPr>
              <a:t>(Kra¨tzig, G.P., &amp; Arbuthnott, K.D. ,2006).</a:t>
            </a:r>
          </a:p>
          <a:p>
            <a:pPr marL="231775" indent="-231775">
              <a:spcAft>
                <a:spcPts val="0"/>
              </a:spcAft>
              <a:buClr>
                <a:schemeClr val="bg2"/>
              </a:buClr>
              <a:buSzPct val="70000"/>
              <a:buFont typeface="Wingdings" pitchFamily="2" charset="2"/>
              <a:buChar char="l"/>
              <a:defRPr/>
            </a:pPr>
            <a:endParaRPr lang="en-US" sz="2000" dirty="0">
              <a:latin typeface="+mn-lt"/>
              <a:cs typeface="+mn-cs"/>
            </a:endParaRPr>
          </a:p>
        </p:txBody>
      </p:sp>
      <p:pic>
        <p:nvPicPr>
          <p:cNvPr id="2458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2458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24582"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10" name="TextBox 9"/>
          <p:cNvSpPr txBox="1"/>
          <p:nvPr/>
        </p:nvSpPr>
        <p:spPr>
          <a:xfrm>
            <a:off x="685800" y="5135563"/>
            <a:ext cx="8153400" cy="769937"/>
          </a:xfrm>
          <a:prstGeom prst="rect">
            <a:avLst/>
          </a:prstGeom>
          <a:solidFill>
            <a:schemeClr val="bg2">
              <a:lumMod val="20000"/>
              <a:lumOff val="80000"/>
            </a:schemeClr>
          </a:solidFill>
          <a:ln w="38100">
            <a:solidFill>
              <a:schemeClr val="tx1">
                <a:lumMod val="50000"/>
                <a:lumOff val="50000"/>
              </a:schemeClr>
            </a:solidFill>
          </a:ln>
        </p:spPr>
        <p:txBody>
          <a:bodyPr>
            <a:spAutoFit/>
          </a:bodyPr>
          <a:lstStyle/>
          <a:p>
            <a:pPr>
              <a:spcAft>
                <a:spcPts val="0"/>
              </a:spcAft>
              <a:defRPr/>
            </a:pPr>
            <a:r>
              <a:rPr lang="en-US" sz="1500" dirty="0">
                <a:latin typeface="+mn-lt"/>
                <a:cs typeface="+mn-cs"/>
              </a:rPr>
              <a:t>The theory of learning styles is attractive, and it sounds like common sense. It is also convenient, offering a rationale of escaping accountability and getting rid of responsibility.  </a:t>
            </a:r>
          </a:p>
          <a:p>
            <a:pPr>
              <a:spcAft>
                <a:spcPts val="0"/>
              </a:spcAft>
              <a:defRPr/>
            </a:pPr>
            <a:r>
              <a:rPr lang="en-US" sz="1400" i="1" dirty="0">
                <a:latin typeface="+mn-lt"/>
                <a:cs typeface="+mn-cs"/>
              </a:rPr>
              <a:t>Learning Styles Fray: Brilliant or Batty? Performance Improvement, Vol49, Number 10 , 2010</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76400"/>
            <a:ext cx="8458200" cy="23622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Studies have shown that </a:t>
            </a:r>
            <a:r>
              <a:rPr lang="en-US" sz="1900" i="1" dirty="0">
                <a:latin typeface="+mn-lt"/>
                <a:cs typeface="Arial" pitchFamily="34" charset="0"/>
              </a:rPr>
              <a:t>how information is presented</a:t>
            </a:r>
            <a:r>
              <a:rPr lang="en-US" sz="1900" dirty="0">
                <a:latin typeface="+mn-lt"/>
                <a:cs typeface="Arial" pitchFamily="34" charset="0"/>
              </a:rPr>
              <a:t> determines the retention level of the information.</a:t>
            </a:r>
            <a:endParaRPr lang="en-US" sz="1900" dirty="0">
              <a:latin typeface="+mj-lt"/>
              <a:cs typeface="Arial" pitchFamily="34" charset="0"/>
            </a:endParaRP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Cognitive science has revealed learners differ in their abilities with different modalities, but teaching to a learner’s best modality doesn't affect learning outcomes. </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What does matter is whether </a:t>
            </a:r>
            <a:r>
              <a:rPr lang="en-US" sz="1900" i="1" dirty="0">
                <a:latin typeface="+mn-lt"/>
              </a:rPr>
              <a:t>the learner is taught in the content's best modality</a:t>
            </a:r>
            <a:r>
              <a:rPr lang="en-US" sz="1900" dirty="0">
                <a:latin typeface="+mn-lt"/>
              </a:rPr>
              <a:t>…people learn more when content drives the choice of modality.</a:t>
            </a: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p:txBody>
      </p:sp>
      <p:pic>
        <p:nvPicPr>
          <p:cNvPr id="2560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25604"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25605"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14" name="TextBox 13"/>
          <p:cNvSpPr txBox="1"/>
          <p:nvPr/>
        </p:nvSpPr>
        <p:spPr>
          <a:xfrm>
            <a:off x="609600" y="4419600"/>
            <a:ext cx="8153400" cy="1230313"/>
          </a:xfrm>
          <a:prstGeom prst="rect">
            <a:avLst/>
          </a:prstGeom>
          <a:solidFill>
            <a:schemeClr val="bg2">
              <a:lumMod val="20000"/>
              <a:lumOff val="80000"/>
            </a:schemeClr>
          </a:solidFill>
          <a:ln w="38100">
            <a:solidFill>
              <a:schemeClr val="tx1">
                <a:lumMod val="50000"/>
                <a:lumOff val="50000"/>
              </a:schemeClr>
            </a:solidFill>
          </a:ln>
        </p:spPr>
        <p:txBody>
          <a:bodyPr>
            <a:spAutoFit/>
          </a:bodyPr>
          <a:lstStyle/>
          <a:p>
            <a:pPr>
              <a:spcAft>
                <a:spcPts val="0"/>
              </a:spcAft>
              <a:buClr>
                <a:schemeClr val="bg2"/>
              </a:buClr>
              <a:buSzPct val="150000"/>
              <a:defRPr/>
            </a:pPr>
            <a:r>
              <a:rPr lang="en-US" sz="1500" dirty="0">
                <a:latin typeface="+mn-lt"/>
                <a:cs typeface="Arial" pitchFamily="34" charset="0"/>
              </a:rPr>
              <a:t>There is little evidence that knowledge of one’s learning styles is a benefit to learning and, “based upon the most thorough review of experimental studies known to date,  there is no evidence in favor of the learning style hypothesis, per se, that learning is more effective when teaching matches the learner’s style”  </a:t>
            </a:r>
            <a:r>
              <a:rPr lang="en-US" sz="1400" i="1" dirty="0">
                <a:latin typeface="+mn-lt"/>
                <a:cs typeface="Arial" pitchFamily="34" charset="0"/>
              </a:rPr>
              <a:t>Learning Styles: Concepts and Evidence, Psychological Science in the Public Interest, 2008</a:t>
            </a:r>
            <a:endParaRPr lang="en-US" sz="1400" i="1" kern="0" dirty="0">
              <a:latin typeface="+mn-lt"/>
              <a:cs typeface="Arial" pitchFamily="34" charset="0"/>
            </a:endParaRPr>
          </a:p>
        </p:txBody>
      </p:sp>
      <p:sp>
        <p:nvSpPr>
          <p:cNvPr id="16" name="Rectangle 2"/>
          <p:cNvSpPr>
            <a:spLocks noGrp="1" noChangeArrowheads="1"/>
          </p:cNvSpPr>
          <p:nvPr>
            <p:ph type="title"/>
          </p:nvPr>
        </p:nvSpPr>
        <p:spPr bwMode="auto">
          <a:xfrm>
            <a:off x="1752600" y="533400"/>
            <a:ext cx="48768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Summary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76400"/>
            <a:ext cx="8458200" cy="23622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Learning styles provide no indication of what the students are capable of, nor are they legitimate excuses for poor academic performance.</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Assume all students have an intrinsic motivation to learn.</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Recognize the complexity in learning and that individuals do learn differently.</a:t>
            </a:r>
            <a:endParaRPr lang="en-US" sz="1900" kern="0" dirty="0">
              <a:latin typeface="+mn-lt"/>
            </a:endParaRP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Don’t constrain learning by “profiling” (aka categorizing/labeling) students based on learning styles.</a:t>
            </a: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p:txBody>
      </p:sp>
      <p:pic>
        <p:nvPicPr>
          <p:cNvPr id="2662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2662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26629"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16" name="Rectangle 2"/>
          <p:cNvSpPr>
            <a:spLocks noGrp="1" noChangeArrowheads="1"/>
          </p:cNvSpPr>
          <p:nvPr>
            <p:ph type="title"/>
          </p:nvPr>
        </p:nvSpPr>
        <p:spPr bwMode="auto">
          <a:xfrm>
            <a:off x="1752600" y="533400"/>
            <a:ext cx="48768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Conclusion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209800" y="1828800"/>
            <a:ext cx="5715000" cy="762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4400" dirty="0" smtClean="0"/>
              <a:t>The End: Questions?</a:t>
            </a:r>
          </a:p>
        </p:txBody>
      </p:sp>
      <p:sp>
        <p:nvSpPr>
          <p:cNvPr id="6" name="Rectangle 5"/>
          <p:cNvSpPr/>
          <p:nvPr/>
        </p:nvSpPr>
        <p:spPr>
          <a:xfrm>
            <a:off x="685800" y="2743200"/>
            <a:ext cx="8229600" cy="2185214"/>
          </a:xfrm>
          <a:prstGeom prst="rect">
            <a:avLst/>
          </a:prstGeom>
        </p:spPr>
        <p:txBody>
          <a:bodyPr wrap="square">
            <a:spAutoFit/>
          </a:bodyPr>
          <a:lstStyle/>
          <a:p>
            <a:pPr>
              <a:defRPr/>
            </a:pPr>
            <a:r>
              <a:rPr lang="en-US" i="1" dirty="0">
                <a:ea typeface="Calibri" pitchFamily="34" charset="0"/>
                <a:cs typeface="AkzidenzGroteskBE-It"/>
              </a:rPr>
              <a:t>“</a:t>
            </a:r>
            <a:r>
              <a:rPr lang="en-US" sz="2000" i="1" dirty="0">
                <a:latin typeface="+mn-lt"/>
                <a:ea typeface="Calibri" pitchFamily="34" charset="0"/>
                <a:cs typeface="AkzidenzGroteskBE-It"/>
              </a:rPr>
              <a:t>A man only needs two tools in life: </a:t>
            </a:r>
            <a:r>
              <a:rPr lang="en-US" sz="2000" i="1" dirty="0" smtClean="0">
                <a:latin typeface="+mn-lt"/>
                <a:ea typeface="Calibri" pitchFamily="34" charset="0"/>
                <a:cs typeface="AkzidenzGroteskBE-It"/>
              </a:rPr>
              <a:t>WD-40 </a:t>
            </a:r>
            <a:r>
              <a:rPr lang="en-US" sz="2000" i="1" dirty="0">
                <a:latin typeface="+mn-lt"/>
                <a:ea typeface="Calibri" pitchFamily="34" charset="0"/>
                <a:cs typeface="AkzidenzGroteskBE-It"/>
              </a:rPr>
              <a:t>to</a:t>
            </a:r>
            <a:r>
              <a:rPr lang="en-US" sz="2000" dirty="0">
                <a:latin typeface="+mn-lt"/>
                <a:ea typeface="Calibri" pitchFamily="34" charset="0"/>
                <a:cs typeface="AkzidenzGroteskBE-It"/>
              </a:rPr>
              <a:t> </a:t>
            </a:r>
            <a:r>
              <a:rPr lang="en-US" sz="2000" i="1" dirty="0">
                <a:latin typeface="+mn-lt"/>
                <a:ea typeface="Calibri" pitchFamily="34" charset="0"/>
                <a:cs typeface="AkzidenzGroteskBE-It"/>
              </a:rPr>
              <a:t>make things go, and duct tape to make them</a:t>
            </a:r>
            <a:r>
              <a:rPr lang="en-US" sz="2000" dirty="0">
                <a:latin typeface="+mn-lt"/>
                <a:ea typeface="Calibri" pitchFamily="34" charset="0"/>
                <a:cs typeface="AkzidenzGroteskBE-It"/>
              </a:rPr>
              <a:t> </a:t>
            </a:r>
            <a:r>
              <a:rPr lang="en-US" sz="2000" i="1" dirty="0">
                <a:latin typeface="+mn-lt"/>
                <a:ea typeface="Calibri" pitchFamily="34" charset="0"/>
                <a:cs typeface="AkzidenzGroteskBE-It"/>
              </a:rPr>
              <a:t>stop.”</a:t>
            </a:r>
            <a:endParaRPr lang="en-US" sz="2000" dirty="0">
              <a:latin typeface="+mn-lt"/>
              <a:ea typeface="Calibri" pitchFamily="34" charset="0"/>
              <a:cs typeface="AkzidenzGroteskBE-It"/>
            </a:endParaRPr>
          </a:p>
          <a:p>
            <a:pPr>
              <a:defRPr/>
            </a:pPr>
            <a:endParaRPr lang="en-US" sz="600" dirty="0">
              <a:latin typeface="+mn-lt"/>
              <a:ea typeface="Calibri" pitchFamily="34" charset="0"/>
              <a:cs typeface="AkzidenzGroteskBE-It"/>
            </a:endParaRPr>
          </a:p>
          <a:p>
            <a:pPr>
              <a:defRPr/>
            </a:pPr>
            <a:r>
              <a:rPr lang="en-US" sz="1600" dirty="0">
                <a:latin typeface="+mn-lt"/>
                <a:ea typeface="Calibri" pitchFamily="34" charset="0"/>
                <a:cs typeface="AkzidenzGroteskBE-It"/>
              </a:rPr>
              <a:t>G. M. Weilacher, American </a:t>
            </a:r>
            <a:r>
              <a:rPr lang="en-US" sz="1600" dirty="0" smtClean="0">
                <a:latin typeface="+mn-lt"/>
                <a:ea typeface="Calibri" pitchFamily="34" charset="0"/>
                <a:cs typeface="AkzidenzGroteskBE-It"/>
              </a:rPr>
              <a:t>humorist</a:t>
            </a:r>
          </a:p>
          <a:p>
            <a:pPr>
              <a:defRPr/>
            </a:pPr>
            <a:endParaRPr lang="en-US" sz="1600" dirty="0">
              <a:latin typeface="+mn-lt"/>
              <a:ea typeface="Calibri" pitchFamily="34" charset="0"/>
              <a:cs typeface="AkzidenzGroteskBE-It"/>
            </a:endParaRPr>
          </a:p>
          <a:p>
            <a:pPr>
              <a:defRPr/>
            </a:pPr>
            <a:endParaRPr lang="en-US" dirty="0">
              <a:ea typeface="Calibri" pitchFamily="34" charset="0"/>
              <a:cs typeface="AkzidenzGroteskBE-It"/>
            </a:endParaRPr>
          </a:p>
          <a:p>
            <a:pPr>
              <a:defRPr/>
            </a:pPr>
            <a:r>
              <a:rPr lang="en-US" sz="2000" i="1" dirty="0">
                <a:latin typeface="+mn-lt"/>
                <a:ea typeface="Calibri" pitchFamily="34" charset="0"/>
                <a:cs typeface="AkzidenzGroteskBE-It"/>
              </a:rPr>
              <a:t>“and a hammer to pound things in and a screw driver to pry them out.”</a:t>
            </a:r>
            <a:endParaRPr lang="en-US" sz="2000" dirty="0">
              <a:latin typeface="+mn-lt"/>
              <a:ea typeface="Calibri" pitchFamily="34" charset="0"/>
              <a:cs typeface="AkzidenzGroteskBE-It"/>
            </a:endParaRPr>
          </a:p>
          <a:p>
            <a:pPr>
              <a:defRPr/>
            </a:pPr>
            <a:r>
              <a:rPr lang="en-US" sz="2000" dirty="0" smtClean="0">
                <a:latin typeface="+mn-lt"/>
                <a:ea typeface="Calibri" pitchFamily="34" charset="0"/>
                <a:cs typeface="AkzidenzGroteskBE-It"/>
              </a:rPr>
              <a:t> </a:t>
            </a:r>
            <a:r>
              <a:rPr lang="en-US" sz="1600" dirty="0" smtClean="0">
                <a:latin typeface="+mn-lt"/>
                <a:ea typeface="Calibri" pitchFamily="34" charset="0"/>
                <a:cs typeface="AkzidenzGroteskBE-It"/>
              </a:rPr>
              <a:t>my </a:t>
            </a:r>
            <a:r>
              <a:rPr lang="en-US" sz="1600" dirty="0">
                <a:latin typeface="+mn-lt"/>
                <a:ea typeface="Calibri" pitchFamily="34" charset="0"/>
                <a:cs typeface="AkzidenzGroteskBE-It"/>
              </a:rPr>
              <a:t>wife</a:t>
            </a:r>
          </a:p>
        </p:txBody>
      </p:sp>
      <p:pic>
        <p:nvPicPr>
          <p:cNvPr id="33799" name="Picture 4" descr="landscape8"/>
          <p:cNvPicPr>
            <a:picLocks noChangeAspect="1" noChangeArrowheads="1" noCrop="1"/>
          </p:cNvPicPr>
          <p:nvPr/>
        </p:nvPicPr>
        <p:blipFill>
          <a:blip r:embed="rId3" cstate="print"/>
          <a:srcRect/>
          <a:stretch>
            <a:fillRect/>
          </a:stretch>
        </p:blipFill>
        <p:spPr bwMode="auto">
          <a:xfrm>
            <a:off x="4038600" y="4876800"/>
            <a:ext cx="1647825" cy="1152525"/>
          </a:xfrm>
          <a:prstGeom prst="rect">
            <a:avLst/>
          </a:prstGeom>
          <a:noFill/>
          <a:ln w="9525">
            <a:noFill/>
            <a:miter lim="800000"/>
            <a:headEnd/>
            <a:tailEnd/>
          </a:ln>
        </p:spPr>
      </p:pic>
      <p:pic>
        <p:nvPicPr>
          <p:cNvPr id="33800" name="Picture 6" descr="sunbirds"/>
          <p:cNvPicPr>
            <a:picLocks noChangeAspect="1" noChangeArrowheads="1" noCrop="1"/>
          </p:cNvPicPr>
          <p:nvPr/>
        </p:nvPicPr>
        <p:blipFill>
          <a:blip r:embed="rId4" cstate="print"/>
          <a:srcRect/>
          <a:stretch>
            <a:fillRect/>
          </a:stretch>
        </p:blipFill>
        <p:spPr bwMode="auto">
          <a:xfrm>
            <a:off x="2057400" y="228600"/>
            <a:ext cx="5638800" cy="1231900"/>
          </a:xfrm>
          <a:prstGeom prst="rect">
            <a:avLst/>
          </a:prstGeom>
          <a:noFill/>
          <a:ln w="9525">
            <a:noFill/>
            <a:miter lim="800000"/>
            <a:headEnd/>
            <a:tailEnd/>
          </a:ln>
        </p:spPr>
      </p:pic>
      <p:pic>
        <p:nvPicPr>
          <p:cNvPr id="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5" cstate="print"/>
          <a:srcRect/>
          <a:stretch>
            <a:fillRect/>
          </a:stretch>
        </p:blipFill>
        <p:spPr bwMode="auto">
          <a:xfrm>
            <a:off x="7353300" y="6257925"/>
            <a:ext cx="581025" cy="295275"/>
          </a:xfrm>
          <a:prstGeom prst="rect">
            <a:avLst/>
          </a:prstGeom>
          <a:noFill/>
          <a:ln w="9525">
            <a:noFill/>
            <a:miter lim="800000"/>
            <a:headEnd/>
            <a:tailEnd/>
          </a:ln>
        </p:spPr>
      </p:pic>
      <p:pic>
        <p:nvPicPr>
          <p:cNvPr id="11"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828800" y="3200400"/>
            <a:ext cx="5715000" cy="762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4000" dirty="0" smtClean="0"/>
              <a:t>Intentional Left Blank</a:t>
            </a:r>
          </a:p>
        </p:txBody>
      </p:sp>
      <p:pic>
        <p:nvPicPr>
          <p:cNvPr id="27651"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27652"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00200" y="609600"/>
            <a:ext cx="60198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Introduction</a:t>
            </a:r>
            <a:endParaRPr lang="en-US" sz="2400" b="0" dirty="0" smtClean="0"/>
          </a:p>
        </p:txBody>
      </p:sp>
      <p:sp>
        <p:nvSpPr>
          <p:cNvPr id="9" name="Rectangle 3"/>
          <p:cNvSpPr txBox="1">
            <a:spLocks noChangeArrowheads="1"/>
          </p:cNvSpPr>
          <p:nvPr/>
        </p:nvSpPr>
        <p:spPr bwMode="auto">
          <a:xfrm>
            <a:off x="533400" y="1600200"/>
            <a:ext cx="8458200" cy="2819400"/>
          </a:xfrm>
          <a:prstGeom prst="rect">
            <a:avLst/>
          </a:prstGeom>
          <a:noFill/>
          <a:ln>
            <a:miter lim="800000"/>
            <a:headEnd/>
            <a:tailEnd/>
          </a:ln>
        </p:spPr>
        <p:txBody>
          <a:bodyPr/>
          <a:lstStyle/>
          <a:p>
            <a:pPr>
              <a:spcAft>
                <a:spcPts val="600"/>
              </a:spcAft>
              <a:buClr>
                <a:schemeClr val="bg2"/>
              </a:buClr>
              <a:buSzPct val="70000"/>
              <a:defRPr/>
            </a:pPr>
            <a:r>
              <a:rPr lang="en-US" sz="2000" b="1" kern="0" dirty="0">
                <a:solidFill>
                  <a:schemeClr val="tx2"/>
                </a:solidFill>
                <a:latin typeface="+mn-lt"/>
                <a:cs typeface="+mn-cs"/>
              </a:rPr>
              <a:t>Opinion: </a:t>
            </a:r>
            <a:r>
              <a:rPr lang="en-US" sz="2000" dirty="0">
                <a:latin typeface="+mn-lt"/>
                <a:cs typeface="+mn-cs"/>
              </a:rPr>
              <a:t>The concept of learning styles in predicting learning outcomes is a commonly misunderstood and misapplied instructional strategy when designing content.</a:t>
            </a:r>
            <a:endParaRPr lang="en-US" sz="2000" kern="0" dirty="0">
              <a:latin typeface="+mn-lt"/>
              <a:cs typeface="+mn-cs"/>
            </a:endParaRPr>
          </a:p>
          <a:p>
            <a:pPr>
              <a:spcAft>
                <a:spcPts val="600"/>
              </a:spcAft>
              <a:buClr>
                <a:schemeClr val="bg2"/>
              </a:buClr>
              <a:buSzPct val="70000"/>
              <a:defRPr/>
            </a:pPr>
            <a:r>
              <a:rPr lang="en-US" sz="2000" b="1" kern="0" dirty="0">
                <a:solidFill>
                  <a:schemeClr val="tx2"/>
                </a:solidFill>
                <a:latin typeface="+mn-lt"/>
                <a:cs typeface="+mn-cs"/>
              </a:rPr>
              <a:t>Fact: </a:t>
            </a:r>
            <a:r>
              <a:rPr lang="en-US" sz="2000" dirty="0">
                <a:latin typeface="+mn-lt"/>
                <a:cs typeface="+mn-cs"/>
              </a:rPr>
              <a:t>Research has revealed that learning styles have little, if any, affect on </a:t>
            </a:r>
            <a:r>
              <a:rPr lang="en-US" sz="2000" b="1" i="1" dirty="0">
                <a:latin typeface="+mn-lt"/>
                <a:cs typeface="+mn-cs"/>
              </a:rPr>
              <a:t>predicting</a:t>
            </a:r>
            <a:r>
              <a:rPr lang="en-US" sz="2000" b="1" dirty="0">
                <a:latin typeface="+mn-lt"/>
                <a:cs typeface="+mn-cs"/>
              </a:rPr>
              <a:t> </a:t>
            </a:r>
            <a:r>
              <a:rPr lang="en-US" sz="2000" dirty="0">
                <a:latin typeface="+mn-lt"/>
                <a:cs typeface="+mn-cs"/>
              </a:rPr>
              <a:t>learning outcomes. </a:t>
            </a:r>
            <a:endParaRPr lang="en-US" sz="2000" kern="0" dirty="0">
              <a:latin typeface="+mn-lt"/>
              <a:cs typeface="+mn-cs"/>
            </a:endParaRPr>
          </a:p>
          <a:p>
            <a:pPr>
              <a:spcAft>
                <a:spcPts val="600"/>
              </a:spcAft>
              <a:buClr>
                <a:schemeClr val="bg2"/>
              </a:buClr>
              <a:buSzPct val="70000"/>
              <a:defRPr/>
            </a:pPr>
            <a:r>
              <a:rPr lang="en-US" sz="2000" b="1" kern="0" dirty="0">
                <a:solidFill>
                  <a:schemeClr val="tx2"/>
                </a:solidFill>
                <a:latin typeface="+mn-lt"/>
                <a:cs typeface="+mn-cs"/>
              </a:rPr>
              <a:t>Result</a:t>
            </a:r>
            <a:r>
              <a:rPr lang="en-US" sz="2000" kern="0" dirty="0">
                <a:solidFill>
                  <a:schemeClr val="tx2"/>
                </a:solidFill>
                <a:latin typeface="+mn-lt"/>
                <a:cs typeface="+mn-cs"/>
              </a:rPr>
              <a:t>:</a:t>
            </a:r>
            <a:r>
              <a:rPr lang="en-US" sz="2000" b="1" kern="0" dirty="0">
                <a:solidFill>
                  <a:schemeClr val="tx2"/>
                </a:solidFill>
                <a:latin typeface="+mn-lt"/>
                <a:cs typeface="+mn-cs"/>
              </a:rPr>
              <a:t> </a:t>
            </a:r>
            <a:r>
              <a:rPr lang="en-US" sz="2000" dirty="0">
                <a:latin typeface="+mn-lt"/>
                <a:cs typeface="Arial" pitchFamily="34" charset="0"/>
              </a:rPr>
              <a:t>While the perception is people learn better when information is presented in their preferred learning style, </a:t>
            </a:r>
            <a:r>
              <a:rPr lang="en-US" sz="2000" b="1" i="1" dirty="0">
                <a:latin typeface="+mn-lt"/>
                <a:cs typeface="Arial" pitchFamily="34" charset="0"/>
              </a:rPr>
              <a:t>current</a:t>
            </a:r>
            <a:r>
              <a:rPr lang="en-US" sz="2000" dirty="0">
                <a:latin typeface="+mn-lt"/>
                <a:cs typeface="Arial" pitchFamily="34" charset="0"/>
              </a:rPr>
              <a:t> </a:t>
            </a:r>
            <a:r>
              <a:rPr lang="en-US" sz="2000" b="1" i="1" dirty="0" smtClean="0">
                <a:latin typeface="+mn-lt"/>
                <a:cs typeface="Arial" pitchFamily="34" charset="0"/>
              </a:rPr>
              <a:t>research</a:t>
            </a:r>
            <a:r>
              <a:rPr lang="en-US" sz="2000" dirty="0" smtClean="0">
                <a:latin typeface="+mn-lt"/>
                <a:cs typeface="Arial" pitchFamily="34" charset="0"/>
              </a:rPr>
              <a:t> </a:t>
            </a:r>
            <a:r>
              <a:rPr lang="en-US" sz="2000" dirty="0">
                <a:latin typeface="+mn-lt"/>
                <a:cs typeface="Arial" pitchFamily="34" charset="0"/>
              </a:rPr>
              <a:t>has not confirmed this. </a:t>
            </a:r>
          </a:p>
        </p:txBody>
      </p:sp>
      <p:pic>
        <p:nvPicPr>
          <p:cNvPr id="410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410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sp>
        <p:nvSpPr>
          <p:cNvPr id="6" name="TextBox 12"/>
          <p:cNvSpPr txBox="1"/>
          <p:nvPr/>
        </p:nvSpPr>
        <p:spPr>
          <a:xfrm>
            <a:off x="381000" y="4495800"/>
            <a:ext cx="8610600" cy="1231106"/>
          </a:xfrm>
          <a:prstGeom prst="rect">
            <a:avLst/>
          </a:prstGeom>
          <a:noFill/>
          <a:ln w="38100">
            <a:solidFill>
              <a:schemeClr val="tx1">
                <a:lumMod val="50000"/>
                <a:lumOff val="50000"/>
              </a:schemeClr>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lvl="0" eaLnBrk="0" hangingPunct="0"/>
            <a:r>
              <a:rPr lang="en-US" sz="1500" dirty="0" smtClean="0">
                <a:latin typeface="+mn-lt"/>
              </a:rPr>
              <a:t>“The learning style myth leads to some very unproductive training approaches that are counter to modern evidence of what works…The time and energy spent perpetuating the various learning style myths can be more wisely invested in supporting individual differences that are proven to make a difference—namely, prior knowledge of the learner.” </a:t>
            </a:r>
            <a:r>
              <a:rPr lang="en-US" sz="1400" i="1" dirty="0" smtClean="0">
                <a:latin typeface="+mn-lt"/>
              </a:rPr>
              <a:t>(Evidence-Based Training Methods: A Guide for Training Professionals, Ruth Clark, 2010, p. 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6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sz="quarter"/>
          </p:nvPr>
        </p:nvSpPr>
        <p:spPr bwMode="auto">
          <a:xfrm>
            <a:off x="1066800" y="228600"/>
            <a:ext cx="7086600" cy="1143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solidFill>
                  <a:schemeClr val="accent1">
                    <a:lumMod val="50000"/>
                  </a:schemeClr>
                </a:solidFill>
              </a:rPr>
              <a:t>Table 1: Types of Learning/Cognitive Styles</a:t>
            </a:r>
            <a:r>
              <a:rPr lang="en-US" sz="2000" dirty="0" smtClean="0">
                <a:solidFill>
                  <a:schemeClr val="accent1">
                    <a:lumMod val="50000"/>
                  </a:schemeClr>
                </a:solidFill>
              </a:rPr>
              <a:t>*</a:t>
            </a:r>
          </a:p>
        </p:txBody>
      </p:sp>
      <p:graphicFrame>
        <p:nvGraphicFramePr>
          <p:cNvPr id="9" name="Table 8"/>
          <p:cNvGraphicFramePr>
            <a:graphicFrameLocks noGrp="1"/>
          </p:cNvGraphicFramePr>
          <p:nvPr/>
        </p:nvGraphicFramePr>
        <p:xfrm>
          <a:off x="914400" y="1631950"/>
          <a:ext cx="7391400" cy="3473450"/>
        </p:xfrm>
        <a:graphic>
          <a:graphicData uri="http://schemas.openxmlformats.org/drawingml/2006/table">
            <a:tbl>
              <a:tblPr/>
              <a:tblGrid>
                <a:gridCol w="159236"/>
                <a:gridCol w="2355850"/>
                <a:gridCol w="2209800"/>
                <a:gridCol w="2666514"/>
              </a:tblGrid>
              <a:tr h="21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918" marR="66918" marT="0" marB="0"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4F81BD"/>
                    </a:solidFill>
                  </a:tcPr>
                </a:tc>
                <a:tc>
                  <a:txBody>
                    <a:bodyPr/>
                    <a:lstStyle/>
                    <a:p>
                      <a:pPr marL="0" marR="0" lvl="0" indent="0" algn="r" defTabSz="914400" rtl="0" eaLnBrk="1" fontAlgn="base" latinLnBrk="0" hangingPunct="1">
                        <a:lnSpc>
                          <a:spcPct val="100000"/>
                        </a:lnSpc>
                        <a:spcBef>
                          <a:spcPts val="60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918" marR="66918"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918" marR="66918"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918" marR="66918" marT="0" marB="0"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lnTlToBr>
                      <a:noFill/>
                    </a:lnTlToBr>
                    <a:lnBlToTr>
                      <a:noFill/>
                    </a:lnBlToTr>
                    <a:solidFill>
                      <a:srgbClr val="4F81BD"/>
                    </a:solidFill>
                  </a:tcPr>
                </a:tc>
              </a:tr>
              <a:tr h="326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918" marR="66918" marT="0" marB="0" horzOverflow="overflow">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Arial" pitchFamily="34" charset="0"/>
                        </a:rPr>
                        <a:t>convergers vs. divergers</a:t>
                      </a:r>
                      <a:endParaRPr kumimoji="0" lang="en-US" sz="1400" b="0" i="0" u="none" strike="noStrike" cap="none" normalizeH="0" baseline="0" dirty="0" smtClean="0">
                        <a:ln>
                          <a:noFill/>
                        </a:ln>
                        <a:solidFill>
                          <a:schemeClr val="tx1"/>
                        </a:solidFill>
                        <a:effectLst/>
                        <a:latin typeface="Rockwell" pitchFamily="18" charset="0"/>
                        <a:ea typeface="Calibri" pitchFamily="34"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err="1" smtClean="0">
                          <a:ln>
                            <a:noFill/>
                          </a:ln>
                          <a:solidFill>
                            <a:srgbClr val="284156"/>
                          </a:solidFill>
                          <a:effectLst/>
                          <a:latin typeface="Rockwell" pitchFamily="18" charset="0"/>
                          <a:ea typeface="Calibri" pitchFamily="34" charset="0"/>
                          <a:cs typeface="Arial" pitchFamily="34" charset="0"/>
                        </a:rPr>
                        <a:t>verbalisers</a:t>
                      </a: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Arial" pitchFamily="34" charset="0"/>
                        </a:rPr>
                        <a:t> vs. imagers</a:t>
                      </a:r>
                      <a:endParaRPr kumimoji="0" lang="en-US" sz="1400" b="0" i="0" u="none" strike="noStrike" cap="none" normalizeH="0" baseline="0" dirty="0" smtClean="0">
                        <a:ln>
                          <a:noFill/>
                        </a:ln>
                        <a:solidFill>
                          <a:schemeClr val="tx1"/>
                        </a:solidFill>
                        <a:effectLst/>
                        <a:latin typeface="Rockwell" pitchFamily="18" charset="0"/>
                        <a:ea typeface="Calibri" pitchFamily="34"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Arial" pitchFamily="34" charset="0"/>
                        </a:rPr>
                        <a:t>holists vs. </a:t>
                      </a:r>
                      <a:r>
                        <a:rPr kumimoji="0" lang="en-US" sz="1400" b="0" i="0" u="none" strike="noStrike" cap="none" normalizeH="0" baseline="0" dirty="0" err="1" smtClean="0">
                          <a:ln>
                            <a:noFill/>
                          </a:ln>
                          <a:solidFill>
                            <a:srgbClr val="284156"/>
                          </a:solidFill>
                          <a:effectLst/>
                          <a:latin typeface="Rockwell" pitchFamily="18" charset="0"/>
                          <a:ea typeface="Calibri" pitchFamily="34" charset="0"/>
                          <a:cs typeface="Arial" pitchFamily="34" charset="0"/>
                        </a:rPr>
                        <a:t>serialists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deep vs. surface learning</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activists vs. reflectors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pragmatists vs. theorists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adaptors vs. innovators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assimilators vs. explorers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field dependent vs. field independent</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globalists vs. analysts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assimilators vs. accommodators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imaginative vs. analytic learners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txBody>
                  <a:tcPr marL="66918" marR="66918"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Arial" pitchFamily="34" charset="0"/>
                        </a:rPr>
                        <a:t>intuitionists vs. analysts</a:t>
                      </a:r>
                      <a:endParaRPr kumimoji="0" lang="en-US" sz="1400" b="0" i="0" u="none" strike="noStrike" cap="none" normalizeH="0" baseline="0" dirty="0" smtClean="0">
                        <a:ln>
                          <a:noFill/>
                        </a:ln>
                        <a:solidFill>
                          <a:schemeClr val="tx1"/>
                        </a:solidFill>
                        <a:effectLst/>
                        <a:latin typeface="Rockwell" pitchFamily="18" charset="0"/>
                        <a:ea typeface="Calibri" pitchFamily="34"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Arial" pitchFamily="34" charset="0"/>
                        </a:rPr>
                        <a:t>extroverts vs. introverts</a:t>
                      </a:r>
                      <a:endParaRPr kumimoji="0" lang="en-US" sz="1400" b="0" i="0" u="none" strike="noStrike" cap="none" normalizeH="0" baseline="0" dirty="0" smtClean="0">
                        <a:ln>
                          <a:noFill/>
                        </a:ln>
                        <a:solidFill>
                          <a:schemeClr val="tx1"/>
                        </a:solidFill>
                        <a:effectLst/>
                        <a:latin typeface="Rockwell" pitchFamily="18" charset="0"/>
                        <a:ea typeface="Calibri" pitchFamily="34"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Arial" pitchFamily="34" charset="0"/>
                        </a:rPr>
                        <a:t>seeing vs. hearing</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sensing vs. intuition</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thinking vs. feeling</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non-committers vs. plungers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common-sense vs. dynamic learners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concrete vs. abstract learners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random vs. sequential learners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initiators vs. </a:t>
                      </a:r>
                      <a:r>
                        <a:rPr kumimoji="0" lang="en-US" sz="1400" b="0" i="0" u="none" strike="noStrike" cap="none" normalizeH="0" baseline="0" dirty="0" err="1" smtClean="0">
                          <a:ln>
                            <a:noFill/>
                          </a:ln>
                          <a:solidFill>
                            <a:srgbClr val="284156"/>
                          </a:solidFill>
                          <a:effectLst/>
                          <a:latin typeface="Rockwell" pitchFamily="18" charset="0"/>
                          <a:ea typeface="Calibri" pitchFamily="34" charset="0"/>
                          <a:cs typeface="Calibri" pitchFamily="34" charset="0"/>
                        </a:rPr>
                        <a:t>reasoners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judging vs. perceiving</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txBody>
                  <a:tcPr marL="66918" marR="66918"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Arial" pitchFamily="34" charset="0"/>
                        </a:rPr>
                        <a:t>left brainers vs. right brainers</a:t>
                      </a:r>
                      <a:endParaRPr kumimoji="0" lang="en-US" sz="1400" b="0" i="0" u="none" strike="noStrike" cap="none" normalizeH="0" baseline="0" dirty="0" smtClean="0">
                        <a:ln>
                          <a:noFill/>
                        </a:ln>
                        <a:solidFill>
                          <a:schemeClr val="tx1"/>
                        </a:solidFill>
                        <a:effectLst/>
                        <a:latin typeface="Rockwell" pitchFamily="18" charset="0"/>
                        <a:ea typeface="Calibri" pitchFamily="34"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Arial" pitchFamily="34" charset="0"/>
                        </a:rPr>
                        <a:t>meaning-directed vs. undirected</a:t>
                      </a:r>
                      <a:endParaRPr kumimoji="0" lang="en-US" sz="1400" b="0" i="0" u="none" strike="noStrike" cap="none" normalizeH="0" baseline="0" dirty="0" smtClean="0">
                        <a:ln>
                          <a:noFill/>
                        </a:ln>
                        <a:solidFill>
                          <a:schemeClr val="tx1"/>
                        </a:solidFill>
                        <a:effectLst/>
                        <a:latin typeface="Rockwell" pitchFamily="18" charset="0"/>
                        <a:ea typeface="Calibri" pitchFamily="34"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theorists vs. humanitarians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activists vs. theorists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pragmatists vs. reflectors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organizers vs. innovators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analytics/</a:t>
                      </a:r>
                      <a:r>
                        <a:rPr kumimoji="0" lang="en-US" sz="1400" b="0" i="0" u="none" strike="noStrike" cap="none" normalizeH="0" baseline="0" dirty="0" err="1" smtClean="0">
                          <a:ln>
                            <a:noFill/>
                          </a:ln>
                          <a:solidFill>
                            <a:srgbClr val="284156"/>
                          </a:solidFill>
                          <a:effectLst/>
                          <a:latin typeface="Rockwell" pitchFamily="18" charset="0"/>
                          <a:ea typeface="Calibri" pitchFamily="34" charset="0"/>
                          <a:cs typeface="Calibri" pitchFamily="34" charset="0"/>
                        </a:rPr>
                        <a:t>inductives</a:t>
                      </a: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/successive processors vs. </a:t>
                      </a:r>
                      <a:r>
                        <a:rPr kumimoji="0" lang="en-US" sz="1400" b="0" i="0" u="none" strike="noStrike" cap="none" normalizeH="0" baseline="0" dirty="0" err="1" smtClean="0">
                          <a:ln>
                            <a:noFill/>
                          </a:ln>
                          <a:solidFill>
                            <a:srgbClr val="284156"/>
                          </a:solidFill>
                          <a:effectLst/>
                          <a:latin typeface="Rockwell" pitchFamily="18" charset="0"/>
                          <a:ea typeface="Calibri" pitchFamily="34" charset="0"/>
                          <a:cs typeface="Calibri" pitchFamily="34" charset="0"/>
                        </a:rPr>
                        <a:t>globals</a:t>
                      </a: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a:t>
                      </a:r>
                      <a:r>
                        <a:rPr kumimoji="0" lang="en-US" sz="1400" b="0" i="0" u="none" strike="noStrike" cap="none" normalizeH="0" baseline="0" dirty="0" err="1" smtClean="0">
                          <a:ln>
                            <a:noFill/>
                          </a:ln>
                          <a:solidFill>
                            <a:srgbClr val="284156"/>
                          </a:solidFill>
                          <a:effectLst/>
                          <a:latin typeface="Rockwell" pitchFamily="18" charset="0"/>
                          <a:ea typeface="Calibri" pitchFamily="34" charset="0"/>
                          <a:cs typeface="Calibri" pitchFamily="34" charset="0"/>
                        </a:rPr>
                        <a:t>deductivess</a:t>
                      </a: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/simultaneous processors</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p>
                      <a:pPr marL="115888" marR="0" lvl="0" indent="-115888"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400" b="0" i="0" u="none" strike="noStrike" cap="none" normalizeH="0" baseline="0" dirty="0" smtClean="0">
                          <a:ln>
                            <a:noFill/>
                          </a:ln>
                          <a:solidFill>
                            <a:srgbClr val="284156"/>
                          </a:solidFill>
                          <a:effectLst/>
                          <a:latin typeface="Rockwell" pitchFamily="18" charset="0"/>
                          <a:ea typeface="Calibri" pitchFamily="34" charset="0"/>
                          <a:cs typeface="Calibri" pitchFamily="34" charset="0"/>
                        </a:rPr>
                        <a:t>executive, hierarchic, conservative vs. legislative, anarchic, liberal</a:t>
                      </a:r>
                      <a:endParaRPr kumimoji="0" lang="en-US" sz="1400" b="0" i="0" u="none" strike="noStrike" cap="none" normalizeH="0" baseline="0" dirty="0" smtClean="0">
                        <a:ln>
                          <a:noFill/>
                        </a:ln>
                        <a:solidFill>
                          <a:schemeClr val="tx1"/>
                        </a:solidFill>
                        <a:effectLst/>
                        <a:latin typeface="Rockwell" pitchFamily="18" charset="0"/>
                        <a:cs typeface="Times New Roman" pitchFamily="18" charset="0"/>
                      </a:endParaRPr>
                    </a:p>
                  </a:txBody>
                  <a:tcPr marL="66918" marR="66918" marT="0" marB="0" horzOverflow="overflow">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
        <p:nvSpPr>
          <p:cNvPr id="28688" name="Text Box 1"/>
          <p:cNvSpPr txBox="1">
            <a:spLocks noChangeArrowheads="1"/>
          </p:cNvSpPr>
          <p:nvPr/>
        </p:nvSpPr>
        <p:spPr bwMode="auto">
          <a:xfrm>
            <a:off x="1152525" y="12700"/>
            <a:ext cx="3575050" cy="244475"/>
          </a:xfrm>
          <a:prstGeom prst="rect">
            <a:avLst/>
          </a:prstGeom>
          <a:solidFill>
            <a:srgbClr val="FFFFFF">
              <a:alpha val="0"/>
            </a:srgbClr>
          </a:solidFill>
          <a:ln w="9525">
            <a:noFill/>
            <a:miter lim="800000"/>
            <a:headEnd/>
            <a:tailEnd/>
          </a:ln>
        </p:spPr>
        <p:txBody>
          <a:bodyPr>
            <a:spAutoFit/>
          </a:bodyPr>
          <a:lstStyle/>
          <a:p>
            <a:pPr algn="ctr" fontAlgn="t"/>
            <a:endParaRPr lang="en-US"/>
          </a:p>
        </p:txBody>
      </p:sp>
      <p:sp>
        <p:nvSpPr>
          <p:cNvPr id="8" name="TextBox 7"/>
          <p:cNvSpPr txBox="1"/>
          <p:nvPr/>
        </p:nvSpPr>
        <p:spPr>
          <a:xfrm>
            <a:off x="914400" y="5334000"/>
            <a:ext cx="7924800" cy="400050"/>
          </a:xfrm>
          <a:prstGeom prst="rect">
            <a:avLst/>
          </a:prstGeom>
          <a:noFill/>
        </p:spPr>
        <p:txBody>
          <a:bodyPr>
            <a:spAutoFit/>
          </a:bodyPr>
          <a:lstStyle>
            <a:defPPr>
              <a:defRPr lang="en-US"/>
            </a:defPPr>
            <a:lvl1pPr algn="ctr" rtl="0" fontAlgn="t">
              <a:spcBef>
                <a:spcPct val="0"/>
              </a:spcBef>
              <a:spcAft>
                <a:spcPct val="0"/>
              </a:spcAft>
              <a:defRPr kern="1200">
                <a:solidFill>
                  <a:schemeClr val="tx1"/>
                </a:solidFill>
                <a:latin typeface="Arial" pitchFamily="34" charset="0"/>
                <a:ea typeface="+mn-ea"/>
                <a:cs typeface="+mn-cs"/>
              </a:defRPr>
            </a:lvl1pPr>
            <a:lvl2pPr marL="457200" algn="ctr" rtl="0" fontAlgn="t">
              <a:spcBef>
                <a:spcPct val="0"/>
              </a:spcBef>
              <a:spcAft>
                <a:spcPct val="0"/>
              </a:spcAft>
              <a:defRPr kern="1200">
                <a:solidFill>
                  <a:schemeClr val="tx1"/>
                </a:solidFill>
                <a:latin typeface="Arial" pitchFamily="34" charset="0"/>
                <a:ea typeface="+mn-ea"/>
                <a:cs typeface="+mn-cs"/>
              </a:defRPr>
            </a:lvl2pPr>
            <a:lvl3pPr marL="914400" algn="ctr" rtl="0" fontAlgn="t">
              <a:spcBef>
                <a:spcPct val="0"/>
              </a:spcBef>
              <a:spcAft>
                <a:spcPct val="0"/>
              </a:spcAft>
              <a:defRPr kern="1200">
                <a:solidFill>
                  <a:schemeClr val="tx1"/>
                </a:solidFill>
                <a:latin typeface="Arial" pitchFamily="34" charset="0"/>
                <a:ea typeface="+mn-ea"/>
                <a:cs typeface="+mn-cs"/>
              </a:defRPr>
            </a:lvl3pPr>
            <a:lvl4pPr marL="1371600" algn="ctr" rtl="0" fontAlgn="t">
              <a:spcBef>
                <a:spcPct val="0"/>
              </a:spcBef>
              <a:spcAft>
                <a:spcPct val="0"/>
              </a:spcAft>
              <a:defRPr kern="1200">
                <a:solidFill>
                  <a:schemeClr val="tx1"/>
                </a:solidFill>
                <a:latin typeface="Arial" pitchFamily="34" charset="0"/>
                <a:ea typeface="+mn-ea"/>
                <a:cs typeface="+mn-cs"/>
              </a:defRPr>
            </a:lvl4pPr>
            <a:lvl5pPr marL="1828800" algn="ctr" rtl="0" fontAlgn="t">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l">
              <a:defRPr/>
            </a:pPr>
            <a:r>
              <a:rPr lang="en-US" sz="1000" dirty="0" smtClean="0">
                <a:latin typeface="+mn-lt"/>
              </a:rPr>
              <a:t>* </a:t>
            </a:r>
            <a:r>
              <a:rPr lang="en-US" sz="1000" dirty="0" err="1" smtClean="0">
                <a:latin typeface="+mn-lt"/>
              </a:rPr>
              <a:t>Coffield</a:t>
            </a:r>
            <a:r>
              <a:rPr lang="en-US" sz="1000" dirty="0" smtClean="0">
                <a:latin typeface="+mn-lt"/>
              </a:rPr>
              <a:t>, F., Moseley, D., Hall, E., &amp; </a:t>
            </a:r>
            <a:r>
              <a:rPr lang="en-US" sz="1000" dirty="0" err="1" smtClean="0">
                <a:latin typeface="+mn-lt"/>
              </a:rPr>
              <a:t>Ecclestone</a:t>
            </a:r>
            <a:r>
              <a:rPr lang="en-US" sz="1000" dirty="0" smtClean="0">
                <a:latin typeface="+mn-lt"/>
              </a:rPr>
              <a:t>, K. (2004). </a:t>
            </a:r>
            <a:r>
              <a:rPr lang="en-US" sz="1000" i="1" dirty="0" smtClean="0">
                <a:latin typeface="+mn-lt"/>
              </a:rPr>
              <a:t>Learning styles and pedagogy in post-16 learning</a:t>
            </a:r>
            <a:r>
              <a:rPr lang="en-US" sz="1000" dirty="0" smtClean="0">
                <a:latin typeface="+mn-lt"/>
              </a:rPr>
              <a:t>. Learning Skills and Research Centre, London.  Retrieved from </a:t>
            </a:r>
            <a:r>
              <a:rPr lang="en-US" sz="1000" u="sng" dirty="0" smtClean="0">
                <a:latin typeface="+mn-lt"/>
                <a:hlinkClick r:id="rId3"/>
              </a:rPr>
              <a:t>http://www.leerbeleving.nl/wp-content/uploads/2011/09/learning-styles.pdf</a:t>
            </a:r>
            <a:r>
              <a:rPr lang="en-US" sz="1000" dirty="0" smtClean="0">
                <a:latin typeface="+mn-lt"/>
              </a:rPr>
              <a:t> </a:t>
            </a:r>
          </a:p>
        </p:txBody>
      </p:sp>
      <p:sp>
        <p:nvSpPr>
          <p:cNvPr id="12" name="TextBox 11"/>
          <p:cNvSpPr txBox="1"/>
          <p:nvPr/>
        </p:nvSpPr>
        <p:spPr>
          <a:xfrm>
            <a:off x="3886200" y="6019800"/>
            <a:ext cx="1143000" cy="430213"/>
          </a:xfrm>
          <a:prstGeom prst="rect">
            <a:avLst/>
          </a:prstGeom>
          <a:noFill/>
        </p:spPr>
        <p:txBody>
          <a:bodyPr>
            <a:spAutoFit/>
          </a:bodyPr>
          <a:lstStyle/>
          <a:p>
            <a:pPr algn="ctr">
              <a:defRPr/>
            </a:pPr>
            <a:r>
              <a:rPr lang="en-US" sz="1100" dirty="0">
                <a:latin typeface="+mn-lt"/>
                <a:cs typeface="Arial" pitchFamily="34" charset="0"/>
              </a:rPr>
              <a:t>Click to return to prior slide</a:t>
            </a:r>
          </a:p>
        </p:txBody>
      </p:sp>
      <p:sp>
        <p:nvSpPr>
          <p:cNvPr id="28691" name="Action Button: Return 5">
            <a:hlinkClick r:id="rId4" action="ppaction://hlinksldjump" highlightClick="1"/>
          </p:cNvPr>
          <p:cNvSpPr>
            <a:spLocks noChangeArrowheads="1"/>
          </p:cNvSpPr>
          <p:nvPr/>
        </p:nvSpPr>
        <p:spPr bwMode="auto">
          <a:xfrm>
            <a:off x="5029200" y="60198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828800" y="3200400"/>
            <a:ext cx="5715000" cy="762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4000" dirty="0" smtClean="0"/>
              <a:t>Intentional Left Blank</a:t>
            </a:r>
          </a:p>
        </p:txBody>
      </p:sp>
      <p:pic>
        <p:nvPicPr>
          <p:cNvPr id="2969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29700"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sz="quarter"/>
          </p:nvPr>
        </p:nvSpPr>
        <p:spPr bwMode="auto">
          <a:xfrm>
            <a:off x="1143000" y="228600"/>
            <a:ext cx="7467600" cy="1143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solidFill>
                  <a:schemeClr val="accent1">
                    <a:lumMod val="50000"/>
                  </a:schemeClr>
                </a:solidFill>
              </a:rPr>
              <a:t>Table 2: Most Influential Models of Learning/Cognitive Styles</a:t>
            </a:r>
            <a:r>
              <a:rPr lang="en-US" sz="2000" dirty="0" smtClean="0">
                <a:solidFill>
                  <a:schemeClr val="accent1">
                    <a:lumMod val="50000"/>
                  </a:schemeClr>
                </a:solidFill>
              </a:rPr>
              <a:t>*</a:t>
            </a:r>
          </a:p>
        </p:txBody>
      </p:sp>
      <p:sp>
        <p:nvSpPr>
          <p:cNvPr id="30723" name="Text Box 1"/>
          <p:cNvSpPr txBox="1">
            <a:spLocks noChangeArrowheads="1"/>
          </p:cNvSpPr>
          <p:nvPr/>
        </p:nvSpPr>
        <p:spPr bwMode="auto">
          <a:xfrm>
            <a:off x="1152525" y="12700"/>
            <a:ext cx="3575050" cy="244475"/>
          </a:xfrm>
          <a:prstGeom prst="rect">
            <a:avLst/>
          </a:prstGeom>
          <a:solidFill>
            <a:srgbClr val="FFFFFF">
              <a:alpha val="0"/>
            </a:srgbClr>
          </a:solidFill>
          <a:ln w="9525">
            <a:noFill/>
            <a:miter lim="800000"/>
            <a:headEnd/>
            <a:tailEnd/>
          </a:ln>
        </p:spPr>
        <p:txBody>
          <a:bodyPr>
            <a:spAutoFit/>
          </a:bodyPr>
          <a:lstStyle/>
          <a:p>
            <a:pPr algn="ctr" fontAlgn="t"/>
            <a:endParaRPr lang="en-US"/>
          </a:p>
        </p:txBody>
      </p:sp>
      <p:graphicFrame>
        <p:nvGraphicFramePr>
          <p:cNvPr id="8" name="Table 7"/>
          <p:cNvGraphicFramePr>
            <a:graphicFrameLocks noGrp="1"/>
          </p:cNvGraphicFramePr>
          <p:nvPr/>
        </p:nvGraphicFramePr>
        <p:xfrm>
          <a:off x="1295400" y="1600200"/>
          <a:ext cx="6781800" cy="3550920"/>
        </p:xfrm>
        <a:graphic>
          <a:graphicData uri="http://schemas.openxmlformats.org/drawingml/2006/table">
            <a:tbl>
              <a:tblPr/>
              <a:tblGrid>
                <a:gridCol w="162560"/>
                <a:gridCol w="6619240"/>
              </a:tblGrid>
              <a:tr h="0">
                <a:tc>
                  <a:txBody>
                    <a:bodyPr/>
                    <a:lstStyle/>
                    <a:p>
                      <a:pPr marL="0" marR="0" algn="l">
                        <a:spcBef>
                          <a:spcPts val="0"/>
                        </a:spcBef>
                        <a:spcAft>
                          <a:spcPts val="0"/>
                        </a:spcAft>
                      </a:pPr>
                      <a:endParaRPr lang="en-US" sz="12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endParaRPr lang="en-US" dirty="0"/>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4F81BD"/>
                    </a:solidFill>
                  </a:tcPr>
                </a:tc>
              </a:tr>
              <a:tr h="0">
                <a:tc>
                  <a:txBody>
                    <a:bodyPr/>
                    <a:lstStyle/>
                    <a:p>
                      <a:pPr marL="0" marR="0" algn="l">
                        <a:spcBef>
                          <a:spcPts val="0"/>
                        </a:spcBef>
                        <a:spcAft>
                          <a:spcPts val="0"/>
                        </a:spcAft>
                      </a:pPr>
                      <a:endParaRPr lang="en-US" sz="11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tcPr>
                </a:tc>
                <a:tc>
                  <a:txBody>
                    <a:bodyPr/>
                    <a:lstStyle/>
                    <a:p>
                      <a:pPr marL="174625" marR="0" lvl="0" indent="-174625" algn="l">
                        <a:spcBef>
                          <a:spcPts val="0"/>
                        </a:spcBef>
                        <a:spcAft>
                          <a:spcPts val="200"/>
                        </a:spcAft>
                        <a:buFont typeface="Symbol"/>
                        <a:buChar char=""/>
                      </a:pPr>
                      <a:r>
                        <a:rPr lang="en-US" sz="1500" dirty="0" err="1">
                          <a:solidFill>
                            <a:srgbClr val="284156"/>
                          </a:solidFill>
                          <a:latin typeface="+mn-lt"/>
                          <a:ea typeface="Calibri"/>
                          <a:cs typeface="Arial"/>
                        </a:rPr>
                        <a:t>Allinson</a:t>
                      </a:r>
                      <a:r>
                        <a:rPr lang="en-US" sz="1500" dirty="0">
                          <a:solidFill>
                            <a:srgbClr val="284156"/>
                          </a:solidFill>
                          <a:latin typeface="+mn-lt"/>
                          <a:ea typeface="Calibri"/>
                          <a:cs typeface="Arial"/>
                        </a:rPr>
                        <a:t> and Hayes’ Cognitive Styles Index (CSI)</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err="1">
                          <a:solidFill>
                            <a:srgbClr val="284156"/>
                          </a:solidFill>
                          <a:latin typeface="+mn-lt"/>
                          <a:ea typeface="Calibri"/>
                          <a:cs typeface="Arial"/>
                        </a:rPr>
                        <a:t>Apter’s</a:t>
                      </a:r>
                      <a:r>
                        <a:rPr lang="en-US" sz="1500" dirty="0">
                          <a:solidFill>
                            <a:srgbClr val="284156"/>
                          </a:solidFill>
                          <a:latin typeface="+mn-lt"/>
                          <a:ea typeface="Calibri"/>
                          <a:cs typeface="Arial"/>
                        </a:rPr>
                        <a:t> Motivational Style Profile (MSP)</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a:solidFill>
                            <a:srgbClr val="284156"/>
                          </a:solidFill>
                          <a:latin typeface="+mn-lt"/>
                          <a:ea typeface="Calibri"/>
                          <a:cs typeface="Arial"/>
                        </a:rPr>
                        <a:t>Dunn and Dunn model and instruments of learning styles</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err="1">
                          <a:solidFill>
                            <a:srgbClr val="284156"/>
                          </a:solidFill>
                          <a:latin typeface="+mn-lt"/>
                          <a:ea typeface="Calibri"/>
                          <a:cs typeface="Arial"/>
                        </a:rPr>
                        <a:t>Entwistle’s</a:t>
                      </a:r>
                      <a:r>
                        <a:rPr lang="en-US" sz="1500" dirty="0">
                          <a:solidFill>
                            <a:srgbClr val="284156"/>
                          </a:solidFill>
                          <a:latin typeface="+mn-lt"/>
                          <a:ea typeface="Calibri"/>
                          <a:cs typeface="Arial"/>
                        </a:rPr>
                        <a:t> Approaches and Study Skills Inventory for Students (ASSIST)</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err="1">
                          <a:solidFill>
                            <a:srgbClr val="284156"/>
                          </a:solidFill>
                          <a:latin typeface="+mn-lt"/>
                          <a:ea typeface="Calibri"/>
                          <a:cs typeface="Arial"/>
                        </a:rPr>
                        <a:t>Gregorc’s</a:t>
                      </a:r>
                      <a:r>
                        <a:rPr lang="en-US" sz="1500" dirty="0">
                          <a:solidFill>
                            <a:srgbClr val="284156"/>
                          </a:solidFill>
                          <a:latin typeface="+mn-lt"/>
                          <a:ea typeface="Calibri"/>
                          <a:cs typeface="Arial"/>
                        </a:rPr>
                        <a:t> Mind Styles Model and Style Delineator (GSD)</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a:solidFill>
                            <a:srgbClr val="284156"/>
                          </a:solidFill>
                          <a:latin typeface="+mn-lt"/>
                          <a:ea typeface="Calibri"/>
                          <a:cs typeface="Arial"/>
                        </a:rPr>
                        <a:t>Herrmann’s Brain Dominance Instrument (HBDI)</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a:solidFill>
                            <a:srgbClr val="284156"/>
                          </a:solidFill>
                          <a:latin typeface="+mn-lt"/>
                          <a:ea typeface="Calibri"/>
                          <a:cs typeface="Arial"/>
                        </a:rPr>
                        <a:t>Honey and Mumford’s Learning Styles Questionnaire (LSQ)</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a:solidFill>
                            <a:srgbClr val="284156"/>
                          </a:solidFill>
                          <a:latin typeface="+mn-lt"/>
                          <a:ea typeface="Calibri"/>
                          <a:cs typeface="Arial"/>
                        </a:rPr>
                        <a:t>Jackson’s Learning Styles Profiler (LSP)</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a:solidFill>
                            <a:srgbClr val="284156"/>
                          </a:solidFill>
                          <a:latin typeface="+mn-lt"/>
                          <a:ea typeface="Calibri"/>
                          <a:cs typeface="Arial"/>
                        </a:rPr>
                        <a:t>Kolb’s Learning Style Inventory (LSI)</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smtClean="0">
                          <a:solidFill>
                            <a:srgbClr val="284156"/>
                          </a:solidFill>
                          <a:latin typeface="+mn-lt"/>
                          <a:ea typeface="Times New Roman"/>
                          <a:cs typeface="Arial"/>
                        </a:rPr>
                        <a:t>Herman</a:t>
                      </a:r>
                      <a:r>
                        <a:rPr lang="en-US" sz="1500" baseline="0" dirty="0" smtClean="0">
                          <a:solidFill>
                            <a:srgbClr val="284156"/>
                          </a:solidFill>
                          <a:latin typeface="+mn-lt"/>
                          <a:ea typeface="Times New Roman"/>
                          <a:cs typeface="Arial"/>
                        </a:rPr>
                        <a:t> </a:t>
                      </a:r>
                      <a:r>
                        <a:rPr lang="en-US" sz="1500" baseline="0" dirty="0" err="1" smtClean="0">
                          <a:solidFill>
                            <a:srgbClr val="284156"/>
                          </a:solidFill>
                          <a:latin typeface="+mn-lt"/>
                          <a:ea typeface="Times New Roman"/>
                          <a:cs typeface="Arial"/>
                        </a:rPr>
                        <a:t>Witkin’s</a:t>
                      </a:r>
                      <a:r>
                        <a:rPr lang="en-US" sz="1500" baseline="0" dirty="0" smtClean="0">
                          <a:solidFill>
                            <a:srgbClr val="284156"/>
                          </a:solidFill>
                          <a:latin typeface="+mn-lt"/>
                          <a:ea typeface="Times New Roman"/>
                          <a:cs typeface="Arial"/>
                        </a:rPr>
                        <a:t> Field Dependent (FD) &amp; Field Independent (FI)</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a:solidFill>
                            <a:srgbClr val="284156"/>
                          </a:solidFill>
                          <a:latin typeface="+mn-lt"/>
                          <a:ea typeface="Calibri"/>
                          <a:cs typeface="Arial"/>
                        </a:rPr>
                        <a:t>Riding’s Cognitive Styles Analysis (CSA)</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a:solidFill>
                            <a:srgbClr val="284156"/>
                          </a:solidFill>
                          <a:latin typeface="+mn-lt"/>
                          <a:ea typeface="Calibri"/>
                          <a:cs typeface="Arial"/>
                        </a:rPr>
                        <a:t>Sternberg’s Thinking Styles Inventory (TSI)</a:t>
                      </a:r>
                      <a:endParaRPr lang="en-US" sz="1500" dirty="0">
                        <a:latin typeface="+mn-lt"/>
                        <a:ea typeface="Times New Roman"/>
                      </a:endParaRPr>
                    </a:p>
                    <a:p>
                      <a:pPr marL="174625" marR="0" lvl="0" indent="-174625" algn="l">
                        <a:spcBef>
                          <a:spcPts val="0"/>
                        </a:spcBef>
                        <a:spcAft>
                          <a:spcPts val="200"/>
                        </a:spcAft>
                        <a:buFont typeface="Symbol"/>
                        <a:buChar char=""/>
                      </a:pPr>
                      <a:r>
                        <a:rPr lang="en-US" sz="1500" dirty="0" err="1">
                          <a:solidFill>
                            <a:srgbClr val="284156"/>
                          </a:solidFill>
                          <a:latin typeface="+mn-lt"/>
                          <a:ea typeface="Calibri"/>
                          <a:cs typeface="Arial"/>
                        </a:rPr>
                        <a:t>Vermunt’s</a:t>
                      </a:r>
                      <a:r>
                        <a:rPr lang="en-US" sz="1500" dirty="0">
                          <a:solidFill>
                            <a:srgbClr val="284156"/>
                          </a:solidFill>
                          <a:latin typeface="+mn-lt"/>
                          <a:ea typeface="Calibri"/>
                          <a:cs typeface="Arial"/>
                        </a:rPr>
                        <a:t> Inventory of Learning Styles (ILS)</a:t>
                      </a:r>
                      <a:endParaRPr lang="en-US" sz="1500" dirty="0">
                        <a:latin typeface="+mn-lt"/>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r>
            </a:tbl>
          </a:graphicData>
        </a:graphic>
      </p:graphicFrame>
      <p:sp>
        <p:nvSpPr>
          <p:cNvPr id="11" name="TextBox 10"/>
          <p:cNvSpPr txBox="1"/>
          <p:nvPr/>
        </p:nvSpPr>
        <p:spPr>
          <a:xfrm>
            <a:off x="914400" y="5334000"/>
            <a:ext cx="7924800" cy="400050"/>
          </a:xfrm>
          <a:prstGeom prst="rect">
            <a:avLst/>
          </a:prstGeom>
          <a:noFill/>
        </p:spPr>
        <p:txBody>
          <a:bodyPr>
            <a:spAutoFit/>
          </a:bodyPr>
          <a:lstStyle>
            <a:defPPr>
              <a:defRPr lang="en-US"/>
            </a:defPPr>
            <a:lvl1pPr algn="ctr" rtl="0" fontAlgn="t">
              <a:spcBef>
                <a:spcPct val="0"/>
              </a:spcBef>
              <a:spcAft>
                <a:spcPct val="0"/>
              </a:spcAft>
              <a:defRPr kern="1200">
                <a:solidFill>
                  <a:schemeClr val="tx1"/>
                </a:solidFill>
                <a:latin typeface="Arial" pitchFamily="34" charset="0"/>
                <a:ea typeface="+mn-ea"/>
                <a:cs typeface="+mn-cs"/>
              </a:defRPr>
            </a:lvl1pPr>
            <a:lvl2pPr marL="457200" algn="ctr" rtl="0" fontAlgn="t">
              <a:spcBef>
                <a:spcPct val="0"/>
              </a:spcBef>
              <a:spcAft>
                <a:spcPct val="0"/>
              </a:spcAft>
              <a:defRPr kern="1200">
                <a:solidFill>
                  <a:schemeClr val="tx1"/>
                </a:solidFill>
                <a:latin typeface="Arial" pitchFamily="34" charset="0"/>
                <a:ea typeface="+mn-ea"/>
                <a:cs typeface="+mn-cs"/>
              </a:defRPr>
            </a:lvl2pPr>
            <a:lvl3pPr marL="914400" algn="ctr" rtl="0" fontAlgn="t">
              <a:spcBef>
                <a:spcPct val="0"/>
              </a:spcBef>
              <a:spcAft>
                <a:spcPct val="0"/>
              </a:spcAft>
              <a:defRPr kern="1200">
                <a:solidFill>
                  <a:schemeClr val="tx1"/>
                </a:solidFill>
                <a:latin typeface="Arial" pitchFamily="34" charset="0"/>
                <a:ea typeface="+mn-ea"/>
                <a:cs typeface="+mn-cs"/>
              </a:defRPr>
            </a:lvl3pPr>
            <a:lvl4pPr marL="1371600" algn="ctr" rtl="0" fontAlgn="t">
              <a:spcBef>
                <a:spcPct val="0"/>
              </a:spcBef>
              <a:spcAft>
                <a:spcPct val="0"/>
              </a:spcAft>
              <a:defRPr kern="1200">
                <a:solidFill>
                  <a:schemeClr val="tx1"/>
                </a:solidFill>
                <a:latin typeface="Arial" pitchFamily="34" charset="0"/>
                <a:ea typeface="+mn-ea"/>
                <a:cs typeface="+mn-cs"/>
              </a:defRPr>
            </a:lvl4pPr>
            <a:lvl5pPr marL="1828800" algn="ctr" rtl="0" fontAlgn="t">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l">
              <a:defRPr/>
            </a:pPr>
            <a:r>
              <a:rPr lang="en-US" sz="1000" dirty="0" smtClean="0">
                <a:latin typeface="+mn-lt"/>
              </a:rPr>
              <a:t>* </a:t>
            </a:r>
            <a:r>
              <a:rPr lang="en-US" sz="1000" dirty="0" err="1" smtClean="0">
                <a:latin typeface="+mn-lt"/>
              </a:rPr>
              <a:t>Coffield</a:t>
            </a:r>
            <a:r>
              <a:rPr lang="en-US" sz="1000" dirty="0" smtClean="0">
                <a:latin typeface="+mn-lt"/>
              </a:rPr>
              <a:t>, F., Moseley, D., Hall, E., &amp; </a:t>
            </a:r>
            <a:r>
              <a:rPr lang="en-US" sz="1000" dirty="0" err="1" smtClean="0">
                <a:latin typeface="+mn-lt"/>
              </a:rPr>
              <a:t>Ecclestone</a:t>
            </a:r>
            <a:r>
              <a:rPr lang="en-US" sz="1000" dirty="0" smtClean="0">
                <a:latin typeface="+mn-lt"/>
              </a:rPr>
              <a:t>, K. (2004). </a:t>
            </a:r>
            <a:r>
              <a:rPr lang="en-US" sz="1000" i="1" dirty="0" smtClean="0">
                <a:latin typeface="+mn-lt"/>
              </a:rPr>
              <a:t>Learning styles and pedagogy in post-16 learning</a:t>
            </a:r>
            <a:r>
              <a:rPr lang="en-US" sz="1000" dirty="0" smtClean="0">
                <a:latin typeface="+mn-lt"/>
              </a:rPr>
              <a:t>. Learning Skills and Research Centre, London.  Retrieved from </a:t>
            </a:r>
            <a:r>
              <a:rPr lang="en-US" sz="1000" u="sng" dirty="0" smtClean="0">
                <a:latin typeface="+mn-lt"/>
                <a:hlinkClick r:id="rId3"/>
              </a:rPr>
              <a:t>http://www.leerbeleving.nl/wp-content/uploads/2011/09/learning-styles.pdf</a:t>
            </a:r>
            <a:r>
              <a:rPr lang="en-US" sz="1000" dirty="0" smtClean="0">
                <a:latin typeface="+mn-lt"/>
              </a:rPr>
              <a:t> </a:t>
            </a:r>
          </a:p>
        </p:txBody>
      </p:sp>
      <p:sp>
        <p:nvSpPr>
          <p:cNvPr id="12" name="TextBox 11"/>
          <p:cNvSpPr txBox="1"/>
          <p:nvPr/>
        </p:nvSpPr>
        <p:spPr>
          <a:xfrm>
            <a:off x="3886200" y="6019800"/>
            <a:ext cx="1143000" cy="430213"/>
          </a:xfrm>
          <a:prstGeom prst="rect">
            <a:avLst/>
          </a:prstGeom>
          <a:noFill/>
        </p:spPr>
        <p:txBody>
          <a:bodyPr>
            <a:spAutoFit/>
          </a:bodyPr>
          <a:lstStyle/>
          <a:p>
            <a:pPr algn="ctr">
              <a:defRPr/>
            </a:pPr>
            <a:r>
              <a:rPr lang="en-US" sz="1100" dirty="0">
                <a:latin typeface="+mn-lt"/>
                <a:cs typeface="Arial" pitchFamily="34" charset="0"/>
              </a:rPr>
              <a:t>Click to return to prior slide</a:t>
            </a:r>
          </a:p>
        </p:txBody>
      </p:sp>
      <p:sp>
        <p:nvSpPr>
          <p:cNvPr id="30735" name="Action Button: Return 5">
            <a:hlinkClick r:id="rId4" action="ppaction://hlinksldjump" highlightClick="1"/>
          </p:cNvPr>
          <p:cNvSpPr>
            <a:spLocks noChangeArrowheads="1"/>
          </p:cNvSpPr>
          <p:nvPr/>
        </p:nvSpPr>
        <p:spPr bwMode="auto">
          <a:xfrm>
            <a:off x="5029200" y="60198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828800" y="3200400"/>
            <a:ext cx="5715000" cy="762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4000" dirty="0" smtClean="0"/>
              <a:t>Intentional Left Blank</a:t>
            </a:r>
          </a:p>
        </p:txBody>
      </p:sp>
      <p:pic>
        <p:nvPicPr>
          <p:cNvPr id="3174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31748"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sz="quarter"/>
          </p:nvPr>
        </p:nvSpPr>
        <p:spPr bwMode="auto">
          <a:xfrm>
            <a:off x="1143000" y="228600"/>
            <a:ext cx="7467600" cy="1143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solidFill>
                  <a:schemeClr val="accent1">
                    <a:lumMod val="50000"/>
                  </a:schemeClr>
                </a:solidFill>
              </a:rPr>
              <a:t>Table 3: Families of Learning/Cognitive Styles</a:t>
            </a:r>
            <a:r>
              <a:rPr lang="en-US" sz="2000" dirty="0" smtClean="0">
                <a:solidFill>
                  <a:schemeClr val="accent1">
                    <a:lumMod val="50000"/>
                  </a:schemeClr>
                </a:solidFill>
              </a:rPr>
              <a:t>*</a:t>
            </a:r>
          </a:p>
        </p:txBody>
      </p:sp>
      <p:sp>
        <p:nvSpPr>
          <p:cNvPr id="32771" name="Text Box 1"/>
          <p:cNvSpPr txBox="1">
            <a:spLocks noChangeArrowheads="1"/>
          </p:cNvSpPr>
          <p:nvPr/>
        </p:nvSpPr>
        <p:spPr bwMode="auto">
          <a:xfrm>
            <a:off x="1152525" y="12700"/>
            <a:ext cx="3575050" cy="244475"/>
          </a:xfrm>
          <a:prstGeom prst="rect">
            <a:avLst/>
          </a:prstGeom>
          <a:solidFill>
            <a:srgbClr val="FFFFFF">
              <a:alpha val="0"/>
            </a:srgbClr>
          </a:solidFill>
          <a:ln w="9525">
            <a:noFill/>
            <a:miter lim="800000"/>
            <a:headEnd/>
            <a:tailEnd/>
          </a:ln>
        </p:spPr>
        <p:txBody>
          <a:bodyPr>
            <a:spAutoFit/>
          </a:bodyPr>
          <a:lstStyle/>
          <a:p>
            <a:pPr algn="ctr" fontAlgn="t"/>
            <a:endParaRPr lang="en-US"/>
          </a:p>
        </p:txBody>
      </p:sp>
      <p:graphicFrame>
        <p:nvGraphicFramePr>
          <p:cNvPr id="7" name="Table 6"/>
          <p:cNvGraphicFramePr>
            <a:graphicFrameLocks noGrp="1"/>
          </p:cNvGraphicFramePr>
          <p:nvPr/>
        </p:nvGraphicFramePr>
        <p:xfrm>
          <a:off x="304800" y="1524000"/>
          <a:ext cx="8610600" cy="3657600"/>
        </p:xfrm>
        <a:graphic>
          <a:graphicData uri="http://schemas.openxmlformats.org/drawingml/2006/table">
            <a:tbl>
              <a:tblPr/>
              <a:tblGrid>
                <a:gridCol w="162560"/>
                <a:gridCol w="2123440"/>
                <a:gridCol w="2133600"/>
                <a:gridCol w="2133600"/>
                <a:gridCol w="1894840"/>
                <a:gridCol w="162560"/>
              </a:tblGrid>
              <a:tr h="0">
                <a:tc gridSpan="2">
                  <a:txBody>
                    <a:bodyPr/>
                    <a:lstStyle/>
                    <a:p>
                      <a:pPr marL="0" marR="0" algn="ctr">
                        <a:spcBef>
                          <a:spcPts val="0"/>
                        </a:spcBef>
                        <a:spcAft>
                          <a:spcPts val="600"/>
                        </a:spcAft>
                      </a:pPr>
                      <a:endParaRPr lang="en-US" sz="1200" dirty="0">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4F81BD"/>
                    </a:solidFill>
                  </a:tcPr>
                </a:tc>
                <a:tc hMerge="1">
                  <a:txBody>
                    <a:bodyPr/>
                    <a:lstStyle/>
                    <a:p>
                      <a:endParaRPr lang="en-US"/>
                    </a:p>
                  </a:txBody>
                  <a:tcPr/>
                </a:tc>
                <a:tc>
                  <a:txBody>
                    <a:bodyPr/>
                    <a:lstStyle/>
                    <a:p>
                      <a:pPr marL="0" marR="0" algn="ctr">
                        <a:spcBef>
                          <a:spcPts val="600"/>
                        </a:spcBef>
                        <a:spcAft>
                          <a:spcPts val="600"/>
                        </a:spcAft>
                      </a:pPr>
                      <a:endParaRPr lang="en-US" sz="1200" dirty="0">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marL="0" marR="0" algn="ctr">
                        <a:spcBef>
                          <a:spcPts val="600"/>
                        </a:spcBef>
                        <a:spcAft>
                          <a:spcPts val="600"/>
                        </a:spcAft>
                      </a:pPr>
                      <a:endParaRPr lang="en-US" sz="1200" dirty="0">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marL="0" marR="0" algn="ctr">
                        <a:spcBef>
                          <a:spcPts val="600"/>
                        </a:spcBef>
                        <a:spcAft>
                          <a:spcPts val="600"/>
                        </a:spcAft>
                      </a:pPr>
                      <a:endParaRPr lang="en-US" sz="1200" dirty="0">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marL="0" marR="0" algn="ctr">
                        <a:spcBef>
                          <a:spcPts val="600"/>
                        </a:spcBef>
                        <a:spcAft>
                          <a:spcPts val="600"/>
                        </a:spcAft>
                      </a:pPr>
                      <a:endParaRPr lang="en-US" sz="1200">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4F81BD"/>
                    </a:solidFill>
                  </a:tcPr>
                </a:tc>
              </a:tr>
              <a:tr h="3474720">
                <a:tc>
                  <a:txBody>
                    <a:bodyPr/>
                    <a:lstStyle/>
                    <a:p>
                      <a:pPr marL="0" marR="0" algn="l">
                        <a:spcBef>
                          <a:spcPts val="0"/>
                        </a:spcBef>
                        <a:spcAft>
                          <a:spcPts val="0"/>
                        </a:spcAft>
                      </a:pPr>
                      <a:endParaRPr lang="en-US" sz="1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tcPr>
                </a:tc>
                <a:tc>
                  <a:txBody>
                    <a:bodyPr/>
                    <a:lstStyle/>
                    <a:p>
                      <a:pPr marL="0" marR="0" algn="l">
                        <a:spcBef>
                          <a:spcPts val="0"/>
                        </a:spcBef>
                        <a:spcAft>
                          <a:spcPts val="0"/>
                        </a:spcAft>
                      </a:pPr>
                      <a:r>
                        <a:rPr lang="en-US" sz="1050" dirty="0">
                          <a:solidFill>
                            <a:srgbClr val="000000"/>
                          </a:solidFill>
                          <a:latin typeface="+mn-lt"/>
                          <a:ea typeface="Calibri"/>
                        </a:rPr>
                        <a:t>Learning styles are largely </a:t>
                      </a:r>
                      <a:r>
                        <a:rPr lang="en-US" sz="1050" b="1" i="1" dirty="0" smtClean="0">
                          <a:solidFill>
                            <a:srgbClr val="000000"/>
                          </a:solidFill>
                          <a:latin typeface="+mn-lt"/>
                          <a:ea typeface="Calibri"/>
                        </a:rPr>
                        <a:t>sensory based </a:t>
                      </a:r>
                      <a:endParaRPr lang="en-US" sz="1050" i="1" dirty="0">
                        <a:solidFill>
                          <a:srgbClr val="000000"/>
                        </a:solidFill>
                        <a:latin typeface="+mn-lt"/>
                        <a:ea typeface="Calibri"/>
                      </a:endParaRPr>
                    </a:p>
                    <a:p>
                      <a:pPr marL="0" marR="0" algn="l">
                        <a:spcBef>
                          <a:spcPts val="0"/>
                        </a:spcBef>
                        <a:spcAft>
                          <a:spcPts val="0"/>
                        </a:spcAft>
                      </a:pPr>
                      <a:endParaRPr lang="en-US" sz="1050" b="1" dirty="0" smtClean="0">
                        <a:solidFill>
                          <a:srgbClr val="000000"/>
                        </a:solidFill>
                        <a:latin typeface="+mn-lt"/>
                        <a:ea typeface="Calibri"/>
                      </a:endParaRPr>
                    </a:p>
                    <a:p>
                      <a:pPr marL="0" marR="0" algn="l">
                        <a:spcBef>
                          <a:spcPts val="0"/>
                        </a:spcBef>
                        <a:spcAft>
                          <a:spcPts val="0"/>
                        </a:spcAft>
                      </a:pPr>
                      <a:r>
                        <a:rPr lang="en-US" sz="1050" b="1" dirty="0" smtClean="0">
                          <a:solidFill>
                            <a:srgbClr val="000000"/>
                          </a:solidFill>
                          <a:latin typeface="+mn-lt"/>
                          <a:ea typeface="Calibri"/>
                        </a:rPr>
                        <a:t>Betts </a:t>
                      </a:r>
                      <a:r>
                        <a:rPr lang="en-US" sz="1050" dirty="0">
                          <a:solidFill>
                            <a:srgbClr val="000000"/>
                          </a:solidFill>
                          <a:latin typeface="+mn-lt"/>
                          <a:ea typeface="Calibri"/>
                        </a:rPr>
                        <a:t>(1909) Betts Inventory</a:t>
                      </a:r>
                    </a:p>
                    <a:p>
                      <a:pPr marL="0" marR="0" algn="l">
                        <a:spcBef>
                          <a:spcPts val="0"/>
                        </a:spcBef>
                        <a:spcAft>
                          <a:spcPts val="0"/>
                        </a:spcAft>
                      </a:pPr>
                      <a:r>
                        <a:rPr lang="en-US" sz="1050" b="1" dirty="0">
                          <a:solidFill>
                            <a:srgbClr val="000000"/>
                          </a:solidFill>
                          <a:latin typeface="+mn-lt"/>
                          <a:ea typeface="Calibri"/>
                        </a:rPr>
                        <a:t>Bartlett </a:t>
                      </a:r>
                      <a:r>
                        <a:rPr lang="en-US" sz="1050" dirty="0">
                          <a:solidFill>
                            <a:srgbClr val="000000"/>
                          </a:solidFill>
                          <a:latin typeface="+mn-lt"/>
                          <a:ea typeface="Calibri"/>
                        </a:rPr>
                        <a:t>(1932) </a:t>
                      </a:r>
                    </a:p>
                    <a:p>
                      <a:pPr marL="0" marR="0" algn="l">
                        <a:spcBef>
                          <a:spcPts val="0"/>
                        </a:spcBef>
                        <a:spcAft>
                          <a:spcPts val="0"/>
                        </a:spcAft>
                      </a:pPr>
                      <a:r>
                        <a:rPr lang="en-US" sz="1050" b="1" dirty="0">
                          <a:solidFill>
                            <a:srgbClr val="000000"/>
                          </a:solidFill>
                          <a:latin typeface="+mn-lt"/>
                          <a:ea typeface="Calibri"/>
                        </a:rPr>
                        <a:t>Gordon </a:t>
                      </a:r>
                      <a:r>
                        <a:rPr lang="en-US" sz="1050" dirty="0">
                          <a:solidFill>
                            <a:srgbClr val="000000"/>
                          </a:solidFill>
                          <a:latin typeface="+mn-lt"/>
                          <a:ea typeface="Calibri"/>
                        </a:rPr>
                        <a:t>(1949) Scale of Imagery Control</a:t>
                      </a:r>
                    </a:p>
                    <a:p>
                      <a:pPr marL="0" marR="0" algn="l">
                        <a:spcBef>
                          <a:spcPts val="0"/>
                        </a:spcBef>
                        <a:spcAft>
                          <a:spcPts val="0"/>
                        </a:spcAft>
                      </a:pPr>
                      <a:r>
                        <a:rPr lang="en-US" sz="1050" b="1" dirty="0" err="1">
                          <a:solidFill>
                            <a:srgbClr val="000000"/>
                          </a:solidFill>
                          <a:latin typeface="+mn-lt"/>
                          <a:ea typeface="Calibri"/>
                        </a:rPr>
                        <a:t>Scheehan</a:t>
                      </a:r>
                      <a:r>
                        <a:rPr lang="en-US" sz="1050" b="1" dirty="0">
                          <a:solidFill>
                            <a:srgbClr val="000000"/>
                          </a:solidFill>
                          <a:latin typeface="+mn-lt"/>
                          <a:ea typeface="Calibri"/>
                        </a:rPr>
                        <a:t> </a:t>
                      </a:r>
                      <a:r>
                        <a:rPr lang="en-US" sz="1050" dirty="0">
                          <a:solidFill>
                            <a:srgbClr val="000000"/>
                          </a:solidFill>
                          <a:latin typeface="+mn-lt"/>
                          <a:ea typeface="Calibri"/>
                        </a:rPr>
                        <a:t>(1967) Shortened Betts Inventor</a:t>
                      </a:r>
                      <a:r>
                        <a:rPr lang="en-US" sz="1050" b="1" dirty="0">
                          <a:solidFill>
                            <a:srgbClr val="000000"/>
                          </a:solidFill>
                          <a:latin typeface="+mn-lt"/>
                          <a:ea typeface="Calibri"/>
                        </a:rPr>
                        <a:t>y</a:t>
                      </a:r>
                      <a:endParaRPr lang="en-US" sz="1050" dirty="0">
                        <a:solidFill>
                          <a:srgbClr val="000000"/>
                        </a:solidFill>
                        <a:latin typeface="+mn-lt"/>
                        <a:ea typeface="Calibri"/>
                      </a:endParaRPr>
                    </a:p>
                    <a:p>
                      <a:pPr marL="0" marR="0" algn="l">
                        <a:spcBef>
                          <a:spcPts val="0"/>
                        </a:spcBef>
                        <a:spcAft>
                          <a:spcPts val="0"/>
                        </a:spcAft>
                      </a:pPr>
                      <a:r>
                        <a:rPr lang="en-US" sz="1050" b="1" dirty="0" err="1">
                          <a:solidFill>
                            <a:srgbClr val="000000"/>
                          </a:solidFill>
                          <a:latin typeface="+mn-lt"/>
                          <a:ea typeface="Calibri"/>
                        </a:rPr>
                        <a:t>Paivio</a:t>
                      </a:r>
                      <a:r>
                        <a:rPr lang="en-US" sz="1050" b="1" dirty="0">
                          <a:solidFill>
                            <a:srgbClr val="000000"/>
                          </a:solidFill>
                          <a:latin typeface="+mn-lt"/>
                          <a:ea typeface="Calibri"/>
                        </a:rPr>
                        <a:t> </a:t>
                      </a:r>
                      <a:r>
                        <a:rPr lang="en-US" sz="1050" dirty="0">
                          <a:solidFill>
                            <a:srgbClr val="000000"/>
                          </a:solidFill>
                          <a:latin typeface="+mn-lt"/>
                          <a:ea typeface="Calibri"/>
                        </a:rPr>
                        <a:t>(1971) Individual Difference Questionnaire (IDQ)</a:t>
                      </a:r>
                    </a:p>
                    <a:p>
                      <a:pPr marL="0" marR="0" algn="l">
                        <a:spcBef>
                          <a:spcPts val="0"/>
                        </a:spcBef>
                        <a:spcAft>
                          <a:spcPts val="0"/>
                        </a:spcAft>
                      </a:pPr>
                      <a:r>
                        <a:rPr lang="en-US" sz="1050" b="1" dirty="0">
                          <a:solidFill>
                            <a:srgbClr val="000000"/>
                          </a:solidFill>
                          <a:latin typeface="+mn-lt"/>
                          <a:ea typeface="Calibri"/>
                        </a:rPr>
                        <a:t>Marks </a:t>
                      </a:r>
                      <a:r>
                        <a:rPr lang="en-US" sz="1050" dirty="0">
                          <a:solidFill>
                            <a:srgbClr val="000000"/>
                          </a:solidFill>
                          <a:latin typeface="+mn-lt"/>
                          <a:ea typeface="Calibri"/>
                        </a:rPr>
                        <a:t>(1973) Marks Vividness of Visual Imagery Questionnaire</a:t>
                      </a:r>
                    </a:p>
                    <a:p>
                      <a:pPr marL="0" marR="0" algn="l">
                        <a:spcBef>
                          <a:spcPts val="0"/>
                        </a:spcBef>
                        <a:spcAft>
                          <a:spcPts val="0"/>
                        </a:spcAft>
                      </a:pPr>
                      <a:r>
                        <a:rPr lang="en-US" sz="1050" b="1" dirty="0">
                          <a:solidFill>
                            <a:srgbClr val="000000"/>
                          </a:solidFill>
                          <a:latin typeface="+mn-lt"/>
                          <a:ea typeface="Calibri"/>
                        </a:rPr>
                        <a:t>Dunn and Dunn  </a:t>
                      </a:r>
                      <a:r>
                        <a:rPr lang="en-US" sz="1050" dirty="0">
                          <a:solidFill>
                            <a:srgbClr val="000000"/>
                          </a:solidFill>
                          <a:latin typeface="+mn-lt"/>
                          <a:ea typeface="Calibri"/>
                        </a:rPr>
                        <a:t>(1975, 1979, 1992, 2003) VAK Learning </a:t>
                      </a:r>
                      <a:r>
                        <a:rPr lang="en-US" sz="1050" dirty="0" smtClean="0">
                          <a:solidFill>
                            <a:srgbClr val="000000"/>
                          </a:solidFill>
                          <a:latin typeface="+mn-lt"/>
                          <a:ea typeface="Calibri"/>
                        </a:rPr>
                        <a:t>Style </a:t>
                      </a:r>
                      <a:r>
                        <a:rPr lang="en-US" sz="1050" dirty="0">
                          <a:solidFill>
                            <a:srgbClr val="000000"/>
                          </a:solidFill>
                          <a:latin typeface="+mn-lt"/>
                          <a:ea typeface="Calibri"/>
                        </a:rPr>
                        <a:t>Learning </a:t>
                      </a:r>
                      <a:r>
                        <a:rPr lang="en-US" sz="1050" dirty="0" smtClean="0">
                          <a:solidFill>
                            <a:srgbClr val="000000"/>
                          </a:solidFill>
                          <a:latin typeface="+mn-lt"/>
                          <a:ea typeface="Calibri"/>
                        </a:rPr>
                        <a:t>Theory</a:t>
                      </a:r>
                      <a:endParaRPr lang="en-US" sz="1050" dirty="0">
                        <a:solidFill>
                          <a:srgbClr val="000000"/>
                        </a:solidFill>
                        <a:latin typeface="+mn-lt"/>
                        <a:ea typeface="Calibri"/>
                      </a:endParaRPr>
                    </a:p>
                    <a:p>
                      <a:pPr marL="0" marR="0" algn="l">
                        <a:spcBef>
                          <a:spcPts val="0"/>
                        </a:spcBef>
                        <a:spcAft>
                          <a:spcPts val="0"/>
                        </a:spcAft>
                      </a:pPr>
                      <a:r>
                        <a:rPr lang="en-US" sz="1050" b="1" dirty="0">
                          <a:solidFill>
                            <a:srgbClr val="000000"/>
                          </a:solidFill>
                          <a:latin typeface="+mn-lt"/>
                          <a:ea typeface="Calibri"/>
                        </a:rPr>
                        <a:t>Torrance </a:t>
                      </a:r>
                      <a:r>
                        <a:rPr lang="en-US" sz="1050" dirty="0">
                          <a:solidFill>
                            <a:srgbClr val="000000"/>
                          </a:solidFill>
                          <a:latin typeface="+mn-lt"/>
                          <a:ea typeface="Calibri"/>
                        </a:rPr>
                        <a:t>(1990) Style of Learning and Thinking</a:t>
                      </a:r>
                    </a:p>
                    <a:p>
                      <a:pPr marL="0" marR="0" algn="l">
                        <a:spcBef>
                          <a:spcPts val="0"/>
                        </a:spcBef>
                        <a:spcAft>
                          <a:spcPts val="0"/>
                        </a:spcAft>
                      </a:pPr>
                      <a:r>
                        <a:rPr lang="en-US" sz="1050" b="1" dirty="0">
                          <a:latin typeface="+mn-lt"/>
                          <a:ea typeface="Times New Roman"/>
                        </a:rPr>
                        <a:t>Riding </a:t>
                      </a:r>
                      <a:r>
                        <a:rPr lang="en-US" sz="1050" dirty="0">
                          <a:latin typeface="+mn-lt"/>
                          <a:ea typeface="Times New Roman"/>
                        </a:rPr>
                        <a:t>(1991) Cognitive Style Analysis (CSA)</a:t>
                      </a: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l">
                        <a:spcBef>
                          <a:spcPts val="0"/>
                        </a:spcBef>
                        <a:spcAft>
                          <a:spcPts val="0"/>
                        </a:spcAft>
                      </a:pPr>
                      <a:r>
                        <a:rPr lang="en-US" sz="1050" dirty="0">
                          <a:solidFill>
                            <a:srgbClr val="000000"/>
                          </a:solidFill>
                          <a:latin typeface="+mn-lt"/>
                          <a:ea typeface="Calibri"/>
                        </a:rPr>
                        <a:t>Learning styles reflect </a:t>
                      </a:r>
                      <a:r>
                        <a:rPr lang="en-US" sz="1050" dirty="0" smtClean="0">
                          <a:solidFill>
                            <a:srgbClr val="000000"/>
                          </a:solidFill>
                          <a:latin typeface="+mn-lt"/>
                          <a:ea typeface="Calibri"/>
                        </a:rPr>
                        <a:t>deep-seated </a:t>
                      </a:r>
                      <a:r>
                        <a:rPr lang="en-US" sz="1050" b="1" i="1" dirty="0" smtClean="0">
                          <a:solidFill>
                            <a:srgbClr val="000000"/>
                          </a:solidFill>
                          <a:latin typeface="+mn-lt"/>
                          <a:ea typeface="Calibri"/>
                        </a:rPr>
                        <a:t>cognitive </a:t>
                      </a:r>
                      <a:r>
                        <a:rPr lang="en-US" sz="1050" b="1" i="1" dirty="0">
                          <a:solidFill>
                            <a:srgbClr val="000000"/>
                          </a:solidFill>
                          <a:latin typeface="+mn-lt"/>
                          <a:ea typeface="Calibri"/>
                        </a:rPr>
                        <a:t>structure</a:t>
                      </a:r>
                      <a:endParaRPr lang="en-US" sz="1050" i="1" dirty="0">
                        <a:solidFill>
                          <a:srgbClr val="000000"/>
                        </a:solidFill>
                        <a:latin typeface="+mn-lt"/>
                        <a:ea typeface="Calibri"/>
                      </a:endParaRPr>
                    </a:p>
                    <a:p>
                      <a:pPr marL="0" marR="0" algn="l">
                        <a:spcBef>
                          <a:spcPts val="0"/>
                        </a:spcBef>
                        <a:spcAft>
                          <a:spcPts val="0"/>
                        </a:spcAft>
                      </a:pPr>
                      <a:endParaRPr lang="en-US" sz="1050" b="1" dirty="0" smtClean="0">
                        <a:solidFill>
                          <a:srgbClr val="000000"/>
                        </a:solidFill>
                        <a:latin typeface="+mn-lt"/>
                        <a:ea typeface="Calibri"/>
                      </a:endParaRPr>
                    </a:p>
                    <a:p>
                      <a:pPr marL="0" marR="0" algn="l">
                        <a:spcBef>
                          <a:spcPts val="0"/>
                        </a:spcBef>
                        <a:spcAft>
                          <a:spcPts val="0"/>
                        </a:spcAft>
                      </a:pPr>
                      <a:r>
                        <a:rPr lang="en-US" sz="1050" b="1" dirty="0" smtClean="0">
                          <a:solidFill>
                            <a:srgbClr val="000000"/>
                          </a:solidFill>
                          <a:latin typeface="+mn-lt"/>
                          <a:ea typeface="Calibri"/>
                        </a:rPr>
                        <a:t>Guilford </a:t>
                      </a:r>
                      <a:r>
                        <a:rPr lang="en-US" sz="1050" dirty="0">
                          <a:solidFill>
                            <a:srgbClr val="000000"/>
                          </a:solidFill>
                          <a:latin typeface="+mn-lt"/>
                          <a:ea typeface="Calibri"/>
                        </a:rPr>
                        <a:t>(1950) Convergent/divergent thinking</a:t>
                      </a:r>
                    </a:p>
                    <a:p>
                      <a:pPr marL="0" marR="0" algn="l">
                        <a:spcBef>
                          <a:spcPts val="0"/>
                        </a:spcBef>
                        <a:spcAft>
                          <a:spcPts val="0"/>
                        </a:spcAft>
                      </a:pPr>
                      <a:r>
                        <a:rPr lang="en-US" sz="1050" b="1" dirty="0" err="1">
                          <a:solidFill>
                            <a:srgbClr val="000000"/>
                          </a:solidFill>
                          <a:latin typeface="+mn-lt"/>
                          <a:ea typeface="Calibri"/>
                        </a:rPr>
                        <a:t>Prettigrew</a:t>
                      </a:r>
                      <a:r>
                        <a:rPr lang="en-US" sz="1050" b="1" dirty="0">
                          <a:solidFill>
                            <a:srgbClr val="000000"/>
                          </a:solidFill>
                          <a:latin typeface="+mn-lt"/>
                          <a:ea typeface="Calibri"/>
                        </a:rPr>
                        <a:t> </a:t>
                      </a:r>
                      <a:r>
                        <a:rPr lang="en-US" sz="1050" dirty="0">
                          <a:solidFill>
                            <a:srgbClr val="000000"/>
                          </a:solidFill>
                          <a:latin typeface="+mn-lt"/>
                          <a:ea typeface="Calibri"/>
                        </a:rPr>
                        <a:t>(1958) Scale of Cognitive Style</a:t>
                      </a:r>
                    </a:p>
                    <a:p>
                      <a:pPr marL="0" marR="0" algn="l">
                        <a:spcBef>
                          <a:spcPts val="0"/>
                        </a:spcBef>
                        <a:spcAft>
                          <a:spcPts val="0"/>
                        </a:spcAft>
                      </a:pPr>
                      <a:r>
                        <a:rPr lang="en-US" sz="1050" b="1" dirty="0">
                          <a:solidFill>
                            <a:srgbClr val="000000"/>
                          </a:solidFill>
                          <a:latin typeface="+mn-lt"/>
                          <a:ea typeface="Calibri"/>
                        </a:rPr>
                        <a:t>Gardner et al. </a:t>
                      </a:r>
                      <a:r>
                        <a:rPr lang="en-US" sz="1050" dirty="0">
                          <a:solidFill>
                            <a:srgbClr val="000000"/>
                          </a:solidFill>
                          <a:latin typeface="+mn-lt"/>
                          <a:ea typeface="Calibri"/>
                        </a:rPr>
                        <a:t>(1959) Tolerant/ intolerant</a:t>
                      </a:r>
                    </a:p>
                    <a:p>
                      <a:pPr marL="0" marR="0" algn="l">
                        <a:spcBef>
                          <a:spcPts val="0"/>
                        </a:spcBef>
                        <a:spcAft>
                          <a:spcPts val="0"/>
                        </a:spcAft>
                      </a:pPr>
                      <a:r>
                        <a:rPr lang="en-US" sz="1050" b="1" dirty="0" err="1">
                          <a:solidFill>
                            <a:srgbClr val="000000"/>
                          </a:solidFill>
                          <a:latin typeface="+mn-lt"/>
                          <a:ea typeface="Calibri"/>
                        </a:rPr>
                        <a:t>Broverman</a:t>
                      </a:r>
                      <a:r>
                        <a:rPr lang="en-US" sz="1050" b="1" dirty="0">
                          <a:solidFill>
                            <a:srgbClr val="000000"/>
                          </a:solidFill>
                          <a:latin typeface="+mn-lt"/>
                          <a:ea typeface="Calibri"/>
                        </a:rPr>
                        <a:t> </a:t>
                      </a:r>
                      <a:r>
                        <a:rPr lang="en-US" sz="1050" dirty="0">
                          <a:solidFill>
                            <a:srgbClr val="000000"/>
                          </a:solidFill>
                          <a:latin typeface="+mn-lt"/>
                          <a:ea typeface="Calibri"/>
                        </a:rPr>
                        <a:t>(1960)</a:t>
                      </a:r>
                    </a:p>
                    <a:p>
                      <a:pPr marL="0" marR="0" algn="l">
                        <a:spcBef>
                          <a:spcPts val="0"/>
                        </a:spcBef>
                        <a:spcAft>
                          <a:spcPts val="0"/>
                        </a:spcAft>
                      </a:pPr>
                      <a:r>
                        <a:rPr lang="en-US" sz="1050" b="1" dirty="0" err="1">
                          <a:solidFill>
                            <a:srgbClr val="000000"/>
                          </a:solidFill>
                          <a:latin typeface="+mn-lt"/>
                          <a:ea typeface="Calibri"/>
                        </a:rPr>
                        <a:t>Kagen</a:t>
                      </a:r>
                      <a:r>
                        <a:rPr lang="en-US" sz="1050" b="1" dirty="0">
                          <a:solidFill>
                            <a:srgbClr val="000000"/>
                          </a:solidFill>
                          <a:latin typeface="+mn-lt"/>
                          <a:ea typeface="Calibri"/>
                        </a:rPr>
                        <a:t> </a:t>
                      </a:r>
                      <a:r>
                        <a:rPr lang="en-US" sz="1050" dirty="0">
                          <a:solidFill>
                            <a:srgbClr val="000000"/>
                          </a:solidFill>
                          <a:latin typeface="+mn-lt"/>
                          <a:ea typeface="Calibri"/>
                        </a:rPr>
                        <a:t>(1967) Matching Familiar Figures Test</a:t>
                      </a:r>
                    </a:p>
                    <a:p>
                      <a:pPr marL="0" marR="0" algn="l">
                        <a:spcBef>
                          <a:spcPts val="0"/>
                        </a:spcBef>
                        <a:spcAft>
                          <a:spcPts val="0"/>
                        </a:spcAft>
                      </a:pPr>
                      <a:r>
                        <a:rPr lang="en-US" sz="1050" b="1" dirty="0" err="1">
                          <a:solidFill>
                            <a:srgbClr val="000000"/>
                          </a:solidFill>
                          <a:latin typeface="+mn-lt"/>
                          <a:ea typeface="Calibri"/>
                        </a:rPr>
                        <a:t>Messick</a:t>
                      </a:r>
                      <a:r>
                        <a:rPr lang="en-US" sz="1050" b="1" dirty="0">
                          <a:solidFill>
                            <a:srgbClr val="000000"/>
                          </a:solidFill>
                          <a:latin typeface="+mn-lt"/>
                          <a:ea typeface="Calibri"/>
                        </a:rPr>
                        <a:t> </a:t>
                      </a:r>
                      <a:r>
                        <a:rPr lang="en-US" sz="1050" dirty="0">
                          <a:solidFill>
                            <a:srgbClr val="000000"/>
                          </a:solidFill>
                          <a:latin typeface="+mn-lt"/>
                          <a:ea typeface="Calibri"/>
                        </a:rPr>
                        <a:t>(1976) Analytic / non-analytic conceptualizing</a:t>
                      </a:r>
                    </a:p>
                    <a:p>
                      <a:pPr marL="0" marR="0" algn="l">
                        <a:spcBef>
                          <a:spcPts val="0"/>
                        </a:spcBef>
                        <a:spcAft>
                          <a:spcPts val="0"/>
                        </a:spcAft>
                      </a:pPr>
                      <a:r>
                        <a:rPr lang="en-US" sz="1050" b="1" dirty="0">
                          <a:solidFill>
                            <a:srgbClr val="000000"/>
                          </a:solidFill>
                          <a:latin typeface="+mn-lt"/>
                          <a:ea typeface="Calibri"/>
                        </a:rPr>
                        <a:t>Hunt </a:t>
                      </a:r>
                      <a:r>
                        <a:rPr lang="en-US" sz="1050" dirty="0">
                          <a:solidFill>
                            <a:srgbClr val="000000"/>
                          </a:solidFill>
                          <a:latin typeface="+mn-lt"/>
                          <a:ea typeface="Calibri"/>
                        </a:rPr>
                        <a:t>(1978) Paragraph Completion Method</a:t>
                      </a:r>
                    </a:p>
                    <a:p>
                      <a:pPr marL="0" marR="0" algn="l">
                        <a:spcBef>
                          <a:spcPts val="0"/>
                        </a:spcBef>
                        <a:spcAft>
                          <a:spcPts val="0"/>
                        </a:spcAft>
                      </a:pPr>
                      <a:r>
                        <a:rPr lang="en-US" sz="1050" b="1" dirty="0">
                          <a:solidFill>
                            <a:srgbClr val="000000"/>
                          </a:solidFill>
                          <a:latin typeface="+mn-lt"/>
                          <a:ea typeface="Calibri"/>
                        </a:rPr>
                        <a:t>Cooper (1997) </a:t>
                      </a:r>
                      <a:r>
                        <a:rPr lang="en-US" sz="1050" dirty="0">
                          <a:solidFill>
                            <a:srgbClr val="000000"/>
                          </a:solidFill>
                          <a:latin typeface="+mn-lt"/>
                          <a:ea typeface="Calibri"/>
                        </a:rPr>
                        <a:t>Learning Styles ID</a:t>
                      </a:r>
                    </a:p>
                    <a:p>
                      <a:pPr marL="0" marR="0" algn="l">
                        <a:spcBef>
                          <a:spcPts val="0"/>
                        </a:spcBef>
                        <a:spcAft>
                          <a:spcPts val="300"/>
                        </a:spcAft>
                      </a:pPr>
                      <a:r>
                        <a:rPr lang="en-US" sz="1050" b="1" dirty="0">
                          <a:latin typeface="+mn-lt"/>
                          <a:ea typeface="Times New Roman"/>
                        </a:rPr>
                        <a:t>Weinstein, Zimmerman, Palmer </a:t>
                      </a:r>
                      <a:r>
                        <a:rPr lang="en-US" sz="1050" dirty="0">
                          <a:latin typeface="+mn-lt"/>
                          <a:ea typeface="Times New Roman"/>
                        </a:rPr>
                        <a:t>(1988) Learning and Study Strategies Inventory</a:t>
                      </a: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l">
                        <a:spcBef>
                          <a:spcPts val="0"/>
                        </a:spcBef>
                        <a:spcAft>
                          <a:spcPts val="0"/>
                        </a:spcAft>
                      </a:pPr>
                      <a:r>
                        <a:rPr lang="en-US" sz="1050" dirty="0">
                          <a:solidFill>
                            <a:srgbClr val="000000"/>
                          </a:solidFill>
                          <a:latin typeface="+mn-lt"/>
                          <a:ea typeface="Calibri"/>
                        </a:rPr>
                        <a:t>Learning styles </a:t>
                      </a:r>
                      <a:r>
                        <a:rPr lang="en-US" sz="1050" dirty="0" smtClean="0">
                          <a:solidFill>
                            <a:srgbClr val="000000"/>
                          </a:solidFill>
                          <a:latin typeface="+mn-lt"/>
                          <a:ea typeface="Calibri"/>
                        </a:rPr>
                        <a:t>reflect</a:t>
                      </a:r>
                      <a:r>
                        <a:rPr lang="en-US" sz="1050" baseline="0" dirty="0" smtClean="0">
                          <a:solidFill>
                            <a:srgbClr val="000000"/>
                          </a:solidFill>
                          <a:latin typeface="+mn-lt"/>
                          <a:ea typeface="Calibri"/>
                        </a:rPr>
                        <a:t> </a:t>
                      </a:r>
                      <a:r>
                        <a:rPr lang="en-US" sz="1050" dirty="0" smtClean="0">
                          <a:solidFill>
                            <a:srgbClr val="000000"/>
                          </a:solidFill>
                          <a:latin typeface="+mn-lt"/>
                          <a:ea typeface="Calibri"/>
                        </a:rPr>
                        <a:t>relatively </a:t>
                      </a:r>
                      <a:r>
                        <a:rPr lang="en-US" sz="1050" b="1" i="1" dirty="0">
                          <a:solidFill>
                            <a:srgbClr val="000000"/>
                          </a:solidFill>
                          <a:latin typeface="+mn-lt"/>
                          <a:ea typeface="Calibri"/>
                        </a:rPr>
                        <a:t>stable personality type</a:t>
                      </a:r>
                      <a:endParaRPr lang="en-US" sz="1050" i="1" dirty="0">
                        <a:solidFill>
                          <a:srgbClr val="000000"/>
                        </a:solidFill>
                        <a:latin typeface="+mn-lt"/>
                        <a:ea typeface="Calibri"/>
                      </a:endParaRPr>
                    </a:p>
                    <a:p>
                      <a:pPr marL="0" marR="0" algn="l">
                        <a:spcBef>
                          <a:spcPts val="0"/>
                        </a:spcBef>
                        <a:spcAft>
                          <a:spcPts val="0"/>
                        </a:spcAft>
                      </a:pPr>
                      <a:endParaRPr lang="en-US" sz="1050" b="1" dirty="0" smtClean="0">
                        <a:solidFill>
                          <a:srgbClr val="000000"/>
                        </a:solidFill>
                        <a:latin typeface="+mn-lt"/>
                        <a:ea typeface="Calibri"/>
                      </a:endParaRPr>
                    </a:p>
                    <a:p>
                      <a:pPr marL="0" marR="0" algn="l">
                        <a:spcBef>
                          <a:spcPts val="0"/>
                        </a:spcBef>
                        <a:spcAft>
                          <a:spcPts val="0"/>
                        </a:spcAft>
                      </a:pPr>
                      <a:r>
                        <a:rPr lang="en-US" sz="1050" b="1" dirty="0" err="1" smtClean="0">
                          <a:solidFill>
                            <a:srgbClr val="000000"/>
                          </a:solidFill>
                          <a:latin typeface="+mn-lt"/>
                          <a:ea typeface="Calibri"/>
                        </a:rPr>
                        <a:t>Witkin</a:t>
                      </a:r>
                      <a:r>
                        <a:rPr lang="en-US" sz="1050" b="1" dirty="0" smtClean="0">
                          <a:solidFill>
                            <a:srgbClr val="000000"/>
                          </a:solidFill>
                          <a:latin typeface="+mn-lt"/>
                          <a:ea typeface="Calibri"/>
                        </a:rPr>
                        <a:t> </a:t>
                      </a:r>
                      <a:r>
                        <a:rPr lang="en-US" sz="1050" dirty="0">
                          <a:solidFill>
                            <a:srgbClr val="000000"/>
                          </a:solidFill>
                          <a:latin typeface="+mn-lt"/>
                          <a:ea typeface="Calibri"/>
                        </a:rPr>
                        <a:t>(1962) </a:t>
                      </a:r>
                      <a:r>
                        <a:rPr lang="en-US" sz="1050" dirty="0" smtClean="0">
                          <a:solidFill>
                            <a:srgbClr val="000000"/>
                          </a:solidFill>
                          <a:latin typeface="+mn-lt"/>
                          <a:ea typeface="Calibri"/>
                        </a:rPr>
                        <a:t>Field Dependent (FD/Field Independent (FI); Group </a:t>
                      </a:r>
                      <a:r>
                        <a:rPr lang="en-US" sz="1050" dirty="0">
                          <a:solidFill>
                            <a:srgbClr val="000000"/>
                          </a:solidFill>
                          <a:latin typeface="+mn-lt"/>
                          <a:ea typeface="Calibri"/>
                        </a:rPr>
                        <a:t>Embedded Figure Test (GEFT)</a:t>
                      </a:r>
                    </a:p>
                    <a:p>
                      <a:pPr marL="0" marR="0" algn="l">
                        <a:spcBef>
                          <a:spcPts val="0"/>
                        </a:spcBef>
                        <a:spcAft>
                          <a:spcPts val="0"/>
                        </a:spcAft>
                      </a:pPr>
                      <a:r>
                        <a:rPr lang="en-US" sz="1050" b="1" dirty="0" err="1" smtClean="0">
                          <a:solidFill>
                            <a:srgbClr val="000000"/>
                          </a:solidFill>
                          <a:latin typeface="+mn-lt"/>
                          <a:ea typeface="Calibri"/>
                        </a:rPr>
                        <a:t>Apter</a:t>
                      </a:r>
                      <a:r>
                        <a:rPr lang="en-US" sz="1050" b="1" dirty="0" smtClean="0">
                          <a:solidFill>
                            <a:srgbClr val="000000"/>
                          </a:solidFill>
                          <a:latin typeface="+mn-lt"/>
                          <a:ea typeface="Calibri"/>
                        </a:rPr>
                        <a:t> </a:t>
                      </a:r>
                      <a:r>
                        <a:rPr lang="en-US" sz="1050" dirty="0">
                          <a:solidFill>
                            <a:srgbClr val="000000"/>
                          </a:solidFill>
                          <a:latin typeface="+mn-lt"/>
                          <a:ea typeface="Calibri"/>
                        </a:rPr>
                        <a:t>(1998) Motivation Style Profile (MSP)</a:t>
                      </a:r>
                    </a:p>
                    <a:p>
                      <a:pPr marL="0" marR="0" algn="l">
                        <a:spcBef>
                          <a:spcPts val="0"/>
                        </a:spcBef>
                        <a:spcAft>
                          <a:spcPts val="0"/>
                        </a:spcAft>
                      </a:pPr>
                      <a:r>
                        <a:rPr lang="en-US" sz="1050" b="1" dirty="0">
                          <a:solidFill>
                            <a:srgbClr val="000000"/>
                          </a:solidFill>
                          <a:latin typeface="+mn-lt"/>
                          <a:ea typeface="Calibri"/>
                        </a:rPr>
                        <a:t>Epstein-Meier </a:t>
                      </a:r>
                      <a:r>
                        <a:rPr lang="en-US" sz="1050" dirty="0">
                          <a:solidFill>
                            <a:srgbClr val="000000"/>
                          </a:solidFill>
                          <a:latin typeface="+mn-lt"/>
                          <a:ea typeface="Calibri"/>
                        </a:rPr>
                        <a:t>(1989) Constructive Thinking Inventory (CTI)</a:t>
                      </a:r>
                    </a:p>
                    <a:p>
                      <a:pPr marL="0" marR="0" algn="l">
                        <a:spcBef>
                          <a:spcPts val="0"/>
                        </a:spcBef>
                        <a:spcAft>
                          <a:spcPts val="0"/>
                        </a:spcAft>
                      </a:pPr>
                      <a:r>
                        <a:rPr lang="en-US" sz="1050" b="1" dirty="0">
                          <a:solidFill>
                            <a:srgbClr val="000000"/>
                          </a:solidFill>
                          <a:latin typeface="+mn-lt"/>
                          <a:ea typeface="Calibri"/>
                        </a:rPr>
                        <a:t>Miller </a:t>
                      </a:r>
                      <a:r>
                        <a:rPr lang="en-US" sz="1050" dirty="0">
                          <a:solidFill>
                            <a:srgbClr val="000000"/>
                          </a:solidFill>
                          <a:latin typeface="+mn-lt"/>
                          <a:ea typeface="Calibri"/>
                        </a:rPr>
                        <a:t>(1991) Personality typology: cognitive, </a:t>
                      </a:r>
                      <a:r>
                        <a:rPr lang="en-US" sz="1050" dirty="0" smtClean="0">
                          <a:solidFill>
                            <a:srgbClr val="000000"/>
                          </a:solidFill>
                          <a:latin typeface="+mn-lt"/>
                          <a:ea typeface="Calibri"/>
                        </a:rPr>
                        <a:t>affective</a:t>
                      </a:r>
                      <a:endParaRPr lang="en-US" sz="1050" dirty="0">
                        <a:solidFill>
                          <a:srgbClr val="000000"/>
                        </a:solidFill>
                        <a:latin typeface="+mn-lt"/>
                        <a:ea typeface="Calibri"/>
                      </a:endParaRPr>
                    </a:p>
                    <a:p>
                      <a:pPr marL="0" marR="0" algn="l">
                        <a:spcBef>
                          <a:spcPts val="0"/>
                        </a:spcBef>
                        <a:spcAft>
                          <a:spcPts val="0"/>
                        </a:spcAft>
                      </a:pPr>
                      <a:r>
                        <a:rPr lang="en-US" sz="1050" b="1" dirty="0">
                          <a:solidFill>
                            <a:srgbClr val="000000"/>
                          </a:solidFill>
                          <a:latin typeface="+mn-lt"/>
                          <a:ea typeface="Calibri"/>
                        </a:rPr>
                        <a:t>Harrison- Branson </a:t>
                      </a:r>
                      <a:r>
                        <a:rPr lang="en-US" sz="1050" dirty="0">
                          <a:solidFill>
                            <a:srgbClr val="000000"/>
                          </a:solidFill>
                          <a:latin typeface="+mn-lt"/>
                          <a:ea typeface="Calibri"/>
                        </a:rPr>
                        <a:t>(1998) revised Inquiry Mode Questionnaire</a:t>
                      </a:r>
                    </a:p>
                    <a:p>
                      <a:pPr marL="0" marR="0" algn="l">
                        <a:spcBef>
                          <a:spcPts val="0"/>
                        </a:spcBef>
                        <a:spcAft>
                          <a:spcPts val="0"/>
                        </a:spcAft>
                      </a:pPr>
                      <a:r>
                        <a:rPr lang="en-US" sz="1050" b="1" dirty="0">
                          <a:latin typeface="+mn-lt"/>
                          <a:ea typeface="Times New Roman"/>
                        </a:rPr>
                        <a:t>Jackson </a:t>
                      </a:r>
                      <a:r>
                        <a:rPr lang="en-US" sz="1050" dirty="0">
                          <a:latin typeface="+mn-lt"/>
                          <a:ea typeface="Times New Roman"/>
                        </a:rPr>
                        <a:t>(2002) Learning Style Profiles (LSP)</a:t>
                      </a: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l">
                        <a:spcBef>
                          <a:spcPts val="0"/>
                        </a:spcBef>
                        <a:spcAft>
                          <a:spcPts val="0"/>
                        </a:spcAft>
                      </a:pPr>
                      <a:r>
                        <a:rPr lang="en-US" sz="1050" dirty="0">
                          <a:solidFill>
                            <a:srgbClr val="000000"/>
                          </a:solidFill>
                          <a:latin typeface="+mn-lt"/>
                          <a:ea typeface="Calibri"/>
                        </a:rPr>
                        <a:t>Learning styles are </a:t>
                      </a:r>
                      <a:r>
                        <a:rPr lang="en-US" sz="1050" b="1" i="1" dirty="0">
                          <a:solidFill>
                            <a:srgbClr val="000000"/>
                          </a:solidFill>
                          <a:latin typeface="+mn-lt"/>
                          <a:ea typeface="Calibri"/>
                        </a:rPr>
                        <a:t>flexibly stable learning preferences</a:t>
                      </a:r>
                      <a:endParaRPr lang="en-US" sz="1050" i="1" dirty="0">
                        <a:solidFill>
                          <a:srgbClr val="000000"/>
                        </a:solidFill>
                        <a:latin typeface="+mn-lt"/>
                        <a:ea typeface="Calibri"/>
                      </a:endParaRPr>
                    </a:p>
                    <a:p>
                      <a:pPr marL="0" marR="0" algn="l">
                        <a:spcBef>
                          <a:spcPts val="0"/>
                        </a:spcBef>
                        <a:spcAft>
                          <a:spcPts val="0"/>
                        </a:spcAft>
                      </a:pPr>
                      <a:endParaRPr lang="en-US" sz="1050" b="1" dirty="0" smtClean="0">
                        <a:solidFill>
                          <a:srgbClr val="000000"/>
                        </a:solidFill>
                        <a:latin typeface="+mn-lt"/>
                        <a:ea typeface="Calibri"/>
                      </a:endParaRPr>
                    </a:p>
                    <a:p>
                      <a:pPr marL="0" marR="0" algn="l">
                        <a:spcBef>
                          <a:spcPts val="0"/>
                        </a:spcBef>
                        <a:spcAft>
                          <a:spcPts val="0"/>
                        </a:spcAft>
                      </a:pPr>
                      <a:r>
                        <a:rPr lang="en-US" sz="1050" b="1" dirty="0" smtClean="0">
                          <a:solidFill>
                            <a:srgbClr val="000000"/>
                          </a:solidFill>
                          <a:latin typeface="+mn-lt"/>
                          <a:ea typeface="Calibri"/>
                        </a:rPr>
                        <a:t>Kolb </a:t>
                      </a:r>
                      <a:r>
                        <a:rPr lang="en-US" sz="1050" dirty="0">
                          <a:solidFill>
                            <a:srgbClr val="000000"/>
                          </a:solidFill>
                          <a:latin typeface="+mn-lt"/>
                          <a:ea typeface="Calibri"/>
                        </a:rPr>
                        <a:t>(1976, 1985, 1999) Learning Style </a:t>
                      </a:r>
                      <a:r>
                        <a:rPr lang="en-US" sz="1050" dirty="0" smtClean="0">
                          <a:solidFill>
                            <a:srgbClr val="000000"/>
                          </a:solidFill>
                          <a:latin typeface="+mn-lt"/>
                          <a:ea typeface="Calibri"/>
                        </a:rPr>
                        <a:t>Inventory</a:t>
                      </a:r>
                      <a:r>
                        <a:rPr lang="en-US" sz="1050" baseline="0" dirty="0" smtClean="0">
                          <a:solidFill>
                            <a:srgbClr val="000000"/>
                          </a:solidFill>
                          <a:latin typeface="+mn-lt"/>
                          <a:ea typeface="Calibri"/>
                        </a:rPr>
                        <a:t> </a:t>
                      </a:r>
                      <a:r>
                        <a:rPr lang="en-US" sz="1050" dirty="0" smtClean="0">
                          <a:solidFill>
                            <a:srgbClr val="000000"/>
                          </a:solidFill>
                          <a:latin typeface="+mn-lt"/>
                          <a:ea typeface="Calibri"/>
                        </a:rPr>
                        <a:t>(LSI)</a:t>
                      </a:r>
                      <a:endParaRPr lang="en-US" sz="1050" dirty="0">
                        <a:solidFill>
                          <a:srgbClr val="000000"/>
                        </a:solidFill>
                        <a:latin typeface="+mn-lt"/>
                        <a:ea typeface="Calibri"/>
                      </a:endParaRPr>
                    </a:p>
                    <a:p>
                      <a:pPr marL="0" marR="0" algn="l">
                        <a:spcBef>
                          <a:spcPts val="0"/>
                        </a:spcBef>
                        <a:spcAft>
                          <a:spcPts val="0"/>
                        </a:spcAft>
                      </a:pPr>
                      <a:r>
                        <a:rPr lang="en-US" sz="1050" b="1" dirty="0" err="1">
                          <a:solidFill>
                            <a:srgbClr val="000000"/>
                          </a:solidFill>
                          <a:latin typeface="+mn-lt"/>
                          <a:ea typeface="Calibri"/>
                        </a:rPr>
                        <a:t>Schmeck</a:t>
                      </a:r>
                      <a:r>
                        <a:rPr lang="en-US" sz="1050" b="1" dirty="0">
                          <a:solidFill>
                            <a:srgbClr val="000000"/>
                          </a:solidFill>
                          <a:latin typeface="+mn-lt"/>
                          <a:ea typeface="Calibri"/>
                        </a:rPr>
                        <a:t> </a:t>
                      </a:r>
                      <a:r>
                        <a:rPr lang="en-US" sz="1050" dirty="0">
                          <a:solidFill>
                            <a:srgbClr val="000000"/>
                          </a:solidFill>
                          <a:latin typeface="+mn-lt"/>
                          <a:ea typeface="Calibri"/>
                        </a:rPr>
                        <a:t>(1977) Inventory of Learning Processes</a:t>
                      </a:r>
                    </a:p>
                    <a:p>
                      <a:pPr marL="0" marR="0" algn="l">
                        <a:spcBef>
                          <a:spcPts val="0"/>
                        </a:spcBef>
                        <a:spcAft>
                          <a:spcPts val="0"/>
                        </a:spcAft>
                      </a:pPr>
                      <a:r>
                        <a:rPr lang="en-US" sz="1050" b="1" dirty="0">
                          <a:solidFill>
                            <a:srgbClr val="000000"/>
                          </a:solidFill>
                          <a:latin typeface="+mn-lt"/>
                          <a:ea typeface="Calibri"/>
                        </a:rPr>
                        <a:t>Honey and Mumford  </a:t>
                      </a:r>
                      <a:r>
                        <a:rPr lang="en-US" sz="1050" dirty="0">
                          <a:solidFill>
                            <a:srgbClr val="000000"/>
                          </a:solidFill>
                          <a:latin typeface="+mn-lt"/>
                          <a:ea typeface="Calibri"/>
                        </a:rPr>
                        <a:t>(1982) Learning Style Questionnaire (LSQ)</a:t>
                      </a:r>
                    </a:p>
                    <a:p>
                      <a:pPr marL="0" marR="0" algn="l">
                        <a:spcBef>
                          <a:spcPts val="0"/>
                        </a:spcBef>
                        <a:spcAft>
                          <a:spcPts val="0"/>
                        </a:spcAft>
                      </a:pPr>
                      <a:r>
                        <a:rPr lang="en-US" sz="1050" b="1" dirty="0">
                          <a:solidFill>
                            <a:srgbClr val="000000"/>
                          </a:solidFill>
                          <a:latin typeface="+mn-lt"/>
                          <a:ea typeface="Calibri"/>
                        </a:rPr>
                        <a:t>Felder and Silverman </a:t>
                      </a:r>
                      <a:r>
                        <a:rPr lang="en-US" sz="1050" dirty="0">
                          <a:solidFill>
                            <a:srgbClr val="000000"/>
                          </a:solidFill>
                          <a:latin typeface="+mn-lt"/>
                          <a:ea typeface="Calibri"/>
                        </a:rPr>
                        <a:t>(1989) Index of Learning Styles (ILS)</a:t>
                      </a:r>
                    </a:p>
                    <a:p>
                      <a:pPr marL="0" marR="0" algn="l">
                        <a:spcBef>
                          <a:spcPts val="0"/>
                        </a:spcBef>
                        <a:spcAft>
                          <a:spcPts val="0"/>
                        </a:spcAft>
                      </a:pPr>
                      <a:r>
                        <a:rPr lang="en-US" sz="1050" b="1" dirty="0">
                          <a:solidFill>
                            <a:srgbClr val="000000"/>
                          </a:solidFill>
                          <a:latin typeface="+mn-lt"/>
                          <a:ea typeface="Calibri"/>
                        </a:rPr>
                        <a:t>Kaufmann </a:t>
                      </a:r>
                      <a:r>
                        <a:rPr lang="en-US" sz="1050" dirty="0">
                          <a:solidFill>
                            <a:srgbClr val="000000"/>
                          </a:solidFill>
                          <a:latin typeface="+mn-lt"/>
                          <a:ea typeface="Calibri"/>
                        </a:rPr>
                        <a:t>(1989) The A-E Inventory</a:t>
                      </a:r>
                    </a:p>
                    <a:p>
                      <a:pPr marL="0" marR="0" algn="l">
                        <a:spcBef>
                          <a:spcPts val="0"/>
                        </a:spcBef>
                        <a:spcAft>
                          <a:spcPts val="0"/>
                        </a:spcAft>
                      </a:pPr>
                      <a:r>
                        <a:rPr lang="en-US" sz="1050" b="1" dirty="0" err="1">
                          <a:solidFill>
                            <a:srgbClr val="000000"/>
                          </a:solidFill>
                          <a:latin typeface="+mn-lt"/>
                          <a:ea typeface="Calibri"/>
                        </a:rPr>
                        <a:t>Allinson</a:t>
                      </a:r>
                      <a:r>
                        <a:rPr lang="en-US" sz="1050" b="1" dirty="0">
                          <a:solidFill>
                            <a:srgbClr val="000000"/>
                          </a:solidFill>
                          <a:latin typeface="+mn-lt"/>
                          <a:ea typeface="Calibri"/>
                        </a:rPr>
                        <a:t> and Hayes </a:t>
                      </a:r>
                      <a:r>
                        <a:rPr lang="en-US" sz="1050" dirty="0">
                          <a:solidFill>
                            <a:srgbClr val="000000"/>
                          </a:solidFill>
                          <a:latin typeface="+mn-lt"/>
                          <a:ea typeface="Calibri"/>
                        </a:rPr>
                        <a:t>(1996) Cognitive Style Index (CSI)</a:t>
                      </a:r>
                    </a:p>
                    <a:p>
                      <a:pPr marL="0" marR="0" algn="l">
                        <a:spcBef>
                          <a:spcPts val="0"/>
                        </a:spcBef>
                        <a:spcAft>
                          <a:spcPts val="0"/>
                        </a:spcAft>
                      </a:pPr>
                      <a:r>
                        <a:rPr lang="en-US" sz="1050" b="1" dirty="0">
                          <a:latin typeface="+mn-lt"/>
                          <a:ea typeface="Times New Roman"/>
                        </a:rPr>
                        <a:t>Herrmann </a:t>
                      </a:r>
                      <a:r>
                        <a:rPr lang="en-US" sz="1050" dirty="0">
                          <a:latin typeface="+mn-lt"/>
                          <a:ea typeface="Times New Roman"/>
                        </a:rPr>
                        <a:t>(1995) Brain Dominance </a:t>
                      </a:r>
                      <a:r>
                        <a:rPr lang="en-US" sz="1050" dirty="0" smtClean="0">
                          <a:latin typeface="+mn-lt"/>
                          <a:ea typeface="Times New Roman"/>
                        </a:rPr>
                        <a:t>Instrument</a:t>
                      </a:r>
                      <a:r>
                        <a:rPr lang="en-US" sz="1050" baseline="0" dirty="0" smtClean="0">
                          <a:latin typeface="+mn-lt"/>
                          <a:ea typeface="Times New Roman"/>
                        </a:rPr>
                        <a:t> </a:t>
                      </a:r>
                      <a:r>
                        <a:rPr lang="en-US" sz="1050" dirty="0" smtClean="0">
                          <a:latin typeface="+mn-lt"/>
                          <a:ea typeface="Times New Roman"/>
                        </a:rPr>
                        <a:t>(BDI</a:t>
                      </a:r>
                      <a:r>
                        <a:rPr lang="en-US" sz="1050" dirty="0">
                          <a:latin typeface="+mn-lt"/>
                          <a:ea typeface="Times New Roman"/>
                        </a:rPr>
                        <a:t>)</a:t>
                      </a: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l"/>
                      <a:endParaRPr lang="en-US" sz="1100" dirty="0">
                        <a:latin typeface="Calibri"/>
                      </a:endParaRPr>
                    </a:p>
                  </a:txBody>
                  <a:tcPr marL="68580" marR="68580" marT="0" marB="0">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r>
            </a:tbl>
          </a:graphicData>
        </a:graphic>
      </p:graphicFrame>
      <p:sp>
        <p:nvSpPr>
          <p:cNvPr id="32788" name="Text Box 2"/>
          <p:cNvSpPr txBox="1">
            <a:spLocks noChangeArrowheads="1"/>
          </p:cNvSpPr>
          <p:nvPr/>
        </p:nvSpPr>
        <p:spPr bwMode="auto">
          <a:xfrm>
            <a:off x="942975" y="19050"/>
            <a:ext cx="3768725" cy="244475"/>
          </a:xfrm>
          <a:prstGeom prst="rect">
            <a:avLst/>
          </a:prstGeom>
          <a:solidFill>
            <a:srgbClr val="FFFFFF">
              <a:alpha val="0"/>
            </a:srgbClr>
          </a:solidFill>
          <a:ln w="9525">
            <a:noFill/>
            <a:miter lim="800000"/>
            <a:headEnd/>
            <a:tailEnd/>
          </a:ln>
        </p:spPr>
        <p:txBody>
          <a:bodyPr>
            <a:spAutoFit/>
          </a:bodyPr>
          <a:lstStyle/>
          <a:p>
            <a:pPr algn="ctr" fontAlgn="t"/>
            <a:endParaRPr lang="en-US"/>
          </a:p>
        </p:txBody>
      </p:sp>
      <p:cxnSp>
        <p:nvCxnSpPr>
          <p:cNvPr id="32789" name="Straight Connector 11"/>
          <p:cNvCxnSpPr>
            <a:cxnSpLocks noChangeShapeType="1"/>
          </p:cNvCxnSpPr>
          <p:nvPr/>
        </p:nvCxnSpPr>
        <p:spPr bwMode="auto">
          <a:xfrm rot="10800000">
            <a:off x="1524000" y="2133600"/>
            <a:ext cx="7162800" cy="0"/>
          </a:xfrm>
          <a:prstGeom prst="line">
            <a:avLst/>
          </a:prstGeom>
          <a:noFill/>
          <a:ln w="9525" algn="ctr">
            <a:solidFill>
              <a:srgbClr val="4F81BD"/>
            </a:solidFill>
            <a:round/>
            <a:headEnd/>
            <a:tailEnd/>
          </a:ln>
        </p:spPr>
      </p:cxnSp>
      <p:sp>
        <p:nvSpPr>
          <p:cNvPr id="13" name="TextBox 12"/>
          <p:cNvSpPr txBox="1"/>
          <p:nvPr/>
        </p:nvSpPr>
        <p:spPr>
          <a:xfrm>
            <a:off x="3886200" y="6019800"/>
            <a:ext cx="1143000" cy="430213"/>
          </a:xfrm>
          <a:prstGeom prst="rect">
            <a:avLst/>
          </a:prstGeom>
          <a:noFill/>
        </p:spPr>
        <p:txBody>
          <a:bodyPr>
            <a:spAutoFit/>
          </a:bodyPr>
          <a:lstStyle/>
          <a:p>
            <a:pPr algn="ctr">
              <a:defRPr/>
            </a:pPr>
            <a:r>
              <a:rPr lang="en-US" sz="1100" dirty="0">
                <a:latin typeface="+mn-lt"/>
                <a:cs typeface="Arial" pitchFamily="34" charset="0"/>
              </a:rPr>
              <a:t>Click to return to prior slide</a:t>
            </a:r>
          </a:p>
        </p:txBody>
      </p:sp>
      <p:sp>
        <p:nvSpPr>
          <p:cNvPr id="32791" name="Action Button: Return 5">
            <a:hlinkClick r:id="rId3" action="ppaction://hlinksldjump" highlightClick="1"/>
          </p:cNvPr>
          <p:cNvSpPr>
            <a:spLocks noChangeArrowheads="1"/>
          </p:cNvSpPr>
          <p:nvPr/>
        </p:nvSpPr>
        <p:spPr bwMode="auto">
          <a:xfrm>
            <a:off x="5029200" y="60198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15" name="TextBox 14"/>
          <p:cNvSpPr txBox="1"/>
          <p:nvPr/>
        </p:nvSpPr>
        <p:spPr>
          <a:xfrm>
            <a:off x="914400" y="5257800"/>
            <a:ext cx="7924800" cy="400050"/>
          </a:xfrm>
          <a:prstGeom prst="rect">
            <a:avLst/>
          </a:prstGeom>
          <a:noFill/>
        </p:spPr>
        <p:txBody>
          <a:bodyPr>
            <a:spAutoFit/>
          </a:bodyPr>
          <a:lstStyle>
            <a:defPPr>
              <a:defRPr lang="en-US"/>
            </a:defPPr>
            <a:lvl1pPr algn="ctr" rtl="0" fontAlgn="t">
              <a:spcBef>
                <a:spcPct val="0"/>
              </a:spcBef>
              <a:spcAft>
                <a:spcPct val="0"/>
              </a:spcAft>
              <a:defRPr kern="1200">
                <a:solidFill>
                  <a:schemeClr val="tx1"/>
                </a:solidFill>
                <a:latin typeface="Arial" pitchFamily="34" charset="0"/>
                <a:ea typeface="+mn-ea"/>
                <a:cs typeface="+mn-cs"/>
              </a:defRPr>
            </a:lvl1pPr>
            <a:lvl2pPr marL="457200" algn="ctr" rtl="0" fontAlgn="t">
              <a:spcBef>
                <a:spcPct val="0"/>
              </a:spcBef>
              <a:spcAft>
                <a:spcPct val="0"/>
              </a:spcAft>
              <a:defRPr kern="1200">
                <a:solidFill>
                  <a:schemeClr val="tx1"/>
                </a:solidFill>
                <a:latin typeface="Arial" pitchFamily="34" charset="0"/>
                <a:ea typeface="+mn-ea"/>
                <a:cs typeface="+mn-cs"/>
              </a:defRPr>
            </a:lvl2pPr>
            <a:lvl3pPr marL="914400" algn="ctr" rtl="0" fontAlgn="t">
              <a:spcBef>
                <a:spcPct val="0"/>
              </a:spcBef>
              <a:spcAft>
                <a:spcPct val="0"/>
              </a:spcAft>
              <a:defRPr kern="1200">
                <a:solidFill>
                  <a:schemeClr val="tx1"/>
                </a:solidFill>
                <a:latin typeface="Arial" pitchFamily="34" charset="0"/>
                <a:ea typeface="+mn-ea"/>
                <a:cs typeface="+mn-cs"/>
              </a:defRPr>
            </a:lvl3pPr>
            <a:lvl4pPr marL="1371600" algn="ctr" rtl="0" fontAlgn="t">
              <a:spcBef>
                <a:spcPct val="0"/>
              </a:spcBef>
              <a:spcAft>
                <a:spcPct val="0"/>
              </a:spcAft>
              <a:defRPr kern="1200">
                <a:solidFill>
                  <a:schemeClr val="tx1"/>
                </a:solidFill>
                <a:latin typeface="Arial" pitchFamily="34" charset="0"/>
                <a:ea typeface="+mn-ea"/>
                <a:cs typeface="+mn-cs"/>
              </a:defRPr>
            </a:lvl4pPr>
            <a:lvl5pPr marL="1828800" algn="ctr" rtl="0" fontAlgn="t">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l">
              <a:defRPr/>
            </a:pPr>
            <a:r>
              <a:rPr lang="en-US" sz="1000" dirty="0" smtClean="0">
                <a:latin typeface="+mn-lt"/>
              </a:rPr>
              <a:t>* </a:t>
            </a:r>
            <a:r>
              <a:rPr lang="en-US" sz="1000" dirty="0" err="1" smtClean="0">
                <a:latin typeface="+mn-lt"/>
              </a:rPr>
              <a:t>Coffield</a:t>
            </a:r>
            <a:r>
              <a:rPr lang="en-US" sz="1000" dirty="0" smtClean="0">
                <a:latin typeface="+mn-lt"/>
              </a:rPr>
              <a:t>, F., Moseley, D., Hall, E., &amp; </a:t>
            </a:r>
            <a:r>
              <a:rPr lang="en-US" sz="1000" dirty="0" err="1" smtClean="0">
                <a:latin typeface="+mn-lt"/>
              </a:rPr>
              <a:t>Ecclestone</a:t>
            </a:r>
            <a:r>
              <a:rPr lang="en-US" sz="1000" dirty="0" smtClean="0">
                <a:latin typeface="+mn-lt"/>
              </a:rPr>
              <a:t>, K. (2004). </a:t>
            </a:r>
            <a:r>
              <a:rPr lang="en-US" sz="1000" i="1" dirty="0" smtClean="0">
                <a:latin typeface="+mn-lt"/>
              </a:rPr>
              <a:t>Learning styles and pedagogy in post-16 learning</a:t>
            </a:r>
            <a:r>
              <a:rPr lang="en-US" sz="1000" dirty="0" smtClean="0">
                <a:latin typeface="+mn-lt"/>
              </a:rPr>
              <a:t>. Learning Skills and Research Centre, London.  Retrieved from </a:t>
            </a:r>
            <a:r>
              <a:rPr lang="en-US" sz="1000" u="sng" dirty="0" smtClean="0">
                <a:latin typeface="+mn-lt"/>
                <a:hlinkClick r:id="rId4"/>
              </a:rPr>
              <a:t>http://www.leerbeleving.nl/wp-content/uploads/2011/09/learning-styles.pdf</a:t>
            </a:r>
            <a:r>
              <a:rPr lang="en-US" sz="1000" dirty="0" smtClean="0">
                <a:latin typeface="+mn-lt"/>
              </a:rPr>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524000" y="533400"/>
            <a:ext cx="6019800" cy="4572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Cognitive Styles?</a:t>
            </a:r>
          </a:p>
        </p:txBody>
      </p:sp>
      <p:sp>
        <p:nvSpPr>
          <p:cNvPr id="11" name="Rectangle 3"/>
          <p:cNvSpPr txBox="1">
            <a:spLocks noChangeArrowheads="1"/>
          </p:cNvSpPr>
          <p:nvPr/>
        </p:nvSpPr>
        <p:spPr bwMode="auto">
          <a:xfrm>
            <a:off x="685800" y="4419600"/>
            <a:ext cx="7696200" cy="2209800"/>
          </a:xfrm>
          <a:prstGeom prst="rect">
            <a:avLst/>
          </a:prstGeom>
          <a:noFill/>
          <a:ln w="9525">
            <a:noFill/>
            <a:miter lim="800000"/>
            <a:headEnd/>
            <a:tailEnd/>
          </a:ln>
        </p:spPr>
        <p:txBody>
          <a:bodyPr/>
          <a:lstStyle/>
          <a:p>
            <a:pPr marL="231775" indent="-231775">
              <a:spcAft>
                <a:spcPts val="600"/>
              </a:spcAft>
              <a:buClr>
                <a:schemeClr val="bg2"/>
              </a:buClr>
              <a:buSzPct val="70000"/>
              <a:buFont typeface="Wingdings" pitchFamily="2" charset="2"/>
              <a:buChar char="l"/>
              <a:defRPr/>
            </a:pPr>
            <a:endParaRPr lang="en-US" sz="1900" kern="0" dirty="0">
              <a:latin typeface="+mn-lt"/>
              <a:cs typeface="+mn-cs"/>
            </a:endParaRPr>
          </a:p>
          <a:p>
            <a:pPr marL="231775" indent="-231775">
              <a:spcAft>
                <a:spcPts val="600"/>
              </a:spcAft>
              <a:buClr>
                <a:schemeClr val="bg2"/>
              </a:buClr>
              <a:buSzPct val="70000"/>
              <a:buFont typeface="Wingdings" pitchFamily="2" charset="2"/>
              <a:buChar char="l"/>
              <a:defRPr/>
            </a:pPr>
            <a:endParaRPr lang="en-US" sz="1900" kern="0" dirty="0">
              <a:latin typeface="+mn-lt"/>
              <a:cs typeface="+mn-cs"/>
            </a:endParaRPr>
          </a:p>
        </p:txBody>
      </p:sp>
      <p:sp>
        <p:nvSpPr>
          <p:cNvPr id="6" name="Rectangle 3"/>
          <p:cNvSpPr txBox="1">
            <a:spLocks noChangeArrowheads="1"/>
          </p:cNvSpPr>
          <p:nvPr/>
        </p:nvSpPr>
        <p:spPr bwMode="auto">
          <a:xfrm>
            <a:off x="533400" y="1676400"/>
            <a:ext cx="8305800" cy="39624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kern="0" dirty="0">
                <a:latin typeface="+mn-lt"/>
              </a:rPr>
              <a:t>Cognitive </a:t>
            </a:r>
            <a:r>
              <a:rPr lang="en-US" sz="1900" dirty="0">
                <a:latin typeface="+mn-lt"/>
              </a:rPr>
              <a:t>styles are viewed as a bipolar dimension representing a person's typical or </a:t>
            </a:r>
            <a:r>
              <a:rPr lang="en-US" sz="1900" b="1" i="1" dirty="0">
                <a:solidFill>
                  <a:schemeClr val="tx2"/>
                </a:solidFill>
                <a:latin typeface="+mn-lt"/>
              </a:rPr>
              <a:t>habitual</a:t>
            </a:r>
            <a:r>
              <a:rPr lang="en-US" sz="1900" b="1" dirty="0">
                <a:solidFill>
                  <a:schemeClr val="tx2"/>
                </a:solidFill>
                <a:latin typeface="+mn-lt"/>
              </a:rPr>
              <a:t> </a:t>
            </a:r>
            <a:r>
              <a:rPr lang="en-US" sz="1900" dirty="0">
                <a:latin typeface="+mn-lt"/>
              </a:rPr>
              <a:t>mode of problem solving, thinking, perceiving and remembering; are considered stable over time, and related to theoretical or academic research. </a:t>
            </a:r>
          </a:p>
          <a:p>
            <a:pPr marL="169863" indent="-169863">
              <a:spcAft>
                <a:spcPts val="600"/>
              </a:spcAft>
              <a:buClr>
                <a:schemeClr val="tx1">
                  <a:lumMod val="65000"/>
                  <a:lumOff val="35000"/>
                </a:schemeClr>
              </a:buClr>
              <a:buSzPct val="150000"/>
              <a:buFont typeface="Arial" pitchFamily="34" charset="0"/>
              <a:buChar char="•"/>
              <a:defRPr/>
            </a:pPr>
            <a:r>
              <a:rPr lang="en-US" sz="1900" kern="0" dirty="0">
                <a:latin typeface="+mn-lt"/>
              </a:rPr>
              <a:t>Cognitive styles primarily focus on </a:t>
            </a:r>
            <a:r>
              <a:rPr lang="en-US" sz="1900" b="1" i="1" kern="0" dirty="0">
                <a:latin typeface="+mn-lt"/>
              </a:rPr>
              <a:t>cognition</a:t>
            </a:r>
            <a:r>
              <a:rPr lang="en-US" sz="1900" i="1" kern="0" dirty="0">
                <a:latin typeface="+mn-lt"/>
              </a:rPr>
              <a:t> </a:t>
            </a:r>
            <a:r>
              <a:rPr lang="en-US" sz="1900" kern="0" dirty="0">
                <a:latin typeface="+mn-lt"/>
              </a:rPr>
              <a:t>and </a:t>
            </a:r>
            <a:r>
              <a:rPr lang="en-US" sz="1900" b="1" i="1" kern="0" dirty="0">
                <a:latin typeface="+mn-lt"/>
              </a:rPr>
              <a:t>how information is processed in the brain</a:t>
            </a:r>
            <a:r>
              <a:rPr lang="en-US" sz="1900" b="1" i="1" kern="0" dirty="0" smtClean="0">
                <a:latin typeface="+mn-lt"/>
              </a:rPr>
              <a:t>.</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The research pertaining to cognitive styles is quite different than learning styles in that the reliability and the validity of the instruments used to identify them are much more robust.</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The research on cognitive styles has declined in recent years due to the  fuzziness between cognitive styles and abilities, assumption that cognitive styles are innate while abilities are acquired.</a:t>
            </a:r>
          </a:p>
          <a:p>
            <a:pPr marL="169863" indent="-169863">
              <a:spcAft>
                <a:spcPts val="600"/>
              </a:spcAft>
              <a:buClr>
                <a:schemeClr val="tx1">
                  <a:lumMod val="65000"/>
                  <a:lumOff val="35000"/>
                </a:schemeClr>
              </a:buClr>
              <a:buSzPct val="150000"/>
              <a:buFont typeface="Arial" pitchFamily="34" charset="0"/>
              <a:buChar char="•"/>
              <a:defRPr/>
            </a:pPr>
            <a:endParaRPr lang="en-US" sz="1900" b="1" i="1" kern="0" dirty="0">
              <a:latin typeface="+mn-lt"/>
            </a:endParaRPr>
          </a:p>
        </p:txBody>
      </p:sp>
      <p:sp>
        <p:nvSpPr>
          <p:cNvPr id="7" name="TextBox 6"/>
          <p:cNvSpPr txBox="1"/>
          <p:nvPr/>
        </p:nvSpPr>
        <p:spPr>
          <a:xfrm>
            <a:off x="3886200" y="6019800"/>
            <a:ext cx="1143000" cy="430213"/>
          </a:xfrm>
          <a:prstGeom prst="rect">
            <a:avLst/>
          </a:prstGeom>
          <a:noFill/>
        </p:spPr>
        <p:txBody>
          <a:bodyPr>
            <a:spAutoFit/>
          </a:bodyPr>
          <a:lstStyle/>
          <a:p>
            <a:pPr algn="ctr">
              <a:defRPr/>
            </a:pPr>
            <a:r>
              <a:rPr lang="en-US" sz="1100" dirty="0">
                <a:latin typeface="+mn-lt"/>
                <a:cs typeface="Arial" pitchFamily="34" charset="0"/>
              </a:rPr>
              <a:t>Click to return to prior slide</a:t>
            </a:r>
          </a:p>
        </p:txBody>
      </p:sp>
      <p:sp>
        <p:nvSpPr>
          <p:cNvPr id="33798" name="Action Button: Return 5">
            <a:hlinkClick r:id="rId3" action="ppaction://hlinksldjump" highlightClick="1"/>
          </p:cNvPr>
          <p:cNvSpPr>
            <a:spLocks noChangeArrowheads="1"/>
          </p:cNvSpPr>
          <p:nvPr/>
        </p:nvSpPr>
        <p:spPr bwMode="auto">
          <a:xfrm>
            <a:off x="5029200" y="60198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828800" y="3200400"/>
            <a:ext cx="5715000" cy="762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4000" dirty="0" smtClean="0"/>
              <a:t>Intentional Left Blank</a:t>
            </a:r>
          </a:p>
        </p:txBody>
      </p:sp>
      <p:pic>
        <p:nvPicPr>
          <p:cNvPr id="3584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35844"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533400" y="2971800"/>
            <a:ext cx="8382000" cy="3200400"/>
          </a:xfrm>
        </p:spPr>
        <p:txBody>
          <a:bodyPr/>
          <a:lstStyle/>
          <a:p>
            <a:pPr marL="169863" indent="-169863">
              <a:spcBef>
                <a:spcPts val="0"/>
              </a:spcBef>
              <a:spcAft>
                <a:spcPts val="300"/>
              </a:spcAft>
              <a:defRPr/>
            </a:pPr>
            <a:r>
              <a:rPr lang="en-US" sz="1500" dirty="0" smtClean="0"/>
              <a:t>BECTA (2005). Learning styles – an introduction to the research literature (2005),  Retrieved from </a:t>
            </a:r>
            <a:r>
              <a:rPr lang="en-US" sz="1500" u="sng" dirty="0" smtClean="0">
                <a:hlinkClick r:id="rId3"/>
              </a:rPr>
              <a:t>http://dera.ioe.ac.uk/14118/1/learning_styles.pdf</a:t>
            </a:r>
            <a:r>
              <a:rPr lang="en-US" sz="1500" dirty="0" smtClean="0"/>
              <a:t> </a:t>
            </a:r>
          </a:p>
          <a:p>
            <a:pPr marL="169863" indent="-169863">
              <a:spcBef>
                <a:spcPts val="0"/>
              </a:spcBef>
              <a:spcAft>
                <a:spcPts val="300"/>
              </a:spcAft>
              <a:defRPr/>
            </a:pPr>
            <a:r>
              <a:rPr lang="en-US" sz="1500" dirty="0" smtClean="0"/>
              <a:t>Coffield, F., Moseley, D., Hall, E., &amp; Ecclestone, K. (2004). </a:t>
            </a:r>
            <a:r>
              <a:rPr lang="en-US" sz="1500" i="1" dirty="0" smtClean="0"/>
              <a:t>Learning styles and pedagogy in post-16 learning</a:t>
            </a:r>
            <a:r>
              <a:rPr lang="en-US" sz="1500" dirty="0" smtClean="0"/>
              <a:t>: A Systematic and Critical Review. Learning Skills and Research Centre, London.  Retrieved from </a:t>
            </a:r>
            <a:r>
              <a:rPr lang="en-US" sz="1500" dirty="0" smtClean="0">
                <a:hlinkClick r:id="rId4"/>
              </a:rPr>
              <a:t>http://www.leerbeleving.nl/wp-content/uploads/2011/09/learning-styles.pdf</a:t>
            </a:r>
            <a:r>
              <a:rPr lang="en-US" sz="1500" dirty="0" smtClean="0"/>
              <a:t> </a:t>
            </a:r>
          </a:p>
          <a:p>
            <a:pPr marL="171450" indent="-171450">
              <a:defRPr/>
            </a:pPr>
            <a:r>
              <a:rPr lang="en-US" sz="1500" dirty="0" smtClean="0"/>
              <a:t>Coffield, F., Moseley, D., Hall, E., &amp; Ecclestone, K. (2004). </a:t>
            </a:r>
            <a:r>
              <a:rPr lang="en-US" sz="1500" i="1" dirty="0" smtClean="0"/>
              <a:t>Should we be using learning styles? What research has to say to practice.</a:t>
            </a:r>
            <a:r>
              <a:rPr lang="en-US" sz="1500" dirty="0" smtClean="0"/>
              <a:t> Learning Skills and Research Centre, London.  Retrieved from </a:t>
            </a:r>
            <a:r>
              <a:rPr lang="en-US" sz="1500" dirty="0" smtClean="0">
                <a:hlinkClick r:id="rId5"/>
              </a:rPr>
              <a:t>http://www.itslifejimbutnotasweknowit.org.uk/files/LSRC_LearningStyles.pdf</a:t>
            </a:r>
            <a:r>
              <a:rPr lang="en-US" sz="1500" dirty="0" smtClean="0"/>
              <a:t> </a:t>
            </a:r>
          </a:p>
          <a:p>
            <a:pPr marL="169863" indent="-169863">
              <a:spcBef>
                <a:spcPts val="0"/>
              </a:spcBef>
              <a:spcAft>
                <a:spcPts val="300"/>
              </a:spcAft>
              <a:defRPr/>
            </a:pPr>
            <a:r>
              <a:rPr lang="en-US" sz="1500" dirty="0" smtClean="0"/>
              <a:t>Clemons, Stephanie (2005). Brain-Based Learning: Possible Implications for Online Instruction. </a:t>
            </a:r>
            <a:r>
              <a:rPr lang="en-US" sz="1500" i="1" dirty="0" smtClean="0"/>
              <a:t>International Journal of Instructional Technology and Distance Learning</a:t>
            </a:r>
            <a:r>
              <a:rPr lang="en-US" sz="1500" dirty="0" smtClean="0"/>
              <a:t>, September 2005, Vol. 2. No. 9. Retrieved from </a:t>
            </a:r>
            <a:r>
              <a:rPr lang="en-US" sz="1500" u="sng" dirty="0" smtClean="0">
                <a:hlinkClick r:id="rId6"/>
              </a:rPr>
              <a:t>http://www.itdl.org/Journal/Sep_05/article03.htm</a:t>
            </a:r>
            <a:r>
              <a:rPr lang="en-US" sz="1500" dirty="0" smtClean="0"/>
              <a:t> </a:t>
            </a:r>
          </a:p>
        </p:txBody>
      </p:sp>
      <p:pic>
        <p:nvPicPr>
          <p:cNvPr id="3686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7" cstate="print"/>
          <a:srcRect/>
          <a:stretch>
            <a:fillRect/>
          </a:stretch>
        </p:blipFill>
        <p:spPr bwMode="auto">
          <a:xfrm>
            <a:off x="8267700" y="6257925"/>
            <a:ext cx="571500" cy="295275"/>
          </a:xfrm>
          <a:prstGeom prst="rect">
            <a:avLst/>
          </a:prstGeom>
          <a:noFill/>
          <a:ln w="9525">
            <a:noFill/>
            <a:miter lim="800000"/>
            <a:headEnd/>
            <a:tailEnd/>
          </a:ln>
        </p:spPr>
      </p:pic>
      <p:pic>
        <p:nvPicPr>
          <p:cNvPr id="36868" name="Picture 4" descr="C:\Users\User\Desktop\Documents\AIU Online\Lectora Folder\Learning Activity Development 2.7\images\0502_home.jpg">
            <a:hlinkClick r:id="rId8" action="ppaction://hlinksldjump"/>
          </p:cNvPr>
          <p:cNvPicPr>
            <a:picLocks noChangeAspect="1" noChangeArrowheads="1"/>
          </p:cNvPicPr>
          <p:nvPr/>
        </p:nvPicPr>
        <p:blipFill>
          <a:blip r:embed="rId9" cstate="print"/>
          <a:srcRect/>
          <a:stretch>
            <a:fillRect/>
          </a:stretch>
        </p:blipFill>
        <p:spPr bwMode="auto">
          <a:xfrm>
            <a:off x="7962900" y="6257925"/>
            <a:ext cx="285750" cy="295275"/>
          </a:xfrm>
          <a:prstGeom prst="rect">
            <a:avLst/>
          </a:prstGeom>
          <a:noFill/>
          <a:ln w="9525">
            <a:noFill/>
            <a:miter lim="800000"/>
            <a:headEnd/>
            <a:tailEnd/>
          </a:ln>
        </p:spPr>
      </p:pic>
      <p:sp>
        <p:nvSpPr>
          <p:cNvPr id="9" name="Rectangle 2"/>
          <p:cNvSpPr>
            <a:spLocks noGrp="1" noChangeArrowheads="1"/>
          </p:cNvSpPr>
          <p:nvPr>
            <p:ph type="title"/>
          </p:nvPr>
        </p:nvSpPr>
        <p:spPr bwMode="auto">
          <a:xfrm>
            <a:off x="1143000" y="457200"/>
            <a:ext cx="7391400" cy="609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Resources &amp; Additional Reading</a:t>
            </a:r>
          </a:p>
        </p:txBody>
      </p:sp>
      <p:sp>
        <p:nvSpPr>
          <p:cNvPr id="6" name="TextBox 5"/>
          <p:cNvSpPr txBox="1"/>
          <p:nvPr/>
        </p:nvSpPr>
        <p:spPr>
          <a:xfrm>
            <a:off x="609600" y="1524000"/>
            <a:ext cx="7848600" cy="1169551"/>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0"/>
              </a:spcAft>
              <a:defRPr/>
            </a:pPr>
            <a:r>
              <a:rPr lang="en-US" sz="1400" dirty="0" smtClean="0">
                <a:solidFill>
                  <a:schemeClr val="tx2"/>
                </a:solidFill>
                <a:latin typeface="+mn-lt"/>
                <a:cs typeface="Arial" pitchFamily="34" charset="0"/>
              </a:rPr>
              <a:t>FYI…if you find it difficult to slog through the research on learning styles, this blog entitled </a:t>
            </a:r>
            <a:r>
              <a:rPr lang="en-US" sz="1400" i="1" dirty="0" smtClean="0">
                <a:latin typeface="+mn-lt"/>
              </a:rPr>
              <a:t>Designing Instruction for Learning Styles Differences  </a:t>
            </a:r>
            <a:r>
              <a:rPr lang="en-US" sz="1400" dirty="0" smtClean="0">
                <a:latin typeface="+mn-lt"/>
              </a:rPr>
              <a:t>summarizes and offers “opinions” concerning the efficacy of learning styles when designing instruction: </a:t>
            </a:r>
            <a:r>
              <a:rPr lang="en-US" sz="1400" dirty="0" smtClean="0">
                <a:latin typeface="+mn-lt"/>
                <a:hlinkClick r:id="rId10"/>
              </a:rPr>
              <a:t>http://eppic.biz/resources/foo-foo-in-instructional-design-and-performance-improvement/foo-foo-about-designing-instruction-for-learning-styles-differences</a:t>
            </a:r>
            <a:r>
              <a:rPr lang="en-US" sz="1400" dirty="0" smtClean="0">
                <a:latin typeface="+mn-lt"/>
              </a:rPr>
              <a:t> </a:t>
            </a:r>
            <a:endParaRPr lang="en-US" sz="1200" i="1" dirty="0" smtClean="0">
              <a:latin typeface="+mn-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bwMode="auto">
          <a:xfrm>
            <a:off x="533400" y="1524000"/>
            <a:ext cx="8458200" cy="4572000"/>
          </a:xfrm>
          <a:ln>
            <a:miter lim="800000"/>
            <a:headEnd/>
            <a:tailEnd/>
          </a:ln>
        </p:spPr>
        <p:txBody>
          <a:bodyPr vert="horz" wrap="square" lIns="91440" tIns="45720" rIns="91440" bIns="45720" numCol="1" anchor="t" anchorCtr="0" compatLnSpc="1">
            <a:prstTxWarp prst="textNoShape">
              <a:avLst/>
            </a:prstTxWarp>
          </a:bodyPr>
          <a:lstStyle/>
          <a:p>
            <a:pPr marL="169863" indent="-169863">
              <a:spcBef>
                <a:spcPts val="0"/>
              </a:spcBef>
              <a:spcAft>
                <a:spcPts val="300"/>
              </a:spcAft>
              <a:defRPr/>
            </a:pPr>
            <a:r>
              <a:rPr lang="en-US" sz="1500" i="1" dirty="0" smtClean="0"/>
              <a:t>Cognitive/Learning Styles</a:t>
            </a:r>
            <a:r>
              <a:rPr lang="en-US" sz="1500" dirty="0" smtClean="0"/>
              <a:t> (n.d.). Theory Into Practice, Retrieved from </a:t>
            </a:r>
            <a:r>
              <a:rPr lang="en-US" sz="1500" u="sng" dirty="0" smtClean="0">
                <a:hlinkClick r:id="rId3"/>
              </a:rPr>
              <a:t>http://tip.psychology.org/styles.html</a:t>
            </a:r>
            <a:r>
              <a:rPr lang="en-US" sz="1500" dirty="0" smtClean="0"/>
              <a:t> </a:t>
            </a:r>
          </a:p>
          <a:p>
            <a:pPr marL="169863" indent="-169863">
              <a:spcBef>
                <a:spcPts val="0"/>
              </a:spcBef>
              <a:spcAft>
                <a:spcPts val="300"/>
              </a:spcAft>
              <a:defRPr/>
            </a:pPr>
            <a:r>
              <a:rPr lang="en-US" sz="1500" dirty="0" smtClean="0"/>
              <a:t>Curry, L. (1990). A critique of research on learning styles. </a:t>
            </a:r>
            <a:r>
              <a:rPr lang="en-US" sz="1500" i="1" dirty="0" smtClean="0"/>
              <a:t>Educational Leadership, 56</a:t>
            </a:r>
            <a:r>
              <a:rPr lang="en-US" sz="1500" dirty="0" smtClean="0"/>
              <a:t>(2), 50-56. Retrieved from </a:t>
            </a:r>
            <a:r>
              <a:rPr lang="en-US" sz="1500" dirty="0" smtClean="0">
                <a:hlinkClick r:id="rId4"/>
              </a:rPr>
              <a:t>http://www.ascd.org/ASCD/pdf/journals/ed_lead/el_199010_curry.pdf</a:t>
            </a:r>
            <a:endParaRPr lang="en-US" sz="1500" dirty="0" smtClean="0"/>
          </a:p>
          <a:p>
            <a:pPr marL="171450" indent="-171450">
              <a:defRPr/>
            </a:pPr>
            <a:r>
              <a:rPr lang="en-US" sz="1500" dirty="0" err="1" smtClean="0"/>
              <a:t>Cronbach</a:t>
            </a:r>
            <a:r>
              <a:rPr lang="en-US" sz="1500" dirty="0" smtClean="0"/>
              <a:t>, L. (1975). Beyond the Two Disciplines of Scientific Psychology. "American Psychologist," 116-127.</a:t>
            </a:r>
          </a:p>
          <a:p>
            <a:pPr marL="171450" indent="-171450">
              <a:defRPr/>
            </a:pPr>
            <a:r>
              <a:rPr lang="en-US" sz="1500" dirty="0" err="1" smtClean="0"/>
              <a:t>Cronbach</a:t>
            </a:r>
            <a:r>
              <a:rPr lang="en-US" sz="1500" dirty="0" smtClean="0"/>
              <a:t>, L. &amp; Snow, R. (1977). Aptitudes and Instructional Methods: A Handbook for Research on Interactions. New York: Irvington Publishers.</a:t>
            </a:r>
          </a:p>
          <a:p>
            <a:pPr marL="169863" indent="-169863">
              <a:spcBef>
                <a:spcPts val="0"/>
              </a:spcBef>
              <a:spcAft>
                <a:spcPts val="300"/>
              </a:spcAft>
              <a:defRPr/>
            </a:pPr>
            <a:r>
              <a:rPr lang="en-US" sz="1500" dirty="0" err="1" smtClean="0"/>
              <a:t>DeTure</a:t>
            </a:r>
            <a:r>
              <a:rPr lang="en-US" sz="1500" dirty="0" smtClean="0"/>
              <a:t>, M. (2004). Cognitive Style and Self-Efficacy: Predicting Success in Online Education. </a:t>
            </a:r>
            <a:r>
              <a:rPr lang="en-US" sz="1500" i="1" dirty="0" smtClean="0"/>
              <a:t>The American Journal of Distance Education</a:t>
            </a:r>
            <a:r>
              <a:rPr lang="en-US" sz="1500" dirty="0" smtClean="0"/>
              <a:t>, 18(1), 21-38. Retrieved from </a:t>
            </a:r>
            <a:r>
              <a:rPr lang="en-US" sz="1500" dirty="0" smtClean="0">
                <a:hlinkClick r:id="rId5"/>
              </a:rPr>
              <a:t>http://test.scripts.psu.edu/users/k/h/khk122/woty/AJDE/DeTure%202004.pdf</a:t>
            </a:r>
            <a:r>
              <a:rPr lang="en-US" sz="1500" dirty="0" smtClean="0"/>
              <a:t> </a:t>
            </a:r>
          </a:p>
          <a:p>
            <a:pPr marL="169863" indent="-169863">
              <a:spcBef>
                <a:spcPct val="0"/>
              </a:spcBef>
              <a:spcAft>
                <a:spcPts val="300"/>
              </a:spcAft>
              <a:defRPr/>
            </a:pPr>
            <a:r>
              <a:rPr lang="en-US" sz="1500" dirty="0" err="1" smtClean="0"/>
              <a:t>Dumbo</a:t>
            </a:r>
            <a:r>
              <a:rPr lang="en-US" sz="1500" dirty="0" smtClean="0"/>
              <a:t>, Myron H., &amp; Howard, K. (2007). Advice about the Use of Learning Styles: A Major Myth in Education</a:t>
            </a:r>
            <a:r>
              <a:rPr lang="en-US" sz="1500" i="1" dirty="0" smtClean="0"/>
              <a:t>. Journal of College Reading and Learning</a:t>
            </a:r>
            <a:r>
              <a:rPr lang="en-US" sz="1500" dirty="0" smtClean="0"/>
              <a:t>, v37 n2 p101-109 Spr 2007. Retrieved from </a:t>
            </a:r>
            <a:r>
              <a:rPr lang="en-US" sz="1500" u="sng" dirty="0" smtClean="0">
                <a:hlinkClick r:id="rId6"/>
              </a:rPr>
              <a:t>http://www.eric.ed.gov/ERICWebPortal/search/detailmini.jsp?_nfpb=true&amp;_&amp;ERICExtSearch_SearchValue_0=EJ767768&amp;ERICExtSearch_SearchType_0=no&amp;accno=EJ767768</a:t>
            </a:r>
            <a:endParaRPr lang="en-US" sz="1500" u="sng" dirty="0" smtClean="0"/>
          </a:p>
          <a:p>
            <a:pPr marL="169863" indent="-169863">
              <a:spcBef>
                <a:spcPct val="0"/>
              </a:spcBef>
              <a:spcAft>
                <a:spcPts val="300"/>
              </a:spcAft>
              <a:defRPr/>
            </a:pPr>
            <a:r>
              <a:rPr lang="en-US" sz="1500" dirty="0" smtClean="0"/>
              <a:t>Five Common Myths about the Brain (2015). </a:t>
            </a:r>
            <a:r>
              <a:rPr lang="en-US" sz="1500" i="1" dirty="0" smtClean="0"/>
              <a:t>Scientific American</a:t>
            </a:r>
            <a:r>
              <a:rPr lang="en-US" sz="1500" dirty="0" smtClean="0"/>
              <a:t>, Retrieved from: </a:t>
            </a:r>
            <a:r>
              <a:rPr lang="en-US" sz="1500" u="sng" dirty="0" smtClean="0">
                <a:hlinkClick r:id="rId7"/>
              </a:rPr>
              <a:t>http://www.scientificamerican.com/article/five-common-myths-about-the-brain/</a:t>
            </a:r>
            <a:r>
              <a:rPr lang="en-US" sz="1500" dirty="0" smtClean="0"/>
              <a:t> </a:t>
            </a:r>
          </a:p>
          <a:p>
            <a:pPr marL="169863" indent="-169863">
              <a:spcBef>
                <a:spcPct val="0"/>
              </a:spcBef>
              <a:spcAft>
                <a:spcPts val="300"/>
              </a:spcAft>
              <a:defRPr/>
            </a:pPr>
            <a:endParaRPr lang="en-US" sz="1500" dirty="0" smtClean="0"/>
          </a:p>
        </p:txBody>
      </p:sp>
      <p:pic>
        <p:nvPicPr>
          <p:cNvPr id="37891"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8" cstate="print"/>
          <a:srcRect/>
          <a:stretch>
            <a:fillRect/>
          </a:stretch>
        </p:blipFill>
        <p:spPr bwMode="auto">
          <a:xfrm>
            <a:off x="7353300" y="6257925"/>
            <a:ext cx="581025" cy="295275"/>
          </a:xfrm>
          <a:prstGeom prst="rect">
            <a:avLst/>
          </a:prstGeom>
          <a:noFill/>
          <a:ln w="9525">
            <a:noFill/>
            <a:miter lim="800000"/>
            <a:headEnd/>
            <a:tailEnd/>
          </a:ln>
        </p:spPr>
      </p:pic>
      <p:pic>
        <p:nvPicPr>
          <p:cNvPr id="37892"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9" cstate="print"/>
          <a:srcRect/>
          <a:stretch>
            <a:fillRect/>
          </a:stretch>
        </p:blipFill>
        <p:spPr bwMode="auto">
          <a:xfrm>
            <a:off x="8267700" y="6257925"/>
            <a:ext cx="571500" cy="295275"/>
          </a:xfrm>
          <a:prstGeom prst="rect">
            <a:avLst/>
          </a:prstGeom>
          <a:noFill/>
          <a:ln w="9525">
            <a:noFill/>
            <a:miter lim="800000"/>
            <a:headEnd/>
            <a:tailEnd/>
          </a:ln>
        </p:spPr>
      </p:pic>
      <p:pic>
        <p:nvPicPr>
          <p:cNvPr id="37893" name="Picture 4" descr="C:\Users\User\Desktop\Documents\AIU Online\Lectora Folder\Learning Activity Development 2.7\images\0502_home.jpg">
            <a:hlinkClick r:id="rId10" action="ppaction://hlinksldjump"/>
          </p:cNvPr>
          <p:cNvPicPr>
            <a:picLocks noChangeAspect="1" noChangeArrowheads="1"/>
          </p:cNvPicPr>
          <p:nvPr/>
        </p:nvPicPr>
        <p:blipFill>
          <a:blip r:embed="rId11" cstate="print"/>
          <a:srcRect/>
          <a:stretch>
            <a:fillRect/>
          </a:stretch>
        </p:blipFill>
        <p:spPr bwMode="auto">
          <a:xfrm>
            <a:off x="7962900" y="6257925"/>
            <a:ext cx="285750" cy="295275"/>
          </a:xfrm>
          <a:prstGeom prst="rect">
            <a:avLst/>
          </a:prstGeom>
          <a:noFill/>
          <a:ln w="9525">
            <a:noFill/>
            <a:miter lim="800000"/>
            <a:headEnd/>
            <a:tailEnd/>
          </a:ln>
        </p:spPr>
      </p:pic>
      <p:sp>
        <p:nvSpPr>
          <p:cNvPr id="11" name="Rectangle 2"/>
          <p:cNvSpPr>
            <a:spLocks noGrp="1" noChangeArrowheads="1"/>
          </p:cNvSpPr>
          <p:nvPr>
            <p:ph type="title"/>
          </p:nvPr>
        </p:nvSpPr>
        <p:spPr bwMode="auto">
          <a:xfrm>
            <a:off x="1143000" y="457200"/>
            <a:ext cx="7391400" cy="609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Resources &amp; Additional Reading</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bwMode="auto">
          <a:xfrm>
            <a:off x="533400" y="1524000"/>
            <a:ext cx="8382000" cy="4648200"/>
          </a:xfrm>
          <a:ln>
            <a:miter lim="800000"/>
            <a:headEnd/>
            <a:tailEnd/>
          </a:ln>
        </p:spPr>
        <p:txBody>
          <a:bodyPr vert="horz" wrap="square" lIns="91440" tIns="45720" rIns="91440" bIns="45720" numCol="1" anchor="t" anchorCtr="0" compatLnSpc="1">
            <a:prstTxWarp prst="textNoShape">
              <a:avLst/>
            </a:prstTxWarp>
          </a:bodyPr>
          <a:lstStyle/>
          <a:p>
            <a:pPr marL="169863" indent="-169863">
              <a:spcBef>
                <a:spcPct val="0"/>
              </a:spcBef>
              <a:spcAft>
                <a:spcPts val="300"/>
              </a:spcAft>
              <a:defRPr/>
            </a:pPr>
            <a:r>
              <a:rPr lang="en-US" sz="1500" dirty="0" smtClean="0"/>
              <a:t>Geake, John (2008). </a:t>
            </a:r>
            <a:r>
              <a:rPr lang="en-US" sz="1500" dirty="0" err="1" smtClean="0"/>
              <a:t>Neuromythologies</a:t>
            </a:r>
            <a:r>
              <a:rPr lang="en-US" sz="1500" dirty="0" smtClean="0"/>
              <a:t> in </a:t>
            </a:r>
            <a:r>
              <a:rPr lang="en-US" sz="1500" dirty="0" err="1" smtClean="0"/>
              <a:t>education',</a:t>
            </a:r>
            <a:r>
              <a:rPr lang="en-US" sz="1500" i="1" dirty="0" err="1" smtClean="0"/>
              <a:t>Educational</a:t>
            </a:r>
            <a:r>
              <a:rPr lang="en-US" sz="1500" i="1" dirty="0" smtClean="0"/>
              <a:t> Research</a:t>
            </a:r>
            <a:r>
              <a:rPr lang="en-US" sz="1500" dirty="0" smtClean="0"/>
              <a:t>,50:2,123 — 133. Retrieved from </a:t>
            </a:r>
            <a:r>
              <a:rPr lang="en-US" sz="1500" dirty="0" smtClean="0">
                <a:hlinkClick r:id="rId3"/>
              </a:rPr>
              <a:t>http://www.tandfonline.com/doi/pdf/10.1080/00131880802082518</a:t>
            </a:r>
            <a:r>
              <a:rPr lang="en-US" sz="1500" dirty="0" smtClean="0"/>
              <a:t> </a:t>
            </a:r>
          </a:p>
          <a:p>
            <a:pPr marL="169863" indent="-169863">
              <a:spcBef>
                <a:spcPct val="0"/>
              </a:spcBef>
              <a:spcAft>
                <a:spcPts val="300"/>
              </a:spcAft>
              <a:defRPr/>
            </a:pPr>
            <a:r>
              <a:rPr lang="en-US" sz="1500" dirty="0" err="1" smtClean="0"/>
              <a:t>Howles</a:t>
            </a:r>
            <a:r>
              <a:rPr lang="en-US" sz="1500" dirty="0" smtClean="0"/>
              <a:t>, S. (n.d.). </a:t>
            </a:r>
            <a:r>
              <a:rPr lang="en-US" sz="1500" i="1" dirty="0" smtClean="0"/>
              <a:t>Learning styles: What the Research Says and How to Apply it to Designing E-Learning</a:t>
            </a:r>
            <a:r>
              <a:rPr lang="en-US" sz="1500" dirty="0" smtClean="0"/>
              <a:t>. Session TH101, University of Wisconsin-Madison. Retrieved from </a:t>
            </a:r>
            <a:r>
              <a:rPr lang="en-US" sz="1500" dirty="0" smtClean="0">
                <a:hlinkClick r:id="rId4"/>
              </a:rPr>
              <a:t>http://isg.urv.es/library/papers/learning%20styles_overview.pdf</a:t>
            </a:r>
            <a:r>
              <a:rPr lang="en-US" sz="1500" dirty="0" smtClean="0"/>
              <a:t> </a:t>
            </a:r>
          </a:p>
          <a:p>
            <a:pPr marL="169863" indent="-169863">
              <a:spcBef>
                <a:spcPct val="0"/>
              </a:spcBef>
              <a:spcAft>
                <a:spcPts val="300"/>
              </a:spcAft>
              <a:defRPr/>
            </a:pPr>
            <a:r>
              <a:rPr lang="en-US" sz="1500" dirty="0" err="1" smtClean="0"/>
              <a:t>Howles</a:t>
            </a:r>
            <a:r>
              <a:rPr lang="en-US" sz="1500" dirty="0" smtClean="0"/>
              <a:t>, L., &amp; </a:t>
            </a:r>
            <a:r>
              <a:rPr lang="en-US" sz="1500" dirty="0" err="1" smtClean="0"/>
              <a:t>Jeong</a:t>
            </a:r>
            <a:r>
              <a:rPr lang="en-US" sz="1500" dirty="0" smtClean="0"/>
              <a:t>, A., 2009.  Learning Styles and the Design of E-learning: What the Research Says. </a:t>
            </a:r>
            <a:r>
              <a:rPr lang="en-US" sz="1500" i="1" dirty="0" smtClean="0"/>
              <a:t>Online Classroom</a:t>
            </a:r>
            <a:r>
              <a:rPr lang="en-US" sz="1500" dirty="0" smtClean="0"/>
              <a:t>, April, 2009, Retrieved from </a:t>
            </a:r>
            <a:r>
              <a:rPr lang="en-US" sz="1500" u="sng" dirty="0" smtClean="0">
                <a:hlinkClick r:id="rId5"/>
              </a:rPr>
              <a:t>http://www.vcu.edu/cte/resources/newsletters_archive/OC0904.pdf</a:t>
            </a:r>
            <a:endParaRPr lang="en-US" sz="1500" u="sng" dirty="0" smtClean="0"/>
          </a:p>
          <a:p>
            <a:pPr marL="169863" indent="-169863">
              <a:spcBef>
                <a:spcPct val="0"/>
              </a:spcBef>
              <a:spcAft>
                <a:spcPts val="300"/>
              </a:spcAft>
              <a:defRPr/>
            </a:pPr>
            <a:r>
              <a:rPr lang="en-US" sz="1500" dirty="0" err="1" smtClean="0"/>
              <a:t>Kavale</a:t>
            </a:r>
            <a:r>
              <a:rPr lang="en-US" sz="1500" dirty="0" smtClean="0"/>
              <a:t>, K. A., &amp; </a:t>
            </a:r>
            <a:r>
              <a:rPr lang="en-US" sz="1500" dirty="0" err="1" smtClean="0"/>
              <a:t>Forness</a:t>
            </a:r>
            <a:r>
              <a:rPr lang="en-US" sz="1500" dirty="0" smtClean="0"/>
              <a:t>, S. R. (1987). Substance over style: Assessing the efficacy of modality testing and teaching. </a:t>
            </a:r>
            <a:r>
              <a:rPr lang="en-US" sz="1500" i="1" dirty="0" smtClean="0"/>
              <a:t>Exceptional Children, 54(3), 228-</a:t>
            </a:r>
            <a:r>
              <a:rPr lang="en-US" sz="1500" dirty="0" smtClean="0"/>
              <a:t>239. Retrieved from </a:t>
            </a:r>
            <a:r>
              <a:rPr lang="en-US" sz="1500" dirty="0" smtClean="0">
                <a:hlinkClick r:id="rId6"/>
              </a:rPr>
              <a:t>http://nichcy.org/research/summaries/abstract4</a:t>
            </a:r>
            <a:r>
              <a:rPr lang="en-US" sz="1500" dirty="0" smtClean="0"/>
              <a:t>  </a:t>
            </a:r>
          </a:p>
          <a:p>
            <a:pPr marL="169863" indent="-169863">
              <a:spcBef>
                <a:spcPct val="0"/>
              </a:spcBef>
              <a:spcAft>
                <a:spcPts val="300"/>
              </a:spcAft>
              <a:defRPr/>
            </a:pPr>
            <a:r>
              <a:rPr lang="en-US" sz="1500" dirty="0" err="1" smtClean="0"/>
              <a:t>Kirschner</a:t>
            </a:r>
            <a:r>
              <a:rPr lang="en-US" sz="1500" dirty="0" smtClean="0"/>
              <a:t>, Paul A., &amp; van </a:t>
            </a:r>
            <a:r>
              <a:rPr lang="en-US" sz="1500" dirty="0" err="1" smtClean="0"/>
              <a:t>Merrinboer</a:t>
            </a:r>
            <a:r>
              <a:rPr lang="en-US" sz="1500" dirty="0" smtClean="0"/>
              <a:t>, </a:t>
            </a:r>
            <a:r>
              <a:rPr lang="en-US" sz="1500" dirty="0" err="1" smtClean="0"/>
              <a:t>Jeroen</a:t>
            </a:r>
            <a:r>
              <a:rPr lang="en-US" sz="1500" dirty="0" smtClean="0"/>
              <a:t> J.G. ,2013. Do Learners Really Know Best? Urban Legends in Education. </a:t>
            </a:r>
            <a:r>
              <a:rPr lang="en-US" sz="1500" i="1" dirty="0" smtClean="0"/>
              <a:t>Educational Psychologist</a:t>
            </a:r>
            <a:r>
              <a:rPr lang="en-US" sz="1500" dirty="0" smtClean="0"/>
              <a:t>, 48:3, 169-183, DOI: 10.1080/00461520.2013.804395. Retrieved from </a:t>
            </a:r>
            <a:r>
              <a:rPr lang="en-US" sz="1500" u="sng" dirty="0" smtClean="0">
                <a:hlinkClick r:id="rId7"/>
              </a:rPr>
              <a:t>http://www.tandfonline.com/doi/pdf/10.1080/00461520.2013.804395</a:t>
            </a:r>
            <a:endParaRPr lang="en-US" sz="1500" dirty="0" smtClean="0"/>
          </a:p>
          <a:p>
            <a:pPr marL="169863" indent="-169863">
              <a:spcBef>
                <a:spcPct val="0"/>
              </a:spcBef>
              <a:spcAft>
                <a:spcPts val="300"/>
              </a:spcAft>
              <a:defRPr/>
            </a:pPr>
            <a:r>
              <a:rPr lang="en-US" sz="1500" dirty="0" err="1" smtClean="0"/>
              <a:t>Kra¨tzig</a:t>
            </a:r>
            <a:r>
              <a:rPr lang="en-US" sz="1500" dirty="0" smtClean="0"/>
              <a:t>, G.P., &amp; </a:t>
            </a:r>
            <a:r>
              <a:rPr lang="en-US" sz="1500" dirty="0" err="1" smtClean="0"/>
              <a:t>Arbuthnott</a:t>
            </a:r>
            <a:r>
              <a:rPr lang="en-US" sz="1500" dirty="0" smtClean="0"/>
              <a:t>, K.D. (2006). Perceptual Learning Style and Learning Proficiency: A Test of the Hypothesis. </a:t>
            </a:r>
            <a:r>
              <a:rPr lang="en-US" sz="1500" i="1" dirty="0" smtClean="0"/>
              <a:t>Journal of Educational Psychology</a:t>
            </a:r>
            <a:r>
              <a:rPr lang="en-US" sz="1500" dirty="0" smtClean="0"/>
              <a:t>, Vol. 98, No. 1, 238–246, Retrieved from </a:t>
            </a:r>
            <a:r>
              <a:rPr lang="en-US" sz="1500" u="sng" dirty="0" smtClean="0">
                <a:hlinkClick r:id="rId8"/>
              </a:rPr>
              <a:t>http://psychology.illinoisstate.edu/cbs/readings/kratzig_arbuthnott2006.pdf</a:t>
            </a:r>
            <a:r>
              <a:rPr lang="en-US" sz="1500" dirty="0" smtClean="0"/>
              <a:t> </a:t>
            </a:r>
          </a:p>
        </p:txBody>
      </p:sp>
      <p:pic>
        <p:nvPicPr>
          <p:cNvPr id="3891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7353300" y="6257925"/>
            <a:ext cx="581025" cy="295275"/>
          </a:xfrm>
          <a:prstGeom prst="rect">
            <a:avLst/>
          </a:prstGeom>
          <a:noFill/>
          <a:ln w="9525">
            <a:noFill/>
            <a:miter lim="800000"/>
            <a:headEnd/>
            <a:tailEnd/>
          </a:ln>
        </p:spPr>
      </p:pic>
      <p:pic>
        <p:nvPicPr>
          <p:cNvPr id="3891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8267700" y="6257925"/>
            <a:ext cx="571500" cy="295275"/>
          </a:xfrm>
          <a:prstGeom prst="rect">
            <a:avLst/>
          </a:prstGeom>
          <a:noFill/>
          <a:ln w="9525">
            <a:noFill/>
            <a:miter lim="800000"/>
            <a:headEnd/>
            <a:tailEnd/>
          </a:ln>
        </p:spPr>
      </p:pic>
      <p:pic>
        <p:nvPicPr>
          <p:cNvPr id="38917" name="Picture 4" descr="C:\Users\User\Desktop\Documents\AIU Online\Lectora Folder\Learning Activity Development 2.7\images\0502_home.jpg">
            <a:hlinkClick r:id="rId11" action="ppaction://hlinksldjump"/>
          </p:cNvPr>
          <p:cNvPicPr>
            <a:picLocks noChangeAspect="1" noChangeArrowheads="1"/>
          </p:cNvPicPr>
          <p:nvPr/>
        </p:nvPicPr>
        <p:blipFill>
          <a:blip r:embed="rId12" cstate="print"/>
          <a:srcRect/>
          <a:stretch>
            <a:fillRect/>
          </a:stretch>
        </p:blipFill>
        <p:spPr bwMode="auto">
          <a:xfrm>
            <a:off x="7962900" y="6257925"/>
            <a:ext cx="285750" cy="295275"/>
          </a:xfrm>
          <a:prstGeom prst="rect">
            <a:avLst/>
          </a:prstGeom>
          <a:noFill/>
          <a:ln w="9525">
            <a:noFill/>
            <a:miter lim="800000"/>
            <a:headEnd/>
            <a:tailEnd/>
          </a:ln>
        </p:spPr>
      </p:pic>
      <p:sp>
        <p:nvSpPr>
          <p:cNvPr id="11" name="Rectangle 2"/>
          <p:cNvSpPr>
            <a:spLocks noGrp="1" noChangeArrowheads="1"/>
          </p:cNvSpPr>
          <p:nvPr>
            <p:ph type="title"/>
          </p:nvPr>
        </p:nvSpPr>
        <p:spPr bwMode="auto">
          <a:xfrm>
            <a:off x="1143000" y="457200"/>
            <a:ext cx="7391400" cy="609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Resources &amp; Additional Reading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981200" y="228600"/>
            <a:ext cx="51054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n-US" i="0" dirty="0" smtClean="0"/>
              <a:t>Presentation Menu</a:t>
            </a:r>
            <a:br>
              <a:rPr lang="en-US" i="0" dirty="0" smtClean="0"/>
            </a:br>
            <a:r>
              <a:rPr lang="en-US" sz="1400" i="0" dirty="0" smtClean="0"/>
              <a:t>(</a:t>
            </a:r>
            <a:r>
              <a:rPr lang="en-US" sz="1400" dirty="0" smtClean="0"/>
              <a:t>Click any of the hyperlinks to go directly to that topic)</a:t>
            </a:r>
            <a:br>
              <a:rPr lang="en-US" sz="1400" dirty="0" smtClean="0"/>
            </a:br>
            <a:endParaRPr lang="en-US" sz="1400" i="0" dirty="0" smtClean="0"/>
          </a:p>
        </p:txBody>
      </p:sp>
      <p:sp>
        <p:nvSpPr>
          <p:cNvPr id="8195" name="Rectangle 3"/>
          <p:cNvSpPr>
            <a:spLocks noGrp="1" noChangeArrowheads="1"/>
          </p:cNvSpPr>
          <p:nvPr>
            <p:ph type="body" idx="1"/>
          </p:nvPr>
        </p:nvSpPr>
        <p:spPr bwMode="auto">
          <a:xfrm>
            <a:off x="914400" y="1676400"/>
            <a:ext cx="6858000" cy="3505200"/>
          </a:xfrm>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spcBef>
                <a:spcPct val="0"/>
              </a:spcBef>
              <a:spcAft>
                <a:spcPts val="300"/>
              </a:spcAft>
              <a:defRPr/>
            </a:pPr>
            <a:r>
              <a:rPr lang="en-US" sz="2200" dirty="0" smtClean="0"/>
              <a:t>Learning Styles</a:t>
            </a:r>
          </a:p>
          <a:p>
            <a:pPr marL="457200" lvl="1" indent="-228600" eaLnBrk="1" hangingPunct="1">
              <a:spcBef>
                <a:spcPct val="0"/>
              </a:spcBef>
              <a:spcAft>
                <a:spcPts val="300"/>
              </a:spcAft>
              <a:buClr>
                <a:schemeClr val="tx1">
                  <a:lumMod val="65000"/>
                  <a:lumOff val="35000"/>
                </a:schemeClr>
              </a:buClr>
              <a:buFont typeface="Arial" pitchFamily="34" charset="0"/>
              <a:buChar char="•"/>
              <a:defRPr/>
            </a:pPr>
            <a:r>
              <a:rPr lang="en-US" sz="2000" dirty="0" smtClean="0">
                <a:hlinkClick r:id="rId3" action="ppaction://hlinksldjump"/>
              </a:rPr>
              <a:t>The Debate</a:t>
            </a:r>
            <a:endParaRPr lang="en-US" sz="2000" dirty="0" smtClean="0">
              <a:hlinkClick r:id="rId4" action="ppaction://hlinksldjump"/>
            </a:endParaRPr>
          </a:p>
          <a:p>
            <a:pPr marL="463550" lvl="1" indent="-231775" eaLnBrk="1" hangingPunct="1">
              <a:spcBef>
                <a:spcPct val="0"/>
              </a:spcBef>
              <a:spcAft>
                <a:spcPts val="300"/>
              </a:spcAft>
              <a:buClr>
                <a:schemeClr val="tx1">
                  <a:lumMod val="65000"/>
                  <a:lumOff val="35000"/>
                </a:schemeClr>
              </a:buClr>
              <a:defRPr/>
            </a:pPr>
            <a:r>
              <a:rPr lang="en-US" sz="2000" dirty="0" smtClean="0">
                <a:hlinkClick r:id="rId5" action="ppaction://hlinksldjump"/>
              </a:rPr>
              <a:t>The Learning Style Hypothesis</a:t>
            </a:r>
            <a:endParaRPr lang="en-US" sz="2000" dirty="0" smtClean="0"/>
          </a:p>
          <a:p>
            <a:pPr marL="463550" lvl="1" indent="-231775" eaLnBrk="1" hangingPunct="1">
              <a:spcBef>
                <a:spcPct val="0"/>
              </a:spcBef>
              <a:spcAft>
                <a:spcPts val="300"/>
              </a:spcAft>
              <a:buClr>
                <a:schemeClr val="tx1">
                  <a:lumMod val="65000"/>
                  <a:lumOff val="35000"/>
                </a:schemeClr>
              </a:buClr>
              <a:defRPr/>
            </a:pPr>
            <a:r>
              <a:rPr lang="en-US" sz="2000" dirty="0" smtClean="0">
                <a:hlinkClick r:id="rId6" action="ppaction://hlinksldjump"/>
              </a:rPr>
              <a:t>Review of the Research</a:t>
            </a:r>
            <a:endParaRPr lang="en-US" sz="2000" dirty="0" smtClean="0"/>
          </a:p>
          <a:p>
            <a:pPr marL="863600" lvl="2" indent="-231775" eaLnBrk="1" hangingPunct="1">
              <a:spcBef>
                <a:spcPct val="0"/>
              </a:spcBef>
              <a:spcAft>
                <a:spcPts val="300"/>
              </a:spcAft>
              <a:buClr>
                <a:schemeClr val="tx1">
                  <a:lumMod val="65000"/>
                  <a:lumOff val="35000"/>
                </a:schemeClr>
              </a:buClr>
              <a:defRPr/>
            </a:pPr>
            <a:r>
              <a:rPr lang="en-US" sz="1800" dirty="0" smtClean="0">
                <a:hlinkClick r:id="rId7" action="ppaction://hlinksldjump"/>
              </a:rPr>
              <a:t>Aptitude Treatment Interactions</a:t>
            </a:r>
            <a:endParaRPr lang="en-US" sz="1800" dirty="0" smtClean="0"/>
          </a:p>
          <a:p>
            <a:pPr marL="463550" lvl="1" indent="-231775" eaLnBrk="1" hangingPunct="1">
              <a:spcBef>
                <a:spcPct val="0"/>
              </a:spcBef>
              <a:spcAft>
                <a:spcPts val="300"/>
              </a:spcAft>
              <a:buClr>
                <a:schemeClr val="tx1">
                  <a:lumMod val="65000"/>
                  <a:lumOff val="35000"/>
                </a:schemeClr>
              </a:buClr>
              <a:defRPr/>
            </a:pPr>
            <a:r>
              <a:rPr lang="en-US" sz="2000" dirty="0" smtClean="0">
                <a:hlinkClick r:id="rId8" action="ppaction://hlinksldjump"/>
              </a:rPr>
              <a:t>What are Learning Modalities?</a:t>
            </a:r>
            <a:endParaRPr lang="en-US" sz="2000" dirty="0" smtClean="0"/>
          </a:p>
          <a:p>
            <a:pPr marL="53975" indent="-225425" eaLnBrk="1" hangingPunct="1">
              <a:spcBef>
                <a:spcPct val="0"/>
              </a:spcBef>
              <a:spcAft>
                <a:spcPts val="300"/>
              </a:spcAft>
              <a:defRPr/>
            </a:pPr>
            <a:r>
              <a:rPr lang="en-US" sz="2200" dirty="0" smtClean="0"/>
              <a:t>Addendum</a:t>
            </a:r>
            <a:endParaRPr lang="en-US" sz="2200" dirty="0" smtClean="0">
              <a:hlinkClick r:id="rId9" action="ppaction://hlinksldjump"/>
            </a:endParaRPr>
          </a:p>
          <a:p>
            <a:pPr marL="454025" lvl="1" indent="-225425" eaLnBrk="1" hangingPunct="1">
              <a:spcBef>
                <a:spcPct val="0"/>
              </a:spcBef>
              <a:spcAft>
                <a:spcPts val="300"/>
              </a:spcAft>
              <a:buClr>
                <a:schemeClr val="tx1">
                  <a:lumMod val="65000"/>
                  <a:lumOff val="35000"/>
                </a:schemeClr>
              </a:buClr>
              <a:buFont typeface="Arial" pitchFamily="34" charset="0"/>
              <a:buChar char="•"/>
              <a:defRPr/>
            </a:pPr>
            <a:r>
              <a:rPr lang="en-US" sz="2000" dirty="0" smtClean="0">
                <a:hlinkClick r:id="rId9" action="ppaction://hlinksldjump"/>
              </a:rPr>
              <a:t>What Do the Experts Say?</a:t>
            </a:r>
            <a:endParaRPr lang="en-US" sz="2000" dirty="0" smtClean="0"/>
          </a:p>
          <a:p>
            <a:pPr marL="454025" lvl="1" indent="-225425" eaLnBrk="1" hangingPunct="1">
              <a:spcBef>
                <a:spcPct val="0"/>
              </a:spcBef>
              <a:spcAft>
                <a:spcPts val="300"/>
              </a:spcAft>
              <a:buClr>
                <a:schemeClr val="tx1">
                  <a:lumMod val="65000"/>
                  <a:lumOff val="35000"/>
                </a:schemeClr>
              </a:buClr>
              <a:buFont typeface="Arial" pitchFamily="34" charset="0"/>
              <a:buChar char="•"/>
              <a:defRPr/>
            </a:pPr>
            <a:r>
              <a:rPr lang="en-US" sz="2000" dirty="0" smtClean="0">
                <a:hlinkClick r:id="rId10" action="ppaction://hlinksldjump"/>
              </a:rPr>
              <a:t>Learning Style Resources</a:t>
            </a:r>
            <a:endParaRPr lang="en-US" sz="2000" dirty="0" smtClean="0"/>
          </a:p>
        </p:txBody>
      </p:sp>
      <p:sp>
        <p:nvSpPr>
          <p:cNvPr id="7" name="Rectangle 6"/>
          <p:cNvSpPr/>
          <p:nvPr/>
        </p:nvSpPr>
        <p:spPr>
          <a:xfrm>
            <a:off x="7315200" y="5959475"/>
            <a:ext cx="1447800" cy="288925"/>
          </a:xfrm>
          <a:prstGeom prst="rect">
            <a:avLst/>
          </a:prstGeom>
        </p:spPr>
        <p:txBody>
          <a:bodyPr>
            <a:spAutoFit/>
          </a:bodyPr>
          <a:lstStyle/>
          <a:p>
            <a:pPr>
              <a:lnSpc>
                <a:spcPct val="80000"/>
              </a:lnSpc>
              <a:defRPr/>
            </a:pPr>
            <a:r>
              <a:rPr lang="en-US" sz="800" b="1" dirty="0">
                <a:latin typeface="+mn-lt"/>
                <a:cs typeface="+mn-cs"/>
              </a:rPr>
              <a:t>  Prior       Return       Next</a:t>
            </a:r>
          </a:p>
          <a:p>
            <a:pPr>
              <a:lnSpc>
                <a:spcPct val="80000"/>
              </a:lnSpc>
              <a:defRPr/>
            </a:pPr>
            <a:r>
              <a:rPr lang="en-US" sz="800" b="1" dirty="0">
                <a:latin typeface="+mn-lt"/>
                <a:cs typeface="+mn-cs"/>
              </a:rPr>
              <a:t>  slide      to Menu     slide</a:t>
            </a:r>
            <a:endParaRPr lang="en-US" sz="800" b="1" dirty="0">
              <a:latin typeface="Arial" pitchFamily="34" charset="0"/>
              <a:cs typeface="+mn-cs"/>
            </a:endParaRPr>
          </a:p>
        </p:txBody>
      </p:sp>
      <p:pic>
        <p:nvPicPr>
          <p:cNvPr id="717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1" cstate="print"/>
          <a:srcRect/>
          <a:stretch>
            <a:fillRect/>
          </a:stretch>
        </p:blipFill>
        <p:spPr bwMode="auto">
          <a:xfrm>
            <a:off x="7353300" y="6257925"/>
            <a:ext cx="581025" cy="295275"/>
          </a:xfrm>
          <a:prstGeom prst="rect">
            <a:avLst/>
          </a:prstGeom>
          <a:noFill/>
          <a:ln w="9525">
            <a:noFill/>
            <a:miter lim="800000"/>
            <a:headEnd/>
            <a:tailEnd/>
          </a:ln>
        </p:spPr>
      </p:pic>
      <p:pic>
        <p:nvPicPr>
          <p:cNvPr id="7174"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2" cstate="print"/>
          <a:srcRect/>
          <a:stretch>
            <a:fillRect/>
          </a:stretch>
        </p:blipFill>
        <p:spPr bwMode="auto">
          <a:xfrm>
            <a:off x="8267700" y="6257925"/>
            <a:ext cx="571500" cy="295275"/>
          </a:xfrm>
          <a:prstGeom prst="rect">
            <a:avLst/>
          </a:prstGeom>
          <a:noFill/>
          <a:ln w="9525">
            <a:noFill/>
            <a:miter lim="800000"/>
            <a:headEnd/>
            <a:tailEnd/>
          </a:ln>
        </p:spPr>
      </p:pic>
      <p:pic>
        <p:nvPicPr>
          <p:cNvPr id="7175" name="Picture 4" descr="C:\Users\User\Desktop\Documents\AIU Online\Lectora Folder\Learning Activity Development 2.7\images\0502_home.jpg">
            <a:hlinkClick r:id="rId13" action="ppaction://hlinksldjump"/>
          </p:cNvPr>
          <p:cNvPicPr>
            <a:picLocks noChangeAspect="1" noChangeArrowheads="1"/>
          </p:cNvPicPr>
          <p:nvPr/>
        </p:nvPicPr>
        <p:blipFill>
          <a:blip r:embed="rId14"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33400" y="1524000"/>
            <a:ext cx="8458200" cy="3962400"/>
          </a:xfrm>
        </p:spPr>
        <p:txBody>
          <a:bodyPr/>
          <a:lstStyle/>
          <a:p>
            <a:pPr marL="169863" indent="-169863">
              <a:spcBef>
                <a:spcPct val="0"/>
              </a:spcBef>
              <a:spcAft>
                <a:spcPts val="300"/>
              </a:spcAft>
              <a:defRPr/>
            </a:pPr>
            <a:r>
              <a:rPr lang="en-US" sz="1500" dirty="0" smtClean="0"/>
              <a:t>Learning Orientation Research: Individual Differences in Learning (2004). Retrieved from </a:t>
            </a:r>
            <a:r>
              <a:rPr lang="en-US" sz="1500" u="sng" dirty="0" smtClean="0">
                <a:hlinkClick r:id="rId3"/>
              </a:rPr>
              <a:t>http://www.trainingplace.com/source/research/cronbach.htm</a:t>
            </a:r>
            <a:endParaRPr lang="en-US" sz="1500" u="sng" dirty="0" smtClean="0"/>
          </a:p>
          <a:p>
            <a:pPr marL="169863" indent="-169863">
              <a:spcBef>
                <a:spcPct val="0"/>
              </a:spcBef>
              <a:spcAft>
                <a:spcPts val="300"/>
              </a:spcAft>
              <a:defRPr/>
            </a:pPr>
            <a:r>
              <a:rPr lang="en-US" sz="1500" dirty="0" smtClean="0"/>
              <a:t>Liu, Y.&amp; </a:t>
            </a:r>
            <a:r>
              <a:rPr lang="en-US" sz="1500" dirty="0" err="1" smtClean="0"/>
              <a:t>Ginther</a:t>
            </a:r>
            <a:r>
              <a:rPr lang="en-US" sz="1500" dirty="0" smtClean="0"/>
              <a:t>, &amp; </a:t>
            </a:r>
            <a:r>
              <a:rPr lang="en-US" sz="1500" dirty="0" err="1" smtClean="0"/>
              <a:t>Ginther</a:t>
            </a:r>
            <a:r>
              <a:rPr lang="en-US" sz="1500" dirty="0" smtClean="0"/>
              <a:t>, D. (1999). Cognitive Styles and Distance Education.</a:t>
            </a:r>
            <a:r>
              <a:rPr lang="en-US" sz="1500" i="1" dirty="0" smtClean="0"/>
              <a:t> Online Journal of Distance Learning Administration</a:t>
            </a:r>
            <a:r>
              <a:rPr lang="en-US" sz="1500" dirty="0" smtClean="0"/>
              <a:t>, Volume II, Number III, Fall 1999. Retrieved from </a:t>
            </a:r>
            <a:r>
              <a:rPr lang="en-US" sz="1500" u="sng" dirty="0" smtClean="0">
                <a:hlinkClick r:id="rId4"/>
              </a:rPr>
              <a:t>http://www.westga.edu/~distance/liu23.htm</a:t>
            </a:r>
            <a:r>
              <a:rPr lang="en-US" sz="1500" dirty="0" smtClean="0">
                <a:hlinkClick r:id="rId4"/>
              </a:rPr>
              <a:t>l</a:t>
            </a:r>
            <a:r>
              <a:rPr lang="en-US" sz="1500" dirty="0" smtClean="0"/>
              <a:t>.</a:t>
            </a:r>
          </a:p>
          <a:p>
            <a:pPr marL="169863" indent="-169863">
              <a:spcBef>
                <a:spcPct val="0"/>
              </a:spcBef>
              <a:spcAft>
                <a:spcPts val="300"/>
              </a:spcAft>
              <a:defRPr/>
            </a:pPr>
            <a:r>
              <a:rPr lang="en-US" sz="1500" dirty="0" err="1" smtClean="0"/>
              <a:t>Marzano</a:t>
            </a:r>
            <a:r>
              <a:rPr lang="en-US" sz="1500" dirty="0" smtClean="0"/>
              <a:t>, R. J. (1998). A theory-based meta-analysis of research on instruction. Mid-continent Regional Educational Laboratory, Aurora, CO. Retrieved from </a:t>
            </a:r>
            <a:r>
              <a:rPr lang="en-US" sz="1500" u="sng" dirty="0" smtClean="0">
                <a:hlinkClick r:id="rId5"/>
              </a:rPr>
              <a:t>http://www.peecworks.org/peec/peec_research/I01795EFA.2/Marzano%20Instruction%20Meta_An.pdf</a:t>
            </a:r>
            <a:endParaRPr lang="en-US" sz="1500" dirty="0" smtClean="0"/>
          </a:p>
          <a:p>
            <a:pPr marL="169863" indent="-169863">
              <a:spcBef>
                <a:spcPct val="0"/>
              </a:spcBef>
              <a:spcAft>
                <a:spcPts val="300"/>
              </a:spcAft>
              <a:defRPr/>
            </a:pPr>
            <a:r>
              <a:rPr lang="en-US" sz="1500" dirty="0" smtClean="0"/>
              <a:t>Massa, J., &amp; Mayer, R.E., 2006, Testing the ATI hypothesis: Should multimedia instruction accommodate </a:t>
            </a:r>
            <a:r>
              <a:rPr lang="en-US" sz="1500" dirty="0" err="1" smtClean="0"/>
              <a:t>verbalizer</a:t>
            </a:r>
            <a:r>
              <a:rPr lang="en-US" sz="1500" dirty="0" smtClean="0"/>
              <a:t>-visualizer cognitive style? </a:t>
            </a:r>
            <a:r>
              <a:rPr lang="en-US" sz="1500" i="1" dirty="0" smtClean="0"/>
              <a:t>Science Direct. </a:t>
            </a:r>
            <a:r>
              <a:rPr lang="en-US" sz="1500" dirty="0" smtClean="0"/>
              <a:t>Learning and Individual Differences 16 (2006) 321–335. Retrieved from </a:t>
            </a:r>
            <a:r>
              <a:rPr lang="en-US" sz="1500" dirty="0" smtClean="0">
                <a:hlinkClick r:id="rId6"/>
              </a:rPr>
              <a:t>http://people.cs.vt.edu/~shaffer/cs6604/Papers/Validity_2006.pdf</a:t>
            </a:r>
            <a:endParaRPr lang="en-US" sz="1500" dirty="0" smtClean="0"/>
          </a:p>
          <a:p>
            <a:pPr marL="169863" indent="-169863">
              <a:spcBef>
                <a:spcPct val="0"/>
              </a:spcBef>
              <a:spcAft>
                <a:spcPts val="300"/>
              </a:spcAft>
              <a:defRPr/>
            </a:pPr>
            <a:r>
              <a:rPr lang="en-US" sz="1500" dirty="0" smtClean="0"/>
              <a:t>Matching Teaching Style to Learning Style May Not Help Student. </a:t>
            </a:r>
            <a:r>
              <a:rPr lang="en-US" sz="1500" i="1" dirty="0" smtClean="0"/>
              <a:t> </a:t>
            </a:r>
            <a:r>
              <a:rPr lang="en-US" sz="1500" dirty="0" smtClean="0"/>
              <a:t>(Dec 15, 2009).</a:t>
            </a:r>
            <a:r>
              <a:rPr lang="en-US" sz="1500" i="1" dirty="0" smtClean="0"/>
              <a:t> Chronicle of Higher Education</a:t>
            </a:r>
            <a:r>
              <a:rPr lang="en-US" sz="1500" dirty="0" smtClean="0"/>
              <a:t>. Retrieved from </a:t>
            </a:r>
            <a:r>
              <a:rPr lang="en-US" sz="1500" u="sng" dirty="0" smtClean="0">
                <a:hlinkClick r:id="rId7"/>
              </a:rPr>
              <a:t>http://chronicle.com/article/Matching-Teaching-Style-to/49497/</a:t>
            </a:r>
            <a:endParaRPr lang="en-US" sz="1500" u="sng" dirty="0" smtClean="0"/>
          </a:p>
        </p:txBody>
      </p:sp>
      <p:pic>
        <p:nvPicPr>
          <p:cNvPr id="3993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8" cstate="print"/>
          <a:srcRect/>
          <a:stretch>
            <a:fillRect/>
          </a:stretch>
        </p:blipFill>
        <p:spPr bwMode="auto">
          <a:xfrm>
            <a:off x="7353300" y="6257925"/>
            <a:ext cx="581025" cy="295275"/>
          </a:xfrm>
          <a:prstGeom prst="rect">
            <a:avLst/>
          </a:prstGeom>
          <a:noFill/>
          <a:ln w="9525">
            <a:noFill/>
            <a:miter lim="800000"/>
            <a:headEnd/>
            <a:tailEnd/>
          </a:ln>
        </p:spPr>
      </p:pic>
      <p:pic>
        <p:nvPicPr>
          <p:cNvPr id="3994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9" cstate="print"/>
          <a:srcRect/>
          <a:stretch>
            <a:fillRect/>
          </a:stretch>
        </p:blipFill>
        <p:spPr bwMode="auto">
          <a:xfrm>
            <a:off x="8267700" y="6257925"/>
            <a:ext cx="571500" cy="295275"/>
          </a:xfrm>
          <a:prstGeom prst="rect">
            <a:avLst/>
          </a:prstGeom>
          <a:noFill/>
          <a:ln w="9525">
            <a:noFill/>
            <a:miter lim="800000"/>
            <a:headEnd/>
            <a:tailEnd/>
          </a:ln>
        </p:spPr>
      </p:pic>
      <p:pic>
        <p:nvPicPr>
          <p:cNvPr id="39941" name="Picture 4" descr="C:\Users\User\Desktop\Documents\AIU Online\Lectora Folder\Learning Activity Development 2.7\images\0502_home.jpg">
            <a:hlinkClick r:id="rId10" action="ppaction://hlinksldjump"/>
          </p:cNvPr>
          <p:cNvPicPr>
            <a:picLocks noChangeAspect="1" noChangeArrowheads="1"/>
          </p:cNvPicPr>
          <p:nvPr/>
        </p:nvPicPr>
        <p:blipFill>
          <a:blip r:embed="rId11" cstate="print"/>
          <a:srcRect/>
          <a:stretch>
            <a:fillRect/>
          </a:stretch>
        </p:blipFill>
        <p:spPr bwMode="auto">
          <a:xfrm>
            <a:off x="7962900" y="6257925"/>
            <a:ext cx="285750" cy="295275"/>
          </a:xfrm>
          <a:prstGeom prst="rect">
            <a:avLst/>
          </a:prstGeom>
          <a:noFill/>
          <a:ln w="9525">
            <a:noFill/>
            <a:miter lim="800000"/>
            <a:headEnd/>
            <a:tailEnd/>
          </a:ln>
        </p:spPr>
      </p:pic>
      <p:sp>
        <p:nvSpPr>
          <p:cNvPr id="11" name="Rectangle 2"/>
          <p:cNvSpPr>
            <a:spLocks noGrp="1" noChangeArrowheads="1"/>
          </p:cNvSpPr>
          <p:nvPr>
            <p:ph type="title"/>
          </p:nvPr>
        </p:nvSpPr>
        <p:spPr bwMode="auto">
          <a:xfrm>
            <a:off x="1143000" y="457200"/>
            <a:ext cx="7391400" cy="609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Resources &amp; Additional Reading</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bwMode="auto">
          <a:xfrm>
            <a:off x="533400" y="1524000"/>
            <a:ext cx="8305800" cy="3962400"/>
          </a:xfrm>
          <a:ln>
            <a:miter lim="800000"/>
            <a:headEnd/>
            <a:tailEnd/>
          </a:ln>
        </p:spPr>
        <p:txBody>
          <a:bodyPr vert="horz" wrap="square" lIns="91440" tIns="45720" rIns="91440" bIns="45720" numCol="1" anchor="t" anchorCtr="0" compatLnSpc="1">
            <a:prstTxWarp prst="textNoShape">
              <a:avLst/>
            </a:prstTxWarp>
          </a:bodyPr>
          <a:lstStyle/>
          <a:p>
            <a:pPr marL="169863" indent="-169863">
              <a:spcBef>
                <a:spcPct val="0"/>
              </a:spcBef>
              <a:spcAft>
                <a:spcPts val="300"/>
              </a:spcAft>
              <a:defRPr/>
            </a:pPr>
            <a:r>
              <a:rPr lang="en-US" sz="1500" dirty="0" smtClean="0"/>
              <a:t>Merrill, David M. (2000). </a:t>
            </a:r>
            <a:r>
              <a:rPr lang="en-US" sz="1500" i="1" dirty="0" smtClean="0"/>
              <a:t>Instructional Strategies and Learning Styles: Which takes Precedence? </a:t>
            </a:r>
            <a:r>
              <a:rPr lang="en-US" sz="1500" dirty="0" smtClean="0"/>
              <a:t>Retrieved from </a:t>
            </a:r>
            <a:r>
              <a:rPr lang="en-US" sz="1500" dirty="0" smtClean="0">
                <a:hlinkClick r:id="rId3"/>
              </a:rPr>
              <a:t>http://citeseerx.ist.psu.edu/viewdoc/download?doi=10.1.1.22.3996&amp;rep=rep1&amp;type=pdf</a:t>
            </a:r>
            <a:r>
              <a:rPr lang="en-US" sz="1500" dirty="0" smtClean="0"/>
              <a:t> </a:t>
            </a:r>
          </a:p>
          <a:p>
            <a:pPr marL="169863" indent="-169863">
              <a:spcBef>
                <a:spcPct val="0"/>
              </a:spcBef>
              <a:spcAft>
                <a:spcPts val="300"/>
              </a:spcAft>
              <a:defRPr/>
            </a:pPr>
            <a:r>
              <a:rPr lang="en-US" sz="1500" dirty="0" smtClean="0"/>
              <a:t>Multimodal Learning Through Media: What the Research Says. (2008). </a:t>
            </a:r>
            <a:r>
              <a:rPr lang="en-US" sz="1500" dirty="0" err="1" smtClean="0"/>
              <a:t>Metiri</a:t>
            </a:r>
            <a:r>
              <a:rPr lang="en-US" sz="1500" dirty="0" smtClean="0"/>
              <a:t> Group--Commissioned by Cisco. Retrieved from </a:t>
            </a:r>
            <a:r>
              <a:rPr lang="en-US" sz="1500" u="sng" dirty="0" smtClean="0">
                <a:hlinkClick r:id="rId4"/>
              </a:rPr>
              <a:t>http://www.cisco.com/web/strategy/docs/education/Multimodal-Learning-Through-Media.pdf</a:t>
            </a:r>
            <a:endParaRPr lang="en-US" sz="1500" u="sng" dirty="0" smtClean="0"/>
          </a:p>
          <a:p>
            <a:pPr marL="169863" indent="-169863">
              <a:spcBef>
                <a:spcPct val="0"/>
              </a:spcBef>
              <a:spcAft>
                <a:spcPts val="300"/>
              </a:spcAft>
              <a:defRPr/>
            </a:pPr>
            <a:r>
              <a:rPr lang="en-US" sz="1500" dirty="0" smtClean="0"/>
              <a:t>Pashler, H., McDaniel, M., Rohrer, D., &amp; Bjork, R. (2008). Learning Styles: Concepts and Evidence</a:t>
            </a:r>
            <a:r>
              <a:rPr lang="en-US" sz="1500" i="1" dirty="0" smtClean="0"/>
              <a:t>, Psychological Science in the Public Interest</a:t>
            </a:r>
            <a:r>
              <a:rPr lang="en-US" sz="1500" dirty="0" smtClean="0"/>
              <a:t>,  Retrieved from </a:t>
            </a:r>
            <a:r>
              <a:rPr lang="en-US" sz="1500" u="sng" dirty="0" smtClean="0">
                <a:hlinkClick r:id="rId5"/>
              </a:rPr>
              <a:t>http://www.psychologicalscience.org/journals/pspi/PSPI_9_3.pdf</a:t>
            </a:r>
            <a:endParaRPr lang="en-US" sz="1500" u="sng" dirty="0" smtClean="0"/>
          </a:p>
          <a:p>
            <a:pPr marL="169863" indent="-169863">
              <a:spcBef>
                <a:spcPct val="0"/>
              </a:spcBef>
              <a:spcAft>
                <a:spcPts val="300"/>
              </a:spcAft>
              <a:defRPr/>
            </a:pPr>
            <a:r>
              <a:rPr lang="en-US" sz="1500" dirty="0" smtClean="0"/>
              <a:t>Reeves, T. (2006), </a:t>
            </a:r>
            <a:r>
              <a:rPr lang="en-US" sz="1500" i="1" dirty="0" smtClean="0"/>
              <a:t>Do Generational Differences Matter in Instructional Design</a:t>
            </a:r>
            <a:r>
              <a:rPr lang="en-US" sz="1500" dirty="0" smtClean="0"/>
              <a:t>?</a:t>
            </a:r>
            <a:r>
              <a:rPr lang="en-US" sz="1500" i="1" dirty="0" smtClean="0"/>
              <a:t> </a:t>
            </a:r>
            <a:r>
              <a:rPr lang="en-US" sz="1500" dirty="0" smtClean="0"/>
              <a:t>Retrieved from </a:t>
            </a:r>
            <a:r>
              <a:rPr lang="en-US" sz="1500" u="sng" dirty="0" smtClean="0">
                <a:hlinkClick r:id="rId6"/>
              </a:rPr>
              <a:t>http://it.coe.uga.edu/itforum/Paper104/ReevesITForumJan08.pdf</a:t>
            </a:r>
            <a:endParaRPr lang="en-US" sz="1500" u="sng" dirty="0" smtClean="0"/>
          </a:p>
          <a:p>
            <a:pPr marL="169863" indent="-169863">
              <a:spcBef>
                <a:spcPts val="0"/>
              </a:spcBef>
              <a:spcAft>
                <a:spcPts val="300"/>
              </a:spcAft>
              <a:defRPr/>
            </a:pPr>
            <a:r>
              <a:rPr lang="en-US" sz="1500" dirty="0" err="1" smtClean="0"/>
              <a:t>Riener</a:t>
            </a:r>
            <a:r>
              <a:rPr lang="en-US" sz="1500" dirty="0" smtClean="0"/>
              <a:t>, C., &amp;  Willingham, D., 2010. The Myth of Learning Styles. </a:t>
            </a:r>
            <a:r>
              <a:rPr lang="en-US" sz="1500" i="1" dirty="0" smtClean="0"/>
              <a:t>Change, The Magazine of Higher Learning</a:t>
            </a:r>
            <a:r>
              <a:rPr lang="en-US" sz="1500" dirty="0" smtClean="0"/>
              <a:t>, Sep.-Oct., 2010. Retrieved from </a:t>
            </a:r>
            <a:r>
              <a:rPr lang="en-US" sz="1500" dirty="0" smtClean="0">
                <a:hlinkClick r:id="rId7"/>
              </a:rPr>
              <a:t>http://www.changemag.org/Archives/Back%20Issues/September-October%202010/the-myth-of-learning-full.html</a:t>
            </a:r>
            <a:r>
              <a:rPr lang="en-US" sz="1500" dirty="0" smtClean="0"/>
              <a:t> </a:t>
            </a:r>
          </a:p>
        </p:txBody>
      </p:sp>
      <p:sp>
        <p:nvSpPr>
          <p:cNvPr id="48132" name="Rectangle 2"/>
          <p:cNvSpPr>
            <a:spLocks noGrp="1" noChangeArrowheads="1"/>
          </p:cNvSpPr>
          <p:nvPr>
            <p:ph type="title"/>
          </p:nvPr>
        </p:nvSpPr>
        <p:spPr bwMode="auto">
          <a:xfrm>
            <a:off x="1143000" y="457200"/>
            <a:ext cx="7391400" cy="609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Resources &amp; Additional Reading</a:t>
            </a:r>
          </a:p>
        </p:txBody>
      </p:sp>
      <p:pic>
        <p:nvPicPr>
          <p:cNvPr id="40964"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8" cstate="print"/>
          <a:srcRect/>
          <a:stretch>
            <a:fillRect/>
          </a:stretch>
        </p:blipFill>
        <p:spPr bwMode="auto">
          <a:xfrm>
            <a:off x="7353300" y="6257925"/>
            <a:ext cx="581025" cy="295275"/>
          </a:xfrm>
          <a:prstGeom prst="rect">
            <a:avLst/>
          </a:prstGeom>
          <a:noFill/>
          <a:ln w="9525">
            <a:noFill/>
            <a:miter lim="800000"/>
            <a:headEnd/>
            <a:tailEnd/>
          </a:ln>
        </p:spPr>
      </p:pic>
      <p:pic>
        <p:nvPicPr>
          <p:cNvPr id="40965" name="Picture 4" descr="C:\Users\User\Desktop\Documents\AIU Online\Lectora Folder\Learning Activity Development 2.7\images\0502_home.jpg">
            <a:hlinkClick r:id="rId9" action="ppaction://hlinksldjump"/>
          </p:cNvPr>
          <p:cNvPicPr>
            <a:picLocks noChangeAspect="1" noChangeArrowheads="1"/>
          </p:cNvPicPr>
          <p:nvPr/>
        </p:nvPicPr>
        <p:blipFill>
          <a:blip r:embed="rId10"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bwMode="auto">
          <a:xfrm>
            <a:off x="533400" y="1524000"/>
            <a:ext cx="8305800" cy="3886200"/>
          </a:xfrm>
          <a:ln>
            <a:miter lim="800000"/>
            <a:headEnd/>
            <a:tailEnd/>
          </a:ln>
        </p:spPr>
        <p:txBody>
          <a:bodyPr vert="horz" wrap="square" lIns="91440" tIns="45720" rIns="91440" bIns="45720" numCol="1" anchor="t" anchorCtr="0" compatLnSpc="1">
            <a:prstTxWarp prst="textNoShape">
              <a:avLst/>
            </a:prstTxWarp>
          </a:bodyPr>
          <a:lstStyle/>
          <a:p>
            <a:pPr marL="169863" indent="-169863">
              <a:spcBef>
                <a:spcPts val="0"/>
              </a:spcBef>
              <a:spcAft>
                <a:spcPts val="300"/>
              </a:spcAft>
              <a:defRPr/>
            </a:pPr>
            <a:r>
              <a:rPr lang="en-US" sz="1500" dirty="0" err="1" smtClean="0"/>
              <a:t>Santally</a:t>
            </a:r>
            <a:r>
              <a:rPr lang="en-US" sz="1500" dirty="0" smtClean="0"/>
              <a:t>, M., &amp; </a:t>
            </a:r>
            <a:r>
              <a:rPr lang="en-US" sz="1500" dirty="0" err="1" smtClean="0"/>
              <a:t>Senteni</a:t>
            </a:r>
            <a:r>
              <a:rPr lang="en-US" sz="1500" dirty="0" smtClean="0"/>
              <a:t>, A. (2013). Effectiveness of </a:t>
            </a:r>
            <a:r>
              <a:rPr lang="en-US" sz="1500" dirty="0" err="1" smtClean="0"/>
              <a:t>Personalised</a:t>
            </a:r>
            <a:r>
              <a:rPr lang="en-US" sz="1500" dirty="0" smtClean="0"/>
              <a:t> Learning Paths on Students Learning Experiences in an e-Learning Environment. </a:t>
            </a:r>
            <a:r>
              <a:rPr lang="en-US" sz="1500" i="1" dirty="0" smtClean="0"/>
              <a:t>European Journal of Open, Distance and E-Learning.</a:t>
            </a:r>
            <a:r>
              <a:rPr lang="en-US" sz="1500" dirty="0" smtClean="0"/>
              <a:t> Retrieved from </a:t>
            </a:r>
            <a:r>
              <a:rPr lang="en-US" sz="1500" u="sng" dirty="0" smtClean="0">
                <a:hlinkClick r:id="rId3"/>
              </a:rPr>
              <a:t>http://www.eurodl.org/materials/contrib/2013/Santally_Senteni.pdf</a:t>
            </a:r>
            <a:r>
              <a:rPr lang="en-US" sz="1500" dirty="0" smtClean="0"/>
              <a:t> </a:t>
            </a:r>
          </a:p>
          <a:p>
            <a:pPr marL="169863" indent="-169863">
              <a:spcBef>
                <a:spcPts val="0"/>
              </a:spcBef>
              <a:spcAft>
                <a:spcPts val="300"/>
              </a:spcAft>
              <a:defRPr/>
            </a:pPr>
            <a:r>
              <a:rPr lang="en-US" sz="1500" dirty="0" smtClean="0"/>
              <a:t>Scott, Catherine (2010) "The enduring appeal of ‘learning styles’," </a:t>
            </a:r>
            <a:r>
              <a:rPr lang="en-US" sz="1500" i="1" dirty="0" smtClean="0"/>
              <a:t>Australian Journal of Education</a:t>
            </a:r>
            <a:r>
              <a:rPr lang="en-US" sz="1500" dirty="0" smtClean="0"/>
              <a:t>: Vol. 54: </a:t>
            </a:r>
            <a:r>
              <a:rPr lang="en-US" sz="1500" dirty="0" err="1" smtClean="0"/>
              <a:t>Iss</a:t>
            </a:r>
            <a:r>
              <a:rPr lang="en-US" sz="1500" dirty="0" smtClean="0"/>
              <a:t>. 1, Article 1.  Available at: </a:t>
            </a:r>
            <a:r>
              <a:rPr lang="en-US" sz="1500" dirty="0" smtClean="0">
                <a:hlinkClick r:id="rId4"/>
              </a:rPr>
              <a:t>http://research.acer.edu.au/aje/vol54/iss1/1</a:t>
            </a:r>
            <a:endParaRPr lang="en-US" sz="1500" dirty="0" smtClean="0"/>
          </a:p>
          <a:p>
            <a:pPr marL="169863" indent="-169863">
              <a:spcBef>
                <a:spcPts val="0"/>
              </a:spcBef>
              <a:spcAft>
                <a:spcPts val="300"/>
              </a:spcAft>
              <a:defRPr/>
            </a:pPr>
            <a:r>
              <a:rPr lang="en-US" sz="1500" dirty="0" smtClean="0"/>
              <a:t>Sharp, J. G., Byrne, J., &amp;  </a:t>
            </a:r>
            <a:r>
              <a:rPr lang="en-US" sz="1500" dirty="0" err="1" smtClean="0"/>
              <a:t>Bowker</a:t>
            </a:r>
            <a:r>
              <a:rPr lang="en-US" sz="1500" dirty="0" smtClean="0"/>
              <a:t>, R. (2008). </a:t>
            </a:r>
            <a:r>
              <a:rPr lang="en-US" sz="1500" i="1" dirty="0" smtClean="0"/>
              <a:t>The Trouble with VAK.  </a:t>
            </a:r>
            <a:r>
              <a:rPr lang="en-US" sz="1500" dirty="0" smtClean="0"/>
              <a:t>Educational Futures Vol.1(1) August 2008.  Retrieved from </a:t>
            </a:r>
            <a:r>
              <a:rPr lang="en-US" sz="1500" u="sng" dirty="0" smtClean="0">
                <a:hlinkClick r:id="rId5"/>
              </a:rPr>
              <a:t>http://www.educationstudies.org.uk/materials/sharp_et_al_2.pdf</a:t>
            </a:r>
            <a:r>
              <a:rPr lang="en-US" sz="1500" dirty="0" smtClean="0"/>
              <a:t> Snow, R. (1980). Aptitude Processes .In R. Snow, P. </a:t>
            </a:r>
            <a:r>
              <a:rPr lang="en-US" sz="1500" dirty="0" err="1" smtClean="0"/>
              <a:t>Frederico</a:t>
            </a:r>
            <a:r>
              <a:rPr lang="en-US" sz="1500" dirty="0" smtClean="0"/>
              <a:t>, &amp; W.</a:t>
            </a:r>
            <a:br>
              <a:rPr lang="en-US" sz="1500" dirty="0" smtClean="0"/>
            </a:br>
            <a:r>
              <a:rPr lang="en-US" sz="1500" dirty="0" smtClean="0"/>
              <a:t>Montague (eds.), Aptitude, Learning and Instruction, </a:t>
            </a:r>
            <a:r>
              <a:rPr lang="en-US" sz="1500" dirty="0" err="1" smtClean="0"/>
              <a:t>Conative</a:t>
            </a:r>
            <a:r>
              <a:rPr lang="en-US" sz="1500" dirty="0" smtClean="0"/>
              <a:t> and Affective Process Analyses (Vol. 1, pp. 27-60). Hillsdale, NJ: Erlbaum Associates.</a:t>
            </a:r>
          </a:p>
          <a:p>
            <a:pPr marL="171450" indent="-171450">
              <a:spcBef>
                <a:spcPts val="0"/>
              </a:spcBef>
              <a:spcAft>
                <a:spcPts val="200"/>
              </a:spcAft>
              <a:defRPr/>
            </a:pPr>
            <a:r>
              <a:rPr lang="en-US" sz="1500" dirty="0" smtClean="0"/>
              <a:t>Snow, R. (1989). Aptitude-Treatment Interaction as a framework on individual differences in learning. In P. Ackermann, R.J. Sternberg, &amp; R. Glaser (eds.), Learning and Individual Differences. New York: W.H. Freeman.</a:t>
            </a:r>
          </a:p>
        </p:txBody>
      </p:sp>
      <p:sp>
        <p:nvSpPr>
          <p:cNvPr id="48132" name="Rectangle 2"/>
          <p:cNvSpPr>
            <a:spLocks noGrp="1" noChangeArrowheads="1"/>
          </p:cNvSpPr>
          <p:nvPr>
            <p:ph type="title"/>
          </p:nvPr>
        </p:nvSpPr>
        <p:spPr bwMode="auto">
          <a:xfrm>
            <a:off x="1143000" y="457200"/>
            <a:ext cx="7391400" cy="609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Resources &amp; Additional Reading</a:t>
            </a:r>
          </a:p>
        </p:txBody>
      </p:sp>
      <p:pic>
        <p:nvPicPr>
          <p:cNvPr id="4198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6" cstate="print"/>
          <a:srcRect/>
          <a:stretch>
            <a:fillRect/>
          </a:stretch>
        </p:blipFill>
        <p:spPr bwMode="auto">
          <a:xfrm>
            <a:off x="7353300" y="6257925"/>
            <a:ext cx="581025" cy="295275"/>
          </a:xfrm>
          <a:prstGeom prst="rect">
            <a:avLst/>
          </a:prstGeom>
          <a:noFill/>
          <a:ln w="9525">
            <a:noFill/>
            <a:miter lim="800000"/>
            <a:headEnd/>
            <a:tailEnd/>
          </a:ln>
        </p:spPr>
      </p:pic>
      <p:pic>
        <p:nvPicPr>
          <p:cNvPr id="41989" name="Picture 4" descr="C:\Users\User\Desktop\Documents\AIU Online\Lectora Folder\Learning Activity Development 2.7\images\0502_home.jpg">
            <a:hlinkClick r:id="rId7" action="ppaction://hlinksldjump"/>
          </p:cNvPr>
          <p:cNvPicPr>
            <a:picLocks noChangeAspect="1" noChangeArrowheads="1"/>
          </p:cNvPicPr>
          <p:nvPr/>
        </p:nvPicPr>
        <p:blipFill>
          <a:blip r:embed="rId8"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bwMode="auto">
          <a:xfrm>
            <a:off x="533400" y="1524000"/>
            <a:ext cx="8305800" cy="2133600"/>
          </a:xfrm>
          <a:ln>
            <a:miter lim="800000"/>
            <a:headEnd/>
            <a:tailEnd/>
          </a:ln>
        </p:spPr>
        <p:txBody>
          <a:bodyPr vert="horz" wrap="square" lIns="91440" tIns="45720" rIns="91440" bIns="45720" numCol="1" anchor="t" anchorCtr="0" compatLnSpc="1">
            <a:prstTxWarp prst="textNoShape">
              <a:avLst/>
            </a:prstTxWarp>
          </a:bodyPr>
          <a:lstStyle/>
          <a:p>
            <a:pPr marL="169863" indent="-169863">
              <a:spcBef>
                <a:spcPct val="0"/>
              </a:spcBef>
              <a:spcAft>
                <a:spcPts val="300"/>
              </a:spcAft>
              <a:defRPr/>
            </a:pPr>
            <a:r>
              <a:rPr lang="en-US" sz="1500" dirty="0" smtClean="0"/>
              <a:t>Stahl, Steven A. (1999). Different Strokes for Different Folks: A Critique of Learning Styles. </a:t>
            </a:r>
            <a:r>
              <a:rPr lang="en-US" sz="1500" i="1" dirty="0" smtClean="0"/>
              <a:t>The American Educator</a:t>
            </a:r>
            <a:r>
              <a:rPr lang="en-US" sz="1500" dirty="0" smtClean="0"/>
              <a:t>, Fall, 1999. Retrieved from </a:t>
            </a:r>
            <a:r>
              <a:rPr lang="en-US" sz="1500" dirty="0" smtClean="0">
                <a:hlinkClick r:id="rId3"/>
              </a:rPr>
              <a:t>http://home.centurytel.net/msv/Documents/Learning-Styles-Different%20Strokes.pdf</a:t>
            </a:r>
            <a:r>
              <a:rPr lang="en-US" sz="1500" dirty="0" smtClean="0"/>
              <a:t> </a:t>
            </a:r>
          </a:p>
          <a:p>
            <a:pPr marL="169863" indent="-169863">
              <a:spcBef>
                <a:spcPct val="0"/>
              </a:spcBef>
              <a:spcAft>
                <a:spcPts val="300"/>
              </a:spcAft>
              <a:defRPr/>
            </a:pPr>
            <a:r>
              <a:rPr lang="en-US" sz="1600" dirty="0" smtClean="0"/>
              <a:t>Tobias, S., and Fletcher, J.D. (eds.) </a:t>
            </a:r>
            <a:r>
              <a:rPr lang="en-US" sz="1600" i="1" dirty="0" smtClean="0"/>
              <a:t>Training and Retraining: A handbook for business, industry, government, and the military</a:t>
            </a:r>
            <a:r>
              <a:rPr lang="en-US" sz="1600" dirty="0" smtClean="0"/>
              <a:t>. New York: Macmillan Gale Group, 2000.</a:t>
            </a:r>
            <a:endParaRPr lang="en-US" sz="1500" dirty="0" smtClean="0"/>
          </a:p>
          <a:p>
            <a:pPr marL="169863" indent="-169863">
              <a:spcBef>
                <a:spcPct val="0"/>
              </a:spcBef>
              <a:spcAft>
                <a:spcPts val="300"/>
              </a:spcAft>
              <a:defRPr/>
            </a:pPr>
            <a:r>
              <a:rPr lang="en-US" sz="1500" dirty="0" smtClean="0"/>
              <a:t>Willingham, D.</a:t>
            </a:r>
            <a:r>
              <a:rPr lang="en-US" sz="1500" i="1" dirty="0" smtClean="0"/>
              <a:t> </a:t>
            </a:r>
            <a:r>
              <a:rPr lang="en-US" sz="1500" dirty="0" smtClean="0"/>
              <a:t>(2005).</a:t>
            </a:r>
            <a:r>
              <a:rPr lang="en-US" sz="1500" i="1" dirty="0" smtClean="0"/>
              <a:t> </a:t>
            </a:r>
            <a:r>
              <a:rPr lang="en-US" sz="1500" dirty="0" smtClean="0"/>
              <a:t>Do Visual, Auditory, and Kinesthetic Learners Need Visual, Auditory, and Kinesthetic Instruction</a:t>
            </a:r>
            <a:r>
              <a:rPr lang="en-US" sz="1500" i="1" dirty="0" smtClean="0"/>
              <a:t>?</a:t>
            </a:r>
            <a:r>
              <a:rPr lang="en-US" sz="1500" dirty="0" smtClean="0"/>
              <a:t> </a:t>
            </a:r>
            <a:r>
              <a:rPr lang="en-US" sz="1500" i="1" dirty="0" smtClean="0"/>
              <a:t>American Educator</a:t>
            </a:r>
            <a:r>
              <a:rPr lang="en-US" sz="1500" dirty="0" smtClean="0"/>
              <a:t>, Summer 2005. Retrieved from </a:t>
            </a:r>
            <a:r>
              <a:rPr lang="en-US" sz="1500" dirty="0" smtClean="0">
                <a:hlinkClick r:id="rId4"/>
              </a:rPr>
              <a:t>http://www.aft.org/newspubs/periodicals/ae/summer2005/willingham.cfm</a:t>
            </a:r>
            <a:endParaRPr lang="en-US" sz="1500" dirty="0" smtClean="0"/>
          </a:p>
        </p:txBody>
      </p:sp>
      <p:sp>
        <p:nvSpPr>
          <p:cNvPr id="48132" name="Rectangle 2"/>
          <p:cNvSpPr>
            <a:spLocks noGrp="1" noChangeArrowheads="1"/>
          </p:cNvSpPr>
          <p:nvPr>
            <p:ph type="title"/>
          </p:nvPr>
        </p:nvSpPr>
        <p:spPr bwMode="auto">
          <a:xfrm>
            <a:off x="1143000" y="457200"/>
            <a:ext cx="7391400" cy="609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Resources &amp; Additional Reading</a:t>
            </a:r>
          </a:p>
        </p:txBody>
      </p:sp>
      <p:pic>
        <p:nvPicPr>
          <p:cNvPr id="4198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5" cstate="print"/>
          <a:srcRect/>
          <a:stretch>
            <a:fillRect/>
          </a:stretch>
        </p:blipFill>
        <p:spPr bwMode="auto">
          <a:xfrm>
            <a:off x="7353300" y="6257925"/>
            <a:ext cx="581025" cy="295275"/>
          </a:xfrm>
          <a:prstGeom prst="rect">
            <a:avLst/>
          </a:prstGeom>
          <a:noFill/>
          <a:ln w="9525">
            <a:noFill/>
            <a:miter lim="800000"/>
            <a:headEnd/>
            <a:tailEnd/>
          </a:ln>
        </p:spPr>
      </p:pic>
      <p:pic>
        <p:nvPicPr>
          <p:cNvPr id="41989"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828800" y="3200400"/>
            <a:ext cx="5715000" cy="762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4000" dirty="0" smtClean="0"/>
              <a:t>Intentional Left Blank</a:t>
            </a:r>
          </a:p>
        </p:txBody>
      </p:sp>
      <p:pic>
        <p:nvPicPr>
          <p:cNvPr id="43011"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43012"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600200" y="609600"/>
            <a:ext cx="60198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 the Experts Say?</a:t>
            </a:r>
          </a:p>
        </p:txBody>
      </p:sp>
      <p:sp>
        <p:nvSpPr>
          <p:cNvPr id="11" name="Rectangle 3"/>
          <p:cNvSpPr txBox="1">
            <a:spLocks noChangeArrowheads="1"/>
          </p:cNvSpPr>
          <p:nvPr/>
        </p:nvSpPr>
        <p:spPr bwMode="auto">
          <a:xfrm>
            <a:off x="533400" y="1676400"/>
            <a:ext cx="8458200" cy="4191000"/>
          </a:xfrm>
          <a:prstGeom prst="rect">
            <a:avLst/>
          </a:prstGeom>
          <a:noFill/>
          <a:ln w="9525">
            <a:noFill/>
            <a:miter lim="800000"/>
            <a:headEnd/>
            <a:tailEnd/>
          </a:ln>
        </p:spPr>
        <p:txBody>
          <a:bodyPr/>
          <a:lstStyle/>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mn-cs"/>
              </a:rPr>
              <a:t>Foremost ISD text: </a:t>
            </a:r>
            <a:r>
              <a:rPr lang="en-US" sz="1700" i="1" dirty="0">
                <a:latin typeface="+mn-lt"/>
                <a:cs typeface="+mn-cs"/>
              </a:rPr>
              <a:t>The Systematic Design of Instruction </a:t>
            </a:r>
            <a:r>
              <a:rPr lang="en-US" sz="1700" dirty="0">
                <a:latin typeface="+mn-lt"/>
                <a:cs typeface="+mn-cs"/>
              </a:rPr>
              <a:t>(Walter Dick, Lou Carey, &amp; James Carey, 2009)--Learning styles are personal “preferences”  rather than “psycho-logical traits” and cannot predict “how a student will learn best.”</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mn-cs"/>
              </a:rPr>
              <a:t>Popular ISD text: </a:t>
            </a:r>
            <a:r>
              <a:rPr lang="en-US" sz="1700" i="1" dirty="0">
                <a:latin typeface="+mn-lt"/>
                <a:cs typeface="+mn-cs"/>
              </a:rPr>
              <a:t>Instructional Design </a:t>
            </a:r>
            <a:r>
              <a:rPr lang="en-US" sz="1700" dirty="0">
                <a:latin typeface="+mn-lt"/>
                <a:cs typeface="+mn-cs"/>
              </a:rPr>
              <a:t>(Smith &amp; Ragan, 2005)--“View learning styles with extreme caution…not sufficiently prescriptive to aid instructional designers in making design decisions.”</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mn-cs"/>
              </a:rPr>
              <a:t>Foremost text on multimedia design for e-learning: </a:t>
            </a:r>
            <a:r>
              <a:rPr lang="en-US" sz="1700" i="1" dirty="0">
                <a:latin typeface="+mn-lt"/>
                <a:cs typeface="+mn-cs"/>
              </a:rPr>
              <a:t>e-Learning and the Science of Instruction (</a:t>
            </a:r>
            <a:r>
              <a:rPr lang="en-US" sz="1700" dirty="0">
                <a:latin typeface="+mn-lt"/>
                <a:cs typeface="+mn-cs"/>
              </a:rPr>
              <a:t>Ruth Clark &amp; Richard Mayer,  2011)--“There is little evidence to support most learning styles”</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Arial" pitchFamily="34" charset="0"/>
              </a:rPr>
              <a:t>Leading learning theory text: </a:t>
            </a:r>
            <a:r>
              <a:rPr lang="en-US" sz="1700" i="1" dirty="0">
                <a:latin typeface="+mn-lt"/>
                <a:cs typeface="Arial" pitchFamily="34" charset="0"/>
              </a:rPr>
              <a:t>Psychology of Learning for Instruction </a:t>
            </a:r>
            <a:r>
              <a:rPr lang="en-US" sz="1700" dirty="0">
                <a:latin typeface="+mn-lt"/>
                <a:cs typeface="Arial" pitchFamily="34" charset="0"/>
              </a:rPr>
              <a:t>(Marcy Driscoll, 2005)--Doesn’t even address learning styles</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Arial" pitchFamily="34" charset="0"/>
              </a:rPr>
              <a:t>Popular learning theory text: </a:t>
            </a:r>
            <a:r>
              <a:rPr lang="en-US" sz="1700" i="1" dirty="0">
                <a:latin typeface="+mn-lt"/>
                <a:cs typeface="Arial" pitchFamily="34" charset="0"/>
              </a:rPr>
              <a:t>Cognitive Psychology and Instruction </a:t>
            </a:r>
            <a:r>
              <a:rPr lang="en-US" sz="1700" dirty="0">
                <a:latin typeface="+mn-lt"/>
                <a:cs typeface="Arial" pitchFamily="34" charset="0"/>
              </a:rPr>
              <a:t>(Bruning, Shaw,  Norby,  Ronning, 2004)--Does not mention learning styles</a:t>
            </a:r>
          </a:p>
        </p:txBody>
      </p:sp>
      <p:pic>
        <p:nvPicPr>
          <p:cNvPr id="4403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a:ln w="9525">
            <a:noFill/>
            <a:miter lim="800000"/>
            <a:headEnd/>
            <a:tailEnd/>
          </a:ln>
        </p:spPr>
      </p:pic>
      <p:pic>
        <p:nvPicPr>
          <p:cNvPr id="44037"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76400"/>
            <a:ext cx="8305800" cy="4191000"/>
          </a:xfrm>
          <a:prstGeom prst="rect">
            <a:avLst/>
          </a:prstGeom>
          <a:noFill/>
          <a:ln w="9525">
            <a:noFill/>
            <a:miter lim="800000"/>
            <a:headEnd/>
            <a:tailEnd/>
          </a:ln>
        </p:spPr>
        <p:txBody>
          <a:bodyPr/>
          <a:lstStyle/>
          <a:p>
            <a:pPr marL="168275" lvl="1" indent="-168275">
              <a:spcAft>
                <a:spcPts val="600"/>
              </a:spcAft>
              <a:buClr>
                <a:schemeClr val="tx1">
                  <a:lumMod val="65000"/>
                  <a:lumOff val="35000"/>
                </a:schemeClr>
              </a:buClr>
              <a:buSzPct val="150000"/>
              <a:buFont typeface="Arial" pitchFamily="34" charset="0"/>
              <a:buChar char="•"/>
              <a:defRPr/>
            </a:pPr>
            <a:r>
              <a:rPr lang="en-US" sz="1700" dirty="0">
                <a:latin typeface="+mn-lt"/>
                <a:cs typeface="Arial" pitchFamily="34" charset="0"/>
              </a:rPr>
              <a:t>Leading text on cognitive science: Learning Theories (Dale Schunk, 2004)--Differentiates between learning styles and learning modalities, where [VAK] learning styles are essentially “modalities”</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Arial" pitchFamily="34" charset="0"/>
              </a:rPr>
              <a:t>Dr. Richard Clark: (</a:t>
            </a:r>
            <a:r>
              <a:rPr lang="en-US" sz="1700" i="1" dirty="0">
                <a:latin typeface="+mn-lt"/>
                <a:cs typeface="Arial" pitchFamily="34" charset="0"/>
              </a:rPr>
              <a:t>Professor of Educational Psychology and Technology</a:t>
            </a:r>
            <a:br>
              <a:rPr lang="en-US" sz="1700" i="1" dirty="0">
                <a:latin typeface="+mn-lt"/>
                <a:cs typeface="Arial" pitchFamily="34" charset="0"/>
              </a:rPr>
            </a:br>
            <a:r>
              <a:rPr lang="en-US" sz="1700" i="1" dirty="0">
                <a:latin typeface="+mn-lt"/>
                <a:cs typeface="Arial" pitchFamily="34" charset="0"/>
              </a:rPr>
              <a:t>Director, Center for Cognitive Technology, Univ. of Southern California</a:t>
            </a:r>
            <a:r>
              <a:rPr lang="en-US" sz="1700" dirty="0">
                <a:latin typeface="+mn-lt"/>
                <a:cs typeface="Arial" pitchFamily="34" charset="0"/>
              </a:rPr>
              <a:t>): Learning styles do not predict learning under different instructional conditions. There are no "visual" or "verbal" learners, etc.</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Arial" pitchFamily="34" charset="0"/>
              </a:rPr>
              <a:t>Dr. Allison Rossett (</a:t>
            </a:r>
            <a:r>
              <a:rPr lang="en-US" sz="1700" i="1" dirty="0">
                <a:latin typeface="+mn-lt"/>
                <a:cs typeface="Arial" pitchFamily="34" charset="0"/>
              </a:rPr>
              <a:t>Professor, Educational Technology, San Diego State Univ.): </a:t>
            </a:r>
            <a:r>
              <a:rPr lang="en-US" sz="1700" dirty="0">
                <a:latin typeface="+mn-lt"/>
                <a:cs typeface="Arial" pitchFamily="34" charset="0"/>
              </a:rPr>
              <a:t> Why have generations of educators glommed on to learning styles when the research is settled or pretty darn so?</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Arial" pitchFamily="34" charset="0"/>
              </a:rPr>
              <a:t>Dr. Sigmund Tobias (</a:t>
            </a:r>
            <a:r>
              <a:rPr lang="en-US" sz="1700" i="1" dirty="0">
                <a:latin typeface="+mn-lt"/>
                <a:cs typeface="Arial" pitchFamily="34" charset="0"/>
              </a:rPr>
              <a:t>Eminent Research Professor</a:t>
            </a:r>
            <a:r>
              <a:rPr lang="en-US" sz="1700" dirty="0">
                <a:latin typeface="+mn-lt"/>
                <a:cs typeface="Arial" pitchFamily="34" charset="0"/>
              </a:rPr>
              <a:t>): The persistence of the learning style concept is amazing—a testament to the gullibility of even well-informed individuals who ought to know better. It seems that advocates of learning styles have never heard of the history of ATI research.</a:t>
            </a:r>
          </a:p>
        </p:txBody>
      </p:sp>
      <p:pic>
        <p:nvPicPr>
          <p:cNvPr id="4505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4506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45061"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12" name="Rectangle 2"/>
          <p:cNvSpPr>
            <a:spLocks noGrp="1" noChangeArrowheads="1"/>
          </p:cNvSpPr>
          <p:nvPr>
            <p:ph type="title"/>
          </p:nvPr>
        </p:nvSpPr>
        <p:spPr bwMode="auto">
          <a:xfrm>
            <a:off x="1600200" y="609600"/>
            <a:ext cx="60198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 the Experts Say?</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76400"/>
            <a:ext cx="8153400" cy="4419600"/>
          </a:xfrm>
          <a:prstGeom prst="rect">
            <a:avLst/>
          </a:prstGeom>
          <a:noFill/>
          <a:ln w="9525">
            <a:noFill/>
            <a:miter lim="800000"/>
            <a:headEnd/>
            <a:tailEnd/>
          </a:ln>
        </p:spPr>
        <p:txBody>
          <a:bodyPr/>
          <a:lstStyle/>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mn-cs"/>
              </a:rPr>
              <a:t>Dr. Ruth Clark (</a:t>
            </a:r>
            <a:r>
              <a:rPr lang="en-US" sz="1700" i="1" dirty="0">
                <a:latin typeface="+mn-lt"/>
                <a:cs typeface="+mn-cs"/>
              </a:rPr>
              <a:t>noted author on educational psychology</a:t>
            </a:r>
            <a:r>
              <a:rPr lang="en-US" sz="1700" dirty="0">
                <a:latin typeface="+mn-lt"/>
                <a:cs typeface="+mn-cs"/>
              </a:rPr>
              <a:t>):  “</a:t>
            </a:r>
            <a:r>
              <a:rPr lang="en-US" sz="1700" dirty="0">
                <a:latin typeface="+mn-lt"/>
              </a:rPr>
              <a:t>The learning style myth leads to some very unproductive training approaches that are counter to modern evidence of what works…the time and energy spent perpetuating the various learning style myths can be more wisely invested in supporting individual differences that are proven to make a difference—namely, prior knowledge of the learner.” </a:t>
            </a:r>
            <a:endParaRPr lang="en-US" sz="1700" dirty="0">
              <a:latin typeface="+mn-lt"/>
              <a:cs typeface="+mn-cs"/>
            </a:endParaRP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mn-cs"/>
              </a:rPr>
              <a:t>Dr. Harold Stolovitch (</a:t>
            </a:r>
            <a:r>
              <a:rPr lang="en-US" sz="1700" i="1" dirty="0">
                <a:latin typeface="+mn-lt"/>
                <a:cs typeface="+mn-cs"/>
              </a:rPr>
              <a:t>noted author on Instructional Systems Design</a:t>
            </a:r>
            <a:r>
              <a:rPr lang="en-US" sz="1700" dirty="0">
                <a:latin typeface="+mn-lt"/>
                <a:cs typeface="+mn-cs"/>
              </a:rPr>
              <a:t>):  More than 25 years of research on this and related themes have not provided any form of conclusive evidence that matching the form of instruction to learning style improved learning or even attention. </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mn-cs"/>
              </a:rPr>
              <a:t>Dr. Howard Gardner (noted cognitive psychologist and author of </a:t>
            </a:r>
            <a:r>
              <a:rPr lang="en-US" sz="1700" i="1" dirty="0">
                <a:latin typeface="+mj-lt"/>
              </a:rPr>
              <a:t>Frames of Mind: The Theory of Multiple Intelligences</a:t>
            </a:r>
            <a:r>
              <a:rPr lang="en-US" sz="1700" dirty="0">
                <a:latin typeface="+mn-lt"/>
                <a:cs typeface="+mn-cs"/>
              </a:rPr>
              <a:t>):  </a:t>
            </a:r>
            <a:r>
              <a:rPr lang="en-US" sz="1700" dirty="0">
                <a:latin typeface="+mn-lt"/>
              </a:rPr>
              <a:t>Sometimes people speak about a “visual” learner or an “auditory” learner. The implication is that some people learn through their eyes, others through their ears. This notion is incoherent.  Both spatial information and reading occur with the eyes, but they make use of entirely different cognitive </a:t>
            </a:r>
            <a:r>
              <a:rPr lang="en-US" sz="1700" dirty="0" smtClean="0">
                <a:latin typeface="+mn-lt"/>
              </a:rPr>
              <a:t>faculties </a:t>
            </a:r>
            <a:r>
              <a:rPr lang="en-US" sz="1200" dirty="0" smtClean="0">
                <a:latin typeface="+mn-lt"/>
              </a:rPr>
              <a:t>(</a:t>
            </a:r>
            <a:r>
              <a:rPr lang="en-US" sz="1200" dirty="0" smtClean="0">
                <a:latin typeface="+mn-lt"/>
                <a:hlinkClick r:id="rId3"/>
              </a:rPr>
              <a:t>http://www.washingtonpost.com/blogs/answer-sheet/wp/2013/10/16/howard-gardner-multiple-intelligences-are-not-learning-styles</a:t>
            </a:r>
            <a:r>
              <a:rPr lang="en-US" sz="1200" dirty="0" smtClean="0">
                <a:latin typeface="+mn-lt"/>
              </a:rPr>
              <a:t> ) </a:t>
            </a:r>
            <a:endParaRPr lang="en-US" sz="1200" dirty="0">
              <a:latin typeface="+mn-lt"/>
              <a:cs typeface="+mn-cs"/>
            </a:endParaRPr>
          </a:p>
        </p:txBody>
      </p:sp>
      <p:pic>
        <p:nvPicPr>
          <p:cNvPr id="4608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a:ln w="9525">
            <a:noFill/>
            <a:miter lim="800000"/>
            <a:headEnd/>
            <a:tailEnd/>
          </a:ln>
        </p:spPr>
      </p:pic>
      <p:pic>
        <p:nvPicPr>
          <p:cNvPr id="46084"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9" name="Rectangle 2"/>
          <p:cNvSpPr>
            <a:spLocks noGrp="1" noChangeArrowheads="1"/>
          </p:cNvSpPr>
          <p:nvPr>
            <p:ph type="title"/>
          </p:nvPr>
        </p:nvSpPr>
        <p:spPr bwMode="auto">
          <a:xfrm>
            <a:off x="1600200" y="609600"/>
            <a:ext cx="60198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 the Experts Say?</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828800" y="3200400"/>
            <a:ext cx="5715000" cy="762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4000" dirty="0" smtClean="0"/>
              <a:t>Intentional Left Blank</a:t>
            </a:r>
          </a:p>
        </p:txBody>
      </p:sp>
      <p:pic>
        <p:nvPicPr>
          <p:cNvPr id="4710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47108"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1371600" y="228600"/>
            <a:ext cx="67056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Factors Affecting the Variability in Learning</a:t>
            </a:r>
          </a:p>
        </p:txBody>
      </p:sp>
      <p:sp>
        <p:nvSpPr>
          <p:cNvPr id="8" name="Rectangle 7"/>
          <p:cNvSpPr/>
          <p:nvPr/>
        </p:nvSpPr>
        <p:spPr>
          <a:xfrm>
            <a:off x="457200" y="1497013"/>
            <a:ext cx="7696200" cy="3303587"/>
          </a:xfrm>
          <a:prstGeom prst="rect">
            <a:avLst/>
          </a:prstGeom>
        </p:spPr>
        <p:txBody>
          <a:bodyPr>
            <a:spAutoFit/>
          </a:bodyPr>
          <a:lstStyle/>
          <a:p>
            <a:pPr marL="169863" indent="-169863">
              <a:spcAft>
                <a:spcPts val="200"/>
              </a:spcAft>
              <a:buClr>
                <a:schemeClr val="bg2"/>
              </a:buClr>
              <a:buSzPct val="150000"/>
              <a:buFont typeface="Arial" pitchFamily="34" charset="0"/>
              <a:buChar char="•"/>
              <a:defRPr/>
            </a:pPr>
            <a:r>
              <a:rPr lang="en-US" sz="2000" b="1" i="1" dirty="0">
                <a:latin typeface="+mn-lt"/>
                <a:cs typeface="Arial" pitchFamily="34" charset="0"/>
              </a:rPr>
              <a:t>Prior knowledge and skills</a:t>
            </a:r>
          </a:p>
          <a:p>
            <a:pPr marL="169863" indent="-169863">
              <a:spcAft>
                <a:spcPts val="200"/>
              </a:spcAft>
              <a:buClr>
                <a:schemeClr val="bg2"/>
              </a:buClr>
              <a:buSzPct val="150000"/>
              <a:buFont typeface="Arial" pitchFamily="34" charset="0"/>
              <a:buChar char="•"/>
              <a:defRPr/>
            </a:pPr>
            <a:r>
              <a:rPr lang="en-US" sz="2000" b="1" i="1" dirty="0">
                <a:latin typeface="+mn-lt"/>
                <a:cs typeface="Arial" pitchFamily="34" charset="0"/>
              </a:rPr>
              <a:t>Motivation </a:t>
            </a:r>
          </a:p>
          <a:p>
            <a:pPr marL="169863" indent="-169863">
              <a:spcAft>
                <a:spcPts val="200"/>
              </a:spcAft>
              <a:buClr>
                <a:schemeClr val="bg2"/>
              </a:buClr>
              <a:buSzPct val="150000"/>
              <a:buFont typeface="Arial" pitchFamily="34" charset="0"/>
              <a:buChar char="•"/>
              <a:defRPr/>
            </a:pPr>
            <a:r>
              <a:rPr lang="en-US" i="1" dirty="0">
                <a:latin typeface="+mn-lt"/>
                <a:cs typeface="Arial" pitchFamily="34" charset="0"/>
              </a:rPr>
              <a:t>Pacing</a:t>
            </a:r>
          </a:p>
          <a:p>
            <a:pPr marL="169863" indent="-169863">
              <a:spcAft>
                <a:spcPts val="200"/>
              </a:spcAft>
              <a:buClr>
                <a:schemeClr val="bg2"/>
              </a:buClr>
              <a:buSzPct val="150000"/>
              <a:buFont typeface="Arial" pitchFamily="34" charset="0"/>
              <a:buChar char="•"/>
              <a:defRPr/>
            </a:pPr>
            <a:r>
              <a:rPr lang="en-US" i="1" dirty="0">
                <a:latin typeface="+mn-lt"/>
                <a:cs typeface="Arial" pitchFamily="34" charset="0"/>
              </a:rPr>
              <a:t>Time on task</a:t>
            </a:r>
          </a:p>
          <a:p>
            <a:pPr marL="169863" indent="-169863">
              <a:spcAft>
                <a:spcPts val="200"/>
              </a:spcAft>
              <a:buClr>
                <a:schemeClr val="bg2"/>
              </a:buClr>
              <a:buSzPct val="150000"/>
              <a:buFont typeface="Arial" pitchFamily="34" charset="0"/>
              <a:buChar char="•"/>
              <a:defRPr/>
            </a:pPr>
            <a:r>
              <a:rPr lang="en-US" i="1" dirty="0">
                <a:latin typeface="+mn-lt"/>
                <a:cs typeface="Arial" pitchFamily="34" charset="0"/>
              </a:rPr>
              <a:t>Sequential learning</a:t>
            </a:r>
          </a:p>
          <a:p>
            <a:pPr marL="169863" indent="-169863">
              <a:spcAft>
                <a:spcPts val="200"/>
              </a:spcAft>
              <a:buClr>
                <a:schemeClr val="bg2"/>
              </a:buClr>
              <a:buSzPct val="150000"/>
              <a:buFont typeface="Arial" pitchFamily="34" charset="0"/>
              <a:buChar char="•"/>
              <a:defRPr/>
            </a:pPr>
            <a:r>
              <a:rPr lang="en-US" i="1" dirty="0">
                <a:latin typeface="+mn-lt"/>
                <a:cs typeface="Arial" pitchFamily="34" charset="0"/>
              </a:rPr>
              <a:t>Cognitive load (working memory capacity)</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cs typeface="Arial" pitchFamily="34" charset="0"/>
              </a:rPr>
              <a:t>Cognitive abilities</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cs typeface="Arial" pitchFamily="34" charset="0"/>
              </a:rPr>
              <a:t>Personality traits</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cs typeface="Arial" pitchFamily="34" charset="0"/>
              </a:rPr>
              <a:t>Interests</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cs typeface="Arial" pitchFamily="34" charset="0"/>
              </a:rPr>
              <a:t>Exploratory behavior</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cs typeface="Arial" pitchFamily="34" charset="0"/>
              </a:rPr>
              <a:t>Impulsivity</a:t>
            </a:r>
          </a:p>
        </p:txBody>
      </p:sp>
      <p:sp>
        <p:nvSpPr>
          <p:cNvPr id="11" name="TextBox 10"/>
          <p:cNvSpPr txBox="1"/>
          <p:nvPr/>
        </p:nvSpPr>
        <p:spPr>
          <a:xfrm>
            <a:off x="7239000" y="1577975"/>
            <a:ext cx="1752600" cy="708025"/>
          </a:xfrm>
          <a:prstGeom prst="rect">
            <a:avLst/>
          </a:prstGeom>
          <a:noFill/>
        </p:spPr>
        <p:txBody>
          <a:bodyPr>
            <a:spAutoFit/>
          </a:bodyPr>
          <a:lstStyle/>
          <a:p>
            <a:pPr>
              <a:defRPr/>
            </a:pPr>
            <a:r>
              <a:rPr lang="en-US" sz="1000" b="1" dirty="0">
                <a:latin typeface="+mn-lt"/>
                <a:cs typeface="Arial" pitchFamily="34" charset="0"/>
              </a:rPr>
              <a:t>Accounts for ~70% of the variability in learning… limited control over these variables</a:t>
            </a:r>
          </a:p>
        </p:txBody>
      </p:sp>
      <p:sp>
        <p:nvSpPr>
          <p:cNvPr id="48133" name="TextBox 13"/>
          <p:cNvSpPr txBox="1">
            <a:spLocks noChangeArrowheads="1"/>
          </p:cNvSpPr>
          <p:nvPr/>
        </p:nvSpPr>
        <p:spPr bwMode="auto">
          <a:xfrm>
            <a:off x="6858000" y="1447800"/>
            <a:ext cx="381000" cy="830263"/>
          </a:xfrm>
          <a:prstGeom prst="rect">
            <a:avLst/>
          </a:prstGeom>
          <a:noFill/>
          <a:ln w="9525">
            <a:noFill/>
            <a:miter lim="800000"/>
            <a:headEnd/>
            <a:tailEnd/>
          </a:ln>
        </p:spPr>
        <p:txBody>
          <a:bodyPr>
            <a:spAutoFit/>
          </a:bodyPr>
          <a:lstStyle/>
          <a:p>
            <a:r>
              <a:rPr lang="en-US" sz="4800" b="1"/>
              <a:t>}</a:t>
            </a:r>
          </a:p>
        </p:txBody>
      </p:sp>
      <p:sp>
        <p:nvSpPr>
          <p:cNvPr id="48134" name="TextBox 14"/>
          <p:cNvSpPr txBox="1">
            <a:spLocks noChangeArrowheads="1"/>
          </p:cNvSpPr>
          <p:nvPr/>
        </p:nvSpPr>
        <p:spPr bwMode="auto">
          <a:xfrm>
            <a:off x="6858000" y="2057400"/>
            <a:ext cx="381000" cy="1323975"/>
          </a:xfrm>
          <a:prstGeom prst="rect">
            <a:avLst/>
          </a:prstGeom>
          <a:noFill/>
          <a:ln w="9525">
            <a:noFill/>
            <a:miter lim="800000"/>
            <a:headEnd/>
            <a:tailEnd/>
          </a:ln>
        </p:spPr>
        <p:txBody>
          <a:bodyPr>
            <a:spAutoFit/>
          </a:bodyPr>
          <a:lstStyle/>
          <a:p>
            <a:r>
              <a:rPr lang="en-US" sz="8000"/>
              <a:t>}</a:t>
            </a:r>
          </a:p>
        </p:txBody>
      </p:sp>
      <p:sp>
        <p:nvSpPr>
          <p:cNvPr id="17" name="TextBox 16"/>
          <p:cNvSpPr txBox="1"/>
          <p:nvPr/>
        </p:nvSpPr>
        <p:spPr>
          <a:xfrm>
            <a:off x="7315200" y="2511425"/>
            <a:ext cx="1447800" cy="708025"/>
          </a:xfrm>
          <a:prstGeom prst="rect">
            <a:avLst/>
          </a:prstGeom>
          <a:noFill/>
        </p:spPr>
        <p:txBody>
          <a:bodyPr>
            <a:spAutoFit/>
          </a:bodyPr>
          <a:lstStyle/>
          <a:p>
            <a:pPr>
              <a:defRPr/>
            </a:pPr>
            <a:r>
              <a:rPr lang="en-US" sz="1000" dirty="0">
                <a:latin typeface="+mn-lt"/>
                <a:cs typeface="Arial" pitchFamily="34" charset="0"/>
              </a:rPr>
              <a:t>Have some control over these variables as they pertain to the </a:t>
            </a:r>
            <a:r>
              <a:rPr lang="en-US" sz="1000" b="1" i="1" dirty="0">
                <a:latin typeface="+mn-lt"/>
                <a:cs typeface="Arial" pitchFamily="34" charset="0"/>
              </a:rPr>
              <a:t>design of content</a:t>
            </a:r>
          </a:p>
        </p:txBody>
      </p:sp>
      <p:sp>
        <p:nvSpPr>
          <p:cNvPr id="18" name="TextBox 17"/>
          <p:cNvSpPr txBox="1"/>
          <p:nvPr/>
        </p:nvSpPr>
        <p:spPr>
          <a:xfrm>
            <a:off x="6858000" y="3244850"/>
            <a:ext cx="381000" cy="1784350"/>
          </a:xfrm>
          <a:prstGeom prst="rect">
            <a:avLst/>
          </a:prstGeom>
          <a:noFill/>
        </p:spPr>
        <p:txBody>
          <a:bodyPr>
            <a:spAutoFit/>
          </a:bodyPr>
          <a:lstStyle/>
          <a:p>
            <a:pPr>
              <a:defRPr/>
            </a:pPr>
            <a:r>
              <a:rPr lang="en-US" sz="11000" dirty="0">
                <a:solidFill>
                  <a:schemeClr val="bg1">
                    <a:lumMod val="65000"/>
                  </a:schemeClr>
                </a:solidFill>
                <a:latin typeface="Arial" pitchFamily="34" charset="0"/>
                <a:cs typeface="Arial" pitchFamily="34" charset="0"/>
              </a:rPr>
              <a:t>}</a:t>
            </a:r>
          </a:p>
        </p:txBody>
      </p:sp>
      <p:sp>
        <p:nvSpPr>
          <p:cNvPr id="19" name="TextBox 18"/>
          <p:cNvSpPr txBox="1"/>
          <p:nvPr/>
        </p:nvSpPr>
        <p:spPr>
          <a:xfrm>
            <a:off x="7467600" y="4019550"/>
            <a:ext cx="1447800" cy="400050"/>
          </a:xfrm>
          <a:prstGeom prst="rect">
            <a:avLst/>
          </a:prstGeom>
          <a:noFill/>
        </p:spPr>
        <p:txBody>
          <a:bodyPr>
            <a:spAutoFit/>
          </a:bodyPr>
          <a:lstStyle/>
          <a:p>
            <a:pPr>
              <a:defRPr/>
            </a:pPr>
            <a:r>
              <a:rPr lang="en-US" sz="1000" dirty="0">
                <a:latin typeface="+mn-lt"/>
                <a:cs typeface="Arial" pitchFamily="34" charset="0"/>
              </a:rPr>
              <a:t>Have little control over these variables</a:t>
            </a:r>
            <a:endParaRPr lang="en-US" sz="1000" b="1" i="1" dirty="0">
              <a:latin typeface="+mn-lt"/>
              <a:cs typeface="Arial" pitchFamily="34" charset="0"/>
            </a:endParaRPr>
          </a:p>
        </p:txBody>
      </p:sp>
      <p:sp>
        <p:nvSpPr>
          <p:cNvPr id="13" name="TextBox 12"/>
          <p:cNvSpPr txBox="1"/>
          <p:nvPr/>
        </p:nvSpPr>
        <p:spPr>
          <a:xfrm>
            <a:off x="228600" y="5638800"/>
            <a:ext cx="1143000" cy="430213"/>
          </a:xfrm>
          <a:prstGeom prst="rect">
            <a:avLst/>
          </a:prstGeom>
          <a:noFill/>
        </p:spPr>
        <p:txBody>
          <a:bodyPr>
            <a:spAutoFit/>
          </a:bodyPr>
          <a:lstStyle/>
          <a:p>
            <a:pPr algn="ctr">
              <a:defRPr/>
            </a:pPr>
            <a:r>
              <a:rPr lang="en-US" sz="1100" dirty="0">
                <a:latin typeface="+mn-lt"/>
                <a:cs typeface="Arial" pitchFamily="34" charset="0"/>
              </a:rPr>
              <a:t>Click to return to prior slide</a:t>
            </a:r>
          </a:p>
        </p:txBody>
      </p:sp>
      <p:sp>
        <p:nvSpPr>
          <p:cNvPr id="48139" name="Action Button: Return 5">
            <a:hlinkClick r:id="rId3" action="ppaction://hlinksldjump" highlightClick="1"/>
          </p:cNvPr>
          <p:cNvSpPr>
            <a:spLocks noChangeArrowheads="1"/>
          </p:cNvSpPr>
          <p:nvPr/>
        </p:nvSpPr>
        <p:spPr bwMode="auto">
          <a:xfrm>
            <a:off x="533400" y="6172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12" name="TextBox 11"/>
          <p:cNvSpPr txBox="1"/>
          <p:nvPr/>
        </p:nvSpPr>
        <p:spPr>
          <a:xfrm>
            <a:off x="1905000" y="5354638"/>
            <a:ext cx="6934200" cy="1046162"/>
          </a:xfrm>
          <a:prstGeom prst="rect">
            <a:avLst/>
          </a:prstGeom>
          <a:solidFill>
            <a:schemeClr val="bg2">
              <a:lumMod val="20000"/>
              <a:lumOff val="80000"/>
            </a:schemeClr>
          </a:solidFill>
          <a:ln w="38100">
            <a:solidFill>
              <a:schemeClr val="bg2"/>
            </a:solidFill>
          </a:ln>
        </p:spPr>
        <p:txBody>
          <a:bodyPr>
            <a:spAutoFit/>
          </a:bodyPr>
          <a:lstStyle/>
          <a:p>
            <a:pPr marL="0" lvl="2" fontAlgn="t">
              <a:spcAft>
                <a:spcPts val="0"/>
              </a:spcAft>
              <a:defRPr/>
            </a:pPr>
            <a:r>
              <a:rPr lang="en-US" sz="1600" i="1" dirty="0">
                <a:latin typeface="+mn-lt"/>
              </a:rPr>
              <a:t>The human dynamics of learning is so complex that attempting to isolate independent variables that may affect learning is like trying to determine the direction of an automobile by studying petroleum chemistry.</a:t>
            </a:r>
          </a:p>
          <a:p>
            <a:pPr marL="0" lvl="2" fontAlgn="t">
              <a:spcAft>
                <a:spcPts val="300"/>
              </a:spcAft>
              <a:defRPr/>
            </a:pPr>
            <a:r>
              <a:rPr lang="en-US" sz="1200" i="1" dirty="0">
                <a:latin typeface="+mn-lt"/>
              </a:rPr>
              <a:t>me,  conceptualizing </a:t>
            </a:r>
            <a:r>
              <a:rPr lang="en-US" sz="1400" i="1" dirty="0">
                <a:latin typeface="+mn-lt"/>
              </a:rPr>
              <a:t>at the 20 mile mark in the Honolulu marathon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3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905000" y="609600"/>
            <a:ext cx="60198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Learning Styles?</a:t>
            </a:r>
          </a:p>
        </p:txBody>
      </p:sp>
      <p:sp>
        <p:nvSpPr>
          <p:cNvPr id="11" name="Rectangle 3"/>
          <p:cNvSpPr txBox="1">
            <a:spLocks noChangeArrowheads="1"/>
          </p:cNvSpPr>
          <p:nvPr/>
        </p:nvSpPr>
        <p:spPr bwMode="auto">
          <a:xfrm>
            <a:off x="304800" y="1600200"/>
            <a:ext cx="8839200" cy="2057400"/>
          </a:xfrm>
          <a:prstGeom prst="rect">
            <a:avLst/>
          </a:prstGeom>
          <a:noFill/>
          <a:ln w="9525">
            <a:noFill/>
            <a:miter lim="800000"/>
            <a:headEnd/>
            <a:tailEnd/>
          </a:ln>
        </p:spPr>
        <p:txBody>
          <a:bodyPr/>
          <a:lstStyle/>
          <a:p>
            <a:pPr marL="231775" indent="-231775">
              <a:spcAft>
                <a:spcPts val="600"/>
              </a:spcAft>
              <a:buClr>
                <a:schemeClr val="bg2"/>
              </a:buClr>
              <a:buSzPct val="70000"/>
              <a:buFont typeface="Wingdings" pitchFamily="2" charset="2"/>
              <a:buChar char="l"/>
              <a:defRPr/>
            </a:pPr>
            <a:r>
              <a:rPr lang="en-US" sz="2000" dirty="0">
                <a:latin typeface="+mn-lt"/>
                <a:cs typeface="+mn-cs"/>
              </a:rPr>
              <a:t>Basically, learning styles refers to the </a:t>
            </a:r>
            <a:r>
              <a:rPr lang="en-US" sz="2000" b="1" i="1" dirty="0">
                <a:latin typeface="+mn-lt"/>
                <a:cs typeface="+mn-cs"/>
              </a:rPr>
              <a:t>concept</a:t>
            </a:r>
            <a:r>
              <a:rPr lang="en-US" sz="2000" dirty="0">
                <a:latin typeface="+mn-lt"/>
                <a:cs typeface="+mn-cs"/>
              </a:rPr>
              <a:t> that individuals differ in regard as to what specific mode in </a:t>
            </a:r>
            <a:r>
              <a:rPr lang="en-US" sz="2000" i="1" dirty="0">
                <a:latin typeface="+mn-lt"/>
                <a:cs typeface="+mn-cs"/>
              </a:rPr>
              <a:t>acquiring</a:t>
            </a:r>
            <a:r>
              <a:rPr lang="en-US" sz="2000" dirty="0">
                <a:latin typeface="+mn-lt"/>
                <a:cs typeface="+mn-cs"/>
              </a:rPr>
              <a:t> information is most effective for them, and that </a:t>
            </a:r>
            <a:r>
              <a:rPr lang="en-US" sz="2000" b="1" i="1" dirty="0">
                <a:latin typeface="+mn-lt"/>
                <a:cs typeface="+mn-cs"/>
              </a:rPr>
              <a:t>learning styles are not a fixed trait, but a differential preference for learning.</a:t>
            </a:r>
            <a:endParaRPr lang="en-US" sz="2000" dirty="0">
              <a:latin typeface="+mn-lt"/>
              <a:cs typeface="+mn-cs"/>
            </a:endParaRPr>
          </a:p>
          <a:p>
            <a:pPr marL="231775" indent="-231775">
              <a:spcAft>
                <a:spcPts val="600"/>
              </a:spcAft>
              <a:buClr>
                <a:schemeClr val="bg2"/>
              </a:buClr>
              <a:buSzPct val="70000"/>
              <a:buFont typeface="Wingdings" pitchFamily="2" charset="2"/>
              <a:buChar char="l"/>
              <a:defRPr/>
            </a:pPr>
            <a:r>
              <a:rPr lang="en-US" sz="2000" dirty="0">
                <a:latin typeface="+mn-lt"/>
                <a:cs typeface="+mn-cs"/>
              </a:rPr>
              <a:t>However, learning style definitions are characterized by considerable conceptual confusion and the lack of any generally accepted definition.</a:t>
            </a:r>
          </a:p>
          <a:p>
            <a:pPr marL="342900" indent="-342900">
              <a:spcAft>
                <a:spcPts val="600"/>
              </a:spcAft>
              <a:buClr>
                <a:schemeClr val="bg2"/>
              </a:buClr>
              <a:buSzPct val="70000"/>
              <a:buFont typeface="Wingdings" pitchFamily="2" charset="2"/>
              <a:buChar char="l"/>
              <a:defRPr/>
            </a:pPr>
            <a:endParaRPr lang="en-US" sz="2000" dirty="0">
              <a:latin typeface="+mn-lt"/>
              <a:cs typeface="+mn-cs"/>
            </a:endParaRPr>
          </a:p>
        </p:txBody>
      </p:sp>
      <p:pic>
        <p:nvPicPr>
          <p:cNvPr id="5124"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5125"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13" name="Picture 2" descr="C:\Users\User\Desktop\scratch-head03-idea-animated-animation-smiley-emoticon-000416-large.gif"/>
          <p:cNvPicPr>
            <a:picLocks noChangeAspect="1" noChangeArrowheads="1"/>
          </p:cNvPicPr>
          <p:nvPr/>
        </p:nvPicPr>
        <p:blipFill>
          <a:blip r:embed="rId5" cstate="print"/>
          <a:srcRect/>
          <a:stretch>
            <a:fillRect/>
          </a:stretch>
        </p:blipFill>
        <p:spPr bwMode="auto">
          <a:xfrm>
            <a:off x="3733800" y="3657600"/>
            <a:ext cx="971550" cy="962025"/>
          </a:xfrm>
          <a:prstGeom prst="rect">
            <a:avLst/>
          </a:prstGeom>
          <a:noFill/>
          <a:ln w="9525">
            <a:noFill/>
            <a:miter lim="800000"/>
            <a:headEnd/>
            <a:tailEnd/>
          </a:ln>
        </p:spPr>
      </p:pic>
      <p:sp>
        <p:nvSpPr>
          <p:cNvPr id="7" name="TextBox 12"/>
          <p:cNvSpPr txBox="1"/>
          <p:nvPr/>
        </p:nvSpPr>
        <p:spPr>
          <a:xfrm>
            <a:off x="457200" y="4953000"/>
            <a:ext cx="8382000" cy="769441"/>
          </a:xfrm>
          <a:prstGeom prst="rect">
            <a:avLst/>
          </a:prstGeom>
          <a:noFill/>
          <a:ln w="38100">
            <a:solidFill>
              <a:schemeClr val="tx1">
                <a:lumMod val="50000"/>
                <a:lumOff val="50000"/>
              </a:schemeClr>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0" hangingPunct="0"/>
            <a:r>
              <a:rPr lang="en-US" sz="1500" dirty="0" smtClean="0">
                <a:latin typeface="+mn-lt"/>
              </a:rPr>
              <a:t>“…there is no evidence of stable interactions between learning styles and instructional methods”…and,  “basis for attributing enhanced learning to learning styles.” </a:t>
            </a:r>
            <a:r>
              <a:rPr lang="en-US" sz="1400" i="1" dirty="0" smtClean="0">
                <a:latin typeface="+mn-lt"/>
              </a:rPr>
              <a:t>(Tobias &amp; Fletcher (eds.), 2000. Training and Retraining: A handbook for business, industry, government, and the military)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3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3500"/>
                            </p:stCondLst>
                            <p:childTnLst>
                              <p:par>
                                <p:cTn id="11" presetID="53"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828800" y="3200400"/>
            <a:ext cx="5715000" cy="762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4000" dirty="0" smtClean="0"/>
              <a:t>Intentional Left Blank</a:t>
            </a:r>
          </a:p>
        </p:txBody>
      </p:sp>
      <p:pic>
        <p:nvPicPr>
          <p:cNvPr id="4915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49156"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ction Button: Return 5">
            <a:hlinkClick r:id="rId2" action="ppaction://hlinksldjump" highlightClick="1"/>
          </p:cNvPr>
          <p:cNvSpPr>
            <a:spLocks noChangeArrowheads="1"/>
          </p:cNvSpPr>
          <p:nvPr/>
        </p:nvSpPr>
        <p:spPr bwMode="auto">
          <a:xfrm>
            <a:off x="533400" y="6172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50179" name="Rectangle 11"/>
          <p:cNvSpPr>
            <a:spLocks noChangeArrowheads="1"/>
          </p:cNvSpPr>
          <p:nvPr/>
        </p:nvSpPr>
        <p:spPr bwMode="auto">
          <a:xfrm>
            <a:off x="381000" y="5665788"/>
            <a:ext cx="838200" cy="430212"/>
          </a:xfrm>
          <a:prstGeom prst="rect">
            <a:avLst/>
          </a:prstGeom>
          <a:noFill/>
          <a:ln w="9525">
            <a:noFill/>
            <a:miter lim="800000"/>
            <a:headEnd/>
            <a:tailEnd/>
          </a:ln>
        </p:spPr>
        <p:txBody>
          <a:bodyPr anchor="ctr">
            <a:spAutoFit/>
          </a:bodyPr>
          <a:lstStyle/>
          <a:p>
            <a:pPr algn="ctr"/>
            <a:r>
              <a:rPr lang="en-US" sz="1100">
                <a:latin typeface="Rockwell" pitchFamily="18" charset="0"/>
              </a:rPr>
              <a:t>Return to ATI Slide</a:t>
            </a:r>
          </a:p>
        </p:txBody>
      </p:sp>
      <p:pic>
        <p:nvPicPr>
          <p:cNvPr id="5018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a:ln w="9525">
            <a:noFill/>
            <a:miter lim="800000"/>
            <a:headEnd/>
            <a:tailEnd/>
          </a:ln>
        </p:spPr>
      </p:pic>
      <p:sp>
        <p:nvSpPr>
          <p:cNvPr id="14" name="Rectangle 3"/>
          <p:cNvSpPr txBox="1">
            <a:spLocks noChangeArrowheads="1"/>
          </p:cNvSpPr>
          <p:nvPr/>
        </p:nvSpPr>
        <p:spPr bwMode="auto">
          <a:xfrm>
            <a:off x="533400" y="1600200"/>
            <a:ext cx="8458200" cy="2895600"/>
          </a:xfrm>
          <a:prstGeom prst="rect">
            <a:avLst/>
          </a:prstGeom>
          <a:noFill/>
          <a:ln w="9525">
            <a:noFill/>
            <a:miter lim="800000"/>
            <a:headEnd/>
            <a:tailEnd/>
          </a:ln>
        </p:spPr>
        <p:txBody>
          <a:bodyPr/>
          <a:lstStyle/>
          <a:p>
            <a:pPr fontAlgn="t">
              <a:spcAft>
                <a:spcPts val="300"/>
              </a:spcAft>
              <a:buClr>
                <a:schemeClr val="tx1">
                  <a:lumMod val="65000"/>
                  <a:lumOff val="35000"/>
                </a:schemeClr>
              </a:buClr>
              <a:buSzPct val="150000"/>
              <a:defRPr/>
            </a:pPr>
            <a:r>
              <a:rPr lang="en-US" sz="1900" b="1" dirty="0">
                <a:latin typeface="Rockwell" pitchFamily="18" charset="0"/>
              </a:rPr>
              <a:t>Background:</a:t>
            </a:r>
            <a:r>
              <a:rPr lang="en-US" sz="1900" dirty="0">
                <a:latin typeface="Rockwell" pitchFamily="18" charset="0"/>
              </a:rPr>
              <a:t> Beginning in the early 60’s, Lee </a:t>
            </a:r>
            <a:r>
              <a:rPr lang="en-US" sz="1900" dirty="0" err="1">
                <a:latin typeface="Rockwell" pitchFamily="18" charset="0"/>
              </a:rPr>
              <a:t>Cronbach</a:t>
            </a:r>
            <a:r>
              <a:rPr lang="en-US" sz="1900" dirty="0">
                <a:latin typeface="Rockwell" pitchFamily="18" charset="0"/>
              </a:rPr>
              <a:t> and Richard Snow searched “fruitlessly for interactions of abilities” by looking for </a:t>
            </a:r>
            <a:r>
              <a:rPr lang="en-US" sz="1900" i="1" dirty="0">
                <a:latin typeface="Rockwell" pitchFamily="18" charset="0"/>
              </a:rPr>
              <a:t>aptitudes</a:t>
            </a:r>
            <a:r>
              <a:rPr lang="en-US" sz="1900" dirty="0">
                <a:latin typeface="Rockwell" pitchFamily="18" charset="0"/>
              </a:rPr>
              <a:t> (characteristics that affects responses to the treatment) that explained how to instruct students one way and not another, i.e., evidence that showed regression slopes that differed from treatment to treatment. </a:t>
            </a:r>
          </a:p>
          <a:p>
            <a:pPr fontAlgn="t">
              <a:spcAft>
                <a:spcPts val="300"/>
              </a:spcAft>
              <a:buClr>
                <a:schemeClr val="tx1">
                  <a:lumMod val="65000"/>
                  <a:lumOff val="35000"/>
                </a:schemeClr>
              </a:buClr>
              <a:buSzPct val="150000"/>
              <a:defRPr/>
            </a:pPr>
            <a:r>
              <a:rPr lang="en-US" sz="1900" dirty="0">
                <a:latin typeface="Rockwell" pitchFamily="18" charset="0"/>
              </a:rPr>
              <a:t>Continuing through the 70’s and mid 80’s, </a:t>
            </a:r>
            <a:r>
              <a:rPr lang="en-US" sz="1900" dirty="0" err="1">
                <a:latin typeface="Rockwell" pitchFamily="18" charset="0"/>
              </a:rPr>
              <a:t>Cronbach</a:t>
            </a:r>
            <a:r>
              <a:rPr lang="en-US" sz="1900" dirty="0">
                <a:latin typeface="Rockwell" pitchFamily="18" charset="0"/>
              </a:rPr>
              <a:t> and Snow continued their research by advocating a closer scrutiny of cognitive processes by focusing on Aptitude Treatment Interactions </a:t>
            </a:r>
            <a:r>
              <a:rPr lang="en-US" sz="1500" dirty="0">
                <a:latin typeface="Rockwell" pitchFamily="18" charset="0"/>
              </a:rPr>
              <a:t>(</a:t>
            </a:r>
            <a:r>
              <a:rPr lang="en-US" sz="1500" i="1" dirty="0">
                <a:latin typeface="Rockwell" pitchFamily="18" charset="0"/>
              </a:rPr>
              <a:t>Learning Orientation Research, 2004</a:t>
            </a:r>
            <a:r>
              <a:rPr lang="en-US" sz="1500" dirty="0">
                <a:latin typeface="Rockwell" pitchFamily="18" charset="0"/>
              </a:rPr>
              <a:t>)</a:t>
            </a:r>
            <a:r>
              <a:rPr lang="en-US" sz="1900" dirty="0">
                <a:latin typeface="Rockwell" pitchFamily="18" charset="0"/>
              </a:rPr>
              <a:t>.</a:t>
            </a:r>
          </a:p>
          <a:p>
            <a:pPr marL="169863" indent="-169863" fontAlgn="t">
              <a:spcAft>
                <a:spcPts val="300"/>
              </a:spcAft>
              <a:buClr>
                <a:schemeClr val="tx1">
                  <a:lumMod val="65000"/>
                  <a:lumOff val="35000"/>
                </a:schemeClr>
              </a:buClr>
              <a:buSzPct val="150000"/>
              <a:buFont typeface="Arial" pitchFamily="34" charset="0"/>
              <a:buChar char="•"/>
              <a:defRPr/>
            </a:pPr>
            <a:endParaRPr lang="en-US" sz="1900" dirty="0">
              <a:latin typeface="+mn-lt"/>
            </a:endParaRPr>
          </a:p>
        </p:txBody>
      </p:sp>
      <p:sp>
        <p:nvSpPr>
          <p:cNvPr id="16"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ction Button: Return 5">
            <a:hlinkClick r:id="rId2" action="ppaction://hlinksldjump" highlightClick="1"/>
          </p:cNvPr>
          <p:cNvSpPr>
            <a:spLocks noChangeArrowheads="1"/>
          </p:cNvSpPr>
          <p:nvPr/>
        </p:nvSpPr>
        <p:spPr bwMode="auto">
          <a:xfrm>
            <a:off x="533400" y="6172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50179" name="Rectangle 11"/>
          <p:cNvSpPr>
            <a:spLocks noChangeArrowheads="1"/>
          </p:cNvSpPr>
          <p:nvPr/>
        </p:nvSpPr>
        <p:spPr bwMode="auto">
          <a:xfrm>
            <a:off x="381000" y="5665788"/>
            <a:ext cx="838200" cy="430212"/>
          </a:xfrm>
          <a:prstGeom prst="rect">
            <a:avLst/>
          </a:prstGeom>
          <a:noFill/>
          <a:ln w="9525">
            <a:noFill/>
            <a:miter lim="800000"/>
            <a:headEnd/>
            <a:tailEnd/>
          </a:ln>
        </p:spPr>
        <p:txBody>
          <a:bodyPr anchor="ctr">
            <a:spAutoFit/>
          </a:bodyPr>
          <a:lstStyle/>
          <a:p>
            <a:pPr algn="ctr"/>
            <a:r>
              <a:rPr lang="en-US" sz="1100">
                <a:latin typeface="Rockwell" pitchFamily="18" charset="0"/>
              </a:rPr>
              <a:t>Return to ATI Slide</a:t>
            </a:r>
          </a:p>
        </p:txBody>
      </p:sp>
      <p:pic>
        <p:nvPicPr>
          <p:cNvPr id="5018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a:ln w="9525">
            <a:noFill/>
            <a:miter lim="800000"/>
            <a:headEnd/>
            <a:tailEnd/>
          </a:ln>
        </p:spPr>
      </p:pic>
      <p:sp>
        <p:nvSpPr>
          <p:cNvPr id="14" name="Rectangle 3"/>
          <p:cNvSpPr txBox="1">
            <a:spLocks noChangeArrowheads="1"/>
          </p:cNvSpPr>
          <p:nvPr/>
        </p:nvSpPr>
        <p:spPr bwMode="auto">
          <a:xfrm>
            <a:off x="533400" y="1600200"/>
            <a:ext cx="2667000" cy="381000"/>
          </a:xfrm>
          <a:prstGeom prst="rect">
            <a:avLst/>
          </a:prstGeom>
          <a:noFill/>
          <a:ln w="9525">
            <a:noFill/>
            <a:miter lim="800000"/>
            <a:headEnd/>
            <a:tailEnd/>
          </a:ln>
        </p:spPr>
        <p:txBody>
          <a:bodyPr/>
          <a:lstStyle/>
          <a:p>
            <a:pPr fontAlgn="t">
              <a:spcAft>
                <a:spcPts val="300"/>
              </a:spcAft>
              <a:buClr>
                <a:schemeClr val="tx1">
                  <a:lumMod val="65000"/>
                  <a:lumOff val="35000"/>
                </a:schemeClr>
              </a:buClr>
              <a:buSzPct val="150000"/>
              <a:defRPr/>
            </a:pPr>
            <a:r>
              <a:rPr lang="en-US" sz="1900" b="1" dirty="0" smtClean="0">
                <a:latin typeface="Rockwell" pitchFamily="18" charset="0"/>
              </a:rPr>
              <a:t>ATI Methodology</a:t>
            </a:r>
            <a:endParaRPr lang="en-US" sz="1900" dirty="0">
              <a:latin typeface="+mn-lt"/>
            </a:endParaRPr>
          </a:p>
        </p:txBody>
      </p:sp>
      <p:sp>
        <p:nvSpPr>
          <p:cNvPr id="16"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pic>
        <p:nvPicPr>
          <p:cNvPr id="1027" name="Picture 3"/>
          <p:cNvPicPr>
            <a:picLocks noChangeAspect="1" noChangeArrowheads="1"/>
          </p:cNvPicPr>
          <p:nvPr/>
        </p:nvPicPr>
        <p:blipFill>
          <a:blip r:embed="rId4" cstate="print"/>
          <a:srcRect/>
          <a:stretch>
            <a:fillRect/>
          </a:stretch>
        </p:blipFill>
        <p:spPr bwMode="auto">
          <a:xfrm>
            <a:off x="1676400" y="2133600"/>
            <a:ext cx="6248400" cy="361672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ChangeArrowheads="1"/>
          </p:cNvSpPr>
          <p:nvPr/>
        </p:nvSpPr>
        <p:spPr bwMode="auto">
          <a:xfrm>
            <a:off x="381000" y="5665788"/>
            <a:ext cx="838200" cy="430212"/>
          </a:xfrm>
          <a:prstGeom prst="rect">
            <a:avLst/>
          </a:prstGeom>
          <a:noFill/>
          <a:ln w="9525">
            <a:noFill/>
            <a:miter lim="800000"/>
            <a:headEnd/>
            <a:tailEnd/>
          </a:ln>
        </p:spPr>
        <p:txBody>
          <a:bodyPr anchor="ctr">
            <a:spAutoFit/>
          </a:bodyPr>
          <a:lstStyle/>
          <a:p>
            <a:pPr algn="ctr"/>
            <a:r>
              <a:rPr lang="en-US" sz="1100">
                <a:latin typeface="Rockwell" pitchFamily="18" charset="0"/>
              </a:rPr>
              <a:t>Return to ATI Slide</a:t>
            </a:r>
          </a:p>
        </p:txBody>
      </p:sp>
      <p:pic>
        <p:nvPicPr>
          <p:cNvPr id="5120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2" cstate="print"/>
          <a:srcRect/>
          <a:stretch>
            <a:fillRect/>
          </a:stretch>
        </p:blipFill>
        <p:spPr bwMode="auto">
          <a:xfrm>
            <a:off x="7353300" y="6257925"/>
            <a:ext cx="581025" cy="295275"/>
          </a:xfrm>
          <a:prstGeom prst="rect">
            <a:avLst/>
          </a:prstGeom>
          <a:noFill/>
          <a:ln w="9525">
            <a:noFill/>
            <a:miter lim="800000"/>
            <a:headEnd/>
            <a:tailEnd/>
          </a:ln>
        </p:spPr>
      </p:pic>
      <p:pic>
        <p:nvPicPr>
          <p:cNvPr id="51204"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a:ln w="9525">
            <a:noFill/>
            <a:miter lim="800000"/>
            <a:headEnd/>
            <a:tailEnd/>
          </a:ln>
        </p:spPr>
      </p:pic>
      <p:sp>
        <p:nvSpPr>
          <p:cNvPr id="51205" name="Action Button: Return 5">
            <a:hlinkClick r:id="rId4" action="ppaction://hlinksldjump" highlightClick="1"/>
          </p:cNvPr>
          <p:cNvSpPr>
            <a:spLocks noChangeArrowheads="1"/>
          </p:cNvSpPr>
          <p:nvPr/>
        </p:nvSpPr>
        <p:spPr bwMode="auto">
          <a:xfrm>
            <a:off x="533400" y="6172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16"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sp>
        <p:nvSpPr>
          <p:cNvPr id="17" name="Rectangle 3"/>
          <p:cNvSpPr txBox="1">
            <a:spLocks noChangeArrowheads="1"/>
          </p:cNvSpPr>
          <p:nvPr/>
        </p:nvSpPr>
        <p:spPr bwMode="auto">
          <a:xfrm>
            <a:off x="533400" y="1600200"/>
            <a:ext cx="8458200" cy="2895600"/>
          </a:xfrm>
          <a:prstGeom prst="rect">
            <a:avLst/>
          </a:prstGeom>
          <a:noFill/>
          <a:ln w="9525">
            <a:noFill/>
            <a:miter lim="800000"/>
            <a:headEnd/>
            <a:tailEnd/>
          </a:ln>
        </p:spPr>
        <p:txBody>
          <a:bodyPr/>
          <a:lstStyle/>
          <a:p>
            <a:pPr fontAlgn="t">
              <a:spcAft>
                <a:spcPts val="300"/>
              </a:spcAft>
              <a:buClr>
                <a:schemeClr val="tx1">
                  <a:lumMod val="65000"/>
                  <a:lumOff val="35000"/>
                </a:schemeClr>
              </a:buClr>
              <a:buSzPct val="150000"/>
              <a:defRPr/>
            </a:pPr>
            <a:r>
              <a:rPr lang="en-US" sz="1900" b="1" dirty="0">
                <a:latin typeface="Rockwell" pitchFamily="18" charset="0"/>
              </a:rPr>
              <a:t>Findings:</a:t>
            </a:r>
            <a:r>
              <a:rPr lang="en-US" sz="2000" dirty="0"/>
              <a:t> </a:t>
            </a:r>
            <a:r>
              <a:rPr lang="en-US" sz="1900" dirty="0" err="1">
                <a:latin typeface="+mn-lt"/>
              </a:rPr>
              <a:t>Cronbach’s</a:t>
            </a:r>
            <a:r>
              <a:rPr lang="en-US" sz="1900" dirty="0">
                <a:latin typeface="+mn-lt"/>
              </a:rPr>
              <a:t> (1975) research emphasized the important relationship between cognitive aptitudes and treatment interactions. However, he was continually thwarted by inconsistent findings coming from roughly similar inquiries. Successive studies employing the same treatment variable found different outcome-on-aptitude slopes. </a:t>
            </a:r>
          </a:p>
          <a:p>
            <a:pPr fontAlgn="t">
              <a:spcAft>
                <a:spcPts val="300"/>
              </a:spcAft>
              <a:buClr>
                <a:schemeClr val="tx1">
                  <a:lumMod val="65000"/>
                  <a:lumOff val="35000"/>
                </a:schemeClr>
              </a:buClr>
              <a:buSzPct val="150000"/>
              <a:defRPr/>
            </a:pPr>
            <a:r>
              <a:rPr lang="en-US" sz="1900" dirty="0" err="1">
                <a:latin typeface="+mn-lt"/>
              </a:rPr>
              <a:t>Cronbach</a:t>
            </a:r>
            <a:r>
              <a:rPr lang="en-US" sz="1900" dirty="0">
                <a:latin typeface="+mn-lt"/>
              </a:rPr>
              <a:t> concluded the </a:t>
            </a:r>
            <a:r>
              <a:rPr lang="en-US" sz="1900" i="1" dirty="0">
                <a:latin typeface="+mn-lt"/>
              </a:rPr>
              <a:t>inconsistency came from unidentified interactions</a:t>
            </a:r>
            <a:r>
              <a:rPr lang="en-US" sz="1900" dirty="0">
                <a:latin typeface="+mn-lt"/>
              </a:rPr>
              <a:t> and that "an understanding of cognitive abilities considered alone would not be sufficient to explain learning, individual differences in learning, and aptitude treatment interactions </a:t>
            </a:r>
            <a:r>
              <a:rPr lang="en-US" sz="1500" dirty="0">
                <a:latin typeface="+mn-lt"/>
              </a:rPr>
              <a:t>(</a:t>
            </a:r>
            <a:r>
              <a:rPr lang="en-US" sz="1500" i="1" dirty="0">
                <a:latin typeface="+mn-lt"/>
              </a:rPr>
              <a:t>Learning Orientation Research, 2004</a:t>
            </a:r>
            <a:r>
              <a:rPr lang="en-US" sz="1500" dirty="0">
                <a:latin typeface="+mn-lt"/>
              </a:rPr>
              <a: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ChangeArrowheads="1"/>
          </p:cNvSpPr>
          <p:nvPr/>
        </p:nvSpPr>
        <p:spPr bwMode="auto">
          <a:xfrm>
            <a:off x="381000" y="5665788"/>
            <a:ext cx="838200" cy="430212"/>
          </a:xfrm>
          <a:prstGeom prst="rect">
            <a:avLst/>
          </a:prstGeom>
          <a:noFill/>
          <a:ln w="9525">
            <a:noFill/>
            <a:miter lim="800000"/>
            <a:headEnd/>
            <a:tailEnd/>
          </a:ln>
        </p:spPr>
        <p:txBody>
          <a:bodyPr anchor="ctr">
            <a:spAutoFit/>
          </a:bodyPr>
          <a:lstStyle/>
          <a:p>
            <a:pPr algn="ctr"/>
            <a:r>
              <a:rPr lang="en-US" sz="1100">
                <a:latin typeface="Rockwell" pitchFamily="18" charset="0"/>
              </a:rPr>
              <a:t>Return to ATI Slide</a:t>
            </a:r>
          </a:p>
        </p:txBody>
      </p:sp>
      <p:pic>
        <p:nvPicPr>
          <p:cNvPr id="5222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2" cstate="print"/>
          <a:srcRect/>
          <a:stretch>
            <a:fillRect/>
          </a:stretch>
        </p:blipFill>
        <p:spPr bwMode="auto">
          <a:xfrm>
            <a:off x="7353300" y="6257925"/>
            <a:ext cx="581025" cy="295275"/>
          </a:xfrm>
          <a:prstGeom prst="rect">
            <a:avLst/>
          </a:prstGeom>
          <a:noFill/>
          <a:ln w="9525">
            <a:noFill/>
            <a:miter lim="800000"/>
            <a:headEnd/>
            <a:tailEnd/>
          </a:ln>
        </p:spPr>
      </p:pic>
      <p:pic>
        <p:nvPicPr>
          <p:cNvPr id="5222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a:ln w="9525">
            <a:noFill/>
            <a:miter lim="800000"/>
            <a:headEnd/>
            <a:tailEnd/>
          </a:ln>
        </p:spPr>
      </p:pic>
      <p:sp>
        <p:nvSpPr>
          <p:cNvPr id="52229" name="Action Button: Return 5">
            <a:hlinkClick r:id="rId4" action="ppaction://hlinksldjump" highlightClick="1"/>
          </p:cNvPr>
          <p:cNvSpPr>
            <a:spLocks noChangeArrowheads="1"/>
          </p:cNvSpPr>
          <p:nvPr/>
        </p:nvSpPr>
        <p:spPr bwMode="auto">
          <a:xfrm>
            <a:off x="533400" y="6172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16"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sp>
        <p:nvSpPr>
          <p:cNvPr id="18" name="Rectangle 3"/>
          <p:cNvSpPr txBox="1">
            <a:spLocks noChangeArrowheads="1"/>
          </p:cNvSpPr>
          <p:nvPr/>
        </p:nvSpPr>
        <p:spPr bwMode="auto">
          <a:xfrm>
            <a:off x="533400" y="1600200"/>
            <a:ext cx="8458200" cy="3124200"/>
          </a:xfrm>
          <a:prstGeom prst="rect">
            <a:avLst/>
          </a:prstGeom>
          <a:noFill/>
          <a:ln w="9525">
            <a:noFill/>
            <a:miter lim="800000"/>
            <a:headEnd/>
            <a:tailEnd/>
          </a:ln>
        </p:spPr>
        <p:txBody>
          <a:bodyPr/>
          <a:lstStyle/>
          <a:p>
            <a:pPr>
              <a:spcAft>
                <a:spcPts val="300"/>
              </a:spcAft>
              <a:buClr>
                <a:schemeClr val="bg2"/>
              </a:buClr>
              <a:buSzPct val="150000"/>
              <a:defRPr/>
            </a:pPr>
            <a:r>
              <a:rPr lang="en-US" sz="1900" b="1" dirty="0">
                <a:latin typeface="Rockwell" pitchFamily="18" charset="0"/>
              </a:rPr>
              <a:t>Findings (</a:t>
            </a:r>
            <a:r>
              <a:rPr lang="en-US" sz="1900" b="1" dirty="0" err="1">
                <a:latin typeface="Rockwell" pitchFamily="18" charset="0"/>
              </a:rPr>
              <a:t>con’t</a:t>
            </a:r>
            <a:r>
              <a:rPr lang="en-US" sz="1900" b="1" dirty="0">
                <a:latin typeface="+mn-lt"/>
              </a:rPr>
              <a:t>): </a:t>
            </a:r>
            <a:r>
              <a:rPr lang="en-US" sz="1900" dirty="0">
                <a:latin typeface="+mn-lt"/>
              </a:rPr>
              <a:t>In the early eighties, the cognitive process analysis of aptitudes processes continued with variations focusing on individual differences in learning and cognition </a:t>
            </a:r>
            <a:r>
              <a:rPr lang="en-US" sz="1500" dirty="0">
                <a:latin typeface="+mn-lt"/>
              </a:rPr>
              <a:t>(</a:t>
            </a:r>
            <a:r>
              <a:rPr lang="en-US" sz="1500" i="1" dirty="0">
                <a:latin typeface="+mn-lt"/>
              </a:rPr>
              <a:t>Snow, 1980</a:t>
            </a:r>
            <a:r>
              <a:rPr lang="en-US" sz="1900" dirty="0">
                <a:latin typeface="+mn-lt"/>
              </a:rPr>
              <a:t>). </a:t>
            </a:r>
          </a:p>
          <a:p>
            <a:pPr>
              <a:spcAft>
                <a:spcPts val="300"/>
              </a:spcAft>
              <a:buClr>
                <a:schemeClr val="bg2"/>
              </a:buClr>
              <a:buSzPct val="150000"/>
              <a:defRPr/>
            </a:pPr>
            <a:r>
              <a:rPr lang="en-US" sz="1900" dirty="0">
                <a:latin typeface="+mn-lt"/>
              </a:rPr>
              <a:t>Although </a:t>
            </a:r>
            <a:r>
              <a:rPr lang="en-US" sz="1900" dirty="0" err="1">
                <a:latin typeface="+mn-lt"/>
              </a:rPr>
              <a:t>Cronbach</a:t>
            </a:r>
            <a:r>
              <a:rPr lang="en-US" sz="1900" dirty="0">
                <a:latin typeface="+mn-lt"/>
              </a:rPr>
              <a:t> and Snow (1977) were looking for a "whole-person view" of learning, they believed it was primarily the cognitive processes that should be considered in the design and development of adaptive instructional systems. </a:t>
            </a:r>
          </a:p>
          <a:p>
            <a:pPr>
              <a:spcAft>
                <a:spcPts val="300"/>
              </a:spcAft>
              <a:buClr>
                <a:schemeClr val="bg2"/>
              </a:buClr>
              <a:buSzPct val="150000"/>
              <a:defRPr/>
            </a:pPr>
            <a:r>
              <a:rPr lang="en-US" sz="1900" dirty="0">
                <a:latin typeface="+mn-lt"/>
              </a:rPr>
              <a:t>Eventually the new </a:t>
            </a:r>
            <a:r>
              <a:rPr lang="en-US" sz="1900" i="1" dirty="0">
                <a:latin typeface="+mn-lt"/>
              </a:rPr>
              <a:t>aptitudes</a:t>
            </a:r>
            <a:r>
              <a:rPr lang="en-US" sz="1900" dirty="0">
                <a:latin typeface="+mn-lt"/>
              </a:rPr>
              <a:t> evolved into </a:t>
            </a:r>
            <a:r>
              <a:rPr lang="en-US" sz="1900" i="1" dirty="0">
                <a:latin typeface="+mn-lt"/>
              </a:rPr>
              <a:t>cognitive styles</a:t>
            </a:r>
            <a:r>
              <a:rPr lang="en-US" sz="1900" dirty="0">
                <a:latin typeface="+mn-lt"/>
              </a:rPr>
              <a:t> to represent the predominant modes of information processing, although can very within individuals as a function of task and situation variables </a:t>
            </a:r>
            <a:r>
              <a:rPr lang="en-US" sz="1500" dirty="0">
                <a:latin typeface="+mn-lt"/>
              </a:rPr>
              <a:t>(</a:t>
            </a:r>
            <a:r>
              <a:rPr lang="en-US" sz="1500" i="1" dirty="0">
                <a:latin typeface="+mn-lt"/>
              </a:rPr>
              <a:t>Snow, 1980</a:t>
            </a:r>
            <a:r>
              <a:rPr lang="en-US" sz="1900" dirty="0">
                <a:latin typeface="+mn-lt"/>
              </a:rPr>
              <a:t>).</a:t>
            </a:r>
          </a:p>
          <a:p>
            <a:pPr>
              <a:spcAft>
                <a:spcPts val="0"/>
              </a:spcAft>
              <a:buClr>
                <a:schemeClr val="bg2"/>
              </a:buClr>
              <a:buSzPct val="150000"/>
              <a:defRPr/>
            </a:pPr>
            <a:endParaRPr lang="en-US" sz="2000" dirty="0"/>
          </a:p>
          <a:p>
            <a:pPr marL="336550" indent="-336550">
              <a:spcAft>
                <a:spcPts val="0"/>
              </a:spcAft>
              <a:buClr>
                <a:schemeClr val="bg2"/>
              </a:buClr>
              <a:buSzPct val="150000"/>
              <a:buFont typeface="Arial" pitchFamily="34" charset="0"/>
              <a:buChar char="•"/>
              <a:defRPr/>
            </a:pPr>
            <a:endParaRPr lang="en-US" sz="2000" dirty="0">
              <a:latin typeface="Rockwell" pitchFamily="18" charset="0"/>
            </a:endParaRPr>
          </a:p>
          <a:p>
            <a:pPr fontAlgn="t">
              <a:spcAft>
                <a:spcPts val="300"/>
              </a:spcAft>
              <a:buClr>
                <a:schemeClr val="tx1">
                  <a:lumMod val="65000"/>
                  <a:lumOff val="35000"/>
                </a:schemeClr>
              </a:buClr>
              <a:buSzPct val="150000"/>
              <a:defRPr/>
            </a:pPr>
            <a:endParaRPr lang="en-US" sz="1900" dirty="0">
              <a:latin typeface="+mn-lt"/>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ChangeArrowheads="1"/>
          </p:cNvSpPr>
          <p:nvPr/>
        </p:nvSpPr>
        <p:spPr bwMode="auto">
          <a:xfrm>
            <a:off x="381000" y="5665788"/>
            <a:ext cx="838200" cy="430212"/>
          </a:xfrm>
          <a:prstGeom prst="rect">
            <a:avLst/>
          </a:prstGeom>
          <a:noFill/>
          <a:ln w="9525">
            <a:noFill/>
            <a:miter lim="800000"/>
            <a:headEnd/>
            <a:tailEnd/>
          </a:ln>
        </p:spPr>
        <p:txBody>
          <a:bodyPr anchor="ctr">
            <a:spAutoFit/>
          </a:bodyPr>
          <a:lstStyle/>
          <a:p>
            <a:pPr algn="ctr"/>
            <a:r>
              <a:rPr lang="en-US" sz="1100">
                <a:latin typeface="Rockwell" pitchFamily="18" charset="0"/>
              </a:rPr>
              <a:t>Return to ATI Slide</a:t>
            </a:r>
          </a:p>
        </p:txBody>
      </p:sp>
      <p:pic>
        <p:nvPicPr>
          <p:cNvPr id="53251"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2" cstate="print"/>
          <a:srcRect/>
          <a:stretch>
            <a:fillRect/>
          </a:stretch>
        </p:blipFill>
        <p:spPr bwMode="auto">
          <a:xfrm>
            <a:off x="7353300" y="6257925"/>
            <a:ext cx="581025" cy="295275"/>
          </a:xfrm>
          <a:prstGeom prst="rect">
            <a:avLst/>
          </a:prstGeom>
          <a:noFill/>
          <a:ln w="9525">
            <a:noFill/>
            <a:miter lim="800000"/>
            <a:headEnd/>
            <a:tailEnd/>
          </a:ln>
        </p:spPr>
      </p:pic>
      <p:sp>
        <p:nvSpPr>
          <p:cNvPr id="53252" name="Action Button: Return 5">
            <a:hlinkClick r:id="rId3" action="ppaction://hlinksldjump" highlightClick="1"/>
          </p:cNvPr>
          <p:cNvSpPr>
            <a:spLocks noChangeArrowheads="1"/>
          </p:cNvSpPr>
          <p:nvPr/>
        </p:nvSpPr>
        <p:spPr bwMode="auto">
          <a:xfrm>
            <a:off x="533400" y="6172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15"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sp>
        <p:nvSpPr>
          <p:cNvPr id="16" name="Rectangle 3"/>
          <p:cNvSpPr txBox="1">
            <a:spLocks noChangeArrowheads="1"/>
          </p:cNvSpPr>
          <p:nvPr/>
        </p:nvSpPr>
        <p:spPr bwMode="auto">
          <a:xfrm>
            <a:off x="533400" y="1600200"/>
            <a:ext cx="8458200" cy="2209800"/>
          </a:xfrm>
          <a:prstGeom prst="rect">
            <a:avLst/>
          </a:prstGeom>
          <a:noFill/>
          <a:ln w="9525">
            <a:noFill/>
            <a:miter lim="800000"/>
            <a:headEnd/>
            <a:tailEnd/>
          </a:ln>
        </p:spPr>
        <p:txBody>
          <a:bodyPr/>
          <a:lstStyle/>
          <a:p>
            <a:pPr>
              <a:spcAft>
                <a:spcPts val="300"/>
              </a:spcAft>
              <a:buClr>
                <a:schemeClr val="bg2"/>
              </a:buClr>
              <a:buSzPct val="150000"/>
              <a:defRPr/>
            </a:pPr>
            <a:r>
              <a:rPr lang="en-US" sz="1900" b="1" dirty="0">
                <a:latin typeface="Rockwell" pitchFamily="18" charset="0"/>
              </a:rPr>
              <a:t>Conclusion</a:t>
            </a:r>
            <a:r>
              <a:rPr lang="en-US" sz="1900" b="1" dirty="0">
                <a:latin typeface="+mn-lt"/>
              </a:rPr>
              <a:t>: </a:t>
            </a:r>
            <a:r>
              <a:rPr lang="en-US" sz="1900" dirty="0">
                <a:latin typeface="+mn-lt"/>
              </a:rPr>
              <a:t>ATI critics argued that student performance was too dynamic to be supported by the permanence and pervasiveness of primarily cognitive ATI and that students, e.g., without learner control, would become system dependent on prescribed solutions. </a:t>
            </a:r>
          </a:p>
          <a:p>
            <a:pPr>
              <a:spcAft>
                <a:spcPts val="300"/>
              </a:spcAft>
              <a:buClr>
                <a:schemeClr val="bg2"/>
              </a:buClr>
              <a:buSzPct val="150000"/>
              <a:defRPr/>
            </a:pPr>
            <a:r>
              <a:rPr lang="en-US" sz="1900" dirty="0">
                <a:latin typeface="+mn-lt"/>
              </a:rPr>
              <a:t>However, based upon </a:t>
            </a:r>
            <a:r>
              <a:rPr lang="en-US" sz="1900" dirty="0" err="1">
                <a:latin typeface="+mn-lt"/>
              </a:rPr>
              <a:t>Cronbach</a:t>
            </a:r>
            <a:r>
              <a:rPr lang="en-US" sz="1900" dirty="0">
                <a:latin typeface="+mn-lt"/>
              </a:rPr>
              <a:t> and Snow’s pioneering research, they concluded that ultimately design treatments should not focus on the individual but groups of students with particular aptitude patterns. </a:t>
            </a:r>
          </a:p>
          <a:p>
            <a:pPr marL="336550" indent="-336550">
              <a:spcAft>
                <a:spcPts val="0"/>
              </a:spcAft>
              <a:buClr>
                <a:schemeClr val="bg2"/>
              </a:buClr>
              <a:buSzPct val="150000"/>
              <a:buFont typeface="Arial" pitchFamily="34" charset="0"/>
              <a:buChar char="•"/>
              <a:defRPr/>
            </a:pPr>
            <a:endParaRPr lang="en-US" sz="2000" dirty="0">
              <a:latin typeface="Rockwell" pitchFamily="18" charset="0"/>
            </a:endParaRPr>
          </a:p>
          <a:p>
            <a:pPr fontAlgn="t">
              <a:spcAft>
                <a:spcPts val="300"/>
              </a:spcAft>
              <a:buClr>
                <a:schemeClr val="tx1">
                  <a:lumMod val="65000"/>
                  <a:lumOff val="35000"/>
                </a:schemeClr>
              </a:buClr>
              <a:buSzPct val="150000"/>
              <a:defRPr/>
            </a:pPr>
            <a:endParaRPr lang="en-US" sz="1900" dirty="0">
              <a:latin typeface="+mn-lt"/>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828800" y="3200400"/>
            <a:ext cx="5715000" cy="762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4000" dirty="0" smtClean="0"/>
              <a:t>Intentional Left Blank</a:t>
            </a:r>
          </a:p>
        </p:txBody>
      </p:sp>
      <p:pic>
        <p:nvPicPr>
          <p:cNvPr id="5427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54276"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33400" y="533400"/>
            <a:ext cx="79248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Cone of Learning: A Perpetuated Myth?</a:t>
            </a:r>
          </a:p>
        </p:txBody>
      </p:sp>
      <p:pic>
        <p:nvPicPr>
          <p:cNvPr id="40964" name="Picture 2"/>
          <p:cNvPicPr>
            <a:picLocks noChangeAspect="1" noChangeArrowheads="1"/>
          </p:cNvPicPr>
          <p:nvPr/>
        </p:nvPicPr>
        <p:blipFill>
          <a:blip r:embed="rId3" cstate="print"/>
          <a:srcRect/>
          <a:stretch>
            <a:fillRect/>
          </a:stretch>
        </p:blipFill>
        <p:spPr bwMode="auto">
          <a:xfrm>
            <a:off x="5638800" y="1371600"/>
            <a:ext cx="3308350" cy="4235450"/>
          </a:xfrm>
          <a:prstGeom prst="rect">
            <a:avLst/>
          </a:prstGeom>
          <a:noFill/>
          <a:ln w="9525">
            <a:noFill/>
            <a:miter lim="800000"/>
            <a:headEnd/>
            <a:tailEnd/>
          </a:ln>
        </p:spPr>
      </p:pic>
      <p:sp>
        <p:nvSpPr>
          <p:cNvPr id="14" name="Rectangle 13"/>
          <p:cNvSpPr/>
          <p:nvPr/>
        </p:nvSpPr>
        <p:spPr>
          <a:xfrm>
            <a:off x="609600" y="3276600"/>
            <a:ext cx="5105400" cy="1169988"/>
          </a:xfrm>
          <a:prstGeom prst="rect">
            <a:avLst/>
          </a:prstGeom>
        </p:spPr>
        <p:txBody>
          <a:bodyPr>
            <a:spAutoFit/>
          </a:bodyPr>
          <a:lstStyle/>
          <a:p>
            <a:pPr>
              <a:defRPr/>
            </a:pPr>
            <a:r>
              <a:rPr lang="en-US" sz="1400" dirty="0">
                <a:latin typeface="+mn-lt"/>
              </a:rPr>
              <a:t>This is Dale’s original </a:t>
            </a:r>
            <a:r>
              <a:rPr lang="en-US" sz="1400" b="1" i="1" dirty="0">
                <a:latin typeface="+mn-lt"/>
              </a:rPr>
              <a:t>Cone of Experience, </a:t>
            </a:r>
            <a:r>
              <a:rPr lang="en-US" sz="1400" i="1" dirty="0">
                <a:latin typeface="+mn-lt"/>
              </a:rPr>
              <a:t>which  </a:t>
            </a:r>
            <a:r>
              <a:rPr lang="en-US" sz="1400" dirty="0">
                <a:latin typeface="+mn-lt"/>
              </a:rPr>
              <a:t>is a “visual metaphor” depicting types of learning, from the concrete to the abstract.  Dale did not intend to place value on one modality over another:“</a:t>
            </a:r>
            <a:r>
              <a:rPr lang="en-US" sz="1400" i="1" dirty="0">
                <a:latin typeface="+mn-lt"/>
              </a:rPr>
              <a:t>The shape of the cone is not related to retention, but rather to the degree of abstraction.”</a:t>
            </a:r>
            <a:endParaRPr lang="en-US" sz="1400" dirty="0">
              <a:latin typeface="+mn-lt"/>
            </a:endParaRPr>
          </a:p>
        </p:txBody>
      </p:sp>
      <p:sp>
        <p:nvSpPr>
          <p:cNvPr id="15" name="TextBox 14"/>
          <p:cNvSpPr txBox="1"/>
          <p:nvPr/>
        </p:nvSpPr>
        <p:spPr>
          <a:xfrm>
            <a:off x="609600" y="4648200"/>
            <a:ext cx="4572000" cy="523875"/>
          </a:xfrm>
          <a:prstGeom prst="rect">
            <a:avLst/>
          </a:prstGeom>
          <a:noFill/>
        </p:spPr>
        <p:txBody>
          <a:bodyPr>
            <a:spAutoFit/>
          </a:bodyPr>
          <a:lstStyle/>
          <a:p>
            <a:pPr>
              <a:defRPr/>
            </a:pPr>
            <a:r>
              <a:rPr lang="en-US" sz="1400" dirty="0">
                <a:latin typeface="+mn-lt"/>
              </a:rPr>
              <a:t>So it went from this metaphor, to the perceived fact (perpetual myth) depicted on </a:t>
            </a:r>
            <a:r>
              <a:rPr lang="en-US" sz="1400" i="1" dirty="0">
                <a:latin typeface="+mn-lt"/>
              </a:rPr>
              <a:t>next page</a:t>
            </a:r>
          </a:p>
        </p:txBody>
      </p:sp>
      <p:cxnSp>
        <p:nvCxnSpPr>
          <p:cNvPr id="40967" name="Straight Arrow Connector 22"/>
          <p:cNvCxnSpPr>
            <a:cxnSpLocks noChangeShapeType="1"/>
          </p:cNvCxnSpPr>
          <p:nvPr/>
        </p:nvCxnSpPr>
        <p:spPr bwMode="auto">
          <a:xfrm>
            <a:off x="4953000" y="5029200"/>
            <a:ext cx="685800" cy="0"/>
          </a:xfrm>
          <a:prstGeom prst="straightConnector1">
            <a:avLst/>
          </a:prstGeom>
          <a:noFill/>
          <a:ln w="63500" algn="ctr">
            <a:solidFill>
              <a:schemeClr val="tx1"/>
            </a:solidFill>
            <a:round/>
            <a:headEnd/>
            <a:tailEnd type="triangle" w="med" len="med"/>
          </a:ln>
        </p:spPr>
      </p:cxnSp>
      <p:sp>
        <p:nvSpPr>
          <p:cNvPr id="12" name="Rectangle 11"/>
          <p:cNvSpPr/>
          <p:nvPr/>
        </p:nvSpPr>
        <p:spPr>
          <a:xfrm>
            <a:off x="1828800" y="5715000"/>
            <a:ext cx="6019800" cy="554037"/>
          </a:xfrm>
          <a:prstGeom prst="rect">
            <a:avLst/>
          </a:prstGeom>
        </p:spPr>
        <p:txBody>
          <a:bodyPr wrap="square">
            <a:spAutoFit/>
          </a:bodyPr>
          <a:lstStyle/>
          <a:p>
            <a:pPr>
              <a:defRPr/>
            </a:pPr>
            <a:r>
              <a:rPr lang="en-US" sz="1000" baseline="30000" dirty="0">
                <a:latin typeface="+mn-lt"/>
              </a:rPr>
              <a:t>*</a:t>
            </a:r>
            <a:r>
              <a:rPr lang="en-US" sz="1000" dirty="0">
                <a:latin typeface="+mn-lt"/>
              </a:rPr>
              <a:t> Sources: </a:t>
            </a:r>
            <a:r>
              <a:rPr lang="en-US" sz="1000" dirty="0">
                <a:latin typeface="+mn-lt"/>
                <a:hlinkClick r:id="rId4"/>
              </a:rPr>
              <a:t>http://facultyecommons.com/dales-cone-of-learning-images-debunked</a:t>
            </a:r>
            <a:r>
              <a:rPr lang="en-US" sz="1000" dirty="0">
                <a:latin typeface="+mn-lt"/>
              </a:rPr>
              <a:t>; </a:t>
            </a:r>
            <a:r>
              <a:rPr lang="en-US" sz="1000" dirty="0">
                <a:latin typeface="+mn-lt"/>
                <a:hlinkClick r:id="rId5"/>
              </a:rPr>
              <a:t>http://www2.potsdam.edu/betrusak/AECT2002/dalescone_files/dalescone.html.ppt</a:t>
            </a:r>
            <a:r>
              <a:rPr lang="en-US" sz="1000" dirty="0">
                <a:latin typeface="+mn-lt"/>
              </a:rPr>
              <a:t>; </a:t>
            </a:r>
            <a:r>
              <a:rPr lang="en-US" sz="1000" dirty="0">
                <a:latin typeface="+mn-lt"/>
                <a:hlinkClick r:id="rId6"/>
              </a:rPr>
              <a:t>http://www.cisco.com/web/strategy/docs/education/Multimodal-Learning-Through-Media.pdf</a:t>
            </a:r>
            <a:r>
              <a:rPr lang="en-US" sz="1000" dirty="0">
                <a:latin typeface="+mn-lt"/>
              </a:rPr>
              <a:t> </a:t>
            </a:r>
          </a:p>
        </p:txBody>
      </p:sp>
      <p:sp>
        <p:nvSpPr>
          <p:cNvPr id="11" name="Rectangle 3"/>
          <p:cNvSpPr txBox="1">
            <a:spLocks noChangeArrowheads="1"/>
          </p:cNvSpPr>
          <p:nvPr/>
        </p:nvSpPr>
        <p:spPr bwMode="auto">
          <a:xfrm>
            <a:off x="609600" y="1600200"/>
            <a:ext cx="5943600" cy="1600200"/>
          </a:xfrm>
          <a:prstGeom prst="rect">
            <a:avLst/>
          </a:prstGeom>
          <a:noFill/>
          <a:ln w="9525">
            <a:noFill/>
            <a:miter lim="800000"/>
            <a:headEnd/>
            <a:tailEnd/>
          </a:ln>
        </p:spPr>
        <p:txBody>
          <a:bodyPr/>
          <a:lstStyle/>
          <a:p>
            <a:pPr>
              <a:spcAft>
                <a:spcPts val="0"/>
              </a:spcAft>
              <a:buClr>
                <a:schemeClr val="bg2"/>
              </a:buClr>
              <a:buSzPct val="150000"/>
              <a:defRPr/>
            </a:pPr>
            <a:r>
              <a:rPr lang="en-US" sz="1600" dirty="0">
                <a:latin typeface="+mn-lt"/>
              </a:rPr>
              <a:t>There is a popular misperception which has been perpetuated over time and transformed into generally accepted information on how individuals  “remember”.  One such “myth” used to account for the variability in learning and erroneously used to predict retention is Edgar Dale’s </a:t>
            </a:r>
            <a:r>
              <a:rPr lang="en-US" sz="1600" i="1" dirty="0">
                <a:latin typeface="+mn-lt"/>
              </a:rPr>
              <a:t>Cone of Experience, which </a:t>
            </a:r>
            <a:r>
              <a:rPr lang="en-US" sz="1600" dirty="0">
                <a:latin typeface="+mn-lt"/>
              </a:rPr>
              <a:t>recently has been “debunked”</a:t>
            </a:r>
            <a:r>
              <a:rPr lang="en-US" sz="1600" b="1" baseline="30000" dirty="0">
                <a:latin typeface="+mn-lt"/>
              </a:rPr>
              <a:t>*</a:t>
            </a:r>
            <a:r>
              <a:rPr lang="en-US" sz="1600" dirty="0">
                <a:latin typeface="+mn-lt"/>
              </a:rPr>
              <a:t>. </a:t>
            </a:r>
          </a:p>
        </p:txBody>
      </p:sp>
      <p:pic>
        <p:nvPicPr>
          <p:cNvPr id="1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7" cstate="print"/>
          <a:srcRect/>
          <a:stretch>
            <a:fillRect/>
          </a:stretch>
        </p:blipFill>
        <p:spPr bwMode="auto">
          <a:xfrm>
            <a:off x="8267700" y="6257925"/>
            <a:ext cx="571500" cy="295275"/>
          </a:xfrm>
          <a:prstGeom prst="rect">
            <a:avLst/>
          </a:prstGeom>
          <a:noFill/>
        </p:spPr>
      </p:pic>
      <p:sp>
        <p:nvSpPr>
          <p:cNvPr id="13" name="Action Button: Return 5">
            <a:hlinkClick r:id="rId8" action="ppaction://hlinksldjump" highlightClick="1"/>
          </p:cNvPr>
          <p:cNvSpPr>
            <a:spLocks noChangeArrowheads="1"/>
          </p:cNvSpPr>
          <p:nvPr/>
        </p:nvSpPr>
        <p:spPr bwMode="auto">
          <a:xfrm>
            <a:off x="6096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
        <p:nvSpPr>
          <p:cNvPr id="18" name="TextBox 17"/>
          <p:cNvSpPr txBox="1"/>
          <p:nvPr/>
        </p:nvSpPr>
        <p:spPr>
          <a:xfrm>
            <a:off x="304800" y="5638800"/>
            <a:ext cx="1143000" cy="430213"/>
          </a:xfrm>
          <a:prstGeom prst="rect">
            <a:avLst/>
          </a:prstGeom>
          <a:noFill/>
        </p:spPr>
        <p:txBody>
          <a:bodyPr>
            <a:spAutoFit/>
          </a:bodyPr>
          <a:lstStyle/>
          <a:p>
            <a:pPr algn="ctr">
              <a:defRPr/>
            </a:pPr>
            <a:r>
              <a:rPr lang="en-US" sz="1100" dirty="0">
                <a:latin typeface="+mn-lt"/>
              </a:rPr>
              <a:t>Click to return to prior slide</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cstate="print"/>
          <a:srcRect/>
          <a:stretch>
            <a:fillRect/>
          </a:stretch>
        </p:blipFill>
        <p:spPr bwMode="auto">
          <a:xfrm>
            <a:off x="533400" y="1447800"/>
            <a:ext cx="3432175" cy="2254250"/>
          </a:xfrm>
          <a:prstGeom prst="rect">
            <a:avLst/>
          </a:prstGeom>
          <a:noFill/>
          <a:ln w="9525">
            <a:noFill/>
            <a:miter lim="800000"/>
            <a:headEnd/>
            <a:tailEnd/>
          </a:ln>
        </p:spPr>
      </p:pic>
      <p:sp>
        <p:nvSpPr>
          <p:cNvPr id="41989" name="Rectangle 12"/>
          <p:cNvSpPr>
            <a:spLocks noChangeArrowheads="1"/>
          </p:cNvSpPr>
          <p:nvPr/>
        </p:nvSpPr>
        <p:spPr bwMode="auto">
          <a:xfrm>
            <a:off x="1219200" y="1524000"/>
            <a:ext cx="7848600" cy="152400"/>
          </a:xfrm>
          <a:prstGeom prst="rect">
            <a:avLst/>
          </a:prstGeom>
          <a:solidFill>
            <a:schemeClr val="bg1"/>
          </a:solidFill>
          <a:ln w="9525" algn="ctr">
            <a:noFill/>
            <a:round/>
            <a:headEnd/>
            <a:tailEnd/>
          </a:ln>
        </p:spPr>
        <p:txBody>
          <a:bodyPr/>
          <a:lstStyle/>
          <a:p>
            <a:pPr algn="ctr" fontAlgn="t"/>
            <a:endParaRPr lang="en-US" dirty="0"/>
          </a:p>
        </p:txBody>
      </p:sp>
      <p:pic>
        <p:nvPicPr>
          <p:cNvPr id="41991" name="Picture 5"/>
          <p:cNvPicPr>
            <a:picLocks noChangeAspect="1" noChangeArrowheads="1"/>
          </p:cNvPicPr>
          <p:nvPr/>
        </p:nvPicPr>
        <p:blipFill>
          <a:blip r:embed="rId4" cstate="print"/>
          <a:srcRect/>
          <a:stretch>
            <a:fillRect/>
          </a:stretch>
        </p:blipFill>
        <p:spPr bwMode="auto">
          <a:xfrm>
            <a:off x="2133600" y="3810000"/>
            <a:ext cx="4422045" cy="2819400"/>
          </a:xfrm>
          <a:prstGeom prst="rect">
            <a:avLst/>
          </a:prstGeom>
          <a:noFill/>
          <a:ln w="9525">
            <a:noFill/>
            <a:miter lim="800000"/>
            <a:headEnd/>
            <a:tailEnd/>
          </a:ln>
        </p:spPr>
      </p:pic>
      <p:pic>
        <p:nvPicPr>
          <p:cNvPr id="41992" name="Picture 3"/>
          <p:cNvPicPr>
            <a:picLocks noChangeAspect="1" noChangeArrowheads="1"/>
          </p:cNvPicPr>
          <p:nvPr/>
        </p:nvPicPr>
        <p:blipFill>
          <a:blip r:embed="rId5" cstate="print"/>
          <a:srcRect/>
          <a:stretch>
            <a:fillRect/>
          </a:stretch>
        </p:blipFill>
        <p:spPr bwMode="auto">
          <a:xfrm>
            <a:off x="5486400" y="1524000"/>
            <a:ext cx="2743200" cy="2581275"/>
          </a:xfrm>
          <a:prstGeom prst="rect">
            <a:avLst/>
          </a:prstGeom>
          <a:noFill/>
          <a:ln w="9525">
            <a:noFill/>
            <a:miter lim="800000"/>
            <a:headEnd/>
            <a:tailEnd/>
          </a:ln>
        </p:spPr>
      </p:pic>
      <p:pic>
        <p:nvPicPr>
          <p:cNvPr id="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6" cstate="print"/>
          <a:srcRect/>
          <a:stretch>
            <a:fillRect/>
          </a:stretch>
        </p:blipFill>
        <p:spPr bwMode="auto">
          <a:xfrm>
            <a:off x="7353300" y="6257925"/>
            <a:ext cx="581025" cy="295275"/>
          </a:xfrm>
          <a:prstGeom prst="rect">
            <a:avLst/>
          </a:prstGeom>
          <a:noFill/>
        </p:spPr>
      </p:pic>
      <p:pic>
        <p:nvPicPr>
          <p:cNvPr id="1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7" cstate="print"/>
          <a:srcRect/>
          <a:stretch>
            <a:fillRect/>
          </a:stretch>
        </p:blipFill>
        <p:spPr bwMode="auto">
          <a:xfrm>
            <a:off x="8267700" y="6257925"/>
            <a:ext cx="571500" cy="295275"/>
          </a:xfrm>
          <a:prstGeom prst="rect">
            <a:avLst/>
          </a:prstGeom>
          <a:noFill/>
        </p:spPr>
      </p:pic>
      <p:sp>
        <p:nvSpPr>
          <p:cNvPr id="14" name="TextBox 13"/>
          <p:cNvSpPr txBox="1"/>
          <p:nvPr/>
        </p:nvSpPr>
        <p:spPr>
          <a:xfrm>
            <a:off x="3048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12" name="Action Button: Return 5">
            <a:hlinkClick r:id="rId8" action="ppaction://hlinksldjump" highlightClick="1"/>
          </p:cNvPr>
          <p:cNvSpPr>
            <a:spLocks noChangeArrowheads="1"/>
          </p:cNvSpPr>
          <p:nvPr/>
        </p:nvSpPr>
        <p:spPr bwMode="auto">
          <a:xfrm>
            <a:off x="6096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838200" y="533400"/>
            <a:ext cx="76962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And Subsequently Morphed Into This</a:t>
            </a:r>
          </a:p>
        </p:txBody>
      </p:sp>
      <p:pic>
        <p:nvPicPr>
          <p:cNvPr id="43011" name="Picture 2"/>
          <p:cNvPicPr>
            <a:picLocks noChangeAspect="1" noChangeArrowheads="1"/>
          </p:cNvPicPr>
          <p:nvPr/>
        </p:nvPicPr>
        <p:blipFill>
          <a:blip r:embed="rId3" cstate="print"/>
          <a:srcRect/>
          <a:stretch>
            <a:fillRect/>
          </a:stretch>
        </p:blipFill>
        <p:spPr bwMode="auto">
          <a:xfrm>
            <a:off x="3876675" y="1663700"/>
            <a:ext cx="5191125" cy="4051300"/>
          </a:xfrm>
          <a:prstGeom prst="rect">
            <a:avLst/>
          </a:prstGeom>
          <a:noFill/>
          <a:ln w="9525">
            <a:noFill/>
            <a:miter lim="800000"/>
            <a:headEnd/>
            <a:tailEnd/>
          </a:ln>
        </p:spPr>
      </p:pic>
      <p:sp>
        <p:nvSpPr>
          <p:cNvPr id="12" name="Rectangle 11"/>
          <p:cNvSpPr/>
          <p:nvPr/>
        </p:nvSpPr>
        <p:spPr>
          <a:xfrm>
            <a:off x="228600" y="1676400"/>
            <a:ext cx="3810000" cy="1323975"/>
          </a:xfrm>
          <a:prstGeom prst="rect">
            <a:avLst/>
          </a:prstGeom>
        </p:spPr>
        <p:txBody>
          <a:bodyPr wrap="square">
            <a:spAutoFit/>
          </a:bodyPr>
          <a:lstStyle/>
          <a:p>
            <a:pPr>
              <a:defRPr/>
            </a:pPr>
            <a:r>
              <a:rPr lang="en-US" sz="1600" b="1" dirty="0">
                <a:latin typeface="+mn-lt"/>
              </a:rPr>
              <a:t>The percentages have been passed around in our field from reputable person to reputable person, but there is no credible data or research to support them.</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sp>
        <p:nvSpPr>
          <p:cNvPr id="11" name="TextBox 10"/>
          <p:cNvSpPr txBox="1"/>
          <p:nvPr/>
        </p:nvSpPr>
        <p:spPr>
          <a:xfrm>
            <a:off x="3048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9" name="Action Button: Return 5">
            <a:hlinkClick r:id="rId5" action="ppaction://hlinksldjump" highlightClick="1"/>
          </p:cNvPr>
          <p:cNvSpPr>
            <a:spLocks noChangeArrowheads="1"/>
          </p:cNvSpPr>
          <p:nvPr/>
        </p:nvSpPr>
        <p:spPr bwMode="auto">
          <a:xfrm>
            <a:off x="6096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Do You Know Your Learning Style(s)?</a:t>
            </a:r>
          </a:p>
        </p:txBody>
      </p:sp>
      <p:sp>
        <p:nvSpPr>
          <p:cNvPr id="5123" name="Rectangle 3"/>
          <p:cNvSpPr>
            <a:spLocks noGrp="1" noChangeArrowheads="1"/>
          </p:cNvSpPr>
          <p:nvPr>
            <p:ph type="body" idx="1"/>
          </p:nvPr>
        </p:nvSpPr>
        <p:spPr bwMode="auto">
          <a:xfrm>
            <a:off x="762000" y="1371600"/>
            <a:ext cx="8153400" cy="4419600"/>
          </a:xfrm>
          <a:ln>
            <a:miter lim="800000"/>
            <a:headEnd/>
            <a:tailEnd/>
          </a:ln>
        </p:spPr>
        <p:txBody>
          <a:bodyPr vert="horz" wrap="square" lIns="91440" tIns="45720" rIns="91440" bIns="45720" numCol="1" anchor="t" anchorCtr="0" compatLnSpc="1">
            <a:prstTxWarp prst="textNoShape">
              <a:avLst/>
            </a:prstTxWarp>
          </a:bodyPr>
          <a:lstStyle/>
          <a:p>
            <a:pPr marL="169863" indent="-169863">
              <a:spcBef>
                <a:spcPts val="0"/>
              </a:spcBef>
              <a:spcAft>
                <a:spcPts val="300"/>
              </a:spcAft>
              <a:buFont typeface="Wingdings" pitchFamily="2" charset="2"/>
              <a:buNone/>
              <a:defRPr/>
            </a:pPr>
            <a:r>
              <a:rPr lang="en-US" sz="1900" b="1" i="1" dirty="0" smtClean="0"/>
              <a:t>Are you a</a:t>
            </a:r>
            <a:r>
              <a:rPr lang="en-US" sz="1900" dirty="0" smtClean="0"/>
              <a:t>…</a:t>
            </a:r>
          </a:p>
          <a:p>
            <a:pPr marL="169863" indent="-169863">
              <a:spcBef>
                <a:spcPts val="0"/>
              </a:spcBef>
              <a:spcAft>
                <a:spcPts val="200"/>
              </a:spcAft>
              <a:buSzPct val="100000"/>
              <a:buFont typeface="Symbol" pitchFamily="18" charset="2"/>
              <a:buChar char=""/>
              <a:defRPr/>
            </a:pPr>
            <a:r>
              <a:rPr lang="en-US" sz="1650" dirty="0" smtClean="0"/>
              <a:t>Converger; diverger; assimilator; accommodator (Kolb’s LSI)</a:t>
            </a:r>
          </a:p>
          <a:p>
            <a:pPr marL="169863" indent="-169863">
              <a:spcBef>
                <a:spcPts val="0"/>
              </a:spcBef>
              <a:spcAft>
                <a:spcPts val="200"/>
              </a:spcAft>
              <a:buSzPct val="100000"/>
              <a:buFont typeface="Symbol" pitchFamily="18" charset="2"/>
              <a:buChar char=""/>
              <a:defRPr/>
            </a:pPr>
            <a:r>
              <a:rPr lang="en-US" sz="1650" dirty="0" smtClean="0"/>
              <a:t>Concrete sequential; abstract random; abstract sequential; concrete random (Gregorc’s learning style topography)</a:t>
            </a:r>
          </a:p>
          <a:p>
            <a:pPr marL="169863" indent="-169863">
              <a:spcBef>
                <a:spcPts val="0"/>
              </a:spcBef>
              <a:spcAft>
                <a:spcPts val="200"/>
              </a:spcAft>
              <a:buSzPct val="100000"/>
              <a:buFont typeface="Symbol" pitchFamily="18" charset="2"/>
              <a:buChar char=""/>
              <a:defRPr/>
            </a:pPr>
            <a:r>
              <a:rPr lang="en-US" sz="1650" dirty="0" smtClean="0"/>
              <a:t>Leveling/Sharpening cognitive styles (Klein)</a:t>
            </a:r>
          </a:p>
          <a:p>
            <a:pPr marL="169863" indent="-169863">
              <a:spcBef>
                <a:spcPts val="0"/>
              </a:spcBef>
              <a:spcAft>
                <a:spcPts val="200"/>
              </a:spcAft>
              <a:buSzPct val="100000"/>
              <a:buFont typeface="Symbol" pitchFamily="18" charset="2"/>
              <a:buChar char=""/>
              <a:defRPr/>
            </a:pPr>
            <a:r>
              <a:rPr lang="en-US" sz="1650" dirty="0" smtClean="0"/>
              <a:t>Impulsive/Reflective cognitive styles (Kagan)</a:t>
            </a:r>
          </a:p>
          <a:p>
            <a:pPr marL="169863" indent="-169863">
              <a:spcBef>
                <a:spcPts val="0"/>
              </a:spcBef>
              <a:spcAft>
                <a:spcPts val="200"/>
              </a:spcAft>
              <a:buSzPct val="100000"/>
              <a:buFont typeface="Symbol" pitchFamily="18" charset="2"/>
              <a:buChar char=""/>
              <a:defRPr/>
            </a:pPr>
            <a:r>
              <a:rPr lang="en-US" sz="1650" dirty="0" smtClean="0"/>
              <a:t>Visual/Haptic (Lowenfeld &amp; Brittain)</a:t>
            </a:r>
          </a:p>
          <a:p>
            <a:pPr marL="169863" indent="-169863">
              <a:spcBef>
                <a:spcPts val="0"/>
              </a:spcBef>
              <a:spcAft>
                <a:spcPts val="200"/>
              </a:spcAft>
              <a:buSzPct val="100000"/>
              <a:buFont typeface="Symbol" pitchFamily="18" charset="2"/>
              <a:buChar char=""/>
              <a:defRPr/>
            </a:pPr>
            <a:r>
              <a:rPr lang="en-US" sz="1650" dirty="0" smtClean="0"/>
              <a:t>Sensory/intuitive; visual/verbal; active/reflective; sequential/global (Felder &amp; Silverman four-dimension model)</a:t>
            </a:r>
          </a:p>
          <a:p>
            <a:pPr marL="169863" indent="-169863">
              <a:spcBef>
                <a:spcPts val="0"/>
              </a:spcBef>
              <a:spcAft>
                <a:spcPts val="200"/>
              </a:spcAft>
              <a:buSzPct val="100000"/>
              <a:buFont typeface="Symbol" pitchFamily="18" charset="2"/>
              <a:buChar char=""/>
              <a:defRPr/>
            </a:pPr>
            <a:r>
              <a:rPr lang="en-US" sz="1650" dirty="0" smtClean="0"/>
              <a:t>Grasha-Reichmann Student Learning Style Scales</a:t>
            </a:r>
          </a:p>
          <a:p>
            <a:pPr marL="169863" indent="-169863">
              <a:spcBef>
                <a:spcPts val="0"/>
              </a:spcBef>
              <a:spcAft>
                <a:spcPts val="200"/>
              </a:spcAft>
              <a:buSzPct val="100000"/>
              <a:buFont typeface="Symbol" pitchFamily="18" charset="2"/>
              <a:buChar char=""/>
              <a:defRPr/>
            </a:pPr>
            <a:r>
              <a:rPr lang="en-US" sz="1650" dirty="0" smtClean="0"/>
              <a:t>Activists; reflectors; pragmatists; theorists (Honey &amp; Mumford's learning styles)</a:t>
            </a:r>
          </a:p>
          <a:p>
            <a:pPr marL="169863" indent="-169863">
              <a:spcBef>
                <a:spcPts val="0"/>
              </a:spcBef>
              <a:spcAft>
                <a:spcPts val="200"/>
              </a:spcAft>
              <a:buSzPct val="100000"/>
              <a:buFont typeface="Symbol" pitchFamily="18" charset="2"/>
              <a:buChar char=""/>
              <a:defRPr/>
            </a:pPr>
            <a:r>
              <a:rPr lang="en-US" sz="1650" dirty="0" smtClean="0"/>
              <a:t>Analytic/non-analytic; conceptualizing (Messick) </a:t>
            </a:r>
          </a:p>
          <a:p>
            <a:pPr marL="169863" indent="-169863">
              <a:spcBef>
                <a:spcPts val="0"/>
              </a:spcBef>
              <a:spcAft>
                <a:spcPts val="200"/>
              </a:spcAft>
              <a:buSzPct val="100000"/>
              <a:buFont typeface="Symbol" pitchFamily="18" charset="2"/>
              <a:buChar char=""/>
              <a:defRPr/>
            </a:pPr>
            <a:r>
              <a:rPr lang="en-US" sz="1650" dirty="0" smtClean="0"/>
              <a:t>Canfield Learning Styles Inventory</a:t>
            </a:r>
          </a:p>
          <a:p>
            <a:pPr marL="169863" indent="-169863">
              <a:spcBef>
                <a:spcPts val="0"/>
              </a:spcBef>
              <a:spcAft>
                <a:spcPts val="200"/>
              </a:spcAft>
              <a:buSzPct val="100000"/>
              <a:buFont typeface="Symbol" pitchFamily="18" charset="2"/>
              <a:buChar char=""/>
              <a:defRPr/>
            </a:pPr>
            <a:r>
              <a:rPr lang="en-US" sz="1650" dirty="0" smtClean="0"/>
              <a:t>Verbalizer-Visualizer learning styles</a:t>
            </a:r>
          </a:p>
          <a:p>
            <a:pPr marL="169863" indent="-169863">
              <a:spcBef>
                <a:spcPts val="0"/>
              </a:spcBef>
              <a:spcAft>
                <a:spcPts val="200"/>
              </a:spcAft>
              <a:buSzPct val="100000"/>
              <a:buFont typeface="Symbol" pitchFamily="18" charset="2"/>
              <a:buChar char=""/>
              <a:defRPr/>
            </a:pPr>
            <a:r>
              <a:rPr lang="en-US" sz="1650" dirty="0" smtClean="0"/>
              <a:t>Field dependent/field independent (Witkin’s cognitive styles)</a:t>
            </a:r>
          </a:p>
          <a:p>
            <a:pPr marL="169863" indent="-169863">
              <a:spcBef>
                <a:spcPts val="0"/>
              </a:spcBef>
              <a:spcAft>
                <a:spcPts val="200"/>
              </a:spcAft>
              <a:buSzPct val="100000"/>
              <a:buFont typeface="Symbol" pitchFamily="18" charset="2"/>
              <a:buChar char=""/>
              <a:defRPr/>
            </a:pPr>
            <a:r>
              <a:rPr lang="en-US" sz="1650" dirty="0" smtClean="0"/>
              <a:t>Visual, aural, kinesthetic (Dunn &amp; Dunn VAK learning styles)</a:t>
            </a:r>
          </a:p>
        </p:txBody>
      </p:sp>
      <p:sp>
        <p:nvSpPr>
          <p:cNvPr id="10" name="TextBox 9"/>
          <p:cNvSpPr txBox="1"/>
          <p:nvPr/>
        </p:nvSpPr>
        <p:spPr>
          <a:xfrm>
            <a:off x="1219200" y="5934075"/>
            <a:ext cx="6705600" cy="320675"/>
          </a:xfrm>
          <a:prstGeom prst="rect">
            <a:avLst/>
          </a:prstGeom>
          <a:solidFill>
            <a:schemeClr val="bg2">
              <a:lumMod val="20000"/>
              <a:lumOff val="80000"/>
            </a:schemeClr>
          </a:solidFill>
          <a:ln w="38100">
            <a:solidFill>
              <a:schemeClr val="bg2"/>
            </a:solidFill>
          </a:ln>
        </p:spPr>
        <p:txBody>
          <a:bodyPr>
            <a:spAutoFit/>
          </a:bodyPr>
          <a:lstStyle/>
          <a:p>
            <a:pPr fontAlgn="t">
              <a:lnSpc>
                <a:spcPct val="90000"/>
              </a:lnSpc>
              <a:defRPr/>
            </a:pPr>
            <a:r>
              <a:rPr lang="en-US" sz="1600" b="1" i="1" kern="0" dirty="0">
                <a:latin typeface="+mn-lt"/>
                <a:cs typeface="+mn-cs"/>
              </a:rPr>
              <a:t>Note: The literature has identified 71 different learning styles! </a:t>
            </a:r>
          </a:p>
        </p:txBody>
      </p:sp>
      <p:pic>
        <p:nvPicPr>
          <p:cNvPr id="614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615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828800" y="3200400"/>
            <a:ext cx="5715000" cy="7620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4000" dirty="0" smtClean="0"/>
              <a:t>Intentional Left Blank</a:t>
            </a:r>
          </a:p>
        </p:txBody>
      </p:sp>
      <p:pic>
        <p:nvPicPr>
          <p:cNvPr id="5427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54276"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11"/>
          <p:cNvSpPr>
            <a:spLocks noChangeArrowheads="1"/>
          </p:cNvSpPr>
          <p:nvPr/>
        </p:nvSpPr>
        <p:spPr bwMode="auto">
          <a:xfrm>
            <a:off x="0" y="2986088"/>
            <a:ext cx="1143000" cy="401637"/>
          </a:xfrm>
          <a:prstGeom prst="rect">
            <a:avLst/>
          </a:prstGeom>
          <a:noFill/>
          <a:ln w="9525">
            <a:noFill/>
            <a:miter lim="800000"/>
            <a:headEnd/>
            <a:tailEnd/>
          </a:ln>
        </p:spPr>
        <p:txBody>
          <a:bodyPr anchor="ctr">
            <a:spAutoFit/>
          </a:bodyPr>
          <a:lstStyle/>
          <a:p>
            <a:pPr algn="ctr" fontAlgn="t"/>
            <a:r>
              <a:rPr lang="en-US" sz="1000" dirty="0">
                <a:latin typeface="Rockwell" pitchFamily="18" charset="0"/>
              </a:rPr>
              <a:t>Return to main presentation</a:t>
            </a:r>
          </a:p>
        </p:txBody>
      </p:sp>
      <p:sp>
        <p:nvSpPr>
          <p:cNvPr id="7" name="Rectangle 2"/>
          <p:cNvSpPr>
            <a:spLocks noGrp="1" noChangeArrowheads="1"/>
          </p:cNvSpPr>
          <p:nvPr>
            <p:ph type="title"/>
          </p:nvPr>
        </p:nvSpPr>
        <p:spPr bwMode="auto">
          <a:xfrm>
            <a:off x="838200" y="228600"/>
            <a:ext cx="76962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Describing and “Seeing” the Constellation Orion</a:t>
            </a:r>
          </a:p>
        </p:txBody>
      </p:sp>
      <p:sp>
        <p:nvSpPr>
          <p:cNvPr id="9" name="Action Button: Return 5">
            <a:hlinkClick r:id="rId3" action="ppaction://hlinksldjump" highlightClick="1"/>
          </p:cNvPr>
          <p:cNvSpPr>
            <a:spLocks noChangeArrowheads="1"/>
          </p:cNvSpPr>
          <p:nvPr/>
        </p:nvSpPr>
        <p:spPr bwMode="auto">
          <a:xfrm>
            <a:off x="381000" y="3505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
        <p:nvSpPr>
          <p:cNvPr id="10" name="Rectangle 3"/>
          <p:cNvSpPr txBox="1">
            <a:spLocks noChangeArrowheads="1"/>
          </p:cNvSpPr>
          <p:nvPr/>
        </p:nvSpPr>
        <p:spPr bwMode="auto">
          <a:xfrm>
            <a:off x="1219200" y="1447800"/>
            <a:ext cx="7772400" cy="4572000"/>
          </a:xfrm>
          <a:prstGeom prst="rect">
            <a:avLst/>
          </a:prstGeom>
          <a:noFill/>
          <a:ln w="9525">
            <a:noFill/>
            <a:miter lim="800000"/>
            <a:headEnd/>
            <a:tailEnd/>
          </a:ln>
        </p:spPr>
        <p:txBody>
          <a:bodyPr/>
          <a:lstStyle/>
          <a:p>
            <a:pPr>
              <a:spcAft>
                <a:spcPts val="900"/>
              </a:spcAft>
              <a:buClr>
                <a:schemeClr val="tx1">
                  <a:lumMod val="65000"/>
                  <a:lumOff val="35000"/>
                </a:schemeClr>
              </a:buClr>
              <a:buSzPct val="150000"/>
              <a:defRPr/>
            </a:pPr>
            <a:r>
              <a:rPr lang="en-US" dirty="0" smtClean="0">
                <a:latin typeface="+mn-lt"/>
              </a:rPr>
              <a:t>The constellations are totally imaginary concepts made up 3,000 years ago . So how would you describe something imaginary to your students? </a:t>
            </a:r>
          </a:p>
          <a:p>
            <a:pPr>
              <a:spcAft>
                <a:spcPts val="900"/>
              </a:spcAft>
              <a:buClr>
                <a:schemeClr val="tx1">
                  <a:lumMod val="65000"/>
                  <a:lumOff val="35000"/>
                </a:schemeClr>
              </a:buClr>
              <a:buSzPct val="150000"/>
              <a:defRPr/>
            </a:pPr>
            <a:r>
              <a:rPr lang="en-US" dirty="0" smtClean="0">
                <a:latin typeface="+mn-lt"/>
              </a:rPr>
              <a:t>You may begin by describing the three bright stars in a row that form </a:t>
            </a:r>
            <a:r>
              <a:rPr lang="en-US" dirty="0" smtClean="0">
                <a:latin typeface="+mn-lt"/>
                <a:hlinkClick r:id="rId4" action="ppaction://hlinksldjump"/>
              </a:rPr>
              <a:t>Orion’s belt </a:t>
            </a:r>
            <a:r>
              <a:rPr lang="en-US" dirty="0" smtClean="0">
                <a:latin typeface="+mn-lt"/>
              </a:rPr>
              <a:t>and the other stars that form his sword.</a:t>
            </a:r>
          </a:p>
          <a:p>
            <a:pPr>
              <a:spcAft>
                <a:spcPts val="900"/>
              </a:spcAft>
              <a:buClr>
                <a:schemeClr val="tx1">
                  <a:lumMod val="65000"/>
                  <a:lumOff val="35000"/>
                </a:schemeClr>
              </a:buClr>
              <a:buSzPct val="150000"/>
              <a:defRPr/>
            </a:pPr>
            <a:r>
              <a:rPr lang="en-US" dirty="0" smtClean="0">
                <a:latin typeface="+mn-lt"/>
              </a:rPr>
              <a:t>But your students have trouble “visualizing” how the stars shape the figure of Orion. To assist them in creating a mental picture, you show them a </a:t>
            </a:r>
            <a:r>
              <a:rPr lang="en-US" dirty="0" smtClean="0">
                <a:latin typeface="+mn-lt"/>
                <a:hlinkClick r:id="rId5" action="ppaction://hlinksldjump"/>
              </a:rPr>
              <a:t>star chart </a:t>
            </a:r>
            <a:r>
              <a:rPr lang="en-US" dirty="0" smtClean="0">
                <a:latin typeface="+mn-lt"/>
              </a:rPr>
              <a:t>of Orion to help them “visualize” this imaginary figure. </a:t>
            </a:r>
          </a:p>
          <a:p>
            <a:pPr>
              <a:spcAft>
                <a:spcPts val="900"/>
              </a:spcAft>
              <a:buClr>
                <a:schemeClr val="tx1">
                  <a:lumMod val="65000"/>
                  <a:lumOff val="35000"/>
                </a:schemeClr>
              </a:buClr>
              <a:buSzPct val="150000"/>
              <a:defRPr/>
            </a:pPr>
            <a:r>
              <a:rPr lang="en-US" dirty="0" smtClean="0">
                <a:latin typeface="+mn-lt"/>
              </a:rPr>
              <a:t>However, they still can’t quite get it, so to further enhance their mental image, you show them another detailed chart </a:t>
            </a:r>
            <a:r>
              <a:rPr lang="en-US" dirty="0" smtClean="0">
                <a:latin typeface="+mn-lt"/>
                <a:hlinkClick r:id="rId6" action="ppaction://hlinksldjump"/>
              </a:rPr>
              <a:t>depicting Orion</a:t>
            </a:r>
            <a:r>
              <a:rPr lang="en-US" dirty="0" smtClean="0">
                <a:latin typeface="+mn-lt"/>
              </a:rPr>
              <a:t>.</a:t>
            </a:r>
          </a:p>
          <a:p>
            <a:pPr>
              <a:spcAft>
                <a:spcPts val="900"/>
              </a:spcAft>
              <a:buClr>
                <a:schemeClr val="tx1">
                  <a:lumMod val="65000"/>
                  <a:lumOff val="35000"/>
                </a:schemeClr>
              </a:buClr>
              <a:buSzPct val="150000"/>
              <a:defRPr/>
            </a:pPr>
            <a:r>
              <a:rPr lang="en-US" dirty="0" smtClean="0">
                <a:latin typeface="+mn-lt"/>
              </a:rPr>
              <a:t>The aha moment…they got it because they now can “see” Orion, so they conclude they must be visual learners.</a:t>
            </a:r>
          </a:p>
          <a:p>
            <a:pPr>
              <a:spcAft>
                <a:spcPts val="900"/>
              </a:spcAft>
              <a:buClr>
                <a:schemeClr val="tx1">
                  <a:lumMod val="65000"/>
                  <a:lumOff val="35000"/>
                </a:schemeClr>
              </a:buClr>
              <a:buSzPct val="150000"/>
              <a:defRPr/>
            </a:pPr>
            <a:r>
              <a:rPr lang="en-US" dirty="0" smtClean="0">
                <a:latin typeface="+mn-lt"/>
              </a:rPr>
              <a:t>But…are they </a:t>
            </a:r>
            <a:r>
              <a:rPr lang="en-US" b="1" i="1" dirty="0" smtClean="0">
                <a:solidFill>
                  <a:schemeClr val="tx2"/>
                </a:solidFill>
                <a:latin typeface="+mn-lt"/>
              </a:rPr>
              <a:t>really</a:t>
            </a:r>
            <a:r>
              <a:rPr lang="en-US" dirty="0" smtClean="0">
                <a:latin typeface="+mn-lt"/>
              </a:rPr>
              <a:t> visual learners or did you create the visual image for them by adding </a:t>
            </a:r>
            <a:r>
              <a:rPr lang="en-US" i="1" dirty="0" smtClean="0">
                <a:latin typeface="+mn-lt"/>
              </a:rPr>
              <a:t>context</a:t>
            </a:r>
            <a:r>
              <a:rPr lang="en-US" dirty="0" smtClean="0">
                <a:latin typeface="+mn-lt"/>
              </a:rPr>
              <a:t> to the description? </a:t>
            </a:r>
          </a:p>
          <a:p>
            <a:pPr>
              <a:spcAft>
                <a:spcPts val="600"/>
              </a:spcAft>
              <a:buClr>
                <a:schemeClr val="tx1">
                  <a:lumMod val="65000"/>
                  <a:lumOff val="35000"/>
                </a:schemeClr>
              </a:buClr>
              <a:buSzPct val="150000"/>
              <a:defRPr/>
            </a:pPr>
            <a:endParaRPr lang="en-US" sz="2000" dirty="0" smtClean="0"/>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2" descr="C:\Documents and Settings\Jolly Holden\Desktop\Q1 2010 Faculty In-Service\Orion Images\08-orion_constellation.jpg"/>
          <p:cNvPicPr>
            <a:picLocks noChangeAspect="1" noChangeArrowheads="1"/>
          </p:cNvPicPr>
          <p:nvPr/>
        </p:nvPicPr>
        <p:blipFill>
          <a:blip r:embed="rId3" cstate="print"/>
          <a:srcRect/>
          <a:stretch>
            <a:fillRect/>
          </a:stretch>
        </p:blipFill>
        <p:spPr bwMode="auto">
          <a:xfrm>
            <a:off x="2463800" y="1828800"/>
            <a:ext cx="5689600" cy="4267200"/>
          </a:xfrm>
          <a:prstGeom prst="rect">
            <a:avLst/>
          </a:prstGeom>
          <a:noFill/>
          <a:ln w="9525">
            <a:noFill/>
            <a:miter lim="800000"/>
            <a:headEnd/>
            <a:tailEnd/>
          </a:ln>
        </p:spPr>
      </p:pic>
      <p:sp>
        <p:nvSpPr>
          <p:cNvPr id="6" name="TextBox 5"/>
          <p:cNvSpPr txBox="1"/>
          <p:nvPr/>
        </p:nvSpPr>
        <p:spPr>
          <a:xfrm>
            <a:off x="381000" y="34290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7" name="Action Button: Return 5">
            <a:hlinkClick r:id="rId4" action="ppaction://hlinksldjump" highlightClick="1"/>
          </p:cNvPr>
          <p:cNvSpPr>
            <a:spLocks noChangeArrowheads="1"/>
          </p:cNvSpPr>
          <p:nvPr/>
        </p:nvSpPr>
        <p:spPr bwMode="auto">
          <a:xfrm>
            <a:off x="685800" y="39624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
        <p:nvSpPr>
          <p:cNvPr id="8" name="Rectangle 2"/>
          <p:cNvSpPr>
            <a:spLocks noGrp="1" noChangeArrowheads="1"/>
          </p:cNvSpPr>
          <p:nvPr>
            <p:ph type="title"/>
          </p:nvPr>
        </p:nvSpPr>
        <p:spPr bwMode="auto">
          <a:xfrm>
            <a:off x="533400" y="533400"/>
            <a:ext cx="79248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The Constellation Orion</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3" descr="C:\Documents and Settings\Jolly Holden\Desktop\Q1 2010 Faculty In-Service\Orion Star Chart.jpg"/>
          <p:cNvPicPr>
            <a:picLocks noChangeAspect="1" noChangeArrowheads="1"/>
          </p:cNvPicPr>
          <p:nvPr/>
        </p:nvPicPr>
        <p:blipFill>
          <a:blip r:embed="rId3" cstate="print"/>
          <a:srcRect/>
          <a:stretch>
            <a:fillRect/>
          </a:stretch>
        </p:blipFill>
        <p:spPr bwMode="auto">
          <a:xfrm>
            <a:off x="3708400" y="1905000"/>
            <a:ext cx="2844800" cy="4267200"/>
          </a:xfrm>
          <a:prstGeom prst="rect">
            <a:avLst/>
          </a:prstGeom>
          <a:noFill/>
          <a:ln w="9525">
            <a:noFill/>
            <a:miter lim="800000"/>
            <a:headEnd/>
            <a:tailEnd/>
          </a:ln>
        </p:spPr>
      </p:pic>
      <p:sp>
        <p:nvSpPr>
          <p:cNvPr id="6" name="TextBox 5"/>
          <p:cNvSpPr txBox="1"/>
          <p:nvPr/>
        </p:nvSpPr>
        <p:spPr>
          <a:xfrm>
            <a:off x="381000" y="34290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7" name="Action Button: Return 5">
            <a:hlinkClick r:id="rId4" action="ppaction://hlinksldjump" highlightClick="1"/>
          </p:cNvPr>
          <p:cNvSpPr>
            <a:spLocks noChangeArrowheads="1"/>
          </p:cNvSpPr>
          <p:nvPr/>
        </p:nvSpPr>
        <p:spPr bwMode="auto">
          <a:xfrm>
            <a:off x="685800" y="39624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
        <p:nvSpPr>
          <p:cNvPr id="8" name="Rectangle 2"/>
          <p:cNvSpPr>
            <a:spLocks noGrp="1" noChangeArrowheads="1"/>
          </p:cNvSpPr>
          <p:nvPr>
            <p:ph type="title"/>
          </p:nvPr>
        </p:nvSpPr>
        <p:spPr bwMode="auto">
          <a:xfrm>
            <a:off x="533400" y="533400"/>
            <a:ext cx="79248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Orion Star Chart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2" descr="C:\Documents and Settings\Jolly Holden\Desktop\Q1 2010 Faculty In-Service\08-orion_constellation.drawn.pg.jpg"/>
          <p:cNvPicPr>
            <a:picLocks noChangeAspect="1" noChangeArrowheads="1"/>
          </p:cNvPicPr>
          <p:nvPr/>
        </p:nvPicPr>
        <p:blipFill>
          <a:blip r:embed="rId3" cstate="print"/>
          <a:srcRect/>
          <a:stretch>
            <a:fillRect/>
          </a:stretch>
        </p:blipFill>
        <p:spPr bwMode="auto">
          <a:xfrm>
            <a:off x="2667000" y="1828800"/>
            <a:ext cx="5334000" cy="4421188"/>
          </a:xfrm>
          <a:prstGeom prst="rect">
            <a:avLst/>
          </a:prstGeom>
          <a:noFill/>
          <a:ln w="9525">
            <a:noFill/>
            <a:miter lim="800000"/>
            <a:headEnd/>
            <a:tailEnd/>
          </a:ln>
        </p:spPr>
      </p:pic>
      <p:sp>
        <p:nvSpPr>
          <p:cNvPr id="6" name="TextBox 5"/>
          <p:cNvSpPr txBox="1"/>
          <p:nvPr/>
        </p:nvSpPr>
        <p:spPr>
          <a:xfrm>
            <a:off x="381000" y="34290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7" name="Action Button: Return 5">
            <a:hlinkClick r:id="rId4" action="ppaction://hlinksldjump" highlightClick="1"/>
          </p:cNvPr>
          <p:cNvSpPr>
            <a:spLocks noChangeArrowheads="1"/>
          </p:cNvSpPr>
          <p:nvPr/>
        </p:nvSpPr>
        <p:spPr bwMode="auto">
          <a:xfrm>
            <a:off x="685800" y="39624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
        <p:nvSpPr>
          <p:cNvPr id="8" name="Rectangle 2"/>
          <p:cNvSpPr>
            <a:spLocks noGrp="1" noChangeArrowheads="1"/>
          </p:cNvSpPr>
          <p:nvPr>
            <p:ph type="title"/>
          </p:nvPr>
        </p:nvSpPr>
        <p:spPr bwMode="auto">
          <a:xfrm>
            <a:off x="533400" y="533400"/>
            <a:ext cx="79248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Orion Figure Outlined in a Star Chart</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11"/>
          <p:cNvSpPr>
            <a:spLocks noChangeArrowheads="1"/>
          </p:cNvSpPr>
          <p:nvPr/>
        </p:nvSpPr>
        <p:spPr bwMode="auto">
          <a:xfrm>
            <a:off x="0" y="2986088"/>
            <a:ext cx="1143000" cy="401637"/>
          </a:xfrm>
          <a:prstGeom prst="rect">
            <a:avLst/>
          </a:prstGeom>
          <a:noFill/>
          <a:ln w="9525">
            <a:noFill/>
            <a:miter lim="800000"/>
            <a:headEnd/>
            <a:tailEnd/>
          </a:ln>
        </p:spPr>
        <p:txBody>
          <a:bodyPr anchor="ctr">
            <a:spAutoFit/>
          </a:bodyPr>
          <a:lstStyle/>
          <a:p>
            <a:pPr algn="ctr" fontAlgn="t"/>
            <a:r>
              <a:rPr lang="en-US" sz="1000" dirty="0">
                <a:latin typeface="Rockwell" pitchFamily="18" charset="0"/>
              </a:rPr>
              <a:t>Return to main presentation</a:t>
            </a:r>
          </a:p>
        </p:txBody>
      </p:sp>
      <p:sp>
        <p:nvSpPr>
          <p:cNvPr id="7" name="Rectangle 2"/>
          <p:cNvSpPr>
            <a:spLocks noGrp="1" noChangeArrowheads="1"/>
          </p:cNvSpPr>
          <p:nvPr>
            <p:ph type="title"/>
          </p:nvPr>
        </p:nvSpPr>
        <p:spPr bwMode="auto">
          <a:xfrm>
            <a:off x="838200" y="228600"/>
            <a:ext cx="72390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Visualizer-</a:t>
            </a:r>
            <a:r>
              <a:rPr lang="en-US" sz="3200" dirty="0" err="1" smtClean="0"/>
              <a:t>Verbalizer</a:t>
            </a:r>
            <a:r>
              <a:rPr lang="en-US" sz="3200" dirty="0" smtClean="0"/>
              <a:t> Neuroscience Research Study*</a:t>
            </a:r>
          </a:p>
        </p:txBody>
      </p:sp>
      <p:sp>
        <p:nvSpPr>
          <p:cNvPr id="9" name="Action Button: Return 5">
            <a:hlinkClick r:id="rId3" action="ppaction://hlinksldjump" highlightClick="1"/>
          </p:cNvPr>
          <p:cNvSpPr>
            <a:spLocks noChangeArrowheads="1"/>
          </p:cNvSpPr>
          <p:nvPr/>
        </p:nvSpPr>
        <p:spPr bwMode="auto">
          <a:xfrm>
            <a:off x="381000" y="3505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
        <p:nvSpPr>
          <p:cNvPr id="10" name="Rectangle 3"/>
          <p:cNvSpPr txBox="1">
            <a:spLocks noChangeArrowheads="1"/>
          </p:cNvSpPr>
          <p:nvPr/>
        </p:nvSpPr>
        <p:spPr bwMode="auto">
          <a:xfrm>
            <a:off x="1219200" y="1447800"/>
            <a:ext cx="7772400" cy="4572000"/>
          </a:xfrm>
          <a:prstGeom prst="rect">
            <a:avLst/>
          </a:prstGeom>
          <a:noFill/>
          <a:ln w="9525">
            <a:noFill/>
            <a:miter lim="800000"/>
            <a:headEnd/>
            <a:tailEnd/>
          </a:ln>
        </p:spPr>
        <p:txBody>
          <a:bodyPr/>
          <a:lstStyle/>
          <a:p>
            <a:pPr marL="168275" indent="-168275">
              <a:spcAft>
                <a:spcPts val="400"/>
              </a:spcAft>
              <a:buClr>
                <a:schemeClr val="tx1"/>
              </a:buClr>
              <a:buSzPct val="150000"/>
              <a:buFont typeface="Arial" pitchFamily="34" charset="0"/>
              <a:buChar char="•"/>
              <a:defRPr/>
            </a:pPr>
            <a:r>
              <a:rPr lang="en-US" sz="1500" dirty="0" smtClean="0">
                <a:latin typeface="+mn-lt"/>
              </a:rPr>
              <a:t>A University of Pennsylvania psychology study, using functional magnetic resonance imaging (</a:t>
            </a:r>
            <a:r>
              <a:rPr lang="en-US" sz="1500" dirty="0" err="1" smtClean="0">
                <a:latin typeface="+mn-lt"/>
              </a:rPr>
              <a:t>fMRI</a:t>
            </a:r>
            <a:r>
              <a:rPr lang="en-US" sz="1500" dirty="0" smtClean="0">
                <a:latin typeface="+mn-lt"/>
              </a:rPr>
              <a:t>) technology to scan the brain, revealed that people who consider themselves visual learners, as opposed to verbal learners, have a tendency to convert linguistically presented information into a visual mental representation.</a:t>
            </a:r>
          </a:p>
          <a:p>
            <a:pPr marL="344488" lvl="1" indent="-176213">
              <a:spcAft>
                <a:spcPts val="400"/>
              </a:spcAft>
              <a:buClr>
                <a:schemeClr val="accent2"/>
              </a:buClr>
              <a:buSzPct val="150000"/>
              <a:buFont typeface="Arial" pitchFamily="34" charset="0"/>
              <a:buChar char="•"/>
              <a:defRPr/>
            </a:pPr>
            <a:r>
              <a:rPr lang="en-US" sz="1400" dirty="0" smtClean="0">
                <a:latin typeface="+mn-lt"/>
              </a:rPr>
              <a:t>The more strongly an individual identified with the visual cognitive style, the more that individual activated the visual cortex when reading words.</a:t>
            </a:r>
          </a:p>
          <a:p>
            <a:pPr marL="168275" indent="-168275">
              <a:spcAft>
                <a:spcPts val="400"/>
              </a:spcAft>
              <a:buClr>
                <a:schemeClr val="tx1">
                  <a:lumMod val="65000"/>
                  <a:lumOff val="35000"/>
                </a:schemeClr>
              </a:buClr>
              <a:buSzPct val="150000"/>
              <a:buFont typeface="Arial" pitchFamily="34" charset="0"/>
              <a:buChar char="•"/>
              <a:defRPr/>
            </a:pPr>
            <a:r>
              <a:rPr lang="en-US" sz="1500" dirty="0" smtClean="0">
                <a:latin typeface="+mn-lt"/>
              </a:rPr>
              <a:t>However, those participants who considered themselves verbal learners were found under </a:t>
            </a:r>
            <a:r>
              <a:rPr lang="en-US" sz="1500" dirty="0" err="1" smtClean="0">
                <a:latin typeface="+mn-lt"/>
              </a:rPr>
              <a:t>fMRI</a:t>
            </a:r>
            <a:r>
              <a:rPr lang="en-US" sz="1500" dirty="0" smtClean="0">
                <a:latin typeface="+mn-lt"/>
              </a:rPr>
              <a:t> to have brain activity in a region associated with phonological cognition when faced with a picture, suggesting they have a tendency to convert pictorial information into linguistic representations.</a:t>
            </a:r>
          </a:p>
          <a:p>
            <a:pPr marL="168275" indent="-168275">
              <a:spcAft>
                <a:spcPts val="400"/>
              </a:spcAft>
              <a:buClr>
                <a:schemeClr val="tx1">
                  <a:lumMod val="65000"/>
                  <a:lumOff val="35000"/>
                </a:schemeClr>
              </a:buClr>
              <a:buSzPct val="150000"/>
              <a:buFont typeface="Arial" pitchFamily="34" charset="0"/>
              <a:buChar char="•"/>
              <a:defRPr/>
            </a:pPr>
            <a:r>
              <a:rPr lang="en-US" sz="1600" dirty="0" smtClean="0">
                <a:latin typeface="+mn-lt"/>
              </a:rPr>
              <a:t>Results of the study demonstrated a pattern of activity in modality-specific areas of the brain that distinguished visual from verbal cognitive styles. </a:t>
            </a:r>
          </a:p>
          <a:p>
            <a:pPr marL="344488" lvl="1" indent="-176213">
              <a:spcAft>
                <a:spcPts val="400"/>
              </a:spcAft>
              <a:buClr>
                <a:schemeClr val="accent2"/>
              </a:buClr>
              <a:buSzPct val="150000"/>
              <a:buFont typeface="Arial" pitchFamily="34" charset="0"/>
              <a:buChar char="•"/>
            </a:pPr>
            <a:r>
              <a:rPr lang="en-US" sz="1400" dirty="0" smtClean="0">
                <a:latin typeface="+mn-lt"/>
              </a:rPr>
              <a:t>During word-based tasks, activity in a functionally defined brain region that responded to viewing pictorial stimuli correlated with self-reported visualizer ratings on the VVQ test.</a:t>
            </a:r>
          </a:p>
          <a:p>
            <a:pPr>
              <a:spcAft>
                <a:spcPts val="900"/>
              </a:spcAft>
              <a:buClr>
                <a:schemeClr val="tx1">
                  <a:lumMod val="65000"/>
                  <a:lumOff val="35000"/>
                </a:schemeClr>
              </a:buClr>
              <a:buSzPct val="150000"/>
              <a:defRPr/>
            </a:pPr>
            <a:r>
              <a:rPr lang="en-US" sz="1200" dirty="0" smtClean="0">
                <a:latin typeface="+mn-lt"/>
              </a:rPr>
              <a:t>*</a:t>
            </a:r>
            <a:r>
              <a:rPr lang="en-US" dirty="0" smtClean="0">
                <a:latin typeface="+mn-lt"/>
              </a:rPr>
              <a:t> </a:t>
            </a:r>
            <a:r>
              <a:rPr lang="en-US" sz="1200" dirty="0" smtClean="0">
                <a:latin typeface="+mn-lt"/>
              </a:rPr>
              <a:t>University of Pennsylvania. </a:t>
            </a:r>
            <a:r>
              <a:rPr lang="en-US" sz="1200" i="1" dirty="0" smtClean="0">
                <a:latin typeface="+mn-lt"/>
              </a:rPr>
              <a:t>Visual Learners Convert Words To Pictures In The Brain And Vice Versa</a:t>
            </a:r>
            <a:r>
              <a:rPr lang="en-US" sz="1200" dirty="0" smtClean="0">
                <a:latin typeface="+mn-lt"/>
              </a:rPr>
              <a:t>, Says Psychology Study. </a:t>
            </a:r>
            <a:r>
              <a:rPr lang="en-US" sz="1200" dirty="0" err="1" smtClean="0">
                <a:latin typeface="+mn-lt"/>
              </a:rPr>
              <a:t>ScienceDaily</a:t>
            </a:r>
            <a:r>
              <a:rPr lang="en-US" sz="1200" dirty="0" smtClean="0">
                <a:latin typeface="+mn-lt"/>
              </a:rPr>
              <a:t>. </a:t>
            </a:r>
            <a:r>
              <a:rPr lang="en-US" sz="1200" dirty="0" err="1" smtClean="0">
                <a:latin typeface="+mn-lt"/>
              </a:rPr>
              <a:t>ScienceDaily</a:t>
            </a:r>
            <a:r>
              <a:rPr lang="en-US" sz="1200" dirty="0" smtClean="0">
                <a:latin typeface="+mn-lt"/>
              </a:rPr>
              <a:t>, 28 March 2009. </a:t>
            </a:r>
            <a:r>
              <a:rPr lang="en-US" sz="1200" dirty="0" smtClean="0">
                <a:latin typeface="+mn-lt"/>
                <a:hlinkClick r:id="rId4"/>
              </a:rPr>
              <a:t>www.sciencedaily.com/releases/2009/03/090325091834.htm</a:t>
            </a:r>
            <a:r>
              <a:rPr lang="en-US" sz="1200" dirty="0" smtClean="0">
                <a:latin typeface="+mn-lt"/>
              </a:rPr>
              <a:t> </a:t>
            </a: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00200"/>
            <a:ext cx="8610600" cy="3200400"/>
          </a:xfrm>
          <a:prstGeom prst="rect">
            <a:avLst/>
          </a:prstGeom>
          <a:noFill/>
          <a:ln w="9525">
            <a:noFill/>
            <a:miter lim="800000"/>
            <a:headEnd/>
            <a:tailEnd/>
          </a:ln>
        </p:spPr>
        <p:txBody>
          <a:bodyPr/>
          <a:lstStyle/>
          <a:p>
            <a:pPr marL="169863" indent="-169863" fontAlgn="t">
              <a:spcAft>
                <a:spcPts val="600"/>
              </a:spcAft>
              <a:buClr>
                <a:schemeClr val="tx1">
                  <a:lumMod val="65000"/>
                  <a:lumOff val="35000"/>
                </a:schemeClr>
              </a:buClr>
              <a:buSzPct val="150000"/>
              <a:buFont typeface="Arial" pitchFamily="34" charset="0"/>
              <a:buChar char="•"/>
              <a:defRPr/>
            </a:pPr>
            <a:r>
              <a:rPr lang="en-US" sz="1900" dirty="0" smtClean="0">
                <a:latin typeface="+mn-lt"/>
                <a:cs typeface="+mn-cs"/>
              </a:rPr>
              <a:t>A </a:t>
            </a:r>
            <a:r>
              <a:rPr lang="en-US" sz="1900" dirty="0">
                <a:latin typeface="+mn-lt"/>
                <a:cs typeface="+mn-cs"/>
              </a:rPr>
              <a:t>study published in the </a:t>
            </a:r>
            <a:r>
              <a:rPr lang="en-US" sz="1900" i="1" dirty="0">
                <a:latin typeface="+mn-lt"/>
                <a:cs typeface="+mn-cs"/>
              </a:rPr>
              <a:t>Psychological Science in the Public Interest</a:t>
            </a:r>
            <a:r>
              <a:rPr lang="en-US" sz="1900" dirty="0">
                <a:latin typeface="+mn-lt"/>
                <a:cs typeface="+mn-cs"/>
              </a:rPr>
              <a:t> challenged the prevailing concept of learning styles and their affect on student performance.  The investigators (four prominent cognitive psychologists) found </a:t>
            </a:r>
            <a:r>
              <a:rPr lang="en-US" sz="1900" b="1" i="1" dirty="0">
                <a:solidFill>
                  <a:schemeClr val="tx2"/>
                </a:solidFill>
                <a:latin typeface="+mn-lt"/>
                <a:cs typeface="+mn-cs"/>
              </a:rPr>
              <a:t>“no evidence…for validating the educational applications of learning styles into general educational practice.”</a:t>
            </a:r>
          </a:p>
          <a:p>
            <a:pPr marL="169863" indent="-169863" fontAlgn="t">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A 2010 article from the </a:t>
            </a:r>
            <a:r>
              <a:rPr lang="en-US" sz="1900" i="1" dirty="0">
                <a:latin typeface="+mn-lt"/>
                <a:cs typeface="Arial" pitchFamily="34" charset="0"/>
              </a:rPr>
              <a:t>Australian Journal of Educational Research</a:t>
            </a:r>
            <a:r>
              <a:rPr lang="en-US" sz="1900" dirty="0">
                <a:latin typeface="+mn-lt"/>
                <a:cs typeface="Arial" pitchFamily="34" charset="0"/>
              </a:rPr>
              <a:t> stated </a:t>
            </a:r>
            <a:r>
              <a:rPr lang="en-US" sz="1900" dirty="0">
                <a:solidFill>
                  <a:schemeClr val="tx2"/>
                </a:solidFill>
                <a:latin typeface="+mn-lt"/>
                <a:cs typeface="Arial" pitchFamily="34" charset="0"/>
              </a:rPr>
              <a:t>“</a:t>
            </a:r>
            <a:r>
              <a:rPr lang="en-US" sz="1900" b="1" i="1" dirty="0">
                <a:solidFill>
                  <a:schemeClr val="tx2"/>
                </a:solidFill>
                <a:latin typeface="+mn-lt"/>
                <a:cs typeface="Arial" pitchFamily="34" charset="0"/>
              </a:rPr>
              <a:t>research conducted over the last 40 years has failed to show that individual attributes can be used to guide effective teaching practice.</a:t>
            </a:r>
            <a:r>
              <a:rPr lang="en-US" sz="1900" dirty="0">
                <a:solidFill>
                  <a:schemeClr val="tx2"/>
                </a:solidFill>
                <a:latin typeface="+mn-lt"/>
                <a:cs typeface="Arial" pitchFamily="34" charset="0"/>
              </a:rPr>
              <a:t>”</a:t>
            </a:r>
          </a:p>
          <a:p>
            <a:pPr marL="169863" indent="-169863" fontAlgn="t">
              <a:spcAft>
                <a:spcPts val="600"/>
              </a:spcAft>
              <a:buClr>
                <a:schemeClr val="tx1">
                  <a:lumMod val="65000"/>
                  <a:lumOff val="35000"/>
                </a:schemeClr>
              </a:buClr>
              <a:buSzPct val="150000"/>
              <a:buFont typeface="Arial" pitchFamily="34" charset="0"/>
              <a:buChar char="•"/>
              <a:defRPr/>
            </a:pPr>
            <a:r>
              <a:rPr lang="en-US" sz="1900" dirty="0">
                <a:solidFill>
                  <a:schemeClr val="tx2"/>
                </a:solidFill>
                <a:latin typeface="+mn-lt"/>
                <a:cs typeface="Arial" pitchFamily="34" charset="0"/>
              </a:rPr>
              <a:t>According to a 2013 study, learning styles are considered an </a:t>
            </a:r>
            <a:r>
              <a:rPr lang="en-US" sz="1900" b="1" i="1" dirty="0">
                <a:solidFill>
                  <a:schemeClr val="tx2"/>
                </a:solidFill>
                <a:latin typeface="+mn-lt"/>
                <a:cs typeface="Arial" pitchFamily="34" charset="0"/>
              </a:rPr>
              <a:t>educational </a:t>
            </a:r>
            <a:r>
              <a:rPr lang="en-US" sz="1900" b="1" i="1" dirty="0" smtClean="0">
                <a:solidFill>
                  <a:schemeClr val="tx2"/>
                </a:solidFill>
                <a:latin typeface="+mn-lt"/>
                <a:cs typeface="Arial" pitchFamily="34" charset="0"/>
              </a:rPr>
              <a:t>legend  </a:t>
            </a:r>
            <a:r>
              <a:rPr lang="en-US" sz="1400" i="1" dirty="0" smtClean="0">
                <a:latin typeface="+mn-lt"/>
                <a:cs typeface="Arial" pitchFamily="34" charset="0"/>
              </a:rPr>
              <a:t>(</a:t>
            </a:r>
            <a:r>
              <a:rPr lang="en-US" sz="1400" i="1" dirty="0">
                <a:latin typeface="+mn-lt"/>
                <a:cs typeface="Arial" pitchFamily="34" charset="0"/>
              </a:rPr>
              <a:t>Kirschner &amp; van Merrinboer, 2013</a:t>
            </a:r>
            <a:r>
              <a:rPr lang="en-US" sz="1400" dirty="0">
                <a:latin typeface="+mn-lt"/>
                <a:cs typeface="Arial" pitchFamily="34" charset="0"/>
              </a:rPr>
              <a:t>) </a:t>
            </a:r>
            <a:r>
              <a:rPr lang="en-US" sz="1600" dirty="0" smtClean="0">
                <a:latin typeface="+mn-lt"/>
                <a:cs typeface="Arial" pitchFamily="34" charset="0"/>
              </a:rPr>
              <a:t>.</a:t>
            </a:r>
            <a:endParaRPr lang="en-US" sz="1600" dirty="0" smtClean="0">
              <a:solidFill>
                <a:schemeClr val="tx2"/>
              </a:solidFill>
              <a:latin typeface="+mn-lt"/>
              <a:cs typeface="Arial" pitchFamily="34" charset="0"/>
            </a:endParaRPr>
          </a:p>
        </p:txBody>
      </p:sp>
      <p:sp>
        <p:nvSpPr>
          <p:cNvPr id="8195" name="Rectangle 2"/>
          <p:cNvSpPr>
            <a:spLocks noGrp="1" noChangeArrowheads="1"/>
          </p:cNvSpPr>
          <p:nvPr>
            <p:ph type="title"/>
          </p:nvPr>
        </p:nvSpPr>
        <p:spPr bwMode="auto">
          <a:xfrm>
            <a:off x="304800" y="609600"/>
            <a:ext cx="84582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Insight [and research] into Learning Styles</a:t>
            </a:r>
          </a:p>
        </p:txBody>
      </p:sp>
      <p:pic>
        <p:nvPicPr>
          <p:cNvPr id="8196"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819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8198"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8" name="TextBox 7"/>
          <p:cNvSpPr txBox="1"/>
          <p:nvPr/>
        </p:nvSpPr>
        <p:spPr>
          <a:xfrm>
            <a:off x="685800" y="5020321"/>
            <a:ext cx="8077200" cy="1075679"/>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lnSpc>
                <a:spcPct val="90000"/>
              </a:lnSpc>
              <a:spcAft>
                <a:spcPts val="0"/>
              </a:spcAft>
              <a:defRPr/>
            </a:pPr>
            <a:r>
              <a:rPr lang="en-US" sz="1500" dirty="0" smtClean="0">
                <a:latin typeface="+mn-lt"/>
                <a:cs typeface="Arial" pitchFamily="34" charset="0"/>
              </a:rPr>
              <a:t>T</a:t>
            </a:r>
            <a:r>
              <a:rPr lang="en-US" sz="1500" dirty="0" smtClean="0">
                <a:latin typeface="+mn-lt"/>
              </a:rPr>
              <a:t>he notion of  ”learning styles”’ is itself not coherent.  Those who use this term do not define the criteria for a style, nor where styles come from, how they are recognized/ assessed/exploited. </a:t>
            </a:r>
            <a:r>
              <a:rPr lang="en-US" sz="1400" i="1" dirty="0" smtClean="0">
                <a:latin typeface="+mn-lt"/>
              </a:rPr>
              <a:t>Dr. Howard Gardner:  Washington Post‘ (2013). Multiple intelligences’ are not ‘learning styles </a:t>
            </a:r>
            <a:r>
              <a:rPr lang="en-US" sz="1200" i="1" dirty="0" smtClean="0">
                <a:latin typeface="+mn-lt"/>
              </a:rPr>
              <a:t>(</a:t>
            </a:r>
            <a:r>
              <a:rPr lang="en-US" sz="1200" i="1" dirty="0" smtClean="0">
                <a:latin typeface="+mn-lt"/>
                <a:hlinkClick r:id="rId7"/>
              </a:rPr>
              <a:t>http://www.washingtonpost.com/blogs/answer-sheet/wp/2013/10/16/howard-gardner-multiple-intelligences-are-not-learning-styles</a:t>
            </a:r>
            <a:r>
              <a:rPr lang="en-US" sz="1200" i="1" dirty="0" smtClean="0">
                <a:latin typeface="+mn-lt"/>
              </a:rPr>
              <a:t>) </a:t>
            </a:r>
            <a:endParaRPr lang="en-US" sz="1200" dirty="0" smtClean="0">
              <a:solidFill>
                <a:schemeClr val="tx2"/>
              </a:solidFill>
              <a:latin typeface="+mn-lt"/>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bwMode="auto">
          <a:xfrm>
            <a:off x="1676400" y="609600"/>
            <a:ext cx="60198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The Essence of the Debate</a:t>
            </a:r>
          </a:p>
        </p:txBody>
      </p:sp>
      <p:sp>
        <p:nvSpPr>
          <p:cNvPr id="10" name="Rectangle 9"/>
          <p:cNvSpPr>
            <a:spLocks noChangeArrowheads="1"/>
          </p:cNvSpPr>
          <p:nvPr/>
        </p:nvSpPr>
        <p:spPr bwMode="auto">
          <a:xfrm>
            <a:off x="533400" y="1628775"/>
            <a:ext cx="8382000" cy="3324225"/>
          </a:xfrm>
          <a:prstGeom prst="rect">
            <a:avLst/>
          </a:prstGeom>
          <a:noFill/>
          <a:ln w="9525">
            <a:noFill/>
            <a:miter lim="800000"/>
            <a:headEnd/>
            <a:tailEnd/>
          </a:ln>
          <a:effectLst/>
        </p:spPr>
        <p:txBody>
          <a:bodyPr anchor="ctr">
            <a:spAutoFit/>
          </a:bodyPr>
          <a:lstStyle/>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This is not a new debate but a continuing investigation into the efficacy of learning styles that has spanned 60 years.</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To that end, there is </a:t>
            </a:r>
            <a:r>
              <a:rPr lang="en-US" sz="1900" b="1" i="1" dirty="0">
                <a:latin typeface="+mn-lt"/>
                <a:cs typeface="Arial" pitchFamily="34" charset="0"/>
              </a:rPr>
              <a:t>a strong intuitive appeal </a:t>
            </a:r>
            <a:r>
              <a:rPr lang="en-US" sz="1900" dirty="0">
                <a:latin typeface="+mn-lt"/>
                <a:cs typeface="Arial" pitchFamily="34" charset="0"/>
              </a:rPr>
              <a:t>to the notion there are individual preferences and styles of learning.</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a:latin typeface="+mn-lt"/>
                <a:ea typeface="Times New Roman" pitchFamily="18" charset="0"/>
                <a:cs typeface="Arial" pitchFamily="34" charset="0"/>
              </a:rPr>
              <a:t>Cognitive psychologists have discovered that recent research by neuroscience in how the brain stores and retrieves information supports their statement concerning the accuracy of learning styles as a predictor of performance.</a:t>
            </a:r>
          </a:p>
          <a:p>
            <a:pPr marL="169863" indent="-169863">
              <a:spcAft>
                <a:spcPts val="0"/>
              </a:spcAft>
              <a:buClr>
                <a:schemeClr val="tx1">
                  <a:lumMod val="65000"/>
                  <a:lumOff val="35000"/>
                </a:schemeClr>
              </a:buClr>
              <a:buSzPct val="150000"/>
              <a:buFont typeface="Arial" pitchFamily="34" charset="0"/>
              <a:buChar char="•"/>
              <a:defRPr/>
            </a:pPr>
            <a:r>
              <a:rPr lang="en-US" sz="1900" dirty="0">
                <a:latin typeface="+mn-lt"/>
              </a:rPr>
              <a:t>No current holistic [overall] theory of learning preferences</a:t>
            </a:r>
          </a:p>
          <a:p>
            <a:pPr marL="627063" lvl="1" indent="-169863">
              <a:spcAft>
                <a:spcPts val="600"/>
              </a:spcAft>
              <a:buClr>
                <a:schemeClr val="tx1">
                  <a:lumMod val="65000"/>
                  <a:lumOff val="35000"/>
                </a:schemeClr>
              </a:buClr>
              <a:buSzPct val="150000"/>
              <a:buFont typeface="Arial" pitchFamily="34" charset="0"/>
              <a:buChar char="•"/>
              <a:defRPr/>
            </a:pPr>
            <a:r>
              <a:rPr lang="en-US" sz="1900" dirty="0">
                <a:latin typeface="+mn-lt"/>
              </a:rPr>
              <a:t> </a:t>
            </a:r>
            <a:r>
              <a:rPr lang="en-US" sz="1700" dirty="0">
                <a:latin typeface="+mn-lt"/>
              </a:rPr>
              <a:t>Little consensus on the definition of learning styles and </a:t>
            </a:r>
            <a:r>
              <a:rPr lang="en-US" sz="1700" dirty="0">
                <a:latin typeface="+mn-lt"/>
                <a:hlinkClick r:id="rId3" action="ppaction://hlinksldjump"/>
              </a:rPr>
              <a:t>cognitive styles</a:t>
            </a:r>
            <a:r>
              <a:rPr lang="en-US" sz="1700" dirty="0">
                <a:latin typeface="+mn-lt"/>
              </a:rPr>
              <a:t>. </a:t>
            </a:r>
          </a:p>
        </p:txBody>
      </p:sp>
      <p:pic>
        <p:nvPicPr>
          <p:cNvPr id="922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a:ln w="9525">
            <a:noFill/>
            <a:miter lim="800000"/>
            <a:headEnd/>
            <a:tailEnd/>
          </a:ln>
        </p:spPr>
      </p:pic>
      <p:pic>
        <p:nvPicPr>
          <p:cNvPr id="2"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a:ln w="9525">
            <a:noFill/>
            <a:miter lim="800000"/>
            <a:headEnd/>
            <a:tailEnd/>
          </a:ln>
        </p:spPr>
      </p:pic>
      <p:pic>
        <p:nvPicPr>
          <p:cNvPr id="9222"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a:ln w="9525">
            <a:noFill/>
            <a:miter lim="800000"/>
            <a:headEnd/>
            <a:tailEnd/>
          </a:ln>
        </p:spPr>
      </p:pic>
      <p:sp>
        <p:nvSpPr>
          <p:cNvPr id="8" name="TextBox 7"/>
          <p:cNvSpPr txBox="1"/>
          <p:nvPr/>
        </p:nvSpPr>
        <p:spPr>
          <a:xfrm>
            <a:off x="762000" y="5159375"/>
            <a:ext cx="7848600" cy="784225"/>
          </a:xfrm>
          <a:prstGeom prst="rect">
            <a:avLst/>
          </a:prstGeom>
          <a:solidFill>
            <a:schemeClr val="bg2">
              <a:lumMod val="20000"/>
              <a:lumOff val="80000"/>
            </a:schemeClr>
          </a:solidFill>
          <a:ln w="38100">
            <a:solidFill>
              <a:schemeClr val="tx1">
                <a:lumMod val="50000"/>
                <a:lumOff val="50000"/>
              </a:schemeClr>
            </a:solidFill>
          </a:ln>
        </p:spPr>
        <p:txBody>
          <a:bodyPr>
            <a:spAutoFit/>
          </a:bodyPr>
          <a:lstStyle/>
          <a:p>
            <a:pPr>
              <a:spcAft>
                <a:spcPts val="600"/>
              </a:spcAft>
              <a:defRPr/>
            </a:pPr>
            <a:r>
              <a:rPr lang="en-US" sz="1500" dirty="0">
                <a:latin typeface="+mn-lt"/>
                <a:cs typeface="Arial" pitchFamily="34" charset="0"/>
              </a:rPr>
              <a:t>“</a:t>
            </a:r>
            <a:r>
              <a:rPr lang="en-US" sz="1500" dirty="0">
                <a:latin typeface="+mn-lt"/>
              </a:rPr>
              <a:t>Review of 150 studies found none supported learning styles. The mind is so complex and malleable that variance within a person is so great as to make the point [learning styles] moot.” </a:t>
            </a:r>
            <a:r>
              <a:rPr lang="en-US" sz="1400" i="1" dirty="0">
                <a:latin typeface="+mn-lt"/>
              </a:rPr>
              <a:t>Busted Learning Myths, Chief Learning Officer Magazine, Feb 2012</a:t>
            </a:r>
            <a:endParaRPr lang="en-US" sz="1400" i="1" dirty="0">
              <a:latin typeface="+mn-lt"/>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bwMode="auto">
          <a:xfrm>
            <a:off x="1676400" y="609600"/>
            <a:ext cx="60198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The Essence of the Debate</a:t>
            </a:r>
          </a:p>
        </p:txBody>
      </p:sp>
      <p:sp>
        <p:nvSpPr>
          <p:cNvPr id="10" name="Rectangle 9"/>
          <p:cNvSpPr>
            <a:spLocks noChangeArrowheads="1"/>
          </p:cNvSpPr>
          <p:nvPr/>
        </p:nvSpPr>
        <p:spPr bwMode="auto">
          <a:xfrm>
            <a:off x="533400" y="1676400"/>
            <a:ext cx="8458200" cy="2662267"/>
          </a:xfrm>
          <a:prstGeom prst="rect">
            <a:avLst/>
          </a:prstGeom>
          <a:noFill/>
          <a:ln w="9525">
            <a:noFill/>
            <a:miter lim="800000"/>
            <a:headEnd/>
            <a:tailEnd/>
          </a:ln>
          <a:effectLst/>
        </p:spPr>
        <p:txBody>
          <a:bodyPr wrap="square" anchor="ctr">
            <a:spAutoFit/>
          </a:bodyPr>
          <a:lstStyle/>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smtClean="0">
                <a:latin typeface="+mn-lt"/>
              </a:rPr>
              <a:t>There are three ‘learning styles’ that are most commonly referenced : </a:t>
            </a:r>
            <a:r>
              <a:rPr lang="en-US" sz="1900" i="1" dirty="0" smtClean="0">
                <a:latin typeface="+mn-lt"/>
              </a:rPr>
              <a:t>visual, auditory, and kinesthetic (VAK)</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smtClean="0">
                <a:latin typeface="+mn-lt"/>
              </a:rPr>
              <a:t>Advocates argue that better learning outcomes can be achieved when a teacher takes a student’s learning style into consideration.</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smtClean="0">
                <a:latin typeface="+mn-lt"/>
              </a:rPr>
              <a:t>Adversaries argue that this particular concept is scientifically not proven.</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smtClean="0">
                <a:latin typeface="+mn-lt"/>
              </a:rPr>
              <a:t>There is no convincing evidence to prove that when an instructor changes the presentation mode of their course to match the learning style of the students it actually helps them.</a:t>
            </a:r>
          </a:p>
        </p:txBody>
      </p:sp>
      <p:pic>
        <p:nvPicPr>
          <p:cNvPr id="922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2"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pic>
        <p:nvPicPr>
          <p:cNvPr id="9222"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a:ln w="9525">
            <a:noFill/>
            <a:miter lim="800000"/>
            <a:headEnd/>
            <a:tailEnd/>
          </a:ln>
        </p:spPr>
      </p:pic>
      <p:sp>
        <p:nvSpPr>
          <p:cNvPr id="7" name="TextBox 6"/>
          <p:cNvSpPr txBox="1"/>
          <p:nvPr/>
        </p:nvSpPr>
        <p:spPr>
          <a:xfrm>
            <a:off x="685800" y="4800600"/>
            <a:ext cx="8077200" cy="1103379"/>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lnSpc>
                <a:spcPct val="90000"/>
              </a:lnSpc>
              <a:spcAft>
                <a:spcPts val="0"/>
              </a:spcAft>
              <a:defRPr/>
            </a:pPr>
            <a:r>
              <a:rPr lang="en-US" sz="1500" dirty="0" smtClean="0">
                <a:latin typeface="+mn-lt"/>
              </a:rPr>
              <a:t>There is no strong evidence that teachers should tailor their instruction to their students' particular learning styles …and,  warned learning styles “trivialize human complexity” by “denying human individuality” rather than characterizing it. </a:t>
            </a:r>
            <a:r>
              <a:rPr lang="en-US" sz="1400" i="1" dirty="0" smtClean="0">
                <a:latin typeface="+mn-lt"/>
              </a:rPr>
              <a:t>David Kolb, Matching Teaching Style to Learning Style May Not Help Students, Chronicle of Higher Education: </a:t>
            </a:r>
            <a:r>
              <a:rPr lang="en-US" sz="1400" i="1" dirty="0" smtClean="0">
                <a:latin typeface="+mn-lt"/>
                <a:hlinkClick r:id="rId7"/>
              </a:rPr>
              <a:t>http://chronicle.com/article/Matching-Teaching-Style-to/49497/</a:t>
            </a:r>
            <a:r>
              <a:rPr lang="en-US" sz="1400" i="1" dirty="0" smtClean="0">
                <a:latin typeface="+mn-lt"/>
              </a:rPr>
              <a: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udi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tudio">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t"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t"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7397</TotalTime>
  <Words>7214</Words>
  <Application>Microsoft Office PowerPoint</Application>
  <PresentationFormat>On-screen Show (4:3)</PresentationFormat>
  <Paragraphs>483</Paragraphs>
  <Slides>65</Slides>
  <Notes>57</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Studio</vt:lpstr>
      <vt:lpstr>Slide 1</vt:lpstr>
      <vt:lpstr>Purpose—So Why Are You Hear?</vt:lpstr>
      <vt:lpstr>Introduction</vt:lpstr>
      <vt:lpstr>Presentation Menu (Click any of the hyperlinks to go directly to that topic) </vt:lpstr>
      <vt:lpstr>What are Learning Styles?</vt:lpstr>
      <vt:lpstr>Do You Know Your Learning Style(s)?</vt:lpstr>
      <vt:lpstr>Insight [and research] into Learning Styles</vt:lpstr>
      <vt:lpstr>The Essence of the Debate</vt:lpstr>
      <vt:lpstr>The Essence of the Debate</vt:lpstr>
      <vt:lpstr>The Essence of the Debate [the disagreement]</vt:lpstr>
      <vt:lpstr>The Essence of the Debate [the disagreement]</vt:lpstr>
      <vt:lpstr>Predicting Learning Styles:  The Basis of the Theory [and the confusion]</vt:lpstr>
      <vt:lpstr>What Does the Research Reveal About Learning Styles?</vt:lpstr>
      <vt:lpstr>What Does the Research Reveal About Learning Styles?</vt:lpstr>
      <vt:lpstr>What Does the Research Reveal About Learning Styles?</vt:lpstr>
      <vt:lpstr>What Does the Research Reveal About Learning Styles?</vt:lpstr>
      <vt:lpstr>What are Aptitude Treatment Interactions?</vt:lpstr>
      <vt:lpstr>What are Aptitude Treatment Interactions?</vt:lpstr>
      <vt:lpstr>Given the Research, Why the Confusion?</vt:lpstr>
      <vt:lpstr>What are Learning Modalities?</vt:lpstr>
      <vt:lpstr>What are Learning Modalities?</vt:lpstr>
      <vt:lpstr>What are Learning Modalities?</vt:lpstr>
      <vt:lpstr>What’s the Difference?</vt:lpstr>
      <vt:lpstr>What’s the Difference?</vt:lpstr>
      <vt:lpstr>Learning Modalities &amp; Research</vt:lpstr>
      <vt:lpstr>Summary</vt:lpstr>
      <vt:lpstr>Conclusion</vt:lpstr>
      <vt:lpstr>The End: Questions?</vt:lpstr>
      <vt:lpstr>Intentional Left Blank</vt:lpstr>
      <vt:lpstr>Table 1: Types of Learning/Cognitive Styles*</vt:lpstr>
      <vt:lpstr>Intentional Left Blank</vt:lpstr>
      <vt:lpstr>Table 2: Most Influential Models of Learning/Cognitive Styles*</vt:lpstr>
      <vt:lpstr>Intentional Left Blank</vt:lpstr>
      <vt:lpstr>Table 3: Families of Learning/Cognitive Styles*</vt:lpstr>
      <vt:lpstr>What are Cognitive Styles?</vt:lpstr>
      <vt:lpstr>Intentional Left Blank</vt:lpstr>
      <vt:lpstr>Resources &amp; Additional Reading</vt:lpstr>
      <vt:lpstr>Resources &amp; Additional Reading</vt:lpstr>
      <vt:lpstr>Resources &amp; Additional Reading</vt:lpstr>
      <vt:lpstr>Resources &amp; Additional Reading</vt:lpstr>
      <vt:lpstr>Resources &amp; Additional Reading</vt:lpstr>
      <vt:lpstr>Resources &amp; Additional Reading</vt:lpstr>
      <vt:lpstr>Resources &amp; Additional Reading</vt:lpstr>
      <vt:lpstr>Intentional Left Blank</vt:lpstr>
      <vt:lpstr>What Do the Experts Say?</vt:lpstr>
      <vt:lpstr>What Do the Experts Say?</vt:lpstr>
      <vt:lpstr>What Do the Experts Say?</vt:lpstr>
      <vt:lpstr>Intentional Left Blank</vt:lpstr>
      <vt:lpstr>Factors Affecting the Variability in Learning</vt:lpstr>
      <vt:lpstr>Intentional Left Blank</vt:lpstr>
      <vt:lpstr>What are Aptitude Treatment Interactions?</vt:lpstr>
      <vt:lpstr>What are Aptitude Treatment Interactions?</vt:lpstr>
      <vt:lpstr>What are Aptitude Treatment Interactions?</vt:lpstr>
      <vt:lpstr>What are Aptitude Treatment Interactions?</vt:lpstr>
      <vt:lpstr>What are Aptitude Treatment Interactions?</vt:lpstr>
      <vt:lpstr>Intentional Left Blank</vt:lpstr>
      <vt:lpstr>Cone of Learning: A Perpetuated Myth?</vt:lpstr>
      <vt:lpstr>Slide 58</vt:lpstr>
      <vt:lpstr>And Subsequently Morphed Into This</vt:lpstr>
      <vt:lpstr>Intentional Left Blank</vt:lpstr>
      <vt:lpstr>Describing and “Seeing” the Constellation Orion</vt:lpstr>
      <vt:lpstr>The Constellation Orion</vt:lpstr>
      <vt:lpstr>Orion Star Chart</vt:lpstr>
      <vt:lpstr>Orion Figure Outlined in a Star Chart</vt:lpstr>
      <vt:lpstr>Visualizer-Verbalizer Neuroscience Research Study*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Styles and Generational Differences</dc:title>
  <dc:creator>User</dc:creator>
  <cp:lastModifiedBy>Jolly Holden</cp:lastModifiedBy>
  <cp:revision>1260</cp:revision>
  <dcterms:created xsi:type="dcterms:W3CDTF">2003-09-02T23:46:24Z</dcterms:created>
  <dcterms:modified xsi:type="dcterms:W3CDTF">2015-02-18T20:16:48Z</dcterms:modified>
</cp:coreProperties>
</file>