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4"/>
    <p:sldMasterId id="2147483794" r:id="rId5"/>
  </p:sldMasterIdLst>
  <p:notesMasterIdLst>
    <p:notesMasterId r:id="rId19"/>
  </p:notesMasterIdLst>
  <p:handoutMasterIdLst>
    <p:handoutMasterId r:id="rId20"/>
  </p:handoutMasterIdLst>
  <p:sldIdLst>
    <p:sldId id="2147386316" r:id="rId6"/>
    <p:sldId id="2147386250" r:id="rId7"/>
    <p:sldId id="2147386325" r:id="rId8"/>
    <p:sldId id="2147386305" r:id="rId9"/>
    <p:sldId id="2147386302" r:id="rId10"/>
    <p:sldId id="2147386306" r:id="rId11"/>
    <p:sldId id="2147386318" r:id="rId12"/>
    <p:sldId id="2147386307" r:id="rId13"/>
    <p:sldId id="2147386324" r:id="rId14"/>
    <p:sldId id="2147386323" r:id="rId15"/>
    <p:sldId id="2147386298" r:id="rId16"/>
    <p:sldId id="2147386299" r:id="rId17"/>
    <p:sldId id="2147386300" r:id="rId18"/>
  </p:sldIdLst>
  <p:sldSz cx="14630400" cy="82296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B2FDD97-E28B-4D1F-98D3-AD47C6473807}">
          <p14:sldIdLst>
            <p14:sldId id="2147386316"/>
            <p14:sldId id="2147386250"/>
            <p14:sldId id="2147386325"/>
            <p14:sldId id="2147386305"/>
            <p14:sldId id="2147386302"/>
            <p14:sldId id="2147386306"/>
            <p14:sldId id="2147386318"/>
            <p14:sldId id="2147386307"/>
            <p14:sldId id="2147386324"/>
            <p14:sldId id="2147386323"/>
            <p14:sldId id="2147386298"/>
            <p14:sldId id="2147386299"/>
            <p14:sldId id="2147386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3" pos="2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B2B95C-BF9A-7740-5B93-84D05DDD7B53}" name="Noah Clifford" initials="NC" userId="S::noah.clifford@vectorsolutions.com::690d762b-2498-4789-92fe-a9e8c4b8016b" providerId="AD"/>
  <p188:author id="{524C6B75-4AA0-B917-CED5-479C4239BCFE}" name="Skylar Pickard" initials="SP" userId="S::Skylar.Pickard@vectorsolutions.com::5284fae1-2a8f-49d6-a1e8-55cbe45778b3" providerId="AD"/>
  <p188:author id="{568E378E-0C4F-0FCD-156F-10FE5DBCF761}" name="Skylar Pickard" initials="SP" userId="S::skylar.pickard@vectorsolutions.com::5284fae1-2a8f-49d6-a1e8-55cbe45778b3" providerId="AD"/>
  <p188:author id="{9227DED8-B96B-4C16-0FA7-ABAE38F804D4}" name="Ari Vidali" initials="AV" userId="S::ari.vidali@envisagenow.com::aa55730a-9f7c-44e5-9547-bc140655f84e" providerId="AD"/>
  <p188:author id="{2E954AF3-A6EA-3A91-F9B5-DB07DA1E2F53}" name="Noah Clifford" initials="" userId="S::Noah.Clifford@vectorsolutions.com::690d762b-2498-4789-92fe-a9e8c4b8016b" providerId="AD"/>
  <p188:author id="{DA9818FC-2C35-DD06-BD25-C7BC2E042F51}" name="John DeFonzo" initials="JD" userId="S::john.defonzo@envisagenow.com::e820ba90-5210-4528-9125-c0f4e17bc6b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5E98"/>
    <a:srgbClr val="3DB6E7"/>
    <a:srgbClr val="6D8BB5"/>
    <a:srgbClr val="1E4C8C"/>
    <a:srgbClr val="34A6B9"/>
    <a:srgbClr val="003CA7"/>
    <a:srgbClr val="0271CE"/>
    <a:srgbClr val="164356"/>
    <a:srgbClr val="67686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68FADD-8BB5-4E10-B2BC-9CC49282D28A}" v="32" dt="2025-07-09T15:35:35.7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3874" autoAdjust="0"/>
  </p:normalViewPr>
  <p:slideViewPr>
    <p:cSldViewPr snapToGrid="0">
      <p:cViewPr varScale="1">
        <p:scale>
          <a:sx n="43" d="100"/>
          <a:sy n="43" d="100"/>
        </p:scale>
        <p:origin x="2826" y="270"/>
      </p:cViewPr>
      <p:guideLst>
        <p:guide orient="horz" pos="528"/>
        <p:guide pos="2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9E3D22-39D9-C1DE-BC8E-73F3C775FC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098F9-C6FD-302E-AEC0-7EFE50511D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E7D08-F416-6F4E-8E88-C3235FDC3BED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7E4F97-E6C3-31FA-C73B-EF87E054DE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B51C52-75C6-169E-31C9-446CE5EE4F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3C59A-5A98-324E-9FFF-8486E2FFE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47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24A94-102F-1D4E-8AB0-CE6006F2CB5C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A313B-18F6-E846-936D-330F1E384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74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A313B-18F6-E846-936D-330F1E384C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65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25929-9430-E3C8-5563-FD891CA2C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47A7B7-5DAC-B69C-69D2-3353FBE8E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6ED3A0-A5F1-8B04-BEAC-67F2792260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A807C-B1F6-9F6D-A140-C59353E755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A313B-18F6-E846-936D-330F1E384C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81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08107-E150-873B-CD7F-D54E161C5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179096-A783-18FA-919E-70A21F8AE0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C8FA0E-82A1-CA9C-A1CA-BA0A03E44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EDAEE-9B70-972D-713E-F093E1CBFA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A313B-18F6-E846-936D-330F1E384C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29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E9FC8-EC5A-9787-97BC-B58A3B9CD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350463-2721-950B-5016-F630ECFA4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313174-8A3A-9D2C-D282-147D5206D6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3FE92-0272-FFBD-91C7-4BC4C9F410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A313B-18F6-E846-936D-330F1E384C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342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B6F91-4249-53A1-8B29-1AD73A929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BCDD8F-C340-E38D-B92F-6D22C414B8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A5969A-4256-73C6-0E83-F4DF6ECBD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011CE-AFB3-40E8-E951-39B426B952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A313B-18F6-E846-936D-330F1E384C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955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>
          <a:extLst>
            <a:ext uri="{FF2B5EF4-FFF2-40B4-BE49-F238E27FC236}">
              <a16:creationId xmlns:a16="http://schemas.microsoft.com/office/drawing/2014/main" id="{9ED7247C-26F4-0D92-52C0-1A3826A6C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:notes">
            <a:extLst>
              <a:ext uri="{FF2B5EF4-FFF2-40B4-BE49-F238E27FC236}">
                <a16:creationId xmlns:a16="http://schemas.microsoft.com/office/drawing/2014/main" id="{0287514D-4474-0AE4-381E-5BFE494BE3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54" name="Google Shape;254;p4:notes">
            <a:extLst>
              <a:ext uri="{FF2B5EF4-FFF2-40B4-BE49-F238E27FC236}">
                <a16:creationId xmlns:a16="http://schemas.microsoft.com/office/drawing/2014/main" id="{4DBE9267-3A16-20EE-F280-0A3095A939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1199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9DE6C-B59B-01B0-4354-517F540FA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2B4883-43D4-33BB-38AF-8C8C5AC05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E2CB7F-9E4D-2935-25DB-4DA56DFFC7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15999"/>
              </a:lnSpc>
              <a:buFont typeface="Symbol" panose="05050102010706020507" pitchFamily="18" charset="2"/>
              <a:buChar char=""/>
            </a:pPr>
            <a:r>
              <a:rPr lang="en-US" sz="1100">
                <a:latin typeface="Aptos"/>
                <a:ea typeface="Calibri" panose="020F0502020204030204"/>
                <a:cs typeface="Calibri" panose="020F0502020204030204"/>
              </a:rPr>
              <a:t>3 key takeaways</a:t>
            </a:r>
          </a:p>
          <a:p>
            <a:pPr marL="342900" indent="-342900">
              <a:lnSpc>
                <a:spcPct val="115999"/>
              </a:lnSpc>
              <a:buFont typeface="Symbol" panose="05050102010706020507" pitchFamily="18" charset="2"/>
              <a:buChar char=""/>
            </a:pPr>
            <a:endParaRPr lang="en-US" sz="1100">
              <a:latin typeface="Aptos"/>
              <a:ea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115999"/>
              </a:lnSpc>
              <a:buFont typeface="Symbol" panose="05050102010706020507" pitchFamily="18" charset="2"/>
              <a:buChar char=""/>
            </a:pPr>
            <a:r>
              <a:rPr lang="en-US" sz="1100">
                <a:latin typeface="Aptos"/>
                <a:ea typeface="Calibri" panose="020F0502020204030204"/>
                <a:cs typeface="Calibri" panose="020F0502020204030204"/>
              </a:rPr>
              <a:t>Just a quick recap, regarding technologies </a:t>
            </a:r>
          </a:p>
          <a:p>
            <a:pPr marL="342900" indent="-342900">
              <a:lnSpc>
                <a:spcPct val="115999"/>
              </a:lnSpc>
              <a:buFont typeface="Symbol" panose="05050102010706020507" pitchFamily="18" charset="2"/>
              <a:buChar char=""/>
            </a:pPr>
            <a:r>
              <a:rPr lang="en-US" sz="1100">
                <a:latin typeface="Aptos"/>
                <a:ea typeface="Calibri" panose="020F0502020204030204"/>
                <a:cs typeface="Calibri" panose="020F0502020204030204"/>
              </a:rPr>
              <a:t>Most people think LMS when we talk about training technology, but that is just the “tip of the iceberg”</a:t>
            </a:r>
          </a:p>
          <a:p>
            <a:endParaRPr lang="en-US" sz="11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B83D2-99BC-4998-9533-BC83CCCAD4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A313B-18F6-E846-936D-330F1E384C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213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6092F9ED-FD82-0A97-E4FE-83C4709F6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3:notes">
            <a:extLst>
              <a:ext uri="{FF2B5EF4-FFF2-40B4-BE49-F238E27FC236}">
                <a16:creationId xmlns:a16="http://schemas.microsoft.com/office/drawing/2014/main" id="{14CB69CE-1104-3072-6B19-1B56536399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45050" y="1028700"/>
            <a:ext cx="4940300" cy="2778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p33:notes">
            <a:extLst>
              <a:ext uri="{FF2B5EF4-FFF2-40B4-BE49-F238E27FC236}">
                <a16:creationId xmlns:a16="http://schemas.microsoft.com/office/drawing/2014/main" id="{137F0321-3384-708C-6990-6F209C642F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63675" y="3960813"/>
            <a:ext cx="11703050" cy="3240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Why?,  </a:t>
            </a:r>
          </a:p>
          <a:p>
            <a:endParaRPr lang="en-US" b="1" dirty="0"/>
          </a:p>
          <a:p>
            <a:r>
              <a:rPr lang="en-US" b="1" dirty="0"/>
              <a:t>Because there are myriad functions below the waterline</a:t>
            </a:r>
          </a:p>
          <a:p>
            <a:endParaRPr lang="en-US" b="1" dirty="0"/>
          </a:p>
          <a:p>
            <a:r>
              <a:rPr lang="en-US" b="1" dirty="0"/>
              <a:t>Explain the ice berg (80% under the water line)</a:t>
            </a:r>
          </a:p>
          <a:p>
            <a:endParaRPr lang="en-US" b="1" dirty="0"/>
          </a:p>
          <a:p>
            <a:r>
              <a:rPr lang="en-US" b="1" dirty="0"/>
              <a:t>Academies need to….capacity plan, register etc.</a:t>
            </a:r>
          </a:p>
          <a:p>
            <a:endParaRPr lang="en-US" b="1" dirty="0"/>
          </a:p>
          <a:p>
            <a:r>
              <a:rPr lang="en-US" b="1" dirty="0"/>
              <a:t>Now, I have visited and helped modernize many training environments and almost all of them look something like this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99" name="Google Shape;499;p33:notes">
            <a:extLst>
              <a:ext uri="{FF2B5EF4-FFF2-40B4-BE49-F238E27FC236}">
                <a16:creationId xmlns:a16="http://schemas.microsoft.com/office/drawing/2014/main" id="{265A8694-EC03-436D-BC15-B2246DD34C6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286750" y="7816850"/>
            <a:ext cx="6340475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01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>
          <a:extLst>
            <a:ext uri="{FF2B5EF4-FFF2-40B4-BE49-F238E27FC236}">
              <a16:creationId xmlns:a16="http://schemas.microsoft.com/office/drawing/2014/main" id="{22804A5A-6A62-643A-EF87-EE0AD293C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3:notes">
            <a:extLst>
              <a:ext uri="{FF2B5EF4-FFF2-40B4-BE49-F238E27FC236}">
                <a16:creationId xmlns:a16="http://schemas.microsoft.com/office/drawing/2014/main" id="{E80B84DE-94C8-EAA6-689F-BEA004DC62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45050" y="1028700"/>
            <a:ext cx="4940300" cy="2778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p33:notes">
            <a:extLst>
              <a:ext uri="{FF2B5EF4-FFF2-40B4-BE49-F238E27FC236}">
                <a16:creationId xmlns:a16="http://schemas.microsoft.com/office/drawing/2014/main" id="{A8BB4CE9-7F5C-8444-4697-2B59C6A3A1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63675" y="3960813"/>
            <a:ext cx="11703050" cy="3240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/>
              <a:t>In almost all cases, they are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/>
              <a:t>Highly fragmented and siloed across functions: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US" dirty="0"/>
              <a:t>Budgeting &amp; Forecasting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US" dirty="0"/>
              <a:t>Capacity planning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US" dirty="0"/>
              <a:t>Scheduling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US" dirty="0"/>
              <a:t>Registration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US" dirty="0"/>
              <a:t>Student Housing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US" dirty="0"/>
              <a:t>Facility &amp; Resource Management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US" dirty="0"/>
              <a:t>Instructor management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US" dirty="0"/>
              <a:t>Training management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US" dirty="0"/>
              <a:t>Testing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US" dirty="0"/>
              <a:t>Compliance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None/>
            </a:pPr>
            <a:r>
              <a:rPr lang="en-US" dirty="0"/>
              <a:t>Systems are </a:t>
            </a:r>
            <a:r>
              <a:rPr lang="en-US" b="1" dirty="0"/>
              <a:t>single purpose</a:t>
            </a:r>
            <a:r>
              <a:rPr lang="en-US" dirty="0"/>
              <a:t>, often </a:t>
            </a:r>
            <a:r>
              <a:rPr lang="en-US" b="1" dirty="0"/>
              <a:t>redundant</a:t>
            </a:r>
            <a:r>
              <a:rPr lang="en-US" dirty="0"/>
              <a:t> lots of </a:t>
            </a:r>
            <a:r>
              <a:rPr lang="en-US" b="1" dirty="0"/>
              <a:t>paper/whiteboards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None/>
            </a:pPr>
            <a:r>
              <a:rPr lang="en-US" dirty="0"/>
              <a:t>I have literally walked into conference rooms where scheduling was done via whiteboards and Excel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None/>
            </a:pPr>
            <a:r>
              <a:rPr lang="en-US" dirty="0"/>
              <a:t>Mountains of paper files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None/>
            </a:pPr>
            <a:r>
              <a:rPr lang="en-US" dirty="0"/>
              <a:t>Access databases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None/>
            </a:pPr>
            <a:r>
              <a:rPr lang="en-US" dirty="0"/>
              <a:t>Comms via email and phone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None/>
            </a:pPr>
            <a:r>
              <a:rPr lang="en-US" dirty="0"/>
              <a:t>Tons of duplication of data entry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None/>
            </a:pPr>
            <a:endParaRPr lang="en-US" dirty="0"/>
          </a:p>
        </p:txBody>
      </p:sp>
      <p:sp>
        <p:nvSpPr>
          <p:cNvPr id="499" name="Google Shape;499;p33:notes">
            <a:extLst>
              <a:ext uri="{FF2B5EF4-FFF2-40B4-BE49-F238E27FC236}">
                <a16:creationId xmlns:a16="http://schemas.microsoft.com/office/drawing/2014/main" id="{F60302FA-F146-9202-9605-5D533511723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286750" y="7816850"/>
            <a:ext cx="6340475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587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9E507-8426-EDD8-2D75-C66CFEA1F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807F0E-FF79-58E7-38D6-A0105357B0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4FDB4F-8590-3B5B-20C4-9773FB25B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most organizations understand that they need to evolve from </a:t>
            </a:r>
            <a:r>
              <a:rPr lang="en-US" b="1" dirty="0"/>
              <a:t>Fragmented</a:t>
            </a:r>
            <a:r>
              <a:rPr lang="en-US" dirty="0"/>
              <a:t> to </a:t>
            </a:r>
            <a:r>
              <a:rPr lang="en-US" b="1" dirty="0"/>
              <a:t>Integrated ecosystem model</a:t>
            </a:r>
          </a:p>
          <a:p>
            <a:endParaRPr lang="en-US" dirty="0"/>
          </a:p>
          <a:p>
            <a:r>
              <a:rPr lang="en-US" dirty="0"/>
              <a:t>In an ecosystem, </a:t>
            </a:r>
          </a:p>
          <a:p>
            <a:r>
              <a:rPr lang="en-US" dirty="0"/>
              <a:t>Each process becomes </a:t>
            </a:r>
            <a:r>
              <a:rPr lang="en-US" b="1" dirty="0"/>
              <a:t>Natively Aware </a:t>
            </a:r>
            <a:r>
              <a:rPr lang="en-US" dirty="0"/>
              <a:t>of all the others</a:t>
            </a:r>
          </a:p>
          <a:p>
            <a:r>
              <a:rPr lang="en-US" dirty="0"/>
              <a:t>Because they are inherently interrelated</a:t>
            </a:r>
          </a:p>
          <a:p>
            <a:endParaRPr lang="en-US" dirty="0"/>
          </a:p>
          <a:p>
            <a:r>
              <a:rPr lang="en-US" dirty="0"/>
              <a:t>Data is the vital Nutrient that is shared by all the different processes.</a:t>
            </a:r>
          </a:p>
          <a:p>
            <a:endParaRPr lang="en-US" dirty="0"/>
          </a:p>
          <a:p>
            <a:r>
              <a:rPr lang="en-US" dirty="0"/>
              <a:t>Examples</a:t>
            </a:r>
          </a:p>
          <a:p>
            <a:endParaRPr lang="en-US" dirty="0"/>
          </a:p>
          <a:p>
            <a:r>
              <a:rPr lang="en-US" dirty="0"/>
              <a:t>Capacity planning </a:t>
            </a:r>
            <a:r>
              <a:rPr lang="en-US" dirty="0">
                <a:sym typeface="Wingdings" panose="05000000000000000000" pitchFamily="2" charset="2"/>
              </a:rPr>
              <a:t> Resource management Instructor availability  Scheduling  Registration  Housing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These are all </a:t>
            </a:r>
            <a:r>
              <a:rPr lang="en-US" b="1" dirty="0">
                <a:sym typeface="Wingdings" panose="05000000000000000000" pitchFamily="2" charset="2"/>
              </a:rPr>
              <a:t>INTERRELATED</a:t>
            </a:r>
            <a:r>
              <a:rPr lang="en-US" dirty="0">
                <a:sym typeface="Wingdings" panose="05000000000000000000" pitchFamily="2" charset="2"/>
              </a:rPr>
              <a:t> processes that consume similar information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All of these processes need each other to work well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Data needs to be </a:t>
            </a:r>
            <a:r>
              <a:rPr lang="en-US" b="1" dirty="0">
                <a:sym typeface="Wingdings" panose="05000000000000000000" pitchFamily="2" charset="2"/>
              </a:rPr>
              <a:t>COMMON</a:t>
            </a:r>
            <a:r>
              <a:rPr lang="en-US" dirty="0">
                <a:sym typeface="Wingdings" panose="05000000000000000000" pitchFamily="2" charset="2"/>
              </a:rPr>
              <a:t> or Shared across training functions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Does that make sense??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If you can achieve the transition, there are 6 key ways that Ecosystems create </a:t>
            </a:r>
            <a:r>
              <a:rPr lang="en-US" b="1" dirty="0">
                <a:sym typeface="Wingdings" panose="05000000000000000000" pitchFamily="2" charset="2"/>
              </a:rPr>
              <a:t>Huge savings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DB9FB-921A-0F02-7C66-D7788401C9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A313B-18F6-E846-936D-330F1E384C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89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633EE-96B0-E591-EDFC-F9D6DD849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871343-582A-5F77-FA7E-AEAF88FD2D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B44052-78FF-4CE0-F3A9-7B29C9E06B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6-Ways to create Real and durable savings</a:t>
            </a:r>
          </a:p>
          <a:p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Software Consolidation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Cloud Hosting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Security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Workflow Automation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Blended Learning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Measurement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0" indent="0">
              <a:buFont typeface="+mj-lt"/>
              <a:buNone/>
            </a:pPr>
            <a:r>
              <a:rPr lang="en-US" dirty="0"/>
              <a:t>For the actual case study, see our previous webinar </a:t>
            </a:r>
            <a:r>
              <a:rPr lang="en-US" b="1" dirty="0"/>
              <a:t>“Doing more with less, Leveraging training technology”</a:t>
            </a:r>
          </a:p>
          <a:p>
            <a:pPr marL="0" indent="0">
              <a:buFont typeface="+mj-lt"/>
              <a:buNone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Ari, we love the idea of eliminating fragmentation, but how can we achieve this?</a:t>
            </a:r>
          </a:p>
          <a:p>
            <a:endParaRPr lang="en-US" dirty="0"/>
          </a:p>
          <a:p>
            <a:r>
              <a:rPr lang="en-US" dirty="0"/>
              <a:t>Well, today we are going to show you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9132F-FA35-9202-BBC8-335C7E8754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A313B-18F6-E846-936D-330F1E384C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93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C655A-1157-908D-B117-7B2BC84E3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5C1010-95FD-16BE-0045-FFE6B6FC7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3C390-07CC-37BE-3AA9-721DC97398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  <a:p>
            <a:r>
              <a:rPr lang="en-US" b="1"/>
              <a:t>Today, we are going to give you a taste of the power of a COTS training ecosystem.   </a:t>
            </a:r>
          </a:p>
          <a:p>
            <a:r>
              <a:rPr lang="en-US" b="1"/>
              <a:t>Acadis is a HIRE TO RETIRE solution  built over many years by working collaboratively with some of the most innovative training organizations in the world.</a:t>
            </a:r>
          </a:p>
          <a:p>
            <a:r>
              <a:rPr lang="en-US" b="1"/>
              <a:t>It evolved over time into the framework you are about to experience.</a:t>
            </a:r>
          </a:p>
          <a:p>
            <a:endParaRPr lang="en-US" b="1"/>
          </a:p>
          <a:p>
            <a:r>
              <a:rPr lang="en-US" b="1"/>
              <a:t>22 modules, solves 7 critical needs</a:t>
            </a:r>
          </a:p>
          <a:p>
            <a:r>
              <a:rPr lang="en-US"/>
              <a:t>Seamless integration by design</a:t>
            </a:r>
          </a:p>
          <a:p>
            <a:r>
              <a:rPr lang="en-US"/>
              <a:t>Resilient, platform-native connections</a:t>
            </a:r>
          </a:p>
          <a:p>
            <a:r>
              <a:rPr lang="en-US"/>
              <a:t>Streamlined cross-functional workflows from a </a:t>
            </a:r>
            <a:r>
              <a:rPr lang="en-US" b="1"/>
              <a:t>single system/UX</a:t>
            </a:r>
          </a:p>
          <a:p>
            <a:r>
              <a:rPr lang="en-US"/>
              <a:t>Centralized security and compliance controls</a:t>
            </a:r>
          </a:p>
          <a:p>
            <a:r>
              <a:rPr lang="en-US"/>
              <a:t>Unified data view enhances decision making/</a:t>
            </a:r>
            <a:r>
              <a:rPr lang="en-US" b="1"/>
              <a:t>eliminates dual-entry</a:t>
            </a:r>
          </a:p>
          <a:p>
            <a:r>
              <a:rPr lang="en-US"/>
              <a:t>Real-time visibility into key performance trends across all dimensions</a:t>
            </a:r>
          </a:p>
          <a:p>
            <a:r>
              <a:rPr lang="en-US"/>
              <a:t>Extensible via new modules and features</a:t>
            </a:r>
          </a:p>
          <a:p>
            <a:endParaRPr lang="en-US"/>
          </a:p>
          <a:p>
            <a:r>
              <a:rPr lang="en-US" b="1"/>
              <a:t>Are you ready to see this framework in action?</a:t>
            </a:r>
            <a:endParaRPr lang="en-US"/>
          </a:p>
          <a:p>
            <a:r>
              <a:rPr lang="en-US" b="1"/>
              <a:t>Handoff to Jeremy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A179B-16C0-BE7B-3A57-B89F7457D9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A313B-18F6-E846-936D-330F1E384C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237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C9832-5C00-8380-12B6-90719AEC2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2B745F-4340-5DD3-89DE-100D147DE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A54733-B810-F3C7-F848-28852BE01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13DA7-4A13-0C38-2A09-FF23428105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A313B-18F6-E846-936D-330F1E384C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280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22" y="152401"/>
            <a:ext cx="14029838" cy="11493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222" y="1412240"/>
            <a:ext cx="14029838" cy="6177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20F002A-01F3-7F91-C272-BBB82143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EAE1-CE9D-A14A-80BD-9018CA4D58A9}" type="datetime1">
              <a:rPr lang="en-US" smtClean="0"/>
              <a:t>7/9/2025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F2F7F-5BB9-B6E9-3D2A-53B40C74C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4368-C45C-9C4F-9597-D6088AA20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53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Body Copy Foo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90BAA5-771F-203A-DD3C-51265144B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98175" y="1424198"/>
            <a:ext cx="14068064" cy="62161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C89D358-47D2-D848-5B22-5B79F9126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74" y="161476"/>
            <a:ext cx="14068065" cy="11794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6">
            <a:extLst>
              <a:ext uri="{FF2B5EF4-FFF2-40B4-BE49-F238E27FC236}">
                <a16:creationId xmlns:a16="http://schemas.microsoft.com/office/drawing/2014/main" id="{1A1A33BD-4F3F-FF48-C695-57FD3D9F9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5187" y="7680075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E4368-C45C-9C4F-9597-D6088AA2099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BC3A36-32B2-0E62-F56A-FC496A962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EAE1-CE9D-A14A-80BD-9018CA4D58A9}" type="datetime1">
              <a:rPr lang="en-US" smtClean="0"/>
              <a:t>7/9/2025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2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22" y="152401"/>
            <a:ext cx="14029838" cy="11493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222" y="1412240"/>
            <a:ext cx="14029838" cy="6177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20F002A-01F3-7F91-C272-BBB82143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EAE1-CE9D-A14A-80BD-9018CA4D58A9}" type="datetime1">
              <a:rPr lang="en-US" smtClean="0"/>
              <a:t>7/9/2025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F2F7F-5BB9-B6E9-3D2A-53B40C74C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4368-C45C-9C4F-9597-D6088AA20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9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Body Copy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90BAA5-771F-203A-DD3C-51265144B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98175" y="1914975"/>
            <a:ext cx="14068064" cy="5725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C89D358-47D2-D848-5B22-5B79F9126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74" y="161476"/>
            <a:ext cx="14068065" cy="1179443"/>
          </a:xfrm>
        </p:spPr>
        <p:txBody>
          <a:bodyPr/>
          <a:lstStyle/>
          <a:p>
            <a:r>
              <a:rPr lang="en-US"/>
              <a:t>Click to edit Master</a:t>
            </a:r>
          </a:p>
        </p:txBody>
      </p:sp>
      <p:sp>
        <p:nvSpPr>
          <p:cNvPr id="3" name="Slide Number Placeholder 26">
            <a:extLst>
              <a:ext uri="{FF2B5EF4-FFF2-40B4-BE49-F238E27FC236}">
                <a16:creationId xmlns:a16="http://schemas.microsoft.com/office/drawing/2014/main" id="{1A1A33BD-4F3F-FF48-C695-57FD3D9F9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5187" y="7680075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E4368-C45C-9C4F-9597-D6088AA2099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02475E2-F372-C813-F9B0-577DDA78B0F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98175" y="1340919"/>
            <a:ext cx="14068064" cy="3412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2A9E0-0355-AD7F-AD4D-643A16E305B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734EAE1-CE9D-A14A-80BD-9018CA4D58A9}" type="datetime1">
              <a:rPr lang="en-US" smtClean="0"/>
              <a:t>7/9/2025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2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dy Copy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90BAA5-771F-203A-DD3C-51265144B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98175" y="1436914"/>
            <a:ext cx="14068064" cy="62034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C89D358-47D2-D848-5B22-5B79F9126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74" y="161476"/>
            <a:ext cx="14078225" cy="11794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26">
            <a:extLst>
              <a:ext uri="{FF2B5EF4-FFF2-40B4-BE49-F238E27FC236}">
                <a16:creationId xmlns:a16="http://schemas.microsoft.com/office/drawing/2014/main" id="{75A7FC25-90FA-5749-1B6C-3EB661D3A0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5187" y="7680075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E4368-C45C-9C4F-9597-D6088AA2099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ED5EC6-69DE-C196-70DD-C456FCDDA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EAE1-CE9D-A14A-80BD-9018CA4D58A9}" type="datetime1">
              <a:rPr lang="en-US" smtClean="0"/>
              <a:t>7/9/2025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58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3EB28-84E1-0EA2-EC36-B9D943175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EAE1-CE9D-A14A-80BD-9018CA4D58A9}" type="datetime1">
              <a:rPr lang="en-US" smtClean="0"/>
              <a:t>7/9/2025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18EBD79-B853-5EFF-54C1-165F05452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4368-C45C-9C4F-9597-D6088AA20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31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Title Only" preserve="1" userDrawn="1">
  <p:cSld name="1_7 Title Onl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6">
            <a:extLst>
              <a:ext uri="{FF2B5EF4-FFF2-40B4-BE49-F238E27FC236}">
                <a16:creationId xmlns:a16="http://schemas.microsoft.com/office/drawing/2014/main" id="{B541D10C-09BB-21FC-B486-45A2B084D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5187" y="7680075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E4368-C45C-9C4F-9597-D6088AA20994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21C36-0EC6-B2C5-03B4-65FF384AE9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96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164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7"/>
          <p:cNvSpPr txBox="1"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7200" b="1" i="0" u="none" strike="noStrike" cap="none">
                <a:solidFill>
                  <a:srgbClr val="1C366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37"/>
          <p:cNvSpPr txBox="1"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71BA"/>
              </a:buClr>
              <a:buSzPts val="2880"/>
              <a:buFont typeface="Helvetica Neue Light"/>
              <a:buNone/>
              <a:defRPr sz="2880" b="0" i="0" u="none" strike="noStrike" cap="none">
                <a:solidFill>
                  <a:srgbClr val="0071B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2160"/>
              <a:buFont typeface="Calibri"/>
              <a:buNone/>
              <a:defRPr sz="216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920"/>
              <a:buFont typeface="Calibri"/>
              <a:buNone/>
              <a:defRPr sz="192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920"/>
              <a:buFont typeface="Calibri"/>
              <a:buNone/>
              <a:defRPr sz="192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920"/>
              <a:buFont typeface="Calibri"/>
              <a:buNone/>
              <a:defRPr sz="192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920"/>
              <a:buFont typeface="Calibri"/>
              <a:buNone/>
              <a:defRPr sz="192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920"/>
              <a:buFont typeface="Calibri"/>
              <a:buNone/>
              <a:defRPr sz="192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920"/>
              <a:buFont typeface="Calibri"/>
              <a:buNone/>
              <a:defRPr sz="192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7"/>
          <p:cNvSpPr txBox="1">
            <a:spLocks noGrp="1"/>
          </p:cNvSpPr>
          <p:nvPr>
            <p:ph type="dt" idx="10"/>
          </p:nvPr>
        </p:nvSpPr>
        <p:spPr>
          <a:xfrm>
            <a:off x="731520" y="7653528"/>
            <a:ext cx="336499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7"/>
          <p:cNvSpPr txBox="1">
            <a:spLocks noGrp="1"/>
          </p:cNvSpPr>
          <p:nvPr>
            <p:ph type="ftr" idx="11"/>
          </p:nvPr>
        </p:nvSpPr>
        <p:spPr>
          <a:xfrm>
            <a:off x="4974336" y="7653528"/>
            <a:ext cx="468172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7"/>
          <p:cNvSpPr txBox="1">
            <a:spLocks noGrp="1"/>
          </p:cNvSpPr>
          <p:nvPr>
            <p:ph type="sldNum" idx="12"/>
          </p:nvPr>
        </p:nvSpPr>
        <p:spPr>
          <a:xfrm>
            <a:off x="10533888" y="7653528"/>
            <a:ext cx="336499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201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1"/>
          <p:cNvSpPr txBox="1">
            <a:spLocks noGrp="1"/>
          </p:cNvSpPr>
          <p:nvPr>
            <p:ph type="dt" idx="10"/>
          </p:nvPr>
        </p:nvSpPr>
        <p:spPr>
          <a:xfrm>
            <a:off x="365760" y="7670680"/>
            <a:ext cx="1188720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40">
                <a:solidFill>
                  <a:srgbClr val="526683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1"/>
          <p:cNvSpPr txBox="1">
            <a:spLocks noGrp="1"/>
          </p:cNvSpPr>
          <p:nvPr>
            <p:ph type="ftr" idx="11"/>
          </p:nvPr>
        </p:nvSpPr>
        <p:spPr>
          <a:xfrm>
            <a:off x="2057400" y="7670680"/>
            <a:ext cx="4937760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40">
                <a:solidFill>
                  <a:srgbClr val="526683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1"/>
          <p:cNvSpPr txBox="1">
            <a:spLocks noGrp="1"/>
          </p:cNvSpPr>
          <p:nvPr>
            <p:ph type="sldNum" idx="12"/>
          </p:nvPr>
        </p:nvSpPr>
        <p:spPr>
          <a:xfrm>
            <a:off x="7498080" y="7670680"/>
            <a:ext cx="1554480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1440" b="0" i="0" u="none" strike="noStrike" cap="none">
                <a:solidFill>
                  <a:srgbClr val="52668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spcBef>
                <a:spcPts val="0"/>
              </a:spcBef>
              <a:buNone/>
              <a:defRPr sz="1440" b="0" i="0" u="none" strike="noStrike" cap="none">
                <a:solidFill>
                  <a:srgbClr val="52668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spcBef>
                <a:spcPts val="0"/>
              </a:spcBef>
              <a:buNone/>
              <a:defRPr sz="1440" b="0" i="0" u="none" strike="noStrike" cap="none">
                <a:solidFill>
                  <a:srgbClr val="52668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spcBef>
                <a:spcPts val="0"/>
              </a:spcBef>
              <a:buNone/>
              <a:defRPr sz="1440" b="0" i="0" u="none" strike="noStrike" cap="none">
                <a:solidFill>
                  <a:srgbClr val="52668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spcBef>
                <a:spcPts val="0"/>
              </a:spcBef>
              <a:buNone/>
              <a:defRPr sz="1440" b="0" i="0" u="none" strike="noStrike" cap="none">
                <a:solidFill>
                  <a:srgbClr val="52668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spcBef>
                <a:spcPts val="0"/>
              </a:spcBef>
              <a:buNone/>
              <a:defRPr sz="1440" b="0" i="0" u="none" strike="noStrike" cap="none">
                <a:solidFill>
                  <a:srgbClr val="52668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spcBef>
                <a:spcPts val="0"/>
              </a:spcBef>
              <a:buNone/>
              <a:defRPr sz="1440" b="0" i="0" u="none" strike="noStrike" cap="none">
                <a:solidFill>
                  <a:srgbClr val="52668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spcBef>
                <a:spcPts val="0"/>
              </a:spcBef>
              <a:buNone/>
              <a:defRPr sz="1440" b="0" i="0" u="none" strike="noStrike" cap="none">
                <a:solidFill>
                  <a:srgbClr val="52668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spcBef>
                <a:spcPts val="0"/>
              </a:spcBef>
              <a:buNone/>
              <a:defRPr sz="1440" b="0" i="0" u="none" strike="noStrike" cap="none">
                <a:solidFill>
                  <a:srgbClr val="52668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3944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BAR Title Sub Content">
  <p:cSld name="BLUE BAR Title Sub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8"/>
          <p:cNvSpPr txBox="1">
            <a:spLocks noGrp="1"/>
          </p:cNvSpPr>
          <p:nvPr>
            <p:ph type="ftr" idx="11"/>
          </p:nvPr>
        </p:nvSpPr>
        <p:spPr>
          <a:xfrm>
            <a:off x="4974336" y="7653528"/>
            <a:ext cx="468172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8"/>
          <p:cNvSpPr txBox="1">
            <a:spLocks noGrp="1"/>
          </p:cNvSpPr>
          <p:nvPr>
            <p:ph type="dt" idx="10"/>
          </p:nvPr>
        </p:nvSpPr>
        <p:spPr>
          <a:xfrm>
            <a:off x="731520" y="7653528"/>
            <a:ext cx="336499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8"/>
          <p:cNvSpPr txBox="1">
            <a:spLocks noGrp="1"/>
          </p:cNvSpPr>
          <p:nvPr>
            <p:ph type="sldNum" idx="12"/>
          </p:nvPr>
        </p:nvSpPr>
        <p:spPr>
          <a:xfrm>
            <a:off x="10533888" y="7653528"/>
            <a:ext cx="336499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38"/>
          <p:cNvSpPr txBox="1"/>
          <p:nvPr/>
        </p:nvSpPr>
        <p:spPr>
          <a:xfrm>
            <a:off x="1326009" y="1867983"/>
            <a:ext cx="7845425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65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8"/>
          <p:cNvSpPr txBox="1">
            <a:spLocks noGrp="1"/>
          </p:cNvSpPr>
          <p:nvPr>
            <p:ph type="body" idx="1"/>
          </p:nvPr>
        </p:nvSpPr>
        <p:spPr>
          <a:xfrm>
            <a:off x="731520" y="1270672"/>
            <a:ext cx="105267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8BE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8"/>
          <p:cNvSpPr txBox="1">
            <a:spLocks noGrp="1"/>
          </p:cNvSpPr>
          <p:nvPr>
            <p:ph type="title"/>
          </p:nvPr>
        </p:nvSpPr>
        <p:spPr>
          <a:xfrm>
            <a:off x="731520" y="607929"/>
            <a:ext cx="10526722" cy="60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1" i="0" u="none" strike="noStrike" cap="none">
                <a:solidFill>
                  <a:srgbClr val="1D37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38"/>
          <p:cNvSpPr txBox="1">
            <a:spLocks noGrp="1"/>
          </p:cNvSpPr>
          <p:nvPr>
            <p:ph type="body" idx="2"/>
          </p:nvPr>
        </p:nvSpPr>
        <p:spPr>
          <a:xfrm>
            <a:off x="731520" y="2392359"/>
            <a:ext cx="13167360" cy="4922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758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Body Copy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90BAA5-771F-203A-DD3C-51265144B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98175" y="1914975"/>
            <a:ext cx="14068064" cy="5725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C89D358-47D2-D848-5B22-5B79F9126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74" y="161476"/>
            <a:ext cx="14068065" cy="11794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6">
            <a:extLst>
              <a:ext uri="{FF2B5EF4-FFF2-40B4-BE49-F238E27FC236}">
                <a16:creationId xmlns:a16="http://schemas.microsoft.com/office/drawing/2014/main" id="{1A1A33BD-4F3F-FF48-C695-57FD3D9F9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5187" y="7680075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E4368-C45C-9C4F-9597-D6088AA2099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02475E2-F372-C813-F9B0-577DDA78B0F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98175" y="1340919"/>
            <a:ext cx="14068064" cy="3412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2A9E0-0355-AD7F-AD4D-643A16E305B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734EAE1-CE9D-A14A-80BD-9018CA4D58A9}" type="datetime1">
              <a:rPr lang="en-US" smtClean="0"/>
              <a:t>7/9/2025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62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Blank with Footer">
  <p:cSld name="6 Blank with Foot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0"/>
          <p:cNvSpPr txBox="1">
            <a:spLocks noGrp="1"/>
          </p:cNvSpPr>
          <p:nvPr>
            <p:ph type="sldNum" idx="12"/>
          </p:nvPr>
        </p:nvSpPr>
        <p:spPr>
          <a:xfrm>
            <a:off x="13910816" y="7463726"/>
            <a:ext cx="493920" cy="35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8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8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8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8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8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8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8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8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8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748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BAR Title Sub">
  <p:cSld name="BLUE BAR Title Sub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3"/>
          <p:cNvSpPr txBox="1">
            <a:spLocks noGrp="1"/>
          </p:cNvSpPr>
          <p:nvPr>
            <p:ph type="body" idx="1"/>
          </p:nvPr>
        </p:nvSpPr>
        <p:spPr>
          <a:xfrm>
            <a:off x="738447" y="1483973"/>
            <a:ext cx="136262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8BE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43"/>
          <p:cNvSpPr txBox="1">
            <a:spLocks noGrp="1"/>
          </p:cNvSpPr>
          <p:nvPr>
            <p:ph type="title"/>
          </p:nvPr>
        </p:nvSpPr>
        <p:spPr>
          <a:xfrm>
            <a:off x="731520" y="903700"/>
            <a:ext cx="13634720" cy="60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1" i="0" u="none" strike="noStrike" cap="none">
                <a:solidFill>
                  <a:srgbClr val="1D376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43"/>
          <p:cNvSpPr txBox="1">
            <a:spLocks noGrp="1"/>
          </p:cNvSpPr>
          <p:nvPr>
            <p:ph type="dt" idx="10"/>
          </p:nvPr>
        </p:nvSpPr>
        <p:spPr>
          <a:xfrm>
            <a:off x="731520" y="7653528"/>
            <a:ext cx="336499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3"/>
          <p:cNvSpPr txBox="1">
            <a:spLocks noGrp="1"/>
          </p:cNvSpPr>
          <p:nvPr>
            <p:ph type="ftr" idx="11"/>
          </p:nvPr>
        </p:nvSpPr>
        <p:spPr>
          <a:xfrm>
            <a:off x="4974336" y="7653528"/>
            <a:ext cx="468172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3"/>
          <p:cNvSpPr txBox="1">
            <a:spLocks noGrp="1"/>
          </p:cNvSpPr>
          <p:nvPr>
            <p:ph type="sldNum" idx="12"/>
          </p:nvPr>
        </p:nvSpPr>
        <p:spPr>
          <a:xfrm>
            <a:off x="10533888" y="7653528"/>
            <a:ext cx="336499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922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BAR Section">
  <p:cSld name="BLUE BAR Sec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7"/>
          <p:cNvSpPr txBox="1">
            <a:spLocks noGrp="1"/>
          </p:cNvSpPr>
          <p:nvPr>
            <p:ph type="ctrTitle"/>
          </p:nvPr>
        </p:nvSpPr>
        <p:spPr>
          <a:xfrm>
            <a:off x="731520" y="3694617"/>
            <a:ext cx="1342089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1" i="0" u="none" strike="noStrike" cap="none">
                <a:solidFill>
                  <a:srgbClr val="1C366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47"/>
          <p:cNvSpPr txBox="1">
            <a:spLocks noGrp="1"/>
          </p:cNvSpPr>
          <p:nvPr>
            <p:ph type="subTitle" idx="1"/>
          </p:nvPr>
        </p:nvSpPr>
        <p:spPr>
          <a:xfrm>
            <a:off x="731519" y="4357348"/>
            <a:ext cx="134208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8BE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47"/>
          <p:cNvSpPr txBox="1">
            <a:spLocks noGrp="1"/>
          </p:cNvSpPr>
          <p:nvPr>
            <p:ph type="ftr" idx="11"/>
          </p:nvPr>
        </p:nvSpPr>
        <p:spPr>
          <a:xfrm>
            <a:off x="4974336" y="7653528"/>
            <a:ext cx="468172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7"/>
          <p:cNvSpPr txBox="1">
            <a:spLocks noGrp="1"/>
          </p:cNvSpPr>
          <p:nvPr>
            <p:ph type="dt" idx="10"/>
          </p:nvPr>
        </p:nvSpPr>
        <p:spPr>
          <a:xfrm>
            <a:off x="731520" y="7653528"/>
            <a:ext cx="336499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sldNum" idx="12"/>
          </p:nvPr>
        </p:nvSpPr>
        <p:spPr>
          <a:xfrm>
            <a:off x="10533888" y="7653528"/>
            <a:ext cx="336499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600" b="0" i="0"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17047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dy Copy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90BAA5-771F-203A-DD3C-51265144B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98175" y="1436914"/>
            <a:ext cx="14068064" cy="62034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C89D358-47D2-D848-5B22-5B79F9126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74" y="161476"/>
            <a:ext cx="14078225" cy="11794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26">
            <a:extLst>
              <a:ext uri="{FF2B5EF4-FFF2-40B4-BE49-F238E27FC236}">
                <a16:creationId xmlns:a16="http://schemas.microsoft.com/office/drawing/2014/main" id="{75A7FC25-90FA-5749-1B6C-3EB661D3A0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5187" y="7680075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E4368-C45C-9C4F-9597-D6088AA2099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ED5EC6-69DE-C196-70DD-C456FCDDA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EAE1-CE9D-A14A-80BD-9018CA4D58A9}" type="datetime1">
              <a:rPr lang="en-US" smtClean="0"/>
              <a:t>7/9/2025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81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two columns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18" y="1574071"/>
            <a:ext cx="6645249" cy="6066249"/>
          </a:xfrm>
        </p:spPr>
        <p:txBody>
          <a:bodyPr>
            <a:noAutofit/>
          </a:bodyPr>
          <a:lstStyle>
            <a:lvl1pPr marL="457200" indent="-228600">
              <a:tabLst/>
              <a:defRPr sz="2400">
                <a:solidFill>
                  <a:srgbClr val="3D4443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19E3982-505F-20C6-FDEC-090D1B6125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610" y="191775"/>
            <a:ext cx="13709372" cy="108970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BB6548-4C84-7E21-B3C5-DCC3AB7270A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396481" y="1574071"/>
            <a:ext cx="6809850" cy="6066249"/>
          </a:xfrm>
        </p:spPr>
        <p:txBody>
          <a:bodyPr>
            <a:noAutofit/>
          </a:bodyPr>
          <a:lstStyle>
            <a:lvl1pPr marL="457200" indent="-228600">
              <a:tabLst/>
              <a:defRPr sz="2400">
                <a:solidFill>
                  <a:srgbClr val="3D4443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26">
            <a:extLst>
              <a:ext uri="{FF2B5EF4-FFF2-40B4-BE49-F238E27FC236}">
                <a16:creationId xmlns:a16="http://schemas.microsoft.com/office/drawing/2014/main" id="{3C18C908-456C-B30C-002D-5FEB920A5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5187" y="7680075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9E4368-C45C-9C4F-9597-D6088AA209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25EB37-BA2B-C63D-0414-788E7E1D384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34EAE1-CE9D-A14A-80BD-9018CA4D58A9}" type="datetime1">
              <a:rPr lang="en-US" smtClean="0"/>
              <a:pPr/>
              <a:t>7/9/2025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86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2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3EB28-84E1-0EA2-EC36-B9D943175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EAE1-CE9D-A14A-80BD-9018CA4D58A9}" type="datetime1">
              <a:rPr lang="en-US" smtClean="0"/>
              <a:t>7/9/2025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18EBD79-B853-5EFF-54C1-165F05452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4368-C45C-9C4F-9597-D6088AA20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84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Title Only" userDrawn="1">
  <p:cSld name="Blank with Footer 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6">
            <a:extLst>
              <a:ext uri="{FF2B5EF4-FFF2-40B4-BE49-F238E27FC236}">
                <a16:creationId xmlns:a16="http://schemas.microsoft.com/office/drawing/2014/main" id="{B541D10C-09BB-21FC-B486-45A2B084D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5187" y="7680075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E4368-C45C-9C4F-9597-D6088AA2099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9F1386-7D80-4BF2-0305-7D3067A76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EAE1-CE9D-A14A-80BD-9018CA4D58A9}" type="datetime1">
              <a:rPr lang="en-US" smtClean="0"/>
              <a:t>7/9/2025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34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Title Only" preserve="1" userDrawn="1">
  <p:cSld name="Thank you final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6">
            <a:extLst>
              <a:ext uri="{FF2B5EF4-FFF2-40B4-BE49-F238E27FC236}">
                <a16:creationId xmlns:a16="http://schemas.microsoft.com/office/drawing/2014/main" id="{B541D10C-09BB-21FC-B486-45A2B084D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5187" y="7680075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E4368-C45C-9C4F-9597-D6088AA20994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21C36-0EC6-B2C5-03B4-65FF384AE9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56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518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Blank with Footer">
  <p:cSld name="6 Blank with Foot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0"/>
          <p:cNvSpPr txBox="1">
            <a:spLocks noGrp="1"/>
          </p:cNvSpPr>
          <p:nvPr>
            <p:ph type="sldNum" idx="12"/>
          </p:nvPr>
        </p:nvSpPr>
        <p:spPr>
          <a:xfrm>
            <a:off x="13910816" y="7463726"/>
            <a:ext cx="493920" cy="35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8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8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8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8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8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8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8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8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28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307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7465" y="178886"/>
            <a:ext cx="14035470" cy="1082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465" y="1281302"/>
            <a:ext cx="14035470" cy="6358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756828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34EAE1-CE9D-A14A-80BD-9018CA4D58A9}" type="datetime1">
              <a:rPr lang="en-US" smtClean="0"/>
              <a:pPr/>
              <a:t>7/9/2025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95661F-F894-E7D7-F3FC-435A805390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266" y="7639890"/>
            <a:ext cx="2132440" cy="481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A9A810-9B82-570B-DBDD-858120F89B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455572" y="7838860"/>
            <a:ext cx="11595708" cy="164089"/>
          </a:xfrm>
          <a:prstGeom prst="rect">
            <a:avLst/>
          </a:prstGeom>
        </p:spPr>
      </p:pic>
      <p:sp>
        <p:nvSpPr>
          <p:cNvPr id="11" name="Slide Number Placeholder 26">
            <a:extLst>
              <a:ext uri="{FF2B5EF4-FFF2-40B4-BE49-F238E27FC236}">
                <a16:creationId xmlns:a16="http://schemas.microsoft.com/office/drawing/2014/main" id="{3AB0447F-F181-18D8-A7D6-254E705D5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5187" y="7680075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9E4368-C45C-9C4F-9597-D6088AA209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7313BE5-DBAF-4697-8E39-4980AA6E2D13}"/>
              </a:ext>
            </a:extLst>
          </p:cNvPr>
          <p:cNvSpPr txBox="1">
            <a:spLocks/>
          </p:cNvSpPr>
          <p:nvPr userDrawn="1"/>
        </p:nvSpPr>
        <p:spPr>
          <a:xfrm>
            <a:off x="11432840" y="8030889"/>
            <a:ext cx="2694640" cy="164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Confidential and Proprietary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6BFF703-7DF8-4FCF-1D1F-66EAB74027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7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68" r:id="rId2"/>
    <p:sldLayoutId id="2147483766" r:id="rId3"/>
    <p:sldLayoutId id="2147483762" r:id="rId4"/>
    <p:sldLayoutId id="2147483753" r:id="rId5"/>
    <p:sldLayoutId id="2147483763" r:id="rId6"/>
    <p:sldLayoutId id="2147483769" r:id="rId7"/>
    <p:sldLayoutId id="2147483767" r:id="rId8"/>
    <p:sldLayoutId id="2147483809" r:id="rId9"/>
    <p:sldLayoutId id="2147483810" r:id="rId10"/>
  </p:sldLayoutIdLst>
  <p:hf hd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2060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7465" y="178886"/>
            <a:ext cx="14035470" cy="1082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465" y="1281302"/>
            <a:ext cx="14035470" cy="6358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756828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34EAE1-CE9D-A14A-80BD-9018CA4D58A9}" type="datetime1">
              <a:rPr lang="en-US" smtClean="0"/>
              <a:pPr/>
              <a:t>7/9/2025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95661F-F894-E7D7-F3FC-435A8053908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266" y="7639890"/>
            <a:ext cx="2132440" cy="481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A9A810-9B82-570B-DBDD-858120F89BE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455572" y="7838860"/>
            <a:ext cx="11595708" cy="164089"/>
          </a:xfrm>
          <a:prstGeom prst="rect">
            <a:avLst/>
          </a:prstGeom>
        </p:spPr>
      </p:pic>
      <p:sp>
        <p:nvSpPr>
          <p:cNvPr id="11" name="Slide Number Placeholder 26">
            <a:extLst>
              <a:ext uri="{FF2B5EF4-FFF2-40B4-BE49-F238E27FC236}">
                <a16:creationId xmlns:a16="http://schemas.microsoft.com/office/drawing/2014/main" id="{3AB0447F-F181-18D8-A7D6-254E705D5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5187" y="7680075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9E4368-C45C-9C4F-9597-D6088AA209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7313BE5-DBAF-4697-8E39-4980AA6E2D13}"/>
              </a:ext>
            </a:extLst>
          </p:cNvPr>
          <p:cNvSpPr txBox="1">
            <a:spLocks/>
          </p:cNvSpPr>
          <p:nvPr userDrawn="1"/>
        </p:nvSpPr>
        <p:spPr>
          <a:xfrm>
            <a:off x="11432840" y="8030889"/>
            <a:ext cx="2694640" cy="164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Confidential and Proprietary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6BFF703-7DF8-4FCF-1D1F-66EAB74027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9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7" r:id="rId2"/>
    <p:sldLayoutId id="2147483798" r:id="rId3"/>
    <p:sldLayoutId id="2147483799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hf hd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2060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4470-6647-405C-0DD4-089627191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F152AB-65F6-D008-94A7-6FFD91F05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4368-C45C-9C4F-9597-D6088AA20994}" type="slidenum">
              <a:rPr lang="en-US" smtClean="0"/>
              <a:t>1</a:t>
            </a:fld>
            <a:endParaRPr lang="en-US"/>
          </a:p>
        </p:txBody>
      </p:sp>
      <p:pic>
        <p:nvPicPr>
          <p:cNvPr id="9" name="Picture 8" descr="A group of people in a busy office&#10;&#10;AI-generated content may be incorrect.">
            <a:extLst>
              <a:ext uri="{FF2B5EF4-FFF2-40B4-BE49-F238E27FC236}">
                <a16:creationId xmlns:a16="http://schemas.microsoft.com/office/drawing/2014/main" id="{A1647956-455A-122F-0F56-344B7979ED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600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94F1CD-EEAD-81DB-736B-CA94E88B4AF1}"/>
              </a:ext>
            </a:extLst>
          </p:cNvPr>
          <p:cNvSpPr txBox="1"/>
          <p:nvPr/>
        </p:nvSpPr>
        <p:spPr>
          <a:xfrm>
            <a:off x="0" y="5542082"/>
            <a:ext cx="1463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355E98"/>
                </a:solidFill>
              </a:rPr>
              <a:t>Supercharging Training Operations:</a:t>
            </a:r>
          </a:p>
          <a:p>
            <a:pPr algn="ctr"/>
            <a:r>
              <a:rPr lang="en-US" sz="4000" b="1">
                <a:solidFill>
                  <a:srgbClr val="355E98"/>
                </a:solidFill>
              </a:rPr>
              <a:t>The Acadis Readiness Suite</a:t>
            </a:r>
          </a:p>
        </p:txBody>
      </p:sp>
    </p:spTree>
    <p:extLst>
      <p:ext uri="{BB962C8B-B14F-4D97-AF65-F5344CB8AC3E}">
        <p14:creationId xmlns:p14="http://schemas.microsoft.com/office/powerpoint/2010/main" val="1127871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B2C2-8181-BEC2-2D3F-296B24227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925F14-1623-02D9-5BFF-0070DDD5C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9E4368-C45C-9C4F-9597-D6088AA209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4542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D4542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40927D-D929-A7EE-B969-3DCC693E8549}"/>
              </a:ext>
            </a:extLst>
          </p:cNvPr>
          <p:cNvSpPr/>
          <p:nvPr/>
        </p:nvSpPr>
        <p:spPr>
          <a:xfrm>
            <a:off x="0" y="0"/>
            <a:ext cx="14655001" cy="1214070"/>
          </a:xfrm>
          <a:prstGeom prst="rect">
            <a:avLst/>
          </a:prstGeom>
          <a:solidFill>
            <a:srgbClr val="355E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4FA97D-97BE-71A0-67CE-209658944004}"/>
              </a:ext>
            </a:extLst>
          </p:cNvPr>
          <p:cNvSpPr txBox="1">
            <a:spLocks/>
          </p:cNvSpPr>
          <p:nvPr/>
        </p:nvSpPr>
        <p:spPr>
          <a:xfrm>
            <a:off x="300280" y="32372"/>
            <a:ext cx="14029838" cy="1149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pen Sans"/>
                <a:cs typeface="Arial"/>
              </a:rPr>
              <a:t>Key Takeaways: The Power of the Acadis Readiness Suite 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Open Sans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1496A-D265-C5F7-CC88-EB442CD5C76A}"/>
              </a:ext>
            </a:extLst>
          </p:cNvPr>
          <p:cNvSpPr txBox="1"/>
          <p:nvPr/>
        </p:nvSpPr>
        <p:spPr>
          <a:xfrm>
            <a:off x="184326" y="1739987"/>
            <a:ext cx="7950835" cy="56630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b="1"/>
              <a:t>Lifecycle Alignment:</a:t>
            </a:r>
            <a:r>
              <a:rPr lang="en-US"/>
              <a:t> Unifies training planning, execution, and measurement in a single system—enabling end-to-end visibility and process consistency.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i="0" u="none" strike="noStrike" kern="1200" cap="none" spc="0" normalizeH="0" baseline="0" noProof="0">
              <a:ln>
                <a:noFill/>
              </a:ln>
              <a:solidFill>
                <a:srgbClr val="3D4542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3D4542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Centralized Data: 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3D4542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Consolidates training data into a secure, scalable system—reducing fragmentation and enable</a:t>
            </a:r>
            <a:r>
              <a:rPr lang="en-US">
                <a:solidFill>
                  <a:srgbClr val="3D4542"/>
                </a:solidFill>
                <a:latin typeface="Arial" panose="020B0604020202020204"/>
                <a:cs typeface="Arial"/>
              </a:rPr>
              <a:t>ling measurement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3D4542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i="0" u="none" strike="noStrike" kern="1200" cap="none" spc="0" normalizeH="0" baseline="0" noProof="0">
              <a:ln>
                <a:noFill/>
              </a:ln>
              <a:solidFill>
                <a:srgbClr val="3D4542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3D4542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Seamless Integration: 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3D4542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Connects data across multiple systems </a:t>
            </a:r>
            <a:r>
              <a:rPr lang="en-US">
                <a:solidFill>
                  <a:srgbClr val="3D4542"/>
                </a:solidFill>
                <a:latin typeface="Arial" panose="020B0604020202020204"/>
                <a:cs typeface="Arial"/>
              </a:rPr>
              <a:t>supporting 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3D4542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comprehensive visibility into training performance and workforce preparedness.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i="0" u="none" strike="noStrike" kern="1200" cap="none" spc="0" normalizeH="0" baseline="0" noProof="0">
              <a:ln>
                <a:noFill/>
              </a:ln>
              <a:solidFill>
                <a:srgbClr val="3D4542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3D4542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Reduced Redundancy: 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3D4542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Retires outdated, siloed, and resource-intensive systems, eliminating inefficiencies.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i="0" u="none" strike="noStrike" kern="1200" cap="none" spc="0" normalizeH="0" baseline="0" noProof="0">
              <a:ln>
                <a:noFill/>
              </a:ln>
              <a:solidFill>
                <a:srgbClr val="3D4542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3D4542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Operational Efficiency: 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3D4542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Enhances performance, alleviates personnel burden, and enables agencies to “do more with less.”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i="0" u="none" strike="noStrike" kern="1200" cap="none" spc="0" normalizeH="0" baseline="0" noProof="0">
              <a:ln>
                <a:noFill/>
              </a:ln>
              <a:solidFill>
                <a:srgbClr val="3D4542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>
                <a:solidFill>
                  <a:srgbClr val="3D4542"/>
                </a:solidFill>
                <a:latin typeface="Arial" panose="020B0604020202020204"/>
                <a:cs typeface="Arial"/>
              </a:rPr>
              <a:t>Cyber Security</a:t>
            </a:r>
            <a:r>
              <a:rPr lang="en-US">
                <a:solidFill>
                  <a:srgbClr val="3D4542"/>
                </a:solidFill>
                <a:latin typeface="Arial" panose="020B0604020202020204"/>
                <a:cs typeface="Arial"/>
              </a:rPr>
              <a:t>: Reduced security risk due to minimal APIs and attack vectors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3D4542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D4542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AB1445C6-D19A-03DD-C0C6-E18AA89C90C8}"/>
              </a:ext>
            </a:extLst>
          </p:cNvPr>
          <p:cNvSpPr/>
          <p:nvPr/>
        </p:nvSpPr>
        <p:spPr>
          <a:xfrm>
            <a:off x="13622886" y="-959388"/>
            <a:ext cx="830179" cy="726564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77965A63-AE9C-6203-D228-E420B471B208}"/>
              </a:ext>
            </a:extLst>
          </p:cNvPr>
          <p:cNvSpPr/>
          <p:nvPr/>
        </p:nvSpPr>
        <p:spPr>
          <a:xfrm>
            <a:off x="14955281" y="243753"/>
            <a:ext cx="830179" cy="726564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92E0F8-7A1B-7EE4-2C64-DFF77B2F5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526" y="2061031"/>
            <a:ext cx="5563548" cy="2846590"/>
          </a:xfrm>
          <a:prstGeom prst="rect">
            <a:avLst/>
          </a:prstGeom>
          <a:ln>
            <a:solidFill>
              <a:srgbClr val="355E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CB5CB7-B8A1-D637-F8A7-13D3885E6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694" y="4448287"/>
            <a:ext cx="5880984" cy="2564518"/>
          </a:xfrm>
          <a:prstGeom prst="rect">
            <a:avLst/>
          </a:prstGeom>
          <a:ln>
            <a:solidFill>
              <a:srgbClr val="355E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BCC943-AC04-1D7B-3745-F63DCE5019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773" b="42295"/>
          <a:stretch>
            <a:fillRect/>
          </a:stretch>
        </p:blipFill>
        <p:spPr>
          <a:xfrm>
            <a:off x="10787451" y="1496564"/>
            <a:ext cx="2013179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65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A283E-6B98-81E4-6C43-47192C52B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ose-up of question mark on a hardwood floor against a wall">
            <a:extLst>
              <a:ext uri="{FF2B5EF4-FFF2-40B4-BE49-F238E27FC236}">
                <a16:creationId xmlns:a16="http://schemas.microsoft.com/office/drawing/2014/main" id="{EBD8E597-1595-E626-5F8F-20067FE0EB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435"/>
          <a:stretch/>
        </p:blipFill>
        <p:spPr>
          <a:xfrm>
            <a:off x="5509" y="-1"/>
            <a:ext cx="14624891" cy="744070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2F319-1228-85E1-A27D-52DC89404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9E4368-C45C-9C4F-9597-D6088AA209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4542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D4542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Google Shape;266;p5">
            <a:extLst>
              <a:ext uri="{FF2B5EF4-FFF2-40B4-BE49-F238E27FC236}">
                <a16:creationId xmlns:a16="http://schemas.microsoft.com/office/drawing/2014/main" id="{A0AC43A5-1934-83DF-39AD-8124D49BDF35}"/>
              </a:ext>
            </a:extLst>
          </p:cNvPr>
          <p:cNvSpPr/>
          <p:nvPr/>
        </p:nvSpPr>
        <p:spPr>
          <a:xfrm>
            <a:off x="0" y="-1"/>
            <a:ext cx="14630400" cy="7440709"/>
          </a:xfrm>
          <a:prstGeom prst="rect">
            <a:avLst/>
          </a:prstGeom>
          <a:solidFill>
            <a:srgbClr val="1E4C8C">
              <a:alpha val="64705"/>
            </a:srgbClr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3615EA-E4EB-6103-4091-603CA22BB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017" y="1436146"/>
            <a:ext cx="7352951" cy="26786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>
                <a:solidFill>
                  <a:schemeClr val="bg1"/>
                </a:solidFill>
                <a:latin typeface="+mj-lt"/>
              </a:rPr>
              <a:t>Live Q&amp;A</a:t>
            </a:r>
            <a:br>
              <a:rPr lang="en-US" sz="3200">
                <a:solidFill>
                  <a:schemeClr val="bg1"/>
                </a:solidFill>
                <a:latin typeface="+mj-lt"/>
              </a:rPr>
            </a:br>
            <a:br>
              <a:rPr lang="en-US" sz="3200">
                <a:solidFill>
                  <a:schemeClr val="bg1"/>
                </a:solidFill>
                <a:latin typeface="+mj-lt"/>
              </a:rPr>
            </a:br>
            <a:r>
              <a:rPr lang="en-US" sz="3200" b="0">
                <a:solidFill>
                  <a:schemeClr val="bg1"/>
                </a:solidFill>
                <a:latin typeface="+mj-lt"/>
              </a:rPr>
              <a:t>Please enter your questions in the chat. </a:t>
            </a:r>
          </a:p>
        </p:txBody>
      </p:sp>
    </p:spTree>
    <p:extLst>
      <p:ext uri="{BB962C8B-B14F-4D97-AF65-F5344CB8AC3E}">
        <p14:creationId xmlns:p14="http://schemas.microsoft.com/office/powerpoint/2010/main" val="4270203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3C824-C1E1-0DA1-5A82-F2494F540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67D5-5CD8-8994-CF20-85C5FBA2D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C855A-0BAC-796C-8619-FF0983F3E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9E4368-C45C-9C4F-9597-D6088AA209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4542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D4542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B30290-D9DE-9E77-05DC-042E55D06719}"/>
              </a:ext>
            </a:extLst>
          </p:cNvPr>
          <p:cNvSpPr/>
          <p:nvPr/>
        </p:nvSpPr>
        <p:spPr>
          <a:xfrm>
            <a:off x="0" y="-50470"/>
            <a:ext cx="14655001" cy="1600200"/>
          </a:xfrm>
          <a:prstGeom prst="rect">
            <a:avLst/>
          </a:prstGeom>
          <a:solidFill>
            <a:srgbClr val="355E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415A96-EC95-14A8-AD77-3F405952340F}"/>
              </a:ext>
            </a:extLst>
          </p:cNvPr>
          <p:cNvSpPr txBox="1">
            <a:spLocks/>
          </p:cNvSpPr>
          <p:nvPr/>
        </p:nvSpPr>
        <p:spPr>
          <a:xfrm>
            <a:off x="297465" y="178886"/>
            <a:ext cx="14035470" cy="1082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Helpful Resources 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88230CE-DECD-AB55-29E0-2CF69BA73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65" y="2052320"/>
            <a:ext cx="8334064" cy="6177280"/>
          </a:xfrm>
        </p:spPr>
        <p:txBody>
          <a:bodyPr/>
          <a:lstStyle/>
          <a:p>
            <a:r>
              <a:rPr lang="en-US" b="1"/>
              <a:t>Copy of Today’s Presentation </a:t>
            </a:r>
          </a:p>
          <a:p>
            <a:r>
              <a:rPr lang="en-US" b="1"/>
              <a:t>Blog: </a:t>
            </a:r>
            <a:r>
              <a:rPr lang="en-US"/>
              <a:t>Why Purpose-Built Training Platforms Outperform Open Source in Federal Environments </a:t>
            </a:r>
          </a:p>
          <a:p>
            <a:r>
              <a:rPr lang="en-US" b="1"/>
              <a:t>Blog: </a:t>
            </a:r>
            <a:r>
              <a:rPr lang="en-US"/>
              <a:t>Building Smarter Training Ecosystem: LMS, TMS, and Beyond </a:t>
            </a:r>
          </a:p>
          <a:p>
            <a:r>
              <a:rPr lang="en-US" b="1"/>
              <a:t>Whitepaper: </a:t>
            </a:r>
            <a:r>
              <a:rPr lang="en-US"/>
              <a:t>How Federal and Military Agencies Can Effectively Automate Training Operations</a:t>
            </a:r>
          </a:p>
          <a:p>
            <a:r>
              <a:rPr lang="en-US" b="1"/>
              <a:t>Success Stories </a:t>
            </a:r>
            <a:r>
              <a:rPr lang="en-US"/>
              <a:t>from other federal agencies </a:t>
            </a:r>
          </a:p>
          <a:p>
            <a:r>
              <a:rPr lang="en-US" b="1"/>
              <a:t>Consultation Request </a:t>
            </a:r>
            <a:br>
              <a:rPr lang="en-US" b="1"/>
            </a:br>
            <a:endParaRPr lang="en-US" b="1"/>
          </a:p>
          <a:p>
            <a:pPr marL="0" indent="0">
              <a:buNone/>
            </a:pPr>
            <a:r>
              <a:rPr lang="en-US" b="1"/>
              <a:t>Or you can email us: </a:t>
            </a:r>
          </a:p>
          <a:p>
            <a:pPr marL="0" indent="0">
              <a:buNone/>
            </a:pPr>
            <a:r>
              <a:rPr lang="en-US"/>
              <a:t>Ari.Vidali@acadis.com | Jeremy.Keller@acadis.com</a:t>
            </a:r>
          </a:p>
          <a:p>
            <a:pPr marL="0" indent="0">
              <a:buNone/>
            </a:pPr>
            <a:endParaRPr lang="en-US" b="1"/>
          </a:p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C1CEFA-84A9-FCCA-9CD5-1D6223E5BD8C}"/>
              </a:ext>
            </a:extLst>
          </p:cNvPr>
          <p:cNvSpPr txBox="1"/>
          <p:nvPr/>
        </p:nvSpPr>
        <p:spPr>
          <a:xfrm>
            <a:off x="9853862" y="5931397"/>
            <a:ext cx="3465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3DB6E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Scan QR Code 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3DB6E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Click the Link in the Chat </a:t>
            </a:r>
          </a:p>
        </p:txBody>
      </p:sp>
      <p:pic>
        <p:nvPicPr>
          <p:cNvPr id="10" name="Picture 9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40D8ED17-4323-3D9F-45FE-30B19C327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952" y="2469356"/>
            <a:ext cx="3290887" cy="329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03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E76037-BD9C-2A4F-0EF4-245005922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on a ride&#10;&#10;Description automatically generated with low confidence">
            <a:extLst>
              <a:ext uri="{FF2B5EF4-FFF2-40B4-BE49-F238E27FC236}">
                <a16:creationId xmlns:a16="http://schemas.microsoft.com/office/drawing/2014/main" id="{ADFDD131-5312-FDC7-32AA-7BF056ED2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1664"/>
            <a:ext cx="14638973" cy="8254711"/>
          </a:xfrm>
          <a:prstGeom prst="rect">
            <a:avLst/>
          </a:prstGeom>
        </p:spPr>
      </p:pic>
      <p:sp>
        <p:nvSpPr>
          <p:cNvPr id="3" name="Google Shape;266;p5">
            <a:extLst>
              <a:ext uri="{FF2B5EF4-FFF2-40B4-BE49-F238E27FC236}">
                <a16:creationId xmlns:a16="http://schemas.microsoft.com/office/drawing/2014/main" id="{8394462D-36E8-61DD-86AB-E2CEAFB35026}"/>
              </a:ext>
            </a:extLst>
          </p:cNvPr>
          <p:cNvSpPr/>
          <p:nvPr/>
        </p:nvSpPr>
        <p:spPr>
          <a:xfrm>
            <a:off x="0" y="0"/>
            <a:ext cx="14630400" cy="8251667"/>
          </a:xfrm>
          <a:prstGeom prst="rect">
            <a:avLst/>
          </a:prstGeom>
          <a:solidFill>
            <a:srgbClr val="1E4C8C">
              <a:alpha val="64705"/>
            </a:srgbClr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ED79C2-61BA-2053-07B5-932DE9919BC1}"/>
              </a:ext>
            </a:extLst>
          </p:cNvPr>
          <p:cNvSpPr txBox="1"/>
          <p:nvPr/>
        </p:nvSpPr>
        <p:spPr>
          <a:xfrm>
            <a:off x="775251" y="4332525"/>
            <a:ext cx="5599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you!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092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>
          <a:extLst>
            <a:ext uri="{FF2B5EF4-FFF2-40B4-BE49-F238E27FC236}">
              <a16:creationId xmlns:a16="http://schemas.microsoft.com/office/drawing/2014/main" id="{0E2D3453-A13D-7959-A261-6BF612861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543D454-D9EA-90A9-DCD1-1A10D1BD6BDC}"/>
              </a:ext>
            </a:extLst>
          </p:cNvPr>
          <p:cNvSpPr/>
          <p:nvPr/>
        </p:nvSpPr>
        <p:spPr>
          <a:xfrm>
            <a:off x="0" y="-89917"/>
            <a:ext cx="14655001" cy="4250233"/>
          </a:xfrm>
          <a:prstGeom prst="rect">
            <a:avLst/>
          </a:prstGeom>
          <a:solidFill>
            <a:srgbClr val="355E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54A4C604-0B33-1149-DE5E-E0E7BE37437B}"/>
              </a:ext>
            </a:extLst>
          </p:cNvPr>
          <p:cNvSpPr txBox="1">
            <a:spLocks/>
          </p:cNvSpPr>
          <p:nvPr/>
        </p:nvSpPr>
        <p:spPr>
          <a:xfrm>
            <a:off x="11155187" y="7733083"/>
            <a:ext cx="3290887" cy="4381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9E4368-C45C-9C4F-9597-D6088AA2099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9C0016-5D77-1D6E-4A1D-022C9BE90D01}"/>
              </a:ext>
            </a:extLst>
          </p:cNvPr>
          <p:cNvGrpSpPr/>
          <p:nvPr/>
        </p:nvGrpSpPr>
        <p:grpSpPr>
          <a:xfrm>
            <a:off x="2525899" y="2288954"/>
            <a:ext cx="4053485" cy="3966312"/>
            <a:chOff x="410792" y="571851"/>
            <a:chExt cx="3678382" cy="3678382"/>
          </a:xfrm>
        </p:grpSpPr>
        <p:sp>
          <p:nvSpPr>
            <p:cNvPr id="7" name="Chord 6">
              <a:extLst>
                <a:ext uri="{FF2B5EF4-FFF2-40B4-BE49-F238E27FC236}">
                  <a16:creationId xmlns:a16="http://schemas.microsoft.com/office/drawing/2014/main" id="{9F1A081B-1BCA-9FE9-59E9-0F022B666273}"/>
                </a:ext>
              </a:extLst>
            </p:cNvPr>
            <p:cNvSpPr/>
            <p:nvPr/>
          </p:nvSpPr>
          <p:spPr>
            <a:xfrm>
              <a:off x="410792" y="571851"/>
              <a:ext cx="3678382" cy="3678382"/>
            </a:xfrm>
            <a:prstGeom prst="chord">
              <a:avLst>
                <a:gd name="adj1" fmla="val 5381702"/>
                <a:gd name="adj2" fmla="val 16216889"/>
              </a:avLst>
            </a:prstGeom>
            <a:solidFill>
              <a:schemeClr val="bg1">
                <a:alpha val="3003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994344D-E976-75FB-856D-3C1D22E3FFDC}"/>
                </a:ext>
              </a:extLst>
            </p:cNvPr>
            <p:cNvSpPr/>
            <p:nvPr/>
          </p:nvSpPr>
          <p:spPr>
            <a:xfrm>
              <a:off x="528462" y="711261"/>
              <a:ext cx="3426252" cy="342625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1" name="Picture 10" descr="A person in a blue shirt&#10;&#10;AI-generated content may be incorrect.">
            <a:extLst>
              <a:ext uri="{FF2B5EF4-FFF2-40B4-BE49-F238E27FC236}">
                <a16:creationId xmlns:a16="http://schemas.microsoft.com/office/drawing/2014/main" id="{ECD6BF93-8FE0-47FB-AD5E-6A2068924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881" y="2763350"/>
            <a:ext cx="3017520" cy="3017520"/>
          </a:xfrm>
          <a:prstGeom prst="ellipse">
            <a:avLst/>
          </a:prstGeom>
          <a:noFill/>
          <a:ln w="127000">
            <a:solidFill>
              <a:schemeClr val="bg1"/>
            </a:solidFill>
          </a:ln>
          <a:effectLst/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851688F-12F6-DB90-AF59-3381F949CF60}"/>
              </a:ext>
            </a:extLst>
          </p:cNvPr>
          <p:cNvGrpSpPr/>
          <p:nvPr/>
        </p:nvGrpSpPr>
        <p:grpSpPr>
          <a:xfrm>
            <a:off x="8081141" y="2288954"/>
            <a:ext cx="4023360" cy="4023360"/>
            <a:chOff x="410792" y="571851"/>
            <a:chExt cx="3678382" cy="3678382"/>
          </a:xfrm>
        </p:grpSpPr>
        <p:sp>
          <p:nvSpPr>
            <p:cNvPr id="24" name="Chord 23">
              <a:extLst>
                <a:ext uri="{FF2B5EF4-FFF2-40B4-BE49-F238E27FC236}">
                  <a16:creationId xmlns:a16="http://schemas.microsoft.com/office/drawing/2014/main" id="{19E84584-3804-DCDC-4ACA-896FB31A0ED7}"/>
                </a:ext>
              </a:extLst>
            </p:cNvPr>
            <p:cNvSpPr/>
            <p:nvPr/>
          </p:nvSpPr>
          <p:spPr>
            <a:xfrm>
              <a:off x="410792" y="571851"/>
              <a:ext cx="3678382" cy="3678382"/>
            </a:xfrm>
            <a:prstGeom prst="chord">
              <a:avLst>
                <a:gd name="adj1" fmla="val 5381702"/>
                <a:gd name="adj2" fmla="val 16216889"/>
              </a:avLst>
            </a:prstGeom>
            <a:solidFill>
              <a:schemeClr val="bg1">
                <a:alpha val="3003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190433C-D7F7-01B4-82D7-8F1142DC1493}"/>
                </a:ext>
              </a:extLst>
            </p:cNvPr>
            <p:cNvSpPr/>
            <p:nvPr/>
          </p:nvSpPr>
          <p:spPr>
            <a:xfrm>
              <a:off x="528462" y="711261"/>
              <a:ext cx="3426252" cy="342625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7EBE2659-130A-49B2-CB58-49D7AB18C07C}"/>
              </a:ext>
            </a:extLst>
          </p:cNvPr>
          <p:cNvSpPr txBox="1">
            <a:spLocks/>
          </p:cNvSpPr>
          <p:nvPr/>
        </p:nvSpPr>
        <p:spPr>
          <a:xfrm>
            <a:off x="416236" y="899157"/>
            <a:ext cx="14029838" cy="864124"/>
          </a:xfrm>
          <a:prstGeom prst="rect">
            <a:avLst/>
          </a:prstGeom>
        </p:spPr>
        <p:txBody>
          <a:bodyPr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400">
                <a:solidFill>
                  <a:schemeClr val="bg1"/>
                </a:solidFill>
              </a:rPr>
              <a:t>Meet Today’s Speakers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CAC736-1514-F0E3-340F-3D9BEE765EDA}"/>
              </a:ext>
            </a:extLst>
          </p:cNvPr>
          <p:cNvSpPr txBox="1"/>
          <p:nvPr/>
        </p:nvSpPr>
        <p:spPr>
          <a:xfrm>
            <a:off x="2877410" y="6133722"/>
            <a:ext cx="3426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Ari Vidali</a:t>
            </a:r>
          </a:p>
          <a:p>
            <a:pPr algn="ctr"/>
            <a:r>
              <a:rPr lang="en-US"/>
              <a:t>Founder &amp; Chief Strategist, Acadis | Vector Solutions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3F834D-A6DA-2087-522B-4903220400A2}"/>
              </a:ext>
            </a:extLst>
          </p:cNvPr>
          <p:cNvSpPr txBox="1"/>
          <p:nvPr/>
        </p:nvSpPr>
        <p:spPr>
          <a:xfrm>
            <a:off x="8370513" y="6133758"/>
            <a:ext cx="3426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Jeremy Keller</a:t>
            </a:r>
          </a:p>
          <a:p>
            <a:pPr algn="ctr"/>
            <a:r>
              <a:rPr lang="en-US"/>
              <a:t>Senior Solutions Engineer</a:t>
            </a:r>
          </a:p>
          <a:p>
            <a:pPr algn="ctr"/>
            <a:r>
              <a:rPr lang="en-US"/>
              <a:t>Acadis | Vector Solutions </a:t>
            </a:r>
          </a:p>
        </p:txBody>
      </p:sp>
      <p:pic>
        <p:nvPicPr>
          <p:cNvPr id="3" name="Picture 2" descr="A person in a black shirt&#10;&#10;AI-generated content may be incorrect.">
            <a:extLst>
              <a:ext uri="{FF2B5EF4-FFF2-40B4-BE49-F238E27FC236}">
                <a16:creationId xmlns:a16="http://schemas.microsoft.com/office/drawing/2014/main" id="{99E33C9A-C694-D2BD-7608-9E12EB9F5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999" y="2752355"/>
            <a:ext cx="3017520" cy="3017520"/>
          </a:xfrm>
          <a:prstGeom prst="ellipse">
            <a:avLst/>
          </a:prstGeom>
          <a:noFill/>
          <a:ln w="12700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86216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21705-B666-CDE8-D464-E21CDC729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4E212B5-08CC-C5A4-C48A-1351A90F63EC}"/>
              </a:ext>
            </a:extLst>
          </p:cNvPr>
          <p:cNvSpPr/>
          <p:nvPr/>
        </p:nvSpPr>
        <p:spPr>
          <a:xfrm>
            <a:off x="0" y="0"/>
            <a:ext cx="14655001" cy="2864168"/>
          </a:xfrm>
          <a:prstGeom prst="rect">
            <a:avLst/>
          </a:prstGeom>
          <a:solidFill>
            <a:srgbClr val="355E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9C87312-4F31-B6E5-48FE-B33B079C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74" y="22576"/>
            <a:ext cx="14068065" cy="1179443"/>
          </a:xfrm>
        </p:spPr>
        <p:txBody>
          <a:bodyPr>
            <a:no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Our Time Together</a:t>
            </a:r>
          </a:p>
        </p:txBody>
      </p:sp>
      <p:sp>
        <p:nvSpPr>
          <p:cNvPr id="9" name="Slide Number Placeholder 26">
            <a:extLst>
              <a:ext uri="{FF2B5EF4-FFF2-40B4-BE49-F238E27FC236}">
                <a16:creationId xmlns:a16="http://schemas.microsoft.com/office/drawing/2014/main" id="{B002FED4-9ED8-BC3C-7D79-7A718F79D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9E4368-C45C-9C4F-9597-D6088AA209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4542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D4542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F43BFA-35C1-A854-EA91-E79AD21E98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98175" y="1202019"/>
            <a:ext cx="14068064" cy="341244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By the end of this webinar, we’ll have explored: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96325F78-85FC-4D19-E1C7-7EA2DA42564A}"/>
              </a:ext>
            </a:extLst>
          </p:cNvPr>
          <p:cNvSpPr txBox="1">
            <a:spLocks/>
          </p:cNvSpPr>
          <p:nvPr/>
        </p:nvSpPr>
        <p:spPr>
          <a:xfrm>
            <a:off x="1714397" y="3982399"/>
            <a:ext cx="3427144" cy="301622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buNone/>
              <a:defRPr/>
            </a:pPr>
            <a:r>
              <a:rPr lang="en-US" sz="2000" b="1">
                <a:solidFill>
                  <a:srgbClr val="0171CF"/>
                </a:solidFill>
              </a:rPr>
              <a:t>Training Ecosystems</a:t>
            </a:r>
          </a:p>
          <a:p>
            <a:pPr marL="0" lvl="0" indent="0" algn="ctr">
              <a:lnSpc>
                <a:spcPct val="100000"/>
              </a:lnSpc>
              <a:buNone/>
              <a:defRPr/>
            </a:pPr>
            <a:r>
              <a:rPr lang="en-US" sz="2000">
                <a:solidFill>
                  <a:srgbClr val="3D4443"/>
                </a:solidFill>
              </a:rPr>
              <a:t>Move beyond fragmented learning with scalable architectures and clear organizational benefits.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D4443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E81CFE81-0666-28E4-21B2-8C23BAF68E73}"/>
              </a:ext>
            </a:extLst>
          </p:cNvPr>
          <p:cNvSpPr txBox="1">
            <a:spLocks/>
          </p:cNvSpPr>
          <p:nvPr/>
        </p:nvSpPr>
        <p:spPr>
          <a:xfrm>
            <a:off x="5545441" y="3970824"/>
            <a:ext cx="3115585" cy="238834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>
                <a:solidFill>
                  <a:srgbClr val="0171CF"/>
                </a:solidFill>
              </a:rPr>
              <a:t>6 Ways to Reduce Cost and Supercharge Ops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b="1">
                <a:solidFill>
                  <a:srgbClr val="0171CF"/>
                </a:solidFill>
              </a:rPr>
              <a:t>  </a:t>
            </a:r>
            <a:br>
              <a:rPr lang="en-US" sz="2000" b="1">
                <a:solidFill>
                  <a:srgbClr val="0171CF"/>
                </a:solidFill>
              </a:rPr>
            </a:b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3D444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Discover proven methods to cut costs, enhance efficiency, and track training quality. 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0171CF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D4443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D4443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6D5CCC34-EFC6-39F8-75A4-623CE8C5F837}"/>
              </a:ext>
            </a:extLst>
          </p:cNvPr>
          <p:cNvSpPr txBox="1">
            <a:spLocks/>
          </p:cNvSpPr>
          <p:nvPr/>
        </p:nvSpPr>
        <p:spPr>
          <a:xfrm>
            <a:off x="9122885" y="4028699"/>
            <a:ext cx="3115585" cy="301622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171CF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The Acadis Readiness Suite in Action</a:t>
            </a:r>
            <a:br>
              <a:rPr lang="en-US" sz="2000" b="1">
                <a:solidFill>
                  <a:srgbClr val="0171CF"/>
                </a:solidFill>
              </a:rPr>
            </a:br>
            <a:r>
              <a:rPr lang="en-US" sz="1500" b="1">
                <a:solidFill>
                  <a:srgbClr val="0171CF"/>
                </a:solidFill>
              </a:rPr>
              <a:t> </a:t>
            </a: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rgbClr val="0171CF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  <a:defRPr/>
            </a:pPr>
            <a:r>
              <a:rPr lang="en-US" sz="2000">
                <a:solidFill>
                  <a:srgbClr val="3D4443"/>
                </a:solidFill>
              </a:rPr>
              <a:t>See how Acadis supports blended training, cross-functional workflows, operational automation and complex scheduling.</a:t>
            </a:r>
          </a:p>
        </p:txBody>
      </p:sp>
      <p:sp>
        <p:nvSpPr>
          <p:cNvPr id="29" name="Round Same Side Corner Rectangle 28">
            <a:extLst>
              <a:ext uri="{FF2B5EF4-FFF2-40B4-BE49-F238E27FC236}">
                <a16:creationId xmlns:a16="http://schemas.microsoft.com/office/drawing/2014/main" id="{5637A036-3189-C584-D77D-9361D148A5FD}"/>
              </a:ext>
            </a:extLst>
          </p:cNvPr>
          <p:cNvSpPr/>
          <p:nvPr/>
        </p:nvSpPr>
        <p:spPr>
          <a:xfrm rot="10800000">
            <a:off x="1750285" y="3169212"/>
            <a:ext cx="3346626" cy="3829409"/>
          </a:xfrm>
          <a:prstGeom prst="round2SameRect">
            <a:avLst>
              <a:gd name="adj1" fmla="val 9988"/>
              <a:gd name="adj2" fmla="val 0"/>
            </a:avLst>
          </a:prstGeom>
          <a:noFill/>
          <a:ln w="38100">
            <a:gradFill flip="none" rotWithShape="1">
              <a:gsLst>
                <a:gs pos="4000">
                  <a:schemeClr val="bg1"/>
                </a:gs>
                <a:gs pos="91000">
                  <a:srgbClr val="3DB6E7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ound Same Side Corner Rectangle 31">
            <a:extLst>
              <a:ext uri="{FF2B5EF4-FFF2-40B4-BE49-F238E27FC236}">
                <a16:creationId xmlns:a16="http://schemas.microsoft.com/office/drawing/2014/main" id="{1ACEAC46-0243-67F8-D75A-05CB4E03E231}"/>
              </a:ext>
            </a:extLst>
          </p:cNvPr>
          <p:cNvSpPr/>
          <p:nvPr/>
        </p:nvSpPr>
        <p:spPr>
          <a:xfrm rot="10800000">
            <a:off x="9045165" y="3169212"/>
            <a:ext cx="3346626" cy="3829409"/>
          </a:xfrm>
          <a:prstGeom prst="round2SameRect">
            <a:avLst>
              <a:gd name="adj1" fmla="val 9988"/>
              <a:gd name="adj2" fmla="val 0"/>
            </a:avLst>
          </a:prstGeom>
          <a:noFill/>
          <a:ln w="38100">
            <a:gradFill flip="none" rotWithShape="1">
              <a:gsLst>
                <a:gs pos="4000">
                  <a:schemeClr val="bg1"/>
                </a:gs>
                <a:gs pos="91000">
                  <a:srgbClr val="3DB6E7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ound Same Side Corner Rectangle 34">
            <a:extLst>
              <a:ext uri="{FF2B5EF4-FFF2-40B4-BE49-F238E27FC236}">
                <a16:creationId xmlns:a16="http://schemas.microsoft.com/office/drawing/2014/main" id="{776EA676-CB85-DE7F-9949-9842C0366C65}"/>
              </a:ext>
            </a:extLst>
          </p:cNvPr>
          <p:cNvSpPr/>
          <p:nvPr/>
        </p:nvSpPr>
        <p:spPr>
          <a:xfrm rot="10800000">
            <a:off x="5428205" y="3169211"/>
            <a:ext cx="3346626" cy="3829409"/>
          </a:xfrm>
          <a:prstGeom prst="round2SameRect">
            <a:avLst>
              <a:gd name="adj1" fmla="val 9988"/>
              <a:gd name="adj2" fmla="val 0"/>
            </a:avLst>
          </a:prstGeom>
          <a:noFill/>
          <a:ln w="38100">
            <a:gradFill flip="none" rotWithShape="1">
              <a:gsLst>
                <a:gs pos="4000">
                  <a:schemeClr val="bg1"/>
                </a:gs>
                <a:gs pos="91000">
                  <a:srgbClr val="3DB6E7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CE1DB77-5371-53EA-825A-228B8EBDAFB3}"/>
              </a:ext>
            </a:extLst>
          </p:cNvPr>
          <p:cNvSpPr/>
          <p:nvPr/>
        </p:nvSpPr>
        <p:spPr>
          <a:xfrm>
            <a:off x="2689274" y="2313995"/>
            <a:ext cx="1361440" cy="1361440"/>
          </a:xfrm>
          <a:prstGeom prst="ellipse">
            <a:avLst/>
          </a:prstGeom>
          <a:solidFill>
            <a:srgbClr val="3DB6E7"/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CAF62DA-EA78-B9C5-CE7D-6646D22E8A1D}"/>
              </a:ext>
            </a:extLst>
          </p:cNvPr>
          <p:cNvSpPr/>
          <p:nvPr/>
        </p:nvSpPr>
        <p:spPr>
          <a:xfrm>
            <a:off x="9984154" y="2313995"/>
            <a:ext cx="1361440" cy="1361440"/>
          </a:xfrm>
          <a:prstGeom prst="ellipse">
            <a:avLst/>
          </a:prstGeom>
          <a:solidFill>
            <a:srgbClr val="3DB6E7"/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5FCBFAB-C547-B3CC-2FCD-8F35C39CFB77}"/>
              </a:ext>
            </a:extLst>
          </p:cNvPr>
          <p:cNvSpPr/>
          <p:nvPr/>
        </p:nvSpPr>
        <p:spPr>
          <a:xfrm>
            <a:off x="6367194" y="2313995"/>
            <a:ext cx="1361440" cy="1361440"/>
          </a:xfrm>
          <a:prstGeom prst="ellipse">
            <a:avLst/>
          </a:prstGeom>
          <a:solidFill>
            <a:srgbClr val="3DB6E7"/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10CADB-EB5D-1794-E5C2-CA8EE17B2B5C}"/>
              </a:ext>
            </a:extLst>
          </p:cNvPr>
          <p:cNvSpPr txBox="1"/>
          <p:nvPr/>
        </p:nvSpPr>
        <p:spPr>
          <a:xfrm>
            <a:off x="2757380" y="2404434"/>
            <a:ext cx="12120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850FBC2-B2EF-4543-17D1-F51AE6121B98}"/>
              </a:ext>
            </a:extLst>
          </p:cNvPr>
          <p:cNvSpPr txBox="1"/>
          <p:nvPr/>
        </p:nvSpPr>
        <p:spPr>
          <a:xfrm>
            <a:off x="6435300" y="2404434"/>
            <a:ext cx="12120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35DD575-B584-47C1-62D0-8283ADB19307}"/>
              </a:ext>
            </a:extLst>
          </p:cNvPr>
          <p:cNvSpPr txBox="1"/>
          <p:nvPr/>
        </p:nvSpPr>
        <p:spPr>
          <a:xfrm>
            <a:off x="10052260" y="2404434"/>
            <a:ext cx="12120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74159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>
          <a:extLst>
            <a:ext uri="{FF2B5EF4-FFF2-40B4-BE49-F238E27FC236}">
              <a16:creationId xmlns:a16="http://schemas.microsoft.com/office/drawing/2014/main" id="{7BA03A43-014F-DAEF-C51A-92A7DCAA7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266;p5">
            <a:extLst>
              <a:ext uri="{FF2B5EF4-FFF2-40B4-BE49-F238E27FC236}">
                <a16:creationId xmlns:a16="http://schemas.microsoft.com/office/drawing/2014/main" id="{01404FE8-C0D2-49A9-D4BC-735F29AF31C3}"/>
              </a:ext>
            </a:extLst>
          </p:cNvPr>
          <p:cNvSpPr/>
          <p:nvPr/>
        </p:nvSpPr>
        <p:spPr>
          <a:xfrm>
            <a:off x="0" y="0"/>
            <a:ext cx="14630400" cy="8251667"/>
          </a:xfrm>
          <a:prstGeom prst="rect">
            <a:avLst/>
          </a:prstGeom>
          <a:solidFill>
            <a:srgbClr val="1E4C8C">
              <a:alpha val="64705"/>
            </a:srgbClr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1602469-4F6E-6033-8BCD-6BC433944818}"/>
              </a:ext>
            </a:extLst>
          </p:cNvPr>
          <p:cNvSpPr txBox="1">
            <a:spLocks/>
          </p:cNvSpPr>
          <p:nvPr/>
        </p:nvSpPr>
        <p:spPr>
          <a:xfrm>
            <a:off x="11155187" y="7746335"/>
            <a:ext cx="3290887" cy="4381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9E4368-C45C-9C4F-9597-D6088AA2099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4724EC7-4380-A221-43AA-E03EF7E8F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078" y="196062"/>
            <a:ext cx="4779355" cy="702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37E1303-B606-DDF9-A284-4D25BE25CD70}"/>
              </a:ext>
            </a:extLst>
          </p:cNvPr>
          <p:cNvGrpSpPr/>
          <p:nvPr/>
        </p:nvGrpSpPr>
        <p:grpSpPr>
          <a:xfrm>
            <a:off x="5047818" y="829434"/>
            <a:ext cx="1973938" cy="275266"/>
            <a:chOff x="5672067" y="1679165"/>
            <a:chExt cx="1926977" cy="26871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2D29612-C411-F32C-3440-B3A85ABB7951}"/>
                </a:ext>
              </a:extLst>
            </p:cNvPr>
            <p:cNvGrpSpPr/>
            <p:nvPr/>
          </p:nvGrpSpPr>
          <p:grpSpPr>
            <a:xfrm>
              <a:off x="5672067" y="1679165"/>
              <a:ext cx="1910530" cy="247637"/>
              <a:chOff x="4966066" y="2151302"/>
              <a:chExt cx="1910530" cy="24763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497E8E9-3B13-656B-3BE5-763C775BFA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6066" y="2154477"/>
                <a:ext cx="1739228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58514C7-23A1-E22D-EAA6-2370C647308D}"/>
                  </a:ext>
                </a:extLst>
              </p:cNvPr>
              <p:cNvCxnSpPr/>
              <p:nvPr/>
            </p:nvCxnSpPr>
            <p:spPr>
              <a:xfrm>
                <a:off x="6702119" y="2151302"/>
                <a:ext cx="174477" cy="247637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1AA8D4D-F663-550A-7F65-D39A8303C95B}"/>
                </a:ext>
              </a:extLst>
            </p:cNvPr>
            <p:cNvSpPr/>
            <p:nvPr/>
          </p:nvSpPr>
          <p:spPr>
            <a:xfrm>
              <a:off x="7553325" y="1902163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F9F2D0-302E-C48E-E7EF-22EE7EA46E93}"/>
              </a:ext>
            </a:extLst>
          </p:cNvPr>
          <p:cNvGrpSpPr/>
          <p:nvPr/>
        </p:nvGrpSpPr>
        <p:grpSpPr>
          <a:xfrm>
            <a:off x="7874393" y="829434"/>
            <a:ext cx="1968443" cy="277738"/>
            <a:chOff x="8099822" y="1676751"/>
            <a:chExt cx="1921619" cy="27113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8325F12-69C9-C705-D659-8591A97421E7}"/>
                </a:ext>
              </a:extLst>
            </p:cNvPr>
            <p:cNvGrpSpPr/>
            <p:nvPr/>
          </p:nvGrpSpPr>
          <p:grpSpPr>
            <a:xfrm flipH="1">
              <a:off x="8116050" y="1676751"/>
              <a:ext cx="1905391" cy="247637"/>
              <a:chOff x="4966066" y="2151302"/>
              <a:chExt cx="1910530" cy="247637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601ECCF-EE54-C9CF-5BAE-B7005035B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6066" y="2154477"/>
                <a:ext cx="1739228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1304279-F203-448C-A03C-6EDA365651A8}"/>
                  </a:ext>
                </a:extLst>
              </p:cNvPr>
              <p:cNvCxnSpPr/>
              <p:nvPr/>
            </p:nvCxnSpPr>
            <p:spPr>
              <a:xfrm>
                <a:off x="6702119" y="2151302"/>
                <a:ext cx="174477" cy="247637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4DE7C3E-7A98-59DE-DFEF-A8172EC3DD00}"/>
                </a:ext>
              </a:extLst>
            </p:cNvPr>
            <p:cNvSpPr/>
            <p:nvPr/>
          </p:nvSpPr>
          <p:spPr>
            <a:xfrm>
              <a:off x="8099822" y="1902163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42C71B-0A2F-0147-23A7-4AC08E7C7A9B}"/>
              </a:ext>
            </a:extLst>
          </p:cNvPr>
          <p:cNvGrpSpPr/>
          <p:nvPr/>
        </p:nvGrpSpPr>
        <p:grpSpPr>
          <a:xfrm>
            <a:off x="5039808" y="1600142"/>
            <a:ext cx="1416361" cy="269832"/>
            <a:chOff x="5665392" y="2321422"/>
            <a:chExt cx="1382667" cy="26341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B6A2FBA-459A-3073-53F9-888CA8E03A5E}"/>
                </a:ext>
              </a:extLst>
            </p:cNvPr>
            <p:cNvGrpSpPr/>
            <p:nvPr/>
          </p:nvGrpSpPr>
          <p:grpSpPr>
            <a:xfrm>
              <a:off x="5665392" y="2321422"/>
              <a:ext cx="1361655" cy="247637"/>
              <a:chOff x="5514941" y="2151302"/>
              <a:chExt cx="1361655" cy="247637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3B53076-5213-E94A-998E-7939D2FEB7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941" y="2154477"/>
                <a:ext cx="1190353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F986A6B-6543-68D4-B256-30C70B07A258}"/>
                  </a:ext>
                </a:extLst>
              </p:cNvPr>
              <p:cNvCxnSpPr/>
              <p:nvPr/>
            </p:nvCxnSpPr>
            <p:spPr>
              <a:xfrm>
                <a:off x="6702119" y="2151302"/>
                <a:ext cx="174477" cy="247637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1E7F5F7-AA10-F2D3-B66A-7F676E0AB3C6}"/>
                </a:ext>
              </a:extLst>
            </p:cNvPr>
            <p:cNvSpPr/>
            <p:nvPr/>
          </p:nvSpPr>
          <p:spPr>
            <a:xfrm>
              <a:off x="7002340" y="2539116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3ED441-E0C1-0C3D-73D9-E918F230BDC7}"/>
              </a:ext>
            </a:extLst>
          </p:cNvPr>
          <p:cNvGrpSpPr/>
          <p:nvPr/>
        </p:nvGrpSpPr>
        <p:grpSpPr>
          <a:xfrm>
            <a:off x="4815320" y="5798062"/>
            <a:ext cx="2010858" cy="1591495"/>
            <a:chOff x="5672066" y="6375503"/>
            <a:chExt cx="1851427" cy="123119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5A2F63A-F33D-6AE9-946A-B6A32EBC100B}"/>
                </a:ext>
              </a:extLst>
            </p:cNvPr>
            <p:cNvGrpSpPr/>
            <p:nvPr/>
          </p:nvGrpSpPr>
          <p:grpSpPr>
            <a:xfrm rot="10800000" flipH="1">
              <a:off x="5672066" y="6405403"/>
              <a:ext cx="1823291" cy="1201298"/>
              <a:chOff x="4558291" y="2149276"/>
              <a:chExt cx="1934062" cy="1201298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DF6DB3D-A328-E766-F8C5-4674BE62844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4558291" y="2154477"/>
                <a:ext cx="116622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B6DAEC2-BDA8-DDF4-9A5D-2D384751AB6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5724513" y="2149276"/>
                <a:ext cx="767840" cy="120129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AB6E582-97BD-43BF-6B55-9480F1B38008}"/>
                </a:ext>
              </a:extLst>
            </p:cNvPr>
            <p:cNvSpPr/>
            <p:nvPr/>
          </p:nvSpPr>
          <p:spPr>
            <a:xfrm>
              <a:off x="7477774" y="6375503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5884D9-91F5-5424-FE16-04E8D8E2CE84}"/>
              </a:ext>
            </a:extLst>
          </p:cNvPr>
          <p:cNvGrpSpPr/>
          <p:nvPr/>
        </p:nvGrpSpPr>
        <p:grpSpPr>
          <a:xfrm>
            <a:off x="4787558" y="5258939"/>
            <a:ext cx="1978049" cy="1505491"/>
            <a:chOff x="5665392" y="5508950"/>
            <a:chExt cx="1682664" cy="143048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C859599-4476-CE37-751D-CD0D6639A1D9}"/>
                </a:ext>
              </a:extLst>
            </p:cNvPr>
            <p:cNvGrpSpPr/>
            <p:nvPr/>
          </p:nvGrpSpPr>
          <p:grpSpPr>
            <a:xfrm rot="10800000" flipH="1">
              <a:off x="5665392" y="5532301"/>
              <a:ext cx="1654812" cy="1407135"/>
              <a:chOff x="4829545" y="2149276"/>
              <a:chExt cx="1755347" cy="1407135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6E26936-872D-1F8E-46B9-017169CA8A7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4829545" y="2154477"/>
                <a:ext cx="894968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D305B45-EE47-19B7-9D0A-56DD7F2E686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5724513" y="2149276"/>
                <a:ext cx="860379" cy="140713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78DF7CE-24D3-5106-321A-FE932785B64C}"/>
                </a:ext>
              </a:extLst>
            </p:cNvPr>
            <p:cNvSpPr/>
            <p:nvPr/>
          </p:nvSpPr>
          <p:spPr>
            <a:xfrm>
              <a:off x="7302337" y="5508950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2CCAA81-B9D1-96E5-36E5-53AE5415B412}"/>
              </a:ext>
            </a:extLst>
          </p:cNvPr>
          <p:cNvGrpSpPr/>
          <p:nvPr/>
        </p:nvGrpSpPr>
        <p:grpSpPr>
          <a:xfrm>
            <a:off x="4787561" y="4852470"/>
            <a:ext cx="1621774" cy="1243504"/>
            <a:chOff x="5665393" y="5124775"/>
            <a:chExt cx="1390563" cy="116179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D1F6F39-032C-C6F3-E0AD-B1A2C8458E9E}"/>
                </a:ext>
              </a:extLst>
            </p:cNvPr>
            <p:cNvGrpSpPr/>
            <p:nvPr/>
          </p:nvGrpSpPr>
          <p:grpSpPr>
            <a:xfrm rot="10800000" flipH="1">
              <a:off x="5665393" y="5154186"/>
              <a:ext cx="1361654" cy="1132388"/>
              <a:chOff x="4899726" y="2149635"/>
              <a:chExt cx="1444378" cy="1132388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8E75CE7-C76F-1A9C-C9DB-5E54197D2CE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4899726" y="2154477"/>
                <a:ext cx="81560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D215384-43E1-1D13-3E0F-F15395544D0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5718031" y="2149635"/>
                <a:ext cx="626073" cy="113238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219BD80-9DCF-BD59-7966-62A4228127D5}"/>
                </a:ext>
              </a:extLst>
            </p:cNvPr>
            <p:cNvSpPr/>
            <p:nvPr/>
          </p:nvSpPr>
          <p:spPr>
            <a:xfrm>
              <a:off x="7010237" y="5124775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8CC7D3E-0581-FE36-83DC-97445EF0C96C}"/>
              </a:ext>
            </a:extLst>
          </p:cNvPr>
          <p:cNvGrpSpPr/>
          <p:nvPr/>
        </p:nvGrpSpPr>
        <p:grpSpPr>
          <a:xfrm>
            <a:off x="4787565" y="4308019"/>
            <a:ext cx="1265077" cy="1159421"/>
            <a:chOff x="5665397" y="4340550"/>
            <a:chExt cx="1234984" cy="131265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850E49B-7369-81CF-3F7E-F0CC22F0C53B}"/>
                </a:ext>
              </a:extLst>
            </p:cNvPr>
            <p:cNvGrpSpPr/>
            <p:nvPr/>
          </p:nvGrpSpPr>
          <p:grpSpPr>
            <a:xfrm rot="10800000" flipH="1">
              <a:off x="5665397" y="4367570"/>
              <a:ext cx="1211198" cy="1285631"/>
              <a:chOff x="5475284" y="2148307"/>
              <a:chExt cx="1284782" cy="1285631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3B4B397-6133-DF90-B5F2-B8D21FEE29F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5475284" y="2154477"/>
                <a:ext cx="6740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C5FDE07-3EED-CFD9-B6CE-987C5F75FB3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6140107" y="2148307"/>
                <a:ext cx="619959" cy="1285631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88E6CE2-4A19-E1CB-5A41-FB2D21BE72DE}"/>
                </a:ext>
              </a:extLst>
            </p:cNvPr>
            <p:cNvSpPr/>
            <p:nvPr/>
          </p:nvSpPr>
          <p:spPr>
            <a:xfrm>
              <a:off x="6854662" y="4340550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F95546E-6C62-3F59-0D48-D55D23F7CC97}"/>
              </a:ext>
            </a:extLst>
          </p:cNvPr>
          <p:cNvGrpSpPr/>
          <p:nvPr/>
        </p:nvGrpSpPr>
        <p:grpSpPr>
          <a:xfrm>
            <a:off x="4798908" y="3304307"/>
            <a:ext cx="899708" cy="1520746"/>
            <a:chOff x="5665394" y="3589247"/>
            <a:chExt cx="657716" cy="141017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92D2749-2026-DDEE-8B2E-A7F7A761CA49}"/>
                </a:ext>
              </a:extLst>
            </p:cNvPr>
            <p:cNvGrpSpPr/>
            <p:nvPr/>
          </p:nvGrpSpPr>
          <p:grpSpPr>
            <a:xfrm rot="10800000" flipH="1">
              <a:off x="5665394" y="3615747"/>
              <a:ext cx="629742" cy="1383671"/>
              <a:chOff x="6037293" y="2151301"/>
              <a:chExt cx="668001" cy="1383671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3CBA17E-BA72-433B-2FE9-178E9334573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6037293" y="2154477"/>
                <a:ext cx="668001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F2866B3-9FF3-71D2-6C1F-20CED9A09B3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6702119" y="2151301"/>
                <a:ext cx="3175" cy="1383671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DD205F5-9D95-8F15-A834-58585C49A972}"/>
                </a:ext>
              </a:extLst>
            </p:cNvPr>
            <p:cNvSpPr/>
            <p:nvPr/>
          </p:nvSpPr>
          <p:spPr>
            <a:xfrm>
              <a:off x="6277391" y="358924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49CBBCB-C355-AE37-BA7C-EEE1DA5843F7}"/>
              </a:ext>
            </a:extLst>
          </p:cNvPr>
          <p:cNvGrpSpPr/>
          <p:nvPr/>
        </p:nvGrpSpPr>
        <p:grpSpPr>
          <a:xfrm rot="2775526">
            <a:off x="5156363" y="3322762"/>
            <a:ext cx="83532" cy="987696"/>
            <a:chOff x="6277391" y="3589247"/>
            <a:chExt cx="45719" cy="1410171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2238131-EE10-B3B8-A52F-A7A2EBF82F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92143" y="3615747"/>
              <a:ext cx="2993" cy="138367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EAEAED9-E6B8-622C-BDEE-A5E16AA4E7B4}"/>
                </a:ext>
              </a:extLst>
            </p:cNvPr>
            <p:cNvSpPr/>
            <p:nvPr/>
          </p:nvSpPr>
          <p:spPr>
            <a:xfrm>
              <a:off x="6277391" y="358924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076D5F96-63A4-C562-4995-3FA5D4262448}"/>
              </a:ext>
            </a:extLst>
          </p:cNvPr>
          <p:cNvSpPr txBox="1"/>
          <p:nvPr/>
        </p:nvSpPr>
        <p:spPr>
          <a:xfrm>
            <a:off x="-1014967" y="558367"/>
            <a:ext cx="6033250" cy="1232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097280">
              <a:lnSpc>
                <a:spcPct val="150000"/>
              </a:lnSpc>
              <a:spcAft>
                <a:spcPts val="720"/>
              </a:spcAft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Mandatory Training</a:t>
            </a:r>
          </a:p>
          <a:p>
            <a:pPr algn="r" defTabSz="1097280">
              <a:lnSpc>
                <a:spcPct val="150000"/>
              </a:lnSpc>
              <a:spcAft>
                <a:spcPts val="720"/>
              </a:spcAft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eLearning/Content Library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6E72725-1A35-3510-4BD3-81D30D04E3F8}"/>
              </a:ext>
            </a:extLst>
          </p:cNvPr>
          <p:cNvSpPr txBox="1"/>
          <p:nvPr/>
        </p:nvSpPr>
        <p:spPr>
          <a:xfrm>
            <a:off x="-1204309" y="3790495"/>
            <a:ext cx="6033250" cy="3807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097280">
              <a:lnSpc>
                <a:spcPct val="150000"/>
              </a:lnSpc>
              <a:spcAft>
                <a:spcPts val="720"/>
              </a:spcAft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Process Workflows</a:t>
            </a:r>
          </a:p>
          <a:p>
            <a:pPr algn="r" defTabSz="1097280">
              <a:lnSpc>
                <a:spcPct val="150000"/>
              </a:lnSpc>
              <a:spcAft>
                <a:spcPts val="720"/>
              </a:spcAft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Scheduling</a:t>
            </a:r>
          </a:p>
          <a:p>
            <a:pPr algn="r" defTabSz="1097280">
              <a:lnSpc>
                <a:spcPct val="150000"/>
              </a:lnSpc>
              <a:spcAft>
                <a:spcPts val="720"/>
              </a:spcAft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Online Registration</a:t>
            </a:r>
          </a:p>
          <a:p>
            <a:pPr algn="r" defTabSz="1097280">
              <a:lnSpc>
                <a:spcPct val="150000"/>
              </a:lnSpc>
              <a:spcAft>
                <a:spcPts val="720"/>
              </a:spcAft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Housing Management</a:t>
            </a:r>
          </a:p>
          <a:p>
            <a:pPr algn="r" defTabSz="1097280">
              <a:lnSpc>
                <a:spcPct val="150000"/>
              </a:lnSpc>
              <a:spcAft>
                <a:spcPts val="720"/>
              </a:spcAft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Online Testing</a:t>
            </a:r>
          </a:p>
          <a:p>
            <a:pPr algn="r" defTabSz="1097280">
              <a:lnSpc>
                <a:spcPct val="150000"/>
              </a:lnSpc>
              <a:spcAft>
                <a:spcPts val="720"/>
              </a:spcAft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Equipment &amp; Inventory Tracking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CE3E39C-A94B-DF92-F899-5FB9C4DF3231}"/>
              </a:ext>
            </a:extLst>
          </p:cNvPr>
          <p:cNvGrpSpPr/>
          <p:nvPr/>
        </p:nvGrpSpPr>
        <p:grpSpPr>
          <a:xfrm>
            <a:off x="8950331" y="3168783"/>
            <a:ext cx="1264757" cy="871739"/>
            <a:chOff x="9119016" y="4138522"/>
            <a:chExt cx="871907" cy="8608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DCBEF11-CCB0-E3FD-6697-2313331321E9}"/>
                </a:ext>
              </a:extLst>
            </p:cNvPr>
            <p:cNvGrpSpPr/>
            <p:nvPr/>
          </p:nvGrpSpPr>
          <p:grpSpPr>
            <a:xfrm rot="10800000">
              <a:off x="9135116" y="4145741"/>
              <a:ext cx="855807" cy="853676"/>
              <a:chOff x="6037293" y="2151302"/>
              <a:chExt cx="894210" cy="853676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B0EB2ECE-FFBD-2271-4C4E-A090945B138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6037293" y="2154477"/>
                <a:ext cx="447484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AE78F4F-B5F9-280A-5A4C-C940FC6FFD7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6484777" y="2151302"/>
                <a:ext cx="446724" cy="85367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0692FA8-E6AF-F6ED-AC33-D56920A6478F}"/>
                </a:ext>
              </a:extLst>
            </p:cNvPr>
            <p:cNvSpPr/>
            <p:nvPr/>
          </p:nvSpPr>
          <p:spPr>
            <a:xfrm>
              <a:off x="9119016" y="4138522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E84180C-3B47-4F8A-4A7A-C120D18F9E6F}"/>
              </a:ext>
            </a:extLst>
          </p:cNvPr>
          <p:cNvGrpSpPr/>
          <p:nvPr/>
        </p:nvGrpSpPr>
        <p:grpSpPr>
          <a:xfrm>
            <a:off x="8646827" y="3357969"/>
            <a:ext cx="1661399" cy="1306171"/>
            <a:chOff x="8684041" y="4430622"/>
            <a:chExt cx="1306880" cy="1222579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3B25111-B29D-D55D-7AB5-D6B921415FB4}"/>
                </a:ext>
              </a:extLst>
            </p:cNvPr>
            <p:cNvGrpSpPr/>
            <p:nvPr/>
          </p:nvGrpSpPr>
          <p:grpSpPr>
            <a:xfrm rot="10800000">
              <a:off x="8701905" y="4458461"/>
              <a:ext cx="1289016" cy="1194740"/>
              <a:chOff x="5475284" y="2148307"/>
              <a:chExt cx="1346857" cy="1194740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49123B60-6988-97F6-A840-30395BB0340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5475284" y="2154477"/>
                <a:ext cx="674009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862DE21-3C87-3ED5-1833-1429A735A25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6140107" y="2148307"/>
                <a:ext cx="682034" cy="119474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B881C94-EF48-6A05-1135-6F4CD92BA926}"/>
                </a:ext>
              </a:extLst>
            </p:cNvPr>
            <p:cNvSpPr/>
            <p:nvPr/>
          </p:nvSpPr>
          <p:spPr>
            <a:xfrm>
              <a:off x="8684041" y="4430622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41DF962-ABE6-0534-2E9B-985AE9B52B6A}"/>
              </a:ext>
            </a:extLst>
          </p:cNvPr>
          <p:cNvGrpSpPr/>
          <p:nvPr/>
        </p:nvGrpSpPr>
        <p:grpSpPr>
          <a:xfrm>
            <a:off x="8441088" y="4352378"/>
            <a:ext cx="1855039" cy="954677"/>
            <a:chOff x="8512591" y="5259297"/>
            <a:chExt cx="1478337" cy="1027277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7D45A19-8436-22DC-8552-BADCAEB21410}"/>
                </a:ext>
              </a:extLst>
            </p:cNvPr>
            <p:cNvGrpSpPr/>
            <p:nvPr/>
          </p:nvGrpSpPr>
          <p:grpSpPr>
            <a:xfrm rot="10800000">
              <a:off x="8533192" y="5283862"/>
              <a:ext cx="1457736" cy="1002712"/>
              <a:chOff x="4899726" y="2149635"/>
              <a:chExt cx="1523149" cy="1002712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C59BB73-15DB-FE54-D052-58A2B8B6BC6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4899726" y="2154477"/>
                <a:ext cx="81560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0726DC8-5707-98A6-B4AD-4304A9AEFC2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5718034" y="2149635"/>
                <a:ext cx="704841" cy="100271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458219D-5233-5DFA-E226-73AAE21F0C7D}"/>
                </a:ext>
              </a:extLst>
            </p:cNvPr>
            <p:cNvSpPr/>
            <p:nvPr/>
          </p:nvSpPr>
          <p:spPr>
            <a:xfrm>
              <a:off x="8512591" y="525929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776095E-9A10-C042-A920-E3BD0A0890A8}"/>
              </a:ext>
            </a:extLst>
          </p:cNvPr>
          <p:cNvGrpSpPr/>
          <p:nvPr/>
        </p:nvGrpSpPr>
        <p:grpSpPr>
          <a:xfrm>
            <a:off x="7450488" y="3777067"/>
            <a:ext cx="2815274" cy="2181310"/>
            <a:chOff x="7687091" y="4779872"/>
            <a:chExt cx="2303834" cy="2159564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7458AA0-DBD0-8F82-D563-0ABD90D2F86F}"/>
                </a:ext>
              </a:extLst>
            </p:cNvPr>
            <p:cNvGrpSpPr/>
            <p:nvPr/>
          </p:nvGrpSpPr>
          <p:grpSpPr>
            <a:xfrm rot="10800000">
              <a:off x="7704899" y="4800929"/>
              <a:ext cx="2286026" cy="2138507"/>
              <a:chOff x="4829545" y="2149276"/>
              <a:chExt cx="2388606" cy="2138507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8749D1C-BC0A-2EC6-A215-46E427A25F2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4829545" y="2154477"/>
                <a:ext cx="894968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57AE4BB-C0A9-7388-8910-5D1FE314E19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5724513" y="2149276"/>
                <a:ext cx="1493638" cy="2138507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64F06EC-C606-55FF-5A4F-83CD05C0A258}"/>
                </a:ext>
              </a:extLst>
            </p:cNvPr>
            <p:cNvSpPr/>
            <p:nvPr/>
          </p:nvSpPr>
          <p:spPr>
            <a:xfrm>
              <a:off x="7687091" y="4779872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F9837DC-1410-62C3-6E31-E33477BB270D}"/>
              </a:ext>
            </a:extLst>
          </p:cNvPr>
          <p:cNvGrpSpPr/>
          <p:nvPr/>
        </p:nvGrpSpPr>
        <p:grpSpPr>
          <a:xfrm>
            <a:off x="7941979" y="5624917"/>
            <a:ext cx="2354149" cy="970627"/>
            <a:chOff x="8096666" y="6319747"/>
            <a:chExt cx="1924735" cy="1286954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78CD5F7-6251-9045-ADAE-5A3A5DD387BC}"/>
                </a:ext>
              </a:extLst>
            </p:cNvPr>
            <p:cNvGrpSpPr/>
            <p:nvPr/>
          </p:nvGrpSpPr>
          <p:grpSpPr>
            <a:xfrm rot="10800000">
              <a:off x="8116050" y="6342084"/>
              <a:ext cx="1905351" cy="1264617"/>
              <a:chOff x="4519368" y="2149276"/>
              <a:chExt cx="1990848" cy="1264617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635A9BFA-E5BD-D493-15E9-AC41D4C2C84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4519368" y="2154477"/>
                <a:ext cx="1006181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324388E4-B036-13D2-D0AF-F306A2F8D9D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5525549" y="2149276"/>
                <a:ext cx="984667" cy="1264617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157C4FE-4D64-4001-5A31-958CA8DDB0B9}"/>
                </a:ext>
              </a:extLst>
            </p:cNvPr>
            <p:cNvSpPr/>
            <p:nvPr/>
          </p:nvSpPr>
          <p:spPr>
            <a:xfrm>
              <a:off x="8096666" y="631974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D88AF38-0A48-39E3-3099-585711DB04C3}"/>
              </a:ext>
            </a:extLst>
          </p:cNvPr>
          <p:cNvGrpSpPr/>
          <p:nvPr/>
        </p:nvGrpSpPr>
        <p:grpSpPr>
          <a:xfrm>
            <a:off x="9118316" y="2853277"/>
            <a:ext cx="1164402" cy="504242"/>
            <a:chOff x="9119016" y="4138522"/>
            <a:chExt cx="871908" cy="860895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E1595DB9-1DCB-CA37-61F9-42C8FCF48E16}"/>
                </a:ext>
              </a:extLst>
            </p:cNvPr>
            <p:cNvGrpSpPr/>
            <p:nvPr/>
          </p:nvGrpSpPr>
          <p:grpSpPr>
            <a:xfrm rot="10800000">
              <a:off x="9135119" y="4145741"/>
              <a:ext cx="855805" cy="853676"/>
              <a:chOff x="6037293" y="2151302"/>
              <a:chExt cx="894208" cy="853676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21858C6F-17BB-DB64-8359-D80224AFBC6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6037293" y="2154477"/>
                <a:ext cx="447484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96E68596-2558-36B9-18C0-440B69608E8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6484777" y="2151302"/>
                <a:ext cx="446724" cy="85367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5EBBDEB6-8FC7-0AF2-10E2-A4F9D722B031}"/>
                </a:ext>
              </a:extLst>
            </p:cNvPr>
            <p:cNvSpPr/>
            <p:nvPr/>
          </p:nvSpPr>
          <p:spPr>
            <a:xfrm>
              <a:off x="9119016" y="4138522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2F5CC08C-3DF1-05DF-01EF-C91D383FF795}"/>
              </a:ext>
            </a:extLst>
          </p:cNvPr>
          <p:cNvSpPr txBox="1"/>
          <p:nvPr/>
        </p:nvSpPr>
        <p:spPr>
          <a:xfrm>
            <a:off x="10296127" y="3016110"/>
            <a:ext cx="5200618" cy="3807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>
              <a:lnSpc>
                <a:spcPct val="150000"/>
              </a:lnSpc>
              <a:spcAft>
                <a:spcPts val="720"/>
              </a:spcAft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Personnel Records</a:t>
            </a:r>
          </a:p>
          <a:p>
            <a:pPr defTabSz="1097280">
              <a:lnSpc>
                <a:spcPct val="150000"/>
              </a:lnSpc>
              <a:spcAft>
                <a:spcPts val="720"/>
              </a:spcAft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Document Management</a:t>
            </a:r>
          </a:p>
          <a:p>
            <a:pPr defTabSz="1097280">
              <a:lnSpc>
                <a:spcPct val="150000"/>
              </a:lnSpc>
              <a:spcAft>
                <a:spcPts val="720"/>
              </a:spcAft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Surveys</a:t>
            </a:r>
          </a:p>
          <a:p>
            <a:pPr defTabSz="1097280">
              <a:lnSpc>
                <a:spcPct val="150000"/>
              </a:lnSpc>
              <a:spcAft>
                <a:spcPts val="720"/>
              </a:spcAft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Forecasting &amp; Budgeting</a:t>
            </a:r>
          </a:p>
          <a:p>
            <a:pPr defTabSz="1097280">
              <a:lnSpc>
                <a:spcPct val="150000"/>
              </a:lnSpc>
              <a:spcAft>
                <a:spcPts val="720"/>
              </a:spcAft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Compliance Management</a:t>
            </a:r>
          </a:p>
          <a:p>
            <a:pPr defTabSz="1097280">
              <a:lnSpc>
                <a:spcPct val="150000"/>
              </a:lnSpc>
              <a:spcAft>
                <a:spcPts val="720"/>
              </a:spcAft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Advanced Reporting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75523FD-19D4-598D-DF69-7B6F5B182AEA}"/>
              </a:ext>
            </a:extLst>
          </p:cNvPr>
          <p:cNvCxnSpPr>
            <a:cxnSpLocks/>
          </p:cNvCxnSpPr>
          <p:nvPr/>
        </p:nvCxnSpPr>
        <p:spPr>
          <a:xfrm>
            <a:off x="0" y="2724280"/>
            <a:ext cx="14630400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60F9F597-D240-F682-BC36-DE5BFDAD217E}"/>
              </a:ext>
            </a:extLst>
          </p:cNvPr>
          <p:cNvSpPr txBox="1"/>
          <p:nvPr/>
        </p:nvSpPr>
        <p:spPr>
          <a:xfrm>
            <a:off x="9842835" y="450316"/>
            <a:ext cx="5200618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Professional Development</a:t>
            </a:r>
          </a:p>
        </p:txBody>
      </p:sp>
      <p:sp>
        <p:nvSpPr>
          <p:cNvPr id="87" name="Title 7">
            <a:extLst>
              <a:ext uri="{FF2B5EF4-FFF2-40B4-BE49-F238E27FC236}">
                <a16:creationId xmlns:a16="http://schemas.microsoft.com/office/drawing/2014/main" id="{1C1CDB3B-F829-83B5-08FD-0DAA91D7889A}"/>
              </a:ext>
            </a:extLst>
          </p:cNvPr>
          <p:cNvSpPr txBox="1">
            <a:spLocks/>
          </p:cNvSpPr>
          <p:nvPr/>
        </p:nvSpPr>
        <p:spPr>
          <a:xfrm>
            <a:off x="87182" y="1964460"/>
            <a:ext cx="4312835" cy="818452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defTabSz="1316736"/>
            <a:r>
              <a:rPr lang="en-US" sz="4800">
                <a:solidFill>
                  <a:schemeClr val="bg1">
                    <a:alpha val="50076"/>
                  </a:schemeClr>
                </a:solidFill>
                <a:latin typeface="Arial"/>
                <a:ea typeface="Open Sans"/>
                <a:cs typeface="Arial"/>
              </a:rPr>
              <a:t>LMS</a:t>
            </a:r>
            <a:endParaRPr lang="en-US" sz="2400">
              <a:solidFill>
                <a:schemeClr val="bg1">
                  <a:alpha val="50076"/>
                </a:schemeClr>
              </a:solidFill>
            </a:endParaRPr>
          </a:p>
        </p:txBody>
      </p:sp>
      <p:sp>
        <p:nvSpPr>
          <p:cNvPr id="88" name="Title 7">
            <a:extLst>
              <a:ext uri="{FF2B5EF4-FFF2-40B4-BE49-F238E27FC236}">
                <a16:creationId xmlns:a16="http://schemas.microsoft.com/office/drawing/2014/main" id="{AB60C216-3FBA-F08A-0683-B9F3D7AC9CC9}"/>
              </a:ext>
            </a:extLst>
          </p:cNvPr>
          <p:cNvSpPr txBox="1">
            <a:spLocks/>
          </p:cNvSpPr>
          <p:nvPr/>
        </p:nvSpPr>
        <p:spPr>
          <a:xfrm>
            <a:off x="59531" y="2795935"/>
            <a:ext cx="4059618" cy="672120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defTabSz="1316736"/>
            <a:r>
              <a:rPr lang="en-US" sz="4800">
                <a:solidFill>
                  <a:schemeClr val="bg1">
                    <a:alpha val="50076"/>
                  </a:schemeClr>
                </a:solidFill>
                <a:latin typeface="Arial"/>
                <a:ea typeface="Open Sans"/>
                <a:cs typeface="Arial"/>
              </a:rPr>
              <a:t>TMS</a:t>
            </a:r>
            <a:endParaRPr lang="en-US" sz="2400">
              <a:solidFill>
                <a:schemeClr val="bg1">
                  <a:alpha val="50076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182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>
          <a:extLst>
            <a:ext uri="{FF2B5EF4-FFF2-40B4-BE49-F238E27FC236}">
              <a16:creationId xmlns:a16="http://schemas.microsoft.com/office/drawing/2014/main" id="{7921F997-8349-6917-32EC-FD179FE7B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E0751EC-7448-A415-4125-F05717B4A4AF}"/>
              </a:ext>
            </a:extLst>
          </p:cNvPr>
          <p:cNvSpPr/>
          <p:nvPr/>
        </p:nvSpPr>
        <p:spPr>
          <a:xfrm>
            <a:off x="9919146" y="-6431"/>
            <a:ext cx="4735855" cy="7311828"/>
          </a:xfrm>
          <a:prstGeom prst="rect">
            <a:avLst/>
          </a:prstGeom>
          <a:solidFill>
            <a:srgbClr val="355E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Significant Process and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Messaging Friction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625475" marR="0" lvl="1" indent="-336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Lack of scheduling coordination</a:t>
            </a:r>
          </a:p>
          <a:p>
            <a:pPr marL="625475" marR="0" lvl="1" indent="-336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Highly manual processes</a:t>
            </a:r>
          </a:p>
          <a:p>
            <a:pPr marL="625475" marR="0" lvl="1" indent="-336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automated communications</a:t>
            </a:r>
          </a:p>
          <a:p>
            <a:pPr marL="625475" marR="0" lvl="1" indent="-336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Minimal visibility into resource utilization</a:t>
            </a:r>
          </a:p>
          <a:p>
            <a:pPr marL="625475" marR="0" lvl="1" indent="-336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 administrative overhead</a:t>
            </a:r>
          </a:p>
          <a:p>
            <a:pPr marL="625475" marR="0" lvl="1" indent="-336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Inefficient use of instructor time</a:t>
            </a:r>
          </a:p>
          <a:p>
            <a:pPr marL="625475" marR="0" lvl="1" indent="-336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Inability to accurately plan &amp; forecast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E8B9DF0E-0FF5-A8EC-9053-A6F1E19D07CD}"/>
              </a:ext>
            </a:extLst>
          </p:cNvPr>
          <p:cNvSpPr txBox="1">
            <a:spLocks/>
          </p:cNvSpPr>
          <p:nvPr/>
        </p:nvSpPr>
        <p:spPr>
          <a:xfrm>
            <a:off x="11155187" y="7746335"/>
            <a:ext cx="3290887" cy="4381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9E4368-C45C-9C4F-9597-D6088AA2099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4FD8239-0A31-6871-B1DE-F9DC584F1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65" y="498375"/>
            <a:ext cx="14035470" cy="1082537"/>
          </a:xfrm>
        </p:spPr>
        <p:txBody>
          <a:bodyPr/>
          <a:lstStyle/>
          <a:p>
            <a:r>
              <a:rPr lang="en-US" sz="3200">
                <a:latin typeface="+mj-lt"/>
              </a:rPr>
              <a:t>Current State = Fragmentation 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C6283CC-F2D5-5C78-7B30-DF675E397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04" y="1457818"/>
            <a:ext cx="8798657" cy="563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58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453B6-C9E1-3A47-B055-12E1A0238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419FB1-1E9B-E907-EBC0-EEA7733DBE5F}"/>
              </a:ext>
            </a:extLst>
          </p:cNvPr>
          <p:cNvSpPr/>
          <p:nvPr/>
        </p:nvSpPr>
        <p:spPr>
          <a:xfrm>
            <a:off x="0" y="-50470"/>
            <a:ext cx="14655001" cy="1600200"/>
          </a:xfrm>
          <a:prstGeom prst="rect">
            <a:avLst/>
          </a:prstGeom>
          <a:solidFill>
            <a:srgbClr val="355E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89C685-6E81-CFAA-FF84-43FA07761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bg1"/>
                </a:solidFill>
              </a:rPr>
              <a:t>From Fragmented to Integrated Ecosystem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8C6C66-3607-BFF6-2E02-2CEFCBC38388}"/>
              </a:ext>
            </a:extLst>
          </p:cNvPr>
          <p:cNvSpPr txBox="1"/>
          <p:nvPr/>
        </p:nvSpPr>
        <p:spPr>
          <a:xfrm>
            <a:off x="2555160" y="2571650"/>
            <a:ext cx="3151598" cy="96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2400" kern="1200">
                <a:solidFill>
                  <a:schemeClr val="bg1"/>
                </a:solidFill>
              </a:rPr>
              <a:t>reduce the cost </a:t>
            </a:r>
          </a:p>
          <a:p>
            <a:pPr marL="0" lvl="0" indent="0" algn="l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2400" kern="1200">
                <a:solidFill>
                  <a:schemeClr val="bg1"/>
                </a:solidFill>
              </a:rPr>
              <a:t>of training?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FC53F6-FB33-EEB7-1CB8-C05BD69F8A6E}"/>
              </a:ext>
            </a:extLst>
          </p:cNvPr>
          <p:cNvSpPr txBox="1"/>
          <p:nvPr/>
        </p:nvSpPr>
        <p:spPr>
          <a:xfrm>
            <a:off x="2555160" y="5573520"/>
            <a:ext cx="40510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2400" kern="1200">
                <a:solidFill>
                  <a:schemeClr val="bg1"/>
                </a:solidFill>
              </a:rPr>
              <a:t>Measure everything?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232E08E-FB24-CED7-2B8F-8FB57A2D786D}"/>
              </a:ext>
            </a:extLst>
          </p:cNvPr>
          <p:cNvSpPr/>
          <p:nvPr/>
        </p:nvSpPr>
        <p:spPr>
          <a:xfrm rot="5400000">
            <a:off x="7243868" y="4368418"/>
            <a:ext cx="931334" cy="452059"/>
          </a:xfrm>
          <a:prstGeom prst="triangle">
            <a:avLst/>
          </a:prstGeom>
          <a:solidFill>
            <a:srgbClr val="355E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55A1CB7-81DF-3810-59FD-956C2913A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35" y="2380239"/>
            <a:ext cx="6911016" cy="4428417"/>
          </a:xfrm>
          <a:prstGeom prst="rect">
            <a:avLst/>
          </a:prstGeom>
        </p:spPr>
      </p:pic>
      <p:pic>
        <p:nvPicPr>
          <p:cNvPr id="8" name="Picture 7" descr="A group of people in a circle with icons&#10;&#10;AI-generated content may be incorrect.">
            <a:extLst>
              <a:ext uri="{FF2B5EF4-FFF2-40B4-BE49-F238E27FC236}">
                <a16:creationId xmlns:a16="http://schemas.microsoft.com/office/drawing/2014/main" id="{B7803225-4363-40DE-A4D4-1EFAE9110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634" y="1954416"/>
            <a:ext cx="5849894" cy="555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96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18A37-3496-DA69-3B81-D29BC121A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and black square with a white circle&#10;&#10;AI-generated content may be incorrect.">
            <a:extLst>
              <a:ext uri="{FF2B5EF4-FFF2-40B4-BE49-F238E27FC236}">
                <a16:creationId xmlns:a16="http://schemas.microsoft.com/office/drawing/2014/main" id="{2FC8B060-BF39-44E7-A52C-27308065C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568" y="4582906"/>
            <a:ext cx="2836926" cy="30325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D7ECBE-5E27-65B1-82C5-42252C97FC76}"/>
              </a:ext>
            </a:extLst>
          </p:cNvPr>
          <p:cNvSpPr/>
          <p:nvPr/>
        </p:nvSpPr>
        <p:spPr>
          <a:xfrm>
            <a:off x="0" y="-50470"/>
            <a:ext cx="14655001" cy="1600200"/>
          </a:xfrm>
          <a:prstGeom prst="rect">
            <a:avLst/>
          </a:prstGeom>
          <a:solidFill>
            <a:srgbClr val="355E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A0C9B0-6472-B4ED-A8F3-B77745E3A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bg1"/>
                </a:solidFill>
              </a:rPr>
              <a:t>6 Ways Training Ecosystems Create Savings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A689B-1B94-80DD-9F48-ACF5DF66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187" y="7680075"/>
            <a:ext cx="3290887" cy="43815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9E4368-C45C-9C4F-9597-D6088AA209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4542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D4542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6" name="Picture 45" descr="A blue square with a white circle&#10;&#10;AI-generated content may be incorrect.">
            <a:extLst>
              <a:ext uri="{FF2B5EF4-FFF2-40B4-BE49-F238E27FC236}">
                <a16:creationId xmlns:a16="http://schemas.microsoft.com/office/drawing/2014/main" id="{6477F62B-98F4-6B72-7C9C-FE8C98FF4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852" y="1570812"/>
            <a:ext cx="2836926" cy="3011794"/>
          </a:xfrm>
          <a:prstGeom prst="rect">
            <a:avLst/>
          </a:prstGeom>
          <a:ln>
            <a:noFill/>
          </a:ln>
        </p:spPr>
      </p:pic>
      <p:sp>
        <p:nvSpPr>
          <p:cNvPr id="180" name="TextBox 179">
            <a:extLst>
              <a:ext uri="{FF2B5EF4-FFF2-40B4-BE49-F238E27FC236}">
                <a16:creationId xmlns:a16="http://schemas.microsoft.com/office/drawing/2014/main" id="{7CDD4D06-B672-0FEE-E793-DD08435A0835}"/>
              </a:ext>
            </a:extLst>
          </p:cNvPr>
          <p:cNvSpPr txBox="1"/>
          <p:nvPr/>
        </p:nvSpPr>
        <p:spPr>
          <a:xfrm>
            <a:off x="2789635" y="2045066"/>
            <a:ext cx="205554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cs typeface="Arial"/>
              </a:rPr>
              <a:t>Eliminate</a:t>
            </a:r>
          </a:p>
          <a:p>
            <a:pPr algn="ctr"/>
            <a:r>
              <a:rPr lang="en-US" sz="2400" b="1">
                <a:cs typeface="Arial"/>
              </a:rPr>
              <a:t>Redundant</a:t>
            </a:r>
          </a:p>
          <a:p>
            <a:pPr algn="ctr"/>
            <a:r>
              <a:rPr lang="en-US" sz="2400" b="1">
                <a:cs typeface="Arial"/>
              </a:rPr>
              <a:t>Systems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7AF6FF5B-E7A6-5374-84F7-A76CD54F1E1A}"/>
              </a:ext>
            </a:extLst>
          </p:cNvPr>
          <p:cNvSpPr txBox="1"/>
          <p:nvPr/>
        </p:nvSpPr>
        <p:spPr>
          <a:xfrm>
            <a:off x="2622478" y="3557676"/>
            <a:ext cx="2514545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900" b="1">
                <a:solidFill>
                  <a:schemeClr val="bg1"/>
                </a:solidFill>
                <a:cs typeface="Segoe UI"/>
              </a:rPr>
              <a:t>Software</a:t>
            </a:r>
            <a:endParaRPr lang="en-US" sz="1900">
              <a:solidFill>
                <a:schemeClr val="bg1"/>
              </a:solidFill>
              <a:cs typeface="Arial" panose="020B0604020202020204"/>
            </a:endParaRPr>
          </a:p>
          <a:p>
            <a:r>
              <a:rPr lang="en-US" sz="1900" b="1">
                <a:solidFill>
                  <a:schemeClr val="bg1"/>
                </a:solidFill>
                <a:cs typeface="Segoe UI"/>
              </a:rPr>
              <a:t>Consolidation</a:t>
            </a:r>
          </a:p>
        </p:txBody>
      </p:sp>
      <p:pic>
        <p:nvPicPr>
          <p:cNvPr id="182" name="Picture 181" descr="A blue square with a white circle&#10;&#10;AI-generated content may be incorrect.">
            <a:extLst>
              <a:ext uri="{FF2B5EF4-FFF2-40B4-BE49-F238E27FC236}">
                <a16:creationId xmlns:a16="http://schemas.microsoft.com/office/drawing/2014/main" id="{12BEE330-C800-3E23-7296-A61F18787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3020" y="1573268"/>
            <a:ext cx="2828960" cy="3009638"/>
          </a:xfrm>
          <a:prstGeom prst="rect">
            <a:avLst/>
          </a:prstGeom>
          <a:ln>
            <a:noFill/>
          </a:ln>
        </p:spPr>
      </p:pic>
      <p:pic>
        <p:nvPicPr>
          <p:cNvPr id="183" name="Picture 182" descr="A blue and white square with a circle&#10;&#10;AI-generated content may be incorrect.">
            <a:extLst>
              <a:ext uri="{FF2B5EF4-FFF2-40B4-BE49-F238E27FC236}">
                <a16:creationId xmlns:a16="http://schemas.microsoft.com/office/drawing/2014/main" id="{F531FC86-3939-00A2-CEC8-7EDC485EB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7770" y="1581738"/>
            <a:ext cx="2836926" cy="2989942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A blue and white square with a black background&#10;&#10;AI-generated content may be incorrect.">
            <a:extLst>
              <a:ext uri="{FF2B5EF4-FFF2-40B4-BE49-F238E27FC236}">
                <a16:creationId xmlns:a16="http://schemas.microsoft.com/office/drawing/2014/main" id="{14B9680A-8048-3CC4-7330-89A264C334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852" y="4572000"/>
            <a:ext cx="2836926" cy="3032575"/>
          </a:xfrm>
          <a:prstGeom prst="rect">
            <a:avLst/>
          </a:prstGeom>
        </p:spPr>
      </p:pic>
      <p:pic>
        <p:nvPicPr>
          <p:cNvPr id="11" name="Picture 10" descr="A green and black square with a white circle&#10;&#10;AI-generated content may be incorrect.">
            <a:extLst>
              <a:ext uri="{FF2B5EF4-FFF2-40B4-BE49-F238E27FC236}">
                <a16:creationId xmlns:a16="http://schemas.microsoft.com/office/drawing/2014/main" id="{84E16E43-8C30-57E4-8B42-73EE700B34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3796" y="4562124"/>
            <a:ext cx="2836926" cy="30325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E3C1F4-4E60-275D-5B1D-29196D4A7354}"/>
              </a:ext>
            </a:extLst>
          </p:cNvPr>
          <p:cNvSpPr txBox="1"/>
          <p:nvPr/>
        </p:nvSpPr>
        <p:spPr>
          <a:xfrm>
            <a:off x="6121108" y="1858027"/>
            <a:ext cx="21916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sz="2400" b="1" kern="1200">
                <a:solidFill>
                  <a:srgbClr val="3D4542">
                    <a:hueOff val="0"/>
                    <a:satOff val="0"/>
                    <a:lumOff val="0"/>
                    <a:alphaOff val="0"/>
                  </a:srgbClr>
                </a:solidFill>
                <a:ea typeface="+mn-ea"/>
                <a:cs typeface="+mn-cs"/>
              </a:rPr>
              <a:t>Minimize</a:t>
            </a:r>
          </a:p>
          <a:p>
            <a:pPr lvl="0" algn="ctr">
              <a:buNone/>
            </a:pPr>
            <a:r>
              <a:rPr lang="en-US" sz="2400" b="1" kern="1200">
                <a:solidFill>
                  <a:srgbClr val="3D4542">
                    <a:hueOff val="0"/>
                    <a:satOff val="0"/>
                    <a:lumOff val="0"/>
                    <a:alphaOff val="0"/>
                  </a:srgbClr>
                </a:solidFill>
                <a:ea typeface="+mn-ea"/>
                <a:cs typeface="+mn-cs"/>
              </a:rPr>
              <a:t>Operational &amp;</a:t>
            </a:r>
          </a:p>
          <a:p>
            <a:pPr lvl="0" algn="ctr">
              <a:buNone/>
            </a:pPr>
            <a:r>
              <a:rPr lang="en-US" sz="2400" b="1" kern="1200">
                <a:solidFill>
                  <a:srgbClr val="3D4542">
                    <a:hueOff val="0"/>
                    <a:satOff val="0"/>
                    <a:lumOff val="0"/>
                    <a:alphaOff val="0"/>
                  </a:srgbClr>
                </a:solidFill>
                <a:ea typeface="+mn-ea"/>
                <a:cs typeface="+mn-cs"/>
              </a:rPr>
              <a:t>Hardware </a:t>
            </a:r>
          </a:p>
          <a:p>
            <a:pPr lvl="0" algn="ctr">
              <a:buNone/>
            </a:pPr>
            <a:r>
              <a:rPr lang="en-US" sz="2400" b="1" kern="1200">
                <a:solidFill>
                  <a:srgbClr val="3D4542">
                    <a:hueOff val="0"/>
                    <a:satOff val="0"/>
                    <a:lumOff val="0"/>
                    <a:alphaOff val="0"/>
                  </a:srgbClr>
                </a:solidFill>
                <a:ea typeface="+mn-ea"/>
                <a:cs typeface="+mn-cs"/>
              </a:rPr>
              <a:t>Costs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2696E1-2FB0-094C-47B7-D074E25399FF}"/>
              </a:ext>
            </a:extLst>
          </p:cNvPr>
          <p:cNvSpPr txBox="1"/>
          <p:nvPr/>
        </p:nvSpPr>
        <p:spPr>
          <a:xfrm>
            <a:off x="6037980" y="3557676"/>
            <a:ext cx="119409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900" b="1">
                <a:solidFill>
                  <a:schemeClr val="bg1"/>
                </a:solidFill>
              </a:rPr>
              <a:t>Cloud</a:t>
            </a:r>
          </a:p>
          <a:p>
            <a:pPr lvl="0"/>
            <a:r>
              <a:rPr lang="en-US" sz="1900" b="1">
                <a:solidFill>
                  <a:schemeClr val="bg1"/>
                </a:solidFill>
              </a:rPr>
              <a:t>Hosting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B894C9-3869-881A-1F5B-FA5D9C903521}"/>
              </a:ext>
            </a:extLst>
          </p:cNvPr>
          <p:cNvSpPr txBox="1"/>
          <p:nvPr/>
        </p:nvSpPr>
        <p:spPr>
          <a:xfrm>
            <a:off x="9373552" y="2025188"/>
            <a:ext cx="25066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sz="2400" b="1" kern="1200">
                <a:solidFill>
                  <a:srgbClr val="3D4542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/>
                <a:ea typeface="+mn-ea"/>
                <a:cs typeface="+mn-cs"/>
              </a:rPr>
              <a:t>Simplify Costly</a:t>
            </a:r>
          </a:p>
          <a:p>
            <a:pPr lvl="0" algn="ctr">
              <a:buNone/>
            </a:pPr>
            <a:r>
              <a:rPr lang="en-US" sz="2400" b="1" kern="1200">
                <a:solidFill>
                  <a:srgbClr val="3D4542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/>
                <a:ea typeface="+mn-ea"/>
                <a:cs typeface="+mn-cs"/>
              </a:rPr>
              <a:t>Security</a:t>
            </a:r>
          </a:p>
          <a:p>
            <a:pPr lvl="0" algn="ctr">
              <a:buNone/>
            </a:pPr>
            <a:r>
              <a:rPr lang="en-US" sz="2400" b="1" kern="1200">
                <a:solidFill>
                  <a:srgbClr val="3D4542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/>
                <a:ea typeface="+mn-ea"/>
                <a:cs typeface="+mn-cs"/>
              </a:rPr>
              <a:t>Compliance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CB418F-53A8-82D7-40E2-E29288E418FA}"/>
              </a:ext>
            </a:extLst>
          </p:cNvPr>
          <p:cNvSpPr txBox="1"/>
          <p:nvPr/>
        </p:nvSpPr>
        <p:spPr>
          <a:xfrm>
            <a:off x="9460923" y="3557676"/>
            <a:ext cx="117936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900" b="1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BEF6F9-9B5D-177C-D6F4-F8719E1CF17C}"/>
              </a:ext>
            </a:extLst>
          </p:cNvPr>
          <p:cNvSpPr txBox="1"/>
          <p:nvPr/>
        </p:nvSpPr>
        <p:spPr>
          <a:xfrm>
            <a:off x="2580914" y="4854336"/>
            <a:ext cx="24614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sz="2400" b="1"/>
              <a:t>Reduce Manual</a:t>
            </a:r>
          </a:p>
          <a:p>
            <a:pPr lvl="0" algn="ctr">
              <a:buNone/>
            </a:pPr>
            <a:r>
              <a:rPr lang="en-US" sz="2400" b="1"/>
              <a:t>Processing</a:t>
            </a:r>
          </a:p>
          <a:p>
            <a:pPr lvl="0" algn="ctr">
              <a:buNone/>
            </a:pPr>
            <a:r>
              <a:rPr lang="en-US" sz="2400" b="1"/>
              <a:t>Institutionalize</a:t>
            </a:r>
          </a:p>
          <a:p>
            <a:pPr lvl="0" algn="ctr">
              <a:buNone/>
            </a:pPr>
            <a:r>
              <a:rPr lang="en-US" sz="2400" b="1"/>
              <a:t>Process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C6BB8B-FF5A-CE9A-E66C-63AA21174566}"/>
              </a:ext>
            </a:extLst>
          </p:cNvPr>
          <p:cNvSpPr txBox="1"/>
          <p:nvPr/>
        </p:nvSpPr>
        <p:spPr>
          <a:xfrm>
            <a:off x="2622477" y="6558864"/>
            <a:ext cx="163779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900" b="1">
                <a:solidFill>
                  <a:schemeClr val="bg1"/>
                </a:solidFill>
              </a:rPr>
              <a:t>Workflow</a:t>
            </a:r>
          </a:p>
          <a:p>
            <a:pPr lvl="0"/>
            <a:r>
              <a:rPr lang="en-US" sz="1900" b="1">
                <a:solidFill>
                  <a:schemeClr val="bg1"/>
                </a:solidFill>
              </a:rPr>
              <a:t>Automation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C4247B-9223-9817-C308-952604630552}"/>
              </a:ext>
            </a:extLst>
          </p:cNvPr>
          <p:cNvSpPr txBox="1"/>
          <p:nvPr/>
        </p:nvSpPr>
        <p:spPr>
          <a:xfrm>
            <a:off x="6017198" y="5025203"/>
            <a:ext cx="243666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sz="2200" b="1"/>
              <a:t>Minimize Travel</a:t>
            </a:r>
          </a:p>
          <a:p>
            <a:pPr lvl="0" algn="ctr">
              <a:buNone/>
            </a:pPr>
            <a:r>
              <a:rPr lang="en-US" sz="2200" b="1"/>
              <a:t>Reduce Fixed</a:t>
            </a:r>
          </a:p>
          <a:p>
            <a:pPr lvl="0" algn="ctr">
              <a:buNone/>
            </a:pPr>
            <a:r>
              <a:rPr lang="en-US" sz="2200" b="1"/>
              <a:t>Overhead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E48056-08CA-2E89-AA43-4956C0F17081}"/>
              </a:ext>
            </a:extLst>
          </p:cNvPr>
          <p:cNvSpPr txBox="1"/>
          <p:nvPr/>
        </p:nvSpPr>
        <p:spPr>
          <a:xfrm>
            <a:off x="6037980" y="6558864"/>
            <a:ext cx="121487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900" b="1">
                <a:solidFill>
                  <a:schemeClr val="bg1"/>
                </a:solidFill>
              </a:rPr>
              <a:t>Blended </a:t>
            </a:r>
          </a:p>
          <a:p>
            <a:pPr lvl="0"/>
            <a:r>
              <a:rPr lang="en-US" sz="1900" b="1">
                <a:solidFill>
                  <a:schemeClr val="bg1"/>
                </a:solidFill>
              </a:rPr>
              <a:t>Learning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A33771-D60D-E53C-2CF1-C3AE06C9F110}"/>
              </a:ext>
            </a:extLst>
          </p:cNvPr>
          <p:cNvSpPr txBox="1"/>
          <p:nvPr/>
        </p:nvSpPr>
        <p:spPr>
          <a:xfrm>
            <a:off x="9460923" y="6558864"/>
            <a:ext cx="185109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900" b="1">
                <a:solidFill>
                  <a:schemeClr val="bg1"/>
                </a:solidFill>
              </a:rPr>
              <a:t>Measurement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670526-45B4-3BC3-F1DF-FEE4AB5B2930}"/>
              </a:ext>
            </a:extLst>
          </p:cNvPr>
          <p:cNvSpPr txBox="1"/>
          <p:nvPr/>
        </p:nvSpPr>
        <p:spPr>
          <a:xfrm>
            <a:off x="9482256" y="4854336"/>
            <a:ext cx="234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sz="2200" b="1"/>
              <a:t>Forecast Costs</a:t>
            </a:r>
          </a:p>
          <a:p>
            <a:pPr lvl="0" algn="ctr">
              <a:buNone/>
            </a:pPr>
            <a:r>
              <a:rPr lang="en-US" sz="2200" b="1"/>
              <a:t>Measure</a:t>
            </a:r>
          </a:p>
          <a:p>
            <a:pPr lvl="0" algn="ctr">
              <a:buNone/>
            </a:pPr>
            <a:r>
              <a:rPr lang="en-US" sz="2200" b="1"/>
              <a:t>Utilization</a:t>
            </a:r>
          </a:p>
          <a:p>
            <a:pPr lvl="0" algn="ctr">
              <a:buNone/>
            </a:pPr>
            <a:r>
              <a:rPr lang="en-US" sz="2200" b="1"/>
              <a:t>Measure Quality</a:t>
            </a:r>
          </a:p>
        </p:txBody>
      </p:sp>
      <p:pic>
        <p:nvPicPr>
          <p:cNvPr id="31" name="Picture 30" descr="A computer screen with a gear and arrows&#10;&#10;AI-generated content may be incorrect.">
            <a:extLst>
              <a:ext uri="{FF2B5EF4-FFF2-40B4-BE49-F238E27FC236}">
                <a16:creationId xmlns:a16="http://schemas.microsoft.com/office/drawing/2014/main" id="{198FE5E6-ACF9-5F9A-1A9F-55A85A931D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7297" y="3719649"/>
            <a:ext cx="669982" cy="677109"/>
          </a:xfrm>
          <a:prstGeom prst="rect">
            <a:avLst/>
          </a:prstGeom>
        </p:spPr>
      </p:pic>
      <p:pic>
        <p:nvPicPr>
          <p:cNvPr id="34" name="Picture 33" descr="A black and white cloud with a server&#10;&#10;AI-generated content may be incorrect.">
            <a:extLst>
              <a:ext uri="{FF2B5EF4-FFF2-40B4-BE49-F238E27FC236}">
                <a16:creationId xmlns:a16="http://schemas.microsoft.com/office/drawing/2014/main" id="{5F4B11F2-33A3-DBDC-9395-2036761553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3641" y="3741015"/>
            <a:ext cx="768518" cy="677108"/>
          </a:xfrm>
          <a:prstGeom prst="rect">
            <a:avLst/>
          </a:prstGeom>
        </p:spPr>
      </p:pic>
      <p:pic>
        <p:nvPicPr>
          <p:cNvPr id="38" name="Picture 37" descr="A black shield with a check mark&#10;&#10;AI-generated content may be incorrect.">
            <a:extLst>
              <a:ext uri="{FF2B5EF4-FFF2-40B4-BE49-F238E27FC236}">
                <a16:creationId xmlns:a16="http://schemas.microsoft.com/office/drawing/2014/main" id="{E7E0BEED-F6DE-F366-01C9-85AD09BB7E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15259" y="3698689"/>
            <a:ext cx="644773" cy="754857"/>
          </a:xfrm>
          <a:prstGeom prst="rect">
            <a:avLst/>
          </a:prstGeom>
        </p:spPr>
      </p:pic>
      <p:pic>
        <p:nvPicPr>
          <p:cNvPr id="40" name="Picture 39" descr="A black and white logo&#10;&#10;AI-generated content may be incorrect.">
            <a:extLst>
              <a:ext uri="{FF2B5EF4-FFF2-40B4-BE49-F238E27FC236}">
                <a16:creationId xmlns:a16="http://schemas.microsoft.com/office/drawing/2014/main" id="{8A7D6FFB-9859-CBED-0B58-40E3A0C940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2245" y="6767333"/>
            <a:ext cx="715226" cy="636045"/>
          </a:xfrm>
          <a:prstGeom prst="rect">
            <a:avLst/>
          </a:prstGeom>
        </p:spPr>
      </p:pic>
      <p:pic>
        <p:nvPicPr>
          <p:cNvPr id="43" name="Picture 42" descr="A black and white image of a computer&#10;&#10;AI-generated content may be incorrect.">
            <a:extLst>
              <a:ext uri="{FF2B5EF4-FFF2-40B4-BE49-F238E27FC236}">
                <a16:creationId xmlns:a16="http://schemas.microsoft.com/office/drawing/2014/main" id="{8E2082AA-15ED-2EC7-9969-6BB14BDFCD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8028" y="6839715"/>
            <a:ext cx="629578" cy="539859"/>
          </a:xfrm>
          <a:prstGeom prst="rect">
            <a:avLst/>
          </a:prstGeom>
        </p:spPr>
      </p:pic>
      <p:pic>
        <p:nvPicPr>
          <p:cNvPr id="45" name="Picture 4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403AD82-48A7-A95B-62D7-A0DE6D46BC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82840" y="6806102"/>
            <a:ext cx="525318" cy="5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36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977EA-0FD1-2122-5B2B-8AB2D7488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4B40FE-7F97-0BA2-1C4F-BB1859963F3E}"/>
              </a:ext>
            </a:extLst>
          </p:cNvPr>
          <p:cNvSpPr/>
          <p:nvPr/>
        </p:nvSpPr>
        <p:spPr>
          <a:xfrm>
            <a:off x="0" y="-50470"/>
            <a:ext cx="14655001" cy="1600200"/>
          </a:xfrm>
          <a:prstGeom prst="rect">
            <a:avLst/>
          </a:prstGeom>
          <a:solidFill>
            <a:srgbClr val="355E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63B7BE-0C1D-FC73-0EEF-82FE4C474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bg1"/>
                </a:solidFill>
              </a:rPr>
              <a:t>COTS/ Modular Suite – Acadis Readiness Suite 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2400" b="0" i="1">
                <a:solidFill>
                  <a:schemeClr val="bg1"/>
                </a:solidFill>
              </a:rPr>
              <a:t>A unified platform that just works</a:t>
            </a:r>
            <a:endParaRPr lang="en-US" sz="3200" b="0" i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1950DF-5ED5-C404-C62B-691BF924E1F7}"/>
              </a:ext>
            </a:extLst>
          </p:cNvPr>
          <p:cNvSpPr txBox="1"/>
          <p:nvPr/>
        </p:nvSpPr>
        <p:spPr>
          <a:xfrm>
            <a:off x="2555160" y="2571650"/>
            <a:ext cx="3151598" cy="96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223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cap="all"/>
            </a:pPr>
            <a:r>
              <a:rPr kumimoji="0" lang="en-US" sz="24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reduce the cost </a:t>
            </a:r>
          </a:p>
          <a:p>
            <a:pPr marL="0" marR="0" lvl="0" indent="0" algn="l" defTabSz="6223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cap="all"/>
            </a:pPr>
            <a:r>
              <a:rPr kumimoji="0" lang="en-US" sz="24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training?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505977-3D8F-68E9-932E-215C71DADE23}"/>
              </a:ext>
            </a:extLst>
          </p:cNvPr>
          <p:cNvSpPr txBox="1"/>
          <p:nvPr/>
        </p:nvSpPr>
        <p:spPr>
          <a:xfrm>
            <a:off x="2555160" y="5573520"/>
            <a:ext cx="40510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223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cap="all"/>
            </a:pPr>
            <a:r>
              <a:rPr kumimoji="0" lang="en-US" sz="24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Measure everything?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53734-C3C1-3959-83AD-CD369E052B5D}"/>
              </a:ext>
            </a:extLst>
          </p:cNvPr>
          <p:cNvSpPr txBox="1"/>
          <p:nvPr/>
        </p:nvSpPr>
        <p:spPr>
          <a:xfrm>
            <a:off x="839164" y="2374405"/>
            <a:ext cx="6583589" cy="4640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55E98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454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Seamless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454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integration by design</a:t>
            </a:r>
          </a:p>
          <a:p>
            <a:pPr marL="457200" indent="-457200">
              <a:lnSpc>
                <a:spcPct val="150000"/>
              </a:lnSpc>
              <a:buClr>
                <a:srgbClr val="355E98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3D4542"/>
                </a:solidFill>
              </a:rPr>
              <a:t>Resilient</a:t>
            </a:r>
            <a:r>
              <a:rPr lang="en-US" sz="2400" dirty="0">
                <a:solidFill>
                  <a:srgbClr val="3D4542"/>
                </a:solidFill>
              </a:rPr>
              <a:t>, platform-native connections</a:t>
            </a:r>
          </a:p>
          <a:p>
            <a:pPr marL="457200" indent="-457200">
              <a:buClr>
                <a:srgbClr val="355E98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3D4542"/>
                </a:solidFill>
              </a:rPr>
              <a:t>Streamlined</a:t>
            </a:r>
            <a:r>
              <a:rPr lang="en-US" sz="2400" dirty="0">
                <a:solidFill>
                  <a:srgbClr val="3D4542"/>
                </a:solidFill>
              </a:rPr>
              <a:t> cross-functional workflows from a </a:t>
            </a:r>
            <a:r>
              <a:rPr lang="en-US" sz="2400" u="sng" dirty="0">
                <a:solidFill>
                  <a:srgbClr val="3D4542"/>
                </a:solidFill>
              </a:rPr>
              <a:t>single system/UX</a:t>
            </a:r>
          </a:p>
          <a:p>
            <a:pPr marL="457200" marR="0" lvl="0" indent="-45720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5E98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454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Centralized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454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security and compliance controls</a:t>
            </a:r>
          </a:p>
          <a:p>
            <a:pPr marL="457200" marR="0" lvl="0" indent="-45720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5E98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454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Unified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454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454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454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view enhances decision making/eliminates dual-entry</a:t>
            </a:r>
          </a:p>
          <a:p>
            <a:pPr marL="457200" marR="0" lvl="0" indent="-45720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355E98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454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Real-time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454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visibility into key performance trends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D4542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55E98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solidFill>
                  <a:srgbClr val="3D4542"/>
                </a:solidFill>
                <a:latin typeface="Arial" panose="020B0604020202020204"/>
              </a:rPr>
              <a:t>Extensible</a:t>
            </a:r>
            <a:r>
              <a:rPr lang="en-US" sz="2400" dirty="0">
                <a:solidFill>
                  <a:srgbClr val="3D4542"/>
                </a:solidFill>
                <a:latin typeface="Arial" panose="020B0604020202020204"/>
              </a:rPr>
              <a:t> via new modules and features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D454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751EE4CF-8EBD-A92D-E941-A0AA5FE76B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5200" y="1434314"/>
            <a:ext cx="7207250" cy="5992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B7023F-EAE3-8C4A-9565-44041FB799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773" b="42295"/>
          <a:stretch>
            <a:fillRect/>
          </a:stretch>
        </p:blipFill>
        <p:spPr>
          <a:xfrm>
            <a:off x="9912235" y="7196293"/>
            <a:ext cx="2013179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11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AAB50-ABDE-4CA7-9627-6ABCFF82A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FB71DF-2C4B-2C4F-B3FE-B41F6E779533}"/>
              </a:ext>
            </a:extLst>
          </p:cNvPr>
          <p:cNvSpPr/>
          <p:nvPr/>
        </p:nvSpPr>
        <p:spPr>
          <a:xfrm>
            <a:off x="0" y="-1"/>
            <a:ext cx="14655001" cy="3003069"/>
          </a:xfrm>
          <a:prstGeom prst="rect">
            <a:avLst/>
          </a:prstGeom>
          <a:solidFill>
            <a:srgbClr val="355E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5DBA798-B998-B6C5-0317-1FF38232D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4693" y="4012454"/>
            <a:ext cx="2882421" cy="3016222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>
                <a:solidFill>
                  <a:srgbClr val="0171CF"/>
                </a:solidFill>
                <a:latin typeface="Arial"/>
                <a:ea typeface="Open Sans"/>
                <a:cs typeface="Arial"/>
              </a:rPr>
              <a:t>Planning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1600">
              <a:solidFill>
                <a:srgbClr val="3D4443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>
                <a:solidFill>
                  <a:srgbClr val="3D4443"/>
                </a:solidFill>
                <a:latin typeface="Arial"/>
                <a:ea typeface="Open Sans"/>
                <a:cs typeface="Arial"/>
              </a:rPr>
              <a:t>Capacity Planning</a:t>
            </a:r>
          </a:p>
          <a:p>
            <a:pPr>
              <a:lnSpc>
                <a:spcPct val="100000"/>
              </a:lnSpc>
            </a:pPr>
            <a:r>
              <a:rPr lang="en-US" sz="1600">
                <a:solidFill>
                  <a:srgbClr val="3D4443"/>
                </a:solidFill>
                <a:latin typeface="Arial"/>
                <a:ea typeface="Open Sans"/>
                <a:cs typeface="Arial"/>
              </a:rPr>
              <a:t>Course Scheduling</a:t>
            </a:r>
          </a:p>
          <a:p>
            <a:pPr>
              <a:lnSpc>
                <a:spcPct val="100000"/>
              </a:lnSpc>
            </a:pPr>
            <a:r>
              <a:rPr lang="en-US" sz="1600">
                <a:solidFill>
                  <a:srgbClr val="3D4443"/>
                </a:solidFill>
                <a:latin typeface="Arial"/>
                <a:ea typeface="Open Sans"/>
                <a:cs typeface="Arial"/>
              </a:rPr>
              <a:t>Resource Availability</a:t>
            </a:r>
          </a:p>
          <a:p>
            <a:pPr>
              <a:lnSpc>
                <a:spcPct val="100000"/>
              </a:lnSpc>
            </a:pPr>
            <a:r>
              <a:rPr lang="en-US" sz="1600">
                <a:solidFill>
                  <a:srgbClr val="3D4443"/>
                </a:solidFill>
                <a:latin typeface="Arial"/>
                <a:ea typeface="Open Sans"/>
                <a:cs typeface="Arial"/>
              </a:rPr>
              <a:t>Conflict Resolution</a:t>
            </a:r>
          </a:p>
          <a:p>
            <a:pPr>
              <a:lnSpc>
                <a:spcPct val="100000"/>
              </a:lnSpc>
            </a:pPr>
            <a:r>
              <a:rPr lang="en-US" sz="1600">
                <a:solidFill>
                  <a:srgbClr val="3D4443"/>
                </a:solidFill>
                <a:latin typeface="Arial"/>
                <a:ea typeface="Open Sans"/>
                <a:cs typeface="Arial"/>
              </a:rPr>
              <a:t>Overall Compliance and Readiness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94427C-436C-83D9-499A-A3ED107B7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>
                <a:solidFill>
                  <a:schemeClr val="bg1"/>
                </a:solidFill>
                <a:latin typeface="+mj-lt"/>
              </a:rPr>
              <a:t>Architecture Types in Government Learning  </a:t>
            </a:r>
          </a:p>
        </p:txBody>
      </p:sp>
      <p:sp>
        <p:nvSpPr>
          <p:cNvPr id="9" name="Slide Number Placeholder 26">
            <a:extLst>
              <a:ext uri="{FF2B5EF4-FFF2-40B4-BE49-F238E27FC236}">
                <a16:creationId xmlns:a16="http://schemas.microsoft.com/office/drawing/2014/main" id="{D9A84B9C-C3B6-7CB5-4EDA-43730747B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9E4368-C45C-9C4F-9597-D6088AA209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4542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D4542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E812C148-96E5-29E5-1427-6F87C1E8DB9A}"/>
              </a:ext>
            </a:extLst>
          </p:cNvPr>
          <p:cNvSpPr txBox="1">
            <a:spLocks/>
          </p:cNvSpPr>
          <p:nvPr/>
        </p:nvSpPr>
        <p:spPr>
          <a:xfrm>
            <a:off x="5555790" y="4012454"/>
            <a:ext cx="3301998" cy="301622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9728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/>
            </a:pPr>
            <a:r>
              <a:rPr lang="en-US" b="1">
                <a:solidFill>
                  <a:srgbClr val="0171CF"/>
                </a:solidFill>
                <a:latin typeface="Arial"/>
                <a:ea typeface="Open Sans"/>
                <a:cs typeface="Arial"/>
              </a:rPr>
              <a:t>Executing</a:t>
            </a:r>
            <a:endParaRPr lang="en-US" sz="2000" b="1">
              <a:solidFill>
                <a:srgbClr val="0171CF"/>
              </a:solidFill>
              <a:latin typeface="Arial"/>
              <a:ea typeface="Open Sans"/>
              <a:cs typeface="Arial"/>
            </a:endParaRPr>
          </a:p>
          <a:p>
            <a:pPr marL="0" marR="0" lvl="0" indent="0" algn="ctr" defTabSz="109728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/>
            </a:pPr>
            <a:endParaRPr lang="en-US" sz="2000" b="1" i="0" u="none" strike="noStrike" kern="1200" cap="none" spc="0" normalizeH="0" baseline="0" noProof="0">
              <a:ln>
                <a:noFill/>
              </a:ln>
              <a:solidFill>
                <a:srgbClr val="0171CF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sz="1600">
                <a:solidFill>
                  <a:srgbClr val="3D4443"/>
                </a:solidFill>
                <a:latin typeface="Arial"/>
                <a:ea typeface="Open Sans"/>
                <a:cs typeface="Arial"/>
              </a:rPr>
              <a:t>Training Program Design</a:t>
            </a:r>
          </a:p>
          <a:p>
            <a:pPr>
              <a:lnSpc>
                <a:spcPct val="100000"/>
              </a:lnSpc>
              <a:defRPr/>
            </a:pPr>
            <a:r>
              <a:rPr lang="en-US" sz="1600">
                <a:solidFill>
                  <a:srgbClr val="3D4443"/>
                </a:solidFill>
                <a:latin typeface="Arial"/>
                <a:ea typeface="Open Sans"/>
                <a:cs typeface="Arial"/>
              </a:rPr>
              <a:t>Training Management</a:t>
            </a:r>
            <a:endParaRPr lang="en-US" sz="2000">
              <a:solidFill>
                <a:srgbClr val="3D4443"/>
              </a:solidFill>
            </a:endParaRPr>
          </a:p>
          <a:p>
            <a:pPr>
              <a:lnSpc>
                <a:spcPct val="100000"/>
              </a:lnSpc>
              <a:defRPr/>
            </a:pPr>
            <a:r>
              <a:rPr lang="en-US" sz="1600">
                <a:solidFill>
                  <a:srgbClr val="3D4443"/>
                </a:solidFill>
                <a:latin typeface="Arial"/>
                <a:ea typeface="Open Sans"/>
                <a:cs typeface="Arial"/>
              </a:rPr>
              <a:t>High Stakes Testing</a:t>
            </a:r>
            <a:endParaRPr lang="en-US" sz="1600">
              <a:solidFill>
                <a:srgbClr val="3D4443"/>
              </a:solidFill>
            </a:endParaRPr>
          </a:p>
          <a:p>
            <a:pPr>
              <a:lnSpc>
                <a:spcPct val="100000"/>
              </a:lnSpc>
              <a:defRPr/>
            </a:pPr>
            <a:r>
              <a:rPr lang="en-US" sz="1600">
                <a:solidFill>
                  <a:srgbClr val="3D4443"/>
                </a:solidFill>
                <a:latin typeface="Arial"/>
                <a:ea typeface="Open Sans"/>
                <a:cs typeface="Arial"/>
              </a:rPr>
              <a:t>Skills Evaluations</a:t>
            </a:r>
            <a:endParaRPr lang="en-US" sz="1600">
              <a:solidFill>
                <a:srgbClr val="3D4443"/>
              </a:solidFill>
            </a:endParaRPr>
          </a:p>
          <a:p>
            <a:pPr>
              <a:lnSpc>
                <a:spcPct val="100000"/>
              </a:lnSpc>
              <a:defRPr/>
            </a:pPr>
            <a:r>
              <a:rPr lang="en-US" sz="1600">
                <a:solidFill>
                  <a:srgbClr val="3D4443"/>
                </a:solidFill>
                <a:latin typeface="Arial"/>
                <a:ea typeface="Open Sans"/>
                <a:cs typeface="Arial"/>
              </a:rPr>
              <a:t>Online Learning </a:t>
            </a:r>
            <a:endParaRPr lang="en-US" sz="1600">
              <a:solidFill>
                <a:srgbClr val="3D4443"/>
              </a:solidFill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br>
              <a:rPr lang="en-US" sz="2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endParaRPr lang="en-US" sz="2000" i="0" u="none" strike="noStrike" kern="1200" cap="none" spc="0" normalizeH="0" baseline="0" noProof="0">
              <a:ln>
                <a:noFill/>
              </a:ln>
              <a:solidFill>
                <a:srgbClr val="3D4443"/>
              </a:solidFill>
              <a:effectLst/>
              <a:uLnTx/>
              <a:uFillTx/>
            </a:endParaRP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DF56F592-9CC1-FADE-D899-8863BC110480}"/>
              </a:ext>
            </a:extLst>
          </p:cNvPr>
          <p:cNvSpPr txBox="1">
            <a:spLocks/>
          </p:cNvSpPr>
          <p:nvPr/>
        </p:nvSpPr>
        <p:spPr>
          <a:xfrm>
            <a:off x="9309300" y="4012454"/>
            <a:ext cx="3115585" cy="301622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9728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/>
            </a:pPr>
            <a:r>
              <a:rPr lang="en-US" b="1">
                <a:solidFill>
                  <a:srgbClr val="0171CF"/>
                </a:solidFill>
                <a:latin typeface="Arial"/>
                <a:ea typeface="Open Sans"/>
                <a:cs typeface="Arial"/>
              </a:rPr>
              <a:t>Measuring</a:t>
            </a:r>
          </a:p>
          <a:p>
            <a:pPr marL="0" marR="0" lvl="0" indent="0" algn="ctr" defTabSz="109728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/>
            </a:pPr>
            <a:endParaRPr lang="en-US" b="1" i="0" u="none" strike="noStrike" kern="1200" cap="none" spc="0" normalizeH="0" baseline="0" noProof="0">
              <a:ln>
                <a:noFill/>
              </a:ln>
              <a:solidFill>
                <a:srgbClr val="0171CF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600">
                <a:solidFill>
                  <a:srgbClr val="3D4443"/>
                </a:solidFill>
                <a:latin typeface="Arial"/>
                <a:ea typeface="Open Sans"/>
                <a:cs typeface="Arial"/>
              </a:rPr>
              <a:t>Unified Records</a:t>
            </a:r>
          </a:p>
          <a:p>
            <a:pPr>
              <a:lnSpc>
                <a:spcPct val="100000"/>
              </a:lnSpc>
              <a:defRPr/>
            </a:pPr>
            <a:r>
              <a:rPr lang="en-US" sz="1600">
                <a:solidFill>
                  <a:srgbClr val="3D4443"/>
                </a:solidFill>
                <a:latin typeface="Arial"/>
                <a:ea typeface="Open Sans"/>
                <a:cs typeface="Arial"/>
              </a:rPr>
              <a:t>Purpose-built Reports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3D4443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sz="1600">
                <a:solidFill>
                  <a:srgbClr val="3D4443"/>
                </a:solidFill>
                <a:latin typeface="Arial"/>
                <a:ea typeface="Open Sans"/>
                <a:cs typeface="Arial"/>
              </a:rPr>
              <a:t>Forecasting</a:t>
            </a:r>
            <a:endParaRPr lang="en-US" sz="1600">
              <a:solidFill>
                <a:srgbClr val="3D4443"/>
              </a:solidFill>
            </a:endParaRPr>
          </a:p>
          <a:p>
            <a:pPr>
              <a:lnSpc>
                <a:spcPct val="100000"/>
              </a:lnSpc>
              <a:defRPr/>
            </a:pPr>
            <a:r>
              <a:rPr lang="en-US" sz="1600">
                <a:solidFill>
                  <a:srgbClr val="3D4443"/>
                </a:solidFill>
                <a:latin typeface="Arial"/>
                <a:ea typeface="Open Sans"/>
                <a:cs typeface="Arial"/>
              </a:rPr>
              <a:t>Custom Report Designer</a:t>
            </a:r>
            <a:endParaRPr lang="en-US" sz="1600">
              <a:solidFill>
                <a:srgbClr val="3D4443"/>
              </a:solidFill>
            </a:endParaRPr>
          </a:p>
          <a:p>
            <a:pPr marL="0" indent="0" algn="ctr">
              <a:lnSpc>
                <a:spcPct val="100000"/>
              </a:lnSpc>
              <a:buNone/>
              <a:defRPr/>
            </a:pPr>
            <a:endParaRPr lang="en-US" sz="2000">
              <a:solidFill>
                <a:srgbClr val="3D4443"/>
              </a:solidFill>
            </a:endParaRPr>
          </a:p>
        </p:txBody>
      </p:sp>
      <p:sp>
        <p:nvSpPr>
          <p:cNvPr id="26" name="Round Same Side Corner Rectangle 25">
            <a:extLst>
              <a:ext uri="{FF2B5EF4-FFF2-40B4-BE49-F238E27FC236}">
                <a16:creationId xmlns:a16="http://schemas.microsoft.com/office/drawing/2014/main" id="{A3C217A5-DDE5-86EA-A85A-25A85990DBAB}"/>
              </a:ext>
            </a:extLst>
          </p:cNvPr>
          <p:cNvSpPr/>
          <p:nvPr/>
        </p:nvSpPr>
        <p:spPr>
          <a:xfrm rot="10800000">
            <a:off x="1979271" y="3164542"/>
            <a:ext cx="3129756" cy="4515531"/>
          </a:xfrm>
          <a:prstGeom prst="round2SameRect">
            <a:avLst>
              <a:gd name="adj1" fmla="val 9988"/>
              <a:gd name="adj2" fmla="val 0"/>
            </a:avLst>
          </a:prstGeom>
          <a:noFill/>
          <a:ln w="38100">
            <a:gradFill flip="none" rotWithShape="1">
              <a:gsLst>
                <a:gs pos="4000">
                  <a:schemeClr val="bg1"/>
                </a:gs>
                <a:gs pos="91000">
                  <a:srgbClr val="3DB6E7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ound Same Side Corner Rectangle 28">
            <a:extLst>
              <a:ext uri="{FF2B5EF4-FFF2-40B4-BE49-F238E27FC236}">
                <a16:creationId xmlns:a16="http://schemas.microsoft.com/office/drawing/2014/main" id="{6BB05542-8F62-B4E6-3264-A3F2CE16CC2F}"/>
              </a:ext>
            </a:extLst>
          </p:cNvPr>
          <p:cNvSpPr/>
          <p:nvPr/>
        </p:nvSpPr>
        <p:spPr>
          <a:xfrm rot="10800000">
            <a:off x="5511161" y="3164543"/>
            <a:ext cx="3346626" cy="4515531"/>
          </a:xfrm>
          <a:prstGeom prst="round2SameRect">
            <a:avLst>
              <a:gd name="adj1" fmla="val 9988"/>
              <a:gd name="adj2" fmla="val 0"/>
            </a:avLst>
          </a:prstGeom>
          <a:noFill/>
          <a:ln w="38100">
            <a:gradFill flip="none" rotWithShape="1">
              <a:gsLst>
                <a:gs pos="4000">
                  <a:schemeClr val="bg1"/>
                </a:gs>
                <a:gs pos="91000">
                  <a:srgbClr val="3DB6E7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ound Same Side Corner Rectangle 34">
            <a:extLst>
              <a:ext uri="{FF2B5EF4-FFF2-40B4-BE49-F238E27FC236}">
                <a16:creationId xmlns:a16="http://schemas.microsoft.com/office/drawing/2014/main" id="{AD7ED571-7E9B-2B8E-4F28-DAB0549BA112}"/>
              </a:ext>
            </a:extLst>
          </p:cNvPr>
          <p:cNvSpPr/>
          <p:nvPr/>
        </p:nvSpPr>
        <p:spPr>
          <a:xfrm rot="10800000">
            <a:off x="9189081" y="3164544"/>
            <a:ext cx="3346626" cy="4515530"/>
          </a:xfrm>
          <a:prstGeom prst="round2SameRect">
            <a:avLst>
              <a:gd name="adj1" fmla="val 9988"/>
              <a:gd name="adj2" fmla="val 0"/>
            </a:avLst>
          </a:prstGeom>
          <a:noFill/>
          <a:ln w="38100">
            <a:gradFill flip="none" rotWithShape="1">
              <a:gsLst>
                <a:gs pos="4000">
                  <a:schemeClr val="bg1"/>
                </a:gs>
                <a:gs pos="91000">
                  <a:srgbClr val="3DB6E7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554C1E2-2C37-00C8-4913-198AE1622946}"/>
              </a:ext>
            </a:extLst>
          </p:cNvPr>
          <p:cNvSpPr/>
          <p:nvPr/>
        </p:nvSpPr>
        <p:spPr>
          <a:xfrm>
            <a:off x="2853510" y="2309326"/>
            <a:ext cx="1361440" cy="1361440"/>
          </a:xfrm>
          <a:prstGeom prst="ellipse">
            <a:avLst/>
          </a:prstGeom>
          <a:solidFill>
            <a:srgbClr val="3DB6E7"/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9CD16AE-2430-03F5-4E3F-2D46062F26EA}"/>
              </a:ext>
            </a:extLst>
          </p:cNvPr>
          <p:cNvSpPr/>
          <p:nvPr/>
        </p:nvSpPr>
        <p:spPr>
          <a:xfrm>
            <a:off x="6450150" y="2309326"/>
            <a:ext cx="1361440" cy="1361440"/>
          </a:xfrm>
          <a:prstGeom prst="ellipse">
            <a:avLst/>
          </a:prstGeom>
          <a:solidFill>
            <a:srgbClr val="3DB6E7"/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0093A0F-4EFF-A309-5796-DEFF3879C907}"/>
              </a:ext>
            </a:extLst>
          </p:cNvPr>
          <p:cNvSpPr/>
          <p:nvPr/>
        </p:nvSpPr>
        <p:spPr>
          <a:xfrm>
            <a:off x="10128070" y="2309326"/>
            <a:ext cx="1361440" cy="1361440"/>
          </a:xfrm>
          <a:prstGeom prst="ellipse">
            <a:avLst/>
          </a:prstGeom>
          <a:solidFill>
            <a:srgbClr val="3DB6E7"/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AC19BE-9715-6685-1A69-08968A7B70F0}"/>
              </a:ext>
            </a:extLst>
          </p:cNvPr>
          <p:cNvSpPr txBox="1"/>
          <p:nvPr/>
        </p:nvSpPr>
        <p:spPr>
          <a:xfrm>
            <a:off x="3072326" y="2399765"/>
            <a:ext cx="9106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E6D8AE-3DCA-62C8-955E-6283D481EF84}"/>
              </a:ext>
            </a:extLst>
          </p:cNvPr>
          <p:cNvSpPr txBox="1"/>
          <p:nvPr/>
        </p:nvSpPr>
        <p:spPr>
          <a:xfrm>
            <a:off x="6518256" y="2399765"/>
            <a:ext cx="12120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FE4846-4E80-1C8A-C0AF-2D8AA9237D4A}"/>
              </a:ext>
            </a:extLst>
          </p:cNvPr>
          <p:cNvSpPr txBox="1"/>
          <p:nvPr/>
        </p:nvSpPr>
        <p:spPr>
          <a:xfrm>
            <a:off x="10196176" y="2399765"/>
            <a:ext cx="12120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A2F5C3-AD6B-0B15-1789-C59F3675BFB7}"/>
              </a:ext>
            </a:extLst>
          </p:cNvPr>
          <p:cNvSpPr/>
          <p:nvPr/>
        </p:nvSpPr>
        <p:spPr>
          <a:xfrm>
            <a:off x="0" y="392118"/>
            <a:ext cx="14655001" cy="1600200"/>
          </a:xfrm>
          <a:prstGeom prst="rect">
            <a:avLst/>
          </a:prstGeom>
          <a:solidFill>
            <a:srgbClr val="355E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74018-149D-43DE-11FF-B447C734986F}"/>
              </a:ext>
            </a:extLst>
          </p:cNvPr>
          <p:cNvSpPr txBox="1">
            <a:spLocks/>
          </p:cNvSpPr>
          <p:nvPr/>
        </p:nvSpPr>
        <p:spPr>
          <a:xfrm>
            <a:off x="189054" y="229113"/>
            <a:ext cx="14035470" cy="1519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600" err="1">
                <a:solidFill>
                  <a:schemeClr val="bg1"/>
                </a:solidFill>
                <a:latin typeface="Arial"/>
                <a:ea typeface="Open Sans"/>
                <a:cs typeface="Arial"/>
              </a:rPr>
              <a:t>Acadis</a:t>
            </a:r>
            <a:r>
              <a:rPr lang="en-US" sz="3600">
                <a:solidFill>
                  <a:schemeClr val="bg1"/>
                </a:solidFill>
                <a:latin typeface="Arial"/>
                <a:ea typeface="Open Sans"/>
                <a:cs typeface="Arial"/>
              </a:rPr>
              <a:t> Demonstration</a:t>
            </a:r>
          </a:p>
          <a:p>
            <a:pPr algn="ctr"/>
            <a:r>
              <a:rPr lang="en-US" sz="3200" b="0">
                <a:solidFill>
                  <a:schemeClr val="bg1"/>
                </a:solidFill>
                <a:latin typeface="Arial"/>
                <a:ea typeface="Open Sans"/>
                <a:cs typeface="Arial"/>
              </a:rPr>
              <a:t>Exploring the Three Phases of Training Management</a:t>
            </a:r>
            <a:endParaRPr lang="en-US" sz="32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88641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page">
  <a:themeElements>
    <a:clrScheme name="Vector Solutions Brand Colors">
      <a:dk1>
        <a:srgbClr val="3D4542"/>
      </a:dk1>
      <a:lt1>
        <a:srgbClr val="FFFFFF"/>
      </a:lt1>
      <a:dk2>
        <a:srgbClr val="3D4542"/>
      </a:dk2>
      <a:lt2>
        <a:srgbClr val="E7E6E6"/>
      </a:lt2>
      <a:accent1>
        <a:srgbClr val="003CA7"/>
      </a:accent1>
      <a:accent2>
        <a:srgbClr val="A2D55F"/>
      </a:accent2>
      <a:accent3>
        <a:srgbClr val="0370CD"/>
      </a:accent3>
      <a:accent4>
        <a:srgbClr val="B150C4"/>
      </a:accent4>
      <a:accent5>
        <a:srgbClr val="F88D2B"/>
      </a:accent5>
      <a:accent6>
        <a:srgbClr val="E64B39"/>
      </a:accent6>
      <a:hlink>
        <a:srgbClr val="3EB4E5"/>
      </a:hlink>
      <a:folHlink>
        <a:srgbClr val="61A60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 VS Master Company PPT Template (F5)" id="{C1B8FC5C-9AFB-EB4B-9160-3B4D870E4B53}" vid="{8B36CD8F-330D-7D4A-B4DF-A8F727A22B91}"/>
    </a:ext>
  </a:extLst>
</a:theme>
</file>

<file path=ppt/theme/theme2.xml><?xml version="1.0" encoding="utf-8"?>
<a:theme xmlns:a="http://schemas.openxmlformats.org/drawingml/2006/main" name="2_Master page">
  <a:themeElements>
    <a:clrScheme name="Vector Solutions Brand Colors">
      <a:dk1>
        <a:srgbClr val="3D4542"/>
      </a:dk1>
      <a:lt1>
        <a:srgbClr val="FFFFFF"/>
      </a:lt1>
      <a:dk2>
        <a:srgbClr val="3D4542"/>
      </a:dk2>
      <a:lt2>
        <a:srgbClr val="E7E6E6"/>
      </a:lt2>
      <a:accent1>
        <a:srgbClr val="003CA7"/>
      </a:accent1>
      <a:accent2>
        <a:srgbClr val="A2D55F"/>
      </a:accent2>
      <a:accent3>
        <a:srgbClr val="0370CD"/>
      </a:accent3>
      <a:accent4>
        <a:srgbClr val="B150C4"/>
      </a:accent4>
      <a:accent5>
        <a:srgbClr val="F88D2B"/>
      </a:accent5>
      <a:accent6>
        <a:srgbClr val="E64B39"/>
      </a:accent6>
      <a:hlink>
        <a:srgbClr val="3EB4E5"/>
      </a:hlink>
      <a:folHlink>
        <a:srgbClr val="61A60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9C6FED9473CF4CB9AFC60D245CCF5A" ma:contentTypeVersion="4" ma:contentTypeDescription="Create a new document." ma:contentTypeScope="" ma:versionID="49c149c34b34efb056c30c2369c7e9db">
  <xsd:schema xmlns:xsd="http://www.w3.org/2001/XMLSchema" xmlns:xs="http://www.w3.org/2001/XMLSchema" xmlns:p="http://schemas.microsoft.com/office/2006/metadata/properties" xmlns:ns2="aec0a76c-1ea1-459a-9eb8-5d72d552cd92" targetNamespace="http://schemas.microsoft.com/office/2006/metadata/properties" ma:root="true" ma:fieldsID="14a44598dc86c74de53f7c077b8d3e99" ns2:_="">
    <xsd:import namespace="aec0a76c-1ea1-459a-9eb8-5d72d552cd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c0a76c-1ea1-459a-9eb8-5d72d552cd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C0D11C-F24B-4FD0-AA49-4DE60E4202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1A1605-DF45-4FDD-835D-FDB123B5BD89}">
  <ds:schemaRefs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aec0a76c-1ea1-459a-9eb8-5d72d552cd92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162545E-CCDA-496D-A96C-E26670DD2BE4}">
  <ds:schemaRefs>
    <ds:schemaRef ds:uri="aec0a76c-1ea1-459a-9eb8-5d72d552cd9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Master Template</Template>
  <TotalTime>0</TotalTime>
  <Words>1066</Words>
  <Application>Microsoft Office PowerPoint</Application>
  <PresentationFormat>Custom</PresentationFormat>
  <Paragraphs>256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Aptos</vt:lpstr>
      <vt:lpstr>Arial</vt:lpstr>
      <vt:lpstr>Calibri</vt:lpstr>
      <vt:lpstr>Helvetica Neue</vt:lpstr>
      <vt:lpstr>Helvetica Neue Light</vt:lpstr>
      <vt:lpstr>Lato</vt:lpstr>
      <vt:lpstr>Open Sans</vt:lpstr>
      <vt:lpstr>Segoe UI</vt:lpstr>
      <vt:lpstr>Symbol</vt:lpstr>
      <vt:lpstr>Wingdings</vt:lpstr>
      <vt:lpstr>Master page</vt:lpstr>
      <vt:lpstr>2_Master page</vt:lpstr>
      <vt:lpstr>Title Slide</vt:lpstr>
      <vt:lpstr>PowerPoint Presentation</vt:lpstr>
      <vt:lpstr>Our Time Together</vt:lpstr>
      <vt:lpstr>PowerPoint Presentation</vt:lpstr>
      <vt:lpstr>Current State = Fragmentation </vt:lpstr>
      <vt:lpstr>From Fragmented to Integrated Ecosystem</vt:lpstr>
      <vt:lpstr>6 Ways Training Ecosystems Create Savings</vt:lpstr>
      <vt:lpstr>COTS/ Modular Suite – Acadis Readiness Suite  A unified platform that just works</vt:lpstr>
      <vt:lpstr>Architecture Types in Government Learning  </vt:lpstr>
      <vt:lpstr>PowerPoint Presentation</vt:lpstr>
      <vt:lpstr>Live Q&amp;A  Please enter your questions in the chat.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Skylar Pickard</dc:creator>
  <cp:lastModifiedBy>Russ Colbert</cp:lastModifiedBy>
  <cp:revision>2</cp:revision>
  <dcterms:created xsi:type="dcterms:W3CDTF">2025-04-23T16:05:16Z</dcterms:created>
  <dcterms:modified xsi:type="dcterms:W3CDTF">2025-07-09T17:18:45Z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0x010100429C6FED9473CF4CB9AFC60D245CCF5A</vt:lpwstr>
  </property>
</Properties>
</file>