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978" r:id="rId1"/>
  </p:sldMasterIdLst>
  <p:notesMasterIdLst>
    <p:notesMasterId r:id="rId43"/>
  </p:notesMasterIdLst>
  <p:handoutMasterIdLst>
    <p:handoutMasterId r:id="rId44"/>
  </p:handoutMasterIdLst>
  <p:sldIdLst>
    <p:sldId id="522" r:id="rId2"/>
    <p:sldId id="594" r:id="rId3"/>
    <p:sldId id="545" r:id="rId4"/>
    <p:sldId id="595" r:id="rId5"/>
    <p:sldId id="546" r:id="rId6"/>
    <p:sldId id="573" r:id="rId7"/>
    <p:sldId id="574" r:id="rId8"/>
    <p:sldId id="575" r:id="rId9"/>
    <p:sldId id="569" r:id="rId10"/>
    <p:sldId id="581" r:id="rId11"/>
    <p:sldId id="572" r:id="rId12"/>
    <p:sldId id="576" r:id="rId13"/>
    <p:sldId id="577" r:id="rId14"/>
    <p:sldId id="578" r:id="rId15"/>
    <p:sldId id="533" r:id="rId16"/>
    <p:sldId id="566" r:id="rId17"/>
    <p:sldId id="584" r:id="rId18"/>
    <p:sldId id="585" r:id="rId19"/>
    <p:sldId id="564" r:id="rId20"/>
    <p:sldId id="588" r:id="rId21"/>
    <p:sldId id="587" r:id="rId22"/>
    <p:sldId id="579" r:id="rId23"/>
    <p:sldId id="589" r:id="rId24"/>
    <p:sldId id="562" r:id="rId25"/>
    <p:sldId id="550" r:id="rId26"/>
    <p:sldId id="560" r:id="rId27"/>
    <p:sldId id="565" r:id="rId28"/>
    <p:sldId id="537" r:id="rId29"/>
    <p:sldId id="539" r:id="rId30"/>
    <p:sldId id="591" r:id="rId31"/>
    <p:sldId id="590" r:id="rId32"/>
    <p:sldId id="592" r:id="rId33"/>
    <p:sldId id="582" r:id="rId34"/>
    <p:sldId id="543" r:id="rId35"/>
    <p:sldId id="554" r:id="rId36"/>
    <p:sldId id="552" r:id="rId37"/>
    <p:sldId id="555" r:id="rId38"/>
    <p:sldId id="596" r:id="rId39"/>
    <p:sldId id="531" r:id="rId40"/>
    <p:sldId id="544" r:id="rId41"/>
    <p:sldId id="568" r:id="rId42"/>
  </p:sldIdLst>
  <p:sldSz cx="12192000" cy="6858000"/>
  <p:notesSz cx="6997700" cy="92710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BCDDFB"/>
    <a:srgbClr val="0977BC"/>
    <a:srgbClr val="FF322F"/>
    <a:srgbClr val="E7EEDC"/>
    <a:srgbClr val="001A31"/>
    <a:srgbClr val="013D70"/>
    <a:srgbClr val="05538E"/>
    <a:srgbClr val="0FAEFF"/>
    <a:srgbClr val="04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6" autoAdjust="0"/>
    <p:restoredTop sz="75962" autoAdjust="0"/>
  </p:normalViewPr>
  <p:slideViewPr>
    <p:cSldViewPr snapToGrid="0" snapToObjects="1">
      <p:cViewPr varScale="1">
        <p:scale>
          <a:sx n="75" d="100"/>
          <a:sy n="75" d="100"/>
        </p:scale>
        <p:origin x="691" y="43"/>
      </p:cViewPr>
      <p:guideLst>
        <p:guide orient="horz" pos="432"/>
        <p:guide pos="432"/>
        <p:guide pos="7296"/>
        <p:guide orient="horz" pos="396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120" y="-31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fld id="{F14AD3AF-E853-41DD-9C6B-15765745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14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5325"/>
            <a:ext cx="61785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</a:defRPr>
            </a:lvl1pPr>
          </a:lstStyle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38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5325"/>
            <a:ext cx="6178550" cy="3476625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FA576-F417-43F1-AC36-CFFB612B01E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0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89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56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5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2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52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11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7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5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8C573-3B1B-417D-8BA1-4519D6E698F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73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85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78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84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BCFC-1B05-437B-8B28-2A584668DD9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0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1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03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38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808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03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71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9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2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87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8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78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510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57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206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884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18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9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455D8-44E5-4905-B6EE-20F9ACA157C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810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C8543-8B38-43E3-AD6F-4D7E8557456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7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0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45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8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8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6536268"/>
            <a:ext cx="12192000" cy="3217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 userDrawn="1"/>
        </p:nvSpPr>
        <p:spPr bwMode="auto">
          <a:xfrm>
            <a:off x="9674579" y="6519334"/>
            <a:ext cx="116384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www.rti.org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819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596901"/>
            <a:ext cx="646875" cy="258667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498157"/>
            <a:ext cx="9245600" cy="676656"/>
          </a:xfrm>
          <a:noFill/>
        </p:spPr>
        <p:txBody>
          <a:bodyPr/>
          <a:lstStyle>
            <a:lvl1pPr algn="r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600200"/>
            <a:ext cx="9245600" cy="381000"/>
          </a:xfrm>
        </p:spPr>
        <p:txBody>
          <a:bodyPr/>
          <a:lstStyle>
            <a:lvl1pPr marL="0" indent="0" algn="r">
              <a:buFont typeface="Wingdings" pitchFamily="1" charset="2"/>
              <a:buNone/>
              <a:defRPr lang="en-US" sz="2000" kern="120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solidFill>
            <a:srgbClr val="BF311A"/>
          </a:solidFill>
          <a:ln>
            <a:noFill/>
          </a:ln>
        </p:spPr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438400" y="2133600"/>
            <a:ext cx="9245600" cy="685800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BCDDFB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743200" y="6604456"/>
            <a:ext cx="43909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rPr>
              <a:t>RTI International is a registered trademark and a trade name of Research Triangle  Institute.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Arcs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with Ar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2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2168620" cy="1068387"/>
          </a:xfrm>
        </p:spPr>
        <p:txBody>
          <a:bodyPr lIns="182880" tIns="91440" rIns="182880" bIns="91440"/>
          <a:lstStyle>
            <a:lvl1pPr marL="0">
              <a:lnSpc>
                <a:spcPts val="3300"/>
              </a:lnSpc>
              <a:defRPr baseline="0"/>
            </a:lvl1pPr>
          </a:lstStyle>
          <a:p>
            <a:r>
              <a:rPr lang="en-US" dirty="0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1"/>
            <a:ext cx="5181600" cy="4983163"/>
          </a:xfrm>
        </p:spPr>
        <p:txBody>
          <a:bodyPr/>
          <a:lstStyle>
            <a:lvl1pPr marL="222250" indent="-222250">
              <a:defRPr sz="2000"/>
            </a:lvl1pPr>
            <a:lvl2pPr marL="463550" indent="-241300">
              <a:buFont typeface="Arial" pitchFamily="34" charset="0"/>
              <a:buChar char="–"/>
              <a:defRPr sz="1800"/>
            </a:lvl2pPr>
            <a:lvl3pPr marL="679450" indent="-222250">
              <a:buFont typeface="Wingdings" pitchFamily="2" charset="2"/>
              <a:buChar char="§"/>
              <a:tabLst/>
              <a:defRPr sz="1600"/>
            </a:lvl3pPr>
            <a:lvl4pPr marL="1031875" indent="-228600">
              <a:tabLst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143001"/>
            <a:ext cx="5181600" cy="4983163"/>
          </a:xfrm>
        </p:spPr>
        <p:txBody>
          <a:bodyPr/>
          <a:lstStyle>
            <a:lvl1pPr marL="222250" indent="-22225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609600" cy="304800"/>
          </a:xfr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553200"/>
            <a:ext cx="1930400" cy="304800"/>
          </a:xfrm>
        </p:spPr>
        <p:txBody>
          <a:bodyPr/>
          <a:lstStyle/>
          <a:p>
            <a:r>
              <a:rPr lang="en-US" dirty="0"/>
              <a:t>CONFIDENTIAL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181600" cy="4525963"/>
          </a:xfrm>
        </p:spPr>
        <p:txBody>
          <a:bodyPr/>
          <a:lstStyle>
            <a:lvl1pPr marL="222250" indent="-222250">
              <a:defRPr sz="2000"/>
            </a:lvl1pPr>
            <a:lvl2pPr marL="457200" indent="-234950">
              <a:buFont typeface="Arial" pitchFamily="34" charset="0"/>
              <a:buChar char="–"/>
              <a:defRPr sz="1800"/>
            </a:lvl2pPr>
            <a:lvl3pPr marL="679450" indent="-222250">
              <a:buFont typeface="Wingdings" pitchFamily="2" charset="2"/>
              <a:buChar char="§"/>
              <a:defRPr sz="1600"/>
            </a:lvl3pPr>
            <a:lvl4pPr marL="1031875" indent="-228600">
              <a:tabLst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00201"/>
            <a:ext cx="5181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2187767" cy="1068387"/>
          </a:xfrm>
        </p:spPr>
        <p:txBody>
          <a:bodyPr lIns="182880" tIns="91440" rIns="182880" bIns="91440"/>
          <a:lstStyle>
            <a:lvl1pPr marL="0">
              <a:lnSpc>
                <a:spcPts val="3300"/>
              </a:lnSpc>
              <a:defRPr baseline="0"/>
            </a:lvl1pPr>
          </a:lstStyle>
          <a:p>
            <a:r>
              <a:rPr lang="en-US" dirty="0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12187767" cy="1068387"/>
          </a:xfrm>
        </p:spPr>
        <p:txBody>
          <a:bodyPr lIns="182880" tIns="91440" rIns="182880" bIns="91440"/>
          <a:lstStyle>
            <a:lvl1pPr marL="0">
              <a:lnSpc>
                <a:spcPts val="3300"/>
              </a:lnSpc>
              <a:defRPr baseline="0"/>
            </a:lvl1pPr>
          </a:lstStyle>
          <a:p>
            <a:r>
              <a:rPr lang="en-US" dirty="0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3733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2743201"/>
            <a:ext cx="8636000" cy="676687"/>
          </a:xfrm>
          <a:noFill/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-1"/>
            <a:ext cx="12192000" cy="61264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1"/>
            <a:ext cx="109728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09600" y="6553200"/>
            <a:ext cx="1930400" cy="304800"/>
          </a:xfrm>
          <a:prstGeom prst="rect">
            <a:avLst/>
          </a:prstGeom>
          <a:solidFill>
            <a:srgbClr val="BF311A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553200"/>
            <a:ext cx="609600" cy="304801"/>
          </a:xfrm>
          <a:prstGeom prst="rect">
            <a:avLst/>
          </a:prstGeom>
          <a:solidFill>
            <a:srgbClr val="04294A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9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90" r:id="rId11"/>
    <p:sldLayoutId id="2147483988" r:id="rId12"/>
  </p:sldLayoutIdLst>
  <p:hf sldNum="0" hdr="0" ftr="0" dt="0"/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280988" indent="-2809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49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800">
          <a:solidFill>
            <a:schemeClr val="tx1"/>
          </a:solidFill>
          <a:latin typeface="+mn-lt"/>
          <a:cs typeface="+mn-cs"/>
        </a:defRPr>
      </a:lvl2pPr>
      <a:lvl3pPr marL="679450" indent="-2222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48" y="3135595"/>
            <a:ext cx="12178552" cy="3245225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Webinars: Making them Engaging and Effective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2438400" y="1600200"/>
            <a:ext cx="9245600" cy="381000"/>
          </a:xfrm>
        </p:spPr>
        <p:txBody>
          <a:bodyPr/>
          <a:lstStyle/>
          <a:p>
            <a:r>
              <a:rPr lang="en-US" sz="2400" dirty="0"/>
              <a:t>Government Learning Technology Symposium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2476740" y="2432497"/>
            <a:ext cx="9245600" cy="685800"/>
          </a:xfrm>
        </p:spPr>
        <p:txBody>
          <a:bodyPr/>
          <a:lstStyle/>
          <a:p>
            <a:r>
              <a:rPr lang="en-US" sz="2000" dirty="0"/>
              <a:t>Patrick Ahearn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69" y="3676835"/>
            <a:ext cx="5831025" cy="2162744"/>
          </a:xfrm>
          <a:prstGeom prst="rect">
            <a:avLst/>
          </a:prstGeom>
        </p:spPr>
      </p:pic>
      <p:sp>
        <p:nvSpPr>
          <p:cNvPr id="10" name="Subtitle 19">
            <a:extLst>
              <a:ext uri="{FF2B5EF4-FFF2-40B4-BE49-F238E27FC236}">
                <a16:creationId xmlns:a16="http://schemas.microsoft.com/office/drawing/2014/main" id="{E9406FB2-2874-4E6A-8596-E5866BD90CED}"/>
              </a:ext>
            </a:extLst>
          </p:cNvPr>
          <p:cNvSpPr txBox="1">
            <a:spLocks/>
          </p:cNvSpPr>
          <p:nvPr/>
        </p:nvSpPr>
        <p:spPr bwMode="auto">
          <a:xfrm>
            <a:off x="703560" y="3650212"/>
            <a:ext cx="4771094" cy="22159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1" charset="2"/>
              <a:buNone/>
              <a:defRPr lang="en-US" sz="2000" kern="120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2400" kern="0" dirty="0">
                <a:ea typeface="Arial" charset="0"/>
                <a:cs typeface="Arial" charset="0"/>
              </a:rPr>
              <a:t>As everyone gets settled, please think about some positive and negative experiences you’ve had with “online events”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D2DBD-5075-4300-91B8-E9E26D6B7B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2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B8ABDB-E8CC-46FF-B4CD-99A6A67E7586}"/>
              </a:ext>
            </a:extLst>
          </p:cNvPr>
          <p:cNvSpPr txBox="1"/>
          <p:nvPr/>
        </p:nvSpPr>
        <p:spPr>
          <a:xfrm>
            <a:off x="2077160" y="773932"/>
            <a:ext cx="80376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80000"/>
            </a:pPr>
            <a:r>
              <a:rPr lang="en-US" sz="4000" b="1" dirty="0">
                <a:solidFill>
                  <a:srgbClr val="00B0F0"/>
                </a:solidFill>
                <a:latin typeface="+mn-lt"/>
                <a:ea typeface="+mn-ea"/>
              </a:rPr>
              <a:t>What could possibly go wrong?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520A0D3-1634-4AC2-8307-F50B7CBB98E8}"/>
              </a:ext>
            </a:extLst>
          </p:cNvPr>
          <p:cNvSpPr txBox="1">
            <a:spLocks/>
          </p:cNvSpPr>
          <p:nvPr/>
        </p:nvSpPr>
        <p:spPr>
          <a:xfrm>
            <a:off x="685800" y="177893"/>
            <a:ext cx="12192000" cy="612648"/>
          </a:xfrm>
          <a:prstGeom prst="rect">
            <a:avLst/>
          </a:prstGeom>
        </p:spPr>
        <p:txBody>
          <a:bodyPr/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kern="0" dirty="0"/>
              <a:t>So you’re ready to host a webinar…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AC447DC-B6AA-43F0-AD66-A2652AD77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8729">
            <a:off x="8911692" y="3578134"/>
            <a:ext cx="2903296" cy="294405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7C78B4D-B977-4F18-A817-8B254B620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1" y="1303950"/>
            <a:ext cx="2802133" cy="2844498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BCCCA876-37D7-49FD-9BB9-ED3808121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46" y="1303808"/>
            <a:ext cx="2802412" cy="2844782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C7C701FB-9D47-4441-9A60-8FDA67D0D8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40" y="1384967"/>
            <a:ext cx="2645326" cy="2682464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A0AFD0CF-BB79-4BEE-9C7D-E7F1804E8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" y="3883415"/>
            <a:ext cx="2613292" cy="265280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6B45DE61-DF8B-42BE-A2BE-3123D644E7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959">
            <a:off x="4930279" y="3878719"/>
            <a:ext cx="2424955" cy="2458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662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>
            <a:extLst>
              <a:ext uri="{FF2B5EF4-FFF2-40B4-BE49-F238E27FC236}">
                <a16:creationId xmlns:a16="http://schemas.microsoft.com/office/drawing/2014/main" id="{A0AFD0CF-BB79-4BEE-9C7D-E7F1804E8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2" y="1338163"/>
            <a:ext cx="3053107" cy="3099268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EAD6C8D-B3AD-485A-9EFA-8FA5A4A7155A}"/>
              </a:ext>
            </a:extLst>
          </p:cNvPr>
          <p:cNvSpPr txBox="1">
            <a:spLocks/>
          </p:cNvSpPr>
          <p:nvPr/>
        </p:nvSpPr>
        <p:spPr>
          <a:xfrm>
            <a:off x="5984714" y="1734353"/>
            <a:ext cx="5486400" cy="4364203"/>
          </a:xfrm>
          <a:prstGeom prst="rect">
            <a:avLst/>
          </a:prstGeom>
        </p:spPr>
        <p:txBody>
          <a:bodyPr/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B0F0"/>
                </a:solidFill>
              </a:rPr>
              <a:t>Technology Barriers</a:t>
            </a:r>
            <a:endParaRPr lang="en-US" sz="2400" kern="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endParaRPr lang="en-US" sz="2400" kern="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Participants can’t log onto the webinar / software issues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Internet connection / Bandwidth hiccups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Poor audio quality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200" kern="0" dirty="0">
                <a:solidFill>
                  <a:schemeClr val="bg1"/>
                </a:solidFill>
              </a:rPr>
              <a:t>Phones &amp; Bluetooth headsets</a:t>
            </a:r>
          </a:p>
          <a:p>
            <a:endParaRPr lang="en-US" kern="0" dirty="0"/>
          </a:p>
        </p:txBody>
      </p:sp>
      <p:pic>
        <p:nvPicPr>
          <p:cNvPr id="34" name="Graphic 52">
            <a:extLst>
              <a:ext uri="{FF2B5EF4-FFF2-40B4-BE49-F238E27FC236}">
                <a16:creationId xmlns:a16="http://schemas.microsoft.com/office/drawing/2014/main" id="{AB313325-F6D2-43A7-BF17-D146AD622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959">
            <a:off x="2270947" y="3144323"/>
            <a:ext cx="3001603" cy="304374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553754E2-3196-4573-86B7-DF9323713F3F}"/>
              </a:ext>
            </a:extLst>
          </p:cNvPr>
          <p:cNvSpPr txBox="1">
            <a:spLocks/>
          </p:cNvSpPr>
          <p:nvPr/>
        </p:nvSpPr>
        <p:spPr>
          <a:xfrm>
            <a:off x="685800" y="177893"/>
            <a:ext cx="12192000" cy="612648"/>
          </a:xfrm>
          <a:prstGeom prst="rect">
            <a:avLst/>
          </a:prstGeom>
        </p:spPr>
        <p:txBody>
          <a:bodyPr/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kern="0" dirty="0"/>
              <a:t>So you’re ready to host a webinar…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C005FB-EAE1-4437-B010-50BC819DD761}"/>
              </a:ext>
            </a:extLst>
          </p:cNvPr>
          <p:cNvSpPr txBox="1"/>
          <p:nvPr/>
        </p:nvSpPr>
        <p:spPr>
          <a:xfrm>
            <a:off x="2077160" y="773932"/>
            <a:ext cx="80376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80000"/>
            </a:pPr>
            <a:r>
              <a:rPr lang="en-US" sz="4000" b="1" dirty="0">
                <a:solidFill>
                  <a:srgbClr val="00B0F0"/>
                </a:solidFill>
                <a:latin typeface="+mn-lt"/>
                <a:ea typeface="+mn-ea"/>
              </a:rPr>
              <a:t>What could possibly go wrong?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416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>
            <a:extLst>
              <a:ext uri="{FF2B5EF4-FFF2-40B4-BE49-F238E27FC236}">
                <a16:creationId xmlns:a16="http://schemas.microsoft.com/office/drawing/2014/main" id="{A0AFD0CF-BB79-4BEE-9C7D-E7F1804E8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38" y="3402295"/>
            <a:ext cx="3053107" cy="3099268"/>
          </a:xfrm>
          <a:prstGeom prst="rect">
            <a:avLst/>
          </a:prstGeom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EAD6C8D-B3AD-485A-9EFA-8FA5A4A7155A}"/>
              </a:ext>
            </a:extLst>
          </p:cNvPr>
          <p:cNvSpPr txBox="1">
            <a:spLocks/>
          </p:cNvSpPr>
          <p:nvPr/>
        </p:nvSpPr>
        <p:spPr>
          <a:xfrm>
            <a:off x="5984714" y="1734353"/>
            <a:ext cx="5486400" cy="4364203"/>
          </a:xfrm>
          <a:prstGeom prst="rect">
            <a:avLst/>
          </a:prstGeom>
        </p:spPr>
        <p:txBody>
          <a:bodyPr/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B0F0"/>
                </a:solidFill>
              </a:rPr>
              <a:t>Accidental “Oversharing”</a:t>
            </a:r>
            <a:endParaRPr lang="en-US" sz="2400" kern="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endParaRPr lang="en-US" sz="2400" kern="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Too many open phone lines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Office background noise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Unintentional display of personal or confidential files/information</a:t>
            </a:r>
          </a:p>
          <a:p>
            <a:endParaRPr lang="en-US" kern="0" dirty="0"/>
          </a:p>
        </p:txBody>
      </p:sp>
      <p:pic>
        <p:nvPicPr>
          <p:cNvPr id="35" name="Graphic 8">
            <a:extLst>
              <a:ext uri="{FF2B5EF4-FFF2-40B4-BE49-F238E27FC236}">
                <a16:creationId xmlns:a16="http://schemas.microsoft.com/office/drawing/2014/main" id="{82F067D0-DAD5-46F7-A47B-CA40CCC46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0" y="689872"/>
            <a:ext cx="3467333" cy="3519755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86995B60-311B-4B8C-8BD5-C48B07F6A189}"/>
              </a:ext>
            </a:extLst>
          </p:cNvPr>
          <p:cNvSpPr txBox="1">
            <a:spLocks/>
          </p:cNvSpPr>
          <p:nvPr/>
        </p:nvSpPr>
        <p:spPr>
          <a:xfrm>
            <a:off x="685800" y="177893"/>
            <a:ext cx="12192000" cy="612648"/>
          </a:xfrm>
          <a:prstGeom prst="rect">
            <a:avLst/>
          </a:prstGeom>
        </p:spPr>
        <p:txBody>
          <a:bodyPr/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kern="0" dirty="0"/>
              <a:t>So you’re ready to host a webinar…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FBE328-EB93-4DF1-9FAE-F26973BE216E}"/>
              </a:ext>
            </a:extLst>
          </p:cNvPr>
          <p:cNvSpPr txBox="1"/>
          <p:nvPr/>
        </p:nvSpPr>
        <p:spPr>
          <a:xfrm>
            <a:off x="2077160" y="773932"/>
            <a:ext cx="80376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80000"/>
            </a:pPr>
            <a:r>
              <a:rPr lang="en-US" sz="4000" b="1" dirty="0">
                <a:solidFill>
                  <a:srgbClr val="00B0F0"/>
                </a:solidFill>
                <a:latin typeface="+mn-lt"/>
                <a:ea typeface="+mn-ea"/>
              </a:rPr>
              <a:t>What could possibly go wrong?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68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EAD6C8D-B3AD-485A-9EFA-8FA5A4A7155A}"/>
              </a:ext>
            </a:extLst>
          </p:cNvPr>
          <p:cNvSpPr txBox="1">
            <a:spLocks/>
          </p:cNvSpPr>
          <p:nvPr/>
        </p:nvSpPr>
        <p:spPr>
          <a:xfrm>
            <a:off x="5984714" y="1734353"/>
            <a:ext cx="5486400" cy="4364203"/>
          </a:xfrm>
          <a:prstGeom prst="rect">
            <a:avLst/>
          </a:prstGeom>
        </p:spPr>
        <p:txBody>
          <a:bodyPr/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B0F0"/>
                </a:solidFill>
              </a:rPr>
              <a:t>Distracted Audience</a:t>
            </a:r>
            <a:endParaRPr lang="en-US" sz="2400" kern="0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endParaRPr lang="en-US" sz="2400" kern="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Content misses the mark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Not enough interactivity, visual content, audience engagement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Overly ambitious agenda / webinar run-time</a:t>
            </a:r>
          </a:p>
          <a:p>
            <a:endParaRPr lang="en-US" kern="0" dirty="0"/>
          </a:p>
        </p:txBody>
      </p:sp>
      <p:pic>
        <p:nvPicPr>
          <p:cNvPr id="34" name="Graphic 44">
            <a:extLst>
              <a:ext uri="{FF2B5EF4-FFF2-40B4-BE49-F238E27FC236}">
                <a16:creationId xmlns:a16="http://schemas.microsoft.com/office/drawing/2014/main" id="{5C3B18A9-670F-4C3D-BEB1-3C4CAF32A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1" y="1359511"/>
            <a:ext cx="2891484" cy="2932078"/>
          </a:xfrm>
          <a:prstGeom prst="rect">
            <a:avLst/>
          </a:prstGeom>
        </p:spPr>
      </p:pic>
      <p:pic>
        <p:nvPicPr>
          <p:cNvPr id="37" name="Graphic 42">
            <a:extLst>
              <a:ext uri="{FF2B5EF4-FFF2-40B4-BE49-F238E27FC236}">
                <a16:creationId xmlns:a16="http://schemas.microsoft.com/office/drawing/2014/main" id="{10DF1417-A31E-488D-B56C-BA721775D2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867">
            <a:off x="2081534" y="2886999"/>
            <a:ext cx="3851102" cy="3909327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74592518-AF5C-490E-AFA1-0ABB178616B4}"/>
              </a:ext>
            </a:extLst>
          </p:cNvPr>
          <p:cNvSpPr txBox="1">
            <a:spLocks/>
          </p:cNvSpPr>
          <p:nvPr/>
        </p:nvSpPr>
        <p:spPr>
          <a:xfrm>
            <a:off x="685800" y="177893"/>
            <a:ext cx="12192000" cy="612648"/>
          </a:xfrm>
          <a:prstGeom prst="rect">
            <a:avLst/>
          </a:prstGeom>
        </p:spPr>
        <p:txBody>
          <a:bodyPr/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kern="0" dirty="0"/>
              <a:t>So you’re ready to host a webinar…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BFB65B5-AC6D-4D67-85F8-A494E2CEE1B9}"/>
              </a:ext>
            </a:extLst>
          </p:cNvPr>
          <p:cNvSpPr txBox="1"/>
          <p:nvPr/>
        </p:nvSpPr>
        <p:spPr>
          <a:xfrm>
            <a:off x="2077160" y="773932"/>
            <a:ext cx="80376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80000"/>
            </a:pPr>
            <a:r>
              <a:rPr lang="en-US" sz="4000" b="1" dirty="0">
                <a:solidFill>
                  <a:srgbClr val="00B0F0"/>
                </a:solidFill>
                <a:latin typeface="+mn-lt"/>
                <a:ea typeface="+mn-ea"/>
              </a:rPr>
              <a:t>What could possibly go wrong?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99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C9E0493-6993-4FC8-9B2C-5F8850077727}"/>
              </a:ext>
            </a:extLst>
          </p:cNvPr>
          <p:cNvSpPr txBox="1">
            <a:spLocks/>
          </p:cNvSpPr>
          <p:nvPr/>
        </p:nvSpPr>
        <p:spPr bwMode="auto">
          <a:xfrm>
            <a:off x="1471954" y="1696548"/>
            <a:ext cx="9248092" cy="3464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pPr algn="ctr">
              <a:lnSpc>
                <a:spcPts val="8080"/>
              </a:lnSpc>
            </a:pPr>
            <a:r>
              <a:rPr lang="en-US" sz="5300" b="1" kern="0" dirty="0">
                <a:latin typeface="Arial" charset="0"/>
                <a:ea typeface="Arial" charset="0"/>
                <a:cs typeface="Arial" charset="0"/>
              </a:rPr>
              <a:t>What makes </a:t>
            </a:r>
            <a:br>
              <a:rPr lang="en-US" sz="5300" b="1" kern="0" dirty="0">
                <a:latin typeface="Arial" charset="0"/>
                <a:ea typeface="Arial" charset="0"/>
                <a:cs typeface="Arial" charset="0"/>
              </a:rPr>
            </a:br>
            <a:r>
              <a:rPr lang="en-US" sz="5300" b="1" kern="0" dirty="0">
                <a:latin typeface="Arial" charset="0"/>
                <a:ea typeface="Arial" charset="0"/>
                <a:cs typeface="Arial" charset="0"/>
              </a:rPr>
              <a:t>an effective webinar?</a:t>
            </a:r>
            <a:endParaRPr lang="en-US" kern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3FCC7E-9D2F-4B3A-8771-557CD36DD09F}"/>
              </a:ext>
            </a:extLst>
          </p:cNvPr>
          <p:cNvSpPr/>
          <p:nvPr/>
        </p:nvSpPr>
        <p:spPr bwMode="auto">
          <a:xfrm>
            <a:off x="844145" y="1126731"/>
            <a:ext cx="10503710" cy="460453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47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D64515-0D4E-4400-B684-70DA0E250366}"/>
              </a:ext>
            </a:extLst>
          </p:cNvPr>
          <p:cNvGrpSpPr/>
          <p:nvPr/>
        </p:nvGrpSpPr>
        <p:grpSpPr>
          <a:xfrm>
            <a:off x="998776" y="2534996"/>
            <a:ext cx="2558447" cy="3109094"/>
            <a:chOff x="1219593" y="2547698"/>
            <a:chExt cx="2558447" cy="3109094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3232FB7E-A008-4513-88E6-3CA9811CE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9593" y="3065190"/>
              <a:ext cx="2558447" cy="2591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1F37DC-EADC-43E6-BE8B-80638F7B3E06}"/>
                </a:ext>
              </a:extLst>
            </p:cNvPr>
            <p:cNvSpPr/>
            <p:nvPr/>
          </p:nvSpPr>
          <p:spPr>
            <a:xfrm>
              <a:off x="1267383" y="2547698"/>
              <a:ext cx="24628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None/>
              </a:pPr>
              <a:r>
                <a:rPr lang="en-US" sz="2400" b="1" kern="0" dirty="0">
                  <a:solidFill>
                    <a:schemeClr val="bg1"/>
                  </a:solidFill>
                </a:rPr>
                <a:t>Audience &amp; Pre-Event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E4BE0BE-F1F3-462B-AD3F-A09D3CB9E607}"/>
              </a:ext>
            </a:extLst>
          </p:cNvPr>
          <p:cNvGrpSpPr/>
          <p:nvPr/>
        </p:nvGrpSpPr>
        <p:grpSpPr>
          <a:xfrm>
            <a:off x="4719543" y="2534996"/>
            <a:ext cx="2488913" cy="2883376"/>
            <a:chOff x="5038216" y="2747861"/>
            <a:chExt cx="2488913" cy="2883376"/>
          </a:xfrm>
        </p:grpSpPr>
        <p:pic>
          <p:nvPicPr>
            <p:cNvPr id="35" name="Picture 4">
              <a:extLst>
                <a:ext uri="{FF2B5EF4-FFF2-40B4-BE49-F238E27FC236}">
                  <a16:creationId xmlns:a16="http://schemas.microsoft.com/office/drawing/2014/main" id="{5B3D806B-A9A0-4628-AD1A-4F19BFFF8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98790" y="3578859"/>
              <a:ext cx="1967766" cy="2052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C87CDDD-73CE-4AC3-B460-1D5EFF7F3341}"/>
                </a:ext>
              </a:extLst>
            </p:cNvPr>
            <p:cNvSpPr/>
            <p:nvPr/>
          </p:nvSpPr>
          <p:spPr>
            <a:xfrm>
              <a:off x="5038216" y="2747861"/>
              <a:ext cx="24889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ClrTx/>
                <a:buNone/>
              </a:pPr>
              <a:r>
                <a:rPr lang="en-US" sz="2400" b="1" kern="0" dirty="0">
                  <a:solidFill>
                    <a:schemeClr val="bg1"/>
                  </a:solidFill>
                </a:rPr>
                <a:t>Content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3F7AB8-1AE9-4E93-A78B-7B754578DA46}"/>
              </a:ext>
            </a:extLst>
          </p:cNvPr>
          <p:cNvGrpSpPr/>
          <p:nvPr/>
        </p:nvGrpSpPr>
        <p:grpSpPr>
          <a:xfrm>
            <a:off x="8370776" y="2534996"/>
            <a:ext cx="2822448" cy="2976586"/>
            <a:chOff x="8370776" y="2755861"/>
            <a:chExt cx="2822448" cy="29765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776" y="2873423"/>
              <a:ext cx="2822448" cy="285902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EE545B-8C3C-4E35-AA18-CC07CE97C0E4}"/>
                </a:ext>
              </a:extLst>
            </p:cNvPr>
            <p:cNvSpPr/>
            <p:nvPr/>
          </p:nvSpPr>
          <p:spPr>
            <a:xfrm>
              <a:off x="8754889" y="2755861"/>
              <a:ext cx="20542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ClrTx/>
                <a:buNone/>
              </a:pPr>
              <a:r>
                <a:rPr lang="en-US" sz="2400" b="1" kern="0" dirty="0">
                  <a:solidFill>
                    <a:schemeClr val="bg1"/>
                  </a:solidFill>
                </a:rPr>
                <a:t>Post-Event</a:t>
              </a:r>
            </a:p>
          </p:txBody>
        </p:sp>
      </p:grpSp>
      <p:sp>
        <p:nvSpPr>
          <p:cNvPr id="37" name="Title 3">
            <a:extLst>
              <a:ext uri="{FF2B5EF4-FFF2-40B4-BE49-F238E27FC236}">
                <a16:creationId xmlns:a16="http://schemas.microsoft.com/office/drawing/2014/main" id="{8C9E0493-6993-4FC8-9B2C-5F8850077727}"/>
              </a:ext>
            </a:extLst>
          </p:cNvPr>
          <p:cNvSpPr txBox="1">
            <a:spLocks/>
          </p:cNvSpPr>
          <p:nvPr/>
        </p:nvSpPr>
        <p:spPr bwMode="auto">
          <a:xfrm>
            <a:off x="808309" y="1146792"/>
            <a:ext cx="10575384" cy="924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pPr algn="ctr">
              <a:lnSpc>
                <a:spcPts val="8080"/>
              </a:lnSpc>
            </a:pPr>
            <a:r>
              <a:rPr lang="en-US" sz="3900" b="1" kern="0" dirty="0">
                <a:latin typeface="Arial" charset="0"/>
                <a:ea typeface="Arial" charset="0"/>
                <a:cs typeface="Arial" charset="0"/>
              </a:rPr>
              <a:t>Let’s Start With Some Considerations</a:t>
            </a:r>
            <a:endParaRPr lang="en-US" sz="3900" b="1" kern="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844145" y="1126731"/>
            <a:ext cx="10503710" cy="460453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519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756EF-A0E9-414C-9535-8F921F16FBD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785800" y="2383380"/>
            <a:ext cx="8126672" cy="54198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C3C7474-8CB1-42BE-BA80-DC01ECE7F9F4}"/>
              </a:ext>
            </a:extLst>
          </p:cNvPr>
          <p:cNvGrpSpPr/>
          <p:nvPr/>
        </p:nvGrpSpPr>
        <p:grpSpPr>
          <a:xfrm>
            <a:off x="589102" y="463507"/>
            <a:ext cx="4129520" cy="6823364"/>
            <a:chOff x="589102" y="463507"/>
            <a:chExt cx="4129520" cy="6823364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3232FB7E-A008-4513-88E6-3CA9811CE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3087" y="463507"/>
              <a:ext cx="2257963" cy="2287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>
              <a:extLst>
                <a:ext uri="{FF2B5EF4-FFF2-40B4-BE49-F238E27FC236}">
                  <a16:creationId xmlns:a16="http://schemas.microsoft.com/office/drawing/2014/main" id="{5B3D806B-A9A0-4628-AD1A-4F19BFFF86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66808" y="2982450"/>
              <a:ext cx="1650522" cy="172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15" y="4599383"/>
              <a:ext cx="2653107" cy="2687488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1F37DC-EADC-43E6-BE8B-80638F7B3E06}"/>
                </a:ext>
              </a:extLst>
            </p:cNvPr>
            <p:cNvSpPr/>
            <p:nvPr/>
          </p:nvSpPr>
          <p:spPr>
            <a:xfrm>
              <a:off x="589102" y="588595"/>
              <a:ext cx="28767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None/>
              </a:pPr>
              <a:r>
                <a:rPr lang="en-US" sz="3000" b="1" kern="0" dirty="0">
                  <a:solidFill>
                    <a:srgbClr val="00B0F0"/>
                  </a:solidFill>
                </a:rPr>
                <a:t>Pre- Event,</a:t>
              </a:r>
              <a:br>
                <a:rPr lang="en-US" sz="3000" b="1" kern="0" dirty="0">
                  <a:solidFill>
                    <a:srgbClr val="00B0F0"/>
                  </a:solidFill>
                </a:rPr>
              </a:br>
              <a:r>
                <a:rPr lang="en-US" sz="3000" b="1" kern="0" dirty="0">
                  <a:solidFill>
                    <a:srgbClr val="00B0F0"/>
                  </a:solidFill>
                </a:rPr>
                <a:t>Audience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C87CDDD-73CE-4AC3-B460-1D5EFF7F3341}"/>
                </a:ext>
              </a:extLst>
            </p:cNvPr>
            <p:cNvSpPr/>
            <p:nvPr/>
          </p:nvSpPr>
          <p:spPr>
            <a:xfrm>
              <a:off x="639533" y="2636416"/>
              <a:ext cx="35771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ClrTx/>
                <a:buNone/>
              </a:pPr>
              <a:r>
                <a:rPr lang="en-US" sz="3200" b="1" kern="0" dirty="0">
                  <a:solidFill>
                    <a:schemeClr val="bg1"/>
                  </a:solidFill>
                </a:rPr>
                <a:t>Content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EE545B-8C3C-4E35-AA18-CC07CE97C0E4}"/>
                </a:ext>
              </a:extLst>
            </p:cNvPr>
            <p:cNvSpPr/>
            <p:nvPr/>
          </p:nvSpPr>
          <p:spPr>
            <a:xfrm>
              <a:off x="629111" y="5093287"/>
              <a:ext cx="369440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ClrTx/>
                <a:buNone/>
              </a:pPr>
              <a:r>
                <a:rPr lang="en-US" sz="3200" b="1" kern="0" dirty="0">
                  <a:solidFill>
                    <a:schemeClr val="bg1"/>
                  </a:solidFill>
                </a:rPr>
                <a:t>Post-Event</a:t>
              </a:r>
            </a:p>
          </p:txBody>
        </p:sp>
      </p:grp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6E68DBB-BA86-4951-BCE6-B8146D177936}"/>
              </a:ext>
            </a:extLst>
          </p:cNvPr>
          <p:cNvSpPr txBox="1">
            <a:spLocks/>
          </p:cNvSpPr>
          <p:nvPr/>
        </p:nvSpPr>
        <p:spPr bwMode="auto">
          <a:xfrm>
            <a:off x="5324220" y="917150"/>
            <a:ext cx="6043866" cy="548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kern="0" dirty="0">
                <a:solidFill>
                  <a:schemeClr val="bg1"/>
                </a:solidFill>
              </a:rPr>
              <a:t>What You Need to Know About Planning   </a:t>
            </a:r>
            <a:endParaRPr lang="en-US" sz="2800" kern="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200" kern="0" dirty="0">
                <a:solidFill>
                  <a:schemeClr val="bg1"/>
                </a:solidFill>
              </a:rPr>
              <a:t>6-8 weeks production lead time is ideal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200" kern="0" dirty="0">
                <a:solidFill>
                  <a:schemeClr val="bg1"/>
                </a:solidFill>
              </a:rPr>
              <a:t>A dedicated webinar producer can manage the entire lifecycle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200" kern="0" dirty="0">
                <a:solidFill>
                  <a:schemeClr val="bg1"/>
                </a:solidFill>
              </a:rPr>
              <a:t>Let your presenters focus on presenting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200" kern="0" dirty="0">
                <a:solidFill>
                  <a:schemeClr val="bg1"/>
                </a:solidFill>
              </a:rPr>
              <a:t>2-3 weeks ahead for promotion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200" kern="0" dirty="0">
                <a:solidFill>
                  <a:schemeClr val="bg1"/>
                </a:solidFill>
              </a:rPr>
              <a:t>Coordination of technical and content practice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200" kern="0" dirty="0">
                <a:solidFill>
                  <a:srgbClr val="FFFFFF"/>
                </a:solidFill>
              </a:rPr>
              <a:t>Provide pre-event materials to registrants (emails, resources, documentation)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endParaRPr lang="en-US" sz="2400" kern="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D141B12-F514-4FDF-BCC0-6E2F92D97D64}"/>
              </a:ext>
            </a:extLst>
          </p:cNvPr>
          <p:cNvSpPr/>
          <p:nvPr/>
        </p:nvSpPr>
        <p:spPr bwMode="auto">
          <a:xfrm>
            <a:off x="5055277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2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D2837EB-EEF5-4A1F-8696-06F80D828BA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785800" y="2383380"/>
            <a:ext cx="8126672" cy="5419814"/>
          </a:xfrm>
          <a:prstGeom prst="rect">
            <a:avLst/>
          </a:prstGeom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6E68DBB-BA86-4951-BCE6-B8146D177936}"/>
              </a:ext>
            </a:extLst>
          </p:cNvPr>
          <p:cNvSpPr txBox="1">
            <a:spLocks/>
          </p:cNvSpPr>
          <p:nvPr/>
        </p:nvSpPr>
        <p:spPr bwMode="auto">
          <a:xfrm>
            <a:off x="5324220" y="917150"/>
            <a:ext cx="6257362" cy="460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kern="0" dirty="0">
                <a:solidFill>
                  <a:schemeClr val="bg1"/>
                </a:solidFill>
              </a:rPr>
              <a:t>What You Need to Know About Your Audience  </a:t>
            </a:r>
            <a:endParaRPr lang="en-US" sz="2800" kern="0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Smaller audience (15-50 attendees)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Larger audience (50+ attendees)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“Inside vs. Outside” webinars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200" kern="0" dirty="0">
                <a:solidFill>
                  <a:schemeClr val="bg1"/>
                </a:solidFill>
              </a:rPr>
              <a:t>Internal: Project, contractor staff only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200" kern="0" dirty="0">
                <a:solidFill>
                  <a:schemeClr val="bg1"/>
                </a:solidFill>
              </a:rPr>
              <a:t>External: Public facing, client-focused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DC7A7E-38BE-4860-A29A-AF88C5D234A0}"/>
              </a:ext>
            </a:extLst>
          </p:cNvPr>
          <p:cNvGrpSpPr/>
          <p:nvPr/>
        </p:nvGrpSpPr>
        <p:grpSpPr>
          <a:xfrm>
            <a:off x="589102" y="463507"/>
            <a:ext cx="4129520" cy="6823364"/>
            <a:chOff x="589102" y="463507"/>
            <a:chExt cx="4129520" cy="6823364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D6F2811B-9070-4162-B8EF-E131A354D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3087" y="463507"/>
              <a:ext cx="2257963" cy="2287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831C038-A3B4-4950-9115-EEE3F5FE4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15" y="4599383"/>
              <a:ext cx="2653107" cy="2687488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91468A-5A3A-4809-9A96-B4A91DC12B13}"/>
                </a:ext>
              </a:extLst>
            </p:cNvPr>
            <p:cNvSpPr/>
            <p:nvPr/>
          </p:nvSpPr>
          <p:spPr>
            <a:xfrm>
              <a:off x="589102" y="588595"/>
              <a:ext cx="28767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None/>
              </a:pPr>
              <a:r>
                <a:rPr lang="en-US" sz="3000" b="1" kern="0" dirty="0">
                  <a:solidFill>
                    <a:srgbClr val="00B0F0"/>
                  </a:solidFill>
                </a:rPr>
                <a:t>Pre- Event,</a:t>
              </a:r>
              <a:br>
                <a:rPr lang="en-US" sz="3000" b="1" kern="0" dirty="0">
                  <a:solidFill>
                    <a:srgbClr val="00B0F0"/>
                  </a:solidFill>
                </a:rPr>
              </a:br>
              <a:r>
                <a:rPr lang="en-US" sz="3000" b="1" kern="0" dirty="0">
                  <a:solidFill>
                    <a:srgbClr val="00B0F0"/>
                  </a:solidFill>
                </a:rPr>
                <a:t>Audience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2F44F60-5F7B-4972-A6C4-46110606B418}"/>
                </a:ext>
              </a:extLst>
            </p:cNvPr>
            <p:cNvSpPr/>
            <p:nvPr/>
          </p:nvSpPr>
          <p:spPr>
            <a:xfrm>
              <a:off x="639533" y="2636416"/>
              <a:ext cx="35771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ClrTx/>
                <a:buNone/>
              </a:pPr>
              <a:r>
                <a:rPr lang="en-US" sz="3200" b="1" kern="0" dirty="0">
                  <a:solidFill>
                    <a:schemeClr val="bg1"/>
                  </a:solidFill>
                </a:rPr>
                <a:t>Content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70FF25-672A-47D5-ABB0-9D26DD3854E6}"/>
                </a:ext>
              </a:extLst>
            </p:cNvPr>
            <p:cNvSpPr/>
            <p:nvPr/>
          </p:nvSpPr>
          <p:spPr>
            <a:xfrm>
              <a:off x="629111" y="5093287"/>
              <a:ext cx="369440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ClrTx/>
                <a:buNone/>
              </a:pPr>
              <a:r>
                <a:rPr lang="en-US" sz="3200" b="1" kern="0" dirty="0">
                  <a:solidFill>
                    <a:schemeClr val="bg1"/>
                  </a:solidFill>
                </a:rPr>
                <a:t>Post-Event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0A61-1AED-43E2-AA9E-AC9EC8DD1F19}"/>
              </a:ext>
            </a:extLst>
          </p:cNvPr>
          <p:cNvSpPr/>
          <p:nvPr/>
        </p:nvSpPr>
        <p:spPr bwMode="auto">
          <a:xfrm>
            <a:off x="5055277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22D50AA0-6645-4DAE-BDC7-18F68549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6808" y="2982450"/>
            <a:ext cx="1650522" cy="17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1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91EA43C1-70F3-4243-81A4-691E2CD0E76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759918" y="2383380"/>
            <a:ext cx="8126672" cy="541981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F4FCCB3-C124-4410-B876-51555F88E105}"/>
              </a:ext>
            </a:extLst>
          </p:cNvPr>
          <p:cNvGrpSpPr/>
          <p:nvPr/>
        </p:nvGrpSpPr>
        <p:grpSpPr>
          <a:xfrm>
            <a:off x="589102" y="463507"/>
            <a:ext cx="4129520" cy="6823364"/>
            <a:chOff x="589102" y="463507"/>
            <a:chExt cx="4129520" cy="6823364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73776367-E055-40A7-B1AF-3F7EF716D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3087" y="463507"/>
              <a:ext cx="2257963" cy="2287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A9DDA0B-D8CC-47BC-8F87-C897306E3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15" y="4599383"/>
              <a:ext cx="2653107" cy="2687488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E9B0AB2-ADF6-4C3C-B8A4-FE63B6D2DAB8}"/>
                </a:ext>
              </a:extLst>
            </p:cNvPr>
            <p:cNvSpPr/>
            <p:nvPr/>
          </p:nvSpPr>
          <p:spPr>
            <a:xfrm>
              <a:off x="589102" y="588595"/>
              <a:ext cx="28767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None/>
              </a:pPr>
              <a:r>
                <a:rPr lang="en-US" sz="3000" b="1" kern="0" dirty="0">
                  <a:solidFill>
                    <a:schemeClr val="bg1"/>
                  </a:solidFill>
                </a:rPr>
                <a:t>Pre- Event,</a:t>
              </a:r>
              <a:br>
                <a:rPr lang="en-US" sz="3000" b="1" kern="0" dirty="0">
                  <a:solidFill>
                    <a:schemeClr val="bg1"/>
                  </a:solidFill>
                </a:rPr>
              </a:br>
              <a:r>
                <a:rPr lang="en-US" sz="3000" b="1" kern="0" dirty="0">
                  <a:solidFill>
                    <a:schemeClr val="bg1"/>
                  </a:solidFill>
                </a:rPr>
                <a:t>Audience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395CE7B-FDA8-4382-8876-E89F0E0DB379}"/>
                </a:ext>
              </a:extLst>
            </p:cNvPr>
            <p:cNvSpPr/>
            <p:nvPr/>
          </p:nvSpPr>
          <p:spPr>
            <a:xfrm>
              <a:off x="639533" y="2636416"/>
              <a:ext cx="35771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ClrTx/>
                <a:buNone/>
              </a:pPr>
              <a:r>
                <a:rPr lang="en-US" sz="3200" b="1" kern="0" dirty="0">
                  <a:solidFill>
                    <a:srgbClr val="00B0F0"/>
                  </a:solidFill>
                </a:rPr>
                <a:t>Content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902CDA1-98AB-4674-99BF-1FE763A1E90D}"/>
                </a:ext>
              </a:extLst>
            </p:cNvPr>
            <p:cNvSpPr/>
            <p:nvPr/>
          </p:nvSpPr>
          <p:spPr>
            <a:xfrm>
              <a:off x="629111" y="5093287"/>
              <a:ext cx="369440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ClrTx/>
                <a:buNone/>
              </a:pPr>
              <a:r>
                <a:rPr lang="en-US" sz="3200" b="1" kern="0" dirty="0">
                  <a:solidFill>
                    <a:schemeClr val="bg1"/>
                  </a:solidFill>
                </a:rPr>
                <a:t>Post-Event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756F8E3E-AF46-4737-A0B1-3DC63F507445}"/>
              </a:ext>
            </a:extLst>
          </p:cNvPr>
          <p:cNvSpPr/>
          <p:nvPr/>
        </p:nvSpPr>
        <p:spPr bwMode="auto">
          <a:xfrm>
            <a:off x="5055277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887F66A1-9141-49B0-B2F0-174EB1A80660}"/>
              </a:ext>
            </a:extLst>
          </p:cNvPr>
          <p:cNvSpPr txBox="1">
            <a:spLocks/>
          </p:cNvSpPr>
          <p:nvPr/>
        </p:nvSpPr>
        <p:spPr bwMode="auto">
          <a:xfrm>
            <a:off x="5324220" y="917150"/>
            <a:ext cx="604386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  <a:defRPr/>
            </a:pPr>
            <a:r>
              <a:rPr lang="en-US" sz="2800" b="1" kern="0" dirty="0">
                <a:solidFill>
                  <a:srgbClr val="FFFFFF"/>
                </a:solidFill>
                <a:ea typeface="ヒラギノ角ゴ Pro W3" pitchFamily="1" charset="-128"/>
              </a:rPr>
              <a:t>Content is key  </a:t>
            </a:r>
            <a:endParaRPr lang="en-US" sz="2800" kern="0" dirty="0">
              <a:solidFill>
                <a:srgbClr val="FFFFFF"/>
              </a:solidFill>
              <a:ea typeface="ヒラギノ角ゴ Pro W3" pitchFamily="1" charset="-128"/>
            </a:endParaRPr>
          </a:p>
          <a:p>
            <a:pPr marL="465138" lvl="1" indent="-233363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FFFFFF"/>
                </a:solidFill>
              </a:rPr>
              <a:t>Keep slide content concise</a:t>
            </a:r>
          </a:p>
          <a:p>
            <a:pPr marL="465138" lvl="1" indent="-233363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FFFFFF"/>
                </a:solidFill>
              </a:rPr>
              <a:t>60 minutes is the ideal webinar runtime</a:t>
            </a:r>
          </a:p>
          <a:p>
            <a:pPr marL="465138" lvl="1" indent="-233363" eaLnBrk="0" hangingPunct="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FFFFFF"/>
                </a:solidFill>
              </a:rPr>
              <a:t>Help the audience identify and focus on what they don’t know</a:t>
            </a:r>
          </a:p>
          <a:p>
            <a:pPr marL="465138" lvl="1" indent="-233363" eaLnBrk="0" hangingPunct="0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FFFFFF"/>
                </a:solidFill>
              </a:rPr>
              <a:t>Engage the audience by pausing for questions and comments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6324CD1-D729-44A6-B5D7-32B49505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6808" y="2982450"/>
            <a:ext cx="1650522" cy="17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5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D7262D-78F6-418F-8116-8AE3CCC704F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6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B8EEFFF1-A9BA-459C-A2AB-E1F6582EE65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759918" y="2383380"/>
            <a:ext cx="8126672" cy="541981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1D7C662-A2C3-4118-9397-DA50CFBCAF3E}"/>
              </a:ext>
            </a:extLst>
          </p:cNvPr>
          <p:cNvGrpSpPr/>
          <p:nvPr/>
        </p:nvGrpSpPr>
        <p:grpSpPr>
          <a:xfrm>
            <a:off x="589102" y="463507"/>
            <a:ext cx="4129520" cy="6823364"/>
            <a:chOff x="589102" y="463507"/>
            <a:chExt cx="4129520" cy="6823364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4E34EB4F-8867-4F24-8AD9-63FB1C85B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3087" y="463507"/>
              <a:ext cx="2257963" cy="2287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9F15141-60B1-4668-8AAB-93BD08334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15" y="4599383"/>
              <a:ext cx="2653107" cy="2687488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4AC2C91-8C7B-49B5-A158-03C973A46164}"/>
                </a:ext>
              </a:extLst>
            </p:cNvPr>
            <p:cNvSpPr/>
            <p:nvPr/>
          </p:nvSpPr>
          <p:spPr>
            <a:xfrm>
              <a:off x="589102" y="588595"/>
              <a:ext cx="28767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None/>
              </a:pPr>
              <a:r>
                <a:rPr lang="en-US" sz="3000" b="1" kern="0" dirty="0">
                  <a:solidFill>
                    <a:schemeClr val="bg1"/>
                  </a:solidFill>
                </a:rPr>
                <a:t>Pre- Event,</a:t>
              </a:r>
              <a:br>
                <a:rPr lang="en-US" sz="3000" b="1" kern="0" dirty="0">
                  <a:solidFill>
                    <a:schemeClr val="bg1"/>
                  </a:solidFill>
                </a:rPr>
              </a:br>
              <a:r>
                <a:rPr lang="en-US" sz="3000" b="1" kern="0" dirty="0">
                  <a:solidFill>
                    <a:schemeClr val="bg1"/>
                  </a:solidFill>
                </a:rPr>
                <a:t>Audience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445C295-CD67-46C3-8D31-01488FD20D63}"/>
                </a:ext>
              </a:extLst>
            </p:cNvPr>
            <p:cNvSpPr/>
            <p:nvPr/>
          </p:nvSpPr>
          <p:spPr>
            <a:xfrm>
              <a:off x="639533" y="2636416"/>
              <a:ext cx="35771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ClrTx/>
                <a:buNone/>
              </a:pPr>
              <a:r>
                <a:rPr lang="en-US" sz="3200" b="1" kern="0" dirty="0">
                  <a:solidFill>
                    <a:srgbClr val="00B0F0"/>
                  </a:solidFill>
                </a:rPr>
                <a:t>Content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350820A-335F-4841-B721-5C330BE70B5C}"/>
                </a:ext>
              </a:extLst>
            </p:cNvPr>
            <p:cNvSpPr/>
            <p:nvPr/>
          </p:nvSpPr>
          <p:spPr>
            <a:xfrm>
              <a:off x="629111" y="5093287"/>
              <a:ext cx="369440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ClrTx/>
                <a:buNone/>
              </a:pPr>
              <a:r>
                <a:rPr lang="en-US" sz="3200" b="1" kern="0" dirty="0">
                  <a:solidFill>
                    <a:schemeClr val="bg1"/>
                  </a:solidFill>
                </a:rPr>
                <a:t>Post-Event</a:t>
              </a: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C31A19E8-54DB-49E6-A7FA-ECEEE7B77FED}"/>
              </a:ext>
            </a:extLst>
          </p:cNvPr>
          <p:cNvSpPr/>
          <p:nvPr/>
        </p:nvSpPr>
        <p:spPr bwMode="auto">
          <a:xfrm>
            <a:off x="5055277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90982A35-C141-4B04-A06D-1DAA4DDC58BB}"/>
              </a:ext>
            </a:extLst>
          </p:cNvPr>
          <p:cNvSpPr txBox="1">
            <a:spLocks/>
          </p:cNvSpPr>
          <p:nvPr/>
        </p:nvSpPr>
        <p:spPr bwMode="auto">
          <a:xfrm>
            <a:off x="5324220" y="917150"/>
            <a:ext cx="604386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  <a:defRPr/>
            </a:pPr>
            <a:r>
              <a:rPr lang="en-US" sz="2800" b="1" kern="0" dirty="0">
                <a:solidFill>
                  <a:srgbClr val="FFFFFF"/>
                </a:solidFill>
              </a:rPr>
              <a:t>Interactive Webinar Content</a:t>
            </a:r>
            <a:endParaRPr lang="en-US" sz="2800" kern="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 kern="0" dirty="0">
                <a:solidFill>
                  <a:srgbClr val="FFFFFF"/>
                </a:solidFill>
              </a:rPr>
              <a:t>Change the visual layout:  include video and audio clips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 kern="0" dirty="0">
                <a:solidFill>
                  <a:srgbClr val="FFFFFF"/>
                </a:solidFill>
              </a:rPr>
              <a:t>Use the Chat and Q&amp;A to communicate with your audience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</a:rPr>
              <a:t>Facilitate smaller discussions by utilizing webinar “breakout” rooms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</a:rPr>
              <a:t>Support slide content with downloadable resources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C7F424E5-4AA7-4C25-8EC7-B551CF2F6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6808" y="2982450"/>
            <a:ext cx="1650522" cy="17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4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00CCB025-5DEE-4013-BD31-4FB7B294CB8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759918" y="2383380"/>
            <a:ext cx="8126672" cy="541981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D8930719-0907-4A09-B743-C5FC04FDD415}"/>
              </a:ext>
            </a:extLst>
          </p:cNvPr>
          <p:cNvGrpSpPr/>
          <p:nvPr/>
        </p:nvGrpSpPr>
        <p:grpSpPr>
          <a:xfrm>
            <a:off x="589102" y="463507"/>
            <a:ext cx="4129520" cy="6823364"/>
            <a:chOff x="589102" y="463507"/>
            <a:chExt cx="4129520" cy="6823364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E643A580-72AC-40AE-97A2-4AC4556C9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3087" y="463507"/>
              <a:ext cx="2257963" cy="2287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AE135D1-3094-4F15-B557-3DD33AFF9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515" y="4599383"/>
              <a:ext cx="2653107" cy="2687488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9B31F9B-1DF6-46B6-98B3-72BE3D1981EB}"/>
                </a:ext>
              </a:extLst>
            </p:cNvPr>
            <p:cNvSpPr/>
            <p:nvPr/>
          </p:nvSpPr>
          <p:spPr>
            <a:xfrm>
              <a:off x="589102" y="588595"/>
              <a:ext cx="28767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None/>
              </a:pPr>
              <a:r>
                <a:rPr lang="en-US" sz="3000" b="1" kern="0" dirty="0">
                  <a:solidFill>
                    <a:schemeClr val="bg1"/>
                  </a:solidFill>
                </a:rPr>
                <a:t>Pre- Event,</a:t>
              </a:r>
              <a:br>
                <a:rPr lang="en-US" sz="3000" b="1" kern="0" dirty="0">
                  <a:solidFill>
                    <a:schemeClr val="bg1"/>
                  </a:solidFill>
                </a:rPr>
              </a:br>
              <a:r>
                <a:rPr lang="en-US" sz="3000" b="1" kern="0" dirty="0">
                  <a:solidFill>
                    <a:schemeClr val="bg1"/>
                  </a:solidFill>
                </a:rPr>
                <a:t>Audience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F5B4422-8936-4C26-AFF6-24F76BBA5CAE}"/>
                </a:ext>
              </a:extLst>
            </p:cNvPr>
            <p:cNvSpPr/>
            <p:nvPr/>
          </p:nvSpPr>
          <p:spPr>
            <a:xfrm>
              <a:off x="639533" y="2636416"/>
              <a:ext cx="35771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ClrTx/>
                <a:buNone/>
              </a:pPr>
              <a:r>
                <a:rPr lang="en-US" sz="3200" b="1" kern="0" dirty="0">
                  <a:solidFill>
                    <a:schemeClr val="bg1"/>
                  </a:solidFill>
                </a:rPr>
                <a:t>Content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E309E70-CB57-4F8B-AEA0-70A63A31FC71}"/>
                </a:ext>
              </a:extLst>
            </p:cNvPr>
            <p:cNvSpPr/>
            <p:nvPr/>
          </p:nvSpPr>
          <p:spPr>
            <a:xfrm>
              <a:off x="629111" y="5093287"/>
              <a:ext cx="369440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spcBef>
                  <a:spcPts val="0"/>
                </a:spcBef>
                <a:spcAft>
                  <a:spcPts val="1200"/>
                </a:spcAft>
                <a:buClrTx/>
                <a:buNone/>
              </a:pPr>
              <a:r>
                <a:rPr lang="en-US" sz="3200" b="1" kern="0" dirty="0">
                  <a:solidFill>
                    <a:srgbClr val="00B0F0"/>
                  </a:solidFill>
                </a:rPr>
                <a:t>Post-Event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6ABBF005-13FC-4BAD-BA34-4A715FC87982}"/>
              </a:ext>
            </a:extLst>
          </p:cNvPr>
          <p:cNvSpPr/>
          <p:nvPr/>
        </p:nvSpPr>
        <p:spPr bwMode="auto">
          <a:xfrm>
            <a:off x="5055277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6B016833-63B1-47F1-BD48-F13427C1943E}"/>
              </a:ext>
            </a:extLst>
          </p:cNvPr>
          <p:cNvSpPr txBox="1">
            <a:spLocks/>
          </p:cNvSpPr>
          <p:nvPr/>
        </p:nvSpPr>
        <p:spPr bwMode="auto">
          <a:xfrm>
            <a:off x="5324220" y="917150"/>
            <a:ext cx="604386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None/>
              <a:defRPr/>
            </a:pPr>
            <a:r>
              <a:rPr lang="en-US" sz="2800" b="1" kern="0" dirty="0">
                <a:solidFill>
                  <a:srgbClr val="FFFFFF"/>
                </a:solidFill>
              </a:rPr>
              <a:t>Follow-up with Attendees</a:t>
            </a:r>
            <a:endParaRPr lang="en-US" sz="2800" kern="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B0F0"/>
                </a:solidFill>
              </a:rPr>
              <a:t>55% </a:t>
            </a:r>
            <a:r>
              <a:rPr lang="en-US" sz="2400" dirty="0">
                <a:solidFill>
                  <a:schemeClr val="bg1"/>
                </a:solidFill>
              </a:rPr>
              <a:t>of webinar-type events are viewed after-the-fact as a recording </a:t>
            </a:r>
            <a:r>
              <a:rPr lang="en-US" dirty="0">
                <a:solidFill>
                  <a:schemeClr val="bg1"/>
                </a:solidFill>
              </a:rPr>
              <a:t>(Adobe)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 kern="0" dirty="0">
                <a:solidFill>
                  <a:srgbClr val="FFFFFF"/>
                </a:solidFill>
              </a:rPr>
              <a:t>Solicit feedback by including a post-event survey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</a:rPr>
              <a:t>Support slide content with downloadable resources and/or contact information for additional questions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27FC6D13-569F-467A-B5B7-B87D940A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6808" y="2982450"/>
            <a:ext cx="1650522" cy="172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9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">
            <a:extLst>
              <a:ext uri="{FF2B5EF4-FFF2-40B4-BE49-F238E27FC236}">
                <a16:creationId xmlns:a16="http://schemas.microsoft.com/office/drawing/2014/main" id="{6C731A61-487B-41F5-A38A-A72618FE5FE6}"/>
              </a:ext>
            </a:extLst>
          </p:cNvPr>
          <p:cNvSpPr txBox="1">
            <a:spLocks/>
          </p:cNvSpPr>
          <p:nvPr/>
        </p:nvSpPr>
        <p:spPr bwMode="auto">
          <a:xfrm>
            <a:off x="5744662" y="2096886"/>
            <a:ext cx="5837738" cy="26642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pPr algn="ctr"/>
            <a:r>
              <a:rPr lang="en-US" sz="4000" b="1" kern="0" dirty="0">
                <a:latin typeface="Arial" charset="0"/>
                <a:ea typeface="Arial" charset="0"/>
                <a:cs typeface="Arial" charset="0"/>
              </a:rPr>
              <a:t>Producing an Engaging, Interactive Webinar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491A1F-06FE-4F79-9A96-A1495E0B527C}"/>
              </a:ext>
            </a:extLst>
          </p:cNvPr>
          <p:cNvGrpSpPr/>
          <p:nvPr/>
        </p:nvGrpSpPr>
        <p:grpSpPr>
          <a:xfrm>
            <a:off x="685800" y="685800"/>
            <a:ext cx="4500063" cy="5562600"/>
            <a:chOff x="685800" y="685800"/>
            <a:chExt cx="4500063" cy="5562600"/>
          </a:xfrm>
        </p:grpSpPr>
        <p:sp>
          <p:nvSpPr>
            <p:cNvPr id="51" name="Title 3">
              <a:extLst>
                <a:ext uri="{FF2B5EF4-FFF2-40B4-BE49-F238E27FC236}">
                  <a16:creationId xmlns:a16="http://schemas.microsoft.com/office/drawing/2014/main" id="{5B204878-6F35-4CB0-97D1-6623168381A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3328" y="685800"/>
              <a:ext cx="4165006" cy="2664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normAutofit fontScale="97500"/>
            </a:bodyPr>
            <a:lstStyle>
              <a:lvl1pPr marL="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9pPr>
            </a:lstStyle>
            <a:p>
              <a:pPr algn="ctr"/>
              <a:r>
                <a:rPr lang="en-US" sz="4000" b="1" kern="0" dirty="0">
                  <a:latin typeface="Arial" charset="0"/>
                  <a:ea typeface="Arial" charset="0"/>
                  <a:cs typeface="Arial" charset="0"/>
                </a:rPr>
                <a:t>Outline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D3EF70B-1527-4182-B615-15A6B769B0AD}"/>
                </a:ext>
              </a:extLst>
            </p:cNvPr>
            <p:cNvGrpSpPr/>
            <p:nvPr/>
          </p:nvGrpSpPr>
          <p:grpSpPr>
            <a:xfrm>
              <a:off x="685800" y="3221191"/>
              <a:ext cx="4120224" cy="687183"/>
              <a:chOff x="912623" y="3221191"/>
              <a:chExt cx="4120224" cy="687183"/>
            </a:xfrm>
          </p:grpSpPr>
          <p:sp>
            <p:nvSpPr>
              <p:cNvPr id="60" name="Extract 1">
                <a:extLst>
                  <a:ext uri="{FF2B5EF4-FFF2-40B4-BE49-F238E27FC236}">
                    <a16:creationId xmlns:a16="http://schemas.microsoft.com/office/drawing/2014/main" id="{33816CA1-DC80-4446-97F9-E2B88C764C62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1253357-86A6-4D8F-9C89-3837671B6508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30428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Mastering the Basics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A22BA47-F04C-4BEA-B2A3-8CD681864316}"/>
                </a:ext>
              </a:extLst>
            </p:cNvPr>
            <p:cNvGrpSpPr/>
            <p:nvPr/>
          </p:nvGrpSpPr>
          <p:grpSpPr>
            <a:xfrm>
              <a:off x="685800" y="3975818"/>
              <a:ext cx="4464869" cy="687183"/>
              <a:chOff x="912623" y="3221191"/>
              <a:chExt cx="4464869" cy="687183"/>
            </a:xfrm>
          </p:grpSpPr>
          <p:sp>
            <p:nvSpPr>
              <p:cNvPr id="58" name="Extract 1">
                <a:extLst>
                  <a:ext uri="{FF2B5EF4-FFF2-40B4-BE49-F238E27FC236}">
                    <a16:creationId xmlns:a16="http://schemas.microsoft.com/office/drawing/2014/main" id="{1030EFFE-1642-47B3-A67C-090EFE9F8050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D584FDB-DC3E-47A4-AE5C-40A01410121B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33874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rgbClr val="00B0F0"/>
                    </a:solidFill>
                  </a:rPr>
                  <a:t>Advanced Engagement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80342A5-13CE-44E5-BB78-0EA27FD060DD}"/>
                </a:ext>
              </a:extLst>
            </p:cNvPr>
            <p:cNvGrpSpPr/>
            <p:nvPr/>
          </p:nvGrpSpPr>
          <p:grpSpPr>
            <a:xfrm>
              <a:off x="685800" y="4730445"/>
              <a:ext cx="4134650" cy="943756"/>
              <a:chOff x="912623" y="3221191"/>
              <a:chExt cx="4134650" cy="943756"/>
            </a:xfrm>
          </p:grpSpPr>
          <p:sp>
            <p:nvSpPr>
              <p:cNvPr id="56" name="Extract 1">
                <a:extLst>
                  <a:ext uri="{FF2B5EF4-FFF2-40B4-BE49-F238E27FC236}">
                    <a16:creationId xmlns:a16="http://schemas.microsoft.com/office/drawing/2014/main" id="{49A1CEE8-77E6-494B-B607-8452BC6DF90D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2559915-11AC-49E2-BCE8-69828B32E739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305724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Best Practices &amp; Key</a:t>
                </a:r>
                <a:br>
                  <a:rPr lang="en-US" sz="2400" kern="0" dirty="0">
                    <a:solidFill>
                      <a:schemeClr val="bg1"/>
                    </a:solidFill>
                  </a:rPr>
                </a:br>
                <a:r>
                  <a:rPr lang="en-US" sz="2400" kern="0" dirty="0">
                    <a:solidFill>
                      <a:schemeClr val="bg1"/>
                    </a:solidFill>
                  </a:rPr>
                  <a:t>Takeaways</a:t>
                </a: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9E78BF-15A2-49EF-A9B5-71AC80274AE8}"/>
                </a:ext>
              </a:extLst>
            </p:cNvPr>
            <p:cNvSpPr/>
            <p:nvPr/>
          </p:nvSpPr>
          <p:spPr bwMode="auto">
            <a:xfrm>
              <a:off x="685800" y="685800"/>
              <a:ext cx="4500063" cy="55626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61711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4D345-09F4-4B99-9E5C-B6306E749C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02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48A40A4-916E-425C-A642-B0D3F355D640}"/>
              </a:ext>
            </a:extLst>
          </p:cNvPr>
          <p:cNvSpPr txBox="1">
            <a:spLocks/>
          </p:cNvSpPr>
          <p:nvPr/>
        </p:nvSpPr>
        <p:spPr>
          <a:xfrm>
            <a:off x="685800" y="177893"/>
            <a:ext cx="12192000" cy="612648"/>
          </a:xfrm>
          <a:prstGeom prst="rect">
            <a:avLst/>
          </a:prstGeom>
        </p:spPr>
        <p:txBody>
          <a:bodyPr/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kern="0" dirty="0"/>
              <a:t>Challenges of Distractions and Multitasking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43EA7F-9F3E-4B3A-83F1-CBCDF762D4C9}"/>
              </a:ext>
            </a:extLst>
          </p:cNvPr>
          <p:cNvSpPr txBox="1"/>
          <p:nvPr/>
        </p:nvSpPr>
        <p:spPr>
          <a:xfrm>
            <a:off x="2077160" y="773932"/>
            <a:ext cx="803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80000"/>
            </a:pPr>
            <a:r>
              <a:rPr lang="en-US" sz="4000" b="1" dirty="0">
                <a:solidFill>
                  <a:srgbClr val="00B0F0"/>
                </a:solidFill>
              </a:rPr>
              <a:t>What are people doing?</a:t>
            </a:r>
          </a:p>
        </p:txBody>
      </p:sp>
      <p:pic>
        <p:nvPicPr>
          <p:cNvPr id="35" name="Graphic 4">
            <a:extLst>
              <a:ext uri="{FF2B5EF4-FFF2-40B4-BE49-F238E27FC236}">
                <a16:creationId xmlns:a16="http://schemas.microsoft.com/office/drawing/2014/main" id="{2DF7AB2B-AFBB-4F58-A7B1-5328B07A0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8729">
            <a:off x="8911692" y="3578134"/>
            <a:ext cx="2903296" cy="2944056"/>
          </a:xfrm>
          <a:prstGeom prst="rect">
            <a:avLst/>
          </a:prstGeom>
        </p:spPr>
      </p:pic>
      <p:pic>
        <p:nvPicPr>
          <p:cNvPr id="36" name="Graphic 8">
            <a:extLst>
              <a:ext uri="{FF2B5EF4-FFF2-40B4-BE49-F238E27FC236}">
                <a16:creationId xmlns:a16="http://schemas.microsoft.com/office/drawing/2014/main" id="{33606312-8BF8-4620-BA7A-DC404F883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1" y="1303950"/>
            <a:ext cx="2802133" cy="2844498"/>
          </a:xfrm>
          <a:prstGeom prst="rect">
            <a:avLst/>
          </a:prstGeom>
        </p:spPr>
      </p:pic>
      <p:pic>
        <p:nvPicPr>
          <p:cNvPr id="37" name="Graphic 42">
            <a:extLst>
              <a:ext uri="{FF2B5EF4-FFF2-40B4-BE49-F238E27FC236}">
                <a16:creationId xmlns:a16="http://schemas.microsoft.com/office/drawing/2014/main" id="{2F8A188A-D9D2-4545-A86B-B0E181090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46" y="1303808"/>
            <a:ext cx="2802412" cy="2844782"/>
          </a:xfrm>
          <a:prstGeom prst="rect">
            <a:avLst/>
          </a:prstGeom>
        </p:spPr>
      </p:pic>
      <p:pic>
        <p:nvPicPr>
          <p:cNvPr id="38" name="Graphic 44">
            <a:extLst>
              <a:ext uri="{FF2B5EF4-FFF2-40B4-BE49-F238E27FC236}">
                <a16:creationId xmlns:a16="http://schemas.microsoft.com/office/drawing/2014/main" id="{6187E9AF-7AEC-4EC9-8897-65EB78ACA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40" y="1384967"/>
            <a:ext cx="2645326" cy="2682464"/>
          </a:xfrm>
          <a:prstGeom prst="rect">
            <a:avLst/>
          </a:prstGeom>
        </p:spPr>
      </p:pic>
      <p:pic>
        <p:nvPicPr>
          <p:cNvPr id="39" name="Graphic 48">
            <a:extLst>
              <a:ext uri="{FF2B5EF4-FFF2-40B4-BE49-F238E27FC236}">
                <a16:creationId xmlns:a16="http://schemas.microsoft.com/office/drawing/2014/main" id="{6989B1D6-4AC9-4A64-9BFE-8B05DDA729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9" y="3883415"/>
            <a:ext cx="2613292" cy="2652803"/>
          </a:xfrm>
          <a:prstGeom prst="rect">
            <a:avLst/>
          </a:prstGeom>
        </p:spPr>
      </p:pic>
      <p:pic>
        <p:nvPicPr>
          <p:cNvPr id="40" name="Graphic 52">
            <a:extLst>
              <a:ext uri="{FF2B5EF4-FFF2-40B4-BE49-F238E27FC236}">
                <a16:creationId xmlns:a16="http://schemas.microsoft.com/office/drawing/2014/main" id="{B46C9837-7CDB-44B8-9EA8-CFFA5D45D3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959">
            <a:off x="4930279" y="3878719"/>
            <a:ext cx="2424955" cy="2458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9087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10" y="1108692"/>
            <a:ext cx="5826234" cy="591432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758615-EE23-4F5D-AD9F-6B3B85E12700}"/>
              </a:ext>
            </a:extLst>
          </p:cNvPr>
          <p:cNvGrpSpPr/>
          <p:nvPr/>
        </p:nvGrpSpPr>
        <p:grpSpPr>
          <a:xfrm>
            <a:off x="1259051" y="1445023"/>
            <a:ext cx="9673898" cy="3967954"/>
            <a:chOff x="1471954" y="1696548"/>
            <a:chExt cx="9673898" cy="39679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829EA8-CECD-4B21-AA80-73662839B066}"/>
                </a:ext>
              </a:extLst>
            </p:cNvPr>
            <p:cNvSpPr txBox="1"/>
            <p:nvPr/>
          </p:nvSpPr>
          <p:spPr>
            <a:xfrm>
              <a:off x="8710570" y="4956616"/>
              <a:ext cx="24352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>
                      <a:lumMod val="75000"/>
                    </a:schemeClr>
                  </a:solidFill>
                </a:rPr>
                <a:t>— INXPO</a:t>
              </a:r>
            </a:p>
          </p:txBody>
        </p:sp>
        <p:sp>
          <p:nvSpPr>
            <p:cNvPr id="12" name="Title 3">
              <a:extLst>
                <a:ext uri="{FF2B5EF4-FFF2-40B4-BE49-F238E27FC236}">
                  <a16:creationId xmlns:a16="http://schemas.microsoft.com/office/drawing/2014/main" id="{58F56B2E-71AF-43FB-AA4C-EC932313632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71954" y="1696548"/>
              <a:ext cx="9248092" cy="34649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normAutofit fontScale="97500"/>
            </a:bodyPr>
            <a:lstStyle>
              <a:lvl1pPr marL="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9pPr>
            </a:lstStyle>
            <a:p>
              <a:pPr algn="ctr"/>
              <a:r>
                <a:rPr lang="en-US" sz="5300" kern="0" dirty="0">
                  <a:latin typeface="Arial" charset="0"/>
                  <a:cs typeface="Arial" charset="0"/>
                </a:rPr>
                <a:t>Visuals help store information in </a:t>
              </a:r>
              <a:r>
                <a:rPr lang="en-US" sz="5300" b="1" dirty="0">
                  <a:solidFill>
                    <a:srgbClr val="00B0F0"/>
                  </a:solidFill>
                  <a:latin typeface="+mn-lt"/>
                  <a:ea typeface="+mn-ea"/>
                  <a:cs typeface="+mn-cs"/>
                </a:rPr>
                <a:t>long-term memory</a:t>
              </a:r>
              <a:r>
                <a:rPr lang="en-US" sz="5300" kern="0" dirty="0">
                  <a:latin typeface="Arial" charset="0"/>
                  <a:cs typeface="Arial" charset="0"/>
                </a:rPr>
                <a:t>, so be mindful to choose images that link strongly to your point.</a:t>
              </a:r>
              <a:endParaRPr lang="en-US" sz="5300" kern="0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E05E14F-8660-4BEB-A78B-721AC8662B5B}"/>
              </a:ext>
            </a:extLst>
          </p:cNvPr>
          <p:cNvSpPr/>
          <p:nvPr/>
        </p:nvSpPr>
        <p:spPr bwMode="auto">
          <a:xfrm>
            <a:off x="844145" y="1126731"/>
            <a:ext cx="10503710" cy="460453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254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83" y="1350141"/>
            <a:ext cx="5442020" cy="541896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2AE84-1B81-49FF-95DB-4928525ABA63}"/>
              </a:ext>
            </a:extLst>
          </p:cNvPr>
          <p:cNvSpPr txBox="1">
            <a:spLocks/>
          </p:cNvSpPr>
          <p:nvPr/>
        </p:nvSpPr>
        <p:spPr bwMode="auto">
          <a:xfrm>
            <a:off x="1038642" y="1242366"/>
            <a:ext cx="5820621" cy="474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kern="0" dirty="0">
                <a:solidFill>
                  <a:schemeClr val="bg1"/>
                </a:solidFill>
              </a:rPr>
              <a:t>Visual Design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Use images that reinforce your point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Consider simple infographics for complex information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  <a:defRPr/>
            </a:pPr>
            <a:r>
              <a:rPr lang="en-US" sz="2400" kern="0" dirty="0">
                <a:solidFill>
                  <a:srgbClr val="FFFFFF"/>
                </a:solidFill>
              </a:rPr>
              <a:t>Enabling webcams (for presenters) can add a personal touch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Video and audio can reset audience focus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Follow-up or support engagement questions with a visual</a:t>
            </a:r>
          </a:p>
          <a:p>
            <a:pPr marL="22225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1CB898-CF73-4CE7-B3ED-7818733C1C77}"/>
              </a:ext>
            </a:extLst>
          </p:cNvPr>
          <p:cNvSpPr/>
          <p:nvPr/>
        </p:nvSpPr>
        <p:spPr bwMode="auto">
          <a:xfrm>
            <a:off x="685800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9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A9C7A0-89A9-4F5D-B070-6EEFF400CD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494855" y="719093"/>
            <a:ext cx="8132769" cy="541981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B1A222-DBD5-44CB-B832-CFCBA800BF5A}"/>
              </a:ext>
            </a:extLst>
          </p:cNvPr>
          <p:cNvSpPr txBox="1">
            <a:spLocks/>
          </p:cNvSpPr>
          <p:nvPr/>
        </p:nvSpPr>
        <p:spPr bwMode="auto">
          <a:xfrm>
            <a:off x="1038642" y="1242366"/>
            <a:ext cx="5845015" cy="460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the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content is presented amplifies your message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solidFill>
                  <a:srgbClr val="FFFFFF"/>
                </a:solidFill>
              </a:rPr>
              <a:t>Share a surprising statistic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 pitchFamily="1" charset="-128"/>
              <a:cs typeface="Arial"/>
            </a:endParaRP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 pitchFamily="1" charset="-128"/>
                <a:cs typeface="Arial"/>
              </a:rPr>
              <a:t>Use compelling quotation</a:t>
            </a:r>
          </a:p>
          <a:p>
            <a:pPr marR="0" lvl="1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kern="0" dirty="0">
                <a:solidFill>
                  <a:srgbClr val="FFFFFF"/>
                </a:solidFill>
                <a:latin typeface="Arial"/>
                <a:cs typeface="Arial"/>
              </a:rPr>
              <a:t>Change the tone, have multiple presenters/voices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 pitchFamily="1" charset="-128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47" y="1242366"/>
            <a:ext cx="10058400" cy="56550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96200" y="968188"/>
            <a:ext cx="3260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8529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Arial"/>
              </a:rPr>
              <a:t>60% of college students ages 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08529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Arial"/>
              </a:rPr>
              <a:t>18–22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8529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Arial"/>
              </a:rPr>
              <a:t> drink alcohol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48683" y="5363711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ヒラギノ角ゴ Pro W3" pitchFamily="1" charset="-128"/>
                <a:cs typeface="Arial"/>
              </a:rPr>
              <a:t>2 of 3 engage in Binge Drinking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C0EB01-984A-46E4-9FA5-A1BEC7808BCE}"/>
              </a:ext>
            </a:extLst>
          </p:cNvPr>
          <p:cNvSpPr/>
          <p:nvPr/>
        </p:nvSpPr>
        <p:spPr bwMode="auto">
          <a:xfrm>
            <a:off x="685800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7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1A222-DBD5-44CB-B832-CFCBA800B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642" y="1242366"/>
            <a:ext cx="5870158" cy="515615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dirty="0">
                <a:solidFill>
                  <a:schemeClr val="bg1"/>
                </a:solidFill>
              </a:rPr>
              <a:t>Attendees should be touching the keyboard every few minutes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Ask an open-ended question and allow audience to respond via Chat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Allow attendees to interact using a webinar whiteboard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Allow attendees to “raise their hands”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Add a poll question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0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27890" y="1362694"/>
            <a:ext cx="4252910" cy="5916787"/>
            <a:chOff x="7189789" y="686791"/>
            <a:chExt cx="4738741" cy="659269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alphaModFix amt="7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4"/>
            <a:stretch/>
          </p:blipFill>
          <p:spPr>
            <a:xfrm rot="595161">
              <a:off x="7189789" y="686791"/>
              <a:ext cx="4738741" cy="6592691"/>
            </a:xfrm>
            <a:prstGeom prst="rect">
              <a:avLst/>
            </a:prstGeom>
          </p:spPr>
        </p:pic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E6B1A222-DBD5-44CB-B832-CFCBA800BF5A}"/>
                </a:ext>
              </a:extLst>
            </p:cNvPr>
            <p:cNvSpPr txBox="1">
              <a:spLocks/>
            </p:cNvSpPr>
            <p:nvPr/>
          </p:nvSpPr>
          <p:spPr bwMode="auto">
            <a:xfrm rot="577156">
              <a:off x="8739198" y="1599748"/>
              <a:ext cx="2393709" cy="3551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7500" lnSpcReduction="20000"/>
            </a:bodyPr>
            <a:lstStyle>
              <a:lvl1pPr marL="280988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2349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Arial" charset="0"/>
                <a:buChar char="–"/>
                <a:defRPr sz="1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679450" indent="-2222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F82"/>
                </a:buClr>
                <a:buSzPct val="80000"/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F82"/>
                </a:buClr>
                <a:buSzPct val="80000"/>
                <a:buFont typeface="Wingdings" pitchFamily="2" charset="2"/>
                <a:buChar char="§"/>
                <a:defRPr sz="12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F82"/>
                </a:buClr>
                <a:buSzPct val="80000"/>
                <a:buFont typeface="Wingdings" pitchFamily="1" charset="2"/>
                <a:buChar char="§"/>
                <a:defRPr sz="12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F82"/>
                </a:buClr>
                <a:buSzPct val="80000"/>
                <a:buFont typeface="Wingdings" pitchFamily="1" charset="2"/>
                <a:buChar char="§"/>
                <a:defRPr sz="12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F82"/>
                </a:buClr>
                <a:buSzPct val="80000"/>
                <a:buFont typeface="Wingdings" pitchFamily="1" charset="2"/>
                <a:buChar char="§"/>
                <a:defRPr sz="12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F82"/>
                </a:buClr>
                <a:buSzPct val="80000"/>
                <a:buFont typeface="Wingdings" pitchFamily="1" charset="2"/>
                <a:buChar char="§"/>
                <a:defRPr sz="12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US" sz="1900" b="1" kern="0" dirty="0">
                  <a:solidFill>
                    <a:schemeClr val="bg1"/>
                  </a:solidFill>
                </a:rPr>
                <a:t> Engagement Tools</a:t>
              </a:r>
            </a:p>
            <a:p>
              <a:pPr marL="342900" lvl="1" indent="-101600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ClrTx/>
                <a:buFont typeface="Wingdings" panose="05000000000000000000" pitchFamily="2" charset="2"/>
                <a:buChar char="§"/>
              </a:pPr>
              <a:r>
                <a:rPr lang="en-US" sz="1600" kern="0" dirty="0">
                  <a:solidFill>
                    <a:schemeClr val="bg1"/>
                  </a:solidFill>
                </a:rPr>
                <a:t>In-platform polling</a:t>
              </a:r>
            </a:p>
            <a:p>
              <a:pPr marL="342900" lvl="1" indent="-101600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ClrTx/>
                <a:buFont typeface="Wingdings" panose="05000000000000000000" pitchFamily="2" charset="2"/>
                <a:buChar char="§"/>
              </a:pPr>
              <a:r>
                <a:rPr lang="en-US" sz="1600" kern="0" dirty="0">
                  <a:solidFill>
                    <a:schemeClr val="bg1"/>
                  </a:solidFill>
                </a:rPr>
                <a:t>Small group</a:t>
              </a:r>
              <a:br>
                <a:rPr lang="en-US" sz="1600" kern="0" dirty="0">
                  <a:solidFill>
                    <a:schemeClr val="bg1"/>
                  </a:solidFill>
                </a:rPr>
              </a:br>
              <a:r>
                <a:rPr lang="en-US" sz="1600" kern="0" dirty="0">
                  <a:solidFill>
                    <a:schemeClr val="bg1"/>
                  </a:solidFill>
                </a:rPr>
                <a:t>“breakout rooms”</a:t>
              </a:r>
            </a:p>
            <a:p>
              <a:pPr marL="342900" lvl="1" indent="-101600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ClrTx/>
                <a:buFont typeface="Wingdings" panose="05000000000000000000" pitchFamily="2" charset="2"/>
                <a:buChar char="§"/>
              </a:pPr>
              <a:r>
                <a:rPr lang="en-US" sz="1600" kern="0" dirty="0">
                  <a:solidFill>
                    <a:schemeClr val="bg1"/>
                  </a:solidFill>
                </a:rPr>
                <a:t>3</a:t>
              </a:r>
              <a:r>
                <a:rPr lang="en-US" sz="1600" kern="0" baseline="30000" dirty="0">
                  <a:solidFill>
                    <a:schemeClr val="bg1"/>
                  </a:solidFill>
                </a:rPr>
                <a:t>rd</a:t>
              </a:r>
              <a:r>
                <a:rPr lang="en-US" sz="1600" kern="0" dirty="0">
                  <a:solidFill>
                    <a:schemeClr val="bg1"/>
                  </a:solidFill>
                </a:rPr>
                <a:t> Party Add-Ins </a:t>
              </a:r>
              <a:br>
                <a:rPr lang="en-US" sz="1600" kern="0" dirty="0">
                  <a:solidFill>
                    <a:schemeClr val="bg1"/>
                  </a:solidFill>
                </a:rPr>
              </a:br>
              <a:r>
                <a:rPr lang="en-US" sz="1600" kern="0" dirty="0">
                  <a:solidFill>
                    <a:schemeClr val="bg1"/>
                  </a:solidFill>
                </a:rPr>
                <a:t>(</a:t>
              </a:r>
              <a:r>
                <a:rPr lang="en-US" sz="1600" kern="0" dirty="0" err="1">
                  <a:solidFill>
                    <a:schemeClr val="bg1"/>
                  </a:solidFill>
                </a:rPr>
                <a:t>PollEverywhere</a:t>
              </a:r>
              <a:r>
                <a:rPr lang="en-US" sz="1600" kern="0" dirty="0">
                  <a:solidFill>
                    <a:schemeClr val="bg1"/>
                  </a:solidFill>
                </a:rPr>
                <a:t>)</a:t>
              </a:r>
            </a:p>
            <a:p>
              <a:pPr marL="342900" lvl="1" indent="-101600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ClrTx/>
                <a:buFont typeface="Wingdings" panose="05000000000000000000" pitchFamily="2" charset="2"/>
                <a:buChar char="§"/>
              </a:pPr>
              <a:r>
                <a:rPr lang="en-US" sz="1600" kern="0" dirty="0">
                  <a:solidFill>
                    <a:schemeClr val="bg1"/>
                  </a:solidFill>
                </a:rPr>
                <a:t>Chat / Q&amp;A</a:t>
              </a:r>
            </a:p>
            <a:p>
              <a:pPr marL="342900" lvl="1" indent="-101600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ClrTx/>
                <a:buFont typeface="Wingdings" panose="05000000000000000000" pitchFamily="2" charset="2"/>
                <a:buChar char="§"/>
              </a:pPr>
              <a:r>
                <a:rPr lang="en-US" sz="1600" kern="0" dirty="0">
                  <a:solidFill>
                    <a:schemeClr val="bg1"/>
                  </a:solidFill>
                </a:rPr>
                <a:t>Raise Hand</a:t>
              </a:r>
            </a:p>
            <a:p>
              <a:pPr marL="342900" lvl="1" indent="-101600">
                <a:lnSpc>
                  <a:spcPct val="120000"/>
                </a:lnSpc>
                <a:spcBef>
                  <a:spcPts val="0"/>
                </a:spcBef>
                <a:spcAft>
                  <a:spcPts val="1800"/>
                </a:spcAft>
                <a:buClrTx/>
                <a:buFont typeface="Wingdings" panose="05000000000000000000" pitchFamily="2" charset="2"/>
                <a:buChar char="§"/>
              </a:pPr>
              <a:r>
                <a:rPr lang="en-US" sz="1600" kern="0" dirty="0">
                  <a:solidFill>
                    <a:schemeClr val="bg1"/>
                  </a:solidFill>
                </a:rPr>
                <a:t>Webinar  Whiteboards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76DFEA5-74AD-4EA7-B5A6-665B0CE4460E}"/>
              </a:ext>
            </a:extLst>
          </p:cNvPr>
          <p:cNvSpPr/>
          <p:nvPr/>
        </p:nvSpPr>
        <p:spPr bwMode="auto">
          <a:xfrm>
            <a:off x="685800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31897AC-ABD3-4003-A158-9248159A7DF7}"/>
              </a:ext>
            </a:extLst>
          </p:cNvPr>
          <p:cNvSpPr txBox="1">
            <a:spLocks/>
          </p:cNvSpPr>
          <p:nvPr/>
        </p:nvSpPr>
        <p:spPr>
          <a:xfrm>
            <a:off x="7505700" y="665851"/>
            <a:ext cx="4076700" cy="612648"/>
          </a:xfrm>
          <a:prstGeom prst="rect">
            <a:avLst/>
          </a:prstGeom>
        </p:spPr>
        <p:txBody>
          <a:bodyPr/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kern="0" dirty="0" err="1"/>
              <a:t>Keep’em</a:t>
            </a:r>
            <a:r>
              <a:rPr lang="en-US" kern="0" dirty="0"/>
              <a:t> at the Keyboard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13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B1A222-DBD5-44CB-B832-CFCBA800BF5A}"/>
              </a:ext>
            </a:extLst>
          </p:cNvPr>
          <p:cNvSpPr txBox="1">
            <a:spLocks/>
          </p:cNvSpPr>
          <p:nvPr/>
        </p:nvSpPr>
        <p:spPr bwMode="auto">
          <a:xfrm>
            <a:off x="1038642" y="1242366"/>
            <a:ext cx="5819358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kern="0" dirty="0">
                <a:solidFill>
                  <a:schemeClr val="bg1"/>
                </a:solidFill>
              </a:rPr>
              <a:t>Webinars as Social Media Tools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If lacking a prominent social media component, webinars can be used in a way to communicate your message with your clients and/or the public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Webinars can also be used in conjunction with social media programs to keep the messaging consistent</a:t>
            </a:r>
          </a:p>
          <a:p>
            <a:pPr marL="22225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3000" b="1" kern="0" dirty="0">
              <a:solidFill>
                <a:schemeClr val="bg1"/>
              </a:solidFill>
            </a:endParaRPr>
          </a:p>
          <a:p>
            <a:pPr marL="22225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BBE238-79F7-4249-BAEB-E8D77157DF50}"/>
              </a:ext>
            </a:extLst>
          </p:cNvPr>
          <p:cNvSpPr/>
          <p:nvPr/>
        </p:nvSpPr>
        <p:spPr bwMode="auto">
          <a:xfrm>
            <a:off x="685800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693577-3693-4862-9319-AB67C156F1D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06" y="1634324"/>
            <a:ext cx="3589352" cy="3589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1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4456E-9B0F-4885-84C9-94776378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09" y="318271"/>
            <a:ext cx="3360421" cy="382588"/>
          </a:xfrm>
        </p:spPr>
        <p:txBody>
          <a:bodyPr/>
          <a:lstStyle/>
          <a:p>
            <a:r>
              <a:rPr lang="en-US" dirty="0"/>
              <a:t>ABOUT ME: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DB2C76-45E8-4F29-B3C1-5250D18FC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550" y="1511300"/>
            <a:ext cx="8324850" cy="3484031"/>
          </a:xfrm>
        </p:spPr>
        <p:txBody>
          <a:bodyPr wrap="square" tIns="91440" bIns="91440">
            <a:spAutoFit/>
          </a:bodyPr>
          <a:lstStyle/>
          <a:p>
            <a:pPr>
              <a:buClr>
                <a:srgbClr val="BCDDFB"/>
              </a:buClr>
            </a:pPr>
            <a:r>
              <a:rPr lang="en-US" sz="2800" dirty="0">
                <a:solidFill>
                  <a:schemeClr val="bg1"/>
                </a:solidFill>
              </a:rPr>
              <a:t>Born in DC and raised in suburban Maryland</a:t>
            </a:r>
          </a:p>
          <a:p>
            <a:pPr>
              <a:buClr>
                <a:srgbClr val="BCDDFB"/>
              </a:buClr>
            </a:pPr>
            <a:r>
              <a:rPr lang="en-US" sz="2800" dirty="0">
                <a:solidFill>
                  <a:schemeClr val="bg1"/>
                </a:solidFill>
              </a:rPr>
              <a:t>Masters degree in Applied Sociology</a:t>
            </a:r>
          </a:p>
          <a:p>
            <a:pPr>
              <a:buClr>
                <a:srgbClr val="BCDDFB"/>
              </a:buClr>
            </a:pPr>
            <a:r>
              <a:rPr lang="en-US" sz="2800" dirty="0">
                <a:solidFill>
                  <a:schemeClr val="bg1"/>
                </a:solidFill>
              </a:rPr>
              <a:t>With RTI since 2007</a:t>
            </a:r>
          </a:p>
          <a:p>
            <a:pPr>
              <a:buClr>
                <a:srgbClr val="BCDDFB"/>
              </a:buClr>
            </a:pPr>
            <a:r>
              <a:rPr lang="en-US" sz="2800" dirty="0">
                <a:solidFill>
                  <a:schemeClr val="bg1"/>
                </a:solidFill>
              </a:rPr>
              <a:t>Producing and facilitating ~1000 webinars since 2010</a:t>
            </a:r>
          </a:p>
          <a:p>
            <a:pPr lvl="2">
              <a:buClr>
                <a:srgbClr val="BCDDFB"/>
              </a:buClr>
            </a:pPr>
            <a:r>
              <a:rPr lang="en-US" sz="2400" dirty="0">
                <a:solidFill>
                  <a:schemeClr val="bg1"/>
                </a:solidFill>
              </a:rPr>
              <a:t>8 years of experience with Cisco’s WebEx</a:t>
            </a:r>
          </a:p>
          <a:p>
            <a:pPr lvl="2">
              <a:buClr>
                <a:srgbClr val="BCDDFB"/>
              </a:buClr>
            </a:pPr>
            <a:r>
              <a:rPr lang="en-US" sz="2400" dirty="0">
                <a:solidFill>
                  <a:schemeClr val="bg1"/>
                </a:solidFill>
              </a:rPr>
              <a:t>3 years of experience with Adobe Connect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CE525-1674-43CF-9471-DFB8DA07B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" y="1824487"/>
            <a:ext cx="2068286" cy="289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6710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E05D39-8022-4172-9804-8B46E7F88AF7}"/>
              </a:ext>
            </a:extLst>
          </p:cNvPr>
          <p:cNvSpPr txBox="1">
            <a:spLocks/>
          </p:cNvSpPr>
          <p:nvPr/>
        </p:nvSpPr>
        <p:spPr bwMode="auto">
          <a:xfrm>
            <a:off x="1038642" y="1242366"/>
            <a:ext cx="578125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kern="0" dirty="0">
                <a:solidFill>
                  <a:schemeClr val="bg1"/>
                </a:solidFill>
              </a:rPr>
              <a:t>Gathering Data &amp; Feedback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Registration questions before the event can help you tailor webinars to your exact audience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Use post-event surveys to learn what attendees found useful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endParaRPr lang="en-US" sz="3000" b="1" kern="0" dirty="0">
              <a:solidFill>
                <a:schemeClr val="bg1"/>
              </a:solidFill>
            </a:endParaRPr>
          </a:p>
          <a:p>
            <a:pPr marL="22225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BBE238-79F7-4249-BAEB-E8D77157DF50}"/>
              </a:ext>
            </a:extLst>
          </p:cNvPr>
          <p:cNvSpPr/>
          <p:nvPr/>
        </p:nvSpPr>
        <p:spPr bwMode="auto">
          <a:xfrm>
            <a:off x="685800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F3B4D7-0948-41E3-A727-87BEEB1985E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06" y="1634324"/>
            <a:ext cx="4074364" cy="3593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6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4D19DDC-CCC0-43CD-A603-6826336234A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06" y="1243490"/>
            <a:ext cx="4078224" cy="398442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B1A222-DBD5-44CB-B832-CFCBA800BF5A}"/>
              </a:ext>
            </a:extLst>
          </p:cNvPr>
          <p:cNvSpPr txBox="1">
            <a:spLocks/>
          </p:cNvSpPr>
          <p:nvPr/>
        </p:nvSpPr>
        <p:spPr bwMode="auto">
          <a:xfrm>
            <a:off x="1038642" y="1242366"/>
            <a:ext cx="575585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kern="0" dirty="0">
                <a:solidFill>
                  <a:schemeClr val="bg1"/>
                </a:solidFill>
              </a:rPr>
              <a:t>Making webinars more inclusive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Can coordinate with a 3</a:t>
            </a:r>
            <a:r>
              <a:rPr lang="en-US" sz="2400" kern="0" baseline="30000" dirty="0">
                <a:solidFill>
                  <a:schemeClr val="bg1"/>
                </a:solidFill>
              </a:rPr>
              <a:t>rd</a:t>
            </a:r>
            <a:r>
              <a:rPr lang="en-US" sz="2400" kern="0" dirty="0">
                <a:solidFill>
                  <a:schemeClr val="bg1"/>
                </a:solidFill>
              </a:rPr>
              <a:t> party transcribing service for live, closed captioning of webinars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Can also create transcripts after the fact from webinar recordings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“Breakout rooms” can facilitate smaller conversations, and give more attendees a chance for their voice to be heard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endParaRPr lang="en-US" sz="2400" kern="0" dirty="0">
              <a:solidFill>
                <a:schemeClr val="bg1"/>
              </a:solidFill>
            </a:endParaRPr>
          </a:p>
          <a:p>
            <a:pPr marL="22225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2400" b="1" kern="0" dirty="0">
              <a:solidFill>
                <a:schemeClr val="bg1"/>
              </a:solidFill>
            </a:endParaRPr>
          </a:p>
          <a:p>
            <a:pPr marL="22225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0EA1D-3A34-43A5-AD8C-9DB336E5728B}"/>
              </a:ext>
            </a:extLst>
          </p:cNvPr>
          <p:cNvSpPr/>
          <p:nvPr/>
        </p:nvSpPr>
        <p:spPr bwMode="auto">
          <a:xfrm>
            <a:off x="685800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9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E05D39-8022-4172-9804-8B46E7F88AF7}"/>
              </a:ext>
            </a:extLst>
          </p:cNvPr>
          <p:cNvSpPr txBox="1">
            <a:spLocks/>
          </p:cNvSpPr>
          <p:nvPr/>
        </p:nvSpPr>
        <p:spPr bwMode="auto">
          <a:xfrm>
            <a:off x="1038642" y="1242366"/>
            <a:ext cx="578125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kern="0" dirty="0">
                <a:solidFill>
                  <a:schemeClr val="bg1"/>
                </a:solidFill>
              </a:rPr>
              <a:t>Be creative and experiment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Find out which interactive tools work best with the size of your audience and type of webinar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endParaRPr lang="en-US" sz="3000" b="1" kern="0" dirty="0">
              <a:solidFill>
                <a:schemeClr val="bg1"/>
              </a:solidFill>
            </a:endParaRPr>
          </a:p>
          <a:p>
            <a:pPr marL="22225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90EA1D-3A34-43A5-AD8C-9DB336E5728B}"/>
              </a:ext>
            </a:extLst>
          </p:cNvPr>
          <p:cNvSpPr/>
          <p:nvPr/>
        </p:nvSpPr>
        <p:spPr bwMode="auto">
          <a:xfrm>
            <a:off x="685800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41DFF2-C145-4F71-84C4-F2C15726D7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06" y="1243490"/>
            <a:ext cx="4078224" cy="4375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86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EA2C48D-11A8-4F59-A49B-36A5A18617D0}"/>
              </a:ext>
            </a:extLst>
          </p:cNvPr>
          <p:cNvGrpSpPr/>
          <p:nvPr/>
        </p:nvGrpSpPr>
        <p:grpSpPr>
          <a:xfrm>
            <a:off x="685800" y="685800"/>
            <a:ext cx="4500063" cy="5562600"/>
            <a:chOff x="685800" y="685800"/>
            <a:chExt cx="4500063" cy="5562600"/>
          </a:xfrm>
        </p:grpSpPr>
        <p:sp>
          <p:nvSpPr>
            <p:cNvPr id="34" name="Title 3">
              <a:extLst>
                <a:ext uri="{FF2B5EF4-FFF2-40B4-BE49-F238E27FC236}">
                  <a16:creationId xmlns:a16="http://schemas.microsoft.com/office/drawing/2014/main" id="{D513C690-78F5-45BB-9EA2-6406279674C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3328" y="685800"/>
              <a:ext cx="4165006" cy="2664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normAutofit fontScale="97500"/>
            </a:bodyPr>
            <a:lstStyle>
              <a:lvl1pPr marL="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9pPr>
            </a:lstStyle>
            <a:p>
              <a:pPr algn="ctr"/>
              <a:r>
                <a:rPr lang="en-US" sz="4000" b="1" kern="0" dirty="0">
                  <a:latin typeface="Arial" charset="0"/>
                  <a:ea typeface="Arial" charset="0"/>
                  <a:cs typeface="Arial" charset="0"/>
                </a:rPr>
                <a:t>Outline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05AF5CC-1E06-4A08-8057-6817FFB22AD2}"/>
                </a:ext>
              </a:extLst>
            </p:cNvPr>
            <p:cNvGrpSpPr/>
            <p:nvPr/>
          </p:nvGrpSpPr>
          <p:grpSpPr>
            <a:xfrm>
              <a:off x="685800" y="3221191"/>
              <a:ext cx="4120224" cy="687183"/>
              <a:chOff x="912623" y="3221191"/>
              <a:chExt cx="4120224" cy="687183"/>
            </a:xfrm>
          </p:grpSpPr>
          <p:sp>
            <p:nvSpPr>
              <p:cNvPr id="43" name="Extract 1">
                <a:extLst>
                  <a:ext uri="{FF2B5EF4-FFF2-40B4-BE49-F238E27FC236}">
                    <a16:creationId xmlns:a16="http://schemas.microsoft.com/office/drawing/2014/main" id="{339A080B-110C-4833-A41A-600179336A0C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1E4499B-D3E1-4A76-9EC7-C52D341BF923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30428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Mastering the Basics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C9F740A-D735-4E89-B0C6-968D69181516}"/>
                </a:ext>
              </a:extLst>
            </p:cNvPr>
            <p:cNvGrpSpPr/>
            <p:nvPr/>
          </p:nvGrpSpPr>
          <p:grpSpPr>
            <a:xfrm>
              <a:off x="685800" y="3975818"/>
              <a:ext cx="4464869" cy="687183"/>
              <a:chOff x="912623" y="3221191"/>
              <a:chExt cx="4464869" cy="687183"/>
            </a:xfrm>
          </p:grpSpPr>
          <p:sp>
            <p:nvSpPr>
              <p:cNvPr id="41" name="Extract 1">
                <a:extLst>
                  <a:ext uri="{FF2B5EF4-FFF2-40B4-BE49-F238E27FC236}">
                    <a16:creationId xmlns:a16="http://schemas.microsoft.com/office/drawing/2014/main" id="{9C059A60-6F60-4BC5-A2B0-A0820B4E9445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7BF083-ADC8-4E4D-AFC0-321619857DB2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33874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Advanced Engagement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633C0D-FFD5-4845-A4AF-8659F64706F6}"/>
                </a:ext>
              </a:extLst>
            </p:cNvPr>
            <p:cNvGrpSpPr/>
            <p:nvPr/>
          </p:nvGrpSpPr>
          <p:grpSpPr>
            <a:xfrm>
              <a:off x="685800" y="4730445"/>
              <a:ext cx="4134650" cy="943756"/>
              <a:chOff x="912623" y="3221191"/>
              <a:chExt cx="4134650" cy="943756"/>
            </a:xfrm>
          </p:grpSpPr>
          <p:sp>
            <p:nvSpPr>
              <p:cNvPr id="39" name="Extract 1">
                <a:extLst>
                  <a:ext uri="{FF2B5EF4-FFF2-40B4-BE49-F238E27FC236}">
                    <a16:creationId xmlns:a16="http://schemas.microsoft.com/office/drawing/2014/main" id="{B15CC02B-E6EA-41FA-B7D6-62BC9A42DB90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D92DA50-07D8-43F2-BFAE-851A54BF269E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305724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rgbClr val="00B0F0"/>
                    </a:solidFill>
                  </a:rPr>
                  <a:t>Best Practices &amp; Key</a:t>
                </a:r>
                <a:br>
                  <a:rPr lang="en-US" sz="2400" kern="0" dirty="0">
                    <a:solidFill>
                      <a:srgbClr val="00B0F0"/>
                    </a:solidFill>
                  </a:rPr>
                </a:br>
                <a:r>
                  <a:rPr lang="en-US" sz="2400" kern="0" dirty="0">
                    <a:solidFill>
                      <a:srgbClr val="00B0F0"/>
                    </a:solidFill>
                  </a:rPr>
                  <a:t>Takeaways</a:t>
                </a: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9AE587-7837-42B0-BFED-866275863627}"/>
                </a:ext>
              </a:extLst>
            </p:cNvPr>
            <p:cNvSpPr/>
            <p:nvPr/>
          </p:nvSpPr>
          <p:spPr bwMode="auto">
            <a:xfrm>
              <a:off x="685800" y="685800"/>
              <a:ext cx="4500063" cy="55626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4563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685801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B1A222-DBD5-44CB-B832-CFCBA800BF5A}"/>
              </a:ext>
            </a:extLst>
          </p:cNvPr>
          <p:cNvSpPr txBox="1">
            <a:spLocks/>
          </p:cNvSpPr>
          <p:nvPr/>
        </p:nvSpPr>
        <p:spPr bwMode="auto">
          <a:xfrm>
            <a:off x="685800" y="4350634"/>
            <a:ext cx="62573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2250" lvl="1" indent="0" algn="ctr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5100" b="1" kern="0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Formulate a plan, </a:t>
            </a:r>
            <a:br>
              <a:rPr lang="en-US" sz="5100" b="1" kern="0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</a:br>
            <a:r>
              <a:rPr lang="en-US" sz="5100" b="1" kern="0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and stick to 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5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F4C76C-6612-4B55-8DF6-8308211BE64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-1323184" y="7895"/>
            <a:ext cx="8132769" cy="5419814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8C9E0493-6993-4FC8-9B2C-5F8850077727}"/>
              </a:ext>
            </a:extLst>
          </p:cNvPr>
          <p:cNvSpPr txBox="1">
            <a:spLocks/>
          </p:cNvSpPr>
          <p:nvPr/>
        </p:nvSpPr>
        <p:spPr bwMode="auto">
          <a:xfrm>
            <a:off x="1471955" y="1573260"/>
            <a:ext cx="9248092" cy="3464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pPr algn="ctr">
              <a:lnSpc>
                <a:spcPts val="8080"/>
              </a:lnSpc>
            </a:pPr>
            <a:r>
              <a:rPr lang="en-US" sz="5200" b="1" kern="0" dirty="0">
                <a:latin typeface="Arial" charset="0"/>
                <a:cs typeface="Arial" charset="0"/>
              </a:rPr>
              <a:t>Practice, Practice, Practice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96A0E8-1341-4160-BA0E-93C2C41875C7}"/>
              </a:ext>
            </a:extLst>
          </p:cNvPr>
          <p:cNvSpPr/>
          <p:nvPr/>
        </p:nvSpPr>
        <p:spPr bwMode="auto">
          <a:xfrm>
            <a:off x="844145" y="1126731"/>
            <a:ext cx="10503710" cy="460453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26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6B177-FFE5-490A-826A-6A7F135CC3EB}"/>
              </a:ext>
            </a:extLst>
          </p:cNvPr>
          <p:cNvSpPr txBox="1">
            <a:spLocks/>
          </p:cNvSpPr>
          <p:nvPr/>
        </p:nvSpPr>
        <p:spPr>
          <a:xfrm>
            <a:off x="537884" y="2777067"/>
            <a:ext cx="6526306" cy="4004975"/>
          </a:xfrm>
          <a:prstGeom prst="rect">
            <a:avLst/>
          </a:prstGeom>
        </p:spPr>
        <p:txBody>
          <a:bodyPr>
            <a:norm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136273-0758-4594-AD6F-5D6D6CB0778C}"/>
              </a:ext>
            </a:extLst>
          </p:cNvPr>
          <p:cNvSpPr/>
          <p:nvPr/>
        </p:nvSpPr>
        <p:spPr bwMode="auto">
          <a:xfrm>
            <a:off x="685800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1AFD65-2ABB-4CAA-8160-9EDA535F2B87}"/>
              </a:ext>
            </a:extLst>
          </p:cNvPr>
          <p:cNvSpPr txBox="1">
            <a:spLocks/>
          </p:cNvSpPr>
          <p:nvPr/>
        </p:nvSpPr>
        <p:spPr bwMode="auto">
          <a:xfrm>
            <a:off x="1038642" y="1242366"/>
            <a:ext cx="578125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kern="0" dirty="0">
                <a:solidFill>
                  <a:srgbClr val="00B0F0"/>
                </a:solidFill>
              </a:rPr>
              <a:t>Navigating The Unknown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Recommendations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Coordination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Expertise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Draw on previous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experience</a:t>
            </a:r>
          </a:p>
          <a:p>
            <a:pPr marL="222250" lvl="1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en-US" sz="2400" kern="0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4EC415D-559E-490C-81F9-B5E8FDFDDF0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59" y="1632204"/>
            <a:ext cx="3593592" cy="3593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80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47" y="404487"/>
            <a:ext cx="2790887" cy="30245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7E3EFC-6DFF-400C-AFB3-128BAA63E4CF}"/>
              </a:ext>
            </a:extLst>
          </p:cNvPr>
          <p:cNvSpPr/>
          <p:nvPr/>
        </p:nvSpPr>
        <p:spPr>
          <a:xfrm>
            <a:off x="1038642" y="1242366"/>
            <a:ext cx="781494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spcAft>
                <a:spcPts val="1200"/>
              </a:spcAft>
            </a:pPr>
            <a:r>
              <a:rPr lang="en-US" sz="2800" b="1" kern="0" dirty="0">
                <a:solidFill>
                  <a:srgbClr val="00B0F0"/>
                </a:solidFill>
              </a:rPr>
              <a:t>Hybrid Onsite-Virtual Events</a:t>
            </a:r>
          </a:p>
          <a:p>
            <a:pPr marL="465138" lvl="1" indent="-233363"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Onsite audience should be main focus,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but don’t neglect your virtual attendees</a:t>
            </a:r>
          </a:p>
          <a:p>
            <a:pPr marL="465138" lvl="1" indent="-233363"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Arrange for an onsite-to-virtual 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“translator”</a:t>
            </a:r>
          </a:p>
          <a:p>
            <a:pPr marL="465138" lvl="1" indent="-233363"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Engaging live presentations are easily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adapted to virtual environments</a:t>
            </a:r>
          </a:p>
          <a:p>
            <a:pPr marL="465138" lvl="1" indent="-233363"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charset="2"/>
              <a:buChar char="§"/>
            </a:pP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141779" y="3952278"/>
            <a:ext cx="4198235" cy="20626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220A2D4-922C-4B3B-9469-3C7390AEC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7484" y="2555974"/>
            <a:ext cx="4178785" cy="390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F501B8-4C6A-4BB6-8BB1-3A366B2F008E}"/>
              </a:ext>
            </a:extLst>
          </p:cNvPr>
          <p:cNvSpPr/>
          <p:nvPr/>
        </p:nvSpPr>
        <p:spPr bwMode="auto">
          <a:xfrm>
            <a:off x="685800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432520-2D98-4F0A-B570-FD64A8A3337B}"/>
              </a:ext>
            </a:extLst>
          </p:cNvPr>
          <p:cNvSpPr txBox="1">
            <a:spLocks/>
          </p:cNvSpPr>
          <p:nvPr/>
        </p:nvSpPr>
        <p:spPr>
          <a:xfrm>
            <a:off x="1190234" y="155308"/>
            <a:ext cx="5551503" cy="756745"/>
          </a:xfrm>
          <a:prstGeom prst="rect">
            <a:avLst/>
          </a:prstGeom>
        </p:spPr>
        <p:txBody>
          <a:bodyPr/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4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47" y="404487"/>
            <a:ext cx="2790887" cy="30245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7E3EFC-6DFF-400C-AFB3-128BAA63E4CF}"/>
              </a:ext>
            </a:extLst>
          </p:cNvPr>
          <p:cNvSpPr/>
          <p:nvPr/>
        </p:nvSpPr>
        <p:spPr>
          <a:xfrm>
            <a:off x="1038642" y="1242366"/>
            <a:ext cx="78149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spcAft>
                <a:spcPts val="1200"/>
              </a:spcAft>
            </a:pPr>
            <a:r>
              <a:rPr lang="en-US" sz="2800" b="1" kern="0" dirty="0">
                <a:solidFill>
                  <a:srgbClr val="00B0F0"/>
                </a:solidFill>
              </a:rPr>
              <a:t>The Archival Audience</a:t>
            </a:r>
          </a:p>
          <a:p>
            <a:pPr marL="465138" lvl="1" indent="-233363"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Potential data gathering</a:t>
            </a:r>
          </a:p>
          <a:p>
            <a:pPr marL="465138" lvl="2" indent="-233363">
              <a:spcBef>
                <a:spcPts val="0"/>
              </a:spcBef>
              <a:spcAft>
                <a:spcPts val="1200"/>
              </a:spcAft>
              <a:buSzPct val="80000"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 Pre-event registration</a:t>
            </a:r>
          </a:p>
          <a:p>
            <a:pPr marL="465138" lvl="2" indent="-233363">
              <a:spcBef>
                <a:spcPts val="0"/>
              </a:spcBef>
              <a:spcAft>
                <a:spcPts val="1200"/>
              </a:spcAft>
              <a:buSzPct val="80000"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 Post-event survey</a:t>
            </a:r>
          </a:p>
          <a:p>
            <a:pPr marL="465138" lvl="1" indent="-233363"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 Create bite-sized modules</a:t>
            </a:r>
          </a:p>
          <a:p>
            <a:pPr marL="465138" lvl="1" indent="-233363"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 Provide additional resources &amp;</a:t>
            </a:r>
            <a:br>
              <a:rPr lang="en-US" sz="2400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   contact information</a:t>
            </a:r>
          </a:p>
          <a:p>
            <a:pPr marL="465138" lvl="1" indent="-233363">
              <a:spcBef>
                <a:spcPts val="0"/>
              </a:spcBef>
              <a:spcAft>
                <a:spcPts val="1200"/>
              </a:spcAft>
              <a:buClrTx/>
              <a:buSzPct val="80000"/>
              <a:buFont typeface="Wingdings" charset="2"/>
              <a:buChar char="§"/>
            </a:pPr>
            <a:r>
              <a:rPr lang="en-US" sz="2400" kern="0" dirty="0">
                <a:solidFill>
                  <a:schemeClr val="bg1"/>
                </a:solidFill>
              </a:rPr>
              <a:t> Follow-up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141779" y="3952278"/>
            <a:ext cx="4198235" cy="20626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220A2D4-922C-4B3B-9469-3C7390AEC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7484" y="2555974"/>
            <a:ext cx="4178785" cy="390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F501B8-4C6A-4BB6-8BB1-3A366B2F008E}"/>
              </a:ext>
            </a:extLst>
          </p:cNvPr>
          <p:cNvSpPr/>
          <p:nvPr/>
        </p:nvSpPr>
        <p:spPr bwMode="auto">
          <a:xfrm>
            <a:off x="685800" y="703858"/>
            <a:ext cx="6526305" cy="55953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432520-2D98-4F0A-B570-FD64A8A3337B}"/>
              </a:ext>
            </a:extLst>
          </p:cNvPr>
          <p:cNvSpPr txBox="1">
            <a:spLocks/>
          </p:cNvSpPr>
          <p:nvPr/>
        </p:nvSpPr>
        <p:spPr>
          <a:xfrm>
            <a:off x="1190234" y="155308"/>
            <a:ext cx="5551503" cy="756745"/>
          </a:xfrm>
          <a:prstGeom prst="rect">
            <a:avLst/>
          </a:prstGeom>
        </p:spPr>
        <p:txBody>
          <a:bodyPr/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863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6E0090F-0071-461B-9AB4-5E5F13B4C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851" y="1414878"/>
            <a:ext cx="5606208" cy="59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DBF192-39BF-4486-976C-46998D2F9947}"/>
              </a:ext>
            </a:extLst>
          </p:cNvPr>
          <p:cNvSpPr/>
          <p:nvPr/>
        </p:nvSpPr>
        <p:spPr bwMode="auto">
          <a:xfrm>
            <a:off x="4068633" y="2336857"/>
            <a:ext cx="4054735" cy="2740721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9E0493-6993-4FC8-9B2C-5F8850077727}"/>
              </a:ext>
            </a:extLst>
          </p:cNvPr>
          <p:cNvSpPr txBox="1">
            <a:spLocks/>
          </p:cNvSpPr>
          <p:nvPr/>
        </p:nvSpPr>
        <p:spPr bwMode="auto">
          <a:xfrm>
            <a:off x="844147" y="1661657"/>
            <a:ext cx="10503708" cy="35346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5200" b="1" kern="0" dirty="0">
                <a:latin typeface="Arial" charset="0"/>
                <a:ea typeface="Arial" charset="0"/>
                <a:cs typeface="Arial" charset="0"/>
              </a:rPr>
              <a:t>Leave the audience with your message.</a:t>
            </a:r>
          </a:p>
          <a:p>
            <a:pPr algn="ctr">
              <a:lnSpc>
                <a:spcPct val="120000"/>
              </a:lnSpc>
            </a:pPr>
            <a:endParaRPr lang="en-US" sz="5200" b="1" kern="0" dirty="0"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This is the end goal, no matter which type of event.</a:t>
            </a:r>
            <a:endParaRPr lang="en-US" sz="2800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AF0298-53B9-4F11-91A7-0DF3C2370483}"/>
              </a:ext>
            </a:extLst>
          </p:cNvPr>
          <p:cNvSpPr/>
          <p:nvPr/>
        </p:nvSpPr>
        <p:spPr bwMode="auto">
          <a:xfrm>
            <a:off x="844145" y="1126731"/>
            <a:ext cx="10503710" cy="460453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3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1DE19-9DED-4656-A18D-A8B03FE5C46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156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84D53FE-ED2C-462E-818B-B480A4CC6A74}"/>
              </a:ext>
            </a:extLst>
          </p:cNvPr>
          <p:cNvGrpSpPr/>
          <p:nvPr/>
        </p:nvGrpSpPr>
        <p:grpSpPr>
          <a:xfrm>
            <a:off x="-827038" y="-1000647"/>
            <a:ext cx="14684034" cy="11254178"/>
            <a:chOff x="-827038" y="-1000647"/>
            <a:chExt cx="14684034" cy="1125417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BC52582-4201-4E58-BC1E-10F3F0CC4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tretch>
              <a:fillRect/>
            </a:stretch>
          </p:blipFill>
          <p:spPr>
            <a:xfrm>
              <a:off x="4608562" y="-1000647"/>
              <a:ext cx="9248434" cy="1110177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06AF3C6-4053-4A5D-975D-F311AEAB6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tretch>
              <a:fillRect/>
            </a:stretch>
          </p:blipFill>
          <p:spPr>
            <a:xfrm>
              <a:off x="-827038" y="-848247"/>
              <a:ext cx="9248434" cy="1110177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CD78E-DEE4-406F-905B-1B2B638E8312}"/>
              </a:ext>
            </a:extLst>
          </p:cNvPr>
          <p:cNvGrpSpPr/>
          <p:nvPr/>
        </p:nvGrpSpPr>
        <p:grpSpPr>
          <a:xfrm>
            <a:off x="844145" y="1126731"/>
            <a:ext cx="10503710" cy="4604538"/>
            <a:chOff x="844145" y="1126731"/>
            <a:chExt cx="10503710" cy="4604538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8C9E0493-6993-4FC8-9B2C-5F88500777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71954" y="1696548"/>
              <a:ext cx="9248092" cy="34649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normAutofit fontScale="97500"/>
            </a:bodyPr>
            <a:lstStyle>
              <a:lvl1pPr marL="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9pPr>
            </a:lstStyle>
            <a:p>
              <a:pPr algn="ctr">
                <a:lnSpc>
                  <a:spcPts val="8080"/>
                </a:lnSpc>
              </a:pPr>
              <a:r>
                <a:rPr lang="en-US" sz="5300" b="1" kern="0" dirty="0">
                  <a:latin typeface="Arial" charset="0"/>
                  <a:ea typeface="Arial" charset="0"/>
                  <a:cs typeface="Arial" charset="0"/>
                </a:rPr>
                <a:t>QUESTIONS?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1F3ABB-7116-4BDF-9DDB-750F10A47CD9}"/>
                </a:ext>
              </a:extLst>
            </p:cNvPr>
            <p:cNvSpPr/>
            <p:nvPr/>
          </p:nvSpPr>
          <p:spPr bwMode="auto">
            <a:xfrm>
              <a:off x="844145" y="1126731"/>
              <a:ext cx="10503710" cy="4604538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16090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F0778-221B-4540-9F23-77E04E11C44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59" y="1380565"/>
            <a:ext cx="8588881" cy="52014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4E2140C-E7A7-4C48-863D-E5F7D1C7E3BC}"/>
              </a:ext>
            </a:extLst>
          </p:cNvPr>
          <p:cNvSpPr txBox="1">
            <a:spLocks/>
          </p:cNvSpPr>
          <p:nvPr/>
        </p:nvSpPr>
        <p:spPr bwMode="auto">
          <a:xfrm>
            <a:off x="1471954" y="0"/>
            <a:ext cx="9248092" cy="1380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pPr algn="ctr">
              <a:lnSpc>
                <a:spcPts val="8080"/>
              </a:lnSpc>
            </a:pPr>
            <a:r>
              <a:rPr lang="en-US" sz="5300" kern="0" dirty="0">
                <a:latin typeface="Arial" charset="0"/>
                <a:ea typeface="Arial" charset="0"/>
                <a:cs typeface="Arial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3690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8D34F82B-8666-4F4B-B76B-95CC82D8887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927878" y="-1000647"/>
            <a:ext cx="9248434" cy="11101778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111A841-E998-4205-9072-3297A52F3D5B}"/>
              </a:ext>
            </a:extLst>
          </p:cNvPr>
          <p:cNvSpPr txBox="1">
            <a:spLocks/>
          </p:cNvSpPr>
          <p:nvPr/>
        </p:nvSpPr>
        <p:spPr>
          <a:xfrm>
            <a:off x="6096000" y="590209"/>
            <a:ext cx="5455920" cy="52322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B0F0"/>
                </a:solidFill>
              </a:rPr>
              <a:t>Webcasts 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endParaRPr lang="en-US" sz="2400" kern="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Live streams of in-person events to remote viewers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Content prepared and staged in advance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More likely to have on-site Audio/Video Technicians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charset="0"/>
              <a:buChar char="•"/>
            </a:pPr>
            <a:r>
              <a:rPr lang="en-US" sz="2400" kern="0" dirty="0">
                <a:solidFill>
                  <a:schemeClr val="bg1"/>
                </a:solidFill>
              </a:rPr>
              <a:t>Minimal or no online interactivity between on-site room and remote viewers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B49A42-F8DE-4BC1-8216-18D820ADF51D}"/>
              </a:ext>
            </a:extLst>
          </p:cNvPr>
          <p:cNvGrpSpPr/>
          <p:nvPr/>
        </p:nvGrpSpPr>
        <p:grpSpPr>
          <a:xfrm>
            <a:off x="685800" y="685800"/>
            <a:ext cx="4500063" cy="5562600"/>
            <a:chOff x="685800" y="685800"/>
            <a:chExt cx="4500063" cy="5562600"/>
          </a:xfrm>
        </p:grpSpPr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8C9E0493-6993-4FC8-9B2C-5F88500777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3328" y="685800"/>
              <a:ext cx="4165006" cy="2664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normAutofit fontScale="97500"/>
            </a:bodyPr>
            <a:lstStyle>
              <a:lvl1pPr marL="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9pPr>
            </a:lstStyle>
            <a:p>
              <a:pPr algn="ctr"/>
              <a:r>
                <a:rPr lang="en-US" sz="4000" b="1" kern="0" dirty="0">
                  <a:latin typeface="Arial" charset="0"/>
                  <a:ea typeface="Arial" charset="0"/>
                  <a:cs typeface="Arial" charset="0"/>
                </a:rPr>
                <a:t>What are the various types of online events?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6B708F-EC9C-42F5-BE4F-F5B845C82A55}"/>
                </a:ext>
              </a:extLst>
            </p:cNvPr>
            <p:cNvGrpSpPr/>
            <p:nvPr/>
          </p:nvGrpSpPr>
          <p:grpSpPr>
            <a:xfrm>
              <a:off x="685800" y="3221191"/>
              <a:ext cx="2613401" cy="687183"/>
              <a:chOff x="912623" y="3221191"/>
              <a:chExt cx="2613401" cy="687183"/>
            </a:xfrm>
          </p:grpSpPr>
          <p:sp>
            <p:nvSpPr>
              <p:cNvPr id="2" name="Extract 1"/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9323F5-DF6D-4F0A-B116-3488D676FE5C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15359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rgbClr val="00B0F0"/>
                    </a:solidFill>
                  </a:rPr>
                  <a:t>Webcasts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C6F8275-93B8-4530-AEFB-9F48B1B01B81}"/>
                </a:ext>
              </a:extLst>
            </p:cNvPr>
            <p:cNvGrpSpPr/>
            <p:nvPr/>
          </p:nvGrpSpPr>
          <p:grpSpPr>
            <a:xfrm>
              <a:off x="685800" y="3975818"/>
              <a:ext cx="3127964" cy="687183"/>
              <a:chOff x="912623" y="3221191"/>
              <a:chExt cx="3127964" cy="687183"/>
            </a:xfrm>
          </p:grpSpPr>
          <p:sp>
            <p:nvSpPr>
              <p:cNvPr id="36" name="Extract 1">
                <a:extLst>
                  <a:ext uri="{FF2B5EF4-FFF2-40B4-BE49-F238E27FC236}">
                    <a16:creationId xmlns:a16="http://schemas.microsoft.com/office/drawing/2014/main" id="{CB4E9F6D-24B2-4B50-97D3-135C4B399D6B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27D8BBE-421F-429B-AF27-F53256A468E1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20505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Virtual events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5BEE661-C4E4-44E2-B2B1-C10B49C309E3}"/>
                </a:ext>
              </a:extLst>
            </p:cNvPr>
            <p:cNvGrpSpPr/>
            <p:nvPr/>
          </p:nvGrpSpPr>
          <p:grpSpPr>
            <a:xfrm>
              <a:off x="685800" y="4730445"/>
              <a:ext cx="3488641" cy="687183"/>
              <a:chOff x="912623" y="3221191"/>
              <a:chExt cx="3488641" cy="687183"/>
            </a:xfrm>
          </p:grpSpPr>
          <p:sp>
            <p:nvSpPr>
              <p:cNvPr id="39" name="Extract 1">
                <a:extLst>
                  <a:ext uri="{FF2B5EF4-FFF2-40B4-BE49-F238E27FC236}">
                    <a16:creationId xmlns:a16="http://schemas.microsoft.com/office/drawing/2014/main" id="{CE4F9BD7-CDCC-4239-B3EE-D76666978C60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7453405-C3D9-4E0D-A8F6-EC72F7FC3DD2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24112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Online Meetings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FF5CD65-E3A5-4AB9-BF3C-E7C75624B36B}"/>
                </a:ext>
              </a:extLst>
            </p:cNvPr>
            <p:cNvGrpSpPr/>
            <p:nvPr/>
          </p:nvGrpSpPr>
          <p:grpSpPr>
            <a:xfrm>
              <a:off x="685800" y="5485071"/>
              <a:ext cx="2563707" cy="687183"/>
              <a:chOff x="912623" y="3221191"/>
              <a:chExt cx="2563707" cy="687183"/>
            </a:xfrm>
          </p:grpSpPr>
          <p:sp>
            <p:nvSpPr>
              <p:cNvPr id="42" name="Extract 1">
                <a:extLst>
                  <a:ext uri="{FF2B5EF4-FFF2-40B4-BE49-F238E27FC236}">
                    <a16:creationId xmlns:a16="http://schemas.microsoft.com/office/drawing/2014/main" id="{27CC8189-6B02-46FA-BA1A-4C3961FAF6D8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166608A-62CE-4542-8B0E-11D72782C24E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1486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Webinars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 bwMode="auto">
            <a:xfrm>
              <a:off x="685800" y="685800"/>
              <a:ext cx="4500063" cy="55626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552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7E31666-9677-4C99-837E-F56CDB442B9B}"/>
              </a:ext>
            </a:extLst>
          </p:cNvPr>
          <p:cNvGrpSpPr/>
          <p:nvPr/>
        </p:nvGrpSpPr>
        <p:grpSpPr>
          <a:xfrm>
            <a:off x="685800" y="685800"/>
            <a:ext cx="4500063" cy="5562600"/>
            <a:chOff x="685800" y="685800"/>
            <a:chExt cx="4500063" cy="5562600"/>
          </a:xfrm>
        </p:grpSpPr>
        <p:sp>
          <p:nvSpPr>
            <p:cNvPr id="36" name="Title 3">
              <a:extLst>
                <a:ext uri="{FF2B5EF4-FFF2-40B4-BE49-F238E27FC236}">
                  <a16:creationId xmlns:a16="http://schemas.microsoft.com/office/drawing/2014/main" id="{54CAC2CA-99B3-43F8-A29C-42E8B117B7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3328" y="685800"/>
              <a:ext cx="4165006" cy="2664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normAutofit fontScale="97500"/>
            </a:bodyPr>
            <a:lstStyle>
              <a:lvl1pPr marL="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9pPr>
            </a:lstStyle>
            <a:p>
              <a:pPr algn="ctr"/>
              <a:r>
                <a:rPr lang="en-US" sz="4000" b="1" kern="0" dirty="0">
                  <a:latin typeface="Arial" charset="0"/>
                  <a:ea typeface="Arial" charset="0"/>
                  <a:cs typeface="Arial" charset="0"/>
                </a:rPr>
                <a:t>What are the various types of online events?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E28C7A5-04F6-41CA-A94C-FD6F84A6AA3F}"/>
                </a:ext>
              </a:extLst>
            </p:cNvPr>
            <p:cNvGrpSpPr/>
            <p:nvPr/>
          </p:nvGrpSpPr>
          <p:grpSpPr>
            <a:xfrm>
              <a:off x="685800" y="3221191"/>
              <a:ext cx="2613401" cy="687183"/>
              <a:chOff x="912623" y="3221191"/>
              <a:chExt cx="2613401" cy="687183"/>
            </a:xfrm>
          </p:grpSpPr>
          <p:sp>
            <p:nvSpPr>
              <p:cNvPr id="48" name="Extract 1">
                <a:extLst>
                  <a:ext uri="{FF2B5EF4-FFF2-40B4-BE49-F238E27FC236}">
                    <a16:creationId xmlns:a16="http://schemas.microsoft.com/office/drawing/2014/main" id="{704EED80-5B91-42F8-AF12-C52828191760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03EE709-E37D-4327-8094-FA11BF248D13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15359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Webcasts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E58C88B-50A0-4775-B91C-432B4977C76E}"/>
                </a:ext>
              </a:extLst>
            </p:cNvPr>
            <p:cNvGrpSpPr/>
            <p:nvPr/>
          </p:nvGrpSpPr>
          <p:grpSpPr>
            <a:xfrm>
              <a:off x="685800" y="3975818"/>
              <a:ext cx="3127964" cy="687183"/>
              <a:chOff x="912623" y="3221191"/>
              <a:chExt cx="3127964" cy="687183"/>
            </a:xfrm>
          </p:grpSpPr>
          <p:sp>
            <p:nvSpPr>
              <p:cNvPr id="46" name="Extract 1">
                <a:extLst>
                  <a:ext uri="{FF2B5EF4-FFF2-40B4-BE49-F238E27FC236}">
                    <a16:creationId xmlns:a16="http://schemas.microsoft.com/office/drawing/2014/main" id="{5E9EAF31-3C89-40F7-9FF2-D5D35FA5C40C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1723EA0-D82D-4982-AA10-F7ABF1D2C607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20505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rgbClr val="00B0F0"/>
                    </a:solidFill>
                  </a:rPr>
                  <a:t>Virtual events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15B8BE6-AB74-4825-96C6-1896D74B2F9C}"/>
                </a:ext>
              </a:extLst>
            </p:cNvPr>
            <p:cNvGrpSpPr/>
            <p:nvPr/>
          </p:nvGrpSpPr>
          <p:grpSpPr>
            <a:xfrm>
              <a:off x="685800" y="4730445"/>
              <a:ext cx="3488641" cy="687183"/>
              <a:chOff x="912623" y="3221191"/>
              <a:chExt cx="3488641" cy="687183"/>
            </a:xfrm>
          </p:grpSpPr>
          <p:sp>
            <p:nvSpPr>
              <p:cNvPr id="44" name="Extract 1">
                <a:extLst>
                  <a:ext uri="{FF2B5EF4-FFF2-40B4-BE49-F238E27FC236}">
                    <a16:creationId xmlns:a16="http://schemas.microsoft.com/office/drawing/2014/main" id="{B9CFA27F-C7D0-4607-AC55-AAD61497A5EF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6C819A-4AD6-4FD2-8165-A2C5E8ED70B4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24112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Online Meetings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E1203DA-ABDB-49A6-8DA4-DC3B8EBCD338}"/>
                </a:ext>
              </a:extLst>
            </p:cNvPr>
            <p:cNvGrpSpPr/>
            <p:nvPr/>
          </p:nvGrpSpPr>
          <p:grpSpPr>
            <a:xfrm>
              <a:off x="685800" y="5485071"/>
              <a:ext cx="2563707" cy="687183"/>
              <a:chOff x="912623" y="3221191"/>
              <a:chExt cx="2563707" cy="687183"/>
            </a:xfrm>
          </p:grpSpPr>
          <p:sp>
            <p:nvSpPr>
              <p:cNvPr id="42" name="Extract 1">
                <a:extLst>
                  <a:ext uri="{FF2B5EF4-FFF2-40B4-BE49-F238E27FC236}">
                    <a16:creationId xmlns:a16="http://schemas.microsoft.com/office/drawing/2014/main" id="{5DF2E86E-D040-4128-89AC-03E7FE461A66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BD898C4-1CDC-4D60-8FAC-61EAED0809B4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1486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Webinars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59E8920-5FD0-4451-8AC0-35F186A78BD7}"/>
                </a:ext>
              </a:extLst>
            </p:cNvPr>
            <p:cNvSpPr/>
            <p:nvPr/>
          </p:nvSpPr>
          <p:spPr bwMode="auto">
            <a:xfrm>
              <a:off x="685800" y="685800"/>
              <a:ext cx="4500063" cy="55626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</p:grp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B51757A-AF48-4BC9-A62F-50F366DCEB20}"/>
              </a:ext>
            </a:extLst>
          </p:cNvPr>
          <p:cNvSpPr txBox="1">
            <a:spLocks/>
          </p:cNvSpPr>
          <p:nvPr/>
        </p:nvSpPr>
        <p:spPr>
          <a:xfrm>
            <a:off x="6096000" y="590209"/>
            <a:ext cx="5455920" cy="5001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sz="4000" b="1" dirty="0">
                <a:solidFill>
                  <a:srgbClr val="00B0F0"/>
                </a:solidFill>
                <a:latin typeface="Arial" charset="0"/>
                <a:ea typeface="ヒラギノ角ゴ Pro W3" pitchFamily="1" charset="-128"/>
              </a:rPr>
              <a:t>Virtual Event </a:t>
            </a:r>
          </a:p>
          <a:p>
            <a:pPr marL="0" lvl="0" indent="0" eaLnBrk="0" hangingPunct="0"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Char char="•"/>
            </a:pPr>
            <a:endParaRPr lang="en-US" sz="2400" kern="0" dirty="0">
              <a:solidFill>
                <a:srgbClr val="FFFFFF"/>
              </a:solidFill>
              <a:latin typeface="Arial" charset="0"/>
              <a:ea typeface="ヒラギノ角ゴ Pro W3" pitchFamily="1" charset="-128"/>
            </a:endParaRPr>
          </a:p>
          <a:p>
            <a:pPr eaLnBrk="0" hangingPunct="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A hybrid, on-site event with online attendance</a:t>
            </a:r>
          </a:p>
          <a:p>
            <a:pPr eaLnBrk="0" hangingPunct="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Content prepared and staged in advance</a:t>
            </a:r>
          </a:p>
          <a:p>
            <a:pPr eaLnBrk="0" hangingPunct="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Less availability for online interaction with on-site room</a:t>
            </a:r>
          </a:p>
          <a:p>
            <a:pPr eaLnBrk="0" hangingPunct="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Some on-site Audio/Video Assistance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endParaRPr lang="en-US" sz="1800" kern="0" dirty="0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CF25919-BB05-4F5D-BEC9-D1A0CB3EAAA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942134" y="-1000647"/>
            <a:ext cx="9248434" cy="11101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19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B57187F8-83E4-409A-B41E-3F91EA99BC4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927878" y="-1000647"/>
            <a:ext cx="9248434" cy="1110177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6213AA0-C099-452A-B88B-2EC9110A22BC}"/>
              </a:ext>
            </a:extLst>
          </p:cNvPr>
          <p:cNvGrpSpPr/>
          <p:nvPr/>
        </p:nvGrpSpPr>
        <p:grpSpPr>
          <a:xfrm>
            <a:off x="685800" y="685800"/>
            <a:ext cx="4500063" cy="5562600"/>
            <a:chOff x="685800" y="685800"/>
            <a:chExt cx="4500063" cy="5562600"/>
          </a:xfrm>
        </p:grpSpPr>
        <p:sp>
          <p:nvSpPr>
            <p:cNvPr id="37" name="Title 3">
              <a:extLst>
                <a:ext uri="{FF2B5EF4-FFF2-40B4-BE49-F238E27FC236}">
                  <a16:creationId xmlns:a16="http://schemas.microsoft.com/office/drawing/2014/main" id="{2FD09147-0675-4169-9E67-933F0D34824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3328" y="685800"/>
              <a:ext cx="4165006" cy="2664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normAutofit fontScale="97500"/>
            </a:bodyPr>
            <a:lstStyle>
              <a:lvl1pPr marL="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9pPr>
            </a:lstStyle>
            <a:p>
              <a:pPr algn="ctr"/>
              <a:r>
                <a:rPr lang="en-US" sz="4000" b="1" kern="0" dirty="0">
                  <a:latin typeface="Arial" charset="0"/>
                  <a:ea typeface="Arial" charset="0"/>
                  <a:cs typeface="Arial" charset="0"/>
                </a:rPr>
                <a:t>What are the various types of online events?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514C5E3-C154-42D1-9609-CE6062885E85}"/>
                </a:ext>
              </a:extLst>
            </p:cNvPr>
            <p:cNvGrpSpPr/>
            <p:nvPr/>
          </p:nvGrpSpPr>
          <p:grpSpPr>
            <a:xfrm>
              <a:off x="685800" y="3221191"/>
              <a:ext cx="2613401" cy="687183"/>
              <a:chOff x="912623" y="3221191"/>
              <a:chExt cx="2613401" cy="687183"/>
            </a:xfrm>
          </p:grpSpPr>
          <p:sp>
            <p:nvSpPr>
              <p:cNvPr id="49" name="Extract 1">
                <a:extLst>
                  <a:ext uri="{FF2B5EF4-FFF2-40B4-BE49-F238E27FC236}">
                    <a16:creationId xmlns:a16="http://schemas.microsoft.com/office/drawing/2014/main" id="{D95F375A-0EFF-4036-AC97-D56BB73C1B0E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AD28785-F01A-47A0-9929-F017EB62866E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15359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Webcasts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970517D-6731-4FA7-9403-69F87668A2BC}"/>
                </a:ext>
              </a:extLst>
            </p:cNvPr>
            <p:cNvGrpSpPr/>
            <p:nvPr/>
          </p:nvGrpSpPr>
          <p:grpSpPr>
            <a:xfrm>
              <a:off x="685800" y="3975818"/>
              <a:ext cx="3127964" cy="687183"/>
              <a:chOff x="912623" y="3221191"/>
              <a:chExt cx="3127964" cy="687183"/>
            </a:xfrm>
          </p:grpSpPr>
          <p:sp>
            <p:nvSpPr>
              <p:cNvPr id="47" name="Extract 1">
                <a:extLst>
                  <a:ext uri="{FF2B5EF4-FFF2-40B4-BE49-F238E27FC236}">
                    <a16:creationId xmlns:a16="http://schemas.microsoft.com/office/drawing/2014/main" id="{FF0C8AE4-DDA4-4839-9EDD-6ECEAC240BC6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5CBFA1E-98F0-4334-A093-E72B0146C4C3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20505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Virtual events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A644CDA-5956-44F5-868F-60D7B43D710C}"/>
                </a:ext>
              </a:extLst>
            </p:cNvPr>
            <p:cNvGrpSpPr/>
            <p:nvPr/>
          </p:nvGrpSpPr>
          <p:grpSpPr>
            <a:xfrm>
              <a:off x="685800" y="4730445"/>
              <a:ext cx="3488641" cy="687183"/>
              <a:chOff x="912623" y="3221191"/>
              <a:chExt cx="3488641" cy="687183"/>
            </a:xfrm>
          </p:grpSpPr>
          <p:sp>
            <p:nvSpPr>
              <p:cNvPr id="45" name="Extract 1">
                <a:extLst>
                  <a:ext uri="{FF2B5EF4-FFF2-40B4-BE49-F238E27FC236}">
                    <a16:creationId xmlns:a16="http://schemas.microsoft.com/office/drawing/2014/main" id="{EFFC1D8B-0321-413D-8727-E594E1FED713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2697DDC-45CF-4BC6-A31C-BBE36A7A4AE7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24112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rgbClr val="00B0F0"/>
                    </a:solidFill>
                  </a:rPr>
                  <a:t>Online Meetings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C2B5D0E-339E-4617-ABCB-FEA0B0F1428F}"/>
                </a:ext>
              </a:extLst>
            </p:cNvPr>
            <p:cNvGrpSpPr/>
            <p:nvPr/>
          </p:nvGrpSpPr>
          <p:grpSpPr>
            <a:xfrm>
              <a:off x="685800" y="5485071"/>
              <a:ext cx="2563707" cy="687183"/>
              <a:chOff x="912623" y="3221191"/>
              <a:chExt cx="2563707" cy="687183"/>
            </a:xfrm>
          </p:grpSpPr>
          <p:sp>
            <p:nvSpPr>
              <p:cNvPr id="43" name="Extract 1">
                <a:extLst>
                  <a:ext uri="{FF2B5EF4-FFF2-40B4-BE49-F238E27FC236}">
                    <a16:creationId xmlns:a16="http://schemas.microsoft.com/office/drawing/2014/main" id="{FEF6B8C4-3DB9-4EB6-BB97-5F3286297455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5D01280-7B9D-42EB-A23E-C2E55E7B16EC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1486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Webinars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FCB1E0C-D9EE-49D1-8332-7DBCFB1A2CEA}"/>
                </a:ext>
              </a:extLst>
            </p:cNvPr>
            <p:cNvSpPr/>
            <p:nvPr/>
          </p:nvSpPr>
          <p:spPr bwMode="auto">
            <a:xfrm>
              <a:off x="685800" y="685800"/>
              <a:ext cx="4500063" cy="55626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</p:grp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5D11981-0148-49E7-B4B7-496959868352}"/>
              </a:ext>
            </a:extLst>
          </p:cNvPr>
          <p:cNvSpPr txBox="1">
            <a:spLocks/>
          </p:cNvSpPr>
          <p:nvPr/>
        </p:nvSpPr>
        <p:spPr>
          <a:xfrm>
            <a:off x="6096000" y="590209"/>
            <a:ext cx="5455920" cy="4862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sz="4000" b="1" dirty="0">
                <a:solidFill>
                  <a:srgbClr val="00B0F0"/>
                </a:solidFill>
                <a:latin typeface="Arial" charset="0"/>
                <a:ea typeface="ヒラギノ角ゴ Pro W3" pitchFamily="1" charset="-128"/>
              </a:rPr>
              <a:t>Online Meeting</a:t>
            </a:r>
          </a:p>
          <a:p>
            <a:pPr marL="0" lvl="0" indent="0" eaLnBrk="0" hangingPunct="0"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Char char="•"/>
            </a:pPr>
            <a:endParaRPr lang="en-US" sz="2400" kern="0" dirty="0">
              <a:solidFill>
                <a:srgbClr val="FFFFFF"/>
              </a:solidFill>
              <a:latin typeface="Arial" charset="0"/>
              <a:ea typeface="ヒラギノ角ゴ Pro W3" pitchFamily="1" charset="-128"/>
            </a:endParaRPr>
          </a:p>
          <a:p>
            <a:pPr eaLnBrk="0" hangingPunct="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A small group of individuals </a:t>
            </a:r>
            <a:b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</a:b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(usually 25 or fewer attendees) with free-flowing, informal conversation</a:t>
            </a:r>
          </a:p>
          <a:p>
            <a:pPr eaLnBrk="0" hangingPunct="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Meeting flow/direction driven by discussion, agenda, or action items</a:t>
            </a:r>
          </a:p>
          <a:p>
            <a:pPr eaLnBrk="0" hangingPunct="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Project staff meetings</a:t>
            </a:r>
          </a:p>
          <a:p>
            <a:pPr eaLnBrk="0" hangingPunct="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Takes place either at your desk, or in a small conference room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54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B31E15E6-F549-4D06-975B-561C44F6D8C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927878" y="-1000647"/>
            <a:ext cx="9248434" cy="11101778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08E7E76-A219-4051-AAFD-478B7C1D1390}"/>
              </a:ext>
            </a:extLst>
          </p:cNvPr>
          <p:cNvSpPr txBox="1">
            <a:spLocks/>
          </p:cNvSpPr>
          <p:nvPr/>
        </p:nvSpPr>
        <p:spPr>
          <a:xfrm>
            <a:off x="6096000" y="590209"/>
            <a:ext cx="5455920" cy="630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0988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F82"/>
              </a:buClr>
              <a:buSzPct val="80000"/>
              <a:buFont typeface="Wingdings" pitchFamily="1" charset="2"/>
              <a:buChar char="§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sz="4000" b="1" dirty="0">
                <a:solidFill>
                  <a:srgbClr val="00B0F0"/>
                </a:solidFill>
                <a:latin typeface="Arial" charset="0"/>
                <a:ea typeface="ヒラギノ角ゴ Pro W3" pitchFamily="1" charset="-128"/>
              </a:rPr>
              <a:t>Webinar</a:t>
            </a:r>
          </a:p>
          <a:p>
            <a:pPr marL="0" lvl="0" indent="0" eaLnBrk="0" hangingPunct="0">
              <a:spcBef>
                <a:spcPts val="0"/>
              </a:spcBef>
              <a:spcAft>
                <a:spcPts val="1800"/>
              </a:spcAft>
              <a:buClrTx/>
              <a:buSzTx/>
              <a:buFont typeface="Arial" charset="0"/>
              <a:buChar char="•"/>
            </a:pPr>
            <a:endParaRPr lang="en-US" sz="2400" kern="0" dirty="0">
              <a:solidFill>
                <a:srgbClr val="FFFFFF"/>
              </a:solidFill>
              <a:latin typeface="Arial" charset="0"/>
              <a:ea typeface="ヒラギノ角ゴ Pro W3" pitchFamily="1" charset="-128"/>
            </a:endParaRPr>
          </a:p>
          <a:p>
            <a:pPr eaLnBrk="0" hangingPunct="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Web-only event, often e-learning or distance education</a:t>
            </a:r>
            <a:endParaRPr lang="en-US" sz="2400" kern="0" dirty="0">
              <a:solidFill>
                <a:srgbClr val="FFFFFF"/>
              </a:solidFill>
              <a:highlight>
                <a:srgbClr val="FFFF00"/>
              </a:highlight>
              <a:latin typeface="Arial" charset="0"/>
              <a:ea typeface="ヒラギノ角ゴ Pro W3" pitchFamily="1" charset="-128"/>
            </a:endParaRPr>
          </a:p>
          <a:p>
            <a:pPr eaLnBrk="0" hangingPunct="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Small number of presenters (1-10)</a:t>
            </a:r>
            <a:b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</a:br>
            <a:r>
              <a:rPr lang="en-US" sz="22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Anywhere from 1 - 3,000(?) attendees</a:t>
            </a:r>
          </a:p>
          <a:p>
            <a:pPr eaLnBrk="0" hangingPunct="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Content prepared and staged in advance</a:t>
            </a:r>
          </a:p>
          <a:p>
            <a:pPr eaLnBrk="0" hangingPunct="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Takes place either at your desk or in a small conference room</a:t>
            </a:r>
          </a:p>
          <a:p>
            <a:pPr eaLnBrk="0" hangingPunct="0"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FFFFFF"/>
                </a:solidFill>
                <a:latin typeface="Arial" charset="0"/>
                <a:ea typeface="ヒラギノ角ゴ Pro W3" pitchFamily="1" charset="-128"/>
              </a:rPr>
              <a:t>Audience can engage &amp; interact with online presenters: chat, polling, Q&amp;A</a:t>
            </a:r>
          </a:p>
          <a:p>
            <a:pPr eaLnBrk="0" hangingPunct="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000000"/>
              </a:solidFill>
              <a:latin typeface="Arial" charset="0"/>
              <a:ea typeface="ヒラギノ角ゴ Pro W3" pitchFamily="1" charset="-128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F0353A-2BB7-45BB-96AC-FBDDA7BFEE4C}"/>
              </a:ext>
            </a:extLst>
          </p:cNvPr>
          <p:cNvGrpSpPr/>
          <p:nvPr/>
        </p:nvGrpSpPr>
        <p:grpSpPr>
          <a:xfrm>
            <a:off x="685800" y="685800"/>
            <a:ext cx="4500063" cy="5562600"/>
            <a:chOff x="685800" y="685800"/>
            <a:chExt cx="4500063" cy="5562600"/>
          </a:xfrm>
        </p:grpSpPr>
        <p:sp>
          <p:nvSpPr>
            <p:cNvPr id="38" name="Title 3">
              <a:extLst>
                <a:ext uri="{FF2B5EF4-FFF2-40B4-BE49-F238E27FC236}">
                  <a16:creationId xmlns:a16="http://schemas.microsoft.com/office/drawing/2014/main" id="{415E40E4-8B1A-435C-AD8A-6809900BFA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3328" y="685800"/>
              <a:ext cx="4165006" cy="2664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normAutofit fontScale="97500"/>
            </a:bodyPr>
            <a:lstStyle>
              <a:lvl1pPr marL="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9pPr>
            </a:lstStyle>
            <a:p>
              <a:pPr algn="ctr"/>
              <a:r>
                <a:rPr lang="en-US" sz="4000" b="1" kern="0" dirty="0">
                  <a:latin typeface="Arial" charset="0"/>
                  <a:ea typeface="Arial" charset="0"/>
                  <a:cs typeface="Arial" charset="0"/>
                </a:rPr>
                <a:t>What are the various types of online events?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8AF26C-4AFE-4B15-AB32-08322AB9014A}"/>
                </a:ext>
              </a:extLst>
            </p:cNvPr>
            <p:cNvGrpSpPr/>
            <p:nvPr/>
          </p:nvGrpSpPr>
          <p:grpSpPr>
            <a:xfrm>
              <a:off x="685800" y="3221191"/>
              <a:ext cx="2613401" cy="687183"/>
              <a:chOff x="912623" y="3221191"/>
              <a:chExt cx="2613401" cy="687183"/>
            </a:xfrm>
          </p:grpSpPr>
          <p:sp>
            <p:nvSpPr>
              <p:cNvPr id="50" name="Extract 1">
                <a:extLst>
                  <a:ext uri="{FF2B5EF4-FFF2-40B4-BE49-F238E27FC236}">
                    <a16:creationId xmlns:a16="http://schemas.microsoft.com/office/drawing/2014/main" id="{86093B52-1EC4-497A-8DC2-0E81EE685976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46AC3EE-8B66-4B05-B017-8F3CDA7EEE3B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15359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Webcasts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F0529BE-8BDB-4285-948A-831FF76B6202}"/>
                </a:ext>
              </a:extLst>
            </p:cNvPr>
            <p:cNvGrpSpPr/>
            <p:nvPr/>
          </p:nvGrpSpPr>
          <p:grpSpPr>
            <a:xfrm>
              <a:off x="685800" y="3975818"/>
              <a:ext cx="3127964" cy="687183"/>
              <a:chOff x="912623" y="3221191"/>
              <a:chExt cx="3127964" cy="687183"/>
            </a:xfrm>
          </p:grpSpPr>
          <p:sp>
            <p:nvSpPr>
              <p:cNvPr id="48" name="Extract 1">
                <a:extLst>
                  <a:ext uri="{FF2B5EF4-FFF2-40B4-BE49-F238E27FC236}">
                    <a16:creationId xmlns:a16="http://schemas.microsoft.com/office/drawing/2014/main" id="{6D1B3A06-0C4B-4AA8-9953-BE1372632308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D7D34BE-8E73-48EE-AD76-C93EFB3DAE78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20505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Virtual events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FB1E72-9FAE-4F8A-B3AC-D85B1732AD7B}"/>
                </a:ext>
              </a:extLst>
            </p:cNvPr>
            <p:cNvGrpSpPr/>
            <p:nvPr/>
          </p:nvGrpSpPr>
          <p:grpSpPr>
            <a:xfrm>
              <a:off x="685800" y="4730445"/>
              <a:ext cx="3488641" cy="687183"/>
              <a:chOff x="912623" y="3221191"/>
              <a:chExt cx="3488641" cy="687183"/>
            </a:xfrm>
          </p:grpSpPr>
          <p:sp>
            <p:nvSpPr>
              <p:cNvPr id="46" name="Extract 1">
                <a:extLst>
                  <a:ext uri="{FF2B5EF4-FFF2-40B4-BE49-F238E27FC236}">
                    <a16:creationId xmlns:a16="http://schemas.microsoft.com/office/drawing/2014/main" id="{73C3080D-4ED2-41D0-97D7-12E1A512BB87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AA97CA4-9C06-482A-8F8A-DC6E6AF03A96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24112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Online Meetings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DA2D3B3-9C60-412A-8A0C-15A6116EFF2E}"/>
                </a:ext>
              </a:extLst>
            </p:cNvPr>
            <p:cNvGrpSpPr/>
            <p:nvPr/>
          </p:nvGrpSpPr>
          <p:grpSpPr>
            <a:xfrm>
              <a:off x="685800" y="5485071"/>
              <a:ext cx="2563707" cy="687183"/>
              <a:chOff x="912623" y="3221191"/>
              <a:chExt cx="2563707" cy="687183"/>
            </a:xfrm>
          </p:grpSpPr>
          <p:sp>
            <p:nvSpPr>
              <p:cNvPr id="44" name="Extract 1">
                <a:extLst>
                  <a:ext uri="{FF2B5EF4-FFF2-40B4-BE49-F238E27FC236}">
                    <a16:creationId xmlns:a16="http://schemas.microsoft.com/office/drawing/2014/main" id="{A1780852-6444-4CB1-A442-66E218B216E2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0A49E0E-C4BE-4204-A244-5BCAB9CCB456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14863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rgbClr val="00B0F0"/>
                    </a:solidFill>
                  </a:rPr>
                  <a:t>Webinars</a:t>
                </a: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911C8CD-9F55-4C64-8A53-3004DCEB989A}"/>
                </a:ext>
              </a:extLst>
            </p:cNvPr>
            <p:cNvSpPr/>
            <p:nvPr/>
          </p:nvSpPr>
          <p:spPr bwMode="auto">
            <a:xfrm>
              <a:off x="685800" y="685800"/>
              <a:ext cx="4500063" cy="55626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81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6E04D175-D556-46C2-8494-636BD6DFE222}"/>
              </a:ext>
            </a:extLst>
          </p:cNvPr>
          <p:cNvGrpSpPr/>
          <p:nvPr/>
        </p:nvGrpSpPr>
        <p:grpSpPr>
          <a:xfrm>
            <a:off x="685800" y="685800"/>
            <a:ext cx="4500063" cy="5562600"/>
            <a:chOff x="685800" y="685800"/>
            <a:chExt cx="4500063" cy="5562600"/>
          </a:xfrm>
        </p:grpSpPr>
        <p:sp>
          <p:nvSpPr>
            <p:cNvPr id="34" name="Title 3">
              <a:extLst>
                <a:ext uri="{FF2B5EF4-FFF2-40B4-BE49-F238E27FC236}">
                  <a16:creationId xmlns:a16="http://schemas.microsoft.com/office/drawing/2014/main" id="{2A43043C-75E3-4113-A477-AD454BC9C5F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3328" y="685800"/>
              <a:ext cx="4165006" cy="2664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182880" tIns="91440" rIns="182880" bIns="91440" numCol="1" anchor="ctr" anchorCtr="0" compatLnSpc="1">
              <a:prstTxWarp prst="textNoShape">
                <a:avLst/>
              </a:prstTxWarp>
              <a:normAutofit fontScale="97500"/>
            </a:bodyPr>
            <a:lstStyle>
              <a:lvl1pPr marL="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 Narrow" pitchFamily="1" charset="0"/>
                  <a:cs typeface="Arial" charset="0"/>
                </a:defRPr>
              </a:lvl9pPr>
            </a:lstStyle>
            <a:p>
              <a:pPr algn="ctr"/>
              <a:r>
                <a:rPr lang="en-US" sz="4000" b="1" kern="0" dirty="0">
                  <a:latin typeface="Arial" charset="0"/>
                  <a:ea typeface="Arial" charset="0"/>
                  <a:cs typeface="Arial" charset="0"/>
                </a:rPr>
                <a:t>Outline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FE045B8-970C-4720-860A-C6B43928C81B}"/>
                </a:ext>
              </a:extLst>
            </p:cNvPr>
            <p:cNvGrpSpPr/>
            <p:nvPr/>
          </p:nvGrpSpPr>
          <p:grpSpPr>
            <a:xfrm>
              <a:off x="685800" y="3221191"/>
              <a:ext cx="4120224" cy="687183"/>
              <a:chOff x="912623" y="3221191"/>
              <a:chExt cx="4120224" cy="687183"/>
            </a:xfrm>
          </p:grpSpPr>
          <p:sp>
            <p:nvSpPr>
              <p:cNvPr id="46" name="Extract 1">
                <a:extLst>
                  <a:ext uri="{FF2B5EF4-FFF2-40B4-BE49-F238E27FC236}">
                    <a16:creationId xmlns:a16="http://schemas.microsoft.com/office/drawing/2014/main" id="{FE12FF78-8FAF-406C-9A7E-C911ABCD8331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0C4C4F-91C7-4093-944E-6FCD146C4357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30428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rgbClr val="00B0F0"/>
                    </a:solidFill>
                  </a:rPr>
                  <a:t>Mastering the Basics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DE049A6-0B6D-4BFA-A2A3-72EFDC2B89F9}"/>
                </a:ext>
              </a:extLst>
            </p:cNvPr>
            <p:cNvGrpSpPr/>
            <p:nvPr/>
          </p:nvGrpSpPr>
          <p:grpSpPr>
            <a:xfrm>
              <a:off x="685800" y="3975818"/>
              <a:ext cx="4464869" cy="687183"/>
              <a:chOff x="912623" y="3221191"/>
              <a:chExt cx="4464869" cy="687183"/>
            </a:xfrm>
          </p:grpSpPr>
          <p:sp>
            <p:nvSpPr>
              <p:cNvPr id="44" name="Extract 1">
                <a:extLst>
                  <a:ext uri="{FF2B5EF4-FFF2-40B4-BE49-F238E27FC236}">
                    <a16:creationId xmlns:a16="http://schemas.microsoft.com/office/drawing/2014/main" id="{3DD33C08-8530-47A3-8D3C-F73E675ADEE0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C78A442-6DD9-4BFC-8B87-A7F72784FE6D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33874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Advanced Engagement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F0B9777-BEC1-4786-84FC-11B42197D7BE}"/>
                </a:ext>
              </a:extLst>
            </p:cNvPr>
            <p:cNvGrpSpPr/>
            <p:nvPr/>
          </p:nvGrpSpPr>
          <p:grpSpPr>
            <a:xfrm>
              <a:off x="685800" y="4730445"/>
              <a:ext cx="4134650" cy="943756"/>
              <a:chOff x="912623" y="3221191"/>
              <a:chExt cx="4134650" cy="943756"/>
            </a:xfrm>
          </p:grpSpPr>
          <p:sp>
            <p:nvSpPr>
              <p:cNvPr id="42" name="Extract 1">
                <a:extLst>
                  <a:ext uri="{FF2B5EF4-FFF2-40B4-BE49-F238E27FC236}">
                    <a16:creationId xmlns:a16="http://schemas.microsoft.com/office/drawing/2014/main" id="{0EAB6659-E906-435B-92E1-4D4F5C5A32C0}"/>
                  </a:ext>
                </a:extLst>
              </p:cNvPr>
              <p:cNvSpPr/>
              <p:nvPr/>
            </p:nvSpPr>
            <p:spPr bwMode="auto">
              <a:xfrm rot="5400000">
                <a:off x="849660" y="3284154"/>
                <a:ext cx="687183" cy="561257"/>
              </a:xfrm>
              <a:prstGeom prst="flowChartExtra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9F3B6E3-30F9-4C84-B766-B7E8689F5683}"/>
                  </a:ext>
                </a:extLst>
              </p:cNvPr>
              <p:cNvSpPr/>
              <p:nvPr/>
            </p:nvSpPr>
            <p:spPr>
              <a:xfrm>
                <a:off x="1990026" y="3333950"/>
                <a:ext cx="305724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sz="2400" kern="0" dirty="0">
                    <a:solidFill>
                      <a:schemeClr val="bg1"/>
                    </a:solidFill>
                  </a:rPr>
                  <a:t>Best Practices &amp; Key</a:t>
                </a:r>
                <a:br>
                  <a:rPr lang="en-US" sz="2400" kern="0" dirty="0">
                    <a:solidFill>
                      <a:schemeClr val="bg1"/>
                    </a:solidFill>
                  </a:rPr>
                </a:br>
                <a:r>
                  <a:rPr lang="en-US" sz="2400" kern="0" dirty="0">
                    <a:solidFill>
                      <a:schemeClr val="bg1"/>
                    </a:solidFill>
                  </a:rPr>
                  <a:t>Takeaways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81166F5-190B-4592-801C-229D999B0614}"/>
                </a:ext>
              </a:extLst>
            </p:cNvPr>
            <p:cNvSpPr/>
            <p:nvPr/>
          </p:nvSpPr>
          <p:spPr bwMode="auto">
            <a:xfrm>
              <a:off x="685800" y="685800"/>
              <a:ext cx="4500063" cy="5562600"/>
            </a:xfrm>
            <a:prstGeom prst="rect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</p:grpSp>
      <p:sp>
        <p:nvSpPr>
          <p:cNvPr id="48" name="Title 3">
            <a:extLst>
              <a:ext uri="{FF2B5EF4-FFF2-40B4-BE49-F238E27FC236}">
                <a16:creationId xmlns:a16="http://schemas.microsoft.com/office/drawing/2014/main" id="{C3A1AAEC-B865-4EF5-BD43-A36339EF5341}"/>
              </a:ext>
            </a:extLst>
          </p:cNvPr>
          <p:cNvSpPr txBox="1">
            <a:spLocks/>
          </p:cNvSpPr>
          <p:nvPr/>
        </p:nvSpPr>
        <p:spPr bwMode="auto">
          <a:xfrm>
            <a:off x="5744662" y="2096886"/>
            <a:ext cx="5837738" cy="26642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pPr algn="ctr"/>
            <a:r>
              <a:rPr lang="en-US" sz="4000" b="1" kern="0" dirty="0">
                <a:latin typeface="Arial" charset="0"/>
                <a:ea typeface="Arial" charset="0"/>
                <a:cs typeface="Arial" charset="0"/>
              </a:rPr>
              <a:t>Producing an Effective Webinar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490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fc06d41-ad82-41dc-96f8-07c9c61993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6a0713f-0cb3-4338-87b9-323df3686c0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456c8cb-1bc4-474d-96ae-9619f1420fa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407f8d2-dcd6-4b16-bf53-b5b0f7d3e4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354d5a9-2e12-494f-a773-6584793308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RTI Corporate">
  <a:themeElements>
    <a:clrScheme name="RTI Them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85295"/>
      </a:accent1>
      <a:accent2>
        <a:srgbClr val="D06F1A"/>
      </a:accent2>
      <a:accent3>
        <a:srgbClr val="B1953A"/>
      </a:accent3>
      <a:accent4>
        <a:srgbClr val="FFC525"/>
      </a:accent4>
      <a:accent5>
        <a:srgbClr val="5D9732"/>
      </a:accent5>
      <a:accent6>
        <a:srgbClr val="4F2683"/>
      </a:accent6>
      <a:hlink>
        <a:srgbClr val="0045C7"/>
      </a:hlink>
      <a:folHlink>
        <a:srgbClr val="5D6EC9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TI_Overview_widescreen-021318" id="{56EE02BC-8293-854A-964D-6C5B639AF50D}" vid="{3A6FA1E3-AAF8-6140-AAC3-A10D0B7C584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RTI_Overview_widescreen-021318</Template>
  <TotalTime>0</TotalTime>
  <Words>1049</Words>
  <Application>Microsoft Office PowerPoint</Application>
  <PresentationFormat>Widescreen</PresentationFormat>
  <Paragraphs>246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Arial Narrow</vt:lpstr>
      <vt:lpstr>Wingdings</vt:lpstr>
      <vt:lpstr>ヒラギノ角ゴ Pro W3</vt:lpstr>
      <vt:lpstr>1_RTI Corporate</vt:lpstr>
      <vt:lpstr>Webinars: Making them Engaging and Effective</vt:lpstr>
      <vt:lpstr>PowerPoint Presentation</vt:lpstr>
      <vt:lpstr>ABOUT ME: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2018-11-28T21:35:32Z</dcterms:created>
  <dcterms:modified xsi:type="dcterms:W3CDTF">2018-11-28T21:35:49Z</dcterms:modified>
  <cp:category/>
</cp:coreProperties>
</file>