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256" r:id="rId2"/>
    <p:sldId id="261" r:id="rId3"/>
    <p:sldId id="299" r:id="rId4"/>
    <p:sldId id="263" r:id="rId5"/>
    <p:sldId id="264" r:id="rId6"/>
    <p:sldId id="265" r:id="rId7"/>
    <p:sldId id="306" r:id="rId8"/>
    <p:sldId id="304" r:id="rId9"/>
    <p:sldId id="266" r:id="rId10"/>
    <p:sldId id="267" r:id="rId11"/>
    <p:sldId id="301" r:id="rId12"/>
    <p:sldId id="269" r:id="rId13"/>
    <p:sldId id="270" r:id="rId14"/>
    <p:sldId id="273" r:id="rId15"/>
    <p:sldId id="274" r:id="rId16"/>
    <p:sldId id="276" r:id="rId17"/>
    <p:sldId id="277" r:id="rId18"/>
    <p:sldId id="278" r:id="rId19"/>
    <p:sldId id="279" r:id="rId20"/>
    <p:sldId id="280" r:id="rId21"/>
    <p:sldId id="302" r:id="rId22"/>
    <p:sldId id="303" r:id="rId23"/>
    <p:sldId id="281" r:id="rId24"/>
    <p:sldId id="282" r:id="rId25"/>
    <p:sldId id="283" r:id="rId26"/>
    <p:sldId id="284" r:id="rId27"/>
    <p:sldId id="285" r:id="rId28"/>
    <p:sldId id="286" r:id="rId29"/>
    <p:sldId id="287" r:id="rId30"/>
    <p:sldId id="307" r:id="rId31"/>
    <p:sldId id="288" r:id="rId32"/>
    <p:sldId id="289" r:id="rId33"/>
    <p:sldId id="290" r:id="rId34"/>
    <p:sldId id="295" r:id="rId35"/>
    <p:sldId id="296" r:id="rId36"/>
    <p:sldId id="297" r:id="rId37"/>
    <p:sldId id="298" r:id="rId38"/>
    <p:sldId id="260" r:id="rId39"/>
  </p:sldIdLst>
  <p:sldSz cx="9144000" cy="73152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2" charset="-128"/>
        <a:cs typeface="+mn-cs"/>
      </a:defRPr>
    </a:lvl5pPr>
    <a:lvl6pPr marL="2286000" algn="l" defTabSz="914400" rtl="0" eaLnBrk="1" latinLnBrk="0" hangingPunct="1">
      <a:defRPr sz="2400" kern="1200">
        <a:solidFill>
          <a:schemeClr val="tx1"/>
        </a:solidFill>
        <a:latin typeface="Arial" charset="0"/>
        <a:ea typeface="ＭＳ Ｐゴシック" pitchFamily="92" charset="-128"/>
        <a:cs typeface="+mn-cs"/>
      </a:defRPr>
    </a:lvl6pPr>
    <a:lvl7pPr marL="2743200" algn="l" defTabSz="914400" rtl="0" eaLnBrk="1" latinLnBrk="0" hangingPunct="1">
      <a:defRPr sz="2400" kern="1200">
        <a:solidFill>
          <a:schemeClr val="tx1"/>
        </a:solidFill>
        <a:latin typeface="Arial" charset="0"/>
        <a:ea typeface="ＭＳ Ｐゴシック" pitchFamily="92" charset="-128"/>
        <a:cs typeface="+mn-cs"/>
      </a:defRPr>
    </a:lvl7pPr>
    <a:lvl8pPr marL="3200400" algn="l" defTabSz="914400" rtl="0" eaLnBrk="1" latinLnBrk="0" hangingPunct="1">
      <a:defRPr sz="2400" kern="1200">
        <a:solidFill>
          <a:schemeClr val="tx1"/>
        </a:solidFill>
        <a:latin typeface="Arial" charset="0"/>
        <a:ea typeface="ＭＳ Ｐゴシック" pitchFamily="92" charset="-128"/>
        <a:cs typeface="+mn-cs"/>
      </a:defRPr>
    </a:lvl8pPr>
    <a:lvl9pPr marL="3657600" algn="l" defTabSz="914400" rtl="0" eaLnBrk="1" latinLnBrk="0" hangingPunct="1">
      <a:defRPr sz="2400" kern="1200">
        <a:solidFill>
          <a:schemeClr val="tx1"/>
        </a:solidFill>
        <a:latin typeface="Arial" charset="0"/>
        <a:ea typeface="ＭＳ Ｐゴシック" pitchFamily="92" charset="-128"/>
        <a:cs typeface="+mn-cs"/>
      </a:defRPr>
    </a:lvl9pPr>
  </p:defaultTextStyle>
  <p:extLst>
    <p:ext uri="{EFAFB233-063F-42B5-8137-9DF3F51BA10A}">
      <p15:sldGuideLst xmlns="" xmlns:p15="http://schemas.microsoft.com/office/powerpoint/2012/main">
        <p15:guide id="1" orient="horz" pos="1075">
          <p15:clr>
            <a:srgbClr val="A4A3A4"/>
          </p15:clr>
        </p15:guide>
        <p15:guide id="2" pos="53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7"/>
    <a:srgbClr val="000000"/>
    <a:srgbClr val="B11116"/>
    <a:srgbClr val="ED1C24"/>
    <a:srgbClr val="0095DA"/>
    <a:srgbClr val="FFFFFF"/>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38" autoAdjust="0"/>
    <p:restoredTop sz="89651" autoAdjust="0"/>
  </p:normalViewPr>
  <p:slideViewPr>
    <p:cSldViewPr>
      <p:cViewPr>
        <p:scale>
          <a:sx n="60" d="100"/>
          <a:sy n="60" d="100"/>
        </p:scale>
        <p:origin x="-1862" y="-317"/>
      </p:cViewPr>
      <p:guideLst>
        <p:guide orient="horz" pos="1075"/>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D63576E-5AA7-410F-AEDC-544F316A1478}" type="slidenum">
              <a:rPr lang="en-US"/>
              <a:pPr/>
              <a:t>‹#›</a:t>
            </a:fld>
            <a:endParaRPr lang="en-US"/>
          </a:p>
        </p:txBody>
      </p:sp>
    </p:spTree>
    <p:extLst>
      <p:ext uri="{BB962C8B-B14F-4D97-AF65-F5344CB8AC3E}">
        <p14:creationId xmlns:p14="http://schemas.microsoft.com/office/powerpoint/2010/main" val="3005023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285875" y="685800"/>
            <a:ext cx="428625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8E0152-F068-4B20-AB7F-CF8626208B24}" type="slidenum">
              <a:rPr lang="en-US"/>
              <a:pPr/>
              <a:t>‹#›</a:t>
            </a:fld>
            <a:endParaRPr lang="en-US"/>
          </a:p>
        </p:txBody>
      </p:sp>
    </p:spTree>
    <p:extLst>
      <p:ext uri="{BB962C8B-B14F-4D97-AF65-F5344CB8AC3E}">
        <p14:creationId xmlns:p14="http://schemas.microsoft.com/office/powerpoint/2010/main" val="106897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92"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92"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92"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92"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section508.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ection508.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7F95B-6FB4-46A1-9B8F-9D7873BB5493}" type="slidenum">
              <a:rPr lang="en-US"/>
              <a:pPr/>
              <a:t>1</a:t>
            </a:fld>
            <a:endParaRPr lang="en-US"/>
          </a:p>
        </p:txBody>
      </p:sp>
      <p:sp>
        <p:nvSpPr>
          <p:cNvPr id="4098" name="Rectangle 2"/>
          <p:cNvSpPr>
            <a:spLocks noGrp="1" noRot="1" noChangeAspect="1" noChangeArrowheads="1" noTextEdit="1"/>
          </p:cNvSpPr>
          <p:nvPr>
            <p:ph type="sldImg"/>
          </p:nvPr>
        </p:nvSpPr>
        <p:spPr>
          <a:xfrm>
            <a:off x="1285875" y="685800"/>
            <a:ext cx="4286250" cy="3429000"/>
          </a:xfrm>
          <a:ln/>
        </p:spPr>
      </p:sp>
      <p:sp>
        <p:nvSpPr>
          <p:cNvPr id="409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rgbClr val="FFFFFF"/>
                </a:solidFill>
              </a:rPr>
              <a:t>Section 508 of the Rehabilitation Act and what it means to you</a:t>
            </a:r>
            <a:endParaRPr lang="en-US" sz="1050" dirty="0" smtClean="0">
              <a:solidFill>
                <a:srgbClr val="FFFFFF"/>
              </a:solidFill>
            </a:endParaRPr>
          </a:p>
          <a:p>
            <a:endParaRPr lang="en-US" dirty="0"/>
          </a:p>
        </p:txBody>
      </p:sp>
    </p:spTree>
    <p:extLst>
      <p:ext uri="{BB962C8B-B14F-4D97-AF65-F5344CB8AC3E}">
        <p14:creationId xmlns:p14="http://schemas.microsoft.com/office/powerpoint/2010/main" val="47873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3500" dirty="0" smtClean="0"/>
              <a:t>Broad Application of WCAG 2.0 A and AA Success Criteria and Conformance Requirements</a:t>
            </a:r>
          </a:p>
          <a:p>
            <a:pPr fontAlgn="auto">
              <a:spcAft>
                <a:spcPts val="0"/>
              </a:spcAft>
              <a:defRPr/>
            </a:pPr>
            <a:r>
              <a:rPr lang="en-US" sz="3500" dirty="0" smtClean="0">
                <a:cs typeface="Times New Roman" pitchFamily="18" charset="0"/>
              </a:rPr>
              <a:t>Delineation of Electronic Content (Public facing or Official Communications)</a:t>
            </a:r>
          </a:p>
          <a:p>
            <a:pPr lvl="1" fontAlgn="auto">
              <a:spcAft>
                <a:spcPts val="0"/>
              </a:spcAft>
              <a:defRPr/>
            </a:pPr>
            <a:r>
              <a:rPr lang="en-US" sz="3500" dirty="0" smtClean="0">
                <a:cs typeface="Times New Roman" pitchFamily="18" charset="0"/>
              </a:rPr>
              <a:t>Specifies which “electronic content” has to be accessible</a:t>
            </a:r>
          </a:p>
          <a:p>
            <a:pPr fontAlgn="auto">
              <a:spcAft>
                <a:spcPts val="0"/>
              </a:spcAft>
              <a:defRPr/>
            </a:pPr>
            <a:r>
              <a:rPr lang="en-US" sz="3500" dirty="0" smtClean="0">
                <a:cs typeface="Times New Roman" pitchFamily="18" charset="0"/>
              </a:rPr>
              <a:t>Expanded Interoperability Requirements</a:t>
            </a:r>
          </a:p>
          <a:p>
            <a:pPr lvl="1" fontAlgn="auto">
              <a:spcAft>
                <a:spcPts val="0"/>
              </a:spcAft>
              <a:defRPr/>
            </a:pPr>
            <a:r>
              <a:rPr lang="en-US" sz="3500" dirty="0" smtClean="0">
                <a:cs typeface="Times New Roman" pitchFamily="18" charset="0"/>
              </a:rPr>
              <a:t>How hardware and software (i.e. Apps) needs to interact with Assistive Technology</a:t>
            </a:r>
          </a:p>
          <a:p>
            <a:endParaRPr lang="en-US" dirty="0"/>
          </a:p>
        </p:txBody>
      </p:sp>
      <p:sp>
        <p:nvSpPr>
          <p:cNvPr id="4" name="Slide Number Placeholder 3"/>
          <p:cNvSpPr>
            <a:spLocks noGrp="1"/>
          </p:cNvSpPr>
          <p:nvPr>
            <p:ph type="sldNum" sz="quarter" idx="10"/>
          </p:nvPr>
        </p:nvSpPr>
        <p:spPr/>
        <p:txBody>
          <a:bodyPr/>
          <a:lstStyle/>
          <a:p>
            <a:fld id="{488E0152-F068-4B20-AB7F-CF8626208B24}" type="slidenum">
              <a:rPr lang="en-US" smtClean="0"/>
              <a:pPr/>
              <a:t>10</a:t>
            </a:fld>
            <a:endParaRPr lang="en-US"/>
          </a:p>
        </p:txBody>
      </p:sp>
    </p:spTree>
    <p:extLst>
      <p:ext uri="{BB962C8B-B14F-4D97-AF65-F5344CB8AC3E}">
        <p14:creationId xmlns:p14="http://schemas.microsoft.com/office/powerpoint/2010/main" val="2505162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Web Content Accessibility Guidelines 2.0 (WCAG 2.0)</a:t>
            </a:r>
          </a:p>
          <a:p>
            <a:pPr marL="0" indent="0">
              <a:buNone/>
            </a:pPr>
            <a:endParaRPr lang="en-US" sz="1200" dirty="0" smtClean="0"/>
          </a:p>
          <a:p>
            <a:r>
              <a:rPr lang="en-US" sz="1200" dirty="0" smtClean="0"/>
              <a:t>Widely used international standard </a:t>
            </a:r>
          </a:p>
          <a:p>
            <a:r>
              <a:rPr lang="en-US" sz="1200" dirty="0" smtClean="0"/>
              <a:t>Are technology-neutral and can be can be applied to any web-based technology and, with few changes, to non-web documents and software as well</a:t>
            </a:r>
          </a:p>
          <a:p>
            <a:endParaRPr lang="en-US" sz="1200" dirty="0" smtClean="0"/>
          </a:p>
          <a:p>
            <a:r>
              <a:rPr lang="en-US" sz="1200" dirty="0" smtClean="0"/>
              <a:t>The Success Criteria </a:t>
            </a:r>
            <a:r>
              <a:rPr lang="en-US" sz="1200" u="sng" dirty="0" smtClean="0"/>
              <a:t>are</a:t>
            </a:r>
            <a:r>
              <a:rPr lang="en-US" sz="1200" dirty="0" smtClean="0"/>
              <a:t> the provisions</a:t>
            </a:r>
          </a:p>
          <a:p>
            <a:r>
              <a:rPr lang="en-US" sz="1200" dirty="0" smtClean="0"/>
              <a:t>Level A and AA Success Criteria are Incorporated by reference (IBR) into the Revised Section 508 Standards </a:t>
            </a:r>
          </a:p>
          <a:p>
            <a:r>
              <a:rPr lang="en-US" sz="1200" dirty="0" smtClean="0"/>
              <a:t>Robust technical assistance built-in </a:t>
            </a:r>
            <a:endParaRPr lang="en-US" sz="1200" dirty="0"/>
          </a:p>
        </p:txBody>
      </p:sp>
      <p:sp>
        <p:nvSpPr>
          <p:cNvPr id="4" name="Slide Number Placeholder 3"/>
          <p:cNvSpPr>
            <a:spLocks noGrp="1"/>
          </p:cNvSpPr>
          <p:nvPr>
            <p:ph type="sldNum" sz="quarter" idx="10"/>
          </p:nvPr>
        </p:nvSpPr>
        <p:spPr/>
        <p:txBody>
          <a:bodyPr/>
          <a:lstStyle/>
          <a:p>
            <a:fld id="{72DD324D-A5B1-4039-B771-2D887EC7EECF}" type="slidenum">
              <a:rPr lang="en-US" smtClean="0"/>
              <a:t>11</a:t>
            </a:fld>
            <a:endParaRPr lang="en-US" dirty="0"/>
          </a:p>
        </p:txBody>
      </p:sp>
    </p:spTree>
    <p:extLst>
      <p:ext uri="{BB962C8B-B14F-4D97-AF65-F5344CB8AC3E}">
        <p14:creationId xmlns:p14="http://schemas.microsoft.com/office/powerpoint/2010/main" val="219127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528"/>
            <a:ext cx="5486400" cy="4114800"/>
          </a:xfrm>
        </p:spPr>
        <p:txBody>
          <a:bodyPr/>
          <a:lstStyle/>
          <a:p>
            <a:r>
              <a:rPr lang="en-US" sz="1200" b="1" dirty="0" smtClean="0"/>
              <a:t>Index for ICT Standards and Guidelines:  36 CFR Part 1194 </a:t>
            </a:r>
          </a:p>
          <a:p>
            <a:pPr marL="0" indent="0">
              <a:buNone/>
            </a:pPr>
            <a:r>
              <a:rPr lang="en-US" sz="3200" dirty="0" smtClean="0"/>
              <a:t>Appendix A</a:t>
            </a:r>
          </a:p>
          <a:p>
            <a:pPr marL="342900" lvl="1" indent="0">
              <a:buNone/>
            </a:pPr>
            <a:r>
              <a:rPr lang="en-US" sz="3200" dirty="0" smtClean="0"/>
              <a:t>508 Chapter 1:  Application and Administration</a:t>
            </a:r>
          </a:p>
          <a:p>
            <a:pPr marL="342900" lvl="1" indent="0">
              <a:buNone/>
            </a:pPr>
            <a:r>
              <a:rPr lang="en-US" sz="3200" dirty="0" smtClean="0"/>
              <a:t>508 Chapter 2:  Scoping</a:t>
            </a:r>
          </a:p>
          <a:p>
            <a:pPr marL="0" indent="0">
              <a:buNone/>
            </a:pPr>
            <a:r>
              <a:rPr lang="en-US" sz="3200" dirty="0" smtClean="0"/>
              <a:t>Appendix B</a:t>
            </a:r>
          </a:p>
          <a:p>
            <a:pPr marL="342900" lvl="1" indent="0">
              <a:buNone/>
            </a:pPr>
            <a:r>
              <a:rPr lang="en-US" sz="3200" dirty="0" smtClean="0"/>
              <a:t>255 Chapter 1:  Application and Administration</a:t>
            </a:r>
          </a:p>
          <a:p>
            <a:pPr marL="342900" lvl="1" indent="0">
              <a:buNone/>
            </a:pPr>
            <a:r>
              <a:rPr lang="en-US" sz="3200" dirty="0" smtClean="0"/>
              <a:t>255 Chapter 2:  Scoping</a:t>
            </a:r>
          </a:p>
          <a:p>
            <a:endParaRPr lang="en-US" dirty="0"/>
          </a:p>
        </p:txBody>
      </p:sp>
      <p:sp>
        <p:nvSpPr>
          <p:cNvPr id="4" name="Slide Number Placeholder 3"/>
          <p:cNvSpPr>
            <a:spLocks noGrp="1"/>
          </p:cNvSpPr>
          <p:nvPr>
            <p:ph type="sldNum" sz="quarter" idx="10"/>
          </p:nvPr>
        </p:nvSpPr>
        <p:spPr/>
        <p:txBody>
          <a:bodyPr/>
          <a:lstStyle/>
          <a:p>
            <a:fld id="{67DBF9CA-A22F-4C7E-811B-52F6BF19645B}" type="slidenum">
              <a:rPr lang="en-US" smtClean="0"/>
              <a:t>12</a:t>
            </a:fld>
            <a:endParaRPr lang="en-US" dirty="0"/>
          </a:p>
        </p:txBody>
      </p:sp>
    </p:spTree>
    <p:extLst>
      <p:ext uri="{BB962C8B-B14F-4D97-AF65-F5344CB8AC3E}">
        <p14:creationId xmlns:p14="http://schemas.microsoft.com/office/powerpoint/2010/main" val="68769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528"/>
            <a:ext cx="5486400" cy="4114800"/>
          </a:xfrm>
        </p:spPr>
        <p:txBody>
          <a:bodyPr/>
          <a:lstStyle/>
          <a:p>
            <a:r>
              <a:rPr lang="en-US" sz="1200" b="1" dirty="0" smtClean="0"/>
              <a:t>Index for ICT Standards and Guidelines:  36 CFR Part 1194 </a:t>
            </a:r>
          </a:p>
          <a:p>
            <a:pPr marL="0" indent="0">
              <a:buNone/>
            </a:pPr>
            <a:r>
              <a:rPr lang="en-US" sz="2600" dirty="0" smtClean="0"/>
              <a:t>Appendix C</a:t>
            </a:r>
          </a:p>
          <a:p>
            <a:pPr marL="342900" lvl="1" indent="0">
              <a:buNone/>
            </a:pPr>
            <a:r>
              <a:rPr lang="en-US" sz="2600" dirty="0" smtClean="0"/>
              <a:t>Chapter 3:  Functional Performance Criteria</a:t>
            </a:r>
          </a:p>
          <a:p>
            <a:pPr marL="342900" lvl="1" indent="0">
              <a:buNone/>
            </a:pPr>
            <a:r>
              <a:rPr lang="en-US" sz="2600" dirty="0" smtClean="0"/>
              <a:t>Chapter 4:  Hardware</a:t>
            </a:r>
          </a:p>
          <a:p>
            <a:pPr marL="342900" lvl="1" indent="0">
              <a:buNone/>
            </a:pPr>
            <a:r>
              <a:rPr lang="en-US" sz="2600" dirty="0" smtClean="0"/>
              <a:t>Chapter 5:  Software</a:t>
            </a:r>
          </a:p>
          <a:p>
            <a:pPr marL="342900" lvl="1" indent="0">
              <a:buNone/>
            </a:pPr>
            <a:r>
              <a:rPr lang="en-US" sz="2600" dirty="0" smtClean="0"/>
              <a:t>Chapter 6:  Support Documentation and Services</a:t>
            </a:r>
          </a:p>
          <a:p>
            <a:pPr marL="342900" lvl="1" indent="0">
              <a:buNone/>
            </a:pPr>
            <a:r>
              <a:rPr lang="en-US" sz="2600" dirty="0" smtClean="0"/>
              <a:t>Chapter 7:  Referenced Standards</a:t>
            </a:r>
          </a:p>
          <a:p>
            <a:pPr marL="0" indent="0">
              <a:buNone/>
            </a:pPr>
            <a:r>
              <a:rPr lang="en-US" sz="2600" dirty="0" smtClean="0"/>
              <a:t>Appendix D</a:t>
            </a:r>
          </a:p>
          <a:p>
            <a:pPr marL="342900" lvl="1" indent="0">
              <a:buNone/>
            </a:pPr>
            <a:r>
              <a:rPr lang="en-US" sz="2600" dirty="0" smtClean="0"/>
              <a:t>EIT Accessibility Standards as Originally Published on December 21, 2000</a:t>
            </a:r>
          </a:p>
          <a:p>
            <a:endParaRPr lang="en-US" dirty="0"/>
          </a:p>
        </p:txBody>
      </p:sp>
      <p:sp>
        <p:nvSpPr>
          <p:cNvPr id="4" name="Slide Number Placeholder 3"/>
          <p:cNvSpPr>
            <a:spLocks noGrp="1"/>
          </p:cNvSpPr>
          <p:nvPr>
            <p:ph type="sldNum" sz="quarter" idx="10"/>
          </p:nvPr>
        </p:nvSpPr>
        <p:spPr/>
        <p:txBody>
          <a:bodyPr/>
          <a:lstStyle/>
          <a:p>
            <a:fld id="{67DBF9CA-A22F-4C7E-811B-52F6BF19645B}" type="slidenum">
              <a:rPr lang="en-US" smtClean="0"/>
              <a:t>13</a:t>
            </a:fld>
            <a:endParaRPr lang="en-US" dirty="0"/>
          </a:p>
        </p:txBody>
      </p:sp>
    </p:spTree>
    <p:extLst>
      <p:ext uri="{BB962C8B-B14F-4D97-AF65-F5344CB8AC3E}">
        <p14:creationId xmlns:p14="http://schemas.microsoft.com/office/powerpoint/2010/main" val="727284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200" dirty="0" smtClean="0"/>
              <a:t>Example: Mobile, No separate chapter or section.</a:t>
            </a:r>
          </a:p>
          <a:p>
            <a:pPr marL="0" indent="0">
              <a:buNone/>
            </a:pPr>
            <a:r>
              <a:rPr lang="en-US" sz="3200" dirty="0" smtClean="0"/>
              <a:t>Mobile phones are covered under hardware</a:t>
            </a:r>
          </a:p>
          <a:p>
            <a:pPr marL="342900" lvl="1" indent="0">
              <a:buNone/>
            </a:pPr>
            <a:r>
              <a:rPr lang="en-US" sz="3200" dirty="0" smtClean="0"/>
              <a:t>Chapter 4: Hardware</a:t>
            </a:r>
          </a:p>
          <a:p>
            <a:pPr marL="0" indent="0">
              <a:buNone/>
            </a:pPr>
            <a:r>
              <a:rPr lang="en-US" sz="3200" dirty="0" smtClean="0"/>
              <a:t>Mobile apps are covered under software</a:t>
            </a:r>
          </a:p>
          <a:p>
            <a:pPr marL="342900" lvl="1" indent="0">
              <a:buNone/>
            </a:pPr>
            <a:r>
              <a:rPr lang="en-US" sz="3200" dirty="0" smtClean="0"/>
              <a:t>Chapter 2 citation to WCAG 2.0 for software (E207.2)</a:t>
            </a:r>
          </a:p>
          <a:p>
            <a:pPr marL="342900" lvl="1" indent="0">
              <a:buNone/>
            </a:pPr>
            <a:r>
              <a:rPr lang="en-US" sz="3200" dirty="0" smtClean="0"/>
              <a:t>Chapter 5: Software</a:t>
            </a:r>
            <a:endParaRPr lang="en-US" sz="3200" dirty="0"/>
          </a:p>
        </p:txBody>
      </p:sp>
      <p:sp>
        <p:nvSpPr>
          <p:cNvPr id="4" name="Slide Number Placeholder 3"/>
          <p:cNvSpPr>
            <a:spLocks noGrp="1"/>
          </p:cNvSpPr>
          <p:nvPr>
            <p:ph type="sldNum" sz="quarter" idx="10"/>
          </p:nvPr>
        </p:nvSpPr>
        <p:spPr/>
        <p:txBody>
          <a:bodyPr/>
          <a:lstStyle/>
          <a:p>
            <a:fld id="{67DBF9CA-A22F-4C7E-811B-52F6BF19645B}" type="slidenum">
              <a:rPr lang="en-US" smtClean="0"/>
              <a:t>14</a:t>
            </a:fld>
            <a:endParaRPr lang="en-US" dirty="0"/>
          </a:p>
        </p:txBody>
      </p:sp>
    </p:spTree>
    <p:extLst>
      <p:ext uri="{BB962C8B-B14F-4D97-AF65-F5344CB8AC3E}">
        <p14:creationId xmlns:p14="http://schemas.microsoft.com/office/powerpoint/2010/main" val="810226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1" dirty="0" smtClean="0"/>
              <a:t>How does Section 508 affect ICT?</a:t>
            </a:r>
          </a:p>
          <a:p>
            <a:pPr eaLnBrk="0" hangingPunct="0">
              <a:buFont typeface="Arial" panose="020B0604020202020204" pitchFamily="34" charset="0"/>
              <a:buChar char="•"/>
              <a:defRPr/>
            </a:pPr>
            <a:r>
              <a:rPr lang="en-US" sz="1200" dirty="0" smtClean="0">
                <a:cs typeface="Times New Roman" pitchFamily="18" charset="0"/>
              </a:rPr>
              <a:t>Section 508 applies to ALL ICT contract vehicles and procurement actions, including micro-purchases.</a:t>
            </a:r>
          </a:p>
          <a:p>
            <a:pPr eaLnBrk="0" hangingPunct="0">
              <a:buFont typeface="Arial" panose="020B0604020202020204" pitchFamily="34" charset="0"/>
              <a:buChar char="•"/>
              <a:defRPr/>
            </a:pPr>
            <a:endParaRPr lang="en-US" sz="1200" dirty="0" smtClean="0">
              <a:cs typeface="Times New Roman" pitchFamily="18" charset="0"/>
            </a:endParaRPr>
          </a:p>
          <a:p>
            <a:pPr eaLnBrk="0" hangingPunct="0">
              <a:buFont typeface="Arial" panose="020B0604020202020204" pitchFamily="34" charset="0"/>
              <a:buChar char="•"/>
              <a:defRPr/>
            </a:pPr>
            <a:r>
              <a:rPr lang="en-US" sz="1200" dirty="0" smtClean="0">
                <a:cs typeface="Times New Roman" pitchFamily="18" charset="0"/>
              </a:rPr>
              <a:t>All ICT that is “developed, procured, maintained,  or used” </a:t>
            </a:r>
          </a:p>
          <a:p>
            <a:pPr eaLnBrk="0" hangingPunct="0">
              <a:buFont typeface="Arial" panose="020B0604020202020204" pitchFamily="34" charset="0"/>
              <a:buChar char="•"/>
              <a:defRPr/>
            </a:pPr>
            <a:r>
              <a:rPr lang="en-US" sz="1200" dirty="0" smtClean="0">
                <a:cs typeface="Times New Roman" pitchFamily="18" charset="0"/>
              </a:rPr>
              <a:t>Enforced through the FAR, DFAR,</a:t>
            </a:r>
          </a:p>
          <a:p>
            <a:pPr eaLnBrk="0" hangingPunct="0">
              <a:buFont typeface="Arial" panose="020B0604020202020204" pitchFamily="34" charset="0"/>
              <a:buChar char="•"/>
              <a:defRPr/>
            </a:pPr>
            <a:r>
              <a:rPr lang="en-US" sz="1200" dirty="0" smtClean="0">
                <a:cs typeface="Times New Roman" pitchFamily="18" charset="0"/>
              </a:rPr>
              <a:t>etc</a:t>
            </a:r>
            <a:r>
              <a:rPr lang="en-US" dirty="0" smtClean="0">
                <a:cs typeface="Times New Roman" pitchFamily="18" charset="0"/>
              </a:rPr>
              <a:t>.</a:t>
            </a:r>
          </a:p>
          <a:p>
            <a:endParaRPr lang="en-US" altLang="en-US" dirty="0">
              <a:latin typeface="Times" pitchFamily="18" charset="0"/>
            </a:endParaRPr>
          </a:p>
        </p:txBody>
      </p:sp>
      <p:sp>
        <p:nvSpPr>
          <p:cNvPr id="41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07" eaLnBrk="0" hangingPunct="0">
              <a:spcBef>
                <a:spcPct val="30000"/>
              </a:spcBef>
              <a:defRPr sz="1200">
                <a:solidFill>
                  <a:schemeClr val="tx1"/>
                </a:solidFill>
                <a:latin typeface="Times"/>
              </a:defRPr>
            </a:lvl1pPr>
            <a:lvl2pPr marL="734829" indent="-282626" defTabSz="920107" eaLnBrk="0" hangingPunct="0">
              <a:spcBef>
                <a:spcPct val="30000"/>
              </a:spcBef>
              <a:defRPr sz="1200">
                <a:solidFill>
                  <a:schemeClr val="tx1"/>
                </a:solidFill>
                <a:latin typeface="Times"/>
              </a:defRPr>
            </a:lvl2pPr>
            <a:lvl3pPr marL="1130506" indent="-226101" defTabSz="920107" eaLnBrk="0" hangingPunct="0">
              <a:spcBef>
                <a:spcPct val="30000"/>
              </a:spcBef>
              <a:defRPr sz="1200">
                <a:solidFill>
                  <a:schemeClr val="tx1"/>
                </a:solidFill>
                <a:latin typeface="Times"/>
              </a:defRPr>
            </a:lvl3pPr>
            <a:lvl4pPr marL="1582709" indent="-226101" defTabSz="920107" eaLnBrk="0" hangingPunct="0">
              <a:spcBef>
                <a:spcPct val="30000"/>
              </a:spcBef>
              <a:defRPr sz="1200">
                <a:solidFill>
                  <a:schemeClr val="tx1"/>
                </a:solidFill>
                <a:latin typeface="Times"/>
              </a:defRPr>
            </a:lvl4pPr>
            <a:lvl5pPr marL="2034911" indent="-226101" defTabSz="920107" eaLnBrk="0" hangingPunct="0">
              <a:spcBef>
                <a:spcPct val="30000"/>
              </a:spcBef>
              <a:defRPr sz="1200">
                <a:solidFill>
                  <a:schemeClr val="tx1"/>
                </a:solidFill>
                <a:latin typeface="Times"/>
              </a:defRPr>
            </a:lvl5pPr>
            <a:lvl6pPr marL="2487114" indent="-226101" defTabSz="920107" eaLnBrk="0" fontAlgn="base" hangingPunct="0">
              <a:spcBef>
                <a:spcPct val="30000"/>
              </a:spcBef>
              <a:spcAft>
                <a:spcPct val="0"/>
              </a:spcAft>
              <a:defRPr sz="1200">
                <a:solidFill>
                  <a:schemeClr val="tx1"/>
                </a:solidFill>
                <a:latin typeface="Times"/>
              </a:defRPr>
            </a:lvl6pPr>
            <a:lvl7pPr marL="2939315" indent="-226101" defTabSz="920107" eaLnBrk="0" fontAlgn="base" hangingPunct="0">
              <a:spcBef>
                <a:spcPct val="30000"/>
              </a:spcBef>
              <a:spcAft>
                <a:spcPct val="0"/>
              </a:spcAft>
              <a:defRPr sz="1200">
                <a:solidFill>
                  <a:schemeClr val="tx1"/>
                </a:solidFill>
                <a:latin typeface="Times"/>
              </a:defRPr>
            </a:lvl7pPr>
            <a:lvl8pPr marL="3391519" indent="-226101" defTabSz="920107" eaLnBrk="0" fontAlgn="base" hangingPunct="0">
              <a:spcBef>
                <a:spcPct val="30000"/>
              </a:spcBef>
              <a:spcAft>
                <a:spcPct val="0"/>
              </a:spcAft>
              <a:defRPr sz="1200">
                <a:solidFill>
                  <a:schemeClr val="tx1"/>
                </a:solidFill>
                <a:latin typeface="Times"/>
              </a:defRPr>
            </a:lvl8pPr>
            <a:lvl9pPr marL="3843720" indent="-226101" defTabSz="920107" eaLnBrk="0" fontAlgn="base" hangingPunct="0">
              <a:spcBef>
                <a:spcPct val="30000"/>
              </a:spcBef>
              <a:spcAft>
                <a:spcPct val="0"/>
              </a:spcAft>
              <a:defRPr sz="1200">
                <a:solidFill>
                  <a:schemeClr val="tx1"/>
                </a:solidFill>
                <a:latin typeface="Times"/>
              </a:defRPr>
            </a:lvl9pPr>
          </a:lstStyle>
          <a:p>
            <a:pPr>
              <a:spcBef>
                <a:spcPct val="0"/>
              </a:spcBef>
              <a:defRPr/>
            </a:pPr>
            <a:fld id="{EAE6D9D5-E4DB-45EA-A1E7-F6152EEE780A}" type="slidenum">
              <a:rPr lang="en-US" altLang="en-US" smtClean="0"/>
              <a:pPr>
                <a:spcBef>
                  <a:spcPct val="0"/>
                </a:spcBef>
                <a:defRPr/>
              </a:pPr>
              <a:t>15</a:t>
            </a:fld>
            <a:endParaRPr lang="en-US" altLang="en-US" dirty="0"/>
          </a:p>
        </p:txBody>
      </p:sp>
    </p:spTree>
    <p:extLst>
      <p:ext uri="{BB962C8B-B14F-4D97-AF65-F5344CB8AC3E}">
        <p14:creationId xmlns:p14="http://schemas.microsoft.com/office/powerpoint/2010/main" val="1217953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pitchFamily="18" charset="0"/>
              </a:rPr>
              <a:t>Why Enforce the Law?</a:t>
            </a:r>
          </a:p>
          <a:p>
            <a:pPr eaLnBrk="1" hangingPunct="1"/>
            <a:r>
              <a:rPr lang="en-US" altLang="en-US" sz="2800" dirty="0">
                <a:latin typeface="Times" pitchFamily="18" charset="0"/>
              </a:rPr>
              <a:t>It’s the right thing to do</a:t>
            </a:r>
          </a:p>
          <a:p>
            <a:pPr eaLnBrk="1" hangingPunct="1"/>
            <a:r>
              <a:rPr lang="en-US" altLang="en-US" sz="2800" dirty="0">
                <a:latin typeface="Times" pitchFamily="18" charset="0"/>
              </a:rPr>
              <a:t>An agency can be sued </a:t>
            </a:r>
          </a:p>
          <a:p>
            <a:pPr marL="0" lvl="1" defTabSz="914372">
              <a:defRPr/>
            </a:pPr>
            <a:r>
              <a:rPr lang="en-US" sz="2800" dirty="0"/>
              <a:t>Legal responsibility for compliance resides with </a:t>
            </a:r>
            <a:r>
              <a:rPr lang="en-US" sz="2800" b="1" dirty="0"/>
              <a:t>your agency</a:t>
            </a:r>
            <a:r>
              <a:rPr lang="en-US" sz="2800" dirty="0"/>
              <a:t>, not with the vendor.</a:t>
            </a:r>
          </a:p>
          <a:p>
            <a:pPr eaLnBrk="1" hangingPunct="1"/>
            <a:endParaRPr lang="en-US" altLang="en-US" sz="2800" dirty="0">
              <a:latin typeface="Times" pitchFamily="18" charset="0"/>
            </a:endParaRPr>
          </a:p>
          <a:p>
            <a:pPr eaLnBrk="1" hangingPunct="1"/>
            <a:r>
              <a:rPr lang="en-US" altLang="en-US" sz="2800" b="1" dirty="0">
                <a:solidFill>
                  <a:srgbClr val="FF0000"/>
                </a:solidFill>
                <a:latin typeface="Times" pitchFamily="18" charset="0"/>
              </a:rPr>
              <a:t>YOU</a:t>
            </a:r>
            <a:r>
              <a:rPr lang="en-US" altLang="en-US" sz="2800" dirty="0">
                <a:latin typeface="Times" pitchFamily="18" charset="0"/>
              </a:rPr>
              <a:t> have a vested interest</a:t>
            </a:r>
          </a:p>
          <a:p>
            <a:endParaRPr lang="en-US" altLang="en-US" dirty="0">
              <a:latin typeface="Times" pitchFamily="18" charset="0"/>
            </a:endParaRP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07" eaLnBrk="0" hangingPunct="0">
              <a:spcBef>
                <a:spcPct val="30000"/>
              </a:spcBef>
              <a:defRPr sz="1200">
                <a:solidFill>
                  <a:schemeClr val="tx1"/>
                </a:solidFill>
                <a:latin typeface="Times"/>
              </a:defRPr>
            </a:lvl1pPr>
            <a:lvl2pPr marL="734829" indent="-282626" defTabSz="920107" eaLnBrk="0" hangingPunct="0">
              <a:spcBef>
                <a:spcPct val="30000"/>
              </a:spcBef>
              <a:defRPr sz="1200">
                <a:solidFill>
                  <a:schemeClr val="tx1"/>
                </a:solidFill>
                <a:latin typeface="Times"/>
              </a:defRPr>
            </a:lvl2pPr>
            <a:lvl3pPr marL="1130506" indent="-226101" defTabSz="920107" eaLnBrk="0" hangingPunct="0">
              <a:spcBef>
                <a:spcPct val="30000"/>
              </a:spcBef>
              <a:defRPr sz="1200">
                <a:solidFill>
                  <a:schemeClr val="tx1"/>
                </a:solidFill>
                <a:latin typeface="Times"/>
              </a:defRPr>
            </a:lvl3pPr>
            <a:lvl4pPr marL="1582709" indent="-226101" defTabSz="920107" eaLnBrk="0" hangingPunct="0">
              <a:spcBef>
                <a:spcPct val="30000"/>
              </a:spcBef>
              <a:defRPr sz="1200">
                <a:solidFill>
                  <a:schemeClr val="tx1"/>
                </a:solidFill>
                <a:latin typeface="Times"/>
              </a:defRPr>
            </a:lvl4pPr>
            <a:lvl5pPr marL="2034911" indent="-226101" defTabSz="920107" eaLnBrk="0" hangingPunct="0">
              <a:spcBef>
                <a:spcPct val="30000"/>
              </a:spcBef>
              <a:defRPr sz="1200">
                <a:solidFill>
                  <a:schemeClr val="tx1"/>
                </a:solidFill>
                <a:latin typeface="Times"/>
              </a:defRPr>
            </a:lvl5pPr>
            <a:lvl6pPr marL="2487114" indent="-226101" defTabSz="920107" eaLnBrk="0" fontAlgn="base" hangingPunct="0">
              <a:spcBef>
                <a:spcPct val="30000"/>
              </a:spcBef>
              <a:spcAft>
                <a:spcPct val="0"/>
              </a:spcAft>
              <a:defRPr sz="1200">
                <a:solidFill>
                  <a:schemeClr val="tx1"/>
                </a:solidFill>
                <a:latin typeface="Times"/>
              </a:defRPr>
            </a:lvl6pPr>
            <a:lvl7pPr marL="2939315" indent="-226101" defTabSz="920107" eaLnBrk="0" fontAlgn="base" hangingPunct="0">
              <a:spcBef>
                <a:spcPct val="30000"/>
              </a:spcBef>
              <a:spcAft>
                <a:spcPct val="0"/>
              </a:spcAft>
              <a:defRPr sz="1200">
                <a:solidFill>
                  <a:schemeClr val="tx1"/>
                </a:solidFill>
                <a:latin typeface="Times"/>
              </a:defRPr>
            </a:lvl7pPr>
            <a:lvl8pPr marL="3391519" indent="-226101" defTabSz="920107" eaLnBrk="0" fontAlgn="base" hangingPunct="0">
              <a:spcBef>
                <a:spcPct val="30000"/>
              </a:spcBef>
              <a:spcAft>
                <a:spcPct val="0"/>
              </a:spcAft>
              <a:defRPr sz="1200">
                <a:solidFill>
                  <a:schemeClr val="tx1"/>
                </a:solidFill>
                <a:latin typeface="Times"/>
              </a:defRPr>
            </a:lvl8pPr>
            <a:lvl9pPr marL="3843720" indent="-226101" defTabSz="920107" eaLnBrk="0" fontAlgn="base" hangingPunct="0">
              <a:spcBef>
                <a:spcPct val="30000"/>
              </a:spcBef>
              <a:spcAft>
                <a:spcPct val="0"/>
              </a:spcAft>
              <a:defRPr sz="1200">
                <a:solidFill>
                  <a:schemeClr val="tx1"/>
                </a:solidFill>
                <a:latin typeface="Times"/>
              </a:defRPr>
            </a:lvl9pPr>
          </a:lstStyle>
          <a:p>
            <a:pPr>
              <a:spcBef>
                <a:spcPct val="0"/>
              </a:spcBef>
              <a:defRPr/>
            </a:pPr>
            <a:fld id="{31990A00-157F-4F7C-A2CD-A9F058FBF105}" type="slidenum">
              <a:rPr lang="en-US" altLang="en-US" smtClean="0"/>
              <a:pPr>
                <a:spcBef>
                  <a:spcPct val="0"/>
                </a:spcBef>
                <a:defRPr/>
              </a:pPr>
              <a:t>16</a:t>
            </a:fld>
            <a:endParaRPr lang="en-US" altLang="en-US" dirty="0"/>
          </a:p>
        </p:txBody>
      </p:sp>
    </p:spTree>
    <p:extLst>
      <p:ext uri="{BB962C8B-B14F-4D97-AF65-F5344CB8AC3E}">
        <p14:creationId xmlns:p14="http://schemas.microsoft.com/office/powerpoint/2010/main" val="116286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are at Risk</a:t>
            </a:r>
          </a:p>
          <a:p>
            <a:r>
              <a:rPr lang="en-US" altLang="en-US" b="1" dirty="0"/>
              <a:t>Lawsuits are becoming more common </a:t>
            </a:r>
            <a:r>
              <a:rPr lang="en-US" altLang="en-US" dirty="0"/>
              <a:t>- according to a 2012 </a:t>
            </a:r>
            <a:r>
              <a:rPr lang="en-US" altLang="en-US" dirty="0" err="1"/>
              <a:t>DoJ</a:t>
            </a:r>
            <a:r>
              <a:rPr lang="en-US" altLang="en-US" dirty="0"/>
              <a:t> report, since 2001, 140 administrative complaints and 7 civil actions had been filed against Agencies over Section 508. </a:t>
            </a:r>
          </a:p>
          <a:p>
            <a:r>
              <a:rPr lang="en-US" altLang="en-US" b="1" dirty="0"/>
              <a:t>It is not just lawsuits </a:t>
            </a:r>
            <a:r>
              <a:rPr lang="en-US" altLang="en-US" dirty="0"/>
              <a:t>- for the past 10 years, “people have often used arbitration to enforce the provision in cases filed through unions and other organizations. Some arbitration cases result in large fines, which agencies must pay” - FCW, Jan 22, 2007 </a:t>
            </a:r>
          </a:p>
          <a:p>
            <a:r>
              <a:rPr lang="en-US" altLang="en-US" b="1" dirty="0"/>
              <a:t>Failing to specify 508 technical requirements in your procurement</a:t>
            </a:r>
            <a:r>
              <a:rPr lang="en-US" altLang="en-US" dirty="0"/>
              <a:t>,  and not developing to the standard from the beginning of the process, or accepting a partially compliant or non-compliant product can lead to remediation </a:t>
            </a:r>
            <a:r>
              <a:rPr lang="en-US" altLang="en-US" b="1" i="1" dirty="0"/>
              <a:t>costing a lot of money</a:t>
            </a:r>
            <a:r>
              <a:rPr lang="en-US" altLang="en-US" dirty="0"/>
              <a:t>.</a:t>
            </a:r>
          </a:p>
          <a:p>
            <a:r>
              <a:rPr lang="en-US" altLang="en-US" b="1" i="1" u="sng" dirty="0"/>
              <a:t>No Undue Burden Exceptions! </a:t>
            </a:r>
            <a:r>
              <a:rPr lang="en-US" altLang="en-US" i="1" u="sng" dirty="0"/>
              <a:t>- The </a:t>
            </a:r>
            <a:r>
              <a:rPr lang="en-US" altLang="en-US" i="1" u="sng" dirty="0" err="1"/>
              <a:t>DoJ</a:t>
            </a:r>
            <a:r>
              <a:rPr lang="en-US" altLang="en-US" i="1" u="sng" dirty="0"/>
              <a:t> Office of Civil Rights has stated that even significant expense does not constitute an Undue Burden if it can be proven that the cost of complying could have been reduced by planning  for accessibility from the outset.</a:t>
            </a:r>
          </a:p>
        </p:txBody>
      </p:sp>
      <p:sp>
        <p:nvSpPr>
          <p:cNvPr id="4" name="Slide Number Placeholder 3"/>
          <p:cNvSpPr>
            <a:spLocks noGrp="1"/>
          </p:cNvSpPr>
          <p:nvPr>
            <p:ph type="sldNum" sz="quarter" idx="5"/>
          </p:nvPr>
        </p:nvSpPr>
        <p:spPr/>
        <p:txBody>
          <a:bodyPr/>
          <a:lstStyle/>
          <a:p>
            <a:pPr>
              <a:defRPr/>
            </a:pPr>
            <a:fld id="{FD3A230A-C598-487C-A320-BB4AAAF3EF08}" type="slidenum">
              <a:rPr lang="en-US" smtClean="0"/>
              <a:pPr>
                <a:defRPr/>
              </a:pPr>
              <a:t>17</a:t>
            </a:fld>
            <a:endParaRPr lang="en-US" dirty="0"/>
          </a:p>
        </p:txBody>
      </p:sp>
    </p:spTree>
    <p:extLst>
      <p:ext uri="{BB962C8B-B14F-4D97-AF65-F5344CB8AC3E}">
        <p14:creationId xmlns:p14="http://schemas.microsoft.com/office/powerpoint/2010/main" val="2421435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Procuring EIT Products and Services </a:t>
            </a:r>
          </a:p>
          <a:p>
            <a:pPr eaLnBrk="1" hangingPunct="1"/>
            <a:r>
              <a:rPr lang="en-US" altLang="en-US" sz="1200" dirty="0" smtClean="0"/>
              <a:t>Section 508 is included throughout the procurement and development life cycles.</a:t>
            </a:r>
          </a:p>
          <a:p>
            <a:pPr eaLnBrk="1" hangingPunct="1">
              <a:spcBef>
                <a:spcPct val="0"/>
              </a:spcBef>
            </a:pPr>
            <a:endParaRPr lang="en-US" altLang="en-US" dirty="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09"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6" indent="-233302">
              <a:defRPr>
                <a:solidFill>
                  <a:schemeClr val="tx1"/>
                </a:solidFill>
                <a:latin typeface="Calibri" pitchFamily="34" charset="0"/>
              </a:defRPr>
            </a:lvl5pPr>
            <a:lvl6pPr marL="2566322"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8" indent="-233302" fontAlgn="base">
              <a:spcBef>
                <a:spcPct val="0"/>
              </a:spcBef>
              <a:spcAft>
                <a:spcPct val="0"/>
              </a:spcAft>
              <a:defRPr>
                <a:solidFill>
                  <a:schemeClr val="tx1"/>
                </a:solidFill>
                <a:latin typeface="Calibri" pitchFamily="34" charset="0"/>
              </a:defRPr>
            </a:lvl8pPr>
            <a:lvl9pPr marL="3966133"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1EE361-4601-4D15-8406-B6AA2A72F07E}" type="slidenum">
              <a:rPr lang="en-US" altLang="en-US" smtClean="0"/>
              <a:pPr fontAlgn="base">
                <a:spcBef>
                  <a:spcPct val="0"/>
                </a:spcBef>
                <a:spcAft>
                  <a:spcPct val="0"/>
                </a:spcAft>
                <a:defRPr/>
              </a:pPr>
              <a:t>18</a:t>
            </a:fld>
            <a:endParaRPr lang="en-US" altLang="en-US"/>
          </a:p>
        </p:txBody>
      </p:sp>
    </p:spTree>
    <p:extLst>
      <p:ext uri="{BB962C8B-B14F-4D97-AF65-F5344CB8AC3E}">
        <p14:creationId xmlns:p14="http://schemas.microsoft.com/office/powerpoint/2010/main" val="130499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r>
              <a:rPr lang="en-US" sz="2400" dirty="0" smtClean="0"/>
              <a:t>The way Section 508 requirements are written into the requirements document will change.</a:t>
            </a:r>
          </a:p>
          <a:p>
            <a:pPr lvl="1" eaLnBrk="1" fontAlgn="auto" hangingPunct="1">
              <a:spcAft>
                <a:spcPts val="0"/>
              </a:spcAft>
              <a:defRPr/>
            </a:pPr>
            <a:r>
              <a:rPr lang="en-US" sz="2400" dirty="0" smtClean="0"/>
              <a:t>Function-based approach instead of product categories</a:t>
            </a:r>
          </a:p>
          <a:p>
            <a:pPr lvl="2" eaLnBrk="1" fontAlgn="auto" hangingPunct="1">
              <a:spcAft>
                <a:spcPts val="0"/>
              </a:spcAft>
              <a:defRPr/>
            </a:pPr>
            <a:r>
              <a:rPr lang="en-US" sz="2400" dirty="0" smtClean="0"/>
              <a:t>Example:  Two-way communication instead of telecommunications products</a:t>
            </a:r>
          </a:p>
          <a:p>
            <a:pPr lvl="1" eaLnBrk="1" fontAlgn="auto" hangingPunct="1">
              <a:spcAft>
                <a:spcPts val="0"/>
              </a:spcAft>
              <a:defRPr/>
            </a:pPr>
            <a:r>
              <a:rPr lang="en-US" sz="2400" dirty="0" smtClean="0"/>
              <a:t>Refreshed tools and training will be provided by GSA</a:t>
            </a:r>
          </a:p>
          <a:p>
            <a:pPr eaLnBrk="1" fontAlgn="auto" hangingPunct="1">
              <a:spcAft>
                <a:spcPts val="0"/>
              </a:spcAft>
              <a:defRPr/>
            </a:pPr>
            <a:r>
              <a:rPr lang="en-US" sz="2400" dirty="0" smtClean="0"/>
              <a:t>The procurement guidelines in the FAR will not change</a:t>
            </a:r>
          </a:p>
          <a:p>
            <a:pPr eaLnBrk="1" fontAlgn="auto" hangingPunct="1">
              <a:spcAft>
                <a:spcPts val="0"/>
              </a:spcAft>
              <a:defRPr/>
            </a:pPr>
            <a:r>
              <a:rPr lang="en-US" sz="2400" dirty="0" smtClean="0"/>
              <a:t>The Section 508 part 39.2 in the FAR will be updated to reflect the refreshed standards and set the starting date for procurement to comply.</a:t>
            </a:r>
          </a:p>
          <a:p>
            <a:pPr fontAlgn="auto">
              <a:spcAft>
                <a:spcPts val="0"/>
              </a:spcAft>
              <a:defRPr/>
            </a:pPr>
            <a:r>
              <a:rPr lang="en-US" sz="2400" dirty="0" smtClean="0"/>
              <a:t>Market research is still required</a:t>
            </a:r>
            <a:endParaRPr lang="en-US" sz="2400" dirty="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09"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6" indent="-233302">
              <a:defRPr>
                <a:solidFill>
                  <a:schemeClr val="tx1"/>
                </a:solidFill>
                <a:latin typeface="Calibri" pitchFamily="34" charset="0"/>
              </a:defRPr>
            </a:lvl5pPr>
            <a:lvl6pPr marL="2566322"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8" indent="-233302" fontAlgn="base">
              <a:spcBef>
                <a:spcPct val="0"/>
              </a:spcBef>
              <a:spcAft>
                <a:spcPct val="0"/>
              </a:spcAft>
              <a:defRPr>
                <a:solidFill>
                  <a:schemeClr val="tx1"/>
                </a:solidFill>
                <a:latin typeface="Calibri" pitchFamily="34" charset="0"/>
              </a:defRPr>
            </a:lvl8pPr>
            <a:lvl9pPr marL="3966133"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74A3519-4046-40E5-BFC3-629B9EE03965}" type="slidenum">
              <a:rPr lang="en-US" altLang="en-US" smtClean="0"/>
              <a:pPr fontAlgn="base">
                <a:spcBef>
                  <a:spcPct val="0"/>
                </a:spcBef>
                <a:spcAft>
                  <a:spcPct val="0"/>
                </a:spcAft>
                <a:defRPr/>
              </a:pPr>
              <a:t>19</a:t>
            </a:fld>
            <a:endParaRPr lang="en-US" altLang="en-US"/>
          </a:p>
        </p:txBody>
      </p:sp>
    </p:spTree>
    <p:extLst>
      <p:ext uri="{BB962C8B-B14F-4D97-AF65-F5344CB8AC3E}">
        <p14:creationId xmlns:p14="http://schemas.microsoft.com/office/powerpoint/2010/main" val="2842381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r>
              <a:rPr lang="en-US" altLang="en-US" dirty="0">
                <a:latin typeface="Times" pitchFamily="18" charset="0"/>
              </a:rPr>
              <a:t>Section 508 of the Rehabilitation Act</a:t>
            </a:r>
          </a:p>
          <a:p>
            <a:pPr eaLnBrk="1"/>
            <a:endParaRPr lang="en-US" altLang="en-US" dirty="0">
              <a:latin typeface="Times" pitchFamily="18" charset="0"/>
            </a:endParaRPr>
          </a:p>
          <a:p>
            <a:pPr marL="342889" lvl="1" indent="-342889">
              <a:buFont typeface="Wingdings" pitchFamily="2" charset="2"/>
              <a:buChar char="Ø"/>
            </a:pPr>
            <a:r>
              <a:rPr lang="en-US" altLang="en-US" sz="2400" b="1" u="sng" dirty="0">
                <a:solidFill>
                  <a:srgbClr val="660066"/>
                </a:solidFill>
                <a:cs typeface="Arial" pitchFamily="34" charset="0"/>
              </a:rPr>
              <a:t>Section 508 of the Rehabilitation Act, as amended in 1998</a:t>
            </a:r>
            <a:r>
              <a:rPr lang="en-US" altLang="en-US" sz="2400" b="1" i="1" dirty="0">
                <a:cs typeface="Arial" pitchFamily="34" charset="0"/>
              </a:rPr>
              <a:t> </a:t>
            </a:r>
            <a:r>
              <a:rPr lang="en-US" altLang="en-US" sz="2400" i="1" dirty="0">
                <a:cs typeface="Arial" pitchFamily="34" charset="0"/>
              </a:rPr>
              <a:t>- </a:t>
            </a:r>
            <a:r>
              <a:rPr lang="en-US" altLang="en-US" sz="2400" dirty="0">
                <a:cs typeface="Arial" pitchFamily="34" charset="0"/>
              </a:rPr>
              <a:t>requires that when Federal agencies </a:t>
            </a:r>
            <a:r>
              <a:rPr lang="en-US" altLang="en-US" sz="2400" u="sng" dirty="0">
                <a:cs typeface="Arial" pitchFamily="34" charset="0"/>
              </a:rPr>
              <a:t>develop</a:t>
            </a:r>
            <a:r>
              <a:rPr lang="en-US" altLang="en-US" sz="2400" dirty="0">
                <a:cs typeface="Arial" pitchFamily="34" charset="0"/>
              </a:rPr>
              <a:t>, </a:t>
            </a:r>
            <a:r>
              <a:rPr lang="en-US" altLang="en-US" sz="2400" u="sng" dirty="0">
                <a:cs typeface="Arial" pitchFamily="34" charset="0"/>
              </a:rPr>
              <a:t>procure</a:t>
            </a:r>
            <a:r>
              <a:rPr lang="en-US" altLang="en-US" sz="2400" dirty="0">
                <a:cs typeface="Arial" pitchFamily="34" charset="0"/>
              </a:rPr>
              <a:t>, </a:t>
            </a:r>
            <a:r>
              <a:rPr lang="en-US" altLang="en-US" sz="2400" u="sng" dirty="0">
                <a:cs typeface="Arial" pitchFamily="34" charset="0"/>
              </a:rPr>
              <a:t>maintain</a:t>
            </a:r>
            <a:r>
              <a:rPr lang="en-US" altLang="en-US" sz="2400" dirty="0">
                <a:cs typeface="Arial" pitchFamily="34" charset="0"/>
              </a:rPr>
              <a:t>, or </a:t>
            </a:r>
            <a:r>
              <a:rPr lang="en-US" altLang="en-US" sz="2400" u="sng" dirty="0">
                <a:cs typeface="Arial" pitchFamily="34" charset="0"/>
              </a:rPr>
              <a:t>use</a:t>
            </a:r>
            <a:r>
              <a:rPr lang="en-US" altLang="en-US" sz="2400" dirty="0">
                <a:cs typeface="Arial" pitchFamily="34" charset="0"/>
              </a:rPr>
              <a:t> electronic and information technology, they shall ensure that the electronic and information technology allows Federal employees with disabilities and members of the public with disabilities </a:t>
            </a:r>
            <a:r>
              <a:rPr lang="en-US" altLang="en-US" sz="2400" u="sng" dirty="0">
                <a:cs typeface="Arial" pitchFamily="34" charset="0"/>
              </a:rPr>
              <a:t>to have access to</a:t>
            </a:r>
            <a:r>
              <a:rPr lang="en-US" altLang="en-US" sz="2400" dirty="0">
                <a:cs typeface="Arial" pitchFamily="34" charset="0"/>
              </a:rPr>
              <a:t> and </a:t>
            </a:r>
            <a:r>
              <a:rPr lang="en-US" altLang="en-US" sz="2400" u="sng" dirty="0">
                <a:cs typeface="Arial" pitchFamily="34" charset="0"/>
              </a:rPr>
              <a:t>use of information and data</a:t>
            </a:r>
            <a:r>
              <a:rPr lang="en-US" altLang="en-US" sz="2400" dirty="0">
                <a:cs typeface="Arial" pitchFamily="34" charset="0"/>
              </a:rPr>
              <a:t> that is comparable to the access to and use of data by Federal employees and members of the public who are not individuals with disabilities, </a:t>
            </a:r>
            <a:r>
              <a:rPr lang="en-US" altLang="en-US" sz="2400" u="sng" dirty="0">
                <a:cs typeface="Arial" pitchFamily="34" charset="0"/>
              </a:rPr>
              <a:t>unless an undue burden would be imposed on the agency.  </a:t>
            </a: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36" eaLnBrk="0" hangingPunct="0">
              <a:spcBef>
                <a:spcPct val="30000"/>
              </a:spcBef>
              <a:defRPr sz="1200">
                <a:solidFill>
                  <a:schemeClr val="tx1"/>
                </a:solidFill>
                <a:latin typeface="Times"/>
              </a:defRPr>
            </a:lvl1pPr>
            <a:lvl2pPr marL="734829" indent="-282626" defTabSz="918536" eaLnBrk="0" hangingPunct="0">
              <a:spcBef>
                <a:spcPct val="30000"/>
              </a:spcBef>
              <a:defRPr sz="1200">
                <a:solidFill>
                  <a:schemeClr val="tx1"/>
                </a:solidFill>
                <a:latin typeface="Times"/>
              </a:defRPr>
            </a:lvl2pPr>
            <a:lvl3pPr marL="1130506" indent="-226101" defTabSz="918536" eaLnBrk="0" hangingPunct="0">
              <a:spcBef>
                <a:spcPct val="30000"/>
              </a:spcBef>
              <a:defRPr sz="1200">
                <a:solidFill>
                  <a:schemeClr val="tx1"/>
                </a:solidFill>
                <a:latin typeface="Times"/>
              </a:defRPr>
            </a:lvl3pPr>
            <a:lvl4pPr marL="1582709" indent="-226101" defTabSz="918536" eaLnBrk="0" hangingPunct="0">
              <a:spcBef>
                <a:spcPct val="30000"/>
              </a:spcBef>
              <a:defRPr sz="1200">
                <a:solidFill>
                  <a:schemeClr val="tx1"/>
                </a:solidFill>
                <a:latin typeface="Times"/>
              </a:defRPr>
            </a:lvl4pPr>
            <a:lvl5pPr marL="2034911" indent="-226101" defTabSz="918536" eaLnBrk="0" hangingPunct="0">
              <a:spcBef>
                <a:spcPct val="30000"/>
              </a:spcBef>
              <a:defRPr sz="1200">
                <a:solidFill>
                  <a:schemeClr val="tx1"/>
                </a:solidFill>
                <a:latin typeface="Times"/>
              </a:defRPr>
            </a:lvl5pPr>
            <a:lvl6pPr marL="2487114" indent="-226101" defTabSz="918536" eaLnBrk="0" fontAlgn="base" hangingPunct="0">
              <a:spcBef>
                <a:spcPct val="30000"/>
              </a:spcBef>
              <a:spcAft>
                <a:spcPct val="0"/>
              </a:spcAft>
              <a:defRPr sz="1200">
                <a:solidFill>
                  <a:schemeClr val="tx1"/>
                </a:solidFill>
                <a:latin typeface="Times"/>
              </a:defRPr>
            </a:lvl6pPr>
            <a:lvl7pPr marL="2939315" indent="-226101" defTabSz="918536" eaLnBrk="0" fontAlgn="base" hangingPunct="0">
              <a:spcBef>
                <a:spcPct val="30000"/>
              </a:spcBef>
              <a:spcAft>
                <a:spcPct val="0"/>
              </a:spcAft>
              <a:defRPr sz="1200">
                <a:solidFill>
                  <a:schemeClr val="tx1"/>
                </a:solidFill>
                <a:latin typeface="Times"/>
              </a:defRPr>
            </a:lvl7pPr>
            <a:lvl8pPr marL="3391519" indent="-226101" defTabSz="918536" eaLnBrk="0" fontAlgn="base" hangingPunct="0">
              <a:spcBef>
                <a:spcPct val="30000"/>
              </a:spcBef>
              <a:spcAft>
                <a:spcPct val="0"/>
              </a:spcAft>
              <a:defRPr sz="1200">
                <a:solidFill>
                  <a:schemeClr val="tx1"/>
                </a:solidFill>
                <a:latin typeface="Times"/>
              </a:defRPr>
            </a:lvl8pPr>
            <a:lvl9pPr marL="3843720" indent="-226101" defTabSz="918536" eaLnBrk="0" fontAlgn="base" hangingPunct="0">
              <a:spcBef>
                <a:spcPct val="30000"/>
              </a:spcBef>
              <a:spcAft>
                <a:spcPct val="0"/>
              </a:spcAft>
              <a:defRPr sz="1200">
                <a:solidFill>
                  <a:schemeClr val="tx1"/>
                </a:solidFill>
                <a:latin typeface="Times"/>
              </a:defRPr>
            </a:lvl9pPr>
          </a:lstStyle>
          <a:p>
            <a:pPr>
              <a:spcBef>
                <a:spcPct val="0"/>
              </a:spcBef>
              <a:defRPr/>
            </a:pPr>
            <a:fld id="{52907495-5357-462E-8186-16BE7A8AF856}" type="slidenum">
              <a:rPr lang="en-US" altLang="en-US" smtClean="0"/>
              <a:pPr>
                <a:spcBef>
                  <a:spcPct val="0"/>
                </a:spcBef>
                <a:defRPr/>
              </a:pPr>
              <a:t>2</a:t>
            </a:fld>
            <a:endParaRPr lang="en-US" altLang="en-US" dirty="0"/>
          </a:p>
        </p:txBody>
      </p:sp>
    </p:spTree>
    <p:extLst>
      <p:ext uri="{BB962C8B-B14F-4D97-AF65-F5344CB8AC3E}">
        <p14:creationId xmlns:p14="http://schemas.microsoft.com/office/powerpoint/2010/main" val="2731558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Aft>
                <a:spcPts val="0"/>
              </a:spcAft>
              <a:defRPr/>
            </a:pPr>
            <a:r>
              <a:rPr lang="en-US" sz="3200" dirty="0" smtClean="0"/>
              <a:t>The acquisition process in four phases: </a:t>
            </a:r>
          </a:p>
          <a:p>
            <a:pPr lvl="1" fontAlgn="auto">
              <a:spcAft>
                <a:spcPts val="0"/>
              </a:spcAft>
              <a:defRPr/>
            </a:pPr>
            <a:r>
              <a:rPr lang="en-US" sz="3200" dirty="0" smtClean="0"/>
              <a:t>Need </a:t>
            </a:r>
          </a:p>
          <a:p>
            <a:pPr lvl="1" fontAlgn="auto">
              <a:spcAft>
                <a:spcPts val="0"/>
              </a:spcAft>
              <a:defRPr/>
            </a:pPr>
            <a:r>
              <a:rPr lang="en-US" sz="3200" dirty="0" smtClean="0"/>
              <a:t>Requirement </a:t>
            </a:r>
          </a:p>
          <a:p>
            <a:pPr lvl="1" fontAlgn="auto">
              <a:spcAft>
                <a:spcPts val="0"/>
              </a:spcAft>
              <a:defRPr/>
            </a:pPr>
            <a:r>
              <a:rPr lang="en-US" sz="3200" dirty="0" smtClean="0"/>
              <a:t>Research </a:t>
            </a:r>
          </a:p>
          <a:p>
            <a:pPr lvl="1" fontAlgn="auto">
              <a:spcAft>
                <a:spcPts val="0"/>
              </a:spcAft>
              <a:defRPr/>
            </a:pPr>
            <a:r>
              <a:rPr lang="en-US" sz="3200" dirty="0" smtClean="0"/>
              <a:t>Solicitation </a:t>
            </a:r>
          </a:p>
          <a:p>
            <a:pPr marL="457200" lvl="1" indent="0" fontAlgn="auto">
              <a:spcAft>
                <a:spcPts val="0"/>
              </a:spcAft>
              <a:buNone/>
              <a:defRPr/>
            </a:pPr>
            <a:r>
              <a:rPr lang="en-US" sz="3200" dirty="0" smtClean="0"/>
              <a:t>Section 508 must be considered in ALL these phases.</a:t>
            </a:r>
            <a:endParaRPr lang="en-US" sz="3200" dirty="0"/>
          </a:p>
        </p:txBody>
      </p:sp>
      <p:sp>
        <p:nvSpPr>
          <p:cNvPr id="645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09"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6" indent="-233302">
              <a:defRPr>
                <a:solidFill>
                  <a:schemeClr val="tx1"/>
                </a:solidFill>
                <a:latin typeface="Calibri" pitchFamily="34" charset="0"/>
              </a:defRPr>
            </a:lvl5pPr>
            <a:lvl6pPr marL="2566322"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8" indent="-233302" fontAlgn="base">
              <a:spcBef>
                <a:spcPct val="0"/>
              </a:spcBef>
              <a:spcAft>
                <a:spcPct val="0"/>
              </a:spcAft>
              <a:defRPr>
                <a:solidFill>
                  <a:schemeClr val="tx1"/>
                </a:solidFill>
                <a:latin typeface="Calibri" pitchFamily="34" charset="0"/>
              </a:defRPr>
            </a:lvl8pPr>
            <a:lvl9pPr marL="3966133"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6496D2-B656-41AE-92D0-CF11D8D2D7B1}" type="slidenum">
              <a:rPr lang="en-US" altLang="en-US" smtClean="0"/>
              <a:pPr fontAlgn="base">
                <a:spcBef>
                  <a:spcPct val="0"/>
                </a:spcBef>
                <a:spcAft>
                  <a:spcPct val="0"/>
                </a:spcAft>
                <a:defRPr/>
              </a:pPr>
              <a:t>20</a:t>
            </a:fld>
            <a:endParaRPr lang="en-US" altLang="en-US"/>
          </a:p>
        </p:txBody>
      </p:sp>
    </p:spTree>
    <p:extLst>
      <p:ext uri="{BB962C8B-B14F-4D97-AF65-F5344CB8AC3E}">
        <p14:creationId xmlns:p14="http://schemas.microsoft.com/office/powerpoint/2010/main" val="248229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fontAlgn="auto" hangingPunct="1">
              <a:spcAft>
                <a:spcPts val="0"/>
              </a:spcAft>
              <a:buFont typeface="Wingdings" pitchFamily="2" charset="2"/>
              <a:buNone/>
              <a:defRPr/>
            </a:pPr>
            <a:r>
              <a:rPr lang="en-US" altLang="en-US" dirty="0" smtClean="0"/>
              <a:t>Requiring Office Responsibilities </a:t>
            </a:r>
            <a:endParaRPr lang="en-US" altLang="en-US" dirty="0" smtClean="0"/>
          </a:p>
          <a:p>
            <a:pPr lvl="1" eaLnBrk="1" fontAlgn="auto" hangingPunct="1">
              <a:spcAft>
                <a:spcPts val="0"/>
              </a:spcAft>
              <a:buFont typeface="Wingdings" pitchFamily="2" charset="2"/>
              <a:buNone/>
              <a:defRPr/>
            </a:pPr>
            <a:r>
              <a:rPr lang="en-US" b="1" u="sng" dirty="0" smtClean="0"/>
              <a:t>The most important person in the procurement process!</a:t>
            </a:r>
          </a:p>
          <a:p>
            <a:pPr lvl="1" eaLnBrk="1" fontAlgn="auto" hangingPunct="1">
              <a:spcAft>
                <a:spcPts val="0"/>
              </a:spcAft>
              <a:buFont typeface="Arial" panose="020B0604020202020204" pitchFamily="34" charset="0"/>
              <a:buChar char="•"/>
              <a:defRPr/>
            </a:pPr>
            <a:r>
              <a:rPr lang="en-US" dirty="0" smtClean="0"/>
              <a:t>Identify and document Section 508 requirements to be included in SOW, SOO, PWS, </a:t>
            </a:r>
            <a:r>
              <a:rPr lang="en-US" dirty="0" err="1" smtClean="0"/>
              <a:t>etc</a:t>
            </a:r>
            <a:endParaRPr lang="en-US" dirty="0" smtClean="0"/>
          </a:p>
          <a:p>
            <a:pPr lvl="1" fontAlgn="auto">
              <a:spcAft>
                <a:spcPts val="0"/>
              </a:spcAft>
              <a:buFont typeface="Arial" panose="020B0604020202020204" pitchFamily="34" charset="0"/>
              <a:buChar char="•"/>
              <a:defRPr/>
            </a:pPr>
            <a:r>
              <a:rPr lang="en-US" dirty="0" smtClean="0"/>
              <a:t>Use ART Tool</a:t>
            </a:r>
          </a:p>
          <a:p>
            <a:pPr lvl="1" eaLnBrk="1" fontAlgn="auto" hangingPunct="1">
              <a:spcAft>
                <a:spcPts val="0"/>
              </a:spcAft>
              <a:buFont typeface="Arial" panose="020B0604020202020204" pitchFamily="34" charset="0"/>
              <a:buChar char="•"/>
              <a:defRPr/>
            </a:pPr>
            <a:r>
              <a:rPr lang="en-US" dirty="0" smtClean="0"/>
              <a:t>Conduct market research</a:t>
            </a:r>
          </a:p>
          <a:p>
            <a:pPr lvl="1" eaLnBrk="1" fontAlgn="auto" hangingPunct="1">
              <a:spcAft>
                <a:spcPts val="0"/>
              </a:spcAft>
              <a:buFont typeface="Arial" panose="020B0604020202020204" pitchFamily="34" charset="0"/>
              <a:buChar char="•"/>
              <a:defRPr/>
            </a:pPr>
            <a:r>
              <a:rPr lang="en-US" dirty="0" smtClean="0"/>
              <a:t>Sit on evaluation panel</a:t>
            </a:r>
          </a:p>
          <a:p>
            <a:pPr lvl="1" eaLnBrk="1" fontAlgn="auto" hangingPunct="1">
              <a:spcAft>
                <a:spcPts val="0"/>
              </a:spcAft>
              <a:buFont typeface="Arial" panose="020B0604020202020204" pitchFamily="34" charset="0"/>
              <a:buChar char="•"/>
              <a:defRPr/>
            </a:pPr>
            <a:r>
              <a:rPr lang="en-US" dirty="0" smtClean="0"/>
              <a:t>Evaluate and test deliverables for Section 508</a:t>
            </a:r>
          </a:p>
          <a:p>
            <a:pPr lvl="1" eaLnBrk="1" fontAlgn="auto" hangingPunct="1">
              <a:spcAft>
                <a:spcPts val="0"/>
              </a:spcAft>
              <a:buFont typeface="Arial" panose="020B0604020202020204" pitchFamily="34" charset="0"/>
              <a:buChar char="•"/>
              <a:defRPr/>
            </a:pPr>
            <a:r>
              <a:rPr lang="en-US" b="1" dirty="0" smtClean="0"/>
              <a:t>May coordinate with:</a:t>
            </a:r>
          </a:p>
          <a:p>
            <a:pPr lvl="1" eaLnBrk="1" fontAlgn="auto" hangingPunct="1">
              <a:spcAft>
                <a:spcPts val="0"/>
              </a:spcAft>
              <a:buFont typeface="Arial" panose="020B0604020202020204" pitchFamily="34" charset="0"/>
              <a:buChar char="•"/>
              <a:defRPr/>
            </a:pPr>
            <a:r>
              <a:rPr lang="en-US" dirty="0" smtClean="0"/>
              <a:t>IT Specialist to:  Identify 508 technical requirements</a:t>
            </a:r>
          </a:p>
          <a:p>
            <a:pPr lvl="1" eaLnBrk="1" fontAlgn="auto" hangingPunct="1">
              <a:spcAft>
                <a:spcPts val="0"/>
              </a:spcAft>
              <a:buFont typeface="Arial" panose="020B0604020202020204" pitchFamily="34" charset="0"/>
              <a:buChar char="•"/>
              <a:defRPr/>
            </a:pPr>
            <a:r>
              <a:rPr lang="en-US" dirty="0" smtClean="0"/>
              <a:t>IT Testers to:  Identify inspection and acceptance criteria for deliverables</a:t>
            </a:r>
          </a:p>
          <a:p>
            <a:pPr lvl="1" eaLnBrk="1" fontAlgn="auto" hangingPunct="1">
              <a:spcAft>
                <a:spcPts val="0"/>
              </a:spcAft>
              <a:buFont typeface="Arial" panose="020B0604020202020204" pitchFamily="34" charset="0"/>
              <a:buChar char="•"/>
              <a:defRPr/>
            </a:pPr>
            <a:r>
              <a:rPr lang="en-US" dirty="0" smtClean="0"/>
              <a:t>Program Management </a:t>
            </a:r>
          </a:p>
          <a:p>
            <a:pPr lvl="1" eaLnBrk="1" fontAlgn="auto" hangingPunct="1">
              <a:spcAft>
                <a:spcPts val="0"/>
              </a:spcAft>
              <a:buFont typeface="Arial" panose="020B0604020202020204" pitchFamily="34" charset="0"/>
              <a:buChar char="•"/>
              <a:defRPr/>
            </a:pPr>
            <a:r>
              <a:rPr lang="en-US" dirty="0" smtClean="0"/>
              <a:t>Contracting Officers</a:t>
            </a:r>
            <a:endParaRPr lang="en-US" dirty="0" smtClean="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56">
              <a:defRPr>
                <a:solidFill>
                  <a:schemeClr val="tx1"/>
                </a:solidFill>
                <a:latin typeface="Calibri" pitchFamily="34" charset="0"/>
              </a:defRPr>
            </a:lvl1pPr>
            <a:lvl2pPr marL="742935" indent="-285744" defTabSz="917556">
              <a:defRPr>
                <a:solidFill>
                  <a:schemeClr val="tx1"/>
                </a:solidFill>
                <a:latin typeface="Calibri" pitchFamily="34" charset="0"/>
              </a:defRPr>
            </a:lvl2pPr>
            <a:lvl3pPr marL="1142977" indent="-228596" defTabSz="917556">
              <a:defRPr>
                <a:solidFill>
                  <a:schemeClr val="tx1"/>
                </a:solidFill>
                <a:latin typeface="Calibri" pitchFamily="34" charset="0"/>
              </a:defRPr>
            </a:lvl3pPr>
            <a:lvl4pPr marL="1600168" indent="-228596" defTabSz="917556">
              <a:defRPr>
                <a:solidFill>
                  <a:schemeClr val="tx1"/>
                </a:solidFill>
                <a:latin typeface="Calibri" pitchFamily="34" charset="0"/>
              </a:defRPr>
            </a:lvl4pPr>
            <a:lvl5pPr marL="2057359" indent="-228596" defTabSz="917556">
              <a:defRPr>
                <a:solidFill>
                  <a:schemeClr val="tx1"/>
                </a:solidFill>
                <a:latin typeface="Calibri" pitchFamily="34" charset="0"/>
              </a:defRPr>
            </a:lvl5pPr>
            <a:lvl6pPr marL="2514550" indent="-228596" defTabSz="917556" fontAlgn="base">
              <a:spcBef>
                <a:spcPct val="0"/>
              </a:spcBef>
              <a:spcAft>
                <a:spcPct val="0"/>
              </a:spcAft>
              <a:defRPr>
                <a:solidFill>
                  <a:schemeClr val="tx1"/>
                </a:solidFill>
                <a:latin typeface="Calibri" pitchFamily="34" charset="0"/>
              </a:defRPr>
            </a:lvl6pPr>
            <a:lvl7pPr marL="2971741" indent="-228596" defTabSz="917556" fontAlgn="base">
              <a:spcBef>
                <a:spcPct val="0"/>
              </a:spcBef>
              <a:spcAft>
                <a:spcPct val="0"/>
              </a:spcAft>
              <a:defRPr>
                <a:solidFill>
                  <a:schemeClr val="tx1"/>
                </a:solidFill>
                <a:latin typeface="Calibri" pitchFamily="34" charset="0"/>
              </a:defRPr>
            </a:lvl7pPr>
            <a:lvl8pPr marL="3428932" indent="-228596" defTabSz="917556" fontAlgn="base">
              <a:spcBef>
                <a:spcPct val="0"/>
              </a:spcBef>
              <a:spcAft>
                <a:spcPct val="0"/>
              </a:spcAft>
              <a:defRPr>
                <a:solidFill>
                  <a:schemeClr val="tx1"/>
                </a:solidFill>
                <a:latin typeface="Calibri" pitchFamily="34" charset="0"/>
              </a:defRPr>
            </a:lvl8pPr>
            <a:lvl9pPr marL="3886122" indent="-228596" defTabSz="91755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05E11AE-FDED-43A4-A5D5-4A469380CAD8}" type="slidenum">
              <a:rPr lang="en-US" altLang="en-US" smtClean="0"/>
              <a:pPr fontAlgn="base">
                <a:spcBef>
                  <a:spcPct val="0"/>
                </a:spcBef>
                <a:spcAft>
                  <a:spcPct val="0"/>
                </a:spcAft>
                <a:defRPr/>
              </a:pPr>
              <a:t>21</a:t>
            </a:fld>
            <a:endParaRPr lang="en-US" altLang="en-US" dirty="0" smtClean="0"/>
          </a:p>
        </p:txBody>
      </p:sp>
    </p:spTree>
    <p:extLst>
      <p:ext uri="{BB962C8B-B14F-4D97-AF65-F5344CB8AC3E}">
        <p14:creationId xmlns:p14="http://schemas.microsoft.com/office/powerpoint/2010/main" val="2830776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a:ln/>
        </p:spPr>
        <p:txBody>
          <a:bodyPr>
            <a:normAutofit fontScale="77500" lnSpcReduction="20000"/>
          </a:bodyPr>
          <a:lstStyle/>
          <a:p>
            <a:pPr>
              <a:defRPr/>
            </a:pPr>
            <a:r>
              <a:rPr lang="en-US" dirty="0" smtClean="0"/>
              <a:t>Contracting Officer Responsibilities </a:t>
            </a:r>
          </a:p>
          <a:p>
            <a:pPr lvl="1" fontAlgn="auto">
              <a:spcAft>
                <a:spcPts val="0"/>
              </a:spcAft>
              <a:buFont typeface="Arial" panose="020B0604020202020204" pitchFamily="34" charset="0"/>
              <a:buChar char="•"/>
              <a:defRPr/>
            </a:pPr>
            <a:r>
              <a:rPr lang="en-US" sz="2600" dirty="0" smtClean="0"/>
              <a:t>Will have more responsibility when FAR is updated</a:t>
            </a:r>
          </a:p>
          <a:p>
            <a:pPr lvl="1" eaLnBrk="1" fontAlgn="auto" hangingPunct="1">
              <a:spcAft>
                <a:spcPts val="0"/>
              </a:spcAft>
              <a:buFont typeface="Arial" panose="020B0604020202020204" pitchFamily="34" charset="0"/>
              <a:buChar char="•"/>
              <a:defRPr/>
            </a:pPr>
            <a:r>
              <a:rPr lang="en-US" sz="2600" dirty="0" smtClean="0"/>
              <a:t>Ensuring that the Requiring Office:</a:t>
            </a:r>
          </a:p>
          <a:p>
            <a:pPr marL="1371600" lvl="3" indent="-457200">
              <a:buFont typeface="Arial" panose="020B0604020202020204" pitchFamily="34" charset="0"/>
              <a:buChar char="‒"/>
              <a:defRPr/>
            </a:pPr>
            <a:r>
              <a:rPr lang="en-US" sz="2600" dirty="0" smtClean="0"/>
              <a:t>Properly identifies Section 508 technical requirements</a:t>
            </a:r>
          </a:p>
          <a:p>
            <a:pPr marL="1828800" lvl="3" indent="-457200">
              <a:buFont typeface="Wingdings" panose="05000000000000000000" pitchFamily="2" charset="2"/>
              <a:buChar char="§"/>
              <a:defRPr/>
            </a:pPr>
            <a:r>
              <a:rPr lang="en-US" sz="2600" dirty="0" smtClean="0"/>
              <a:t>Conducts market research</a:t>
            </a:r>
          </a:p>
          <a:p>
            <a:pPr marL="1828800" lvl="3" indent="-457200">
              <a:buFont typeface="Wingdings" panose="05000000000000000000" pitchFamily="2" charset="2"/>
              <a:buChar char="§"/>
              <a:defRPr/>
            </a:pPr>
            <a:r>
              <a:rPr lang="en-US" sz="2600" dirty="0" smtClean="0"/>
              <a:t>Documents Section 508 due diligence (ART)</a:t>
            </a:r>
          </a:p>
          <a:p>
            <a:pPr lvl="2" eaLnBrk="1" fontAlgn="auto" hangingPunct="1">
              <a:spcAft>
                <a:spcPts val="0"/>
              </a:spcAft>
              <a:buFont typeface="Arial" panose="020B0604020202020204" pitchFamily="34" charset="0"/>
              <a:buChar char="‒"/>
              <a:defRPr/>
            </a:pPr>
            <a:r>
              <a:rPr lang="en-US" sz="2600" dirty="0" smtClean="0"/>
              <a:t>Complex Purchases</a:t>
            </a:r>
          </a:p>
          <a:p>
            <a:pPr marL="1828800" lvl="3" indent="-457200">
              <a:buFont typeface="Wingdings" panose="05000000000000000000" pitchFamily="2" charset="2"/>
              <a:buChar char="§"/>
              <a:defRPr/>
            </a:pPr>
            <a:r>
              <a:rPr lang="en-US" sz="2600" dirty="0" smtClean="0"/>
              <a:t>The above plus:</a:t>
            </a:r>
          </a:p>
          <a:p>
            <a:pPr marL="1828800" lvl="3" indent="-457200">
              <a:buFont typeface="Wingdings" panose="05000000000000000000" pitchFamily="2" charset="2"/>
              <a:buChar char="§"/>
              <a:defRPr/>
            </a:pPr>
            <a:r>
              <a:rPr lang="en-US" sz="2600" dirty="0" smtClean="0"/>
              <a:t>Ensuring that requirements, inspection and acceptance criteria and evaluation factors are appropriately represented in the solicitation</a:t>
            </a:r>
          </a:p>
          <a:p>
            <a:pPr marL="1828800" lvl="3" indent="-457200">
              <a:buFont typeface="Wingdings" panose="05000000000000000000" pitchFamily="2" charset="2"/>
              <a:buChar char="§"/>
              <a:defRPr/>
            </a:pPr>
            <a:r>
              <a:rPr lang="en-US" sz="2600" dirty="0" smtClean="0"/>
              <a:t>Participates in proposal evaluation </a:t>
            </a:r>
          </a:p>
          <a:p>
            <a:pPr marL="342900" lvl="2" indent="0" eaLnBrk="1" fontAlgn="auto" hangingPunct="1">
              <a:spcAft>
                <a:spcPts val="0"/>
              </a:spcAft>
              <a:defRPr/>
            </a:pPr>
            <a:r>
              <a:rPr lang="en-US" sz="2600" b="1" i="1" u="sng" dirty="0" smtClean="0"/>
              <a:t>Makes sure the solicitation is in an accessible format</a:t>
            </a:r>
            <a:endParaRPr lang="en-US" sz="2600" b="1" i="1" u="sng" dirty="0" smtClean="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56">
              <a:defRPr>
                <a:solidFill>
                  <a:schemeClr val="tx1"/>
                </a:solidFill>
                <a:latin typeface="Calibri" pitchFamily="34" charset="0"/>
              </a:defRPr>
            </a:lvl1pPr>
            <a:lvl2pPr marL="742935" indent="-285744" defTabSz="917556">
              <a:defRPr>
                <a:solidFill>
                  <a:schemeClr val="tx1"/>
                </a:solidFill>
                <a:latin typeface="Calibri" pitchFamily="34" charset="0"/>
              </a:defRPr>
            </a:lvl2pPr>
            <a:lvl3pPr marL="1142977" indent="-228596" defTabSz="917556">
              <a:defRPr>
                <a:solidFill>
                  <a:schemeClr val="tx1"/>
                </a:solidFill>
                <a:latin typeface="Calibri" pitchFamily="34" charset="0"/>
              </a:defRPr>
            </a:lvl3pPr>
            <a:lvl4pPr marL="1600168" indent="-228596" defTabSz="917556">
              <a:defRPr>
                <a:solidFill>
                  <a:schemeClr val="tx1"/>
                </a:solidFill>
                <a:latin typeface="Calibri" pitchFamily="34" charset="0"/>
              </a:defRPr>
            </a:lvl4pPr>
            <a:lvl5pPr marL="2057359" indent="-228596" defTabSz="917556">
              <a:defRPr>
                <a:solidFill>
                  <a:schemeClr val="tx1"/>
                </a:solidFill>
                <a:latin typeface="Calibri" pitchFamily="34" charset="0"/>
              </a:defRPr>
            </a:lvl5pPr>
            <a:lvl6pPr marL="2514550" indent="-228596" defTabSz="917556" fontAlgn="base">
              <a:spcBef>
                <a:spcPct val="0"/>
              </a:spcBef>
              <a:spcAft>
                <a:spcPct val="0"/>
              </a:spcAft>
              <a:defRPr>
                <a:solidFill>
                  <a:schemeClr val="tx1"/>
                </a:solidFill>
                <a:latin typeface="Calibri" pitchFamily="34" charset="0"/>
              </a:defRPr>
            </a:lvl6pPr>
            <a:lvl7pPr marL="2971741" indent="-228596" defTabSz="917556" fontAlgn="base">
              <a:spcBef>
                <a:spcPct val="0"/>
              </a:spcBef>
              <a:spcAft>
                <a:spcPct val="0"/>
              </a:spcAft>
              <a:defRPr>
                <a:solidFill>
                  <a:schemeClr val="tx1"/>
                </a:solidFill>
                <a:latin typeface="Calibri" pitchFamily="34" charset="0"/>
              </a:defRPr>
            </a:lvl7pPr>
            <a:lvl8pPr marL="3428932" indent="-228596" defTabSz="917556" fontAlgn="base">
              <a:spcBef>
                <a:spcPct val="0"/>
              </a:spcBef>
              <a:spcAft>
                <a:spcPct val="0"/>
              </a:spcAft>
              <a:defRPr>
                <a:solidFill>
                  <a:schemeClr val="tx1"/>
                </a:solidFill>
                <a:latin typeface="Calibri" pitchFamily="34" charset="0"/>
              </a:defRPr>
            </a:lvl8pPr>
            <a:lvl9pPr marL="3886122" indent="-228596" defTabSz="91755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62EF41-754E-422D-B30F-E0DF8498E67E}" type="slidenum">
              <a:rPr lang="en-US" altLang="en-US" smtClean="0"/>
              <a:pPr fontAlgn="base">
                <a:spcBef>
                  <a:spcPct val="0"/>
                </a:spcBef>
                <a:spcAft>
                  <a:spcPct val="0"/>
                </a:spcAft>
                <a:defRPr/>
              </a:pPr>
              <a:t>22</a:t>
            </a:fld>
            <a:endParaRPr lang="en-US" altLang="en-US" dirty="0" smtClean="0"/>
          </a:p>
        </p:txBody>
      </p:sp>
    </p:spTree>
    <p:extLst>
      <p:ext uri="{BB962C8B-B14F-4D97-AF65-F5344CB8AC3E}">
        <p14:creationId xmlns:p14="http://schemas.microsoft.com/office/powerpoint/2010/main" val="3753898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Micro Purchases</a:t>
            </a:r>
          </a:p>
          <a:p>
            <a:pPr eaLnBrk="1" hangingPunct="1"/>
            <a:r>
              <a:rPr lang="en-US" altLang="en-US" sz="1200" dirty="0" smtClean="0"/>
              <a:t>Section 508 still applies!</a:t>
            </a:r>
          </a:p>
          <a:p>
            <a:pPr eaLnBrk="1" hangingPunct="1"/>
            <a:r>
              <a:rPr lang="en-US" altLang="en-US" sz="1200" dirty="0" smtClean="0"/>
              <a:t>Still have to do market research</a:t>
            </a:r>
          </a:p>
          <a:p>
            <a:pPr eaLnBrk="1" hangingPunct="1"/>
            <a:r>
              <a:rPr lang="en-US" altLang="en-US" sz="1200" dirty="0" smtClean="0"/>
              <a:t>Purchases under $3500</a:t>
            </a:r>
          </a:p>
          <a:p>
            <a:pPr eaLnBrk="1" hangingPunct="1"/>
            <a:r>
              <a:rPr lang="en-US" altLang="en-US" sz="1200" dirty="0" smtClean="0"/>
              <a:t>Usually with a Purchase Card</a:t>
            </a:r>
          </a:p>
          <a:p>
            <a:pPr eaLnBrk="1" hangingPunct="1"/>
            <a:r>
              <a:rPr lang="en-US" altLang="en-US" sz="1200" dirty="0" smtClean="0"/>
              <a:t>Can request a VPAT 2.0 from the vendor</a:t>
            </a:r>
            <a:endParaRPr lang="en-US" altLang="en-US" sz="1200" dirty="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28">
              <a:defRPr>
                <a:solidFill>
                  <a:schemeClr val="tx1"/>
                </a:solidFill>
                <a:latin typeface="Calibri" pitchFamily="34" charset="0"/>
              </a:defRPr>
            </a:lvl1pPr>
            <a:lvl2pPr marL="742912" indent="-285735" defTabSz="917528">
              <a:defRPr>
                <a:solidFill>
                  <a:schemeClr val="tx1"/>
                </a:solidFill>
                <a:latin typeface="Calibri" pitchFamily="34" charset="0"/>
              </a:defRPr>
            </a:lvl2pPr>
            <a:lvl3pPr marL="1142941" indent="-228589" defTabSz="917528">
              <a:defRPr>
                <a:solidFill>
                  <a:schemeClr val="tx1"/>
                </a:solidFill>
                <a:latin typeface="Calibri" pitchFamily="34" charset="0"/>
              </a:defRPr>
            </a:lvl3pPr>
            <a:lvl4pPr marL="1600118" indent="-228589" defTabSz="917528">
              <a:defRPr>
                <a:solidFill>
                  <a:schemeClr val="tx1"/>
                </a:solidFill>
                <a:latin typeface="Calibri" pitchFamily="34" charset="0"/>
              </a:defRPr>
            </a:lvl4pPr>
            <a:lvl5pPr marL="2057295" indent="-228589" defTabSz="917528">
              <a:defRPr>
                <a:solidFill>
                  <a:schemeClr val="tx1"/>
                </a:solidFill>
                <a:latin typeface="Calibri" pitchFamily="34" charset="0"/>
              </a:defRPr>
            </a:lvl5pPr>
            <a:lvl6pPr marL="2514471" indent="-228589" defTabSz="917528" fontAlgn="base">
              <a:spcBef>
                <a:spcPct val="0"/>
              </a:spcBef>
              <a:spcAft>
                <a:spcPct val="0"/>
              </a:spcAft>
              <a:defRPr>
                <a:solidFill>
                  <a:schemeClr val="tx1"/>
                </a:solidFill>
                <a:latin typeface="Calibri" pitchFamily="34" charset="0"/>
              </a:defRPr>
            </a:lvl6pPr>
            <a:lvl7pPr marL="2971649" indent="-228589" defTabSz="917528" fontAlgn="base">
              <a:spcBef>
                <a:spcPct val="0"/>
              </a:spcBef>
              <a:spcAft>
                <a:spcPct val="0"/>
              </a:spcAft>
              <a:defRPr>
                <a:solidFill>
                  <a:schemeClr val="tx1"/>
                </a:solidFill>
                <a:latin typeface="Calibri" pitchFamily="34" charset="0"/>
              </a:defRPr>
            </a:lvl7pPr>
            <a:lvl8pPr marL="3428826" indent="-228589" defTabSz="917528" fontAlgn="base">
              <a:spcBef>
                <a:spcPct val="0"/>
              </a:spcBef>
              <a:spcAft>
                <a:spcPct val="0"/>
              </a:spcAft>
              <a:defRPr>
                <a:solidFill>
                  <a:schemeClr val="tx1"/>
                </a:solidFill>
                <a:latin typeface="Calibri" pitchFamily="34" charset="0"/>
              </a:defRPr>
            </a:lvl8pPr>
            <a:lvl9pPr marL="3886001" indent="-228589" defTabSz="91752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926C427-C7C4-45DC-8654-04D00364DE34}" type="slidenum">
              <a:rPr lang="en-US" altLang="en-US" smtClean="0"/>
              <a:pPr fontAlgn="base">
                <a:spcBef>
                  <a:spcPct val="0"/>
                </a:spcBef>
                <a:spcAft>
                  <a:spcPct val="0"/>
                </a:spcAft>
                <a:defRPr/>
              </a:pPr>
              <a:t>23</a:t>
            </a:fld>
            <a:endParaRPr lang="en-US" altLang="en-US" dirty="0"/>
          </a:p>
        </p:txBody>
      </p:sp>
    </p:spTree>
    <p:extLst>
      <p:ext uri="{BB962C8B-B14F-4D97-AF65-F5344CB8AC3E}">
        <p14:creationId xmlns:p14="http://schemas.microsoft.com/office/powerpoint/2010/main" val="2948352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6447">
              <a:defRPr>
                <a:solidFill>
                  <a:schemeClr val="tx1"/>
                </a:solidFill>
                <a:latin typeface="Calibri" pitchFamily="34" charset="0"/>
              </a:defRPr>
            </a:lvl1pPr>
            <a:lvl2pPr marL="748511" indent="-288387" defTabSz="936447">
              <a:defRPr>
                <a:solidFill>
                  <a:schemeClr val="tx1"/>
                </a:solidFill>
                <a:latin typeface="Calibri" pitchFamily="34" charset="0"/>
              </a:defRPr>
            </a:lvl2pPr>
            <a:lvl3pPr marL="1153548" indent="-230062" defTabSz="936447">
              <a:defRPr>
                <a:solidFill>
                  <a:schemeClr val="tx1"/>
                </a:solidFill>
                <a:latin typeface="Calibri" pitchFamily="34" charset="0"/>
              </a:defRPr>
            </a:lvl3pPr>
            <a:lvl4pPr marL="1615291" indent="-230062" defTabSz="936447">
              <a:defRPr>
                <a:solidFill>
                  <a:schemeClr val="tx1"/>
                </a:solidFill>
                <a:latin typeface="Calibri" pitchFamily="34" charset="0"/>
              </a:defRPr>
            </a:lvl4pPr>
            <a:lvl5pPr marL="2075415" indent="-230062" defTabSz="936447">
              <a:defRPr>
                <a:solidFill>
                  <a:schemeClr val="tx1"/>
                </a:solidFill>
                <a:latin typeface="Calibri" pitchFamily="34" charset="0"/>
              </a:defRPr>
            </a:lvl5pPr>
            <a:lvl6pPr marL="2542019" indent="-230062" defTabSz="936447" fontAlgn="base">
              <a:spcBef>
                <a:spcPct val="0"/>
              </a:spcBef>
              <a:spcAft>
                <a:spcPct val="0"/>
              </a:spcAft>
              <a:defRPr>
                <a:solidFill>
                  <a:schemeClr val="tx1"/>
                </a:solidFill>
                <a:latin typeface="Calibri" pitchFamily="34" charset="0"/>
              </a:defRPr>
            </a:lvl6pPr>
            <a:lvl7pPr marL="3008623" indent="-230062" defTabSz="936447" fontAlgn="base">
              <a:spcBef>
                <a:spcPct val="0"/>
              </a:spcBef>
              <a:spcAft>
                <a:spcPct val="0"/>
              </a:spcAft>
              <a:defRPr>
                <a:solidFill>
                  <a:schemeClr val="tx1"/>
                </a:solidFill>
                <a:latin typeface="Calibri" pitchFamily="34" charset="0"/>
              </a:defRPr>
            </a:lvl7pPr>
            <a:lvl8pPr marL="3475227" indent="-230062" defTabSz="936447" fontAlgn="base">
              <a:spcBef>
                <a:spcPct val="0"/>
              </a:spcBef>
              <a:spcAft>
                <a:spcPct val="0"/>
              </a:spcAft>
              <a:defRPr>
                <a:solidFill>
                  <a:schemeClr val="tx1"/>
                </a:solidFill>
                <a:latin typeface="Calibri" pitchFamily="34" charset="0"/>
              </a:defRPr>
            </a:lvl8pPr>
            <a:lvl9pPr marL="3941830" indent="-230062" defTabSz="936447"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9EB239A6-02E0-4A80-B580-A233C2877F8B}" type="slidenum">
              <a:rPr lang="en-US" altLang="en-US" smtClean="0">
                <a:latin typeface="Times" pitchFamily="18" charset="0"/>
              </a:rPr>
              <a:pPr eaLnBrk="0" fontAlgn="base" hangingPunct="0">
                <a:spcBef>
                  <a:spcPct val="0"/>
                </a:spcBef>
                <a:spcAft>
                  <a:spcPct val="0"/>
                </a:spcAft>
                <a:defRPr/>
              </a:pPr>
              <a:t>24</a:t>
            </a:fld>
            <a:endParaRPr lang="en-US" altLang="en-US">
              <a:latin typeface="Times" pitchFamily="18" charset="0"/>
            </a:endParaRPr>
          </a:p>
        </p:txBody>
      </p:sp>
      <p:sp>
        <p:nvSpPr>
          <p:cNvPr id="69635" name="Rectangle 2"/>
          <p:cNvSpPr>
            <a:spLocks noGrp="1" noRot="1" noChangeAspect="1" noChangeArrowheads="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lnSpc>
                <a:spcPct val="90000"/>
              </a:lnSpc>
              <a:spcAft>
                <a:spcPts val="0"/>
              </a:spcAft>
              <a:defRPr/>
            </a:pPr>
            <a:r>
              <a:rPr lang="en-US" altLang="en-US" sz="3200" dirty="0" smtClean="0"/>
              <a:t>www.section508.gov</a:t>
            </a:r>
          </a:p>
          <a:p>
            <a:pPr eaLnBrk="1" fontAlgn="auto" hangingPunct="1">
              <a:lnSpc>
                <a:spcPct val="90000"/>
              </a:lnSpc>
              <a:spcAft>
                <a:spcPts val="0"/>
              </a:spcAft>
              <a:defRPr/>
            </a:pPr>
            <a:r>
              <a:rPr lang="en-US" altLang="en-US" sz="3200" dirty="0" smtClean="0"/>
              <a:t>The Accessibility Requirements Tool (ART) is a web-based tool that:</a:t>
            </a:r>
          </a:p>
          <a:p>
            <a:pPr eaLnBrk="1" fontAlgn="auto" hangingPunct="1">
              <a:lnSpc>
                <a:spcPct val="90000"/>
              </a:lnSpc>
              <a:spcAft>
                <a:spcPts val="0"/>
              </a:spcAft>
              <a:defRPr/>
            </a:pPr>
            <a:r>
              <a:rPr lang="en-US" altLang="en-US" sz="3200" dirty="0" smtClean="0"/>
              <a:t>In Beta testing</a:t>
            </a:r>
          </a:p>
          <a:p>
            <a:pPr marL="0" indent="0" eaLnBrk="1" fontAlgn="auto" hangingPunct="1">
              <a:lnSpc>
                <a:spcPct val="90000"/>
              </a:lnSpc>
              <a:spcAft>
                <a:spcPts val="0"/>
              </a:spcAft>
              <a:buNone/>
              <a:defRPr/>
            </a:pPr>
            <a:endParaRPr lang="en-US" altLang="en-US" sz="3200" dirty="0" smtClean="0"/>
          </a:p>
          <a:p>
            <a:pPr eaLnBrk="1" fontAlgn="auto" hangingPunct="1">
              <a:lnSpc>
                <a:spcPct val="90000"/>
              </a:lnSpc>
              <a:spcAft>
                <a:spcPts val="0"/>
              </a:spcAft>
              <a:defRPr/>
            </a:pPr>
            <a:r>
              <a:rPr lang="en-US" altLang="en-US" sz="3200" dirty="0" smtClean="0"/>
              <a:t>Solicitation Review Tool</a:t>
            </a:r>
          </a:p>
          <a:p>
            <a:pPr eaLnBrk="1" fontAlgn="auto" hangingPunct="1">
              <a:lnSpc>
                <a:spcPct val="90000"/>
              </a:lnSpc>
              <a:spcAft>
                <a:spcPts val="0"/>
              </a:spcAft>
              <a:defRPr/>
            </a:pPr>
            <a:r>
              <a:rPr lang="en-US" altLang="en-US" sz="3200" dirty="0" smtClean="0"/>
              <a:t>In Beta testing</a:t>
            </a:r>
            <a:endParaRPr lang="en-US" altLang="en-US" sz="3200" dirty="0" smtClean="0"/>
          </a:p>
        </p:txBody>
      </p:sp>
    </p:spTree>
    <p:extLst>
      <p:ext uri="{BB962C8B-B14F-4D97-AF65-F5344CB8AC3E}">
        <p14:creationId xmlns:p14="http://schemas.microsoft.com/office/powerpoint/2010/main" val="426820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GPAT VS VPAT</a:t>
            </a:r>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09"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6" indent="-233302">
              <a:defRPr>
                <a:solidFill>
                  <a:schemeClr val="tx1"/>
                </a:solidFill>
                <a:latin typeface="Calibri" pitchFamily="34" charset="0"/>
              </a:defRPr>
            </a:lvl5pPr>
            <a:lvl6pPr marL="2566322"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8" indent="-233302" fontAlgn="base">
              <a:spcBef>
                <a:spcPct val="0"/>
              </a:spcBef>
              <a:spcAft>
                <a:spcPct val="0"/>
              </a:spcAft>
              <a:defRPr>
                <a:solidFill>
                  <a:schemeClr val="tx1"/>
                </a:solidFill>
                <a:latin typeface="Calibri" pitchFamily="34" charset="0"/>
              </a:defRPr>
            </a:lvl8pPr>
            <a:lvl9pPr marL="3966133"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FD1BDD1-3CE6-4FA9-8643-4F62BAD147D6}" type="slidenum">
              <a:rPr lang="en-US" altLang="en-US" smtClean="0"/>
              <a:pPr fontAlgn="base">
                <a:spcBef>
                  <a:spcPct val="0"/>
                </a:spcBef>
                <a:spcAft>
                  <a:spcPct val="0"/>
                </a:spcAft>
                <a:defRPr/>
              </a:pPr>
              <a:t>25</a:t>
            </a:fld>
            <a:endParaRPr lang="en-US" altLang="en-US"/>
          </a:p>
        </p:txBody>
      </p:sp>
    </p:spTree>
    <p:extLst>
      <p:ext uri="{BB962C8B-B14F-4D97-AF65-F5344CB8AC3E}">
        <p14:creationId xmlns:p14="http://schemas.microsoft.com/office/powerpoint/2010/main" val="2707722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VPATS and GPATS</a:t>
            </a:r>
          </a:p>
          <a:p>
            <a:pPr eaLnBrk="1" fontAlgn="auto" hangingPunct="1">
              <a:spcAft>
                <a:spcPts val="0"/>
              </a:spcAft>
              <a:defRPr/>
            </a:pPr>
            <a:r>
              <a:rPr lang="en-US" altLang="en-US" sz="1200" dirty="0" smtClean="0"/>
              <a:t>What is a VPAT 2.0?</a:t>
            </a:r>
          </a:p>
          <a:p>
            <a:pPr eaLnBrk="1" fontAlgn="auto" hangingPunct="1">
              <a:spcAft>
                <a:spcPts val="0"/>
              </a:spcAft>
              <a:defRPr/>
            </a:pPr>
            <a:r>
              <a:rPr lang="en-US" altLang="en-US" sz="1200" dirty="0" smtClean="0"/>
              <a:t>Voluntary Product Accessibility Template</a:t>
            </a:r>
          </a:p>
          <a:p>
            <a:pPr eaLnBrk="1" fontAlgn="auto" hangingPunct="1">
              <a:spcAft>
                <a:spcPts val="0"/>
              </a:spcAft>
              <a:defRPr/>
            </a:pPr>
            <a:r>
              <a:rPr lang="en-US" altLang="en-US" sz="1200" dirty="0" smtClean="0"/>
              <a:t>Created by Industry  </a:t>
            </a:r>
          </a:p>
          <a:p>
            <a:pPr eaLnBrk="1" fontAlgn="auto" hangingPunct="1">
              <a:spcAft>
                <a:spcPts val="0"/>
              </a:spcAft>
              <a:defRPr/>
            </a:pPr>
            <a:r>
              <a:rPr lang="en-US" altLang="en-US" sz="1200" dirty="0" smtClean="0"/>
              <a:t>VPAT 2.0 released October 2017</a:t>
            </a:r>
          </a:p>
          <a:p>
            <a:pPr fontAlgn="auto">
              <a:spcAft>
                <a:spcPts val="0"/>
              </a:spcAft>
              <a:defRPr/>
            </a:pPr>
            <a:r>
              <a:rPr lang="en-US" altLang="en-US" sz="1200" dirty="0" smtClean="0"/>
              <a:t>Who uses it?</a:t>
            </a:r>
          </a:p>
          <a:p>
            <a:pPr marL="0" indent="0" eaLnBrk="1" fontAlgn="auto" hangingPunct="1">
              <a:spcAft>
                <a:spcPts val="0"/>
              </a:spcAft>
              <a:buNone/>
              <a:defRPr/>
            </a:pPr>
            <a:endParaRPr lang="en-US" altLang="en-US" sz="1200" dirty="0" smtClean="0"/>
          </a:p>
          <a:p>
            <a:pPr eaLnBrk="1" fontAlgn="auto" hangingPunct="1">
              <a:spcAft>
                <a:spcPts val="0"/>
              </a:spcAft>
              <a:defRPr/>
            </a:pPr>
            <a:r>
              <a:rPr lang="en-US" altLang="en-US" sz="1200" dirty="0" smtClean="0"/>
              <a:t>What is replacing the Government Product Accessibility Template (GPAT)?</a:t>
            </a:r>
          </a:p>
          <a:p>
            <a:pPr eaLnBrk="1" fontAlgn="auto" hangingPunct="1">
              <a:spcAft>
                <a:spcPts val="0"/>
              </a:spcAft>
              <a:defRPr/>
            </a:pPr>
            <a:r>
              <a:rPr lang="en-US" altLang="en-US" sz="1200" dirty="0" smtClean="0"/>
              <a:t>Refreshed tool with new output format in the form of a report </a:t>
            </a:r>
            <a:endParaRPr lang="en-US" altLang="en-US" sz="1200" dirty="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4828">
              <a:defRPr>
                <a:solidFill>
                  <a:schemeClr val="tx1"/>
                </a:solidFill>
                <a:latin typeface="Calibri" pitchFamily="34" charset="0"/>
              </a:defRPr>
            </a:lvl1pPr>
            <a:lvl2pPr marL="756611" indent="-290008" defTabSz="934828">
              <a:defRPr>
                <a:solidFill>
                  <a:schemeClr val="tx1"/>
                </a:solidFill>
                <a:latin typeface="Calibri" pitchFamily="34" charset="0"/>
              </a:defRPr>
            </a:lvl2pPr>
            <a:lvl3pPr marL="1164890" indent="-231681" defTabSz="934828">
              <a:defRPr>
                <a:solidFill>
                  <a:schemeClr val="tx1"/>
                </a:solidFill>
                <a:latin typeface="Calibri" pitchFamily="34" charset="0"/>
              </a:defRPr>
            </a:lvl3pPr>
            <a:lvl4pPr marL="1631494" indent="-231681" defTabSz="934828">
              <a:defRPr>
                <a:solidFill>
                  <a:schemeClr val="tx1"/>
                </a:solidFill>
                <a:latin typeface="Calibri" pitchFamily="34" charset="0"/>
              </a:defRPr>
            </a:lvl4pPr>
            <a:lvl5pPr marL="2098098" indent="-231681" defTabSz="934828">
              <a:defRPr>
                <a:solidFill>
                  <a:schemeClr val="tx1"/>
                </a:solidFill>
                <a:latin typeface="Calibri" pitchFamily="34" charset="0"/>
              </a:defRPr>
            </a:lvl5pPr>
            <a:lvl6pPr marL="2564701" indent="-231681" defTabSz="934828" fontAlgn="base">
              <a:spcBef>
                <a:spcPct val="0"/>
              </a:spcBef>
              <a:spcAft>
                <a:spcPct val="0"/>
              </a:spcAft>
              <a:defRPr>
                <a:solidFill>
                  <a:schemeClr val="tx1"/>
                </a:solidFill>
                <a:latin typeface="Calibri" pitchFamily="34" charset="0"/>
              </a:defRPr>
            </a:lvl6pPr>
            <a:lvl7pPr marL="3031305" indent="-231681" defTabSz="934828" fontAlgn="base">
              <a:spcBef>
                <a:spcPct val="0"/>
              </a:spcBef>
              <a:spcAft>
                <a:spcPct val="0"/>
              </a:spcAft>
              <a:defRPr>
                <a:solidFill>
                  <a:schemeClr val="tx1"/>
                </a:solidFill>
                <a:latin typeface="Calibri" pitchFamily="34" charset="0"/>
              </a:defRPr>
            </a:lvl7pPr>
            <a:lvl8pPr marL="3497909" indent="-231681" defTabSz="934828" fontAlgn="base">
              <a:spcBef>
                <a:spcPct val="0"/>
              </a:spcBef>
              <a:spcAft>
                <a:spcPct val="0"/>
              </a:spcAft>
              <a:defRPr>
                <a:solidFill>
                  <a:schemeClr val="tx1"/>
                </a:solidFill>
                <a:latin typeface="Calibri" pitchFamily="34" charset="0"/>
              </a:defRPr>
            </a:lvl8pPr>
            <a:lvl9pPr marL="3964512" indent="-231681" defTabSz="93482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2E5950-D9B9-4D85-AE3C-560FA6A4F6EE}" type="slidenum">
              <a:rPr lang="en-US" altLang="en-US" smtClean="0"/>
              <a:pPr fontAlgn="base">
                <a:spcBef>
                  <a:spcPct val="0"/>
                </a:spcBef>
                <a:spcAft>
                  <a:spcPct val="0"/>
                </a:spcAft>
                <a:defRPr/>
              </a:pPr>
              <a:t>26</a:t>
            </a:fld>
            <a:endParaRPr lang="en-US" altLang="en-US"/>
          </a:p>
        </p:txBody>
      </p:sp>
    </p:spTree>
    <p:extLst>
      <p:ext uri="{BB962C8B-B14F-4D97-AF65-F5344CB8AC3E}">
        <p14:creationId xmlns:p14="http://schemas.microsoft.com/office/powerpoint/2010/main" val="1546058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pitchFamily="18" charset="0"/>
              </a:rPr>
              <a:t>Picture of a man holding the first cell phone in 1973</a:t>
            </a:r>
          </a:p>
        </p:txBody>
      </p:sp>
      <p:sp>
        <p:nvSpPr>
          <p:cNvPr id="389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36" eaLnBrk="0" hangingPunct="0">
              <a:spcBef>
                <a:spcPct val="30000"/>
              </a:spcBef>
              <a:defRPr sz="1200">
                <a:solidFill>
                  <a:schemeClr val="tx1"/>
                </a:solidFill>
                <a:latin typeface="Times"/>
              </a:defRPr>
            </a:lvl1pPr>
            <a:lvl2pPr marL="734829" indent="-282626" defTabSz="918536" eaLnBrk="0" hangingPunct="0">
              <a:spcBef>
                <a:spcPct val="30000"/>
              </a:spcBef>
              <a:defRPr sz="1200">
                <a:solidFill>
                  <a:schemeClr val="tx1"/>
                </a:solidFill>
                <a:latin typeface="Times"/>
              </a:defRPr>
            </a:lvl2pPr>
            <a:lvl3pPr marL="1130506" indent="-226101" defTabSz="918536" eaLnBrk="0" hangingPunct="0">
              <a:spcBef>
                <a:spcPct val="30000"/>
              </a:spcBef>
              <a:defRPr sz="1200">
                <a:solidFill>
                  <a:schemeClr val="tx1"/>
                </a:solidFill>
                <a:latin typeface="Times"/>
              </a:defRPr>
            </a:lvl3pPr>
            <a:lvl4pPr marL="1582709" indent="-226101" defTabSz="918536" eaLnBrk="0" hangingPunct="0">
              <a:spcBef>
                <a:spcPct val="30000"/>
              </a:spcBef>
              <a:defRPr sz="1200">
                <a:solidFill>
                  <a:schemeClr val="tx1"/>
                </a:solidFill>
                <a:latin typeface="Times"/>
              </a:defRPr>
            </a:lvl4pPr>
            <a:lvl5pPr marL="2034911" indent="-226101" defTabSz="918536" eaLnBrk="0" hangingPunct="0">
              <a:spcBef>
                <a:spcPct val="30000"/>
              </a:spcBef>
              <a:defRPr sz="1200">
                <a:solidFill>
                  <a:schemeClr val="tx1"/>
                </a:solidFill>
                <a:latin typeface="Times"/>
              </a:defRPr>
            </a:lvl5pPr>
            <a:lvl6pPr marL="2487114" indent="-226101" defTabSz="918536" eaLnBrk="0" fontAlgn="base" hangingPunct="0">
              <a:spcBef>
                <a:spcPct val="30000"/>
              </a:spcBef>
              <a:spcAft>
                <a:spcPct val="0"/>
              </a:spcAft>
              <a:defRPr sz="1200">
                <a:solidFill>
                  <a:schemeClr val="tx1"/>
                </a:solidFill>
                <a:latin typeface="Times"/>
              </a:defRPr>
            </a:lvl6pPr>
            <a:lvl7pPr marL="2939315" indent="-226101" defTabSz="918536" eaLnBrk="0" fontAlgn="base" hangingPunct="0">
              <a:spcBef>
                <a:spcPct val="30000"/>
              </a:spcBef>
              <a:spcAft>
                <a:spcPct val="0"/>
              </a:spcAft>
              <a:defRPr sz="1200">
                <a:solidFill>
                  <a:schemeClr val="tx1"/>
                </a:solidFill>
                <a:latin typeface="Times"/>
              </a:defRPr>
            </a:lvl7pPr>
            <a:lvl8pPr marL="3391519" indent="-226101" defTabSz="918536" eaLnBrk="0" fontAlgn="base" hangingPunct="0">
              <a:spcBef>
                <a:spcPct val="30000"/>
              </a:spcBef>
              <a:spcAft>
                <a:spcPct val="0"/>
              </a:spcAft>
              <a:defRPr sz="1200">
                <a:solidFill>
                  <a:schemeClr val="tx1"/>
                </a:solidFill>
                <a:latin typeface="Times"/>
              </a:defRPr>
            </a:lvl8pPr>
            <a:lvl9pPr marL="3843720" indent="-226101" defTabSz="918536" eaLnBrk="0" fontAlgn="base" hangingPunct="0">
              <a:spcBef>
                <a:spcPct val="30000"/>
              </a:spcBef>
              <a:spcAft>
                <a:spcPct val="0"/>
              </a:spcAft>
              <a:defRPr sz="1200">
                <a:solidFill>
                  <a:schemeClr val="tx1"/>
                </a:solidFill>
                <a:latin typeface="Times"/>
              </a:defRPr>
            </a:lvl9pPr>
          </a:lstStyle>
          <a:p>
            <a:pPr>
              <a:spcBef>
                <a:spcPct val="0"/>
              </a:spcBef>
              <a:defRPr/>
            </a:pPr>
            <a:fld id="{578CDB26-16B8-4C60-A7F4-0533CD4F6BC2}" type="slidenum">
              <a:rPr lang="en-US" altLang="en-US" smtClean="0"/>
              <a:pPr>
                <a:spcBef>
                  <a:spcPct val="0"/>
                </a:spcBef>
                <a:defRPr/>
              </a:pPr>
              <a:t>27</a:t>
            </a:fld>
            <a:endParaRPr lang="en-US" altLang="en-US" dirty="0"/>
          </a:p>
        </p:txBody>
      </p:sp>
    </p:spTree>
    <p:extLst>
      <p:ext uri="{BB962C8B-B14F-4D97-AF65-F5344CB8AC3E}">
        <p14:creationId xmlns:p14="http://schemas.microsoft.com/office/powerpoint/2010/main" val="3103948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Picture of the first portable computer in 1981</a:t>
            </a:r>
          </a:p>
        </p:txBody>
      </p:sp>
      <p:sp>
        <p:nvSpPr>
          <p:cNvPr id="39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36" eaLnBrk="0" hangingPunct="0">
              <a:spcBef>
                <a:spcPct val="30000"/>
              </a:spcBef>
              <a:defRPr sz="1200">
                <a:solidFill>
                  <a:schemeClr val="tx1"/>
                </a:solidFill>
                <a:latin typeface="Times"/>
              </a:defRPr>
            </a:lvl1pPr>
            <a:lvl2pPr marL="734829" indent="-282626" defTabSz="918536" eaLnBrk="0" hangingPunct="0">
              <a:spcBef>
                <a:spcPct val="30000"/>
              </a:spcBef>
              <a:defRPr sz="1200">
                <a:solidFill>
                  <a:schemeClr val="tx1"/>
                </a:solidFill>
                <a:latin typeface="Times"/>
              </a:defRPr>
            </a:lvl2pPr>
            <a:lvl3pPr marL="1130506" indent="-226101" defTabSz="918536" eaLnBrk="0" hangingPunct="0">
              <a:spcBef>
                <a:spcPct val="30000"/>
              </a:spcBef>
              <a:defRPr sz="1200">
                <a:solidFill>
                  <a:schemeClr val="tx1"/>
                </a:solidFill>
                <a:latin typeface="Times"/>
              </a:defRPr>
            </a:lvl3pPr>
            <a:lvl4pPr marL="1582709" indent="-226101" defTabSz="918536" eaLnBrk="0" hangingPunct="0">
              <a:spcBef>
                <a:spcPct val="30000"/>
              </a:spcBef>
              <a:defRPr sz="1200">
                <a:solidFill>
                  <a:schemeClr val="tx1"/>
                </a:solidFill>
                <a:latin typeface="Times"/>
              </a:defRPr>
            </a:lvl4pPr>
            <a:lvl5pPr marL="2034911" indent="-226101" defTabSz="918536" eaLnBrk="0" hangingPunct="0">
              <a:spcBef>
                <a:spcPct val="30000"/>
              </a:spcBef>
              <a:defRPr sz="1200">
                <a:solidFill>
                  <a:schemeClr val="tx1"/>
                </a:solidFill>
                <a:latin typeface="Times"/>
              </a:defRPr>
            </a:lvl5pPr>
            <a:lvl6pPr marL="2487114" indent="-226101" defTabSz="918536" eaLnBrk="0" fontAlgn="base" hangingPunct="0">
              <a:spcBef>
                <a:spcPct val="30000"/>
              </a:spcBef>
              <a:spcAft>
                <a:spcPct val="0"/>
              </a:spcAft>
              <a:defRPr sz="1200">
                <a:solidFill>
                  <a:schemeClr val="tx1"/>
                </a:solidFill>
                <a:latin typeface="Times"/>
              </a:defRPr>
            </a:lvl6pPr>
            <a:lvl7pPr marL="2939315" indent="-226101" defTabSz="918536" eaLnBrk="0" fontAlgn="base" hangingPunct="0">
              <a:spcBef>
                <a:spcPct val="30000"/>
              </a:spcBef>
              <a:spcAft>
                <a:spcPct val="0"/>
              </a:spcAft>
              <a:defRPr sz="1200">
                <a:solidFill>
                  <a:schemeClr val="tx1"/>
                </a:solidFill>
                <a:latin typeface="Times"/>
              </a:defRPr>
            </a:lvl7pPr>
            <a:lvl8pPr marL="3391519" indent="-226101" defTabSz="918536" eaLnBrk="0" fontAlgn="base" hangingPunct="0">
              <a:spcBef>
                <a:spcPct val="30000"/>
              </a:spcBef>
              <a:spcAft>
                <a:spcPct val="0"/>
              </a:spcAft>
              <a:defRPr sz="1200">
                <a:solidFill>
                  <a:schemeClr val="tx1"/>
                </a:solidFill>
                <a:latin typeface="Times"/>
              </a:defRPr>
            </a:lvl8pPr>
            <a:lvl9pPr marL="3843720" indent="-226101" defTabSz="918536" eaLnBrk="0" fontAlgn="base" hangingPunct="0">
              <a:spcBef>
                <a:spcPct val="30000"/>
              </a:spcBef>
              <a:spcAft>
                <a:spcPct val="0"/>
              </a:spcAft>
              <a:defRPr sz="1200">
                <a:solidFill>
                  <a:schemeClr val="tx1"/>
                </a:solidFill>
                <a:latin typeface="Times"/>
              </a:defRPr>
            </a:lvl9pPr>
          </a:lstStyle>
          <a:p>
            <a:pPr>
              <a:spcBef>
                <a:spcPct val="0"/>
              </a:spcBef>
              <a:defRPr/>
            </a:pPr>
            <a:fld id="{CB12DA32-8DB9-450A-BC9F-141E290966F5}" type="slidenum">
              <a:rPr lang="en-US" altLang="en-US" smtClean="0"/>
              <a:pPr>
                <a:spcBef>
                  <a:spcPct val="0"/>
                </a:spcBef>
                <a:defRPr/>
              </a:pPr>
              <a:t>28</a:t>
            </a:fld>
            <a:endParaRPr lang="en-US" altLang="en-US" dirty="0"/>
          </a:p>
        </p:txBody>
      </p:sp>
    </p:spTree>
    <p:extLst>
      <p:ext uri="{BB962C8B-B14F-4D97-AF65-F5344CB8AC3E}">
        <p14:creationId xmlns:p14="http://schemas.microsoft.com/office/powerpoint/2010/main" val="2948690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pitchFamily="18" charset="0"/>
              </a:rPr>
              <a:t>Picture of the first website in 1991</a:t>
            </a:r>
          </a:p>
          <a:p>
            <a:endParaRPr lang="en-US" altLang="en-US" dirty="0">
              <a:latin typeface="Times" pitchFamily="18" charset="0"/>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36" eaLnBrk="0" hangingPunct="0">
              <a:spcBef>
                <a:spcPct val="30000"/>
              </a:spcBef>
              <a:defRPr sz="1200">
                <a:solidFill>
                  <a:schemeClr val="tx1"/>
                </a:solidFill>
                <a:latin typeface="Times"/>
              </a:defRPr>
            </a:lvl1pPr>
            <a:lvl2pPr marL="734829" indent="-282626" defTabSz="918536" eaLnBrk="0" hangingPunct="0">
              <a:spcBef>
                <a:spcPct val="30000"/>
              </a:spcBef>
              <a:defRPr sz="1200">
                <a:solidFill>
                  <a:schemeClr val="tx1"/>
                </a:solidFill>
                <a:latin typeface="Times"/>
              </a:defRPr>
            </a:lvl2pPr>
            <a:lvl3pPr marL="1130506" indent="-226101" defTabSz="918536" eaLnBrk="0" hangingPunct="0">
              <a:spcBef>
                <a:spcPct val="30000"/>
              </a:spcBef>
              <a:defRPr sz="1200">
                <a:solidFill>
                  <a:schemeClr val="tx1"/>
                </a:solidFill>
                <a:latin typeface="Times"/>
              </a:defRPr>
            </a:lvl3pPr>
            <a:lvl4pPr marL="1582709" indent="-226101" defTabSz="918536" eaLnBrk="0" hangingPunct="0">
              <a:spcBef>
                <a:spcPct val="30000"/>
              </a:spcBef>
              <a:defRPr sz="1200">
                <a:solidFill>
                  <a:schemeClr val="tx1"/>
                </a:solidFill>
                <a:latin typeface="Times"/>
              </a:defRPr>
            </a:lvl4pPr>
            <a:lvl5pPr marL="2034911" indent="-226101" defTabSz="918536" eaLnBrk="0" hangingPunct="0">
              <a:spcBef>
                <a:spcPct val="30000"/>
              </a:spcBef>
              <a:defRPr sz="1200">
                <a:solidFill>
                  <a:schemeClr val="tx1"/>
                </a:solidFill>
                <a:latin typeface="Times"/>
              </a:defRPr>
            </a:lvl5pPr>
            <a:lvl6pPr marL="2487114" indent="-226101" defTabSz="918536" eaLnBrk="0" fontAlgn="base" hangingPunct="0">
              <a:spcBef>
                <a:spcPct val="30000"/>
              </a:spcBef>
              <a:spcAft>
                <a:spcPct val="0"/>
              </a:spcAft>
              <a:defRPr sz="1200">
                <a:solidFill>
                  <a:schemeClr val="tx1"/>
                </a:solidFill>
                <a:latin typeface="Times"/>
              </a:defRPr>
            </a:lvl6pPr>
            <a:lvl7pPr marL="2939315" indent="-226101" defTabSz="918536" eaLnBrk="0" fontAlgn="base" hangingPunct="0">
              <a:spcBef>
                <a:spcPct val="30000"/>
              </a:spcBef>
              <a:spcAft>
                <a:spcPct val="0"/>
              </a:spcAft>
              <a:defRPr sz="1200">
                <a:solidFill>
                  <a:schemeClr val="tx1"/>
                </a:solidFill>
                <a:latin typeface="Times"/>
              </a:defRPr>
            </a:lvl7pPr>
            <a:lvl8pPr marL="3391519" indent="-226101" defTabSz="918536" eaLnBrk="0" fontAlgn="base" hangingPunct="0">
              <a:spcBef>
                <a:spcPct val="30000"/>
              </a:spcBef>
              <a:spcAft>
                <a:spcPct val="0"/>
              </a:spcAft>
              <a:defRPr sz="1200">
                <a:solidFill>
                  <a:schemeClr val="tx1"/>
                </a:solidFill>
                <a:latin typeface="Times"/>
              </a:defRPr>
            </a:lvl8pPr>
            <a:lvl9pPr marL="3843720" indent="-226101" defTabSz="918536" eaLnBrk="0" fontAlgn="base" hangingPunct="0">
              <a:spcBef>
                <a:spcPct val="30000"/>
              </a:spcBef>
              <a:spcAft>
                <a:spcPct val="0"/>
              </a:spcAft>
              <a:defRPr sz="1200">
                <a:solidFill>
                  <a:schemeClr val="tx1"/>
                </a:solidFill>
                <a:latin typeface="Times"/>
              </a:defRPr>
            </a:lvl9pPr>
          </a:lstStyle>
          <a:p>
            <a:pPr>
              <a:spcBef>
                <a:spcPct val="0"/>
              </a:spcBef>
              <a:defRPr/>
            </a:pPr>
            <a:fld id="{B16D0068-654F-44BB-BA08-B142B2ABD3B7}" type="slidenum">
              <a:rPr lang="en-US" altLang="en-US" smtClean="0"/>
              <a:pPr>
                <a:spcBef>
                  <a:spcPct val="0"/>
                </a:spcBef>
                <a:defRPr/>
              </a:pPr>
              <a:t>29</a:t>
            </a:fld>
            <a:endParaRPr lang="en-US" altLang="en-US" dirty="0"/>
          </a:p>
        </p:txBody>
      </p:sp>
    </p:spTree>
    <p:extLst>
      <p:ext uri="{BB962C8B-B14F-4D97-AF65-F5344CB8AC3E}">
        <p14:creationId xmlns:p14="http://schemas.microsoft.com/office/powerpoint/2010/main" val="186647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E0152-F068-4B20-AB7F-CF8626208B24}" type="slidenum">
              <a:rPr lang="en-US" smtClean="0"/>
              <a:pPr/>
              <a:t>3</a:t>
            </a:fld>
            <a:endParaRPr lang="en-US"/>
          </a:p>
        </p:txBody>
      </p:sp>
    </p:spTree>
    <p:extLst>
      <p:ext uri="{BB962C8B-B14F-4D97-AF65-F5344CB8AC3E}">
        <p14:creationId xmlns:p14="http://schemas.microsoft.com/office/powerpoint/2010/main" val="2372710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altLang="en-US" sz="1200" dirty="0" smtClean="0"/>
              <a:t>Summary</a:t>
            </a:r>
          </a:p>
          <a:p>
            <a:pPr eaLnBrk="1" fontAlgn="auto" hangingPunct="1">
              <a:spcAft>
                <a:spcPts val="0"/>
              </a:spcAft>
              <a:defRPr/>
            </a:pPr>
            <a:r>
              <a:rPr lang="en-US" sz="1200" dirty="0" smtClean="0"/>
              <a:t>Make a strong statement of Section 508 relevance </a:t>
            </a:r>
          </a:p>
          <a:p>
            <a:pPr eaLnBrk="1" fontAlgn="auto" hangingPunct="1">
              <a:spcAft>
                <a:spcPts val="0"/>
              </a:spcAft>
              <a:defRPr/>
            </a:pPr>
            <a:r>
              <a:rPr lang="en-US" sz="1200" dirty="0" smtClean="0"/>
              <a:t>Identify applicable technical provisions</a:t>
            </a:r>
          </a:p>
          <a:p>
            <a:pPr eaLnBrk="1" fontAlgn="auto" hangingPunct="1">
              <a:spcAft>
                <a:spcPts val="0"/>
              </a:spcAft>
              <a:defRPr/>
            </a:pPr>
            <a:r>
              <a:rPr lang="en-US" sz="1200" dirty="0" smtClean="0"/>
              <a:t>Support Documentation always applies!</a:t>
            </a:r>
          </a:p>
          <a:p>
            <a:pPr eaLnBrk="1" fontAlgn="auto" hangingPunct="1">
              <a:spcAft>
                <a:spcPts val="0"/>
              </a:spcAft>
              <a:defRPr/>
            </a:pPr>
            <a:r>
              <a:rPr lang="en-US" sz="1200" dirty="0" smtClean="0"/>
              <a:t>If you have an EXCEPTION, state it!</a:t>
            </a:r>
          </a:p>
          <a:p>
            <a:pPr eaLnBrk="1" fontAlgn="auto" hangingPunct="1">
              <a:spcAft>
                <a:spcPts val="0"/>
              </a:spcAft>
              <a:defRPr/>
            </a:pPr>
            <a:r>
              <a:rPr lang="en-US" sz="1200" dirty="0" smtClean="0"/>
              <a:t>Ensure your documents are in an accessible format!</a:t>
            </a:r>
          </a:p>
          <a:p>
            <a:pPr eaLnBrk="1" fontAlgn="auto" hangingPunct="1">
              <a:spcAft>
                <a:spcPts val="0"/>
              </a:spcAft>
              <a:defRPr/>
            </a:pPr>
            <a:r>
              <a:rPr lang="en-US" sz="1200" dirty="0" smtClean="0"/>
              <a:t>Ask vendors to conform to accessibility requirements, do not ask vendors to comply or “certify” accessibility</a:t>
            </a:r>
          </a:p>
          <a:p>
            <a:pPr eaLnBrk="1" fontAlgn="auto" hangingPunct="1">
              <a:spcAft>
                <a:spcPts val="0"/>
              </a:spcAft>
              <a:defRPr/>
            </a:pPr>
            <a:r>
              <a:rPr lang="en-US" sz="1200" dirty="0" smtClean="0"/>
              <a:t>Inspection and acceptance are important!</a:t>
            </a:r>
          </a:p>
          <a:p>
            <a:pPr eaLnBrk="1" fontAlgn="auto" hangingPunct="1">
              <a:spcAft>
                <a:spcPts val="0"/>
              </a:spcAft>
              <a:defRPr/>
            </a:pPr>
            <a:r>
              <a:rPr lang="en-US" sz="1200" dirty="0" smtClean="0"/>
              <a:t>Document and audit</a:t>
            </a:r>
          </a:p>
          <a:p>
            <a:pPr eaLnBrk="1" fontAlgn="auto" hangingPunct="1">
              <a:spcAft>
                <a:spcPts val="0"/>
              </a:spcAft>
              <a:defRPr/>
            </a:pPr>
            <a:r>
              <a:rPr lang="en-US" sz="1200" dirty="0" smtClean="0"/>
              <a:t>To do all this, use the Accessibility Requirements Tool (ART) and the Solicitation Review Tool (SRT)</a:t>
            </a:r>
          </a:p>
          <a:p>
            <a:pPr>
              <a:defRPr/>
            </a:pPr>
            <a:endParaRPr lang="en-US" dirty="0"/>
          </a:p>
        </p:txBody>
      </p:sp>
      <p:sp>
        <p:nvSpPr>
          <p:cNvPr id="1239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782" eaLnBrk="0" hangingPunct="0">
              <a:defRPr sz="2300" baseline="-25000">
                <a:solidFill>
                  <a:schemeClr val="tx1"/>
                </a:solidFill>
                <a:latin typeface="Times New Roman" pitchFamily="18" charset="0"/>
              </a:defRPr>
            </a:lvl1pPr>
            <a:lvl2pPr marL="708029" indent="-272319" defTabSz="913782" eaLnBrk="0" hangingPunct="0">
              <a:defRPr sz="2300" baseline="-25000">
                <a:solidFill>
                  <a:schemeClr val="tx1"/>
                </a:solidFill>
                <a:latin typeface="Times New Roman" pitchFamily="18" charset="0"/>
              </a:defRPr>
            </a:lvl2pPr>
            <a:lvl3pPr marL="1089277" indent="-217855" defTabSz="913782" eaLnBrk="0" hangingPunct="0">
              <a:defRPr sz="2300" baseline="-25000">
                <a:solidFill>
                  <a:schemeClr val="tx1"/>
                </a:solidFill>
                <a:latin typeface="Times New Roman" pitchFamily="18" charset="0"/>
              </a:defRPr>
            </a:lvl3pPr>
            <a:lvl4pPr marL="1524987" indent="-217855" defTabSz="913782" eaLnBrk="0" hangingPunct="0">
              <a:defRPr sz="2300" baseline="-25000">
                <a:solidFill>
                  <a:schemeClr val="tx1"/>
                </a:solidFill>
                <a:latin typeface="Times New Roman" pitchFamily="18" charset="0"/>
              </a:defRPr>
            </a:lvl4pPr>
            <a:lvl5pPr marL="1960698" indent="-217855" defTabSz="913782" eaLnBrk="0" hangingPunct="0">
              <a:defRPr sz="2300" baseline="-25000">
                <a:solidFill>
                  <a:schemeClr val="tx1"/>
                </a:solidFill>
                <a:latin typeface="Times New Roman" pitchFamily="18" charset="0"/>
              </a:defRPr>
            </a:lvl5pPr>
            <a:lvl6pPr marL="2396408" indent="-217855" defTabSz="913782" eaLnBrk="0" fontAlgn="base" hangingPunct="0">
              <a:spcBef>
                <a:spcPct val="0"/>
              </a:spcBef>
              <a:spcAft>
                <a:spcPct val="0"/>
              </a:spcAft>
              <a:defRPr sz="2300" baseline="-25000">
                <a:solidFill>
                  <a:schemeClr val="tx1"/>
                </a:solidFill>
                <a:latin typeface="Times New Roman" pitchFamily="18" charset="0"/>
              </a:defRPr>
            </a:lvl6pPr>
            <a:lvl7pPr marL="2832119" indent="-217855" defTabSz="913782" eaLnBrk="0" fontAlgn="base" hangingPunct="0">
              <a:spcBef>
                <a:spcPct val="0"/>
              </a:spcBef>
              <a:spcAft>
                <a:spcPct val="0"/>
              </a:spcAft>
              <a:defRPr sz="2300" baseline="-25000">
                <a:solidFill>
                  <a:schemeClr val="tx1"/>
                </a:solidFill>
                <a:latin typeface="Times New Roman" pitchFamily="18" charset="0"/>
              </a:defRPr>
            </a:lvl7pPr>
            <a:lvl8pPr marL="3267830" indent="-217855" defTabSz="913782" eaLnBrk="0" fontAlgn="base" hangingPunct="0">
              <a:spcBef>
                <a:spcPct val="0"/>
              </a:spcBef>
              <a:spcAft>
                <a:spcPct val="0"/>
              </a:spcAft>
              <a:defRPr sz="2300" baseline="-25000">
                <a:solidFill>
                  <a:schemeClr val="tx1"/>
                </a:solidFill>
                <a:latin typeface="Times New Roman" pitchFamily="18" charset="0"/>
              </a:defRPr>
            </a:lvl8pPr>
            <a:lvl9pPr marL="3703541" indent="-217855" defTabSz="913782" eaLnBrk="0" fontAlgn="base" hangingPunct="0">
              <a:spcBef>
                <a:spcPct val="0"/>
              </a:spcBef>
              <a:spcAft>
                <a:spcPct val="0"/>
              </a:spcAft>
              <a:defRPr sz="2300" baseline="-25000">
                <a:solidFill>
                  <a:schemeClr val="tx1"/>
                </a:solidFill>
                <a:latin typeface="Times New Roman" pitchFamily="18" charset="0"/>
              </a:defRPr>
            </a:lvl9pPr>
          </a:lstStyle>
          <a:p>
            <a:pPr>
              <a:defRPr/>
            </a:pPr>
            <a:fld id="{8950B48B-D054-4BF1-9C18-D7C8225D0241}" type="slidenum">
              <a:rPr lang="en-US" altLang="en-US" sz="1300" baseline="0"/>
              <a:pPr>
                <a:defRPr/>
              </a:pPr>
              <a:t>30</a:t>
            </a:fld>
            <a:endParaRPr lang="en-US" altLang="en-US" sz="1300" baseline="0" dirty="0"/>
          </a:p>
        </p:txBody>
      </p:sp>
    </p:spTree>
    <p:extLst>
      <p:ext uri="{BB962C8B-B14F-4D97-AF65-F5344CB8AC3E}">
        <p14:creationId xmlns:p14="http://schemas.microsoft.com/office/powerpoint/2010/main" val="280824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a:defRPr/>
            </a:pPr>
            <a:r>
              <a:rPr lang="en-US" dirty="0"/>
              <a:t>The Bottom Line</a:t>
            </a:r>
          </a:p>
          <a:p>
            <a:pPr eaLnBrk="1" hangingPunct="1">
              <a:defRPr/>
            </a:pPr>
            <a:r>
              <a:rPr lang="en-US" altLang="en-US" sz="2000" dirty="0"/>
              <a:t>Section 508 affects all ICT that is “developed, procured, maintained or used” by the Federal government</a:t>
            </a:r>
          </a:p>
          <a:p>
            <a:pPr eaLnBrk="1" hangingPunct="1">
              <a:defRPr/>
            </a:pPr>
            <a:r>
              <a:rPr lang="en-US" altLang="en-US" sz="2000" dirty="0"/>
              <a:t>Not recognizing our responsibility for Section 508 in today’s environment is not a good business decision.</a:t>
            </a:r>
          </a:p>
          <a:p>
            <a:pPr eaLnBrk="1" hangingPunct="1">
              <a:defRPr/>
            </a:pPr>
            <a:r>
              <a:rPr lang="en-US" altLang="en-US" sz="2000" dirty="0"/>
              <a:t>Federal government is the leader in promoting the hiring and accommodating of persons with disabilities.</a:t>
            </a:r>
          </a:p>
          <a:p>
            <a:pPr eaLnBrk="1" hangingPunct="1">
              <a:defRPr/>
            </a:pPr>
            <a:r>
              <a:rPr lang="en-US" altLang="en-US" sz="2000" dirty="0"/>
              <a:t>Virtual and mobile workplaces present new requirements and challenges</a:t>
            </a:r>
          </a:p>
          <a:p>
            <a:pPr>
              <a:defRPr/>
            </a:pPr>
            <a:r>
              <a:rPr lang="en-US" altLang="en-US" sz="2000" dirty="0"/>
              <a:t>Watchdog organizations, advocacy groups, and unions have successfully filed lawsuits or arbitration cases. </a:t>
            </a:r>
          </a:p>
          <a:p>
            <a:pPr>
              <a:defRPr/>
            </a:pPr>
            <a:r>
              <a:rPr lang="en-US" altLang="en-US" sz="2000" dirty="0"/>
              <a:t>With the refreshed standards there will be new challenges.</a:t>
            </a:r>
          </a:p>
          <a:p>
            <a:pPr lvl="1">
              <a:defRPr/>
            </a:pPr>
            <a:r>
              <a:rPr lang="en-US" altLang="en-US" sz="2000" dirty="0"/>
              <a:t>Implementation</a:t>
            </a:r>
          </a:p>
          <a:p>
            <a:pPr lvl="1">
              <a:defRPr/>
            </a:pPr>
            <a:r>
              <a:rPr lang="en-US" altLang="en-US" sz="2000" dirty="0"/>
              <a:t>Training</a:t>
            </a:r>
          </a:p>
          <a:p>
            <a:pPr lvl="1">
              <a:defRPr/>
            </a:pPr>
            <a:r>
              <a:rPr lang="en-US" altLang="en-US" sz="2000" dirty="0"/>
              <a:t>Collaboration</a:t>
            </a:r>
          </a:p>
        </p:txBody>
      </p:sp>
      <p:sp>
        <p:nvSpPr>
          <p:cNvPr id="4" name="Slide Number Placeholder 3"/>
          <p:cNvSpPr>
            <a:spLocks noGrp="1"/>
          </p:cNvSpPr>
          <p:nvPr>
            <p:ph type="sldNum" sz="quarter" idx="5"/>
          </p:nvPr>
        </p:nvSpPr>
        <p:spPr/>
        <p:txBody>
          <a:bodyPr/>
          <a:lstStyle/>
          <a:p>
            <a:pPr>
              <a:defRPr/>
            </a:pPr>
            <a:fld id="{463D2C5C-1062-4272-A04D-17B60E7BFC44}" type="slidenum">
              <a:rPr lang="en-US" smtClean="0"/>
              <a:pPr>
                <a:defRPr/>
              </a:pPr>
              <a:t>31</a:t>
            </a:fld>
            <a:endParaRPr lang="en-US" dirty="0"/>
          </a:p>
        </p:txBody>
      </p:sp>
    </p:spTree>
    <p:extLst>
      <p:ext uri="{BB962C8B-B14F-4D97-AF65-F5344CB8AC3E}">
        <p14:creationId xmlns:p14="http://schemas.microsoft.com/office/powerpoint/2010/main" val="4272683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Resources</a:t>
            </a:r>
          </a:p>
          <a:p>
            <a:pPr>
              <a:defRPr/>
            </a:pPr>
            <a:r>
              <a:rPr lang="en-US" sz="3200" b="1" u="sng" dirty="0" smtClean="0"/>
              <a:t>www.section508.gov</a:t>
            </a:r>
          </a:p>
          <a:p>
            <a:pPr lvl="1">
              <a:defRPr/>
            </a:pPr>
            <a:r>
              <a:rPr lang="en-US" sz="3200" dirty="0" smtClean="0"/>
              <a:t>Guidance on everything to do with Section 508</a:t>
            </a:r>
          </a:p>
          <a:p>
            <a:pPr lvl="2">
              <a:defRPr/>
            </a:pPr>
            <a:r>
              <a:rPr lang="en-US" sz="3200" dirty="0" smtClean="0"/>
              <a:t>Section 508 Training</a:t>
            </a:r>
          </a:p>
          <a:p>
            <a:pPr lvl="2">
              <a:defRPr/>
            </a:pPr>
            <a:r>
              <a:rPr lang="en-US" sz="3200" dirty="0" smtClean="0"/>
              <a:t>Accessibility Requirements Tool (ART)</a:t>
            </a:r>
          </a:p>
          <a:p>
            <a:pPr lvl="2">
              <a:defRPr/>
            </a:pPr>
            <a:r>
              <a:rPr lang="en-US" sz="3200" dirty="0" smtClean="0"/>
              <a:t>Solicitation Review Tool (SRT)</a:t>
            </a:r>
          </a:p>
          <a:p>
            <a:pPr lvl="2">
              <a:defRPr/>
            </a:pPr>
            <a:r>
              <a:rPr lang="en-US" sz="3200" dirty="0" smtClean="0"/>
              <a:t>Best Practices</a:t>
            </a:r>
          </a:p>
          <a:p>
            <a:pPr lvl="2">
              <a:defRPr/>
            </a:pPr>
            <a:r>
              <a:rPr lang="en-US" sz="3200" dirty="0" smtClean="0"/>
              <a:t>Section 508 and the Law</a:t>
            </a:r>
          </a:p>
          <a:p>
            <a:pPr lvl="2">
              <a:defRPr/>
            </a:pPr>
            <a:r>
              <a:rPr lang="en-US" sz="3200" dirty="0" smtClean="0"/>
              <a:t>Section 508 Coordinators</a:t>
            </a:r>
          </a:p>
          <a:p>
            <a:pPr lvl="2">
              <a:defRPr/>
            </a:pPr>
            <a:r>
              <a:rPr lang="en-US" sz="3200" dirty="0" smtClean="0"/>
              <a:t>Section 508 Toolkit </a:t>
            </a:r>
          </a:p>
          <a:p>
            <a:pPr lvl="2">
              <a:defRPr/>
            </a:pPr>
            <a:r>
              <a:rPr lang="en-US" sz="3200" dirty="0" smtClean="0"/>
              <a:t>And much more</a:t>
            </a:r>
            <a:endParaRPr lang="en-US" sz="3200" dirty="0"/>
          </a:p>
        </p:txBody>
      </p:sp>
      <p:sp>
        <p:nvSpPr>
          <p:cNvPr id="156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07" eaLnBrk="0" hangingPunct="0">
              <a:defRPr sz="2400">
                <a:solidFill>
                  <a:schemeClr val="tx1"/>
                </a:solidFill>
                <a:latin typeface="Arial" pitchFamily="34" charset="0"/>
              </a:defRPr>
            </a:lvl1pPr>
            <a:lvl2pPr marL="734829" indent="-282626" defTabSz="920107" eaLnBrk="0" hangingPunct="0">
              <a:defRPr sz="2400">
                <a:solidFill>
                  <a:schemeClr val="tx1"/>
                </a:solidFill>
                <a:latin typeface="Arial" pitchFamily="34" charset="0"/>
              </a:defRPr>
            </a:lvl2pPr>
            <a:lvl3pPr marL="1130506" indent="-226101" defTabSz="920107" eaLnBrk="0" hangingPunct="0">
              <a:defRPr sz="2400">
                <a:solidFill>
                  <a:schemeClr val="tx1"/>
                </a:solidFill>
                <a:latin typeface="Arial" pitchFamily="34" charset="0"/>
              </a:defRPr>
            </a:lvl3pPr>
            <a:lvl4pPr marL="1582709" indent="-226101" defTabSz="920107" eaLnBrk="0" hangingPunct="0">
              <a:defRPr sz="2400">
                <a:solidFill>
                  <a:schemeClr val="tx1"/>
                </a:solidFill>
                <a:latin typeface="Arial" pitchFamily="34" charset="0"/>
              </a:defRPr>
            </a:lvl4pPr>
            <a:lvl5pPr marL="2034911" indent="-226101" defTabSz="920107" eaLnBrk="0" hangingPunct="0">
              <a:defRPr sz="2400">
                <a:solidFill>
                  <a:schemeClr val="tx1"/>
                </a:solidFill>
                <a:latin typeface="Arial" pitchFamily="34" charset="0"/>
              </a:defRPr>
            </a:lvl5pPr>
            <a:lvl6pPr marL="2487114" indent="-226101" defTabSz="920107" eaLnBrk="0" fontAlgn="base" hangingPunct="0">
              <a:spcBef>
                <a:spcPct val="0"/>
              </a:spcBef>
              <a:spcAft>
                <a:spcPct val="0"/>
              </a:spcAft>
              <a:defRPr sz="2400">
                <a:solidFill>
                  <a:schemeClr val="tx1"/>
                </a:solidFill>
                <a:latin typeface="Arial" pitchFamily="34" charset="0"/>
              </a:defRPr>
            </a:lvl6pPr>
            <a:lvl7pPr marL="2939315" indent="-226101" defTabSz="920107" eaLnBrk="0" fontAlgn="base" hangingPunct="0">
              <a:spcBef>
                <a:spcPct val="0"/>
              </a:spcBef>
              <a:spcAft>
                <a:spcPct val="0"/>
              </a:spcAft>
              <a:defRPr sz="2400">
                <a:solidFill>
                  <a:schemeClr val="tx1"/>
                </a:solidFill>
                <a:latin typeface="Arial" pitchFamily="34" charset="0"/>
              </a:defRPr>
            </a:lvl7pPr>
            <a:lvl8pPr marL="3391519" indent="-226101" defTabSz="920107" eaLnBrk="0" fontAlgn="base" hangingPunct="0">
              <a:spcBef>
                <a:spcPct val="0"/>
              </a:spcBef>
              <a:spcAft>
                <a:spcPct val="0"/>
              </a:spcAft>
              <a:defRPr sz="2400">
                <a:solidFill>
                  <a:schemeClr val="tx1"/>
                </a:solidFill>
                <a:latin typeface="Arial" pitchFamily="34" charset="0"/>
              </a:defRPr>
            </a:lvl8pPr>
            <a:lvl9pPr marL="3843720" indent="-226101" defTabSz="920107" eaLnBrk="0" fontAlgn="base" hangingPunct="0">
              <a:spcBef>
                <a:spcPct val="0"/>
              </a:spcBef>
              <a:spcAft>
                <a:spcPct val="0"/>
              </a:spcAft>
              <a:defRPr sz="2400">
                <a:solidFill>
                  <a:schemeClr val="tx1"/>
                </a:solidFill>
                <a:latin typeface="Arial" pitchFamily="34" charset="0"/>
              </a:defRPr>
            </a:lvl9pPr>
          </a:lstStyle>
          <a:p>
            <a:pPr>
              <a:defRPr/>
            </a:pPr>
            <a:fld id="{40012CE2-88B1-4F61-9F87-EAAE4935C757}" type="slidenum">
              <a:rPr lang="en-US" altLang="en-US" sz="1200">
                <a:latin typeface="Times"/>
              </a:rPr>
              <a:pPr>
                <a:defRPr/>
              </a:pPr>
              <a:t>32</a:t>
            </a:fld>
            <a:endParaRPr lang="en-US" altLang="en-US" sz="1200" dirty="0">
              <a:latin typeface="Times"/>
            </a:endParaRPr>
          </a:p>
        </p:txBody>
      </p:sp>
    </p:spTree>
    <p:extLst>
      <p:ext uri="{BB962C8B-B14F-4D97-AF65-F5344CB8AC3E}">
        <p14:creationId xmlns:p14="http://schemas.microsoft.com/office/powerpoint/2010/main" val="1154614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1" u="sng" dirty="0" smtClean="0"/>
              <a:t>www.Access-Board.gov</a:t>
            </a:r>
            <a:r>
              <a:rPr lang="en-US" sz="2400" b="1" dirty="0" smtClean="0"/>
              <a:t> </a:t>
            </a:r>
            <a:r>
              <a:rPr lang="en-US" sz="2400" dirty="0" smtClean="0"/>
              <a:t>– </a:t>
            </a:r>
            <a:r>
              <a:rPr lang="en-US" sz="2400" dirty="0" smtClean="0"/>
              <a:t>Revised Section </a:t>
            </a:r>
            <a:r>
              <a:rPr lang="en-US" sz="2400" dirty="0" smtClean="0"/>
              <a:t>508 </a:t>
            </a:r>
            <a:r>
              <a:rPr lang="en-US" sz="2400" dirty="0" smtClean="0"/>
              <a:t>Standards, </a:t>
            </a:r>
            <a:r>
              <a:rPr lang="en-US" sz="2400" dirty="0" smtClean="0"/>
              <a:t>technical assistance; </a:t>
            </a:r>
          </a:p>
          <a:p>
            <a:pPr lvl="1"/>
            <a:endParaRPr lang="en-US" sz="2400" dirty="0" smtClean="0"/>
          </a:p>
          <a:p>
            <a:r>
              <a:rPr lang="en-US" sz="2400" b="1" u="sng" dirty="0" smtClean="0"/>
              <a:t>http://w3.org/tr/wcag</a:t>
            </a:r>
            <a:r>
              <a:rPr lang="en-US" sz="2400" dirty="0" smtClean="0"/>
              <a:t> – WCAG 2.0 materials:</a:t>
            </a:r>
          </a:p>
          <a:p>
            <a:pPr lvl="1"/>
            <a:r>
              <a:rPr lang="en-US" sz="2400" dirty="0" smtClean="0"/>
              <a:t>WCAG 2.0 Guidelines and Success Criteria</a:t>
            </a:r>
          </a:p>
          <a:p>
            <a:pPr lvl="1"/>
            <a:r>
              <a:rPr lang="en-US" sz="2400" dirty="0" smtClean="0"/>
              <a:t>Understanding WCAG 2.0 (Technical Assistance (TA)) </a:t>
            </a:r>
          </a:p>
          <a:p>
            <a:pPr lvl="1"/>
            <a:r>
              <a:rPr lang="en-US" sz="2400" dirty="0" smtClean="0"/>
              <a:t>Techniques for WCAG 2.0 (TA)</a:t>
            </a:r>
          </a:p>
          <a:p>
            <a:pPr lvl="1"/>
            <a:r>
              <a:rPr lang="en-US" sz="2400" dirty="0" smtClean="0"/>
              <a:t>Customizable and interactive Quick Reference (TA)</a:t>
            </a:r>
          </a:p>
          <a:p>
            <a:pPr marL="0" lvl="1" indent="400050">
              <a:buFont typeface="Arial" panose="020B0604020202020204" pitchFamily="34" charset="0"/>
              <a:buChar char="•"/>
            </a:pPr>
            <a:r>
              <a:rPr lang="en-US" sz="2400" b="1" u="sng" dirty="0" smtClean="0"/>
              <a:t>www.adaconferences.org/CIOC/Archives</a:t>
            </a:r>
            <a:r>
              <a:rPr lang="en-US" sz="2400" b="1" dirty="0" smtClean="0"/>
              <a:t> </a:t>
            </a:r>
            <a:r>
              <a:rPr lang="en-US" sz="2400" dirty="0" smtClean="0"/>
              <a:t>– Section 508 “Best </a:t>
            </a:r>
          </a:p>
          <a:p>
            <a:pPr marL="0" lvl="1" indent="0">
              <a:buNone/>
            </a:pPr>
            <a:r>
              <a:rPr lang="en-US" sz="2400" dirty="0" smtClean="0"/>
              <a:t>      Practices” Webinar series (2013-2017).  Sponsored by the U.S.   </a:t>
            </a:r>
          </a:p>
          <a:p>
            <a:pPr marL="0" lvl="1" indent="0">
              <a:buNone/>
            </a:pPr>
            <a:r>
              <a:rPr lang="en-US" sz="2400" dirty="0" smtClean="0"/>
              <a:t>      Access Board and CIO Council (CIOC). Held bi-monthly.  </a:t>
            </a:r>
          </a:p>
          <a:p>
            <a:pPr lvl="1"/>
            <a:endParaRPr lang="en-US" sz="2400" dirty="0"/>
          </a:p>
        </p:txBody>
      </p:sp>
      <p:sp>
        <p:nvSpPr>
          <p:cNvPr id="4" name="Slide Number Placeholder 3"/>
          <p:cNvSpPr>
            <a:spLocks noGrp="1"/>
          </p:cNvSpPr>
          <p:nvPr>
            <p:ph type="sldNum" sz="quarter" idx="10"/>
          </p:nvPr>
        </p:nvSpPr>
        <p:spPr/>
        <p:txBody>
          <a:bodyPr/>
          <a:lstStyle/>
          <a:p>
            <a:fld id="{67DBF9CA-A22F-4C7E-811B-52F6BF19645B}" type="slidenum">
              <a:rPr lang="en-US" smtClean="0"/>
              <a:t>33</a:t>
            </a:fld>
            <a:endParaRPr lang="en-US" dirty="0"/>
          </a:p>
        </p:txBody>
      </p:sp>
    </p:spTree>
    <p:extLst>
      <p:ext uri="{BB962C8B-B14F-4D97-AF65-F5344CB8AC3E}">
        <p14:creationId xmlns:p14="http://schemas.microsoft.com/office/powerpoint/2010/main" val="12663894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of a working dog putting a card into an automatic teller machine.</a:t>
            </a:r>
            <a:endParaRPr lang="en-US" dirty="0"/>
          </a:p>
        </p:txBody>
      </p:sp>
      <p:sp>
        <p:nvSpPr>
          <p:cNvPr id="4" name="Slide Number Placeholder 3"/>
          <p:cNvSpPr>
            <a:spLocks noGrp="1"/>
          </p:cNvSpPr>
          <p:nvPr>
            <p:ph type="sldNum" sz="quarter" idx="10"/>
          </p:nvPr>
        </p:nvSpPr>
        <p:spPr/>
        <p:txBody>
          <a:bodyPr/>
          <a:lstStyle/>
          <a:p>
            <a:fld id="{72DD324D-A5B1-4039-B771-2D887EC7EECF}" type="slidenum">
              <a:rPr lang="en-US" smtClean="0"/>
              <a:t>34</a:t>
            </a:fld>
            <a:endParaRPr lang="en-US" dirty="0"/>
          </a:p>
        </p:txBody>
      </p:sp>
    </p:spTree>
    <p:extLst>
      <p:ext uri="{BB962C8B-B14F-4D97-AF65-F5344CB8AC3E}">
        <p14:creationId xmlns:p14="http://schemas.microsoft.com/office/powerpoint/2010/main" val="2998494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685800"/>
            <a:ext cx="4286250" cy="3429000"/>
          </a:xfrm>
        </p:spPr>
      </p:sp>
      <p:sp>
        <p:nvSpPr>
          <p:cNvPr id="3" name="Notes Placeholder 2"/>
          <p:cNvSpPr>
            <a:spLocks noGrp="1"/>
          </p:cNvSpPr>
          <p:nvPr>
            <p:ph type="body" idx="1"/>
          </p:nvPr>
        </p:nvSpPr>
        <p:spPr/>
        <p:txBody>
          <a:bodyPr/>
          <a:lstStyle/>
          <a:p>
            <a:r>
              <a:rPr lang="en-US" altLang="en-US" dirty="0" smtClean="0"/>
              <a:t>Suggestions	 Please!</a:t>
            </a:r>
          </a:p>
          <a:p>
            <a:r>
              <a:rPr lang="en-US" altLang="en-US" dirty="0" smtClean="0"/>
              <a:t>The Section 508 team encourages your input so:</a:t>
            </a:r>
          </a:p>
          <a:p>
            <a:pPr lvl="1"/>
            <a:r>
              <a:rPr lang="en-US" altLang="en-US" dirty="0" smtClean="0"/>
              <a:t>Go to </a:t>
            </a:r>
            <a:r>
              <a:rPr lang="en-US" altLang="en-US" dirty="0" smtClean="0">
                <a:hlinkClick r:id="rId3"/>
              </a:rPr>
              <a:t>www.section508.gov</a:t>
            </a:r>
            <a:endParaRPr lang="en-US" altLang="en-US" dirty="0" smtClean="0"/>
          </a:p>
          <a:p>
            <a:pPr lvl="1"/>
            <a:r>
              <a:rPr lang="en-US" altLang="en-US" dirty="0" smtClean="0"/>
              <a:t>Take a tour</a:t>
            </a:r>
          </a:p>
          <a:p>
            <a:pPr lvl="1"/>
            <a:r>
              <a:rPr lang="en-US" altLang="en-US" dirty="0" smtClean="0"/>
              <a:t>Review the content</a:t>
            </a:r>
          </a:p>
          <a:p>
            <a:pPr lvl="1"/>
            <a:r>
              <a:rPr lang="en-US" altLang="en-US" dirty="0" smtClean="0"/>
              <a:t>Test the links</a:t>
            </a:r>
          </a:p>
          <a:p>
            <a:pPr lvl="1"/>
            <a:r>
              <a:rPr lang="en-US" altLang="en-US" dirty="0" smtClean="0"/>
              <a:t>Take the Training</a:t>
            </a:r>
          </a:p>
          <a:p>
            <a:pPr lvl="1"/>
            <a:r>
              <a:rPr lang="en-US" altLang="en-US" dirty="0" smtClean="0"/>
              <a:t>Open the documents</a:t>
            </a:r>
          </a:p>
          <a:p>
            <a:pPr lvl="1"/>
            <a:r>
              <a:rPr lang="en-US" altLang="en-US" dirty="0" smtClean="0"/>
              <a:t>Send us your input</a:t>
            </a:r>
          </a:p>
          <a:p>
            <a:pPr lvl="1"/>
            <a:r>
              <a:rPr lang="en-US" altLang="en-US" dirty="0" smtClean="0"/>
              <a:t>This is your site and we want to make sure you can find all the information you need to do your job successfully!</a:t>
            </a:r>
            <a:endParaRPr lang="en-US" altLang="en-US" dirty="0" smtClean="0"/>
          </a:p>
        </p:txBody>
      </p:sp>
      <p:sp>
        <p:nvSpPr>
          <p:cNvPr id="4" name="Slide Number Placeholder 3"/>
          <p:cNvSpPr>
            <a:spLocks noGrp="1"/>
          </p:cNvSpPr>
          <p:nvPr>
            <p:ph type="sldNum" sz="quarter" idx="10"/>
          </p:nvPr>
        </p:nvSpPr>
        <p:spPr/>
        <p:txBody>
          <a:bodyPr/>
          <a:lstStyle/>
          <a:p>
            <a:fld id="{DB68246E-F161-4B74-8BE3-2E254AFD77D3}" type="slidenum">
              <a:rPr lang="en-US" smtClean="0"/>
              <a:t>35</a:t>
            </a:fld>
            <a:endParaRPr lang="en-US" dirty="0"/>
          </a:p>
        </p:txBody>
      </p:sp>
    </p:spTree>
    <p:extLst>
      <p:ext uri="{BB962C8B-B14F-4D97-AF65-F5344CB8AC3E}">
        <p14:creationId xmlns:p14="http://schemas.microsoft.com/office/powerpoint/2010/main" val="3951155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spcBef>
                <a:spcPct val="30000"/>
              </a:spcBef>
              <a:defRPr sz="1200">
                <a:solidFill>
                  <a:schemeClr val="tx1"/>
                </a:solidFill>
                <a:latin typeface="Times"/>
              </a:defRPr>
            </a:lvl1pPr>
            <a:lvl2pPr marL="734852" indent="-282635" defTabSz="920135" eaLnBrk="0" hangingPunct="0">
              <a:spcBef>
                <a:spcPct val="30000"/>
              </a:spcBef>
              <a:defRPr sz="1200">
                <a:solidFill>
                  <a:schemeClr val="tx1"/>
                </a:solidFill>
                <a:latin typeface="Times"/>
              </a:defRPr>
            </a:lvl2pPr>
            <a:lvl3pPr marL="1130541" indent="-226108" defTabSz="920135" eaLnBrk="0" hangingPunct="0">
              <a:spcBef>
                <a:spcPct val="30000"/>
              </a:spcBef>
              <a:defRPr sz="1200">
                <a:solidFill>
                  <a:schemeClr val="tx1"/>
                </a:solidFill>
                <a:latin typeface="Times"/>
              </a:defRPr>
            </a:lvl3pPr>
            <a:lvl4pPr marL="1582758" indent="-226108" defTabSz="920135" eaLnBrk="0" hangingPunct="0">
              <a:spcBef>
                <a:spcPct val="30000"/>
              </a:spcBef>
              <a:defRPr sz="1200">
                <a:solidFill>
                  <a:schemeClr val="tx1"/>
                </a:solidFill>
                <a:latin typeface="Times"/>
              </a:defRPr>
            </a:lvl4pPr>
            <a:lvl5pPr marL="2034974" indent="-226108" defTabSz="920135" eaLnBrk="0" hangingPunct="0">
              <a:spcBef>
                <a:spcPct val="30000"/>
              </a:spcBef>
              <a:defRPr sz="1200">
                <a:solidFill>
                  <a:schemeClr val="tx1"/>
                </a:solidFill>
                <a:latin typeface="Times"/>
              </a:defRPr>
            </a:lvl5pPr>
            <a:lvl6pPr marL="2487191" indent="-226108" defTabSz="920135" eaLnBrk="0" fontAlgn="base" hangingPunct="0">
              <a:spcBef>
                <a:spcPct val="30000"/>
              </a:spcBef>
              <a:spcAft>
                <a:spcPct val="0"/>
              </a:spcAft>
              <a:defRPr sz="1200">
                <a:solidFill>
                  <a:schemeClr val="tx1"/>
                </a:solidFill>
                <a:latin typeface="Times"/>
              </a:defRPr>
            </a:lvl6pPr>
            <a:lvl7pPr marL="2939407" indent="-226108" defTabSz="920135" eaLnBrk="0" fontAlgn="base" hangingPunct="0">
              <a:spcBef>
                <a:spcPct val="30000"/>
              </a:spcBef>
              <a:spcAft>
                <a:spcPct val="0"/>
              </a:spcAft>
              <a:defRPr sz="1200">
                <a:solidFill>
                  <a:schemeClr val="tx1"/>
                </a:solidFill>
                <a:latin typeface="Times"/>
              </a:defRPr>
            </a:lvl7pPr>
            <a:lvl8pPr marL="3391624" indent="-226108" defTabSz="920135" eaLnBrk="0" fontAlgn="base" hangingPunct="0">
              <a:spcBef>
                <a:spcPct val="30000"/>
              </a:spcBef>
              <a:spcAft>
                <a:spcPct val="0"/>
              </a:spcAft>
              <a:defRPr sz="1200">
                <a:solidFill>
                  <a:schemeClr val="tx1"/>
                </a:solidFill>
                <a:latin typeface="Times"/>
              </a:defRPr>
            </a:lvl8pPr>
            <a:lvl9pPr marL="3843840" indent="-226108" defTabSz="920135" eaLnBrk="0" fontAlgn="base" hangingPunct="0">
              <a:spcBef>
                <a:spcPct val="30000"/>
              </a:spcBef>
              <a:spcAft>
                <a:spcPct val="0"/>
              </a:spcAft>
              <a:defRPr sz="1200">
                <a:solidFill>
                  <a:schemeClr val="tx1"/>
                </a:solidFill>
                <a:latin typeface="Times"/>
              </a:defRPr>
            </a:lvl9pPr>
          </a:lstStyle>
          <a:p>
            <a:pPr>
              <a:spcBef>
                <a:spcPct val="0"/>
              </a:spcBef>
              <a:defRPr/>
            </a:pPr>
            <a:fld id="{38C14D46-8E7C-4B72-BB8A-11E8CE3F287C}" type="slidenum">
              <a:rPr lang="en-US" altLang="en-US" smtClean="0"/>
              <a:pPr>
                <a:spcBef>
                  <a:spcPct val="0"/>
                </a:spcBef>
                <a:defRPr/>
              </a:pPr>
              <a:t>36</a:t>
            </a:fld>
            <a:endParaRPr lang="en-US" altLang="en-US" dirty="0" smtClean="0"/>
          </a:p>
        </p:txBody>
      </p:sp>
      <p:sp>
        <p:nvSpPr>
          <p:cNvPr id="162819" name="Rectangle 2"/>
          <p:cNvSpPr>
            <a:spLocks noGrp="1" noRot="1" noChangeAspect="1" noChangeArrowheads="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Times" pitchFamily="18" charset="0"/>
              </a:rPr>
              <a:t>Cat with computer mouse in dangling in mouth</a:t>
            </a:r>
          </a:p>
        </p:txBody>
      </p:sp>
    </p:spTree>
    <p:extLst>
      <p:ext uri="{BB962C8B-B14F-4D97-AF65-F5344CB8AC3E}">
        <p14:creationId xmlns:p14="http://schemas.microsoft.com/office/powerpoint/2010/main" val="2000186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Helen Chamberlain</a:t>
            </a:r>
            <a:br>
              <a:rPr lang="en-US" sz="1200" b="1" dirty="0" smtClean="0"/>
            </a:br>
            <a:r>
              <a:rPr lang="en-US" sz="1200" b="1" dirty="0" smtClean="0"/>
              <a:t>General Services Administration</a:t>
            </a:r>
            <a:br>
              <a:rPr lang="en-US" sz="1200" b="1" dirty="0" smtClean="0"/>
            </a:br>
            <a:r>
              <a:rPr lang="en-US" sz="1200" b="1" dirty="0" smtClean="0"/>
              <a:t>Office of Government-wide Policy</a:t>
            </a:r>
            <a:br>
              <a:rPr lang="en-US" sz="1200" b="1" dirty="0" smtClean="0"/>
            </a:br>
            <a:r>
              <a:rPr lang="en-US" sz="1200" b="1" dirty="0" smtClean="0"/>
              <a:t>helen.chamberlain@gsa.gov</a:t>
            </a:r>
            <a:endParaRPr lang="en-US" dirty="0"/>
          </a:p>
        </p:txBody>
      </p:sp>
      <p:sp>
        <p:nvSpPr>
          <p:cNvPr id="4" name="Slide Number Placeholder 3"/>
          <p:cNvSpPr>
            <a:spLocks noGrp="1"/>
          </p:cNvSpPr>
          <p:nvPr>
            <p:ph type="sldNum" sz="quarter" idx="10"/>
          </p:nvPr>
        </p:nvSpPr>
        <p:spPr/>
        <p:txBody>
          <a:bodyPr/>
          <a:lstStyle/>
          <a:p>
            <a:fld id="{488E0152-F068-4B20-AB7F-CF8626208B24}" type="slidenum">
              <a:rPr lang="en-US" smtClean="0"/>
              <a:pPr/>
              <a:t>37</a:t>
            </a:fld>
            <a:endParaRPr lang="en-US"/>
          </a:p>
        </p:txBody>
      </p:sp>
    </p:spTree>
    <p:extLst>
      <p:ext uri="{BB962C8B-B14F-4D97-AF65-F5344CB8AC3E}">
        <p14:creationId xmlns:p14="http://schemas.microsoft.com/office/powerpoint/2010/main" val="238561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Champions for the Cause</a:t>
            </a:r>
            <a:endParaRPr lang="en-US" dirty="0"/>
          </a:p>
        </p:txBody>
      </p:sp>
      <p:sp>
        <p:nvSpPr>
          <p:cNvPr id="4" name="Slide Number Placeholder 3"/>
          <p:cNvSpPr>
            <a:spLocks noGrp="1"/>
          </p:cNvSpPr>
          <p:nvPr>
            <p:ph type="sldNum" sz="quarter" idx="10"/>
          </p:nvPr>
        </p:nvSpPr>
        <p:spPr/>
        <p:txBody>
          <a:bodyPr/>
          <a:lstStyle/>
          <a:p>
            <a:fld id="{72DD324D-A5B1-4039-B771-2D887EC7EECF}" type="slidenum">
              <a:rPr lang="en-US" smtClean="0"/>
              <a:t>4</a:t>
            </a:fld>
            <a:endParaRPr lang="en-US" dirty="0"/>
          </a:p>
        </p:txBody>
      </p:sp>
    </p:spTree>
    <p:extLst>
      <p:ext uri="{BB962C8B-B14F-4D97-AF65-F5344CB8AC3E}">
        <p14:creationId xmlns:p14="http://schemas.microsoft.com/office/powerpoint/2010/main" val="257924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t>IT/CIO Responsibilities</a:t>
            </a:r>
          </a:p>
          <a:p>
            <a:pPr eaLnBrk="1" hangingPunct="1">
              <a:lnSpc>
                <a:spcPct val="90000"/>
              </a:lnSpc>
              <a:spcBef>
                <a:spcPct val="0"/>
              </a:spcBef>
            </a:pPr>
            <a:endParaRPr lang="en-US" altLang="en-US"/>
          </a:p>
          <a:p>
            <a:pPr eaLnBrk="1" hangingPunct="1">
              <a:lnSpc>
                <a:spcPct val="90000"/>
              </a:lnSpc>
              <a:spcBef>
                <a:spcPct val="0"/>
              </a:spcBef>
            </a:pPr>
            <a:r>
              <a:rPr lang="en-US" altLang="en-US" sz="1400">
                <a:cs typeface="Times" pitchFamily="18" charset="0"/>
              </a:rPr>
              <a:t>BE A CHAMPION</a:t>
            </a:r>
          </a:p>
          <a:p>
            <a:pPr eaLnBrk="1" hangingPunct="1">
              <a:lnSpc>
                <a:spcPct val="90000"/>
              </a:lnSpc>
              <a:spcBef>
                <a:spcPct val="0"/>
              </a:spcBef>
            </a:pPr>
            <a:r>
              <a:rPr lang="en-US" altLang="en-US" sz="1400" i="1">
                <a:cs typeface="Times" pitchFamily="18" charset="0"/>
              </a:rPr>
              <a:t>Demonstrate </a:t>
            </a:r>
          </a:p>
          <a:p>
            <a:pPr marL="415912" lvl="1" indent="-290504">
              <a:lnSpc>
                <a:spcPct val="90000"/>
              </a:lnSpc>
              <a:spcBef>
                <a:spcPct val="0"/>
              </a:spcBef>
              <a:buFontTx/>
              <a:buChar char="•"/>
            </a:pPr>
            <a:r>
              <a:rPr lang="en-US" altLang="en-US" sz="1400">
                <a:cs typeface="Times" pitchFamily="18" charset="0"/>
              </a:rPr>
              <a:t>Influence</a:t>
            </a:r>
          </a:p>
          <a:p>
            <a:pPr marL="415912" lvl="1" indent="-290504">
              <a:lnSpc>
                <a:spcPct val="90000"/>
              </a:lnSpc>
              <a:spcBef>
                <a:spcPct val="0"/>
              </a:spcBef>
              <a:buFontTx/>
              <a:buChar char="•"/>
            </a:pPr>
            <a:r>
              <a:rPr lang="en-US" altLang="en-US" sz="1400">
                <a:cs typeface="Times" pitchFamily="18" charset="0"/>
              </a:rPr>
              <a:t>Passion </a:t>
            </a:r>
          </a:p>
          <a:p>
            <a:pPr marL="415912" lvl="1" indent="-290504">
              <a:lnSpc>
                <a:spcPct val="90000"/>
              </a:lnSpc>
              <a:spcBef>
                <a:spcPct val="0"/>
              </a:spcBef>
              <a:buFontTx/>
              <a:buChar char="•"/>
            </a:pPr>
            <a:r>
              <a:rPr lang="en-US" altLang="en-US" sz="1400">
                <a:cs typeface="Times" pitchFamily="18" charset="0"/>
              </a:rPr>
              <a:t>Understanding</a:t>
            </a:r>
          </a:p>
          <a:p>
            <a:pPr marL="415912" lvl="1" indent="-290504">
              <a:lnSpc>
                <a:spcPct val="90000"/>
              </a:lnSpc>
              <a:spcBef>
                <a:spcPct val="0"/>
              </a:spcBef>
              <a:buFontTx/>
              <a:buChar char="•"/>
            </a:pPr>
            <a:endParaRPr lang="en-US" altLang="en-US" sz="1400">
              <a:solidFill>
                <a:srgbClr val="000000"/>
              </a:solidFill>
              <a:cs typeface="Times" pitchFamily="18" charset="0"/>
            </a:endParaRPr>
          </a:p>
          <a:p>
            <a:pPr marL="415912" lvl="1" indent="-290504">
              <a:lnSpc>
                <a:spcPct val="90000"/>
              </a:lnSpc>
              <a:spcBef>
                <a:spcPct val="0"/>
              </a:spcBef>
              <a:buFontTx/>
              <a:buChar char="•"/>
            </a:pPr>
            <a:r>
              <a:rPr lang="en-US" altLang="en-US" sz="1400">
                <a:solidFill>
                  <a:srgbClr val="000000"/>
                </a:solidFill>
                <a:cs typeface="Times" pitchFamily="18" charset="0"/>
              </a:rPr>
              <a:t>INVESTIGATE</a:t>
            </a:r>
            <a:endParaRPr lang="en-US" altLang="en-US" sz="1400" i="1">
              <a:solidFill>
                <a:srgbClr val="000000"/>
              </a:solidFill>
              <a:cs typeface="Times" pitchFamily="18" charset="0"/>
            </a:endParaRPr>
          </a:p>
          <a:p>
            <a:pPr marL="415912" lvl="1" indent="-290504">
              <a:lnSpc>
                <a:spcPct val="90000"/>
              </a:lnSpc>
              <a:spcBef>
                <a:spcPct val="0"/>
              </a:spcBef>
              <a:buFontTx/>
              <a:buChar char="•"/>
            </a:pPr>
            <a:r>
              <a:rPr lang="en-US" altLang="en-US" sz="1400" i="1">
                <a:solidFill>
                  <a:srgbClr val="000000"/>
                </a:solidFill>
                <a:cs typeface="Times" pitchFamily="18" charset="0"/>
              </a:rPr>
              <a:t>Determine</a:t>
            </a:r>
          </a:p>
          <a:p>
            <a:pPr marL="415912" lvl="1" indent="-290504">
              <a:lnSpc>
                <a:spcPct val="90000"/>
              </a:lnSpc>
              <a:spcBef>
                <a:spcPct val="0"/>
              </a:spcBef>
              <a:buFontTx/>
              <a:buChar char="•"/>
            </a:pPr>
            <a:r>
              <a:rPr lang="en-US" altLang="en-US" sz="1400">
                <a:solidFill>
                  <a:srgbClr val="000000"/>
                </a:solidFill>
                <a:cs typeface="Times" pitchFamily="18" charset="0"/>
              </a:rPr>
              <a:t>Identify current needs for IT purchases</a:t>
            </a:r>
          </a:p>
          <a:p>
            <a:pPr marL="415912" lvl="1" indent="-290504">
              <a:lnSpc>
                <a:spcPct val="90000"/>
              </a:lnSpc>
              <a:spcBef>
                <a:spcPct val="0"/>
              </a:spcBef>
              <a:buFontTx/>
              <a:buChar char="•"/>
            </a:pPr>
            <a:r>
              <a:rPr lang="en-US" altLang="en-US" sz="1400">
                <a:solidFill>
                  <a:srgbClr val="000000"/>
                </a:solidFill>
                <a:cs typeface="Times" pitchFamily="18" charset="0"/>
              </a:rPr>
              <a:t>Identify applicable Sec508  technical requirements</a:t>
            </a:r>
          </a:p>
          <a:p>
            <a:pPr marL="415912" lvl="1" indent="-290504">
              <a:lnSpc>
                <a:spcPct val="90000"/>
              </a:lnSpc>
              <a:spcBef>
                <a:spcPct val="0"/>
              </a:spcBef>
              <a:buFontTx/>
              <a:buChar char="•"/>
            </a:pPr>
            <a:endParaRPr lang="en-US" altLang="en-US" sz="1400">
              <a:solidFill>
                <a:srgbClr val="000000"/>
              </a:solidFill>
              <a:cs typeface="Times" pitchFamily="18" charset="0"/>
            </a:endParaRPr>
          </a:p>
          <a:p>
            <a:pPr marL="415912" lvl="1" indent="-290504">
              <a:lnSpc>
                <a:spcPct val="90000"/>
              </a:lnSpc>
              <a:spcBef>
                <a:spcPct val="0"/>
              </a:spcBef>
              <a:buFontTx/>
              <a:buChar char="•"/>
            </a:pPr>
            <a:r>
              <a:rPr lang="en-US" altLang="en-US" sz="1400">
                <a:solidFill>
                  <a:srgbClr val="000000"/>
                </a:solidFill>
                <a:cs typeface="Times" pitchFamily="18" charset="0"/>
              </a:rPr>
              <a:t>Coordinate</a:t>
            </a:r>
          </a:p>
          <a:p>
            <a:pPr marL="415912" lvl="1" indent="-290504">
              <a:lnSpc>
                <a:spcPct val="90000"/>
              </a:lnSpc>
              <a:spcBef>
                <a:spcPct val="0"/>
              </a:spcBef>
              <a:buFontTx/>
              <a:buChar char="•"/>
            </a:pPr>
            <a:r>
              <a:rPr lang="en-US" altLang="en-US" sz="1400" i="1">
                <a:solidFill>
                  <a:srgbClr val="000000"/>
                </a:solidFill>
                <a:cs typeface="Times" pitchFamily="18" charset="0"/>
              </a:rPr>
              <a:t>Facilitate</a:t>
            </a:r>
          </a:p>
          <a:p>
            <a:pPr marL="415912" lvl="1" indent="-290504">
              <a:lnSpc>
                <a:spcPct val="90000"/>
              </a:lnSpc>
              <a:spcBef>
                <a:spcPct val="0"/>
              </a:spcBef>
              <a:buFontTx/>
              <a:buChar char="•"/>
            </a:pPr>
            <a:r>
              <a:rPr lang="en-US" altLang="en-US" sz="1400">
                <a:solidFill>
                  <a:srgbClr val="000000"/>
                </a:solidFill>
                <a:cs typeface="Times" pitchFamily="18" charset="0"/>
              </a:rPr>
              <a:t>Identify current needs for IT purchases</a:t>
            </a:r>
          </a:p>
          <a:p>
            <a:pPr marL="415912" lvl="1" indent="-290504">
              <a:lnSpc>
                <a:spcPct val="90000"/>
              </a:lnSpc>
              <a:spcBef>
                <a:spcPct val="0"/>
              </a:spcBef>
              <a:buFontTx/>
              <a:buChar char="•"/>
            </a:pPr>
            <a:r>
              <a:rPr lang="en-US" altLang="en-US" sz="1400">
                <a:solidFill>
                  <a:srgbClr val="000000"/>
                </a:solidFill>
                <a:cs typeface="Times" pitchFamily="18" charset="0"/>
              </a:rPr>
              <a:t>Coordinate with the Requirements developer</a:t>
            </a:r>
          </a:p>
          <a:p>
            <a:pPr marL="415912" lvl="1" indent="-290504">
              <a:lnSpc>
                <a:spcPct val="90000"/>
              </a:lnSpc>
              <a:spcBef>
                <a:spcPct val="0"/>
              </a:spcBef>
              <a:buFontTx/>
              <a:buChar char="•"/>
            </a:pPr>
            <a:r>
              <a:rPr lang="en-US" altLang="en-US" sz="1400">
                <a:solidFill>
                  <a:srgbClr val="000000"/>
                </a:solidFill>
                <a:cs typeface="Times" pitchFamily="18" charset="0"/>
              </a:rPr>
              <a:t>Develop and conduct accessibility training</a:t>
            </a:r>
          </a:p>
          <a:p>
            <a:pPr marL="415912" lvl="1" indent="-290504">
              <a:lnSpc>
                <a:spcPct val="90000"/>
              </a:lnSpc>
              <a:spcBef>
                <a:spcPct val="0"/>
              </a:spcBef>
              <a:buFontTx/>
              <a:buChar char="•"/>
            </a:pPr>
            <a:endParaRPr lang="en-US" altLang="en-US" sz="1400">
              <a:solidFill>
                <a:srgbClr val="000000"/>
              </a:solidFill>
              <a:cs typeface="Times" pitchFamily="18" charset="0"/>
            </a:endParaRPr>
          </a:p>
          <a:p>
            <a:pPr marL="415912" lvl="1" indent="-290504">
              <a:lnSpc>
                <a:spcPct val="90000"/>
              </a:lnSpc>
              <a:spcBef>
                <a:spcPct val="0"/>
              </a:spcBef>
              <a:buFontTx/>
              <a:buChar char="•"/>
            </a:pPr>
            <a:r>
              <a:rPr lang="en-US" altLang="en-US" sz="1400">
                <a:cs typeface="Times" pitchFamily="18" charset="0"/>
              </a:rPr>
              <a:t>EDUCATE</a:t>
            </a:r>
          </a:p>
          <a:p>
            <a:pPr marL="415912" lvl="1" indent="-290504">
              <a:lnSpc>
                <a:spcPct val="90000"/>
              </a:lnSpc>
              <a:spcBef>
                <a:spcPct val="0"/>
              </a:spcBef>
              <a:buFontTx/>
              <a:buChar char="•"/>
            </a:pPr>
            <a:r>
              <a:rPr lang="en-US" altLang="en-US" sz="1400" i="1">
                <a:cs typeface="Times" pitchFamily="18" charset="0"/>
              </a:rPr>
              <a:t>Encourage </a:t>
            </a:r>
          </a:p>
          <a:p>
            <a:pPr marL="415912" lvl="1" indent="-290504">
              <a:lnSpc>
                <a:spcPct val="90000"/>
              </a:lnSpc>
              <a:spcBef>
                <a:spcPct val="0"/>
              </a:spcBef>
              <a:buFontTx/>
              <a:buChar char="•"/>
            </a:pPr>
            <a:r>
              <a:rPr lang="en-US" altLang="en-US" sz="1400">
                <a:cs typeface="Times" pitchFamily="18" charset="0"/>
              </a:rPr>
              <a:t>Awareness from Executives down</a:t>
            </a:r>
          </a:p>
          <a:p>
            <a:pPr marL="415912" lvl="1" indent="-290504">
              <a:lnSpc>
                <a:spcPct val="90000"/>
              </a:lnSpc>
              <a:spcBef>
                <a:spcPct val="0"/>
              </a:spcBef>
              <a:buFontTx/>
              <a:buChar char="•"/>
            </a:pPr>
            <a:r>
              <a:rPr lang="en-US" altLang="en-US" sz="1400">
                <a:solidFill>
                  <a:srgbClr val="000000"/>
                </a:solidFill>
                <a:cs typeface="Times" pitchFamily="18" charset="0"/>
              </a:rPr>
              <a:t>How do we integrate §508 into the procurement life cycle process?</a:t>
            </a:r>
          </a:p>
          <a:p>
            <a:pPr marL="415912" lvl="1" indent="-290504">
              <a:lnSpc>
                <a:spcPct val="90000"/>
              </a:lnSpc>
              <a:spcBef>
                <a:spcPct val="0"/>
              </a:spcBef>
              <a:buFontTx/>
              <a:buChar char="•"/>
            </a:pPr>
            <a:endParaRPr lang="en-US" altLang="en-US" sz="1400">
              <a:cs typeface="Times" pitchFamily="18" charset="0"/>
            </a:endParaRPr>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4828">
              <a:defRPr>
                <a:solidFill>
                  <a:schemeClr val="tx1"/>
                </a:solidFill>
                <a:latin typeface="Calibri" pitchFamily="34" charset="0"/>
              </a:defRPr>
            </a:lvl1pPr>
            <a:lvl2pPr marL="756611" indent="-290008" defTabSz="934828">
              <a:defRPr>
                <a:solidFill>
                  <a:schemeClr val="tx1"/>
                </a:solidFill>
                <a:latin typeface="Calibri" pitchFamily="34" charset="0"/>
              </a:defRPr>
            </a:lvl2pPr>
            <a:lvl3pPr marL="1164890" indent="-231681" defTabSz="934828">
              <a:defRPr>
                <a:solidFill>
                  <a:schemeClr val="tx1"/>
                </a:solidFill>
                <a:latin typeface="Calibri" pitchFamily="34" charset="0"/>
              </a:defRPr>
            </a:lvl3pPr>
            <a:lvl4pPr marL="1631494" indent="-231681" defTabSz="934828">
              <a:defRPr>
                <a:solidFill>
                  <a:schemeClr val="tx1"/>
                </a:solidFill>
                <a:latin typeface="Calibri" pitchFamily="34" charset="0"/>
              </a:defRPr>
            </a:lvl4pPr>
            <a:lvl5pPr marL="2098098" indent="-231681" defTabSz="934828">
              <a:defRPr>
                <a:solidFill>
                  <a:schemeClr val="tx1"/>
                </a:solidFill>
                <a:latin typeface="Calibri" pitchFamily="34" charset="0"/>
              </a:defRPr>
            </a:lvl5pPr>
            <a:lvl6pPr marL="2564701" indent="-231681" defTabSz="934828" fontAlgn="base">
              <a:spcBef>
                <a:spcPct val="0"/>
              </a:spcBef>
              <a:spcAft>
                <a:spcPct val="0"/>
              </a:spcAft>
              <a:defRPr>
                <a:solidFill>
                  <a:schemeClr val="tx1"/>
                </a:solidFill>
                <a:latin typeface="Calibri" pitchFamily="34" charset="0"/>
              </a:defRPr>
            </a:lvl6pPr>
            <a:lvl7pPr marL="3031305" indent="-231681" defTabSz="934828" fontAlgn="base">
              <a:spcBef>
                <a:spcPct val="0"/>
              </a:spcBef>
              <a:spcAft>
                <a:spcPct val="0"/>
              </a:spcAft>
              <a:defRPr>
                <a:solidFill>
                  <a:schemeClr val="tx1"/>
                </a:solidFill>
                <a:latin typeface="Calibri" pitchFamily="34" charset="0"/>
              </a:defRPr>
            </a:lvl7pPr>
            <a:lvl8pPr marL="3497909" indent="-231681" defTabSz="934828" fontAlgn="base">
              <a:spcBef>
                <a:spcPct val="0"/>
              </a:spcBef>
              <a:spcAft>
                <a:spcPct val="0"/>
              </a:spcAft>
              <a:defRPr>
                <a:solidFill>
                  <a:schemeClr val="tx1"/>
                </a:solidFill>
                <a:latin typeface="Calibri" pitchFamily="34" charset="0"/>
              </a:defRPr>
            </a:lvl8pPr>
            <a:lvl9pPr marL="3964512" indent="-231681" defTabSz="934828"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9D9B0C-A7EB-49DF-AE25-09FEF2399475}" type="slidenum">
              <a:rPr lang="en-US" altLang="en-US" smtClean="0"/>
              <a:pPr fontAlgn="base">
                <a:spcBef>
                  <a:spcPct val="0"/>
                </a:spcBef>
                <a:spcAft>
                  <a:spcPct val="0"/>
                </a:spcAft>
                <a:defRPr/>
              </a:pPr>
              <a:t>5</a:t>
            </a:fld>
            <a:endParaRPr lang="en-US" altLang="en-US"/>
          </a:p>
        </p:txBody>
      </p:sp>
    </p:spTree>
    <p:extLst>
      <p:ext uri="{BB962C8B-B14F-4D97-AF65-F5344CB8AC3E}">
        <p14:creationId xmlns:p14="http://schemas.microsoft.com/office/powerpoint/2010/main" val="289887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85875" y="685800"/>
            <a:ext cx="42862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46">
              <a:spcBef>
                <a:spcPct val="0"/>
              </a:spcBef>
            </a:pPr>
            <a:r>
              <a:rPr lang="en-US" altLang="en-US" b="1" dirty="0">
                <a:solidFill>
                  <a:schemeClr val="tx2"/>
                </a:solidFill>
                <a:cs typeface="Times" pitchFamily="18" charset="0"/>
              </a:rPr>
              <a:t>Vendor/Acquisition Outreach Subcommittee</a:t>
            </a:r>
          </a:p>
          <a:p>
            <a:pPr defTabSz="930246">
              <a:spcBef>
                <a:spcPct val="0"/>
              </a:spcBef>
            </a:pPr>
            <a:endParaRPr lang="en-US" altLang="en-US" b="1" dirty="0"/>
          </a:p>
          <a:p>
            <a:pPr defTabSz="930246">
              <a:spcBef>
                <a:spcPct val="0"/>
              </a:spcBef>
            </a:pPr>
            <a:r>
              <a:rPr lang="en-US" altLang="en-US" b="1" dirty="0"/>
              <a:t>The mission: </a:t>
            </a:r>
            <a:r>
              <a:rPr lang="en-US" altLang="en-US" dirty="0">
                <a:cs typeface="Times" pitchFamily="18" charset="0"/>
              </a:rPr>
              <a:t>Develop strategies and initiatives to increase collaboration and awareness between the Federal government acquisition community and Industry with regard to Section 508 of the Rehabilitation Act of 1973, as Amended.</a:t>
            </a:r>
          </a:p>
          <a:p>
            <a:pPr defTabSz="930246">
              <a:spcBef>
                <a:spcPct val="0"/>
              </a:spcBef>
            </a:pPr>
            <a:endParaRPr lang="en-US" altLang="en-US" dirty="0"/>
          </a:p>
          <a:p>
            <a:pPr defTabSz="930246">
              <a:spcBef>
                <a:spcPct val="0"/>
              </a:spcBef>
            </a:pPr>
            <a:r>
              <a:rPr lang="en-US" altLang="en-US" b="1" dirty="0"/>
              <a:t>What is Section 508? </a:t>
            </a:r>
          </a:p>
          <a:p>
            <a:pPr defTabSz="930246">
              <a:spcBef>
                <a:spcPct val="0"/>
              </a:spcBef>
            </a:pPr>
            <a:r>
              <a:rPr lang="en-US" altLang="en-US" u="sng" dirty="0">
                <a:hlinkClick r:id="rId3"/>
              </a:rPr>
              <a:t>Section 508</a:t>
            </a:r>
            <a:r>
              <a:rPr lang="en-US" altLang="en-US" dirty="0"/>
              <a:t> (§508) was enacted to eliminate barriers in information technology, to make available new opportunities for people with disabilities, and to encourage development of technologies that will help achieve these goals. </a:t>
            </a:r>
            <a:br>
              <a:rPr lang="en-US" altLang="en-US" dirty="0"/>
            </a:br>
            <a:endParaRPr lang="en-US" altLang="en-US" dirty="0"/>
          </a:p>
          <a:p>
            <a:pPr defTabSz="930246">
              <a:spcBef>
                <a:spcPct val="0"/>
              </a:spcBef>
            </a:pPr>
            <a:r>
              <a:rPr lang="en-US" altLang="en-US" b="1" dirty="0"/>
              <a:t>Who does Section 508 affect? </a:t>
            </a:r>
            <a:r>
              <a:rPr lang="en-US" altLang="en-US" dirty="0"/>
              <a:t>It impacts all Federal agencies that share information within its agency or to the public. It also affects the procurement of any IT goods or service since all solicitations need to be S508 compliant. </a:t>
            </a:r>
          </a:p>
          <a:p>
            <a:pPr defTabSz="930246">
              <a:spcBef>
                <a:spcPct val="0"/>
              </a:spcBef>
            </a:pPr>
            <a:endParaRPr lang="en-US" altLang="en-US" dirty="0"/>
          </a:p>
          <a:p>
            <a:pPr defTabSz="930246">
              <a:spcBef>
                <a:spcPct val="0"/>
              </a:spcBef>
            </a:pPr>
            <a:r>
              <a:rPr lang="en-US" altLang="en-US" b="1" dirty="0"/>
              <a:t>What are the ramifications of non-compliance?</a:t>
            </a:r>
          </a:p>
          <a:p>
            <a:pPr defTabSz="930246">
              <a:spcBef>
                <a:spcPct val="0"/>
              </a:spcBef>
            </a:pPr>
            <a:r>
              <a:rPr lang="en-US" altLang="en-US" dirty="0"/>
              <a:t>Possible lawsuits, administrative complaints, non conformant ICT products and services.</a:t>
            </a:r>
          </a:p>
          <a:p>
            <a:pPr defTabSz="930246">
              <a:spcBef>
                <a:spcPct val="0"/>
              </a:spcBef>
            </a:pPr>
            <a:endParaRPr lang="en-US" altLang="en-US" dirty="0"/>
          </a:p>
          <a:p>
            <a:pPr defTabSz="930246">
              <a:spcBef>
                <a:spcPct val="0"/>
              </a:spcBef>
            </a:pPr>
            <a:r>
              <a:rPr lang="en-US" altLang="en-US" b="1" dirty="0"/>
              <a:t>So what is your role? </a:t>
            </a:r>
          </a:p>
          <a:p>
            <a:pPr defTabSz="930246">
              <a:spcBef>
                <a:spcPct val="0"/>
              </a:spcBef>
            </a:pPr>
            <a:r>
              <a:rPr lang="en-US" altLang="en-US" dirty="0"/>
              <a:t>If you leave remembering anything, remember that the CAO and CIO has the responsibility to do 3 things: </a:t>
            </a:r>
          </a:p>
          <a:p>
            <a:pPr defTabSz="930246">
              <a:spcBef>
                <a:spcPct val="0"/>
              </a:spcBef>
            </a:pPr>
            <a:endParaRPr lang="en-US" altLang="en-US" dirty="0"/>
          </a:p>
          <a:p>
            <a:pPr defTabSz="930246">
              <a:spcBef>
                <a:spcPct val="0"/>
              </a:spcBef>
            </a:pPr>
            <a:r>
              <a:rPr lang="en-US" altLang="en-US" dirty="0"/>
              <a:t>Inspire, investigate, and educate. </a:t>
            </a:r>
          </a:p>
          <a:p>
            <a:pPr defTabSz="930246">
              <a:spcBef>
                <a:spcPct val="0"/>
              </a:spcBef>
            </a:pPr>
            <a:r>
              <a:rPr lang="en-US" altLang="en-US" i="1" dirty="0"/>
              <a:t>Inspire means being a champion </a:t>
            </a:r>
            <a:r>
              <a:rPr lang="en-US" altLang="en-US" dirty="0"/>
              <a:t>for S508 in your agency. Influence resources, policy, and program development to ensure S508 is taken seriously in your agency. Show passion and a sense of inclusion by discussing its importance and continuing to put it on the strategic radar. And finally, a champion demonstrates his or her understanding of how important S508 is and the scope of its impact and the ramifications of it not being met.  How S508 is integrated into your Understanding of resources.</a:t>
            </a:r>
          </a:p>
          <a:p>
            <a:pPr defTabSz="930246">
              <a:spcBef>
                <a:spcPct val="0"/>
              </a:spcBef>
            </a:pPr>
            <a:endParaRPr lang="en-US" altLang="en-US" dirty="0"/>
          </a:p>
          <a:p>
            <a:pPr defTabSz="930246">
              <a:spcBef>
                <a:spcPct val="0"/>
              </a:spcBef>
            </a:pPr>
            <a:r>
              <a:rPr lang="en-US" altLang="en-US" i="1" dirty="0"/>
              <a:t>Investigate: </a:t>
            </a:r>
            <a:r>
              <a:rPr lang="en-US" altLang="en-US" dirty="0"/>
              <a:t>If you’re not familiar with where your agency leads or lags in S508, you need to do some investigating. Make sure you know who your Section 508 Coordinator is. Determine where is S508 embedded in your procurement life cycle? Other areas? What % of your solicitations are compliant or not? Do you have any best-practices and are you sharing them? How active are your S508 Program managers. Knowing this will help you assess the maturity of your program and to focus resources for the future. Investigate how best your agency can leverage its FITARA and category management engagement to ensure accessibility is built into your IT procurement process.</a:t>
            </a:r>
          </a:p>
          <a:p>
            <a:pPr defTabSz="930246">
              <a:spcBef>
                <a:spcPct val="0"/>
              </a:spcBef>
            </a:pPr>
            <a:endParaRPr lang="en-US" altLang="en-US" dirty="0"/>
          </a:p>
          <a:p>
            <a:pPr defTabSz="930246">
              <a:spcBef>
                <a:spcPct val="0"/>
              </a:spcBef>
            </a:pPr>
            <a:r>
              <a:rPr lang="en-US" altLang="en-US" i="1" dirty="0"/>
              <a:t>Educate: </a:t>
            </a:r>
            <a:r>
              <a:rPr lang="en-US" altLang="en-US" dirty="0"/>
              <a:t>You can’t move the needle on S508 unless you’ve got an agency full of people who know what it is and what it means for their day to day work. Whether its creating an RFP or converting documents to post on the web, there are varying levels of training that need to happen throughout every agency to make sure people are up on the latest developments. </a:t>
            </a:r>
          </a:p>
          <a:p>
            <a:pPr defTabSz="930246">
              <a:spcBef>
                <a:spcPct val="0"/>
              </a:spcBef>
            </a:pPr>
            <a:endParaRPr lang="en-US" altLang="en-US" dirty="0"/>
          </a:p>
          <a:p>
            <a:pPr defTabSz="930246">
              <a:spcBef>
                <a:spcPct val="0"/>
              </a:spcBef>
            </a:pPr>
            <a:r>
              <a:rPr lang="en-US" altLang="en-US" dirty="0"/>
              <a:t>Shortfalls:</a:t>
            </a:r>
          </a:p>
          <a:p>
            <a:pPr defTabSz="930246">
              <a:spcBef>
                <a:spcPct val="0"/>
              </a:spcBef>
            </a:pPr>
            <a:endParaRPr lang="en-US" altLang="en-US" dirty="0"/>
          </a:p>
          <a:p>
            <a:pPr lvl="2" defTabSz="930246">
              <a:spcBef>
                <a:spcPct val="0"/>
              </a:spcBef>
            </a:pPr>
            <a:r>
              <a:rPr lang="en-US" altLang="en-US" dirty="0"/>
              <a:t>No comprehensive Sec508 requirements in requirements documents</a:t>
            </a:r>
          </a:p>
          <a:p>
            <a:pPr lvl="2" defTabSz="930246">
              <a:spcBef>
                <a:spcPct val="0"/>
              </a:spcBef>
            </a:pPr>
            <a:r>
              <a:rPr lang="en-US" altLang="en-US" dirty="0"/>
              <a:t>Lack of follow through by CO</a:t>
            </a:r>
          </a:p>
          <a:p>
            <a:pPr lvl="2" defTabSz="930246">
              <a:spcBef>
                <a:spcPct val="0"/>
              </a:spcBef>
            </a:pPr>
            <a:r>
              <a:rPr lang="en-US" altLang="en-US" dirty="0"/>
              <a:t>No Post award monitoring</a:t>
            </a:r>
          </a:p>
          <a:p>
            <a:pPr lvl="2" defTabSz="930246">
              <a:spcBef>
                <a:spcPct val="0"/>
              </a:spcBef>
            </a:pPr>
            <a:r>
              <a:rPr lang="en-US" altLang="en-US" dirty="0"/>
              <a:t>Non conformant products and services accepted</a:t>
            </a:r>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31" indent="-291627">
              <a:defRPr>
                <a:solidFill>
                  <a:schemeClr val="tx1"/>
                </a:solidFill>
                <a:latin typeface="Calibri" pitchFamily="34" charset="0"/>
              </a:defRPr>
            </a:lvl2pPr>
            <a:lvl3pPr marL="1166509" indent="-233302">
              <a:defRPr>
                <a:solidFill>
                  <a:schemeClr val="tx1"/>
                </a:solidFill>
                <a:latin typeface="Calibri" pitchFamily="34" charset="0"/>
              </a:defRPr>
            </a:lvl3pPr>
            <a:lvl4pPr marL="1633113" indent="-233302">
              <a:defRPr>
                <a:solidFill>
                  <a:schemeClr val="tx1"/>
                </a:solidFill>
                <a:latin typeface="Calibri" pitchFamily="34" charset="0"/>
              </a:defRPr>
            </a:lvl4pPr>
            <a:lvl5pPr marL="2099716" indent="-233302">
              <a:defRPr>
                <a:solidFill>
                  <a:schemeClr val="tx1"/>
                </a:solidFill>
                <a:latin typeface="Calibri" pitchFamily="34" charset="0"/>
              </a:defRPr>
            </a:lvl5pPr>
            <a:lvl6pPr marL="2566322" indent="-233302" fontAlgn="base">
              <a:spcBef>
                <a:spcPct val="0"/>
              </a:spcBef>
              <a:spcAft>
                <a:spcPct val="0"/>
              </a:spcAft>
              <a:defRPr>
                <a:solidFill>
                  <a:schemeClr val="tx1"/>
                </a:solidFill>
                <a:latin typeface="Calibri" pitchFamily="34" charset="0"/>
              </a:defRPr>
            </a:lvl6pPr>
            <a:lvl7pPr marL="3032925" indent="-233302" fontAlgn="base">
              <a:spcBef>
                <a:spcPct val="0"/>
              </a:spcBef>
              <a:spcAft>
                <a:spcPct val="0"/>
              </a:spcAft>
              <a:defRPr>
                <a:solidFill>
                  <a:schemeClr val="tx1"/>
                </a:solidFill>
                <a:latin typeface="Calibri" pitchFamily="34" charset="0"/>
              </a:defRPr>
            </a:lvl7pPr>
            <a:lvl8pPr marL="3499528" indent="-233302" fontAlgn="base">
              <a:spcBef>
                <a:spcPct val="0"/>
              </a:spcBef>
              <a:spcAft>
                <a:spcPct val="0"/>
              </a:spcAft>
              <a:defRPr>
                <a:solidFill>
                  <a:schemeClr val="tx1"/>
                </a:solidFill>
                <a:latin typeface="Calibri" pitchFamily="34" charset="0"/>
              </a:defRPr>
            </a:lvl8pPr>
            <a:lvl9pPr marL="3966133" indent="-23330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5CA37A-1383-4AD9-B23B-7CB6C32A402A}" type="slidenum">
              <a:rPr lang="en-US" altLang="en-US" smtClean="0"/>
              <a:pPr fontAlgn="base">
                <a:spcBef>
                  <a:spcPct val="0"/>
                </a:spcBef>
                <a:spcAft>
                  <a:spcPct val="0"/>
                </a:spcAft>
                <a:defRPr/>
              </a:pPr>
              <a:t>6</a:t>
            </a:fld>
            <a:endParaRPr lang="en-US" altLang="en-US"/>
          </a:p>
        </p:txBody>
      </p:sp>
    </p:spTree>
    <p:extLst>
      <p:ext uri="{BB962C8B-B14F-4D97-AF65-F5344CB8AC3E}">
        <p14:creationId xmlns:p14="http://schemas.microsoft.com/office/powerpoint/2010/main" val="310363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Human Side – Why 508 Matters</a:t>
            </a:r>
          </a:p>
          <a:p>
            <a:r>
              <a:rPr lang="en-US" altLang="en-US" dirty="0"/>
              <a:t>Section 508 is about doing the right thing to provide equal access to information for Federal employees and members of the public.</a:t>
            </a:r>
          </a:p>
          <a:p>
            <a:r>
              <a:rPr lang="en-US" altLang="en-US" dirty="0"/>
              <a:t>A blind employee relies on assistive technology, as well as accessible web applications to do his job. </a:t>
            </a:r>
          </a:p>
          <a:p>
            <a:pPr eaLnBrk="1" hangingPunct="1">
              <a:spcBef>
                <a:spcPct val="0"/>
              </a:spcBef>
            </a:pPr>
            <a:r>
              <a:rPr lang="en-US" altLang="en-US" dirty="0">
                <a:latin typeface="Arial" pitchFamily="34" charset="0"/>
              </a:rPr>
              <a:t>Section 508 benefits Service Disabled Veterans who are entering the Federal workforce in record numbers by providing job opportunities with accessible environments</a:t>
            </a:r>
          </a:p>
          <a:p>
            <a:pPr eaLnBrk="1" hangingPunct="1">
              <a:spcBef>
                <a:spcPct val="0"/>
              </a:spcBef>
            </a:pPr>
            <a:endParaRPr lang="en-US" altLang="en-US" dirty="0">
              <a:latin typeface="Arial" pitchFamily="34" charset="0"/>
            </a:endParaRPr>
          </a:p>
          <a:p>
            <a:pPr eaLnBrk="1" hangingPunct="1">
              <a:spcBef>
                <a:spcPct val="0"/>
              </a:spcBef>
            </a:pPr>
            <a:r>
              <a:rPr lang="en-US" altLang="en-US" dirty="0">
                <a:latin typeface="Arial" pitchFamily="34" charset="0"/>
              </a:rPr>
              <a:t>Section 508 benefits persons with disabilities who work for or are seeking employment with the Federal government by providing an accessible workplace</a:t>
            </a:r>
          </a:p>
          <a:p>
            <a:endParaRPr lang="en-US" altLang="en-US" dirty="0"/>
          </a:p>
        </p:txBody>
      </p:sp>
      <p:sp>
        <p:nvSpPr>
          <p:cNvPr id="4" name="Slide Number Placeholder 3"/>
          <p:cNvSpPr>
            <a:spLocks noGrp="1"/>
          </p:cNvSpPr>
          <p:nvPr>
            <p:ph type="sldNum" sz="quarter" idx="5"/>
          </p:nvPr>
        </p:nvSpPr>
        <p:spPr/>
        <p:txBody>
          <a:bodyPr/>
          <a:lstStyle/>
          <a:p>
            <a:pPr>
              <a:defRPr/>
            </a:pPr>
            <a:fld id="{5C09AFF4-5A12-45CA-AEBA-16925987C895}" type="slidenum">
              <a:rPr lang="en-US" smtClean="0"/>
              <a:pPr>
                <a:defRPr/>
              </a:pPr>
              <a:t>7</a:t>
            </a:fld>
            <a:endParaRPr lang="en-US" dirty="0"/>
          </a:p>
        </p:txBody>
      </p:sp>
    </p:spTree>
    <p:extLst>
      <p:ext uri="{BB962C8B-B14F-4D97-AF65-F5344CB8AC3E}">
        <p14:creationId xmlns:p14="http://schemas.microsoft.com/office/powerpoint/2010/main" val="306580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sz="1200" dirty="0" smtClean="0"/>
              <a:t>Published in the Federal Register: Jan. 18, 2017</a:t>
            </a:r>
          </a:p>
          <a:p>
            <a:pPr>
              <a:buFont typeface="Wingdings" panose="05000000000000000000" pitchFamily="2" charset="2"/>
              <a:buChar char="ü"/>
            </a:pPr>
            <a:r>
              <a:rPr lang="en-US" sz="1200" dirty="0" smtClean="0"/>
              <a:t>Effective Date: March 21, 2017</a:t>
            </a:r>
          </a:p>
          <a:p>
            <a:endParaRPr lang="en-US" sz="1200" dirty="0" smtClean="0"/>
          </a:p>
          <a:p>
            <a:r>
              <a:rPr lang="en-US" sz="1200" dirty="0" smtClean="0"/>
              <a:t>Compliance Date:  January 18, 2018 </a:t>
            </a:r>
          </a:p>
          <a:p>
            <a:endParaRPr lang="en-US" sz="1200" dirty="0" smtClean="0"/>
          </a:p>
          <a:p>
            <a:r>
              <a:rPr lang="en-US" sz="1200" dirty="0" smtClean="0"/>
              <a:t>Compliance date for procurements:  TBD by the FAR Council</a:t>
            </a:r>
            <a:r>
              <a:rPr lang="en-US" dirty="0" smtClean="0"/>
              <a:t>.</a:t>
            </a:r>
          </a:p>
          <a:p>
            <a:endParaRPr lang="en-US" dirty="0"/>
          </a:p>
        </p:txBody>
      </p:sp>
      <p:sp>
        <p:nvSpPr>
          <p:cNvPr id="4" name="Slide Number Placeholder 3"/>
          <p:cNvSpPr>
            <a:spLocks noGrp="1"/>
          </p:cNvSpPr>
          <p:nvPr>
            <p:ph type="sldNum" sz="quarter" idx="10"/>
          </p:nvPr>
        </p:nvSpPr>
        <p:spPr/>
        <p:txBody>
          <a:bodyPr/>
          <a:lstStyle/>
          <a:p>
            <a:fld id="{67DBF9CA-A22F-4C7E-811B-52F6BF19645B}" type="slidenum">
              <a:rPr lang="en-US" smtClean="0"/>
              <a:t>8</a:t>
            </a:fld>
            <a:endParaRPr lang="en-US" dirty="0"/>
          </a:p>
        </p:txBody>
      </p:sp>
    </p:spTree>
    <p:extLst>
      <p:ext uri="{BB962C8B-B14F-4D97-AF65-F5344CB8AC3E}">
        <p14:creationId xmlns:p14="http://schemas.microsoft.com/office/powerpoint/2010/main" val="196081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Revised 508 Standard: </a:t>
            </a:r>
            <a:br>
              <a:rPr lang="en-US" sz="1200" b="1" dirty="0" smtClean="0"/>
            </a:br>
            <a:r>
              <a:rPr lang="en-US" sz="1200" b="1" dirty="0" smtClean="0"/>
              <a:t>Updated Terminology </a:t>
            </a:r>
          </a:p>
          <a:p>
            <a:pPr marL="0" lvl="0" indent="0">
              <a:buNone/>
            </a:pPr>
            <a:r>
              <a:rPr lang="en-US" sz="2400" dirty="0" smtClean="0"/>
              <a:t>Updated terminology</a:t>
            </a:r>
          </a:p>
          <a:p>
            <a:r>
              <a:rPr lang="en-US" sz="2400" dirty="0" smtClean="0"/>
              <a:t>Information and Communication Technology (ICT)</a:t>
            </a:r>
          </a:p>
          <a:p>
            <a:pPr marL="342900" lvl="1" indent="0">
              <a:buNone/>
            </a:pPr>
            <a:r>
              <a:rPr lang="en-US" sz="2400" dirty="0" smtClean="0"/>
              <a:t>instead of “Electronic and Information Technology (EIT)”</a:t>
            </a:r>
          </a:p>
          <a:p>
            <a:endParaRPr lang="en-US" sz="2400" dirty="0" smtClean="0"/>
          </a:p>
          <a:p>
            <a:pPr marL="0" indent="0">
              <a:buNone/>
            </a:pPr>
            <a:r>
              <a:rPr lang="en-US" sz="2400" dirty="0" smtClean="0"/>
              <a:t>Function-based approach instead of product categories</a:t>
            </a:r>
          </a:p>
          <a:p>
            <a:r>
              <a:rPr lang="en-US" sz="2400" dirty="0" smtClean="0"/>
              <a:t>Examples:</a:t>
            </a:r>
          </a:p>
          <a:p>
            <a:pPr marL="342900" lvl="1" indent="0">
              <a:buNone/>
            </a:pPr>
            <a:r>
              <a:rPr lang="en-US" sz="2400" dirty="0" smtClean="0"/>
              <a:t>ICT with Two-Way Voice Communication</a:t>
            </a:r>
          </a:p>
          <a:p>
            <a:pPr marL="342900" lvl="1" indent="0">
              <a:buNone/>
            </a:pPr>
            <a:r>
              <a:rPr lang="en-US" sz="2400" dirty="0" smtClean="0"/>
              <a:t>	instead of “Telecommunications products”</a:t>
            </a:r>
          </a:p>
          <a:p>
            <a:pPr marL="342900" lvl="1" indent="0">
              <a:buNone/>
            </a:pPr>
            <a:r>
              <a:rPr lang="en-US" sz="2400" dirty="0" smtClean="0"/>
              <a:t>ICT with Closed Functionality</a:t>
            </a:r>
          </a:p>
          <a:p>
            <a:pPr marL="342900" lvl="1" indent="0">
              <a:buNone/>
            </a:pPr>
            <a:r>
              <a:rPr lang="en-US" sz="2400" dirty="0" smtClean="0"/>
              <a:t>	Instead of “Self-contained, closed products”</a:t>
            </a:r>
          </a:p>
          <a:p>
            <a:endParaRPr lang="en-US" dirty="0"/>
          </a:p>
        </p:txBody>
      </p:sp>
      <p:sp>
        <p:nvSpPr>
          <p:cNvPr id="4" name="Slide Number Placeholder 3"/>
          <p:cNvSpPr>
            <a:spLocks noGrp="1"/>
          </p:cNvSpPr>
          <p:nvPr>
            <p:ph type="sldNum" sz="quarter" idx="10"/>
          </p:nvPr>
        </p:nvSpPr>
        <p:spPr/>
        <p:txBody>
          <a:bodyPr/>
          <a:lstStyle/>
          <a:p>
            <a:fld id="{67DBF9CA-A22F-4C7E-811B-52F6BF19645B}" type="slidenum">
              <a:rPr lang="en-US" smtClean="0"/>
              <a:t>9</a:t>
            </a:fld>
            <a:endParaRPr lang="en-US" dirty="0"/>
          </a:p>
        </p:txBody>
      </p:sp>
    </p:spTree>
    <p:extLst>
      <p:ext uri="{BB962C8B-B14F-4D97-AF65-F5344CB8AC3E}">
        <p14:creationId xmlns:p14="http://schemas.microsoft.com/office/powerpoint/2010/main" val="2641260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auto">
          <a:xfrm>
            <a:off x="0" y="0"/>
            <a:ext cx="9144000" cy="18288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2" charset="-128"/>
            </a:endParaRPr>
          </a:p>
        </p:txBody>
      </p:sp>
      <p:pic>
        <p:nvPicPr>
          <p:cNvPr id="7" name="Picture 6" descr="HiRez4inchGSAStarMarkRGB.jpg"/>
          <p:cNvPicPr>
            <a:picLocks noChangeAspect="1"/>
          </p:cNvPicPr>
          <p:nvPr userDrawn="1"/>
        </p:nvPicPr>
        <p:blipFill>
          <a:blip r:embed="rId2" cstate="print"/>
          <a:stretch>
            <a:fillRect/>
          </a:stretch>
        </p:blipFill>
        <p:spPr>
          <a:xfrm>
            <a:off x="685800" y="457200"/>
            <a:ext cx="759524" cy="685800"/>
          </a:xfrm>
          <a:prstGeom prst="rect">
            <a:avLst/>
          </a:prstGeom>
        </p:spPr>
      </p:pic>
      <p:sp>
        <p:nvSpPr>
          <p:cNvPr id="6154" name="Text Box 10"/>
          <p:cNvSpPr txBox="1">
            <a:spLocks noChangeArrowheads="1"/>
          </p:cNvSpPr>
          <p:nvPr userDrawn="1"/>
        </p:nvSpPr>
        <p:spPr bwMode="auto">
          <a:xfrm>
            <a:off x="4419600" y="1031241"/>
            <a:ext cx="4038600" cy="243840"/>
          </a:xfrm>
          <a:prstGeom prst="rect">
            <a:avLst/>
          </a:prstGeom>
          <a:noFill/>
          <a:ln w="9525">
            <a:noFill/>
            <a:miter lim="800000"/>
            <a:headEnd/>
            <a:tailEnd/>
          </a:ln>
        </p:spPr>
        <p:txBody>
          <a:bodyPr lIns="0" tIns="0" rIns="0" bIns="0" anchor="ctr"/>
          <a:lstStyle/>
          <a:p>
            <a:pPr algn="r">
              <a:spcBef>
                <a:spcPct val="50000"/>
              </a:spcBef>
            </a:pPr>
            <a:r>
              <a:rPr lang="en-US" sz="1200" b="1" dirty="0">
                <a:solidFill>
                  <a:schemeClr val="bg2"/>
                </a:solidFill>
              </a:rPr>
              <a:t>U.S. General Services Administration</a:t>
            </a:r>
          </a:p>
        </p:txBody>
      </p:sp>
      <p:pic>
        <p:nvPicPr>
          <p:cNvPr id="8" name="Picture 7" descr="118829998 flipped small.jpg"/>
          <p:cNvPicPr>
            <a:picLocks noChangeAspect="1"/>
          </p:cNvPicPr>
          <p:nvPr userDrawn="1"/>
        </p:nvPicPr>
        <p:blipFill>
          <a:blip r:embed="rId3" cstate="print"/>
          <a:stretch>
            <a:fillRect/>
          </a:stretch>
        </p:blipFill>
        <p:spPr>
          <a:xfrm>
            <a:off x="0" y="1828800"/>
            <a:ext cx="9144000" cy="548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06880"/>
            <a:ext cx="8229600" cy="482769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49"/>
            <a:ext cx="2057400" cy="624162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949"/>
            <a:ext cx="6019800" cy="624162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06880"/>
            <a:ext cx="8229600" cy="482769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5"/>
            <a:ext cx="7772400" cy="145288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00496"/>
            <a:ext cx="7772400" cy="1600199"/>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6880"/>
            <a:ext cx="4038600" cy="4827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6880"/>
            <a:ext cx="4038600" cy="48276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37455"/>
            <a:ext cx="4040188" cy="6824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868"/>
            <a:ext cx="4040188" cy="421470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637455"/>
            <a:ext cx="4041775" cy="68241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319868"/>
            <a:ext cx="4041775" cy="421470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7"/>
            <a:ext cx="8229600" cy="12192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91253"/>
            <a:ext cx="3008313" cy="123952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1255"/>
            <a:ext cx="5111750" cy="624332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530775"/>
            <a:ext cx="3008313" cy="50038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1"/>
            <a:ext cx="5486400" cy="604521"/>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53627"/>
            <a:ext cx="5486400" cy="43891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725162"/>
            <a:ext cx="5486400" cy="8585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2</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3178" y="6400800"/>
            <a:ext cx="9140825" cy="914400"/>
          </a:xfrm>
          <a:prstGeom prst="rect">
            <a:avLst/>
          </a:prstGeom>
          <a:solidFill>
            <a:srgbClr val="005087"/>
          </a:solidFill>
          <a:ln w="9525">
            <a:noFill/>
            <a:miter lim="800000"/>
            <a:headEnd/>
            <a:tailEnd/>
          </a:ln>
        </p:spPr>
        <p:txBody>
          <a:bodyPr wrap="none" anchor="ctr"/>
          <a:lstStyle/>
          <a:p>
            <a:endParaRPr lang="en-US"/>
          </a:p>
        </p:txBody>
      </p:sp>
      <p:sp>
        <p:nvSpPr>
          <p:cNvPr id="1030" name="Rectangle 6"/>
          <p:cNvSpPr>
            <a:spLocks noGrp="1" noChangeArrowheads="1"/>
          </p:cNvSpPr>
          <p:nvPr>
            <p:ph type="sldNum" sz="quarter" idx="4"/>
          </p:nvPr>
        </p:nvSpPr>
        <p:spPr bwMode="auto">
          <a:xfrm>
            <a:off x="6629400" y="6629400"/>
            <a:ext cx="1828800"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200">
                <a:solidFill>
                  <a:schemeClr val="bg1"/>
                </a:solidFill>
              </a:defRPr>
            </a:lvl1pPr>
          </a:lstStyle>
          <a:p>
            <a:r>
              <a:rPr lang="en-US"/>
              <a:t>2</a:t>
            </a:r>
          </a:p>
        </p:txBody>
      </p:sp>
      <p:sp>
        <p:nvSpPr>
          <p:cNvPr id="1032" name="Rectangle 8"/>
          <p:cNvSpPr>
            <a:spLocks noChangeArrowheads="1"/>
          </p:cNvSpPr>
          <p:nvPr userDrawn="1"/>
        </p:nvSpPr>
        <p:spPr bwMode="auto">
          <a:xfrm>
            <a:off x="304800" y="0"/>
            <a:ext cx="9144000" cy="6827520"/>
          </a:xfrm>
          <a:prstGeom prst="rect">
            <a:avLst/>
          </a:prstGeom>
          <a:noFill/>
          <a:ln w="9525">
            <a:noFill/>
            <a:miter lim="800000"/>
            <a:headEnd/>
            <a:tailEnd/>
          </a:ln>
        </p:spPr>
        <p:txBody>
          <a:bodyPr wrap="none" anchor="ctr"/>
          <a:lstStyle/>
          <a:p>
            <a:endParaRPr lang="en-US"/>
          </a:p>
        </p:txBody>
      </p:sp>
      <p:sp>
        <p:nvSpPr>
          <p:cNvPr id="1033" name="Rectangle 9"/>
          <p:cNvSpPr>
            <a:spLocks noChangeArrowheads="1"/>
          </p:cNvSpPr>
          <p:nvPr userDrawn="1"/>
        </p:nvSpPr>
        <p:spPr bwMode="auto">
          <a:xfrm>
            <a:off x="3" y="2"/>
            <a:ext cx="9140825" cy="6400800"/>
          </a:xfrm>
          <a:prstGeom prst="rect">
            <a:avLst/>
          </a:prstGeom>
          <a:solidFill>
            <a:schemeClr val="bg1">
              <a:lumMod val="85000"/>
            </a:schemeClr>
          </a:solidFill>
          <a:ln w="9525">
            <a:noFill/>
            <a:miter lim="800000"/>
            <a:headEnd/>
            <a:tailEnd/>
          </a:ln>
        </p:spPr>
        <p:txBody>
          <a:bodyPr wrap="none" anchor="ctr"/>
          <a:lstStyle/>
          <a:p>
            <a:pPr algn="ctr"/>
            <a:endParaRPr lang="en-US">
              <a:solidFill>
                <a:srgbClr val="005087"/>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2800">
          <a:solidFill>
            <a:srgbClr val="005087"/>
          </a:solidFill>
          <a:latin typeface="+mj-lt"/>
          <a:ea typeface="+mj-ea"/>
          <a:cs typeface="+mj-cs"/>
        </a:defRPr>
      </a:lvl1pPr>
      <a:lvl2pPr algn="r" rtl="0" fontAlgn="base">
        <a:spcBef>
          <a:spcPct val="0"/>
        </a:spcBef>
        <a:spcAft>
          <a:spcPct val="0"/>
        </a:spcAft>
        <a:defRPr sz="2800">
          <a:solidFill>
            <a:srgbClr val="005087"/>
          </a:solidFill>
          <a:latin typeface="Arial" charset="0"/>
          <a:ea typeface="ＭＳ Ｐゴシック" pitchFamily="92" charset="-128"/>
        </a:defRPr>
      </a:lvl2pPr>
      <a:lvl3pPr algn="r" rtl="0" fontAlgn="base">
        <a:spcBef>
          <a:spcPct val="0"/>
        </a:spcBef>
        <a:spcAft>
          <a:spcPct val="0"/>
        </a:spcAft>
        <a:defRPr sz="2800">
          <a:solidFill>
            <a:srgbClr val="005087"/>
          </a:solidFill>
          <a:latin typeface="Arial" charset="0"/>
          <a:ea typeface="ＭＳ Ｐゴシック" pitchFamily="92" charset="-128"/>
        </a:defRPr>
      </a:lvl3pPr>
      <a:lvl4pPr algn="r" rtl="0" fontAlgn="base">
        <a:spcBef>
          <a:spcPct val="0"/>
        </a:spcBef>
        <a:spcAft>
          <a:spcPct val="0"/>
        </a:spcAft>
        <a:defRPr sz="2800">
          <a:solidFill>
            <a:srgbClr val="005087"/>
          </a:solidFill>
          <a:latin typeface="Arial" charset="0"/>
          <a:ea typeface="ＭＳ Ｐゴシック" pitchFamily="92" charset="-128"/>
        </a:defRPr>
      </a:lvl4pPr>
      <a:lvl5pPr algn="r" rtl="0" fontAlgn="base">
        <a:spcBef>
          <a:spcPct val="0"/>
        </a:spcBef>
        <a:spcAft>
          <a:spcPct val="0"/>
        </a:spcAft>
        <a:defRPr sz="2800">
          <a:solidFill>
            <a:srgbClr val="005087"/>
          </a:solidFill>
          <a:latin typeface="Arial" charset="0"/>
          <a:ea typeface="ＭＳ Ｐゴシック" pitchFamily="92" charset="-128"/>
        </a:defRPr>
      </a:lvl5pPr>
      <a:lvl6pPr marL="457200" algn="r" rtl="0" fontAlgn="base">
        <a:spcBef>
          <a:spcPct val="0"/>
        </a:spcBef>
        <a:spcAft>
          <a:spcPct val="0"/>
        </a:spcAft>
        <a:defRPr sz="2800">
          <a:solidFill>
            <a:srgbClr val="005087"/>
          </a:solidFill>
          <a:latin typeface="Arial" charset="0"/>
          <a:ea typeface="ＭＳ Ｐゴシック" pitchFamily="92" charset="-128"/>
        </a:defRPr>
      </a:lvl6pPr>
      <a:lvl7pPr marL="914400" algn="r" rtl="0" fontAlgn="base">
        <a:spcBef>
          <a:spcPct val="0"/>
        </a:spcBef>
        <a:spcAft>
          <a:spcPct val="0"/>
        </a:spcAft>
        <a:defRPr sz="2800">
          <a:solidFill>
            <a:srgbClr val="005087"/>
          </a:solidFill>
          <a:latin typeface="Arial" charset="0"/>
          <a:ea typeface="ＭＳ Ｐゴシック" pitchFamily="92" charset="-128"/>
        </a:defRPr>
      </a:lvl7pPr>
      <a:lvl8pPr marL="1371600" algn="r" rtl="0" fontAlgn="base">
        <a:spcBef>
          <a:spcPct val="0"/>
        </a:spcBef>
        <a:spcAft>
          <a:spcPct val="0"/>
        </a:spcAft>
        <a:defRPr sz="2800">
          <a:solidFill>
            <a:srgbClr val="005087"/>
          </a:solidFill>
          <a:latin typeface="Arial" charset="0"/>
          <a:ea typeface="ＭＳ Ｐゴシック" pitchFamily="92" charset="-128"/>
        </a:defRPr>
      </a:lvl8pPr>
      <a:lvl9pPr marL="1828800" algn="r" rtl="0" fontAlgn="base">
        <a:spcBef>
          <a:spcPct val="0"/>
        </a:spcBef>
        <a:spcAft>
          <a:spcPct val="0"/>
        </a:spcAft>
        <a:defRPr sz="2800">
          <a:solidFill>
            <a:srgbClr val="005087"/>
          </a:solidFill>
          <a:latin typeface="Arial" charset="0"/>
          <a:ea typeface="ＭＳ Ｐゴシック" pitchFamily="92" charset="-128"/>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ection508.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section508.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descr="Section 508 Of the Rehabilitation Act and what it means to you."/>
          <p:cNvSpPr txBox="1">
            <a:spLocks noChangeArrowheads="1"/>
          </p:cNvSpPr>
          <p:nvPr/>
        </p:nvSpPr>
        <p:spPr bwMode="auto">
          <a:xfrm>
            <a:off x="1981201" y="2286000"/>
            <a:ext cx="7162799" cy="1446106"/>
          </a:xfrm>
          <a:prstGeom prst="rect">
            <a:avLst/>
          </a:prstGeom>
          <a:noFill/>
          <a:ln w="9525">
            <a:noFill/>
            <a:miter lim="800000"/>
            <a:headEnd/>
            <a:tailEnd/>
          </a:ln>
        </p:spPr>
        <p:txBody>
          <a:bodyPr lIns="0" tIns="0" rIns="0" bIns="0" anchor="ctr"/>
          <a:lstStyle/>
          <a:p>
            <a:pPr algn="r">
              <a:lnSpc>
                <a:spcPct val="90000"/>
              </a:lnSpc>
              <a:spcBef>
                <a:spcPct val="50000"/>
              </a:spcBef>
            </a:pPr>
            <a:r>
              <a:rPr lang="en-US" sz="3400" dirty="0" smtClean="0">
                <a:solidFill>
                  <a:srgbClr val="FFFFFF"/>
                </a:solidFill>
              </a:rPr>
              <a:t>The Revised Section </a:t>
            </a:r>
            <a:r>
              <a:rPr lang="en-US" sz="3400" dirty="0" smtClean="0">
                <a:solidFill>
                  <a:srgbClr val="FFFFFF"/>
                </a:solidFill>
              </a:rPr>
              <a:t>508 </a:t>
            </a:r>
            <a:r>
              <a:rPr lang="en-US" sz="3400" dirty="0" smtClean="0">
                <a:solidFill>
                  <a:srgbClr val="FFFFFF"/>
                </a:solidFill>
              </a:rPr>
              <a:t>Standard </a:t>
            </a:r>
            <a:endParaRPr lang="en-US" sz="2800" dirty="0">
              <a:solidFill>
                <a:srgbClr val="FFFFFF"/>
              </a:solidFill>
            </a:endParaRPr>
          </a:p>
        </p:txBody>
      </p:sp>
      <p:sp>
        <p:nvSpPr>
          <p:cNvPr id="2054" name="Text Box 6"/>
          <p:cNvSpPr txBox="1">
            <a:spLocks noChangeArrowheads="1"/>
          </p:cNvSpPr>
          <p:nvPr/>
        </p:nvSpPr>
        <p:spPr bwMode="auto">
          <a:xfrm>
            <a:off x="4028283" y="5994400"/>
            <a:ext cx="4802187" cy="714587"/>
          </a:xfrm>
          <a:prstGeom prst="rect">
            <a:avLst/>
          </a:prstGeom>
          <a:noFill/>
          <a:ln w="9525">
            <a:noFill/>
            <a:miter lim="800000"/>
            <a:headEnd/>
            <a:tailEnd/>
          </a:ln>
        </p:spPr>
        <p:txBody>
          <a:bodyPr lIns="0" tIns="0" rIns="0" bIns="0"/>
          <a:lstStyle/>
          <a:p>
            <a:pPr algn="r">
              <a:lnSpc>
                <a:spcPct val="30000"/>
              </a:lnSpc>
              <a:spcBef>
                <a:spcPct val="50000"/>
              </a:spcBef>
            </a:pPr>
            <a:r>
              <a:rPr lang="en-US" sz="1400" dirty="0">
                <a:solidFill>
                  <a:srgbClr val="FFFFFF"/>
                </a:solidFill>
              </a:rPr>
              <a:t>presented by</a:t>
            </a:r>
          </a:p>
          <a:p>
            <a:pPr algn="r">
              <a:lnSpc>
                <a:spcPct val="30000"/>
              </a:lnSpc>
              <a:spcBef>
                <a:spcPct val="50000"/>
              </a:spcBef>
            </a:pPr>
            <a:r>
              <a:rPr lang="en-US" sz="1800" dirty="0" smtClean="0">
                <a:solidFill>
                  <a:srgbClr val="FFFFFF"/>
                </a:solidFill>
              </a:rPr>
              <a:t>Helen </a:t>
            </a:r>
            <a:r>
              <a:rPr lang="en-US" sz="1800" dirty="0" smtClean="0">
                <a:solidFill>
                  <a:srgbClr val="FFFFFF"/>
                </a:solidFill>
              </a:rPr>
              <a:t>Chamberlain</a:t>
            </a:r>
          </a:p>
          <a:p>
            <a:pPr algn="r">
              <a:lnSpc>
                <a:spcPct val="30000"/>
              </a:lnSpc>
              <a:spcBef>
                <a:spcPct val="50000"/>
              </a:spcBef>
            </a:pPr>
            <a:r>
              <a:rPr lang="en-US" sz="1800" dirty="0" smtClean="0">
                <a:solidFill>
                  <a:srgbClr val="FFFFFF"/>
                </a:solidFill>
              </a:rPr>
              <a:t>General Services Administration</a:t>
            </a:r>
          </a:p>
          <a:p>
            <a:pPr algn="r">
              <a:lnSpc>
                <a:spcPct val="30000"/>
              </a:lnSpc>
              <a:spcBef>
                <a:spcPct val="50000"/>
              </a:spcBef>
            </a:pPr>
            <a:r>
              <a:rPr lang="en-US" sz="1800" dirty="0" smtClean="0">
                <a:solidFill>
                  <a:srgbClr val="FFFFFF"/>
                </a:solidFill>
              </a:rPr>
              <a:t>Office of Government wide Policy</a:t>
            </a: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
            <a:ext cx="8229600" cy="1219200"/>
          </a:xfrm>
        </p:spPr>
        <p:txBody>
          <a:bodyPr/>
          <a:lstStyle/>
          <a:p>
            <a:r>
              <a:rPr lang="en-US" sz="3600" b="1" dirty="0"/>
              <a:t>More Changes</a:t>
            </a:r>
          </a:p>
        </p:txBody>
      </p:sp>
      <p:sp>
        <p:nvSpPr>
          <p:cNvPr id="3" name="Content Placeholder 2"/>
          <p:cNvSpPr>
            <a:spLocks noGrp="1"/>
          </p:cNvSpPr>
          <p:nvPr>
            <p:ph idx="1"/>
          </p:nvPr>
        </p:nvSpPr>
        <p:spPr>
          <a:xfrm>
            <a:off x="228600" y="1143000"/>
            <a:ext cx="8686800" cy="4827694"/>
          </a:xfrm>
        </p:spPr>
        <p:txBody>
          <a:bodyPr>
            <a:normAutofit/>
          </a:bodyPr>
          <a:lstStyle/>
          <a:p>
            <a:pPr>
              <a:defRPr/>
            </a:pPr>
            <a:r>
              <a:rPr lang="en-US" sz="2800" dirty="0"/>
              <a:t>Broad Application of WCAG 2.0 A and AA Success Criteria and Conformance Requirements</a:t>
            </a:r>
          </a:p>
          <a:p>
            <a:pPr fontAlgn="auto">
              <a:spcAft>
                <a:spcPts val="0"/>
              </a:spcAft>
              <a:defRPr/>
            </a:pPr>
            <a:r>
              <a:rPr lang="en-US" sz="2800" dirty="0">
                <a:cs typeface="Times New Roman" pitchFamily="18" charset="0"/>
              </a:rPr>
              <a:t>Delineation of Electronic Content (Public facing or Official Communications)</a:t>
            </a:r>
          </a:p>
          <a:p>
            <a:pPr lvl="1" fontAlgn="auto">
              <a:spcAft>
                <a:spcPts val="0"/>
              </a:spcAft>
              <a:defRPr/>
            </a:pPr>
            <a:r>
              <a:rPr lang="en-US" sz="2800" dirty="0">
                <a:cs typeface="Times New Roman" pitchFamily="18" charset="0"/>
              </a:rPr>
              <a:t>Specifies which “electronic content” has to be accessible</a:t>
            </a:r>
          </a:p>
          <a:p>
            <a:pPr fontAlgn="auto">
              <a:spcAft>
                <a:spcPts val="0"/>
              </a:spcAft>
              <a:defRPr/>
            </a:pPr>
            <a:r>
              <a:rPr lang="en-US" sz="2800" dirty="0">
                <a:cs typeface="Times New Roman" pitchFamily="18" charset="0"/>
              </a:rPr>
              <a:t>Expanded Interoperability Requirements</a:t>
            </a:r>
          </a:p>
          <a:p>
            <a:pPr lvl="1" fontAlgn="auto">
              <a:spcAft>
                <a:spcPts val="0"/>
              </a:spcAft>
              <a:defRPr/>
            </a:pPr>
            <a:r>
              <a:rPr lang="en-US" sz="2800" dirty="0">
                <a:cs typeface="Times New Roman" pitchFamily="18" charset="0"/>
              </a:rPr>
              <a:t>How hardware and software (i.e. Apps) needs to interact with Assistive Technology</a:t>
            </a:r>
          </a:p>
          <a:p>
            <a:pPr fontAlgn="auto">
              <a:spcAft>
                <a:spcPts val="0"/>
              </a:spcAft>
              <a:defRPr/>
            </a:pPr>
            <a:endParaRPr lang="en-US" sz="3000" dirty="0">
              <a:latin typeface="Times New Roman" pitchFamily="18" charset="0"/>
              <a:cs typeface="Times New Roman" pitchFamily="18" charset="0"/>
            </a:endParaRPr>
          </a:p>
          <a:p>
            <a:endParaRPr lang="en-US" dirty="0"/>
          </a:p>
        </p:txBody>
      </p:sp>
      <p:sp>
        <p:nvSpPr>
          <p:cNvPr id="5" name="Slide Number Placeholder 4"/>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10</a:t>
            </a:fld>
            <a:endParaRPr lang="en-US" dirty="0"/>
          </a:p>
        </p:txBody>
      </p:sp>
    </p:spTree>
    <p:extLst>
      <p:ext uri="{BB962C8B-B14F-4D97-AF65-F5344CB8AC3E}">
        <p14:creationId xmlns:p14="http://schemas.microsoft.com/office/powerpoint/2010/main" val="981316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
            <a:ext cx="6553200" cy="812800"/>
          </a:xfrm>
        </p:spPr>
        <p:txBody>
          <a:bodyPr/>
          <a:lstStyle/>
          <a:p>
            <a:r>
              <a:rPr lang="en-US" sz="3600" b="1" dirty="0"/>
              <a:t>WCAG 2.0         </a:t>
            </a:r>
          </a:p>
        </p:txBody>
      </p:sp>
      <p:sp>
        <p:nvSpPr>
          <p:cNvPr id="3" name="Content Placeholder 2"/>
          <p:cNvSpPr>
            <a:spLocks noGrp="1"/>
          </p:cNvSpPr>
          <p:nvPr>
            <p:ph idx="1"/>
          </p:nvPr>
        </p:nvSpPr>
        <p:spPr>
          <a:xfrm>
            <a:off x="381000" y="990600"/>
            <a:ext cx="8382000" cy="5079863"/>
          </a:xfrm>
        </p:spPr>
        <p:txBody>
          <a:bodyPr>
            <a:normAutofit/>
          </a:bodyPr>
          <a:lstStyle/>
          <a:p>
            <a:pPr marL="0" indent="0">
              <a:buNone/>
            </a:pPr>
            <a:r>
              <a:rPr lang="en-US" sz="2400" dirty="0"/>
              <a:t>Web Content Accessibility Guidelines 2.0 (WCAG 2.0)</a:t>
            </a:r>
          </a:p>
          <a:p>
            <a:pPr marL="0" indent="0">
              <a:buNone/>
            </a:pPr>
            <a:endParaRPr lang="en-US" sz="2400" dirty="0"/>
          </a:p>
          <a:p>
            <a:r>
              <a:rPr lang="en-US" sz="2400" dirty="0"/>
              <a:t>Widely used international standard </a:t>
            </a:r>
          </a:p>
          <a:p>
            <a:r>
              <a:rPr lang="en-US" sz="2400" dirty="0"/>
              <a:t>Are technology-neutral and can be can be applied to any web-based technology and, with few changes, to non-web documents and software as well</a:t>
            </a:r>
          </a:p>
          <a:p>
            <a:endParaRPr lang="en-US" sz="2400" dirty="0"/>
          </a:p>
          <a:p>
            <a:r>
              <a:rPr lang="en-US" sz="2400" dirty="0"/>
              <a:t>The Success Criteria </a:t>
            </a:r>
            <a:r>
              <a:rPr lang="en-US" sz="2400" u="sng" dirty="0"/>
              <a:t>are</a:t>
            </a:r>
            <a:r>
              <a:rPr lang="en-US" sz="2400" dirty="0"/>
              <a:t> the provisions</a:t>
            </a:r>
          </a:p>
          <a:p>
            <a:r>
              <a:rPr lang="en-US" sz="2400" dirty="0"/>
              <a:t>Level A and AA Success Criteria are Incorporated by reference (IBR) into the Revised Section 508 Standards </a:t>
            </a:r>
          </a:p>
          <a:p>
            <a:r>
              <a:rPr lang="en-US" sz="2400" dirty="0"/>
              <a:t>Robust technical assistance built-in </a:t>
            </a:r>
          </a:p>
          <a:p>
            <a:endParaRPr lang="en-US" dirty="0"/>
          </a:p>
        </p:txBody>
      </p:sp>
      <p:sp>
        <p:nvSpPr>
          <p:cNvPr id="5" name="Slide Number Placeholder 4"/>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11</a:t>
            </a:fld>
            <a:endParaRPr lang="en-US" dirty="0"/>
          </a:p>
        </p:txBody>
      </p:sp>
    </p:spTree>
    <p:extLst>
      <p:ext uri="{BB962C8B-B14F-4D97-AF65-F5344CB8AC3E}">
        <p14:creationId xmlns:p14="http://schemas.microsoft.com/office/powerpoint/2010/main" val="3869310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858000" cy="1413933"/>
          </a:xfrm>
        </p:spPr>
        <p:txBody>
          <a:bodyPr>
            <a:noAutofit/>
          </a:bodyPr>
          <a:lstStyle/>
          <a:p>
            <a:r>
              <a:rPr lang="en-US" sz="3600" b="1" dirty="0"/>
              <a:t>Index for ICT Standards and Guidelines:  36 CFR Part 1194          </a:t>
            </a:r>
            <a:r>
              <a:rPr lang="en-US" sz="3600" b="1" dirty="0" smtClean="0"/>
              <a:t> </a:t>
            </a:r>
            <a:endParaRPr lang="en-US" sz="3600" b="1" dirty="0"/>
          </a:p>
        </p:txBody>
      </p:sp>
      <p:sp>
        <p:nvSpPr>
          <p:cNvPr id="3" name="Content Placeholder 2"/>
          <p:cNvSpPr>
            <a:spLocks noGrp="1"/>
          </p:cNvSpPr>
          <p:nvPr>
            <p:ph idx="1"/>
          </p:nvPr>
        </p:nvSpPr>
        <p:spPr>
          <a:xfrm>
            <a:off x="533400" y="1447800"/>
            <a:ext cx="7848600" cy="4421294"/>
          </a:xfrm>
        </p:spPr>
        <p:txBody>
          <a:bodyPr>
            <a:noAutofit/>
          </a:bodyPr>
          <a:lstStyle/>
          <a:p>
            <a:pPr marL="0" indent="0">
              <a:buNone/>
            </a:pPr>
            <a:r>
              <a:rPr lang="en-US" sz="3200" dirty="0"/>
              <a:t>Appendix A</a:t>
            </a:r>
          </a:p>
          <a:p>
            <a:pPr marL="342900" lvl="1" indent="0">
              <a:buNone/>
            </a:pPr>
            <a:r>
              <a:rPr lang="en-US" sz="3200" dirty="0"/>
              <a:t>508 Chapter 1:  Application and Administration</a:t>
            </a:r>
          </a:p>
          <a:p>
            <a:pPr marL="342900" lvl="1" indent="0">
              <a:buNone/>
            </a:pPr>
            <a:r>
              <a:rPr lang="en-US" sz="3200" dirty="0"/>
              <a:t>508 Chapter 2:  Scoping</a:t>
            </a:r>
          </a:p>
          <a:p>
            <a:pPr marL="0" indent="0">
              <a:buNone/>
            </a:pPr>
            <a:r>
              <a:rPr lang="en-US" sz="3200" dirty="0"/>
              <a:t>Appendix B</a:t>
            </a:r>
          </a:p>
          <a:p>
            <a:pPr marL="342900" lvl="1" indent="0">
              <a:buNone/>
            </a:pPr>
            <a:r>
              <a:rPr lang="en-US" sz="3200" dirty="0"/>
              <a:t>255 Chapter 1:  Application and Administration</a:t>
            </a:r>
          </a:p>
          <a:p>
            <a:pPr marL="342900" lvl="1" indent="0">
              <a:buNone/>
            </a:pPr>
            <a:r>
              <a:rPr lang="en-US" sz="3200" dirty="0"/>
              <a:t>255 Chapter 2:  Scoping</a:t>
            </a:r>
          </a:p>
        </p:txBody>
      </p:sp>
      <p:sp>
        <p:nvSpPr>
          <p:cNvPr id="4" name="Slide Number Placeholder 3"/>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12</a:t>
            </a:fld>
            <a:endParaRPr lang="en-US" dirty="0"/>
          </a:p>
        </p:txBody>
      </p:sp>
    </p:spTree>
    <p:extLst>
      <p:ext uri="{BB962C8B-B14F-4D97-AF65-F5344CB8AC3E}">
        <p14:creationId xmlns:p14="http://schemas.microsoft.com/office/powerpoint/2010/main" val="1477685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7010400" cy="1413933"/>
          </a:xfrm>
        </p:spPr>
        <p:txBody>
          <a:bodyPr>
            <a:noAutofit/>
          </a:bodyPr>
          <a:lstStyle/>
          <a:p>
            <a:r>
              <a:rPr lang="en-US" sz="3600" b="1" dirty="0"/>
              <a:t>Index for ICT Standards and Guidelines:  36 CFR Part 1194     </a:t>
            </a:r>
          </a:p>
        </p:txBody>
      </p:sp>
      <p:sp>
        <p:nvSpPr>
          <p:cNvPr id="3" name="Content Placeholder 2"/>
          <p:cNvSpPr>
            <a:spLocks noGrp="1"/>
          </p:cNvSpPr>
          <p:nvPr>
            <p:ph idx="1"/>
          </p:nvPr>
        </p:nvSpPr>
        <p:spPr>
          <a:xfrm>
            <a:off x="457200" y="1447800"/>
            <a:ext cx="8229600" cy="4145280"/>
          </a:xfrm>
        </p:spPr>
        <p:txBody>
          <a:bodyPr>
            <a:noAutofit/>
          </a:bodyPr>
          <a:lstStyle/>
          <a:p>
            <a:pPr marL="0" indent="0">
              <a:buNone/>
            </a:pPr>
            <a:r>
              <a:rPr lang="en-US" sz="2600" dirty="0"/>
              <a:t>Appendix C</a:t>
            </a:r>
          </a:p>
          <a:p>
            <a:pPr marL="342900" lvl="1" indent="0">
              <a:buNone/>
            </a:pPr>
            <a:r>
              <a:rPr lang="en-US" sz="2600" dirty="0"/>
              <a:t>Chapter 3:  Functional Performance Criteria</a:t>
            </a:r>
          </a:p>
          <a:p>
            <a:pPr marL="342900" lvl="1" indent="0">
              <a:buNone/>
            </a:pPr>
            <a:r>
              <a:rPr lang="en-US" sz="2600" dirty="0"/>
              <a:t>Chapter 4:  Hardware</a:t>
            </a:r>
          </a:p>
          <a:p>
            <a:pPr marL="342900" lvl="1" indent="0">
              <a:buNone/>
            </a:pPr>
            <a:r>
              <a:rPr lang="en-US" sz="2600" dirty="0"/>
              <a:t>Chapter 5:  Software</a:t>
            </a:r>
          </a:p>
          <a:p>
            <a:pPr marL="342900" lvl="1" indent="0">
              <a:buNone/>
            </a:pPr>
            <a:r>
              <a:rPr lang="en-US" sz="2600" dirty="0"/>
              <a:t>Chapter 6:  Support Documentation and Services</a:t>
            </a:r>
          </a:p>
          <a:p>
            <a:pPr marL="342900" lvl="1" indent="0">
              <a:buNone/>
            </a:pPr>
            <a:r>
              <a:rPr lang="en-US" sz="2600" dirty="0"/>
              <a:t>Chapter 7:  Referenced Standards</a:t>
            </a:r>
          </a:p>
          <a:p>
            <a:pPr marL="0" indent="0">
              <a:buNone/>
            </a:pPr>
            <a:r>
              <a:rPr lang="en-US" sz="2600" dirty="0"/>
              <a:t>Appendix D</a:t>
            </a:r>
          </a:p>
          <a:p>
            <a:pPr marL="342900" lvl="1" indent="0">
              <a:buNone/>
            </a:pPr>
            <a:r>
              <a:rPr lang="en-US" sz="2600" dirty="0"/>
              <a:t>EIT Accessibility Standards as Originally Published on December 21, 2000</a:t>
            </a:r>
          </a:p>
        </p:txBody>
      </p:sp>
      <p:sp>
        <p:nvSpPr>
          <p:cNvPr id="4" name="Slide Number Placeholder 3"/>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13</a:t>
            </a:fld>
            <a:endParaRPr lang="en-US" dirty="0"/>
          </a:p>
        </p:txBody>
      </p:sp>
    </p:spTree>
    <p:extLst>
      <p:ext uri="{BB962C8B-B14F-4D97-AF65-F5344CB8AC3E}">
        <p14:creationId xmlns:p14="http://schemas.microsoft.com/office/powerpoint/2010/main" val="618017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763693"/>
          </a:xfrm>
        </p:spPr>
        <p:txBody>
          <a:bodyPr>
            <a:normAutofit/>
          </a:bodyPr>
          <a:lstStyle/>
          <a:p>
            <a:r>
              <a:rPr lang="en-US" sz="3600" b="1" dirty="0" smtClean="0"/>
              <a:t>Function vs Product </a:t>
            </a:r>
            <a:endParaRPr lang="en-US" sz="3600" b="1" dirty="0"/>
          </a:p>
        </p:txBody>
      </p:sp>
      <p:sp>
        <p:nvSpPr>
          <p:cNvPr id="3" name="Content Placeholder 2"/>
          <p:cNvSpPr>
            <a:spLocks noGrp="1"/>
          </p:cNvSpPr>
          <p:nvPr>
            <p:ph idx="1"/>
          </p:nvPr>
        </p:nvSpPr>
        <p:spPr>
          <a:xfrm>
            <a:off x="685800" y="990600"/>
            <a:ext cx="8077200" cy="4876801"/>
          </a:xfrm>
        </p:spPr>
        <p:txBody>
          <a:bodyPr>
            <a:noAutofit/>
          </a:bodyPr>
          <a:lstStyle/>
          <a:p>
            <a:pPr marL="0" indent="0">
              <a:buNone/>
            </a:pPr>
            <a:r>
              <a:rPr lang="en-US" sz="3200" dirty="0" smtClean="0"/>
              <a:t>Example: Mobile, No separate </a:t>
            </a:r>
            <a:r>
              <a:rPr lang="en-US" sz="3200" dirty="0"/>
              <a:t>chapter or </a:t>
            </a:r>
            <a:r>
              <a:rPr lang="en-US" sz="3200" dirty="0" smtClean="0"/>
              <a:t>section.</a:t>
            </a:r>
            <a:endParaRPr lang="en-US" sz="3200" dirty="0"/>
          </a:p>
          <a:p>
            <a:pPr marL="0" indent="0">
              <a:buNone/>
            </a:pPr>
            <a:r>
              <a:rPr lang="en-US" sz="3200" dirty="0" smtClean="0"/>
              <a:t>Mobile </a:t>
            </a:r>
            <a:r>
              <a:rPr lang="en-US" sz="3200" dirty="0"/>
              <a:t>phones are covered under hardware</a:t>
            </a:r>
          </a:p>
          <a:p>
            <a:pPr marL="342900" lvl="1" indent="0">
              <a:buNone/>
            </a:pPr>
            <a:r>
              <a:rPr lang="en-US" sz="3200" dirty="0" smtClean="0"/>
              <a:t>Chapter </a:t>
            </a:r>
            <a:r>
              <a:rPr lang="en-US" sz="3200" dirty="0"/>
              <a:t>4: Hardware</a:t>
            </a:r>
          </a:p>
          <a:p>
            <a:pPr marL="0" indent="0">
              <a:buNone/>
            </a:pPr>
            <a:r>
              <a:rPr lang="en-US" sz="3200" dirty="0"/>
              <a:t>Mobile apps are covered under software</a:t>
            </a:r>
          </a:p>
          <a:p>
            <a:pPr marL="342900" lvl="1" indent="0">
              <a:buNone/>
            </a:pPr>
            <a:r>
              <a:rPr lang="en-US" sz="3200" dirty="0" smtClean="0"/>
              <a:t>Chapter </a:t>
            </a:r>
            <a:r>
              <a:rPr lang="en-US" sz="3200" dirty="0"/>
              <a:t>2 citation to WCAG 2.0 for software (E207.2)</a:t>
            </a:r>
          </a:p>
          <a:p>
            <a:pPr marL="342900" lvl="1" indent="0">
              <a:buNone/>
            </a:pPr>
            <a:r>
              <a:rPr lang="en-US" sz="3200" dirty="0" smtClean="0"/>
              <a:t>Chapter </a:t>
            </a:r>
            <a:r>
              <a:rPr lang="en-US" sz="3200" dirty="0"/>
              <a:t>5: Software</a:t>
            </a:r>
          </a:p>
        </p:txBody>
      </p:sp>
      <p:sp>
        <p:nvSpPr>
          <p:cNvPr id="6" name="Slide Number Placeholder 5"/>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14</a:t>
            </a:fld>
            <a:endParaRPr lang="en-US" dirty="0"/>
          </a:p>
        </p:txBody>
      </p:sp>
    </p:spTree>
    <p:extLst>
      <p:ext uri="{BB962C8B-B14F-4D97-AF65-F5344CB8AC3E}">
        <p14:creationId xmlns:p14="http://schemas.microsoft.com/office/powerpoint/2010/main" val="325924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39850" y="152400"/>
            <a:ext cx="7804150" cy="590974"/>
          </a:xfrm>
        </p:spPr>
        <p:txBody>
          <a:bodyPr>
            <a:noAutofit/>
          </a:bodyPr>
          <a:lstStyle/>
          <a:p>
            <a:r>
              <a:rPr lang="en-US" altLang="en-US" sz="3600" b="1" dirty="0"/>
              <a:t>How does Section 508 affect ICT?</a:t>
            </a:r>
          </a:p>
        </p:txBody>
      </p:sp>
      <p:sp>
        <p:nvSpPr>
          <p:cNvPr id="37891" name="Content Placeholder 2"/>
          <p:cNvSpPr>
            <a:spLocks noGrp="1"/>
          </p:cNvSpPr>
          <p:nvPr>
            <p:ph idx="1"/>
          </p:nvPr>
        </p:nvSpPr>
        <p:spPr>
          <a:xfrm>
            <a:off x="152401" y="1097280"/>
            <a:ext cx="7769225" cy="5039360"/>
          </a:xfrm>
        </p:spPr>
        <p:txBody>
          <a:bodyPr/>
          <a:lstStyle/>
          <a:p>
            <a:pPr eaLnBrk="0" hangingPunct="0">
              <a:buFont typeface="Arial" panose="020B0604020202020204" pitchFamily="34" charset="0"/>
              <a:buChar char="•"/>
              <a:defRPr/>
            </a:pPr>
            <a:r>
              <a:rPr lang="en-US" sz="3200" dirty="0">
                <a:cs typeface="Times New Roman" pitchFamily="18" charset="0"/>
              </a:rPr>
              <a:t>Section 508 applies to ALL ICT contract vehicles and procurement actions, including micro-purchases.</a:t>
            </a:r>
          </a:p>
          <a:p>
            <a:pPr eaLnBrk="0" hangingPunct="0">
              <a:buFont typeface="Arial" panose="020B0604020202020204" pitchFamily="34" charset="0"/>
              <a:buChar char="•"/>
              <a:defRPr/>
            </a:pPr>
            <a:endParaRPr lang="en-US" sz="3200" dirty="0">
              <a:cs typeface="Times New Roman" pitchFamily="18" charset="0"/>
            </a:endParaRPr>
          </a:p>
          <a:p>
            <a:pPr eaLnBrk="0" hangingPunct="0">
              <a:buFont typeface="Arial" panose="020B0604020202020204" pitchFamily="34" charset="0"/>
              <a:buChar char="•"/>
              <a:defRPr/>
            </a:pPr>
            <a:r>
              <a:rPr lang="en-US" sz="3200" dirty="0">
                <a:cs typeface="Times New Roman" pitchFamily="18" charset="0"/>
              </a:rPr>
              <a:t>All ICT that is “developed, procured, maintained,  or used” </a:t>
            </a:r>
          </a:p>
          <a:p>
            <a:pPr eaLnBrk="0" hangingPunct="0">
              <a:buFont typeface="Arial" panose="020B0604020202020204" pitchFamily="34" charset="0"/>
              <a:buChar char="•"/>
              <a:defRPr/>
            </a:pPr>
            <a:r>
              <a:rPr lang="en-US" sz="3200" dirty="0">
                <a:cs typeface="Times New Roman" pitchFamily="18" charset="0"/>
              </a:rPr>
              <a:t>Enforced through the FAR, DFAR,</a:t>
            </a:r>
          </a:p>
          <a:p>
            <a:pPr eaLnBrk="0" hangingPunct="0">
              <a:buFont typeface="Arial" panose="020B0604020202020204" pitchFamily="34" charset="0"/>
              <a:buChar char="•"/>
              <a:defRPr/>
            </a:pPr>
            <a:r>
              <a:rPr lang="en-US" sz="3200" dirty="0">
                <a:cs typeface="Times New Roman" pitchFamily="18" charset="0"/>
              </a:rPr>
              <a:t>etc</a:t>
            </a:r>
            <a:r>
              <a:rPr lang="en-US" dirty="0">
                <a:cs typeface="Times New Roman" pitchFamily="18" charset="0"/>
              </a:rPr>
              <a:t>.</a:t>
            </a:r>
          </a:p>
          <a:p>
            <a:pPr>
              <a:buFont typeface="Wingdings" pitchFamily="2" charset="2"/>
              <a:buNone/>
            </a:pPr>
            <a:endParaRPr lang="en-US" altLang="en-US" dirty="0"/>
          </a:p>
        </p:txBody>
      </p:sp>
      <p:sp>
        <p:nvSpPr>
          <p:cNvPr id="37892" name="Slide Number Placeholder 3"/>
          <p:cNvSpPr>
            <a:spLocks noGrp="1"/>
          </p:cNvSpPr>
          <p:nvPr>
            <p:ph type="sldNum" sz="quarter" idx="4294967295"/>
          </p:nvPr>
        </p:nvSpPr>
        <p:spPr bwMode="auto">
          <a:xfrm>
            <a:off x="8001000" y="6780107"/>
            <a:ext cx="76200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18186B65-267D-41FB-8050-0354C3A22491}" type="slidenum">
              <a:rPr lang="en-US" altLang="en-US" sz="1100" smtClean="0">
                <a:latin typeface="Century Gothic" pitchFamily="34" charset="0"/>
                <a:ea typeface="ヒラギノ角ゴ Pro W3"/>
                <a:cs typeface="ヒラギノ角ゴ Pro W3"/>
              </a:rPr>
              <a:pPr algn="l" fontAlgn="base">
                <a:spcBef>
                  <a:spcPct val="0"/>
                </a:spcBef>
                <a:spcAft>
                  <a:spcPct val="0"/>
                </a:spcAft>
                <a:buFontTx/>
                <a:buNone/>
              </a:pPr>
              <a:t>15</a:t>
            </a:fld>
            <a:endParaRPr lang="en-US" altLang="en-US" sz="1100" dirty="0">
              <a:latin typeface="Century Gothic" pitchFamily="34" charset="0"/>
              <a:ea typeface="ヒラギノ角ゴ Pro W3"/>
              <a:cs typeface="ヒラギノ角ゴ Pro W3"/>
            </a:endParaRPr>
          </a:p>
        </p:txBody>
      </p:sp>
      <p:pic>
        <p:nvPicPr>
          <p:cNvPr id="37893" name="Picture 2" descr="C:\Users\helenchamberlain\AppData\Local\Microsoft\Windows\Temporary Internet Files\Content.IE5\0XN0HH92\MC900059553[1].wmf" title="Graphic cars on the ro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630" y="4404898"/>
            <a:ext cx="3017520" cy="23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165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4775" y="72813"/>
            <a:ext cx="7769225" cy="689187"/>
          </a:xfrm>
        </p:spPr>
        <p:txBody>
          <a:bodyPr>
            <a:noAutofit/>
          </a:bodyPr>
          <a:lstStyle/>
          <a:p>
            <a:pPr eaLnBrk="1" hangingPunct="1"/>
            <a:r>
              <a:rPr lang="en-US" altLang="en-US" sz="3600" b="1" dirty="0"/>
              <a:t>Why Enforce the Law?</a:t>
            </a:r>
          </a:p>
        </p:txBody>
      </p:sp>
      <p:sp>
        <p:nvSpPr>
          <p:cNvPr id="36867" name="Rectangle 3"/>
          <p:cNvSpPr>
            <a:spLocks noGrp="1" noChangeArrowheads="1"/>
          </p:cNvSpPr>
          <p:nvPr>
            <p:ph type="body" idx="1"/>
          </p:nvPr>
        </p:nvSpPr>
        <p:spPr>
          <a:xfrm>
            <a:off x="533400" y="1737360"/>
            <a:ext cx="8229600" cy="4358640"/>
          </a:xfrm>
        </p:spPr>
        <p:txBody>
          <a:bodyPr>
            <a:normAutofit fontScale="92500" lnSpcReduction="10000"/>
          </a:bodyPr>
          <a:lstStyle/>
          <a:p>
            <a:pPr eaLnBrk="1" hangingPunct="1"/>
            <a:r>
              <a:rPr lang="en-US" altLang="en-US" sz="3200" dirty="0"/>
              <a:t>It’s the right thing to do</a:t>
            </a:r>
          </a:p>
          <a:p>
            <a:pPr eaLnBrk="1" hangingPunct="1"/>
            <a:r>
              <a:rPr lang="en-US" altLang="en-US" sz="3200" dirty="0"/>
              <a:t>An agency can be sued </a:t>
            </a:r>
          </a:p>
          <a:p>
            <a:pPr marL="342900" lvl="1" indent="-342900">
              <a:buFont typeface="Arial" pitchFamily="34" charset="0"/>
              <a:buChar char="•"/>
            </a:pPr>
            <a:r>
              <a:rPr lang="en-US" sz="3200" dirty="0"/>
              <a:t>Legal responsibility for compliance resides with </a:t>
            </a:r>
            <a:r>
              <a:rPr lang="en-US" sz="3200" b="1" dirty="0"/>
              <a:t>your agency</a:t>
            </a:r>
            <a:r>
              <a:rPr lang="en-US" sz="3200" dirty="0"/>
              <a:t>, not with the vendor.</a:t>
            </a:r>
            <a:endParaRPr lang="en-US" altLang="en-US" sz="3200" dirty="0"/>
          </a:p>
          <a:p>
            <a:pPr eaLnBrk="1" hangingPunct="1"/>
            <a:endParaRPr lang="en-US" altLang="en-US" sz="4800" b="1" dirty="0">
              <a:solidFill>
                <a:srgbClr val="FF0000"/>
              </a:solidFill>
            </a:endParaRPr>
          </a:p>
          <a:p>
            <a:pPr eaLnBrk="1" hangingPunct="1"/>
            <a:endParaRPr lang="en-US" altLang="en-US" sz="4800" b="1" dirty="0" smtClean="0">
              <a:solidFill>
                <a:srgbClr val="FF0000"/>
              </a:solidFill>
            </a:endParaRPr>
          </a:p>
          <a:p>
            <a:pPr eaLnBrk="1" hangingPunct="1"/>
            <a:r>
              <a:rPr lang="en-US" altLang="en-US" sz="4800" b="1" dirty="0" smtClean="0">
                <a:solidFill>
                  <a:srgbClr val="FF0000"/>
                </a:solidFill>
              </a:rPr>
              <a:t>YOU</a:t>
            </a:r>
            <a:r>
              <a:rPr lang="en-US" altLang="en-US" sz="4800" dirty="0" smtClean="0"/>
              <a:t> </a:t>
            </a:r>
            <a:r>
              <a:rPr lang="en-US" altLang="en-US" sz="4800" dirty="0"/>
              <a:t>have a vested interest</a:t>
            </a:r>
          </a:p>
        </p:txBody>
      </p:sp>
      <p:pic>
        <p:nvPicPr>
          <p:cNvPr id="36868" name="Picture 6" descr="Finger pointing at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86200"/>
            <a:ext cx="1524000" cy="1354667"/>
          </a:xfrm>
          <a:prstGeom prst="rect">
            <a:avLst/>
          </a:prstGeom>
          <a:solidFill>
            <a:schemeClr val="bg1"/>
          </a:solidFill>
          <a:ln>
            <a:noFill/>
          </a:ln>
          <a:extLst/>
        </p:spPr>
      </p:pic>
      <p:sp>
        <p:nvSpPr>
          <p:cNvPr id="36869" name="Slide Number Placeholder 4"/>
          <p:cNvSpPr>
            <a:spLocks noGrp="1"/>
          </p:cNvSpPr>
          <p:nvPr>
            <p:ph type="sldNum" sz="quarter" idx="4294967295"/>
          </p:nvPr>
        </p:nvSpPr>
        <p:spPr bwMode="auto">
          <a:xfrm>
            <a:off x="8077200" y="6807615"/>
            <a:ext cx="38100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EE1A7633-9637-48F6-98E9-B42A3C502153}" type="slidenum">
              <a:rPr lang="en-US" altLang="en-US" sz="1100" smtClean="0">
                <a:latin typeface="Century Gothic" pitchFamily="34" charset="0"/>
                <a:ea typeface="ヒラギノ角ゴ Pro W3"/>
                <a:cs typeface="ヒラギノ角ゴ Pro W3"/>
              </a:rPr>
              <a:pPr algn="l" fontAlgn="base">
                <a:spcBef>
                  <a:spcPct val="0"/>
                </a:spcBef>
                <a:spcAft>
                  <a:spcPct val="0"/>
                </a:spcAft>
                <a:buFontTx/>
                <a:buNone/>
              </a:pPr>
              <a:t>16</a:t>
            </a:fld>
            <a:endParaRPr lang="en-US" altLang="en-US" sz="1100" dirty="0">
              <a:latin typeface="Century Gothic" pitchFamily="34" charset="0"/>
              <a:ea typeface="ヒラギノ角ゴ Pro W3"/>
              <a:cs typeface="ヒラギノ角ゴ Pro W3"/>
            </a:endParaRPr>
          </a:p>
        </p:txBody>
      </p:sp>
      <p:pic>
        <p:nvPicPr>
          <p:cNvPr id="36870" name="Picture 7" descr="C:\Users\helenchamberlain\AppData\Local\Microsoft\Windows\Temporary Internet Files\Content.IE5\0XN0HH92\MC900056210[1].wmf" title="Graphic of judge on a bench pounding a gav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501" y="762000"/>
            <a:ext cx="1998663" cy="195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987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257300" y="152400"/>
            <a:ext cx="7693025" cy="975360"/>
          </a:xfrm>
        </p:spPr>
        <p:txBody>
          <a:bodyPr/>
          <a:lstStyle/>
          <a:p>
            <a:pPr eaLnBrk="1" hangingPunct="1"/>
            <a:r>
              <a:rPr lang="en-US" altLang="en-US" sz="3600" b="1" dirty="0"/>
              <a:t>You are at Risk</a:t>
            </a:r>
          </a:p>
        </p:txBody>
      </p:sp>
      <p:sp>
        <p:nvSpPr>
          <p:cNvPr id="30723" name="Content Placeholder 2"/>
          <p:cNvSpPr>
            <a:spLocks noGrp="1"/>
          </p:cNvSpPr>
          <p:nvPr>
            <p:ph idx="1"/>
          </p:nvPr>
        </p:nvSpPr>
        <p:spPr>
          <a:xfrm>
            <a:off x="381000" y="914400"/>
            <a:ext cx="8229600" cy="5445760"/>
          </a:xfrm>
        </p:spPr>
        <p:txBody>
          <a:bodyPr>
            <a:normAutofit/>
          </a:bodyPr>
          <a:lstStyle/>
          <a:p>
            <a:r>
              <a:rPr lang="en-US" altLang="en-US" sz="2000" b="1" dirty="0"/>
              <a:t>Lawsuits are becoming more common </a:t>
            </a:r>
            <a:r>
              <a:rPr lang="en-US" altLang="en-US" sz="2000" dirty="0"/>
              <a:t>- according to a 2012 DoJ report, since 2001, 140 administrative complaints and 7 civil actions had been filed against Agencies over Section 508. </a:t>
            </a:r>
          </a:p>
          <a:p>
            <a:r>
              <a:rPr lang="en-US" altLang="en-US" sz="2000" b="1" dirty="0"/>
              <a:t>It is not just lawsuits </a:t>
            </a:r>
            <a:r>
              <a:rPr lang="en-US" altLang="en-US" sz="2000" dirty="0"/>
              <a:t>- for the past 10 years, “people have often used arbitration to enforce the provision in cases filed through unions and other organizations. Some arbitration cases result in large fines, which agencies must pay” - FCW, Jan 22, 2007 </a:t>
            </a:r>
          </a:p>
          <a:p>
            <a:r>
              <a:rPr lang="en-US" altLang="en-US" sz="2000" b="1" dirty="0"/>
              <a:t>Failing to specify 508 technical requirements in your procurement</a:t>
            </a:r>
            <a:r>
              <a:rPr lang="en-US" altLang="en-US" sz="2000" dirty="0"/>
              <a:t>, and not developing to the standard from the beginning of the process, or accepting a partially compliant or non-compliant product can lead to remediation </a:t>
            </a:r>
            <a:r>
              <a:rPr lang="en-US" altLang="en-US" sz="2000" b="1" i="1" dirty="0"/>
              <a:t>costing a lot of </a:t>
            </a:r>
            <a:r>
              <a:rPr lang="en-US" altLang="en-US" sz="2000" b="1" i="1" dirty="0" smtClean="0"/>
              <a:t>money</a:t>
            </a:r>
            <a:r>
              <a:rPr lang="en-US" altLang="en-US" sz="2000" dirty="0" smtClean="0"/>
              <a:t>.</a:t>
            </a:r>
          </a:p>
          <a:p>
            <a:r>
              <a:rPr lang="en-US" altLang="en-US" sz="2000" b="1" dirty="0"/>
              <a:t>Claiming “Undue Burden” is a high bar</a:t>
            </a:r>
            <a:r>
              <a:rPr lang="en-US" altLang="en-US" sz="2000" dirty="0"/>
              <a:t> - The </a:t>
            </a:r>
            <a:r>
              <a:rPr lang="en-US" altLang="en-US" sz="2000" dirty="0" err="1"/>
              <a:t>DoJ</a:t>
            </a:r>
            <a:r>
              <a:rPr lang="en-US" altLang="en-US" sz="2000" dirty="0"/>
              <a:t> Office of Civil Rights has stated that even significant expense does not constitute an Undue Burden if it can be proven that the cost of complying could have been reduced by planning  for accessibility from the outset.</a:t>
            </a:r>
          </a:p>
          <a:p>
            <a:endParaRPr lang="en-US" altLang="en-US" sz="2000" dirty="0" smtClean="0"/>
          </a:p>
        </p:txBody>
      </p:sp>
      <p:sp>
        <p:nvSpPr>
          <p:cNvPr id="2" name="Slide Number Placeholder 1"/>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17</a:t>
            </a:fld>
            <a:endParaRPr lang="en-US" dirty="0"/>
          </a:p>
        </p:txBody>
      </p:sp>
    </p:spTree>
    <p:extLst>
      <p:ext uri="{BB962C8B-B14F-4D97-AF65-F5344CB8AC3E}">
        <p14:creationId xmlns:p14="http://schemas.microsoft.com/office/powerpoint/2010/main" val="2399626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162560"/>
            <a:ext cx="8982077" cy="1219200"/>
          </a:xfrm>
        </p:spPr>
        <p:txBody>
          <a:bodyPr/>
          <a:lstStyle/>
          <a:p>
            <a:pPr eaLnBrk="1" hangingPunct="1"/>
            <a:r>
              <a:rPr lang="en-US" altLang="en-US" sz="3600" b="1" dirty="0"/>
              <a:t>Procuring ICT Products and Services </a:t>
            </a:r>
          </a:p>
        </p:txBody>
      </p:sp>
      <p:sp>
        <p:nvSpPr>
          <p:cNvPr id="12291" name="Content Placeholder 2"/>
          <p:cNvSpPr>
            <a:spLocks noGrp="1"/>
          </p:cNvSpPr>
          <p:nvPr>
            <p:ph idx="1"/>
          </p:nvPr>
        </p:nvSpPr>
        <p:spPr>
          <a:xfrm>
            <a:off x="76200" y="990600"/>
            <a:ext cx="8915400" cy="4827694"/>
          </a:xfrm>
        </p:spPr>
        <p:txBody>
          <a:bodyPr/>
          <a:lstStyle/>
          <a:p>
            <a:pPr eaLnBrk="1" hangingPunct="1"/>
            <a:r>
              <a:rPr lang="en-US" altLang="en-US" sz="2800" dirty="0"/>
              <a:t>Section 508 </a:t>
            </a:r>
            <a:r>
              <a:rPr lang="en-US" altLang="en-US" sz="2800" dirty="0" smtClean="0"/>
              <a:t>is included throughout the procurement and development life cycles.</a:t>
            </a:r>
            <a:endParaRPr lang="en-US" altLang="en-US" sz="2800" dirty="0"/>
          </a:p>
        </p:txBody>
      </p:sp>
      <p:pic>
        <p:nvPicPr>
          <p:cNvPr id="12292" name="Picture 2" descr="C:\Program Files (x86)\Microsoft Office\MEDIA\CAGCAT10\j0195812.wmf" title="Graphic of man with &quot;idea&quot; light bul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763522"/>
            <a:ext cx="3068638" cy="267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18</a:t>
            </a:fld>
            <a:endParaRPr lang="en-US" dirty="0"/>
          </a:p>
        </p:txBody>
      </p:sp>
    </p:spTree>
    <p:extLst>
      <p:ext uri="{BB962C8B-B14F-4D97-AF65-F5344CB8AC3E}">
        <p14:creationId xmlns:p14="http://schemas.microsoft.com/office/powerpoint/2010/main" val="31475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93775" y="25400"/>
            <a:ext cx="8162925" cy="1219200"/>
          </a:xfrm>
        </p:spPr>
        <p:txBody>
          <a:bodyPr>
            <a:normAutofit fontScale="90000"/>
          </a:bodyPr>
          <a:lstStyle/>
          <a:p>
            <a:pPr eaLnBrk="1" hangingPunct="1"/>
            <a:r>
              <a:rPr lang="en-US" altLang="en-US" sz="4000" b="1" dirty="0"/>
              <a:t>How will this affect Procuring ICT?</a:t>
            </a:r>
          </a:p>
        </p:txBody>
      </p:sp>
      <p:sp>
        <p:nvSpPr>
          <p:cNvPr id="3" name="Content Placeholder 2"/>
          <p:cNvSpPr>
            <a:spLocks noGrp="1"/>
          </p:cNvSpPr>
          <p:nvPr>
            <p:ph idx="1"/>
          </p:nvPr>
        </p:nvSpPr>
        <p:spPr>
          <a:xfrm>
            <a:off x="457200" y="838200"/>
            <a:ext cx="8229600" cy="5039360"/>
          </a:xfrm>
        </p:spPr>
        <p:txBody>
          <a:bodyPr rtlCol="0">
            <a:normAutofit/>
          </a:bodyPr>
          <a:lstStyle/>
          <a:p>
            <a:pPr eaLnBrk="1" fontAlgn="auto" hangingPunct="1">
              <a:spcAft>
                <a:spcPts val="0"/>
              </a:spcAft>
              <a:defRPr/>
            </a:pPr>
            <a:r>
              <a:rPr lang="en-US" sz="2400" dirty="0"/>
              <a:t>The way Section 508 requirements are written into the requirements document will change.</a:t>
            </a:r>
          </a:p>
          <a:p>
            <a:pPr lvl="1" eaLnBrk="1" fontAlgn="auto" hangingPunct="1">
              <a:spcAft>
                <a:spcPts val="0"/>
              </a:spcAft>
              <a:defRPr/>
            </a:pPr>
            <a:r>
              <a:rPr lang="en-US" sz="2400" dirty="0"/>
              <a:t>Function-based approach instead of product categories</a:t>
            </a:r>
          </a:p>
          <a:p>
            <a:pPr lvl="2" eaLnBrk="1" fontAlgn="auto" hangingPunct="1">
              <a:spcAft>
                <a:spcPts val="0"/>
              </a:spcAft>
              <a:defRPr/>
            </a:pPr>
            <a:r>
              <a:rPr lang="en-US" sz="2400" dirty="0"/>
              <a:t>Example:  Two-way communication instead of telecommunications products</a:t>
            </a:r>
          </a:p>
          <a:p>
            <a:pPr lvl="1" eaLnBrk="1" fontAlgn="auto" hangingPunct="1">
              <a:spcAft>
                <a:spcPts val="0"/>
              </a:spcAft>
              <a:defRPr/>
            </a:pPr>
            <a:r>
              <a:rPr lang="en-US" sz="2400" dirty="0"/>
              <a:t>Refreshed tools </a:t>
            </a:r>
            <a:r>
              <a:rPr lang="en-US" sz="2400" dirty="0" smtClean="0"/>
              <a:t>and </a:t>
            </a:r>
            <a:r>
              <a:rPr lang="en-US" sz="2400" dirty="0"/>
              <a:t>training will be </a:t>
            </a:r>
            <a:r>
              <a:rPr lang="en-US" sz="2400" dirty="0" smtClean="0"/>
              <a:t>provided by GSA</a:t>
            </a:r>
            <a:endParaRPr lang="en-US" sz="2400" dirty="0"/>
          </a:p>
          <a:p>
            <a:pPr eaLnBrk="1" fontAlgn="auto" hangingPunct="1">
              <a:spcAft>
                <a:spcPts val="0"/>
              </a:spcAft>
              <a:defRPr/>
            </a:pPr>
            <a:r>
              <a:rPr lang="en-US" sz="2400" dirty="0"/>
              <a:t>The procurement guidelines in the FAR will not change</a:t>
            </a:r>
          </a:p>
          <a:p>
            <a:pPr eaLnBrk="1" fontAlgn="auto" hangingPunct="1">
              <a:spcAft>
                <a:spcPts val="0"/>
              </a:spcAft>
              <a:defRPr/>
            </a:pPr>
            <a:r>
              <a:rPr lang="en-US" sz="2400" dirty="0" smtClean="0"/>
              <a:t>The </a:t>
            </a:r>
            <a:r>
              <a:rPr lang="en-US" sz="2400" dirty="0"/>
              <a:t>Section 508 part 39.2 in the FAR will be updated to reflect the refreshed standards and set the starting date for procurement to comply</a:t>
            </a:r>
            <a:r>
              <a:rPr lang="en-US" sz="2400" dirty="0" smtClean="0"/>
              <a:t>.</a:t>
            </a:r>
          </a:p>
          <a:p>
            <a:pPr fontAlgn="auto">
              <a:spcAft>
                <a:spcPts val="0"/>
              </a:spcAft>
              <a:defRPr/>
            </a:pPr>
            <a:r>
              <a:rPr lang="en-US" sz="2400" dirty="0"/>
              <a:t>Market research is still required</a:t>
            </a:r>
          </a:p>
          <a:p>
            <a:pPr eaLnBrk="1" fontAlgn="auto" hangingPunct="1">
              <a:spcAft>
                <a:spcPts val="0"/>
              </a:spcAft>
              <a:defRPr/>
            </a:pPr>
            <a:endParaRPr lang="en-US" sz="2400" dirty="0"/>
          </a:p>
          <a:p>
            <a:pPr marL="0" indent="0" eaLnBrk="1" fontAlgn="auto" hangingPunct="1">
              <a:spcAft>
                <a:spcPts val="0"/>
              </a:spcAft>
              <a:buNone/>
              <a:defRPr/>
            </a:pPr>
            <a:endParaRPr lang="en-US" dirty="0"/>
          </a:p>
          <a:p>
            <a:pPr marL="0" indent="0" eaLnBrk="1" fontAlgn="auto" hangingPunct="1">
              <a:spcAft>
                <a:spcPts val="0"/>
              </a:spcAft>
              <a:buNone/>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p:txBody>
      </p:sp>
      <p:sp>
        <p:nvSpPr>
          <p:cNvPr id="2" name="Slide Number Placeholder 1"/>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19</a:t>
            </a:fld>
            <a:endParaRPr lang="en-US" dirty="0"/>
          </a:p>
        </p:txBody>
      </p:sp>
    </p:spTree>
    <p:extLst>
      <p:ext uri="{BB962C8B-B14F-4D97-AF65-F5344CB8AC3E}">
        <p14:creationId xmlns:p14="http://schemas.microsoft.com/office/powerpoint/2010/main" val="2252760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90550" y="162560"/>
            <a:ext cx="8534400" cy="623147"/>
          </a:xfrm>
        </p:spPr>
        <p:txBody>
          <a:bodyPr anchorCtr="1">
            <a:normAutofit fontScale="90000"/>
          </a:bodyPr>
          <a:lstStyle/>
          <a:p>
            <a:pPr eaLnBrk="1"/>
            <a:r>
              <a:rPr lang="en-US" altLang="en-US" sz="4000" b="1" dirty="0"/>
              <a:t>Section 508 of the Rehabilitation Act</a:t>
            </a:r>
          </a:p>
        </p:txBody>
      </p:sp>
      <p:sp>
        <p:nvSpPr>
          <p:cNvPr id="26627" name="Content Placeholder 2"/>
          <p:cNvSpPr>
            <a:spLocks noGrp="1"/>
          </p:cNvSpPr>
          <p:nvPr>
            <p:ph idx="1"/>
          </p:nvPr>
        </p:nvSpPr>
        <p:spPr>
          <a:xfrm>
            <a:off x="177800" y="708660"/>
            <a:ext cx="6858000" cy="6238240"/>
          </a:xfrm>
        </p:spPr>
        <p:txBody>
          <a:bodyPr>
            <a:normAutofit/>
          </a:bodyPr>
          <a:lstStyle/>
          <a:p>
            <a:pPr marL="0" lvl="1" indent="0" eaLnBrk="1">
              <a:buNone/>
            </a:pPr>
            <a:r>
              <a:rPr lang="en-US" altLang="en-US" sz="2400" b="1" u="sng" dirty="0">
                <a:solidFill>
                  <a:srgbClr val="660066"/>
                </a:solidFill>
                <a:cs typeface="Arial" pitchFamily="34" charset="0"/>
              </a:rPr>
              <a:t>Section 508 of the Rehabilitation Act, as amended in 1998</a:t>
            </a:r>
            <a:r>
              <a:rPr lang="en-US" altLang="en-US" sz="2400" b="1" i="1" dirty="0">
                <a:cs typeface="Arial" pitchFamily="34" charset="0"/>
              </a:rPr>
              <a:t> </a:t>
            </a:r>
            <a:r>
              <a:rPr lang="en-US" altLang="en-US" sz="2400" i="1" dirty="0">
                <a:cs typeface="Arial" pitchFamily="34" charset="0"/>
              </a:rPr>
              <a:t>- </a:t>
            </a:r>
            <a:r>
              <a:rPr lang="en-US" altLang="en-US" sz="2400" dirty="0">
                <a:cs typeface="Arial" pitchFamily="34" charset="0"/>
              </a:rPr>
              <a:t>requires that when Federal agencies </a:t>
            </a:r>
            <a:r>
              <a:rPr lang="en-US" altLang="en-US" sz="2400" dirty="0" smtClean="0">
                <a:cs typeface="Arial" pitchFamily="34" charset="0"/>
              </a:rPr>
              <a:t>‘</a:t>
            </a:r>
            <a:r>
              <a:rPr lang="en-US" altLang="en-US" sz="2400" b="1" u="sng" dirty="0" smtClean="0">
                <a:cs typeface="Arial" pitchFamily="34" charset="0"/>
              </a:rPr>
              <a:t>develop</a:t>
            </a:r>
            <a:r>
              <a:rPr lang="en-US" altLang="en-US" sz="2400" b="1" dirty="0">
                <a:cs typeface="Arial" pitchFamily="34" charset="0"/>
              </a:rPr>
              <a:t>, </a:t>
            </a:r>
            <a:r>
              <a:rPr lang="en-US" altLang="en-US" sz="2400" b="1" u="sng" dirty="0">
                <a:cs typeface="Arial" pitchFamily="34" charset="0"/>
              </a:rPr>
              <a:t>procure</a:t>
            </a:r>
            <a:r>
              <a:rPr lang="en-US" altLang="en-US" sz="2400" b="1" dirty="0">
                <a:cs typeface="Arial" pitchFamily="34" charset="0"/>
              </a:rPr>
              <a:t>, </a:t>
            </a:r>
            <a:r>
              <a:rPr lang="en-US" altLang="en-US" sz="2400" b="1" u="sng" dirty="0">
                <a:cs typeface="Arial" pitchFamily="34" charset="0"/>
              </a:rPr>
              <a:t>maintain</a:t>
            </a:r>
            <a:r>
              <a:rPr lang="en-US" altLang="en-US" sz="2400" b="1" dirty="0">
                <a:cs typeface="Arial" pitchFamily="34" charset="0"/>
              </a:rPr>
              <a:t>, or </a:t>
            </a:r>
            <a:r>
              <a:rPr lang="en-US" altLang="en-US" sz="2400" b="1" u="sng" dirty="0" smtClean="0">
                <a:cs typeface="Arial" pitchFamily="34" charset="0"/>
              </a:rPr>
              <a:t>use’</a:t>
            </a:r>
            <a:r>
              <a:rPr lang="en-US" altLang="en-US" sz="2400" b="1" dirty="0" smtClean="0">
                <a:cs typeface="Arial" pitchFamily="34" charset="0"/>
              </a:rPr>
              <a:t> </a:t>
            </a:r>
            <a:r>
              <a:rPr lang="en-US" altLang="en-US" sz="2400" dirty="0">
                <a:cs typeface="Arial" pitchFamily="34" charset="0"/>
              </a:rPr>
              <a:t>electronic and information technology, </a:t>
            </a:r>
            <a:r>
              <a:rPr lang="en-US" altLang="en-US" sz="2400" dirty="0" smtClean="0">
                <a:cs typeface="Arial" pitchFamily="34" charset="0"/>
              </a:rPr>
              <a:t>they </a:t>
            </a:r>
            <a:r>
              <a:rPr lang="en-US" altLang="en-US" sz="2400" dirty="0">
                <a:cs typeface="Arial" pitchFamily="34" charset="0"/>
              </a:rPr>
              <a:t>shall ensure that the electronic and information technology allows Federal employees with disabilities and members of the public with disabilities </a:t>
            </a:r>
            <a:r>
              <a:rPr lang="en-US" altLang="en-US" sz="2400" b="1" u="sng" dirty="0">
                <a:cs typeface="Arial" pitchFamily="34" charset="0"/>
              </a:rPr>
              <a:t>to have access to</a:t>
            </a:r>
            <a:r>
              <a:rPr lang="en-US" altLang="en-US" sz="2400" b="1" dirty="0">
                <a:cs typeface="Arial" pitchFamily="34" charset="0"/>
              </a:rPr>
              <a:t> </a:t>
            </a:r>
            <a:r>
              <a:rPr lang="en-US" altLang="en-US" sz="2400" dirty="0">
                <a:cs typeface="Arial" pitchFamily="34" charset="0"/>
              </a:rPr>
              <a:t>and </a:t>
            </a:r>
            <a:r>
              <a:rPr lang="en-US" altLang="en-US" sz="2400" b="1" u="sng" dirty="0">
                <a:cs typeface="Arial" pitchFamily="34" charset="0"/>
              </a:rPr>
              <a:t>use of information and data</a:t>
            </a:r>
            <a:r>
              <a:rPr lang="en-US" altLang="en-US" sz="2400" dirty="0">
                <a:cs typeface="Arial" pitchFamily="34" charset="0"/>
              </a:rPr>
              <a:t> that is comparable to the access to and use of data by Federal employees and members of the public who are not individuals with disabilities, </a:t>
            </a:r>
            <a:r>
              <a:rPr lang="en-US" altLang="en-US" sz="2400" u="sng" dirty="0" smtClean="0">
                <a:cs typeface="Arial" pitchFamily="34" charset="0"/>
              </a:rPr>
              <a:t>unless </a:t>
            </a:r>
            <a:r>
              <a:rPr lang="en-US" altLang="en-US" sz="2400" u="sng" dirty="0">
                <a:cs typeface="Arial" pitchFamily="34" charset="0"/>
              </a:rPr>
              <a:t>an undue burden would be imposed on the agency.  </a:t>
            </a:r>
            <a:endParaRPr lang="en-US" altLang="en-US" sz="2400" u="sng" dirty="0" smtClean="0">
              <a:cs typeface="Arial" pitchFamily="34" charset="0"/>
            </a:endParaRPr>
          </a:p>
          <a:p>
            <a:pPr marL="0" lvl="1" indent="0" eaLnBrk="1">
              <a:buNone/>
            </a:pPr>
            <a:r>
              <a:rPr lang="en-US" altLang="en-US" sz="2400" u="sng" dirty="0" smtClean="0">
                <a:cs typeface="Arial" pitchFamily="34" charset="0"/>
              </a:rPr>
              <a:t>NOTE: The new terminology is ‘Information and Communication Technology’</a:t>
            </a:r>
            <a:endParaRPr lang="en-US" altLang="en-US" sz="2400" u="sng" dirty="0">
              <a:cs typeface="Arial" pitchFamily="34" charset="0"/>
            </a:endParaRPr>
          </a:p>
          <a:p>
            <a:pPr eaLnBrk="1"/>
            <a:endParaRPr lang="en-US" altLang="en-US" dirty="0">
              <a:latin typeface="Arial" pitchFamily="34" charset="0"/>
            </a:endParaRPr>
          </a:p>
        </p:txBody>
      </p:sp>
      <p:sp>
        <p:nvSpPr>
          <p:cNvPr id="26628" name="Slide Number Placeholder 3"/>
          <p:cNvSpPr txBox="1">
            <a:spLocks noChangeArrowheads="1"/>
          </p:cNvSpPr>
          <p:nvPr/>
        </p:nvSpPr>
        <p:spPr bwMode="auto">
          <a:xfrm>
            <a:off x="6553200" y="6664960"/>
            <a:ext cx="1905000" cy="4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a:spcBef>
                <a:spcPct val="0"/>
              </a:spcBef>
              <a:buFontTx/>
              <a:buNone/>
            </a:pPr>
            <a:fld id="{1149BBCF-5FF7-48C6-A8A4-578F5C54BE50}" type="slidenum">
              <a:rPr lang="en-US" altLang="en-US" sz="1400" b="1">
                <a:solidFill>
                  <a:srgbClr val="FFFFFF"/>
                </a:solidFill>
                <a:latin typeface="Arial" pitchFamily="34" charset="0"/>
                <a:ea typeface="ヒラギノ角ゴ Pro W3"/>
                <a:cs typeface="ヒラギノ角ゴ Pro W3"/>
              </a:rPr>
              <a:pPr algn="r" eaLnBrk="1">
                <a:spcBef>
                  <a:spcPct val="0"/>
                </a:spcBef>
                <a:buFontTx/>
                <a:buNone/>
              </a:pPr>
              <a:t>2</a:t>
            </a:fld>
            <a:endParaRPr lang="en-US" altLang="en-US" sz="1400" b="1" dirty="0">
              <a:solidFill>
                <a:srgbClr val="FFFFFF"/>
              </a:solidFill>
              <a:latin typeface="Arial" pitchFamily="34" charset="0"/>
              <a:ea typeface="ヒラギノ角ゴ Pro W3"/>
              <a:cs typeface="ヒラギノ角ゴ Pro W3"/>
            </a:endParaRPr>
          </a:p>
        </p:txBody>
      </p:sp>
      <p:sp>
        <p:nvSpPr>
          <p:cNvPr id="26629" name="Slide Number Placeholder 4"/>
          <p:cNvSpPr>
            <a:spLocks noGrp="1"/>
          </p:cNvSpPr>
          <p:nvPr>
            <p:ph type="sldNum" sz="quarter" idx="4294967295"/>
          </p:nvPr>
        </p:nvSpPr>
        <p:spPr bwMode="auto">
          <a:xfrm>
            <a:off x="8229600" y="6780107"/>
            <a:ext cx="53340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B62AC608-31CC-4B4A-B7C2-1AEA9CE8681A}" type="slidenum">
              <a:rPr lang="en-US" altLang="en-US" sz="1100" smtClean="0">
                <a:latin typeface="Arial" pitchFamily="34" charset="0"/>
                <a:ea typeface="ヒラギノ角ゴ Pro W3"/>
                <a:cs typeface="ヒラギノ角ゴ Pro W3"/>
              </a:rPr>
              <a:pPr algn="l" fontAlgn="base">
                <a:spcBef>
                  <a:spcPct val="0"/>
                </a:spcBef>
                <a:spcAft>
                  <a:spcPct val="0"/>
                </a:spcAft>
                <a:buFontTx/>
                <a:buNone/>
              </a:pPr>
              <a:t>2</a:t>
            </a:fld>
            <a:endParaRPr lang="en-US" altLang="en-US" sz="1100" dirty="0">
              <a:latin typeface="Arial" pitchFamily="34" charset="0"/>
              <a:ea typeface="ヒラギノ角ゴ Pro W3"/>
              <a:cs typeface="ヒラギノ角ゴ Pro W3"/>
            </a:endParaRPr>
          </a:p>
        </p:txBody>
      </p:sp>
      <p:pic>
        <p:nvPicPr>
          <p:cNvPr id="26630" name="Picture 7" descr="Picture of Capitol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219200"/>
            <a:ext cx="1981200" cy="19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2175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53500" cy="1219200"/>
          </a:xfrm>
        </p:spPr>
        <p:txBody>
          <a:bodyPr rtlCol="0">
            <a:normAutofit/>
          </a:bodyPr>
          <a:lstStyle/>
          <a:p>
            <a:pPr eaLnBrk="1" fontAlgn="auto" hangingPunct="1">
              <a:spcAft>
                <a:spcPts val="0"/>
              </a:spcAft>
              <a:defRPr/>
            </a:pPr>
            <a:r>
              <a:rPr lang="en-US" sz="3600" b="1" dirty="0">
                <a:latin typeface="Arial" panose="020B0604020202020204" pitchFamily="34" charset="0"/>
                <a:ea typeface="Calibri"/>
                <a:cs typeface="Arial" panose="020B0604020202020204" pitchFamily="34" charset="0"/>
                <a:sym typeface="Calibri"/>
              </a:rPr>
              <a:t>Integrating Accessibility Into Federal Contracts    </a:t>
            </a:r>
            <a:endParaRPr lang="en-US" sz="3600" b="1" dirty="0"/>
          </a:p>
        </p:txBody>
      </p:sp>
      <p:sp>
        <p:nvSpPr>
          <p:cNvPr id="3" name="Content Placeholder 2"/>
          <p:cNvSpPr>
            <a:spLocks noGrp="1"/>
          </p:cNvSpPr>
          <p:nvPr>
            <p:ph idx="1"/>
          </p:nvPr>
        </p:nvSpPr>
        <p:spPr>
          <a:xfrm>
            <a:off x="457200" y="1295400"/>
            <a:ext cx="8229600" cy="4827694"/>
          </a:xfrm>
        </p:spPr>
        <p:txBody>
          <a:bodyPr rtlCol="0">
            <a:normAutofit/>
          </a:bodyPr>
          <a:lstStyle/>
          <a:p>
            <a:pPr eaLnBrk="1" fontAlgn="auto" hangingPunct="1">
              <a:spcAft>
                <a:spcPts val="0"/>
              </a:spcAft>
              <a:defRPr/>
            </a:pPr>
            <a:r>
              <a:rPr lang="en-US" sz="3200" dirty="0"/>
              <a:t>The </a:t>
            </a:r>
            <a:r>
              <a:rPr lang="en-US" sz="3200" dirty="0" smtClean="0"/>
              <a:t>acquisition process in </a:t>
            </a:r>
            <a:r>
              <a:rPr lang="en-US" sz="3200" dirty="0"/>
              <a:t>four </a:t>
            </a:r>
            <a:r>
              <a:rPr lang="en-US" sz="3200" dirty="0" smtClean="0"/>
              <a:t>phases</a:t>
            </a:r>
            <a:r>
              <a:rPr lang="en-US" sz="3200" dirty="0"/>
              <a:t>: </a:t>
            </a:r>
          </a:p>
          <a:p>
            <a:pPr lvl="1" fontAlgn="auto">
              <a:spcAft>
                <a:spcPts val="0"/>
              </a:spcAft>
              <a:defRPr/>
            </a:pPr>
            <a:r>
              <a:rPr lang="en-US" sz="3200" dirty="0" smtClean="0"/>
              <a:t>Need </a:t>
            </a:r>
          </a:p>
          <a:p>
            <a:pPr lvl="1" fontAlgn="auto">
              <a:spcAft>
                <a:spcPts val="0"/>
              </a:spcAft>
              <a:defRPr/>
            </a:pPr>
            <a:r>
              <a:rPr lang="en-US" sz="3200" dirty="0" smtClean="0"/>
              <a:t>Requirement </a:t>
            </a:r>
          </a:p>
          <a:p>
            <a:pPr lvl="1" fontAlgn="auto">
              <a:spcAft>
                <a:spcPts val="0"/>
              </a:spcAft>
              <a:defRPr/>
            </a:pPr>
            <a:r>
              <a:rPr lang="en-US" sz="3200" dirty="0" smtClean="0"/>
              <a:t>Research </a:t>
            </a:r>
          </a:p>
          <a:p>
            <a:pPr lvl="1" fontAlgn="auto">
              <a:spcAft>
                <a:spcPts val="0"/>
              </a:spcAft>
              <a:defRPr/>
            </a:pPr>
            <a:r>
              <a:rPr lang="en-US" sz="3200" dirty="0" smtClean="0"/>
              <a:t>Solicitation </a:t>
            </a:r>
          </a:p>
          <a:p>
            <a:pPr marL="457200" lvl="1" indent="0" fontAlgn="auto">
              <a:spcAft>
                <a:spcPts val="0"/>
              </a:spcAft>
              <a:buNone/>
              <a:defRPr/>
            </a:pPr>
            <a:r>
              <a:rPr lang="en-US" sz="3200" dirty="0" smtClean="0"/>
              <a:t>Section 508 must be considered in ALL these phases.</a:t>
            </a:r>
            <a:endParaRPr lang="en-US" sz="3200" dirty="0"/>
          </a:p>
          <a:p>
            <a:pPr marL="0" indent="0" eaLnBrk="1" fontAlgn="auto" hangingPunct="1">
              <a:spcAft>
                <a:spcPts val="0"/>
              </a:spcAft>
              <a:buNone/>
              <a:defRPr/>
            </a:pPr>
            <a:endParaRPr lang="en-US" dirty="0"/>
          </a:p>
        </p:txBody>
      </p:sp>
      <p:sp>
        <p:nvSpPr>
          <p:cNvPr id="4" name="Slide Number Placeholder 3"/>
          <p:cNvSpPr>
            <a:spLocks noGrp="1"/>
          </p:cNvSpPr>
          <p:nvPr>
            <p:ph type="sldNum" sz="quarter" idx="4294967295"/>
          </p:nvPr>
        </p:nvSpPr>
        <p:spPr>
          <a:xfrm>
            <a:off x="6553200" y="6780108"/>
            <a:ext cx="2133600" cy="389467"/>
          </a:xfrm>
          <a:prstGeom prst="rect">
            <a:avLst/>
          </a:prstGeom>
        </p:spPr>
        <p:txBody>
          <a:bodyPr/>
          <a:lstStyle/>
          <a:p>
            <a:pPr>
              <a:defRPr/>
            </a:pPr>
            <a:fld id="{6A9ACF8D-980C-4FA9-9D43-7011DDA59A69}" type="slidenum">
              <a:rPr lang="en-US"/>
              <a:pPr>
                <a:defRPr/>
              </a:pPr>
              <a:t>20</a:t>
            </a:fld>
            <a:endParaRPr lang="en-US" dirty="0"/>
          </a:p>
        </p:txBody>
      </p:sp>
    </p:spTree>
    <p:extLst>
      <p:ext uri="{BB962C8B-B14F-4D97-AF65-F5344CB8AC3E}">
        <p14:creationId xmlns:p14="http://schemas.microsoft.com/office/powerpoint/2010/main" val="1268153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152400"/>
            <a:ext cx="8683625" cy="618068"/>
          </a:xfrm>
        </p:spPr>
        <p:txBody>
          <a:bodyPr rtlCol="0">
            <a:noAutofit/>
          </a:bodyPr>
          <a:lstStyle/>
          <a:p>
            <a:pPr eaLnBrk="1" fontAlgn="auto" hangingPunct="1">
              <a:spcAft>
                <a:spcPts val="0"/>
              </a:spcAft>
              <a:defRPr/>
            </a:pPr>
            <a:r>
              <a:rPr lang="en-US" sz="3600" b="1" dirty="0" smtClean="0"/>
              <a:t>Requiring Office Responsibilities</a:t>
            </a:r>
          </a:p>
        </p:txBody>
      </p:sp>
      <p:sp>
        <p:nvSpPr>
          <p:cNvPr id="3" name="Content Placeholder 2"/>
          <p:cNvSpPr>
            <a:spLocks noGrp="1"/>
          </p:cNvSpPr>
          <p:nvPr>
            <p:ph idx="1"/>
          </p:nvPr>
        </p:nvSpPr>
        <p:spPr>
          <a:xfrm>
            <a:off x="381000" y="990600"/>
            <a:ext cx="8458200" cy="5374640"/>
          </a:xfrm>
        </p:spPr>
        <p:txBody>
          <a:bodyPr rtlCol="0">
            <a:normAutofit/>
          </a:bodyPr>
          <a:lstStyle/>
          <a:p>
            <a:pPr lvl="1" eaLnBrk="1" fontAlgn="auto" hangingPunct="1">
              <a:spcAft>
                <a:spcPts val="0"/>
              </a:spcAft>
              <a:buFont typeface="Wingdings" pitchFamily="2" charset="2"/>
              <a:buNone/>
              <a:defRPr/>
            </a:pPr>
            <a:r>
              <a:rPr lang="en-US" b="1" u="sng" dirty="0" smtClean="0"/>
              <a:t>The most important person in the procurement process!</a:t>
            </a:r>
          </a:p>
          <a:p>
            <a:pPr lvl="1" eaLnBrk="1" fontAlgn="auto" hangingPunct="1">
              <a:spcAft>
                <a:spcPts val="0"/>
              </a:spcAft>
              <a:buFont typeface="Arial" panose="020B0604020202020204" pitchFamily="34" charset="0"/>
              <a:buChar char="•"/>
              <a:defRPr/>
            </a:pPr>
            <a:r>
              <a:rPr lang="en-US" dirty="0" smtClean="0"/>
              <a:t>Identify and document Section 508 requirements to be included in SOW, SOO, PWS, </a:t>
            </a:r>
            <a:r>
              <a:rPr lang="en-US" dirty="0" err="1" smtClean="0"/>
              <a:t>etc</a:t>
            </a:r>
            <a:endParaRPr lang="en-US" dirty="0" smtClean="0"/>
          </a:p>
          <a:p>
            <a:pPr lvl="1" fontAlgn="auto">
              <a:spcAft>
                <a:spcPts val="0"/>
              </a:spcAft>
              <a:buFont typeface="Arial" panose="020B0604020202020204" pitchFamily="34" charset="0"/>
              <a:buChar char="•"/>
              <a:defRPr/>
            </a:pPr>
            <a:r>
              <a:rPr lang="en-US" dirty="0"/>
              <a:t>Use ART Tool</a:t>
            </a:r>
          </a:p>
          <a:p>
            <a:pPr lvl="1" eaLnBrk="1" fontAlgn="auto" hangingPunct="1">
              <a:spcAft>
                <a:spcPts val="0"/>
              </a:spcAft>
              <a:buFont typeface="Arial" panose="020B0604020202020204" pitchFamily="34" charset="0"/>
              <a:buChar char="•"/>
              <a:defRPr/>
            </a:pPr>
            <a:r>
              <a:rPr lang="en-US" dirty="0" smtClean="0"/>
              <a:t>Conduct market research</a:t>
            </a:r>
          </a:p>
          <a:p>
            <a:pPr lvl="1" eaLnBrk="1" fontAlgn="auto" hangingPunct="1">
              <a:spcAft>
                <a:spcPts val="0"/>
              </a:spcAft>
              <a:buFont typeface="Arial" panose="020B0604020202020204" pitchFamily="34" charset="0"/>
              <a:buChar char="•"/>
              <a:defRPr/>
            </a:pPr>
            <a:r>
              <a:rPr lang="en-US" dirty="0" smtClean="0"/>
              <a:t>Sit on evaluation panel</a:t>
            </a:r>
          </a:p>
          <a:p>
            <a:pPr lvl="1" eaLnBrk="1" fontAlgn="auto" hangingPunct="1">
              <a:spcAft>
                <a:spcPts val="0"/>
              </a:spcAft>
              <a:buFont typeface="Arial" panose="020B0604020202020204" pitchFamily="34" charset="0"/>
              <a:buChar char="•"/>
              <a:defRPr/>
            </a:pPr>
            <a:r>
              <a:rPr lang="en-US" dirty="0" smtClean="0"/>
              <a:t>Evaluate and test deliverables for Section 508</a:t>
            </a:r>
          </a:p>
          <a:p>
            <a:pPr lvl="1" eaLnBrk="1" fontAlgn="auto" hangingPunct="1">
              <a:spcAft>
                <a:spcPts val="0"/>
              </a:spcAft>
              <a:buFont typeface="Arial" panose="020B0604020202020204" pitchFamily="34" charset="0"/>
              <a:buChar char="•"/>
              <a:defRPr/>
            </a:pPr>
            <a:r>
              <a:rPr lang="en-US" b="1" dirty="0" smtClean="0"/>
              <a:t>May coordinate with:</a:t>
            </a:r>
          </a:p>
          <a:p>
            <a:pPr lvl="1" eaLnBrk="1" fontAlgn="auto" hangingPunct="1">
              <a:spcAft>
                <a:spcPts val="0"/>
              </a:spcAft>
              <a:buFont typeface="Arial" panose="020B0604020202020204" pitchFamily="34" charset="0"/>
              <a:buChar char="•"/>
              <a:defRPr/>
            </a:pPr>
            <a:r>
              <a:rPr lang="en-US" dirty="0" smtClean="0"/>
              <a:t>IT Specialist to:  Identify 508 technical requirements</a:t>
            </a:r>
          </a:p>
          <a:p>
            <a:pPr lvl="1" eaLnBrk="1" fontAlgn="auto" hangingPunct="1">
              <a:spcAft>
                <a:spcPts val="0"/>
              </a:spcAft>
              <a:buFont typeface="Arial" panose="020B0604020202020204" pitchFamily="34" charset="0"/>
              <a:buChar char="•"/>
              <a:defRPr/>
            </a:pPr>
            <a:r>
              <a:rPr lang="en-US" dirty="0" smtClean="0"/>
              <a:t>IT Testers to:  Identify inspection and acceptance criteria for deliverables</a:t>
            </a:r>
          </a:p>
          <a:p>
            <a:pPr lvl="1" eaLnBrk="1" fontAlgn="auto" hangingPunct="1">
              <a:spcAft>
                <a:spcPts val="0"/>
              </a:spcAft>
              <a:buFont typeface="Arial" panose="020B0604020202020204" pitchFamily="34" charset="0"/>
              <a:buChar char="•"/>
              <a:defRPr/>
            </a:pPr>
            <a:r>
              <a:rPr lang="en-US" dirty="0" smtClean="0"/>
              <a:t>Program Management </a:t>
            </a:r>
            <a:endParaRPr lang="en-US" dirty="0" smtClean="0"/>
          </a:p>
          <a:p>
            <a:pPr lvl="1" eaLnBrk="1" fontAlgn="auto" hangingPunct="1">
              <a:spcAft>
                <a:spcPts val="0"/>
              </a:spcAft>
              <a:buFont typeface="Arial" panose="020B0604020202020204" pitchFamily="34" charset="0"/>
              <a:buChar char="•"/>
              <a:defRPr/>
            </a:pPr>
            <a:r>
              <a:rPr lang="en-US" dirty="0" smtClean="0"/>
              <a:t>Contracting Officers</a:t>
            </a:r>
            <a:endParaRPr lang="en-US" dirty="0" smtClean="0"/>
          </a:p>
        </p:txBody>
      </p:sp>
      <p:sp>
        <p:nvSpPr>
          <p:cNvPr id="46084" name="Slide Number Placeholder 3"/>
          <p:cNvSpPr>
            <a:spLocks noGrp="1"/>
          </p:cNvSpPr>
          <p:nvPr>
            <p:ph type="sldNum" sz="quarter" idx="4294967295"/>
          </p:nvPr>
        </p:nvSpPr>
        <p:spPr>
          <a:xfrm>
            <a:off x="457200" y="6780108"/>
            <a:ext cx="2133600" cy="389467"/>
          </a:xfrm>
          <a:prstGeom prst="rect">
            <a:avLst/>
          </a:prstGeom>
        </p:spPr>
        <p:txBody>
          <a:bodyPr/>
          <a:lstStyle/>
          <a:p>
            <a:pPr algn="l">
              <a:defRPr/>
            </a:pPr>
            <a:fld id="{E7D71745-8CC6-4EDA-91A3-2F2EF7AF1167}" type="slidenum">
              <a:rPr lang="en-US">
                <a:ea typeface="ヒラギノ角ゴ Pro W3"/>
                <a:cs typeface="ヒラギノ角ゴ Pro W3"/>
              </a:rPr>
              <a:pPr algn="l">
                <a:defRPr/>
              </a:pPr>
              <a:t>21</a:t>
            </a:fld>
            <a:endParaRPr lang="en-US" dirty="0">
              <a:ea typeface="ヒラギノ角ゴ Pro W3"/>
              <a:cs typeface="ヒラギノ角ゴ Pro W3"/>
            </a:endParaRPr>
          </a:p>
        </p:txBody>
      </p:sp>
    </p:spTree>
    <p:extLst>
      <p:ext uri="{BB962C8B-B14F-4D97-AF65-F5344CB8AC3E}">
        <p14:creationId xmlns:p14="http://schemas.microsoft.com/office/powerpoint/2010/main" val="327199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81000" y="152400"/>
            <a:ext cx="8607425" cy="618068"/>
          </a:xfrm>
        </p:spPr>
        <p:txBody>
          <a:bodyPr rtlCol="0">
            <a:noAutofit/>
          </a:bodyPr>
          <a:lstStyle/>
          <a:p>
            <a:pPr eaLnBrk="1" fontAlgn="auto" hangingPunct="1">
              <a:spcAft>
                <a:spcPts val="0"/>
              </a:spcAft>
              <a:defRPr/>
            </a:pPr>
            <a:r>
              <a:rPr lang="en-US" sz="3600" b="1" dirty="0" smtClean="0"/>
              <a:t>Contracting Officer Responsibilities</a:t>
            </a:r>
          </a:p>
        </p:txBody>
      </p:sp>
      <p:sp>
        <p:nvSpPr>
          <p:cNvPr id="3" name="Content Placeholder 2"/>
          <p:cNvSpPr>
            <a:spLocks noGrp="1"/>
          </p:cNvSpPr>
          <p:nvPr>
            <p:ph idx="1"/>
          </p:nvPr>
        </p:nvSpPr>
        <p:spPr>
          <a:xfrm>
            <a:off x="304800" y="1066800"/>
            <a:ext cx="8458200" cy="5024120"/>
          </a:xfrm>
        </p:spPr>
        <p:txBody>
          <a:bodyPr rtlCol="0">
            <a:normAutofit fontScale="92500" lnSpcReduction="20000"/>
          </a:bodyPr>
          <a:lstStyle/>
          <a:p>
            <a:pPr lvl="1" fontAlgn="auto">
              <a:spcAft>
                <a:spcPts val="0"/>
              </a:spcAft>
              <a:buFont typeface="Arial" panose="020B0604020202020204" pitchFamily="34" charset="0"/>
              <a:buChar char="•"/>
              <a:defRPr/>
            </a:pPr>
            <a:r>
              <a:rPr lang="en-US" sz="2600" dirty="0"/>
              <a:t>Will have more responsibility when FAR is </a:t>
            </a:r>
            <a:r>
              <a:rPr lang="en-US" sz="2600" dirty="0" smtClean="0"/>
              <a:t>updated</a:t>
            </a:r>
            <a:endParaRPr lang="en-US" sz="2600" dirty="0" smtClean="0"/>
          </a:p>
          <a:p>
            <a:pPr lvl="1" eaLnBrk="1" fontAlgn="auto" hangingPunct="1">
              <a:spcAft>
                <a:spcPts val="0"/>
              </a:spcAft>
              <a:buFont typeface="Arial" panose="020B0604020202020204" pitchFamily="34" charset="0"/>
              <a:buChar char="•"/>
              <a:defRPr/>
            </a:pPr>
            <a:r>
              <a:rPr lang="en-US" sz="2600" dirty="0" smtClean="0"/>
              <a:t>Ensuring </a:t>
            </a:r>
            <a:r>
              <a:rPr lang="en-US" sz="2600" dirty="0" smtClean="0"/>
              <a:t>that the Requiring Office:</a:t>
            </a:r>
          </a:p>
          <a:p>
            <a:pPr marL="1371600" lvl="3" indent="-457200">
              <a:buFont typeface="Arial" panose="020B0604020202020204" pitchFamily="34" charset="0"/>
              <a:buChar char="‒"/>
              <a:defRPr/>
            </a:pPr>
            <a:r>
              <a:rPr lang="en-US" sz="2600" dirty="0" smtClean="0"/>
              <a:t>Properly </a:t>
            </a:r>
            <a:r>
              <a:rPr lang="en-US" sz="2600" dirty="0" smtClean="0"/>
              <a:t>identifies Section 508 technical requirements</a:t>
            </a:r>
          </a:p>
          <a:p>
            <a:pPr marL="1828800" lvl="3" indent="-457200">
              <a:buFont typeface="Wingdings" panose="05000000000000000000" pitchFamily="2" charset="2"/>
              <a:buChar char="§"/>
              <a:defRPr/>
            </a:pPr>
            <a:r>
              <a:rPr lang="en-US" sz="2600" dirty="0" smtClean="0"/>
              <a:t>Conducts market research</a:t>
            </a:r>
          </a:p>
          <a:p>
            <a:pPr marL="1828800" lvl="3" indent="-457200">
              <a:buFont typeface="Wingdings" panose="05000000000000000000" pitchFamily="2" charset="2"/>
              <a:buChar char="§"/>
              <a:defRPr/>
            </a:pPr>
            <a:r>
              <a:rPr lang="en-US" sz="2600" dirty="0" smtClean="0"/>
              <a:t>Documents Section 508 due diligence (ART)</a:t>
            </a:r>
          </a:p>
          <a:p>
            <a:pPr lvl="2" eaLnBrk="1" fontAlgn="auto" hangingPunct="1">
              <a:spcAft>
                <a:spcPts val="0"/>
              </a:spcAft>
              <a:buFont typeface="Arial" panose="020B0604020202020204" pitchFamily="34" charset="0"/>
              <a:buChar char="‒"/>
              <a:defRPr/>
            </a:pPr>
            <a:r>
              <a:rPr lang="en-US" sz="2600" dirty="0" smtClean="0"/>
              <a:t>Complex Purchases</a:t>
            </a:r>
          </a:p>
          <a:p>
            <a:pPr marL="1828800" lvl="3" indent="-457200">
              <a:buFont typeface="Wingdings" panose="05000000000000000000" pitchFamily="2" charset="2"/>
              <a:buChar char="§"/>
              <a:defRPr/>
            </a:pPr>
            <a:r>
              <a:rPr lang="en-US" sz="2600" dirty="0" smtClean="0"/>
              <a:t>The above plus:</a:t>
            </a:r>
          </a:p>
          <a:p>
            <a:pPr marL="1828800" lvl="3" indent="-457200">
              <a:buFont typeface="Wingdings" panose="05000000000000000000" pitchFamily="2" charset="2"/>
              <a:buChar char="§"/>
              <a:defRPr/>
            </a:pPr>
            <a:r>
              <a:rPr lang="en-US" sz="2600" dirty="0" smtClean="0"/>
              <a:t>Ensuring that requirements, inspection and acceptance criteria and evaluation factors are appropriately represented in the solicitation</a:t>
            </a:r>
          </a:p>
          <a:p>
            <a:pPr marL="1828800" lvl="3" indent="-457200">
              <a:buFont typeface="Wingdings" panose="05000000000000000000" pitchFamily="2" charset="2"/>
              <a:buChar char="§"/>
              <a:defRPr/>
            </a:pPr>
            <a:r>
              <a:rPr lang="en-US" sz="2600" dirty="0" smtClean="0"/>
              <a:t>Participates in proposal evaluation </a:t>
            </a:r>
          </a:p>
          <a:p>
            <a:pPr marL="342900" lvl="2" indent="0" eaLnBrk="1" fontAlgn="auto" hangingPunct="1">
              <a:spcAft>
                <a:spcPts val="0"/>
              </a:spcAft>
              <a:defRPr/>
            </a:pPr>
            <a:r>
              <a:rPr lang="en-US" sz="2600" b="1" i="1" u="sng" dirty="0" smtClean="0"/>
              <a:t>Makes sure the solicitation is in an accessible format</a:t>
            </a:r>
          </a:p>
          <a:p>
            <a:pPr lvl="2" eaLnBrk="1" fontAlgn="auto" hangingPunct="1">
              <a:spcAft>
                <a:spcPts val="0"/>
              </a:spcAft>
              <a:defRPr/>
            </a:pPr>
            <a:endParaRPr lang="en-US" dirty="0" smtClean="0"/>
          </a:p>
        </p:txBody>
      </p:sp>
      <p:sp>
        <p:nvSpPr>
          <p:cNvPr id="47108" name="Slide Number Placeholder 3"/>
          <p:cNvSpPr>
            <a:spLocks noGrp="1"/>
          </p:cNvSpPr>
          <p:nvPr>
            <p:ph type="sldNum" sz="quarter" idx="4294967295"/>
          </p:nvPr>
        </p:nvSpPr>
        <p:spPr>
          <a:xfrm>
            <a:off x="457200" y="6780108"/>
            <a:ext cx="2133600" cy="389467"/>
          </a:xfrm>
          <a:prstGeom prst="rect">
            <a:avLst/>
          </a:prstGeom>
        </p:spPr>
        <p:txBody>
          <a:bodyPr/>
          <a:lstStyle/>
          <a:p>
            <a:pPr algn="l">
              <a:defRPr/>
            </a:pPr>
            <a:fld id="{47148341-08FB-44F0-9A02-12035104A882}" type="slidenum">
              <a:rPr lang="en-US">
                <a:ea typeface="ヒラギノ角ゴ Pro W3"/>
                <a:cs typeface="ヒラギノ角ゴ Pro W3"/>
              </a:rPr>
              <a:pPr algn="l">
                <a:defRPr/>
              </a:pPr>
              <a:t>22</a:t>
            </a:fld>
            <a:endParaRPr lang="en-US" dirty="0">
              <a:ea typeface="ヒラギノ角ゴ Pro W3"/>
              <a:cs typeface="ヒラギノ角ゴ Pro W3"/>
            </a:endParaRPr>
          </a:p>
        </p:txBody>
      </p:sp>
    </p:spTree>
    <p:extLst>
      <p:ext uri="{BB962C8B-B14F-4D97-AF65-F5344CB8AC3E}">
        <p14:creationId xmlns:p14="http://schemas.microsoft.com/office/powerpoint/2010/main" val="992425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66801" y="81281"/>
            <a:ext cx="7769225" cy="985520"/>
          </a:xfrm>
        </p:spPr>
        <p:txBody>
          <a:bodyPr/>
          <a:lstStyle/>
          <a:p>
            <a:pPr eaLnBrk="1" hangingPunct="1"/>
            <a:r>
              <a:rPr lang="en-US" altLang="en-US" sz="3600" b="1" dirty="0"/>
              <a:t>Micro Purchases</a:t>
            </a:r>
          </a:p>
        </p:txBody>
      </p:sp>
      <p:sp>
        <p:nvSpPr>
          <p:cNvPr id="44035" name="Content Placeholder 2"/>
          <p:cNvSpPr>
            <a:spLocks noGrp="1"/>
          </p:cNvSpPr>
          <p:nvPr>
            <p:ph idx="1"/>
          </p:nvPr>
        </p:nvSpPr>
        <p:spPr>
          <a:xfrm>
            <a:off x="609600" y="1295400"/>
            <a:ext cx="7769225" cy="4507653"/>
          </a:xfrm>
        </p:spPr>
        <p:txBody>
          <a:bodyPr>
            <a:normAutofit/>
          </a:bodyPr>
          <a:lstStyle/>
          <a:p>
            <a:pPr eaLnBrk="1" hangingPunct="1"/>
            <a:r>
              <a:rPr lang="en-US" altLang="en-US" sz="3200" dirty="0"/>
              <a:t>Section 508 still applies!</a:t>
            </a:r>
          </a:p>
          <a:p>
            <a:pPr eaLnBrk="1" hangingPunct="1"/>
            <a:r>
              <a:rPr lang="en-US" altLang="en-US" sz="3200" dirty="0"/>
              <a:t>Still have to do market research</a:t>
            </a:r>
          </a:p>
          <a:p>
            <a:pPr eaLnBrk="1" hangingPunct="1"/>
            <a:r>
              <a:rPr lang="en-US" altLang="en-US" sz="3200" dirty="0"/>
              <a:t>Purchases under $3500</a:t>
            </a:r>
          </a:p>
          <a:p>
            <a:pPr eaLnBrk="1" hangingPunct="1"/>
            <a:r>
              <a:rPr lang="en-US" altLang="en-US" sz="3200" dirty="0"/>
              <a:t>Usually with a Purchase </a:t>
            </a:r>
            <a:r>
              <a:rPr lang="en-US" altLang="en-US" sz="3200" dirty="0" smtClean="0"/>
              <a:t>Card</a:t>
            </a:r>
          </a:p>
          <a:p>
            <a:pPr eaLnBrk="1" hangingPunct="1"/>
            <a:r>
              <a:rPr lang="en-US" altLang="en-US" sz="3200" dirty="0" smtClean="0"/>
              <a:t>Can request a VPAT 2.0 from the vendor</a:t>
            </a:r>
            <a:endParaRPr lang="en-US" altLang="en-US" sz="3200" dirty="0"/>
          </a:p>
          <a:p>
            <a:pPr eaLnBrk="1" hangingPunct="1">
              <a:buFont typeface="Wingdings" pitchFamily="2" charset="2"/>
              <a:buNone/>
            </a:pPr>
            <a:endParaRPr lang="en-US" altLang="en-US" dirty="0"/>
          </a:p>
        </p:txBody>
      </p:sp>
      <p:sp>
        <p:nvSpPr>
          <p:cNvPr id="44036" name="Slide Number Placeholder 3"/>
          <p:cNvSpPr>
            <a:spLocks noGrp="1"/>
          </p:cNvSpPr>
          <p:nvPr>
            <p:ph type="sldNum" sz="quarter" idx="4294967295"/>
          </p:nvPr>
        </p:nvSpPr>
        <p:spPr bwMode="auto">
          <a:xfrm flipH="1">
            <a:off x="8001000" y="6780107"/>
            <a:ext cx="53340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fontAlgn="base" hangingPunct="1">
              <a:spcBef>
                <a:spcPct val="0"/>
              </a:spcBef>
              <a:spcAft>
                <a:spcPct val="0"/>
              </a:spcAft>
              <a:buFontTx/>
              <a:buNone/>
            </a:pPr>
            <a:fld id="{6702FD31-01A1-450D-8280-9D536ADAF3C1}" type="slidenum">
              <a:rPr lang="en-US" altLang="en-US" sz="1200" smtClean="0">
                <a:solidFill>
                  <a:srgbClr val="898989"/>
                </a:solidFill>
                <a:latin typeface="Arial" pitchFamily="34" charset="0"/>
                <a:ea typeface="ヒラギノ角ゴ Pro W3"/>
                <a:cs typeface="ヒラギノ角ゴ Pro W3"/>
              </a:rPr>
              <a:pPr algn="l" eaLnBrk="1" fontAlgn="base" hangingPunct="1">
                <a:spcBef>
                  <a:spcPct val="0"/>
                </a:spcBef>
                <a:spcAft>
                  <a:spcPct val="0"/>
                </a:spcAft>
                <a:buFontTx/>
                <a:buNone/>
              </a:pPr>
              <a:t>23</a:t>
            </a:fld>
            <a:endParaRPr lang="en-US" altLang="en-US" sz="1200" dirty="0">
              <a:solidFill>
                <a:srgbClr val="898989"/>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1211492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20321"/>
            <a:ext cx="8382000" cy="975360"/>
          </a:xfrm>
        </p:spPr>
        <p:txBody>
          <a:bodyPr>
            <a:normAutofit/>
          </a:bodyPr>
          <a:lstStyle/>
          <a:p>
            <a:pPr eaLnBrk="1" hangingPunct="1"/>
            <a:r>
              <a:rPr lang="en-US" altLang="en-US" sz="3600" b="1" dirty="0" smtClean="0"/>
              <a:t>Tools </a:t>
            </a:r>
            <a:r>
              <a:rPr lang="en-US" altLang="en-US" sz="3600" b="1" dirty="0"/>
              <a:t>and Resources</a:t>
            </a:r>
          </a:p>
        </p:txBody>
      </p:sp>
      <p:sp>
        <p:nvSpPr>
          <p:cNvPr id="69635" name="Rectangle 3"/>
          <p:cNvSpPr>
            <a:spLocks noGrp="1" noChangeArrowheads="1"/>
          </p:cNvSpPr>
          <p:nvPr>
            <p:ph idx="1"/>
          </p:nvPr>
        </p:nvSpPr>
        <p:spPr>
          <a:xfrm>
            <a:off x="457200" y="914400"/>
            <a:ext cx="8383588" cy="5120640"/>
          </a:xfrm>
        </p:spPr>
        <p:txBody>
          <a:bodyPr rtlCol="0">
            <a:normAutofit/>
          </a:bodyPr>
          <a:lstStyle/>
          <a:p>
            <a:pPr eaLnBrk="1" fontAlgn="auto" hangingPunct="1">
              <a:lnSpc>
                <a:spcPct val="90000"/>
              </a:lnSpc>
              <a:spcAft>
                <a:spcPts val="0"/>
              </a:spcAft>
              <a:defRPr/>
            </a:pPr>
            <a:r>
              <a:rPr lang="en-US" altLang="en-US" sz="3200" dirty="0" smtClean="0">
                <a:hlinkClick r:id="rId3"/>
              </a:rPr>
              <a:t>www.section508.gov</a:t>
            </a:r>
            <a:endParaRPr lang="en-US" altLang="en-US" sz="3200" dirty="0" smtClean="0"/>
          </a:p>
          <a:p>
            <a:pPr marL="0" indent="0" eaLnBrk="1" fontAlgn="auto" hangingPunct="1">
              <a:lnSpc>
                <a:spcPct val="90000"/>
              </a:lnSpc>
              <a:spcAft>
                <a:spcPts val="0"/>
              </a:spcAft>
              <a:buNone/>
              <a:defRPr/>
            </a:pPr>
            <a:endParaRPr lang="en-US" altLang="en-US" sz="3200" dirty="0"/>
          </a:p>
          <a:p>
            <a:pPr eaLnBrk="1" fontAlgn="auto" hangingPunct="1">
              <a:lnSpc>
                <a:spcPct val="90000"/>
              </a:lnSpc>
              <a:spcAft>
                <a:spcPts val="0"/>
              </a:spcAft>
              <a:defRPr/>
            </a:pPr>
            <a:r>
              <a:rPr lang="en-US" altLang="en-US" sz="3200" dirty="0"/>
              <a:t>The </a:t>
            </a:r>
            <a:r>
              <a:rPr lang="en-US" altLang="en-US" sz="3200" dirty="0" smtClean="0"/>
              <a:t>Accessibility Requirements Tool (ART) </a:t>
            </a:r>
            <a:r>
              <a:rPr lang="en-US" altLang="en-US" sz="3200" dirty="0"/>
              <a:t>is a web-based tool that:</a:t>
            </a:r>
          </a:p>
          <a:p>
            <a:pPr eaLnBrk="1" fontAlgn="auto" hangingPunct="1">
              <a:lnSpc>
                <a:spcPct val="90000"/>
              </a:lnSpc>
              <a:spcAft>
                <a:spcPts val="0"/>
              </a:spcAft>
              <a:defRPr/>
            </a:pPr>
            <a:r>
              <a:rPr lang="en-US" altLang="en-US" sz="3200" dirty="0" smtClean="0"/>
              <a:t>In </a:t>
            </a:r>
            <a:r>
              <a:rPr lang="en-US" altLang="en-US" sz="3200" dirty="0" smtClean="0"/>
              <a:t>Beta </a:t>
            </a:r>
            <a:r>
              <a:rPr lang="en-US" altLang="en-US" sz="3200" dirty="0" smtClean="0"/>
              <a:t>testing</a:t>
            </a:r>
          </a:p>
          <a:p>
            <a:pPr marL="0" indent="0" eaLnBrk="1" fontAlgn="auto" hangingPunct="1">
              <a:lnSpc>
                <a:spcPct val="90000"/>
              </a:lnSpc>
              <a:spcAft>
                <a:spcPts val="0"/>
              </a:spcAft>
              <a:buNone/>
              <a:defRPr/>
            </a:pPr>
            <a:endParaRPr lang="en-US" altLang="en-US" sz="3200" dirty="0" smtClean="0"/>
          </a:p>
          <a:p>
            <a:pPr eaLnBrk="1" fontAlgn="auto" hangingPunct="1">
              <a:lnSpc>
                <a:spcPct val="90000"/>
              </a:lnSpc>
              <a:spcAft>
                <a:spcPts val="0"/>
              </a:spcAft>
              <a:defRPr/>
            </a:pPr>
            <a:r>
              <a:rPr lang="en-US" altLang="en-US" sz="3200" dirty="0" smtClean="0"/>
              <a:t>Solicitation Review Tool</a:t>
            </a:r>
          </a:p>
          <a:p>
            <a:pPr eaLnBrk="1" fontAlgn="auto" hangingPunct="1">
              <a:lnSpc>
                <a:spcPct val="90000"/>
              </a:lnSpc>
              <a:spcAft>
                <a:spcPts val="0"/>
              </a:spcAft>
              <a:defRPr/>
            </a:pPr>
            <a:r>
              <a:rPr lang="en-US" altLang="en-US" sz="3200" dirty="0" smtClean="0"/>
              <a:t>In Beta testing</a:t>
            </a:r>
          </a:p>
          <a:p>
            <a:pPr lvl="1" fontAlgn="auto">
              <a:lnSpc>
                <a:spcPct val="90000"/>
              </a:lnSpc>
              <a:spcAft>
                <a:spcPts val="0"/>
              </a:spcAft>
              <a:defRPr/>
            </a:pPr>
            <a:endParaRPr lang="en-US" altLang="en-US" sz="3200" dirty="0"/>
          </a:p>
        </p:txBody>
      </p:sp>
      <p:sp>
        <p:nvSpPr>
          <p:cNvPr id="28676" name="Slide Number Placeholder 3"/>
          <p:cNvSpPr>
            <a:spLocks noGrp="1"/>
          </p:cNvSpPr>
          <p:nvPr>
            <p:ph type="sldNum" sz="quarter" idx="4294967295"/>
          </p:nvPr>
        </p:nvSpPr>
        <p:spPr bwMode="auto">
          <a:xfrm flipH="1">
            <a:off x="8077200" y="6780108"/>
            <a:ext cx="381000" cy="390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8DD272D3-8F48-4146-9ECE-2ED23E8E5419}" type="slidenum">
              <a:rPr lang="en-US" altLang="en-US" sz="1100" smtClean="0">
                <a:latin typeface="Arial" pitchFamily="34" charset="0"/>
                <a:ea typeface="ヒラギノ角ゴ Pro W3"/>
                <a:cs typeface="ヒラギノ角ゴ Pro W3"/>
              </a:rPr>
              <a:pPr algn="l" fontAlgn="base">
                <a:spcBef>
                  <a:spcPct val="0"/>
                </a:spcBef>
                <a:spcAft>
                  <a:spcPct val="0"/>
                </a:spcAft>
                <a:buFontTx/>
                <a:buNone/>
              </a:pPr>
              <a:t>24</a:t>
            </a:fld>
            <a:endParaRPr lang="en-US" altLang="en-US" sz="1100">
              <a:latin typeface="Arial" pitchFamily="34" charset="0"/>
              <a:ea typeface="ヒラギノ角ゴ Pro W3"/>
              <a:cs typeface="ヒラギノ角ゴ Pro W3"/>
            </a:endParaRPr>
          </a:p>
        </p:txBody>
      </p:sp>
    </p:spTree>
    <p:extLst>
      <p:ext uri="{BB962C8B-B14F-4D97-AF65-F5344CB8AC3E}">
        <p14:creationId xmlns:p14="http://schemas.microsoft.com/office/powerpoint/2010/main" val="968307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219200" y="76200"/>
            <a:ext cx="7772400" cy="1544320"/>
          </a:xfrm>
        </p:spPr>
        <p:txBody>
          <a:bodyPr rtlCol="0">
            <a:normAutofit/>
          </a:bodyPr>
          <a:lstStyle/>
          <a:p>
            <a:pPr eaLnBrk="1" fontAlgn="auto" hangingPunct="1">
              <a:spcAft>
                <a:spcPts val="0"/>
              </a:spcAft>
              <a:defRPr/>
            </a:pPr>
            <a:r>
              <a:rPr lang="en-US" altLang="en-US" sz="3600" b="1" dirty="0" smtClean="0"/>
              <a:t>VPAT vs GPAT </a:t>
            </a:r>
            <a:r>
              <a:rPr lang="en-US" altLang="en-US" sz="3600" b="1" dirty="0"/>
              <a:t/>
            </a:r>
            <a:br>
              <a:rPr lang="en-US" altLang="en-US" sz="3600" b="1" dirty="0"/>
            </a:br>
            <a:r>
              <a:rPr lang="en-US" altLang="en-US" sz="3600" b="1" dirty="0"/>
              <a:t>What will happen now?</a:t>
            </a:r>
          </a:p>
        </p:txBody>
      </p:sp>
      <p:sp>
        <p:nvSpPr>
          <p:cNvPr id="4" name="Slide Number Placeholder 3"/>
          <p:cNvSpPr>
            <a:spLocks noGrp="1"/>
          </p:cNvSpPr>
          <p:nvPr>
            <p:ph type="sldNum" sz="quarter" idx="4294967295"/>
          </p:nvPr>
        </p:nvSpPr>
        <p:spPr>
          <a:xfrm>
            <a:off x="6553200" y="6746240"/>
            <a:ext cx="2133600" cy="389467"/>
          </a:xfrm>
          <a:prstGeom prst="rect">
            <a:avLst/>
          </a:prstGeom>
        </p:spPr>
        <p:txBody>
          <a:bodyPr/>
          <a:lstStyle/>
          <a:p>
            <a:pPr>
              <a:defRPr/>
            </a:pPr>
            <a:fld id="{1EDA48B5-7D0D-4AE6-8087-4323390140AB}" type="slidenum">
              <a:rPr lang="en-US"/>
              <a:pPr>
                <a:defRPr/>
              </a:pPr>
              <a:t>25</a:t>
            </a:fld>
            <a:endParaRPr lang="en-US" dirty="0"/>
          </a:p>
        </p:txBody>
      </p:sp>
      <p:sp>
        <p:nvSpPr>
          <p:cNvPr id="20484" name="Content Placeholder 1"/>
          <p:cNvSpPr>
            <a:spLocks noGrp="1"/>
          </p:cNvSpPr>
          <p:nvPr>
            <p:ph idx="1"/>
          </p:nvPr>
        </p:nvSpPr>
        <p:spPr>
          <a:xfrm>
            <a:off x="457200" y="1219200"/>
            <a:ext cx="8229600" cy="4827129"/>
          </a:xfrm>
        </p:spPr>
        <p:txBody>
          <a:bodyPr/>
          <a:lstStyle/>
          <a:p>
            <a:pPr eaLnBrk="1" hangingPunct="1"/>
            <a:endParaRPr lang="en-US" altLang="en-US" dirty="0"/>
          </a:p>
        </p:txBody>
      </p:sp>
      <p:pic>
        <p:nvPicPr>
          <p:cNvPr id="20485" name="Picture 3" descr="C:\Program Files (x86)\Microsoft Office\MEDIA\CAGCAT10\j0285410.wmf" title="GS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709333"/>
            <a:ext cx="3124200" cy="24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906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295400" y="76200"/>
            <a:ext cx="7769225" cy="618631"/>
          </a:xfrm>
        </p:spPr>
        <p:txBody>
          <a:bodyPr rtlCol="0">
            <a:noAutofit/>
          </a:bodyPr>
          <a:lstStyle/>
          <a:p>
            <a:pPr eaLnBrk="1" fontAlgn="auto" hangingPunct="1">
              <a:spcAft>
                <a:spcPts val="0"/>
              </a:spcAft>
              <a:defRPr/>
            </a:pPr>
            <a:r>
              <a:rPr lang="en-US" sz="3600" b="1" dirty="0"/>
              <a:t>VPATS and GPATS</a:t>
            </a:r>
          </a:p>
        </p:txBody>
      </p:sp>
      <p:sp>
        <p:nvSpPr>
          <p:cNvPr id="60419" name="Content Placeholder 2"/>
          <p:cNvSpPr>
            <a:spLocks noGrp="1"/>
          </p:cNvSpPr>
          <p:nvPr>
            <p:ph idx="1"/>
          </p:nvPr>
        </p:nvSpPr>
        <p:spPr>
          <a:xfrm>
            <a:off x="838200" y="1066800"/>
            <a:ext cx="7769225" cy="5039360"/>
          </a:xfrm>
        </p:spPr>
        <p:txBody>
          <a:bodyPr rtlCol="0">
            <a:normAutofit/>
          </a:bodyPr>
          <a:lstStyle/>
          <a:p>
            <a:pPr eaLnBrk="1" fontAlgn="auto" hangingPunct="1">
              <a:spcAft>
                <a:spcPts val="0"/>
              </a:spcAft>
              <a:defRPr/>
            </a:pPr>
            <a:r>
              <a:rPr lang="en-US" altLang="en-US" sz="2800" dirty="0"/>
              <a:t>What is a </a:t>
            </a:r>
            <a:r>
              <a:rPr lang="en-US" altLang="en-US" sz="2800" dirty="0" smtClean="0"/>
              <a:t>VPAT 2.0?</a:t>
            </a:r>
            <a:endParaRPr lang="en-US" altLang="en-US" sz="2800" dirty="0"/>
          </a:p>
          <a:p>
            <a:pPr eaLnBrk="1" fontAlgn="auto" hangingPunct="1">
              <a:spcAft>
                <a:spcPts val="0"/>
              </a:spcAft>
              <a:defRPr/>
            </a:pPr>
            <a:r>
              <a:rPr lang="en-US" altLang="en-US" sz="2800" dirty="0"/>
              <a:t>Voluntary Product Accessibility Template</a:t>
            </a:r>
          </a:p>
          <a:p>
            <a:pPr eaLnBrk="1" fontAlgn="auto" hangingPunct="1">
              <a:spcAft>
                <a:spcPts val="0"/>
              </a:spcAft>
              <a:defRPr/>
            </a:pPr>
            <a:r>
              <a:rPr lang="en-US" altLang="en-US" sz="2800" dirty="0" smtClean="0"/>
              <a:t>Created by Industry  </a:t>
            </a:r>
            <a:endParaRPr lang="en-US" altLang="en-US" sz="2800" dirty="0"/>
          </a:p>
          <a:p>
            <a:pPr eaLnBrk="1" fontAlgn="auto" hangingPunct="1">
              <a:spcAft>
                <a:spcPts val="0"/>
              </a:spcAft>
              <a:defRPr/>
            </a:pPr>
            <a:r>
              <a:rPr lang="en-US" altLang="en-US" sz="2800" dirty="0" smtClean="0"/>
              <a:t>VPAT </a:t>
            </a:r>
            <a:r>
              <a:rPr lang="en-US" altLang="en-US" sz="2800" dirty="0" smtClean="0"/>
              <a:t>2.0 released October </a:t>
            </a:r>
            <a:r>
              <a:rPr lang="en-US" altLang="en-US" sz="2800" dirty="0" smtClean="0"/>
              <a:t>2017</a:t>
            </a:r>
          </a:p>
          <a:p>
            <a:pPr fontAlgn="auto">
              <a:spcAft>
                <a:spcPts val="0"/>
              </a:spcAft>
              <a:defRPr/>
            </a:pPr>
            <a:r>
              <a:rPr lang="en-US" altLang="en-US" sz="2800" dirty="0"/>
              <a:t>Who uses it?</a:t>
            </a:r>
          </a:p>
          <a:p>
            <a:pPr marL="0" indent="0" eaLnBrk="1" fontAlgn="auto" hangingPunct="1">
              <a:spcAft>
                <a:spcPts val="0"/>
              </a:spcAft>
              <a:buNone/>
              <a:defRPr/>
            </a:pPr>
            <a:endParaRPr lang="en-US" altLang="en-US" sz="2800" dirty="0"/>
          </a:p>
          <a:p>
            <a:pPr eaLnBrk="1" fontAlgn="auto" hangingPunct="1">
              <a:spcAft>
                <a:spcPts val="0"/>
              </a:spcAft>
              <a:defRPr/>
            </a:pPr>
            <a:r>
              <a:rPr lang="en-US" altLang="en-US" sz="2800" dirty="0"/>
              <a:t>What is </a:t>
            </a:r>
            <a:r>
              <a:rPr lang="en-US" altLang="en-US" sz="2800" dirty="0" smtClean="0"/>
              <a:t>replacing the Government </a:t>
            </a:r>
            <a:r>
              <a:rPr lang="en-US" altLang="en-US" sz="2800" dirty="0"/>
              <a:t>Product Accessibility </a:t>
            </a:r>
            <a:r>
              <a:rPr lang="en-US" altLang="en-US" sz="2800" dirty="0" smtClean="0"/>
              <a:t>Template (GPAT)?</a:t>
            </a:r>
            <a:endParaRPr lang="en-US" altLang="en-US" sz="2800" dirty="0"/>
          </a:p>
          <a:p>
            <a:pPr eaLnBrk="1" fontAlgn="auto" hangingPunct="1">
              <a:spcAft>
                <a:spcPts val="0"/>
              </a:spcAft>
              <a:defRPr/>
            </a:pPr>
            <a:r>
              <a:rPr lang="en-US" altLang="en-US" sz="2800" dirty="0" smtClean="0"/>
              <a:t>Refreshed tool with new output format in the form of a report </a:t>
            </a:r>
            <a:endParaRPr lang="en-US" altLang="en-US" sz="2800" dirty="0"/>
          </a:p>
        </p:txBody>
      </p:sp>
      <p:sp>
        <p:nvSpPr>
          <p:cNvPr id="21508" name="Slide Number Placeholder 3"/>
          <p:cNvSpPr>
            <a:spLocks noGrp="1"/>
          </p:cNvSpPr>
          <p:nvPr>
            <p:ph type="sldNum" sz="quarter" idx="4294967295"/>
          </p:nvPr>
        </p:nvSpPr>
        <p:spPr bwMode="auto">
          <a:xfrm>
            <a:off x="8001000" y="6780108"/>
            <a:ext cx="606426" cy="3905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eaLnBrk="1" fontAlgn="base" hangingPunct="1">
              <a:spcBef>
                <a:spcPct val="0"/>
              </a:spcBef>
              <a:spcAft>
                <a:spcPct val="0"/>
              </a:spcAft>
              <a:buFontTx/>
              <a:buNone/>
            </a:pPr>
            <a:fld id="{89E01A02-36AD-4AC7-94C8-351DA9DC2687}" type="slidenum">
              <a:rPr lang="en-US" altLang="en-US" sz="1200" smtClean="0">
                <a:solidFill>
                  <a:srgbClr val="898989"/>
                </a:solidFill>
                <a:latin typeface="Arial" pitchFamily="34" charset="0"/>
                <a:ea typeface="ヒラギノ角ゴ Pro W3"/>
                <a:cs typeface="ヒラギノ角ゴ Pro W3"/>
              </a:rPr>
              <a:pPr algn="l" eaLnBrk="1" fontAlgn="base" hangingPunct="1">
                <a:spcBef>
                  <a:spcPct val="0"/>
                </a:spcBef>
                <a:spcAft>
                  <a:spcPct val="0"/>
                </a:spcAft>
                <a:buFontTx/>
                <a:buNone/>
              </a:pPr>
              <a:t>26</a:t>
            </a:fld>
            <a:endParaRPr lang="en-US" altLang="en-US" sz="1200" dirty="0">
              <a:solidFill>
                <a:srgbClr val="898989"/>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3163313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374775" y="12700"/>
            <a:ext cx="7769225" cy="618067"/>
          </a:xfrm>
        </p:spPr>
        <p:txBody>
          <a:bodyPr>
            <a:noAutofit/>
          </a:bodyPr>
          <a:lstStyle/>
          <a:p>
            <a:pPr eaLnBrk="1" hangingPunct="1"/>
            <a:r>
              <a:rPr lang="en-US" altLang="en-US" sz="3600" b="1" dirty="0"/>
              <a:t>First Cell Phone - 1973</a:t>
            </a:r>
          </a:p>
        </p:txBody>
      </p:sp>
      <p:pic>
        <p:nvPicPr>
          <p:cNvPr id="48131" name="Picture 2" descr="Picture of a man holding one of the fire cell phones in 197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990600"/>
            <a:ext cx="5699125" cy="4682067"/>
          </a:xfrm>
        </p:spPr>
      </p:pic>
      <p:sp>
        <p:nvSpPr>
          <p:cNvPr id="48132" name="Slide Number Placeholder 3"/>
          <p:cNvSpPr>
            <a:spLocks noGrp="1"/>
          </p:cNvSpPr>
          <p:nvPr>
            <p:ph type="sldNum" sz="quarter" idx="4294967295"/>
          </p:nvPr>
        </p:nvSpPr>
        <p:spPr bwMode="auto">
          <a:xfrm>
            <a:off x="8229600" y="6780107"/>
            <a:ext cx="45720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3BB21B16-6429-4FEB-90B0-548B3FF371E8}" type="slidenum">
              <a:rPr lang="en-US" altLang="en-US" sz="1100" smtClean="0">
                <a:latin typeface="Century Gothic" pitchFamily="34" charset="0"/>
                <a:ea typeface="ヒラギノ角ゴ Pro W3"/>
                <a:cs typeface="ヒラギノ角ゴ Pro W3"/>
              </a:rPr>
              <a:pPr algn="l" fontAlgn="base">
                <a:spcBef>
                  <a:spcPct val="0"/>
                </a:spcBef>
                <a:spcAft>
                  <a:spcPct val="0"/>
                </a:spcAft>
                <a:buFontTx/>
                <a:buNone/>
              </a:pPr>
              <a:t>27</a:t>
            </a:fld>
            <a:endParaRPr lang="en-US" altLang="en-US" sz="1100" dirty="0">
              <a:latin typeface="Century Gothic" pitchFamily="34" charset="0"/>
              <a:ea typeface="ヒラギノ角ゴ Pro W3"/>
              <a:cs typeface="ヒラギノ角ゴ Pro W3"/>
            </a:endParaRPr>
          </a:p>
        </p:txBody>
      </p:sp>
    </p:spTree>
    <p:extLst>
      <p:ext uri="{BB962C8B-B14F-4D97-AF65-F5344CB8AC3E}">
        <p14:creationId xmlns:p14="http://schemas.microsoft.com/office/powerpoint/2010/main" val="587867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374775" y="76200"/>
            <a:ext cx="7769225" cy="618067"/>
          </a:xfrm>
        </p:spPr>
        <p:txBody>
          <a:bodyPr>
            <a:noAutofit/>
          </a:bodyPr>
          <a:lstStyle/>
          <a:p>
            <a:pPr eaLnBrk="1" hangingPunct="1"/>
            <a:r>
              <a:rPr lang="en-US" altLang="en-US" sz="3600" b="1" dirty="0"/>
              <a:t>First Portable Computer - 1981</a:t>
            </a:r>
          </a:p>
        </p:txBody>
      </p:sp>
      <p:pic>
        <p:nvPicPr>
          <p:cNvPr id="49155" name="Picture 2" descr="Picture of one of the first portable computers in 198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066800"/>
            <a:ext cx="6985000" cy="4660053"/>
          </a:xfrm>
        </p:spPr>
      </p:pic>
      <p:sp>
        <p:nvSpPr>
          <p:cNvPr id="49156" name="Slide Number Placeholder 3"/>
          <p:cNvSpPr>
            <a:spLocks noGrp="1"/>
          </p:cNvSpPr>
          <p:nvPr>
            <p:ph type="sldNum" sz="quarter" idx="4294967295"/>
          </p:nvPr>
        </p:nvSpPr>
        <p:spPr bwMode="auto">
          <a:xfrm>
            <a:off x="8305800" y="6780107"/>
            <a:ext cx="606424"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EDEA8497-C8A8-40BF-8685-88A256039AE9}" type="slidenum">
              <a:rPr lang="en-US" altLang="en-US" sz="1100" smtClean="0">
                <a:latin typeface="Century Gothic" pitchFamily="34" charset="0"/>
                <a:ea typeface="ヒラギノ角ゴ Pro W3"/>
                <a:cs typeface="ヒラギノ角ゴ Pro W3"/>
              </a:rPr>
              <a:pPr algn="l" fontAlgn="base">
                <a:spcBef>
                  <a:spcPct val="0"/>
                </a:spcBef>
                <a:spcAft>
                  <a:spcPct val="0"/>
                </a:spcAft>
                <a:buFontTx/>
                <a:buNone/>
              </a:pPr>
              <a:t>28</a:t>
            </a:fld>
            <a:endParaRPr lang="en-US" altLang="en-US" sz="1100" dirty="0">
              <a:latin typeface="Century Gothic" pitchFamily="34" charset="0"/>
              <a:ea typeface="ヒラギノ角ゴ Pro W3"/>
              <a:cs typeface="ヒラギノ角ゴ Pro W3"/>
            </a:endParaRPr>
          </a:p>
        </p:txBody>
      </p:sp>
    </p:spTree>
    <p:extLst>
      <p:ext uri="{BB962C8B-B14F-4D97-AF65-F5344CB8AC3E}">
        <p14:creationId xmlns:p14="http://schemas.microsoft.com/office/powerpoint/2010/main" val="3143125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914400" y="76200"/>
            <a:ext cx="8229600" cy="623147"/>
          </a:xfrm>
        </p:spPr>
        <p:txBody>
          <a:bodyPr>
            <a:noAutofit/>
          </a:bodyPr>
          <a:lstStyle/>
          <a:p>
            <a:pPr eaLnBrk="1" hangingPunct="1"/>
            <a:r>
              <a:rPr lang="en-US" altLang="en-US" sz="3600" b="1" dirty="0"/>
              <a:t>First Website - 1991</a:t>
            </a:r>
          </a:p>
        </p:txBody>
      </p:sp>
      <p:pic>
        <p:nvPicPr>
          <p:cNvPr id="50179" name="Picture 3" descr="Picture of one of the first web pages in 1991 showing all tex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685800"/>
            <a:ext cx="8686800" cy="5682827"/>
          </a:xfrm>
        </p:spPr>
      </p:pic>
      <p:sp>
        <p:nvSpPr>
          <p:cNvPr id="50180" name="Slide Number Placeholder 3"/>
          <p:cNvSpPr>
            <a:spLocks noGrp="1"/>
          </p:cNvSpPr>
          <p:nvPr>
            <p:ph type="sldNum" sz="quarter" idx="4294967295"/>
          </p:nvPr>
        </p:nvSpPr>
        <p:spPr bwMode="auto">
          <a:xfrm>
            <a:off x="8001001" y="6780106"/>
            <a:ext cx="761999"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75E85DB7-D5D4-4495-BA40-200E361FC0C7}" type="slidenum">
              <a:rPr lang="en-US" altLang="en-US" sz="1100" smtClean="0">
                <a:latin typeface="Century Gothic" pitchFamily="34" charset="0"/>
                <a:ea typeface="ヒラギノ角ゴ Pro W3"/>
                <a:cs typeface="ヒラギノ角ゴ Pro W3"/>
              </a:rPr>
              <a:pPr algn="l" fontAlgn="base">
                <a:spcBef>
                  <a:spcPct val="0"/>
                </a:spcBef>
                <a:spcAft>
                  <a:spcPct val="0"/>
                </a:spcAft>
                <a:buFontTx/>
                <a:buNone/>
              </a:pPr>
              <a:t>29</a:t>
            </a:fld>
            <a:endParaRPr lang="en-US" altLang="en-US" sz="1100" dirty="0">
              <a:latin typeface="Century Gothic" pitchFamily="34" charset="0"/>
              <a:ea typeface="ヒラギノ角ゴ Pro W3"/>
              <a:cs typeface="ヒラギノ角ゴ Pro W3"/>
            </a:endParaRPr>
          </a:p>
        </p:txBody>
      </p:sp>
    </p:spTree>
    <p:extLst>
      <p:ext uri="{BB962C8B-B14F-4D97-AF65-F5344CB8AC3E}">
        <p14:creationId xmlns:p14="http://schemas.microsoft.com/office/powerpoint/2010/main" val="429430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990600"/>
          </a:xfrm>
        </p:spPr>
        <p:txBody>
          <a:bodyPr/>
          <a:lstStyle/>
          <a:p>
            <a:r>
              <a:rPr lang="en-US" altLang="en-US" b="1" dirty="0">
                <a:latin typeface="Arial" pitchFamily="34" charset="0"/>
                <a:cs typeface="Arial" pitchFamily="34" charset="0"/>
              </a:rPr>
              <a:t>Federal Agencies Accountable for oversight, support and reporting</a:t>
            </a:r>
            <a:endParaRPr lang="en-US" dirty="0"/>
          </a:p>
        </p:txBody>
      </p:sp>
      <p:sp>
        <p:nvSpPr>
          <p:cNvPr id="3" name="Content Placeholder 2"/>
          <p:cNvSpPr>
            <a:spLocks noGrp="1"/>
          </p:cNvSpPr>
          <p:nvPr>
            <p:ph idx="1"/>
          </p:nvPr>
        </p:nvSpPr>
        <p:spPr>
          <a:xfrm>
            <a:off x="152400" y="1143000"/>
            <a:ext cx="8229600" cy="4827694"/>
          </a:xfrm>
        </p:spPr>
        <p:txBody>
          <a:bodyPr/>
          <a:lstStyle/>
          <a:p>
            <a:pPr marL="457200" indent="-457200">
              <a:spcBef>
                <a:spcPts val="600"/>
              </a:spcBef>
              <a:spcAft>
                <a:spcPts val="600"/>
              </a:spcAft>
              <a:buClr>
                <a:srgbClr val="0070C0"/>
              </a:buClr>
              <a:buFont typeface="Wingdings" pitchFamily="2" charset="2"/>
              <a:buChar char="u"/>
              <a:defRPr/>
            </a:pPr>
            <a:r>
              <a:rPr lang="en-US" b="1" dirty="0">
                <a:cs typeface="Arial" pitchFamily="34" charset="0"/>
              </a:rPr>
              <a:t>US Access Board </a:t>
            </a:r>
            <a:r>
              <a:rPr lang="en-US" dirty="0">
                <a:cs typeface="Arial" pitchFamily="34" charset="0"/>
              </a:rPr>
              <a:t>– An independent Federal agency, whose primary mission is to promote accessibility for individuals with disabilities.  The Access Board is responsible for the development and periodic updating of the Section 508 Standards.  </a:t>
            </a:r>
          </a:p>
          <a:p>
            <a:pPr marL="457200" indent="-457200">
              <a:spcBef>
                <a:spcPts val="600"/>
              </a:spcBef>
              <a:spcAft>
                <a:spcPts val="600"/>
              </a:spcAft>
              <a:buClr>
                <a:srgbClr val="0070C0"/>
              </a:buClr>
              <a:buFont typeface="Wingdings" pitchFamily="2" charset="2"/>
              <a:buChar char="u"/>
              <a:defRPr/>
            </a:pPr>
            <a:r>
              <a:rPr lang="en-US" b="1" dirty="0">
                <a:cs typeface="Arial" pitchFamily="34" charset="0"/>
              </a:rPr>
              <a:t>General Services Administration (GSA) </a:t>
            </a:r>
            <a:r>
              <a:rPr lang="en-US" dirty="0" smtClean="0">
                <a:cs typeface="Arial" pitchFamily="34" charset="0"/>
              </a:rPr>
              <a:t>– GSA </a:t>
            </a:r>
            <a:r>
              <a:rPr lang="en-US" dirty="0">
                <a:cs typeface="Arial" pitchFamily="34" charset="0"/>
              </a:rPr>
              <a:t>provides tools and analysis to support government agencies in </a:t>
            </a:r>
            <a:r>
              <a:rPr lang="en-US">
                <a:cs typeface="Arial" pitchFamily="34" charset="0"/>
              </a:rPr>
              <a:t>providing </a:t>
            </a:r>
            <a:r>
              <a:rPr lang="en-US" smtClean="0">
                <a:cs typeface="Arial" pitchFamily="34" charset="0"/>
              </a:rPr>
              <a:t>Section 508 electronic </a:t>
            </a:r>
            <a:r>
              <a:rPr lang="en-US" dirty="0">
                <a:cs typeface="Arial" pitchFamily="34" charset="0"/>
              </a:rPr>
              <a:t>service technology to businesses, other government customers, and citizens.  </a:t>
            </a:r>
          </a:p>
          <a:p>
            <a:pPr marL="457200" indent="-457200">
              <a:spcBef>
                <a:spcPts val="600"/>
              </a:spcBef>
              <a:spcAft>
                <a:spcPts val="600"/>
              </a:spcAft>
              <a:buClr>
                <a:srgbClr val="0070C0"/>
              </a:buClr>
              <a:buFont typeface="Wingdings" pitchFamily="2" charset="2"/>
              <a:buChar char="u"/>
              <a:defRPr/>
            </a:pPr>
            <a:r>
              <a:rPr lang="en-US" b="1" dirty="0">
                <a:cs typeface="Arial" pitchFamily="34" charset="0"/>
              </a:rPr>
              <a:t>Department of Justice (</a:t>
            </a:r>
            <a:r>
              <a:rPr lang="en-US" b="1" dirty="0" err="1">
                <a:cs typeface="Arial" pitchFamily="34" charset="0"/>
              </a:rPr>
              <a:t>DoJ</a:t>
            </a:r>
            <a:r>
              <a:rPr lang="en-US" b="1" dirty="0">
                <a:cs typeface="Arial" pitchFamily="34" charset="0"/>
              </a:rPr>
              <a:t>) </a:t>
            </a:r>
            <a:r>
              <a:rPr lang="en-US" dirty="0">
                <a:cs typeface="Arial" pitchFamily="34" charset="0"/>
              </a:rPr>
              <a:t>– Judicial oversight responsibilities. Every two years the Department of Justice reports to Congress and the President on the government's progress in complying with Section 508. </a:t>
            </a:r>
          </a:p>
          <a:p>
            <a:pPr marL="457200" indent="-457200">
              <a:spcBef>
                <a:spcPts val="600"/>
              </a:spcBef>
              <a:spcAft>
                <a:spcPts val="600"/>
              </a:spcAft>
              <a:buClr>
                <a:srgbClr val="0070C0"/>
              </a:buClr>
              <a:buFont typeface="Wingdings" pitchFamily="2" charset="2"/>
              <a:buChar char="u"/>
              <a:defRPr/>
            </a:pPr>
            <a:r>
              <a:rPr lang="en-US" b="1" dirty="0">
                <a:cs typeface="Arial" pitchFamily="34" charset="0"/>
              </a:rPr>
              <a:t>Office of Management and Budget (OMB) – </a:t>
            </a:r>
            <a:r>
              <a:rPr lang="en-US" dirty="0">
                <a:cs typeface="Arial" pitchFamily="34" charset="0"/>
              </a:rPr>
              <a:t>Provides Federal Section 508 Program Oversight, and issues policy guidance.</a:t>
            </a:r>
          </a:p>
          <a:p>
            <a:endParaRPr lang="en-US" dirty="0"/>
          </a:p>
        </p:txBody>
      </p:sp>
    </p:spTree>
    <p:extLst>
      <p:ext uri="{BB962C8B-B14F-4D97-AF65-F5344CB8AC3E}">
        <p14:creationId xmlns:p14="http://schemas.microsoft.com/office/powerpoint/2010/main" val="2778896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04800" y="162560"/>
            <a:ext cx="8686803" cy="975360"/>
          </a:xfrm>
        </p:spPr>
        <p:txBody>
          <a:bodyPr/>
          <a:lstStyle/>
          <a:p>
            <a:pPr eaLnBrk="1" hangingPunct="1"/>
            <a:r>
              <a:rPr lang="en-US" altLang="en-US" sz="3200" b="1" dirty="0" smtClean="0"/>
              <a:t>Summary</a:t>
            </a:r>
          </a:p>
        </p:txBody>
      </p:sp>
      <p:sp>
        <p:nvSpPr>
          <p:cNvPr id="3" name="Content Placeholder 2"/>
          <p:cNvSpPr>
            <a:spLocks noGrp="1"/>
          </p:cNvSpPr>
          <p:nvPr>
            <p:ph idx="1"/>
          </p:nvPr>
        </p:nvSpPr>
        <p:spPr>
          <a:xfrm>
            <a:off x="381000" y="762000"/>
            <a:ext cx="8458200" cy="5562600"/>
          </a:xfrm>
        </p:spPr>
        <p:txBody>
          <a:bodyPr rtlCol="0">
            <a:noAutofit/>
          </a:bodyPr>
          <a:lstStyle/>
          <a:p>
            <a:pPr eaLnBrk="1" fontAlgn="auto" hangingPunct="1">
              <a:spcAft>
                <a:spcPts val="0"/>
              </a:spcAft>
              <a:defRPr/>
            </a:pPr>
            <a:r>
              <a:rPr lang="en-US" sz="2400" dirty="0" smtClean="0"/>
              <a:t>Make a strong statement of Section 508 relevance </a:t>
            </a:r>
          </a:p>
          <a:p>
            <a:pPr eaLnBrk="1" fontAlgn="auto" hangingPunct="1">
              <a:spcAft>
                <a:spcPts val="0"/>
              </a:spcAft>
              <a:defRPr/>
            </a:pPr>
            <a:r>
              <a:rPr lang="en-US" sz="2400" dirty="0" smtClean="0"/>
              <a:t>Identify applicable technical provisions</a:t>
            </a:r>
          </a:p>
          <a:p>
            <a:pPr eaLnBrk="1" fontAlgn="auto" hangingPunct="1">
              <a:spcAft>
                <a:spcPts val="0"/>
              </a:spcAft>
              <a:defRPr/>
            </a:pPr>
            <a:r>
              <a:rPr lang="en-US" sz="2400" dirty="0" smtClean="0"/>
              <a:t>Support </a:t>
            </a:r>
            <a:r>
              <a:rPr lang="en-US" sz="2400" dirty="0" smtClean="0"/>
              <a:t>Documentation always applies!</a:t>
            </a:r>
          </a:p>
          <a:p>
            <a:pPr eaLnBrk="1" fontAlgn="auto" hangingPunct="1">
              <a:spcAft>
                <a:spcPts val="0"/>
              </a:spcAft>
              <a:defRPr/>
            </a:pPr>
            <a:r>
              <a:rPr lang="en-US" sz="2400" dirty="0" smtClean="0"/>
              <a:t>If you have an EXCEPTION, state it!</a:t>
            </a:r>
          </a:p>
          <a:p>
            <a:pPr eaLnBrk="1" fontAlgn="auto" hangingPunct="1">
              <a:spcAft>
                <a:spcPts val="0"/>
              </a:spcAft>
              <a:defRPr/>
            </a:pPr>
            <a:r>
              <a:rPr lang="en-US" sz="2400" dirty="0" smtClean="0"/>
              <a:t>Ensure your documents are in an accessible </a:t>
            </a:r>
            <a:r>
              <a:rPr lang="en-US" sz="2400" dirty="0" smtClean="0"/>
              <a:t>format!</a:t>
            </a:r>
            <a:endParaRPr lang="en-US" sz="2400" dirty="0" smtClean="0"/>
          </a:p>
          <a:p>
            <a:pPr eaLnBrk="1" fontAlgn="auto" hangingPunct="1">
              <a:spcAft>
                <a:spcPts val="0"/>
              </a:spcAft>
              <a:defRPr/>
            </a:pPr>
            <a:r>
              <a:rPr lang="en-US" sz="2400" dirty="0" smtClean="0"/>
              <a:t>Ask vendors to conform to accessibility requirements, do not ask vendors to comply or “certify” accessibility</a:t>
            </a:r>
          </a:p>
          <a:p>
            <a:pPr eaLnBrk="1" fontAlgn="auto" hangingPunct="1">
              <a:spcAft>
                <a:spcPts val="0"/>
              </a:spcAft>
              <a:defRPr/>
            </a:pPr>
            <a:r>
              <a:rPr lang="en-US" sz="2400" dirty="0" smtClean="0"/>
              <a:t>Inspection and acceptance are important!</a:t>
            </a:r>
            <a:endParaRPr lang="en-US" sz="2400" dirty="0" smtClean="0"/>
          </a:p>
          <a:p>
            <a:pPr eaLnBrk="1" fontAlgn="auto" hangingPunct="1">
              <a:spcAft>
                <a:spcPts val="0"/>
              </a:spcAft>
              <a:defRPr/>
            </a:pPr>
            <a:r>
              <a:rPr lang="en-US" sz="2400" dirty="0" smtClean="0"/>
              <a:t>Document and audit</a:t>
            </a:r>
          </a:p>
          <a:p>
            <a:pPr eaLnBrk="1" fontAlgn="auto" hangingPunct="1">
              <a:spcAft>
                <a:spcPts val="0"/>
              </a:spcAft>
              <a:defRPr/>
            </a:pPr>
            <a:r>
              <a:rPr lang="en-US" sz="2400" dirty="0" smtClean="0"/>
              <a:t>To do all this, use the Accessibility Requirements Tool (ART</a:t>
            </a:r>
            <a:r>
              <a:rPr lang="en-US" sz="2400" dirty="0" smtClean="0"/>
              <a:t>) and the Solicitation Review Tool (SRT)</a:t>
            </a:r>
            <a:endParaRPr lang="en-US" sz="2400" dirty="0" smtClean="0"/>
          </a:p>
        </p:txBody>
      </p:sp>
    </p:spTree>
    <p:extLst>
      <p:ext uri="{BB962C8B-B14F-4D97-AF65-F5344CB8AC3E}">
        <p14:creationId xmlns:p14="http://schemas.microsoft.com/office/powerpoint/2010/main" val="3410300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71600" y="152400"/>
            <a:ext cx="7693025" cy="894080"/>
          </a:xfrm>
        </p:spPr>
        <p:txBody>
          <a:bodyPr/>
          <a:lstStyle/>
          <a:p>
            <a:pPr eaLnBrk="1" hangingPunct="1"/>
            <a:r>
              <a:rPr lang="en-US" altLang="en-US" sz="3600" b="1" dirty="0"/>
              <a:t>The Bottom Line</a:t>
            </a:r>
          </a:p>
        </p:txBody>
      </p:sp>
      <p:sp>
        <p:nvSpPr>
          <p:cNvPr id="31747" name="Content Placeholder 2"/>
          <p:cNvSpPr>
            <a:spLocks noGrp="1"/>
          </p:cNvSpPr>
          <p:nvPr>
            <p:ph idx="1"/>
          </p:nvPr>
        </p:nvSpPr>
        <p:spPr>
          <a:xfrm>
            <a:off x="304800" y="990600"/>
            <a:ext cx="8229600" cy="5334000"/>
          </a:xfrm>
        </p:spPr>
        <p:txBody>
          <a:bodyPr>
            <a:normAutofit/>
          </a:bodyPr>
          <a:lstStyle/>
          <a:p>
            <a:r>
              <a:rPr lang="en-US" altLang="en-US" sz="2400" dirty="0"/>
              <a:t>Section 508 should ultimately become transparent and simply part of doing business</a:t>
            </a:r>
          </a:p>
          <a:p>
            <a:pPr eaLnBrk="1" hangingPunct="1"/>
            <a:r>
              <a:rPr lang="en-US" altLang="en-US" sz="2400" dirty="0" smtClean="0"/>
              <a:t>Section </a:t>
            </a:r>
            <a:r>
              <a:rPr lang="en-US" altLang="en-US" sz="2400" dirty="0"/>
              <a:t>508 affects all ICT that is “developed, procured, maintained or used” by the Federal government</a:t>
            </a:r>
          </a:p>
          <a:p>
            <a:pPr eaLnBrk="1" hangingPunct="1"/>
            <a:r>
              <a:rPr lang="en-US" altLang="en-US" sz="2400" dirty="0"/>
              <a:t>Not recognizing our responsibility for Section 508 in today’s environment is not a good business </a:t>
            </a:r>
            <a:r>
              <a:rPr lang="en-US" altLang="en-US" sz="2400" dirty="0" smtClean="0"/>
              <a:t>decision and can lead to lawsuits.</a:t>
            </a:r>
            <a:endParaRPr lang="en-US" altLang="en-US" sz="2400" dirty="0"/>
          </a:p>
          <a:p>
            <a:pPr eaLnBrk="1" hangingPunct="1"/>
            <a:r>
              <a:rPr lang="en-US" altLang="en-US" sz="2400" dirty="0"/>
              <a:t>Federal government is the leader in promoting the hiring and accommodating of persons with disabilities.</a:t>
            </a:r>
          </a:p>
          <a:p>
            <a:pPr eaLnBrk="1" hangingPunct="1"/>
            <a:r>
              <a:rPr lang="en-US" altLang="en-US" sz="2400" dirty="0"/>
              <a:t>Virtual and mobile workplaces present new requirements and </a:t>
            </a:r>
            <a:r>
              <a:rPr lang="en-US" altLang="en-US" sz="2400" dirty="0" smtClean="0"/>
              <a:t>challenges</a:t>
            </a:r>
            <a:endParaRPr lang="en-US" altLang="en-US" sz="2400" dirty="0"/>
          </a:p>
        </p:txBody>
      </p:sp>
      <p:sp>
        <p:nvSpPr>
          <p:cNvPr id="2" name="Slide Number Placeholder 1"/>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31</a:t>
            </a:fld>
            <a:endParaRPr lang="en-US" dirty="0"/>
          </a:p>
        </p:txBody>
      </p:sp>
    </p:spTree>
    <p:extLst>
      <p:ext uri="{BB962C8B-B14F-4D97-AF65-F5344CB8AC3E}">
        <p14:creationId xmlns:p14="http://schemas.microsoft.com/office/powerpoint/2010/main" val="2542106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066800" y="76200"/>
            <a:ext cx="7769225" cy="590974"/>
          </a:xfrm>
        </p:spPr>
        <p:txBody>
          <a:bodyPr>
            <a:normAutofit fontScale="90000"/>
          </a:bodyPr>
          <a:lstStyle/>
          <a:p>
            <a:r>
              <a:rPr lang="en-US" altLang="en-US" sz="4000" b="1" dirty="0"/>
              <a:t>Resources</a:t>
            </a:r>
            <a:r>
              <a:rPr lang="en-US" altLang="en-US" dirty="0"/>
              <a:t>	</a:t>
            </a:r>
          </a:p>
        </p:txBody>
      </p:sp>
      <p:sp>
        <p:nvSpPr>
          <p:cNvPr id="109571" name="Content Placeholder 2"/>
          <p:cNvSpPr>
            <a:spLocks noGrp="1"/>
          </p:cNvSpPr>
          <p:nvPr>
            <p:ph idx="1"/>
          </p:nvPr>
        </p:nvSpPr>
        <p:spPr>
          <a:xfrm>
            <a:off x="457200" y="762000"/>
            <a:ext cx="7769225" cy="5039360"/>
          </a:xfrm>
        </p:spPr>
        <p:txBody>
          <a:bodyPr>
            <a:normAutofit fontScale="85000" lnSpcReduction="10000"/>
          </a:bodyPr>
          <a:lstStyle/>
          <a:p>
            <a:pPr>
              <a:defRPr/>
            </a:pPr>
            <a:r>
              <a:rPr lang="en-US" sz="3200" b="1" u="sng" dirty="0"/>
              <a:t>www.section508.gov</a:t>
            </a:r>
          </a:p>
          <a:p>
            <a:pPr lvl="1">
              <a:defRPr/>
            </a:pPr>
            <a:r>
              <a:rPr lang="en-US" sz="3200" dirty="0"/>
              <a:t>Guidance on everything to do with Section 508</a:t>
            </a:r>
          </a:p>
          <a:p>
            <a:pPr lvl="2">
              <a:defRPr/>
            </a:pPr>
            <a:r>
              <a:rPr lang="en-US" sz="3200" dirty="0" smtClean="0"/>
              <a:t>Section 508 Training</a:t>
            </a:r>
          </a:p>
          <a:p>
            <a:pPr lvl="2">
              <a:defRPr/>
            </a:pPr>
            <a:r>
              <a:rPr lang="en-US" sz="3200" dirty="0" smtClean="0"/>
              <a:t>Accessibility </a:t>
            </a:r>
            <a:r>
              <a:rPr lang="en-US" sz="3200" dirty="0" smtClean="0"/>
              <a:t>Requirements Tool (ART</a:t>
            </a:r>
            <a:r>
              <a:rPr lang="en-US" sz="3200" dirty="0" smtClean="0"/>
              <a:t>)</a:t>
            </a:r>
          </a:p>
          <a:p>
            <a:pPr lvl="2">
              <a:defRPr/>
            </a:pPr>
            <a:r>
              <a:rPr lang="en-US" sz="3200" dirty="0" smtClean="0"/>
              <a:t>Solicitation Review Tool (SRT)</a:t>
            </a:r>
            <a:endParaRPr lang="en-US" sz="3200" dirty="0"/>
          </a:p>
          <a:p>
            <a:pPr lvl="2">
              <a:defRPr/>
            </a:pPr>
            <a:r>
              <a:rPr lang="en-US" sz="3200" dirty="0"/>
              <a:t>Best Practices</a:t>
            </a:r>
          </a:p>
          <a:p>
            <a:pPr lvl="2">
              <a:defRPr/>
            </a:pPr>
            <a:r>
              <a:rPr lang="en-US" sz="3200" dirty="0"/>
              <a:t>Section 508 and the Law</a:t>
            </a:r>
          </a:p>
          <a:p>
            <a:pPr lvl="2">
              <a:defRPr/>
            </a:pPr>
            <a:r>
              <a:rPr lang="en-US" sz="3200" dirty="0"/>
              <a:t>Section 508 </a:t>
            </a:r>
            <a:r>
              <a:rPr lang="en-US" sz="3200" dirty="0" smtClean="0"/>
              <a:t>Coordinators</a:t>
            </a:r>
          </a:p>
          <a:p>
            <a:pPr lvl="2">
              <a:defRPr/>
            </a:pPr>
            <a:r>
              <a:rPr lang="en-US" sz="3200" dirty="0" smtClean="0"/>
              <a:t>Section 508 Toolkit </a:t>
            </a:r>
            <a:endParaRPr lang="en-US" sz="3200" dirty="0"/>
          </a:p>
          <a:p>
            <a:pPr lvl="2">
              <a:defRPr/>
            </a:pPr>
            <a:r>
              <a:rPr lang="en-US" sz="3200" dirty="0"/>
              <a:t>And much more</a:t>
            </a:r>
          </a:p>
          <a:p>
            <a:pPr marL="0" indent="0">
              <a:buNone/>
              <a:defRPr/>
            </a:pPr>
            <a:endParaRPr lang="en-US" dirty="0"/>
          </a:p>
        </p:txBody>
      </p:sp>
      <p:sp>
        <p:nvSpPr>
          <p:cNvPr id="54276" name="Slide Number Placeholder 3"/>
          <p:cNvSpPr>
            <a:spLocks noGrp="1"/>
          </p:cNvSpPr>
          <p:nvPr>
            <p:ph type="sldNum" sz="quarter" idx="4294967295"/>
          </p:nvPr>
        </p:nvSpPr>
        <p:spPr bwMode="auto">
          <a:xfrm>
            <a:off x="8226425" y="6780107"/>
            <a:ext cx="460375"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72CEA4AE-1552-41A7-BD40-61C727574C29}" type="slidenum">
              <a:rPr lang="en-US" altLang="en-US" sz="1100" smtClean="0">
                <a:latin typeface="Century Gothic" pitchFamily="34" charset="0"/>
                <a:ea typeface="ヒラギノ角ゴ Pro W3"/>
                <a:cs typeface="ヒラギノ角ゴ Pro W3"/>
              </a:rPr>
              <a:pPr algn="l" fontAlgn="base">
                <a:spcBef>
                  <a:spcPct val="0"/>
                </a:spcBef>
                <a:spcAft>
                  <a:spcPct val="0"/>
                </a:spcAft>
                <a:buFontTx/>
                <a:buNone/>
              </a:pPr>
              <a:t>32</a:t>
            </a:fld>
            <a:endParaRPr lang="en-US" altLang="en-US" sz="1100" dirty="0">
              <a:latin typeface="Century Gothic" pitchFamily="34" charset="0"/>
              <a:ea typeface="ヒラギノ角ゴ Pro W3"/>
              <a:cs typeface="ヒラギノ角ゴ Pro W3"/>
            </a:endParaRPr>
          </a:p>
        </p:txBody>
      </p:sp>
    </p:spTree>
    <p:extLst>
      <p:ext uri="{BB962C8B-B14F-4D97-AF65-F5344CB8AC3E}">
        <p14:creationId xmlns:p14="http://schemas.microsoft.com/office/powerpoint/2010/main" val="5884540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685800"/>
          </a:xfrm>
        </p:spPr>
        <p:txBody>
          <a:bodyPr/>
          <a:lstStyle/>
          <a:p>
            <a:r>
              <a:rPr lang="en-US" sz="3600" b="1" dirty="0"/>
              <a:t>More Resources</a:t>
            </a:r>
          </a:p>
        </p:txBody>
      </p:sp>
      <p:sp>
        <p:nvSpPr>
          <p:cNvPr id="3" name="Content Placeholder 2"/>
          <p:cNvSpPr>
            <a:spLocks noGrp="1"/>
          </p:cNvSpPr>
          <p:nvPr>
            <p:ph idx="1"/>
          </p:nvPr>
        </p:nvSpPr>
        <p:spPr>
          <a:xfrm>
            <a:off x="533400" y="762000"/>
            <a:ext cx="8229600" cy="5486400"/>
          </a:xfrm>
        </p:spPr>
        <p:txBody>
          <a:bodyPr>
            <a:noAutofit/>
          </a:bodyPr>
          <a:lstStyle/>
          <a:p>
            <a:pPr lvl="0"/>
            <a:r>
              <a:rPr lang="en-US" b="1" u="sng" dirty="0"/>
              <a:t>www.Access-Board.gov</a:t>
            </a:r>
            <a:r>
              <a:rPr lang="en-US" b="1" dirty="0"/>
              <a:t> </a:t>
            </a:r>
            <a:r>
              <a:rPr lang="en-US" dirty="0"/>
              <a:t>– </a:t>
            </a:r>
            <a:r>
              <a:rPr lang="en-US" dirty="0" smtClean="0"/>
              <a:t>Revised Section </a:t>
            </a:r>
            <a:r>
              <a:rPr lang="en-US" dirty="0"/>
              <a:t>508 </a:t>
            </a:r>
            <a:r>
              <a:rPr lang="en-US" dirty="0" smtClean="0"/>
              <a:t>Standards, </a:t>
            </a:r>
            <a:r>
              <a:rPr lang="en-US" dirty="0"/>
              <a:t>technical assistance; </a:t>
            </a:r>
          </a:p>
          <a:p>
            <a:pPr marL="457200" lvl="1" indent="0">
              <a:buNone/>
            </a:pPr>
            <a:endParaRPr lang="en-US" dirty="0"/>
          </a:p>
          <a:p>
            <a:r>
              <a:rPr lang="en-US" b="1" u="sng" dirty="0"/>
              <a:t>http://w3.org/tr/wcag</a:t>
            </a:r>
            <a:r>
              <a:rPr lang="en-US" dirty="0"/>
              <a:t> – WCAG 2.0 materials:</a:t>
            </a:r>
          </a:p>
          <a:p>
            <a:pPr lvl="1"/>
            <a:r>
              <a:rPr lang="en-US" dirty="0"/>
              <a:t>WCAG 2.0 Guidelines and Success Criteria</a:t>
            </a:r>
          </a:p>
          <a:p>
            <a:pPr lvl="1"/>
            <a:r>
              <a:rPr lang="en-US" dirty="0"/>
              <a:t>Understanding WCAG 2.0 (Technical Assistance (TA)) </a:t>
            </a:r>
          </a:p>
          <a:p>
            <a:pPr lvl="1"/>
            <a:r>
              <a:rPr lang="en-US" dirty="0"/>
              <a:t>Techniques for WCAG 2.0 (TA)</a:t>
            </a:r>
          </a:p>
          <a:p>
            <a:pPr lvl="1"/>
            <a:r>
              <a:rPr lang="en-US" dirty="0"/>
              <a:t>Customizable and interactive Quick Reference (TA</a:t>
            </a:r>
            <a:r>
              <a:rPr lang="en-US" dirty="0" smtClean="0"/>
              <a:t>)</a:t>
            </a:r>
          </a:p>
          <a:p>
            <a:pPr marL="457200" lvl="1" indent="0">
              <a:buNone/>
            </a:pPr>
            <a:endParaRPr lang="en-US" dirty="0" smtClean="0"/>
          </a:p>
          <a:p>
            <a:pPr marL="0" lvl="1" indent="400050">
              <a:buFont typeface="Arial" panose="020B0604020202020204" pitchFamily="34" charset="0"/>
              <a:buChar char="•"/>
            </a:pPr>
            <a:r>
              <a:rPr lang="en-US" b="1" u="sng" dirty="0"/>
              <a:t>www.adaconferences.org/CIOC/Archives</a:t>
            </a:r>
            <a:r>
              <a:rPr lang="en-US" b="1" dirty="0"/>
              <a:t> </a:t>
            </a:r>
            <a:r>
              <a:rPr lang="en-US" dirty="0"/>
              <a:t>– Section 508 “Best </a:t>
            </a:r>
            <a:endParaRPr lang="en-US" dirty="0" smtClean="0"/>
          </a:p>
          <a:p>
            <a:pPr marL="0" lvl="1" indent="0">
              <a:buNone/>
            </a:pPr>
            <a:r>
              <a:rPr lang="en-US" dirty="0"/>
              <a:t> </a:t>
            </a:r>
            <a:r>
              <a:rPr lang="en-US" dirty="0" smtClean="0"/>
              <a:t>     Practices</a:t>
            </a:r>
            <a:r>
              <a:rPr lang="en-US" dirty="0"/>
              <a:t>” Webinar series (2013-2017).  Sponsored by the U.S. </a:t>
            </a:r>
            <a:r>
              <a:rPr lang="en-US" dirty="0" smtClean="0"/>
              <a:t>  </a:t>
            </a:r>
          </a:p>
          <a:p>
            <a:pPr marL="0" lvl="1" indent="0">
              <a:buNone/>
            </a:pPr>
            <a:r>
              <a:rPr lang="en-US" dirty="0"/>
              <a:t> </a:t>
            </a:r>
            <a:r>
              <a:rPr lang="en-US" dirty="0" smtClean="0"/>
              <a:t>     Access </a:t>
            </a:r>
            <a:r>
              <a:rPr lang="en-US" dirty="0"/>
              <a:t>Board and CIO Council (CIOC). Held bi-monthly.  </a:t>
            </a:r>
          </a:p>
          <a:p>
            <a:pPr lvl="1"/>
            <a:endParaRPr lang="en-US" sz="2400" dirty="0"/>
          </a:p>
        </p:txBody>
      </p:sp>
      <p:sp>
        <p:nvSpPr>
          <p:cNvPr id="6" name="Slide Number Placeholder 5"/>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33</a:t>
            </a:fld>
            <a:endParaRPr lang="en-US" dirty="0"/>
          </a:p>
        </p:txBody>
      </p:sp>
    </p:spTree>
    <p:extLst>
      <p:ext uri="{BB962C8B-B14F-4D97-AF65-F5344CB8AC3E}">
        <p14:creationId xmlns:p14="http://schemas.microsoft.com/office/powerpoint/2010/main" val="4063191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fld id="{1D8CCC75-25FB-4AAC-83B0-48775DE0187C}" type="slidenum">
              <a:rPr lang="en-US" altLang="en-US" smtClean="0"/>
              <a:pPr/>
              <a:t>34</a:t>
            </a:fld>
            <a:endParaRPr lang="en-US" altLang="en-US" dirty="0" smtClean="0"/>
          </a:p>
        </p:txBody>
      </p:sp>
      <p:pic>
        <p:nvPicPr>
          <p:cNvPr id="51203" name="Picture 9" descr="Working dog assisting at ATM by putting card into sl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143000"/>
            <a:ext cx="6172200" cy="47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title="Helping at the Bank"/>
          <p:cNvSpPr txBox="1"/>
          <p:nvPr/>
        </p:nvSpPr>
        <p:spPr>
          <a:xfrm>
            <a:off x="3886200" y="127000"/>
            <a:ext cx="5257800" cy="646331"/>
          </a:xfrm>
          <a:prstGeom prst="rect">
            <a:avLst/>
          </a:prstGeom>
          <a:noFill/>
        </p:spPr>
        <p:txBody>
          <a:bodyPr wrap="square" rtlCol="0">
            <a:spAutoFit/>
          </a:bodyPr>
          <a:lstStyle/>
          <a:p>
            <a:r>
              <a:rPr lang="en-US" sz="3600" b="1" dirty="0" smtClean="0">
                <a:solidFill>
                  <a:srgbClr val="005087"/>
                </a:solidFill>
              </a:rPr>
              <a:t>Helping at the Bank</a:t>
            </a:r>
            <a:endParaRPr lang="en-US" sz="3600" b="1" dirty="0">
              <a:solidFill>
                <a:srgbClr val="005087"/>
              </a:solidFill>
            </a:endParaRPr>
          </a:p>
        </p:txBody>
      </p:sp>
    </p:spTree>
    <p:extLst>
      <p:ext uri="{BB962C8B-B14F-4D97-AF65-F5344CB8AC3E}">
        <p14:creationId xmlns:p14="http://schemas.microsoft.com/office/powerpoint/2010/main" val="7337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295400" y="152400"/>
            <a:ext cx="7693025" cy="975360"/>
          </a:xfrm>
        </p:spPr>
        <p:txBody>
          <a:bodyPr>
            <a:normAutofit/>
          </a:bodyPr>
          <a:lstStyle/>
          <a:p>
            <a:r>
              <a:rPr lang="en-US" altLang="en-US" sz="3600" b="1" dirty="0" smtClean="0"/>
              <a:t>Suggestions Please!</a:t>
            </a:r>
          </a:p>
        </p:txBody>
      </p:sp>
      <p:sp>
        <p:nvSpPr>
          <p:cNvPr id="81923" name="Content Placeholder 2" descr="www.section508.gov "/>
          <p:cNvSpPr>
            <a:spLocks noGrp="1"/>
          </p:cNvSpPr>
          <p:nvPr>
            <p:ph idx="1"/>
          </p:nvPr>
        </p:nvSpPr>
        <p:spPr>
          <a:xfrm>
            <a:off x="457200" y="1219202"/>
            <a:ext cx="8229600" cy="4827694"/>
          </a:xfrm>
        </p:spPr>
        <p:txBody>
          <a:bodyPr>
            <a:normAutofit/>
          </a:bodyPr>
          <a:lstStyle/>
          <a:p>
            <a:r>
              <a:rPr lang="en-US" altLang="en-US" dirty="0" smtClean="0"/>
              <a:t>The </a:t>
            </a:r>
            <a:r>
              <a:rPr lang="en-US" altLang="en-US" dirty="0" smtClean="0"/>
              <a:t>Section 508 team </a:t>
            </a:r>
            <a:r>
              <a:rPr lang="en-US" altLang="en-US" dirty="0" smtClean="0"/>
              <a:t>encourages your input so:</a:t>
            </a:r>
          </a:p>
          <a:p>
            <a:pPr lvl="1"/>
            <a:r>
              <a:rPr lang="en-US" altLang="en-US" dirty="0" smtClean="0"/>
              <a:t>Go to </a:t>
            </a:r>
            <a:r>
              <a:rPr lang="en-US" altLang="en-US" dirty="0" smtClean="0">
                <a:hlinkClick r:id="rId3"/>
              </a:rPr>
              <a:t>www.section508.gov</a:t>
            </a:r>
            <a:endParaRPr lang="en-US" altLang="en-US" dirty="0" smtClean="0"/>
          </a:p>
          <a:p>
            <a:pPr lvl="1"/>
            <a:r>
              <a:rPr lang="en-US" altLang="en-US" dirty="0" smtClean="0"/>
              <a:t>Take a tour</a:t>
            </a:r>
          </a:p>
          <a:p>
            <a:pPr lvl="1"/>
            <a:r>
              <a:rPr lang="en-US" altLang="en-US" dirty="0" smtClean="0"/>
              <a:t>Review the content</a:t>
            </a:r>
          </a:p>
          <a:p>
            <a:pPr lvl="1"/>
            <a:r>
              <a:rPr lang="en-US" altLang="en-US" dirty="0" smtClean="0"/>
              <a:t>Test the </a:t>
            </a:r>
            <a:r>
              <a:rPr lang="en-US" altLang="en-US" dirty="0" smtClean="0"/>
              <a:t>links</a:t>
            </a:r>
          </a:p>
          <a:p>
            <a:pPr lvl="1"/>
            <a:r>
              <a:rPr lang="en-US" altLang="en-US" dirty="0" smtClean="0"/>
              <a:t>Take the Training</a:t>
            </a:r>
            <a:endParaRPr lang="en-US" altLang="en-US" dirty="0" smtClean="0"/>
          </a:p>
          <a:p>
            <a:pPr lvl="1"/>
            <a:r>
              <a:rPr lang="en-US" altLang="en-US" dirty="0" smtClean="0"/>
              <a:t>Open the documents</a:t>
            </a:r>
          </a:p>
          <a:p>
            <a:pPr lvl="1"/>
            <a:r>
              <a:rPr lang="en-US" altLang="en-US" dirty="0" smtClean="0"/>
              <a:t>Send us your input</a:t>
            </a:r>
          </a:p>
          <a:p>
            <a:pPr lvl="1"/>
            <a:r>
              <a:rPr lang="en-US" altLang="en-US" dirty="0" smtClean="0"/>
              <a:t>This is your site and we want to make sure you can find all the information you need to do your job successfully!</a:t>
            </a:r>
          </a:p>
        </p:txBody>
      </p:sp>
      <p:sp>
        <p:nvSpPr>
          <p:cNvPr id="4" name="Slide Number Placeholder 3"/>
          <p:cNvSpPr>
            <a:spLocks noGrp="1"/>
          </p:cNvSpPr>
          <p:nvPr>
            <p:ph type="sldNum" sz="quarter" idx="4294967295"/>
          </p:nvPr>
        </p:nvSpPr>
        <p:spPr>
          <a:xfrm>
            <a:off x="6553200" y="6780108"/>
            <a:ext cx="2133600" cy="389467"/>
          </a:xfrm>
          <a:prstGeom prst="rect">
            <a:avLst/>
          </a:prstGeom>
        </p:spPr>
        <p:txBody>
          <a:bodyPr/>
          <a:lstStyle/>
          <a:p>
            <a:pPr>
              <a:defRPr/>
            </a:pPr>
            <a:fld id="{A605A06D-5E3C-4084-B82F-9E224648C1B7}" type="slidenum">
              <a:rPr lang="en-US" smtClean="0"/>
              <a:pPr>
                <a:defRPr/>
              </a:pPr>
              <a:t>35</a:t>
            </a:fld>
            <a:endParaRPr lang="en-US" dirty="0"/>
          </a:p>
        </p:txBody>
      </p:sp>
    </p:spTree>
    <p:extLst>
      <p:ext uri="{BB962C8B-B14F-4D97-AF65-F5344CB8AC3E}">
        <p14:creationId xmlns:p14="http://schemas.microsoft.com/office/powerpoint/2010/main" val="20503589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at%20-%20mouse%20in%20mou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2" y="828040"/>
            <a:ext cx="2962275" cy="520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title="Questions"/>
          <p:cNvSpPr>
            <a:spLocks noChangeArrowheads="1"/>
          </p:cNvSpPr>
          <p:nvPr/>
        </p:nvSpPr>
        <p:spPr bwMode="auto">
          <a:xfrm>
            <a:off x="1371600" y="0"/>
            <a:ext cx="6400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005087"/>
                </a:solidFill>
                <a:latin typeface="Arial" pitchFamily="34" charset="0"/>
              </a:rPr>
              <a:t>Questions?</a:t>
            </a:r>
          </a:p>
        </p:txBody>
      </p:sp>
      <p:sp>
        <p:nvSpPr>
          <p:cNvPr id="92164" name="Slide Number Placeholder 3"/>
          <p:cNvSpPr>
            <a:spLocks noGrp="1"/>
          </p:cNvSpPr>
          <p:nvPr>
            <p:ph type="sldNum" sz="quarter" idx="4294967295"/>
          </p:nvPr>
        </p:nvSpPr>
        <p:spPr bwMode="auto">
          <a:xfrm>
            <a:off x="457200" y="6780108"/>
            <a:ext cx="2133600" cy="3894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l" fontAlgn="base">
              <a:spcBef>
                <a:spcPct val="0"/>
              </a:spcBef>
              <a:spcAft>
                <a:spcPct val="0"/>
              </a:spcAft>
              <a:buFontTx/>
              <a:buNone/>
            </a:pPr>
            <a:fld id="{C0409E54-AF02-47B9-A06D-7B4FB96BD93B}" type="slidenum">
              <a:rPr lang="en-US" altLang="en-US" sz="1100" smtClean="0">
                <a:latin typeface="Century Gothic" pitchFamily="34" charset="0"/>
                <a:ea typeface="ヒラギノ角ゴ Pro W3"/>
                <a:cs typeface="ヒラギノ角ゴ Pro W3"/>
              </a:rPr>
              <a:pPr algn="l" fontAlgn="base">
                <a:spcBef>
                  <a:spcPct val="0"/>
                </a:spcBef>
                <a:spcAft>
                  <a:spcPct val="0"/>
                </a:spcAft>
                <a:buFontTx/>
                <a:buNone/>
              </a:pPr>
              <a:t>36</a:t>
            </a:fld>
            <a:endParaRPr lang="en-US" altLang="en-US" sz="1100" dirty="0" smtClean="0">
              <a:latin typeface="Century Gothic" pitchFamily="34" charset="0"/>
              <a:ea typeface="ヒラギノ角ゴ Pro W3"/>
              <a:cs typeface="ヒラギノ角ゴ Pro W3"/>
            </a:endParaRPr>
          </a:p>
        </p:txBody>
      </p:sp>
    </p:spTree>
    <p:extLst>
      <p:ext uri="{BB962C8B-B14F-4D97-AF65-F5344CB8AC3E}">
        <p14:creationId xmlns:p14="http://schemas.microsoft.com/office/powerpoint/2010/main" val="709240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946"/>
            <a:ext cx="8229600" cy="5574454"/>
          </a:xfrm>
        </p:spPr>
        <p:txBody>
          <a:bodyPr/>
          <a:lstStyle/>
          <a:p>
            <a:pPr algn="ctr"/>
            <a:r>
              <a:rPr lang="en-US" sz="3600" b="1" dirty="0" smtClean="0"/>
              <a:t>Contact Information</a:t>
            </a:r>
            <a:br>
              <a:rPr lang="en-US" sz="3600" b="1" dirty="0" smtClean="0"/>
            </a:br>
            <a:r>
              <a:rPr lang="en-US" sz="3600" b="1" dirty="0"/>
              <a:t/>
            </a:r>
            <a:br>
              <a:rPr lang="en-US" sz="3600" b="1" dirty="0"/>
            </a:br>
            <a:r>
              <a:rPr lang="en-US" sz="3600" b="1" dirty="0"/>
              <a:t/>
            </a:r>
            <a:br>
              <a:rPr lang="en-US" sz="3600" b="1" dirty="0"/>
            </a:br>
            <a:r>
              <a:rPr lang="en-US" sz="3600" b="1" dirty="0" smtClean="0"/>
              <a:t>Helen Chamberlain</a:t>
            </a:r>
            <a:br>
              <a:rPr lang="en-US" sz="3600" b="1" dirty="0" smtClean="0"/>
            </a:br>
            <a:r>
              <a:rPr lang="en-US" sz="3600" b="1" dirty="0" smtClean="0"/>
              <a:t>General Services Administration</a:t>
            </a:r>
            <a:br>
              <a:rPr lang="en-US" sz="3600" b="1" dirty="0" smtClean="0"/>
            </a:br>
            <a:r>
              <a:rPr lang="en-US" sz="3600" b="1" dirty="0" smtClean="0"/>
              <a:t>Office of Government-wide </a:t>
            </a:r>
            <a:r>
              <a:rPr lang="en-US" sz="3600" b="1" dirty="0" smtClean="0"/>
              <a:t>Policy</a:t>
            </a:r>
            <a:br>
              <a:rPr lang="en-US" sz="3600" b="1" dirty="0" smtClean="0"/>
            </a:br>
            <a:r>
              <a:rPr lang="en-US" sz="3600" b="1" dirty="0" smtClean="0"/>
              <a:t/>
            </a:r>
            <a:br>
              <a:rPr lang="en-US" sz="3600" b="1" dirty="0" smtClean="0"/>
            </a:br>
            <a:r>
              <a:rPr lang="en-US" sz="3600" b="1" dirty="0" smtClean="0"/>
              <a:t>If you would like a copy email helen.chamberlain@gsa.gov</a:t>
            </a:r>
            <a:r>
              <a:rPr lang="en-US" sz="3600" dirty="0" smtClean="0"/>
              <a:t/>
            </a:r>
            <a:br>
              <a:rPr lang="en-US" sz="3600" dirty="0" smtClean="0"/>
            </a:br>
            <a:endParaRPr lang="en-US" sz="3600" dirty="0"/>
          </a:p>
        </p:txBody>
      </p:sp>
    </p:spTree>
    <p:extLst>
      <p:ext uri="{BB962C8B-B14F-4D97-AF65-F5344CB8AC3E}">
        <p14:creationId xmlns:p14="http://schemas.microsoft.com/office/powerpoint/2010/main" val="309008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GSA Logo, blue background with white letters GSA and a star at the bottom of the A"/>
          <p:cNvSpPr/>
          <p:nvPr/>
        </p:nvSpPr>
        <p:spPr bwMode="auto">
          <a:xfrm>
            <a:off x="0" y="0"/>
            <a:ext cx="9144000" cy="6400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2" charset="-128"/>
            </a:endParaRPr>
          </a:p>
        </p:txBody>
      </p:sp>
      <p:pic>
        <p:nvPicPr>
          <p:cNvPr id="2" name="Picture 1" descr="HiRez4inchGSAStarMarkRGB.jpg" title="GSA Logo"/>
          <p:cNvPicPr>
            <a:picLocks noChangeAspect="1"/>
          </p:cNvPicPr>
          <p:nvPr/>
        </p:nvPicPr>
        <p:blipFill>
          <a:blip r:embed="rId2" cstate="print"/>
          <a:stretch>
            <a:fillRect/>
          </a:stretch>
        </p:blipFill>
        <p:spPr>
          <a:xfrm>
            <a:off x="2667000" y="1447800"/>
            <a:ext cx="3038092" cy="2743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6560"/>
            <a:ext cx="8229600" cy="1219200"/>
          </a:xfrm>
        </p:spPr>
        <p:txBody>
          <a:bodyPr/>
          <a:lstStyle/>
          <a:p>
            <a:r>
              <a:rPr lang="en-US" sz="3600" b="1" dirty="0"/>
              <a:t>Champions for the Cause</a:t>
            </a:r>
          </a:p>
        </p:txBody>
      </p:sp>
      <p:pic>
        <p:nvPicPr>
          <p:cNvPr id="1027" name="Picture 3" descr="C:\Program Files (x86)\Microsoft Office\MEDIA\CAGCAT10\j0302953.jpg" title="silhouette of figures with both arms raised overhe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2560"/>
            <a:ext cx="2609088" cy="39014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4</a:t>
            </a:fld>
            <a:endParaRPr lang="en-US" dirty="0"/>
          </a:p>
        </p:txBody>
      </p:sp>
    </p:spTree>
    <p:extLst>
      <p:ext uri="{BB962C8B-B14F-4D97-AF65-F5344CB8AC3E}">
        <p14:creationId xmlns:p14="http://schemas.microsoft.com/office/powerpoint/2010/main" val="732078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3"/>
          <p:cNvSpPr>
            <a:spLocks noGrp="1"/>
          </p:cNvSpPr>
          <p:nvPr>
            <p:ph type="sldNum" sz="quarter" idx="4294967295"/>
          </p:nvPr>
        </p:nvSpPr>
        <p:spPr>
          <a:xfrm>
            <a:off x="8353425" y="6780107"/>
            <a:ext cx="333375" cy="389467"/>
          </a:xfrm>
          <a:prstGeom prst="rect">
            <a:avLst/>
          </a:prstGeom>
        </p:spPr>
        <p:txBody>
          <a:bodyPr/>
          <a:lstStyle/>
          <a:p>
            <a:pPr algn="l">
              <a:defRPr/>
            </a:pPr>
            <a:fld id="{9443FCBB-D6B6-4994-827B-338CF0AEE966}" type="slidenum">
              <a:rPr lang="en-US">
                <a:ea typeface="ヒラギノ角ゴ Pro W3"/>
                <a:cs typeface="ヒラギノ角ゴ Pro W3"/>
              </a:rPr>
              <a:pPr algn="l">
                <a:defRPr/>
              </a:pPr>
              <a:t>5</a:t>
            </a:fld>
            <a:endParaRPr lang="en-US" dirty="0">
              <a:ea typeface="ヒラギノ角ゴ Pro W3"/>
              <a:cs typeface="ヒラギノ角ゴ Pro W3"/>
            </a:endParaRPr>
          </a:p>
        </p:txBody>
      </p:sp>
      <p:sp>
        <p:nvSpPr>
          <p:cNvPr id="18435" name="Title 1"/>
          <p:cNvSpPr>
            <a:spLocks noGrp="1"/>
          </p:cNvSpPr>
          <p:nvPr>
            <p:ph type="title" idx="4294967295"/>
          </p:nvPr>
        </p:nvSpPr>
        <p:spPr>
          <a:xfrm>
            <a:off x="762000" y="6775"/>
            <a:ext cx="7848600" cy="605085"/>
          </a:xfrm>
          <a:prstGeom prst="rect">
            <a:avLst/>
          </a:prstGeom>
        </p:spPr>
        <p:txBody>
          <a:bodyPr>
            <a:noAutofit/>
          </a:bodyPr>
          <a:lstStyle/>
          <a:p>
            <a:pPr eaLnBrk="1" hangingPunct="1"/>
            <a:r>
              <a:rPr lang="en-US" altLang="en-US" sz="3600" b="1" dirty="0"/>
              <a:t>Chief Information Officer </a:t>
            </a:r>
          </a:p>
        </p:txBody>
      </p:sp>
      <p:grpSp>
        <p:nvGrpSpPr>
          <p:cNvPr id="18437" name="Group 5" descr="Be a champion - demonstrate&#10;influence&#10;passion&#10;understanding" title="Be a champion - graphic of an trophy"/>
          <p:cNvGrpSpPr>
            <a:grpSpLocks/>
          </p:cNvGrpSpPr>
          <p:nvPr/>
        </p:nvGrpSpPr>
        <p:grpSpPr bwMode="auto">
          <a:xfrm>
            <a:off x="600084" y="539053"/>
            <a:ext cx="2819400" cy="3007360"/>
            <a:chOff x="3238499" y="3886200"/>
            <a:chExt cx="2819399" cy="2819401"/>
          </a:xfrm>
        </p:grpSpPr>
        <p:sp>
          <p:nvSpPr>
            <p:cNvPr id="7" name="Rounded Rectangle 6"/>
            <p:cNvSpPr/>
            <p:nvPr/>
          </p:nvSpPr>
          <p:spPr>
            <a:xfrm>
              <a:off x="3238499" y="4038600"/>
              <a:ext cx="2819399" cy="266700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122238" lvl="1" algn="ctr" fontAlgn="auto">
                <a:spcBef>
                  <a:spcPts val="0"/>
                </a:spcBef>
                <a:spcAft>
                  <a:spcPts val="0"/>
                </a:spcAft>
                <a:defRPr/>
              </a:pPr>
              <a:endParaRPr lang="en-US" dirty="0">
                <a:latin typeface="Times" charset="0"/>
                <a:ea typeface="Times" charset="0"/>
                <a:cs typeface="Times" charset="0"/>
              </a:endParaRPr>
            </a:p>
          </p:txBody>
        </p:sp>
        <p:sp>
          <p:nvSpPr>
            <p:cNvPr id="8" name="TextBox 7" descr="Be a Champion&#10;Demonstrate &#10;Influence&#10;Passion &#10;Understanding&#10;" title="1 of 3 subtopics under 508- Champion"/>
            <p:cNvSpPr txBox="1"/>
            <p:nvPr/>
          </p:nvSpPr>
          <p:spPr>
            <a:xfrm>
              <a:off x="3314699" y="4950883"/>
              <a:ext cx="2666999" cy="1096454"/>
            </a:xfrm>
            <a:prstGeom prst="rect">
              <a:avLst/>
            </a:prstGeom>
            <a:noFill/>
          </p:spPr>
          <p:txBody>
            <a:bodyPr>
              <a:spAutoFit/>
            </a:bodyPr>
            <a:lstStyle/>
            <a:p>
              <a:pPr marL="122238" lvl="1" algn="ctr" fontAlgn="auto">
                <a:spcBef>
                  <a:spcPts val="0"/>
                </a:spcBef>
                <a:spcAft>
                  <a:spcPts val="0"/>
                </a:spcAft>
                <a:defRPr/>
              </a:pPr>
              <a:r>
                <a:rPr lang="en-US" sz="1400" dirty="0">
                  <a:latin typeface="+mn-lt"/>
                  <a:ea typeface="Times" charset="0"/>
                  <a:cs typeface="Times" charset="0"/>
                </a:rPr>
                <a:t>BE A CHAMPION</a:t>
              </a:r>
            </a:p>
            <a:p>
              <a:pPr marL="122238" lvl="1" algn="ctr" fontAlgn="auto">
                <a:spcBef>
                  <a:spcPts val="0"/>
                </a:spcBef>
                <a:spcAft>
                  <a:spcPts val="0"/>
                </a:spcAft>
                <a:defRPr/>
              </a:pPr>
              <a:r>
                <a:rPr lang="en-US" sz="1400" i="1" dirty="0">
                  <a:latin typeface="+mn-lt"/>
                  <a:ea typeface="Times" charset="0"/>
                  <a:cs typeface="Times" charset="0"/>
                </a:rPr>
                <a:t>Demonstrate </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Influence</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Passion </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Understanding</a:t>
              </a:r>
            </a:p>
          </p:txBody>
        </p:sp>
        <p:sp>
          <p:nvSpPr>
            <p:cNvPr id="9" name="Oval 8"/>
            <p:cNvSpPr/>
            <p:nvPr/>
          </p:nvSpPr>
          <p:spPr>
            <a:xfrm>
              <a:off x="4114801" y="3886200"/>
              <a:ext cx="1066800" cy="914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9" descr="Picture of a gold colored trophy to signify being a champion." title="Trophy"/>
            <p:cNvPicPr>
              <a:picLocks noChangeAspect="1"/>
            </p:cNvPicPr>
            <p:nvPr/>
          </p:nvPicPr>
          <p:blipFill>
            <a:blip r:embed="rId3"/>
            <a:stretch>
              <a:fillRect/>
            </a:stretch>
          </p:blipFill>
          <p:spPr>
            <a:xfrm>
              <a:off x="4302124" y="3941233"/>
              <a:ext cx="784225" cy="785283"/>
            </a:xfrm>
            <a:prstGeom prst="rect">
              <a:avLst/>
            </a:prstGeom>
          </p:spPr>
        </p:pic>
      </p:grpSp>
      <p:grpSp>
        <p:nvGrpSpPr>
          <p:cNvPr id="18438" name="Group 10" descr="Determine&#10;identify current needs for IT purchases&#10;Identify applicable Sec508 technical requirements " title="graphic of a magnifying glass - Investigate"/>
          <p:cNvGrpSpPr>
            <a:grpSpLocks/>
          </p:cNvGrpSpPr>
          <p:nvPr/>
        </p:nvGrpSpPr>
        <p:grpSpPr bwMode="auto">
          <a:xfrm>
            <a:off x="5037929" y="738857"/>
            <a:ext cx="3678238" cy="3007359"/>
            <a:chOff x="228600" y="3886200"/>
            <a:chExt cx="2819400" cy="2818626"/>
          </a:xfrm>
        </p:grpSpPr>
        <p:sp>
          <p:nvSpPr>
            <p:cNvPr id="12" name="Rounded Rectangle 11"/>
            <p:cNvSpPr/>
            <p:nvPr/>
          </p:nvSpPr>
          <p:spPr>
            <a:xfrm>
              <a:off x="228600" y="4038558"/>
              <a:ext cx="2819400" cy="2666268"/>
            </a:xfrm>
            <a:prstGeom prst="roundRect">
              <a:avLst/>
            </a:prstGeom>
          </p:spPr>
          <p:style>
            <a:lnRef idx="1">
              <a:schemeClr val="accent1"/>
            </a:lnRef>
            <a:fillRef idx="2">
              <a:schemeClr val="accent1"/>
            </a:fillRef>
            <a:effectRef idx="1">
              <a:schemeClr val="accent1"/>
            </a:effectRef>
            <a:fontRef idx="minor">
              <a:schemeClr val="dk1"/>
            </a:fontRef>
          </p:style>
          <p:txBody>
            <a:bodyPr anchor="b"/>
            <a:lstStyle/>
            <a:p>
              <a:pPr marL="122238" lvl="1" algn="ctr" fontAlgn="auto">
                <a:spcBef>
                  <a:spcPts val="0"/>
                </a:spcBef>
                <a:spcAft>
                  <a:spcPts val="0"/>
                </a:spcAft>
                <a:defRPr/>
              </a:pPr>
              <a:endParaRPr lang="en-US" dirty="0">
                <a:latin typeface="Times" charset="0"/>
                <a:ea typeface="Times" charset="0"/>
                <a:cs typeface="Times" charset="0"/>
              </a:endParaRPr>
            </a:p>
          </p:txBody>
        </p:sp>
        <p:sp>
          <p:nvSpPr>
            <p:cNvPr id="13" name="TextBox 12" descr="Investigate&#10;Determine&#10;How do we integrate §508 into the procurement life cycle process?&#10;" title="2 of 3 subtopics under 508 - Investigate"/>
            <p:cNvSpPr txBox="1"/>
            <p:nvPr/>
          </p:nvSpPr>
          <p:spPr>
            <a:xfrm>
              <a:off x="228600" y="4950592"/>
              <a:ext cx="2819400" cy="1096153"/>
            </a:xfrm>
            <a:prstGeom prst="rect">
              <a:avLst/>
            </a:prstGeom>
            <a:noFill/>
          </p:spPr>
          <p:txBody>
            <a:bodyPr>
              <a:spAutoFit/>
            </a:bodyPr>
            <a:lstStyle/>
            <a:p>
              <a:pPr marL="122238" lvl="1" algn="ctr" fontAlgn="auto">
                <a:spcBef>
                  <a:spcPts val="0"/>
                </a:spcBef>
                <a:spcAft>
                  <a:spcPts val="0"/>
                </a:spcAft>
                <a:defRPr/>
              </a:pPr>
              <a:r>
                <a:rPr lang="en-US" sz="1400" dirty="0">
                  <a:solidFill>
                    <a:prstClr val="black"/>
                  </a:solidFill>
                  <a:latin typeface="+mn-lt"/>
                  <a:ea typeface="Times" charset="0"/>
                  <a:cs typeface="Times" charset="0"/>
                </a:rPr>
                <a:t>INVESTIGATE</a:t>
              </a:r>
            </a:p>
            <a:p>
              <a:pPr marL="122238" lvl="1" algn="ctr" fontAlgn="auto">
                <a:spcBef>
                  <a:spcPts val="0"/>
                </a:spcBef>
                <a:spcAft>
                  <a:spcPts val="0"/>
                </a:spcAft>
                <a:defRPr/>
              </a:pPr>
              <a:r>
                <a:rPr lang="en-US" sz="1400" i="1" dirty="0">
                  <a:solidFill>
                    <a:prstClr val="black"/>
                  </a:solidFill>
                  <a:latin typeface="+mn-lt"/>
                  <a:ea typeface="Times" charset="0"/>
                  <a:cs typeface="Times" charset="0"/>
                </a:rPr>
                <a:t>Determine</a:t>
              </a:r>
            </a:p>
            <a:p>
              <a:pPr marL="407988" lvl="1" indent="-285750" fontAlgn="auto">
                <a:spcBef>
                  <a:spcPts val="0"/>
                </a:spcBef>
                <a:spcAft>
                  <a:spcPts val="0"/>
                </a:spcAft>
                <a:buFont typeface="Arial" panose="020B0604020202020204" pitchFamily="34" charset="0"/>
                <a:buChar char="•"/>
                <a:defRPr/>
              </a:pPr>
              <a:r>
                <a:rPr lang="en-US" sz="1400" dirty="0">
                  <a:solidFill>
                    <a:prstClr val="black"/>
                  </a:solidFill>
                  <a:latin typeface="+mn-lt"/>
                  <a:ea typeface="Times" charset="0"/>
                  <a:cs typeface="Times" charset="0"/>
                </a:rPr>
                <a:t>Identify current needs for IT purchases</a:t>
              </a:r>
            </a:p>
            <a:p>
              <a:pPr marL="407988" lvl="1" indent="-285750" fontAlgn="auto">
                <a:spcBef>
                  <a:spcPts val="0"/>
                </a:spcBef>
                <a:spcAft>
                  <a:spcPts val="0"/>
                </a:spcAft>
                <a:buFont typeface="Arial" panose="020B0604020202020204" pitchFamily="34" charset="0"/>
                <a:buChar char="•"/>
                <a:defRPr/>
              </a:pPr>
              <a:r>
                <a:rPr lang="en-US" sz="1400" dirty="0">
                  <a:solidFill>
                    <a:prstClr val="black"/>
                  </a:solidFill>
                  <a:latin typeface="+mn-lt"/>
                  <a:ea typeface="Times" charset="0"/>
                  <a:cs typeface="Times" charset="0"/>
                </a:rPr>
                <a:t>Identify applicable Sec508  technical requirements</a:t>
              </a:r>
            </a:p>
          </p:txBody>
        </p:sp>
        <p:sp>
          <p:nvSpPr>
            <p:cNvPr id="14" name="Oval 13"/>
            <p:cNvSpPr/>
            <p:nvPr/>
          </p:nvSpPr>
          <p:spPr>
            <a:xfrm>
              <a:off x="1104899" y="3886200"/>
              <a:ext cx="1066800" cy="914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14" descr="A picture of an old magnifying glass representing the need to investigate." title="Magnifying Glass"/>
            <p:cNvPicPr>
              <a:picLocks noChangeAspect="1"/>
            </p:cNvPicPr>
            <p:nvPr/>
          </p:nvPicPr>
          <p:blipFill>
            <a:blip r:embed="rId4"/>
            <a:stretch>
              <a:fillRect/>
            </a:stretch>
          </p:blipFill>
          <p:spPr>
            <a:xfrm>
              <a:off x="1289677" y="4017397"/>
              <a:ext cx="709413" cy="708889"/>
            </a:xfrm>
            <a:prstGeom prst="rect">
              <a:avLst/>
            </a:prstGeom>
          </p:spPr>
        </p:pic>
      </p:grpSp>
      <p:grpSp>
        <p:nvGrpSpPr>
          <p:cNvPr id="18439" name="Group 20" descr="Encourage&#10;Awareness from Executives down&#10;How do we integrate Section 508 int the procurement life cycle process? " title="Graphic of a mortar board - Educate"/>
          <p:cNvGrpSpPr>
            <a:grpSpLocks/>
          </p:cNvGrpSpPr>
          <p:nvPr/>
        </p:nvGrpSpPr>
        <p:grpSpPr bwMode="auto">
          <a:xfrm>
            <a:off x="5208783" y="3947050"/>
            <a:ext cx="3460750" cy="2747715"/>
            <a:chOff x="6248400" y="3865620"/>
            <a:chExt cx="2897489" cy="3268527"/>
          </a:xfrm>
        </p:grpSpPr>
        <p:sp>
          <p:nvSpPr>
            <p:cNvPr id="22" name="Rounded Rectangle 21"/>
            <p:cNvSpPr/>
            <p:nvPr/>
          </p:nvSpPr>
          <p:spPr>
            <a:xfrm>
              <a:off x="6326818" y="4467222"/>
              <a:ext cx="2819071" cy="26669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122238" lvl="1" algn="ctr" fontAlgn="auto">
                <a:spcBef>
                  <a:spcPts val="0"/>
                </a:spcBef>
                <a:spcAft>
                  <a:spcPts val="0"/>
                </a:spcAft>
                <a:defRPr/>
              </a:pPr>
              <a:endParaRPr lang="en-US" dirty="0">
                <a:latin typeface="Times" charset="0"/>
                <a:ea typeface="Times" charset="0"/>
                <a:cs typeface="Times" charset="0"/>
              </a:endParaRPr>
            </a:p>
          </p:txBody>
        </p:sp>
        <p:sp>
          <p:nvSpPr>
            <p:cNvPr id="23" name="TextBox 22" descr="Educate&#10;Encourage &#10;Training at all levels&#10;Awareness from Executives down&#10;Resources for learning&#10;" title="3 of 3 subtopics under 508 - Educate"/>
            <p:cNvSpPr txBox="1"/>
            <p:nvPr/>
          </p:nvSpPr>
          <p:spPr>
            <a:xfrm>
              <a:off x="6248400" y="4878139"/>
              <a:ext cx="2667550" cy="1647512"/>
            </a:xfrm>
            <a:prstGeom prst="rect">
              <a:avLst/>
            </a:prstGeom>
            <a:noFill/>
          </p:spPr>
          <p:txBody>
            <a:bodyPr>
              <a:spAutoFit/>
            </a:bodyPr>
            <a:lstStyle>
              <a:lvl1pPr marL="342900" indent="-342900">
                <a:defRPr>
                  <a:solidFill>
                    <a:schemeClr val="tx1"/>
                  </a:solidFill>
                  <a:latin typeface="Calibri" pitchFamily="34" charset="0"/>
                </a:defRPr>
              </a:lvl1pPr>
              <a:lvl2pPr marL="122238">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defRPr/>
              </a:pPr>
              <a:r>
                <a:rPr lang="en-US" altLang="en-US" sz="1400" dirty="0">
                  <a:cs typeface="Times" pitchFamily="18" charset="0"/>
                </a:rPr>
                <a:t>EDUCATE</a:t>
              </a:r>
            </a:p>
            <a:p>
              <a:pPr lvl="1" algn="ctr">
                <a:defRPr/>
              </a:pPr>
              <a:r>
                <a:rPr lang="en-US" altLang="en-US" sz="1400" i="1" dirty="0">
                  <a:cs typeface="Times" pitchFamily="18" charset="0"/>
                </a:rPr>
                <a:t>Encourage </a:t>
              </a:r>
            </a:p>
            <a:p>
              <a:pPr lvl="1">
                <a:buFont typeface="Arial" pitchFamily="34" charset="0"/>
                <a:buChar char="•"/>
                <a:defRPr/>
              </a:pPr>
              <a:r>
                <a:rPr lang="en-US" altLang="en-US" sz="1400" dirty="0">
                  <a:cs typeface="Times" pitchFamily="18" charset="0"/>
                </a:rPr>
                <a:t>Awareness from Executives down</a:t>
              </a:r>
            </a:p>
            <a:p>
              <a:pPr lvl="1">
                <a:buFont typeface="Arial" pitchFamily="34" charset="0"/>
                <a:buChar char="•"/>
                <a:defRPr/>
              </a:pPr>
              <a:r>
                <a:rPr lang="en-US" altLang="en-US" sz="1400" dirty="0">
                  <a:solidFill>
                    <a:srgbClr val="000000"/>
                  </a:solidFill>
                  <a:cs typeface="Times" pitchFamily="18" charset="0"/>
                </a:rPr>
                <a:t>How do we integrate §508 into the procurement life cycle process?</a:t>
              </a:r>
            </a:p>
            <a:p>
              <a:pPr lvl="1">
                <a:buFont typeface="Arial" pitchFamily="34" charset="0"/>
                <a:buChar char="•"/>
                <a:defRPr/>
              </a:pPr>
              <a:endParaRPr lang="en-US" altLang="en-US" sz="1400" dirty="0">
                <a:cs typeface="Times" pitchFamily="18" charset="0"/>
              </a:endParaRPr>
            </a:p>
          </p:txBody>
        </p:sp>
        <p:sp>
          <p:nvSpPr>
            <p:cNvPr id="24" name="Oval 23"/>
            <p:cNvSpPr/>
            <p:nvPr/>
          </p:nvSpPr>
          <p:spPr>
            <a:xfrm>
              <a:off x="7124700" y="3865620"/>
              <a:ext cx="1066800" cy="914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 name="Picture 24" descr="Picture of a black graduation cap signfying the importance to educate." title="Graduation cap"/>
            <p:cNvPicPr>
              <a:picLocks noChangeAspect="1"/>
            </p:cNvPicPr>
            <p:nvPr/>
          </p:nvPicPr>
          <p:blipFill>
            <a:blip r:embed="rId5"/>
            <a:stretch>
              <a:fillRect/>
            </a:stretch>
          </p:blipFill>
          <p:spPr>
            <a:xfrm>
              <a:off x="7259862" y="3975736"/>
              <a:ext cx="796145" cy="794974"/>
            </a:xfrm>
            <a:prstGeom prst="rect">
              <a:avLst/>
            </a:prstGeom>
          </p:spPr>
        </p:pic>
      </p:grpSp>
      <p:grpSp>
        <p:nvGrpSpPr>
          <p:cNvPr id="18440" name="Group 25" descr="Identify current needs for IT purchases&#10;Coordinate with the Requirements developer&#10;Develop and conduct accessibility training" title="Graphic of figures with brief cases - Coordinate Facilitate"/>
          <p:cNvGrpSpPr>
            <a:grpSpLocks/>
          </p:cNvGrpSpPr>
          <p:nvPr/>
        </p:nvGrpSpPr>
        <p:grpSpPr bwMode="auto">
          <a:xfrm>
            <a:off x="215900" y="4014220"/>
            <a:ext cx="3994150" cy="2786098"/>
            <a:chOff x="228598" y="3886200"/>
            <a:chExt cx="2819402" cy="3505299"/>
          </a:xfrm>
        </p:grpSpPr>
        <p:sp>
          <p:nvSpPr>
            <p:cNvPr id="27" name="Rounded Rectangle 26"/>
            <p:cNvSpPr/>
            <p:nvPr/>
          </p:nvSpPr>
          <p:spPr>
            <a:xfrm>
              <a:off x="228598" y="4039592"/>
              <a:ext cx="2819402" cy="3351907"/>
            </a:xfrm>
            <a:prstGeom prst="roundRect">
              <a:avLst/>
            </a:prstGeom>
          </p:spPr>
          <p:style>
            <a:lnRef idx="1">
              <a:schemeClr val="accent1"/>
            </a:lnRef>
            <a:fillRef idx="2">
              <a:schemeClr val="accent1"/>
            </a:fillRef>
            <a:effectRef idx="1">
              <a:schemeClr val="accent1"/>
            </a:effectRef>
            <a:fontRef idx="minor">
              <a:schemeClr val="dk1"/>
            </a:fontRef>
          </p:style>
          <p:txBody>
            <a:bodyPr anchor="b"/>
            <a:lstStyle/>
            <a:p>
              <a:pPr marL="122238" lvl="1" algn="ctr" fontAlgn="auto">
                <a:spcBef>
                  <a:spcPts val="0"/>
                </a:spcBef>
                <a:spcAft>
                  <a:spcPts val="0"/>
                </a:spcAft>
                <a:defRPr/>
              </a:pPr>
              <a:endParaRPr lang="en-US" dirty="0">
                <a:latin typeface="Times" charset="0"/>
                <a:ea typeface="Times" charset="0"/>
                <a:cs typeface="Times" charset="0"/>
              </a:endParaRPr>
            </a:p>
          </p:txBody>
        </p:sp>
        <p:sp>
          <p:nvSpPr>
            <p:cNvPr id="28" name="TextBox 27" descr="Investigate&#10;Determine&#10;How do we integrate §508 into the procurement life cycle process?&#10;" title="2 of 3 subtopics under 508 - Investigate"/>
            <p:cNvSpPr txBox="1"/>
            <p:nvPr/>
          </p:nvSpPr>
          <p:spPr>
            <a:xfrm>
              <a:off x="228598" y="4925860"/>
              <a:ext cx="2819402" cy="1742516"/>
            </a:xfrm>
            <a:prstGeom prst="rect">
              <a:avLst/>
            </a:prstGeom>
            <a:noFill/>
          </p:spPr>
          <p:txBody>
            <a:bodyPr>
              <a:spAutoFit/>
            </a:bodyPr>
            <a:lstStyle/>
            <a:p>
              <a:pPr marL="122238" lvl="1" algn="ctr" fontAlgn="auto">
                <a:spcBef>
                  <a:spcPts val="0"/>
                </a:spcBef>
                <a:spcAft>
                  <a:spcPts val="0"/>
                </a:spcAft>
                <a:defRPr/>
              </a:pPr>
              <a:r>
                <a:rPr lang="en-US" sz="1400" dirty="0">
                  <a:solidFill>
                    <a:prstClr val="black"/>
                  </a:solidFill>
                  <a:latin typeface="+mn-lt"/>
                  <a:ea typeface="Times" charset="0"/>
                  <a:cs typeface="Times" charset="0"/>
                </a:rPr>
                <a:t>Coordinate</a:t>
              </a:r>
            </a:p>
            <a:p>
              <a:pPr marL="122238" lvl="1" algn="ctr" fontAlgn="auto">
                <a:spcBef>
                  <a:spcPts val="0"/>
                </a:spcBef>
                <a:spcAft>
                  <a:spcPts val="0"/>
                </a:spcAft>
                <a:defRPr/>
              </a:pPr>
              <a:r>
                <a:rPr lang="en-US" sz="1400" i="1" dirty="0">
                  <a:solidFill>
                    <a:prstClr val="black"/>
                  </a:solidFill>
                  <a:latin typeface="+mn-lt"/>
                  <a:ea typeface="Times" charset="0"/>
                  <a:cs typeface="Times" charset="0"/>
                </a:rPr>
                <a:t>Facilitate</a:t>
              </a:r>
            </a:p>
            <a:p>
              <a:pPr marL="407988" lvl="1" indent="-285750" fontAlgn="auto">
                <a:spcBef>
                  <a:spcPts val="0"/>
                </a:spcBef>
                <a:spcAft>
                  <a:spcPts val="0"/>
                </a:spcAft>
                <a:buFont typeface="Arial" panose="020B0604020202020204" pitchFamily="34" charset="0"/>
                <a:buChar char="•"/>
                <a:defRPr/>
              </a:pPr>
              <a:r>
                <a:rPr lang="en-US" sz="1400" dirty="0">
                  <a:solidFill>
                    <a:prstClr val="black"/>
                  </a:solidFill>
                  <a:latin typeface="+mn-lt"/>
                  <a:ea typeface="Times" charset="0"/>
                  <a:cs typeface="Times" charset="0"/>
                </a:rPr>
                <a:t>Identify current needs for IT purchases</a:t>
              </a:r>
            </a:p>
            <a:p>
              <a:pPr marL="407988" lvl="1" indent="-285750" fontAlgn="auto">
                <a:spcBef>
                  <a:spcPts val="0"/>
                </a:spcBef>
                <a:spcAft>
                  <a:spcPts val="0"/>
                </a:spcAft>
                <a:buFont typeface="Arial" panose="020B0604020202020204" pitchFamily="34" charset="0"/>
                <a:buChar char="•"/>
                <a:defRPr/>
              </a:pPr>
              <a:r>
                <a:rPr lang="en-US" sz="1400" dirty="0">
                  <a:solidFill>
                    <a:prstClr val="black"/>
                  </a:solidFill>
                  <a:latin typeface="+mn-lt"/>
                  <a:ea typeface="Times" charset="0"/>
                  <a:cs typeface="Times" charset="0"/>
                </a:rPr>
                <a:t>Coordinate with the Requirements developer</a:t>
              </a:r>
            </a:p>
            <a:p>
              <a:pPr marL="407988" lvl="1" indent="-285750" fontAlgn="auto">
                <a:spcBef>
                  <a:spcPts val="0"/>
                </a:spcBef>
                <a:spcAft>
                  <a:spcPts val="0"/>
                </a:spcAft>
                <a:buFont typeface="Arial" panose="020B0604020202020204" pitchFamily="34" charset="0"/>
                <a:buChar char="•"/>
                <a:defRPr/>
              </a:pPr>
              <a:r>
                <a:rPr lang="en-US" sz="1400" dirty="0">
                  <a:solidFill>
                    <a:prstClr val="black"/>
                  </a:solidFill>
                  <a:latin typeface="+mn-lt"/>
                  <a:ea typeface="Times" charset="0"/>
                  <a:cs typeface="Times" charset="0"/>
                </a:rPr>
                <a:t>Develop and conduct accessibility training</a:t>
              </a:r>
            </a:p>
          </p:txBody>
        </p:sp>
        <p:sp>
          <p:nvSpPr>
            <p:cNvPr id="29" name="Oval 28"/>
            <p:cNvSpPr/>
            <p:nvPr/>
          </p:nvSpPr>
          <p:spPr>
            <a:xfrm>
              <a:off x="1104899" y="3886200"/>
              <a:ext cx="1066800" cy="914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18441" name="Picture 2" descr="C:\Program Files (x86)\Microsoft Office\MEDIA\CAGCAT10\j0149481.wmf" title="Graphic of two figures with brief cas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3705" y="3622039"/>
            <a:ext cx="1079495" cy="68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078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81282"/>
            <a:ext cx="8229600" cy="738294"/>
          </a:xfrm>
        </p:spPr>
        <p:txBody>
          <a:bodyPr lIns="91425" tIns="91425" rIns="91425" bIns="91425"/>
          <a:lstStyle/>
          <a:p>
            <a:pPr eaLnBrk="1" hangingPunct="1"/>
            <a:r>
              <a:rPr lang="en-US" altLang="en-US" sz="3600" b="1" dirty="0"/>
              <a:t>Chief Acquisition Officer </a:t>
            </a:r>
          </a:p>
        </p:txBody>
      </p:sp>
      <p:grpSp>
        <p:nvGrpSpPr>
          <p:cNvPr id="19459" name="Group 22" descr="Determine &#10;How do we integrate Section 508 into the procurement life cycle process? " title="Graphic of magnifing glass - Investigate"/>
          <p:cNvGrpSpPr>
            <a:grpSpLocks/>
          </p:cNvGrpSpPr>
          <p:nvPr/>
        </p:nvGrpSpPr>
        <p:grpSpPr bwMode="auto">
          <a:xfrm>
            <a:off x="3163888" y="2097487"/>
            <a:ext cx="2819400" cy="3007360"/>
            <a:chOff x="228600" y="3886200"/>
            <a:chExt cx="2819400" cy="2819401"/>
          </a:xfrm>
        </p:grpSpPr>
        <p:sp>
          <p:nvSpPr>
            <p:cNvPr id="16" name="Rounded Rectangle 15"/>
            <p:cNvSpPr/>
            <p:nvPr/>
          </p:nvSpPr>
          <p:spPr>
            <a:xfrm>
              <a:off x="228600" y="4038600"/>
              <a:ext cx="2819400" cy="2667001"/>
            </a:xfrm>
            <a:prstGeom prst="roundRect">
              <a:avLst/>
            </a:prstGeom>
          </p:spPr>
          <p:style>
            <a:lnRef idx="1">
              <a:schemeClr val="accent1"/>
            </a:lnRef>
            <a:fillRef idx="2">
              <a:schemeClr val="accent1"/>
            </a:fillRef>
            <a:effectRef idx="1">
              <a:schemeClr val="accent1"/>
            </a:effectRef>
            <a:fontRef idx="minor">
              <a:schemeClr val="dk1"/>
            </a:fontRef>
          </p:style>
          <p:txBody>
            <a:bodyPr anchor="b"/>
            <a:lstStyle/>
            <a:p>
              <a:pPr marL="122238" lvl="1" algn="ctr" fontAlgn="auto">
                <a:spcBef>
                  <a:spcPts val="0"/>
                </a:spcBef>
                <a:spcAft>
                  <a:spcPts val="0"/>
                </a:spcAft>
                <a:defRPr/>
              </a:pPr>
              <a:endParaRPr lang="en-US" dirty="0">
                <a:latin typeface="Times" charset="0"/>
                <a:ea typeface="Times" charset="0"/>
                <a:cs typeface="Times" charset="0"/>
              </a:endParaRPr>
            </a:p>
          </p:txBody>
        </p:sp>
        <p:sp>
          <p:nvSpPr>
            <p:cNvPr id="9" name="TextBox 8" descr="Investigate&#10;Determine&#10;How do we integrate §508 into the procurement life cycle process?&#10;" title="2 of 3 subtopics under 508 - Investigate"/>
            <p:cNvSpPr txBox="1"/>
            <p:nvPr/>
          </p:nvSpPr>
          <p:spPr>
            <a:xfrm>
              <a:off x="228600" y="4950884"/>
              <a:ext cx="2819400" cy="1096454"/>
            </a:xfrm>
            <a:prstGeom prst="rect">
              <a:avLst/>
            </a:prstGeom>
            <a:noFill/>
          </p:spPr>
          <p:txBody>
            <a:bodyPr>
              <a:spAutoFit/>
            </a:bodyPr>
            <a:lstStyle>
              <a:lvl1pPr marL="342900" indent="-342900">
                <a:defRPr>
                  <a:solidFill>
                    <a:schemeClr val="tx1"/>
                  </a:solidFill>
                  <a:latin typeface="Calibri" pitchFamily="34" charset="0"/>
                </a:defRPr>
              </a:lvl1pPr>
              <a:lvl2pPr marL="122238">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1" algn="ctr">
                <a:defRPr/>
              </a:pPr>
              <a:r>
                <a:rPr lang="en-US" altLang="en-US" sz="1400" dirty="0">
                  <a:solidFill>
                    <a:srgbClr val="000000"/>
                  </a:solidFill>
                  <a:cs typeface="Times" pitchFamily="18" charset="0"/>
                </a:rPr>
                <a:t>INVESTIGATE</a:t>
              </a:r>
            </a:p>
            <a:p>
              <a:pPr lvl="1" algn="ctr">
                <a:defRPr/>
              </a:pPr>
              <a:r>
                <a:rPr lang="en-US" altLang="en-US" sz="1400" i="1" dirty="0">
                  <a:solidFill>
                    <a:srgbClr val="000000"/>
                  </a:solidFill>
                  <a:cs typeface="Times" pitchFamily="18" charset="0"/>
                </a:rPr>
                <a:t>Determine</a:t>
              </a:r>
            </a:p>
            <a:p>
              <a:pPr lvl="1">
                <a:buFont typeface="Arial" pitchFamily="34" charset="0"/>
                <a:buChar char="•"/>
                <a:defRPr/>
              </a:pPr>
              <a:r>
                <a:rPr lang="en-US" altLang="en-US" sz="1400" dirty="0">
                  <a:solidFill>
                    <a:srgbClr val="000000"/>
                  </a:solidFill>
                  <a:cs typeface="Times" pitchFamily="18" charset="0"/>
                </a:rPr>
                <a:t>How do we integrate §508 into the procurement life cycle process?</a:t>
              </a:r>
            </a:p>
          </p:txBody>
        </p:sp>
        <p:sp>
          <p:nvSpPr>
            <p:cNvPr id="13" name="Oval 12"/>
            <p:cNvSpPr/>
            <p:nvPr/>
          </p:nvSpPr>
          <p:spPr>
            <a:xfrm>
              <a:off x="1104899" y="3886200"/>
              <a:ext cx="1066800" cy="914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 name="Picture 13" descr="A picture of an old magnifying glass representing the need to investigate." title="Magnifying Glass"/>
            <p:cNvPicPr>
              <a:picLocks noChangeAspect="1"/>
            </p:cNvPicPr>
            <p:nvPr/>
          </p:nvPicPr>
          <p:blipFill>
            <a:blip r:embed="rId3"/>
            <a:stretch>
              <a:fillRect/>
            </a:stretch>
          </p:blipFill>
          <p:spPr>
            <a:xfrm>
              <a:off x="1289050" y="4017433"/>
              <a:ext cx="709612" cy="709084"/>
            </a:xfrm>
            <a:prstGeom prst="rect">
              <a:avLst/>
            </a:prstGeom>
          </p:spPr>
        </p:pic>
      </p:grpSp>
      <p:grpSp>
        <p:nvGrpSpPr>
          <p:cNvPr id="19460" name="Group 23" title="Graphic of a mortar board - Educate "/>
          <p:cNvGrpSpPr>
            <a:grpSpLocks/>
          </p:cNvGrpSpPr>
          <p:nvPr/>
        </p:nvGrpSpPr>
        <p:grpSpPr bwMode="auto">
          <a:xfrm>
            <a:off x="6199188" y="3210583"/>
            <a:ext cx="2819400" cy="3007360"/>
            <a:chOff x="6248400" y="3865620"/>
            <a:chExt cx="2819400" cy="2819399"/>
          </a:xfrm>
        </p:grpSpPr>
        <p:sp>
          <p:nvSpPr>
            <p:cNvPr id="17" name="Rounded Rectangle 16"/>
            <p:cNvSpPr/>
            <p:nvPr/>
          </p:nvSpPr>
          <p:spPr>
            <a:xfrm>
              <a:off x="6248400" y="4018020"/>
              <a:ext cx="2819400" cy="266699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122238" lvl="1" algn="ctr" fontAlgn="auto">
                <a:spcBef>
                  <a:spcPts val="0"/>
                </a:spcBef>
                <a:spcAft>
                  <a:spcPts val="0"/>
                </a:spcAft>
                <a:defRPr/>
              </a:pPr>
              <a:endParaRPr lang="en-US" dirty="0">
                <a:latin typeface="Times" charset="0"/>
                <a:ea typeface="Times" charset="0"/>
                <a:cs typeface="Times" charset="0"/>
              </a:endParaRPr>
            </a:p>
          </p:txBody>
        </p:sp>
        <p:sp>
          <p:nvSpPr>
            <p:cNvPr id="11" name="TextBox 10" descr="Educate&#10;Encourage &#10;Training at all levels&#10;Awareness from Executives down&#10;Resources for learning&#10;" title="3 of 3 subtopics under 508 - Educate"/>
            <p:cNvSpPr txBox="1"/>
            <p:nvPr/>
          </p:nvSpPr>
          <p:spPr>
            <a:xfrm>
              <a:off x="6248400" y="4777902"/>
              <a:ext cx="2667000" cy="1298432"/>
            </a:xfrm>
            <a:prstGeom prst="rect">
              <a:avLst/>
            </a:prstGeom>
            <a:noFill/>
          </p:spPr>
          <p:txBody>
            <a:bodyPr>
              <a:spAutoFit/>
            </a:bodyPr>
            <a:lstStyle/>
            <a:p>
              <a:pPr marL="122238" lvl="1" algn="ctr" fontAlgn="auto">
                <a:spcBef>
                  <a:spcPts val="0"/>
                </a:spcBef>
                <a:spcAft>
                  <a:spcPts val="0"/>
                </a:spcAft>
                <a:defRPr/>
              </a:pPr>
              <a:r>
                <a:rPr lang="en-US" sz="1400" dirty="0">
                  <a:latin typeface="+mn-lt"/>
                  <a:ea typeface="Times" charset="0"/>
                  <a:cs typeface="Times" charset="0"/>
                </a:rPr>
                <a:t>EDUCATE</a:t>
              </a:r>
            </a:p>
            <a:p>
              <a:pPr marL="122238" lvl="1" algn="ctr" fontAlgn="auto">
                <a:spcBef>
                  <a:spcPts val="0"/>
                </a:spcBef>
                <a:spcAft>
                  <a:spcPts val="0"/>
                </a:spcAft>
                <a:defRPr/>
              </a:pPr>
              <a:r>
                <a:rPr lang="en-US" sz="1400" i="1" dirty="0">
                  <a:latin typeface="+mn-lt"/>
                  <a:ea typeface="Times" charset="0"/>
                  <a:cs typeface="Times" charset="0"/>
                </a:rPr>
                <a:t>Encourage </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Training at all levels</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Awareness from Executives down</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Resources for learning</a:t>
              </a:r>
            </a:p>
          </p:txBody>
        </p:sp>
        <p:sp>
          <p:nvSpPr>
            <p:cNvPr id="19" name="Oval 18"/>
            <p:cNvSpPr/>
            <p:nvPr/>
          </p:nvSpPr>
          <p:spPr>
            <a:xfrm>
              <a:off x="7124700" y="3865620"/>
              <a:ext cx="1066800" cy="914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 name="Picture 19" descr="Picture of a black graduation cap signfying the importance to educate." title="Graduation cap"/>
            <p:cNvPicPr>
              <a:picLocks noChangeAspect="1"/>
            </p:cNvPicPr>
            <p:nvPr/>
          </p:nvPicPr>
          <p:blipFill>
            <a:blip r:embed="rId4"/>
            <a:stretch>
              <a:fillRect/>
            </a:stretch>
          </p:blipFill>
          <p:spPr>
            <a:xfrm>
              <a:off x="7259637" y="3948169"/>
              <a:ext cx="796925" cy="795866"/>
            </a:xfrm>
            <a:prstGeom prst="rect">
              <a:avLst/>
            </a:prstGeom>
          </p:spPr>
        </p:pic>
      </p:grpSp>
      <p:grpSp>
        <p:nvGrpSpPr>
          <p:cNvPr id="19461" name="Group 21" descr="Demonstrate&#10;influence&#10;passion&#10;understanding " title="Graphic of a trophy - Be a champion "/>
          <p:cNvGrpSpPr>
            <a:grpSpLocks/>
          </p:cNvGrpSpPr>
          <p:nvPr/>
        </p:nvGrpSpPr>
        <p:grpSpPr bwMode="auto">
          <a:xfrm>
            <a:off x="251620" y="593807"/>
            <a:ext cx="2819400" cy="3007360"/>
            <a:chOff x="3238499" y="3886200"/>
            <a:chExt cx="2819399" cy="2819400"/>
          </a:xfrm>
        </p:grpSpPr>
        <p:sp>
          <p:nvSpPr>
            <p:cNvPr id="15" name="Rounded Rectangle 14"/>
            <p:cNvSpPr/>
            <p:nvPr/>
          </p:nvSpPr>
          <p:spPr>
            <a:xfrm>
              <a:off x="3238499" y="4038600"/>
              <a:ext cx="2819399" cy="26670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122238" lvl="1" algn="ctr" fontAlgn="auto">
                <a:spcBef>
                  <a:spcPts val="0"/>
                </a:spcBef>
                <a:spcAft>
                  <a:spcPts val="0"/>
                </a:spcAft>
                <a:defRPr/>
              </a:pPr>
              <a:endParaRPr lang="en-US" dirty="0">
                <a:latin typeface="Times" charset="0"/>
                <a:ea typeface="Times" charset="0"/>
                <a:cs typeface="Times" charset="0"/>
              </a:endParaRPr>
            </a:p>
          </p:txBody>
        </p:sp>
        <p:sp>
          <p:nvSpPr>
            <p:cNvPr id="10" name="TextBox 9" descr="Be a Champion&#10;Demonstrate &#10;Influence&#10;Passion &#10;Understanding&#10;" title="1 of 3 subtopics under 508- Champion"/>
            <p:cNvSpPr txBox="1"/>
            <p:nvPr/>
          </p:nvSpPr>
          <p:spPr>
            <a:xfrm>
              <a:off x="3314699" y="4950884"/>
              <a:ext cx="2666999" cy="1096454"/>
            </a:xfrm>
            <a:prstGeom prst="rect">
              <a:avLst/>
            </a:prstGeom>
            <a:noFill/>
          </p:spPr>
          <p:txBody>
            <a:bodyPr>
              <a:spAutoFit/>
            </a:bodyPr>
            <a:lstStyle/>
            <a:p>
              <a:pPr marL="122238" lvl="1" algn="ctr" fontAlgn="auto">
                <a:spcBef>
                  <a:spcPts val="0"/>
                </a:spcBef>
                <a:spcAft>
                  <a:spcPts val="0"/>
                </a:spcAft>
                <a:defRPr/>
              </a:pPr>
              <a:r>
                <a:rPr lang="en-US" sz="1400" dirty="0">
                  <a:latin typeface="+mn-lt"/>
                  <a:ea typeface="Times" charset="0"/>
                  <a:cs typeface="Times" charset="0"/>
                </a:rPr>
                <a:t>BE A CHAMPION</a:t>
              </a:r>
            </a:p>
            <a:p>
              <a:pPr marL="122238" lvl="1" algn="ctr" fontAlgn="auto">
                <a:spcBef>
                  <a:spcPts val="0"/>
                </a:spcBef>
                <a:spcAft>
                  <a:spcPts val="0"/>
                </a:spcAft>
                <a:defRPr/>
              </a:pPr>
              <a:r>
                <a:rPr lang="en-US" sz="1400" i="1" dirty="0">
                  <a:latin typeface="+mn-lt"/>
                  <a:ea typeface="Times" charset="0"/>
                  <a:cs typeface="Times" charset="0"/>
                </a:rPr>
                <a:t>Demonstrate </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Influence</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Passion </a:t>
              </a:r>
            </a:p>
            <a:p>
              <a:pPr marL="407988" lvl="1" indent="-285750" fontAlgn="auto">
                <a:spcBef>
                  <a:spcPts val="0"/>
                </a:spcBef>
                <a:spcAft>
                  <a:spcPts val="0"/>
                </a:spcAft>
                <a:buFont typeface="Arial" panose="020B0604020202020204" pitchFamily="34" charset="0"/>
                <a:buChar char="•"/>
                <a:defRPr/>
              </a:pPr>
              <a:r>
                <a:rPr lang="en-US" sz="1400" dirty="0">
                  <a:latin typeface="+mn-lt"/>
                  <a:ea typeface="Times" charset="0"/>
                  <a:cs typeface="Times" charset="0"/>
                </a:rPr>
                <a:t>Understanding</a:t>
              </a:r>
            </a:p>
          </p:txBody>
        </p:sp>
        <p:sp>
          <p:nvSpPr>
            <p:cNvPr id="18" name="Oval 17"/>
            <p:cNvSpPr/>
            <p:nvPr/>
          </p:nvSpPr>
          <p:spPr>
            <a:xfrm>
              <a:off x="4114801" y="3886200"/>
              <a:ext cx="1066800" cy="9144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 name="Picture 20" descr="Picture of a gold colored trophy to signify being a champion." title="Trophy"/>
            <p:cNvPicPr>
              <a:picLocks noChangeAspect="1"/>
            </p:cNvPicPr>
            <p:nvPr/>
          </p:nvPicPr>
          <p:blipFill>
            <a:blip r:embed="rId5"/>
            <a:stretch>
              <a:fillRect/>
            </a:stretch>
          </p:blipFill>
          <p:spPr>
            <a:xfrm>
              <a:off x="4302124" y="3941233"/>
              <a:ext cx="784225" cy="785284"/>
            </a:xfrm>
            <a:prstGeom prst="rect">
              <a:avLst/>
            </a:prstGeom>
          </p:spPr>
        </p:pic>
      </p:grpSp>
      <p:sp>
        <p:nvSpPr>
          <p:cNvPr id="3" name="Slide Number Placeholder 2"/>
          <p:cNvSpPr>
            <a:spLocks noGrp="1"/>
          </p:cNvSpPr>
          <p:nvPr>
            <p:ph type="sldNum" sz="quarter" idx="4294967295"/>
          </p:nvPr>
        </p:nvSpPr>
        <p:spPr>
          <a:xfrm>
            <a:off x="8458200" y="6924607"/>
            <a:ext cx="381000" cy="390595"/>
          </a:xfrm>
          <a:prstGeom prst="rect">
            <a:avLst/>
          </a:prstGeom>
        </p:spPr>
        <p:txBody>
          <a:bodyPr/>
          <a:lstStyle/>
          <a:p>
            <a:pPr>
              <a:defRPr/>
            </a:pPr>
            <a:fld id="{4D95CA62-0DA1-4588-AFF3-FBF0E753F90E}" type="slidenum">
              <a:rPr lang="en-US"/>
              <a:pPr>
                <a:defRPr/>
              </a:pPr>
              <a:t>6</a:t>
            </a:fld>
            <a:endParaRPr lang="en-US" dirty="0"/>
          </a:p>
        </p:txBody>
      </p:sp>
    </p:spTree>
    <p:extLst>
      <p:ext uri="{BB962C8B-B14F-4D97-AF65-F5344CB8AC3E}">
        <p14:creationId xmlns:p14="http://schemas.microsoft.com/office/powerpoint/2010/main" val="38385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Logo of Disabled American Vete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09" y="1910080"/>
            <a:ext cx="1752600" cy="186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5"/>
          <p:cNvSpPr txBox="1">
            <a:spLocks noChangeArrowheads="1"/>
          </p:cNvSpPr>
          <p:nvPr/>
        </p:nvSpPr>
        <p:spPr bwMode="auto">
          <a:xfrm>
            <a:off x="381000" y="3823957"/>
            <a:ext cx="4876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1800" dirty="0">
                <a:latin typeface="+mn-lt"/>
              </a:rPr>
              <a:t>Section 508 benefits Service Disabled Veterans who are entering the Federal workforce in record numbers by providing job opportunities with accessible environments</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Section 508 benefits persons with disabilities who work for or are seeking employment with the Federal government by providing an accessible workplace</a:t>
            </a:r>
          </a:p>
          <a:p>
            <a:pPr eaLnBrk="1" hangingPunct="1">
              <a:spcBef>
                <a:spcPct val="0"/>
              </a:spcBef>
              <a:buFontTx/>
              <a:buNone/>
            </a:pPr>
            <a:endParaRPr lang="en-US" altLang="en-US" sz="1800" dirty="0">
              <a:latin typeface="Arial" pitchFamily="34" charset="0"/>
            </a:endParaRPr>
          </a:p>
          <a:p>
            <a:pPr eaLnBrk="1" hangingPunct="1">
              <a:spcBef>
                <a:spcPct val="0"/>
              </a:spcBef>
              <a:buFontTx/>
              <a:buNone/>
            </a:pPr>
            <a:endParaRPr lang="en-US" altLang="en-US" sz="1800" dirty="0">
              <a:latin typeface="Arial" pitchFamily="34" charset="0"/>
            </a:endParaRPr>
          </a:p>
        </p:txBody>
      </p:sp>
      <p:sp>
        <p:nvSpPr>
          <p:cNvPr id="32773" name="TextBox 6"/>
          <p:cNvSpPr txBox="1">
            <a:spLocks noChangeArrowheads="1"/>
          </p:cNvSpPr>
          <p:nvPr/>
        </p:nvSpPr>
        <p:spPr bwMode="auto">
          <a:xfrm>
            <a:off x="2438400" y="2032001"/>
            <a:ext cx="533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1800" dirty="0" smtClean="0">
                <a:latin typeface="+mn-lt"/>
              </a:rPr>
              <a:t>Example: A </a:t>
            </a:r>
            <a:r>
              <a:rPr lang="en-US" altLang="en-US" sz="1800" dirty="0">
                <a:latin typeface="+mn-lt"/>
              </a:rPr>
              <a:t>blind employee relies on assistive technology, as well as accessible web applications to do his job</a:t>
            </a:r>
            <a:r>
              <a:rPr lang="en-US" altLang="en-US" sz="1800" dirty="0">
                <a:latin typeface="Arial" pitchFamily="34" charset="0"/>
              </a:rPr>
              <a:t>. </a:t>
            </a:r>
          </a:p>
          <a:p>
            <a:pPr eaLnBrk="1" hangingPunct="1">
              <a:spcBef>
                <a:spcPct val="0"/>
              </a:spcBef>
              <a:buFontTx/>
              <a:buNone/>
            </a:pPr>
            <a:endParaRPr lang="en-US" altLang="en-US" sz="1800" dirty="0">
              <a:latin typeface="Arial" pitchFamily="34" charset="0"/>
            </a:endParaRPr>
          </a:p>
        </p:txBody>
      </p:sp>
      <p:sp>
        <p:nvSpPr>
          <p:cNvPr id="32774" name="TextBox 7"/>
          <p:cNvSpPr txBox="1">
            <a:spLocks noChangeArrowheads="1"/>
          </p:cNvSpPr>
          <p:nvPr/>
        </p:nvSpPr>
        <p:spPr bwMode="auto">
          <a:xfrm>
            <a:off x="228600" y="1088917"/>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mn-lt"/>
              </a:rPr>
              <a:t>Section 508 is about doing the right thing to provide equal access to </a:t>
            </a:r>
            <a:r>
              <a:rPr lang="en-US" altLang="en-US" sz="1800" dirty="0" smtClean="0">
                <a:latin typeface="+mn-lt"/>
              </a:rPr>
              <a:t>Information and Communication Technology </a:t>
            </a:r>
            <a:r>
              <a:rPr lang="en-US" altLang="en-US" sz="1800" dirty="0">
                <a:latin typeface="+mn-lt"/>
              </a:rPr>
              <a:t>for Federal employees and members of the public.</a:t>
            </a:r>
          </a:p>
          <a:p>
            <a:pPr eaLnBrk="1" hangingPunct="1">
              <a:spcBef>
                <a:spcPct val="0"/>
              </a:spcBef>
              <a:buFontTx/>
              <a:buNone/>
            </a:pPr>
            <a:endParaRPr lang="en-US" altLang="en-US" sz="1800" dirty="0">
              <a:latin typeface="Arial" pitchFamily="34" charset="0"/>
            </a:endParaRPr>
          </a:p>
        </p:txBody>
      </p:sp>
      <p:sp>
        <p:nvSpPr>
          <p:cNvPr id="2" name="Title 1"/>
          <p:cNvSpPr>
            <a:spLocks noGrp="1"/>
          </p:cNvSpPr>
          <p:nvPr>
            <p:ph type="title"/>
          </p:nvPr>
        </p:nvSpPr>
        <p:spPr>
          <a:xfrm>
            <a:off x="993776" y="162560"/>
            <a:ext cx="7997825" cy="975360"/>
          </a:xfrm>
        </p:spPr>
        <p:txBody>
          <a:bodyPr rtlCol="0">
            <a:normAutofit/>
          </a:bodyPr>
          <a:lstStyle/>
          <a:p>
            <a:pPr eaLnBrk="1" fontAlgn="auto" hangingPunct="1">
              <a:spcAft>
                <a:spcPts val="0"/>
              </a:spcAft>
              <a:defRPr/>
            </a:pPr>
            <a:r>
              <a:rPr lang="en-US" sz="3600" b="1" dirty="0"/>
              <a:t>The Human Side – Why 508 Matters</a:t>
            </a:r>
          </a:p>
        </p:txBody>
      </p:sp>
      <p:sp>
        <p:nvSpPr>
          <p:cNvPr id="3" name="Slide Number Placeholder 2"/>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7</a:t>
            </a:fld>
            <a:endParaRPr lang="en-US" dirty="0"/>
          </a:p>
        </p:txBody>
      </p:sp>
      <p:pic>
        <p:nvPicPr>
          <p:cNvPr id="11" name="Picture 10" descr="Man is wheelchair sitting at desk with computer&#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2844800"/>
            <a:ext cx="3581400" cy="2763520"/>
          </a:xfrm>
          <a:prstGeom prst="rect">
            <a:avLst/>
          </a:prstGeom>
        </p:spPr>
      </p:pic>
    </p:spTree>
    <p:extLst>
      <p:ext uri="{BB962C8B-B14F-4D97-AF65-F5344CB8AC3E}">
        <p14:creationId xmlns:p14="http://schemas.microsoft.com/office/powerpoint/2010/main" val="427937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
            <a:ext cx="8839200" cy="1219200"/>
          </a:xfrm>
        </p:spPr>
        <p:txBody>
          <a:bodyPr>
            <a:normAutofit/>
          </a:bodyPr>
          <a:lstStyle/>
          <a:p>
            <a:r>
              <a:rPr lang="en-US" sz="3600" b="1" dirty="0"/>
              <a:t>Important Dates</a:t>
            </a:r>
          </a:p>
        </p:txBody>
      </p:sp>
      <p:sp>
        <p:nvSpPr>
          <p:cNvPr id="3" name="Content Placeholder 2"/>
          <p:cNvSpPr>
            <a:spLocks noGrp="1"/>
          </p:cNvSpPr>
          <p:nvPr>
            <p:ph idx="1"/>
          </p:nvPr>
        </p:nvSpPr>
        <p:spPr>
          <a:xfrm>
            <a:off x="304800" y="1295400"/>
            <a:ext cx="8534400" cy="4827694"/>
          </a:xfrm>
        </p:spPr>
        <p:txBody>
          <a:bodyPr/>
          <a:lstStyle/>
          <a:p>
            <a:pPr>
              <a:buFont typeface="Wingdings" panose="05000000000000000000" pitchFamily="2" charset="2"/>
              <a:buChar char="ü"/>
            </a:pPr>
            <a:r>
              <a:rPr lang="en-US" sz="3200" dirty="0"/>
              <a:t>Published in the Federal Register: Jan. 18, 2017</a:t>
            </a:r>
          </a:p>
          <a:p>
            <a:pPr>
              <a:buFont typeface="Wingdings" panose="05000000000000000000" pitchFamily="2" charset="2"/>
              <a:buChar char="ü"/>
            </a:pPr>
            <a:r>
              <a:rPr lang="en-US" sz="3200" dirty="0"/>
              <a:t>Effective Date: March 21, 2017</a:t>
            </a:r>
          </a:p>
          <a:p>
            <a:endParaRPr lang="en-US" sz="3200" dirty="0"/>
          </a:p>
          <a:p>
            <a:r>
              <a:rPr lang="en-US" sz="3200" dirty="0"/>
              <a:t>Compliance Date:  January 18, 2018 </a:t>
            </a:r>
          </a:p>
          <a:p>
            <a:endParaRPr lang="en-US" sz="3200" dirty="0"/>
          </a:p>
          <a:p>
            <a:r>
              <a:rPr lang="en-US" sz="3200" dirty="0"/>
              <a:t>Compliance date for procurements:  TBD by the FAR Council</a:t>
            </a:r>
            <a:r>
              <a:rPr lang="en-US" dirty="0"/>
              <a:t>.</a:t>
            </a:r>
          </a:p>
        </p:txBody>
      </p:sp>
      <p:sp>
        <p:nvSpPr>
          <p:cNvPr id="4" name="Slide Number Placeholder 3"/>
          <p:cNvSpPr>
            <a:spLocks noGrp="1"/>
          </p:cNvSpPr>
          <p:nvPr>
            <p:ph type="sldNum" sz="quarter" idx="4294967295"/>
          </p:nvPr>
        </p:nvSpPr>
        <p:spPr>
          <a:xfrm>
            <a:off x="6553200" y="6780108"/>
            <a:ext cx="2133600" cy="389467"/>
          </a:xfrm>
          <a:prstGeom prst="rect">
            <a:avLst/>
          </a:prstGeom>
        </p:spPr>
        <p:txBody>
          <a:bodyPr/>
          <a:lstStyle/>
          <a:p>
            <a:fld id="{25AFEA32-29CA-4500-92AF-A0C955316540}" type="slidenum">
              <a:rPr lang="en-US" smtClean="0"/>
              <a:t>8</a:t>
            </a:fld>
            <a:endParaRPr lang="en-US" dirty="0"/>
          </a:p>
        </p:txBody>
      </p:sp>
    </p:spTree>
    <p:extLst>
      <p:ext uri="{BB962C8B-B14F-4D97-AF65-F5344CB8AC3E}">
        <p14:creationId xmlns:p14="http://schemas.microsoft.com/office/powerpoint/2010/main" val="438651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610600" cy="1219200"/>
          </a:xfrm>
        </p:spPr>
        <p:txBody>
          <a:bodyPr>
            <a:normAutofit/>
          </a:bodyPr>
          <a:lstStyle/>
          <a:p>
            <a:r>
              <a:rPr lang="en-US" sz="3600" b="1" dirty="0"/>
              <a:t>Revised 508 Standard: </a:t>
            </a:r>
            <a:br>
              <a:rPr lang="en-US" sz="3600" b="1" dirty="0"/>
            </a:br>
            <a:r>
              <a:rPr lang="en-US" sz="3600" b="1" dirty="0"/>
              <a:t>Updated Terminology </a:t>
            </a:r>
          </a:p>
        </p:txBody>
      </p:sp>
      <p:sp>
        <p:nvSpPr>
          <p:cNvPr id="3" name="Content Placeholder 2"/>
          <p:cNvSpPr>
            <a:spLocks noGrp="1"/>
          </p:cNvSpPr>
          <p:nvPr>
            <p:ph idx="1"/>
          </p:nvPr>
        </p:nvSpPr>
        <p:spPr>
          <a:xfrm>
            <a:off x="457200" y="1371600"/>
            <a:ext cx="8229600" cy="4827694"/>
          </a:xfrm>
        </p:spPr>
        <p:txBody>
          <a:bodyPr>
            <a:normAutofit/>
          </a:bodyPr>
          <a:lstStyle/>
          <a:p>
            <a:pPr marL="0" lvl="0" indent="0">
              <a:buNone/>
            </a:pPr>
            <a:r>
              <a:rPr lang="en-US" sz="2400" dirty="0"/>
              <a:t>Updated terminology</a:t>
            </a:r>
          </a:p>
          <a:p>
            <a:r>
              <a:rPr lang="en-US" sz="2400" dirty="0"/>
              <a:t>Information and Communication Technology (ICT)</a:t>
            </a:r>
          </a:p>
          <a:p>
            <a:pPr marL="342900" lvl="1" indent="0">
              <a:buNone/>
            </a:pPr>
            <a:r>
              <a:rPr lang="en-US" sz="2400" dirty="0"/>
              <a:t>instead of “Electronic and Information Technology (EIT)”</a:t>
            </a:r>
          </a:p>
          <a:p>
            <a:endParaRPr lang="en-US" sz="2400" dirty="0"/>
          </a:p>
          <a:p>
            <a:pPr marL="0" indent="0">
              <a:buNone/>
            </a:pPr>
            <a:r>
              <a:rPr lang="en-US" sz="2400" dirty="0"/>
              <a:t>Function-based approach instead of product categories</a:t>
            </a:r>
          </a:p>
          <a:p>
            <a:r>
              <a:rPr lang="en-US" sz="2400" dirty="0"/>
              <a:t>Examples:</a:t>
            </a:r>
          </a:p>
          <a:p>
            <a:pPr marL="342900" lvl="1" indent="0">
              <a:buNone/>
            </a:pPr>
            <a:r>
              <a:rPr lang="en-US" sz="2400" dirty="0"/>
              <a:t>ICT with Two-Way Voice Communication</a:t>
            </a:r>
          </a:p>
          <a:p>
            <a:pPr marL="342900" lvl="1" indent="0">
              <a:buNone/>
            </a:pPr>
            <a:r>
              <a:rPr lang="en-US" sz="2400" dirty="0"/>
              <a:t>	instead of “Telecommunications products”</a:t>
            </a:r>
          </a:p>
          <a:p>
            <a:pPr marL="342900" lvl="1" indent="0">
              <a:buNone/>
            </a:pPr>
            <a:r>
              <a:rPr lang="en-US" sz="2400" dirty="0"/>
              <a:t>ICT with Closed Functionality</a:t>
            </a:r>
          </a:p>
          <a:p>
            <a:pPr marL="342900" lvl="1" indent="0">
              <a:buNone/>
            </a:pPr>
            <a:r>
              <a:rPr lang="en-US" sz="2400" dirty="0"/>
              <a:t>	Instead of “Self-contained, closed products”</a:t>
            </a:r>
          </a:p>
        </p:txBody>
      </p:sp>
      <p:sp>
        <p:nvSpPr>
          <p:cNvPr id="6" name="Slide Number Placeholder 5"/>
          <p:cNvSpPr>
            <a:spLocks noGrp="1"/>
          </p:cNvSpPr>
          <p:nvPr>
            <p:ph type="sldNum" sz="quarter" idx="4294967295"/>
          </p:nvPr>
        </p:nvSpPr>
        <p:spPr>
          <a:xfrm>
            <a:off x="6553200" y="6780108"/>
            <a:ext cx="2133600" cy="389467"/>
          </a:xfrm>
          <a:prstGeom prst="rect">
            <a:avLst/>
          </a:prstGeom>
        </p:spPr>
        <p:txBody>
          <a:bodyPr/>
          <a:lstStyle/>
          <a:p>
            <a:fld id="{8A66FBCF-8101-49AF-A679-9B24C7A26814}" type="slidenum">
              <a:rPr lang="en-US" smtClean="0"/>
              <a:t>9</a:t>
            </a:fld>
            <a:endParaRPr lang="en-US" dirty="0"/>
          </a:p>
        </p:txBody>
      </p:sp>
    </p:spTree>
    <p:extLst>
      <p:ext uri="{BB962C8B-B14F-4D97-AF65-F5344CB8AC3E}">
        <p14:creationId xmlns:p14="http://schemas.microsoft.com/office/powerpoint/2010/main" val="482570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3486</Words>
  <Application>Microsoft Office PowerPoint</Application>
  <PresentationFormat>Custom</PresentationFormat>
  <Paragraphs>568</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PowerPoint Presentation</vt:lpstr>
      <vt:lpstr>Section 508 of the Rehabilitation Act</vt:lpstr>
      <vt:lpstr>Federal Agencies Accountable for oversight, support and reporting</vt:lpstr>
      <vt:lpstr>Champions for the Cause</vt:lpstr>
      <vt:lpstr>Chief Information Officer </vt:lpstr>
      <vt:lpstr>Chief Acquisition Officer </vt:lpstr>
      <vt:lpstr>The Human Side – Why 508 Matters</vt:lpstr>
      <vt:lpstr>Important Dates</vt:lpstr>
      <vt:lpstr>Revised 508 Standard:  Updated Terminology </vt:lpstr>
      <vt:lpstr>More Changes</vt:lpstr>
      <vt:lpstr>WCAG 2.0         </vt:lpstr>
      <vt:lpstr>Index for ICT Standards and Guidelines:  36 CFR Part 1194           </vt:lpstr>
      <vt:lpstr>Index for ICT Standards and Guidelines:  36 CFR Part 1194     </vt:lpstr>
      <vt:lpstr>Function vs Product </vt:lpstr>
      <vt:lpstr>How does Section 508 affect ICT?</vt:lpstr>
      <vt:lpstr>Why Enforce the Law?</vt:lpstr>
      <vt:lpstr>You are at Risk</vt:lpstr>
      <vt:lpstr>Procuring ICT Products and Services </vt:lpstr>
      <vt:lpstr>How will this affect Procuring ICT?</vt:lpstr>
      <vt:lpstr>Integrating Accessibility Into Federal Contracts    </vt:lpstr>
      <vt:lpstr>Requiring Office Responsibilities</vt:lpstr>
      <vt:lpstr>Contracting Officer Responsibilities</vt:lpstr>
      <vt:lpstr>Micro Purchases</vt:lpstr>
      <vt:lpstr>Tools and Resources</vt:lpstr>
      <vt:lpstr>VPAT vs GPAT  What will happen now?</vt:lpstr>
      <vt:lpstr>VPATS and GPATS</vt:lpstr>
      <vt:lpstr>First Cell Phone - 1973</vt:lpstr>
      <vt:lpstr>First Portable Computer - 1981</vt:lpstr>
      <vt:lpstr>First Website - 1991</vt:lpstr>
      <vt:lpstr>Summary</vt:lpstr>
      <vt:lpstr>The Bottom Line</vt:lpstr>
      <vt:lpstr>Resources </vt:lpstr>
      <vt:lpstr>More Resources</vt:lpstr>
      <vt:lpstr>PowerPoint Presentation</vt:lpstr>
      <vt:lpstr>Suggestions Please!</vt:lpstr>
      <vt:lpstr>PowerPoint Presentation</vt:lpstr>
      <vt:lpstr>Contact Information   Helen Chamberlain General Services Administration Office of Government-wide Policy  If you would like a copy email helen.chamberlain@gsa.gov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stephenson</dc:creator>
  <cp:lastModifiedBy>Helen Chamberlain</cp:lastModifiedBy>
  <cp:revision>77</cp:revision>
  <dcterms:created xsi:type="dcterms:W3CDTF">2014-11-19T16:39:21Z</dcterms:created>
  <dcterms:modified xsi:type="dcterms:W3CDTF">2017-11-28T22:28:14Z</dcterms:modified>
</cp:coreProperties>
</file>