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9" r:id="rId3"/>
    <p:sldId id="267" r:id="rId4"/>
    <p:sldId id="260" r:id="rId5"/>
    <p:sldId id="261" r:id="rId6"/>
    <p:sldId id="262" r:id="rId7"/>
    <p:sldId id="264" r:id="rId8"/>
    <p:sldId id="265" r:id="rId9"/>
    <p:sldId id="268" r:id="rId10"/>
    <p:sldId id="26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A6"/>
    <a:srgbClr val="CCF1FB"/>
    <a:srgbClr val="B2EDFF"/>
    <a:srgbClr val="CBF3F2"/>
    <a:srgbClr val="00D2FF"/>
    <a:srgbClr val="FFFFFF"/>
    <a:srgbClr val="ACFAFF"/>
    <a:srgbClr val="9BEDFF"/>
    <a:srgbClr val="002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0"/>
    <p:restoredTop sz="85272"/>
  </p:normalViewPr>
  <p:slideViewPr>
    <p:cSldViewPr snapToGrid="0">
      <p:cViewPr varScale="1">
        <p:scale>
          <a:sx n="72" d="100"/>
          <a:sy n="72" d="100"/>
        </p:scale>
        <p:origin x="33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CA93E-3678-C44C-978B-9DC41E26A802}" type="datetimeFigureOut">
              <a:rPr lang="en-US" smtClean="0"/>
              <a:t>4/16/2024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A1345-78B7-404F-B179-434A425E66EB}" type="slidenum">
              <a:rPr lang="en-US" smtClean="0"/>
              <a:t>‹#›</a:t>
            </a:fld>
            <a:endParaRPr lang="en-US"/>
          </a:p>
        </p:txBody>
      </p:sp>
    </p:spTree>
    <p:extLst>
      <p:ext uri="{BB962C8B-B14F-4D97-AF65-F5344CB8AC3E}">
        <p14:creationId xmlns:p14="http://schemas.microsoft.com/office/powerpoint/2010/main" val="101239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A1345-78B7-404F-B179-434A425E66EB}" type="slidenum">
              <a:rPr lang="en-US" smtClean="0"/>
              <a:t>2</a:t>
            </a:fld>
            <a:endParaRPr lang="en-US"/>
          </a:p>
        </p:txBody>
      </p:sp>
    </p:spTree>
    <p:extLst>
      <p:ext uri="{BB962C8B-B14F-4D97-AF65-F5344CB8AC3E}">
        <p14:creationId xmlns:p14="http://schemas.microsoft.com/office/powerpoint/2010/main" val="28160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A1345-78B7-404F-B179-434A425E66EB}" type="slidenum">
              <a:rPr lang="en-US" smtClean="0"/>
              <a:t>14</a:t>
            </a:fld>
            <a:endParaRPr lang="en-US"/>
          </a:p>
        </p:txBody>
      </p:sp>
    </p:spTree>
    <p:extLst>
      <p:ext uri="{BB962C8B-B14F-4D97-AF65-F5344CB8AC3E}">
        <p14:creationId xmlns:p14="http://schemas.microsoft.com/office/powerpoint/2010/main" val="28160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580FE0-8C6A-C04E-B9D7-0981586BF90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264381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80FE0-8C6A-C04E-B9D7-0981586BF90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173729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80FE0-8C6A-C04E-B9D7-0981586BF90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127304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80FE0-8C6A-C04E-B9D7-0981586BF90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186928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80FE0-8C6A-C04E-B9D7-0981586BF90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295237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580FE0-8C6A-C04E-B9D7-0981586BF90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330475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580FE0-8C6A-C04E-B9D7-0981586BF900}"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30884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580FE0-8C6A-C04E-B9D7-0981586BF900}"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248091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0FE0-8C6A-C04E-B9D7-0981586BF900}"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315430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580FE0-8C6A-C04E-B9D7-0981586BF90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15186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580FE0-8C6A-C04E-B9D7-0981586BF90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5A7C6-B924-F247-AF21-BA47BCB5288C}" type="slidenum">
              <a:rPr lang="en-US" smtClean="0"/>
              <a:t>‹#›</a:t>
            </a:fld>
            <a:endParaRPr lang="en-US"/>
          </a:p>
        </p:txBody>
      </p:sp>
    </p:spTree>
    <p:extLst>
      <p:ext uri="{BB962C8B-B14F-4D97-AF65-F5344CB8AC3E}">
        <p14:creationId xmlns:p14="http://schemas.microsoft.com/office/powerpoint/2010/main" val="366529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580FE0-8C6A-C04E-B9D7-0981586BF900}" type="datetimeFigureOut">
              <a:rPr lang="en-US" smtClean="0"/>
              <a:t>4/16/2024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075A7C6-B924-F247-AF21-BA47BCB5288C}" type="slidenum">
              <a:rPr lang="en-US" smtClean="0"/>
              <a:t>‹#›</a:t>
            </a:fld>
            <a:endParaRPr lang="en-US"/>
          </a:p>
        </p:txBody>
      </p:sp>
    </p:spTree>
    <p:extLst>
      <p:ext uri="{BB962C8B-B14F-4D97-AF65-F5344CB8AC3E}">
        <p14:creationId xmlns:p14="http://schemas.microsoft.com/office/powerpoint/2010/main" val="610670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jvarrichio@fgdla.u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jvarrichio@fgdla.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rallelogram 31">
            <a:extLst>
              <a:ext uri="{FF2B5EF4-FFF2-40B4-BE49-F238E27FC236}">
                <a16:creationId xmlns:a16="http://schemas.microsoft.com/office/drawing/2014/main" id="{3BDF673F-1FFD-5184-047A-B944E1C18587}"/>
              </a:ext>
            </a:extLst>
          </p:cNvPr>
          <p:cNvSpPr/>
          <p:nvPr/>
        </p:nvSpPr>
        <p:spPr>
          <a:xfrm>
            <a:off x="4393097" y="6023114"/>
            <a:ext cx="2370586" cy="2865750"/>
          </a:xfrm>
          <a:prstGeom prst="parallelogram">
            <a:avLst>
              <a:gd name="adj" fmla="val 0"/>
            </a:avLst>
          </a:prstGeom>
          <a:blipFill dpi="0" rotWithShape="1">
            <a:blip r:embed="rId2">
              <a:extLst>
                <a:ext uri="{28A0092B-C50C-407E-A947-70E740481C1C}">
                  <a14:useLocalDpi xmlns:a14="http://schemas.microsoft.com/office/drawing/2010/main" val="0"/>
                </a:ext>
              </a:extLst>
            </a:blip>
            <a:srcRect/>
            <a:stretch>
              <a:fillRect l="-1096" t="809" r="1096" b="-890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surface with a pattern&#10;&#10;Description automatically generated">
            <a:extLst>
              <a:ext uri="{FF2B5EF4-FFF2-40B4-BE49-F238E27FC236}">
                <a16:creationId xmlns:a16="http://schemas.microsoft.com/office/drawing/2014/main" id="{99114B72-2DEF-F7D1-0575-9B8EB2CB8F81}"/>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t="5823" r="40916"/>
          <a:stretch/>
        </p:blipFill>
        <p:spPr>
          <a:xfrm rot="5400000">
            <a:off x="2120653" y="-1059868"/>
            <a:ext cx="2554522" cy="6164801"/>
          </a:xfrm>
          <a:prstGeom prst="rect">
            <a:avLst/>
          </a:prstGeom>
        </p:spPr>
      </p:pic>
      <p:grpSp>
        <p:nvGrpSpPr>
          <p:cNvPr id="9" name="Group 8">
            <a:extLst>
              <a:ext uri="{FF2B5EF4-FFF2-40B4-BE49-F238E27FC236}">
                <a16:creationId xmlns:a16="http://schemas.microsoft.com/office/drawing/2014/main" id="{BBD592A7-D0E0-A3CD-847F-E1AC90467561}"/>
              </a:ext>
            </a:extLst>
          </p:cNvPr>
          <p:cNvGrpSpPr/>
          <p:nvPr/>
        </p:nvGrpSpPr>
        <p:grpSpPr>
          <a:xfrm>
            <a:off x="377687" y="357808"/>
            <a:ext cx="1888436" cy="2365517"/>
            <a:chOff x="377687" y="357808"/>
            <a:chExt cx="1888436" cy="2365517"/>
          </a:xfrm>
        </p:grpSpPr>
        <p:grpSp>
          <p:nvGrpSpPr>
            <p:cNvPr id="7" name="Group 6">
              <a:extLst>
                <a:ext uri="{FF2B5EF4-FFF2-40B4-BE49-F238E27FC236}">
                  <a16:creationId xmlns:a16="http://schemas.microsoft.com/office/drawing/2014/main" id="{7C799DE7-E11C-B962-12D5-8351C1FFEB09}"/>
                </a:ext>
              </a:extLst>
            </p:cNvPr>
            <p:cNvGrpSpPr/>
            <p:nvPr/>
          </p:nvGrpSpPr>
          <p:grpSpPr>
            <a:xfrm>
              <a:off x="377687" y="357808"/>
              <a:ext cx="1590261" cy="2365517"/>
              <a:chOff x="377687" y="357808"/>
              <a:chExt cx="1590261" cy="2365517"/>
            </a:xfrm>
          </p:grpSpPr>
          <p:sp>
            <p:nvSpPr>
              <p:cNvPr id="4" name="Rectangle 3">
                <a:extLst>
                  <a:ext uri="{FF2B5EF4-FFF2-40B4-BE49-F238E27FC236}">
                    <a16:creationId xmlns:a16="http://schemas.microsoft.com/office/drawing/2014/main" id="{FB32D8BB-DABF-80FB-BDFF-27281AED0E0A}"/>
                  </a:ext>
                </a:extLst>
              </p:cNvPr>
              <p:cNvSpPr/>
              <p:nvPr/>
            </p:nvSpPr>
            <p:spPr>
              <a:xfrm>
                <a:off x="377687" y="357808"/>
                <a:ext cx="1590261" cy="1252335"/>
              </a:xfrm>
              <a:prstGeom prst="rect">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Helvetica" pitchFamily="2" charset="0"/>
                </a:endParaRPr>
              </a:p>
            </p:txBody>
          </p:sp>
          <p:sp>
            <p:nvSpPr>
              <p:cNvPr id="5" name="Triangle 4">
                <a:extLst>
                  <a:ext uri="{FF2B5EF4-FFF2-40B4-BE49-F238E27FC236}">
                    <a16:creationId xmlns:a16="http://schemas.microsoft.com/office/drawing/2014/main" id="{551965F2-EBE2-4311-4392-696383A38EFB}"/>
                  </a:ext>
                </a:extLst>
              </p:cNvPr>
              <p:cNvSpPr/>
              <p:nvPr/>
            </p:nvSpPr>
            <p:spPr>
              <a:xfrm rot="10800000">
                <a:off x="377687" y="1610143"/>
                <a:ext cx="1590261" cy="1113182"/>
              </a:xfrm>
              <a:prstGeom prst="triangle">
                <a:avLst>
                  <a:gd name="adj" fmla="val 10000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638CA8D-95F0-BF81-4355-3BF3F6662E02}"/>
                  </a:ext>
                </a:extLst>
              </p:cNvPr>
              <p:cNvSpPr txBox="1"/>
              <p:nvPr/>
            </p:nvSpPr>
            <p:spPr>
              <a:xfrm>
                <a:off x="457199" y="1184128"/>
                <a:ext cx="1431235" cy="461665"/>
              </a:xfrm>
              <a:prstGeom prst="rect">
                <a:avLst/>
              </a:prstGeom>
              <a:noFill/>
            </p:spPr>
            <p:txBody>
              <a:bodyPr wrap="square" rtlCol="0">
                <a:spAutoFit/>
              </a:bodyPr>
              <a:lstStyle/>
              <a:p>
                <a:r>
                  <a:rPr lang="en-US" sz="2400" b="1" dirty="0">
                    <a:solidFill>
                      <a:srgbClr val="0026A6"/>
                    </a:solidFill>
                    <a:latin typeface="Helvetica" pitchFamily="2" charset="0"/>
                  </a:rPr>
                  <a:t>FGDLA</a:t>
                </a:r>
              </a:p>
            </p:txBody>
          </p:sp>
        </p:grpSp>
        <p:sp>
          <p:nvSpPr>
            <p:cNvPr id="8" name="Triangle 7">
              <a:extLst>
                <a:ext uri="{FF2B5EF4-FFF2-40B4-BE49-F238E27FC236}">
                  <a16:creationId xmlns:a16="http://schemas.microsoft.com/office/drawing/2014/main" id="{60AB3808-64E1-40AF-40F0-9D60CABC94F4}"/>
                </a:ext>
              </a:extLst>
            </p:cNvPr>
            <p:cNvSpPr/>
            <p:nvPr/>
          </p:nvSpPr>
          <p:spPr>
            <a:xfrm>
              <a:off x="1967949" y="375939"/>
              <a:ext cx="298174" cy="369332"/>
            </a:xfrm>
            <a:prstGeom prst="triangle">
              <a:avLst>
                <a:gd name="adj" fmla="val 0"/>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iangle 11">
            <a:extLst>
              <a:ext uri="{FF2B5EF4-FFF2-40B4-BE49-F238E27FC236}">
                <a16:creationId xmlns:a16="http://schemas.microsoft.com/office/drawing/2014/main" id="{1CD6CC5E-5B0F-50B8-4F50-09E6969188DF}"/>
              </a:ext>
            </a:extLst>
          </p:cNvPr>
          <p:cNvSpPr/>
          <p:nvPr/>
        </p:nvSpPr>
        <p:spPr>
          <a:xfrm>
            <a:off x="6465509" y="2930462"/>
            <a:ext cx="298174" cy="369332"/>
          </a:xfrm>
          <a:prstGeom prst="triangle">
            <a:avLst>
              <a:gd name="adj" fmla="val 0"/>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E24312B-912F-FD36-95D5-03D7015D7ADF}"/>
              </a:ext>
            </a:extLst>
          </p:cNvPr>
          <p:cNvGrpSpPr/>
          <p:nvPr/>
        </p:nvGrpSpPr>
        <p:grpSpPr>
          <a:xfrm>
            <a:off x="4393097" y="2062717"/>
            <a:ext cx="2370586" cy="4387028"/>
            <a:chOff x="384315" y="-1324190"/>
            <a:chExt cx="2370586" cy="4003691"/>
          </a:xfrm>
        </p:grpSpPr>
        <p:sp>
          <p:nvSpPr>
            <p:cNvPr id="18" name="Rectangle 17">
              <a:extLst>
                <a:ext uri="{FF2B5EF4-FFF2-40B4-BE49-F238E27FC236}">
                  <a16:creationId xmlns:a16="http://schemas.microsoft.com/office/drawing/2014/main" id="{FB0AC472-7136-F4EB-8E50-9A7E6EB556AC}"/>
                </a:ext>
              </a:extLst>
            </p:cNvPr>
            <p:cNvSpPr/>
            <p:nvPr/>
          </p:nvSpPr>
          <p:spPr>
            <a:xfrm>
              <a:off x="384315" y="-463450"/>
              <a:ext cx="2370586" cy="3142951"/>
            </a:xfrm>
            <a:prstGeom prst="rect">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Helvetica" pitchFamily="2" charset="0"/>
              </a:endParaRPr>
            </a:p>
          </p:txBody>
        </p:sp>
        <p:sp>
          <p:nvSpPr>
            <p:cNvPr id="19" name="Triangle 18">
              <a:extLst>
                <a:ext uri="{FF2B5EF4-FFF2-40B4-BE49-F238E27FC236}">
                  <a16:creationId xmlns:a16="http://schemas.microsoft.com/office/drawing/2014/main" id="{E85EF2B0-6FBB-0A59-B4BE-EE3710BF4E01}"/>
                </a:ext>
              </a:extLst>
            </p:cNvPr>
            <p:cNvSpPr/>
            <p:nvPr/>
          </p:nvSpPr>
          <p:spPr>
            <a:xfrm>
              <a:off x="384315" y="-1324190"/>
              <a:ext cx="2370586" cy="860740"/>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9ECF28A-3B7A-60E0-8499-A370C706AE5C}"/>
                </a:ext>
              </a:extLst>
            </p:cNvPr>
            <p:cNvSpPr txBox="1"/>
            <p:nvPr/>
          </p:nvSpPr>
          <p:spPr>
            <a:xfrm>
              <a:off x="392862" y="-753665"/>
              <a:ext cx="1928192" cy="461665"/>
            </a:xfrm>
            <a:prstGeom prst="rect">
              <a:avLst/>
            </a:prstGeom>
            <a:noFill/>
          </p:spPr>
          <p:txBody>
            <a:bodyPr wrap="square" rtlCol="0">
              <a:spAutoFit/>
            </a:bodyPr>
            <a:lstStyle/>
            <a:p>
              <a:r>
                <a:rPr lang="en-US" sz="2400" b="1" dirty="0">
                  <a:solidFill>
                    <a:srgbClr val="0026A6"/>
                  </a:solidFill>
                  <a:latin typeface="Helvetica" pitchFamily="2" charset="0"/>
                </a:rPr>
                <a:t>Welcome!</a:t>
              </a:r>
            </a:p>
          </p:txBody>
        </p:sp>
      </p:grpSp>
      <p:sp>
        <p:nvSpPr>
          <p:cNvPr id="21" name="TextBox 20">
            <a:extLst>
              <a:ext uri="{FF2B5EF4-FFF2-40B4-BE49-F238E27FC236}">
                <a16:creationId xmlns:a16="http://schemas.microsoft.com/office/drawing/2014/main" id="{7BB0DA3A-A84C-CDE2-DDA9-33B8F354033F}"/>
              </a:ext>
            </a:extLst>
          </p:cNvPr>
          <p:cNvSpPr txBox="1"/>
          <p:nvPr/>
        </p:nvSpPr>
        <p:spPr>
          <a:xfrm>
            <a:off x="2117036" y="1579217"/>
            <a:ext cx="3876259" cy="830997"/>
          </a:xfrm>
          <a:prstGeom prst="rect">
            <a:avLst/>
          </a:prstGeom>
          <a:noFill/>
        </p:spPr>
        <p:txBody>
          <a:bodyPr wrap="square" rtlCol="0">
            <a:spAutoFit/>
          </a:bodyPr>
          <a:lstStyle/>
          <a:p>
            <a:r>
              <a:rPr lang="en-US" sz="2400" b="1" dirty="0">
                <a:solidFill>
                  <a:srgbClr val="0026A6"/>
                </a:solidFill>
                <a:latin typeface="Helvetica" pitchFamily="2" charset="0"/>
              </a:rPr>
              <a:t>Gamified Learning</a:t>
            </a:r>
          </a:p>
          <a:p>
            <a:r>
              <a:rPr lang="en-US" sz="2400" b="1" dirty="0">
                <a:solidFill>
                  <a:srgbClr val="0026A6"/>
                </a:solidFill>
                <a:latin typeface="Helvetica" pitchFamily="2" charset="0"/>
              </a:rPr>
              <a:t>Design Plan</a:t>
            </a:r>
          </a:p>
        </p:txBody>
      </p:sp>
      <p:sp>
        <p:nvSpPr>
          <p:cNvPr id="23" name="Triangle 22">
            <a:extLst>
              <a:ext uri="{FF2B5EF4-FFF2-40B4-BE49-F238E27FC236}">
                <a16:creationId xmlns:a16="http://schemas.microsoft.com/office/drawing/2014/main" id="{DBD24E7E-FC27-527E-91BB-776005564862}"/>
              </a:ext>
            </a:extLst>
          </p:cNvPr>
          <p:cNvSpPr/>
          <p:nvPr/>
        </p:nvSpPr>
        <p:spPr>
          <a:xfrm rot="10800000">
            <a:off x="377687" y="1645844"/>
            <a:ext cx="1590261" cy="1113182"/>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0992BCD-6CDF-1A48-1B55-EBB4D1780267}"/>
              </a:ext>
            </a:extLst>
          </p:cNvPr>
          <p:cNvSpPr/>
          <p:nvPr/>
        </p:nvSpPr>
        <p:spPr>
          <a:xfrm>
            <a:off x="315514" y="3465834"/>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E50317F-05FC-1F1E-5874-86C3DAAA9C4A}"/>
              </a:ext>
            </a:extLst>
          </p:cNvPr>
          <p:cNvSpPr/>
          <p:nvPr/>
        </p:nvSpPr>
        <p:spPr>
          <a:xfrm>
            <a:off x="2354305" y="5334757"/>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7A65B7-4FA7-7046-5D2A-67C4C5543D23}"/>
              </a:ext>
            </a:extLst>
          </p:cNvPr>
          <p:cNvSpPr/>
          <p:nvPr/>
        </p:nvSpPr>
        <p:spPr>
          <a:xfrm>
            <a:off x="315513" y="7203680"/>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F9412B0-EEEC-7523-FC1E-CD4E4957FBED}"/>
              </a:ext>
            </a:extLst>
          </p:cNvPr>
          <p:cNvSpPr/>
          <p:nvPr/>
        </p:nvSpPr>
        <p:spPr>
          <a:xfrm>
            <a:off x="4406083" y="6239003"/>
            <a:ext cx="2357600" cy="2649861"/>
          </a:xfrm>
          <a:prstGeom prst="rect">
            <a:avLst/>
          </a:prstGeom>
          <a:solidFill>
            <a:srgbClr val="FFFFF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BF8680BF-6D82-29BC-9735-4B682D761958}"/>
              </a:ext>
            </a:extLst>
          </p:cNvPr>
          <p:cNvSpPr/>
          <p:nvPr/>
        </p:nvSpPr>
        <p:spPr>
          <a:xfrm rot="10800000">
            <a:off x="4393097" y="6217738"/>
            <a:ext cx="2370586" cy="1292087"/>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arallelogram 34">
            <a:extLst>
              <a:ext uri="{FF2B5EF4-FFF2-40B4-BE49-F238E27FC236}">
                <a16:creationId xmlns:a16="http://schemas.microsoft.com/office/drawing/2014/main" id="{16CC86BC-DCB7-4E5C-4E35-7037E6567B25}"/>
              </a:ext>
            </a:extLst>
          </p:cNvPr>
          <p:cNvSpPr/>
          <p:nvPr/>
        </p:nvSpPr>
        <p:spPr>
          <a:xfrm rot="1710744">
            <a:off x="4128389" y="6878337"/>
            <a:ext cx="2946675" cy="160761"/>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B0CDEE-A84E-997C-4C22-90A5A8D4AD55}"/>
              </a:ext>
            </a:extLst>
          </p:cNvPr>
          <p:cNvSpPr txBox="1"/>
          <p:nvPr/>
        </p:nvSpPr>
        <p:spPr>
          <a:xfrm>
            <a:off x="4401644" y="3344895"/>
            <a:ext cx="2330969" cy="2800767"/>
          </a:xfrm>
          <a:prstGeom prst="rect">
            <a:avLst/>
          </a:prstGeom>
          <a:noFill/>
        </p:spPr>
        <p:txBody>
          <a:bodyPr wrap="square" rtlCol="0">
            <a:spAutoFit/>
          </a:bodyPr>
          <a:lstStyle/>
          <a:p>
            <a:r>
              <a:rPr lang="en-US" sz="1600" dirty="0"/>
              <a:t>Fill out each of these sections using generative AI (i.e., Chat GPT). When you have finished these sections, email your design plan to Dr. Jenny Varrichio at </a:t>
            </a:r>
            <a:r>
              <a:rPr lang="en-US" sz="1600" b="0" i="0" u="none" strike="noStrike" dirty="0" err="1">
                <a:solidFill>
                  <a:srgbClr val="444746"/>
                </a:solidFill>
                <a:effectLst/>
                <a:latin typeface="Google Sans"/>
              </a:rPr>
              <a:t>jvarrichio@fgdla.us</a:t>
            </a:r>
            <a:endParaRPr lang="en-US" sz="1600" dirty="0"/>
          </a:p>
          <a:p>
            <a:endParaRPr lang="en-US" sz="1600" dirty="0"/>
          </a:p>
          <a:p>
            <a:r>
              <a:rPr lang="en-US" sz="1600" dirty="0"/>
              <a:t>Send any additional questions to Dr. Varrichio.</a:t>
            </a:r>
          </a:p>
        </p:txBody>
      </p:sp>
      <p:sp>
        <p:nvSpPr>
          <p:cNvPr id="3" name="Rectangle 2">
            <a:extLst>
              <a:ext uri="{FF2B5EF4-FFF2-40B4-BE49-F238E27FC236}">
                <a16:creationId xmlns:a16="http://schemas.microsoft.com/office/drawing/2014/main" id="{BA222690-E6F1-D852-A998-72590A09AA4B}"/>
              </a:ext>
            </a:extLst>
          </p:cNvPr>
          <p:cNvSpPr/>
          <p:nvPr/>
        </p:nvSpPr>
        <p:spPr>
          <a:xfrm>
            <a:off x="2354305" y="3469201"/>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B8D004-2E98-F7A8-99BE-F3368AD99C31}"/>
              </a:ext>
            </a:extLst>
          </p:cNvPr>
          <p:cNvSpPr/>
          <p:nvPr/>
        </p:nvSpPr>
        <p:spPr>
          <a:xfrm>
            <a:off x="315513" y="5344860"/>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857B822-50D7-0413-D7A5-0D0403131FDE}"/>
              </a:ext>
            </a:extLst>
          </p:cNvPr>
          <p:cNvSpPr/>
          <p:nvPr/>
        </p:nvSpPr>
        <p:spPr>
          <a:xfrm>
            <a:off x="2380276" y="7200313"/>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6EF21C5-A32A-9181-B6C0-E643D4E5532B}"/>
              </a:ext>
            </a:extLst>
          </p:cNvPr>
          <p:cNvSpPr txBox="1"/>
          <p:nvPr/>
        </p:nvSpPr>
        <p:spPr>
          <a:xfrm>
            <a:off x="790043" y="3438781"/>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1</a:t>
            </a:r>
          </a:p>
        </p:txBody>
      </p:sp>
      <p:sp>
        <p:nvSpPr>
          <p:cNvPr id="15" name="TextBox 14">
            <a:extLst>
              <a:ext uri="{FF2B5EF4-FFF2-40B4-BE49-F238E27FC236}">
                <a16:creationId xmlns:a16="http://schemas.microsoft.com/office/drawing/2014/main" id="{3C5F07D4-954C-93E7-8213-C26B27FEFC52}"/>
              </a:ext>
            </a:extLst>
          </p:cNvPr>
          <p:cNvSpPr txBox="1"/>
          <p:nvPr/>
        </p:nvSpPr>
        <p:spPr>
          <a:xfrm>
            <a:off x="2915750" y="3465834"/>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2</a:t>
            </a:r>
          </a:p>
        </p:txBody>
      </p:sp>
      <p:sp>
        <p:nvSpPr>
          <p:cNvPr id="17" name="TextBox 16">
            <a:extLst>
              <a:ext uri="{FF2B5EF4-FFF2-40B4-BE49-F238E27FC236}">
                <a16:creationId xmlns:a16="http://schemas.microsoft.com/office/drawing/2014/main" id="{E7375789-83AA-C48A-1525-7506C788C2C1}"/>
              </a:ext>
            </a:extLst>
          </p:cNvPr>
          <p:cNvSpPr txBox="1"/>
          <p:nvPr/>
        </p:nvSpPr>
        <p:spPr>
          <a:xfrm>
            <a:off x="836651" y="5305133"/>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3</a:t>
            </a:r>
          </a:p>
        </p:txBody>
      </p:sp>
      <p:sp>
        <p:nvSpPr>
          <p:cNvPr id="22" name="TextBox 21">
            <a:extLst>
              <a:ext uri="{FF2B5EF4-FFF2-40B4-BE49-F238E27FC236}">
                <a16:creationId xmlns:a16="http://schemas.microsoft.com/office/drawing/2014/main" id="{A8702E10-B14F-FAFB-D8D2-71116876967B}"/>
              </a:ext>
            </a:extLst>
          </p:cNvPr>
          <p:cNvSpPr txBox="1"/>
          <p:nvPr/>
        </p:nvSpPr>
        <p:spPr>
          <a:xfrm>
            <a:off x="2888878" y="5315236"/>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4</a:t>
            </a:r>
          </a:p>
        </p:txBody>
      </p:sp>
      <p:sp>
        <p:nvSpPr>
          <p:cNvPr id="31" name="TextBox 30">
            <a:extLst>
              <a:ext uri="{FF2B5EF4-FFF2-40B4-BE49-F238E27FC236}">
                <a16:creationId xmlns:a16="http://schemas.microsoft.com/office/drawing/2014/main" id="{C611D81A-3F44-CDC4-3A87-E66ADD22D314}"/>
              </a:ext>
            </a:extLst>
          </p:cNvPr>
          <p:cNvSpPr txBox="1"/>
          <p:nvPr/>
        </p:nvSpPr>
        <p:spPr>
          <a:xfrm>
            <a:off x="880592" y="7220214"/>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5</a:t>
            </a:r>
          </a:p>
        </p:txBody>
      </p:sp>
      <p:sp>
        <p:nvSpPr>
          <p:cNvPr id="33" name="TextBox 32">
            <a:extLst>
              <a:ext uri="{FF2B5EF4-FFF2-40B4-BE49-F238E27FC236}">
                <a16:creationId xmlns:a16="http://schemas.microsoft.com/office/drawing/2014/main" id="{32B6736B-0BD0-01A7-03CD-890F767A534D}"/>
              </a:ext>
            </a:extLst>
          </p:cNvPr>
          <p:cNvSpPr txBox="1"/>
          <p:nvPr/>
        </p:nvSpPr>
        <p:spPr>
          <a:xfrm>
            <a:off x="2932819" y="7230317"/>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6</a:t>
            </a:r>
          </a:p>
        </p:txBody>
      </p:sp>
      <p:sp>
        <p:nvSpPr>
          <p:cNvPr id="34" name="TextBox 33">
            <a:extLst>
              <a:ext uri="{FF2B5EF4-FFF2-40B4-BE49-F238E27FC236}">
                <a16:creationId xmlns:a16="http://schemas.microsoft.com/office/drawing/2014/main" id="{04244A31-D176-9932-49A8-0AD5582A5DAE}"/>
              </a:ext>
            </a:extLst>
          </p:cNvPr>
          <p:cNvSpPr txBox="1"/>
          <p:nvPr/>
        </p:nvSpPr>
        <p:spPr>
          <a:xfrm>
            <a:off x="566050" y="4164666"/>
            <a:ext cx="1654968" cy="461665"/>
          </a:xfrm>
          <a:prstGeom prst="rect">
            <a:avLst/>
          </a:prstGeom>
          <a:noFill/>
        </p:spPr>
        <p:txBody>
          <a:bodyPr wrap="square" rtlCol="0">
            <a:spAutoFit/>
          </a:bodyPr>
          <a:lstStyle/>
          <a:p>
            <a:r>
              <a:rPr lang="en-US" sz="2400" b="1" dirty="0">
                <a:solidFill>
                  <a:srgbClr val="0026A6"/>
                </a:solidFill>
                <a:latin typeface="Helvetica" pitchFamily="2" charset="0"/>
              </a:rPr>
              <a:t>Scenario</a:t>
            </a:r>
          </a:p>
        </p:txBody>
      </p:sp>
      <p:sp>
        <p:nvSpPr>
          <p:cNvPr id="36" name="TextBox 35">
            <a:extLst>
              <a:ext uri="{FF2B5EF4-FFF2-40B4-BE49-F238E27FC236}">
                <a16:creationId xmlns:a16="http://schemas.microsoft.com/office/drawing/2014/main" id="{30CD4EF9-057E-21EC-37BC-E8AD1BB83441}"/>
              </a:ext>
            </a:extLst>
          </p:cNvPr>
          <p:cNvSpPr txBox="1"/>
          <p:nvPr/>
        </p:nvSpPr>
        <p:spPr>
          <a:xfrm>
            <a:off x="2573787" y="3987252"/>
            <a:ext cx="1445940" cy="830997"/>
          </a:xfrm>
          <a:prstGeom prst="rect">
            <a:avLst/>
          </a:prstGeom>
          <a:noFill/>
        </p:spPr>
        <p:txBody>
          <a:bodyPr wrap="square" rtlCol="0">
            <a:spAutoFit/>
          </a:bodyPr>
          <a:lstStyle/>
          <a:p>
            <a:pPr algn="ctr"/>
            <a:r>
              <a:rPr lang="en-US" sz="2400" b="1" dirty="0">
                <a:solidFill>
                  <a:srgbClr val="0026A6"/>
                </a:solidFill>
                <a:latin typeface="Helvetica" pitchFamily="2" charset="0"/>
              </a:rPr>
              <a:t>SMART Goal</a:t>
            </a:r>
          </a:p>
        </p:txBody>
      </p:sp>
      <p:sp>
        <p:nvSpPr>
          <p:cNvPr id="37" name="TextBox 36">
            <a:extLst>
              <a:ext uri="{FF2B5EF4-FFF2-40B4-BE49-F238E27FC236}">
                <a16:creationId xmlns:a16="http://schemas.microsoft.com/office/drawing/2014/main" id="{350809DD-94CE-AA37-C8C7-2FD5FAE365BC}"/>
              </a:ext>
            </a:extLst>
          </p:cNvPr>
          <p:cNvSpPr txBox="1"/>
          <p:nvPr/>
        </p:nvSpPr>
        <p:spPr>
          <a:xfrm>
            <a:off x="289541" y="5638113"/>
            <a:ext cx="1931477" cy="1200329"/>
          </a:xfrm>
          <a:prstGeom prst="rect">
            <a:avLst/>
          </a:prstGeom>
          <a:noFill/>
        </p:spPr>
        <p:txBody>
          <a:bodyPr wrap="square" rtlCol="0">
            <a:spAutoFit/>
          </a:bodyPr>
          <a:lstStyle/>
          <a:p>
            <a:pPr algn="ctr"/>
            <a:r>
              <a:rPr lang="en-US" sz="2400" b="1" dirty="0">
                <a:solidFill>
                  <a:srgbClr val="0026A6"/>
                </a:solidFill>
                <a:latin typeface="Helvetica" pitchFamily="2" charset="0"/>
              </a:rPr>
              <a:t>Action-based Objectives</a:t>
            </a:r>
          </a:p>
        </p:txBody>
      </p:sp>
      <p:sp>
        <p:nvSpPr>
          <p:cNvPr id="48" name="TextBox 47">
            <a:extLst>
              <a:ext uri="{FF2B5EF4-FFF2-40B4-BE49-F238E27FC236}">
                <a16:creationId xmlns:a16="http://schemas.microsoft.com/office/drawing/2014/main" id="{13ED6BA1-82A5-7392-6C68-46BB659BFB07}"/>
              </a:ext>
            </a:extLst>
          </p:cNvPr>
          <p:cNvSpPr txBox="1"/>
          <p:nvPr/>
        </p:nvSpPr>
        <p:spPr>
          <a:xfrm>
            <a:off x="2354304" y="5837493"/>
            <a:ext cx="1897340" cy="830997"/>
          </a:xfrm>
          <a:prstGeom prst="rect">
            <a:avLst/>
          </a:prstGeom>
          <a:noFill/>
        </p:spPr>
        <p:txBody>
          <a:bodyPr wrap="square" rtlCol="0">
            <a:spAutoFit/>
          </a:bodyPr>
          <a:lstStyle/>
          <a:p>
            <a:pPr algn="ctr"/>
            <a:r>
              <a:rPr lang="en-US" sz="2400" b="1" dirty="0">
                <a:solidFill>
                  <a:srgbClr val="0026A6"/>
                </a:solidFill>
                <a:latin typeface="Helvetica" pitchFamily="2" charset="0"/>
              </a:rPr>
              <a:t>Audience Analysis</a:t>
            </a:r>
          </a:p>
        </p:txBody>
      </p:sp>
      <p:sp>
        <p:nvSpPr>
          <p:cNvPr id="49" name="TextBox 48">
            <a:extLst>
              <a:ext uri="{FF2B5EF4-FFF2-40B4-BE49-F238E27FC236}">
                <a16:creationId xmlns:a16="http://schemas.microsoft.com/office/drawing/2014/main" id="{4928ECF7-46F2-34B6-66A4-542D8C0E2835}"/>
              </a:ext>
            </a:extLst>
          </p:cNvPr>
          <p:cNvSpPr txBox="1"/>
          <p:nvPr/>
        </p:nvSpPr>
        <p:spPr>
          <a:xfrm>
            <a:off x="255776" y="7497420"/>
            <a:ext cx="1931477" cy="830997"/>
          </a:xfrm>
          <a:prstGeom prst="rect">
            <a:avLst/>
          </a:prstGeom>
          <a:noFill/>
        </p:spPr>
        <p:txBody>
          <a:bodyPr wrap="square" rtlCol="0">
            <a:spAutoFit/>
          </a:bodyPr>
          <a:lstStyle/>
          <a:p>
            <a:pPr algn="ctr"/>
            <a:r>
              <a:rPr lang="en-US" sz="2400" b="1" dirty="0">
                <a:solidFill>
                  <a:srgbClr val="0026A6"/>
                </a:solidFill>
                <a:latin typeface="Helvetica" pitchFamily="2" charset="0"/>
              </a:rPr>
              <a:t>Learning Journey</a:t>
            </a:r>
          </a:p>
        </p:txBody>
      </p:sp>
      <p:sp>
        <p:nvSpPr>
          <p:cNvPr id="50" name="TextBox 49">
            <a:extLst>
              <a:ext uri="{FF2B5EF4-FFF2-40B4-BE49-F238E27FC236}">
                <a16:creationId xmlns:a16="http://schemas.microsoft.com/office/drawing/2014/main" id="{B2C23C8A-C69D-F70E-D69A-5E6E31C520DC}"/>
              </a:ext>
            </a:extLst>
          </p:cNvPr>
          <p:cNvSpPr txBox="1"/>
          <p:nvPr/>
        </p:nvSpPr>
        <p:spPr>
          <a:xfrm>
            <a:off x="2386815" y="7654199"/>
            <a:ext cx="1897340" cy="830997"/>
          </a:xfrm>
          <a:prstGeom prst="rect">
            <a:avLst/>
          </a:prstGeom>
          <a:noFill/>
        </p:spPr>
        <p:txBody>
          <a:bodyPr wrap="square" rtlCol="0">
            <a:spAutoFit/>
          </a:bodyPr>
          <a:lstStyle/>
          <a:p>
            <a:pPr algn="ctr"/>
            <a:r>
              <a:rPr lang="en-US" sz="2400" b="1" dirty="0">
                <a:solidFill>
                  <a:srgbClr val="0026A6"/>
                </a:solidFill>
                <a:latin typeface="Helvetica" pitchFamily="2" charset="0"/>
              </a:rPr>
              <a:t>Gamified Elements</a:t>
            </a:r>
          </a:p>
        </p:txBody>
      </p:sp>
    </p:spTree>
    <p:extLst>
      <p:ext uri="{BB962C8B-B14F-4D97-AF65-F5344CB8AC3E}">
        <p14:creationId xmlns:p14="http://schemas.microsoft.com/office/powerpoint/2010/main" val="241676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0"/>
            <a:ext cx="6403338" cy="9143999"/>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452300"/>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8" y="484719"/>
            <a:ext cx="5848835" cy="461665"/>
          </a:xfrm>
          <a:prstGeom prst="rect">
            <a:avLst/>
          </a:prstGeom>
          <a:noFill/>
        </p:spPr>
        <p:txBody>
          <a:bodyPr wrap="square" rtlCol="0">
            <a:spAutoFit/>
          </a:bodyPr>
          <a:lstStyle/>
          <a:p>
            <a:r>
              <a:rPr lang="en-US" sz="2400" b="1" dirty="0">
                <a:solidFill>
                  <a:srgbClr val="0026A6"/>
                </a:solidFill>
                <a:latin typeface="Helvetica" pitchFamily="2" charset="0"/>
              </a:rPr>
              <a:t>Gamified Elements to Prototype</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4915C666-8971-0B8A-B927-49D4BCA351FB}"/>
              </a:ext>
            </a:extLst>
          </p:cNvPr>
          <p:cNvSpPr txBox="1"/>
          <p:nvPr/>
        </p:nvSpPr>
        <p:spPr>
          <a:xfrm>
            <a:off x="340466" y="1045369"/>
            <a:ext cx="6278995" cy="1323439"/>
          </a:xfrm>
          <a:prstGeom prst="rect">
            <a:avLst/>
          </a:prstGeom>
          <a:noFill/>
        </p:spPr>
        <p:txBody>
          <a:bodyPr wrap="square" rtlCol="0">
            <a:spAutoFit/>
          </a:bodyPr>
          <a:lstStyle/>
          <a:p>
            <a:r>
              <a:rPr lang="en-US" sz="1600" dirty="0"/>
              <a:t>Evaluate the learner persona you have created. Using generative AI, list out some potential game elements that would align with this audience’s motivations (i.e., competitive learners may be motivated with a leaderboard).</a:t>
            </a:r>
            <a:endParaRPr lang="en-US" sz="1100" dirty="0"/>
          </a:p>
          <a:p>
            <a:endParaRPr lang="en-US" sz="1600" dirty="0"/>
          </a:p>
        </p:txBody>
      </p:sp>
      <p:sp>
        <p:nvSpPr>
          <p:cNvPr id="8" name="Rectangle 7">
            <a:extLst>
              <a:ext uri="{FF2B5EF4-FFF2-40B4-BE49-F238E27FC236}">
                <a16:creationId xmlns:a16="http://schemas.microsoft.com/office/drawing/2014/main" id="{0F81DC36-2F42-F587-78CC-B524EA1A5F3E}"/>
              </a:ext>
            </a:extLst>
          </p:cNvPr>
          <p:cNvSpPr/>
          <p:nvPr/>
        </p:nvSpPr>
        <p:spPr>
          <a:xfrm>
            <a:off x="397562" y="2368808"/>
            <a:ext cx="6050259" cy="632289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427505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5879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89502" y="1326892"/>
            <a:ext cx="6278995" cy="1569660"/>
          </a:xfrm>
          <a:prstGeom prst="rect">
            <a:avLst/>
          </a:prstGeom>
          <a:noFill/>
        </p:spPr>
        <p:txBody>
          <a:bodyPr wrap="square" rtlCol="0">
            <a:spAutoFit/>
          </a:bodyPr>
          <a:lstStyle/>
          <a:p>
            <a:r>
              <a:rPr lang="en-US" sz="1600" dirty="0"/>
              <a:t>When you have completed the worksheet, please send this worksheet as an attachment to Dr. Jenny Varrichio at </a:t>
            </a:r>
            <a:r>
              <a:rPr lang="en-US" sz="1600" dirty="0">
                <a:hlinkClick r:id="rId2"/>
              </a:rPr>
              <a:t>jvarrichio@fgdla.us</a:t>
            </a:r>
            <a:r>
              <a:rPr lang="en-US" sz="1600" dirty="0"/>
              <a:t>. </a:t>
            </a:r>
          </a:p>
          <a:p>
            <a:endParaRPr lang="en-US" sz="1600" dirty="0"/>
          </a:p>
          <a:p>
            <a:r>
              <a:rPr lang="en-US" sz="1600" dirty="0"/>
              <a:t>You can also reach out to Dr. Varrichio at that same email address if you have any questions. </a:t>
            </a:r>
            <a:endParaRPr lang="en-US" sz="1100" dirty="0"/>
          </a:p>
          <a:p>
            <a:endParaRPr lang="en-US" sz="1600" dirty="0"/>
          </a:p>
        </p:txBody>
      </p:sp>
      <p:sp>
        <p:nvSpPr>
          <p:cNvPr id="8" name="TextBox 7">
            <a:extLst>
              <a:ext uri="{FF2B5EF4-FFF2-40B4-BE49-F238E27FC236}">
                <a16:creationId xmlns:a16="http://schemas.microsoft.com/office/drawing/2014/main" id="{3EC2A7C5-9C43-BEEF-1FC5-EAFFE343C192}"/>
              </a:ext>
            </a:extLst>
          </p:cNvPr>
          <p:cNvSpPr txBox="1"/>
          <p:nvPr/>
        </p:nvSpPr>
        <p:spPr>
          <a:xfrm>
            <a:off x="318048" y="643091"/>
            <a:ext cx="5210881" cy="461665"/>
          </a:xfrm>
          <a:prstGeom prst="rect">
            <a:avLst/>
          </a:prstGeom>
          <a:noFill/>
        </p:spPr>
        <p:txBody>
          <a:bodyPr wrap="square" rtlCol="0">
            <a:spAutoFit/>
          </a:bodyPr>
          <a:lstStyle/>
          <a:p>
            <a:r>
              <a:rPr lang="en-US" sz="2400" b="1" dirty="0">
                <a:solidFill>
                  <a:srgbClr val="0026A6"/>
                </a:solidFill>
                <a:latin typeface="Helvetica" pitchFamily="2" charset="0"/>
              </a:rPr>
              <a:t>Great Work! </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221181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BD27-B788-5A5F-8392-B4F4AD599328}"/>
              </a:ext>
            </a:extLst>
          </p:cNvPr>
          <p:cNvSpPr>
            <a:spLocks noGrp="1"/>
          </p:cNvSpPr>
          <p:nvPr>
            <p:ph type="ctrTitle"/>
          </p:nvPr>
        </p:nvSpPr>
        <p:spPr>
          <a:xfrm>
            <a:off x="514350" y="2980266"/>
            <a:ext cx="5829300" cy="3183467"/>
          </a:xfrm>
        </p:spPr>
        <p:txBody>
          <a:bodyPr anchor="ctr"/>
          <a:lstStyle/>
          <a:p>
            <a:r>
              <a:rPr lang="en-US" dirty="0"/>
              <a:t>The following is a completed example for your reference.</a:t>
            </a:r>
          </a:p>
        </p:txBody>
      </p:sp>
    </p:spTree>
    <p:extLst>
      <p:ext uri="{BB962C8B-B14F-4D97-AF65-F5344CB8AC3E}">
        <p14:creationId xmlns:p14="http://schemas.microsoft.com/office/powerpoint/2010/main" val="42089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rallelogram 31">
            <a:extLst>
              <a:ext uri="{FF2B5EF4-FFF2-40B4-BE49-F238E27FC236}">
                <a16:creationId xmlns:a16="http://schemas.microsoft.com/office/drawing/2014/main" id="{3BDF673F-1FFD-5184-047A-B944E1C18587}"/>
              </a:ext>
            </a:extLst>
          </p:cNvPr>
          <p:cNvSpPr/>
          <p:nvPr/>
        </p:nvSpPr>
        <p:spPr>
          <a:xfrm>
            <a:off x="4393097" y="6023114"/>
            <a:ext cx="2370586" cy="2865750"/>
          </a:xfrm>
          <a:prstGeom prst="parallelogram">
            <a:avLst>
              <a:gd name="adj" fmla="val 0"/>
            </a:avLst>
          </a:prstGeom>
          <a:blipFill dpi="0" rotWithShape="1">
            <a:blip r:embed="rId2">
              <a:extLst>
                <a:ext uri="{28A0092B-C50C-407E-A947-70E740481C1C}">
                  <a14:useLocalDpi xmlns:a14="http://schemas.microsoft.com/office/drawing/2010/main" val="0"/>
                </a:ext>
              </a:extLst>
            </a:blip>
            <a:srcRect/>
            <a:stretch>
              <a:fillRect l="-1096" t="809" r="1096" b="-890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surface with a pattern&#10;&#10;Description automatically generated">
            <a:extLst>
              <a:ext uri="{FF2B5EF4-FFF2-40B4-BE49-F238E27FC236}">
                <a16:creationId xmlns:a16="http://schemas.microsoft.com/office/drawing/2014/main" id="{99114B72-2DEF-F7D1-0575-9B8EB2CB8F81}"/>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t="5823" r="40916"/>
          <a:stretch/>
        </p:blipFill>
        <p:spPr>
          <a:xfrm rot="5400000">
            <a:off x="2120653" y="-1059868"/>
            <a:ext cx="2554522" cy="6164801"/>
          </a:xfrm>
          <a:prstGeom prst="rect">
            <a:avLst/>
          </a:prstGeom>
        </p:spPr>
      </p:pic>
      <p:grpSp>
        <p:nvGrpSpPr>
          <p:cNvPr id="9" name="Group 8">
            <a:extLst>
              <a:ext uri="{FF2B5EF4-FFF2-40B4-BE49-F238E27FC236}">
                <a16:creationId xmlns:a16="http://schemas.microsoft.com/office/drawing/2014/main" id="{BBD592A7-D0E0-A3CD-847F-E1AC90467561}"/>
              </a:ext>
            </a:extLst>
          </p:cNvPr>
          <p:cNvGrpSpPr/>
          <p:nvPr/>
        </p:nvGrpSpPr>
        <p:grpSpPr>
          <a:xfrm>
            <a:off x="377687" y="357808"/>
            <a:ext cx="1888436" cy="2365517"/>
            <a:chOff x="377687" y="357808"/>
            <a:chExt cx="1888436" cy="2365517"/>
          </a:xfrm>
        </p:grpSpPr>
        <p:grpSp>
          <p:nvGrpSpPr>
            <p:cNvPr id="7" name="Group 6">
              <a:extLst>
                <a:ext uri="{FF2B5EF4-FFF2-40B4-BE49-F238E27FC236}">
                  <a16:creationId xmlns:a16="http://schemas.microsoft.com/office/drawing/2014/main" id="{7C799DE7-E11C-B962-12D5-8351C1FFEB09}"/>
                </a:ext>
              </a:extLst>
            </p:cNvPr>
            <p:cNvGrpSpPr/>
            <p:nvPr/>
          </p:nvGrpSpPr>
          <p:grpSpPr>
            <a:xfrm>
              <a:off x="377687" y="357808"/>
              <a:ext cx="1590261" cy="2365517"/>
              <a:chOff x="377687" y="357808"/>
              <a:chExt cx="1590261" cy="2365517"/>
            </a:xfrm>
          </p:grpSpPr>
          <p:sp>
            <p:nvSpPr>
              <p:cNvPr id="4" name="Rectangle 3">
                <a:extLst>
                  <a:ext uri="{FF2B5EF4-FFF2-40B4-BE49-F238E27FC236}">
                    <a16:creationId xmlns:a16="http://schemas.microsoft.com/office/drawing/2014/main" id="{FB32D8BB-DABF-80FB-BDFF-27281AED0E0A}"/>
                  </a:ext>
                </a:extLst>
              </p:cNvPr>
              <p:cNvSpPr/>
              <p:nvPr/>
            </p:nvSpPr>
            <p:spPr>
              <a:xfrm>
                <a:off x="377687" y="357808"/>
                <a:ext cx="1590261" cy="1252335"/>
              </a:xfrm>
              <a:prstGeom prst="rect">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Helvetica" pitchFamily="2" charset="0"/>
                </a:endParaRPr>
              </a:p>
            </p:txBody>
          </p:sp>
          <p:sp>
            <p:nvSpPr>
              <p:cNvPr id="5" name="Triangle 4">
                <a:extLst>
                  <a:ext uri="{FF2B5EF4-FFF2-40B4-BE49-F238E27FC236}">
                    <a16:creationId xmlns:a16="http://schemas.microsoft.com/office/drawing/2014/main" id="{551965F2-EBE2-4311-4392-696383A38EFB}"/>
                  </a:ext>
                </a:extLst>
              </p:cNvPr>
              <p:cNvSpPr/>
              <p:nvPr/>
            </p:nvSpPr>
            <p:spPr>
              <a:xfrm rot="10800000">
                <a:off x="377687" y="1610143"/>
                <a:ext cx="1590261" cy="1113182"/>
              </a:xfrm>
              <a:prstGeom prst="triangle">
                <a:avLst>
                  <a:gd name="adj" fmla="val 10000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638CA8D-95F0-BF81-4355-3BF3F6662E02}"/>
                  </a:ext>
                </a:extLst>
              </p:cNvPr>
              <p:cNvSpPr txBox="1"/>
              <p:nvPr/>
            </p:nvSpPr>
            <p:spPr>
              <a:xfrm>
                <a:off x="457199" y="1184128"/>
                <a:ext cx="1431235" cy="461665"/>
              </a:xfrm>
              <a:prstGeom prst="rect">
                <a:avLst/>
              </a:prstGeom>
              <a:noFill/>
            </p:spPr>
            <p:txBody>
              <a:bodyPr wrap="square" rtlCol="0">
                <a:spAutoFit/>
              </a:bodyPr>
              <a:lstStyle/>
              <a:p>
                <a:r>
                  <a:rPr lang="en-US" sz="2400" b="1" dirty="0">
                    <a:solidFill>
                      <a:srgbClr val="0026A6"/>
                    </a:solidFill>
                    <a:latin typeface="Helvetica" pitchFamily="2" charset="0"/>
                  </a:rPr>
                  <a:t>FGDLA</a:t>
                </a:r>
              </a:p>
            </p:txBody>
          </p:sp>
        </p:grpSp>
        <p:sp>
          <p:nvSpPr>
            <p:cNvPr id="8" name="Triangle 7">
              <a:extLst>
                <a:ext uri="{FF2B5EF4-FFF2-40B4-BE49-F238E27FC236}">
                  <a16:creationId xmlns:a16="http://schemas.microsoft.com/office/drawing/2014/main" id="{60AB3808-64E1-40AF-40F0-9D60CABC94F4}"/>
                </a:ext>
              </a:extLst>
            </p:cNvPr>
            <p:cNvSpPr/>
            <p:nvPr/>
          </p:nvSpPr>
          <p:spPr>
            <a:xfrm>
              <a:off x="1967949" y="375939"/>
              <a:ext cx="298174" cy="369332"/>
            </a:xfrm>
            <a:prstGeom prst="triangle">
              <a:avLst>
                <a:gd name="adj" fmla="val 0"/>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iangle 11">
            <a:extLst>
              <a:ext uri="{FF2B5EF4-FFF2-40B4-BE49-F238E27FC236}">
                <a16:creationId xmlns:a16="http://schemas.microsoft.com/office/drawing/2014/main" id="{1CD6CC5E-5B0F-50B8-4F50-09E6969188DF}"/>
              </a:ext>
            </a:extLst>
          </p:cNvPr>
          <p:cNvSpPr/>
          <p:nvPr/>
        </p:nvSpPr>
        <p:spPr>
          <a:xfrm>
            <a:off x="6465509" y="2930462"/>
            <a:ext cx="298174" cy="369332"/>
          </a:xfrm>
          <a:prstGeom prst="triangle">
            <a:avLst>
              <a:gd name="adj" fmla="val 0"/>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E24312B-912F-FD36-95D5-03D7015D7ADF}"/>
              </a:ext>
            </a:extLst>
          </p:cNvPr>
          <p:cNvGrpSpPr/>
          <p:nvPr/>
        </p:nvGrpSpPr>
        <p:grpSpPr>
          <a:xfrm>
            <a:off x="4393097" y="2062717"/>
            <a:ext cx="2370586" cy="4387028"/>
            <a:chOff x="384315" y="-1324190"/>
            <a:chExt cx="2370586" cy="4003691"/>
          </a:xfrm>
        </p:grpSpPr>
        <p:sp>
          <p:nvSpPr>
            <p:cNvPr id="18" name="Rectangle 17">
              <a:extLst>
                <a:ext uri="{FF2B5EF4-FFF2-40B4-BE49-F238E27FC236}">
                  <a16:creationId xmlns:a16="http://schemas.microsoft.com/office/drawing/2014/main" id="{FB0AC472-7136-F4EB-8E50-9A7E6EB556AC}"/>
                </a:ext>
              </a:extLst>
            </p:cNvPr>
            <p:cNvSpPr/>
            <p:nvPr/>
          </p:nvSpPr>
          <p:spPr>
            <a:xfrm>
              <a:off x="384315" y="-463450"/>
              <a:ext cx="2370586" cy="3142951"/>
            </a:xfrm>
            <a:prstGeom prst="rect">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Helvetica" pitchFamily="2" charset="0"/>
              </a:endParaRPr>
            </a:p>
          </p:txBody>
        </p:sp>
        <p:sp>
          <p:nvSpPr>
            <p:cNvPr id="19" name="Triangle 18">
              <a:extLst>
                <a:ext uri="{FF2B5EF4-FFF2-40B4-BE49-F238E27FC236}">
                  <a16:creationId xmlns:a16="http://schemas.microsoft.com/office/drawing/2014/main" id="{E85EF2B0-6FBB-0A59-B4BE-EE3710BF4E01}"/>
                </a:ext>
              </a:extLst>
            </p:cNvPr>
            <p:cNvSpPr/>
            <p:nvPr/>
          </p:nvSpPr>
          <p:spPr>
            <a:xfrm>
              <a:off x="384315" y="-1324190"/>
              <a:ext cx="2370586" cy="860740"/>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9ECF28A-3B7A-60E0-8499-A370C706AE5C}"/>
                </a:ext>
              </a:extLst>
            </p:cNvPr>
            <p:cNvSpPr txBox="1"/>
            <p:nvPr/>
          </p:nvSpPr>
          <p:spPr>
            <a:xfrm>
              <a:off x="392862" y="-753665"/>
              <a:ext cx="1928192" cy="461665"/>
            </a:xfrm>
            <a:prstGeom prst="rect">
              <a:avLst/>
            </a:prstGeom>
            <a:noFill/>
          </p:spPr>
          <p:txBody>
            <a:bodyPr wrap="square" rtlCol="0">
              <a:spAutoFit/>
            </a:bodyPr>
            <a:lstStyle/>
            <a:p>
              <a:r>
                <a:rPr lang="en-US" sz="2400" b="1" dirty="0">
                  <a:solidFill>
                    <a:srgbClr val="0026A6"/>
                  </a:solidFill>
                  <a:latin typeface="Helvetica" pitchFamily="2" charset="0"/>
                </a:rPr>
                <a:t>Welcome!</a:t>
              </a:r>
            </a:p>
          </p:txBody>
        </p:sp>
      </p:grpSp>
      <p:sp>
        <p:nvSpPr>
          <p:cNvPr id="21" name="TextBox 20">
            <a:extLst>
              <a:ext uri="{FF2B5EF4-FFF2-40B4-BE49-F238E27FC236}">
                <a16:creationId xmlns:a16="http://schemas.microsoft.com/office/drawing/2014/main" id="{7BB0DA3A-A84C-CDE2-DDA9-33B8F354033F}"/>
              </a:ext>
            </a:extLst>
          </p:cNvPr>
          <p:cNvSpPr txBox="1"/>
          <p:nvPr/>
        </p:nvSpPr>
        <p:spPr>
          <a:xfrm>
            <a:off x="2117036" y="1579217"/>
            <a:ext cx="3876259" cy="830997"/>
          </a:xfrm>
          <a:prstGeom prst="rect">
            <a:avLst/>
          </a:prstGeom>
          <a:noFill/>
        </p:spPr>
        <p:txBody>
          <a:bodyPr wrap="square" rtlCol="0">
            <a:spAutoFit/>
          </a:bodyPr>
          <a:lstStyle/>
          <a:p>
            <a:r>
              <a:rPr lang="en-US" sz="2400" b="1" dirty="0">
                <a:solidFill>
                  <a:srgbClr val="0026A6"/>
                </a:solidFill>
                <a:latin typeface="Helvetica" pitchFamily="2" charset="0"/>
              </a:rPr>
              <a:t>Gamified Learning</a:t>
            </a:r>
          </a:p>
          <a:p>
            <a:r>
              <a:rPr lang="en-US" sz="2400" b="1" dirty="0">
                <a:solidFill>
                  <a:srgbClr val="0026A6"/>
                </a:solidFill>
                <a:latin typeface="Helvetica" pitchFamily="2" charset="0"/>
              </a:rPr>
              <a:t>Design Plan</a:t>
            </a:r>
          </a:p>
        </p:txBody>
      </p:sp>
      <p:sp>
        <p:nvSpPr>
          <p:cNvPr id="23" name="Triangle 22">
            <a:extLst>
              <a:ext uri="{FF2B5EF4-FFF2-40B4-BE49-F238E27FC236}">
                <a16:creationId xmlns:a16="http://schemas.microsoft.com/office/drawing/2014/main" id="{DBD24E7E-FC27-527E-91BB-776005564862}"/>
              </a:ext>
            </a:extLst>
          </p:cNvPr>
          <p:cNvSpPr/>
          <p:nvPr/>
        </p:nvSpPr>
        <p:spPr>
          <a:xfrm rot="10800000">
            <a:off x="377687" y="1645844"/>
            <a:ext cx="1590261" cy="1113182"/>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0992BCD-6CDF-1A48-1B55-EBB4D1780267}"/>
              </a:ext>
            </a:extLst>
          </p:cNvPr>
          <p:cNvSpPr/>
          <p:nvPr/>
        </p:nvSpPr>
        <p:spPr>
          <a:xfrm>
            <a:off x="315514" y="3465834"/>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E50317F-05FC-1F1E-5874-86C3DAAA9C4A}"/>
              </a:ext>
            </a:extLst>
          </p:cNvPr>
          <p:cNvSpPr/>
          <p:nvPr/>
        </p:nvSpPr>
        <p:spPr>
          <a:xfrm>
            <a:off x="2354305" y="5334757"/>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7A65B7-4FA7-7046-5D2A-67C4C5543D23}"/>
              </a:ext>
            </a:extLst>
          </p:cNvPr>
          <p:cNvSpPr/>
          <p:nvPr/>
        </p:nvSpPr>
        <p:spPr>
          <a:xfrm>
            <a:off x="315513" y="7203680"/>
            <a:ext cx="1888437" cy="17093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F9412B0-EEEC-7523-FC1E-CD4E4957FBED}"/>
              </a:ext>
            </a:extLst>
          </p:cNvPr>
          <p:cNvSpPr/>
          <p:nvPr/>
        </p:nvSpPr>
        <p:spPr>
          <a:xfrm>
            <a:off x="4406083" y="6239003"/>
            <a:ext cx="2357600" cy="2649861"/>
          </a:xfrm>
          <a:prstGeom prst="rect">
            <a:avLst/>
          </a:prstGeom>
          <a:solidFill>
            <a:srgbClr val="FFFFF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BF8680BF-6D82-29BC-9735-4B682D761958}"/>
              </a:ext>
            </a:extLst>
          </p:cNvPr>
          <p:cNvSpPr/>
          <p:nvPr/>
        </p:nvSpPr>
        <p:spPr>
          <a:xfrm rot="10800000">
            <a:off x="4393097" y="6217738"/>
            <a:ext cx="2370586" cy="1292087"/>
          </a:xfrm>
          <a:prstGeom prst="triangle">
            <a:avLst>
              <a:gd name="adj" fmla="val 0"/>
            </a:avLst>
          </a:prstGeom>
          <a:solidFill>
            <a:srgbClr val="00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arallelogram 34">
            <a:extLst>
              <a:ext uri="{FF2B5EF4-FFF2-40B4-BE49-F238E27FC236}">
                <a16:creationId xmlns:a16="http://schemas.microsoft.com/office/drawing/2014/main" id="{16CC86BC-DCB7-4E5C-4E35-7037E6567B25}"/>
              </a:ext>
            </a:extLst>
          </p:cNvPr>
          <p:cNvSpPr/>
          <p:nvPr/>
        </p:nvSpPr>
        <p:spPr>
          <a:xfrm rot="1710744">
            <a:off x="4128389" y="6878337"/>
            <a:ext cx="2946675" cy="160761"/>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B0CDEE-A84E-997C-4C22-90A5A8D4AD55}"/>
              </a:ext>
            </a:extLst>
          </p:cNvPr>
          <p:cNvSpPr txBox="1"/>
          <p:nvPr/>
        </p:nvSpPr>
        <p:spPr>
          <a:xfrm>
            <a:off x="4401644" y="3344895"/>
            <a:ext cx="2330969" cy="2800767"/>
          </a:xfrm>
          <a:prstGeom prst="rect">
            <a:avLst/>
          </a:prstGeom>
          <a:noFill/>
        </p:spPr>
        <p:txBody>
          <a:bodyPr wrap="square" rtlCol="0">
            <a:spAutoFit/>
          </a:bodyPr>
          <a:lstStyle/>
          <a:p>
            <a:r>
              <a:rPr lang="en-US" sz="1600" dirty="0"/>
              <a:t>Fill out each of these sections using generative AI (i.e., Chat GPT). When you have finished these sections, email your design plan to Dr. Jenny Varrichio at </a:t>
            </a:r>
            <a:r>
              <a:rPr lang="en-US" sz="1600" b="0" i="0" u="none" strike="noStrike" dirty="0" err="1">
                <a:solidFill>
                  <a:srgbClr val="444746"/>
                </a:solidFill>
                <a:effectLst/>
                <a:latin typeface="Google Sans"/>
              </a:rPr>
              <a:t>jvarrichio@fgdla.us</a:t>
            </a:r>
            <a:endParaRPr lang="en-US" sz="1600" dirty="0"/>
          </a:p>
          <a:p>
            <a:endParaRPr lang="en-US" sz="1600" dirty="0"/>
          </a:p>
          <a:p>
            <a:r>
              <a:rPr lang="en-US" sz="1600" dirty="0"/>
              <a:t>Send any additional questions to Dr. Varrichio.</a:t>
            </a:r>
          </a:p>
        </p:txBody>
      </p:sp>
      <p:sp>
        <p:nvSpPr>
          <p:cNvPr id="3" name="Rectangle 2">
            <a:extLst>
              <a:ext uri="{FF2B5EF4-FFF2-40B4-BE49-F238E27FC236}">
                <a16:creationId xmlns:a16="http://schemas.microsoft.com/office/drawing/2014/main" id="{BA222690-E6F1-D852-A998-72590A09AA4B}"/>
              </a:ext>
            </a:extLst>
          </p:cNvPr>
          <p:cNvSpPr/>
          <p:nvPr/>
        </p:nvSpPr>
        <p:spPr>
          <a:xfrm>
            <a:off x="2354305" y="3469201"/>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B8D004-2E98-F7A8-99BE-F3368AD99C31}"/>
              </a:ext>
            </a:extLst>
          </p:cNvPr>
          <p:cNvSpPr/>
          <p:nvPr/>
        </p:nvSpPr>
        <p:spPr>
          <a:xfrm>
            <a:off x="315513" y="5344860"/>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857B822-50D7-0413-D7A5-0D0403131FDE}"/>
              </a:ext>
            </a:extLst>
          </p:cNvPr>
          <p:cNvSpPr/>
          <p:nvPr/>
        </p:nvSpPr>
        <p:spPr>
          <a:xfrm>
            <a:off x="2380276" y="7200313"/>
            <a:ext cx="1888437" cy="1709314"/>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6EF21C5-A32A-9181-B6C0-E643D4E5532B}"/>
              </a:ext>
            </a:extLst>
          </p:cNvPr>
          <p:cNvSpPr txBox="1"/>
          <p:nvPr/>
        </p:nvSpPr>
        <p:spPr>
          <a:xfrm>
            <a:off x="790043" y="3438781"/>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1</a:t>
            </a:r>
          </a:p>
        </p:txBody>
      </p:sp>
      <p:sp>
        <p:nvSpPr>
          <p:cNvPr id="15" name="TextBox 14">
            <a:extLst>
              <a:ext uri="{FF2B5EF4-FFF2-40B4-BE49-F238E27FC236}">
                <a16:creationId xmlns:a16="http://schemas.microsoft.com/office/drawing/2014/main" id="{3C5F07D4-954C-93E7-8213-C26B27FEFC52}"/>
              </a:ext>
            </a:extLst>
          </p:cNvPr>
          <p:cNvSpPr txBox="1"/>
          <p:nvPr/>
        </p:nvSpPr>
        <p:spPr>
          <a:xfrm>
            <a:off x="2915750" y="3465834"/>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2</a:t>
            </a:r>
          </a:p>
        </p:txBody>
      </p:sp>
      <p:sp>
        <p:nvSpPr>
          <p:cNvPr id="17" name="TextBox 16">
            <a:extLst>
              <a:ext uri="{FF2B5EF4-FFF2-40B4-BE49-F238E27FC236}">
                <a16:creationId xmlns:a16="http://schemas.microsoft.com/office/drawing/2014/main" id="{E7375789-83AA-C48A-1525-7506C788C2C1}"/>
              </a:ext>
            </a:extLst>
          </p:cNvPr>
          <p:cNvSpPr txBox="1"/>
          <p:nvPr/>
        </p:nvSpPr>
        <p:spPr>
          <a:xfrm>
            <a:off x="836651" y="5305133"/>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3</a:t>
            </a:r>
          </a:p>
        </p:txBody>
      </p:sp>
      <p:sp>
        <p:nvSpPr>
          <p:cNvPr id="22" name="TextBox 21">
            <a:extLst>
              <a:ext uri="{FF2B5EF4-FFF2-40B4-BE49-F238E27FC236}">
                <a16:creationId xmlns:a16="http://schemas.microsoft.com/office/drawing/2014/main" id="{A8702E10-B14F-FAFB-D8D2-71116876967B}"/>
              </a:ext>
            </a:extLst>
          </p:cNvPr>
          <p:cNvSpPr txBox="1"/>
          <p:nvPr/>
        </p:nvSpPr>
        <p:spPr>
          <a:xfrm>
            <a:off x="2888878" y="5315236"/>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4</a:t>
            </a:r>
          </a:p>
        </p:txBody>
      </p:sp>
      <p:sp>
        <p:nvSpPr>
          <p:cNvPr id="31" name="TextBox 30">
            <a:extLst>
              <a:ext uri="{FF2B5EF4-FFF2-40B4-BE49-F238E27FC236}">
                <a16:creationId xmlns:a16="http://schemas.microsoft.com/office/drawing/2014/main" id="{C611D81A-3F44-CDC4-3A87-E66ADD22D314}"/>
              </a:ext>
            </a:extLst>
          </p:cNvPr>
          <p:cNvSpPr txBox="1"/>
          <p:nvPr/>
        </p:nvSpPr>
        <p:spPr>
          <a:xfrm>
            <a:off x="880592" y="7220214"/>
            <a:ext cx="765545" cy="1738938"/>
          </a:xfrm>
          <a:prstGeom prst="rect">
            <a:avLst/>
          </a:prstGeom>
          <a:noFill/>
        </p:spPr>
        <p:txBody>
          <a:bodyPr wrap="square" rtlCol="0">
            <a:spAutoFit/>
          </a:bodyPr>
          <a:lstStyle/>
          <a:p>
            <a:r>
              <a:rPr lang="en-US" sz="10700" dirty="0">
                <a:solidFill>
                  <a:schemeClr val="bg1">
                    <a:lumMod val="95000"/>
                  </a:schemeClr>
                </a:solidFill>
                <a:latin typeface="Aptos" panose="020B0004020202020204" pitchFamily="34" charset="0"/>
                <a:cs typeface="Times New Roman" panose="02020603050405020304" pitchFamily="18" charset="0"/>
              </a:rPr>
              <a:t>5</a:t>
            </a:r>
          </a:p>
        </p:txBody>
      </p:sp>
      <p:sp>
        <p:nvSpPr>
          <p:cNvPr id="33" name="TextBox 32">
            <a:extLst>
              <a:ext uri="{FF2B5EF4-FFF2-40B4-BE49-F238E27FC236}">
                <a16:creationId xmlns:a16="http://schemas.microsoft.com/office/drawing/2014/main" id="{32B6736B-0BD0-01A7-03CD-890F767A534D}"/>
              </a:ext>
            </a:extLst>
          </p:cNvPr>
          <p:cNvSpPr txBox="1"/>
          <p:nvPr/>
        </p:nvSpPr>
        <p:spPr>
          <a:xfrm>
            <a:off x="2932819" y="7230317"/>
            <a:ext cx="765545" cy="1738938"/>
          </a:xfrm>
          <a:prstGeom prst="rect">
            <a:avLst/>
          </a:prstGeom>
          <a:noFill/>
        </p:spPr>
        <p:txBody>
          <a:bodyPr wrap="square" rtlCol="0">
            <a:spAutoFit/>
          </a:bodyPr>
          <a:lstStyle/>
          <a:p>
            <a:r>
              <a:rPr lang="en-US" sz="10700" dirty="0">
                <a:solidFill>
                  <a:srgbClr val="CCF1FB"/>
                </a:solidFill>
                <a:latin typeface="Aptos" panose="020B0004020202020204" pitchFamily="34" charset="0"/>
                <a:cs typeface="Times New Roman" panose="02020603050405020304" pitchFamily="18" charset="0"/>
              </a:rPr>
              <a:t>6</a:t>
            </a:r>
          </a:p>
        </p:txBody>
      </p:sp>
      <p:sp>
        <p:nvSpPr>
          <p:cNvPr id="34" name="TextBox 33">
            <a:extLst>
              <a:ext uri="{FF2B5EF4-FFF2-40B4-BE49-F238E27FC236}">
                <a16:creationId xmlns:a16="http://schemas.microsoft.com/office/drawing/2014/main" id="{04244A31-D176-9932-49A8-0AD5582A5DAE}"/>
              </a:ext>
            </a:extLst>
          </p:cNvPr>
          <p:cNvSpPr txBox="1"/>
          <p:nvPr/>
        </p:nvSpPr>
        <p:spPr>
          <a:xfrm>
            <a:off x="566050" y="4164666"/>
            <a:ext cx="1654968" cy="461665"/>
          </a:xfrm>
          <a:prstGeom prst="rect">
            <a:avLst/>
          </a:prstGeom>
          <a:noFill/>
        </p:spPr>
        <p:txBody>
          <a:bodyPr wrap="square" rtlCol="0">
            <a:spAutoFit/>
          </a:bodyPr>
          <a:lstStyle/>
          <a:p>
            <a:r>
              <a:rPr lang="en-US" sz="2400" b="1" dirty="0">
                <a:solidFill>
                  <a:srgbClr val="0026A6"/>
                </a:solidFill>
                <a:latin typeface="Helvetica" pitchFamily="2" charset="0"/>
              </a:rPr>
              <a:t>Scenario</a:t>
            </a:r>
          </a:p>
        </p:txBody>
      </p:sp>
      <p:sp>
        <p:nvSpPr>
          <p:cNvPr id="36" name="TextBox 35">
            <a:extLst>
              <a:ext uri="{FF2B5EF4-FFF2-40B4-BE49-F238E27FC236}">
                <a16:creationId xmlns:a16="http://schemas.microsoft.com/office/drawing/2014/main" id="{30CD4EF9-057E-21EC-37BC-E8AD1BB83441}"/>
              </a:ext>
            </a:extLst>
          </p:cNvPr>
          <p:cNvSpPr txBox="1"/>
          <p:nvPr/>
        </p:nvSpPr>
        <p:spPr>
          <a:xfrm>
            <a:off x="2573787" y="3987252"/>
            <a:ext cx="1445940" cy="830997"/>
          </a:xfrm>
          <a:prstGeom prst="rect">
            <a:avLst/>
          </a:prstGeom>
          <a:noFill/>
        </p:spPr>
        <p:txBody>
          <a:bodyPr wrap="square" rtlCol="0">
            <a:spAutoFit/>
          </a:bodyPr>
          <a:lstStyle/>
          <a:p>
            <a:pPr algn="ctr"/>
            <a:r>
              <a:rPr lang="en-US" sz="2400" b="1" dirty="0">
                <a:solidFill>
                  <a:srgbClr val="0026A6"/>
                </a:solidFill>
                <a:latin typeface="Helvetica" pitchFamily="2" charset="0"/>
              </a:rPr>
              <a:t>SMART Goal</a:t>
            </a:r>
          </a:p>
        </p:txBody>
      </p:sp>
      <p:sp>
        <p:nvSpPr>
          <p:cNvPr id="37" name="TextBox 36">
            <a:extLst>
              <a:ext uri="{FF2B5EF4-FFF2-40B4-BE49-F238E27FC236}">
                <a16:creationId xmlns:a16="http://schemas.microsoft.com/office/drawing/2014/main" id="{350809DD-94CE-AA37-C8C7-2FD5FAE365BC}"/>
              </a:ext>
            </a:extLst>
          </p:cNvPr>
          <p:cNvSpPr txBox="1"/>
          <p:nvPr/>
        </p:nvSpPr>
        <p:spPr>
          <a:xfrm>
            <a:off x="289541" y="5638113"/>
            <a:ext cx="1931477" cy="1200329"/>
          </a:xfrm>
          <a:prstGeom prst="rect">
            <a:avLst/>
          </a:prstGeom>
          <a:noFill/>
        </p:spPr>
        <p:txBody>
          <a:bodyPr wrap="square" rtlCol="0">
            <a:spAutoFit/>
          </a:bodyPr>
          <a:lstStyle/>
          <a:p>
            <a:pPr algn="ctr"/>
            <a:r>
              <a:rPr lang="en-US" sz="2400" b="1" dirty="0">
                <a:solidFill>
                  <a:srgbClr val="0026A6"/>
                </a:solidFill>
                <a:latin typeface="Helvetica" pitchFamily="2" charset="0"/>
              </a:rPr>
              <a:t>Action-based Objectives</a:t>
            </a:r>
          </a:p>
        </p:txBody>
      </p:sp>
      <p:sp>
        <p:nvSpPr>
          <p:cNvPr id="48" name="TextBox 47">
            <a:extLst>
              <a:ext uri="{FF2B5EF4-FFF2-40B4-BE49-F238E27FC236}">
                <a16:creationId xmlns:a16="http://schemas.microsoft.com/office/drawing/2014/main" id="{13ED6BA1-82A5-7392-6C68-46BB659BFB07}"/>
              </a:ext>
            </a:extLst>
          </p:cNvPr>
          <p:cNvSpPr txBox="1"/>
          <p:nvPr/>
        </p:nvSpPr>
        <p:spPr>
          <a:xfrm>
            <a:off x="2354304" y="5837493"/>
            <a:ext cx="1897340" cy="830997"/>
          </a:xfrm>
          <a:prstGeom prst="rect">
            <a:avLst/>
          </a:prstGeom>
          <a:noFill/>
        </p:spPr>
        <p:txBody>
          <a:bodyPr wrap="square" rtlCol="0">
            <a:spAutoFit/>
          </a:bodyPr>
          <a:lstStyle/>
          <a:p>
            <a:pPr algn="ctr"/>
            <a:r>
              <a:rPr lang="en-US" sz="2400" b="1" dirty="0">
                <a:solidFill>
                  <a:srgbClr val="0026A6"/>
                </a:solidFill>
                <a:latin typeface="Helvetica" pitchFamily="2" charset="0"/>
              </a:rPr>
              <a:t>Audience Analysis</a:t>
            </a:r>
          </a:p>
        </p:txBody>
      </p:sp>
      <p:sp>
        <p:nvSpPr>
          <p:cNvPr id="49" name="TextBox 48">
            <a:extLst>
              <a:ext uri="{FF2B5EF4-FFF2-40B4-BE49-F238E27FC236}">
                <a16:creationId xmlns:a16="http://schemas.microsoft.com/office/drawing/2014/main" id="{4928ECF7-46F2-34B6-66A4-542D8C0E2835}"/>
              </a:ext>
            </a:extLst>
          </p:cNvPr>
          <p:cNvSpPr txBox="1"/>
          <p:nvPr/>
        </p:nvSpPr>
        <p:spPr>
          <a:xfrm>
            <a:off x="255776" y="7497420"/>
            <a:ext cx="1931477" cy="830997"/>
          </a:xfrm>
          <a:prstGeom prst="rect">
            <a:avLst/>
          </a:prstGeom>
          <a:noFill/>
        </p:spPr>
        <p:txBody>
          <a:bodyPr wrap="square" rtlCol="0">
            <a:spAutoFit/>
          </a:bodyPr>
          <a:lstStyle/>
          <a:p>
            <a:pPr algn="ctr"/>
            <a:r>
              <a:rPr lang="en-US" sz="2400" b="1" dirty="0">
                <a:solidFill>
                  <a:srgbClr val="0026A6"/>
                </a:solidFill>
                <a:latin typeface="Helvetica" pitchFamily="2" charset="0"/>
              </a:rPr>
              <a:t>Learning Journey</a:t>
            </a:r>
          </a:p>
        </p:txBody>
      </p:sp>
      <p:sp>
        <p:nvSpPr>
          <p:cNvPr id="50" name="TextBox 49">
            <a:extLst>
              <a:ext uri="{FF2B5EF4-FFF2-40B4-BE49-F238E27FC236}">
                <a16:creationId xmlns:a16="http://schemas.microsoft.com/office/drawing/2014/main" id="{B2C23C8A-C69D-F70E-D69A-5E6E31C520DC}"/>
              </a:ext>
            </a:extLst>
          </p:cNvPr>
          <p:cNvSpPr txBox="1"/>
          <p:nvPr/>
        </p:nvSpPr>
        <p:spPr>
          <a:xfrm>
            <a:off x="2386815" y="7654199"/>
            <a:ext cx="1897340" cy="830997"/>
          </a:xfrm>
          <a:prstGeom prst="rect">
            <a:avLst/>
          </a:prstGeom>
          <a:noFill/>
        </p:spPr>
        <p:txBody>
          <a:bodyPr wrap="square" rtlCol="0">
            <a:spAutoFit/>
          </a:bodyPr>
          <a:lstStyle/>
          <a:p>
            <a:pPr algn="ctr"/>
            <a:r>
              <a:rPr lang="en-US" sz="2400" b="1" dirty="0">
                <a:solidFill>
                  <a:srgbClr val="0026A6"/>
                </a:solidFill>
                <a:latin typeface="Helvetica" pitchFamily="2" charset="0"/>
              </a:rPr>
              <a:t>Gamified Elements</a:t>
            </a:r>
          </a:p>
        </p:txBody>
      </p:sp>
    </p:spTree>
    <p:extLst>
      <p:ext uri="{BB962C8B-B14F-4D97-AF65-F5344CB8AC3E}">
        <p14:creationId xmlns:p14="http://schemas.microsoft.com/office/powerpoint/2010/main" val="368104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3">
            <a:alphaModFix amt="70000"/>
          </a:blip>
          <a:srcRect l="-435" t="9558" r="435" b="39725"/>
          <a:stretch/>
        </p:blipFill>
        <p:spPr>
          <a:xfrm>
            <a:off x="216123" y="300222"/>
            <a:ext cx="6403338" cy="2166723"/>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38539" y="2020987"/>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40466" y="2005280"/>
            <a:ext cx="4035290" cy="461665"/>
          </a:xfrm>
          <a:prstGeom prst="rect">
            <a:avLst/>
          </a:prstGeom>
          <a:noFill/>
        </p:spPr>
        <p:txBody>
          <a:bodyPr wrap="square" rtlCol="0">
            <a:spAutoFit/>
          </a:bodyPr>
          <a:lstStyle/>
          <a:p>
            <a:r>
              <a:rPr lang="en-US" sz="2400" b="1" dirty="0">
                <a:solidFill>
                  <a:srgbClr val="0026A6"/>
                </a:solidFill>
                <a:latin typeface="Helvetica" pitchFamily="2" charset="0"/>
              </a:rPr>
              <a:t>Present a Scenario</a:t>
            </a:r>
            <a:endParaRPr lang="en-US" sz="1600" dirty="0">
              <a:solidFill>
                <a:srgbClr val="0026A6"/>
              </a:solidFill>
              <a:latin typeface="Helvetica" pitchFamily="2" charset="0"/>
            </a:endParaRPr>
          </a:p>
        </p:txBody>
      </p:sp>
      <p:sp>
        <p:nvSpPr>
          <p:cNvPr id="8" name="TextBox 7">
            <a:extLst>
              <a:ext uri="{FF2B5EF4-FFF2-40B4-BE49-F238E27FC236}">
                <a16:creationId xmlns:a16="http://schemas.microsoft.com/office/drawing/2014/main" id="{DF209143-7561-65F6-4CE4-68D790B45441}"/>
              </a:ext>
            </a:extLst>
          </p:cNvPr>
          <p:cNvSpPr txBox="1"/>
          <p:nvPr/>
        </p:nvSpPr>
        <p:spPr>
          <a:xfrm>
            <a:off x="329274" y="2643296"/>
            <a:ext cx="6050259" cy="1769715"/>
          </a:xfrm>
          <a:prstGeom prst="rect">
            <a:avLst/>
          </a:prstGeom>
          <a:noFill/>
        </p:spPr>
        <p:txBody>
          <a:bodyPr wrap="square" rtlCol="0">
            <a:spAutoFit/>
          </a:bodyPr>
          <a:lstStyle/>
          <a:p>
            <a:r>
              <a:rPr lang="en-US" sz="1600" dirty="0"/>
              <a:t>Select a scenario from the session or describe a training opportunity scenario of your own in a workplace setting. Here are the options you can use from our session: </a:t>
            </a:r>
          </a:p>
          <a:p>
            <a:endParaRPr lang="en-US" sz="1600" dirty="0"/>
          </a:p>
          <a:p>
            <a:pPr lvl="1"/>
            <a:r>
              <a:rPr lang="en-US" sz="900" dirty="0"/>
              <a:t>Option 1 – Cybersecurity issues at a government department’s IT division </a:t>
            </a:r>
          </a:p>
          <a:p>
            <a:pPr lvl="1" defTabSz="914400">
              <a:defRPr/>
            </a:pPr>
            <a:r>
              <a:rPr lang="en-US" sz="900" dirty="0"/>
              <a:t>Option 2 - Workplace accidents in a government building </a:t>
            </a:r>
          </a:p>
          <a:p>
            <a:pPr lvl="1"/>
            <a:r>
              <a:rPr lang="en-US" sz="900" dirty="0"/>
              <a:t>Option 3 – </a:t>
            </a:r>
            <a:r>
              <a:rPr lang="en-US" sz="900" b="0" i="0" u="none" strike="noStrike" dirty="0">
                <a:solidFill>
                  <a:srgbClr val="000000"/>
                </a:solidFill>
                <a:effectLst/>
              </a:rPr>
              <a:t>Nursing staff at a federal hospital are struggling to provide quality patient care </a:t>
            </a:r>
            <a:endParaRPr lang="en-US" sz="900" dirty="0"/>
          </a:p>
          <a:p>
            <a:pPr lvl="1"/>
            <a:r>
              <a:rPr lang="en-US" sz="900" dirty="0"/>
              <a:t>Option 4 – Long wait times, incorrect orders and rudeness in a government agency </a:t>
            </a:r>
          </a:p>
          <a:p>
            <a:pPr lvl="1" defTabSz="914400">
              <a:defRPr/>
            </a:pPr>
            <a:r>
              <a:rPr lang="en-US" sz="900" dirty="0"/>
              <a:t>Option 5 – Improving project management at a bustling government agency </a:t>
            </a:r>
            <a:endParaRPr lang="en-US" sz="1600" dirty="0"/>
          </a:p>
        </p:txBody>
      </p:sp>
      <p:sp>
        <p:nvSpPr>
          <p:cNvPr id="9" name="TextBox 8">
            <a:extLst>
              <a:ext uri="{FF2B5EF4-FFF2-40B4-BE49-F238E27FC236}">
                <a16:creationId xmlns:a16="http://schemas.microsoft.com/office/drawing/2014/main" id="{5079689F-D3D7-053A-B108-A63C00437924}"/>
              </a:ext>
            </a:extLst>
          </p:cNvPr>
          <p:cNvSpPr txBox="1"/>
          <p:nvPr/>
        </p:nvSpPr>
        <p:spPr>
          <a:xfrm>
            <a:off x="340466" y="4626686"/>
            <a:ext cx="6050259" cy="584775"/>
          </a:xfrm>
          <a:prstGeom prst="rect">
            <a:avLst/>
          </a:prstGeom>
          <a:noFill/>
        </p:spPr>
        <p:txBody>
          <a:bodyPr wrap="square" rtlCol="0">
            <a:spAutoFit/>
          </a:bodyPr>
          <a:lstStyle/>
          <a:p>
            <a:r>
              <a:rPr lang="en-US" sz="1600" dirty="0"/>
              <a:t>Provide a 1 sentence description of the scenario here: </a:t>
            </a:r>
            <a:endParaRPr lang="en-US" sz="1100" dirty="0"/>
          </a:p>
          <a:p>
            <a:endParaRPr lang="en-US" sz="1600" dirty="0"/>
          </a:p>
        </p:txBody>
      </p:sp>
      <p:sp>
        <p:nvSpPr>
          <p:cNvPr id="10" name="TextBox 9">
            <a:extLst>
              <a:ext uri="{FF2B5EF4-FFF2-40B4-BE49-F238E27FC236}">
                <a16:creationId xmlns:a16="http://schemas.microsoft.com/office/drawing/2014/main" id="{98546A14-A4AD-F680-F1FE-DA57F1728B53}"/>
              </a:ext>
            </a:extLst>
          </p:cNvPr>
          <p:cNvSpPr txBox="1"/>
          <p:nvPr/>
        </p:nvSpPr>
        <p:spPr>
          <a:xfrm>
            <a:off x="408753" y="5641428"/>
            <a:ext cx="6050259" cy="830997"/>
          </a:xfrm>
          <a:prstGeom prst="rect">
            <a:avLst/>
          </a:prstGeom>
          <a:noFill/>
        </p:spPr>
        <p:txBody>
          <a:bodyPr wrap="square" rtlCol="0">
            <a:spAutoFit/>
          </a:bodyPr>
          <a:lstStyle/>
          <a:p>
            <a:r>
              <a:rPr lang="en-US" sz="1600" dirty="0"/>
              <a:t>Using generative AI, provide one sentence that explains why this audience and organization would benefit from training: </a:t>
            </a:r>
            <a:endParaRPr lang="en-US" sz="1100" dirty="0"/>
          </a:p>
          <a:p>
            <a:endParaRPr lang="en-US" sz="1600" dirty="0"/>
          </a:p>
        </p:txBody>
      </p:sp>
      <p:sp>
        <p:nvSpPr>
          <p:cNvPr id="11" name="Rectangle 10">
            <a:extLst>
              <a:ext uri="{FF2B5EF4-FFF2-40B4-BE49-F238E27FC236}">
                <a16:creationId xmlns:a16="http://schemas.microsoft.com/office/drawing/2014/main" id="{4FF9692B-E9E1-8467-91DF-2DD7730D44BA}"/>
              </a:ext>
            </a:extLst>
          </p:cNvPr>
          <p:cNvSpPr/>
          <p:nvPr/>
        </p:nvSpPr>
        <p:spPr>
          <a:xfrm>
            <a:off x="408753" y="4969096"/>
            <a:ext cx="6050259" cy="51635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A nursing staff is struggling to provide quality patient care.</a:t>
            </a:r>
          </a:p>
        </p:txBody>
      </p:sp>
      <p:sp>
        <p:nvSpPr>
          <p:cNvPr id="12" name="Rectangle 11">
            <a:extLst>
              <a:ext uri="{FF2B5EF4-FFF2-40B4-BE49-F238E27FC236}">
                <a16:creationId xmlns:a16="http://schemas.microsoft.com/office/drawing/2014/main" id="{AC66745E-E246-4F40-DB9D-166EDDC6D41E}"/>
              </a:ext>
            </a:extLst>
          </p:cNvPr>
          <p:cNvSpPr/>
          <p:nvPr/>
        </p:nvSpPr>
        <p:spPr>
          <a:xfrm>
            <a:off x="415061" y="6289379"/>
            <a:ext cx="6050259" cy="976250"/>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There is decreased patient satisfaction, communication breakdowns, reduced quality of care, staff burnout, compliance issues, negative impact on outcomes and staff retention challenges.</a:t>
            </a:r>
          </a:p>
        </p:txBody>
      </p:sp>
      <p:sp>
        <p:nvSpPr>
          <p:cNvPr id="13" name="TextBox 12">
            <a:extLst>
              <a:ext uri="{FF2B5EF4-FFF2-40B4-BE49-F238E27FC236}">
                <a16:creationId xmlns:a16="http://schemas.microsoft.com/office/drawing/2014/main" id="{20FFCD8A-5B88-8544-EC70-953F0D2FE476}"/>
              </a:ext>
            </a:extLst>
          </p:cNvPr>
          <p:cNvSpPr txBox="1"/>
          <p:nvPr/>
        </p:nvSpPr>
        <p:spPr>
          <a:xfrm>
            <a:off x="408753" y="7402960"/>
            <a:ext cx="6050259" cy="830997"/>
          </a:xfrm>
          <a:prstGeom prst="rect">
            <a:avLst/>
          </a:prstGeom>
          <a:noFill/>
        </p:spPr>
        <p:txBody>
          <a:bodyPr wrap="square" rtlCol="0">
            <a:spAutoFit/>
          </a:bodyPr>
          <a:lstStyle/>
          <a:p>
            <a:r>
              <a:rPr lang="en-US" sz="1600" dirty="0"/>
              <a:t>What challenge do you want to focus on for this training (what has the business prioritized as most important)?</a:t>
            </a:r>
            <a:endParaRPr lang="en-US" sz="1100" dirty="0"/>
          </a:p>
          <a:p>
            <a:endParaRPr lang="en-US" sz="1600" dirty="0"/>
          </a:p>
        </p:txBody>
      </p:sp>
      <p:sp>
        <p:nvSpPr>
          <p:cNvPr id="14" name="Rectangle 13">
            <a:extLst>
              <a:ext uri="{FF2B5EF4-FFF2-40B4-BE49-F238E27FC236}">
                <a16:creationId xmlns:a16="http://schemas.microsoft.com/office/drawing/2014/main" id="{EA2D7A53-B93F-390F-EA10-267D0850826D}"/>
              </a:ext>
            </a:extLst>
          </p:cNvPr>
          <p:cNvSpPr/>
          <p:nvPr/>
        </p:nvSpPr>
        <p:spPr>
          <a:xfrm>
            <a:off x="415061" y="8069555"/>
            <a:ext cx="6050259" cy="49560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Staff burnout</a:t>
            </a:r>
          </a:p>
        </p:txBody>
      </p:sp>
    </p:spTree>
    <p:extLst>
      <p:ext uri="{BB962C8B-B14F-4D97-AF65-F5344CB8AC3E}">
        <p14:creationId xmlns:p14="http://schemas.microsoft.com/office/powerpoint/2010/main" val="406412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2" y="1"/>
            <a:ext cx="6403338" cy="9144000"/>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893419"/>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97562" y="904743"/>
            <a:ext cx="4035290" cy="461665"/>
          </a:xfrm>
          <a:prstGeom prst="rect">
            <a:avLst/>
          </a:prstGeom>
          <a:noFill/>
        </p:spPr>
        <p:txBody>
          <a:bodyPr wrap="square" rtlCol="0">
            <a:spAutoFit/>
          </a:bodyPr>
          <a:lstStyle/>
          <a:p>
            <a:r>
              <a:rPr lang="en-US" sz="2400" b="1" dirty="0">
                <a:solidFill>
                  <a:srgbClr val="0026A6"/>
                </a:solidFill>
                <a:latin typeface="Helvetica" pitchFamily="2" charset="0"/>
              </a:rPr>
              <a:t>Learning SMART Goal</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51A8C241-521E-A54E-386F-9A191CAB997F}"/>
              </a:ext>
            </a:extLst>
          </p:cNvPr>
          <p:cNvSpPr txBox="1"/>
          <p:nvPr/>
        </p:nvSpPr>
        <p:spPr>
          <a:xfrm>
            <a:off x="301940" y="1582669"/>
            <a:ext cx="6050259" cy="830997"/>
          </a:xfrm>
          <a:prstGeom prst="rect">
            <a:avLst/>
          </a:prstGeom>
          <a:noFill/>
        </p:spPr>
        <p:txBody>
          <a:bodyPr wrap="square" rtlCol="0">
            <a:spAutoFit/>
          </a:bodyPr>
          <a:lstStyle/>
          <a:p>
            <a:r>
              <a:rPr lang="en-US" sz="1600" dirty="0"/>
              <a:t>Using generative AI and the information from the previous answer, provide a SMART goal of this training initiative:</a:t>
            </a:r>
            <a:endParaRPr lang="en-US" sz="1100" dirty="0"/>
          </a:p>
          <a:p>
            <a:endParaRPr lang="en-US" sz="1600" dirty="0"/>
          </a:p>
        </p:txBody>
      </p:sp>
      <p:sp>
        <p:nvSpPr>
          <p:cNvPr id="4" name="Rectangle 3">
            <a:extLst>
              <a:ext uri="{FF2B5EF4-FFF2-40B4-BE49-F238E27FC236}">
                <a16:creationId xmlns:a16="http://schemas.microsoft.com/office/drawing/2014/main" id="{3BE6DBA4-3054-237C-1481-3538095BA379}"/>
              </a:ext>
            </a:extLst>
          </p:cNvPr>
          <p:cNvSpPr/>
          <p:nvPr/>
        </p:nvSpPr>
        <p:spPr>
          <a:xfrm>
            <a:off x="381453" y="2413666"/>
            <a:ext cx="6050259" cy="11305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By the end of a training course, nurses grappling with burnout will employ practical self-care strategies to decrease their burnout symptoms by 10%, as evaluated through a post-training assessment.</a:t>
            </a:r>
          </a:p>
        </p:txBody>
      </p:sp>
      <p:sp>
        <p:nvSpPr>
          <p:cNvPr id="8" name="TextBox 7">
            <a:extLst>
              <a:ext uri="{FF2B5EF4-FFF2-40B4-BE49-F238E27FC236}">
                <a16:creationId xmlns:a16="http://schemas.microsoft.com/office/drawing/2014/main" id="{12F85154-89F5-A783-4E78-F5D477125A83}"/>
              </a:ext>
            </a:extLst>
          </p:cNvPr>
          <p:cNvSpPr txBox="1"/>
          <p:nvPr/>
        </p:nvSpPr>
        <p:spPr>
          <a:xfrm>
            <a:off x="301939" y="3763060"/>
            <a:ext cx="6050259" cy="754053"/>
          </a:xfrm>
          <a:prstGeom prst="rect">
            <a:avLst/>
          </a:prstGeom>
          <a:noFill/>
        </p:spPr>
        <p:txBody>
          <a:bodyPr wrap="square" rtlCol="0">
            <a:spAutoFit/>
          </a:bodyPr>
          <a:lstStyle/>
          <a:p>
            <a:r>
              <a:rPr lang="en-US" sz="1600" b="1" dirty="0"/>
              <a:t>REVIEW</a:t>
            </a:r>
            <a:r>
              <a:rPr lang="en-US" sz="1600" dirty="0"/>
              <a:t>: What makes this goal SMART? </a:t>
            </a:r>
          </a:p>
          <a:p>
            <a:endParaRPr lang="en-US" sz="1100" dirty="0"/>
          </a:p>
          <a:p>
            <a:endParaRPr lang="en-US" sz="1600" dirty="0"/>
          </a:p>
        </p:txBody>
      </p:sp>
      <p:sp>
        <p:nvSpPr>
          <p:cNvPr id="10" name="TextBox 9">
            <a:extLst>
              <a:ext uri="{FF2B5EF4-FFF2-40B4-BE49-F238E27FC236}">
                <a16:creationId xmlns:a16="http://schemas.microsoft.com/office/drawing/2014/main" id="{EF58AC72-0BF0-B3AB-182B-A1D9FEDEA03C}"/>
              </a:ext>
            </a:extLst>
          </p:cNvPr>
          <p:cNvSpPr txBox="1"/>
          <p:nvPr/>
        </p:nvSpPr>
        <p:spPr>
          <a:xfrm>
            <a:off x="381452" y="4140086"/>
            <a:ext cx="6050259" cy="4524315"/>
          </a:xfrm>
          <a:prstGeom prst="rect">
            <a:avLst/>
          </a:prstGeom>
          <a:noFill/>
        </p:spPr>
        <p:txBody>
          <a:bodyPr wrap="square">
            <a:spAutoFit/>
          </a:bodyPr>
          <a:lstStyle/>
          <a:p>
            <a:pPr marL="285750" indent="-285750">
              <a:buFont typeface="Arial" panose="020B0604020202020204" pitchFamily="34" charset="0"/>
              <a:buChar char="•"/>
            </a:pPr>
            <a:r>
              <a:rPr lang="en-US" sz="1600" dirty="0"/>
              <a:t>Specific: The goal focuses on nurses experiencing burnout and aims to reduce their burnout symptoms by implementing self-care strategies.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Measurable: Progress will be measured by assessing a 10% reduction in burnout symptoms through a post-training assessment.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Achievable: The goal is achievable within the timeframe of a single online training course and by providing nurses with practical self-care strategies.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Relevant: Addressing burnout among nurses is relevant as it can lead to improved quality of care and overall well-being for both nurses and patients.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Time-bound: The goal is to achieve a 10% reduction in burnout symptoms by the end of the single online training course.</a:t>
            </a:r>
          </a:p>
        </p:txBody>
      </p:sp>
    </p:spTree>
    <p:extLst>
      <p:ext uri="{BB962C8B-B14F-4D97-AF65-F5344CB8AC3E}">
        <p14:creationId xmlns:p14="http://schemas.microsoft.com/office/powerpoint/2010/main" val="140649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2">
            <a:alphaModFix amt="70000"/>
          </a:blip>
          <a:srcRect l="-435" t="9558" r="435" b="26974"/>
          <a:stretch/>
        </p:blipFill>
        <p:spPr>
          <a:xfrm>
            <a:off x="216124" y="658798"/>
            <a:ext cx="6403338" cy="2711486"/>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16122" y="285392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9" y="2838221"/>
            <a:ext cx="4035290" cy="461665"/>
          </a:xfrm>
          <a:prstGeom prst="rect">
            <a:avLst/>
          </a:prstGeom>
          <a:noFill/>
        </p:spPr>
        <p:txBody>
          <a:bodyPr wrap="square" rtlCol="0">
            <a:spAutoFit/>
          </a:bodyPr>
          <a:lstStyle/>
          <a:p>
            <a:r>
              <a:rPr lang="en-US" sz="2400" b="1" dirty="0">
                <a:solidFill>
                  <a:srgbClr val="0026A6"/>
                </a:solidFill>
                <a:latin typeface="Helvetica" pitchFamily="2" charset="0"/>
              </a:rPr>
              <a:t>Action-based Objectives</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33770F86-A49C-6E22-F231-EF02A5464179}"/>
              </a:ext>
            </a:extLst>
          </p:cNvPr>
          <p:cNvSpPr txBox="1"/>
          <p:nvPr/>
        </p:nvSpPr>
        <p:spPr>
          <a:xfrm>
            <a:off x="318049" y="3603892"/>
            <a:ext cx="6050259" cy="1077218"/>
          </a:xfrm>
          <a:prstGeom prst="rect">
            <a:avLst/>
          </a:prstGeom>
          <a:noFill/>
        </p:spPr>
        <p:txBody>
          <a:bodyPr wrap="square" rtlCol="0">
            <a:spAutoFit/>
          </a:bodyPr>
          <a:lstStyle/>
          <a:p>
            <a:r>
              <a:rPr lang="en-US" sz="1600" dirty="0"/>
              <a:t>Using generative AI and the information from the previous answer, provide 3 action-based objectives that will help learners reach that SMART goal in this training. </a:t>
            </a:r>
            <a:endParaRPr lang="en-US" sz="1100" dirty="0"/>
          </a:p>
          <a:p>
            <a:endParaRPr lang="en-US" sz="1600" dirty="0"/>
          </a:p>
        </p:txBody>
      </p:sp>
      <p:sp>
        <p:nvSpPr>
          <p:cNvPr id="8" name="Rectangle 7">
            <a:extLst>
              <a:ext uri="{FF2B5EF4-FFF2-40B4-BE49-F238E27FC236}">
                <a16:creationId xmlns:a16="http://schemas.microsoft.com/office/drawing/2014/main" id="{9AA40270-5ED7-315F-9FB8-6BE82E17ED49}"/>
              </a:ext>
            </a:extLst>
          </p:cNvPr>
          <p:cNvSpPr/>
          <p:nvPr/>
        </p:nvSpPr>
        <p:spPr>
          <a:xfrm>
            <a:off x="419975" y="4595385"/>
            <a:ext cx="6050259" cy="405031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0" name="TextBox 9">
            <a:extLst>
              <a:ext uri="{FF2B5EF4-FFF2-40B4-BE49-F238E27FC236}">
                <a16:creationId xmlns:a16="http://schemas.microsoft.com/office/drawing/2014/main" id="{8BB07035-E8FE-5E16-6C40-9E17D6C33082}"/>
              </a:ext>
            </a:extLst>
          </p:cNvPr>
          <p:cNvSpPr txBox="1"/>
          <p:nvPr/>
        </p:nvSpPr>
        <p:spPr>
          <a:xfrm>
            <a:off x="697832" y="5189380"/>
            <a:ext cx="5670476" cy="2862322"/>
          </a:xfrm>
          <a:prstGeom prst="rect">
            <a:avLst/>
          </a:prstGeom>
          <a:noFill/>
        </p:spPr>
        <p:txBody>
          <a:bodyPr wrap="square">
            <a:spAutoFit/>
          </a:bodyPr>
          <a:lstStyle/>
          <a:p>
            <a:pPr marL="342900" indent="-342900">
              <a:buFont typeface="+mj-lt"/>
              <a:buAutoNum type="arabicPeriod"/>
            </a:pPr>
            <a:r>
              <a:rPr lang="en-US" dirty="0"/>
              <a:t>Analyze and identify opportunities to promote a healthier work-life balance, by reflecting on their professional responsibilities, workload, and personal boundaries </a:t>
            </a:r>
          </a:p>
          <a:p>
            <a:pPr marL="342900" indent="-342900">
              <a:buFont typeface="+mj-lt"/>
              <a:buAutoNum type="arabicPeriod"/>
            </a:pPr>
            <a:endParaRPr lang="en-US" dirty="0"/>
          </a:p>
          <a:p>
            <a:pPr marL="342900" indent="-342900">
              <a:buFont typeface="+mj-lt"/>
              <a:buAutoNum type="arabicPeriod"/>
            </a:pPr>
            <a:r>
              <a:rPr lang="en-US" dirty="0"/>
              <a:t>Create a personalized self-care plan integrating three evidence-based techniques and </a:t>
            </a:r>
          </a:p>
          <a:p>
            <a:pPr marL="342900" indent="-342900">
              <a:buFont typeface="+mj-lt"/>
              <a:buAutoNum type="arabicPeriod"/>
            </a:pPr>
            <a:endParaRPr lang="en-US" dirty="0"/>
          </a:p>
          <a:p>
            <a:pPr marL="342900" indent="-342900">
              <a:buFont typeface="+mj-lt"/>
              <a:buAutoNum type="arabicPeriod"/>
            </a:pPr>
            <a:r>
              <a:rPr lang="en-US" dirty="0"/>
              <a:t>Demonstrate proficiency in utilizing two mindfulness and relaxation techniques taught in the course. </a:t>
            </a:r>
          </a:p>
        </p:txBody>
      </p:sp>
    </p:spTree>
    <p:extLst>
      <p:ext uri="{BB962C8B-B14F-4D97-AF65-F5344CB8AC3E}">
        <p14:creationId xmlns:p14="http://schemas.microsoft.com/office/powerpoint/2010/main" val="299320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1073254"/>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9" y="1057547"/>
            <a:ext cx="6031064" cy="461665"/>
          </a:xfrm>
          <a:prstGeom prst="rect">
            <a:avLst/>
          </a:prstGeom>
          <a:noFill/>
        </p:spPr>
        <p:txBody>
          <a:bodyPr wrap="square" rtlCol="0">
            <a:spAutoFit/>
          </a:bodyPr>
          <a:lstStyle/>
          <a:p>
            <a:r>
              <a:rPr lang="en-US" sz="2400" b="1" dirty="0">
                <a:solidFill>
                  <a:srgbClr val="0026A6"/>
                </a:solidFill>
                <a:latin typeface="Helvetica" pitchFamily="2" charset="0"/>
              </a:rPr>
              <a:t>Audience Analysis: Learner Persona</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8969FFF0-865C-5964-DF88-CD431BCF34B9}"/>
              </a:ext>
            </a:extLst>
          </p:cNvPr>
          <p:cNvSpPr txBox="1"/>
          <p:nvPr/>
        </p:nvSpPr>
        <p:spPr>
          <a:xfrm>
            <a:off x="318049" y="1819066"/>
            <a:ext cx="6278995" cy="1077218"/>
          </a:xfrm>
          <a:prstGeom prst="rect">
            <a:avLst/>
          </a:prstGeom>
          <a:noFill/>
        </p:spPr>
        <p:txBody>
          <a:bodyPr wrap="square" rtlCol="0">
            <a:spAutoFit/>
          </a:bodyPr>
          <a:lstStyle/>
          <a:p>
            <a:r>
              <a:rPr lang="en-US" sz="1600" dirty="0"/>
              <a:t>Using generative AI and the information from the previous answer, provide a brief audience learner persona based on the scenario you selected.</a:t>
            </a:r>
            <a:endParaRPr lang="en-US" sz="1100" dirty="0"/>
          </a:p>
          <a:p>
            <a:endParaRPr lang="en-US" sz="1600" dirty="0"/>
          </a:p>
        </p:txBody>
      </p:sp>
      <p:sp>
        <p:nvSpPr>
          <p:cNvPr id="8" name="Rectangle 7">
            <a:extLst>
              <a:ext uri="{FF2B5EF4-FFF2-40B4-BE49-F238E27FC236}">
                <a16:creationId xmlns:a16="http://schemas.microsoft.com/office/drawing/2014/main" id="{A24AB24A-91D6-5034-CD97-3B3F9828742E}"/>
              </a:ext>
            </a:extLst>
          </p:cNvPr>
          <p:cNvSpPr/>
          <p:nvPr/>
        </p:nvSpPr>
        <p:spPr>
          <a:xfrm>
            <a:off x="397562" y="2896283"/>
            <a:ext cx="6050259" cy="594252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0" name="TextBox 9">
            <a:extLst>
              <a:ext uri="{FF2B5EF4-FFF2-40B4-BE49-F238E27FC236}">
                <a16:creationId xmlns:a16="http://schemas.microsoft.com/office/drawing/2014/main" id="{67D54D3A-9B73-004E-4A35-90B4345B2DE5}"/>
              </a:ext>
            </a:extLst>
          </p:cNvPr>
          <p:cNvSpPr txBox="1"/>
          <p:nvPr/>
        </p:nvSpPr>
        <p:spPr>
          <a:xfrm>
            <a:off x="508886" y="3328389"/>
            <a:ext cx="5840227" cy="4801314"/>
          </a:xfrm>
          <a:prstGeom prst="rect">
            <a:avLst/>
          </a:prstGeom>
          <a:noFill/>
        </p:spPr>
        <p:txBody>
          <a:bodyPr wrap="square">
            <a:spAutoFit/>
          </a:bodyPr>
          <a:lstStyle/>
          <a:p>
            <a:r>
              <a:rPr lang="en-US" dirty="0"/>
              <a:t>Name: Sarah</a:t>
            </a:r>
          </a:p>
          <a:p>
            <a:r>
              <a:rPr lang="en-US" dirty="0"/>
              <a:t>Age: 32</a:t>
            </a:r>
          </a:p>
          <a:p>
            <a:r>
              <a:rPr lang="en-US" dirty="0"/>
              <a:t>Occupation: Registered Nurse</a:t>
            </a:r>
          </a:p>
          <a:p>
            <a:r>
              <a:rPr lang="en-US" dirty="0"/>
              <a:t>Experience: 7 years in nursing, primarily in a fast-paced hospital environment</a:t>
            </a:r>
          </a:p>
          <a:p>
            <a:r>
              <a:rPr lang="en-US" dirty="0"/>
              <a:t>Challenge: Sarah is passionate about providing high-quality care to her patients, but lately, she's been feeling overwhelmed and emotionally drained. The demanding workload, long shifts, and constant exposure to stressful situations have taken a toll on her mental and emotional well-being. She finds it challenging to prioritize self-care amidst her busy schedule and often feels guilty for taking time for herself. Sarah is eager to find effective strategies to manage her burnout, improve her work-life balance, and rediscover her passion for nursing. She is motivated to learn and implement practical techniques that will help her cope with stress and enhance her overall well-being.</a:t>
            </a:r>
          </a:p>
        </p:txBody>
      </p:sp>
    </p:spTree>
    <p:extLst>
      <p:ext uri="{BB962C8B-B14F-4D97-AF65-F5344CB8AC3E}">
        <p14:creationId xmlns:p14="http://schemas.microsoft.com/office/powerpoint/2010/main" val="302609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2">
            <a:alphaModFix amt="70000"/>
          </a:blip>
          <a:srcRect l="-435" t="9558" r="435" b="26974"/>
          <a:stretch/>
        </p:blipFill>
        <p:spPr>
          <a:xfrm>
            <a:off x="216124" y="658798"/>
            <a:ext cx="6403338" cy="2711486"/>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16122" y="285392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9" y="2838221"/>
            <a:ext cx="4035290" cy="461665"/>
          </a:xfrm>
          <a:prstGeom prst="rect">
            <a:avLst/>
          </a:prstGeom>
          <a:noFill/>
        </p:spPr>
        <p:txBody>
          <a:bodyPr wrap="square" rtlCol="0">
            <a:spAutoFit/>
          </a:bodyPr>
          <a:lstStyle/>
          <a:p>
            <a:r>
              <a:rPr lang="en-US" sz="2400" b="1" dirty="0">
                <a:solidFill>
                  <a:srgbClr val="0026A6"/>
                </a:solidFill>
                <a:latin typeface="Helvetica" pitchFamily="2" charset="0"/>
              </a:rPr>
              <a:t>Learning Journey</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A7690DC6-C2B5-2D50-656A-C323C0AB3A0F}"/>
              </a:ext>
            </a:extLst>
          </p:cNvPr>
          <p:cNvSpPr txBox="1"/>
          <p:nvPr/>
        </p:nvSpPr>
        <p:spPr>
          <a:xfrm>
            <a:off x="318049" y="3603892"/>
            <a:ext cx="6278995" cy="830997"/>
          </a:xfrm>
          <a:prstGeom prst="rect">
            <a:avLst/>
          </a:prstGeom>
          <a:noFill/>
        </p:spPr>
        <p:txBody>
          <a:bodyPr wrap="square" rtlCol="0">
            <a:spAutoFit/>
          </a:bodyPr>
          <a:lstStyle/>
          <a:p>
            <a:r>
              <a:rPr lang="en-US" sz="1600" dirty="0"/>
              <a:t>Take note of the goal, objectives and learner persona. What do you think is the best delivery option (in-person, self-paced, hybrid)</a:t>
            </a:r>
            <a:endParaRPr lang="en-US" sz="1100" dirty="0"/>
          </a:p>
          <a:p>
            <a:endParaRPr lang="en-US" sz="1600" dirty="0"/>
          </a:p>
        </p:txBody>
      </p:sp>
      <p:sp>
        <p:nvSpPr>
          <p:cNvPr id="8" name="TextBox 7">
            <a:extLst>
              <a:ext uri="{FF2B5EF4-FFF2-40B4-BE49-F238E27FC236}">
                <a16:creationId xmlns:a16="http://schemas.microsoft.com/office/drawing/2014/main" id="{5103CDB2-6399-AF16-C863-35977AD82869}"/>
              </a:ext>
            </a:extLst>
          </p:cNvPr>
          <p:cNvSpPr txBox="1"/>
          <p:nvPr/>
        </p:nvSpPr>
        <p:spPr>
          <a:xfrm>
            <a:off x="318049" y="4989151"/>
            <a:ext cx="6278995" cy="830997"/>
          </a:xfrm>
          <a:prstGeom prst="rect">
            <a:avLst/>
          </a:prstGeom>
          <a:noFill/>
        </p:spPr>
        <p:txBody>
          <a:bodyPr wrap="square" rtlCol="0">
            <a:spAutoFit/>
          </a:bodyPr>
          <a:lstStyle/>
          <a:p>
            <a:r>
              <a:rPr lang="en-US" sz="1600" dirty="0"/>
              <a:t>What is the goal for the duration of the course (15 minutes, 30 minutes etc.)?</a:t>
            </a:r>
            <a:endParaRPr lang="en-US" sz="1100" dirty="0"/>
          </a:p>
          <a:p>
            <a:endParaRPr lang="en-US" sz="1600" dirty="0"/>
          </a:p>
        </p:txBody>
      </p:sp>
      <p:sp>
        <p:nvSpPr>
          <p:cNvPr id="9" name="TextBox 8">
            <a:extLst>
              <a:ext uri="{FF2B5EF4-FFF2-40B4-BE49-F238E27FC236}">
                <a16:creationId xmlns:a16="http://schemas.microsoft.com/office/drawing/2014/main" id="{9011D885-7201-5285-021B-8BB801458221}"/>
              </a:ext>
            </a:extLst>
          </p:cNvPr>
          <p:cNvSpPr txBox="1"/>
          <p:nvPr/>
        </p:nvSpPr>
        <p:spPr>
          <a:xfrm>
            <a:off x="362882" y="6372376"/>
            <a:ext cx="6278995" cy="830997"/>
          </a:xfrm>
          <a:prstGeom prst="rect">
            <a:avLst/>
          </a:prstGeom>
          <a:noFill/>
        </p:spPr>
        <p:txBody>
          <a:bodyPr wrap="square" rtlCol="0">
            <a:spAutoFit/>
          </a:bodyPr>
          <a:lstStyle/>
          <a:p>
            <a:r>
              <a:rPr lang="en-US" sz="1600" dirty="0"/>
              <a:t>Do the objectives need to be completed in a specific order to reach the learning goal (yes or no)?</a:t>
            </a:r>
            <a:endParaRPr lang="en-US" sz="1100" dirty="0"/>
          </a:p>
          <a:p>
            <a:endParaRPr lang="en-US" sz="1600" dirty="0"/>
          </a:p>
        </p:txBody>
      </p:sp>
      <p:sp>
        <p:nvSpPr>
          <p:cNvPr id="10" name="TextBox 9">
            <a:extLst>
              <a:ext uri="{FF2B5EF4-FFF2-40B4-BE49-F238E27FC236}">
                <a16:creationId xmlns:a16="http://schemas.microsoft.com/office/drawing/2014/main" id="{5254F9BF-51B4-7B1A-B272-49ED17625763}"/>
              </a:ext>
            </a:extLst>
          </p:cNvPr>
          <p:cNvSpPr txBox="1"/>
          <p:nvPr/>
        </p:nvSpPr>
        <p:spPr>
          <a:xfrm>
            <a:off x="362882" y="7898431"/>
            <a:ext cx="6278995" cy="584775"/>
          </a:xfrm>
          <a:prstGeom prst="rect">
            <a:avLst/>
          </a:prstGeom>
          <a:noFill/>
        </p:spPr>
        <p:txBody>
          <a:bodyPr wrap="square" rtlCol="0">
            <a:spAutoFit/>
          </a:bodyPr>
          <a:lstStyle/>
          <a:p>
            <a:r>
              <a:rPr lang="en-US" sz="1600" dirty="0"/>
              <a:t>Continue to next page. </a:t>
            </a:r>
            <a:endParaRPr lang="en-US" sz="1100" dirty="0"/>
          </a:p>
          <a:p>
            <a:endParaRPr lang="en-US" sz="1600" dirty="0"/>
          </a:p>
        </p:txBody>
      </p:sp>
      <p:sp>
        <p:nvSpPr>
          <p:cNvPr id="11" name="Rectangle 10">
            <a:extLst>
              <a:ext uri="{FF2B5EF4-FFF2-40B4-BE49-F238E27FC236}">
                <a16:creationId xmlns:a16="http://schemas.microsoft.com/office/drawing/2014/main" id="{4634FBB5-A546-56B4-C2B8-54C8B6920D7E}"/>
              </a:ext>
            </a:extLst>
          </p:cNvPr>
          <p:cNvSpPr/>
          <p:nvPr/>
        </p:nvSpPr>
        <p:spPr>
          <a:xfrm>
            <a:off x="392662" y="4176434"/>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Online/Self-paced </a:t>
            </a:r>
          </a:p>
        </p:txBody>
      </p:sp>
      <p:sp>
        <p:nvSpPr>
          <p:cNvPr id="12" name="Rectangle 11">
            <a:extLst>
              <a:ext uri="{FF2B5EF4-FFF2-40B4-BE49-F238E27FC236}">
                <a16:creationId xmlns:a16="http://schemas.microsoft.com/office/drawing/2014/main" id="{A4AA3B8C-55FE-5BF9-6794-8217AF7D5638}"/>
              </a:ext>
            </a:extLst>
          </p:cNvPr>
          <p:cNvSpPr/>
          <p:nvPr/>
        </p:nvSpPr>
        <p:spPr>
          <a:xfrm>
            <a:off x="392662" y="5628571"/>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20 minutes</a:t>
            </a:r>
          </a:p>
        </p:txBody>
      </p:sp>
      <p:sp>
        <p:nvSpPr>
          <p:cNvPr id="13" name="Rectangle 12">
            <a:extLst>
              <a:ext uri="{FF2B5EF4-FFF2-40B4-BE49-F238E27FC236}">
                <a16:creationId xmlns:a16="http://schemas.microsoft.com/office/drawing/2014/main" id="{F3A67CF6-2D0F-BBE2-7E49-8322C114CE38}"/>
              </a:ext>
            </a:extLst>
          </p:cNvPr>
          <p:cNvSpPr/>
          <p:nvPr/>
        </p:nvSpPr>
        <p:spPr>
          <a:xfrm>
            <a:off x="392662" y="7027947"/>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Yes</a:t>
            </a:r>
          </a:p>
        </p:txBody>
      </p:sp>
    </p:spTree>
    <p:extLst>
      <p:ext uri="{BB962C8B-B14F-4D97-AF65-F5344CB8AC3E}">
        <p14:creationId xmlns:p14="http://schemas.microsoft.com/office/powerpoint/2010/main" val="231036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74504"/>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92340" y="1474070"/>
            <a:ext cx="6278995" cy="1569660"/>
          </a:xfrm>
          <a:prstGeom prst="rect">
            <a:avLst/>
          </a:prstGeom>
          <a:noFill/>
        </p:spPr>
        <p:txBody>
          <a:bodyPr wrap="square" rtlCol="0">
            <a:spAutoFit/>
          </a:bodyPr>
          <a:lstStyle/>
          <a:p>
            <a:r>
              <a:rPr lang="en-US" sz="1600" dirty="0"/>
              <a:t>Use the answers on the previous page to develop a prompt for generative AI to map out a high-level learning journey plan. This is not the final learning journey, but it is the start of your plan. Use generative AI to help draft the course structure from start to finish at a high level. Only including the goal and objectives of the training):</a:t>
            </a:r>
            <a:endParaRPr lang="en-US" sz="1100" dirty="0"/>
          </a:p>
          <a:p>
            <a:endParaRPr lang="en-US" sz="1600" dirty="0"/>
          </a:p>
        </p:txBody>
      </p:sp>
      <p:sp>
        <p:nvSpPr>
          <p:cNvPr id="4" name="Rectangle 3">
            <a:extLst>
              <a:ext uri="{FF2B5EF4-FFF2-40B4-BE49-F238E27FC236}">
                <a16:creationId xmlns:a16="http://schemas.microsoft.com/office/drawing/2014/main" id="{114F98E0-E657-FD57-F8C0-2CB86DE8749C}"/>
              </a:ext>
            </a:extLst>
          </p:cNvPr>
          <p:cNvSpPr/>
          <p:nvPr/>
        </p:nvSpPr>
        <p:spPr>
          <a:xfrm>
            <a:off x="381453" y="3043730"/>
            <a:ext cx="6050259" cy="5632859"/>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Introduction (2 minutes):</a:t>
            </a:r>
          </a:p>
          <a:p>
            <a:pPr marL="915988" indent="-328613">
              <a:buFont typeface="Arial" panose="020B0604020202020204" pitchFamily="34" charset="0"/>
              <a:buChar char="•"/>
            </a:pPr>
            <a:r>
              <a:rPr lang="en-US" sz="1600" dirty="0">
                <a:solidFill>
                  <a:schemeClr val="tx1"/>
                </a:solidFill>
              </a:rPr>
              <a:t>Welcome and course overview.</a:t>
            </a:r>
          </a:p>
          <a:p>
            <a:pPr marL="915988" indent="-328613">
              <a:buFont typeface="Arial" panose="020B0604020202020204" pitchFamily="34" charset="0"/>
              <a:buChar char="•"/>
            </a:pPr>
            <a:r>
              <a:rPr lang="en-US" sz="1600" dirty="0">
                <a:solidFill>
                  <a:schemeClr val="tx1"/>
                </a:solidFill>
              </a:rPr>
              <a:t>Brief introduction to the importance of self-care and managing burnout for nurses.</a:t>
            </a:r>
          </a:p>
          <a:p>
            <a:pPr marL="915988" indent="-328613">
              <a:buFont typeface="Arial" panose="020B0604020202020204" pitchFamily="34" charset="0"/>
              <a:buChar char="•"/>
            </a:pPr>
            <a:r>
              <a:rPr lang="en-US" sz="1600" dirty="0">
                <a:solidFill>
                  <a:schemeClr val="tx1"/>
                </a:solidFill>
              </a:rPr>
              <a:t>Introduction to the gamified elements of the course.</a:t>
            </a:r>
          </a:p>
          <a:p>
            <a:r>
              <a:rPr lang="en-US" sz="1600" dirty="0">
                <a:solidFill>
                  <a:schemeClr val="tx1"/>
                </a:solidFill>
              </a:rPr>
              <a:t>Understanding Burnout (3 minutes):</a:t>
            </a:r>
          </a:p>
          <a:p>
            <a:pPr marL="915988" indent="-328613">
              <a:buFont typeface="Arial" panose="020B0604020202020204" pitchFamily="34" charset="0"/>
              <a:buChar char="•"/>
            </a:pPr>
            <a:r>
              <a:rPr lang="en-US" sz="1600" dirty="0">
                <a:solidFill>
                  <a:schemeClr val="tx1"/>
                </a:solidFill>
              </a:rPr>
              <a:t>Define burnout and its symptoms.</a:t>
            </a:r>
          </a:p>
          <a:p>
            <a:pPr marL="915988" indent="-328613">
              <a:buFont typeface="Arial" panose="020B0604020202020204" pitchFamily="34" charset="0"/>
              <a:buChar char="•"/>
            </a:pPr>
            <a:r>
              <a:rPr lang="en-US" sz="1600" dirty="0">
                <a:solidFill>
                  <a:schemeClr val="tx1"/>
                </a:solidFill>
              </a:rPr>
              <a:t>Discuss common causes and risk factors of burnout among nurses.</a:t>
            </a:r>
          </a:p>
          <a:p>
            <a:pPr marL="915988" indent="-328613">
              <a:buFont typeface="Arial" panose="020B0604020202020204" pitchFamily="34" charset="0"/>
              <a:buChar char="•"/>
            </a:pPr>
            <a:r>
              <a:rPr lang="en-US" sz="1600" dirty="0">
                <a:solidFill>
                  <a:schemeClr val="tx1"/>
                </a:solidFill>
              </a:rPr>
              <a:t>Provide examples of how burnout can impact patient care and personal well-being.</a:t>
            </a:r>
          </a:p>
          <a:p>
            <a:r>
              <a:rPr lang="en-US" sz="1600" dirty="0">
                <a:solidFill>
                  <a:schemeClr val="tx1"/>
                </a:solidFill>
              </a:rPr>
              <a:t>Self-Care Techniques (5 minutes):</a:t>
            </a:r>
          </a:p>
          <a:p>
            <a:pPr marL="915988" indent="-328613">
              <a:buFont typeface="Arial" panose="020B0604020202020204" pitchFamily="34" charset="0"/>
              <a:buChar char="•"/>
            </a:pPr>
            <a:r>
              <a:rPr lang="en-US" sz="1600" dirty="0">
                <a:solidFill>
                  <a:schemeClr val="tx1"/>
                </a:solidFill>
              </a:rPr>
              <a:t>Introduce evidence-based self-care techniques tailored to nurses, such as mindfulness exercises, relaxation techniques, and stress management strategies.</a:t>
            </a:r>
          </a:p>
          <a:p>
            <a:pPr marL="915988" indent="-328613">
              <a:buFont typeface="Arial" panose="020B0604020202020204" pitchFamily="34" charset="0"/>
              <a:buChar char="•"/>
            </a:pPr>
            <a:r>
              <a:rPr lang="en-US" sz="1600" dirty="0">
                <a:solidFill>
                  <a:schemeClr val="tx1"/>
                </a:solidFill>
              </a:rPr>
              <a:t>Provide practical tips for incorporating self-care into daily routines, even with a busy schedule.</a:t>
            </a:r>
          </a:p>
          <a:p>
            <a:pPr marL="915988" indent="-328613">
              <a:buFont typeface="Arial" panose="020B0604020202020204" pitchFamily="34" charset="0"/>
              <a:buChar char="•"/>
            </a:pPr>
            <a:r>
              <a:rPr lang="en-US" sz="1600" dirty="0">
                <a:solidFill>
                  <a:schemeClr val="tx1"/>
                </a:solidFill>
              </a:rPr>
              <a:t>Highlight the importance of setting boundaries and prioritizing self-care.</a:t>
            </a:r>
          </a:p>
          <a:p>
            <a:endParaRPr lang="en-US" sz="1600" dirty="0">
              <a:solidFill>
                <a:schemeClr val="tx1"/>
              </a:solidFill>
            </a:endParaRPr>
          </a:p>
        </p:txBody>
      </p:sp>
      <p:sp>
        <p:nvSpPr>
          <p:cNvPr id="11" name="TextBox 10">
            <a:extLst>
              <a:ext uri="{FF2B5EF4-FFF2-40B4-BE49-F238E27FC236}">
                <a16:creationId xmlns:a16="http://schemas.microsoft.com/office/drawing/2014/main" id="{8D62631E-4182-DD01-A91D-81EDFFDDDB26}"/>
              </a:ext>
            </a:extLst>
          </p:cNvPr>
          <p:cNvSpPr txBox="1"/>
          <p:nvPr/>
        </p:nvSpPr>
        <p:spPr>
          <a:xfrm>
            <a:off x="318048" y="658797"/>
            <a:ext cx="5210881" cy="461665"/>
          </a:xfrm>
          <a:prstGeom prst="rect">
            <a:avLst/>
          </a:prstGeom>
          <a:noFill/>
        </p:spPr>
        <p:txBody>
          <a:bodyPr wrap="square" rtlCol="0">
            <a:spAutoFit/>
          </a:bodyPr>
          <a:lstStyle/>
          <a:p>
            <a:r>
              <a:rPr lang="en-US" sz="2400" b="1" dirty="0">
                <a:solidFill>
                  <a:srgbClr val="0026A6"/>
                </a:solidFill>
                <a:latin typeface="Helvetica" pitchFamily="2" charset="0"/>
              </a:rPr>
              <a:t>Learning Journey (high level)</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183863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3">
            <a:alphaModFix amt="70000"/>
          </a:blip>
          <a:srcRect l="-435" t="9558" r="435" b="39725"/>
          <a:stretch/>
        </p:blipFill>
        <p:spPr>
          <a:xfrm>
            <a:off x="216123" y="300222"/>
            <a:ext cx="6403338" cy="2166723"/>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38539" y="2020987"/>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40466" y="2005280"/>
            <a:ext cx="4035290" cy="461665"/>
          </a:xfrm>
          <a:prstGeom prst="rect">
            <a:avLst/>
          </a:prstGeom>
          <a:noFill/>
        </p:spPr>
        <p:txBody>
          <a:bodyPr wrap="square" rtlCol="0">
            <a:spAutoFit/>
          </a:bodyPr>
          <a:lstStyle/>
          <a:p>
            <a:r>
              <a:rPr lang="en-US" sz="2400" b="1" dirty="0">
                <a:solidFill>
                  <a:srgbClr val="0026A6"/>
                </a:solidFill>
                <a:latin typeface="Helvetica" pitchFamily="2" charset="0"/>
              </a:rPr>
              <a:t>Present a Scenario</a:t>
            </a:r>
            <a:endParaRPr lang="en-US" sz="1600" dirty="0">
              <a:solidFill>
                <a:srgbClr val="0026A6"/>
              </a:solidFill>
              <a:latin typeface="Helvetica" pitchFamily="2" charset="0"/>
            </a:endParaRPr>
          </a:p>
        </p:txBody>
      </p:sp>
      <p:sp>
        <p:nvSpPr>
          <p:cNvPr id="8" name="TextBox 7">
            <a:extLst>
              <a:ext uri="{FF2B5EF4-FFF2-40B4-BE49-F238E27FC236}">
                <a16:creationId xmlns:a16="http://schemas.microsoft.com/office/drawing/2014/main" id="{DF209143-7561-65F6-4CE4-68D790B45441}"/>
              </a:ext>
            </a:extLst>
          </p:cNvPr>
          <p:cNvSpPr txBox="1"/>
          <p:nvPr/>
        </p:nvSpPr>
        <p:spPr>
          <a:xfrm>
            <a:off x="329274" y="2643296"/>
            <a:ext cx="6050259" cy="2169825"/>
          </a:xfrm>
          <a:prstGeom prst="rect">
            <a:avLst/>
          </a:prstGeom>
          <a:noFill/>
        </p:spPr>
        <p:txBody>
          <a:bodyPr wrap="square" rtlCol="0">
            <a:spAutoFit/>
          </a:bodyPr>
          <a:lstStyle/>
          <a:p>
            <a:r>
              <a:rPr lang="en-US" sz="1600" dirty="0"/>
              <a:t>Select a scenario from the session or describe a training opportunity scenario of your own in a workplace setting. Here are the options you can use from our session: </a:t>
            </a:r>
          </a:p>
          <a:p>
            <a:endParaRPr lang="en-US" sz="1600" dirty="0"/>
          </a:p>
          <a:p>
            <a:pPr lvl="1"/>
            <a:r>
              <a:rPr lang="en-US" sz="1100" dirty="0"/>
              <a:t>Option 1 – Cybersecurity issues at a government department’s IT division </a:t>
            </a:r>
          </a:p>
          <a:p>
            <a:pPr lvl="1" defTabSz="914400">
              <a:defRPr/>
            </a:pPr>
            <a:r>
              <a:rPr lang="en-US" sz="1100" dirty="0"/>
              <a:t>Option 2 - Workplace accidents in a government building </a:t>
            </a:r>
          </a:p>
          <a:p>
            <a:pPr lvl="1"/>
            <a:r>
              <a:rPr lang="en-US" sz="1100" dirty="0"/>
              <a:t>Option 3 – </a:t>
            </a:r>
            <a:r>
              <a:rPr lang="en-US" sz="1100" b="0" i="0" u="none" strike="noStrike" dirty="0">
                <a:solidFill>
                  <a:srgbClr val="000000"/>
                </a:solidFill>
                <a:effectLst/>
              </a:rPr>
              <a:t>Nursing staff at a federal hospital are struggling to provide quality patient care </a:t>
            </a:r>
            <a:endParaRPr lang="en-US" sz="1100" dirty="0"/>
          </a:p>
          <a:p>
            <a:pPr lvl="1"/>
            <a:r>
              <a:rPr lang="en-US" sz="1100" dirty="0"/>
              <a:t>Option 4 – Long wait times, incorrect orders and rudeness in a government agency </a:t>
            </a:r>
          </a:p>
          <a:p>
            <a:pPr lvl="1" defTabSz="914400">
              <a:defRPr/>
            </a:pPr>
            <a:r>
              <a:rPr lang="en-US" sz="1100" dirty="0"/>
              <a:t>Option 5 – Improving project management at a bustling government agency </a:t>
            </a:r>
            <a:endParaRPr lang="en-US" sz="2400" dirty="0"/>
          </a:p>
          <a:p>
            <a:endParaRPr lang="en-US" sz="1600" dirty="0"/>
          </a:p>
        </p:txBody>
      </p:sp>
      <p:sp>
        <p:nvSpPr>
          <p:cNvPr id="9" name="TextBox 8">
            <a:extLst>
              <a:ext uri="{FF2B5EF4-FFF2-40B4-BE49-F238E27FC236}">
                <a16:creationId xmlns:a16="http://schemas.microsoft.com/office/drawing/2014/main" id="{5079689F-D3D7-053A-B108-A63C00437924}"/>
              </a:ext>
            </a:extLst>
          </p:cNvPr>
          <p:cNvSpPr txBox="1"/>
          <p:nvPr/>
        </p:nvSpPr>
        <p:spPr>
          <a:xfrm>
            <a:off x="340466" y="4626686"/>
            <a:ext cx="6050259" cy="584775"/>
          </a:xfrm>
          <a:prstGeom prst="rect">
            <a:avLst/>
          </a:prstGeom>
          <a:noFill/>
        </p:spPr>
        <p:txBody>
          <a:bodyPr wrap="square" rtlCol="0">
            <a:spAutoFit/>
          </a:bodyPr>
          <a:lstStyle/>
          <a:p>
            <a:r>
              <a:rPr lang="en-US" sz="1600" dirty="0"/>
              <a:t>Provide a 1 sentence description of the scenario here: </a:t>
            </a:r>
            <a:endParaRPr lang="en-US" sz="1100" dirty="0"/>
          </a:p>
          <a:p>
            <a:endParaRPr lang="en-US" sz="1600" dirty="0"/>
          </a:p>
        </p:txBody>
      </p:sp>
      <p:sp>
        <p:nvSpPr>
          <p:cNvPr id="10" name="TextBox 9">
            <a:extLst>
              <a:ext uri="{FF2B5EF4-FFF2-40B4-BE49-F238E27FC236}">
                <a16:creationId xmlns:a16="http://schemas.microsoft.com/office/drawing/2014/main" id="{98546A14-A4AD-F680-F1FE-DA57F1728B53}"/>
              </a:ext>
            </a:extLst>
          </p:cNvPr>
          <p:cNvSpPr txBox="1"/>
          <p:nvPr/>
        </p:nvSpPr>
        <p:spPr>
          <a:xfrm>
            <a:off x="408753" y="5641428"/>
            <a:ext cx="6050259" cy="830997"/>
          </a:xfrm>
          <a:prstGeom prst="rect">
            <a:avLst/>
          </a:prstGeom>
          <a:noFill/>
        </p:spPr>
        <p:txBody>
          <a:bodyPr wrap="square" rtlCol="0">
            <a:spAutoFit/>
          </a:bodyPr>
          <a:lstStyle/>
          <a:p>
            <a:r>
              <a:rPr lang="en-US" sz="1600" dirty="0"/>
              <a:t>Using generative AI, provide one sentence that explains why this audience and organization would benefit from training: </a:t>
            </a:r>
            <a:endParaRPr lang="en-US" sz="1100" dirty="0"/>
          </a:p>
          <a:p>
            <a:endParaRPr lang="en-US" sz="1600" dirty="0"/>
          </a:p>
        </p:txBody>
      </p:sp>
      <p:sp>
        <p:nvSpPr>
          <p:cNvPr id="11" name="Rectangle 10">
            <a:extLst>
              <a:ext uri="{FF2B5EF4-FFF2-40B4-BE49-F238E27FC236}">
                <a16:creationId xmlns:a16="http://schemas.microsoft.com/office/drawing/2014/main" id="{4FF9692B-E9E1-8467-91DF-2DD7730D44BA}"/>
              </a:ext>
            </a:extLst>
          </p:cNvPr>
          <p:cNvSpPr/>
          <p:nvPr/>
        </p:nvSpPr>
        <p:spPr>
          <a:xfrm>
            <a:off x="408753" y="4969096"/>
            <a:ext cx="6050259" cy="51635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2" name="Rectangle 11">
            <a:extLst>
              <a:ext uri="{FF2B5EF4-FFF2-40B4-BE49-F238E27FC236}">
                <a16:creationId xmlns:a16="http://schemas.microsoft.com/office/drawing/2014/main" id="{AC66745E-E246-4F40-DB9D-166EDDC6D41E}"/>
              </a:ext>
            </a:extLst>
          </p:cNvPr>
          <p:cNvSpPr/>
          <p:nvPr/>
        </p:nvSpPr>
        <p:spPr>
          <a:xfrm>
            <a:off x="415061" y="6289379"/>
            <a:ext cx="6050259" cy="976250"/>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3" name="TextBox 12">
            <a:extLst>
              <a:ext uri="{FF2B5EF4-FFF2-40B4-BE49-F238E27FC236}">
                <a16:creationId xmlns:a16="http://schemas.microsoft.com/office/drawing/2014/main" id="{20FFCD8A-5B88-8544-EC70-953F0D2FE476}"/>
              </a:ext>
            </a:extLst>
          </p:cNvPr>
          <p:cNvSpPr txBox="1"/>
          <p:nvPr/>
        </p:nvSpPr>
        <p:spPr>
          <a:xfrm>
            <a:off x="408753" y="7402960"/>
            <a:ext cx="6050259" cy="830997"/>
          </a:xfrm>
          <a:prstGeom prst="rect">
            <a:avLst/>
          </a:prstGeom>
          <a:noFill/>
        </p:spPr>
        <p:txBody>
          <a:bodyPr wrap="square" rtlCol="0">
            <a:spAutoFit/>
          </a:bodyPr>
          <a:lstStyle/>
          <a:p>
            <a:r>
              <a:rPr lang="en-US" sz="1600" dirty="0"/>
              <a:t>What challenge do you want to focus on for this training (what has the business prioritized as most important)?</a:t>
            </a:r>
            <a:endParaRPr lang="en-US" sz="1100" dirty="0"/>
          </a:p>
          <a:p>
            <a:endParaRPr lang="en-US" sz="1600" dirty="0"/>
          </a:p>
        </p:txBody>
      </p:sp>
      <p:sp>
        <p:nvSpPr>
          <p:cNvPr id="14" name="Rectangle 13">
            <a:extLst>
              <a:ext uri="{FF2B5EF4-FFF2-40B4-BE49-F238E27FC236}">
                <a16:creationId xmlns:a16="http://schemas.microsoft.com/office/drawing/2014/main" id="{EA2D7A53-B93F-390F-EA10-267D0850826D}"/>
              </a:ext>
            </a:extLst>
          </p:cNvPr>
          <p:cNvSpPr/>
          <p:nvPr/>
        </p:nvSpPr>
        <p:spPr>
          <a:xfrm>
            <a:off x="415061" y="8069555"/>
            <a:ext cx="6050259" cy="49560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147311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5879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89502" y="1326892"/>
            <a:ext cx="6278995" cy="584775"/>
          </a:xfrm>
          <a:prstGeom prst="rect">
            <a:avLst/>
          </a:prstGeom>
          <a:noFill/>
        </p:spPr>
        <p:txBody>
          <a:bodyPr wrap="square" rtlCol="0">
            <a:spAutoFit/>
          </a:bodyPr>
          <a:lstStyle/>
          <a:p>
            <a:r>
              <a:rPr lang="en-US" sz="1600" dirty="0"/>
              <a:t>Continue to add your journey here, if more space is needed:</a:t>
            </a:r>
            <a:endParaRPr lang="en-US" sz="1100" dirty="0"/>
          </a:p>
          <a:p>
            <a:endParaRPr lang="en-US" sz="1600" dirty="0"/>
          </a:p>
        </p:txBody>
      </p:sp>
      <p:sp>
        <p:nvSpPr>
          <p:cNvPr id="4" name="Rectangle 3">
            <a:extLst>
              <a:ext uri="{FF2B5EF4-FFF2-40B4-BE49-F238E27FC236}">
                <a16:creationId xmlns:a16="http://schemas.microsoft.com/office/drawing/2014/main" id="{4EF9F39A-DE67-FFA3-07C6-0561EC1B32C2}"/>
              </a:ext>
            </a:extLst>
          </p:cNvPr>
          <p:cNvSpPr/>
          <p:nvPr/>
        </p:nvSpPr>
        <p:spPr>
          <a:xfrm>
            <a:off x="397562" y="1732547"/>
            <a:ext cx="6050259" cy="68001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8" name="TextBox 7">
            <a:extLst>
              <a:ext uri="{FF2B5EF4-FFF2-40B4-BE49-F238E27FC236}">
                <a16:creationId xmlns:a16="http://schemas.microsoft.com/office/drawing/2014/main" id="{3EC2A7C5-9C43-BEEF-1FC5-EAFFE343C192}"/>
              </a:ext>
            </a:extLst>
          </p:cNvPr>
          <p:cNvSpPr txBox="1"/>
          <p:nvPr/>
        </p:nvSpPr>
        <p:spPr>
          <a:xfrm>
            <a:off x="318048" y="643091"/>
            <a:ext cx="5210881" cy="461665"/>
          </a:xfrm>
          <a:prstGeom prst="rect">
            <a:avLst/>
          </a:prstGeom>
          <a:noFill/>
        </p:spPr>
        <p:txBody>
          <a:bodyPr wrap="square" rtlCol="0">
            <a:spAutoFit/>
          </a:bodyPr>
          <a:lstStyle/>
          <a:p>
            <a:r>
              <a:rPr lang="en-US" sz="2400" b="1" dirty="0">
                <a:solidFill>
                  <a:srgbClr val="0026A6"/>
                </a:solidFill>
                <a:latin typeface="Helvetica" pitchFamily="2" charset="0"/>
              </a:rPr>
              <a:t>Learning Journey (high level)</a:t>
            </a:r>
            <a:endParaRPr lang="en-US" sz="1600" dirty="0">
              <a:solidFill>
                <a:srgbClr val="0026A6"/>
              </a:solidFill>
              <a:latin typeface="Helvetica" pitchFamily="2" charset="0"/>
            </a:endParaRPr>
          </a:p>
        </p:txBody>
      </p:sp>
      <p:sp>
        <p:nvSpPr>
          <p:cNvPr id="10" name="TextBox 9">
            <a:extLst>
              <a:ext uri="{FF2B5EF4-FFF2-40B4-BE49-F238E27FC236}">
                <a16:creationId xmlns:a16="http://schemas.microsoft.com/office/drawing/2014/main" id="{013407DC-0E4D-97F7-A27C-34C76796016F}"/>
              </a:ext>
            </a:extLst>
          </p:cNvPr>
          <p:cNvSpPr txBox="1"/>
          <p:nvPr/>
        </p:nvSpPr>
        <p:spPr>
          <a:xfrm>
            <a:off x="539325" y="1918321"/>
            <a:ext cx="5734516" cy="6494085"/>
          </a:xfrm>
          <a:prstGeom prst="rect">
            <a:avLst/>
          </a:prstGeom>
          <a:noFill/>
        </p:spPr>
        <p:txBody>
          <a:bodyPr wrap="square">
            <a:spAutoFit/>
          </a:bodyPr>
          <a:lstStyle/>
          <a:p>
            <a:r>
              <a:rPr lang="en-US" sz="1600" dirty="0">
                <a:solidFill>
                  <a:schemeClr val="tx1"/>
                </a:solidFill>
              </a:rPr>
              <a:t>Interactive Activity: Self-Care Quest (4 minutes):</a:t>
            </a:r>
          </a:p>
          <a:p>
            <a:pPr marL="752475" indent="-330200">
              <a:buFont typeface="Arial" panose="020B0604020202020204" pitchFamily="34" charset="0"/>
              <a:buChar char="•"/>
            </a:pPr>
            <a:r>
              <a:rPr lang="en-US" sz="1600" dirty="0">
                <a:solidFill>
                  <a:schemeClr val="tx1"/>
                </a:solidFill>
              </a:rPr>
              <a:t>Engage learners in a self-care quest where they choose and commit to trying out one self-care technique from the course.</a:t>
            </a:r>
          </a:p>
          <a:p>
            <a:pPr marL="752475" indent="-330200">
              <a:buFont typeface="Arial" panose="020B0604020202020204" pitchFamily="34" charset="0"/>
              <a:buChar char="•"/>
            </a:pPr>
            <a:r>
              <a:rPr lang="en-US" sz="1600" dirty="0">
                <a:solidFill>
                  <a:schemeClr val="tx1"/>
                </a:solidFill>
              </a:rPr>
              <a:t>Encourage learners to reflect on their experience and share insights in the discussion forum.</a:t>
            </a:r>
          </a:p>
          <a:p>
            <a:r>
              <a:rPr lang="en-US" sz="1600" dirty="0">
                <a:solidFill>
                  <a:schemeClr val="tx1"/>
                </a:solidFill>
              </a:rPr>
              <a:t>Work-Life Balance Tips (3 minutes):</a:t>
            </a:r>
          </a:p>
          <a:p>
            <a:pPr marL="752475" indent="-400050">
              <a:buFont typeface="Arial" panose="020B0604020202020204" pitchFamily="34" charset="0"/>
              <a:buChar char="•"/>
            </a:pPr>
            <a:r>
              <a:rPr lang="en-US" sz="1600" dirty="0">
                <a:solidFill>
                  <a:schemeClr val="tx1"/>
                </a:solidFill>
              </a:rPr>
              <a:t>Discuss strategies for achieving a healthy work-life balance, such as setting boundaries, time management techniques, and finding support systems.</a:t>
            </a:r>
          </a:p>
          <a:p>
            <a:pPr marL="752475" indent="-400050">
              <a:buFont typeface="Arial" panose="020B0604020202020204" pitchFamily="34" charset="0"/>
              <a:buChar char="•"/>
            </a:pPr>
            <a:r>
              <a:rPr lang="en-US" sz="1600" dirty="0">
                <a:solidFill>
                  <a:schemeClr val="tx1"/>
                </a:solidFill>
              </a:rPr>
              <a:t>Provide practical tips for nurses to prioritize self-care and maintain balance in their professional and personal lives.</a:t>
            </a:r>
          </a:p>
          <a:p>
            <a:r>
              <a:rPr lang="en-US" sz="1600" dirty="0">
                <a:solidFill>
                  <a:schemeClr val="tx1"/>
                </a:solidFill>
              </a:rPr>
              <a:t>Scenario-Based Simulation (3 minutes):</a:t>
            </a:r>
          </a:p>
          <a:p>
            <a:pPr marL="752475" indent="-400050">
              <a:buFont typeface="Arial" panose="020B0604020202020204" pitchFamily="34" charset="0"/>
              <a:buChar char="•"/>
            </a:pPr>
            <a:r>
              <a:rPr lang="en-US" sz="1600" dirty="0">
                <a:solidFill>
                  <a:schemeClr val="tx1"/>
                </a:solidFill>
              </a:rPr>
              <a:t>Present a realistic scenario where Sarah encounters a challenging situation at work that contributes to burnout.</a:t>
            </a:r>
          </a:p>
          <a:p>
            <a:pPr marL="752475" indent="-400050">
              <a:buFont typeface="Arial" panose="020B0604020202020204" pitchFamily="34" charset="0"/>
              <a:buChar char="•"/>
            </a:pPr>
            <a:r>
              <a:rPr lang="en-US" sz="1600" dirty="0">
                <a:solidFill>
                  <a:schemeClr val="tx1"/>
                </a:solidFill>
              </a:rPr>
              <a:t>Guide Sarah through decision-making steps and prompt her to apply the self-care techniques and work-life balance strategies learned in the course.</a:t>
            </a:r>
          </a:p>
          <a:p>
            <a:r>
              <a:rPr lang="en-US" sz="1600" dirty="0">
                <a:solidFill>
                  <a:schemeClr val="tx1"/>
                </a:solidFill>
              </a:rPr>
              <a:t>Conclusion and Next Steps (2 minutes):</a:t>
            </a:r>
          </a:p>
          <a:p>
            <a:pPr marL="742950" lvl="1" indent="-285750">
              <a:buFont typeface="Arial" panose="020B0604020202020204" pitchFamily="34" charset="0"/>
              <a:buChar char="•"/>
            </a:pPr>
            <a:r>
              <a:rPr lang="en-US" sz="1600" dirty="0">
                <a:solidFill>
                  <a:schemeClr val="tx1"/>
                </a:solidFill>
              </a:rPr>
              <a:t>Recap key takeaways from the course, emphasizing the importance of self-care and managing burnout for nurses.</a:t>
            </a:r>
          </a:p>
          <a:p>
            <a:pPr marL="742950" lvl="1" indent="-285750">
              <a:buFont typeface="Arial" panose="020B0604020202020204" pitchFamily="34" charset="0"/>
              <a:buChar char="•"/>
            </a:pPr>
            <a:r>
              <a:rPr lang="en-US" sz="1600" dirty="0">
                <a:solidFill>
                  <a:schemeClr val="tx1"/>
                </a:solidFill>
              </a:rPr>
              <a:t>Encourage learners to continue practicing self-care techniques and implementing work-life balance strategies in their daily lives.</a:t>
            </a:r>
          </a:p>
          <a:p>
            <a:pPr marL="742950" lvl="1" indent="-285750">
              <a:buFont typeface="Arial" panose="020B0604020202020204" pitchFamily="34" charset="0"/>
              <a:buChar char="•"/>
            </a:pPr>
            <a:r>
              <a:rPr lang="en-US" sz="1600" dirty="0">
                <a:solidFill>
                  <a:schemeClr val="tx1"/>
                </a:solidFill>
              </a:rPr>
              <a:t>Provide resources for further learning and support, including additional courses, articles, and support groups.</a:t>
            </a:r>
          </a:p>
        </p:txBody>
      </p:sp>
    </p:spTree>
    <p:extLst>
      <p:ext uri="{BB962C8B-B14F-4D97-AF65-F5344CB8AC3E}">
        <p14:creationId xmlns:p14="http://schemas.microsoft.com/office/powerpoint/2010/main" val="296690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452300"/>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8" y="484719"/>
            <a:ext cx="5848835" cy="461665"/>
          </a:xfrm>
          <a:prstGeom prst="rect">
            <a:avLst/>
          </a:prstGeom>
          <a:noFill/>
        </p:spPr>
        <p:txBody>
          <a:bodyPr wrap="square" rtlCol="0">
            <a:spAutoFit/>
          </a:bodyPr>
          <a:lstStyle/>
          <a:p>
            <a:r>
              <a:rPr lang="en-US" sz="2400" b="1" dirty="0">
                <a:solidFill>
                  <a:srgbClr val="0026A6"/>
                </a:solidFill>
                <a:latin typeface="Helvetica" pitchFamily="2" charset="0"/>
              </a:rPr>
              <a:t>Gamified Elements to Prototype</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4915C666-8971-0B8A-B927-49D4BCA351FB}"/>
              </a:ext>
            </a:extLst>
          </p:cNvPr>
          <p:cNvSpPr txBox="1"/>
          <p:nvPr/>
        </p:nvSpPr>
        <p:spPr>
          <a:xfrm>
            <a:off x="340466" y="1045369"/>
            <a:ext cx="6278995" cy="1323439"/>
          </a:xfrm>
          <a:prstGeom prst="rect">
            <a:avLst/>
          </a:prstGeom>
          <a:noFill/>
        </p:spPr>
        <p:txBody>
          <a:bodyPr wrap="square" rtlCol="0">
            <a:spAutoFit/>
          </a:bodyPr>
          <a:lstStyle/>
          <a:p>
            <a:r>
              <a:rPr lang="en-US" sz="1600" dirty="0"/>
              <a:t>Evaluate the learner persona you have created. Using generative AI, list out some potential game elements that would align with this audience’s motivations (i.e., competitive learners may be motivated with a leaderboard).</a:t>
            </a:r>
            <a:endParaRPr lang="en-US" sz="1100" dirty="0"/>
          </a:p>
          <a:p>
            <a:endParaRPr lang="en-US" sz="1600" dirty="0"/>
          </a:p>
        </p:txBody>
      </p:sp>
      <p:sp>
        <p:nvSpPr>
          <p:cNvPr id="8" name="Rectangle 7">
            <a:extLst>
              <a:ext uri="{FF2B5EF4-FFF2-40B4-BE49-F238E27FC236}">
                <a16:creationId xmlns:a16="http://schemas.microsoft.com/office/drawing/2014/main" id="{0F81DC36-2F42-F587-78CC-B524EA1A5F3E}"/>
              </a:ext>
            </a:extLst>
          </p:cNvPr>
          <p:cNvSpPr/>
          <p:nvPr/>
        </p:nvSpPr>
        <p:spPr>
          <a:xfrm>
            <a:off x="397562" y="2368808"/>
            <a:ext cx="6050259" cy="632289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0" name="TextBox 9">
            <a:extLst>
              <a:ext uri="{FF2B5EF4-FFF2-40B4-BE49-F238E27FC236}">
                <a16:creationId xmlns:a16="http://schemas.microsoft.com/office/drawing/2014/main" id="{98D77264-967A-EEA9-770B-234FEE3FD837}"/>
              </a:ext>
            </a:extLst>
          </p:cNvPr>
          <p:cNvSpPr txBox="1"/>
          <p:nvPr/>
        </p:nvSpPr>
        <p:spPr>
          <a:xfrm>
            <a:off x="655720" y="2560135"/>
            <a:ext cx="5792101" cy="2062103"/>
          </a:xfrm>
          <a:prstGeom prst="rect">
            <a:avLst/>
          </a:prstGeom>
          <a:noFill/>
        </p:spPr>
        <p:txBody>
          <a:bodyPr wrap="square">
            <a:spAutoFit/>
          </a:bodyPr>
          <a:lstStyle/>
          <a:p>
            <a:r>
              <a:rPr lang="en-US" sz="1600" dirty="0"/>
              <a:t>Progress Tracker: A visual progress tracker showing Sarah's advancement through the course modules, with milestones marked by badges or achievements earned upon completion.</a:t>
            </a:r>
          </a:p>
          <a:p>
            <a:endParaRPr lang="en-US" sz="1600" dirty="0"/>
          </a:p>
          <a:p>
            <a:r>
              <a:rPr lang="en-US" sz="1600" dirty="0"/>
              <a:t>Self-Care Quests: Weekly self-care quests that challenge Sarah to try out different self-care techniques, such as mindfulness exercises, relaxation techniques, or creative outlets, with rewards or points earned upon completion.</a:t>
            </a:r>
          </a:p>
        </p:txBody>
      </p:sp>
      <p:sp>
        <p:nvSpPr>
          <p:cNvPr id="12" name="TextBox 11">
            <a:extLst>
              <a:ext uri="{FF2B5EF4-FFF2-40B4-BE49-F238E27FC236}">
                <a16:creationId xmlns:a16="http://schemas.microsoft.com/office/drawing/2014/main" id="{DCF02057-4C88-55A8-0F95-C88DEE7B14B4}"/>
              </a:ext>
            </a:extLst>
          </p:cNvPr>
          <p:cNvSpPr txBox="1"/>
          <p:nvPr/>
        </p:nvSpPr>
        <p:spPr>
          <a:xfrm>
            <a:off x="643103" y="4435836"/>
            <a:ext cx="5804718" cy="4031873"/>
          </a:xfrm>
          <a:prstGeom prst="rect">
            <a:avLst/>
          </a:prstGeom>
          <a:noFill/>
        </p:spPr>
        <p:txBody>
          <a:bodyPr wrap="square">
            <a:spAutoFit/>
          </a:bodyPr>
          <a:lstStyle/>
          <a:p>
            <a:endParaRPr lang="en-US" sz="1600" dirty="0"/>
          </a:p>
          <a:p>
            <a:r>
              <a:rPr lang="en-US" sz="1600" dirty="0"/>
              <a:t>Work-Life Balance Tracker: A work-life balance tracker where Sarah can set goals for maintaining a healthy balance between work and personal life, such as scheduling regular breaks, engaging in hobbies, or spending time with loved ones. Sarah earns rewards for meeting her balance goals and improving her overall well-being.</a:t>
            </a:r>
          </a:p>
          <a:p>
            <a:endParaRPr lang="en-US" sz="1600" dirty="0"/>
          </a:p>
          <a:p>
            <a:r>
              <a:rPr lang="en-US" sz="1600" dirty="0"/>
              <a:t>Scenario-Based Simulations: Interactive scenario-based simulations that allow Sarah to practice applying stress management techniques and self-care strategies in realistic nursing scenarios, with points or rewards earned based on her performance and decision-making skills.</a:t>
            </a:r>
          </a:p>
          <a:p>
            <a:endParaRPr lang="en-US" sz="1600" dirty="0"/>
          </a:p>
          <a:p>
            <a:r>
              <a:rPr lang="en-US" sz="1600" dirty="0"/>
              <a:t>Reflection Journal: A reflection journal where Sarah can document her thoughts, feelings, and progress throughout the course, earning points for regular journal entries and self-reflection activities.</a:t>
            </a:r>
          </a:p>
        </p:txBody>
      </p:sp>
    </p:spTree>
    <p:extLst>
      <p:ext uri="{BB962C8B-B14F-4D97-AF65-F5344CB8AC3E}">
        <p14:creationId xmlns:p14="http://schemas.microsoft.com/office/powerpoint/2010/main" val="146143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5879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89502" y="1326892"/>
            <a:ext cx="6278995" cy="1569660"/>
          </a:xfrm>
          <a:prstGeom prst="rect">
            <a:avLst/>
          </a:prstGeom>
          <a:noFill/>
        </p:spPr>
        <p:txBody>
          <a:bodyPr wrap="square" rtlCol="0">
            <a:spAutoFit/>
          </a:bodyPr>
          <a:lstStyle/>
          <a:p>
            <a:r>
              <a:rPr lang="en-US" sz="1600" dirty="0"/>
              <a:t>When you have completed the worksheet, please send this worksheet as an attachment to Dr. Jenny Varrichio at </a:t>
            </a:r>
            <a:r>
              <a:rPr lang="en-US" sz="1600" dirty="0">
                <a:hlinkClick r:id="rId2"/>
              </a:rPr>
              <a:t>jvarrichio@fgdla.us</a:t>
            </a:r>
            <a:r>
              <a:rPr lang="en-US" sz="1600" dirty="0"/>
              <a:t>. </a:t>
            </a:r>
          </a:p>
          <a:p>
            <a:endParaRPr lang="en-US" sz="1600" dirty="0"/>
          </a:p>
          <a:p>
            <a:r>
              <a:rPr lang="en-US" sz="1600" dirty="0"/>
              <a:t>You can also reach out to Dr. Varrichio at that same email address if you have any questions. </a:t>
            </a:r>
            <a:endParaRPr lang="en-US" sz="1100" dirty="0"/>
          </a:p>
          <a:p>
            <a:endParaRPr lang="en-US" sz="1600" dirty="0"/>
          </a:p>
        </p:txBody>
      </p:sp>
      <p:sp>
        <p:nvSpPr>
          <p:cNvPr id="8" name="TextBox 7">
            <a:extLst>
              <a:ext uri="{FF2B5EF4-FFF2-40B4-BE49-F238E27FC236}">
                <a16:creationId xmlns:a16="http://schemas.microsoft.com/office/drawing/2014/main" id="{3EC2A7C5-9C43-BEEF-1FC5-EAFFE343C192}"/>
              </a:ext>
            </a:extLst>
          </p:cNvPr>
          <p:cNvSpPr txBox="1"/>
          <p:nvPr/>
        </p:nvSpPr>
        <p:spPr>
          <a:xfrm>
            <a:off x="318048" y="643091"/>
            <a:ext cx="5210881" cy="461665"/>
          </a:xfrm>
          <a:prstGeom prst="rect">
            <a:avLst/>
          </a:prstGeom>
          <a:noFill/>
        </p:spPr>
        <p:txBody>
          <a:bodyPr wrap="square" rtlCol="0">
            <a:spAutoFit/>
          </a:bodyPr>
          <a:lstStyle/>
          <a:p>
            <a:r>
              <a:rPr lang="en-US" sz="2400" b="1" dirty="0">
                <a:solidFill>
                  <a:srgbClr val="0026A6"/>
                </a:solidFill>
                <a:latin typeface="Helvetica" pitchFamily="2" charset="0"/>
              </a:rPr>
              <a:t>Great Work! </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365686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2" y="1"/>
            <a:ext cx="6403338" cy="9144000"/>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893419"/>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97562" y="904743"/>
            <a:ext cx="4035290" cy="461665"/>
          </a:xfrm>
          <a:prstGeom prst="rect">
            <a:avLst/>
          </a:prstGeom>
          <a:noFill/>
        </p:spPr>
        <p:txBody>
          <a:bodyPr wrap="square" rtlCol="0">
            <a:spAutoFit/>
          </a:bodyPr>
          <a:lstStyle/>
          <a:p>
            <a:r>
              <a:rPr lang="en-US" sz="2400" b="1" dirty="0">
                <a:solidFill>
                  <a:srgbClr val="0026A6"/>
                </a:solidFill>
                <a:latin typeface="Helvetica" pitchFamily="2" charset="0"/>
              </a:rPr>
              <a:t>Learning SMART Goal</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51A8C241-521E-A54E-386F-9A191CAB997F}"/>
              </a:ext>
            </a:extLst>
          </p:cNvPr>
          <p:cNvSpPr txBox="1"/>
          <p:nvPr/>
        </p:nvSpPr>
        <p:spPr>
          <a:xfrm>
            <a:off x="301940" y="1582669"/>
            <a:ext cx="6050259" cy="830997"/>
          </a:xfrm>
          <a:prstGeom prst="rect">
            <a:avLst/>
          </a:prstGeom>
          <a:noFill/>
        </p:spPr>
        <p:txBody>
          <a:bodyPr wrap="square" rtlCol="0">
            <a:spAutoFit/>
          </a:bodyPr>
          <a:lstStyle/>
          <a:p>
            <a:r>
              <a:rPr lang="en-US" sz="1600" dirty="0"/>
              <a:t>Using generative AI and the information from the previous answer, provide a SMART goal of this training initiative:</a:t>
            </a:r>
            <a:endParaRPr lang="en-US" sz="1100" dirty="0"/>
          </a:p>
          <a:p>
            <a:endParaRPr lang="en-US" sz="1600" dirty="0"/>
          </a:p>
        </p:txBody>
      </p:sp>
      <p:sp>
        <p:nvSpPr>
          <p:cNvPr id="4" name="Rectangle 3">
            <a:extLst>
              <a:ext uri="{FF2B5EF4-FFF2-40B4-BE49-F238E27FC236}">
                <a16:creationId xmlns:a16="http://schemas.microsoft.com/office/drawing/2014/main" id="{3BE6DBA4-3054-237C-1481-3538095BA379}"/>
              </a:ext>
            </a:extLst>
          </p:cNvPr>
          <p:cNvSpPr/>
          <p:nvPr/>
        </p:nvSpPr>
        <p:spPr>
          <a:xfrm>
            <a:off x="381453" y="2413666"/>
            <a:ext cx="6050259" cy="641751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341641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2">
            <a:alphaModFix amt="70000"/>
          </a:blip>
          <a:srcRect l="-435" t="9558" r="435" b="26974"/>
          <a:stretch/>
        </p:blipFill>
        <p:spPr>
          <a:xfrm>
            <a:off x="216124" y="658798"/>
            <a:ext cx="6403338" cy="2711486"/>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16122" y="285392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9" y="2838221"/>
            <a:ext cx="4035290" cy="461665"/>
          </a:xfrm>
          <a:prstGeom prst="rect">
            <a:avLst/>
          </a:prstGeom>
          <a:noFill/>
        </p:spPr>
        <p:txBody>
          <a:bodyPr wrap="square" rtlCol="0">
            <a:spAutoFit/>
          </a:bodyPr>
          <a:lstStyle/>
          <a:p>
            <a:r>
              <a:rPr lang="en-US" sz="2400" b="1" dirty="0">
                <a:solidFill>
                  <a:srgbClr val="0026A6"/>
                </a:solidFill>
                <a:latin typeface="Helvetica" pitchFamily="2" charset="0"/>
              </a:rPr>
              <a:t>Action-based Objectives</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33770F86-A49C-6E22-F231-EF02A5464179}"/>
              </a:ext>
            </a:extLst>
          </p:cNvPr>
          <p:cNvSpPr txBox="1"/>
          <p:nvPr/>
        </p:nvSpPr>
        <p:spPr>
          <a:xfrm>
            <a:off x="318049" y="3603892"/>
            <a:ext cx="6050259" cy="1077218"/>
          </a:xfrm>
          <a:prstGeom prst="rect">
            <a:avLst/>
          </a:prstGeom>
          <a:noFill/>
        </p:spPr>
        <p:txBody>
          <a:bodyPr wrap="square" rtlCol="0">
            <a:spAutoFit/>
          </a:bodyPr>
          <a:lstStyle/>
          <a:p>
            <a:r>
              <a:rPr lang="en-US" sz="1600" dirty="0"/>
              <a:t>Using generative AI and the information from the previous answer, provide 3 action-based objectives that will help learners reach that SMART goal in this training. </a:t>
            </a:r>
            <a:endParaRPr lang="en-US" sz="1100" dirty="0"/>
          </a:p>
          <a:p>
            <a:endParaRPr lang="en-US" sz="1600" dirty="0"/>
          </a:p>
        </p:txBody>
      </p:sp>
      <p:sp>
        <p:nvSpPr>
          <p:cNvPr id="8" name="Rectangle 7">
            <a:extLst>
              <a:ext uri="{FF2B5EF4-FFF2-40B4-BE49-F238E27FC236}">
                <a16:creationId xmlns:a16="http://schemas.microsoft.com/office/drawing/2014/main" id="{9AA40270-5ED7-315F-9FB8-6BE82E17ED49}"/>
              </a:ext>
            </a:extLst>
          </p:cNvPr>
          <p:cNvSpPr/>
          <p:nvPr/>
        </p:nvSpPr>
        <p:spPr>
          <a:xfrm>
            <a:off x="419975" y="4595385"/>
            <a:ext cx="6050259" cy="405031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126849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0"/>
            <a:ext cx="6403338" cy="9143999"/>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591994"/>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62882" y="611589"/>
            <a:ext cx="6031064" cy="461665"/>
          </a:xfrm>
          <a:prstGeom prst="rect">
            <a:avLst/>
          </a:prstGeom>
          <a:noFill/>
        </p:spPr>
        <p:txBody>
          <a:bodyPr wrap="square" rtlCol="0">
            <a:spAutoFit/>
          </a:bodyPr>
          <a:lstStyle/>
          <a:p>
            <a:r>
              <a:rPr lang="en-US" sz="2400" b="1" dirty="0">
                <a:solidFill>
                  <a:srgbClr val="0026A6"/>
                </a:solidFill>
                <a:latin typeface="Helvetica" pitchFamily="2" charset="0"/>
              </a:rPr>
              <a:t>Audience Analysis: Learner Persona</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8969FFF0-865C-5964-DF88-CD431BCF34B9}"/>
              </a:ext>
            </a:extLst>
          </p:cNvPr>
          <p:cNvSpPr txBox="1"/>
          <p:nvPr/>
        </p:nvSpPr>
        <p:spPr>
          <a:xfrm>
            <a:off x="362882" y="1373108"/>
            <a:ext cx="6278995" cy="1077218"/>
          </a:xfrm>
          <a:prstGeom prst="rect">
            <a:avLst/>
          </a:prstGeom>
          <a:noFill/>
        </p:spPr>
        <p:txBody>
          <a:bodyPr wrap="square" rtlCol="0">
            <a:spAutoFit/>
          </a:bodyPr>
          <a:lstStyle/>
          <a:p>
            <a:r>
              <a:rPr lang="en-US" sz="1600" dirty="0"/>
              <a:t>Using generative AI and the information from the previous answer, provide a brief audience learner persona based on the scenario you selected.</a:t>
            </a:r>
            <a:endParaRPr lang="en-US" sz="1100" dirty="0"/>
          </a:p>
          <a:p>
            <a:endParaRPr lang="en-US" sz="1600" dirty="0"/>
          </a:p>
        </p:txBody>
      </p:sp>
      <p:sp>
        <p:nvSpPr>
          <p:cNvPr id="8" name="Rectangle 7">
            <a:extLst>
              <a:ext uri="{FF2B5EF4-FFF2-40B4-BE49-F238E27FC236}">
                <a16:creationId xmlns:a16="http://schemas.microsoft.com/office/drawing/2014/main" id="{A24AB24A-91D6-5034-CD97-3B3F9828742E}"/>
              </a:ext>
            </a:extLst>
          </p:cNvPr>
          <p:cNvSpPr/>
          <p:nvPr/>
        </p:nvSpPr>
        <p:spPr>
          <a:xfrm>
            <a:off x="397562" y="2896283"/>
            <a:ext cx="6050259" cy="594252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163035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blet with a graph on it&#10;&#10;Description automatically generated">
            <a:extLst>
              <a:ext uri="{FF2B5EF4-FFF2-40B4-BE49-F238E27FC236}">
                <a16:creationId xmlns:a16="http://schemas.microsoft.com/office/drawing/2014/main" id="{9501CCF5-5D6F-1F92-6C45-A0B600DBC2C6}"/>
              </a:ext>
            </a:extLst>
          </p:cNvPr>
          <p:cNvPicPr>
            <a:picLocks noChangeAspect="1"/>
          </p:cNvPicPr>
          <p:nvPr/>
        </p:nvPicPr>
        <p:blipFill rotWithShape="1">
          <a:blip r:embed="rId2">
            <a:alphaModFix amt="70000"/>
          </a:blip>
          <a:srcRect l="-435" t="9558" r="435" b="26974"/>
          <a:stretch/>
        </p:blipFill>
        <p:spPr>
          <a:xfrm>
            <a:off x="216124" y="658798"/>
            <a:ext cx="6403338" cy="2711486"/>
          </a:xfrm>
          <a:prstGeom prst="rect">
            <a:avLst/>
          </a:prstGeom>
        </p:spPr>
      </p:pic>
      <p:sp>
        <p:nvSpPr>
          <p:cNvPr id="7" name="Rectangle 6">
            <a:extLst>
              <a:ext uri="{FF2B5EF4-FFF2-40B4-BE49-F238E27FC236}">
                <a16:creationId xmlns:a16="http://schemas.microsoft.com/office/drawing/2014/main" id="{AE5BC3E6-0321-CFAD-E01B-D18FA364052F}"/>
              </a:ext>
            </a:extLst>
          </p:cNvPr>
          <p:cNvSpPr/>
          <p:nvPr/>
        </p:nvSpPr>
        <p:spPr>
          <a:xfrm>
            <a:off x="216122" y="285392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0F1A9-CD5B-0386-9E69-553B36B23349}"/>
              </a:ext>
            </a:extLst>
          </p:cNvPr>
          <p:cNvSpPr txBox="1"/>
          <p:nvPr/>
        </p:nvSpPr>
        <p:spPr>
          <a:xfrm>
            <a:off x="318049" y="2838221"/>
            <a:ext cx="4035290" cy="461665"/>
          </a:xfrm>
          <a:prstGeom prst="rect">
            <a:avLst/>
          </a:prstGeom>
          <a:noFill/>
        </p:spPr>
        <p:txBody>
          <a:bodyPr wrap="square" rtlCol="0">
            <a:spAutoFit/>
          </a:bodyPr>
          <a:lstStyle/>
          <a:p>
            <a:r>
              <a:rPr lang="en-US" sz="2400" b="1" dirty="0">
                <a:solidFill>
                  <a:srgbClr val="0026A6"/>
                </a:solidFill>
                <a:latin typeface="Helvetica" pitchFamily="2" charset="0"/>
              </a:rPr>
              <a:t>Learning Journey</a:t>
            </a:r>
            <a:endParaRPr lang="en-US" sz="1600" dirty="0">
              <a:solidFill>
                <a:srgbClr val="0026A6"/>
              </a:solidFill>
              <a:latin typeface="Helvetica" pitchFamily="2" charset="0"/>
            </a:endParaRPr>
          </a:p>
        </p:txBody>
      </p:sp>
      <p:sp>
        <p:nvSpPr>
          <p:cNvPr id="5" name="TextBox 4">
            <a:extLst>
              <a:ext uri="{FF2B5EF4-FFF2-40B4-BE49-F238E27FC236}">
                <a16:creationId xmlns:a16="http://schemas.microsoft.com/office/drawing/2014/main" id="{A7690DC6-C2B5-2D50-656A-C323C0AB3A0F}"/>
              </a:ext>
            </a:extLst>
          </p:cNvPr>
          <p:cNvSpPr txBox="1"/>
          <p:nvPr/>
        </p:nvSpPr>
        <p:spPr>
          <a:xfrm>
            <a:off x="318049" y="3603892"/>
            <a:ext cx="6278995" cy="830997"/>
          </a:xfrm>
          <a:prstGeom prst="rect">
            <a:avLst/>
          </a:prstGeom>
          <a:noFill/>
        </p:spPr>
        <p:txBody>
          <a:bodyPr wrap="square" rtlCol="0">
            <a:spAutoFit/>
          </a:bodyPr>
          <a:lstStyle/>
          <a:p>
            <a:r>
              <a:rPr lang="en-US" sz="1600" dirty="0"/>
              <a:t>Take note of the goal, objectives and learner persona. What do you think is the best delivery option (in-person, self-paced, hybrid)</a:t>
            </a:r>
            <a:endParaRPr lang="en-US" sz="1100" dirty="0"/>
          </a:p>
          <a:p>
            <a:endParaRPr lang="en-US" sz="1600" dirty="0"/>
          </a:p>
        </p:txBody>
      </p:sp>
      <p:sp>
        <p:nvSpPr>
          <p:cNvPr id="8" name="TextBox 7">
            <a:extLst>
              <a:ext uri="{FF2B5EF4-FFF2-40B4-BE49-F238E27FC236}">
                <a16:creationId xmlns:a16="http://schemas.microsoft.com/office/drawing/2014/main" id="{5103CDB2-6399-AF16-C863-35977AD82869}"/>
              </a:ext>
            </a:extLst>
          </p:cNvPr>
          <p:cNvSpPr txBox="1"/>
          <p:nvPr/>
        </p:nvSpPr>
        <p:spPr>
          <a:xfrm>
            <a:off x="318049" y="4989151"/>
            <a:ext cx="6278995" cy="830997"/>
          </a:xfrm>
          <a:prstGeom prst="rect">
            <a:avLst/>
          </a:prstGeom>
          <a:noFill/>
        </p:spPr>
        <p:txBody>
          <a:bodyPr wrap="square" rtlCol="0">
            <a:spAutoFit/>
          </a:bodyPr>
          <a:lstStyle/>
          <a:p>
            <a:r>
              <a:rPr lang="en-US" sz="1600" dirty="0"/>
              <a:t>What is the goal for the duration of the course (15 minutes, 30 minutes etc.)?</a:t>
            </a:r>
            <a:endParaRPr lang="en-US" sz="1100" dirty="0"/>
          </a:p>
          <a:p>
            <a:endParaRPr lang="en-US" sz="1600" dirty="0"/>
          </a:p>
        </p:txBody>
      </p:sp>
      <p:sp>
        <p:nvSpPr>
          <p:cNvPr id="9" name="TextBox 8">
            <a:extLst>
              <a:ext uri="{FF2B5EF4-FFF2-40B4-BE49-F238E27FC236}">
                <a16:creationId xmlns:a16="http://schemas.microsoft.com/office/drawing/2014/main" id="{9011D885-7201-5285-021B-8BB801458221}"/>
              </a:ext>
            </a:extLst>
          </p:cNvPr>
          <p:cNvSpPr txBox="1"/>
          <p:nvPr/>
        </p:nvSpPr>
        <p:spPr>
          <a:xfrm>
            <a:off x="362882" y="6372376"/>
            <a:ext cx="6278995" cy="830997"/>
          </a:xfrm>
          <a:prstGeom prst="rect">
            <a:avLst/>
          </a:prstGeom>
          <a:noFill/>
        </p:spPr>
        <p:txBody>
          <a:bodyPr wrap="square" rtlCol="0">
            <a:spAutoFit/>
          </a:bodyPr>
          <a:lstStyle/>
          <a:p>
            <a:r>
              <a:rPr lang="en-US" sz="1600" dirty="0"/>
              <a:t>Do the objectives need to be completed in a specific order to reach the learning goal (yes or no)?</a:t>
            </a:r>
            <a:endParaRPr lang="en-US" sz="1100" dirty="0"/>
          </a:p>
          <a:p>
            <a:endParaRPr lang="en-US" sz="1600" dirty="0"/>
          </a:p>
        </p:txBody>
      </p:sp>
      <p:sp>
        <p:nvSpPr>
          <p:cNvPr id="10" name="TextBox 9">
            <a:extLst>
              <a:ext uri="{FF2B5EF4-FFF2-40B4-BE49-F238E27FC236}">
                <a16:creationId xmlns:a16="http://schemas.microsoft.com/office/drawing/2014/main" id="{5254F9BF-51B4-7B1A-B272-49ED17625763}"/>
              </a:ext>
            </a:extLst>
          </p:cNvPr>
          <p:cNvSpPr txBox="1"/>
          <p:nvPr/>
        </p:nvSpPr>
        <p:spPr>
          <a:xfrm>
            <a:off x="362882" y="7898431"/>
            <a:ext cx="6278995" cy="584775"/>
          </a:xfrm>
          <a:prstGeom prst="rect">
            <a:avLst/>
          </a:prstGeom>
          <a:noFill/>
        </p:spPr>
        <p:txBody>
          <a:bodyPr wrap="square" rtlCol="0">
            <a:spAutoFit/>
          </a:bodyPr>
          <a:lstStyle/>
          <a:p>
            <a:r>
              <a:rPr lang="en-US" sz="1600" dirty="0"/>
              <a:t>Continue to next page. </a:t>
            </a:r>
            <a:endParaRPr lang="en-US" sz="1100" dirty="0"/>
          </a:p>
          <a:p>
            <a:endParaRPr lang="en-US" sz="1600" dirty="0"/>
          </a:p>
        </p:txBody>
      </p:sp>
      <p:sp>
        <p:nvSpPr>
          <p:cNvPr id="11" name="Rectangle 10">
            <a:extLst>
              <a:ext uri="{FF2B5EF4-FFF2-40B4-BE49-F238E27FC236}">
                <a16:creationId xmlns:a16="http://schemas.microsoft.com/office/drawing/2014/main" id="{4634FBB5-A546-56B4-C2B8-54C8B6920D7E}"/>
              </a:ext>
            </a:extLst>
          </p:cNvPr>
          <p:cNvSpPr/>
          <p:nvPr/>
        </p:nvSpPr>
        <p:spPr>
          <a:xfrm>
            <a:off x="392662" y="4176434"/>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2" name="Rectangle 11">
            <a:extLst>
              <a:ext uri="{FF2B5EF4-FFF2-40B4-BE49-F238E27FC236}">
                <a16:creationId xmlns:a16="http://schemas.microsoft.com/office/drawing/2014/main" id="{A4AA3B8C-55FE-5BF9-6794-8217AF7D5638}"/>
              </a:ext>
            </a:extLst>
          </p:cNvPr>
          <p:cNvSpPr/>
          <p:nvPr/>
        </p:nvSpPr>
        <p:spPr>
          <a:xfrm>
            <a:off x="392662" y="5628571"/>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3" name="Rectangle 12">
            <a:extLst>
              <a:ext uri="{FF2B5EF4-FFF2-40B4-BE49-F238E27FC236}">
                <a16:creationId xmlns:a16="http://schemas.microsoft.com/office/drawing/2014/main" id="{F3A67CF6-2D0F-BBE2-7E49-8322C114CE38}"/>
              </a:ext>
            </a:extLst>
          </p:cNvPr>
          <p:cNvSpPr/>
          <p:nvPr/>
        </p:nvSpPr>
        <p:spPr>
          <a:xfrm>
            <a:off x="392662" y="7027947"/>
            <a:ext cx="6050259" cy="6474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Tree>
    <p:extLst>
      <p:ext uri="{BB962C8B-B14F-4D97-AF65-F5344CB8AC3E}">
        <p14:creationId xmlns:p14="http://schemas.microsoft.com/office/powerpoint/2010/main" val="209732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74504"/>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92340" y="1474070"/>
            <a:ext cx="6278995" cy="1569660"/>
          </a:xfrm>
          <a:prstGeom prst="rect">
            <a:avLst/>
          </a:prstGeom>
          <a:noFill/>
        </p:spPr>
        <p:txBody>
          <a:bodyPr wrap="square" rtlCol="0">
            <a:spAutoFit/>
          </a:bodyPr>
          <a:lstStyle/>
          <a:p>
            <a:r>
              <a:rPr lang="en-US" sz="1600" dirty="0"/>
              <a:t>Use the answers on the previous page to develop a prompt for generative AI to map out a high-level learning journey plan. This is not the final learning journey, but it is the start of your plan. Use generative AI to help draft the course structure from start to finish at a high level. Only including the goal and objectives of the training):</a:t>
            </a:r>
            <a:endParaRPr lang="en-US" sz="1100" dirty="0"/>
          </a:p>
          <a:p>
            <a:endParaRPr lang="en-US" sz="1600" dirty="0"/>
          </a:p>
        </p:txBody>
      </p:sp>
      <p:sp>
        <p:nvSpPr>
          <p:cNvPr id="4" name="Rectangle 3">
            <a:extLst>
              <a:ext uri="{FF2B5EF4-FFF2-40B4-BE49-F238E27FC236}">
                <a16:creationId xmlns:a16="http://schemas.microsoft.com/office/drawing/2014/main" id="{114F98E0-E657-FD57-F8C0-2CB86DE8749C}"/>
              </a:ext>
            </a:extLst>
          </p:cNvPr>
          <p:cNvSpPr/>
          <p:nvPr/>
        </p:nvSpPr>
        <p:spPr>
          <a:xfrm>
            <a:off x="381453" y="3043730"/>
            <a:ext cx="6050259" cy="5632859"/>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1" name="TextBox 10">
            <a:extLst>
              <a:ext uri="{FF2B5EF4-FFF2-40B4-BE49-F238E27FC236}">
                <a16:creationId xmlns:a16="http://schemas.microsoft.com/office/drawing/2014/main" id="{8D62631E-4182-DD01-A91D-81EDFFDDDB26}"/>
              </a:ext>
            </a:extLst>
          </p:cNvPr>
          <p:cNvSpPr txBox="1"/>
          <p:nvPr/>
        </p:nvSpPr>
        <p:spPr>
          <a:xfrm>
            <a:off x="318048" y="658797"/>
            <a:ext cx="5210881" cy="461665"/>
          </a:xfrm>
          <a:prstGeom prst="rect">
            <a:avLst/>
          </a:prstGeom>
          <a:noFill/>
        </p:spPr>
        <p:txBody>
          <a:bodyPr wrap="square" rtlCol="0">
            <a:spAutoFit/>
          </a:bodyPr>
          <a:lstStyle/>
          <a:p>
            <a:r>
              <a:rPr lang="en-US" sz="2400" b="1" dirty="0">
                <a:solidFill>
                  <a:srgbClr val="0026A6"/>
                </a:solidFill>
                <a:latin typeface="Helvetica" pitchFamily="2" charset="0"/>
              </a:rPr>
              <a:t>Learning Journey (high level)</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198188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5879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89502" y="1326892"/>
            <a:ext cx="6278995" cy="584775"/>
          </a:xfrm>
          <a:prstGeom prst="rect">
            <a:avLst/>
          </a:prstGeom>
          <a:noFill/>
        </p:spPr>
        <p:txBody>
          <a:bodyPr wrap="square" rtlCol="0">
            <a:spAutoFit/>
          </a:bodyPr>
          <a:lstStyle/>
          <a:p>
            <a:r>
              <a:rPr lang="en-US" sz="1600" dirty="0"/>
              <a:t>Continue to add your journey here, if more space is needed:</a:t>
            </a:r>
            <a:endParaRPr lang="en-US" sz="1100" dirty="0"/>
          </a:p>
          <a:p>
            <a:endParaRPr lang="en-US" sz="1600" dirty="0"/>
          </a:p>
        </p:txBody>
      </p:sp>
      <p:sp>
        <p:nvSpPr>
          <p:cNvPr id="4" name="Rectangle 3">
            <a:extLst>
              <a:ext uri="{FF2B5EF4-FFF2-40B4-BE49-F238E27FC236}">
                <a16:creationId xmlns:a16="http://schemas.microsoft.com/office/drawing/2014/main" id="{4EF9F39A-DE67-FFA3-07C6-0561EC1B32C2}"/>
              </a:ext>
            </a:extLst>
          </p:cNvPr>
          <p:cNvSpPr/>
          <p:nvPr/>
        </p:nvSpPr>
        <p:spPr>
          <a:xfrm>
            <a:off x="397562" y="1732547"/>
            <a:ext cx="6050259" cy="68001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8" name="TextBox 7">
            <a:extLst>
              <a:ext uri="{FF2B5EF4-FFF2-40B4-BE49-F238E27FC236}">
                <a16:creationId xmlns:a16="http://schemas.microsoft.com/office/drawing/2014/main" id="{3EC2A7C5-9C43-BEEF-1FC5-EAFFE343C192}"/>
              </a:ext>
            </a:extLst>
          </p:cNvPr>
          <p:cNvSpPr txBox="1"/>
          <p:nvPr/>
        </p:nvSpPr>
        <p:spPr>
          <a:xfrm>
            <a:off x="318048" y="643091"/>
            <a:ext cx="5210881" cy="461665"/>
          </a:xfrm>
          <a:prstGeom prst="rect">
            <a:avLst/>
          </a:prstGeom>
          <a:noFill/>
        </p:spPr>
        <p:txBody>
          <a:bodyPr wrap="square" rtlCol="0">
            <a:spAutoFit/>
          </a:bodyPr>
          <a:lstStyle/>
          <a:p>
            <a:r>
              <a:rPr lang="en-US" sz="2400" b="1" dirty="0">
                <a:solidFill>
                  <a:srgbClr val="0026A6"/>
                </a:solidFill>
                <a:latin typeface="Helvetica" pitchFamily="2" charset="0"/>
              </a:rPr>
              <a:t>Learning Journey (high level)</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22539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DD053-040F-FC60-C274-DB462D0B5740}"/>
              </a:ext>
            </a:extLst>
          </p:cNvPr>
          <p:cNvSpPr/>
          <p:nvPr/>
        </p:nvSpPr>
        <p:spPr>
          <a:xfrm>
            <a:off x="216123" y="305189"/>
            <a:ext cx="6403338" cy="8580393"/>
          </a:xfrm>
          <a:prstGeom prst="rect">
            <a:avLst/>
          </a:prstGeom>
          <a:solidFill>
            <a:srgbClr val="B2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BC3E6-0321-CFAD-E01B-D18FA364052F}"/>
              </a:ext>
            </a:extLst>
          </p:cNvPr>
          <p:cNvSpPr/>
          <p:nvPr/>
        </p:nvSpPr>
        <p:spPr>
          <a:xfrm>
            <a:off x="216122" y="658798"/>
            <a:ext cx="6380922" cy="516356"/>
          </a:xfrm>
          <a:prstGeom prst="rect">
            <a:avLst/>
          </a:prstGeom>
          <a:solidFill>
            <a:schemeClr val="bg1">
              <a:lumMod val="85000"/>
              <a:alpha val="8038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690DC6-C2B5-2D50-656A-C323C0AB3A0F}"/>
              </a:ext>
            </a:extLst>
          </p:cNvPr>
          <p:cNvSpPr txBox="1"/>
          <p:nvPr/>
        </p:nvSpPr>
        <p:spPr>
          <a:xfrm>
            <a:off x="289502" y="1326892"/>
            <a:ext cx="6278995" cy="584775"/>
          </a:xfrm>
          <a:prstGeom prst="rect">
            <a:avLst/>
          </a:prstGeom>
          <a:noFill/>
        </p:spPr>
        <p:txBody>
          <a:bodyPr wrap="square" rtlCol="0">
            <a:spAutoFit/>
          </a:bodyPr>
          <a:lstStyle/>
          <a:p>
            <a:r>
              <a:rPr lang="en-US" sz="1600" dirty="0"/>
              <a:t>Continue to add your journey here, if more space is needed:</a:t>
            </a:r>
            <a:endParaRPr lang="en-US" sz="1100" dirty="0"/>
          </a:p>
          <a:p>
            <a:endParaRPr lang="en-US" sz="1600" dirty="0"/>
          </a:p>
        </p:txBody>
      </p:sp>
      <p:sp>
        <p:nvSpPr>
          <p:cNvPr id="4" name="Rectangle 3">
            <a:extLst>
              <a:ext uri="{FF2B5EF4-FFF2-40B4-BE49-F238E27FC236}">
                <a16:creationId xmlns:a16="http://schemas.microsoft.com/office/drawing/2014/main" id="{4EF9F39A-DE67-FFA3-07C6-0561EC1B32C2}"/>
              </a:ext>
            </a:extLst>
          </p:cNvPr>
          <p:cNvSpPr/>
          <p:nvPr/>
        </p:nvSpPr>
        <p:spPr>
          <a:xfrm>
            <a:off x="397562" y="1732547"/>
            <a:ext cx="6050259" cy="680017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8" name="TextBox 7">
            <a:extLst>
              <a:ext uri="{FF2B5EF4-FFF2-40B4-BE49-F238E27FC236}">
                <a16:creationId xmlns:a16="http://schemas.microsoft.com/office/drawing/2014/main" id="{3EC2A7C5-9C43-BEEF-1FC5-EAFFE343C192}"/>
              </a:ext>
            </a:extLst>
          </p:cNvPr>
          <p:cNvSpPr txBox="1"/>
          <p:nvPr/>
        </p:nvSpPr>
        <p:spPr>
          <a:xfrm>
            <a:off x="318048" y="643091"/>
            <a:ext cx="5210881" cy="461665"/>
          </a:xfrm>
          <a:prstGeom prst="rect">
            <a:avLst/>
          </a:prstGeom>
          <a:noFill/>
        </p:spPr>
        <p:txBody>
          <a:bodyPr wrap="square" rtlCol="0">
            <a:spAutoFit/>
          </a:bodyPr>
          <a:lstStyle/>
          <a:p>
            <a:r>
              <a:rPr lang="en-US" sz="2400" b="1" dirty="0">
                <a:solidFill>
                  <a:srgbClr val="0026A6"/>
                </a:solidFill>
                <a:latin typeface="Helvetica" pitchFamily="2" charset="0"/>
              </a:rPr>
              <a:t>Learning Journey (high level)</a:t>
            </a:r>
            <a:endParaRPr lang="en-US" sz="1600" dirty="0">
              <a:solidFill>
                <a:srgbClr val="0026A6"/>
              </a:solidFill>
              <a:latin typeface="Helvetica" pitchFamily="2" charset="0"/>
            </a:endParaRPr>
          </a:p>
        </p:txBody>
      </p:sp>
    </p:spTree>
    <p:extLst>
      <p:ext uri="{BB962C8B-B14F-4D97-AF65-F5344CB8AC3E}">
        <p14:creationId xmlns:p14="http://schemas.microsoft.com/office/powerpoint/2010/main" val="14165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2839</TotalTime>
  <Words>2037</Words>
  <Application>Microsoft Office PowerPoint</Application>
  <PresentationFormat>Letter Paper (8.5x11 in)</PresentationFormat>
  <Paragraphs>168</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Google Sans</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is a completed example for your 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Varrichio</dc:creator>
  <cp:lastModifiedBy>Russ Colbert</cp:lastModifiedBy>
  <cp:revision>12</cp:revision>
  <dcterms:created xsi:type="dcterms:W3CDTF">2023-12-10T16:01:04Z</dcterms:created>
  <dcterms:modified xsi:type="dcterms:W3CDTF">2024-04-16T19:37:28Z</dcterms:modified>
</cp:coreProperties>
</file>