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8"/>
  </p:notesMasterIdLst>
  <p:handoutMasterIdLst>
    <p:handoutMasterId r:id="rId69"/>
  </p:handoutMasterIdLst>
  <p:sldIdLst>
    <p:sldId id="696" r:id="rId2"/>
    <p:sldId id="824" r:id="rId3"/>
    <p:sldId id="845" r:id="rId4"/>
    <p:sldId id="820" r:id="rId5"/>
    <p:sldId id="705" r:id="rId6"/>
    <p:sldId id="934" r:id="rId7"/>
    <p:sldId id="706" r:id="rId8"/>
    <p:sldId id="704" r:id="rId9"/>
    <p:sldId id="708" r:id="rId10"/>
    <p:sldId id="761" r:id="rId11"/>
    <p:sldId id="762" r:id="rId12"/>
    <p:sldId id="847" r:id="rId13"/>
    <p:sldId id="721" r:id="rId14"/>
    <p:sldId id="851" r:id="rId15"/>
    <p:sldId id="903" r:id="rId16"/>
    <p:sldId id="852" r:id="rId17"/>
    <p:sldId id="853" r:id="rId18"/>
    <p:sldId id="857" r:id="rId19"/>
    <p:sldId id="935" r:id="rId20"/>
    <p:sldId id="936" r:id="rId21"/>
    <p:sldId id="859" r:id="rId22"/>
    <p:sldId id="862" r:id="rId23"/>
    <p:sldId id="863" r:id="rId24"/>
    <p:sldId id="864" r:id="rId25"/>
    <p:sldId id="865" r:id="rId26"/>
    <p:sldId id="866" r:id="rId27"/>
    <p:sldId id="867" r:id="rId28"/>
    <p:sldId id="869" r:id="rId29"/>
    <p:sldId id="870" r:id="rId30"/>
    <p:sldId id="871" r:id="rId31"/>
    <p:sldId id="872" r:id="rId32"/>
    <p:sldId id="873" r:id="rId33"/>
    <p:sldId id="876" r:id="rId34"/>
    <p:sldId id="877" r:id="rId35"/>
    <p:sldId id="879" r:id="rId36"/>
    <p:sldId id="880" r:id="rId37"/>
    <p:sldId id="881" r:id="rId38"/>
    <p:sldId id="883" r:id="rId39"/>
    <p:sldId id="923" r:id="rId40"/>
    <p:sldId id="925" r:id="rId41"/>
    <p:sldId id="926" r:id="rId42"/>
    <p:sldId id="924" r:id="rId43"/>
    <p:sldId id="927" r:id="rId44"/>
    <p:sldId id="928" r:id="rId45"/>
    <p:sldId id="929" r:id="rId46"/>
    <p:sldId id="930" r:id="rId47"/>
    <p:sldId id="931" r:id="rId48"/>
    <p:sldId id="890" r:id="rId49"/>
    <p:sldId id="891" r:id="rId50"/>
    <p:sldId id="892" r:id="rId51"/>
    <p:sldId id="932" r:id="rId52"/>
    <p:sldId id="875" r:id="rId53"/>
    <p:sldId id="894" r:id="rId54"/>
    <p:sldId id="895" r:id="rId55"/>
    <p:sldId id="896" r:id="rId56"/>
    <p:sldId id="919" r:id="rId57"/>
    <p:sldId id="902" r:id="rId58"/>
    <p:sldId id="911" r:id="rId59"/>
    <p:sldId id="912" r:id="rId60"/>
    <p:sldId id="913" r:id="rId61"/>
    <p:sldId id="914" r:id="rId62"/>
    <p:sldId id="915" r:id="rId63"/>
    <p:sldId id="916" r:id="rId64"/>
    <p:sldId id="917" r:id="rId65"/>
    <p:sldId id="918" r:id="rId66"/>
    <p:sldId id="933"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1B06BA"/>
    <a:srgbClr val="002060"/>
    <a:srgbClr val="4F81BD"/>
    <a:srgbClr val="9EA7E6"/>
    <a:srgbClr val="F6C8EA"/>
    <a:srgbClr val="993300"/>
    <a:srgbClr val="3095E8"/>
    <a:srgbClr val="4784FF"/>
    <a:srgbClr val="6598FF"/>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8" autoAdjust="0"/>
    <p:restoredTop sz="96014" autoAdjust="0"/>
  </p:normalViewPr>
  <p:slideViewPr>
    <p:cSldViewPr>
      <p:cViewPr>
        <p:scale>
          <a:sx n="100" d="100"/>
          <a:sy n="100" d="100"/>
        </p:scale>
        <p:origin x="-1860"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notesViewPr>
    <p:cSldViewPr>
      <p:cViewPr varScale="1">
        <p:scale>
          <a:sx n="66" d="100"/>
          <a:sy n="66" d="100"/>
        </p:scale>
        <p:origin x="-282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7D7DA491-5D72-4F09-99B8-D86928A5EDD0}" type="datetimeFigureOut">
              <a:rPr lang="en-US"/>
              <a:pPr>
                <a:defRPr/>
              </a:pPr>
              <a:t>11/24/2017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592B15C2-5376-4325-B68A-7920602C59D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base">
              <a:defRPr sz="1200">
                <a:latin typeface="Arial" charset="0"/>
                <a:cs typeface="+mn-cs"/>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200">
                <a:latin typeface="Arial" charset="0"/>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fontAlgn="base">
              <a:defRPr sz="1200">
                <a:latin typeface="Arial" charset="0"/>
                <a:cs typeface="+mn-cs"/>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base">
              <a:defRPr sz="1200">
                <a:latin typeface="Arial" charset="0"/>
                <a:cs typeface="+mn-cs"/>
              </a:defRPr>
            </a:lvl1pPr>
          </a:lstStyle>
          <a:p>
            <a:pPr>
              <a:defRPr/>
            </a:pPr>
            <a:fld id="{F7ADC528-8DA8-4E95-B019-02185756D3C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p:txBody>
          <a:bodyPr/>
          <a:lstStyle/>
          <a:p>
            <a:pPr>
              <a:defRPr/>
            </a:pPr>
            <a:fld id="{AEE2B585-EADB-4630-86EC-8A52D3C9A1C8}" type="slidenum">
              <a:rPr lang="en-US" smtClean="0">
                <a:latin typeface="Arial" pitchFamily="34" charset="0"/>
              </a:rPr>
              <a:pPr>
                <a:defRPr/>
              </a:pPr>
              <a:t>2</a:t>
            </a:fld>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p>
        </p:txBody>
      </p:sp>
      <p:sp>
        <p:nvSpPr>
          <p:cNvPr id="171012" name="Slide Number Placeholder 3"/>
          <p:cNvSpPr>
            <a:spLocks noGrp="1"/>
          </p:cNvSpPr>
          <p:nvPr>
            <p:ph type="sldNum" sz="quarter" idx="5"/>
          </p:nvPr>
        </p:nvSpPr>
        <p:spPr/>
        <p:txBody>
          <a:bodyPr/>
          <a:lstStyle/>
          <a:p>
            <a:pPr>
              <a:defRPr/>
            </a:pPr>
            <a:fld id="{B3D3AE92-9F63-4930-825A-734EBE74F97D}" type="slidenum">
              <a:rPr lang="en-US" smtClean="0">
                <a:latin typeface="Arial" pitchFamily="34" charset="0"/>
              </a:rPr>
              <a:pPr>
                <a:defRPr/>
              </a:pPr>
              <a:t>11</a:t>
            </a:fld>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121860" name="Slide Number Placeholder 3"/>
          <p:cNvSpPr>
            <a:spLocks noGrp="1"/>
          </p:cNvSpPr>
          <p:nvPr>
            <p:ph type="sldNum" sz="quarter" idx="5"/>
          </p:nvPr>
        </p:nvSpPr>
        <p:spPr/>
        <p:txBody>
          <a:bodyPr/>
          <a:lstStyle/>
          <a:p>
            <a:pPr>
              <a:defRPr/>
            </a:pPr>
            <a:fld id="{8CCC4808-4E62-4CC4-820A-0B92BC842798}" type="slidenum">
              <a:rPr lang="en-US" smtClean="0">
                <a:latin typeface="Arial" pitchFamily="34" charset="0"/>
              </a:rPr>
              <a:pPr>
                <a:defRPr/>
              </a:pPr>
              <a:t>12</a:t>
            </a:fld>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121860" name="Slide Number Placeholder 3"/>
          <p:cNvSpPr>
            <a:spLocks noGrp="1"/>
          </p:cNvSpPr>
          <p:nvPr>
            <p:ph type="sldNum" sz="quarter" idx="5"/>
          </p:nvPr>
        </p:nvSpPr>
        <p:spPr/>
        <p:txBody>
          <a:bodyPr/>
          <a:lstStyle/>
          <a:p>
            <a:pPr>
              <a:defRPr/>
            </a:pPr>
            <a:fld id="{8CCC4808-4E62-4CC4-820A-0B92BC842798}" type="slidenum">
              <a:rPr lang="en-US" smtClean="0">
                <a:latin typeface="Arial" pitchFamily="34" charset="0"/>
              </a:rPr>
              <a:pPr>
                <a:defRPr/>
              </a:pPr>
              <a:t>13</a:t>
            </a:fld>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B19B1565-2994-402D-8041-0B83EA2C5DBB}" type="slidenum">
              <a:rPr lang="en-US" smtClean="0">
                <a:latin typeface="Arial" pitchFamily="34" charset="0"/>
              </a:rPr>
              <a:pPr>
                <a:defRPr/>
              </a:pPr>
              <a:t>14</a:t>
            </a:fld>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B19B1565-2994-402D-8041-0B83EA2C5DBB}" type="slidenum">
              <a:rPr lang="en-US" smtClean="0">
                <a:latin typeface="Arial" pitchFamily="34" charset="0"/>
              </a:rPr>
              <a:pPr>
                <a:defRPr/>
              </a:pPr>
              <a:t>15</a:t>
            </a:fld>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B19B1565-2994-402D-8041-0B83EA2C5DBB}" type="slidenum">
              <a:rPr lang="en-US" smtClean="0">
                <a:latin typeface="Arial" pitchFamily="34" charset="0"/>
              </a:rPr>
              <a:pPr>
                <a:defRPr/>
              </a:pPr>
              <a:t>16</a:t>
            </a:fld>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B19B1565-2994-402D-8041-0B83EA2C5DBB}" type="slidenum">
              <a:rPr lang="en-US" smtClean="0">
                <a:latin typeface="Arial" pitchFamily="34" charset="0"/>
              </a:rPr>
              <a:pPr>
                <a:defRPr/>
              </a:pPr>
              <a:t>17</a:t>
            </a:fld>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B19B1565-2994-402D-8041-0B83EA2C5DBB}" type="slidenum">
              <a:rPr lang="en-US" smtClean="0">
                <a:latin typeface="Arial" pitchFamily="34" charset="0"/>
              </a:rPr>
              <a:pPr>
                <a:defRPr/>
              </a:pPr>
              <a:t>18</a:t>
            </a:fld>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B19B1565-2994-402D-8041-0B83EA2C5DBB}" type="slidenum">
              <a:rPr lang="en-US" smtClean="0">
                <a:latin typeface="Arial" pitchFamily="34" charset="0"/>
              </a:rPr>
              <a:pPr>
                <a:defRPr/>
              </a:pPr>
              <a:t>19</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B19B1565-2994-402D-8041-0B83EA2C5DBB}" type="slidenum">
              <a:rPr lang="en-US" smtClean="0">
                <a:latin typeface="Arial" pitchFamily="34" charset="0"/>
              </a:rPr>
              <a:pPr>
                <a:defRPr/>
              </a:pPr>
              <a:t>20</a:t>
            </a:fld>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6666ECA-AE00-480D-B217-165C8A8111DF}" type="slidenum">
              <a:rPr lang="en-US" smtClean="0"/>
              <a:pPr/>
              <a:t>3</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91140" name="Slide Number Placeholder 3"/>
          <p:cNvSpPr>
            <a:spLocks noGrp="1"/>
          </p:cNvSpPr>
          <p:nvPr>
            <p:ph type="sldNum" sz="quarter" idx="5"/>
          </p:nvPr>
        </p:nvSpPr>
        <p:spPr/>
        <p:txBody>
          <a:bodyPr/>
          <a:lstStyle/>
          <a:p>
            <a:pPr>
              <a:defRPr/>
            </a:pPr>
            <a:fld id="{3200A028-481B-44EC-82EA-A3382F2694C6}" type="slidenum">
              <a:rPr lang="en-US" smtClean="0">
                <a:latin typeface="Arial" pitchFamily="34" charset="0"/>
              </a:rPr>
              <a:pPr>
                <a:defRPr/>
              </a:pPr>
              <a:t>21</a:t>
            </a:fld>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109572" name="Slide Number Placeholder 3"/>
          <p:cNvSpPr>
            <a:spLocks noGrp="1"/>
          </p:cNvSpPr>
          <p:nvPr>
            <p:ph type="sldNum" sz="quarter" idx="5"/>
          </p:nvPr>
        </p:nvSpPr>
        <p:spPr/>
        <p:txBody>
          <a:bodyPr/>
          <a:lstStyle/>
          <a:p>
            <a:pPr>
              <a:defRPr/>
            </a:pPr>
            <a:fld id="{90D05B1E-5613-4917-903A-0AB7B0A0039E}" type="slidenum">
              <a:rPr lang="en-US" smtClean="0">
                <a:latin typeface="Arial" pitchFamily="34" charset="0"/>
              </a:rPr>
              <a:pPr>
                <a:defRPr/>
              </a:pPr>
              <a:t>22</a:t>
            </a:fld>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p>
        </p:txBody>
      </p:sp>
      <p:sp>
        <p:nvSpPr>
          <p:cNvPr id="93188" name="Slide Number Placeholder 3"/>
          <p:cNvSpPr>
            <a:spLocks noGrp="1"/>
          </p:cNvSpPr>
          <p:nvPr>
            <p:ph type="sldNum" sz="quarter" idx="5"/>
          </p:nvPr>
        </p:nvSpPr>
        <p:spPr/>
        <p:txBody>
          <a:bodyPr/>
          <a:lstStyle/>
          <a:p>
            <a:pPr>
              <a:defRPr/>
            </a:pPr>
            <a:fld id="{1CBD63FA-718A-4DB8-8816-C90977F86A97}" type="slidenum">
              <a:rPr lang="en-US" smtClean="0">
                <a:latin typeface="Arial" pitchFamily="34" charset="0"/>
              </a:rPr>
              <a:pPr>
                <a:defRPr/>
              </a:pPr>
              <a:t>23</a:t>
            </a:fld>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95236" name="Slide Number Placeholder 3"/>
          <p:cNvSpPr>
            <a:spLocks noGrp="1"/>
          </p:cNvSpPr>
          <p:nvPr>
            <p:ph type="sldNum" sz="quarter" idx="5"/>
          </p:nvPr>
        </p:nvSpPr>
        <p:spPr/>
        <p:txBody>
          <a:bodyPr/>
          <a:lstStyle/>
          <a:p>
            <a:pPr>
              <a:defRPr/>
            </a:pPr>
            <a:fld id="{4F9D8831-2969-4C3D-8FF0-91B27B97A8EF}" type="slidenum">
              <a:rPr lang="en-US" smtClean="0">
                <a:latin typeface="Arial" pitchFamily="34" charset="0"/>
              </a:rPr>
              <a:pPr>
                <a:defRPr/>
              </a:pPr>
              <a:t>24</a:t>
            </a:fld>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p>
        </p:txBody>
      </p:sp>
      <p:sp>
        <p:nvSpPr>
          <p:cNvPr id="171012" name="Slide Number Placeholder 3"/>
          <p:cNvSpPr>
            <a:spLocks noGrp="1"/>
          </p:cNvSpPr>
          <p:nvPr>
            <p:ph type="sldNum" sz="quarter" idx="5"/>
          </p:nvPr>
        </p:nvSpPr>
        <p:spPr/>
        <p:txBody>
          <a:bodyPr/>
          <a:lstStyle/>
          <a:p>
            <a:pPr>
              <a:defRPr/>
            </a:pPr>
            <a:fld id="{D77D9E53-0D26-41A1-8015-5A5A8B71CF0E}" type="slidenum">
              <a:rPr lang="en-US" smtClean="0">
                <a:latin typeface="Arial" pitchFamily="34" charset="0"/>
              </a:rPr>
              <a:pPr>
                <a:defRPr/>
              </a:pPr>
              <a:t>25</a:t>
            </a:fld>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p>
        </p:txBody>
      </p:sp>
      <p:sp>
        <p:nvSpPr>
          <p:cNvPr id="171012" name="Slide Number Placeholder 3"/>
          <p:cNvSpPr>
            <a:spLocks noGrp="1"/>
          </p:cNvSpPr>
          <p:nvPr>
            <p:ph type="sldNum" sz="quarter" idx="5"/>
          </p:nvPr>
        </p:nvSpPr>
        <p:spPr/>
        <p:txBody>
          <a:bodyPr/>
          <a:lstStyle/>
          <a:p>
            <a:pPr>
              <a:defRPr/>
            </a:pPr>
            <a:fld id="{D77D9E53-0D26-41A1-8015-5A5A8B71CF0E}" type="slidenum">
              <a:rPr lang="en-US" smtClean="0">
                <a:latin typeface="Arial" pitchFamily="34" charset="0"/>
              </a:rPr>
              <a:pPr>
                <a:defRPr/>
              </a:pPr>
              <a:t>26</a:t>
            </a:fld>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
        <p:nvSpPr>
          <p:cNvPr id="97284" name="Slide Number Placeholder 3"/>
          <p:cNvSpPr>
            <a:spLocks noGrp="1"/>
          </p:cNvSpPr>
          <p:nvPr>
            <p:ph type="sldNum" sz="quarter" idx="5"/>
          </p:nvPr>
        </p:nvSpPr>
        <p:spPr/>
        <p:txBody>
          <a:bodyPr/>
          <a:lstStyle/>
          <a:p>
            <a:pPr>
              <a:defRPr/>
            </a:pPr>
            <a:fld id="{882A3C24-FEE9-4229-AF33-4F7B37C3758B}" type="slidenum">
              <a:rPr lang="en-US" smtClean="0">
                <a:latin typeface="Arial" pitchFamily="34" charset="0"/>
              </a:rPr>
              <a:pPr>
                <a:defRPr/>
              </a:pPr>
              <a:t>27</a:t>
            </a:fld>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
        <p:nvSpPr>
          <p:cNvPr id="99332" name="Slide Number Placeholder 3"/>
          <p:cNvSpPr>
            <a:spLocks noGrp="1"/>
          </p:cNvSpPr>
          <p:nvPr>
            <p:ph type="sldNum" sz="quarter" idx="5"/>
          </p:nvPr>
        </p:nvSpPr>
        <p:spPr/>
        <p:txBody>
          <a:bodyPr/>
          <a:lstStyle/>
          <a:p>
            <a:pPr>
              <a:defRPr/>
            </a:pPr>
            <a:fld id="{04D35D12-6EB1-42CD-A457-8C91D98B15FD}" type="slidenum">
              <a:rPr lang="en-US" smtClean="0">
                <a:latin typeface="Arial" pitchFamily="34" charset="0"/>
              </a:rPr>
              <a:pPr>
                <a:defRPr/>
              </a:pPr>
              <a:t>28</a:t>
            </a:fld>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dirty="0" smtClean="0"/>
          </a:p>
        </p:txBody>
      </p:sp>
      <p:sp>
        <p:nvSpPr>
          <p:cNvPr id="113668" name="Slide Number Placeholder 3"/>
          <p:cNvSpPr>
            <a:spLocks noGrp="1"/>
          </p:cNvSpPr>
          <p:nvPr>
            <p:ph type="sldNum" sz="quarter" idx="5"/>
          </p:nvPr>
        </p:nvSpPr>
        <p:spPr/>
        <p:txBody>
          <a:bodyPr/>
          <a:lstStyle/>
          <a:p>
            <a:pPr>
              <a:defRPr/>
            </a:pPr>
            <a:fld id="{D2C91AB0-F764-46B3-886A-65955971677D}" type="slidenum">
              <a:rPr lang="en-US" smtClean="0">
                <a:latin typeface="Arial" pitchFamily="34" charset="0"/>
              </a:rPr>
              <a:pPr>
                <a:defRPr/>
              </a:pPr>
              <a:t>29</a:t>
            </a:fld>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smtClean="0"/>
          </a:p>
        </p:txBody>
      </p:sp>
      <p:sp>
        <p:nvSpPr>
          <p:cNvPr id="114692" name="Slide Number Placeholder 3"/>
          <p:cNvSpPr>
            <a:spLocks noGrp="1"/>
          </p:cNvSpPr>
          <p:nvPr>
            <p:ph type="sldNum" sz="quarter" idx="5"/>
          </p:nvPr>
        </p:nvSpPr>
        <p:spPr/>
        <p:txBody>
          <a:bodyPr/>
          <a:lstStyle/>
          <a:p>
            <a:pPr>
              <a:defRPr/>
            </a:pPr>
            <a:fld id="{FEBBEA9E-E72D-4A6C-8D50-A95C9B6FC9BE}" type="slidenum">
              <a:rPr lang="en-US" smtClean="0">
                <a:latin typeface="Arial" pitchFamily="34" charset="0"/>
              </a:rPr>
              <a:pPr>
                <a:defRPr/>
              </a:pPr>
              <a:t>30</a:t>
            </a:fld>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p:txBody>
      </p:sp>
      <p:sp>
        <p:nvSpPr>
          <p:cNvPr id="112644" name="Slide Number Placeholder 3"/>
          <p:cNvSpPr>
            <a:spLocks noGrp="1"/>
          </p:cNvSpPr>
          <p:nvPr>
            <p:ph type="sldNum" sz="quarter" idx="5"/>
          </p:nvPr>
        </p:nvSpPr>
        <p:spPr/>
        <p:txBody>
          <a:bodyPr/>
          <a:lstStyle/>
          <a:p>
            <a:pPr>
              <a:defRPr/>
            </a:pPr>
            <a:fld id="{610D2FB2-1819-4F86-848D-3918EE166A7F}" type="slidenum">
              <a:rPr lang="en-US" smtClean="0">
                <a:latin typeface="Arial" pitchFamily="34" charset="0"/>
              </a:rPr>
              <a:pPr>
                <a:defRPr/>
              </a:pPr>
              <a:t>4</a:t>
            </a:fld>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115716" name="Slide Number Placeholder 3"/>
          <p:cNvSpPr>
            <a:spLocks noGrp="1"/>
          </p:cNvSpPr>
          <p:nvPr>
            <p:ph type="sldNum" sz="quarter" idx="5"/>
          </p:nvPr>
        </p:nvSpPr>
        <p:spPr/>
        <p:txBody>
          <a:bodyPr/>
          <a:lstStyle/>
          <a:p>
            <a:pPr>
              <a:defRPr/>
            </a:pPr>
            <a:fld id="{B85B36E7-887C-47FF-86BB-3EA941AD44D1}" type="slidenum">
              <a:rPr lang="en-US" smtClean="0">
                <a:latin typeface="Arial" pitchFamily="34" charset="0"/>
              </a:rPr>
              <a:pPr>
                <a:defRPr/>
              </a:pPr>
              <a:t>31</a:t>
            </a:fld>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p>
        </p:txBody>
      </p:sp>
      <p:sp>
        <p:nvSpPr>
          <p:cNvPr id="115716" name="Slide Number Placeholder 3"/>
          <p:cNvSpPr>
            <a:spLocks noGrp="1"/>
          </p:cNvSpPr>
          <p:nvPr>
            <p:ph type="sldNum" sz="quarter" idx="5"/>
          </p:nvPr>
        </p:nvSpPr>
        <p:spPr/>
        <p:txBody>
          <a:bodyPr/>
          <a:lstStyle/>
          <a:p>
            <a:pPr>
              <a:defRPr/>
            </a:pPr>
            <a:fld id="{3C1413D5-B3B6-48AF-B134-3EFB7F775679}" type="slidenum">
              <a:rPr lang="en-US" smtClean="0">
                <a:latin typeface="Arial" pitchFamily="34" charset="0"/>
              </a:rPr>
              <a:pPr>
                <a:defRPr/>
              </a:pPr>
              <a:t>32</a:t>
            </a:fld>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smtClean="0"/>
          </a:p>
        </p:txBody>
      </p:sp>
      <p:sp>
        <p:nvSpPr>
          <p:cNvPr id="115716" name="Slide Number Placeholder 3"/>
          <p:cNvSpPr>
            <a:spLocks noGrp="1"/>
          </p:cNvSpPr>
          <p:nvPr>
            <p:ph type="sldNum" sz="quarter" idx="5"/>
          </p:nvPr>
        </p:nvSpPr>
        <p:spPr/>
        <p:txBody>
          <a:bodyPr/>
          <a:lstStyle/>
          <a:p>
            <a:pPr>
              <a:defRPr/>
            </a:pPr>
            <a:fld id="{31BF1B05-27C1-48DC-93F2-F9B5541A5DC9}" type="slidenum">
              <a:rPr lang="en-US" smtClean="0">
                <a:latin typeface="Arial" pitchFamily="34" charset="0"/>
              </a:rPr>
              <a:pPr>
                <a:defRPr/>
              </a:pPr>
              <a:t>33</a:t>
            </a:fld>
            <a:endParaRPr 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110596" name="Slide Number Placeholder 3"/>
          <p:cNvSpPr>
            <a:spLocks noGrp="1"/>
          </p:cNvSpPr>
          <p:nvPr>
            <p:ph type="sldNum" sz="quarter" idx="5"/>
          </p:nvPr>
        </p:nvSpPr>
        <p:spPr/>
        <p:txBody>
          <a:bodyPr/>
          <a:lstStyle/>
          <a:p>
            <a:pPr>
              <a:defRPr/>
            </a:pPr>
            <a:fld id="{A770A815-4B37-4D60-827C-999DF702FE01}" type="slidenum">
              <a:rPr lang="en-US" smtClean="0">
                <a:latin typeface="Arial" pitchFamily="34" charset="0"/>
              </a:rPr>
              <a:pPr>
                <a:defRPr/>
              </a:pPr>
              <a:t>34</a:t>
            </a:fld>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110596" name="Slide Number Placeholder 3"/>
          <p:cNvSpPr>
            <a:spLocks noGrp="1"/>
          </p:cNvSpPr>
          <p:nvPr>
            <p:ph type="sldNum" sz="quarter" idx="5"/>
          </p:nvPr>
        </p:nvSpPr>
        <p:spPr/>
        <p:txBody>
          <a:bodyPr/>
          <a:lstStyle/>
          <a:p>
            <a:pPr>
              <a:defRPr/>
            </a:pPr>
            <a:fld id="{A770A815-4B37-4D60-827C-999DF702FE01}" type="slidenum">
              <a:rPr lang="en-US" smtClean="0">
                <a:latin typeface="Arial" pitchFamily="34" charset="0"/>
              </a:rPr>
              <a:pPr>
                <a:defRPr/>
              </a:pPr>
              <a:t>35</a:t>
            </a:fld>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p>
        </p:txBody>
      </p:sp>
      <p:sp>
        <p:nvSpPr>
          <p:cNvPr id="111620" name="Slide Number Placeholder 3"/>
          <p:cNvSpPr>
            <a:spLocks noGrp="1"/>
          </p:cNvSpPr>
          <p:nvPr>
            <p:ph type="sldNum" sz="quarter" idx="5"/>
          </p:nvPr>
        </p:nvSpPr>
        <p:spPr/>
        <p:txBody>
          <a:bodyPr/>
          <a:lstStyle/>
          <a:p>
            <a:pPr>
              <a:defRPr/>
            </a:pPr>
            <a:fld id="{7E1EA600-D699-43C2-904B-CD8F4D3C52FA}" type="slidenum">
              <a:rPr lang="en-US" smtClean="0">
                <a:latin typeface="Arial" pitchFamily="34" charset="0"/>
              </a:rPr>
              <a:pPr>
                <a:defRPr/>
              </a:pPr>
              <a:t>36</a:t>
            </a:fld>
            <a:endParaRPr 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smtClean="0"/>
          </a:p>
        </p:txBody>
      </p:sp>
      <p:sp>
        <p:nvSpPr>
          <p:cNvPr id="111620" name="Slide Number Placeholder 3"/>
          <p:cNvSpPr>
            <a:spLocks noGrp="1"/>
          </p:cNvSpPr>
          <p:nvPr>
            <p:ph type="sldNum" sz="quarter" idx="5"/>
          </p:nvPr>
        </p:nvSpPr>
        <p:spPr/>
        <p:txBody>
          <a:bodyPr/>
          <a:lstStyle/>
          <a:p>
            <a:pPr>
              <a:defRPr/>
            </a:pPr>
            <a:fld id="{ED054BB3-67EA-4902-B212-6421D21BB230}" type="slidenum">
              <a:rPr lang="en-US" smtClean="0">
                <a:latin typeface="Arial" pitchFamily="34" charset="0"/>
              </a:rPr>
              <a:pPr>
                <a:defRPr/>
              </a:pPr>
              <a:t>37</a:t>
            </a:fld>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p>
        </p:txBody>
      </p:sp>
      <p:sp>
        <p:nvSpPr>
          <p:cNvPr id="100356" name="Slide Number Placeholder 3"/>
          <p:cNvSpPr>
            <a:spLocks noGrp="1"/>
          </p:cNvSpPr>
          <p:nvPr>
            <p:ph type="sldNum" sz="quarter" idx="5"/>
          </p:nvPr>
        </p:nvSpPr>
        <p:spPr/>
        <p:txBody>
          <a:bodyPr/>
          <a:lstStyle/>
          <a:p>
            <a:pPr>
              <a:defRPr/>
            </a:pPr>
            <a:fld id="{16C3B2BE-0A49-4F20-A24A-B5F1FA59E435}" type="slidenum">
              <a:rPr lang="en-US" smtClean="0">
                <a:latin typeface="Arial" pitchFamily="34" charset="0"/>
              </a:rPr>
              <a:pPr>
                <a:defRPr/>
              </a:pPr>
              <a:t>38</a:t>
            </a:fld>
            <a:endParaRPr 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B19B1565-2994-402D-8041-0B83EA2C5DBB}" type="slidenum">
              <a:rPr lang="en-US" smtClean="0">
                <a:latin typeface="Arial" pitchFamily="34" charset="0"/>
              </a:rPr>
              <a:pPr>
                <a:defRPr/>
              </a:pPr>
              <a:t>39</a:t>
            </a:fld>
            <a:endParaRPr 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829F9559-BE33-4AB7-BF29-C6BD7F3079E2}" type="slidenum">
              <a:rPr lang="en-US" smtClean="0">
                <a:latin typeface="Arial" pitchFamily="34" charset="0"/>
              </a:rPr>
              <a:pPr>
                <a:defRPr/>
              </a:pPr>
              <a:t>40</a:t>
            </a:fld>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92164" name="Slide Number Placeholder 3"/>
          <p:cNvSpPr>
            <a:spLocks noGrp="1"/>
          </p:cNvSpPr>
          <p:nvPr>
            <p:ph type="sldNum" sz="quarter" idx="5"/>
          </p:nvPr>
        </p:nvSpPr>
        <p:spPr/>
        <p:txBody>
          <a:bodyPr/>
          <a:lstStyle/>
          <a:p>
            <a:pPr>
              <a:defRPr/>
            </a:pPr>
            <a:fld id="{B9D53CB9-78E7-4DC9-B58D-E929EB291679}" type="slidenum">
              <a:rPr lang="en-US" smtClean="0">
                <a:latin typeface="Arial" pitchFamily="34" charset="0"/>
              </a:rPr>
              <a:pPr>
                <a:defRPr/>
              </a:pPr>
              <a:t>5</a:t>
            </a:fld>
            <a:endParaRPr lang="en-US"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40FCB7AE-0FD2-40E9-AD64-B24FD35FB02F}" type="slidenum">
              <a:rPr lang="en-US" smtClean="0">
                <a:latin typeface="Arial" pitchFamily="34" charset="0"/>
              </a:rPr>
              <a:pPr>
                <a:defRPr/>
              </a:pPr>
              <a:t>41</a:t>
            </a:fld>
            <a:endParaRPr 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121860" name="Slide Number Placeholder 3"/>
          <p:cNvSpPr>
            <a:spLocks noGrp="1"/>
          </p:cNvSpPr>
          <p:nvPr>
            <p:ph type="sldNum" sz="quarter" idx="5"/>
          </p:nvPr>
        </p:nvSpPr>
        <p:spPr/>
        <p:txBody>
          <a:bodyPr/>
          <a:lstStyle/>
          <a:p>
            <a:pPr>
              <a:defRPr/>
            </a:pPr>
            <a:fld id="{8CCC4808-4E62-4CC4-820A-0B92BC842798}" type="slidenum">
              <a:rPr lang="en-US" smtClean="0">
                <a:latin typeface="Arial" pitchFamily="34" charset="0"/>
              </a:rPr>
              <a:pPr>
                <a:defRPr/>
              </a:pPr>
              <a:t>42</a:t>
            </a:fld>
            <a:endParaRPr lang="en-US"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59396" name="Slide Number Placeholder 3"/>
          <p:cNvSpPr>
            <a:spLocks noGrp="1"/>
          </p:cNvSpPr>
          <p:nvPr>
            <p:ph type="sldNum" sz="quarter" idx="5"/>
          </p:nvPr>
        </p:nvSpPr>
        <p:spPr/>
        <p:txBody>
          <a:bodyPr/>
          <a:lstStyle/>
          <a:p>
            <a:pPr>
              <a:defRPr/>
            </a:pPr>
            <a:fld id="{A7BD9EFC-8180-4FA6-BF7F-98C68BD04041}" type="slidenum">
              <a:rPr lang="en-US" smtClean="0"/>
              <a:pPr>
                <a:defRPr/>
              </a:pPr>
              <a:t>43</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p:txBody>
          <a:bodyPr/>
          <a:lstStyle/>
          <a:p>
            <a:pPr>
              <a:defRPr/>
            </a:pPr>
            <a:fld id="{A7BD9EFC-8180-4FA6-BF7F-98C68BD04041}" type="slidenum">
              <a:rPr lang="en-US" smtClean="0"/>
              <a:pPr>
                <a:defRPr/>
              </a:pPr>
              <a:t>44</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p:txBody>
          <a:bodyPr/>
          <a:lstStyle/>
          <a:p>
            <a:pPr>
              <a:defRPr/>
            </a:pPr>
            <a:fld id="{A7BD9EFC-8180-4FA6-BF7F-98C68BD04041}" type="slidenum">
              <a:rPr lang="en-US" smtClean="0"/>
              <a:pPr>
                <a:defRPr/>
              </a:pPr>
              <a:t>45</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p:txBody>
          <a:bodyPr/>
          <a:lstStyle/>
          <a:p>
            <a:pPr>
              <a:defRPr/>
            </a:pPr>
            <a:fld id="{A7BD9EFC-8180-4FA6-BF7F-98C68BD04041}" type="slidenum">
              <a:rPr lang="en-US" smtClean="0"/>
              <a:pPr>
                <a:defRPr/>
              </a:pPr>
              <a:t>46</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p:txBody>
          <a:bodyPr/>
          <a:lstStyle/>
          <a:p>
            <a:pPr>
              <a:defRPr/>
            </a:pPr>
            <a:fld id="{A7BD9EFC-8180-4FA6-BF7F-98C68BD04041}" type="slidenum">
              <a:rPr lang="en-US" smtClean="0"/>
              <a:pPr>
                <a:defRPr/>
              </a:pPr>
              <a:t>47</a:t>
            </a:fld>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p:txBody>
          <a:bodyPr/>
          <a:lstStyle/>
          <a:p>
            <a:pPr>
              <a:defRPr/>
            </a:pPr>
            <a:fld id="{909C76B4-4AA8-4F88-A92B-6271086D842D}" type="slidenum">
              <a:rPr lang="en-US" smtClean="0">
                <a:latin typeface="Arial" pitchFamily="34" charset="0"/>
              </a:rPr>
              <a:pPr>
                <a:defRPr/>
              </a:pPr>
              <a:t>48</a:t>
            </a:fld>
            <a:endParaRPr lang="en-US" dirty="0"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p:txBody>
          <a:bodyPr/>
          <a:lstStyle/>
          <a:p>
            <a:pPr>
              <a:defRPr/>
            </a:pPr>
            <a:fld id="{7342BA59-BB81-438E-9384-867C4AD38D95}" type="slidenum">
              <a:rPr lang="en-US" smtClean="0">
                <a:latin typeface="Arial" pitchFamily="34" charset="0"/>
              </a:rPr>
              <a:pPr>
                <a:defRPr/>
              </a:pPr>
              <a:t>49</a:t>
            </a:fld>
            <a:endParaRPr lang="en-US" dirty="0"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p:txBody>
          <a:bodyPr/>
          <a:lstStyle/>
          <a:p>
            <a:pPr>
              <a:defRPr/>
            </a:pPr>
            <a:fld id="{4CF7B442-8E6D-49A3-A50B-E3732D571942}" type="slidenum">
              <a:rPr lang="en-US" smtClean="0">
                <a:latin typeface="Arial" pitchFamily="34" charset="0"/>
              </a:rPr>
              <a:pPr>
                <a:defRPr/>
              </a:pPr>
              <a:t>50</a:t>
            </a:fld>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92164" name="Slide Number Placeholder 3"/>
          <p:cNvSpPr>
            <a:spLocks noGrp="1"/>
          </p:cNvSpPr>
          <p:nvPr>
            <p:ph type="sldNum" sz="quarter" idx="5"/>
          </p:nvPr>
        </p:nvSpPr>
        <p:spPr/>
        <p:txBody>
          <a:bodyPr/>
          <a:lstStyle/>
          <a:p>
            <a:pPr>
              <a:defRPr/>
            </a:pPr>
            <a:fld id="{B9D53CB9-78E7-4DC9-B58D-E929EB291679}" type="slidenum">
              <a:rPr lang="en-US" smtClean="0">
                <a:latin typeface="Arial" pitchFamily="34" charset="0"/>
              </a:rPr>
              <a:pPr>
                <a:defRPr/>
              </a:pPr>
              <a:t>6</a:t>
            </a:fld>
            <a:endParaRPr 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latin typeface="Arial" pitchFamily="34" charset="0"/>
            </a:endParaRPr>
          </a:p>
        </p:txBody>
      </p:sp>
      <p:sp>
        <p:nvSpPr>
          <p:cNvPr id="132100" name="Slide Number Placeholder 3"/>
          <p:cNvSpPr>
            <a:spLocks noGrp="1"/>
          </p:cNvSpPr>
          <p:nvPr>
            <p:ph type="sldNum" sz="quarter" idx="5"/>
          </p:nvPr>
        </p:nvSpPr>
        <p:spPr/>
        <p:txBody>
          <a:bodyPr/>
          <a:lstStyle/>
          <a:p>
            <a:pPr>
              <a:defRPr/>
            </a:pPr>
            <a:fld id="{53A6C6E3-7365-4474-849F-EC1FD1EDAA70}" type="slidenum">
              <a:rPr lang="en-US" smtClean="0">
                <a:latin typeface="Arial" pitchFamily="34" charset="0"/>
              </a:rPr>
              <a:pPr>
                <a:defRPr/>
              </a:pPr>
              <a:t>57</a:t>
            </a:fld>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p:txBody>
          <a:bodyPr/>
          <a:lstStyle/>
          <a:p>
            <a:pPr>
              <a:defRPr/>
            </a:pPr>
            <a:fld id="{94038BEC-A571-4747-9F2C-79D4881521D4}" type="slidenum">
              <a:rPr lang="en-US" smtClean="0"/>
              <a:pPr>
                <a:defRPr/>
              </a:pPr>
              <a:t>58</a:t>
            </a:fld>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p:txBody>
          <a:bodyPr/>
          <a:lstStyle/>
          <a:p>
            <a:pPr>
              <a:defRPr/>
            </a:pPr>
            <a:fld id="{94038BEC-A571-4747-9F2C-79D4881521D4}" type="slidenum">
              <a:rPr lang="en-US" smtClean="0"/>
              <a:pPr>
                <a:defRPr/>
              </a:pPr>
              <a:t>59</a:t>
            </a:fld>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p:txBody>
          <a:bodyPr/>
          <a:lstStyle/>
          <a:p>
            <a:pPr>
              <a:defRPr/>
            </a:pPr>
            <a:fld id="{89E71C76-3223-463D-9E5D-7BA40AFB3AD6}" type="slidenum">
              <a:rPr lang="en-US" smtClean="0">
                <a:latin typeface="Arial" pitchFamily="34" charset="0"/>
              </a:rPr>
              <a:pPr>
                <a:defRPr/>
              </a:pPr>
              <a:t>60</a:t>
            </a:fld>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p>
        </p:txBody>
      </p:sp>
      <p:sp>
        <p:nvSpPr>
          <p:cNvPr id="92164" name="Slide Number Placeholder 3"/>
          <p:cNvSpPr>
            <a:spLocks noGrp="1"/>
          </p:cNvSpPr>
          <p:nvPr>
            <p:ph type="sldNum" sz="quarter" idx="5"/>
          </p:nvPr>
        </p:nvSpPr>
        <p:spPr/>
        <p:txBody>
          <a:bodyPr/>
          <a:lstStyle/>
          <a:p>
            <a:pPr>
              <a:defRPr/>
            </a:pPr>
            <a:fld id="{02AB8173-1C02-4F04-894D-3E433C16AA90}" type="slidenum">
              <a:rPr lang="en-US" smtClean="0">
                <a:latin typeface="Arial" pitchFamily="34" charset="0"/>
              </a:rPr>
              <a:pPr>
                <a:defRPr/>
              </a:pPr>
              <a:t>7</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smtClean="0"/>
          </a:p>
        </p:txBody>
      </p:sp>
      <p:sp>
        <p:nvSpPr>
          <p:cNvPr id="92164" name="Slide Number Placeholder 3"/>
          <p:cNvSpPr>
            <a:spLocks noGrp="1"/>
          </p:cNvSpPr>
          <p:nvPr>
            <p:ph type="sldNum" sz="quarter" idx="5"/>
          </p:nvPr>
        </p:nvSpPr>
        <p:spPr/>
        <p:txBody>
          <a:bodyPr/>
          <a:lstStyle/>
          <a:p>
            <a:pPr>
              <a:defRPr/>
            </a:pPr>
            <a:fld id="{73930F06-FB8C-4112-9DAF-C100C73AE315}" type="slidenum">
              <a:rPr lang="en-US" smtClean="0">
                <a:latin typeface="Arial" pitchFamily="34" charset="0"/>
              </a:rPr>
              <a:pPr>
                <a:defRPr/>
              </a:pPr>
              <a:t>8</a:t>
            </a:fld>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171012" name="Slide Number Placeholder 3"/>
          <p:cNvSpPr>
            <a:spLocks noGrp="1"/>
          </p:cNvSpPr>
          <p:nvPr>
            <p:ph type="sldNum" sz="quarter" idx="5"/>
          </p:nvPr>
        </p:nvSpPr>
        <p:spPr/>
        <p:txBody>
          <a:bodyPr/>
          <a:lstStyle/>
          <a:p>
            <a:pPr>
              <a:defRPr/>
            </a:pPr>
            <a:fld id="{24316B36-0EE3-426C-A719-7443B662EAE8}" type="slidenum">
              <a:rPr lang="en-US" smtClean="0">
                <a:latin typeface="Arial" pitchFamily="34" charset="0"/>
              </a:rPr>
              <a:pPr>
                <a:defRPr/>
              </a:pPr>
              <a:t>9</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p>
        </p:txBody>
      </p:sp>
      <p:sp>
        <p:nvSpPr>
          <p:cNvPr id="171012" name="Slide Number Placeholder 3"/>
          <p:cNvSpPr>
            <a:spLocks noGrp="1"/>
          </p:cNvSpPr>
          <p:nvPr>
            <p:ph type="sldNum" sz="quarter" idx="5"/>
          </p:nvPr>
        </p:nvSpPr>
        <p:spPr/>
        <p:txBody>
          <a:bodyPr/>
          <a:lstStyle/>
          <a:p>
            <a:pPr>
              <a:defRPr/>
            </a:pPr>
            <a:fld id="{CE04D466-9D5B-447D-A553-BFBF904464DC}" type="slidenum">
              <a:rPr lang="en-US" smtClean="0">
                <a:latin typeface="Arial" pitchFamily="34" charset="0"/>
              </a:rPr>
              <a:pPr>
                <a:defRPr/>
              </a:pPr>
              <a:t>10</a:t>
            </a:fld>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iuonline.edu/" TargetMode="External"/><Relationship Id="rId1" Type="http://schemas.openxmlformats.org/officeDocument/2006/relationships/slideMaster" Target="../slideMasters/slideMaster1.xml"/><Relationship Id="rId4" Type="http://schemas.openxmlformats.org/officeDocument/2006/relationships/image" Target="http://www.aiuonline.edu/images/aiu_logo.gif"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53.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47.xml"/><Relationship Id="rId5" Type="http://schemas.openxmlformats.org/officeDocument/2006/relationships/slide" Target="../slides/slide21.xml"/><Relationship Id="rId4" Type="http://schemas.openxmlformats.org/officeDocument/2006/relationships/slide" Target="../slides/slide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s/slide4.xml"/><Relationship Id="rId7" Type="http://schemas.openxmlformats.org/officeDocument/2006/relationships/image" Target="../media/image3.jpe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18.xml"/><Relationship Id="rId5" Type="http://schemas.openxmlformats.org/officeDocument/2006/relationships/slide" Target="../slides/slide17.xml"/><Relationship Id="rId4" Type="http://schemas.openxmlformats.org/officeDocument/2006/relationships/slide" Target="../slides/slide8.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s/slide4.xml"/><Relationship Id="rId7" Type="http://schemas.openxmlformats.org/officeDocument/2006/relationships/image" Target="../media/image3.jpe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18.xml"/><Relationship Id="rId5" Type="http://schemas.openxmlformats.org/officeDocument/2006/relationships/slide" Target="../slides/slide17.xml"/><Relationship Id="rId4" Type="http://schemas.openxmlformats.org/officeDocument/2006/relationships/slide" Target="../slides/slide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en-US" sz="2400" dirty="0">
              <a:latin typeface="Times New Roman" pitchFamily="18" charset="0"/>
              <a:cs typeface="+mn-cs"/>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en-US" sz="2400" dirty="0">
              <a:latin typeface="Times New Roman" pitchFamily="18" charset="0"/>
              <a:cs typeface="+mn-cs"/>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en-US" dirty="0">
              <a:cs typeface="+mn-cs"/>
            </a:endParaRPr>
          </a:p>
        </p:txBody>
      </p:sp>
      <p:sp>
        <p:nvSpPr>
          <p:cNvPr id="7" name="Rectangle 6"/>
          <p:cNvSpPr>
            <a:spLocks noChangeArrowheads="1"/>
          </p:cNvSpPr>
          <p:nvPr userDrawn="1"/>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a:lstStyle/>
          <a:p>
            <a:pPr>
              <a:defRPr/>
            </a:pPr>
            <a:endParaRPr kumimoji="1" lang="en-US" sz="2400" dirty="0">
              <a:latin typeface="Times New Roman" pitchFamily="18" charset="0"/>
              <a:cs typeface="+mn-cs"/>
            </a:endParaRPr>
          </a:p>
        </p:txBody>
      </p:sp>
      <p:pic>
        <p:nvPicPr>
          <p:cNvPr id="8" name="Picture 11" descr="AIU Online, AIU, American InterContinental University, online degree, information technology, IT, online university">
            <a:hlinkClick r:id="rId2"/>
          </p:cNvPr>
          <p:cNvPicPr>
            <a:picLocks noChangeAspect="1" noChangeArrowheads="1"/>
          </p:cNvPicPr>
          <p:nvPr userDrawn="1"/>
        </p:nvPicPr>
        <p:blipFill>
          <a:blip r:embed="rId3" r:link="rId4" cstate="print"/>
          <a:srcRect/>
          <a:stretch>
            <a:fillRect/>
          </a:stretch>
        </p:blipFill>
        <p:spPr bwMode="auto">
          <a:xfrm>
            <a:off x="785813" y="6142038"/>
            <a:ext cx="1571625" cy="514350"/>
          </a:xfrm>
          <a:prstGeom prst="rect">
            <a:avLst/>
          </a:prstGeom>
          <a:noFill/>
          <a:ln w="9525">
            <a:noFill/>
            <a:miter lim="800000"/>
            <a:headEnd/>
            <a:tailEnd/>
          </a:ln>
        </p:spPr>
      </p:pic>
      <p:sp>
        <p:nvSpPr>
          <p:cNvPr id="110597" name="Rectangle 5"/>
          <p:cNvSpPr>
            <a:spLocks noGrp="1" noChangeArrowheads="1"/>
          </p:cNvSpPr>
          <p:nvPr>
            <p:ph type="ctrTitle"/>
          </p:nvPr>
        </p:nvSpPr>
        <p:spPr>
          <a:xfrm>
            <a:off x="685800" y="857250"/>
            <a:ext cx="7772400" cy="2266950"/>
          </a:xfrm>
          <a:prstGeom prst="rect">
            <a:avLst/>
          </a:prstGeom>
        </p:spPr>
        <p:txBody>
          <a:bodyPr anchor="ctr" anchorCtr="1"/>
          <a:lstStyle>
            <a:lvl1pPr algn="ctr">
              <a:defRPr sz="4400" i="0"/>
            </a:lvl1pPr>
          </a:lstStyle>
          <a:p>
            <a:r>
              <a:rPr lang="en-US"/>
              <a:t>Click to edit Master title style</a:t>
            </a:r>
          </a:p>
        </p:txBody>
      </p:sp>
      <p:sp>
        <p:nvSpPr>
          <p:cNvPr id="110598" name="Rectangle 6"/>
          <p:cNvSpPr>
            <a:spLocks noGrp="1" noChangeArrowheads="1"/>
          </p:cNvSpPr>
          <p:nvPr>
            <p:ph type="subTitle" idx="1"/>
          </p:nvPr>
        </p:nvSpPr>
        <p:spPr>
          <a:xfrm>
            <a:off x="1752600" y="3567113"/>
            <a:ext cx="5410200" cy="1905000"/>
          </a:xfrm>
          <a:prstGeom prst="rect">
            <a:avLst/>
          </a:prstGeom>
        </p:spPr>
        <p:txBody>
          <a:bodyPr anchor="ctr"/>
          <a:lstStyle>
            <a:lvl1pPr marL="0" indent="0" algn="ctr">
              <a:buFont typeface="Wingdings" pitchFamily="2" charset="2"/>
              <a:buNone/>
              <a:defRPr sz="2600"/>
            </a:lvl1pPr>
          </a:lstStyle>
          <a:p>
            <a:r>
              <a:rPr lang="en-US"/>
              <a:t>Click to edit Master subtitle style</a:t>
            </a:r>
          </a:p>
        </p:txBody>
      </p:sp>
      <p:sp>
        <p:nvSpPr>
          <p:cNvPr id="9" name="Date Placeholder 8"/>
          <p:cNvSpPr>
            <a:spLocks noGrp="1" noChangeArrowheads="1"/>
          </p:cNvSpPr>
          <p:nvPr>
            <p:ph type="dt" sz="half" idx="10"/>
          </p:nvPr>
        </p:nvSpPr>
        <p:spPr bwMode="auto">
          <a:xfrm>
            <a:off x="762000" y="6391275"/>
            <a:ext cx="2057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base">
              <a:defRPr sz="1400">
                <a:latin typeface="Arial" charset="0"/>
                <a:cs typeface="+mn-cs"/>
              </a:defRPr>
            </a:lvl1pPr>
          </a:lstStyle>
          <a:p>
            <a:pPr>
              <a:defRPr/>
            </a:pPr>
            <a:endParaRPr lang="en-US"/>
          </a:p>
        </p:txBody>
      </p:sp>
      <p:sp>
        <p:nvSpPr>
          <p:cNvPr id="10" name="Footer Placeholder 9"/>
          <p:cNvSpPr>
            <a:spLocks noGrp="1" noChangeArrowheads="1"/>
          </p:cNvSpPr>
          <p:nvPr>
            <p:ph type="ftr" sz="quarter" idx="11"/>
          </p:nvPr>
        </p:nvSpPr>
        <p:spPr bwMode="auto">
          <a:xfrm>
            <a:off x="3352800" y="6391275"/>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base">
              <a:defRPr sz="1400">
                <a:latin typeface="Arial" charset="0"/>
                <a:cs typeface="+mn-cs"/>
              </a:defRPr>
            </a:lvl1pPr>
          </a:lstStyle>
          <a:p>
            <a:pPr>
              <a:defRPr/>
            </a:pPr>
            <a:endParaRPr lang="en-US"/>
          </a:p>
        </p:txBody>
      </p:sp>
      <p:sp>
        <p:nvSpPr>
          <p:cNvPr id="11" name="Slide Number Placeholder 10"/>
          <p:cNvSpPr>
            <a:spLocks noGrp="1" noChangeArrowheads="1"/>
          </p:cNvSpPr>
          <p:nvPr>
            <p:ph type="sldNum" sz="quarter" idx="12"/>
          </p:nvPr>
        </p:nvSpPr>
        <p:spPr bwMode="auto">
          <a:xfrm>
            <a:off x="6858000" y="6391275"/>
            <a:ext cx="16002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base">
              <a:defRPr sz="1400">
                <a:latin typeface="Arial" charset="0"/>
                <a:cs typeface="+mn-cs"/>
              </a:defRPr>
            </a:lvl1pPr>
          </a:lstStyle>
          <a:p>
            <a:pPr>
              <a:defRPr/>
            </a:pPr>
            <a:fld id="{AD085708-6AA3-4F89-8452-0797F6D0F81F}"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828800"/>
            <a:ext cx="7924800" cy="4191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19812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7912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862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8288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40005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33400"/>
            <a:ext cx="79248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86200" cy="20193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724400" y="18288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005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40005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862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4400" y="1828800"/>
            <a:ext cx="38862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828800"/>
            <a:ext cx="7924800" cy="4191000"/>
          </a:xfrm>
          <a:prstGeom prst="rect">
            <a:avLst/>
          </a:prstGeom>
        </p:spPr>
        <p:txBody>
          <a:bodyPr/>
          <a:lstStyle>
            <a:lvl1pPr>
              <a:buClr>
                <a:schemeClr val="tx1">
                  <a:lumMod val="65000"/>
                  <a:lumOff val="35000"/>
                </a:schemeClr>
              </a:buClr>
              <a:buSzPct val="150000"/>
              <a:buFont typeface="Arial"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862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828800"/>
            <a:ext cx="38862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AutoShape 53"/>
          <p:cNvSpPr>
            <a:spLocks noChangeArrowheads="1"/>
          </p:cNvSpPr>
          <p:nvPr userDrawn="1"/>
        </p:nvSpPr>
        <p:spPr bwMode="auto">
          <a:xfrm>
            <a:off x="824662" y="6172200"/>
            <a:ext cx="7364375"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2"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Science of Learning</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4"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Learning</a:t>
            </a:r>
            <a:r>
              <a:rPr lang="en-US" sz="1000" b="1" baseline="0" dirty="0" smtClean="0">
                <a:solidFill>
                  <a:schemeClr val="accent1">
                    <a:lumMod val="50000"/>
                  </a:schemeClr>
                </a:solidFill>
                <a:latin typeface="Arial" charset="0"/>
                <a:hlinkClick r:id="rId5"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Cone of Learning</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Brain Research Discoveries</a:t>
            </a:r>
            <a:r>
              <a:rPr lang="en-US" sz="1000" b="1" dirty="0">
                <a:solidFill>
                  <a:schemeClr val="accent1">
                    <a:lumMod val="50000"/>
                  </a:schemeClr>
                </a:solidFill>
                <a:latin typeface="Arial" charset="0"/>
              </a:rPr>
              <a:t>	</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5" name="Group 4"/>
          <p:cNvGrpSpPr/>
          <p:nvPr userDrawn="1"/>
        </p:nvGrpSpPr>
        <p:grpSpPr>
          <a:xfrm>
            <a:off x="838200" y="6324600"/>
            <a:ext cx="7505700" cy="381000"/>
            <a:chOff x="838200" y="6324600"/>
            <a:chExt cx="7505700" cy="381000"/>
          </a:xfrm>
        </p:grpSpPr>
        <p:sp>
          <p:nvSpPr>
            <p:cNvPr id="6" name="AutoShape 53"/>
            <p:cNvSpPr>
              <a:spLocks noChangeArrowheads="1"/>
            </p:cNvSpPr>
            <p:nvPr/>
          </p:nvSpPr>
          <p:spPr bwMode="auto">
            <a:xfrm>
              <a:off x="1295400" y="6324600"/>
              <a:ext cx="6476705"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2"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Science of Learning</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CIP Model</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Multimed</a:t>
              </a:r>
              <a:r>
                <a:rPr lang="en-US" sz="1000" b="1" dirty="0" smtClean="0">
                  <a:solidFill>
                    <a:schemeClr val="accent1">
                      <a:lumMod val="50000"/>
                    </a:schemeClr>
                  </a:solidFill>
                  <a:hlinkClick r:id="rId5" action="ppaction://hlinksldjump"/>
                </a:rPr>
                <a:t>ia Design</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Brain Research Discoveries</a:t>
              </a:r>
              <a:r>
                <a:rPr lang="en-US" sz="1000" b="1" dirty="0">
                  <a:solidFill>
                    <a:schemeClr val="accent1">
                      <a:lumMod val="50000"/>
                    </a:schemeClr>
                  </a:solidFill>
                  <a:latin typeface="Arial" charset="0"/>
                </a:rPr>
                <a:t>	</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7" cstate="print"/>
            <a:srcRect/>
            <a:stretch>
              <a:fillRect/>
            </a:stretch>
          </p:blipFill>
          <p:spPr bwMode="auto">
            <a:xfrm>
              <a:off x="838200" y="6324600"/>
              <a:ext cx="581025" cy="295275"/>
            </a:xfrm>
            <a:prstGeom prst="rect">
              <a:avLst/>
            </a:prstGeom>
            <a:noFill/>
            <a:ln w="9525">
              <a:noFill/>
              <a:miter lim="800000"/>
              <a:headEnd/>
              <a:tailEnd/>
            </a:ln>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8"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grpSp>
        <p:nvGrpSpPr>
          <p:cNvPr id="3" name="Group 2"/>
          <p:cNvGrpSpPr/>
          <p:nvPr userDrawn="1"/>
        </p:nvGrpSpPr>
        <p:grpSpPr>
          <a:xfrm>
            <a:off x="838200" y="6324600"/>
            <a:ext cx="7505700" cy="381000"/>
            <a:chOff x="838200" y="6324600"/>
            <a:chExt cx="7505700" cy="381000"/>
          </a:xfrm>
        </p:grpSpPr>
        <p:sp>
          <p:nvSpPr>
            <p:cNvPr id="4" name="AutoShape 53"/>
            <p:cNvSpPr>
              <a:spLocks noChangeArrowheads="1"/>
            </p:cNvSpPr>
            <p:nvPr/>
          </p:nvSpPr>
          <p:spPr bwMode="auto">
            <a:xfrm>
              <a:off x="1295400" y="6324600"/>
              <a:ext cx="6476705"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2"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Science of Learning</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CIP Model</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Multimed</a:t>
              </a:r>
              <a:r>
                <a:rPr lang="en-US" sz="1000" b="1" dirty="0" smtClean="0">
                  <a:solidFill>
                    <a:schemeClr val="accent1">
                      <a:lumMod val="50000"/>
                    </a:schemeClr>
                  </a:solidFill>
                  <a:hlinkClick r:id="rId5" action="ppaction://hlinksldjump"/>
                </a:rPr>
                <a:t>ia Design</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Brain Research Discoveries</a:t>
              </a:r>
              <a:r>
                <a:rPr lang="en-US" sz="1000" b="1" dirty="0">
                  <a:solidFill>
                    <a:schemeClr val="accent1">
                      <a:lumMod val="50000"/>
                    </a:schemeClr>
                  </a:solidFill>
                  <a:latin typeface="Arial" charset="0"/>
                </a:rPr>
                <a:t>	</a:t>
              </a:r>
            </a:p>
          </p:txBody>
        </p:sp>
        <p:pic>
          <p:nvPicPr>
            <p:cNvPr id="5"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7" cstate="print"/>
            <a:srcRect/>
            <a:stretch>
              <a:fillRect/>
            </a:stretch>
          </p:blipFill>
          <p:spPr bwMode="auto">
            <a:xfrm>
              <a:off x="838200" y="6324600"/>
              <a:ext cx="581025" cy="295275"/>
            </a:xfrm>
            <a:prstGeom prst="rect">
              <a:avLst/>
            </a:prstGeom>
            <a:noFill/>
            <a:ln w="9525">
              <a:noFill/>
              <a:miter lim="800000"/>
              <a:headEnd/>
              <a:tailEnd/>
            </a:ln>
          </p:spPr>
        </p:pic>
        <p:pic>
          <p:nvPicPr>
            <p:cNvPr id="6"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8"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8" cstate="print"/>
          <a:srcRect/>
          <a:stretch>
            <a:fillRect/>
          </a:stretch>
        </p:blipFill>
        <p:spPr bwMode="auto">
          <a:xfrm>
            <a:off x="0" y="-7938"/>
            <a:ext cx="9144000" cy="68738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945" r:id="rId1"/>
    <p:sldLayoutId id="2147485931" r:id="rId2"/>
    <p:sldLayoutId id="2147485932" r:id="rId3"/>
    <p:sldLayoutId id="2147485933" r:id="rId4"/>
    <p:sldLayoutId id="2147485934" r:id="rId5"/>
    <p:sldLayoutId id="2147485935" r:id="rId6"/>
    <p:sldLayoutId id="2147485936" r:id="rId7"/>
    <p:sldLayoutId id="2147485937" r:id="rId8"/>
    <p:sldLayoutId id="2147485946" r:id="rId9"/>
    <p:sldLayoutId id="2147485938" r:id="rId10"/>
    <p:sldLayoutId id="2147485939" r:id="rId11"/>
    <p:sldLayoutId id="2147485940" r:id="rId12"/>
    <p:sldLayoutId id="2147485941" r:id="rId13"/>
    <p:sldLayoutId id="2147485942" r:id="rId14"/>
    <p:sldLayoutId id="2147485943" r:id="rId15"/>
    <p:sldLayoutId id="2147485944" r:id="rId16"/>
  </p:sldLayoutIdLst>
  <p:transition/>
  <p:timing>
    <p:tnLst>
      <p:par>
        <p:cTn id="1" dur="indefinite" restart="never" nodeType="tmRoot"/>
      </p:par>
    </p:tnLst>
  </p:timing>
  <p:txStyles>
    <p:titleStyle>
      <a:lvl1pPr algn="l" rtl="0" eaLnBrk="0" fontAlgn="base" hangingPunct="0">
        <a:spcBef>
          <a:spcPct val="0"/>
        </a:spcBef>
        <a:spcAft>
          <a:spcPct val="0"/>
        </a:spcAft>
        <a:defRPr sz="3600" b="1" i="1">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Rockwell" pitchFamily="18" charset="0"/>
        </a:defRPr>
      </a:lvl2pPr>
      <a:lvl3pPr algn="l" rtl="0" eaLnBrk="0" fontAlgn="base" hangingPunct="0">
        <a:spcBef>
          <a:spcPct val="0"/>
        </a:spcBef>
        <a:spcAft>
          <a:spcPct val="0"/>
        </a:spcAft>
        <a:defRPr sz="3600" b="1" i="1">
          <a:solidFill>
            <a:schemeClr val="tx2"/>
          </a:solidFill>
          <a:latin typeface="Rockwell" pitchFamily="18" charset="0"/>
        </a:defRPr>
      </a:lvl3pPr>
      <a:lvl4pPr algn="l" rtl="0" eaLnBrk="0" fontAlgn="base" hangingPunct="0">
        <a:spcBef>
          <a:spcPct val="0"/>
        </a:spcBef>
        <a:spcAft>
          <a:spcPct val="0"/>
        </a:spcAft>
        <a:defRPr sz="3600" b="1" i="1">
          <a:solidFill>
            <a:schemeClr val="tx2"/>
          </a:solidFill>
          <a:latin typeface="Rockwell" pitchFamily="18" charset="0"/>
        </a:defRPr>
      </a:lvl4pPr>
      <a:lvl5pPr algn="l" rtl="0" eaLnBrk="0" fontAlgn="base" hangingPunct="0">
        <a:spcBef>
          <a:spcPct val="0"/>
        </a:spcBef>
        <a:spcAft>
          <a:spcPct val="0"/>
        </a:spcAft>
        <a:defRPr sz="3600" b="1" i="1">
          <a:solidFill>
            <a:schemeClr val="tx2"/>
          </a:solidFill>
          <a:latin typeface="Rockwell" pitchFamily="18" charset="0"/>
        </a:defRPr>
      </a:lvl5pPr>
      <a:lvl6pPr marL="457200" algn="l" rtl="0" fontAlgn="base">
        <a:spcBef>
          <a:spcPct val="0"/>
        </a:spcBef>
        <a:spcAft>
          <a:spcPct val="0"/>
        </a:spcAft>
        <a:defRPr sz="3600" b="1" i="1">
          <a:solidFill>
            <a:schemeClr val="tx2"/>
          </a:solidFill>
          <a:latin typeface="Rockwell" pitchFamily="18" charset="0"/>
        </a:defRPr>
      </a:lvl6pPr>
      <a:lvl7pPr marL="914400" algn="l" rtl="0" fontAlgn="base">
        <a:spcBef>
          <a:spcPct val="0"/>
        </a:spcBef>
        <a:spcAft>
          <a:spcPct val="0"/>
        </a:spcAft>
        <a:defRPr sz="3600" b="1" i="1">
          <a:solidFill>
            <a:schemeClr val="tx2"/>
          </a:solidFill>
          <a:latin typeface="Rockwell" pitchFamily="18" charset="0"/>
        </a:defRPr>
      </a:lvl7pPr>
      <a:lvl8pPr marL="1371600" algn="l" rtl="0" fontAlgn="base">
        <a:spcBef>
          <a:spcPct val="0"/>
        </a:spcBef>
        <a:spcAft>
          <a:spcPct val="0"/>
        </a:spcAft>
        <a:defRPr sz="3600" b="1" i="1">
          <a:solidFill>
            <a:schemeClr val="tx2"/>
          </a:solidFill>
          <a:latin typeface="Rockwell" pitchFamily="18" charset="0"/>
        </a:defRPr>
      </a:lvl8pPr>
      <a:lvl9pPr marL="1828800" algn="l" rtl="0" fontAlgn="base">
        <a:spcBef>
          <a:spcPct val="0"/>
        </a:spcBef>
        <a:spcAft>
          <a:spcPct val="0"/>
        </a:spcAft>
        <a:defRPr sz="3600" b="1" i="1">
          <a:solidFill>
            <a:schemeClr val="tx2"/>
          </a:solidFill>
          <a:latin typeface="Rockwell" pitchFamily="18"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hyperlink" Target="http://www.fgdla.us/white_papers.html" TargetMode="External"/><Relationship Id="rId5" Type="http://schemas.openxmlformats.org/officeDocument/2006/relationships/hyperlink" Target="http://www.fgdla.us/glts_presentations.html"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4.jpeg"/><Relationship Id="rId3" Type="http://schemas.openxmlformats.org/officeDocument/2006/relationships/slide" Target="slide58.xml"/><Relationship Id="rId7" Type="http://schemas.openxmlformats.org/officeDocument/2006/relationships/slide" Target="slide4.xml"/><Relationship Id="rId12"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43.xml"/><Relationship Id="rId5" Type="http://schemas.openxmlformats.org/officeDocument/2006/relationships/image" Target="../media/image11.png"/><Relationship Id="rId10" Type="http://schemas.openxmlformats.org/officeDocument/2006/relationships/slide" Target="slide39.xml"/><Relationship Id="rId4" Type="http://schemas.openxmlformats.org/officeDocument/2006/relationships/slide" Target="slide64.xml"/><Relationship Id="rId9" Type="http://schemas.openxmlformats.org/officeDocument/2006/relationships/slide" Target="slide21.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3.xml"/><Relationship Id="rId3" Type="http://schemas.openxmlformats.org/officeDocument/2006/relationships/slide" Target="slide61.xml"/><Relationship Id="rId7" Type="http://schemas.openxmlformats.org/officeDocument/2006/relationships/slide" Target="slide65.xml"/><Relationship Id="rId12" Type="http://schemas.openxmlformats.org/officeDocument/2006/relationships/slide" Target="slide3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slide" Target="slide21.xml"/><Relationship Id="rId5" Type="http://schemas.openxmlformats.org/officeDocument/2006/relationships/slide" Target="slide62.xml"/><Relationship Id="rId15" Type="http://schemas.openxmlformats.org/officeDocument/2006/relationships/image" Target="../media/image4.jpeg"/><Relationship Id="rId10" Type="http://schemas.openxmlformats.org/officeDocument/2006/relationships/slide" Target="slide14.xml"/><Relationship Id="rId4" Type="http://schemas.openxmlformats.org/officeDocument/2006/relationships/slide" Target="slide63.xml"/><Relationship Id="rId9" Type="http://schemas.openxmlformats.org/officeDocument/2006/relationships/slide" Target="slide4.xml"/><Relationship Id="rId1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66.xml"/><Relationship Id="rId7" Type="http://schemas.openxmlformats.org/officeDocument/2006/relationships/slide" Target="slide21.xml"/><Relationship Id="rId12" Type="http://schemas.openxmlformats.org/officeDocument/2006/relationships/hyperlink" Target="http://www.frontiersin.org/Educational_Psychology/10.3389/fpsyg.2012.00429/ful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jpeg"/><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_rels/slide1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3.png"/><Relationship Id="rId7" Type="http://schemas.openxmlformats.org/officeDocument/2006/relationships/slide" Target="slide14.xml"/><Relationship Id="rId12"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43.xml"/><Relationship Id="rId4" Type="http://schemas.openxmlformats.org/officeDocument/2006/relationships/image" Target="../media/image14.png"/><Relationship Id="rId9" Type="http://schemas.openxmlformats.org/officeDocument/2006/relationships/slide" Target="slide39.xml"/></Relationships>
</file>

<file path=ppt/slides/_rels/slide16.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hyperlink" Target="http://journals.plos.org/plosone/article?id=10.1371/journal.pone.0120644" TargetMode="External"/><Relationship Id="rId7" Type="http://schemas.openxmlformats.org/officeDocument/2006/relationships/slide" Target="slide2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jpeg"/><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_rels/slide17.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60.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15.gif"/><Relationship Id="rId7" Type="http://schemas.openxmlformats.org/officeDocument/2006/relationships/slide" Target="slide2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jpeg"/><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_rels/slide2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hyperlink" Target="http://www.washingtonpost.com/blogs/answer-sheet/wp/2013/10/16/howard-gardner-multiple-intelligences-are-not-learning-styles" TargetMode="External"/><Relationship Id="rId7" Type="http://schemas.openxmlformats.org/officeDocument/2006/relationships/slide" Target="slide2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jpeg"/><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_rels/slide25.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hyperlink" Target="http://chronicle.com/article/Matching-Teaching-Style-to/49497/" TargetMode="External"/><Relationship Id="rId7" Type="http://schemas.openxmlformats.org/officeDocument/2006/relationships/slide" Target="slide2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jpeg"/><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_rels/slide27.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51.xml"/><Relationship Id="rId7" Type="http://schemas.openxmlformats.org/officeDocument/2006/relationships/slide" Target="slide2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jpeg"/><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_rels/slide28.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29.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notesSlide" Target="../notesSlides/notesSlide2.xml"/><Relationship Id="rId7" Type="http://schemas.openxmlformats.org/officeDocument/2006/relationships/slide" Target="slide14.xml"/><Relationship Id="rId12"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slide" Target="slide43.xml"/><Relationship Id="rId11" Type="http://schemas.openxmlformats.org/officeDocument/2006/relationships/image" Target="../media/image3.jpeg"/><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slide" Target="slide4.xml"/><Relationship Id="rId9" Type="http://schemas.openxmlformats.org/officeDocument/2006/relationships/slide" Target="slide39.xml"/></Relationships>
</file>

<file path=ppt/slides/_rels/slide30.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48.xml"/><Relationship Id="rId7" Type="http://schemas.openxmlformats.org/officeDocument/2006/relationships/slide" Target="slide2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jpeg"/><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_rels/slide31.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3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3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34.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35.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hyperlink" Target="http://www.frontiersin.org/Educational_Psychology/10.3389/fpsyg.2012.00429/full" TargetMode="Externa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36.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37.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38.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3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3.jpeg"/><Relationship Id="rId3" Type="http://schemas.openxmlformats.org/officeDocument/2006/relationships/image" Target="../media/image16.png"/><Relationship Id="rId7" Type="http://schemas.openxmlformats.org/officeDocument/2006/relationships/slide" Target="slide3.xml"/><Relationship Id="rId12" Type="http://schemas.openxmlformats.org/officeDocument/2006/relationships/slide" Target="slide4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cisco.com/web/strategy/docs/education/Multimodal-Learning-Through-Media.pdf" TargetMode="External"/><Relationship Id="rId11" Type="http://schemas.openxmlformats.org/officeDocument/2006/relationships/slide" Target="slide39.xml"/><Relationship Id="rId5" Type="http://schemas.openxmlformats.org/officeDocument/2006/relationships/hyperlink" Target="http://www2.potsdam.edu/betrusak/AECT2002/dalescone_files/dalescone.html.ppt" TargetMode="External"/><Relationship Id="rId10" Type="http://schemas.openxmlformats.org/officeDocument/2006/relationships/slide" Target="slide21.xml"/><Relationship Id="rId4" Type="http://schemas.openxmlformats.org/officeDocument/2006/relationships/hyperlink" Target="https://elearningindustry.com/cone-of-experience-what-really-is" TargetMode="External"/><Relationship Id="rId9" Type="http://schemas.openxmlformats.org/officeDocument/2006/relationships/slide" Target="slide14.xml"/><Relationship Id="rId1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40.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4.jpeg"/><Relationship Id="rId3" Type="http://schemas.openxmlformats.org/officeDocument/2006/relationships/image" Target="../media/image17.png"/><Relationship Id="rId7" Type="http://schemas.openxmlformats.org/officeDocument/2006/relationships/slide" Target="slide4.xml"/><Relationship Id="rId12"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43.xml"/><Relationship Id="rId5" Type="http://schemas.openxmlformats.org/officeDocument/2006/relationships/image" Target="../media/image19.png"/><Relationship Id="rId10" Type="http://schemas.openxmlformats.org/officeDocument/2006/relationships/slide" Target="slide39.xml"/><Relationship Id="rId4" Type="http://schemas.openxmlformats.org/officeDocument/2006/relationships/image" Target="../media/image18.png"/><Relationship Id="rId9" Type="http://schemas.openxmlformats.org/officeDocument/2006/relationships/slide" Target="slide21.xml"/></Relationships>
</file>

<file path=ppt/slides/_rels/slide41.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39.xml"/><Relationship Id="rId12"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image" Target="../media/image20.png"/><Relationship Id="rId5" Type="http://schemas.openxmlformats.org/officeDocument/2006/relationships/slide" Target="slide14.xml"/><Relationship Id="rId10" Type="http://schemas.openxmlformats.org/officeDocument/2006/relationships/image" Target="../media/image4.jpeg"/><Relationship Id="rId4" Type="http://schemas.openxmlformats.org/officeDocument/2006/relationships/slide" Target="slide4.xml"/><Relationship Id="rId9" Type="http://schemas.openxmlformats.org/officeDocument/2006/relationships/image" Target="../media/image3.jpeg"/></Relationships>
</file>

<file path=ppt/slides/_rels/slide4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22.png"/><Relationship Id="rId7" Type="http://schemas.openxmlformats.org/officeDocument/2006/relationships/slide" Target="slide2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jpeg"/><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_rels/slide4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hyperlink" Target="http://info.shiftelearning.com/blog/bid/324035/8-Brain-Research-Discoveries-Every-Instructional-Designer-Should-Know-About?utm_source=linkedin&amp;utm_medium=social&amp;utm_content=2617406" TargetMode="External"/><Relationship Id="rId7" Type="http://schemas.openxmlformats.org/officeDocument/2006/relationships/slide" Target="slide14.xml"/><Relationship Id="rId12"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43.xml"/><Relationship Id="rId4" Type="http://schemas.openxmlformats.org/officeDocument/2006/relationships/image" Target="../media/image23.png"/><Relationship Id="rId9" Type="http://schemas.openxmlformats.org/officeDocument/2006/relationships/slide" Target="slide39.xml"/></Relationships>
</file>

<file path=ppt/slides/_rels/slide4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4.jpeg"/><Relationship Id="rId3" Type="http://schemas.openxmlformats.org/officeDocument/2006/relationships/hyperlink" Target="http://www.sciencedirect.com/science/journal/01497634" TargetMode="External"/><Relationship Id="rId7" Type="http://schemas.openxmlformats.org/officeDocument/2006/relationships/slide" Target="slide4.xml"/><Relationship Id="rId12"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43.xml"/><Relationship Id="rId5" Type="http://schemas.openxmlformats.org/officeDocument/2006/relationships/hyperlink" Target="http://info.shiftelearning.com/blog/bid/324035/8-Brain-Research-Discoveries-Every-Instructional-Designer-Should-Know-About?utm_source=linkedin&amp;utm_medium=social&amp;utm_content=2617406" TargetMode="External"/><Relationship Id="rId10" Type="http://schemas.openxmlformats.org/officeDocument/2006/relationships/slide" Target="slide39.xml"/><Relationship Id="rId4" Type="http://schemas.openxmlformats.org/officeDocument/2006/relationships/hyperlink" Target="http://www.sciencedirect.com/science/journal/01497634/37/7" TargetMode="External"/><Relationship Id="rId9" Type="http://schemas.openxmlformats.org/officeDocument/2006/relationships/slide" Target="slide21.xml"/></Relationships>
</file>

<file path=ppt/slides/_rels/slide4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hyperlink" Target="http://www.scientificamerican.com/article.cfm?id=people-only-use-10-percent-of-brain" TargetMode="External"/><Relationship Id="rId7" Type="http://schemas.openxmlformats.org/officeDocument/2006/relationships/slide" Target="slide14.xml"/><Relationship Id="rId12"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43.xml"/><Relationship Id="rId4" Type="http://schemas.openxmlformats.org/officeDocument/2006/relationships/hyperlink" Target="http://www.linkedin.com/e/-ql4f57-hs6diqsq-2p/plh/http:/learninglab.psych.purdue.edu/downloads/2012_Karpicke_CDPS.pdf/259L/?hs=false&amp;tok=1QWQNMA0Jsp681" TargetMode="External"/><Relationship Id="rId9" Type="http://schemas.openxmlformats.org/officeDocument/2006/relationships/slide" Target="slide39.xml"/></Relationships>
</file>

<file path=ppt/slides/_rels/slide46.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hyperlink" Target="http://www.plosone.org/article/info:doi/10.1371/journal.pone.0071275" TargetMode="External"/><Relationship Id="rId7" Type="http://schemas.openxmlformats.org/officeDocument/2006/relationships/slide" Target="slide14.xml"/><Relationship Id="rId12"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3.jpeg"/><Relationship Id="rId5" Type="http://schemas.openxmlformats.org/officeDocument/2006/relationships/slide" Target="slide3.xml"/><Relationship Id="rId10" Type="http://schemas.openxmlformats.org/officeDocument/2006/relationships/slide" Target="slide43.xml"/><Relationship Id="rId4" Type="http://schemas.openxmlformats.org/officeDocument/2006/relationships/hyperlink" Target="http://www.pnas.org/content/106/37/15583.full.pdf+html?sid=7f096f1f-ca07-41d4-b7b6-9f7f7e9890c3" TargetMode="External"/><Relationship Id="rId9" Type="http://schemas.openxmlformats.org/officeDocument/2006/relationships/slide" Target="slide39.xml"/></Relationships>
</file>

<file path=ppt/slides/_rels/slide47.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hyperlink" Target="http://www.stanford.edu/class/ee380/Abstracts/070418-Feldman-Lee-Thaw-EE380.pdf" TargetMode="External"/><Relationship Id="rId7" Type="http://schemas.openxmlformats.org/officeDocument/2006/relationships/slide" Target="slide21.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7.png"/><Relationship Id="rId7" Type="http://schemas.openxmlformats.org/officeDocument/2006/relationships/slide" Target="slide2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jpeg"/><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5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5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sciencedaily.com/releases/2009/03/090325091834.htm" TargetMode="External"/></Relationships>
</file>

<file path=ppt/slides/_rels/slide5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7.png"/><Relationship Id="rId7"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jpeg"/><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_rels/slide6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hyperlink" Target="https://www.youtube.com/watch?v=7Wg0ho9UELY" TargetMode="External"/><Relationship Id="rId1" Type="http://schemas.openxmlformats.org/officeDocument/2006/relationships/slideLayout" Target="../slideLayouts/slideLayout2.xml"/><Relationship Id="rId5" Type="http://schemas.openxmlformats.org/officeDocument/2006/relationships/hyperlink" Target="https://youtu.be/IGQmdoK_ZfY" TargetMode="External"/><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8.png"/><Relationship Id="rId7" Type="http://schemas.openxmlformats.org/officeDocument/2006/relationships/slide" Target="slide2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jpeg"/><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_rels/slide8.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9.png"/><Relationship Id="rId7" Type="http://schemas.openxmlformats.org/officeDocument/2006/relationships/slide" Target="slide2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jpeg"/><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_rels/slide9.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10.png"/><Relationship Id="rId7" Type="http://schemas.openxmlformats.org/officeDocument/2006/relationships/slide" Target="slide2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jpeg"/><Relationship Id="rId5" Type="http://schemas.openxmlformats.org/officeDocument/2006/relationships/slide" Target="slide4.xml"/><Relationship Id="rId10" Type="http://schemas.openxmlformats.org/officeDocument/2006/relationships/image" Target="../media/image3.jpeg"/><Relationship Id="rId4" Type="http://schemas.openxmlformats.org/officeDocument/2006/relationships/slide" Target="slide3.xml"/><Relationship Id="rId9" Type="http://schemas.openxmlformats.org/officeDocument/2006/relationships/slide" Target="slide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533400" y="1676400"/>
            <a:ext cx="8305800" cy="2971800"/>
          </a:xfrm>
          <a:prstGeom prst="rect">
            <a:avLst/>
          </a:prstGeom>
          <a:noFill/>
          <a:ln w="9525">
            <a:noFill/>
            <a:miter lim="800000"/>
            <a:headEnd/>
            <a:tailEnd/>
          </a:ln>
        </p:spPr>
        <p:txBody>
          <a:bodyPr anchor="b"/>
          <a:lstStyle/>
          <a:p>
            <a:pPr algn="ctr"/>
            <a:r>
              <a:rPr lang="en-US" sz="3600" b="1" i="1" dirty="0">
                <a:solidFill>
                  <a:schemeClr val="tx2"/>
                </a:solidFill>
                <a:latin typeface="Rockwell" pitchFamily="18" charset="0"/>
              </a:rPr>
              <a:t>The </a:t>
            </a:r>
            <a:r>
              <a:rPr lang="en-US" sz="3600" b="1" i="1" dirty="0" smtClean="0">
                <a:solidFill>
                  <a:schemeClr val="tx2"/>
                </a:solidFill>
                <a:latin typeface="Rockwell" pitchFamily="18" charset="0"/>
              </a:rPr>
              <a:t>Cognitive Science </a:t>
            </a:r>
            <a:r>
              <a:rPr lang="en-US" sz="3600" b="1" i="1" dirty="0">
                <a:solidFill>
                  <a:schemeClr val="tx2"/>
                </a:solidFill>
                <a:latin typeface="Rockwell" pitchFamily="18" charset="0"/>
              </a:rPr>
              <a:t>of </a:t>
            </a:r>
            <a:r>
              <a:rPr lang="en-US" sz="3600" b="1" i="1" dirty="0" smtClean="0">
                <a:solidFill>
                  <a:schemeClr val="tx2"/>
                </a:solidFill>
                <a:latin typeface="Rockwell" pitchFamily="18" charset="0"/>
              </a:rPr>
              <a:t>Learning--</a:t>
            </a:r>
            <a:r>
              <a:rPr lang="en-US" sz="3200" b="1" i="1" dirty="0" smtClean="0">
                <a:solidFill>
                  <a:schemeClr val="tx2"/>
                </a:solidFill>
                <a:latin typeface="Rockwell" pitchFamily="18" charset="0"/>
              </a:rPr>
              <a:t>Concepts and Misperceptions: Implications for Instructional Design</a:t>
            </a:r>
            <a:endParaRPr lang="en-US" sz="3200" b="1" i="1" dirty="0">
              <a:solidFill>
                <a:schemeClr val="tx2"/>
              </a:solidFill>
              <a:latin typeface="Rockwell" pitchFamily="18" charset="0"/>
            </a:endParaRPr>
          </a:p>
          <a:p>
            <a:pPr algn="ctr"/>
            <a:endParaRPr lang="en-US" sz="3600" i="1" dirty="0">
              <a:solidFill>
                <a:schemeClr val="tx2"/>
              </a:solidFill>
              <a:latin typeface="Rockwell" pitchFamily="18" charset="0"/>
            </a:endParaRPr>
          </a:p>
          <a:p>
            <a:pPr algn="ctr"/>
            <a:r>
              <a:rPr lang="en-US" sz="1400" i="1" dirty="0">
                <a:solidFill>
                  <a:schemeClr val="tx2"/>
                </a:solidFill>
                <a:latin typeface="Rockwell" pitchFamily="18" charset="0"/>
              </a:rPr>
              <a:t>Dr. Jolly Holden</a:t>
            </a:r>
          </a:p>
          <a:p>
            <a:pPr algn="ctr"/>
            <a:r>
              <a:rPr lang="en-US" sz="1400" i="1" dirty="0" smtClean="0">
                <a:solidFill>
                  <a:schemeClr val="tx2"/>
                </a:solidFill>
                <a:latin typeface="Rockwell" pitchFamily="18" charset="0"/>
              </a:rPr>
              <a:t>Associate Professor</a:t>
            </a:r>
          </a:p>
          <a:p>
            <a:pPr algn="ctr"/>
            <a:r>
              <a:rPr lang="en-US" sz="1400" i="1" dirty="0" smtClean="0">
                <a:solidFill>
                  <a:schemeClr val="tx2"/>
                </a:solidFill>
                <a:latin typeface="Rockwell" pitchFamily="18" charset="0"/>
              </a:rPr>
              <a:t>&amp;</a:t>
            </a:r>
          </a:p>
          <a:p>
            <a:pPr algn="ctr"/>
            <a:r>
              <a:rPr lang="en-US" sz="1400" i="1" dirty="0" smtClean="0">
                <a:solidFill>
                  <a:schemeClr val="tx2"/>
                </a:solidFill>
                <a:latin typeface="Rockwell" pitchFamily="18" charset="0"/>
              </a:rPr>
              <a:t>Executive Director,</a:t>
            </a:r>
          </a:p>
          <a:p>
            <a:pPr algn="ctr"/>
            <a:r>
              <a:rPr lang="en-US" sz="1400" i="1" dirty="0" smtClean="0">
                <a:solidFill>
                  <a:schemeClr val="tx2"/>
                </a:solidFill>
                <a:latin typeface="Rockwell" pitchFamily="18" charset="0"/>
              </a:rPr>
              <a:t>Federal Government Distance Learning Association</a:t>
            </a:r>
            <a:endParaRPr lang="en-US" sz="1400" i="1" dirty="0">
              <a:solidFill>
                <a:schemeClr val="tx2"/>
              </a:solidFill>
              <a:latin typeface="Rockwell" pitchFamily="18" charset="0"/>
            </a:endParaRPr>
          </a:p>
        </p:txBody>
      </p:sp>
      <p:pic>
        <p:nvPicPr>
          <p:cNvPr id="3075"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2" cstate="print"/>
          <a:srcRect/>
          <a:stretch>
            <a:fillRect/>
          </a:stretch>
        </p:blipFill>
        <p:spPr bwMode="auto">
          <a:xfrm>
            <a:off x="4038600" y="6248400"/>
            <a:ext cx="571500" cy="295275"/>
          </a:xfrm>
          <a:prstGeom prst="rect">
            <a:avLst/>
          </a:prstGeom>
          <a:noFill/>
          <a:ln w="9525">
            <a:noFill/>
            <a:miter lim="800000"/>
            <a:headEnd/>
            <a:tailEnd/>
          </a:ln>
        </p:spPr>
      </p:pic>
      <p:pic>
        <p:nvPicPr>
          <p:cNvPr id="1026" name="Picture 2" descr="C:\Users\User\Desktop\FGDLA Webstarts\GLTS logo.jpg"/>
          <p:cNvPicPr>
            <a:picLocks noChangeAspect="1" noChangeArrowheads="1"/>
          </p:cNvPicPr>
          <p:nvPr/>
        </p:nvPicPr>
        <p:blipFill>
          <a:blip r:embed="rId3" cstate="print"/>
          <a:srcRect/>
          <a:stretch>
            <a:fillRect/>
          </a:stretch>
        </p:blipFill>
        <p:spPr bwMode="auto">
          <a:xfrm>
            <a:off x="6987762" y="5157788"/>
            <a:ext cx="2003838" cy="1395412"/>
          </a:xfrm>
          <a:prstGeom prst="rect">
            <a:avLst/>
          </a:prstGeom>
          <a:noFill/>
        </p:spPr>
      </p:pic>
      <p:pic>
        <p:nvPicPr>
          <p:cNvPr id="1027" name="Picture 3" descr="C:\Users\User\Desktop\FGDLA Webstarts\FGDLA Website Images\FGDLA Coin.png"/>
          <p:cNvPicPr>
            <a:picLocks noChangeAspect="1" noChangeArrowheads="1"/>
          </p:cNvPicPr>
          <p:nvPr/>
        </p:nvPicPr>
        <p:blipFill>
          <a:blip r:embed="rId4" cstate="print"/>
          <a:srcRect/>
          <a:stretch>
            <a:fillRect/>
          </a:stretch>
        </p:blipFill>
        <p:spPr bwMode="auto">
          <a:xfrm>
            <a:off x="228600" y="5189744"/>
            <a:ext cx="1446213" cy="1439656"/>
          </a:xfrm>
          <a:prstGeom prst="rect">
            <a:avLst/>
          </a:prstGeom>
          <a:noFill/>
        </p:spPr>
      </p:pic>
      <p:sp>
        <p:nvSpPr>
          <p:cNvPr id="6" name="Rectangle 5"/>
          <p:cNvSpPr/>
          <p:nvPr/>
        </p:nvSpPr>
        <p:spPr>
          <a:xfrm>
            <a:off x="1676400" y="4724400"/>
            <a:ext cx="6019800" cy="307777"/>
          </a:xfrm>
          <a:prstGeom prst="rect">
            <a:avLst/>
          </a:prstGeom>
        </p:spPr>
        <p:txBody>
          <a:bodyPr wrap="square">
            <a:spAutoFit/>
          </a:bodyPr>
          <a:lstStyle/>
          <a:p>
            <a:r>
              <a:rPr lang="en-US" sz="1400" dirty="0" smtClean="0">
                <a:latin typeface="+mn-lt"/>
              </a:rPr>
              <a:t>Presentation available at: </a:t>
            </a:r>
            <a:r>
              <a:rPr lang="en-US" sz="1400" dirty="0" smtClean="0">
                <a:latin typeface="+mn-lt"/>
                <a:hlinkClick r:id="rId5"/>
              </a:rPr>
              <a:t>http://www.fgdla.us/glts_presentations.html</a:t>
            </a:r>
            <a:r>
              <a:rPr lang="en-US" sz="1400" dirty="0" smtClean="0">
                <a:latin typeface="+mn-lt"/>
              </a:rPr>
              <a:t> </a:t>
            </a:r>
          </a:p>
        </p:txBody>
      </p:sp>
      <p:sp>
        <p:nvSpPr>
          <p:cNvPr id="7" name="Rectangle 6"/>
          <p:cNvSpPr/>
          <p:nvPr/>
        </p:nvSpPr>
        <p:spPr>
          <a:xfrm>
            <a:off x="2057400" y="5105400"/>
            <a:ext cx="5029200" cy="307777"/>
          </a:xfrm>
          <a:prstGeom prst="rect">
            <a:avLst/>
          </a:prstGeom>
        </p:spPr>
        <p:txBody>
          <a:bodyPr wrap="square">
            <a:spAutoFit/>
          </a:bodyPr>
          <a:lstStyle/>
          <a:p>
            <a:r>
              <a:rPr lang="en-US" sz="1400" dirty="0" smtClean="0">
                <a:latin typeface="+mn-lt"/>
              </a:rPr>
              <a:t>White Paper available at:  </a:t>
            </a:r>
            <a:r>
              <a:rPr lang="en-US" sz="1400" dirty="0" smtClean="0">
                <a:latin typeface="+mn-lt"/>
                <a:hlinkClick r:id="rId6"/>
              </a:rPr>
              <a:t>www.fgdla.us/white_papers.html</a:t>
            </a:r>
            <a:r>
              <a:rPr lang="en-US" sz="1400" dirty="0" smtClean="0">
                <a:latin typeface="+mn-lt"/>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04800" y="1447800"/>
            <a:ext cx="8610600" cy="1815882"/>
          </a:xfrm>
          <a:prstGeom prst="rect">
            <a:avLst/>
          </a:prstGeom>
        </p:spPr>
        <p:txBody>
          <a:bodyPr wrap="square">
            <a:spAutoFit/>
          </a:bodyPr>
          <a:lstStyle/>
          <a:p>
            <a:r>
              <a:rPr lang="en-US" sz="1600" b="1" i="1" dirty="0">
                <a:solidFill>
                  <a:schemeClr val="accent5">
                    <a:lumMod val="50000"/>
                  </a:schemeClr>
                </a:solidFill>
                <a:latin typeface="+mn-lt"/>
                <a:cs typeface="Arial" pitchFamily="34" charset="0"/>
              </a:rPr>
              <a:t>Short-term memory</a:t>
            </a:r>
            <a:r>
              <a:rPr lang="en-US" sz="1600" dirty="0">
                <a:latin typeface="+mn-lt"/>
                <a:cs typeface="Arial" pitchFamily="34" charset="0"/>
              </a:rPr>
              <a:t> is the stage where further </a:t>
            </a:r>
            <a:r>
              <a:rPr lang="en-US" sz="1600" i="1" dirty="0">
                <a:latin typeface="+mn-lt"/>
                <a:cs typeface="Arial" pitchFamily="34" charset="0"/>
              </a:rPr>
              <a:t>consciousness</a:t>
            </a:r>
            <a:r>
              <a:rPr lang="en-US" sz="1600" dirty="0">
                <a:latin typeface="+mn-lt"/>
                <a:cs typeface="Arial" pitchFamily="34" charset="0"/>
              </a:rPr>
              <a:t> processing occurs, per se, actively thinking about what has </a:t>
            </a:r>
            <a:r>
              <a:rPr lang="en-US" sz="1600" dirty="0" smtClean="0">
                <a:latin typeface="+mn-lt"/>
                <a:cs typeface="Arial" pitchFamily="34" charset="0"/>
              </a:rPr>
              <a:t>occurred. </a:t>
            </a:r>
            <a:r>
              <a:rPr lang="en-US" sz="1600" dirty="0" smtClean="0">
                <a:latin typeface="+mn-lt"/>
              </a:rPr>
              <a:t>After entering sensory memory, a limited amount of information is transferred into short-term memory (STM). Within STM, there are three basic operations: </a:t>
            </a:r>
          </a:p>
          <a:p>
            <a:r>
              <a:rPr lang="en-US" sz="1600" b="1" dirty="0" smtClean="0">
                <a:latin typeface="+mn-lt"/>
              </a:rPr>
              <a:t>Iconic memory</a:t>
            </a:r>
            <a:r>
              <a:rPr lang="en-US" sz="1600" dirty="0" smtClean="0">
                <a:latin typeface="+mn-lt"/>
              </a:rPr>
              <a:t> - the ability to hold visual images</a:t>
            </a:r>
          </a:p>
          <a:p>
            <a:r>
              <a:rPr lang="en-US" sz="1600" b="1" dirty="0" smtClean="0">
                <a:latin typeface="+mn-lt"/>
              </a:rPr>
              <a:t>Acoustic memory</a:t>
            </a:r>
            <a:r>
              <a:rPr lang="en-US" sz="1600" dirty="0" smtClean="0">
                <a:latin typeface="+mn-lt"/>
              </a:rPr>
              <a:t> - the ability to hold sounds, and…</a:t>
            </a:r>
          </a:p>
          <a:p>
            <a:r>
              <a:rPr lang="en-US" sz="1600" b="1" dirty="0" smtClean="0">
                <a:latin typeface="+mn-lt"/>
              </a:rPr>
              <a:t>Working memory </a:t>
            </a:r>
            <a:r>
              <a:rPr lang="en-US" sz="1600" dirty="0" smtClean="0">
                <a:latin typeface="+mn-lt"/>
              </a:rPr>
              <a:t>- an active process to keep it until it is put to use.</a:t>
            </a:r>
          </a:p>
        </p:txBody>
      </p:sp>
      <p:sp>
        <p:nvSpPr>
          <p:cNvPr id="24581" name="Rectangle 2"/>
          <p:cNvSpPr>
            <a:spLocks noGrp="1" noChangeArrowheads="1"/>
          </p:cNvSpPr>
          <p:nvPr>
            <p:ph type="title"/>
          </p:nvPr>
        </p:nvSpPr>
        <p:spPr bwMode="auto">
          <a:xfrm>
            <a:off x="685800" y="228600"/>
            <a:ext cx="8077200" cy="990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How the Brain Learns—</a:t>
            </a:r>
            <a:br>
              <a:rPr lang="en-US" sz="3200" dirty="0" smtClean="0"/>
            </a:br>
            <a:r>
              <a:rPr lang="en-US" sz="3200" dirty="0" smtClean="0"/>
              <a:t>Cognitive Information Processing Model</a:t>
            </a:r>
          </a:p>
        </p:txBody>
      </p:sp>
      <p:grpSp>
        <p:nvGrpSpPr>
          <p:cNvPr id="10247" name="Group 46"/>
          <p:cNvGrpSpPr>
            <a:grpSpLocks/>
          </p:cNvGrpSpPr>
          <p:nvPr/>
        </p:nvGrpSpPr>
        <p:grpSpPr bwMode="auto">
          <a:xfrm>
            <a:off x="352425" y="3505202"/>
            <a:ext cx="6581775" cy="1745396"/>
            <a:chOff x="304800" y="4071502"/>
            <a:chExt cx="5808658" cy="1628685"/>
          </a:xfrm>
        </p:grpSpPr>
        <p:sp>
          <p:nvSpPr>
            <p:cNvPr id="28" name="Rectangle 6"/>
            <p:cNvSpPr>
              <a:spLocks noChangeArrowheads="1"/>
            </p:cNvSpPr>
            <p:nvPr/>
          </p:nvSpPr>
          <p:spPr bwMode="auto">
            <a:xfrm>
              <a:off x="304800" y="4084835"/>
              <a:ext cx="914871" cy="543654"/>
            </a:xfrm>
            <a:prstGeom prst="rect">
              <a:avLst/>
            </a:prstGeom>
            <a:noFill/>
            <a:ln w="25400" algn="ctr">
              <a:solidFill>
                <a:schemeClr val="bg1">
                  <a:lumMod val="65000"/>
                </a:schemeClr>
              </a:solidFill>
              <a:round/>
              <a:headEnd/>
              <a:tailEnd/>
            </a:ln>
          </p:spPr>
          <p:txBody>
            <a:bodyPr/>
            <a:lstStyle/>
            <a:p>
              <a:pPr algn="ctr" fontAlgn="t">
                <a:defRPr/>
              </a:pPr>
              <a:endParaRPr lang="en-US" dirty="0">
                <a:latin typeface="Arial" pitchFamily="34" charset="0"/>
                <a:cs typeface="Arial" pitchFamily="34" charset="0"/>
              </a:endParaRPr>
            </a:p>
          </p:txBody>
        </p:sp>
        <p:sp>
          <p:nvSpPr>
            <p:cNvPr id="10251" name="Rectangle 7"/>
            <p:cNvSpPr>
              <a:spLocks noChangeArrowheads="1"/>
            </p:cNvSpPr>
            <p:nvPr/>
          </p:nvSpPr>
          <p:spPr bwMode="auto">
            <a:xfrm>
              <a:off x="1584158" y="4071502"/>
              <a:ext cx="914400" cy="574675"/>
            </a:xfrm>
            <a:prstGeom prst="rect">
              <a:avLst/>
            </a:prstGeom>
            <a:noFill/>
            <a:ln w="25400" algn="ctr">
              <a:solidFill>
                <a:schemeClr val="tx1"/>
              </a:solidFill>
              <a:round/>
              <a:headEnd/>
              <a:tailEnd/>
            </a:ln>
          </p:spPr>
          <p:txBody>
            <a:bodyPr/>
            <a:lstStyle/>
            <a:p>
              <a:pPr algn="ctr" fontAlgn="t"/>
              <a:endParaRPr lang="en-US" dirty="0"/>
            </a:p>
          </p:txBody>
        </p:sp>
        <p:sp>
          <p:nvSpPr>
            <p:cNvPr id="30" name="TextBox 29"/>
            <p:cNvSpPr txBox="1"/>
            <p:nvPr/>
          </p:nvSpPr>
          <p:spPr bwMode="auto">
            <a:xfrm>
              <a:off x="304800" y="4121868"/>
              <a:ext cx="914871" cy="462181"/>
            </a:xfrm>
            <a:prstGeom prst="rect">
              <a:avLst/>
            </a:prstGeom>
            <a:noFill/>
          </p:spPr>
          <p:txBody>
            <a:bodyPr>
              <a:spAutoFit/>
            </a:bodyPr>
            <a:lstStyle/>
            <a:p>
              <a:pPr algn="ctr">
                <a:defRPr/>
              </a:pPr>
              <a:r>
                <a:rPr lang="en-US" sz="1200" b="1" dirty="0">
                  <a:solidFill>
                    <a:schemeClr val="bg1">
                      <a:lumMod val="65000"/>
                    </a:schemeClr>
                  </a:solidFill>
                  <a:latin typeface="+mn-lt"/>
                  <a:cs typeface="+mn-cs"/>
                </a:rPr>
                <a:t>Sensory Input</a:t>
              </a:r>
            </a:p>
          </p:txBody>
        </p:sp>
        <p:sp>
          <p:nvSpPr>
            <p:cNvPr id="31" name="TextBox 30"/>
            <p:cNvSpPr txBox="1"/>
            <p:nvPr/>
          </p:nvSpPr>
          <p:spPr bwMode="auto">
            <a:xfrm>
              <a:off x="1481663" y="4144089"/>
              <a:ext cx="1067583" cy="460699"/>
            </a:xfrm>
            <a:prstGeom prst="rect">
              <a:avLst/>
            </a:prstGeom>
            <a:noFill/>
          </p:spPr>
          <p:txBody>
            <a:bodyPr>
              <a:spAutoFit/>
            </a:bodyPr>
            <a:lstStyle/>
            <a:p>
              <a:pPr algn="ctr">
                <a:defRPr/>
              </a:pPr>
              <a:r>
                <a:rPr lang="en-US" sz="1200" b="1" dirty="0">
                  <a:solidFill>
                    <a:srgbClr val="1B06BA"/>
                  </a:solidFill>
                  <a:latin typeface="+mn-lt"/>
                  <a:cs typeface="+mn-cs"/>
                </a:rPr>
                <a:t>Sensory Memory</a:t>
              </a:r>
            </a:p>
          </p:txBody>
        </p:sp>
        <p:sp>
          <p:nvSpPr>
            <p:cNvPr id="10254" name="Rectangle 11"/>
            <p:cNvSpPr>
              <a:spLocks noChangeArrowheads="1"/>
            </p:cNvSpPr>
            <p:nvPr/>
          </p:nvSpPr>
          <p:spPr bwMode="auto">
            <a:xfrm>
              <a:off x="3129171" y="4071502"/>
              <a:ext cx="1022350" cy="533400"/>
            </a:xfrm>
            <a:prstGeom prst="rect">
              <a:avLst/>
            </a:prstGeom>
            <a:noFill/>
            <a:ln w="25400" algn="ctr">
              <a:solidFill>
                <a:schemeClr val="tx1"/>
              </a:solidFill>
              <a:round/>
              <a:headEnd/>
              <a:tailEnd/>
            </a:ln>
          </p:spPr>
          <p:txBody>
            <a:bodyPr/>
            <a:lstStyle/>
            <a:p>
              <a:pPr algn="ctr" fontAlgn="t"/>
              <a:endParaRPr lang="en-US" dirty="0"/>
            </a:p>
          </p:txBody>
        </p:sp>
        <p:sp>
          <p:nvSpPr>
            <p:cNvPr id="33" name="TextBox 32"/>
            <p:cNvSpPr txBox="1"/>
            <p:nvPr/>
          </p:nvSpPr>
          <p:spPr bwMode="auto">
            <a:xfrm>
              <a:off x="3049413" y="4144089"/>
              <a:ext cx="1113816" cy="460699"/>
            </a:xfrm>
            <a:prstGeom prst="rect">
              <a:avLst/>
            </a:prstGeom>
            <a:noFill/>
          </p:spPr>
          <p:txBody>
            <a:bodyPr>
              <a:spAutoFit/>
            </a:bodyPr>
            <a:lstStyle/>
            <a:p>
              <a:pPr algn="ctr">
                <a:defRPr/>
              </a:pPr>
              <a:r>
                <a:rPr lang="en-US" sz="1200" b="1" dirty="0">
                  <a:solidFill>
                    <a:schemeClr val="accent5">
                      <a:lumMod val="50000"/>
                    </a:schemeClr>
                  </a:solidFill>
                  <a:latin typeface="+mn-lt"/>
                  <a:cs typeface="+mn-cs"/>
                </a:rPr>
                <a:t>Short-term Memory</a:t>
              </a:r>
            </a:p>
          </p:txBody>
        </p:sp>
        <p:cxnSp>
          <p:nvCxnSpPr>
            <p:cNvPr id="10256" name="Straight Arrow Connector 23"/>
            <p:cNvCxnSpPr>
              <a:cxnSpLocks noChangeShapeType="1"/>
            </p:cNvCxnSpPr>
            <p:nvPr/>
          </p:nvCxnSpPr>
          <p:spPr bwMode="auto">
            <a:xfrm>
              <a:off x="2654969" y="4331852"/>
              <a:ext cx="393700" cy="0"/>
            </a:xfrm>
            <a:prstGeom prst="straightConnector1">
              <a:avLst/>
            </a:prstGeom>
            <a:noFill/>
            <a:ln w="38100" algn="ctr">
              <a:solidFill>
                <a:schemeClr val="tx1"/>
              </a:solidFill>
              <a:round/>
              <a:headEnd/>
              <a:tailEnd type="triangle" w="med" len="med"/>
            </a:ln>
          </p:spPr>
        </p:cxnSp>
        <p:sp>
          <p:nvSpPr>
            <p:cNvPr id="51" name="Rectangle 50"/>
            <p:cNvSpPr/>
            <p:nvPr/>
          </p:nvSpPr>
          <p:spPr bwMode="auto">
            <a:xfrm>
              <a:off x="1876752" y="4924757"/>
              <a:ext cx="4236706" cy="77543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1200" dirty="0" smtClean="0">
                  <a:latin typeface="+mn-lt"/>
                </a:rPr>
                <a:t>George Miller’s “Magic Number”: Can hold 5-7 (+/-2) concepts for ~30-40 seconds before it decays… </a:t>
              </a:r>
              <a:r>
                <a:rPr lang="en-US" sz="1200" dirty="0" smtClean="0">
                  <a:latin typeface="+mn-lt"/>
                  <a:hlinkClick r:id="rId3" action="ppaction://hlinksldjump"/>
                </a:rPr>
                <a:t>cognitive load </a:t>
              </a:r>
              <a:r>
                <a:rPr lang="en-US" sz="1200" dirty="0" smtClean="0">
                  <a:latin typeface="+mn-lt"/>
                </a:rPr>
                <a:t>can impede the transfer of information. Distractions &amp; cognitive load decays information, and complexity limits the amount processed.</a:t>
              </a:r>
            </a:p>
          </p:txBody>
        </p:sp>
      </p:grpSp>
      <p:sp>
        <p:nvSpPr>
          <p:cNvPr id="18" name="Rectangle 17"/>
          <p:cNvSpPr/>
          <p:nvPr/>
        </p:nvSpPr>
        <p:spPr>
          <a:xfrm>
            <a:off x="228600" y="5257800"/>
            <a:ext cx="8686800" cy="584775"/>
          </a:xfrm>
          <a:prstGeom prst="rect">
            <a:avLst/>
          </a:prstGeom>
        </p:spPr>
        <p:txBody>
          <a:bodyPr wrap="square">
            <a:spAutoFit/>
          </a:bodyPr>
          <a:lstStyle/>
          <a:p>
            <a:pPr lvl="0">
              <a:spcAft>
                <a:spcPts val="0"/>
              </a:spcAft>
              <a:buClr>
                <a:schemeClr val="tx1">
                  <a:lumMod val="65000"/>
                  <a:lumOff val="35000"/>
                </a:schemeClr>
              </a:buClr>
              <a:buSzPct val="150000"/>
              <a:defRPr/>
            </a:pPr>
            <a:r>
              <a:rPr lang="en-US" sz="1600" b="1" dirty="0" smtClean="0">
                <a:latin typeface="+mn-lt"/>
              </a:rPr>
              <a:t>NOTE:</a:t>
            </a:r>
            <a:r>
              <a:rPr lang="en-US" sz="1600" dirty="0" smtClean="0">
                <a:latin typeface="+mn-lt"/>
              </a:rPr>
              <a:t> </a:t>
            </a:r>
            <a:r>
              <a:rPr lang="en-US" sz="1600" i="1" dirty="0" smtClean="0">
                <a:latin typeface="+mn-lt"/>
              </a:rPr>
              <a:t>STM is vulnerable to interruption or interference, per se, the </a:t>
            </a:r>
            <a:r>
              <a:rPr lang="en-US" sz="1600" i="1" dirty="0" smtClean="0">
                <a:latin typeface="+mn-lt"/>
                <a:hlinkClick r:id="rId4" action="ppaction://hlinksldjump"/>
              </a:rPr>
              <a:t>brain is easily distracted</a:t>
            </a:r>
            <a:r>
              <a:rPr lang="en-US" sz="1600" i="1" dirty="0" smtClean="0">
                <a:latin typeface="+mn-lt"/>
              </a:rPr>
              <a:t>, where attention can be displaced when integrating multimedia components.</a:t>
            </a:r>
          </a:p>
        </p:txBody>
      </p:sp>
      <p:cxnSp>
        <p:nvCxnSpPr>
          <p:cNvPr id="10249" name="Straight Arrow Connector 21"/>
          <p:cNvCxnSpPr>
            <a:cxnSpLocks noChangeShapeType="1"/>
          </p:cNvCxnSpPr>
          <p:nvPr/>
        </p:nvCxnSpPr>
        <p:spPr bwMode="auto">
          <a:xfrm>
            <a:off x="4191000" y="4114800"/>
            <a:ext cx="0" cy="304800"/>
          </a:xfrm>
          <a:prstGeom prst="straightConnector1">
            <a:avLst/>
          </a:prstGeom>
          <a:noFill/>
          <a:ln w="38100" algn="ctr">
            <a:solidFill>
              <a:schemeClr val="tx1"/>
            </a:solidFill>
            <a:prstDash val="sysDot"/>
            <a:round/>
            <a:headEnd/>
            <a:tailEnd type="triangle" w="med" len="med"/>
          </a:ln>
        </p:spPr>
      </p:cxnSp>
      <p:pic>
        <p:nvPicPr>
          <p:cNvPr id="19" name="Picture 2"/>
          <p:cNvPicPr>
            <a:picLocks noChangeAspect="1" noChangeArrowheads="1"/>
          </p:cNvPicPr>
          <p:nvPr/>
        </p:nvPicPr>
        <p:blipFill>
          <a:blip r:embed="rId5" cstate="print"/>
          <a:srcRect/>
          <a:stretch>
            <a:fillRect/>
          </a:stretch>
        </p:blipFill>
        <p:spPr bwMode="auto">
          <a:xfrm>
            <a:off x="5181600" y="3200400"/>
            <a:ext cx="2819400" cy="1301262"/>
          </a:xfrm>
          <a:prstGeom prst="rect">
            <a:avLst/>
          </a:prstGeom>
          <a:noFill/>
          <a:ln w="9525">
            <a:noFill/>
            <a:miter lim="800000"/>
            <a:headEnd/>
            <a:tailEnd/>
          </a:ln>
        </p:spPr>
      </p:pic>
      <p:grpSp>
        <p:nvGrpSpPr>
          <p:cNvPr id="20" name="Group 19"/>
          <p:cNvGrpSpPr/>
          <p:nvPr/>
        </p:nvGrpSpPr>
        <p:grpSpPr>
          <a:xfrm>
            <a:off x="304800" y="6172200"/>
            <a:ext cx="8534400" cy="381000"/>
            <a:chOff x="838200" y="6324600"/>
            <a:chExt cx="7505700" cy="381000"/>
          </a:xfrm>
        </p:grpSpPr>
        <p:sp>
          <p:nvSpPr>
            <p:cNvPr id="21"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9" action="ppaction://hlinksldjump"/>
                </a:rPr>
                <a:t>Learning</a:t>
              </a:r>
              <a:r>
                <a:rPr lang="en-US" sz="1000" b="1" baseline="0" dirty="0" smtClean="0">
                  <a:solidFill>
                    <a:schemeClr val="accent1">
                      <a:lumMod val="50000"/>
                    </a:schemeClr>
                  </a:solidFill>
                  <a:latin typeface="Arial" charset="0"/>
                  <a:hlinkClick r:id="rId9"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10" action="ppaction://hlinksldjump"/>
                </a:rPr>
                <a:t>Cone of Learning  </a:t>
              </a:r>
              <a:r>
                <a:rPr lang="en-US" sz="1000" b="1" dirty="0" smtClean="0">
                  <a:solidFill>
                    <a:schemeClr val="accent1">
                      <a:lumMod val="50000"/>
                    </a:schemeClr>
                  </a:solidFill>
                  <a:latin typeface="Arial" charset="0"/>
                  <a:hlinkClick r:id="rId11" action="ppaction://hlinksldjump"/>
                </a:rPr>
                <a:t>Brain Research Discoveries</a:t>
              </a:r>
              <a:r>
                <a:rPr lang="en-US" sz="1000" b="1" dirty="0">
                  <a:solidFill>
                    <a:schemeClr val="accent1">
                      <a:lumMod val="50000"/>
                    </a:schemeClr>
                  </a:solidFill>
                  <a:latin typeface="Arial" charset="0"/>
                </a:rPr>
                <a:t>	</a:t>
              </a:r>
            </a:p>
          </p:txBody>
        </p:sp>
        <p:pic>
          <p:nvPicPr>
            <p:cNvPr id="22"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2" cstate="print"/>
            <a:srcRect/>
            <a:stretch>
              <a:fillRect/>
            </a:stretch>
          </p:blipFill>
          <p:spPr bwMode="auto">
            <a:xfrm>
              <a:off x="838200" y="6324600"/>
              <a:ext cx="581025" cy="295275"/>
            </a:xfrm>
            <a:prstGeom prst="rect">
              <a:avLst/>
            </a:prstGeom>
            <a:noFill/>
            <a:ln w="9525">
              <a:noFill/>
              <a:miter lim="800000"/>
              <a:headEnd/>
              <a:tailEnd/>
            </a:ln>
          </p:spPr>
        </p:pic>
        <p:pic>
          <p:nvPicPr>
            <p:cNvPr id="23"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3"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52400" y="1447800"/>
            <a:ext cx="8991600" cy="1323439"/>
          </a:xfrm>
          <a:prstGeom prst="rect">
            <a:avLst/>
          </a:prstGeom>
        </p:spPr>
        <p:txBody>
          <a:bodyPr wrap="square">
            <a:spAutoFit/>
          </a:bodyPr>
          <a:lstStyle/>
          <a:p>
            <a:pPr>
              <a:spcAft>
                <a:spcPts val="600"/>
              </a:spcAft>
            </a:pPr>
            <a:r>
              <a:rPr lang="en-US" sz="1500" dirty="0" smtClean="0">
                <a:latin typeface="+mn-lt"/>
                <a:cs typeface="Arial" pitchFamily="34" charset="0"/>
              </a:rPr>
              <a:t>STM </a:t>
            </a:r>
            <a:r>
              <a:rPr lang="en-US" sz="1500" dirty="0">
                <a:latin typeface="+mn-lt"/>
                <a:cs typeface="Arial" pitchFamily="34" charset="0"/>
              </a:rPr>
              <a:t>holds limited information for a limited amount of </a:t>
            </a:r>
            <a:r>
              <a:rPr lang="en-US" sz="1500" dirty="0" smtClean="0">
                <a:latin typeface="+mn-lt"/>
                <a:cs typeface="Arial" pitchFamily="34" charset="0"/>
              </a:rPr>
              <a:t>time…by </a:t>
            </a:r>
            <a:r>
              <a:rPr lang="en-US" sz="1500" dirty="0">
                <a:latin typeface="+mn-lt"/>
                <a:cs typeface="Arial" pitchFamily="34" charset="0"/>
              </a:rPr>
              <a:t>employing cognitive learning </a:t>
            </a:r>
            <a:r>
              <a:rPr lang="en-US" sz="1500" dirty="0" smtClean="0">
                <a:latin typeface="+mn-lt"/>
                <a:cs typeface="Arial" pitchFamily="34" charset="0"/>
              </a:rPr>
              <a:t>strategies, transfer </a:t>
            </a:r>
            <a:r>
              <a:rPr lang="en-US" sz="1500" dirty="0">
                <a:latin typeface="+mn-lt"/>
                <a:cs typeface="Arial" pitchFamily="34" charset="0"/>
              </a:rPr>
              <a:t>of information from working memory to </a:t>
            </a:r>
            <a:r>
              <a:rPr lang="en-US" sz="1500" b="1" i="1" dirty="0">
                <a:solidFill>
                  <a:srgbClr val="993300"/>
                </a:solidFill>
                <a:latin typeface="+mn-lt"/>
                <a:cs typeface="Arial" pitchFamily="34" charset="0"/>
              </a:rPr>
              <a:t>long term memory</a:t>
            </a:r>
            <a:r>
              <a:rPr lang="en-US" sz="1500" i="1" dirty="0">
                <a:solidFill>
                  <a:srgbClr val="993300"/>
                </a:solidFill>
                <a:latin typeface="+mn-lt"/>
                <a:cs typeface="Arial" pitchFamily="34" charset="0"/>
              </a:rPr>
              <a:t> </a:t>
            </a:r>
            <a:r>
              <a:rPr lang="en-US" sz="1500" dirty="0">
                <a:latin typeface="+mn-lt"/>
                <a:cs typeface="Arial" pitchFamily="34" charset="0"/>
              </a:rPr>
              <a:t>can be facilitated</a:t>
            </a:r>
            <a:r>
              <a:rPr lang="en-US" sz="1500" dirty="0" smtClean="0">
                <a:latin typeface="+mn-lt"/>
                <a:cs typeface="Arial" pitchFamily="34" charset="0"/>
              </a:rPr>
              <a:t>. </a:t>
            </a:r>
            <a:r>
              <a:rPr lang="en-US" sz="1500" dirty="0" smtClean="0"/>
              <a:t> </a:t>
            </a:r>
          </a:p>
          <a:p>
            <a:r>
              <a:rPr lang="en-US" sz="1500" dirty="0" smtClean="0">
                <a:latin typeface="+mn-lt"/>
              </a:rPr>
              <a:t>Only information that has moved from working to long-term memory is retrievable and remembered. </a:t>
            </a:r>
            <a:r>
              <a:rPr lang="en-US" sz="1500" i="1" dirty="0" smtClean="0">
                <a:latin typeface="+mn-lt"/>
              </a:rPr>
              <a:t>As instructional designers, we must find ways to make learning </a:t>
            </a:r>
            <a:r>
              <a:rPr lang="en-US" sz="1500" b="1" i="1" dirty="0" smtClean="0">
                <a:latin typeface="+mn-lt"/>
              </a:rPr>
              <a:t>relevant</a:t>
            </a:r>
            <a:r>
              <a:rPr lang="en-US" sz="1500" i="1" dirty="0" smtClean="0">
                <a:latin typeface="+mn-lt"/>
              </a:rPr>
              <a:t> and </a:t>
            </a:r>
            <a:r>
              <a:rPr lang="en-US" sz="1500" b="1" i="1" dirty="0" smtClean="0">
                <a:latin typeface="+mn-lt"/>
              </a:rPr>
              <a:t>meaningful</a:t>
            </a:r>
            <a:r>
              <a:rPr lang="en-US" sz="1500" i="1" dirty="0" smtClean="0">
                <a:latin typeface="+mn-lt"/>
              </a:rPr>
              <a:t> enough for the learner to make the important transfer of information to long-term memory. </a:t>
            </a:r>
          </a:p>
        </p:txBody>
      </p:sp>
      <p:sp>
        <p:nvSpPr>
          <p:cNvPr id="24581" name="Rectangle 2"/>
          <p:cNvSpPr>
            <a:spLocks noGrp="1" noChangeArrowheads="1"/>
          </p:cNvSpPr>
          <p:nvPr>
            <p:ph type="title"/>
          </p:nvPr>
        </p:nvSpPr>
        <p:spPr bwMode="auto">
          <a:xfrm>
            <a:off x="685800" y="228600"/>
            <a:ext cx="8077200" cy="990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How the Brain Learns—</a:t>
            </a:r>
            <a:br>
              <a:rPr lang="en-US" sz="3200" dirty="0" smtClean="0"/>
            </a:br>
            <a:r>
              <a:rPr lang="en-US" sz="3200" dirty="0" smtClean="0"/>
              <a:t>Cognitive Information Processing Model</a:t>
            </a:r>
          </a:p>
        </p:txBody>
      </p:sp>
      <p:grpSp>
        <p:nvGrpSpPr>
          <p:cNvPr id="11271" name="Group 46"/>
          <p:cNvGrpSpPr>
            <a:grpSpLocks/>
          </p:cNvGrpSpPr>
          <p:nvPr/>
        </p:nvGrpSpPr>
        <p:grpSpPr bwMode="auto">
          <a:xfrm>
            <a:off x="377825" y="2916237"/>
            <a:ext cx="8385175" cy="2341563"/>
            <a:chOff x="304800" y="3836312"/>
            <a:chExt cx="8606591" cy="2446896"/>
          </a:xfrm>
        </p:grpSpPr>
        <p:sp>
          <p:nvSpPr>
            <p:cNvPr id="28" name="Rectangle 6"/>
            <p:cNvSpPr>
              <a:spLocks noChangeArrowheads="1"/>
            </p:cNvSpPr>
            <p:nvPr/>
          </p:nvSpPr>
          <p:spPr bwMode="auto">
            <a:xfrm>
              <a:off x="304800" y="4083490"/>
              <a:ext cx="914105" cy="545782"/>
            </a:xfrm>
            <a:prstGeom prst="rect">
              <a:avLst/>
            </a:prstGeom>
            <a:noFill/>
            <a:ln w="25400" algn="ctr">
              <a:solidFill>
                <a:schemeClr val="bg1">
                  <a:lumMod val="65000"/>
                </a:schemeClr>
              </a:solidFill>
              <a:round/>
              <a:headEnd/>
              <a:tailEnd/>
            </a:ln>
          </p:spPr>
          <p:txBody>
            <a:bodyPr/>
            <a:lstStyle/>
            <a:p>
              <a:pPr algn="ctr" fontAlgn="t">
                <a:defRPr/>
              </a:pPr>
              <a:endParaRPr lang="en-US" dirty="0">
                <a:latin typeface="Arial" pitchFamily="34" charset="0"/>
                <a:cs typeface="Arial" pitchFamily="34" charset="0"/>
              </a:endParaRPr>
            </a:p>
          </p:txBody>
        </p:sp>
        <p:sp>
          <p:nvSpPr>
            <p:cNvPr id="11273" name="Rectangle 7"/>
            <p:cNvSpPr>
              <a:spLocks noChangeArrowheads="1"/>
            </p:cNvSpPr>
            <p:nvPr/>
          </p:nvSpPr>
          <p:spPr bwMode="auto">
            <a:xfrm>
              <a:off x="1716506" y="4071502"/>
              <a:ext cx="914400" cy="574675"/>
            </a:xfrm>
            <a:prstGeom prst="rect">
              <a:avLst/>
            </a:prstGeom>
            <a:noFill/>
            <a:ln w="25400" algn="ctr">
              <a:solidFill>
                <a:schemeClr val="tx1"/>
              </a:solidFill>
              <a:round/>
              <a:headEnd/>
              <a:tailEnd/>
            </a:ln>
          </p:spPr>
          <p:txBody>
            <a:bodyPr/>
            <a:lstStyle/>
            <a:p>
              <a:pPr algn="ctr" fontAlgn="t"/>
              <a:endParaRPr lang="en-US" dirty="0"/>
            </a:p>
          </p:txBody>
        </p:sp>
        <p:sp>
          <p:nvSpPr>
            <p:cNvPr id="30" name="TextBox 29"/>
            <p:cNvSpPr txBox="1"/>
            <p:nvPr/>
          </p:nvSpPr>
          <p:spPr bwMode="auto">
            <a:xfrm>
              <a:off x="304800" y="4121645"/>
              <a:ext cx="914105" cy="462837"/>
            </a:xfrm>
            <a:prstGeom prst="rect">
              <a:avLst/>
            </a:prstGeom>
            <a:noFill/>
          </p:spPr>
          <p:txBody>
            <a:bodyPr>
              <a:spAutoFit/>
            </a:bodyPr>
            <a:lstStyle/>
            <a:p>
              <a:pPr algn="ctr">
                <a:defRPr/>
              </a:pPr>
              <a:r>
                <a:rPr lang="en-US" sz="1200" b="1" dirty="0">
                  <a:solidFill>
                    <a:schemeClr val="bg1">
                      <a:lumMod val="65000"/>
                    </a:schemeClr>
                  </a:solidFill>
                  <a:latin typeface="+mn-lt"/>
                  <a:cs typeface="+mn-cs"/>
                </a:rPr>
                <a:t>Sensory Input</a:t>
              </a:r>
            </a:p>
          </p:txBody>
        </p:sp>
        <p:sp>
          <p:nvSpPr>
            <p:cNvPr id="31" name="TextBox 30"/>
            <p:cNvSpPr txBox="1"/>
            <p:nvPr/>
          </p:nvSpPr>
          <p:spPr bwMode="auto">
            <a:xfrm>
              <a:off x="1666994" y="4144870"/>
              <a:ext cx="1065640" cy="459519"/>
            </a:xfrm>
            <a:prstGeom prst="rect">
              <a:avLst/>
            </a:prstGeom>
            <a:noFill/>
          </p:spPr>
          <p:txBody>
            <a:bodyPr>
              <a:spAutoFit/>
            </a:bodyPr>
            <a:lstStyle/>
            <a:p>
              <a:pPr algn="ctr">
                <a:defRPr/>
              </a:pPr>
              <a:r>
                <a:rPr lang="en-US" sz="1200" b="1" dirty="0">
                  <a:solidFill>
                    <a:srgbClr val="1B06BA"/>
                  </a:solidFill>
                  <a:latin typeface="+mn-lt"/>
                  <a:cs typeface="+mn-cs"/>
                </a:rPr>
                <a:t>Sensory Memory</a:t>
              </a:r>
            </a:p>
          </p:txBody>
        </p:sp>
        <p:sp>
          <p:nvSpPr>
            <p:cNvPr id="11276" name="Rectangle 11"/>
            <p:cNvSpPr>
              <a:spLocks noChangeArrowheads="1"/>
            </p:cNvSpPr>
            <p:nvPr/>
          </p:nvSpPr>
          <p:spPr bwMode="auto">
            <a:xfrm>
              <a:off x="3202405" y="4071502"/>
              <a:ext cx="1022350" cy="533400"/>
            </a:xfrm>
            <a:prstGeom prst="rect">
              <a:avLst/>
            </a:prstGeom>
            <a:noFill/>
            <a:ln w="25400" algn="ctr">
              <a:solidFill>
                <a:schemeClr val="tx1"/>
              </a:solidFill>
              <a:round/>
              <a:headEnd/>
              <a:tailEnd/>
            </a:ln>
          </p:spPr>
          <p:txBody>
            <a:bodyPr/>
            <a:lstStyle/>
            <a:p>
              <a:pPr algn="ctr" fontAlgn="t"/>
              <a:endParaRPr lang="en-US" dirty="0"/>
            </a:p>
          </p:txBody>
        </p:sp>
        <p:sp>
          <p:nvSpPr>
            <p:cNvPr id="33" name="TextBox 32"/>
            <p:cNvSpPr txBox="1"/>
            <p:nvPr/>
          </p:nvSpPr>
          <p:spPr bwMode="auto">
            <a:xfrm>
              <a:off x="3201907" y="4144870"/>
              <a:ext cx="1114523" cy="459519"/>
            </a:xfrm>
            <a:prstGeom prst="rect">
              <a:avLst/>
            </a:prstGeom>
            <a:noFill/>
          </p:spPr>
          <p:txBody>
            <a:bodyPr>
              <a:spAutoFit/>
            </a:bodyPr>
            <a:lstStyle/>
            <a:p>
              <a:pPr algn="ctr">
                <a:defRPr/>
              </a:pPr>
              <a:r>
                <a:rPr lang="en-US" sz="1200" b="1" dirty="0">
                  <a:solidFill>
                    <a:schemeClr val="accent5">
                      <a:lumMod val="50000"/>
                    </a:schemeClr>
                  </a:solidFill>
                  <a:latin typeface="+mn-lt"/>
                  <a:cs typeface="+mn-cs"/>
                </a:rPr>
                <a:t>Short-term Memory</a:t>
              </a:r>
            </a:p>
          </p:txBody>
        </p:sp>
        <p:sp>
          <p:nvSpPr>
            <p:cNvPr id="11278" name="Rectangle 16"/>
            <p:cNvSpPr>
              <a:spLocks noChangeArrowheads="1"/>
            </p:cNvSpPr>
            <p:nvPr/>
          </p:nvSpPr>
          <p:spPr bwMode="auto">
            <a:xfrm>
              <a:off x="6799847" y="4071501"/>
              <a:ext cx="1114425" cy="558800"/>
            </a:xfrm>
            <a:prstGeom prst="rect">
              <a:avLst/>
            </a:prstGeom>
            <a:noFill/>
            <a:ln w="25400" algn="ctr">
              <a:solidFill>
                <a:schemeClr val="tx1"/>
              </a:solidFill>
              <a:round/>
              <a:headEnd/>
              <a:tailEnd/>
            </a:ln>
          </p:spPr>
          <p:txBody>
            <a:bodyPr/>
            <a:lstStyle/>
            <a:p>
              <a:pPr algn="ctr" fontAlgn="t"/>
              <a:endParaRPr lang="en-US" dirty="0"/>
            </a:p>
          </p:txBody>
        </p:sp>
        <p:sp>
          <p:nvSpPr>
            <p:cNvPr id="35" name="TextBox 34"/>
            <p:cNvSpPr txBox="1"/>
            <p:nvPr/>
          </p:nvSpPr>
          <p:spPr bwMode="auto">
            <a:xfrm>
              <a:off x="6721452" y="4124963"/>
              <a:ext cx="1191106" cy="461178"/>
            </a:xfrm>
            <a:prstGeom prst="rect">
              <a:avLst/>
            </a:prstGeom>
            <a:noFill/>
          </p:spPr>
          <p:txBody>
            <a:bodyPr>
              <a:spAutoFit/>
            </a:bodyPr>
            <a:lstStyle/>
            <a:p>
              <a:pPr algn="ctr">
                <a:defRPr/>
              </a:pPr>
              <a:r>
                <a:rPr lang="en-US" sz="1200" b="1" dirty="0">
                  <a:solidFill>
                    <a:srgbClr val="993300"/>
                  </a:solidFill>
                  <a:latin typeface="+mn-lt"/>
                  <a:cs typeface="+mn-cs"/>
                </a:rPr>
                <a:t>Long-term Memory</a:t>
              </a:r>
            </a:p>
          </p:txBody>
        </p:sp>
        <p:cxnSp>
          <p:nvCxnSpPr>
            <p:cNvPr id="11280" name="Straight Arrow Connector 23"/>
            <p:cNvCxnSpPr>
              <a:cxnSpLocks noChangeShapeType="1"/>
            </p:cNvCxnSpPr>
            <p:nvPr/>
          </p:nvCxnSpPr>
          <p:spPr bwMode="auto">
            <a:xfrm>
              <a:off x="2654422" y="4331852"/>
              <a:ext cx="393700" cy="0"/>
            </a:xfrm>
            <a:prstGeom prst="straightConnector1">
              <a:avLst/>
            </a:prstGeom>
            <a:noFill/>
            <a:ln w="38100" algn="ctr">
              <a:solidFill>
                <a:schemeClr val="tx1"/>
              </a:solidFill>
              <a:round/>
              <a:headEnd/>
              <a:tailEnd type="triangle" w="med" len="med"/>
            </a:ln>
          </p:spPr>
        </p:cxnSp>
        <p:cxnSp>
          <p:nvCxnSpPr>
            <p:cNvPr id="11281" name="Straight Arrow Connector 24"/>
            <p:cNvCxnSpPr>
              <a:cxnSpLocks noChangeShapeType="1"/>
            </p:cNvCxnSpPr>
            <p:nvPr/>
          </p:nvCxnSpPr>
          <p:spPr bwMode="auto">
            <a:xfrm>
              <a:off x="4946985" y="4393567"/>
              <a:ext cx="914400" cy="0"/>
            </a:xfrm>
            <a:prstGeom prst="straightConnector1">
              <a:avLst/>
            </a:prstGeom>
            <a:noFill/>
            <a:ln w="38100" algn="ctr">
              <a:solidFill>
                <a:schemeClr val="tx1"/>
              </a:solidFill>
              <a:round/>
              <a:headEnd type="triangle" w="med" len="med"/>
              <a:tailEnd type="triangle" w="med" len="med"/>
            </a:ln>
          </p:spPr>
        </p:cxnSp>
        <p:cxnSp>
          <p:nvCxnSpPr>
            <p:cNvPr id="11282" name="Straight Arrow Connector 35"/>
            <p:cNvCxnSpPr>
              <a:cxnSpLocks noChangeShapeType="1"/>
            </p:cNvCxnSpPr>
            <p:nvPr/>
          </p:nvCxnSpPr>
          <p:spPr bwMode="auto">
            <a:xfrm>
              <a:off x="1247274" y="4350841"/>
              <a:ext cx="393700" cy="0"/>
            </a:xfrm>
            <a:prstGeom prst="straightConnector1">
              <a:avLst/>
            </a:prstGeom>
            <a:noFill/>
            <a:ln w="38100" algn="ctr">
              <a:solidFill>
                <a:schemeClr val="tx1"/>
              </a:solidFill>
              <a:round/>
              <a:headEnd/>
              <a:tailEnd type="triangle" w="med" len="med"/>
            </a:ln>
          </p:spPr>
        </p:cxnSp>
        <p:sp>
          <p:nvSpPr>
            <p:cNvPr id="39" name="TextBox 38"/>
            <p:cNvSpPr txBox="1"/>
            <p:nvPr/>
          </p:nvSpPr>
          <p:spPr bwMode="auto">
            <a:xfrm>
              <a:off x="4453301" y="3836312"/>
              <a:ext cx="2033515" cy="482744"/>
            </a:xfrm>
            <a:prstGeom prst="rect">
              <a:avLst/>
            </a:prstGeom>
            <a:noFill/>
          </p:spPr>
          <p:txBody>
            <a:bodyPr>
              <a:spAutoFit/>
            </a:bodyPr>
            <a:lstStyle/>
            <a:p>
              <a:pPr algn="ctr">
                <a:defRPr/>
              </a:pPr>
              <a:r>
                <a:rPr lang="en-US" sz="1200" dirty="0">
                  <a:latin typeface="+mn-lt"/>
                  <a:cs typeface="+mn-cs"/>
                </a:rPr>
                <a:t>Rehearsal, association &amp; consolidation</a:t>
              </a:r>
            </a:p>
          </p:txBody>
        </p:sp>
        <p:sp>
          <p:nvSpPr>
            <p:cNvPr id="40" name="Rectangle 39"/>
            <p:cNvSpPr/>
            <p:nvPr/>
          </p:nvSpPr>
          <p:spPr bwMode="auto">
            <a:xfrm>
              <a:off x="4531513" y="4496559"/>
              <a:ext cx="1955303" cy="867612"/>
            </a:xfrm>
            <a:prstGeom prst="rect">
              <a:avLst/>
            </a:prstGeom>
          </p:spPr>
          <p:txBody>
            <a:bodyPr>
              <a:spAutoFit/>
            </a:bodyPr>
            <a:lstStyle/>
            <a:p>
              <a:pPr>
                <a:defRPr/>
              </a:pPr>
              <a:r>
                <a:rPr lang="en-US" sz="1200" dirty="0">
                  <a:latin typeface="+mn-lt"/>
                  <a:cs typeface="Arial" pitchFamily="34" charset="0"/>
                </a:rPr>
                <a:t>transfer of learning facilitated through the integration of cognitive learning strategies</a:t>
              </a:r>
              <a:endParaRPr lang="en-US" sz="1200" dirty="0">
                <a:latin typeface="Arial" pitchFamily="34" charset="0"/>
                <a:cs typeface="Arial" pitchFamily="34" charset="0"/>
              </a:endParaRPr>
            </a:p>
          </p:txBody>
        </p:sp>
        <p:sp>
          <p:nvSpPr>
            <p:cNvPr id="42" name="TextBox 37"/>
            <p:cNvSpPr txBox="1"/>
            <p:nvPr/>
          </p:nvSpPr>
          <p:spPr bwMode="auto">
            <a:xfrm>
              <a:off x="5939331" y="5029070"/>
              <a:ext cx="2972060" cy="125413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1100" b="1" dirty="0" smtClean="0">
                  <a:latin typeface="+mn-lt"/>
                  <a:cs typeface="+mn-cs"/>
                </a:rPr>
                <a:t>   </a:t>
              </a:r>
              <a:r>
                <a:rPr lang="en-US" sz="1200" b="1" dirty="0" smtClean="0">
                  <a:latin typeface="+mn-lt"/>
                  <a:cs typeface="+mn-cs"/>
                </a:rPr>
                <a:t>Memory Storage</a:t>
              </a:r>
            </a:p>
            <a:p>
              <a:pPr algn="ctr">
                <a:defRPr/>
              </a:pPr>
              <a:r>
                <a:rPr lang="en-US" sz="1200" dirty="0" smtClean="0">
                  <a:latin typeface="+mn-lt"/>
                  <a:cs typeface="+mn-cs"/>
                </a:rPr>
                <a:t>    (</a:t>
              </a:r>
              <a:r>
                <a:rPr lang="en-US" sz="1200" dirty="0" smtClean="0">
                  <a:latin typeface="+mn-lt"/>
                  <a:cs typeface="+mn-cs"/>
                  <a:hlinkClick r:id="rId3" action="ppaction://hlinksldjump"/>
                </a:rPr>
                <a:t>declarative </a:t>
              </a:r>
              <a:r>
                <a:rPr lang="en-US" sz="1200" dirty="0" smtClean="0">
                  <a:latin typeface="+mn-lt"/>
                  <a:cs typeface="+mn-cs"/>
                </a:rPr>
                <a:t>  &amp;   </a:t>
              </a:r>
              <a:r>
                <a:rPr lang="en-US" sz="1200" dirty="0" smtClean="0">
                  <a:latin typeface="+mn-lt"/>
                  <a:cs typeface="+mn-cs"/>
                  <a:hlinkClick r:id="rId4" action="ppaction://hlinksldjump"/>
                </a:rPr>
                <a:t>procedural</a:t>
              </a:r>
              <a:r>
                <a:rPr lang="en-US" sz="1200" dirty="0" smtClean="0">
                  <a:latin typeface="+mn-lt"/>
                  <a:cs typeface="+mn-cs"/>
                </a:rPr>
                <a:t>)</a:t>
              </a:r>
            </a:p>
            <a:p>
              <a:pPr algn="ctr">
                <a:defRPr/>
              </a:pPr>
              <a:endParaRPr lang="en-US" sz="1200" dirty="0" smtClean="0">
                <a:latin typeface="+mn-lt"/>
                <a:cs typeface="+mn-cs"/>
              </a:endParaRPr>
            </a:p>
            <a:p>
              <a:pPr>
                <a:defRPr/>
              </a:pPr>
              <a:endParaRPr lang="en-US" sz="1200" b="1" dirty="0" smtClean="0">
                <a:latin typeface="+mn-lt"/>
              </a:endParaRPr>
            </a:p>
            <a:p>
              <a:pPr>
                <a:defRPr/>
              </a:pPr>
              <a:r>
                <a:rPr lang="en-US" sz="1200" b="1" dirty="0" smtClean="0">
                  <a:latin typeface="+mn-lt"/>
                </a:rPr>
                <a:t> </a:t>
              </a:r>
              <a:r>
                <a:rPr lang="en-US" sz="1200" dirty="0" smtClean="0">
                  <a:latin typeface="+mn-lt"/>
                  <a:hlinkClick r:id="rId5" action="ppaction://hlinksldjump"/>
                </a:rPr>
                <a:t>Episodic &amp; Semantic</a:t>
              </a:r>
              <a:r>
                <a:rPr lang="en-US" sz="1200" dirty="0" smtClean="0">
                  <a:latin typeface="+mn-lt"/>
                </a:rPr>
                <a:t>      implicit              </a:t>
              </a:r>
            </a:p>
            <a:p>
              <a:pPr>
                <a:defRPr/>
              </a:pPr>
              <a:r>
                <a:rPr lang="en-US" sz="1200" dirty="0" smtClean="0">
                  <a:latin typeface="+mn-lt"/>
                </a:rPr>
                <a:t>                                        (unconscious)</a:t>
              </a:r>
              <a:endParaRPr lang="en-US" sz="1200" dirty="0">
                <a:latin typeface="+mn-lt"/>
                <a:cs typeface="+mn-cs"/>
              </a:endParaRPr>
            </a:p>
          </p:txBody>
        </p:sp>
        <p:cxnSp>
          <p:nvCxnSpPr>
            <p:cNvPr id="11286" name="Straight Arrow Connector 13"/>
            <p:cNvCxnSpPr>
              <a:cxnSpLocks noChangeShapeType="1"/>
            </p:cNvCxnSpPr>
            <p:nvPr/>
          </p:nvCxnSpPr>
          <p:spPr bwMode="auto">
            <a:xfrm flipH="1">
              <a:off x="6643438" y="5486294"/>
              <a:ext cx="153988" cy="228707"/>
            </a:xfrm>
            <a:prstGeom prst="straightConnector1">
              <a:avLst/>
            </a:prstGeom>
            <a:noFill/>
            <a:ln w="19050" algn="ctr">
              <a:solidFill>
                <a:schemeClr val="tx1"/>
              </a:solidFill>
              <a:round/>
              <a:headEnd/>
              <a:tailEnd type="triangle" w="med" len="med"/>
            </a:ln>
          </p:spPr>
        </p:cxnSp>
        <p:cxnSp>
          <p:nvCxnSpPr>
            <p:cNvPr id="11287" name="Straight Arrow Connector 13"/>
            <p:cNvCxnSpPr>
              <a:cxnSpLocks noChangeShapeType="1"/>
            </p:cNvCxnSpPr>
            <p:nvPr/>
          </p:nvCxnSpPr>
          <p:spPr bwMode="auto">
            <a:xfrm>
              <a:off x="7034300" y="5486294"/>
              <a:ext cx="150812" cy="228707"/>
            </a:xfrm>
            <a:prstGeom prst="straightConnector1">
              <a:avLst/>
            </a:prstGeom>
            <a:noFill/>
            <a:ln w="19050" algn="ctr">
              <a:solidFill>
                <a:schemeClr val="tx1"/>
              </a:solidFill>
              <a:round/>
              <a:headEnd/>
              <a:tailEnd type="triangle" w="med" len="med"/>
            </a:ln>
          </p:spPr>
        </p:cxnSp>
        <p:cxnSp>
          <p:nvCxnSpPr>
            <p:cNvPr id="11288" name="Straight Arrow Connector 13"/>
            <p:cNvCxnSpPr>
              <a:cxnSpLocks noChangeShapeType="1"/>
            </p:cNvCxnSpPr>
            <p:nvPr/>
          </p:nvCxnSpPr>
          <p:spPr bwMode="auto">
            <a:xfrm>
              <a:off x="8051058" y="5508495"/>
              <a:ext cx="0" cy="318511"/>
            </a:xfrm>
            <a:prstGeom prst="straightConnector1">
              <a:avLst/>
            </a:prstGeom>
            <a:noFill/>
            <a:ln w="19050" algn="ctr">
              <a:solidFill>
                <a:schemeClr val="tx1"/>
              </a:solidFill>
              <a:round/>
              <a:headEnd/>
              <a:tailEnd type="triangle" w="med" len="med"/>
            </a:ln>
          </p:spPr>
        </p:cxnSp>
        <p:sp>
          <p:nvSpPr>
            <p:cNvPr id="56" name="TextBox 55"/>
            <p:cNvSpPr txBox="1"/>
            <p:nvPr/>
          </p:nvSpPr>
          <p:spPr bwMode="auto">
            <a:xfrm>
              <a:off x="6565028" y="4647521"/>
              <a:ext cx="1720666" cy="290309"/>
            </a:xfrm>
            <a:prstGeom prst="rect">
              <a:avLst/>
            </a:prstGeom>
            <a:noFill/>
          </p:spPr>
          <p:txBody>
            <a:bodyPr>
              <a:spAutoFit/>
            </a:bodyPr>
            <a:lstStyle/>
            <a:p>
              <a:pPr algn="ctr">
                <a:defRPr/>
              </a:pPr>
              <a:r>
                <a:rPr lang="en-US" sz="1200" dirty="0">
                  <a:latin typeface="+mn-lt"/>
                  <a:cs typeface="+mn-cs"/>
                </a:rPr>
                <a:t>context        meaning</a:t>
              </a:r>
            </a:p>
          </p:txBody>
        </p:sp>
        <p:cxnSp>
          <p:nvCxnSpPr>
            <p:cNvPr id="11290" name="Straight Arrow Connector 16"/>
            <p:cNvCxnSpPr>
              <a:cxnSpLocks noChangeShapeType="1"/>
            </p:cNvCxnSpPr>
            <p:nvPr/>
          </p:nvCxnSpPr>
          <p:spPr bwMode="auto">
            <a:xfrm>
              <a:off x="7347284" y="4724256"/>
              <a:ext cx="0" cy="304943"/>
            </a:xfrm>
            <a:prstGeom prst="straightConnector1">
              <a:avLst/>
            </a:prstGeom>
            <a:noFill/>
            <a:ln w="38100" algn="ctr">
              <a:solidFill>
                <a:schemeClr val="tx1"/>
              </a:solidFill>
              <a:prstDash val="sysDot"/>
              <a:round/>
              <a:headEnd/>
              <a:tailEnd type="triangle" w="med" len="med"/>
            </a:ln>
          </p:spPr>
        </p:cxnSp>
      </p:grpSp>
      <p:pic>
        <p:nvPicPr>
          <p:cNvPr id="1026" name="Picture 2"/>
          <p:cNvPicPr>
            <a:picLocks noChangeAspect="1" noChangeArrowheads="1"/>
          </p:cNvPicPr>
          <p:nvPr/>
        </p:nvPicPr>
        <p:blipFill>
          <a:blip r:embed="rId6" cstate="print"/>
          <a:srcRect/>
          <a:stretch>
            <a:fillRect/>
          </a:stretch>
        </p:blipFill>
        <p:spPr bwMode="auto">
          <a:xfrm>
            <a:off x="533400" y="3810000"/>
            <a:ext cx="2057400" cy="2172074"/>
          </a:xfrm>
          <a:prstGeom prst="rect">
            <a:avLst/>
          </a:prstGeom>
          <a:noFill/>
          <a:ln w="9525">
            <a:noFill/>
            <a:miter lim="800000"/>
            <a:headEnd/>
            <a:tailEnd/>
          </a:ln>
        </p:spPr>
      </p:pic>
      <p:sp>
        <p:nvSpPr>
          <p:cNvPr id="32" name="Rectangle 31"/>
          <p:cNvSpPr/>
          <p:nvPr/>
        </p:nvSpPr>
        <p:spPr bwMode="auto">
          <a:xfrm>
            <a:off x="3124200" y="2819400"/>
            <a:ext cx="5715000" cy="2438400"/>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TextBox 40"/>
          <p:cNvSpPr txBox="1"/>
          <p:nvPr/>
        </p:nvSpPr>
        <p:spPr>
          <a:xfrm>
            <a:off x="3352800" y="5638800"/>
            <a:ext cx="4572000" cy="369332"/>
          </a:xfrm>
          <a:prstGeom prst="rect">
            <a:avLst/>
          </a:prstGeom>
          <a:noFill/>
        </p:spPr>
        <p:txBody>
          <a:bodyPr wrap="square" rtlCol="0">
            <a:spAutoFit/>
          </a:bodyPr>
          <a:lstStyle/>
          <a:p>
            <a:r>
              <a:rPr lang="en-US" dirty="0" smtClean="0">
                <a:latin typeface="+mn-lt"/>
              </a:rPr>
              <a:t>Note: Be aware of </a:t>
            </a:r>
            <a:r>
              <a:rPr lang="en-US" dirty="0" smtClean="0">
                <a:latin typeface="+mn-lt"/>
                <a:hlinkClick r:id="rId7" action="ppaction://hlinksldjump"/>
              </a:rPr>
              <a:t>selective attention</a:t>
            </a:r>
            <a:endParaRPr lang="en-US" dirty="0">
              <a:latin typeface="+mn-lt"/>
            </a:endParaRPr>
          </a:p>
        </p:txBody>
      </p:sp>
      <p:grpSp>
        <p:nvGrpSpPr>
          <p:cNvPr id="34" name="Group 33"/>
          <p:cNvGrpSpPr/>
          <p:nvPr/>
        </p:nvGrpSpPr>
        <p:grpSpPr>
          <a:xfrm>
            <a:off x="304800" y="6172200"/>
            <a:ext cx="8534400" cy="381000"/>
            <a:chOff x="838200" y="6324600"/>
            <a:chExt cx="7505700" cy="381000"/>
          </a:xfrm>
        </p:grpSpPr>
        <p:sp>
          <p:nvSpPr>
            <p:cNvPr id="36"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8"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9"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10"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11" action="ppaction://hlinksldjump"/>
                </a:rPr>
                <a:t>Learning</a:t>
              </a:r>
              <a:r>
                <a:rPr lang="en-US" sz="1000" b="1" baseline="0" dirty="0" smtClean="0">
                  <a:solidFill>
                    <a:schemeClr val="accent1">
                      <a:lumMod val="50000"/>
                    </a:schemeClr>
                  </a:solidFill>
                  <a:latin typeface="Arial" charset="0"/>
                  <a:hlinkClick r:id="rId11"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12" action="ppaction://hlinksldjump"/>
                </a:rPr>
                <a:t>Cone of Learning  </a:t>
              </a:r>
              <a:r>
                <a:rPr lang="en-US" sz="1000" b="1" dirty="0" smtClean="0">
                  <a:solidFill>
                    <a:schemeClr val="accent1">
                      <a:lumMod val="50000"/>
                    </a:schemeClr>
                  </a:solidFill>
                  <a:latin typeface="Arial" charset="0"/>
                  <a:hlinkClick r:id="rId13" action="ppaction://hlinksldjump"/>
                </a:rPr>
                <a:t>Brain Research Discoveries</a:t>
              </a:r>
              <a:r>
                <a:rPr lang="en-US" sz="1000" b="1" dirty="0">
                  <a:solidFill>
                    <a:schemeClr val="accent1">
                      <a:lumMod val="50000"/>
                    </a:schemeClr>
                  </a:solidFill>
                  <a:latin typeface="Arial" charset="0"/>
                </a:rPr>
                <a:t>	</a:t>
              </a:r>
            </a:p>
          </p:txBody>
        </p:sp>
        <p:pic>
          <p:nvPicPr>
            <p:cNvPr id="3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4" cstate="print"/>
            <a:srcRect/>
            <a:stretch>
              <a:fillRect/>
            </a:stretch>
          </p:blipFill>
          <p:spPr bwMode="auto">
            <a:xfrm>
              <a:off x="838200" y="6324600"/>
              <a:ext cx="581025" cy="295275"/>
            </a:xfrm>
            <a:prstGeom prst="rect">
              <a:avLst/>
            </a:prstGeom>
            <a:noFill/>
            <a:ln w="9525">
              <a:noFill/>
              <a:miter lim="800000"/>
              <a:headEnd/>
              <a:tailEnd/>
            </a:ln>
          </p:spPr>
        </p:pic>
        <p:pic>
          <p:nvPicPr>
            <p:cNvPr id="3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5"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651099"/>
            <a:ext cx="8610600" cy="2616101"/>
          </a:xfrm>
          <a:prstGeom prst="rect">
            <a:avLst/>
          </a:prstGeom>
        </p:spPr>
        <p:txBody>
          <a:bodyPr wrap="square">
            <a:spAutoFit/>
          </a:bodyPr>
          <a:lstStyle/>
          <a:p>
            <a:pPr marL="171450" indent="-171450">
              <a:spcAft>
                <a:spcPts val="1200"/>
              </a:spcAft>
              <a:buClr>
                <a:schemeClr val="tx1">
                  <a:lumMod val="65000"/>
                  <a:lumOff val="35000"/>
                </a:schemeClr>
              </a:buClr>
              <a:buSzPct val="150000"/>
              <a:buFont typeface="Arial" pitchFamily="34" charset="0"/>
              <a:buChar char="•"/>
            </a:pPr>
            <a:r>
              <a:rPr lang="en-US" dirty="0" smtClean="0">
                <a:latin typeface="+mn-lt"/>
              </a:rPr>
              <a:t>Based upon recent research from neuroscience, “separate structures in the brain are highly interconnected and there is profound cross-modal activation and transfer of information between sensory modalities”.</a:t>
            </a:r>
          </a:p>
          <a:p>
            <a:pPr marL="171450" indent="-171450">
              <a:spcAft>
                <a:spcPts val="1200"/>
              </a:spcAft>
              <a:buClr>
                <a:schemeClr val="tx1">
                  <a:lumMod val="65000"/>
                  <a:lumOff val="35000"/>
                </a:schemeClr>
              </a:buClr>
              <a:buSzPct val="150000"/>
              <a:buFont typeface="Arial" pitchFamily="34" charset="0"/>
              <a:buChar char="•"/>
            </a:pPr>
            <a:r>
              <a:rPr lang="en-US" kern="0" dirty="0" smtClean="0">
                <a:latin typeface="+mn-lt"/>
              </a:rPr>
              <a:t>L</a:t>
            </a:r>
            <a:r>
              <a:rPr lang="en-US" dirty="0" smtClean="0">
                <a:latin typeface="+mn-lt"/>
              </a:rPr>
              <a:t>earning, or perceptual modalities, are sensory based and refer to the primary way our bodies take in information though our senses: </a:t>
            </a:r>
            <a:r>
              <a:rPr lang="en-US" i="1" dirty="0" smtClean="0">
                <a:latin typeface="+mn-lt"/>
              </a:rPr>
              <a:t>visual</a:t>
            </a:r>
            <a:r>
              <a:rPr lang="en-US" dirty="0" smtClean="0">
                <a:latin typeface="+mn-lt"/>
              </a:rPr>
              <a:t> (seeing), </a:t>
            </a:r>
            <a:r>
              <a:rPr lang="en-US" i="1" dirty="0" smtClean="0">
                <a:latin typeface="+mn-lt"/>
              </a:rPr>
              <a:t>auditory</a:t>
            </a:r>
            <a:r>
              <a:rPr lang="en-US" dirty="0" smtClean="0">
                <a:latin typeface="+mn-lt"/>
              </a:rPr>
              <a:t> (hearing), </a:t>
            </a:r>
            <a:r>
              <a:rPr lang="en-US" i="1" dirty="0" smtClean="0">
                <a:latin typeface="+mn-lt"/>
              </a:rPr>
              <a:t>kinesthetic </a:t>
            </a:r>
            <a:r>
              <a:rPr lang="en-US" dirty="0" smtClean="0">
                <a:latin typeface="+mn-lt"/>
              </a:rPr>
              <a:t>(moving), and </a:t>
            </a:r>
            <a:r>
              <a:rPr lang="en-US" i="1" dirty="0" smtClean="0">
                <a:latin typeface="+mn-lt"/>
              </a:rPr>
              <a:t>tactile</a:t>
            </a:r>
            <a:r>
              <a:rPr lang="en-US" dirty="0" smtClean="0">
                <a:latin typeface="+mn-lt"/>
              </a:rPr>
              <a:t> (touching).</a:t>
            </a:r>
          </a:p>
          <a:p>
            <a:pPr marL="171450" lvl="1" indent="-171450">
              <a:spcAft>
                <a:spcPts val="1200"/>
              </a:spcAft>
              <a:buClr>
                <a:schemeClr val="tx1">
                  <a:lumMod val="65000"/>
                  <a:lumOff val="35000"/>
                </a:schemeClr>
              </a:buClr>
              <a:buSzPct val="150000"/>
              <a:buFont typeface="Arial" pitchFamily="34" charset="0"/>
              <a:buChar char="•"/>
            </a:pPr>
            <a:r>
              <a:rPr lang="en-US" dirty="0" smtClean="0">
                <a:latin typeface="+mn-lt"/>
                <a:cs typeface="Arial" pitchFamily="34" charset="0"/>
              </a:rPr>
              <a:t>When content is presented through two different channels (visual and auditory),working memory can be increased </a:t>
            </a:r>
            <a:r>
              <a:rPr lang="en-US" dirty="0" smtClean="0">
                <a:latin typeface="+mn-lt"/>
              </a:rPr>
              <a:t>(</a:t>
            </a:r>
            <a:r>
              <a:rPr lang="en-US" dirty="0" smtClean="0">
                <a:latin typeface="+mn-lt"/>
                <a:hlinkClick r:id="rId3" action="ppaction://hlinksldjump"/>
              </a:rPr>
              <a:t>dual coding theory</a:t>
            </a:r>
            <a:r>
              <a:rPr lang="en-US" dirty="0" smtClean="0">
                <a:latin typeface="+mn-lt"/>
              </a:rPr>
              <a:t>).</a:t>
            </a:r>
          </a:p>
        </p:txBody>
      </p:sp>
      <p:sp>
        <p:nvSpPr>
          <p:cNvPr id="12" name="Rectangle 2"/>
          <p:cNvSpPr>
            <a:spLocks noGrp="1" noChangeArrowheads="1"/>
          </p:cNvSpPr>
          <p:nvPr>
            <p:ph type="title"/>
          </p:nvPr>
        </p:nvSpPr>
        <p:spPr bwMode="auto">
          <a:xfrm>
            <a:off x="685800" y="228600"/>
            <a:ext cx="8077200" cy="990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How the Brain Learns—</a:t>
            </a:r>
            <a:br>
              <a:rPr lang="en-US" sz="3200" dirty="0" smtClean="0"/>
            </a:br>
            <a:r>
              <a:rPr lang="en-US" sz="3200" dirty="0" smtClean="0"/>
              <a:t>Cognitive Information Processing Model</a:t>
            </a:r>
          </a:p>
        </p:txBody>
      </p:sp>
      <p:grpSp>
        <p:nvGrpSpPr>
          <p:cNvPr id="8" name="Group 7"/>
          <p:cNvGrpSpPr/>
          <p:nvPr/>
        </p:nvGrpSpPr>
        <p:grpSpPr>
          <a:xfrm>
            <a:off x="304800" y="6172200"/>
            <a:ext cx="8534400" cy="381000"/>
            <a:chOff x="838200" y="6324600"/>
            <a:chExt cx="7505700" cy="381000"/>
          </a:xfrm>
        </p:grpSpPr>
        <p:sp>
          <p:nvSpPr>
            <p:cNvPr id="9"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1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pic>
          <p:nvPicPr>
            <p:cNvPr id="1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1" cstate="print"/>
            <a:srcRect/>
            <a:stretch>
              <a:fillRect/>
            </a:stretch>
          </p:blipFill>
          <p:spPr bwMode="auto">
            <a:xfrm>
              <a:off x="7772400" y="6324600"/>
              <a:ext cx="571500" cy="295275"/>
            </a:xfrm>
            <a:prstGeom prst="rect">
              <a:avLst/>
            </a:prstGeom>
            <a:noFill/>
            <a:ln w="9525">
              <a:noFill/>
              <a:miter lim="800000"/>
              <a:headEnd/>
              <a:tailEnd/>
            </a:ln>
          </p:spPr>
        </p:pic>
      </p:grpSp>
      <p:sp>
        <p:nvSpPr>
          <p:cNvPr id="13" name="Rectangle 12"/>
          <p:cNvSpPr/>
          <p:nvPr/>
        </p:nvSpPr>
        <p:spPr>
          <a:xfrm>
            <a:off x="304800" y="4716959"/>
            <a:ext cx="8686800" cy="769441"/>
          </a:xfrm>
          <a:prstGeom prst="rect">
            <a:avLst/>
          </a:prstGeom>
          <a:ln w="34925">
            <a:solidFill>
              <a:srgbClr val="FF0000"/>
            </a:solidFill>
          </a:ln>
        </p:spPr>
        <p:txBody>
          <a:bodyPr wrap="square">
            <a:spAutoFit/>
          </a:bodyPr>
          <a:lstStyle/>
          <a:p>
            <a:pPr>
              <a:spcAft>
                <a:spcPts val="0"/>
              </a:spcAft>
              <a:buClr>
                <a:schemeClr val="tx1">
                  <a:lumMod val="65000"/>
                  <a:lumOff val="35000"/>
                </a:schemeClr>
              </a:buClr>
              <a:buSzPct val="150000"/>
            </a:pPr>
            <a:r>
              <a:rPr lang="en-US" sz="1600" dirty="0" smtClean="0">
                <a:latin typeface="+mn-lt"/>
              </a:rPr>
              <a:t>“</a:t>
            </a:r>
            <a:r>
              <a:rPr lang="en-US" sz="1600" i="1" dirty="0" smtClean="0">
                <a:latin typeface="+mn-lt"/>
              </a:rPr>
              <a:t>it is incorrect to assume that only one sensory modality is involved with cognitive information processing.”  </a:t>
            </a:r>
            <a:r>
              <a:rPr lang="en-US" sz="1200" dirty="0" err="1" smtClean="0">
                <a:latin typeface="+mn-lt"/>
              </a:rPr>
              <a:t>Neuromyths</a:t>
            </a:r>
            <a:r>
              <a:rPr lang="en-US" sz="1200" dirty="0" smtClean="0">
                <a:latin typeface="+mn-lt"/>
              </a:rPr>
              <a:t> in education: Prevalence and predictors of misconceptions among teachers, frontiers in Educational Psychology,  2012: </a:t>
            </a:r>
            <a:r>
              <a:rPr lang="en-US" sz="1200" u="sng" dirty="0" smtClean="0">
                <a:latin typeface="+mn-lt"/>
                <a:hlinkClick r:id="rId12"/>
              </a:rPr>
              <a:t>http://www.frontiersin.org/Educational_Psychology/10.3389/fpsyg.2012.00429/full</a:t>
            </a:r>
            <a:r>
              <a:rPr lang="en-US" sz="1200" dirty="0" smtClean="0">
                <a:latin typeface="+mn-l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800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623298"/>
            <a:ext cx="8686800" cy="2616101"/>
          </a:xfrm>
          <a:prstGeom prst="rect">
            <a:avLst/>
          </a:prstGeom>
        </p:spPr>
        <p:txBody>
          <a:bodyPr wrap="square">
            <a:spAutoFit/>
          </a:bodyPr>
          <a:lstStyle/>
          <a:p>
            <a:pPr marL="171450" indent="-171450">
              <a:spcAft>
                <a:spcPts val="1200"/>
              </a:spcAft>
              <a:buClr>
                <a:schemeClr val="tx1">
                  <a:lumMod val="65000"/>
                  <a:lumOff val="35000"/>
                </a:schemeClr>
              </a:buClr>
              <a:buSzPct val="150000"/>
              <a:buFont typeface="Arial" pitchFamily="34" charset="0"/>
              <a:buChar char="•"/>
            </a:pPr>
            <a:r>
              <a:rPr lang="en-US" dirty="0" smtClean="0">
                <a:latin typeface="+mj-lt"/>
              </a:rPr>
              <a:t>Furthermore, you typically store memories in terms of meaning (context)-- not in terms of whether you saw (visual), heard (aural), or physically (tactile/ kinesthetic) interacted with the information. </a:t>
            </a:r>
          </a:p>
          <a:p>
            <a:pPr marL="171450" indent="-171450">
              <a:spcAft>
                <a:spcPts val="1200"/>
              </a:spcAft>
              <a:buClr>
                <a:schemeClr val="tx1">
                  <a:lumMod val="65000"/>
                  <a:lumOff val="35000"/>
                </a:schemeClr>
              </a:buClr>
              <a:buSzPct val="150000"/>
              <a:buFont typeface="Arial" pitchFamily="34" charset="0"/>
              <a:buChar char="•"/>
            </a:pPr>
            <a:r>
              <a:rPr lang="en-US" dirty="0" smtClean="0">
                <a:latin typeface="+mj-lt"/>
              </a:rPr>
              <a:t>The more numerous and varied the media is used, the richer and more secure will be the concepts we develop.</a:t>
            </a:r>
          </a:p>
          <a:p>
            <a:pPr marL="171450" indent="-171450">
              <a:spcAft>
                <a:spcPts val="1200"/>
              </a:spcAft>
              <a:buClr>
                <a:schemeClr val="tx1">
                  <a:lumMod val="65000"/>
                  <a:lumOff val="35000"/>
                </a:schemeClr>
              </a:buClr>
              <a:buSzPct val="150000"/>
              <a:buFont typeface="Arial" pitchFamily="34" charset="0"/>
              <a:buChar char="•"/>
            </a:pPr>
            <a:r>
              <a:rPr lang="en-US" dirty="0" smtClean="0">
                <a:latin typeface="+mn-lt"/>
              </a:rPr>
              <a:t>For learning and instruction to be meaningful and relevant, it must build upon the learner's prior knowledge and help the learner to make connections between what they already know and what they are about to learn.</a:t>
            </a:r>
          </a:p>
        </p:txBody>
      </p:sp>
      <p:sp>
        <p:nvSpPr>
          <p:cNvPr id="12" name="Rectangle 2"/>
          <p:cNvSpPr>
            <a:spLocks noGrp="1" noChangeArrowheads="1"/>
          </p:cNvSpPr>
          <p:nvPr>
            <p:ph type="title"/>
          </p:nvPr>
        </p:nvSpPr>
        <p:spPr bwMode="auto">
          <a:xfrm>
            <a:off x="685800" y="228600"/>
            <a:ext cx="8077200" cy="990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How the Brain Learns—</a:t>
            </a:r>
            <a:br>
              <a:rPr lang="en-US" sz="3200" dirty="0" smtClean="0"/>
            </a:br>
            <a:r>
              <a:rPr lang="en-US" sz="3200" dirty="0" smtClean="0"/>
              <a:t>Cognitive Information Processing Model</a:t>
            </a:r>
          </a:p>
        </p:txBody>
      </p:sp>
      <p:grpSp>
        <p:nvGrpSpPr>
          <p:cNvPr id="8" name="Group 7"/>
          <p:cNvGrpSpPr/>
          <p:nvPr/>
        </p:nvGrpSpPr>
        <p:grpSpPr>
          <a:xfrm>
            <a:off x="304800" y="6172200"/>
            <a:ext cx="8534400" cy="381000"/>
            <a:chOff x="838200" y="6324600"/>
            <a:chExt cx="7505700" cy="381000"/>
          </a:xfrm>
        </p:grpSpPr>
        <p:sp>
          <p:nvSpPr>
            <p:cNvPr id="9"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
        <p:nvSpPr>
          <p:cNvPr id="14" name="Rectangle 13"/>
          <p:cNvSpPr/>
          <p:nvPr/>
        </p:nvSpPr>
        <p:spPr>
          <a:xfrm>
            <a:off x="304800" y="4724400"/>
            <a:ext cx="8610600" cy="492443"/>
          </a:xfrm>
          <a:prstGeom prst="rect">
            <a:avLst/>
          </a:prstGeom>
        </p:spPr>
        <p:txBody>
          <a:bodyPr wrap="square">
            <a:spAutoFit/>
          </a:bodyPr>
          <a:lstStyle/>
          <a:p>
            <a:pPr algn="ctr"/>
            <a:r>
              <a:rPr lang="en-US" sz="2600" b="1" dirty="0" smtClean="0">
                <a:solidFill>
                  <a:srgbClr val="002060"/>
                </a:solidFill>
                <a:latin typeface="+mn-lt"/>
              </a:rPr>
              <a:t>I get how we learn, but how and why do we forget? </a:t>
            </a:r>
            <a:endParaRPr lang="en-US" sz="2600" b="1"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8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600200" y="533400"/>
            <a:ext cx="55626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The Forgetting Curve</a:t>
            </a:r>
          </a:p>
        </p:txBody>
      </p:sp>
      <p:sp>
        <p:nvSpPr>
          <p:cNvPr id="13" name="TextBox 12"/>
          <p:cNvSpPr txBox="1"/>
          <p:nvPr/>
        </p:nvSpPr>
        <p:spPr>
          <a:xfrm>
            <a:off x="228600" y="1524000"/>
            <a:ext cx="8915400" cy="2015936"/>
          </a:xfrm>
          <a:prstGeom prst="rect">
            <a:avLst/>
          </a:prstGeom>
          <a:noFill/>
        </p:spPr>
        <p:txBody>
          <a:bodyPr wrap="square" rtlCol="0">
            <a:spAutoFit/>
          </a:bodyPr>
          <a:lstStyle/>
          <a:p>
            <a:pPr algn="ctr">
              <a:spcAft>
                <a:spcPts val="1800"/>
              </a:spcAft>
            </a:pPr>
            <a:r>
              <a:rPr lang="en-US" sz="2000" dirty="0" smtClean="0">
                <a:latin typeface="+mn-lt"/>
              </a:rPr>
              <a:t>Articles appearing in several professional T&amp;D magazines</a:t>
            </a:r>
          </a:p>
          <a:p>
            <a:pPr algn="ctr">
              <a:spcAft>
                <a:spcPts val="1800"/>
              </a:spcAft>
            </a:pPr>
            <a:r>
              <a:rPr lang="en-US" sz="2000" b="1" i="1" dirty="0" smtClean="0">
                <a:latin typeface="+mn-lt"/>
              </a:rPr>
              <a:t>“70% of all training is forgotten in 24 hours”</a:t>
            </a:r>
          </a:p>
          <a:p>
            <a:pPr algn="ctr">
              <a:spcAft>
                <a:spcPts val="1800"/>
              </a:spcAft>
            </a:pPr>
            <a:r>
              <a:rPr lang="en-US" sz="2000" b="1" i="1" dirty="0" smtClean="0">
                <a:latin typeface="+mn-lt"/>
              </a:rPr>
              <a:t>“70% of everything we learn is forgotten in 24 hours”</a:t>
            </a:r>
          </a:p>
          <a:p>
            <a:pPr algn="ctr">
              <a:spcAft>
                <a:spcPts val="1200"/>
              </a:spcAft>
            </a:pPr>
            <a:r>
              <a:rPr lang="en-US" sz="2000" b="1" i="1" dirty="0" smtClean="0">
                <a:latin typeface="+mn-lt"/>
              </a:rPr>
              <a:t>We forget 70% of all formal education</a:t>
            </a:r>
          </a:p>
        </p:txBody>
      </p:sp>
      <p:grpSp>
        <p:nvGrpSpPr>
          <p:cNvPr id="8" name="Group 7"/>
          <p:cNvGrpSpPr/>
          <p:nvPr/>
        </p:nvGrpSpPr>
        <p:grpSpPr>
          <a:xfrm>
            <a:off x="304800" y="6172200"/>
            <a:ext cx="8534400" cy="381000"/>
            <a:chOff x="838200" y="6324600"/>
            <a:chExt cx="7505700" cy="381000"/>
          </a:xfrm>
        </p:grpSpPr>
        <p:sp>
          <p:nvSpPr>
            <p:cNvPr id="9"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
        <p:nvSpPr>
          <p:cNvPr id="12" name="Rectangle 11"/>
          <p:cNvSpPr/>
          <p:nvPr/>
        </p:nvSpPr>
        <p:spPr>
          <a:xfrm>
            <a:off x="762000" y="4441448"/>
            <a:ext cx="7772400" cy="892552"/>
          </a:xfrm>
          <a:prstGeom prst="rect">
            <a:avLst/>
          </a:prstGeom>
        </p:spPr>
        <p:txBody>
          <a:bodyPr wrap="square">
            <a:spAutoFit/>
          </a:bodyPr>
          <a:lstStyle/>
          <a:p>
            <a:pPr algn="ctr"/>
            <a:r>
              <a:rPr lang="en-US" sz="2600" b="1" dirty="0" smtClean="0">
                <a:solidFill>
                  <a:srgbClr val="002060"/>
                </a:solidFill>
                <a:latin typeface="+mn-lt"/>
              </a:rPr>
              <a:t>Inquiring minds want to know…</a:t>
            </a:r>
          </a:p>
          <a:p>
            <a:pPr algn="ctr"/>
            <a:r>
              <a:rPr lang="en-US" sz="2600" b="1" dirty="0" smtClean="0">
                <a:solidFill>
                  <a:srgbClr val="002060"/>
                </a:solidFill>
                <a:latin typeface="+mn-lt"/>
              </a:rPr>
              <a:t>do we really forget 70% of what we’ve learned?</a:t>
            </a:r>
            <a:endParaRPr lang="en-US" sz="2600" b="1"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600200" y="533400"/>
            <a:ext cx="55626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The Forgetting Curve</a:t>
            </a:r>
          </a:p>
        </p:txBody>
      </p:sp>
      <p:sp>
        <p:nvSpPr>
          <p:cNvPr id="11" name="Rectangle 3"/>
          <p:cNvSpPr txBox="1">
            <a:spLocks noChangeArrowheads="1"/>
          </p:cNvSpPr>
          <p:nvPr/>
        </p:nvSpPr>
        <p:spPr bwMode="auto">
          <a:xfrm>
            <a:off x="228600" y="1447800"/>
            <a:ext cx="8763000" cy="1371600"/>
          </a:xfrm>
          <a:prstGeom prst="rect">
            <a:avLst/>
          </a:prstGeom>
          <a:noFill/>
          <a:ln w="9525">
            <a:noFill/>
            <a:miter lim="800000"/>
            <a:headEnd/>
            <a:tailEnd/>
          </a:ln>
        </p:spPr>
        <p:txBody>
          <a:bodyPr/>
          <a:lstStyle/>
          <a:p>
            <a:pPr>
              <a:spcAft>
                <a:spcPts val="600"/>
              </a:spcAft>
              <a:buClr>
                <a:schemeClr val="bg2"/>
              </a:buClr>
              <a:buSzPct val="150000"/>
              <a:defRPr/>
            </a:pPr>
            <a:r>
              <a:rPr lang="en-US" sz="1650" dirty="0" smtClean="0">
                <a:latin typeface="+mn-lt"/>
              </a:rPr>
              <a:t>The </a:t>
            </a:r>
            <a:r>
              <a:rPr lang="en-US" sz="1650" i="1" dirty="0" smtClean="0">
                <a:latin typeface="+mn-lt"/>
              </a:rPr>
              <a:t>forgetting curve </a:t>
            </a:r>
            <a:r>
              <a:rPr lang="en-US" sz="1650" dirty="0" smtClean="0">
                <a:latin typeface="+mn-lt"/>
              </a:rPr>
              <a:t>hypothesizes the decline of memory retention in time, based upon the pioneering research of 19</a:t>
            </a:r>
            <a:r>
              <a:rPr lang="en-US" sz="1650" baseline="30000" dirty="0" smtClean="0">
                <a:latin typeface="+mn-lt"/>
              </a:rPr>
              <a:t>th</a:t>
            </a:r>
            <a:r>
              <a:rPr lang="en-US" sz="1650" dirty="0" smtClean="0">
                <a:latin typeface="+mn-lt"/>
              </a:rPr>
              <a:t> century German psychologist Hermann </a:t>
            </a:r>
            <a:r>
              <a:rPr lang="en-US" sz="1650" dirty="0" err="1" smtClean="0">
                <a:latin typeface="+mn-lt"/>
              </a:rPr>
              <a:t>Ebbinghaus</a:t>
            </a:r>
            <a:r>
              <a:rPr lang="en-US" sz="1650" dirty="0" smtClean="0">
                <a:latin typeface="+mn-lt"/>
              </a:rPr>
              <a:t>.  </a:t>
            </a:r>
          </a:p>
          <a:p>
            <a:pPr>
              <a:spcAft>
                <a:spcPts val="0"/>
              </a:spcAft>
              <a:buClr>
                <a:schemeClr val="bg2"/>
              </a:buClr>
              <a:buSzPct val="150000"/>
              <a:defRPr/>
            </a:pPr>
            <a:r>
              <a:rPr lang="en-US" sz="1650" dirty="0" smtClean="0">
                <a:latin typeface="+mn-lt"/>
              </a:rPr>
              <a:t>In 1885, he published his groundbreaking research, </a:t>
            </a:r>
            <a:r>
              <a:rPr lang="en-US" sz="1650" i="1" dirty="0" smtClean="0">
                <a:latin typeface="+mn-lt"/>
              </a:rPr>
              <a:t>Memory. A Contribution to Experimental Psychology</a:t>
            </a:r>
            <a:r>
              <a:rPr lang="en-US" sz="1650" dirty="0" smtClean="0">
                <a:latin typeface="+mn-lt"/>
              </a:rPr>
              <a:t>) in which he described experiments he conducted on himself to describe the processes of learning and forgetting.</a:t>
            </a:r>
            <a:endParaRPr lang="en-US" sz="1650" dirty="0">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1447800" y="2975821"/>
            <a:ext cx="5272088" cy="296777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162800" y="3048000"/>
            <a:ext cx="1204401" cy="1905000"/>
          </a:xfrm>
          <a:prstGeom prst="rect">
            <a:avLst/>
          </a:prstGeom>
          <a:noFill/>
          <a:ln w="9525">
            <a:noFill/>
            <a:miter lim="800000"/>
            <a:headEnd/>
            <a:tailEnd/>
          </a:ln>
        </p:spPr>
      </p:pic>
      <p:grpSp>
        <p:nvGrpSpPr>
          <p:cNvPr id="10" name="Group 9"/>
          <p:cNvGrpSpPr/>
          <p:nvPr/>
        </p:nvGrpSpPr>
        <p:grpSpPr>
          <a:xfrm>
            <a:off x="304800" y="6172200"/>
            <a:ext cx="8534400" cy="381000"/>
            <a:chOff x="838200" y="6324600"/>
            <a:chExt cx="7505700" cy="381000"/>
          </a:xfrm>
        </p:grpSpPr>
        <p:sp>
          <p:nvSpPr>
            <p:cNvPr id="12"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8" action="ppaction://hlinksldjump"/>
                </a:rPr>
                <a:t>Learning</a:t>
              </a:r>
              <a:r>
                <a:rPr lang="en-US" sz="1000" b="1" baseline="0" dirty="0" smtClean="0">
                  <a:solidFill>
                    <a:schemeClr val="accent1">
                      <a:lumMod val="50000"/>
                    </a:schemeClr>
                  </a:solidFill>
                  <a:latin typeface="Arial" charset="0"/>
                  <a:hlinkClick r:id="rId8"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9" action="ppaction://hlinksldjump"/>
                </a:rPr>
                <a:t>Cone of Learning  </a:t>
              </a:r>
              <a:r>
                <a:rPr lang="en-US" sz="1000" b="1" dirty="0" smtClean="0">
                  <a:solidFill>
                    <a:schemeClr val="accent1">
                      <a:lumMod val="50000"/>
                    </a:schemeClr>
                  </a:solidFill>
                  <a:latin typeface="Arial" charset="0"/>
                  <a:hlinkClick r:id="rId10" action="ppaction://hlinksldjump"/>
                </a:rPr>
                <a:t>Brain Research Discoveries</a:t>
              </a:r>
              <a:r>
                <a:rPr lang="en-US" sz="1000" b="1" dirty="0">
                  <a:solidFill>
                    <a:schemeClr val="accent1">
                      <a:lumMod val="50000"/>
                    </a:schemeClr>
                  </a:solidFill>
                  <a:latin typeface="Arial" charset="0"/>
                </a:rPr>
                <a:t>	</a:t>
              </a:r>
            </a:p>
          </p:txBody>
        </p:sp>
        <p:pic>
          <p:nvPicPr>
            <p:cNvPr id="14"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1" cstate="print"/>
            <a:srcRect/>
            <a:stretch>
              <a:fillRect/>
            </a:stretch>
          </p:blipFill>
          <p:spPr bwMode="auto">
            <a:xfrm>
              <a:off x="838200" y="6324600"/>
              <a:ext cx="581025" cy="295275"/>
            </a:xfrm>
            <a:prstGeom prst="rect">
              <a:avLst/>
            </a:prstGeom>
            <a:noFill/>
            <a:ln w="9525">
              <a:noFill/>
              <a:miter lim="800000"/>
              <a:headEnd/>
              <a:tailEnd/>
            </a:ln>
          </p:spPr>
        </p:pic>
        <p:pic>
          <p:nvPicPr>
            <p:cNvPr id="1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2"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676400" y="533400"/>
            <a:ext cx="55626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Forgetting Curve Research</a:t>
            </a:r>
          </a:p>
        </p:txBody>
      </p:sp>
      <p:sp>
        <p:nvSpPr>
          <p:cNvPr id="11" name="Rectangle 3"/>
          <p:cNvSpPr txBox="1">
            <a:spLocks noChangeArrowheads="1"/>
          </p:cNvSpPr>
          <p:nvPr/>
        </p:nvSpPr>
        <p:spPr bwMode="auto">
          <a:xfrm>
            <a:off x="609600" y="1600200"/>
            <a:ext cx="8305800" cy="3733800"/>
          </a:xfrm>
          <a:prstGeom prst="rect">
            <a:avLst/>
          </a:prstGeom>
          <a:noFill/>
          <a:ln w="9525">
            <a:noFill/>
            <a:miter lim="800000"/>
            <a:headEnd/>
            <a:tailEnd/>
          </a:ln>
        </p:spPr>
        <p:txBody>
          <a:bodyPr/>
          <a:lstStyle/>
          <a:p>
            <a:pPr>
              <a:spcAft>
                <a:spcPts val="600"/>
              </a:spcAft>
              <a:buClr>
                <a:schemeClr val="accent1"/>
              </a:buClr>
              <a:buSzPct val="150000"/>
            </a:pPr>
            <a:r>
              <a:rPr lang="en-US" dirty="0" err="1" smtClean="0">
                <a:latin typeface="+mj-lt"/>
              </a:rPr>
              <a:t>Ebbinghaus</a:t>
            </a:r>
            <a:r>
              <a:rPr lang="en-US" dirty="0" smtClean="0">
                <a:latin typeface="+mj-lt"/>
              </a:rPr>
              <a:t> was determined to show that higher mental processes could actually be studied using experimentation.</a:t>
            </a:r>
          </a:p>
          <a:p>
            <a:pPr marL="228600" indent="-171450">
              <a:spcAft>
                <a:spcPts val="600"/>
              </a:spcAft>
              <a:buClr>
                <a:schemeClr val="accent1"/>
              </a:buClr>
              <a:buSzPct val="150000"/>
              <a:buFont typeface="Arial" pitchFamily="34" charset="0"/>
              <a:buChar char="•"/>
            </a:pPr>
            <a:r>
              <a:rPr lang="en-US" sz="1600" dirty="0" smtClean="0">
                <a:latin typeface="+mj-lt"/>
              </a:rPr>
              <a:t>To control for most potentially confounding variables, Ebbinghaus used </a:t>
            </a:r>
            <a:r>
              <a:rPr lang="en-US" sz="1600" i="1" dirty="0" smtClean="0">
                <a:latin typeface="+mj-lt"/>
              </a:rPr>
              <a:t>nonsense syllables,</a:t>
            </a:r>
            <a:r>
              <a:rPr lang="en-US" sz="1600" dirty="0" smtClean="0">
                <a:latin typeface="+mj-lt"/>
              </a:rPr>
              <a:t> since he needed something that could be easily memorized but had no prior cognitive associations</a:t>
            </a:r>
          </a:p>
          <a:p>
            <a:pPr marL="228600" indent="-171450">
              <a:spcAft>
                <a:spcPts val="600"/>
              </a:spcAft>
              <a:buClr>
                <a:schemeClr val="accent1"/>
              </a:buClr>
              <a:buSzPct val="150000"/>
              <a:buFont typeface="Arial" pitchFamily="34" charset="0"/>
              <a:buChar char="•"/>
            </a:pPr>
            <a:r>
              <a:rPr lang="en-US" sz="1600" dirty="0" smtClean="0">
                <a:latin typeface="+mj-lt"/>
              </a:rPr>
              <a:t>This is known as the CVC trigram (a nonsense syllable is a consonant-vowel-consonant combination, where the consonant does not repeat and the syllable does not have prior meaning, e.g., DOT, BOK, YAT, etc.</a:t>
            </a:r>
          </a:p>
          <a:p>
            <a:pPr marL="228600" indent="-171450">
              <a:spcAft>
                <a:spcPts val="600"/>
              </a:spcAft>
              <a:buClr>
                <a:schemeClr val="accent1"/>
              </a:buClr>
              <a:buSzPct val="150000"/>
              <a:buFont typeface="Arial" pitchFamily="34" charset="0"/>
              <a:buChar char="•"/>
            </a:pPr>
            <a:r>
              <a:rPr lang="en-US" sz="1600" dirty="0" smtClean="0">
                <a:latin typeface="+mj-lt"/>
              </a:rPr>
              <a:t>After eliminating the meaning-laden syllables, </a:t>
            </a:r>
            <a:r>
              <a:rPr lang="en-US" sz="1600" dirty="0" err="1" smtClean="0">
                <a:latin typeface="+mj-lt"/>
              </a:rPr>
              <a:t>Ebbinghaus</a:t>
            </a:r>
            <a:r>
              <a:rPr lang="en-US" sz="1600" dirty="0" smtClean="0">
                <a:latin typeface="+mj-lt"/>
              </a:rPr>
              <a:t> ended up with 2,300 resultant syllables that he would read out loud and attempt to recall them at the end of the procedure. </a:t>
            </a:r>
          </a:p>
          <a:p>
            <a:pPr marL="228600" indent="-171450">
              <a:spcAft>
                <a:spcPts val="600"/>
              </a:spcAft>
              <a:buClr>
                <a:schemeClr val="accent1"/>
              </a:buClr>
              <a:buSzPct val="150000"/>
              <a:buFont typeface="Arial" pitchFamily="34" charset="0"/>
              <a:buChar char="•"/>
            </a:pPr>
            <a:r>
              <a:rPr lang="en-US" sz="1600" dirty="0" smtClean="0">
                <a:latin typeface="+mn-lt"/>
              </a:rPr>
              <a:t>The </a:t>
            </a:r>
            <a:r>
              <a:rPr lang="en-US" sz="1600" i="1" dirty="0" smtClean="0">
                <a:latin typeface="+mn-lt"/>
              </a:rPr>
              <a:t>learning material</a:t>
            </a:r>
            <a:r>
              <a:rPr lang="en-US" sz="1600" dirty="0" smtClean="0">
                <a:latin typeface="+mn-lt"/>
              </a:rPr>
              <a:t> consisted of 70 lists, with each list consisting of 104 nonsense syllables, which in turn consisted of 8 rows of 13 syllables.</a:t>
            </a:r>
          </a:p>
          <a:p>
            <a:pPr marL="228600" indent="-171450">
              <a:spcAft>
                <a:spcPts val="600"/>
              </a:spcAft>
              <a:buClr>
                <a:schemeClr val="accent1"/>
              </a:buClr>
              <a:buSzPct val="150000"/>
              <a:buFont typeface="Arial" pitchFamily="34" charset="0"/>
              <a:buChar char="•"/>
            </a:pPr>
            <a:endParaRPr lang="en-US" sz="1600" dirty="0" smtClean="0">
              <a:latin typeface="+mj-lt"/>
            </a:endParaRPr>
          </a:p>
        </p:txBody>
      </p:sp>
      <p:sp>
        <p:nvSpPr>
          <p:cNvPr id="86017" name="Rectangle 1"/>
          <p:cNvSpPr>
            <a:spLocks noChangeArrowheads="1"/>
          </p:cNvSpPr>
          <p:nvPr/>
        </p:nvSpPr>
        <p:spPr bwMode="auto">
          <a:xfrm>
            <a:off x="838200" y="5486400"/>
            <a:ext cx="7696200"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mn-lt"/>
                <a:ea typeface="Times New Roman" pitchFamily="18" charset="0"/>
                <a:cs typeface="Arial" pitchFamily="34" charset="0"/>
              </a:rPr>
              <a:t>Note: Recently,</a:t>
            </a:r>
            <a:r>
              <a:rPr kumimoji="0" lang="en-US" sz="1200" i="0" u="none" strike="noStrike" cap="none" normalizeH="0" dirty="0" smtClean="0">
                <a:ln>
                  <a:noFill/>
                </a:ln>
                <a:solidFill>
                  <a:srgbClr val="000000"/>
                </a:solidFill>
                <a:effectLst/>
                <a:latin typeface="+mn-lt"/>
                <a:ea typeface="Times New Roman" pitchFamily="18" charset="0"/>
                <a:cs typeface="Arial" pitchFamily="34" charset="0"/>
              </a:rPr>
              <a:t> </a:t>
            </a:r>
            <a:r>
              <a:rPr kumimoji="0" lang="en-US" sz="1200" i="0" u="none" strike="noStrike" cap="none" normalizeH="0" baseline="0" dirty="0" err="1" smtClean="0">
                <a:ln>
                  <a:noFill/>
                </a:ln>
                <a:solidFill>
                  <a:srgbClr val="000000"/>
                </a:solidFill>
                <a:effectLst/>
                <a:latin typeface="+mn-lt"/>
                <a:ea typeface="Times New Roman" pitchFamily="18" charset="0"/>
                <a:cs typeface="Arial" pitchFamily="34" charset="0"/>
              </a:rPr>
              <a:t>Ebbinghaus</a:t>
            </a:r>
            <a:r>
              <a:rPr lang="en-US" sz="1200" dirty="0" smtClean="0">
                <a:solidFill>
                  <a:srgbClr val="000000"/>
                </a:solidFill>
                <a:latin typeface="+mn-lt"/>
                <a:ea typeface="Times New Roman" pitchFamily="18" charset="0"/>
                <a:cs typeface="Arial" pitchFamily="34" charset="0"/>
              </a:rPr>
              <a:t>’ research has been replicated of a study entitled  </a:t>
            </a:r>
            <a:r>
              <a:rPr kumimoji="0" lang="en-US" sz="1200" i="1" u="none" strike="noStrike" cap="none" normalizeH="0" baseline="0" dirty="0" smtClean="0">
                <a:ln>
                  <a:noFill/>
                </a:ln>
                <a:solidFill>
                  <a:srgbClr val="000000"/>
                </a:solidFill>
                <a:effectLst/>
                <a:latin typeface="+mn-lt"/>
                <a:ea typeface="Times New Roman" pitchFamily="18" charset="0"/>
                <a:cs typeface="Arial" pitchFamily="34" charset="0"/>
              </a:rPr>
              <a:t>Replication and Analysis of </a:t>
            </a:r>
            <a:r>
              <a:rPr kumimoji="0" lang="en-US" sz="1200" i="1" u="none" strike="noStrike" cap="none" normalizeH="0" baseline="0" dirty="0" err="1" smtClean="0">
                <a:ln>
                  <a:noFill/>
                </a:ln>
                <a:solidFill>
                  <a:srgbClr val="000000"/>
                </a:solidFill>
                <a:effectLst/>
                <a:latin typeface="+mn-lt"/>
                <a:ea typeface="Times New Roman" pitchFamily="18" charset="0"/>
                <a:cs typeface="Arial" pitchFamily="34" charset="0"/>
              </a:rPr>
              <a:t>Ebbinghaus</a:t>
            </a:r>
            <a:r>
              <a:rPr kumimoji="0" lang="en-US" sz="1200" i="1" u="none" strike="noStrike" cap="none" normalizeH="0" baseline="0" dirty="0" smtClean="0">
                <a:ln>
                  <a:noFill/>
                </a:ln>
                <a:solidFill>
                  <a:srgbClr val="000000"/>
                </a:solidFill>
                <a:effectLst/>
                <a:latin typeface="+mn-lt"/>
                <a:ea typeface="Times New Roman" pitchFamily="18" charset="0"/>
                <a:cs typeface="Arial" pitchFamily="34" charset="0"/>
              </a:rPr>
              <a:t>’ Forgetting Curve</a:t>
            </a:r>
            <a:r>
              <a:rPr kumimoji="0" lang="en-US" sz="1200" i="0" u="none" strike="noStrike" cap="none" normalizeH="0" baseline="0" dirty="0" smtClean="0">
                <a:ln>
                  <a:noFill/>
                </a:ln>
                <a:solidFill>
                  <a:srgbClr val="000000"/>
                </a:solidFill>
                <a:effectLst/>
                <a:latin typeface="+mn-lt"/>
                <a:ea typeface="Times New Roman" pitchFamily="18" charset="0"/>
                <a:cs typeface="Arial" pitchFamily="34" charset="0"/>
              </a:rPr>
              <a:t>:</a:t>
            </a:r>
            <a:r>
              <a:rPr lang="en-US" sz="1200" dirty="0" smtClean="0">
                <a:solidFill>
                  <a:srgbClr val="000000"/>
                </a:solidFill>
                <a:latin typeface="+mn-lt"/>
                <a:ea typeface="Times New Roman" pitchFamily="18" charset="0"/>
                <a:cs typeface="Arial" pitchFamily="34" charset="0"/>
              </a:rPr>
              <a:t> </a:t>
            </a:r>
            <a:r>
              <a:rPr kumimoji="0" lang="en-US" sz="1200" i="0" u="none" strike="noStrike" cap="none" normalizeH="0" baseline="0" dirty="0" smtClean="0">
                <a:ln>
                  <a:noFill/>
                </a:ln>
                <a:solidFill>
                  <a:schemeClr val="tx1"/>
                </a:solidFill>
                <a:effectLst/>
                <a:latin typeface="+mn-lt"/>
                <a:ea typeface="Times New Roman" pitchFamily="18" charset="0"/>
                <a:cs typeface="Arial" pitchFamily="34" charset="0"/>
                <a:hlinkClick r:id="rId3"/>
              </a:rPr>
              <a:t>http://journals.plos.org/plosone/article?id=10.1371/journal.pone.0120644</a:t>
            </a:r>
            <a:endParaRPr kumimoji="0" lang="en-US" sz="1200" i="0" u="none" strike="noStrike" cap="none" normalizeH="0" baseline="0" dirty="0" smtClean="0">
              <a:ln>
                <a:noFill/>
              </a:ln>
              <a:solidFill>
                <a:schemeClr val="tx1"/>
              </a:solidFill>
              <a:effectLst/>
              <a:latin typeface="+mn-lt"/>
              <a:cs typeface="Arial" pitchFamily="34" charset="0"/>
            </a:endParaRPr>
          </a:p>
        </p:txBody>
      </p:sp>
      <p:grpSp>
        <p:nvGrpSpPr>
          <p:cNvPr id="9" name="Group 8"/>
          <p:cNvGrpSpPr/>
          <p:nvPr/>
        </p:nvGrpSpPr>
        <p:grpSpPr>
          <a:xfrm>
            <a:off x="304800" y="6172200"/>
            <a:ext cx="8534400" cy="381000"/>
            <a:chOff x="838200" y="6324600"/>
            <a:chExt cx="7505700" cy="381000"/>
          </a:xfrm>
        </p:grpSpPr>
        <p:sp>
          <p:nvSpPr>
            <p:cNvPr id="10"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12"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pic>
          <p:nvPicPr>
            <p:cNvPr id="1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1"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752600" y="533400"/>
            <a:ext cx="55626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Forgetting Curve Principles</a:t>
            </a:r>
          </a:p>
        </p:txBody>
      </p:sp>
      <p:sp>
        <p:nvSpPr>
          <p:cNvPr id="15" name="TextBox 14"/>
          <p:cNvSpPr txBox="1"/>
          <p:nvPr/>
        </p:nvSpPr>
        <p:spPr>
          <a:xfrm>
            <a:off x="609600" y="1611312"/>
            <a:ext cx="8229600" cy="2339102"/>
          </a:xfrm>
          <a:prstGeom prst="rect">
            <a:avLst/>
          </a:prstGeom>
          <a:noFill/>
        </p:spPr>
        <p:txBody>
          <a:bodyPr wrap="square">
            <a:spAutoFit/>
          </a:bodyPr>
          <a:lstStyle/>
          <a:p>
            <a:pPr>
              <a:spcAft>
                <a:spcPts val="1200"/>
              </a:spcAft>
            </a:pPr>
            <a:r>
              <a:rPr lang="en-US" dirty="0" smtClean="0">
                <a:latin typeface="+mn-lt"/>
              </a:rPr>
              <a:t>According to </a:t>
            </a:r>
            <a:r>
              <a:rPr lang="en-US" dirty="0" err="1" smtClean="0">
                <a:latin typeface="+mn-lt"/>
              </a:rPr>
              <a:t>Ebbinghaus</a:t>
            </a:r>
            <a:r>
              <a:rPr lang="en-US" dirty="0" smtClean="0">
                <a:latin typeface="+mn-lt"/>
              </a:rPr>
              <a:t>' research, there are a few key principles involved in the forgetting curve:</a:t>
            </a:r>
          </a:p>
          <a:p>
            <a:pPr marL="171450" indent="-171450">
              <a:spcAft>
                <a:spcPts val="1200"/>
              </a:spcAft>
              <a:buClr>
                <a:schemeClr val="accent1"/>
              </a:buClr>
              <a:buSzPct val="150000"/>
              <a:buFont typeface="Arial" pitchFamily="34" charset="0"/>
              <a:buChar char="•"/>
            </a:pPr>
            <a:r>
              <a:rPr lang="en-US" dirty="0" smtClean="0">
                <a:latin typeface="+mn-lt"/>
              </a:rPr>
              <a:t>It is often easier for learners to memorize new information if it ties into real world situations. Information must be relevant and meaningful to them, or else they are likely to forget it more rapidly.</a:t>
            </a:r>
          </a:p>
          <a:p>
            <a:pPr marL="171450" indent="-171450">
              <a:spcAft>
                <a:spcPts val="1200"/>
              </a:spcAft>
              <a:buClr>
                <a:schemeClr val="accent1"/>
              </a:buClr>
              <a:buSzPct val="150000"/>
              <a:buFont typeface="Arial" pitchFamily="34" charset="0"/>
              <a:buChar char="•"/>
            </a:pPr>
            <a:r>
              <a:rPr lang="en-US" dirty="0" smtClean="0">
                <a:latin typeface="+mn-lt"/>
              </a:rPr>
              <a:t>When there is more learning material involved, the amount of time it takes to absorb information significantly increases.</a:t>
            </a:r>
          </a:p>
        </p:txBody>
      </p:sp>
      <p:grpSp>
        <p:nvGrpSpPr>
          <p:cNvPr id="8" name="Group 7"/>
          <p:cNvGrpSpPr/>
          <p:nvPr/>
        </p:nvGrpSpPr>
        <p:grpSpPr>
          <a:xfrm>
            <a:off x="304800" y="6172200"/>
            <a:ext cx="8534400" cy="381000"/>
            <a:chOff x="838200" y="6324600"/>
            <a:chExt cx="7505700" cy="381000"/>
          </a:xfrm>
        </p:grpSpPr>
        <p:sp>
          <p:nvSpPr>
            <p:cNvPr id="9"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1"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2"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752600" y="533400"/>
            <a:ext cx="55626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Forgetting Curve Principles</a:t>
            </a:r>
          </a:p>
        </p:txBody>
      </p:sp>
      <p:sp>
        <p:nvSpPr>
          <p:cNvPr id="15" name="TextBox 14"/>
          <p:cNvSpPr txBox="1"/>
          <p:nvPr/>
        </p:nvSpPr>
        <p:spPr>
          <a:xfrm>
            <a:off x="609600" y="1611312"/>
            <a:ext cx="8382000" cy="1908215"/>
          </a:xfrm>
          <a:prstGeom prst="rect">
            <a:avLst/>
          </a:prstGeom>
          <a:noFill/>
        </p:spPr>
        <p:txBody>
          <a:bodyPr wrap="square">
            <a:spAutoFit/>
          </a:bodyPr>
          <a:lstStyle/>
          <a:p>
            <a:pPr marL="171450" indent="-171450">
              <a:spcAft>
                <a:spcPts val="1200"/>
              </a:spcAft>
              <a:buClr>
                <a:schemeClr val="accent1"/>
              </a:buClr>
              <a:buSzPct val="150000"/>
              <a:buFont typeface="Arial" pitchFamily="34" charset="0"/>
              <a:buChar char="•"/>
            </a:pPr>
            <a:r>
              <a:rPr lang="en-US" dirty="0" smtClean="0">
                <a:latin typeface="+mn-lt"/>
              </a:rPr>
              <a:t>As a general rule, learners are able to relearn information more easily than learning the subject matter for the first time. In addition, each time information is relearned, the length of time it takes to forget the information goes up.</a:t>
            </a:r>
          </a:p>
          <a:p>
            <a:pPr marL="171450" indent="-171450">
              <a:spcAft>
                <a:spcPts val="1200"/>
              </a:spcAft>
              <a:buClr>
                <a:schemeClr val="accent1"/>
              </a:buClr>
              <a:buSzPct val="150000"/>
              <a:buFont typeface="Arial" pitchFamily="34" charset="0"/>
              <a:buChar char="•"/>
            </a:pPr>
            <a:r>
              <a:rPr lang="en-US" dirty="0" smtClean="0">
                <a:latin typeface="+mn-lt"/>
              </a:rPr>
              <a:t>Learners start to forget information immediately after the learning experience and forgetting will slow down over the course of time.</a:t>
            </a:r>
          </a:p>
        </p:txBody>
      </p:sp>
      <p:grpSp>
        <p:nvGrpSpPr>
          <p:cNvPr id="9" name="Group 8"/>
          <p:cNvGrpSpPr/>
          <p:nvPr/>
        </p:nvGrpSpPr>
        <p:grpSpPr>
          <a:xfrm>
            <a:off x="304800" y="6172200"/>
            <a:ext cx="8534400" cy="381000"/>
            <a:chOff x="838200" y="6324600"/>
            <a:chExt cx="7505700" cy="381000"/>
          </a:xfrm>
        </p:grpSpPr>
        <p:sp>
          <p:nvSpPr>
            <p:cNvPr id="11"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2"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6"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
        <p:nvSpPr>
          <p:cNvPr id="10" name="Rectangle 9"/>
          <p:cNvSpPr/>
          <p:nvPr/>
        </p:nvSpPr>
        <p:spPr>
          <a:xfrm>
            <a:off x="762000" y="4038600"/>
            <a:ext cx="7772400" cy="892552"/>
          </a:xfrm>
          <a:prstGeom prst="rect">
            <a:avLst/>
          </a:prstGeom>
        </p:spPr>
        <p:txBody>
          <a:bodyPr wrap="square">
            <a:spAutoFit/>
          </a:bodyPr>
          <a:lstStyle/>
          <a:p>
            <a:pPr algn="ctr"/>
            <a:r>
              <a:rPr lang="en-US" sz="2600" b="1" dirty="0" smtClean="0">
                <a:solidFill>
                  <a:srgbClr val="002060"/>
                </a:solidFill>
                <a:latin typeface="+mn-lt"/>
              </a:rPr>
              <a:t>Bottom line…without reinforcement, people will forget 30-90% of what they’ve learned</a:t>
            </a:r>
            <a:endParaRPr lang="en-US" sz="2600" b="1"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8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533400" y="533400"/>
            <a:ext cx="77724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How to Overcome the Forgetting Curve</a:t>
            </a:r>
          </a:p>
        </p:txBody>
      </p:sp>
      <p:grpSp>
        <p:nvGrpSpPr>
          <p:cNvPr id="2" name="Group 8"/>
          <p:cNvGrpSpPr/>
          <p:nvPr/>
        </p:nvGrpSpPr>
        <p:grpSpPr>
          <a:xfrm>
            <a:off x="304800" y="6172200"/>
            <a:ext cx="8534400" cy="381000"/>
            <a:chOff x="838200" y="6324600"/>
            <a:chExt cx="7505700" cy="381000"/>
          </a:xfrm>
        </p:grpSpPr>
        <p:sp>
          <p:nvSpPr>
            <p:cNvPr id="11"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2"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6"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
        <p:nvSpPr>
          <p:cNvPr id="8" name="TextBox 7"/>
          <p:cNvSpPr txBox="1"/>
          <p:nvPr/>
        </p:nvSpPr>
        <p:spPr>
          <a:xfrm>
            <a:off x="609600" y="1524000"/>
            <a:ext cx="8305800" cy="3877985"/>
          </a:xfrm>
          <a:prstGeom prst="rect">
            <a:avLst/>
          </a:prstGeom>
          <a:noFill/>
        </p:spPr>
        <p:txBody>
          <a:bodyPr wrap="square">
            <a:spAutoFit/>
          </a:bodyPr>
          <a:lstStyle/>
          <a:p>
            <a:pPr marL="171450" indent="-171450">
              <a:spcAft>
                <a:spcPts val="1200"/>
              </a:spcAft>
              <a:buClr>
                <a:schemeClr val="accent1"/>
              </a:buClr>
              <a:buSzPct val="150000"/>
              <a:buFont typeface="Arial" pitchFamily="34" charset="0"/>
              <a:buChar char="•"/>
            </a:pPr>
            <a:r>
              <a:rPr lang="en-US" b="1" i="1" dirty="0" smtClean="0">
                <a:latin typeface="+mn-lt"/>
              </a:rPr>
              <a:t>Spacing effect (spaced repetition): </a:t>
            </a:r>
            <a:r>
              <a:rPr lang="en-US" dirty="0" smtClean="0">
                <a:latin typeface="+mn-lt"/>
              </a:rPr>
              <a:t>Learners are able to learn more effectively when information is spread over a longer period of time (</a:t>
            </a:r>
            <a:r>
              <a:rPr lang="en-US" i="1" dirty="0" smtClean="0">
                <a:latin typeface="+mn-lt"/>
              </a:rPr>
              <a:t>spacing effect</a:t>
            </a:r>
            <a:r>
              <a:rPr lang="en-US" dirty="0" smtClean="0">
                <a:latin typeface="+mn-lt"/>
              </a:rPr>
              <a:t>), as opposed to having to learn it all at once.</a:t>
            </a:r>
          </a:p>
          <a:p>
            <a:pPr marL="171450" indent="-171450">
              <a:spcAft>
                <a:spcPts val="1200"/>
              </a:spcAft>
              <a:buClr>
                <a:schemeClr val="accent1"/>
              </a:buClr>
              <a:buSzPct val="150000"/>
              <a:buFont typeface="Arial" pitchFamily="34" charset="0"/>
              <a:buChar char="•"/>
            </a:pPr>
            <a:r>
              <a:rPr lang="en-US" b="1" i="1" dirty="0" smtClean="0">
                <a:latin typeface="+mn-lt"/>
              </a:rPr>
              <a:t>Cognition: </a:t>
            </a:r>
            <a:r>
              <a:rPr lang="en-US" kern="0" dirty="0" smtClean="0">
                <a:latin typeface="+mn-lt"/>
              </a:rPr>
              <a:t>Cognitive learning strategies are methods used to help learners link new information to prior knowledge in facilitating the transfer of learning from short term memory to long term memory.</a:t>
            </a:r>
          </a:p>
          <a:p>
            <a:pPr marL="171450" lvl="1" indent="-171450">
              <a:spcAft>
                <a:spcPts val="1200"/>
              </a:spcAft>
              <a:buClr>
                <a:schemeClr val="accent1"/>
              </a:buClr>
              <a:buSzPct val="150000"/>
              <a:buFont typeface="Arial" pitchFamily="34" charset="0"/>
              <a:buChar char="•"/>
            </a:pPr>
            <a:r>
              <a:rPr lang="en-US" b="1" i="1" dirty="0" smtClean="0">
                <a:latin typeface="+mn-lt"/>
              </a:rPr>
              <a:t>Relevance: </a:t>
            </a:r>
            <a:r>
              <a:rPr lang="en-US" dirty="0" smtClean="0">
                <a:latin typeface="+mn-lt"/>
              </a:rPr>
              <a:t>For learning and instruction to be meaningful, it must build upon the learner's prior knowledge and help the learner to make connections between what they already know and what they are about to learn.</a:t>
            </a:r>
          </a:p>
          <a:p>
            <a:pPr marL="171450" lvl="1" indent="-171450">
              <a:spcAft>
                <a:spcPts val="1200"/>
              </a:spcAft>
              <a:buClr>
                <a:schemeClr val="accent1"/>
              </a:buClr>
              <a:buSzPct val="150000"/>
              <a:buFont typeface="Arial" pitchFamily="34" charset="0"/>
              <a:buChar char="•"/>
            </a:pPr>
            <a:r>
              <a:rPr lang="en-US" b="1" i="1" dirty="0" smtClean="0">
                <a:latin typeface="+mn-lt"/>
              </a:rPr>
              <a:t>Formative feedback:  </a:t>
            </a:r>
            <a:r>
              <a:rPr lang="en-US" dirty="0" smtClean="0">
                <a:latin typeface="+mn-lt"/>
              </a:rPr>
              <a:t>Is a teachable moment that reinforces the content in moving information from working memory to long term memory for recall.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371600" y="609600"/>
            <a:ext cx="67818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Objectives of This Presentation</a:t>
            </a:r>
          </a:p>
        </p:txBody>
      </p:sp>
      <p:sp>
        <p:nvSpPr>
          <p:cNvPr id="5123" name="Rectangle 3"/>
          <p:cNvSpPr>
            <a:spLocks noGrp="1" noChangeArrowheads="1"/>
          </p:cNvSpPr>
          <p:nvPr>
            <p:ph type="body" idx="1"/>
          </p:nvPr>
        </p:nvSpPr>
        <p:spPr bwMode="auto">
          <a:xfrm>
            <a:off x="533400" y="1752600"/>
            <a:ext cx="8382000" cy="3733800"/>
          </a:xfrm>
          <a:noFill/>
          <a:ln>
            <a:miter lim="800000"/>
            <a:headEnd/>
            <a:tailEnd/>
          </a:ln>
        </p:spPr>
        <p:txBody>
          <a:bodyPr vert="horz" wrap="square" lIns="91440" tIns="45720" rIns="91440" bIns="45720" numCol="1" anchor="t" anchorCtr="0" compatLnSpc="1">
            <a:prstTxWarp prst="textNoShape">
              <a:avLst/>
            </a:prstTxWarp>
          </a:bodyPr>
          <a:lstStyle/>
          <a:p>
            <a:pPr marL="228600" indent="-228600" eaLnBrk="1" hangingPunct="1">
              <a:spcBef>
                <a:spcPct val="0"/>
              </a:spcBef>
              <a:spcAft>
                <a:spcPts val="600"/>
              </a:spcAft>
            </a:pPr>
            <a:r>
              <a:rPr lang="en-US" sz="2000" dirty="0" smtClean="0"/>
              <a:t>Analyze the role of memory in learning</a:t>
            </a:r>
          </a:p>
          <a:p>
            <a:pPr marL="514350" lvl="1" eaLnBrk="1" hangingPunct="1">
              <a:spcBef>
                <a:spcPct val="0"/>
              </a:spcBef>
              <a:spcAft>
                <a:spcPts val="600"/>
              </a:spcAft>
              <a:tabLst>
                <a:tab pos="400050" algn="l"/>
              </a:tabLst>
            </a:pPr>
            <a:r>
              <a:rPr lang="en-US" sz="2000" dirty="0" smtClean="0"/>
              <a:t>Describe the </a:t>
            </a:r>
            <a:r>
              <a:rPr lang="en-US" sz="2000" i="1" dirty="0" smtClean="0"/>
              <a:t>neuroscience of learning</a:t>
            </a:r>
          </a:p>
          <a:p>
            <a:pPr marL="514350" lvl="1" eaLnBrk="1" hangingPunct="1">
              <a:spcBef>
                <a:spcPct val="0"/>
              </a:spcBef>
              <a:spcAft>
                <a:spcPts val="600"/>
              </a:spcAft>
              <a:tabLst>
                <a:tab pos="400050" algn="l"/>
              </a:tabLst>
            </a:pPr>
            <a:r>
              <a:rPr lang="en-US" sz="2000" dirty="0" smtClean="0"/>
              <a:t>Discuss the impact of the </a:t>
            </a:r>
            <a:r>
              <a:rPr lang="en-US" sz="2000" i="1" dirty="0" smtClean="0"/>
              <a:t>Cognitive Information Processing </a:t>
            </a:r>
            <a:r>
              <a:rPr lang="en-US" sz="2000" dirty="0" smtClean="0"/>
              <a:t>(CIP) model on memory</a:t>
            </a:r>
          </a:p>
          <a:p>
            <a:pPr marL="514350" lvl="1" eaLnBrk="1" hangingPunct="1">
              <a:spcBef>
                <a:spcPct val="0"/>
              </a:spcBef>
              <a:spcAft>
                <a:spcPts val="600"/>
              </a:spcAft>
              <a:tabLst>
                <a:tab pos="400050" algn="l"/>
              </a:tabLst>
            </a:pPr>
            <a:r>
              <a:rPr lang="en-US" sz="2000" dirty="0" smtClean="0"/>
              <a:t>Asses the </a:t>
            </a:r>
            <a:r>
              <a:rPr lang="en-US" sz="2000" i="1" dirty="0" smtClean="0"/>
              <a:t>Forgetting Curve’s </a:t>
            </a:r>
            <a:r>
              <a:rPr lang="en-US" sz="2000" dirty="0" smtClean="0"/>
              <a:t>implication on learning/retention</a:t>
            </a:r>
          </a:p>
          <a:p>
            <a:pPr marL="228600" indent="-228600" eaLnBrk="1" hangingPunct="1">
              <a:spcBef>
                <a:spcPct val="0"/>
              </a:spcBef>
              <a:spcAft>
                <a:spcPts val="600"/>
              </a:spcAft>
            </a:pPr>
            <a:r>
              <a:rPr lang="en-US" sz="2000" dirty="0" smtClean="0"/>
              <a:t>Evaluate the efficacy and implications of </a:t>
            </a:r>
            <a:r>
              <a:rPr lang="en-US" sz="2000" i="1" dirty="0" smtClean="0"/>
              <a:t>learning styles </a:t>
            </a:r>
            <a:r>
              <a:rPr lang="en-US" sz="2000" dirty="0" smtClean="0"/>
              <a:t>on designing instruction</a:t>
            </a:r>
          </a:p>
          <a:p>
            <a:pPr marL="228600" indent="-228600" eaLnBrk="1" hangingPunct="1">
              <a:spcBef>
                <a:spcPct val="0"/>
              </a:spcBef>
              <a:spcAft>
                <a:spcPts val="600"/>
              </a:spcAft>
            </a:pPr>
            <a:r>
              <a:rPr lang="en-US" sz="2000" dirty="0" smtClean="0"/>
              <a:t>Analyze the </a:t>
            </a:r>
            <a:r>
              <a:rPr lang="en-US" sz="2000" i="1" dirty="0" smtClean="0"/>
              <a:t>Cone of Learning</a:t>
            </a:r>
            <a:endParaRPr lang="en-US" sz="2000" dirty="0" smtClean="0"/>
          </a:p>
          <a:p>
            <a:pPr marL="228600" indent="-228600" eaLnBrk="1" hangingPunct="1">
              <a:spcBef>
                <a:spcPct val="0"/>
              </a:spcBef>
              <a:spcAft>
                <a:spcPts val="600"/>
              </a:spcAft>
            </a:pPr>
            <a:r>
              <a:rPr lang="en-US" sz="2000" dirty="0" smtClean="0"/>
              <a:t>Review Brain-based discoveries</a:t>
            </a:r>
          </a:p>
        </p:txBody>
      </p:sp>
      <p:pic>
        <p:nvPicPr>
          <p:cNvPr id="12"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13"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533400" y="533400"/>
            <a:ext cx="77724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How to Overcome the Forgetting Curve</a:t>
            </a:r>
          </a:p>
        </p:txBody>
      </p:sp>
      <p:grpSp>
        <p:nvGrpSpPr>
          <p:cNvPr id="2" name="Group 8"/>
          <p:cNvGrpSpPr/>
          <p:nvPr/>
        </p:nvGrpSpPr>
        <p:grpSpPr>
          <a:xfrm>
            <a:off x="304800" y="6172200"/>
            <a:ext cx="8534400" cy="381000"/>
            <a:chOff x="838200" y="6324600"/>
            <a:chExt cx="7505700" cy="381000"/>
          </a:xfrm>
        </p:grpSpPr>
        <p:sp>
          <p:nvSpPr>
            <p:cNvPr id="11"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2"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6"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
        <p:nvSpPr>
          <p:cNvPr id="8" name="TextBox 7"/>
          <p:cNvSpPr txBox="1"/>
          <p:nvPr/>
        </p:nvSpPr>
        <p:spPr>
          <a:xfrm>
            <a:off x="609600" y="1524000"/>
            <a:ext cx="8229600" cy="2369880"/>
          </a:xfrm>
          <a:prstGeom prst="rect">
            <a:avLst/>
          </a:prstGeom>
          <a:noFill/>
        </p:spPr>
        <p:txBody>
          <a:bodyPr wrap="square">
            <a:spAutoFit/>
          </a:bodyPr>
          <a:lstStyle/>
          <a:p>
            <a:pPr marL="171450" lvl="1" indent="-171450">
              <a:spcAft>
                <a:spcPts val="1200"/>
              </a:spcAft>
              <a:buClr>
                <a:schemeClr val="accent1"/>
              </a:buClr>
              <a:buSzPct val="150000"/>
              <a:buFont typeface="Arial" pitchFamily="34" charset="0"/>
              <a:buChar char="•"/>
            </a:pPr>
            <a:r>
              <a:rPr lang="en-US" b="1" i="1" dirty="0" smtClean="0">
                <a:latin typeface="+mn-lt"/>
              </a:rPr>
              <a:t>Emotions: </a:t>
            </a:r>
            <a:r>
              <a:rPr lang="en-US" dirty="0" smtClean="0">
                <a:latin typeface="+mn-lt"/>
              </a:rPr>
              <a:t>Design learning events that can evoke strong emotional appeal</a:t>
            </a:r>
          </a:p>
          <a:p>
            <a:pPr marL="171450" lvl="1" indent="-171450">
              <a:spcAft>
                <a:spcPts val="1200"/>
              </a:spcAft>
              <a:buClr>
                <a:schemeClr val="accent1"/>
              </a:buClr>
              <a:buSzPct val="150000"/>
              <a:buFont typeface="Arial" pitchFamily="34" charset="0"/>
              <a:buChar char="•"/>
            </a:pPr>
            <a:r>
              <a:rPr lang="en-US" b="1" i="1" dirty="0" smtClean="0">
                <a:latin typeface="+mn-lt"/>
              </a:rPr>
              <a:t>Motivation: </a:t>
            </a:r>
            <a:r>
              <a:rPr lang="en-US" dirty="0" smtClean="0">
                <a:latin typeface="+mn-lt"/>
              </a:rPr>
              <a:t> Intrinsic motivation is the largest single variability in the learning process</a:t>
            </a:r>
          </a:p>
          <a:p>
            <a:pPr marL="171450" lvl="1" indent="-171450">
              <a:spcAft>
                <a:spcPts val="1200"/>
              </a:spcAft>
              <a:buClr>
                <a:schemeClr val="accent1"/>
              </a:buClr>
              <a:buSzPct val="150000"/>
              <a:buFont typeface="Arial" pitchFamily="34" charset="0"/>
              <a:buChar char="•"/>
            </a:pPr>
            <a:endParaRPr lang="en-US" dirty="0" smtClean="0">
              <a:latin typeface="+mn-lt"/>
            </a:endParaRPr>
          </a:p>
          <a:p>
            <a:pPr marL="171450" lvl="1" indent="-171450">
              <a:spcAft>
                <a:spcPts val="1200"/>
              </a:spcAft>
              <a:buClr>
                <a:schemeClr val="accent1"/>
              </a:buClr>
              <a:buSzPct val="150000"/>
              <a:buFont typeface="Arial" pitchFamily="34" charset="0"/>
              <a:buChar char="•"/>
            </a:pPr>
            <a:endParaRPr lang="en-US" dirty="0" smtClean="0">
              <a:latin typeface="+mn-lt"/>
            </a:endParaRPr>
          </a:p>
          <a:p>
            <a:pPr marL="171450" lvl="1" indent="-171450">
              <a:spcAft>
                <a:spcPts val="1200"/>
              </a:spcAft>
              <a:buClr>
                <a:schemeClr val="accent1"/>
              </a:buClr>
              <a:buSzPct val="150000"/>
              <a:buFont typeface="Arial" pitchFamily="34" charset="0"/>
              <a:buChar char="•"/>
            </a:pPr>
            <a:endParaRPr lang="en-US" dirty="0" smtClean="0">
              <a:latin typeface="+mn-lt"/>
            </a:endParaRPr>
          </a:p>
        </p:txBody>
      </p:sp>
      <p:sp>
        <p:nvSpPr>
          <p:cNvPr id="9" name="TextBox 8"/>
          <p:cNvSpPr txBox="1"/>
          <p:nvPr/>
        </p:nvSpPr>
        <p:spPr>
          <a:xfrm>
            <a:off x="914400" y="2895600"/>
            <a:ext cx="7924800" cy="1107996"/>
          </a:xfrm>
          <a:prstGeom prst="rect">
            <a:avLst/>
          </a:prstGeom>
          <a:solidFill>
            <a:schemeClr val="bg2">
              <a:lumMod val="20000"/>
              <a:lumOff val="80000"/>
            </a:schemeClr>
          </a:solidFill>
          <a:ln w="38100">
            <a:solidFill>
              <a:schemeClr val="bg2"/>
            </a:solidFill>
          </a:ln>
        </p:spPr>
        <p:txBody>
          <a:bodyPr wrap="square">
            <a:spAutoFit/>
          </a:bodyPr>
          <a:lstStyle/>
          <a:p>
            <a:pPr marL="0" lvl="2" fontAlgn="t">
              <a:spcAft>
                <a:spcPts val="0"/>
              </a:spcAft>
              <a:defRPr/>
            </a:pPr>
            <a:r>
              <a:rPr lang="en-US" i="1" dirty="0">
                <a:latin typeface="+mn-lt"/>
              </a:rPr>
              <a:t>The human dynamics of learning is so complex that attempting to isolate independent variables </a:t>
            </a:r>
            <a:r>
              <a:rPr lang="en-US" i="1" dirty="0" smtClean="0">
                <a:latin typeface="+mn-lt"/>
              </a:rPr>
              <a:t>that </a:t>
            </a:r>
            <a:r>
              <a:rPr lang="en-US" i="1" dirty="0">
                <a:latin typeface="+mn-lt"/>
              </a:rPr>
              <a:t>affect learning is like trying </a:t>
            </a:r>
            <a:r>
              <a:rPr lang="en-US" i="1" dirty="0" smtClean="0">
                <a:latin typeface="+mn-lt"/>
              </a:rPr>
              <a:t>to determine your car’s gas mileage by studying petroleum chemistry.</a:t>
            </a:r>
            <a:endParaRPr lang="en-US" i="1" dirty="0">
              <a:latin typeface="+mn-lt"/>
            </a:endParaRPr>
          </a:p>
          <a:p>
            <a:pPr marL="0" lvl="2" fontAlgn="t">
              <a:spcAft>
                <a:spcPts val="300"/>
              </a:spcAft>
              <a:defRPr/>
            </a:pPr>
            <a:r>
              <a:rPr lang="en-US" sz="1200" i="1" dirty="0">
                <a:latin typeface="+mn-lt"/>
              </a:rPr>
              <a:t>me,  conceptualizing at the 20 mile mark in the Honolulu marathon</a:t>
            </a:r>
          </a:p>
        </p:txBody>
      </p:sp>
      <p:sp>
        <p:nvSpPr>
          <p:cNvPr id="10" name="TextBox 9"/>
          <p:cNvSpPr txBox="1"/>
          <p:nvPr/>
        </p:nvSpPr>
        <p:spPr>
          <a:xfrm>
            <a:off x="609600" y="4629090"/>
            <a:ext cx="8229600" cy="400110"/>
          </a:xfrm>
          <a:prstGeom prst="rect">
            <a:avLst/>
          </a:prstGeom>
          <a:noFill/>
        </p:spPr>
        <p:txBody>
          <a:bodyPr wrap="square">
            <a:spAutoFit/>
          </a:bodyPr>
          <a:lstStyle/>
          <a:p>
            <a:pPr marL="0" lvl="1">
              <a:spcAft>
                <a:spcPts val="1200"/>
              </a:spcAft>
              <a:buClr>
                <a:schemeClr val="accent1"/>
              </a:buClr>
              <a:buSzPct val="150000"/>
            </a:pPr>
            <a:r>
              <a:rPr lang="en-US" sz="2000" dirty="0" smtClean="0">
                <a:latin typeface="+mn-lt"/>
              </a:rPr>
              <a:t>Click here for variables that affect the </a:t>
            </a:r>
            <a:r>
              <a:rPr lang="en-US" sz="2000" dirty="0" smtClean="0">
                <a:latin typeface="+mn-lt"/>
                <a:hlinkClick r:id="rId11" action="ppaction://hlinksldjump"/>
              </a:rPr>
              <a:t>human dynamics of learning</a:t>
            </a:r>
            <a:endParaRPr lang="en-US" dirty="0" smtClean="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par>
                                <p:cTn id="8" presetID="1" presetClass="entr" presetSubtype="0" fill="hold" grpId="0" nodeType="withEffect">
                                  <p:stCondLst>
                                    <p:cond delay="100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66800" y="609600"/>
            <a:ext cx="69342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Learning Styles</a:t>
            </a:r>
            <a:endParaRPr lang="en-US" sz="2400" b="0" dirty="0" smtClean="0"/>
          </a:p>
        </p:txBody>
      </p:sp>
      <p:sp>
        <p:nvSpPr>
          <p:cNvPr id="9" name="Rectangle 3"/>
          <p:cNvSpPr txBox="1">
            <a:spLocks noChangeArrowheads="1"/>
          </p:cNvSpPr>
          <p:nvPr/>
        </p:nvSpPr>
        <p:spPr bwMode="auto">
          <a:xfrm>
            <a:off x="533400" y="1600200"/>
            <a:ext cx="8458200" cy="2819400"/>
          </a:xfrm>
          <a:prstGeom prst="rect">
            <a:avLst/>
          </a:prstGeom>
          <a:noFill/>
          <a:ln>
            <a:miter lim="800000"/>
            <a:headEnd/>
            <a:tailEnd/>
          </a:ln>
        </p:spPr>
        <p:txBody>
          <a:bodyPr/>
          <a:lstStyle/>
          <a:p>
            <a:pPr>
              <a:spcAft>
                <a:spcPts val="600"/>
              </a:spcAft>
              <a:buClr>
                <a:schemeClr val="bg2"/>
              </a:buClr>
              <a:buSzPct val="70000"/>
              <a:defRPr/>
            </a:pPr>
            <a:r>
              <a:rPr lang="en-US" sz="2000" b="1" kern="0" dirty="0">
                <a:solidFill>
                  <a:schemeClr val="tx2"/>
                </a:solidFill>
                <a:latin typeface="+mn-lt"/>
                <a:cs typeface="+mn-cs"/>
              </a:rPr>
              <a:t>Opinion: </a:t>
            </a:r>
            <a:r>
              <a:rPr lang="en-US" sz="2000" dirty="0">
                <a:latin typeface="+mn-lt"/>
                <a:cs typeface="+mn-cs"/>
              </a:rPr>
              <a:t>The concept of learning styles in predicting learning outcomes is a commonly misunderstood and misapplied instructional strategy when designing content.</a:t>
            </a:r>
            <a:endParaRPr lang="en-US" sz="2000" kern="0" dirty="0">
              <a:latin typeface="+mn-lt"/>
              <a:cs typeface="+mn-cs"/>
            </a:endParaRPr>
          </a:p>
          <a:p>
            <a:pPr>
              <a:spcAft>
                <a:spcPts val="600"/>
              </a:spcAft>
              <a:buClr>
                <a:schemeClr val="bg2"/>
              </a:buClr>
              <a:buSzPct val="70000"/>
              <a:defRPr/>
            </a:pPr>
            <a:r>
              <a:rPr lang="en-US" sz="2000" b="1" kern="0" dirty="0">
                <a:solidFill>
                  <a:schemeClr val="tx2"/>
                </a:solidFill>
                <a:latin typeface="+mn-lt"/>
                <a:cs typeface="+mn-cs"/>
              </a:rPr>
              <a:t>Fact: </a:t>
            </a:r>
            <a:r>
              <a:rPr lang="en-US" sz="2000" dirty="0">
                <a:latin typeface="+mn-lt"/>
                <a:cs typeface="+mn-cs"/>
              </a:rPr>
              <a:t>Research has revealed that learning styles have little, if any, affect on </a:t>
            </a:r>
            <a:r>
              <a:rPr lang="en-US" sz="2000" b="1" i="1" dirty="0">
                <a:latin typeface="+mn-lt"/>
                <a:cs typeface="+mn-cs"/>
              </a:rPr>
              <a:t>predicting</a:t>
            </a:r>
            <a:r>
              <a:rPr lang="en-US" sz="2000" b="1" dirty="0">
                <a:latin typeface="+mn-lt"/>
                <a:cs typeface="+mn-cs"/>
              </a:rPr>
              <a:t> </a:t>
            </a:r>
            <a:r>
              <a:rPr lang="en-US" sz="2000" dirty="0">
                <a:latin typeface="+mn-lt"/>
                <a:cs typeface="+mn-cs"/>
              </a:rPr>
              <a:t>learning outcomes. </a:t>
            </a:r>
            <a:endParaRPr lang="en-US" sz="2000" kern="0" dirty="0">
              <a:latin typeface="+mn-lt"/>
              <a:cs typeface="+mn-cs"/>
            </a:endParaRPr>
          </a:p>
          <a:p>
            <a:pPr>
              <a:spcAft>
                <a:spcPts val="600"/>
              </a:spcAft>
              <a:buClr>
                <a:schemeClr val="bg2"/>
              </a:buClr>
              <a:buSzPct val="70000"/>
              <a:defRPr/>
            </a:pPr>
            <a:r>
              <a:rPr lang="en-US" sz="2000" b="1" kern="0" dirty="0">
                <a:solidFill>
                  <a:schemeClr val="tx2"/>
                </a:solidFill>
                <a:latin typeface="+mn-lt"/>
                <a:cs typeface="+mn-cs"/>
              </a:rPr>
              <a:t>Result</a:t>
            </a:r>
            <a:r>
              <a:rPr lang="en-US" sz="2000" kern="0" dirty="0">
                <a:solidFill>
                  <a:schemeClr val="tx2"/>
                </a:solidFill>
                <a:latin typeface="+mn-lt"/>
                <a:cs typeface="+mn-cs"/>
              </a:rPr>
              <a:t>:</a:t>
            </a:r>
            <a:r>
              <a:rPr lang="en-US" sz="2000" b="1" kern="0" dirty="0">
                <a:solidFill>
                  <a:schemeClr val="tx2"/>
                </a:solidFill>
                <a:latin typeface="+mn-lt"/>
                <a:cs typeface="+mn-cs"/>
              </a:rPr>
              <a:t> </a:t>
            </a:r>
            <a:r>
              <a:rPr lang="en-US" sz="2000" dirty="0">
                <a:latin typeface="+mn-lt"/>
                <a:cs typeface="Arial" pitchFamily="34" charset="0"/>
              </a:rPr>
              <a:t>While the perception is people learn better when information is presented in their preferred learning style, </a:t>
            </a:r>
            <a:r>
              <a:rPr lang="en-US" sz="2000" b="1" i="1" dirty="0">
                <a:latin typeface="+mn-lt"/>
                <a:cs typeface="Arial" pitchFamily="34" charset="0"/>
              </a:rPr>
              <a:t>current</a:t>
            </a:r>
            <a:r>
              <a:rPr lang="en-US" sz="2000" dirty="0">
                <a:latin typeface="+mn-lt"/>
                <a:cs typeface="Arial" pitchFamily="34" charset="0"/>
              </a:rPr>
              <a:t> </a:t>
            </a:r>
            <a:r>
              <a:rPr lang="en-US" sz="2000" b="1" i="1" dirty="0" smtClean="0">
                <a:latin typeface="+mn-lt"/>
                <a:cs typeface="Arial" pitchFamily="34" charset="0"/>
              </a:rPr>
              <a:t>research</a:t>
            </a:r>
            <a:r>
              <a:rPr lang="en-US" sz="2000" dirty="0" smtClean="0">
                <a:latin typeface="+mn-lt"/>
                <a:cs typeface="Arial" pitchFamily="34" charset="0"/>
              </a:rPr>
              <a:t> </a:t>
            </a:r>
            <a:r>
              <a:rPr lang="en-US" sz="2000" dirty="0">
                <a:latin typeface="+mn-lt"/>
                <a:cs typeface="Arial" pitchFamily="34" charset="0"/>
              </a:rPr>
              <a:t>has not confirmed this. </a:t>
            </a:r>
          </a:p>
        </p:txBody>
      </p:sp>
      <p:sp>
        <p:nvSpPr>
          <p:cNvPr id="6" name="TextBox 12"/>
          <p:cNvSpPr txBox="1"/>
          <p:nvPr/>
        </p:nvSpPr>
        <p:spPr>
          <a:xfrm>
            <a:off x="381000" y="4495800"/>
            <a:ext cx="8610600" cy="1231106"/>
          </a:xfrm>
          <a:prstGeom prst="rect">
            <a:avLst/>
          </a:prstGeom>
          <a:noFill/>
          <a:ln w="38100">
            <a:solidFill>
              <a:schemeClr val="tx1">
                <a:lumMod val="50000"/>
                <a:lumOff val="50000"/>
              </a:schemeClr>
            </a:solidFill>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lvl="0" eaLnBrk="0" hangingPunct="0"/>
            <a:r>
              <a:rPr lang="en-US" sz="1500" dirty="0" smtClean="0">
                <a:latin typeface="+mn-lt"/>
              </a:rPr>
              <a:t>“</a:t>
            </a:r>
            <a:r>
              <a:rPr lang="en-US" sz="1500" i="1" dirty="0" smtClean="0">
                <a:latin typeface="+mn-lt"/>
              </a:rPr>
              <a:t>The learning style myth leads to some very unproductive training approaches that are counter to modern evidence of what works…The time and energy spent perpetuating the various learning style myths can be more wisely invested in supporting individual differences that are proven to make a difference—namely, prior knowledge of the learner.</a:t>
            </a:r>
            <a:r>
              <a:rPr lang="en-US" sz="1500" dirty="0" smtClean="0">
                <a:latin typeface="+mn-lt"/>
              </a:rPr>
              <a:t>” </a:t>
            </a:r>
            <a:r>
              <a:rPr lang="en-US" sz="1400" dirty="0" smtClean="0">
                <a:latin typeface="+mn-lt"/>
              </a:rPr>
              <a:t>(Evidence-Based Training Methods: A Guide for Training Professionals, Ruth Clark, 2010, p. 10)</a:t>
            </a:r>
          </a:p>
        </p:txBody>
      </p:sp>
      <p:grpSp>
        <p:nvGrpSpPr>
          <p:cNvPr id="12" name="Group 11"/>
          <p:cNvGrpSpPr/>
          <p:nvPr/>
        </p:nvGrpSpPr>
        <p:grpSpPr>
          <a:xfrm>
            <a:off x="304800" y="6172200"/>
            <a:ext cx="8534400" cy="381000"/>
            <a:chOff x="838200" y="6324600"/>
            <a:chExt cx="7505700" cy="381000"/>
          </a:xfrm>
        </p:grpSpPr>
        <p:sp>
          <p:nvSpPr>
            <p:cNvPr id="13"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4"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5"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6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905000" y="609600"/>
            <a:ext cx="60198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Learning Styles?</a:t>
            </a:r>
          </a:p>
        </p:txBody>
      </p:sp>
      <p:sp>
        <p:nvSpPr>
          <p:cNvPr id="11" name="Rectangle 3"/>
          <p:cNvSpPr txBox="1">
            <a:spLocks noChangeArrowheads="1"/>
          </p:cNvSpPr>
          <p:nvPr/>
        </p:nvSpPr>
        <p:spPr bwMode="auto">
          <a:xfrm>
            <a:off x="304800" y="1600200"/>
            <a:ext cx="8839200" cy="2057400"/>
          </a:xfrm>
          <a:prstGeom prst="rect">
            <a:avLst/>
          </a:prstGeom>
          <a:noFill/>
          <a:ln w="9525">
            <a:noFill/>
            <a:miter lim="800000"/>
            <a:headEnd/>
            <a:tailEnd/>
          </a:ln>
        </p:spPr>
        <p:txBody>
          <a:bodyPr/>
          <a:lstStyle/>
          <a:p>
            <a:pPr marL="231775" indent="-231775">
              <a:spcAft>
                <a:spcPts val="600"/>
              </a:spcAft>
              <a:buClr>
                <a:schemeClr val="bg2"/>
              </a:buClr>
              <a:buSzPct val="70000"/>
              <a:buFont typeface="Wingdings" pitchFamily="2" charset="2"/>
              <a:buChar char="l"/>
              <a:defRPr/>
            </a:pPr>
            <a:r>
              <a:rPr lang="en-US" sz="2000" dirty="0">
                <a:latin typeface="+mn-lt"/>
                <a:cs typeface="+mn-cs"/>
              </a:rPr>
              <a:t>Basically, learning styles refers to the </a:t>
            </a:r>
            <a:r>
              <a:rPr lang="en-US" sz="2000" b="1" i="1" dirty="0">
                <a:latin typeface="+mn-lt"/>
                <a:cs typeface="+mn-cs"/>
              </a:rPr>
              <a:t>concept</a:t>
            </a:r>
            <a:r>
              <a:rPr lang="en-US" sz="2000" dirty="0">
                <a:latin typeface="+mn-lt"/>
                <a:cs typeface="+mn-cs"/>
              </a:rPr>
              <a:t> that individuals differ in regard as to what specific mode in </a:t>
            </a:r>
            <a:r>
              <a:rPr lang="en-US" sz="2000" i="1" dirty="0">
                <a:latin typeface="+mn-lt"/>
                <a:cs typeface="+mn-cs"/>
              </a:rPr>
              <a:t>acquiring</a:t>
            </a:r>
            <a:r>
              <a:rPr lang="en-US" sz="2000" dirty="0">
                <a:latin typeface="+mn-lt"/>
                <a:cs typeface="+mn-cs"/>
              </a:rPr>
              <a:t> information is most effective for them, and that </a:t>
            </a:r>
            <a:r>
              <a:rPr lang="en-US" sz="2000" b="1" i="1" dirty="0">
                <a:latin typeface="+mn-lt"/>
                <a:cs typeface="+mn-cs"/>
              </a:rPr>
              <a:t>learning styles are not a fixed trait, but a differential preference for learning.</a:t>
            </a:r>
            <a:endParaRPr lang="en-US" sz="2000" dirty="0">
              <a:latin typeface="+mn-lt"/>
              <a:cs typeface="+mn-cs"/>
            </a:endParaRPr>
          </a:p>
          <a:p>
            <a:pPr marL="231775" indent="-231775">
              <a:spcAft>
                <a:spcPts val="600"/>
              </a:spcAft>
              <a:buClr>
                <a:schemeClr val="bg2"/>
              </a:buClr>
              <a:buSzPct val="70000"/>
              <a:buFont typeface="Wingdings" pitchFamily="2" charset="2"/>
              <a:buChar char="l"/>
              <a:defRPr/>
            </a:pPr>
            <a:r>
              <a:rPr lang="en-US" sz="2000" dirty="0">
                <a:latin typeface="+mn-lt"/>
                <a:cs typeface="+mn-cs"/>
              </a:rPr>
              <a:t>However, learning style definitions are characterized by considerable conceptual confusion and the lack of any generally accepted definition.</a:t>
            </a:r>
          </a:p>
          <a:p>
            <a:pPr marL="342900" indent="-342900">
              <a:spcAft>
                <a:spcPts val="600"/>
              </a:spcAft>
              <a:buClr>
                <a:schemeClr val="bg2"/>
              </a:buClr>
              <a:buSzPct val="70000"/>
              <a:buFont typeface="Wingdings" pitchFamily="2" charset="2"/>
              <a:buChar char="l"/>
              <a:defRPr/>
            </a:pPr>
            <a:endParaRPr lang="en-US" sz="2000" dirty="0">
              <a:latin typeface="+mn-lt"/>
              <a:cs typeface="+mn-cs"/>
            </a:endParaRPr>
          </a:p>
        </p:txBody>
      </p:sp>
      <p:pic>
        <p:nvPicPr>
          <p:cNvPr id="13" name="Picture 2" descr="C:\Users\User\Desktop\scratch-head03-idea-animated-animation-smiley-emoticon-000416-large.gif"/>
          <p:cNvPicPr>
            <a:picLocks noChangeAspect="1" noChangeArrowheads="1"/>
          </p:cNvPicPr>
          <p:nvPr/>
        </p:nvPicPr>
        <p:blipFill>
          <a:blip r:embed="rId3" cstate="print"/>
          <a:srcRect/>
          <a:stretch>
            <a:fillRect/>
          </a:stretch>
        </p:blipFill>
        <p:spPr bwMode="auto">
          <a:xfrm>
            <a:off x="3733800" y="3657600"/>
            <a:ext cx="971550" cy="962025"/>
          </a:xfrm>
          <a:prstGeom prst="rect">
            <a:avLst/>
          </a:prstGeom>
          <a:noFill/>
          <a:ln w="9525">
            <a:noFill/>
            <a:miter lim="800000"/>
            <a:headEnd/>
            <a:tailEnd/>
          </a:ln>
        </p:spPr>
      </p:pic>
      <p:sp>
        <p:nvSpPr>
          <p:cNvPr id="7" name="TextBox 12"/>
          <p:cNvSpPr txBox="1"/>
          <p:nvPr/>
        </p:nvSpPr>
        <p:spPr>
          <a:xfrm>
            <a:off x="381000" y="4953000"/>
            <a:ext cx="8534400" cy="769441"/>
          </a:xfrm>
          <a:prstGeom prst="rect">
            <a:avLst/>
          </a:prstGeom>
          <a:noFill/>
          <a:ln w="38100">
            <a:solidFill>
              <a:schemeClr val="tx1">
                <a:lumMod val="50000"/>
                <a:lumOff val="50000"/>
              </a:schemeClr>
            </a:solidFill>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0" hangingPunct="0"/>
            <a:r>
              <a:rPr lang="en-US" sz="1500" i="1" dirty="0" smtClean="0">
                <a:latin typeface="+mn-lt"/>
              </a:rPr>
              <a:t>“…there is no evidence of stable interactions between learning styles and instructional methods”…and,  “basis for attributing enhanced learning to learning styles.</a:t>
            </a:r>
            <a:r>
              <a:rPr lang="en-US" sz="1500" dirty="0" smtClean="0">
                <a:latin typeface="+mn-lt"/>
              </a:rPr>
              <a:t>” </a:t>
            </a:r>
            <a:r>
              <a:rPr lang="en-US" sz="1400" dirty="0" smtClean="0">
                <a:latin typeface="+mn-lt"/>
              </a:rPr>
              <a:t>(Tobias &amp; Fletcher (eds.), 2000. Training and Retraining: A handbook for business, industry, government, and the military)</a:t>
            </a:r>
          </a:p>
        </p:txBody>
      </p:sp>
      <p:grpSp>
        <p:nvGrpSpPr>
          <p:cNvPr id="14" name="Group 13"/>
          <p:cNvGrpSpPr/>
          <p:nvPr/>
        </p:nvGrpSpPr>
        <p:grpSpPr>
          <a:xfrm>
            <a:off x="304800" y="6172200"/>
            <a:ext cx="8534400" cy="381000"/>
            <a:chOff x="838200" y="6324600"/>
            <a:chExt cx="7505700" cy="381000"/>
          </a:xfrm>
        </p:grpSpPr>
        <p:sp>
          <p:nvSpPr>
            <p:cNvPr id="15"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16"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pic>
          <p:nvPicPr>
            <p:cNvPr id="1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1"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3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3500"/>
                            </p:stCondLst>
                            <p:childTnLst>
                              <p:par>
                                <p:cTn id="11" presetID="53" presetClass="entr" presetSubtype="0"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Do You Know Your Learning Style(s)?</a:t>
            </a:r>
          </a:p>
        </p:txBody>
      </p:sp>
      <p:sp>
        <p:nvSpPr>
          <p:cNvPr id="5123" name="Rectangle 3"/>
          <p:cNvSpPr>
            <a:spLocks noGrp="1" noChangeArrowheads="1"/>
          </p:cNvSpPr>
          <p:nvPr>
            <p:ph type="body" idx="1"/>
          </p:nvPr>
        </p:nvSpPr>
        <p:spPr bwMode="auto">
          <a:xfrm>
            <a:off x="762000" y="1371600"/>
            <a:ext cx="8153400" cy="4419600"/>
          </a:xfrm>
          <a:ln>
            <a:miter lim="800000"/>
            <a:headEnd/>
            <a:tailEnd/>
          </a:ln>
        </p:spPr>
        <p:txBody>
          <a:bodyPr vert="horz" wrap="square" lIns="91440" tIns="45720" rIns="91440" bIns="45720" numCol="1" anchor="t" anchorCtr="0" compatLnSpc="1">
            <a:prstTxWarp prst="textNoShape">
              <a:avLst/>
            </a:prstTxWarp>
          </a:bodyPr>
          <a:lstStyle/>
          <a:p>
            <a:pPr marL="169863" indent="-169863">
              <a:spcBef>
                <a:spcPts val="0"/>
              </a:spcBef>
              <a:spcAft>
                <a:spcPts val="300"/>
              </a:spcAft>
              <a:buFont typeface="Wingdings" pitchFamily="2" charset="2"/>
              <a:buNone/>
              <a:defRPr/>
            </a:pPr>
            <a:r>
              <a:rPr lang="en-US" sz="1900" b="1" i="1" dirty="0" smtClean="0"/>
              <a:t>Are you a</a:t>
            </a:r>
            <a:r>
              <a:rPr lang="en-US" sz="1900" dirty="0" smtClean="0"/>
              <a:t>…</a:t>
            </a:r>
          </a:p>
          <a:p>
            <a:pPr marL="169863" indent="-169863">
              <a:spcBef>
                <a:spcPts val="0"/>
              </a:spcBef>
              <a:spcAft>
                <a:spcPts val="200"/>
              </a:spcAft>
              <a:buSzPct val="100000"/>
              <a:buFont typeface="Symbol" pitchFamily="18" charset="2"/>
              <a:buChar char=""/>
              <a:defRPr/>
            </a:pPr>
            <a:r>
              <a:rPr lang="en-US" sz="1650" dirty="0" smtClean="0"/>
              <a:t>Converger; diverger; assimilator; accommodator (Kolb’s LSI)</a:t>
            </a:r>
          </a:p>
          <a:p>
            <a:pPr marL="169863" indent="-169863">
              <a:spcBef>
                <a:spcPts val="0"/>
              </a:spcBef>
              <a:spcAft>
                <a:spcPts val="200"/>
              </a:spcAft>
              <a:buSzPct val="100000"/>
              <a:buFont typeface="Symbol" pitchFamily="18" charset="2"/>
              <a:buChar char=""/>
              <a:defRPr/>
            </a:pPr>
            <a:r>
              <a:rPr lang="en-US" sz="1650" dirty="0" smtClean="0"/>
              <a:t>Concrete sequential; abstract random; abstract sequential; concrete random (Gregorc’s learning style topography)</a:t>
            </a:r>
          </a:p>
          <a:p>
            <a:pPr marL="169863" indent="-169863">
              <a:spcBef>
                <a:spcPts val="0"/>
              </a:spcBef>
              <a:spcAft>
                <a:spcPts val="200"/>
              </a:spcAft>
              <a:buSzPct val="100000"/>
              <a:buFont typeface="Symbol" pitchFamily="18" charset="2"/>
              <a:buChar char=""/>
              <a:defRPr/>
            </a:pPr>
            <a:r>
              <a:rPr lang="en-US" sz="1650" dirty="0" smtClean="0"/>
              <a:t>Leveling/Sharpening cognitive styles (Klein)</a:t>
            </a:r>
          </a:p>
          <a:p>
            <a:pPr marL="169863" indent="-169863">
              <a:spcBef>
                <a:spcPts val="0"/>
              </a:spcBef>
              <a:spcAft>
                <a:spcPts val="200"/>
              </a:spcAft>
              <a:buSzPct val="100000"/>
              <a:buFont typeface="Symbol" pitchFamily="18" charset="2"/>
              <a:buChar char=""/>
              <a:defRPr/>
            </a:pPr>
            <a:r>
              <a:rPr lang="en-US" sz="1650" dirty="0" smtClean="0"/>
              <a:t>Impulsive/Reflective cognitive styles (Kagan)</a:t>
            </a:r>
          </a:p>
          <a:p>
            <a:pPr marL="169863" indent="-169863">
              <a:spcBef>
                <a:spcPts val="0"/>
              </a:spcBef>
              <a:spcAft>
                <a:spcPts val="200"/>
              </a:spcAft>
              <a:buSzPct val="100000"/>
              <a:buFont typeface="Symbol" pitchFamily="18" charset="2"/>
              <a:buChar char=""/>
              <a:defRPr/>
            </a:pPr>
            <a:r>
              <a:rPr lang="en-US" sz="1650" dirty="0" smtClean="0"/>
              <a:t>Visual/Haptic (Lowenfeld &amp; Brittain)</a:t>
            </a:r>
          </a:p>
          <a:p>
            <a:pPr marL="169863" indent="-169863">
              <a:spcBef>
                <a:spcPts val="0"/>
              </a:spcBef>
              <a:spcAft>
                <a:spcPts val="200"/>
              </a:spcAft>
              <a:buSzPct val="100000"/>
              <a:buFont typeface="Symbol" pitchFamily="18" charset="2"/>
              <a:buChar char=""/>
              <a:defRPr/>
            </a:pPr>
            <a:r>
              <a:rPr lang="en-US" sz="1650" dirty="0" smtClean="0"/>
              <a:t>Sensory/intuitive; visual/verbal; active/reflective; sequential/global (Felder &amp; Silverman four-dimension model)</a:t>
            </a:r>
          </a:p>
          <a:p>
            <a:pPr marL="169863" indent="-169863">
              <a:spcBef>
                <a:spcPts val="0"/>
              </a:spcBef>
              <a:spcAft>
                <a:spcPts val="200"/>
              </a:spcAft>
              <a:buSzPct val="100000"/>
              <a:buFont typeface="Symbol" pitchFamily="18" charset="2"/>
              <a:buChar char=""/>
              <a:defRPr/>
            </a:pPr>
            <a:r>
              <a:rPr lang="en-US" sz="1650" dirty="0" smtClean="0"/>
              <a:t>Grasha-Reichmann Student Learning Style Scales</a:t>
            </a:r>
          </a:p>
          <a:p>
            <a:pPr marL="169863" indent="-169863">
              <a:spcBef>
                <a:spcPts val="0"/>
              </a:spcBef>
              <a:spcAft>
                <a:spcPts val="200"/>
              </a:spcAft>
              <a:buSzPct val="100000"/>
              <a:buFont typeface="Symbol" pitchFamily="18" charset="2"/>
              <a:buChar char=""/>
              <a:defRPr/>
            </a:pPr>
            <a:r>
              <a:rPr lang="en-US" sz="1650" dirty="0" smtClean="0"/>
              <a:t>Activists; reflectors; pragmatists; theorists (Honey &amp; Mumford's learning styles)</a:t>
            </a:r>
          </a:p>
          <a:p>
            <a:pPr marL="169863" indent="-169863">
              <a:spcBef>
                <a:spcPts val="0"/>
              </a:spcBef>
              <a:spcAft>
                <a:spcPts val="200"/>
              </a:spcAft>
              <a:buSzPct val="100000"/>
              <a:buFont typeface="Symbol" pitchFamily="18" charset="2"/>
              <a:buChar char=""/>
              <a:defRPr/>
            </a:pPr>
            <a:r>
              <a:rPr lang="en-US" sz="1650" dirty="0" smtClean="0"/>
              <a:t>Analytic/non-analytic; conceptualizing (Messick) </a:t>
            </a:r>
          </a:p>
          <a:p>
            <a:pPr marL="169863" indent="-169863">
              <a:spcBef>
                <a:spcPts val="0"/>
              </a:spcBef>
              <a:spcAft>
                <a:spcPts val="200"/>
              </a:spcAft>
              <a:buSzPct val="100000"/>
              <a:buFont typeface="Symbol" pitchFamily="18" charset="2"/>
              <a:buChar char=""/>
              <a:defRPr/>
            </a:pPr>
            <a:r>
              <a:rPr lang="en-US" sz="1650" dirty="0" smtClean="0"/>
              <a:t>Canfield Learning Styles Inventory</a:t>
            </a:r>
          </a:p>
          <a:p>
            <a:pPr marL="169863" indent="-169863">
              <a:spcBef>
                <a:spcPts val="0"/>
              </a:spcBef>
              <a:spcAft>
                <a:spcPts val="200"/>
              </a:spcAft>
              <a:buSzPct val="100000"/>
              <a:buFont typeface="Symbol" pitchFamily="18" charset="2"/>
              <a:buChar char=""/>
              <a:defRPr/>
            </a:pPr>
            <a:r>
              <a:rPr lang="en-US" sz="1650" dirty="0" smtClean="0"/>
              <a:t>Verbalizer-Visualizer learning styles</a:t>
            </a:r>
          </a:p>
          <a:p>
            <a:pPr marL="169863" indent="-169863">
              <a:spcBef>
                <a:spcPts val="0"/>
              </a:spcBef>
              <a:spcAft>
                <a:spcPts val="200"/>
              </a:spcAft>
              <a:buSzPct val="100000"/>
              <a:buFont typeface="Symbol" pitchFamily="18" charset="2"/>
              <a:buChar char=""/>
              <a:defRPr/>
            </a:pPr>
            <a:r>
              <a:rPr lang="en-US" sz="1650" dirty="0" smtClean="0"/>
              <a:t>Field dependent/field independent (Witkin’s cognitive styles)</a:t>
            </a:r>
          </a:p>
          <a:p>
            <a:pPr marL="169863" indent="-169863">
              <a:spcBef>
                <a:spcPts val="0"/>
              </a:spcBef>
              <a:spcAft>
                <a:spcPts val="200"/>
              </a:spcAft>
              <a:buSzPct val="100000"/>
              <a:buFont typeface="Symbol" pitchFamily="18" charset="2"/>
              <a:buChar char=""/>
              <a:defRPr/>
            </a:pPr>
            <a:r>
              <a:rPr lang="en-US" sz="1650" dirty="0" smtClean="0"/>
              <a:t>Visual, aural, kinesthetic (Dunn &amp; Dunn VAK learning styles)</a:t>
            </a:r>
          </a:p>
        </p:txBody>
      </p:sp>
      <p:sp>
        <p:nvSpPr>
          <p:cNvPr id="10" name="TextBox 9"/>
          <p:cNvSpPr txBox="1"/>
          <p:nvPr/>
        </p:nvSpPr>
        <p:spPr>
          <a:xfrm>
            <a:off x="1143000" y="5851525"/>
            <a:ext cx="6705600" cy="320675"/>
          </a:xfrm>
          <a:prstGeom prst="rect">
            <a:avLst/>
          </a:prstGeom>
          <a:solidFill>
            <a:schemeClr val="bg2">
              <a:lumMod val="20000"/>
              <a:lumOff val="80000"/>
            </a:schemeClr>
          </a:solidFill>
          <a:ln w="38100">
            <a:solidFill>
              <a:schemeClr val="bg2"/>
            </a:solidFill>
          </a:ln>
        </p:spPr>
        <p:txBody>
          <a:bodyPr>
            <a:spAutoFit/>
          </a:bodyPr>
          <a:lstStyle/>
          <a:p>
            <a:pPr fontAlgn="t">
              <a:lnSpc>
                <a:spcPct val="90000"/>
              </a:lnSpc>
              <a:defRPr/>
            </a:pPr>
            <a:r>
              <a:rPr lang="en-US" sz="1600" b="1" i="1" kern="0" dirty="0">
                <a:latin typeface="+mn-lt"/>
                <a:cs typeface="+mn-cs"/>
              </a:rPr>
              <a:t>Note: The literature has identified 71 different learning styles! </a:t>
            </a:r>
          </a:p>
        </p:txBody>
      </p:sp>
      <p:grpSp>
        <p:nvGrpSpPr>
          <p:cNvPr id="12" name="Group 11"/>
          <p:cNvGrpSpPr/>
          <p:nvPr/>
        </p:nvGrpSpPr>
        <p:grpSpPr>
          <a:xfrm>
            <a:off x="304800" y="6172200"/>
            <a:ext cx="8534400" cy="381000"/>
            <a:chOff x="838200" y="6324600"/>
            <a:chExt cx="7505700" cy="381000"/>
          </a:xfrm>
        </p:grpSpPr>
        <p:sp>
          <p:nvSpPr>
            <p:cNvPr id="13"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4"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5"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00200"/>
            <a:ext cx="8610600" cy="3200400"/>
          </a:xfrm>
          <a:prstGeom prst="rect">
            <a:avLst/>
          </a:prstGeom>
          <a:noFill/>
          <a:ln w="9525">
            <a:noFill/>
            <a:miter lim="800000"/>
            <a:headEnd/>
            <a:tailEnd/>
          </a:ln>
        </p:spPr>
        <p:txBody>
          <a:bodyPr/>
          <a:lstStyle/>
          <a:p>
            <a:pPr marL="169863" indent="-169863" fontAlgn="t">
              <a:spcAft>
                <a:spcPts val="600"/>
              </a:spcAft>
              <a:buClr>
                <a:schemeClr val="tx1">
                  <a:lumMod val="65000"/>
                  <a:lumOff val="35000"/>
                </a:schemeClr>
              </a:buClr>
              <a:buSzPct val="150000"/>
              <a:buFont typeface="Arial" pitchFamily="34" charset="0"/>
              <a:buChar char="•"/>
              <a:defRPr/>
            </a:pPr>
            <a:r>
              <a:rPr lang="en-US" sz="1900" dirty="0" smtClean="0">
                <a:latin typeface="+mn-lt"/>
                <a:cs typeface="+mn-cs"/>
              </a:rPr>
              <a:t>A </a:t>
            </a:r>
            <a:r>
              <a:rPr lang="en-US" sz="1900" dirty="0">
                <a:latin typeface="+mn-lt"/>
                <a:cs typeface="+mn-cs"/>
              </a:rPr>
              <a:t>study published in the </a:t>
            </a:r>
            <a:r>
              <a:rPr lang="en-US" sz="1900" i="1" dirty="0">
                <a:latin typeface="+mn-lt"/>
                <a:cs typeface="+mn-cs"/>
              </a:rPr>
              <a:t>Psychological Science in the Public Interest</a:t>
            </a:r>
            <a:r>
              <a:rPr lang="en-US" sz="1900" dirty="0">
                <a:latin typeface="+mn-lt"/>
                <a:cs typeface="+mn-cs"/>
              </a:rPr>
              <a:t> challenged the prevailing concept of learning styles and their affect on student performance.  The investigators (four prominent cognitive psychologists) found </a:t>
            </a:r>
            <a:r>
              <a:rPr lang="en-US" sz="1900" b="1" i="1" dirty="0">
                <a:solidFill>
                  <a:schemeClr val="tx2"/>
                </a:solidFill>
                <a:latin typeface="+mn-lt"/>
                <a:cs typeface="+mn-cs"/>
              </a:rPr>
              <a:t>“no evidence…for validating the educational applications of learning styles into general educational practice.”</a:t>
            </a:r>
          </a:p>
          <a:p>
            <a:pPr marL="169863" indent="-169863" fontAlgn="t">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A 2010 article from the </a:t>
            </a:r>
            <a:r>
              <a:rPr lang="en-US" sz="1900" i="1" dirty="0">
                <a:latin typeface="+mn-lt"/>
                <a:cs typeface="Arial" pitchFamily="34" charset="0"/>
              </a:rPr>
              <a:t>Australian Journal of Educational Research</a:t>
            </a:r>
            <a:r>
              <a:rPr lang="en-US" sz="1900" dirty="0">
                <a:latin typeface="+mn-lt"/>
                <a:cs typeface="Arial" pitchFamily="34" charset="0"/>
              </a:rPr>
              <a:t> stated </a:t>
            </a:r>
            <a:r>
              <a:rPr lang="en-US" sz="1900" dirty="0">
                <a:solidFill>
                  <a:schemeClr val="tx2"/>
                </a:solidFill>
                <a:latin typeface="+mn-lt"/>
                <a:cs typeface="Arial" pitchFamily="34" charset="0"/>
              </a:rPr>
              <a:t>“</a:t>
            </a:r>
            <a:r>
              <a:rPr lang="en-US" sz="1900" b="1" i="1" dirty="0">
                <a:solidFill>
                  <a:schemeClr val="tx2"/>
                </a:solidFill>
                <a:latin typeface="+mn-lt"/>
                <a:cs typeface="Arial" pitchFamily="34" charset="0"/>
              </a:rPr>
              <a:t>research conducted over the last 40 years has failed to show that individual attributes can be used to guide effective teaching practice.</a:t>
            </a:r>
            <a:r>
              <a:rPr lang="en-US" sz="1900" dirty="0">
                <a:solidFill>
                  <a:schemeClr val="tx2"/>
                </a:solidFill>
                <a:latin typeface="+mn-lt"/>
                <a:cs typeface="Arial" pitchFamily="34" charset="0"/>
              </a:rPr>
              <a:t>”</a:t>
            </a:r>
          </a:p>
          <a:p>
            <a:pPr marL="169863" indent="-169863" fontAlgn="t">
              <a:spcAft>
                <a:spcPts val="600"/>
              </a:spcAft>
              <a:buClr>
                <a:schemeClr val="tx1">
                  <a:lumMod val="65000"/>
                  <a:lumOff val="35000"/>
                </a:schemeClr>
              </a:buClr>
              <a:buSzPct val="150000"/>
              <a:buFont typeface="Arial" pitchFamily="34" charset="0"/>
              <a:buChar char="•"/>
              <a:defRPr/>
            </a:pPr>
            <a:r>
              <a:rPr lang="en-US" sz="1900" dirty="0">
                <a:solidFill>
                  <a:schemeClr val="tx2"/>
                </a:solidFill>
                <a:latin typeface="+mn-lt"/>
                <a:cs typeface="Arial" pitchFamily="34" charset="0"/>
              </a:rPr>
              <a:t>According to a 2013 study, learning styles are considered an </a:t>
            </a:r>
            <a:r>
              <a:rPr lang="en-US" sz="1900" b="1" i="1" dirty="0">
                <a:solidFill>
                  <a:schemeClr val="tx2"/>
                </a:solidFill>
                <a:latin typeface="+mn-lt"/>
                <a:cs typeface="Arial" pitchFamily="34" charset="0"/>
              </a:rPr>
              <a:t>educational </a:t>
            </a:r>
            <a:r>
              <a:rPr lang="en-US" sz="1900" b="1" i="1" dirty="0" smtClean="0">
                <a:solidFill>
                  <a:schemeClr val="tx2"/>
                </a:solidFill>
                <a:latin typeface="+mn-lt"/>
                <a:cs typeface="Arial" pitchFamily="34" charset="0"/>
              </a:rPr>
              <a:t>legend  </a:t>
            </a:r>
            <a:r>
              <a:rPr lang="en-US" sz="1400" i="1" dirty="0" smtClean="0">
                <a:latin typeface="+mn-lt"/>
                <a:cs typeface="Arial" pitchFamily="34" charset="0"/>
              </a:rPr>
              <a:t>(</a:t>
            </a:r>
            <a:r>
              <a:rPr lang="en-US" sz="1400" i="1" dirty="0">
                <a:latin typeface="+mn-lt"/>
                <a:cs typeface="Arial" pitchFamily="34" charset="0"/>
              </a:rPr>
              <a:t>Kirschner &amp; van Merrinboer, 2013</a:t>
            </a:r>
            <a:r>
              <a:rPr lang="en-US" sz="1400" dirty="0">
                <a:latin typeface="+mn-lt"/>
                <a:cs typeface="Arial" pitchFamily="34" charset="0"/>
              </a:rPr>
              <a:t>) </a:t>
            </a:r>
            <a:r>
              <a:rPr lang="en-US" sz="1600" dirty="0" smtClean="0">
                <a:latin typeface="+mn-lt"/>
                <a:cs typeface="Arial" pitchFamily="34" charset="0"/>
              </a:rPr>
              <a:t>.</a:t>
            </a:r>
            <a:endParaRPr lang="en-US" sz="1600" dirty="0" smtClean="0">
              <a:solidFill>
                <a:schemeClr val="tx2"/>
              </a:solidFill>
              <a:latin typeface="+mn-lt"/>
              <a:cs typeface="Arial" pitchFamily="34" charset="0"/>
            </a:endParaRPr>
          </a:p>
        </p:txBody>
      </p:sp>
      <p:sp>
        <p:nvSpPr>
          <p:cNvPr id="8195" name="Rectangle 2"/>
          <p:cNvSpPr>
            <a:spLocks noGrp="1" noChangeArrowheads="1"/>
          </p:cNvSpPr>
          <p:nvPr>
            <p:ph type="title"/>
          </p:nvPr>
        </p:nvSpPr>
        <p:spPr bwMode="auto">
          <a:xfrm>
            <a:off x="304800" y="609600"/>
            <a:ext cx="84582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Insight [and research] into Learning Styles</a:t>
            </a:r>
          </a:p>
        </p:txBody>
      </p:sp>
      <p:sp>
        <p:nvSpPr>
          <p:cNvPr id="8" name="TextBox 7"/>
          <p:cNvSpPr txBox="1"/>
          <p:nvPr/>
        </p:nvSpPr>
        <p:spPr>
          <a:xfrm>
            <a:off x="685800" y="4876800"/>
            <a:ext cx="8077200" cy="1075679"/>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lnSpc>
                <a:spcPct val="90000"/>
              </a:lnSpc>
              <a:spcAft>
                <a:spcPts val="0"/>
              </a:spcAft>
              <a:defRPr/>
            </a:pPr>
            <a:r>
              <a:rPr lang="en-US" sz="1500" i="1" dirty="0" smtClean="0">
                <a:latin typeface="+mn-lt"/>
                <a:cs typeface="Arial" pitchFamily="34" charset="0"/>
              </a:rPr>
              <a:t>“T</a:t>
            </a:r>
            <a:r>
              <a:rPr lang="en-US" sz="1500" i="1" dirty="0" smtClean="0">
                <a:latin typeface="+mn-lt"/>
              </a:rPr>
              <a:t>he notion of  ’learning styles’ is itself not coherent.  Those who use this term do not define the criteria for a style, nor where styles come from, how they are recognized/ assessed/ exploited. “ </a:t>
            </a:r>
            <a:r>
              <a:rPr lang="en-US" sz="1400" dirty="0" smtClean="0">
                <a:latin typeface="+mn-lt"/>
              </a:rPr>
              <a:t>Dr. Howard Gardner:  Washington Post‘ (2013). Multiple intelligences’ are not ‘learning styles </a:t>
            </a:r>
            <a:r>
              <a:rPr lang="en-US" sz="1200" dirty="0" smtClean="0">
                <a:latin typeface="+mn-lt"/>
              </a:rPr>
              <a:t>(</a:t>
            </a:r>
            <a:r>
              <a:rPr lang="en-US" sz="1200" dirty="0" smtClean="0">
                <a:latin typeface="+mn-lt"/>
                <a:hlinkClick r:id="rId3"/>
              </a:rPr>
              <a:t>http://www.washingtonpost.com/blogs/answer-sheet/wp/2013/10/16/howard-gardner-multiple-intelligences-are-not-learning-styles</a:t>
            </a:r>
            <a:r>
              <a:rPr lang="en-US" sz="1200" dirty="0" smtClean="0">
                <a:latin typeface="+mn-lt"/>
              </a:rPr>
              <a:t>) </a:t>
            </a:r>
            <a:endParaRPr lang="en-US" sz="1200" dirty="0" smtClean="0">
              <a:solidFill>
                <a:schemeClr val="tx2"/>
              </a:solidFill>
              <a:latin typeface="+mn-lt"/>
              <a:cs typeface="Arial" pitchFamily="34" charset="0"/>
            </a:endParaRPr>
          </a:p>
        </p:txBody>
      </p:sp>
      <p:grpSp>
        <p:nvGrpSpPr>
          <p:cNvPr id="14" name="Group 13"/>
          <p:cNvGrpSpPr/>
          <p:nvPr/>
        </p:nvGrpSpPr>
        <p:grpSpPr>
          <a:xfrm>
            <a:off x="304800" y="6172200"/>
            <a:ext cx="8534400" cy="381000"/>
            <a:chOff x="838200" y="6324600"/>
            <a:chExt cx="7505700" cy="381000"/>
          </a:xfrm>
        </p:grpSpPr>
        <p:sp>
          <p:nvSpPr>
            <p:cNvPr id="15"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16"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pic>
          <p:nvPicPr>
            <p:cNvPr id="1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1"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bwMode="auto">
          <a:xfrm>
            <a:off x="1676400" y="609600"/>
            <a:ext cx="60198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The Essence of the Debate</a:t>
            </a:r>
          </a:p>
        </p:txBody>
      </p:sp>
      <p:sp>
        <p:nvSpPr>
          <p:cNvPr id="10" name="Rectangle 9"/>
          <p:cNvSpPr>
            <a:spLocks noChangeArrowheads="1"/>
          </p:cNvSpPr>
          <p:nvPr/>
        </p:nvSpPr>
        <p:spPr bwMode="auto">
          <a:xfrm>
            <a:off x="533400" y="1617345"/>
            <a:ext cx="8382000" cy="2954655"/>
          </a:xfrm>
          <a:prstGeom prst="rect">
            <a:avLst/>
          </a:prstGeom>
          <a:noFill/>
          <a:ln w="9525">
            <a:noFill/>
            <a:miter lim="800000"/>
            <a:headEnd/>
            <a:tailEnd/>
          </a:ln>
          <a:effectLst/>
        </p:spPr>
        <p:txBody>
          <a:bodyPr anchor="ctr">
            <a:spAutoFit/>
          </a:bodyPr>
          <a:lstStyle/>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This is not a new debate but a continuing investigation into the efficacy of learning styles that has spanned 60 years.</a:t>
            </a:r>
          </a:p>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To that end, there is </a:t>
            </a:r>
            <a:r>
              <a:rPr lang="en-US" sz="1900" b="1" i="1" dirty="0">
                <a:latin typeface="+mn-lt"/>
                <a:cs typeface="Arial" pitchFamily="34" charset="0"/>
              </a:rPr>
              <a:t>a strong intuitive appeal </a:t>
            </a:r>
            <a:r>
              <a:rPr lang="en-US" sz="1900" dirty="0">
                <a:latin typeface="+mn-lt"/>
                <a:cs typeface="Arial" pitchFamily="34" charset="0"/>
              </a:rPr>
              <a:t>to the notion there are individual preferences and styles of learning.</a:t>
            </a:r>
          </a:p>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a:latin typeface="+mn-lt"/>
                <a:ea typeface="Times New Roman" pitchFamily="18" charset="0"/>
                <a:cs typeface="Arial" pitchFamily="34" charset="0"/>
              </a:rPr>
              <a:t>Cognitive </a:t>
            </a:r>
            <a:r>
              <a:rPr lang="en-US" sz="1900" dirty="0" smtClean="0">
                <a:latin typeface="+mn-lt"/>
                <a:ea typeface="Times New Roman" pitchFamily="18" charset="0"/>
                <a:cs typeface="Arial" pitchFamily="34" charset="0"/>
              </a:rPr>
              <a:t>science has </a:t>
            </a:r>
            <a:r>
              <a:rPr lang="en-US" sz="1900" dirty="0">
                <a:latin typeface="+mn-lt"/>
                <a:ea typeface="Times New Roman" pitchFamily="18" charset="0"/>
                <a:cs typeface="Arial" pitchFamily="34" charset="0"/>
              </a:rPr>
              <a:t>discovered that recent research by neuroscience in how the brain stores and retrieves information supports their statement concerning the accuracy of learning styles as a predictor of performance.</a:t>
            </a:r>
          </a:p>
          <a:p>
            <a:pPr marL="169863" indent="-169863">
              <a:spcAft>
                <a:spcPts val="0"/>
              </a:spcAft>
              <a:buClr>
                <a:schemeClr val="tx1">
                  <a:lumMod val="65000"/>
                  <a:lumOff val="35000"/>
                </a:schemeClr>
              </a:buClr>
              <a:buSzPct val="150000"/>
              <a:buFont typeface="Arial" pitchFamily="34" charset="0"/>
              <a:buChar char="•"/>
              <a:defRPr/>
            </a:pPr>
            <a:r>
              <a:rPr lang="en-US" sz="1900" dirty="0">
                <a:latin typeface="+mn-lt"/>
              </a:rPr>
              <a:t>No current holistic [overall] theory of learning </a:t>
            </a:r>
            <a:r>
              <a:rPr lang="en-US" sz="1900" dirty="0" smtClean="0">
                <a:latin typeface="+mn-lt"/>
              </a:rPr>
              <a:t>preferences.</a:t>
            </a:r>
            <a:endParaRPr lang="en-US" sz="1900" dirty="0">
              <a:latin typeface="+mn-lt"/>
            </a:endParaRPr>
          </a:p>
        </p:txBody>
      </p:sp>
      <p:sp>
        <p:nvSpPr>
          <p:cNvPr id="8" name="TextBox 7"/>
          <p:cNvSpPr txBox="1"/>
          <p:nvPr/>
        </p:nvSpPr>
        <p:spPr>
          <a:xfrm>
            <a:off x="685800" y="5159375"/>
            <a:ext cx="8001000" cy="784225"/>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600"/>
              </a:spcAft>
              <a:defRPr/>
            </a:pPr>
            <a:r>
              <a:rPr lang="en-US" sz="1500" dirty="0">
                <a:latin typeface="+mn-lt"/>
                <a:cs typeface="Arial" pitchFamily="34" charset="0"/>
              </a:rPr>
              <a:t>“</a:t>
            </a:r>
            <a:r>
              <a:rPr lang="en-US" sz="1500" i="1" dirty="0">
                <a:latin typeface="+mn-lt"/>
              </a:rPr>
              <a:t>Review of 150 studies found none supported learning styles. The mind is so complex and malleable that variance within a person is so great as to make the point [learning styles] moot.</a:t>
            </a:r>
            <a:r>
              <a:rPr lang="en-US" sz="1500" dirty="0">
                <a:latin typeface="+mn-lt"/>
              </a:rPr>
              <a:t>” </a:t>
            </a:r>
            <a:r>
              <a:rPr lang="en-US" sz="1400" dirty="0">
                <a:latin typeface="+mn-lt"/>
              </a:rPr>
              <a:t>Busted Learning Myths, Chief Learning Officer Magazine, Feb 2012</a:t>
            </a:r>
            <a:endParaRPr lang="en-US" sz="1400" dirty="0">
              <a:latin typeface="+mn-lt"/>
              <a:cs typeface="Arial" pitchFamily="34" charset="0"/>
            </a:endParaRPr>
          </a:p>
        </p:txBody>
      </p:sp>
      <p:grpSp>
        <p:nvGrpSpPr>
          <p:cNvPr id="14" name="Group 13"/>
          <p:cNvGrpSpPr/>
          <p:nvPr/>
        </p:nvGrpSpPr>
        <p:grpSpPr>
          <a:xfrm>
            <a:off x="304800" y="6172200"/>
            <a:ext cx="8534400" cy="381000"/>
            <a:chOff x="838200" y="6324600"/>
            <a:chExt cx="7505700" cy="381000"/>
          </a:xfrm>
        </p:grpSpPr>
        <p:sp>
          <p:nvSpPr>
            <p:cNvPr id="15"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6"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bwMode="auto">
          <a:xfrm>
            <a:off x="1676400" y="609600"/>
            <a:ext cx="60198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The Essence of the Debate</a:t>
            </a:r>
          </a:p>
        </p:txBody>
      </p:sp>
      <p:sp>
        <p:nvSpPr>
          <p:cNvPr id="10" name="Rectangle 9"/>
          <p:cNvSpPr>
            <a:spLocks noChangeArrowheads="1"/>
          </p:cNvSpPr>
          <p:nvPr/>
        </p:nvSpPr>
        <p:spPr bwMode="auto">
          <a:xfrm>
            <a:off x="533400" y="1676400"/>
            <a:ext cx="8458200" cy="2662267"/>
          </a:xfrm>
          <a:prstGeom prst="rect">
            <a:avLst/>
          </a:prstGeom>
          <a:noFill/>
          <a:ln w="9525">
            <a:noFill/>
            <a:miter lim="800000"/>
            <a:headEnd/>
            <a:tailEnd/>
          </a:ln>
          <a:effectLst/>
        </p:spPr>
        <p:txBody>
          <a:bodyPr wrap="square" anchor="ctr">
            <a:spAutoFit/>
          </a:bodyPr>
          <a:lstStyle/>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smtClean="0">
                <a:latin typeface="+mn-lt"/>
              </a:rPr>
              <a:t>There are three ‘learning styles’ that are most commonly referenced: </a:t>
            </a:r>
            <a:r>
              <a:rPr lang="en-US" sz="1900" i="1" dirty="0" smtClean="0">
                <a:latin typeface="+mn-lt"/>
              </a:rPr>
              <a:t>visual, auditory, and kinesthetic (VAK).</a:t>
            </a:r>
          </a:p>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smtClean="0">
                <a:latin typeface="+mn-lt"/>
              </a:rPr>
              <a:t>Advocates argue that better learning outcomes can be achieved when a teacher takes a student’s learning style into consideration.</a:t>
            </a:r>
          </a:p>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smtClean="0">
                <a:latin typeface="+mn-lt"/>
              </a:rPr>
              <a:t>Adversaries argue that this particular concept is scientifically not proven.</a:t>
            </a:r>
          </a:p>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smtClean="0">
                <a:latin typeface="+mn-lt"/>
              </a:rPr>
              <a:t>There is no convincing evidence to prove that when an instructor changes the presentation mode of their course to match the learning style of the students it actually helps them.</a:t>
            </a:r>
          </a:p>
        </p:txBody>
      </p:sp>
      <p:sp>
        <p:nvSpPr>
          <p:cNvPr id="7" name="TextBox 6"/>
          <p:cNvSpPr txBox="1"/>
          <p:nvPr/>
        </p:nvSpPr>
        <p:spPr>
          <a:xfrm>
            <a:off x="685800" y="4648200"/>
            <a:ext cx="8077200" cy="1103379"/>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lnSpc>
                <a:spcPct val="90000"/>
              </a:lnSpc>
              <a:spcAft>
                <a:spcPts val="0"/>
              </a:spcAft>
              <a:defRPr/>
            </a:pPr>
            <a:r>
              <a:rPr lang="en-US" sz="1500" dirty="0" smtClean="0">
                <a:latin typeface="+mn-lt"/>
              </a:rPr>
              <a:t>“</a:t>
            </a:r>
            <a:r>
              <a:rPr lang="en-US" sz="1500" i="1" dirty="0" smtClean="0">
                <a:latin typeface="+mn-lt"/>
              </a:rPr>
              <a:t>There is no strong evidence that teachers should tailor their instruction to their students' particular learning styles …and,  warned learning styles “trivialize human complexity” by “denying human individuality” rather than characterizing it. </a:t>
            </a:r>
            <a:r>
              <a:rPr lang="en-US" sz="1400" dirty="0" smtClean="0">
                <a:latin typeface="+mn-lt"/>
              </a:rPr>
              <a:t>David Kolb, Matching Teaching Style to Learning Style May Not Help Students, Chronicle of Higher Education: </a:t>
            </a:r>
            <a:r>
              <a:rPr lang="en-US" sz="1400" dirty="0" smtClean="0">
                <a:latin typeface="+mn-lt"/>
                <a:hlinkClick r:id="rId3"/>
              </a:rPr>
              <a:t>http://chronicle.com/article/Matching-Teaching-Style-to/49497/</a:t>
            </a:r>
            <a:r>
              <a:rPr lang="en-US" sz="1400" dirty="0" smtClean="0">
                <a:latin typeface="+mn-lt"/>
              </a:rPr>
              <a:t> </a:t>
            </a:r>
          </a:p>
        </p:txBody>
      </p:sp>
      <p:grpSp>
        <p:nvGrpSpPr>
          <p:cNvPr id="13" name="Group 12"/>
          <p:cNvGrpSpPr/>
          <p:nvPr/>
        </p:nvGrpSpPr>
        <p:grpSpPr>
          <a:xfrm>
            <a:off x="304800" y="6172200"/>
            <a:ext cx="8534400" cy="381000"/>
            <a:chOff x="838200" y="6324600"/>
            <a:chExt cx="7505700" cy="381000"/>
          </a:xfrm>
        </p:grpSpPr>
        <p:sp>
          <p:nvSpPr>
            <p:cNvPr id="14"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15"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pic>
          <p:nvPicPr>
            <p:cNvPr id="16"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1"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47800" y="228600"/>
            <a:ext cx="6019800" cy="990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The Essence of the Debate [the disagreement]</a:t>
            </a:r>
          </a:p>
        </p:txBody>
      </p:sp>
      <p:sp>
        <p:nvSpPr>
          <p:cNvPr id="11" name="Rectangle 3"/>
          <p:cNvSpPr txBox="1">
            <a:spLocks noChangeArrowheads="1"/>
          </p:cNvSpPr>
          <p:nvPr/>
        </p:nvSpPr>
        <p:spPr bwMode="auto">
          <a:xfrm>
            <a:off x="533400" y="1676400"/>
            <a:ext cx="8382000" cy="28956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Claims for adapting instruction to learning styles assume they are stable, replicable interactions between measures of learning styles and instructional methods.</a:t>
            </a:r>
            <a:endParaRPr lang="en-US" sz="1900" i="1" kern="0" dirty="0">
              <a:latin typeface="+mn-lt"/>
              <a:cs typeface="Arial" pitchFamily="34" charset="0"/>
            </a:endParaRPr>
          </a:p>
          <a:p>
            <a:pPr marL="177800" lvl="1" indent="-177800">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Not supported by available research evidence that “visualizers” learn better with visual forms of instruction and “verbalizers” learn better with verbal modes of </a:t>
            </a:r>
            <a:r>
              <a:rPr lang="en-US" sz="1900" dirty="0" smtClean="0">
                <a:latin typeface="+mn-lt"/>
                <a:cs typeface="Arial" pitchFamily="34" charset="0"/>
              </a:rPr>
              <a:t>instruction.</a:t>
            </a:r>
            <a:endParaRPr lang="en-US" sz="1900" dirty="0">
              <a:latin typeface="+mn-lt"/>
              <a:cs typeface="Arial" pitchFamily="34" charset="0"/>
            </a:endParaRPr>
          </a:p>
          <a:p>
            <a:pPr marL="177800" lvl="1" indent="-177800">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A number of reviews of ATI (aptitude treatment interactions) research have found similar conclusions about the types of interactions and instructional </a:t>
            </a:r>
            <a:r>
              <a:rPr lang="en-US" sz="1900" dirty="0" smtClean="0">
                <a:latin typeface="+mn-lt"/>
                <a:cs typeface="Arial" pitchFamily="34" charset="0"/>
              </a:rPr>
              <a:t>methods (click </a:t>
            </a:r>
            <a:r>
              <a:rPr lang="en-US" sz="1900" dirty="0" smtClean="0">
                <a:latin typeface="+mn-lt"/>
                <a:cs typeface="Arial" pitchFamily="34" charset="0"/>
                <a:hlinkClick r:id="rId3" action="ppaction://hlinksldjump"/>
              </a:rPr>
              <a:t>here</a:t>
            </a:r>
            <a:r>
              <a:rPr lang="en-US" sz="1900" dirty="0" smtClean="0">
                <a:latin typeface="+mn-lt"/>
                <a:cs typeface="Arial" pitchFamily="34" charset="0"/>
              </a:rPr>
              <a:t> for more about ATI).</a:t>
            </a:r>
            <a:endParaRPr lang="en-US" sz="1900" dirty="0">
              <a:latin typeface="+mn-lt"/>
              <a:cs typeface="Arial" pitchFamily="34" charset="0"/>
            </a:endParaRPr>
          </a:p>
        </p:txBody>
      </p:sp>
      <p:sp>
        <p:nvSpPr>
          <p:cNvPr id="13" name="TextBox 12"/>
          <p:cNvSpPr txBox="1"/>
          <p:nvPr/>
        </p:nvSpPr>
        <p:spPr>
          <a:xfrm>
            <a:off x="533400" y="4724400"/>
            <a:ext cx="8229600" cy="1216025"/>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marL="0" lvl="1">
              <a:spcAft>
                <a:spcPts val="0"/>
              </a:spcAft>
              <a:defRPr/>
            </a:pPr>
            <a:r>
              <a:rPr lang="en-US" sz="1500" dirty="0">
                <a:latin typeface="+mn-lt"/>
                <a:cs typeface="Arial" pitchFamily="34" charset="0"/>
              </a:rPr>
              <a:t>“</a:t>
            </a:r>
            <a:r>
              <a:rPr lang="en-US" sz="1500" i="1" dirty="0">
                <a:latin typeface="+mn-lt"/>
                <a:cs typeface="Arial" pitchFamily="34" charset="0"/>
              </a:rPr>
              <a:t>verbalizer-visualizer measures failed to produce significant attribute treatment interactions (ATIs). There was not strong support for the hypothesis that verbal learners and visual learners should be given different kinds of multimedia instruction</a:t>
            </a:r>
            <a:r>
              <a:rPr lang="en-US" sz="1500" dirty="0" smtClean="0">
                <a:latin typeface="+mn-lt"/>
                <a:cs typeface="Arial" pitchFamily="34" charset="0"/>
              </a:rPr>
              <a:t>”. </a:t>
            </a:r>
            <a:r>
              <a:rPr lang="en-US" sz="1400" dirty="0" smtClean="0">
                <a:latin typeface="+mn-lt"/>
                <a:cs typeface="Arial" pitchFamily="34" charset="0"/>
              </a:rPr>
              <a:t>Massa</a:t>
            </a:r>
            <a:r>
              <a:rPr lang="en-US" sz="1400" dirty="0">
                <a:latin typeface="+mn-lt"/>
                <a:cs typeface="Arial" pitchFamily="34" charset="0"/>
              </a:rPr>
              <a:t>, L.J., &amp; Mayer, R., 2006. Testing the ATI hypothesis: Should multimedia instruction accommodate verbalizer-visualizer cognitive style? Science Direct</a:t>
            </a:r>
          </a:p>
        </p:txBody>
      </p:sp>
      <p:grpSp>
        <p:nvGrpSpPr>
          <p:cNvPr id="14" name="Group 13"/>
          <p:cNvGrpSpPr/>
          <p:nvPr/>
        </p:nvGrpSpPr>
        <p:grpSpPr>
          <a:xfrm>
            <a:off x="304800" y="6172200"/>
            <a:ext cx="8534400" cy="381000"/>
            <a:chOff x="838200" y="6324600"/>
            <a:chExt cx="7505700" cy="381000"/>
          </a:xfrm>
        </p:grpSpPr>
        <p:sp>
          <p:nvSpPr>
            <p:cNvPr id="15"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16"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pic>
          <p:nvPicPr>
            <p:cNvPr id="1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1"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76400"/>
            <a:ext cx="8458200" cy="3352800"/>
          </a:xfrm>
          <a:prstGeom prst="rect">
            <a:avLst/>
          </a:prstGeom>
          <a:noFill/>
          <a:ln w="9525">
            <a:noFill/>
            <a:miter lim="800000"/>
            <a:headEnd/>
            <a:tailEnd/>
          </a:ln>
        </p:spPr>
        <p:txBody>
          <a:bodyPr/>
          <a:lstStyle/>
          <a:p>
            <a:pPr marL="169863" indent="-169863">
              <a:spcAft>
                <a:spcPts val="300"/>
              </a:spcAft>
              <a:buClr>
                <a:schemeClr val="tx1">
                  <a:lumMod val="65000"/>
                  <a:lumOff val="35000"/>
                </a:schemeClr>
              </a:buClr>
              <a:buSzPct val="150000"/>
              <a:buFont typeface="Arial" pitchFamily="34" charset="0"/>
              <a:buChar char="•"/>
              <a:defRPr/>
            </a:pPr>
            <a:r>
              <a:rPr lang="en-US" sz="1900" dirty="0">
                <a:latin typeface="+mn-lt"/>
                <a:cs typeface="+mn-cs"/>
              </a:rPr>
              <a:t>The genesis of the [VAK] theory of learning styles is that if you can </a:t>
            </a:r>
            <a:r>
              <a:rPr lang="en-US" sz="1900" dirty="0" smtClean="0">
                <a:latin typeface="+mn-lt"/>
                <a:cs typeface="+mn-cs"/>
              </a:rPr>
              <a:t>identify a students “style”, then you can design </a:t>
            </a:r>
            <a:r>
              <a:rPr lang="en-US" sz="1900" dirty="0">
                <a:latin typeface="+mn-lt"/>
                <a:cs typeface="+mn-cs"/>
              </a:rPr>
              <a:t>instruction that matches </a:t>
            </a:r>
            <a:r>
              <a:rPr lang="en-US" sz="1900" dirty="0" smtClean="0">
                <a:latin typeface="+mn-lt"/>
                <a:cs typeface="+mn-cs"/>
              </a:rPr>
              <a:t>their “style” and they </a:t>
            </a:r>
            <a:r>
              <a:rPr lang="en-US" sz="1900" dirty="0">
                <a:latin typeface="+mn-lt"/>
                <a:cs typeface="+mn-cs"/>
              </a:rPr>
              <a:t>should learn better.</a:t>
            </a:r>
          </a:p>
          <a:p>
            <a:pPr marL="169863" indent="-169863">
              <a:spcAft>
                <a:spcPts val="300"/>
              </a:spcAft>
              <a:buClr>
                <a:schemeClr val="tx1">
                  <a:lumMod val="65000"/>
                  <a:lumOff val="35000"/>
                </a:schemeClr>
              </a:buClr>
              <a:buSzPct val="150000"/>
              <a:buFont typeface="Arial" pitchFamily="34" charset="0"/>
              <a:buChar char="•"/>
              <a:defRPr/>
            </a:pPr>
            <a:r>
              <a:rPr lang="en-US" sz="1900" dirty="0">
                <a:latin typeface="+mn-lt"/>
                <a:cs typeface="Arial" pitchFamily="34" charset="0"/>
              </a:rPr>
              <a:t>The assumption is once you identify a specific style, you can design instruction that best fits the style.</a:t>
            </a:r>
          </a:p>
          <a:p>
            <a:pPr marL="395288" lvl="1" indent="-163513">
              <a:spcAft>
                <a:spcPts val="0"/>
              </a:spcAft>
              <a:buClr>
                <a:schemeClr val="accent1"/>
              </a:buClr>
              <a:buSzPct val="150000"/>
              <a:buFont typeface="Arial" pitchFamily="34" charset="0"/>
              <a:buChar char="•"/>
              <a:defRPr/>
            </a:pPr>
            <a:r>
              <a:rPr lang="en-US" dirty="0">
                <a:latin typeface="+mn-lt"/>
                <a:cs typeface="+mn-cs"/>
              </a:rPr>
              <a:t>The visual learner will understand best when information (content) is presented to the visually.</a:t>
            </a:r>
          </a:p>
          <a:p>
            <a:pPr marL="395288" lvl="1" indent="-163513">
              <a:spcAft>
                <a:spcPts val="0"/>
              </a:spcAft>
              <a:buClr>
                <a:schemeClr val="accent1"/>
              </a:buClr>
              <a:buSzPct val="150000"/>
              <a:buFont typeface="Arial" pitchFamily="34" charset="0"/>
              <a:buChar char="•"/>
              <a:defRPr/>
            </a:pPr>
            <a:r>
              <a:rPr lang="en-US" dirty="0">
                <a:latin typeface="+mn-lt"/>
                <a:cs typeface="+mn-cs"/>
              </a:rPr>
              <a:t> The auditory learner will understand best when information is described to them orally. </a:t>
            </a:r>
          </a:p>
          <a:p>
            <a:pPr marL="395288" lvl="1" indent="-163513">
              <a:spcAft>
                <a:spcPts val="300"/>
              </a:spcAft>
              <a:buClr>
                <a:schemeClr val="accent1"/>
              </a:buClr>
              <a:buSzPct val="150000"/>
              <a:buFont typeface="Arial" pitchFamily="34" charset="0"/>
              <a:buChar char="•"/>
              <a:defRPr/>
            </a:pPr>
            <a:r>
              <a:rPr lang="en-US" dirty="0">
                <a:latin typeface="+mn-lt"/>
                <a:cs typeface="+mn-cs"/>
              </a:rPr>
              <a:t>The kinesthetic learner will understand best when they can touch/feel what is being presented to them</a:t>
            </a:r>
            <a:r>
              <a:rPr lang="en-US" dirty="0" smtClean="0">
                <a:latin typeface="+mn-lt"/>
                <a:cs typeface="+mn-cs"/>
              </a:rPr>
              <a:t>.</a:t>
            </a:r>
          </a:p>
          <a:p>
            <a:pPr marL="231775" indent="-231775">
              <a:spcAft>
                <a:spcPts val="600"/>
              </a:spcAft>
              <a:buClr>
                <a:schemeClr val="bg2"/>
              </a:buClr>
              <a:buSzPct val="150000"/>
              <a:buFont typeface="Arial" pitchFamily="34" charset="0"/>
              <a:buChar char="•"/>
              <a:defRPr/>
            </a:pPr>
            <a:endParaRPr lang="en-US" sz="1200" b="1" i="1" dirty="0">
              <a:latin typeface="+mn-lt"/>
              <a:cs typeface="+mn-cs"/>
            </a:endParaRPr>
          </a:p>
          <a:p>
            <a:pPr>
              <a:spcAft>
                <a:spcPts val="600"/>
              </a:spcAft>
              <a:buClr>
                <a:schemeClr val="bg2"/>
              </a:buClr>
              <a:buSzPct val="150000"/>
              <a:defRPr/>
            </a:pPr>
            <a:r>
              <a:rPr lang="en-US" sz="2000" b="1" i="1" dirty="0" smtClean="0">
                <a:latin typeface="+mn-lt"/>
                <a:cs typeface="+mn-cs"/>
              </a:rPr>
              <a:t>These are statements of predictability, per se, you are predicting learning outcomes based upon learning “styles”</a:t>
            </a:r>
            <a:endParaRPr lang="en-US" sz="2000" b="1" i="1" dirty="0">
              <a:latin typeface="+mn-lt"/>
              <a:cs typeface="+mn-cs"/>
            </a:endParaRPr>
          </a:p>
        </p:txBody>
      </p:sp>
      <p:sp>
        <p:nvSpPr>
          <p:cNvPr id="11269" name="Rectangle 2"/>
          <p:cNvSpPr>
            <a:spLocks noGrp="1" noChangeArrowheads="1"/>
          </p:cNvSpPr>
          <p:nvPr>
            <p:ph type="title"/>
          </p:nvPr>
        </p:nvSpPr>
        <p:spPr bwMode="auto">
          <a:xfrm>
            <a:off x="457200" y="228600"/>
            <a:ext cx="8458200" cy="990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Predicting Learning Styles: </a:t>
            </a:r>
            <a:br>
              <a:rPr lang="en-US" sz="3200" dirty="0" smtClean="0"/>
            </a:br>
            <a:r>
              <a:rPr lang="en-US" sz="3200" dirty="0" smtClean="0"/>
              <a:t>The Basis of the Theory </a:t>
            </a:r>
            <a:r>
              <a:rPr lang="en-US" sz="2800" dirty="0" smtClean="0"/>
              <a:t>[and the confusion]</a:t>
            </a:r>
          </a:p>
        </p:txBody>
      </p:sp>
      <p:grpSp>
        <p:nvGrpSpPr>
          <p:cNvPr id="12" name="Group 11"/>
          <p:cNvGrpSpPr/>
          <p:nvPr/>
        </p:nvGrpSpPr>
        <p:grpSpPr>
          <a:xfrm>
            <a:off x="304800" y="6172200"/>
            <a:ext cx="8534400" cy="381000"/>
            <a:chOff x="838200" y="6324600"/>
            <a:chExt cx="7505700" cy="381000"/>
          </a:xfrm>
        </p:grpSpPr>
        <p:sp>
          <p:nvSpPr>
            <p:cNvPr id="13"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4"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5"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143000" y="228600"/>
            <a:ext cx="68580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Does the Research Reveal About Learning Styles?</a:t>
            </a:r>
          </a:p>
        </p:txBody>
      </p:sp>
      <p:sp>
        <p:nvSpPr>
          <p:cNvPr id="10" name="Rectangle 3"/>
          <p:cNvSpPr txBox="1">
            <a:spLocks noChangeArrowheads="1"/>
          </p:cNvSpPr>
          <p:nvPr/>
        </p:nvSpPr>
        <p:spPr bwMode="auto">
          <a:xfrm>
            <a:off x="533400" y="1600200"/>
            <a:ext cx="8610600" cy="2590800"/>
          </a:xfrm>
          <a:prstGeom prst="rect">
            <a:avLst/>
          </a:prstGeom>
          <a:noFill/>
          <a:ln w="9525">
            <a:noFill/>
            <a:miter lim="800000"/>
            <a:headEnd/>
            <a:tailEnd/>
          </a:ln>
        </p:spPr>
        <p:txBody>
          <a:bodyPr/>
          <a:lstStyle/>
          <a:p>
            <a:pPr marL="169863" indent="-169863" fontAlgn="t">
              <a:spcAft>
                <a:spcPts val="600"/>
              </a:spcAft>
              <a:buClr>
                <a:schemeClr val="tx1">
                  <a:lumMod val="65000"/>
                  <a:lumOff val="35000"/>
                </a:schemeClr>
              </a:buClr>
              <a:buSzPct val="150000"/>
              <a:buFont typeface="Arial" pitchFamily="34" charset="0"/>
              <a:buChar char="•"/>
              <a:defRPr/>
            </a:pPr>
            <a:r>
              <a:rPr lang="en-US" sz="1900" dirty="0">
                <a:latin typeface="+mn-lt"/>
                <a:cs typeface="+mn-cs"/>
              </a:rPr>
              <a:t>Simply stated, the research has not revealed a compelling argument as to the impact of learning styles and their effect on </a:t>
            </a:r>
            <a:r>
              <a:rPr lang="en-US" sz="1900" b="1" i="1" u="sng" dirty="0">
                <a:latin typeface="+mn-lt"/>
                <a:cs typeface="+mn-cs"/>
              </a:rPr>
              <a:t>predicting</a:t>
            </a:r>
            <a:r>
              <a:rPr lang="en-US" sz="1900" b="1" dirty="0">
                <a:latin typeface="+mn-lt"/>
                <a:cs typeface="+mn-cs"/>
              </a:rPr>
              <a:t> </a:t>
            </a:r>
            <a:r>
              <a:rPr lang="en-US" sz="1900" dirty="0">
                <a:latin typeface="+mn-lt"/>
                <a:cs typeface="+mn-cs"/>
              </a:rPr>
              <a:t>learning outcomes</a:t>
            </a:r>
            <a:r>
              <a:rPr lang="en-US" sz="1900" dirty="0" smtClean="0">
                <a:latin typeface="+mn-lt"/>
                <a:cs typeface="+mn-cs"/>
              </a:rPr>
              <a:t>.</a:t>
            </a:r>
          </a:p>
          <a:p>
            <a:pPr marL="169863" indent="-169863" fontAlgn="t">
              <a:spcAft>
                <a:spcPts val="600"/>
              </a:spcAft>
              <a:buClr>
                <a:schemeClr val="tx1">
                  <a:lumMod val="65000"/>
                  <a:lumOff val="35000"/>
                </a:schemeClr>
              </a:buClr>
              <a:buSzPct val="150000"/>
              <a:buFont typeface="Arial" pitchFamily="34" charset="0"/>
              <a:buChar char="•"/>
              <a:defRPr/>
            </a:pPr>
            <a:r>
              <a:rPr lang="en-US" sz="1900" dirty="0" smtClean="0">
                <a:latin typeface="+mn-lt"/>
              </a:rPr>
              <a:t>Small sample sizes, flawed sampling methodology, and non-experimental research designs casts doubt on the results of VAK learning style research.</a:t>
            </a:r>
          </a:p>
          <a:p>
            <a:pPr marL="169863" indent="-169863" fontAlgn="t">
              <a:spcAft>
                <a:spcPts val="600"/>
              </a:spcAft>
              <a:buClr>
                <a:schemeClr val="tx1">
                  <a:lumMod val="65000"/>
                  <a:lumOff val="35000"/>
                </a:schemeClr>
              </a:buClr>
              <a:buSzPct val="150000"/>
              <a:buFont typeface="Arial" pitchFamily="34" charset="0"/>
              <a:buChar char="•"/>
              <a:defRPr/>
            </a:pPr>
            <a:r>
              <a:rPr lang="en-US" sz="1900" dirty="0" smtClean="0">
                <a:latin typeface="+mn-lt"/>
              </a:rPr>
              <a:t>No </a:t>
            </a:r>
            <a:r>
              <a:rPr lang="en-US" sz="1900" dirty="0">
                <a:latin typeface="+mn-lt"/>
              </a:rPr>
              <a:t>substantial, uncontested, and hard empirical evidence has been found to prove that matching the styles </a:t>
            </a:r>
            <a:r>
              <a:rPr lang="en-US" sz="1900" dirty="0" smtClean="0">
                <a:latin typeface="+mn-lt"/>
              </a:rPr>
              <a:t>of </a:t>
            </a:r>
            <a:r>
              <a:rPr lang="en-US" sz="1900" dirty="0">
                <a:latin typeface="+mn-lt"/>
              </a:rPr>
              <a:t>learner and instructor improves learning and attention.</a:t>
            </a:r>
          </a:p>
          <a:p>
            <a:pPr marL="338138" lvl="1" indent="-174625" fontAlgn="t">
              <a:spcAft>
                <a:spcPts val="600"/>
              </a:spcAft>
              <a:buClr>
                <a:schemeClr val="accent1"/>
              </a:buClr>
              <a:buSzPct val="150000"/>
              <a:buFont typeface="Arial" pitchFamily="34" charset="0"/>
              <a:buChar char="•"/>
              <a:defRPr/>
            </a:pPr>
            <a:endParaRPr lang="en-US" dirty="0">
              <a:latin typeface="+mn-lt"/>
              <a:cs typeface="+mn-cs"/>
            </a:endParaRPr>
          </a:p>
        </p:txBody>
      </p:sp>
      <p:sp>
        <p:nvSpPr>
          <p:cNvPr id="8" name="TextBox 7"/>
          <p:cNvSpPr txBox="1"/>
          <p:nvPr/>
        </p:nvSpPr>
        <p:spPr>
          <a:xfrm>
            <a:off x="457200" y="4724400"/>
            <a:ext cx="8382000" cy="769441"/>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defRPr/>
            </a:pPr>
            <a:r>
              <a:rPr lang="en-US" sz="1500" dirty="0" smtClean="0">
                <a:latin typeface="+mn-lt"/>
              </a:rPr>
              <a:t>The study concluded that some of the most used [learning style] models have serious issues and weaknesses regarding </a:t>
            </a:r>
            <a:r>
              <a:rPr lang="en-US" sz="1500" i="1" dirty="0" smtClean="0">
                <a:latin typeface="+mn-lt"/>
              </a:rPr>
              <a:t>“low reliability, poor validity and negligible impact on pedagogy</a:t>
            </a:r>
            <a:r>
              <a:rPr lang="en-US" sz="1500" i="1" dirty="0" smtClean="0">
                <a:latin typeface="+mn-lt"/>
                <a:cs typeface="+mn-cs"/>
              </a:rPr>
              <a:t>.” </a:t>
            </a:r>
            <a:r>
              <a:rPr lang="en-US" sz="1400" dirty="0" smtClean="0">
                <a:latin typeface="+mn-lt"/>
              </a:rPr>
              <a:t>Learning styles and pedagogy in post-16 learning: A Systematic and Critical Review (2004)</a:t>
            </a:r>
            <a:endParaRPr lang="en-US" sz="1400" b="1" dirty="0">
              <a:latin typeface="+mn-lt"/>
              <a:cs typeface="+mn-cs"/>
            </a:endParaRPr>
          </a:p>
        </p:txBody>
      </p:sp>
      <p:grpSp>
        <p:nvGrpSpPr>
          <p:cNvPr id="18" name="Group 17"/>
          <p:cNvGrpSpPr/>
          <p:nvPr/>
        </p:nvGrpSpPr>
        <p:grpSpPr>
          <a:xfrm>
            <a:off x="304800" y="6172200"/>
            <a:ext cx="8534400" cy="381000"/>
            <a:chOff x="838200" y="6324600"/>
            <a:chExt cx="7505700" cy="381000"/>
          </a:xfrm>
        </p:grpSpPr>
        <p:sp>
          <p:nvSpPr>
            <p:cNvPr id="19"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2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2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rc 40"/>
          <p:cNvSpPr/>
          <p:nvPr/>
        </p:nvSpPr>
        <p:spPr>
          <a:xfrm rot="13706228">
            <a:off x="612622" y="1546193"/>
            <a:ext cx="6041961" cy="3668809"/>
          </a:xfrm>
          <a:prstGeom prst="arc">
            <a:avLst>
              <a:gd name="adj1" fmla="val 20147641"/>
              <a:gd name="adj2" fmla="val 20318397"/>
            </a:avLst>
          </a:prstGeom>
          <a:noFill/>
          <a:ln w="317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Arc 48"/>
          <p:cNvSpPr/>
          <p:nvPr/>
        </p:nvSpPr>
        <p:spPr>
          <a:xfrm rot="13706228">
            <a:off x="596276" y="1748427"/>
            <a:ext cx="5971489" cy="3668809"/>
          </a:xfrm>
          <a:prstGeom prst="arc">
            <a:avLst>
              <a:gd name="adj1" fmla="val 15675151"/>
              <a:gd name="adj2" fmla="val 20429122"/>
            </a:avLst>
          </a:prstGeom>
          <a:noFill/>
          <a:ln w="317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648" name="Rectangle 23"/>
          <p:cNvSpPr>
            <a:spLocks noChangeArrowheads="1"/>
          </p:cNvSpPr>
          <p:nvPr/>
        </p:nvSpPr>
        <p:spPr bwMode="auto">
          <a:xfrm>
            <a:off x="1447800" y="2114491"/>
            <a:ext cx="6202680" cy="369332"/>
          </a:xfrm>
          <a:prstGeom prst="rect">
            <a:avLst/>
          </a:prstGeom>
          <a:noFill/>
          <a:ln w="9525">
            <a:noFill/>
            <a:miter lim="800000"/>
            <a:headEnd/>
            <a:tailEnd/>
          </a:ln>
        </p:spPr>
        <p:txBody>
          <a:bodyPr>
            <a:spAutoFit/>
          </a:bodyPr>
          <a:lstStyle/>
          <a:p>
            <a:pPr>
              <a:lnSpc>
                <a:spcPct val="90000"/>
              </a:lnSpc>
            </a:pPr>
            <a:r>
              <a:rPr lang="en-US" sz="2000" b="1" dirty="0" smtClean="0">
                <a:solidFill>
                  <a:schemeClr val="accent1">
                    <a:lumMod val="50000"/>
                  </a:schemeClr>
                </a:solidFill>
                <a:latin typeface="+mn-lt"/>
                <a:cs typeface="Arial" pitchFamily="34" charset="0"/>
                <a:hlinkClick r:id="rId4" action="ppaction://hlinksldjump"/>
              </a:rPr>
              <a:t>The Science of Learning</a:t>
            </a:r>
            <a:endParaRPr lang="en-US" sz="2000" b="1" dirty="0">
              <a:solidFill>
                <a:schemeClr val="accent1">
                  <a:lumMod val="50000"/>
                </a:schemeClr>
              </a:solidFill>
              <a:latin typeface="+mn-lt"/>
              <a:cs typeface="Arial" pitchFamily="34" charset="0"/>
            </a:endParaRPr>
          </a:p>
        </p:txBody>
      </p:sp>
      <p:grpSp>
        <p:nvGrpSpPr>
          <p:cNvPr id="4" name="Group 52"/>
          <p:cNvGrpSpPr>
            <a:grpSpLocks/>
          </p:cNvGrpSpPr>
          <p:nvPr/>
        </p:nvGrpSpPr>
        <p:grpSpPr bwMode="auto">
          <a:xfrm>
            <a:off x="1080018" y="2678668"/>
            <a:ext cx="6616182" cy="369332"/>
            <a:chOff x="1066800" y="2209859"/>
            <a:chExt cx="3642617" cy="368777"/>
          </a:xfrm>
        </p:grpSpPr>
        <p:sp>
          <p:nvSpPr>
            <p:cNvPr id="24644" name="Rectangle 20"/>
            <p:cNvSpPr>
              <a:spLocks noChangeArrowheads="1"/>
            </p:cNvSpPr>
            <p:nvPr/>
          </p:nvSpPr>
          <p:spPr bwMode="auto">
            <a:xfrm>
              <a:off x="1318517" y="2209859"/>
              <a:ext cx="3390900" cy="368777"/>
            </a:xfrm>
            <a:prstGeom prst="rect">
              <a:avLst/>
            </a:prstGeom>
            <a:noFill/>
            <a:ln w="9525">
              <a:noFill/>
              <a:miter lim="800000"/>
              <a:headEnd/>
              <a:tailEnd/>
            </a:ln>
          </p:spPr>
          <p:txBody>
            <a:bodyPr wrap="square">
              <a:spAutoFit/>
            </a:bodyPr>
            <a:lstStyle/>
            <a:p>
              <a:pPr>
                <a:lnSpc>
                  <a:spcPct val="90000"/>
                </a:lnSpc>
              </a:pPr>
              <a:r>
                <a:rPr lang="en-US" sz="2000" b="1" dirty="0" smtClean="0">
                  <a:solidFill>
                    <a:schemeClr val="accent1">
                      <a:lumMod val="50000"/>
                    </a:schemeClr>
                  </a:solidFill>
                  <a:latin typeface="+mn-lt"/>
                  <a:cs typeface="Arial" pitchFamily="34" charset="0"/>
                  <a:hlinkClick r:id="rId5" action="ppaction://hlinksldjump"/>
                </a:rPr>
                <a:t>Cognitive Information Processing (CIP) Model</a:t>
              </a:r>
              <a:endParaRPr lang="en-US" sz="2000" b="1" dirty="0" smtClean="0">
                <a:solidFill>
                  <a:schemeClr val="accent1">
                    <a:lumMod val="50000"/>
                  </a:schemeClr>
                </a:solidFill>
                <a:latin typeface="+mn-lt"/>
                <a:cs typeface="Arial" pitchFamily="34" charset="0"/>
              </a:endParaRPr>
            </a:p>
          </p:txBody>
        </p:sp>
        <p:sp>
          <p:nvSpPr>
            <p:cNvPr id="34" name="Oval 33"/>
            <p:cNvSpPr/>
            <p:nvPr/>
          </p:nvSpPr>
          <p:spPr>
            <a:xfrm>
              <a:off x="1066800" y="2209861"/>
              <a:ext cx="167811" cy="304801"/>
            </a:xfrm>
            <a:prstGeom prst="ellipse">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grpSp>
      <p:sp>
        <p:nvSpPr>
          <p:cNvPr id="24606" name="Rectangle 25"/>
          <p:cNvSpPr>
            <a:spLocks noChangeArrowheads="1"/>
          </p:cNvSpPr>
          <p:nvPr/>
        </p:nvSpPr>
        <p:spPr bwMode="auto">
          <a:xfrm>
            <a:off x="2057400" y="5562600"/>
            <a:ext cx="4800600" cy="612475"/>
          </a:xfrm>
          <a:prstGeom prst="rect">
            <a:avLst/>
          </a:prstGeom>
          <a:noFill/>
          <a:ln w="9525">
            <a:noFill/>
            <a:miter lim="800000"/>
            <a:headEnd/>
            <a:tailEnd/>
          </a:ln>
        </p:spPr>
        <p:txBody>
          <a:bodyPr>
            <a:spAutoFit/>
          </a:bodyPr>
          <a:lstStyle/>
          <a:p>
            <a:pPr algn="ctr">
              <a:lnSpc>
                <a:spcPct val="90000"/>
              </a:lnSpc>
              <a:spcAft>
                <a:spcPts val="600"/>
              </a:spcAft>
            </a:pPr>
            <a:r>
              <a:rPr lang="en-US" sz="2000" b="1" dirty="0">
                <a:solidFill>
                  <a:schemeClr val="accent1">
                    <a:lumMod val="50000"/>
                  </a:schemeClr>
                </a:solidFill>
                <a:latin typeface="Arial" pitchFamily="34" charset="0"/>
                <a:cs typeface="Arial" pitchFamily="34" charset="0"/>
              </a:rPr>
              <a:t>Navigation Bar</a:t>
            </a:r>
          </a:p>
          <a:p>
            <a:pPr algn="ctr">
              <a:lnSpc>
                <a:spcPct val="90000"/>
              </a:lnSpc>
            </a:pPr>
            <a:r>
              <a:rPr lang="en-US" sz="1200" dirty="0">
                <a:solidFill>
                  <a:schemeClr val="accent1">
                    <a:lumMod val="50000"/>
                  </a:schemeClr>
                </a:solidFill>
                <a:latin typeface="Arial" pitchFamily="34" charset="0"/>
                <a:cs typeface="Arial" pitchFamily="34" charset="0"/>
              </a:rPr>
              <a:t>(Click on any of the hyperlinks for direct access to that topic) </a:t>
            </a:r>
          </a:p>
        </p:txBody>
      </p:sp>
      <p:sp>
        <p:nvSpPr>
          <p:cNvPr id="67" name="Rectangular Callout 66"/>
          <p:cNvSpPr/>
          <p:nvPr/>
        </p:nvSpPr>
        <p:spPr>
          <a:xfrm>
            <a:off x="8343900" y="5486400"/>
            <a:ext cx="723900" cy="228600"/>
          </a:xfrm>
          <a:prstGeom prst="wedgeRectCallout">
            <a:avLst>
              <a:gd name="adj1" fmla="val -46547"/>
              <a:gd name="adj2" fmla="val 199540"/>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schemeClr val="accent1">
                    <a:lumMod val="50000"/>
                  </a:schemeClr>
                </a:solidFill>
                <a:latin typeface="Arial Narrow" pitchFamily="34" charset="0"/>
                <a:cs typeface="Arial" pitchFamily="34" charset="0"/>
              </a:rPr>
              <a:t>Next Slide</a:t>
            </a:r>
          </a:p>
        </p:txBody>
      </p:sp>
      <p:sp>
        <p:nvSpPr>
          <p:cNvPr id="68" name="Rectangular Callout 67"/>
          <p:cNvSpPr/>
          <p:nvPr/>
        </p:nvSpPr>
        <p:spPr>
          <a:xfrm>
            <a:off x="152400" y="5486400"/>
            <a:ext cx="914400" cy="228600"/>
          </a:xfrm>
          <a:prstGeom prst="wedgeRectCallout">
            <a:avLst>
              <a:gd name="adj1" fmla="val -3603"/>
              <a:gd name="adj2" fmla="val 210057"/>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schemeClr val="accent1">
                    <a:lumMod val="50000"/>
                  </a:schemeClr>
                </a:solidFill>
                <a:latin typeface="Arial Narrow" pitchFamily="34" charset="0"/>
                <a:cs typeface="Arial" pitchFamily="34" charset="0"/>
              </a:rPr>
              <a:t>Previous Slide</a:t>
            </a:r>
          </a:p>
        </p:txBody>
      </p:sp>
      <p:sp>
        <p:nvSpPr>
          <p:cNvPr id="48" name="Rectangle 2"/>
          <p:cNvSpPr txBox="1">
            <a:spLocks noChangeArrowheads="1"/>
          </p:cNvSpPr>
          <p:nvPr/>
        </p:nvSpPr>
        <p:spPr bwMode="auto">
          <a:xfrm>
            <a:off x="1981200" y="228600"/>
            <a:ext cx="5105400" cy="9144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1">
                    <a:lumMod val="50000"/>
                  </a:schemeClr>
                </a:solidFill>
                <a:effectLst/>
                <a:uLnTx/>
                <a:uFillTx/>
                <a:latin typeface="+mj-lt"/>
                <a:ea typeface="+mj-ea"/>
                <a:cs typeface="+mj-cs"/>
              </a:rPr>
              <a:t>Menu</a:t>
            </a:r>
            <a:r>
              <a:rPr kumimoji="0" lang="en-US" sz="3600" b="1" i="0" u="none" strike="noStrike" kern="0" cap="none" spc="0" normalizeH="0" baseline="0" noProof="0" dirty="0" smtClean="0">
                <a:ln>
                  <a:noFill/>
                </a:ln>
                <a:solidFill>
                  <a:schemeClr val="accent1">
                    <a:lumMod val="50000"/>
                  </a:schemeClr>
                </a:solidFill>
                <a:effectLst/>
                <a:uLnTx/>
                <a:uFillTx/>
                <a:latin typeface="+mj-lt"/>
                <a:ea typeface="+mj-ea"/>
                <a:cs typeface="+mj-cs"/>
              </a:rPr>
              <a:t/>
            </a:r>
            <a:br>
              <a:rPr kumimoji="0" lang="en-US" sz="3600" b="1" i="0" u="none" strike="noStrike" kern="0" cap="none" spc="0" normalizeH="0" baseline="0" noProof="0" dirty="0" smtClean="0">
                <a:ln>
                  <a:noFill/>
                </a:ln>
                <a:solidFill>
                  <a:schemeClr val="accent1">
                    <a:lumMod val="50000"/>
                  </a:schemeClr>
                </a:solidFill>
                <a:effectLst/>
                <a:uLnTx/>
                <a:uFillTx/>
                <a:latin typeface="+mj-lt"/>
                <a:ea typeface="+mj-ea"/>
                <a:cs typeface="+mj-cs"/>
              </a:rPr>
            </a:br>
            <a:r>
              <a:rPr kumimoji="0" lang="en-US" sz="1400" b="1" i="0" u="none" strike="noStrike" kern="0" cap="none" spc="0" normalizeH="0" baseline="0" noProof="0" dirty="0" smtClean="0">
                <a:ln>
                  <a:noFill/>
                </a:ln>
                <a:solidFill>
                  <a:schemeClr val="accent1">
                    <a:lumMod val="50000"/>
                  </a:schemeClr>
                </a:solidFill>
                <a:effectLst/>
                <a:uLnTx/>
                <a:uFillTx/>
                <a:latin typeface="+mj-lt"/>
                <a:ea typeface="+mj-ea"/>
                <a:cs typeface="+mj-cs"/>
              </a:rPr>
              <a:t>(</a:t>
            </a:r>
            <a:r>
              <a:rPr kumimoji="0" lang="en-US" sz="1400" b="1" i="1" u="none" strike="noStrike" kern="0" cap="none" spc="0" normalizeH="0" baseline="0" noProof="0" dirty="0" smtClean="0">
                <a:ln>
                  <a:noFill/>
                </a:ln>
                <a:solidFill>
                  <a:schemeClr val="accent1">
                    <a:lumMod val="50000"/>
                  </a:schemeClr>
                </a:solidFill>
                <a:effectLst/>
                <a:uLnTx/>
                <a:uFillTx/>
                <a:latin typeface="+mj-lt"/>
                <a:ea typeface="+mj-ea"/>
                <a:cs typeface="+mj-cs"/>
              </a:rPr>
              <a:t>Click any of the hyperlinks to go directly to that topic)</a:t>
            </a:r>
            <a:br>
              <a:rPr kumimoji="0" lang="en-US" sz="1400" b="1" i="1" u="none" strike="noStrike" kern="0" cap="none" spc="0" normalizeH="0" baseline="0" noProof="0" dirty="0" smtClean="0">
                <a:ln>
                  <a:noFill/>
                </a:ln>
                <a:solidFill>
                  <a:schemeClr val="accent1">
                    <a:lumMod val="50000"/>
                  </a:schemeClr>
                </a:solidFill>
                <a:effectLst/>
                <a:uLnTx/>
                <a:uFillTx/>
                <a:latin typeface="+mj-lt"/>
                <a:ea typeface="+mj-ea"/>
                <a:cs typeface="+mj-cs"/>
              </a:rPr>
            </a:br>
            <a:endParaRPr kumimoji="0" lang="en-US" sz="1400" b="1" i="0" u="none" strike="noStrike" kern="0" cap="none" spc="0" normalizeH="0" baseline="0" noProof="0" dirty="0" smtClean="0">
              <a:ln>
                <a:noFill/>
              </a:ln>
              <a:solidFill>
                <a:schemeClr val="accent1">
                  <a:lumMod val="50000"/>
                </a:schemeClr>
              </a:solidFill>
              <a:effectLst/>
              <a:uLnTx/>
              <a:uFillTx/>
              <a:latin typeface="+mj-lt"/>
              <a:ea typeface="+mj-ea"/>
              <a:cs typeface="+mj-cs"/>
            </a:endParaRPr>
          </a:p>
        </p:txBody>
      </p:sp>
      <p:sp>
        <p:nvSpPr>
          <p:cNvPr id="51" name="Oval 50"/>
          <p:cNvSpPr/>
          <p:nvPr/>
        </p:nvSpPr>
        <p:spPr bwMode="auto">
          <a:xfrm>
            <a:off x="1066800" y="2114490"/>
            <a:ext cx="304800" cy="305259"/>
          </a:xfrm>
          <a:prstGeom prst="ellipse">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grpSp>
        <p:nvGrpSpPr>
          <p:cNvPr id="21" name="Group 50"/>
          <p:cNvGrpSpPr>
            <a:grpSpLocks/>
          </p:cNvGrpSpPr>
          <p:nvPr/>
        </p:nvGrpSpPr>
        <p:grpSpPr bwMode="auto">
          <a:xfrm>
            <a:off x="2209800" y="4724400"/>
            <a:ext cx="5029200" cy="400110"/>
            <a:chOff x="1638300" y="4343400"/>
            <a:chExt cx="5029200" cy="400170"/>
          </a:xfrm>
        </p:grpSpPr>
        <p:sp>
          <p:nvSpPr>
            <p:cNvPr id="22" name="Rectangle 24"/>
            <p:cNvSpPr>
              <a:spLocks noChangeArrowheads="1"/>
            </p:cNvSpPr>
            <p:nvPr/>
          </p:nvSpPr>
          <p:spPr bwMode="auto">
            <a:xfrm>
              <a:off x="1943100" y="4343400"/>
              <a:ext cx="4724400" cy="400170"/>
            </a:xfrm>
            <a:prstGeom prst="rect">
              <a:avLst/>
            </a:prstGeom>
            <a:noFill/>
            <a:ln w="9525">
              <a:noFill/>
              <a:miter lim="800000"/>
              <a:headEnd/>
              <a:tailEnd/>
            </a:ln>
          </p:spPr>
          <p:txBody>
            <a:bodyPr wrap="square">
              <a:spAutoFit/>
            </a:bodyPr>
            <a:lstStyle/>
            <a:p>
              <a:r>
                <a:rPr lang="en-US" sz="2000" b="1" dirty="0" smtClean="0">
                  <a:solidFill>
                    <a:schemeClr val="accent1">
                      <a:lumMod val="50000"/>
                    </a:schemeClr>
                  </a:solidFill>
                  <a:latin typeface="+mn-lt"/>
                  <a:cs typeface="Arial" pitchFamily="34" charset="0"/>
                  <a:hlinkClick r:id="rId6" action="ppaction://hlinksldjump"/>
                </a:rPr>
                <a:t>Recent Brain Research Discoveries</a:t>
              </a:r>
              <a:endParaRPr lang="en-US" sz="2000" b="1" dirty="0">
                <a:solidFill>
                  <a:schemeClr val="accent1">
                    <a:lumMod val="50000"/>
                  </a:schemeClr>
                </a:solidFill>
                <a:latin typeface="+mn-lt"/>
                <a:cs typeface="Arial" pitchFamily="34" charset="0"/>
              </a:endParaRPr>
            </a:p>
          </p:txBody>
        </p:sp>
        <p:sp>
          <p:nvSpPr>
            <p:cNvPr id="23" name="Oval 22"/>
            <p:cNvSpPr/>
            <p:nvPr/>
          </p:nvSpPr>
          <p:spPr>
            <a:xfrm>
              <a:off x="1638300" y="4419600"/>
              <a:ext cx="304800" cy="304800"/>
            </a:xfrm>
            <a:prstGeom prst="ellipse">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grpSp>
      <p:grpSp>
        <p:nvGrpSpPr>
          <p:cNvPr id="24" name="Group 50"/>
          <p:cNvGrpSpPr>
            <a:grpSpLocks/>
          </p:cNvGrpSpPr>
          <p:nvPr/>
        </p:nvGrpSpPr>
        <p:grpSpPr bwMode="auto">
          <a:xfrm>
            <a:off x="1219200" y="3124200"/>
            <a:ext cx="5257800" cy="400110"/>
            <a:chOff x="1638300" y="4343399"/>
            <a:chExt cx="5257800" cy="400170"/>
          </a:xfrm>
        </p:grpSpPr>
        <p:sp>
          <p:nvSpPr>
            <p:cNvPr id="25" name="Rectangle 24"/>
            <p:cNvSpPr>
              <a:spLocks noChangeArrowheads="1"/>
            </p:cNvSpPr>
            <p:nvPr/>
          </p:nvSpPr>
          <p:spPr bwMode="auto">
            <a:xfrm>
              <a:off x="2171700" y="4343399"/>
              <a:ext cx="4724400" cy="400170"/>
            </a:xfrm>
            <a:prstGeom prst="rect">
              <a:avLst/>
            </a:prstGeom>
            <a:noFill/>
            <a:ln w="9525">
              <a:noFill/>
              <a:miter lim="800000"/>
              <a:headEnd/>
              <a:tailEnd/>
            </a:ln>
          </p:spPr>
          <p:txBody>
            <a:bodyPr wrap="square">
              <a:spAutoFit/>
            </a:bodyPr>
            <a:lstStyle/>
            <a:p>
              <a:r>
                <a:rPr lang="en-US" sz="2000" b="1" dirty="0" smtClean="0">
                  <a:solidFill>
                    <a:schemeClr val="accent1">
                      <a:lumMod val="50000"/>
                    </a:schemeClr>
                  </a:solidFill>
                  <a:latin typeface="+mn-lt"/>
                  <a:cs typeface="Arial" pitchFamily="34" charset="0"/>
                  <a:hlinkClick r:id="rId7" action="ppaction://hlinksldjump"/>
                </a:rPr>
                <a:t>Forgetting Curve</a:t>
              </a:r>
              <a:endParaRPr lang="en-US" sz="2000" b="1" dirty="0">
                <a:solidFill>
                  <a:schemeClr val="accent1">
                    <a:lumMod val="50000"/>
                  </a:schemeClr>
                </a:solidFill>
                <a:latin typeface="+mn-lt"/>
                <a:cs typeface="Arial" pitchFamily="34" charset="0"/>
              </a:endParaRPr>
            </a:p>
          </p:txBody>
        </p:sp>
        <p:sp>
          <p:nvSpPr>
            <p:cNvPr id="26" name="Oval 25"/>
            <p:cNvSpPr/>
            <p:nvPr/>
          </p:nvSpPr>
          <p:spPr>
            <a:xfrm>
              <a:off x="1638300" y="4419600"/>
              <a:ext cx="304800" cy="304800"/>
            </a:xfrm>
            <a:prstGeom prst="ellipse">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grpSp>
      <p:grpSp>
        <p:nvGrpSpPr>
          <p:cNvPr id="27" name="Group 50"/>
          <p:cNvGrpSpPr>
            <a:grpSpLocks/>
          </p:cNvGrpSpPr>
          <p:nvPr/>
        </p:nvGrpSpPr>
        <p:grpSpPr bwMode="auto">
          <a:xfrm>
            <a:off x="1371600" y="3657600"/>
            <a:ext cx="5181600" cy="400110"/>
            <a:chOff x="1638300" y="4343400"/>
            <a:chExt cx="5181600" cy="400170"/>
          </a:xfrm>
        </p:grpSpPr>
        <p:sp>
          <p:nvSpPr>
            <p:cNvPr id="28" name="Rectangle 24"/>
            <p:cNvSpPr>
              <a:spLocks noChangeArrowheads="1"/>
            </p:cNvSpPr>
            <p:nvPr/>
          </p:nvSpPr>
          <p:spPr bwMode="auto">
            <a:xfrm>
              <a:off x="2095500" y="4343400"/>
              <a:ext cx="4724400" cy="400170"/>
            </a:xfrm>
            <a:prstGeom prst="rect">
              <a:avLst/>
            </a:prstGeom>
            <a:noFill/>
            <a:ln w="9525">
              <a:noFill/>
              <a:miter lim="800000"/>
              <a:headEnd/>
              <a:tailEnd/>
            </a:ln>
          </p:spPr>
          <p:txBody>
            <a:bodyPr wrap="square">
              <a:spAutoFit/>
            </a:bodyPr>
            <a:lstStyle/>
            <a:p>
              <a:r>
                <a:rPr lang="en-US" sz="2000" b="1" dirty="0" smtClean="0">
                  <a:solidFill>
                    <a:schemeClr val="accent1">
                      <a:lumMod val="50000"/>
                    </a:schemeClr>
                  </a:solidFill>
                  <a:latin typeface="+mn-lt"/>
                  <a:cs typeface="Arial" pitchFamily="34" charset="0"/>
                  <a:hlinkClick r:id="rId8" action="ppaction://hlinksldjump"/>
                </a:rPr>
                <a:t>Learning Styles</a:t>
              </a:r>
              <a:endParaRPr lang="en-US" sz="2000" b="1" dirty="0">
                <a:solidFill>
                  <a:schemeClr val="accent1">
                    <a:lumMod val="50000"/>
                  </a:schemeClr>
                </a:solidFill>
                <a:latin typeface="+mn-lt"/>
                <a:cs typeface="Arial" pitchFamily="34" charset="0"/>
              </a:endParaRPr>
            </a:p>
          </p:txBody>
        </p:sp>
        <p:sp>
          <p:nvSpPr>
            <p:cNvPr id="29" name="Oval 28"/>
            <p:cNvSpPr/>
            <p:nvPr/>
          </p:nvSpPr>
          <p:spPr>
            <a:xfrm>
              <a:off x="1638300" y="4419600"/>
              <a:ext cx="304800" cy="304800"/>
            </a:xfrm>
            <a:prstGeom prst="ellipse">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grpSp>
      <p:grpSp>
        <p:nvGrpSpPr>
          <p:cNvPr id="30" name="Group 50"/>
          <p:cNvGrpSpPr>
            <a:grpSpLocks/>
          </p:cNvGrpSpPr>
          <p:nvPr/>
        </p:nvGrpSpPr>
        <p:grpSpPr bwMode="auto">
          <a:xfrm>
            <a:off x="1752600" y="4191000"/>
            <a:ext cx="5029200" cy="400110"/>
            <a:chOff x="1638300" y="4343400"/>
            <a:chExt cx="5029200" cy="400170"/>
          </a:xfrm>
        </p:grpSpPr>
        <p:sp>
          <p:nvSpPr>
            <p:cNvPr id="31" name="Rectangle 24"/>
            <p:cNvSpPr>
              <a:spLocks noChangeArrowheads="1"/>
            </p:cNvSpPr>
            <p:nvPr/>
          </p:nvSpPr>
          <p:spPr bwMode="auto">
            <a:xfrm>
              <a:off x="1943100" y="4343400"/>
              <a:ext cx="4724400" cy="400170"/>
            </a:xfrm>
            <a:prstGeom prst="rect">
              <a:avLst/>
            </a:prstGeom>
            <a:noFill/>
            <a:ln w="9525">
              <a:noFill/>
              <a:miter lim="800000"/>
              <a:headEnd/>
              <a:tailEnd/>
            </a:ln>
          </p:spPr>
          <p:txBody>
            <a:bodyPr wrap="square">
              <a:spAutoFit/>
            </a:bodyPr>
            <a:lstStyle/>
            <a:p>
              <a:r>
                <a:rPr lang="en-US" sz="2000" b="1" dirty="0" smtClean="0">
                  <a:solidFill>
                    <a:schemeClr val="accent1">
                      <a:lumMod val="50000"/>
                    </a:schemeClr>
                  </a:solidFill>
                  <a:latin typeface="+mn-lt"/>
                  <a:cs typeface="Arial" pitchFamily="34" charset="0"/>
                  <a:hlinkClick r:id="rId9" action="ppaction://hlinksldjump"/>
                </a:rPr>
                <a:t>Cone of Learning</a:t>
              </a:r>
              <a:endParaRPr lang="en-US" sz="2000" b="1" dirty="0">
                <a:solidFill>
                  <a:schemeClr val="accent1">
                    <a:lumMod val="50000"/>
                  </a:schemeClr>
                </a:solidFill>
                <a:latin typeface="+mn-lt"/>
                <a:cs typeface="Arial" pitchFamily="34" charset="0"/>
              </a:endParaRPr>
            </a:p>
          </p:txBody>
        </p:sp>
        <p:sp>
          <p:nvSpPr>
            <p:cNvPr id="32" name="Oval 31"/>
            <p:cNvSpPr/>
            <p:nvPr/>
          </p:nvSpPr>
          <p:spPr>
            <a:xfrm>
              <a:off x="1638300" y="4419600"/>
              <a:ext cx="304800" cy="304800"/>
            </a:xfrm>
            <a:prstGeom prst="ellipse">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grpSp>
      <p:grpSp>
        <p:nvGrpSpPr>
          <p:cNvPr id="35" name="Group 34"/>
          <p:cNvGrpSpPr/>
          <p:nvPr/>
        </p:nvGrpSpPr>
        <p:grpSpPr>
          <a:xfrm>
            <a:off x="304800" y="6172200"/>
            <a:ext cx="8534400" cy="381000"/>
            <a:chOff x="838200" y="6324600"/>
            <a:chExt cx="7505700" cy="381000"/>
          </a:xfrm>
        </p:grpSpPr>
        <p:sp>
          <p:nvSpPr>
            <p:cNvPr id="36"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10"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8" action="ppaction://hlinksldjump"/>
                </a:rPr>
                <a:t>Learning</a:t>
              </a:r>
              <a:r>
                <a:rPr lang="en-US" sz="1000" b="1" baseline="0" dirty="0" smtClean="0">
                  <a:solidFill>
                    <a:schemeClr val="accent1">
                      <a:lumMod val="50000"/>
                    </a:schemeClr>
                  </a:solidFill>
                  <a:latin typeface="Arial" charset="0"/>
                  <a:hlinkClick r:id="rId8"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9" action="ppaction://hlinksldjump"/>
                </a:rPr>
                <a:t>Cone of Learning  </a:t>
              </a:r>
              <a:r>
                <a:rPr lang="en-US" sz="1000" b="1" dirty="0" smtClean="0">
                  <a:solidFill>
                    <a:schemeClr val="accent1">
                      <a:lumMod val="50000"/>
                    </a:schemeClr>
                  </a:solidFill>
                  <a:latin typeface="Arial" charset="0"/>
                  <a:hlinkClick r:id="rId6" action="ppaction://hlinksldjump"/>
                </a:rPr>
                <a:t>Brain Research Discoveries</a:t>
              </a:r>
              <a:r>
                <a:rPr lang="en-US" sz="1000" b="1" dirty="0">
                  <a:solidFill>
                    <a:schemeClr val="accent1">
                      <a:lumMod val="50000"/>
                    </a:schemeClr>
                  </a:solidFill>
                  <a:latin typeface="Arial" charset="0"/>
                </a:rPr>
                <a:t>	</a:t>
              </a:r>
            </a:p>
          </p:txBody>
        </p:sp>
        <p:pic>
          <p:nvPicPr>
            <p:cNvPr id="3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1" cstate="print"/>
            <a:srcRect/>
            <a:stretch>
              <a:fillRect/>
            </a:stretch>
          </p:blipFill>
          <p:spPr bwMode="auto">
            <a:xfrm>
              <a:off x="838200" y="6324600"/>
              <a:ext cx="581025" cy="295275"/>
            </a:xfrm>
            <a:prstGeom prst="rect">
              <a:avLst/>
            </a:prstGeom>
            <a:noFill/>
            <a:ln w="9525">
              <a:noFill/>
              <a:miter lim="800000"/>
              <a:headEnd/>
              <a:tailEnd/>
            </a:ln>
          </p:spPr>
        </p:pic>
        <p:pic>
          <p:nvPicPr>
            <p:cNvPr id="3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2" cstate="print"/>
            <a:srcRect/>
            <a:stretch>
              <a:fillRect/>
            </a:stretch>
          </p:blipFill>
          <p:spPr bwMode="auto">
            <a:xfrm>
              <a:off x="7772400" y="6324600"/>
              <a:ext cx="571500" cy="295275"/>
            </a:xfrm>
            <a:prstGeom prst="rect">
              <a:avLst/>
            </a:prstGeom>
            <a:noFill/>
            <a:ln w="9525">
              <a:noFill/>
              <a:miter lim="800000"/>
              <a:headEnd/>
              <a:tailEnd/>
            </a:ln>
          </p:spPr>
        </p:pic>
      </p:gr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533400" y="1600200"/>
            <a:ext cx="8458200" cy="1600200"/>
          </a:xfrm>
          <a:prstGeom prst="rect">
            <a:avLst/>
          </a:prstGeom>
          <a:noFill/>
          <a:ln w="9525">
            <a:noFill/>
            <a:miter lim="800000"/>
            <a:headEnd/>
            <a:tailEnd/>
          </a:ln>
        </p:spPr>
        <p:txBody>
          <a:bodyPr/>
          <a:lstStyle/>
          <a:p>
            <a:pPr marL="169863" indent="-169863" fontAlgn="t">
              <a:spcAft>
                <a:spcPts val="300"/>
              </a:spcAft>
              <a:buClr>
                <a:schemeClr val="tx1">
                  <a:lumMod val="65000"/>
                  <a:lumOff val="35000"/>
                </a:schemeClr>
              </a:buClr>
              <a:buSzPct val="150000"/>
              <a:buFont typeface="Arial" pitchFamily="34" charset="0"/>
              <a:buChar char="•"/>
              <a:defRPr/>
            </a:pPr>
            <a:r>
              <a:rPr lang="en-US" sz="1900" dirty="0" smtClean="0">
                <a:latin typeface="+mn-lt"/>
              </a:rPr>
              <a:t>The research does not support designing instruction to match learning styles, and the opinions of ID </a:t>
            </a:r>
            <a:r>
              <a:rPr lang="en-US" sz="1900" i="1" dirty="0" smtClean="0">
                <a:latin typeface="+mn-lt"/>
                <a:hlinkClick r:id="rId3" action="ppaction://hlinksldjump"/>
              </a:rPr>
              <a:t>experts</a:t>
            </a:r>
            <a:r>
              <a:rPr lang="en-US" sz="1900" b="1" dirty="0" smtClean="0">
                <a:latin typeface="+mn-lt"/>
              </a:rPr>
              <a:t> </a:t>
            </a:r>
            <a:r>
              <a:rPr lang="en-US" sz="1900" dirty="0" smtClean="0">
                <a:latin typeface="+mn-lt"/>
              </a:rPr>
              <a:t>concur.</a:t>
            </a:r>
          </a:p>
          <a:p>
            <a:pPr marL="338138" lvl="1" indent="-174625" fontAlgn="t">
              <a:spcAft>
                <a:spcPts val="300"/>
              </a:spcAft>
              <a:buClr>
                <a:schemeClr val="accent1"/>
              </a:buClr>
              <a:buSzPct val="150000"/>
              <a:buFont typeface="Arial" pitchFamily="34" charset="0"/>
              <a:buChar char="•"/>
              <a:defRPr/>
            </a:pPr>
            <a:r>
              <a:rPr lang="en-US" sz="1700" dirty="0" smtClean="0">
                <a:latin typeface="+mn-lt"/>
              </a:rPr>
              <a:t>After more than 30 years of research, no consensus has been reached about the most effective instrument for measuring learning styles, and there is no agreement about the most appropriate learning interventions. </a:t>
            </a:r>
          </a:p>
        </p:txBody>
      </p:sp>
      <p:sp>
        <p:nvSpPr>
          <p:cNvPr id="16" name="Rectangle 2"/>
          <p:cNvSpPr>
            <a:spLocks noGrp="1" noChangeArrowheads="1"/>
          </p:cNvSpPr>
          <p:nvPr>
            <p:ph type="title"/>
          </p:nvPr>
        </p:nvSpPr>
        <p:spPr bwMode="auto">
          <a:xfrm>
            <a:off x="1143000" y="228600"/>
            <a:ext cx="68580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Does the Research Reveal About Learning Styles?</a:t>
            </a:r>
          </a:p>
        </p:txBody>
      </p:sp>
      <p:sp>
        <p:nvSpPr>
          <p:cNvPr id="9" name="TextBox 8"/>
          <p:cNvSpPr txBox="1"/>
          <p:nvPr/>
        </p:nvSpPr>
        <p:spPr>
          <a:xfrm>
            <a:off x="381000" y="3657600"/>
            <a:ext cx="8534400" cy="1000274"/>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fontAlgn="t">
              <a:spcAft>
                <a:spcPts val="300"/>
              </a:spcAft>
              <a:defRPr/>
            </a:pPr>
            <a:r>
              <a:rPr lang="en-US" sz="1500" dirty="0">
                <a:latin typeface="+mn-lt"/>
                <a:cs typeface="Arial" pitchFamily="34" charset="0"/>
              </a:rPr>
              <a:t>“</a:t>
            </a:r>
            <a:r>
              <a:rPr lang="en-US" sz="1500" i="1" dirty="0">
                <a:latin typeface="+mn-lt"/>
                <a:cs typeface="Arial" pitchFamily="34" charset="0"/>
              </a:rPr>
              <a:t>The findings of this [VAK] research adds to the existing body of discourse and consolidates the belief that learning styles as determined by self-assessment instruments do not necessarily improve performances</a:t>
            </a:r>
            <a:r>
              <a:rPr lang="en-US" sz="1500" dirty="0">
                <a:latin typeface="+mn-lt"/>
                <a:cs typeface="Arial" pitchFamily="34" charset="0"/>
              </a:rPr>
              <a:t>”.  </a:t>
            </a:r>
            <a:r>
              <a:rPr lang="en-US" sz="1400" dirty="0" smtClean="0">
                <a:latin typeface="+mn-lt"/>
                <a:cs typeface="Arial" pitchFamily="34" charset="0"/>
              </a:rPr>
              <a:t>Effectiveness </a:t>
            </a:r>
            <a:r>
              <a:rPr lang="en-US" sz="1400" dirty="0">
                <a:latin typeface="+mn-lt"/>
                <a:cs typeface="Arial" pitchFamily="34" charset="0"/>
              </a:rPr>
              <a:t>of Personalized Learning Paths on Students Learning Experiences in an e-Learning Environment, European Journal of Open, Distance and E-Learning </a:t>
            </a:r>
            <a:r>
              <a:rPr lang="en-US" sz="1400" dirty="0" smtClean="0">
                <a:latin typeface="+mn-lt"/>
                <a:cs typeface="Arial" pitchFamily="34" charset="0"/>
              </a:rPr>
              <a:t>, 2013</a:t>
            </a:r>
            <a:endParaRPr lang="en-US" sz="1400" dirty="0">
              <a:latin typeface="+mn-lt"/>
              <a:cs typeface="Arial" pitchFamily="34" charset="0"/>
            </a:endParaRPr>
          </a:p>
        </p:txBody>
      </p:sp>
      <p:grpSp>
        <p:nvGrpSpPr>
          <p:cNvPr id="14" name="Group 13"/>
          <p:cNvGrpSpPr/>
          <p:nvPr/>
        </p:nvGrpSpPr>
        <p:grpSpPr>
          <a:xfrm>
            <a:off x="304800" y="6172200"/>
            <a:ext cx="8534400" cy="381000"/>
            <a:chOff x="838200" y="6324600"/>
            <a:chExt cx="7505700" cy="381000"/>
          </a:xfrm>
        </p:grpSpPr>
        <p:sp>
          <p:nvSpPr>
            <p:cNvPr id="15"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1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pic>
          <p:nvPicPr>
            <p:cNvPr id="1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1"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533400" y="1600200"/>
            <a:ext cx="8305800" cy="4572000"/>
          </a:xfrm>
          <a:prstGeom prst="rect">
            <a:avLst/>
          </a:prstGeom>
          <a:noFill/>
          <a:ln w="9525">
            <a:noFill/>
            <a:miter lim="800000"/>
            <a:headEnd/>
            <a:tailEnd/>
          </a:ln>
        </p:spPr>
        <p:txBody>
          <a:bodyPr/>
          <a:lstStyle/>
          <a:p>
            <a:pPr marL="169863" indent="-169863" fontAlgn="t">
              <a:spcAft>
                <a:spcPts val="300"/>
              </a:spcAft>
              <a:buClr>
                <a:schemeClr val="tx1">
                  <a:lumMod val="65000"/>
                  <a:lumOff val="35000"/>
                </a:schemeClr>
              </a:buClr>
              <a:buSzPct val="150000"/>
              <a:buFont typeface="Arial" pitchFamily="34" charset="0"/>
              <a:buChar char="•"/>
              <a:defRPr/>
            </a:pPr>
            <a:r>
              <a:rPr lang="en-US" sz="1900" b="1" i="1" dirty="0">
                <a:latin typeface="+mn-lt"/>
              </a:rPr>
              <a:t>Low validity and reliability </a:t>
            </a:r>
            <a:r>
              <a:rPr lang="en-US" sz="1900" dirty="0">
                <a:latin typeface="+mn-lt"/>
              </a:rPr>
              <a:t>scores of the VAK instruments used to identify specific learning styles raise serious doubts about their psychometric properties</a:t>
            </a:r>
            <a:r>
              <a:rPr lang="en-US" sz="2000" dirty="0">
                <a:latin typeface="+mn-lt"/>
              </a:rPr>
              <a:t>.</a:t>
            </a:r>
          </a:p>
          <a:p>
            <a:pPr marL="338138" lvl="1" indent="-157163" fontAlgn="t">
              <a:spcAft>
                <a:spcPts val="300"/>
              </a:spcAft>
              <a:buClr>
                <a:schemeClr val="accent1"/>
              </a:buClr>
              <a:buSzPct val="150000"/>
              <a:buFont typeface="Arial" pitchFamily="34" charset="0"/>
              <a:buChar char="•"/>
              <a:defRPr/>
            </a:pPr>
            <a:r>
              <a:rPr lang="en-US" sz="1700" dirty="0">
                <a:latin typeface="+mn-lt"/>
              </a:rPr>
              <a:t>In other words, </a:t>
            </a:r>
            <a:r>
              <a:rPr lang="en-US" sz="1700" i="1" dirty="0">
                <a:latin typeface="+mn-lt"/>
              </a:rPr>
              <a:t>if the tests used to identify learning styles are not reliable or valid, then any conclusions or results based upon them are suspect.</a:t>
            </a:r>
          </a:p>
          <a:p>
            <a:pPr marL="395288" lvl="1" indent="-157163" fontAlgn="t">
              <a:spcAft>
                <a:spcPts val="300"/>
              </a:spcAft>
              <a:buClr>
                <a:schemeClr val="accent1"/>
              </a:buClr>
              <a:buSzPct val="150000"/>
              <a:buFont typeface="Arial" pitchFamily="34" charset="0"/>
              <a:buChar char="•"/>
              <a:defRPr/>
            </a:pPr>
            <a:r>
              <a:rPr lang="en-US" sz="1700" dirty="0">
                <a:latin typeface="+mn-lt"/>
              </a:rPr>
              <a:t>Intervening variables confound the </a:t>
            </a:r>
            <a:r>
              <a:rPr lang="en-US" sz="1700" dirty="0" smtClean="0">
                <a:latin typeface="+mn-lt"/>
              </a:rPr>
              <a:t>results.</a:t>
            </a:r>
            <a:endParaRPr lang="en-US" sz="1700" dirty="0">
              <a:latin typeface="+mn-lt"/>
            </a:endParaRPr>
          </a:p>
          <a:p>
            <a:pPr marL="169863" lvl="1" indent="-157163" fontAlgn="t">
              <a:spcAft>
                <a:spcPts val="300"/>
              </a:spcAft>
              <a:buClr>
                <a:schemeClr val="tx1">
                  <a:lumMod val="75000"/>
                  <a:lumOff val="25000"/>
                </a:schemeClr>
              </a:buClr>
              <a:buSzPct val="150000"/>
              <a:buFont typeface="Arial" pitchFamily="34" charset="0"/>
              <a:buChar char="•"/>
              <a:defRPr/>
            </a:pPr>
            <a:r>
              <a:rPr lang="en-US" sz="1900" dirty="0" smtClean="0">
                <a:latin typeface="+mn-lt"/>
                <a:cs typeface="Arial" pitchFamily="34" charset="0"/>
              </a:rPr>
              <a:t>Since self-assessments </a:t>
            </a:r>
            <a:r>
              <a:rPr lang="en-US" sz="1900" dirty="0">
                <a:latin typeface="+mn-lt"/>
                <a:cs typeface="Arial" pitchFamily="34" charset="0"/>
              </a:rPr>
              <a:t>are used to determine </a:t>
            </a:r>
            <a:r>
              <a:rPr lang="en-US" sz="1900" dirty="0" smtClean="0">
                <a:latin typeface="+mn-lt"/>
                <a:cs typeface="Arial" pitchFamily="34" charset="0"/>
              </a:rPr>
              <a:t>specific learning </a:t>
            </a:r>
            <a:r>
              <a:rPr lang="en-US" sz="1900" dirty="0">
                <a:latin typeface="+mn-lt"/>
                <a:cs typeface="Arial" pitchFamily="34" charset="0"/>
              </a:rPr>
              <a:t>styles, the adequacy of such </a:t>
            </a:r>
            <a:r>
              <a:rPr lang="en-US" sz="1900" dirty="0" smtClean="0">
                <a:latin typeface="+mn-lt"/>
                <a:cs typeface="Arial" pitchFamily="34" charset="0"/>
              </a:rPr>
              <a:t>self-assessments as a basis for identifying learning </a:t>
            </a:r>
            <a:r>
              <a:rPr lang="en-US" sz="1900" dirty="0">
                <a:latin typeface="+mn-lt"/>
                <a:cs typeface="Arial" pitchFamily="34" charset="0"/>
              </a:rPr>
              <a:t>styles </a:t>
            </a:r>
            <a:r>
              <a:rPr lang="en-US" sz="1900" dirty="0" smtClean="0">
                <a:latin typeface="+mn-lt"/>
                <a:cs typeface="Arial" pitchFamily="34" charset="0"/>
              </a:rPr>
              <a:t>are </a:t>
            </a:r>
            <a:r>
              <a:rPr lang="en-US" sz="1900" dirty="0">
                <a:latin typeface="+mn-lt"/>
                <a:cs typeface="Arial" pitchFamily="34" charset="0"/>
              </a:rPr>
              <a:t>questionable </a:t>
            </a:r>
            <a:r>
              <a:rPr lang="en-US" sz="1500" i="1" dirty="0">
                <a:latin typeface="+mn-lt"/>
                <a:cs typeface="Arial" pitchFamily="34" charset="0"/>
              </a:rPr>
              <a:t>(Kirschner &amp; van Merrinboer, 2013</a:t>
            </a:r>
            <a:r>
              <a:rPr lang="en-US" sz="1500" dirty="0">
                <a:latin typeface="+mn-lt"/>
                <a:cs typeface="Arial" pitchFamily="34" charset="0"/>
              </a:rPr>
              <a:t>) </a:t>
            </a:r>
          </a:p>
        </p:txBody>
      </p:sp>
      <p:sp>
        <p:nvSpPr>
          <p:cNvPr id="16" name="Rectangle 2"/>
          <p:cNvSpPr>
            <a:spLocks noGrp="1" noChangeArrowheads="1"/>
          </p:cNvSpPr>
          <p:nvPr>
            <p:ph type="title"/>
          </p:nvPr>
        </p:nvSpPr>
        <p:spPr bwMode="auto">
          <a:xfrm>
            <a:off x="1066800" y="228600"/>
            <a:ext cx="72390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Does the Research Reveal About Learning Style Instruments?</a:t>
            </a:r>
          </a:p>
        </p:txBody>
      </p:sp>
      <p:sp>
        <p:nvSpPr>
          <p:cNvPr id="7" name="TextBox 6"/>
          <p:cNvSpPr txBox="1"/>
          <p:nvPr/>
        </p:nvSpPr>
        <p:spPr>
          <a:xfrm>
            <a:off x="685800" y="4572000"/>
            <a:ext cx="8077200" cy="1269578"/>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300"/>
              </a:spcAft>
              <a:defRPr/>
            </a:pPr>
            <a:r>
              <a:rPr lang="en-US" sz="1500" dirty="0">
                <a:latin typeface="+mn-lt"/>
                <a:cs typeface="+mn-cs"/>
              </a:rPr>
              <a:t>Research reveals that most learning style instruments have such serious weaknesses (e.g. low reliability &amp; poor validity) </a:t>
            </a:r>
            <a:r>
              <a:rPr lang="en-US" sz="1500" i="1" dirty="0">
                <a:latin typeface="+mn-lt"/>
                <a:cs typeface="+mn-cs"/>
              </a:rPr>
              <a:t>it is recommend their use in research and practice should be dis-continued.  </a:t>
            </a:r>
            <a:r>
              <a:rPr lang="en-US" sz="1500" dirty="0">
                <a:latin typeface="+mn-lt"/>
                <a:cs typeface="+mn-cs"/>
              </a:rPr>
              <a:t>Investigations of the properties of a variety of scales have revealed that even the most widely used are inadequate in this regard. </a:t>
            </a:r>
            <a:endParaRPr lang="en-US" sz="1500" dirty="0" smtClean="0">
              <a:latin typeface="+mn-lt"/>
              <a:cs typeface="+mn-cs"/>
            </a:endParaRPr>
          </a:p>
          <a:p>
            <a:pPr>
              <a:spcAft>
                <a:spcPts val="300"/>
              </a:spcAft>
              <a:defRPr/>
            </a:pPr>
            <a:r>
              <a:rPr lang="en-US" sz="1400" i="1" dirty="0" smtClean="0">
                <a:latin typeface="+mn-lt"/>
                <a:cs typeface="+mn-cs"/>
              </a:rPr>
              <a:t>Australian </a:t>
            </a:r>
            <a:r>
              <a:rPr lang="en-US" sz="1400" i="1" dirty="0">
                <a:latin typeface="+mn-lt"/>
                <a:cs typeface="+mn-cs"/>
              </a:rPr>
              <a:t>Journal of Education, Vol. 54, No. I, 2010, 5-17</a:t>
            </a:r>
            <a:endParaRPr lang="en-US" sz="1400" b="1" i="1" dirty="0">
              <a:latin typeface="+mn-lt"/>
              <a:cs typeface="+mn-cs"/>
            </a:endParaRPr>
          </a:p>
        </p:txBody>
      </p:sp>
      <p:grpSp>
        <p:nvGrpSpPr>
          <p:cNvPr id="13" name="Group 12"/>
          <p:cNvGrpSpPr/>
          <p:nvPr/>
        </p:nvGrpSpPr>
        <p:grpSpPr>
          <a:xfrm>
            <a:off x="304800" y="6172200"/>
            <a:ext cx="8534400" cy="381000"/>
            <a:chOff x="838200" y="6324600"/>
            <a:chExt cx="7505700" cy="381000"/>
          </a:xfrm>
        </p:grpSpPr>
        <p:sp>
          <p:nvSpPr>
            <p:cNvPr id="14"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5"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533400" y="1600200"/>
            <a:ext cx="8382000" cy="2590800"/>
          </a:xfrm>
          <a:prstGeom prst="rect">
            <a:avLst/>
          </a:prstGeom>
          <a:noFill/>
          <a:ln w="9525">
            <a:noFill/>
            <a:miter lim="800000"/>
            <a:headEnd/>
            <a:tailEnd/>
          </a:ln>
        </p:spPr>
        <p:txBody>
          <a:bodyPr/>
          <a:lstStyle/>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j-lt"/>
              </a:rPr>
              <a:t>Scores on the VAK learning style tests vary </a:t>
            </a:r>
            <a:r>
              <a:rPr lang="en-US" sz="1900" dirty="0" smtClean="0">
                <a:latin typeface="+mj-lt"/>
              </a:rPr>
              <a:t>greatly among same individual</a:t>
            </a:r>
            <a:r>
              <a:rPr lang="en-US" sz="1900" dirty="0">
                <a:latin typeface="+mj-lt"/>
              </a:rPr>
              <a:t>.</a:t>
            </a:r>
          </a:p>
          <a:p>
            <a:pPr marL="463550" lvl="1" indent="-225425" fontAlgn="t">
              <a:spcAft>
                <a:spcPts val="300"/>
              </a:spcAft>
              <a:buClr>
                <a:schemeClr val="accent1"/>
              </a:buClr>
              <a:buSzPct val="150000"/>
              <a:buFont typeface="Arial" pitchFamily="34" charset="0"/>
              <a:buChar char="•"/>
              <a:defRPr/>
            </a:pPr>
            <a:r>
              <a:rPr lang="en-US" sz="1700" dirty="0">
                <a:latin typeface="+mj-lt"/>
              </a:rPr>
              <a:t>VAK test questions focus on out-of-context preferences which allows for wide range of interpretations.</a:t>
            </a:r>
          </a:p>
          <a:p>
            <a:pPr marL="463550" lvl="1" indent="-225425" fontAlgn="t">
              <a:spcAft>
                <a:spcPts val="300"/>
              </a:spcAft>
              <a:buClr>
                <a:schemeClr val="accent1"/>
              </a:buClr>
              <a:buSzPct val="150000"/>
              <a:buFont typeface="Arial" pitchFamily="34" charset="0"/>
              <a:buChar char="•"/>
              <a:defRPr/>
            </a:pPr>
            <a:r>
              <a:rPr lang="en-US" sz="1700" dirty="0">
                <a:latin typeface="+mj-lt"/>
              </a:rPr>
              <a:t>Learning style instruments tend to be self-assessments that rely on students to answer honestly and to have enough self-awareness to answer accurately. </a:t>
            </a:r>
          </a:p>
          <a:p>
            <a:pPr marL="463550" lvl="1" indent="-225425" fontAlgn="t">
              <a:spcAft>
                <a:spcPts val="300"/>
              </a:spcAft>
              <a:buClr>
                <a:schemeClr val="accent1"/>
              </a:buClr>
              <a:buSzPct val="150000"/>
              <a:buFont typeface="Arial" pitchFamily="34" charset="0"/>
              <a:buChar char="•"/>
              <a:defRPr/>
            </a:pPr>
            <a:r>
              <a:rPr lang="en-US" sz="1700" dirty="0">
                <a:latin typeface="+mj-lt"/>
              </a:rPr>
              <a:t>Intervening variables confound the results</a:t>
            </a:r>
          </a:p>
          <a:p>
            <a:pPr marL="463550" lvl="1" indent="-225425" fontAlgn="t">
              <a:spcAft>
                <a:spcPts val="300"/>
              </a:spcAft>
              <a:buClr>
                <a:schemeClr val="accent1"/>
              </a:buClr>
              <a:buSzPct val="150000"/>
              <a:buFont typeface="Arial" pitchFamily="34" charset="0"/>
              <a:buChar char="•"/>
              <a:defRPr/>
            </a:pPr>
            <a:r>
              <a:rPr lang="en-US" sz="1700" dirty="0">
                <a:latin typeface="+mj-lt"/>
              </a:rPr>
              <a:t>Assessment of learning styles based on sensory modality </a:t>
            </a:r>
            <a:r>
              <a:rPr lang="en-US" sz="1700" i="1" dirty="0">
                <a:latin typeface="+mj-lt"/>
              </a:rPr>
              <a:t>has no correlation with learning and memory</a:t>
            </a:r>
            <a:r>
              <a:rPr lang="en-US" sz="1700" dirty="0">
                <a:latin typeface="+mj-lt"/>
              </a:rPr>
              <a:t>.</a:t>
            </a:r>
          </a:p>
          <a:p>
            <a:pPr marL="169863" indent="-169863" fontAlgn="t">
              <a:lnSpc>
                <a:spcPct val="90000"/>
              </a:lnSpc>
              <a:spcAft>
                <a:spcPts val="300"/>
              </a:spcAft>
              <a:buClr>
                <a:schemeClr val="tx1">
                  <a:lumMod val="65000"/>
                  <a:lumOff val="35000"/>
                </a:schemeClr>
              </a:buClr>
              <a:buSzPct val="150000"/>
              <a:buFont typeface="Arial" pitchFamily="34" charset="0"/>
              <a:buChar char="•"/>
              <a:defRPr/>
            </a:pPr>
            <a:endParaRPr lang="en-US" sz="1500" dirty="0">
              <a:latin typeface="+mn-lt"/>
              <a:cs typeface="Arial" pitchFamily="34" charset="0"/>
            </a:endParaRPr>
          </a:p>
        </p:txBody>
      </p:sp>
      <p:sp>
        <p:nvSpPr>
          <p:cNvPr id="12" name="TextBox 11"/>
          <p:cNvSpPr txBox="1"/>
          <p:nvPr/>
        </p:nvSpPr>
        <p:spPr>
          <a:xfrm>
            <a:off x="914400" y="4648200"/>
            <a:ext cx="7543800" cy="769938"/>
          </a:xfrm>
          <a:prstGeom prst="rect">
            <a:avLst/>
          </a:prstGeom>
          <a:solidFill>
            <a:schemeClr val="bg2">
              <a:lumMod val="20000"/>
              <a:lumOff val="80000"/>
            </a:schemeClr>
          </a:solidFill>
          <a:ln w="38100">
            <a:solidFill>
              <a:schemeClr val="tx1">
                <a:lumMod val="50000"/>
                <a:lumOff val="50000"/>
              </a:schemeClr>
            </a:solidFill>
          </a:ln>
        </p:spPr>
        <p:txBody>
          <a:bodyPr>
            <a:spAutoFit/>
          </a:bodyPr>
          <a:lstStyle/>
          <a:p>
            <a:pPr fontAlgn="t">
              <a:spcAft>
                <a:spcPts val="0"/>
              </a:spcAft>
              <a:defRPr/>
            </a:pPr>
            <a:r>
              <a:rPr lang="en-US" sz="1500" dirty="0">
                <a:latin typeface="+mn-lt"/>
                <a:cs typeface="+mn-cs"/>
              </a:rPr>
              <a:t>“Based on several decades of empirical evidence, matching learning activities/ strategies with specific learning styles does not often result in improved learning.” </a:t>
            </a:r>
            <a:r>
              <a:rPr lang="en-US" sz="1400" i="1" dirty="0">
                <a:latin typeface="+mn-lt"/>
                <a:cs typeface="Arial" pitchFamily="34" charset="0"/>
              </a:rPr>
              <a:t>Howles &amp; Jeong 2009. Learning Styles and the Design of E-learning: What the Research Says.</a:t>
            </a:r>
            <a:endParaRPr lang="en-US" sz="1400" i="1" dirty="0">
              <a:latin typeface="+mn-lt"/>
              <a:cs typeface="+mn-cs"/>
            </a:endParaRPr>
          </a:p>
        </p:txBody>
      </p:sp>
      <p:grpSp>
        <p:nvGrpSpPr>
          <p:cNvPr id="14" name="Group 13"/>
          <p:cNvGrpSpPr/>
          <p:nvPr/>
        </p:nvGrpSpPr>
        <p:grpSpPr>
          <a:xfrm>
            <a:off x="304800" y="6172200"/>
            <a:ext cx="8534400" cy="381000"/>
            <a:chOff x="838200" y="6324600"/>
            <a:chExt cx="7505700" cy="381000"/>
          </a:xfrm>
        </p:grpSpPr>
        <p:sp>
          <p:nvSpPr>
            <p:cNvPr id="15"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
        <p:nvSpPr>
          <p:cNvPr id="11" name="Rectangle 2"/>
          <p:cNvSpPr>
            <a:spLocks noGrp="1" noChangeArrowheads="1"/>
          </p:cNvSpPr>
          <p:nvPr>
            <p:ph type="title"/>
          </p:nvPr>
        </p:nvSpPr>
        <p:spPr bwMode="auto">
          <a:xfrm>
            <a:off x="1066800" y="228600"/>
            <a:ext cx="7239000" cy="914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Does the Research Reveal About Learning Style Instruments?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752600" y="1752600"/>
            <a:ext cx="7315200" cy="4038600"/>
          </a:xfrm>
          <a:prstGeom prst="rect">
            <a:avLst/>
          </a:prstGeom>
          <a:noFill/>
          <a:ln w="9525">
            <a:noFill/>
            <a:miter lim="800000"/>
            <a:headEnd/>
            <a:tailEnd/>
          </a:ln>
        </p:spPr>
        <p:txBody>
          <a:bodyPr/>
          <a:lstStyle/>
          <a:p>
            <a:pPr marL="342900" indent="-342900">
              <a:buClr>
                <a:schemeClr val="bg2"/>
              </a:buClr>
              <a:buSzPct val="70000"/>
              <a:buFont typeface="Wingdings" pitchFamily="2" charset="2"/>
              <a:buChar char="l"/>
              <a:defRPr/>
            </a:pPr>
            <a:endParaRPr lang="en-US" sz="2000" kern="0" dirty="0">
              <a:latin typeface="+mn-lt"/>
              <a:cs typeface="+mn-cs"/>
            </a:endParaRPr>
          </a:p>
        </p:txBody>
      </p:sp>
      <p:sp>
        <p:nvSpPr>
          <p:cNvPr id="10" name="Rectangle 3"/>
          <p:cNvSpPr txBox="1">
            <a:spLocks noChangeArrowheads="1"/>
          </p:cNvSpPr>
          <p:nvPr/>
        </p:nvSpPr>
        <p:spPr bwMode="auto">
          <a:xfrm>
            <a:off x="533400" y="1600200"/>
            <a:ext cx="8382000" cy="4114800"/>
          </a:xfrm>
          <a:prstGeom prst="rect">
            <a:avLst/>
          </a:prstGeom>
          <a:noFill/>
          <a:ln w="9525">
            <a:noFill/>
            <a:miter lim="800000"/>
            <a:headEnd/>
            <a:tailEnd/>
          </a:ln>
        </p:spPr>
        <p:txBody>
          <a:bodyPr/>
          <a:lstStyle/>
          <a:p>
            <a:pPr marL="169863" indent="-169863" fontAlgn="t">
              <a:lnSpc>
                <a:spcPct val="90000"/>
              </a:lnSpc>
              <a:spcAft>
                <a:spcPts val="300"/>
              </a:spcAft>
              <a:buClr>
                <a:schemeClr val="tx1">
                  <a:lumMod val="65000"/>
                  <a:lumOff val="35000"/>
                </a:schemeClr>
              </a:buClr>
              <a:buSzPct val="150000"/>
              <a:buFont typeface="Arial" pitchFamily="34" charset="0"/>
              <a:buChar char="•"/>
              <a:defRPr/>
            </a:pPr>
            <a:r>
              <a:rPr lang="en-US" sz="1900" dirty="0">
                <a:latin typeface="+mn-lt"/>
              </a:rPr>
              <a:t>It’ s not surprising the reference to learning styles is one of the most misunderstood and overused issues confronting educational and training </a:t>
            </a:r>
            <a:r>
              <a:rPr lang="en-US" sz="1900" dirty="0" smtClean="0">
                <a:latin typeface="+mn-lt"/>
              </a:rPr>
              <a:t>communities.</a:t>
            </a:r>
          </a:p>
          <a:p>
            <a:pPr marL="169863" indent="-169863" fontAlgn="t">
              <a:lnSpc>
                <a:spcPct val="90000"/>
              </a:lnSpc>
              <a:spcAft>
                <a:spcPts val="300"/>
              </a:spcAft>
              <a:buClr>
                <a:schemeClr val="tx1">
                  <a:lumMod val="65000"/>
                  <a:lumOff val="35000"/>
                </a:schemeClr>
              </a:buClr>
              <a:buSzPct val="150000"/>
              <a:buFont typeface="Arial" pitchFamily="34" charset="0"/>
              <a:buChar char="•"/>
              <a:defRPr/>
            </a:pPr>
            <a:r>
              <a:rPr lang="en-US" sz="1900" dirty="0" smtClean="0">
                <a:latin typeface="+mn-lt"/>
              </a:rPr>
              <a:t>There </a:t>
            </a:r>
            <a:r>
              <a:rPr lang="en-US" sz="1900" dirty="0">
                <a:latin typeface="+mn-lt"/>
              </a:rPr>
              <a:t>is continued debate as to whether learning styles </a:t>
            </a:r>
            <a:r>
              <a:rPr lang="en-US" sz="1900" i="1" dirty="0">
                <a:latin typeface="+mn-lt"/>
              </a:rPr>
              <a:t>even</a:t>
            </a:r>
            <a:r>
              <a:rPr lang="en-US" sz="1900" dirty="0">
                <a:latin typeface="+mn-lt"/>
              </a:rPr>
              <a:t> exist, with the only current evidence of their existence being the tests used to identify them</a:t>
            </a:r>
            <a:r>
              <a:rPr lang="en-US" sz="1900" dirty="0" smtClean="0">
                <a:latin typeface="+mn-lt"/>
              </a:rPr>
              <a:t>.</a:t>
            </a:r>
          </a:p>
          <a:p>
            <a:pPr marL="338138" lvl="1" indent="-163513" fontAlgn="t">
              <a:spcAft>
                <a:spcPts val="600"/>
              </a:spcAft>
              <a:buClr>
                <a:schemeClr val="accent1"/>
              </a:buClr>
              <a:buSzPct val="150000"/>
              <a:buFont typeface="Arial" pitchFamily="34" charset="0"/>
              <a:buChar char="•"/>
              <a:defRPr/>
            </a:pPr>
            <a:r>
              <a:rPr lang="en-US" sz="1700" i="1" dirty="0" smtClean="0">
                <a:latin typeface="+mn-lt"/>
              </a:rPr>
              <a:t>Confusion </a:t>
            </a:r>
            <a:r>
              <a:rPr lang="en-US" sz="1700" dirty="0" smtClean="0">
                <a:latin typeface="+mn-lt"/>
              </a:rPr>
              <a:t>also exists between </a:t>
            </a:r>
            <a:r>
              <a:rPr lang="en-US" sz="1700" i="1" dirty="0" smtClean="0">
                <a:latin typeface="+mn-lt"/>
              </a:rPr>
              <a:t>ability</a:t>
            </a:r>
            <a:r>
              <a:rPr lang="en-US" sz="1700" dirty="0" smtClean="0">
                <a:latin typeface="+mn-lt"/>
              </a:rPr>
              <a:t>, per se,  what you can do, and </a:t>
            </a:r>
            <a:r>
              <a:rPr lang="en-US" sz="1700" i="1" dirty="0" smtClean="0">
                <a:latin typeface="+mn-lt"/>
              </a:rPr>
              <a:t>modalities, </a:t>
            </a:r>
            <a:r>
              <a:rPr lang="en-US" sz="1700" dirty="0" smtClean="0">
                <a:latin typeface="+mn-lt"/>
              </a:rPr>
              <a:t>which is how you do it…there is a difference.</a:t>
            </a:r>
          </a:p>
          <a:p>
            <a:pPr marL="171450" indent="-171450" fontAlgn="t">
              <a:spcAft>
                <a:spcPts val="600"/>
              </a:spcAft>
              <a:buClr>
                <a:schemeClr val="tx1">
                  <a:lumMod val="65000"/>
                  <a:lumOff val="35000"/>
                </a:schemeClr>
              </a:buClr>
              <a:buSzPct val="150000"/>
              <a:buFont typeface="Arial" pitchFamily="34" charset="0"/>
              <a:buChar char="•"/>
              <a:defRPr/>
            </a:pPr>
            <a:r>
              <a:rPr lang="en-US" sz="1900" dirty="0" smtClean="0">
                <a:latin typeface="+mn-lt"/>
              </a:rPr>
              <a:t>Confusion </a:t>
            </a:r>
            <a:r>
              <a:rPr lang="en-US" sz="1900" dirty="0">
                <a:latin typeface="+mn-lt"/>
              </a:rPr>
              <a:t>is further exacerbated in that research has identified</a:t>
            </a:r>
            <a:r>
              <a:rPr lang="en-US" sz="1900" i="1" dirty="0">
                <a:latin typeface="+mn-lt"/>
              </a:rPr>
              <a:t> over 71 different types of </a:t>
            </a:r>
            <a:r>
              <a:rPr lang="en-US" sz="1900" i="1" dirty="0" smtClean="0">
                <a:latin typeface="+mn-lt"/>
              </a:rPr>
              <a:t>learning styles.</a:t>
            </a:r>
            <a:endParaRPr lang="en-US" sz="1500" dirty="0">
              <a:latin typeface="+mn-lt"/>
              <a:cs typeface="Arial" pitchFamily="34" charset="0"/>
            </a:endParaRPr>
          </a:p>
        </p:txBody>
      </p:sp>
      <p:sp>
        <p:nvSpPr>
          <p:cNvPr id="16" name="Rectangle 2"/>
          <p:cNvSpPr>
            <a:spLocks noGrp="1" noChangeArrowheads="1"/>
          </p:cNvSpPr>
          <p:nvPr>
            <p:ph type="title"/>
          </p:nvPr>
        </p:nvSpPr>
        <p:spPr bwMode="auto">
          <a:xfrm>
            <a:off x="304800" y="533400"/>
            <a:ext cx="86106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Given the Research, Why the Confusion?</a:t>
            </a:r>
          </a:p>
        </p:txBody>
      </p:sp>
      <p:grpSp>
        <p:nvGrpSpPr>
          <p:cNvPr id="9" name="Group 8"/>
          <p:cNvGrpSpPr/>
          <p:nvPr/>
        </p:nvGrpSpPr>
        <p:grpSpPr>
          <a:xfrm>
            <a:off x="304800" y="6172200"/>
            <a:ext cx="8534400" cy="381000"/>
            <a:chOff x="838200" y="6324600"/>
            <a:chExt cx="7505700" cy="381000"/>
          </a:xfrm>
        </p:grpSpPr>
        <p:sp>
          <p:nvSpPr>
            <p:cNvPr id="17"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
        <p:nvSpPr>
          <p:cNvPr id="13" name="TextBox 12"/>
          <p:cNvSpPr txBox="1"/>
          <p:nvPr/>
        </p:nvSpPr>
        <p:spPr>
          <a:xfrm>
            <a:off x="609600" y="4800600"/>
            <a:ext cx="8077200" cy="769937"/>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0"/>
              </a:spcAft>
              <a:defRPr/>
            </a:pPr>
            <a:r>
              <a:rPr lang="en-US" sz="1500" dirty="0" smtClean="0">
                <a:latin typeface="+mn-lt"/>
                <a:cs typeface="+mn-cs"/>
              </a:rPr>
              <a:t>“</a:t>
            </a:r>
            <a:r>
              <a:rPr lang="en-US" sz="1500" i="1" dirty="0" smtClean="0">
                <a:latin typeface="+mn-lt"/>
                <a:cs typeface="+mn-cs"/>
              </a:rPr>
              <a:t>The </a:t>
            </a:r>
            <a:r>
              <a:rPr lang="en-US" sz="1500" i="1" dirty="0">
                <a:latin typeface="+mn-lt"/>
                <a:cs typeface="+mn-cs"/>
              </a:rPr>
              <a:t>theory of learning styles is attractive, and it sounds like common sense. It is also convenient, offering a rationale of escaping accountability and getting rid of </a:t>
            </a:r>
            <a:r>
              <a:rPr lang="en-US" sz="1500" i="1" dirty="0" smtClean="0">
                <a:latin typeface="+mn-lt"/>
                <a:cs typeface="+mn-cs"/>
              </a:rPr>
              <a:t>responsibility</a:t>
            </a:r>
            <a:r>
              <a:rPr lang="en-US" sz="1500" dirty="0" smtClean="0">
                <a:latin typeface="+mn-lt"/>
                <a:cs typeface="+mn-cs"/>
              </a:rPr>
              <a:t>”.  </a:t>
            </a:r>
            <a:endParaRPr lang="en-US" sz="1500" dirty="0">
              <a:latin typeface="+mn-lt"/>
              <a:cs typeface="+mn-cs"/>
            </a:endParaRPr>
          </a:p>
          <a:p>
            <a:pPr>
              <a:spcAft>
                <a:spcPts val="0"/>
              </a:spcAft>
              <a:defRPr/>
            </a:pPr>
            <a:r>
              <a:rPr lang="en-US" sz="1400" dirty="0">
                <a:latin typeface="+mn-lt"/>
                <a:cs typeface="+mn-cs"/>
              </a:rPr>
              <a:t>Learning Styles Fray: Brilliant or Batty? Performance Improvement, Vol49, Number 10 , 2010</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752600" y="533400"/>
            <a:ext cx="6248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Learning Modalities?</a:t>
            </a:r>
          </a:p>
        </p:txBody>
      </p:sp>
      <p:sp>
        <p:nvSpPr>
          <p:cNvPr id="11" name="Rectangle 3"/>
          <p:cNvSpPr txBox="1">
            <a:spLocks noChangeArrowheads="1"/>
          </p:cNvSpPr>
          <p:nvPr/>
        </p:nvSpPr>
        <p:spPr bwMode="auto">
          <a:xfrm>
            <a:off x="457200" y="1600200"/>
            <a:ext cx="8458200" cy="24384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kern="0" dirty="0">
                <a:latin typeface="+mn-lt"/>
                <a:cs typeface="+mn-cs"/>
              </a:rPr>
              <a:t>L</a:t>
            </a:r>
            <a:r>
              <a:rPr lang="en-US" sz="1900" dirty="0">
                <a:latin typeface="+mn-lt"/>
                <a:cs typeface="+mn-cs"/>
              </a:rPr>
              <a:t>earning, or perceptual modalities, are sensory based and refer to the primary way our bodies take in information though our senses: </a:t>
            </a:r>
            <a:r>
              <a:rPr lang="en-US" sz="1900" i="1" dirty="0">
                <a:latin typeface="+mn-lt"/>
                <a:cs typeface="+mn-cs"/>
              </a:rPr>
              <a:t>visual</a:t>
            </a:r>
            <a:r>
              <a:rPr lang="en-US" sz="1900" dirty="0">
                <a:latin typeface="+mn-lt"/>
                <a:cs typeface="+mn-cs"/>
              </a:rPr>
              <a:t> (seeing), </a:t>
            </a:r>
            <a:r>
              <a:rPr lang="en-US" sz="1900" i="1" dirty="0">
                <a:latin typeface="+mn-lt"/>
                <a:cs typeface="+mn-cs"/>
              </a:rPr>
              <a:t>auditory</a:t>
            </a:r>
            <a:r>
              <a:rPr lang="en-US" sz="1900" dirty="0">
                <a:latin typeface="+mn-lt"/>
                <a:cs typeface="+mn-cs"/>
              </a:rPr>
              <a:t> (hearing), </a:t>
            </a:r>
            <a:r>
              <a:rPr lang="en-US" sz="1900" i="1" dirty="0">
                <a:latin typeface="+mn-lt"/>
                <a:cs typeface="+mn-cs"/>
              </a:rPr>
              <a:t>kinesthetic </a:t>
            </a:r>
            <a:r>
              <a:rPr lang="en-US" sz="1900" dirty="0">
                <a:latin typeface="+mn-lt"/>
                <a:cs typeface="+mn-cs"/>
              </a:rPr>
              <a:t>(moving), and </a:t>
            </a:r>
            <a:r>
              <a:rPr lang="en-US" sz="1900" i="1" dirty="0">
                <a:latin typeface="+mn-lt"/>
                <a:cs typeface="+mn-cs"/>
              </a:rPr>
              <a:t>tactile</a:t>
            </a:r>
            <a:r>
              <a:rPr lang="en-US" sz="1900" dirty="0">
                <a:latin typeface="+mn-lt"/>
                <a:cs typeface="+mn-cs"/>
              </a:rPr>
              <a:t> (touching</a:t>
            </a:r>
            <a:r>
              <a:rPr lang="en-US" sz="1900" dirty="0" smtClean="0">
                <a:latin typeface="+mn-lt"/>
                <a:cs typeface="+mn-cs"/>
              </a:rPr>
              <a:t>).</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Learning modalities are derived from biologically designed sensory and processing systems and stand on their own as worthy domains of thought and reason in human experience.</a:t>
            </a:r>
          </a:p>
          <a:p>
            <a:pPr marL="346075" lvl="1" indent="-169863">
              <a:spcAft>
                <a:spcPts val="600"/>
              </a:spcAft>
              <a:buClr>
                <a:schemeClr val="accent1"/>
              </a:buClr>
              <a:buSzPct val="150000"/>
              <a:buFont typeface="Arial" pitchFamily="34" charset="0"/>
              <a:buChar char="•"/>
              <a:defRPr/>
            </a:pPr>
            <a:r>
              <a:rPr lang="en-US" sz="1700" dirty="0" smtClean="0">
                <a:latin typeface="+mn-lt"/>
              </a:rPr>
              <a:t>Sensory input modalities in the brain are interlinked: visual with auditory; visual with motor; motor with auditory; visual with taste, and so on. </a:t>
            </a:r>
          </a:p>
          <a:p>
            <a:pPr>
              <a:spcAft>
                <a:spcPts val="600"/>
              </a:spcAft>
              <a:buClr>
                <a:schemeClr val="tx1">
                  <a:lumMod val="65000"/>
                  <a:lumOff val="35000"/>
                </a:schemeClr>
              </a:buClr>
              <a:buSzPct val="150000"/>
              <a:defRPr/>
            </a:pPr>
            <a:endParaRPr lang="en-US" sz="2000" dirty="0">
              <a:latin typeface="+mn-lt"/>
              <a:cs typeface="+mn-cs"/>
            </a:endParaRPr>
          </a:p>
        </p:txBody>
      </p:sp>
      <p:sp>
        <p:nvSpPr>
          <p:cNvPr id="8" name="TextBox 7"/>
          <p:cNvSpPr txBox="1"/>
          <p:nvPr/>
        </p:nvSpPr>
        <p:spPr>
          <a:xfrm>
            <a:off x="609600" y="4800600"/>
            <a:ext cx="8001000" cy="553998"/>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0"/>
              </a:spcAft>
              <a:defRPr/>
            </a:pPr>
            <a:r>
              <a:rPr lang="en-US" sz="1500" dirty="0" smtClean="0">
                <a:latin typeface="+mn-lt"/>
                <a:cs typeface="Arial" pitchFamily="34" charset="0"/>
              </a:rPr>
              <a:t>“</a:t>
            </a:r>
            <a:r>
              <a:rPr lang="en-US" sz="1500" i="1" dirty="0" smtClean="0">
                <a:latin typeface="+mn-lt"/>
              </a:rPr>
              <a:t>Visual representation is not entirely visual. Good visual representations typically included a great deal of textual information</a:t>
            </a:r>
            <a:r>
              <a:rPr lang="en-US" sz="1500" dirty="0" smtClean="0">
                <a:latin typeface="+mn-lt"/>
              </a:rPr>
              <a:t>”. </a:t>
            </a:r>
            <a:r>
              <a:rPr lang="en-US" sz="1400" i="1" dirty="0" smtClean="0">
                <a:latin typeface="+mn-lt"/>
              </a:rPr>
              <a:t> </a:t>
            </a:r>
            <a:r>
              <a:rPr lang="en-US" sz="1400" dirty="0" smtClean="0">
                <a:latin typeface="+mn-lt"/>
              </a:rPr>
              <a:t>Robert Gagné, ca. 1993</a:t>
            </a:r>
          </a:p>
        </p:txBody>
      </p:sp>
      <p:grpSp>
        <p:nvGrpSpPr>
          <p:cNvPr id="14" name="Group 13"/>
          <p:cNvGrpSpPr/>
          <p:nvPr/>
        </p:nvGrpSpPr>
        <p:grpSpPr>
          <a:xfrm>
            <a:off x="304800" y="6172200"/>
            <a:ext cx="8534400" cy="381000"/>
            <a:chOff x="838200" y="6324600"/>
            <a:chExt cx="7505700" cy="381000"/>
          </a:xfrm>
        </p:grpSpPr>
        <p:sp>
          <p:nvSpPr>
            <p:cNvPr id="15"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6"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752600" y="533400"/>
            <a:ext cx="6248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Learning Modalities?</a:t>
            </a:r>
          </a:p>
        </p:txBody>
      </p:sp>
      <p:sp>
        <p:nvSpPr>
          <p:cNvPr id="11" name="Rectangle 3"/>
          <p:cNvSpPr txBox="1">
            <a:spLocks noChangeArrowheads="1"/>
          </p:cNvSpPr>
          <p:nvPr/>
        </p:nvSpPr>
        <p:spPr bwMode="auto">
          <a:xfrm>
            <a:off x="457200" y="1600200"/>
            <a:ext cx="8458200" cy="28956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cs typeface="+mn-cs"/>
              </a:rPr>
              <a:t>Humans </a:t>
            </a:r>
            <a:r>
              <a:rPr lang="en-US" sz="1900" dirty="0">
                <a:latin typeface="+mn-lt"/>
                <a:cs typeface="+mn-cs"/>
              </a:rPr>
              <a:t>are </a:t>
            </a:r>
            <a:r>
              <a:rPr lang="en-US" sz="1900" i="1" dirty="0">
                <a:latin typeface="+mn-lt"/>
                <a:cs typeface="+mn-cs"/>
              </a:rPr>
              <a:t>multi-sensory</a:t>
            </a:r>
            <a:r>
              <a:rPr lang="en-US" sz="1900" dirty="0">
                <a:latin typeface="+mn-lt"/>
                <a:cs typeface="+mn-cs"/>
              </a:rPr>
              <a:t> in that the brain performs several activities at once when processing information (e.g., tasting and smelling, hearing and seeing), but are processed through different channels in our brain</a:t>
            </a:r>
            <a:r>
              <a:rPr lang="en-US" sz="1900" dirty="0" smtClean="0">
                <a:latin typeface="+mn-lt"/>
                <a:cs typeface="+mn-cs"/>
              </a:rPr>
              <a:t>.</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The implicit assumption is that the information gained through one sensory modality is processed in the brain to be learned independently from information gained through another sensory modality.  </a:t>
            </a:r>
          </a:p>
          <a:p>
            <a:pPr marL="169863" lvl="1"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The cross-modal nature of sensory experience is that </a:t>
            </a:r>
            <a:r>
              <a:rPr lang="en-US" sz="1900" i="1" dirty="0" smtClean="0">
                <a:latin typeface="+mn-lt"/>
              </a:rPr>
              <a:t>the brain sees with its ears and touch</a:t>
            </a:r>
            <a:r>
              <a:rPr lang="en-US" sz="1900" dirty="0" smtClean="0">
                <a:latin typeface="+mn-lt"/>
              </a:rPr>
              <a:t>, and </a:t>
            </a:r>
            <a:r>
              <a:rPr lang="en-US" sz="1900" i="1" dirty="0" smtClean="0">
                <a:latin typeface="+mn-lt"/>
              </a:rPr>
              <a:t>hears with its eyes</a:t>
            </a:r>
            <a:r>
              <a:rPr lang="en-US" sz="1900" dirty="0" smtClean="0">
                <a:latin typeface="+mn-lt"/>
              </a:rPr>
              <a:t>, per se</a:t>
            </a:r>
            <a:r>
              <a:rPr lang="en-US" sz="1900" i="1" dirty="0" smtClean="0">
                <a:latin typeface="+mn-lt"/>
              </a:rPr>
              <a:t>, </a:t>
            </a:r>
            <a:r>
              <a:rPr lang="en-US" sz="1900" dirty="0" smtClean="0">
                <a:latin typeface="+mn-lt"/>
              </a:rPr>
              <a:t>the physical properties of the modality is what is remembered (emphasis, contrast, colors, etc.)</a:t>
            </a:r>
          </a:p>
          <a:p>
            <a:pPr marL="169863" indent="-169863">
              <a:spcAft>
                <a:spcPts val="600"/>
              </a:spcAft>
              <a:buClr>
                <a:schemeClr val="tx1">
                  <a:lumMod val="65000"/>
                  <a:lumOff val="35000"/>
                </a:schemeClr>
              </a:buClr>
              <a:buSzPct val="150000"/>
              <a:buFont typeface="Arial" pitchFamily="34" charset="0"/>
              <a:buChar char="•"/>
              <a:defRPr/>
            </a:pPr>
            <a:endParaRPr lang="en-US" sz="1900" dirty="0" smtClean="0">
              <a:latin typeface="+mn-lt"/>
            </a:endParaRP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n-lt"/>
              <a:cs typeface="+mn-cs"/>
            </a:endParaRPr>
          </a:p>
        </p:txBody>
      </p:sp>
      <p:grpSp>
        <p:nvGrpSpPr>
          <p:cNvPr id="18" name="Group 17"/>
          <p:cNvGrpSpPr/>
          <p:nvPr/>
        </p:nvGrpSpPr>
        <p:grpSpPr>
          <a:xfrm>
            <a:off x="304800" y="6172200"/>
            <a:ext cx="8534400" cy="381000"/>
            <a:chOff x="838200" y="6324600"/>
            <a:chExt cx="7505700" cy="381000"/>
          </a:xfrm>
        </p:grpSpPr>
        <p:sp>
          <p:nvSpPr>
            <p:cNvPr id="19"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2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2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
        <p:nvSpPr>
          <p:cNvPr id="10" name="TextBox 9"/>
          <p:cNvSpPr txBox="1"/>
          <p:nvPr/>
        </p:nvSpPr>
        <p:spPr>
          <a:xfrm>
            <a:off x="381000" y="4572000"/>
            <a:ext cx="8534400" cy="1254189"/>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0"/>
              </a:spcAft>
              <a:defRPr/>
            </a:pPr>
            <a:r>
              <a:rPr lang="en-US" sz="1500" dirty="0" smtClean="0">
                <a:latin typeface="+mn-lt"/>
                <a:cs typeface="Arial" pitchFamily="34" charset="0"/>
              </a:rPr>
              <a:t>“</a:t>
            </a:r>
            <a:r>
              <a:rPr lang="en-US" sz="1500" i="1" dirty="0" smtClean="0">
                <a:latin typeface="+mn-lt"/>
                <a:cs typeface="Arial" pitchFamily="34" charset="0"/>
              </a:rPr>
              <a:t>Separate </a:t>
            </a:r>
            <a:r>
              <a:rPr lang="en-US" sz="1500" i="1" dirty="0">
                <a:latin typeface="+mn-lt"/>
                <a:cs typeface="Arial" pitchFamily="34" charset="0"/>
              </a:rPr>
              <a:t>structures in the brain are highly interconnected and there is profound cross- modal activation and transfer of information between sensory modalities . Thus, it is incorrect to assume that only one sensory modality is involved with information </a:t>
            </a:r>
            <a:r>
              <a:rPr lang="en-US" sz="1500" i="1" dirty="0" smtClean="0">
                <a:latin typeface="+mn-lt"/>
                <a:cs typeface="Arial" pitchFamily="34" charset="0"/>
              </a:rPr>
              <a:t>processing</a:t>
            </a:r>
            <a:r>
              <a:rPr lang="en-US" sz="1500" dirty="0" smtClean="0">
                <a:latin typeface="+mn-lt"/>
                <a:cs typeface="Arial" pitchFamily="34" charset="0"/>
              </a:rPr>
              <a:t>”.</a:t>
            </a:r>
            <a:endParaRPr lang="en-US" sz="1500" dirty="0">
              <a:latin typeface="+mn-lt"/>
              <a:cs typeface="Arial" pitchFamily="34" charset="0"/>
            </a:endParaRPr>
          </a:p>
          <a:p>
            <a:pPr>
              <a:spcBef>
                <a:spcPts val="300"/>
              </a:spcBef>
              <a:spcAft>
                <a:spcPts val="0"/>
              </a:spcAft>
              <a:defRPr/>
            </a:pPr>
            <a:r>
              <a:rPr lang="en-US" sz="1400" dirty="0">
                <a:latin typeface="+mn-lt"/>
                <a:cs typeface="Arial" pitchFamily="34" charset="0"/>
              </a:rPr>
              <a:t>Neuromyths in education: Prevalence and predictors of misconceptions among teachers, frontiers in Educational Psychology,  </a:t>
            </a:r>
            <a:r>
              <a:rPr lang="en-US" sz="1400" dirty="0" smtClean="0">
                <a:latin typeface="+mn-lt"/>
                <a:cs typeface="Arial" pitchFamily="34" charset="0"/>
              </a:rPr>
              <a:t>2012: </a:t>
            </a:r>
            <a:r>
              <a:rPr lang="en-US" sz="1200" dirty="0" smtClean="0">
                <a:latin typeface="+mn-lt"/>
                <a:cs typeface="Arial" pitchFamily="34" charset="0"/>
                <a:hlinkClick r:id="rId11"/>
              </a:rPr>
              <a:t>http</a:t>
            </a:r>
            <a:r>
              <a:rPr lang="en-US" sz="1200" dirty="0">
                <a:latin typeface="+mn-lt"/>
                <a:cs typeface="Arial" pitchFamily="34" charset="0"/>
                <a:hlinkClick r:id="rId11"/>
              </a:rPr>
              <a:t>://www.frontiersin.org/Educational_Psychology/10.3389/fpsyg.2012.00429/full</a:t>
            </a:r>
            <a:r>
              <a:rPr lang="en-US" sz="1200" dirty="0">
                <a:latin typeface="+mn-lt"/>
                <a:cs typeface="Arial" pitchFamily="34" charset="0"/>
              </a:rPr>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600200" y="533400"/>
            <a:ext cx="62484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What’s the Difference?</a:t>
            </a:r>
          </a:p>
        </p:txBody>
      </p:sp>
      <p:sp>
        <p:nvSpPr>
          <p:cNvPr id="7" name="Rectangle 3"/>
          <p:cNvSpPr txBox="1">
            <a:spLocks noChangeArrowheads="1"/>
          </p:cNvSpPr>
          <p:nvPr/>
        </p:nvSpPr>
        <p:spPr bwMode="auto">
          <a:xfrm>
            <a:off x="533400" y="1676400"/>
            <a:ext cx="8458200" cy="28956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ea typeface="Times New Roman" pitchFamily="18" charset="0"/>
                <a:cs typeface="Arial" pitchFamily="34" charset="0"/>
              </a:rPr>
              <a:t>Not surprisingly, there is substantial confusion between learning styles and learning modalities where the terms are often used interchangeably.</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One of the reasons is the complexity of how the human brain functions as it relates to one’s modalities in receiving information (visual, aural, kinesthetic) and how the brain processes that information (cognition).</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An important finding </a:t>
            </a:r>
            <a:r>
              <a:rPr lang="en-US" sz="1900" dirty="0" smtClean="0">
                <a:latin typeface="+mn-lt"/>
                <a:cs typeface="Arial" pitchFamily="34" charset="0"/>
              </a:rPr>
              <a:t>from </a:t>
            </a:r>
            <a:r>
              <a:rPr lang="en-US" sz="1900" dirty="0">
                <a:latin typeface="+mn-lt"/>
                <a:cs typeface="Arial" pitchFamily="34" charset="0"/>
              </a:rPr>
              <a:t>research is that </a:t>
            </a:r>
            <a:r>
              <a:rPr lang="en-US" sz="1900" i="1" dirty="0">
                <a:latin typeface="+mn-lt"/>
                <a:cs typeface="Arial" pitchFamily="34" charset="0"/>
              </a:rPr>
              <a:t>learning </a:t>
            </a:r>
            <a:r>
              <a:rPr lang="en-US" sz="1900" dirty="0">
                <a:latin typeface="+mn-lt"/>
                <a:cs typeface="Arial" pitchFamily="34" charset="0"/>
              </a:rPr>
              <a:t>(retention) is generally </a:t>
            </a:r>
            <a:r>
              <a:rPr lang="en-US" sz="1900" i="1" dirty="0">
                <a:latin typeface="+mn-lt"/>
                <a:cs typeface="Arial" pitchFamily="34" charset="0"/>
              </a:rPr>
              <a:t>independent of the modality </a:t>
            </a:r>
            <a:r>
              <a:rPr lang="en-US" sz="1900" dirty="0">
                <a:latin typeface="+mn-lt"/>
                <a:cs typeface="Arial" pitchFamily="34" charset="0"/>
              </a:rPr>
              <a:t>used to acquire whatever is </a:t>
            </a:r>
            <a:r>
              <a:rPr lang="en-US" sz="1900" dirty="0" smtClean="0">
                <a:latin typeface="+mn-lt"/>
                <a:cs typeface="Arial" pitchFamily="34" charset="0"/>
              </a:rPr>
              <a:t>learned, where </a:t>
            </a:r>
            <a:r>
              <a:rPr lang="en-US" sz="1900" dirty="0" smtClean="0">
                <a:latin typeface="+mn-lt"/>
              </a:rPr>
              <a:t>studies have shown that </a:t>
            </a:r>
            <a:r>
              <a:rPr lang="en-US" sz="1900" i="1" dirty="0" smtClean="0">
                <a:latin typeface="+mn-lt"/>
              </a:rPr>
              <a:t>how information is presented</a:t>
            </a:r>
            <a:r>
              <a:rPr lang="en-US" sz="1900" dirty="0" smtClean="0">
                <a:latin typeface="+mn-lt"/>
              </a:rPr>
              <a:t> determines the retention level of the information.</a:t>
            </a:r>
          </a:p>
          <a:p>
            <a:pPr marL="169863" indent="-169863">
              <a:spcAft>
                <a:spcPts val="600"/>
              </a:spcAft>
              <a:buClr>
                <a:schemeClr val="tx1">
                  <a:lumMod val="65000"/>
                  <a:lumOff val="35000"/>
                </a:schemeClr>
              </a:buClr>
              <a:buSzPct val="150000"/>
              <a:buFont typeface="Arial" pitchFamily="34" charset="0"/>
              <a:buChar char="•"/>
              <a:defRPr/>
            </a:pPr>
            <a:endParaRPr lang="en-US" sz="1900" dirty="0"/>
          </a:p>
        </p:txBody>
      </p:sp>
      <p:grpSp>
        <p:nvGrpSpPr>
          <p:cNvPr id="12" name="Group 11"/>
          <p:cNvGrpSpPr/>
          <p:nvPr/>
        </p:nvGrpSpPr>
        <p:grpSpPr>
          <a:xfrm>
            <a:off x="304800" y="6172200"/>
            <a:ext cx="8534400" cy="381000"/>
            <a:chOff x="838200" y="6324600"/>
            <a:chExt cx="7505700" cy="381000"/>
          </a:xfrm>
        </p:grpSpPr>
        <p:sp>
          <p:nvSpPr>
            <p:cNvPr id="13"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4"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5"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
        <p:nvSpPr>
          <p:cNvPr id="8" name="TextBox 7"/>
          <p:cNvSpPr txBox="1"/>
          <p:nvPr/>
        </p:nvSpPr>
        <p:spPr>
          <a:xfrm>
            <a:off x="762000" y="4876800"/>
            <a:ext cx="7467600" cy="830263"/>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fontAlgn="t">
              <a:defRPr/>
            </a:pPr>
            <a:r>
              <a:rPr lang="en-US" sz="1600" dirty="0">
                <a:latin typeface="+mn-lt"/>
                <a:cs typeface="+mn-cs"/>
              </a:rPr>
              <a:t>Note: Although neuroscience has revealed 90% of what the brain processes is visual information, most learners are multi-modal and multi-sensory and adapt their strategies accordingly.</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600200" y="533400"/>
            <a:ext cx="62484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What’s the Difference?</a:t>
            </a:r>
          </a:p>
        </p:txBody>
      </p:sp>
      <p:sp>
        <p:nvSpPr>
          <p:cNvPr id="7" name="Rectangle 3"/>
          <p:cNvSpPr txBox="1">
            <a:spLocks noChangeArrowheads="1"/>
          </p:cNvSpPr>
          <p:nvPr/>
        </p:nvSpPr>
        <p:spPr bwMode="auto">
          <a:xfrm>
            <a:off x="533400" y="1676400"/>
            <a:ext cx="8458200" cy="37338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You typically store memories in terms of meaning (context)-- not in terms of whether you saw (visual), heard (aural), or physically (tactile/kinesthetic) interacted with the information.</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It often follows, then, that the more numerous and varied the media is used, the richer and more secure will be the concepts we develop.</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In the absence of visual cues, our brains create “mental pictures” based upon our schema to add context to what is printed/spoken.  To that end, our brain is constantly searching its memory for </a:t>
            </a:r>
            <a:r>
              <a:rPr lang="en-US" sz="1900" i="1" dirty="0" smtClean="0">
                <a:latin typeface="+mn-lt"/>
              </a:rPr>
              <a:t>context</a:t>
            </a:r>
            <a:r>
              <a:rPr lang="en-US" sz="1900" dirty="0" smtClean="0">
                <a:latin typeface="+mn-lt"/>
              </a:rPr>
              <a:t> based on prior knowledge/experience.</a:t>
            </a: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n-lt"/>
            </a:endParaRPr>
          </a:p>
        </p:txBody>
      </p:sp>
      <p:grpSp>
        <p:nvGrpSpPr>
          <p:cNvPr id="13" name="Group 12"/>
          <p:cNvGrpSpPr/>
          <p:nvPr/>
        </p:nvGrpSpPr>
        <p:grpSpPr>
          <a:xfrm>
            <a:off x="304800" y="6172200"/>
            <a:ext cx="8534400" cy="381000"/>
            <a:chOff x="838200" y="6324600"/>
            <a:chExt cx="7505700" cy="381000"/>
          </a:xfrm>
        </p:grpSpPr>
        <p:sp>
          <p:nvSpPr>
            <p:cNvPr id="14"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5"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6"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
        <p:nvSpPr>
          <p:cNvPr id="10" name="TextBox 9"/>
          <p:cNvSpPr txBox="1"/>
          <p:nvPr/>
        </p:nvSpPr>
        <p:spPr>
          <a:xfrm>
            <a:off x="609600" y="4648200"/>
            <a:ext cx="8077200" cy="1230313"/>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0"/>
              </a:spcAft>
              <a:buClr>
                <a:schemeClr val="bg2"/>
              </a:buClr>
              <a:buSzPct val="150000"/>
              <a:defRPr/>
            </a:pPr>
            <a:r>
              <a:rPr lang="en-US" sz="1500" i="1" dirty="0" smtClean="0">
                <a:latin typeface="+mn-lt"/>
                <a:cs typeface="Arial" pitchFamily="34" charset="0"/>
              </a:rPr>
              <a:t>“There </a:t>
            </a:r>
            <a:r>
              <a:rPr lang="en-US" sz="1500" i="1" dirty="0">
                <a:latin typeface="+mn-lt"/>
                <a:cs typeface="Arial" pitchFamily="34" charset="0"/>
              </a:rPr>
              <a:t>is little evidence that knowledge of one’s learning styles is a benefit to learning and, “based upon the most thorough review of experimental studies known to date,  there is no evidence in favor of the learning style hypothesis, per se, that learning is more effective when teaching matches the learner’s style</a:t>
            </a:r>
            <a:r>
              <a:rPr lang="en-US" sz="1500" dirty="0">
                <a:latin typeface="+mn-lt"/>
                <a:cs typeface="Arial" pitchFamily="34" charset="0"/>
              </a:rPr>
              <a:t>”  </a:t>
            </a:r>
            <a:r>
              <a:rPr lang="en-US" sz="1400" dirty="0">
                <a:latin typeface="+mn-lt"/>
                <a:cs typeface="Arial" pitchFamily="34" charset="0"/>
              </a:rPr>
              <a:t>Learning Styles: Concepts and Evidence, Psychological Science in the Public Interest, 2008</a:t>
            </a:r>
            <a:endParaRPr lang="en-US" sz="1400" kern="0" dirty="0">
              <a:latin typeface="+mn-lt"/>
              <a:cs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76400"/>
            <a:ext cx="8458200" cy="34290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cs typeface="Arial" pitchFamily="34" charset="0"/>
              </a:rPr>
              <a:t>Studies have shown that </a:t>
            </a:r>
            <a:r>
              <a:rPr lang="en-US" sz="1900" i="1" dirty="0">
                <a:latin typeface="+mn-lt"/>
                <a:cs typeface="Arial" pitchFamily="34" charset="0"/>
              </a:rPr>
              <a:t>how information is presented</a:t>
            </a:r>
            <a:r>
              <a:rPr lang="en-US" sz="1900" dirty="0">
                <a:latin typeface="+mn-lt"/>
                <a:cs typeface="Arial" pitchFamily="34" charset="0"/>
              </a:rPr>
              <a:t> determines the retention level of the information.</a:t>
            </a:r>
            <a:endParaRPr lang="en-US" sz="1900" dirty="0">
              <a:latin typeface="+mj-lt"/>
              <a:cs typeface="Arial" pitchFamily="34" charset="0"/>
            </a:endParaRP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Cognitive science has revealed learners differ in their abilities with different modalities, but teaching to a learner’s best modality doesn't affect learning outcomes. </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What does matter is whether </a:t>
            </a:r>
            <a:r>
              <a:rPr lang="en-US" sz="1900" i="1" dirty="0">
                <a:latin typeface="+mn-lt"/>
              </a:rPr>
              <a:t>the learner is taught in the content's best modality</a:t>
            </a:r>
            <a:r>
              <a:rPr lang="en-US" sz="1900" dirty="0">
                <a:latin typeface="+mn-lt"/>
              </a:rPr>
              <a:t>…people learn more when content drives the choice of modality</a:t>
            </a:r>
            <a:r>
              <a:rPr lang="en-US" sz="1900" dirty="0" smtClean="0">
                <a:latin typeface="+mn-lt"/>
              </a:rPr>
              <a:t>.</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However, there is some </a:t>
            </a:r>
            <a:r>
              <a:rPr lang="en-US" sz="1900" i="1" dirty="0" smtClean="0">
                <a:latin typeface="+mn-lt"/>
              </a:rPr>
              <a:t>misperception</a:t>
            </a:r>
            <a:r>
              <a:rPr lang="en-US" sz="1900" dirty="0" smtClean="0">
                <a:latin typeface="+mn-lt"/>
              </a:rPr>
              <a:t> that media affects retention, and is often illustrated erroneously and incorrectly by attributing it to Edgar Dale’s </a:t>
            </a:r>
            <a:r>
              <a:rPr lang="en-US" sz="1900" i="1" dirty="0" smtClean="0">
                <a:latin typeface="+mn-lt"/>
              </a:rPr>
              <a:t>Cone of Experience</a:t>
            </a:r>
            <a:r>
              <a:rPr lang="en-US" sz="1900" dirty="0" smtClean="0">
                <a:latin typeface="+mn-lt"/>
              </a:rPr>
              <a:t>.  </a:t>
            </a: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n-lt"/>
            </a:endParaRP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j-lt"/>
              <a:cs typeface="Arial" pitchFamily="34" charset="0"/>
            </a:endParaRP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j-lt"/>
              <a:cs typeface="Arial" pitchFamily="34" charset="0"/>
            </a:endParaRPr>
          </a:p>
        </p:txBody>
      </p:sp>
      <p:sp>
        <p:nvSpPr>
          <p:cNvPr id="16" name="Rectangle 2"/>
          <p:cNvSpPr>
            <a:spLocks noGrp="1" noChangeArrowheads="1"/>
          </p:cNvSpPr>
          <p:nvPr>
            <p:ph type="title"/>
          </p:nvPr>
        </p:nvSpPr>
        <p:spPr bwMode="auto">
          <a:xfrm>
            <a:off x="1752600" y="533400"/>
            <a:ext cx="48768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Summary</a:t>
            </a:r>
          </a:p>
        </p:txBody>
      </p:sp>
      <p:grpSp>
        <p:nvGrpSpPr>
          <p:cNvPr id="13" name="Group 12"/>
          <p:cNvGrpSpPr/>
          <p:nvPr/>
        </p:nvGrpSpPr>
        <p:grpSpPr>
          <a:xfrm>
            <a:off x="304800" y="6172200"/>
            <a:ext cx="8534400" cy="381000"/>
            <a:chOff x="838200" y="6324600"/>
            <a:chExt cx="7505700" cy="381000"/>
          </a:xfrm>
        </p:grpSpPr>
        <p:sp>
          <p:nvSpPr>
            <p:cNvPr id="15"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533400" y="533400"/>
            <a:ext cx="79248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Cone of Learning: A Perpetuated Myth?</a:t>
            </a:r>
          </a:p>
        </p:txBody>
      </p:sp>
      <p:pic>
        <p:nvPicPr>
          <p:cNvPr id="40964" name="Picture 2"/>
          <p:cNvPicPr>
            <a:picLocks noChangeAspect="1" noChangeArrowheads="1"/>
          </p:cNvPicPr>
          <p:nvPr/>
        </p:nvPicPr>
        <p:blipFill>
          <a:blip r:embed="rId3" cstate="print"/>
          <a:srcRect/>
          <a:stretch>
            <a:fillRect/>
          </a:stretch>
        </p:blipFill>
        <p:spPr bwMode="auto">
          <a:xfrm>
            <a:off x="5638800" y="1371600"/>
            <a:ext cx="3308350" cy="4235450"/>
          </a:xfrm>
          <a:prstGeom prst="rect">
            <a:avLst/>
          </a:prstGeom>
          <a:noFill/>
          <a:ln w="9525">
            <a:noFill/>
            <a:miter lim="800000"/>
            <a:headEnd/>
            <a:tailEnd/>
          </a:ln>
        </p:spPr>
      </p:pic>
      <p:sp>
        <p:nvSpPr>
          <p:cNvPr id="14" name="Rectangle 13"/>
          <p:cNvSpPr/>
          <p:nvPr/>
        </p:nvSpPr>
        <p:spPr>
          <a:xfrm>
            <a:off x="609600" y="3276600"/>
            <a:ext cx="5105400" cy="1169988"/>
          </a:xfrm>
          <a:prstGeom prst="rect">
            <a:avLst/>
          </a:prstGeom>
        </p:spPr>
        <p:txBody>
          <a:bodyPr>
            <a:spAutoFit/>
          </a:bodyPr>
          <a:lstStyle/>
          <a:p>
            <a:pPr>
              <a:defRPr/>
            </a:pPr>
            <a:r>
              <a:rPr lang="en-US" sz="1400" dirty="0">
                <a:latin typeface="+mn-lt"/>
              </a:rPr>
              <a:t>This is Dale’s original </a:t>
            </a:r>
            <a:r>
              <a:rPr lang="en-US" sz="1400" b="1" i="1" dirty="0">
                <a:latin typeface="+mn-lt"/>
              </a:rPr>
              <a:t>Cone of Experience, </a:t>
            </a:r>
            <a:r>
              <a:rPr lang="en-US" sz="1400" i="1" dirty="0">
                <a:latin typeface="+mn-lt"/>
              </a:rPr>
              <a:t>which  </a:t>
            </a:r>
            <a:r>
              <a:rPr lang="en-US" sz="1400" dirty="0">
                <a:latin typeface="+mn-lt"/>
              </a:rPr>
              <a:t>is a “visual metaphor” depicting types of learning, from the concrete to the abstract.  Dale did not intend to place value on one modality over another:“</a:t>
            </a:r>
            <a:r>
              <a:rPr lang="en-US" sz="1400" i="1" dirty="0">
                <a:latin typeface="+mn-lt"/>
              </a:rPr>
              <a:t>The shape of the cone is not related to retention, but rather to the degree of abstraction.”</a:t>
            </a:r>
            <a:endParaRPr lang="en-US" sz="1400" dirty="0">
              <a:latin typeface="+mn-lt"/>
            </a:endParaRPr>
          </a:p>
        </p:txBody>
      </p:sp>
      <p:sp>
        <p:nvSpPr>
          <p:cNvPr id="15" name="TextBox 14"/>
          <p:cNvSpPr txBox="1"/>
          <p:nvPr/>
        </p:nvSpPr>
        <p:spPr>
          <a:xfrm>
            <a:off x="609600" y="4648200"/>
            <a:ext cx="4572000" cy="523875"/>
          </a:xfrm>
          <a:prstGeom prst="rect">
            <a:avLst/>
          </a:prstGeom>
          <a:noFill/>
        </p:spPr>
        <p:txBody>
          <a:bodyPr>
            <a:spAutoFit/>
          </a:bodyPr>
          <a:lstStyle/>
          <a:p>
            <a:pPr>
              <a:defRPr/>
            </a:pPr>
            <a:r>
              <a:rPr lang="en-US" sz="1400" dirty="0">
                <a:latin typeface="+mn-lt"/>
              </a:rPr>
              <a:t>So it went from this metaphor, to the perceived fact (perpetual myth) depicted on </a:t>
            </a:r>
            <a:r>
              <a:rPr lang="en-US" sz="1400" i="1" dirty="0">
                <a:latin typeface="+mn-lt"/>
              </a:rPr>
              <a:t>next page</a:t>
            </a:r>
          </a:p>
        </p:txBody>
      </p:sp>
      <p:cxnSp>
        <p:nvCxnSpPr>
          <p:cNvPr id="40967" name="Straight Arrow Connector 22"/>
          <p:cNvCxnSpPr>
            <a:cxnSpLocks noChangeShapeType="1"/>
          </p:cNvCxnSpPr>
          <p:nvPr/>
        </p:nvCxnSpPr>
        <p:spPr bwMode="auto">
          <a:xfrm>
            <a:off x="4953000" y="5029200"/>
            <a:ext cx="685800" cy="0"/>
          </a:xfrm>
          <a:prstGeom prst="straightConnector1">
            <a:avLst/>
          </a:prstGeom>
          <a:noFill/>
          <a:ln w="63500" algn="ctr">
            <a:solidFill>
              <a:schemeClr val="tx1"/>
            </a:solidFill>
            <a:round/>
            <a:headEnd/>
            <a:tailEnd type="triangle" w="med" len="med"/>
          </a:ln>
        </p:spPr>
      </p:cxnSp>
      <p:sp>
        <p:nvSpPr>
          <p:cNvPr id="12" name="Rectangle 11"/>
          <p:cNvSpPr/>
          <p:nvPr/>
        </p:nvSpPr>
        <p:spPr>
          <a:xfrm>
            <a:off x="152400" y="5257800"/>
            <a:ext cx="8458200" cy="830997"/>
          </a:xfrm>
          <a:prstGeom prst="rect">
            <a:avLst/>
          </a:prstGeom>
        </p:spPr>
        <p:txBody>
          <a:bodyPr wrap="square">
            <a:spAutoFit/>
          </a:bodyPr>
          <a:lstStyle/>
          <a:p>
            <a:pPr>
              <a:defRPr/>
            </a:pPr>
            <a:r>
              <a:rPr lang="en-US" sz="1200" dirty="0" smtClean="0">
                <a:latin typeface="+mn-lt"/>
              </a:rPr>
              <a:t>*Sources:</a:t>
            </a:r>
          </a:p>
          <a:p>
            <a:pPr marL="171450" indent="-171450">
              <a:buFont typeface="Arial" charset="0"/>
              <a:buChar char="•"/>
              <a:defRPr/>
            </a:pPr>
            <a:r>
              <a:rPr lang="en-US" sz="1200" dirty="0" smtClean="0">
                <a:latin typeface="+mn-lt"/>
                <a:hlinkClick r:id="rId4"/>
              </a:rPr>
              <a:t>https://elearningindustry.com/cone-of-experience-what-really-is</a:t>
            </a:r>
            <a:r>
              <a:rPr lang="en-US" sz="1200" dirty="0" smtClean="0">
                <a:latin typeface="+mn-lt"/>
              </a:rPr>
              <a:t> </a:t>
            </a:r>
          </a:p>
          <a:p>
            <a:pPr marL="171450" indent="-171450">
              <a:buFont typeface="Arial" charset="0"/>
              <a:buChar char="•"/>
              <a:defRPr/>
            </a:pPr>
            <a:r>
              <a:rPr lang="en-US" sz="1200" dirty="0" smtClean="0">
                <a:latin typeface="+mn-lt"/>
                <a:hlinkClick r:id="rId5"/>
              </a:rPr>
              <a:t>http</a:t>
            </a:r>
            <a:r>
              <a:rPr lang="en-US" sz="1200" dirty="0">
                <a:latin typeface="+mn-lt"/>
                <a:hlinkClick r:id="rId5"/>
              </a:rPr>
              <a:t>://</a:t>
            </a:r>
            <a:r>
              <a:rPr lang="en-US" sz="1200" dirty="0" smtClean="0">
                <a:latin typeface="+mn-lt"/>
                <a:hlinkClick r:id="rId5"/>
              </a:rPr>
              <a:t>www2.potsdam.edu/betrusak/AECT2002/dalescone_files/dalescone.html.ppt</a:t>
            </a:r>
            <a:r>
              <a:rPr lang="en-US" sz="1200" dirty="0" smtClean="0">
                <a:latin typeface="+mn-lt"/>
              </a:rPr>
              <a:t>;</a:t>
            </a:r>
          </a:p>
          <a:p>
            <a:pPr marL="171450" indent="-171450">
              <a:buFont typeface="Arial" charset="0"/>
              <a:buChar char="•"/>
              <a:defRPr/>
            </a:pPr>
            <a:r>
              <a:rPr lang="en-US" sz="1200" dirty="0" smtClean="0">
                <a:latin typeface="+mn-lt"/>
                <a:hlinkClick r:id="rId6"/>
              </a:rPr>
              <a:t>http</a:t>
            </a:r>
            <a:r>
              <a:rPr lang="en-US" sz="1200" dirty="0">
                <a:latin typeface="+mn-lt"/>
                <a:hlinkClick r:id="rId6"/>
              </a:rPr>
              <a:t>://</a:t>
            </a:r>
            <a:r>
              <a:rPr lang="en-US" sz="1200" dirty="0" smtClean="0">
                <a:latin typeface="+mn-lt"/>
                <a:hlinkClick r:id="rId6"/>
              </a:rPr>
              <a:t>www.cisco.com/web/strategy/docs/education/Multimodal-Learning-Through-Media.pdf</a:t>
            </a:r>
            <a:r>
              <a:rPr lang="en-US" sz="1200" dirty="0" smtClean="0">
                <a:latin typeface="+mn-lt"/>
              </a:rPr>
              <a:t>  </a:t>
            </a:r>
            <a:endParaRPr lang="en-US" sz="1200" dirty="0">
              <a:latin typeface="+mn-lt"/>
            </a:endParaRPr>
          </a:p>
        </p:txBody>
      </p:sp>
      <p:sp>
        <p:nvSpPr>
          <p:cNvPr id="11" name="Rectangle 3"/>
          <p:cNvSpPr txBox="1">
            <a:spLocks noChangeArrowheads="1"/>
          </p:cNvSpPr>
          <p:nvPr/>
        </p:nvSpPr>
        <p:spPr bwMode="auto">
          <a:xfrm>
            <a:off x="609600" y="1600200"/>
            <a:ext cx="5943600" cy="1600200"/>
          </a:xfrm>
          <a:prstGeom prst="rect">
            <a:avLst/>
          </a:prstGeom>
          <a:noFill/>
          <a:ln w="9525">
            <a:noFill/>
            <a:miter lim="800000"/>
            <a:headEnd/>
            <a:tailEnd/>
          </a:ln>
        </p:spPr>
        <p:txBody>
          <a:bodyPr/>
          <a:lstStyle/>
          <a:p>
            <a:pPr>
              <a:spcAft>
                <a:spcPts val="0"/>
              </a:spcAft>
              <a:buClr>
                <a:schemeClr val="bg2"/>
              </a:buClr>
              <a:buSzPct val="150000"/>
              <a:defRPr/>
            </a:pPr>
            <a:r>
              <a:rPr lang="en-US" sz="1600" dirty="0">
                <a:latin typeface="+mn-lt"/>
              </a:rPr>
              <a:t>There is a popular misperception which has been perpetuated over time and transformed into generally accepted information on how individuals  “remember”.  One such “myth” used to account for the variability in learning and erroneously used to predict retention is Edgar Dale’s </a:t>
            </a:r>
            <a:r>
              <a:rPr lang="en-US" sz="1600" i="1" dirty="0">
                <a:latin typeface="+mn-lt"/>
              </a:rPr>
              <a:t>Cone of Experience, which </a:t>
            </a:r>
            <a:r>
              <a:rPr lang="en-US" sz="1600" dirty="0">
                <a:latin typeface="+mn-lt"/>
              </a:rPr>
              <a:t>recently has been “debunked”</a:t>
            </a:r>
            <a:r>
              <a:rPr lang="en-US" sz="1600" b="1" baseline="30000" dirty="0">
                <a:latin typeface="+mn-lt"/>
              </a:rPr>
              <a:t>*</a:t>
            </a:r>
            <a:r>
              <a:rPr lang="en-US" sz="1600" dirty="0">
                <a:latin typeface="+mn-lt"/>
              </a:rPr>
              <a:t>. </a:t>
            </a:r>
          </a:p>
        </p:txBody>
      </p:sp>
      <p:grpSp>
        <p:nvGrpSpPr>
          <p:cNvPr id="16" name="Group 15"/>
          <p:cNvGrpSpPr/>
          <p:nvPr/>
        </p:nvGrpSpPr>
        <p:grpSpPr>
          <a:xfrm>
            <a:off x="304800" y="6172200"/>
            <a:ext cx="8534400" cy="381000"/>
            <a:chOff x="838200" y="6324600"/>
            <a:chExt cx="7505700" cy="381000"/>
          </a:xfrm>
        </p:grpSpPr>
        <p:sp>
          <p:nvSpPr>
            <p:cNvPr id="19"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8"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9"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10" action="ppaction://hlinksldjump"/>
                </a:rPr>
                <a:t>Learning</a:t>
              </a:r>
              <a:r>
                <a:rPr lang="en-US" sz="1000" b="1" baseline="0" dirty="0" smtClean="0">
                  <a:solidFill>
                    <a:schemeClr val="accent1">
                      <a:lumMod val="50000"/>
                    </a:schemeClr>
                  </a:solidFill>
                  <a:latin typeface="Arial" charset="0"/>
                  <a:hlinkClick r:id="rId10"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11" action="ppaction://hlinksldjump"/>
                </a:rPr>
                <a:t>Cone of Learning  </a:t>
              </a:r>
              <a:r>
                <a:rPr lang="en-US" sz="1000" b="1" dirty="0" smtClean="0">
                  <a:solidFill>
                    <a:schemeClr val="accent1">
                      <a:lumMod val="50000"/>
                    </a:schemeClr>
                  </a:solidFill>
                  <a:latin typeface="Arial" charset="0"/>
                  <a:hlinkClick r:id="rId12" action="ppaction://hlinksldjump"/>
                </a:rPr>
                <a:t>Brain Research Discoveries</a:t>
              </a:r>
              <a:r>
                <a:rPr lang="en-US" sz="1000" b="1" dirty="0">
                  <a:solidFill>
                    <a:schemeClr val="accent1">
                      <a:lumMod val="50000"/>
                    </a:schemeClr>
                  </a:solidFill>
                  <a:latin typeface="Arial" charset="0"/>
                </a:rPr>
                <a:t>	</a:t>
              </a:r>
            </a:p>
          </p:txBody>
        </p:sp>
        <p:pic>
          <p:nvPicPr>
            <p:cNvPr id="2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3" cstate="print"/>
            <a:srcRect/>
            <a:stretch>
              <a:fillRect/>
            </a:stretch>
          </p:blipFill>
          <p:spPr bwMode="auto">
            <a:xfrm>
              <a:off x="838200" y="6324600"/>
              <a:ext cx="581025" cy="295275"/>
            </a:xfrm>
            <a:prstGeom prst="rect">
              <a:avLst/>
            </a:prstGeom>
            <a:noFill/>
            <a:ln w="9525">
              <a:noFill/>
              <a:miter lim="800000"/>
              <a:headEnd/>
              <a:tailEnd/>
            </a:ln>
          </p:spPr>
        </p:pic>
        <p:pic>
          <p:nvPicPr>
            <p:cNvPr id="2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4"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304800"/>
            <a:ext cx="83820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defRPr/>
            </a:pPr>
            <a:r>
              <a:rPr lang="en-US" sz="3200" dirty="0" smtClean="0"/>
              <a:t>The Science of Learning: </a:t>
            </a:r>
            <a:br>
              <a:rPr lang="en-US" sz="3200" dirty="0" smtClean="0"/>
            </a:br>
            <a:r>
              <a:rPr lang="en-US" sz="3200" dirty="0" smtClean="0"/>
              <a:t>What We Know About Memory</a:t>
            </a:r>
          </a:p>
        </p:txBody>
      </p:sp>
      <p:sp>
        <p:nvSpPr>
          <p:cNvPr id="7" name="Rectangle 3"/>
          <p:cNvSpPr txBox="1">
            <a:spLocks noChangeArrowheads="1"/>
          </p:cNvSpPr>
          <p:nvPr/>
        </p:nvSpPr>
        <p:spPr bwMode="auto">
          <a:xfrm>
            <a:off x="533400" y="1524000"/>
            <a:ext cx="8458200" cy="2667000"/>
          </a:xfrm>
          <a:prstGeom prst="rect">
            <a:avLst/>
          </a:prstGeom>
          <a:noFill/>
          <a:ln w="9525">
            <a:noFill/>
            <a:miter lim="800000"/>
            <a:headEnd/>
            <a:tailEnd/>
          </a:ln>
        </p:spPr>
        <p:txBody>
          <a:bodyPr/>
          <a:lstStyle/>
          <a:p>
            <a:pPr marL="169863" lvl="1" indent="-169863">
              <a:spcAft>
                <a:spcPts val="1200"/>
              </a:spcAft>
              <a:buClr>
                <a:schemeClr val="tx1">
                  <a:lumMod val="65000"/>
                  <a:lumOff val="35000"/>
                </a:schemeClr>
              </a:buClr>
              <a:buSzPct val="150000"/>
              <a:buFont typeface="Arial" pitchFamily="34" charset="0"/>
              <a:buChar char="•"/>
              <a:defRPr/>
            </a:pPr>
            <a:r>
              <a:rPr lang="en-US" sz="1900" dirty="0" smtClean="0">
                <a:latin typeface="+mn-lt"/>
              </a:rPr>
              <a:t>Since prior knowledge and learning are related,  by connecting new information to prior knowledge will facilitate the learning process.</a:t>
            </a:r>
          </a:p>
          <a:p>
            <a:pPr marL="169863" lvl="1" indent="-169863">
              <a:spcAft>
                <a:spcPts val="1200"/>
              </a:spcAft>
              <a:buClr>
                <a:schemeClr val="tx1">
                  <a:lumMod val="65000"/>
                  <a:lumOff val="35000"/>
                </a:schemeClr>
              </a:buClr>
              <a:buSzPct val="150000"/>
              <a:buFont typeface="Arial" pitchFamily="34" charset="0"/>
              <a:buChar char="•"/>
              <a:defRPr/>
            </a:pPr>
            <a:r>
              <a:rPr lang="en-US" sz="1900" dirty="0" smtClean="0">
                <a:latin typeface="+mn-lt"/>
              </a:rPr>
              <a:t>Human learning is a constructive and iterative process in that humans construct meaning from existing knowledge structures. </a:t>
            </a:r>
          </a:p>
          <a:p>
            <a:pPr marL="169863" lvl="1" indent="-169863">
              <a:spcAft>
                <a:spcPts val="1200"/>
              </a:spcAft>
              <a:buClr>
                <a:schemeClr val="tx1">
                  <a:lumMod val="65000"/>
                  <a:lumOff val="35000"/>
                </a:schemeClr>
              </a:buClr>
              <a:buSzPct val="150000"/>
              <a:buFont typeface="Arial" pitchFamily="34" charset="0"/>
              <a:buChar char="•"/>
              <a:defRPr/>
            </a:pPr>
            <a:r>
              <a:rPr lang="en-US" sz="1900" dirty="0" smtClean="0">
                <a:latin typeface="+mn-lt"/>
              </a:rPr>
              <a:t>People take past experiences and make conceptual building blocks from them, upon which new knowledge is developed…this forms the foundation of the constructivist philosophy of education.</a:t>
            </a:r>
          </a:p>
        </p:txBody>
      </p:sp>
      <p:grpSp>
        <p:nvGrpSpPr>
          <p:cNvPr id="8" name="Group 7"/>
          <p:cNvGrpSpPr/>
          <p:nvPr/>
        </p:nvGrpSpPr>
        <p:grpSpPr>
          <a:xfrm>
            <a:off x="304800" y="6172200"/>
            <a:ext cx="8534400" cy="381000"/>
            <a:chOff x="838200" y="6324600"/>
            <a:chExt cx="7505700" cy="381000"/>
          </a:xfrm>
        </p:grpSpPr>
        <p:sp>
          <p:nvSpPr>
            <p:cNvPr id="9"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sp>
        <p:nvSpPr>
          <p:cNvPr id="12" name="TextBox 11"/>
          <p:cNvSpPr txBox="1"/>
          <p:nvPr/>
        </p:nvSpPr>
        <p:spPr>
          <a:xfrm>
            <a:off x="1600200" y="4800600"/>
            <a:ext cx="6248400" cy="461665"/>
          </a:xfrm>
          <a:prstGeom prst="rect">
            <a:avLst/>
          </a:prstGeom>
          <a:solidFill>
            <a:schemeClr val="bg2">
              <a:lumMod val="20000"/>
              <a:lumOff val="80000"/>
            </a:schemeClr>
          </a:solidFill>
          <a:ln w="38100">
            <a:solidFill>
              <a:schemeClr val="bg2"/>
            </a:solidFill>
          </a:ln>
        </p:spPr>
        <p:txBody>
          <a:bodyPr wrap="square">
            <a:spAutoFit/>
          </a:bodyPr>
          <a:lstStyle/>
          <a:p>
            <a:pPr fontAlgn="t">
              <a:defRPr/>
            </a:pPr>
            <a:r>
              <a:rPr lang="en-US" sz="2400" b="1" i="1" dirty="0" smtClean="0">
                <a:latin typeface="+mn-lt"/>
                <a:cs typeface="Arial" pitchFamily="34" charset="0"/>
              </a:rPr>
              <a:t>Remember is hard…forgetting is easy</a:t>
            </a:r>
            <a:endParaRPr lang="en-US" sz="2400" i="1"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90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3" cstate="print"/>
          <a:srcRect/>
          <a:stretch>
            <a:fillRect/>
          </a:stretch>
        </p:blipFill>
        <p:spPr bwMode="auto">
          <a:xfrm>
            <a:off x="304800" y="1371600"/>
            <a:ext cx="3432175" cy="2254250"/>
          </a:xfrm>
          <a:prstGeom prst="rect">
            <a:avLst/>
          </a:prstGeom>
          <a:noFill/>
          <a:ln w="9525">
            <a:noFill/>
            <a:miter lim="800000"/>
            <a:headEnd/>
            <a:tailEnd/>
          </a:ln>
        </p:spPr>
      </p:pic>
      <p:sp>
        <p:nvSpPr>
          <p:cNvPr id="41989" name="Rectangle 12"/>
          <p:cNvSpPr>
            <a:spLocks noChangeArrowheads="1"/>
          </p:cNvSpPr>
          <p:nvPr/>
        </p:nvSpPr>
        <p:spPr bwMode="auto">
          <a:xfrm>
            <a:off x="1219200" y="1524000"/>
            <a:ext cx="7848600" cy="152400"/>
          </a:xfrm>
          <a:prstGeom prst="rect">
            <a:avLst/>
          </a:prstGeom>
          <a:solidFill>
            <a:schemeClr val="bg1"/>
          </a:solidFill>
          <a:ln w="9525" algn="ctr">
            <a:noFill/>
            <a:round/>
            <a:headEnd/>
            <a:tailEnd/>
          </a:ln>
        </p:spPr>
        <p:txBody>
          <a:bodyPr/>
          <a:lstStyle/>
          <a:p>
            <a:pPr algn="ctr" fontAlgn="t"/>
            <a:endParaRPr lang="en-US" dirty="0"/>
          </a:p>
        </p:txBody>
      </p:sp>
      <p:pic>
        <p:nvPicPr>
          <p:cNvPr id="41991" name="Picture 5"/>
          <p:cNvPicPr>
            <a:picLocks noChangeAspect="1" noChangeArrowheads="1"/>
          </p:cNvPicPr>
          <p:nvPr/>
        </p:nvPicPr>
        <p:blipFill>
          <a:blip r:embed="rId4" cstate="print"/>
          <a:srcRect/>
          <a:stretch>
            <a:fillRect/>
          </a:stretch>
        </p:blipFill>
        <p:spPr bwMode="auto">
          <a:xfrm>
            <a:off x="2362200" y="3645860"/>
            <a:ext cx="3962400" cy="2526340"/>
          </a:xfrm>
          <a:prstGeom prst="rect">
            <a:avLst/>
          </a:prstGeom>
          <a:noFill/>
          <a:ln w="9525">
            <a:noFill/>
            <a:miter lim="800000"/>
            <a:headEnd/>
            <a:tailEnd/>
          </a:ln>
        </p:spPr>
      </p:pic>
      <p:pic>
        <p:nvPicPr>
          <p:cNvPr id="41992" name="Picture 3"/>
          <p:cNvPicPr>
            <a:picLocks noChangeAspect="1" noChangeArrowheads="1"/>
          </p:cNvPicPr>
          <p:nvPr/>
        </p:nvPicPr>
        <p:blipFill>
          <a:blip r:embed="rId5" cstate="print"/>
          <a:srcRect/>
          <a:stretch>
            <a:fillRect/>
          </a:stretch>
        </p:blipFill>
        <p:spPr bwMode="auto">
          <a:xfrm>
            <a:off x="5715000" y="1371600"/>
            <a:ext cx="2743200" cy="2581275"/>
          </a:xfrm>
          <a:prstGeom prst="rect">
            <a:avLst/>
          </a:prstGeom>
          <a:noFill/>
          <a:ln w="9525">
            <a:noFill/>
            <a:miter lim="800000"/>
            <a:headEnd/>
            <a:tailEnd/>
          </a:ln>
        </p:spPr>
      </p:pic>
      <p:grpSp>
        <p:nvGrpSpPr>
          <p:cNvPr id="17" name="Group 16"/>
          <p:cNvGrpSpPr/>
          <p:nvPr/>
        </p:nvGrpSpPr>
        <p:grpSpPr>
          <a:xfrm>
            <a:off x="304800" y="6172200"/>
            <a:ext cx="8534400" cy="381000"/>
            <a:chOff x="838200" y="6324600"/>
            <a:chExt cx="7505700" cy="381000"/>
          </a:xfrm>
        </p:grpSpPr>
        <p:sp>
          <p:nvSpPr>
            <p:cNvPr id="18"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9" action="ppaction://hlinksldjump"/>
                </a:rPr>
                <a:t>Learning</a:t>
              </a:r>
              <a:r>
                <a:rPr lang="en-US" sz="1000" b="1" baseline="0" dirty="0" smtClean="0">
                  <a:solidFill>
                    <a:schemeClr val="accent1">
                      <a:lumMod val="50000"/>
                    </a:schemeClr>
                  </a:solidFill>
                  <a:latin typeface="Arial" charset="0"/>
                  <a:hlinkClick r:id="rId9"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10" action="ppaction://hlinksldjump"/>
                </a:rPr>
                <a:t>Cone of Learning  </a:t>
              </a:r>
              <a:r>
                <a:rPr lang="en-US" sz="1000" b="1" dirty="0" smtClean="0">
                  <a:solidFill>
                    <a:schemeClr val="accent1">
                      <a:lumMod val="50000"/>
                    </a:schemeClr>
                  </a:solidFill>
                  <a:latin typeface="Arial" charset="0"/>
                  <a:hlinkClick r:id="rId11" action="ppaction://hlinksldjump"/>
                </a:rPr>
                <a:t>Brain Research Discoveries</a:t>
              </a:r>
              <a:r>
                <a:rPr lang="en-US" sz="1000" b="1" dirty="0">
                  <a:solidFill>
                    <a:schemeClr val="accent1">
                      <a:lumMod val="50000"/>
                    </a:schemeClr>
                  </a:solidFill>
                  <a:latin typeface="Arial" charset="0"/>
                </a:rPr>
                <a:t>	</a:t>
              </a:r>
            </a:p>
          </p:txBody>
        </p:sp>
        <p:pic>
          <p:nvPicPr>
            <p:cNvPr id="1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2" cstate="print"/>
            <a:srcRect/>
            <a:stretch>
              <a:fillRect/>
            </a:stretch>
          </p:blipFill>
          <p:spPr bwMode="auto">
            <a:xfrm>
              <a:off x="838200" y="6324600"/>
              <a:ext cx="581025" cy="295275"/>
            </a:xfrm>
            <a:prstGeom prst="rect">
              <a:avLst/>
            </a:prstGeom>
            <a:noFill/>
            <a:ln w="9525">
              <a:noFill/>
              <a:miter lim="800000"/>
              <a:headEnd/>
              <a:tailEnd/>
            </a:ln>
          </p:spPr>
        </p:pic>
        <p:pic>
          <p:nvPicPr>
            <p:cNvPr id="2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3"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838200" y="533400"/>
            <a:ext cx="76962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And Subsequently Morphed Into This</a:t>
            </a:r>
          </a:p>
        </p:txBody>
      </p:sp>
      <p:sp>
        <p:nvSpPr>
          <p:cNvPr id="12" name="Rectangle 11"/>
          <p:cNvSpPr/>
          <p:nvPr/>
        </p:nvSpPr>
        <p:spPr>
          <a:xfrm>
            <a:off x="228600" y="1676400"/>
            <a:ext cx="3810000" cy="1323975"/>
          </a:xfrm>
          <a:prstGeom prst="rect">
            <a:avLst/>
          </a:prstGeom>
        </p:spPr>
        <p:txBody>
          <a:bodyPr wrap="square">
            <a:spAutoFit/>
          </a:bodyPr>
          <a:lstStyle/>
          <a:p>
            <a:pPr>
              <a:defRPr/>
            </a:pPr>
            <a:r>
              <a:rPr lang="en-US" sz="1600" b="1" dirty="0">
                <a:latin typeface="+mn-lt"/>
              </a:rPr>
              <a:t>The percentages have been passed around in our field from reputable person to reputable person, but there is no credible data or research to support them.</a:t>
            </a:r>
          </a:p>
        </p:txBody>
      </p:sp>
      <p:grpSp>
        <p:nvGrpSpPr>
          <p:cNvPr id="8" name="Group 7"/>
          <p:cNvGrpSpPr/>
          <p:nvPr/>
        </p:nvGrpSpPr>
        <p:grpSpPr>
          <a:xfrm>
            <a:off x="304800" y="6172200"/>
            <a:ext cx="8534400" cy="381000"/>
            <a:chOff x="838200" y="6324600"/>
            <a:chExt cx="7505700" cy="381000"/>
          </a:xfrm>
        </p:grpSpPr>
        <p:sp>
          <p:nvSpPr>
            <p:cNvPr id="10"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3"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5"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Learning</a:t>
              </a:r>
              <a:r>
                <a:rPr lang="en-US" sz="1000" b="1" baseline="0" dirty="0" smtClean="0">
                  <a:solidFill>
                    <a:schemeClr val="accent1">
                      <a:lumMod val="50000"/>
                    </a:schemeClr>
                  </a:solidFill>
                  <a:latin typeface="Arial" charset="0"/>
                  <a:hlinkClick r:id="rId6"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Cone of Learning  </a:t>
              </a:r>
              <a:r>
                <a:rPr lang="en-US" sz="1000" b="1" dirty="0" smtClean="0">
                  <a:solidFill>
                    <a:schemeClr val="accent1">
                      <a:lumMod val="50000"/>
                    </a:schemeClr>
                  </a:solidFill>
                  <a:latin typeface="Arial" charset="0"/>
                  <a:hlinkClick r:id="rId8" action="ppaction://hlinksldjump"/>
                </a:rPr>
                <a:t>Brain Research Discoveries</a:t>
              </a:r>
              <a:r>
                <a:rPr lang="en-US" sz="1000" b="1" dirty="0">
                  <a:solidFill>
                    <a:schemeClr val="accent1">
                      <a:lumMod val="50000"/>
                    </a:schemeClr>
                  </a:solidFill>
                  <a:latin typeface="Arial" charset="0"/>
                </a:rPr>
                <a:t>	</a:t>
              </a:r>
            </a:p>
          </p:txBody>
        </p:sp>
        <p:pic>
          <p:nvPicPr>
            <p:cNvPr id="13"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9" cstate="print"/>
            <a:srcRect/>
            <a:stretch>
              <a:fillRect/>
            </a:stretch>
          </p:blipFill>
          <p:spPr bwMode="auto">
            <a:xfrm>
              <a:off x="838200" y="6324600"/>
              <a:ext cx="581025" cy="295275"/>
            </a:xfrm>
            <a:prstGeom prst="rect">
              <a:avLst/>
            </a:prstGeom>
            <a:noFill/>
            <a:ln w="9525">
              <a:noFill/>
              <a:miter lim="800000"/>
              <a:headEnd/>
              <a:tailEnd/>
            </a:ln>
          </p:spPr>
        </p:pic>
        <p:pic>
          <p:nvPicPr>
            <p:cNvPr id="14"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0" cstate="print"/>
            <a:srcRect/>
            <a:stretch>
              <a:fillRect/>
            </a:stretch>
          </p:blipFill>
          <p:spPr bwMode="auto">
            <a:xfrm>
              <a:off x="7772400" y="6324600"/>
              <a:ext cx="571500" cy="295275"/>
            </a:xfrm>
            <a:prstGeom prst="rect">
              <a:avLst/>
            </a:prstGeom>
            <a:noFill/>
            <a:ln w="9525">
              <a:noFill/>
              <a:miter lim="800000"/>
              <a:headEnd/>
              <a:tailEnd/>
            </a:ln>
          </p:spPr>
        </p:pic>
      </p:grpSp>
      <p:pic>
        <p:nvPicPr>
          <p:cNvPr id="1026" name="Picture 2"/>
          <p:cNvPicPr>
            <a:picLocks noChangeAspect="1" noChangeArrowheads="1"/>
          </p:cNvPicPr>
          <p:nvPr/>
        </p:nvPicPr>
        <p:blipFill>
          <a:blip r:embed="rId11" cstate="print"/>
          <a:srcRect/>
          <a:stretch>
            <a:fillRect/>
          </a:stretch>
        </p:blipFill>
        <p:spPr bwMode="auto">
          <a:xfrm>
            <a:off x="149884" y="3124200"/>
            <a:ext cx="4650716" cy="2971800"/>
          </a:xfrm>
          <a:prstGeom prst="rect">
            <a:avLst/>
          </a:prstGeom>
          <a:noFill/>
          <a:ln w="9525">
            <a:noFill/>
            <a:miter lim="800000"/>
            <a:headEnd/>
            <a:tailEnd/>
          </a:ln>
        </p:spPr>
      </p:pic>
      <p:pic>
        <p:nvPicPr>
          <p:cNvPr id="43011" name="Picture 2"/>
          <p:cNvPicPr>
            <a:picLocks noChangeAspect="1" noChangeArrowheads="1"/>
          </p:cNvPicPr>
          <p:nvPr/>
        </p:nvPicPr>
        <p:blipFill>
          <a:blip r:embed="rId12" cstate="print"/>
          <a:srcRect/>
          <a:stretch>
            <a:fillRect/>
          </a:stretch>
        </p:blipFill>
        <p:spPr bwMode="auto">
          <a:xfrm>
            <a:off x="4267200" y="1447800"/>
            <a:ext cx="4648200" cy="3517923"/>
          </a:xfrm>
          <a:prstGeom prst="rect">
            <a:avLst/>
          </a:prstGeom>
          <a:noFill/>
          <a:ln w="9525">
            <a:noFill/>
            <a:miter lim="800000"/>
            <a:headEnd/>
            <a:tailEnd/>
          </a:ln>
        </p:spPr>
      </p:pic>
      <p:sp>
        <p:nvSpPr>
          <p:cNvPr id="11" name="Rectangle 10"/>
          <p:cNvSpPr/>
          <p:nvPr/>
        </p:nvSpPr>
        <p:spPr bwMode="auto">
          <a:xfrm>
            <a:off x="3733800" y="3200400"/>
            <a:ext cx="609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44122"/>
            <a:ext cx="8686800" cy="2416046"/>
          </a:xfrm>
          <a:prstGeom prst="rect">
            <a:avLst/>
          </a:prstGeom>
        </p:spPr>
        <p:txBody>
          <a:bodyPr wrap="square">
            <a:spAutoFit/>
          </a:bodyPr>
          <a:lstStyle/>
          <a:p>
            <a:pPr marL="169863" indent="-169863">
              <a:spcAft>
                <a:spcPts val="600"/>
              </a:spcAft>
              <a:buClr>
                <a:schemeClr val="tx1">
                  <a:lumMod val="65000"/>
                  <a:lumOff val="35000"/>
                </a:schemeClr>
              </a:buClr>
              <a:buSzPct val="150000"/>
              <a:buFont typeface="Arial" pitchFamily="34" charset="0"/>
              <a:buChar char="•"/>
              <a:defRPr/>
            </a:pPr>
            <a:r>
              <a:rPr lang="en-US" dirty="0" smtClean="0">
                <a:latin typeface="+mn-lt"/>
              </a:rPr>
              <a:t>Studies have shown that </a:t>
            </a:r>
            <a:r>
              <a:rPr lang="en-US" i="1" dirty="0" smtClean="0">
                <a:latin typeface="+mn-lt"/>
              </a:rPr>
              <a:t>how information is presented</a:t>
            </a:r>
            <a:r>
              <a:rPr lang="en-US" dirty="0" smtClean="0">
                <a:latin typeface="+mn-lt"/>
              </a:rPr>
              <a:t> determines the retention level of the information. </a:t>
            </a:r>
          </a:p>
          <a:p>
            <a:pPr marL="341313" lvl="1" indent="-169863">
              <a:spcAft>
                <a:spcPts val="600"/>
              </a:spcAft>
              <a:buClr>
                <a:schemeClr val="accent1"/>
              </a:buClr>
              <a:buSzPct val="150000"/>
              <a:buFont typeface="Arial" pitchFamily="34" charset="0"/>
              <a:buChar char="•"/>
              <a:defRPr/>
            </a:pPr>
            <a:r>
              <a:rPr lang="en-US" sz="1600" dirty="0" smtClean="0">
                <a:latin typeface="+mn-lt"/>
              </a:rPr>
              <a:t>Cognitive science has revealed learners differ in their abilities with different modalities, but teaching to a learner’s best modality doesn't affect learning outcomes.  </a:t>
            </a:r>
          </a:p>
          <a:p>
            <a:pPr marL="341313" lvl="1" indent="-169863">
              <a:spcAft>
                <a:spcPts val="600"/>
              </a:spcAft>
              <a:buClr>
                <a:schemeClr val="accent1"/>
              </a:buClr>
              <a:buSzPct val="150000"/>
              <a:buFont typeface="Arial" pitchFamily="34" charset="0"/>
              <a:buChar char="•"/>
              <a:defRPr/>
            </a:pPr>
            <a:r>
              <a:rPr lang="en-US" sz="1600" dirty="0" smtClean="0">
                <a:latin typeface="+mn-lt"/>
              </a:rPr>
              <a:t>What does matter is whether </a:t>
            </a:r>
            <a:r>
              <a:rPr lang="en-US" sz="1600" i="1" dirty="0" smtClean="0">
                <a:latin typeface="+mn-lt"/>
              </a:rPr>
              <a:t>the learner is taught in the content's best modality</a:t>
            </a:r>
            <a:r>
              <a:rPr lang="en-US" sz="1600" dirty="0" smtClean="0">
                <a:latin typeface="+mn-lt"/>
              </a:rPr>
              <a:t>…people learn more when content drives the choice of modality. Meaningful learning occurs when the learner appropriately engages in all of these processes. </a:t>
            </a:r>
          </a:p>
          <a:p>
            <a:pPr marL="341313" lvl="1" indent="-169863">
              <a:spcAft>
                <a:spcPts val="600"/>
              </a:spcAft>
              <a:buClr>
                <a:schemeClr val="accent1"/>
              </a:buClr>
              <a:buSzPct val="150000"/>
              <a:buFont typeface="Arial" pitchFamily="34" charset="0"/>
              <a:buChar char="•"/>
              <a:defRPr/>
            </a:pPr>
            <a:endParaRPr lang="en-US" sz="1600" dirty="0" smtClean="0">
              <a:latin typeface="+mn-lt"/>
            </a:endParaRPr>
          </a:p>
        </p:txBody>
      </p:sp>
      <p:sp>
        <p:nvSpPr>
          <p:cNvPr id="12" name="Rectangle 2"/>
          <p:cNvSpPr>
            <a:spLocks noGrp="1" noChangeArrowheads="1"/>
          </p:cNvSpPr>
          <p:nvPr>
            <p:ph type="title"/>
          </p:nvPr>
        </p:nvSpPr>
        <p:spPr bwMode="auto">
          <a:xfrm>
            <a:off x="533400" y="533400"/>
            <a:ext cx="84582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Cognitive Theory of Multimedia Learning</a:t>
            </a:r>
          </a:p>
        </p:txBody>
      </p:sp>
      <p:pic>
        <p:nvPicPr>
          <p:cNvPr id="1026" name="Picture 2"/>
          <p:cNvPicPr>
            <a:picLocks noChangeAspect="1" noChangeArrowheads="1"/>
          </p:cNvPicPr>
          <p:nvPr/>
        </p:nvPicPr>
        <p:blipFill>
          <a:blip r:embed="rId3" cstate="print"/>
          <a:srcRect/>
          <a:stretch>
            <a:fillRect/>
          </a:stretch>
        </p:blipFill>
        <p:spPr bwMode="auto">
          <a:xfrm>
            <a:off x="510651" y="3810000"/>
            <a:ext cx="8099949" cy="2362200"/>
          </a:xfrm>
          <a:prstGeom prst="rect">
            <a:avLst/>
          </a:prstGeom>
          <a:noFill/>
          <a:ln w="9525">
            <a:noFill/>
            <a:miter lim="800000"/>
            <a:headEnd/>
            <a:tailEnd/>
          </a:ln>
        </p:spPr>
      </p:pic>
      <p:sp>
        <p:nvSpPr>
          <p:cNvPr id="8" name="TextBox 7"/>
          <p:cNvSpPr txBox="1"/>
          <p:nvPr/>
        </p:nvSpPr>
        <p:spPr>
          <a:xfrm>
            <a:off x="2438400" y="3581400"/>
            <a:ext cx="4648200" cy="338554"/>
          </a:xfrm>
          <a:prstGeom prst="rect">
            <a:avLst/>
          </a:prstGeom>
          <a:noFill/>
        </p:spPr>
        <p:txBody>
          <a:bodyPr wrap="square" rtlCol="0">
            <a:spAutoFit/>
          </a:bodyPr>
          <a:lstStyle/>
          <a:p>
            <a:r>
              <a:rPr lang="en-US" sz="1600" b="1" dirty="0" smtClean="0">
                <a:latin typeface="+mn-lt"/>
              </a:rPr>
              <a:t>Cognitive Theory of Multimedia Learning</a:t>
            </a:r>
            <a:r>
              <a:rPr lang="en-US" sz="1600" dirty="0" smtClean="0">
                <a:latin typeface="+mn-lt"/>
              </a:rPr>
              <a:t>*</a:t>
            </a:r>
            <a:endParaRPr lang="en-US" sz="1600" dirty="0">
              <a:latin typeface="+mn-lt"/>
            </a:endParaRPr>
          </a:p>
        </p:txBody>
      </p:sp>
      <p:sp>
        <p:nvSpPr>
          <p:cNvPr id="9" name="TextBox 8"/>
          <p:cNvSpPr txBox="1"/>
          <p:nvPr/>
        </p:nvSpPr>
        <p:spPr>
          <a:xfrm>
            <a:off x="2286000" y="3810000"/>
            <a:ext cx="4648200" cy="246221"/>
          </a:xfrm>
          <a:prstGeom prst="rect">
            <a:avLst/>
          </a:prstGeom>
          <a:noFill/>
        </p:spPr>
        <p:txBody>
          <a:bodyPr wrap="square" rtlCol="0">
            <a:spAutoFit/>
          </a:bodyPr>
          <a:lstStyle/>
          <a:p>
            <a:pPr algn="ctr"/>
            <a:r>
              <a:rPr lang="en-US" sz="1000" dirty="0" smtClean="0">
                <a:latin typeface="+mn-lt"/>
              </a:rPr>
              <a:t>* Clark &amp; Mayer, 2016, E-</a:t>
            </a:r>
            <a:r>
              <a:rPr lang="en-US" sz="1000" dirty="0" err="1" smtClean="0">
                <a:latin typeface="+mn-lt"/>
              </a:rPr>
              <a:t>Learing</a:t>
            </a:r>
            <a:r>
              <a:rPr lang="en-US" sz="1000" dirty="0" smtClean="0">
                <a:latin typeface="+mn-lt"/>
              </a:rPr>
              <a:t> and the Science of Instruction, 4</a:t>
            </a:r>
            <a:r>
              <a:rPr lang="en-US" sz="1000" baseline="30000" dirty="0" smtClean="0">
                <a:latin typeface="+mn-lt"/>
              </a:rPr>
              <a:t>th</a:t>
            </a:r>
            <a:r>
              <a:rPr lang="en-US" sz="1000" dirty="0" smtClean="0">
                <a:latin typeface="+mn-lt"/>
              </a:rPr>
              <a:t> Ed.</a:t>
            </a:r>
            <a:endParaRPr lang="en-US" sz="1000" dirty="0">
              <a:latin typeface="+mn-lt"/>
            </a:endParaRPr>
          </a:p>
        </p:txBody>
      </p:sp>
      <p:grpSp>
        <p:nvGrpSpPr>
          <p:cNvPr id="11" name="Group 10"/>
          <p:cNvGrpSpPr/>
          <p:nvPr/>
        </p:nvGrpSpPr>
        <p:grpSpPr>
          <a:xfrm>
            <a:off x="304800" y="6172200"/>
            <a:ext cx="8534400" cy="381000"/>
            <a:chOff x="838200" y="6324600"/>
            <a:chExt cx="7505700" cy="381000"/>
          </a:xfrm>
        </p:grpSpPr>
        <p:sp>
          <p:nvSpPr>
            <p:cNvPr id="13"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14"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pic>
          <p:nvPicPr>
            <p:cNvPr id="15"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1"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bwMode="auto">
          <a:xfrm>
            <a:off x="1371600" y="533400"/>
            <a:ext cx="6553200" cy="4572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Brain Research Discoveries</a:t>
            </a:r>
            <a:r>
              <a:rPr lang="en-US" sz="2400" dirty="0" smtClean="0"/>
              <a:t>*</a:t>
            </a:r>
          </a:p>
        </p:txBody>
      </p:sp>
      <p:sp>
        <p:nvSpPr>
          <p:cNvPr id="14" name="Rectangle 13"/>
          <p:cNvSpPr/>
          <p:nvPr/>
        </p:nvSpPr>
        <p:spPr>
          <a:xfrm>
            <a:off x="685800" y="5562600"/>
            <a:ext cx="6705600" cy="430887"/>
          </a:xfrm>
          <a:prstGeom prst="rect">
            <a:avLst/>
          </a:prstGeom>
        </p:spPr>
        <p:txBody>
          <a:bodyPr wrap="square">
            <a:spAutoFit/>
          </a:bodyPr>
          <a:lstStyle/>
          <a:p>
            <a:pPr marL="109538" indent="-109538">
              <a:defRPr/>
            </a:pPr>
            <a:r>
              <a:rPr lang="en-US" sz="1200" dirty="0">
                <a:latin typeface="+mn-lt"/>
                <a:cs typeface="Arial" pitchFamily="34" charset="0"/>
              </a:rPr>
              <a:t>* </a:t>
            </a:r>
            <a:r>
              <a:rPr lang="en-US" sz="1000" dirty="0" smtClean="0">
                <a:latin typeface="+mn-lt"/>
                <a:cs typeface="Arial" pitchFamily="34" charset="0"/>
              </a:rPr>
              <a:t>Source: </a:t>
            </a:r>
            <a:r>
              <a:rPr lang="en-US" sz="1000" dirty="0" smtClean="0">
                <a:latin typeface="+mn-lt"/>
                <a:cs typeface="Arial" pitchFamily="34" charset="0"/>
                <a:hlinkClick r:id="rId3"/>
              </a:rPr>
              <a:t>http://info.shiftelearning.com/blog/bid/324035/8-Brain-Research-Discoveries-Every-Instructional-Designer-Should-Know-About?utm_source=linkedin&amp;utm_medium=social&amp;utm_content=2617406</a:t>
            </a:r>
            <a:r>
              <a:rPr lang="en-US" sz="1000" dirty="0" smtClean="0">
                <a:latin typeface="+mn-lt"/>
                <a:cs typeface="Arial" pitchFamily="34" charset="0"/>
              </a:rPr>
              <a:t> </a:t>
            </a:r>
            <a:endParaRPr lang="en-US" sz="1000" dirty="0">
              <a:latin typeface="+mn-lt"/>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1490663" y="1514475"/>
            <a:ext cx="5105531" cy="4048125"/>
          </a:xfrm>
          <a:prstGeom prst="rect">
            <a:avLst/>
          </a:prstGeom>
          <a:noFill/>
          <a:ln w="9525">
            <a:noFill/>
            <a:miter lim="800000"/>
            <a:headEnd/>
            <a:tailEnd/>
          </a:ln>
        </p:spPr>
      </p:pic>
      <p:grpSp>
        <p:nvGrpSpPr>
          <p:cNvPr id="10" name="Group 9"/>
          <p:cNvGrpSpPr/>
          <p:nvPr/>
        </p:nvGrpSpPr>
        <p:grpSpPr>
          <a:xfrm>
            <a:off x="304800" y="6172200"/>
            <a:ext cx="8534400" cy="381000"/>
            <a:chOff x="838200" y="6324600"/>
            <a:chExt cx="7505700" cy="381000"/>
          </a:xfrm>
        </p:grpSpPr>
        <p:sp>
          <p:nvSpPr>
            <p:cNvPr id="12"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8" action="ppaction://hlinksldjump"/>
                </a:rPr>
                <a:t>Learning</a:t>
              </a:r>
              <a:r>
                <a:rPr lang="en-US" sz="1000" b="1" baseline="0" dirty="0" smtClean="0">
                  <a:solidFill>
                    <a:schemeClr val="accent1">
                      <a:lumMod val="50000"/>
                    </a:schemeClr>
                  </a:solidFill>
                  <a:latin typeface="Arial" charset="0"/>
                  <a:hlinkClick r:id="rId8"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9" action="ppaction://hlinksldjump"/>
                </a:rPr>
                <a:t>Cone of Learning  </a:t>
              </a:r>
              <a:r>
                <a:rPr lang="en-US" sz="1000" b="1" dirty="0" smtClean="0">
                  <a:solidFill>
                    <a:schemeClr val="accent1">
                      <a:lumMod val="50000"/>
                    </a:schemeClr>
                  </a:solidFill>
                  <a:latin typeface="Arial" charset="0"/>
                  <a:hlinkClick r:id="rId10" action="ppaction://hlinksldjump"/>
                </a:rPr>
                <a:t>Brain Research Discoveries</a:t>
              </a:r>
              <a:r>
                <a:rPr lang="en-US" sz="1000" b="1" dirty="0">
                  <a:solidFill>
                    <a:schemeClr val="accent1">
                      <a:lumMod val="50000"/>
                    </a:schemeClr>
                  </a:solidFill>
                  <a:latin typeface="Arial" charset="0"/>
                </a:rPr>
                <a:t>	</a:t>
              </a:r>
            </a:p>
          </p:txBody>
        </p:sp>
        <p:pic>
          <p:nvPicPr>
            <p:cNvPr id="15"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1" cstate="print"/>
            <a:srcRect/>
            <a:stretch>
              <a:fillRect/>
            </a:stretch>
          </p:blipFill>
          <p:spPr bwMode="auto">
            <a:xfrm>
              <a:off x="838200" y="6324600"/>
              <a:ext cx="581025" cy="295275"/>
            </a:xfrm>
            <a:prstGeom prst="rect">
              <a:avLst/>
            </a:prstGeom>
            <a:noFill/>
            <a:ln w="9525">
              <a:noFill/>
              <a:miter lim="800000"/>
              <a:headEnd/>
              <a:tailEnd/>
            </a:ln>
          </p:spPr>
        </p:pic>
        <p:pic>
          <p:nvPicPr>
            <p:cNvPr id="1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2"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04800" y="1676400"/>
            <a:ext cx="8610600" cy="3733800"/>
          </a:xfrm>
          <a:prstGeom prst="rect">
            <a:avLst/>
          </a:prstGeom>
          <a:noFill/>
          <a:ln w="9525">
            <a:noFill/>
            <a:miter lim="800000"/>
            <a:headEnd/>
            <a:tailEnd/>
          </a:ln>
        </p:spPr>
        <p:txBody>
          <a:bodyPr/>
          <a:lstStyle/>
          <a:p>
            <a:pPr marL="225425" indent="-225425">
              <a:spcAft>
                <a:spcPts val="600"/>
              </a:spcAft>
              <a:buFont typeface="+mj-lt"/>
              <a:buAutoNum type="arabicPeriod"/>
            </a:pPr>
            <a:r>
              <a:rPr lang="en-US" b="1" dirty="0" smtClean="0">
                <a:latin typeface="+mn-lt"/>
              </a:rPr>
              <a:t>The brain is plastic. </a:t>
            </a:r>
            <a:r>
              <a:rPr lang="en-US" dirty="0" smtClean="0">
                <a:latin typeface="+mn-lt"/>
              </a:rPr>
              <a:t>The brain is constantly changing, a concept referred to as </a:t>
            </a:r>
            <a:r>
              <a:rPr lang="en-US" i="1" dirty="0" err="1" smtClean="0">
                <a:latin typeface="+mn-lt"/>
              </a:rPr>
              <a:t>neuroplasticity</a:t>
            </a:r>
            <a:r>
              <a:rPr lang="en-US" dirty="0" smtClean="0">
                <a:latin typeface="+mn-lt"/>
              </a:rPr>
              <a:t>.  </a:t>
            </a:r>
            <a:r>
              <a:rPr lang="en-US" dirty="0" err="1" smtClean="0">
                <a:latin typeface="+mn-lt"/>
              </a:rPr>
              <a:t>Neuroplasticity</a:t>
            </a:r>
            <a:r>
              <a:rPr lang="en-US" dirty="0" smtClean="0">
                <a:latin typeface="+mn-lt"/>
              </a:rPr>
              <a:t> means the brain can be improved and continues to adapt and learn through life, even after middle age and during old age. This also means that the brain can learn better, that the human potential for learning is limitless </a:t>
            </a:r>
            <a:r>
              <a:rPr lang="en-US" sz="1400" i="1" dirty="0" smtClean="0">
                <a:latin typeface="+mn-lt"/>
              </a:rPr>
              <a:t>(Norman </a:t>
            </a:r>
            <a:r>
              <a:rPr lang="en-US" sz="1400" i="1" dirty="0" err="1" smtClean="0">
                <a:latin typeface="+mn-lt"/>
              </a:rPr>
              <a:t>Doidge</a:t>
            </a:r>
            <a:r>
              <a:rPr lang="en-US" sz="1400" i="1" dirty="0" smtClean="0">
                <a:latin typeface="+mn-lt"/>
              </a:rPr>
              <a:t>, 2007, The Brain That Changes Itself, Random House).</a:t>
            </a:r>
          </a:p>
          <a:p>
            <a:pPr marL="225425" indent="-225425"/>
            <a:r>
              <a:rPr lang="en-US" b="1" dirty="0" smtClean="0">
                <a:latin typeface="+mn-lt"/>
              </a:rPr>
              <a:t>2. The brain responds to reward due to several factors. </a:t>
            </a:r>
            <a:r>
              <a:rPr lang="en-US" dirty="0" smtClean="0">
                <a:latin typeface="+mn-lt"/>
              </a:rPr>
              <a:t>Recent discoveries by neuroscientists reveals rewards is influenced by many factors, and among them are context and individual differences.  In the context of reinforcement learning, the individual learner’s reward system responds to </a:t>
            </a:r>
            <a:r>
              <a:rPr lang="en-US" i="1" dirty="0" smtClean="0">
                <a:latin typeface="+mn-lt"/>
              </a:rPr>
              <a:t>prediction error,</a:t>
            </a:r>
            <a:r>
              <a:rPr lang="en-US" dirty="0" smtClean="0">
                <a:latin typeface="+mn-lt"/>
              </a:rPr>
              <a:t> which is the difference between the result an individual expects from his or her action and the outcome he or she actually gets </a:t>
            </a:r>
            <a:r>
              <a:rPr lang="en-US" sz="1400" dirty="0" smtClean="0">
                <a:latin typeface="+mn-lt"/>
              </a:rPr>
              <a:t>(</a:t>
            </a:r>
            <a:r>
              <a:rPr lang="en-US" sz="1400" i="1" dirty="0" smtClean="0">
                <a:latin typeface="+mn-lt"/>
              </a:rPr>
              <a:t>Garrison, J., </a:t>
            </a:r>
            <a:r>
              <a:rPr lang="en-US" sz="1400" i="1" dirty="0" err="1" smtClean="0">
                <a:latin typeface="+mn-lt"/>
              </a:rPr>
              <a:t>Erdeniz</a:t>
            </a:r>
            <a:r>
              <a:rPr lang="en-US" sz="1400" i="1" dirty="0" smtClean="0">
                <a:latin typeface="+mn-lt"/>
              </a:rPr>
              <a:t>, B., &amp; Done, J., 2013. Prediction error in reinforcement learning: A meta-analysis of </a:t>
            </a:r>
            <a:r>
              <a:rPr lang="en-US" sz="1400" i="1" dirty="0" err="1" smtClean="0">
                <a:latin typeface="+mn-lt"/>
              </a:rPr>
              <a:t>neuroimaging</a:t>
            </a:r>
            <a:r>
              <a:rPr lang="en-US" sz="1400" i="1" dirty="0" smtClean="0">
                <a:latin typeface="+mn-lt"/>
              </a:rPr>
              <a:t> studies. </a:t>
            </a:r>
            <a:r>
              <a:rPr lang="en-US" sz="1400" i="1" dirty="0" smtClean="0">
                <a:latin typeface="+mn-lt"/>
                <a:hlinkClick r:id="rId3" tooltip="Go to Neuroscience &amp; Biobehavioral Reviews on ScienceDirect"/>
              </a:rPr>
              <a:t>Neuroscience &amp; </a:t>
            </a:r>
            <a:r>
              <a:rPr lang="en-US" sz="1400" i="1" dirty="0" err="1" smtClean="0">
                <a:latin typeface="+mn-lt"/>
                <a:hlinkClick r:id="rId3" tooltip="Go to Neuroscience &amp; Biobehavioral Reviews on ScienceDirect"/>
              </a:rPr>
              <a:t>Biobehavioral</a:t>
            </a:r>
            <a:r>
              <a:rPr lang="en-US" sz="1400" i="1" dirty="0" smtClean="0">
                <a:latin typeface="+mn-lt"/>
                <a:hlinkClick r:id="rId3" tooltip="Go to Neuroscience &amp; Biobehavioral Reviews on ScienceDirect"/>
              </a:rPr>
              <a:t> Reviews</a:t>
            </a:r>
            <a:r>
              <a:rPr lang="en-US" sz="1400" i="1" dirty="0" smtClean="0">
                <a:latin typeface="+mn-lt"/>
              </a:rPr>
              <a:t>, </a:t>
            </a:r>
            <a:r>
              <a:rPr lang="en-US" sz="1400" i="1" dirty="0" smtClean="0">
                <a:latin typeface="+mn-lt"/>
                <a:hlinkClick r:id="rId4" tooltip="Go to table of contents for this volume/issue"/>
              </a:rPr>
              <a:t>Volume 37, Issue 7</a:t>
            </a:r>
            <a:r>
              <a:rPr lang="en-US" sz="1400" i="1" dirty="0" smtClean="0">
                <a:latin typeface="+mn-lt"/>
              </a:rPr>
              <a:t>, pp. 1297–1310). </a:t>
            </a:r>
          </a:p>
        </p:txBody>
      </p:sp>
      <p:sp>
        <p:nvSpPr>
          <p:cNvPr id="9" name="Rectangle 2"/>
          <p:cNvSpPr>
            <a:spLocks noGrp="1" noChangeArrowheads="1"/>
          </p:cNvSpPr>
          <p:nvPr>
            <p:ph type="title"/>
          </p:nvPr>
        </p:nvSpPr>
        <p:spPr bwMode="auto">
          <a:xfrm>
            <a:off x="1371600" y="533400"/>
            <a:ext cx="6553200" cy="4572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Brain Research Discoveries</a:t>
            </a:r>
            <a:r>
              <a:rPr lang="en-US" sz="2400" dirty="0" smtClean="0"/>
              <a:t>*</a:t>
            </a:r>
          </a:p>
        </p:txBody>
      </p:sp>
      <p:sp>
        <p:nvSpPr>
          <p:cNvPr id="10" name="Rectangle 9"/>
          <p:cNvSpPr/>
          <p:nvPr/>
        </p:nvSpPr>
        <p:spPr>
          <a:xfrm>
            <a:off x="381000" y="5562600"/>
            <a:ext cx="6705600" cy="430887"/>
          </a:xfrm>
          <a:prstGeom prst="rect">
            <a:avLst/>
          </a:prstGeom>
        </p:spPr>
        <p:txBody>
          <a:bodyPr wrap="square">
            <a:spAutoFit/>
          </a:bodyPr>
          <a:lstStyle/>
          <a:p>
            <a:pPr marL="109538" indent="-109538">
              <a:defRPr/>
            </a:pPr>
            <a:r>
              <a:rPr lang="en-US" sz="1200" dirty="0">
                <a:latin typeface="+mn-lt"/>
                <a:cs typeface="Arial" pitchFamily="34" charset="0"/>
              </a:rPr>
              <a:t>* </a:t>
            </a:r>
            <a:r>
              <a:rPr lang="en-US" sz="1000" dirty="0" smtClean="0">
                <a:latin typeface="+mn-lt"/>
                <a:cs typeface="Arial" pitchFamily="34" charset="0"/>
              </a:rPr>
              <a:t>Source: </a:t>
            </a:r>
            <a:r>
              <a:rPr lang="en-US" sz="1000" dirty="0" smtClean="0">
                <a:latin typeface="+mn-lt"/>
                <a:cs typeface="Arial" pitchFamily="34" charset="0"/>
                <a:hlinkClick r:id="rId5"/>
              </a:rPr>
              <a:t>http://info.shiftelearning.com/blog/bid/324035/8-Brain-Research-Discoveries-Every-Instructional-Designer-Should-Know-About?utm_source=linkedin&amp;utm_medium=social&amp;utm_content=2617406</a:t>
            </a:r>
            <a:r>
              <a:rPr lang="en-US" sz="1000" dirty="0" smtClean="0">
                <a:latin typeface="+mn-lt"/>
                <a:cs typeface="Arial" pitchFamily="34" charset="0"/>
              </a:rPr>
              <a:t> </a:t>
            </a:r>
            <a:endParaRPr lang="en-US" sz="1000" dirty="0">
              <a:latin typeface="+mn-lt"/>
              <a:cs typeface="Arial" pitchFamily="34" charset="0"/>
            </a:endParaRPr>
          </a:p>
        </p:txBody>
      </p:sp>
      <p:grpSp>
        <p:nvGrpSpPr>
          <p:cNvPr id="15" name="Group 14"/>
          <p:cNvGrpSpPr/>
          <p:nvPr/>
        </p:nvGrpSpPr>
        <p:grpSpPr>
          <a:xfrm>
            <a:off x="304800" y="6172200"/>
            <a:ext cx="8534400" cy="381000"/>
            <a:chOff x="838200" y="6324600"/>
            <a:chExt cx="7505700" cy="381000"/>
          </a:xfrm>
        </p:grpSpPr>
        <p:sp>
          <p:nvSpPr>
            <p:cNvPr id="16"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9" action="ppaction://hlinksldjump"/>
                </a:rPr>
                <a:t>Learning</a:t>
              </a:r>
              <a:r>
                <a:rPr lang="en-US" sz="1000" b="1" baseline="0" dirty="0" smtClean="0">
                  <a:solidFill>
                    <a:schemeClr val="accent1">
                      <a:lumMod val="50000"/>
                    </a:schemeClr>
                  </a:solidFill>
                  <a:latin typeface="Arial" charset="0"/>
                  <a:hlinkClick r:id="rId9"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10" action="ppaction://hlinksldjump"/>
                </a:rPr>
                <a:t>Cone of Learning  </a:t>
              </a:r>
              <a:r>
                <a:rPr lang="en-US" sz="1000" b="1" dirty="0" smtClean="0">
                  <a:solidFill>
                    <a:schemeClr val="accent1">
                      <a:lumMod val="50000"/>
                    </a:schemeClr>
                  </a:solidFill>
                  <a:latin typeface="Arial" charset="0"/>
                  <a:hlinkClick r:id="rId11" action="ppaction://hlinksldjump"/>
                </a:rPr>
                <a:t>Brain Research Discoveries</a:t>
              </a:r>
              <a:r>
                <a:rPr lang="en-US" sz="1000" b="1" dirty="0">
                  <a:solidFill>
                    <a:schemeClr val="accent1">
                      <a:lumMod val="50000"/>
                    </a:schemeClr>
                  </a:solidFill>
                  <a:latin typeface="Arial" charset="0"/>
                </a:rPr>
                <a:t>	</a:t>
              </a:r>
            </a:p>
          </p:txBody>
        </p:sp>
        <p:pic>
          <p:nvPicPr>
            <p:cNvPr id="1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2" cstate="print"/>
            <a:srcRect/>
            <a:stretch>
              <a:fillRect/>
            </a:stretch>
          </p:blipFill>
          <p:spPr bwMode="auto">
            <a:xfrm>
              <a:off x="838200" y="6324600"/>
              <a:ext cx="581025" cy="295275"/>
            </a:xfrm>
            <a:prstGeom prst="rect">
              <a:avLst/>
            </a:prstGeom>
            <a:noFill/>
            <a:ln w="9525">
              <a:noFill/>
              <a:miter lim="800000"/>
              <a:headEnd/>
              <a:tailEnd/>
            </a:ln>
          </p:spPr>
        </p:pic>
        <p:pic>
          <p:nvPicPr>
            <p:cNvPr id="1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3"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04800" y="1676400"/>
            <a:ext cx="8686800" cy="4495800"/>
          </a:xfrm>
          <a:prstGeom prst="rect">
            <a:avLst/>
          </a:prstGeom>
          <a:noFill/>
          <a:ln w="9525">
            <a:noFill/>
            <a:miter lim="800000"/>
            <a:headEnd/>
            <a:tailEnd/>
          </a:ln>
        </p:spPr>
        <p:txBody>
          <a:bodyPr/>
          <a:lstStyle/>
          <a:p>
            <a:pPr marL="225425" indent="-225425">
              <a:spcAft>
                <a:spcPts val="600"/>
              </a:spcAft>
            </a:pPr>
            <a:r>
              <a:rPr lang="en-US" b="1" dirty="0" smtClean="0">
                <a:latin typeface="+mn-lt"/>
              </a:rPr>
              <a:t>3. The adult brain CAN grow new cells. </a:t>
            </a:r>
            <a:r>
              <a:rPr lang="en-US" dirty="0" smtClean="0">
                <a:latin typeface="+mn-lt"/>
              </a:rPr>
              <a:t>Recent studies have revealed the brain does grow new cells in the hippocampus, and these new cells take on functional roles and interact with existing cells.</a:t>
            </a:r>
          </a:p>
          <a:p>
            <a:pPr marL="225425" indent="-225425">
              <a:spcAft>
                <a:spcPts val="600"/>
              </a:spcAft>
              <a:buFont typeface="+mj-lt"/>
              <a:buAutoNum type="arabicPeriod" startAt="4"/>
            </a:pPr>
            <a:r>
              <a:rPr lang="en-US" b="1" dirty="0" smtClean="0">
                <a:latin typeface="+mn-lt"/>
              </a:rPr>
              <a:t>Learners use most areas of the brain. </a:t>
            </a:r>
            <a:r>
              <a:rPr lang="en-US" dirty="0" smtClean="0">
                <a:latin typeface="+mn-lt"/>
              </a:rPr>
              <a:t>This runs contrary to the myth that individuals are using only 5 to 10 percent of their brain. There’s no proof of this. Neuroscientists and neurologists have already presented evidence that refute this “10 percent” myth </a:t>
            </a:r>
            <a:r>
              <a:rPr lang="en-US" sz="1400" i="1" dirty="0" smtClean="0">
                <a:latin typeface="+mn-lt"/>
              </a:rPr>
              <a:t>(Do People Only Use 10 Percent Of Their Brains? Scientific American, 2008, retrieved from </a:t>
            </a:r>
            <a:r>
              <a:rPr lang="en-US" sz="1400" i="1" dirty="0" smtClean="0">
                <a:latin typeface="+mn-lt"/>
                <a:hlinkClick r:id="rId3"/>
              </a:rPr>
              <a:t>http://www.scientificamerican.com/article.cfm?id=people-only-use-10-percent-of-brain</a:t>
            </a:r>
            <a:r>
              <a:rPr lang="en-US" sz="1400" i="1" dirty="0" smtClean="0">
                <a:latin typeface="+mn-lt"/>
              </a:rPr>
              <a:t>). </a:t>
            </a:r>
          </a:p>
          <a:p>
            <a:pPr marL="231775" indent="-231775"/>
            <a:r>
              <a:rPr lang="en-US" b="1" dirty="0" smtClean="0">
                <a:latin typeface="+mn-lt"/>
              </a:rPr>
              <a:t>5. Cells that fire together, wire together. </a:t>
            </a:r>
            <a:r>
              <a:rPr lang="en-US" dirty="0" smtClean="0">
                <a:latin typeface="+mn-lt"/>
              </a:rPr>
              <a:t>In other words, the “use-it-or-lose-it” phenomenon, or simply put, if you want to retain new information, you have to use it constantly or else lose it. When you stop practicing a new skill or a new language, for instance, your brain will eventually prune or eliminate certain pathways.  You’ll eventually lose a new skill unless you keep on practicing </a:t>
            </a:r>
            <a:r>
              <a:rPr lang="en-US" sz="1400" i="1" dirty="0" smtClean="0">
                <a:latin typeface="+mn-lt"/>
              </a:rPr>
              <a:t>(Retrieval-Based Learning: Active Retrieval Promotes Meaningful Learning: </a:t>
            </a:r>
            <a:r>
              <a:rPr lang="en-US" sz="1400" i="1" u="sng" dirty="0" smtClean="0">
                <a:latin typeface="+mn-lt"/>
                <a:hlinkClick r:id="rId4"/>
              </a:rPr>
              <a:t>http://learninglab.psych.purdue.edu/downloads/2012_Karpicke_CDPS.pdf</a:t>
            </a:r>
            <a:r>
              <a:rPr lang="en-US" sz="1400" i="1" dirty="0" smtClean="0">
                <a:latin typeface="+mn-lt"/>
              </a:rPr>
              <a:t> ) </a:t>
            </a:r>
          </a:p>
        </p:txBody>
      </p:sp>
      <p:sp>
        <p:nvSpPr>
          <p:cNvPr id="10" name="Rectangle 2"/>
          <p:cNvSpPr>
            <a:spLocks noGrp="1" noChangeArrowheads="1"/>
          </p:cNvSpPr>
          <p:nvPr>
            <p:ph type="title"/>
          </p:nvPr>
        </p:nvSpPr>
        <p:spPr bwMode="auto">
          <a:xfrm>
            <a:off x="1371600" y="533400"/>
            <a:ext cx="6553200" cy="4572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Brain Research Discoveries</a:t>
            </a:r>
            <a:endParaRPr lang="en-US" sz="2400" dirty="0" smtClean="0"/>
          </a:p>
        </p:txBody>
      </p:sp>
      <p:grpSp>
        <p:nvGrpSpPr>
          <p:cNvPr id="13" name="Group 12"/>
          <p:cNvGrpSpPr/>
          <p:nvPr/>
        </p:nvGrpSpPr>
        <p:grpSpPr>
          <a:xfrm>
            <a:off x="304800" y="6172200"/>
            <a:ext cx="8534400" cy="381000"/>
            <a:chOff x="838200" y="6324600"/>
            <a:chExt cx="7505700" cy="381000"/>
          </a:xfrm>
        </p:grpSpPr>
        <p:sp>
          <p:nvSpPr>
            <p:cNvPr id="14"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8" action="ppaction://hlinksldjump"/>
                </a:rPr>
                <a:t>Learning</a:t>
              </a:r>
              <a:r>
                <a:rPr lang="en-US" sz="1000" b="1" baseline="0" dirty="0" smtClean="0">
                  <a:solidFill>
                    <a:schemeClr val="accent1">
                      <a:lumMod val="50000"/>
                    </a:schemeClr>
                  </a:solidFill>
                  <a:latin typeface="Arial" charset="0"/>
                  <a:hlinkClick r:id="rId8"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9" action="ppaction://hlinksldjump"/>
                </a:rPr>
                <a:t>Cone of Learning  </a:t>
              </a:r>
              <a:r>
                <a:rPr lang="en-US" sz="1000" b="1" dirty="0" smtClean="0">
                  <a:solidFill>
                    <a:schemeClr val="accent1">
                      <a:lumMod val="50000"/>
                    </a:schemeClr>
                  </a:solidFill>
                  <a:latin typeface="Arial" charset="0"/>
                  <a:hlinkClick r:id="rId10" action="ppaction://hlinksldjump"/>
                </a:rPr>
                <a:t>Brain Research Discoveries</a:t>
              </a:r>
              <a:r>
                <a:rPr lang="en-US" sz="1000" b="1" dirty="0">
                  <a:solidFill>
                    <a:schemeClr val="accent1">
                      <a:lumMod val="50000"/>
                    </a:schemeClr>
                  </a:solidFill>
                  <a:latin typeface="Arial" charset="0"/>
                </a:rPr>
                <a:t>	</a:t>
              </a:r>
            </a:p>
          </p:txBody>
        </p:sp>
        <p:pic>
          <p:nvPicPr>
            <p:cNvPr id="15"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1" cstate="print"/>
            <a:srcRect/>
            <a:stretch>
              <a:fillRect/>
            </a:stretch>
          </p:blipFill>
          <p:spPr bwMode="auto">
            <a:xfrm>
              <a:off x="838200" y="6324600"/>
              <a:ext cx="581025" cy="295275"/>
            </a:xfrm>
            <a:prstGeom prst="rect">
              <a:avLst/>
            </a:prstGeom>
            <a:noFill/>
            <a:ln w="9525">
              <a:noFill/>
              <a:miter lim="800000"/>
              <a:headEnd/>
              <a:tailEnd/>
            </a:ln>
          </p:spPr>
        </p:pic>
        <p:pic>
          <p:nvPicPr>
            <p:cNvPr id="16"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2"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04800" y="1676400"/>
            <a:ext cx="8610600" cy="3505200"/>
          </a:xfrm>
          <a:prstGeom prst="rect">
            <a:avLst/>
          </a:prstGeom>
          <a:noFill/>
          <a:ln w="9525">
            <a:noFill/>
            <a:miter lim="800000"/>
            <a:headEnd/>
            <a:tailEnd/>
          </a:ln>
        </p:spPr>
        <p:txBody>
          <a:bodyPr/>
          <a:lstStyle/>
          <a:p>
            <a:pPr marL="225425" indent="-225425">
              <a:spcAft>
                <a:spcPts val="600"/>
              </a:spcAft>
              <a:buFont typeface="+mj-lt"/>
              <a:buAutoNum type="arabicPeriod" startAt="6"/>
            </a:pPr>
            <a:r>
              <a:rPr lang="en-US" b="1" dirty="0" smtClean="0">
                <a:latin typeface="+mn-lt"/>
              </a:rPr>
              <a:t>No one is neither right-brained nor left-brained. </a:t>
            </a:r>
            <a:r>
              <a:rPr lang="en-US" dirty="0" smtClean="0">
                <a:latin typeface="+mn-lt"/>
              </a:rPr>
              <a:t> While it’s true that some brain functions occur on either part of the brain, researchers have confirmed that personality traits have nothing to do with which side of their brain learners use </a:t>
            </a:r>
            <a:r>
              <a:rPr lang="en-US" sz="1400" dirty="0" smtClean="0">
                <a:latin typeface="+mn-lt"/>
              </a:rPr>
              <a:t>more </a:t>
            </a:r>
            <a:r>
              <a:rPr lang="en-US" sz="1400" i="1" dirty="0" smtClean="0">
                <a:latin typeface="+mn-lt"/>
              </a:rPr>
              <a:t>(Nielsen, J.A., Zielinski, B.A., Ferguson, M.A., </a:t>
            </a:r>
            <a:r>
              <a:rPr lang="en-US" sz="1400" i="1" dirty="0" err="1" smtClean="0">
                <a:latin typeface="+mn-lt"/>
              </a:rPr>
              <a:t>Lainhart</a:t>
            </a:r>
            <a:r>
              <a:rPr lang="en-US" sz="1400" i="1" dirty="0" smtClean="0">
                <a:latin typeface="+mn-lt"/>
              </a:rPr>
              <a:t>, J.E., &amp; Anderson, J.S., 2013, An Evaluation of the Left-Brain vs. Right-Brain Hypothesis with Resting State Functional Connectivity Magnetic Resonance Imaging,</a:t>
            </a:r>
            <a:r>
              <a:rPr lang="en-US" sz="1400" b="1" dirty="0" smtClean="0">
                <a:latin typeface="+mn-lt"/>
              </a:rPr>
              <a:t> </a:t>
            </a:r>
            <a:r>
              <a:rPr lang="en-US" sz="1400" i="1" dirty="0" smtClean="0">
                <a:latin typeface="+mn-lt"/>
              </a:rPr>
              <a:t>retrieved from </a:t>
            </a:r>
            <a:r>
              <a:rPr lang="en-US" sz="1400" i="1" dirty="0" smtClean="0">
                <a:latin typeface="+mn-lt"/>
                <a:hlinkClick r:id="rId3"/>
              </a:rPr>
              <a:t>http://www.plosone.org/article/info%3Adoi%2F10.1371%2Fjournal.pone.0071275</a:t>
            </a:r>
            <a:r>
              <a:rPr lang="en-US" sz="1400" i="1" dirty="0" smtClean="0">
                <a:latin typeface="+mn-lt"/>
              </a:rPr>
              <a:t>)</a:t>
            </a:r>
            <a:endParaRPr lang="en-US" sz="1400" dirty="0" smtClean="0">
              <a:latin typeface="+mn-lt"/>
            </a:endParaRPr>
          </a:p>
          <a:p>
            <a:pPr marL="225425" indent="-225425">
              <a:spcAft>
                <a:spcPts val="600"/>
              </a:spcAft>
            </a:pPr>
            <a:r>
              <a:rPr lang="en-US" b="1" dirty="0" smtClean="0">
                <a:latin typeface="+mn-lt"/>
              </a:rPr>
              <a:t>7. The human brain CAN'T multitask. </a:t>
            </a:r>
            <a:r>
              <a:rPr lang="en-US" dirty="0" smtClean="0">
                <a:latin typeface="+mn-lt"/>
              </a:rPr>
              <a:t>The human brain, cannot focus on all these tasks at once. Multitasking simply splits the brain by frantically switching from one task to another. This results in significant inefficiency in filtering irrelevant information and simply doesn’t work </a:t>
            </a:r>
            <a:r>
              <a:rPr lang="en-US" sz="1400" i="1" dirty="0" smtClean="0">
                <a:latin typeface="+mn-lt"/>
              </a:rPr>
              <a:t>(</a:t>
            </a:r>
            <a:r>
              <a:rPr lang="en-US" sz="1400" i="1" dirty="0" err="1" smtClean="0">
                <a:latin typeface="+mn-lt"/>
              </a:rPr>
              <a:t>Ophira</a:t>
            </a:r>
            <a:r>
              <a:rPr lang="en-US" sz="1400" i="1" dirty="0" smtClean="0">
                <a:latin typeface="+mn-lt"/>
              </a:rPr>
              <a:t> E., </a:t>
            </a:r>
            <a:r>
              <a:rPr lang="en-US" sz="1400" i="1" dirty="0" err="1" smtClean="0">
                <a:latin typeface="+mn-lt"/>
              </a:rPr>
              <a:t>Nass</a:t>
            </a:r>
            <a:r>
              <a:rPr lang="en-US" sz="1400" i="1" dirty="0" smtClean="0">
                <a:latin typeface="+mn-lt"/>
              </a:rPr>
              <a:t>, C., &amp; </a:t>
            </a:r>
            <a:r>
              <a:rPr lang="en-US" sz="1400" i="1" dirty="0" err="1" smtClean="0">
                <a:latin typeface="+mn-lt"/>
              </a:rPr>
              <a:t>Wagnerc</a:t>
            </a:r>
            <a:r>
              <a:rPr lang="en-US" sz="1400" i="1" dirty="0" smtClean="0">
                <a:latin typeface="+mn-lt"/>
              </a:rPr>
              <a:t>, A.D., 2009. </a:t>
            </a:r>
            <a:r>
              <a:rPr lang="it-IT" sz="1400" i="1" dirty="0" smtClean="0">
                <a:latin typeface="+mn-lt"/>
              </a:rPr>
              <a:t>Cognitive control in media multitaskers, retrieved from </a:t>
            </a:r>
            <a:r>
              <a:rPr lang="it-IT" sz="1400" i="1" dirty="0" smtClean="0">
                <a:latin typeface="+mn-lt"/>
                <a:hlinkClick r:id="rId4"/>
              </a:rPr>
              <a:t>http://www.pnas.org/content/106/37/15583.full.pdf+html?sid=7f096f1f-ca07-41d4-b7b6-9f7f7e9890c3</a:t>
            </a:r>
            <a:r>
              <a:rPr lang="it-IT" sz="1400" i="1" dirty="0" smtClean="0">
                <a:latin typeface="+mn-lt"/>
              </a:rPr>
              <a:t>)</a:t>
            </a:r>
          </a:p>
        </p:txBody>
      </p:sp>
      <p:sp>
        <p:nvSpPr>
          <p:cNvPr id="8" name="Rectangle 2"/>
          <p:cNvSpPr>
            <a:spLocks noGrp="1" noChangeArrowheads="1"/>
          </p:cNvSpPr>
          <p:nvPr>
            <p:ph type="title"/>
          </p:nvPr>
        </p:nvSpPr>
        <p:spPr bwMode="auto">
          <a:xfrm>
            <a:off x="1371600" y="533400"/>
            <a:ext cx="6553200" cy="4572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Brain Research Discoveries</a:t>
            </a:r>
            <a:endParaRPr lang="en-US" sz="2400" dirty="0" smtClean="0"/>
          </a:p>
        </p:txBody>
      </p:sp>
      <p:grpSp>
        <p:nvGrpSpPr>
          <p:cNvPr id="12" name="Group 11"/>
          <p:cNvGrpSpPr/>
          <p:nvPr/>
        </p:nvGrpSpPr>
        <p:grpSpPr>
          <a:xfrm>
            <a:off x="304800" y="6172200"/>
            <a:ext cx="8534400" cy="381000"/>
            <a:chOff x="838200" y="6324600"/>
            <a:chExt cx="7505700" cy="381000"/>
          </a:xfrm>
        </p:grpSpPr>
        <p:sp>
          <p:nvSpPr>
            <p:cNvPr id="14"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6"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7"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8" action="ppaction://hlinksldjump"/>
                </a:rPr>
                <a:t>Learning</a:t>
              </a:r>
              <a:r>
                <a:rPr lang="en-US" sz="1000" b="1" baseline="0" dirty="0" smtClean="0">
                  <a:solidFill>
                    <a:schemeClr val="accent1">
                      <a:lumMod val="50000"/>
                    </a:schemeClr>
                  </a:solidFill>
                  <a:latin typeface="Arial" charset="0"/>
                  <a:hlinkClick r:id="rId8"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9" action="ppaction://hlinksldjump"/>
                </a:rPr>
                <a:t>Cone of Learning  </a:t>
              </a:r>
              <a:r>
                <a:rPr lang="en-US" sz="1000" b="1" dirty="0" smtClean="0">
                  <a:solidFill>
                    <a:schemeClr val="accent1">
                      <a:lumMod val="50000"/>
                    </a:schemeClr>
                  </a:solidFill>
                  <a:latin typeface="Arial" charset="0"/>
                  <a:hlinkClick r:id="rId10" action="ppaction://hlinksldjump"/>
                </a:rPr>
                <a:t>Brain Research Discoveries</a:t>
              </a:r>
              <a:r>
                <a:rPr lang="en-US" sz="1000" b="1" dirty="0">
                  <a:solidFill>
                    <a:schemeClr val="accent1">
                      <a:lumMod val="50000"/>
                    </a:schemeClr>
                  </a:solidFill>
                  <a:latin typeface="Arial" charset="0"/>
                </a:rPr>
                <a:t>	</a:t>
              </a:r>
            </a:p>
          </p:txBody>
        </p:sp>
        <p:pic>
          <p:nvPicPr>
            <p:cNvPr id="15"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1" cstate="print"/>
            <a:srcRect/>
            <a:stretch>
              <a:fillRect/>
            </a:stretch>
          </p:blipFill>
          <p:spPr bwMode="auto">
            <a:xfrm>
              <a:off x="838200" y="6324600"/>
              <a:ext cx="581025" cy="295275"/>
            </a:xfrm>
            <a:prstGeom prst="rect">
              <a:avLst/>
            </a:prstGeom>
            <a:noFill/>
            <a:ln w="9525">
              <a:noFill/>
              <a:miter lim="800000"/>
              <a:headEnd/>
              <a:tailEnd/>
            </a:ln>
          </p:spPr>
        </p:pic>
        <p:pic>
          <p:nvPicPr>
            <p:cNvPr id="16"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2"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04800" y="1676400"/>
            <a:ext cx="8610600" cy="2209800"/>
          </a:xfrm>
          <a:prstGeom prst="rect">
            <a:avLst/>
          </a:prstGeom>
          <a:noFill/>
          <a:ln w="9525">
            <a:noFill/>
            <a:miter lim="800000"/>
            <a:headEnd/>
            <a:tailEnd/>
          </a:ln>
        </p:spPr>
        <p:txBody>
          <a:bodyPr/>
          <a:lstStyle/>
          <a:p>
            <a:pPr marL="171450" indent="-171450">
              <a:spcAft>
                <a:spcPts val="600"/>
              </a:spcAft>
            </a:pPr>
            <a:r>
              <a:rPr lang="en-US" b="1" dirty="0" smtClean="0">
                <a:latin typeface="+mn-lt"/>
              </a:rPr>
              <a:t>8. Your brain works a lot like the Internet. </a:t>
            </a:r>
            <a:r>
              <a:rPr lang="en-US" dirty="0" smtClean="0">
                <a:latin typeface="+mn-lt"/>
              </a:rPr>
              <a:t>A recent study </a:t>
            </a:r>
            <a:r>
              <a:rPr lang="en-US" i="1" dirty="0" smtClean="0">
                <a:latin typeface="+mn-lt"/>
              </a:rPr>
              <a:t> </a:t>
            </a:r>
            <a:r>
              <a:rPr lang="en-US" dirty="0" smtClean="0">
                <a:latin typeface="+mn-lt"/>
              </a:rPr>
              <a:t>which exposes the basic principles of brain function. Researchers studied brain activity using a functional magnetic resonance imaging (</a:t>
            </a:r>
            <a:r>
              <a:rPr lang="en-US" dirty="0" err="1" smtClean="0">
                <a:latin typeface="+mn-lt"/>
              </a:rPr>
              <a:t>fMRI</a:t>
            </a:r>
            <a:r>
              <a:rPr lang="en-US" dirty="0" smtClean="0">
                <a:latin typeface="+mn-lt"/>
              </a:rPr>
              <a:t>) and found that the brain works like a complex interacting network, like the Internet.  It depends on nodes to efficiently pass on information from place to place. This runs counter to the neurological assumption that the brain works in a hierarchical order </a:t>
            </a:r>
            <a:r>
              <a:rPr lang="en-US" sz="1400" i="1" dirty="0" smtClean="0">
                <a:latin typeface="+mn-lt"/>
              </a:rPr>
              <a:t>(Feldman, J., Lee, D., &amp;Thaw, D., 2012, Computer, Neural, and Social Networks , retrieved from </a:t>
            </a:r>
            <a:r>
              <a:rPr lang="en-US" sz="1400" i="1" dirty="0" smtClean="0">
                <a:latin typeface="+mn-lt"/>
                <a:hlinkClick r:id="rId3"/>
              </a:rPr>
              <a:t>http://www.stanford.edu/class/ee380/Abstracts/070418-Feldman-Lee-Thaw-EE380.pdf</a:t>
            </a:r>
            <a:r>
              <a:rPr lang="en-US" sz="1400" i="1" dirty="0" smtClean="0">
                <a:latin typeface="+mn-lt"/>
              </a:rPr>
              <a:t>).</a:t>
            </a:r>
            <a:endParaRPr lang="en-US" sz="1400" dirty="0" smtClean="0">
              <a:latin typeface="+mn-lt"/>
            </a:endParaRPr>
          </a:p>
          <a:p>
            <a:pPr>
              <a:spcAft>
                <a:spcPts val="600"/>
              </a:spcAft>
            </a:pPr>
            <a:endParaRPr lang="en-US" sz="1400" i="1" dirty="0" smtClean="0">
              <a:latin typeface="+mn-lt"/>
            </a:endParaRPr>
          </a:p>
        </p:txBody>
      </p:sp>
      <p:sp>
        <p:nvSpPr>
          <p:cNvPr id="8" name="Rectangle 2"/>
          <p:cNvSpPr>
            <a:spLocks noGrp="1" noChangeArrowheads="1"/>
          </p:cNvSpPr>
          <p:nvPr>
            <p:ph type="title"/>
          </p:nvPr>
        </p:nvSpPr>
        <p:spPr bwMode="auto">
          <a:xfrm>
            <a:off x="1371600" y="533400"/>
            <a:ext cx="6553200" cy="4572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Brain Research Discoveries</a:t>
            </a:r>
            <a:endParaRPr lang="en-US" sz="2400" dirty="0" smtClean="0"/>
          </a:p>
        </p:txBody>
      </p:sp>
      <p:grpSp>
        <p:nvGrpSpPr>
          <p:cNvPr id="10" name="Group 9"/>
          <p:cNvGrpSpPr/>
          <p:nvPr/>
        </p:nvGrpSpPr>
        <p:grpSpPr>
          <a:xfrm>
            <a:off x="304800" y="6172200"/>
            <a:ext cx="7924800" cy="381000"/>
            <a:chOff x="838200" y="6324600"/>
            <a:chExt cx="6969579" cy="381000"/>
          </a:xfrm>
        </p:grpSpPr>
        <p:sp>
          <p:nvSpPr>
            <p:cNvPr id="12"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13"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600200" y="609600"/>
            <a:ext cx="60198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 the Experts Say?</a:t>
            </a:r>
          </a:p>
        </p:txBody>
      </p:sp>
      <p:sp>
        <p:nvSpPr>
          <p:cNvPr id="11" name="Rectangle 3"/>
          <p:cNvSpPr txBox="1">
            <a:spLocks noChangeArrowheads="1"/>
          </p:cNvSpPr>
          <p:nvPr/>
        </p:nvSpPr>
        <p:spPr bwMode="auto">
          <a:xfrm>
            <a:off x="533400" y="1524000"/>
            <a:ext cx="8458200" cy="3505200"/>
          </a:xfrm>
          <a:prstGeom prst="rect">
            <a:avLst/>
          </a:prstGeom>
          <a:noFill/>
          <a:ln w="9525">
            <a:noFill/>
            <a:miter lim="800000"/>
            <a:headEnd/>
            <a:tailEnd/>
          </a:ln>
        </p:spPr>
        <p:txBody>
          <a:bodyPr/>
          <a:lstStyle/>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mn-cs"/>
              </a:rPr>
              <a:t>Foremost ISD text: </a:t>
            </a:r>
            <a:r>
              <a:rPr lang="en-US" sz="1700" i="1" dirty="0">
                <a:latin typeface="+mn-lt"/>
                <a:cs typeface="+mn-cs"/>
              </a:rPr>
              <a:t>The Systematic Design of Instruction </a:t>
            </a:r>
            <a:r>
              <a:rPr lang="en-US" sz="1700" dirty="0">
                <a:latin typeface="+mn-lt"/>
                <a:cs typeface="+mn-cs"/>
              </a:rPr>
              <a:t>(Walter Dick, Lou Carey, &amp; James Carey, 2009)--Learning styles are personal “preferences”  rather than “psycho-logical traits” and cannot predict “how a student will learn best.”</a:t>
            </a:r>
          </a:p>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mn-cs"/>
              </a:rPr>
              <a:t>Popular ISD text: </a:t>
            </a:r>
            <a:r>
              <a:rPr lang="en-US" sz="1700" i="1" dirty="0">
                <a:latin typeface="+mn-lt"/>
                <a:cs typeface="+mn-cs"/>
              </a:rPr>
              <a:t>Instructional Design </a:t>
            </a:r>
            <a:r>
              <a:rPr lang="en-US" sz="1700" dirty="0">
                <a:latin typeface="+mn-lt"/>
                <a:cs typeface="+mn-cs"/>
              </a:rPr>
              <a:t>(Smith &amp; Ragan, 2005)--“View learning styles with extreme caution…not sufficiently prescriptive to aid instructional designers in making design decisions.”</a:t>
            </a:r>
          </a:p>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mn-cs"/>
              </a:rPr>
              <a:t>Foremost text on multimedia design for e-learning: </a:t>
            </a:r>
            <a:r>
              <a:rPr lang="en-US" sz="1700" i="1" dirty="0">
                <a:latin typeface="+mn-lt"/>
                <a:cs typeface="+mn-cs"/>
              </a:rPr>
              <a:t>e-Learning and the Science of Instruction (</a:t>
            </a:r>
            <a:r>
              <a:rPr lang="en-US" sz="1700" dirty="0">
                <a:latin typeface="+mn-lt"/>
                <a:cs typeface="+mn-cs"/>
              </a:rPr>
              <a:t>Ruth Clark &amp; Richard Mayer,  2011)--“There is little evidence to support most learning </a:t>
            </a:r>
            <a:r>
              <a:rPr lang="en-US" sz="1700" dirty="0" smtClean="0">
                <a:latin typeface="+mn-lt"/>
                <a:cs typeface="+mn-cs"/>
              </a:rPr>
              <a:t>styles.”</a:t>
            </a:r>
          </a:p>
          <a:p>
            <a:pPr marL="168275" lvl="1" indent="-168275">
              <a:spcAft>
                <a:spcPts val="600"/>
              </a:spcAft>
              <a:buClr>
                <a:schemeClr val="tx1">
                  <a:lumMod val="65000"/>
                  <a:lumOff val="35000"/>
                </a:schemeClr>
              </a:buClr>
              <a:buSzPct val="150000"/>
              <a:buFont typeface="Arial" pitchFamily="34" charset="0"/>
              <a:buChar char="•"/>
              <a:defRPr/>
            </a:pPr>
            <a:r>
              <a:rPr lang="en-US" sz="1700" dirty="0" smtClean="0">
                <a:latin typeface="+mn-lt"/>
                <a:cs typeface="Arial" pitchFamily="34" charset="0"/>
              </a:rPr>
              <a:t>Leading text on cognitive science: Learning Theories (Dale Schunk, 2004)--Differentiates between learning styles and learning modalities, where [VAK] learning styles are essentially “modalities.”</a:t>
            </a:r>
          </a:p>
        </p:txBody>
      </p:sp>
      <p:pic>
        <p:nvPicPr>
          <p:cNvPr id="44036"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a:ln w="9525">
            <a:noFill/>
            <a:miter lim="800000"/>
            <a:headEnd/>
            <a:tailEnd/>
          </a:ln>
        </p:spPr>
      </p:pic>
      <p:sp>
        <p:nvSpPr>
          <p:cNvPr id="8" name="Action Button: Return 7">
            <a:hlinkClick r:id="rId4" action="ppaction://hlinksldjump" highlightClick="1"/>
          </p:cNvPr>
          <p:cNvSpPr>
            <a:spLocks noChangeArrowheads="1"/>
          </p:cNvSpPr>
          <p:nvPr/>
        </p:nvSpPr>
        <p:spPr bwMode="auto">
          <a:xfrm>
            <a:off x="533400" y="62484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
        <p:nvSpPr>
          <p:cNvPr id="9" name="Rectangle 11"/>
          <p:cNvSpPr>
            <a:spLocks noChangeArrowheads="1"/>
          </p:cNvSpPr>
          <p:nvPr/>
        </p:nvSpPr>
        <p:spPr bwMode="auto">
          <a:xfrm>
            <a:off x="152400" y="5741651"/>
            <a:ext cx="1219200" cy="430887"/>
          </a:xfrm>
          <a:prstGeom prst="rect">
            <a:avLst/>
          </a:prstGeom>
          <a:noFill/>
          <a:ln w="9525">
            <a:noFill/>
            <a:miter lim="800000"/>
            <a:headEnd/>
            <a:tailEnd/>
          </a:ln>
        </p:spPr>
        <p:txBody>
          <a:bodyPr wrap="square" anchor="ctr">
            <a:spAutoFit/>
          </a:bodyPr>
          <a:lstStyle/>
          <a:p>
            <a:pPr algn="ctr"/>
            <a:r>
              <a:rPr lang="en-US" sz="1100" dirty="0">
                <a:latin typeface="Rockwell" pitchFamily="18" charset="0"/>
              </a:rPr>
              <a:t>Return to </a:t>
            </a:r>
            <a:r>
              <a:rPr lang="en-US" sz="1100" dirty="0" smtClean="0">
                <a:latin typeface="Rockwell" pitchFamily="18" charset="0"/>
              </a:rPr>
              <a:t>Research Slide</a:t>
            </a:r>
            <a:endParaRPr lang="en-US" sz="1100" dirty="0">
              <a:latin typeface="Rockwell" pitchFamily="18"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524000"/>
            <a:ext cx="8305800" cy="3048000"/>
          </a:xfrm>
          <a:prstGeom prst="rect">
            <a:avLst/>
          </a:prstGeom>
          <a:noFill/>
          <a:ln w="9525">
            <a:noFill/>
            <a:miter lim="800000"/>
            <a:headEnd/>
            <a:tailEnd/>
          </a:ln>
        </p:spPr>
        <p:txBody>
          <a:bodyPr/>
          <a:lstStyle/>
          <a:p>
            <a:pPr marL="168275" indent="-168275">
              <a:spcAft>
                <a:spcPts val="600"/>
              </a:spcAft>
              <a:buClr>
                <a:schemeClr val="tx1">
                  <a:lumMod val="65000"/>
                  <a:lumOff val="35000"/>
                </a:schemeClr>
              </a:buClr>
              <a:buSzPct val="150000"/>
              <a:buFont typeface="Arial" pitchFamily="34" charset="0"/>
              <a:buChar char="•"/>
              <a:defRPr/>
            </a:pPr>
            <a:r>
              <a:rPr lang="en-US" sz="1700" dirty="0" smtClean="0">
                <a:latin typeface="+mn-lt"/>
                <a:cs typeface="Arial" pitchFamily="34" charset="0"/>
              </a:rPr>
              <a:t>Dr</a:t>
            </a:r>
            <a:r>
              <a:rPr lang="en-US" sz="1700" dirty="0">
                <a:latin typeface="+mn-lt"/>
                <a:cs typeface="Arial" pitchFamily="34" charset="0"/>
              </a:rPr>
              <a:t>. Richard Clark: (</a:t>
            </a:r>
            <a:r>
              <a:rPr lang="en-US" sz="1700" i="1" dirty="0">
                <a:latin typeface="+mn-lt"/>
                <a:cs typeface="Arial" pitchFamily="34" charset="0"/>
              </a:rPr>
              <a:t>Professor of Educational Psychology and Technology</a:t>
            </a:r>
            <a:br>
              <a:rPr lang="en-US" sz="1700" i="1" dirty="0">
                <a:latin typeface="+mn-lt"/>
                <a:cs typeface="Arial" pitchFamily="34" charset="0"/>
              </a:rPr>
            </a:br>
            <a:r>
              <a:rPr lang="en-US" sz="1700" i="1" dirty="0">
                <a:latin typeface="+mn-lt"/>
                <a:cs typeface="Arial" pitchFamily="34" charset="0"/>
              </a:rPr>
              <a:t>Director, Center for Cognitive Technology, Univ. of Southern California</a:t>
            </a:r>
            <a:r>
              <a:rPr lang="en-US" sz="1700" dirty="0">
                <a:latin typeface="+mn-lt"/>
                <a:cs typeface="Arial" pitchFamily="34" charset="0"/>
              </a:rPr>
              <a:t>): Learning styles do not predict learning under different instructional conditions. There are no "visual" or "verbal" learners, etc.</a:t>
            </a:r>
          </a:p>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Arial" pitchFamily="34" charset="0"/>
              </a:rPr>
              <a:t>Dr. Allison Rossett (</a:t>
            </a:r>
            <a:r>
              <a:rPr lang="en-US" sz="1700" i="1" dirty="0">
                <a:latin typeface="+mn-lt"/>
                <a:cs typeface="Arial" pitchFamily="34" charset="0"/>
              </a:rPr>
              <a:t>Professor, Educational Technology, San Diego State Univ.): </a:t>
            </a:r>
            <a:r>
              <a:rPr lang="en-US" sz="1700" dirty="0">
                <a:latin typeface="+mn-lt"/>
                <a:cs typeface="Arial" pitchFamily="34" charset="0"/>
              </a:rPr>
              <a:t> Why have generations of educators glommed on to learning styles when the research is settled or pretty darn so?</a:t>
            </a:r>
          </a:p>
          <a:p>
            <a:pPr marL="168275" indent="-168275">
              <a:spcAft>
                <a:spcPts val="600"/>
              </a:spcAft>
              <a:buClr>
                <a:schemeClr val="tx1">
                  <a:lumMod val="65000"/>
                  <a:lumOff val="35000"/>
                </a:schemeClr>
              </a:buClr>
              <a:buSzPct val="150000"/>
              <a:buFont typeface="Arial" pitchFamily="34" charset="0"/>
              <a:buChar char="•"/>
              <a:defRPr/>
            </a:pPr>
            <a:r>
              <a:rPr lang="en-US" sz="1700" dirty="0">
                <a:latin typeface="+mn-lt"/>
                <a:cs typeface="Arial" pitchFamily="34" charset="0"/>
              </a:rPr>
              <a:t>Dr. Sigmund Tobias (</a:t>
            </a:r>
            <a:r>
              <a:rPr lang="en-US" sz="1700" i="1" dirty="0">
                <a:latin typeface="+mn-lt"/>
                <a:cs typeface="Arial" pitchFamily="34" charset="0"/>
              </a:rPr>
              <a:t>Eminent Research Professor</a:t>
            </a:r>
            <a:r>
              <a:rPr lang="en-US" sz="1700" dirty="0">
                <a:latin typeface="+mn-lt"/>
                <a:cs typeface="Arial" pitchFamily="34" charset="0"/>
              </a:rPr>
              <a:t>): The persistence of the learning style concept is amazing—a testament to the gullibility of even well-informed individuals who ought to know better. It seems that advocates of learning styles have never heard of the history of ATI research</a:t>
            </a:r>
            <a:r>
              <a:rPr lang="en-US" sz="1700" dirty="0" smtClean="0">
                <a:latin typeface="+mn-lt"/>
                <a:cs typeface="Arial" pitchFamily="34" charset="0"/>
              </a:rPr>
              <a:t>.</a:t>
            </a:r>
          </a:p>
          <a:p>
            <a:pPr marL="168275" indent="-168275">
              <a:spcAft>
                <a:spcPts val="600"/>
              </a:spcAft>
              <a:buClr>
                <a:schemeClr val="tx1">
                  <a:lumMod val="65000"/>
                  <a:lumOff val="35000"/>
                </a:schemeClr>
              </a:buClr>
              <a:buSzPct val="150000"/>
              <a:buFont typeface="Arial" pitchFamily="34" charset="0"/>
              <a:buChar char="•"/>
              <a:defRPr/>
            </a:pPr>
            <a:r>
              <a:rPr lang="en-US" sz="1700" dirty="0" smtClean="0">
                <a:latin typeface="+mn-lt"/>
              </a:rPr>
              <a:t>Dr. Harold </a:t>
            </a:r>
            <a:r>
              <a:rPr lang="en-US" sz="1700" dirty="0" err="1" smtClean="0">
                <a:latin typeface="+mn-lt"/>
              </a:rPr>
              <a:t>Stolovitch</a:t>
            </a:r>
            <a:r>
              <a:rPr lang="en-US" sz="1700" dirty="0" smtClean="0">
                <a:latin typeface="+mn-lt"/>
              </a:rPr>
              <a:t> (</a:t>
            </a:r>
            <a:r>
              <a:rPr lang="en-US" sz="1700" i="1" dirty="0" smtClean="0">
                <a:latin typeface="+mn-lt"/>
              </a:rPr>
              <a:t>noted author on Instructional Systems Design</a:t>
            </a:r>
            <a:r>
              <a:rPr lang="en-US" sz="1700" dirty="0" smtClean="0">
                <a:latin typeface="+mn-lt"/>
              </a:rPr>
              <a:t>):  More than 25 years of research on this and related themes have not provided any form of conclusive evidence that matching the form of instruction to learning style improved learning or even attention. </a:t>
            </a:r>
          </a:p>
          <a:p>
            <a:pPr marL="168275" indent="-168275">
              <a:spcAft>
                <a:spcPts val="600"/>
              </a:spcAft>
              <a:buClr>
                <a:schemeClr val="tx1">
                  <a:lumMod val="65000"/>
                  <a:lumOff val="35000"/>
                </a:schemeClr>
              </a:buClr>
              <a:buSzPct val="150000"/>
              <a:buFont typeface="Arial" pitchFamily="34" charset="0"/>
              <a:buChar char="•"/>
              <a:defRPr/>
            </a:pPr>
            <a:endParaRPr lang="en-US" sz="1700" dirty="0">
              <a:latin typeface="+mn-lt"/>
              <a:cs typeface="Arial" pitchFamily="34" charset="0"/>
            </a:endParaRPr>
          </a:p>
        </p:txBody>
      </p:sp>
      <p:pic>
        <p:nvPicPr>
          <p:cNvPr id="4505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pic>
        <p:nvPicPr>
          <p:cNvPr id="4506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sp>
        <p:nvSpPr>
          <p:cNvPr id="12" name="Rectangle 2"/>
          <p:cNvSpPr>
            <a:spLocks noGrp="1" noChangeArrowheads="1"/>
          </p:cNvSpPr>
          <p:nvPr>
            <p:ph type="title"/>
          </p:nvPr>
        </p:nvSpPr>
        <p:spPr bwMode="auto">
          <a:xfrm>
            <a:off x="1600200" y="609600"/>
            <a:ext cx="60198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 the Experts Say?</a:t>
            </a:r>
          </a:p>
        </p:txBody>
      </p:sp>
      <p:sp>
        <p:nvSpPr>
          <p:cNvPr id="13" name="Action Button: Return 12">
            <a:hlinkClick r:id="rId5" action="ppaction://hlinksldjump" highlightClick="1"/>
          </p:cNvPr>
          <p:cNvSpPr>
            <a:spLocks noChangeArrowheads="1"/>
          </p:cNvSpPr>
          <p:nvPr/>
        </p:nvSpPr>
        <p:spPr bwMode="auto">
          <a:xfrm>
            <a:off x="533400" y="62484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
        <p:nvSpPr>
          <p:cNvPr id="14" name="Rectangle 11"/>
          <p:cNvSpPr>
            <a:spLocks noChangeArrowheads="1"/>
          </p:cNvSpPr>
          <p:nvPr/>
        </p:nvSpPr>
        <p:spPr bwMode="auto">
          <a:xfrm>
            <a:off x="152400" y="5741651"/>
            <a:ext cx="1219200" cy="430887"/>
          </a:xfrm>
          <a:prstGeom prst="rect">
            <a:avLst/>
          </a:prstGeom>
          <a:noFill/>
          <a:ln w="9525">
            <a:noFill/>
            <a:miter lim="800000"/>
            <a:headEnd/>
            <a:tailEnd/>
          </a:ln>
        </p:spPr>
        <p:txBody>
          <a:bodyPr wrap="square" anchor="ctr">
            <a:spAutoFit/>
          </a:bodyPr>
          <a:lstStyle/>
          <a:p>
            <a:pPr algn="ctr"/>
            <a:r>
              <a:rPr lang="en-US" sz="1100" dirty="0">
                <a:latin typeface="Rockwell" pitchFamily="18" charset="0"/>
              </a:rPr>
              <a:t>Return to </a:t>
            </a:r>
            <a:r>
              <a:rPr lang="en-US" sz="1100" dirty="0" smtClean="0">
                <a:latin typeface="Rockwell" pitchFamily="18" charset="0"/>
              </a:rPr>
              <a:t>Research Slide</a:t>
            </a:r>
            <a:endParaRPr lang="en-US" sz="1100" dirty="0">
              <a:latin typeface="Rockwell"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bwMode="auto">
          <a:xfrm>
            <a:off x="76200" y="228600"/>
            <a:ext cx="91440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The “Neuroscience” of Memory:</a:t>
            </a:r>
            <a:br>
              <a:rPr lang="en-US" sz="3200" dirty="0" smtClean="0"/>
            </a:br>
            <a:r>
              <a:rPr lang="en-US" sz="3200" dirty="0" smtClean="0"/>
              <a:t>How the Brain Learns</a:t>
            </a:r>
          </a:p>
        </p:txBody>
      </p:sp>
      <p:pic>
        <p:nvPicPr>
          <p:cNvPr id="6148" name="Picture 8"/>
          <p:cNvPicPr>
            <a:picLocks noChangeAspect="1" noChangeArrowheads="1"/>
          </p:cNvPicPr>
          <p:nvPr/>
        </p:nvPicPr>
        <p:blipFill>
          <a:blip r:embed="rId3" cstate="print"/>
          <a:srcRect/>
          <a:stretch>
            <a:fillRect/>
          </a:stretch>
        </p:blipFill>
        <p:spPr bwMode="auto">
          <a:xfrm>
            <a:off x="2365375" y="3540125"/>
            <a:ext cx="4264025" cy="2555875"/>
          </a:xfrm>
          <a:prstGeom prst="rect">
            <a:avLst/>
          </a:prstGeom>
          <a:noFill/>
          <a:ln w="9525">
            <a:noFill/>
            <a:miter lim="800000"/>
            <a:headEnd/>
            <a:tailEnd/>
          </a:ln>
        </p:spPr>
      </p:pic>
      <p:grpSp>
        <p:nvGrpSpPr>
          <p:cNvPr id="11" name="Group 10"/>
          <p:cNvGrpSpPr/>
          <p:nvPr/>
        </p:nvGrpSpPr>
        <p:grpSpPr>
          <a:xfrm>
            <a:off x="304800" y="6172200"/>
            <a:ext cx="8534400" cy="381000"/>
            <a:chOff x="838200" y="6324600"/>
            <a:chExt cx="7505700" cy="381000"/>
          </a:xfrm>
        </p:grpSpPr>
        <p:sp>
          <p:nvSpPr>
            <p:cNvPr id="12"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13"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pic>
          <p:nvPicPr>
            <p:cNvPr id="1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1" cstate="print"/>
            <a:srcRect/>
            <a:stretch>
              <a:fillRect/>
            </a:stretch>
          </p:blipFill>
          <p:spPr bwMode="auto">
            <a:xfrm>
              <a:off x="7772400" y="6324600"/>
              <a:ext cx="571500" cy="295275"/>
            </a:xfrm>
            <a:prstGeom prst="rect">
              <a:avLst/>
            </a:prstGeom>
            <a:noFill/>
            <a:ln w="9525">
              <a:noFill/>
              <a:miter lim="800000"/>
              <a:headEnd/>
              <a:tailEnd/>
            </a:ln>
          </p:spPr>
        </p:pic>
      </p:grpSp>
      <p:sp>
        <p:nvSpPr>
          <p:cNvPr id="15" name="Rectangle 14"/>
          <p:cNvSpPr/>
          <p:nvPr/>
        </p:nvSpPr>
        <p:spPr>
          <a:xfrm>
            <a:off x="304800" y="1524000"/>
            <a:ext cx="8610600" cy="1862048"/>
          </a:xfrm>
          <a:prstGeom prst="rect">
            <a:avLst/>
          </a:prstGeom>
        </p:spPr>
        <p:txBody>
          <a:bodyPr wrap="square">
            <a:spAutoFit/>
          </a:bodyPr>
          <a:lstStyle/>
          <a:p>
            <a:pPr marL="171450" indent="-171450">
              <a:spcAft>
                <a:spcPts val="600"/>
              </a:spcAft>
              <a:buClr>
                <a:schemeClr val="tx1">
                  <a:lumMod val="75000"/>
                  <a:lumOff val="25000"/>
                </a:schemeClr>
              </a:buClr>
              <a:buSzPct val="150000"/>
              <a:buFont typeface="Arial" pitchFamily="34" charset="0"/>
              <a:buChar char="•"/>
            </a:pPr>
            <a:r>
              <a:rPr lang="en-US" sz="1900" dirty="0" smtClean="0">
                <a:latin typeface="+mn-lt"/>
              </a:rPr>
              <a:t>Cells of the nervous system are called neurons. </a:t>
            </a:r>
          </a:p>
          <a:p>
            <a:pPr marL="171450" indent="-171450">
              <a:spcAft>
                <a:spcPts val="600"/>
              </a:spcAft>
              <a:buClr>
                <a:schemeClr val="tx1">
                  <a:lumMod val="75000"/>
                  <a:lumOff val="25000"/>
                </a:schemeClr>
              </a:buClr>
              <a:buSzPct val="150000"/>
              <a:buFont typeface="Arial" pitchFamily="34" charset="0"/>
              <a:buChar char="•"/>
            </a:pPr>
            <a:r>
              <a:rPr lang="en-US" sz="1900" dirty="0" smtClean="0">
                <a:latin typeface="+mn-lt"/>
              </a:rPr>
              <a:t>Information from one neuron flows to another neuron across a synapse. </a:t>
            </a:r>
          </a:p>
          <a:p>
            <a:pPr marL="171450" indent="-171450">
              <a:spcAft>
                <a:spcPts val="600"/>
              </a:spcAft>
              <a:buClr>
                <a:schemeClr val="tx1">
                  <a:lumMod val="75000"/>
                  <a:lumOff val="25000"/>
                </a:schemeClr>
              </a:buClr>
              <a:buSzPct val="150000"/>
              <a:buFont typeface="Arial" pitchFamily="34" charset="0"/>
              <a:buChar char="•"/>
            </a:pPr>
            <a:r>
              <a:rPr lang="en-US" sz="1900" dirty="0" smtClean="0">
                <a:latin typeface="+mn-lt"/>
              </a:rPr>
              <a:t>Human brain has a million billion synapses.</a:t>
            </a:r>
          </a:p>
          <a:p>
            <a:pPr marL="171450" indent="-171450">
              <a:spcAft>
                <a:spcPts val="600"/>
              </a:spcAft>
              <a:buClr>
                <a:schemeClr val="tx1">
                  <a:lumMod val="75000"/>
                  <a:lumOff val="25000"/>
                </a:schemeClr>
              </a:buClr>
              <a:buSzPct val="150000"/>
              <a:buFont typeface="Arial" pitchFamily="34" charset="0"/>
              <a:buChar char="•"/>
            </a:pPr>
            <a:r>
              <a:rPr lang="en-US" sz="1900" dirty="0" smtClean="0">
                <a:latin typeface="+mn-lt"/>
              </a:rPr>
              <a:t>Your brain creates synapses whenever you learn something new. </a:t>
            </a:r>
          </a:p>
          <a:p>
            <a:pPr marL="171450" indent="-171450">
              <a:spcAft>
                <a:spcPts val="600"/>
              </a:spcAft>
              <a:buClr>
                <a:schemeClr val="tx1">
                  <a:lumMod val="75000"/>
                  <a:lumOff val="25000"/>
                </a:schemeClr>
              </a:buClr>
              <a:buSzPct val="150000"/>
              <a:buFont typeface="Arial" pitchFamily="34" charset="0"/>
              <a:buChar char="•"/>
            </a:pPr>
            <a:r>
              <a:rPr lang="en-US" sz="1900" dirty="0" smtClean="0">
                <a:latin typeface="+mn-lt"/>
              </a:rPr>
              <a:t>Sleeping helps "update" your brain cells. Literally.</a:t>
            </a:r>
            <a:endParaRPr lang="en-US" sz="1900" dirty="0">
              <a:latin typeface="+mn-lt"/>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524000"/>
            <a:ext cx="8458200" cy="3352800"/>
          </a:xfrm>
          <a:prstGeom prst="rect">
            <a:avLst/>
          </a:prstGeom>
          <a:noFill/>
          <a:ln w="9525">
            <a:noFill/>
            <a:miter lim="800000"/>
            <a:headEnd/>
            <a:tailEnd/>
          </a:ln>
        </p:spPr>
        <p:txBody>
          <a:bodyPr/>
          <a:lstStyle/>
          <a:p>
            <a:pPr marL="168275" indent="-168275">
              <a:spcAft>
                <a:spcPts val="600"/>
              </a:spcAft>
              <a:buClr>
                <a:schemeClr val="tx1">
                  <a:lumMod val="65000"/>
                  <a:lumOff val="35000"/>
                </a:schemeClr>
              </a:buClr>
              <a:buSzPct val="150000"/>
              <a:buFont typeface="Arial" pitchFamily="34" charset="0"/>
              <a:buChar char="•"/>
              <a:defRPr/>
            </a:pPr>
            <a:r>
              <a:rPr lang="en-US" sz="1700" dirty="0" smtClean="0">
                <a:latin typeface="+mn-lt"/>
                <a:cs typeface="+mn-cs"/>
              </a:rPr>
              <a:t>Dr. Ruth Clark (</a:t>
            </a:r>
            <a:r>
              <a:rPr lang="en-US" sz="1700" i="1" dirty="0" smtClean="0">
                <a:latin typeface="+mn-lt"/>
                <a:cs typeface="+mn-cs"/>
              </a:rPr>
              <a:t>noted author on educational psychology</a:t>
            </a:r>
            <a:r>
              <a:rPr lang="en-US" sz="1700" dirty="0" smtClean="0">
                <a:latin typeface="+mn-lt"/>
                <a:cs typeface="+mn-cs"/>
              </a:rPr>
              <a:t>):  “</a:t>
            </a:r>
            <a:r>
              <a:rPr lang="en-US" sz="1700" dirty="0" smtClean="0">
                <a:latin typeface="+mn-lt"/>
              </a:rPr>
              <a:t>The learning style myth leads to some very unproductive training approaches that are counter to modern evidence of what works…the time and energy spent perpetuating the various learning style myths can be more wisely invested in supporting individual differences that are proven to make a difference—namely, prior knowledge of the learner.” </a:t>
            </a:r>
            <a:endParaRPr lang="en-US" sz="1700" dirty="0" smtClean="0">
              <a:latin typeface="+mn-lt"/>
              <a:cs typeface="+mn-cs"/>
            </a:endParaRPr>
          </a:p>
          <a:p>
            <a:pPr marL="168275" indent="-168275">
              <a:spcAft>
                <a:spcPts val="600"/>
              </a:spcAft>
              <a:buClr>
                <a:schemeClr val="tx1">
                  <a:lumMod val="65000"/>
                  <a:lumOff val="35000"/>
                </a:schemeClr>
              </a:buClr>
              <a:buSzPct val="150000"/>
              <a:buFont typeface="Arial" pitchFamily="34" charset="0"/>
              <a:buChar char="•"/>
              <a:defRPr/>
            </a:pPr>
            <a:r>
              <a:rPr lang="en-US" sz="1700" dirty="0" smtClean="0">
                <a:latin typeface="+mn-lt"/>
                <a:cs typeface="+mn-cs"/>
              </a:rPr>
              <a:t>Dr</a:t>
            </a:r>
            <a:r>
              <a:rPr lang="en-US" sz="1700" dirty="0">
                <a:latin typeface="+mn-lt"/>
                <a:cs typeface="+mn-cs"/>
              </a:rPr>
              <a:t>. Howard Gardner (noted cognitive psychologist and author of </a:t>
            </a:r>
            <a:r>
              <a:rPr lang="en-US" sz="1700" i="1" dirty="0">
                <a:latin typeface="+mn-lt"/>
              </a:rPr>
              <a:t>Frames of Mind: The Theory of Multiple Intelligences</a:t>
            </a:r>
            <a:r>
              <a:rPr lang="en-US" sz="1700" dirty="0">
                <a:latin typeface="+mn-lt"/>
                <a:cs typeface="+mn-cs"/>
              </a:rPr>
              <a:t>):  </a:t>
            </a:r>
            <a:r>
              <a:rPr lang="en-US" sz="1700" dirty="0">
                <a:latin typeface="+mn-lt"/>
              </a:rPr>
              <a:t>Sometimes people speak about a “visual” learner or an “auditory” learner. The implication is that some people learn through their eyes, others through their ears. This notion is incoherent.  Both spatial information and reading occur with the eyes, but they make use of entirely different cognitive </a:t>
            </a:r>
            <a:r>
              <a:rPr lang="en-US" sz="1700" dirty="0" smtClean="0">
                <a:latin typeface="+mn-lt"/>
              </a:rPr>
              <a:t>faculties</a:t>
            </a:r>
            <a:endParaRPr lang="en-US" sz="1700" dirty="0">
              <a:latin typeface="+mn-lt"/>
              <a:cs typeface="+mn-cs"/>
            </a:endParaRPr>
          </a:p>
        </p:txBody>
      </p:sp>
      <p:pic>
        <p:nvPicPr>
          <p:cNvPr id="46083"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sp>
        <p:nvSpPr>
          <p:cNvPr id="9" name="Rectangle 2"/>
          <p:cNvSpPr>
            <a:spLocks noGrp="1" noChangeArrowheads="1"/>
          </p:cNvSpPr>
          <p:nvPr>
            <p:ph type="title"/>
          </p:nvPr>
        </p:nvSpPr>
        <p:spPr bwMode="auto">
          <a:xfrm>
            <a:off x="1600200" y="609600"/>
            <a:ext cx="60198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Do the Experts Say?</a:t>
            </a:r>
          </a:p>
        </p:txBody>
      </p:sp>
      <p:sp>
        <p:nvSpPr>
          <p:cNvPr id="6" name="Action Button: Return 5">
            <a:hlinkClick r:id="rId4" action="ppaction://hlinksldjump" highlightClick="1"/>
          </p:cNvPr>
          <p:cNvSpPr>
            <a:spLocks noChangeArrowheads="1"/>
          </p:cNvSpPr>
          <p:nvPr/>
        </p:nvSpPr>
        <p:spPr bwMode="auto">
          <a:xfrm>
            <a:off x="533400" y="62484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
        <p:nvSpPr>
          <p:cNvPr id="7" name="Rectangle 11"/>
          <p:cNvSpPr>
            <a:spLocks noChangeArrowheads="1"/>
          </p:cNvSpPr>
          <p:nvPr/>
        </p:nvSpPr>
        <p:spPr bwMode="auto">
          <a:xfrm>
            <a:off x="152400" y="5741651"/>
            <a:ext cx="1219200" cy="430887"/>
          </a:xfrm>
          <a:prstGeom prst="rect">
            <a:avLst/>
          </a:prstGeom>
          <a:noFill/>
          <a:ln w="9525">
            <a:noFill/>
            <a:miter lim="800000"/>
            <a:headEnd/>
            <a:tailEnd/>
          </a:ln>
        </p:spPr>
        <p:txBody>
          <a:bodyPr wrap="square" anchor="ctr">
            <a:spAutoFit/>
          </a:bodyPr>
          <a:lstStyle/>
          <a:p>
            <a:pPr algn="ctr"/>
            <a:r>
              <a:rPr lang="en-US" sz="1100" dirty="0">
                <a:latin typeface="Rockwell" pitchFamily="18" charset="0"/>
              </a:rPr>
              <a:t>Return to </a:t>
            </a:r>
            <a:r>
              <a:rPr lang="en-US" sz="1100" dirty="0" smtClean="0">
                <a:latin typeface="Rockwell" pitchFamily="18" charset="0"/>
              </a:rPr>
              <a:t>Research Slide</a:t>
            </a:r>
            <a:endParaRPr lang="en-US" sz="1100" dirty="0">
              <a:latin typeface="Rockwell" pitchFamily="18"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81000" y="609600"/>
            <a:ext cx="8534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Aptitude Treatment Interactions?</a:t>
            </a:r>
          </a:p>
        </p:txBody>
      </p:sp>
      <p:sp>
        <p:nvSpPr>
          <p:cNvPr id="12" name="Rectangle 3"/>
          <p:cNvSpPr txBox="1">
            <a:spLocks noChangeArrowheads="1"/>
          </p:cNvSpPr>
          <p:nvPr/>
        </p:nvSpPr>
        <p:spPr bwMode="auto">
          <a:xfrm>
            <a:off x="533400" y="1600200"/>
            <a:ext cx="8382000" cy="2590800"/>
          </a:xfrm>
          <a:prstGeom prst="rect">
            <a:avLst/>
          </a:prstGeom>
          <a:noFill/>
          <a:ln w="9525">
            <a:noFill/>
            <a:miter lim="800000"/>
            <a:headEnd/>
            <a:tailEnd/>
          </a:ln>
        </p:spPr>
        <p:txBody>
          <a:bodyPr/>
          <a:lstStyle/>
          <a:p>
            <a:pPr marL="169863" indent="-169863" fontAlgn="t">
              <a:spcAft>
                <a:spcPts val="300"/>
              </a:spcAft>
              <a:buClr>
                <a:schemeClr val="tx1">
                  <a:lumMod val="65000"/>
                  <a:lumOff val="35000"/>
                </a:schemeClr>
              </a:buClr>
              <a:buSzPct val="150000"/>
              <a:buFont typeface="Arial" pitchFamily="34" charset="0"/>
              <a:buChar char="•"/>
              <a:defRPr/>
            </a:pPr>
            <a:r>
              <a:rPr lang="en-US" sz="1900" kern="0" dirty="0">
                <a:latin typeface="+mn-lt"/>
              </a:rPr>
              <a:t>Any discussion concerning individual differences in learning cannot be complete without addressing the research on aptitude treatment interaction (ATI).</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rPr>
              <a:t>ATI is the concept that some instructional strategies (treatments) are more or less effective for particular individuals depending upon their specific abilities. </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rPr>
              <a:t>As a theoretical framework, ATI suggests optimal learning results when the instruction is exactly matched to the aptitudes of the learner. </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rPr>
              <a:t>The goal of ATI research is to predict educational outcomes from combinations of aptitudes and treatments</a:t>
            </a:r>
            <a:r>
              <a:rPr lang="en-US" sz="1900" dirty="0" smtClean="0">
                <a:latin typeface="+mn-lt"/>
              </a:rPr>
              <a:t>.</a:t>
            </a:r>
            <a:endParaRPr lang="en-US" sz="1900" dirty="0">
              <a:latin typeface="+mn-lt"/>
            </a:endParaRPr>
          </a:p>
        </p:txBody>
      </p:sp>
      <p:pic>
        <p:nvPicPr>
          <p:cNvPr id="15"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2" cstate="print"/>
          <a:srcRect/>
          <a:stretch>
            <a:fillRect/>
          </a:stretch>
        </p:blipFill>
        <p:spPr bwMode="auto">
          <a:xfrm>
            <a:off x="8267700" y="6257925"/>
            <a:ext cx="571500" cy="295275"/>
          </a:xfrm>
          <a:prstGeom prst="rect">
            <a:avLst/>
          </a:prstGeom>
          <a:noFill/>
          <a:ln w="9525">
            <a:noFill/>
            <a:miter lim="800000"/>
            <a:headEnd/>
            <a:tailEnd/>
          </a:ln>
        </p:spPr>
      </p:pic>
      <p:sp>
        <p:nvSpPr>
          <p:cNvPr id="16" name="Action Button: Return 15">
            <a:hlinkClick r:id="rId3" action="ppaction://hlinksldjump" highlightClick="1"/>
          </p:cNvPr>
          <p:cNvSpPr>
            <a:spLocks noChangeArrowheads="1"/>
          </p:cNvSpPr>
          <p:nvPr/>
        </p:nvSpPr>
        <p:spPr bwMode="auto">
          <a:xfrm>
            <a:off x="533400" y="62484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
        <p:nvSpPr>
          <p:cNvPr id="17" name="Rectangle 11"/>
          <p:cNvSpPr>
            <a:spLocks noChangeArrowheads="1"/>
          </p:cNvSpPr>
          <p:nvPr/>
        </p:nvSpPr>
        <p:spPr bwMode="auto">
          <a:xfrm>
            <a:off x="228600" y="5741651"/>
            <a:ext cx="990600" cy="430887"/>
          </a:xfrm>
          <a:prstGeom prst="rect">
            <a:avLst/>
          </a:prstGeom>
          <a:noFill/>
          <a:ln w="9525">
            <a:noFill/>
            <a:miter lim="800000"/>
            <a:headEnd/>
            <a:tailEnd/>
          </a:ln>
        </p:spPr>
        <p:txBody>
          <a:bodyPr wrap="square" anchor="ctr">
            <a:spAutoFit/>
          </a:bodyPr>
          <a:lstStyle/>
          <a:p>
            <a:pPr algn="ctr"/>
            <a:r>
              <a:rPr lang="en-US" sz="1100" dirty="0">
                <a:latin typeface="Rockwell" pitchFamily="18" charset="0"/>
              </a:rPr>
              <a:t>Return to </a:t>
            </a:r>
            <a:r>
              <a:rPr lang="en-US" sz="1100" dirty="0" smtClean="0">
                <a:latin typeface="Rockwell" pitchFamily="18" charset="0"/>
              </a:rPr>
              <a:t>ATI Slide</a:t>
            </a:r>
            <a:endParaRPr lang="en-US" sz="1100" dirty="0">
              <a:latin typeface="Rockwell" pitchFamily="18"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81000" y="609600"/>
            <a:ext cx="8534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Aptitude Treatment Interactions?</a:t>
            </a:r>
          </a:p>
        </p:txBody>
      </p:sp>
      <p:sp>
        <p:nvSpPr>
          <p:cNvPr id="12" name="Rectangle 3"/>
          <p:cNvSpPr txBox="1">
            <a:spLocks noChangeArrowheads="1"/>
          </p:cNvSpPr>
          <p:nvPr/>
        </p:nvSpPr>
        <p:spPr bwMode="auto">
          <a:xfrm>
            <a:off x="533400" y="1600200"/>
            <a:ext cx="8610600" cy="2971800"/>
          </a:xfrm>
          <a:prstGeom prst="rect">
            <a:avLst/>
          </a:prstGeom>
          <a:noFill/>
          <a:ln w="9525">
            <a:noFill/>
            <a:miter lim="800000"/>
            <a:headEnd/>
            <a:tailEnd/>
          </a:ln>
        </p:spPr>
        <p:txBody>
          <a:bodyPr/>
          <a:lstStyle/>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rPr>
              <a:t>The lack of attention to the social aspects of learning is a serious deficiency of ATI research. </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rPr>
              <a:t>Design treatments should not focus on the individual but groups of students with particular aptitude patterns. </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rPr>
              <a:t>An understanding of cognitive abilities alone would not be sufficient to explain individual differences in learning when incorporating aptitude treatment interactions. </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smtClean="0">
                <a:latin typeface="+mn-lt"/>
              </a:rPr>
              <a:t>Critics </a:t>
            </a:r>
            <a:r>
              <a:rPr lang="en-US" sz="1900" dirty="0">
                <a:latin typeface="+mn-lt"/>
              </a:rPr>
              <a:t>argued that student performance was too dynamic to be supported by the permanence and pervasiveness of primarily cognitive ATI </a:t>
            </a:r>
            <a:r>
              <a:rPr lang="en-US" sz="1900" dirty="0" smtClean="0">
                <a:latin typeface="+mn-lt"/>
              </a:rPr>
              <a:t>.</a:t>
            </a:r>
          </a:p>
          <a:p>
            <a:pPr marL="169863" indent="-169863" algn="ctr" fontAlgn="t">
              <a:spcAft>
                <a:spcPts val="300"/>
              </a:spcAft>
              <a:buClr>
                <a:schemeClr val="tx1">
                  <a:lumMod val="65000"/>
                  <a:lumOff val="35000"/>
                </a:schemeClr>
              </a:buClr>
              <a:buSzPct val="150000"/>
              <a:defRPr/>
            </a:pPr>
            <a:endParaRPr lang="en-US" sz="1200" dirty="0" smtClean="0">
              <a:latin typeface="+mn-lt"/>
            </a:endParaRPr>
          </a:p>
        </p:txBody>
      </p:sp>
      <p:pic>
        <p:nvPicPr>
          <p:cNvPr id="1946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2" cstate="print"/>
          <a:srcRect/>
          <a:stretch>
            <a:fillRect/>
          </a:stretch>
        </p:blipFill>
        <p:spPr bwMode="auto">
          <a:xfrm>
            <a:off x="7353300" y="6257925"/>
            <a:ext cx="581025" cy="295275"/>
          </a:xfrm>
          <a:prstGeom prst="rect">
            <a:avLst/>
          </a:prstGeom>
          <a:noFill/>
          <a:ln w="9525">
            <a:noFill/>
            <a:miter lim="800000"/>
            <a:headEnd/>
            <a:tailEnd/>
          </a:ln>
        </p:spPr>
      </p:pic>
      <p:pic>
        <p:nvPicPr>
          <p:cNvPr id="1946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a:ln w="9525">
            <a:noFill/>
            <a:miter lim="800000"/>
            <a:headEnd/>
            <a:tailEnd/>
          </a:ln>
        </p:spPr>
      </p:pic>
      <p:sp>
        <p:nvSpPr>
          <p:cNvPr id="9" name="Rectangle 11"/>
          <p:cNvSpPr>
            <a:spLocks noChangeArrowheads="1"/>
          </p:cNvSpPr>
          <p:nvPr/>
        </p:nvSpPr>
        <p:spPr bwMode="auto">
          <a:xfrm>
            <a:off x="228600" y="5741651"/>
            <a:ext cx="990600" cy="430887"/>
          </a:xfrm>
          <a:prstGeom prst="rect">
            <a:avLst/>
          </a:prstGeom>
          <a:noFill/>
          <a:ln w="9525">
            <a:noFill/>
            <a:miter lim="800000"/>
            <a:headEnd/>
            <a:tailEnd/>
          </a:ln>
        </p:spPr>
        <p:txBody>
          <a:bodyPr wrap="square" anchor="ctr">
            <a:spAutoFit/>
          </a:bodyPr>
          <a:lstStyle/>
          <a:p>
            <a:pPr algn="ctr"/>
            <a:r>
              <a:rPr lang="en-US" sz="1100" dirty="0">
                <a:latin typeface="Rockwell" pitchFamily="18" charset="0"/>
              </a:rPr>
              <a:t>Return to </a:t>
            </a:r>
            <a:r>
              <a:rPr lang="en-US" sz="1100" dirty="0" smtClean="0">
                <a:latin typeface="Rockwell" pitchFamily="18" charset="0"/>
              </a:rPr>
              <a:t>ATI Slide</a:t>
            </a:r>
            <a:endParaRPr lang="en-US" sz="1100" dirty="0">
              <a:latin typeface="Rockwell" pitchFamily="18" charset="0"/>
            </a:endParaRPr>
          </a:p>
        </p:txBody>
      </p:sp>
      <p:sp>
        <p:nvSpPr>
          <p:cNvPr id="10" name="TextBox 9"/>
          <p:cNvSpPr txBox="1"/>
          <p:nvPr/>
        </p:nvSpPr>
        <p:spPr>
          <a:xfrm>
            <a:off x="457200" y="4495800"/>
            <a:ext cx="8458200" cy="1015663"/>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fontAlgn="t">
              <a:spcAft>
                <a:spcPts val="0"/>
              </a:spcAft>
              <a:defRPr/>
            </a:pPr>
            <a:r>
              <a:rPr lang="en-US" sz="1500" dirty="0" smtClean="0">
                <a:latin typeface="+mn-lt"/>
              </a:rPr>
              <a:t>“</a:t>
            </a:r>
            <a:r>
              <a:rPr lang="en-US" sz="1500" i="1" dirty="0" smtClean="0">
                <a:latin typeface="+mn-lt"/>
              </a:rPr>
              <a:t>Although the presumption of matching instructional strategies to individual modality preferences to enhance learning has great intuitive appeal, little empirical support for this proposition was found from the quantitative synthesis of the extant research. Neither modality testing nor modality teaching were shown to be efficacious</a:t>
            </a:r>
            <a:r>
              <a:rPr lang="en-US" sz="1500" dirty="0" smtClean="0">
                <a:latin typeface="+mn-lt"/>
              </a:rPr>
              <a:t>”. </a:t>
            </a:r>
            <a:r>
              <a:rPr lang="en-US" sz="1400" dirty="0" smtClean="0">
                <a:latin typeface="+mn-lt"/>
              </a:rPr>
              <a:t>(Kavale &amp; Forness, 1987, p. 237)</a:t>
            </a:r>
          </a:p>
        </p:txBody>
      </p:sp>
      <p:sp>
        <p:nvSpPr>
          <p:cNvPr id="11" name="Action Button: Return 10">
            <a:hlinkClick r:id="rId4" action="ppaction://hlinksldjump" highlightClick="1"/>
          </p:cNvPr>
          <p:cNvSpPr>
            <a:spLocks noChangeArrowheads="1"/>
          </p:cNvSpPr>
          <p:nvPr/>
        </p:nvSpPr>
        <p:spPr bwMode="auto">
          <a:xfrm>
            <a:off x="533400" y="62484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2" cstate="print"/>
          <a:srcRect/>
          <a:stretch>
            <a:fillRect/>
          </a:stretch>
        </p:blipFill>
        <p:spPr bwMode="auto">
          <a:xfrm>
            <a:off x="8267700" y="6257925"/>
            <a:ext cx="571500" cy="295275"/>
          </a:xfrm>
          <a:prstGeom prst="rect">
            <a:avLst/>
          </a:prstGeom>
          <a:noFill/>
          <a:ln w="9525">
            <a:noFill/>
            <a:miter lim="800000"/>
            <a:headEnd/>
            <a:tailEnd/>
          </a:ln>
        </p:spPr>
      </p:pic>
      <p:sp>
        <p:nvSpPr>
          <p:cNvPr id="14" name="Rectangle 3"/>
          <p:cNvSpPr txBox="1">
            <a:spLocks noChangeArrowheads="1"/>
          </p:cNvSpPr>
          <p:nvPr/>
        </p:nvSpPr>
        <p:spPr bwMode="auto">
          <a:xfrm>
            <a:off x="533400" y="1600200"/>
            <a:ext cx="8458200" cy="2895600"/>
          </a:xfrm>
          <a:prstGeom prst="rect">
            <a:avLst/>
          </a:prstGeom>
          <a:noFill/>
          <a:ln w="9525">
            <a:noFill/>
            <a:miter lim="800000"/>
            <a:headEnd/>
            <a:tailEnd/>
          </a:ln>
        </p:spPr>
        <p:txBody>
          <a:bodyPr/>
          <a:lstStyle/>
          <a:p>
            <a:pPr fontAlgn="t">
              <a:spcAft>
                <a:spcPts val="300"/>
              </a:spcAft>
              <a:buClr>
                <a:schemeClr val="tx1">
                  <a:lumMod val="65000"/>
                  <a:lumOff val="35000"/>
                </a:schemeClr>
              </a:buClr>
              <a:buSzPct val="150000"/>
              <a:defRPr/>
            </a:pPr>
            <a:r>
              <a:rPr lang="en-US" sz="1900" b="1" dirty="0">
                <a:latin typeface="Rockwell" pitchFamily="18" charset="0"/>
              </a:rPr>
              <a:t>Background:</a:t>
            </a:r>
            <a:r>
              <a:rPr lang="en-US" sz="1900" dirty="0">
                <a:latin typeface="Rockwell" pitchFamily="18" charset="0"/>
              </a:rPr>
              <a:t> Beginning in the early 60’s, Lee </a:t>
            </a:r>
            <a:r>
              <a:rPr lang="en-US" sz="1900" dirty="0" err="1">
                <a:latin typeface="Rockwell" pitchFamily="18" charset="0"/>
              </a:rPr>
              <a:t>Cronbach</a:t>
            </a:r>
            <a:r>
              <a:rPr lang="en-US" sz="1900" dirty="0">
                <a:latin typeface="Rockwell" pitchFamily="18" charset="0"/>
              </a:rPr>
              <a:t> and Richard Snow searched “fruitlessly for interactions of abilities” by looking for </a:t>
            </a:r>
            <a:r>
              <a:rPr lang="en-US" sz="1900" i="1" dirty="0">
                <a:latin typeface="Rockwell" pitchFamily="18" charset="0"/>
              </a:rPr>
              <a:t>aptitudes</a:t>
            </a:r>
            <a:r>
              <a:rPr lang="en-US" sz="1900" dirty="0">
                <a:latin typeface="Rockwell" pitchFamily="18" charset="0"/>
              </a:rPr>
              <a:t> (characteristics that affects responses to the treatment) that explained how to instruct students one way and not another, i.e., evidence that showed regression slopes that differed from treatment to treatment. </a:t>
            </a:r>
          </a:p>
          <a:p>
            <a:pPr fontAlgn="t">
              <a:spcAft>
                <a:spcPts val="300"/>
              </a:spcAft>
              <a:buClr>
                <a:schemeClr val="tx1">
                  <a:lumMod val="65000"/>
                  <a:lumOff val="35000"/>
                </a:schemeClr>
              </a:buClr>
              <a:buSzPct val="150000"/>
              <a:defRPr/>
            </a:pPr>
            <a:r>
              <a:rPr lang="en-US" sz="1900" dirty="0">
                <a:latin typeface="Rockwell" pitchFamily="18" charset="0"/>
              </a:rPr>
              <a:t>Continuing through the 70’s and mid 80’s, </a:t>
            </a:r>
            <a:r>
              <a:rPr lang="en-US" sz="1900" dirty="0" err="1">
                <a:latin typeface="Rockwell" pitchFamily="18" charset="0"/>
              </a:rPr>
              <a:t>Cronbach</a:t>
            </a:r>
            <a:r>
              <a:rPr lang="en-US" sz="1900" dirty="0">
                <a:latin typeface="Rockwell" pitchFamily="18" charset="0"/>
              </a:rPr>
              <a:t> and Snow continued their research by advocating a closer scrutiny of cognitive processes by focusing on Aptitude Treatment Interactions </a:t>
            </a:r>
            <a:r>
              <a:rPr lang="en-US" sz="1500" dirty="0">
                <a:latin typeface="Rockwell" pitchFamily="18" charset="0"/>
              </a:rPr>
              <a:t>(</a:t>
            </a:r>
            <a:r>
              <a:rPr lang="en-US" sz="1500" i="1" dirty="0">
                <a:latin typeface="Rockwell" pitchFamily="18" charset="0"/>
              </a:rPr>
              <a:t>Learning Orientation Research, 2004</a:t>
            </a:r>
            <a:r>
              <a:rPr lang="en-US" sz="1500" dirty="0">
                <a:latin typeface="Rockwell" pitchFamily="18" charset="0"/>
              </a:rPr>
              <a:t>)</a:t>
            </a:r>
            <a:r>
              <a:rPr lang="en-US" sz="1900" dirty="0">
                <a:latin typeface="Rockwell" pitchFamily="18" charset="0"/>
              </a:rPr>
              <a:t>.</a:t>
            </a:r>
          </a:p>
          <a:p>
            <a:pPr marL="169863" indent="-169863" fontAlgn="t">
              <a:spcAft>
                <a:spcPts val="300"/>
              </a:spcAft>
              <a:buClr>
                <a:schemeClr val="tx1">
                  <a:lumMod val="65000"/>
                  <a:lumOff val="35000"/>
                </a:schemeClr>
              </a:buClr>
              <a:buSzPct val="150000"/>
              <a:buFont typeface="Arial" pitchFamily="34" charset="0"/>
              <a:buChar char="•"/>
              <a:defRPr/>
            </a:pPr>
            <a:endParaRPr lang="en-US" sz="1900" dirty="0">
              <a:latin typeface="+mn-lt"/>
            </a:endParaRPr>
          </a:p>
        </p:txBody>
      </p:sp>
      <p:sp>
        <p:nvSpPr>
          <p:cNvPr id="16" name="Rectangle 2"/>
          <p:cNvSpPr>
            <a:spLocks noGrp="1" noChangeArrowheads="1"/>
          </p:cNvSpPr>
          <p:nvPr>
            <p:ph type="title"/>
          </p:nvPr>
        </p:nvSpPr>
        <p:spPr bwMode="auto">
          <a:xfrm>
            <a:off x="381000" y="609600"/>
            <a:ext cx="8534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Aptitude Treatment Interactions?</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sp>
        <p:nvSpPr>
          <p:cNvPr id="9" name="Rectangle 11"/>
          <p:cNvSpPr>
            <a:spLocks noChangeArrowheads="1"/>
          </p:cNvSpPr>
          <p:nvPr/>
        </p:nvSpPr>
        <p:spPr bwMode="auto">
          <a:xfrm>
            <a:off x="228600" y="5741651"/>
            <a:ext cx="990600" cy="430887"/>
          </a:xfrm>
          <a:prstGeom prst="rect">
            <a:avLst/>
          </a:prstGeom>
          <a:noFill/>
          <a:ln w="9525">
            <a:noFill/>
            <a:miter lim="800000"/>
            <a:headEnd/>
            <a:tailEnd/>
          </a:ln>
        </p:spPr>
        <p:txBody>
          <a:bodyPr wrap="square" anchor="ctr">
            <a:spAutoFit/>
          </a:bodyPr>
          <a:lstStyle/>
          <a:p>
            <a:pPr algn="ctr"/>
            <a:r>
              <a:rPr lang="en-US" sz="1100" dirty="0">
                <a:latin typeface="Rockwell" pitchFamily="18" charset="0"/>
              </a:rPr>
              <a:t>Return to </a:t>
            </a:r>
            <a:r>
              <a:rPr lang="en-US" sz="1100" dirty="0" smtClean="0">
                <a:latin typeface="Rockwell" pitchFamily="18" charset="0"/>
              </a:rPr>
              <a:t>ATI Slide</a:t>
            </a:r>
            <a:endParaRPr lang="en-US" sz="1100" dirty="0">
              <a:latin typeface="Rockwell" pitchFamily="18" charset="0"/>
            </a:endParaRPr>
          </a:p>
        </p:txBody>
      </p:sp>
      <p:sp>
        <p:nvSpPr>
          <p:cNvPr id="10" name="Action Button: Return 9">
            <a:hlinkClick r:id="rId4" action="ppaction://hlinksldjump" highlightClick="1"/>
          </p:cNvPr>
          <p:cNvSpPr>
            <a:spLocks noChangeArrowheads="1"/>
          </p:cNvSpPr>
          <p:nvPr/>
        </p:nvSpPr>
        <p:spPr bwMode="auto">
          <a:xfrm>
            <a:off x="533400" y="62484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2" cstate="print"/>
          <a:srcRect/>
          <a:stretch>
            <a:fillRect/>
          </a:stretch>
        </p:blipFill>
        <p:spPr bwMode="auto">
          <a:xfrm>
            <a:off x="7353300" y="6257925"/>
            <a:ext cx="581025" cy="295275"/>
          </a:xfrm>
          <a:prstGeom prst="rect">
            <a:avLst/>
          </a:prstGeom>
          <a:noFill/>
          <a:ln w="9525">
            <a:noFill/>
            <a:miter lim="800000"/>
            <a:headEnd/>
            <a:tailEnd/>
          </a:ln>
        </p:spPr>
      </p:pic>
      <p:pic>
        <p:nvPicPr>
          <p:cNvPr id="51204"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a:ln w="9525">
            <a:noFill/>
            <a:miter lim="800000"/>
            <a:headEnd/>
            <a:tailEnd/>
          </a:ln>
        </p:spPr>
      </p:pic>
      <p:sp>
        <p:nvSpPr>
          <p:cNvPr id="16" name="Rectangle 2"/>
          <p:cNvSpPr>
            <a:spLocks noGrp="1" noChangeArrowheads="1"/>
          </p:cNvSpPr>
          <p:nvPr>
            <p:ph type="title"/>
          </p:nvPr>
        </p:nvSpPr>
        <p:spPr bwMode="auto">
          <a:xfrm>
            <a:off x="381000" y="609600"/>
            <a:ext cx="8534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Aptitude Treatment Interactions?</a:t>
            </a:r>
          </a:p>
        </p:txBody>
      </p:sp>
      <p:sp>
        <p:nvSpPr>
          <p:cNvPr id="17" name="Rectangle 3"/>
          <p:cNvSpPr txBox="1">
            <a:spLocks noChangeArrowheads="1"/>
          </p:cNvSpPr>
          <p:nvPr/>
        </p:nvSpPr>
        <p:spPr bwMode="auto">
          <a:xfrm>
            <a:off x="533400" y="1600200"/>
            <a:ext cx="8458200" cy="2895600"/>
          </a:xfrm>
          <a:prstGeom prst="rect">
            <a:avLst/>
          </a:prstGeom>
          <a:noFill/>
          <a:ln w="9525">
            <a:noFill/>
            <a:miter lim="800000"/>
            <a:headEnd/>
            <a:tailEnd/>
          </a:ln>
        </p:spPr>
        <p:txBody>
          <a:bodyPr/>
          <a:lstStyle/>
          <a:p>
            <a:pPr fontAlgn="t">
              <a:spcAft>
                <a:spcPts val="300"/>
              </a:spcAft>
              <a:buClr>
                <a:schemeClr val="tx1">
                  <a:lumMod val="65000"/>
                  <a:lumOff val="35000"/>
                </a:schemeClr>
              </a:buClr>
              <a:buSzPct val="150000"/>
              <a:defRPr/>
            </a:pPr>
            <a:r>
              <a:rPr lang="en-US" sz="1900" b="1" dirty="0">
                <a:latin typeface="Rockwell" pitchFamily="18" charset="0"/>
              </a:rPr>
              <a:t>Findings:</a:t>
            </a:r>
            <a:r>
              <a:rPr lang="en-US" sz="2000" dirty="0"/>
              <a:t> </a:t>
            </a:r>
            <a:r>
              <a:rPr lang="en-US" sz="1900" dirty="0" err="1">
                <a:latin typeface="+mn-lt"/>
              </a:rPr>
              <a:t>Cronbach’s</a:t>
            </a:r>
            <a:r>
              <a:rPr lang="en-US" sz="1900" dirty="0">
                <a:latin typeface="+mn-lt"/>
              </a:rPr>
              <a:t> (1975) research emphasized the important relationship between cognitive aptitudes and treatment interactions. However, he was continually thwarted by inconsistent findings coming from roughly similar inquiries. Successive studies employing the same treatment variable found different outcome-on-aptitude slopes. </a:t>
            </a:r>
          </a:p>
          <a:p>
            <a:pPr fontAlgn="t">
              <a:spcAft>
                <a:spcPts val="300"/>
              </a:spcAft>
              <a:buClr>
                <a:schemeClr val="tx1">
                  <a:lumMod val="65000"/>
                  <a:lumOff val="35000"/>
                </a:schemeClr>
              </a:buClr>
              <a:buSzPct val="150000"/>
              <a:defRPr/>
            </a:pPr>
            <a:r>
              <a:rPr lang="en-US" sz="1900" dirty="0" err="1">
                <a:latin typeface="+mn-lt"/>
              </a:rPr>
              <a:t>Cronbach</a:t>
            </a:r>
            <a:r>
              <a:rPr lang="en-US" sz="1900" dirty="0">
                <a:latin typeface="+mn-lt"/>
              </a:rPr>
              <a:t> concluded the </a:t>
            </a:r>
            <a:r>
              <a:rPr lang="en-US" sz="1900" i="1" dirty="0">
                <a:latin typeface="+mn-lt"/>
              </a:rPr>
              <a:t>inconsistency came from unidentified interactions</a:t>
            </a:r>
            <a:r>
              <a:rPr lang="en-US" sz="1900" dirty="0">
                <a:latin typeface="+mn-lt"/>
              </a:rPr>
              <a:t> and that "an understanding of cognitive abilities considered alone would not be sufficient to explain learning, individual differences in learning, and aptitude treatment interactions </a:t>
            </a:r>
            <a:r>
              <a:rPr lang="en-US" sz="1500" dirty="0">
                <a:latin typeface="+mn-lt"/>
              </a:rPr>
              <a:t>(</a:t>
            </a:r>
            <a:r>
              <a:rPr lang="en-US" sz="1500" i="1" dirty="0">
                <a:latin typeface="+mn-lt"/>
              </a:rPr>
              <a:t>Learning Orientation Research, 2004</a:t>
            </a:r>
            <a:r>
              <a:rPr lang="en-US" sz="1500" dirty="0">
                <a:latin typeface="+mn-lt"/>
              </a:rPr>
              <a:t>).</a:t>
            </a:r>
          </a:p>
        </p:txBody>
      </p:sp>
      <p:sp>
        <p:nvSpPr>
          <p:cNvPr id="9" name="Rectangle 11"/>
          <p:cNvSpPr>
            <a:spLocks noChangeArrowheads="1"/>
          </p:cNvSpPr>
          <p:nvPr/>
        </p:nvSpPr>
        <p:spPr bwMode="auto">
          <a:xfrm>
            <a:off x="228600" y="5741651"/>
            <a:ext cx="990600" cy="430887"/>
          </a:xfrm>
          <a:prstGeom prst="rect">
            <a:avLst/>
          </a:prstGeom>
          <a:noFill/>
          <a:ln w="9525">
            <a:noFill/>
            <a:miter lim="800000"/>
            <a:headEnd/>
            <a:tailEnd/>
          </a:ln>
        </p:spPr>
        <p:txBody>
          <a:bodyPr wrap="square" anchor="ctr">
            <a:spAutoFit/>
          </a:bodyPr>
          <a:lstStyle/>
          <a:p>
            <a:pPr algn="ctr"/>
            <a:r>
              <a:rPr lang="en-US" sz="1100" dirty="0">
                <a:latin typeface="Rockwell" pitchFamily="18" charset="0"/>
              </a:rPr>
              <a:t>Return to </a:t>
            </a:r>
            <a:r>
              <a:rPr lang="en-US" sz="1100" dirty="0" smtClean="0">
                <a:latin typeface="Rockwell" pitchFamily="18" charset="0"/>
              </a:rPr>
              <a:t>ATI Slide</a:t>
            </a:r>
            <a:endParaRPr lang="en-US" sz="1100" dirty="0">
              <a:latin typeface="Rockwell" pitchFamily="18" charset="0"/>
            </a:endParaRPr>
          </a:p>
        </p:txBody>
      </p:sp>
      <p:sp>
        <p:nvSpPr>
          <p:cNvPr id="10" name="Action Button: Return 9">
            <a:hlinkClick r:id="rId4" action="ppaction://hlinksldjump" highlightClick="1"/>
          </p:cNvPr>
          <p:cNvSpPr>
            <a:spLocks noChangeArrowheads="1"/>
          </p:cNvSpPr>
          <p:nvPr/>
        </p:nvSpPr>
        <p:spPr bwMode="auto">
          <a:xfrm>
            <a:off x="533400" y="62484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2" cstate="print"/>
          <a:srcRect/>
          <a:stretch>
            <a:fillRect/>
          </a:stretch>
        </p:blipFill>
        <p:spPr bwMode="auto">
          <a:xfrm>
            <a:off x="7353300" y="6257925"/>
            <a:ext cx="581025" cy="295275"/>
          </a:xfrm>
          <a:prstGeom prst="rect">
            <a:avLst/>
          </a:prstGeom>
          <a:noFill/>
          <a:ln w="9525">
            <a:noFill/>
            <a:miter lim="800000"/>
            <a:headEnd/>
            <a:tailEnd/>
          </a:ln>
        </p:spPr>
      </p:pic>
      <p:pic>
        <p:nvPicPr>
          <p:cNvPr id="5222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a:ln w="9525">
            <a:noFill/>
            <a:miter lim="800000"/>
            <a:headEnd/>
            <a:tailEnd/>
          </a:ln>
        </p:spPr>
      </p:pic>
      <p:sp>
        <p:nvSpPr>
          <p:cNvPr id="16" name="Rectangle 2"/>
          <p:cNvSpPr>
            <a:spLocks noGrp="1" noChangeArrowheads="1"/>
          </p:cNvSpPr>
          <p:nvPr>
            <p:ph type="title"/>
          </p:nvPr>
        </p:nvSpPr>
        <p:spPr bwMode="auto">
          <a:xfrm>
            <a:off x="381000" y="609600"/>
            <a:ext cx="8534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Aptitude Treatment Interactions?</a:t>
            </a:r>
          </a:p>
        </p:txBody>
      </p:sp>
      <p:sp>
        <p:nvSpPr>
          <p:cNvPr id="18" name="Rectangle 3"/>
          <p:cNvSpPr txBox="1">
            <a:spLocks noChangeArrowheads="1"/>
          </p:cNvSpPr>
          <p:nvPr/>
        </p:nvSpPr>
        <p:spPr bwMode="auto">
          <a:xfrm>
            <a:off x="533400" y="1600200"/>
            <a:ext cx="8458200" cy="3124200"/>
          </a:xfrm>
          <a:prstGeom prst="rect">
            <a:avLst/>
          </a:prstGeom>
          <a:noFill/>
          <a:ln w="9525">
            <a:noFill/>
            <a:miter lim="800000"/>
            <a:headEnd/>
            <a:tailEnd/>
          </a:ln>
        </p:spPr>
        <p:txBody>
          <a:bodyPr/>
          <a:lstStyle/>
          <a:p>
            <a:pPr>
              <a:spcAft>
                <a:spcPts val="300"/>
              </a:spcAft>
              <a:buClr>
                <a:schemeClr val="bg2"/>
              </a:buClr>
              <a:buSzPct val="150000"/>
              <a:defRPr/>
            </a:pPr>
            <a:r>
              <a:rPr lang="en-US" sz="1900" b="1" dirty="0">
                <a:latin typeface="Rockwell" pitchFamily="18" charset="0"/>
              </a:rPr>
              <a:t>Findings (</a:t>
            </a:r>
            <a:r>
              <a:rPr lang="en-US" sz="1900" b="1" dirty="0" err="1">
                <a:latin typeface="Rockwell" pitchFamily="18" charset="0"/>
              </a:rPr>
              <a:t>con’t</a:t>
            </a:r>
            <a:r>
              <a:rPr lang="en-US" sz="1900" b="1" dirty="0">
                <a:latin typeface="+mn-lt"/>
              </a:rPr>
              <a:t>): </a:t>
            </a:r>
            <a:r>
              <a:rPr lang="en-US" sz="1900" dirty="0">
                <a:latin typeface="+mn-lt"/>
              </a:rPr>
              <a:t>In the early eighties, the cognitive process analysis of aptitudes processes continued with variations focusing on individual differences in learning and cognition </a:t>
            </a:r>
            <a:r>
              <a:rPr lang="en-US" sz="1500" dirty="0">
                <a:latin typeface="+mn-lt"/>
              </a:rPr>
              <a:t>(</a:t>
            </a:r>
            <a:r>
              <a:rPr lang="en-US" sz="1500" i="1" dirty="0">
                <a:latin typeface="+mn-lt"/>
              </a:rPr>
              <a:t>Snow, 1980</a:t>
            </a:r>
            <a:r>
              <a:rPr lang="en-US" sz="1900" dirty="0">
                <a:latin typeface="+mn-lt"/>
              </a:rPr>
              <a:t>). </a:t>
            </a:r>
          </a:p>
          <a:p>
            <a:pPr>
              <a:spcAft>
                <a:spcPts val="300"/>
              </a:spcAft>
              <a:buClr>
                <a:schemeClr val="bg2"/>
              </a:buClr>
              <a:buSzPct val="150000"/>
              <a:defRPr/>
            </a:pPr>
            <a:r>
              <a:rPr lang="en-US" sz="1900" dirty="0">
                <a:latin typeface="+mn-lt"/>
              </a:rPr>
              <a:t>Although </a:t>
            </a:r>
            <a:r>
              <a:rPr lang="en-US" sz="1900" dirty="0" err="1">
                <a:latin typeface="+mn-lt"/>
              </a:rPr>
              <a:t>Cronbach</a:t>
            </a:r>
            <a:r>
              <a:rPr lang="en-US" sz="1900" dirty="0">
                <a:latin typeface="+mn-lt"/>
              </a:rPr>
              <a:t> and Snow (1977) were looking for a "whole-person view" of learning, they believed it was primarily the cognitive processes that should be considered in the design and development of adaptive instructional systems. </a:t>
            </a:r>
          </a:p>
          <a:p>
            <a:pPr>
              <a:spcAft>
                <a:spcPts val="300"/>
              </a:spcAft>
              <a:buClr>
                <a:schemeClr val="bg2"/>
              </a:buClr>
              <a:buSzPct val="150000"/>
              <a:defRPr/>
            </a:pPr>
            <a:r>
              <a:rPr lang="en-US" sz="1900" dirty="0">
                <a:latin typeface="+mn-lt"/>
              </a:rPr>
              <a:t>Eventually the new </a:t>
            </a:r>
            <a:r>
              <a:rPr lang="en-US" sz="1900" i="1" dirty="0">
                <a:latin typeface="+mn-lt"/>
              </a:rPr>
              <a:t>aptitudes</a:t>
            </a:r>
            <a:r>
              <a:rPr lang="en-US" sz="1900" dirty="0">
                <a:latin typeface="+mn-lt"/>
              </a:rPr>
              <a:t> evolved into </a:t>
            </a:r>
            <a:r>
              <a:rPr lang="en-US" sz="1900" i="1" dirty="0">
                <a:latin typeface="+mn-lt"/>
              </a:rPr>
              <a:t>cognitive styles</a:t>
            </a:r>
            <a:r>
              <a:rPr lang="en-US" sz="1900" dirty="0">
                <a:latin typeface="+mn-lt"/>
              </a:rPr>
              <a:t> to represent the predominant modes of information processing, although can very within individuals as a function of task and situation variables </a:t>
            </a:r>
            <a:r>
              <a:rPr lang="en-US" sz="1500" dirty="0">
                <a:latin typeface="+mn-lt"/>
              </a:rPr>
              <a:t>(</a:t>
            </a:r>
            <a:r>
              <a:rPr lang="en-US" sz="1500" i="1" dirty="0">
                <a:latin typeface="+mn-lt"/>
              </a:rPr>
              <a:t>Snow, 1980</a:t>
            </a:r>
            <a:r>
              <a:rPr lang="en-US" sz="1900" dirty="0">
                <a:latin typeface="+mn-lt"/>
              </a:rPr>
              <a:t>).</a:t>
            </a:r>
          </a:p>
          <a:p>
            <a:pPr>
              <a:spcAft>
                <a:spcPts val="0"/>
              </a:spcAft>
              <a:buClr>
                <a:schemeClr val="bg2"/>
              </a:buClr>
              <a:buSzPct val="150000"/>
              <a:defRPr/>
            </a:pPr>
            <a:endParaRPr lang="en-US" sz="2000" dirty="0"/>
          </a:p>
          <a:p>
            <a:pPr marL="336550" indent="-336550">
              <a:spcAft>
                <a:spcPts val="0"/>
              </a:spcAft>
              <a:buClr>
                <a:schemeClr val="bg2"/>
              </a:buClr>
              <a:buSzPct val="150000"/>
              <a:buFont typeface="Arial" pitchFamily="34" charset="0"/>
              <a:buChar char="•"/>
              <a:defRPr/>
            </a:pPr>
            <a:endParaRPr lang="en-US" sz="2000" dirty="0">
              <a:latin typeface="Rockwell" pitchFamily="18" charset="0"/>
            </a:endParaRPr>
          </a:p>
          <a:p>
            <a:pPr fontAlgn="t">
              <a:spcAft>
                <a:spcPts val="300"/>
              </a:spcAft>
              <a:buClr>
                <a:schemeClr val="tx1">
                  <a:lumMod val="65000"/>
                  <a:lumOff val="35000"/>
                </a:schemeClr>
              </a:buClr>
              <a:buSzPct val="150000"/>
              <a:defRPr/>
            </a:pPr>
            <a:endParaRPr lang="en-US" sz="1900" dirty="0">
              <a:latin typeface="+mn-lt"/>
            </a:endParaRPr>
          </a:p>
        </p:txBody>
      </p:sp>
      <p:sp>
        <p:nvSpPr>
          <p:cNvPr id="9" name="Rectangle 11"/>
          <p:cNvSpPr>
            <a:spLocks noChangeArrowheads="1"/>
          </p:cNvSpPr>
          <p:nvPr/>
        </p:nvSpPr>
        <p:spPr bwMode="auto">
          <a:xfrm>
            <a:off x="228600" y="5741651"/>
            <a:ext cx="990600" cy="430887"/>
          </a:xfrm>
          <a:prstGeom prst="rect">
            <a:avLst/>
          </a:prstGeom>
          <a:noFill/>
          <a:ln w="9525">
            <a:noFill/>
            <a:miter lim="800000"/>
            <a:headEnd/>
            <a:tailEnd/>
          </a:ln>
        </p:spPr>
        <p:txBody>
          <a:bodyPr wrap="square" anchor="ctr">
            <a:spAutoFit/>
          </a:bodyPr>
          <a:lstStyle/>
          <a:p>
            <a:pPr algn="ctr"/>
            <a:r>
              <a:rPr lang="en-US" sz="1100" dirty="0">
                <a:latin typeface="Rockwell" pitchFamily="18" charset="0"/>
              </a:rPr>
              <a:t>Return to </a:t>
            </a:r>
            <a:r>
              <a:rPr lang="en-US" sz="1100" dirty="0" smtClean="0">
                <a:latin typeface="Rockwell" pitchFamily="18" charset="0"/>
              </a:rPr>
              <a:t>ATI Slide</a:t>
            </a:r>
            <a:endParaRPr lang="en-US" sz="1100" dirty="0">
              <a:latin typeface="Rockwell" pitchFamily="18" charset="0"/>
            </a:endParaRPr>
          </a:p>
        </p:txBody>
      </p:sp>
      <p:sp>
        <p:nvSpPr>
          <p:cNvPr id="10" name="Action Button: Return 9">
            <a:hlinkClick r:id="rId4" action="ppaction://hlinksldjump" highlightClick="1"/>
          </p:cNvPr>
          <p:cNvSpPr>
            <a:spLocks noChangeArrowheads="1"/>
          </p:cNvSpPr>
          <p:nvPr/>
        </p:nvSpPr>
        <p:spPr bwMode="auto">
          <a:xfrm>
            <a:off x="533400" y="62484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2" cstate="print"/>
          <a:srcRect/>
          <a:stretch>
            <a:fillRect/>
          </a:stretch>
        </p:blipFill>
        <p:spPr bwMode="auto">
          <a:xfrm>
            <a:off x="7353300" y="6257925"/>
            <a:ext cx="581025" cy="295275"/>
          </a:xfrm>
          <a:prstGeom prst="rect">
            <a:avLst/>
          </a:prstGeom>
          <a:noFill/>
          <a:ln w="9525">
            <a:noFill/>
            <a:miter lim="800000"/>
            <a:headEnd/>
            <a:tailEnd/>
          </a:ln>
        </p:spPr>
      </p:pic>
      <p:sp>
        <p:nvSpPr>
          <p:cNvPr id="15" name="Rectangle 2"/>
          <p:cNvSpPr>
            <a:spLocks noGrp="1" noChangeArrowheads="1"/>
          </p:cNvSpPr>
          <p:nvPr>
            <p:ph type="title"/>
          </p:nvPr>
        </p:nvSpPr>
        <p:spPr bwMode="auto">
          <a:xfrm>
            <a:off x="381000" y="609600"/>
            <a:ext cx="85344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What are Aptitude Treatment Interactions?</a:t>
            </a:r>
          </a:p>
        </p:txBody>
      </p:sp>
      <p:sp>
        <p:nvSpPr>
          <p:cNvPr id="16" name="Rectangle 3"/>
          <p:cNvSpPr txBox="1">
            <a:spLocks noChangeArrowheads="1"/>
          </p:cNvSpPr>
          <p:nvPr/>
        </p:nvSpPr>
        <p:spPr bwMode="auto">
          <a:xfrm>
            <a:off x="533400" y="1600200"/>
            <a:ext cx="8458200" cy="2209800"/>
          </a:xfrm>
          <a:prstGeom prst="rect">
            <a:avLst/>
          </a:prstGeom>
          <a:noFill/>
          <a:ln w="9525">
            <a:noFill/>
            <a:miter lim="800000"/>
            <a:headEnd/>
            <a:tailEnd/>
          </a:ln>
        </p:spPr>
        <p:txBody>
          <a:bodyPr/>
          <a:lstStyle/>
          <a:p>
            <a:pPr>
              <a:spcAft>
                <a:spcPts val="300"/>
              </a:spcAft>
              <a:buClr>
                <a:schemeClr val="bg2"/>
              </a:buClr>
              <a:buSzPct val="150000"/>
              <a:defRPr/>
            </a:pPr>
            <a:r>
              <a:rPr lang="en-US" sz="1900" b="1" dirty="0">
                <a:latin typeface="Rockwell" pitchFamily="18" charset="0"/>
              </a:rPr>
              <a:t>Conclusion</a:t>
            </a:r>
            <a:r>
              <a:rPr lang="en-US" sz="1900" b="1" dirty="0">
                <a:latin typeface="+mn-lt"/>
              </a:rPr>
              <a:t>: </a:t>
            </a:r>
            <a:r>
              <a:rPr lang="en-US" sz="1900" dirty="0">
                <a:latin typeface="+mn-lt"/>
              </a:rPr>
              <a:t>ATI critics argued that student performance was too dynamic to be supported by the permanence and pervasiveness of primarily cognitive ATI and that students, e.g., without learner control, would become system dependent on prescribed solutions. </a:t>
            </a:r>
          </a:p>
          <a:p>
            <a:pPr>
              <a:spcAft>
                <a:spcPts val="300"/>
              </a:spcAft>
              <a:buClr>
                <a:schemeClr val="bg2"/>
              </a:buClr>
              <a:buSzPct val="150000"/>
              <a:defRPr/>
            </a:pPr>
            <a:r>
              <a:rPr lang="en-US" sz="1900" dirty="0">
                <a:latin typeface="+mn-lt"/>
              </a:rPr>
              <a:t>However, based upon </a:t>
            </a:r>
            <a:r>
              <a:rPr lang="en-US" sz="1900" dirty="0" err="1">
                <a:latin typeface="+mn-lt"/>
              </a:rPr>
              <a:t>Cronbach</a:t>
            </a:r>
            <a:r>
              <a:rPr lang="en-US" sz="1900" dirty="0">
                <a:latin typeface="+mn-lt"/>
              </a:rPr>
              <a:t> and Snow’s pioneering research, they concluded that ultimately design treatments should not focus on the individual but groups of students with particular aptitude patterns. </a:t>
            </a:r>
          </a:p>
          <a:p>
            <a:pPr marL="336550" indent="-336550">
              <a:spcAft>
                <a:spcPts val="0"/>
              </a:spcAft>
              <a:buClr>
                <a:schemeClr val="bg2"/>
              </a:buClr>
              <a:buSzPct val="150000"/>
              <a:buFont typeface="Arial" pitchFamily="34" charset="0"/>
              <a:buChar char="•"/>
              <a:defRPr/>
            </a:pPr>
            <a:endParaRPr lang="en-US" sz="2000" dirty="0">
              <a:latin typeface="Rockwell" pitchFamily="18" charset="0"/>
            </a:endParaRPr>
          </a:p>
          <a:p>
            <a:pPr fontAlgn="t">
              <a:spcAft>
                <a:spcPts val="300"/>
              </a:spcAft>
              <a:buClr>
                <a:schemeClr val="tx1">
                  <a:lumMod val="65000"/>
                  <a:lumOff val="35000"/>
                </a:schemeClr>
              </a:buClr>
              <a:buSzPct val="150000"/>
              <a:defRPr/>
            </a:pPr>
            <a:endParaRPr lang="en-US" sz="1900" dirty="0">
              <a:latin typeface="+mn-lt"/>
            </a:endParaRPr>
          </a:p>
        </p:txBody>
      </p:sp>
      <p:sp>
        <p:nvSpPr>
          <p:cNvPr id="8" name="Rectangle 11"/>
          <p:cNvSpPr>
            <a:spLocks noChangeArrowheads="1"/>
          </p:cNvSpPr>
          <p:nvPr/>
        </p:nvSpPr>
        <p:spPr bwMode="auto">
          <a:xfrm>
            <a:off x="228600" y="5741651"/>
            <a:ext cx="990600" cy="430887"/>
          </a:xfrm>
          <a:prstGeom prst="rect">
            <a:avLst/>
          </a:prstGeom>
          <a:noFill/>
          <a:ln w="9525">
            <a:noFill/>
            <a:miter lim="800000"/>
            <a:headEnd/>
            <a:tailEnd/>
          </a:ln>
        </p:spPr>
        <p:txBody>
          <a:bodyPr wrap="square" anchor="ctr">
            <a:spAutoFit/>
          </a:bodyPr>
          <a:lstStyle/>
          <a:p>
            <a:pPr algn="ctr"/>
            <a:r>
              <a:rPr lang="en-US" sz="1100" dirty="0">
                <a:latin typeface="Rockwell" pitchFamily="18" charset="0"/>
              </a:rPr>
              <a:t>Return to </a:t>
            </a:r>
            <a:r>
              <a:rPr lang="en-US" sz="1100" dirty="0" smtClean="0">
                <a:latin typeface="Rockwell" pitchFamily="18" charset="0"/>
              </a:rPr>
              <a:t>ATI Slide</a:t>
            </a:r>
            <a:endParaRPr lang="en-US" sz="1100" dirty="0">
              <a:latin typeface="Rockwell" pitchFamily="18" charset="0"/>
            </a:endParaRPr>
          </a:p>
        </p:txBody>
      </p:sp>
      <p:sp>
        <p:nvSpPr>
          <p:cNvPr id="9" name="Action Button: Return 8">
            <a:hlinkClick r:id="rId3" action="ppaction://hlinksldjump" highlightClick="1"/>
          </p:cNvPr>
          <p:cNvSpPr>
            <a:spLocks noChangeArrowheads="1"/>
          </p:cNvSpPr>
          <p:nvPr/>
        </p:nvSpPr>
        <p:spPr bwMode="auto">
          <a:xfrm>
            <a:off x="533400" y="62484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11"/>
          <p:cNvSpPr>
            <a:spLocks noChangeArrowheads="1"/>
          </p:cNvSpPr>
          <p:nvPr/>
        </p:nvSpPr>
        <p:spPr bwMode="auto">
          <a:xfrm>
            <a:off x="0" y="2986088"/>
            <a:ext cx="1143000" cy="401637"/>
          </a:xfrm>
          <a:prstGeom prst="rect">
            <a:avLst/>
          </a:prstGeom>
          <a:noFill/>
          <a:ln w="9525">
            <a:noFill/>
            <a:miter lim="800000"/>
            <a:headEnd/>
            <a:tailEnd/>
          </a:ln>
        </p:spPr>
        <p:txBody>
          <a:bodyPr anchor="ctr">
            <a:spAutoFit/>
          </a:bodyPr>
          <a:lstStyle/>
          <a:p>
            <a:pPr algn="ctr" fontAlgn="t"/>
            <a:r>
              <a:rPr lang="en-US" sz="1000" dirty="0">
                <a:latin typeface="Rockwell" pitchFamily="18" charset="0"/>
              </a:rPr>
              <a:t>Return to main presentation</a:t>
            </a:r>
          </a:p>
        </p:txBody>
      </p:sp>
      <p:sp>
        <p:nvSpPr>
          <p:cNvPr id="7" name="Rectangle 2"/>
          <p:cNvSpPr>
            <a:spLocks noGrp="1" noChangeArrowheads="1"/>
          </p:cNvSpPr>
          <p:nvPr>
            <p:ph type="title"/>
          </p:nvPr>
        </p:nvSpPr>
        <p:spPr bwMode="auto">
          <a:xfrm>
            <a:off x="838200" y="228600"/>
            <a:ext cx="7239000" cy="914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Visualizer-</a:t>
            </a:r>
            <a:r>
              <a:rPr lang="en-US" sz="3200" dirty="0" err="1" smtClean="0"/>
              <a:t>Verbalizer</a:t>
            </a:r>
            <a:r>
              <a:rPr lang="en-US" sz="3200" dirty="0" smtClean="0"/>
              <a:t> Neuroscience Research Study*</a:t>
            </a:r>
          </a:p>
        </p:txBody>
      </p:sp>
      <p:sp>
        <p:nvSpPr>
          <p:cNvPr id="9" name="Action Button: Return 5">
            <a:hlinkClick r:id="rId3" action="ppaction://hlinksldjump" highlightClick="1"/>
          </p:cNvPr>
          <p:cNvSpPr>
            <a:spLocks noChangeArrowheads="1"/>
          </p:cNvSpPr>
          <p:nvPr/>
        </p:nvSpPr>
        <p:spPr bwMode="auto">
          <a:xfrm>
            <a:off x="381000" y="3505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
        <p:nvSpPr>
          <p:cNvPr id="10" name="Rectangle 3"/>
          <p:cNvSpPr txBox="1">
            <a:spLocks noChangeArrowheads="1"/>
          </p:cNvSpPr>
          <p:nvPr/>
        </p:nvSpPr>
        <p:spPr bwMode="auto">
          <a:xfrm>
            <a:off x="1219200" y="1447800"/>
            <a:ext cx="7772400" cy="4572000"/>
          </a:xfrm>
          <a:prstGeom prst="rect">
            <a:avLst/>
          </a:prstGeom>
          <a:noFill/>
          <a:ln w="9525">
            <a:noFill/>
            <a:miter lim="800000"/>
            <a:headEnd/>
            <a:tailEnd/>
          </a:ln>
        </p:spPr>
        <p:txBody>
          <a:bodyPr/>
          <a:lstStyle/>
          <a:p>
            <a:pPr marL="168275" indent="-168275">
              <a:spcAft>
                <a:spcPts val="400"/>
              </a:spcAft>
              <a:buClr>
                <a:schemeClr val="tx1"/>
              </a:buClr>
              <a:buSzPct val="150000"/>
              <a:buFont typeface="Arial" pitchFamily="34" charset="0"/>
              <a:buChar char="•"/>
              <a:defRPr/>
            </a:pPr>
            <a:r>
              <a:rPr lang="en-US" sz="1500" dirty="0" smtClean="0">
                <a:latin typeface="+mn-lt"/>
              </a:rPr>
              <a:t>A University of Pennsylvania psychology study, using functional magnetic resonance imaging (</a:t>
            </a:r>
            <a:r>
              <a:rPr lang="en-US" sz="1500" dirty="0" err="1" smtClean="0">
                <a:latin typeface="+mn-lt"/>
              </a:rPr>
              <a:t>fMRI</a:t>
            </a:r>
            <a:r>
              <a:rPr lang="en-US" sz="1500" dirty="0" smtClean="0">
                <a:latin typeface="+mn-lt"/>
              </a:rPr>
              <a:t>) technology to scan the brain, revealed that people who consider themselves visual learners, as opposed to verbal learners, have a tendency to convert linguistically presented information into a visual mental representation.</a:t>
            </a:r>
          </a:p>
          <a:p>
            <a:pPr marL="344488" lvl="1" indent="-176213">
              <a:spcAft>
                <a:spcPts val="400"/>
              </a:spcAft>
              <a:buClr>
                <a:schemeClr val="accent2"/>
              </a:buClr>
              <a:buSzPct val="150000"/>
              <a:buFont typeface="Arial" pitchFamily="34" charset="0"/>
              <a:buChar char="•"/>
              <a:defRPr/>
            </a:pPr>
            <a:r>
              <a:rPr lang="en-US" sz="1400" dirty="0" smtClean="0">
                <a:latin typeface="+mn-lt"/>
              </a:rPr>
              <a:t>The more strongly an individual identified with the visual cognitive style, the more that individual activated the visual cortex when reading words.</a:t>
            </a:r>
          </a:p>
          <a:p>
            <a:pPr marL="168275" indent="-168275">
              <a:spcAft>
                <a:spcPts val="400"/>
              </a:spcAft>
              <a:buClr>
                <a:schemeClr val="tx1">
                  <a:lumMod val="65000"/>
                  <a:lumOff val="35000"/>
                </a:schemeClr>
              </a:buClr>
              <a:buSzPct val="150000"/>
              <a:buFont typeface="Arial" pitchFamily="34" charset="0"/>
              <a:buChar char="•"/>
              <a:defRPr/>
            </a:pPr>
            <a:r>
              <a:rPr lang="en-US" sz="1500" dirty="0" smtClean="0">
                <a:latin typeface="+mn-lt"/>
              </a:rPr>
              <a:t>However, those participants who considered themselves verbal learners were found under </a:t>
            </a:r>
            <a:r>
              <a:rPr lang="en-US" sz="1500" dirty="0" err="1" smtClean="0">
                <a:latin typeface="+mn-lt"/>
              </a:rPr>
              <a:t>fMRI</a:t>
            </a:r>
            <a:r>
              <a:rPr lang="en-US" sz="1500" dirty="0" smtClean="0">
                <a:latin typeface="+mn-lt"/>
              </a:rPr>
              <a:t> to have brain activity in a region associated with phonological cognition when faced with a picture, suggesting they have a tendency to convert pictorial information into linguistic representations.</a:t>
            </a:r>
          </a:p>
          <a:p>
            <a:pPr marL="168275" indent="-168275">
              <a:spcAft>
                <a:spcPts val="400"/>
              </a:spcAft>
              <a:buClr>
                <a:schemeClr val="tx1">
                  <a:lumMod val="65000"/>
                  <a:lumOff val="35000"/>
                </a:schemeClr>
              </a:buClr>
              <a:buSzPct val="150000"/>
              <a:buFont typeface="Arial" pitchFamily="34" charset="0"/>
              <a:buChar char="•"/>
              <a:defRPr/>
            </a:pPr>
            <a:r>
              <a:rPr lang="en-US" sz="1600" dirty="0" smtClean="0">
                <a:latin typeface="+mn-lt"/>
              </a:rPr>
              <a:t>Results of the study demonstrated a pattern of activity in modality-specific areas of the brain that distinguished visual from verbal cognitive styles. </a:t>
            </a:r>
          </a:p>
          <a:p>
            <a:pPr marL="344488" lvl="1" indent="-176213">
              <a:spcAft>
                <a:spcPts val="400"/>
              </a:spcAft>
              <a:buClr>
                <a:schemeClr val="accent2"/>
              </a:buClr>
              <a:buSzPct val="150000"/>
              <a:buFont typeface="Arial" pitchFamily="34" charset="0"/>
              <a:buChar char="•"/>
            </a:pPr>
            <a:r>
              <a:rPr lang="en-US" sz="1400" dirty="0" smtClean="0">
                <a:latin typeface="+mn-lt"/>
              </a:rPr>
              <a:t>During word-based tasks, activity in a functionally defined brain region that responded to viewing pictorial stimuli correlated with self-reported visualizer ratings on the VVQ test.</a:t>
            </a:r>
          </a:p>
          <a:p>
            <a:pPr>
              <a:spcAft>
                <a:spcPts val="900"/>
              </a:spcAft>
              <a:buClr>
                <a:schemeClr val="tx1">
                  <a:lumMod val="65000"/>
                  <a:lumOff val="35000"/>
                </a:schemeClr>
              </a:buClr>
              <a:buSzPct val="150000"/>
              <a:defRPr/>
            </a:pPr>
            <a:r>
              <a:rPr lang="en-US" sz="1200" dirty="0" smtClean="0">
                <a:latin typeface="+mn-lt"/>
              </a:rPr>
              <a:t>*</a:t>
            </a:r>
            <a:r>
              <a:rPr lang="en-US" dirty="0" smtClean="0">
                <a:latin typeface="+mn-lt"/>
              </a:rPr>
              <a:t> </a:t>
            </a:r>
            <a:r>
              <a:rPr lang="en-US" sz="1200" dirty="0" smtClean="0">
                <a:latin typeface="+mn-lt"/>
              </a:rPr>
              <a:t>University of Pennsylvania. </a:t>
            </a:r>
            <a:r>
              <a:rPr lang="en-US" sz="1200" i="1" dirty="0" smtClean="0">
                <a:latin typeface="+mn-lt"/>
              </a:rPr>
              <a:t>Visual Learners Convert Words To Pictures In The Brain And Vice Versa</a:t>
            </a:r>
            <a:r>
              <a:rPr lang="en-US" sz="1200" dirty="0" smtClean="0">
                <a:latin typeface="+mn-lt"/>
              </a:rPr>
              <a:t>, Says Psychology Study. </a:t>
            </a:r>
            <a:r>
              <a:rPr lang="en-US" sz="1200" dirty="0" err="1" smtClean="0">
                <a:latin typeface="+mn-lt"/>
              </a:rPr>
              <a:t>ScienceDaily</a:t>
            </a:r>
            <a:r>
              <a:rPr lang="en-US" sz="1200" dirty="0" smtClean="0">
                <a:latin typeface="+mn-lt"/>
              </a:rPr>
              <a:t>. </a:t>
            </a:r>
            <a:r>
              <a:rPr lang="en-US" sz="1200" dirty="0" err="1" smtClean="0">
                <a:latin typeface="+mn-lt"/>
              </a:rPr>
              <a:t>ScienceDaily</a:t>
            </a:r>
            <a:r>
              <a:rPr lang="en-US" sz="1200" dirty="0" smtClean="0">
                <a:latin typeface="+mn-lt"/>
              </a:rPr>
              <a:t>, 28 March 2009. </a:t>
            </a:r>
            <a:r>
              <a:rPr lang="en-US" sz="1200" dirty="0" smtClean="0">
                <a:latin typeface="+mn-lt"/>
                <a:hlinkClick r:id="rId4"/>
              </a:rPr>
              <a:t>www.sciencedaily.com/releases/2009/03/090325091834.htm</a:t>
            </a:r>
            <a:r>
              <a:rPr lang="en-US" sz="1200" dirty="0" smtClean="0">
                <a:latin typeface="+mn-lt"/>
              </a:rPr>
              <a:t> </a:t>
            </a: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j-lt"/>
              <a:cs typeface="Arial" pitchFamily="34" charset="0"/>
            </a:endParaRPr>
          </a:p>
          <a:p>
            <a:pPr marL="169863" indent="-169863">
              <a:spcAft>
                <a:spcPts val="600"/>
              </a:spcAft>
              <a:buClr>
                <a:schemeClr val="tx1">
                  <a:lumMod val="65000"/>
                  <a:lumOff val="35000"/>
                </a:schemeClr>
              </a:buClr>
              <a:buSzPct val="150000"/>
              <a:buFont typeface="Arial" pitchFamily="34" charset="0"/>
              <a:buChar char="•"/>
              <a:defRPr/>
            </a:pPr>
            <a:endParaRPr lang="en-US" sz="1900" dirty="0">
              <a:latin typeface="+mj-lt"/>
              <a:cs typeface="Arial" pitchFamily="34"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447800"/>
            <a:ext cx="8458200" cy="2057400"/>
          </a:xfrm>
          <a:prstGeom prst="rect">
            <a:avLst/>
          </a:prstGeom>
          <a:noFill/>
          <a:ln w="9525">
            <a:noFill/>
            <a:miter lim="800000"/>
            <a:headEnd/>
            <a:tailEnd/>
          </a:ln>
        </p:spPr>
        <p:txBody>
          <a:bodyPr/>
          <a:lstStyle/>
          <a:p>
            <a:pPr marL="228600" lvl="1" indent="-228600">
              <a:spcAft>
                <a:spcPts val="300"/>
              </a:spcAft>
              <a:buClr>
                <a:schemeClr val="tx1">
                  <a:lumMod val="65000"/>
                  <a:lumOff val="35000"/>
                </a:schemeClr>
              </a:buClr>
              <a:buSzPct val="150000"/>
              <a:buFont typeface="Arial" pitchFamily="34" charset="0"/>
              <a:buChar char="•"/>
              <a:defRPr/>
            </a:pPr>
            <a:r>
              <a:rPr lang="en-US" dirty="0">
                <a:latin typeface="+mn-lt"/>
                <a:cs typeface="Arial" pitchFamily="34" charset="0"/>
              </a:rPr>
              <a:t>Cognitive </a:t>
            </a:r>
            <a:r>
              <a:rPr lang="en-US" dirty="0" smtClean="0">
                <a:latin typeface="+mn-lt"/>
                <a:cs typeface="Arial" pitchFamily="34" charset="0"/>
              </a:rPr>
              <a:t>Load </a:t>
            </a:r>
            <a:r>
              <a:rPr lang="en-US" dirty="0">
                <a:latin typeface="+mn-lt"/>
                <a:cs typeface="Arial" pitchFamily="34" charset="0"/>
              </a:rPr>
              <a:t>Theory focuses on the role of working </a:t>
            </a:r>
            <a:r>
              <a:rPr lang="en-US" dirty="0" smtClean="0">
                <a:latin typeface="+mn-lt"/>
                <a:cs typeface="Arial" pitchFamily="34" charset="0"/>
              </a:rPr>
              <a:t>memory when designing for multimedia.</a:t>
            </a:r>
            <a:endParaRPr lang="en-US" dirty="0">
              <a:latin typeface="+mn-lt"/>
              <a:cs typeface="Arial" pitchFamily="34" charset="0"/>
            </a:endParaRPr>
          </a:p>
          <a:p>
            <a:pPr marL="228600" lvl="1" indent="-228600">
              <a:spcAft>
                <a:spcPts val="300"/>
              </a:spcAft>
              <a:buClr>
                <a:schemeClr val="tx1">
                  <a:lumMod val="65000"/>
                  <a:lumOff val="35000"/>
                </a:schemeClr>
              </a:buClr>
              <a:buSzPct val="150000"/>
              <a:buFont typeface="Arial" pitchFamily="34" charset="0"/>
              <a:buChar char="•"/>
              <a:defRPr/>
            </a:pPr>
            <a:r>
              <a:rPr lang="en-US" kern="0" dirty="0">
                <a:latin typeface="+mn-lt"/>
                <a:cs typeface="Arial" pitchFamily="34" charset="0"/>
              </a:rPr>
              <a:t>Meaningful learning depends on active cognitive processing in learner’s working memory.</a:t>
            </a:r>
          </a:p>
          <a:p>
            <a:pPr marL="228600" lvl="1" indent="-228600">
              <a:spcAft>
                <a:spcPts val="300"/>
              </a:spcAft>
              <a:buClr>
                <a:schemeClr val="tx1">
                  <a:lumMod val="65000"/>
                  <a:lumOff val="35000"/>
                </a:schemeClr>
              </a:buClr>
              <a:buSzPct val="150000"/>
              <a:buFont typeface="Arial" pitchFamily="34" charset="0"/>
              <a:buChar char="•"/>
              <a:defRPr/>
            </a:pPr>
            <a:r>
              <a:rPr lang="en-US" kern="0" dirty="0">
                <a:latin typeface="+mn-lt"/>
                <a:cs typeface="Arial" pitchFamily="34" charset="0"/>
              </a:rPr>
              <a:t>If learners encounter too many elements in the presentation of multimedia information (animation, graphics, sound, text), working memory can be </a:t>
            </a:r>
            <a:r>
              <a:rPr lang="en-US" kern="0" dirty="0" smtClean="0">
                <a:latin typeface="+mn-lt"/>
                <a:cs typeface="Arial" pitchFamily="34" charset="0"/>
              </a:rPr>
              <a:t>overwhelmed which impedes learning, but can be overcome by…</a:t>
            </a:r>
            <a:endParaRPr lang="en-US" sz="1600" dirty="0" smtClean="0">
              <a:latin typeface="+mn-lt"/>
            </a:endParaRPr>
          </a:p>
        </p:txBody>
      </p:sp>
      <p:sp>
        <p:nvSpPr>
          <p:cNvPr id="35843" name="Rectangle 2"/>
          <p:cNvSpPr>
            <a:spLocks noGrp="1" noChangeArrowheads="1"/>
          </p:cNvSpPr>
          <p:nvPr>
            <p:ph type="title"/>
          </p:nvPr>
        </p:nvSpPr>
        <p:spPr bwMode="auto">
          <a:xfrm>
            <a:off x="1676400" y="533400"/>
            <a:ext cx="55626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Cognitive Load Theory</a:t>
            </a:r>
          </a:p>
        </p:txBody>
      </p:sp>
      <p:sp>
        <p:nvSpPr>
          <p:cNvPr id="20485" name="Action Button: Return 5">
            <a:hlinkClick r:id="rId3" action="ppaction://hlinksldjump" highlightClick="1"/>
          </p:cNvPr>
          <p:cNvSpPr>
            <a:spLocks noChangeArrowheads="1"/>
          </p:cNvSpPr>
          <p:nvPr/>
        </p:nvSpPr>
        <p:spPr bwMode="auto">
          <a:xfrm>
            <a:off x="609600" y="62484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pic>
        <p:nvPicPr>
          <p:cNvPr id="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a:ln w="9525">
            <a:noFill/>
            <a:miter lim="800000"/>
            <a:headEnd/>
            <a:tailEnd/>
          </a:ln>
        </p:spPr>
      </p:pic>
      <p:sp>
        <p:nvSpPr>
          <p:cNvPr id="8" name="TextBox 7"/>
          <p:cNvSpPr txBox="1"/>
          <p:nvPr/>
        </p:nvSpPr>
        <p:spPr>
          <a:xfrm>
            <a:off x="228600" y="5817513"/>
            <a:ext cx="1524000" cy="400110"/>
          </a:xfrm>
          <a:prstGeom prst="rect">
            <a:avLst/>
          </a:prstGeom>
          <a:noFill/>
        </p:spPr>
        <p:txBody>
          <a:bodyPr wrap="square">
            <a:spAutoFit/>
          </a:bodyPr>
          <a:lstStyle/>
          <a:p>
            <a:pPr algn="ctr">
              <a:defRPr/>
            </a:pPr>
            <a:r>
              <a:rPr lang="en-US" sz="1000" dirty="0">
                <a:latin typeface="+mn-lt"/>
                <a:cs typeface="Arial" pitchFamily="34" charset="0"/>
              </a:rPr>
              <a:t>Click </a:t>
            </a:r>
            <a:r>
              <a:rPr lang="en-US" sz="1000" dirty="0" smtClean="0">
                <a:latin typeface="+mn-lt"/>
                <a:cs typeface="Arial" pitchFamily="34" charset="0"/>
              </a:rPr>
              <a:t>to return to main discussion screen</a:t>
            </a:r>
            <a:endParaRPr lang="en-US" sz="1000" dirty="0">
              <a:latin typeface="+mn-lt"/>
              <a:cs typeface="Arial" pitchFamily="34" charset="0"/>
            </a:endParaRPr>
          </a:p>
        </p:txBody>
      </p:sp>
      <p:sp>
        <p:nvSpPr>
          <p:cNvPr id="9" name="Rectangle 3"/>
          <p:cNvSpPr txBox="1">
            <a:spLocks noChangeArrowheads="1"/>
          </p:cNvSpPr>
          <p:nvPr/>
        </p:nvSpPr>
        <p:spPr bwMode="auto">
          <a:xfrm>
            <a:off x="533400" y="3505200"/>
            <a:ext cx="8458200" cy="1066800"/>
          </a:xfrm>
          <a:prstGeom prst="rect">
            <a:avLst/>
          </a:prstGeom>
          <a:noFill/>
          <a:ln w="9525">
            <a:noFill/>
            <a:miter lim="800000"/>
            <a:headEnd/>
            <a:tailEnd/>
          </a:ln>
        </p:spPr>
        <p:txBody>
          <a:bodyPr/>
          <a:lstStyle/>
          <a:p>
            <a:pPr marL="404813" lvl="1" indent="-176213">
              <a:buClr>
                <a:schemeClr val="accent1"/>
              </a:buClr>
              <a:buSzPct val="150000"/>
              <a:buFont typeface="Arial" pitchFamily="34" charset="0"/>
              <a:buChar char="•"/>
            </a:pPr>
            <a:r>
              <a:rPr lang="en-US" sz="1600" b="1" dirty="0" smtClean="0">
                <a:latin typeface="+mn-lt"/>
              </a:rPr>
              <a:t>Modality effect. </a:t>
            </a:r>
            <a:r>
              <a:rPr lang="en-US" sz="1600" dirty="0" smtClean="0">
                <a:latin typeface="+mn-lt"/>
              </a:rPr>
              <a:t>Providing the text is short and easily held in working memory, it should be spoken rather than written. Auditory and visual working memories are partially separate and so using both channels can increase working memory capacity and facilitate learning.</a:t>
            </a:r>
          </a:p>
        </p:txBody>
      </p:sp>
      <p:sp>
        <p:nvSpPr>
          <p:cNvPr id="10" name="Rectangle 3"/>
          <p:cNvSpPr txBox="1">
            <a:spLocks noChangeArrowheads="1"/>
          </p:cNvSpPr>
          <p:nvPr/>
        </p:nvSpPr>
        <p:spPr bwMode="auto">
          <a:xfrm>
            <a:off x="533400" y="4572000"/>
            <a:ext cx="8458200" cy="1295400"/>
          </a:xfrm>
          <a:prstGeom prst="rect">
            <a:avLst/>
          </a:prstGeom>
          <a:noFill/>
          <a:ln w="9525">
            <a:noFill/>
            <a:miter lim="800000"/>
            <a:headEnd/>
            <a:tailEnd/>
          </a:ln>
        </p:spPr>
        <p:txBody>
          <a:bodyPr/>
          <a:lstStyle/>
          <a:p>
            <a:pPr marL="404813" lvl="1" indent="-176213">
              <a:buClr>
                <a:schemeClr val="accent1"/>
              </a:buClr>
              <a:buSzPct val="150000"/>
              <a:buFont typeface="Arial" pitchFamily="34" charset="0"/>
              <a:buChar char="•"/>
            </a:pPr>
            <a:r>
              <a:rPr lang="en-US" sz="1600" b="1" dirty="0" smtClean="0">
                <a:latin typeface="+mn-lt"/>
              </a:rPr>
              <a:t>Redundancy effect. </a:t>
            </a:r>
            <a:r>
              <a:rPr lang="en-US" sz="1600" dirty="0" smtClean="0">
                <a:latin typeface="+mn-lt"/>
              </a:rPr>
              <a:t>The split-attention and modality effects require two or more sources of information that are unintelligible in isolation. If written or diagrammatic information is just a repetition of spoken information it is redundant and one form should be eliminated. Do not include text that just repeats the information contained in a diagram.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500"/>
                            </p:stCondLst>
                            <p:childTnLst>
                              <p:par>
                                <p:cTn id="9" presetID="9" presetClass="entr" presetSubtype="0" fill="hold" grpId="0" nodeType="after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447800"/>
            <a:ext cx="8534400" cy="1295400"/>
          </a:xfrm>
          <a:prstGeom prst="rect">
            <a:avLst/>
          </a:prstGeom>
          <a:noFill/>
          <a:ln w="9525">
            <a:noFill/>
            <a:miter lim="800000"/>
            <a:headEnd/>
            <a:tailEnd/>
          </a:ln>
        </p:spPr>
        <p:txBody>
          <a:bodyPr/>
          <a:lstStyle/>
          <a:p>
            <a:pPr marL="228600" lvl="2" indent="-228600">
              <a:spcAft>
                <a:spcPts val="600"/>
              </a:spcAft>
              <a:buClr>
                <a:schemeClr val="tx1">
                  <a:lumMod val="65000"/>
                  <a:lumOff val="35000"/>
                </a:schemeClr>
              </a:buClr>
              <a:buSzPct val="150000"/>
              <a:buFont typeface="Arial" pitchFamily="34" charset="0"/>
              <a:buChar char="•"/>
              <a:defRPr/>
            </a:pPr>
            <a:r>
              <a:rPr lang="en-US" dirty="0" smtClean="0">
                <a:latin typeface="+mn-lt"/>
              </a:rPr>
              <a:t>Cognitive Load Theory proposes three types of cognitive load:</a:t>
            </a:r>
          </a:p>
          <a:p>
            <a:pPr marL="466725" lvl="3" indent="-228600">
              <a:spcAft>
                <a:spcPts val="600"/>
              </a:spcAft>
              <a:buClr>
                <a:schemeClr val="accent1"/>
              </a:buClr>
              <a:buSzPct val="150000"/>
              <a:buFont typeface="Arial" pitchFamily="34" charset="0"/>
              <a:buChar char="•"/>
              <a:defRPr/>
            </a:pPr>
            <a:r>
              <a:rPr lang="en-US" sz="1600" b="1" dirty="0" smtClean="0">
                <a:latin typeface="+mn-lt"/>
              </a:rPr>
              <a:t>Intrinsic</a:t>
            </a:r>
            <a:r>
              <a:rPr lang="en-US" sz="1600" dirty="0" smtClean="0">
                <a:latin typeface="+mn-lt"/>
              </a:rPr>
              <a:t> - This is the level of complexity inherent in the material being studied. There isn’t much that we can do about intrinsic cognitive load; some tasks are more complex than others so will have different levels of intrinsic cognitive load.</a:t>
            </a:r>
            <a:endParaRPr lang="en-US" sz="1600" kern="0" dirty="0">
              <a:latin typeface="+mn-lt"/>
              <a:cs typeface="Arial" pitchFamily="34" charset="0"/>
            </a:endParaRPr>
          </a:p>
        </p:txBody>
      </p:sp>
      <p:sp>
        <p:nvSpPr>
          <p:cNvPr id="35843" name="Rectangle 2"/>
          <p:cNvSpPr>
            <a:spLocks noGrp="1" noChangeArrowheads="1"/>
          </p:cNvSpPr>
          <p:nvPr>
            <p:ph type="title"/>
          </p:nvPr>
        </p:nvSpPr>
        <p:spPr bwMode="auto">
          <a:xfrm>
            <a:off x="1676400" y="533400"/>
            <a:ext cx="55626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Cognitive Load Theory</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a:ln w="9525">
            <a:noFill/>
            <a:miter lim="800000"/>
            <a:headEnd/>
            <a:tailEnd/>
          </a:ln>
        </p:spPr>
      </p:pic>
      <p:sp>
        <p:nvSpPr>
          <p:cNvPr id="9" name="TextBox 8"/>
          <p:cNvSpPr txBox="1"/>
          <p:nvPr/>
        </p:nvSpPr>
        <p:spPr>
          <a:xfrm>
            <a:off x="228600" y="5817513"/>
            <a:ext cx="1524000" cy="400110"/>
          </a:xfrm>
          <a:prstGeom prst="rect">
            <a:avLst/>
          </a:prstGeom>
          <a:noFill/>
        </p:spPr>
        <p:txBody>
          <a:bodyPr wrap="square">
            <a:spAutoFit/>
          </a:bodyPr>
          <a:lstStyle/>
          <a:p>
            <a:pPr algn="ctr">
              <a:defRPr/>
            </a:pPr>
            <a:r>
              <a:rPr lang="en-US" sz="1000" dirty="0">
                <a:latin typeface="+mn-lt"/>
                <a:cs typeface="Arial" pitchFamily="34" charset="0"/>
              </a:rPr>
              <a:t>Click </a:t>
            </a:r>
            <a:r>
              <a:rPr lang="en-US" sz="1000" dirty="0" smtClean="0">
                <a:latin typeface="+mn-lt"/>
                <a:cs typeface="Arial" pitchFamily="34" charset="0"/>
              </a:rPr>
              <a:t>to return to main discussion screen</a:t>
            </a:r>
            <a:endParaRPr lang="en-US" sz="1000" dirty="0">
              <a:latin typeface="+mn-lt"/>
              <a:cs typeface="Arial" pitchFamily="34" charset="0"/>
            </a:endParaRPr>
          </a:p>
        </p:txBody>
      </p:sp>
      <p:sp>
        <p:nvSpPr>
          <p:cNvPr id="8" name="Rectangle 3"/>
          <p:cNvSpPr txBox="1">
            <a:spLocks noChangeArrowheads="1"/>
          </p:cNvSpPr>
          <p:nvPr/>
        </p:nvSpPr>
        <p:spPr bwMode="auto">
          <a:xfrm>
            <a:off x="533400" y="2590800"/>
            <a:ext cx="8534400" cy="1295400"/>
          </a:xfrm>
          <a:prstGeom prst="rect">
            <a:avLst/>
          </a:prstGeom>
          <a:noFill/>
          <a:ln w="9525">
            <a:noFill/>
            <a:miter lim="800000"/>
            <a:headEnd/>
            <a:tailEnd/>
          </a:ln>
        </p:spPr>
        <p:txBody>
          <a:bodyPr/>
          <a:lstStyle/>
          <a:p>
            <a:pPr marL="466725" lvl="3" indent="-228600">
              <a:spcAft>
                <a:spcPts val="600"/>
              </a:spcAft>
              <a:buClr>
                <a:schemeClr val="accent1"/>
              </a:buClr>
              <a:buSzPct val="150000"/>
              <a:buFont typeface="Arial" pitchFamily="34" charset="0"/>
              <a:buChar char="•"/>
              <a:defRPr/>
            </a:pPr>
            <a:r>
              <a:rPr lang="en-US" sz="1600" b="1" dirty="0" smtClean="0">
                <a:latin typeface="+mn-lt"/>
              </a:rPr>
              <a:t>Extraneous</a:t>
            </a:r>
            <a:r>
              <a:rPr lang="en-US" sz="1600" dirty="0" smtClean="0">
                <a:latin typeface="+mn-lt"/>
              </a:rPr>
              <a:t> - This is cognitive load imposed by non-relevant elements that require extra mental processing e.g. decorative pictures, animations etc., This form of cognitive load is generated by the manner in which information is presented to learners. Each of the cognitive loads are additive, and instructional design’s goal should be to reduce extraneous cognitive load to free up working memory.</a:t>
            </a:r>
            <a:endParaRPr lang="en-US" sz="1600" kern="0" dirty="0">
              <a:latin typeface="+mn-lt"/>
              <a:cs typeface="Arial" pitchFamily="34" charset="0"/>
            </a:endParaRPr>
          </a:p>
        </p:txBody>
      </p:sp>
      <p:sp>
        <p:nvSpPr>
          <p:cNvPr id="12" name="Rectangle 3"/>
          <p:cNvSpPr txBox="1">
            <a:spLocks noChangeArrowheads="1"/>
          </p:cNvSpPr>
          <p:nvPr/>
        </p:nvSpPr>
        <p:spPr bwMode="auto">
          <a:xfrm>
            <a:off x="533400" y="3886200"/>
            <a:ext cx="8534400" cy="1828800"/>
          </a:xfrm>
          <a:prstGeom prst="rect">
            <a:avLst/>
          </a:prstGeom>
          <a:noFill/>
          <a:ln w="9525">
            <a:noFill/>
            <a:miter lim="800000"/>
            <a:headEnd/>
            <a:tailEnd/>
          </a:ln>
        </p:spPr>
        <p:txBody>
          <a:bodyPr/>
          <a:lstStyle/>
          <a:p>
            <a:pPr marL="466725" lvl="3" indent="-228600">
              <a:spcAft>
                <a:spcPts val="600"/>
              </a:spcAft>
              <a:buClr>
                <a:schemeClr val="accent1"/>
              </a:buClr>
              <a:buSzPct val="150000"/>
              <a:buFont typeface="Arial" pitchFamily="34" charset="0"/>
              <a:buChar char="•"/>
              <a:defRPr/>
            </a:pPr>
            <a:r>
              <a:rPr lang="en-US" sz="1600" b="1" dirty="0" smtClean="0">
                <a:latin typeface="+mn-lt"/>
              </a:rPr>
              <a:t>Germane</a:t>
            </a:r>
            <a:r>
              <a:rPr lang="en-US" sz="1600" dirty="0" smtClean="0">
                <a:latin typeface="+mn-lt"/>
              </a:rPr>
              <a:t> - Germane load are elements that allow cognitive resources to be put towards learning i.e. assist with information processing.  Instructional designers can manipulate extraneous and germane load by limiting extraneous load and promoting germane load. Specifically, to facilitate the transfer of information from </a:t>
            </a:r>
            <a:r>
              <a:rPr lang="en-US" sz="1600" i="1" dirty="0" smtClean="0">
                <a:latin typeface="+mn-lt"/>
              </a:rPr>
              <a:t>working memory</a:t>
            </a:r>
            <a:r>
              <a:rPr lang="en-US" sz="1600" dirty="0" smtClean="0">
                <a:latin typeface="+mn-lt"/>
              </a:rPr>
              <a:t> to </a:t>
            </a:r>
            <a:r>
              <a:rPr lang="en-US" sz="1600" i="1" dirty="0" smtClean="0">
                <a:latin typeface="+mn-lt"/>
              </a:rPr>
              <a:t>long-term memory</a:t>
            </a:r>
            <a:r>
              <a:rPr lang="en-US" sz="1600" dirty="0" smtClean="0">
                <a:latin typeface="+mn-lt"/>
              </a:rPr>
              <a:t>, the information should be presented in such a way that it reduces extraneous cognitive load (non-relevant items) and increases germane cognitive load (items that assist with information processing. </a:t>
            </a:r>
            <a:endParaRPr lang="en-US" sz="1600" kern="0" dirty="0">
              <a:latin typeface="+mn-lt"/>
              <a:cs typeface="Arial" pitchFamily="34" charset="0"/>
            </a:endParaRPr>
          </a:p>
        </p:txBody>
      </p:sp>
      <p:sp>
        <p:nvSpPr>
          <p:cNvPr id="13" name="Action Button: Return 5">
            <a:hlinkClick r:id="rId4" action="ppaction://hlinksldjump" highlightClick="1"/>
          </p:cNvPr>
          <p:cNvSpPr>
            <a:spLocks noChangeArrowheads="1"/>
          </p:cNvSpPr>
          <p:nvPr/>
        </p:nvSpPr>
        <p:spPr bwMode="auto">
          <a:xfrm>
            <a:off x="609600" y="62484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4500"/>
                            </p:stCondLst>
                            <p:childTnLst>
                              <p:par>
                                <p:cTn id="9" presetID="9" presetClass="entr" presetSubtype="0" fill="hold" grpId="0" nodeType="afterEffect">
                                  <p:stCondLst>
                                    <p:cond delay="600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bwMode="auto">
          <a:xfrm>
            <a:off x="304800" y="1524000"/>
            <a:ext cx="8610600" cy="3352800"/>
          </a:xfrm>
          <a:ln>
            <a:miter lim="800000"/>
            <a:headEnd/>
            <a:tailEnd/>
          </a:ln>
        </p:spPr>
        <p:txBody>
          <a:bodyPr vert="horz" wrap="square" lIns="91440" tIns="45720" rIns="91440" bIns="45720" numCol="1" anchor="t" anchorCtr="0" compatLnSpc="1">
            <a:prstTxWarp prst="textNoShape">
              <a:avLst/>
            </a:prstTxWarp>
          </a:bodyPr>
          <a:lstStyle/>
          <a:p>
            <a:pPr marL="0" indent="0">
              <a:buFont typeface="Wingdings" pitchFamily="2" charset="2"/>
              <a:buNone/>
              <a:defRPr/>
            </a:pPr>
            <a:r>
              <a:rPr lang="en-US" sz="1800" dirty="0" smtClean="0"/>
              <a:t>When exposed to new information from our senses (modalities), our brain needs to form an association between what we see and [sometimes] hear, which are then encoded by different groups of neurons in various parts of your brain.</a:t>
            </a:r>
          </a:p>
        </p:txBody>
      </p:sp>
      <p:sp>
        <p:nvSpPr>
          <p:cNvPr id="21509" name="Rectangle 2"/>
          <p:cNvSpPr>
            <a:spLocks noGrp="1" noChangeArrowheads="1"/>
          </p:cNvSpPr>
          <p:nvPr>
            <p:ph type="title"/>
          </p:nvPr>
        </p:nvSpPr>
        <p:spPr bwMode="auto">
          <a:xfrm>
            <a:off x="76200" y="228600"/>
            <a:ext cx="91440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The “Neuroscience” of Memory:</a:t>
            </a:r>
            <a:br>
              <a:rPr lang="en-US" sz="3200" dirty="0" smtClean="0"/>
            </a:br>
            <a:r>
              <a:rPr lang="en-US" sz="3200" dirty="0" smtClean="0"/>
              <a:t>How the Brain Learns</a:t>
            </a:r>
          </a:p>
        </p:txBody>
      </p:sp>
      <p:pic>
        <p:nvPicPr>
          <p:cNvPr id="6148" name="Picture 8"/>
          <p:cNvPicPr>
            <a:picLocks noChangeAspect="1" noChangeArrowheads="1"/>
          </p:cNvPicPr>
          <p:nvPr/>
        </p:nvPicPr>
        <p:blipFill>
          <a:blip r:embed="rId3" cstate="print"/>
          <a:srcRect/>
          <a:stretch>
            <a:fillRect/>
          </a:stretch>
        </p:blipFill>
        <p:spPr bwMode="auto">
          <a:xfrm>
            <a:off x="4419600" y="2438400"/>
            <a:ext cx="4264025" cy="2555875"/>
          </a:xfrm>
          <a:prstGeom prst="rect">
            <a:avLst/>
          </a:prstGeom>
          <a:noFill/>
          <a:ln w="9525">
            <a:noFill/>
            <a:miter lim="800000"/>
            <a:headEnd/>
            <a:tailEnd/>
          </a:ln>
        </p:spPr>
      </p:pic>
      <p:sp>
        <p:nvSpPr>
          <p:cNvPr id="8" name="Rectangle 3"/>
          <p:cNvSpPr txBox="1">
            <a:spLocks noChangeArrowheads="1"/>
          </p:cNvSpPr>
          <p:nvPr/>
        </p:nvSpPr>
        <p:spPr bwMode="auto">
          <a:xfrm>
            <a:off x="304800" y="2743200"/>
            <a:ext cx="4114800" cy="1905000"/>
          </a:xfrm>
          <a:prstGeom prst="rect">
            <a:avLst/>
          </a:prstGeom>
          <a:noFill/>
          <a:ln>
            <a:miter lim="800000"/>
            <a:headEnd/>
            <a:tailEnd/>
          </a:ln>
        </p:spPr>
        <p:txBody>
          <a:bodyPr/>
          <a:lstStyle/>
          <a:p>
            <a:pPr eaLnBrk="0" hangingPunct="0">
              <a:spcBef>
                <a:spcPts val="0"/>
              </a:spcBef>
              <a:buClr>
                <a:schemeClr val="bg2"/>
              </a:buClr>
              <a:buSzPct val="70000"/>
              <a:defRPr/>
            </a:pPr>
            <a:r>
              <a:rPr lang="en-US" kern="0" dirty="0">
                <a:latin typeface="+mn-lt"/>
                <a:cs typeface="+mn-cs"/>
              </a:rPr>
              <a:t>Each time that input is repeated (reinforced), those sets of neurons fire simultaneously, strengthening the synaptic pathway that connects them…effectively creating </a:t>
            </a:r>
            <a:r>
              <a:rPr lang="en-US" i="1" kern="0" dirty="0">
                <a:latin typeface="+mn-lt"/>
                <a:cs typeface="+mn-cs"/>
              </a:rPr>
              <a:t>memory </a:t>
            </a:r>
            <a:r>
              <a:rPr lang="en-US" sz="1200" kern="0" dirty="0">
                <a:latin typeface="+mn-lt"/>
                <a:cs typeface="+mn-cs"/>
              </a:rPr>
              <a:t>(How Does Our Brain Learn New Information?  </a:t>
            </a:r>
            <a:r>
              <a:rPr lang="en-US" sz="1200" i="1" kern="0" dirty="0">
                <a:latin typeface="+mn-lt"/>
                <a:cs typeface="+mn-cs"/>
              </a:rPr>
              <a:t>Scientific American, </a:t>
            </a:r>
            <a:r>
              <a:rPr lang="en-US" sz="1200" kern="0" dirty="0">
                <a:latin typeface="+mn-lt"/>
                <a:cs typeface="+mn-cs"/>
              </a:rPr>
              <a:t>Nov., 2011</a:t>
            </a:r>
            <a:r>
              <a:rPr lang="en-US" sz="1200" i="1" kern="0" dirty="0">
                <a:latin typeface="+mn-lt"/>
                <a:cs typeface="+mn-cs"/>
              </a:rPr>
              <a:t>)</a:t>
            </a:r>
          </a:p>
          <a:p>
            <a:pPr marL="231775" indent="-231775" eaLnBrk="0" hangingPunct="0">
              <a:spcBef>
                <a:spcPct val="20000"/>
              </a:spcBef>
              <a:buClr>
                <a:schemeClr val="bg2"/>
              </a:buClr>
              <a:buSzPct val="70000"/>
              <a:buFont typeface="Wingdings" pitchFamily="2" charset="2"/>
              <a:buChar char="l"/>
              <a:defRPr/>
            </a:pPr>
            <a:endParaRPr lang="en-US" sz="2000" kern="0" dirty="0">
              <a:latin typeface="+mn-lt"/>
              <a:cs typeface="+mn-cs"/>
            </a:endParaRPr>
          </a:p>
        </p:txBody>
      </p:sp>
      <p:sp>
        <p:nvSpPr>
          <p:cNvPr id="9" name="Rectangle 3"/>
          <p:cNvSpPr txBox="1">
            <a:spLocks noChangeArrowheads="1"/>
          </p:cNvSpPr>
          <p:nvPr/>
        </p:nvSpPr>
        <p:spPr bwMode="auto">
          <a:xfrm>
            <a:off x="381000" y="5105400"/>
            <a:ext cx="8382000" cy="609600"/>
          </a:xfrm>
          <a:prstGeom prst="rect">
            <a:avLst/>
          </a:prstGeom>
          <a:noFill/>
          <a:ln>
            <a:miter lim="800000"/>
            <a:headEnd/>
            <a:tailEnd/>
          </a:ln>
        </p:spPr>
        <p:txBody>
          <a:bodyPr/>
          <a:lstStyle/>
          <a:p>
            <a:pPr eaLnBrk="0" hangingPunct="0">
              <a:spcBef>
                <a:spcPct val="20000"/>
              </a:spcBef>
              <a:buClr>
                <a:schemeClr val="bg2"/>
              </a:buClr>
              <a:buSzPct val="70000"/>
              <a:defRPr/>
            </a:pPr>
            <a:r>
              <a:rPr lang="en-US" kern="0" dirty="0">
                <a:latin typeface="+mn-lt"/>
                <a:cs typeface="+mn-cs"/>
              </a:rPr>
              <a:t>In </a:t>
            </a:r>
            <a:r>
              <a:rPr lang="en-US" kern="0" dirty="0" smtClean="0">
                <a:latin typeface="+mn-lt"/>
                <a:cs typeface="+mn-cs"/>
              </a:rPr>
              <a:t>scientific (neuroscience) </a:t>
            </a:r>
            <a:r>
              <a:rPr lang="en-US" kern="0" dirty="0">
                <a:latin typeface="+mn-lt"/>
                <a:cs typeface="+mn-cs"/>
              </a:rPr>
              <a:t>terms, learning is a neurobiological process indicated by the growth and strengthening of connections between neurons.</a:t>
            </a:r>
          </a:p>
        </p:txBody>
      </p:sp>
      <p:grpSp>
        <p:nvGrpSpPr>
          <p:cNvPr id="2" name="Group 10"/>
          <p:cNvGrpSpPr/>
          <p:nvPr/>
        </p:nvGrpSpPr>
        <p:grpSpPr>
          <a:xfrm>
            <a:off x="304800" y="6172200"/>
            <a:ext cx="8534400" cy="381000"/>
            <a:chOff x="838200" y="6324600"/>
            <a:chExt cx="7505700" cy="381000"/>
          </a:xfrm>
        </p:grpSpPr>
        <p:sp>
          <p:nvSpPr>
            <p:cNvPr id="12"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13"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pic>
          <p:nvPicPr>
            <p:cNvPr id="1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1"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1371600" y="228600"/>
            <a:ext cx="6705600" cy="5334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Factors Affecting the Variability in Learning</a:t>
            </a:r>
          </a:p>
        </p:txBody>
      </p:sp>
      <p:sp>
        <p:nvSpPr>
          <p:cNvPr id="8" name="Rectangle 7"/>
          <p:cNvSpPr/>
          <p:nvPr/>
        </p:nvSpPr>
        <p:spPr>
          <a:xfrm>
            <a:off x="457200" y="1497013"/>
            <a:ext cx="7696200" cy="3303587"/>
          </a:xfrm>
          <a:prstGeom prst="rect">
            <a:avLst/>
          </a:prstGeom>
        </p:spPr>
        <p:txBody>
          <a:bodyPr>
            <a:spAutoFit/>
          </a:bodyPr>
          <a:lstStyle/>
          <a:p>
            <a:pPr marL="169863" indent="-169863">
              <a:spcAft>
                <a:spcPts val="200"/>
              </a:spcAft>
              <a:buClr>
                <a:schemeClr val="bg2"/>
              </a:buClr>
              <a:buSzPct val="150000"/>
              <a:buFont typeface="Arial" pitchFamily="34" charset="0"/>
              <a:buChar char="•"/>
              <a:defRPr/>
            </a:pPr>
            <a:r>
              <a:rPr lang="en-US" sz="2000" b="1" i="1" dirty="0">
                <a:latin typeface="+mn-lt"/>
                <a:cs typeface="Arial" pitchFamily="34" charset="0"/>
              </a:rPr>
              <a:t>Prior knowledge and skills</a:t>
            </a:r>
          </a:p>
          <a:p>
            <a:pPr marL="169863" indent="-169863">
              <a:spcAft>
                <a:spcPts val="200"/>
              </a:spcAft>
              <a:buClr>
                <a:schemeClr val="bg2"/>
              </a:buClr>
              <a:buSzPct val="150000"/>
              <a:buFont typeface="Arial" pitchFamily="34" charset="0"/>
              <a:buChar char="•"/>
              <a:defRPr/>
            </a:pPr>
            <a:r>
              <a:rPr lang="en-US" sz="2000" b="1" i="1" dirty="0">
                <a:latin typeface="+mn-lt"/>
                <a:cs typeface="Arial" pitchFamily="34" charset="0"/>
              </a:rPr>
              <a:t>Motivation </a:t>
            </a:r>
          </a:p>
          <a:p>
            <a:pPr marL="169863" indent="-169863">
              <a:spcAft>
                <a:spcPts val="200"/>
              </a:spcAft>
              <a:buClr>
                <a:schemeClr val="bg2"/>
              </a:buClr>
              <a:buSzPct val="150000"/>
              <a:buFont typeface="Arial" pitchFamily="34" charset="0"/>
              <a:buChar char="•"/>
              <a:defRPr/>
            </a:pPr>
            <a:r>
              <a:rPr lang="en-US" i="1" dirty="0">
                <a:latin typeface="+mn-lt"/>
                <a:cs typeface="Arial" pitchFamily="34" charset="0"/>
              </a:rPr>
              <a:t>Pacing</a:t>
            </a:r>
          </a:p>
          <a:p>
            <a:pPr marL="169863" indent="-169863">
              <a:spcAft>
                <a:spcPts val="200"/>
              </a:spcAft>
              <a:buClr>
                <a:schemeClr val="bg2"/>
              </a:buClr>
              <a:buSzPct val="150000"/>
              <a:buFont typeface="Arial" pitchFamily="34" charset="0"/>
              <a:buChar char="•"/>
              <a:defRPr/>
            </a:pPr>
            <a:r>
              <a:rPr lang="en-US" i="1" dirty="0">
                <a:latin typeface="+mn-lt"/>
                <a:cs typeface="Arial" pitchFamily="34" charset="0"/>
              </a:rPr>
              <a:t>Time on task</a:t>
            </a:r>
          </a:p>
          <a:p>
            <a:pPr marL="169863" indent="-169863">
              <a:spcAft>
                <a:spcPts val="200"/>
              </a:spcAft>
              <a:buClr>
                <a:schemeClr val="bg2"/>
              </a:buClr>
              <a:buSzPct val="150000"/>
              <a:buFont typeface="Arial" pitchFamily="34" charset="0"/>
              <a:buChar char="•"/>
              <a:defRPr/>
            </a:pPr>
            <a:r>
              <a:rPr lang="en-US" i="1" dirty="0">
                <a:latin typeface="+mn-lt"/>
                <a:cs typeface="Arial" pitchFamily="34" charset="0"/>
              </a:rPr>
              <a:t>Sequential learning</a:t>
            </a:r>
          </a:p>
          <a:p>
            <a:pPr marL="169863" indent="-169863">
              <a:spcAft>
                <a:spcPts val="200"/>
              </a:spcAft>
              <a:buClr>
                <a:schemeClr val="bg2"/>
              </a:buClr>
              <a:buSzPct val="150000"/>
              <a:buFont typeface="Arial" pitchFamily="34" charset="0"/>
              <a:buChar char="•"/>
              <a:defRPr/>
            </a:pPr>
            <a:r>
              <a:rPr lang="en-US" i="1" dirty="0">
                <a:latin typeface="+mn-lt"/>
                <a:cs typeface="Arial" pitchFamily="34" charset="0"/>
              </a:rPr>
              <a:t>Cognitive load (working memory capacity)</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cs typeface="Arial" pitchFamily="34" charset="0"/>
              </a:rPr>
              <a:t>Cognitive abilities</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cs typeface="Arial" pitchFamily="34" charset="0"/>
              </a:rPr>
              <a:t>Personality traits</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cs typeface="Arial" pitchFamily="34" charset="0"/>
              </a:rPr>
              <a:t>Interests</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cs typeface="Arial" pitchFamily="34" charset="0"/>
              </a:rPr>
              <a:t>Exploratory behavior</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cs typeface="Arial" pitchFamily="34" charset="0"/>
              </a:rPr>
              <a:t>Impulsivity</a:t>
            </a:r>
          </a:p>
        </p:txBody>
      </p:sp>
      <p:sp>
        <p:nvSpPr>
          <p:cNvPr id="11" name="TextBox 10"/>
          <p:cNvSpPr txBox="1"/>
          <p:nvPr/>
        </p:nvSpPr>
        <p:spPr>
          <a:xfrm>
            <a:off x="7239000" y="1577975"/>
            <a:ext cx="1752600" cy="708025"/>
          </a:xfrm>
          <a:prstGeom prst="rect">
            <a:avLst/>
          </a:prstGeom>
          <a:noFill/>
        </p:spPr>
        <p:txBody>
          <a:bodyPr>
            <a:spAutoFit/>
          </a:bodyPr>
          <a:lstStyle/>
          <a:p>
            <a:pPr>
              <a:defRPr/>
            </a:pPr>
            <a:r>
              <a:rPr lang="en-US" sz="1000" b="1" dirty="0">
                <a:latin typeface="+mn-lt"/>
                <a:cs typeface="Arial" pitchFamily="34" charset="0"/>
              </a:rPr>
              <a:t>Accounts for ~70% of the variability in learning… limited control over these variables</a:t>
            </a:r>
          </a:p>
        </p:txBody>
      </p:sp>
      <p:sp>
        <p:nvSpPr>
          <p:cNvPr id="26629" name="TextBox 13"/>
          <p:cNvSpPr txBox="1">
            <a:spLocks noChangeArrowheads="1"/>
          </p:cNvSpPr>
          <p:nvPr/>
        </p:nvSpPr>
        <p:spPr bwMode="auto">
          <a:xfrm>
            <a:off x="6858000" y="1447800"/>
            <a:ext cx="381000" cy="830263"/>
          </a:xfrm>
          <a:prstGeom prst="rect">
            <a:avLst/>
          </a:prstGeom>
          <a:noFill/>
          <a:ln w="9525">
            <a:noFill/>
            <a:miter lim="800000"/>
            <a:headEnd/>
            <a:tailEnd/>
          </a:ln>
        </p:spPr>
        <p:txBody>
          <a:bodyPr>
            <a:spAutoFit/>
          </a:bodyPr>
          <a:lstStyle/>
          <a:p>
            <a:r>
              <a:rPr lang="en-US" sz="4800" b="1"/>
              <a:t>}</a:t>
            </a:r>
          </a:p>
        </p:txBody>
      </p:sp>
      <p:sp>
        <p:nvSpPr>
          <p:cNvPr id="26630" name="TextBox 14"/>
          <p:cNvSpPr txBox="1">
            <a:spLocks noChangeArrowheads="1"/>
          </p:cNvSpPr>
          <p:nvPr/>
        </p:nvSpPr>
        <p:spPr bwMode="auto">
          <a:xfrm>
            <a:off x="6858000" y="2057400"/>
            <a:ext cx="381000" cy="1323975"/>
          </a:xfrm>
          <a:prstGeom prst="rect">
            <a:avLst/>
          </a:prstGeom>
          <a:noFill/>
          <a:ln w="9525">
            <a:noFill/>
            <a:miter lim="800000"/>
            <a:headEnd/>
            <a:tailEnd/>
          </a:ln>
        </p:spPr>
        <p:txBody>
          <a:bodyPr>
            <a:spAutoFit/>
          </a:bodyPr>
          <a:lstStyle/>
          <a:p>
            <a:r>
              <a:rPr lang="en-US" sz="8000"/>
              <a:t>}</a:t>
            </a:r>
          </a:p>
        </p:txBody>
      </p:sp>
      <p:sp>
        <p:nvSpPr>
          <p:cNvPr id="17" name="TextBox 16"/>
          <p:cNvSpPr txBox="1"/>
          <p:nvPr/>
        </p:nvSpPr>
        <p:spPr>
          <a:xfrm>
            <a:off x="7315200" y="2511425"/>
            <a:ext cx="1447800" cy="708025"/>
          </a:xfrm>
          <a:prstGeom prst="rect">
            <a:avLst/>
          </a:prstGeom>
          <a:noFill/>
        </p:spPr>
        <p:txBody>
          <a:bodyPr>
            <a:spAutoFit/>
          </a:bodyPr>
          <a:lstStyle/>
          <a:p>
            <a:pPr>
              <a:defRPr/>
            </a:pPr>
            <a:r>
              <a:rPr lang="en-US" sz="1000" dirty="0">
                <a:latin typeface="+mn-lt"/>
                <a:cs typeface="Arial" pitchFamily="34" charset="0"/>
              </a:rPr>
              <a:t>Have some control over these variables as they pertain to the </a:t>
            </a:r>
            <a:r>
              <a:rPr lang="en-US" sz="1000" b="1" i="1" dirty="0">
                <a:latin typeface="+mn-lt"/>
                <a:cs typeface="Arial" pitchFamily="34" charset="0"/>
              </a:rPr>
              <a:t>design of content</a:t>
            </a:r>
          </a:p>
        </p:txBody>
      </p:sp>
      <p:sp>
        <p:nvSpPr>
          <p:cNvPr id="18" name="TextBox 17"/>
          <p:cNvSpPr txBox="1"/>
          <p:nvPr/>
        </p:nvSpPr>
        <p:spPr>
          <a:xfrm>
            <a:off x="6858000" y="3244850"/>
            <a:ext cx="381000" cy="1784350"/>
          </a:xfrm>
          <a:prstGeom prst="rect">
            <a:avLst/>
          </a:prstGeom>
          <a:noFill/>
        </p:spPr>
        <p:txBody>
          <a:bodyPr>
            <a:spAutoFit/>
          </a:bodyPr>
          <a:lstStyle/>
          <a:p>
            <a:pPr>
              <a:defRPr/>
            </a:pPr>
            <a:r>
              <a:rPr lang="en-US" sz="11000" dirty="0">
                <a:solidFill>
                  <a:schemeClr val="bg1">
                    <a:lumMod val="65000"/>
                  </a:schemeClr>
                </a:solidFill>
                <a:latin typeface="Arial" pitchFamily="34" charset="0"/>
                <a:cs typeface="Arial" pitchFamily="34" charset="0"/>
              </a:rPr>
              <a:t>}</a:t>
            </a:r>
          </a:p>
        </p:txBody>
      </p:sp>
      <p:sp>
        <p:nvSpPr>
          <p:cNvPr id="19" name="TextBox 18"/>
          <p:cNvSpPr txBox="1"/>
          <p:nvPr/>
        </p:nvSpPr>
        <p:spPr>
          <a:xfrm>
            <a:off x="7467600" y="4019550"/>
            <a:ext cx="1447800" cy="400050"/>
          </a:xfrm>
          <a:prstGeom prst="rect">
            <a:avLst/>
          </a:prstGeom>
          <a:noFill/>
        </p:spPr>
        <p:txBody>
          <a:bodyPr>
            <a:spAutoFit/>
          </a:bodyPr>
          <a:lstStyle/>
          <a:p>
            <a:pPr>
              <a:defRPr/>
            </a:pPr>
            <a:r>
              <a:rPr lang="en-US" sz="1000" dirty="0">
                <a:latin typeface="+mn-lt"/>
                <a:cs typeface="Arial" pitchFamily="34" charset="0"/>
              </a:rPr>
              <a:t>Have little control over these variables</a:t>
            </a:r>
            <a:endParaRPr lang="en-US" sz="1000" b="1" i="1" dirty="0">
              <a:latin typeface="+mn-lt"/>
              <a:cs typeface="Arial" pitchFamily="34" charset="0"/>
            </a:endParaRPr>
          </a:p>
        </p:txBody>
      </p:sp>
      <p:sp>
        <p:nvSpPr>
          <p:cNvPr id="13" name="TextBox 12"/>
          <p:cNvSpPr txBox="1"/>
          <p:nvPr/>
        </p:nvSpPr>
        <p:spPr>
          <a:xfrm>
            <a:off x="228600" y="5638800"/>
            <a:ext cx="1143000" cy="400110"/>
          </a:xfrm>
          <a:prstGeom prst="rect">
            <a:avLst/>
          </a:prstGeom>
          <a:noFill/>
        </p:spPr>
        <p:txBody>
          <a:bodyPr>
            <a:spAutoFit/>
          </a:bodyPr>
          <a:lstStyle/>
          <a:p>
            <a:pPr algn="ctr">
              <a:defRPr/>
            </a:pPr>
            <a:r>
              <a:rPr lang="en-US" sz="1000" dirty="0">
                <a:latin typeface="+mn-lt"/>
                <a:cs typeface="Arial" pitchFamily="34" charset="0"/>
              </a:rPr>
              <a:t>Click to return to prior slide</a:t>
            </a:r>
          </a:p>
        </p:txBody>
      </p:sp>
      <p:sp>
        <p:nvSpPr>
          <p:cNvPr id="26635" name="Action Button: Return 5">
            <a:hlinkClick r:id="rId3" action="ppaction://hlinksldjump" highlightClick="1"/>
          </p:cNvPr>
          <p:cNvSpPr>
            <a:spLocks noChangeArrowheads="1"/>
          </p:cNvSpPr>
          <p:nvPr/>
        </p:nvSpPr>
        <p:spPr bwMode="auto">
          <a:xfrm>
            <a:off x="533400" y="61722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2362200" y="457200"/>
            <a:ext cx="5029200" cy="7921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Declarative Memory</a:t>
            </a:r>
            <a:endParaRPr lang="en-US" sz="2000" dirty="0" smtClean="0"/>
          </a:p>
        </p:txBody>
      </p:sp>
      <p:sp>
        <p:nvSpPr>
          <p:cNvPr id="1025" name="Rectangle 1"/>
          <p:cNvSpPr>
            <a:spLocks noChangeArrowheads="1"/>
          </p:cNvSpPr>
          <p:nvPr/>
        </p:nvSpPr>
        <p:spPr bwMode="auto">
          <a:xfrm>
            <a:off x="457200" y="1705213"/>
            <a:ext cx="83058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indent="-171450">
              <a:spcAft>
                <a:spcPts val="1200"/>
              </a:spcAft>
              <a:buClr>
                <a:schemeClr val="tx1">
                  <a:lumMod val="65000"/>
                  <a:lumOff val="35000"/>
                </a:schemeClr>
              </a:buClr>
              <a:buSzPct val="150000"/>
              <a:buFont typeface="Arial" pitchFamily="34" charset="0"/>
              <a:buChar char="•"/>
            </a:pPr>
            <a:r>
              <a:rPr lang="en-US" b="1" dirty="0" smtClean="0">
                <a:latin typeface="+mn-lt"/>
              </a:rPr>
              <a:t>Declarative memory</a:t>
            </a:r>
            <a:r>
              <a:rPr lang="en-US" dirty="0" smtClean="0">
                <a:latin typeface="+mn-lt"/>
              </a:rPr>
              <a:t> (“knowing what and why”) is memory of facts and events, and refers to those memories that can be </a:t>
            </a:r>
            <a:r>
              <a:rPr lang="en-US" b="1" dirty="0" smtClean="0">
                <a:latin typeface="+mn-lt"/>
              </a:rPr>
              <a:t>consciously</a:t>
            </a:r>
            <a:r>
              <a:rPr lang="en-US" dirty="0" smtClean="0">
                <a:latin typeface="+mn-lt"/>
              </a:rPr>
              <a:t> recalled (or "declared"). </a:t>
            </a:r>
          </a:p>
          <a:p>
            <a:pPr marL="342900" lvl="1" indent="-171450">
              <a:spcAft>
                <a:spcPts val="0"/>
              </a:spcAft>
              <a:buClr>
                <a:schemeClr val="bg1">
                  <a:lumMod val="75000"/>
                </a:schemeClr>
              </a:buClr>
              <a:buSzPct val="150000"/>
              <a:buFont typeface="Arial" pitchFamily="34" charset="0"/>
              <a:buChar char="•"/>
            </a:pPr>
            <a:r>
              <a:rPr lang="en-US" sz="1600" dirty="0" smtClean="0">
                <a:latin typeface="+mn-lt"/>
                <a:ea typeface="Calibri" pitchFamily="34" charset="0"/>
                <a:cs typeface="Times New Roman" pitchFamily="18" charset="0"/>
              </a:rPr>
              <a:t>Declarative learning is committed to memory in such a way that it can be</a:t>
            </a:r>
            <a:endParaRPr lang="en-US" sz="1600" dirty="0" smtClean="0">
              <a:latin typeface="+mn-lt"/>
              <a:cs typeface="Arial" pitchFamily="34" charset="0"/>
            </a:endParaRPr>
          </a:p>
          <a:p>
            <a:pPr marL="342900" lvl="1" indent="-171450" eaLnBrk="0" hangingPunct="0">
              <a:spcAft>
                <a:spcPts val="1200"/>
              </a:spcAft>
              <a:buClr>
                <a:schemeClr val="bg1">
                  <a:lumMod val="75000"/>
                </a:schemeClr>
              </a:buClr>
              <a:buSzPct val="150000"/>
              <a:buFont typeface="Arial" pitchFamily="34" charset="0"/>
              <a:buChar char="•"/>
            </a:pPr>
            <a:r>
              <a:rPr lang="en-US" sz="1600" dirty="0" smtClean="0">
                <a:latin typeface="+mn-lt"/>
                <a:ea typeface="Calibri" pitchFamily="34" charset="0"/>
                <a:cs typeface="Times New Roman" pitchFamily="18" charset="0"/>
              </a:rPr>
              <a:t>recalled when it is needed.</a:t>
            </a:r>
            <a:endParaRPr lang="en-US" sz="1600" dirty="0" smtClean="0">
              <a:latin typeface="+mn-lt"/>
              <a:cs typeface="Arial" pitchFamily="34" charset="0"/>
            </a:endParaRPr>
          </a:p>
          <a:p>
            <a:pPr marL="171450" lvl="0" indent="-171450" eaLnBrk="0" hangingPunct="0">
              <a:spcAft>
                <a:spcPts val="1200"/>
              </a:spcAft>
              <a:buClr>
                <a:schemeClr val="tx2">
                  <a:lumMod val="65000"/>
                  <a:lumOff val="35000"/>
                </a:schemeClr>
              </a:buClr>
              <a:buSzPct val="150000"/>
              <a:buFont typeface="Arial" pitchFamily="34" charset="0"/>
              <a:buChar char="•"/>
            </a:pPr>
            <a:r>
              <a:rPr lang="en-US" dirty="0" smtClean="0">
                <a:latin typeface="+mn-lt"/>
              </a:rPr>
              <a:t>It is sometimes called </a:t>
            </a:r>
            <a:r>
              <a:rPr lang="en-US" b="1" dirty="0" smtClean="0">
                <a:latin typeface="+mn-lt"/>
              </a:rPr>
              <a:t>explicit memory</a:t>
            </a:r>
            <a:r>
              <a:rPr lang="en-US" dirty="0" smtClean="0">
                <a:latin typeface="+mn-lt"/>
              </a:rPr>
              <a:t>, since it consists of information that is explicitly stored and retrieved, although it is more properly a subset of explicit memory. </a:t>
            </a:r>
          </a:p>
          <a:p>
            <a:pPr marL="342900" lvl="1" indent="-171450">
              <a:spcAft>
                <a:spcPts val="1200"/>
              </a:spcAft>
              <a:buClr>
                <a:schemeClr val="bg1">
                  <a:lumMod val="75000"/>
                </a:schemeClr>
              </a:buClr>
              <a:buSzPct val="150000"/>
              <a:buFont typeface="Arial" pitchFamily="34" charset="0"/>
              <a:buChar char="•"/>
            </a:pPr>
            <a:r>
              <a:rPr lang="en-US" dirty="0" smtClean="0">
                <a:latin typeface="+mn-lt"/>
              </a:rPr>
              <a:t>Declarative memory can be further sub-divided into episodic memory (events) and semantic memory (facts).</a:t>
            </a:r>
          </a:p>
        </p:txBody>
      </p:sp>
      <p:sp>
        <p:nvSpPr>
          <p:cNvPr id="9" name="TextBox 8"/>
          <p:cNvSpPr txBox="1"/>
          <p:nvPr/>
        </p:nvSpPr>
        <p:spPr>
          <a:xfrm>
            <a:off x="228600" y="5638800"/>
            <a:ext cx="1143000" cy="400110"/>
          </a:xfrm>
          <a:prstGeom prst="rect">
            <a:avLst/>
          </a:prstGeom>
          <a:noFill/>
        </p:spPr>
        <p:txBody>
          <a:bodyPr>
            <a:spAutoFit/>
          </a:bodyPr>
          <a:lstStyle/>
          <a:p>
            <a:pPr algn="ctr">
              <a:defRPr/>
            </a:pPr>
            <a:r>
              <a:rPr lang="en-US" sz="1000" dirty="0">
                <a:latin typeface="+mn-lt"/>
                <a:cs typeface="Arial" pitchFamily="34" charset="0"/>
              </a:rPr>
              <a:t>Click to return to prior slide</a:t>
            </a:r>
          </a:p>
        </p:txBody>
      </p:sp>
      <p:sp>
        <p:nvSpPr>
          <p:cNvPr id="10" name="Action Button: Return 5">
            <a:hlinkClick r:id="rId2" action="ppaction://hlinksldjump" highlightClick="1"/>
          </p:cNvPr>
          <p:cNvSpPr>
            <a:spLocks noChangeArrowheads="1"/>
          </p:cNvSpPr>
          <p:nvPr/>
        </p:nvSpPr>
        <p:spPr bwMode="auto">
          <a:xfrm>
            <a:off x="533400" y="61722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1219200" y="457200"/>
            <a:ext cx="6858000" cy="7921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Episodic &amp; Semantic Memory</a:t>
            </a:r>
            <a:endParaRPr lang="en-US" sz="2000" dirty="0" smtClean="0"/>
          </a:p>
        </p:txBody>
      </p:sp>
      <p:sp>
        <p:nvSpPr>
          <p:cNvPr id="1025" name="Rectangle 1"/>
          <p:cNvSpPr>
            <a:spLocks noChangeArrowheads="1"/>
          </p:cNvSpPr>
          <p:nvPr/>
        </p:nvSpPr>
        <p:spPr bwMode="auto">
          <a:xfrm>
            <a:off x="457200" y="1789457"/>
            <a:ext cx="8382000" cy="34624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indent="-171450">
              <a:spcAft>
                <a:spcPts val="300"/>
              </a:spcAft>
              <a:buClr>
                <a:schemeClr val="tx1">
                  <a:lumMod val="65000"/>
                  <a:lumOff val="35000"/>
                </a:schemeClr>
              </a:buClr>
              <a:buSzPct val="150000"/>
              <a:buFont typeface="Arial" pitchFamily="34" charset="0"/>
              <a:buChar char="•"/>
            </a:pPr>
            <a:r>
              <a:rPr lang="en-US" b="1" dirty="0" smtClean="0">
                <a:latin typeface="+mn-lt"/>
              </a:rPr>
              <a:t>Episodic memory</a:t>
            </a:r>
            <a:r>
              <a:rPr lang="en-US" dirty="0" smtClean="0">
                <a:latin typeface="+mn-lt"/>
              </a:rPr>
              <a:t> represents our memory of </a:t>
            </a:r>
            <a:r>
              <a:rPr lang="en-US" b="1" dirty="0" smtClean="0">
                <a:latin typeface="+mn-lt"/>
              </a:rPr>
              <a:t>experiences</a:t>
            </a:r>
            <a:r>
              <a:rPr lang="en-US" dirty="0" smtClean="0">
                <a:latin typeface="+mn-lt"/>
              </a:rPr>
              <a:t> and specific </a:t>
            </a:r>
            <a:r>
              <a:rPr lang="en-US" b="1" dirty="0" smtClean="0">
                <a:latin typeface="+mn-lt"/>
              </a:rPr>
              <a:t>events</a:t>
            </a:r>
            <a:r>
              <a:rPr lang="en-US" dirty="0" smtClean="0">
                <a:latin typeface="+mn-lt"/>
              </a:rPr>
              <a:t> in time from which we can reconstruct the actual events that took place at any given point in a person’s life. </a:t>
            </a:r>
          </a:p>
          <a:p>
            <a:pPr marL="342900" lvl="1" indent="-171450">
              <a:spcAft>
                <a:spcPts val="600"/>
              </a:spcAft>
              <a:buClr>
                <a:schemeClr val="accent1"/>
              </a:buClr>
              <a:buSzPct val="150000"/>
              <a:buFont typeface="Arial" pitchFamily="34" charset="0"/>
              <a:buChar char="•"/>
            </a:pPr>
            <a:r>
              <a:rPr lang="en-US" sz="1600" dirty="0" smtClean="0">
                <a:latin typeface="+mn-lt"/>
              </a:rPr>
              <a:t>It is the memory of </a:t>
            </a:r>
            <a:r>
              <a:rPr lang="en-US" sz="1600" i="1" dirty="0" smtClean="0">
                <a:latin typeface="+mn-lt"/>
              </a:rPr>
              <a:t>autobiographical events </a:t>
            </a:r>
            <a:r>
              <a:rPr lang="en-US" sz="1600" dirty="0" smtClean="0">
                <a:latin typeface="+mn-lt"/>
              </a:rPr>
              <a:t>that can be explicitly stated. </a:t>
            </a:r>
          </a:p>
          <a:p>
            <a:pPr marL="171450" indent="-171450">
              <a:spcAft>
                <a:spcPts val="600"/>
              </a:spcAft>
              <a:buClr>
                <a:schemeClr val="tx1">
                  <a:lumMod val="65000"/>
                  <a:lumOff val="35000"/>
                </a:schemeClr>
              </a:buClr>
              <a:buSzPct val="150000"/>
              <a:buFont typeface="Arial" pitchFamily="34" charset="0"/>
              <a:buChar char="•"/>
            </a:pPr>
            <a:r>
              <a:rPr lang="en-US" b="1" dirty="0" smtClean="0">
                <a:latin typeface="+mn-lt"/>
              </a:rPr>
              <a:t>Semantic memory, </a:t>
            </a:r>
            <a:r>
              <a:rPr lang="en-US" dirty="0" smtClean="0">
                <a:latin typeface="+mn-lt"/>
              </a:rPr>
              <a:t>on the other hand, is a more structured memory of </a:t>
            </a:r>
            <a:r>
              <a:rPr lang="en-US" b="1" dirty="0" smtClean="0">
                <a:latin typeface="+mn-lt"/>
              </a:rPr>
              <a:t>facts</a:t>
            </a:r>
            <a:r>
              <a:rPr lang="en-US" dirty="0" smtClean="0">
                <a:latin typeface="+mn-lt"/>
              </a:rPr>
              <a:t>, </a:t>
            </a:r>
            <a:r>
              <a:rPr lang="en-US" b="1" dirty="0" smtClean="0">
                <a:latin typeface="+mn-lt"/>
              </a:rPr>
              <a:t>meanings</a:t>
            </a:r>
            <a:r>
              <a:rPr lang="en-US" dirty="0" smtClean="0">
                <a:latin typeface="+mn-lt"/>
              </a:rPr>
              <a:t>, </a:t>
            </a:r>
            <a:r>
              <a:rPr lang="en-US" b="1" dirty="0" smtClean="0">
                <a:latin typeface="+mn-lt"/>
              </a:rPr>
              <a:t>concepts</a:t>
            </a:r>
            <a:r>
              <a:rPr lang="en-US" dirty="0" smtClean="0">
                <a:latin typeface="+mn-lt"/>
              </a:rPr>
              <a:t> and </a:t>
            </a:r>
            <a:r>
              <a:rPr lang="en-US" b="1" dirty="0" smtClean="0">
                <a:latin typeface="+mn-lt"/>
              </a:rPr>
              <a:t>knowledge about the external world</a:t>
            </a:r>
            <a:r>
              <a:rPr lang="en-US" dirty="0" smtClean="0">
                <a:latin typeface="+mn-lt"/>
              </a:rPr>
              <a:t> that we have acquired, and easy to forget</a:t>
            </a:r>
          </a:p>
          <a:p>
            <a:pPr marL="342900" indent="-171450">
              <a:spcAft>
                <a:spcPts val="300"/>
              </a:spcAft>
              <a:buClr>
                <a:schemeClr val="accent1"/>
              </a:buClr>
              <a:buSzPct val="150000"/>
              <a:buFont typeface="Arial" pitchFamily="34" charset="0"/>
              <a:buChar char="•"/>
            </a:pPr>
            <a:r>
              <a:rPr lang="en-US" sz="1600" dirty="0" smtClean="0">
                <a:latin typeface="+mn-lt"/>
              </a:rPr>
              <a:t>Semantic memories stand alone as simple knowledge, per se, it includes such things as types of food, capital cities, social customs, functions of objects, vocabulary, understanding of mathematics, etc. </a:t>
            </a:r>
          </a:p>
          <a:p>
            <a:pPr marL="342900" indent="-171450">
              <a:spcAft>
                <a:spcPts val="0"/>
              </a:spcAft>
              <a:buClr>
                <a:schemeClr val="accent1"/>
              </a:buClr>
              <a:buSzPct val="150000"/>
              <a:buFont typeface="Arial" pitchFamily="34" charset="0"/>
              <a:buChar char="•"/>
            </a:pPr>
            <a:r>
              <a:rPr lang="en-US" sz="1600" dirty="0" smtClean="0">
                <a:latin typeface="+mn-lt"/>
              </a:rPr>
              <a:t>Much of semantic memory is abstract and relational and is associated with the meaning of </a:t>
            </a:r>
            <a:r>
              <a:rPr lang="en-US" sz="1600" i="1" dirty="0" smtClean="0">
                <a:latin typeface="+mn-lt"/>
              </a:rPr>
              <a:t>verbal symbols</a:t>
            </a:r>
            <a:r>
              <a:rPr lang="en-US" sz="1600" dirty="0" smtClean="0">
                <a:latin typeface="+mn-lt"/>
              </a:rPr>
              <a:t>.</a:t>
            </a:r>
          </a:p>
        </p:txBody>
      </p:sp>
      <p:sp>
        <p:nvSpPr>
          <p:cNvPr id="9" name="TextBox 8"/>
          <p:cNvSpPr txBox="1"/>
          <p:nvPr/>
        </p:nvSpPr>
        <p:spPr>
          <a:xfrm>
            <a:off x="228600" y="5638800"/>
            <a:ext cx="1143000" cy="400110"/>
          </a:xfrm>
          <a:prstGeom prst="rect">
            <a:avLst/>
          </a:prstGeom>
          <a:noFill/>
        </p:spPr>
        <p:txBody>
          <a:bodyPr>
            <a:spAutoFit/>
          </a:bodyPr>
          <a:lstStyle/>
          <a:p>
            <a:pPr algn="ctr">
              <a:defRPr/>
            </a:pPr>
            <a:r>
              <a:rPr lang="en-US" sz="1000" dirty="0">
                <a:latin typeface="+mn-lt"/>
                <a:cs typeface="Arial" pitchFamily="34" charset="0"/>
              </a:rPr>
              <a:t>Click to return to prior slide</a:t>
            </a:r>
          </a:p>
        </p:txBody>
      </p:sp>
      <p:sp>
        <p:nvSpPr>
          <p:cNvPr id="10" name="Action Button: Return 5">
            <a:hlinkClick r:id="rId2" action="ppaction://hlinksldjump" highlightClick="1"/>
          </p:cNvPr>
          <p:cNvSpPr>
            <a:spLocks noChangeArrowheads="1"/>
          </p:cNvSpPr>
          <p:nvPr/>
        </p:nvSpPr>
        <p:spPr bwMode="auto">
          <a:xfrm>
            <a:off x="533400" y="61722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2133600" y="457200"/>
            <a:ext cx="4876800" cy="7921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Procedural Memory</a:t>
            </a:r>
            <a:endParaRPr lang="en-US" sz="2000" dirty="0" smtClean="0"/>
          </a:p>
        </p:txBody>
      </p:sp>
      <p:sp>
        <p:nvSpPr>
          <p:cNvPr id="1025" name="Rectangle 1"/>
          <p:cNvSpPr>
            <a:spLocks noChangeArrowheads="1"/>
          </p:cNvSpPr>
          <p:nvPr/>
        </p:nvSpPr>
        <p:spPr bwMode="auto">
          <a:xfrm>
            <a:off x="533400" y="1783899"/>
            <a:ext cx="8382000" cy="38549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buClr>
                <a:schemeClr val="tx1">
                  <a:lumMod val="65000"/>
                  <a:lumOff val="35000"/>
                </a:schemeClr>
              </a:buClr>
              <a:buSzPct val="150000"/>
            </a:pPr>
            <a:r>
              <a:rPr lang="en-US" b="1" dirty="0" smtClean="0">
                <a:latin typeface="+mn-lt"/>
              </a:rPr>
              <a:t>Procedural memory</a:t>
            </a:r>
            <a:r>
              <a:rPr lang="en-US" dirty="0" smtClean="0">
                <a:latin typeface="+mn-lt"/>
              </a:rPr>
              <a:t> (“knowing when, where, and how”) is the </a:t>
            </a:r>
            <a:r>
              <a:rPr lang="en-US" b="1" dirty="0" smtClean="0">
                <a:latin typeface="+mn-lt"/>
              </a:rPr>
              <a:t>unconscious</a:t>
            </a:r>
            <a:r>
              <a:rPr lang="en-US" dirty="0" smtClean="0">
                <a:latin typeface="+mn-lt"/>
              </a:rPr>
              <a:t> memory of skills and how to do things, particularly the use of objects or movements of the body, such as tying a shoelace, playing a guitar or riding a bike. </a:t>
            </a:r>
          </a:p>
          <a:p>
            <a:pPr marL="171450" lvl="1" indent="-171450">
              <a:spcAft>
                <a:spcPts val="300"/>
              </a:spcAft>
              <a:buClr>
                <a:schemeClr val="accent1"/>
              </a:buClr>
              <a:buSzPct val="150000"/>
              <a:buFont typeface="Arial" pitchFamily="34" charset="0"/>
              <a:buChar char="•"/>
            </a:pPr>
            <a:r>
              <a:rPr lang="en-US" sz="1600" dirty="0" smtClean="0">
                <a:latin typeface="+mn-lt"/>
              </a:rPr>
              <a:t>These memories are typically acquired through repetition and practice, and composed of automatic sensor motor behaviors so deeply embedded that we are no longer aware of them. </a:t>
            </a:r>
          </a:p>
          <a:p>
            <a:pPr marL="171450" lvl="1" indent="-171450">
              <a:spcAft>
                <a:spcPts val="300"/>
              </a:spcAft>
              <a:buClr>
                <a:schemeClr val="accent1"/>
              </a:buClr>
              <a:buSzPct val="150000"/>
              <a:buFont typeface="Arial" pitchFamily="34" charset="0"/>
              <a:buChar char="•"/>
            </a:pPr>
            <a:r>
              <a:rPr lang="en-US" sz="1600" dirty="0" smtClean="0">
                <a:latin typeface="+mn-lt"/>
              </a:rPr>
              <a:t>Once learned, these "body memories" allow us to carry out ordinary motor actions more or less automatically, e.g., tying one’s shoe laces. </a:t>
            </a:r>
          </a:p>
          <a:p>
            <a:pPr marL="171450" lvl="1" indent="-171450">
              <a:spcAft>
                <a:spcPts val="300"/>
              </a:spcAft>
              <a:buClr>
                <a:schemeClr val="accent1"/>
              </a:buClr>
              <a:buSzPct val="150000"/>
              <a:buFont typeface="Arial" pitchFamily="34" charset="0"/>
              <a:buChar char="•"/>
            </a:pPr>
            <a:r>
              <a:rPr lang="en-US" sz="1600" dirty="0" smtClean="0">
                <a:latin typeface="+mn-lt"/>
                <a:ea typeface="Calibri" pitchFamily="34" charset="0"/>
                <a:cs typeface="Times New Roman" pitchFamily="18" charset="0"/>
              </a:rPr>
              <a:t>Procedural knowledge is intended to be practiced until it automates and can be</a:t>
            </a:r>
            <a:r>
              <a:rPr lang="en-US" sz="1600" dirty="0" smtClean="0">
                <a:latin typeface="+mn-lt"/>
                <a:cs typeface="Arial" pitchFamily="34" charset="0"/>
              </a:rPr>
              <a:t> </a:t>
            </a:r>
            <a:r>
              <a:rPr lang="en-US" sz="1600" dirty="0" smtClean="0">
                <a:latin typeface="+mn-lt"/>
                <a:ea typeface="Calibri" pitchFamily="34" charset="0"/>
                <a:cs typeface="Times New Roman" pitchFamily="18" charset="0"/>
              </a:rPr>
              <a:t>implemented without taking up space in working memory.</a:t>
            </a:r>
            <a:endParaRPr lang="en-US" sz="1600" dirty="0" smtClean="0">
              <a:latin typeface="+mn-lt"/>
              <a:cs typeface="Arial" pitchFamily="34" charset="0"/>
            </a:endParaRPr>
          </a:p>
          <a:p>
            <a:pPr marL="171450" lvl="1" indent="-171450">
              <a:spcAft>
                <a:spcPts val="300"/>
              </a:spcAft>
              <a:buClr>
                <a:schemeClr val="accent1"/>
              </a:buClr>
              <a:buSzPct val="150000"/>
              <a:buFont typeface="Arial" pitchFamily="34" charset="0"/>
              <a:buChar char="•"/>
            </a:pPr>
            <a:r>
              <a:rPr lang="en-US" sz="1600" dirty="0" smtClean="0">
                <a:latin typeface="+mn-lt"/>
              </a:rPr>
              <a:t>Procedural memory is sometimes referred to as </a:t>
            </a:r>
            <a:r>
              <a:rPr lang="en-US" sz="1600" b="1" dirty="0" smtClean="0">
                <a:latin typeface="+mn-lt"/>
              </a:rPr>
              <a:t>implicit memory</a:t>
            </a:r>
            <a:r>
              <a:rPr lang="en-US" sz="1600" dirty="0" smtClean="0">
                <a:latin typeface="+mn-lt"/>
              </a:rPr>
              <a:t> or </a:t>
            </a:r>
            <a:r>
              <a:rPr lang="en-US" sz="1600" b="1" dirty="0" smtClean="0">
                <a:latin typeface="+mn-lt"/>
              </a:rPr>
              <a:t>unconscious memories</a:t>
            </a:r>
            <a:r>
              <a:rPr lang="en-US" sz="1600" dirty="0" smtClean="0">
                <a:latin typeface="+mn-lt"/>
              </a:rPr>
              <a:t> that we use without realizing it, i.e., performance of a task without explicit and conscious awareness of  previous experiences.</a:t>
            </a:r>
          </a:p>
        </p:txBody>
      </p:sp>
      <p:sp>
        <p:nvSpPr>
          <p:cNvPr id="9" name="TextBox 8"/>
          <p:cNvSpPr txBox="1"/>
          <p:nvPr/>
        </p:nvSpPr>
        <p:spPr>
          <a:xfrm>
            <a:off x="228600" y="5638800"/>
            <a:ext cx="1143000" cy="400110"/>
          </a:xfrm>
          <a:prstGeom prst="rect">
            <a:avLst/>
          </a:prstGeom>
          <a:noFill/>
        </p:spPr>
        <p:txBody>
          <a:bodyPr>
            <a:spAutoFit/>
          </a:bodyPr>
          <a:lstStyle/>
          <a:p>
            <a:pPr algn="ctr">
              <a:defRPr/>
            </a:pPr>
            <a:r>
              <a:rPr lang="en-US" sz="1000" dirty="0">
                <a:latin typeface="+mn-lt"/>
                <a:cs typeface="Arial" pitchFamily="34" charset="0"/>
              </a:rPr>
              <a:t>Click to return to prior slide</a:t>
            </a:r>
          </a:p>
        </p:txBody>
      </p:sp>
      <p:sp>
        <p:nvSpPr>
          <p:cNvPr id="10" name="Action Button: Return 5">
            <a:hlinkClick r:id="rId2" action="ppaction://hlinksldjump" highlightClick="1"/>
          </p:cNvPr>
          <p:cNvSpPr>
            <a:spLocks noChangeArrowheads="1"/>
          </p:cNvSpPr>
          <p:nvPr/>
        </p:nvSpPr>
        <p:spPr bwMode="auto">
          <a:xfrm>
            <a:off x="533400" y="61722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2133600" y="457200"/>
            <a:ext cx="4876800" cy="7921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The Distracted Brain</a:t>
            </a:r>
            <a:endParaRPr lang="en-US" sz="2000" dirty="0" smtClean="0"/>
          </a:p>
        </p:txBody>
      </p:sp>
      <p:sp>
        <p:nvSpPr>
          <p:cNvPr id="1025" name="Rectangle 1"/>
          <p:cNvSpPr>
            <a:spLocks noChangeArrowheads="1"/>
          </p:cNvSpPr>
          <p:nvPr/>
        </p:nvSpPr>
        <p:spPr bwMode="auto">
          <a:xfrm>
            <a:off x="609600" y="1524000"/>
            <a:ext cx="8610600"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buClr>
                <a:schemeClr val="tx1">
                  <a:lumMod val="65000"/>
                  <a:lumOff val="35000"/>
                </a:schemeClr>
              </a:buClr>
              <a:buSzPct val="150000"/>
            </a:pPr>
            <a:r>
              <a:rPr lang="en-US" b="1" dirty="0" smtClean="0">
                <a:latin typeface="+mn-lt"/>
              </a:rPr>
              <a:t>Sensitivity to Interference (aka the “senior moment”)</a:t>
            </a:r>
            <a:endParaRPr lang="en-US" dirty="0" smtClean="0">
              <a:latin typeface="+mn-lt"/>
            </a:endParaRPr>
          </a:p>
          <a:p>
            <a:pPr marL="171450" lvl="1" indent="-171450">
              <a:spcAft>
                <a:spcPts val="300"/>
              </a:spcAft>
              <a:buClr>
                <a:schemeClr val="accent1"/>
              </a:buClr>
              <a:buSzPct val="150000"/>
              <a:buFont typeface="Arial" pitchFamily="34" charset="0"/>
              <a:buChar char="•"/>
            </a:pPr>
            <a:r>
              <a:rPr lang="en-US" sz="1600" dirty="0" smtClean="0">
                <a:latin typeface="+mn-lt"/>
              </a:rPr>
              <a:t>Our brains, despite remarkable capabilities, have distinct limitations </a:t>
            </a:r>
            <a:r>
              <a:rPr lang="en-US" sz="1400" dirty="0" smtClean="0">
                <a:latin typeface="+mn-lt"/>
              </a:rPr>
              <a:t>(Source: </a:t>
            </a:r>
            <a:r>
              <a:rPr lang="en-US" sz="1400" dirty="0" smtClean="0">
                <a:latin typeface="+mn-lt"/>
                <a:hlinkClick r:id="rId2"/>
              </a:rPr>
              <a:t>https://www.youtube.com/watch?v=7Wg0ho9UELY</a:t>
            </a:r>
            <a:r>
              <a:rPr lang="en-US" sz="1400" dirty="0" smtClean="0">
                <a:latin typeface="+mn-lt"/>
              </a:rPr>
              <a:t>) </a:t>
            </a:r>
          </a:p>
        </p:txBody>
      </p:sp>
      <p:sp>
        <p:nvSpPr>
          <p:cNvPr id="9" name="TextBox 8"/>
          <p:cNvSpPr txBox="1"/>
          <p:nvPr/>
        </p:nvSpPr>
        <p:spPr>
          <a:xfrm>
            <a:off x="304800" y="4495800"/>
            <a:ext cx="1143000" cy="400110"/>
          </a:xfrm>
          <a:prstGeom prst="rect">
            <a:avLst/>
          </a:prstGeom>
          <a:noFill/>
        </p:spPr>
        <p:txBody>
          <a:bodyPr>
            <a:spAutoFit/>
          </a:bodyPr>
          <a:lstStyle/>
          <a:p>
            <a:pPr algn="ctr">
              <a:defRPr/>
            </a:pPr>
            <a:r>
              <a:rPr lang="en-US" sz="1000" dirty="0">
                <a:latin typeface="+mn-lt"/>
                <a:cs typeface="Arial" pitchFamily="34" charset="0"/>
              </a:rPr>
              <a:t>Click to return to prior slide</a:t>
            </a:r>
          </a:p>
        </p:txBody>
      </p:sp>
      <p:sp>
        <p:nvSpPr>
          <p:cNvPr id="10" name="Action Button: Return 5">
            <a:hlinkClick r:id="rId3" action="ppaction://hlinksldjump" highlightClick="1"/>
          </p:cNvPr>
          <p:cNvSpPr>
            <a:spLocks noChangeArrowheads="1"/>
          </p:cNvSpPr>
          <p:nvPr/>
        </p:nvSpPr>
        <p:spPr bwMode="auto">
          <a:xfrm>
            <a:off x="609600" y="50292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pic>
        <p:nvPicPr>
          <p:cNvPr id="1026" name="Picture 2"/>
          <p:cNvPicPr>
            <a:picLocks noChangeAspect="1" noChangeArrowheads="1"/>
          </p:cNvPicPr>
          <p:nvPr/>
        </p:nvPicPr>
        <p:blipFill>
          <a:blip r:embed="rId4" cstate="print"/>
          <a:srcRect/>
          <a:stretch>
            <a:fillRect/>
          </a:stretch>
        </p:blipFill>
        <p:spPr bwMode="auto">
          <a:xfrm>
            <a:off x="2057400" y="2514600"/>
            <a:ext cx="5110163" cy="2988440"/>
          </a:xfrm>
          <a:prstGeom prst="rect">
            <a:avLst/>
          </a:prstGeom>
          <a:noFill/>
          <a:ln w="9525">
            <a:noFill/>
            <a:miter lim="800000"/>
            <a:headEnd/>
            <a:tailEnd/>
          </a:ln>
        </p:spPr>
      </p:pic>
      <p:sp>
        <p:nvSpPr>
          <p:cNvPr id="12" name="Rectangle 11"/>
          <p:cNvSpPr/>
          <p:nvPr/>
        </p:nvSpPr>
        <p:spPr>
          <a:xfrm>
            <a:off x="990600" y="5816025"/>
            <a:ext cx="7848600" cy="338554"/>
          </a:xfrm>
          <a:prstGeom prst="rect">
            <a:avLst/>
          </a:prstGeom>
        </p:spPr>
        <p:txBody>
          <a:bodyPr wrap="square">
            <a:spAutoFit/>
          </a:bodyPr>
          <a:lstStyle/>
          <a:p>
            <a:pPr marL="171450" lvl="1" indent="-171450">
              <a:spcAft>
                <a:spcPts val="300"/>
              </a:spcAft>
              <a:buClr>
                <a:schemeClr val="accent1"/>
              </a:buClr>
              <a:buSzPct val="150000"/>
            </a:pPr>
            <a:r>
              <a:rPr lang="en-US" sz="1600" dirty="0" smtClean="0">
                <a:latin typeface="+mn-lt"/>
              </a:rPr>
              <a:t>Selective Awareness Test: </a:t>
            </a:r>
            <a:r>
              <a:rPr lang="en-US" sz="1600" dirty="0" smtClean="0">
                <a:latin typeface="+mn-lt"/>
                <a:hlinkClick r:id="rId5"/>
              </a:rPr>
              <a:t>https://youtu.be/IGQmdoK_ZfY</a:t>
            </a:r>
            <a:r>
              <a:rPr lang="en-US" sz="1600" dirty="0" smtClean="0">
                <a:latin typeface="+mn-lt"/>
              </a:rPr>
              <a:t>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2133600" y="457200"/>
            <a:ext cx="4876800" cy="7921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Selective Attention</a:t>
            </a:r>
            <a:endParaRPr lang="en-US" sz="2000" dirty="0" smtClean="0"/>
          </a:p>
        </p:txBody>
      </p:sp>
      <p:sp>
        <p:nvSpPr>
          <p:cNvPr id="9" name="TextBox 8"/>
          <p:cNvSpPr txBox="1"/>
          <p:nvPr/>
        </p:nvSpPr>
        <p:spPr>
          <a:xfrm>
            <a:off x="304800" y="4495800"/>
            <a:ext cx="1143000" cy="400110"/>
          </a:xfrm>
          <a:prstGeom prst="rect">
            <a:avLst/>
          </a:prstGeom>
          <a:noFill/>
        </p:spPr>
        <p:txBody>
          <a:bodyPr>
            <a:spAutoFit/>
          </a:bodyPr>
          <a:lstStyle/>
          <a:p>
            <a:pPr algn="ctr">
              <a:defRPr/>
            </a:pPr>
            <a:r>
              <a:rPr lang="en-US" sz="1000" dirty="0">
                <a:latin typeface="+mn-lt"/>
                <a:cs typeface="Arial" pitchFamily="34" charset="0"/>
              </a:rPr>
              <a:t>Click to return to prior slide</a:t>
            </a:r>
          </a:p>
        </p:txBody>
      </p:sp>
      <p:sp>
        <p:nvSpPr>
          <p:cNvPr id="10" name="Action Button: Return 5">
            <a:hlinkClick r:id="rId2" action="ppaction://hlinksldjump" highlightClick="1"/>
          </p:cNvPr>
          <p:cNvSpPr>
            <a:spLocks noChangeArrowheads="1"/>
          </p:cNvSpPr>
          <p:nvPr/>
        </p:nvSpPr>
        <p:spPr bwMode="auto">
          <a:xfrm>
            <a:off x="609600" y="50292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
        <p:nvSpPr>
          <p:cNvPr id="8" name="Rectangle 1"/>
          <p:cNvSpPr>
            <a:spLocks noChangeArrowheads="1"/>
          </p:cNvSpPr>
          <p:nvPr/>
        </p:nvSpPr>
        <p:spPr bwMode="auto">
          <a:xfrm>
            <a:off x="533400" y="1596494"/>
            <a:ext cx="8382000" cy="27469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300"/>
              </a:spcAft>
              <a:buClr>
                <a:schemeClr val="tx1">
                  <a:lumMod val="65000"/>
                  <a:lumOff val="35000"/>
                </a:schemeClr>
              </a:buClr>
              <a:buSzPct val="150000"/>
            </a:pPr>
            <a:r>
              <a:rPr lang="en-US" b="1" dirty="0" smtClean="0">
                <a:latin typeface="+mn-lt"/>
              </a:rPr>
              <a:t>Selective attention</a:t>
            </a:r>
            <a:r>
              <a:rPr lang="en-US" dirty="0" smtClean="0">
                <a:latin typeface="+mn-lt"/>
              </a:rPr>
              <a:t> refers to the learner's ability to select and process certain information while simultaneously ignoring other information. Several factors influence attention:</a:t>
            </a:r>
          </a:p>
          <a:p>
            <a:pPr marL="285750" lvl="1" indent="-171450">
              <a:spcAft>
                <a:spcPts val="600"/>
              </a:spcAft>
              <a:buClr>
                <a:schemeClr val="accent1"/>
              </a:buClr>
              <a:buSzPct val="150000"/>
              <a:buFont typeface="Arial" pitchFamily="34" charset="0"/>
              <a:buChar char="•"/>
            </a:pPr>
            <a:r>
              <a:rPr lang="en-US" sz="1600" dirty="0" smtClean="0">
                <a:latin typeface="+mn-lt"/>
              </a:rPr>
              <a:t>The meaning that the task or information holds for the individual</a:t>
            </a:r>
          </a:p>
          <a:p>
            <a:pPr marL="285750" lvl="1" indent="-171450">
              <a:spcAft>
                <a:spcPts val="600"/>
              </a:spcAft>
              <a:buClr>
                <a:schemeClr val="accent1"/>
              </a:buClr>
              <a:buSzPct val="150000"/>
              <a:buFont typeface="Arial" pitchFamily="34" charset="0"/>
              <a:buChar char="•"/>
            </a:pPr>
            <a:r>
              <a:rPr lang="en-US" sz="1600" dirty="0" smtClean="0">
                <a:latin typeface="+mn-lt"/>
              </a:rPr>
              <a:t>Similarity between competing tasks or sources of information</a:t>
            </a:r>
          </a:p>
          <a:p>
            <a:pPr marL="285750" lvl="1" indent="-171450">
              <a:spcAft>
                <a:spcPts val="600"/>
              </a:spcAft>
              <a:buClr>
                <a:schemeClr val="accent1"/>
              </a:buClr>
              <a:buSzPct val="150000"/>
              <a:buFont typeface="Arial" pitchFamily="34" charset="0"/>
              <a:buChar char="•"/>
            </a:pPr>
            <a:r>
              <a:rPr lang="en-US" sz="1600" dirty="0" smtClean="0">
                <a:latin typeface="+mn-lt"/>
              </a:rPr>
              <a:t>Task complexity or difficulty (influenced also by prior knowledge)</a:t>
            </a:r>
          </a:p>
          <a:p>
            <a:pPr marL="285750" lvl="1" indent="-171450">
              <a:spcAft>
                <a:spcPts val="600"/>
              </a:spcAft>
              <a:buClr>
                <a:schemeClr val="accent1"/>
              </a:buClr>
              <a:buSzPct val="150000"/>
              <a:buFont typeface="Arial" pitchFamily="34" charset="0"/>
              <a:buChar char="•"/>
            </a:pPr>
            <a:r>
              <a:rPr lang="en-US" sz="1600" dirty="0" smtClean="0">
                <a:latin typeface="+mn-lt"/>
              </a:rPr>
              <a:t>Ability to control attention (which differs with age, hyperactivity, intelligence, and learning disabilities)</a:t>
            </a:r>
          </a:p>
          <a:p>
            <a:pPr marL="342900" lvl="1" indent="-171450">
              <a:spcAft>
                <a:spcPts val="600"/>
              </a:spcAft>
              <a:buClr>
                <a:schemeClr val="accent1"/>
              </a:buClr>
              <a:buSzPct val="150000"/>
              <a:buFont typeface="Arial" pitchFamily="34" charset="0"/>
              <a:buChar char="•"/>
            </a:pPr>
            <a:endParaRPr lang="en-US" sz="1600" dirty="0" smtClean="0">
              <a:latin typeface="+mn-lt"/>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2133600" y="457200"/>
            <a:ext cx="4876800" cy="7921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Dual Coding Theory</a:t>
            </a:r>
            <a:endParaRPr lang="en-US" sz="2000" dirty="0" smtClean="0"/>
          </a:p>
        </p:txBody>
      </p:sp>
      <p:sp>
        <p:nvSpPr>
          <p:cNvPr id="9" name="TextBox 8"/>
          <p:cNvSpPr txBox="1"/>
          <p:nvPr/>
        </p:nvSpPr>
        <p:spPr>
          <a:xfrm>
            <a:off x="304800" y="5105400"/>
            <a:ext cx="1143000" cy="400110"/>
          </a:xfrm>
          <a:prstGeom prst="rect">
            <a:avLst/>
          </a:prstGeom>
          <a:noFill/>
        </p:spPr>
        <p:txBody>
          <a:bodyPr>
            <a:spAutoFit/>
          </a:bodyPr>
          <a:lstStyle/>
          <a:p>
            <a:pPr algn="ctr">
              <a:defRPr/>
            </a:pPr>
            <a:r>
              <a:rPr lang="en-US" sz="1000" dirty="0">
                <a:latin typeface="+mn-lt"/>
                <a:cs typeface="Arial" pitchFamily="34" charset="0"/>
              </a:rPr>
              <a:t>Click to return to prior slide</a:t>
            </a:r>
          </a:p>
        </p:txBody>
      </p:sp>
      <p:sp>
        <p:nvSpPr>
          <p:cNvPr id="10" name="Action Button: Return 5">
            <a:hlinkClick r:id="rId2" action="ppaction://hlinksldjump" highlightClick="1"/>
          </p:cNvPr>
          <p:cNvSpPr>
            <a:spLocks noChangeArrowheads="1"/>
          </p:cNvSpPr>
          <p:nvPr/>
        </p:nvSpPr>
        <p:spPr bwMode="auto">
          <a:xfrm>
            <a:off x="609600" y="5638800"/>
            <a:ext cx="457200" cy="381000"/>
          </a:xfrm>
          <a:prstGeom prst="actionButtonReturn">
            <a:avLst/>
          </a:prstGeom>
          <a:solidFill>
            <a:schemeClr val="accent1">
              <a:alpha val="79999"/>
            </a:schemeClr>
          </a:solidFill>
          <a:ln w="9525" algn="ctr">
            <a:noFill/>
            <a:round/>
            <a:headEnd/>
            <a:tailEnd/>
          </a:ln>
        </p:spPr>
        <p:txBody>
          <a:bodyPr/>
          <a:lstStyle/>
          <a:p>
            <a:endParaRPr lang="en-US"/>
          </a:p>
        </p:txBody>
      </p:sp>
      <p:sp>
        <p:nvSpPr>
          <p:cNvPr id="6" name="Rectangle 3"/>
          <p:cNvSpPr txBox="1">
            <a:spLocks noChangeArrowheads="1"/>
          </p:cNvSpPr>
          <p:nvPr/>
        </p:nvSpPr>
        <p:spPr bwMode="auto">
          <a:xfrm>
            <a:off x="304800" y="1600200"/>
            <a:ext cx="8686800" cy="2667000"/>
          </a:xfrm>
          <a:prstGeom prst="rect">
            <a:avLst/>
          </a:prstGeom>
          <a:noFill/>
          <a:ln w="9525">
            <a:noFill/>
            <a:miter lim="800000"/>
            <a:headEnd/>
            <a:tailEnd/>
          </a:ln>
        </p:spPr>
        <p:txBody>
          <a:bodyPr/>
          <a:lstStyle/>
          <a:p>
            <a:pPr marL="234950" indent="-234950">
              <a:spcAft>
                <a:spcPts val="600"/>
              </a:spcAft>
              <a:buClr>
                <a:schemeClr val="tx1">
                  <a:lumMod val="65000"/>
                  <a:lumOff val="35000"/>
                </a:schemeClr>
              </a:buClr>
              <a:buSzPct val="150000"/>
              <a:buFont typeface="Arial" pitchFamily="34" charset="0"/>
              <a:buChar char="•"/>
              <a:defRPr/>
            </a:pPr>
            <a:r>
              <a:rPr lang="en-US" dirty="0" smtClean="0">
                <a:latin typeface="+mn-lt"/>
                <a:cs typeface="Arial" pitchFamily="34" charset="0"/>
              </a:rPr>
              <a:t>Dual </a:t>
            </a:r>
            <a:r>
              <a:rPr lang="en-US" dirty="0">
                <a:latin typeface="+mn-lt"/>
                <a:cs typeface="Arial" pitchFamily="34" charset="0"/>
              </a:rPr>
              <a:t>coding theory attempts to give equal weight to verbal and non-verbal processing in that cognition is unique and has become specialized for dealing simultaneously with language and with nonverbal objects and events. </a:t>
            </a:r>
          </a:p>
          <a:p>
            <a:pPr marL="234950" indent="-234950">
              <a:spcAft>
                <a:spcPts val="600"/>
              </a:spcAft>
              <a:buClr>
                <a:schemeClr val="tx1">
                  <a:lumMod val="65000"/>
                  <a:lumOff val="35000"/>
                </a:schemeClr>
              </a:buClr>
              <a:buSzPct val="150000"/>
              <a:buFont typeface="Arial" pitchFamily="34" charset="0"/>
              <a:buChar char="•"/>
              <a:defRPr/>
            </a:pPr>
            <a:r>
              <a:rPr lang="en-US" dirty="0">
                <a:latin typeface="+mn-lt"/>
                <a:cs typeface="Arial" pitchFamily="34" charset="0"/>
              </a:rPr>
              <a:t>The theory assumes there are two cognitive subsystems, one specialized for the representation and processing of nonverbal objects/events (i.e., imagery), and the other specialized for dealing with language.</a:t>
            </a:r>
          </a:p>
          <a:p>
            <a:pPr marL="338138" lvl="1" indent="-168275">
              <a:spcBef>
                <a:spcPts val="0"/>
              </a:spcBef>
              <a:spcAft>
                <a:spcPts val="300"/>
              </a:spcAft>
              <a:buClr>
                <a:schemeClr val="accent1"/>
              </a:buClr>
              <a:buSzPct val="150000"/>
              <a:buFontTx/>
              <a:buChar char="•"/>
              <a:defRPr/>
            </a:pPr>
            <a:r>
              <a:rPr lang="en-US" sz="1700" kern="0" dirty="0">
                <a:latin typeface="+mn-lt"/>
                <a:cs typeface="Arial" pitchFamily="34" charset="0"/>
              </a:rPr>
              <a:t>Adds context to the written/spoken word.</a:t>
            </a:r>
          </a:p>
          <a:p>
            <a:pPr marL="338138" lvl="1" indent="-168275">
              <a:spcBef>
                <a:spcPts val="0"/>
              </a:spcBef>
              <a:spcAft>
                <a:spcPts val="300"/>
              </a:spcAft>
              <a:buClr>
                <a:schemeClr val="accent1"/>
              </a:buClr>
              <a:buSzPct val="150000"/>
              <a:buFontTx/>
              <a:buChar char="•"/>
              <a:defRPr/>
            </a:pPr>
            <a:r>
              <a:rPr lang="en-US" sz="1700" i="1" dirty="0">
                <a:latin typeface="+mn-lt"/>
                <a:cs typeface="Arial" pitchFamily="34" charset="0"/>
              </a:rPr>
              <a:t>Retention is improved through words and pictures </a:t>
            </a:r>
            <a:r>
              <a:rPr lang="en-US" sz="1700" dirty="0">
                <a:latin typeface="+mn-lt"/>
                <a:cs typeface="Arial" pitchFamily="34" charset="0"/>
              </a:rPr>
              <a:t>(visual media) rather than through words alone.</a:t>
            </a:r>
            <a:endParaRPr lang="en-US" sz="1700" kern="0" dirty="0">
              <a:latin typeface="+mn-lt"/>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5334000" y="1600200"/>
            <a:ext cx="3733800" cy="3740150"/>
          </a:xfrm>
          <a:prstGeom prst="rect">
            <a:avLst/>
          </a:prstGeom>
          <a:noFill/>
          <a:ln w="9525">
            <a:noFill/>
            <a:miter lim="800000"/>
            <a:headEnd/>
            <a:tailEnd/>
          </a:ln>
        </p:spPr>
      </p:pic>
      <p:sp>
        <p:nvSpPr>
          <p:cNvPr id="22535" name="Rectangle 3"/>
          <p:cNvSpPr>
            <a:spLocks noGrp="1" noChangeArrowheads="1"/>
          </p:cNvSpPr>
          <p:nvPr>
            <p:ph type="body" idx="1"/>
          </p:nvPr>
        </p:nvSpPr>
        <p:spPr bwMode="auto">
          <a:xfrm>
            <a:off x="304800" y="1524000"/>
            <a:ext cx="5638800" cy="2514600"/>
          </a:xfrm>
          <a:ln>
            <a:miter lim="800000"/>
            <a:headEnd/>
            <a:tailEnd/>
          </a:ln>
        </p:spPr>
        <p:txBody>
          <a:bodyPr vert="horz" wrap="square" lIns="91440" tIns="45720" rIns="91440" bIns="45720" numCol="1" anchor="t" anchorCtr="0" compatLnSpc="1">
            <a:prstTxWarp prst="textNoShape">
              <a:avLst/>
            </a:prstTxWarp>
          </a:bodyPr>
          <a:lstStyle/>
          <a:p>
            <a:pPr marL="169863" indent="-169863">
              <a:spcBef>
                <a:spcPct val="0"/>
              </a:spcBef>
              <a:spcAft>
                <a:spcPts val="300"/>
              </a:spcAft>
              <a:defRPr/>
            </a:pPr>
            <a:r>
              <a:rPr lang="en-US" sz="1900" dirty="0" smtClean="0"/>
              <a:t>Many different events can increase a synapse’s strength when we learn new information. </a:t>
            </a:r>
          </a:p>
          <a:p>
            <a:pPr marL="169863" indent="-169863">
              <a:spcBef>
                <a:spcPct val="0"/>
              </a:spcBef>
              <a:spcAft>
                <a:spcPts val="300"/>
              </a:spcAft>
              <a:defRPr/>
            </a:pPr>
            <a:r>
              <a:rPr lang="en-US" sz="1900" dirty="0" smtClean="0"/>
              <a:t>That process is called long-term potentiation where repeatedly stimulating two neurons at the same time fortifies the link between them. </a:t>
            </a:r>
          </a:p>
          <a:p>
            <a:pPr marL="169863" indent="-169863">
              <a:spcBef>
                <a:spcPct val="0"/>
              </a:spcBef>
              <a:spcAft>
                <a:spcPts val="300"/>
              </a:spcAft>
              <a:defRPr/>
            </a:pPr>
            <a:r>
              <a:rPr lang="en-US" sz="1900" dirty="0" smtClean="0"/>
              <a:t>After a strong connection is established between these neurons, stimulating the first neuron will more likely excite the second. </a:t>
            </a:r>
          </a:p>
        </p:txBody>
      </p:sp>
      <p:sp>
        <p:nvSpPr>
          <p:cNvPr id="12" name="TextBox 11"/>
          <p:cNvSpPr txBox="1"/>
          <p:nvPr/>
        </p:nvSpPr>
        <p:spPr>
          <a:xfrm>
            <a:off x="533400" y="5334000"/>
            <a:ext cx="7924800" cy="708025"/>
          </a:xfrm>
          <a:prstGeom prst="rect">
            <a:avLst/>
          </a:prstGeom>
          <a:solidFill>
            <a:schemeClr val="bg2">
              <a:lumMod val="20000"/>
              <a:lumOff val="80000"/>
            </a:schemeClr>
          </a:solidFill>
          <a:ln w="38100">
            <a:solidFill>
              <a:schemeClr val="bg2"/>
            </a:solidFill>
          </a:ln>
        </p:spPr>
        <p:txBody>
          <a:bodyPr>
            <a:spAutoFit/>
          </a:bodyPr>
          <a:lstStyle/>
          <a:p>
            <a:pPr fontAlgn="t">
              <a:defRPr/>
            </a:pPr>
            <a:r>
              <a:rPr lang="en-US" sz="2000" b="1" i="1" dirty="0">
                <a:latin typeface="+mn-lt"/>
                <a:cs typeface="Arial" pitchFamily="34" charset="0"/>
              </a:rPr>
              <a:t>Learning is not how the information gets in, it’s what happens to the information once it is </a:t>
            </a:r>
            <a:r>
              <a:rPr lang="en-US" sz="2000" b="1" i="1" dirty="0" smtClean="0">
                <a:latin typeface="+mn-lt"/>
                <a:cs typeface="Arial" pitchFamily="34" charset="0"/>
              </a:rPr>
              <a:t>‘in’.</a:t>
            </a:r>
            <a:endParaRPr lang="en-US" sz="2000" i="1" dirty="0">
              <a:latin typeface="+mn-lt"/>
              <a:cs typeface="+mn-cs"/>
            </a:endParaRPr>
          </a:p>
        </p:txBody>
      </p:sp>
      <p:grpSp>
        <p:nvGrpSpPr>
          <p:cNvPr id="11" name="Group 10"/>
          <p:cNvGrpSpPr/>
          <p:nvPr/>
        </p:nvGrpSpPr>
        <p:grpSpPr>
          <a:xfrm>
            <a:off x="304800" y="6172200"/>
            <a:ext cx="8534400" cy="381000"/>
            <a:chOff x="838200" y="6324600"/>
            <a:chExt cx="7505700" cy="381000"/>
          </a:xfrm>
        </p:grpSpPr>
        <p:sp>
          <p:nvSpPr>
            <p:cNvPr id="14"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15"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pic>
          <p:nvPicPr>
            <p:cNvPr id="2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1" cstate="print"/>
            <a:srcRect/>
            <a:stretch>
              <a:fillRect/>
            </a:stretch>
          </p:blipFill>
          <p:spPr bwMode="auto">
            <a:xfrm>
              <a:off x="7772400" y="6324600"/>
              <a:ext cx="571500" cy="295275"/>
            </a:xfrm>
            <a:prstGeom prst="rect">
              <a:avLst/>
            </a:prstGeom>
            <a:noFill/>
            <a:ln w="9525">
              <a:noFill/>
              <a:miter lim="800000"/>
              <a:headEnd/>
              <a:tailEnd/>
            </a:ln>
          </p:spPr>
        </p:pic>
      </p:grpSp>
      <p:sp>
        <p:nvSpPr>
          <p:cNvPr id="17" name="Rectangle 2"/>
          <p:cNvSpPr>
            <a:spLocks noGrp="1" noChangeArrowheads="1"/>
          </p:cNvSpPr>
          <p:nvPr>
            <p:ph type="title"/>
          </p:nvPr>
        </p:nvSpPr>
        <p:spPr bwMode="auto">
          <a:xfrm>
            <a:off x="76200" y="228600"/>
            <a:ext cx="91440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The “Neuroscience” of Memory:</a:t>
            </a:r>
            <a:br>
              <a:rPr lang="en-US" sz="3200" dirty="0" smtClean="0"/>
            </a:br>
            <a:r>
              <a:rPr lang="en-US" sz="3200" dirty="0" smtClean="0"/>
              <a:t>How the Brain Learns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bwMode="auto">
          <a:xfrm>
            <a:off x="1143000" y="228600"/>
            <a:ext cx="6553200" cy="609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Cognitive Information Processing (CIP) Model</a:t>
            </a:r>
          </a:p>
        </p:txBody>
      </p:sp>
      <p:sp>
        <p:nvSpPr>
          <p:cNvPr id="30" name="Rectangle 3"/>
          <p:cNvSpPr txBox="1">
            <a:spLocks noChangeArrowheads="1"/>
          </p:cNvSpPr>
          <p:nvPr/>
        </p:nvSpPr>
        <p:spPr bwMode="auto">
          <a:xfrm>
            <a:off x="304800" y="1447800"/>
            <a:ext cx="8686800" cy="838200"/>
          </a:xfrm>
          <a:prstGeom prst="rect">
            <a:avLst/>
          </a:prstGeom>
          <a:noFill/>
          <a:ln w="9525">
            <a:noFill/>
            <a:miter lim="800000"/>
            <a:headEnd/>
            <a:tailEnd/>
          </a:ln>
        </p:spPr>
        <p:txBody>
          <a:bodyPr/>
          <a:lstStyle/>
          <a:p>
            <a:pPr>
              <a:spcAft>
                <a:spcPts val="600"/>
              </a:spcAft>
              <a:buClr>
                <a:schemeClr val="bg2"/>
              </a:buClr>
              <a:buSzPct val="150000"/>
              <a:defRPr/>
            </a:pPr>
            <a:r>
              <a:rPr lang="en-US" sz="1700" dirty="0">
                <a:latin typeface="+mn-lt"/>
                <a:cs typeface="+mn-cs"/>
              </a:rPr>
              <a:t>Cognitive Information Processing (CIP) model views learning when information is received from the environment via the senses (modalities), processed and stored into memory, and then output in some form of learned capability. </a:t>
            </a:r>
          </a:p>
        </p:txBody>
      </p:sp>
      <p:grpSp>
        <p:nvGrpSpPr>
          <p:cNvPr id="53" name="Group 52"/>
          <p:cNvGrpSpPr/>
          <p:nvPr/>
        </p:nvGrpSpPr>
        <p:grpSpPr>
          <a:xfrm>
            <a:off x="1676400" y="2438400"/>
            <a:ext cx="5903817" cy="534744"/>
            <a:chOff x="592137" y="4114800"/>
            <a:chExt cx="5903817" cy="534744"/>
          </a:xfrm>
        </p:grpSpPr>
        <p:grpSp>
          <p:nvGrpSpPr>
            <p:cNvPr id="23" name="Group 46"/>
            <p:cNvGrpSpPr>
              <a:grpSpLocks/>
            </p:cNvGrpSpPr>
            <p:nvPr/>
          </p:nvGrpSpPr>
          <p:grpSpPr bwMode="auto">
            <a:xfrm>
              <a:off x="592137" y="4114800"/>
              <a:ext cx="5903817" cy="534744"/>
              <a:chOff x="304800" y="4071504"/>
              <a:chExt cx="6059713" cy="558800"/>
            </a:xfrm>
          </p:grpSpPr>
          <p:sp>
            <p:nvSpPr>
              <p:cNvPr id="27" name="TextBox 26"/>
              <p:cNvSpPr txBox="1"/>
              <p:nvPr/>
            </p:nvSpPr>
            <p:spPr bwMode="auto">
              <a:xfrm>
                <a:off x="304800" y="4121645"/>
                <a:ext cx="1094970" cy="482433"/>
              </a:xfrm>
              <a:prstGeom prst="rect">
                <a:avLst/>
              </a:prstGeom>
              <a:noFill/>
            </p:spPr>
            <p:txBody>
              <a:bodyPr wrap="square">
                <a:spAutoFit/>
              </a:bodyPr>
              <a:lstStyle/>
              <a:p>
                <a:pPr algn="ctr">
                  <a:defRPr/>
                </a:pPr>
                <a:r>
                  <a:rPr lang="en-US" sz="1200" b="1" dirty="0">
                    <a:latin typeface="+mn-lt"/>
                    <a:cs typeface="+mn-cs"/>
                  </a:rPr>
                  <a:t>Sensory Input</a:t>
                </a:r>
              </a:p>
            </p:txBody>
          </p:sp>
          <p:sp>
            <p:nvSpPr>
              <p:cNvPr id="28" name="TextBox 27"/>
              <p:cNvSpPr txBox="1"/>
              <p:nvPr/>
            </p:nvSpPr>
            <p:spPr bwMode="auto">
              <a:xfrm>
                <a:off x="1898372" y="4146466"/>
                <a:ext cx="1065640" cy="482433"/>
              </a:xfrm>
              <a:prstGeom prst="rect">
                <a:avLst/>
              </a:prstGeom>
              <a:noFill/>
            </p:spPr>
            <p:txBody>
              <a:bodyPr>
                <a:spAutoFit/>
              </a:bodyPr>
              <a:lstStyle/>
              <a:p>
                <a:pPr algn="ctr">
                  <a:defRPr/>
                </a:pPr>
                <a:r>
                  <a:rPr lang="en-US" sz="1200" b="1" dirty="0">
                    <a:latin typeface="+mn-lt"/>
                    <a:cs typeface="+mn-cs"/>
                  </a:rPr>
                  <a:t>Sensory Memory</a:t>
                </a:r>
              </a:p>
            </p:txBody>
          </p:sp>
          <p:sp>
            <p:nvSpPr>
              <p:cNvPr id="32" name="TextBox 31"/>
              <p:cNvSpPr txBox="1"/>
              <p:nvPr/>
            </p:nvSpPr>
            <p:spPr bwMode="auto">
              <a:xfrm>
                <a:off x="3589710" y="4071504"/>
                <a:ext cx="1114523" cy="482433"/>
              </a:xfrm>
              <a:prstGeom prst="rect">
                <a:avLst/>
              </a:prstGeom>
              <a:noFill/>
            </p:spPr>
            <p:txBody>
              <a:bodyPr>
                <a:spAutoFit/>
              </a:bodyPr>
              <a:lstStyle/>
              <a:p>
                <a:pPr algn="ctr">
                  <a:defRPr/>
                </a:pPr>
                <a:r>
                  <a:rPr lang="en-US" sz="1200" b="1" dirty="0">
                    <a:latin typeface="+mn-lt"/>
                    <a:cs typeface="+mn-cs"/>
                  </a:rPr>
                  <a:t>Short-term Memory</a:t>
                </a:r>
              </a:p>
            </p:txBody>
          </p:sp>
          <p:sp>
            <p:nvSpPr>
              <p:cNvPr id="33" name="Rectangle 16"/>
              <p:cNvSpPr>
                <a:spLocks noChangeArrowheads="1"/>
              </p:cNvSpPr>
              <p:nvPr/>
            </p:nvSpPr>
            <p:spPr bwMode="auto">
              <a:xfrm>
                <a:off x="5250088" y="4071504"/>
                <a:ext cx="1114425" cy="558800"/>
              </a:xfrm>
              <a:prstGeom prst="rect">
                <a:avLst/>
              </a:prstGeom>
              <a:noFill/>
              <a:ln w="25400" algn="ctr">
                <a:solidFill>
                  <a:schemeClr val="tx1"/>
                </a:solidFill>
                <a:round/>
                <a:headEnd/>
                <a:tailEnd/>
              </a:ln>
            </p:spPr>
            <p:txBody>
              <a:bodyPr/>
              <a:lstStyle/>
              <a:p>
                <a:pPr algn="ctr" fontAlgn="t"/>
                <a:endParaRPr lang="en-US" dirty="0"/>
              </a:p>
            </p:txBody>
          </p:sp>
          <p:sp>
            <p:nvSpPr>
              <p:cNvPr id="34" name="TextBox 33"/>
              <p:cNvSpPr txBox="1"/>
              <p:nvPr/>
            </p:nvSpPr>
            <p:spPr bwMode="auto">
              <a:xfrm>
                <a:off x="5171876" y="4071504"/>
                <a:ext cx="1191106" cy="482433"/>
              </a:xfrm>
              <a:prstGeom prst="rect">
                <a:avLst/>
              </a:prstGeom>
              <a:noFill/>
            </p:spPr>
            <p:txBody>
              <a:bodyPr>
                <a:spAutoFit/>
              </a:bodyPr>
              <a:lstStyle/>
              <a:p>
                <a:pPr algn="ctr">
                  <a:defRPr/>
                </a:pPr>
                <a:r>
                  <a:rPr lang="en-US" sz="1200" b="1" dirty="0">
                    <a:latin typeface="+mn-lt"/>
                    <a:cs typeface="+mn-cs"/>
                  </a:rPr>
                  <a:t>Long-term Memory</a:t>
                </a:r>
              </a:p>
            </p:txBody>
          </p:sp>
        </p:grpSp>
        <p:cxnSp>
          <p:nvCxnSpPr>
            <p:cNvPr id="47" name="Straight Arrow Connector 23"/>
            <p:cNvCxnSpPr>
              <a:cxnSpLocks noChangeShapeType="1"/>
            </p:cNvCxnSpPr>
            <p:nvPr/>
          </p:nvCxnSpPr>
          <p:spPr bwMode="auto">
            <a:xfrm>
              <a:off x="4953000" y="4343400"/>
              <a:ext cx="383572" cy="0"/>
            </a:xfrm>
            <a:prstGeom prst="straightConnector1">
              <a:avLst/>
            </a:prstGeom>
            <a:noFill/>
            <a:ln w="38100" algn="ctr">
              <a:solidFill>
                <a:schemeClr val="tx1"/>
              </a:solidFill>
              <a:round/>
              <a:headEnd/>
              <a:tailEnd type="triangle" w="med" len="med"/>
            </a:ln>
          </p:spPr>
        </p:cxnSp>
        <p:cxnSp>
          <p:nvCxnSpPr>
            <p:cNvPr id="48" name="Straight Arrow Connector 23"/>
            <p:cNvCxnSpPr>
              <a:cxnSpLocks noChangeShapeType="1"/>
            </p:cNvCxnSpPr>
            <p:nvPr/>
          </p:nvCxnSpPr>
          <p:spPr bwMode="auto">
            <a:xfrm>
              <a:off x="3350228" y="4343400"/>
              <a:ext cx="383572" cy="0"/>
            </a:xfrm>
            <a:prstGeom prst="straightConnector1">
              <a:avLst/>
            </a:prstGeom>
            <a:noFill/>
            <a:ln w="38100" algn="ctr">
              <a:solidFill>
                <a:schemeClr val="tx1"/>
              </a:solidFill>
              <a:round/>
              <a:headEnd/>
              <a:tailEnd type="triangle" w="med" len="med"/>
            </a:ln>
          </p:spPr>
        </p:cxnSp>
        <p:cxnSp>
          <p:nvCxnSpPr>
            <p:cNvPr id="49" name="Straight Arrow Connector 23"/>
            <p:cNvCxnSpPr>
              <a:cxnSpLocks noChangeShapeType="1"/>
            </p:cNvCxnSpPr>
            <p:nvPr/>
          </p:nvCxnSpPr>
          <p:spPr bwMode="auto">
            <a:xfrm>
              <a:off x="1750028" y="4343400"/>
              <a:ext cx="383572" cy="0"/>
            </a:xfrm>
            <a:prstGeom prst="straightConnector1">
              <a:avLst/>
            </a:prstGeom>
            <a:noFill/>
            <a:ln w="38100" algn="ctr">
              <a:solidFill>
                <a:schemeClr val="tx1"/>
              </a:solidFill>
              <a:round/>
              <a:headEnd/>
              <a:tailEnd type="triangle" w="med" len="med"/>
            </a:ln>
          </p:spPr>
        </p:cxnSp>
        <p:sp>
          <p:nvSpPr>
            <p:cNvPr id="50" name="Rectangle 16"/>
            <p:cNvSpPr>
              <a:spLocks noChangeArrowheads="1"/>
            </p:cNvSpPr>
            <p:nvPr/>
          </p:nvSpPr>
          <p:spPr bwMode="auto">
            <a:xfrm>
              <a:off x="609600" y="4114800"/>
              <a:ext cx="1085755" cy="534744"/>
            </a:xfrm>
            <a:prstGeom prst="rect">
              <a:avLst/>
            </a:prstGeom>
            <a:noFill/>
            <a:ln w="25400" algn="ctr">
              <a:solidFill>
                <a:schemeClr val="tx1"/>
              </a:solidFill>
              <a:round/>
              <a:headEnd/>
              <a:tailEnd/>
            </a:ln>
          </p:spPr>
          <p:txBody>
            <a:bodyPr/>
            <a:lstStyle/>
            <a:p>
              <a:pPr algn="ctr" fontAlgn="t"/>
              <a:endParaRPr lang="en-US" dirty="0"/>
            </a:p>
          </p:txBody>
        </p:sp>
        <p:sp>
          <p:nvSpPr>
            <p:cNvPr id="51" name="Rectangle 16"/>
            <p:cNvSpPr>
              <a:spLocks noChangeArrowheads="1"/>
            </p:cNvSpPr>
            <p:nvPr/>
          </p:nvSpPr>
          <p:spPr bwMode="auto">
            <a:xfrm>
              <a:off x="2190845" y="4114800"/>
              <a:ext cx="1085755" cy="534744"/>
            </a:xfrm>
            <a:prstGeom prst="rect">
              <a:avLst/>
            </a:prstGeom>
            <a:noFill/>
            <a:ln w="25400" algn="ctr">
              <a:solidFill>
                <a:schemeClr val="tx1"/>
              </a:solidFill>
              <a:round/>
              <a:headEnd/>
              <a:tailEnd/>
            </a:ln>
          </p:spPr>
          <p:txBody>
            <a:bodyPr/>
            <a:lstStyle/>
            <a:p>
              <a:pPr algn="ctr" fontAlgn="t"/>
              <a:endParaRPr lang="en-US" dirty="0"/>
            </a:p>
          </p:txBody>
        </p:sp>
        <p:sp>
          <p:nvSpPr>
            <p:cNvPr id="52" name="Rectangle 16"/>
            <p:cNvSpPr>
              <a:spLocks noChangeArrowheads="1"/>
            </p:cNvSpPr>
            <p:nvPr/>
          </p:nvSpPr>
          <p:spPr bwMode="auto">
            <a:xfrm>
              <a:off x="3810000" y="4114800"/>
              <a:ext cx="1085755" cy="534744"/>
            </a:xfrm>
            <a:prstGeom prst="rect">
              <a:avLst/>
            </a:prstGeom>
            <a:noFill/>
            <a:ln w="25400" algn="ctr">
              <a:solidFill>
                <a:schemeClr val="tx1"/>
              </a:solidFill>
              <a:round/>
              <a:headEnd/>
              <a:tailEnd/>
            </a:ln>
          </p:spPr>
          <p:txBody>
            <a:bodyPr/>
            <a:lstStyle/>
            <a:p>
              <a:pPr algn="ctr" fontAlgn="t"/>
              <a:endParaRPr lang="en-US" dirty="0"/>
            </a:p>
          </p:txBody>
        </p:sp>
      </p:grpSp>
      <p:pic>
        <p:nvPicPr>
          <p:cNvPr id="3076" name="Picture 4"/>
          <p:cNvPicPr>
            <a:picLocks noChangeAspect="1" noChangeArrowheads="1"/>
          </p:cNvPicPr>
          <p:nvPr/>
        </p:nvPicPr>
        <p:blipFill>
          <a:blip r:embed="rId3" cstate="print"/>
          <a:srcRect/>
          <a:stretch>
            <a:fillRect/>
          </a:stretch>
        </p:blipFill>
        <p:spPr bwMode="auto">
          <a:xfrm>
            <a:off x="2667000" y="3276600"/>
            <a:ext cx="3733800" cy="2756250"/>
          </a:xfrm>
          <a:prstGeom prst="rect">
            <a:avLst/>
          </a:prstGeom>
          <a:noFill/>
          <a:ln w="9525">
            <a:noFill/>
            <a:miter lim="800000"/>
            <a:headEnd/>
            <a:tailEnd/>
          </a:ln>
        </p:spPr>
      </p:pic>
      <p:grpSp>
        <p:nvGrpSpPr>
          <p:cNvPr id="22" name="Group 21"/>
          <p:cNvGrpSpPr/>
          <p:nvPr/>
        </p:nvGrpSpPr>
        <p:grpSpPr>
          <a:xfrm>
            <a:off x="304800" y="6172200"/>
            <a:ext cx="8534400" cy="381000"/>
            <a:chOff x="838200" y="6324600"/>
            <a:chExt cx="7505700" cy="381000"/>
          </a:xfrm>
        </p:grpSpPr>
        <p:sp>
          <p:nvSpPr>
            <p:cNvPr id="24"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25"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pic>
          <p:nvPicPr>
            <p:cNvPr id="36"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1"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52400" y="1447800"/>
            <a:ext cx="8915400" cy="1077218"/>
          </a:xfrm>
          <a:prstGeom prst="rect">
            <a:avLst/>
          </a:prstGeom>
        </p:spPr>
        <p:txBody>
          <a:bodyPr wrap="square">
            <a:spAutoFit/>
          </a:bodyPr>
          <a:lstStyle/>
          <a:p>
            <a:pPr>
              <a:spcAft>
                <a:spcPts val="0"/>
              </a:spcAft>
              <a:buClr>
                <a:schemeClr val="tx1">
                  <a:lumMod val="65000"/>
                  <a:lumOff val="35000"/>
                </a:schemeClr>
              </a:buClr>
              <a:buSzPct val="150000"/>
              <a:defRPr/>
            </a:pPr>
            <a:r>
              <a:rPr lang="en-US" sz="1600" dirty="0">
                <a:latin typeface="+mn-lt"/>
                <a:cs typeface="Arial" pitchFamily="34" charset="0"/>
              </a:rPr>
              <a:t>The first stage, </a:t>
            </a:r>
            <a:r>
              <a:rPr lang="en-US" sz="1600" b="1" i="1" dirty="0">
                <a:solidFill>
                  <a:srgbClr val="1B06BA"/>
                </a:solidFill>
                <a:latin typeface="+mn-lt"/>
                <a:cs typeface="Arial" pitchFamily="34" charset="0"/>
              </a:rPr>
              <a:t>sensory memory</a:t>
            </a:r>
            <a:r>
              <a:rPr lang="en-US" sz="1600" b="1" dirty="0">
                <a:latin typeface="+mn-lt"/>
                <a:cs typeface="Arial" pitchFamily="34" charset="0"/>
              </a:rPr>
              <a:t>, </a:t>
            </a:r>
            <a:r>
              <a:rPr lang="en-US" sz="1600" dirty="0">
                <a:latin typeface="+mn-lt"/>
                <a:cs typeface="Arial" pitchFamily="34" charset="0"/>
              </a:rPr>
              <a:t>is associated with the senses </a:t>
            </a:r>
            <a:r>
              <a:rPr lang="en-US" sz="1600" dirty="0" smtClean="0">
                <a:latin typeface="+mn-lt"/>
                <a:cs typeface="Arial" pitchFamily="34" charset="0"/>
              </a:rPr>
              <a:t>where </a:t>
            </a:r>
            <a:r>
              <a:rPr lang="en-US" sz="1600" dirty="0">
                <a:latin typeface="+mn-lt"/>
                <a:cs typeface="Arial" pitchFamily="34" charset="0"/>
              </a:rPr>
              <a:t>information is stored briefly </a:t>
            </a:r>
            <a:r>
              <a:rPr lang="en-US" sz="1600" dirty="0" smtClean="0">
                <a:latin typeface="+mn-lt"/>
                <a:cs typeface="Arial" pitchFamily="34" charset="0"/>
              </a:rPr>
              <a:t>for </a:t>
            </a:r>
            <a:r>
              <a:rPr lang="en-US" sz="1600" dirty="0">
                <a:latin typeface="+mn-lt"/>
                <a:cs typeface="Arial" pitchFamily="34" charset="0"/>
              </a:rPr>
              <a:t>processing. </a:t>
            </a:r>
            <a:r>
              <a:rPr lang="en-US" sz="1600" dirty="0">
                <a:latin typeface="+mn-lt"/>
              </a:rPr>
              <a:t>Information is stored for only a fraction of a second </a:t>
            </a:r>
            <a:r>
              <a:rPr lang="en-US" sz="1600" dirty="0" smtClean="0">
                <a:latin typeface="+mn-lt"/>
              </a:rPr>
              <a:t>(milliseconds) before </a:t>
            </a:r>
            <a:r>
              <a:rPr lang="en-US" sz="1600" dirty="0">
                <a:latin typeface="+mn-lt"/>
              </a:rPr>
              <a:t>the subconscious decision is made </a:t>
            </a:r>
            <a:r>
              <a:rPr lang="en-US" sz="1600" dirty="0" smtClean="0">
                <a:latin typeface="+mn-lt"/>
              </a:rPr>
              <a:t>on </a:t>
            </a:r>
            <a:r>
              <a:rPr lang="en-US" sz="1600" dirty="0">
                <a:latin typeface="+mn-lt"/>
              </a:rPr>
              <a:t>how to process the </a:t>
            </a:r>
            <a:r>
              <a:rPr lang="en-US" sz="1600" dirty="0" smtClean="0">
                <a:latin typeface="+mn-lt"/>
              </a:rPr>
              <a:t>information. After entering sensory memory, a limited amount of information is transferred into short-term memory. </a:t>
            </a:r>
            <a:endParaRPr lang="en-US" sz="1600" dirty="0">
              <a:latin typeface="+mn-lt"/>
              <a:cs typeface="Arial" pitchFamily="34" charset="0"/>
            </a:endParaRPr>
          </a:p>
        </p:txBody>
      </p:sp>
      <p:sp>
        <p:nvSpPr>
          <p:cNvPr id="24581" name="Rectangle 2"/>
          <p:cNvSpPr>
            <a:spLocks noGrp="1" noChangeArrowheads="1"/>
          </p:cNvSpPr>
          <p:nvPr>
            <p:ph type="title"/>
          </p:nvPr>
        </p:nvSpPr>
        <p:spPr bwMode="auto">
          <a:xfrm>
            <a:off x="685800" y="228600"/>
            <a:ext cx="8077200" cy="990600"/>
          </a:xfrm>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3200" dirty="0" smtClean="0"/>
              <a:t>How the Brain Learns—</a:t>
            </a:r>
            <a:br>
              <a:rPr lang="en-US" sz="3200" dirty="0" smtClean="0"/>
            </a:br>
            <a:r>
              <a:rPr lang="en-US" sz="3200" dirty="0" smtClean="0"/>
              <a:t>Memory  and the CIP Model</a:t>
            </a:r>
          </a:p>
        </p:txBody>
      </p:sp>
      <p:sp>
        <p:nvSpPr>
          <p:cNvPr id="18" name="Rectangle 17"/>
          <p:cNvSpPr/>
          <p:nvPr/>
        </p:nvSpPr>
        <p:spPr>
          <a:xfrm>
            <a:off x="304800" y="4800600"/>
            <a:ext cx="8686800" cy="1246495"/>
          </a:xfrm>
          <a:prstGeom prst="rect">
            <a:avLst/>
          </a:prstGeom>
          <a:ln w="34925">
            <a:solidFill>
              <a:srgbClr val="FF0000"/>
            </a:solidFill>
          </a:ln>
        </p:spPr>
        <p:txBody>
          <a:bodyPr wrap="square">
            <a:spAutoFit/>
          </a:bodyPr>
          <a:lstStyle/>
          <a:p>
            <a:pPr>
              <a:spcAft>
                <a:spcPts val="0"/>
              </a:spcAft>
              <a:defRPr/>
            </a:pPr>
            <a:r>
              <a:rPr lang="en-US" sz="1500" dirty="0">
                <a:latin typeface="+mn-lt"/>
              </a:rPr>
              <a:t>Sensory perception is very complex in that incoming stimuli are essentially bombarding the brain at any given moment in time. This incoming information would quickly result in sensory overload without the buffering mechanism that is referred to as sensory </a:t>
            </a:r>
            <a:r>
              <a:rPr lang="en-US" sz="1500" dirty="0" smtClean="0">
                <a:latin typeface="+mn-lt"/>
              </a:rPr>
              <a:t>memory. As </a:t>
            </a:r>
            <a:r>
              <a:rPr lang="en-US" sz="1500" dirty="0">
                <a:latin typeface="+mn-lt"/>
              </a:rPr>
              <a:t>information is received by sensory receptors, the sensory memory begins to filter, or truly perceive, the </a:t>
            </a:r>
            <a:r>
              <a:rPr lang="en-US" sz="1500" dirty="0" smtClean="0">
                <a:latin typeface="+mn-lt"/>
              </a:rPr>
              <a:t>information before being passed to short-term memory.</a:t>
            </a:r>
            <a:endParaRPr lang="en-US" sz="1500" dirty="0">
              <a:latin typeface="+mn-lt"/>
            </a:endParaRPr>
          </a:p>
        </p:txBody>
      </p:sp>
      <p:grpSp>
        <p:nvGrpSpPr>
          <p:cNvPr id="42" name="Group 41"/>
          <p:cNvGrpSpPr/>
          <p:nvPr/>
        </p:nvGrpSpPr>
        <p:grpSpPr>
          <a:xfrm>
            <a:off x="228600" y="2514600"/>
            <a:ext cx="8763000" cy="2241069"/>
            <a:chOff x="228600" y="2514600"/>
            <a:chExt cx="8763000" cy="2241069"/>
          </a:xfrm>
        </p:grpSpPr>
        <p:sp>
          <p:nvSpPr>
            <p:cNvPr id="28" name="Rectangle 6"/>
            <p:cNvSpPr>
              <a:spLocks noChangeArrowheads="1"/>
            </p:cNvSpPr>
            <p:nvPr/>
          </p:nvSpPr>
          <p:spPr bwMode="auto">
            <a:xfrm>
              <a:off x="1828800" y="3048000"/>
              <a:ext cx="1143000" cy="609600"/>
            </a:xfrm>
            <a:prstGeom prst="rect">
              <a:avLst/>
            </a:prstGeom>
            <a:noFill/>
            <a:ln w="25400" algn="ctr">
              <a:solidFill>
                <a:schemeClr val="bg1">
                  <a:lumMod val="65000"/>
                </a:schemeClr>
              </a:solidFill>
              <a:round/>
              <a:headEnd/>
              <a:tailEnd/>
            </a:ln>
          </p:spPr>
          <p:txBody>
            <a:bodyPr/>
            <a:lstStyle/>
            <a:p>
              <a:pPr algn="ctr" fontAlgn="t">
                <a:defRPr/>
              </a:pPr>
              <a:endParaRPr lang="en-US" dirty="0">
                <a:latin typeface="Arial" pitchFamily="34" charset="0"/>
                <a:cs typeface="Arial" pitchFamily="34" charset="0"/>
              </a:endParaRPr>
            </a:p>
          </p:txBody>
        </p:sp>
        <p:sp>
          <p:nvSpPr>
            <p:cNvPr id="9227" name="Rectangle 7"/>
            <p:cNvSpPr>
              <a:spLocks noChangeArrowheads="1"/>
            </p:cNvSpPr>
            <p:nvPr/>
          </p:nvSpPr>
          <p:spPr bwMode="auto">
            <a:xfrm>
              <a:off x="4495800" y="3048000"/>
              <a:ext cx="1123861" cy="620867"/>
            </a:xfrm>
            <a:prstGeom prst="rect">
              <a:avLst/>
            </a:prstGeom>
            <a:noFill/>
            <a:ln w="25400" algn="ctr">
              <a:solidFill>
                <a:schemeClr val="tx1"/>
              </a:solidFill>
              <a:round/>
              <a:headEnd/>
              <a:tailEnd/>
            </a:ln>
          </p:spPr>
          <p:txBody>
            <a:bodyPr/>
            <a:lstStyle/>
            <a:p>
              <a:pPr algn="ctr" fontAlgn="t"/>
              <a:endParaRPr lang="en-US" dirty="0"/>
            </a:p>
          </p:txBody>
        </p:sp>
        <p:sp>
          <p:nvSpPr>
            <p:cNvPr id="30" name="TextBox 29"/>
            <p:cNvSpPr txBox="1"/>
            <p:nvPr/>
          </p:nvSpPr>
          <p:spPr bwMode="auto">
            <a:xfrm>
              <a:off x="1847850" y="3124200"/>
              <a:ext cx="1047750" cy="461665"/>
            </a:xfrm>
            <a:prstGeom prst="rect">
              <a:avLst/>
            </a:prstGeom>
            <a:noFill/>
          </p:spPr>
          <p:txBody>
            <a:bodyPr wrap="square">
              <a:spAutoFit/>
            </a:bodyPr>
            <a:lstStyle/>
            <a:p>
              <a:pPr algn="ctr">
                <a:defRPr/>
              </a:pPr>
              <a:r>
                <a:rPr lang="en-US" sz="1200" b="1" dirty="0">
                  <a:solidFill>
                    <a:schemeClr val="bg1">
                      <a:lumMod val="65000"/>
                    </a:schemeClr>
                  </a:solidFill>
                  <a:latin typeface="+mn-lt"/>
                  <a:cs typeface="+mn-cs"/>
                </a:rPr>
                <a:t>Sensory Input</a:t>
              </a:r>
            </a:p>
          </p:txBody>
        </p:sp>
        <p:sp>
          <p:nvSpPr>
            <p:cNvPr id="31" name="TextBox 30"/>
            <p:cNvSpPr txBox="1"/>
            <p:nvPr/>
          </p:nvSpPr>
          <p:spPr bwMode="auto">
            <a:xfrm>
              <a:off x="4419600" y="3124200"/>
              <a:ext cx="1219200" cy="461665"/>
            </a:xfrm>
            <a:prstGeom prst="rect">
              <a:avLst/>
            </a:prstGeom>
            <a:noFill/>
          </p:spPr>
          <p:txBody>
            <a:bodyPr wrap="square">
              <a:spAutoFit/>
            </a:bodyPr>
            <a:lstStyle/>
            <a:p>
              <a:pPr algn="ctr">
                <a:defRPr/>
              </a:pPr>
              <a:r>
                <a:rPr lang="en-US" sz="1200" b="1" dirty="0">
                  <a:solidFill>
                    <a:srgbClr val="1B06BA"/>
                  </a:solidFill>
                  <a:latin typeface="+mn-lt"/>
                  <a:cs typeface="+mn-cs"/>
                </a:rPr>
                <a:t>Sensory Memory</a:t>
              </a:r>
            </a:p>
          </p:txBody>
        </p:sp>
        <p:cxnSp>
          <p:nvCxnSpPr>
            <p:cNvPr id="9230" name="Straight Arrow Connector 35"/>
            <p:cNvCxnSpPr>
              <a:cxnSpLocks noChangeShapeType="1"/>
            </p:cNvCxnSpPr>
            <p:nvPr/>
          </p:nvCxnSpPr>
          <p:spPr bwMode="auto">
            <a:xfrm>
              <a:off x="3505200" y="3352800"/>
              <a:ext cx="516693" cy="0"/>
            </a:xfrm>
            <a:prstGeom prst="straightConnector1">
              <a:avLst/>
            </a:prstGeom>
            <a:noFill/>
            <a:ln w="38100" algn="ctr">
              <a:solidFill>
                <a:schemeClr val="tx1"/>
              </a:solidFill>
              <a:round/>
              <a:headEnd/>
              <a:tailEnd type="triangle" w="med" len="med"/>
            </a:ln>
          </p:spPr>
        </p:cxnSp>
        <p:sp>
          <p:nvSpPr>
            <p:cNvPr id="41" name="TextBox 34"/>
            <p:cNvSpPr txBox="1"/>
            <p:nvPr/>
          </p:nvSpPr>
          <p:spPr bwMode="auto">
            <a:xfrm>
              <a:off x="2971800" y="3040559"/>
              <a:ext cx="1500187" cy="769441"/>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1100" dirty="0" smtClean="0">
                  <a:latin typeface="+mn-lt"/>
                  <a:cs typeface="+mn-cs"/>
                </a:rPr>
                <a:t>Transfer thru</a:t>
              </a:r>
              <a:endParaRPr lang="en-US" sz="1100" dirty="0">
                <a:latin typeface="+mn-lt"/>
                <a:cs typeface="+mn-cs"/>
              </a:endParaRPr>
            </a:p>
            <a:p>
              <a:pPr>
                <a:defRPr/>
              </a:pPr>
              <a:endParaRPr lang="en-US" sz="1100" dirty="0">
                <a:latin typeface="+mn-lt"/>
                <a:cs typeface="+mn-cs"/>
              </a:endParaRPr>
            </a:p>
            <a:p>
              <a:pPr algn="ctr">
                <a:defRPr/>
              </a:pPr>
              <a:r>
                <a:rPr lang="en-US" sz="1100" dirty="0">
                  <a:latin typeface="+mn-lt"/>
                  <a:cs typeface="+mn-cs"/>
                </a:rPr>
                <a:t>a</a:t>
              </a:r>
              <a:r>
                <a:rPr lang="en-US" sz="1100" dirty="0" smtClean="0">
                  <a:latin typeface="+mn-lt"/>
                  <a:cs typeface="+mn-cs"/>
                </a:rPr>
                <a:t>ttention &amp; pattern </a:t>
              </a:r>
              <a:r>
                <a:rPr lang="en-US" sz="1100" dirty="0">
                  <a:latin typeface="+mn-lt"/>
                  <a:cs typeface="+mn-cs"/>
                </a:rPr>
                <a:t>recognition</a:t>
              </a:r>
            </a:p>
          </p:txBody>
        </p:sp>
        <p:cxnSp>
          <p:nvCxnSpPr>
            <p:cNvPr id="9232" name="Straight Arrow Connector 28"/>
            <p:cNvCxnSpPr>
              <a:cxnSpLocks noChangeShapeType="1"/>
            </p:cNvCxnSpPr>
            <p:nvPr/>
          </p:nvCxnSpPr>
          <p:spPr bwMode="auto">
            <a:xfrm>
              <a:off x="5029200" y="3657600"/>
              <a:ext cx="0" cy="329454"/>
            </a:xfrm>
            <a:prstGeom prst="straightConnector1">
              <a:avLst/>
            </a:prstGeom>
            <a:noFill/>
            <a:ln w="38100" algn="ctr">
              <a:solidFill>
                <a:schemeClr val="tx1"/>
              </a:solidFill>
              <a:prstDash val="sysDot"/>
              <a:round/>
              <a:headEnd/>
              <a:tailEnd type="triangle" w="med" len="med"/>
            </a:ln>
          </p:spPr>
        </p:cxnSp>
        <p:sp>
          <p:nvSpPr>
            <p:cNvPr id="47" name="Rectangle 46"/>
            <p:cNvSpPr/>
            <p:nvPr/>
          </p:nvSpPr>
          <p:spPr bwMode="auto">
            <a:xfrm>
              <a:off x="1676400" y="3925669"/>
              <a:ext cx="1905000" cy="646331"/>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Bef>
                  <a:spcPts val="0"/>
                </a:spcBef>
                <a:spcAft>
                  <a:spcPts val="0"/>
                </a:spcAft>
                <a:defRPr/>
              </a:pPr>
              <a:r>
                <a:rPr lang="en-US" sz="1200" dirty="0" smtClean="0">
                  <a:latin typeface="+mn-lt"/>
                  <a:ea typeface="Calibri"/>
                  <a:cs typeface="Times New Roman"/>
                </a:rPr>
                <a:t>90% is not cognitively processed and subsequently forgotten</a:t>
              </a:r>
              <a:endParaRPr lang="en-US" sz="1200" dirty="0">
                <a:latin typeface="+mn-lt"/>
                <a:ea typeface="Calibri"/>
                <a:cs typeface="Times New Roman"/>
              </a:endParaRPr>
            </a:p>
          </p:txBody>
        </p:sp>
        <p:sp>
          <p:nvSpPr>
            <p:cNvPr id="49" name="TextBox 48"/>
            <p:cNvSpPr txBox="1"/>
            <p:nvPr/>
          </p:nvSpPr>
          <p:spPr bwMode="auto">
            <a:xfrm>
              <a:off x="3905250" y="3886200"/>
              <a:ext cx="2343150" cy="869469"/>
            </a:xfrm>
            <a:prstGeom prst="rect">
              <a:avLst/>
            </a:prstGeom>
            <a:noFill/>
          </p:spPr>
          <p:txBody>
            <a:bodyPr wrap="square">
              <a:spAutoFit/>
            </a:bodyPr>
            <a:lstStyle/>
            <a:p>
              <a:pPr>
                <a:spcAft>
                  <a:spcPts val="300"/>
                </a:spcAft>
                <a:defRPr/>
              </a:pPr>
              <a:r>
                <a:rPr lang="en-US" sz="1200" b="1" dirty="0">
                  <a:latin typeface="+mn-lt"/>
                  <a:cs typeface="+mn-cs"/>
                </a:rPr>
                <a:t>                Modalities</a:t>
              </a:r>
            </a:p>
            <a:p>
              <a:pPr>
                <a:defRPr/>
              </a:pPr>
              <a:r>
                <a:rPr lang="en-US" sz="1200" dirty="0" smtClean="0">
                  <a:solidFill>
                    <a:srgbClr val="000000"/>
                  </a:solidFill>
                  <a:latin typeface="+mn-lt"/>
                  <a:ea typeface="Times New Roman"/>
                  <a:cs typeface="Times New Roman"/>
                </a:rPr>
                <a:t>Humans </a:t>
              </a:r>
              <a:r>
                <a:rPr lang="en-US" sz="1200" dirty="0">
                  <a:solidFill>
                    <a:srgbClr val="000000"/>
                  </a:solidFill>
                  <a:latin typeface="+mn-lt"/>
                  <a:ea typeface="Times New Roman"/>
                  <a:cs typeface="Times New Roman"/>
                </a:rPr>
                <a:t>possess separate channels for processing  visual and auditory information </a:t>
              </a:r>
              <a:endParaRPr lang="en-US" sz="1200" dirty="0">
                <a:latin typeface="+mn-lt"/>
                <a:ea typeface="Calibri"/>
                <a:cs typeface="Times New Roman"/>
              </a:endParaRPr>
            </a:p>
          </p:txBody>
        </p:sp>
        <p:cxnSp>
          <p:nvCxnSpPr>
            <p:cNvPr id="9225" name="Straight Arrow Connector 28"/>
            <p:cNvCxnSpPr>
              <a:cxnSpLocks noChangeShapeType="1"/>
            </p:cNvCxnSpPr>
            <p:nvPr/>
          </p:nvCxnSpPr>
          <p:spPr bwMode="auto">
            <a:xfrm>
              <a:off x="2438400" y="3657600"/>
              <a:ext cx="0" cy="330200"/>
            </a:xfrm>
            <a:prstGeom prst="straightConnector1">
              <a:avLst/>
            </a:prstGeom>
            <a:noFill/>
            <a:ln w="38100" algn="ctr">
              <a:solidFill>
                <a:schemeClr val="tx1"/>
              </a:solidFill>
              <a:prstDash val="sysDot"/>
              <a:round/>
              <a:headEnd/>
              <a:tailEnd type="triangle" w="med" len="med"/>
            </a:ln>
          </p:spPr>
        </p:cxnSp>
        <p:grpSp>
          <p:nvGrpSpPr>
            <p:cNvPr id="22" name="Group 58"/>
            <p:cNvGrpSpPr/>
            <p:nvPr/>
          </p:nvGrpSpPr>
          <p:grpSpPr>
            <a:xfrm>
              <a:off x="838200" y="2590800"/>
              <a:ext cx="838200" cy="1905000"/>
              <a:chOff x="1676400" y="3124200"/>
              <a:chExt cx="914400" cy="2057400"/>
            </a:xfrm>
          </p:grpSpPr>
          <p:sp>
            <p:nvSpPr>
              <p:cNvPr id="26" name="Right Arrow 25"/>
              <p:cNvSpPr/>
              <p:nvPr/>
            </p:nvSpPr>
            <p:spPr bwMode="auto">
              <a:xfrm>
                <a:off x="1676400" y="3124200"/>
                <a:ext cx="914400" cy="533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Sight </a:t>
                </a:r>
              </a:p>
            </p:txBody>
          </p:sp>
          <p:sp>
            <p:nvSpPr>
              <p:cNvPr id="27" name="Right Arrow 26"/>
              <p:cNvSpPr/>
              <p:nvPr/>
            </p:nvSpPr>
            <p:spPr bwMode="auto">
              <a:xfrm>
                <a:off x="1676400" y="3505200"/>
                <a:ext cx="914400" cy="533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Sound </a:t>
                </a:r>
              </a:p>
            </p:txBody>
          </p:sp>
          <p:sp>
            <p:nvSpPr>
              <p:cNvPr id="29" name="Right Arrow 28"/>
              <p:cNvSpPr/>
              <p:nvPr/>
            </p:nvSpPr>
            <p:spPr bwMode="auto">
              <a:xfrm>
                <a:off x="1676400" y="3886200"/>
                <a:ext cx="914400" cy="533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Smell </a:t>
                </a:r>
              </a:p>
            </p:txBody>
          </p:sp>
          <p:sp>
            <p:nvSpPr>
              <p:cNvPr id="32" name="Right Arrow 31"/>
              <p:cNvSpPr/>
              <p:nvPr/>
            </p:nvSpPr>
            <p:spPr bwMode="auto">
              <a:xfrm>
                <a:off x="1676400" y="4267200"/>
                <a:ext cx="914400" cy="533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sz="1200" dirty="0" smtClean="0">
                    <a:latin typeface="+mn-lt"/>
                  </a:rPr>
                  <a:t>Taste</a:t>
                </a:r>
                <a:r>
                  <a:rPr kumimoji="0" lang="en-US" sz="1200" b="0" i="0" u="none" strike="noStrike" cap="none" normalizeH="0" baseline="0" dirty="0" smtClean="0">
                    <a:ln>
                      <a:noFill/>
                    </a:ln>
                    <a:solidFill>
                      <a:schemeClr val="tx1"/>
                    </a:solidFill>
                    <a:effectLst/>
                    <a:latin typeface="+mn-lt"/>
                  </a:rPr>
                  <a:t> </a:t>
                </a:r>
              </a:p>
            </p:txBody>
          </p:sp>
          <p:sp>
            <p:nvSpPr>
              <p:cNvPr id="33" name="Right Arrow 32"/>
              <p:cNvSpPr/>
              <p:nvPr/>
            </p:nvSpPr>
            <p:spPr bwMode="auto">
              <a:xfrm>
                <a:off x="1676400" y="4648200"/>
                <a:ext cx="914400" cy="533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sz="1200" dirty="0" smtClean="0">
                    <a:latin typeface="+mn-lt"/>
                  </a:rPr>
                  <a:t>Touch</a:t>
                </a:r>
                <a:r>
                  <a:rPr kumimoji="0" lang="en-US" sz="1200" b="0" i="0" u="none" strike="noStrike" cap="none" normalizeH="0" baseline="0" dirty="0" smtClean="0">
                    <a:ln>
                      <a:noFill/>
                    </a:ln>
                    <a:solidFill>
                      <a:schemeClr val="tx1"/>
                    </a:solidFill>
                    <a:effectLst/>
                    <a:latin typeface="+mn-lt"/>
                  </a:rPr>
                  <a:t> </a:t>
                </a:r>
              </a:p>
            </p:txBody>
          </p:sp>
        </p:grpSp>
        <p:pic>
          <p:nvPicPr>
            <p:cNvPr id="34" name="Picture 3"/>
            <p:cNvPicPr>
              <a:picLocks noChangeAspect="1" noChangeArrowheads="1"/>
            </p:cNvPicPr>
            <p:nvPr/>
          </p:nvPicPr>
          <p:blipFill>
            <a:blip r:embed="rId3" cstate="print"/>
            <a:srcRect/>
            <a:stretch>
              <a:fillRect/>
            </a:stretch>
          </p:blipFill>
          <p:spPr bwMode="auto">
            <a:xfrm>
              <a:off x="5894295" y="2514600"/>
              <a:ext cx="3097305" cy="1755140"/>
            </a:xfrm>
            <a:prstGeom prst="rect">
              <a:avLst/>
            </a:prstGeom>
            <a:noFill/>
            <a:ln w="9525">
              <a:noFill/>
              <a:miter lim="800000"/>
              <a:headEnd/>
              <a:tailEnd/>
            </a:ln>
          </p:spPr>
        </p:pic>
        <p:sp>
          <p:nvSpPr>
            <p:cNvPr id="35" name="TextBox 34"/>
            <p:cNvSpPr txBox="1"/>
            <p:nvPr/>
          </p:nvSpPr>
          <p:spPr>
            <a:xfrm>
              <a:off x="228600" y="2590800"/>
              <a:ext cx="381000" cy="1865126"/>
            </a:xfrm>
            <a:prstGeom prst="rect">
              <a:avLst/>
            </a:prstGeom>
            <a:noFill/>
          </p:spPr>
          <p:txBody>
            <a:bodyPr wrap="square" rtlCol="0">
              <a:spAutoFit/>
            </a:bodyPr>
            <a:lstStyle/>
            <a:p>
              <a:pPr algn="ctr">
                <a:lnSpc>
                  <a:spcPct val="90000"/>
                </a:lnSpc>
              </a:pPr>
              <a:r>
                <a:rPr lang="en-US" sz="1600" dirty="0" smtClean="0">
                  <a:latin typeface="+mn-lt"/>
                </a:rPr>
                <a:t>E</a:t>
              </a:r>
            </a:p>
            <a:p>
              <a:pPr algn="ctr">
                <a:lnSpc>
                  <a:spcPct val="90000"/>
                </a:lnSpc>
              </a:pPr>
              <a:r>
                <a:rPr lang="en-US" sz="1600" dirty="0" smtClean="0">
                  <a:latin typeface="+mn-lt"/>
                </a:rPr>
                <a:t>X</a:t>
              </a:r>
            </a:p>
            <a:p>
              <a:pPr algn="ctr">
                <a:lnSpc>
                  <a:spcPct val="90000"/>
                </a:lnSpc>
              </a:pPr>
              <a:r>
                <a:rPr lang="en-US" sz="1600" dirty="0" smtClean="0">
                  <a:latin typeface="+mn-lt"/>
                </a:rPr>
                <a:t>T</a:t>
              </a:r>
            </a:p>
            <a:p>
              <a:pPr algn="ctr">
                <a:lnSpc>
                  <a:spcPct val="90000"/>
                </a:lnSpc>
              </a:pPr>
              <a:r>
                <a:rPr lang="en-US" sz="1600" dirty="0" smtClean="0">
                  <a:latin typeface="+mn-lt"/>
                </a:rPr>
                <a:t>E</a:t>
              </a:r>
            </a:p>
            <a:p>
              <a:pPr algn="ctr">
                <a:lnSpc>
                  <a:spcPct val="90000"/>
                </a:lnSpc>
              </a:pPr>
              <a:r>
                <a:rPr lang="en-US" sz="1600" dirty="0" smtClean="0">
                  <a:latin typeface="+mn-lt"/>
                </a:rPr>
                <a:t>R</a:t>
              </a:r>
            </a:p>
            <a:p>
              <a:pPr algn="ctr">
                <a:lnSpc>
                  <a:spcPct val="90000"/>
                </a:lnSpc>
              </a:pPr>
              <a:r>
                <a:rPr lang="en-US" sz="1600" dirty="0" smtClean="0">
                  <a:latin typeface="+mn-lt"/>
                </a:rPr>
                <a:t>N</a:t>
              </a:r>
            </a:p>
            <a:p>
              <a:pPr algn="ctr">
                <a:lnSpc>
                  <a:spcPct val="90000"/>
                </a:lnSpc>
              </a:pPr>
              <a:r>
                <a:rPr lang="en-US" sz="1600" dirty="0" smtClean="0">
                  <a:latin typeface="+mn-lt"/>
                </a:rPr>
                <a:t>A</a:t>
              </a:r>
            </a:p>
            <a:p>
              <a:pPr algn="ctr">
                <a:lnSpc>
                  <a:spcPct val="90000"/>
                </a:lnSpc>
              </a:pPr>
              <a:r>
                <a:rPr lang="en-US" sz="1600" dirty="0" smtClean="0">
                  <a:latin typeface="+mn-lt"/>
                </a:rPr>
                <a:t>L</a:t>
              </a:r>
              <a:endParaRPr lang="en-US" sz="1600" dirty="0">
                <a:latin typeface="+mn-lt"/>
              </a:endParaRPr>
            </a:p>
          </p:txBody>
        </p:sp>
        <p:sp>
          <p:nvSpPr>
            <p:cNvPr id="36" name="TextBox 35"/>
            <p:cNvSpPr txBox="1"/>
            <p:nvPr/>
          </p:nvSpPr>
          <p:spPr>
            <a:xfrm>
              <a:off x="457200" y="2895600"/>
              <a:ext cx="381000" cy="1200329"/>
            </a:xfrm>
            <a:prstGeom prst="rect">
              <a:avLst/>
            </a:prstGeom>
            <a:noFill/>
          </p:spPr>
          <p:txBody>
            <a:bodyPr wrap="square" rtlCol="0">
              <a:spAutoFit/>
            </a:bodyPr>
            <a:lstStyle/>
            <a:p>
              <a:pPr algn="ctr">
                <a:lnSpc>
                  <a:spcPct val="90000"/>
                </a:lnSpc>
              </a:pPr>
              <a:r>
                <a:rPr lang="en-US" sz="1600" dirty="0" smtClean="0">
                  <a:latin typeface="+mn-lt"/>
                </a:rPr>
                <a:t>I</a:t>
              </a:r>
            </a:p>
            <a:p>
              <a:pPr algn="ctr">
                <a:lnSpc>
                  <a:spcPct val="90000"/>
                </a:lnSpc>
              </a:pPr>
              <a:r>
                <a:rPr lang="en-US" sz="1600" dirty="0" smtClean="0">
                  <a:latin typeface="+mn-lt"/>
                </a:rPr>
                <a:t>N</a:t>
              </a:r>
            </a:p>
            <a:p>
              <a:pPr algn="ctr">
                <a:lnSpc>
                  <a:spcPct val="90000"/>
                </a:lnSpc>
              </a:pPr>
              <a:r>
                <a:rPr lang="en-US" sz="1600" dirty="0" smtClean="0">
                  <a:latin typeface="+mn-lt"/>
                </a:rPr>
                <a:t>P</a:t>
              </a:r>
            </a:p>
            <a:p>
              <a:pPr algn="ctr">
                <a:lnSpc>
                  <a:spcPct val="90000"/>
                </a:lnSpc>
              </a:pPr>
              <a:r>
                <a:rPr lang="en-US" sz="1600" dirty="0" smtClean="0">
                  <a:latin typeface="+mn-lt"/>
                </a:rPr>
                <a:t>U</a:t>
              </a:r>
            </a:p>
            <a:p>
              <a:pPr algn="ctr">
                <a:lnSpc>
                  <a:spcPct val="90000"/>
                </a:lnSpc>
              </a:pPr>
              <a:r>
                <a:rPr lang="en-US" sz="1600" dirty="0" smtClean="0">
                  <a:latin typeface="+mn-lt"/>
                </a:rPr>
                <a:t>T</a:t>
              </a:r>
            </a:p>
          </p:txBody>
        </p:sp>
      </p:grpSp>
      <p:grpSp>
        <p:nvGrpSpPr>
          <p:cNvPr id="37" name="Group 36"/>
          <p:cNvGrpSpPr/>
          <p:nvPr/>
        </p:nvGrpSpPr>
        <p:grpSpPr>
          <a:xfrm>
            <a:off x="304800" y="6172200"/>
            <a:ext cx="8534400" cy="381000"/>
            <a:chOff x="838200" y="6324600"/>
            <a:chExt cx="7505700" cy="381000"/>
          </a:xfrm>
        </p:grpSpPr>
        <p:sp>
          <p:nvSpPr>
            <p:cNvPr id="38" name="AutoShape 53"/>
            <p:cNvSpPr>
              <a:spLocks noChangeArrowheads="1"/>
            </p:cNvSpPr>
            <p:nvPr/>
          </p:nvSpPr>
          <p:spPr bwMode="auto">
            <a:xfrm>
              <a:off x="1240291" y="6324600"/>
              <a:ext cx="6567488" cy="381000"/>
            </a:xfrm>
            <a:prstGeom prst="flowChartAlternateProcess">
              <a:avLst/>
            </a:prstGeom>
            <a:noFill/>
            <a:ln w="15875">
              <a:noFill/>
              <a:miter lim="800000"/>
              <a:headEnd/>
              <a:tailEnd/>
            </a:ln>
          </p:spPr>
          <p:txBody>
            <a:bodyPr/>
            <a:lstStyle/>
            <a:p>
              <a:pPr algn="ctr">
                <a:defRPr/>
              </a:pP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4" action="ppaction://hlinksldjump"/>
                </a:rPr>
                <a:t>Home (Menu</a:t>
              </a:r>
              <a:r>
                <a:rPr lang="en-US" sz="1000" b="1"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5" action="ppaction://hlinksldjump"/>
                </a:rPr>
                <a:t>Science of Learning</a:t>
              </a:r>
              <a:r>
                <a:rPr lang="en-US" sz="1000" b="1"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6" action="ppaction://hlinksldjump"/>
                </a:rPr>
                <a:t>Forgetting Curve</a:t>
              </a:r>
              <a:r>
                <a:rPr lang="en-US" sz="1000" b="1" baseline="0" dirty="0" smtClean="0">
                  <a:solidFill>
                    <a:schemeClr val="accent1">
                      <a:lumMod val="50000"/>
                    </a:schemeClr>
                  </a:solidFill>
                  <a:latin typeface="Arial" charset="0"/>
                </a:rPr>
                <a:t>  </a:t>
              </a:r>
              <a:r>
                <a:rPr lang="en-US" sz="1000" b="1" dirty="0" smtClean="0">
                  <a:solidFill>
                    <a:schemeClr val="accent1">
                      <a:lumMod val="50000"/>
                    </a:schemeClr>
                  </a:solidFill>
                  <a:latin typeface="Arial" charset="0"/>
                  <a:hlinkClick r:id="rId7" action="ppaction://hlinksldjump"/>
                </a:rPr>
                <a:t>Learning</a:t>
              </a:r>
              <a:r>
                <a:rPr lang="en-US" sz="1000" b="1" baseline="0" dirty="0" smtClean="0">
                  <a:solidFill>
                    <a:schemeClr val="accent1">
                      <a:lumMod val="50000"/>
                    </a:schemeClr>
                  </a:solidFill>
                  <a:latin typeface="Arial" charset="0"/>
                  <a:hlinkClick r:id="rId7" action="ppaction://hlinksldjump"/>
                </a:rPr>
                <a:t> Styles</a:t>
              </a:r>
              <a:r>
                <a:rPr lang="en-US" sz="1000" b="1" baseline="0" dirty="0" smtClean="0">
                  <a:solidFill>
                    <a:schemeClr val="accent1">
                      <a:lumMod val="50000"/>
                    </a:schemeClr>
                  </a:solidFill>
                  <a:latin typeface="Arial" charset="0"/>
                </a:rPr>
                <a:t>   </a:t>
              </a:r>
              <a:r>
                <a:rPr lang="en-US" sz="1000" b="1" baseline="0" dirty="0" smtClean="0">
                  <a:solidFill>
                    <a:schemeClr val="accent1">
                      <a:lumMod val="50000"/>
                    </a:schemeClr>
                  </a:solidFill>
                  <a:latin typeface="Arial" charset="0"/>
                  <a:hlinkClick r:id="rId8" action="ppaction://hlinksldjump"/>
                </a:rPr>
                <a:t>Cone of Learning  </a:t>
              </a:r>
              <a:r>
                <a:rPr lang="en-US" sz="1000" b="1" dirty="0" smtClean="0">
                  <a:solidFill>
                    <a:schemeClr val="accent1">
                      <a:lumMod val="50000"/>
                    </a:schemeClr>
                  </a:solidFill>
                  <a:latin typeface="Arial" charset="0"/>
                  <a:hlinkClick r:id="rId9" action="ppaction://hlinksldjump"/>
                </a:rPr>
                <a:t>Brain Research Discoveries</a:t>
              </a:r>
              <a:r>
                <a:rPr lang="en-US" sz="1000" b="1" dirty="0">
                  <a:solidFill>
                    <a:schemeClr val="accent1">
                      <a:lumMod val="50000"/>
                    </a:schemeClr>
                  </a:solidFill>
                  <a:latin typeface="Arial" charset="0"/>
                </a:rPr>
                <a:t>	</a:t>
              </a:r>
            </a:p>
          </p:txBody>
        </p:sp>
        <p:pic>
          <p:nvPicPr>
            <p:cNvPr id="3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0" cstate="print"/>
            <a:srcRect/>
            <a:stretch>
              <a:fillRect/>
            </a:stretch>
          </p:blipFill>
          <p:spPr bwMode="auto">
            <a:xfrm>
              <a:off x="838200" y="6324600"/>
              <a:ext cx="581025" cy="295275"/>
            </a:xfrm>
            <a:prstGeom prst="rect">
              <a:avLst/>
            </a:prstGeom>
            <a:noFill/>
            <a:ln w="9525">
              <a:noFill/>
              <a:miter lim="800000"/>
              <a:headEnd/>
              <a:tailEnd/>
            </a:ln>
          </p:spPr>
        </p:pic>
        <p:pic>
          <p:nvPicPr>
            <p:cNvPr id="4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1" cstate="print"/>
            <a:srcRect/>
            <a:stretch>
              <a:fillRect/>
            </a:stretch>
          </p:blipFill>
          <p:spPr bwMode="auto">
            <a:xfrm>
              <a:off x="7772400" y="6324600"/>
              <a:ext cx="571500" cy="29527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TPSLREQ_" val="true"/>
  <p:tag name="_TPSLAUTO_" val="0"/>
</p:tagLst>
</file>

<file path=ppt/theme/theme1.xml><?xml version="1.0" encoding="utf-8"?>
<a:theme xmlns:a="http://schemas.openxmlformats.org/drawingml/2006/main" name="Studi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tudio">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t"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t"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8395</TotalTime>
  <Words>8143</Words>
  <Application>Microsoft Office PowerPoint</Application>
  <PresentationFormat>On-screen Show (4:3)</PresentationFormat>
  <Paragraphs>524</Paragraphs>
  <Slides>66</Slides>
  <Notes>53</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Studio</vt:lpstr>
      <vt:lpstr>Slide 1</vt:lpstr>
      <vt:lpstr>Objectives of This Presentation</vt:lpstr>
      <vt:lpstr>Slide 3</vt:lpstr>
      <vt:lpstr>The Science of Learning:  What We Know About Memory</vt:lpstr>
      <vt:lpstr>The “Neuroscience” of Memory: How the Brain Learns</vt:lpstr>
      <vt:lpstr>The “Neuroscience” of Memory: How the Brain Learns</vt:lpstr>
      <vt:lpstr>The “Neuroscience” of Memory: How the Brain Learns</vt:lpstr>
      <vt:lpstr>Cognitive Information Processing (CIP) Model</vt:lpstr>
      <vt:lpstr>How the Brain Learns— Memory  and the CIP Model</vt:lpstr>
      <vt:lpstr>How the Brain Learns— Cognitive Information Processing Model</vt:lpstr>
      <vt:lpstr>How the Brain Learns— Cognitive Information Processing Model</vt:lpstr>
      <vt:lpstr>How the Brain Learns— Cognitive Information Processing Model</vt:lpstr>
      <vt:lpstr>How the Brain Learns— Cognitive Information Processing Model</vt:lpstr>
      <vt:lpstr>The Forgetting Curve</vt:lpstr>
      <vt:lpstr>The Forgetting Curve</vt:lpstr>
      <vt:lpstr>Forgetting Curve Research</vt:lpstr>
      <vt:lpstr>Forgetting Curve Principles</vt:lpstr>
      <vt:lpstr>Forgetting Curve Principles</vt:lpstr>
      <vt:lpstr>How to Overcome the Forgetting Curve</vt:lpstr>
      <vt:lpstr>How to Overcome the Forgetting Curve</vt:lpstr>
      <vt:lpstr>Learning Styles</vt:lpstr>
      <vt:lpstr>What are Learning Styles?</vt:lpstr>
      <vt:lpstr>Do You Know Your Learning Style(s)?</vt:lpstr>
      <vt:lpstr>Insight [and research] into Learning Styles</vt:lpstr>
      <vt:lpstr>The Essence of the Debate</vt:lpstr>
      <vt:lpstr>The Essence of the Debate</vt:lpstr>
      <vt:lpstr>The Essence of the Debate [the disagreement]</vt:lpstr>
      <vt:lpstr>Predicting Learning Styles:  The Basis of the Theory [and the confusion]</vt:lpstr>
      <vt:lpstr>What Does the Research Reveal About Learning Styles?</vt:lpstr>
      <vt:lpstr>What Does the Research Reveal About Learning Styles?</vt:lpstr>
      <vt:lpstr>What Does the Research Reveal About Learning Style Instruments?</vt:lpstr>
      <vt:lpstr>What Does the Research Reveal About Learning Style Instruments?</vt:lpstr>
      <vt:lpstr>Given the Research, Why the Confusion?</vt:lpstr>
      <vt:lpstr>What are Learning Modalities?</vt:lpstr>
      <vt:lpstr>What are Learning Modalities?</vt:lpstr>
      <vt:lpstr>What’s the Difference?</vt:lpstr>
      <vt:lpstr>What’s the Difference?</vt:lpstr>
      <vt:lpstr>Summary</vt:lpstr>
      <vt:lpstr>Cone of Learning: A Perpetuated Myth?</vt:lpstr>
      <vt:lpstr>Slide 40</vt:lpstr>
      <vt:lpstr>And Subsequently Morphed Into This</vt:lpstr>
      <vt:lpstr>Cognitive Theory of Multimedia Learning</vt:lpstr>
      <vt:lpstr>Brain Research Discoveries*</vt:lpstr>
      <vt:lpstr>Brain Research Discoveries*</vt:lpstr>
      <vt:lpstr>Brain Research Discoveries</vt:lpstr>
      <vt:lpstr>Brain Research Discoveries</vt:lpstr>
      <vt:lpstr>Brain Research Discoveries</vt:lpstr>
      <vt:lpstr>What Do the Experts Say?</vt:lpstr>
      <vt:lpstr>What Do the Experts Say?</vt:lpstr>
      <vt:lpstr>What Do the Experts Say?</vt:lpstr>
      <vt:lpstr>What are Aptitude Treatment Interactions?</vt:lpstr>
      <vt:lpstr>What are Aptitude Treatment Interactions?</vt:lpstr>
      <vt:lpstr>What are Aptitude Treatment Interactions?</vt:lpstr>
      <vt:lpstr>What are Aptitude Treatment Interactions?</vt:lpstr>
      <vt:lpstr>What are Aptitude Treatment Interactions?</vt:lpstr>
      <vt:lpstr>What are Aptitude Treatment Interactions?</vt:lpstr>
      <vt:lpstr>Visualizer-Verbalizer Neuroscience Research Study*</vt:lpstr>
      <vt:lpstr>Cognitive Load Theory</vt:lpstr>
      <vt:lpstr>Cognitive Load Theory</vt:lpstr>
      <vt:lpstr>Factors Affecting the Variability in Learning</vt:lpstr>
      <vt:lpstr>Declarative Memory</vt:lpstr>
      <vt:lpstr>Episodic &amp; Semantic Memory</vt:lpstr>
      <vt:lpstr>Procedural Memory</vt:lpstr>
      <vt:lpstr>The Distracted Brain</vt:lpstr>
      <vt:lpstr>Selective Attention</vt:lpstr>
      <vt:lpstr>Dual Coding Theory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Styles and Generational Differences</dc:title>
  <dc:creator>User</dc:creator>
  <cp:lastModifiedBy>Jolly Holden</cp:lastModifiedBy>
  <cp:revision>1451</cp:revision>
  <dcterms:created xsi:type="dcterms:W3CDTF">2003-09-02T23:46:24Z</dcterms:created>
  <dcterms:modified xsi:type="dcterms:W3CDTF">2017-11-24T15:42:04Z</dcterms:modified>
</cp:coreProperties>
</file>