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2.JPG" ContentType="image/jpe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9" r:id="rId3"/>
    <p:sldId id="257" r:id="rId4"/>
    <p:sldId id="258" r:id="rId5"/>
    <p:sldId id="260" r:id="rId6"/>
    <p:sldId id="261" r:id="rId7"/>
    <p:sldId id="273" r:id="rId8"/>
    <p:sldId id="274" r:id="rId9"/>
    <p:sldId id="275" r:id="rId10"/>
    <p:sldId id="277" r:id="rId11"/>
    <p:sldId id="279" r:id="rId12"/>
    <p:sldId id="281" r:id="rId13"/>
    <p:sldId id="283" r:id="rId14"/>
  </p:sldIdLst>
  <p:sldSz cx="9144000" cy="6858000" type="screen4x3"/>
  <p:notesSz cx="6858000" cy="9144000"/>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368" autoAdjust="0"/>
  </p:normalViewPr>
  <p:slideViewPr>
    <p:cSldViewPr>
      <p:cViewPr>
        <p:scale>
          <a:sx n="88" d="100"/>
          <a:sy n="88" d="100"/>
        </p:scale>
        <p:origin x="-1296" y="-19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243249-614D-45C9-86B5-34DA633CFF53}" type="datetimeFigureOut">
              <a:rPr lang="en-US" smtClean="0"/>
              <a:t>12/2/2017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F4CB21-E14C-4600-B103-8802B3080A1D}" type="slidenum">
              <a:rPr lang="en-US" smtClean="0"/>
              <a:t>‹#›</a:t>
            </a:fld>
            <a:endParaRPr lang="en-US"/>
          </a:p>
        </p:txBody>
      </p:sp>
    </p:spTree>
    <p:extLst>
      <p:ext uri="{BB962C8B-B14F-4D97-AF65-F5344CB8AC3E}">
        <p14:creationId xmlns:p14="http://schemas.microsoft.com/office/powerpoint/2010/main" val="3226735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F4CB21-E14C-4600-B103-8802B3080A1D}" type="slidenum">
              <a:rPr lang="en-US" smtClean="0"/>
              <a:t>1</a:t>
            </a:fld>
            <a:endParaRPr lang="en-US"/>
          </a:p>
        </p:txBody>
      </p:sp>
    </p:spTree>
    <p:extLst>
      <p:ext uri="{BB962C8B-B14F-4D97-AF65-F5344CB8AC3E}">
        <p14:creationId xmlns:p14="http://schemas.microsoft.com/office/powerpoint/2010/main" val="16938142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F4CB21-E14C-4600-B103-8802B3080A1D}" type="slidenum">
              <a:rPr lang="en-US" smtClean="0"/>
              <a:t>13</a:t>
            </a:fld>
            <a:endParaRPr lang="en-US"/>
          </a:p>
        </p:txBody>
      </p:sp>
    </p:spTree>
    <p:extLst>
      <p:ext uri="{BB962C8B-B14F-4D97-AF65-F5344CB8AC3E}">
        <p14:creationId xmlns:p14="http://schemas.microsoft.com/office/powerpoint/2010/main" val="3317584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F4CB21-E14C-4600-B103-8802B3080A1D}" type="slidenum">
              <a:rPr lang="en-US" smtClean="0"/>
              <a:t>2</a:t>
            </a:fld>
            <a:endParaRPr lang="en-US"/>
          </a:p>
        </p:txBody>
      </p:sp>
    </p:spTree>
    <p:extLst>
      <p:ext uri="{BB962C8B-B14F-4D97-AF65-F5344CB8AC3E}">
        <p14:creationId xmlns:p14="http://schemas.microsoft.com/office/powerpoint/2010/main" val="2041078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F4CB21-E14C-4600-B103-8802B3080A1D}" type="slidenum">
              <a:rPr lang="en-US" smtClean="0"/>
              <a:t>4</a:t>
            </a:fld>
            <a:endParaRPr lang="en-US"/>
          </a:p>
        </p:txBody>
      </p:sp>
    </p:spTree>
    <p:extLst>
      <p:ext uri="{BB962C8B-B14F-4D97-AF65-F5344CB8AC3E}">
        <p14:creationId xmlns:p14="http://schemas.microsoft.com/office/powerpoint/2010/main" val="19617512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F4CB21-E14C-4600-B103-8802B3080A1D}" type="slidenum">
              <a:rPr lang="en-US" smtClean="0"/>
              <a:t>7</a:t>
            </a:fld>
            <a:endParaRPr lang="en-US"/>
          </a:p>
        </p:txBody>
      </p:sp>
    </p:spTree>
    <p:extLst>
      <p:ext uri="{BB962C8B-B14F-4D97-AF65-F5344CB8AC3E}">
        <p14:creationId xmlns:p14="http://schemas.microsoft.com/office/powerpoint/2010/main" val="8832372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F4CB21-E14C-4600-B103-8802B3080A1D}" type="slidenum">
              <a:rPr lang="en-US" smtClean="0"/>
              <a:t>8</a:t>
            </a:fld>
            <a:endParaRPr lang="en-US"/>
          </a:p>
        </p:txBody>
      </p:sp>
    </p:spTree>
    <p:extLst>
      <p:ext uri="{BB962C8B-B14F-4D97-AF65-F5344CB8AC3E}">
        <p14:creationId xmlns:p14="http://schemas.microsoft.com/office/powerpoint/2010/main" val="8832372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F4CB21-E14C-4600-B103-8802B3080A1D}" type="slidenum">
              <a:rPr lang="en-US" smtClean="0"/>
              <a:t>9</a:t>
            </a:fld>
            <a:endParaRPr lang="en-US"/>
          </a:p>
        </p:txBody>
      </p:sp>
    </p:spTree>
    <p:extLst>
      <p:ext uri="{BB962C8B-B14F-4D97-AF65-F5344CB8AC3E}">
        <p14:creationId xmlns:p14="http://schemas.microsoft.com/office/powerpoint/2010/main" val="8832372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F4CB21-E14C-4600-B103-8802B3080A1D}" type="slidenum">
              <a:rPr lang="en-US" smtClean="0"/>
              <a:t>10</a:t>
            </a:fld>
            <a:endParaRPr lang="en-US"/>
          </a:p>
        </p:txBody>
      </p:sp>
    </p:spTree>
    <p:extLst>
      <p:ext uri="{BB962C8B-B14F-4D97-AF65-F5344CB8AC3E}">
        <p14:creationId xmlns:p14="http://schemas.microsoft.com/office/powerpoint/2010/main" val="883237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F4CB21-E14C-4600-B103-8802B3080A1D}" type="slidenum">
              <a:rPr lang="en-US" smtClean="0"/>
              <a:t>11</a:t>
            </a:fld>
            <a:endParaRPr lang="en-US"/>
          </a:p>
        </p:txBody>
      </p:sp>
    </p:spTree>
    <p:extLst>
      <p:ext uri="{BB962C8B-B14F-4D97-AF65-F5344CB8AC3E}">
        <p14:creationId xmlns:p14="http://schemas.microsoft.com/office/powerpoint/2010/main" val="8832372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F4CB21-E14C-4600-B103-8802B3080A1D}" type="slidenum">
              <a:rPr lang="en-US" smtClean="0"/>
              <a:t>12</a:t>
            </a:fld>
            <a:endParaRPr lang="en-US"/>
          </a:p>
        </p:txBody>
      </p:sp>
    </p:spTree>
    <p:extLst>
      <p:ext uri="{BB962C8B-B14F-4D97-AF65-F5344CB8AC3E}">
        <p14:creationId xmlns:p14="http://schemas.microsoft.com/office/powerpoint/2010/main" val="8832372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236D930-2DEC-4BE1-B4D5-B9A531F157B2}" type="datetimeFigureOut">
              <a:rPr lang="en-US" smtClean="0"/>
              <a:t>12/2/2017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19E65C-2DCD-4E62-A5BC-CE8F9D9D1F6A}" type="slidenum">
              <a:rPr lang="en-US" smtClean="0"/>
              <a:t>‹#›</a:t>
            </a:fld>
            <a:endParaRPr lang="en-US"/>
          </a:p>
        </p:txBody>
      </p:sp>
    </p:spTree>
    <p:extLst>
      <p:ext uri="{BB962C8B-B14F-4D97-AF65-F5344CB8AC3E}">
        <p14:creationId xmlns:p14="http://schemas.microsoft.com/office/powerpoint/2010/main" val="1498714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36D930-2DEC-4BE1-B4D5-B9A531F157B2}" type="datetimeFigureOut">
              <a:rPr lang="en-US" smtClean="0"/>
              <a:t>12/2/2017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19E65C-2DCD-4E62-A5BC-CE8F9D9D1F6A}" type="slidenum">
              <a:rPr lang="en-US" smtClean="0"/>
              <a:t>‹#›</a:t>
            </a:fld>
            <a:endParaRPr lang="en-US"/>
          </a:p>
        </p:txBody>
      </p:sp>
    </p:spTree>
    <p:extLst>
      <p:ext uri="{BB962C8B-B14F-4D97-AF65-F5344CB8AC3E}">
        <p14:creationId xmlns:p14="http://schemas.microsoft.com/office/powerpoint/2010/main" val="3583119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36D930-2DEC-4BE1-B4D5-B9A531F157B2}" type="datetimeFigureOut">
              <a:rPr lang="en-US" smtClean="0"/>
              <a:t>12/2/2017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19E65C-2DCD-4E62-A5BC-CE8F9D9D1F6A}" type="slidenum">
              <a:rPr lang="en-US" smtClean="0"/>
              <a:t>‹#›</a:t>
            </a:fld>
            <a:endParaRPr lang="en-US"/>
          </a:p>
        </p:txBody>
      </p:sp>
    </p:spTree>
    <p:extLst>
      <p:ext uri="{BB962C8B-B14F-4D97-AF65-F5344CB8AC3E}">
        <p14:creationId xmlns:p14="http://schemas.microsoft.com/office/powerpoint/2010/main" val="3441987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36D930-2DEC-4BE1-B4D5-B9A531F157B2}" type="datetimeFigureOut">
              <a:rPr lang="en-US" smtClean="0"/>
              <a:t>12/2/2017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19E65C-2DCD-4E62-A5BC-CE8F9D9D1F6A}" type="slidenum">
              <a:rPr lang="en-US" smtClean="0"/>
              <a:t>‹#›</a:t>
            </a:fld>
            <a:endParaRPr lang="en-US"/>
          </a:p>
        </p:txBody>
      </p:sp>
    </p:spTree>
    <p:extLst>
      <p:ext uri="{BB962C8B-B14F-4D97-AF65-F5344CB8AC3E}">
        <p14:creationId xmlns:p14="http://schemas.microsoft.com/office/powerpoint/2010/main" val="3074883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36D930-2DEC-4BE1-B4D5-B9A531F157B2}" type="datetimeFigureOut">
              <a:rPr lang="en-US" smtClean="0"/>
              <a:t>12/2/2017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19E65C-2DCD-4E62-A5BC-CE8F9D9D1F6A}" type="slidenum">
              <a:rPr lang="en-US" smtClean="0"/>
              <a:t>‹#›</a:t>
            </a:fld>
            <a:endParaRPr lang="en-US"/>
          </a:p>
        </p:txBody>
      </p:sp>
    </p:spTree>
    <p:extLst>
      <p:ext uri="{BB962C8B-B14F-4D97-AF65-F5344CB8AC3E}">
        <p14:creationId xmlns:p14="http://schemas.microsoft.com/office/powerpoint/2010/main" val="3353390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236D930-2DEC-4BE1-B4D5-B9A531F157B2}" type="datetimeFigureOut">
              <a:rPr lang="en-US" smtClean="0"/>
              <a:t>12/2/2017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19E65C-2DCD-4E62-A5BC-CE8F9D9D1F6A}" type="slidenum">
              <a:rPr lang="en-US" smtClean="0"/>
              <a:t>‹#›</a:t>
            </a:fld>
            <a:endParaRPr lang="en-US"/>
          </a:p>
        </p:txBody>
      </p:sp>
    </p:spTree>
    <p:extLst>
      <p:ext uri="{BB962C8B-B14F-4D97-AF65-F5344CB8AC3E}">
        <p14:creationId xmlns:p14="http://schemas.microsoft.com/office/powerpoint/2010/main" val="1611968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236D930-2DEC-4BE1-B4D5-B9A531F157B2}" type="datetimeFigureOut">
              <a:rPr lang="en-US" smtClean="0"/>
              <a:t>12/2/2017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19E65C-2DCD-4E62-A5BC-CE8F9D9D1F6A}" type="slidenum">
              <a:rPr lang="en-US" smtClean="0"/>
              <a:t>‹#›</a:t>
            </a:fld>
            <a:endParaRPr lang="en-US"/>
          </a:p>
        </p:txBody>
      </p:sp>
    </p:spTree>
    <p:extLst>
      <p:ext uri="{BB962C8B-B14F-4D97-AF65-F5344CB8AC3E}">
        <p14:creationId xmlns:p14="http://schemas.microsoft.com/office/powerpoint/2010/main" val="1252667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236D930-2DEC-4BE1-B4D5-B9A531F157B2}" type="datetimeFigureOut">
              <a:rPr lang="en-US" smtClean="0"/>
              <a:t>12/2/2017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19E65C-2DCD-4E62-A5BC-CE8F9D9D1F6A}" type="slidenum">
              <a:rPr lang="en-US" smtClean="0"/>
              <a:t>‹#›</a:t>
            </a:fld>
            <a:endParaRPr lang="en-US"/>
          </a:p>
        </p:txBody>
      </p:sp>
    </p:spTree>
    <p:extLst>
      <p:ext uri="{BB962C8B-B14F-4D97-AF65-F5344CB8AC3E}">
        <p14:creationId xmlns:p14="http://schemas.microsoft.com/office/powerpoint/2010/main" val="2794927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36D930-2DEC-4BE1-B4D5-B9A531F157B2}" type="datetimeFigureOut">
              <a:rPr lang="en-US" smtClean="0"/>
              <a:t>12/2/2017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19E65C-2DCD-4E62-A5BC-CE8F9D9D1F6A}" type="slidenum">
              <a:rPr lang="en-US" smtClean="0"/>
              <a:t>‹#›</a:t>
            </a:fld>
            <a:endParaRPr lang="en-US"/>
          </a:p>
        </p:txBody>
      </p:sp>
    </p:spTree>
    <p:extLst>
      <p:ext uri="{BB962C8B-B14F-4D97-AF65-F5344CB8AC3E}">
        <p14:creationId xmlns:p14="http://schemas.microsoft.com/office/powerpoint/2010/main" val="364222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236D930-2DEC-4BE1-B4D5-B9A531F157B2}" type="datetimeFigureOut">
              <a:rPr lang="en-US" smtClean="0"/>
              <a:t>12/2/2017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19E65C-2DCD-4E62-A5BC-CE8F9D9D1F6A}" type="slidenum">
              <a:rPr lang="en-US" smtClean="0"/>
              <a:t>‹#›</a:t>
            </a:fld>
            <a:endParaRPr lang="en-US"/>
          </a:p>
        </p:txBody>
      </p:sp>
    </p:spTree>
    <p:extLst>
      <p:ext uri="{BB962C8B-B14F-4D97-AF65-F5344CB8AC3E}">
        <p14:creationId xmlns:p14="http://schemas.microsoft.com/office/powerpoint/2010/main" val="1450735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236D930-2DEC-4BE1-B4D5-B9A531F157B2}" type="datetimeFigureOut">
              <a:rPr lang="en-US" smtClean="0"/>
              <a:t>12/2/2017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19E65C-2DCD-4E62-A5BC-CE8F9D9D1F6A}" type="slidenum">
              <a:rPr lang="en-US" smtClean="0"/>
              <a:t>‹#›</a:t>
            </a:fld>
            <a:endParaRPr lang="en-US"/>
          </a:p>
        </p:txBody>
      </p:sp>
    </p:spTree>
    <p:extLst>
      <p:ext uri="{BB962C8B-B14F-4D97-AF65-F5344CB8AC3E}">
        <p14:creationId xmlns:p14="http://schemas.microsoft.com/office/powerpoint/2010/main" val="973827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36D930-2DEC-4BE1-B4D5-B9A531F157B2}" type="datetimeFigureOut">
              <a:rPr lang="en-US" smtClean="0"/>
              <a:t>12/2/2017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19E65C-2DCD-4E62-A5BC-CE8F9D9D1F6A}" type="slidenum">
              <a:rPr lang="en-US" smtClean="0"/>
              <a:t>‹#›</a:t>
            </a:fld>
            <a:endParaRPr lang="en-US"/>
          </a:p>
        </p:txBody>
      </p:sp>
    </p:spTree>
    <p:extLst>
      <p:ext uri="{BB962C8B-B14F-4D97-AF65-F5344CB8AC3E}">
        <p14:creationId xmlns:p14="http://schemas.microsoft.com/office/powerpoint/2010/main" val="30001871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8"/>
          <p:cNvSpPr/>
          <p:nvPr/>
        </p:nvSpPr>
        <p:spPr>
          <a:xfrm>
            <a:off x="0" y="-2316"/>
            <a:ext cx="9144000" cy="3431316"/>
          </a:xfrm>
          <a:prstGeom prst="rect">
            <a:avLst/>
          </a:prstGeom>
          <a:blipFill>
            <a:blip r:embed="rId3" cstate="print"/>
            <a:stretch>
              <a:fillRect/>
            </a:stretch>
          </a:blipFill>
        </p:spPr>
        <p:txBody>
          <a:bodyPr wrap="square" lIns="0" tIns="0" rIns="0" bIns="0" rtlCol="0"/>
          <a:lstStyle/>
          <a:p>
            <a:endParaRPr>
              <a:solidFill>
                <a:schemeClr val="bg2">
                  <a:lumMod val="75000"/>
                </a:schemeClr>
              </a:solidFill>
            </a:endParaRPr>
          </a:p>
        </p:txBody>
      </p:sp>
      <p:sp>
        <p:nvSpPr>
          <p:cNvPr id="5" name="TextBox 4"/>
          <p:cNvSpPr txBox="1"/>
          <p:nvPr/>
        </p:nvSpPr>
        <p:spPr>
          <a:xfrm>
            <a:off x="0" y="3283711"/>
            <a:ext cx="9144000" cy="3581400"/>
          </a:xfrm>
          <a:prstGeom prst="rect">
            <a:avLst/>
          </a:prstGeom>
          <a:solidFill>
            <a:schemeClr val="bg1">
              <a:lumMod val="85000"/>
            </a:schemeClr>
          </a:solidFill>
        </p:spPr>
        <p:txBody>
          <a:bodyPr wrap="square" rtlCol="0">
            <a:spAutoFit/>
          </a:bodyPr>
          <a:lstStyle/>
          <a:p>
            <a:endParaRPr lang="en-US" dirty="0"/>
          </a:p>
        </p:txBody>
      </p:sp>
      <p:sp>
        <p:nvSpPr>
          <p:cNvPr id="7" name="TextBox 6"/>
          <p:cNvSpPr txBox="1"/>
          <p:nvPr/>
        </p:nvSpPr>
        <p:spPr>
          <a:xfrm>
            <a:off x="381000" y="3992940"/>
            <a:ext cx="5105400" cy="1569660"/>
          </a:xfrm>
          <a:prstGeom prst="rect">
            <a:avLst/>
          </a:prstGeom>
          <a:noFill/>
        </p:spPr>
        <p:txBody>
          <a:bodyPr wrap="square" rtlCol="0">
            <a:spAutoFit/>
          </a:bodyPr>
          <a:lstStyle/>
          <a:p>
            <a:r>
              <a:rPr lang="en-US" sz="3200" b="1" dirty="0" smtClean="0">
                <a:solidFill>
                  <a:schemeClr val="tx1">
                    <a:lumMod val="50000"/>
                    <a:lumOff val="50000"/>
                  </a:schemeClr>
                </a:solidFill>
              </a:rPr>
              <a:t>New Leadership Competencies for Instructional Designers</a:t>
            </a:r>
            <a:endParaRPr lang="en-US" sz="3200" b="1" dirty="0">
              <a:solidFill>
                <a:schemeClr val="tx1">
                  <a:lumMod val="50000"/>
                  <a:lumOff val="50000"/>
                </a:schemeClr>
              </a:solidFill>
            </a:endParaRPr>
          </a:p>
        </p:txBody>
      </p:sp>
      <p:pic>
        <p:nvPicPr>
          <p:cNvPr id="9" name="Picture 8"/>
          <p:cNvPicPr>
            <a:picLocks noChangeAspect="1"/>
          </p:cNvPicPr>
          <p:nvPr/>
        </p:nvPicPr>
        <p:blipFill>
          <a:blip r:embed="rId4"/>
          <a:stretch>
            <a:fillRect/>
          </a:stretch>
        </p:blipFill>
        <p:spPr>
          <a:xfrm>
            <a:off x="5943600" y="3810000"/>
            <a:ext cx="1843927" cy="1843927"/>
          </a:xfrm>
          <a:prstGeom prst="rect">
            <a:avLst/>
          </a:prstGeom>
        </p:spPr>
      </p:pic>
      <p:sp>
        <p:nvSpPr>
          <p:cNvPr id="10" name="TextBox 9"/>
          <p:cNvSpPr txBox="1"/>
          <p:nvPr/>
        </p:nvSpPr>
        <p:spPr>
          <a:xfrm>
            <a:off x="5105400" y="5653927"/>
            <a:ext cx="3657600" cy="954107"/>
          </a:xfrm>
          <a:prstGeom prst="rect">
            <a:avLst/>
          </a:prstGeom>
          <a:noFill/>
        </p:spPr>
        <p:txBody>
          <a:bodyPr wrap="square" rtlCol="0">
            <a:spAutoFit/>
          </a:bodyPr>
          <a:lstStyle/>
          <a:p>
            <a:r>
              <a:rPr lang="en-US" sz="2400" b="1" dirty="0">
                <a:solidFill>
                  <a:schemeClr val="bg1"/>
                </a:solidFill>
              </a:rPr>
              <a:t>        </a:t>
            </a:r>
            <a:r>
              <a:rPr lang="en-US" sz="2400" b="1" dirty="0">
                <a:solidFill>
                  <a:schemeClr val="tx1">
                    <a:lumMod val="50000"/>
                    <a:lumOff val="50000"/>
                  </a:schemeClr>
                </a:solidFill>
              </a:rPr>
              <a:t>Dr. Tina Houareau</a:t>
            </a:r>
          </a:p>
          <a:p>
            <a:endParaRPr lang="en-US" sz="3200" b="1" dirty="0">
              <a:solidFill>
                <a:schemeClr val="tx1">
                  <a:lumMod val="50000"/>
                  <a:lumOff val="50000"/>
                </a:schemeClr>
              </a:solidFill>
            </a:endParaRPr>
          </a:p>
        </p:txBody>
      </p:sp>
      <p:pic>
        <p:nvPicPr>
          <p:cNvPr id="11" name="Picture 2" descr="C:\Users\MElmer1\Desktop\Q4 2017\Capella-University-Logos-Web.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77000" y="6300184"/>
            <a:ext cx="2695302" cy="585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92049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525" y="0"/>
            <a:ext cx="9153525" cy="6862780"/>
          </a:xfrm>
          <a:prstGeom prst="rect">
            <a:avLst/>
          </a:prstGeom>
          <a:solidFill>
            <a:schemeClr val="bg1">
              <a:lumMod val="85000"/>
            </a:schemeClr>
          </a:solidFill>
        </p:spPr>
        <p:txBody>
          <a:bodyPr wrap="square" rtlCol="0">
            <a:spAutoFit/>
          </a:bodyPr>
          <a:lstStyle/>
          <a:p>
            <a:endParaRPr lang="en-US" dirty="0"/>
          </a:p>
        </p:txBody>
      </p:sp>
      <p:sp>
        <p:nvSpPr>
          <p:cNvPr id="13" name="object 4"/>
          <p:cNvSpPr txBox="1"/>
          <p:nvPr/>
        </p:nvSpPr>
        <p:spPr>
          <a:xfrm>
            <a:off x="990600" y="526636"/>
            <a:ext cx="6899933" cy="307777"/>
          </a:xfrm>
          <a:prstGeom prst="rect">
            <a:avLst/>
          </a:prstGeom>
        </p:spPr>
        <p:txBody>
          <a:bodyPr vert="horz" wrap="square" lIns="0" tIns="0" rIns="0" bIns="0" rtlCol="0">
            <a:spAutoFit/>
          </a:bodyPr>
          <a:lstStyle/>
          <a:p>
            <a:pPr marL="12700">
              <a:lnSpc>
                <a:spcPct val="100000"/>
              </a:lnSpc>
            </a:pPr>
            <a:r>
              <a:rPr lang="en-US" sz="2000" b="1" dirty="0">
                <a:solidFill>
                  <a:srgbClr val="404040"/>
                </a:solidFill>
                <a:latin typeface="Lato"/>
                <a:cs typeface="Lato"/>
              </a:rPr>
              <a:t>    </a:t>
            </a:r>
            <a:endParaRPr sz="2000" b="1" dirty="0">
              <a:latin typeface="Lato Black"/>
              <a:cs typeface="Lato Black"/>
            </a:endParaRPr>
          </a:p>
        </p:txBody>
      </p:sp>
      <p:sp>
        <p:nvSpPr>
          <p:cNvPr id="29" name="object 7"/>
          <p:cNvSpPr/>
          <p:nvPr/>
        </p:nvSpPr>
        <p:spPr>
          <a:xfrm flipH="1">
            <a:off x="785984" y="304800"/>
            <a:ext cx="45719" cy="514350"/>
          </a:xfrm>
          <a:custGeom>
            <a:avLst/>
            <a:gdLst/>
            <a:ahLst/>
            <a:cxnLst/>
            <a:rect l="l" t="t" r="r" b="b"/>
            <a:pathLst>
              <a:path h="1028700">
                <a:moveTo>
                  <a:pt x="0" y="0"/>
                </a:moveTo>
                <a:lnTo>
                  <a:pt x="0" y="1028393"/>
                </a:lnTo>
              </a:path>
            </a:pathLst>
          </a:custGeom>
          <a:ln w="62841">
            <a:solidFill>
              <a:srgbClr val="FFFFFF"/>
            </a:solidFill>
          </a:ln>
        </p:spPr>
        <p:txBody>
          <a:bodyPr wrap="square" lIns="0" tIns="0" rIns="0" bIns="0" rtlCol="0"/>
          <a:lstStyle/>
          <a:p>
            <a:endParaRPr/>
          </a:p>
        </p:txBody>
      </p:sp>
      <p:sp>
        <p:nvSpPr>
          <p:cNvPr id="30" name="object 13"/>
          <p:cNvSpPr/>
          <p:nvPr/>
        </p:nvSpPr>
        <p:spPr>
          <a:xfrm>
            <a:off x="2077" y="2316"/>
            <a:ext cx="1369523" cy="1129781"/>
          </a:xfrm>
          <a:prstGeom prst="rect">
            <a:avLst/>
          </a:prstGeom>
          <a:blipFill>
            <a:blip r:embed="rId3" cstate="print"/>
            <a:stretch>
              <a:fillRect/>
            </a:stretch>
          </a:blipFill>
        </p:spPr>
        <p:txBody>
          <a:bodyPr wrap="square" lIns="0" tIns="0" rIns="0" bIns="0" rtlCol="0"/>
          <a:lstStyle/>
          <a:p>
            <a:endParaRPr/>
          </a:p>
        </p:txBody>
      </p:sp>
      <p:sp>
        <p:nvSpPr>
          <p:cNvPr id="35" name="object 4"/>
          <p:cNvSpPr txBox="1"/>
          <p:nvPr/>
        </p:nvSpPr>
        <p:spPr>
          <a:xfrm>
            <a:off x="1247140" y="263038"/>
            <a:ext cx="5153660" cy="263598"/>
          </a:xfrm>
          <a:prstGeom prst="rect">
            <a:avLst/>
          </a:prstGeom>
        </p:spPr>
        <p:txBody>
          <a:bodyPr vert="horz" wrap="square" lIns="0" tIns="0" rIns="0" bIns="0" rtlCol="0">
            <a:spAutoFit/>
          </a:bodyPr>
          <a:lstStyle/>
          <a:p>
            <a:pPr marL="12700">
              <a:lnSpc>
                <a:spcPts val="2415"/>
              </a:lnSpc>
            </a:pPr>
            <a:r>
              <a:rPr lang="en-US" sz="1200" dirty="0">
                <a:solidFill>
                  <a:srgbClr val="404040"/>
                </a:solidFill>
                <a:latin typeface="Lato"/>
                <a:cs typeface="Lato"/>
              </a:rPr>
              <a:t>New Leadership Competencies for Instructional Designers</a:t>
            </a:r>
            <a:endParaRPr sz="1200" dirty="0">
              <a:latin typeface="Lato"/>
              <a:cs typeface="Lato"/>
            </a:endParaRPr>
          </a:p>
        </p:txBody>
      </p:sp>
      <p:sp>
        <p:nvSpPr>
          <p:cNvPr id="2" name="Flowchart: Process 1"/>
          <p:cNvSpPr/>
          <p:nvPr/>
        </p:nvSpPr>
        <p:spPr>
          <a:xfrm>
            <a:off x="3429000" y="1828800"/>
            <a:ext cx="2819400" cy="685800"/>
          </a:xfrm>
          <a:prstGeom prst="flowChartProcess">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bg1">
                  <a:lumMod val="65000"/>
                </a:schemeClr>
              </a:solidFill>
              <a:cs typeface="Times New Roman"/>
            </a:endParaRPr>
          </a:p>
          <a:p>
            <a:pPr algn="ctr"/>
            <a:r>
              <a:rPr lang="en-US" dirty="0">
                <a:solidFill>
                  <a:schemeClr val="bg1"/>
                </a:solidFill>
                <a:cs typeface="Times New Roman"/>
              </a:rPr>
              <a:t>Enable Others to Act</a:t>
            </a:r>
            <a:endParaRPr lang="en-US" dirty="0">
              <a:solidFill>
                <a:schemeClr val="bg1"/>
              </a:solidFill>
            </a:endParaRPr>
          </a:p>
          <a:p>
            <a:pPr algn="ctr"/>
            <a:r>
              <a:rPr lang="en-US" dirty="0"/>
              <a:t> </a:t>
            </a:r>
            <a:endParaRPr lang="en-US" dirty="0">
              <a:solidFill>
                <a:schemeClr val="bg2">
                  <a:lumMod val="50000"/>
                </a:schemeClr>
              </a:solidFill>
            </a:endParaRPr>
          </a:p>
        </p:txBody>
      </p:sp>
      <p:sp>
        <p:nvSpPr>
          <p:cNvPr id="3" name="TextBox 2"/>
          <p:cNvSpPr txBox="1"/>
          <p:nvPr/>
        </p:nvSpPr>
        <p:spPr>
          <a:xfrm>
            <a:off x="1654503" y="819056"/>
            <a:ext cx="7184697" cy="646331"/>
          </a:xfrm>
          <a:prstGeom prst="rect">
            <a:avLst/>
          </a:prstGeom>
          <a:noFill/>
        </p:spPr>
        <p:txBody>
          <a:bodyPr wrap="square" rtlCol="0">
            <a:spAutoFit/>
          </a:bodyPr>
          <a:lstStyle/>
          <a:p>
            <a:r>
              <a:rPr lang="en-US" sz="1200" i="1" dirty="0"/>
              <a:t>The first thing I need to make sure is good is the ID and SME relationship. The sooner I can get them to see that I am not a block or hindrance to whatever they want to do, the sooner I can start building a cooperative environment and establish trust.</a:t>
            </a:r>
          </a:p>
        </p:txBody>
      </p:sp>
      <p:sp>
        <p:nvSpPr>
          <p:cNvPr id="38" name="object 11"/>
          <p:cNvSpPr/>
          <p:nvPr/>
        </p:nvSpPr>
        <p:spPr>
          <a:xfrm>
            <a:off x="1359229" y="864356"/>
            <a:ext cx="295274" cy="267741"/>
          </a:xfrm>
          <a:custGeom>
            <a:avLst/>
            <a:gdLst/>
            <a:ahLst/>
            <a:cxnLst/>
            <a:rect l="l" t="t" r="r" b="b"/>
            <a:pathLst>
              <a:path w="558800" h="393700">
                <a:moveTo>
                  <a:pt x="243428" y="0"/>
                </a:moveTo>
                <a:lnTo>
                  <a:pt x="193611" y="4600"/>
                </a:lnTo>
                <a:lnTo>
                  <a:pt x="156334" y="14584"/>
                </a:lnTo>
                <a:lnTo>
                  <a:pt x="120533" y="29130"/>
                </a:lnTo>
                <a:lnTo>
                  <a:pt x="77394" y="55794"/>
                </a:lnTo>
                <a:lnTo>
                  <a:pt x="48484" y="82781"/>
                </a:lnTo>
                <a:lnTo>
                  <a:pt x="21208" y="124715"/>
                </a:lnTo>
                <a:lnTo>
                  <a:pt x="7921" y="160467"/>
                </a:lnTo>
                <a:lnTo>
                  <a:pt x="1189" y="197992"/>
                </a:lnTo>
                <a:lnTo>
                  <a:pt x="0" y="224431"/>
                </a:lnTo>
                <a:lnTo>
                  <a:pt x="110" y="232095"/>
                </a:lnTo>
                <a:lnTo>
                  <a:pt x="4583" y="269994"/>
                </a:lnTo>
                <a:lnTo>
                  <a:pt x="22026" y="316590"/>
                </a:lnTo>
                <a:lnTo>
                  <a:pt x="45017" y="350903"/>
                </a:lnTo>
                <a:lnTo>
                  <a:pt x="85119" y="379981"/>
                </a:lnTo>
                <a:lnTo>
                  <a:pt x="122660" y="391172"/>
                </a:lnTo>
                <a:lnTo>
                  <a:pt x="152031" y="393325"/>
                </a:lnTo>
                <a:lnTo>
                  <a:pt x="164306" y="392438"/>
                </a:lnTo>
                <a:lnTo>
                  <a:pt x="211890" y="377215"/>
                </a:lnTo>
                <a:lnTo>
                  <a:pt x="243756" y="354471"/>
                </a:lnTo>
                <a:lnTo>
                  <a:pt x="264163" y="310203"/>
                </a:lnTo>
                <a:lnTo>
                  <a:pt x="266525" y="278224"/>
                </a:lnTo>
                <a:lnTo>
                  <a:pt x="264022" y="266158"/>
                </a:lnTo>
                <a:lnTo>
                  <a:pt x="244250" y="231817"/>
                </a:lnTo>
                <a:lnTo>
                  <a:pt x="110978" y="223115"/>
                </a:lnTo>
                <a:lnTo>
                  <a:pt x="106805" y="214015"/>
                </a:lnTo>
                <a:lnTo>
                  <a:pt x="103896" y="203609"/>
                </a:lnTo>
                <a:lnTo>
                  <a:pt x="102072" y="191332"/>
                </a:lnTo>
                <a:lnTo>
                  <a:pt x="101156" y="176619"/>
                </a:lnTo>
                <a:lnTo>
                  <a:pt x="100969" y="158904"/>
                </a:lnTo>
                <a:lnTo>
                  <a:pt x="102140" y="144308"/>
                </a:lnTo>
                <a:lnTo>
                  <a:pt x="111952" y="106039"/>
                </a:lnTo>
                <a:lnTo>
                  <a:pt x="140392" y="66461"/>
                </a:lnTo>
                <a:lnTo>
                  <a:pt x="178834" y="42593"/>
                </a:lnTo>
                <a:lnTo>
                  <a:pt x="217259" y="28941"/>
                </a:lnTo>
                <a:lnTo>
                  <a:pt x="246860" y="22711"/>
                </a:lnTo>
                <a:lnTo>
                  <a:pt x="243428" y="0"/>
                </a:lnTo>
                <a:close/>
              </a:path>
              <a:path w="558800" h="393700">
                <a:moveTo>
                  <a:pt x="173218" y="204338"/>
                </a:moveTo>
                <a:lnTo>
                  <a:pt x="161271" y="205315"/>
                </a:lnTo>
                <a:lnTo>
                  <a:pt x="148640" y="208077"/>
                </a:lnTo>
                <a:lnTo>
                  <a:pt x="134990" y="213553"/>
                </a:lnTo>
                <a:lnTo>
                  <a:pt x="123590" y="218674"/>
                </a:lnTo>
                <a:lnTo>
                  <a:pt x="110978" y="223115"/>
                </a:lnTo>
                <a:lnTo>
                  <a:pt x="237353" y="223115"/>
                </a:lnTo>
                <a:lnTo>
                  <a:pt x="237099" y="222794"/>
                </a:lnTo>
                <a:lnTo>
                  <a:pt x="228182" y="215733"/>
                </a:lnTo>
                <a:lnTo>
                  <a:pt x="217416" y="210495"/>
                </a:lnTo>
                <a:lnTo>
                  <a:pt x="204721" y="206942"/>
                </a:lnTo>
                <a:lnTo>
                  <a:pt x="190016" y="204936"/>
                </a:lnTo>
                <a:lnTo>
                  <a:pt x="173218" y="204338"/>
                </a:lnTo>
                <a:close/>
              </a:path>
              <a:path w="558800" h="393700">
                <a:moveTo>
                  <a:pt x="535140" y="27"/>
                </a:moveTo>
                <a:lnTo>
                  <a:pt x="484481" y="6010"/>
                </a:lnTo>
                <a:lnTo>
                  <a:pt x="434549" y="18896"/>
                </a:lnTo>
                <a:lnTo>
                  <a:pt x="390096" y="42136"/>
                </a:lnTo>
                <a:lnTo>
                  <a:pt x="358198" y="64696"/>
                </a:lnTo>
                <a:lnTo>
                  <a:pt x="326467" y="101407"/>
                </a:lnTo>
                <a:lnTo>
                  <a:pt x="305740" y="137029"/>
                </a:lnTo>
                <a:lnTo>
                  <a:pt x="290812" y="184670"/>
                </a:lnTo>
                <a:lnTo>
                  <a:pt x="287284" y="228719"/>
                </a:lnTo>
                <a:lnTo>
                  <a:pt x="287427" y="234782"/>
                </a:lnTo>
                <a:lnTo>
                  <a:pt x="296550" y="283452"/>
                </a:lnTo>
                <a:lnTo>
                  <a:pt x="319996" y="328953"/>
                </a:lnTo>
                <a:lnTo>
                  <a:pt x="346308" y="360394"/>
                </a:lnTo>
                <a:lnTo>
                  <a:pt x="389238" y="384935"/>
                </a:lnTo>
                <a:lnTo>
                  <a:pt x="430329" y="392768"/>
                </a:lnTo>
                <a:lnTo>
                  <a:pt x="445807" y="393276"/>
                </a:lnTo>
                <a:lnTo>
                  <a:pt x="457850" y="392265"/>
                </a:lnTo>
                <a:lnTo>
                  <a:pt x="505106" y="376526"/>
                </a:lnTo>
                <a:lnTo>
                  <a:pt x="537014" y="353293"/>
                </a:lnTo>
                <a:lnTo>
                  <a:pt x="556384" y="308670"/>
                </a:lnTo>
                <a:lnTo>
                  <a:pt x="558436" y="275991"/>
                </a:lnTo>
                <a:lnTo>
                  <a:pt x="555746" y="264373"/>
                </a:lnTo>
                <a:lnTo>
                  <a:pt x="536574" y="228719"/>
                </a:lnTo>
                <a:lnTo>
                  <a:pt x="403291" y="222688"/>
                </a:lnTo>
                <a:lnTo>
                  <a:pt x="399825" y="214493"/>
                </a:lnTo>
                <a:lnTo>
                  <a:pt x="396987" y="204414"/>
                </a:lnTo>
                <a:lnTo>
                  <a:pt x="394872" y="191846"/>
                </a:lnTo>
                <a:lnTo>
                  <a:pt x="393583" y="176224"/>
                </a:lnTo>
                <a:lnTo>
                  <a:pt x="393223" y="156972"/>
                </a:lnTo>
                <a:lnTo>
                  <a:pt x="394236" y="143849"/>
                </a:lnTo>
                <a:lnTo>
                  <a:pt x="408002" y="96766"/>
                </a:lnTo>
                <a:lnTo>
                  <a:pt x="432668" y="66413"/>
                </a:lnTo>
                <a:lnTo>
                  <a:pt x="471180" y="42572"/>
                </a:lnTo>
                <a:lnTo>
                  <a:pt x="509597" y="28935"/>
                </a:lnTo>
                <a:lnTo>
                  <a:pt x="539175" y="22711"/>
                </a:lnTo>
                <a:lnTo>
                  <a:pt x="535140" y="27"/>
                </a:lnTo>
                <a:close/>
              </a:path>
              <a:path w="558800" h="393700">
                <a:moveTo>
                  <a:pt x="463613" y="204744"/>
                </a:moveTo>
                <a:lnTo>
                  <a:pt x="426337" y="212926"/>
                </a:lnTo>
                <a:lnTo>
                  <a:pt x="403291" y="222688"/>
                </a:lnTo>
                <a:lnTo>
                  <a:pt x="530388" y="222688"/>
                </a:lnTo>
                <a:lnTo>
                  <a:pt x="495010" y="206789"/>
                </a:lnTo>
                <a:lnTo>
                  <a:pt x="463613" y="204744"/>
                </a:lnTo>
                <a:close/>
              </a:path>
            </a:pathLst>
          </a:custGeom>
          <a:solidFill>
            <a:schemeClr val="accent1">
              <a:lumMod val="50000"/>
            </a:schemeClr>
          </a:solidFill>
        </p:spPr>
        <p:txBody>
          <a:bodyPr wrap="square" lIns="0" tIns="0" rIns="0" bIns="0" rtlCol="0"/>
          <a:lstStyle/>
          <a:p>
            <a:endParaRPr/>
          </a:p>
        </p:txBody>
      </p:sp>
      <p:sp>
        <p:nvSpPr>
          <p:cNvPr id="51" name="Flowchart: Process 50"/>
          <p:cNvSpPr/>
          <p:nvPr/>
        </p:nvSpPr>
        <p:spPr>
          <a:xfrm>
            <a:off x="1654503" y="2523414"/>
            <a:ext cx="1774497" cy="819861"/>
          </a:xfrm>
          <a:prstGeom prst="flowChartProcess">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cs typeface="Times New Roman"/>
              </a:rPr>
              <a:t>Foster Collaborative Relationships</a:t>
            </a:r>
            <a:endParaRPr lang="en-US" dirty="0">
              <a:solidFill>
                <a:schemeClr val="bg1"/>
              </a:solidFill>
            </a:endParaRPr>
          </a:p>
        </p:txBody>
      </p:sp>
      <p:sp>
        <p:nvSpPr>
          <p:cNvPr id="52" name="Flowchart: Process 51"/>
          <p:cNvSpPr/>
          <p:nvPr/>
        </p:nvSpPr>
        <p:spPr>
          <a:xfrm>
            <a:off x="6248400" y="2514600"/>
            <a:ext cx="1736397" cy="810337"/>
          </a:xfrm>
          <a:prstGeom prst="flowChartProcess">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cs typeface="Times New Roman"/>
              </a:rPr>
              <a:t>Empower Others</a:t>
            </a:r>
            <a:endParaRPr lang="en-US" dirty="0">
              <a:solidFill>
                <a:schemeClr val="bg1"/>
              </a:solidFill>
            </a:endParaRPr>
          </a:p>
        </p:txBody>
      </p:sp>
      <p:sp>
        <p:nvSpPr>
          <p:cNvPr id="59" name="object 11"/>
          <p:cNvSpPr/>
          <p:nvPr/>
        </p:nvSpPr>
        <p:spPr>
          <a:xfrm>
            <a:off x="1311604" y="5601741"/>
            <a:ext cx="295274" cy="267741"/>
          </a:xfrm>
          <a:custGeom>
            <a:avLst/>
            <a:gdLst/>
            <a:ahLst/>
            <a:cxnLst/>
            <a:rect l="l" t="t" r="r" b="b"/>
            <a:pathLst>
              <a:path w="558800" h="393700">
                <a:moveTo>
                  <a:pt x="243428" y="0"/>
                </a:moveTo>
                <a:lnTo>
                  <a:pt x="193611" y="4600"/>
                </a:lnTo>
                <a:lnTo>
                  <a:pt x="156334" y="14584"/>
                </a:lnTo>
                <a:lnTo>
                  <a:pt x="120533" y="29130"/>
                </a:lnTo>
                <a:lnTo>
                  <a:pt x="77394" y="55794"/>
                </a:lnTo>
                <a:lnTo>
                  <a:pt x="48484" y="82781"/>
                </a:lnTo>
                <a:lnTo>
                  <a:pt x="21208" y="124715"/>
                </a:lnTo>
                <a:lnTo>
                  <a:pt x="7921" y="160467"/>
                </a:lnTo>
                <a:lnTo>
                  <a:pt x="1189" y="197992"/>
                </a:lnTo>
                <a:lnTo>
                  <a:pt x="0" y="224431"/>
                </a:lnTo>
                <a:lnTo>
                  <a:pt x="110" y="232095"/>
                </a:lnTo>
                <a:lnTo>
                  <a:pt x="4583" y="269994"/>
                </a:lnTo>
                <a:lnTo>
                  <a:pt x="22026" y="316590"/>
                </a:lnTo>
                <a:lnTo>
                  <a:pt x="45017" y="350903"/>
                </a:lnTo>
                <a:lnTo>
                  <a:pt x="85119" y="379981"/>
                </a:lnTo>
                <a:lnTo>
                  <a:pt x="122660" y="391172"/>
                </a:lnTo>
                <a:lnTo>
                  <a:pt x="152031" y="393325"/>
                </a:lnTo>
                <a:lnTo>
                  <a:pt x="164306" y="392438"/>
                </a:lnTo>
                <a:lnTo>
                  <a:pt x="211890" y="377215"/>
                </a:lnTo>
                <a:lnTo>
                  <a:pt x="243756" y="354471"/>
                </a:lnTo>
                <a:lnTo>
                  <a:pt x="264163" y="310203"/>
                </a:lnTo>
                <a:lnTo>
                  <a:pt x="266525" y="278224"/>
                </a:lnTo>
                <a:lnTo>
                  <a:pt x="264022" y="266158"/>
                </a:lnTo>
                <a:lnTo>
                  <a:pt x="244250" y="231817"/>
                </a:lnTo>
                <a:lnTo>
                  <a:pt x="110978" y="223115"/>
                </a:lnTo>
                <a:lnTo>
                  <a:pt x="106805" y="214015"/>
                </a:lnTo>
                <a:lnTo>
                  <a:pt x="103896" y="203609"/>
                </a:lnTo>
                <a:lnTo>
                  <a:pt x="102072" y="191332"/>
                </a:lnTo>
                <a:lnTo>
                  <a:pt x="101156" y="176619"/>
                </a:lnTo>
                <a:lnTo>
                  <a:pt x="100969" y="158904"/>
                </a:lnTo>
                <a:lnTo>
                  <a:pt x="102140" y="144308"/>
                </a:lnTo>
                <a:lnTo>
                  <a:pt x="111952" y="106039"/>
                </a:lnTo>
                <a:lnTo>
                  <a:pt x="140392" y="66461"/>
                </a:lnTo>
                <a:lnTo>
                  <a:pt x="178834" y="42593"/>
                </a:lnTo>
                <a:lnTo>
                  <a:pt x="217259" y="28941"/>
                </a:lnTo>
                <a:lnTo>
                  <a:pt x="246860" y="22711"/>
                </a:lnTo>
                <a:lnTo>
                  <a:pt x="243428" y="0"/>
                </a:lnTo>
                <a:close/>
              </a:path>
              <a:path w="558800" h="393700">
                <a:moveTo>
                  <a:pt x="173218" y="204338"/>
                </a:moveTo>
                <a:lnTo>
                  <a:pt x="161271" y="205315"/>
                </a:lnTo>
                <a:lnTo>
                  <a:pt x="148640" y="208077"/>
                </a:lnTo>
                <a:lnTo>
                  <a:pt x="134990" y="213553"/>
                </a:lnTo>
                <a:lnTo>
                  <a:pt x="123590" y="218674"/>
                </a:lnTo>
                <a:lnTo>
                  <a:pt x="110978" y="223115"/>
                </a:lnTo>
                <a:lnTo>
                  <a:pt x="237353" y="223115"/>
                </a:lnTo>
                <a:lnTo>
                  <a:pt x="237099" y="222794"/>
                </a:lnTo>
                <a:lnTo>
                  <a:pt x="228182" y="215733"/>
                </a:lnTo>
                <a:lnTo>
                  <a:pt x="217416" y="210495"/>
                </a:lnTo>
                <a:lnTo>
                  <a:pt x="204721" y="206942"/>
                </a:lnTo>
                <a:lnTo>
                  <a:pt x="190016" y="204936"/>
                </a:lnTo>
                <a:lnTo>
                  <a:pt x="173218" y="204338"/>
                </a:lnTo>
                <a:close/>
              </a:path>
              <a:path w="558800" h="393700">
                <a:moveTo>
                  <a:pt x="535140" y="27"/>
                </a:moveTo>
                <a:lnTo>
                  <a:pt x="484481" y="6010"/>
                </a:lnTo>
                <a:lnTo>
                  <a:pt x="434549" y="18896"/>
                </a:lnTo>
                <a:lnTo>
                  <a:pt x="390096" y="42136"/>
                </a:lnTo>
                <a:lnTo>
                  <a:pt x="358198" y="64696"/>
                </a:lnTo>
                <a:lnTo>
                  <a:pt x="326467" y="101407"/>
                </a:lnTo>
                <a:lnTo>
                  <a:pt x="305740" y="137029"/>
                </a:lnTo>
                <a:lnTo>
                  <a:pt x="290812" y="184670"/>
                </a:lnTo>
                <a:lnTo>
                  <a:pt x="287284" y="228719"/>
                </a:lnTo>
                <a:lnTo>
                  <a:pt x="287427" y="234782"/>
                </a:lnTo>
                <a:lnTo>
                  <a:pt x="296550" y="283452"/>
                </a:lnTo>
                <a:lnTo>
                  <a:pt x="319996" y="328953"/>
                </a:lnTo>
                <a:lnTo>
                  <a:pt x="346308" y="360394"/>
                </a:lnTo>
                <a:lnTo>
                  <a:pt x="389238" y="384935"/>
                </a:lnTo>
                <a:lnTo>
                  <a:pt x="430329" y="392768"/>
                </a:lnTo>
                <a:lnTo>
                  <a:pt x="445807" y="393276"/>
                </a:lnTo>
                <a:lnTo>
                  <a:pt x="457850" y="392265"/>
                </a:lnTo>
                <a:lnTo>
                  <a:pt x="505106" y="376526"/>
                </a:lnTo>
                <a:lnTo>
                  <a:pt x="537014" y="353293"/>
                </a:lnTo>
                <a:lnTo>
                  <a:pt x="556384" y="308670"/>
                </a:lnTo>
                <a:lnTo>
                  <a:pt x="558436" y="275991"/>
                </a:lnTo>
                <a:lnTo>
                  <a:pt x="555746" y="264373"/>
                </a:lnTo>
                <a:lnTo>
                  <a:pt x="536574" y="228719"/>
                </a:lnTo>
                <a:lnTo>
                  <a:pt x="403291" y="222688"/>
                </a:lnTo>
                <a:lnTo>
                  <a:pt x="399825" y="214493"/>
                </a:lnTo>
                <a:lnTo>
                  <a:pt x="396987" y="204414"/>
                </a:lnTo>
                <a:lnTo>
                  <a:pt x="394872" y="191846"/>
                </a:lnTo>
                <a:lnTo>
                  <a:pt x="393583" y="176224"/>
                </a:lnTo>
                <a:lnTo>
                  <a:pt x="393223" y="156972"/>
                </a:lnTo>
                <a:lnTo>
                  <a:pt x="394236" y="143849"/>
                </a:lnTo>
                <a:lnTo>
                  <a:pt x="408002" y="96766"/>
                </a:lnTo>
                <a:lnTo>
                  <a:pt x="432668" y="66413"/>
                </a:lnTo>
                <a:lnTo>
                  <a:pt x="471180" y="42572"/>
                </a:lnTo>
                <a:lnTo>
                  <a:pt x="509597" y="28935"/>
                </a:lnTo>
                <a:lnTo>
                  <a:pt x="539175" y="22711"/>
                </a:lnTo>
                <a:lnTo>
                  <a:pt x="535140" y="27"/>
                </a:lnTo>
                <a:close/>
              </a:path>
              <a:path w="558800" h="393700">
                <a:moveTo>
                  <a:pt x="463613" y="204744"/>
                </a:moveTo>
                <a:lnTo>
                  <a:pt x="426337" y="212926"/>
                </a:lnTo>
                <a:lnTo>
                  <a:pt x="403291" y="222688"/>
                </a:lnTo>
                <a:lnTo>
                  <a:pt x="530388" y="222688"/>
                </a:lnTo>
                <a:lnTo>
                  <a:pt x="495010" y="206789"/>
                </a:lnTo>
                <a:lnTo>
                  <a:pt x="463613" y="204744"/>
                </a:lnTo>
                <a:close/>
              </a:path>
            </a:pathLst>
          </a:custGeom>
          <a:solidFill>
            <a:schemeClr val="accent1">
              <a:lumMod val="50000"/>
            </a:schemeClr>
          </a:solidFill>
        </p:spPr>
        <p:txBody>
          <a:bodyPr wrap="square" lIns="0" tIns="0" rIns="0" bIns="0" rtlCol="0"/>
          <a:lstStyle/>
          <a:p>
            <a:endParaRPr/>
          </a:p>
        </p:txBody>
      </p:sp>
      <p:sp>
        <p:nvSpPr>
          <p:cNvPr id="61" name="object 12"/>
          <p:cNvSpPr/>
          <p:nvPr/>
        </p:nvSpPr>
        <p:spPr>
          <a:xfrm>
            <a:off x="3823970" y="1233417"/>
            <a:ext cx="279717" cy="196215"/>
          </a:xfrm>
          <a:custGeom>
            <a:avLst/>
            <a:gdLst/>
            <a:ahLst/>
            <a:cxnLst/>
            <a:rect l="l" t="t" r="r" b="b"/>
            <a:pathLst>
              <a:path w="559434" h="392429">
                <a:moveTo>
                  <a:pt x="271910" y="168492"/>
                </a:moveTo>
                <a:lnTo>
                  <a:pt x="155203" y="168492"/>
                </a:lnTo>
                <a:lnTo>
                  <a:pt x="158923" y="176988"/>
                </a:lnTo>
                <a:lnTo>
                  <a:pt x="161993" y="187408"/>
                </a:lnTo>
                <a:lnTo>
                  <a:pt x="164303" y="200014"/>
                </a:lnTo>
                <a:lnTo>
                  <a:pt x="165745" y="215067"/>
                </a:lnTo>
                <a:lnTo>
                  <a:pt x="166210" y="232828"/>
                </a:lnTo>
                <a:lnTo>
                  <a:pt x="165188" y="247365"/>
                </a:lnTo>
                <a:lnTo>
                  <a:pt x="155481" y="286469"/>
                </a:lnTo>
                <a:lnTo>
                  <a:pt x="126448" y="325699"/>
                </a:lnTo>
                <a:lnTo>
                  <a:pt x="87111" y="349472"/>
                </a:lnTo>
                <a:lnTo>
                  <a:pt x="49421" y="363099"/>
                </a:lnTo>
                <a:lnTo>
                  <a:pt x="20109" y="369325"/>
                </a:lnTo>
                <a:lnTo>
                  <a:pt x="25142" y="391913"/>
                </a:lnTo>
                <a:lnTo>
                  <a:pt x="74439" y="387122"/>
                </a:lnTo>
                <a:lnTo>
                  <a:pt x="111967" y="376977"/>
                </a:lnTo>
                <a:lnTo>
                  <a:pt x="147596" y="362370"/>
                </a:lnTo>
                <a:lnTo>
                  <a:pt x="190740" y="335350"/>
                </a:lnTo>
                <a:lnTo>
                  <a:pt x="220354" y="307243"/>
                </a:lnTo>
                <a:lnTo>
                  <a:pt x="242982" y="275626"/>
                </a:lnTo>
                <a:lnTo>
                  <a:pt x="263092" y="229121"/>
                </a:lnTo>
                <a:lnTo>
                  <a:pt x="270618" y="190837"/>
                </a:lnTo>
                <a:lnTo>
                  <a:pt x="271696" y="176988"/>
                </a:lnTo>
                <a:lnTo>
                  <a:pt x="271910" y="168492"/>
                </a:lnTo>
                <a:close/>
              </a:path>
              <a:path w="559434" h="392429">
                <a:moveTo>
                  <a:pt x="110401" y="29"/>
                </a:moveTo>
                <a:lnTo>
                  <a:pt x="62613" y="11720"/>
                </a:lnTo>
                <a:lnTo>
                  <a:pt x="27561" y="33509"/>
                </a:lnTo>
                <a:lnTo>
                  <a:pt x="2793" y="76639"/>
                </a:lnTo>
                <a:lnTo>
                  <a:pt x="0" y="105393"/>
                </a:lnTo>
                <a:lnTo>
                  <a:pt x="477" y="115541"/>
                </a:lnTo>
                <a:lnTo>
                  <a:pt x="21700" y="162740"/>
                </a:lnTo>
                <a:lnTo>
                  <a:pt x="61678" y="187606"/>
                </a:lnTo>
                <a:lnTo>
                  <a:pt x="92874" y="190450"/>
                </a:lnTo>
                <a:lnTo>
                  <a:pt x="104245" y="188708"/>
                </a:lnTo>
                <a:lnTo>
                  <a:pt x="116516" y="185229"/>
                </a:lnTo>
                <a:lnTo>
                  <a:pt x="130728" y="179626"/>
                </a:lnTo>
                <a:lnTo>
                  <a:pt x="142032" y="174019"/>
                </a:lnTo>
                <a:lnTo>
                  <a:pt x="155203" y="168492"/>
                </a:lnTo>
                <a:lnTo>
                  <a:pt x="271910" y="168492"/>
                </a:lnTo>
                <a:lnTo>
                  <a:pt x="271971" y="162740"/>
                </a:lnTo>
                <a:lnTo>
                  <a:pt x="263230" y="113560"/>
                </a:lnTo>
                <a:lnTo>
                  <a:pt x="243953" y="68680"/>
                </a:lnTo>
                <a:lnTo>
                  <a:pt x="218559" y="37515"/>
                </a:lnTo>
                <a:lnTo>
                  <a:pt x="187268" y="15715"/>
                </a:lnTo>
                <a:lnTo>
                  <a:pt x="139340" y="1637"/>
                </a:lnTo>
                <a:lnTo>
                  <a:pt x="125678" y="391"/>
                </a:lnTo>
                <a:lnTo>
                  <a:pt x="110401" y="29"/>
                </a:lnTo>
                <a:close/>
              </a:path>
              <a:path w="559434" h="392429">
                <a:moveTo>
                  <a:pt x="558974" y="168429"/>
                </a:moveTo>
                <a:lnTo>
                  <a:pt x="447484" y="168429"/>
                </a:lnTo>
                <a:lnTo>
                  <a:pt x="451199" y="176924"/>
                </a:lnTo>
                <a:lnTo>
                  <a:pt x="454252" y="187343"/>
                </a:lnTo>
                <a:lnTo>
                  <a:pt x="456541" y="199945"/>
                </a:lnTo>
                <a:lnTo>
                  <a:pt x="457966" y="214989"/>
                </a:lnTo>
                <a:lnTo>
                  <a:pt x="458424" y="232733"/>
                </a:lnTo>
                <a:lnTo>
                  <a:pt x="457414" y="247119"/>
                </a:lnTo>
                <a:lnTo>
                  <a:pt x="447775" y="285401"/>
                </a:lnTo>
                <a:lnTo>
                  <a:pt x="418720" y="325651"/>
                </a:lnTo>
                <a:lnTo>
                  <a:pt x="379415" y="349450"/>
                </a:lnTo>
                <a:lnTo>
                  <a:pt x="341746" y="363093"/>
                </a:lnTo>
                <a:lnTo>
                  <a:pt x="312424" y="369325"/>
                </a:lnTo>
                <a:lnTo>
                  <a:pt x="318484" y="391851"/>
                </a:lnTo>
                <a:lnTo>
                  <a:pt x="369477" y="385828"/>
                </a:lnTo>
                <a:lnTo>
                  <a:pt x="419020" y="371546"/>
                </a:lnTo>
                <a:lnTo>
                  <a:pt x="463270" y="350424"/>
                </a:lnTo>
                <a:lnTo>
                  <a:pt x="494661" y="326114"/>
                </a:lnTo>
                <a:lnTo>
                  <a:pt x="526657" y="287162"/>
                </a:lnTo>
                <a:lnTo>
                  <a:pt x="547636" y="241744"/>
                </a:lnTo>
                <a:lnTo>
                  <a:pt x="556331" y="203013"/>
                </a:lnTo>
                <a:lnTo>
                  <a:pt x="558849" y="174802"/>
                </a:lnTo>
                <a:lnTo>
                  <a:pt x="558974" y="168429"/>
                </a:lnTo>
                <a:close/>
              </a:path>
              <a:path w="559434" h="392429">
                <a:moveTo>
                  <a:pt x="403732" y="0"/>
                </a:moveTo>
                <a:lnTo>
                  <a:pt x="357053" y="11615"/>
                </a:lnTo>
                <a:lnTo>
                  <a:pt x="320452" y="33509"/>
                </a:lnTo>
                <a:lnTo>
                  <a:pt x="295491" y="76639"/>
                </a:lnTo>
                <a:lnTo>
                  <a:pt x="292210" y="105393"/>
                </a:lnTo>
                <a:lnTo>
                  <a:pt x="292211" y="105674"/>
                </a:lnTo>
                <a:lnTo>
                  <a:pt x="307137" y="152240"/>
                </a:lnTo>
                <a:lnTo>
                  <a:pt x="343297" y="184213"/>
                </a:lnTo>
                <a:lnTo>
                  <a:pt x="388251" y="190124"/>
                </a:lnTo>
                <a:lnTo>
                  <a:pt x="401125" y="187896"/>
                </a:lnTo>
                <a:lnTo>
                  <a:pt x="413364" y="184392"/>
                </a:lnTo>
                <a:lnTo>
                  <a:pt x="425090" y="179832"/>
                </a:lnTo>
                <a:lnTo>
                  <a:pt x="436423" y="174437"/>
                </a:lnTo>
                <a:lnTo>
                  <a:pt x="447484" y="168429"/>
                </a:lnTo>
                <a:lnTo>
                  <a:pt x="558974" y="168429"/>
                </a:lnTo>
                <a:lnTo>
                  <a:pt x="554454" y="123203"/>
                </a:lnTo>
                <a:lnTo>
                  <a:pt x="536201" y="76252"/>
                </a:lnTo>
                <a:lnTo>
                  <a:pt x="511812" y="41517"/>
                </a:lnTo>
                <a:lnTo>
                  <a:pt x="473012" y="12970"/>
                </a:lnTo>
                <a:lnTo>
                  <a:pt x="434618" y="2043"/>
                </a:lnTo>
                <a:lnTo>
                  <a:pt x="419743" y="486"/>
                </a:lnTo>
                <a:lnTo>
                  <a:pt x="403732" y="0"/>
                </a:lnTo>
                <a:close/>
              </a:path>
            </a:pathLst>
          </a:custGeom>
          <a:solidFill>
            <a:schemeClr val="accent1">
              <a:lumMod val="50000"/>
            </a:schemeClr>
          </a:solidFill>
        </p:spPr>
        <p:txBody>
          <a:bodyPr wrap="square" lIns="0" tIns="0" rIns="0" bIns="0" rtlCol="0"/>
          <a:lstStyle/>
          <a:p>
            <a:endParaRPr/>
          </a:p>
        </p:txBody>
      </p:sp>
      <p:sp>
        <p:nvSpPr>
          <p:cNvPr id="62" name="object 12"/>
          <p:cNvSpPr/>
          <p:nvPr/>
        </p:nvSpPr>
        <p:spPr>
          <a:xfrm>
            <a:off x="7315200" y="6054148"/>
            <a:ext cx="279717" cy="196215"/>
          </a:xfrm>
          <a:custGeom>
            <a:avLst/>
            <a:gdLst/>
            <a:ahLst/>
            <a:cxnLst/>
            <a:rect l="l" t="t" r="r" b="b"/>
            <a:pathLst>
              <a:path w="559434" h="392429">
                <a:moveTo>
                  <a:pt x="271910" y="168492"/>
                </a:moveTo>
                <a:lnTo>
                  <a:pt x="155203" y="168492"/>
                </a:lnTo>
                <a:lnTo>
                  <a:pt x="158923" y="176988"/>
                </a:lnTo>
                <a:lnTo>
                  <a:pt x="161993" y="187408"/>
                </a:lnTo>
                <a:lnTo>
                  <a:pt x="164303" y="200014"/>
                </a:lnTo>
                <a:lnTo>
                  <a:pt x="165745" y="215067"/>
                </a:lnTo>
                <a:lnTo>
                  <a:pt x="166210" y="232828"/>
                </a:lnTo>
                <a:lnTo>
                  <a:pt x="165188" y="247365"/>
                </a:lnTo>
                <a:lnTo>
                  <a:pt x="155481" y="286469"/>
                </a:lnTo>
                <a:lnTo>
                  <a:pt x="126448" y="325699"/>
                </a:lnTo>
                <a:lnTo>
                  <a:pt x="87111" y="349472"/>
                </a:lnTo>
                <a:lnTo>
                  <a:pt x="49421" y="363099"/>
                </a:lnTo>
                <a:lnTo>
                  <a:pt x="20109" y="369325"/>
                </a:lnTo>
                <a:lnTo>
                  <a:pt x="25142" y="391913"/>
                </a:lnTo>
                <a:lnTo>
                  <a:pt x="74439" y="387122"/>
                </a:lnTo>
                <a:lnTo>
                  <a:pt x="111967" y="376977"/>
                </a:lnTo>
                <a:lnTo>
                  <a:pt x="147596" y="362370"/>
                </a:lnTo>
                <a:lnTo>
                  <a:pt x="190740" y="335350"/>
                </a:lnTo>
                <a:lnTo>
                  <a:pt x="220354" y="307243"/>
                </a:lnTo>
                <a:lnTo>
                  <a:pt x="242982" y="275626"/>
                </a:lnTo>
                <a:lnTo>
                  <a:pt x="263092" y="229121"/>
                </a:lnTo>
                <a:lnTo>
                  <a:pt x="270618" y="190837"/>
                </a:lnTo>
                <a:lnTo>
                  <a:pt x="271696" y="176988"/>
                </a:lnTo>
                <a:lnTo>
                  <a:pt x="271910" y="168492"/>
                </a:lnTo>
                <a:close/>
              </a:path>
              <a:path w="559434" h="392429">
                <a:moveTo>
                  <a:pt x="110401" y="29"/>
                </a:moveTo>
                <a:lnTo>
                  <a:pt x="62613" y="11720"/>
                </a:lnTo>
                <a:lnTo>
                  <a:pt x="27561" y="33509"/>
                </a:lnTo>
                <a:lnTo>
                  <a:pt x="2793" y="76639"/>
                </a:lnTo>
                <a:lnTo>
                  <a:pt x="0" y="105393"/>
                </a:lnTo>
                <a:lnTo>
                  <a:pt x="477" y="115541"/>
                </a:lnTo>
                <a:lnTo>
                  <a:pt x="21700" y="162740"/>
                </a:lnTo>
                <a:lnTo>
                  <a:pt x="61678" y="187606"/>
                </a:lnTo>
                <a:lnTo>
                  <a:pt x="92874" y="190450"/>
                </a:lnTo>
                <a:lnTo>
                  <a:pt x="104245" y="188708"/>
                </a:lnTo>
                <a:lnTo>
                  <a:pt x="116516" y="185229"/>
                </a:lnTo>
                <a:lnTo>
                  <a:pt x="130728" y="179626"/>
                </a:lnTo>
                <a:lnTo>
                  <a:pt x="142032" y="174019"/>
                </a:lnTo>
                <a:lnTo>
                  <a:pt x="155203" y="168492"/>
                </a:lnTo>
                <a:lnTo>
                  <a:pt x="271910" y="168492"/>
                </a:lnTo>
                <a:lnTo>
                  <a:pt x="271971" y="162740"/>
                </a:lnTo>
                <a:lnTo>
                  <a:pt x="263230" y="113560"/>
                </a:lnTo>
                <a:lnTo>
                  <a:pt x="243953" y="68680"/>
                </a:lnTo>
                <a:lnTo>
                  <a:pt x="218559" y="37515"/>
                </a:lnTo>
                <a:lnTo>
                  <a:pt x="187268" y="15715"/>
                </a:lnTo>
                <a:lnTo>
                  <a:pt x="139340" y="1637"/>
                </a:lnTo>
                <a:lnTo>
                  <a:pt x="125678" y="391"/>
                </a:lnTo>
                <a:lnTo>
                  <a:pt x="110401" y="29"/>
                </a:lnTo>
                <a:close/>
              </a:path>
              <a:path w="559434" h="392429">
                <a:moveTo>
                  <a:pt x="558974" y="168429"/>
                </a:moveTo>
                <a:lnTo>
                  <a:pt x="447484" y="168429"/>
                </a:lnTo>
                <a:lnTo>
                  <a:pt x="451199" y="176924"/>
                </a:lnTo>
                <a:lnTo>
                  <a:pt x="454252" y="187343"/>
                </a:lnTo>
                <a:lnTo>
                  <a:pt x="456541" y="199945"/>
                </a:lnTo>
                <a:lnTo>
                  <a:pt x="457966" y="214989"/>
                </a:lnTo>
                <a:lnTo>
                  <a:pt x="458424" y="232733"/>
                </a:lnTo>
                <a:lnTo>
                  <a:pt x="457414" y="247119"/>
                </a:lnTo>
                <a:lnTo>
                  <a:pt x="447775" y="285401"/>
                </a:lnTo>
                <a:lnTo>
                  <a:pt x="418720" y="325651"/>
                </a:lnTo>
                <a:lnTo>
                  <a:pt x="379415" y="349450"/>
                </a:lnTo>
                <a:lnTo>
                  <a:pt x="341746" y="363093"/>
                </a:lnTo>
                <a:lnTo>
                  <a:pt x="312424" y="369325"/>
                </a:lnTo>
                <a:lnTo>
                  <a:pt x="318484" y="391851"/>
                </a:lnTo>
                <a:lnTo>
                  <a:pt x="369477" y="385828"/>
                </a:lnTo>
                <a:lnTo>
                  <a:pt x="419020" y="371546"/>
                </a:lnTo>
                <a:lnTo>
                  <a:pt x="463270" y="350424"/>
                </a:lnTo>
                <a:lnTo>
                  <a:pt x="494661" y="326114"/>
                </a:lnTo>
                <a:lnTo>
                  <a:pt x="526657" y="287162"/>
                </a:lnTo>
                <a:lnTo>
                  <a:pt x="547636" y="241744"/>
                </a:lnTo>
                <a:lnTo>
                  <a:pt x="556331" y="203013"/>
                </a:lnTo>
                <a:lnTo>
                  <a:pt x="558849" y="174802"/>
                </a:lnTo>
                <a:lnTo>
                  <a:pt x="558974" y="168429"/>
                </a:lnTo>
                <a:close/>
              </a:path>
              <a:path w="559434" h="392429">
                <a:moveTo>
                  <a:pt x="403732" y="0"/>
                </a:moveTo>
                <a:lnTo>
                  <a:pt x="357053" y="11615"/>
                </a:lnTo>
                <a:lnTo>
                  <a:pt x="320452" y="33509"/>
                </a:lnTo>
                <a:lnTo>
                  <a:pt x="295491" y="76639"/>
                </a:lnTo>
                <a:lnTo>
                  <a:pt x="292210" y="105393"/>
                </a:lnTo>
                <a:lnTo>
                  <a:pt x="292211" y="105674"/>
                </a:lnTo>
                <a:lnTo>
                  <a:pt x="307137" y="152240"/>
                </a:lnTo>
                <a:lnTo>
                  <a:pt x="343297" y="184213"/>
                </a:lnTo>
                <a:lnTo>
                  <a:pt x="388251" y="190124"/>
                </a:lnTo>
                <a:lnTo>
                  <a:pt x="401125" y="187896"/>
                </a:lnTo>
                <a:lnTo>
                  <a:pt x="413364" y="184392"/>
                </a:lnTo>
                <a:lnTo>
                  <a:pt x="425090" y="179832"/>
                </a:lnTo>
                <a:lnTo>
                  <a:pt x="436423" y="174437"/>
                </a:lnTo>
                <a:lnTo>
                  <a:pt x="447484" y="168429"/>
                </a:lnTo>
                <a:lnTo>
                  <a:pt x="558974" y="168429"/>
                </a:lnTo>
                <a:lnTo>
                  <a:pt x="554454" y="123203"/>
                </a:lnTo>
                <a:lnTo>
                  <a:pt x="536201" y="76252"/>
                </a:lnTo>
                <a:lnTo>
                  <a:pt x="511812" y="41517"/>
                </a:lnTo>
                <a:lnTo>
                  <a:pt x="473012" y="12970"/>
                </a:lnTo>
                <a:lnTo>
                  <a:pt x="434618" y="2043"/>
                </a:lnTo>
                <a:lnTo>
                  <a:pt x="419743" y="486"/>
                </a:lnTo>
                <a:lnTo>
                  <a:pt x="403732" y="0"/>
                </a:lnTo>
                <a:close/>
              </a:path>
            </a:pathLst>
          </a:custGeom>
          <a:solidFill>
            <a:schemeClr val="accent1">
              <a:lumMod val="50000"/>
            </a:schemeClr>
          </a:solidFill>
        </p:spPr>
        <p:txBody>
          <a:bodyPr wrap="square" lIns="0" tIns="0" rIns="0" bIns="0" rtlCol="0"/>
          <a:lstStyle/>
          <a:p>
            <a:endParaRPr/>
          </a:p>
        </p:txBody>
      </p:sp>
      <p:sp>
        <p:nvSpPr>
          <p:cNvPr id="4" name="TextBox 3"/>
          <p:cNvSpPr txBox="1"/>
          <p:nvPr/>
        </p:nvSpPr>
        <p:spPr>
          <a:xfrm>
            <a:off x="1666703" y="5604032"/>
            <a:ext cx="6536559" cy="646331"/>
          </a:xfrm>
          <a:prstGeom prst="rect">
            <a:avLst/>
          </a:prstGeom>
          <a:noFill/>
        </p:spPr>
        <p:txBody>
          <a:bodyPr wrap="square" rtlCol="0">
            <a:spAutoFit/>
          </a:bodyPr>
          <a:lstStyle/>
          <a:p>
            <a:r>
              <a:rPr lang="en-US" sz="1200" i="1" dirty="0"/>
              <a:t>The ID leader must be willing to empower SMEs who need empowering, and then once they get to the point where they feel empowered, then you can collaborate with them</a:t>
            </a:r>
            <a:r>
              <a:rPr lang="en-US" sz="1200" dirty="0"/>
              <a:t>. </a:t>
            </a:r>
            <a:r>
              <a:rPr lang="en-US" sz="1200" i="1" dirty="0"/>
              <a:t>It’s not just about creating dynamic content. We have to keep working on our relationship as development partners. </a:t>
            </a:r>
          </a:p>
        </p:txBody>
      </p:sp>
      <p:sp>
        <p:nvSpPr>
          <p:cNvPr id="6" name="TextBox 5"/>
          <p:cNvSpPr txBox="1"/>
          <p:nvPr/>
        </p:nvSpPr>
        <p:spPr>
          <a:xfrm>
            <a:off x="990600" y="3635060"/>
            <a:ext cx="7212662" cy="2308324"/>
          </a:xfrm>
          <a:prstGeom prst="rect">
            <a:avLst/>
          </a:prstGeom>
          <a:noFill/>
        </p:spPr>
        <p:txBody>
          <a:bodyPr wrap="square" rtlCol="0">
            <a:spAutoFit/>
          </a:bodyPr>
          <a:lstStyle/>
          <a:p>
            <a:r>
              <a:rPr lang="en-US" sz="1200" b="1" dirty="0"/>
              <a:t>Trust, respect, reliance </a:t>
            </a:r>
            <a:r>
              <a:rPr lang="en-US" sz="1200" dirty="0"/>
              <a:t>- ID leader recognizes that leading others is first and foremost about respect and that when there’s trust in a relationship, a tremendous reliance is formed between people.</a:t>
            </a:r>
            <a:br>
              <a:rPr lang="en-US" sz="1200" dirty="0"/>
            </a:br>
            <a:endParaRPr lang="en-US" sz="1200" b="1" dirty="0"/>
          </a:p>
          <a:p>
            <a:r>
              <a:rPr lang="en-US" sz="1200" b="1" dirty="0"/>
              <a:t>Engagement</a:t>
            </a:r>
            <a:r>
              <a:rPr lang="en-US" sz="1200" dirty="0"/>
              <a:t>– ID leader understands that leadership is the practice of engagement and does not create a</a:t>
            </a:r>
          </a:p>
          <a:p>
            <a:r>
              <a:rPr lang="en-US" sz="1200" dirty="0"/>
              <a:t>a vacuum in communication. ID leader’s genuine social commitment to others help create a collaborative and safe environment conducive to openness and personal/team growth. </a:t>
            </a:r>
          </a:p>
          <a:p>
            <a:endParaRPr lang="en-US" sz="1200" dirty="0"/>
          </a:p>
          <a:p>
            <a:r>
              <a:rPr lang="en-US" sz="1200" b="1" dirty="0"/>
              <a:t>Empowermen</a:t>
            </a:r>
            <a:r>
              <a:rPr lang="en-US" sz="1200" dirty="0"/>
              <a:t>t – ID leader investigates potential causes for gaps in others’ performance, seeks to explore constructive opportunities for growth and improvement, and redefines resistance as a budding positive force. </a:t>
            </a:r>
          </a:p>
          <a:p>
            <a:endParaRPr lang="en-US" sz="1200" dirty="0"/>
          </a:p>
          <a:p>
            <a:endParaRPr lang="en-US" sz="1200" dirty="0"/>
          </a:p>
          <a:p>
            <a:endParaRPr lang="en-US" sz="1200" dirty="0"/>
          </a:p>
        </p:txBody>
      </p:sp>
      <p:sp>
        <p:nvSpPr>
          <p:cNvPr id="18" name="Curved Right Arrow 17"/>
          <p:cNvSpPr/>
          <p:nvPr/>
        </p:nvSpPr>
        <p:spPr>
          <a:xfrm>
            <a:off x="1241913" y="2895600"/>
            <a:ext cx="415437" cy="597412"/>
          </a:xfrm>
          <a:prstGeom prst="curvedRightArrow">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Curved Left Arrow 18"/>
          <p:cNvSpPr/>
          <p:nvPr/>
        </p:nvSpPr>
        <p:spPr>
          <a:xfrm>
            <a:off x="7981950" y="2903025"/>
            <a:ext cx="454183" cy="521030"/>
          </a:xfrm>
          <a:prstGeom prst="curvedLeftArrow">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2511756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9210" y="2316"/>
            <a:ext cx="9182100" cy="6855684"/>
          </a:xfrm>
          <a:prstGeom prst="rect">
            <a:avLst/>
          </a:prstGeom>
          <a:solidFill>
            <a:schemeClr val="bg1">
              <a:lumMod val="85000"/>
            </a:schemeClr>
          </a:solidFill>
        </p:spPr>
        <p:txBody>
          <a:bodyPr wrap="square" rtlCol="0">
            <a:spAutoFit/>
          </a:bodyPr>
          <a:lstStyle/>
          <a:p>
            <a:endParaRPr lang="en-US" dirty="0"/>
          </a:p>
        </p:txBody>
      </p:sp>
      <p:sp>
        <p:nvSpPr>
          <p:cNvPr id="13" name="object 4"/>
          <p:cNvSpPr txBox="1"/>
          <p:nvPr/>
        </p:nvSpPr>
        <p:spPr>
          <a:xfrm>
            <a:off x="990600" y="526636"/>
            <a:ext cx="6899933" cy="307777"/>
          </a:xfrm>
          <a:prstGeom prst="rect">
            <a:avLst/>
          </a:prstGeom>
        </p:spPr>
        <p:txBody>
          <a:bodyPr vert="horz" wrap="square" lIns="0" tIns="0" rIns="0" bIns="0" rtlCol="0">
            <a:spAutoFit/>
          </a:bodyPr>
          <a:lstStyle/>
          <a:p>
            <a:pPr marL="12700">
              <a:lnSpc>
                <a:spcPct val="100000"/>
              </a:lnSpc>
            </a:pPr>
            <a:r>
              <a:rPr lang="en-US" sz="2000" b="1" dirty="0">
                <a:solidFill>
                  <a:srgbClr val="404040"/>
                </a:solidFill>
                <a:latin typeface="Lato"/>
                <a:cs typeface="Lato"/>
              </a:rPr>
              <a:t>    </a:t>
            </a:r>
            <a:endParaRPr sz="2000" b="1" dirty="0">
              <a:latin typeface="Lato Black"/>
              <a:cs typeface="Lato Black"/>
            </a:endParaRPr>
          </a:p>
        </p:txBody>
      </p:sp>
      <p:sp>
        <p:nvSpPr>
          <p:cNvPr id="29" name="object 7"/>
          <p:cNvSpPr/>
          <p:nvPr/>
        </p:nvSpPr>
        <p:spPr>
          <a:xfrm flipH="1">
            <a:off x="785984" y="304800"/>
            <a:ext cx="45719" cy="514350"/>
          </a:xfrm>
          <a:custGeom>
            <a:avLst/>
            <a:gdLst/>
            <a:ahLst/>
            <a:cxnLst/>
            <a:rect l="l" t="t" r="r" b="b"/>
            <a:pathLst>
              <a:path h="1028700">
                <a:moveTo>
                  <a:pt x="0" y="0"/>
                </a:moveTo>
                <a:lnTo>
                  <a:pt x="0" y="1028393"/>
                </a:lnTo>
              </a:path>
            </a:pathLst>
          </a:custGeom>
          <a:ln w="62841">
            <a:solidFill>
              <a:srgbClr val="FFFFFF"/>
            </a:solidFill>
          </a:ln>
        </p:spPr>
        <p:txBody>
          <a:bodyPr wrap="square" lIns="0" tIns="0" rIns="0" bIns="0" rtlCol="0"/>
          <a:lstStyle/>
          <a:p>
            <a:endParaRPr/>
          </a:p>
        </p:txBody>
      </p:sp>
      <p:sp>
        <p:nvSpPr>
          <p:cNvPr id="30" name="object 13"/>
          <p:cNvSpPr/>
          <p:nvPr/>
        </p:nvSpPr>
        <p:spPr>
          <a:xfrm>
            <a:off x="2077" y="2316"/>
            <a:ext cx="1369523" cy="1129781"/>
          </a:xfrm>
          <a:prstGeom prst="rect">
            <a:avLst/>
          </a:prstGeom>
          <a:blipFill>
            <a:blip r:embed="rId3" cstate="print"/>
            <a:stretch>
              <a:fillRect/>
            </a:stretch>
          </a:blipFill>
        </p:spPr>
        <p:txBody>
          <a:bodyPr wrap="square" lIns="0" tIns="0" rIns="0" bIns="0" rtlCol="0"/>
          <a:lstStyle/>
          <a:p>
            <a:endParaRPr/>
          </a:p>
        </p:txBody>
      </p:sp>
      <p:sp>
        <p:nvSpPr>
          <p:cNvPr id="35" name="object 4"/>
          <p:cNvSpPr txBox="1"/>
          <p:nvPr/>
        </p:nvSpPr>
        <p:spPr>
          <a:xfrm>
            <a:off x="1247140" y="263038"/>
            <a:ext cx="5153660" cy="263598"/>
          </a:xfrm>
          <a:prstGeom prst="rect">
            <a:avLst/>
          </a:prstGeom>
        </p:spPr>
        <p:txBody>
          <a:bodyPr vert="horz" wrap="square" lIns="0" tIns="0" rIns="0" bIns="0" rtlCol="0">
            <a:spAutoFit/>
          </a:bodyPr>
          <a:lstStyle/>
          <a:p>
            <a:pPr marL="12700">
              <a:lnSpc>
                <a:spcPts val="2415"/>
              </a:lnSpc>
            </a:pPr>
            <a:r>
              <a:rPr lang="en-US" sz="1200" dirty="0">
                <a:solidFill>
                  <a:srgbClr val="404040"/>
                </a:solidFill>
                <a:latin typeface="Lato"/>
                <a:cs typeface="Lato"/>
              </a:rPr>
              <a:t>New Leadership Competencies for Instructional Designers</a:t>
            </a:r>
            <a:endParaRPr sz="1200" dirty="0">
              <a:latin typeface="Lato"/>
              <a:cs typeface="Lato"/>
            </a:endParaRPr>
          </a:p>
        </p:txBody>
      </p:sp>
      <p:sp>
        <p:nvSpPr>
          <p:cNvPr id="2" name="Flowchart: Process 1"/>
          <p:cNvSpPr/>
          <p:nvPr/>
        </p:nvSpPr>
        <p:spPr>
          <a:xfrm>
            <a:off x="3429000" y="1752600"/>
            <a:ext cx="2819400" cy="685800"/>
          </a:xfrm>
          <a:prstGeom prst="flowChartProcess">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bg1">
                  <a:lumMod val="65000"/>
                </a:schemeClr>
              </a:solidFill>
              <a:cs typeface="Times New Roman"/>
            </a:endParaRPr>
          </a:p>
          <a:p>
            <a:pPr algn="ctr"/>
            <a:r>
              <a:rPr lang="en-US" dirty="0">
                <a:solidFill>
                  <a:schemeClr val="bg1"/>
                </a:solidFill>
                <a:cs typeface="Times New Roman"/>
              </a:rPr>
              <a:t>Encourage the Heart</a:t>
            </a:r>
            <a:endParaRPr lang="en-US" dirty="0">
              <a:solidFill>
                <a:schemeClr val="bg1"/>
              </a:solidFill>
            </a:endParaRPr>
          </a:p>
          <a:p>
            <a:pPr algn="ctr"/>
            <a:r>
              <a:rPr lang="en-US" dirty="0">
                <a:solidFill>
                  <a:schemeClr val="bg1"/>
                </a:solidFill>
              </a:rPr>
              <a:t> </a:t>
            </a:r>
          </a:p>
        </p:txBody>
      </p:sp>
      <p:sp>
        <p:nvSpPr>
          <p:cNvPr id="3" name="TextBox 2"/>
          <p:cNvSpPr txBox="1"/>
          <p:nvPr/>
        </p:nvSpPr>
        <p:spPr>
          <a:xfrm>
            <a:off x="1654503" y="819056"/>
            <a:ext cx="7184697" cy="646331"/>
          </a:xfrm>
          <a:prstGeom prst="rect">
            <a:avLst/>
          </a:prstGeom>
          <a:noFill/>
        </p:spPr>
        <p:txBody>
          <a:bodyPr wrap="square" rtlCol="0">
            <a:spAutoFit/>
          </a:bodyPr>
          <a:lstStyle/>
          <a:p>
            <a:r>
              <a:rPr lang="en-US" sz="1200" i="1" dirty="0"/>
              <a:t>I depend a lot on other people to get a course done—not just the SME. It’s important to be appreciative of others…It’s these kinds of little things—the intangible qualities, that human aspect, that spirit of goodwill—that puts a whole new spin on leadership in the online world.</a:t>
            </a:r>
            <a:endParaRPr lang="en-US" i="1" dirty="0"/>
          </a:p>
        </p:txBody>
      </p:sp>
      <p:sp>
        <p:nvSpPr>
          <p:cNvPr id="38" name="object 11"/>
          <p:cNvSpPr/>
          <p:nvPr/>
        </p:nvSpPr>
        <p:spPr>
          <a:xfrm>
            <a:off x="1359229" y="864356"/>
            <a:ext cx="295274" cy="267741"/>
          </a:xfrm>
          <a:custGeom>
            <a:avLst/>
            <a:gdLst/>
            <a:ahLst/>
            <a:cxnLst/>
            <a:rect l="l" t="t" r="r" b="b"/>
            <a:pathLst>
              <a:path w="558800" h="393700">
                <a:moveTo>
                  <a:pt x="243428" y="0"/>
                </a:moveTo>
                <a:lnTo>
                  <a:pt x="193611" y="4600"/>
                </a:lnTo>
                <a:lnTo>
                  <a:pt x="156334" y="14584"/>
                </a:lnTo>
                <a:lnTo>
                  <a:pt x="120533" y="29130"/>
                </a:lnTo>
                <a:lnTo>
                  <a:pt x="77394" y="55794"/>
                </a:lnTo>
                <a:lnTo>
                  <a:pt x="48484" y="82781"/>
                </a:lnTo>
                <a:lnTo>
                  <a:pt x="21208" y="124715"/>
                </a:lnTo>
                <a:lnTo>
                  <a:pt x="7921" y="160467"/>
                </a:lnTo>
                <a:lnTo>
                  <a:pt x="1189" y="197992"/>
                </a:lnTo>
                <a:lnTo>
                  <a:pt x="0" y="224431"/>
                </a:lnTo>
                <a:lnTo>
                  <a:pt x="110" y="232095"/>
                </a:lnTo>
                <a:lnTo>
                  <a:pt x="4583" y="269994"/>
                </a:lnTo>
                <a:lnTo>
                  <a:pt x="22026" y="316590"/>
                </a:lnTo>
                <a:lnTo>
                  <a:pt x="45017" y="350903"/>
                </a:lnTo>
                <a:lnTo>
                  <a:pt x="85119" y="379981"/>
                </a:lnTo>
                <a:lnTo>
                  <a:pt x="122660" y="391172"/>
                </a:lnTo>
                <a:lnTo>
                  <a:pt x="152031" y="393325"/>
                </a:lnTo>
                <a:lnTo>
                  <a:pt x="164306" y="392438"/>
                </a:lnTo>
                <a:lnTo>
                  <a:pt x="211890" y="377215"/>
                </a:lnTo>
                <a:lnTo>
                  <a:pt x="243756" y="354471"/>
                </a:lnTo>
                <a:lnTo>
                  <a:pt x="264163" y="310203"/>
                </a:lnTo>
                <a:lnTo>
                  <a:pt x="266525" y="278224"/>
                </a:lnTo>
                <a:lnTo>
                  <a:pt x="264022" y="266158"/>
                </a:lnTo>
                <a:lnTo>
                  <a:pt x="244250" y="231817"/>
                </a:lnTo>
                <a:lnTo>
                  <a:pt x="110978" y="223115"/>
                </a:lnTo>
                <a:lnTo>
                  <a:pt x="106805" y="214015"/>
                </a:lnTo>
                <a:lnTo>
                  <a:pt x="103896" y="203609"/>
                </a:lnTo>
                <a:lnTo>
                  <a:pt x="102072" y="191332"/>
                </a:lnTo>
                <a:lnTo>
                  <a:pt x="101156" y="176619"/>
                </a:lnTo>
                <a:lnTo>
                  <a:pt x="100969" y="158904"/>
                </a:lnTo>
                <a:lnTo>
                  <a:pt x="102140" y="144308"/>
                </a:lnTo>
                <a:lnTo>
                  <a:pt x="111952" y="106039"/>
                </a:lnTo>
                <a:lnTo>
                  <a:pt x="140392" y="66461"/>
                </a:lnTo>
                <a:lnTo>
                  <a:pt x="178834" y="42593"/>
                </a:lnTo>
                <a:lnTo>
                  <a:pt x="217259" y="28941"/>
                </a:lnTo>
                <a:lnTo>
                  <a:pt x="246860" y="22711"/>
                </a:lnTo>
                <a:lnTo>
                  <a:pt x="243428" y="0"/>
                </a:lnTo>
                <a:close/>
              </a:path>
              <a:path w="558800" h="393700">
                <a:moveTo>
                  <a:pt x="173218" y="204338"/>
                </a:moveTo>
                <a:lnTo>
                  <a:pt x="161271" y="205315"/>
                </a:lnTo>
                <a:lnTo>
                  <a:pt x="148640" y="208077"/>
                </a:lnTo>
                <a:lnTo>
                  <a:pt x="134990" y="213553"/>
                </a:lnTo>
                <a:lnTo>
                  <a:pt x="123590" y="218674"/>
                </a:lnTo>
                <a:lnTo>
                  <a:pt x="110978" y="223115"/>
                </a:lnTo>
                <a:lnTo>
                  <a:pt x="237353" y="223115"/>
                </a:lnTo>
                <a:lnTo>
                  <a:pt x="237099" y="222794"/>
                </a:lnTo>
                <a:lnTo>
                  <a:pt x="228182" y="215733"/>
                </a:lnTo>
                <a:lnTo>
                  <a:pt x="217416" y="210495"/>
                </a:lnTo>
                <a:lnTo>
                  <a:pt x="204721" y="206942"/>
                </a:lnTo>
                <a:lnTo>
                  <a:pt x="190016" y="204936"/>
                </a:lnTo>
                <a:lnTo>
                  <a:pt x="173218" y="204338"/>
                </a:lnTo>
                <a:close/>
              </a:path>
              <a:path w="558800" h="393700">
                <a:moveTo>
                  <a:pt x="535140" y="27"/>
                </a:moveTo>
                <a:lnTo>
                  <a:pt x="484481" y="6010"/>
                </a:lnTo>
                <a:lnTo>
                  <a:pt x="434549" y="18896"/>
                </a:lnTo>
                <a:lnTo>
                  <a:pt x="390096" y="42136"/>
                </a:lnTo>
                <a:lnTo>
                  <a:pt x="358198" y="64696"/>
                </a:lnTo>
                <a:lnTo>
                  <a:pt x="326467" y="101407"/>
                </a:lnTo>
                <a:lnTo>
                  <a:pt x="305740" y="137029"/>
                </a:lnTo>
                <a:lnTo>
                  <a:pt x="290812" y="184670"/>
                </a:lnTo>
                <a:lnTo>
                  <a:pt x="287284" y="228719"/>
                </a:lnTo>
                <a:lnTo>
                  <a:pt x="287427" y="234782"/>
                </a:lnTo>
                <a:lnTo>
                  <a:pt x="296550" y="283452"/>
                </a:lnTo>
                <a:lnTo>
                  <a:pt x="319996" y="328953"/>
                </a:lnTo>
                <a:lnTo>
                  <a:pt x="346308" y="360394"/>
                </a:lnTo>
                <a:lnTo>
                  <a:pt x="389238" y="384935"/>
                </a:lnTo>
                <a:lnTo>
                  <a:pt x="430329" y="392768"/>
                </a:lnTo>
                <a:lnTo>
                  <a:pt x="445807" y="393276"/>
                </a:lnTo>
                <a:lnTo>
                  <a:pt x="457850" y="392265"/>
                </a:lnTo>
                <a:lnTo>
                  <a:pt x="505106" y="376526"/>
                </a:lnTo>
                <a:lnTo>
                  <a:pt x="537014" y="353293"/>
                </a:lnTo>
                <a:lnTo>
                  <a:pt x="556384" y="308670"/>
                </a:lnTo>
                <a:lnTo>
                  <a:pt x="558436" y="275991"/>
                </a:lnTo>
                <a:lnTo>
                  <a:pt x="555746" y="264373"/>
                </a:lnTo>
                <a:lnTo>
                  <a:pt x="536574" y="228719"/>
                </a:lnTo>
                <a:lnTo>
                  <a:pt x="403291" y="222688"/>
                </a:lnTo>
                <a:lnTo>
                  <a:pt x="399825" y="214493"/>
                </a:lnTo>
                <a:lnTo>
                  <a:pt x="396987" y="204414"/>
                </a:lnTo>
                <a:lnTo>
                  <a:pt x="394872" y="191846"/>
                </a:lnTo>
                <a:lnTo>
                  <a:pt x="393583" y="176224"/>
                </a:lnTo>
                <a:lnTo>
                  <a:pt x="393223" y="156972"/>
                </a:lnTo>
                <a:lnTo>
                  <a:pt x="394236" y="143849"/>
                </a:lnTo>
                <a:lnTo>
                  <a:pt x="408002" y="96766"/>
                </a:lnTo>
                <a:lnTo>
                  <a:pt x="432668" y="66413"/>
                </a:lnTo>
                <a:lnTo>
                  <a:pt x="471180" y="42572"/>
                </a:lnTo>
                <a:lnTo>
                  <a:pt x="509597" y="28935"/>
                </a:lnTo>
                <a:lnTo>
                  <a:pt x="539175" y="22711"/>
                </a:lnTo>
                <a:lnTo>
                  <a:pt x="535140" y="27"/>
                </a:lnTo>
                <a:close/>
              </a:path>
              <a:path w="558800" h="393700">
                <a:moveTo>
                  <a:pt x="463613" y="204744"/>
                </a:moveTo>
                <a:lnTo>
                  <a:pt x="426337" y="212926"/>
                </a:lnTo>
                <a:lnTo>
                  <a:pt x="403291" y="222688"/>
                </a:lnTo>
                <a:lnTo>
                  <a:pt x="530388" y="222688"/>
                </a:lnTo>
                <a:lnTo>
                  <a:pt x="495010" y="206789"/>
                </a:lnTo>
                <a:lnTo>
                  <a:pt x="463613" y="204744"/>
                </a:lnTo>
                <a:close/>
              </a:path>
            </a:pathLst>
          </a:custGeom>
          <a:solidFill>
            <a:schemeClr val="accent1">
              <a:lumMod val="50000"/>
            </a:schemeClr>
          </a:solidFill>
        </p:spPr>
        <p:txBody>
          <a:bodyPr wrap="square" lIns="0" tIns="0" rIns="0" bIns="0" rtlCol="0"/>
          <a:lstStyle/>
          <a:p>
            <a:endParaRPr/>
          </a:p>
        </p:txBody>
      </p:sp>
      <p:sp>
        <p:nvSpPr>
          <p:cNvPr id="51" name="Flowchart: Process 50"/>
          <p:cNvSpPr/>
          <p:nvPr/>
        </p:nvSpPr>
        <p:spPr>
          <a:xfrm>
            <a:off x="1692603" y="2438400"/>
            <a:ext cx="1736397" cy="819861"/>
          </a:xfrm>
          <a:prstGeom prst="flowChartProcess">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cs typeface="Times New Roman"/>
              </a:rPr>
              <a:t>Show Appreciation for Others</a:t>
            </a:r>
            <a:endParaRPr lang="en-US" dirty="0">
              <a:solidFill>
                <a:schemeClr val="bg1"/>
              </a:solidFill>
            </a:endParaRPr>
          </a:p>
        </p:txBody>
      </p:sp>
      <p:sp>
        <p:nvSpPr>
          <p:cNvPr id="52" name="Flowchart: Process 51"/>
          <p:cNvSpPr/>
          <p:nvPr/>
        </p:nvSpPr>
        <p:spPr>
          <a:xfrm>
            <a:off x="6258094" y="2438400"/>
            <a:ext cx="1736397" cy="899550"/>
          </a:xfrm>
          <a:prstGeom prst="flowChartProcess">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cs typeface="Times New Roman"/>
              </a:rPr>
              <a:t>Create a Sense of Community</a:t>
            </a:r>
            <a:endParaRPr lang="en-US" dirty="0">
              <a:solidFill>
                <a:schemeClr val="bg1"/>
              </a:solidFill>
            </a:endParaRPr>
          </a:p>
        </p:txBody>
      </p:sp>
      <p:sp>
        <p:nvSpPr>
          <p:cNvPr id="59" name="object 11"/>
          <p:cNvSpPr/>
          <p:nvPr/>
        </p:nvSpPr>
        <p:spPr>
          <a:xfrm>
            <a:off x="1099503" y="5202061"/>
            <a:ext cx="295274" cy="267741"/>
          </a:xfrm>
          <a:custGeom>
            <a:avLst/>
            <a:gdLst/>
            <a:ahLst/>
            <a:cxnLst/>
            <a:rect l="l" t="t" r="r" b="b"/>
            <a:pathLst>
              <a:path w="558800" h="393700">
                <a:moveTo>
                  <a:pt x="243428" y="0"/>
                </a:moveTo>
                <a:lnTo>
                  <a:pt x="193611" y="4600"/>
                </a:lnTo>
                <a:lnTo>
                  <a:pt x="156334" y="14584"/>
                </a:lnTo>
                <a:lnTo>
                  <a:pt x="120533" y="29130"/>
                </a:lnTo>
                <a:lnTo>
                  <a:pt x="77394" y="55794"/>
                </a:lnTo>
                <a:lnTo>
                  <a:pt x="48484" y="82781"/>
                </a:lnTo>
                <a:lnTo>
                  <a:pt x="21208" y="124715"/>
                </a:lnTo>
                <a:lnTo>
                  <a:pt x="7921" y="160467"/>
                </a:lnTo>
                <a:lnTo>
                  <a:pt x="1189" y="197992"/>
                </a:lnTo>
                <a:lnTo>
                  <a:pt x="0" y="224431"/>
                </a:lnTo>
                <a:lnTo>
                  <a:pt x="110" y="232095"/>
                </a:lnTo>
                <a:lnTo>
                  <a:pt x="4583" y="269994"/>
                </a:lnTo>
                <a:lnTo>
                  <a:pt x="22026" y="316590"/>
                </a:lnTo>
                <a:lnTo>
                  <a:pt x="45017" y="350903"/>
                </a:lnTo>
                <a:lnTo>
                  <a:pt x="85119" y="379981"/>
                </a:lnTo>
                <a:lnTo>
                  <a:pt x="122660" y="391172"/>
                </a:lnTo>
                <a:lnTo>
                  <a:pt x="152031" y="393325"/>
                </a:lnTo>
                <a:lnTo>
                  <a:pt x="164306" y="392438"/>
                </a:lnTo>
                <a:lnTo>
                  <a:pt x="211890" y="377215"/>
                </a:lnTo>
                <a:lnTo>
                  <a:pt x="243756" y="354471"/>
                </a:lnTo>
                <a:lnTo>
                  <a:pt x="264163" y="310203"/>
                </a:lnTo>
                <a:lnTo>
                  <a:pt x="266525" y="278224"/>
                </a:lnTo>
                <a:lnTo>
                  <a:pt x="264022" y="266158"/>
                </a:lnTo>
                <a:lnTo>
                  <a:pt x="244250" y="231817"/>
                </a:lnTo>
                <a:lnTo>
                  <a:pt x="110978" y="223115"/>
                </a:lnTo>
                <a:lnTo>
                  <a:pt x="106805" y="214015"/>
                </a:lnTo>
                <a:lnTo>
                  <a:pt x="103896" y="203609"/>
                </a:lnTo>
                <a:lnTo>
                  <a:pt x="102072" y="191332"/>
                </a:lnTo>
                <a:lnTo>
                  <a:pt x="101156" y="176619"/>
                </a:lnTo>
                <a:lnTo>
                  <a:pt x="100969" y="158904"/>
                </a:lnTo>
                <a:lnTo>
                  <a:pt x="102140" y="144308"/>
                </a:lnTo>
                <a:lnTo>
                  <a:pt x="111952" y="106039"/>
                </a:lnTo>
                <a:lnTo>
                  <a:pt x="140392" y="66461"/>
                </a:lnTo>
                <a:lnTo>
                  <a:pt x="178834" y="42593"/>
                </a:lnTo>
                <a:lnTo>
                  <a:pt x="217259" y="28941"/>
                </a:lnTo>
                <a:lnTo>
                  <a:pt x="246860" y="22711"/>
                </a:lnTo>
                <a:lnTo>
                  <a:pt x="243428" y="0"/>
                </a:lnTo>
                <a:close/>
              </a:path>
              <a:path w="558800" h="393700">
                <a:moveTo>
                  <a:pt x="173218" y="204338"/>
                </a:moveTo>
                <a:lnTo>
                  <a:pt x="161271" y="205315"/>
                </a:lnTo>
                <a:lnTo>
                  <a:pt x="148640" y="208077"/>
                </a:lnTo>
                <a:lnTo>
                  <a:pt x="134990" y="213553"/>
                </a:lnTo>
                <a:lnTo>
                  <a:pt x="123590" y="218674"/>
                </a:lnTo>
                <a:lnTo>
                  <a:pt x="110978" y="223115"/>
                </a:lnTo>
                <a:lnTo>
                  <a:pt x="237353" y="223115"/>
                </a:lnTo>
                <a:lnTo>
                  <a:pt x="237099" y="222794"/>
                </a:lnTo>
                <a:lnTo>
                  <a:pt x="228182" y="215733"/>
                </a:lnTo>
                <a:lnTo>
                  <a:pt x="217416" y="210495"/>
                </a:lnTo>
                <a:lnTo>
                  <a:pt x="204721" y="206942"/>
                </a:lnTo>
                <a:lnTo>
                  <a:pt x="190016" y="204936"/>
                </a:lnTo>
                <a:lnTo>
                  <a:pt x="173218" y="204338"/>
                </a:lnTo>
                <a:close/>
              </a:path>
              <a:path w="558800" h="393700">
                <a:moveTo>
                  <a:pt x="535140" y="27"/>
                </a:moveTo>
                <a:lnTo>
                  <a:pt x="484481" y="6010"/>
                </a:lnTo>
                <a:lnTo>
                  <a:pt x="434549" y="18896"/>
                </a:lnTo>
                <a:lnTo>
                  <a:pt x="390096" y="42136"/>
                </a:lnTo>
                <a:lnTo>
                  <a:pt x="358198" y="64696"/>
                </a:lnTo>
                <a:lnTo>
                  <a:pt x="326467" y="101407"/>
                </a:lnTo>
                <a:lnTo>
                  <a:pt x="305740" y="137029"/>
                </a:lnTo>
                <a:lnTo>
                  <a:pt x="290812" y="184670"/>
                </a:lnTo>
                <a:lnTo>
                  <a:pt x="287284" y="228719"/>
                </a:lnTo>
                <a:lnTo>
                  <a:pt x="287427" y="234782"/>
                </a:lnTo>
                <a:lnTo>
                  <a:pt x="296550" y="283452"/>
                </a:lnTo>
                <a:lnTo>
                  <a:pt x="319996" y="328953"/>
                </a:lnTo>
                <a:lnTo>
                  <a:pt x="346308" y="360394"/>
                </a:lnTo>
                <a:lnTo>
                  <a:pt x="389238" y="384935"/>
                </a:lnTo>
                <a:lnTo>
                  <a:pt x="430329" y="392768"/>
                </a:lnTo>
                <a:lnTo>
                  <a:pt x="445807" y="393276"/>
                </a:lnTo>
                <a:lnTo>
                  <a:pt x="457850" y="392265"/>
                </a:lnTo>
                <a:lnTo>
                  <a:pt x="505106" y="376526"/>
                </a:lnTo>
                <a:lnTo>
                  <a:pt x="537014" y="353293"/>
                </a:lnTo>
                <a:lnTo>
                  <a:pt x="556384" y="308670"/>
                </a:lnTo>
                <a:lnTo>
                  <a:pt x="558436" y="275991"/>
                </a:lnTo>
                <a:lnTo>
                  <a:pt x="555746" y="264373"/>
                </a:lnTo>
                <a:lnTo>
                  <a:pt x="536574" y="228719"/>
                </a:lnTo>
                <a:lnTo>
                  <a:pt x="403291" y="222688"/>
                </a:lnTo>
                <a:lnTo>
                  <a:pt x="399825" y="214493"/>
                </a:lnTo>
                <a:lnTo>
                  <a:pt x="396987" y="204414"/>
                </a:lnTo>
                <a:lnTo>
                  <a:pt x="394872" y="191846"/>
                </a:lnTo>
                <a:lnTo>
                  <a:pt x="393583" y="176224"/>
                </a:lnTo>
                <a:lnTo>
                  <a:pt x="393223" y="156972"/>
                </a:lnTo>
                <a:lnTo>
                  <a:pt x="394236" y="143849"/>
                </a:lnTo>
                <a:lnTo>
                  <a:pt x="408002" y="96766"/>
                </a:lnTo>
                <a:lnTo>
                  <a:pt x="432668" y="66413"/>
                </a:lnTo>
                <a:lnTo>
                  <a:pt x="471180" y="42572"/>
                </a:lnTo>
                <a:lnTo>
                  <a:pt x="509597" y="28935"/>
                </a:lnTo>
                <a:lnTo>
                  <a:pt x="539175" y="22711"/>
                </a:lnTo>
                <a:lnTo>
                  <a:pt x="535140" y="27"/>
                </a:lnTo>
                <a:close/>
              </a:path>
              <a:path w="558800" h="393700">
                <a:moveTo>
                  <a:pt x="463613" y="204744"/>
                </a:moveTo>
                <a:lnTo>
                  <a:pt x="426337" y="212926"/>
                </a:lnTo>
                <a:lnTo>
                  <a:pt x="403291" y="222688"/>
                </a:lnTo>
                <a:lnTo>
                  <a:pt x="530388" y="222688"/>
                </a:lnTo>
                <a:lnTo>
                  <a:pt x="495010" y="206789"/>
                </a:lnTo>
                <a:lnTo>
                  <a:pt x="463613" y="204744"/>
                </a:lnTo>
                <a:close/>
              </a:path>
            </a:pathLst>
          </a:custGeom>
          <a:solidFill>
            <a:schemeClr val="accent1">
              <a:lumMod val="50000"/>
            </a:schemeClr>
          </a:solidFill>
        </p:spPr>
        <p:txBody>
          <a:bodyPr wrap="square" lIns="0" tIns="0" rIns="0" bIns="0" rtlCol="0"/>
          <a:lstStyle/>
          <a:p>
            <a:endParaRPr/>
          </a:p>
        </p:txBody>
      </p:sp>
      <p:sp>
        <p:nvSpPr>
          <p:cNvPr id="61" name="object 12"/>
          <p:cNvSpPr/>
          <p:nvPr/>
        </p:nvSpPr>
        <p:spPr>
          <a:xfrm>
            <a:off x="5246851" y="1269170"/>
            <a:ext cx="279717" cy="196215"/>
          </a:xfrm>
          <a:custGeom>
            <a:avLst/>
            <a:gdLst/>
            <a:ahLst/>
            <a:cxnLst/>
            <a:rect l="l" t="t" r="r" b="b"/>
            <a:pathLst>
              <a:path w="559434" h="392429">
                <a:moveTo>
                  <a:pt x="271910" y="168492"/>
                </a:moveTo>
                <a:lnTo>
                  <a:pt x="155203" y="168492"/>
                </a:lnTo>
                <a:lnTo>
                  <a:pt x="158923" y="176988"/>
                </a:lnTo>
                <a:lnTo>
                  <a:pt x="161993" y="187408"/>
                </a:lnTo>
                <a:lnTo>
                  <a:pt x="164303" y="200014"/>
                </a:lnTo>
                <a:lnTo>
                  <a:pt x="165745" y="215067"/>
                </a:lnTo>
                <a:lnTo>
                  <a:pt x="166210" y="232828"/>
                </a:lnTo>
                <a:lnTo>
                  <a:pt x="165188" y="247365"/>
                </a:lnTo>
                <a:lnTo>
                  <a:pt x="155481" y="286469"/>
                </a:lnTo>
                <a:lnTo>
                  <a:pt x="126448" y="325699"/>
                </a:lnTo>
                <a:lnTo>
                  <a:pt x="87111" y="349472"/>
                </a:lnTo>
                <a:lnTo>
                  <a:pt x="49421" y="363099"/>
                </a:lnTo>
                <a:lnTo>
                  <a:pt x="20109" y="369325"/>
                </a:lnTo>
                <a:lnTo>
                  <a:pt x="25142" y="391913"/>
                </a:lnTo>
                <a:lnTo>
                  <a:pt x="74439" y="387122"/>
                </a:lnTo>
                <a:lnTo>
                  <a:pt x="111967" y="376977"/>
                </a:lnTo>
                <a:lnTo>
                  <a:pt x="147596" y="362370"/>
                </a:lnTo>
                <a:lnTo>
                  <a:pt x="190740" y="335350"/>
                </a:lnTo>
                <a:lnTo>
                  <a:pt x="220354" y="307243"/>
                </a:lnTo>
                <a:lnTo>
                  <a:pt x="242982" y="275626"/>
                </a:lnTo>
                <a:lnTo>
                  <a:pt x="263092" y="229121"/>
                </a:lnTo>
                <a:lnTo>
                  <a:pt x="270618" y="190837"/>
                </a:lnTo>
                <a:lnTo>
                  <a:pt x="271696" y="176988"/>
                </a:lnTo>
                <a:lnTo>
                  <a:pt x="271910" y="168492"/>
                </a:lnTo>
                <a:close/>
              </a:path>
              <a:path w="559434" h="392429">
                <a:moveTo>
                  <a:pt x="110401" y="29"/>
                </a:moveTo>
                <a:lnTo>
                  <a:pt x="62613" y="11720"/>
                </a:lnTo>
                <a:lnTo>
                  <a:pt x="27561" y="33509"/>
                </a:lnTo>
                <a:lnTo>
                  <a:pt x="2793" y="76639"/>
                </a:lnTo>
                <a:lnTo>
                  <a:pt x="0" y="105393"/>
                </a:lnTo>
                <a:lnTo>
                  <a:pt x="477" y="115541"/>
                </a:lnTo>
                <a:lnTo>
                  <a:pt x="21700" y="162740"/>
                </a:lnTo>
                <a:lnTo>
                  <a:pt x="61678" y="187606"/>
                </a:lnTo>
                <a:lnTo>
                  <a:pt x="92874" y="190450"/>
                </a:lnTo>
                <a:lnTo>
                  <a:pt x="104245" y="188708"/>
                </a:lnTo>
                <a:lnTo>
                  <a:pt x="116516" y="185229"/>
                </a:lnTo>
                <a:lnTo>
                  <a:pt x="130728" y="179626"/>
                </a:lnTo>
                <a:lnTo>
                  <a:pt x="142032" y="174019"/>
                </a:lnTo>
                <a:lnTo>
                  <a:pt x="155203" y="168492"/>
                </a:lnTo>
                <a:lnTo>
                  <a:pt x="271910" y="168492"/>
                </a:lnTo>
                <a:lnTo>
                  <a:pt x="271971" y="162740"/>
                </a:lnTo>
                <a:lnTo>
                  <a:pt x="263230" y="113560"/>
                </a:lnTo>
                <a:lnTo>
                  <a:pt x="243953" y="68680"/>
                </a:lnTo>
                <a:lnTo>
                  <a:pt x="218559" y="37515"/>
                </a:lnTo>
                <a:lnTo>
                  <a:pt x="187268" y="15715"/>
                </a:lnTo>
                <a:lnTo>
                  <a:pt x="139340" y="1637"/>
                </a:lnTo>
                <a:lnTo>
                  <a:pt x="125678" y="391"/>
                </a:lnTo>
                <a:lnTo>
                  <a:pt x="110401" y="29"/>
                </a:lnTo>
                <a:close/>
              </a:path>
              <a:path w="559434" h="392429">
                <a:moveTo>
                  <a:pt x="558974" y="168429"/>
                </a:moveTo>
                <a:lnTo>
                  <a:pt x="447484" y="168429"/>
                </a:lnTo>
                <a:lnTo>
                  <a:pt x="451199" y="176924"/>
                </a:lnTo>
                <a:lnTo>
                  <a:pt x="454252" y="187343"/>
                </a:lnTo>
                <a:lnTo>
                  <a:pt x="456541" y="199945"/>
                </a:lnTo>
                <a:lnTo>
                  <a:pt x="457966" y="214989"/>
                </a:lnTo>
                <a:lnTo>
                  <a:pt x="458424" y="232733"/>
                </a:lnTo>
                <a:lnTo>
                  <a:pt x="457414" y="247119"/>
                </a:lnTo>
                <a:lnTo>
                  <a:pt x="447775" y="285401"/>
                </a:lnTo>
                <a:lnTo>
                  <a:pt x="418720" y="325651"/>
                </a:lnTo>
                <a:lnTo>
                  <a:pt x="379415" y="349450"/>
                </a:lnTo>
                <a:lnTo>
                  <a:pt x="341746" y="363093"/>
                </a:lnTo>
                <a:lnTo>
                  <a:pt x="312424" y="369325"/>
                </a:lnTo>
                <a:lnTo>
                  <a:pt x="318484" y="391851"/>
                </a:lnTo>
                <a:lnTo>
                  <a:pt x="369477" y="385828"/>
                </a:lnTo>
                <a:lnTo>
                  <a:pt x="419020" y="371546"/>
                </a:lnTo>
                <a:lnTo>
                  <a:pt x="463270" y="350424"/>
                </a:lnTo>
                <a:lnTo>
                  <a:pt x="494661" y="326114"/>
                </a:lnTo>
                <a:lnTo>
                  <a:pt x="526657" y="287162"/>
                </a:lnTo>
                <a:lnTo>
                  <a:pt x="547636" y="241744"/>
                </a:lnTo>
                <a:lnTo>
                  <a:pt x="556331" y="203013"/>
                </a:lnTo>
                <a:lnTo>
                  <a:pt x="558849" y="174802"/>
                </a:lnTo>
                <a:lnTo>
                  <a:pt x="558974" y="168429"/>
                </a:lnTo>
                <a:close/>
              </a:path>
              <a:path w="559434" h="392429">
                <a:moveTo>
                  <a:pt x="403732" y="0"/>
                </a:moveTo>
                <a:lnTo>
                  <a:pt x="357053" y="11615"/>
                </a:lnTo>
                <a:lnTo>
                  <a:pt x="320452" y="33509"/>
                </a:lnTo>
                <a:lnTo>
                  <a:pt x="295491" y="76639"/>
                </a:lnTo>
                <a:lnTo>
                  <a:pt x="292210" y="105393"/>
                </a:lnTo>
                <a:lnTo>
                  <a:pt x="292211" y="105674"/>
                </a:lnTo>
                <a:lnTo>
                  <a:pt x="307137" y="152240"/>
                </a:lnTo>
                <a:lnTo>
                  <a:pt x="343297" y="184213"/>
                </a:lnTo>
                <a:lnTo>
                  <a:pt x="388251" y="190124"/>
                </a:lnTo>
                <a:lnTo>
                  <a:pt x="401125" y="187896"/>
                </a:lnTo>
                <a:lnTo>
                  <a:pt x="413364" y="184392"/>
                </a:lnTo>
                <a:lnTo>
                  <a:pt x="425090" y="179832"/>
                </a:lnTo>
                <a:lnTo>
                  <a:pt x="436423" y="174437"/>
                </a:lnTo>
                <a:lnTo>
                  <a:pt x="447484" y="168429"/>
                </a:lnTo>
                <a:lnTo>
                  <a:pt x="558974" y="168429"/>
                </a:lnTo>
                <a:lnTo>
                  <a:pt x="554454" y="123203"/>
                </a:lnTo>
                <a:lnTo>
                  <a:pt x="536201" y="76252"/>
                </a:lnTo>
                <a:lnTo>
                  <a:pt x="511812" y="41517"/>
                </a:lnTo>
                <a:lnTo>
                  <a:pt x="473012" y="12970"/>
                </a:lnTo>
                <a:lnTo>
                  <a:pt x="434618" y="2043"/>
                </a:lnTo>
                <a:lnTo>
                  <a:pt x="419743" y="486"/>
                </a:lnTo>
                <a:lnTo>
                  <a:pt x="403732" y="0"/>
                </a:lnTo>
                <a:close/>
              </a:path>
            </a:pathLst>
          </a:custGeom>
          <a:solidFill>
            <a:schemeClr val="accent1">
              <a:lumMod val="50000"/>
            </a:schemeClr>
          </a:solidFill>
        </p:spPr>
        <p:txBody>
          <a:bodyPr wrap="square" lIns="0" tIns="0" rIns="0" bIns="0" rtlCol="0"/>
          <a:lstStyle/>
          <a:p>
            <a:endParaRPr/>
          </a:p>
        </p:txBody>
      </p:sp>
      <p:sp>
        <p:nvSpPr>
          <p:cNvPr id="62" name="object 12"/>
          <p:cNvSpPr/>
          <p:nvPr/>
        </p:nvSpPr>
        <p:spPr>
          <a:xfrm>
            <a:off x="7854632" y="5427118"/>
            <a:ext cx="279717" cy="196215"/>
          </a:xfrm>
          <a:custGeom>
            <a:avLst/>
            <a:gdLst/>
            <a:ahLst/>
            <a:cxnLst/>
            <a:rect l="l" t="t" r="r" b="b"/>
            <a:pathLst>
              <a:path w="559434" h="392429">
                <a:moveTo>
                  <a:pt x="271910" y="168492"/>
                </a:moveTo>
                <a:lnTo>
                  <a:pt x="155203" y="168492"/>
                </a:lnTo>
                <a:lnTo>
                  <a:pt x="158923" y="176988"/>
                </a:lnTo>
                <a:lnTo>
                  <a:pt x="161993" y="187408"/>
                </a:lnTo>
                <a:lnTo>
                  <a:pt x="164303" y="200014"/>
                </a:lnTo>
                <a:lnTo>
                  <a:pt x="165745" y="215067"/>
                </a:lnTo>
                <a:lnTo>
                  <a:pt x="166210" y="232828"/>
                </a:lnTo>
                <a:lnTo>
                  <a:pt x="165188" y="247365"/>
                </a:lnTo>
                <a:lnTo>
                  <a:pt x="155481" y="286469"/>
                </a:lnTo>
                <a:lnTo>
                  <a:pt x="126448" y="325699"/>
                </a:lnTo>
                <a:lnTo>
                  <a:pt x="87111" y="349472"/>
                </a:lnTo>
                <a:lnTo>
                  <a:pt x="49421" y="363099"/>
                </a:lnTo>
                <a:lnTo>
                  <a:pt x="20109" y="369325"/>
                </a:lnTo>
                <a:lnTo>
                  <a:pt x="25142" y="391913"/>
                </a:lnTo>
                <a:lnTo>
                  <a:pt x="74439" y="387122"/>
                </a:lnTo>
                <a:lnTo>
                  <a:pt x="111967" y="376977"/>
                </a:lnTo>
                <a:lnTo>
                  <a:pt x="147596" y="362370"/>
                </a:lnTo>
                <a:lnTo>
                  <a:pt x="190740" y="335350"/>
                </a:lnTo>
                <a:lnTo>
                  <a:pt x="220354" y="307243"/>
                </a:lnTo>
                <a:lnTo>
                  <a:pt x="242982" y="275626"/>
                </a:lnTo>
                <a:lnTo>
                  <a:pt x="263092" y="229121"/>
                </a:lnTo>
                <a:lnTo>
                  <a:pt x="270618" y="190837"/>
                </a:lnTo>
                <a:lnTo>
                  <a:pt x="271696" y="176988"/>
                </a:lnTo>
                <a:lnTo>
                  <a:pt x="271910" y="168492"/>
                </a:lnTo>
                <a:close/>
              </a:path>
              <a:path w="559434" h="392429">
                <a:moveTo>
                  <a:pt x="110401" y="29"/>
                </a:moveTo>
                <a:lnTo>
                  <a:pt x="62613" y="11720"/>
                </a:lnTo>
                <a:lnTo>
                  <a:pt x="27561" y="33509"/>
                </a:lnTo>
                <a:lnTo>
                  <a:pt x="2793" y="76639"/>
                </a:lnTo>
                <a:lnTo>
                  <a:pt x="0" y="105393"/>
                </a:lnTo>
                <a:lnTo>
                  <a:pt x="477" y="115541"/>
                </a:lnTo>
                <a:lnTo>
                  <a:pt x="21700" y="162740"/>
                </a:lnTo>
                <a:lnTo>
                  <a:pt x="61678" y="187606"/>
                </a:lnTo>
                <a:lnTo>
                  <a:pt x="92874" y="190450"/>
                </a:lnTo>
                <a:lnTo>
                  <a:pt x="104245" y="188708"/>
                </a:lnTo>
                <a:lnTo>
                  <a:pt x="116516" y="185229"/>
                </a:lnTo>
                <a:lnTo>
                  <a:pt x="130728" y="179626"/>
                </a:lnTo>
                <a:lnTo>
                  <a:pt x="142032" y="174019"/>
                </a:lnTo>
                <a:lnTo>
                  <a:pt x="155203" y="168492"/>
                </a:lnTo>
                <a:lnTo>
                  <a:pt x="271910" y="168492"/>
                </a:lnTo>
                <a:lnTo>
                  <a:pt x="271971" y="162740"/>
                </a:lnTo>
                <a:lnTo>
                  <a:pt x="263230" y="113560"/>
                </a:lnTo>
                <a:lnTo>
                  <a:pt x="243953" y="68680"/>
                </a:lnTo>
                <a:lnTo>
                  <a:pt x="218559" y="37515"/>
                </a:lnTo>
                <a:lnTo>
                  <a:pt x="187268" y="15715"/>
                </a:lnTo>
                <a:lnTo>
                  <a:pt x="139340" y="1637"/>
                </a:lnTo>
                <a:lnTo>
                  <a:pt x="125678" y="391"/>
                </a:lnTo>
                <a:lnTo>
                  <a:pt x="110401" y="29"/>
                </a:lnTo>
                <a:close/>
              </a:path>
              <a:path w="559434" h="392429">
                <a:moveTo>
                  <a:pt x="558974" y="168429"/>
                </a:moveTo>
                <a:lnTo>
                  <a:pt x="447484" y="168429"/>
                </a:lnTo>
                <a:lnTo>
                  <a:pt x="451199" y="176924"/>
                </a:lnTo>
                <a:lnTo>
                  <a:pt x="454252" y="187343"/>
                </a:lnTo>
                <a:lnTo>
                  <a:pt x="456541" y="199945"/>
                </a:lnTo>
                <a:lnTo>
                  <a:pt x="457966" y="214989"/>
                </a:lnTo>
                <a:lnTo>
                  <a:pt x="458424" y="232733"/>
                </a:lnTo>
                <a:lnTo>
                  <a:pt x="457414" y="247119"/>
                </a:lnTo>
                <a:lnTo>
                  <a:pt x="447775" y="285401"/>
                </a:lnTo>
                <a:lnTo>
                  <a:pt x="418720" y="325651"/>
                </a:lnTo>
                <a:lnTo>
                  <a:pt x="379415" y="349450"/>
                </a:lnTo>
                <a:lnTo>
                  <a:pt x="341746" y="363093"/>
                </a:lnTo>
                <a:lnTo>
                  <a:pt x="312424" y="369325"/>
                </a:lnTo>
                <a:lnTo>
                  <a:pt x="318484" y="391851"/>
                </a:lnTo>
                <a:lnTo>
                  <a:pt x="369477" y="385828"/>
                </a:lnTo>
                <a:lnTo>
                  <a:pt x="419020" y="371546"/>
                </a:lnTo>
                <a:lnTo>
                  <a:pt x="463270" y="350424"/>
                </a:lnTo>
                <a:lnTo>
                  <a:pt x="494661" y="326114"/>
                </a:lnTo>
                <a:lnTo>
                  <a:pt x="526657" y="287162"/>
                </a:lnTo>
                <a:lnTo>
                  <a:pt x="547636" y="241744"/>
                </a:lnTo>
                <a:lnTo>
                  <a:pt x="556331" y="203013"/>
                </a:lnTo>
                <a:lnTo>
                  <a:pt x="558849" y="174802"/>
                </a:lnTo>
                <a:lnTo>
                  <a:pt x="558974" y="168429"/>
                </a:lnTo>
                <a:close/>
              </a:path>
              <a:path w="559434" h="392429">
                <a:moveTo>
                  <a:pt x="403732" y="0"/>
                </a:moveTo>
                <a:lnTo>
                  <a:pt x="357053" y="11615"/>
                </a:lnTo>
                <a:lnTo>
                  <a:pt x="320452" y="33509"/>
                </a:lnTo>
                <a:lnTo>
                  <a:pt x="295491" y="76639"/>
                </a:lnTo>
                <a:lnTo>
                  <a:pt x="292210" y="105393"/>
                </a:lnTo>
                <a:lnTo>
                  <a:pt x="292211" y="105674"/>
                </a:lnTo>
                <a:lnTo>
                  <a:pt x="307137" y="152240"/>
                </a:lnTo>
                <a:lnTo>
                  <a:pt x="343297" y="184213"/>
                </a:lnTo>
                <a:lnTo>
                  <a:pt x="388251" y="190124"/>
                </a:lnTo>
                <a:lnTo>
                  <a:pt x="401125" y="187896"/>
                </a:lnTo>
                <a:lnTo>
                  <a:pt x="413364" y="184392"/>
                </a:lnTo>
                <a:lnTo>
                  <a:pt x="425090" y="179832"/>
                </a:lnTo>
                <a:lnTo>
                  <a:pt x="436423" y="174437"/>
                </a:lnTo>
                <a:lnTo>
                  <a:pt x="447484" y="168429"/>
                </a:lnTo>
                <a:lnTo>
                  <a:pt x="558974" y="168429"/>
                </a:lnTo>
                <a:lnTo>
                  <a:pt x="554454" y="123203"/>
                </a:lnTo>
                <a:lnTo>
                  <a:pt x="536201" y="76252"/>
                </a:lnTo>
                <a:lnTo>
                  <a:pt x="511812" y="41517"/>
                </a:lnTo>
                <a:lnTo>
                  <a:pt x="473012" y="12970"/>
                </a:lnTo>
                <a:lnTo>
                  <a:pt x="434618" y="2043"/>
                </a:lnTo>
                <a:lnTo>
                  <a:pt x="419743" y="486"/>
                </a:lnTo>
                <a:lnTo>
                  <a:pt x="403732" y="0"/>
                </a:lnTo>
                <a:close/>
              </a:path>
            </a:pathLst>
          </a:custGeom>
          <a:solidFill>
            <a:schemeClr val="accent1">
              <a:lumMod val="50000"/>
            </a:schemeClr>
          </a:solidFill>
        </p:spPr>
        <p:txBody>
          <a:bodyPr wrap="square" lIns="0" tIns="0" rIns="0" bIns="0" rtlCol="0"/>
          <a:lstStyle/>
          <a:p>
            <a:endParaRPr/>
          </a:p>
        </p:txBody>
      </p:sp>
      <p:sp>
        <p:nvSpPr>
          <p:cNvPr id="4" name="TextBox 3"/>
          <p:cNvSpPr txBox="1"/>
          <p:nvPr/>
        </p:nvSpPr>
        <p:spPr>
          <a:xfrm>
            <a:off x="1433971" y="5221069"/>
            <a:ext cx="7075566" cy="646331"/>
          </a:xfrm>
          <a:prstGeom prst="rect">
            <a:avLst/>
          </a:prstGeom>
          <a:noFill/>
        </p:spPr>
        <p:txBody>
          <a:bodyPr wrap="square" rtlCol="0">
            <a:spAutoFit/>
          </a:bodyPr>
          <a:lstStyle/>
          <a:p>
            <a:r>
              <a:rPr lang="en-US" sz="1200" i="1" dirty="0"/>
              <a:t>Leadership role for an ID means . . . building a sense of community. . . . I am very aware of the fact that I am not always empathetic. If I was more empathetic, I could have developed better relationships with SMEs.</a:t>
            </a:r>
          </a:p>
          <a:p>
            <a:endParaRPr lang="en-US" sz="1200" i="1" dirty="0"/>
          </a:p>
        </p:txBody>
      </p:sp>
      <p:sp>
        <p:nvSpPr>
          <p:cNvPr id="6" name="TextBox 5"/>
          <p:cNvSpPr txBox="1"/>
          <p:nvPr/>
        </p:nvSpPr>
        <p:spPr>
          <a:xfrm>
            <a:off x="990601" y="3443883"/>
            <a:ext cx="7790298" cy="1569660"/>
          </a:xfrm>
          <a:prstGeom prst="rect">
            <a:avLst/>
          </a:prstGeom>
          <a:noFill/>
        </p:spPr>
        <p:txBody>
          <a:bodyPr wrap="square" rtlCol="0">
            <a:spAutoFit/>
          </a:bodyPr>
          <a:lstStyle/>
          <a:p>
            <a:endParaRPr lang="en-US" sz="1200" b="1" dirty="0"/>
          </a:p>
          <a:p>
            <a:r>
              <a:rPr lang="en-US" sz="1200" b="1" dirty="0"/>
              <a:t>Tune in</a:t>
            </a:r>
            <a:r>
              <a:rPr lang="en-US" sz="1200" dirty="0"/>
              <a:t>– ID leader is appreciative, empathetic, grateful, willing to share experiences and learn more about the other person’s story.</a:t>
            </a:r>
          </a:p>
          <a:p>
            <a:endParaRPr lang="en-US" sz="1200" dirty="0"/>
          </a:p>
          <a:p>
            <a:r>
              <a:rPr lang="en-US" sz="1200" b="1" dirty="0"/>
              <a:t>Recognition </a:t>
            </a:r>
            <a:r>
              <a:rPr lang="en-US" sz="1200" dirty="0"/>
              <a:t>–</a:t>
            </a:r>
            <a:r>
              <a:rPr lang="en-US" sz="1200" b="1" dirty="0"/>
              <a:t> </a:t>
            </a:r>
            <a:r>
              <a:rPr lang="en-US" sz="1200" dirty="0"/>
              <a:t>ID leader uses recognition as a tool for reinforcing the behaviors that drive others to excellence; finds big or small opportunities to boost morale, resolve conflicts, and create  a work environment where colleagues feel appreciated for their contributions and respected for their opinions.</a:t>
            </a:r>
          </a:p>
          <a:p>
            <a:endParaRPr lang="en-US" sz="1200" b="1" dirty="0"/>
          </a:p>
        </p:txBody>
      </p:sp>
      <p:sp>
        <p:nvSpPr>
          <p:cNvPr id="19" name="Curved Right Arrow 18"/>
          <p:cNvSpPr/>
          <p:nvPr/>
        </p:nvSpPr>
        <p:spPr>
          <a:xfrm>
            <a:off x="1251266" y="3029868"/>
            <a:ext cx="415437" cy="597412"/>
          </a:xfrm>
          <a:prstGeom prst="curvedRightArrow">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Curved Left Arrow 19"/>
          <p:cNvSpPr/>
          <p:nvPr/>
        </p:nvSpPr>
        <p:spPr>
          <a:xfrm>
            <a:off x="7991475" y="2903025"/>
            <a:ext cx="454183" cy="521030"/>
          </a:xfrm>
          <a:prstGeom prst="curvedLeftArrow">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3487389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9210" y="2316"/>
            <a:ext cx="9182100" cy="6855684"/>
          </a:xfrm>
          <a:prstGeom prst="rect">
            <a:avLst/>
          </a:prstGeom>
          <a:solidFill>
            <a:schemeClr val="bg1">
              <a:lumMod val="85000"/>
            </a:schemeClr>
          </a:solidFill>
        </p:spPr>
        <p:txBody>
          <a:bodyPr wrap="square" rtlCol="0">
            <a:spAutoFit/>
          </a:bodyPr>
          <a:lstStyle/>
          <a:p>
            <a:endParaRPr lang="en-US" dirty="0"/>
          </a:p>
        </p:txBody>
      </p:sp>
      <p:sp>
        <p:nvSpPr>
          <p:cNvPr id="13" name="object 4"/>
          <p:cNvSpPr txBox="1"/>
          <p:nvPr/>
        </p:nvSpPr>
        <p:spPr>
          <a:xfrm>
            <a:off x="990600" y="526636"/>
            <a:ext cx="6899933" cy="307777"/>
          </a:xfrm>
          <a:prstGeom prst="rect">
            <a:avLst/>
          </a:prstGeom>
        </p:spPr>
        <p:txBody>
          <a:bodyPr vert="horz" wrap="square" lIns="0" tIns="0" rIns="0" bIns="0" rtlCol="0">
            <a:spAutoFit/>
          </a:bodyPr>
          <a:lstStyle/>
          <a:p>
            <a:pPr marL="12700">
              <a:lnSpc>
                <a:spcPct val="100000"/>
              </a:lnSpc>
            </a:pPr>
            <a:r>
              <a:rPr lang="en-US" sz="2000" b="1" dirty="0">
                <a:solidFill>
                  <a:srgbClr val="404040"/>
                </a:solidFill>
                <a:latin typeface="Lato"/>
                <a:cs typeface="Lato"/>
              </a:rPr>
              <a:t>    </a:t>
            </a:r>
            <a:endParaRPr sz="2000" b="1" dirty="0">
              <a:latin typeface="Lato Black"/>
              <a:cs typeface="Lato Black"/>
            </a:endParaRPr>
          </a:p>
        </p:txBody>
      </p:sp>
      <p:sp>
        <p:nvSpPr>
          <p:cNvPr id="29" name="object 7"/>
          <p:cNvSpPr/>
          <p:nvPr/>
        </p:nvSpPr>
        <p:spPr>
          <a:xfrm flipH="1">
            <a:off x="785984" y="304800"/>
            <a:ext cx="45719" cy="514350"/>
          </a:xfrm>
          <a:custGeom>
            <a:avLst/>
            <a:gdLst/>
            <a:ahLst/>
            <a:cxnLst/>
            <a:rect l="l" t="t" r="r" b="b"/>
            <a:pathLst>
              <a:path h="1028700">
                <a:moveTo>
                  <a:pt x="0" y="0"/>
                </a:moveTo>
                <a:lnTo>
                  <a:pt x="0" y="1028393"/>
                </a:lnTo>
              </a:path>
            </a:pathLst>
          </a:custGeom>
          <a:ln w="62841">
            <a:solidFill>
              <a:srgbClr val="FFFFFF"/>
            </a:solidFill>
          </a:ln>
        </p:spPr>
        <p:txBody>
          <a:bodyPr wrap="square" lIns="0" tIns="0" rIns="0" bIns="0" rtlCol="0"/>
          <a:lstStyle/>
          <a:p>
            <a:endParaRPr/>
          </a:p>
        </p:txBody>
      </p:sp>
      <p:sp>
        <p:nvSpPr>
          <p:cNvPr id="30" name="object 13"/>
          <p:cNvSpPr/>
          <p:nvPr/>
        </p:nvSpPr>
        <p:spPr>
          <a:xfrm>
            <a:off x="2077" y="2316"/>
            <a:ext cx="1369523" cy="1129781"/>
          </a:xfrm>
          <a:prstGeom prst="rect">
            <a:avLst/>
          </a:prstGeom>
          <a:blipFill>
            <a:blip r:embed="rId3" cstate="print"/>
            <a:stretch>
              <a:fillRect/>
            </a:stretch>
          </a:blipFill>
        </p:spPr>
        <p:txBody>
          <a:bodyPr wrap="square" lIns="0" tIns="0" rIns="0" bIns="0" rtlCol="0"/>
          <a:lstStyle/>
          <a:p>
            <a:endParaRPr/>
          </a:p>
        </p:txBody>
      </p:sp>
      <p:sp>
        <p:nvSpPr>
          <p:cNvPr id="35" name="object 4"/>
          <p:cNvSpPr txBox="1"/>
          <p:nvPr/>
        </p:nvSpPr>
        <p:spPr>
          <a:xfrm>
            <a:off x="1247140" y="487438"/>
            <a:ext cx="5458460" cy="615553"/>
          </a:xfrm>
          <a:prstGeom prst="rect">
            <a:avLst/>
          </a:prstGeom>
        </p:spPr>
        <p:txBody>
          <a:bodyPr vert="horz" wrap="square" lIns="0" tIns="0" rIns="0" bIns="0" rtlCol="0">
            <a:spAutoFit/>
          </a:bodyPr>
          <a:lstStyle/>
          <a:p>
            <a:pPr marL="12700">
              <a:lnSpc>
                <a:spcPts val="2415"/>
              </a:lnSpc>
            </a:pPr>
            <a:r>
              <a:rPr lang="en-US" sz="1600" dirty="0">
                <a:solidFill>
                  <a:srgbClr val="404040"/>
                </a:solidFill>
                <a:latin typeface="Lato"/>
                <a:cs typeface="Lato"/>
              </a:rPr>
              <a:t>Conclusion</a:t>
            </a:r>
          </a:p>
          <a:p>
            <a:pPr marL="12700">
              <a:lnSpc>
                <a:spcPts val="2415"/>
              </a:lnSpc>
            </a:pPr>
            <a:r>
              <a:rPr lang="en-US" b="1" dirty="0">
                <a:solidFill>
                  <a:srgbClr val="404040"/>
                </a:solidFill>
                <a:latin typeface="Lato"/>
                <a:cs typeface="Lato"/>
              </a:rPr>
              <a:t>Key Reminders </a:t>
            </a:r>
            <a:endParaRPr b="1" dirty="0">
              <a:latin typeface="Lato"/>
              <a:cs typeface="Lato"/>
            </a:endParaRPr>
          </a:p>
        </p:txBody>
      </p:sp>
      <p:sp>
        <p:nvSpPr>
          <p:cNvPr id="19" name="object 3"/>
          <p:cNvSpPr/>
          <p:nvPr/>
        </p:nvSpPr>
        <p:spPr>
          <a:xfrm>
            <a:off x="-29210" y="1381125"/>
            <a:ext cx="9211310" cy="5486400"/>
          </a:xfrm>
          <a:prstGeom prst="rect">
            <a:avLst/>
          </a:prstGeom>
          <a:blipFill>
            <a:blip r:embed="rId4" cstate="print"/>
            <a:stretch>
              <a:fillRect/>
            </a:stretch>
          </a:blipFill>
        </p:spPr>
        <p:txBody>
          <a:bodyPr wrap="square" lIns="0" tIns="0" rIns="0" bIns="0" rtlCol="0"/>
          <a:lstStyle/>
          <a:p>
            <a:endParaRPr/>
          </a:p>
        </p:txBody>
      </p:sp>
      <p:sp>
        <p:nvSpPr>
          <p:cNvPr id="9" name="TextBox 8"/>
          <p:cNvSpPr txBox="1"/>
          <p:nvPr/>
        </p:nvSpPr>
        <p:spPr>
          <a:xfrm>
            <a:off x="1600200" y="2133599"/>
            <a:ext cx="3886200" cy="4524315"/>
          </a:xfrm>
          <a:prstGeom prst="rect">
            <a:avLst/>
          </a:prstGeom>
          <a:noFill/>
        </p:spPr>
        <p:txBody>
          <a:bodyPr wrap="square" rtlCol="0">
            <a:spAutoFit/>
          </a:bodyPr>
          <a:lstStyle/>
          <a:p>
            <a:r>
              <a:rPr lang="en-US" sz="2400" dirty="0">
                <a:solidFill>
                  <a:schemeClr val="bg1"/>
                </a:solidFill>
                <a:latin typeface="Arabic Typesetting" panose="03020402040406030203" pitchFamily="66" charset="-78"/>
                <a:cs typeface="Arabic Typesetting" panose="03020402040406030203" pitchFamily="66" charset="-78"/>
              </a:rPr>
              <a:t>Be authentic</a:t>
            </a:r>
          </a:p>
          <a:p>
            <a:r>
              <a:rPr lang="en-US" sz="2400" dirty="0">
                <a:solidFill>
                  <a:schemeClr val="bg1"/>
                </a:solidFill>
                <a:latin typeface="Arabic Typesetting" panose="03020402040406030203" pitchFamily="66" charset="-78"/>
                <a:cs typeface="Arabic Typesetting" panose="03020402040406030203" pitchFamily="66" charset="-78"/>
              </a:rPr>
              <a:t>Develop self-awareness</a:t>
            </a:r>
          </a:p>
          <a:p>
            <a:r>
              <a:rPr lang="en-US" sz="2400" dirty="0">
                <a:solidFill>
                  <a:schemeClr val="bg1"/>
                </a:solidFill>
                <a:latin typeface="Arabic Typesetting" panose="03020402040406030203" pitchFamily="66" charset="-78"/>
                <a:cs typeface="Arabic Typesetting" panose="03020402040406030203" pitchFamily="66" charset="-78"/>
              </a:rPr>
              <a:t>Know your </a:t>
            </a:r>
            <a:r>
              <a:rPr lang="en-US" sz="2400">
                <a:solidFill>
                  <a:schemeClr val="bg1"/>
                </a:solidFill>
                <a:latin typeface="Arabic Typesetting" panose="03020402040406030203" pitchFamily="66" charset="-78"/>
                <a:cs typeface="Arabic Typesetting" panose="03020402040406030203" pitchFamily="66" charset="-78"/>
              </a:rPr>
              <a:t>values and purpose</a:t>
            </a:r>
            <a:endParaRPr lang="en-US" sz="2400" dirty="0">
              <a:solidFill>
                <a:schemeClr val="bg1"/>
              </a:solidFill>
              <a:latin typeface="Arabic Typesetting" panose="03020402040406030203" pitchFamily="66" charset="-78"/>
              <a:cs typeface="Arabic Typesetting" panose="03020402040406030203" pitchFamily="66" charset="-78"/>
            </a:endParaRPr>
          </a:p>
          <a:p>
            <a:r>
              <a:rPr lang="en-US" sz="2400" dirty="0">
                <a:solidFill>
                  <a:schemeClr val="bg1"/>
                </a:solidFill>
                <a:latin typeface="Arabic Typesetting" panose="03020402040406030203" pitchFamily="66" charset="-78"/>
                <a:cs typeface="Arabic Typesetting" panose="03020402040406030203" pitchFamily="66" charset="-78"/>
              </a:rPr>
              <a:t>Scan your environment</a:t>
            </a:r>
          </a:p>
          <a:p>
            <a:r>
              <a:rPr lang="en-US" sz="2400" dirty="0">
                <a:solidFill>
                  <a:schemeClr val="bg1"/>
                </a:solidFill>
                <a:latin typeface="Arabic Typesetting" panose="03020402040406030203" pitchFamily="66" charset="-78"/>
                <a:cs typeface="Arabic Typesetting" panose="03020402040406030203" pitchFamily="66" charset="-78"/>
              </a:rPr>
              <a:t>Understand the culture</a:t>
            </a:r>
          </a:p>
          <a:p>
            <a:r>
              <a:rPr lang="en-US" sz="2400" dirty="0">
                <a:solidFill>
                  <a:schemeClr val="bg1"/>
                </a:solidFill>
                <a:latin typeface="Arabic Typesetting" panose="03020402040406030203" pitchFamily="66" charset="-78"/>
                <a:cs typeface="Arabic Typesetting" panose="03020402040406030203" pitchFamily="66" charset="-78"/>
              </a:rPr>
              <a:t>Embrace diversity</a:t>
            </a:r>
          </a:p>
          <a:p>
            <a:r>
              <a:rPr lang="en-US" sz="2400" dirty="0">
                <a:solidFill>
                  <a:schemeClr val="bg1"/>
                </a:solidFill>
                <a:latin typeface="Arabic Typesetting" panose="03020402040406030203" pitchFamily="66" charset="-78"/>
                <a:cs typeface="Arabic Typesetting" panose="03020402040406030203" pitchFamily="66" charset="-78"/>
              </a:rPr>
              <a:t>Learn to communicate</a:t>
            </a:r>
          </a:p>
          <a:p>
            <a:r>
              <a:rPr lang="en-US" sz="2400" dirty="0">
                <a:solidFill>
                  <a:schemeClr val="bg1"/>
                </a:solidFill>
                <a:latin typeface="Arabic Typesetting" panose="03020402040406030203" pitchFamily="66" charset="-78"/>
                <a:cs typeface="Arabic Typesetting" panose="03020402040406030203" pitchFamily="66" charset="-78"/>
              </a:rPr>
              <a:t>Be an educator</a:t>
            </a:r>
          </a:p>
          <a:p>
            <a:r>
              <a:rPr lang="en-US" sz="2400" dirty="0">
                <a:solidFill>
                  <a:schemeClr val="bg1"/>
                </a:solidFill>
                <a:latin typeface="Arabic Typesetting" panose="03020402040406030203" pitchFamily="66" charset="-78"/>
                <a:cs typeface="Arabic Typesetting" panose="03020402040406030203" pitchFamily="66" charset="-78"/>
              </a:rPr>
              <a:t>Help others grow</a:t>
            </a:r>
          </a:p>
          <a:p>
            <a:r>
              <a:rPr lang="en-US" sz="2400" dirty="0">
                <a:solidFill>
                  <a:schemeClr val="bg1"/>
                </a:solidFill>
                <a:latin typeface="Arabic Typesetting" panose="03020402040406030203" pitchFamily="66" charset="-78"/>
                <a:cs typeface="Arabic Typesetting" panose="03020402040406030203" pitchFamily="66" charset="-78"/>
              </a:rPr>
              <a:t>Think about change</a:t>
            </a:r>
          </a:p>
          <a:p>
            <a:endParaRPr lang="en-US" sz="2400" dirty="0">
              <a:solidFill>
                <a:schemeClr val="bg1"/>
              </a:solidFill>
              <a:latin typeface="Arabic Typesetting" panose="03020402040406030203" pitchFamily="66" charset="-78"/>
              <a:cs typeface="Arabic Typesetting" panose="03020402040406030203" pitchFamily="66" charset="-78"/>
            </a:endParaRPr>
          </a:p>
          <a:p>
            <a:endParaRPr lang="en-US" sz="2400" dirty="0">
              <a:solidFill>
                <a:schemeClr val="bg1"/>
              </a:solidFill>
              <a:latin typeface="Arabic Typesetting" panose="03020402040406030203" pitchFamily="66" charset="-78"/>
              <a:cs typeface="Arabic Typesetting" panose="03020402040406030203" pitchFamily="66" charset="-78"/>
            </a:endParaRPr>
          </a:p>
        </p:txBody>
      </p:sp>
      <p:pic>
        <p:nvPicPr>
          <p:cNvPr id="1025" name="Picture 1" descr="C:\Users\shouareau\AppData\Local\Microsoft\Windows\Temporary Internet Files\Content.IE5\IQWD7FTR\steps[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2362200"/>
            <a:ext cx="2232120" cy="2660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78456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8"/>
          <p:cNvSpPr/>
          <p:nvPr/>
        </p:nvSpPr>
        <p:spPr>
          <a:xfrm>
            <a:off x="0" y="-2316"/>
            <a:ext cx="9144000" cy="3431316"/>
          </a:xfrm>
          <a:prstGeom prst="rect">
            <a:avLst/>
          </a:prstGeom>
          <a:blipFill>
            <a:blip r:embed="rId3" cstate="print"/>
            <a:stretch>
              <a:fillRect/>
            </a:stretch>
          </a:blipFill>
        </p:spPr>
        <p:txBody>
          <a:bodyPr wrap="square" lIns="0" tIns="0" rIns="0" bIns="0" rtlCol="0"/>
          <a:lstStyle/>
          <a:p>
            <a:endParaRPr>
              <a:solidFill>
                <a:schemeClr val="bg2">
                  <a:lumMod val="75000"/>
                </a:schemeClr>
              </a:solidFill>
            </a:endParaRPr>
          </a:p>
        </p:txBody>
      </p:sp>
      <p:sp>
        <p:nvSpPr>
          <p:cNvPr id="5" name="TextBox 4"/>
          <p:cNvSpPr txBox="1"/>
          <p:nvPr/>
        </p:nvSpPr>
        <p:spPr>
          <a:xfrm>
            <a:off x="0" y="3283711"/>
            <a:ext cx="9144000" cy="3581400"/>
          </a:xfrm>
          <a:prstGeom prst="rect">
            <a:avLst/>
          </a:prstGeom>
          <a:solidFill>
            <a:schemeClr val="bg1">
              <a:lumMod val="85000"/>
            </a:schemeClr>
          </a:solidFill>
        </p:spPr>
        <p:txBody>
          <a:bodyPr wrap="square" rtlCol="0">
            <a:spAutoFit/>
          </a:bodyPr>
          <a:lstStyle/>
          <a:p>
            <a:endParaRPr lang="en-US" dirty="0"/>
          </a:p>
        </p:txBody>
      </p:sp>
      <p:sp>
        <p:nvSpPr>
          <p:cNvPr id="7" name="TextBox 6"/>
          <p:cNvSpPr txBox="1"/>
          <p:nvPr/>
        </p:nvSpPr>
        <p:spPr>
          <a:xfrm>
            <a:off x="381000" y="3992940"/>
            <a:ext cx="5105400" cy="2431435"/>
          </a:xfrm>
          <a:prstGeom prst="rect">
            <a:avLst/>
          </a:prstGeom>
          <a:noFill/>
        </p:spPr>
        <p:txBody>
          <a:bodyPr wrap="square" rtlCol="0">
            <a:spAutoFit/>
          </a:bodyPr>
          <a:lstStyle/>
          <a:p>
            <a:pPr algn="ctr"/>
            <a:endParaRPr lang="en-US" sz="3200" b="1" dirty="0">
              <a:solidFill>
                <a:schemeClr val="tx1">
                  <a:lumMod val="50000"/>
                  <a:lumOff val="50000"/>
                </a:schemeClr>
              </a:solidFill>
            </a:endParaRPr>
          </a:p>
          <a:p>
            <a:pPr algn="ctr"/>
            <a:r>
              <a:rPr lang="en-US" sz="3200" b="1" dirty="0">
                <a:solidFill>
                  <a:schemeClr val="tx1">
                    <a:lumMod val="50000"/>
                    <a:lumOff val="50000"/>
                  </a:schemeClr>
                </a:solidFill>
              </a:rPr>
              <a:t>Questions?</a:t>
            </a:r>
          </a:p>
          <a:p>
            <a:endParaRPr lang="en-US" sz="3200" b="1" dirty="0">
              <a:solidFill>
                <a:schemeClr val="tx1">
                  <a:lumMod val="50000"/>
                  <a:lumOff val="50000"/>
                </a:schemeClr>
              </a:solidFill>
            </a:endParaRPr>
          </a:p>
          <a:p>
            <a:pPr algn="r"/>
            <a:r>
              <a:rPr lang="en-US" sz="3200" b="1" dirty="0">
                <a:solidFill>
                  <a:schemeClr val="tx1">
                    <a:lumMod val="50000"/>
                    <a:lumOff val="50000"/>
                  </a:schemeClr>
                </a:solidFill>
              </a:rPr>
              <a:t>tina.houareau@capella.edu </a:t>
            </a:r>
            <a:r>
              <a:rPr lang="en-US" sz="2400" dirty="0">
                <a:solidFill>
                  <a:schemeClr val="tx1">
                    <a:lumMod val="50000"/>
                    <a:lumOff val="50000"/>
                  </a:schemeClr>
                </a:solidFill>
              </a:rPr>
              <a:t>651-399-7109</a:t>
            </a:r>
          </a:p>
        </p:txBody>
      </p:sp>
      <p:pic>
        <p:nvPicPr>
          <p:cNvPr id="9" name="Picture 8"/>
          <p:cNvPicPr>
            <a:picLocks noChangeAspect="1"/>
          </p:cNvPicPr>
          <p:nvPr/>
        </p:nvPicPr>
        <p:blipFill>
          <a:blip r:embed="rId4"/>
          <a:stretch>
            <a:fillRect/>
          </a:stretch>
        </p:blipFill>
        <p:spPr>
          <a:xfrm>
            <a:off x="6690473" y="3782514"/>
            <a:ext cx="1843927" cy="1843927"/>
          </a:xfrm>
          <a:prstGeom prst="rect">
            <a:avLst/>
          </a:prstGeom>
        </p:spPr>
      </p:pic>
      <p:sp>
        <p:nvSpPr>
          <p:cNvPr id="10" name="TextBox 9"/>
          <p:cNvSpPr txBox="1"/>
          <p:nvPr/>
        </p:nvSpPr>
        <p:spPr>
          <a:xfrm>
            <a:off x="5791200" y="5626441"/>
            <a:ext cx="3657600" cy="954107"/>
          </a:xfrm>
          <a:prstGeom prst="rect">
            <a:avLst/>
          </a:prstGeom>
          <a:noFill/>
        </p:spPr>
        <p:txBody>
          <a:bodyPr wrap="square" rtlCol="0">
            <a:spAutoFit/>
          </a:bodyPr>
          <a:lstStyle/>
          <a:p>
            <a:r>
              <a:rPr lang="en-US" sz="2400" b="1" dirty="0">
                <a:solidFill>
                  <a:schemeClr val="bg1"/>
                </a:solidFill>
              </a:rPr>
              <a:t>        </a:t>
            </a:r>
            <a:r>
              <a:rPr lang="en-US" sz="2400" b="1" dirty="0">
                <a:solidFill>
                  <a:schemeClr val="tx1">
                    <a:lumMod val="50000"/>
                    <a:lumOff val="50000"/>
                  </a:schemeClr>
                </a:solidFill>
              </a:rPr>
              <a:t>Dr. Tina Houareau</a:t>
            </a:r>
          </a:p>
          <a:p>
            <a:endParaRPr lang="en-US" sz="3200" b="1" dirty="0">
              <a:solidFill>
                <a:schemeClr val="tx1">
                  <a:lumMod val="50000"/>
                  <a:lumOff val="50000"/>
                </a:schemeClr>
              </a:solidFill>
            </a:endParaRPr>
          </a:p>
        </p:txBody>
      </p:sp>
      <p:pic>
        <p:nvPicPr>
          <p:cNvPr id="11" name="Picture 2" descr="C:\Users\MElmer1\Desktop\Q4 2017\Capella-University-Logos-Web.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77000" y="6300184"/>
            <a:ext cx="2695302" cy="585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5480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6788"/>
            <a:ext cx="9220200" cy="7017187"/>
          </a:xfrm>
          <a:prstGeom prst="rect">
            <a:avLst/>
          </a:prstGeom>
          <a:solidFill>
            <a:schemeClr val="bg1">
              <a:lumMod val="85000"/>
            </a:schemeClr>
          </a:solidFill>
        </p:spPr>
        <p:txBody>
          <a:bodyPr wrap="square" rtlCol="0">
            <a:spAutoFit/>
          </a:bodyPr>
          <a:lstStyle/>
          <a:p>
            <a:endParaRPr lang="en-US" dirty="0"/>
          </a:p>
        </p:txBody>
      </p:sp>
      <p:grpSp>
        <p:nvGrpSpPr>
          <p:cNvPr id="6" name="Group 5"/>
          <p:cNvGrpSpPr/>
          <p:nvPr/>
        </p:nvGrpSpPr>
        <p:grpSpPr>
          <a:xfrm>
            <a:off x="381000" y="1005959"/>
            <a:ext cx="8534400" cy="1661041"/>
            <a:chOff x="381000" y="876672"/>
            <a:chExt cx="8534400" cy="1661041"/>
          </a:xfrm>
        </p:grpSpPr>
        <p:sp>
          <p:nvSpPr>
            <p:cNvPr id="7" name="Rounded Rectangle 6"/>
            <p:cNvSpPr/>
            <p:nvPr/>
          </p:nvSpPr>
          <p:spPr>
            <a:xfrm>
              <a:off x="381000" y="1242313"/>
              <a:ext cx="8534400" cy="1295400"/>
            </a:xfrm>
            <a:prstGeom prst="roundRect">
              <a:avLst>
                <a:gd name="adj" fmla="val 109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156164" y="876672"/>
              <a:ext cx="840377" cy="369332"/>
            </a:xfrm>
            <a:prstGeom prst="rect">
              <a:avLst/>
            </a:prstGeom>
            <a:solidFill>
              <a:schemeClr val="accent1">
                <a:lumMod val="50000"/>
              </a:schemeClr>
            </a:solidFill>
          </p:spPr>
          <p:txBody>
            <a:bodyPr wrap="square" rtlCol="0">
              <a:spAutoFit/>
            </a:bodyPr>
            <a:lstStyle/>
            <a:p>
              <a:r>
                <a:rPr lang="en-US" b="1" dirty="0">
                  <a:solidFill>
                    <a:schemeClr val="bg1"/>
                  </a:solidFill>
                </a:rPr>
                <a:t>Gaps</a:t>
              </a:r>
            </a:p>
          </p:txBody>
        </p:sp>
        <p:sp>
          <p:nvSpPr>
            <p:cNvPr id="10" name="TextBox 9"/>
            <p:cNvSpPr txBox="1"/>
            <p:nvPr/>
          </p:nvSpPr>
          <p:spPr>
            <a:xfrm>
              <a:off x="458016" y="1472085"/>
              <a:ext cx="4107179" cy="738664"/>
            </a:xfrm>
            <a:prstGeom prst="rect">
              <a:avLst/>
            </a:prstGeom>
            <a:noFill/>
          </p:spPr>
          <p:txBody>
            <a:bodyPr wrap="square" rtlCol="0">
              <a:spAutoFit/>
            </a:bodyPr>
            <a:lstStyle/>
            <a:p>
              <a:r>
                <a:rPr lang="en-US" sz="1400" dirty="0"/>
                <a:t>The literature shows there is a professed need for new leadership competencies for instructional designers in distance education</a:t>
              </a:r>
            </a:p>
          </p:txBody>
        </p:sp>
        <p:sp>
          <p:nvSpPr>
            <p:cNvPr id="11" name="TextBox 10"/>
            <p:cNvSpPr txBox="1"/>
            <p:nvPr/>
          </p:nvSpPr>
          <p:spPr>
            <a:xfrm>
              <a:off x="4777195" y="1520681"/>
              <a:ext cx="4038600" cy="738664"/>
            </a:xfrm>
            <a:prstGeom prst="rect">
              <a:avLst/>
            </a:prstGeom>
            <a:noFill/>
          </p:spPr>
          <p:txBody>
            <a:bodyPr wrap="square" rtlCol="0">
              <a:spAutoFit/>
            </a:bodyPr>
            <a:lstStyle/>
            <a:p>
              <a:r>
                <a:rPr lang="en-US" sz="1400" dirty="0"/>
                <a:t>There is a lack of emphasis on leadership competencies for instructional designers in IBSTPI and AECT taxonomies</a:t>
              </a:r>
            </a:p>
          </p:txBody>
        </p:sp>
        <p:cxnSp>
          <p:nvCxnSpPr>
            <p:cNvPr id="12" name="Straight Connector 11"/>
            <p:cNvCxnSpPr/>
            <p:nvPr/>
          </p:nvCxnSpPr>
          <p:spPr>
            <a:xfrm>
              <a:off x="4583975" y="1451460"/>
              <a:ext cx="0" cy="92333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5" name="TextBox 14"/>
          <p:cNvSpPr txBox="1"/>
          <p:nvPr/>
        </p:nvSpPr>
        <p:spPr>
          <a:xfrm>
            <a:off x="5029200" y="3003603"/>
            <a:ext cx="3375374" cy="1292662"/>
          </a:xfrm>
          <a:prstGeom prst="rect">
            <a:avLst/>
          </a:prstGeom>
          <a:solidFill>
            <a:schemeClr val="accent1">
              <a:lumMod val="50000"/>
            </a:schemeClr>
          </a:solidFill>
        </p:spPr>
        <p:txBody>
          <a:bodyPr wrap="square" rtlCol="0">
            <a:spAutoFit/>
          </a:bodyPr>
          <a:lstStyle/>
          <a:p>
            <a:pPr algn="ctr"/>
            <a:r>
              <a:rPr lang="en-US" b="1" dirty="0">
                <a:solidFill>
                  <a:schemeClr val="bg1"/>
                </a:solidFill>
              </a:rPr>
              <a:t>Leadership competencies for instructional designers in distance education</a:t>
            </a:r>
          </a:p>
          <a:p>
            <a:pPr algn="ctr"/>
            <a:r>
              <a:rPr lang="en-US" sz="2400" b="1" dirty="0">
                <a:solidFill>
                  <a:schemeClr val="bg1"/>
                </a:solidFill>
              </a:rPr>
              <a:t>?</a:t>
            </a:r>
          </a:p>
        </p:txBody>
      </p:sp>
      <p:grpSp>
        <p:nvGrpSpPr>
          <p:cNvPr id="18" name="Group 17"/>
          <p:cNvGrpSpPr/>
          <p:nvPr/>
        </p:nvGrpSpPr>
        <p:grpSpPr>
          <a:xfrm>
            <a:off x="381000" y="4607034"/>
            <a:ext cx="8534400" cy="1641366"/>
            <a:chOff x="331471" y="4182161"/>
            <a:chExt cx="8534400" cy="1641366"/>
          </a:xfrm>
        </p:grpSpPr>
        <p:sp>
          <p:nvSpPr>
            <p:cNvPr id="19" name="Rounded Rectangle 18"/>
            <p:cNvSpPr/>
            <p:nvPr/>
          </p:nvSpPr>
          <p:spPr>
            <a:xfrm>
              <a:off x="331471" y="4528127"/>
              <a:ext cx="8534400" cy="1295400"/>
            </a:xfrm>
            <a:prstGeom prst="roundRect">
              <a:avLst>
                <a:gd name="adj" fmla="val 109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3796392" y="4182161"/>
              <a:ext cx="1559923" cy="369332"/>
            </a:xfrm>
            <a:prstGeom prst="rect">
              <a:avLst/>
            </a:prstGeom>
            <a:solidFill>
              <a:schemeClr val="accent1">
                <a:lumMod val="50000"/>
              </a:schemeClr>
            </a:solidFill>
          </p:spPr>
          <p:txBody>
            <a:bodyPr wrap="square" rtlCol="0">
              <a:spAutoFit/>
            </a:bodyPr>
            <a:lstStyle/>
            <a:p>
              <a:r>
                <a:rPr lang="en-US" b="1" dirty="0">
                  <a:solidFill>
                    <a:schemeClr val="bg1"/>
                  </a:solidFill>
                </a:rPr>
                <a:t>Informed by</a:t>
              </a:r>
            </a:p>
          </p:txBody>
        </p:sp>
        <p:sp>
          <p:nvSpPr>
            <p:cNvPr id="22" name="TextBox 21"/>
            <p:cNvSpPr txBox="1"/>
            <p:nvPr/>
          </p:nvSpPr>
          <p:spPr>
            <a:xfrm>
              <a:off x="580753" y="4812954"/>
              <a:ext cx="3875313" cy="954107"/>
            </a:xfrm>
            <a:prstGeom prst="rect">
              <a:avLst/>
            </a:prstGeom>
            <a:noFill/>
          </p:spPr>
          <p:txBody>
            <a:bodyPr wrap="square" rtlCol="0">
              <a:spAutoFit/>
            </a:bodyPr>
            <a:lstStyle/>
            <a:p>
              <a:pPr algn="ctr"/>
              <a:r>
                <a:rPr lang="en-US" sz="1400" dirty="0"/>
                <a:t>Transformational Leadership Theory </a:t>
              </a:r>
            </a:p>
            <a:p>
              <a:pPr algn="ctr"/>
              <a:r>
                <a:rPr lang="en-US" sz="1400" dirty="0"/>
                <a:t>&amp; </a:t>
              </a:r>
            </a:p>
            <a:p>
              <a:r>
                <a:rPr lang="en-US" sz="1400" dirty="0"/>
                <a:t>Kouzes and Posner’s Five Practices of Exemplary Leadership and accompanying ten commitments</a:t>
              </a:r>
            </a:p>
          </p:txBody>
        </p:sp>
        <p:sp>
          <p:nvSpPr>
            <p:cNvPr id="23" name="TextBox 22"/>
            <p:cNvSpPr txBox="1"/>
            <p:nvPr/>
          </p:nvSpPr>
          <p:spPr>
            <a:xfrm>
              <a:off x="4727666" y="4953000"/>
              <a:ext cx="4038600" cy="369332"/>
            </a:xfrm>
            <a:prstGeom prst="rect">
              <a:avLst/>
            </a:prstGeom>
            <a:noFill/>
          </p:spPr>
          <p:txBody>
            <a:bodyPr wrap="square" rtlCol="0">
              <a:spAutoFit/>
            </a:bodyPr>
            <a:lstStyle/>
            <a:p>
              <a:pPr algn="ctr"/>
              <a:r>
                <a:rPr lang="en-US" dirty="0"/>
                <a:t> </a:t>
              </a:r>
              <a:r>
                <a:rPr lang="en-US" sz="1400" dirty="0"/>
                <a:t>Transformative Learning Theory</a:t>
              </a:r>
            </a:p>
          </p:txBody>
        </p:sp>
        <p:cxnSp>
          <p:nvCxnSpPr>
            <p:cNvPr id="24" name="Straight Connector 23"/>
            <p:cNvCxnSpPr/>
            <p:nvPr/>
          </p:nvCxnSpPr>
          <p:spPr>
            <a:xfrm>
              <a:off x="4565195" y="4770848"/>
              <a:ext cx="0" cy="92333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5" name="object 9"/>
          <p:cNvSpPr/>
          <p:nvPr/>
        </p:nvSpPr>
        <p:spPr>
          <a:xfrm>
            <a:off x="1348598" y="2870312"/>
            <a:ext cx="3680602" cy="1549288"/>
          </a:xfrm>
          <a:prstGeom prst="rect">
            <a:avLst/>
          </a:prstGeom>
          <a:blipFill>
            <a:blip r:embed="rId3" cstate="print"/>
            <a:stretch>
              <a:fillRect/>
            </a:stretch>
          </a:blipFill>
        </p:spPr>
        <p:txBody>
          <a:bodyPr wrap="square" lIns="0" tIns="0" rIns="0" bIns="0" rtlCol="0"/>
          <a:lstStyle/>
          <a:p>
            <a:endParaRPr/>
          </a:p>
        </p:txBody>
      </p:sp>
      <p:sp>
        <p:nvSpPr>
          <p:cNvPr id="20" name="object 7"/>
          <p:cNvSpPr/>
          <p:nvPr/>
        </p:nvSpPr>
        <p:spPr>
          <a:xfrm flipH="1">
            <a:off x="785984" y="304800"/>
            <a:ext cx="45719" cy="514350"/>
          </a:xfrm>
          <a:custGeom>
            <a:avLst/>
            <a:gdLst/>
            <a:ahLst/>
            <a:cxnLst/>
            <a:rect l="l" t="t" r="r" b="b"/>
            <a:pathLst>
              <a:path h="1028700">
                <a:moveTo>
                  <a:pt x="0" y="0"/>
                </a:moveTo>
                <a:lnTo>
                  <a:pt x="0" y="1028393"/>
                </a:lnTo>
              </a:path>
            </a:pathLst>
          </a:custGeom>
          <a:ln w="62841">
            <a:solidFill>
              <a:srgbClr val="FFFFFF"/>
            </a:solidFill>
          </a:ln>
        </p:spPr>
        <p:txBody>
          <a:bodyPr wrap="square" lIns="0" tIns="0" rIns="0" bIns="0" rtlCol="0"/>
          <a:lstStyle/>
          <a:p>
            <a:endParaRPr/>
          </a:p>
        </p:txBody>
      </p:sp>
      <p:sp>
        <p:nvSpPr>
          <p:cNvPr id="26" name="object 4"/>
          <p:cNvSpPr txBox="1"/>
          <p:nvPr/>
        </p:nvSpPr>
        <p:spPr>
          <a:xfrm>
            <a:off x="914400" y="304800"/>
            <a:ext cx="6899933" cy="276999"/>
          </a:xfrm>
          <a:prstGeom prst="rect">
            <a:avLst/>
          </a:prstGeom>
        </p:spPr>
        <p:txBody>
          <a:bodyPr vert="horz" wrap="square" lIns="0" tIns="0" rIns="0" bIns="0" rtlCol="0">
            <a:spAutoFit/>
          </a:bodyPr>
          <a:lstStyle/>
          <a:p>
            <a:pPr marL="12700">
              <a:lnSpc>
                <a:spcPct val="100000"/>
              </a:lnSpc>
            </a:pPr>
            <a:r>
              <a:rPr lang="en-US" b="1" dirty="0">
                <a:solidFill>
                  <a:srgbClr val="404040"/>
                </a:solidFill>
                <a:latin typeface="Lato"/>
                <a:cs typeface="Lato"/>
              </a:rPr>
              <a:t> </a:t>
            </a:r>
            <a:r>
              <a:rPr lang="en-US" sz="1200" dirty="0">
                <a:solidFill>
                  <a:srgbClr val="404040"/>
                </a:solidFill>
                <a:latin typeface="Lato"/>
                <a:cs typeface="Lato"/>
              </a:rPr>
              <a:t>Phenomenological Qualitative Study</a:t>
            </a:r>
            <a:endParaRPr sz="1200" dirty="0">
              <a:cs typeface="Lato Black"/>
            </a:endParaRPr>
          </a:p>
        </p:txBody>
      </p:sp>
      <p:sp>
        <p:nvSpPr>
          <p:cNvPr id="28" name="object 4"/>
          <p:cNvSpPr txBox="1"/>
          <p:nvPr/>
        </p:nvSpPr>
        <p:spPr>
          <a:xfrm>
            <a:off x="838200" y="561201"/>
            <a:ext cx="6899933" cy="276999"/>
          </a:xfrm>
          <a:prstGeom prst="rect">
            <a:avLst/>
          </a:prstGeom>
        </p:spPr>
        <p:txBody>
          <a:bodyPr vert="horz" wrap="square" lIns="0" tIns="0" rIns="0" bIns="0" rtlCol="0">
            <a:spAutoFit/>
          </a:bodyPr>
          <a:lstStyle/>
          <a:p>
            <a:pPr marL="12700">
              <a:lnSpc>
                <a:spcPct val="100000"/>
              </a:lnSpc>
            </a:pPr>
            <a:r>
              <a:rPr lang="en-US" b="1" dirty="0">
                <a:solidFill>
                  <a:srgbClr val="404040"/>
                </a:solidFill>
                <a:latin typeface="Lato"/>
                <a:cs typeface="Lato"/>
              </a:rPr>
              <a:t>  Conceptual Framework</a:t>
            </a:r>
            <a:endParaRPr b="1" dirty="0">
              <a:latin typeface="Lato Black"/>
              <a:cs typeface="Lato Black"/>
            </a:endParaRPr>
          </a:p>
        </p:txBody>
      </p:sp>
    </p:spTree>
    <p:extLst>
      <p:ext uri="{BB962C8B-B14F-4D97-AF65-F5344CB8AC3E}">
        <p14:creationId xmlns:p14="http://schemas.microsoft.com/office/powerpoint/2010/main" val="518414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9800"/>
            <a:ext cx="9182100" cy="6855684"/>
          </a:xfrm>
          <a:prstGeom prst="rect">
            <a:avLst/>
          </a:prstGeom>
          <a:solidFill>
            <a:schemeClr val="bg1">
              <a:lumMod val="85000"/>
            </a:schemeClr>
          </a:solidFill>
        </p:spPr>
        <p:txBody>
          <a:bodyPr wrap="square" rtlCol="0">
            <a:spAutoFit/>
          </a:bodyPr>
          <a:lstStyle/>
          <a:p>
            <a:endParaRPr lang="en-US" dirty="0"/>
          </a:p>
        </p:txBody>
      </p:sp>
      <p:sp>
        <p:nvSpPr>
          <p:cNvPr id="27" name="object 4"/>
          <p:cNvSpPr txBox="1"/>
          <p:nvPr/>
        </p:nvSpPr>
        <p:spPr>
          <a:xfrm>
            <a:off x="914400" y="304800"/>
            <a:ext cx="6899933" cy="276999"/>
          </a:xfrm>
          <a:prstGeom prst="rect">
            <a:avLst/>
          </a:prstGeom>
        </p:spPr>
        <p:txBody>
          <a:bodyPr vert="horz" wrap="square" lIns="0" tIns="0" rIns="0" bIns="0" rtlCol="0">
            <a:spAutoFit/>
          </a:bodyPr>
          <a:lstStyle/>
          <a:p>
            <a:pPr marL="12700">
              <a:lnSpc>
                <a:spcPct val="100000"/>
              </a:lnSpc>
            </a:pPr>
            <a:r>
              <a:rPr lang="en-US" b="1" dirty="0">
                <a:solidFill>
                  <a:srgbClr val="404040"/>
                </a:solidFill>
                <a:latin typeface="Lato"/>
                <a:cs typeface="Lato"/>
              </a:rPr>
              <a:t> </a:t>
            </a:r>
            <a:r>
              <a:rPr lang="en-US" sz="1200" dirty="0">
                <a:solidFill>
                  <a:srgbClr val="404040"/>
                </a:solidFill>
                <a:latin typeface="Lato"/>
                <a:cs typeface="Lato"/>
              </a:rPr>
              <a:t>Phenomenological Qualitative Study</a:t>
            </a:r>
            <a:endParaRPr sz="1200" dirty="0">
              <a:cs typeface="Lato Black"/>
            </a:endParaRPr>
          </a:p>
        </p:txBody>
      </p:sp>
      <p:grpSp>
        <p:nvGrpSpPr>
          <p:cNvPr id="28" name="Group 27"/>
          <p:cNvGrpSpPr/>
          <p:nvPr/>
        </p:nvGrpSpPr>
        <p:grpSpPr>
          <a:xfrm>
            <a:off x="342901" y="2364836"/>
            <a:ext cx="8688806" cy="987964"/>
            <a:chOff x="152401" y="1865996"/>
            <a:chExt cx="8692031" cy="1074237"/>
          </a:xfrm>
          <a:solidFill>
            <a:schemeClr val="accent1">
              <a:lumMod val="50000"/>
            </a:schemeClr>
          </a:solidFill>
        </p:grpSpPr>
        <p:sp>
          <p:nvSpPr>
            <p:cNvPr id="29" name="Rounded Rectangle 28"/>
            <p:cNvSpPr/>
            <p:nvPr/>
          </p:nvSpPr>
          <p:spPr>
            <a:xfrm>
              <a:off x="152401" y="1865996"/>
              <a:ext cx="3239701" cy="1074236"/>
            </a:xfrm>
            <a:prstGeom prst="roundRect">
              <a:avLst>
                <a:gd name="adj" fmla="val 1095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190501" y="1865997"/>
              <a:ext cx="3394167" cy="903563"/>
            </a:xfrm>
            <a:prstGeom prst="rect">
              <a:avLst/>
            </a:prstGeom>
            <a:noFill/>
            <a:ln>
              <a:noFill/>
            </a:ln>
          </p:spPr>
          <p:txBody>
            <a:bodyPr wrap="square" rtlCol="0">
              <a:spAutoFit/>
            </a:bodyPr>
            <a:lstStyle/>
            <a:p>
              <a:pPr algn="ctr"/>
              <a:r>
                <a:rPr lang="en-US" sz="1600" dirty="0" err="1">
                  <a:solidFill>
                    <a:schemeClr val="bg1"/>
                  </a:solidFill>
                </a:rPr>
                <a:t>Semistructured</a:t>
              </a:r>
              <a:r>
                <a:rPr lang="en-US" sz="1600" dirty="0">
                  <a:solidFill>
                    <a:schemeClr val="bg1"/>
                  </a:solidFill>
                </a:rPr>
                <a:t> interviews </a:t>
              </a:r>
            </a:p>
            <a:p>
              <a:pPr algn="ctr"/>
              <a:r>
                <a:rPr lang="en-US" sz="1600" dirty="0">
                  <a:solidFill>
                    <a:schemeClr val="bg1"/>
                  </a:solidFill>
                </a:rPr>
                <a:t>transcripts; member checked; </a:t>
              </a:r>
            </a:p>
            <a:p>
              <a:pPr algn="ctr"/>
              <a:r>
                <a:rPr lang="en-US" sz="1600" dirty="0">
                  <a:solidFill>
                    <a:schemeClr val="bg1"/>
                  </a:solidFill>
                </a:rPr>
                <a:t>coded for themes</a:t>
              </a:r>
            </a:p>
          </p:txBody>
        </p:sp>
        <p:sp>
          <p:nvSpPr>
            <p:cNvPr id="31" name="Rounded Rectangle 30"/>
            <p:cNvSpPr/>
            <p:nvPr/>
          </p:nvSpPr>
          <p:spPr>
            <a:xfrm>
              <a:off x="5562602" y="1865996"/>
              <a:ext cx="3089252" cy="1074237"/>
            </a:xfrm>
            <a:prstGeom prst="roundRect">
              <a:avLst>
                <a:gd name="adj" fmla="val 1095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50265" y="1870961"/>
              <a:ext cx="3394167" cy="903563"/>
            </a:xfrm>
            <a:prstGeom prst="rect">
              <a:avLst/>
            </a:prstGeom>
            <a:noFill/>
            <a:ln>
              <a:noFill/>
            </a:ln>
          </p:spPr>
          <p:txBody>
            <a:bodyPr wrap="square" rtlCol="0">
              <a:spAutoFit/>
            </a:bodyPr>
            <a:lstStyle/>
            <a:p>
              <a:pPr algn="ctr"/>
              <a:r>
                <a:rPr lang="en-US" sz="1600" dirty="0" err="1">
                  <a:solidFill>
                    <a:schemeClr val="bg1"/>
                  </a:solidFill>
                </a:rPr>
                <a:t>Postinterview</a:t>
              </a:r>
              <a:r>
                <a:rPr lang="en-US" sz="1600" dirty="0">
                  <a:solidFill>
                    <a:schemeClr val="bg1"/>
                  </a:solidFill>
                </a:rPr>
                <a:t> questionnaires</a:t>
              </a:r>
            </a:p>
            <a:p>
              <a:pPr algn="ctr"/>
              <a:r>
                <a:rPr lang="en-US" sz="1600" dirty="0">
                  <a:solidFill>
                    <a:schemeClr val="bg1"/>
                  </a:solidFill>
                </a:rPr>
                <a:t>ranking of leadership competencies; calculated highest rankings</a:t>
              </a:r>
            </a:p>
          </p:txBody>
        </p:sp>
        <p:sp>
          <p:nvSpPr>
            <p:cNvPr id="33" name="Text Box 19"/>
            <p:cNvSpPr txBox="1">
              <a:spLocks/>
            </p:cNvSpPr>
            <p:nvPr/>
          </p:nvSpPr>
          <p:spPr>
            <a:xfrm>
              <a:off x="3773243" y="2114934"/>
              <a:ext cx="1419225" cy="576736"/>
            </a:xfrm>
            <a:prstGeom prst="rect">
              <a:avLst/>
            </a:prstGeom>
            <a:grpFill/>
            <a:ln>
              <a:noFill/>
            </a:ln>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400" dirty="0">
                  <a:solidFill>
                    <a:schemeClr val="bg1"/>
                  </a:solidFill>
                  <a:effectLst/>
                  <a:ea typeface="Times New Roman"/>
                  <a:cs typeface="Times New Roman"/>
                </a:rPr>
                <a:t>Data </a:t>
              </a:r>
            </a:p>
            <a:p>
              <a:pPr marL="0" marR="0" algn="ctr">
                <a:spcBef>
                  <a:spcPts val="0"/>
                </a:spcBef>
                <a:spcAft>
                  <a:spcPts val="0"/>
                </a:spcAft>
              </a:pPr>
              <a:r>
                <a:rPr lang="en-US" sz="1400" dirty="0">
                  <a:solidFill>
                    <a:schemeClr val="bg1"/>
                  </a:solidFill>
                  <a:effectLst/>
                  <a:ea typeface="Times New Roman"/>
                  <a:cs typeface="Times New Roman"/>
                </a:rPr>
                <a:t>Collection</a:t>
              </a:r>
              <a:endParaRPr lang="en-US" sz="1400" dirty="0">
                <a:solidFill>
                  <a:schemeClr val="bg1"/>
                </a:solidFill>
                <a:effectLst/>
                <a:latin typeface="Times New Roman"/>
                <a:ea typeface="Times New Roman"/>
                <a:cs typeface="Times New Roman"/>
              </a:endParaRPr>
            </a:p>
          </p:txBody>
        </p:sp>
      </p:grpSp>
      <p:grpSp>
        <p:nvGrpSpPr>
          <p:cNvPr id="36" name="Group 35"/>
          <p:cNvGrpSpPr/>
          <p:nvPr/>
        </p:nvGrpSpPr>
        <p:grpSpPr>
          <a:xfrm>
            <a:off x="2905600" y="3810560"/>
            <a:ext cx="3477313" cy="2437840"/>
            <a:chOff x="2833343" y="2982684"/>
            <a:chExt cx="3477313" cy="2437840"/>
          </a:xfrm>
        </p:grpSpPr>
        <p:sp>
          <p:nvSpPr>
            <p:cNvPr id="37" name="Isosceles Triangle 36"/>
            <p:cNvSpPr/>
            <p:nvPr/>
          </p:nvSpPr>
          <p:spPr>
            <a:xfrm flipV="1">
              <a:off x="2833343" y="2982684"/>
              <a:ext cx="3477313" cy="1513116"/>
            </a:xfrm>
            <a:prstGeom prst="triangle">
              <a:avLst/>
            </a:prstGeom>
            <a:noFill/>
            <a:ln>
              <a:solidFill>
                <a:srgbClr val="EFB02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9"/>
            <p:cNvSpPr txBox="1">
              <a:spLocks/>
            </p:cNvSpPr>
            <p:nvPr/>
          </p:nvSpPr>
          <p:spPr>
            <a:xfrm>
              <a:off x="3862386" y="3177902"/>
              <a:ext cx="1419225" cy="487788"/>
            </a:xfrm>
            <a:prstGeom prst="rect">
              <a:avLst/>
            </a:prstGeom>
            <a:solidFill>
              <a:schemeClr val="accent1">
                <a:lumMod val="50000"/>
              </a:schemeClr>
            </a:solidFill>
            <a:ln>
              <a:noFill/>
            </a:ln>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400" dirty="0">
                  <a:solidFill>
                    <a:schemeClr val="bg1"/>
                  </a:solidFill>
                  <a:effectLst/>
                  <a:ea typeface="Times New Roman"/>
                  <a:cs typeface="Times New Roman"/>
                </a:rPr>
                <a:t>Data Triangulation</a:t>
              </a:r>
              <a:endParaRPr lang="en-US" sz="1400" dirty="0">
                <a:solidFill>
                  <a:schemeClr val="bg1"/>
                </a:solidFill>
                <a:effectLst/>
                <a:latin typeface="Times New Roman"/>
                <a:ea typeface="Times New Roman"/>
                <a:cs typeface="Times New Roman"/>
              </a:endParaRPr>
            </a:p>
          </p:txBody>
        </p:sp>
        <p:sp>
          <p:nvSpPr>
            <p:cNvPr id="39" name="Rounded Rectangle 38"/>
            <p:cNvSpPr/>
            <p:nvPr/>
          </p:nvSpPr>
          <p:spPr>
            <a:xfrm>
              <a:off x="3316050" y="4835748"/>
              <a:ext cx="2555293" cy="584776"/>
            </a:xfrm>
            <a:prstGeom prst="roundRect">
              <a:avLst>
                <a:gd name="adj" fmla="val 10953"/>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456628" y="4835748"/>
              <a:ext cx="2299063" cy="584775"/>
            </a:xfrm>
            <a:prstGeom prst="rect">
              <a:avLst/>
            </a:prstGeom>
            <a:noFill/>
          </p:spPr>
          <p:txBody>
            <a:bodyPr wrap="square" rtlCol="0">
              <a:spAutoFit/>
            </a:bodyPr>
            <a:lstStyle/>
            <a:p>
              <a:pPr algn="ctr"/>
              <a:r>
                <a:rPr lang="en-US" sz="1600" dirty="0">
                  <a:solidFill>
                    <a:schemeClr val="bg1"/>
                  </a:solidFill>
                </a:rPr>
                <a:t>Cross Instrument Comparison</a:t>
              </a:r>
            </a:p>
          </p:txBody>
        </p:sp>
      </p:grpSp>
      <p:sp>
        <p:nvSpPr>
          <p:cNvPr id="42" name="Content Placeholder 2"/>
          <p:cNvSpPr txBox="1">
            <a:spLocks/>
          </p:cNvSpPr>
          <p:nvPr/>
        </p:nvSpPr>
        <p:spPr>
          <a:xfrm>
            <a:off x="304800" y="4313005"/>
            <a:ext cx="2516777" cy="12799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sp>
        <p:nvSpPr>
          <p:cNvPr id="3" name="TextBox 2"/>
          <p:cNvSpPr txBox="1"/>
          <p:nvPr/>
        </p:nvSpPr>
        <p:spPr>
          <a:xfrm>
            <a:off x="1563188" y="1305580"/>
            <a:ext cx="6437812" cy="523220"/>
          </a:xfrm>
          <a:prstGeom prst="rect">
            <a:avLst/>
          </a:prstGeom>
          <a:solidFill>
            <a:schemeClr val="accent1">
              <a:lumMod val="50000"/>
            </a:schemeClr>
          </a:solidFill>
        </p:spPr>
        <p:txBody>
          <a:bodyPr wrap="square" rtlCol="0">
            <a:spAutoFit/>
          </a:bodyPr>
          <a:lstStyle/>
          <a:p>
            <a:pPr algn="ctr"/>
            <a:r>
              <a:rPr lang="en-US" sz="1400" dirty="0">
                <a:solidFill>
                  <a:schemeClr val="bg1"/>
                </a:solidFill>
              </a:rPr>
              <a:t>10 participants all employed at online universities; 50/50 split between MA and PhD; 70% female 30 % male</a:t>
            </a:r>
          </a:p>
        </p:txBody>
      </p:sp>
      <p:sp>
        <p:nvSpPr>
          <p:cNvPr id="16" name="Down Arrow 15"/>
          <p:cNvSpPr/>
          <p:nvPr/>
        </p:nvSpPr>
        <p:spPr>
          <a:xfrm>
            <a:off x="2420968" y="1941782"/>
            <a:ext cx="169832" cy="344218"/>
          </a:xfrm>
          <a:prstGeom prst="downArrow">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Down Arrow 33"/>
          <p:cNvSpPr/>
          <p:nvPr/>
        </p:nvSpPr>
        <p:spPr>
          <a:xfrm>
            <a:off x="6923866" y="1941782"/>
            <a:ext cx="169832" cy="344218"/>
          </a:xfrm>
          <a:prstGeom prst="downArrow">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bject 7"/>
          <p:cNvSpPr/>
          <p:nvPr/>
        </p:nvSpPr>
        <p:spPr>
          <a:xfrm flipH="1">
            <a:off x="785984" y="304800"/>
            <a:ext cx="45719" cy="514350"/>
          </a:xfrm>
          <a:custGeom>
            <a:avLst/>
            <a:gdLst/>
            <a:ahLst/>
            <a:cxnLst/>
            <a:rect l="l" t="t" r="r" b="b"/>
            <a:pathLst>
              <a:path h="1028700">
                <a:moveTo>
                  <a:pt x="0" y="0"/>
                </a:moveTo>
                <a:lnTo>
                  <a:pt x="0" y="1028393"/>
                </a:lnTo>
              </a:path>
            </a:pathLst>
          </a:custGeom>
          <a:ln w="62841">
            <a:solidFill>
              <a:srgbClr val="FFFFFF"/>
            </a:solidFill>
          </a:ln>
        </p:spPr>
        <p:txBody>
          <a:bodyPr wrap="square" lIns="0" tIns="0" rIns="0" bIns="0" rtlCol="0"/>
          <a:lstStyle/>
          <a:p>
            <a:endParaRPr/>
          </a:p>
        </p:txBody>
      </p:sp>
      <p:sp>
        <p:nvSpPr>
          <p:cNvPr id="22" name="object 4"/>
          <p:cNvSpPr txBox="1"/>
          <p:nvPr/>
        </p:nvSpPr>
        <p:spPr>
          <a:xfrm>
            <a:off x="838200" y="561201"/>
            <a:ext cx="6899933" cy="276999"/>
          </a:xfrm>
          <a:prstGeom prst="rect">
            <a:avLst/>
          </a:prstGeom>
        </p:spPr>
        <p:txBody>
          <a:bodyPr vert="horz" wrap="square" lIns="0" tIns="0" rIns="0" bIns="0" rtlCol="0">
            <a:spAutoFit/>
          </a:bodyPr>
          <a:lstStyle/>
          <a:p>
            <a:pPr marL="12700">
              <a:lnSpc>
                <a:spcPct val="100000"/>
              </a:lnSpc>
            </a:pPr>
            <a:r>
              <a:rPr lang="en-US" b="1" dirty="0">
                <a:solidFill>
                  <a:srgbClr val="404040"/>
                </a:solidFill>
                <a:latin typeface="Lato"/>
                <a:cs typeface="Lato"/>
              </a:rPr>
              <a:t>  Methodology</a:t>
            </a:r>
            <a:endParaRPr b="1" dirty="0">
              <a:latin typeface="Lato Black"/>
              <a:cs typeface="Lato Black"/>
            </a:endParaRPr>
          </a:p>
        </p:txBody>
      </p:sp>
    </p:spTree>
    <p:extLst>
      <p:ext uri="{BB962C8B-B14F-4D97-AF65-F5344CB8AC3E}">
        <p14:creationId xmlns:p14="http://schemas.microsoft.com/office/powerpoint/2010/main" val="3397074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nodePh="1">
                                  <p:stCondLst>
                                    <p:cond delay="0"/>
                                  </p:stCondLst>
                                  <p:endCondLst>
                                    <p:cond evt="begin" delay="0">
                                      <p:tn val="15"/>
                                    </p:cond>
                                  </p:end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00" y="2316"/>
            <a:ext cx="9182100" cy="6855684"/>
          </a:xfrm>
          <a:prstGeom prst="rect">
            <a:avLst/>
          </a:prstGeom>
          <a:solidFill>
            <a:schemeClr val="bg1">
              <a:lumMod val="85000"/>
            </a:schemeClr>
          </a:solidFill>
        </p:spPr>
        <p:txBody>
          <a:bodyPr wrap="square" rtlCol="0">
            <a:spAutoFit/>
          </a:bodyPr>
          <a:lstStyle/>
          <a:p>
            <a:endParaRPr lang="en-US" dirty="0"/>
          </a:p>
        </p:txBody>
      </p:sp>
      <p:sp>
        <p:nvSpPr>
          <p:cNvPr id="12" name="object 13"/>
          <p:cNvSpPr/>
          <p:nvPr/>
        </p:nvSpPr>
        <p:spPr>
          <a:xfrm>
            <a:off x="0" y="-20412"/>
            <a:ext cx="1369523" cy="1129781"/>
          </a:xfrm>
          <a:prstGeom prst="rect">
            <a:avLst/>
          </a:prstGeom>
          <a:blipFill>
            <a:blip r:embed="rId3" cstate="print"/>
            <a:stretch>
              <a:fillRect/>
            </a:stretch>
          </a:blipFill>
        </p:spPr>
        <p:txBody>
          <a:bodyPr wrap="square" lIns="0" tIns="0" rIns="0" bIns="0" rtlCol="0"/>
          <a:lstStyle/>
          <a:p>
            <a:endParaRPr/>
          </a:p>
        </p:txBody>
      </p:sp>
      <p:sp>
        <p:nvSpPr>
          <p:cNvPr id="15" name="TextBox 14"/>
          <p:cNvSpPr txBox="1"/>
          <p:nvPr/>
        </p:nvSpPr>
        <p:spPr>
          <a:xfrm>
            <a:off x="1213829" y="479355"/>
            <a:ext cx="7625371" cy="692497"/>
          </a:xfrm>
          <a:prstGeom prst="rect">
            <a:avLst/>
          </a:prstGeom>
          <a:solidFill>
            <a:schemeClr val="bg1">
              <a:lumMod val="75000"/>
            </a:schemeClr>
          </a:solidFill>
        </p:spPr>
        <p:txBody>
          <a:bodyPr wrap="square" rtlCol="0">
            <a:spAutoFit/>
          </a:bodyPr>
          <a:lstStyle/>
          <a:p>
            <a:endParaRPr lang="en-US" sz="1300" dirty="0">
              <a:ea typeface="Lato" panose="020F0502020204030203" pitchFamily="34" charset="0"/>
              <a:cs typeface="Lato" panose="020F0502020204030203" pitchFamily="34" charset="0"/>
            </a:endParaRPr>
          </a:p>
          <a:p>
            <a:r>
              <a:rPr lang="en-US" sz="1300" dirty="0">
                <a:ea typeface="Lato" panose="020F0502020204030203" pitchFamily="34" charset="0"/>
                <a:cs typeface="Lato" panose="020F0502020204030203" pitchFamily="34" charset="0"/>
              </a:rPr>
              <a:t>RQ1: What leadership competencies do online instructional designers need to perform well in their jobs?</a:t>
            </a:r>
          </a:p>
          <a:p>
            <a:endParaRPr lang="en-US" sz="1300" dirty="0">
              <a:ea typeface="Lato" panose="020F0502020204030203" pitchFamily="34" charset="0"/>
              <a:cs typeface="Lato" panose="020F0502020204030203" pitchFamily="34" charset="0"/>
            </a:endParaRPr>
          </a:p>
        </p:txBody>
      </p:sp>
      <p:sp>
        <p:nvSpPr>
          <p:cNvPr id="16" name="object 13"/>
          <p:cNvSpPr/>
          <p:nvPr/>
        </p:nvSpPr>
        <p:spPr>
          <a:xfrm>
            <a:off x="-2077" y="4419600"/>
            <a:ext cx="1369523" cy="1129781"/>
          </a:xfrm>
          <a:prstGeom prst="rect">
            <a:avLst/>
          </a:prstGeom>
          <a:blipFill>
            <a:blip r:embed="rId3" cstate="print"/>
            <a:stretch>
              <a:fillRect/>
            </a:stretch>
          </a:blipFill>
        </p:spPr>
        <p:txBody>
          <a:bodyPr wrap="square" lIns="0" tIns="0" rIns="0" bIns="0" rtlCol="0"/>
          <a:lstStyle/>
          <a:p>
            <a:endParaRPr/>
          </a:p>
        </p:txBody>
      </p:sp>
      <p:sp>
        <p:nvSpPr>
          <p:cNvPr id="17" name="TextBox 16"/>
          <p:cNvSpPr txBox="1"/>
          <p:nvPr/>
        </p:nvSpPr>
        <p:spPr>
          <a:xfrm>
            <a:off x="1238250" y="4800600"/>
            <a:ext cx="7600950" cy="692497"/>
          </a:xfrm>
          <a:prstGeom prst="rect">
            <a:avLst/>
          </a:prstGeom>
          <a:solidFill>
            <a:schemeClr val="bg1">
              <a:lumMod val="75000"/>
            </a:schemeClr>
          </a:solidFill>
        </p:spPr>
        <p:txBody>
          <a:bodyPr wrap="square" rtlCol="0">
            <a:spAutoFit/>
          </a:bodyPr>
          <a:lstStyle/>
          <a:p>
            <a:endParaRPr lang="en-US" sz="1300" dirty="0">
              <a:latin typeface="+mj-lt"/>
              <a:ea typeface="Batang" panose="02030600000101010101" pitchFamily="18" charset="-127"/>
              <a:cs typeface="Arial" panose="020B0604020202020204" pitchFamily="34" charset="0"/>
            </a:endParaRPr>
          </a:p>
          <a:p>
            <a:r>
              <a:rPr lang="en-US" sz="1300" dirty="0">
                <a:latin typeface="+mj-lt"/>
                <a:ea typeface="Batang" panose="02030600000101010101" pitchFamily="18" charset="-127"/>
                <a:cs typeface="Arial" panose="020B0604020202020204" pitchFamily="34" charset="0"/>
              </a:rPr>
              <a:t>RQ2:</a:t>
            </a:r>
            <a:r>
              <a:rPr lang="en-US" sz="1300" dirty="0">
                <a:solidFill>
                  <a:schemeClr val="bg1"/>
                </a:solidFill>
                <a:latin typeface="+mj-lt"/>
                <a:ea typeface="Batang" panose="02030600000101010101" pitchFamily="18" charset="-127"/>
                <a:cs typeface="Arial" panose="020B0604020202020204" pitchFamily="34" charset="0"/>
              </a:rPr>
              <a:t> </a:t>
            </a:r>
            <a:r>
              <a:rPr lang="en-US" sz="1300" dirty="0">
                <a:latin typeface="+mj-lt"/>
                <a:ea typeface="Batang" panose="02030600000101010101" pitchFamily="18" charset="-127"/>
                <a:cs typeface="Arial" panose="020B0604020202020204" pitchFamily="34" charset="0"/>
              </a:rPr>
              <a:t>How are online instructional designers learning the leadership competencies critical to doing their jobs?</a:t>
            </a:r>
          </a:p>
          <a:p>
            <a:endParaRPr lang="en-US" sz="1300" dirty="0">
              <a:latin typeface="+mj-lt"/>
              <a:ea typeface="Batang" panose="02030600000101010101" pitchFamily="18" charset="-127"/>
              <a:cs typeface="Arial" panose="020B0604020202020204" pitchFamily="34" charset="0"/>
            </a:endParaRPr>
          </a:p>
        </p:txBody>
      </p:sp>
      <p:sp>
        <p:nvSpPr>
          <p:cNvPr id="8" name="TextBox 7"/>
          <p:cNvSpPr txBox="1"/>
          <p:nvPr/>
        </p:nvSpPr>
        <p:spPr>
          <a:xfrm>
            <a:off x="228600" y="1447800"/>
            <a:ext cx="8610600" cy="2819400"/>
          </a:xfrm>
          <a:prstGeom prst="rect">
            <a:avLst/>
          </a:prstGeom>
          <a:solidFill>
            <a:schemeClr val="accent1">
              <a:lumMod val="50000"/>
            </a:schemeClr>
          </a:solidFill>
        </p:spPr>
        <p:txBody>
          <a:bodyPr wrap="square" rtlCol="0">
            <a:spAutoFit/>
          </a:bodyPr>
          <a:lstStyle/>
          <a:p>
            <a:endParaRPr lang="en-US" dirty="0"/>
          </a:p>
        </p:txBody>
      </p:sp>
      <p:sp>
        <p:nvSpPr>
          <p:cNvPr id="18" name="TextBox 17"/>
          <p:cNvSpPr txBox="1"/>
          <p:nvPr/>
        </p:nvSpPr>
        <p:spPr>
          <a:xfrm>
            <a:off x="457200" y="1656427"/>
            <a:ext cx="3878849" cy="2265364"/>
          </a:xfrm>
          <a:prstGeom prst="rect">
            <a:avLst/>
          </a:prstGeom>
          <a:noFill/>
        </p:spPr>
        <p:txBody>
          <a:bodyPr wrap="square" rtlCol="0">
            <a:spAutoFit/>
          </a:bodyPr>
          <a:lstStyle/>
          <a:p>
            <a:pPr marL="342900" marR="0" indent="-342900">
              <a:lnSpc>
                <a:spcPct val="150000"/>
              </a:lnSpc>
              <a:spcBef>
                <a:spcPts val="0"/>
              </a:spcBef>
              <a:spcAft>
                <a:spcPts val="0"/>
              </a:spcAft>
              <a:buFont typeface="Wingdings" panose="05000000000000000000" pitchFamily="2" charset="2"/>
              <a:buChar char="Ø"/>
            </a:pPr>
            <a:r>
              <a:rPr lang="en-US" b="1" dirty="0">
                <a:solidFill>
                  <a:schemeClr val="bg1"/>
                </a:solidFill>
                <a:ea typeface="Calibri"/>
                <a:cs typeface="Times New Roman"/>
              </a:rPr>
              <a:t>Guide the design process</a:t>
            </a:r>
          </a:p>
          <a:p>
            <a:pPr marL="342900" marR="0" indent="-342900">
              <a:spcBef>
                <a:spcPts val="0"/>
              </a:spcBef>
              <a:spcAft>
                <a:spcPts val="0"/>
              </a:spcAft>
              <a:buFont typeface="Wingdings" panose="05000000000000000000" pitchFamily="2" charset="2"/>
              <a:buChar char="Ø"/>
            </a:pPr>
            <a:r>
              <a:rPr lang="en-US" b="1" dirty="0">
                <a:solidFill>
                  <a:schemeClr val="bg1"/>
                </a:solidFill>
                <a:ea typeface="Calibri"/>
                <a:cs typeface="Times New Roman"/>
              </a:rPr>
              <a:t>Promote enthusiasm for shared aspirations</a:t>
            </a:r>
          </a:p>
          <a:p>
            <a:pPr marL="342900" marR="0" indent="-342900">
              <a:lnSpc>
                <a:spcPct val="150000"/>
              </a:lnSpc>
              <a:spcBef>
                <a:spcPts val="0"/>
              </a:spcBef>
              <a:spcAft>
                <a:spcPts val="0"/>
              </a:spcAft>
              <a:buFont typeface="Wingdings" panose="05000000000000000000" pitchFamily="2" charset="2"/>
              <a:buChar char="Ø"/>
            </a:pPr>
            <a:r>
              <a:rPr lang="en-US" b="1" dirty="0">
                <a:solidFill>
                  <a:schemeClr val="bg1"/>
                </a:solidFill>
                <a:ea typeface="Calibri"/>
                <a:cs typeface="Times New Roman"/>
              </a:rPr>
              <a:t>Align shared values and goals</a:t>
            </a:r>
          </a:p>
          <a:p>
            <a:pPr marL="342900" marR="0" indent="-342900">
              <a:lnSpc>
                <a:spcPct val="150000"/>
              </a:lnSpc>
              <a:spcBef>
                <a:spcPts val="0"/>
              </a:spcBef>
              <a:spcAft>
                <a:spcPts val="0"/>
              </a:spcAft>
              <a:buFont typeface="Wingdings" panose="05000000000000000000" pitchFamily="2" charset="2"/>
              <a:buChar char="Ø"/>
            </a:pPr>
            <a:r>
              <a:rPr lang="en-US" b="1" dirty="0">
                <a:solidFill>
                  <a:schemeClr val="bg1"/>
                </a:solidFill>
                <a:ea typeface="Calibri"/>
                <a:cs typeface="Times New Roman"/>
              </a:rPr>
              <a:t>Envision future goals</a:t>
            </a:r>
          </a:p>
          <a:p>
            <a:pPr marL="342900" marR="0" indent="-342900">
              <a:lnSpc>
                <a:spcPct val="150000"/>
              </a:lnSpc>
              <a:spcBef>
                <a:spcPts val="0"/>
              </a:spcBef>
              <a:spcAft>
                <a:spcPts val="0"/>
              </a:spcAft>
              <a:buFont typeface="Wingdings" panose="05000000000000000000" pitchFamily="2" charset="2"/>
              <a:buChar char="Ø"/>
            </a:pPr>
            <a:r>
              <a:rPr lang="en-US" b="1" dirty="0">
                <a:solidFill>
                  <a:schemeClr val="bg1"/>
                </a:solidFill>
                <a:ea typeface="Calibri"/>
                <a:cs typeface="Times New Roman"/>
              </a:rPr>
              <a:t>Innovate and take risks</a:t>
            </a:r>
          </a:p>
        </p:txBody>
      </p:sp>
      <p:sp>
        <p:nvSpPr>
          <p:cNvPr id="22" name="TextBox 21"/>
          <p:cNvSpPr txBox="1"/>
          <p:nvPr/>
        </p:nvSpPr>
        <p:spPr>
          <a:xfrm>
            <a:off x="4724400" y="1733370"/>
            <a:ext cx="4038600" cy="2126864"/>
          </a:xfrm>
          <a:prstGeom prst="rect">
            <a:avLst/>
          </a:prstGeom>
          <a:noFill/>
        </p:spPr>
        <p:txBody>
          <a:bodyPr wrap="square" rtlCol="0">
            <a:spAutoFit/>
          </a:bodyPr>
          <a:lstStyle/>
          <a:p>
            <a:pPr marL="342900" marR="0" indent="-342900">
              <a:lnSpc>
                <a:spcPct val="150000"/>
              </a:lnSpc>
              <a:spcBef>
                <a:spcPts val="0"/>
              </a:spcBef>
              <a:spcAft>
                <a:spcPts val="0"/>
              </a:spcAft>
              <a:buFont typeface="Wingdings" panose="05000000000000000000" pitchFamily="2" charset="2"/>
              <a:buChar char="Ø"/>
            </a:pPr>
            <a:r>
              <a:rPr lang="en-US" b="1" dirty="0">
                <a:solidFill>
                  <a:schemeClr val="bg1"/>
                </a:solidFill>
                <a:ea typeface="Calibri"/>
                <a:cs typeface="Times New Roman"/>
              </a:rPr>
              <a:t>Grow and improve</a:t>
            </a:r>
          </a:p>
          <a:p>
            <a:pPr marL="342900" marR="0" indent="-342900">
              <a:lnSpc>
                <a:spcPct val="150000"/>
              </a:lnSpc>
              <a:spcBef>
                <a:spcPts val="0"/>
              </a:spcBef>
              <a:spcAft>
                <a:spcPts val="0"/>
              </a:spcAft>
              <a:buFont typeface="Wingdings" panose="05000000000000000000" pitchFamily="2" charset="2"/>
              <a:buChar char="Ø"/>
            </a:pPr>
            <a:r>
              <a:rPr lang="en-US" b="1" dirty="0">
                <a:solidFill>
                  <a:schemeClr val="bg1"/>
                </a:solidFill>
                <a:ea typeface="Calibri"/>
                <a:cs typeface="Times New Roman"/>
              </a:rPr>
              <a:t>Foster collaborative relationships </a:t>
            </a:r>
          </a:p>
          <a:p>
            <a:pPr marL="342900" marR="0" indent="-342900">
              <a:lnSpc>
                <a:spcPct val="150000"/>
              </a:lnSpc>
              <a:spcBef>
                <a:spcPts val="0"/>
              </a:spcBef>
              <a:spcAft>
                <a:spcPts val="0"/>
              </a:spcAft>
              <a:buFont typeface="Wingdings" panose="05000000000000000000" pitchFamily="2" charset="2"/>
              <a:buChar char="Ø"/>
            </a:pPr>
            <a:r>
              <a:rPr lang="en-US" b="1" dirty="0">
                <a:solidFill>
                  <a:schemeClr val="bg1"/>
                </a:solidFill>
                <a:ea typeface="Calibri"/>
                <a:cs typeface="Times New Roman"/>
              </a:rPr>
              <a:t>Empower others</a:t>
            </a:r>
          </a:p>
          <a:p>
            <a:pPr marL="342900" marR="0" indent="-342900">
              <a:lnSpc>
                <a:spcPct val="150000"/>
              </a:lnSpc>
              <a:spcBef>
                <a:spcPts val="0"/>
              </a:spcBef>
              <a:spcAft>
                <a:spcPts val="0"/>
              </a:spcAft>
              <a:buFont typeface="Wingdings" panose="05000000000000000000" pitchFamily="2" charset="2"/>
              <a:buChar char="Ø"/>
            </a:pPr>
            <a:r>
              <a:rPr lang="en-US" b="1" dirty="0">
                <a:solidFill>
                  <a:schemeClr val="bg1"/>
                </a:solidFill>
                <a:ea typeface="Calibri"/>
                <a:cs typeface="Times New Roman"/>
              </a:rPr>
              <a:t>Show appreciation for others</a:t>
            </a:r>
          </a:p>
          <a:p>
            <a:pPr marL="342900" marR="0" indent="-342900">
              <a:lnSpc>
                <a:spcPct val="150000"/>
              </a:lnSpc>
              <a:spcBef>
                <a:spcPts val="0"/>
              </a:spcBef>
              <a:spcAft>
                <a:spcPts val="800"/>
              </a:spcAft>
              <a:buFont typeface="Wingdings" panose="05000000000000000000" pitchFamily="2" charset="2"/>
              <a:buChar char="Ø"/>
            </a:pPr>
            <a:r>
              <a:rPr lang="en-US" b="1" dirty="0">
                <a:solidFill>
                  <a:schemeClr val="bg1"/>
                </a:solidFill>
                <a:ea typeface="Calibri"/>
                <a:cs typeface="Times New Roman"/>
              </a:rPr>
              <a:t>Create a sense of community</a:t>
            </a:r>
          </a:p>
        </p:txBody>
      </p:sp>
      <p:sp>
        <p:nvSpPr>
          <p:cNvPr id="23" name="TextBox 22"/>
          <p:cNvSpPr txBox="1"/>
          <p:nvPr/>
        </p:nvSpPr>
        <p:spPr>
          <a:xfrm>
            <a:off x="228600" y="5867399"/>
            <a:ext cx="8534400" cy="809625"/>
          </a:xfrm>
          <a:prstGeom prst="rect">
            <a:avLst/>
          </a:prstGeom>
          <a:solidFill>
            <a:schemeClr val="accent1">
              <a:lumMod val="50000"/>
            </a:schemeClr>
          </a:solidFill>
        </p:spPr>
        <p:txBody>
          <a:bodyPr wrap="square" rtlCol="0">
            <a:spAutoFit/>
          </a:bodyPr>
          <a:lstStyle/>
          <a:p>
            <a:endParaRPr lang="en-US" dirty="0"/>
          </a:p>
        </p:txBody>
      </p:sp>
      <p:sp>
        <p:nvSpPr>
          <p:cNvPr id="21" name="TextBox 20"/>
          <p:cNvSpPr txBox="1"/>
          <p:nvPr/>
        </p:nvSpPr>
        <p:spPr>
          <a:xfrm>
            <a:off x="2286000" y="5943600"/>
            <a:ext cx="4724400" cy="921791"/>
          </a:xfrm>
          <a:prstGeom prst="rect">
            <a:avLst/>
          </a:prstGeom>
          <a:noFill/>
        </p:spPr>
        <p:txBody>
          <a:bodyPr wrap="square" rtlCol="0">
            <a:spAutoFit/>
          </a:bodyPr>
          <a:lstStyle/>
          <a:p>
            <a:pPr marR="0" algn="ctr">
              <a:lnSpc>
                <a:spcPct val="150000"/>
              </a:lnSpc>
              <a:spcBef>
                <a:spcPts val="0"/>
              </a:spcBef>
              <a:spcAft>
                <a:spcPts val="0"/>
              </a:spcAft>
            </a:pPr>
            <a:r>
              <a:rPr lang="en-US" b="1" dirty="0">
                <a:solidFill>
                  <a:schemeClr val="bg1"/>
                </a:solidFill>
                <a:ea typeface="Calibri"/>
                <a:cs typeface="Times New Roman"/>
              </a:rPr>
              <a:t>On the job training/experiences</a:t>
            </a:r>
            <a:r>
              <a:rPr lang="en-US" sz="2000" b="1" dirty="0">
                <a:solidFill>
                  <a:schemeClr val="bg1"/>
                </a:solidFill>
                <a:ea typeface="Calibri"/>
                <a:cs typeface="Times New Roman"/>
              </a:rPr>
              <a:t/>
            </a:r>
            <a:br>
              <a:rPr lang="en-US" sz="2000" b="1" dirty="0">
                <a:solidFill>
                  <a:schemeClr val="bg1"/>
                </a:solidFill>
                <a:ea typeface="Calibri"/>
                <a:cs typeface="Times New Roman"/>
              </a:rPr>
            </a:br>
            <a:endParaRPr lang="en-US" sz="2000" b="1" dirty="0">
              <a:solidFill>
                <a:schemeClr val="bg1"/>
              </a:solidFill>
              <a:ea typeface="Calibri"/>
              <a:cs typeface="Times New Roman"/>
            </a:endParaRPr>
          </a:p>
        </p:txBody>
      </p:sp>
    </p:spTree>
    <p:extLst>
      <p:ext uri="{BB962C8B-B14F-4D97-AF65-F5344CB8AC3E}">
        <p14:creationId xmlns:p14="http://schemas.microsoft.com/office/powerpoint/2010/main" val="1312855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5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xEl>
                                              <p:pRg st="1" end="1"/>
                                            </p:txEl>
                                          </p:spTgt>
                                        </p:tgtEl>
                                        <p:attrNameLst>
                                          <p:attrName>style.visibility</p:attrName>
                                        </p:attrNameLst>
                                      </p:cBhvr>
                                      <p:to>
                                        <p:strVal val="visible"/>
                                      </p:to>
                                    </p:set>
                                    <p:animEffect transition="in" filter="fade">
                                      <p:cBhvr>
                                        <p:cTn id="12" dur="500"/>
                                        <p:tgtEl>
                                          <p:spTgt spid="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xEl>
                                              <p:pRg st="3" end="3"/>
                                            </p:txEl>
                                          </p:spTgt>
                                        </p:tgtEl>
                                        <p:attrNameLst>
                                          <p:attrName>style.visibility</p:attrName>
                                        </p:attrNameLst>
                                      </p:cBhvr>
                                      <p:to>
                                        <p:strVal val="visible"/>
                                      </p:to>
                                    </p:set>
                                    <p:animEffect transition="in" filter="fade">
                                      <p:cBhvr>
                                        <p:cTn id="22" dur="500"/>
                                        <p:tgtEl>
                                          <p:spTgt spid="1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
                                            <p:txEl>
                                              <p:pRg st="4" end="4"/>
                                            </p:txEl>
                                          </p:spTgt>
                                        </p:tgtEl>
                                        <p:attrNameLst>
                                          <p:attrName>style.visibility</p:attrName>
                                        </p:attrNameLst>
                                      </p:cBhvr>
                                      <p:to>
                                        <p:strVal val="visible"/>
                                      </p:to>
                                    </p:set>
                                    <p:animEffect transition="in" filter="fade">
                                      <p:cBhvr>
                                        <p:cTn id="27" dur="500"/>
                                        <p:tgtEl>
                                          <p:spTgt spid="1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2">
                                            <p:txEl>
                                              <p:pRg st="0" end="0"/>
                                            </p:txEl>
                                          </p:spTgt>
                                        </p:tgtEl>
                                        <p:attrNameLst>
                                          <p:attrName>style.visibility</p:attrName>
                                        </p:attrNameLst>
                                      </p:cBhvr>
                                      <p:to>
                                        <p:strVal val="visible"/>
                                      </p:to>
                                    </p:set>
                                    <p:animEffect transition="in" filter="fade">
                                      <p:cBhvr>
                                        <p:cTn id="32" dur="500"/>
                                        <p:tgtEl>
                                          <p:spTgt spid="22">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2">
                                            <p:txEl>
                                              <p:pRg st="1" end="1"/>
                                            </p:txEl>
                                          </p:spTgt>
                                        </p:tgtEl>
                                        <p:attrNameLst>
                                          <p:attrName>style.visibility</p:attrName>
                                        </p:attrNameLst>
                                      </p:cBhvr>
                                      <p:to>
                                        <p:strVal val="visible"/>
                                      </p:to>
                                    </p:set>
                                    <p:animEffect transition="in" filter="fade">
                                      <p:cBhvr>
                                        <p:cTn id="37" dur="500"/>
                                        <p:tgtEl>
                                          <p:spTgt spid="22">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2">
                                            <p:txEl>
                                              <p:pRg st="2" end="2"/>
                                            </p:txEl>
                                          </p:spTgt>
                                        </p:tgtEl>
                                        <p:attrNameLst>
                                          <p:attrName>style.visibility</p:attrName>
                                        </p:attrNameLst>
                                      </p:cBhvr>
                                      <p:to>
                                        <p:strVal val="visible"/>
                                      </p:to>
                                    </p:set>
                                    <p:animEffect transition="in" filter="fade">
                                      <p:cBhvr>
                                        <p:cTn id="42" dur="500"/>
                                        <p:tgtEl>
                                          <p:spTgt spid="22">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2">
                                            <p:txEl>
                                              <p:pRg st="3" end="3"/>
                                            </p:txEl>
                                          </p:spTgt>
                                        </p:tgtEl>
                                        <p:attrNameLst>
                                          <p:attrName>style.visibility</p:attrName>
                                        </p:attrNameLst>
                                      </p:cBhvr>
                                      <p:to>
                                        <p:strVal val="visible"/>
                                      </p:to>
                                    </p:set>
                                    <p:animEffect transition="in" filter="fade">
                                      <p:cBhvr>
                                        <p:cTn id="47" dur="500"/>
                                        <p:tgtEl>
                                          <p:spTgt spid="22">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2">
                                            <p:txEl>
                                              <p:pRg st="4" end="4"/>
                                            </p:txEl>
                                          </p:spTgt>
                                        </p:tgtEl>
                                        <p:attrNameLst>
                                          <p:attrName>style.visibility</p:attrName>
                                        </p:attrNameLst>
                                      </p:cBhvr>
                                      <p:to>
                                        <p:strVal val="visible"/>
                                      </p:to>
                                    </p:set>
                                    <p:animEffect transition="in" filter="fade">
                                      <p:cBhvr>
                                        <p:cTn id="52" dur="500"/>
                                        <p:tgtEl>
                                          <p:spTgt spid="2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316"/>
            <a:ext cx="9182100" cy="6855684"/>
          </a:xfrm>
          <a:prstGeom prst="rect">
            <a:avLst/>
          </a:prstGeom>
          <a:solidFill>
            <a:schemeClr val="bg1">
              <a:lumMod val="85000"/>
            </a:schemeClr>
          </a:solidFill>
        </p:spPr>
        <p:txBody>
          <a:bodyPr wrap="square" rtlCol="0">
            <a:spAutoFit/>
          </a:bodyPr>
          <a:lstStyle/>
          <a:p>
            <a:endParaRPr lang="en-US" dirty="0"/>
          </a:p>
        </p:txBody>
      </p:sp>
      <p:sp>
        <p:nvSpPr>
          <p:cNvPr id="13" name="object 4"/>
          <p:cNvSpPr txBox="1"/>
          <p:nvPr/>
        </p:nvSpPr>
        <p:spPr>
          <a:xfrm>
            <a:off x="838200" y="526636"/>
            <a:ext cx="6899933" cy="276999"/>
          </a:xfrm>
          <a:prstGeom prst="rect">
            <a:avLst/>
          </a:prstGeom>
        </p:spPr>
        <p:txBody>
          <a:bodyPr vert="horz" wrap="square" lIns="0" tIns="0" rIns="0" bIns="0" rtlCol="0">
            <a:spAutoFit/>
          </a:bodyPr>
          <a:lstStyle/>
          <a:p>
            <a:pPr marL="12700">
              <a:lnSpc>
                <a:spcPct val="100000"/>
              </a:lnSpc>
            </a:pPr>
            <a:r>
              <a:rPr lang="en-US" b="1" dirty="0">
                <a:solidFill>
                  <a:srgbClr val="404040"/>
                </a:solidFill>
                <a:latin typeface="Lato"/>
                <a:cs typeface="Lato"/>
              </a:rPr>
              <a:t>  Instructional Designers Are Already Managers </a:t>
            </a:r>
            <a:endParaRPr b="1" dirty="0">
              <a:latin typeface="Lato Black"/>
              <a:cs typeface="Lato Black"/>
            </a:endParaRPr>
          </a:p>
        </p:txBody>
      </p:sp>
      <p:sp>
        <p:nvSpPr>
          <p:cNvPr id="14" name="object 6"/>
          <p:cNvSpPr/>
          <p:nvPr/>
        </p:nvSpPr>
        <p:spPr>
          <a:xfrm>
            <a:off x="914400" y="3520916"/>
            <a:ext cx="1066800" cy="1066800"/>
          </a:xfrm>
          <a:custGeom>
            <a:avLst/>
            <a:gdLst/>
            <a:ahLst/>
            <a:cxnLst/>
            <a:rect l="l" t="t" r="r" b="b"/>
            <a:pathLst>
              <a:path w="3035300" h="2149475">
                <a:moveTo>
                  <a:pt x="2914495" y="0"/>
                </a:moveTo>
                <a:lnTo>
                  <a:pt x="116410" y="126"/>
                </a:lnTo>
                <a:lnTo>
                  <a:pt x="77635" y="14025"/>
                </a:lnTo>
                <a:lnTo>
                  <a:pt x="44464" y="48184"/>
                </a:lnTo>
                <a:lnTo>
                  <a:pt x="24574" y="84765"/>
                </a:lnTo>
                <a:lnTo>
                  <a:pt x="9981" y="128924"/>
                </a:lnTo>
                <a:lnTo>
                  <a:pt x="1605" y="179023"/>
                </a:lnTo>
                <a:lnTo>
                  <a:pt x="0" y="1941681"/>
                </a:lnTo>
                <a:lnTo>
                  <a:pt x="765" y="1959673"/>
                </a:lnTo>
                <a:lnTo>
                  <a:pt x="7803" y="2010754"/>
                </a:lnTo>
                <a:lnTo>
                  <a:pt x="21240" y="2056217"/>
                </a:lnTo>
                <a:lnTo>
                  <a:pt x="40155" y="2094426"/>
                </a:lnTo>
                <a:lnTo>
                  <a:pt x="72310" y="2131258"/>
                </a:lnTo>
                <a:lnTo>
                  <a:pt x="110392" y="2148406"/>
                </a:lnTo>
                <a:lnTo>
                  <a:pt x="120583" y="2149162"/>
                </a:lnTo>
                <a:lnTo>
                  <a:pt x="2918669" y="2149036"/>
                </a:lnTo>
                <a:lnTo>
                  <a:pt x="2957444" y="2135137"/>
                </a:lnTo>
                <a:lnTo>
                  <a:pt x="2990615" y="2100978"/>
                </a:lnTo>
                <a:lnTo>
                  <a:pt x="3010505" y="2064397"/>
                </a:lnTo>
                <a:lnTo>
                  <a:pt x="3025097" y="2020238"/>
                </a:lnTo>
                <a:lnTo>
                  <a:pt x="3033473" y="1970139"/>
                </a:lnTo>
                <a:lnTo>
                  <a:pt x="3035150" y="1934246"/>
                </a:lnTo>
                <a:lnTo>
                  <a:pt x="3035079" y="207481"/>
                </a:lnTo>
                <a:lnTo>
                  <a:pt x="3030378" y="154892"/>
                </a:lnTo>
                <a:lnTo>
                  <a:pt x="3018972" y="107374"/>
                </a:lnTo>
                <a:lnTo>
                  <a:pt x="3001780" y="66565"/>
                </a:lnTo>
                <a:lnTo>
                  <a:pt x="2979723" y="34102"/>
                </a:lnTo>
                <a:lnTo>
                  <a:pt x="2944332" y="6627"/>
                </a:lnTo>
                <a:lnTo>
                  <a:pt x="2914495" y="0"/>
                </a:lnTo>
                <a:close/>
              </a:path>
            </a:pathLst>
          </a:custGeom>
          <a:solidFill>
            <a:schemeClr val="accent1">
              <a:lumMod val="50000"/>
            </a:schemeClr>
          </a:solidFill>
          <a:ln>
            <a:noFill/>
          </a:ln>
        </p:spPr>
        <p:txBody>
          <a:bodyPr wrap="square" lIns="0" tIns="0" rIns="0" bIns="0" rtlCol="0"/>
          <a:lstStyle/>
          <a:p>
            <a:endParaRPr>
              <a:solidFill>
                <a:schemeClr val="accent1">
                  <a:lumMod val="75000"/>
                </a:schemeClr>
              </a:solidFill>
            </a:endParaRPr>
          </a:p>
        </p:txBody>
      </p:sp>
      <p:sp>
        <p:nvSpPr>
          <p:cNvPr id="19" name="object 10"/>
          <p:cNvSpPr/>
          <p:nvPr/>
        </p:nvSpPr>
        <p:spPr>
          <a:xfrm>
            <a:off x="1143000" y="3778567"/>
            <a:ext cx="610277" cy="488633"/>
          </a:xfrm>
          <a:custGeom>
            <a:avLst/>
            <a:gdLst/>
            <a:ahLst/>
            <a:cxnLst/>
            <a:rect l="l" t="t" r="r" b="b"/>
            <a:pathLst>
              <a:path w="934085" h="977265">
                <a:moveTo>
                  <a:pt x="617311" y="820075"/>
                </a:moveTo>
                <a:lnTo>
                  <a:pt x="312135" y="820075"/>
                </a:lnTo>
                <a:lnTo>
                  <a:pt x="333847" y="828454"/>
                </a:lnTo>
                <a:lnTo>
                  <a:pt x="346081" y="832643"/>
                </a:lnTo>
                <a:lnTo>
                  <a:pt x="360605" y="836832"/>
                </a:lnTo>
                <a:lnTo>
                  <a:pt x="373485" y="957278"/>
                </a:lnTo>
                <a:lnTo>
                  <a:pt x="373485" y="964609"/>
                </a:lnTo>
                <a:lnTo>
                  <a:pt x="379978" y="964609"/>
                </a:lnTo>
                <a:lnTo>
                  <a:pt x="379978" y="970893"/>
                </a:lnTo>
                <a:lnTo>
                  <a:pt x="386367" y="970893"/>
                </a:lnTo>
                <a:lnTo>
                  <a:pt x="392861" y="977177"/>
                </a:lnTo>
                <a:lnTo>
                  <a:pt x="406210" y="977177"/>
                </a:lnTo>
                <a:lnTo>
                  <a:pt x="539747" y="976130"/>
                </a:lnTo>
                <a:lnTo>
                  <a:pt x="559496" y="935283"/>
                </a:lnTo>
                <a:lnTo>
                  <a:pt x="568824" y="886058"/>
                </a:lnTo>
                <a:lnTo>
                  <a:pt x="574584" y="853590"/>
                </a:lnTo>
                <a:lnTo>
                  <a:pt x="577845" y="835785"/>
                </a:lnTo>
                <a:lnTo>
                  <a:pt x="590973" y="830548"/>
                </a:lnTo>
                <a:lnTo>
                  <a:pt x="603475" y="826359"/>
                </a:lnTo>
                <a:lnTo>
                  <a:pt x="614864" y="821122"/>
                </a:lnTo>
                <a:lnTo>
                  <a:pt x="617311" y="820075"/>
                </a:lnTo>
                <a:close/>
              </a:path>
              <a:path w="934085" h="977265">
                <a:moveTo>
                  <a:pt x="212507" y="86930"/>
                </a:moveTo>
                <a:lnTo>
                  <a:pt x="199447" y="86930"/>
                </a:lnTo>
                <a:lnTo>
                  <a:pt x="195818" y="87977"/>
                </a:lnTo>
                <a:lnTo>
                  <a:pt x="162098" y="114161"/>
                </a:lnTo>
                <a:lnTo>
                  <a:pt x="131281" y="144534"/>
                </a:lnTo>
                <a:lnTo>
                  <a:pt x="112236" y="167576"/>
                </a:lnTo>
                <a:lnTo>
                  <a:pt x="96365" y="186428"/>
                </a:lnTo>
                <a:lnTo>
                  <a:pt x="89624" y="193759"/>
                </a:lnTo>
                <a:lnTo>
                  <a:pt x="83683" y="201091"/>
                </a:lnTo>
                <a:lnTo>
                  <a:pt x="83683" y="207375"/>
                </a:lnTo>
                <a:lnTo>
                  <a:pt x="77294" y="214706"/>
                </a:lnTo>
                <a:lnTo>
                  <a:pt x="77294" y="220990"/>
                </a:lnTo>
                <a:lnTo>
                  <a:pt x="83683" y="227275"/>
                </a:lnTo>
                <a:lnTo>
                  <a:pt x="93492" y="241937"/>
                </a:lnTo>
                <a:lnTo>
                  <a:pt x="101757" y="254506"/>
                </a:lnTo>
                <a:lnTo>
                  <a:pt x="117412" y="275453"/>
                </a:lnTo>
                <a:lnTo>
                  <a:pt x="124570" y="285926"/>
                </a:lnTo>
                <a:lnTo>
                  <a:pt x="131125" y="296400"/>
                </a:lnTo>
                <a:lnTo>
                  <a:pt x="136962" y="305826"/>
                </a:lnTo>
                <a:lnTo>
                  <a:pt x="141963" y="316299"/>
                </a:lnTo>
                <a:lnTo>
                  <a:pt x="146012" y="325725"/>
                </a:lnTo>
                <a:lnTo>
                  <a:pt x="141716" y="336199"/>
                </a:lnTo>
                <a:lnTo>
                  <a:pt x="133107" y="361335"/>
                </a:lnTo>
                <a:lnTo>
                  <a:pt x="128821" y="374951"/>
                </a:lnTo>
                <a:lnTo>
                  <a:pt x="12882" y="394851"/>
                </a:lnTo>
                <a:lnTo>
                  <a:pt x="6388" y="394851"/>
                </a:lnTo>
                <a:lnTo>
                  <a:pt x="0" y="402182"/>
                </a:lnTo>
                <a:lnTo>
                  <a:pt x="0" y="568711"/>
                </a:lnTo>
                <a:lnTo>
                  <a:pt x="6388" y="576042"/>
                </a:lnTo>
                <a:lnTo>
                  <a:pt x="6388" y="582326"/>
                </a:lnTo>
                <a:lnTo>
                  <a:pt x="13195" y="582326"/>
                </a:lnTo>
                <a:lnTo>
                  <a:pt x="129226" y="602226"/>
                </a:lnTo>
                <a:lnTo>
                  <a:pt x="131464" y="613747"/>
                </a:lnTo>
                <a:lnTo>
                  <a:pt x="135040" y="624220"/>
                </a:lnTo>
                <a:lnTo>
                  <a:pt x="139236" y="636789"/>
                </a:lnTo>
                <a:lnTo>
                  <a:pt x="143336" y="650404"/>
                </a:lnTo>
                <a:lnTo>
                  <a:pt x="146622" y="665067"/>
                </a:lnTo>
                <a:lnTo>
                  <a:pt x="141750" y="671351"/>
                </a:lnTo>
                <a:lnTo>
                  <a:pt x="135406" y="679730"/>
                </a:lnTo>
                <a:lnTo>
                  <a:pt x="126507" y="691251"/>
                </a:lnTo>
                <a:lnTo>
                  <a:pt x="113972" y="705914"/>
                </a:lnTo>
                <a:lnTo>
                  <a:pt x="105110" y="718482"/>
                </a:lnTo>
                <a:lnTo>
                  <a:pt x="97502" y="730003"/>
                </a:lnTo>
                <a:lnTo>
                  <a:pt x="92180" y="740476"/>
                </a:lnTo>
                <a:lnTo>
                  <a:pt x="90176" y="749902"/>
                </a:lnTo>
                <a:lnTo>
                  <a:pt x="83683" y="749902"/>
                </a:lnTo>
                <a:lnTo>
                  <a:pt x="83683" y="769802"/>
                </a:lnTo>
                <a:lnTo>
                  <a:pt x="87329" y="780276"/>
                </a:lnTo>
                <a:lnTo>
                  <a:pt x="92988" y="786560"/>
                </a:lnTo>
                <a:lnTo>
                  <a:pt x="99249" y="793891"/>
                </a:lnTo>
                <a:lnTo>
                  <a:pt x="113674" y="809601"/>
                </a:lnTo>
                <a:lnTo>
                  <a:pt x="121888" y="819027"/>
                </a:lnTo>
                <a:lnTo>
                  <a:pt x="130802" y="828454"/>
                </a:lnTo>
                <a:lnTo>
                  <a:pt x="140442" y="838927"/>
                </a:lnTo>
                <a:lnTo>
                  <a:pt x="150830" y="849401"/>
                </a:lnTo>
                <a:lnTo>
                  <a:pt x="161994" y="860922"/>
                </a:lnTo>
                <a:lnTo>
                  <a:pt x="173956" y="872442"/>
                </a:lnTo>
                <a:lnTo>
                  <a:pt x="186742" y="883963"/>
                </a:lnTo>
                <a:lnTo>
                  <a:pt x="193236" y="883963"/>
                </a:lnTo>
                <a:lnTo>
                  <a:pt x="199624" y="890247"/>
                </a:lnTo>
                <a:lnTo>
                  <a:pt x="212507" y="890247"/>
                </a:lnTo>
                <a:lnTo>
                  <a:pt x="219091" y="883963"/>
                </a:lnTo>
                <a:lnTo>
                  <a:pt x="312135" y="820075"/>
                </a:lnTo>
                <a:lnTo>
                  <a:pt x="617311" y="820075"/>
                </a:lnTo>
                <a:lnTo>
                  <a:pt x="624652" y="816933"/>
                </a:lnTo>
                <a:lnTo>
                  <a:pt x="809655" y="816933"/>
                </a:lnTo>
                <a:lnTo>
                  <a:pt x="815124" y="810649"/>
                </a:lnTo>
                <a:lnTo>
                  <a:pt x="830968" y="791796"/>
                </a:lnTo>
                <a:lnTo>
                  <a:pt x="837700" y="783418"/>
                </a:lnTo>
                <a:lnTo>
                  <a:pt x="843640" y="777133"/>
                </a:lnTo>
                <a:lnTo>
                  <a:pt x="850134" y="769802"/>
                </a:lnTo>
                <a:lnTo>
                  <a:pt x="850004" y="759329"/>
                </a:lnTo>
                <a:lnTo>
                  <a:pt x="847116" y="748855"/>
                </a:lnTo>
                <a:lnTo>
                  <a:pt x="836595" y="734192"/>
                </a:lnTo>
                <a:lnTo>
                  <a:pt x="827939" y="722671"/>
                </a:lnTo>
                <a:lnTo>
                  <a:pt x="819533" y="711150"/>
                </a:lnTo>
                <a:lnTo>
                  <a:pt x="797199" y="678683"/>
                </a:lnTo>
                <a:lnTo>
                  <a:pt x="782101" y="650404"/>
                </a:lnTo>
                <a:lnTo>
                  <a:pt x="782543" y="649357"/>
                </a:lnTo>
                <a:lnTo>
                  <a:pt x="453353" y="649357"/>
                </a:lnTo>
                <a:lnTo>
                  <a:pt x="404989" y="638883"/>
                </a:lnTo>
                <a:lnTo>
                  <a:pt x="372273" y="618984"/>
                </a:lnTo>
                <a:lnTo>
                  <a:pt x="342230" y="588610"/>
                </a:lnTo>
                <a:lnTo>
                  <a:pt x="318813" y="546716"/>
                </a:lnTo>
                <a:lnTo>
                  <a:pt x="310756" y="509012"/>
                </a:lnTo>
                <a:lnTo>
                  <a:pt x="309392" y="478639"/>
                </a:lnTo>
                <a:lnTo>
                  <a:pt x="310422" y="465023"/>
                </a:lnTo>
                <a:lnTo>
                  <a:pt x="323982" y="416845"/>
                </a:lnTo>
                <a:lnTo>
                  <a:pt x="345434" y="384377"/>
                </a:lnTo>
                <a:lnTo>
                  <a:pt x="374339" y="357146"/>
                </a:lnTo>
                <a:lnTo>
                  <a:pt x="417405" y="335152"/>
                </a:lnTo>
                <a:lnTo>
                  <a:pt x="473258" y="327820"/>
                </a:lnTo>
                <a:lnTo>
                  <a:pt x="786052" y="327820"/>
                </a:lnTo>
                <a:lnTo>
                  <a:pt x="784809" y="323631"/>
                </a:lnTo>
                <a:lnTo>
                  <a:pt x="782270" y="311063"/>
                </a:lnTo>
                <a:lnTo>
                  <a:pt x="788404" y="304778"/>
                </a:lnTo>
                <a:lnTo>
                  <a:pt x="796096" y="295352"/>
                </a:lnTo>
                <a:lnTo>
                  <a:pt x="805210" y="283831"/>
                </a:lnTo>
                <a:lnTo>
                  <a:pt x="815610" y="268121"/>
                </a:lnTo>
                <a:lnTo>
                  <a:pt x="824013" y="256600"/>
                </a:lnTo>
                <a:lnTo>
                  <a:pt x="831775" y="246127"/>
                </a:lnTo>
                <a:lnTo>
                  <a:pt x="838462" y="236701"/>
                </a:lnTo>
                <a:lnTo>
                  <a:pt x="843640" y="227275"/>
                </a:lnTo>
                <a:lnTo>
                  <a:pt x="850134" y="220990"/>
                </a:lnTo>
                <a:lnTo>
                  <a:pt x="850134" y="207375"/>
                </a:lnTo>
                <a:lnTo>
                  <a:pt x="843640" y="207375"/>
                </a:lnTo>
                <a:lnTo>
                  <a:pt x="841032" y="196901"/>
                </a:lnTo>
                <a:lnTo>
                  <a:pt x="836407" y="191665"/>
                </a:lnTo>
                <a:lnTo>
                  <a:pt x="830736" y="184333"/>
                </a:lnTo>
                <a:lnTo>
                  <a:pt x="824067" y="177002"/>
                </a:lnTo>
                <a:lnTo>
                  <a:pt x="816449" y="169670"/>
                </a:lnTo>
                <a:lnTo>
                  <a:pt x="807929" y="161291"/>
                </a:lnTo>
                <a:lnTo>
                  <a:pt x="806888" y="160244"/>
                </a:lnTo>
                <a:lnTo>
                  <a:pt x="302672" y="160244"/>
                </a:lnTo>
                <a:lnTo>
                  <a:pt x="219000" y="93214"/>
                </a:lnTo>
                <a:lnTo>
                  <a:pt x="212507" y="86930"/>
                </a:lnTo>
                <a:close/>
              </a:path>
              <a:path w="934085" h="977265">
                <a:moveTo>
                  <a:pt x="809655" y="816933"/>
                </a:moveTo>
                <a:lnTo>
                  <a:pt x="624652" y="816933"/>
                </a:lnTo>
                <a:lnTo>
                  <a:pt x="708427" y="883963"/>
                </a:lnTo>
                <a:lnTo>
                  <a:pt x="714816" y="890247"/>
                </a:lnTo>
                <a:lnTo>
                  <a:pt x="727879" y="890247"/>
                </a:lnTo>
                <a:lnTo>
                  <a:pt x="731540" y="889200"/>
                </a:lnTo>
                <a:lnTo>
                  <a:pt x="765263" y="863016"/>
                </a:lnTo>
                <a:lnTo>
                  <a:pt x="796094" y="832643"/>
                </a:lnTo>
                <a:lnTo>
                  <a:pt x="806008" y="821122"/>
                </a:lnTo>
                <a:lnTo>
                  <a:pt x="809655" y="816933"/>
                </a:lnTo>
                <a:close/>
              </a:path>
              <a:path w="934085" h="977265">
                <a:moveTo>
                  <a:pt x="786052" y="327820"/>
                </a:moveTo>
                <a:lnTo>
                  <a:pt x="473258" y="327820"/>
                </a:lnTo>
                <a:lnTo>
                  <a:pt x="486715" y="328868"/>
                </a:lnTo>
                <a:lnTo>
                  <a:pt x="499719" y="330962"/>
                </a:lnTo>
                <a:lnTo>
                  <a:pt x="535785" y="343530"/>
                </a:lnTo>
                <a:lnTo>
                  <a:pt x="566955" y="367619"/>
                </a:lnTo>
                <a:lnTo>
                  <a:pt x="592048" y="397993"/>
                </a:lnTo>
                <a:lnTo>
                  <a:pt x="612033" y="441981"/>
                </a:lnTo>
                <a:lnTo>
                  <a:pt x="617755" y="481781"/>
                </a:lnTo>
                <a:lnTo>
                  <a:pt x="618078" y="497491"/>
                </a:lnTo>
                <a:lnTo>
                  <a:pt x="617100" y="512154"/>
                </a:lnTo>
                <a:lnTo>
                  <a:pt x="603742" y="560332"/>
                </a:lnTo>
                <a:lnTo>
                  <a:pt x="573214" y="602226"/>
                </a:lnTo>
                <a:lnTo>
                  <a:pt x="572121" y="604321"/>
                </a:lnTo>
                <a:lnTo>
                  <a:pt x="534931" y="633646"/>
                </a:lnTo>
                <a:lnTo>
                  <a:pt x="498248" y="646215"/>
                </a:lnTo>
                <a:lnTo>
                  <a:pt x="469268" y="649357"/>
                </a:lnTo>
                <a:lnTo>
                  <a:pt x="782543" y="649357"/>
                </a:lnTo>
                <a:lnTo>
                  <a:pt x="786513" y="639931"/>
                </a:lnTo>
                <a:lnTo>
                  <a:pt x="791552" y="627362"/>
                </a:lnTo>
                <a:lnTo>
                  <a:pt x="797608" y="615842"/>
                </a:lnTo>
                <a:lnTo>
                  <a:pt x="805067" y="602226"/>
                </a:lnTo>
                <a:lnTo>
                  <a:pt x="914546" y="582326"/>
                </a:lnTo>
                <a:lnTo>
                  <a:pt x="927428" y="582326"/>
                </a:lnTo>
                <a:lnTo>
                  <a:pt x="927428" y="568711"/>
                </a:lnTo>
                <a:lnTo>
                  <a:pt x="933817" y="562427"/>
                </a:lnTo>
                <a:lnTo>
                  <a:pt x="933817" y="414750"/>
                </a:lnTo>
                <a:lnTo>
                  <a:pt x="927428" y="408466"/>
                </a:lnTo>
                <a:lnTo>
                  <a:pt x="927428" y="402182"/>
                </a:lnTo>
                <a:lnTo>
                  <a:pt x="920935" y="394851"/>
                </a:lnTo>
                <a:lnTo>
                  <a:pt x="914377" y="394851"/>
                </a:lnTo>
                <a:lnTo>
                  <a:pt x="801987" y="372856"/>
                </a:lnTo>
                <a:lnTo>
                  <a:pt x="797615" y="361335"/>
                </a:lnTo>
                <a:lnTo>
                  <a:pt x="792969" y="348767"/>
                </a:lnTo>
                <a:lnTo>
                  <a:pt x="788538" y="336199"/>
                </a:lnTo>
                <a:lnTo>
                  <a:pt x="786052" y="327820"/>
                </a:lnTo>
                <a:close/>
              </a:path>
              <a:path w="934085" h="977265">
                <a:moveTo>
                  <a:pt x="540956" y="0"/>
                </a:moveTo>
                <a:lnTo>
                  <a:pt x="533089" y="0"/>
                </a:lnTo>
                <a:lnTo>
                  <a:pt x="388715" y="2094"/>
                </a:lnTo>
                <a:lnTo>
                  <a:pt x="369063" y="41894"/>
                </a:lnTo>
                <a:lnTo>
                  <a:pt x="364192" y="77503"/>
                </a:lnTo>
                <a:lnTo>
                  <a:pt x="361890" y="91119"/>
                </a:lnTo>
                <a:lnTo>
                  <a:pt x="359009" y="106829"/>
                </a:lnTo>
                <a:lnTo>
                  <a:pt x="355403" y="123587"/>
                </a:lnTo>
                <a:lnTo>
                  <a:pt x="350928" y="142439"/>
                </a:lnTo>
                <a:lnTo>
                  <a:pt x="340493" y="146629"/>
                </a:lnTo>
                <a:lnTo>
                  <a:pt x="328653" y="151865"/>
                </a:lnTo>
                <a:lnTo>
                  <a:pt x="315887" y="156055"/>
                </a:lnTo>
                <a:lnTo>
                  <a:pt x="302672" y="160244"/>
                </a:lnTo>
                <a:lnTo>
                  <a:pt x="806888" y="160244"/>
                </a:lnTo>
                <a:lnTo>
                  <a:pt x="805847" y="159197"/>
                </a:lnTo>
                <a:lnTo>
                  <a:pt x="621439" y="159197"/>
                </a:lnTo>
                <a:lnTo>
                  <a:pt x="611044" y="153960"/>
                </a:lnTo>
                <a:lnTo>
                  <a:pt x="599215" y="149771"/>
                </a:lnTo>
                <a:lnTo>
                  <a:pt x="586441" y="145581"/>
                </a:lnTo>
                <a:lnTo>
                  <a:pt x="573209" y="140344"/>
                </a:lnTo>
                <a:lnTo>
                  <a:pt x="553838" y="19899"/>
                </a:lnTo>
                <a:lnTo>
                  <a:pt x="553838" y="13615"/>
                </a:lnTo>
                <a:lnTo>
                  <a:pt x="547450" y="6284"/>
                </a:lnTo>
                <a:lnTo>
                  <a:pt x="540956" y="6284"/>
                </a:lnTo>
                <a:lnTo>
                  <a:pt x="540956" y="0"/>
                </a:lnTo>
                <a:close/>
              </a:path>
              <a:path w="934085" h="977265">
                <a:moveTo>
                  <a:pt x="734192" y="86930"/>
                </a:moveTo>
                <a:lnTo>
                  <a:pt x="714816" y="86930"/>
                </a:lnTo>
                <a:lnTo>
                  <a:pt x="714696" y="93214"/>
                </a:lnTo>
                <a:lnTo>
                  <a:pt x="621439" y="159197"/>
                </a:lnTo>
                <a:lnTo>
                  <a:pt x="805847" y="159197"/>
                </a:lnTo>
                <a:lnTo>
                  <a:pt x="798557" y="151865"/>
                </a:lnTo>
                <a:lnTo>
                  <a:pt x="788379" y="141392"/>
                </a:lnTo>
                <a:lnTo>
                  <a:pt x="777444" y="130918"/>
                </a:lnTo>
                <a:lnTo>
                  <a:pt x="765801" y="119397"/>
                </a:lnTo>
                <a:lnTo>
                  <a:pt x="753497" y="106829"/>
                </a:lnTo>
                <a:lnTo>
                  <a:pt x="740581" y="93214"/>
                </a:lnTo>
                <a:lnTo>
                  <a:pt x="734192" y="86930"/>
                </a:lnTo>
                <a:close/>
              </a:path>
            </a:pathLst>
          </a:custGeom>
          <a:solidFill>
            <a:srgbClr val="FFFFFF"/>
          </a:solidFill>
        </p:spPr>
        <p:txBody>
          <a:bodyPr wrap="square" lIns="0" tIns="0" rIns="0" bIns="0" rtlCol="0"/>
          <a:lstStyle/>
          <a:p>
            <a:endParaRPr/>
          </a:p>
        </p:txBody>
      </p:sp>
      <p:sp>
        <p:nvSpPr>
          <p:cNvPr id="25" name="object 7"/>
          <p:cNvSpPr/>
          <p:nvPr/>
        </p:nvSpPr>
        <p:spPr>
          <a:xfrm>
            <a:off x="4038600" y="3520916"/>
            <a:ext cx="1066800" cy="1066800"/>
          </a:xfrm>
          <a:custGeom>
            <a:avLst/>
            <a:gdLst/>
            <a:ahLst/>
            <a:cxnLst/>
            <a:rect l="l" t="t" r="r" b="b"/>
            <a:pathLst>
              <a:path w="3034029" h="2149475">
                <a:moveTo>
                  <a:pt x="2913238" y="0"/>
                </a:moveTo>
                <a:lnTo>
                  <a:pt x="116410" y="126"/>
                </a:lnTo>
                <a:lnTo>
                  <a:pt x="77635" y="14025"/>
                </a:lnTo>
                <a:lnTo>
                  <a:pt x="44464" y="48184"/>
                </a:lnTo>
                <a:lnTo>
                  <a:pt x="24574" y="84765"/>
                </a:lnTo>
                <a:lnTo>
                  <a:pt x="9981" y="128924"/>
                </a:lnTo>
                <a:lnTo>
                  <a:pt x="1605" y="179023"/>
                </a:lnTo>
                <a:lnTo>
                  <a:pt x="0" y="1941681"/>
                </a:lnTo>
                <a:lnTo>
                  <a:pt x="765" y="1959673"/>
                </a:lnTo>
                <a:lnTo>
                  <a:pt x="7803" y="2010754"/>
                </a:lnTo>
                <a:lnTo>
                  <a:pt x="21240" y="2056217"/>
                </a:lnTo>
                <a:lnTo>
                  <a:pt x="40155" y="2094426"/>
                </a:lnTo>
                <a:lnTo>
                  <a:pt x="72310" y="2131258"/>
                </a:lnTo>
                <a:lnTo>
                  <a:pt x="110392" y="2148406"/>
                </a:lnTo>
                <a:lnTo>
                  <a:pt x="120583" y="2149162"/>
                </a:lnTo>
                <a:lnTo>
                  <a:pt x="2917412" y="2149036"/>
                </a:lnTo>
                <a:lnTo>
                  <a:pt x="2956187" y="2135137"/>
                </a:lnTo>
                <a:lnTo>
                  <a:pt x="2989358" y="2100978"/>
                </a:lnTo>
                <a:lnTo>
                  <a:pt x="3009248" y="2064397"/>
                </a:lnTo>
                <a:lnTo>
                  <a:pt x="3023841" y="2020238"/>
                </a:lnTo>
                <a:lnTo>
                  <a:pt x="3032217" y="1970139"/>
                </a:lnTo>
                <a:lnTo>
                  <a:pt x="3033893" y="1934246"/>
                </a:lnTo>
                <a:lnTo>
                  <a:pt x="3033822" y="207481"/>
                </a:lnTo>
                <a:lnTo>
                  <a:pt x="3029121" y="154892"/>
                </a:lnTo>
                <a:lnTo>
                  <a:pt x="3017715" y="107374"/>
                </a:lnTo>
                <a:lnTo>
                  <a:pt x="3000524" y="66565"/>
                </a:lnTo>
                <a:lnTo>
                  <a:pt x="2978466" y="34102"/>
                </a:lnTo>
                <a:lnTo>
                  <a:pt x="2943075" y="6627"/>
                </a:lnTo>
                <a:lnTo>
                  <a:pt x="2913238" y="0"/>
                </a:lnTo>
                <a:close/>
              </a:path>
            </a:pathLst>
          </a:custGeom>
          <a:solidFill>
            <a:schemeClr val="accent1">
              <a:lumMod val="50000"/>
            </a:schemeClr>
          </a:solidFill>
        </p:spPr>
        <p:txBody>
          <a:bodyPr wrap="square" lIns="0" tIns="0" rIns="0" bIns="0" rtlCol="0"/>
          <a:lstStyle/>
          <a:p>
            <a:endParaRPr/>
          </a:p>
        </p:txBody>
      </p:sp>
      <p:sp>
        <p:nvSpPr>
          <p:cNvPr id="26" name="object 11"/>
          <p:cNvSpPr/>
          <p:nvPr/>
        </p:nvSpPr>
        <p:spPr>
          <a:xfrm>
            <a:off x="4238625" y="3713161"/>
            <a:ext cx="501968" cy="568814"/>
          </a:xfrm>
          <a:custGeom>
            <a:avLst/>
            <a:gdLst/>
            <a:ahLst/>
            <a:cxnLst/>
            <a:rect l="l" t="t" r="r" b="b"/>
            <a:pathLst>
              <a:path w="699134" h="1121409">
                <a:moveTo>
                  <a:pt x="649880" y="956335"/>
                </a:moveTo>
                <a:lnTo>
                  <a:pt x="146838" y="956335"/>
                </a:lnTo>
                <a:lnTo>
                  <a:pt x="135253" y="958754"/>
                </a:lnTo>
                <a:lnTo>
                  <a:pt x="98134" y="998657"/>
                </a:lnTo>
                <a:lnTo>
                  <a:pt x="93423" y="1025081"/>
                </a:lnTo>
                <a:lnTo>
                  <a:pt x="93499" y="1121083"/>
                </a:lnTo>
                <a:lnTo>
                  <a:pt x="698792" y="1120992"/>
                </a:lnTo>
                <a:lnTo>
                  <a:pt x="698692" y="1022571"/>
                </a:lnTo>
                <a:lnTo>
                  <a:pt x="696298" y="1010039"/>
                </a:lnTo>
                <a:lnTo>
                  <a:pt x="694393" y="997496"/>
                </a:lnTo>
                <a:lnTo>
                  <a:pt x="689889" y="988384"/>
                </a:lnTo>
                <a:lnTo>
                  <a:pt x="685490" y="983776"/>
                </a:lnTo>
                <a:lnTo>
                  <a:pt x="680987" y="979272"/>
                </a:lnTo>
                <a:lnTo>
                  <a:pt x="676588" y="974664"/>
                </a:lnTo>
                <a:lnTo>
                  <a:pt x="663182" y="960943"/>
                </a:lnTo>
                <a:lnTo>
                  <a:pt x="654279" y="960943"/>
                </a:lnTo>
                <a:lnTo>
                  <a:pt x="649880" y="956335"/>
                </a:lnTo>
                <a:close/>
              </a:path>
              <a:path w="699134" h="1121409">
                <a:moveTo>
                  <a:pt x="636474" y="951727"/>
                </a:moveTo>
                <a:lnTo>
                  <a:pt x="155741" y="951727"/>
                </a:lnTo>
                <a:lnTo>
                  <a:pt x="151342" y="956335"/>
                </a:lnTo>
                <a:lnTo>
                  <a:pt x="645377" y="956335"/>
                </a:lnTo>
                <a:lnTo>
                  <a:pt x="636474" y="951727"/>
                </a:lnTo>
                <a:close/>
              </a:path>
              <a:path w="699134" h="1121409">
                <a:moveTo>
                  <a:pt x="489636" y="919783"/>
                </a:moveTo>
                <a:lnTo>
                  <a:pt x="302684" y="919783"/>
                </a:lnTo>
                <a:lnTo>
                  <a:pt x="302684" y="938006"/>
                </a:lnTo>
                <a:lnTo>
                  <a:pt x="298180" y="942615"/>
                </a:lnTo>
                <a:lnTo>
                  <a:pt x="293781" y="947223"/>
                </a:lnTo>
                <a:lnTo>
                  <a:pt x="284879" y="947223"/>
                </a:lnTo>
                <a:lnTo>
                  <a:pt x="280375" y="951727"/>
                </a:lnTo>
                <a:lnTo>
                  <a:pt x="507441" y="951727"/>
                </a:lnTo>
                <a:lnTo>
                  <a:pt x="502937" y="947223"/>
                </a:lnTo>
                <a:lnTo>
                  <a:pt x="498538" y="942615"/>
                </a:lnTo>
                <a:lnTo>
                  <a:pt x="494035" y="942615"/>
                </a:lnTo>
                <a:lnTo>
                  <a:pt x="489636" y="938006"/>
                </a:lnTo>
                <a:lnTo>
                  <a:pt x="489636" y="919783"/>
                </a:lnTo>
                <a:close/>
              </a:path>
              <a:path w="699134" h="1121409">
                <a:moveTo>
                  <a:pt x="502937" y="910566"/>
                </a:moveTo>
                <a:lnTo>
                  <a:pt x="289278" y="910566"/>
                </a:lnTo>
                <a:lnTo>
                  <a:pt x="293781" y="915174"/>
                </a:lnTo>
                <a:lnTo>
                  <a:pt x="298180" y="919783"/>
                </a:lnTo>
                <a:lnTo>
                  <a:pt x="494035" y="919783"/>
                </a:lnTo>
                <a:lnTo>
                  <a:pt x="494035" y="915174"/>
                </a:lnTo>
                <a:lnTo>
                  <a:pt x="498538" y="915174"/>
                </a:lnTo>
                <a:lnTo>
                  <a:pt x="502937" y="910566"/>
                </a:lnTo>
                <a:close/>
              </a:path>
              <a:path w="699134" h="1121409">
                <a:moveTo>
                  <a:pt x="502937" y="851076"/>
                </a:moveTo>
                <a:lnTo>
                  <a:pt x="289278" y="851076"/>
                </a:lnTo>
                <a:lnTo>
                  <a:pt x="284879" y="855685"/>
                </a:lnTo>
                <a:lnTo>
                  <a:pt x="271473" y="855685"/>
                </a:lnTo>
                <a:lnTo>
                  <a:pt x="267074" y="860293"/>
                </a:lnTo>
                <a:lnTo>
                  <a:pt x="249269" y="860293"/>
                </a:lnTo>
                <a:lnTo>
                  <a:pt x="244765" y="864797"/>
                </a:lnTo>
                <a:lnTo>
                  <a:pt x="240366" y="869405"/>
                </a:lnTo>
                <a:lnTo>
                  <a:pt x="240366" y="892342"/>
                </a:lnTo>
                <a:lnTo>
                  <a:pt x="244765" y="896846"/>
                </a:lnTo>
                <a:lnTo>
                  <a:pt x="249269" y="906062"/>
                </a:lnTo>
                <a:lnTo>
                  <a:pt x="259832" y="906063"/>
                </a:lnTo>
                <a:lnTo>
                  <a:pt x="272356" y="906737"/>
                </a:lnTo>
                <a:lnTo>
                  <a:pt x="284879" y="910566"/>
                </a:lnTo>
                <a:lnTo>
                  <a:pt x="511840" y="910566"/>
                </a:lnTo>
                <a:lnTo>
                  <a:pt x="516343" y="906062"/>
                </a:lnTo>
                <a:lnTo>
                  <a:pt x="543051" y="906062"/>
                </a:lnTo>
                <a:lnTo>
                  <a:pt x="547450" y="896846"/>
                </a:lnTo>
                <a:lnTo>
                  <a:pt x="551953" y="892342"/>
                </a:lnTo>
                <a:lnTo>
                  <a:pt x="551953" y="869405"/>
                </a:lnTo>
                <a:lnTo>
                  <a:pt x="543051" y="860293"/>
                </a:lnTo>
                <a:lnTo>
                  <a:pt x="531676" y="860241"/>
                </a:lnTo>
                <a:lnTo>
                  <a:pt x="516591" y="857772"/>
                </a:lnTo>
                <a:lnTo>
                  <a:pt x="507441" y="855685"/>
                </a:lnTo>
                <a:lnTo>
                  <a:pt x="502937" y="851076"/>
                </a:lnTo>
                <a:close/>
              </a:path>
              <a:path w="699134" h="1121409">
                <a:moveTo>
                  <a:pt x="494035" y="819027"/>
                </a:moveTo>
                <a:lnTo>
                  <a:pt x="293781" y="819027"/>
                </a:lnTo>
                <a:lnTo>
                  <a:pt x="298180" y="823636"/>
                </a:lnTo>
                <a:lnTo>
                  <a:pt x="302684" y="828244"/>
                </a:lnTo>
                <a:lnTo>
                  <a:pt x="302684" y="841964"/>
                </a:lnTo>
                <a:lnTo>
                  <a:pt x="293781" y="851076"/>
                </a:lnTo>
                <a:lnTo>
                  <a:pt x="498538" y="851076"/>
                </a:lnTo>
                <a:lnTo>
                  <a:pt x="494035" y="846573"/>
                </a:lnTo>
                <a:lnTo>
                  <a:pt x="489636" y="841964"/>
                </a:lnTo>
                <a:lnTo>
                  <a:pt x="489636" y="828244"/>
                </a:lnTo>
                <a:lnTo>
                  <a:pt x="494035" y="823636"/>
                </a:lnTo>
                <a:lnTo>
                  <a:pt x="494035" y="819027"/>
                </a:lnTo>
                <a:close/>
              </a:path>
              <a:path w="699134" h="1121409">
                <a:moveTo>
                  <a:pt x="633984" y="420930"/>
                </a:moveTo>
                <a:lnTo>
                  <a:pt x="311586" y="420930"/>
                </a:lnTo>
                <a:lnTo>
                  <a:pt x="320489" y="425538"/>
                </a:lnTo>
                <a:lnTo>
                  <a:pt x="324888" y="430146"/>
                </a:lnTo>
                <a:lnTo>
                  <a:pt x="333790" y="439258"/>
                </a:lnTo>
                <a:lnTo>
                  <a:pt x="333790" y="443867"/>
                </a:lnTo>
                <a:lnTo>
                  <a:pt x="338294" y="448475"/>
                </a:lnTo>
                <a:lnTo>
                  <a:pt x="338294" y="457587"/>
                </a:lnTo>
                <a:lnTo>
                  <a:pt x="342693" y="462195"/>
                </a:lnTo>
                <a:lnTo>
                  <a:pt x="342632" y="469406"/>
                </a:lnTo>
                <a:lnTo>
                  <a:pt x="340553" y="480822"/>
                </a:lnTo>
                <a:lnTo>
                  <a:pt x="334897" y="491616"/>
                </a:lnTo>
                <a:lnTo>
                  <a:pt x="324820" y="503425"/>
                </a:lnTo>
                <a:lnTo>
                  <a:pt x="161560" y="669967"/>
                </a:lnTo>
                <a:lnTo>
                  <a:pt x="153093" y="679292"/>
                </a:lnTo>
                <a:lnTo>
                  <a:pt x="146838" y="690937"/>
                </a:lnTo>
                <a:lnTo>
                  <a:pt x="142439" y="695545"/>
                </a:lnTo>
                <a:lnTo>
                  <a:pt x="137936" y="700153"/>
                </a:lnTo>
                <a:lnTo>
                  <a:pt x="133537" y="709265"/>
                </a:lnTo>
                <a:lnTo>
                  <a:pt x="124634" y="718377"/>
                </a:lnTo>
                <a:lnTo>
                  <a:pt x="124634" y="722985"/>
                </a:lnTo>
                <a:lnTo>
                  <a:pt x="120131" y="727594"/>
                </a:lnTo>
                <a:lnTo>
                  <a:pt x="120131" y="768755"/>
                </a:lnTo>
                <a:lnTo>
                  <a:pt x="125359" y="779041"/>
                </a:lnTo>
                <a:lnTo>
                  <a:pt x="152063" y="808012"/>
                </a:lnTo>
                <a:lnTo>
                  <a:pt x="259849" y="809917"/>
                </a:lnTo>
                <a:lnTo>
                  <a:pt x="272364" y="810607"/>
                </a:lnTo>
                <a:lnTo>
                  <a:pt x="284879" y="814524"/>
                </a:lnTo>
                <a:lnTo>
                  <a:pt x="289278" y="819027"/>
                </a:lnTo>
                <a:lnTo>
                  <a:pt x="498538" y="819027"/>
                </a:lnTo>
                <a:lnTo>
                  <a:pt x="502937" y="814524"/>
                </a:lnTo>
                <a:lnTo>
                  <a:pt x="511840" y="814524"/>
                </a:lnTo>
                <a:lnTo>
                  <a:pt x="516343" y="809916"/>
                </a:lnTo>
                <a:lnTo>
                  <a:pt x="649880" y="809882"/>
                </a:lnTo>
                <a:lnTo>
                  <a:pt x="649807" y="533265"/>
                </a:lnTo>
                <a:lnTo>
                  <a:pt x="649534" y="522077"/>
                </a:lnTo>
                <a:lnTo>
                  <a:pt x="646145" y="482954"/>
                </a:lnTo>
                <a:lnTo>
                  <a:pt x="639365" y="444689"/>
                </a:lnTo>
                <a:lnTo>
                  <a:pt x="636733" y="432462"/>
                </a:lnTo>
                <a:lnTo>
                  <a:pt x="633984" y="420930"/>
                </a:lnTo>
                <a:close/>
              </a:path>
              <a:path w="699134" h="1121409">
                <a:moveTo>
                  <a:pt x="133537" y="553629"/>
                </a:moveTo>
                <a:lnTo>
                  <a:pt x="111228" y="553629"/>
                </a:lnTo>
                <a:lnTo>
                  <a:pt x="115732" y="558237"/>
                </a:lnTo>
                <a:lnTo>
                  <a:pt x="129033" y="558237"/>
                </a:lnTo>
                <a:lnTo>
                  <a:pt x="133537" y="553629"/>
                </a:lnTo>
                <a:close/>
              </a:path>
              <a:path w="699134" h="1121409">
                <a:moveTo>
                  <a:pt x="153124" y="539909"/>
                </a:moveTo>
                <a:lnTo>
                  <a:pt x="93423" y="539909"/>
                </a:lnTo>
                <a:lnTo>
                  <a:pt x="93423" y="544517"/>
                </a:lnTo>
                <a:lnTo>
                  <a:pt x="97927" y="549125"/>
                </a:lnTo>
                <a:lnTo>
                  <a:pt x="102326" y="549125"/>
                </a:lnTo>
                <a:lnTo>
                  <a:pt x="102326" y="553629"/>
                </a:lnTo>
                <a:lnTo>
                  <a:pt x="137936" y="553629"/>
                </a:lnTo>
                <a:lnTo>
                  <a:pt x="142441" y="549124"/>
                </a:lnTo>
                <a:lnTo>
                  <a:pt x="153124" y="539909"/>
                </a:lnTo>
                <a:close/>
              </a:path>
              <a:path w="699134" h="1121409">
                <a:moveTo>
                  <a:pt x="231464" y="0"/>
                </a:moveTo>
                <a:lnTo>
                  <a:pt x="228810" y="114369"/>
                </a:lnTo>
                <a:lnTo>
                  <a:pt x="223223" y="121971"/>
                </a:lnTo>
                <a:lnTo>
                  <a:pt x="206235" y="143213"/>
                </a:lnTo>
                <a:lnTo>
                  <a:pt x="195255" y="157606"/>
                </a:lnTo>
                <a:lnTo>
                  <a:pt x="161852" y="194962"/>
                </a:lnTo>
                <a:lnTo>
                  <a:pt x="137936" y="219629"/>
                </a:lnTo>
                <a:lnTo>
                  <a:pt x="133537" y="224237"/>
                </a:lnTo>
                <a:lnTo>
                  <a:pt x="133537" y="256286"/>
                </a:lnTo>
                <a:lnTo>
                  <a:pt x="142385" y="265471"/>
                </a:lnTo>
                <a:lnTo>
                  <a:pt x="4398" y="452979"/>
                </a:lnTo>
                <a:lnTo>
                  <a:pt x="0" y="457587"/>
                </a:lnTo>
                <a:lnTo>
                  <a:pt x="0" y="471307"/>
                </a:lnTo>
                <a:lnTo>
                  <a:pt x="16749" y="514800"/>
                </a:lnTo>
                <a:lnTo>
                  <a:pt x="44512" y="539909"/>
                </a:lnTo>
                <a:lnTo>
                  <a:pt x="48911" y="544517"/>
                </a:lnTo>
                <a:lnTo>
                  <a:pt x="57813" y="549125"/>
                </a:lnTo>
                <a:lnTo>
                  <a:pt x="80125" y="549124"/>
                </a:lnTo>
                <a:lnTo>
                  <a:pt x="89024" y="544517"/>
                </a:lnTo>
                <a:lnTo>
                  <a:pt x="93423" y="539909"/>
                </a:lnTo>
                <a:lnTo>
                  <a:pt x="153124" y="539909"/>
                </a:lnTo>
                <a:lnTo>
                  <a:pt x="280375" y="430146"/>
                </a:lnTo>
                <a:lnTo>
                  <a:pt x="284879" y="425538"/>
                </a:lnTo>
                <a:lnTo>
                  <a:pt x="293781" y="420930"/>
                </a:lnTo>
                <a:lnTo>
                  <a:pt x="633984" y="420930"/>
                </a:lnTo>
                <a:lnTo>
                  <a:pt x="633639" y="419479"/>
                </a:lnTo>
                <a:lnTo>
                  <a:pt x="629964" y="405693"/>
                </a:lnTo>
                <a:lnTo>
                  <a:pt x="625594" y="391057"/>
                </a:lnTo>
                <a:lnTo>
                  <a:pt x="622010" y="378784"/>
                </a:lnTo>
                <a:lnTo>
                  <a:pt x="605536" y="331712"/>
                </a:lnTo>
                <a:lnTo>
                  <a:pt x="584946" y="287883"/>
                </a:lnTo>
                <a:lnTo>
                  <a:pt x="560626" y="244329"/>
                </a:lnTo>
                <a:lnTo>
                  <a:pt x="536116" y="209359"/>
                </a:lnTo>
                <a:lnTo>
                  <a:pt x="502126" y="173475"/>
                </a:lnTo>
                <a:lnTo>
                  <a:pt x="471667" y="149939"/>
                </a:lnTo>
                <a:lnTo>
                  <a:pt x="428354" y="125155"/>
                </a:lnTo>
                <a:lnTo>
                  <a:pt x="391226" y="108969"/>
                </a:lnTo>
                <a:lnTo>
                  <a:pt x="341616" y="98120"/>
                </a:lnTo>
                <a:lnTo>
                  <a:pt x="302684" y="96042"/>
                </a:lnTo>
                <a:lnTo>
                  <a:pt x="302684" y="82321"/>
                </a:lnTo>
                <a:lnTo>
                  <a:pt x="298176" y="77558"/>
                </a:lnTo>
                <a:lnTo>
                  <a:pt x="295248" y="67704"/>
                </a:lnTo>
                <a:lnTo>
                  <a:pt x="288692" y="53742"/>
                </a:lnTo>
                <a:lnTo>
                  <a:pt x="282688" y="46066"/>
                </a:lnTo>
                <a:lnTo>
                  <a:pt x="273702" y="37894"/>
                </a:lnTo>
                <a:lnTo>
                  <a:pt x="261530" y="26360"/>
                </a:lnTo>
                <a:lnTo>
                  <a:pt x="253603" y="18638"/>
                </a:lnTo>
                <a:lnTo>
                  <a:pt x="243913" y="10027"/>
                </a:lnTo>
                <a:lnTo>
                  <a:pt x="231464" y="0"/>
                </a:lnTo>
                <a:close/>
              </a:path>
            </a:pathLst>
          </a:custGeom>
          <a:solidFill>
            <a:srgbClr val="FFFFFF"/>
          </a:solidFill>
        </p:spPr>
        <p:txBody>
          <a:bodyPr wrap="square" lIns="0" tIns="0" rIns="0" bIns="0" rtlCol="0"/>
          <a:lstStyle/>
          <a:p>
            <a:endParaRPr/>
          </a:p>
        </p:txBody>
      </p:sp>
      <p:sp>
        <p:nvSpPr>
          <p:cNvPr id="28" name="object 8"/>
          <p:cNvSpPr/>
          <p:nvPr/>
        </p:nvSpPr>
        <p:spPr>
          <a:xfrm>
            <a:off x="7095460" y="3520916"/>
            <a:ext cx="1045834" cy="990600"/>
          </a:xfrm>
          <a:custGeom>
            <a:avLst/>
            <a:gdLst/>
            <a:ahLst/>
            <a:cxnLst/>
            <a:rect l="l" t="t" r="r" b="b"/>
            <a:pathLst>
              <a:path w="3034030" h="2149475">
                <a:moveTo>
                  <a:pt x="2913238" y="0"/>
                </a:moveTo>
                <a:lnTo>
                  <a:pt x="116410" y="126"/>
                </a:lnTo>
                <a:lnTo>
                  <a:pt x="77635" y="14025"/>
                </a:lnTo>
                <a:lnTo>
                  <a:pt x="44464" y="48184"/>
                </a:lnTo>
                <a:lnTo>
                  <a:pt x="24574" y="84765"/>
                </a:lnTo>
                <a:lnTo>
                  <a:pt x="9981" y="128924"/>
                </a:lnTo>
                <a:lnTo>
                  <a:pt x="1605" y="179023"/>
                </a:lnTo>
                <a:lnTo>
                  <a:pt x="0" y="1941681"/>
                </a:lnTo>
                <a:lnTo>
                  <a:pt x="765" y="1959673"/>
                </a:lnTo>
                <a:lnTo>
                  <a:pt x="7803" y="2010754"/>
                </a:lnTo>
                <a:lnTo>
                  <a:pt x="21240" y="2056217"/>
                </a:lnTo>
                <a:lnTo>
                  <a:pt x="40155" y="2094426"/>
                </a:lnTo>
                <a:lnTo>
                  <a:pt x="72310" y="2131258"/>
                </a:lnTo>
                <a:lnTo>
                  <a:pt x="110392" y="2148406"/>
                </a:lnTo>
                <a:lnTo>
                  <a:pt x="120583" y="2149162"/>
                </a:lnTo>
                <a:lnTo>
                  <a:pt x="2917412" y="2149036"/>
                </a:lnTo>
                <a:lnTo>
                  <a:pt x="2956187" y="2135137"/>
                </a:lnTo>
                <a:lnTo>
                  <a:pt x="2989358" y="2100978"/>
                </a:lnTo>
                <a:lnTo>
                  <a:pt x="3009248" y="2064397"/>
                </a:lnTo>
                <a:lnTo>
                  <a:pt x="3023841" y="2020238"/>
                </a:lnTo>
                <a:lnTo>
                  <a:pt x="3032217" y="1970139"/>
                </a:lnTo>
                <a:lnTo>
                  <a:pt x="3033893" y="1934246"/>
                </a:lnTo>
                <a:lnTo>
                  <a:pt x="3033822" y="207481"/>
                </a:lnTo>
                <a:lnTo>
                  <a:pt x="3029121" y="154892"/>
                </a:lnTo>
                <a:lnTo>
                  <a:pt x="3017715" y="107374"/>
                </a:lnTo>
                <a:lnTo>
                  <a:pt x="3000524" y="66565"/>
                </a:lnTo>
                <a:lnTo>
                  <a:pt x="2978466" y="34102"/>
                </a:lnTo>
                <a:lnTo>
                  <a:pt x="2943075" y="6627"/>
                </a:lnTo>
                <a:lnTo>
                  <a:pt x="2913238" y="0"/>
                </a:lnTo>
                <a:close/>
              </a:path>
            </a:pathLst>
          </a:custGeom>
          <a:solidFill>
            <a:schemeClr val="accent1">
              <a:lumMod val="50000"/>
            </a:schemeClr>
          </a:solidFill>
        </p:spPr>
        <p:txBody>
          <a:bodyPr wrap="square" lIns="0" tIns="0" rIns="0" bIns="0" rtlCol="0"/>
          <a:lstStyle/>
          <a:p>
            <a:endParaRPr/>
          </a:p>
        </p:txBody>
      </p:sp>
      <p:sp>
        <p:nvSpPr>
          <p:cNvPr id="29" name="object 7"/>
          <p:cNvSpPr/>
          <p:nvPr/>
        </p:nvSpPr>
        <p:spPr>
          <a:xfrm flipH="1">
            <a:off x="785984" y="304800"/>
            <a:ext cx="45719" cy="514350"/>
          </a:xfrm>
          <a:custGeom>
            <a:avLst/>
            <a:gdLst/>
            <a:ahLst/>
            <a:cxnLst/>
            <a:rect l="l" t="t" r="r" b="b"/>
            <a:pathLst>
              <a:path h="1028700">
                <a:moveTo>
                  <a:pt x="0" y="0"/>
                </a:moveTo>
                <a:lnTo>
                  <a:pt x="0" y="1028393"/>
                </a:lnTo>
              </a:path>
            </a:pathLst>
          </a:custGeom>
          <a:ln w="62841">
            <a:solidFill>
              <a:srgbClr val="FFFFFF"/>
            </a:solidFill>
          </a:ln>
        </p:spPr>
        <p:txBody>
          <a:bodyPr wrap="square" lIns="0" tIns="0" rIns="0" bIns="0" rtlCol="0"/>
          <a:lstStyle/>
          <a:p>
            <a:endParaRPr/>
          </a:p>
        </p:txBody>
      </p:sp>
      <p:sp>
        <p:nvSpPr>
          <p:cNvPr id="31" name="object 18"/>
          <p:cNvSpPr/>
          <p:nvPr/>
        </p:nvSpPr>
        <p:spPr>
          <a:xfrm>
            <a:off x="7315200" y="3713161"/>
            <a:ext cx="699098" cy="568814"/>
          </a:xfrm>
          <a:prstGeom prst="rect">
            <a:avLst/>
          </a:prstGeom>
          <a:blipFill>
            <a:blip r:embed="rId2" cstate="print"/>
            <a:stretch>
              <a:fillRect/>
            </a:stretch>
          </a:blipFill>
        </p:spPr>
        <p:txBody>
          <a:bodyPr wrap="square" lIns="0" tIns="0" rIns="0" bIns="0" rtlCol="0"/>
          <a:lstStyle/>
          <a:p>
            <a:endParaRPr/>
          </a:p>
        </p:txBody>
      </p:sp>
      <p:sp>
        <p:nvSpPr>
          <p:cNvPr id="32" name="object 5"/>
          <p:cNvSpPr/>
          <p:nvPr/>
        </p:nvSpPr>
        <p:spPr>
          <a:xfrm>
            <a:off x="2161176" y="3966621"/>
            <a:ext cx="1583443" cy="630709"/>
          </a:xfrm>
          <a:custGeom>
            <a:avLst/>
            <a:gdLst/>
            <a:ahLst/>
            <a:cxnLst/>
            <a:rect l="l" t="t" r="r" b="b"/>
            <a:pathLst>
              <a:path w="3221990" h="1070609">
                <a:moveTo>
                  <a:pt x="118455" y="0"/>
                </a:moveTo>
                <a:lnTo>
                  <a:pt x="0" y="67239"/>
                </a:lnTo>
                <a:lnTo>
                  <a:pt x="20556" y="105200"/>
                </a:lnTo>
                <a:lnTo>
                  <a:pt x="41907" y="142626"/>
                </a:lnTo>
                <a:lnTo>
                  <a:pt x="64041" y="179506"/>
                </a:lnTo>
                <a:lnTo>
                  <a:pt x="86948" y="215827"/>
                </a:lnTo>
                <a:lnTo>
                  <a:pt x="110618" y="251578"/>
                </a:lnTo>
                <a:lnTo>
                  <a:pt x="135040" y="286745"/>
                </a:lnTo>
                <a:lnTo>
                  <a:pt x="160203" y="321317"/>
                </a:lnTo>
                <a:lnTo>
                  <a:pt x="186098" y="355281"/>
                </a:lnTo>
                <a:lnTo>
                  <a:pt x="212713" y="388624"/>
                </a:lnTo>
                <a:lnTo>
                  <a:pt x="240039" y="421335"/>
                </a:lnTo>
                <a:lnTo>
                  <a:pt x="268065" y="453402"/>
                </a:lnTo>
                <a:lnTo>
                  <a:pt x="296780" y="484810"/>
                </a:lnTo>
                <a:lnTo>
                  <a:pt x="326174" y="515550"/>
                </a:lnTo>
                <a:lnTo>
                  <a:pt x="356237" y="545607"/>
                </a:lnTo>
                <a:lnTo>
                  <a:pt x="386958" y="574970"/>
                </a:lnTo>
                <a:lnTo>
                  <a:pt x="418326" y="603627"/>
                </a:lnTo>
                <a:lnTo>
                  <a:pt x="450332" y="631565"/>
                </a:lnTo>
                <a:lnTo>
                  <a:pt x="482964" y="658771"/>
                </a:lnTo>
                <a:lnTo>
                  <a:pt x="516213" y="685234"/>
                </a:lnTo>
                <a:lnTo>
                  <a:pt x="550068" y="710941"/>
                </a:lnTo>
                <a:lnTo>
                  <a:pt x="677687" y="797690"/>
                </a:lnTo>
                <a:lnTo>
                  <a:pt x="809522" y="872257"/>
                </a:lnTo>
                <a:lnTo>
                  <a:pt x="944905" y="934756"/>
                </a:lnTo>
                <a:lnTo>
                  <a:pt x="1083169" y="985302"/>
                </a:lnTo>
                <a:lnTo>
                  <a:pt x="1223647" y="1024012"/>
                </a:lnTo>
                <a:lnTo>
                  <a:pt x="1365671" y="1051000"/>
                </a:lnTo>
                <a:lnTo>
                  <a:pt x="1508573" y="1066381"/>
                </a:lnTo>
                <a:lnTo>
                  <a:pt x="1651688" y="1070271"/>
                </a:lnTo>
                <a:lnTo>
                  <a:pt x="1794347" y="1062785"/>
                </a:lnTo>
                <a:lnTo>
                  <a:pt x="1935883" y="1044038"/>
                </a:lnTo>
                <a:lnTo>
                  <a:pt x="2075628" y="1014145"/>
                </a:lnTo>
                <a:lnTo>
                  <a:pt x="2212917" y="973222"/>
                </a:lnTo>
                <a:lnTo>
                  <a:pt x="2314391" y="934014"/>
                </a:lnTo>
                <a:lnTo>
                  <a:pt x="1668394" y="934014"/>
                </a:lnTo>
                <a:lnTo>
                  <a:pt x="1535277" y="931585"/>
                </a:lnTo>
                <a:lnTo>
                  <a:pt x="1403202" y="918529"/>
                </a:lnTo>
                <a:lnTo>
                  <a:pt x="1272770" y="895031"/>
                </a:lnTo>
                <a:lnTo>
                  <a:pt x="1144583" y="861275"/>
                </a:lnTo>
                <a:lnTo>
                  <a:pt x="1019242" y="817445"/>
                </a:lnTo>
                <a:lnTo>
                  <a:pt x="897348" y="763724"/>
                </a:lnTo>
                <a:lnTo>
                  <a:pt x="779503" y="700297"/>
                </a:lnTo>
                <a:lnTo>
                  <a:pt x="666308" y="627349"/>
                </a:lnTo>
                <a:lnTo>
                  <a:pt x="558363" y="545062"/>
                </a:lnTo>
                <a:lnTo>
                  <a:pt x="456271" y="453621"/>
                </a:lnTo>
                <a:lnTo>
                  <a:pt x="360633" y="353211"/>
                </a:lnTo>
                <a:lnTo>
                  <a:pt x="272050" y="244014"/>
                </a:lnTo>
                <a:lnTo>
                  <a:pt x="191124" y="126216"/>
                </a:lnTo>
                <a:lnTo>
                  <a:pt x="118455" y="0"/>
                </a:lnTo>
                <a:close/>
              </a:path>
              <a:path w="3221990" h="1070609">
                <a:moveTo>
                  <a:pt x="3201540" y="33619"/>
                </a:moveTo>
                <a:lnTo>
                  <a:pt x="2945044" y="150399"/>
                </a:lnTo>
                <a:lnTo>
                  <a:pt x="3023805" y="195121"/>
                </a:lnTo>
                <a:lnTo>
                  <a:pt x="3000963" y="227092"/>
                </a:lnTo>
                <a:lnTo>
                  <a:pt x="2977470" y="258493"/>
                </a:lnTo>
                <a:lnTo>
                  <a:pt x="2953337" y="289313"/>
                </a:lnTo>
                <a:lnTo>
                  <a:pt x="2928575" y="319544"/>
                </a:lnTo>
                <a:lnTo>
                  <a:pt x="2903193" y="349175"/>
                </a:lnTo>
                <a:lnTo>
                  <a:pt x="2877202" y="378197"/>
                </a:lnTo>
                <a:lnTo>
                  <a:pt x="2850613" y="406600"/>
                </a:lnTo>
                <a:lnTo>
                  <a:pt x="2823436" y="434374"/>
                </a:lnTo>
                <a:lnTo>
                  <a:pt x="2795682" y="461511"/>
                </a:lnTo>
                <a:lnTo>
                  <a:pt x="2767361" y="487999"/>
                </a:lnTo>
                <a:lnTo>
                  <a:pt x="2738484" y="513830"/>
                </a:lnTo>
                <a:lnTo>
                  <a:pt x="2709062" y="538994"/>
                </a:lnTo>
                <a:lnTo>
                  <a:pt x="2679104" y="563482"/>
                </a:lnTo>
                <a:lnTo>
                  <a:pt x="2648622" y="587282"/>
                </a:lnTo>
                <a:lnTo>
                  <a:pt x="2617626" y="610387"/>
                </a:lnTo>
                <a:lnTo>
                  <a:pt x="2586126" y="632786"/>
                </a:lnTo>
                <a:lnTo>
                  <a:pt x="2554134" y="654469"/>
                </a:lnTo>
                <a:lnTo>
                  <a:pt x="2521658" y="675428"/>
                </a:lnTo>
                <a:lnTo>
                  <a:pt x="2488711" y="695651"/>
                </a:lnTo>
                <a:lnTo>
                  <a:pt x="2455303" y="715130"/>
                </a:lnTo>
                <a:lnTo>
                  <a:pt x="2328562" y="780324"/>
                </a:lnTo>
                <a:lnTo>
                  <a:pt x="2199255" y="833787"/>
                </a:lnTo>
                <a:lnTo>
                  <a:pt x="2067983" y="875704"/>
                </a:lnTo>
                <a:lnTo>
                  <a:pt x="1935348" y="906258"/>
                </a:lnTo>
                <a:lnTo>
                  <a:pt x="1801951" y="925633"/>
                </a:lnTo>
                <a:lnTo>
                  <a:pt x="1668394" y="934014"/>
                </a:lnTo>
                <a:lnTo>
                  <a:pt x="2314391" y="934014"/>
                </a:lnTo>
                <a:lnTo>
                  <a:pt x="2477452" y="858745"/>
                </a:lnTo>
                <a:lnTo>
                  <a:pt x="2603364" y="785422"/>
                </a:lnTo>
                <a:lnTo>
                  <a:pt x="2724149" y="701530"/>
                </a:lnTo>
                <a:lnTo>
                  <a:pt x="2839141" y="607183"/>
                </a:lnTo>
                <a:lnTo>
                  <a:pt x="2947671" y="502498"/>
                </a:lnTo>
                <a:lnTo>
                  <a:pt x="3049073" y="387588"/>
                </a:lnTo>
                <a:lnTo>
                  <a:pt x="3142679" y="262570"/>
                </a:lnTo>
                <a:lnTo>
                  <a:pt x="3218188" y="262570"/>
                </a:lnTo>
                <a:lnTo>
                  <a:pt x="3201540" y="33619"/>
                </a:lnTo>
                <a:close/>
              </a:path>
              <a:path w="3221990" h="1070609">
                <a:moveTo>
                  <a:pt x="3218188" y="262570"/>
                </a:moveTo>
                <a:lnTo>
                  <a:pt x="3142679" y="262570"/>
                </a:lnTo>
                <a:lnTo>
                  <a:pt x="3221440" y="307292"/>
                </a:lnTo>
                <a:lnTo>
                  <a:pt x="3218188" y="262570"/>
                </a:lnTo>
                <a:close/>
              </a:path>
            </a:pathLst>
          </a:custGeom>
          <a:solidFill>
            <a:schemeClr val="bg2">
              <a:lumMod val="75000"/>
            </a:schemeClr>
          </a:solidFill>
        </p:spPr>
        <p:txBody>
          <a:bodyPr wrap="square" lIns="0" tIns="0" rIns="0" bIns="0" rtlCol="0"/>
          <a:lstStyle/>
          <a:p>
            <a:endParaRPr/>
          </a:p>
        </p:txBody>
      </p:sp>
      <p:sp>
        <p:nvSpPr>
          <p:cNvPr id="33" name="object 5"/>
          <p:cNvSpPr/>
          <p:nvPr/>
        </p:nvSpPr>
        <p:spPr>
          <a:xfrm>
            <a:off x="5352538" y="3962400"/>
            <a:ext cx="1583443" cy="630709"/>
          </a:xfrm>
          <a:custGeom>
            <a:avLst/>
            <a:gdLst/>
            <a:ahLst/>
            <a:cxnLst/>
            <a:rect l="l" t="t" r="r" b="b"/>
            <a:pathLst>
              <a:path w="3221990" h="1070609">
                <a:moveTo>
                  <a:pt x="118455" y="0"/>
                </a:moveTo>
                <a:lnTo>
                  <a:pt x="0" y="67239"/>
                </a:lnTo>
                <a:lnTo>
                  <a:pt x="20556" y="105200"/>
                </a:lnTo>
                <a:lnTo>
                  <a:pt x="41907" y="142626"/>
                </a:lnTo>
                <a:lnTo>
                  <a:pt x="64041" y="179506"/>
                </a:lnTo>
                <a:lnTo>
                  <a:pt x="86948" y="215827"/>
                </a:lnTo>
                <a:lnTo>
                  <a:pt x="110618" y="251578"/>
                </a:lnTo>
                <a:lnTo>
                  <a:pt x="135040" y="286745"/>
                </a:lnTo>
                <a:lnTo>
                  <a:pt x="160203" y="321317"/>
                </a:lnTo>
                <a:lnTo>
                  <a:pt x="186098" y="355281"/>
                </a:lnTo>
                <a:lnTo>
                  <a:pt x="212713" y="388624"/>
                </a:lnTo>
                <a:lnTo>
                  <a:pt x="240039" y="421335"/>
                </a:lnTo>
                <a:lnTo>
                  <a:pt x="268065" y="453402"/>
                </a:lnTo>
                <a:lnTo>
                  <a:pt x="296780" y="484810"/>
                </a:lnTo>
                <a:lnTo>
                  <a:pt x="326174" y="515550"/>
                </a:lnTo>
                <a:lnTo>
                  <a:pt x="356237" y="545607"/>
                </a:lnTo>
                <a:lnTo>
                  <a:pt x="386958" y="574970"/>
                </a:lnTo>
                <a:lnTo>
                  <a:pt x="418326" y="603627"/>
                </a:lnTo>
                <a:lnTo>
                  <a:pt x="450332" y="631565"/>
                </a:lnTo>
                <a:lnTo>
                  <a:pt x="482964" y="658771"/>
                </a:lnTo>
                <a:lnTo>
                  <a:pt x="516213" y="685234"/>
                </a:lnTo>
                <a:lnTo>
                  <a:pt x="550068" y="710941"/>
                </a:lnTo>
                <a:lnTo>
                  <a:pt x="677687" y="797690"/>
                </a:lnTo>
                <a:lnTo>
                  <a:pt x="809522" y="872257"/>
                </a:lnTo>
                <a:lnTo>
                  <a:pt x="944905" y="934756"/>
                </a:lnTo>
                <a:lnTo>
                  <a:pt x="1083169" y="985302"/>
                </a:lnTo>
                <a:lnTo>
                  <a:pt x="1223647" y="1024012"/>
                </a:lnTo>
                <a:lnTo>
                  <a:pt x="1365671" y="1051000"/>
                </a:lnTo>
                <a:lnTo>
                  <a:pt x="1508573" y="1066381"/>
                </a:lnTo>
                <a:lnTo>
                  <a:pt x="1651688" y="1070271"/>
                </a:lnTo>
                <a:lnTo>
                  <a:pt x="1794347" y="1062785"/>
                </a:lnTo>
                <a:lnTo>
                  <a:pt x="1935883" y="1044038"/>
                </a:lnTo>
                <a:lnTo>
                  <a:pt x="2075628" y="1014145"/>
                </a:lnTo>
                <a:lnTo>
                  <a:pt x="2212917" y="973222"/>
                </a:lnTo>
                <a:lnTo>
                  <a:pt x="2314391" y="934014"/>
                </a:lnTo>
                <a:lnTo>
                  <a:pt x="1668394" y="934014"/>
                </a:lnTo>
                <a:lnTo>
                  <a:pt x="1535277" y="931585"/>
                </a:lnTo>
                <a:lnTo>
                  <a:pt x="1403202" y="918529"/>
                </a:lnTo>
                <a:lnTo>
                  <a:pt x="1272770" y="895031"/>
                </a:lnTo>
                <a:lnTo>
                  <a:pt x="1144583" y="861275"/>
                </a:lnTo>
                <a:lnTo>
                  <a:pt x="1019242" y="817445"/>
                </a:lnTo>
                <a:lnTo>
                  <a:pt x="897348" y="763724"/>
                </a:lnTo>
                <a:lnTo>
                  <a:pt x="779503" y="700297"/>
                </a:lnTo>
                <a:lnTo>
                  <a:pt x="666308" y="627349"/>
                </a:lnTo>
                <a:lnTo>
                  <a:pt x="558363" y="545062"/>
                </a:lnTo>
                <a:lnTo>
                  <a:pt x="456271" y="453621"/>
                </a:lnTo>
                <a:lnTo>
                  <a:pt x="360633" y="353211"/>
                </a:lnTo>
                <a:lnTo>
                  <a:pt x="272050" y="244014"/>
                </a:lnTo>
                <a:lnTo>
                  <a:pt x="191124" y="126216"/>
                </a:lnTo>
                <a:lnTo>
                  <a:pt x="118455" y="0"/>
                </a:lnTo>
                <a:close/>
              </a:path>
              <a:path w="3221990" h="1070609">
                <a:moveTo>
                  <a:pt x="3201540" y="33619"/>
                </a:moveTo>
                <a:lnTo>
                  <a:pt x="2945044" y="150399"/>
                </a:lnTo>
                <a:lnTo>
                  <a:pt x="3023805" y="195121"/>
                </a:lnTo>
                <a:lnTo>
                  <a:pt x="3000963" y="227092"/>
                </a:lnTo>
                <a:lnTo>
                  <a:pt x="2977470" y="258493"/>
                </a:lnTo>
                <a:lnTo>
                  <a:pt x="2953337" y="289313"/>
                </a:lnTo>
                <a:lnTo>
                  <a:pt x="2928575" y="319544"/>
                </a:lnTo>
                <a:lnTo>
                  <a:pt x="2903193" y="349175"/>
                </a:lnTo>
                <a:lnTo>
                  <a:pt x="2877202" y="378197"/>
                </a:lnTo>
                <a:lnTo>
                  <a:pt x="2850613" y="406600"/>
                </a:lnTo>
                <a:lnTo>
                  <a:pt x="2823436" y="434374"/>
                </a:lnTo>
                <a:lnTo>
                  <a:pt x="2795682" y="461511"/>
                </a:lnTo>
                <a:lnTo>
                  <a:pt x="2767361" y="487999"/>
                </a:lnTo>
                <a:lnTo>
                  <a:pt x="2738484" y="513830"/>
                </a:lnTo>
                <a:lnTo>
                  <a:pt x="2709062" y="538994"/>
                </a:lnTo>
                <a:lnTo>
                  <a:pt x="2679104" y="563482"/>
                </a:lnTo>
                <a:lnTo>
                  <a:pt x="2648622" y="587282"/>
                </a:lnTo>
                <a:lnTo>
                  <a:pt x="2617626" y="610387"/>
                </a:lnTo>
                <a:lnTo>
                  <a:pt x="2586126" y="632786"/>
                </a:lnTo>
                <a:lnTo>
                  <a:pt x="2554134" y="654469"/>
                </a:lnTo>
                <a:lnTo>
                  <a:pt x="2521658" y="675428"/>
                </a:lnTo>
                <a:lnTo>
                  <a:pt x="2488711" y="695651"/>
                </a:lnTo>
                <a:lnTo>
                  <a:pt x="2455303" y="715130"/>
                </a:lnTo>
                <a:lnTo>
                  <a:pt x="2328562" y="780324"/>
                </a:lnTo>
                <a:lnTo>
                  <a:pt x="2199255" y="833787"/>
                </a:lnTo>
                <a:lnTo>
                  <a:pt x="2067983" y="875704"/>
                </a:lnTo>
                <a:lnTo>
                  <a:pt x="1935348" y="906258"/>
                </a:lnTo>
                <a:lnTo>
                  <a:pt x="1801951" y="925633"/>
                </a:lnTo>
                <a:lnTo>
                  <a:pt x="1668394" y="934014"/>
                </a:lnTo>
                <a:lnTo>
                  <a:pt x="2314391" y="934014"/>
                </a:lnTo>
                <a:lnTo>
                  <a:pt x="2477452" y="858745"/>
                </a:lnTo>
                <a:lnTo>
                  <a:pt x="2603364" y="785422"/>
                </a:lnTo>
                <a:lnTo>
                  <a:pt x="2724149" y="701530"/>
                </a:lnTo>
                <a:lnTo>
                  <a:pt x="2839141" y="607183"/>
                </a:lnTo>
                <a:lnTo>
                  <a:pt x="2947671" y="502498"/>
                </a:lnTo>
                <a:lnTo>
                  <a:pt x="3049073" y="387588"/>
                </a:lnTo>
                <a:lnTo>
                  <a:pt x="3142679" y="262570"/>
                </a:lnTo>
                <a:lnTo>
                  <a:pt x="3218188" y="262570"/>
                </a:lnTo>
                <a:lnTo>
                  <a:pt x="3201540" y="33619"/>
                </a:lnTo>
                <a:close/>
              </a:path>
              <a:path w="3221990" h="1070609">
                <a:moveTo>
                  <a:pt x="3218188" y="262570"/>
                </a:moveTo>
                <a:lnTo>
                  <a:pt x="3142679" y="262570"/>
                </a:lnTo>
                <a:lnTo>
                  <a:pt x="3221440" y="307292"/>
                </a:lnTo>
                <a:lnTo>
                  <a:pt x="3218188" y="262570"/>
                </a:lnTo>
                <a:close/>
              </a:path>
            </a:pathLst>
          </a:custGeom>
          <a:solidFill>
            <a:schemeClr val="bg2">
              <a:lumMod val="75000"/>
            </a:schemeClr>
          </a:solidFill>
        </p:spPr>
        <p:txBody>
          <a:bodyPr wrap="square" lIns="0" tIns="0" rIns="0" bIns="0" rtlCol="0"/>
          <a:lstStyle/>
          <a:p>
            <a:endParaRPr/>
          </a:p>
        </p:txBody>
      </p:sp>
      <p:sp>
        <p:nvSpPr>
          <p:cNvPr id="34" name="object 12"/>
          <p:cNvSpPr txBox="1"/>
          <p:nvPr/>
        </p:nvSpPr>
        <p:spPr>
          <a:xfrm>
            <a:off x="821396" y="1752600"/>
            <a:ext cx="1977955" cy="830997"/>
          </a:xfrm>
          <a:prstGeom prst="rect">
            <a:avLst/>
          </a:prstGeom>
        </p:spPr>
        <p:txBody>
          <a:bodyPr vert="horz" wrap="square" lIns="0" tIns="0" rIns="0" bIns="0" rtlCol="0">
            <a:spAutoFit/>
          </a:bodyPr>
          <a:lstStyle/>
          <a:p>
            <a:pPr marL="12700">
              <a:lnSpc>
                <a:spcPct val="100000"/>
              </a:lnSpc>
            </a:pPr>
            <a:r>
              <a:rPr b="1" dirty="0">
                <a:latin typeface="Lato"/>
                <a:cs typeface="Lato"/>
              </a:rPr>
              <a:t>Plan</a:t>
            </a:r>
          </a:p>
          <a:p>
            <a:pPr marL="12700" marR="5080">
              <a:spcBef>
                <a:spcPts val="45"/>
              </a:spcBef>
            </a:pPr>
            <a:r>
              <a:rPr lang="en-US" sz="1200" dirty="0">
                <a:latin typeface="Lato"/>
                <a:cs typeface="Lato"/>
              </a:rPr>
              <a:t>ID plans deliverable schedule and</a:t>
            </a:r>
            <a:r>
              <a:rPr sz="1200" dirty="0">
                <a:latin typeface="Lato"/>
                <a:cs typeface="Lato"/>
              </a:rPr>
              <a:t> course</a:t>
            </a:r>
            <a:r>
              <a:rPr sz="1200" spc="-5" dirty="0">
                <a:latin typeface="Lato"/>
                <a:cs typeface="Lato"/>
              </a:rPr>
              <a:t> </a:t>
            </a:r>
            <a:r>
              <a:rPr sz="1200" dirty="0">
                <a:latin typeface="Lato"/>
                <a:cs typeface="Lato"/>
              </a:rPr>
              <a:t>of</a:t>
            </a:r>
            <a:r>
              <a:rPr sz="1200" spc="10" dirty="0">
                <a:latin typeface="Lato"/>
                <a:cs typeface="Lato"/>
              </a:rPr>
              <a:t> </a:t>
            </a:r>
            <a:r>
              <a:rPr sz="1200" dirty="0">
                <a:latin typeface="Lato"/>
                <a:cs typeface="Lato"/>
              </a:rPr>
              <a:t>action for</a:t>
            </a:r>
            <a:r>
              <a:rPr sz="1200" spc="5" dirty="0">
                <a:latin typeface="Lato"/>
                <a:cs typeface="Lato"/>
              </a:rPr>
              <a:t> </a:t>
            </a:r>
            <a:r>
              <a:rPr sz="1200" dirty="0">
                <a:latin typeface="Lato"/>
                <a:cs typeface="Lato"/>
              </a:rPr>
              <a:t>achieving </a:t>
            </a:r>
            <a:r>
              <a:rPr lang="en-US" sz="1200" dirty="0">
                <a:latin typeface="Lato"/>
                <a:cs typeface="Lato"/>
              </a:rPr>
              <a:t>project </a:t>
            </a:r>
            <a:r>
              <a:rPr sz="1200" dirty="0">
                <a:latin typeface="Lato"/>
                <a:cs typeface="Lato"/>
              </a:rPr>
              <a:t>objectives.</a:t>
            </a:r>
          </a:p>
        </p:txBody>
      </p:sp>
      <p:sp>
        <p:nvSpPr>
          <p:cNvPr id="35" name="object 12"/>
          <p:cNvSpPr txBox="1"/>
          <p:nvPr/>
        </p:nvSpPr>
        <p:spPr>
          <a:xfrm>
            <a:off x="3737045" y="1752600"/>
            <a:ext cx="1977955" cy="830997"/>
          </a:xfrm>
          <a:prstGeom prst="rect">
            <a:avLst/>
          </a:prstGeom>
        </p:spPr>
        <p:txBody>
          <a:bodyPr vert="horz" wrap="square" lIns="0" tIns="0" rIns="0" bIns="0" rtlCol="0">
            <a:spAutoFit/>
          </a:bodyPr>
          <a:lstStyle/>
          <a:p>
            <a:pPr marL="12700">
              <a:lnSpc>
                <a:spcPct val="100000"/>
              </a:lnSpc>
            </a:pPr>
            <a:r>
              <a:rPr lang="en-US" b="1" dirty="0">
                <a:latin typeface="Lato"/>
                <a:cs typeface="Lato"/>
              </a:rPr>
              <a:t>Organize</a:t>
            </a:r>
            <a:endParaRPr b="1" dirty="0">
              <a:latin typeface="Lato"/>
              <a:cs typeface="Lato"/>
            </a:endParaRPr>
          </a:p>
          <a:p>
            <a:pPr marL="12700" marR="5080">
              <a:spcBef>
                <a:spcPts val="45"/>
              </a:spcBef>
            </a:pPr>
            <a:r>
              <a:rPr lang="en-US" sz="1200" dirty="0">
                <a:latin typeface="Lato"/>
                <a:cs typeface="Lato"/>
              </a:rPr>
              <a:t>ID organizes tasks for partners and delegates responsibilities for each task.</a:t>
            </a:r>
            <a:endParaRPr sz="1200" dirty="0">
              <a:latin typeface="Lato"/>
              <a:cs typeface="Lato"/>
            </a:endParaRPr>
          </a:p>
        </p:txBody>
      </p:sp>
      <p:sp>
        <p:nvSpPr>
          <p:cNvPr id="36" name="object 12"/>
          <p:cNvSpPr txBox="1"/>
          <p:nvPr/>
        </p:nvSpPr>
        <p:spPr>
          <a:xfrm>
            <a:off x="6629400" y="1762125"/>
            <a:ext cx="1977955" cy="1015663"/>
          </a:xfrm>
          <a:prstGeom prst="rect">
            <a:avLst/>
          </a:prstGeom>
        </p:spPr>
        <p:txBody>
          <a:bodyPr vert="horz" wrap="square" lIns="0" tIns="0" rIns="0" bIns="0" rtlCol="0">
            <a:spAutoFit/>
          </a:bodyPr>
          <a:lstStyle/>
          <a:p>
            <a:pPr marL="12700"/>
            <a:r>
              <a:rPr lang="en-US" b="1" dirty="0">
                <a:latin typeface="Lato"/>
                <a:cs typeface="Lato"/>
              </a:rPr>
              <a:t>Control</a:t>
            </a:r>
            <a:endParaRPr b="1" dirty="0">
              <a:latin typeface="Lato"/>
              <a:cs typeface="Lato"/>
            </a:endParaRPr>
          </a:p>
          <a:p>
            <a:pPr marL="12700" marR="5080">
              <a:spcBef>
                <a:spcPts val="45"/>
              </a:spcBef>
            </a:pPr>
            <a:r>
              <a:rPr lang="en-US" sz="1200" dirty="0">
                <a:latin typeface="Lato"/>
                <a:cs typeface="Lato"/>
              </a:rPr>
              <a:t>ID monitors work done, sets standards for project quality, and compares actual progress to the plan.</a:t>
            </a:r>
            <a:endParaRPr sz="1200" dirty="0">
              <a:latin typeface="Lato"/>
              <a:cs typeface="Lato"/>
            </a:endParaRPr>
          </a:p>
        </p:txBody>
      </p:sp>
      <p:sp>
        <p:nvSpPr>
          <p:cNvPr id="37" name="object 4"/>
          <p:cNvSpPr txBox="1"/>
          <p:nvPr/>
        </p:nvSpPr>
        <p:spPr>
          <a:xfrm>
            <a:off x="990600" y="265016"/>
            <a:ext cx="5153660" cy="263598"/>
          </a:xfrm>
          <a:prstGeom prst="rect">
            <a:avLst/>
          </a:prstGeom>
        </p:spPr>
        <p:txBody>
          <a:bodyPr vert="horz" wrap="square" lIns="0" tIns="0" rIns="0" bIns="0" rtlCol="0">
            <a:spAutoFit/>
          </a:bodyPr>
          <a:lstStyle/>
          <a:p>
            <a:pPr marL="12700">
              <a:lnSpc>
                <a:spcPts val="2415"/>
              </a:lnSpc>
            </a:pPr>
            <a:r>
              <a:rPr lang="en-US" sz="1200" dirty="0">
                <a:solidFill>
                  <a:srgbClr val="404040"/>
                </a:solidFill>
                <a:latin typeface="Lato"/>
                <a:cs typeface="Lato"/>
              </a:rPr>
              <a:t>Basic Principles of </a:t>
            </a:r>
            <a:r>
              <a:rPr sz="1200" dirty="0">
                <a:solidFill>
                  <a:srgbClr val="404040"/>
                </a:solidFill>
                <a:latin typeface="Lato"/>
                <a:cs typeface="Lato"/>
              </a:rPr>
              <a:t>Ma</a:t>
            </a:r>
            <a:r>
              <a:rPr sz="1200" spc="-10" dirty="0">
                <a:solidFill>
                  <a:srgbClr val="404040"/>
                </a:solidFill>
                <a:latin typeface="Lato"/>
                <a:cs typeface="Lato"/>
              </a:rPr>
              <a:t>n</a:t>
            </a:r>
            <a:r>
              <a:rPr sz="1200" dirty="0">
                <a:solidFill>
                  <a:srgbClr val="404040"/>
                </a:solidFill>
                <a:latin typeface="Lato"/>
                <a:cs typeface="Lato"/>
              </a:rPr>
              <a:t>agement</a:t>
            </a:r>
            <a:endParaRPr sz="1200" dirty="0">
              <a:latin typeface="Lato"/>
              <a:cs typeface="Lato"/>
            </a:endParaRPr>
          </a:p>
        </p:txBody>
      </p:sp>
    </p:spTree>
    <p:extLst>
      <p:ext uri="{BB962C8B-B14F-4D97-AF65-F5344CB8AC3E}">
        <p14:creationId xmlns:p14="http://schemas.microsoft.com/office/powerpoint/2010/main" val="18091585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9525"/>
            <a:ext cx="9182100" cy="6855684"/>
          </a:xfrm>
          <a:prstGeom prst="rect">
            <a:avLst/>
          </a:prstGeom>
          <a:solidFill>
            <a:schemeClr val="bg1">
              <a:lumMod val="85000"/>
            </a:schemeClr>
          </a:solidFill>
        </p:spPr>
        <p:txBody>
          <a:bodyPr wrap="square" rtlCol="0">
            <a:spAutoFit/>
          </a:bodyPr>
          <a:lstStyle/>
          <a:p>
            <a:endParaRPr lang="en-US" dirty="0"/>
          </a:p>
        </p:txBody>
      </p:sp>
      <p:sp>
        <p:nvSpPr>
          <p:cNvPr id="13" name="object 4"/>
          <p:cNvSpPr txBox="1"/>
          <p:nvPr/>
        </p:nvSpPr>
        <p:spPr>
          <a:xfrm>
            <a:off x="838200" y="526636"/>
            <a:ext cx="6899933" cy="307777"/>
          </a:xfrm>
          <a:prstGeom prst="rect">
            <a:avLst/>
          </a:prstGeom>
        </p:spPr>
        <p:txBody>
          <a:bodyPr vert="horz" wrap="square" lIns="0" tIns="0" rIns="0" bIns="0" rtlCol="0">
            <a:spAutoFit/>
          </a:bodyPr>
          <a:lstStyle/>
          <a:p>
            <a:pPr marL="12700">
              <a:lnSpc>
                <a:spcPct val="100000"/>
              </a:lnSpc>
            </a:pPr>
            <a:r>
              <a:rPr lang="en-US" sz="2000" b="1" dirty="0">
                <a:solidFill>
                  <a:srgbClr val="404040"/>
                </a:solidFill>
                <a:latin typeface="Lato"/>
                <a:cs typeface="Lato"/>
              </a:rPr>
              <a:t>  </a:t>
            </a:r>
            <a:r>
              <a:rPr lang="en-US" b="1" dirty="0">
                <a:solidFill>
                  <a:srgbClr val="404040"/>
                </a:solidFill>
                <a:latin typeface="Lato"/>
                <a:cs typeface="Lato"/>
              </a:rPr>
              <a:t>Can Instructional Designers Be Leaders?</a:t>
            </a:r>
            <a:endParaRPr b="1" dirty="0">
              <a:latin typeface="Lato Black"/>
              <a:cs typeface="Lato Black"/>
            </a:endParaRPr>
          </a:p>
        </p:txBody>
      </p:sp>
      <p:sp>
        <p:nvSpPr>
          <p:cNvPr id="29" name="object 7"/>
          <p:cNvSpPr/>
          <p:nvPr/>
        </p:nvSpPr>
        <p:spPr>
          <a:xfrm flipH="1">
            <a:off x="785984" y="304800"/>
            <a:ext cx="45719" cy="514350"/>
          </a:xfrm>
          <a:custGeom>
            <a:avLst/>
            <a:gdLst/>
            <a:ahLst/>
            <a:cxnLst/>
            <a:rect l="l" t="t" r="r" b="b"/>
            <a:pathLst>
              <a:path h="1028700">
                <a:moveTo>
                  <a:pt x="0" y="0"/>
                </a:moveTo>
                <a:lnTo>
                  <a:pt x="0" y="1028393"/>
                </a:lnTo>
              </a:path>
            </a:pathLst>
          </a:custGeom>
          <a:ln w="62841">
            <a:solidFill>
              <a:srgbClr val="FFFFFF"/>
            </a:solidFill>
          </a:ln>
        </p:spPr>
        <p:txBody>
          <a:bodyPr wrap="square" lIns="0" tIns="0" rIns="0" bIns="0" rtlCol="0"/>
          <a:lstStyle/>
          <a:p>
            <a:endParaRPr/>
          </a:p>
        </p:txBody>
      </p:sp>
      <p:sp>
        <p:nvSpPr>
          <p:cNvPr id="37" name="object 4"/>
          <p:cNvSpPr txBox="1"/>
          <p:nvPr/>
        </p:nvSpPr>
        <p:spPr>
          <a:xfrm>
            <a:off x="990600" y="265016"/>
            <a:ext cx="5153660" cy="263598"/>
          </a:xfrm>
          <a:prstGeom prst="rect">
            <a:avLst/>
          </a:prstGeom>
        </p:spPr>
        <p:txBody>
          <a:bodyPr vert="horz" wrap="square" lIns="0" tIns="0" rIns="0" bIns="0" rtlCol="0">
            <a:spAutoFit/>
          </a:bodyPr>
          <a:lstStyle/>
          <a:p>
            <a:pPr marL="12700">
              <a:lnSpc>
                <a:spcPts val="2415"/>
              </a:lnSpc>
            </a:pPr>
            <a:r>
              <a:rPr lang="en-US" sz="1200" dirty="0">
                <a:solidFill>
                  <a:srgbClr val="404040"/>
                </a:solidFill>
                <a:latin typeface="Lato"/>
                <a:cs typeface="Lato"/>
              </a:rPr>
              <a:t>Basic Difference Between </a:t>
            </a:r>
            <a:r>
              <a:rPr sz="1200" dirty="0">
                <a:solidFill>
                  <a:srgbClr val="404040"/>
                </a:solidFill>
                <a:latin typeface="Lato"/>
                <a:cs typeface="Lato"/>
              </a:rPr>
              <a:t>Ma</a:t>
            </a:r>
            <a:r>
              <a:rPr sz="1200" spc="-10" dirty="0">
                <a:solidFill>
                  <a:srgbClr val="404040"/>
                </a:solidFill>
                <a:latin typeface="Lato"/>
                <a:cs typeface="Lato"/>
              </a:rPr>
              <a:t>n</a:t>
            </a:r>
            <a:r>
              <a:rPr sz="1200" dirty="0">
                <a:solidFill>
                  <a:srgbClr val="404040"/>
                </a:solidFill>
                <a:latin typeface="Lato"/>
                <a:cs typeface="Lato"/>
              </a:rPr>
              <a:t>agement</a:t>
            </a:r>
            <a:r>
              <a:rPr lang="en-US" sz="1200" dirty="0">
                <a:solidFill>
                  <a:srgbClr val="404040"/>
                </a:solidFill>
                <a:latin typeface="Lato"/>
                <a:cs typeface="Lato"/>
              </a:rPr>
              <a:t> and Leadership</a:t>
            </a:r>
            <a:endParaRPr sz="1200" dirty="0">
              <a:latin typeface="Lato"/>
              <a:cs typeface="Lato"/>
            </a:endParaRPr>
          </a:p>
        </p:txBody>
      </p:sp>
      <p:sp>
        <p:nvSpPr>
          <p:cNvPr id="20" name="object 3"/>
          <p:cNvSpPr/>
          <p:nvPr/>
        </p:nvSpPr>
        <p:spPr>
          <a:xfrm>
            <a:off x="-9525" y="1066800"/>
            <a:ext cx="9182100" cy="5867400"/>
          </a:xfrm>
          <a:prstGeom prst="rect">
            <a:avLst/>
          </a:prstGeom>
          <a:solidFill>
            <a:schemeClr val="tx2">
              <a:lumMod val="75000"/>
            </a:schemeClr>
          </a:solidFill>
          <a:ln>
            <a:no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accent1">
                  <a:lumMod val="50000"/>
                </a:schemeClr>
              </a:solidFill>
              <a:effectLst/>
              <a:uLnTx/>
              <a:uFillTx/>
            </a:endParaRPr>
          </a:p>
        </p:txBody>
      </p:sp>
      <p:sp>
        <p:nvSpPr>
          <p:cNvPr id="2" name="TextBox 1"/>
          <p:cNvSpPr txBox="1"/>
          <p:nvPr/>
        </p:nvSpPr>
        <p:spPr>
          <a:xfrm>
            <a:off x="685800" y="2990671"/>
            <a:ext cx="7848600" cy="1200329"/>
          </a:xfrm>
          <a:prstGeom prst="rect">
            <a:avLst/>
          </a:prstGeom>
          <a:noFill/>
        </p:spPr>
        <p:txBody>
          <a:bodyPr wrap="square" rtlCol="0">
            <a:spAutoFit/>
          </a:bodyPr>
          <a:lstStyle/>
          <a:p>
            <a:r>
              <a:rPr lang="en-US" sz="2400" dirty="0">
                <a:solidFill>
                  <a:schemeClr val="bg1"/>
                </a:solidFill>
                <a:latin typeface="Arabic Typesetting" panose="03020402040406030203" pitchFamily="66" charset="-78"/>
                <a:cs typeface="Arabic Typesetting" panose="03020402040406030203" pitchFamily="66" charset="-78"/>
              </a:rPr>
              <a:t>The chief role of management is to create consistency and order while leadership is aimed at producing movement and change. To that extent, management seeks to establish stability, while </a:t>
            </a:r>
            <a:r>
              <a:rPr lang="en-US" sz="2400" i="1" dirty="0">
                <a:solidFill>
                  <a:schemeClr val="bg1"/>
                </a:solidFill>
                <a:latin typeface="Arabic Typesetting" panose="03020402040406030203" pitchFamily="66" charset="-78"/>
                <a:cs typeface="Arabic Typesetting" panose="03020402040406030203" pitchFamily="66" charset="-78"/>
              </a:rPr>
              <a:t>leadership seeks to establish transformation</a:t>
            </a:r>
            <a:r>
              <a:rPr lang="en-US" sz="2400" dirty="0">
                <a:solidFill>
                  <a:schemeClr val="bg1"/>
                </a:solidFill>
                <a:latin typeface="Arabic Typesetting" panose="03020402040406030203" pitchFamily="66" charset="-78"/>
                <a:cs typeface="Arabic Typesetting" panose="03020402040406030203" pitchFamily="66" charset="-78"/>
              </a:rPr>
              <a:t>.</a:t>
            </a:r>
          </a:p>
        </p:txBody>
      </p:sp>
      <p:sp>
        <p:nvSpPr>
          <p:cNvPr id="23" name="object 12"/>
          <p:cNvSpPr/>
          <p:nvPr/>
        </p:nvSpPr>
        <p:spPr>
          <a:xfrm>
            <a:off x="16386424" y="7436786"/>
            <a:ext cx="559435" cy="392430"/>
          </a:xfrm>
          <a:custGeom>
            <a:avLst/>
            <a:gdLst/>
            <a:ahLst/>
            <a:cxnLst/>
            <a:rect l="l" t="t" r="r" b="b"/>
            <a:pathLst>
              <a:path w="559434" h="392429">
                <a:moveTo>
                  <a:pt x="271910" y="168492"/>
                </a:moveTo>
                <a:lnTo>
                  <a:pt x="155203" y="168492"/>
                </a:lnTo>
                <a:lnTo>
                  <a:pt x="158923" y="176988"/>
                </a:lnTo>
                <a:lnTo>
                  <a:pt x="161993" y="187408"/>
                </a:lnTo>
                <a:lnTo>
                  <a:pt x="164303" y="200014"/>
                </a:lnTo>
                <a:lnTo>
                  <a:pt x="165745" y="215067"/>
                </a:lnTo>
                <a:lnTo>
                  <a:pt x="166210" y="232828"/>
                </a:lnTo>
                <a:lnTo>
                  <a:pt x="165188" y="247365"/>
                </a:lnTo>
                <a:lnTo>
                  <a:pt x="155481" y="286469"/>
                </a:lnTo>
                <a:lnTo>
                  <a:pt x="126448" y="325699"/>
                </a:lnTo>
                <a:lnTo>
                  <a:pt x="87111" y="349472"/>
                </a:lnTo>
                <a:lnTo>
                  <a:pt x="49421" y="363099"/>
                </a:lnTo>
                <a:lnTo>
                  <a:pt x="20109" y="369325"/>
                </a:lnTo>
                <a:lnTo>
                  <a:pt x="25142" y="391913"/>
                </a:lnTo>
                <a:lnTo>
                  <a:pt x="74439" y="387122"/>
                </a:lnTo>
                <a:lnTo>
                  <a:pt x="111967" y="376977"/>
                </a:lnTo>
                <a:lnTo>
                  <a:pt x="147596" y="362370"/>
                </a:lnTo>
                <a:lnTo>
                  <a:pt x="190740" y="335350"/>
                </a:lnTo>
                <a:lnTo>
                  <a:pt x="220354" y="307243"/>
                </a:lnTo>
                <a:lnTo>
                  <a:pt x="242982" y="275626"/>
                </a:lnTo>
                <a:lnTo>
                  <a:pt x="263092" y="229121"/>
                </a:lnTo>
                <a:lnTo>
                  <a:pt x="270618" y="190837"/>
                </a:lnTo>
                <a:lnTo>
                  <a:pt x="271696" y="176988"/>
                </a:lnTo>
                <a:lnTo>
                  <a:pt x="271910" y="168492"/>
                </a:lnTo>
                <a:close/>
              </a:path>
              <a:path w="559434" h="392429">
                <a:moveTo>
                  <a:pt x="110401" y="29"/>
                </a:moveTo>
                <a:lnTo>
                  <a:pt x="62613" y="11720"/>
                </a:lnTo>
                <a:lnTo>
                  <a:pt x="27561" y="33509"/>
                </a:lnTo>
                <a:lnTo>
                  <a:pt x="2793" y="76639"/>
                </a:lnTo>
                <a:lnTo>
                  <a:pt x="0" y="105393"/>
                </a:lnTo>
                <a:lnTo>
                  <a:pt x="477" y="115541"/>
                </a:lnTo>
                <a:lnTo>
                  <a:pt x="21700" y="162740"/>
                </a:lnTo>
                <a:lnTo>
                  <a:pt x="61678" y="187606"/>
                </a:lnTo>
                <a:lnTo>
                  <a:pt x="92874" y="190450"/>
                </a:lnTo>
                <a:lnTo>
                  <a:pt x="104245" y="188708"/>
                </a:lnTo>
                <a:lnTo>
                  <a:pt x="116516" y="185229"/>
                </a:lnTo>
                <a:lnTo>
                  <a:pt x="130728" y="179626"/>
                </a:lnTo>
                <a:lnTo>
                  <a:pt x="142032" y="174019"/>
                </a:lnTo>
                <a:lnTo>
                  <a:pt x="155203" y="168492"/>
                </a:lnTo>
                <a:lnTo>
                  <a:pt x="271910" y="168492"/>
                </a:lnTo>
                <a:lnTo>
                  <a:pt x="271971" y="162740"/>
                </a:lnTo>
                <a:lnTo>
                  <a:pt x="263230" y="113560"/>
                </a:lnTo>
                <a:lnTo>
                  <a:pt x="243953" y="68680"/>
                </a:lnTo>
                <a:lnTo>
                  <a:pt x="218559" y="37515"/>
                </a:lnTo>
                <a:lnTo>
                  <a:pt x="187268" y="15715"/>
                </a:lnTo>
                <a:lnTo>
                  <a:pt x="139340" y="1637"/>
                </a:lnTo>
                <a:lnTo>
                  <a:pt x="125678" y="391"/>
                </a:lnTo>
                <a:lnTo>
                  <a:pt x="110401" y="29"/>
                </a:lnTo>
                <a:close/>
              </a:path>
              <a:path w="559434" h="392429">
                <a:moveTo>
                  <a:pt x="558974" y="168429"/>
                </a:moveTo>
                <a:lnTo>
                  <a:pt x="447484" y="168429"/>
                </a:lnTo>
                <a:lnTo>
                  <a:pt x="451199" y="176924"/>
                </a:lnTo>
                <a:lnTo>
                  <a:pt x="454252" y="187343"/>
                </a:lnTo>
                <a:lnTo>
                  <a:pt x="456541" y="199945"/>
                </a:lnTo>
                <a:lnTo>
                  <a:pt x="457966" y="214989"/>
                </a:lnTo>
                <a:lnTo>
                  <a:pt x="458424" y="232733"/>
                </a:lnTo>
                <a:lnTo>
                  <a:pt x="457414" y="247119"/>
                </a:lnTo>
                <a:lnTo>
                  <a:pt x="447775" y="285401"/>
                </a:lnTo>
                <a:lnTo>
                  <a:pt x="418720" y="325651"/>
                </a:lnTo>
                <a:lnTo>
                  <a:pt x="379415" y="349450"/>
                </a:lnTo>
                <a:lnTo>
                  <a:pt x="341746" y="363093"/>
                </a:lnTo>
                <a:lnTo>
                  <a:pt x="312424" y="369325"/>
                </a:lnTo>
                <a:lnTo>
                  <a:pt x="318484" y="391851"/>
                </a:lnTo>
                <a:lnTo>
                  <a:pt x="369477" y="385828"/>
                </a:lnTo>
                <a:lnTo>
                  <a:pt x="419020" y="371546"/>
                </a:lnTo>
                <a:lnTo>
                  <a:pt x="463270" y="350424"/>
                </a:lnTo>
                <a:lnTo>
                  <a:pt x="494661" y="326114"/>
                </a:lnTo>
                <a:lnTo>
                  <a:pt x="526657" y="287162"/>
                </a:lnTo>
                <a:lnTo>
                  <a:pt x="547636" y="241744"/>
                </a:lnTo>
                <a:lnTo>
                  <a:pt x="556331" y="203013"/>
                </a:lnTo>
                <a:lnTo>
                  <a:pt x="558849" y="174802"/>
                </a:lnTo>
                <a:lnTo>
                  <a:pt x="558974" y="168429"/>
                </a:lnTo>
                <a:close/>
              </a:path>
              <a:path w="559434" h="392429">
                <a:moveTo>
                  <a:pt x="403732" y="0"/>
                </a:moveTo>
                <a:lnTo>
                  <a:pt x="357053" y="11615"/>
                </a:lnTo>
                <a:lnTo>
                  <a:pt x="320452" y="33509"/>
                </a:lnTo>
                <a:lnTo>
                  <a:pt x="295491" y="76639"/>
                </a:lnTo>
                <a:lnTo>
                  <a:pt x="292210" y="105393"/>
                </a:lnTo>
                <a:lnTo>
                  <a:pt x="292211" y="105674"/>
                </a:lnTo>
                <a:lnTo>
                  <a:pt x="307137" y="152240"/>
                </a:lnTo>
                <a:lnTo>
                  <a:pt x="343297" y="184213"/>
                </a:lnTo>
                <a:lnTo>
                  <a:pt x="388251" y="190124"/>
                </a:lnTo>
                <a:lnTo>
                  <a:pt x="401125" y="187896"/>
                </a:lnTo>
                <a:lnTo>
                  <a:pt x="413364" y="184392"/>
                </a:lnTo>
                <a:lnTo>
                  <a:pt x="425090" y="179832"/>
                </a:lnTo>
                <a:lnTo>
                  <a:pt x="436423" y="174437"/>
                </a:lnTo>
                <a:lnTo>
                  <a:pt x="447484" y="168429"/>
                </a:lnTo>
                <a:lnTo>
                  <a:pt x="558974" y="168429"/>
                </a:lnTo>
                <a:lnTo>
                  <a:pt x="554454" y="123203"/>
                </a:lnTo>
                <a:lnTo>
                  <a:pt x="536201" y="76252"/>
                </a:lnTo>
                <a:lnTo>
                  <a:pt x="511812" y="41517"/>
                </a:lnTo>
                <a:lnTo>
                  <a:pt x="473012" y="12970"/>
                </a:lnTo>
                <a:lnTo>
                  <a:pt x="434618" y="2043"/>
                </a:lnTo>
                <a:lnTo>
                  <a:pt x="419743" y="486"/>
                </a:lnTo>
                <a:lnTo>
                  <a:pt x="403732" y="0"/>
                </a:lnTo>
                <a:close/>
              </a:path>
            </a:pathLst>
          </a:custGeom>
          <a:solidFill>
            <a:srgbClr val="0079B4"/>
          </a:solidFill>
        </p:spPr>
        <p:txBody>
          <a:bodyPr wrap="square" lIns="0" tIns="0" rIns="0" bIns="0" rtlCol="0"/>
          <a:lstStyle/>
          <a:p>
            <a:endParaRPr/>
          </a:p>
        </p:txBody>
      </p:sp>
    </p:spTree>
    <p:extLst>
      <p:ext uri="{BB962C8B-B14F-4D97-AF65-F5344CB8AC3E}">
        <p14:creationId xmlns:p14="http://schemas.microsoft.com/office/powerpoint/2010/main" val="3315754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77" y="5738"/>
            <a:ext cx="9182100" cy="6855684"/>
          </a:xfrm>
          <a:prstGeom prst="rect">
            <a:avLst/>
          </a:prstGeom>
          <a:solidFill>
            <a:schemeClr val="bg1">
              <a:lumMod val="85000"/>
            </a:schemeClr>
          </a:solidFill>
        </p:spPr>
        <p:txBody>
          <a:bodyPr wrap="square" rtlCol="0">
            <a:spAutoFit/>
          </a:bodyPr>
          <a:lstStyle/>
          <a:p>
            <a:endParaRPr lang="en-US" dirty="0"/>
          </a:p>
        </p:txBody>
      </p:sp>
      <p:sp>
        <p:nvSpPr>
          <p:cNvPr id="13" name="object 4"/>
          <p:cNvSpPr txBox="1"/>
          <p:nvPr/>
        </p:nvSpPr>
        <p:spPr>
          <a:xfrm>
            <a:off x="990600" y="526636"/>
            <a:ext cx="6899933" cy="307777"/>
          </a:xfrm>
          <a:prstGeom prst="rect">
            <a:avLst/>
          </a:prstGeom>
        </p:spPr>
        <p:txBody>
          <a:bodyPr vert="horz" wrap="square" lIns="0" tIns="0" rIns="0" bIns="0" rtlCol="0">
            <a:spAutoFit/>
          </a:bodyPr>
          <a:lstStyle/>
          <a:p>
            <a:pPr marL="12700">
              <a:lnSpc>
                <a:spcPct val="100000"/>
              </a:lnSpc>
            </a:pPr>
            <a:r>
              <a:rPr lang="en-US" sz="2000" b="1" dirty="0">
                <a:solidFill>
                  <a:srgbClr val="404040"/>
                </a:solidFill>
                <a:latin typeface="Lato"/>
                <a:cs typeface="Lato"/>
              </a:rPr>
              <a:t>    </a:t>
            </a:r>
            <a:endParaRPr sz="2000" b="1" dirty="0">
              <a:latin typeface="Lato Black"/>
              <a:cs typeface="Lato Black"/>
            </a:endParaRPr>
          </a:p>
        </p:txBody>
      </p:sp>
      <p:sp>
        <p:nvSpPr>
          <p:cNvPr id="29" name="object 7"/>
          <p:cNvSpPr/>
          <p:nvPr/>
        </p:nvSpPr>
        <p:spPr>
          <a:xfrm flipH="1">
            <a:off x="785984" y="304800"/>
            <a:ext cx="45719" cy="514350"/>
          </a:xfrm>
          <a:custGeom>
            <a:avLst/>
            <a:gdLst/>
            <a:ahLst/>
            <a:cxnLst/>
            <a:rect l="l" t="t" r="r" b="b"/>
            <a:pathLst>
              <a:path h="1028700">
                <a:moveTo>
                  <a:pt x="0" y="0"/>
                </a:moveTo>
                <a:lnTo>
                  <a:pt x="0" y="1028393"/>
                </a:lnTo>
              </a:path>
            </a:pathLst>
          </a:custGeom>
          <a:ln w="62841">
            <a:solidFill>
              <a:srgbClr val="FFFFFF"/>
            </a:solidFill>
          </a:ln>
        </p:spPr>
        <p:txBody>
          <a:bodyPr wrap="square" lIns="0" tIns="0" rIns="0" bIns="0" rtlCol="0"/>
          <a:lstStyle/>
          <a:p>
            <a:endParaRPr/>
          </a:p>
        </p:txBody>
      </p:sp>
      <p:sp>
        <p:nvSpPr>
          <p:cNvPr id="30" name="object 13"/>
          <p:cNvSpPr/>
          <p:nvPr/>
        </p:nvSpPr>
        <p:spPr>
          <a:xfrm>
            <a:off x="2077" y="2316"/>
            <a:ext cx="1369523" cy="1129781"/>
          </a:xfrm>
          <a:prstGeom prst="rect">
            <a:avLst/>
          </a:prstGeom>
          <a:blipFill>
            <a:blip r:embed="rId3" cstate="print"/>
            <a:stretch>
              <a:fillRect/>
            </a:stretch>
          </a:blipFill>
        </p:spPr>
        <p:txBody>
          <a:bodyPr wrap="square" lIns="0" tIns="0" rIns="0" bIns="0" rtlCol="0"/>
          <a:lstStyle/>
          <a:p>
            <a:endParaRPr/>
          </a:p>
        </p:txBody>
      </p:sp>
      <p:sp>
        <p:nvSpPr>
          <p:cNvPr id="35" name="object 4"/>
          <p:cNvSpPr txBox="1"/>
          <p:nvPr/>
        </p:nvSpPr>
        <p:spPr>
          <a:xfrm>
            <a:off x="1247140" y="263038"/>
            <a:ext cx="5153660" cy="263598"/>
          </a:xfrm>
          <a:prstGeom prst="rect">
            <a:avLst/>
          </a:prstGeom>
        </p:spPr>
        <p:txBody>
          <a:bodyPr vert="horz" wrap="square" lIns="0" tIns="0" rIns="0" bIns="0" rtlCol="0">
            <a:spAutoFit/>
          </a:bodyPr>
          <a:lstStyle/>
          <a:p>
            <a:pPr marL="12700">
              <a:lnSpc>
                <a:spcPts val="2415"/>
              </a:lnSpc>
            </a:pPr>
            <a:r>
              <a:rPr lang="en-US" sz="1200" dirty="0">
                <a:solidFill>
                  <a:srgbClr val="404040"/>
                </a:solidFill>
                <a:latin typeface="Lato"/>
                <a:cs typeface="Lato"/>
              </a:rPr>
              <a:t>New Leadership Competencies for Instructional Designers</a:t>
            </a:r>
            <a:endParaRPr sz="1200" dirty="0">
              <a:latin typeface="Lato"/>
              <a:cs typeface="Lato"/>
            </a:endParaRPr>
          </a:p>
        </p:txBody>
      </p:sp>
      <p:sp>
        <p:nvSpPr>
          <p:cNvPr id="2" name="Flowchart: Process 1"/>
          <p:cNvSpPr/>
          <p:nvPr/>
        </p:nvSpPr>
        <p:spPr>
          <a:xfrm>
            <a:off x="2861629" y="1945763"/>
            <a:ext cx="3386771" cy="659888"/>
          </a:xfrm>
          <a:prstGeom prst="flowChartProcess">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50000"/>
                </a:schemeClr>
              </a:solidFill>
            </a:endParaRPr>
          </a:p>
          <a:p>
            <a:pPr algn="ctr"/>
            <a:endParaRPr lang="en-US" b="1" dirty="0">
              <a:solidFill>
                <a:schemeClr val="bg1">
                  <a:lumMod val="65000"/>
                </a:schemeClr>
              </a:solidFill>
              <a:ea typeface="Calibri"/>
              <a:cs typeface="Times New Roman"/>
            </a:endParaRPr>
          </a:p>
          <a:p>
            <a:pPr algn="ctr"/>
            <a:r>
              <a:rPr lang="en-US" dirty="0">
                <a:solidFill>
                  <a:schemeClr val="bg1"/>
                </a:solidFill>
                <a:ea typeface="Calibri"/>
                <a:cs typeface="Times New Roman"/>
              </a:rPr>
              <a:t>Model the Way</a:t>
            </a:r>
          </a:p>
          <a:p>
            <a:pPr algn="ctr"/>
            <a:endParaRPr lang="en-US" dirty="0">
              <a:solidFill>
                <a:schemeClr val="bg2">
                  <a:lumMod val="50000"/>
                </a:schemeClr>
              </a:solidFill>
            </a:endParaRPr>
          </a:p>
          <a:p>
            <a:pPr algn="ctr"/>
            <a:endParaRPr lang="en-US" dirty="0">
              <a:solidFill>
                <a:schemeClr val="bg2">
                  <a:lumMod val="50000"/>
                </a:schemeClr>
              </a:solidFill>
            </a:endParaRPr>
          </a:p>
        </p:txBody>
      </p:sp>
      <p:sp>
        <p:nvSpPr>
          <p:cNvPr id="3" name="TextBox 2"/>
          <p:cNvSpPr txBox="1"/>
          <p:nvPr/>
        </p:nvSpPr>
        <p:spPr>
          <a:xfrm>
            <a:off x="1654503" y="819056"/>
            <a:ext cx="7184697" cy="1292662"/>
          </a:xfrm>
          <a:prstGeom prst="rect">
            <a:avLst/>
          </a:prstGeom>
          <a:noFill/>
        </p:spPr>
        <p:txBody>
          <a:bodyPr wrap="square" rtlCol="0">
            <a:spAutoFit/>
          </a:bodyPr>
          <a:lstStyle/>
          <a:p>
            <a:r>
              <a:rPr lang="en-US" sz="1200" i="1" dirty="0"/>
              <a:t>As ID, people trust you to guide the process. You are responsible for the overall design.  We have control over course development process and clarifying that process for others. The ID role is typically thought of as a helper and not a leader role. Yet traits and skills of leadership are very critical in helping the ID achieve success. Therefore, the kind of leading that the ID does is what we sometimes refer to as leading without authority.</a:t>
            </a:r>
          </a:p>
          <a:p>
            <a:endParaRPr lang="en-US" sz="1200" i="1" dirty="0"/>
          </a:p>
          <a:p>
            <a:endParaRPr lang="en-US" dirty="0"/>
          </a:p>
        </p:txBody>
      </p:sp>
      <p:sp>
        <p:nvSpPr>
          <p:cNvPr id="38" name="object 11"/>
          <p:cNvSpPr/>
          <p:nvPr/>
        </p:nvSpPr>
        <p:spPr>
          <a:xfrm>
            <a:off x="1359229" y="864356"/>
            <a:ext cx="295274" cy="267741"/>
          </a:xfrm>
          <a:custGeom>
            <a:avLst/>
            <a:gdLst/>
            <a:ahLst/>
            <a:cxnLst/>
            <a:rect l="l" t="t" r="r" b="b"/>
            <a:pathLst>
              <a:path w="558800" h="393700">
                <a:moveTo>
                  <a:pt x="243428" y="0"/>
                </a:moveTo>
                <a:lnTo>
                  <a:pt x="193611" y="4600"/>
                </a:lnTo>
                <a:lnTo>
                  <a:pt x="156334" y="14584"/>
                </a:lnTo>
                <a:lnTo>
                  <a:pt x="120533" y="29130"/>
                </a:lnTo>
                <a:lnTo>
                  <a:pt x="77394" y="55794"/>
                </a:lnTo>
                <a:lnTo>
                  <a:pt x="48484" y="82781"/>
                </a:lnTo>
                <a:lnTo>
                  <a:pt x="21208" y="124715"/>
                </a:lnTo>
                <a:lnTo>
                  <a:pt x="7921" y="160467"/>
                </a:lnTo>
                <a:lnTo>
                  <a:pt x="1189" y="197992"/>
                </a:lnTo>
                <a:lnTo>
                  <a:pt x="0" y="224431"/>
                </a:lnTo>
                <a:lnTo>
                  <a:pt x="110" y="232095"/>
                </a:lnTo>
                <a:lnTo>
                  <a:pt x="4583" y="269994"/>
                </a:lnTo>
                <a:lnTo>
                  <a:pt x="22026" y="316590"/>
                </a:lnTo>
                <a:lnTo>
                  <a:pt x="45017" y="350903"/>
                </a:lnTo>
                <a:lnTo>
                  <a:pt x="85119" y="379981"/>
                </a:lnTo>
                <a:lnTo>
                  <a:pt x="122660" y="391172"/>
                </a:lnTo>
                <a:lnTo>
                  <a:pt x="152031" y="393325"/>
                </a:lnTo>
                <a:lnTo>
                  <a:pt x="164306" y="392438"/>
                </a:lnTo>
                <a:lnTo>
                  <a:pt x="211890" y="377215"/>
                </a:lnTo>
                <a:lnTo>
                  <a:pt x="243756" y="354471"/>
                </a:lnTo>
                <a:lnTo>
                  <a:pt x="264163" y="310203"/>
                </a:lnTo>
                <a:lnTo>
                  <a:pt x="266525" y="278224"/>
                </a:lnTo>
                <a:lnTo>
                  <a:pt x="264022" y="266158"/>
                </a:lnTo>
                <a:lnTo>
                  <a:pt x="244250" y="231817"/>
                </a:lnTo>
                <a:lnTo>
                  <a:pt x="110978" y="223115"/>
                </a:lnTo>
                <a:lnTo>
                  <a:pt x="106805" y="214015"/>
                </a:lnTo>
                <a:lnTo>
                  <a:pt x="103896" y="203609"/>
                </a:lnTo>
                <a:lnTo>
                  <a:pt x="102072" y="191332"/>
                </a:lnTo>
                <a:lnTo>
                  <a:pt x="101156" y="176619"/>
                </a:lnTo>
                <a:lnTo>
                  <a:pt x="100969" y="158904"/>
                </a:lnTo>
                <a:lnTo>
                  <a:pt x="102140" y="144308"/>
                </a:lnTo>
                <a:lnTo>
                  <a:pt x="111952" y="106039"/>
                </a:lnTo>
                <a:lnTo>
                  <a:pt x="140392" y="66461"/>
                </a:lnTo>
                <a:lnTo>
                  <a:pt x="178834" y="42593"/>
                </a:lnTo>
                <a:lnTo>
                  <a:pt x="217259" y="28941"/>
                </a:lnTo>
                <a:lnTo>
                  <a:pt x="246860" y="22711"/>
                </a:lnTo>
                <a:lnTo>
                  <a:pt x="243428" y="0"/>
                </a:lnTo>
                <a:close/>
              </a:path>
              <a:path w="558800" h="393700">
                <a:moveTo>
                  <a:pt x="173218" y="204338"/>
                </a:moveTo>
                <a:lnTo>
                  <a:pt x="161271" y="205315"/>
                </a:lnTo>
                <a:lnTo>
                  <a:pt x="148640" y="208077"/>
                </a:lnTo>
                <a:lnTo>
                  <a:pt x="134990" y="213553"/>
                </a:lnTo>
                <a:lnTo>
                  <a:pt x="123590" y="218674"/>
                </a:lnTo>
                <a:lnTo>
                  <a:pt x="110978" y="223115"/>
                </a:lnTo>
                <a:lnTo>
                  <a:pt x="237353" y="223115"/>
                </a:lnTo>
                <a:lnTo>
                  <a:pt x="237099" y="222794"/>
                </a:lnTo>
                <a:lnTo>
                  <a:pt x="228182" y="215733"/>
                </a:lnTo>
                <a:lnTo>
                  <a:pt x="217416" y="210495"/>
                </a:lnTo>
                <a:lnTo>
                  <a:pt x="204721" y="206942"/>
                </a:lnTo>
                <a:lnTo>
                  <a:pt x="190016" y="204936"/>
                </a:lnTo>
                <a:lnTo>
                  <a:pt x="173218" y="204338"/>
                </a:lnTo>
                <a:close/>
              </a:path>
              <a:path w="558800" h="393700">
                <a:moveTo>
                  <a:pt x="535140" y="27"/>
                </a:moveTo>
                <a:lnTo>
                  <a:pt x="484481" y="6010"/>
                </a:lnTo>
                <a:lnTo>
                  <a:pt x="434549" y="18896"/>
                </a:lnTo>
                <a:lnTo>
                  <a:pt x="390096" y="42136"/>
                </a:lnTo>
                <a:lnTo>
                  <a:pt x="358198" y="64696"/>
                </a:lnTo>
                <a:lnTo>
                  <a:pt x="326467" y="101407"/>
                </a:lnTo>
                <a:lnTo>
                  <a:pt x="305740" y="137029"/>
                </a:lnTo>
                <a:lnTo>
                  <a:pt x="290812" y="184670"/>
                </a:lnTo>
                <a:lnTo>
                  <a:pt x="287284" y="228719"/>
                </a:lnTo>
                <a:lnTo>
                  <a:pt x="287427" y="234782"/>
                </a:lnTo>
                <a:lnTo>
                  <a:pt x="296550" y="283452"/>
                </a:lnTo>
                <a:lnTo>
                  <a:pt x="319996" y="328953"/>
                </a:lnTo>
                <a:lnTo>
                  <a:pt x="346308" y="360394"/>
                </a:lnTo>
                <a:lnTo>
                  <a:pt x="389238" y="384935"/>
                </a:lnTo>
                <a:lnTo>
                  <a:pt x="430329" y="392768"/>
                </a:lnTo>
                <a:lnTo>
                  <a:pt x="445807" y="393276"/>
                </a:lnTo>
                <a:lnTo>
                  <a:pt x="457850" y="392265"/>
                </a:lnTo>
                <a:lnTo>
                  <a:pt x="505106" y="376526"/>
                </a:lnTo>
                <a:lnTo>
                  <a:pt x="537014" y="353293"/>
                </a:lnTo>
                <a:lnTo>
                  <a:pt x="556384" y="308670"/>
                </a:lnTo>
                <a:lnTo>
                  <a:pt x="558436" y="275991"/>
                </a:lnTo>
                <a:lnTo>
                  <a:pt x="555746" y="264373"/>
                </a:lnTo>
                <a:lnTo>
                  <a:pt x="536574" y="228719"/>
                </a:lnTo>
                <a:lnTo>
                  <a:pt x="403291" y="222688"/>
                </a:lnTo>
                <a:lnTo>
                  <a:pt x="399825" y="214493"/>
                </a:lnTo>
                <a:lnTo>
                  <a:pt x="396987" y="204414"/>
                </a:lnTo>
                <a:lnTo>
                  <a:pt x="394872" y="191846"/>
                </a:lnTo>
                <a:lnTo>
                  <a:pt x="393583" y="176224"/>
                </a:lnTo>
                <a:lnTo>
                  <a:pt x="393223" y="156972"/>
                </a:lnTo>
                <a:lnTo>
                  <a:pt x="394236" y="143849"/>
                </a:lnTo>
                <a:lnTo>
                  <a:pt x="408002" y="96766"/>
                </a:lnTo>
                <a:lnTo>
                  <a:pt x="432668" y="66413"/>
                </a:lnTo>
                <a:lnTo>
                  <a:pt x="471180" y="42572"/>
                </a:lnTo>
                <a:lnTo>
                  <a:pt x="509597" y="28935"/>
                </a:lnTo>
                <a:lnTo>
                  <a:pt x="539175" y="22711"/>
                </a:lnTo>
                <a:lnTo>
                  <a:pt x="535140" y="27"/>
                </a:lnTo>
                <a:close/>
              </a:path>
              <a:path w="558800" h="393700">
                <a:moveTo>
                  <a:pt x="463613" y="204744"/>
                </a:moveTo>
                <a:lnTo>
                  <a:pt x="426337" y="212926"/>
                </a:lnTo>
                <a:lnTo>
                  <a:pt x="403291" y="222688"/>
                </a:lnTo>
                <a:lnTo>
                  <a:pt x="530388" y="222688"/>
                </a:lnTo>
                <a:lnTo>
                  <a:pt x="495010" y="206789"/>
                </a:lnTo>
                <a:lnTo>
                  <a:pt x="463613" y="204744"/>
                </a:lnTo>
                <a:close/>
              </a:path>
            </a:pathLst>
          </a:custGeom>
          <a:solidFill>
            <a:schemeClr val="accent1">
              <a:lumMod val="50000"/>
            </a:schemeClr>
          </a:solidFill>
        </p:spPr>
        <p:txBody>
          <a:bodyPr wrap="square" lIns="0" tIns="0" rIns="0" bIns="0" rtlCol="0"/>
          <a:lstStyle/>
          <a:p>
            <a:endParaRPr/>
          </a:p>
        </p:txBody>
      </p:sp>
      <p:sp>
        <p:nvSpPr>
          <p:cNvPr id="51" name="Flowchart: Process 50"/>
          <p:cNvSpPr/>
          <p:nvPr/>
        </p:nvSpPr>
        <p:spPr>
          <a:xfrm>
            <a:off x="1125232" y="2605651"/>
            <a:ext cx="1736397" cy="594749"/>
          </a:xfrm>
          <a:prstGeom prst="flowChartProcess">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50000"/>
                </a:schemeClr>
              </a:solidFill>
            </a:endParaRPr>
          </a:p>
          <a:p>
            <a:pPr algn="ctr"/>
            <a:endParaRPr lang="en-US" b="1" dirty="0">
              <a:solidFill>
                <a:schemeClr val="bg1">
                  <a:lumMod val="65000"/>
                </a:schemeClr>
              </a:solidFill>
              <a:ea typeface="Calibri"/>
              <a:cs typeface="Times New Roman"/>
            </a:endParaRPr>
          </a:p>
          <a:p>
            <a:pPr algn="ctr"/>
            <a:r>
              <a:rPr lang="en-US" b="1" dirty="0">
                <a:solidFill>
                  <a:schemeClr val="bg1"/>
                </a:solidFill>
                <a:ea typeface="Calibri"/>
                <a:cs typeface="Times New Roman"/>
              </a:rPr>
              <a:t>Guide the design process</a:t>
            </a:r>
          </a:p>
          <a:p>
            <a:pPr algn="ctr"/>
            <a:endParaRPr lang="en-US" dirty="0">
              <a:solidFill>
                <a:schemeClr val="bg2">
                  <a:lumMod val="50000"/>
                </a:schemeClr>
              </a:solidFill>
            </a:endParaRPr>
          </a:p>
          <a:p>
            <a:pPr algn="ctr"/>
            <a:endParaRPr lang="en-US" dirty="0">
              <a:solidFill>
                <a:schemeClr val="bg2">
                  <a:lumMod val="50000"/>
                </a:schemeClr>
              </a:solidFill>
            </a:endParaRPr>
          </a:p>
        </p:txBody>
      </p:sp>
      <p:sp>
        <p:nvSpPr>
          <p:cNvPr id="52" name="Flowchart: Process 51"/>
          <p:cNvSpPr/>
          <p:nvPr/>
        </p:nvSpPr>
        <p:spPr>
          <a:xfrm>
            <a:off x="6248400" y="2605651"/>
            <a:ext cx="1736397" cy="594749"/>
          </a:xfrm>
          <a:prstGeom prst="flowChartProcess">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50000"/>
                </a:schemeClr>
              </a:solidFill>
            </a:endParaRPr>
          </a:p>
          <a:p>
            <a:pPr algn="ctr"/>
            <a:endParaRPr lang="en-US" b="1" dirty="0">
              <a:solidFill>
                <a:schemeClr val="bg1">
                  <a:lumMod val="65000"/>
                </a:schemeClr>
              </a:solidFill>
              <a:ea typeface="Calibri"/>
              <a:cs typeface="Times New Roman"/>
            </a:endParaRPr>
          </a:p>
          <a:p>
            <a:pPr algn="ctr"/>
            <a:r>
              <a:rPr lang="en-US" b="1" dirty="0">
                <a:solidFill>
                  <a:schemeClr val="bg1"/>
                </a:solidFill>
                <a:ea typeface="Calibri"/>
                <a:cs typeface="Times New Roman"/>
              </a:rPr>
              <a:t>Align Shared Values &amp; Goals</a:t>
            </a:r>
          </a:p>
          <a:p>
            <a:pPr algn="ctr"/>
            <a:endParaRPr lang="en-US" dirty="0">
              <a:solidFill>
                <a:schemeClr val="bg2">
                  <a:lumMod val="50000"/>
                </a:schemeClr>
              </a:solidFill>
            </a:endParaRPr>
          </a:p>
          <a:p>
            <a:pPr algn="ctr"/>
            <a:endParaRPr lang="en-US" dirty="0">
              <a:solidFill>
                <a:schemeClr val="bg2">
                  <a:lumMod val="50000"/>
                </a:schemeClr>
              </a:solidFill>
            </a:endParaRPr>
          </a:p>
        </p:txBody>
      </p:sp>
      <p:sp>
        <p:nvSpPr>
          <p:cNvPr id="58" name="TextBox 57"/>
          <p:cNvSpPr txBox="1"/>
          <p:nvPr/>
        </p:nvSpPr>
        <p:spPr>
          <a:xfrm>
            <a:off x="1066800" y="3395008"/>
            <a:ext cx="6400800" cy="1938992"/>
          </a:xfrm>
          <a:prstGeom prst="rect">
            <a:avLst/>
          </a:prstGeom>
          <a:noFill/>
        </p:spPr>
        <p:txBody>
          <a:bodyPr wrap="square" rtlCol="0">
            <a:spAutoFit/>
          </a:bodyPr>
          <a:lstStyle/>
          <a:p>
            <a:r>
              <a:rPr lang="en-US" sz="1200" b="1" dirty="0"/>
              <a:t>Educate</a:t>
            </a:r>
            <a:r>
              <a:rPr lang="en-US" sz="1200" dirty="0"/>
              <a:t> - </a:t>
            </a:r>
            <a:r>
              <a:rPr lang="en-US" sz="1200" spc="10" dirty="0">
                <a:cs typeface="Lato"/>
              </a:rPr>
              <a:t>ID leader owns the </a:t>
            </a:r>
            <a:r>
              <a:rPr lang="en-US" sz="1200" dirty="0"/>
              <a:t>responsibility of educating others about the effectiveness of good instructional design decisions and helps build a productive learning culture.</a:t>
            </a:r>
          </a:p>
          <a:p>
            <a:endParaRPr lang="en-US" sz="1200" b="1" dirty="0"/>
          </a:p>
          <a:p>
            <a:r>
              <a:rPr lang="en-US" sz="1200" b="1" dirty="0"/>
              <a:t>Listen </a:t>
            </a:r>
            <a:r>
              <a:rPr lang="en-US" sz="1200" dirty="0"/>
              <a:t> - </a:t>
            </a:r>
            <a:r>
              <a:rPr lang="en-US" sz="1200" spc="10" dirty="0">
                <a:cs typeface="Lato"/>
              </a:rPr>
              <a:t>ID leader </a:t>
            </a:r>
            <a:r>
              <a:rPr lang="en-US" sz="1200" dirty="0">
                <a:cs typeface="Lato"/>
              </a:rPr>
              <a:t>listens with</a:t>
            </a:r>
            <a:r>
              <a:rPr lang="en-US" sz="1200" spc="-15" dirty="0">
                <a:cs typeface="Lato"/>
              </a:rPr>
              <a:t> </a:t>
            </a:r>
            <a:r>
              <a:rPr lang="en-US" sz="1200" dirty="0">
                <a:cs typeface="Lato"/>
              </a:rPr>
              <a:t>the int</a:t>
            </a:r>
            <a:r>
              <a:rPr lang="en-US" sz="1200" spc="5" dirty="0">
                <a:cs typeface="Lato"/>
              </a:rPr>
              <a:t>e</a:t>
            </a:r>
            <a:r>
              <a:rPr lang="en-US" sz="1200" dirty="0">
                <a:cs typeface="Lato"/>
              </a:rPr>
              <a:t>ntion</a:t>
            </a:r>
            <a:r>
              <a:rPr lang="en-US" sz="1200" spc="-5" dirty="0">
                <a:cs typeface="Lato"/>
              </a:rPr>
              <a:t> </a:t>
            </a:r>
            <a:r>
              <a:rPr lang="en-US" sz="1200" dirty="0">
                <a:cs typeface="Lato"/>
              </a:rPr>
              <a:t>to </a:t>
            </a:r>
            <a:r>
              <a:rPr lang="en-US" sz="1200" spc="-10" dirty="0">
                <a:cs typeface="Lato"/>
              </a:rPr>
              <a:t>f</a:t>
            </a:r>
            <a:r>
              <a:rPr lang="en-US" sz="1200" dirty="0">
                <a:cs typeface="Lato"/>
              </a:rPr>
              <a:t>ul</a:t>
            </a:r>
            <a:r>
              <a:rPr lang="en-US" sz="1200" spc="-10" dirty="0">
                <a:cs typeface="Lato"/>
              </a:rPr>
              <a:t>l</a:t>
            </a:r>
            <a:r>
              <a:rPr lang="en-US" sz="1200" dirty="0">
                <a:cs typeface="Lato"/>
              </a:rPr>
              <a:t>y</a:t>
            </a:r>
            <a:r>
              <a:rPr lang="en-US" sz="1200" spc="25" dirty="0">
                <a:cs typeface="Lato"/>
              </a:rPr>
              <a:t> </a:t>
            </a:r>
            <a:r>
              <a:rPr lang="en-US" sz="1200" dirty="0">
                <a:cs typeface="Lato"/>
              </a:rPr>
              <a:t>un</a:t>
            </a:r>
            <a:r>
              <a:rPr lang="en-US" sz="1200" spc="-15" dirty="0">
                <a:cs typeface="Lato"/>
              </a:rPr>
              <a:t>d</a:t>
            </a:r>
            <a:r>
              <a:rPr lang="en-US" sz="1200" dirty="0">
                <a:cs typeface="Lato"/>
              </a:rPr>
              <a:t>erstand</a:t>
            </a:r>
            <a:r>
              <a:rPr lang="en-US" sz="1200" spc="10" dirty="0">
                <a:cs typeface="Lato"/>
              </a:rPr>
              <a:t> </a:t>
            </a:r>
            <a:r>
              <a:rPr lang="en-US" sz="1200" dirty="0">
                <a:cs typeface="Lato"/>
              </a:rPr>
              <a:t>othe</a:t>
            </a:r>
            <a:r>
              <a:rPr lang="en-US" sz="1200" spc="5" dirty="0">
                <a:cs typeface="Lato"/>
              </a:rPr>
              <a:t>r</a:t>
            </a:r>
            <a:r>
              <a:rPr lang="en-US" sz="1200" dirty="0">
                <a:cs typeface="Lato"/>
              </a:rPr>
              <a:t>s; asks</a:t>
            </a:r>
            <a:r>
              <a:rPr lang="en-US" sz="1200" spc="5" dirty="0">
                <a:cs typeface="Lato"/>
              </a:rPr>
              <a:t> </a:t>
            </a:r>
            <a:r>
              <a:rPr lang="en-US" sz="1200" dirty="0">
                <a:cs typeface="Lato"/>
              </a:rPr>
              <a:t>probing</a:t>
            </a:r>
            <a:r>
              <a:rPr lang="en-US" sz="1200" spc="-10" dirty="0">
                <a:cs typeface="Lato"/>
              </a:rPr>
              <a:t> </a:t>
            </a:r>
            <a:r>
              <a:rPr lang="en-US" sz="1200" dirty="0">
                <a:cs typeface="Lato"/>
              </a:rPr>
              <a:t>q</a:t>
            </a:r>
            <a:r>
              <a:rPr lang="en-US" sz="1200" spc="-5" dirty="0">
                <a:cs typeface="Lato"/>
              </a:rPr>
              <a:t>u</a:t>
            </a:r>
            <a:r>
              <a:rPr lang="en-US" sz="1200" dirty="0">
                <a:cs typeface="Lato"/>
              </a:rPr>
              <a:t>esti</a:t>
            </a:r>
            <a:r>
              <a:rPr lang="en-US" sz="1200" spc="5" dirty="0">
                <a:cs typeface="Lato"/>
              </a:rPr>
              <a:t>o</a:t>
            </a:r>
            <a:r>
              <a:rPr lang="en-US" sz="1200" dirty="0">
                <a:cs typeface="Lato"/>
              </a:rPr>
              <a:t>ns</a:t>
            </a:r>
            <a:r>
              <a:rPr lang="en-US" sz="1200" spc="5" dirty="0">
                <a:cs typeface="Lato"/>
              </a:rPr>
              <a:t> </a:t>
            </a:r>
            <a:r>
              <a:rPr lang="en-US" sz="1200" dirty="0">
                <a:cs typeface="Lato"/>
              </a:rPr>
              <a:t>which</a:t>
            </a:r>
            <a:r>
              <a:rPr lang="en-US" sz="1200" spc="-5" dirty="0">
                <a:cs typeface="Lato"/>
              </a:rPr>
              <a:t> </a:t>
            </a:r>
            <a:r>
              <a:rPr lang="en-US" sz="1200" dirty="0">
                <a:cs typeface="Lato"/>
              </a:rPr>
              <a:t>allow un</a:t>
            </a:r>
            <a:r>
              <a:rPr lang="en-US" sz="1200" spc="-10" dirty="0">
                <a:cs typeface="Lato"/>
              </a:rPr>
              <a:t>d</a:t>
            </a:r>
            <a:r>
              <a:rPr lang="en-US" sz="1200" dirty="0">
                <a:cs typeface="Lato"/>
              </a:rPr>
              <a:t>e</a:t>
            </a:r>
            <a:r>
              <a:rPr lang="en-US" sz="1200" spc="5" dirty="0">
                <a:cs typeface="Lato"/>
              </a:rPr>
              <a:t>r</a:t>
            </a:r>
            <a:r>
              <a:rPr lang="en-US" sz="1200" dirty="0">
                <a:cs typeface="Lato"/>
              </a:rPr>
              <a:t>l</a:t>
            </a:r>
            <a:r>
              <a:rPr lang="en-US" sz="1200" spc="-5" dirty="0">
                <a:cs typeface="Lato"/>
              </a:rPr>
              <a:t>y</a:t>
            </a:r>
            <a:r>
              <a:rPr lang="en-US" sz="1200" dirty="0">
                <a:cs typeface="Lato"/>
              </a:rPr>
              <a:t>ing</a:t>
            </a:r>
            <a:r>
              <a:rPr lang="en-US" sz="1200" spc="30" dirty="0">
                <a:cs typeface="Lato"/>
              </a:rPr>
              <a:t> </a:t>
            </a:r>
            <a:r>
              <a:rPr lang="en-US" sz="1200" dirty="0">
                <a:cs typeface="Lato"/>
              </a:rPr>
              <a:t>assumpt</a:t>
            </a:r>
            <a:r>
              <a:rPr lang="en-US" sz="1200" spc="5" dirty="0">
                <a:cs typeface="Lato"/>
              </a:rPr>
              <a:t>i</a:t>
            </a:r>
            <a:r>
              <a:rPr lang="en-US" sz="1200" dirty="0">
                <a:cs typeface="Lato"/>
              </a:rPr>
              <a:t>ons to surface; creates the</a:t>
            </a:r>
            <a:r>
              <a:rPr lang="en-US" sz="1200" spc="-10" dirty="0">
                <a:cs typeface="Lato"/>
              </a:rPr>
              <a:t> </a:t>
            </a:r>
            <a:r>
              <a:rPr lang="en-US" sz="1200" dirty="0">
                <a:cs typeface="Lato"/>
              </a:rPr>
              <a:t>space</a:t>
            </a:r>
            <a:r>
              <a:rPr lang="en-US" sz="1200" spc="15" dirty="0">
                <a:cs typeface="Lato"/>
              </a:rPr>
              <a:t> </a:t>
            </a:r>
            <a:r>
              <a:rPr lang="en-US" sz="1200" dirty="0">
                <a:cs typeface="Lato"/>
              </a:rPr>
              <a:t>within</a:t>
            </a:r>
            <a:r>
              <a:rPr lang="en-US" sz="1200" spc="-5" dirty="0">
                <a:cs typeface="Lato"/>
              </a:rPr>
              <a:t> </a:t>
            </a:r>
            <a:r>
              <a:rPr lang="en-US" sz="1200" dirty="0">
                <a:cs typeface="Lato"/>
              </a:rPr>
              <a:t>whi</a:t>
            </a:r>
            <a:r>
              <a:rPr lang="en-US" sz="1200" spc="-10" dirty="0">
                <a:cs typeface="Lato"/>
              </a:rPr>
              <a:t>c</a:t>
            </a:r>
            <a:r>
              <a:rPr lang="en-US" sz="1200" dirty="0">
                <a:cs typeface="Lato"/>
              </a:rPr>
              <a:t>h to</a:t>
            </a:r>
            <a:r>
              <a:rPr lang="en-US" sz="1200" spc="-5" dirty="0">
                <a:cs typeface="Lato"/>
              </a:rPr>
              <a:t> </a:t>
            </a:r>
            <a:r>
              <a:rPr lang="en-US" sz="1200" dirty="0">
                <a:cs typeface="Lato"/>
              </a:rPr>
              <a:t>listen.</a:t>
            </a:r>
          </a:p>
          <a:p>
            <a:endParaRPr lang="en-US" sz="1200" dirty="0">
              <a:cs typeface="Lato"/>
            </a:endParaRPr>
          </a:p>
          <a:p>
            <a:r>
              <a:rPr lang="en-US" sz="1200" b="1" spc="5" dirty="0">
                <a:cs typeface="Lato"/>
              </a:rPr>
              <a:t>Coach </a:t>
            </a:r>
            <a:r>
              <a:rPr lang="en-US" sz="1200" spc="5" dirty="0">
                <a:cs typeface="Lato"/>
              </a:rPr>
              <a:t>ID leader identifies project goals; checks assumptions associated with goal achievement; identifies options for achieving goals; commits to next steps for goal achievements; balances the need for learning with the need for results.</a:t>
            </a:r>
            <a:r>
              <a:rPr lang="en-US" sz="1200" b="1" spc="5" dirty="0">
                <a:cs typeface="Lato"/>
              </a:rPr>
              <a:t> </a:t>
            </a:r>
            <a:endParaRPr lang="en-US" sz="1200" b="1" dirty="0"/>
          </a:p>
          <a:p>
            <a:endParaRPr lang="en-US" sz="1200" dirty="0">
              <a:cs typeface="Lato"/>
            </a:endParaRPr>
          </a:p>
        </p:txBody>
      </p:sp>
      <p:sp>
        <p:nvSpPr>
          <p:cNvPr id="59" name="object 11"/>
          <p:cNvSpPr/>
          <p:nvPr/>
        </p:nvSpPr>
        <p:spPr>
          <a:xfrm>
            <a:off x="1144282" y="5468390"/>
            <a:ext cx="295274" cy="267741"/>
          </a:xfrm>
          <a:custGeom>
            <a:avLst/>
            <a:gdLst/>
            <a:ahLst/>
            <a:cxnLst/>
            <a:rect l="l" t="t" r="r" b="b"/>
            <a:pathLst>
              <a:path w="558800" h="393700">
                <a:moveTo>
                  <a:pt x="243428" y="0"/>
                </a:moveTo>
                <a:lnTo>
                  <a:pt x="193611" y="4600"/>
                </a:lnTo>
                <a:lnTo>
                  <a:pt x="156334" y="14584"/>
                </a:lnTo>
                <a:lnTo>
                  <a:pt x="120533" y="29130"/>
                </a:lnTo>
                <a:lnTo>
                  <a:pt x="77394" y="55794"/>
                </a:lnTo>
                <a:lnTo>
                  <a:pt x="48484" y="82781"/>
                </a:lnTo>
                <a:lnTo>
                  <a:pt x="21208" y="124715"/>
                </a:lnTo>
                <a:lnTo>
                  <a:pt x="7921" y="160467"/>
                </a:lnTo>
                <a:lnTo>
                  <a:pt x="1189" y="197992"/>
                </a:lnTo>
                <a:lnTo>
                  <a:pt x="0" y="224431"/>
                </a:lnTo>
                <a:lnTo>
                  <a:pt x="110" y="232095"/>
                </a:lnTo>
                <a:lnTo>
                  <a:pt x="4583" y="269994"/>
                </a:lnTo>
                <a:lnTo>
                  <a:pt x="22026" y="316590"/>
                </a:lnTo>
                <a:lnTo>
                  <a:pt x="45017" y="350903"/>
                </a:lnTo>
                <a:lnTo>
                  <a:pt x="85119" y="379981"/>
                </a:lnTo>
                <a:lnTo>
                  <a:pt x="122660" y="391172"/>
                </a:lnTo>
                <a:lnTo>
                  <a:pt x="152031" y="393325"/>
                </a:lnTo>
                <a:lnTo>
                  <a:pt x="164306" y="392438"/>
                </a:lnTo>
                <a:lnTo>
                  <a:pt x="211890" y="377215"/>
                </a:lnTo>
                <a:lnTo>
                  <a:pt x="243756" y="354471"/>
                </a:lnTo>
                <a:lnTo>
                  <a:pt x="264163" y="310203"/>
                </a:lnTo>
                <a:lnTo>
                  <a:pt x="266525" y="278224"/>
                </a:lnTo>
                <a:lnTo>
                  <a:pt x="264022" y="266158"/>
                </a:lnTo>
                <a:lnTo>
                  <a:pt x="244250" y="231817"/>
                </a:lnTo>
                <a:lnTo>
                  <a:pt x="110978" y="223115"/>
                </a:lnTo>
                <a:lnTo>
                  <a:pt x="106805" y="214015"/>
                </a:lnTo>
                <a:lnTo>
                  <a:pt x="103896" y="203609"/>
                </a:lnTo>
                <a:lnTo>
                  <a:pt x="102072" y="191332"/>
                </a:lnTo>
                <a:lnTo>
                  <a:pt x="101156" y="176619"/>
                </a:lnTo>
                <a:lnTo>
                  <a:pt x="100969" y="158904"/>
                </a:lnTo>
                <a:lnTo>
                  <a:pt x="102140" y="144308"/>
                </a:lnTo>
                <a:lnTo>
                  <a:pt x="111952" y="106039"/>
                </a:lnTo>
                <a:lnTo>
                  <a:pt x="140392" y="66461"/>
                </a:lnTo>
                <a:lnTo>
                  <a:pt x="178834" y="42593"/>
                </a:lnTo>
                <a:lnTo>
                  <a:pt x="217259" y="28941"/>
                </a:lnTo>
                <a:lnTo>
                  <a:pt x="246860" y="22711"/>
                </a:lnTo>
                <a:lnTo>
                  <a:pt x="243428" y="0"/>
                </a:lnTo>
                <a:close/>
              </a:path>
              <a:path w="558800" h="393700">
                <a:moveTo>
                  <a:pt x="173218" y="204338"/>
                </a:moveTo>
                <a:lnTo>
                  <a:pt x="161271" y="205315"/>
                </a:lnTo>
                <a:lnTo>
                  <a:pt x="148640" y="208077"/>
                </a:lnTo>
                <a:lnTo>
                  <a:pt x="134990" y="213553"/>
                </a:lnTo>
                <a:lnTo>
                  <a:pt x="123590" y="218674"/>
                </a:lnTo>
                <a:lnTo>
                  <a:pt x="110978" y="223115"/>
                </a:lnTo>
                <a:lnTo>
                  <a:pt x="237353" y="223115"/>
                </a:lnTo>
                <a:lnTo>
                  <a:pt x="237099" y="222794"/>
                </a:lnTo>
                <a:lnTo>
                  <a:pt x="228182" y="215733"/>
                </a:lnTo>
                <a:lnTo>
                  <a:pt x="217416" y="210495"/>
                </a:lnTo>
                <a:lnTo>
                  <a:pt x="204721" y="206942"/>
                </a:lnTo>
                <a:lnTo>
                  <a:pt x="190016" y="204936"/>
                </a:lnTo>
                <a:lnTo>
                  <a:pt x="173218" y="204338"/>
                </a:lnTo>
                <a:close/>
              </a:path>
              <a:path w="558800" h="393700">
                <a:moveTo>
                  <a:pt x="535140" y="27"/>
                </a:moveTo>
                <a:lnTo>
                  <a:pt x="484481" y="6010"/>
                </a:lnTo>
                <a:lnTo>
                  <a:pt x="434549" y="18896"/>
                </a:lnTo>
                <a:lnTo>
                  <a:pt x="390096" y="42136"/>
                </a:lnTo>
                <a:lnTo>
                  <a:pt x="358198" y="64696"/>
                </a:lnTo>
                <a:lnTo>
                  <a:pt x="326467" y="101407"/>
                </a:lnTo>
                <a:lnTo>
                  <a:pt x="305740" y="137029"/>
                </a:lnTo>
                <a:lnTo>
                  <a:pt x="290812" y="184670"/>
                </a:lnTo>
                <a:lnTo>
                  <a:pt x="287284" y="228719"/>
                </a:lnTo>
                <a:lnTo>
                  <a:pt x="287427" y="234782"/>
                </a:lnTo>
                <a:lnTo>
                  <a:pt x="296550" y="283452"/>
                </a:lnTo>
                <a:lnTo>
                  <a:pt x="319996" y="328953"/>
                </a:lnTo>
                <a:lnTo>
                  <a:pt x="346308" y="360394"/>
                </a:lnTo>
                <a:lnTo>
                  <a:pt x="389238" y="384935"/>
                </a:lnTo>
                <a:lnTo>
                  <a:pt x="430329" y="392768"/>
                </a:lnTo>
                <a:lnTo>
                  <a:pt x="445807" y="393276"/>
                </a:lnTo>
                <a:lnTo>
                  <a:pt x="457850" y="392265"/>
                </a:lnTo>
                <a:lnTo>
                  <a:pt x="505106" y="376526"/>
                </a:lnTo>
                <a:lnTo>
                  <a:pt x="537014" y="353293"/>
                </a:lnTo>
                <a:lnTo>
                  <a:pt x="556384" y="308670"/>
                </a:lnTo>
                <a:lnTo>
                  <a:pt x="558436" y="275991"/>
                </a:lnTo>
                <a:lnTo>
                  <a:pt x="555746" y="264373"/>
                </a:lnTo>
                <a:lnTo>
                  <a:pt x="536574" y="228719"/>
                </a:lnTo>
                <a:lnTo>
                  <a:pt x="403291" y="222688"/>
                </a:lnTo>
                <a:lnTo>
                  <a:pt x="399825" y="214493"/>
                </a:lnTo>
                <a:lnTo>
                  <a:pt x="396987" y="204414"/>
                </a:lnTo>
                <a:lnTo>
                  <a:pt x="394872" y="191846"/>
                </a:lnTo>
                <a:lnTo>
                  <a:pt x="393583" y="176224"/>
                </a:lnTo>
                <a:lnTo>
                  <a:pt x="393223" y="156972"/>
                </a:lnTo>
                <a:lnTo>
                  <a:pt x="394236" y="143849"/>
                </a:lnTo>
                <a:lnTo>
                  <a:pt x="408002" y="96766"/>
                </a:lnTo>
                <a:lnTo>
                  <a:pt x="432668" y="66413"/>
                </a:lnTo>
                <a:lnTo>
                  <a:pt x="471180" y="42572"/>
                </a:lnTo>
                <a:lnTo>
                  <a:pt x="509597" y="28935"/>
                </a:lnTo>
                <a:lnTo>
                  <a:pt x="539175" y="22711"/>
                </a:lnTo>
                <a:lnTo>
                  <a:pt x="535140" y="27"/>
                </a:lnTo>
                <a:close/>
              </a:path>
              <a:path w="558800" h="393700">
                <a:moveTo>
                  <a:pt x="463613" y="204744"/>
                </a:moveTo>
                <a:lnTo>
                  <a:pt x="426337" y="212926"/>
                </a:lnTo>
                <a:lnTo>
                  <a:pt x="403291" y="222688"/>
                </a:lnTo>
                <a:lnTo>
                  <a:pt x="530388" y="222688"/>
                </a:lnTo>
                <a:lnTo>
                  <a:pt x="495010" y="206789"/>
                </a:lnTo>
                <a:lnTo>
                  <a:pt x="463613" y="204744"/>
                </a:lnTo>
                <a:close/>
              </a:path>
            </a:pathLst>
          </a:custGeom>
          <a:solidFill>
            <a:schemeClr val="accent1">
              <a:lumMod val="50000"/>
            </a:schemeClr>
          </a:solidFill>
        </p:spPr>
        <p:txBody>
          <a:bodyPr wrap="square" lIns="0" tIns="0" rIns="0" bIns="0" rtlCol="0"/>
          <a:lstStyle/>
          <a:p>
            <a:endParaRPr/>
          </a:p>
        </p:txBody>
      </p:sp>
      <p:sp>
        <p:nvSpPr>
          <p:cNvPr id="60" name="TextBox 59"/>
          <p:cNvSpPr txBox="1"/>
          <p:nvPr/>
        </p:nvSpPr>
        <p:spPr>
          <a:xfrm>
            <a:off x="1439556" y="5530215"/>
            <a:ext cx="6625568" cy="923330"/>
          </a:xfrm>
          <a:prstGeom prst="rect">
            <a:avLst/>
          </a:prstGeom>
          <a:noFill/>
        </p:spPr>
        <p:txBody>
          <a:bodyPr wrap="square" rtlCol="0">
            <a:spAutoFit/>
          </a:bodyPr>
          <a:lstStyle/>
          <a:p>
            <a:r>
              <a:rPr lang="en-US" sz="1200" i="1" dirty="0"/>
              <a:t>I’ve learned to explain my goals to SMEs and articulate the jumping-off points. When I communicate the end goal clearly, I find that they are more receptive to my approach. I have to remind myself of the need to go back and communicate my intentions to others and connect the building blocks sequentially.</a:t>
            </a:r>
          </a:p>
          <a:p>
            <a:endParaRPr lang="en-US" dirty="0"/>
          </a:p>
        </p:txBody>
      </p:sp>
      <p:sp>
        <p:nvSpPr>
          <p:cNvPr id="61" name="object 12"/>
          <p:cNvSpPr/>
          <p:nvPr/>
        </p:nvSpPr>
        <p:spPr>
          <a:xfrm>
            <a:off x="8305800" y="1367280"/>
            <a:ext cx="279717" cy="196215"/>
          </a:xfrm>
          <a:custGeom>
            <a:avLst/>
            <a:gdLst/>
            <a:ahLst/>
            <a:cxnLst/>
            <a:rect l="l" t="t" r="r" b="b"/>
            <a:pathLst>
              <a:path w="559434" h="392429">
                <a:moveTo>
                  <a:pt x="271910" y="168492"/>
                </a:moveTo>
                <a:lnTo>
                  <a:pt x="155203" y="168492"/>
                </a:lnTo>
                <a:lnTo>
                  <a:pt x="158923" y="176988"/>
                </a:lnTo>
                <a:lnTo>
                  <a:pt x="161993" y="187408"/>
                </a:lnTo>
                <a:lnTo>
                  <a:pt x="164303" y="200014"/>
                </a:lnTo>
                <a:lnTo>
                  <a:pt x="165745" y="215067"/>
                </a:lnTo>
                <a:lnTo>
                  <a:pt x="166210" y="232828"/>
                </a:lnTo>
                <a:lnTo>
                  <a:pt x="165188" y="247365"/>
                </a:lnTo>
                <a:lnTo>
                  <a:pt x="155481" y="286469"/>
                </a:lnTo>
                <a:lnTo>
                  <a:pt x="126448" y="325699"/>
                </a:lnTo>
                <a:lnTo>
                  <a:pt x="87111" y="349472"/>
                </a:lnTo>
                <a:lnTo>
                  <a:pt x="49421" y="363099"/>
                </a:lnTo>
                <a:lnTo>
                  <a:pt x="20109" y="369325"/>
                </a:lnTo>
                <a:lnTo>
                  <a:pt x="25142" y="391913"/>
                </a:lnTo>
                <a:lnTo>
                  <a:pt x="74439" y="387122"/>
                </a:lnTo>
                <a:lnTo>
                  <a:pt x="111967" y="376977"/>
                </a:lnTo>
                <a:lnTo>
                  <a:pt x="147596" y="362370"/>
                </a:lnTo>
                <a:lnTo>
                  <a:pt x="190740" y="335350"/>
                </a:lnTo>
                <a:lnTo>
                  <a:pt x="220354" y="307243"/>
                </a:lnTo>
                <a:lnTo>
                  <a:pt x="242982" y="275626"/>
                </a:lnTo>
                <a:lnTo>
                  <a:pt x="263092" y="229121"/>
                </a:lnTo>
                <a:lnTo>
                  <a:pt x="270618" y="190837"/>
                </a:lnTo>
                <a:lnTo>
                  <a:pt x="271696" y="176988"/>
                </a:lnTo>
                <a:lnTo>
                  <a:pt x="271910" y="168492"/>
                </a:lnTo>
                <a:close/>
              </a:path>
              <a:path w="559434" h="392429">
                <a:moveTo>
                  <a:pt x="110401" y="29"/>
                </a:moveTo>
                <a:lnTo>
                  <a:pt x="62613" y="11720"/>
                </a:lnTo>
                <a:lnTo>
                  <a:pt x="27561" y="33509"/>
                </a:lnTo>
                <a:lnTo>
                  <a:pt x="2793" y="76639"/>
                </a:lnTo>
                <a:lnTo>
                  <a:pt x="0" y="105393"/>
                </a:lnTo>
                <a:lnTo>
                  <a:pt x="477" y="115541"/>
                </a:lnTo>
                <a:lnTo>
                  <a:pt x="21700" y="162740"/>
                </a:lnTo>
                <a:lnTo>
                  <a:pt x="61678" y="187606"/>
                </a:lnTo>
                <a:lnTo>
                  <a:pt x="92874" y="190450"/>
                </a:lnTo>
                <a:lnTo>
                  <a:pt x="104245" y="188708"/>
                </a:lnTo>
                <a:lnTo>
                  <a:pt x="116516" y="185229"/>
                </a:lnTo>
                <a:lnTo>
                  <a:pt x="130728" y="179626"/>
                </a:lnTo>
                <a:lnTo>
                  <a:pt x="142032" y="174019"/>
                </a:lnTo>
                <a:lnTo>
                  <a:pt x="155203" y="168492"/>
                </a:lnTo>
                <a:lnTo>
                  <a:pt x="271910" y="168492"/>
                </a:lnTo>
                <a:lnTo>
                  <a:pt x="271971" y="162740"/>
                </a:lnTo>
                <a:lnTo>
                  <a:pt x="263230" y="113560"/>
                </a:lnTo>
                <a:lnTo>
                  <a:pt x="243953" y="68680"/>
                </a:lnTo>
                <a:lnTo>
                  <a:pt x="218559" y="37515"/>
                </a:lnTo>
                <a:lnTo>
                  <a:pt x="187268" y="15715"/>
                </a:lnTo>
                <a:lnTo>
                  <a:pt x="139340" y="1637"/>
                </a:lnTo>
                <a:lnTo>
                  <a:pt x="125678" y="391"/>
                </a:lnTo>
                <a:lnTo>
                  <a:pt x="110401" y="29"/>
                </a:lnTo>
                <a:close/>
              </a:path>
              <a:path w="559434" h="392429">
                <a:moveTo>
                  <a:pt x="558974" y="168429"/>
                </a:moveTo>
                <a:lnTo>
                  <a:pt x="447484" y="168429"/>
                </a:lnTo>
                <a:lnTo>
                  <a:pt x="451199" y="176924"/>
                </a:lnTo>
                <a:lnTo>
                  <a:pt x="454252" y="187343"/>
                </a:lnTo>
                <a:lnTo>
                  <a:pt x="456541" y="199945"/>
                </a:lnTo>
                <a:lnTo>
                  <a:pt x="457966" y="214989"/>
                </a:lnTo>
                <a:lnTo>
                  <a:pt x="458424" y="232733"/>
                </a:lnTo>
                <a:lnTo>
                  <a:pt x="457414" y="247119"/>
                </a:lnTo>
                <a:lnTo>
                  <a:pt x="447775" y="285401"/>
                </a:lnTo>
                <a:lnTo>
                  <a:pt x="418720" y="325651"/>
                </a:lnTo>
                <a:lnTo>
                  <a:pt x="379415" y="349450"/>
                </a:lnTo>
                <a:lnTo>
                  <a:pt x="341746" y="363093"/>
                </a:lnTo>
                <a:lnTo>
                  <a:pt x="312424" y="369325"/>
                </a:lnTo>
                <a:lnTo>
                  <a:pt x="318484" y="391851"/>
                </a:lnTo>
                <a:lnTo>
                  <a:pt x="369477" y="385828"/>
                </a:lnTo>
                <a:lnTo>
                  <a:pt x="419020" y="371546"/>
                </a:lnTo>
                <a:lnTo>
                  <a:pt x="463270" y="350424"/>
                </a:lnTo>
                <a:lnTo>
                  <a:pt x="494661" y="326114"/>
                </a:lnTo>
                <a:lnTo>
                  <a:pt x="526657" y="287162"/>
                </a:lnTo>
                <a:lnTo>
                  <a:pt x="547636" y="241744"/>
                </a:lnTo>
                <a:lnTo>
                  <a:pt x="556331" y="203013"/>
                </a:lnTo>
                <a:lnTo>
                  <a:pt x="558849" y="174802"/>
                </a:lnTo>
                <a:lnTo>
                  <a:pt x="558974" y="168429"/>
                </a:lnTo>
                <a:close/>
              </a:path>
              <a:path w="559434" h="392429">
                <a:moveTo>
                  <a:pt x="403732" y="0"/>
                </a:moveTo>
                <a:lnTo>
                  <a:pt x="357053" y="11615"/>
                </a:lnTo>
                <a:lnTo>
                  <a:pt x="320452" y="33509"/>
                </a:lnTo>
                <a:lnTo>
                  <a:pt x="295491" y="76639"/>
                </a:lnTo>
                <a:lnTo>
                  <a:pt x="292210" y="105393"/>
                </a:lnTo>
                <a:lnTo>
                  <a:pt x="292211" y="105674"/>
                </a:lnTo>
                <a:lnTo>
                  <a:pt x="307137" y="152240"/>
                </a:lnTo>
                <a:lnTo>
                  <a:pt x="343297" y="184213"/>
                </a:lnTo>
                <a:lnTo>
                  <a:pt x="388251" y="190124"/>
                </a:lnTo>
                <a:lnTo>
                  <a:pt x="401125" y="187896"/>
                </a:lnTo>
                <a:lnTo>
                  <a:pt x="413364" y="184392"/>
                </a:lnTo>
                <a:lnTo>
                  <a:pt x="425090" y="179832"/>
                </a:lnTo>
                <a:lnTo>
                  <a:pt x="436423" y="174437"/>
                </a:lnTo>
                <a:lnTo>
                  <a:pt x="447484" y="168429"/>
                </a:lnTo>
                <a:lnTo>
                  <a:pt x="558974" y="168429"/>
                </a:lnTo>
                <a:lnTo>
                  <a:pt x="554454" y="123203"/>
                </a:lnTo>
                <a:lnTo>
                  <a:pt x="536201" y="76252"/>
                </a:lnTo>
                <a:lnTo>
                  <a:pt x="511812" y="41517"/>
                </a:lnTo>
                <a:lnTo>
                  <a:pt x="473012" y="12970"/>
                </a:lnTo>
                <a:lnTo>
                  <a:pt x="434618" y="2043"/>
                </a:lnTo>
                <a:lnTo>
                  <a:pt x="419743" y="486"/>
                </a:lnTo>
                <a:lnTo>
                  <a:pt x="403732" y="0"/>
                </a:lnTo>
                <a:close/>
              </a:path>
            </a:pathLst>
          </a:custGeom>
          <a:solidFill>
            <a:schemeClr val="accent1">
              <a:lumMod val="50000"/>
            </a:schemeClr>
          </a:solidFill>
        </p:spPr>
        <p:txBody>
          <a:bodyPr wrap="square" lIns="0" tIns="0" rIns="0" bIns="0" rtlCol="0"/>
          <a:lstStyle/>
          <a:p>
            <a:endParaRPr/>
          </a:p>
        </p:txBody>
      </p:sp>
      <p:sp>
        <p:nvSpPr>
          <p:cNvPr id="62" name="object 12"/>
          <p:cNvSpPr/>
          <p:nvPr/>
        </p:nvSpPr>
        <p:spPr>
          <a:xfrm>
            <a:off x="7624172" y="5943600"/>
            <a:ext cx="279717" cy="196215"/>
          </a:xfrm>
          <a:custGeom>
            <a:avLst/>
            <a:gdLst/>
            <a:ahLst/>
            <a:cxnLst/>
            <a:rect l="l" t="t" r="r" b="b"/>
            <a:pathLst>
              <a:path w="559434" h="392429">
                <a:moveTo>
                  <a:pt x="271910" y="168492"/>
                </a:moveTo>
                <a:lnTo>
                  <a:pt x="155203" y="168492"/>
                </a:lnTo>
                <a:lnTo>
                  <a:pt x="158923" y="176988"/>
                </a:lnTo>
                <a:lnTo>
                  <a:pt x="161993" y="187408"/>
                </a:lnTo>
                <a:lnTo>
                  <a:pt x="164303" y="200014"/>
                </a:lnTo>
                <a:lnTo>
                  <a:pt x="165745" y="215067"/>
                </a:lnTo>
                <a:lnTo>
                  <a:pt x="166210" y="232828"/>
                </a:lnTo>
                <a:lnTo>
                  <a:pt x="165188" y="247365"/>
                </a:lnTo>
                <a:lnTo>
                  <a:pt x="155481" y="286469"/>
                </a:lnTo>
                <a:lnTo>
                  <a:pt x="126448" y="325699"/>
                </a:lnTo>
                <a:lnTo>
                  <a:pt x="87111" y="349472"/>
                </a:lnTo>
                <a:lnTo>
                  <a:pt x="49421" y="363099"/>
                </a:lnTo>
                <a:lnTo>
                  <a:pt x="20109" y="369325"/>
                </a:lnTo>
                <a:lnTo>
                  <a:pt x="25142" y="391913"/>
                </a:lnTo>
                <a:lnTo>
                  <a:pt x="74439" y="387122"/>
                </a:lnTo>
                <a:lnTo>
                  <a:pt x="111967" y="376977"/>
                </a:lnTo>
                <a:lnTo>
                  <a:pt x="147596" y="362370"/>
                </a:lnTo>
                <a:lnTo>
                  <a:pt x="190740" y="335350"/>
                </a:lnTo>
                <a:lnTo>
                  <a:pt x="220354" y="307243"/>
                </a:lnTo>
                <a:lnTo>
                  <a:pt x="242982" y="275626"/>
                </a:lnTo>
                <a:lnTo>
                  <a:pt x="263092" y="229121"/>
                </a:lnTo>
                <a:lnTo>
                  <a:pt x="270618" y="190837"/>
                </a:lnTo>
                <a:lnTo>
                  <a:pt x="271696" y="176988"/>
                </a:lnTo>
                <a:lnTo>
                  <a:pt x="271910" y="168492"/>
                </a:lnTo>
                <a:close/>
              </a:path>
              <a:path w="559434" h="392429">
                <a:moveTo>
                  <a:pt x="110401" y="29"/>
                </a:moveTo>
                <a:lnTo>
                  <a:pt x="62613" y="11720"/>
                </a:lnTo>
                <a:lnTo>
                  <a:pt x="27561" y="33509"/>
                </a:lnTo>
                <a:lnTo>
                  <a:pt x="2793" y="76639"/>
                </a:lnTo>
                <a:lnTo>
                  <a:pt x="0" y="105393"/>
                </a:lnTo>
                <a:lnTo>
                  <a:pt x="477" y="115541"/>
                </a:lnTo>
                <a:lnTo>
                  <a:pt x="21700" y="162740"/>
                </a:lnTo>
                <a:lnTo>
                  <a:pt x="61678" y="187606"/>
                </a:lnTo>
                <a:lnTo>
                  <a:pt x="92874" y="190450"/>
                </a:lnTo>
                <a:lnTo>
                  <a:pt x="104245" y="188708"/>
                </a:lnTo>
                <a:lnTo>
                  <a:pt x="116516" y="185229"/>
                </a:lnTo>
                <a:lnTo>
                  <a:pt x="130728" y="179626"/>
                </a:lnTo>
                <a:lnTo>
                  <a:pt x="142032" y="174019"/>
                </a:lnTo>
                <a:lnTo>
                  <a:pt x="155203" y="168492"/>
                </a:lnTo>
                <a:lnTo>
                  <a:pt x="271910" y="168492"/>
                </a:lnTo>
                <a:lnTo>
                  <a:pt x="271971" y="162740"/>
                </a:lnTo>
                <a:lnTo>
                  <a:pt x="263230" y="113560"/>
                </a:lnTo>
                <a:lnTo>
                  <a:pt x="243953" y="68680"/>
                </a:lnTo>
                <a:lnTo>
                  <a:pt x="218559" y="37515"/>
                </a:lnTo>
                <a:lnTo>
                  <a:pt x="187268" y="15715"/>
                </a:lnTo>
                <a:lnTo>
                  <a:pt x="139340" y="1637"/>
                </a:lnTo>
                <a:lnTo>
                  <a:pt x="125678" y="391"/>
                </a:lnTo>
                <a:lnTo>
                  <a:pt x="110401" y="29"/>
                </a:lnTo>
                <a:close/>
              </a:path>
              <a:path w="559434" h="392429">
                <a:moveTo>
                  <a:pt x="558974" y="168429"/>
                </a:moveTo>
                <a:lnTo>
                  <a:pt x="447484" y="168429"/>
                </a:lnTo>
                <a:lnTo>
                  <a:pt x="451199" y="176924"/>
                </a:lnTo>
                <a:lnTo>
                  <a:pt x="454252" y="187343"/>
                </a:lnTo>
                <a:lnTo>
                  <a:pt x="456541" y="199945"/>
                </a:lnTo>
                <a:lnTo>
                  <a:pt x="457966" y="214989"/>
                </a:lnTo>
                <a:lnTo>
                  <a:pt x="458424" y="232733"/>
                </a:lnTo>
                <a:lnTo>
                  <a:pt x="457414" y="247119"/>
                </a:lnTo>
                <a:lnTo>
                  <a:pt x="447775" y="285401"/>
                </a:lnTo>
                <a:lnTo>
                  <a:pt x="418720" y="325651"/>
                </a:lnTo>
                <a:lnTo>
                  <a:pt x="379415" y="349450"/>
                </a:lnTo>
                <a:lnTo>
                  <a:pt x="341746" y="363093"/>
                </a:lnTo>
                <a:lnTo>
                  <a:pt x="312424" y="369325"/>
                </a:lnTo>
                <a:lnTo>
                  <a:pt x="318484" y="391851"/>
                </a:lnTo>
                <a:lnTo>
                  <a:pt x="369477" y="385828"/>
                </a:lnTo>
                <a:lnTo>
                  <a:pt x="419020" y="371546"/>
                </a:lnTo>
                <a:lnTo>
                  <a:pt x="463270" y="350424"/>
                </a:lnTo>
                <a:lnTo>
                  <a:pt x="494661" y="326114"/>
                </a:lnTo>
                <a:lnTo>
                  <a:pt x="526657" y="287162"/>
                </a:lnTo>
                <a:lnTo>
                  <a:pt x="547636" y="241744"/>
                </a:lnTo>
                <a:lnTo>
                  <a:pt x="556331" y="203013"/>
                </a:lnTo>
                <a:lnTo>
                  <a:pt x="558849" y="174802"/>
                </a:lnTo>
                <a:lnTo>
                  <a:pt x="558974" y="168429"/>
                </a:lnTo>
                <a:close/>
              </a:path>
              <a:path w="559434" h="392429">
                <a:moveTo>
                  <a:pt x="403732" y="0"/>
                </a:moveTo>
                <a:lnTo>
                  <a:pt x="357053" y="11615"/>
                </a:lnTo>
                <a:lnTo>
                  <a:pt x="320452" y="33509"/>
                </a:lnTo>
                <a:lnTo>
                  <a:pt x="295491" y="76639"/>
                </a:lnTo>
                <a:lnTo>
                  <a:pt x="292210" y="105393"/>
                </a:lnTo>
                <a:lnTo>
                  <a:pt x="292211" y="105674"/>
                </a:lnTo>
                <a:lnTo>
                  <a:pt x="307137" y="152240"/>
                </a:lnTo>
                <a:lnTo>
                  <a:pt x="343297" y="184213"/>
                </a:lnTo>
                <a:lnTo>
                  <a:pt x="388251" y="190124"/>
                </a:lnTo>
                <a:lnTo>
                  <a:pt x="401125" y="187896"/>
                </a:lnTo>
                <a:lnTo>
                  <a:pt x="413364" y="184392"/>
                </a:lnTo>
                <a:lnTo>
                  <a:pt x="425090" y="179832"/>
                </a:lnTo>
                <a:lnTo>
                  <a:pt x="436423" y="174437"/>
                </a:lnTo>
                <a:lnTo>
                  <a:pt x="447484" y="168429"/>
                </a:lnTo>
                <a:lnTo>
                  <a:pt x="558974" y="168429"/>
                </a:lnTo>
                <a:lnTo>
                  <a:pt x="554454" y="123203"/>
                </a:lnTo>
                <a:lnTo>
                  <a:pt x="536201" y="76252"/>
                </a:lnTo>
                <a:lnTo>
                  <a:pt x="511812" y="41517"/>
                </a:lnTo>
                <a:lnTo>
                  <a:pt x="473012" y="12970"/>
                </a:lnTo>
                <a:lnTo>
                  <a:pt x="434618" y="2043"/>
                </a:lnTo>
                <a:lnTo>
                  <a:pt x="419743" y="486"/>
                </a:lnTo>
                <a:lnTo>
                  <a:pt x="403732" y="0"/>
                </a:lnTo>
                <a:close/>
              </a:path>
            </a:pathLst>
          </a:custGeom>
          <a:solidFill>
            <a:schemeClr val="accent1">
              <a:lumMod val="50000"/>
            </a:schemeClr>
          </a:solidFill>
        </p:spPr>
        <p:txBody>
          <a:bodyPr wrap="square" lIns="0" tIns="0" rIns="0" bIns="0" rtlCol="0"/>
          <a:lstStyle/>
          <a:p>
            <a:endParaRPr/>
          </a:p>
        </p:txBody>
      </p:sp>
      <p:sp>
        <p:nvSpPr>
          <p:cNvPr id="19" name="Curved Right Arrow 18"/>
          <p:cNvSpPr/>
          <p:nvPr/>
        </p:nvSpPr>
        <p:spPr>
          <a:xfrm>
            <a:off x="686838" y="2826643"/>
            <a:ext cx="415437" cy="597412"/>
          </a:xfrm>
          <a:prstGeom prst="curvedRightArrow">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Curved Left Arrow 3"/>
          <p:cNvSpPr/>
          <p:nvPr/>
        </p:nvSpPr>
        <p:spPr>
          <a:xfrm>
            <a:off x="7991475" y="2903025"/>
            <a:ext cx="454183" cy="521030"/>
          </a:xfrm>
          <a:prstGeom prst="curvedLeftArrow">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9996987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316"/>
            <a:ext cx="9182100" cy="6855684"/>
          </a:xfrm>
          <a:prstGeom prst="rect">
            <a:avLst/>
          </a:prstGeom>
          <a:solidFill>
            <a:schemeClr val="bg1">
              <a:lumMod val="85000"/>
            </a:schemeClr>
          </a:solidFill>
        </p:spPr>
        <p:txBody>
          <a:bodyPr wrap="square" rtlCol="0">
            <a:spAutoFit/>
          </a:bodyPr>
          <a:lstStyle/>
          <a:p>
            <a:endParaRPr lang="en-US" dirty="0"/>
          </a:p>
        </p:txBody>
      </p:sp>
      <p:sp>
        <p:nvSpPr>
          <p:cNvPr id="13" name="object 4"/>
          <p:cNvSpPr txBox="1"/>
          <p:nvPr/>
        </p:nvSpPr>
        <p:spPr>
          <a:xfrm>
            <a:off x="990600" y="526636"/>
            <a:ext cx="6899933" cy="307777"/>
          </a:xfrm>
          <a:prstGeom prst="rect">
            <a:avLst/>
          </a:prstGeom>
        </p:spPr>
        <p:txBody>
          <a:bodyPr vert="horz" wrap="square" lIns="0" tIns="0" rIns="0" bIns="0" rtlCol="0">
            <a:spAutoFit/>
          </a:bodyPr>
          <a:lstStyle/>
          <a:p>
            <a:pPr marL="12700">
              <a:lnSpc>
                <a:spcPct val="100000"/>
              </a:lnSpc>
            </a:pPr>
            <a:r>
              <a:rPr lang="en-US" sz="2000" b="1" dirty="0">
                <a:solidFill>
                  <a:srgbClr val="404040"/>
                </a:solidFill>
                <a:latin typeface="Lato"/>
                <a:cs typeface="Lato"/>
              </a:rPr>
              <a:t>    </a:t>
            </a:r>
            <a:endParaRPr sz="2000" b="1" dirty="0">
              <a:latin typeface="Lato Black"/>
              <a:cs typeface="Lato Black"/>
            </a:endParaRPr>
          </a:p>
        </p:txBody>
      </p:sp>
      <p:sp>
        <p:nvSpPr>
          <p:cNvPr id="29" name="object 7"/>
          <p:cNvSpPr/>
          <p:nvPr/>
        </p:nvSpPr>
        <p:spPr>
          <a:xfrm flipH="1">
            <a:off x="785984" y="304800"/>
            <a:ext cx="45719" cy="514350"/>
          </a:xfrm>
          <a:custGeom>
            <a:avLst/>
            <a:gdLst/>
            <a:ahLst/>
            <a:cxnLst/>
            <a:rect l="l" t="t" r="r" b="b"/>
            <a:pathLst>
              <a:path h="1028700">
                <a:moveTo>
                  <a:pt x="0" y="0"/>
                </a:moveTo>
                <a:lnTo>
                  <a:pt x="0" y="1028393"/>
                </a:lnTo>
              </a:path>
            </a:pathLst>
          </a:custGeom>
          <a:ln w="62841">
            <a:solidFill>
              <a:srgbClr val="FFFFFF"/>
            </a:solidFill>
          </a:ln>
        </p:spPr>
        <p:txBody>
          <a:bodyPr wrap="square" lIns="0" tIns="0" rIns="0" bIns="0" rtlCol="0"/>
          <a:lstStyle/>
          <a:p>
            <a:endParaRPr/>
          </a:p>
        </p:txBody>
      </p:sp>
      <p:sp>
        <p:nvSpPr>
          <p:cNvPr id="30" name="object 13"/>
          <p:cNvSpPr/>
          <p:nvPr/>
        </p:nvSpPr>
        <p:spPr>
          <a:xfrm>
            <a:off x="2077" y="2316"/>
            <a:ext cx="1369523" cy="1129781"/>
          </a:xfrm>
          <a:prstGeom prst="rect">
            <a:avLst/>
          </a:prstGeom>
          <a:blipFill>
            <a:blip r:embed="rId3" cstate="print"/>
            <a:stretch>
              <a:fillRect/>
            </a:stretch>
          </a:blipFill>
        </p:spPr>
        <p:txBody>
          <a:bodyPr wrap="square" lIns="0" tIns="0" rIns="0" bIns="0" rtlCol="0"/>
          <a:lstStyle/>
          <a:p>
            <a:endParaRPr/>
          </a:p>
        </p:txBody>
      </p:sp>
      <p:sp>
        <p:nvSpPr>
          <p:cNvPr id="35" name="object 4"/>
          <p:cNvSpPr txBox="1"/>
          <p:nvPr/>
        </p:nvSpPr>
        <p:spPr>
          <a:xfrm>
            <a:off x="1247140" y="263038"/>
            <a:ext cx="5153660" cy="263598"/>
          </a:xfrm>
          <a:prstGeom prst="rect">
            <a:avLst/>
          </a:prstGeom>
        </p:spPr>
        <p:txBody>
          <a:bodyPr vert="horz" wrap="square" lIns="0" tIns="0" rIns="0" bIns="0" rtlCol="0">
            <a:spAutoFit/>
          </a:bodyPr>
          <a:lstStyle/>
          <a:p>
            <a:pPr marL="12700">
              <a:lnSpc>
                <a:spcPts val="2415"/>
              </a:lnSpc>
            </a:pPr>
            <a:r>
              <a:rPr lang="en-US" sz="1200" dirty="0">
                <a:solidFill>
                  <a:srgbClr val="404040"/>
                </a:solidFill>
                <a:latin typeface="Lato"/>
                <a:cs typeface="Lato"/>
              </a:rPr>
              <a:t>New Leadership Competencies for Instructional Designers</a:t>
            </a:r>
            <a:endParaRPr sz="1200" dirty="0">
              <a:latin typeface="Lato"/>
              <a:cs typeface="Lato"/>
            </a:endParaRPr>
          </a:p>
        </p:txBody>
      </p:sp>
      <p:sp>
        <p:nvSpPr>
          <p:cNvPr id="2" name="Flowchart: Process 1"/>
          <p:cNvSpPr/>
          <p:nvPr/>
        </p:nvSpPr>
        <p:spPr>
          <a:xfrm>
            <a:off x="3352800" y="1752600"/>
            <a:ext cx="2819400" cy="685800"/>
          </a:xfrm>
          <a:prstGeom prst="flowChartProcess">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50000"/>
                </a:schemeClr>
              </a:solidFill>
            </a:endParaRPr>
          </a:p>
          <a:p>
            <a:pPr algn="ctr"/>
            <a:r>
              <a:rPr lang="en-US" dirty="0">
                <a:solidFill>
                  <a:schemeClr val="bg1"/>
                </a:solidFill>
                <a:ea typeface="Calibri"/>
                <a:cs typeface="Times New Roman"/>
              </a:rPr>
              <a:t>Inspire a Shared Vision</a:t>
            </a:r>
          </a:p>
          <a:p>
            <a:pPr algn="ctr"/>
            <a:endParaRPr lang="en-US" dirty="0">
              <a:solidFill>
                <a:schemeClr val="bg1"/>
              </a:solidFill>
            </a:endParaRPr>
          </a:p>
          <a:p>
            <a:pPr algn="ctr"/>
            <a:endParaRPr lang="en-US" dirty="0">
              <a:solidFill>
                <a:schemeClr val="bg2">
                  <a:lumMod val="50000"/>
                </a:schemeClr>
              </a:solidFill>
            </a:endParaRPr>
          </a:p>
        </p:txBody>
      </p:sp>
      <p:sp>
        <p:nvSpPr>
          <p:cNvPr id="3" name="TextBox 2"/>
          <p:cNvSpPr txBox="1"/>
          <p:nvPr/>
        </p:nvSpPr>
        <p:spPr>
          <a:xfrm>
            <a:off x="1654503" y="819056"/>
            <a:ext cx="7184697" cy="1107996"/>
          </a:xfrm>
          <a:prstGeom prst="rect">
            <a:avLst/>
          </a:prstGeom>
          <a:noFill/>
        </p:spPr>
        <p:txBody>
          <a:bodyPr wrap="square" rtlCol="0">
            <a:spAutoFit/>
          </a:bodyPr>
          <a:lstStyle/>
          <a:p>
            <a:r>
              <a:rPr lang="en-US" sz="1200" i="1" dirty="0"/>
              <a:t>There are a lot of people on the team who all have visions of what the course should look like, how it should be constructed, how it should be instructionally engaging, etc. The ID is the person who makes sure their end points align with the needs of the students.</a:t>
            </a:r>
          </a:p>
          <a:p>
            <a:endParaRPr lang="en-US" sz="1200" i="1" dirty="0"/>
          </a:p>
          <a:p>
            <a:endParaRPr lang="en-US" dirty="0"/>
          </a:p>
        </p:txBody>
      </p:sp>
      <p:sp>
        <p:nvSpPr>
          <p:cNvPr id="38" name="object 11"/>
          <p:cNvSpPr/>
          <p:nvPr/>
        </p:nvSpPr>
        <p:spPr>
          <a:xfrm>
            <a:off x="1359229" y="864356"/>
            <a:ext cx="295274" cy="267741"/>
          </a:xfrm>
          <a:custGeom>
            <a:avLst/>
            <a:gdLst/>
            <a:ahLst/>
            <a:cxnLst/>
            <a:rect l="l" t="t" r="r" b="b"/>
            <a:pathLst>
              <a:path w="558800" h="393700">
                <a:moveTo>
                  <a:pt x="243428" y="0"/>
                </a:moveTo>
                <a:lnTo>
                  <a:pt x="193611" y="4600"/>
                </a:lnTo>
                <a:lnTo>
                  <a:pt x="156334" y="14584"/>
                </a:lnTo>
                <a:lnTo>
                  <a:pt x="120533" y="29130"/>
                </a:lnTo>
                <a:lnTo>
                  <a:pt x="77394" y="55794"/>
                </a:lnTo>
                <a:lnTo>
                  <a:pt x="48484" y="82781"/>
                </a:lnTo>
                <a:lnTo>
                  <a:pt x="21208" y="124715"/>
                </a:lnTo>
                <a:lnTo>
                  <a:pt x="7921" y="160467"/>
                </a:lnTo>
                <a:lnTo>
                  <a:pt x="1189" y="197992"/>
                </a:lnTo>
                <a:lnTo>
                  <a:pt x="0" y="224431"/>
                </a:lnTo>
                <a:lnTo>
                  <a:pt x="110" y="232095"/>
                </a:lnTo>
                <a:lnTo>
                  <a:pt x="4583" y="269994"/>
                </a:lnTo>
                <a:lnTo>
                  <a:pt x="22026" y="316590"/>
                </a:lnTo>
                <a:lnTo>
                  <a:pt x="45017" y="350903"/>
                </a:lnTo>
                <a:lnTo>
                  <a:pt x="85119" y="379981"/>
                </a:lnTo>
                <a:lnTo>
                  <a:pt x="122660" y="391172"/>
                </a:lnTo>
                <a:lnTo>
                  <a:pt x="152031" y="393325"/>
                </a:lnTo>
                <a:lnTo>
                  <a:pt x="164306" y="392438"/>
                </a:lnTo>
                <a:lnTo>
                  <a:pt x="211890" y="377215"/>
                </a:lnTo>
                <a:lnTo>
                  <a:pt x="243756" y="354471"/>
                </a:lnTo>
                <a:lnTo>
                  <a:pt x="264163" y="310203"/>
                </a:lnTo>
                <a:lnTo>
                  <a:pt x="266525" y="278224"/>
                </a:lnTo>
                <a:lnTo>
                  <a:pt x="264022" y="266158"/>
                </a:lnTo>
                <a:lnTo>
                  <a:pt x="244250" y="231817"/>
                </a:lnTo>
                <a:lnTo>
                  <a:pt x="110978" y="223115"/>
                </a:lnTo>
                <a:lnTo>
                  <a:pt x="106805" y="214015"/>
                </a:lnTo>
                <a:lnTo>
                  <a:pt x="103896" y="203609"/>
                </a:lnTo>
                <a:lnTo>
                  <a:pt x="102072" y="191332"/>
                </a:lnTo>
                <a:lnTo>
                  <a:pt x="101156" y="176619"/>
                </a:lnTo>
                <a:lnTo>
                  <a:pt x="100969" y="158904"/>
                </a:lnTo>
                <a:lnTo>
                  <a:pt x="102140" y="144308"/>
                </a:lnTo>
                <a:lnTo>
                  <a:pt x="111952" y="106039"/>
                </a:lnTo>
                <a:lnTo>
                  <a:pt x="140392" y="66461"/>
                </a:lnTo>
                <a:lnTo>
                  <a:pt x="178834" y="42593"/>
                </a:lnTo>
                <a:lnTo>
                  <a:pt x="217259" y="28941"/>
                </a:lnTo>
                <a:lnTo>
                  <a:pt x="246860" y="22711"/>
                </a:lnTo>
                <a:lnTo>
                  <a:pt x="243428" y="0"/>
                </a:lnTo>
                <a:close/>
              </a:path>
              <a:path w="558800" h="393700">
                <a:moveTo>
                  <a:pt x="173218" y="204338"/>
                </a:moveTo>
                <a:lnTo>
                  <a:pt x="161271" y="205315"/>
                </a:lnTo>
                <a:lnTo>
                  <a:pt x="148640" y="208077"/>
                </a:lnTo>
                <a:lnTo>
                  <a:pt x="134990" y="213553"/>
                </a:lnTo>
                <a:lnTo>
                  <a:pt x="123590" y="218674"/>
                </a:lnTo>
                <a:lnTo>
                  <a:pt x="110978" y="223115"/>
                </a:lnTo>
                <a:lnTo>
                  <a:pt x="237353" y="223115"/>
                </a:lnTo>
                <a:lnTo>
                  <a:pt x="237099" y="222794"/>
                </a:lnTo>
                <a:lnTo>
                  <a:pt x="228182" y="215733"/>
                </a:lnTo>
                <a:lnTo>
                  <a:pt x="217416" y="210495"/>
                </a:lnTo>
                <a:lnTo>
                  <a:pt x="204721" y="206942"/>
                </a:lnTo>
                <a:lnTo>
                  <a:pt x="190016" y="204936"/>
                </a:lnTo>
                <a:lnTo>
                  <a:pt x="173218" y="204338"/>
                </a:lnTo>
                <a:close/>
              </a:path>
              <a:path w="558800" h="393700">
                <a:moveTo>
                  <a:pt x="535140" y="27"/>
                </a:moveTo>
                <a:lnTo>
                  <a:pt x="484481" y="6010"/>
                </a:lnTo>
                <a:lnTo>
                  <a:pt x="434549" y="18896"/>
                </a:lnTo>
                <a:lnTo>
                  <a:pt x="390096" y="42136"/>
                </a:lnTo>
                <a:lnTo>
                  <a:pt x="358198" y="64696"/>
                </a:lnTo>
                <a:lnTo>
                  <a:pt x="326467" y="101407"/>
                </a:lnTo>
                <a:lnTo>
                  <a:pt x="305740" y="137029"/>
                </a:lnTo>
                <a:lnTo>
                  <a:pt x="290812" y="184670"/>
                </a:lnTo>
                <a:lnTo>
                  <a:pt x="287284" y="228719"/>
                </a:lnTo>
                <a:lnTo>
                  <a:pt x="287427" y="234782"/>
                </a:lnTo>
                <a:lnTo>
                  <a:pt x="296550" y="283452"/>
                </a:lnTo>
                <a:lnTo>
                  <a:pt x="319996" y="328953"/>
                </a:lnTo>
                <a:lnTo>
                  <a:pt x="346308" y="360394"/>
                </a:lnTo>
                <a:lnTo>
                  <a:pt x="389238" y="384935"/>
                </a:lnTo>
                <a:lnTo>
                  <a:pt x="430329" y="392768"/>
                </a:lnTo>
                <a:lnTo>
                  <a:pt x="445807" y="393276"/>
                </a:lnTo>
                <a:lnTo>
                  <a:pt x="457850" y="392265"/>
                </a:lnTo>
                <a:lnTo>
                  <a:pt x="505106" y="376526"/>
                </a:lnTo>
                <a:lnTo>
                  <a:pt x="537014" y="353293"/>
                </a:lnTo>
                <a:lnTo>
                  <a:pt x="556384" y="308670"/>
                </a:lnTo>
                <a:lnTo>
                  <a:pt x="558436" y="275991"/>
                </a:lnTo>
                <a:lnTo>
                  <a:pt x="555746" y="264373"/>
                </a:lnTo>
                <a:lnTo>
                  <a:pt x="536574" y="228719"/>
                </a:lnTo>
                <a:lnTo>
                  <a:pt x="403291" y="222688"/>
                </a:lnTo>
                <a:lnTo>
                  <a:pt x="399825" y="214493"/>
                </a:lnTo>
                <a:lnTo>
                  <a:pt x="396987" y="204414"/>
                </a:lnTo>
                <a:lnTo>
                  <a:pt x="394872" y="191846"/>
                </a:lnTo>
                <a:lnTo>
                  <a:pt x="393583" y="176224"/>
                </a:lnTo>
                <a:lnTo>
                  <a:pt x="393223" y="156972"/>
                </a:lnTo>
                <a:lnTo>
                  <a:pt x="394236" y="143849"/>
                </a:lnTo>
                <a:lnTo>
                  <a:pt x="408002" y="96766"/>
                </a:lnTo>
                <a:lnTo>
                  <a:pt x="432668" y="66413"/>
                </a:lnTo>
                <a:lnTo>
                  <a:pt x="471180" y="42572"/>
                </a:lnTo>
                <a:lnTo>
                  <a:pt x="509597" y="28935"/>
                </a:lnTo>
                <a:lnTo>
                  <a:pt x="539175" y="22711"/>
                </a:lnTo>
                <a:lnTo>
                  <a:pt x="535140" y="27"/>
                </a:lnTo>
                <a:close/>
              </a:path>
              <a:path w="558800" h="393700">
                <a:moveTo>
                  <a:pt x="463613" y="204744"/>
                </a:moveTo>
                <a:lnTo>
                  <a:pt x="426337" y="212926"/>
                </a:lnTo>
                <a:lnTo>
                  <a:pt x="403291" y="222688"/>
                </a:lnTo>
                <a:lnTo>
                  <a:pt x="530388" y="222688"/>
                </a:lnTo>
                <a:lnTo>
                  <a:pt x="495010" y="206789"/>
                </a:lnTo>
                <a:lnTo>
                  <a:pt x="463613" y="204744"/>
                </a:lnTo>
                <a:close/>
              </a:path>
            </a:pathLst>
          </a:custGeom>
          <a:solidFill>
            <a:schemeClr val="accent1">
              <a:lumMod val="50000"/>
            </a:schemeClr>
          </a:solidFill>
        </p:spPr>
        <p:txBody>
          <a:bodyPr wrap="square" lIns="0" tIns="0" rIns="0" bIns="0" rtlCol="0"/>
          <a:lstStyle/>
          <a:p>
            <a:endParaRPr/>
          </a:p>
        </p:txBody>
      </p:sp>
      <p:sp>
        <p:nvSpPr>
          <p:cNvPr id="51" name="Flowchart: Process 50"/>
          <p:cNvSpPr/>
          <p:nvPr/>
        </p:nvSpPr>
        <p:spPr>
          <a:xfrm>
            <a:off x="1456787" y="2438400"/>
            <a:ext cx="1922134" cy="685800"/>
          </a:xfrm>
          <a:prstGeom prst="flowChartProcess">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50000"/>
                </a:schemeClr>
              </a:solidFill>
            </a:endParaRPr>
          </a:p>
          <a:p>
            <a:pPr algn="ctr"/>
            <a:endParaRPr lang="en-US" b="1" dirty="0">
              <a:solidFill>
                <a:schemeClr val="bg1">
                  <a:lumMod val="65000"/>
                </a:schemeClr>
              </a:solidFill>
              <a:ea typeface="Calibri"/>
              <a:cs typeface="Times New Roman"/>
            </a:endParaRPr>
          </a:p>
          <a:p>
            <a:pPr algn="ctr"/>
            <a:r>
              <a:rPr lang="en-US" b="1" dirty="0">
                <a:solidFill>
                  <a:schemeClr val="bg1"/>
                </a:solidFill>
                <a:ea typeface="Calibri"/>
                <a:cs typeface="Times New Roman"/>
              </a:rPr>
              <a:t>Envision Future Goals</a:t>
            </a:r>
          </a:p>
          <a:p>
            <a:pPr algn="ctr"/>
            <a:endParaRPr lang="en-US" dirty="0">
              <a:solidFill>
                <a:schemeClr val="bg2">
                  <a:lumMod val="50000"/>
                </a:schemeClr>
              </a:solidFill>
            </a:endParaRPr>
          </a:p>
          <a:p>
            <a:pPr algn="ctr"/>
            <a:endParaRPr lang="en-US" dirty="0">
              <a:solidFill>
                <a:schemeClr val="bg2">
                  <a:lumMod val="50000"/>
                </a:schemeClr>
              </a:solidFill>
            </a:endParaRPr>
          </a:p>
        </p:txBody>
      </p:sp>
      <p:sp>
        <p:nvSpPr>
          <p:cNvPr id="52" name="Flowchart: Process 51"/>
          <p:cNvSpPr/>
          <p:nvPr/>
        </p:nvSpPr>
        <p:spPr>
          <a:xfrm>
            <a:off x="6172200" y="2438400"/>
            <a:ext cx="2209800" cy="664614"/>
          </a:xfrm>
          <a:prstGeom prst="flowChartProcess">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50000"/>
                </a:schemeClr>
              </a:solidFill>
            </a:endParaRPr>
          </a:p>
          <a:p>
            <a:pPr algn="ctr"/>
            <a:endParaRPr lang="en-US" b="1" dirty="0">
              <a:solidFill>
                <a:schemeClr val="bg1">
                  <a:lumMod val="65000"/>
                </a:schemeClr>
              </a:solidFill>
              <a:ea typeface="Calibri"/>
              <a:cs typeface="Times New Roman"/>
            </a:endParaRPr>
          </a:p>
          <a:p>
            <a:pPr algn="ctr"/>
            <a:r>
              <a:rPr lang="en-US" b="1" dirty="0">
                <a:solidFill>
                  <a:schemeClr val="bg1"/>
                </a:solidFill>
                <a:ea typeface="Calibri"/>
                <a:cs typeface="Times New Roman"/>
              </a:rPr>
              <a:t>Promote Enthusiasm for Shared Goals</a:t>
            </a:r>
          </a:p>
          <a:p>
            <a:pPr algn="ctr"/>
            <a:endParaRPr lang="en-US" dirty="0">
              <a:solidFill>
                <a:schemeClr val="bg1"/>
              </a:solidFill>
            </a:endParaRPr>
          </a:p>
          <a:p>
            <a:pPr algn="ctr"/>
            <a:endParaRPr lang="en-US" dirty="0">
              <a:solidFill>
                <a:schemeClr val="bg2">
                  <a:lumMod val="50000"/>
                </a:schemeClr>
              </a:solidFill>
            </a:endParaRPr>
          </a:p>
        </p:txBody>
      </p:sp>
      <p:sp>
        <p:nvSpPr>
          <p:cNvPr id="59" name="object 11"/>
          <p:cNvSpPr/>
          <p:nvPr/>
        </p:nvSpPr>
        <p:spPr>
          <a:xfrm>
            <a:off x="1099503" y="5381625"/>
            <a:ext cx="295274" cy="267741"/>
          </a:xfrm>
          <a:custGeom>
            <a:avLst/>
            <a:gdLst/>
            <a:ahLst/>
            <a:cxnLst/>
            <a:rect l="l" t="t" r="r" b="b"/>
            <a:pathLst>
              <a:path w="558800" h="393700">
                <a:moveTo>
                  <a:pt x="243428" y="0"/>
                </a:moveTo>
                <a:lnTo>
                  <a:pt x="193611" y="4600"/>
                </a:lnTo>
                <a:lnTo>
                  <a:pt x="156334" y="14584"/>
                </a:lnTo>
                <a:lnTo>
                  <a:pt x="120533" y="29130"/>
                </a:lnTo>
                <a:lnTo>
                  <a:pt x="77394" y="55794"/>
                </a:lnTo>
                <a:lnTo>
                  <a:pt x="48484" y="82781"/>
                </a:lnTo>
                <a:lnTo>
                  <a:pt x="21208" y="124715"/>
                </a:lnTo>
                <a:lnTo>
                  <a:pt x="7921" y="160467"/>
                </a:lnTo>
                <a:lnTo>
                  <a:pt x="1189" y="197992"/>
                </a:lnTo>
                <a:lnTo>
                  <a:pt x="0" y="224431"/>
                </a:lnTo>
                <a:lnTo>
                  <a:pt x="110" y="232095"/>
                </a:lnTo>
                <a:lnTo>
                  <a:pt x="4583" y="269994"/>
                </a:lnTo>
                <a:lnTo>
                  <a:pt x="22026" y="316590"/>
                </a:lnTo>
                <a:lnTo>
                  <a:pt x="45017" y="350903"/>
                </a:lnTo>
                <a:lnTo>
                  <a:pt x="85119" y="379981"/>
                </a:lnTo>
                <a:lnTo>
                  <a:pt x="122660" y="391172"/>
                </a:lnTo>
                <a:lnTo>
                  <a:pt x="152031" y="393325"/>
                </a:lnTo>
                <a:lnTo>
                  <a:pt x="164306" y="392438"/>
                </a:lnTo>
                <a:lnTo>
                  <a:pt x="211890" y="377215"/>
                </a:lnTo>
                <a:lnTo>
                  <a:pt x="243756" y="354471"/>
                </a:lnTo>
                <a:lnTo>
                  <a:pt x="264163" y="310203"/>
                </a:lnTo>
                <a:lnTo>
                  <a:pt x="266525" y="278224"/>
                </a:lnTo>
                <a:lnTo>
                  <a:pt x="264022" y="266158"/>
                </a:lnTo>
                <a:lnTo>
                  <a:pt x="244250" y="231817"/>
                </a:lnTo>
                <a:lnTo>
                  <a:pt x="110978" y="223115"/>
                </a:lnTo>
                <a:lnTo>
                  <a:pt x="106805" y="214015"/>
                </a:lnTo>
                <a:lnTo>
                  <a:pt x="103896" y="203609"/>
                </a:lnTo>
                <a:lnTo>
                  <a:pt x="102072" y="191332"/>
                </a:lnTo>
                <a:lnTo>
                  <a:pt x="101156" y="176619"/>
                </a:lnTo>
                <a:lnTo>
                  <a:pt x="100969" y="158904"/>
                </a:lnTo>
                <a:lnTo>
                  <a:pt x="102140" y="144308"/>
                </a:lnTo>
                <a:lnTo>
                  <a:pt x="111952" y="106039"/>
                </a:lnTo>
                <a:lnTo>
                  <a:pt x="140392" y="66461"/>
                </a:lnTo>
                <a:lnTo>
                  <a:pt x="178834" y="42593"/>
                </a:lnTo>
                <a:lnTo>
                  <a:pt x="217259" y="28941"/>
                </a:lnTo>
                <a:lnTo>
                  <a:pt x="246860" y="22711"/>
                </a:lnTo>
                <a:lnTo>
                  <a:pt x="243428" y="0"/>
                </a:lnTo>
                <a:close/>
              </a:path>
              <a:path w="558800" h="393700">
                <a:moveTo>
                  <a:pt x="173218" y="204338"/>
                </a:moveTo>
                <a:lnTo>
                  <a:pt x="161271" y="205315"/>
                </a:lnTo>
                <a:lnTo>
                  <a:pt x="148640" y="208077"/>
                </a:lnTo>
                <a:lnTo>
                  <a:pt x="134990" y="213553"/>
                </a:lnTo>
                <a:lnTo>
                  <a:pt x="123590" y="218674"/>
                </a:lnTo>
                <a:lnTo>
                  <a:pt x="110978" y="223115"/>
                </a:lnTo>
                <a:lnTo>
                  <a:pt x="237353" y="223115"/>
                </a:lnTo>
                <a:lnTo>
                  <a:pt x="237099" y="222794"/>
                </a:lnTo>
                <a:lnTo>
                  <a:pt x="228182" y="215733"/>
                </a:lnTo>
                <a:lnTo>
                  <a:pt x="217416" y="210495"/>
                </a:lnTo>
                <a:lnTo>
                  <a:pt x="204721" y="206942"/>
                </a:lnTo>
                <a:lnTo>
                  <a:pt x="190016" y="204936"/>
                </a:lnTo>
                <a:lnTo>
                  <a:pt x="173218" y="204338"/>
                </a:lnTo>
                <a:close/>
              </a:path>
              <a:path w="558800" h="393700">
                <a:moveTo>
                  <a:pt x="535140" y="27"/>
                </a:moveTo>
                <a:lnTo>
                  <a:pt x="484481" y="6010"/>
                </a:lnTo>
                <a:lnTo>
                  <a:pt x="434549" y="18896"/>
                </a:lnTo>
                <a:lnTo>
                  <a:pt x="390096" y="42136"/>
                </a:lnTo>
                <a:lnTo>
                  <a:pt x="358198" y="64696"/>
                </a:lnTo>
                <a:lnTo>
                  <a:pt x="326467" y="101407"/>
                </a:lnTo>
                <a:lnTo>
                  <a:pt x="305740" y="137029"/>
                </a:lnTo>
                <a:lnTo>
                  <a:pt x="290812" y="184670"/>
                </a:lnTo>
                <a:lnTo>
                  <a:pt x="287284" y="228719"/>
                </a:lnTo>
                <a:lnTo>
                  <a:pt x="287427" y="234782"/>
                </a:lnTo>
                <a:lnTo>
                  <a:pt x="296550" y="283452"/>
                </a:lnTo>
                <a:lnTo>
                  <a:pt x="319996" y="328953"/>
                </a:lnTo>
                <a:lnTo>
                  <a:pt x="346308" y="360394"/>
                </a:lnTo>
                <a:lnTo>
                  <a:pt x="389238" y="384935"/>
                </a:lnTo>
                <a:lnTo>
                  <a:pt x="430329" y="392768"/>
                </a:lnTo>
                <a:lnTo>
                  <a:pt x="445807" y="393276"/>
                </a:lnTo>
                <a:lnTo>
                  <a:pt x="457850" y="392265"/>
                </a:lnTo>
                <a:lnTo>
                  <a:pt x="505106" y="376526"/>
                </a:lnTo>
                <a:lnTo>
                  <a:pt x="537014" y="353293"/>
                </a:lnTo>
                <a:lnTo>
                  <a:pt x="556384" y="308670"/>
                </a:lnTo>
                <a:lnTo>
                  <a:pt x="558436" y="275991"/>
                </a:lnTo>
                <a:lnTo>
                  <a:pt x="555746" y="264373"/>
                </a:lnTo>
                <a:lnTo>
                  <a:pt x="536574" y="228719"/>
                </a:lnTo>
                <a:lnTo>
                  <a:pt x="403291" y="222688"/>
                </a:lnTo>
                <a:lnTo>
                  <a:pt x="399825" y="214493"/>
                </a:lnTo>
                <a:lnTo>
                  <a:pt x="396987" y="204414"/>
                </a:lnTo>
                <a:lnTo>
                  <a:pt x="394872" y="191846"/>
                </a:lnTo>
                <a:lnTo>
                  <a:pt x="393583" y="176224"/>
                </a:lnTo>
                <a:lnTo>
                  <a:pt x="393223" y="156972"/>
                </a:lnTo>
                <a:lnTo>
                  <a:pt x="394236" y="143849"/>
                </a:lnTo>
                <a:lnTo>
                  <a:pt x="408002" y="96766"/>
                </a:lnTo>
                <a:lnTo>
                  <a:pt x="432668" y="66413"/>
                </a:lnTo>
                <a:lnTo>
                  <a:pt x="471180" y="42572"/>
                </a:lnTo>
                <a:lnTo>
                  <a:pt x="509597" y="28935"/>
                </a:lnTo>
                <a:lnTo>
                  <a:pt x="539175" y="22711"/>
                </a:lnTo>
                <a:lnTo>
                  <a:pt x="535140" y="27"/>
                </a:lnTo>
                <a:close/>
              </a:path>
              <a:path w="558800" h="393700">
                <a:moveTo>
                  <a:pt x="463613" y="204744"/>
                </a:moveTo>
                <a:lnTo>
                  <a:pt x="426337" y="212926"/>
                </a:lnTo>
                <a:lnTo>
                  <a:pt x="403291" y="222688"/>
                </a:lnTo>
                <a:lnTo>
                  <a:pt x="530388" y="222688"/>
                </a:lnTo>
                <a:lnTo>
                  <a:pt x="495010" y="206789"/>
                </a:lnTo>
                <a:lnTo>
                  <a:pt x="463613" y="204744"/>
                </a:lnTo>
                <a:close/>
              </a:path>
            </a:pathLst>
          </a:custGeom>
          <a:solidFill>
            <a:schemeClr val="accent1">
              <a:lumMod val="50000"/>
            </a:schemeClr>
          </a:solidFill>
        </p:spPr>
        <p:txBody>
          <a:bodyPr wrap="square" lIns="0" tIns="0" rIns="0" bIns="0" rtlCol="0"/>
          <a:lstStyle/>
          <a:p>
            <a:endParaRPr/>
          </a:p>
        </p:txBody>
      </p:sp>
      <p:sp>
        <p:nvSpPr>
          <p:cNvPr id="60" name="TextBox 59"/>
          <p:cNvSpPr txBox="1"/>
          <p:nvPr/>
        </p:nvSpPr>
        <p:spPr>
          <a:xfrm>
            <a:off x="1359229" y="5449669"/>
            <a:ext cx="6625568" cy="646331"/>
          </a:xfrm>
          <a:prstGeom prst="rect">
            <a:avLst/>
          </a:prstGeom>
          <a:noFill/>
        </p:spPr>
        <p:txBody>
          <a:bodyPr wrap="square" rtlCol="0">
            <a:spAutoFit/>
          </a:bodyPr>
          <a:lstStyle/>
          <a:p>
            <a:r>
              <a:rPr lang="en-US" sz="1200" i="1" dirty="0"/>
              <a:t>My leadership strategy was simply that of getting someone who thinks they have an expert view of what needs to be done to a point where they are willing to collaborate, build respect and enthusiasm, and move away from the point where they are fighting to be the expert in the room.</a:t>
            </a:r>
          </a:p>
        </p:txBody>
      </p:sp>
      <p:sp>
        <p:nvSpPr>
          <p:cNvPr id="61" name="object 12"/>
          <p:cNvSpPr/>
          <p:nvPr/>
        </p:nvSpPr>
        <p:spPr>
          <a:xfrm>
            <a:off x="4021951" y="1269170"/>
            <a:ext cx="279717" cy="196215"/>
          </a:xfrm>
          <a:custGeom>
            <a:avLst/>
            <a:gdLst/>
            <a:ahLst/>
            <a:cxnLst/>
            <a:rect l="l" t="t" r="r" b="b"/>
            <a:pathLst>
              <a:path w="559434" h="392429">
                <a:moveTo>
                  <a:pt x="271910" y="168492"/>
                </a:moveTo>
                <a:lnTo>
                  <a:pt x="155203" y="168492"/>
                </a:lnTo>
                <a:lnTo>
                  <a:pt x="158923" y="176988"/>
                </a:lnTo>
                <a:lnTo>
                  <a:pt x="161993" y="187408"/>
                </a:lnTo>
                <a:lnTo>
                  <a:pt x="164303" y="200014"/>
                </a:lnTo>
                <a:lnTo>
                  <a:pt x="165745" y="215067"/>
                </a:lnTo>
                <a:lnTo>
                  <a:pt x="166210" y="232828"/>
                </a:lnTo>
                <a:lnTo>
                  <a:pt x="165188" y="247365"/>
                </a:lnTo>
                <a:lnTo>
                  <a:pt x="155481" y="286469"/>
                </a:lnTo>
                <a:lnTo>
                  <a:pt x="126448" y="325699"/>
                </a:lnTo>
                <a:lnTo>
                  <a:pt x="87111" y="349472"/>
                </a:lnTo>
                <a:lnTo>
                  <a:pt x="49421" y="363099"/>
                </a:lnTo>
                <a:lnTo>
                  <a:pt x="20109" y="369325"/>
                </a:lnTo>
                <a:lnTo>
                  <a:pt x="25142" y="391913"/>
                </a:lnTo>
                <a:lnTo>
                  <a:pt x="74439" y="387122"/>
                </a:lnTo>
                <a:lnTo>
                  <a:pt x="111967" y="376977"/>
                </a:lnTo>
                <a:lnTo>
                  <a:pt x="147596" y="362370"/>
                </a:lnTo>
                <a:lnTo>
                  <a:pt x="190740" y="335350"/>
                </a:lnTo>
                <a:lnTo>
                  <a:pt x="220354" y="307243"/>
                </a:lnTo>
                <a:lnTo>
                  <a:pt x="242982" y="275626"/>
                </a:lnTo>
                <a:lnTo>
                  <a:pt x="263092" y="229121"/>
                </a:lnTo>
                <a:lnTo>
                  <a:pt x="270618" y="190837"/>
                </a:lnTo>
                <a:lnTo>
                  <a:pt x="271696" y="176988"/>
                </a:lnTo>
                <a:lnTo>
                  <a:pt x="271910" y="168492"/>
                </a:lnTo>
                <a:close/>
              </a:path>
              <a:path w="559434" h="392429">
                <a:moveTo>
                  <a:pt x="110401" y="29"/>
                </a:moveTo>
                <a:lnTo>
                  <a:pt x="62613" y="11720"/>
                </a:lnTo>
                <a:lnTo>
                  <a:pt x="27561" y="33509"/>
                </a:lnTo>
                <a:lnTo>
                  <a:pt x="2793" y="76639"/>
                </a:lnTo>
                <a:lnTo>
                  <a:pt x="0" y="105393"/>
                </a:lnTo>
                <a:lnTo>
                  <a:pt x="477" y="115541"/>
                </a:lnTo>
                <a:lnTo>
                  <a:pt x="21700" y="162740"/>
                </a:lnTo>
                <a:lnTo>
                  <a:pt x="61678" y="187606"/>
                </a:lnTo>
                <a:lnTo>
                  <a:pt x="92874" y="190450"/>
                </a:lnTo>
                <a:lnTo>
                  <a:pt x="104245" y="188708"/>
                </a:lnTo>
                <a:lnTo>
                  <a:pt x="116516" y="185229"/>
                </a:lnTo>
                <a:lnTo>
                  <a:pt x="130728" y="179626"/>
                </a:lnTo>
                <a:lnTo>
                  <a:pt x="142032" y="174019"/>
                </a:lnTo>
                <a:lnTo>
                  <a:pt x="155203" y="168492"/>
                </a:lnTo>
                <a:lnTo>
                  <a:pt x="271910" y="168492"/>
                </a:lnTo>
                <a:lnTo>
                  <a:pt x="271971" y="162740"/>
                </a:lnTo>
                <a:lnTo>
                  <a:pt x="263230" y="113560"/>
                </a:lnTo>
                <a:lnTo>
                  <a:pt x="243953" y="68680"/>
                </a:lnTo>
                <a:lnTo>
                  <a:pt x="218559" y="37515"/>
                </a:lnTo>
                <a:lnTo>
                  <a:pt x="187268" y="15715"/>
                </a:lnTo>
                <a:lnTo>
                  <a:pt x="139340" y="1637"/>
                </a:lnTo>
                <a:lnTo>
                  <a:pt x="125678" y="391"/>
                </a:lnTo>
                <a:lnTo>
                  <a:pt x="110401" y="29"/>
                </a:lnTo>
                <a:close/>
              </a:path>
              <a:path w="559434" h="392429">
                <a:moveTo>
                  <a:pt x="558974" y="168429"/>
                </a:moveTo>
                <a:lnTo>
                  <a:pt x="447484" y="168429"/>
                </a:lnTo>
                <a:lnTo>
                  <a:pt x="451199" y="176924"/>
                </a:lnTo>
                <a:lnTo>
                  <a:pt x="454252" y="187343"/>
                </a:lnTo>
                <a:lnTo>
                  <a:pt x="456541" y="199945"/>
                </a:lnTo>
                <a:lnTo>
                  <a:pt x="457966" y="214989"/>
                </a:lnTo>
                <a:lnTo>
                  <a:pt x="458424" y="232733"/>
                </a:lnTo>
                <a:lnTo>
                  <a:pt x="457414" y="247119"/>
                </a:lnTo>
                <a:lnTo>
                  <a:pt x="447775" y="285401"/>
                </a:lnTo>
                <a:lnTo>
                  <a:pt x="418720" y="325651"/>
                </a:lnTo>
                <a:lnTo>
                  <a:pt x="379415" y="349450"/>
                </a:lnTo>
                <a:lnTo>
                  <a:pt x="341746" y="363093"/>
                </a:lnTo>
                <a:lnTo>
                  <a:pt x="312424" y="369325"/>
                </a:lnTo>
                <a:lnTo>
                  <a:pt x="318484" y="391851"/>
                </a:lnTo>
                <a:lnTo>
                  <a:pt x="369477" y="385828"/>
                </a:lnTo>
                <a:lnTo>
                  <a:pt x="419020" y="371546"/>
                </a:lnTo>
                <a:lnTo>
                  <a:pt x="463270" y="350424"/>
                </a:lnTo>
                <a:lnTo>
                  <a:pt x="494661" y="326114"/>
                </a:lnTo>
                <a:lnTo>
                  <a:pt x="526657" y="287162"/>
                </a:lnTo>
                <a:lnTo>
                  <a:pt x="547636" y="241744"/>
                </a:lnTo>
                <a:lnTo>
                  <a:pt x="556331" y="203013"/>
                </a:lnTo>
                <a:lnTo>
                  <a:pt x="558849" y="174802"/>
                </a:lnTo>
                <a:lnTo>
                  <a:pt x="558974" y="168429"/>
                </a:lnTo>
                <a:close/>
              </a:path>
              <a:path w="559434" h="392429">
                <a:moveTo>
                  <a:pt x="403732" y="0"/>
                </a:moveTo>
                <a:lnTo>
                  <a:pt x="357053" y="11615"/>
                </a:lnTo>
                <a:lnTo>
                  <a:pt x="320452" y="33509"/>
                </a:lnTo>
                <a:lnTo>
                  <a:pt x="295491" y="76639"/>
                </a:lnTo>
                <a:lnTo>
                  <a:pt x="292210" y="105393"/>
                </a:lnTo>
                <a:lnTo>
                  <a:pt x="292211" y="105674"/>
                </a:lnTo>
                <a:lnTo>
                  <a:pt x="307137" y="152240"/>
                </a:lnTo>
                <a:lnTo>
                  <a:pt x="343297" y="184213"/>
                </a:lnTo>
                <a:lnTo>
                  <a:pt x="388251" y="190124"/>
                </a:lnTo>
                <a:lnTo>
                  <a:pt x="401125" y="187896"/>
                </a:lnTo>
                <a:lnTo>
                  <a:pt x="413364" y="184392"/>
                </a:lnTo>
                <a:lnTo>
                  <a:pt x="425090" y="179832"/>
                </a:lnTo>
                <a:lnTo>
                  <a:pt x="436423" y="174437"/>
                </a:lnTo>
                <a:lnTo>
                  <a:pt x="447484" y="168429"/>
                </a:lnTo>
                <a:lnTo>
                  <a:pt x="558974" y="168429"/>
                </a:lnTo>
                <a:lnTo>
                  <a:pt x="554454" y="123203"/>
                </a:lnTo>
                <a:lnTo>
                  <a:pt x="536201" y="76252"/>
                </a:lnTo>
                <a:lnTo>
                  <a:pt x="511812" y="41517"/>
                </a:lnTo>
                <a:lnTo>
                  <a:pt x="473012" y="12970"/>
                </a:lnTo>
                <a:lnTo>
                  <a:pt x="434618" y="2043"/>
                </a:lnTo>
                <a:lnTo>
                  <a:pt x="419743" y="486"/>
                </a:lnTo>
                <a:lnTo>
                  <a:pt x="403732" y="0"/>
                </a:lnTo>
                <a:close/>
              </a:path>
            </a:pathLst>
          </a:custGeom>
          <a:solidFill>
            <a:schemeClr val="accent1">
              <a:lumMod val="50000"/>
            </a:schemeClr>
          </a:solidFill>
        </p:spPr>
        <p:txBody>
          <a:bodyPr wrap="square" lIns="0" tIns="0" rIns="0" bIns="0" rtlCol="0"/>
          <a:lstStyle/>
          <a:p>
            <a:endParaRPr/>
          </a:p>
        </p:txBody>
      </p:sp>
      <p:sp>
        <p:nvSpPr>
          <p:cNvPr id="62" name="object 12"/>
          <p:cNvSpPr/>
          <p:nvPr/>
        </p:nvSpPr>
        <p:spPr>
          <a:xfrm>
            <a:off x="6400800" y="5886450"/>
            <a:ext cx="279717" cy="196215"/>
          </a:xfrm>
          <a:custGeom>
            <a:avLst/>
            <a:gdLst/>
            <a:ahLst/>
            <a:cxnLst/>
            <a:rect l="l" t="t" r="r" b="b"/>
            <a:pathLst>
              <a:path w="559434" h="392429">
                <a:moveTo>
                  <a:pt x="271910" y="168492"/>
                </a:moveTo>
                <a:lnTo>
                  <a:pt x="155203" y="168492"/>
                </a:lnTo>
                <a:lnTo>
                  <a:pt x="158923" y="176988"/>
                </a:lnTo>
                <a:lnTo>
                  <a:pt x="161993" y="187408"/>
                </a:lnTo>
                <a:lnTo>
                  <a:pt x="164303" y="200014"/>
                </a:lnTo>
                <a:lnTo>
                  <a:pt x="165745" y="215067"/>
                </a:lnTo>
                <a:lnTo>
                  <a:pt x="166210" y="232828"/>
                </a:lnTo>
                <a:lnTo>
                  <a:pt x="165188" y="247365"/>
                </a:lnTo>
                <a:lnTo>
                  <a:pt x="155481" y="286469"/>
                </a:lnTo>
                <a:lnTo>
                  <a:pt x="126448" y="325699"/>
                </a:lnTo>
                <a:lnTo>
                  <a:pt x="87111" y="349472"/>
                </a:lnTo>
                <a:lnTo>
                  <a:pt x="49421" y="363099"/>
                </a:lnTo>
                <a:lnTo>
                  <a:pt x="20109" y="369325"/>
                </a:lnTo>
                <a:lnTo>
                  <a:pt x="25142" y="391913"/>
                </a:lnTo>
                <a:lnTo>
                  <a:pt x="74439" y="387122"/>
                </a:lnTo>
                <a:lnTo>
                  <a:pt x="111967" y="376977"/>
                </a:lnTo>
                <a:lnTo>
                  <a:pt x="147596" y="362370"/>
                </a:lnTo>
                <a:lnTo>
                  <a:pt x="190740" y="335350"/>
                </a:lnTo>
                <a:lnTo>
                  <a:pt x="220354" y="307243"/>
                </a:lnTo>
                <a:lnTo>
                  <a:pt x="242982" y="275626"/>
                </a:lnTo>
                <a:lnTo>
                  <a:pt x="263092" y="229121"/>
                </a:lnTo>
                <a:lnTo>
                  <a:pt x="270618" y="190837"/>
                </a:lnTo>
                <a:lnTo>
                  <a:pt x="271696" y="176988"/>
                </a:lnTo>
                <a:lnTo>
                  <a:pt x="271910" y="168492"/>
                </a:lnTo>
                <a:close/>
              </a:path>
              <a:path w="559434" h="392429">
                <a:moveTo>
                  <a:pt x="110401" y="29"/>
                </a:moveTo>
                <a:lnTo>
                  <a:pt x="62613" y="11720"/>
                </a:lnTo>
                <a:lnTo>
                  <a:pt x="27561" y="33509"/>
                </a:lnTo>
                <a:lnTo>
                  <a:pt x="2793" y="76639"/>
                </a:lnTo>
                <a:lnTo>
                  <a:pt x="0" y="105393"/>
                </a:lnTo>
                <a:lnTo>
                  <a:pt x="477" y="115541"/>
                </a:lnTo>
                <a:lnTo>
                  <a:pt x="21700" y="162740"/>
                </a:lnTo>
                <a:lnTo>
                  <a:pt x="61678" y="187606"/>
                </a:lnTo>
                <a:lnTo>
                  <a:pt x="92874" y="190450"/>
                </a:lnTo>
                <a:lnTo>
                  <a:pt x="104245" y="188708"/>
                </a:lnTo>
                <a:lnTo>
                  <a:pt x="116516" y="185229"/>
                </a:lnTo>
                <a:lnTo>
                  <a:pt x="130728" y="179626"/>
                </a:lnTo>
                <a:lnTo>
                  <a:pt x="142032" y="174019"/>
                </a:lnTo>
                <a:lnTo>
                  <a:pt x="155203" y="168492"/>
                </a:lnTo>
                <a:lnTo>
                  <a:pt x="271910" y="168492"/>
                </a:lnTo>
                <a:lnTo>
                  <a:pt x="271971" y="162740"/>
                </a:lnTo>
                <a:lnTo>
                  <a:pt x="263230" y="113560"/>
                </a:lnTo>
                <a:lnTo>
                  <a:pt x="243953" y="68680"/>
                </a:lnTo>
                <a:lnTo>
                  <a:pt x="218559" y="37515"/>
                </a:lnTo>
                <a:lnTo>
                  <a:pt x="187268" y="15715"/>
                </a:lnTo>
                <a:lnTo>
                  <a:pt x="139340" y="1637"/>
                </a:lnTo>
                <a:lnTo>
                  <a:pt x="125678" y="391"/>
                </a:lnTo>
                <a:lnTo>
                  <a:pt x="110401" y="29"/>
                </a:lnTo>
                <a:close/>
              </a:path>
              <a:path w="559434" h="392429">
                <a:moveTo>
                  <a:pt x="558974" y="168429"/>
                </a:moveTo>
                <a:lnTo>
                  <a:pt x="447484" y="168429"/>
                </a:lnTo>
                <a:lnTo>
                  <a:pt x="451199" y="176924"/>
                </a:lnTo>
                <a:lnTo>
                  <a:pt x="454252" y="187343"/>
                </a:lnTo>
                <a:lnTo>
                  <a:pt x="456541" y="199945"/>
                </a:lnTo>
                <a:lnTo>
                  <a:pt x="457966" y="214989"/>
                </a:lnTo>
                <a:lnTo>
                  <a:pt x="458424" y="232733"/>
                </a:lnTo>
                <a:lnTo>
                  <a:pt x="457414" y="247119"/>
                </a:lnTo>
                <a:lnTo>
                  <a:pt x="447775" y="285401"/>
                </a:lnTo>
                <a:lnTo>
                  <a:pt x="418720" y="325651"/>
                </a:lnTo>
                <a:lnTo>
                  <a:pt x="379415" y="349450"/>
                </a:lnTo>
                <a:lnTo>
                  <a:pt x="341746" y="363093"/>
                </a:lnTo>
                <a:lnTo>
                  <a:pt x="312424" y="369325"/>
                </a:lnTo>
                <a:lnTo>
                  <a:pt x="318484" y="391851"/>
                </a:lnTo>
                <a:lnTo>
                  <a:pt x="369477" y="385828"/>
                </a:lnTo>
                <a:lnTo>
                  <a:pt x="419020" y="371546"/>
                </a:lnTo>
                <a:lnTo>
                  <a:pt x="463270" y="350424"/>
                </a:lnTo>
                <a:lnTo>
                  <a:pt x="494661" y="326114"/>
                </a:lnTo>
                <a:lnTo>
                  <a:pt x="526657" y="287162"/>
                </a:lnTo>
                <a:lnTo>
                  <a:pt x="547636" y="241744"/>
                </a:lnTo>
                <a:lnTo>
                  <a:pt x="556331" y="203013"/>
                </a:lnTo>
                <a:lnTo>
                  <a:pt x="558849" y="174802"/>
                </a:lnTo>
                <a:lnTo>
                  <a:pt x="558974" y="168429"/>
                </a:lnTo>
                <a:close/>
              </a:path>
              <a:path w="559434" h="392429">
                <a:moveTo>
                  <a:pt x="403732" y="0"/>
                </a:moveTo>
                <a:lnTo>
                  <a:pt x="357053" y="11615"/>
                </a:lnTo>
                <a:lnTo>
                  <a:pt x="320452" y="33509"/>
                </a:lnTo>
                <a:lnTo>
                  <a:pt x="295491" y="76639"/>
                </a:lnTo>
                <a:lnTo>
                  <a:pt x="292210" y="105393"/>
                </a:lnTo>
                <a:lnTo>
                  <a:pt x="292211" y="105674"/>
                </a:lnTo>
                <a:lnTo>
                  <a:pt x="307137" y="152240"/>
                </a:lnTo>
                <a:lnTo>
                  <a:pt x="343297" y="184213"/>
                </a:lnTo>
                <a:lnTo>
                  <a:pt x="388251" y="190124"/>
                </a:lnTo>
                <a:lnTo>
                  <a:pt x="401125" y="187896"/>
                </a:lnTo>
                <a:lnTo>
                  <a:pt x="413364" y="184392"/>
                </a:lnTo>
                <a:lnTo>
                  <a:pt x="425090" y="179832"/>
                </a:lnTo>
                <a:lnTo>
                  <a:pt x="436423" y="174437"/>
                </a:lnTo>
                <a:lnTo>
                  <a:pt x="447484" y="168429"/>
                </a:lnTo>
                <a:lnTo>
                  <a:pt x="558974" y="168429"/>
                </a:lnTo>
                <a:lnTo>
                  <a:pt x="554454" y="123203"/>
                </a:lnTo>
                <a:lnTo>
                  <a:pt x="536201" y="76252"/>
                </a:lnTo>
                <a:lnTo>
                  <a:pt x="511812" y="41517"/>
                </a:lnTo>
                <a:lnTo>
                  <a:pt x="473012" y="12970"/>
                </a:lnTo>
                <a:lnTo>
                  <a:pt x="434618" y="2043"/>
                </a:lnTo>
                <a:lnTo>
                  <a:pt x="419743" y="486"/>
                </a:lnTo>
                <a:lnTo>
                  <a:pt x="403732" y="0"/>
                </a:lnTo>
                <a:close/>
              </a:path>
            </a:pathLst>
          </a:custGeom>
          <a:solidFill>
            <a:schemeClr val="accent1">
              <a:lumMod val="50000"/>
            </a:schemeClr>
          </a:solidFill>
        </p:spPr>
        <p:txBody>
          <a:bodyPr wrap="square" lIns="0" tIns="0" rIns="0" bIns="0" rtlCol="0"/>
          <a:lstStyle/>
          <a:p>
            <a:endParaRPr/>
          </a:p>
        </p:txBody>
      </p:sp>
      <p:sp>
        <p:nvSpPr>
          <p:cNvPr id="23" name="object 21"/>
          <p:cNvSpPr txBox="1"/>
          <p:nvPr/>
        </p:nvSpPr>
        <p:spPr>
          <a:xfrm>
            <a:off x="1724988" y="3436545"/>
            <a:ext cx="6259809" cy="1661993"/>
          </a:xfrm>
          <a:prstGeom prst="rect">
            <a:avLst/>
          </a:prstGeom>
        </p:spPr>
        <p:txBody>
          <a:bodyPr vert="horz" wrap="square" lIns="0" tIns="0" rIns="0" bIns="0" rtlCol="0">
            <a:spAutoFit/>
          </a:bodyPr>
          <a:lstStyle/>
          <a:p>
            <a:r>
              <a:rPr lang="en-US" sz="1200" b="1" spc="10" dirty="0">
                <a:cs typeface="Lato"/>
              </a:rPr>
              <a:t>Walk the talk </a:t>
            </a:r>
            <a:r>
              <a:rPr lang="en-US" sz="1200" spc="10" dirty="0">
                <a:cs typeface="Lato"/>
              </a:rPr>
              <a:t>– The ID leader exemplifies the company’s mission, vison, and values; builds integrity into the job; </a:t>
            </a:r>
            <a:r>
              <a:rPr lang="en-US" sz="1200" spc="5" dirty="0">
                <a:cs typeface="Lato"/>
              </a:rPr>
              <a:t>articulates instructional strategies across platforms through sound design decisions.</a:t>
            </a:r>
          </a:p>
          <a:p>
            <a:endParaRPr lang="en-US" sz="1200" spc="5" dirty="0">
              <a:cs typeface="Lato"/>
            </a:endParaRPr>
          </a:p>
          <a:p>
            <a:r>
              <a:rPr lang="en-US" sz="1200" b="1" spc="-15" dirty="0">
                <a:cs typeface="Lato"/>
              </a:rPr>
              <a:t>Focus on</a:t>
            </a:r>
            <a:r>
              <a:rPr lang="en-US" sz="1200" b="1" spc="-5" dirty="0">
                <a:cs typeface="Lato"/>
              </a:rPr>
              <a:t> </a:t>
            </a:r>
            <a:r>
              <a:rPr lang="en-US" sz="1200" b="1" spc="-15" dirty="0">
                <a:cs typeface="Lato"/>
              </a:rPr>
              <a:t>the</a:t>
            </a:r>
            <a:r>
              <a:rPr lang="en-US" sz="1200" b="1" spc="-5" dirty="0">
                <a:cs typeface="Lato"/>
              </a:rPr>
              <a:t> </a:t>
            </a:r>
            <a:r>
              <a:rPr lang="en-US" sz="1200" b="1" spc="-15" dirty="0">
                <a:cs typeface="Lato"/>
              </a:rPr>
              <a:t>why </a:t>
            </a:r>
            <a:r>
              <a:rPr lang="en-US" sz="1200" spc="-15" dirty="0">
                <a:cs typeface="Lato"/>
              </a:rPr>
              <a:t>–</a:t>
            </a:r>
            <a:r>
              <a:rPr lang="en-US" sz="1200" b="1" spc="-15" dirty="0">
                <a:cs typeface="Lato"/>
              </a:rPr>
              <a:t> </a:t>
            </a:r>
            <a:r>
              <a:rPr lang="en-US" sz="1200" spc="-15" dirty="0">
                <a:cs typeface="Lato"/>
              </a:rPr>
              <a:t>ID leader</a:t>
            </a:r>
            <a:r>
              <a:rPr lang="en-US" sz="1200" dirty="0">
                <a:cs typeface="Times New Roman"/>
              </a:rPr>
              <a:t> inspires a shared vision and enthusiasm by reminding others why the work matters.</a:t>
            </a:r>
          </a:p>
          <a:p>
            <a:endParaRPr lang="en-US" sz="1200" b="1" spc="-20" dirty="0">
              <a:cs typeface="Times New Roman"/>
            </a:endParaRPr>
          </a:p>
          <a:p>
            <a:r>
              <a:rPr lang="en-US" sz="1200" b="1" spc="-20" dirty="0">
                <a:cs typeface="Times New Roman"/>
              </a:rPr>
              <a:t>Influence </a:t>
            </a:r>
            <a:r>
              <a:rPr lang="en-US" sz="1200" spc="-20" dirty="0">
                <a:cs typeface="Times New Roman"/>
              </a:rPr>
              <a:t>- </a:t>
            </a:r>
            <a:r>
              <a:rPr lang="en-US" sz="1200" dirty="0"/>
              <a:t>ID leader is not afraid to let others know what they find difficult; constant learning focus inspires others to be receptive to feedback;  knows how to change the attitude or behavior of others by encouraging collaboration across teams and departments.</a:t>
            </a:r>
            <a:endParaRPr lang="en-US" sz="1200" spc="5" dirty="0">
              <a:cs typeface="Lato"/>
            </a:endParaRPr>
          </a:p>
        </p:txBody>
      </p:sp>
      <p:sp>
        <p:nvSpPr>
          <p:cNvPr id="20" name="Curved Right Arrow 19"/>
          <p:cNvSpPr/>
          <p:nvPr/>
        </p:nvSpPr>
        <p:spPr>
          <a:xfrm>
            <a:off x="1041350" y="2712112"/>
            <a:ext cx="415437" cy="597412"/>
          </a:xfrm>
          <a:prstGeom prst="curvedRightArrow">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Curved Left Arrow 23"/>
          <p:cNvSpPr/>
          <p:nvPr/>
        </p:nvSpPr>
        <p:spPr>
          <a:xfrm>
            <a:off x="8382000" y="2712112"/>
            <a:ext cx="454183" cy="597412"/>
          </a:xfrm>
          <a:prstGeom prst="curvedLeftArrow">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835131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6200" y="-18068"/>
            <a:ext cx="9220200" cy="6952268"/>
          </a:xfrm>
          <a:prstGeom prst="rect">
            <a:avLst/>
          </a:prstGeom>
          <a:solidFill>
            <a:schemeClr val="bg1">
              <a:lumMod val="85000"/>
            </a:schemeClr>
          </a:solidFill>
        </p:spPr>
        <p:txBody>
          <a:bodyPr wrap="square" rtlCol="0">
            <a:spAutoFit/>
          </a:bodyPr>
          <a:lstStyle/>
          <a:p>
            <a:endParaRPr lang="en-US" dirty="0"/>
          </a:p>
        </p:txBody>
      </p:sp>
      <p:sp>
        <p:nvSpPr>
          <p:cNvPr id="13" name="object 4"/>
          <p:cNvSpPr txBox="1"/>
          <p:nvPr/>
        </p:nvSpPr>
        <p:spPr>
          <a:xfrm>
            <a:off x="990600" y="526636"/>
            <a:ext cx="6899933" cy="307777"/>
          </a:xfrm>
          <a:prstGeom prst="rect">
            <a:avLst/>
          </a:prstGeom>
        </p:spPr>
        <p:txBody>
          <a:bodyPr vert="horz" wrap="square" lIns="0" tIns="0" rIns="0" bIns="0" rtlCol="0">
            <a:spAutoFit/>
          </a:bodyPr>
          <a:lstStyle/>
          <a:p>
            <a:pPr marL="12700">
              <a:lnSpc>
                <a:spcPct val="100000"/>
              </a:lnSpc>
            </a:pPr>
            <a:r>
              <a:rPr lang="en-US" sz="2000" b="1" dirty="0">
                <a:solidFill>
                  <a:srgbClr val="404040"/>
                </a:solidFill>
                <a:latin typeface="Lato"/>
                <a:cs typeface="Lato"/>
              </a:rPr>
              <a:t>    </a:t>
            </a:r>
            <a:endParaRPr sz="2000" b="1" dirty="0">
              <a:latin typeface="Lato Black"/>
              <a:cs typeface="Lato Black"/>
            </a:endParaRPr>
          </a:p>
        </p:txBody>
      </p:sp>
      <p:sp>
        <p:nvSpPr>
          <p:cNvPr id="29" name="object 7"/>
          <p:cNvSpPr/>
          <p:nvPr/>
        </p:nvSpPr>
        <p:spPr>
          <a:xfrm flipH="1">
            <a:off x="785984" y="304800"/>
            <a:ext cx="45719" cy="514350"/>
          </a:xfrm>
          <a:custGeom>
            <a:avLst/>
            <a:gdLst/>
            <a:ahLst/>
            <a:cxnLst/>
            <a:rect l="l" t="t" r="r" b="b"/>
            <a:pathLst>
              <a:path h="1028700">
                <a:moveTo>
                  <a:pt x="0" y="0"/>
                </a:moveTo>
                <a:lnTo>
                  <a:pt x="0" y="1028393"/>
                </a:lnTo>
              </a:path>
            </a:pathLst>
          </a:custGeom>
          <a:ln w="62841">
            <a:solidFill>
              <a:srgbClr val="FFFFFF"/>
            </a:solidFill>
          </a:ln>
        </p:spPr>
        <p:txBody>
          <a:bodyPr wrap="square" lIns="0" tIns="0" rIns="0" bIns="0" rtlCol="0"/>
          <a:lstStyle/>
          <a:p>
            <a:endParaRPr/>
          </a:p>
        </p:txBody>
      </p:sp>
      <p:sp>
        <p:nvSpPr>
          <p:cNvPr id="30" name="object 13"/>
          <p:cNvSpPr/>
          <p:nvPr/>
        </p:nvSpPr>
        <p:spPr>
          <a:xfrm>
            <a:off x="2077" y="2316"/>
            <a:ext cx="1369523" cy="1129781"/>
          </a:xfrm>
          <a:prstGeom prst="rect">
            <a:avLst/>
          </a:prstGeom>
          <a:blipFill>
            <a:blip r:embed="rId3" cstate="print"/>
            <a:stretch>
              <a:fillRect/>
            </a:stretch>
          </a:blipFill>
        </p:spPr>
        <p:txBody>
          <a:bodyPr wrap="square" lIns="0" tIns="0" rIns="0" bIns="0" rtlCol="0"/>
          <a:lstStyle/>
          <a:p>
            <a:endParaRPr/>
          </a:p>
        </p:txBody>
      </p:sp>
      <p:sp>
        <p:nvSpPr>
          <p:cNvPr id="35" name="object 4"/>
          <p:cNvSpPr txBox="1"/>
          <p:nvPr/>
        </p:nvSpPr>
        <p:spPr>
          <a:xfrm>
            <a:off x="1247140" y="263038"/>
            <a:ext cx="5153660" cy="263598"/>
          </a:xfrm>
          <a:prstGeom prst="rect">
            <a:avLst/>
          </a:prstGeom>
        </p:spPr>
        <p:txBody>
          <a:bodyPr vert="horz" wrap="square" lIns="0" tIns="0" rIns="0" bIns="0" rtlCol="0">
            <a:spAutoFit/>
          </a:bodyPr>
          <a:lstStyle/>
          <a:p>
            <a:pPr marL="12700">
              <a:lnSpc>
                <a:spcPts val="2415"/>
              </a:lnSpc>
            </a:pPr>
            <a:r>
              <a:rPr lang="en-US" sz="1200" dirty="0">
                <a:solidFill>
                  <a:srgbClr val="404040"/>
                </a:solidFill>
                <a:latin typeface="Lato"/>
                <a:cs typeface="Lato"/>
              </a:rPr>
              <a:t>New Leadership Competencies for Instructional Designers</a:t>
            </a:r>
            <a:endParaRPr sz="1200" dirty="0">
              <a:latin typeface="Lato"/>
              <a:cs typeface="Lato"/>
            </a:endParaRPr>
          </a:p>
        </p:txBody>
      </p:sp>
      <p:sp>
        <p:nvSpPr>
          <p:cNvPr id="2" name="Flowchart: Process 1"/>
          <p:cNvSpPr/>
          <p:nvPr/>
        </p:nvSpPr>
        <p:spPr>
          <a:xfrm>
            <a:off x="3352800" y="1593338"/>
            <a:ext cx="2819400" cy="685800"/>
          </a:xfrm>
          <a:prstGeom prst="flowChartProcess">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cs typeface="Times New Roman"/>
              </a:rPr>
              <a:t>Challenge the Process</a:t>
            </a:r>
            <a:endParaRPr lang="en-US" dirty="0">
              <a:solidFill>
                <a:schemeClr val="bg1"/>
              </a:solidFill>
            </a:endParaRPr>
          </a:p>
        </p:txBody>
      </p:sp>
      <p:sp>
        <p:nvSpPr>
          <p:cNvPr id="3" name="TextBox 2"/>
          <p:cNvSpPr txBox="1"/>
          <p:nvPr/>
        </p:nvSpPr>
        <p:spPr>
          <a:xfrm>
            <a:off x="1654503" y="819056"/>
            <a:ext cx="7184697" cy="461665"/>
          </a:xfrm>
          <a:prstGeom prst="rect">
            <a:avLst/>
          </a:prstGeom>
          <a:noFill/>
        </p:spPr>
        <p:txBody>
          <a:bodyPr wrap="square" rtlCol="0">
            <a:spAutoFit/>
          </a:bodyPr>
          <a:lstStyle/>
          <a:p>
            <a:r>
              <a:rPr lang="en-US" sz="1200" i="1" dirty="0"/>
              <a:t>Constant curiosity is crucial in this industry. An ID today must have curiosity about technology, the field, and the psychology of learning. Without curiosity, how can you possibly continue to build good courses?</a:t>
            </a:r>
            <a:endParaRPr lang="en-US" i="1" dirty="0"/>
          </a:p>
        </p:txBody>
      </p:sp>
      <p:sp>
        <p:nvSpPr>
          <p:cNvPr id="38" name="object 11"/>
          <p:cNvSpPr/>
          <p:nvPr/>
        </p:nvSpPr>
        <p:spPr>
          <a:xfrm>
            <a:off x="1359229" y="864356"/>
            <a:ext cx="295274" cy="267741"/>
          </a:xfrm>
          <a:custGeom>
            <a:avLst/>
            <a:gdLst/>
            <a:ahLst/>
            <a:cxnLst/>
            <a:rect l="l" t="t" r="r" b="b"/>
            <a:pathLst>
              <a:path w="558800" h="393700">
                <a:moveTo>
                  <a:pt x="243428" y="0"/>
                </a:moveTo>
                <a:lnTo>
                  <a:pt x="193611" y="4600"/>
                </a:lnTo>
                <a:lnTo>
                  <a:pt x="156334" y="14584"/>
                </a:lnTo>
                <a:lnTo>
                  <a:pt x="120533" y="29130"/>
                </a:lnTo>
                <a:lnTo>
                  <a:pt x="77394" y="55794"/>
                </a:lnTo>
                <a:lnTo>
                  <a:pt x="48484" y="82781"/>
                </a:lnTo>
                <a:lnTo>
                  <a:pt x="21208" y="124715"/>
                </a:lnTo>
                <a:lnTo>
                  <a:pt x="7921" y="160467"/>
                </a:lnTo>
                <a:lnTo>
                  <a:pt x="1189" y="197992"/>
                </a:lnTo>
                <a:lnTo>
                  <a:pt x="0" y="224431"/>
                </a:lnTo>
                <a:lnTo>
                  <a:pt x="110" y="232095"/>
                </a:lnTo>
                <a:lnTo>
                  <a:pt x="4583" y="269994"/>
                </a:lnTo>
                <a:lnTo>
                  <a:pt x="22026" y="316590"/>
                </a:lnTo>
                <a:lnTo>
                  <a:pt x="45017" y="350903"/>
                </a:lnTo>
                <a:lnTo>
                  <a:pt x="85119" y="379981"/>
                </a:lnTo>
                <a:lnTo>
                  <a:pt x="122660" y="391172"/>
                </a:lnTo>
                <a:lnTo>
                  <a:pt x="152031" y="393325"/>
                </a:lnTo>
                <a:lnTo>
                  <a:pt x="164306" y="392438"/>
                </a:lnTo>
                <a:lnTo>
                  <a:pt x="211890" y="377215"/>
                </a:lnTo>
                <a:lnTo>
                  <a:pt x="243756" y="354471"/>
                </a:lnTo>
                <a:lnTo>
                  <a:pt x="264163" y="310203"/>
                </a:lnTo>
                <a:lnTo>
                  <a:pt x="266525" y="278224"/>
                </a:lnTo>
                <a:lnTo>
                  <a:pt x="264022" y="266158"/>
                </a:lnTo>
                <a:lnTo>
                  <a:pt x="244250" y="231817"/>
                </a:lnTo>
                <a:lnTo>
                  <a:pt x="110978" y="223115"/>
                </a:lnTo>
                <a:lnTo>
                  <a:pt x="106805" y="214015"/>
                </a:lnTo>
                <a:lnTo>
                  <a:pt x="103896" y="203609"/>
                </a:lnTo>
                <a:lnTo>
                  <a:pt x="102072" y="191332"/>
                </a:lnTo>
                <a:lnTo>
                  <a:pt x="101156" y="176619"/>
                </a:lnTo>
                <a:lnTo>
                  <a:pt x="100969" y="158904"/>
                </a:lnTo>
                <a:lnTo>
                  <a:pt x="102140" y="144308"/>
                </a:lnTo>
                <a:lnTo>
                  <a:pt x="111952" y="106039"/>
                </a:lnTo>
                <a:lnTo>
                  <a:pt x="140392" y="66461"/>
                </a:lnTo>
                <a:lnTo>
                  <a:pt x="178834" y="42593"/>
                </a:lnTo>
                <a:lnTo>
                  <a:pt x="217259" y="28941"/>
                </a:lnTo>
                <a:lnTo>
                  <a:pt x="246860" y="22711"/>
                </a:lnTo>
                <a:lnTo>
                  <a:pt x="243428" y="0"/>
                </a:lnTo>
                <a:close/>
              </a:path>
              <a:path w="558800" h="393700">
                <a:moveTo>
                  <a:pt x="173218" y="204338"/>
                </a:moveTo>
                <a:lnTo>
                  <a:pt x="161271" y="205315"/>
                </a:lnTo>
                <a:lnTo>
                  <a:pt x="148640" y="208077"/>
                </a:lnTo>
                <a:lnTo>
                  <a:pt x="134990" y="213553"/>
                </a:lnTo>
                <a:lnTo>
                  <a:pt x="123590" y="218674"/>
                </a:lnTo>
                <a:lnTo>
                  <a:pt x="110978" y="223115"/>
                </a:lnTo>
                <a:lnTo>
                  <a:pt x="237353" y="223115"/>
                </a:lnTo>
                <a:lnTo>
                  <a:pt x="237099" y="222794"/>
                </a:lnTo>
                <a:lnTo>
                  <a:pt x="228182" y="215733"/>
                </a:lnTo>
                <a:lnTo>
                  <a:pt x="217416" y="210495"/>
                </a:lnTo>
                <a:lnTo>
                  <a:pt x="204721" y="206942"/>
                </a:lnTo>
                <a:lnTo>
                  <a:pt x="190016" y="204936"/>
                </a:lnTo>
                <a:lnTo>
                  <a:pt x="173218" y="204338"/>
                </a:lnTo>
                <a:close/>
              </a:path>
              <a:path w="558800" h="393700">
                <a:moveTo>
                  <a:pt x="535140" y="27"/>
                </a:moveTo>
                <a:lnTo>
                  <a:pt x="484481" y="6010"/>
                </a:lnTo>
                <a:lnTo>
                  <a:pt x="434549" y="18896"/>
                </a:lnTo>
                <a:lnTo>
                  <a:pt x="390096" y="42136"/>
                </a:lnTo>
                <a:lnTo>
                  <a:pt x="358198" y="64696"/>
                </a:lnTo>
                <a:lnTo>
                  <a:pt x="326467" y="101407"/>
                </a:lnTo>
                <a:lnTo>
                  <a:pt x="305740" y="137029"/>
                </a:lnTo>
                <a:lnTo>
                  <a:pt x="290812" y="184670"/>
                </a:lnTo>
                <a:lnTo>
                  <a:pt x="287284" y="228719"/>
                </a:lnTo>
                <a:lnTo>
                  <a:pt x="287427" y="234782"/>
                </a:lnTo>
                <a:lnTo>
                  <a:pt x="296550" y="283452"/>
                </a:lnTo>
                <a:lnTo>
                  <a:pt x="319996" y="328953"/>
                </a:lnTo>
                <a:lnTo>
                  <a:pt x="346308" y="360394"/>
                </a:lnTo>
                <a:lnTo>
                  <a:pt x="389238" y="384935"/>
                </a:lnTo>
                <a:lnTo>
                  <a:pt x="430329" y="392768"/>
                </a:lnTo>
                <a:lnTo>
                  <a:pt x="445807" y="393276"/>
                </a:lnTo>
                <a:lnTo>
                  <a:pt x="457850" y="392265"/>
                </a:lnTo>
                <a:lnTo>
                  <a:pt x="505106" y="376526"/>
                </a:lnTo>
                <a:lnTo>
                  <a:pt x="537014" y="353293"/>
                </a:lnTo>
                <a:lnTo>
                  <a:pt x="556384" y="308670"/>
                </a:lnTo>
                <a:lnTo>
                  <a:pt x="558436" y="275991"/>
                </a:lnTo>
                <a:lnTo>
                  <a:pt x="555746" y="264373"/>
                </a:lnTo>
                <a:lnTo>
                  <a:pt x="536574" y="228719"/>
                </a:lnTo>
                <a:lnTo>
                  <a:pt x="403291" y="222688"/>
                </a:lnTo>
                <a:lnTo>
                  <a:pt x="399825" y="214493"/>
                </a:lnTo>
                <a:lnTo>
                  <a:pt x="396987" y="204414"/>
                </a:lnTo>
                <a:lnTo>
                  <a:pt x="394872" y="191846"/>
                </a:lnTo>
                <a:lnTo>
                  <a:pt x="393583" y="176224"/>
                </a:lnTo>
                <a:lnTo>
                  <a:pt x="393223" y="156972"/>
                </a:lnTo>
                <a:lnTo>
                  <a:pt x="394236" y="143849"/>
                </a:lnTo>
                <a:lnTo>
                  <a:pt x="408002" y="96766"/>
                </a:lnTo>
                <a:lnTo>
                  <a:pt x="432668" y="66413"/>
                </a:lnTo>
                <a:lnTo>
                  <a:pt x="471180" y="42572"/>
                </a:lnTo>
                <a:lnTo>
                  <a:pt x="509597" y="28935"/>
                </a:lnTo>
                <a:lnTo>
                  <a:pt x="539175" y="22711"/>
                </a:lnTo>
                <a:lnTo>
                  <a:pt x="535140" y="27"/>
                </a:lnTo>
                <a:close/>
              </a:path>
              <a:path w="558800" h="393700">
                <a:moveTo>
                  <a:pt x="463613" y="204744"/>
                </a:moveTo>
                <a:lnTo>
                  <a:pt x="426337" y="212926"/>
                </a:lnTo>
                <a:lnTo>
                  <a:pt x="403291" y="222688"/>
                </a:lnTo>
                <a:lnTo>
                  <a:pt x="530388" y="222688"/>
                </a:lnTo>
                <a:lnTo>
                  <a:pt x="495010" y="206789"/>
                </a:lnTo>
                <a:lnTo>
                  <a:pt x="463613" y="204744"/>
                </a:lnTo>
                <a:close/>
              </a:path>
            </a:pathLst>
          </a:custGeom>
          <a:solidFill>
            <a:schemeClr val="accent1">
              <a:lumMod val="50000"/>
            </a:schemeClr>
          </a:solidFill>
        </p:spPr>
        <p:txBody>
          <a:bodyPr wrap="square" lIns="0" tIns="0" rIns="0" bIns="0" rtlCol="0"/>
          <a:lstStyle/>
          <a:p>
            <a:endParaRPr/>
          </a:p>
        </p:txBody>
      </p:sp>
      <p:sp>
        <p:nvSpPr>
          <p:cNvPr id="51" name="Flowchart: Process 50"/>
          <p:cNvSpPr/>
          <p:nvPr/>
        </p:nvSpPr>
        <p:spPr>
          <a:xfrm>
            <a:off x="1616403" y="2260088"/>
            <a:ext cx="1736397" cy="685800"/>
          </a:xfrm>
          <a:prstGeom prst="flowChartProcess">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cs typeface="Times New Roman"/>
              </a:rPr>
              <a:t>Innovate and Take Risks</a:t>
            </a:r>
            <a:endParaRPr lang="en-US" dirty="0">
              <a:solidFill>
                <a:schemeClr val="bg1"/>
              </a:solidFill>
            </a:endParaRPr>
          </a:p>
        </p:txBody>
      </p:sp>
      <p:sp>
        <p:nvSpPr>
          <p:cNvPr id="52" name="Flowchart: Process 51"/>
          <p:cNvSpPr/>
          <p:nvPr/>
        </p:nvSpPr>
        <p:spPr>
          <a:xfrm>
            <a:off x="6172298" y="2262751"/>
            <a:ext cx="1803072" cy="683138"/>
          </a:xfrm>
          <a:prstGeom prst="flowChartProcess">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cs typeface="Times New Roman"/>
              </a:rPr>
              <a:t>Grow and Improve</a:t>
            </a:r>
            <a:endParaRPr lang="en-US" dirty="0">
              <a:solidFill>
                <a:schemeClr val="bg1"/>
              </a:solidFill>
            </a:endParaRPr>
          </a:p>
        </p:txBody>
      </p:sp>
      <p:sp>
        <p:nvSpPr>
          <p:cNvPr id="59" name="object 11"/>
          <p:cNvSpPr/>
          <p:nvPr/>
        </p:nvSpPr>
        <p:spPr>
          <a:xfrm>
            <a:off x="1228726" y="5294859"/>
            <a:ext cx="295274" cy="267741"/>
          </a:xfrm>
          <a:custGeom>
            <a:avLst/>
            <a:gdLst/>
            <a:ahLst/>
            <a:cxnLst/>
            <a:rect l="l" t="t" r="r" b="b"/>
            <a:pathLst>
              <a:path w="558800" h="393700">
                <a:moveTo>
                  <a:pt x="243428" y="0"/>
                </a:moveTo>
                <a:lnTo>
                  <a:pt x="193611" y="4600"/>
                </a:lnTo>
                <a:lnTo>
                  <a:pt x="156334" y="14584"/>
                </a:lnTo>
                <a:lnTo>
                  <a:pt x="120533" y="29130"/>
                </a:lnTo>
                <a:lnTo>
                  <a:pt x="77394" y="55794"/>
                </a:lnTo>
                <a:lnTo>
                  <a:pt x="48484" y="82781"/>
                </a:lnTo>
                <a:lnTo>
                  <a:pt x="21208" y="124715"/>
                </a:lnTo>
                <a:lnTo>
                  <a:pt x="7921" y="160467"/>
                </a:lnTo>
                <a:lnTo>
                  <a:pt x="1189" y="197992"/>
                </a:lnTo>
                <a:lnTo>
                  <a:pt x="0" y="224431"/>
                </a:lnTo>
                <a:lnTo>
                  <a:pt x="110" y="232095"/>
                </a:lnTo>
                <a:lnTo>
                  <a:pt x="4583" y="269994"/>
                </a:lnTo>
                <a:lnTo>
                  <a:pt x="22026" y="316590"/>
                </a:lnTo>
                <a:lnTo>
                  <a:pt x="45017" y="350903"/>
                </a:lnTo>
                <a:lnTo>
                  <a:pt x="85119" y="379981"/>
                </a:lnTo>
                <a:lnTo>
                  <a:pt x="122660" y="391172"/>
                </a:lnTo>
                <a:lnTo>
                  <a:pt x="152031" y="393325"/>
                </a:lnTo>
                <a:lnTo>
                  <a:pt x="164306" y="392438"/>
                </a:lnTo>
                <a:lnTo>
                  <a:pt x="211890" y="377215"/>
                </a:lnTo>
                <a:lnTo>
                  <a:pt x="243756" y="354471"/>
                </a:lnTo>
                <a:lnTo>
                  <a:pt x="264163" y="310203"/>
                </a:lnTo>
                <a:lnTo>
                  <a:pt x="266525" y="278224"/>
                </a:lnTo>
                <a:lnTo>
                  <a:pt x="264022" y="266158"/>
                </a:lnTo>
                <a:lnTo>
                  <a:pt x="244250" y="231817"/>
                </a:lnTo>
                <a:lnTo>
                  <a:pt x="110978" y="223115"/>
                </a:lnTo>
                <a:lnTo>
                  <a:pt x="106805" y="214015"/>
                </a:lnTo>
                <a:lnTo>
                  <a:pt x="103896" y="203609"/>
                </a:lnTo>
                <a:lnTo>
                  <a:pt x="102072" y="191332"/>
                </a:lnTo>
                <a:lnTo>
                  <a:pt x="101156" y="176619"/>
                </a:lnTo>
                <a:lnTo>
                  <a:pt x="100969" y="158904"/>
                </a:lnTo>
                <a:lnTo>
                  <a:pt x="102140" y="144308"/>
                </a:lnTo>
                <a:lnTo>
                  <a:pt x="111952" y="106039"/>
                </a:lnTo>
                <a:lnTo>
                  <a:pt x="140392" y="66461"/>
                </a:lnTo>
                <a:lnTo>
                  <a:pt x="178834" y="42593"/>
                </a:lnTo>
                <a:lnTo>
                  <a:pt x="217259" y="28941"/>
                </a:lnTo>
                <a:lnTo>
                  <a:pt x="246860" y="22711"/>
                </a:lnTo>
                <a:lnTo>
                  <a:pt x="243428" y="0"/>
                </a:lnTo>
                <a:close/>
              </a:path>
              <a:path w="558800" h="393700">
                <a:moveTo>
                  <a:pt x="173218" y="204338"/>
                </a:moveTo>
                <a:lnTo>
                  <a:pt x="161271" y="205315"/>
                </a:lnTo>
                <a:lnTo>
                  <a:pt x="148640" y="208077"/>
                </a:lnTo>
                <a:lnTo>
                  <a:pt x="134990" y="213553"/>
                </a:lnTo>
                <a:lnTo>
                  <a:pt x="123590" y="218674"/>
                </a:lnTo>
                <a:lnTo>
                  <a:pt x="110978" y="223115"/>
                </a:lnTo>
                <a:lnTo>
                  <a:pt x="237353" y="223115"/>
                </a:lnTo>
                <a:lnTo>
                  <a:pt x="237099" y="222794"/>
                </a:lnTo>
                <a:lnTo>
                  <a:pt x="228182" y="215733"/>
                </a:lnTo>
                <a:lnTo>
                  <a:pt x="217416" y="210495"/>
                </a:lnTo>
                <a:lnTo>
                  <a:pt x="204721" y="206942"/>
                </a:lnTo>
                <a:lnTo>
                  <a:pt x="190016" y="204936"/>
                </a:lnTo>
                <a:lnTo>
                  <a:pt x="173218" y="204338"/>
                </a:lnTo>
                <a:close/>
              </a:path>
              <a:path w="558800" h="393700">
                <a:moveTo>
                  <a:pt x="535140" y="27"/>
                </a:moveTo>
                <a:lnTo>
                  <a:pt x="484481" y="6010"/>
                </a:lnTo>
                <a:lnTo>
                  <a:pt x="434549" y="18896"/>
                </a:lnTo>
                <a:lnTo>
                  <a:pt x="390096" y="42136"/>
                </a:lnTo>
                <a:lnTo>
                  <a:pt x="358198" y="64696"/>
                </a:lnTo>
                <a:lnTo>
                  <a:pt x="326467" y="101407"/>
                </a:lnTo>
                <a:lnTo>
                  <a:pt x="305740" y="137029"/>
                </a:lnTo>
                <a:lnTo>
                  <a:pt x="290812" y="184670"/>
                </a:lnTo>
                <a:lnTo>
                  <a:pt x="287284" y="228719"/>
                </a:lnTo>
                <a:lnTo>
                  <a:pt x="287427" y="234782"/>
                </a:lnTo>
                <a:lnTo>
                  <a:pt x="296550" y="283452"/>
                </a:lnTo>
                <a:lnTo>
                  <a:pt x="319996" y="328953"/>
                </a:lnTo>
                <a:lnTo>
                  <a:pt x="346308" y="360394"/>
                </a:lnTo>
                <a:lnTo>
                  <a:pt x="389238" y="384935"/>
                </a:lnTo>
                <a:lnTo>
                  <a:pt x="430329" y="392768"/>
                </a:lnTo>
                <a:lnTo>
                  <a:pt x="445807" y="393276"/>
                </a:lnTo>
                <a:lnTo>
                  <a:pt x="457850" y="392265"/>
                </a:lnTo>
                <a:lnTo>
                  <a:pt x="505106" y="376526"/>
                </a:lnTo>
                <a:lnTo>
                  <a:pt x="537014" y="353293"/>
                </a:lnTo>
                <a:lnTo>
                  <a:pt x="556384" y="308670"/>
                </a:lnTo>
                <a:lnTo>
                  <a:pt x="558436" y="275991"/>
                </a:lnTo>
                <a:lnTo>
                  <a:pt x="555746" y="264373"/>
                </a:lnTo>
                <a:lnTo>
                  <a:pt x="536574" y="228719"/>
                </a:lnTo>
                <a:lnTo>
                  <a:pt x="403291" y="222688"/>
                </a:lnTo>
                <a:lnTo>
                  <a:pt x="399825" y="214493"/>
                </a:lnTo>
                <a:lnTo>
                  <a:pt x="396987" y="204414"/>
                </a:lnTo>
                <a:lnTo>
                  <a:pt x="394872" y="191846"/>
                </a:lnTo>
                <a:lnTo>
                  <a:pt x="393583" y="176224"/>
                </a:lnTo>
                <a:lnTo>
                  <a:pt x="393223" y="156972"/>
                </a:lnTo>
                <a:lnTo>
                  <a:pt x="394236" y="143849"/>
                </a:lnTo>
                <a:lnTo>
                  <a:pt x="408002" y="96766"/>
                </a:lnTo>
                <a:lnTo>
                  <a:pt x="432668" y="66413"/>
                </a:lnTo>
                <a:lnTo>
                  <a:pt x="471180" y="42572"/>
                </a:lnTo>
                <a:lnTo>
                  <a:pt x="509597" y="28935"/>
                </a:lnTo>
                <a:lnTo>
                  <a:pt x="539175" y="22711"/>
                </a:lnTo>
                <a:lnTo>
                  <a:pt x="535140" y="27"/>
                </a:lnTo>
                <a:close/>
              </a:path>
              <a:path w="558800" h="393700">
                <a:moveTo>
                  <a:pt x="463613" y="204744"/>
                </a:moveTo>
                <a:lnTo>
                  <a:pt x="426337" y="212926"/>
                </a:lnTo>
                <a:lnTo>
                  <a:pt x="403291" y="222688"/>
                </a:lnTo>
                <a:lnTo>
                  <a:pt x="530388" y="222688"/>
                </a:lnTo>
                <a:lnTo>
                  <a:pt x="495010" y="206789"/>
                </a:lnTo>
                <a:lnTo>
                  <a:pt x="463613" y="204744"/>
                </a:lnTo>
                <a:close/>
              </a:path>
            </a:pathLst>
          </a:custGeom>
          <a:solidFill>
            <a:schemeClr val="accent1">
              <a:lumMod val="50000"/>
            </a:schemeClr>
          </a:solidFill>
        </p:spPr>
        <p:txBody>
          <a:bodyPr wrap="square" lIns="0" tIns="0" rIns="0" bIns="0" rtlCol="0"/>
          <a:lstStyle/>
          <a:p>
            <a:endParaRPr/>
          </a:p>
        </p:txBody>
      </p:sp>
      <p:sp>
        <p:nvSpPr>
          <p:cNvPr id="61" name="object 12"/>
          <p:cNvSpPr/>
          <p:nvPr/>
        </p:nvSpPr>
        <p:spPr>
          <a:xfrm>
            <a:off x="7695555" y="1089660"/>
            <a:ext cx="279717" cy="196215"/>
          </a:xfrm>
          <a:custGeom>
            <a:avLst/>
            <a:gdLst/>
            <a:ahLst/>
            <a:cxnLst/>
            <a:rect l="l" t="t" r="r" b="b"/>
            <a:pathLst>
              <a:path w="559434" h="392429">
                <a:moveTo>
                  <a:pt x="271910" y="168492"/>
                </a:moveTo>
                <a:lnTo>
                  <a:pt x="155203" y="168492"/>
                </a:lnTo>
                <a:lnTo>
                  <a:pt x="158923" y="176988"/>
                </a:lnTo>
                <a:lnTo>
                  <a:pt x="161993" y="187408"/>
                </a:lnTo>
                <a:lnTo>
                  <a:pt x="164303" y="200014"/>
                </a:lnTo>
                <a:lnTo>
                  <a:pt x="165745" y="215067"/>
                </a:lnTo>
                <a:lnTo>
                  <a:pt x="166210" y="232828"/>
                </a:lnTo>
                <a:lnTo>
                  <a:pt x="165188" y="247365"/>
                </a:lnTo>
                <a:lnTo>
                  <a:pt x="155481" y="286469"/>
                </a:lnTo>
                <a:lnTo>
                  <a:pt x="126448" y="325699"/>
                </a:lnTo>
                <a:lnTo>
                  <a:pt x="87111" y="349472"/>
                </a:lnTo>
                <a:lnTo>
                  <a:pt x="49421" y="363099"/>
                </a:lnTo>
                <a:lnTo>
                  <a:pt x="20109" y="369325"/>
                </a:lnTo>
                <a:lnTo>
                  <a:pt x="25142" y="391913"/>
                </a:lnTo>
                <a:lnTo>
                  <a:pt x="74439" y="387122"/>
                </a:lnTo>
                <a:lnTo>
                  <a:pt x="111967" y="376977"/>
                </a:lnTo>
                <a:lnTo>
                  <a:pt x="147596" y="362370"/>
                </a:lnTo>
                <a:lnTo>
                  <a:pt x="190740" y="335350"/>
                </a:lnTo>
                <a:lnTo>
                  <a:pt x="220354" y="307243"/>
                </a:lnTo>
                <a:lnTo>
                  <a:pt x="242982" y="275626"/>
                </a:lnTo>
                <a:lnTo>
                  <a:pt x="263092" y="229121"/>
                </a:lnTo>
                <a:lnTo>
                  <a:pt x="270618" y="190837"/>
                </a:lnTo>
                <a:lnTo>
                  <a:pt x="271696" y="176988"/>
                </a:lnTo>
                <a:lnTo>
                  <a:pt x="271910" y="168492"/>
                </a:lnTo>
                <a:close/>
              </a:path>
              <a:path w="559434" h="392429">
                <a:moveTo>
                  <a:pt x="110401" y="29"/>
                </a:moveTo>
                <a:lnTo>
                  <a:pt x="62613" y="11720"/>
                </a:lnTo>
                <a:lnTo>
                  <a:pt x="27561" y="33509"/>
                </a:lnTo>
                <a:lnTo>
                  <a:pt x="2793" y="76639"/>
                </a:lnTo>
                <a:lnTo>
                  <a:pt x="0" y="105393"/>
                </a:lnTo>
                <a:lnTo>
                  <a:pt x="477" y="115541"/>
                </a:lnTo>
                <a:lnTo>
                  <a:pt x="21700" y="162740"/>
                </a:lnTo>
                <a:lnTo>
                  <a:pt x="61678" y="187606"/>
                </a:lnTo>
                <a:lnTo>
                  <a:pt x="92874" y="190450"/>
                </a:lnTo>
                <a:lnTo>
                  <a:pt x="104245" y="188708"/>
                </a:lnTo>
                <a:lnTo>
                  <a:pt x="116516" y="185229"/>
                </a:lnTo>
                <a:lnTo>
                  <a:pt x="130728" y="179626"/>
                </a:lnTo>
                <a:lnTo>
                  <a:pt x="142032" y="174019"/>
                </a:lnTo>
                <a:lnTo>
                  <a:pt x="155203" y="168492"/>
                </a:lnTo>
                <a:lnTo>
                  <a:pt x="271910" y="168492"/>
                </a:lnTo>
                <a:lnTo>
                  <a:pt x="271971" y="162740"/>
                </a:lnTo>
                <a:lnTo>
                  <a:pt x="263230" y="113560"/>
                </a:lnTo>
                <a:lnTo>
                  <a:pt x="243953" y="68680"/>
                </a:lnTo>
                <a:lnTo>
                  <a:pt x="218559" y="37515"/>
                </a:lnTo>
                <a:lnTo>
                  <a:pt x="187268" y="15715"/>
                </a:lnTo>
                <a:lnTo>
                  <a:pt x="139340" y="1637"/>
                </a:lnTo>
                <a:lnTo>
                  <a:pt x="125678" y="391"/>
                </a:lnTo>
                <a:lnTo>
                  <a:pt x="110401" y="29"/>
                </a:lnTo>
                <a:close/>
              </a:path>
              <a:path w="559434" h="392429">
                <a:moveTo>
                  <a:pt x="558974" y="168429"/>
                </a:moveTo>
                <a:lnTo>
                  <a:pt x="447484" y="168429"/>
                </a:lnTo>
                <a:lnTo>
                  <a:pt x="451199" y="176924"/>
                </a:lnTo>
                <a:lnTo>
                  <a:pt x="454252" y="187343"/>
                </a:lnTo>
                <a:lnTo>
                  <a:pt x="456541" y="199945"/>
                </a:lnTo>
                <a:lnTo>
                  <a:pt x="457966" y="214989"/>
                </a:lnTo>
                <a:lnTo>
                  <a:pt x="458424" y="232733"/>
                </a:lnTo>
                <a:lnTo>
                  <a:pt x="457414" y="247119"/>
                </a:lnTo>
                <a:lnTo>
                  <a:pt x="447775" y="285401"/>
                </a:lnTo>
                <a:lnTo>
                  <a:pt x="418720" y="325651"/>
                </a:lnTo>
                <a:lnTo>
                  <a:pt x="379415" y="349450"/>
                </a:lnTo>
                <a:lnTo>
                  <a:pt x="341746" y="363093"/>
                </a:lnTo>
                <a:lnTo>
                  <a:pt x="312424" y="369325"/>
                </a:lnTo>
                <a:lnTo>
                  <a:pt x="318484" y="391851"/>
                </a:lnTo>
                <a:lnTo>
                  <a:pt x="369477" y="385828"/>
                </a:lnTo>
                <a:lnTo>
                  <a:pt x="419020" y="371546"/>
                </a:lnTo>
                <a:lnTo>
                  <a:pt x="463270" y="350424"/>
                </a:lnTo>
                <a:lnTo>
                  <a:pt x="494661" y="326114"/>
                </a:lnTo>
                <a:lnTo>
                  <a:pt x="526657" y="287162"/>
                </a:lnTo>
                <a:lnTo>
                  <a:pt x="547636" y="241744"/>
                </a:lnTo>
                <a:lnTo>
                  <a:pt x="556331" y="203013"/>
                </a:lnTo>
                <a:lnTo>
                  <a:pt x="558849" y="174802"/>
                </a:lnTo>
                <a:lnTo>
                  <a:pt x="558974" y="168429"/>
                </a:lnTo>
                <a:close/>
              </a:path>
              <a:path w="559434" h="392429">
                <a:moveTo>
                  <a:pt x="403732" y="0"/>
                </a:moveTo>
                <a:lnTo>
                  <a:pt x="357053" y="11615"/>
                </a:lnTo>
                <a:lnTo>
                  <a:pt x="320452" y="33509"/>
                </a:lnTo>
                <a:lnTo>
                  <a:pt x="295491" y="76639"/>
                </a:lnTo>
                <a:lnTo>
                  <a:pt x="292210" y="105393"/>
                </a:lnTo>
                <a:lnTo>
                  <a:pt x="292211" y="105674"/>
                </a:lnTo>
                <a:lnTo>
                  <a:pt x="307137" y="152240"/>
                </a:lnTo>
                <a:lnTo>
                  <a:pt x="343297" y="184213"/>
                </a:lnTo>
                <a:lnTo>
                  <a:pt x="388251" y="190124"/>
                </a:lnTo>
                <a:lnTo>
                  <a:pt x="401125" y="187896"/>
                </a:lnTo>
                <a:lnTo>
                  <a:pt x="413364" y="184392"/>
                </a:lnTo>
                <a:lnTo>
                  <a:pt x="425090" y="179832"/>
                </a:lnTo>
                <a:lnTo>
                  <a:pt x="436423" y="174437"/>
                </a:lnTo>
                <a:lnTo>
                  <a:pt x="447484" y="168429"/>
                </a:lnTo>
                <a:lnTo>
                  <a:pt x="558974" y="168429"/>
                </a:lnTo>
                <a:lnTo>
                  <a:pt x="554454" y="123203"/>
                </a:lnTo>
                <a:lnTo>
                  <a:pt x="536201" y="76252"/>
                </a:lnTo>
                <a:lnTo>
                  <a:pt x="511812" y="41517"/>
                </a:lnTo>
                <a:lnTo>
                  <a:pt x="473012" y="12970"/>
                </a:lnTo>
                <a:lnTo>
                  <a:pt x="434618" y="2043"/>
                </a:lnTo>
                <a:lnTo>
                  <a:pt x="419743" y="486"/>
                </a:lnTo>
                <a:lnTo>
                  <a:pt x="403732" y="0"/>
                </a:lnTo>
                <a:close/>
              </a:path>
            </a:pathLst>
          </a:custGeom>
          <a:solidFill>
            <a:schemeClr val="accent1">
              <a:lumMod val="50000"/>
            </a:schemeClr>
          </a:solidFill>
        </p:spPr>
        <p:txBody>
          <a:bodyPr wrap="square" lIns="0" tIns="0" rIns="0" bIns="0" rtlCol="0"/>
          <a:lstStyle/>
          <a:p>
            <a:endParaRPr/>
          </a:p>
        </p:txBody>
      </p:sp>
      <p:sp>
        <p:nvSpPr>
          <p:cNvPr id="62" name="object 12"/>
          <p:cNvSpPr/>
          <p:nvPr/>
        </p:nvSpPr>
        <p:spPr>
          <a:xfrm>
            <a:off x="6400800" y="5867400"/>
            <a:ext cx="279717" cy="196215"/>
          </a:xfrm>
          <a:custGeom>
            <a:avLst/>
            <a:gdLst/>
            <a:ahLst/>
            <a:cxnLst/>
            <a:rect l="l" t="t" r="r" b="b"/>
            <a:pathLst>
              <a:path w="559434" h="392429">
                <a:moveTo>
                  <a:pt x="271910" y="168492"/>
                </a:moveTo>
                <a:lnTo>
                  <a:pt x="155203" y="168492"/>
                </a:lnTo>
                <a:lnTo>
                  <a:pt x="158923" y="176988"/>
                </a:lnTo>
                <a:lnTo>
                  <a:pt x="161993" y="187408"/>
                </a:lnTo>
                <a:lnTo>
                  <a:pt x="164303" y="200014"/>
                </a:lnTo>
                <a:lnTo>
                  <a:pt x="165745" y="215067"/>
                </a:lnTo>
                <a:lnTo>
                  <a:pt x="166210" y="232828"/>
                </a:lnTo>
                <a:lnTo>
                  <a:pt x="165188" y="247365"/>
                </a:lnTo>
                <a:lnTo>
                  <a:pt x="155481" y="286469"/>
                </a:lnTo>
                <a:lnTo>
                  <a:pt x="126448" y="325699"/>
                </a:lnTo>
                <a:lnTo>
                  <a:pt x="87111" y="349472"/>
                </a:lnTo>
                <a:lnTo>
                  <a:pt x="49421" y="363099"/>
                </a:lnTo>
                <a:lnTo>
                  <a:pt x="20109" y="369325"/>
                </a:lnTo>
                <a:lnTo>
                  <a:pt x="25142" y="391913"/>
                </a:lnTo>
                <a:lnTo>
                  <a:pt x="74439" y="387122"/>
                </a:lnTo>
                <a:lnTo>
                  <a:pt x="111967" y="376977"/>
                </a:lnTo>
                <a:lnTo>
                  <a:pt x="147596" y="362370"/>
                </a:lnTo>
                <a:lnTo>
                  <a:pt x="190740" y="335350"/>
                </a:lnTo>
                <a:lnTo>
                  <a:pt x="220354" y="307243"/>
                </a:lnTo>
                <a:lnTo>
                  <a:pt x="242982" y="275626"/>
                </a:lnTo>
                <a:lnTo>
                  <a:pt x="263092" y="229121"/>
                </a:lnTo>
                <a:lnTo>
                  <a:pt x="270618" y="190837"/>
                </a:lnTo>
                <a:lnTo>
                  <a:pt x="271696" y="176988"/>
                </a:lnTo>
                <a:lnTo>
                  <a:pt x="271910" y="168492"/>
                </a:lnTo>
                <a:close/>
              </a:path>
              <a:path w="559434" h="392429">
                <a:moveTo>
                  <a:pt x="110401" y="29"/>
                </a:moveTo>
                <a:lnTo>
                  <a:pt x="62613" y="11720"/>
                </a:lnTo>
                <a:lnTo>
                  <a:pt x="27561" y="33509"/>
                </a:lnTo>
                <a:lnTo>
                  <a:pt x="2793" y="76639"/>
                </a:lnTo>
                <a:lnTo>
                  <a:pt x="0" y="105393"/>
                </a:lnTo>
                <a:lnTo>
                  <a:pt x="477" y="115541"/>
                </a:lnTo>
                <a:lnTo>
                  <a:pt x="21700" y="162740"/>
                </a:lnTo>
                <a:lnTo>
                  <a:pt x="61678" y="187606"/>
                </a:lnTo>
                <a:lnTo>
                  <a:pt x="92874" y="190450"/>
                </a:lnTo>
                <a:lnTo>
                  <a:pt x="104245" y="188708"/>
                </a:lnTo>
                <a:lnTo>
                  <a:pt x="116516" y="185229"/>
                </a:lnTo>
                <a:lnTo>
                  <a:pt x="130728" y="179626"/>
                </a:lnTo>
                <a:lnTo>
                  <a:pt x="142032" y="174019"/>
                </a:lnTo>
                <a:lnTo>
                  <a:pt x="155203" y="168492"/>
                </a:lnTo>
                <a:lnTo>
                  <a:pt x="271910" y="168492"/>
                </a:lnTo>
                <a:lnTo>
                  <a:pt x="271971" y="162740"/>
                </a:lnTo>
                <a:lnTo>
                  <a:pt x="263230" y="113560"/>
                </a:lnTo>
                <a:lnTo>
                  <a:pt x="243953" y="68680"/>
                </a:lnTo>
                <a:lnTo>
                  <a:pt x="218559" y="37515"/>
                </a:lnTo>
                <a:lnTo>
                  <a:pt x="187268" y="15715"/>
                </a:lnTo>
                <a:lnTo>
                  <a:pt x="139340" y="1637"/>
                </a:lnTo>
                <a:lnTo>
                  <a:pt x="125678" y="391"/>
                </a:lnTo>
                <a:lnTo>
                  <a:pt x="110401" y="29"/>
                </a:lnTo>
                <a:close/>
              </a:path>
              <a:path w="559434" h="392429">
                <a:moveTo>
                  <a:pt x="558974" y="168429"/>
                </a:moveTo>
                <a:lnTo>
                  <a:pt x="447484" y="168429"/>
                </a:lnTo>
                <a:lnTo>
                  <a:pt x="451199" y="176924"/>
                </a:lnTo>
                <a:lnTo>
                  <a:pt x="454252" y="187343"/>
                </a:lnTo>
                <a:lnTo>
                  <a:pt x="456541" y="199945"/>
                </a:lnTo>
                <a:lnTo>
                  <a:pt x="457966" y="214989"/>
                </a:lnTo>
                <a:lnTo>
                  <a:pt x="458424" y="232733"/>
                </a:lnTo>
                <a:lnTo>
                  <a:pt x="457414" y="247119"/>
                </a:lnTo>
                <a:lnTo>
                  <a:pt x="447775" y="285401"/>
                </a:lnTo>
                <a:lnTo>
                  <a:pt x="418720" y="325651"/>
                </a:lnTo>
                <a:lnTo>
                  <a:pt x="379415" y="349450"/>
                </a:lnTo>
                <a:lnTo>
                  <a:pt x="341746" y="363093"/>
                </a:lnTo>
                <a:lnTo>
                  <a:pt x="312424" y="369325"/>
                </a:lnTo>
                <a:lnTo>
                  <a:pt x="318484" y="391851"/>
                </a:lnTo>
                <a:lnTo>
                  <a:pt x="369477" y="385828"/>
                </a:lnTo>
                <a:lnTo>
                  <a:pt x="419020" y="371546"/>
                </a:lnTo>
                <a:lnTo>
                  <a:pt x="463270" y="350424"/>
                </a:lnTo>
                <a:lnTo>
                  <a:pt x="494661" y="326114"/>
                </a:lnTo>
                <a:lnTo>
                  <a:pt x="526657" y="287162"/>
                </a:lnTo>
                <a:lnTo>
                  <a:pt x="547636" y="241744"/>
                </a:lnTo>
                <a:lnTo>
                  <a:pt x="556331" y="203013"/>
                </a:lnTo>
                <a:lnTo>
                  <a:pt x="558849" y="174802"/>
                </a:lnTo>
                <a:lnTo>
                  <a:pt x="558974" y="168429"/>
                </a:lnTo>
                <a:close/>
              </a:path>
              <a:path w="559434" h="392429">
                <a:moveTo>
                  <a:pt x="403732" y="0"/>
                </a:moveTo>
                <a:lnTo>
                  <a:pt x="357053" y="11615"/>
                </a:lnTo>
                <a:lnTo>
                  <a:pt x="320452" y="33509"/>
                </a:lnTo>
                <a:lnTo>
                  <a:pt x="295491" y="76639"/>
                </a:lnTo>
                <a:lnTo>
                  <a:pt x="292210" y="105393"/>
                </a:lnTo>
                <a:lnTo>
                  <a:pt x="292211" y="105674"/>
                </a:lnTo>
                <a:lnTo>
                  <a:pt x="307137" y="152240"/>
                </a:lnTo>
                <a:lnTo>
                  <a:pt x="343297" y="184213"/>
                </a:lnTo>
                <a:lnTo>
                  <a:pt x="388251" y="190124"/>
                </a:lnTo>
                <a:lnTo>
                  <a:pt x="401125" y="187896"/>
                </a:lnTo>
                <a:lnTo>
                  <a:pt x="413364" y="184392"/>
                </a:lnTo>
                <a:lnTo>
                  <a:pt x="425090" y="179832"/>
                </a:lnTo>
                <a:lnTo>
                  <a:pt x="436423" y="174437"/>
                </a:lnTo>
                <a:lnTo>
                  <a:pt x="447484" y="168429"/>
                </a:lnTo>
                <a:lnTo>
                  <a:pt x="558974" y="168429"/>
                </a:lnTo>
                <a:lnTo>
                  <a:pt x="554454" y="123203"/>
                </a:lnTo>
                <a:lnTo>
                  <a:pt x="536201" y="76252"/>
                </a:lnTo>
                <a:lnTo>
                  <a:pt x="511812" y="41517"/>
                </a:lnTo>
                <a:lnTo>
                  <a:pt x="473012" y="12970"/>
                </a:lnTo>
                <a:lnTo>
                  <a:pt x="434618" y="2043"/>
                </a:lnTo>
                <a:lnTo>
                  <a:pt x="419743" y="486"/>
                </a:lnTo>
                <a:lnTo>
                  <a:pt x="403732" y="0"/>
                </a:lnTo>
                <a:close/>
              </a:path>
            </a:pathLst>
          </a:custGeom>
          <a:solidFill>
            <a:schemeClr val="accent1">
              <a:lumMod val="50000"/>
            </a:schemeClr>
          </a:solidFill>
        </p:spPr>
        <p:txBody>
          <a:bodyPr wrap="square" lIns="0" tIns="0" rIns="0" bIns="0" rtlCol="0"/>
          <a:lstStyle/>
          <a:p>
            <a:endParaRPr/>
          </a:p>
        </p:txBody>
      </p:sp>
      <p:sp>
        <p:nvSpPr>
          <p:cNvPr id="4" name="TextBox 3"/>
          <p:cNvSpPr txBox="1"/>
          <p:nvPr/>
        </p:nvSpPr>
        <p:spPr>
          <a:xfrm>
            <a:off x="1594745" y="5266284"/>
            <a:ext cx="6524739" cy="1107996"/>
          </a:xfrm>
          <a:prstGeom prst="rect">
            <a:avLst/>
          </a:prstGeom>
          <a:noFill/>
        </p:spPr>
        <p:txBody>
          <a:bodyPr wrap="square" rtlCol="0">
            <a:spAutoFit/>
          </a:bodyPr>
          <a:lstStyle/>
          <a:p>
            <a:r>
              <a:rPr lang="en-US" sz="1200" i="1" dirty="0"/>
              <a:t>As leaders, we need to be keeping up with the literature and be innovative and competent in our field. We should be aware of innovations that are happening and research that is coming out in distance education. If we want students to enroll in our university and not another, we have to offer innovative programs. Three things are key: innovation, shared vision, and collaboration. </a:t>
            </a:r>
          </a:p>
          <a:p>
            <a:endParaRPr lang="en-US" dirty="0"/>
          </a:p>
        </p:txBody>
      </p:sp>
      <p:sp>
        <p:nvSpPr>
          <p:cNvPr id="6" name="TextBox 5"/>
          <p:cNvSpPr txBox="1"/>
          <p:nvPr/>
        </p:nvSpPr>
        <p:spPr>
          <a:xfrm>
            <a:off x="762000" y="3210342"/>
            <a:ext cx="7853084" cy="2123658"/>
          </a:xfrm>
          <a:prstGeom prst="rect">
            <a:avLst/>
          </a:prstGeom>
          <a:noFill/>
        </p:spPr>
        <p:txBody>
          <a:bodyPr wrap="square" rtlCol="0">
            <a:spAutoFit/>
          </a:bodyPr>
          <a:lstStyle/>
          <a:p>
            <a:r>
              <a:rPr lang="en-US" sz="1200" b="1" dirty="0"/>
              <a:t>Self</a:t>
            </a:r>
            <a:r>
              <a:rPr lang="en-US" sz="1200" dirty="0"/>
              <a:t> – ID leader admits that leadership starts from within and questions the self: How do I deal with change? What is my current change challenge? What is my role as a change agent and what do I need to do differently? </a:t>
            </a:r>
          </a:p>
          <a:p>
            <a:endParaRPr lang="en-US" sz="1200" b="1" dirty="0"/>
          </a:p>
          <a:p>
            <a:r>
              <a:rPr lang="en-US" sz="1200" b="1" dirty="0"/>
              <a:t>Growth Mindset: </a:t>
            </a:r>
            <a:r>
              <a:rPr lang="en-US" sz="1200" dirty="0"/>
              <a:t>ID leader focuses on continual learning and accepts mistakes and failure as necessary to the overall development process; dares to roll up the sleeves and experiments with ambiguous problem solving and idea creation activities. </a:t>
            </a:r>
            <a:br>
              <a:rPr lang="en-US" sz="1200" dirty="0"/>
            </a:br>
            <a:endParaRPr lang="en-US" sz="1200" dirty="0"/>
          </a:p>
          <a:p>
            <a:r>
              <a:rPr lang="en-US" sz="1200" b="1" dirty="0"/>
              <a:t>Agility </a:t>
            </a:r>
            <a:r>
              <a:rPr lang="en-US" sz="1200" dirty="0"/>
              <a:t>– ID leader moves beyond expected design and development work to act as strategist who has the foresight to spot change on the horizon. ID leader anticipates what comes next, challenges assumptions, and appreciates that risk is built into the desire to be innovative.</a:t>
            </a:r>
          </a:p>
          <a:p>
            <a:endParaRPr lang="en-US" sz="1200" dirty="0"/>
          </a:p>
        </p:txBody>
      </p:sp>
      <p:sp>
        <p:nvSpPr>
          <p:cNvPr id="19" name="Curved Right Arrow 18"/>
          <p:cNvSpPr/>
          <p:nvPr/>
        </p:nvSpPr>
        <p:spPr>
          <a:xfrm>
            <a:off x="1184763" y="2602988"/>
            <a:ext cx="415437" cy="597412"/>
          </a:xfrm>
          <a:prstGeom prst="curvedRightArrow">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Curved Left Arrow 19"/>
          <p:cNvSpPr/>
          <p:nvPr/>
        </p:nvSpPr>
        <p:spPr>
          <a:xfrm>
            <a:off x="7984797" y="2578409"/>
            <a:ext cx="555125" cy="597412"/>
          </a:xfrm>
          <a:prstGeom prst="curvedLeftArrow">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75022639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8&quot; unique_id=&quot;11150&quot;&gt;&lt;/object&gt;&lt;object type=&quot;2&quot; unique_id=&quot;11151&quot;&gt;&lt;object type=&quot;3&quot; unique_id=&quot;11152&quot;&gt;&lt;property id=&quot;20148&quot; value=&quot;5&quot;/&gt;&lt;property id=&quot;20300&quot; value=&quot;Slide 1&quot;/&gt;&lt;property id=&quot;20307&quot; value=&quot;256&quot;/&gt;&lt;/object&gt;&lt;object type=&quot;3&quot; unique_id=&quot;11177&quot;&gt;&lt;property id=&quot;20148&quot; value=&quot;5&quot;/&gt;&lt;property id=&quot;20300&quot; value=&quot;Slide 3&quot;/&gt;&lt;property id=&quot;20307&quot; value=&quot;257&quot;/&gt;&lt;/object&gt;&lt;object type=&quot;3&quot; unique_id=&quot;11206&quot;&gt;&lt;property id=&quot;20148&quot; value=&quot;5&quot;/&gt;&lt;property id=&quot;20300&quot; value=&quot;Slide 2&quot;/&gt;&lt;property id=&quot;20307&quot; value=&quot;259&quot;/&gt;&lt;/object&gt;&lt;object type=&quot;3&quot; unique_id=&quot;11207&quot;&gt;&lt;property id=&quot;20148&quot; value=&quot;5&quot;/&gt;&lt;property id=&quot;20300&quot; value=&quot;Slide 4&quot;/&gt;&lt;property id=&quot;20307&quot; value=&quot;258&quot;/&gt;&lt;/object&gt;&lt;object type=&quot;3&quot; unique_id=&quot;11220&quot;&gt;&lt;property id=&quot;20148&quot; value=&quot;5&quot;/&gt;&lt;property id=&quot;20300&quot; value=&quot;Slide 5&quot;/&gt;&lt;property id=&quot;20307&quot; value=&quot;260&quot;/&gt;&lt;/object&gt;&lt;object type=&quot;3&quot; unique_id=&quot;11277&quot;&gt;&lt;property id=&quot;20148&quot; value=&quot;5&quot;/&gt;&lt;property id=&quot;20300&quot; value=&quot;Slide 6&quot;/&gt;&lt;property id=&quot;20307&quot; value=&quot;261&quot;/&gt;&lt;/object&gt;&lt;object type=&quot;3&quot; unique_id=&quot;11708&quot;&gt;&lt;property id=&quot;20148&quot; value=&quot;5&quot;/&gt;&lt;property id=&quot;20300&quot; value=&quot;Slide 7&quot;/&gt;&lt;property id=&quot;20307&quot; value=&quot;273&quot;/&gt;&lt;/object&gt;&lt;object type=&quot;3&quot; unique_id=&quot;11890&quot;&gt;&lt;property id=&quot;20148&quot; value=&quot;5&quot;/&gt;&lt;property id=&quot;20300&quot; value=&quot;Slide 8&quot;/&gt;&lt;property id=&quot;20307&quot; value=&quot;274&quot;/&gt;&lt;/object&gt;&lt;object type=&quot;3&quot; unique_id=&quot;12017&quot;&gt;&lt;property id=&quot;20148&quot; value=&quot;5&quot;/&gt;&lt;property id=&quot;20300&quot; value=&quot;Slide 9&quot;/&gt;&lt;property id=&quot;20307&quot; value=&quot;275&quot;/&gt;&lt;/object&gt;&lt;object type=&quot;3&quot; unique_id=&quot;12018&quot;&gt;&lt;property id=&quot;20148&quot; value=&quot;5&quot;/&gt;&lt;property id=&quot;20300&quot; value=&quot;Slide 10&quot;/&gt;&lt;property id=&quot;20307&quot; value=&quot;277&quot;/&gt;&lt;/object&gt;&lt;object type=&quot;3&quot; unique_id=&quot;12019&quot;&gt;&lt;property id=&quot;20148&quot; value=&quot;5&quot;/&gt;&lt;property id=&quot;20300&quot; value=&quot;Slide 11&quot;/&gt;&lt;property id=&quot;20307&quot; value=&quot;279&quot;/&gt;&lt;/object&gt;&lt;object type=&quot;3&quot; unique_id=&quot;12098&quot;&gt;&lt;property id=&quot;20148&quot; value=&quot;5&quot;/&gt;&lt;property id=&quot;20300&quot; value=&quot;Slide 12&quot;/&gt;&lt;property id=&quot;20307&quot; value=&quot;281&quot;/&gt;&lt;/object&gt;&lt;object type=&quot;3&quot; unique_id=&quot;12113&quot;&gt;&lt;property id=&quot;20148&quot; value=&quot;5&quot;/&gt;&lt;property id=&quot;20300&quot; value=&quot;Slide 13&quot;/&gt;&lt;property id=&quot;20307&quot; value=&quot;283&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2240</TotalTime>
  <Words>1425</Words>
  <Application>Microsoft Office PowerPoint</Application>
  <PresentationFormat>On-screen Show (4:3)</PresentationFormat>
  <Paragraphs>154</Paragraphs>
  <Slides>13</Slides>
  <Notes>10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Capella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shouareau</dc:creator>
  <cp:lastModifiedBy>shouareau</cp:lastModifiedBy>
  <cp:revision>197</cp:revision>
  <dcterms:created xsi:type="dcterms:W3CDTF">2017-11-10T18:30:46Z</dcterms:created>
  <dcterms:modified xsi:type="dcterms:W3CDTF">2017-12-02T13:41:57Z</dcterms:modified>
</cp:coreProperties>
</file>