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298" r:id="rId2"/>
    <p:sldId id="299" r:id="rId3"/>
    <p:sldId id="327" r:id="rId4"/>
    <p:sldId id="300" r:id="rId5"/>
    <p:sldId id="308" r:id="rId6"/>
    <p:sldId id="326" r:id="rId7"/>
    <p:sldId id="309" r:id="rId8"/>
    <p:sldId id="310" r:id="rId9"/>
    <p:sldId id="311" r:id="rId10"/>
    <p:sldId id="312" r:id="rId11"/>
    <p:sldId id="313" r:id="rId12"/>
    <p:sldId id="314" r:id="rId13"/>
    <p:sldId id="315" r:id="rId14"/>
    <p:sldId id="317" r:id="rId15"/>
    <p:sldId id="318" r:id="rId16"/>
    <p:sldId id="319" r:id="rId17"/>
    <p:sldId id="320" r:id="rId18"/>
    <p:sldId id="321" r:id="rId19"/>
    <p:sldId id="322" r:id="rId20"/>
    <p:sldId id="316" r:id="rId21"/>
    <p:sldId id="328" r:id="rId22"/>
    <p:sldId id="323" r:id="rId23"/>
    <p:sldId id="324" r:id="rId24"/>
    <p:sldId id="325" r:id="rId25"/>
    <p:sldId id="294"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FF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3478" autoAdjust="0"/>
  </p:normalViewPr>
  <p:slideViewPr>
    <p:cSldViewPr>
      <p:cViewPr varScale="1">
        <p:scale>
          <a:sx n="73" d="100"/>
          <a:sy n="73" d="100"/>
        </p:scale>
        <p:origin x="-127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1B8969F-FF36-415E-8CB5-C5D496A7E57B}" type="datetimeFigureOut">
              <a:rPr lang="en-US" smtClean="0"/>
              <a:pPr/>
              <a:t>1/30/2018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227DD51-1A3D-4EB1-8348-7B6155D514E7}" type="slidenum">
              <a:rPr lang="en-US" smtClean="0"/>
              <a:pPr/>
              <a:t>‹#›</a:t>
            </a:fld>
            <a:endParaRPr lang="en-US"/>
          </a:p>
        </p:txBody>
      </p:sp>
    </p:spTree>
    <p:extLst>
      <p:ext uri="{BB962C8B-B14F-4D97-AF65-F5344CB8AC3E}">
        <p14:creationId xmlns:p14="http://schemas.microsoft.com/office/powerpoint/2010/main" xmlns="" val="19845549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During the research project I needed a way to refer to this effort when discussing it with my colleagues and superiors, so I created the name </a:t>
            </a:r>
            <a:r>
              <a:rPr lang="en-US" b="1" dirty="0" smtClean="0"/>
              <a:t>OPTIC - </a:t>
            </a:r>
            <a:r>
              <a:rPr lang="en-US" sz="1200" b="1" i="1" dirty="0" smtClean="0"/>
              <a:t>Objectives, Policies, and Tasks for Instructional Content.  </a:t>
            </a:r>
            <a:r>
              <a:rPr lang="en-US" sz="1200" i="0" dirty="0" smtClean="0"/>
              <a:t>OPTIC was an appropriate name, as its</a:t>
            </a:r>
            <a:r>
              <a:rPr lang="en-US" sz="1200" i="0" baseline="0" dirty="0" smtClean="0"/>
              <a:t> purpose is to provide users with </a:t>
            </a:r>
            <a:r>
              <a:rPr lang="en-US" sz="1200" i="0" u="sng" baseline="0" dirty="0" smtClean="0"/>
              <a:t>insight into enterprise training programs</a:t>
            </a:r>
            <a:r>
              <a:rPr lang="en-US" sz="1200" i="0" baseline="0" dirty="0" smtClean="0"/>
              <a:t>.</a:t>
            </a:r>
            <a:endParaRPr lang="en-US" i="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D227DD51-1A3D-4EB1-8348-7B6155D514E7}"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effectLst/>
                <a:latin typeface="+mn-lt"/>
                <a:ea typeface="+mn-ea"/>
                <a:cs typeface="+mn-cs"/>
              </a:rPr>
              <a:t>Consider</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using your existing case management system (CMS) to manage your </a:t>
            </a:r>
            <a:r>
              <a:rPr lang="en-US" sz="1200" i="1" kern="1200" dirty="0" smtClean="0">
                <a:solidFill>
                  <a:schemeClr val="tx1"/>
                </a:solidFill>
                <a:effectLst/>
                <a:latin typeface="+mn-lt"/>
                <a:ea typeface="+mn-ea"/>
                <a:cs typeface="+mn-cs"/>
              </a:rPr>
              <a:t>training products</a:t>
            </a:r>
            <a:r>
              <a:rPr lang="en-US" sz="1200" kern="1200" dirty="0" smtClean="0">
                <a:solidFill>
                  <a:schemeClr val="tx1"/>
                </a:solidFill>
                <a:effectLst/>
                <a:latin typeface="+mn-lt"/>
                <a:ea typeface="+mn-ea"/>
                <a:cs typeface="+mn-cs"/>
              </a:rPr>
              <a:t>.  This doesn’t mean simply using the CMS to </a:t>
            </a:r>
            <a:r>
              <a:rPr lang="en-US" sz="1200" b="1" kern="1200" dirty="0" smtClean="0">
                <a:solidFill>
                  <a:schemeClr val="tx1"/>
                </a:solidFill>
                <a:effectLst/>
                <a:latin typeface="+mn-lt"/>
                <a:ea typeface="+mn-ea"/>
                <a:cs typeface="+mn-cs"/>
              </a:rPr>
              <a:t>store</a:t>
            </a:r>
            <a:r>
              <a:rPr lang="en-US" sz="1200" kern="1200" dirty="0" smtClean="0">
                <a:solidFill>
                  <a:schemeClr val="tx1"/>
                </a:solidFill>
                <a:effectLst/>
                <a:latin typeface="+mn-lt"/>
                <a:ea typeface="+mn-ea"/>
                <a:cs typeface="+mn-cs"/>
              </a:rPr>
              <a:t> training materials after they’ve been developed. You can actually use the </a:t>
            </a:r>
            <a:r>
              <a:rPr lang="en-US" sz="1200" b="1" i="0" kern="1200" dirty="0" smtClean="0">
                <a:solidFill>
                  <a:schemeClr val="tx1"/>
                </a:solidFill>
                <a:effectLst/>
                <a:latin typeface="+mn-lt"/>
                <a:ea typeface="+mn-ea"/>
                <a:cs typeface="+mn-cs"/>
              </a:rPr>
              <a:t>full functionality </a:t>
            </a:r>
            <a:r>
              <a:rPr lang="en-US" sz="1200" kern="1200" dirty="0" smtClean="0">
                <a:solidFill>
                  <a:schemeClr val="tx1"/>
                </a:solidFill>
                <a:effectLst/>
                <a:latin typeface="+mn-lt"/>
                <a:ea typeface="+mn-ea"/>
                <a:cs typeface="+mn-cs"/>
              </a:rPr>
              <a:t>of the CMS for content creation, metadata tagging, collaboration, approval, searching, analysis, reporting, and compliance with policy.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1" dirty="0" smtClean="0"/>
          </a:p>
        </p:txBody>
      </p:sp>
      <p:sp>
        <p:nvSpPr>
          <p:cNvPr id="4" name="Slide Number Placeholder 3"/>
          <p:cNvSpPr>
            <a:spLocks noGrp="1"/>
          </p:cNvSpPr>
          <p:nvPr>
            <p:ph type="sldNum" sz="quarter" idx="10"/>
          </p:nvPr>
        </p:nvSpPr>
        <p:spPr/>
        <p:txBody>
          <a:bodyPr/>
          <a:lstStyle/>
          <a:p>
            <a:fld id="{D227DD51-1A3D-4EB1-8348-7B6155D514E7}"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1" kern="1200" dirty="0" smtClean="0">
                <a:solidFill>
                  <a:schemeClr val="tx1"/>
                </a:solidFill>
                <a:effectLst/>
                <a:latin typeface="+mn-lt"/>
                <a:ea typeface="+mn-ea"/>
                <a:cs typeface="+mn-cs"/>
              </a:rPr>
              <a:t>How exactly would it work?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Like any other “case” in your CMS, you would assign a case owner to the curriculum, develop a summary, create folders for organizing the information, and enable authorized users to make contributions to the curriculum.  Your CMS developers would create a new form, called a “Lesson Plan,” to record the instructional content and related training metadata.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On this form the user would input the </a:t>
            </a:r>
            <a:r>
              <a:rPr lang="en-US" sz="1200" i="1" kern="1200" dirty="0" smtClean="0">
                <a:solidFill>
                  <a:schemeClr val="tx1"/>
                </a:solidFill>
                <a:effectLst/>
                <a:latin typeface="+mn-lt"/>
                <a:ea typeface="+mn-ea"/>
                <a:cs typeface="+mn-cs"/>
              </a:rPr>
              <a:t>learning objectives</a:t>
            </a:r>
            <a:r>
              <a:rPr lang="en-US" sz="1200" kern="1200" dirty="0" smtClean="0">
                <a:solidFill>
                  <a:schemeClr val="tx1"/>
                </a:solidFill>
                <a:effectLst/>
                <a:latin typeface="+mn-lt"/>
                <a:ea typeface="+mn-ea"/>
                <a:cs typeface="+mn-cs"/>
              </a:rPr>
              <a:t>, select the relevant </a:t>
            </a:r>
            <a:r>
              <a:rPr lang="en-US" sz="1200" i="1" kern="1200" dirty="0" smtClean="0">
                <a:solidFill>
                  <a:schemeClr val="tx1"/>
                </a:solidFill>
                <a:effectLst/>
                <a:latin typeface="+mn-lt"/>
                <a:ea typeface="+mn-ea"/>
                <a:cs typeface="+mn-cs"/>
              </a:rPr>
              <a:t>policies</a:t>
            </a:r>
            <a:r>
              <a:rPr lang="en-US" sz="1200" kern="1200" dirty="0" smtClean="0">
                <a:solidFill>
                  <a:schemeClr val="tx1"/>
                </a:solidFill>
                <a:effectLst/>
                <a:latin typeface="+mn-lt"/>
                <a:ea typeface="+mn-ea"/>
                <a:cs typeface="+mn-cs"/>
              </a:rPr>
              <a:t> from a drop-down list, and use another list to select the </a:t>
            </a:r>
            <a:r>
              <a:rPr lang="en-US" sz="1200" i="1" kern="1200" dirty="0" smtClean="0">
                <a:solidFill>
                  <a:schemeClr val="tx1"/>
                </a:solidFill>
                <a:effectLst/>
                <a:latin typeface="+mn-lt"/>
                <a:ea typeface="+mn-ea"/>
                <a:cs typeface="+mn-cs"/>
              </a:rPr>
              <a:t>job tasks</a:t>
            </a:r>
            <a:r>
              <a:rPr lang="en-US" sz="1200" kern="1200" dirty="0" smtClean="0">
                <a:solidFill>
                  <a:schemeClr val="tx1"/>
                </a:solidFill>
                <a:effectLst/>
                <a:latin typeface="+mn-lt"/>
                <a:ea typeface="+mn-ea"/>
                <a:cs typeface="+mn-cs"/>
              </a:rPr>
              <a:t> that are being covered in the lesson (</a:t>
            </a:r>
            <a:r>
              <a:rPr lang="en-US" sz="1200" b="1" kern="1200" dirty="0" smtClean="0">
                <a:solidFill>
                  <a:schemeClr val="tx1"/>
                </a:solidFill>
                <a:effectLst/>
                <a:latin typeface="+mn-lt"/>
                <a:ea typeface="+mn-ea"/>
                <a:cs typeface="+mn-cs"/>
              </a:rPr>
              <a:t>Key concept: drop-down list equals rack-and-</a:t>
            </a:r>
            <a:r>
              <a:rPr lang="en-US" sz="1200" b="1" kern="1200" dirty="0" err="1" smtClean="0">
                <a:solidFill>
                  <a:schemeClr val="tx1"/>
                </a:solidFill>
                <a:effectLst/>
                <a:latin typeface="+mn-lt"/>
                <a:ea typeface="+mn-ea"/>
                <a:cs typeface="+mn-cs"/>
              </a:rPr>
              <a:t>stackability</a:t>
            </a:r>
            <a:r>
              <a:rPr lang="en-US" sz="1200" kern="1200" dirty="0" smtClean="0">
                <a:solidFill>
                  <a:schemeClr val="tx1"/>
                </a:solidFill>
                <a:effectLst/>
                <a:latin typeface="+mn-lt"/>
                <a:ea typeface="+mn-ea"/>
                <a:cs typeface="+mn-cs"/>
              </a:rPr>
              <a:t>). And like any other CMS document, the user could tag the document with topic-related keywords and attach electronic files, such as graphics, videos, job aids, or PowerPoint presentations.  </a:t>
            </a:r>
          </a:p>
          <a:p>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 Conducting</a:t>
            </a:r>
            <a:r>
              <a:rPr lang="en-US" sz="1200" b="1" kern="1200" baseline="0" dirty="0" smtClean="0">
                <a:solidFill>
                  <a:schemeClr val="tx1"/>
                </a:solidFill>
                <a:effectLst/>
                <a:latin typeface="+mn-lt"/>
                <a:ea typeface="+mn-ea"/>
                <a:cs typeface="+mn-cs"/>
              </a:rPr>
              <a:t> an arrest </a:t>
            </a:r>
            <a:r>
              <a:rPr lang="en-US" sz="1200" kern="1200" baseline="0" dirty="0" smtClean="0">
                <a:solidFill>
                  <a:schemeClr val="tx1"/>
                </a:solidFill>
                <a:effectLst/>
                <a:latin typeface="+mn-lt"/>
                <a:ea typeface="+mn-ea"/>
                <a:cs typeface="+mn-cs"/>
              </a:rPr>
              <a:t>is one of the SA’s job tasks.  Imagine our </a:t>
            </a:r>
            <a:r>
              <a:rPr lang="en-US" sz="1200" b="1" kern="1200" baseline="0" dirty="0" smtClean="0">
                <a:solidFill>
                  <a:schemeClr val="tx1"/>
                </a:solidFill>
                <a:effectLst/>
                <a:latin typeface="+mn-lt"/>
                <a:ea typeface="+mn-ea"/>
                <a:cs typeface="+mn-cs"/>
              </a:rPr>
              <a:t>PTU</a:t>
            </a:r>
            <a:r>
              <a:rPr lang="en-US" sz="1200" kern="1200" baseline="0" dirty="0" smtClean="0">
                <a:solidFill>
                  <a:schemeClr val="tx1"/>
                </a:solidFill>
                <a:effectLst/>
                <a:latin typeface="+mn-lt"/>
                <a:ea typeface="+mn-ea"/>
                <a:cs typeface="+mn-cs"/>
              </a:rPr>
              <a:t> designing a block on </a:t>
            </a:r>
            <a:r>
              <a:rPr lang="en-US" sz="1200" b="1" kern="1200" baseline="0" dirty="0" smtClean="0">
                <a:solidFill>
                  <a:schemeClr val="tx1"/>
                </a:solidFill>
                <a:effectLst/>
                <a:latin typeface="+mn-lt"/>
                <a:ea typeface="+mn-ea"/>
                <a:cs typeface="+mn-cs"/>
              </a:rPr>
              <a:t>handcuffing</a:t>
            </a:r>
            <a:r>
              <a:rPr lang="en-US" sz="1200" kern="1200" baseline="0" dirty="0" smtClean="0">
                <a:solidFill>
                  <a:schemeClr val="tx1"/>
                </a:solidFill>
                <a:effectLst/>
                <a:latin typeface="+mn-lt"/>
                <a:ea typeface="+mn-ea"/>
                <a:cs typeface="+mn-cs"/>
              </a:rPr>
              <a:t>. Under the OPTIC approach, we would tag the LP with “conduct arrest” job task along with policy X.  The </a:t>
            </a:r>
            <a:r>
              <a:rPr lang="en-US" sz="1200" b="1" kern="1200" baseline="0" dirty="0" smtClean="0">
                <a:solidFill>
                  <a:schemeClr val="tx1"/>
                </a:solidFill>
                <a:effectLst/>
                <a:latin typeface="+mn-lt"/>
                <a:ea typeface="+mn-ea"/>
                <a:cs typeface="+mn-cs"/>
              </a:rPr>
              <a:t>LECU</a:t>
            </a:r>
            <a:r>
              <a:rPr lang="en-US" sz="1200" kern="1200" baseline="0" dirty="0" smtClean="0">
                <a:solidFill>
                  <a:schemeClr val="tx1"/>
                </a:solidFill>
                <a:effectLst/>
                <a:latin typeface="+mn-lt"/>
                <a:ea typeface="+mn-ea"/>
                <a:cs typeface="+mn-cs"/>
              </a:rPr>
              <a:t> might design an LP on </a:t>
            </a:r>
            <a:r>
              <a:rPr lang="en-US" sz="1200" b="1" kern="1200" baseline="0" dirty="0" smtClean="0">
                <a:solidFill>
                  <a:schemeClr val="tx1"/>
                </a:solidFill>
                <a:effectLst/>
                <a:latin typeface="+mn-lt"/>
                <a:ea typeface="+mn-ea"/>
                <a:cs typeface="+mn-cs"/>
              </a:rPr>
              <a:t>custodial interrogations</a:t>
            </a:r>
            <a:r>
              <a:rPr lang="en-US" sz="1200" kern="1200" baseline="0" dirty="0" smtClean="0">
                <a:solidFill>
                  <a:schemeClr val="tx1"/>
                </a:solidFill>
                <a:effectLst/>
                <a:latin typeface="+mn-lt"/>
                <a:ea typeface="+mn-ea"/>
                <a:cs typeface="+mn-cs"/>
              </a:rPr>
              <a:t>, and also tag it to “conduct arrest” and policy Y.  Then the </a:t>
            </a:r>
            <a:r>
              <a:rPr lang="en-US" sz="1200" b="1" kern="1200" baseline="0" dirty="0" smtClean="0">
                <a:solidFill>
                  <a:schemeClr val="tx1"/>
                </a:solidFill>
                <a:effectLst/>
                <a:latin typeface="+mn-lt"/>
                <a:ea typeface="+mn-ea"/>
                <a:cs typeface="+mn-cs"/>
              </a:rPr>
              <a:t>PAU</a:t>
            </a:r>
            <a:r>
              <a:rPr lang="en-US" sz="1200" kern="1200" baseline="0" dirty="0" smtClean="0">
                <a:solidFill>
                  <a:schemeClr val="tx1"/>
                </a:solidFill>
                <a:effectLst/>
                <a:latin typeface="+mn-lt"/>
                <a:ea typeface="+mn-ea"/>
                <a:cs typeface="+mn-cs"/>
              </a:rPr>
              <a:t> might design an LP on </a:t>
            </a:r>
            <a:r>
              <a:rPr lang="en-US" sz="1200" b="1" kern="1200" baseline="0" dirty="0" smtClean="0">
                <a:solidFill>
                  <a:schemeClr val="tx1"/>
                </a:solidFill>
                <a:effectLst/>
                <a:latin typeface="+mn-lt"/>
                <a:ea typeface="+mn-ea"/>
                <a:cs typeface="+mn-cs"/>
              </a:rPr>
              <a:t>search incident to arrest</a:t>
            </a:r>
            <a:r>
              <a:rPr lang="en-US" sz="1200" kern="1200" baseline="0" dirty="0" smtClean="0">
                <a:solidFill>
                  <a:schemeClr val="tx1"/>
                </a:solidFill>
                <a:effectLst/>
                <a:latin typeface="+mn-lt"/>
                <a:ea typeface="+mn-ea"/>
                <a:cs typeface="+mn-cs"/>
              </a:rPr>
              <a:t>, and also tag it to “conduct arrest” and policy Z. </a:t>
            </a:r>
            <a:r>
              <a:rPr lang="en-US" sz="1200" b="1" kern="1200" baseline="0" dirty="0" smtClean="0">
                <a:solidFill>
                  <a:schemeClr val="tx1"/>
                </a:solidFill>
                <a:effectLst/>
                <a:latin typeface="+mn-lt"/>
                <a:ea typeface="+mn-ea"/>
                <a:cs typeface="+mn-cs"/>
              </a:rPr>
              <a:t>WHY? </a:t>
            </a:r>
            <a:r>
              <a:rPr lang="en-US" sz="1200" kern="1200" baseline="0" dirty="0" smtClean="0">
                <a:solidFill>
                  <a:schemeClr val="tx1"/>
                </a:solidFill>
                <a:effectLst/>
                <a:latin typeface="+mn-lt"/>
                <a:ea typeface="+mn-ea"/>
                <a:cs typeface="+mn-cs"/>
              </a:rPr>
              <a:t>So that we can rack and stack LPs by job tasks and find these training products again – to </a:t>
            </a:r>
            <a:r>
              <a:rPr lang="en-US" sz="1200" b="1" kern="1200" baseline="0" dirty="0" smtClean="0">
                <a:solidFill>
                  <a:schemeClr val="tx1"/>
                </a:solidFill>
                <a:effectLst/>
                <a:latin typeface="+mn-lt"/>
                <a:ea typeface="+mn-ea"/>
                <a:cs typeface="+mn-cs"/>
              </a:rPr>
              <a:t>update</a:t>
            </a:r>
            <a:r>
              <a:rPr lang="en-US" sz="1200" kern="1200" baseline="0" dirty="0" smtClean="0">
                <a:solidFill>
                  <a:schemeClr val="tx1"/>
                </a:solidFill>
                <a:effectLst/>
                <a:latin typeface="+mn-lt"/>
                <a:ea typeface="+mn-ea"/>
                <a:cs typeface="+mn-cs"/>
              </a:rPr>
              <a:t> them or </a:t>
            </a:r>
            <a:r>
              <a:rPr lang="en-US" sz="1200" b="1" kern="1200" baseline="0" dirty="0" smtClean="0">
                <a:solidFill>
                  <a:schemeClr val="tx1"/>
                </a:solidFill>
                <a:effectLst/>
                <a:latin typeface="+mn-lt"/>
                <a:ea typeface="+mn-ea"/>
                <a:cs typeface="+mn-cs"/>
              </a:rPr>
              <a:t>answer questions </a:t>
            </a:r>
            <a:r>
              <a:rPr lang="en-US" sz="1200" kern="1200" baseline="0" dirty="0" smtClean="0">
                <a:solidFill>
                  <a:schemeClr val="tx1"/>
                </a:solidFill>
                <a:effectLst/>
                <a:latin typeface="+mn-lt"/>
                <a:ea typeface="+mn-ea"/>
                <a:cs typeface="+mn-cs"/>
              </a:rPr>
              <a:t>about them.</a:t>
            </a:r>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b="1" dirty="0" smtClean="0"/>
          </a:p>
        </p:txBody>
      </p:sp>
      <p:sp>
        <p:nvSpPr>
          <p:cNvPr id="4" name="Slide Number Placeholder 3"/>
          <p:cNvSpPr>
            <a:spLocks noGrp="1"/>
          </p:cNvSpPr>
          <p:nvPr>
            <p:ph type="sldNum" sz="quarter" idx="10"/>
          </p:nvPr>
        </p:nvSpPr>
        <p:spPr/>
        <p:txBody>
          <a:bodyPr/>
          <a:lstStyle/>
          <a:p>
            <a:fld id="{D227DD51-1A3D-4EB1-8348-7B6155D514E7}"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t>This is the</a:t>
            </a:r>
            <a:r>
              <a:rPr lang="en-US" b="0" baseline="0" dirty="0" smtClean="0"/>
              <a:t> origin of the OPTIC idea.  The research behind this is rigorous.  </a:t>
            </a:r>
            <a:r>
              <a:rPr lang="en-US" b="0" dirty="0" smtClean="0"/>
              <a:t>Everyone to whom I presented</a:t>
            </a:r>
            <a:r>
              <a:rPr lang="en-US" b="0" baseline="0" dirty="0" smtClean="0"/>
              <a:t> this idea loves it.  </a:t>
            </a:r>
            <a:endParaRPr lang="en-US" b="0" dirty="0" smtClean="0"/>
          </a:p>
        </p:txBody>
      </p:sp>
      <p:sp>
        <p:nvSpPr>
          <p:cNvPr id="4" name="Slide Number Placeholder 3"/>
          <p:cNvSpPr>
            <a:spLocks noGrp="1"/>
          </p:cNvSpPr>
          <p:nvPr>
            <p:ph type="sldNum" sz="quarter" idx="10"/>
          </p:nvPr>
        </p:nvSpPr>
        <p:spPr/>
        <p:txBody>
          <a:bodyPr/>
          <a:lstStyle/>
          <a:p>
            <a:fld id="{D227DD51-1A3D-4EB1-8348-7B6155D514E7}"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227DD51-1A3D-4EB1-8348-7B6155D514E7}"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227DD51-1A3D-4EB1-8348-7B6155D514E7}"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227DD51-1A3D-4EB1-8348-7B6155D514E7}"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227DD51-1A3D-4EB1-8348-7B6155D514E7}"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227DD51-1A3D-4EB1-8348-7B6155D514E7}"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effectLst/>
                <a:latin typeface="+mn-lt"/>
                <a:ea typeface="+mn-ea"/>
                <a:cs typeface="+mn-cs"/>
              </a:rPr>
              <a:t>For</a:t>
            </a:r>
            <a:r>
              <a:rPr lang="en-US" sz="1200" kern="1200" baseline="0" dirty="0" smtClean="0">
                <a:solidFill>
                  <a:schemeClr val="tx1"/>
                </a:solidFill>
                <a:effectLst/>
                <a:latin typeface="+mn-lt"/>
                <a:ea typeface="+mn-ea"/>
                <a:cs typeface="+mn-cs"/>
              </a:rPr>
              <a:t> example, retrieving information about </a:t>
            </a:r>
            <a:r>
              <a:rPr lang="en-US" sz="1200" b="1" kern="1200" baseline="0" dirty="0" smtClean="0">
                <a:solidFill>
                  <a:schemeClr val="tx1"/>
                </a:solidFill>
                <a:effectLst/>
                <a:latin typeface="+mn-lt"/>
                <a:ea typeface="+mn-ea"/>
                <a:cs typeface="+mn-cs"/>
              </a:rPr>
              <a:t>safety considerations</a:t>
            </a:r>
            <a:r>
              <a:rPr lang="en-US" sz="1200" kern="1200" baseline="0" dirty="0" smtClean="0">
                <a:solidFill>
                  <a:schemeClr val="tx1"/>
                </a:solidFill>
                <a:effectLst/>
                <a:latin typeface="+mn-lt"/>
                <a:ea typeface="+mn-ea"/>
                <a:cs typeface="+mn-cs"/>
              </a:rPr>
              <a:t>, </a:t>
            </a:r>
            <a:r>
              <a:rPr lang="en-US" sz="1200" b="1" kern="1200" baseline="0" dirty="0" smtClean="0">
                <a:solidFill>
                  <a:schemeClr val="tx1"/>
                </a:solidFill>
                <a:effectLst/>
                <a:latin typeface="+mn-lt"/>
                <a:ea typeface="+mn-ea"/>
                <a:cs typeface="+mn-cs"/>
              </a:rPr>
              <a:t>copyright requirements</a:t>
            </a:r>
            <a:r>
              <a:rPr lang="en-US" sz="1200" kern="1200" baseline="0" dirty="0" smtClean="0">
                <a:solidFill>
                  <a:schemeClr val="tx1"/>
                </a:solidFill>
                <a:effectLst/>
                <a:latin typeface="+mn-lt"/>
                <a:ea typeface="+mn-ea"/>
                <a:cs typeface="+mn-cs"/>
              </a:rPr>
              <a:t>, etc.</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227DD51-1A3D-4EB1-8348-7B6155D514E7}"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effectLst/>
                <a:latin typeface="+mn-lt"/>
                <a:ea typeface="+mn-ea"/>
                <a:cs typeface="+mn-cs"/>
              </a:rPr>
              <a:t>Therefore, just considering the NATP and IBC programs alone the FBI could save 4,600 – 5,600 man-days, or 23-28 man-years, on an annual basis.  Using the OPTIC-Sentinel system for all instructional materials Bureau-wide would at least double the savings to 46-56 man-years, corresponding to approximately </a:t>
            </a:r>
            <a:r>
              <a:rPr lang="en-US" sz="1200" b="1" kern="1200" dirty="0" smtClean="0">
                <a:solidFill>
                  <a:schemeClr val="tx1"/>
                </a:solidFill>
                <a:effectLst/>
                <a:latin typeface="+mn-lt"/>
                <a:ea typeface="+mn-ea"/>
                <a:cs typeface="+mn-cs"/>
              </a:rPr>
              <a:t>$5-6 million in savings every year</a:t>
            </a:r>
            <a:r>
              <a:rPr lang="en-US" sz="1200" kern="1200" dirty="0" smtClean="0">
                <a:solidFill>
                  <a:schemeClr val="tx1"/>
                </a:solidFill>
                <a:effectLst/>
                <a:latin typeface="+mn-lt"/>
                <a:ea typeface="+mn-ea"/>
                <a:cs typeface="+mn-cs"/>
              </a:rPr>
              <a:t>.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above estimates do not even include time savings associated with general searching and reporting by users, training program reviews, field office queries, training program management, and other activities that are difficult to estimate.</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227DD51-1A3D-4EB1-8348-7B6155D514E7}"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227DD51-1A3D-4EB1-8348-7B6155D514E7}"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effectLst/>
                <a:latin typeface="+mn-lt"/>
                <a:ea typeface="+mn-ea"/>
                <a:cs typeface="+mn-cs"/>
              </a:rPr>
              <a:t>Managing instructional content this way provides several advantages.  You could search across curricula for training topics in the same way as you now search across investigative cases for criminal violations.  You could conduct a training gap analysis as easily as you can now perform an intelligence gap analysis.  You could efficiently track collaboration, approval, and distribution of lesson plans, because you use the same workflow engine that powers your investigative CMS.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There would be no more debate about lesson plan </a:t>
            </a:r>
            <a:r>
              <a:rPr lang="en-US" sz="1200" i="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because the system-enforced form would be rendered in a standardized way.  There would be no question about the course’s </a:t>
            </a:r>
            <a:r>
              <a:rPr lang="en-US" sz="1200" i="1" kern="1200" dirty="0" smtClean="0">
                <a:solidFill>
                  <a:schemeClr val="tx1"/>
                </a:solidFill>
                <a:effectLst/>
                <a:latin typeface="+mn-lt"/>
                <a:ea typeface="+mn-ea"/>
                <a:cs typeface="+mn-cs"/>
              </a:rPr>
              <a:t>content</a:t>
            </a:r>
            <a:r>
              <a:rPr lang="en-US" sz="1200" kern="1200" dirty="0" smtClean="0">
                <a:solidFill>
                  <a:schemeClr val="tx1"/>
                </a:solidFill>
                <a:effectLst/>
                <a:latin typeface="+mn-lt"/>
                <a:ea typeface="+mn-ea"/>
                <a:cs typeface="+mn-cs"/>
              </a:rPr>
              <a:t>, as each lesson plan would be tagged with learning objectives and keywords. There would be no doubt about a course’s </a:t>
            </a:r>
            <a:r>
              <a:rPr lang="en-US" sz="1200" i="1" kern="1200" dirty="0" smtClean="0">
                <a:solidFill>
                  <a:schemeClr val="tx1"/>
                </a:solidFill>
                <a:effectLst/>
                <a:latin typeface="+mn-lt"/>
                <a:ea typeface="+mn-ea"/>
                <a:cs typeface="+mn-cs"/>
              </a:rPr>
              <a:t>relevance</a:t>
            </a:r>
            <a:r>
              <a:rPr lang="en-US" sz="1200" kern="1200" dirty="0" smtClean="0">
                <a:solidFill>
                  <a:schemeClr val="tx1"/>
                </a:solidFill>
                <a:effectLst/>
                <a:latin typeface="+mn-lt"/>
                <a:ea typeface="+mn-ea"/>
                <a:cs typeface="+mn-cs"/>
              </a:rPr>
              <a:t>, as each lesson plan would be pinned to the agency’s policies and job tasks.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Finally, there would be no more wasted time answering </a:t>
            </a:r>
            <a:r>
              <a:rPr lang="en-US" sz="1200" i="1" kern="1200" dirty="0" smtClean="0">
                <a:solidFill>
                  <a:schemeClr val="tx1"/>
                </a:solidFill>
                <a:effectLst/>
                <a:latin typeface="+mn-lt"/>
                <a:ea typeface="+mn-ea"/>
                <a:cs typeface="+mn-cs"/>
              </a:rPr>
              <a:t>“What are we training?”</a:t>
            </a:r>
            <a:r>
              <a:rPr lang="en-US" sz="1200" kern="1200" dirty="0" smtClean="0">
                <a:solidFill>
                  <a:schemeClr val="tx1"/>
                </a:solidFill>
                <a:effectLst/>
                <a:latin typeface="+mn-lt"/>
                <a:ea typeface="+mn-ea"/>
                <a:cs typeface="+mn-cs"/>
              </a:rPr>
              <a:t> questions from congressional inquiries, Freedom of Information Act (FOIA) requests, or the Federal Law Enforcement Training Accreditation (FLETA) auditors.  Your “data call” needs would be met in a few mouse clicks, using the reporting features already built into your CMS.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227DD51-1A3D-4EB1-8348-7B6155D514E7}"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effectLst/>
                <a:latin typeface="+mn-lt"/>
                <a:ea typeface="+mn-ea"/>
                <a:cs typeface="+mn-cs"/>
              </a:rPr>
              <a:t>Managing instructional content this way provides several advantages.  You could search across curricula for training topics in the same way as you now search across investigative cases for criminal violations.  You could conduct a training gap analysis as easily as you can now perform an intelligence gap analysis.  You could efficiently track collaboration, approval, and distribution of lesson plans, because you use the same workflow engine that powers your investigative CMS.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There would be no more debate about lesson plan </a:t>
            </a:r>
            <a:r>
              <a:rPr lang="en-US" sz="1200" i="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because the system-enforced form would be rendered in a standardized way.  There would be no question about the course’s </a:t>
            </a:r>
            <a:r>
              <a:rPr lang="en-US" sz="1200" i="1" kern="1200" dirty="0" smtClean="0">
                <a:solidFill>
                  <a:schemeClr val="tx1"/>
                </a:solidFill>
                <a:effectLst/>
                <a:latin typeface="+mn-lt"/>
                <a:ea typeface="+mn-ea"/>
                <a:cs typeface="+mn-cs"/>
              </a:rPr>
              <a:t>content</a:t>
            </a:r>
            <a:r>
              <a:rPr lang="en-US" sz="1200" kern="1200" dirty="0" smtClean="0">
                <a:solidFill>
                  <a:schemeClr val="tx1"/>
                </a:solidFill>
                <a:effectLst/>
                <a:latin typeface="+mn-lt"/>
                <a:ea typeface="+mn-ea"/>
                <a:cs typeface="+mn-cs"/>
              </a:rPr>
              <a:t>, as each lesson plan would be tagged with learning objectives and keywords. There would be no doubt about a course’s </a:t>
            </a:r>
            <a:r>
              <a:rPr lang="en-US" sz="1200" i="1" kern="1200" dirty="0" smtClean="0">
                <a:solidFill>
                  <a:schemeClr val="tx1"/>
                </a:solidFill>
                <a:effectLst/>
                <a:latin typeface="+mn-lt"/>
                <a:ea typeface="+mn-ea"/>
                <a:cs typeface="+mn-cs"/>
              </a:rPr>
              <a:t>relevance</a:t>
            </a:r>
            <a:r>
              <a:rPr lang="en-US" sz="1200" kern="1200" dirty="0" smtClean="0">
                <a:solidFill>
                  <a:schemeClr val="tx1"/>
                </a:solidFill>
                <a:effectLst/>
                <a:latin typeface="+mn-lt"/>
                <a:ea typeface="+mn-ea"/>
                <a:cs typeface="+mn-cs"/>
              </a:rPr>
              <a:t>, as each lesson plan would be pinned to the agency’s policies and job tasks.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Finally, there would be no more wasted time answering </a:t>
            </a:r>
            <a:r>
              <a:rPr lang="en-US" sz="1200" i="1" kern="1200" dirty="0" smtClean="0">
                <a:solidFill>
                  <a:schemeClr val="tx1"/>
                </a:solidFill>
                <a:effectLst/>
                <a:latin typeface="+mn-lt"/>
                <a:ea typeface="+mn-ea"/>
                <a:cs typeface="+mn-cs"/>
              </a:rPr>
              <a:t>“What are we training?”</a:t>
            </a:r>
            <a:r>
              <a:rPr lang="en-US" sz="1200" kern="1200" dirty="0" smtClean="0">
                <a:solidFill>
                  <a:schemeClr val="tx1"/>
                </a:solidFill>
                <a:effectLst/>
                <a:latin typeface="+mn-lt"/>
                <a:ea typeface="+mn-ea"/>
                <a:cs typeface="+mn-cs"/>
              </a:rPr>
              <a:t> questions from congressional inquiries, Freedom of Information Act (FOIA) requests, or the Federal Law Enforcement Training Accreditation (FLETA) auditors.  Your “data call” needs would be met in a few mouse clicks, using the reporting features already built into your CMS.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227DD51-1A3D-4EB1-8348-7B6155D514E7}" type="slidenum">
              <a:rPr lang="en-US" smtClean="0"/>
              <a:pPr/>
              <a:t>21</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To introduce the problem</a:t>
            </a:r>
            <a:r>
              <a:rPr lang="en-US" baseline="0" dirty="0" smtClean="0"/>
              <a:t> I would like to examine a couple of </a:t>
            </a:r>
            <a:r>
              <a:rPr lang="en-US" u="sng" baseline="0" dirty="0" smtClean="0"/>
              <a:t>realistic scenarios</a:t>
            </a:r>
            <a:r>
              <a:rPr lang="en-US" baseline="0" dirty="0" smtClean="0"/>
              <a:t>.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 variation of this scenario could be: “</a:t>
            </a:r>
            <a:r>
              <a:rPr lang="en-US" dirty="0" smtClean="0"/>
              <a:t>A group that oversees your organization wants a copy of the instructional materials you use to teach a certain topic…” Such a request could be</a:t>
            </a:r>
            <a:r>
              <a:rPr lang="en-US" baseline="0" dirty="0" smtClean="0"/>
              <a:t> the result</a:t>
            </a:r>
            <a:r>
              <a:rPr lang="en-US" dirty="0" smtClean="0"/>
              <a:t> of a Freedom</a:t>
            </a:r>
            <a:r>
              <a:rPr lang="en-US" baseline="0" dirty="0" smtClean="0"/>
              <a:t> of Information Act (FOIA) request, a congressional inquiry, or a compliance request form an accreditation body (such as FLETA).</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This scenario illustrates the need for training products to be linked to policies and processes, so that they are </a:t>
            </a:r>
            <a:r>
              <a:rPr lang="en-US" b="1" baseline="0" dirty="0" smtClean="0"/>
              <a:t>searchable in response to a specific need</a:t>
            </a:r>
            <a:r>
              <a:rPr lang="en-US" baseline="0" dirty="0" smtClean="0"/>
              <a:t>.</a:t>
            </a:r>
            <a:endParaRPr lang="en-US" dirty="0" smtClean="0"/>
          </a:p>
          <a:p>
            <a:endParaRPr lang="en-US" dirty="0"/>
          </a:p>
        </p:txBody>
      </p:sp>
      <p:sp>
        <p:nvSpPr>
          <p:cNvPr id="4" name="Slide Number Placeholder 3"/>
          <p:cNvSpPr>
            <a:spLocks noGrp="1"/>
          </p:cNvSpPr>
          <p:nvPr>
            <p:ph type="sldNum" sz="quarter" idx="10"/>
          </p:nvPr>
        </p:nvSpPr>
        <p:spPr/>
        <p:txBody>
          <a:bodyPr/>
          <a:lstStyle/>
          <a:p>
            <a:fld id="{D227DD51-1A3D-4EB1-8348-7B6155D514E7}"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This scenario illustrates the need for training products to be linked to policies and processes, so that </a:t>
            </a:r>
            <a:r>
              <a:rPr lang="en-US" b="1" baseline="0" dirty="0" smtClean="0"/>
              <a:t>training gaps may be identified.</a:t>
            </a:r>
          </a:p>
          <a:p>
            <a:pPr marL="0" marR="0" indent="0" algn="l" defTabSz="914400" rtl="0" eaLnBrk="1" fontAlgn="auto" latinLnBrk="0" hangingPunct="1">
              <a:lnSpc>
                <a:spcPct val="100000"/>
              </a:lnSpc>
              <a:spcBef>
                <a:spcPts val="0"/>
              </a:spcBef>
              <a:spcAft>
                <a:spcPts val="0"/>
              </a:spcAft>
              <a:buClrTx/>
              <a:buSzTx/>
              <a:buFontTx/>
              <a:buNone/>
              <a:tabLst/>
              <a:defRPr/>
            </a:pPr>
            <a:endParaRPr lang="en-US" b="1"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Law enforcement agencies often rely upon static course titles and descriptions to get a general feel for which job tasks they are teaching and which job tasks are not yet covered.  A lesson plan’s learning objectives can help with this analysis, but they are rarely in a format that can be “racked-and-stacked” across lesson plans and curricula.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1" dirty="0" smtClean="0"/>
          </a:p>
        </p:txBody>
      </p:sp>
      <p:sp>
        <p:nvSpPr>
          <p:cNvPr id="4" name="Slide Number Placeholder 3"/>
          <p:cNvSpPr>
            <a:spLocks noGrp="1"/>
          </p:cNvSpPr>
          <p:nvPr>
            <p:ph type="sldNum" sz="quarter" idx="10"/>
          </p:nvPr>
        </p:nvSpPr>
        <p:spPr/>
        <p:txBody>
          <a:bodyPr/>
          <a:lstStyle/>
          <a:p>
            <a:fld id="{D227DD51-1A3D-4EB1-8348-7B6155D514E7}"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effectLst/>
                <a:latin typeface="+mn-lt"/>
                <a:ea typeface="+mn-ea"/>
                <a:cs typeface="+mn-cs"/>
              </a:rPr>
              <a:t>The bottom line is this: Answering these types of </a:t>
            </a:r>
            <a:r>
              <a:rPr lang="en-US" sz="1200" i="1" kern="1200" dirty="0" smtClean="0">
                <a:solidFill>
                  <a:schemeClr val="tx1"/>
                </a:solidFill>
                <a:effectLst/>
                <a:latin typeface="+mn-lt"/>
                <a:ea typeface="+mn-ea"/>
                <a:cs typeface="+mn-cs"/>
              </a:rPr>
              <a:t>“What are we training?”</a:t>
            </a:r>
            <a:r>
              <a:rPr lang="en-US" sz="1200" kern="1200" dirty="0" smtClean="0">
                <a:solidFill>
                  <a:schemeClr val="tx1"/>
                </a:solidFill>
                <a:effectLst/>
                <a:latin typeface="+mn-lt"/>
                <a:ea typeface="+mn-ea"/>
                <a:cs typeface="+mn-cs"/>
              </a:rPr>
              <a:t> questions can take several days or weeks, as our training managers lead unit chiefs, instructors, and instructional designers on a painful scavenger hunt for the information.  Anyone who has been on the receiving end of these questions can testify to the huge toll it takes on an agency’s time and resources.  </a:t>
            </a:r>
            <a:r>
              <a:rPr lang="en-US" sz="1200" b="1" u="sng" kern="1200" dirty="0" smtClean="0">
                <a:solidFill>
                  <a:schemeClr val="tx1"/>
                </a:solidFill>
                <a:effectLst/>
                <a:latin typeface="+mn-lt"/>
                <a:ea typeface="+mn-ea"/>
                <a:cs typeface="+mn-cs"/>
              </a:rPr>
              <a:t>Example</a:t>
            </a:r>
            <a:r>
              <a:rPr lang="en-US" sz="1200" b="1" kern="1200" dirty="0" smtClean="0">
                <a:solidFill>
                  <a:schemeClr val="tx1"/>
                </a:solidFill>
                <a:effectLst/>
                <a:latin typeface="+mn-lt"/>
                <a:ea typeface="+mn-ea"/>
                <a:cs typeface="+mn-cs"/>
              </a:rPr>
              <a:t>:</a:t>
            </a:r>
            <a:r>
              <a:rPr lang="en-US" sz="1200" b="1" kern="1200" baseline="0" dirty="0" smtClean="0">
                <a:solidFill>
                  <a:schemeClr val="tx1"/>
                </a:solidFill>
                <a:effectLst/>
                <a:latin typeface="+mn-lt"/>
                <a:ea typeface="+mn-ea"/>
                <a:cs typeface="+mn-cs"/>
              </a:rPr>
              <a:t> Director’s question on how many hours of cyber training do new agents receive.</a:t>
            </a:r>
            <a:endParaRPr lang="en-US" sz="1200" b="1"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b="1" dirty="0" smtClean="0"/>
          </a:p>
        </p:txBody>
      </p:sp>
      <p:sp>
        <p:nvSpPr>
          <p:cNvPr id="4" name="Slide Number Placeholder 3"/>
          <p:cNvSpPr>
            <a:spLocks noGrp="1"/>
          </p:cNvSpPr>
          <p:nvPr>
            <p:ph type="sldNum" sz="quarter" idx="10"/>
          </p:nvPr>
        </p:nvSpPr>
        <p:spPr/>
        <p:txBody>
          <a:bodyPr/>
          <a:lstStyle/>
          <a:p>
            <a:fld id="{D227DD51-1A3D-4EB1-8348-7B6155D514E7}"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u="none" dirty="0" smtClean="0">
                <a:latin typeface="Calibri" pitchFamily="34" charset="0"/>
              </a:rPr>
              <a:t>T</a:t>
            </a:r>
            <a:r>
              <a:rPr lang="en-US" u="sng" dirty="0" smtClean="0">
                <a:latin typeface="Calibri" pitchFamily="34" charset="0"/>
              </a:rPr>
              <a:t>raining products</a:t>
            </a:r>
            <a:r>
              <a:rPr lang="en-US" dirty="0" smtClean="0">
                <a:latin typeface="Calibri" pitchFamily="34" charset="0"/>
              </a:rPr>
              <a:t> are not coordinated with its </a:t>
            </a:r>
            <a:r>
              <a:rPr lang="en-US" u="sng" dirty="0" smtClean="0">
                <a:latin typeface="Calibri" pitchFamily="34" charset="0"/>
              </a:rPr>
              <a:t>policies</a:t>
            </a:r>
            <a:r>
              <a:rPr lang="en-US" dirty="0" smtClean="0">
                <a:latin typeface="Calibri" pitchFamily="34" charset="0"/>
              </a:rPr>
              <a:t> and </a:t>
            </a:r>
            <a:r>
              <a:rPr lang="en-US" u="sng" dirty="0" smtClean="0">
                <a:latin typeface="Calibri" pitchFamily="34" charset="0"/>
              </a:rPr>
              <a:t>business processes </a:t>
            </a:r>
            <a:r>
              <a:rPr lang="en-US" dirty="0" smtClean="0">
                <a:latin typeface="Calibri" pitchFamily="34" charset="0"/>
              </a:rPr>
              <a:t>(job tasks).  </a:t>
            </a:r>
          </a:p>
          <a:p>
            <a:endParaRPr lang="en-US" dirty="0" smtClean="0">
              <a:latin typeface="Calibri"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a:t>
            </a:r>
            <a:r>
              <a:rPr lang="en-US" sz="1200" kern="1200" baseline="0" dirty="0" smtClean="0">
                <a:solidFill>
                  <a:schemeClr val="tx1"/>
                </a:solidFill>
                <a:effectLst/>
                <a:latin typeface="+mn-lt"/>
                <a:ea typeface="+mn-ea"/>
                <a:cs typeface="+mn-cs"/>
              </a:rPr>
              <a:t> </a:t>
            </a:r>
            <a:r>
              <a:rPr lang="en-US" sz="1200" b="1" kern="1200" baseline="0" dirty="0" smtClean="0">
                <a:solidFill>
                  <a:schemeClr val="tx1"/>
                </a:solidFill>
                <a:effectLst/>
                <a:latin typeface="+mn-lt"/>
                <a:ea typeface="+mn-ea"/>
                <a:cs typeface="+mn-cs"/>
              </a:rPr>
              <a:t>job task </a:t>
            </a:r>
            <a:r>
              <a:rPr lang="en-US" sz="1200" kern="1200" baseline="0" dirty="0" smtClean="0">
                <a:solidFill>
                  <a:schemeClr val="tx1"/>
                </a:solidFill>
                <a:effectLst/>
                <a:latin typeface="+mn-lt"/>
                <a:ea typeface="+mn-ea"/>
                <a:cs typeface="+mn-cs"/>
              </a:rPr>
              <a:t>(or business process) defines how a specific piece of work is done.  A </a:t>
            </a:r>
            <a:r>
              <a:rPr lang="en-US" sz="1200" b="1" kern="1200" baseline="0" dirty="0" smtClean="0">
                <a:solidFill>
                  <a:schemeClr val="tx1"/>
                </a:solidFill>
                <a:effectLst/>
                <a:latin typeface="+mn-lt"/>
                <a:ea typeface="+mn-ea"/>
                <a:cs typeface="+mn-cs"/>
              </a:rPr>
              <a:t>policy</a:t>
            </a:r>
            <a:r>
              <a:rPr lang="en-US" sz="1200" kern="1200" baseline="0" dirty="0" smtClean="0">
                <a:solidFill>
                  <a:schemeClr val="tx1"/>
                </a:solidFill>
                <a:effectLst/>
                <a:latin typeface="+mn-lt"/>
                <a:ea typeface="+mn-ea"/>
                <a:cs typeface="+mn-cs"/>
              </a:rPr>
              <a:t> is the written authority to do so.</a:t>
            </a:r>
            <a:endParaRPr lang="en-US" dirty="0" smtClean="0">
              <a:latin typeface="Calibri" pitchFamily="34" charset="0"/>
            </a:endParaRPr>
          </a:p>
          <a:p>
            <a:endParaRPr lang="en-US" dirty="0" smtClean="0">
              <a:latin typeface="Calibri" pitchFamily="34" charset="0"/>
            </a:endParaRPr>
          </a:p>
          <a:p>
            <a:r>
              <a:rPr lang="en-US" sz="1200" kern="1200" dirty="0" smtClean="0">
                <a:solidFill>
                  <a:schemeClr val="tx1"/>
                </a:solidFill>
                <a:latin typeface="+mn-lt"/>
                <a:ea typeface="+mn-ea"/>
                <a:cs typeface="+mn-cs"/>
              </a:rPr>
              <a:t>When OPs and BPs change and the training products do not the training becomes either 1) </a:t>
            </a:r>
            <a:r>
              <a:rPr lang="en-US" sz="1200" b="1" kern="1200" dirty="0" smtClean="0">
                <a:solidFill>
                  <a:schemeClr val="tx1"/>
                </a:solidFill>
                <a:latin typeface="+mn-lt"/>
                <a:ea typeface="+mn-ea"/>
                <a:cs typeface="+mn-cs"/>
              </a:rPr>
              <a:t>irrelevant</a:t>
            </a:r>
            <a:r>
              <a:rPr lang="en-US" sz="1200" kern="1200" dirty="0" smtClean="0">
                <a:solidFill>
                  <a:schemeClr val="tx1"/>
                </a:solidFill>
                <a:latin typeface="+mn-lt"/>
                <a:ea typeface="+mn-ea"/>
                <a:cs typeface="+mn-cs"/>
              </a:rPr>
              <a:t>, because it teaches concepts that are no longer part of the updated OPs and BPs; or 2) </a:t>
            </a:r>
            <a:r>
              <a:rPr lang="en-US" sz="1200" b="1" kern="1200" dirty="0" smtClean="0">
                <a:solidFill>
                  <a:schemeClr val="tx1"/>
                </a:solidFill>
                <a:latin typeface="+mn-lt"/>
                <a:ea typeface="+mn-ea"/>
                <a:cs typeface="+mn-cs"/>
              </a:rPr>
              <a:t>ineffective</a:t>
            </a:r>
            <a:r>
              <a:rPr lang="en-US" sz="1200" kern="1200" dirty="0" smtClean="0">
                <a:solidFill>
                  <a:schemeClr val="tx1"/>
                </a:solidFill>
                <a:latin typeface="+mn-lt"/>
                <a:ea typeface="+mn-ea"/>
                <a:cs typeface="+mn-cs"/>
              </a:rPr>
              <a:t>, because the training no longer covers current requirements.  The problem is obvious: After training products leave the “assembly line,” they lose their association with the supply source of OPs and BPs. </a:t>
            </a:r>
            <a:endParaRPr lang="en-US" dirty="0" smtClean="0">
              <a:latin typeface="Calibri" pitchFamily="34" charset="0"/>
            </a:endParaRPr>
          </a:p>
          <a:p>
            <a:endParaRPr lang="en-US" dirty="0"/>
          </a:p>
        </p:txBody>
      </p:sp>
      <p:sp>
        <p:nvSpPr>
          <p:cNvPr id="4" name="Slide Number Placeholder 3"/>
          <p:cNvSpPr>
            <a:spLocks noGrp="1"/>
          </p:cNvSpPr>
          <p:nvPr>
            <p:ph type="sldNum" sz="quarter" idx="10"/>
          </p:nvPr>
        </p:nvSpPr>
        <p:spPr/>
        <p:txBody>
          <a:bodyPr/>
          <a:lstStyle/>
          <a:p>
            <a:fld id="{D227DD51-1A3D-4EB1-8348-7B6155D514E7}"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1" kern="1200" dirty="0" smtClean="0">
                <a:solidFill>
                  <a:schemeClr val="tx1"/>
                </a:solidFill>
                <a:effectLst/>
                <a:latin typeface="+mn-lt"/>
                <a:ea typeface="+mn-ea"/>
                <a:cs typeface="+mn-cs"/>
              </a:rPr>
              <a:t>Sure, if you don’t mind opening each one and harvesting the data manually.  </a:t>
            </a:r>
            <a:r>
              <a:rPr lang="en-US" sz="1200" i="1" kern="1200" dirty="0" smtClean="0">
                <a:solidFill>
                  <a:schemeClr val="tx1"/>
                </a:solidFill>
                <a:effectLst/>
                <a:latin typeface="+mn-lt"/>
                <a:ea typeface="+mn-ea"/>
                <a:cs typeface="+mn-cs"/>
              </a:rPr>
              <a:t>What about a learning management system (LMS)?  </a:t>
            </a:r>
            <a:r>
              <a:rPr lang="en-US" sz="1200" kern="1200" dirty="0" smtClean="0">
                <a:solidFill>
                  <a:schemeClr val="tx1"/>
                </a:solidFill>
                <a:effectLst/>
                <a:latin typeface="+mn-lt"/>
                <a:ea typeface="+mn-ea"/>
                <a:cs typeface="+mn-cs"/>
              </a:rPr>
              <a:t>An LMS typically does a good job handling student enrollment and content delivery – as long as that content is in digital form [3,4].  But law enforcement agencies must train many types of </a:t>
            </a:r>
            <a:r>
              <a:rPr lang="en-US" sz="1200" b="1" kern="1200" dirty="0" smtClean="0">
                <a:solidFill>
                  <a:schemeClr val="tx1"/>
                </a:solidFill>
                <a:effectLst/>
                <a:latin typeface="+mn-lt"/>
                <a:ea typeface="+mn-ea"/>
                <a:cs typeface="+mn-cs"/>
              </a:rPr>
              <a:t>physical job tasks</a:t>
            </a:r>
            <a:r>
              <a:rPr lang="en-US" sz="1200" kern="1200" dirty="0" smtClean="0">
                <a:solidFill>
                  <a:schemeClr val="tx1"/>
                </a:solidFill>
                <a:effectLst/>
                <a:latin typeface="+mn-lt"/>
                <a:ea typeface="+mn-ea"/>
                <a:cs typeface="+mn-cs"/>
              </a:rPr>
              <a:t> (such as defensive tactics) that cannot be mastered by clicking through a web-based training module.  So LEO instructors take their </a:t>
            </a:r>
            <a:r>
              <a:rPr lang="en-US" sz="1200" b="1" kern="1200" dirty="0" smtClean="0">
                <a:solidFill>
                  <a:schemeClr val="tx1"/>
                </a:solidFill>
                <a:effectLst/>
                <a:latin typeface="+mn-lt"/>
                <a:ea typeface="+mn-ea"/>
                <a:cs typeface="+mn-cs"/>
              </a:rPr>
              <a:t>static lesson plan documents</a:t>
            </a:r>
            <a:r>
              <a:rPr lang="en-US" sz="1200" kern="1200" dirty="0" smtClean="0">
                <a:solidFill>
                  <a:schemeClr val="tx1"/>
                </a:solidFill>
                <a:effectLst/>
                <a:latin typeface="+mn-lt"/>
                <a:ea typeface="+mn-ea"/>
                <a:cs typeface="+mn-cs"/>
              </a:rPr>
              <a:t>, PowerPoint presentations, and other electronic files and dump them into folders on a SharePoint site so they can be retrieved later.  </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If that’s what you do, then it’s a good start.  </a:t>
            </a:r>
            <a:r>
              <a:rPr lang="en-US" sz="1200" kern="1200" dirty="0" smtClean="0">
                <a:solidFill>
                  <a:schemeClr val="tx1"/>
                </a:solidFill>
                <a:effectLst/>
                <a:latin typeface="+mn-lt"/>
                <a:ea typeface="+mn-ea"/>
                <a:cs typeface="+mn-cs"/>
              </a:rPr>
              <a:t>But how does that help you understand the extent to which your training program addresses any particular topic?  Can you </a:t>
            </a:r>
            <a:r>
              <a:rPr lang="en-US" sz="1200" b="1" kern="1200" dirty="0" smtClean="0">
                <a:solidFill>
                  <a:schemeClr val="tx1"/>
                </a:solidFill>
                <a:effectLst/>
                <a:latin typeface="+mn-lt"/>
                <a:ea typeface="+mn-ea"/>
                <a:cs typeface="+mn-cs"/>
              </a:rPr>
              <a:t>parse the content</a:t>
            </a:r>
            <a:r>
              <a:rPr lang="en-US" sz="1200" kern="1200" dirty="0" smtClean="0">
                <a:solidFill>
                  <a:schemeClr val="tx1"/>
                </a:solidFill>
                <a:effectLst/>
                <a:latin typeface="+mn-lt"/>
                <a:ea typeface="+mn-ea"/>
                <a:cs typeface="+mn-cs"/>
              </a:rPr>
              <a:t> in these electronic files to determine what </a:t>
            </a:r>
            <a:r>
              <a:rPr lang="en-US" sz="1200" b="1" kern="1200" dirty="0" smtClean="0">
                <a:solidFill>
                  <a:schemeClr val="tx1"/>
                </a:solidFill>
                <a:effectLst/>
                <a:latin typeface="+mn-lt"/>
                <a:ea typeface="+mn-ea"/>
                <a:cs typeface="+mn-cs"/>
              </a:rPr>
              <a:t>training gaps</a:t>
            </a:r>
            <a:r>
              <a:rPr lang="en-US" sz="1200" kern="1200" dirty="0" smtClean="0">
                <a:solidFill>
                  <a:schemeClr val="tx1"/>
                </a:solidFill>
                <a:effectLst/>
                <a:latin typeface="+mn-lt"/>
                <a:ea typeface="+mn-ea"/>
                <a:cs typeface="+mn-cs"/>
              </a:rPr>
              <a:t> you may have?  Simply digitizing your instructional materials will result a flat, unmanageable file storage system that does little to solve the problems illustrated in the scenarios above.  What you need is a </a:t>
            </a:r>
            <a:r>
              <a:rPr lang="en-US" sz="1200" b="1" kern="1200" dirty="0" smtClean="0">
                <a:solidFill>
                  <a:schemeClr val="tx1"/>
                </a:solidFill>
                <a:effectLst/>
                <a:latin typeface="+mn-lt"/>
                <a:ea typeface="+mn-ea"/>
                <a:cs typeface="+mn-cs"/>
              </a:rPr>
              <a:t>true knowledge management system</a:t>
            </a:r>
            <a:r>
              <a:rPr lang="en-US" sz="1200" kern="1200" dirty="0" smtClean="0">
                <a:solidFill>
                  <a:schemeClr val="tx1"/>
                </a:solidFill>
                <a:effectLst/>
                <a:latin typeface="+mn-lt"/>
                <a:ea typeface="+mn-ea"/>
                <a:cs typeface="+mn-cs"/>
              </a:rPr>
              <a:t> [5].</a:t>
            </a:r>
          </a:p>
          <a:p>
            <a:pPr marL="0" marR="0" indent="0" algn="l" defTabSz="914400" rtl="0" eaLnBrk="1" fontAlgn="auto" latinLnBrk="0" hangingPunct="1">
              <a:lnSpc>
                <a:spcPct val="100000"/>
              </a:lnSpc>
              <a:spcBef>
                <a:spcPts val="0"/>
              </a:spcBef>
              <a:spcAft>
                <a:spcPts val="0"/>
              </a:spcAft>
              <a:buClrTx/>
              <a:buSzTx/>
              <a:buFontTx/>
              <a:buNone/>
              <a:tabLst/>
              <a:defRPr/>
            </a:pPr>
            <a:endParaRPr lang="en-US" b="1" dirty="0" smtClean="0"/>
          </a:p>
        </p:txBody>
      </p:sp>
      <p:sp>
        <p:nvSpPr>
          <p:cNvPr id="4" name="Slide Number Placeholder 3"/>
          <p:cNvSpPr>
            <a:spLocks noGrp="1"/>
          </p:cNvSpPr>
          <p:nvPr>
            <p:ph type="sldNum" sz="quarter" idx="10"/>
          </p:nvPr>
        </p:nvSpPr>
        <p:spPr/>
        <p:txBody>
          <a:bodyPr/>
          <a:lstStyle/>
          <a:p>
            <a:fld id="{D227DD51-1A3D-4EB1-8348-7B6155D514E7}"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solution is simple: Treat a curriculum as if it were an investigative case</a:t>
            </a:r>
            <a:r>
              <a:rPr lang="en-US" sz="1200" kern="1200" baseline="0" dirty="0" smtClean="0">
                <a:solidFill>
                  <a:schemeClr val="tx1"/>
                </a:solidFill>
                <a:effectLst/>
                <a:latin typeface="+mn-lt"/>
                <a:ea typeface="+mn-ea"/>
                <a:cs typeface="+mn-cs"/>
              </a:rPr>
              <a:t> – in the </a:t>
            </a:r>
            <a:r>
              <a:rPr lang="en-US" sz="1200" b="1" kern="1200" baseline="0" dirty="0" smtClean="0">
                <a:solidFill>
                  <a:schemeClr val="tx1"/>
                </a:solidFill>
                <a:effectLst/>
                <a:latin typeface="+mn-lt"/>
                <a:ea typeface="+mn-ea"/>
                <a:cs typeface="+mn-cs"/>
              </a:rPr>
              <a:t>way we create and manage training products</a:t>
            </a:r>
            <a:r>
              <a:rPr lang="en-US" sz="1200" kern="1200" baseline="0" dirty="0" smtClean="0">
                <a:solidFill>
                  <a:schemeClr val="tx1"/>
                </a:solidFill>
                <a:effectLst/>
                <a:latin typeface="+mn-lt"/>
                <a:ea typeface="+mn-ea"/>
                <a:cs typeface="+mn-cs"/>
              </a:rPr>
              <a:t> in a curriculum.</a:t>
            </a:r>
            <a:endParaRPr lang="en-US" b="1" dirty="0" smtClean="0"/>
          </a:p>
        </p:txBody>
      </p:sp>
      <p:sp>
        <p:nvSpPr>
          <p:cNvPr id="4" name="Slide Number Placeholder 3"/>
          <p:cNvSpPr>
            <a:spLocks noGrp="1"/>
          </p:cNvSpPr>
          <p:nvPr>
            <p:ph type="sldNum" sz="quarter" idx="10"/>
          </p:nvPr>
        </p:nvSpPr>
        <p:spPr/>
        <p:txBody>
          <a:bodyPr/>
          <a:lstStyle/>
          <a:p>
            <a:fld id="{D227DD51-1A3D-4EB1-8348-7B6155D514E7}"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framework I developed is called OPTIC, which stands for Objectives, Policies, and Tasks for Instructional Content.  The idea is to create electronic links to learning objectives, organizational policies, and job tasks so that instructional content can be managed in the same way an agency manages investigations.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1"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This approach is easy for </a:t>
            </a:r>
            <a:r>
              <a:rPr lang="en-US" sz="1200" b="1" kern="1200" dirty="0" smtClean="0">
                <a:solidFill>
                  <a:schemeClr val="tx1"/>
                </a:solidFill>
                <a:effectLst/>
                <a:latin typeface="+mn-lt"/>
                <a:ea typeface="+mn-ea"/>
                <a:cs typeface="+mn-cs"/>
              </a:rPr>
              <a:t>law enforcement agencies </a:t>
            </a:r>
            <a:r>
              <a:rPr lang="en-US" sz="1200" kern="1200" dirty="0" smtClean="0">
                <a:solidFill>
                  <a:schemeClr val="tx1"/>
                </a:solidFill>
                <a:effectLst/>
                <a:latin typeface="+mn-lt"/>
                <a:ea typeface="+mn-ea"/>
                <a:cs typeface="+mn-cs"/>
              </a:rPr>
              <a:t>to understand, because they are already in the </a:t>
            </a:r>
            <a:r>
              <a:rPr lang="en-US" sz="1200" b="1" kern="1200" dirty="0" smtClean="0">
                <a:solidFill>
                  <a:schemeClr val="tx1"/>
                </a:solidFill>
                <a:effectLst/>
                <a:latin typeface="+mn-lt"/>
                <a:ea typeface="+mn-ea"/>
                <a:cs typeface="+mn-cs"/>
              </a:rPr>
              <a:t>knowledge management business</a:t>
            </a:r>
            <a:r>
              <a:rPr lang="en-US" sz="1200" kern="1200" dirty="0" smtClean="0">
                <a:solidFill>
                  <a:schemeClr val="tx1"/>
                </a:solidFill>
                <a:effectLst/>
                <a:latin typeface="+mn-lt"/>
                <a:ea typeface="+mn-ea"/>
                <a:cs typeface="+mn-cs"/>
              </a:rPr>
              <a:t>.  For example, when employees add something to an investigative case, they fill out a form with relevant information and electronically attach supporting files.  They use </a:t>
            </a:r>
            <a:r>
              <a:rPr lang="en-US" sz="1200" b="1" kern="1200" dirty="0" smtClean="0">
                <a:solidFill>
                  <a:schemeClr val="tx1"/>
                </a:solidFill>
                <a:effectLst/>
                <a:latin typeface="+mn-lt"/>
                <a:ea typeface="+mn-ea"/>
                <a:cs typeface="+mn-cs"/>
              </a:rPr>
              <a:t>pull-down menus </a:t>
            </a:r>
            <a:r>
              <a:rPr lang="en-US" sz="1200" kern="1200" dirty="0" smtClean="0">
                <a:solidFill>
                  <a:schemeClr val="tx1"/>
                </a:solidFill>
                <a:effectLst/>
                <a:latin typeface="+mn-lt"/>
                <a:ea typeface="+mn-ea"/>
                <a:cs typeface="+mn-cs"/>
              </a:rPr>
              <a:t>to categorize that information, make references to policy and law, and </a:t>
            </a:r>
            <a:r>
              <a:rPr lang="en-US" sz="1200" b="1" kern="1200" dirty="0" smtClean="0">
                <a:solidFill>
                  <a:schemeClr val="tx1"/>
                </a:solidFill>
                <a:effectLst/>
                <a:latin typeface="+mn-lt"/>
                <a:ea typeface="+mn-ea"/>
                <a:cs typeface="+mn-cs"/>
              </a:rPr>
              <a:t>link</a:t>
            </a:r>
            <a:r>
              <a:rPr lang="en-US" sz="1200" kern="1200" dirty="0" smtClean="0">
                <a:solidFill>
                  <a:schemeClr val="tx1"/>
                </a:solidFill>
                <a:effectLst/>
                <a:latin typeface="+mn-lt"/>
                <a:ea typeface="+mn-ea"/>
                <a:cs typeface="+mn-cs"/>
              </a:rPr>
              <a:t> the report to </a:t>
            </a:r>
            <a:r>
              <a:rPr lang="en-US" sz="1200" b="1" kern="1200" dirty="0" smtClean="0">
                <a:solidFill>
                  <a:schemeClr val="tx1"/>
                </a:solidFill>
                <a:effectLst/>
                <a:latin typeface="+mn-lt"/>
                <a:ea typeface="+mn-ea"/>
                <a:cs typeface="+mn-cs"/>
              </a:rPr>
              <a:t>intelligence requirements</a:t>
            </a:r>
            <a:r>
              <a:rPr lang="en-US" sz="1200" kern="1200" dirty="0" smtClean="0">
                <a:solidFill>
                  <a:schemeClr val="tx1"/>
                </a:solidFill>
                <a:effectLst/>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1" dirty="0" smtClean="0"/>
          </a:p>
        </p:txBody>
      </p:sp>
      <p:sp>
        <p:nvSpPr>
          <p:cNvPr id="4" name="Slide Number Placeholder 3"/>
          <p:cNvSpPr>
            <a:spLocks noGrp="1"/>
          </p:cNvSpPr>
          <p:nvPr>
            <p:ph type="sldNum" sz="quarter" idx="10"/>
          </p:nvPr>
        </p:nvSpPr>
        <p:spPr/>
        <p:txBody>
          <a:bodyPr/>
          <a:lstStyle/>
          <a:p>
            <a:fld id="{D227DD51-1A3D-4EB1-8348-7B6155D514E7}"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A70D87D7-0CA0-47B4-BD35-1DD072CA6043}" type="datetimeFigureOut">
              <a:rPr lang="en-US" smtClean="0"/>
              <a:pPr/>
              <a:t>1/30/2018</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46249617-4B0A-4C97-93C1-E3C538EE8272}" type="slidenum">
              <a:rPr lang="en-US" smtClean="0"/>
              <a:pPr/>
              <a:t>‹#›</a:t>
            </a:fld>
            <a:endParaRPr lang="en-US"/>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70D87D7-0CA0-47B4-BD35-1DD072CA6043}" type="datetimeFigureOut">
              <a:rPr lang="en-US" smtClean="0"/>
              <a:pPr/>
              <a:t>1/30/2018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249617-4B0A-4C97-93C1-E3C538EE8272}" type="slidenum">
              <a:rPr lang="en-US" smtClean="0"/>
              <a:pPr/>
              <a:t>‹#›</a:t>
            </a:fld>
            <a:endParaRPr lang="en-US"/>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70D87D7-0CA0-47B4-BD35-1DD072CA6043}" type="datetimeFigureOut">
              <a:rPr lang="en-US" smtClean="0"/>
              <a:pPr/>
              <a:t>1/30/2018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249617-4B0A-4C97-93C1-E3C538EE8272}" type="slidenum">
              <a:rPr lang="en-US" smtClean="0"/>
              <a:pPr/>
              <a:t>‹#›</a:t>
            </a:fld>
            <a:endParaRPr lang="en-US"/>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70D87D7-0CA0-47B4-BD35-1DD072CA6043}" type="datetimeFigureOut">
              <a:rPr lang="en-US" smtClean="0"/>
              <a:pPr/>
              <a:t>1/30/2018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249617-4B0A-4C97-93C1-E3C538EE8272}" type="slidenum">
              <a:rPr lang="en-US" smtClean="0"/>
              <a:pPr/>
              <a:t>‹#›</a:t>
            </a:fld>
            <a:endParaRPr lang="en-US"/>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70D87D7-0CA0-47B4-BD35-1DD072CA6043}" type="datetimeFigureOut">
              <a:rPr lang="en-US" smtClean="0"/>
              <a:pPr/>
              <a:t>1/30/2018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249617-4B0A-4C97-93C1-E3C538EE8272}" type="slidenum">
              <a:rPr lang="en-US" smtClean="0"/>
              <a:pPr/>
              <a:t>‹#›</a:t>
            </a:fld>
            <a:endParaRPr lang="en-US"/>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70D87D7-0CA0-47B4-BD35-1DD072CA6043}" type="datetimeFigureOut">
              <a:rPr lang="en-US" smtClean="0"/>
              <a:pPr/>
              <a:t>1/30/2018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249617-4B0A-4C97-93C1-E3C538EE8272}" type="slidenum">
              <a:rPr lang="en-US" smtClean="0"/>
              <a:pPr/>
              <a:t>‹#›</a:t>
            </a:fld>
            <a:endParaRPr lang="en-US"/>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A70D87D7-0CA0-47B4-BD35-1DD072CA6043}" type="datetimeFigureOut">
              <a:rPr lang="en-US" smtClean="0"/>
              <a:pPr/>
              <a:t>1/30/2018</a:t>
            </a:fld>
            <a:endParaRPr lang="en-US"/>
          </a:p>
        </p:txBody>
      </p:sp>
      <p:sp>
        <p:nvSpPr>
          <p:cNvPr id="27" name="Slide Number Placeholder 26"/>
          <p:cNvSpPr>
            <a:spLocks noGrp="1"/>
          </p:cNvSpPr>
          <p:nvPr>
            <p:ph type="sldNum" sz="quarter" idx="11"/>
          </p:nvPr>
        </p:nvSpPr>
        <p:spPr/>
        <p:txBody>
          <a:bodyPr rtlCol="0"/>
          <a:lstStyle/>
          <a:p>
            <a:fld id="{46249617-4B0A-4C97-93C1-E3C538EE8272}"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A70D87D7-0CA0-47B4-BD35-1DD072CA6043}" type="datetimeFigureOut">
              <a:rPr lang="en-US" smtClean="0"/>
              <a:pPr/>
              <a:t>1/30/2018</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46249617-4B0A-4C97-93C1-E3C538EE8272}" type="slidenum">
              <a:rPr lang="en-US" smtClean="0"/>
              <a:pPr/>
              <a:t>‹#›</a:t>
            </a:fld>
            <a:endParaRPr lang="en-US"/>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0D87D7-0CA0-47B4-BD35-1DD072CA6043}" type="datetimeFigureOut">
              <a:rPr lang="en-US" smtClean="0"/>
              <a:pPr/>
              <a:t>1/30/2018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249617-4B0A-4C97-93C1-E3C538EE8272}" type="slidenum">
              <a:rPr lang="en-US" smtClean="0"/>
              <a:pPr/>
              <a:t>‹#›</a:t>
            </a:fld>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70D87D7-0CA0-47B4-BD35-1DD072CA6043}" type="datetimeFigureOut">
              <a:rPr lang="en-US" smtClean="0"/>
              <a:pPr/>
              <a:t>1/30/2018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249617-4B0A-4C97-93C1-E3C538EE8272}" type="slidenum">
              <a:rPr lang="en-US" smtClean="0"/>
              <a:pPr/>
              <a:t>‹#›</a:t>
            </a:fld>
            <a:endParaRPr lang="en-US"/>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70D87D7-0CA0-47B4-BD35-1DD072CA6043}" type="datetimeFigureOut">
              <a:rPr lang="en-US" smtClean="0"/>
              <a:pPr/>
              <a:t>1/30/2018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249617-4B0A-4C97-93C1-E3C538EE8272}" type="slidenum">
              <a:rPr lang="en-US" smtClean="0"/>
              <a:pPr/>
              <a:t>‹#›</a:t>
            </a:fld>
            <a:endParaRPr lang="en-US"/>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A70D87D7-0CA0-47B4-BD35-1DD072CA6043}" type="datetimeFigureOut">
              <a:rPr lang="en-US" smtClean="0"/>
              <a:pPr/>
              <a:t>1/30/2018</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46249617-4B0A-4C97-93C1-E3C538EE827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fade/>
  </p:transition>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rkiper2@fbi.gov"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533400"/>
            <a:ext cx="8458200" cy="2994025"/>
          </a:xfrm>
        </p:spPr>
        <p:txBody>
          <a:bodyPr>
            <a:noAutofit/>
          </a:bodyPr>
          <a:lstStyle/>
          <a:p>
            <a:r>
              <a:rPr lang="en-US" sz="3600" b="1" dirty="0"/>
              <a:t>The OPTIC Approach: Managing Training Like We Manage Cases</a:t>
            </a:r>
            <a:endParaRPr lang="en-US" sz="3600" dirty="0"/>
          </a:p>
        </p:txBody>
      </p:sp>
      <p:sp>
        <p:nvSpPr>
          <p:cNvPr id="3" name="Subtitle 2"/>
          <p:cNvSpPr>
            <a:spLocks noGrp="1"/>
          </p:cNvSpPr>
          <p:nvPr>
            <p:ph type="subTitle" idx="1"/>
          </p:nvPr>
        </p:nvSpPr>
        <p:spPr>
          <a:xfrm>
            <a:off x="457200" y="3962400"/>
            <a:ext cx="7467600" cy="2590800"/>
          </a:xfrm>
        </p:spPr>
        <p:txBody>
          <a:bodyPr>
            <a:normAutofit/>
          </a:bodyPr>
          <a:lstStyle/>
          <a:p>
            <a:r>
              <a:rPr lang="en-US" b="1" dirty="0" smtClean="0"/>
              <a:t>J. Richard “Rick” </a:t>
            </a:r>
            <a:r>
              <a:rPr lang="en-US" b="1" dirty="0" err="1" smtClean="0"/>
              <a:t>Kiper</a:t>
            </a:r>
            <a:r>
              <a:rPr lang="en-US" b="1" dirty="0" smtClean="0"/>
              <a:t>, Ph.D.</a:t>
            </a:r>
          </a:p>
          <a:p>
            <a:r>
              <a:rPr lang="en-US" sz="2000" dirty="0" smtClean="0"/>
              <a:t>Special Agent</a:t>
            </a:r>
          </a:p>
          <a:p>
            <a:r>
              <a:rPr lang="en-US" sz="2000" dirty="0" smtClean="0"/>
              <a:t>Federal Bureau of Investigation</a:t>
            </a:r>
          </a:p>
          <a:p>
            <a:r>
              <a:rPr lang="en-US" sz="2000" dirty="0" smtClean="0"/>
              <a:t>GSEC|GCIH|GCIA|GCFE|GCFA|GASF|GCPM</a:t>
            </a:r>
          </a:p>
          <a:p>
            <a:r>
              <a:rPr lang="en-US" sz="2000" dirty="0" smtClean="0"/>
              <a:t>E-mail: </a:t>
            </a:r>
            <a:r>
              <a:rPr lang="en-US" sz="2000" dirty="0" smtClean="0">
                <a:hlinkClick r:id="rId3"/>
              </a:rPr>
              <a:t>jrkiper2@fbi.gov</a:t>
            </a:r>
            <a:endParaRPr lang="en-US" sz="2000" dirty="0" smtClean="0"/>
          </a:p>
          <a:p>
            <a:endParaRPr lang="en-US" sz="2000" dirty="0" smtClean="0"/>
          </a:p>
          <a:p>
            <a:endParaRPr lang="en-US" sz="2000"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OPTIC Approach</a:t>
            </a:r>
            <a:endParaRPr lang="en-US" dirty="0"/>
          </a:p>
        </p:txBody>
      </p:sp>
      <p:sp>
        <p:nvSpPr>
          <p:cNvPr id="3" name="Content Placeholder 2"/>
          <p:cNvSpPr>
            <a:spLocks noGrp="1"/>
          </p:cNvSpPr>
          <p:nvPr>
            <p:ph idx="1"/>
          </p:nvPr>
        </p:nvSpPr>
        <p:spPr>
          <a:xfrm>
            <a:off x="304800" y="2249424"/>
            <a:ext cx="7848600" cy="4151376"/>
          </a:xfrm>
        </p:spPr>
        <p:txBody>
          <a:bodyPr>
            <a:normAutofit/>
          </a:bodyPr>
          <a:lstStyle/>
          <a:p>
            <a:r>
              <a:rPr lang="en-US" sz="3600" dirty="0" smtClean="0"/>
              <a:t>Use the </a:t>
            </a:r>
            <a:r>
              <a:rPr lang="en-US" sz="3600" dirty="0" smtClean="0">
                <a:solidFill>
                  <a:srgbClr val="C00000"/>
                </a:solidFill>
              </a:rPr>
              <a:t>full functionality </a:t>
            </a:r>
            <a:r>
              <a:rPr lang="en-US" sz="3600" dirty="0" smtClean="0"/>
              <a:t>of your existing case management system.</a:t>
            </a:r>
          </a:p>
          <a:p>
            <a:r>
              <a:rPr lang="en-US" sz="3600" dirty="0" smtClean="0"/>
              <a:t>Not just for </a:t>
            </a:r>
            <a:r>
              <a:rPr lang="en-US" sz="3600" u="sng" dirty="0" smtClean="0">
                <a:solidFill>
                  <a:srgbClr val="C00000"/>
                </a:solidFill>
              </a:rPr>
              <a:t>storage</a:t>
            </a:r>
            <a:r>
              <a:rPr lang="en-US" sz="3600" dirty="0" smtClean="0"/>
              <a:t>.</a:t>
            </a:r>
          </a:p>
          <a:p>
            <a:r>
              <a:rPr lang="en-US" sz="3600" dirty="0" smtClean="0">
                <a:solidFill>
                  <a:srgbClr val="C00000"/>
                </a:solidFill>
              </a:rPr>
              <a:t>Content </a:t>
            </a:r>
            <a:r>
              <a:rPr lang="en-US" sz="3600" dirty="0">
                <a:solidFill>
                  <a:srgbClr val="C00000"/>
                </a:solidFill>
              </a:rPr>
              <a:t>creation, metadata tagging, collaboration, approval, searching, analysis, reporting, and compliance with policy. </a:t>
            </a:r>
            <a:endParaRPr lang="en-US" sz="3600" dirty="0" smtClean="0">
              <a:solidFill>
                <a:srgbClr val="C00000"/>
              </a:solidFill>
            </a:endParaRPr>
          </a:p>
          <a:p>
            <a:endParaRPr lang="en-US" sz="3600" dirty="0"/>
          </a:p>
        </p:txBody>
      </p:sp>
    </p:spTree>
    <p:extLst>
      <p:ext uri="{BB962C8B-B14F-4D97-AF65-F5344CB8AC3E}">
        <p14:creationId xmlns:p14="http://schemas.microsoft.com/office/powerpoint/2010/main" xmlns="" val="3060023261"/>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OPTIC Approach</a:t>
            </a:r>
            <a:endParaRPr lang="en-US" dirty="0"/>
          </a:p>
        </p:txBody>
      </p:sp>
      <p:sp>
        <p:nvSpPr>
          <p:cNvPr id="3" name="Content Placeholder 2"/>
          <p:cNvSpPr>
            <a:spLocks noGrp="1"/>
          </p:cNvSpPr>
          <p:nvPr>
            <p:ph idx="1"/>
          </p:nvPr>
        </p:nvSpPr>
        <p:spPr>
          <a:xfrm>
            <a:off x="304800" y="2249424"/>
            <a:ext cx="7848600" cy="4151376"/>
          </a:xfrm>
        </p:spPr>
        <p:txBody>
          <a:bodyPr>
            <a:normAutofit lnSpcReduction="10000"/>
          </a:bodyPr>
          <a:lstStyle/>
          <a:p>
            <a:r>
              <a:rPr lang="en-US" sz="3200" dirty="0" smtClean="0"/>
              <a:t>Initiate case, assign participants.</a:t>
            </a:r>
          </a:p>
          <a:p>
            <a:r>
              <a:rPr lang="en-US" sz="3200" dirty="0" smtClean="0"/>
              <a:t>Organize with folders.</a:t>
            </a:r>
          </a:p>
          <a:p>
            <a:r>
              <a:rPr lang="en-US" sz="3200" dirty="0" smtClean="0"/>
              <a:t>Create “lesson plan” form.</a:t>
            </a:r>
          </a:p>
          <a:p>
            <a:r>
              <a:rPr lang="en-US" sz="3200" dirty="0" smtClean="0"/>
              <a:t>Input learning objectives and content.</a:t>
            </a:r>
          </a:p>
          <a:p>
            <a:r>
              <a:rPr lang="en-US" sz="3200" dirty="0" smtClean="0">
                <a:solidFill>
                  <a:srgbClr val="C00000"/>
                </a:solidFill>
              </a:rPr>
              <a:t>Select relevant </a:t>
            </a:r>
            <a:r>
              <a:rPr lang="en-US" sz="3200" b="1" dirty="0" smtClean="0">
                <a:solidFill>
                  <a:srgbClr val="C00000"/>
                </a:solidFill>
              </a:rPr>
              <a:t>job tasks </a:t>
            </a:r>
            <a:r>
              <a:rPr lang="en-US" sz="3200" dirty="0" smtClean="0">
                <a:solidFill>
                  <a:srgbClr val="C00000"/>
                </a:solidFill>
              </a:rPr>
              <a:t>and </a:t>
            </a:r>
            <a:r>
              <a:rPr lang="en-US" sz="3200" b="1" dirty="0" smtClean="0">
                <a:solidFill>
                  <a:srgbClr val="C00000"/>
                </a:solidFill>
              </a:rPr>
              <a:t>policies</a:t>
            </a:r>
            <a:r>
              <a:rPr lang="en-US" sz="3200" dirty="0" smtClean="0">
                <a:solidFill>
                  <a:srgbClr val="C00000"/>
                </a:solidFill>
              </a:rPr>
              <a:t> from pick lists.</a:t>
            </a:r>
          </a:p>
          <a:p>
            <a:r>
              <a:rPr lang="en-US" sz="3200" dirty="0" smtClean="0"/>
              <a:t>Add topic-specific tags/labels</a:t>
            </a:r>
          </a:p>
          <a:p>
            <a:r>
              <a:rPr lang="en-US" sz="3200" dirty="0" smtClean="0"/>
              <a:t>Attach electronic files (PPTs, aids, etc.)</a:t>
            </a:r>
          </a:p>
          <a:p>
            <a:endParaRPr lang="en-US" sz="3200" dirty="0" smtClean="0"/>
          </a:p>
          <a:p>
            <a:endParaRPr lang="en-US" sz="3200" dirty="0" smtClean="0"/>
          </a:p>
          <a:p>
            <a:endParaRPr lang="en-US" sz="3200" dirty="0"/>
          </a:p>
        </p:txBody>
      </p:sp>
    </p:spTree>
    <p:extLst>
      <p:ext uri="{BB962C8B-B14F-4D97-AF65-F5344CB8AC3E}">
        <p14:creationId xmlns:p14="http://schemas.microsoft.com/office/powerpoint/2010/main" xmlns="" val="3520847392"/>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066800"/>
          </a:xfrm>
        </p:spPr>
        <p:txBody>
          <a:bodyPr/>
          <a:lstStyle/>
          <a:p>
            <a:r>
              <a:rPr lang="en-US" dirty="0" smtClean="0"/>
              <a:t>Pie in the Sky?</a:t>
            </a:r>
            <a:endParaRPr lang="en-US" dirty="0"/>
          </a:p>
        </p:txBody>
      </p:sp>
      <p:sp>
        <p:nvSpPr>
          <p:cNvPr id="3" name="Content Placeholder 2"/>
          <p:cNvSpPr>
            <a:spLocks noGrp="1"/>
          </p:cNvSpPr>
          <p:nvPr>
            <p:ph idx="1"/>
          </p:nvPr>
        </p:nvSpPr>
        <p:spPr>
          <a:xfrm>
            <a:off x="304800" y="1944624"/>
            <a:ext cx="8305800" cy="4684776"/>
          </a:xfrm>
        </p:spPr>
        <p:txBody>
          <a:bodyPr>
            <a:noAutofit/>
          </a:bodyPr>
          <a:lstStyle/>
          <a:p>
            <a:r>
              <a:rPr lang="en-US" sz="2200" dirty="0" err="1" smtClean="0"/>
              <a:t>Kiper</a:t>
            </a:r>
            <a:r>
              <a:rPr lang="en-US" sz="2200" dirty="0"/>
              <a:t>, J. R., (2013). </a:t>
            </a:r>
            <a:r>
              <a:rPr lang="en-US" sz="2200" b="1" dirty="0"/>
              <a:t>Theoretical framework </a:t>
            </a:r>
            <a:r>
              <a:rPr lang="en-US" sz="2200" dirty="0"/>
              <a:t>for coordinating training programs with business processes and policies in large organizations.  Society for Applied Learning Technologies: </a:t>
            </a:r>
            <a:r>
              <a:rPr lang="en-US" sz="2200" i="1" dirty="0"/>
              <a:t>Interactive Learning Technologies Conference.</a:t>
            </a:r>
            <a:r>
              <a:rPr lang="en-US" sz="2200" dirty="0"/>
              <a:t> Reston, Virginia, August 16, 2013.</a:t>
            </a:r>
          </a:p>
          <a:p>
            <a:pPr marL="109728" indent="0">
              <a:buNone/>
            </a:pPr>
            <a:endParaRPr lang="en-US" sz="1000" dirty="0"/>
          </a:p>
          <a:p>
            <a:r>
              <a:rPr lang="en-US" sz="2200" dirty="0" err="1" smtClean="0"/>
              <a:t>Kiper</a:t>
            </a:r>
            <a:r>
              <a:rPr lang="en-US" sz="2200" dirty="0"/>
              <a:t>, J. R., (2015). </a:t>
            </a:r>
            <a:r>
              <a:rPr lang="en-US" sz="2200" b="1" dirty="0"/>
              <a:t>Eliciting User Needs </a:t>
            </a:r>
            <a:r>
              <a:rPr lang="en-US" sz="2200" dirty="0"/>
              <a:t>for a Knowledge Management System to Align Training Programs with Processes and Policies in Large Organizations. </a:t>
            </a:r>
            <a:r>
              <a:rPr lang="en-US" sz="2200" i="1" dirty="0"/>
              <a:t>HICSS 2015:</a:t>
            </a:r>
            <a:r>
              <a:rPr lang="en-US" sz="2200" dirty="0"/>
              <a:t> 3970-3979.</a:t>
            </a:r>
          </a:p>
          <a:p>
            <a:pPr marL="109728" indent="0">
              <a:buNone/>
            </a:pPr>
            <a:endParaRPr lang="en-US" sz="1000" dirty="0"/>
          </a:p>
          <a:p>
            <a:r>
              <a:rPr lang="en-US" sz="2200" dirty="0" err="1" smtClean="0"/>
              <a:t>Kiper</a:t>
            </a:r>
            <a:r>
              <a:rPr lang="en-US" sz="2200" dirty="0"/>
              <a:t>, J. R., (2016). Needs to Know: </a:t>
            </a:r>
            <a:r>
              <a:rPr lang="en-US" sz="2200" b="1" dirty="0"/>
              <a:t>Validating User Needs </a:t>
            </a:r>
            <a:r>
              <a:rPr lang="en-US" sz="2200" dirty="0"/>
              <a:t>for a Proposed FBI </a:t>
            </a:r>
            <a:r>
              <a:rPr lang="en-US" sz="2200" dirty="0" smtClean="0"/>
              <a:t>Academy Knowledge </a:t>
            </a:r>
            <a:r>
              <a:rPr lang="en-US" sz="2200" dirty="0"/>
              <a:t>Management System. </a:t>
            </a:r>
            <a:r>
              <a:rPr lang="en-US" sz="2200" i="1" dirty="0"/>
              <a:t>HICSS 2016</a:t>
            </a:r>
            <a:r>
              <a:rPr lang="en-US" sz="2200" dirty="0"/>
              <a:t>: 4334 </a:t>
            </a:r>
            <a:r>
              <a:rPr lang="en-US" sz="2200" dirty="0" smtClean="0"/>
              <a:t>– 4343.</a:t>
            </a:r>
            <a:endParaRPr lang="en-US" sz="2200" dirty="0"/>
          </a:p>
        </p:txBody>
      </p:sp>
      <p:pic>
        <p:nvPicPr>
          <p:cNvPr id="2050" name="Picture 2" descr="Image result for pie in the sky"/>
          <p:cNvPicPr>
            <a:picLocks noChangeAspect="1" noChangeArrowheads="1"/>
          </p:cNvPicPr>
          <p:nvPr/>
        </p:nvPicPr>
        <p:blipFill rotWithShape="1">
          <a:blip r:embed="rId3" cstate="print">
            <a:extLst>
              <a:ext uri="{28A0092B-C50C-407E-A947-70E740481C1C}">
                <a14:useLocalDpi xmlns:a14="http://schemas.microsoft.com/office/drawing/2010/main" xmlns="" val="0"/>
              </a:ext>
            </a:extLst>
          </a:blip>
          <a:srcRect l="9114" t="14101" r="12069" b="15393"/>
          <a:stretch/>
        </p:blipFill>
        <p:spPr bwMode="auto">
          <a:xfrm>
            <a:off x="4318000" y="381000"/>
            <a:ext cx="4064000" cy="15240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72733196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p:cTn id="7" dur="500" fill="hold"/>
                                        <p:tgtEl>
                                          <p:spTgt spid="2050"/>
                                        </p:tgtEl>
                                        <p:attrNameLst>
                                          <p:attrName>ppt_w</p:attrName>
                                        </p:attrNameLst>
                                      </p:cBhvr>
                                      <p:tavLst>
                                        <p:tav tm="0">
                                          <p:val>
                                            <p:fltVal val="0"/>
                                          </p:val>
                                        </p:tav>
                                        <p:tav tm="100000">
                                          <p:val>
                                            <p:strVal val="#ppt_w"/>
                                          </p:val>
                                        </p:tav>
                                      </p:tavLst>
                                    </p:anim>
                                    <p:anim calcmode="lin" valueType="num">
                                      <p:cBhvr>
                                        <p:cTn id="8" dur="500" fill="hold"/>
                                        <p:tgtEl>
                                          <p:spTgt spid="2050"/>
                                        </p:tgtEl>
                                        <p:attrNameLst>
                                          <p:attrName>ppt_h</p:attrName>
                                        </p:attrNameLst>
                                      </p:cBhvr>
                                      <p:tavLst>
                                        <p:tav tm="0">
                                          <p:val>
                                            <p:fltVal val="0"/>
                                          </p:val>
                                        </p:tav>
                                        <p:tav tm="100000">
                                          <p:val>
                                            <p:strVal val="#ppt_h"/>
                                          </p:val>
                                        </p:tav>
                                      </p:tavLst>
                                    </p:anim>
                                    <p:animEffect transition="in" filter="fade">
                                      <p:cBhvr>
                                        <p:cTn id="9" dur="500"/>
                                        <p:tgtEl>
                                          <p:spTgt spid="2050"/>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500"/>
                                        <p:tgtEl>
                                          <p:spTgt spid="3">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Huge COST savings</a:t>
            </a:r>
            <a:endParaRPr lang="en-US" dirty="0"/>
          </a:p>
        </p:txBody>
      </p:sp>
      <p:sp>
        <p:nvSpPr>
          <p:cNvPr id="3" name="Content Placeholder 2"/>
          <p:cNvSpPr>
            <a:spLocks noGrp="1"/>
          </p:cNvSpPr>
          <p:nvPr>
            <p:ph idx="1"/>
          </p:nvPr>
        </p:nvSpPr>
        <p:spPr>
          <a:xfrm>
            <a:off x="304800" y="2249424"/>
            <a:ext cx="7848600" cy="4151376"/>
          </a:xfrm>
        </p:spPr>
        <p:txBody>
          <a:bodyPr>
            <a:normAutofit/>
          </a:bodyPr>
          <a:lstStyle/>
          <a:p>
            <a:r>
              <a:rPr lang="en-US" sz="3200" dirty="0" smtClean="0"/>
              <a:t>Cost analysis based on 500 two-hour lesson plans supporting </a:t>
            </a:r>
            <a:r>
              <a:rPr lang="en-US" sz="3200" dirty="0" smtClean="0">
                <a:solidFill>
                  <a:srgbClr val="C00000"/>
                </a:solidFill>
              </a:rPr>
              <a:t>two residential training programs</a:t>
            </a:r>
            <a:r>
              <a:rPr lang="en-US" sz="3200" dirty="0" smtClean="0"/>
              <a:t> at the FBI Academy.</a:t>
            </a:r>
          </a:p>
          <a:p>
            <a:r>
              <a:rPr lang="en-US" sz="3200" dirty="0" smtClean="0"/>
              <a:t>Assumes use of FBI’s existing case management system, </a:t>
            </a:r>
            <a:r>
              <a:rPr lang="en-US" sz="3200" dirty="0" smtClean="0">
                <a:solidFill>
                  <a:srgbClr val="C00000"/>
                </a:solidFill>
              </a:rPr>
              <a:t>Sentinel</a:t>
            </a:r>
            <a:r>
              <a:rPr lang="en-US" sz="3200" dirty="0" smtClean="0"/>
              <a:t>.</a:t>
            </a:r>
          </a:p>
          <a:p>
            <a:endParaRPr lang="en-US" sz="3200" dirty="0" smtClean="0"/>
          </a:p>
          <a:p>
            <a:endParaRPr lang="en-US" sz="3200" dirty="0"/>
          </a:p>
        </p:txBody>
      </p:sp>
    </p:spTree>
    <p:extLst>
      <p:ext uri="{BB962C8B-B14F-4D97-AF65-F5344CB8AC3E}">
        <p14:creationId xmlns:p14="http://schemas.microsoft.com/office/powerpoint/2010/main" xmlns="" val="3965078685"/>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Huge COST savings</a:t>
            </a:r>
            <a:endParaRPr lang="en-US" dirty="0"/>
          </a:p>
        </p:txBody>
      </p:sp>
      <p:sp>
        <p:nvSpPr>
          <p:cNvPr id="3" name="Content Placeholder 2"/>
          <p:cNvSpPr>
            <a:spLocks noGrp="1"/>
          </p:cNvSpPr>
          <p:nvPr>
            <p:ph idx="1"/>
          </p:nvPr>
        </p:nvSpPr>
        <p:spPr>
          <a:xfrm>
            <a:off x="304800" y="2249424"/>
            <a:ext cx="7848600" cy="4151376"/>
          </a:xfrm>
        </p:spPr>
        <p:txBody>
          <a:bodyPr>
            <a:normAutofit/>
          </a:bodyPr>
          <a:lstStyle/>
          <a:p>
            <a:pPr lvl="0"/>
            <a:r>
              <a:rPr lang="en-US" sz="3200" b="1" i="1" dirty="0"/>
              <a:t>Lesson plan formatting</a:t>
            </a:r>
            <a:r>
              <a:rPr lang="en-US" sz="3200" b="1" dirty="0"/>
              <a:t> </a:t>
            </a:r>
            <a:r>
              <a:rPr lang="en-US" sz="3200" dirty="0"/>
              <a:t>– Five work days (man-days) per lesson plan are spent negotiating format edits between units at the FBI Training Division.  Having a system-enforced template would save at least </a:t>
            </a:r>
            <a:r>
              <a:rPr lang="en-US" sz="3200" b="1" dirty="0">
                <a:solidFill>
                  <a:srgbClr val="C00000"/>
                </a:solidFill>
              </a:rPr>
              <a:t>2,500</a:t>
            </a:r>
            <a:r>
              <a:rPr lang="en-US" sz="3200" dirty="0">
                <a:solidFill>
                  <a:srgbClr val="C00000"/>
                </a:solidFill>
              </a:rPr>
              <a:t> man-days </a:t>
            </a:r>
            <a:r>
              <a:rPr lang="en-US" sz="3200" dirty="0"/>
              <a:t>annually.</a:t>
            </a:r>
          </a:p>
          <a:p>
            <a:endParaRPr lang="en-US" sz="3200" dirty="0" smtClean="0"/>
          </a:p>
          <a:p>
            <a:endParaRPr lang="en-US" sz="3200" dirty="0"/>
          </a:p>
        </p:txBody>
      </p:sp>
    </p:spTree>
    <p:extLst>
      <p:ext uri="{BB962C8B-B14F-4D97-AF65-F5344CB8AC3E}">
        <p14:creationId xmlns:p14="http://schemas.microsoft.com/office/powerpoint/2010/main" xmlns="" val="3790542388"/>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Huge COST savings</a:t>
            </a:r>
            <a:endParaRPr lang="en-US" dirty="0"/>
          </a:p>
        </p:txBody>
      </p:sp>
      <p:sp>
        <p:nvSpPr>
          <p:cNvPr id="3" name="Content Placeholder 2"/>
          <p:cNvSpPr>
            <a:spLocks noGrp="1"/>
          </p:cNvSpPr>
          <p:nvPr>
            <p:ph idx="1"/>
          </p:nvPr>
        </p:nvSpPr>
        <p:spPr>
          <a:xfrm>
            <a:off x="304800" y="2249424"/>
            <a:ext cx="7848600" cy="4151376"/>
          </a:xfrm>
        </p:spPr>
        <p:txBody>
          <a:bodyPr>
            <a:normAutofit/>
          </a:bodyPr>
          <a:lstStyle/>
          <a:p>
            <a:pPr lvl="0"/>
            <a:r>
              <a:rPr lang="en-US" sz="3200" b="1" i="1" dirty="0"/>
              <a:t>Obtaining Subject Matter Expert (SME) reviews</a:t>
            </a:r>
            <a:r>
              <a:rPr lang="en-US" sz="3200" b="1" dirty="0"/>
              <a:t> </a:t>
            </a:r>
            <a:r>
              <a:rPr lang="en-US" sz="3200" dirty="0"/>
              <a:t>– Using electronic routing and PKI/digital signature could save </a:t>
            </a:r>
            <a:r>
              <a:rPr lang="en-US" sz="3200" b="1" dirty="0">
                <a:solidFill>
                  <a:srgbClr val="C00000"/>
                </a:solidFill>
              </a:rPr>
              <a:t>500-1000</a:t>
            </a:r>
            <a:r>
              <a:rPr lang="en-US" sz="3200" dirty="0">
                <a:solidFill>
                  <a:srgbClr val="C00000"/>
                </a:solidFill>
              </a:rPr>
              <a:t> man-days.</a:t>
            </a:r>
          </a:p>
          <a:p>
            <a:pPr lvl="0"/>
            <a:r>
              <a:rPr lang="en-US" sz="3200" b="1" i="1" dirty="0"/>
              <a:t>Obtaining/tracking approvals</a:t>
            </a:r>
            <a:r>
              <a:rPr lang="en-US" sz="3200" b="1" dirty="0"/>
              <a:t> </a:t>
            </a:r>
            <a:r>
              <a:rPr lang="en-US" sz="3200" dirty="0"/>
              <a:t>- Electronic routing and PKI could save </a:t>
            </a:r>
            <a:r>
              <a:rPr lang="en-US" sz="3200" b="1" dirty="0">
                <a:solidFill>
                  <a:srgbClr val="C00000"/>
                </a:solidFill>
              </a:rPr>
              <a:t>500-1000</a:t>
            </a:r>
            <a:r>
              <a:rPr lang="en-US" sz="3200" dirty="0">
                <a:solidFill>
                  <a:srgbClr val="C00000"/>
                </a:solidFill>
              </a:rPr>
              <a:t> man-days.</a:t>
            </a:r>
          </a:p>
          <a:p>
            <a:endParaRPr lang="en-US" sz="3200" dirty="0" smtClean="0"/>
          </a:p>
          <a:p>
            <a:endParaRPr lang="en-US" sz="3200" dirty="0"/>
          </a:p>
        </p:txBody>
      </p:sp>
    </p:spTree>
    <p:extLst>
      <p:ext uri="{BB962C8B-B14F-4D97-AF65-F5344CB8AC3E}">
        <p14:creationId xmlns:p14="http://schemas.microsoft.com/office/powerpoint/2010/main" xmlns="" val="4008400448"/>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Huge COST savings</a:t>
            </a:r>
            <a:endParaRPr lang="en-US" dirty="0"/>
          </a:p>
        </p:txBody>
      </p:sp>
      <p:sp>
        <p:nvSpPr>
          <p:cNvPr id="3" name="Content Placeholder 2"/>
          <p:cNvSpPr>
            <a:spLocks noGrp="1"/>
          </p:cNvSpPr>
          <p:nvPr>
            <p:ph idx="1"/>
          </p:nvPr>
        </p:nvSpPr>
        <p:spPr>
          <a:xfrm>
            <a:off x="304800" y="2554224"/>
            <a:ext cx="7848600" cy="4151376"/>
          </a:xfrm>
        </p:spPr>
        <p:txBody>
          <a:bodyPr>
            <a:normAutofit/>
          </a:bodyPr>
          <a:lstStyle/>
          <a:p>
            <a:pPr lvl="0"/>
            <a:r>
              <a:rPr lang="en-US" sz="3200" b="1" i="1" dirty="0"/>
              <a:t>Uploading lesson plans</a:t>
            </a:r>
            <a:r>
              <a:rPr lang="en-US" sz="3200" b="1" dirty="0"/>
              <a:t> </a:t>
            </a:r>
            <a:r>
              <a:rPr lang="en-US" sz="3200" dirty="0"/>
              <a:t>– Lesson plans are automatically uploaded upon creation, rather than manually sent to SharePoint libraries and other repositories. At least </a:t>
            </a:r>
            <a:r>
              <a:rPr lang="en-US" sz="3200" b="1" dirty="0">
                <a:solidFill>
                  <a:srgbClr val="C00000"/>
                </a:solidFill>
              </a:rPr>
              <a:t>100</a:t>
            </a:r>
            <a:r>
              <a:rPr lang="en-US" sz="3200" dirty="0">
                <a:solidFill>
                  <a:srgbClr val="C00000"/>
                </a:solidFill>
              </a:rPr>
              <a:t> man-days </a:t>
            </a:r>
            <a:r>
              <a:rPr lang="en-US" sz="3200" dirty="0"/>
              <a:t>are saved. </a:t>
            </a:r>
          </a:p>
          <a:p>
            <a:endParaRPr lang="en-US" sz="3200" dirty="0" smtClean="0"/>
          </a:p>
          <a:p>
            <a:endParaRPr lang="en-US" sz="3200" dirty="0"/>
          </a:p>
        </p:txBody>
      </p:sp>
    </p:spTree>
    <p:extLst>
      <p:ext uri="{BB962C8B-B14F-4D97-AF65-F5344CB8AC3E}">
        <p14:creationId xmlns:p14="http://schemas.microsoft.com/office/powerpoint/2010/main" xmlns="" val="4278213428"/>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Huge COST savings</a:t>
            </a:r>
            <a:endParaRPr lang="en-US" dirty="0"/>
          </a:p>
        </p:txBody>
      </p:sp>
      <p:sp>
        <p:nvSpPr>
          <p:cNvPr id="3" name="Content Placeholder 2"/>
          <p:cNvSpPr>
            <a:spLocks noGrp="1"/>
          </p:cNvSpPr>
          <p:nvPr>
            <p:ph idx="1"/>
          </p:nvPr>
        </p:nvSpPr>
        <p:spPr>
          <a:xfrm>
            <a:off x="304800" y="2590800"/>
            <a:ext cx="7848600" cy="2779776"/>
          </a:xfrm>
        </p:spPr>
        <p:txBody>
          <a:bodyPr>
            <a:normAutofit/>
          </a:bodyPr>
          <a:lstStyle/>
          <a:p>
            <a:pPr lvl="0"/>
            <a:r>
              <a:rPr lang="en-US" sz="3200" b="1" i="1" dirty="0"/>
              <a:t>Responding to data calls, FOIAs, inspections</a:t>
            </a:r>
            <a:r>
              <a:rPr lang="en-US" sz="3200" b="1" dirty="0"/>
              <a:t> </a:t>
            </a:r>
            <a:r>
              <a:rPr lang="en-US" sz="3200" dirty="0"/>
              <a:t>– With just one data call per week the system could save at least </a:t>
            </a:r>
            <a:r>
              <a:rPr lang="en-US" sz="3200" b="1" dirty="0">
                <a:solidFill>
                  <a:srgbClr val="C00000"/>
                </a:solidFill>
              </a:rPr>
              <a:t>500</a:t>
            </a:r>
            <a:r>
              <a:rPr lang="en-US" sz="3200" dirty="0">
                <a:solidFill>
                  <a:srgbClr val="C00000"/>
                </a:solidFill>
              </a:rPr>
              <a:t> man-days </a:t>
            </a:r>
            <a:r>
              <a:rPr lang="en-US" sz="3200" dirty="0"/>
              <a:t>per year.</a:t>
            </a:r>
          </a:p>
          <a:p>
            <a:endParaRPr lang="en-US" sz="3200" dirty="0" smtClean="0"/>
          </a:p>
          <a:p>
            <a:endParaRPr lang="en-US" sz="3200" dirty="0"/>
          </a:p>
        </p:txBody>
      </p:sp>
    </p:spTree>
    <p:extLst>
      <p:ext uri="{BB962C8B-B14F-4D97-AF65-F5344CB8AC3E}">
        <p14:creationId xmlns:p14="http://schemas.microsoft.com/office/powerpoint/2010/main" xmlns="" val="3795681339"/>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Huge COST savings</a:t>
            </a:r>
            <a:endParaRPr lang="en-US" dirty="0"/>
          </a:p>
        </p:txBody>
      </p:sp>
      <p:sp>
        <p:nvSpPr>
          <p:cNvPr id="3" name="Content Placeholder 2"/>
          <p:cNvSpPr>
            <a:spLocks noGrp="1"/>
          </p:cNvSpPr>
          <p:nvPr>
            <p:ph idx="1"/>
          </p:nvPr>
        </p:nvSpPr>
        <p:spPr>
          <a:xfrm>
            <a:off x="304800" y="2590800"/>
            <a:ext cx="7848600" cy="2779776"/>
          </a:xfrm>
        </p:spPr>
        <p:txBody>
          <a:bodyPr>
            <a:normAutofit lnSpcReduction="10000"/>
          </a:bodyPr>
          <a:lstStyle/>
          <a:p>
            <a:pPr lvl="0"/>
            <a:r>
              <a:rPr lang="en-US" sz="3200" b="1" i="1" dirty="0"/>
              <a:t>FLETA Compliance</a:t>
            </a:r>
            <a:r>
              <a:rPr lang="en-US" sz="3200" b="1" dirty="0"/>
              <a:t> </a:t>
            </a:r>
            <a:r>
              <a:rPr lang="en-US" sz="3200" dirty="0"/>
              <a:t>– Drawing data directly from uploaded lesson plans and training programs could save </a:t>
            </a:r>
            <a:r>
              <a:rPr lang="en-US" sz="3200" b="1" dirty="0">
                <a:solidFill>
                  <a:srgbClr val="C00000"/>
                </a:solidFill>
              </a:rPr>
              <a:t>1,500</a:t>
            </a:r>
            <a:r>
              <a:rPr lang="en-US" sz="3200" dirty="0">
                <a:solidFill>
                  <a:srgbClr val="C00000"/>
                </a:solidFill>
              </a:rPr>
              <a:t> man-days</a:t>
            </a:r>
            <a:r>
              <a:rPr lang="en-US" sz="3200" dirty="0"/>
              <a:t> for the </a:t>
            </a:r>
            <a:r>
              <a:rPr lang="en-US" sz="3200" dirty="0" smtClean="0"/>
              <a:t>two training </a:t>
            </a:r>
            <a:r>
              <a:rPr lang="en-US" sz="3200" dirty="0"/>
              <a:t>programs per accreditation period (i.e., every three years).</a:t>
            </a:r>
          </a:p>
          <a:p>
            <a:endParaRPr lang="en-US" sz="3200" dirty="0" smtClean="0"/>
          </a:p>
          <a:p>
            <a:endParaRPr lang="en-US" sz="3200" dirty="0"/>
          </a:p>
        </p:txBody>
      </p:sp>
    </p:spTree>
    <p:extLst>
      <p:ext uri="{BB962C8B-B14F-4D97-AF65-F5344CB8AC3E}">
        <p14:creationId xmlns:p14="http://schemas.microsoft.com/office/powerpoint/2010/main" xmlns="" val="3790675735"/>
      </p:ext>
    </p:extLst>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Image result for money"/>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4305300" y="628913"/>
            <a:ext cx="3009900" cy="1733287"/>
          </a:xfrm>
          <a:prstGeom prst="rect">
            <a:avLst/>
          </a:prstGeom>
          <a:noFill/>
          <a:extLst>
            <a:ext uri="{909E8E84-426E-40DD-AFC4-6F175D3DCCD1}">
              <a14:hiddenFill xmlns:a14="http://schemas.microsoft.com/office/drawing/2010/main" xmlns="">
                <a:solidFill>
                  <a:srgbClr val="FFFFFF"/>
                </a:solidFill>
              </a14:hiddenFill>
            </a:ext>
          </a:extLst>
        </p:spPr>
      </p:pic>
      <p:sp>
        <p:nvSpPr>
          <p:cNvPr id="2" name="Title 1"/>
          <p:cNvSpPr>
            <a:spLocks noGrp="1"/>
          </p:cNvSpPr>
          <p:nvPr>
            <p:ph type="title"/>
          </p:nvPr>
        </p:nvSpPr>
        <p:spPr/>
        <p:txBody>
          <a:bodyPr/>
          <a:lstStyle/>
          <a:p>
            <a:r>
              <a:rPr lang="en-US" dirty="0" smtClean="0"/>
              <a:t>Huge COST savings</a:t>
            </a:r>
            <a:endParaRPr lang="en-US" dirty="0"/>
          </a:p>
        </p:txBody>
      </p:sp>
      <p:sp>
        <p:nvSpPr>
          <p:cNvPr id="3" name="Content Placeholder 2"/>
          <p:cNvSpPr>
            <a:spLocks noGrp="1"/>
          </p:cNvSpPr>
          <p:nvPr>
            <p:ph idx="1"/>
          </p:nvPr>
        </p:nvSpPr>
        <p:spPr>
          <a:xfrm>
            <a:off x="304800" y="2286000"/>
            <a:ext cx="8077200" cy="4038600"/>
          </a:xfrm>
        </p:spPr>
        <p:txBody>
          <a:bodyPr>
            <a:normAutofit lnSpcReduction="10000"/>
          </a:bodyPr>
          <a:lstStyle/>
          <a:p>
            <a:pPr lvl="0"/>
            <a:r>
              <a:rPr lang="en-US" sz="3200" b="1" i="1" dirty="0" smtClean="0"/>
              <a:t>Total savings </a:t>
            </a:r>
            <a:r>
              <a:rPr lang="en-US" sz="3200" dirty="0" smtClean="0"/>
              <a:t>– </a:t>
            </a:r>
            <a:r>
              <a:rPr lang="en-US" sz="3200" dirty="0" smtClean="0">
                <a:solidFill>
                  <a:srgbClr val="C00000"/>
                </a:solidFill>
              </a:rPr>
              <a:t>4,600-5,600 man-days</a:t>
            </a:r>
            <a:r>
              <a:rPr lang="en-US" sz="3200" dirty="0" smtClean="0"/>
              <a:t>, or 23-28 man-years, annually for only two training programs</a:t>
            </a:r>
          </a:p>
          <a:p>
            <a:pPr lvl="0"/>
            <a:r>
              <a:rPr lang="en-US" sz="3200" dirty="0" smtClean="0"/>
              <a:t>Using OPTIC-Sentinel system bureau wide would at least </a:t>
            </a:r>
            <a:r>
              <a:rPr lang="en-US" sz="3200" u="sng" dirty="0" smtClean="0"/>
              <a:t>double</a:t>
            </a:r>
            <a:r>
              <a:rPr lang="en-US" sz="3200" dirty="0" smtClean="0"/>
              <a:t> the savings, </a:t>
            </a:r>
            <a:r>
              <a:rPr lang="en-US" sz="3200" smtClean="0"/>
              <a:t>or 46-56 </a:t>
            </a:r>
            <a:r>
              <a:rPr lang="en-US" sz="3200" dirty="0" smtClean="0"/>
              <a:t>man-years.</a:t>
            </a:r>
          </a:p>
          <a:p>
            <a:pPr lvl="0"/>
            <a:r>
              <a:rPr lang="en-US" sz="3200" b="1" i="1" dirty="0" smtClean="0">
                <a:solidFill>
                  <a:srgbClr val="C00000"/>
                </a:solidFill>
              </a:rPr>
              <a:t>Total cost savings: </a:t>
            </a:r>
            <a:r>
              <a:rPr lang="en-US" sz="3200" b="1" dirty="0" smtClean="0">
                <a:solidFill>
                  <a:srgbClr val="C00000"/>
                </a:solidFill>
              </a:rPr>
              <a:t>$5-6 million annually!</a:t>
            </a:r>
            <a:endParaRPr lang="en-US" sz="3200" b="1" dirty="0">
              <a:solidFill>
                <a:srgbClr val="C00000"/>
              </a:solidFill>
            </a:endParaRPr>
          </a:p>
          <a:p>
            <a:endParaRPr lang="en-US" sz="3200" dirty="0" smtClean="0"/>
          </a:p>
          <a:p>
            <a:endParaRPr lang="en-US" sz="3200" dirty="0"/>
          </a:p>
        </p:txBody>
      </p:sp>
    </p:spTree>
    <p:extLst>
      <p:ext uri="{BB962C8B-B14F-4D97-AF65-F5344CB8AC3E}">
        <p14:creationId xmlns:p14="http://schemas.microsoft.com/office/powerpoint/2010/main" xmlns="" val="423358849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p:cTn id="7" dur="500" fill="hold"/>
                                        <p:tgtEl>
                                          <p:spTgt spid="3074"/>
                                        </p:tgtEl>
                                        <p:attrNameLst>
                                          <p:attrName>ppt_w</p:attrName>
                                        </p:attrNameLst>
                                      </p:cBhvr>
                                      <p:tavLst>
                                        <p:tav tm="0">
                                          <p:val>
                                            <p:fltVal val="0"/>
                                          </p:val>
                                        </p:tav>
                                        <p:tav tm="100000">
                                          <p:val>
                                            <p:strVal val="#ppt_w"/>
                                          </p:val>
                                        </p:tav>
                                      </p:tavLst>
                                    </p:anim>
                                    <p:anim calcmode="lin" valueType="num">
                                      <p:cBhvr>
                                        <p:cTn id="8" dur="500" fill="hold"/>
                                        <p:tgtEl>
                                          <p:spTgt spid="3074"/>
                                        </p:tgtEl>
                                        <p:attrNameLst>
                                          <p:attrName>ppt_h</p:attrName>
                                        </p:attrNameLst>
                                      </p:cBhvr>
                                      <p:tavLst>
                                        <p:tav tm="0">
                                          <p:val>
                                            <p:fltVal val="0"/>
                                          </p:val>
                                        </p:tav>
                                        <p:tav tm="100000">
                                          <p:val>
                                            <p:strVal val="#ppt_h"/>
                                          </p:val>
                                        </p:tav>
                                      </p:tavLst>
                                    </p:anim>
                                    <p:animEffect transition="in" filter="fade">
                                      <p:cBhvr>
                                        <p:cTn id="9" dur="500"/>
                                        <p:tgtEl>
                                          <p:spTgt spid="3074"/>
                                        </p:tgtEl>
                                      </p:cBhvr>
                                    </p:animEffect>
                                  </p:childTnLst>
                                </p:cTn>
                              </p:par>
                              <p:par>
                                <p:cTn id="10" presetID="10" presetClass="entr" presetSubtype="0" fill="hold"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a:xfrm>
            <a:off x="304800" y="2249424"/>
            <a:ext cx="8458200" cy="4325112"/>
          </a:xfrm>
        </p:spPr>
        <p:txBody>
          <a:bodyPr>
            <a:normAutofit/>
          </a:bodyPr>
          <a:lstStyle/>
          <a:p>
            <a:r>
              <a:rPr lang="en-US" sz="3600" dirty="0" smtClean="0"/>
              <a:t>Problem</a:t>
            </a:r>
          </a:p>
          <a:p>
            <a:r>
              <a:rPr lang="en-US" sz="3600" dirty="0" smtClean="0"/>
              <a:t>Current Capabilities</a:t>
            </a:r>
          </a:p>
          <a:p>
            <a:r>
              <a:rPr lang="en-US" sz="3600" dirty="0" smtClean="0"/>
              <a:t>Solution – the OPTIC Approach</a:t>
            </a:r>
          </a:p>
          <a:p>
            <a:r>
              <a:rPr lang="en-US" sz="3600" dirty="0" smtClean="0"/>
              <a:t>Cost savings</a:t>
            </a:r>
          </a:p>
          <a:p>
            <a:endParaRPr lang="en-US" sz="3600" dirty="0" smtClean="0"/>
          </a:p>
          <a:p>
            <a:endParaRPr lang="en-US" sz="3600" dirty="0" smtClean="0"/>
          </a:p>
          <a:p>
            <a:endParaRPr lang="en-US" sz="3600" i="1" dirty="0" smtClean="0">
              <a:solidFill>
                <a:srgbClr val="C00000"/>
              </a:solidFill>
            </a:endParaRPr>
          </a:p>
          <a:p>
            <a:endParaRPr lang="en-US" sz="3600" dirty="0"/>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971800"/>
            <a:ext cx="8229600" cy="1066800"/>
          </a:xfrm>
        </p:spPr>
        <p:txBody>
          <a:bodyPr>
            <a:normAutofit/>
          </a:bodyPr>
          <a:lstStyle/>
          <a:p>
            <a:pPr algn="ctr"/>
            <a:r>
              <a:rPr lang="en-US" sz="4400" dirty="0" smtClean="0"/>
              <a:t>What are your questions?</a:t>
            </a:r>
            <a:endParaRPr lang="en-US" sz="4400" dirty="0"/>
          </a:p>
        </p:txBody>
      </p:sp>
    </p:spTree>
    <p:extLst>
      <p:ext uri="{BB962C8B-B14F-4D97-AF65-F5344CB8AC3E}">
        <p14:creationId xmlns:p14="http://schemas.microsoft.com/office/powerpoint/2010/main" xmlns="" val="2656224607"/>
      </p:ext>
    </p:extLst>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OPTIC Advantages</a:t>
            </a:r>
            <a:endParaRPr lang="en-US" dirty="0"/>
          </a:p>
        </p:txBody>
      </p:sp>
      <p:sp>
        <p:nvSpPr>
          <p:cNvPr id="3" name="Content Placeholder 2"/>
          <p:cNvSpPr>
            <a:spLocks noGrp="1"/>
          </p:cNvSpPr>
          <p:nvPr>
            <p:ph idx="1"/>
          </p:nvPr>
        </p:nvSpPr>
        <p:spPr>
          <a:xfrm>
            <a:off x="304800" y="2249424"/>
            <a:ext cx="7848600" cy="4151376"/>
          </a:xfrm>
        </p:spPr>
        <p:txBody>
          <a:bodyPr>
            <a:normAutofit/>
          </a:bodyPr>
          <a:lstStyle/>
          <a:p>
            <a:r>
              <a:rPr lang="en-US" sz="3400" dirty="0" smtClean="0">
                <a:solidFill>
                  <a:srgbClr val="C00000"/>
                </a:solidFill>
              </a:rPr>
              <a:t>Searching</a:t>
            </a:r>
            <a:r>
              <a:rPr lang="en-US" sz="3400" dirty="0" smtClean="0"/>
              <a:t> across curricula</a:t>
            </a:r>
          </a:p>
          <a:p>
            <a:r>
              <a:rPr lang="en-US" sz="3400" dirty="0"/>
              <a:t>LPs linked to </a:t>
            </a:r>
            <a:r>
              <a:rPr lang="en-US" sz="3400" dirty="0">
                <a:solidFill>
                  <a:srgbClr val="C00000"/>
                </a:solidFill>
              </a:rPr>
              <a:t>job tasks </a:t>
            </a:r>
            <a:r>
              <a:rPr lang="en-US" sz="3400" dirty="0"/>
              <a:t>and </a:t>
            </a:r>
            <a:r>
              <a:rPr lang="en-US" sz="3400" dirty="0">
                <a:solidFill>
                  <a:srgbClr val="C00000"/>
                </a:solidFill>
              </a:rPr>
              <a:t>policies</a:t>
            </a:r>
          </a:p>
          <a:p>
            <a:r>
              <a:rPr lang="en-US" sz="3400" dirty="0" smtClean="0">
                <a:solidFill>
                  <a:srgbClr val="C00000"/>
                </a:solidFill>
              </a:rPr>
              <a:t>Training gap </a:t>
            </a:r>
            <a:r>
              <a:rPr lang="en-US" sz="3400" dirty="0" smtClean="0"/>
              <a:t>analysis</a:t>
            </a:r>
          </a:p>
          <a:p>
            <a:r>
              <a:rPr lang="en-US" sz="3400" dirty="0" smtClean="0"/>
              <a:t>Track </a:t>
            </a:r>
            <a:r>
              <a:rPr lang="en-US" sz="3400" dirty="0" smtClean="0">
                <a:solidFill>
                  <a:srgbClr val="C00000"/>
                </a:solidFill>
              </a:rPr>
              <a:t>collaboration</a:t>
            </a:r>
            <a:r>
              <a:rPr lang="en-US" sz="3400" dirty="0" smtClean="0"/>
              <a:t>, </a:t>
            </a:r>
            <a:r>
              <a:rPr lang="en-US" sz="3400" dirty="0" smtClean="0">
                <a:solidFill>
                  <a:srgbClr val="C00000"/>
                </a:solidFill>
              </a:rPr>
              <a:t>approval</a:t>
            </a:r>
            <a:r>
              <a:rPr lang="en-US" sz="3400" dirty="0" smtClean="0"/>
              <a:t>, and </a:t>
            </a:r>
            <a:r>
              <a:rPr lang="en-US" sz="3400" dirty="0" smtClean="0">
                <a:solidFill>
                  <a:srgbClr val="C00000"/>
                </a:solidFill>
              </a:rPr>
              <a:t>distribution</a:t>
            </a:r>
            <a:r>
              <a:rPr lang="en-US" sz="3400" dirty="0" smtClean="0"/>
              <a:t> of lesson plans</a:t>
            </a:r>
          </a:p>
          <a:p>
            <a:r>
              <a:rPr lang="en-US" sz="3400" dirty="0" smtClean="0"/>
              <a:t>No debate about </a:t>
            </a:r>
            <a:r>
              <a:rPr lang="en-US" sz="3400" dirty="0" smtClean="0">
                <a:solidFill>
                  <a:srgbClr val="C00000"/>
                </a:solidFill>
              </a:rPr>
              <a:t>lesson plan format</a:t>
            </a:r>
          </a:p>
          <a:p>
            <a:r>
              <a:rPr lang="en-US" sz="3400" dirty="0" smtClean="0"/>
              <a:t>Faster responses to </a:t>
            </a:r>
            <a:r>
              <a:rPr lang="en-US" sz="3400" dirty="0" smtClean="0">
                <a:solidFill>
                  <a:srgbClr val="C00000"/>
                </a:solidFill>
              </a:rPr>
              <a:t>data calls</a:t>
            </a:r>
          </a:p>
          <a:p>
            <a:endParaRPr lang="en-US" sz="3400" dirty="0" smtClean="0"/>
          </a:p>
          <a:p>
            <a:endParaRPr lang="en-US" sz="3400" dirty="0"/>
          </a:p>
        </p:txBody>
      </p:sp>
    </p:spTree>
    <p:extLst>
      <p:ext uri="{BB962C8B-B14F-4D97-AF65-F5344CB8AC3E}">
        <p14:creationId xmlns:p14="http://schemas.microsoft.com/office/powerpoint/2010/main" xmlns="" val="3706578644"/>
      </p:ext>
    </p:extLst>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Theoretical Study</a:t>
            </a:r>
            <a:endParaRPr lang="en-US" dirty="0"/>
          </a:p>
        </p:txBody>
      </p:sp>
      <p:sp>
        <p:nvSpPr>
          <p:cNvPr id="3" name="Content Placeholder 2"/>
          <p:cNvSpPr>
            <a:spLocks noGrp="1"/>
          </p:cNvSpPr>
          <p:nvPr>
            <p:ph idx="1"/>
          </p:nvPr>
        </p:nvSpPr>
        <p:spPr/>
        <p:txBody>
          <a:bodyPr/>
          <a:lstStyle/>
          <a:p>
            <a:r>
              <a:rPr lang="en-US" dirty="0" smtClean="0"/>
              <a:t>Established that the </a:t>
            </a:r>
            <a:r>
              <a:rPr lang="en-US" b="1" dirty="0" smtClean="0"/>
              <a:t>problem is common </a:t>
            </a:r>
            <a:r>
              <a:rPr lang="en-US" dirty="0" smtClean="0"/>
              <a:t>to other large organizations.</a:t>
            </a:r>
          </a:p>
          <a:p>
            <a:r>
              <a:rPr lang="en-US" dirty="0" smtClean="0"/>
              <a:t>Uncovered examples in the literature where </a:t>
            </a:r>
            <a:r>
              <a:rPr lang="en-US" b="1" dirty="0" smtClean="0"/>
              <a:t>progress</a:t>
            </a:r>
            <a:r>
              <a:rPr lang="en-US" dirty="0" smtClean="0"/>
              <a:t> was being made.</a:t>
            </a:r>
          </a:p>
          <a:p>
            <a:r>
              <a:rPr lang="en-US" dirty="0" smtClean="0"/>
              <a:t>Revealed </a:t>
            </a:r>
            <a:r>
              <a:rPr lang="en-US" b="1" dirty="0" smtClean="0"/>
              <a:t>gaps</a:t>
            </a:r>
            <a:r>
              <a:rPr lang="en-US" dirty="0" smtClean="0"/>
              <a:t> in existing research.</a:t>
            </a:r>
          </a:p>
          <a:p>
            <a:r>
              <a:rPr lang="en-US" dirty="0" smtClean="0"/>
              <a:t>Set forth the </a:t>
            </a:r>
            <a:r>
              <a:rPr lang="en-US" b="1" dirty="0" smtClean="0"/>
              <a:t>learning theory </a:t>
            </a:r>
            <a:r>
              <a:rPr lang="en-US" dirty="0" smtClean="0"/>
              <a:t>and </a:t>
            </a:r>
            <a:r>
              <a:rPr lang="en-US" b="1" dirty="0" smtClean="0"/>
              <a:t>knowledge management</a:t>
            </a:r>
            <a:r>
              <a:rPr lang="en-US" dirty="0" smtClean="0"/>
              <a:t> basis for developing an effective solution.</a:t>
            </a:r>
            <a:endParaRPr lang="en-US" dirty="0"/>
          </a:p>
        </p:txBody>
      </p:sp>
    </p:spTree>
    <p:extLst>
      <p:ext uri="{BB962C8B-B14F-4D97-AF65-F5344CB8AC3E}">
        <p14:creationId xmlns:p14="http://schemas.microsoft.com/office/powerpoint/2010/main" xmlns="" val="564605234"/>
      </p:ext>
    </p:extLst>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Elicitation Study</a:t>
            </a:r>
            <a:endParaRPr lang="en-US" dirty="0"/>
          </a:p>
        </p:txBody>
      </p:sp>
      <p:sp>
        <p:nvSpPr>
          <p:cNvPr id="3" name="Content Placeholder 2"/>
          <p:cNvSpPr>
            <a:spLocks noGrp="1"/>
          </p:cNvSpPr>
          <p:nvPr>
            <p:ph idx="1"/>
          </p:nvPr>
        </p:nvSpPr>
        <p:spPr/>
        <p:txBody>
          <a:bodyPr>
            <a:normAutofit fontScale="92500"/>
          </a:bodyPr>
          <a:lstStyle/>
          <a:p>
            <a:r>
              <a:rPr lang="en-US" dirty="0" smtClean="0"/>
              <a:t>Semi-structured “</a:t>
            </a:r>
            <a:r>
              <a:rPr lang="en-US" b="1" dirty="0" smtClean="0"/>
              <a:t>stories</a:t>
            </a:r>
            <a:r>
              <a:rPr lang="en-US" dirty="0" smtClean="0"/>
              <a:t>” were elicited from an expert panel who are members of six different units in TD.</a:t>
            </a:r>
          </a:p>
          <a:p>
            <a:r>
              <a:rPr lang="en-US" dirty="0" smtClean="0"/>
              <a:t>A content analysis revealed common </a:t>
            </a:r>
            <a:r>
              <a:rPr lang="en-US" b="1" dirty="0" smtClean="0"/>
              <a:t>activity themes</a:t>
            </a:r>
            <a:r>
              <a:rPr lang="en-US" dirty="0" smtClean="0"/>
              <a:t>.</a:t>
            </a:r>
          </a:p>
          <a:p>
            <a:r>
              <a:rPr lang="en-US" dirty="0" smtClean="0"/>
              <a:t>Activity themes were associated into six </a:t>
            </a:r>
            <a:r>
              <a:rPr lang="en-US" b="1" dirty="0" smtClean="0"/>
              <a:t>categories</a:t>
            </a:r>
            <a:r>
              <a:rPr lang="en-US" dirty="0" smtClean="0"/>
              <a:t>: Access, Reporting, Development, Accountability, FLETA Requirements, and Versions.</a:t>
            </a:r>
          </a:p>
          <a:p>
            <a:r>
              <a:rPr lang="en-US" dirty="0" smtClean="0"/>
              <a:t>Two </a:t>
            </a:r>
            <a:r>
              <a:rPr lang="en-US" b="1" dirty="0" smtClean="0"/>
              <a:t>diagrams</a:t>
            </a:r>
            <a:r>
              <a:rPr lang="en-US" dirty="0" smtClean="0"/>
              <a:t> illustrated relationships between problems as well as goals for a new KM system.</a:t>
            </a:r>
            <a:endParaRPr lang="en-US" dirty="0"/>
          </a:p>
        </p:txBody>
      </p:sp>
    </p:spTree>
    <p:extLst>
      <p:ext uri="{BB962C8B-B14F-4D97-AF65-F5344CB8AC3E}">
        <p14:creationId xmlns:p14="http://schemas.microsoft.com/office/powerpoint/2010/main" xmlns="" val="3496786176"/>
      </p:ext>
    </p:extLst>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Validation Study</a:t>
            </a:r>
            <a:endParaRPr lang="en-US" dirty="0"/>
          </a:p>
        </p:txBody>
      </p:sp>
      <p:sp>
        <p:nvSpPr>
          <p:cNvPr id="3" name="Content Placeholder 2"/>
          <p:cNvSpPr>
            <a:spLocks noGrp="1"/>
          </p:cNvSpPr>
          <p:nvPr>
            <p:ph idx="1"/>
          </p:nvPr>
        </p:nvSpPr>
        <p:spPr/>
        <p:txBody>
          <a:bodyPr>
            <a:normAutofit lnSpcReduction="10000"/>
          </a:bodyPr>
          <a:lstStyle/>
          <a:p>
            <a:r>
              <a:rPr lang="en-US" dirty="0" smtClean="0"/>
              <a:t>Another expert panel performed QA on the draft </a:t>
            </a:r>
            <a:r>
              <a:rPr lang="en-US" b="1" dirty="0" smtClean="0"/>
              <a:t>software requirements </a:t>
            </a:r>
            <a:r>
              <a:rPr lang="en-US" dirty="0" smtClean="0"/>
              <a:t>(based on the elicited activity themes).</a:t>
            </a:r>
          </a:p>
          <a:p>
            <a:r>
              <a:rPr lang="en-US" dirty="0" smtClean="0"/>
              <a:t>The expert panel voted on the </a:t>
            </a:r>
            <a:r>
              <a:rPr lang="en-US" b="1" dirty="0" smtClean="0"/>
              <a:t>relative importance </a:t>
            </a:r>
            <a:r>
              <a:rPr lang="en-US" dirty="0" smtClean="0"/>
              <a:t>of the general outcomes of the KM system, as well as the specific software requirements that support KM goals.</a:t>
            </a:r>
          </a:p>
          <a:p>
            <a:r>
              <a:rPr lang="en-US" b="1" dirty="0" smtClean="0"/>
              <a:t>Output</a:t>
            </a:r>
            <a:r>
              <a:rPr lang="en-US" dirty="0" smtClean="0"/>
              <a:t>: </a:t>
            </a:r>
            <a:r>
              <a:rPr lang="en-US" i="1" dirty="0" smtClean="0"/>
              <a:t>A validated, prioritized list of user-defined software requirements for a KM system</a:t>
            </a:r>
            <a:r>
              <a:rPr lang="en-US" dirty="0" smtClean="0"/>
              <a:t>.</a:t>
            </a:r>
            <a:endParaRPr lang="en-US" dirty="0"/>
          </a:p>
        </p:txBody>
      </p:sp>
    </p:spTree>
    <p:extLst>
      <p:ext uri="{BB962C8B-B14F-4D97-AF65-F5344CB8AC3E}">
        <p14:creationId xmlns:p14="http://schemas.microsoft.com/office/powerpoint/2010/main" xmlns="" val="3234369907"/>
      </p:ext>
    </p:extLst>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Implications</a:t>
            </a:r>
            <a:endParaRPr lang="en-US" dirty="0"/>
          </a:p>
        </p:txBody>
      </p:sp>
      <p:sp>
        <p:nvSpPr>
          <p:cNvPr id="3" name="Content Placeholder 2"/>
          <p:cNvSpPr>
            <a:spLocks noGrp="1"/>
          </p:cNvSpPr>
          <p:nvPr>
            <p:ph idx="1"/>
          </p:nvPr>
        </p:nvSpPr>
        <p:spPr/>
        <p:txBody>
          <a:bodyPr>
            <a:normAutofit/>
          </a:bodyPr>
          <a:lstStyle/>
          <a:p>
            <a:r>
              <a:rPr lang="en-US" dirty="0" smtClean="0"/>
              <a:t>Tracks directly with FBI Training Division </a:t>
            </a:r>
            <a:r>
              <a:rPr lang="en-US" b="1" dirty="0" smtClean="0"/>
              <a:t>strategic management objectives</a:t>
            </a:r>
            <a:r>
              <a:rPr lang="en-US" dirty="0" smtClean="0"/>
              <a:t>.</a:t>
            </a:r>
          </a:p>
          <a:p>
            <a:r>
              <a:rPr lang="en-US" dirty="0" smtClean="0"/>
              <a:t>Facilitates </a:t>
            </a:r>
            <a:r>
              <a:rPr lang="en-US" b="1" dirty="0" smtClean="0"/>
              <a:t>compliance</a:t>
            </a:r>
            <a:r>
              <a:rPr lang="en-US" dirty="0" smtClean="0"/>
              <a:t> with FLETA standards by mapping organizational policies and business processes to training products. </a:t>
            </a:r>
          </a:p>
          <a:p>
            <a:r>
              <a:rPr lang="en-US" dirty="0" smtClean="0"/>
              <a:t>Enhances the FBI’s </a:t>
            </a:r>
            <a:r>
              <a:rPr lang="en-US" b="1" dirty="0" smtClean="0"/>
              <a:t>adjunct faculty program</a:t>
            </a:r>
            <a:r>
              <a:rPr lang="en-US" dirty="0" smtClean="0"/>
              <a:t>, which calls for a centralized repository of validated training content.   </a:t>
            </a: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rot="608278">
            <a:off x="5664572" y="863905"/>
            <a:ext cx="2150852" cy="1433551"/>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2" name="Title 1"/>
          <p:cNvSpPr>
            <a:spLocks noGrp="1"/>
          </p:cNvSpPr>
          <p:nvPr>
            <p:ph type="title"/>
          </p:nvPr>
        </p:nvSpPr>
        <p:spPr/>
        <p:txBody>
          <a:bodyPr/>
          <a:lstStyle/>
          <a:p>
            <a:r>
              <a:rPr lang="en-US" dirty="0" smtClean="0"/>
              <a:t>Problem</a:t>
            </a:r>
            <a:endParaRPr lang="en-US" dirty="0"/>
          </a:p>
        </p:txBody>
      </p:sp>
      <p:sp>
        <p:nvSpPr>
          <p:cNvPr id="3" name="Content Placeholder 2"/>
          <p:cNvSpPr>
            <a:spLocks noGrp="1"/>
          </p:cNvSpPr>
          <p:nvPr>
            <p:ph idx="1"/>
          </p:nvPr>
        </p:nvSpPr>
        <p:spPr>
          <a:xfrm>
            <a:off x="304800" y="2249424"/>
            <a:ext cx="8458200" cy="4325112"/>
          </a:xfrm>
        </p:spPr>
        <p:txBody>
          <a:bodyPr>
            <a:normAutofit lnSpcReduction="10000"/>
          </a:bodyPr>
          <a:lstStyle/>
          <a:p>
            <a:r>
              <a:rPr lang="en-US" u="sng" dirty="0" smtClean="0"/>
              <a:t>Scenario #1:</a:t>
            </a:r>
            <a:r>
              <a:rPr lang="en-US" dirty="0" smtClean="0"/>
              <a:t> A recent court decision on </a:t>
            </a:r>
            <a:r>
              <a:rPr lang="en-US" dirty="0" smtClean="0">
                <a:solidFill>
                  <a:srgbClr val="C00000"/>
                </a:solidFill>
              </a:rPr>
              <a:t>Issue X</a:t>
            </a:r>
            <a:r>
              <a:rPr lang="en-US" dirty="0" smtClean="0"/>
              <a:t> resulted in a major change to your organization’s policy and processes.  The content you use to train </a:t>
            </a:r>
            <a:r>
              <a:rPr lang="en-US" dirty="0" smtClean="0">
                <a:solidFill>
                  <a:srgbClr val="C00000"/>
                </a:solidFill>
              </a:rPr>
              <a:t>Issue X </a:t>
            </a:r>
            <a:r>
              <a:rPr lang="en-US" dirty="0" smtClean="0"/>
              <a:t>to the workforce is contained in a variety of distance learning modules, web-based training modules, job aides, PowerPoint presentations, and other legacy training products.  </a:t>
            </a:r>
          </a:p>
          <a:p>
            <a:r>
              <a:rPr lang="en-US" i="1" dirty="0" smtClean="0">
                <a:solidFill>
                  <a:srgbClr val="C00000"/>
                </a:solidFill>
              </a:rPr>
              <a:t>How do you locate the appropriate training materials so that Issue X content may be updated?</a:t>
            </a:r>
          </a:p>
          <a:p>
            <a:endParaRPr lang="en-US" dirty="0"/>
          </a:p>
        </p:txBody>
      </p:sp>
    </p:spTree>
    <p:extLst>
      <p:ext uri="{BB962C8B-B14F-4D97-AF65-F5344CB8AC3E}">
        <p14:creationId xmlns:p14="http://schemas.microsoft.com/office/powerpoint/2010/main" xmlns="" val="14997363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a:t>
            </a:r>
            <a:endParaRPr lang="en-US" dirty="0"/>
          </a:p>
        </p:txBody>
      </p:sp>
      <p:sp>
        <p:nvSpPr>
          <p:cNvPr id="3" name="Content Placeholder 2"/>
          <p:cNvSpPr>
            <a:spLocks noGrp="1"/>
          </p:cNvSpPr>
          <p:nvPr>
            <p:ph idx="1"/>
          </p:nvPr>
        </p:nvSpPr>
        <p:spPr>
          <a:xfrm>
            <a:off x="304800" y="2249424"/>
            <a:ext cx="6553200" cy="4325112"/>
          </a:xfrm>
        </p:spPr>
        <p:txBody>
          <a:bodyPr>
            <a:normAutofit/>
          </a:bodyPr>
          <a:lstStyle/>
          <a:p>
            <a:r>
              <a:rPr lang="en-US" u="sng" dirty="0" smtClean="0"/>
              <a:t>Scenario #2:</a:t>
            </a:r>
            <a:r>
              <a:rPr lang="en-US" dirty="0" smtClean="0"/>
              <a:t> Your top executive manager asks how you can be confident that all of the organization’s policies and business processes are being trained to the workforce.  </a:t>
            </a:r>
          </a:p>
          <a:p>
            <a:r>
              <a:rPr lang="en-US" i="1" dirty="0" smtClean="0">
                <a:solidFill>
                  <a:srgbClr val="C00000"/>
                </a:solidFill>
              </a:rPr>
              <a:t>How do you conduct a training gap analysis to answer the question?</a:t>
            </a:r>
          </a:p>
          <a:p>
            <a:endParaRPr lang="en-US" dirty="0"/>
          </a:p>
        </p:txBody>
      </p:sp>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6505574" y="1438275"/>
            <a:ext cx="2381250" cy="23812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a:t>
            </a:r>
            <a:endParaRPr lang="en-US" dirty="0"/>
          </a:p>
        </p:txBody>
      </p:sp>
      <p:sp>
        <p:nvSpPr>
          <p:cNvPr id="3" name="Content Placeholder 2"/>
          <p:cNvSpPr>
            <a:spLocks noGrp="1"/>
          </p:cNvSpPr>
          <p:nvPr>
            <p:ph idx="1"/>
          </p:nvPr>
        </p:nvSpPr>
        <p:spPr>
          <a:xfrm>
            <a:off x="304800" y="2249424"/>
            <a:ext cx="4419600" cy="3960876"/>
          </a:xfrm>
        </p:spPr>
        <p:txBody>
          <a:bodyPr>
            <a:normAutofit/>
          </a:bodyPr>
          <a:lstStyle/>
          <a:p>
            <a:r>
              <a:rPr lang="en-US" sz="3600" dirty="0"/>
              <a:t>Answering these types of </a:t>
            </a:r>
            <a:r>
              <a:rPr lang="en-US" sz="3600" i="1" dirty="0"/>
              <a:t>“What are we training?”</a:t>
            </a:r>
            <a:r>
              <a:rPr lang="en-US" sz="3600" dirty="0"/>
              <a:t> questions can take several days or </a:t>
            </a:r>
            <a:r>
              <a:rPr lang="en-US" sz="3600" dirty="0" smtClean="0"/>
              <a:t>weeks</a:t>
            </a:r>
            <a:r>
              <a:rPr lang="en-US" sz="3600" dirty="0"/>
              <a:t>.</a:t>
            </a:r>
          </a:p>
        </p:txBody>
      </p:sp>
      <p:pic>
        <p:nvPicPr>
          <p:cNvPr id="4098" name="Picture 2" descr="Image result for full calenda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4800600" y="2476500"/>
            <a:ext cx="3810000" cy="28575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4100476970"/>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a:t>
            </a:r>
            <a:endParaRPr lang="en-US" dirty="0"/>
          </a:p>
        </p:txBody>
      </p:sp>
      <p:sp>
        <p:nvSpPr>
          <p:cNvPr id="21544" name="Rectangle 4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1543" name="AutoShape 39"/>
          <p:cNvSpPr>
            <a:spLocks noChangeAspect="1" noChangeArrowheads="1" noTextEdit="1"/>
          </p:cNvSpPr>
          <p:nvPr/>
        </p:nvSpPr>
        <p:spPr bwMode="auto">
          <a:xfrm>
            <a:off x="228600" y="2286000"/>
            <a:ext cx="8534400" cy="426720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1542" name="AutoShape 38"/>
          <p:cNvSpPr>
            <a:spLocks noChangeArrowheads="1"/>
          </p:cNvSpPr>
          <p:nvPr/>
        </p:nvSpPr>
        <p:spPr bwMode="auto">
          <a:xfrm>
            <a:off x="1049215" y="6059919"/>
            <a:ext cx="6893169" cy="328246"/>
          </a:xfrm>
          <a:prstGeom prst="roundRect">
            <a:avLst>
              <a:gd name="adj" fmla="val 16667"/>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541" name="Oval 37"/>
          <p:cNvSpPr>
            <a:spLocks noChangeArrowheads="1"/>
          </p:cNvSpPr>
          <p:nvPr/>
        </p:nvSpPr>
        <p:spPr bwMode="auto">
          <a:xfrm>
            <a:off x="1377462" y="6058095"/>
            <a:ext cx="328246" cy="330070"/>
          </a:xfrm>
          <a:prstGeom prst="ellipse">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540" name="Oval 36"/>
          <p:cNvSpPr>
            <a:spLocks noChangeArrowheads="1"/>
          </p:cNvSpPr>
          <p:nvPr/>
        </p:nvSpPr>
        <p:spPr bwMode="auto">
          <a:xfrm>
            <a:off x="7285892" y="6059919"/>
            <a:ext cx="328246" cy="329158"/>
          </a:xfrm>
          <a:prstGeom prst="ellipse">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539" name="Oval 35"/>
          <p:cNvSpPr>
            <a:spLocks noChangeArrowheads="1"/>
          </p:cNvSpPr>
          <p:nvPr/>
        </p:nvSpPr>
        <p:spPr bwMode="auto">
          <a:xfrm>
            <a:off x="4331677" y="6060831"/>
            <a:ext cx="328246" cy="330070"/>
          </a:xfrm>
          <a:prstGeom prst="ellipse">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538" name="Oval 34"/>
          <p:cNvSpPr>
            <a:spLocks noChangeArrowheads="1"/>
          </p:cNvSpPr>
          <p:nvPr/>
        </p:nvSpPr>
        <p:spPr bwMode="auto">
          <a:xfrm>
            <a:off x="2854569" y="6060831"/>
            <a:ext cx="328246" cy="330070"/>
          </a:xfrm>
          <a:prstGeom prst="ellipse">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537" name="Oval 33"/>
          <p:cNvSpPr>
            <a:spLocks noChangeArrowheads="1"/>
          </p:cNvSpPr>
          <p:nvPr/>
        </p:nvSpPr>
        <p:spPr bwMode="auto">
          <a:xfrm>
            <a:off x="5808785" y="6060831"/>
            <a:ext cx="328246" cy="330070"/>
          </a:xfrm>
          <a:prstGeom prst="ellipse">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21531" name="Group 27"/>
          <p:cNvGrpSpPr>
            <a:grpSpLocks/>
          </p:cNvGrpSpPr>
          <p:nvPr/>
        </p:nvGrpSpPr>
        <p:grpSpPr bwMode="auto">
          <a:xfrm>
            <a:off x="1213338" y="4911969"/>
            <a:ext cx="1641231" cy="984738"/>
            <a:chOff x="2340" y="11111"/>
            <a:chExt cx="1800" cy="1080"/>
          </a:xfrm>
        </p:grpSpPr>
        <p:sp>
          <p:nvSpPr>
            <p:cNvPr id="21534" name="Rectangle 30"/>
            <p:cNvSpPr>
              <a:spLocks noChangeArrowheads="1"/>
            </p:cNvSpPr>
            <p:nvPr/>
          </p:nvSpPr>
          <p:spPr bwMode="auto">
            <a:xfrm>
              <a:off x="2700" y="11469"/>
              <a:ext cx="1080" cy="722"/>
            </a:xfrm>
            <a:prstGeom prst="rect">
              <a:avLst/>
            </a:prstGeom>
            <a:solidFill>
              <a:schemeClr val="accent4">
                <a:lumMod val="40000"/>
                <a:lumOff val="60000"/>
              </a:schemeClr>
            </a:solidFill>
            <a:ln w="3810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1533" name="Line 29"/>
            <p:cNvSpPr>
              <a:spLocks noChangeShapeType="1"/>
            </p:cNvSpPr>
            <p:nvPr/>
          </p:nvSpPr>
          <p:spPr bwMode="auto">
            <a:xfrm flipV="1">
              <a:off x="3780" y="11111"/>
              <a:ext cx="360" cy="358"/>
            </a:xfrm>
            <a:prstGeom prst="line">
              <a:avLst/>
            </a:prstGeom>
            <a:no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532" name="Line 28"/>
            <p:cNvSpPr>
              <a:spLocks noChangeShapeType="1"/>
            </p:cNvSpPr>
            <p:nvPr/>
          </p:nvSpPr>
          <p:spPr bwMode="auto">
            <a:xfrm flipH="1" flipV="1">
              <a:off x="2340" y="11111"/>
              <a:ext cx="360" cy="358"/>
            </a:xfrm>
            <a:prstGeom prst="line">
              <a:avLst/>
            </a:prstGeom>
            <a:no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21520" name="Group 16"/>
          <p:cNvGrpSpPr>
            <a:grpSpLocks/>
          </p:cNvGrpSpPr>
          <p:nvPr/>
        </p:nvGrpSpPr>
        <p:grpSpPr bwMode="auto">
          <a:xfrm>
            <a:off x="3182815" y="4911969"/>
            <a:ext cx="1641231" cy="984738"/>
            <a:chOff x="2340" y="11111"/>
            <a:chExt cx="1800" cy="1080"/>
          </a:xfrm>
        </p:grpSpPr>
        <p:sp>
          <p:nvSpPr>
            <p:cNvPr id="21523" name="Rectangle 19"/>
            <p:cNvSpPr>
              <a:spLocks noChangeArrowheads="1"/>
            </p:cNvSpPr>
            <p:nvPr/>
          </p:nvSpPr>
          <p:spPr bwMode="auto">
            <a:xfrm>
              <a:off x="2700" y="11469"/>
              <a:ext cx="1080" cy="722"/>
            </a:xfrm>
            <a:prstGeom prst="rect">
              <a:avLst/>
            </a:prstGeom>
            <a:solidFill>
              <a:schemeClr val="accent4">
                <a:lumMod val="40000"/>
                <a:lumOff val="60000"/>
              </a:schemeClr>
            </a:solidFill>
            <a:ln w="3810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1522" name="Line 18"/>
            <p:cNvSpPr>
              <a:spLocks noChangeShapeType="1"/>
            </p:cNvSpPr>
            <p:nvPr/>
          </p:nvSpPr>
          <p:spPr bwMode="auto">
            <a:xfrm flipV="1">
              <a:off x="3780" y="11111"/>
              <a:ext cx="360" cy="358"/>
            </a:xfrm>
            <a:prstGeom prst="line">
              <a:avLst/>
            </a:prstGeom>
            <a:no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521" name="Line 17"/>
            <p:cNvSpPr>
              <a:spLocks noChangeShapeType="1"/>
            </p:cNvSpPr>
            <p:nvPr/>
          </p:nvSpPr>
          <p:spPr bwMode="auto">
            <a:xfrm flipH="1" flipV="1">
              <a:off x="2340" y="11111"/>
              <a:ext cx="360" cy="358"/>
            </a:xfrm>
            <a:prstGeom prst="line">
              <a:avLst/>
            </a:prstGeom>
            <a:no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1519" name="Text Box 15"/>
          <p:cNvSpPr txBox="1">
            <a:spLocks noChangeArrowheads="1"/>
          </p:cNvSpPr>
          <p:nvPr/>
        </p:nvSpPr>
        <p:spPr bwMode="auto">
          <a:xfrm>
            <a:off x="228600" y="5240215"/>
            <a:ext cx="1312985" cy="51151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Training Products</a:t>
            </a:r>
            <a:endParaRPr kumimoji="0" lang="en-US" sz="4400" b="0" i="0" u="none" strike="noStrike" cap="none" normalizeH="0" baseline="0" dirty="0" smtClean="0">
              <a:ln>
                <a:noFill/>
              </a:ln>
              <a:solidFill>
                <a:schemeClr val="tx1"/>
              </a:solidFill>
              <a:effectLst/>
              <a:latin typeface="Arial" pitchFamily="34" charset="0"/>
              <a:cs typeface="Arial" pitchFamily="34" charset="0"/>
            </a:endParaRPr>
          </a:p>
        </p:txBody>
      </p:sp>
      <p:sp>
        <p:nvSpPr>
          <p:cNvPr id="21518" name="Rectangle 14"/>
          <p:cNvSpPr>
            <a:spLocks noChangeArrowheads="1"/>
          </p:cNvSpPr>
          <p:nvPr/>
        </p:nvSpPr>
        <p:spPr bwMode="auto">
          <a:xfrm>
            <a:off x="5316415" y="5238392"/>
            <a:ext cx="984738" cy="658316"/>
          </a:xfrm>
          <a:prstGeom prst="rect">
            <a:avLst/>
          </a:prstGeom>
          <a:solidFill>
            <a:schemeClr val="accent4">
              <a:lumMod val="40000"/>
              <a:lumOff val="60000"/>
            </a:schemeClr>
          </a:solidFill>
          <a:ln w="3810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1517" name="Rectangle 13"/>
          <p:cNvSpPr>
            <a:spLocks noChangeArrowheads="1"/>
          </p:cNvSpPr>
          <p:nvPr/>
        </p:nvSpPr>
        <p:spPr bwMode="auto">
          <a:xfrm>
            <a:off x="6957646" y="5240215"/>
            <a:ext cx="984738" cy="658316"/>
          </a:xfrm>
          <a:prstGeom prst="rect">
            <a:avLst/>
          </a:prstGeom>
          <a:solidFill>
            <a:schemeClr val="accent4">
              <a:lumMod val="40000"/>
              <a:lumOff val="60000"/>
            </a:schemeClr>
          </a:solidFill>
          <a:ln w="3810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grpSp>
        <p:nvGrpSpPr>
          <p:cNvPr id="3" name="Group 2"/>
          <p:cNvGrpSpPr/>
          <p:nvPr/>
        </p:nvGrpSpPr>
        <p:grpSpPr>
          <a:xfrm>
            <a:off x="3194929" y="2460153"/>
            <a:ext cx="1605671" cy="2469140"/>
            <a:chOff x="1213338" y="2460153"/>
            <a:chExt cx="1605671" cy="2469140"/>
          </a:xfrm>
        </p:grpSpPr>
        <p:pic>
          <p:nvPicPr>
            <p:cNvPr id="21536" name="Picture 32" descr="BookIcon"/>
            <p:cNvPicPr>
              <a:picLocks noChangeAspect="1" noChangeArrowheads="1"/>
            </p:cNvPicPr>
            <p:nvPr/>
          </p:nvPicPr>
          <p:blipFill>
            <a:blip r:embed="rId3" cstate="screen">
              <a:clrChange>
                <a:clrFrom>
                  <a:srgbClr val="FFFFFF"/>
                </a:clrFrom>
                <a:clrTo>
                  <a:srgbClr val="FFFFFF">
                    <a:alpha val="0"/>
                  </a:srgbClr>
                </a:clrTo>
              </a:clrChange>
              <a:lum bright="-20000" contrast="20000"/>
            </a:blip>
            <a:srcRect/>
            <a:stretch>
              <a:fillRect/>
            </a:stretch>
          </p:blipFill>
          <p:spPr bwMode="auto">
            <a:xfrm rot="20450086">
              <a:off x="1213338" y="2778369"/>
              <a:ext cx="1565552" cy="1150685"/>
            </a:xfrm>
            <a:prstGeom prst="rect">
              <a:avLst/>
            </a:prstGeom>
            <a:noFill/>
          </p:spPr>
        </p:pic>
        <p:sp>
          <p:nvSpPr>
            <p:cNvPr id="21535" name="Text Box 31"/>
            <p:cNvSpPr txBox="1">
              <a:spLocks noChangeArrowheads="1"/>
            </p:cNvSpPr>
            <p:nvPr/>
          </p:nvSpPr>
          <p:spPr bwMode="auto">
            <a:xfrm>
              <a:off x="1284458" y="2460153"/>
              <a:ext cx="1534551" cy="51151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Policies</a:t>
              </a:r>
              <a:endParaRPr kumimoji="0" lang="en-US" sz="4800" b="0" i="0" u="none" strike="noStrike" cap="none" normalizeH="0" baseline="0" dirty="0" smtClean="0">
                <a:ln>
                  <a:noFill/>
                </a:ln>
                <a:solidFill>
                  <a:schemeClr val="tx1"/>
                </a:solidFill>
                <a:effectLst/>
                <a:latin typeface="Arial" pitchFamily="34" charset="0"/>
                <a:cs typeface="Arial" pitchFamily="34" charset="0"/>
              </a:endParaRPr>
            </a:p>
          </p:txBody>
        </p:sp>
        <p:sp>
          <p:nvSpPr>
            <p:cNvPr id="21516" name="AutoShape 12"/>
            <p:cNvSpPr>
              <a:spLocks noChangeArrowheads="1"/>
            </p:cNvSpPr>
            <p:nvPr/>
          </p:nvSpPr>
          <p:spPr bwMode="auto">
            <a:xfrm>
              <a:off x="1705708" y="3929054"/>
              <a:ext cx="656492" cy="1000239"/>
            </a:xfrm>
            <a:prstGeom prst="downArrow">
              <a:avLst>
                <a:gd name="adj1" fmla="val 50000"/>
                <a:gd name="adj2" fmla="val 50836"/>
              </a:avLst>
            </a:prstGeom>
            <a:ln>
              <a:headEnd/>
              <a:tailEnd/>
            </a:ln>
          </p:spPr>
          <p:style>
            <a:lnRef idx="0">
              <a:schemeClr val="accent2"/>
            </a:lnRef>
            <a:fillRef idx="3">
              <a:schemeClr val="accent2"/>
            </a:fillRef>
            <a:effectRef idx="3">
              <a:schemeClr val="accent2"/>
            </a:effectRef>
            <a:fontRef idx="minor">
              <a:schemeClr val="lt1"/>
            </a:fontRef>
          </p:style>
          <p:txBody>
            <a:bodyPr vert="eaVert" wrap="square" lIns="91440" tIns="45720" rIns="91440" bIns="45720" numCol="1" anchor="t" anchorCtr="0" compatLnSpc="1">
              <a:prstTxWarp prst="textNoShape">
                <a:avLst/>
              </a:prstTxWarp>
            </a:bodyPr>
            <a:lstStyle/>
            <a:p>
              <a:endParaRPr lang="en-US"/>
            </a:p>
          </p:txBody>
        </p:sp>
      </p:grpSp>
      <p:grpSp>
        <p:nvGrpSpPr>
          <p:cNvPr id="4" name="Group 3"/>
          <p:cNvGrpSpPr/>
          <p:nvPr/>
        </p:nvGrpSpPr>
        <p:grpSpPr>
          <a:xfrm>
            <a:off x="1214250" y="2460153"/>
            <a:ext cx="1681350" cy="2467317"/>
            <a:chOff x="3182815" y="2460153"/>
            <a:chExt cx="1681350" cy="2467317"/>
          </a:xfrm>
        </p:grpSpPr>
        <p:grpSp>
          <p:nvGrpSpPr>
            <p:cNvPr id="21525" name="Group 21"/>
            <p:cNvGrpSpPr>
              <a:grpSpLocks/>
            </p:cNvGrpSpPr>
            <p:nvPr/>
          </p:nvGrpSpPr>
          <p:grpSpPr bwMode="auto">
            <a:xfrm>
              <a:off x="3330526" y="2904197"/>
              <a:ext cx="1345809" cy="858911"/>
              <a:chOff x="1830" y="3699"/>
              <a:chExt cx="1818" cy="1122"/>
            </a:xfrm>
          </p:grpSpPr>
          <p:sp>
            <p:nvSpPr>
              <p:cNvPr id="21530" name="Rectangle 26"/>
              <p:cNvSpPr>
                <a:spLocks noChangeArrowheads="1"/>
              </p:cNvSpPr>
              <p:nvPr/>
            </p:nvSpPr>
            <p:spPr bwMode="auto">
              <a:xfrm>
                <a:off x="2010" y="3699"/>
                <a:ext cx="1638" cy="561"/>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1529" name="AutoShape 25"/>
              <p:cNvSpPr>
                <a:spLocks noChangeArrowheads="1"/>
              </p:cNvSpPr>
              <p:nvPr/>
            </p:nvSpPr>
            <p:spPr bwMode="auto">
              <a:xfrm>
                <a:off x="2167" y="3886"/>
                <a:ext cx="561" cy="187"/>
              </a:xfrm>
              <a:prstGeom prst="roundRect">
                <a:avLst>
                  <a:gd name="adj" fmla="val 16667"/>
                </a:avLst>
              </a:prstGeom>
              <a:solidFill>
                <a:srgbClr val="C0C0C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528" name="Rectangle 24"/>
              <p:cNvSpPr>
                <a:spLocks noChangeArrowheads="1"/>
              </p:cNvSpPr>
              <p:nvPr/>
            </p:nvSpPr>
            <p:spPr bwMode="auto">
              <a:xfrm>
                <a:off x="2010" y="4260"/>
                <a:ext cx="1638" cy="561"/>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1527" name="AutoShape 23"/>
              <p:cNvSpPr>
                <a:spLocks noChangeArrowheads="1"/>
              </p:cNvSpPr>
              <p:nvPr/>
            </p:nvSpPr>
            <p:spPr bwMode="auto">
              <a:xfrm>
                <a:off x="2541" y="4447"/>
                <a:ext cx="561" cy="187"/>
              </a:xfrm>
              <a:prstGeom prst="roundRect">
                <a:avLst>
                  <a:gd name="adj" fmla="val 16667"/>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526" name="Rectangle 22"/>
              <p:cNvSpPr>
                <a:spLocks noChangeArrowheads="1"/>
              </p:cNvSpPr>
              <p:nvPr/>
            </p:nvSpPr>
            <p:spPr bwMode="auto">
              <a:xfrm rot="10800000" flipV="1">
                <a:off x="1830" y="3699"/>
                <a:ext cx="1818" cy="1122"/>
              </a:xfrm>
              <a:prstGeom prst="rect">
                <a:avLst/>
              </a:prstGeom>
              <a:noFill/>
              <a:ln w="19050">
                <a:solidFill>
                  <a:srgbClr val="000000"/>
                </a:solidFill>
                <a:miter lim="800000"/>
                <a:headEnd/>
                <a:tailEnd/>
              </a:ln>
              <a:effectLst>
                <a:outerShdw dist="35921"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US"/>
              </a:p>
            </p:txBody>
          </p:sp>
        </p:grpSp>
        <p:sp>
          <p:nvSpPr>
            <p:cNvPr id="21524" name="Text Box 20"/>
            <p:cNvSpPr txBox="1">
              <a:spLocks noChangeArrowheads="1"/>
            </p:cNvSpPr>
            <p:nvPr/>
          </p:nvSpPr>
          <p:spPr bwMode="auto">
            <a:xfrm>
              <a:off x="3182815" y="2460153"/>
              <a:ext cx="1681350" cy="51151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Job Tasks</a:t>
              </a:r>
              <a:endParaRPr kumimoji="0" lang="en-US" sz="4800" b="0" i="0" u="none" strike="noStrike" cap="none" normalizeH="0" baseline="0" dirty="0" smtClean="0">
                <a:ln>
                  <a:noFill/>
                </a:ln>
                <a:solidFill>
                  <a:schemeClr val="tx1"/>
                </a:solidFill>
                <a:effectLst/>
                <a:latin typeface="Arial" pitchFamily="34" charset="0"/>
                <a:cs typeface="Arial" pitchFamily="34" charset="0"/>
              </a:endParaRPr>
            </a:p>
          </p:txBody>
        </p:sp>
        <p:sp>
          <p:nvSpPr>
            <p:cNvPr id="21515" name="AutoShape 11"/>
            <p:cNvSpPr>
              <a:spLocks noChangeArrowheads="1"/>
            </p:cNvSpPr>
            <p:nvPr/>
          </p:nvSpPr>
          <p:spPr bwMode="auto">
            <a:xfrm>
              <a:off x="3675185" y="3927231"/>
              <a:ext cx="656492" cy="1000239"/>
            </a:xfrm>
            <a:prstGeom prst="downArrow">
              <a:avLst>
                <a:gd name="adj1" fmla="val 50000"/>
                <a:gd name="adj2" fmla="val 50836"/>
              </a:avLst>
            </a:prstGeom>
            <a:ln>
              <a:headEnd/>
              <a:tailEnd/>
            </a:ln>
          </p:spPr>
          <p:style>
            <a:lnRef idx="0">
              <a:schemeClr val="accent2"/>
            </a:lnRef>
            <a:fillRef idx="3">
              <a:schemeClr val="accent2"/>
            </a:fillRef>
            <a:effectRef idx="3">
              <a:schemeClr val="accent2"/>
            </a:effectRef>
            <a:fontRef idx="minor">
              <a:schemeClr val="lt1"/>
            </a:fontRef>
          </p:style>
          <p:txBody>
            <a:bodyPr vert="eaVert" wrap="square" lIns="91440" tIns="45720" rIns="91440" bIns="45720" numCol="1" anchor="t" anchorCtr="0" compatLnSpc="1">
              <a:prstTxWarp prst="textNoShape">
                <a:avLst/>
              </a:prstTxWarp>
            </a:bodyPr>
            <a:lstStyle/>
            <a:p>
              <a:endParaRPr lang="en-US"/>
            </a:p>
          </p:txBody>
        </p:sp>
      </p:grpSp>
      <p:sp>
        <p:nvSpPr>
          <p:cNvPr id="21514" name="Text Box 10"/>
          <p:cNvSpPr txBox="1">
            <a:spLocks noChangeArrowheads="1"/>
          </p:cNvSpPr>
          <p:nvPr/>
        </p:nvSpPr>
        <p:spPr bwMode="auto">
          <a:xfrm>
            <a:off x="1377462" y="5240215"/>
            <a:ext cx="1312985" cy="49236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Distance Learning</a:t>
            </a:r>
            <a:endParaRPr kumimoji="0" lang="en-US" sz="4000" b="0" i="0" u="none" strike="noStrike" cap="none" normalizeH="0" baseline="0" dirty="0" smtClean="0">
              <a:ln>
                <a:noFill/>
              </a:ln>
              <a:solidFill>
                <a:schemeClr val="tx1"/>
              </a:solidFill>
              <a:effectLst/>
              <a:latin typeface="Arial" pitchFamily="34" charset="0"/>
              <a:cs typeface="Arial" pitchFamily="34" charset="0"/>
            </a:endParaRPr>
          </a:p>
        </p:txBody>
      </p:sp>
      <p:sp>
        <p:nvSpPr>
          <p:cNvPr id="21513" name="Text Box 9"/>
          <p:cNvSpPr txBox="1">
            <a:spLocks noChangeArrowheads="1"/>
          </p:cNvSpPr>
          <p:nvPr/>
        </p:nvSpPr>
        <p:spPr bwMode="auto">
          <a:xfrm>
            <a:off x="3346938" y="5240215"/>
            <a:ext cx="1312985" cy="65649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Web-Based</a:t>
            </a: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Training </a:t>
            </a:r>
            <a:endParaRPr kumimoji="0" lang="en-US" sz="4000" b="0" i="0" u="none" strike="noStrike" cap="none" normalizeH="0" baseline="0" dirty="0" smtClean="0">
              <a:ln>
                <a:noFill/>
              </a:ln>
              <a:solidFill>
                <a:schemeClr val="tx1"/>
              </a:solidFill>
              <a:effectLst/>
              <a:latin typeface="Arial" pitchFamily="34" charset="0"/>
              <a:cs typeface="Arial" pitchFamily="34" charset="0"/>
            </a:endParaRPr>
          </a:p>
        </p:txBody>
      </p:sp>
      <p:sp>
        <p:nvSpPr>
          <p:cNvPr id="21512" name="Text Box 8"/>
          <p:cNvSpPr txBox="1">
            <a:spLocks noChangeArrowheads="1"/>
          </p:cNvSpPr>
          <p:nvPr/>
        </p:nvSpPr>
        <p:spPr bwMode="auto">
          <a:xfrm>
            <a:off x="5480538" y="5240215"/>
            <a:ext cx="656493" cy="65649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Job</a:t>
            </a: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Aides </a:t>
            </a:r>
            <a:endParaRPr kumimoji="0" lang="en-US" sz="4000" b="0" i="0" u="none" strike="noStrike" cap="none" normalizeH="0" baseline="0" dirty="0" smtClean="0">
              <a:ln>
                <a:noFill/>
              </a:ln>
              <a:solidFill>
                <a:schemeClr val="tx1"/>
              </a:solidFill>
              <a:effectLst/>
              <a:latin typeface="Arial" pitchFamily="34" charset="0"/>
              <a:cs typeface="Arial" pitchFamily="34" charset="0"/>
            </a:endParaRPr>
          </a:p>
        </p:txBody>
      </p:sp>
      <p:sp>
        <p:nvSpPr>
          <p:cNvPr id="21511" name="Text Box 7"/>
          <p:cNvSpPr txBox="1">
            <a:spLocks noChangeArrowheads="1"/>
          </p:cNvSpPr>
          <p:nvPr/>
        </p:nvSpPr>
        <p:spPr bwMode="auto">
          <a:xfrm>
            <a:off x="7010401" y="5240215"/>
            <a:ext cx="838200" cy="65649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User</a:t>
            </a: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Guides </a:t>
            </a:r>
            <a:endParaRPr kumimoji="0" lang="en-US" sz="4000" b="0" i="0" u="none" strike="noStrike" cap="none" normalizeH="0" baseline="0" dirty="0" smtClean="0">
              <a:ln>
                <a:noFill/>
              </a:ln>
              <a:solidFill>
                <a:schemeClr val="tx1"/>
              </a:solidFill>
              <a:effectLst/>
              <a:latin typeface="Arial" pitchFamily="34" charset="0"/>
              <a:cs typeface="Arial" pitchFamily="34" charset="0"/>
            </a:endParaRPr>
          </a:p>
        </p:txBody>
      </p:sp>
      <p:grpSp>
        <p:nvGrpSpPr>
          <p:cNvPr id="5" name="Group 4"/>
          <p:cNvGrpSpPr/>
          <p:nvPr/>
        </p:nvGrpSpPr>
        <p:grpSpPr>
          <a:xfrm>
            <a:off x="4988169" y="2614246"/>
            <a:ext cx="2625969" cy="2461846"/>
            <a:chOff x="4988169" y="2614246"/>
            <a:chExt cx="2625969" cy="2461846"/>
          </a:xfrm>
        </p:grpSpPr>
        <p:sp>
          <p:nvSpPr>
            <p:cNvPr id="21510" name="AutoShape 6"/>
            <p:cNvSpPr>
              <a:spLocks noChangeArrowheads="1"/>
            </p:cNvSpPr>
            <p:nvPr/>
          </p:nvSpPr>
          <p:spPr bwMode="auto">
            <a:xfrm flipH="1">
              <a:off x="4988169" y="2614246"/>
              <a:ext cx="984738" cy="2297723"/>
            </a:xfrm>
            <a:custGeom>
              <a:avLst/>
              <a:gdLst>
                <a:gd name="G0" fmla="+- 15126 0 0"/>
                <a:gd name="G1" fmla="+- 2912 0 0"/>
                <a:gd name="G2" fmla="+- 12158 0 2912"/>
                <a:gd name="G3" fmla="+- G2 0 2912"/>
                <a:gd name="G4" fmla="*/ G3 32768 32059"/>
                <a:gd name="G5" fmla="*/ G4 1 2"/>
                <a:gd name="G6" fmla="+- 21600 0 15126"/>
                <a:gd name="G7" fmla="*/ G6 2912 6079"/>
                <a:gd name="G8" fmla="+- G7 15126 0"/>
                <a:gd name="T0" fmla="*/ 15126 w 21600"/>
                <a:gd name="T1" fmla="*/ 0 h 21600"/>
                <a:gd name="T2" fmla="*/ 15126 w 21600"/>
                <a:gd name="T3" fmla="*/ 12158 h 21600"/>
                <a:gd name="T4" fmla="*/ 3237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rgbClr val="FFFFFF"/>
            </a:solidFill>
            <a:ln w="9525">
              <a:solidFill>
                <a:srgbClr val="000000"/>
              </a:solidFill>
              <a:prstDash val="dash"/>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1509" name="AutoShape 5"/>
            <p:cNvSpPr>
              <a:spLocks noChangeArrowheads="1"/>
            </p:cNvSpPr>
            <p:nvPr/>
          </p:nvSpPr>
          <p:spPr bwMode="auto">
            <a:xfrm flipH="1">
              <a:off x="6629400" y="2614246"/>
              <a:ext cx="984738" cy="2297723"/>
            </a:xfrm>
            <a:custGeom>
              <a:avLst/>
              <a:gdLst>
                <a:gd name="G0" fmla="+- 15126 0 0"/>
                <a:gd name="G1" fmla="+- 2912 0 0"/>
                <a:gd name="G2" fmla="+- 12158 0 2912"/>
                <a:gd name="G3" fmla="+- G2 0 2912"/>
                <a:gd name="G4" fmla="*/ G3 32768 32059"/>
                <a:gd name="G5" fmla="*/ G4 1 2"/>
                <a:gd name="G6" fmla="+- 21600 0 15126"/>
                <a:gd name="G7" fmla="*/ G6 2912 6079"/>
                <a:gd name="G8" fmla="+- G7 15126 0"/>
                <a:gd name="T0" fmla="*/ 15126 w 21600"/>
                <a:gd name="T1" fmla="*/ 0 h 21600"/>
                <a:gd name="T2" fmla="*/ 15126 w 21600"/>
                <a:gd name="T3" fmla="*/ 12158 h 21600"/>
                <a:gd name="T4" fmla="*/ 3237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rgbClr val="FFFFFF"/>
            </a:solidFill>
            <a:ln w="9525">
              <a:solidFill>
                <a:srgbClr val="000000"/>
              </a:solidFill>
              <a:prstDash val="dash"/>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1508" name="Text Box 4"/>
            <p:cNvSpPr txBox="1">
              <a:spLocks noChangeArrowheads="1"/>
            </p:cNvSpPr>
            <p:nvPr/>
          </p:nvSpPr>
          <p:spPr bwMode="auto">
            <a:xfrm>
              <a:off x="5972908" y="3929054"/>
              <a:ext cx="1312985" cy="11470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dirty="0" smtClean="0">
                  <a:ln>
                    <a:noFill/>
                  </a:ln>
                  <a:solidFill>
                    <a:srgbClr val="595959"/>
                  </a:solidFill>
                  <a:effectLst/>
                  <a:latin typeface="Arial" pitchFamily="34" charset="0"/>
                  <a:ea typeface="Times New Roman" pitchFamily="18" charset="0"/>
                  <a:cs typeface="Arial" pitchFamily="34" charset="0"/>
                </a:rPr>
                <a:t>Finished Training Products are </a:t>
              </a:r>
              <a:r>
                <a:rPr kumimoji="0" lang="en-US" sz="1100" b="1" i="0" u="sng" strike="noStrike" cap="none" normalizeH="0" baseline="0" dirty="0" smtClean="0">
                  <a:ln>
                    <a:noFill/>
                  </a:ln>
                  <a:solidFill>
                    <a:srgbClr val="595959"/>
                  </a:solidFill>
                  <a:effectLst/>
                  <a:latin typeface="Arial" pitchFamily="34" charset="0"/>
                  <a:ea typeface="Times New Roman" pitchFamily="18" charset="0"/>
                  <a:cs typeface="Arial" pitchFamily="34" charset="0"/>
                </a:rPr>
                <a:t>not</a:t>
              </a:r>
              <a:r>
                <a:rPr kumimoji="0" lang="en-US" sz="1100" b="1" i="0" u="none" strike="noStrike" cap="none" normalizeH="0" baseline="0" dirty="0" smtClean="0">
                  <a:ln>
                    <a:noFill/>
                  </a:ln>
                  <a:solidFill>
                    <a:srgbClr val="595959"/>
                  </a:solidFill>
                  <a:effectLst/>
                  <a:latin typeface="Arial" pitchFamily="34" charset="0"/>
                  <a:ea typeface="Times New Roman" pitchFamily="18" charset="0"/>
                  <a:cs typeface="Arial" pitchFamily="34" charset="0"/>
                </a:rPr>
                <a:t> linked back to </a:t>
              </a:r>
              <a:r>
                <a:rPr lang="en-US" sz="1100" b="1" dirty="0" smtClean="0">
                  <a:solidFill>
                    <a:srgbClr val="595959"/>
                  </a:solidFill>
                  <a:latin typeface="Arial" pitchFamily="34" charset="0"/>
                  <a:ea typeface="Times New Roman" pitchFamily="18" charset="0"/>
                  <a:cs typeface="Arial" pitchFamily="34" charset="0"/>
                </a:rPr>
                <a:t>Policies</a:t>
              </a:r>
              <a:r>
                <a:rPr kumimoji="0" lang="en-US" sz="1100" b="1" i="0" u="none" strike="noStrike" cap="none" normalizeH="0" baseline="0" dirty="0" smtClean="0">
                  <a:ln>
                    <a:noFill/>
                  </a:ln>
                  <a:solidFill>
                    <a:srgbClr val="595959"/>
                  </a:solidFill>
                  <a:effectLst/>
                  <a:latin typeface="Arial" pitchFamily="34" charset="0"/>
                  <a:ea typeface="Times New Roman" pitchFamily="18" charset="0"/>
                  <a:cs typeface="Arial" pitchFamily="34" charset="0"/>
                </a:rPr>
                <a:t> and </a:t>
              </a:r>
              <a:r>
                <a:rPr lang="en-US" sz="1100" b="1" dirty="0" smtClean="0">
                  <a:solidFill>
                    <a:srgbClr val="595959"/>
                  </a:solidFill>
                  <a:latin typeface="Arial" pitchFamily="34" charset="0"/>
                  <a:ea typeface="Times New Roman" pitchFamily="18" charset="0"/>
                  <a:cs typeface="Arial" pitchFamily="34" charset="0"/>
                </a:rPr>
                <a:t>Job Tasks</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21507" name="Text Box 3"/>
            <p:cNvSpPr txBox="1">
              <a:spLocks noChangeArrowheads="1"/>
            </p:cNvSpPr>
            <p:nvPr/>
          </p:nvSpPr>
          <p:spPr bwMode="auto">
            <a:xfrm>
              <a:off x="4988169" y="2942492"/>
              <a:ext cx="492369" cy="65466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600" b="1" i="0" u="none" strike="noStrike" cap="none" normalizeH="0" baseline="0" dirty="0" smtClean="0">
                  <a:ln>
                    <a:noFill/>
                  </a:ln>
                  <a:solidFill>
                    <a:srgbClr val="595959"/>
                  </a:solidFill>
                  <a:effectLst/>
                  <a:latin typeface="Arial" pitchFamily="34" charset="0"/>
                  <a:ea typeface="Times New Roman" pitchFamily="18" charset="0"/>
                  <a:cs typeface="Arial" pitchFamily="34" charset="0"/>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1506" name="Text Box 2"/>
            <p:cNvSpPr txBox="1">
              <a:spLocks noChangeArrowheads="1"/>
            </p:cNvSpPr>
            <p:nvPr/>
          </p:nvSpPr>
          <p:spPr bwMode="auto">
            <a:xfrm>
              <a:off x="6629400" y="2942492"/>
              <a:ext cx="492369" cy="65466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600" b="1" i="0" u="none" strike="noStrike" cap="none" normalizeH="0" baseline="0" smtClean="0">
                  <a:ln>
                    <a:noFill/>
                  </a:ln>
                  <a:solidFill>
                    <a:srgbClr val="595959"/>
                  </a:solidFill>
                  <a:effectLst/>
                  <a:latin typeface="Arial" pitchFamily="34" charset="0"/>
                  <a:ea typeface="Times New Roman" pitchFamily="18"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pSp>
      <p:sp>
        <p:nvSpPr>
          <p:cNvPr id="44" name="TextBox 43"/>
          <p:cNvSpPr txBox="1"/>
          <p:nvPr/>
        </p:nvSpPr>
        <p:spPr>
          <a:xfrm>
            <a:off x="4800600" y="1066800"/>
            <a:ext cx="3886200" cy="1107996"/>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en-US" sz="2200" dirty="0">
                <a:latin typeface="Calibri" pitchFamily="34" charset="0"/>
              </a:rPr>
              <a:t>T</a:t>
            </a:r>
            <a:r>
              <a:rPr lang="en-US" sz="2200" u="sng" dirty="0" smtClean="0">
                <a:latin typeface="Calibri" pitchFamily="34" charset="0"/>
              </a:rPr>
              <a:t>raining products</a:t>
            </a:r>
            <a:r>
              <a:rPr lang="en-US" sz="2200" dirty="0" smtClean="0">
                <a:latin typeface="Calibri" pitchFamily="34" charset="0"/>
              </a:rPr>
              <a:t> are not coordinated with its </a:t>
            </a:r>
            <a:r>
              <a:rPr lang="en-US" sz="2200" u="sng" dirty="0" smtClean="0">
                <a:latin typeface="Calibri" pitchFamily="34" charset="0"/>
              </a:rPr>
              <a:t>policies</a:t>
            </a:r>
            <a:r>
              <a:rPr lang="en-US" sz="2200" dirty="0" smtClean="0">
                <a:latin typeface="Calibri" pitchFamily="34" charset="0"/>
              </a:rPr>
              <a:t> and </a:t>
            </a:r>
            <a:r>
              <a:rPr lang="en-US" sz="2200" u="sng" dirty="0" smtClean="0">
                <a:latin typeface="Calibri" pitchFamily="34" charset="0"/>
              </a:rPr>
              <a:t>job tasks </a:t>
            </a:r>
            <a:r>
              <a:rPr lang="en-US" sz="2200" dirty="0" smtClean="0">
                <a:latin typeface="Calibri" pitchFamily="34" charset="0"/>
              </a:rPr>
              <a:t>(business processes).</a:t>
            </a:r>
          </a:p>
        </p:txBody>
      </p:sp>
    </p:spTree>
    <p:extLst>
      <p:ext uri="{BB962C8B-B14F-4D97-AF65-F5344CB8AC3E}">
        <p14:creationId xmlns:p14="http://schemas.microsoft.com/office/powerpoint/2010/main" xmlns="" val="167298088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up)">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Capabilities</a:t>
            </a:r>
            <a:endParaRPr lang="en-US" dirty="0"/>
          </a:p>
        </p:txBody>
      </p:sp>
      <p:sp>
        <p:nvSpPr>
          <p:cNvPr id="3" name="Content Placeholder 2"/>
          <p:cNvSpPr>
            <a:spLocks noGrp="1"/>
          </p:cNvSpPr>
          <p:nvPr>
            <p:ph idx="1"/>
          </p:nvPr>
        </p:nvSpPr>
        <p:spPr>
          <a:xfrm>
            <a:off x="304800" y="2249424"/>
            <a:ext cx="8229600" cy="3922776"/>
          </a:xfrm>
        </p:spPr>
        <p:txBody>
          <a:bodyPr>
            <a:normAutofit/>
          </a:bodyPr>
          <a:lstStyle/>
          <a:p>
            <a:r>
              <a:rPr lang="en-US" sz="3600" dirty="0" smtClean="0"/>
              <a:t>“We have </a:t>
            </a:r>
            <a:r>
              <a:rPr lang="en-US" sz="3600" dirty="0" smtClean="0">
                <a:solidFill>
                  <a:srgbClr val="C00000"/>
                </a:solidFill>
              </a:rPr>
              <a:t>electronic lesson plans</a:t>
            </a:r>
            <a:r>
              <a:rPr lang="en-US" sz="3600" dirty="0" smtClean="0"/>
              <a:t>.”</a:t>
            </a:r>
          </a:p>
          <a:p>
            <a:r>
              <a:rPr lang="en-US" sz="3600" dirty="0" smtClean="0"/>
              <a:t>“We have a </a:t>
            </a:r>
            <a:r>
              <a:rPr lang="en-US" sz="3600" dirty="0" smtClean="0">
                <a:solidFill>
                  <a:srgbClr val="C00000"/>
                </a:solidFill>
              </a:rPr>
              <a:t>learning management system </a:t>
            </a:r>
            <a:r>
              <a:rPr lang="en-US" sz="3600" dirty="0" smtClean="0"/>
              <a:t>(LMS).”</a:t>
            </a:r>
          </a:p>
          <a:p>
            <a:r>
              <a:rPr lang="en-US" sz="3600" dirty="0" smtClean="0"/>
              <a:t>“We have an </a:t>
            </a:r>
            <a:r>
              <a:rPr lang="en-US" sz="3600" dirty="0" smtClean="0">
                <a:solidFill>
                  <a:srgbClr val="C00000"/>
                </a:solidFill>
              </a:rPr>
              <a:t>online learning environment </a:t>
            </a:r>
            <a:r>
              <a:rPr lang="en-US" sz="3600" dirty="0" smtClean="0"/>
              <a:t>(OLE)”</a:t>
            </a:r>
          </a:p>
          <a:p>
            <a:r>
              <a:rPr lang="en-US" sz="3600" b="1" dirty="0" smtClean="0"/>
              <a:t>“Isn’t that enough?”</a:t>
            </a:r>
            <a:endParaRPr lang="en-US" sz="3600" b="1" dirty="0"/>
          </a:p>
        </p:txBody>
      </p:sp>
    </p:spTree>
    <p:extLst>
      <p:ext uri="{BB962C8B-B14F-4D97-AF65-F5344CB8AC3E}">
        <p14:creationId xmlns:p14="http://schemas.microsoft.com/office/powerpoint/2010/main" xmlns="" val="206689748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Solution</a:t>
            </a:r>
            <a:endParaRPr lang="en-US" dirty="0"/>
          </a:p>
        </p:txBody>
      </p:sp>
      <p:sp>
        <p:nvSpPr>
          <p:cNvPr id="3" name="Content Placeholder 2"/>
          <p:cNvSpPr>
            <a:spLocks noGrp="1"/>
          </p:cNvSpPr>
          <p:nvPr>
            <p:ph idx="1"/>
          </p:nvPr>
        </p:nvSpPr>
        <p:spPr>
          <a:xfrm>
            <a:off x="304800" y="2249424"/>
            <a:ext cx="8153400" cy="3922776"/>
          </a:xfrm>
        </p:spPr>
        <p:txBody>
          <a:bodyPr>
            <a:normAutofit/>
          </a:bodyPr>
          <a:lstStyle/>
          <a:p>
            <a:r>
              <a:rPr lang="en-US" sz="3600" dirty="0"/>
              <a:t>Treat a </a:t>
            </a:r>
            <a:r>
              <a:rPr lang="en-US" sz="3600" u="sng" dirty="0" smtClean="0"/>
              <a:t>training curriculum</a:t>
            </a:r>
            <a:r>
              <a:rPr lang="en-US" sz="3600" dirty="0" smtClean="0"/>
              <a:t> </a:t>
            </a:r>
            <a:r>
              <a:rPr lang="en-US" sz="3600" dirty="0"/>
              <a:t>as if it were an </a:t>
            </a:r>
            <a:r>
              <a:rPr lang="en-US" sz="3600" b="1" dirty="0">
                <a:solidFill>
                  <a:srgbClr val="C00000"/>
                </a:solidFill>
              </a:rPr>
              <a:t>investigative case</a:t>
            </a:r>
            <a:r>
              <a:rPr lang="en-US" sz="3600" dirty="0"/>
              <a:t>. </a:t>
            </a:r>
            <a:endParaRPr lang="en-US" sz="3600" dirty="0" smtClean="0"/>
          </a:p>
          <a:p>
            <a:r>
              <a:rPr lang="en-US" sz="3600" dirty="0" smtClean="0"/>
              <a:t>Leverage </a:t>
            </a:r>
            <a:r>
              <a:rPr lang="en-US" sz="3600" u="sng" dirty="0" smtClean="0"/>
              <a:t>existing case management systems</a:t>
            </a:r>
            <a:r>
              <a:rPr lang="en-US" sz="3600" dirty="0" smtClean="0"/>
              <a:t> to manage training products in a </a:t>
            </a:r>
            <a:r>
              <a:rPr lang="en-US" sz="3600" b="1" dirty="0" smtClean="0"/>
              <a:t>training curriculum</a:t>
            </a:r>
            <a:r>
              <a:rPr lang="en-US" sz="3600" dirty="0" smtClean="0"/>
              <a:t>.</a:t>
            </a:r>
            <a:endParaRPr lang="en-US" sz="3600" dirty="0"/>
          </a:p>
        </p:txBody>
      </p:sp>
    </p:spTree>
    <p:extLst>
      <p:ext uri="{BB962C8B-B14F-4D97-AF65-F5344CB8AC3E}">
        <p14:creationId xmlns:p14="http://schemas.microsoft.com/office/powerpoint/2010/main" xmlns="" val="65965357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OPTIC Approach</a:t>
            </a:r>
            <a:endParaRPr lang="en-US" dirty="0"/>
          </a:p>
        </p:txBody>
      </p:sp>
      <p:sp>
        <p:nvSpPr>
          <p:cNvPr id="3" name="Content Placeholder 2"/>
          <p:cNvSpPr>
            <a:spLocks noGrp="1"/>
          </p:cNvSpPr>
          <p:nvPr>
            <p:ph idx="1"/>
          </p:nvPr>
        </p:nvSpPr>
        <p:spPr>
          <a:xfrm>
            <a:off x="304800" y="2249424"/>
            <a:ext cx="4191000" cy="3008376"/>
          </a:xfrm>
        </p:spPr>
        <p:txBody>
          <a:bodyPr>
            <a:normAutofit/>
          </a:bodyPr>
          <a:lstStyle/>
          <a:p>
            <a:r>
              <a:rPr lang="en-US" sz="3600" b="1" dirty="0" smtClean="0">
                <a:solidFill>
                  <a:srgbClr val="C00000"/>
                </a:solidFill>
              </a:rPr>
              <a:t>O</a:t>
            </a:r>
            <a:r>
              <a:rPr lang="en-US" sz="3600" dirty="0" smtClean="0"/>
              <a:t>bjectives, </a:t>
            </a:r>
            <a:r>
              <a:rPr lang="en-US" sz="3600" b="1" dirty="0" smtClean="0">
                <a:solidFill>
                  <a:srgbClr val="C00000"/>
                </a:solidFill>
              </a:rPr>
              <a:t>P</a:t>
            </a:r>
            <a:r>
              <a:rPr lang="en-US" sz="3600" dirty="0" smtClean="0"/>
              <a:t>olicies, and </a:t>
            </a:r>
            <a:r>
              <a:rPr lang="en-US" sz="3600" b="1" dirty="0" smtClean="0">
                <a:solidFill>
                  <a:srgbClr val="C00000"/>
                </a:solidFill>
              </a:rPr>
              <a:t>T</a:t>
            </a:r>
            <a:r>
              <a:rPr lang="en-US" sz="3600" dirty="0" smtClean="0"/>
              <a:t>asks for </a:t>
            </a:r>
            <a:r>
              <a:rPr lang="en-US" sz="3600" b="1" dirty="0" smtClean="0">
                <a:solidFill>
                  <a:srgbClr val="C00000"/>
                </a:solidFill>
              </a:rPr>
              <a:t>I</a:t>
            </a:r>
            <a:r>
              <a:rPr lang="en-US" sz="3600" dirty="0" smtClean="0"/>
              <a:t>nstructional </a:t>
            </a:r>
            <a:r>
              <a:rPr lang="en-US" sz="3600" b="1" dirty="0" smtClean="0">
                <a:solidFill>
                  <a:srgbClr val="C00000"/>
                </a:solidFill>
              </a:rPr>
              <a:t>C</a:t>
            </a:r>
            <a:r>
              <a:rPr lang="en-US" sz="3600" dirty="0" smtClean="0"/>
              <a:t>ontent.</a:t>
            </a:r>
            <a:endParaRPr lang="en-US" sz="3600" dirty="0"/>
          </a:p>
        </p:txBody>
      </p:sp>
      <p:sp>
        <p:nvSpPr>
          <p:cNvPr id="4" name="Content Placeholder 2"/>
          <p:cNvSpPr txBox="1">
            <a:spLocks/>
          </p:cNvSpPr>
          <p:nvPr/>
        </p:nvSpPr>
        <p:spPr>
          <a:xfrm>
            <a:off x="304800" y="5221224"/>
            <a:ext cx="8153400" cy="1255776"/>
          </a:xfrm>
          <a:prstGeom prst="rect">
            <a:avLst/>
          </a:prstGeom>
        </p:spPr>
        <p:txBody>
          <a:bodyPr vert="horz">
            <a:noAutofit/>
          </a:bodyPr>
          <a:lst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r>
              <a:rPr lang="en-US" sz="3000" dirty="0"/>
              <a:t>Intelligence program: Domain management</a:t>
            </a:r>
          </a:p>
          <a:p>
            <a:r>
              <a:rPr lang="en-US" sz="3000" dirty="0" smtClean="0"/>
              <a:t>Training program: Curriculum management</a:t>
            </a:r>
          </a:p>
        </p:txBody>
      </p:sp>
      <p:pic>
        <p:nvPicPr>
          <p:cNvPr id="5122" name="Picture 2" descr="Image result for magnifying glass"/>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4926239" y="2073752"/>
            <a:ext cx="3150961" cy="3158358"/>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505490109"/>
      </p:ext>
    </p:extLst>
  </p:cSld>
  <p:clrMapOvr>
    <a:masterClrMapping/>
  </p:clrMapOvr>
  <p:transition>
    <p:fad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3341</TotalTime>
  <Words>2141</Words>
  <Application>Microsoft Office PowerPoint</Application>
  <PresentationFormat>On-screen Show (4:3)</PresentationFormat>
  <Paragraphs>177</Paragraphs>
  <Slides>25</Slides>
  <Notes>21</Notes>
  <HiddenSlides>4</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Urban</vt:lpstr>
      <vt:lpstr>The OPTIC Approach: Managing Training Like We Manage Cases</vt:lpstr>
      <vt:lpstr>Outline</vt:lpstr>
      <vt:lpstr>Problem</vt:lpstr>
      <vt:lpstr>Problem</vt:lpstr>
      <vt:lpstr>Problem</vt:lpstr>
      <vt:lpstr>Problem</vt:lpstr>
      <vt:lpstr>Current Capabilities</vt:lpstr>
      <vt:lpstr>The Solution</vt:lpstr>
      <vt:lpstr>The OPTIC Approach</vt:lpstr>
      <vt:lpstr>The OPTIC Approach</vt:lpstr>
      <vt:lpstr>The OPTIC Approach</vt:lpstr>
      <vt:lpstr>Pie in the Sky?</vt:lpstr>
      <vt:lpstr>Huge COST savings</vt:lpstr>
      <vt:lpstr>Huge COST savings</vt:lpstr>
      <vt:lpstr>Huge COST savings</vt:lpstr>
      <vt:lpstr>Huge COST savings</vt:lpstr>
      <vt:lpstr>Huge COST savings</vt:lpstr>
      <vt:lpstr>Huge COST savings</vt:lpstr>
      <vt:lpstr>Huge COST savings</vt:lpstr>
      <vt:lpstr>What are your questions?</vt:lpstr>
      <vt:lpstr>Summary: OPTIC Advantages</vt:lpstr>
      <vt:lpstr>Theoretical Study</vt:lpstr>
      <vt:lpstr>Elicitation Study</vt:lpstr>
      <vt:lpstr>Validation Study</vt:lpstr>
      <vt:lpstr>Implications</vt:lpstr>
    </vt:vector>
  </TitlesOfParts>
  <Company>FBI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OPTIC</dc:title>
  <dc:creator>jrkiper2</dc:creator>
  <cp:lastModifiedBy>Jolly Holden</cp:lastModifiedBy>
  <cp:revision>253</cp:revision>
  <dcterms:created xsi:type="dcterms:W3CDTF">2013-03-29T17:23:28Z</dcterms:created>
  <dcterms:modified xsi:type="dcterms:W3CDTF">2018-01-30T14:49:54Z</dcterms:modified>
</cp:coreProperties>
</file>