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1" r:id="rId2"/>
    <p:sldId id="337" r:id="rId3"/>
    <p:sldId id="267" r:id="rId4"/>
    <p:sldId id="317" r:id="rId5"/>
    <p:sldId id="300" r:id="rId6"/>
    <p:sldId id="293" r:id="rId7"/>
    <p:sldId id="329" r:id="rId8"/>
    <p:sldId id="319" r:id="rId9"/>
    <p:sldId id="263" r:id="rId10"/>
    <p:sldId id="295" r:id="rId11"/>
    <p:sldId id="332" r:id="rId12"/>
    <p:sldId id="339" r:id="rId13"/>
    <p:sldId id="338" r:id="rId14"/>
    <p:sldId id="264" r:id="rId15"/>
    <p:sldId id="322" r:id="rId16"/>
    <p:sldId id="340" r:id="rId17"/>
    <p:sldId id="344" r:id="rId18"/>
    <p:sldId id="345" r:id="rId19"/>
    <p:sldId id="268"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69524" autoAdjust="0"/>
  </p:normalViewPr>
  <p:slideViewPr>
    <p:cSldViewPr>
      <p:cViewPr varScale="1">
        <p:scale>
          <a:sx n="87" d="100"/>
          <a:sy n="87" d="100"/>
        </p:scale>
        <p:origin x="189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C07A60-13FF-37B3-03EC-7286C72B80B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D1F205A8-4EC3-DB62-64DD-B33A133888E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92D7F1A-8792-9E4E-BB01-6221F1A983AA}" type="datetimeFigureOut">
              <a:rPr lang="en-US"/>
              <a:pPr>
                <a:defRPr/>
              </a:pPr>
              <a:t>6/4/24</a:t>
            </a:fld>
            <a:endParaRPr lang="en-US" dirty="0"/>
          </a:p>
        </p:txBody>
      </p:sp>
      <p:sp>
        <p:nvSpPr>
          <p:cNvPr id="4" name="Slide Image Placeholder 3">
            <a:extLst>
              <a:ext uri="{FF2B5EF4-FFF2-40B4-BE49-F238E27FC236}">
                <a16:creationId xmlns:a16="http://schemas.microsoft.com/office/drawing/2014/main" id="{1E7D7F6B-EEDC-5B88-8604-C73DD6421AB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581D701F-11AC-5FF8-263D-2F96B2CCA42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2040889-DB24-56E0-11B2-D026E1F1E0B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496E1DA0-BBFE-10E8-FBD5-15F1ACAB634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066217C-2A44-9C49-A6EA-8ECDEFB6C0A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09F65F2-64A7-1DCB-3CB9-E9038C8CF3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6C7D6687-0C09-CFF5-6FAD-BD98CB7851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a:extLst>
              <a:ext uri="{FF2B5EF4-FFF2-40B4-BE49-F238E27FC236}">
                <a16:creationId xmlns:a16="http://schemas.microsoft.com/office/drawing/2014/main" id="{385419A5-9228-0234-836E-580680DEA07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B81434-7682-014A-8AF3-E3F53F725364}"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74E66C1-9845-7E15-E30B-6FA530E370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CA68AABB-1653-FAE9-A7AE-E8A0DB1CC1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Dr. Watts spearheaded the introduction of a social learning model in the Air Command and Staff College (ACSC) certificate program and accredited Online Master’s Program (OLMP) at the United States Air Force’s Global College of Professional Military Education.  Approximately 3100 military officers and civilian equivalents complete these two programs each year. He synchronized best practices using ZOOM for structured seminars, Yellowdig for group discussion, and Perusall for collaborative reading assignments. These methods have greatly enhanced opportunities for student engagement and peer-to-peer learning, which are hallmarks of effective distance education. In total, his efforts led to the enhancement of three 135 student-hour master’s degree courses and two certificate level courses with these revolutionary tools. </a:t>
            </a:r>
          </a:p>
          <a:p>
            <a:r>
              <a:rPr lang="en-US" altLang="en-US"/>
              <a:t> </a:t>
            </a:r>
          </a:p>
          <a:p>
            <a:r>
              <a:rPr lang="en-US" altLang="en-US"/>
              <a:t>Dr. Watts has demonstrated considerable initiative and leadership in the development and implementation of best practices and higher standards in distance learning. His distinctive accomplishments reflect great credit upon himself, the Global College of Professional Military Education, the United States Air Force, and the Department of Defense. </a:t>
            </a:r>
          </a:p>
        </p:txBody>
      </p:sp>
      <p:sp>
        <p:nvSpPr>
          <p:cNvPr id="40964" name="Slide Number Placeholder 3">
            <a:extLst>
              <a:ext uri="{FF2B5EF4-FFF2-40B4-BE49-F238E27FC236}">
                <a16:creationId xmlns:a16="http://schemas.microsoft.com/office/drawing/2014/main" id="{28495F95-FD0D-3F96-5242-B15ED5BD6F5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4CEC1C-168F-F047-BF69-ED08CF85ED86}"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F99F593D-0175-0D5C-1A1D-E413D65D7C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AFF87F28-F667-C5D0-049B-6CAC912155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Robert's outstanding effort and expertise in developing the FAA Academy's Student Services iOS app will significantly enhance our students' experience and engagement while advancing the Academy's technological capabilities. This app will be the first FAA in-house developed, externally available iOS app. </a:t>
            </a:r>
          </a:p>
          <a:p>
            <a:pPr eaLnBrk="1" hangingPunct="1"/>
            <a:endParaRPr lang="en-US" altLang="en-US"/>
          </a:p>
          <a:p>
            <a:pPr eaLnBrk="1" hangingPunct="1"/>
            <a:r>
              <a:rPr lang="en-US" altLang="en-US"/>
              <a:t>The new mobile application consolidates all essential resources into one platform, making it easy for FAA Academy students to access information on housing options and shuttle transportation routes. The app also gives Academy students access to information on essential services at the MMAC, including food, medical, banking, security, and childcare. This consolidation will greatly simplify students’ life and ensure a smoother experience in their learning journey. </a:t>
            </a:r>
          </a:p>
          <a:p>
            <a:pPr eaLnBrk="1" hangingPunct="1"/>
            <a:endParaRPr lang="en-US" altLang="en-US"/>
          </a:p>
          <a:p>
            <a:pPr eaLnBrk="1" hangingPunct="1"/>
            <a:r>
              <a:rPr lang="en-US" altLang="en-US"/>
              <a:t>On behalf of the membership and Board of Directors of the FGDLA, congratulations on being presented with the Pioneer Award.	</a:t>
            </a:r>
          </a:p>
          <a:p>
            <a:pPr eaLnBrk="1" hangingPunct="1"/>
            <a:endParaRPr lang="en-US" altLang="en-US"/>
          </a:p>
        </p:txBody>
      </p:sp>
      <p:sp>
        <p:nvSpPr>
          <p:cNvPr id="40964" name="Slide Number Placeholder 3">
            <a:extLst>
              <a:ext uri="{FF2B5EF4-FFF2-40B4-BE49-F238E27FC236}">
                <a16:creationId xmlns:a16="http://schemas.microsoft.com/office/drawing/2014/main" id="{7C10C5E7-A14E-F832-D966-B1FE7920894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643F572-02B2-8F4A-9811-CEE931816BCB}"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DE83C107-69DF-8D6A-6BAF-3B7BB9A88C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41609FC7-CBB1-585F-324E-25C2CA3A9A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Hall of Fame Award is in </a:t>
            </a:r>
            <a:r>
              <a:rPr lang="en-US" altLang="en-US">
                <a:latin typeface="Georgia" panose="02040502050405020303" pitchFamily="18" charset="0"/>
              </a:rPr>
              <a:t>recognition of an individual who has made significant contributions in promoting and developing distance learning supporting the Federal Government</a:t>
            </a:r>
            <a:endParaRPr lang="en-US" altLang="en-US"/>
          </a:p>
        </p:txBody>
      </p:sp>
      <p:sp>
        <p:nvSpPr>
          <p:cNvPr id="46084" name="Slide Number Placeholder 3">
            <a:extLst>
              <a:ext uri="{FF2B5EF4-FFF2-40B4-BE49-F238E27FC236}">
                <a16:creationId xmlns:a16="http://schemas.microsoft.com/office/drawing/2014/main" id="{B4106D42-54FC-7ECD-35B3-A98C7343C45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736DE5-8258-0A48-B508-FEBF5D3A22C8}"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D7FDE4E-1522-41CE-F296-4D3841C62F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A91CF8D5-2D0F-09D8-E27A-B720BAAA61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Tony's unwavering dedication and effective management of this pivotal initiative have been instrumental in advancing training and professional development within the Federal Aviation Ad-ministration (FAA) over the past 15 years. His comprehensive oversight and technical expertise have significantly impacted the program's success and positive impact. </a:t>
            </a:r>
          </a:p>
          <a:p>
            <a:endParaRPr lang="en-US" altLang="en-US"/>
          </a:p>
          <a:p>
            <a:r>
              <a:rPr lang="en-US" altLang="en-US"/>
              <a:t>The Distance Learning Program (DLP) is a cornerstone of the FAA's training and developmental efforts, spanning 900 learning centers nationwide. Tony's journey with the DLP team began in April 1996, and his leadership culminated in him assuming the role of Program Manager in 2008. Tony's position speaks to his exceptional abilities and unwavering dedication. His responsibilities encompass a spectrum of tasks, including financial management, technical supervision, security compliance, collaboration with diverse agency stakeholders, and addressing troubleshooting challenges. </a:t>
            </a:r>
          </a:p>
          <a:p>
            <a:endParaRPr lang="en-US" altLang="en-US"/>
          </a:p>
          <a:p>
            <a:r>
              <a:rPr lang="en-US" altLang="en-US"/>
              <a:t>On behalf of the membership and Board of Directors of the FGDLA, congratulations on your induction into the FGDLA Hall of Fame</a:t>
            </a:r>
          </a:p>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0AB18C3E-9217-C1A0-0C97-B3DDC0B310A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FAA295-AC1F-D343-9645-1F777C97C371}"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7FD64182-9EDF-DDAA-12BA-46B0222B91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CE5BD249-D218-0CB8-BFFC-C1334B1DF2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recognition for outstanding service or significant contribution to the Association by an individual not affiliated with the Federal Government.</a:t>
            </a:r>
          </a:p>
        </p:txBody>
      </p:sp>
      <p:sp>
        <p:nvSpPr>
          <p:cNvPr id="4" name="Slide Number Placeholder 3">
            <a:extLst>
              <a:ext uri="{FF2B5EF4-FFF2-40B4-BE49-F238E27FC236}">
                <a16:creationId xmlns:a16="http://schemas.microsoft.com/office/drawing/2014/main" id="{39C33967-DA17-2606-B194-FABCEACB97AB}"/>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D97304-E3D7-B942-A210-D5E33F87FFE8}"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B0163991-71CB-61A8-7A78-A496276C53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9F2D47F2-F4F3-324A-80D1-AF434B09E7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r>
              <a:rPr lang="en-US" altLang="en-US"/>
              <a:t>John is Moodle US's Federal Lead and has been working within the Moodle community for nearly 8 years and in educational technology for over 15 years. As an open-source LMS platform, Moodle has been experiencing rapid adoption throughout the US Federal / DOD markets, including the US Army, US Air Force (ATO), US Coast Guard, FEMA, Department of Homeland Security, USMC, and Veterans Affairs.  Moodle US has significant experience implementing Moodle or Moodle Workplace as a key component in a learning services ecosystem for federal and DoD clients, as envisioned in ADL's total learning architecture (TLA) project. </a:t>
            </a:r>
          </a:p>
          <a:p>
            <a:endParaRPr lang="en-US" altLang="en-US"/>
          </a:p>
        </p:txBody>
      </p:sp>
      <p:sp>
        <p:nvSpPr>
          <p:cNvPr id="4" name="Slide Number Placeholder 3">
            <a:extLst>
              <a:ext uri="{FF2B5EF4-FFF2-40B4-BE49-F238E27FC236}">
                <a16:creationId xmlns:a16="http://schemas.microsoft.com/office/drawing/2014/main" id="{E4BAE4C1-1D4C-23A3-2B91-EBE6D385762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47F508-0751-4E47-BBD0-0383A8BCB10C}"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264ECC90-9257-DFE5-4122-729C22B7F6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920021D1-86CD-5A59-CC2F-0CD8C15281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endParaRPr lang="en-US" altLang="en-US"/>
          </a:p>
          <a:p>
            <a:r>
              <a:rPr lang="en-US" altLang="en-US"/>
              <a:t>Dr. Lance Ford is an educational advocate for Zoom. Lance has been a speaker for both state and national conferences on technology integration. He has presented for the Oklahoma Technology Association Conference, Missouri Distance Learning Association, Arkansas Distance Learning Association, Texas Distance Learning Association, EduComm, and US Secretary of Education’s Virtual School House.</a:t>
            </a:r>
          </a:p>
          <a:p>
            <a:endParaRPr lang="en-US" altLang="en-US"/>
          </a:p>
          <a:p>
            <a:r>
              <a:rPr lang="en-US" altLang="en-US"/>
              <a:t>Lance has been named Wal-Mart regional teacher of the year, Oklahoma Technology Administrator’s Technology Director of the Year, and the recipient of the Polaris Award for Excellence in Teaching. In 2007 Lance was recognized as an Apple Distinguished Educator, was awarded the 2008 Long Term Service Award from the Oklahoma Distance Learning Association, and received the Technology Facilitator of the Year award from the National Association for Educational Communications and Technology. Additionally, Lance received the Gold Leadership Award from the United States Distance Learning Association. </a:t>
            </a:r>
          </a:p>
          <a:p>
            <a:endParaRPr lang="en-US" altLang="en-US"/>
          </a:p>
          <a:p>
            <a:r>
              <a:rPr lang="en-US" altLang="en-US"/>
              <a:t>Lance is the past-president of the Oklahoma Distance Learning Association, and is a member of ASCD and ISTE. For two years, he served as an adjunct faculty member at the University of Maine, Farmington where he taught a graduate course in technology integration for teachers. He currently teaches as an adjunct online processor for Carl Albert College. Additionally, Lance conducts hundreds of educational demonstrations to and for the US Federal Government. At Zoom, he is directly responsible for new feature development in the Education and Training Communities. </a:t>
            </a:r>
          </a:p>
        </p:txBody>
      </p:sp>
      <p:sp>
        <p:nvSpPr>
          <p:cNvPr id="4" name="Slide Number Placeholder 3">
            <a:extLst>
              <a:ext uri="{FF2B5EF4-FFF2-40B4-BE49-F238E27FC236}">
                <a16:creationId xmlns:a16="http://schemas.microsoft.com/office/drawing/2014/main" id="{7F76D4B1-499E-CD16-7294-CCC19CDC83B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95B4B06-B6AB-F649-A97E-71BFACB55B73}"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EA26307-4497-63C6-FBEC-85ED4EBF61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0BAF92C8-E7E0-8D09-E06C-3E86F6B910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98E24244-7ED8-5961-BAAF-F6F177A703F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626C95-4ECE-5E4C-B6B1-CA614B47C82A}"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8D83271C-D0BB-F9B9-E479-715F3CDB01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AC23AA67-5E14-921C-952A-7F384F711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Georgia" panose="02040502050405020303" pitchFamily="18" charset="0"/>
              </a:rPr>
              <a:t>The innovation award is in recognition of an organization for demonstrating excellence in the </a:t>
            </a:r>
            <a:r>
              <a:rPr lang="en-US" altLang="en-US" i="1">
                <a:latin typeface="Georgia" panose="02040502050405020303" pitchFamily="18" charset="0"/>
              </a:rPr>
              <a:t>innovative</a:t>
            </a:r>
            <a:r>
              <a:rPr lang="en-US" altLang="en-US">
                <a:latin typeface="Georgia" panose="02040502050405020303" pitchFamily="18" charset="0"/>
              </a:rPr>
              <a:t> use of technology in the development and delivery of distance learning in the Federal Government</a:t>
            </a:r>
          </a:p>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5239DD2E-DD81-3747-A3C5-2BC68941207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E30EDC-A65B-2745-B342-16764EBD7BF2}"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89353E05-93D6-3317-E528-9DAC142463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9959168A-11FF-EEB7-E79E-839BF6DB7C98}"/>
              </a:ext>
            </a:extLst>
          </p:cNvPr>
          <p:cNvSpPr>
            <a:spLocks noGrp="1"/>
          </p:cNvSpPr>
          <p:nvPr>
            <p:ph type="body" idx="1"/>
          </p:nvPr>
        </p:nvSpPr>
        <p:spPr bwMode="auto"/>
        <p:txBody>
          <a:bodyPr wrap="square" numCol="1" anchor="t" anchorCtr="0" compatLnSpc="1">
            <a:prstTxWarp prst="textNoShape">
              <a:avLst/>
            </a:prstTxWarp>
            <a:normAutofit fontScale="92500" lnSpcReduction="20000"/>
          </a:bodyPr>
          <a:lstStyle/>
          <a:p>
            <a:pPr>
              <a:defRPr/>
            </a:pPr>
            <a:r>
              <a:rPr lang="en-US" dirty="0">
                <a:solidFill>
                  <a:srgbClr val="FFC000"/>
                </a:solidFill>
                <a:effectLst>
                  <a:outerShdw blurRad="38100" dist="38100" dir="2700000" algn="tl">
                    <a:srgbClr val="000000">
                      <a:alpha val="43137"/>
                    </a:srgbClr>
                  </a:outerShdw>
                </a:effectLst>
              </a:rPr>
              <a:t>The Distance Learning Branch’s Virtual Reality Development Team successfully converted a lesson from the instructor-led course on the use of the Mobile Video Surveillance System of Customs and Border Protection into a fully immersive experience. Their expertise, dedication, and visionary thinking have redefined how the FAA approaches training and showcases how an immersive learning environment can further engage our students through innovative, immersive, and richer user experiences. </a:t>
            </a:r>
          </a:p>
          <a:p>
            <a:pPr>
              <a:defRPr/>
            </a:pPr>
            <a:endParaRPr lang="en-US" dirty="0">
              <a:solidFill>
                <a:srgbClr val="FFC000"/>
              </a:solidFill>
            </a:endParaRPr>
          </a:p>
          <a:p>
            <a:pPr>
              <a:defRPr/>
            </a:pPr>
            <a:r>
              <a:rPr lang="en-US" dirty="0">
                <a:solidFill>
                  <a:srgbClr val="FFC000"/>
                </a:solidFill>
              </a:rPr>
              <a:t>The impact of this achievement extends beyond the confines of this project. The transformation of traditional instructor-led training into a fully immersive experience advances the FAA’s training delivery capabilities. It sets a new precedent for how we approach training within the FAA. This achievement showcases the potential of immersive technology to revolutionize how we engage with content and enhance the learning outcomes for our students. </a:t>
            </a:r>
          </a:p>
          <a:p>
            <a:pPr>
              <a:defRPr/>
            </a:pPr>
            <a:endParaRPr lang="en-US" dirty="0">
              <a:solidFill>
                <a:srgbClr val="FFC000"/>
              </a:solidFill>
            </a:endParaRPr>
          </a:p>
          <a:p>
            <a:pPr>
              <a:defRPr/>
            </a:pPr>
            <a:r>
              <a:rPr lang="en-US" dirty="0">
                <a:solidFill>
                  <a:srgbClr val="FFC000"/>
                </a:solidFill>
              </a:rPr>
              <a:t>Throughout this project, the entire </a:t>
            </a:r>
            <a:r>
              <a:rPr lang="en-US" dirty="0">
                <a:solidFill>
                  <a:srgbClr val="FFC000"/>
                </a:solidFill>
                <a:effectLst>
                  <a:outerShdw blurRad="38100" dist="38100" dir="2700000" algn="tl">
                    <a:srgbClr val="000000">
                      <a:alpha val="43137"/>
                    </a:srgbClr>
                  </a:outerShdw>
                </a:effectLst>
              </a:rPr>
              <a:t>Virtual Reality Development Team </a:t>
            </a:r>
            <a:r>
              <a:rPr lang="en-US" dirty="0">
                <a:solidFill>
                  <a:srgbClr val="FFC000"/>
                </a:solidFill>
              </a:rPr>
              <a:t>demonstrated exceptional teamwork and dedication, consistently pushing the boundaries of what is possible. Their ability to collaborate seamlessly and leverage each team member's strengths resulted in a seamless execution that surpassed our expectations. From conceptualization to implementation, their passion for innovation and meticulous attention to detail shone through, resulting in a proof of concept that is a testament to their exceptional abilities. </a:t>
            </a:r>
          </a:p>
          <a:p>
            <a:pPr>
              <a:defRPr/>
            </a:pPr>
            <a:endParaRPr lang="en-US" dirty="0">
              <a:solidFill>
                <a:srgbClr val="FFC000"/>
              </a:solidFill>
            </a:endParaRPr>
          </a:p>
          <a:p>
            <a:pPr>
              <a:defRPr/>
            </a:pPr>
            <a:r>
              <a:rPr lang="en-US" dirty="0">
                <a:solidFill>
                  <a:srgbClr val="FFC000"/>
                </a:solidFill>
              </a:rPr>
              <a:t>Furthermore, this initiative has garnered higher visibility and recognition within and beyond our organization. The success of this project has ignited a wave of enthusiasm and interest among stakeholders and peers continue to grow as the team explores new avenues to expand and enhance  immersive training initiatives. This unwavering commitment to excellence, innovation, and collaborative effort deserves this recognition. 	</a:t>
            </a:r>
          </a:p>
          <a:p>
            <a:pPr>
              <a:defRPr/>
            </a:pPr>
            <a:endParaRPr lang="en-US" dirty="0"/>
          </a:p>
        </p:txBody>
      </p:sp>
      <p:sp>
        <p:nvSpPr>
          <p:cNvPr id="30724" name="Slide Number Placeholder 3">
            <a:extLst>
              <a:ext uri="{FF2B5EF4-FFF2-40B4-BE49-F238E27FC236}">
                <a16:creationId xmlns:a16="http://schemas.microsoft.com/office/drawing/2014/main" id="{85D82326-6DF0-3CF0-9F09-0B71D09A12F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464750-796A-6746-A8E3-B3BC0ECB22C0}"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2531407F-704A-E54A-0AE3-9ED27BF357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A9C9237D-87F3-74F6-C59A-834A3F51AC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Georgia" panose="02040502050405020303" pitchFamily="18" charset="0"/>
              </a:rPr>
              <a:t>The five-star award is in recognition of an organization for demonstrating excellence in providing enterprise-wide distance learning solutions for the Federal Government</a:t>
            </a:r>
            <a:endParaRPr lang="en-US" altLang="en-US"/>
          </a:p>
        </p:txBody>
      </p:sp>
      <p:sp>
        <p:nvSpPr>
          <p:cNvPr id="34820" name="Slide Number Placeholder 3">
            <a:extLst>
              <a:ext uri="{FF2B5EF4-FFF2-40B4-BE49-F238E27FC236}">
                <a16:creationId xmlns:a16="http://schemas.microsoft.com/office/drawing/2014/main" id="{9F862579-F1CB-E824-BF1E-F35DD4DD058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D2EE7A-4B91-914B-A4C1-2A1C295F3F4F}"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53A4D3A2-FB31-E982-333E-0A1CE80111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7E9C692F-0F4C-BE57-BC3A-255326923C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eaLnBrk="1" hangingPunct="1">
              <a:spcBef>
                <a:spcPct val="0"/>
              </a:spcBef>
            </a:pPr>
            <a:r>
              <a:rPr lang="en-US" altLang="en-US"/>
              <a:t>Global College of Professional Military Education (GCPME), housed at Air University on Maxwell Air Force Base, virtually offers seven programs to 36,000 officer, enlisted, and government civilian equivalent students geographically located around the world. The programs include: Air War College (AWC), Air Command and Staff College (ACSC), Online Masters in Military Arts and Science Squadron Officer School (SOS), Senior Non-Commissioned Officer Academy (SNCOA), Non-Commissioned Officer Academic (NCOA) and Airmen Leadership School (ALS). </a:t>
            </a:r>
          </a:p>
          <a:p>
            <a:pPr eaLnBrk="1" hangingPunct="1">
              <a:spcBef>
                <a:spcPct val="0"/>
              </a:spcBef>
            </a:pPr>
            <a:endParaRPr lang="en-US" altLang="en-US"/>
          </a:p>
          <a:p>
            <a:pPr eaLnBrk="1" hangingPunct="1">
              <a:spcBef>
                <a:spcPct val="0"/>
              </a:spcBef>
            </a:pPr>
            <a:r>
              <a:rPr lang="en-US" altLang="en-US"/>
              <a:t>In addition, GCPME demonstrates leadership and best practices in the development and application of proven distance learning technologies by innovatively and effectively incorporating adult learning principles, instructional design, and educational technology. Professors who are subject-matter-experts work on teams with experts in design and development and adult learning principles and institutional effectiveness to create online curriculum that meets all the required needs of the Dept of Defense and is created in an engaging way that also meets best practices and assesses course and program outcomes. This incorporates self learning, peer-to-peer learning, and instructor to peer learning through reading, writing, discussing, and assessing. Part of how we meet best online practices includes incorporating various technology tools such as the Canvas LMS, Zoom, Microsoft Teams, Yellow Dig, Perusall, and various dashboards. </a:t>
            </a:r>
          </a:p>
          <a:p>
            <a:pPr eaLnBrk="1" hangingPunct="1">
              <a:spcBef>
                <a:spcPct val="0"/>
              </a:spcBef>
            </a:pPr>
            <a:endParaRPr lang="en-US" altLang="en-US"/>
          </a:p>
          <a:p>
            <a:pPr eaLnBrk="1" hangingPunct="1">
              <a:spcBef>
                <a:spcPct val="0"/>
              </a:spcBef>
            </a:pPr>
            <a:r>
              <a:rPr lang="en-US" altLang="en-US"/>
              <a:t>The GCPME uses Zoom or Microsoft Teams to host supplementary synchronous sessions, team meetings or webinars to meet best practices of incorporating visual and auditory teaching. The GCPME also hosts distinguished visitors (generals and senior executive service individuals or retired high level individuals) who offer to speak to our faculty and students who are located all around the world. The GCPME also has custom-made dashboards set up for faculty and leadership, so we may access various types of data to assess how students or instructors are performing and how they feel about our courses or to answer high level individuals questions or reports with data to support. The majority of the U.S. Air Force airmen earn their professional military education through Global College of Professional Military Education. </a:t>
            </a:r>
          </a:p>
        </p:txBody>
      </p:sp>
      <p:sp>
        <p:nvSpPr>
          <p:cNvPr id="35844" name="Slide Number Placeholder 3">
            <a:extLst>
              <a:ext uri="{FF2B5EF4-FFF2-40B4-BE49-F238E27FC236}">
                <a16:creationId xmlns:a16="http://schemas.microsoft.com/office/drawing/2014/main" id="{AB683432-36C4-C0F6-817B-EA7B936480C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0854B8-C93B-C943-A917-628AFFB82045}"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9916164-FCC3-7A27-22A6-B05E8521D0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E8B73375-0040-F67A-89CA-577FBB8556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pioneer award is </a:t>
            </a:r>
            <a:r>
              <a:rPr lang="en-US" altLang="en-US">
                <a:latin typeface="Georgia" panose="02040502050405020303" pitchFamily="18" charset="0"/>
              </a:rPr>
              <a:t>in recognition of an individual for demonstrating initiative and leadership in the development and implementation of distance learning in the Federal Government</a:t>
            </a:r>
          </a:p>
          <a:p>
            <a:pPr eaLnBrk="1" hangingPunct="1">
              <a:spcBef>
                <a:spcPct val="0"/>
              </a:spcBef>
            </a:pPr>
            <a:endParaRPr lang="en-US" altLang="en-US"/>
          </a:p>
        </p:txBody>
      </p:sp>
      <p:sp>
        <p:nvSpPr>
          <p:cNvPr id="38916" name="Slide Number Placeholder 3">
            <a:extLst>
              <a:ext uri="{FF2B5EF4-FFF2-40B4-BE49-F238E27FC236}">
                <a16:creationId xmlns:a16="http://schemas.microsoft.com/office/drawing/2014/main" id="{560A7924-F8B8-B6E4-B089-C5F0CC8DAA5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C4DD77C-CE0A-9A40-9B37-B9600ECE6CFC}"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9F30ABAE-A90B-F40B-3414-276A62C8A0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A8DD5B9C-5A7A-2BC8-9184-5977DA066E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r>
              <a:rPr lang="en-US" altLang="en-US"/>
              <a:t>Special Agent in Charge Scott Tanchak was assigned to the newly created Headquarters Unit of Policy, Strategy, and Training Division in August 2022 following a reorganization. SAC Tanchak was asked to lead the Division and increase and enhance the quality, credibility, and volume of training available to the 185 special agents and investigative staff. With a limited background in training, SAC Tanchak jumped in quickly and developed a strategy for delivering three major training components—all to be delivered in a virtual environment.</a:t>
            </a:r>
          </a:p>
          <a:p>
            <a:pPr eaLnBrk="1" hangingPunct="1"/>
            <a:endParaRPr lang="en-US" altLang="en-US"/>
          </a:p>
          <a:p>
            <a:pPr eaLnBrk="1" hangingPunct="1"/>
            <a:r>
              <a:rPr lang="en-US" altLang="en-US"/>
              <a:t>Special Agent in Charge Tanchak worked to develop the Leadership Development Strategy, which focused on building a succession planning and leadership training platform for all members of the organization. This included a supervisory training program with five live, virtual sessions that are now available on-demand, along with job aids to support new supervisors and conforms to the requirements of new supervisor training mandated by the Office of Personnel Management.</a:t>
            </a:r>
          </a:p>
          <a:p>
            <a:pPr eaLnBrk="1" hangingPunct="1"/>
            <a:endParaRPr lang="en-US" altLang="en-US"/>
          </a:p>
          <a:p>
            <a:pPr eaLnBrk="1" hangingPunct="1"/>
            <a:r>
              <a:rPr lang="en-US" altLang="en-US"/>
              <a:t>Working with a supervisory management Special Agent in Charge Tanchak’s leadership and support of the program has enabled it to become a stalwart of the organization’s leadership development initiatives supporting  a virtual learning environment. </a:t>
            </a:r>
          </a:p>
          <a:p>
            <a:pPr eaLnBrk="1" hangingPunct="1"/>
            <a:endParaRPr lang="en-US" altLang="en-US"/>
          </a:p>
          <a:p>
            <a:pPr eaLnBrk="1" hangingPunct="1"/>
            <a:r>
              <a:rPr lang="en-US" altLang="en-US"/>
              <a:t>For this work, Special Agent in Charge Tanchak has become a pioneer in bringing a new method of distance learning to the organization.  </a:t>
            </a:r>
          </a:p>
          <a:p>
            <a:pPr eaLnBrk="1" hangingPunct="1"/>
            <a:endParaRPr lang="en-US" altLang="en-US"/>
          </a:p>
          <a:p>
            <a:pPr eaLnBrk="1" hangingPunct="1"/>
            <a:r>
              <a:rPr lang="en-US" altLang="en-US"/>
              <a:t>On behalf of the membership and Board of Directors of the FGDLA, congratulations on being presented with the Pioneer Award</a:t>
            </a:r>
          </a:p>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7DE04FB6-F116-D615-CDC5-E8EEF32858D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820055-958F-7146-AED5-6D7C38BF6A60}"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ACE973A4-1128-A93A-C381-C994B17FD3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EE716409-97B2-8F76-8269-64A5AD158C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Konstance developed a workflow, script, and ultimately microlearning videos used by the training staff to supplement the Train-the-Trainer courses at the FAA Academy. In only a few short weeks while juggling her training schedule and other course revision and development tasks, she led a small team of three and was able to successfully develop prototypes to present to management. </a:t>
            </a:r>
          </a:p>
          <a:p>
            <a:pPr eaLnBrk="1" hangingPunct="1"/>
            <a:endParaRPr lang="en-US" altLang="en-US"/>
          </a:p>
          <a:p>
            <a:pPr eaLnBrk="1" hangingPunct="1"/>
            <a:r>
              <a:rPr lang="en-US" altLang="en-US"/>
              <a:t>A few months later, Konstance volunteered to work on another microlearning video project focused on how to manage a difficult student.  This five-minute video served a dual purpose as a just-in-time refresher for seasoned instructors, and it would also be incorporated into three train-the-trainer courses for newly hired instructors seeking their FAA Academy teaching certification. </a:t>
            </a:r>
          </a:p>
          <a:p>
            <a:pPr eaLnBrk="1" hangingPunct="1"/>
            <a:endParaRPr lang="en-US" altLang="en-US"/>
          </a:p>
          <a:p>
            <a:pPr eaLnBrk="1" hangingPunct="1"/>
            <a:r>
              <a:rPr lang="en-US" altLang="en-US"/>
              <a:t>All the videos are staged on a SharePoint site and are just one of the new technologies used to help transform the FAA into a predominant global learning institute.</a:t>
            </a:r>
          </a:p>
          <a:p>
            <a:pPr eaLnBrk="1" hangingPunct="1"/>
            <a:endParaRPr lang="en-US" altLang="en-US"/>
          </a:p>
          <a:p>
            <a:pPr eaLnBrk="1" hangingPunct="1"/>
            <a:r>
              <a:rPr lang="en-US" altLang="en-US"/>
              <a:t>On behalf of the membership and Board of Directors of the FGDLA, congratulations on being presented with the Pioneer Award</a:t>
            </a:r>
          </a:p>
        </p:txBody>
      </p:sp>
      <p:sp>
        <p:nvSpPr>
          <p:cNvPr id="40964" name="Slide Number Placeholder 3">
            <a:extLst>
              <a:ext uri="{FF2B5EF4-FFF2-40B4-BE49-F238E27FC236}">
                <a16:creationId xmlns:a16="http://schemas.microsoft.com/office/drawing/2014/main" id="{EE30E6CA-26F0-61C8-AD82-5C86555B6BE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B6799D-9256-9847-85BA-735AA87E400E}"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6B99C95-A8E1-8B61-E0BB-9CC098578146}"/>
              </a:ext>
            </a:extLst>
          </p:cNvPr>
          <p:cNvSpPr>
            <a:spLocks noGrp="1"/>
          </p:cNvSpPr>
          <p:nvPr>
            <p:ph type="dt" sz="half" idx="10"/>
          </p:nvPr>
        </p:nvSpPr>
        <p:spPr/>
        <p:txBody>
          <a:bodyPr/>
          <a:lstStyle>
            <a:lvl1pPr>
              <a:defRPr/>
            </a:lvl1pPr>
          </a:lstStyle>
          <a:p>
            <a:pPr>
              <a:defRPr/>
            </a:pPr>
            <a:fld id="{BEEF8B56-14C1-2F4B-98D0-1C73C8489762}" type="datetimeFigureOut">
              <a:rPr lang="en-US"/>
              <a:pPr>
                <a:defRPr/>
              </a:pPr>
              <a:t>6/4/24</a:t>
            </a:fld>
            <a:endParaRPr lang="en-US" dirty="0"/>
          </a:p>
        </p:txBody>
      </p:sp>
      <p:sp>
        <p:nvSpPr>
          <p:cNvPr id="5" name="Footer Placeholder 4">
            <a:extLst>
              <a:ext uri="{FF2B5EF4-FFF2-40B4-BE49-F238E27FC236}">
                <a16:creationId xmlns:a16="http://schemas.microsoft.com/office/drawing/2014/main" id="{86FE1866-E1E5-0F35-5B77-30DF1EDE839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71B5E3-26CA-C75F-11DB-D34025946719}"/>
              </a:ext>
            </a:extLst>
          </p:cNvPr>
          <p:cNvSpPr>
            <a:spLocks noGrp="1"/>
          </p:cNvSpPr>
          <p:nvPr>
            <p:ph type="sldNum" sz="quarter" idx="12"/>
          </p:nvPr>
        </p:nvSpPr>
        <p:spPr/>
        <p:txBody>
          <a:bodyPr/>
          <a:lstStyle>
            <a:lvl1pPr>
              <a:defRPr/>
            </a:lvl1pPr>
          </a:lstStyle>
          <a:p>
            <a:fld id="{68E7D332-B851-6840-8EA6-DC954F57B01F}" type="slidenum">
              <a:rPr lang="en-US" altLang="en-US"/>
              <a:pPr/>
              <a:t>‹#›</a:t>
            </a:fld>
            <a:endParaRPr lang="en-US" altLang="en-US"/>
          </a:p>
        </p:txBody>
      </p:sp>
    </p:spTree>
    <p:extLst>
      <p:ext uri="{BB962C8B-B14F-4D97-AF65-F5344CB8AC3E}">
        <p14:creationId xmlns:p14="http://schemas.microsoft.com/office/powerpoint/2010/main" val="2992516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3C35E7-6FA6-CC2D-4643-899D7F9915FF}"/>
              </a:ext>
            </a:extLst>
          </p:cNvPr>
          <p:cNvSpPr>
            <a:spLocks noGrp="1"/>
          </p:cNvSpPr>
          <p:nvPr>
            <p:ph type="dt" sz="half" idx="10"/>
          </p:nvPr>
        </p:nvSpPr>
        <p:spPr/>
        <p:txBody>
          <a:bodyPr/>
          <a:lstStyle>
            <a:lvl1pPr>
              <a:defRPr/>
            </a:lvl1pPr>
          </a:lstStyle>
          <a:p>
            <a:pPr>
              <a:defRPr/>
            </a:pPr>
            <a:fld id="{86DF53A1-91CB-5A42-AB55-3C073D9D2510}" type="datetimeFigureOut">
              <a:rPr lang="en-US"/>
              <a:pPr>
                <a:defRPr/>
              </a:pPr>
              <a:t>6/4/24</a:t>
            </a:fld>
            <a:endParaRPr lang="en-US" dirty="0"/>
          </a:p>
        </p:txBody>
      </p:sp>
      <p:sp>
        <p:nvSpPr>
          <p:cNvPr id="5" name="Footer Placeholder 4">
            <a:extLst>
              <a:ext uri="{FF2B5EF4-FFF2-40B4-BE49-F238E27FC236}">
                <a16:creationId xmlns:a16="http://schemas.microsoft.com/office/drawing/2014/main" id="{91DC8256-75B7-8475-63D4-D427E2376D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A1CDB4-D4AE-E85D-EB6A-3F6B933CC01F}"/>
              </a:ext>
            </a:extLst>
          </p:cNvPr>
          <p:cNvSpPr>
            <a:spLocks noGrp="1"/>
          </p:cNvSpPr>
          <p:nvPr>
            <p:ph type="sldNum" sz="quarter" idx="12"/>
          </p:nvPr>
        </p:nvSpPr>
        <p:spPr/>
        <p:txBody>
          <a:bodyPr/>
          <a:lstStyle>
            <a:lvl1pPr>
              <a:defRPr/>
            </a:lvl1pPr>
          </a:lstStyle>
          <a:p>
            <a:fld id="{25F274B7-F599-A64A-93C9-53B91C24CEF5}" type="slidenum">
              <a:rPr lang="en-US" altLang="en-US"/>
              <a:pPr/>
              <a:t>‹#›</a:t>
            </a:fld>
            <a:endParaRPr lang="en-US" altLang="en-US"/>
          </a:p>
        </p:txBody>
      </p:sp>
    </p:spTree>
    <p:extLst>
      <p:ext uri="{BB962C8B-B14F-4D97-AF65-F5344CB8AC3E}">
        <p14:creationId xmlns:p14="http://schemas.microsoft.com/office/powerpoint/2010/main" val="3912969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B3193-A9DA-8708-0A9B-81EAA561E73E}"/>
              </a:ext>
            </a:extLst>
          </p:cNvPr>
          <p:cNvSpPr>
            <a:spLocks noGrp="1"/>
          </p:cNvSpPr>
          <p:nvPr>
            <p:ph type="dt" sz="half" idx="10"/>
          </p:nvPr>
        </p:nvSpPr>
        <p:spPr/>
        <p:txBody>
          <a:bodyPr/>
          <a:lstStyle>
            <a:lvl1pPr>
              <a:defRPr/>
            </a:lvl1pPr>
          </a:lstStyle>
          <a:p>
            <a:pPr>
              <a:defRPr/>
            </a:pPr>
            <a:fld id="{756C9BB5-D5B8-E04F-8337-961F0CD40751}" type="datetimeFigureOut">
              <a:rPr lang="en-US"/>
              <a:pPr>
                <a:defRPr/>
              </a:pPr>
              <a:t>6/4/24</a:t>
            </a:fld>
            <a:endParaRPr lang="en-US" dirty="0"/>
          </a:p>
        </p:txBody>
      </p:sp>
      <p:sp>
        <p:nvSpPr>
          <p:cNvPr id="5" name="Footer Placeholder 4">
            <a:extLst>
              <a:ext uri="{FF2B5EF4-FFF2-40B4-BE49-F238E27FC236}">
                <a16:creationId xmlns:a16="http://schemas.microsoft.com/office/drawing/2014/main" id="{CC59761B-CD19-9130-E58B-7CAD28DC1D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D58CF1F-938D-89DE-2C1B-2D2E49AF1EBA}"/>
              </a:ext>
            </a:extLst>
          </p:cNvPr>
          <p:cNvSpPr>
            <a:spLocks noGrp="1"/>
          </p:cNvSpPr>
          <p:nvPr>
            <p:ph type="sldNum" sz="quarter" idx="12"/>
          </p:nvPr>
        </p:nvSpPr>
        <p:spPr/>
        <p:txBody>
          <a:bodyPr/>
          <a:lstStyle>
            <a:lvl1pPr>
              <a:defRPr/>
            </a:lvl1pPr>
          </a:lstStyle>
          <a:p>
            <a:fld id="{35B87679-3669-654E-9E14-C92405304CAE}" type="slidenum">
              <a:rPr lang="en-US" altLang="en-US"/>
              <a:pPr/>
              <a:t>‹#›</a:t>
            </a:fld>
            <a:endParaRPr lang="en-US" altLang="en-US"/>
          </a:p>
        </p:txBody>
      </p:sp>
    </p:spTree>
    <p:extLst>
      <p:ext uri="{BB962C8B-B14F-4D97-AF65-F5344CB8AC3E}">
        <p14:creationId xmlns:p14="http://schemas.microsoft.com/office/powerpoint/2010/main" val="1613547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F8AE2-8570-E081-96E4-0782E713E860}"/>
              </a:ext>
            </a:extLst>
          </p:cNvPr>
          <p:cNvSpPr>
            <a:spLocks noGrp="1"/>
          </p:cNvSpPr>
          <p:nvPr>
            <p:ph type="dt" sz="half" idx="10"/>
          </p:nvPr>
        </p:nvSpPr>
        <p:spPr/>
        <p:txBody>
          <a:bodyPr/>
          <a:lstStyle>
            <a:lvl1pPr>
              <a:defRPr/>
            </a:lvl1pPr>
          </a:lstStyle>
          <a:p>
            <a:pPr>
              <a:defRPr/>
            </a:pPr>
            <a:fld id="{87CB7C38-70B4-AC43-BAF9-E9D16B0A3E8D}" type="datetimeFigureOut">
              <a:rPr lang="en-US"/>
              <a:pPr>
                <a:defRPr/>
              </a:pPr>
              <a:t>6/4/24</a:t>
            </a:fld>
            <a:endParaRPr lang="en-US" dirty="0"/>
          </a:p>
        </p:txBody>
      </p:sp>
      <p:sp>
        <p:nvSpPr>
          <p:cNvPr id="5" name="Footer Placeholder 4">
            <a:extLst>
              <a:ext uri="{FF2B5EF4-FFF2-40B4-BE49-F238E27FC236}">
                <a16:creationId xmlns:a16="http://schemas.microsoft.com/office/drawing/2014/main" id="{143DF17A-0C19-CAE6-7729-7A426C614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A7FEB5-BC79-01C1-8FE0-99E391558B7E}"/>
              </a:ext>
            </a:extLst>
          </p:cNvPr>
          <p:cNvSpPr>
            <a:spLocks noGrp="1"/>
          </p:cNvSpPr>
          <p:nvPr>
            <p:ph type="sldNum" sz="quarter" idx="12"/>
          </p:nvPr>
        </p:nvSpPr>
        <p:spPr/>
        <p:txBody>
          <a:bodyPr/>
          <a:lstStyle>
            <a:lvl1pPr>
              <a:defRPr/>
            </a:lvl1pPr>
          </a:lstStyle>
          <a:p>
            <a:fld id="{8B62EC15-CCE5-9940-B79F-70C01F675002}" type="slidenum">
              <a:rPr lang="en-US" altLang="en-US"/>
              <a:pPr/>
              <a:t>‹#›</a:t>
            </a:fld>
            <a:endParaRPr lang="en-US" altLang="en-US"/>
          </a:p>
        </p:txBody>
      </p:sp>
    </p:spTree>
    <p:extLst>
      <p:ext uri="{BB962C8B-B14F-4D97-AF65-F5344CB8AC3E}">
        <p14:creationId xmlns:p14="http://schemas.microsoft.com/office/powerpoint/2010/main" val="1636709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126536-BF89-8F52-4B7E-35CE973A1812}"/>
              </a:ext>
            </a:extLst>
          </p:cNvPr>
          <p:cNvSpPr>
            <a:spLocks noGrp="1"/>
          </p:cNvSpPr>
          <p:nvPr>
            <p:ph type="dt" sz="half" idx="10"/>
          </p:nvPr>
        </p:nvSpPr>
        <p:spPr/>
        <p:txBody>
          <a:bodyPr/>
          <a:lstStyle>
            <a:lvl1pPr>
              <a:defRPr/>
            </a:lvl1pPr>
          </a:lstStyle>
          <a:p>
            <a:pPr>
              <a:defRPr/>
            </a:pPr>
            <a:fld id="{25F5C1D4-B1B2-F144-AD0A-9460CD03710D}" type="datetimeFigureOut">
              <a:rPr lang="en-US"/>
              <a:pPr>
                <a:defRPr/>
              </a:pPr>
              <a:t>6/4/24</a:t>
            </a:fld>
            <a:endParaRPr lang="en-US" dirty="0"/>
          </a:p>
        </p:txBody>
      </p:sp>
      <p:sp>
        <p:nvSpPr>
          <p:cNvPr id="5" name="Footer Placeholder 4">
            <a:extLst>
              <a:ext uri="{FF2B5EF4-FFF2-40B4-BE49-F238E27FC236}">
                <a16:creationId xmlns:a16="http://schemas.microsoft.com/office/drawing/2014/main" id="{01B369BA-F369-4A94-567B-7132F80EDA5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8B29C2-AF6C-689D-FFEA-83B332475925}"/>
              </a:ext>
            </a:extLst>
          </p:cNvPr>
          <p:cNvSpPr>
            <a:spLocks noGrp="1"/>
          </p:cNvSpPr>
          <p:nvPr>
            <p:ph type="sldNum" sz="quarter" idx="12"/>
          </p:nvPr>
        </p:nvSpPr>
        <p:spPr/>
        <p:txBody>
          <a:bodyPr/>
          <a:lstStyle>
            <a:lvl1pPr>
              <a:defRPr/>
            </a:lvl1pPr>
          </a:lstStyle>
          <a:p>
            <a:fld id="{DB147F18-9D24-8A45-9041-DDF5F5A48D36}" type="slidenum">
              <a:rPr lang="en-US" altLang="en-US"/>
              <a:pPr/>
              <a:t>‹#›</a:t>
            </a:fld>
            <a:endParaRPr lang="en-US" altLang="en-US"/>
          </a:p>
        </p:txBody>
      </p:sp>
    </p:spTree>
    <p:extLst>
      <p:ext uri="{BB962C8B-B14F-4D97-AF65-F5344CB8AC3E}">
        <p14:creationId xmlns:p14="http://schemas.microsoft.com/office/powerpoint/2010/main" val="1359206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4279EE4-8A0B-E52F-17EA-AE554B6F24DD}"/>
              </a:ext>
            </a:extLst>
          </p:cNvPr>
          <p:cNvSpPr>
            <a:spLocks noGrp="1"/>
          </p:cNvSpPr>
          <p:nvPr>
            <p:ph type="dt" sz="half" idx="10"/>
          </p:nvPr>
        </p:nvSpPr>
        <p:spPr/>
        <p:txBody>
          <a:bodyPr/>
          <a:lstStyle>
            <a:lvl1pPr>
              <a:defRPr/>
            </a:lvl1pPr>
          </a:lstStyle>
          <a:p>
            <a:pPr>
              <a:defRPr/>
            </a:pPr>
            <a:fld id="{01CEE3BC-CBA3-DE4C-956F-8CE6AD298DB8}" type="datetimeFigureOut">
              <a:rPr lang="en-US"/>
              <a:pPr>
                <a:defRPr/>
              </a:pPr>
              <a:t>6/4/24</a:t>
            </a:fld>
            <a:endParaRPr lang="en-US" dirty="0"/>
          </a:p>
        </p:txBody>
      </p:sp>
      <p:sp>
        <p:nvSpPr>
          <p:cNvPr id="6" name="Footer Placeholder 4">
            <a:extLst>
              <a:ext uri="{FF2B5EF4-FFF2-40B4-BE49-F238E27FC236}">
                <a16:creationId xmlns:a16="http://schemas.microsoft.com/office/drawing/2014/main" id="{7F556C10-D5BD-7000-035F-F5768DDF4D5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AD191F-58AF-9765-7A97-5168F2F3D23C}"/>
              </a:ext>
            </a:extLst>
          </p:cNvPr>
          <p:cNvSpPr>
            <a:spLocks noGrp="1"/>
          </p:cNvSpPr>
          <p:nvPr>
            <p:ph type="sldNum" sz="quarter" idx="12"/>
          </p:nvPr>
        </p:nvSpPr>
        <p:spPr/>
        <p:txBody>
          <a:bodyPr/>
          <a:lstStyle>
            <a:lvl1pPr>
              <a:defRPr/>
            </a:lvl1pPr>
          </a:lstStyle>
          <a:p>
            <a:fld id="{4619E8FC-9A3E-2047-9CA5-B5820D63E58B}" type="slidenum">
              <a:rPr lang="en-US" altLang="en-US"/>
              <a:pPr/>
              <a:t>‹#›</a:t>
            </a:fld>
            <a:endParaRPr lang="en-US" altLang="en-US"/>
          </a:p>
        </p:txBody>
      </p:sp>
    </p:spTree>
    <p:extLst>
      <p:ext uri="{BB962C8B-B14F-4D97-AF65-F5344CB8AC3E}">
        <p14:creationId xmlns:p14="http://schemas.microsoft.com/office/powerpoint/2010/main" val="230294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05CBE49-6D51-2C85-3C79-F764FA4ED7E9}"/>
              </a:ext>
            </a:extLst>
          </p:cNvPr>
          <p:cNvSpPr>
            <a:spLocks noGrp="1"/>
          </p:cNvSpPr>
          <p:nvPr>
            <p:ph type="dt" sz="half" idx="10"/>
          </p:nvPr>
        </p:nvSpPr>
        <p:spPr/>
        <p:txBody>
          <a:bodyPr/>
          <a:lstStyle>
            <a:lvl1pPr>
              <a:defRPr/>
            </a:lvl1pPr>
          </a:lstStyle>
          <a:p>
            <a:pPr>
              <a:defRPr/>
            </a:pPr>
            <a:fld id="{F0120F0C-0800-7949-856C-ADE6E9DE688A}" type="datetimeFigureOut">
              <a:rPr lang="en-US"/>
              <a:pPr>
                <a:defRPr/>
              </a:pPr>
              <a:t>6/4/24</a:t>
            </a:fld>
            <a:endParaRPr lang="en-US" dirty="0"/>
          </a:p>
        </p:txBody>
      </p:sp>
      <p:sp>
        <p:nvSpPr>
          <p:cNvPr id="8" name="Footer Placeholder 4">
            <a:extLst>
              <a:ext uri="{FF2B5EF4-FFF2-40B4-BE49-F238E27FC236}">
                <a16:creationId xmlns:a16="http://schemas.microsoft.com/office/drawing/2014/main" id="{0545D09A-5E3A-C185-FE84-100692241B0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A1B93D4-014A-5048-34D9-AEF9F56163A6}"/>
              </a:ext>
            </a:extLst>
          </p:cNvPr>
          <p:cNvSpPr>
            <a:spLocks noGrp="1"/>
          </p:cNvSpPr>
          <p:nvPr>
            <p:ph type="sldNum" sz="quarter" idx="12"/>
          </p:nvPr>
        </p:nvSpPr>
        <p:spPr/>
        <p:txBody>
          <a:bodyPr/>
          <a:lstStyle>
            <a:lvl1pPr>
              <a:defRPr/>
            </a:lvl1pPr>
          </a:lstStyle>
          <a:p>
            <a:fld id="{E05B2676-DE54-7D4E-B16A-9A57B4E146F4}" type="slidenum">
              <a:rPr lang="en-US" altLang="en-US"/>
              <a:pPr/>
              <a:t>‹#›</a:t>
            </a:fld>
            <a:endParaRPr lang="en-US" altLang="en-US"/>
          </a:p>
        </p:txBody>
      </p:sp>
    </p:spTree>
    <p:extLst>
      <p:ext uri="{BB962C8B-B14F-4D97-AF65-F5344CB8AC3E}">
        <p14:creationId xmlns:p14="http://schemas.microsoft.com/office/powerpoint/2010/main" val="908612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416FE8E-EA91-6307-A02A-C2A1DB9360BD}"/>
              </a:ext>
            </a:extLst>
          </p:cNvPr>
          <p:cNvSpPr>
            <a:spLocks noGrp="1"/>
          </p:cNvSpPr>
          <p:nvPr>
            <p:ph type="dt" sz="half" idx="10"/>
          </p:nvPr>
        </p:nvSpPr>
        <p:spPr/>
        <p:txBody>
          <a:bodyPr/>
          <a:lstStyle>
            <a:lvl1pPr>
              <a:defRPr/>
            </a:lvl1pPr>
          </a:lstStyle>
          <a:p>
            <a:pPr>
              <a:defRPr/>
            </a:pPr>
            <a:fld id="{8C52E1A6-CB03-E846-8162-2DBF574F907C}" type="datetimeFigureOut">
              <a:rPr lang="en-US"/>
              <a:pPr>
                <a:defRPr/>
              </a:pPr>
              <a:t>6/4/24</a:t>
            </a:fld>
            <a:endParaRPr lang="en-US" dirty="0"/>
          </a:p>
        </p:txBody>
      </p:sp>
      <p:sp>
        <p:nvSpPr>
          <p:cNvPr id="4" name="Footer Placeholder 4">
            <a:extLst>
              <a:ext uri="{FF2B5EF4-FFF2-40B4-BE49-F238E27FC236}">
                <a16:creationId xmlns:a16="http://schemas.microsoft.com/office/drawing/2014/main" id="{A3455C99-A1AF-E165-DD21-2C7C743B776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9AA1D03-60D8-4736-8339-2332B56655B1}"/>
              </a:ext>
            </a:extLst>
          </p:cNvPr>
          <p:cNvSpPr>
            <a:spLocks noGrp="1"/>
          </p:cNvSpPr>
          <p:nvPr>
            <p:ph type="sldNum" sz="quarter" idx="12"/>
          </p:nvPr>
        </p:nvSpPr>
        <p:spPr/>
        <p:txBody>
          <a:bodyPr/>
          <a:lstStyle>
            <a:lvl1pPr>
              <a:defRPr/>
            </a:lvl1pPr>
          </a:lstStyle>
          <a:p>
            <a:fld id="{73D68F36-AD2E-7D4E-9FE5-5C42E18CBF2D}" type="slidenum">
              <a:rPr lang="en-US" altLang="en-US"/>
              <a:pPr/>
              <a:t>‹#›</a:t>
            </a:fld>
            <a:endParaRPr lang="en-US" altLang="en-US"/>
          </a:p>
        </p:txBody>
      </p:sp>
    </p:spTree>
    <p:extLst>
      <p:ext uri="{BB962C8B-B14F-4D97-AF65-F5344CB8AC3E}">
        <p14:creationId xmlns:p14="http://schemas.microsoft.com/office/powerpoint/2010/main" val="3919679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7C53346-B7F3-5DC4-F2A5-6219E6392E97}"/>
              </a:ext>
            </a:extLst>
          </p:cNvPr>
          <p:cNvSpPr>
            <a:spLocks noGrp="1"/>
          </p:cNvSpPr>
          <p:nvPr>
            <p:ph type="dt" sz="half" idx="10"/>
          </p:nvPr>
        </p:nvSpPr>
        <p:spPr/>
        <p:txBody>
          <a:bodyPr/>
          <a:lstStyle>
            <a:lvl1pPr>
              <a:defRPr/>
            </a:lvl1pPr>
          </a:lstStyle>
          <a:p>
            <a:pPr>
              <a:defRPr/>
            </a:pPr>
            <a:fld id="{72963CD7-58D3-454E-B0B3-CE0630CA481B}" type="datetimeFigureOut">
              <a:rPr lang="en-US"/>
              <a:pPr>
                <a:defRPr/>
              </a:pPr>
              <a:t>6/4/24</a:t>
            </a:fld>
            <a:endParaRPr lang="en-US" dirty="0"/>
          </a:p>
        </p:txBody>
      </p:sp>
      <p:sp>
        <p:nvSpPr>
          <p:cNvPr id="3" name="Footer Placeholder 4">
            <a:extLst>
              <a:ext uri="{FF2B5EF4-FFF2-40B4-BE49-F238E27FC236}">
                <a16:creationId xmlns:a16="http://schemas.microsoft.com/office/drawing/2014/main" id="{EDFCF7FE-8214-8BA7-C6A0-E50CAAEE96F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695BF32-B231-8D2F-3490-90ADCD15310C}"/>
              </a:ext>
            </a:extLst>
          </p:cNvPr>
          <p:cNvSpPr>
            <a:spLocks noGrp="1"/>
          </p:cNvSpPr>
          <p:nvPr>
            <p:ph type="sldNum" sz="quarter" idx="12"/>
          </p:nvPr>
        </p:nvSpPr>
        <p:spPr/>
        <p:txBody>
          <a:bodyPr/>
          <a:lstStyle>
            <a:lvl1pPr>
              <a:defRPr/>
            </a:lvl1pPr>
          </a:lstStyle>
          <a:p>
            <a:fld id="{759312B5-CE5C-DA44-B8A9-F7DBE97E5CAB}" type="slidenum">
              <a:rPr lang="en-US" altLang="en-US"/>
              <a:pPr/>
              <a:t>‹#›</a:t>
            </a:fld>
            <a:endParaRPr lang="en-US" altLang="en-US"/>
          </a:p>
        </p:txBody>
      </p:sp>
    </p:spTree>
    <p:extLst>
      <p:ext uri="{BB962C8B-B14F-4D97-AF65-F5344CB8AC3E}">
        <p14:creationId xmlns:p14="http://schemas.microsoft.com/office/powerpoint/2010/main" val="2637574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A2CEBA7-99B5-31FB-0E0E-7BB4C4F41D1B}"/>
              </a:ext>
            </a:extLst>
          </p:cNvPr>
          <p:cNvSpPr>
            <a:spLocks noGrp="1"/>
          </p:cNvSpPr>
          <p:nvPr>
            <p:ph type="dt" sz="half" idx="10"/>
          </p:nvPr>
        </p:nvSpPr>
        <p:spPr/>
        <p:txBody>
          <a:bodyPr/>
          <a:lstStyle>
            <a:lvl1pPr>
              <a:defRPr/>
            </a:lvl1pPr>
          </a:lstStyle>
          <a:p>
            <a:pPr>
              <a:defRPr/>
            </a:pPr>
            <a:fld id="{4F4F8873-567B-4541-9242-1638C1005621}" type="datetimeFigureOut">
              <a:rPr lang="en-US"/>
              <a:pPr>
                <a:defRPr/>
              </a:pPr>
              <a:t>6/4/24</a:t>
            </a:fld>
            <a:endParaRPr lang="en-US" dirty="0"/>
          </a:p>
        </p:txBody>
      </p:sp>
      <p:sp>
        <p:nvSpPr>
          <p:cNvPr id="6" name="Footer Placeholder 4">
            <a:extLst>
              <a:ext uri="{FF2B5EF4-FFF2-40B4-BE49-F238E27FC236}">
                <a16:creationId xmlns:a16="http://schemas.microsoft.com/office/drawing/2014/main" id="{0F1732D9-E514-C004-BF9F-1987A347527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3B3743D-9654-6B70-6B42-C08D0A9AA464}"/>
              </a:ext>
            </a:extLst>
          </p:cNvPr>
          <p:cNvSpPr>
            <a:spLocks noGrp="1"/>
          </p:cNvSpPr>
          <p:nvPr>
            <p:ph type="sldNum" sz="quarter" idx="12"/>
          </p:nvPr>
        </p:nvSpPr>
        <p:spPr/>
        <p:txBody>
          <a:bodyPr/>
          <a:lstStyle>
            <a:lvl1pPr>
              <a:defRPr/>
            </a:lvl1pPr>
          </a:lstStyle>
          <a:p>
            <a:fld id="{75B4C705-5870-7C44-B1CA-0495F5704B49}" type="slidenum">
              <a:rPr lang="en-US" altLang="en-US"/>
              <a:pPr/>
              <a:t>‹#›</a:t>
            </a:fld>
            <a:endParaRPr lang="en-US" altLang="en-US"/>
          </a:p>
        </p:txBody>
      </p:sp>
    </p:spTree>
    <p:extLst>
      <p:ext uri="{BB962C8B-B14F-4D97-AF65-F5344CB8AC3E}">
        <p14:creationId xmlns:p14="http://schemas.microsoft.com/office/powerpoint/2010/main" val="799354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65FBC31-D91A-7387-0EF0-FD03C735E9FA}"/>
              </a:ext>
            </a:extLst>
          </p:cNvPr>
          <p:cNvSpPr>
            <a:spLocks noGrp="1"/>
          </p:cNvSpPr>
          <p:nvPr>
            <p:ph type="dt" sz="half" idx="10"/>
          </p:nvPr>
        </p:nvSpPr>
        <p:spPr/>
        <p:txBody>
          <a:bodyPr/>
          <a:lstStyle>
            <a:lvl1pPr>
              <a:defRPr/>
            </a:lvl1pPr>
          </a:lstStyle>
          <a:p>
            <a:pPr>
              <a:defRPr/>
            </a:pPr>
            <a:fld id="{2C9525A9-4DC6-7C48-8C53-A24689A009BC}" type="datetimeFigureOut">
              <a:rPr lang="en-US"/>
              <a:pPr>
                <a:defRPr/>
              </a:pPr>
              <a:t>6/4/24</a:t>
            </a:fld>
            <a:endParaRPr lang="en-US" dirty="0"/>
          </a:p>
        </p:txBody>
      </p:sp>
      <p:sp>
        <p:nvSpPr>
          <p:cNvPr id="6" name="Footer Placeholder 4">
            <a:extLst>
              <a:ext uri="{FF2B5EF4-FFF2-40B4-BE49-F238E27FC236}">
                <a16:creationId xmlns:a16="http://schemas.microsoft.com/office/drawing/2014/main" id="{6D5D83F3-DA0C-2C9B-44C2-9D0FF0BD138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5C93121-E59C-DDC5-0BE7-E61D0AAD20BB}"/>
              </a:ext>
            </a:extLst>
          </p:cNvPr>
          <p:cNvSpPr>
            <a:spLocks noGrp="1"/>
          </p:cNvSpPr>
          <p:nvPr>
            <p:ph type="sldNum" sz="quarter" idx="12"/>
          </p:nvPr>
        </p:nvSpPr>
        <p:spPr/>
        <p:txBody>
          <a:bodyPr/>
          <a:lstStyle>
            <a:lvl1pPr>
              <a:defRPr/>
            </a:lvl1pPr>
          </a:lstStyle>
          <a:p>
            <a:fld id="{299C7192-D291-B244-BAE6-AEDCA0020B07}" type="slidenum">
              <a:rPr lang="en-US" altLang="en-US"/>
              <a:pPr/>
              <a:t>‹#›</a:t>
            </a:fld>
            <a:endParaRPr lang="en-US" altLang="en-US"/>
          </a:p>
        </p:txBody>
      </p:sp>
    </p:spTree>
    <p:extLst>
      <p:ext uri="{BB962C8B-B14F-4D97-AF65-F5344CB8AC3E}">
        <p14:creationId xmlns:p14="http://schemas.microsoft.com/office/powerpoint/2010/main" val="370736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B00624E-B1F0-FEA5-F29B-09C01D1AE58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2E94FC9-65AA-4BF7-6076-7899C430DE8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EE3567F-1056-75C3-F73F-5D0971D5B6B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2BFB752-9909-B046-8382-0AD5D9E8A3E6}" type="datetimeFigureOut">
              <a:rPr lang="en-US"/>
              <a:pPr>
                <a:defRPr/>
              </a:pPr>
              <a:t>6/4/24</a:t>
            </a:fld>
            <a:endParaRPr lang="en-US" dirty="0"/>
          </a:p>
        </p:txBody>
      </p:sp>
      <p:sp>
        <p:nvSpPr>
          <p:cNvPr id="5" name="Footer Placeholder 4">
            <a:extLst>
              <a:ext uri="{FF2B5EF4-FFF2-40B4-BE49-F238E27FC236}">
                <a16:creationId xmlns:a16="http://schemas.microsoft.com/office/drawing/2014/main" id="{E602E98B-F6B2-8954-04C5-917E18EA5ED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2170299-22D9-35DD-2026-C4E88D69FA3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9893B5B3-1447-7749-9290-48CD10F0EE8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7.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C:\Users\User\Desktop\FGDLA Webstarts\FGDLA Website Images\header-bg.jpg">
            <a:extLst>
              <a:ext uri="{FF2B5EF4-FFF2-40B4-BE49-F238E27FC236}">
                <a16:creationId xmlns:a16="http://schemas.microsoft.com/office/drawing/2014/main" id="{5AFCF82E-F822-ECC8-D446-137C67054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7" descr="C:\Users\User\Desktop\FGDLA Webstarts\FGDLA Website Images\flag.jpg">
            <a:extLst>
              <a:ext uri="{FF2B5EF4-FFF2-40B4-BE49-F238E27FC236}">
                <a16:creationId xmlns:a16="http://schemas.microsoft.com/office/drawing/2014/main" id="{9E0883BE-B118-B561-FA9F-B5A8AA34E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10">
            <a:extLst>
              <a:ext uri="{FF2B5EF4-FFF2-40B4-BE49-F238E27FC236}">
                <a16:creationId xmlns:a16="http://schemas.microsoft.com/office/drawing/2014/main" id="{B94AC946-572F-2FB5-7E81-BF75188764D8}"/>
              </a:ext>
            </a:extLst>
          </p:cNvPr>
          <p:cNvSpPr txBox="1">
            <a:spLocks noChangeArrowheads="1"/>
          </p:cNvSpPr>
          <p:nvPr/>
        </p:nvSpPr>
        <p:spPr bwMode="auto">
          <a:xfrm>
            <a:off x="76200" y="295275"/>
            <a:ext cx="4343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chemeClr val="bg1"/>
                </a:solidFill>
                <a:latin typeface="Franklin Gothic Demi" panose="020B0603020102020204" pitchFamily="34" charset="0"/>
              </a:rPr>
              <a:t>Welcome to the FGDLA</a:t>
            </a:r>
          </a:p>
          <a:p>
            <a:pPr algn="ctr" eaLnBrk="1" hangingPunct="1"/>
            <a:endParaRPr lang="en-US" altLang="en-US" sz="1000" b="1">
              <a:solidFill>
                <a:schemeClr val="bg1"/>
              </a:solidFill>
              <a:latin typeface="Franklin Gothic Demi" panose="020B0603020102020204" pitchFamily="34" charset="0"/>
            </a:endParaRPr>
          </a:p>
          <a:p>
            <a:pPr algn="ctr" eaLnBrk="1" hangingPunct="1"/>
            <a:r>
              <a:rPr lang="en-US" altLang="en-US" sz="1200" b="1">
                <a:solidFill>
                  <a:schemeClr val="bg1"/>
                </a:solidFill>
                <a:latin typeface="Franklin Gothic Demi" panose="020B0603020102020204" pitchFamily="34" charset="0"/>
              </a:rPr>
              <a:t>Federal Government Distance Learning Association </a:t>
            </a:r>
          </a:p>
        </p:txBody>
      </p:sp>
      <p:pic>
        <p:nvPicPr>
          <p:cNvPr id="2053" name="Picture 11" descr="C:\Users\User\Desktop\FGDLA Webstarts\img_main.jpg">
            <a:extLst>
              <a:ext uri="{FF2B5EF4-FFF2-40B4-BE49-F238E27FC236}">
                <a16:creationId xmlns:a16="http://schemas.microsoft.com/office/drawing/2014/main" id="{4972B90C-0793-83E0-80D7-91161274D0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45088"/>
            <a:ext cx="914400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15">
            <a:extLst>
              <a:ext uri="{FF2B5EF4-FFF2-40B4-BE49-F238E27FC236}">
                <a16:creationId xmlns:a16="http://schemas.microsoft.com/office/drawing/2014/main" id="{AC60376F-A3DD-81E4-C9F2-A9DA8A28C646}"/>
              </a:ext>
            </a:extLst>
          </p:cNvPr>
          <p:cNvSpPr txBox="1">
            <a:spLocks noChangeArrowheads="1"/>
          </p:cNvSpPr>
          <p:nvPr/>
        </p:nvSpPr>
        <p:spPr bwMode="auto">
          <a:xfrm>
            <a:off x="0" y="1601788"/>
            <a:ext cx="9144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b="1">
                <a:solidFill>
                  <a:srgbClr val="043466"/>
                </a:solidFill>
                <a:latin typeface="Franklin Gothic Demi" panose="020B0603020102020204" pitchFamily="34" charset="0"/>
              </a:rPr>
              <a:t>2023 Annual Awards</a:t>
            </a:r>
          </a:p>
          <a:p>
            <a:pPr algn="ctr" eaLnBrk="1" hangingPunct="1"/>
            <a:r>
              <a:rPr lang="en-US" altLang="en-US" sz="5400" b="1">
                <a:solidFill>
                  <a:srgbClr val="043466"/>
                </a:solidFill>
                <a:latin typeface="Franklin Gothic Demi" panose="020B0603020102020204" pitchFamily="34" charset="0"/>
              </a:rPr>
              <a:t>Virtual Ceremony</a:t>
            </a:r>
          </a:p>
        </p:txBody>
      </p:sp>
      <p:sp>
        <p:nvSpPr>
          <p:cNvPr id="2055" name="Rectangle 1">
            <a:extLst>
              <a:ext uri="{FF2B5EF4-FFF2-40B4-BE49-F238E27FC236}">
                <a16:creationId xmlns:a16="http://schemas.microsoft.com/office/drawing/2014/main" id="{B627D79C-9EF3-CD30-5873-CE5CB8B678AC}"/>
              </a:ext>
            </a:extLst>
          </p:cNvPr>
          <p:cNvSpPr>
            <a:spLocks noChangeArrowheads="1"/>
          </p:cNvSpPr>
          <p:nvPr/>
        </p:nvSpPr>
        <p:spPr bwMode="auto">
          <a:xfrm>
            <a:off x="0" y="3536950"/>
            <a:ext cx="9144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rgbClr val="043466"/>
                </a:solidFill>
                <a:latin typeface="Franklin Gothic Demi" panose="020B0603020102020204" pitchFamily="34" charset="0"/>
              </a:rPr>
              <a:t>Celebrating the Association’s 27</a:t>
            </a:r>
            <a:r>
              <a:rPr lang="en-US" altLang="en-US" sz="2400" b="1" baseline="30000">
                <a:solidFill>
                  <a:srgbClr val="043466"/>
                </a:solidFill>
                <a:latin typeface="Franklin Gothic Demi" panose="020B0603020102020204" pitchFamily="34" charset="0"/>
              </a:rPr>
              <a:t>th</a:t>
            </a:r>
            <a:r>
              <a:rPr lang="en-US" altLang="en-US" sz="2400" b="1">
                <a:solidFill>
                  <a:srgbClr val="043466"/>
                </a:solidFill>
                <a:latin typeface="Franklin Gothic Demi" panose="020B0603020102020204" pitchFamily="34" charset="0"/>
              </a:rPr>
              <a:t> anniversary</a:t>
            </a:r>
          </a:p>
          <a:p>
            <a:pPr algn="ctr" eaLnBrk="1" hangingPunct="1"/>
            <a:r>
              <a:rPr lang="en-US" altLang="en-US" sz="2400" b="1">
                <a:solidFill>
                  <a:srgbClr val="043466"/>
                </a:solidFill>
                <a:latin typeface="Franklin Gothic Demi" panose="020B0603020102020204" pitchFamily="34" charset="0"/>
              </a:rPr>
              <a:t>recognizing excellence in distance learning</a:t>
            </a:r>
          </a:p>
          <a:p>
            <a:pPr algn="ctr" eaLnBrk="1" hangingPunct="1"/>
            <a:endParaRPr lang="en-US" altLang="en-US" b="1">
              <a:solidFill>
                <a:srgbClr val="043466"/>
              </a:solidFill>
              <a:latin typeface="Franklin Gothic Demi" panose="020B06030201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C:\Users\User\Desktop\FGDLA Webstarts\FGDLA Website Images\header-bg.jpg">
            <a:extLst>
              <a:ext uri="{FF2B5EF4-FFF2-40B4-BE49-F238E27FC236}">
                <a16:creationId xmlns:a16="http://schemas.microsoft.com/office/drawing/2014/main" id="{B61BC08E-6B76-F838-C342-8719F2DA0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7" descr="C:\Users\User\Desktop\FGDLA Webstarts\FGDLA Website Images\flag.jpg">
            <a:extLst>
              <a:ext uri="{FF2B5EF4-FFF2-40B4-BE49-F238E27FC236}">
                <a16:creationId xmlns:a16="http://schemas.microsoft.com/office/drawing/2014/main" id="{342636DC-909A-0C20-BF7C-F88D94A3D2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9">
            <a:extLst>
              <a:ext uri="{FF2B5EF4-FFF2-40B4-BE49-F238E27FC236}">
                <a16:creationId xmlns:a16="http://schemas.microsoft.com/office/drawing/2014/main" id="{6D18E6A6-8367-91B3-BE23-7BECF1E2213D}"/>
              </a:ext>
            </a:extLst>
          </p:cNvPr>
          <p:cNvSpPr>
            <a:spLocks noChangeArrowheads="1"/>
          </p:cNvSpPr>
          <p:nvPr/>
        </p:nvSpPr>
        <p:spPr bwMode="auto">
          <a:xfrm>
            <a:off x="1295400" y="4648200"/>
            <a:ext cx="7010400" cy="1692275"/>
          </a:xfrm>
          <a:prstGeom prst="rect">
            <a:avLst/>
          </a:prstGeom>
          <a:noFill/>
          <a:ln w="9525">
            <a:noFill/>
            <a:miter lim="800000"/>
            <a:headEnd/>
            <a:tailEnd/>
          </a:ln>
        </p:spPr>
        <p:txBody>
          <a:bodyPr>
            <a:spAutoFit/>
          </a:bodyPr>
          <a:lstStyle/>
          <a:p>
            <a:pPr algn="ctr">
              <a:defRPr/>
            </a:pPr>
            <a:r>
              <a:rPr lang="en-US" sz="3200" b="1" dirty="0">
                <a:solidFill>
                  <a:srgbClr val="043466"/>
                </a:solidFill>
                <a:latin typeface="Franklin Gothic Demi" pitchFamily="34" charset="0"/>
                <a:cs typeface="Arial" charset="0"/>
              </a:rPr>
              <a:t>Scott Tanchak </a:t>
            </a:r>
          </a:p>
          <a:p>
            <a:pPr algn="ctr">
              <a:defRPr/>
            </a:pPr>
            <a:r>
              <a:rPr lang="en-US" sz="2400" b="1" dirty="0">
                <a:solidFill>
                  <a:schemeClr val="accent1">
                    <a:lumMod val="50000"/>
                  </a:schemeClr>
                </a:solidFill>
                <a:latin typeface="Franklin Gothic Book" pitchFamily="34" charset="0"/>
                <a:cs typeface="Arial" charset="0"/>
              </a:rPr>
              <a:t>Special Agent in Charge </a:t>
            </a:r>
          </a:p>
          <a:p>
            <a:pPr algn="ctr">
              <a:defRPr/>
            </a:pPr>
            <a:r>
              <a:rPr lang="en-US" sz="2400" b="1" dirty="0">
                <a:solidFill>
                  <a:schemeClr val="accent1">
                    <a:lumMod val="50000"/>
                  </a:schemeClr>
                </a:solidFill>
                <a:latin typeface="Franklin Gothic Book" pitchFamily="34" charset="0"/>
                <a:cs typeface="Arial" charset="0"/>
              </a:rPr>
              <a:t>Office of Investigation, Office of Inspector General</a:t>
            </a:r>
          </a:p>
          <a:p>
            <a:pPr algn="ctr">
              <a:defRPr/>
            </a:pPr>
            <a:r>
              <a:rPr lang="en-US" sz="2400" b="1" dirty="0">
                <a:solidFill>
                  <a:schemeClr val="accent1">
                    <a:lumMod val="50000"/>
                  </a:schemeClr>
                </a:solidFill>
                <a:latin typeface="Franklin Gothic Book" pitchFamily="34" charset="0"/>
                <a:cs typeface="Arial" charset="0"/>
              </a:rPr>
              <a:t>U.S. Department of Housing and Urban Development </a:t>
            </a:r>
          </a:p>
        </p:txBody>
      </p:sp>
      <p:sp>
        <p:nvSpPr>
          <p:cNvPr id="12293" name="TextBox 6">
            <a:extLst>
              <a:ext uri="{FF2B5EF4-FFF2-40B4-BE49-F238E27FC236}">
                <a16:creationId xmlns:a16="http://schemas.microsoft.com/office/drawing/2014/main" id="{2AEBF754-A13B-4531-F6E1-715B0EB7E182}"/>
              </a:ext>
            </a:extLst>
          </p:cNvPr>
          <p:cNvSpPr txBox="1">
            <a:spLocks noChangeArrowheads="1"/>
          </p:cNvSpPr>
          <p:nvPr/>
        </p:nvSpPr>
        <p:spPr bwMode="auto">
          <a:xfrm>
            <a:off x="0" y="422275"/>
            <a:ext cx="434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chemeClr val="bg1"/>
                </a:solidFill>
                <a:latin typeface="Franklin Gothic Demi" panose="020B0603020102020204" pitchFamily="34" charset="0"/>
              </a:rPr>
              <a:t>Pioneer Award Winner</a:t>
            </a:r>
          </a:p>
        </p:txBody>
      </p:sp>
      <p:sp>
        <p:nvSpPr>
          <p:cNvPr id="12294" name="AutoShape 8" descr="Scott Tanchak">
            <a:extLst>
              <a:ext uri="{FF2B5EF4-FFF2-40B4-BE49-F238E27FC236}">
                <a16:creationId xmlns:a16="http://schemas.microsoft.com/office/drawing/2014/main" id="{FFCBB342-A982-3EC8-E9AE-ECA4CB91FF93}"/>
              </a:ext>
            </a:extLst>
          </p:cNvPr>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2295" name="Picture 9" descr="C:\Users\User\Desktop\Scott.jpg">
            <a:extLst>
              <a:ext uri="{FF2B5EF4-FFF2-40B4-BE49-F238E27FC236}">
                <a16:creationId xmlns:a16="http://schemas.microsoft.com/office/drawing/2014/main" id="{DF0AFCD6-AD1C-CC81-AF90-8105DD97B0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1863" y="2209800"/>
            <a:ext cx="2243137"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C:\Users\User\Desktop\FGDLA Webstarts\FGDLA Website Images\header-bg.jpg">
            <a:extLst>
              <a:ext uri="{FF2B5EF4-FFF2-40B4-BE49-F238E27FC236}">
                <a16:creationId xmlns:a16="http://schemas.microsoft.com/office/drawing/2014/main" id="{4D89D421-2995-6701-27D8-CF69157C0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7" descr="C:\Users\User\Desktop\FGDLA Webstarts\FGDLA Website Images\flag.jpg">
            <a:extLst>
              <a:ext uri="{FF2B5EF4-FFF2-40B4-BE49-F238E27FC236}">
                <a16:creationId xmlns:a16="http://schemas.microsoft.com/office/drawing/2014/main" id="{9F8D2099-EF92-4C5B-1231-D8DA98355C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9">
            <a:extLst>
              <a:ext uri="{FF2B5EF4-FFF2-40B4-BE49-F238E27FC236}">
                <a16:creationId xmlns:a16="http://schemas.microsoft.com/office/drawing/2014/main" id="{9CEBD016-B774-B5C7-481F-34D028131CB0}"/>
              </a:ext>
            </a:extLst>
          </p:cNvPr>
          <p:cNvSpPr>
            <a:spLocks noChangeArrowheads="1"/>
          </p:cNvSpPr>
          <p:nvPr/>
        </p:nvSpPr>
        <p:spPr bwMode="auto">
          <a:xfrm>
            <a:off x="152400" y="4648200"/>
            <a:ext cx="8763000" cy="2062103"/>
          </a:xfrm>
          <a:prstGeom prst="rect">
            <a:avLst/>
          </a:prstGeom>
          <a:noFill/>
          <a:ln w="9525">
            <a:noFill/>
            <a:miter lim="800000"/>
            <a:headEnd/>
            <a:tailEnd/>
          </a:ln>
        </p:spPr>
        <p:txBody>
          <a:bodyPr>
            <a:spAutoFit/>
          </a:bodyPr>
          <a:lstStyle/>
          <a:p>
            <a:pPr algn="ctr">
              <a:defRPr/>
            </a:pPr>
            <a:r>
              <a:rPr lang="en-US" sz="3200" b="1" dirty="0">
                <a:solidFill>
                  <a:srgbClr val="043466"/>
                </a:solidFill>
                <a:latin typeface="Franklin Gothic Demi" pitchFamily="34" charset="0"/>
                <a:cs typeface="Arial" charset="0"/>
              </a:rPr>
              <a:t>       Konstance N. </a:t>
            </a:r>
            <a:r>
              <a:rPr lang="en-US" sz="3200" b="1" dirty="0" err="1">
                <a:solidFill>
                  <a:srgbClr val="043466"/>
                </a:solidFill>
                <a:latin typeface="Franklin Gothic Demi" pitchFamily="34" charset="0"/>
                <a:cs typeface="Arial" charset="0"/>
              </a:rPr>
              <a:t>Crownover</a:t>
            </a:r>
            <a:r>
              <a:rPr lang="en-US" sz="3200" b="1" dirty="0">
                <a:solidFill>
                  <a:srgbClr val="043466"/>
                </a:solidFill>
                <a:latin typeface="Franklin Gothic Demi" pitchFamily="34" charset="0"/>
                <a:cs typeface="Arial" charset="0"/>
              </a:rPr>
              <a:t> </a:t>
            </a:r>
          </a:p>
          <a:p>
            <a:pPr algn="ctr">
              <a:defRPr/>
            </a:pPr>
            <a:r>
              <a:rPr lang="en-US" sz="2400" b="1" dirty="0">
                <a:solidFill>
                  <a:schemeClr val="accent1">
                    <a:lumMod val="50000"/>
                  </a:schemeClr>
                </a:solidFill>
                <a:latin typeface="Franklin Gothic Book" pitchFamily="34" charset="0"/>
                <a:cs typeface="Arial" charset="0"/>
              </a:rPr>
              <a:t>           Instructional Systems Specialist</a:t>
            </a:r>
          </a:p>
          <a:p>
            <a:pPr algn="ctr">
              <a:defRPr/>
            </a:pPr>
            <a:r>
              <a:rPr lang="en-US" sz="2400" b="1" dirty="0">
                <a:solidFill>
                  <a:schemeClr val="accent1">
                    <a:lumMod val="50000"/>
                  </a:schemeClr>
                </a:solidFill>
                <a:latin typeface="Franklin Gothic Book" pitchFamily="34" charset="0"/>
                <a:cs typeface="Arial" charset="0"/>
              </a:rPr>
              <a:t>Training Services Support Division, Training and Evaluation Branch</a:t>
            </a:r>
          </a:p>
          <a:p>
            <a:pPr algn="ctr">
              <a:defRPr/>
            </a:pPr>
            <a:r>
              <a:rPr lang="en-US" sz="2400" b="1" dirty="0">
                <a:solidFill>
                  <a:schemeClr val="accent1">
                    <a:lumMod val="50000"/>
                  </a:schemeClr>
                </a:solidFill>
                <a:latin typeface="Franklin Gothic Book" pitchFamily="34" charset="0"/>
                <a:cs typeface="Arial" charset="0"/>
              </a:rPr>
              <a:t>FAA Academy</a:t>
            </a:r>
          </a:p>
        </p:txBody>
      </p:sp>
      <p:sp>
        <p:nvSpPr>
          <p:cNvPr id="13317" name="TextBox 6">
            <a:extLst>
              <a:ext uri="{FF2B5EF4-FFF2-40B4-BE49-F238E27FC236}">
                <a16:creationId xmlns:a16="http://schemas.microsoft.com/office/drawing/2014/main" id="{E5B6A1EA-89AA-5E41-6A0A-4EE2DF669CF2}"/>
              </a:ext>
            </a:extLst>
          </p:cNvPr>
          <p:cNvSpPr txBox="1">
            <a:spLocks noChangeArrowheads="1"/>
          </p:cNvSpPr>
          <p:nvPr/>
        </p:nvSpPr>
        <p:spPr bwMode="auto">
          <a:xfrm>
            <a:off x="0" y="422275"/>
            <a:ext cx="434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chemeClr val="bg1"/>
                </a:solidFill>
                <a:latin typeface="Franklin Gothic Demi" panose="020B0603020102020204" pitchFamily="34" charset="0"/>
              </a:rPr>
              <a:t>Pioneer Award Winner</a:t>
            </a:r>
          </a:p>
        </p:txBody>
      </p:sp>
      <p:pic>
        <p:nvPicPr>
          <p:cNvPr id="13318" name="Picture 7" descr="C:\Users\User\Desktop\Konstance.jpg">
            <a:extLst>
              <a:ext uri="{FF2B5EF4-FFF2-40B4-BE49-F238E27FC236}">
                <a16:creationId xmlns:a16="http://schemas.microsoft.com/office/drawing/2014/main" id="{95A10407-7FB5-5C8E-D8FB-921C65C6DF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7100" y="2133600"/>
            <a:ext cx="23241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C:\Users\User\Desktop\FGDLA Webstarts\FGDLA Website Images\header-bg.jpg">
            <a:extLst>
              <a:ext uri="{FF2B5EF4-FFF2-40B4-BE49-F238E27FC236}">
                <a16:creationId xmlns:a16="http://schemas.microsoft.com/office/drawing/2014/main" id="{0B76E9EC-435C-1D26-D3B1-1C41C9449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7" descr="C:\Users\User\Desktop\FGDLA Webstarts\FGDLA Website Images\flag.jpg">
            <a:extLst>
              <a:ext uri="{FF2B5EF4-FFF2-40B4-BE49-F238E27FC236}">
                <a16:creationId xmlns:a16="http://schemas.microsoft.com/office/drawing/2014/main" id="{3B65CB81-B4FF-092E-0CE7-55EFB3D2D5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9">
            <a:extLst>
              <a:ext uri="{FF2B5EF4-FFF2-40B4-BE49-F238E27FC236}">
                <a16:creationId xmlns:a16="http://schemas.microsoft.com/office/drawing/2014/main" id="{0949D160-9147-122B-0EF6-7FC867C9385D}"/>
              </a:ext>
            </a:extLst>
          </p:cNvPr>
          <p:cNvSpPr>
            <a:spLocks noChangeArrowheads="1"/>
          </p:cNvSpPr>
          <p:nvPr/>
        </p:nvSpPr>
        <p:spPr bwMode="auto">
          <a:xfrm>
            <a:off x="152400" y="4648200"/>
            <a:ext cx="8763000" cy="1692275"/>
          </a:xfrm>
          <a:prstGeom prst="rect">
            <a:avLst/>
          </a:prstGeom>
          <a:noFill/>
          <a:ln w="9525">
            <a:noFill/>
            <a:miter lim="800000"/>
            <a:headEnd/>
            <a:tailEnd/>
          </a:ln>
        </p:spPr>
        <p:txBody>
          <a:bodyPr>
            <a:spAutoFit/>
          </a:bodyPr>
          <a:lstStyle/>
          <a:p>
            <a:pPr algn="ctr">
              <a:defRPr/>
            </a:pPr>
            <a:r>
              <a:rPr lang="en-US" sz="3200" b="1" dirty="0">
                <a:solidFill>
                  <a:srgbClr val="043466"/>
                </a:solidFill>
                <a:latin typeface="Franklin Gothic Demi" pitchFamily="34" charset="0"/>
                <a:cs typeface="Arial" charset="0"/>
              </a:rPr>
              <a:t>       Carl P. Watts, Ph.D. </a:t>
            </a:r>
            <a:r>
              <a:rPr lang="en-US" sz="2400" b="1" dirty="0">
                <a:solidFill>
                  <a:schemeClr val="accent1">
                    <a:lumMod val="50000"/>
                  </a:schemeClr>
                </a:solidFill>
                <a:latin typeface="Franklin Gothic Book" pitchFamily="34" charset="0"/>
                <a:cs typeface="Arial" charset="0"/>
              </a:rPr>
              <a:t>        </a:t>
            </a:r>
          </a:p>
          <a:p>
            <a:pPr algn="ctr">
              <a:defRPr/>
            </a:pPr>
            <a:r>
              <a:rPr lang="en-US" sz="2400" b="1" dirty="0">
                <a:solidFill>
                  <a:schemeClr val="accent1">
                    <a:lumMod val="50000"/>
                  </a:schemeClr>
                </a:solidFill>
                <a:latin typeface="Franklin Gothic Book" pitchFamily="34" charset="0"/>
                <a:cs typeface="Arial" charset="0"/>
              </a:rPr>
              <a:t> Assistance Professor of National Security Studies</a:t>
            </a:r>
          </a:p>
          <a:p>
            <a:pPr algn="ctr">
              <a:defRPr/>
            </a:pPr>
            <a:r>
              <a:rPr lang="en-US" sz="2400" b="1" dirty="0">
                <a:solidFill>
                  <a:schemeClr val="accent1">
                    <a:lumMod val="50000"/>
                  </a:schemeClr>
                </a:solidFill>
                <a:latin typeface="Franklin Gothic Book" pitchFamily="34" charset="0"/>
                <a:cs typeface="Arial" charset="0"/>
              </a:rPr>
              <a:t>Global College of Professional Military Education</a:t>
            </a:r>
          </a:p>
          <a:p>
            <a:pPr algn="ctr">
              <a:defRPr/>
            </a:pPr>
            <a:r>
              <a:rPr lang="en-US" sz="2400" b="1" dirty="0">
                <a:solidFill>
                  <a:schemeClr val="accent1">
                    <a:lumMod val="50000"/>
                  </a:schemeClr>
                </a:solidFill>
                <a:latin typeface="Franklin Gothic Book" pitchFamily="34" charset="0"/>
                <a:cs typeface="Arial" charset="0"/>
              </a:rPr>
              <a:t>Air University</a:t>
            </a:r>
          </a:p>
        </p:txBody>
      </p:sp>
      <p:sp>
        <p:nvSpPr>
          <p:cNvPr id="14341" name="TextBox 6">
            <a:extLst>
              <a:ext uri="{FF2B5EF4-FFF2-40B4-BE49-F238E27FC236}">
                <a16:creationId xmlns:a16="http://schemas.microsoft.com/office/drawing/2014/main" id="{A2054038-97ED-52ED-AFA2-95A2D6831412}"/>
              </a:ext>
            </a:extLst>
          </p:cNvPr>
          <p:cNvSpPr txBox="1">
            <a:spLocks noChangeArrowheads="1"/>
          </p:cNvSpPr>
          <p:nvPr/>
        </p:nvSpPr>
        <p:spPr bwMode="auto">
          <a:xfrm>
            <a:off x="0" y="422275"/>
            <a:ext cx="434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chemeClr val="bg1"/>
                </a:solidFill>
                <a:latin typeface="Franklin Gothic Demi" panose="020B0603020102020204" pitchFamily="34" charset="0"/>
              </a:rPr>
              <a:t>Pioneer Award Winner</a:t>
            </a:r>
          </a:p>
        </p:txBody>
      </p:sp>
      <p:sp>
        <p:nvSpPr>
          <p:cNvPr id="14342" name="Rectangle 1">
            <a:extLst>
              <a:ext uri="{FF2B5EF4-FFF2-40B4-BE49-F238E27FC236}">
                <a16:creationId xmlns:a16="http://schemas.microsoft.com/office/drawing/2014/main" id="{D9DA7FDF-59E1-AE5C-E069-1E5F261FD22E}"/>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691515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691515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691515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691515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69151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69151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69151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69151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6915150" algn="l"/>
              </a:tabLst>
              <a:defRPr>
                <a:solidFill>
                  <a:schemeClr val="tx1"/>
                </a:solidFill>
                <a:latin typeface="Arial" panose="020B0604020202020204" pitchFamily="34" charset="0"/>
                <a:cs typeface="Arial" panose="020B0604020202020204" pitchFamily="34" charset="0"/>
              </a:defRPr>
            </a:lvl9pPr>
          </a:lstStyle>
          <a:p>
            <a:pPr algn="ctr"/>
            <a:r>
              <a:rPr lang="en-US" altLang="en-US" sz="1200" i="1">
                <a:latin typeface="Times New Roman" panose="02020603050405020304" pitchFamily="18" charset="0"/>
              </a:rPr>
              <a:t>Carl P. Watts. Ph.D.</a:t>
            </a:r>
            <a:endParaRPr lang="en-US" altLang="en-US" sz="600"/>
          </a:p>
          <a:p>
            <a:pPr algn="ctr"/>
            <a:r>
              <a:rPr lang="en-US" altLang="en-US" sz="1200" i="1">
                <a:latin typeface="Times New Roman" panose="02020603050405020304" pitchFamily="18" charset="0"/>
              </a:rPr>
              <a:t>Air University</a:t>
            </a:r>
            <a:endParaRPr lang="en-US" altLang="en-US"/>
          </a:p>
        </p:txBody>
      </p:sp>
      <p:pic>
        <p:nvPicPr>
          <p:cNvPr id="3" name="Picture 2" descr="A person in a suit and tie&#10;&#10;Description automatically generated">
            <a:extLst>
              <a:ext uri="{FF2B5EF4-FFF2-40B4-BE49-F238E27FC236}">
                <a16:creationId xmlns:a16="http://schemas.microsoft.com/office/drawing/2014/main" id="{021D8B5E-B59A-9AA1-1EC2-79DA20E5BF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200" y="1689782"/>
            <a:ext cx="2705100" cy="286463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C:\Users\User\Desktop\FGDLA Webstarts\FGDLA Website Images\header-bg.jpg">
            <a:extLst>
              <a:ext uri="{FF2B5EF4-FFF2-40B4-BE49-F238E27FC236}">
                <a16:creationId xmlns:a16="http://schemas.microsoft.com/office/drawing/2014/main" id="{1AF07DC0-7047-C964-9C31-C9673AA724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7" descr="C:\Users\User\Desktop\FGDLA Webstarts\FGDLA Website Images\flag.jpg">
            <a:extLst>
              <a:ext uri="{FF2B5EF4-FFF2-40B4-BE49-F238E27FC236}">
                <a16:creationId xmlns:a16="http://schemas.microsoft.com/office/drawing/2014/main" id="{F1BDD017-19CE-7469-35B6-54A15A353D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9">
            <a:extLst>
              <a:ext uri="{FF2B5EF4-FFF2-40B4-BE49-F238E27FC236}">
                <a16:creationId xmlns:a16="http://schemas.microsoft.com/office/drawing/2014/main" id="{4923B0A0-EEEE-75E0-0AA3-561CC3F2A1E4}"/>
              </a:ext>
            </a:extLst>
          </p:cNvPr>
          <p:cNvSpPr>
            <a:spLocks noChangeArrowheads="1"/>
          </p:cNvSpPr>
          <p:nvPr/>
        </p:nvSpPr>
        <p:spPr bwMode="auto">
          <a:xfrm>
            <a:off x="152400" y="4648200"/>
            <a:ext cx="8763000" cy="1692771"/>
          </a:xfrm>
          <a:prstGeom prst="rect">
            <a:avLst/>
          </a:prstGeom>
          <a:noFill/>
          <a:ln w="9525">
            <a:noFill/>
            <a:miter lim="800000"/>
            <a:headEnd/>
            <a:tailEnd/>
          </a:ln>
        </p:spPr>
        <p:txBody>
          <a:bodyPr>
            <a:spAutoFit/>
          </a:bodyPr>
          <a:lstStyle/>
          <a:p>
            <a:pPr algn="ctr">
              <a:defRPr/>
            </a:pPr>
            <a:r>
              <a:rPr lang="en-US" sz="3200" b="1" dirty="0">
                <a:solidFill>
                  <a:srgbClr val="043466"/>
                </a:solidFill>
                <a:latin typeface="Franklin Gothic Demi" pitchFamily="34" charset="0"/>
                <a:cs typeface="Arial" charset="0"/>
              </a:rPr>
              <a:t>Robert Wright </a:t>
            </a:r>
          </a:p>
          <a:p>
            <a:pPr algn="ctr">
              <a:defRPr/>
            </a:pPr>
            <a:r>
              <a:rPr lang="en-US" sz="2400" b="1" dirty="0">
                <a:solidFill>
                  <a:schemeClr val="accent1">
                    <a:lumMod val="50000"/>
                  </a:schemeClr>
                </a:solidFill>
                <a:latin typeface="Franklin Gothic Book" pitchFamily="34" charset="0"/>
                <a:cs typeface="Arial" charset="0"/>
              </a:rPr>
              <a:t>Development Technical Lead</a:t>
            </a:r>
          </a:p>
          <a:p>
            <a:pPr algn="ctr">
              <a:defRPr/>
            </a:pPr>
            <a:r>
              <a:rPr lang="en-US" sz="2400" b="1" dirty="0">
                <a:solidFill>
                  <a:schemeClr val="accent1">
                    <a:lumMod val="50000"/>
                  </a:schemeClr>
                </a:solidFill>
                <a:latin typeface="Franklin Gothic Book" pitchFamily="34" charset="0"/>
                <a:cs typeface="Arial" charset="0"/>
              </a:rPr>
              <a:t>Distance Learning Branch</a:t>
            </a:r>
          </a:p>
          <a:p>
            <a:pPr algn="ctr">
              <a:defRPr/>
            </a:pPr>
            <a:r>
              <a:rPr lang="en-US" sz="2400" b="1" dirty="0">
                <a:solidFill>
                  <a:schemeClr val="accent1">
                    <a:lumMod val="50000"/>
                  </a:schemeClr>
                </a:solidFill>
                <a:latin typeface="Franklin Gothic Book" pitchFamily="34" charset="0"/>
                <a:cs typeface="Arial" charset="0"/>
              </a:rPr>
              <a:t>FAA Academy</a:t>
            </a:r>
          </a:p>
        </p:txBody>
      </p:sp>
      <p:sp>
        <p:nvSpPr>
          <p:cNvPr id="15365" name="TextBox 6">
            <a:extLst>
              <a:ext uri="{FF2B5EF4-FFF2-40B4-BE49-F238E27FC236}">
                <a16:creationId xmlns:a16="http://schemas.microsoft.com/office/drawing/2014/main" id="{7682B744-3237-34C5-F02E-C1E5239DA971}"/>
              </a:ext>
            </a:extLst>
          </p:cNvPr>
          <p:cNvSpPr txBox="1">
            <a:spLocks noChangeArrowheads="1"/>
          </p:cNvSpPr>
          <p:nvPr/>
        </p:nvSpPr>
        <p:spPr bwMode="auto">
          <a:xfrm>
            <a:off x="0" y="422275"/>
            <a:ext cx="434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chemeClr val="bg1"/>
                </a:solidFill>
                <a:latin typeface="Franklin Gothic Demi" panose="020B0603020102020204" pitchFamily="34" charset="0"/>
              </a:rPr>
              <a:t>Pioneer Award Winner</a:t>
            </a:r>
          </a:p>
        </p:txBody>
      </p:sp>
      <p:sp>
        <p:nvSpPr>
          <p:cNvPr id="15366" name="AutoShape 2" descr="Home">
            <a:extLst>
              <a:ext uri="{FF2B5EF4-FFF2-40B4-BE49-F238E27FC236}">
                <a16:creationId xmlns:a16="http://schemas.microsoft.com/office/drawing/2014/main" id="{DF69878D-41E3-4468-C83F-148FD08ECC85}"/>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67" name="AutoShape 4" descr="Home">
            <a:extLst>
              <a:ext uri="{FF2B5EF4-FFF2-40B4-BE49-F238E27FC236}">
                <a16:creationId xmlns:a16="http://schemas.microsoft.com/office/drawing/2014/main" id="{BE4A90C5-4F47-CF0F-3C97-A21F5FF0443F}"/>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68" name="AutoShape 6" descr="Home">
            <a:extLst>
              <a:ext uri="{FF2B5EF4-FFF2-40B4-BE49-F238E27FC236}">
                <a16:creationId xmlns:a16="http://schemas.microsoft.com/office/drawing/2014/main" id="{3CF7D74D-656C-1E84-5A9E-0D4A7BCDF042}"/>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5369" name="Picture 7" descr="C:\Users\User\Desktop\FGDLA Webstarts\2021 FGDLA Awards\Award Winners Logos\FAA.png">
            <a:extLst>
              <a:ext uri="{FF2B5EF4-FFF2-40B4-BE49-F238E27FC236}">
                <a16:creationId xmlns:a16="http://schemas.microsoft.com/office/drawing/2014/main" id="{588571E2-BFAF-3F23-6AD6-9D4300AF9C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0438" y="235743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C:\Users\User\Desktop\FGDLA Webstarts\FGDLA Website Images\header-bg.jpg">
            <a:extLst>
              <a:ext uri="{FF2B5EF4-FFF2-40B4-BE49-F238E27FC236}">
                <a16:creationId xmlns:a16="http://schemas.microsoft.com/office/drawing/2014/main" id="{4B08AEA8-62D1-7A54-DF21-276EAF9F3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7" descr="C:\Users\User\Desktop\FGDLA Webstarts\FGDLA Website Images\flag.jpg">
            <a:extLst>
              <a:ext uri="{FF2B5EF4-FFF2-40B4-BE49-F238E27FC236}">
                <a16:creationId xmlns:a16="http://schemas.microsoft.com/office/drawing/2014/main" id="{5A63224C-60F6-4D80-9C88-CF893A6840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
            <a:extLst>
              <a:ext uri="{FF2B5EF4-FFF2-40B4-BE49-F238E27FC236}">
                <a16:creationId xmlns:a16="http://schemas.microsoft.com/office/drawing/2014/main" id="{6BD8A93D-929C-1E94-D7BA-5CB2D9AA0A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3352800"/>
            <a:ext cx="1981200" cy="2439988"/>
          </a:xfrm>
          <a:prstGeom prst="rect">
            <a:avLst/>
          </a:prstGeom>
          <a:noFill/>
          <a:ln w="38100">
            <a:solidFill>
              <a:srgbClr val="043466"/>
            </a:solidFill>
            <a:miter lim="800000"/>
            <a:headEnd/>
            <a:tailEnd/>
          </a:ln>
          <a:extLst>
            <a:ext uri="{909E8E84-426E-40DD-AFC4-6F175D3DCCD1}">
              <a14:hiddenFill xmlns:a14="http://schemas.microsoft.com/office/drawing/2010/main">
                <a:solidFill>
                  <a:srgbClr val="FFFFFF"/>
                </a:solidFill>
              </a14:hiddenFill>
            </a:ext>
          </a:extLst>
        </p:spPr>
      </p:pic>
      <p:sp>
        <p:nvSpPr>
          <p:cNvPr id="16389" name="TextBox 6">
            <a:extLst>
              <a:ext uri="{FF2B5EF4-FFF2-40B4-BE49-F238E27FC236}">
                <a16:creationId xmlns:a16="http://schemas.microsoft.com/office/drawing/2014/main" id="{FD3FC939-EF9B-F34E-5DA2-F21CD72F43E3}"/>
              </a:ext>
            </a:extLst>
          </p:cNvPr>
          <p:cNvSpPr txBox="1">
            <a:spLocks noChangeArrowheads="1"/>
          </p:cNvSpPr>
          <p:nvPr/>
        </p:nvSpPr>
        <p:spPr bwMode="auto">
          <a:xfrm>
            <a:off x="152400" y="217488"/>
            <a:ext cx="4343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chemeClr val="bg1"/>
                </a:solidFill>
                <a:latin typeface="Franklin Gothic Demi" panose="020B0603020102020204" pitchFamily="34" charset="0"/>
              </a:rPr>
              <a:t>FGDLA 2023 </a:t>
            </a:r>
          </a:p>
          <a:p>
            <a:pPr algn="ctr" eaLnBrk="1" hangingPunct="1"/>
            <a:r>
              <a:rPr lang="en-US" altLang="en-US" sz="3200" b="1">
                <a:solidFill>
                  <a:schemeClr val="bg1"/>
                </a:solidFill>
                <a:latin typeface="Franklin Gothic Demi" panose="020B0603020102020204" pitchFamily="34" charset="0"/>
              </a:rPr>
              <a:t>Awards Ceremony</a:t>
            </a:r>
          </a:p>
        </p:txBody>
      </p:sp>
      <p:sp>
        <p:nvSpPr>
          <p:cNvPr id="16390" name="Rectangle 7">
            <a:extLst>
              <a:ext uri="{FF2B5EF4-FFF2-40B4-BE49-F238E27FC236}">
                <a16:creationId xmlns:a16="http://schemas.microsoft.com/office/drawing/2014/main" id="{03E39684-E987-B172-3025-C8E7D21BD30B}"/>
              </a:ext>
            </a:extLst>
          </p:cNvPr>
          <p:cNvSpPr>
            <a:spLocks noChangeArrowheads="1"/>
          </p:cNvSpPr>
          <p:nvPr/>
        </p:nvSpPr>
        <p:spPr bwMode="auto">
          <a:xfrm>
            <a:off x="0" y="1798638"/>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600"/>
              </a:spcAft>
            </a:pPr>
            <a:r>
              <a:rPr lang="en-US" altLang="en-US" sz="5400" b="1">
                <a:solidFill>
                  <a:srgbClr val="043466"/>
                </a:solidFill>
                <a:latin typeface="Franklin Gothic Demi" panose="020B0603020102020204" pitchFamily="34" charset="0"/>
              </a:rPr>
              <a:t>Hall of Fame Award</a:t>
            </a:r>
            <a:endParaRPr lang="en-US" altLang="en-US" sz="4400" b="1">
              <a:solidFill>
                <a:srgbClr val="043466"/>
              </a:solidFill>
              <a:latin typeface="Franklin Gothic Demi" panose="020B06030201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C:\Users\User\Desktop\FGDLA Webstarts\FGDLA Website Images\header-bg.jpg">
            <a:extLst>
              <a:ext uri="{FF2B5EF4-FFF2-40B4-BE49-F238E27FC236}">
                <a16:creationId xmlns:a16="http://schemas.microsoft.com/office/drawing/2014/main" id="{EDF5908A-7DDD-C843-0A3A-6C95091B0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7" descr="C:\Users\User\Desktop\FGDLA Webstarts\FGDLA Website Images\flag.jpg">
            <a:extLst>
              <a:ext uri="{FF2B5EF4-FFF2-40B4-BE49-F238E27FC236}">
                <a16:creationId xmlns:a16="http://schemas.microsoft.com/office/drawing/2014/main" id="{25719219-E0A8-75D3-723F-138819C98C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9">
            <a:extLst>
              <a:ext uri="{FF2B5EF4-FFF2-40B4-BE49-F238E27FC236}">
                <a16:creationId xmlns:a16="http://schemas.microsoft.com/office/drawing/2014/main" id="{4CE05E5C-B71B-7A02-0E26-DF17E1E615A5}"/>
              </a:ext>
            </a:extLst>
          </p:cNvPr>
          <p:cNvSpPr>
            <a:spLocks noChangeArrowheads="1"/>
          </p:cNvSpPr>
          <p:nvPr/>
        </p:nvSpPr>
        <p:spPr bwMode="auto">
          <a:xfrm>
            <a:off x="990600" y="4695825"/>
            <a:ext cx="66341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043466"/>
                </a:solidFill>
                <a:latin typeface="Franklin Gothic Medium" panose="020B0603020102020204" pitchFamily="34" charset="0"/>
              </a:rPr>
              <a:t>Tony Decicco</a:t>
            </a:r>
          </a:p>
          <a:p>
            <a:pPr algn="ctr" eaLnBrk="1" hangingPunct="1"/>
            <a:r>
              <a:rPr lang="en-US" altLang="en-US" sz="2400">
                <a:solidFill>
                  <a:srgbClr val="043466"/>
                </a:solidFill>
                <a:latin typeface="Franklin Gothic Medium" panose="020B0603020102020204" pitchFamily="34" charset="0"/>
              </a:rPr>
              <a:t>Distance Learning Branch </a:t>
            </a:r>
          </a:p>
          <a:p>
            <a:pPr algn="ctr" eaLnBrk="1" hangingPunct="1"/>
            <a:r>
              <a:rPr lang="en-US" altLang="en-US" sz="2400">
                <a:solidFill>
                  <a:srgbClr val="043466"/>
                </a:solidFill>
                <a:latin typeface="Franklin Gothic Medium" panose="020B0603020102020204" pitchFamily="34" charset="0"/>
              </a:rPr>
              <a:t>FAA Academy</a:t>
            </a:r>
          </a:p>
        </p:txBody>
      </p:sp>
      <p:sp>
        <p:nvSpPr>
          <p:cNvPr id="17413" name="TextBox 6">
            <a:extLst>
              <a:ext uri="{FF2B5EF4-FFF2-40B4-BE49-F238E27FC236}">
                <a16:creationId xmlns:a16="http://schemas.microsoft.com/office/drawing/2014/main" id="{29B8A955-62DE-8AD8-A550-EC65D25B4475}"/>
              </a:ext>
            </a:extLst>
          </p:cNvPr>
          <p:cNvSpPr txBox="1">
            <a:spLocks noChangeArrowheads="1"/>
          </p:cNvSpPr>
          <p:nvPr/>
        </p:nvSpPr>
        <p:spPr bwMode="auto">
          <a:xfrm>
            <a:off x="434975" y="142875"/>
            <a:ext cx="35274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chemeClr val="bg1"/>
                </a:solidFill>
                <a:latin typeface="Franklin Gothic Demi" panose="020B0603020102020204" pitchFamily="34" charset="0"/>
              </a:rPr>
              <a:t>Hall of Fame Award Winner</a:t>
            </a:r>
          </a:p>
        </p:txBody>
      </p:sp>
      <p:pic>
        <p:nvPicPr>
          <p:cNvPr id="17414" name="Picture 7" descr="C:\Users\User\Desktop\2023 Virtual Awards\Toni Decicco.jpg">
            <a:extLst>
              <a:ext uri="{FF2B5EF4-FFF2-40B4-BE49-F238E27FC236}">
                <a16:creationId xmlns:a16="http://schemas.microsoft.com/office/drawing/2014/main" id="{AEF82D96-84AF-2C17-B639-5560C18412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981200"/>
            <a:ext cx="22209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696DED30-894B-B97E-9B3C-B2828B5FF2F0}"/>
              </a:ext>
            </a:extLst>
          </p:cNvPr>
          <p:cNvSpPr txBox="1"/>
          <p:nvPr/>
        </p:nvSpPr>
        <p:spPr>
          <a:xfrm>
            <a:off x="76200" y="365125"/>
            <a:ext cx="4343400" cy="777875"/>
          </a:xfrm>
          <a:prstGeom prst="rect">
            <a:avLst/>
          </a:prstGeom>
          <a:noFill/>
        </p:spPr>
        <p:txBody>
          <a:bodyPr>
            <a:spAutoFit/>
          </a:bodyPr>
          <a:lstStyle/>
          <a:p>
            <a:pPr algn="ctr">
              <a:defRPr/>
            </a:pPr>
            <a:r>
              <a:rPr lang="en-US" sz="2600" b="1" dirty="0">
                <a:solidFill>
                  <a:schemeClr val="bg1"/>
                </a:solidFill>
                <a:latin typeface="Georgia" pitchFamily="18" charset="0"/>
                <a:cs typeface="Arial" charset="0"/>
              </a:rPr>
              <a:t>Welcome to the FGDLA</a:t>
            </a:r>
          </a:p>
          <a:p>
            <a:pPr algn="ctr">
              <a:defRPr/>
            </a:pPr>
            <a:endParaRPr lang="en-US" sz="800" b="1" dirty="0">
              <a:solidFill>
                <a:schemeClr val="bg1"/>
              </a:solidFill>
              <a:latin typeface="Georgia" pitchFamily="18" charset="0"/>
              <a:cs typeface="Arial" charset="0"/>
            </a:endParaRPr>
          </a:p>
          <a:p>
            <a:pPr algn="ctr">
              <a:defRPr/>
            </a:pPr>
            <a:r>
              <a:rPr lang="en-US" sz="1050" b="1" dirty="0">
                <a:solidFill>
                  <a:schemeClr val="bg1"/>
                </a:solidFill>
                <a:latin typeface="Georgia" pitchFamily="18" charset="0"/>
                <a:cs typeface="Arial" charset="0"/>
              </a:rPr>
              <a:t>Federal Government Distance Learning Association </a:t>
            </a:r>
          </a:p>
        </p:txBody>
      </p:sp>
      <p:sp>
        <p:nvSpPr>
          <p:cNvPr id="18435" name="AutoShape 7" descr="Image result for newbay media">
            <a:extLst>
              <a:ext uri="{FF2B5EF4-FFF2-40B4-BE49-F238E27FC236}">
                <a16:creationId xmlns:a16="http://schemas.microsoft.com/office/drawing/2014/main" id="{579DEB8F-4CB0-86AB-E779-1200949A78C7}"/>
              </a:ext>
            </a:extLst>
          </p:cNvPr>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8436" name="Picture 9">
            <a:extLst>
              <a:ext uri="{FF2B5EF4-FFF2-40B4-BE49-F238E27FC236}">
                <a16:creationId xmlns:a16="http://schemas.microsoft.com/office/drawing/2014/main" id="{1D832B41-E9A4-282B-B42B-36ADDE97F5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124200"/>
            <a:ext cx="30416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7">
            <a:extLst>
              <a:ext uri="{FF2B5EF4-FFF2-40B4-BE49-F238E27FC236}">
                <a16:creationId xmlns:a16="http://schemas.microsoft.com/office/drawing/2014/main" id="{58A8E73A-5176-B3A1-D046-1E13318B3CBC}"/>
              </a:ext>
            </a:extLst>
          </p:cNvPr>
          <p:cNvSpPr>
            <a:spLocks noChangeArrowheads="1"/>
          </p:cNvSpPr>
          <p:nvPr/>
        </p:nvSpPr>
        <p:spPr bwMode="auto">
          <a:xfrm>
            <a:off x="0" y="1798638"/>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600"/>
              </a:spcAft>
            </a:pPr>
            <a:r>
              <a:rPr lang="en-US" altLang="en-US" sz="5400" b="1">
                <a:solidFill>
                  <a:srgbClr val="043466"/>
                </a:solidFill>
                <a:latin typeface="Franklin Gothic Demi" panose="020B0603020102020204" pitchFamily="34" charset="0"/>
              </a:rPr>
              <a:t>Special Recognition Award</a:t>
            </a:r>
            <a:endParaRPr lang="en-US" altLang="en-US" sz="4400" b="1">
              <a:solidFill>
                <a:srgbClr val="043466"/>
              </a:solidFill>
              <a:latin typeface="Franklin Gothic Demi" panose="020B0603020102020204" pitchFamily="34" charset="0"/>
            </a:endParaRPr>
          </a:p>
        </p:txBody>
      </p:sp>
      <p:pic>
        <p:nvPicPr>
          <p:cNvPr id="18438" name="Picture 6" descr="C:\Users\User\Desktop\FGDLA Webstarts\FGDLA Website Images\header-bg.jpg">
            <a:extLst>
              <a:ext uri="{FF2B5EF4-FFF2-40B4-BE49-F238E27FC236}">
                <a16:creationId xmlns:a16="http://schemas.microsoft.com/office/drawing/2014/main" id="{45B5685A-9F3A-6D4C-4F7C-F762B48C78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6">
            <a:extLst>
              <a:ext uri="{FF2B5EF4-FFF2-40B4-BE49-F238E27FC236}">
                <a16:creationId xmlns:a16="http://schemas.microsoft.com/office/drawing/2014/main" id="{45AF5F26-B0C1-FA16-8884-18127D358A3E}"/>
              </a:ext>
            </a:extLst>
          </p:cNvPr>
          <p:cNvSpPr txBox="1">
            <a:spLocks noChangeArrowheads="1"/>
          </p:cNvSpPr>
          <p:nvPr/>
        </p:nvSpPr>
        <p:spPr bwMode="auto">
          <a:xfrm>
            <a:off x="76200" y="217488"/>
            <a:ext cx="4343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chemeClr val="bg1"/>
                </a:solidFill>
                <a:latin typeface="Franklin Gothic Demi" panose="020B0603020102020204" pitchFamily="34" charset="0"/>
              </a:rPr>
              <a:t>FGDLA 2023 </a:t>
            </a:r>
          </a:p>
          <a:p>
            <a:pPr algn="ctr" eaLnBrk="1" hangingPunct="1"/>
            <a:r>
              <a:rPr lang="en-US" altLang="en-US" sz="3200" b="1">
                <a:solidFill>
                  <a:schemeClr val="bg1"/>
                </a:solidFill>
                <a:latin typeface="Franklin Gothic Demi" panose="020B0603020102020204" pitchFamily="34" charset="0"/>
              </a:rPr>
              <a:t>Awards Ceremony</a:t>
            </a:r>
          </a:p>
        </p:txBody>
      </p:sp>
      <p:pic>
        <p:nvPicPr>
          <p:cNvPr id="18440" name="Picture 7" descr="C:\Users\User\Desktop\FGDLA Webstarts\FGDLA Website Images\flag.jpg">
            <a:extLst>
              <a:ext uri="{FF2B5EF4-FFF2-40B4-BE49-F238E27FC236}">
                <a16:creationId xmlns:a16="http://schemas.microsoft.com/office/drawing/2014/main" id="{44EA83B5-37D3-6202-0554-7420E989CB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C:\Users\User\Desktop\FGDLA Webstarts\FGDLA Website Images\header-bg.jpg">
            <a:extLst>
              <a:ext uri="{FF2B5EF4-FFF2-40B4-BE49-F238E27FC236}">
                <a16:creationId xmlns:a16="http://schemas.microsoft.com/office/drawing/2014/main" id="{7C761B35-3CDE-8F9C-BFC3-B0B7369BF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7" descr="C:\Users\User\Desktop\FGDLA Webstarts\FGDLA Website Images\flag.jpg">
            <a:extLst>
              <a:ext uri="{FF2B5EF4-FFF2-40B4-BE49-F238E27FC236}">
                <a16:creationId xmlns:a16="http://schemas.microsoft.com/office/drawing/2014/main" id="{9E9F5911-48BA-41A2-28FD-12CC17CD35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6">
            <a:extLst>
              <a:ext uri="{FF2B5EF4-FFF2-40B4-BE49-F238E27FC236}">
                <a16:creationId xmlns:a16="http://schemas.microsoft.com/office/drawing/2014/main" id="{1B0F571F-C47D-9F70-E023-E33111906EED}"/>
              </a:ext>
            </a:extLst>
          </p:cNvPr>
          <p:cNvSpPr txBox="1">
            <a:spLocks noChangeArrowheads="1"/>
          </p:cNvSpPr>
          <p:nvPr/>
        </p:nvSpPr>
        <p:spPr bwMode="auto">
          <a:xfrm>
            <a:off x="0" y="228600"/>
            <a:ext cx="4343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chemeClr val="bg1"/>
                </a:solidFill>
                <a:latin typeface="Franklin Gothic Demi" panose="020B0603020102020204" pitchFamily="34" charset="0"/>
              </a:rPr>
              <a:t>Special Recognition Award Winner</a:t>
            </a:r>
          </a:p>
        </p:txBody>
      </p:sp>
      <p:sp>
        <p:nvSpPr>
          <p:cNvPr id="11" name="Rectangle 9">
            <a:extLst>
              <a:ext uri="{FF2B5EF4-FFF2-40B4-BE49-F238E27FC236}">
                <a16:creationId xmlns:a16="http://schemas.microsoft.com/office/drawing/2014/main" id="{57F70057-40A7-1949-5847-47C6FD652392}"/>
              </a:ext>
            </a:extLst>
          </p:cNvPr>
          <p:cNvSpPr>
            <a:spLocks noChangeArrowheads="1"/>
          </p:cNvSpPr>
          <p:nvPr/>
        </p:nvSpPr>
        <p:spPr bwMode="auto">
          <a:xfrm>
            <a:off x="1143000" y="4649400"/>
            <a:ext cx="7010400" cy="954088"/>
          </a:xfrm>
          <a:prstGeom prst="rect">
            <a:avLst/>
          </a:prstGeom>
          <a:noFill/>
          <a:ln w="9525">
            <a:noFill/>
            <a:miter lim="800000"/>
            <a:headEnd/>
            <a:tailEnd/>
          </a:ln>
        </p:spPr>
        <p:txBody>
          <a:bodyPr>
            <a:spAutoFit/>
          </a:bodyPr>
          <a:lstStyle/>
          <a:p>
            <a:pPr algn="ctr">
              <a:defRPr/>
            </a:pPr>
            <a:r>
              <a:rPr lang="en-US" sz="3200" b="1" dirty="0">
                <a:solidFill>
                  <a:srgbClr val="043466"/>
                </a:solidFill>
                <a:latin typeface="Franklin Gothic Demi" pitchFamily="34" charset="0"/>
                <a:cs typeface="Arial" charset="0"/>
              </a:rPr>
              <a:t>John Defonzo </a:t>
            </a:r>
          </a:p>
          <a:p>
            <a:pPr algn="ctr">
              <a:defRPr/>
            </a:pPr>
            <a:r>
              <a:rPr lang="en-US" sz="2400" b="1" dirty="0">
                <a:solidFill>
                  <a:schemeClr val="accent1">
                    <a:lumMod val="50000"/>
                  </a:schemeClr>
                </a:solidFill>
                <a:latin typeface="Franklin Gothic Book" pitchFamily="34" charset="0"/>
                <a:cs typeface="Arial" charset="0"/>
              </a:rPr>
              <a:t>U.S. Federal Government Market Director </a:t>
            </a:r>
          </a:p>
        </p:txBody>
      </p:sp>
      <p:sp>
        <p:nvSpPr>
          <p:cNvPr id="19462" name="Rectangle 6">
            <a:extLst>
              <a:ext uri="{FF2B5EF4-FFF2-40B4-BE49-F238E27FC236}">
                <a16:creationId xmlns:a16="http://schemas.microsoft.com/office/drawing/2014/main" id="{5858E6A6-0258-B050-EC2D-DAAC26B33C0B}"/>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latin typeface="Times New Roman" panose="02020603050405020304" pitchFamily="18" charset="0"/>
              </a:rPr>
              <a:t>:</a:t>
            </a:r>
            <a:r>
              <a:rPr lang="en-US" altLang="en-US" sz="1000" i="1">
                <a:latin typeface="Roboto" panose="020F0502020204030204" pitchFamily="34" charset="0"/>
              </a:rPr>
              <a:t> </a:t>
            </a:r>
            <a:r>
              <a:rPr lang="en-US" altLang="en-US" sz="1200">
                <a:latin typeface="Times New Roman" panose="02020603050405020304" pitchFamily="18" charset="0"/>
              </a:rPr>
              <a:t>In recognition for outstanding service or significant contribution to the Association by an individual not affiliated with the Federal Government.</a:t>
            </a:r>
            <a:endParaRPr lang="en-US" altLang="en-US" sz="600"/>
          </a:p>
          <a:p>
            <a:pPr algn="ctr"/>
            <a:r>
              <a:rPr lang="en-US" altLang="en-US" sz="1200" i="1">
                <a:solidFill>
                  <a:srgbClr val="000000"/>
                </a:solidFill>
                <a:latin typeface="Times New Roman" panose="02020603050405020304" pitchFamily="18" charset="0"/>
              </a:rPr>
              <a:t>John Defonzo </a:t>
            </a:r>
            <a:endParaRPr lang="en-US" altLang="en-US" sz="600"/>
          </a:p>
          <a:p>
            <a:pPr algn="ctr"/>
            <a:r>
              <a:rPr lang="en-US" altLang="en-US" sz="1200">
                <a:solidFill>
                  <a:srgbClr val="000000"/>
                </a:solidFill>
              </a:rPr>
              <a:t> </a:t>
            </a:r>
            <a:r>
              <a:rPr lang="en-US" altLang="en-US" sz="1200" i="1">
                <a:solidFill>
                  <a:srgbClr val="000000"/>
                </a:solidFill>
                <a:latin typeface="Times New Roman" panose="02020603050405020304" pitchFamily="18" charset="0"/>
              </a:rPr>
              <a:t>US Federal Government Market Director</a:t>
            </a:r>
            <a:endParaRPr lang="en-US" altLang="en-US" sz="600"/>
          </a:p>
          <a:p>
            <a:pPr algn="ctr"/>
            <a:r>
              <a:rPr lang="en-US" altLang="en-US" sz="1200" i="1">
                <a:latin typeface="Times New Roman" panose="02020603050405020304" pitchFamily="18" charset="0"/>
              </a:rPr>
              <a:t>Moodle</a:t>
            </a:r>
            <a:endParaRPr lang="en-US" altLang="en-US" sz="600"/>
          </a:p>
          <a:p>
            <a:pPr algn="ctr"/>
            <a:r>
              <a:rPr lang="en-US" altLang="en-US" sz="1200">
                <a:solidFill>
                  <a:srgbClr val="000000"/>
                </a:solidFill>
              </a:rPr>
              <a:t> </a:t>
            </a:r>
            <a:r>
              <a:rPr lang="en-US" altLang="en-US" sz="1200" i="1">
                <a:solidFill>
                  <a:srgbClr val="000000"/>
                </a:solidFill>
                <a:latin typeface="Times New Roman" panose="02020603050405020304" pitchFamily="18" charset="0"/>
              </a:rPr>
              <a:t>Dr. Lance Ford, </a:t>
            </a:r>
            <a:endParaRPr lang="en-US" altLang="en-US" sz="600"/>
          </a:p>
          <a:p>
            <a:pPr algn="ctr"/>
            <a:r>
              <a:rPr lang="en-US" altLang="en-US" sz="1200" i="1">
                <a:solidFill>
                  <a:srgbClr val="000000"/>
                </a:solidFill>
                <a:latin typeface="Times New Roman" panose="02020603050405020304" pitchFamily="18" charset="0"/>
              </a:rPr>
              <a:t>Education Advocate</a:t>
            </a:r>
            <a:endParaRPr lang="en-US" altLang="en-US" sz="600"/>
          </a:p>
          <a:p>
            <a:pPr algn="ctr"/>
            <a:r>
              <a:rPr lang="en-US" altLang="en-US" sz="1200" i="1">
                <a:latin typeface="Times New Roman" panose="02020603050405020304" pitchFamily="18" charset="0"/>
              </a:rPr>
              <a:t>Zoom</a:t>
            </a:r>
            <a:endParaRPr lang="en-US" altLang="en-US"/>
          </a:p>
        </p:txBody>
      </p:sp>
      <p:sp>
        <p:nvSpPr>
          <p:cNvPr id="19463" name="Rectangle 7">
            <a:extLst>
              <a:ext uri="{FF2B5EF4-FFF2-40B4-BE49-F238E27FC236}">
                <a16:creationId xmlns:a16="http://schemas.microsoft.com/office/drawing/2014/main" id="{A20E597D-1E4E-0A15-8900-800D03382FAB}"/>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latin typeface="Times New Roman" panose="02020603050405020304" pitchFamily="18" charset="0"/>
              </a:rPr>
              <a:t>In recognition for outstanding service or significant contribution to the Association by an individual not affiliated with the Federal Government.</a:t>
            </a:r>
            <a:endParaRPr lang="en-US" altLang="en-US"/>
          </a:p>
        </p:txBody>
      </p:sp>
      <p:sp>
        <p:nvSpPr>
          <p:cNvPr id="19464" name="Rectangle 8">
            <a:extLst>
              <a:ext uri="{FF2B5EF4-FFF2-40B4-BE49-F238E27FC236}">
                <a16:creationId xmlns:a16="http://schemas.microsoft.com/office/drawing/2014/main" id="{29EA8E3C-C276-E06B-9E25-AD54CA606A63}"/>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i="1">
                <a:solidFill>
                  <a:srgbClr val="000000"/>
                </a:solidFill>
                <a:latin typeface="Times New Roman" panose="02020603050405020304" pitchFamily="18" charset="0"/>
              </a:rPr>
              <a:t>John Defonzo </a:t>
            </a:r>
            <a:endParaRPr lang="en-US" altLang="en-US" sz="600"/>
          </a:p>
          <a:p>
            <a:pPr algn="ctr"/>
            <a:r>
              <a:rPr lang="en-US" altLang="en-US" sz="1200">
                <a:solidFill>
                  <a:srgbClr val="000000"/>
                </a:solidFill>
              </a:rPr>
              <a:t> </a:t>
            </a:r>
            <a:r>
              <a:rPr lang="en-US" altLang="en-US" sz="1200" i="1">
                <a:solidFill>
                  <a:srgbClr val="000000"/>
                </a:solidFill>
                <a:latin typeface="Times New Roman" panose="02020603050405020304" pitchFamily="18" charset="0"/>
              </a:rPr>
              <a:t>US Federal Government Market Director</a:t>
            </a:r>
            <a:endParaRPr lang="en-US" altLang="en-US" sz="600"/>
          </a:p>
          <a:p>
            <a:pPr algn="ctr"/>
            <a:r>
              <a:rPr lang="en-US" altLang="en-US" sz="1200" i="1">
                <a:latin typeface="Times New Roman" panose="02020603050405020304" pitchFamily="18" charset="0"/>
              </a:rPr>
              <a:t>Moodle</a:t>
            </a:r>
            <a:endParaRPr lang="en-US" altLang="en-US"/>
          </a:p>
        </p:txBody>
      </p:sp>
      <p:sp>
        <p:nvSpPr>
          <p:cNvPr id="19465" name="AutoShape 10" descr="Zoom Logo">
            <a:extLst>
              <a:ext uri="{FF2B5EF4-FFF2-40B4-BE49-F238E27FC236}">
                <a16:creationId xmlns:a16="http://schemas.microsoft.com/office/drawing/2014/main" id="{B7937E95-CDEC-E01A-A919-3FA08D240315}"/>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66" name="AutoShape 14" descr="Moodle.org">
            <a:extLst>
              <a:ext uri="{FF2B5EF4-FFF2-40B4-BE49-F238E27FC236}">
                <a16:creationId xmlns:a16="http://schemas.microsoft.com/office/drawing/2014/main" id="{FA806269-6F45-BBD9-040B-40D21D8DE353}"/>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9467" name="Picture 15" descr="C:\Users\User\Desktop\2023 Virtual Awards\Moodle.jpg">
            <a:extLst>
              <a:ext uri="{FF2B5EF4-FFF2-40B4-BE49-F238E27FC236}">
                <a16:creationId xmlns:a16="http://schemas.microsoft.com/office/drawing/2014/main" id="{4BCB5CF6-BF47-80D7-83BB-4759783990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5638800"/>
            <a:ext cx="14097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3" descr="C:\Users\User\Desktop\2023 Virtual Awards\John Defonzo.jpg">
            <a:extLst>
              <a:ext uri="{FF2B5EF4-FFF2-40B4-BE49-F238E27FC236}">
                <a16:creationId xmlns:a16="http://schemas.microsoft.com/office/drawing/2014/main" id="{F6AF55AD-4CAD-D96E-16AD-33F1BD4C6B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828800"/>
            <a:ext cx="24765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C:\Users\User\Desktop\FGDLA Webstarts\FGDLA Website Images\header-bg.jpg">
            <a:extLst>
              <a:ext uri="{FF2B5EF4-FFF2-40B4-BE49-F238E27FC236}">
                <a16:creationId xmlns:a16="http://schemas.microsoft.com/office/drawing/2014/main" id="{193AF709-4B98-2F24-3492-8D0EAA595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7" descr="C:\Users\User\Desktop\FGDLA Webstarts\FGDLA Website Images\flag.jpg">
            <a:extLst>
              <a:ext uri="{FF2B5EF4-FFF2-40B4-BE49-F238E27FC236}">
                <a16:creationId xmlns:a16="http://schemas.microsoft.com/office/drawing/2014/main" id="{7469408E-8D57-4BDC-FE76-4335D3541C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6">
            <a:extLst>
              <a:ext uri="{FF2B5EF4-FFF2-40B4-BE49-F238E27FC236}">
                <a16:creationId xmlns:a16="http://schemas.microsoft.com/office/drawing/2014/main" id="{3DCC2666-1635-8A4F-8F1F-E498A5F3D25B}"/>
              </a:ext>
            </a:extLst>
          </p:cNvPr>
          <p:cNvSpPr txBox="1">
            <a:spLocks noChangeArrowheads="1"/>
          </p:cNvSpPr>
          <p:nvPr/>
        </p:nvSpPr>
        <p:spPr bwMode="auto">
          <a:xfrm>
            <a:off x="0" y="228600"/>
            <a:ext cx="4343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chemeClr val="bg1"/>
                </a:solidFill>
                <a:latin typeface="Franklin Gothic Demi" panose="020B0603020102020204" pitchFamily="34" charset="0"/>
              </a:rPr>
              <a:t>Special Recognition Award Winner</a:t>
            </a:r>
          </a:p>
        </p:txBody>
      </p:sp>
      <p:sp>
        <p:nvSpPr>
          <p:cNvPr id="11" name="Rectangle 9">
            <a:extLst>
              <a:ext uri="{FF2B5EF4-FFF2-40B4-BE49-F238E27FC236}">
                <a16:creationId xmlns:a16="http://schemas.microsoft.com/office/drawing/2014/main" id="{00383B75-1A1E-4F63-6ECF-B150EA48C593}"/>
              </a:ext>
            </a:extLst>
          </p:cNvPr>
          <p:cNvSpPr>
            <a:spLocks noChangeArrowheads="1"/>
          </p:cNvSpPr>
          <p:nvPr/>
        </p:nvSpPr>
        <p:spPr bwMode="auto">
          <a:xfrm>
            <a:off x="1295400" y="4648200"/>
            <a:ext cx="7010400" cy="954088"/>
          </a:xfrm>
          <a:prstGeom prst="rect">
            <a:avLst/>
          </a:prstGeom>
          <a:noFill/>
          <a:ln w="9525">
            <a:noFill/>
            <a:miter lim="800000"/>
            <a:headEnd/>
            <a:tailEnd/>
          </a:ln>
        </p:spPr>
        <p:txBody>
          <a:bodyPr>
            <a:spAutoFit/>
          </a:bodyPr>
          <a:lstStyle/>
          <a:p>
            <a:pPr algn="ctr">
              <a:defRPr/>
            </a:pPr>
            <a:r>
              <a:rPr lang="en-US" sz="3200" b="1" dirty="0">
                <a:solidFill>
                  <a:srgbClr val="043466"/>
                </a:solidFill>
                <a:latin typeface="Franklin Gothic Demi" pitchFamily="34" charset="0"/>
                <a:cs typeface="Arial" charset="0"/>
              </a:rPr>
              <a:t>Dr. Lance Ford </a:t>
            </a:r>
          </a:p>
          <a:p>
            <a:pPr algn="ctr">
              <a:defRPr/>
            </a:pPr>
            <a:r>
              <a:rPr lang="en-US" sz="2400" b="1" dirty="0">
                <a:solidFill>
                  <a:schemeClr val="accent1">
                    <a:lumMod val="50000"/>
                  </a:schemeClr>
                </a:solidFill>
                <a:latin typeface="Franklin Gothic Book" pitchFamily="34" charset="0"/>
                <a:cs typeface="Arial" charset="0"/>
              </a:rPr>
              <a:t>Education Advocate</a:t>
            </a:r>
          </a:p>
        </p:txBody>
      </p:sp>
      <p:pic>
        <p:nvPicPr>
          <p:cNvPr id="20486" name="Picture 12" descr="C:\Users\User\Desktop\2023 Virtual Awards\Zoom_logo.jpg">
            <a:extLst>
              <a:ext uri="{FF2B5EF4-FFF2-40B4-BE49-F238E27FC236}">
                <a16:creationId xmlns:a16="http://schemas.microsoft.com/office/drawing/2014/main" id="{31C3099A-69E6-9C9E-343B-9A5D33DA6C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5715000"/>
            <a:ext cx="1162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1" descr="Lance Ford">
            <a:extLst>
              <a:ext uri="{FF2B5EF4-FFF2-40B4-BE49-F238E27FC236}">
                <a16:creationId xmlns:a16="http://schemas.microsoft.com/office/drawing/2014/main" id="{86524028-0BA9-34E4-04B7-6DAA880AB0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1865471"/>
            <a:ext cx="1809135" cy="266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C:\Users\User\Desktop\FGDLA Webstarts\FGDLA Website Images\header-bg.jpg">
            <a:extLst>
              <a:ext uri="{FF2B5EF4-FFF2-40B4-BE49-F238E27FC236}">
                <a16:creationId xmlns:a16="http://schemas.microsoft.com/office/drawing/2014/main" id="{2EE8BCC4-BAB2-6808-AFB8-7834829C79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7" descr="C:\Users\User\Desktop\FGDLA Webstarts\FGDLA Website Images\flag.jpg">
            <a:extLst>
              <a:ext uri="{FF2B5EF4-FFF2-40B4-BE49-F238E27FC236}">
                <a16:creationId xmlns:a16="http://schemas.microsoft.com/office/drawing/2014/main" id="{4F2D054D-1C85-1135-443F-16DAB5D8C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11">
            <a:extLst>
              <a:ext uri="{FF2B5EF4-FFF2-40B4-BE49-F238E27FC236}">
                <a16:creationId xmlns:a16="http://schemas.microsoft.com/office/drawing/2014/main" id="{9B4DFC47-C2BA-8DA2-7F5A-7AB2DC4ED0D3}"/>
              </a:ext>
            </a:extLst>
          </p:cNvPr>
          <p:cNvSpPr txBox="1">
            <a:spLocks noChangeArrowheads="1"/>
          </p:cNvSpPr>
          <p:nvPr/>
        </p:nvSpPr>
        <p:spPr bwMode="auto">
          <a:xfrm>
            <a:off x="1676400" y="1600200"/>
            <a:ext cx="5638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solidFill>
                  <a:srgbClr val="043466"/>
                </a:solidFill>
                <a:latin typeface="Franklin Gothic Demi" panose="020B0603020102020204" pitchFamily="34" charset="0"/>
              </a:rPr>
              <a:t>Congratulations Award Winners!</a:t>
            </a:r>
          </a:p>
        </p:txBody>
      </p:sp>
      <p:pic>
        <p:nvPicPr>
          <p:cNvPr id="21509" name="Picture 11" descr="C:\Users\User\Desktop\FGDLA Webstarts\img_main.jpg">
            <a:extLst>
              <a:ext uri="{FF2B5EF4-FFF2-40B4-BE49-F238E27FC236}">
                <a16:creationId xmlns:a16="http://schemas.microsoft.com/office/drawing/2014/main" id="{0029CD0A-10FA-729B-ECDB-99B59F14C0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08550"/>
            <a:ext cx="91440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4" descr="C:\Users\User\Desktop\Documents\AIU Online\Lectora Folder\Animated Gifs\Best animated fireworks\animated fireworks\firework07.gif">
            <a:extLst>
              <a:ext uri="{FF2B5EF4-FFF2-40B4-BE49-F238E27FC236}">
                <a16:creationId xmlns:a16="http://schemas.microsoft.com/office/drawing/2014/main" id="{1465CECD-744E-61AE-E653-FC6D816299C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305175"/>
            <a:ext cx="21812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5" descr="C:\Users\User\Desktop\Documents\AIU Online\Lectora Folder\Animated Gifs\Best animated fireworks\animated fireworks\firework05.gif">
            <a:extLst>
              <a:ext uri="{FF2B5EF4-FFF2-40B4-BE49-F238E27FC236}">
                <a16:creationId xmlns:a16="http://schemas.microsoft.com/office/drawing/2014/main" id="{4D28A95F-8B90-5DC8-0F81-A880BBFE049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1524000"/>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0" descr="C:\Users\User\Desktop\Documents\AIU Online\Lectora Folder\Animated Gifs\Best animated fireworks\animated fireworks\firework14.gif">
            <a:extLst>
              <a:ext uri="{FF2B5EF4-FFF2-40B4-BE49-F238E27FC236}">
                <a16:creationId xmlns:a16="http://schemas.microsoft.com/office/drawing/2014/main" id="{092BCE53-1A35-48B2-25F6-DDE6A184FA4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33400" y="1676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Box 9">
            <a:extLst>
              <a:ext uri="{FF2B5EF4-FFF2-40B4-BE49-F238E27FC236}">
                <a16:creationId xmlns:a16="http://schemas.microsoft.com/office/drawing/2014/main" id="{B22AF2D0-FE43-7F9A-E7EB-BC6048629773}"/>
              </a:ext>
            </a:extLst>
          </p:cNvPr>
          <p:cNvSpPr txBox="1">
            <a:spLocks noChangeArrowheads="1"/>
          </p:cNvSpPr>
          <p:nvPr/>
        </p:nvSpPr>
        <p:spPr bwMode="auto">
          <a:xfrm>
            <a:off x="152400" y="217488"/>
            <a:ext cx="4343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chemeClr val="bg1"/>
                </a:solidFill>
                <a:latin typeface="Franklin Gothic Demi" panose="020B0603020102020204" pitchFamily="34" charset="0"/>
              </a:rPr>
              <a:t>FGDLA 2023</a:t>
            </a:r>
          </a:p>
          <a:p>
            <a:pPr algn="ctr" eaLnBrk="1" hangingPunct="1"/>
            <a:r>
              <a:rPr lang="en-US" altLang="en-US" sz="3200" b="1" dirty="0">
                <a:solidFill>
                  <a:schemeClr val="bg1"/>
                </a:solidFill>
                <a:latin typeface="Franklin Gothic Demi" panose="020B0603020102020204" pitchFamily="34" charset="0"/>
              </a:rPr>
              <a:t>Awards Ceremony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User\Desktop\FGDLA Webstarts\FGDLA Website Images\header-bg.jpg">
            <a:extLst>
              <a:ext uri="{FF2B5EF4-FFF2-40B4-BE49-F238E27FC236}">
                <a16:creationId xmlns:a16="http://schemas.microsoft.com/office/drawing/2014/main" id="{005BE68D-7E35-596F-BF8A-9CB0DDBAD2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7" descr="C:\Users\User\Desktop\FGDLA Webstarts\FGDLA Website Images\flag.jpg">
            <a:extLst>
              <a:ext uri="{FF2B5EF4-FFF2-40B4-BE49-F238E27FC236}">
                <a16:creationId xmlns:a16="http://schemas.microsoft.com/office/drawing/2014/main" id="{9952E466-700E-D7AF-BA0C-892CC3339D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0">
            <a:extLst>
              <a:ext uri="{FF2B5EF4-FFF2-40B4-BE49-F238E27FC236}">
                <a16:creationId xmlns:a16="http://schemas.microsoft.com/office/drawing/2014/main" id="{9FEEEEC6-0CEF-0975-4044-7FAB8119606F}"/>
              </a:ext>
            </a:extLst>
          </p:cNvPr>
          <p:cNvSpPr txBox="1">
            <a:spLocks noChangeArrowheads="1"/>
          </p:cNvSpPr>
          <p:nvPr/>
        </p:nvSpPr>
        <p:spPr bwMode="auto">
          <a:xfrm>
            <a:off x="76200" y="295275"/>
            <a:ext cx="4343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chemeClr val="bg1"/>
                </a:solidFill>
                <a:latin typeface="Franklin Gothic Demi" panose="020B0603020102020204" pitchFamily="34" charset="0"/>
              </a:rPr>
              <a:t>Welcome to the FGDLA</a:t>
            </a:r>
          </a:p>
          <a:p>
            <a:pPr algn="ctr" eaLnBrk="1" hangingPunct="1"/>
            <a:endParaRPr lang="en-US" altLang="en-US" sz="1000" b="1">
              <a:solidFill>
                <a:schemeClr val="bg1"/>
              </a:solidFill>
              <a:latin typeface="Franklin Gothic Demi" panose="020B0603020102020204" pitchFamily="34" charset="0"/>
            </a:endParaRPr>
          </a:p>
          <a:p>
            <a:pPr algn="ctr" eaLnBrk="1" hangingPunct="1"/>
            <a:r>
              <a:rPr lang="en-US" altLang="en-US" sz="1200" b="1">
                <a:solidFill>
                  <a:schemeClr val="bg1"/>
                </a:solidFill>
                <a:latin typeface="Franklin Gothic Demi" panose="020B0603020102020204" pitchFamily="34" charset="0"/>
              </a:rPr>
              <a:t>Federal Government Distance Learning Association </a:t>
            </a:r>
          </a:p>
        </p:txBody>
      </p:sp>
      <p:pic>
        <p:nvPicPr>
          <p:cNvPr id="3077" name="Picture 11" descr="C:\Users\User\Desktop\FGDLA Webstarts\img_main.jpg">
            <a:extLst>
              <a:ext uri="{FF2B5EF4-FFF2-40B4-BE49-F238E27FC236}">
                <a16:creationId xmlns:a16="http://schemas.microsoft.com/office/drawing/2014/main" id="{1B45EE30-734F-6A47-C44D-AF65D4A506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45088"/>
            <a:ext cx="914400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3" name="Rectangle 1">
            <a:extLst>
              <a:ext uri="{FF2B5EF4-FFF2-40B4-BE49-F238E27FC236}">
                <a16:creationId xmlns:a16="http://schemas.microsoft.com/office/drawing/2014/main" id="{DC393B72-B8D7-A1B0-A542-698C61EDA981}"/>
              </a:ext>
            </a:extLst>
          </p:cNvPr>
          <p:cNvSpPr>
            <a:spLocks noChangeArrowheads="1"/>
          </p:cNvSpPr>
          <p:nvPr/>
        </p:nvSpPr>
        <p:spPr bwMode="auto">
          <a:xfrm>
            <a:off x="0" y="1591270"/>
            <a:ext cx="9144000" cy="3046988"/>
          </a:xfrm>
          <a:prstGeom prst="rect">
            <a:avLst/>
          </a:prstGeom>
          <a:noFill/>
          <a:ln w="9525">
            <a:noFill/>
            <a:miter lim="800000"/>
            <a:headEnd/>
            <a:tailEnd/>
          </a:ln>
          <a:effectLst/>
        </p:spPr>
        <p:txBody>
          <a:bodyPr anchor="ctr">
            <a:spAutoFit/>
          </a:bodyPr>
          <a:lstStyle/>
          <a:p>
            <a:pPr fontAlgn="auto">
              <a:spcBef>
                <a:spcPts val="0"/>
              </a:spcBef>
              <a:spcAft>
                <a:spcPts val="0"/>
              </a:spcAft>
              <a:defRPr/>
            </a:pPr>
            <a:r>
              <a:rPr lang="en-US" sz="3200" b="1" dirty="0">
                <a:solidFill>
                  <a:srgbClr val="043466"/>
                </a:solidFill>
                <a:latin typeface="Franklin Gothic Demi" panose="020B0603020102020204" pitchFamily="34" charset="0"/>
                <a:cs typeface="+mn-cs"/>
              </a:rPr>
              <a:t>Please accept the award. Take yourself off mute by clicking on the microphone icon on the lower left side of the Zoom page. </a:t>
            </a:r>
          </a:p>
          <a:p>
            <a:pPr fontAlgn="auto">
              <a:spcBef>
                <a:spcPts val="0"/>
              </a:spcBef>
              <a:spcAft>
                <a:spcPts val="0"/>
              </a:spcAft>
              <a:defRPr/>
            </a:pPr>
            <a:endParaRPr lang="en-US" sz="3200" b="1" dirty="0">
              <a:solidFill>
                <a:srgbClr val="043466"/>
              </a:solidFill>
              <a:latin typeface="Franklin Gothic Demi" panose="020B0603020102020204" pitchFamily="34" charset="0"/>
              <a:cs typeface="+mn-cs"/>
            </a:endParaRPr>
          </a:p>
          <a:p>
            <a:pPr fontAlgn="auto">
              <a:spcBef>
                <a:spcPts val="0"/>
              </a:spcBef>
              <a:spcAft>
                <a:spcPts val="0"/>
              </a:spcAft>
              <a:defRPr/>
            </a:pPr>
            <a:r>
              <a:rPr lang="en-US" sz="3200" b="1" dirty="0">
                <a:solidFill>
                  <a:srgbClr val="043466"/>
                </a:solidFill>
                <a:latin typeface="Franklin Gothic Demi" panose="020B0603020102020204" pitchFamily="34" charset="0"/>
                <a:cs typeface="+mn-cs"/>
              </a:rPr>
              <a:t>Take photos and videos of awardees during their presentation and send to </a:t>
            </a:r>
            <a:r>
              <a:rPr lang="en-US" sz="3200" b="1" dirty="0" err="1">
                <a:solidFill>
                  <a:srgbClr val="043466"/>
                </a:solidFill>
                <a:latin typeface="Franklin Gothic Demi" panose="020B0603020102020204" pitchFamily="34" charset="0"/>
                <a:cs typeface="+mn-cs"/>
              </a:rPr>
              <a:t>ejacobs@fgdla.us</a:t>
            </a:r>
            <a:r>
              <a:rPr lang="en-US" sz="3200" b="1" dirty="0">
                <a:solidFill>
                  <a:srgbClr val="043466"/>
                </a:solidFill>
                <a:latin typeface="Franklin Gothic Demi" panose="020B0603020102020204" pitchFamily="34" charset="0"/>
                <a:cs typeface="+mn-cs"/>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C:\Users\User\Desktop\FGDLA Webstarts\FGDLA Website Images\header-bg.jpg">
            <a:extLst>
              <a:ext uri="{FF2B5EF4-FFF2-40B4-BE49-F238E27FC236}">
                <a16:creationId xmlns:a16="http://schemas.microsoft.com/office/drawing/2014/main" id="{E6C3F7AD-B4C5-7D07-C9B1-9C5F43890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7" descr="C:\Users\User\Desktop\FGDLA Webstarts\FGDLA Website Images\flag.jpg">
            <a:extLst>
              <a:ext uri="{FF2B5EF4-FFF2-40B4-BE49-F238E27FC236}">
                <a16:creationId xmlns:a16="http://schemas.microsoft.com/office/drawing/2014/main" id="{61183577-C2D4-5E92-C9E4-DED78C8D4C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13">
            <a:extLst>
              <a:ext uri="{FF2B5EF4-FFF2-40B4-BE49-F238E27FC236}">
                <a16:creationId xmlns:a16="http://schemas.microsoft.com/office/drawing/2014/main" id="{4147C9C6-A15E-BF0D-9C77-7207D12DE7E2}"/>
              </a:ext>
            </a:extLst>
          </p:cNvPr>
          <p:cNvSpPr>
            <a:spLocks noChangeArrowheads="1"/>
          </p:cNvSpPr>
          <p:nvPr/>
        </p:nvSpPr>
        <p:spPr bwMode="auto">
          <a:xfrm>
            <a:off x="0" y="1752600"/>
            <a:ext cx="8991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200"/>
              </a:spcAft>
            </a:pPr>
            <a:r>
              <a:rPr lang="en-US" altLang="en-US" sz="5400" b="1">
                <a:solidFill>
                  <a:srgbClr val="043466"/>
                </a:solidFill>
                <a:latin typeface="Franklin Gothic Demi" panose="020B0603020102020204" pitchFamily="34" charset="0"/>
              </a:rPr>
              <a:t>Organizational Awards</a:t>
            </a:r>
          </a:p>
        </p:txBody>
      </p:sp>
      <p:pic>
        <p:nvPicPr>
          <p:cNvPr id="4101" name="Picture 2" descr="C:\Users\User\Desktop\SALT 2014\2014 Awards\FGDLA Individual Organizational Award-Coin.JPG">
            <a:extLst>
              <a:ext uri="{FF2B5EF4-FFF2-40B4-BE49-F238E27FC236}">
                <a16:creationId xmlns:a16="http://schemas.microsoft.com/office/drawing/2014/main" id="{E362EA61-4EE9-D26F-CD7C-BF89633A3B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025775"/>
            <a:ext cx="2743200" cy="2460625"/>
          </a:xfrm>
          <a:prstGeom prst="rect">
            <a:avLst/>
          </a:prstGeom>
          <a:noFill/>
          <a:ln w="38100">
            <a:solidFill>
              <a:srgbClr val="043466"/>
            </a:solidFill>
            <a:miter lim="800000"/>
            <a:headEnd/>
            <a:tailEnd/>
          </a:ln>
          <a:extLst>
            <a:ext uri="{909E8E84-426E-40DD-AFC4-6F175D3DCCD1}">
              <a14:hiddenFill xmlns:a14="http://schemas.microsoft.com/office/drawing/2010/main">
                <a:solidFill>
                  <a:srgbClr val="FFFFFF"/>
                </a:solidFill>
              </a14:hiddenFill>
            </a:ext>
          </a:extLst>
        </p:spPr>
      </p:pic>
      <p:sp>
        <p:nvSpPr>
          <p:cNvPr id="4102" name="TextBox 6">
            <a:extLst>
              <a:ext uri="{FF2B5EF4-FFF2-40B4-BE49-F238E27FC236}">
                <a16:creationId xmlns:a16="http://schemas.microsoft.com/office/drawing/2014/main" id="{F10499C1-79B5-FDAE-D059-A0317D07EE20}"/>
              </a:ext>
            </a:extLst>
          </p:cNvPr>
          <p:cNvSpPr txBox="1">
            <a:spLocks noChangeArrowheads="1"/>
          </p:cNvSpPr>
          <p:nvPr/>
        </p:nvSpPr>
        <p:spPr bwMode="auto">
          <a:xfrm>
            <a:off x="76200" y="152400"/>
            <a:ext cx="4343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chemeClr val="bg1"/>
                </a:solidFill>
                <a:latin typeface="Franklin Gothic Demi" panose="020B0603020102020204" pitchFamily="34" charset="0"/>
              </a:rPr>
              <a:t>FGDLA 2023 </a:t>
            </a:r>
          </a:p>
          <a:p>
            <a:pPr algn="ctr" eaLnBrk="1" hangingPunct="1"/>
            <a:r>
              <a:rPr lang="en-US" altLang="en-US" sz="3200" b="1">
                <a:solidFill>
                  <a:schemeClr val="bg1"/>
                </a:solidFill>
                <a:latin typeface="Franklin Gothic Demi" panose="020B0603020102020204" pitchFamily="34" charset="0"/>
              </a:rPr>
              <a:t>Awards Ceremony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C:\Users\User\Desktop\FGDLA Webstarts\FGDLA Website Images\header-bg.jpg">
            <a:extLst>
              <a:ext uri="{FF2B5EF4-FFF2-40B4-BE49-F238E27FC236}">
                <a16:creationId xmlns:a16="http://schemas.microsoft.com/office/drawing/2014/main" id="{F145B2FC-91C9-540B-95C8-33E102AA2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7" descr="C:\Users\User\Desktop\FGDLA Webstarts\FGDLA Website Images\flag.jpg">
            <a:extLst>
              <a:ext uri="{FF2B5EF4-FFF2-40B4-BE49-F238E27FC236}">
                <a16:creationId xmlns:a16="http://schemas.microsoft.com/office/drawing/2014/main" id="{7AA36BF7-860E-FFE3-41FE-8BDD2308AB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8">
            <a:extLst>
              <a:ext uri="{FF2B5EF4-FFF2-40B4-BE49-F238E27FC236}">
                <a16:creationId xmlns:a16="http://schemas.microsoft.com/office/drawing/2014/main" id="{41E38CC0-29DE-60D3-21D8-6A449735AA0A}"/>
              </a:ext>
            </a:extLst>
          </p:cNvPr>
          <p:cNvSpPr>
            <a:spLocks noChangeArrowheads="1"/>
          </p:cNvSpPr>
          <p:nvPr/>
        </p:nvSpPr>
        <p:spPr bwMode="auto">
          <a:xfrm>
            <a:off x="0" y="1798638"/>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600"/>
              </a:spcAft>
            </a:pPr>
            <a:r>
              <a:rPr lang="en-US" altLang="en-US" sz="5400" b="1">
                <a:solidFill>
                  <a:srgbClr val="043466"/>
                </a:solidFill>
                <a:latin typeface="Franklin Gothic Demi" panose="020B0603020102020204" pitchFamily="34" charset="0"/>
              </a:rPr>
              <a:t>Innovation Award</a:t>
            </a:r>
            <a:endParaRPr lang="en-US" altLang="en-US" sz="4400" b="1">
              <a:solidFill>
                <a:srgbClr val="043466"/>
              </a:solidFill>
              <a:latin typeface="Franklin Gothic Demi" panose="020B0603020102020204" pitchFamily="34" charset="0"/>
            </a:endParaRPr>
          </a:p>
        </p:txBody>
      </p:sp>
      <p:pic>
        <p:nvPicPr>
          <p:cNvPr id="5125" name="Picture 2">
            <a:extLst>
              <a:ext uri="{FF2B5EF4-FFF2-40B4-BE49-F238E27FC236}">
                <a16:creationId xmlns:a16="http://schemas.microsoft.com/office/drawing/2014/main" id="{DE394F92-4188-8F7B-03B8-3C8D1D66D3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895600"/>
            <a:ext cx="1981200" cy="2971800"/>
          </a:xfrm>
          <a:prstGeom prst="rect">
            <a:avLst/>
          </a:prstGeom>
          <a:noFill/>
          <a:ln w="38100">
            <a:solidFill>
              <a:srgbClr val="043466"/>
            </a:solidFill>
            <a:miter lim="800000"/>
            <a:headEnd/>
            <a:tailEnd/>
          </a:ln>
          <a:extLst>
            <a:ext uri="{909E8E84-426E-40DD-AFC4-6F175D3DCCD1}">
              <a14:hiddenFill xmlns:a14="http://schemas.microsoft.com/office/drawing/2010/main">
                <a:solidFill>
                  <a:srgbClr val="FFFFFF"/>
                </a:solidFill>
              </a14:hiddenFill>
            </a:ext>
          </a:extLst>
        </p:spPr>
      </p:pic>
      <p:sp>
        <p:nvSpPr>
          <p:cNvPr id="5126" name="TextBox 6">
            <a:extLst>
              <a:ext uri="{FF2B5EF4-FFF2-40B4-BE49-F238E27FC236}">
                <a16:creationId xmlns:a16="http://schemas.microsoft.com/office/drawing/2014/main" id="{033B2A91-AF77-F90A-DF5D-B36AF7FCC922}"/>
              </a:ext>
            </a:extLst>
          </p:cNvPr>
          <p:cNvSpPr txBox="1">
            <a:spLocks noChangeArrowheads="1"/>
          </p:cNvSpPr>
          <p:nvPr/>
        </p:nvSpPr>
        <p:spPr bwMode="auto">
          <a:xfrm>
            <a:off x="76200" y="217488"/>
            <a:ext cx="4343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chemeClr val="bg1"/>
                </a:solidFill>
                <a:latin typeface="Franklin Gothic Demi" panose="020B0603020102020204" pitchFamily="34" charset="0"/>
              </a:rPr>
              <a:t>FGDLA 2023 </a:t>
            </a:r>
          </a:p>
          <a:p>
            <a:pPr algn="ctr" eaLnBrk="1" hangingPunct="1"/>
            <a:r>
              <a:rPr lang="en-US" altLang="en-US" sz="3200" b="1">
                <a:solidFill>
                  <a:schemeClr val="bg1"/>
                </a:solidFill>
                <a:latin typeface="Franklin Gothic Demi" panose="020B0603020102020204" pitchFamily="34" charset="0"/>
              </a:rPr>
              <a:t>Awards Ceremony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C:\Users\User\Desktop\FGDLA Webstarts\FGDLA Website Images\header-bg.jpg">
            <a:extLst>
              <a:ext uri="{FF2B5EF4-FFF2-40B4-BE49-F238E27FC236}">
                <a16:creationId xmlns:a16="http://schemas.microsoft.com/office/drawing/2014/main" id="{2C32247B-4A73-FEE7-7964-4B1309A9E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7" descr="C:\Users\User\Desktop\FGDLA Webstarts\FGDLA Website Images\flag.jpg">
            <a:extLst>
              <a:ext uri="{FF2B5EF4-FFF2-40B4-BE49-F238E27FC236}">
                <a16:creationId xmlns:a16="http://schemas.microsoft.com/office/drawing/2014/main" id="{FC34360F-C8CA-1CE8-0E77-F0B2D25C48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9">
            <a:extLst>
              <a:ext uri="{FF2B5EF4-FFF2-40B4-BE49-F238E27FC236}">
                <a16:creationId xmlns:a16="http://schemas.microsoft.com/office/drawing/2014/main" id="{17161D37-F999-BD5F-00D2-8163E331D991}"/>
              </a:ext>
            </a:extLst>
          </p:cNvPr>
          <p:cNvSpPr>
            <a:spLocks noChangeArrowheads="1"/>
          </p:cNvSpPr>
          <p:nvPr/>
        </p:nvSpPr>
        <p:spPr bwMode="auto">
          <a:xfrm>
            <a:off x="152400" y="1905000"/>
            <a:ext cx="86868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dirty="0">
                <a:solidFill>
                  <a:srgbClr val="043466"/>
                </a:solidFill>
                <a:latin typeface="Franklin Gothic Demi" panose="020B0603020102020204" pitchFamily="34" charset="0"/>
              </a:rPr>
              <a:t>Virtual Reality Development Team</a:t>
            </a:r>
          </a:p>
          <a:p>
            <a:pPr algn="ctr" eaLnBrk="1" hangingPunct="1"/>
            <a:r>
              <a:rPr lang="en-US" altLang="en-US" sz="3600" dirty="0">
                <a:solidFill>
                  <a:srgbClr val="043466"/>
                </a:solidFill>
                <a:latin typeface="Franklin Gothic Demi" panose="020B0603020102020204" pitchFamily="34" charset="0"/>
              </a:rPr>
              <a:t>Distance Learning Branch</a:t>
            </a:r>
          </a:p>
          <a:p>
            <a:pPr algn="ctr" eaLnBrk="1" hangingPunct="1"/>
            <a:r>
              <a:rPr lang="en-US" altLang="en-US" sz="3600" dirty="0">
                <a:solidFill>
                  <a:srgbClr val="043466"/>
                </a:solidFill>
                <a:latin typeface="Franklin Gothic Demi" panose="020B0603020102020204" pitchFamily="34" charset="0"/>
              </a:rPr>
              <a:t>Training Services Support Division </a:t>
            </a:r>
          </a:p>
          <a:p>
            <a:pPr algn="ctr" eaLnBrk="1" hangingPunct="1"/>
            <a:r>
              <a:rPr lang="en-US" altLang="en-US" sz="3600" b="1" dirty="0">
                <a:solidFill>
                  <a:srgbClr val="043466"/>
                </a:solidFill>
                <a:latin typeface="Franklin Gothic Demi" panose="020B0603020102020204" pitchFamily="34" charset="0"/>
              </a:rPr>
              <a:t>Federal Aviation Administration </a:t>
            </a:r>
          </a:p>
        </p:txBody>
      </p:sp>
      <p:sp>
        <p:nvSpPr>
          <p:cNvPr id="6149" name="TextBox 11">
            <a:extLst>
              <a:ext uri="{FF2B5EF4-FFF2-40B4-BE49-F238E27FC236}">
                <a16:creationId xmlns:a16="http://schemas.microsoft.com/office/drawing/2014/main" id="{F1E465C8-9408-E2F8-153C-CF96DAC6E146}"/>
              </a:ext>
            </a:extLst>
          </p:cNvPr>
          <p:cNvSpPr txBox="1">
            <a:spLocks noChangeArrowheads="1"/>
          </p:cNvSpPr>
          <p:nvPr/>
        </p:nvSpPr>
        <p:spPr bwMode="auto">
          <a:xfrm>
            <a:off x="0" y="176213"/>
            <a:ext cx="4343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chemeClr val="bg1"/>
                </a:solidFill>
                <a:latin typeface="Franklin Gothic Demi" panose="020B0603020102020204" pitchFamily="34" charset="0"/>
              </a:rPr>
              <a:t>Innovation Award Winner</a:t>
            </a:r>
          </a:p>
        </p:txBody>
      </p:sp>
      <p:pic>
        <p:nvPicPr>
          <p:cNvPr id="6150" name="Picture 7" descr="C:\Users\User\Desktop\FGDLA Webstarts\2021 FGDLA Awards\Award Winners Logos\FAA.png">
            <a:extLst>
              <a:ext uri="{FF2B5EF4-FFF2-40B4-BE49-F238E27FC236}">
                <a16:creationId xmlns:a16="http://schemas.microsoft.com/office/drawing/2014/main" id="{2F37AE4D-092B-5AD8-3C2B-CF6F1EF9CC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76" y="4648200"/>
            <a:ext cx="17621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a:extLst>
              <a:ext uri="{FF2B5EF4-FFF2-40B4-BE49-F238E27FC236}">
                <a16:creationId xmlns:a16="http://schemas.microsoft.com/office/drawing/2014/main" id="{1017797E-6058-8AAB-B913-098ACABC01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9524" y="4419599"/>
            <a:ext cx="9906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9">
            <a:extLst>
              <a:ext uri="{FF2B5EF4-FFF2-40B4-BE49-F238E27FC236}">
                <a16:creationId xmlns:a16="http://schemas.microsoft.com/office/drawing/2014/main" id="{DBC65354-BE8D-EF62-22C2-F7275CBC39B4}"/>
              </a:ext>
            </a:extLst>
          </p:cNvPr>
          <p:cNvSpPr>
            <a:spLocks noChangeArrowheads="1"/>
          </p:cNvSpPr>
          <p:nvPr/>
        </p:nvSpPr>
        <p:spPr bwMode="auto">
          <a:xfrm>
            <a:off x="2286001" y="5113762"/>
            <a:ext cx="5343523" cy="954107"/>
          </a:xfrm>
          <a:prstGeom prst="rect">
            <a:avLst/>
          </a:prstGeom>
          <a:noFill/>
          <a:ln w="9525">
            <a:noFill/>
            <a:miter lim="800000"/>
            <a:headEnd/>
            <a:tailEnd/>
          </a:ln>
        </p:spPr>
        <p:txBody>
          <a:bodyPr wrap="square">
            <a:spAutoFit/>
          </a:bodyPr>
          <a:lstStyle/>
          <a:p>
            <a:pPr algn="ctr">
              <a:defRPr/>
            </a:pPr>
            <a:r>
              <a:rPr lang="en-US" sz="2800" b="0" i="0" dirty="0">
                <a:solidFill>
                  <a:srgbClr val="000000"/>
                </a:solidFill>
                <a:effectLst/>
                <a:latin typeface="docs-Calibri"/>
              </a:rPr>
              <a:t>Nabil </a:t>
            </a:r>
            <a:r>
              <a:rPr lang="en-US" sz="2800" b="0" i="0" dirty="0" err="1">
                <a:solidFill>
                  <a:srgbClr val="000000"/>
                </a:solidFill>
                <a:effectLst/>
                <a:latin typeface="docs-Calibri"/>
              </a:rPr>
              <a:t>Soulane</a:t>
            </a:r>
            <a:r>
              <a:rPr lang="en-US" sz="2800" b="0" i="0" dirty="0">
                <a:solidFill>
                  <a:srgbClr val="000000"/>
                </a:solidFill>
                <a:effectLst/>
                <a:latin typeface="docs-Calibri"/>
              </a:rPr>
              <a:t>, Ryan Mounts, Jeremy Reid, and David Garza</a:t>
            </a:r>
            <a:endParaRPr lang="en-US" sz="2800" b="1" dirty="0">
              <a:solidFill>
                <a:schemeClr val="accent1">
                  <a:lumMod val="50000"/>
                </a:schemeClr>
              </a:solidFill>
              <a:latin typeface="Franklin Gothic Book" pitchFamily="34" charset="0"/>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C:\Users\User\Desktop\FGDLA Webstarts\FGDLA Website Images\header-bg.jpg">
            <a:extLst>
              <a:ext uri="{FF2B5EF4-FFF2-40B4-BE49-F238E27FC236}">
                <a16:creationId xmlns:a16="http://schemas.microsoft.com/office/drawing/2014/main" id="{991096B6-6666-0EFB-1D2B-F00355E78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7" descr="C:\Users\User\Desktop\FGDLA Webstarts\FGDLA Website Images\flag.jpg">
            <a:extLst>
              <a:ext uri="{FF2B5EF4-FFF2-40B4-BE49-F238E27FC236}">
                <a16:creationId xmlns:a16="http://schemas.microsoft.com/office/drawing/2014/main" id="{14F1AAF1-9F78-8805-D4D9-DFD91FEA6F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
            <a:extLst>
              <a:ext uri="{FF2B5EF4-FFF2-40B4-BE49-F238E27FC236}">
                <a16:creationId xmlns:a16="http://schemas.microsoft.com/office/drawing/2014/main" id="{214842A3-4EF2-D57C-7127-FEB567F830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124200"/>
            <a:ext cx="3797300" cy="2819400"/>
          </a:xfrm>
          <a:prstGeom prst="rect">
            <a:avLst/>
          </a:prstGeom>
          <a:noFill/>
          <a:ln w="38100">
            <a:solidFill>
              <a:srgbClr val="043466"/>
            </a:solidFill>
            <a:miter lim="800000"/>
            <a:headEnd/>
            <a:tailEnd/>
          </a:ln>
          <a:extLst>
            <a:ext uri="{909E8E84-426E-40DD-AFC4-6F175D3DCCD1}">
              <a14:hiddenFill xmlns:a14="http://schemas.microsoft.com/office/drawing/2010/main">
                <a:solidFill>
                  <a:srgbClr val="FFFFFF"/>
                </a:solidFill>
              </a14:hiddenFill>
            </a:ext>
          </a:extLst>
        </p:spPr>
      </p:pic>
      <p:sp>
        <p:nvSpPr>
          <p:cNvPr id="7173" name="TextBox 6">
            <a:extLst>
              <a:ext uri="{FF2B5EF4-FFF2-40B4-BE49-F238E27FC236}">
                <a16:creationId xmlns:a16="http://schemas.microsoft.com/office/drawing/2014/main" id="{55CB06F5-C504-C32E-0536-0A8CB5CE233A}"/>
              </a:ext>
            </a:extLst>
          </p:cNvPr>
          <p:cNvSpPr txBox="1">
            <a:spLocks noChangeArrowheads="1"/>
          </p:cNvSpPr>
          <p:nvPr/>
        </p:nvSpPr>
        <p:spPr bwMode="auto">
          <a:xfrm>
            <a:off x="76200" y="217488"/>
            <a:ext cx="4343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chemeClr val="bg1"/>
                </a:solidFill>
                <a:latin typeface="Franklin Gothic Demi" panose="020B0603020102020204" pitchFamily="34" charset="0"/>
              </a:rPr>
              <a:t>FGDLA 2023 </a:t>
            </a:r>
          </a:p>
          <a:p>
            <a:pPr algn="ctr" eaLnBrk="1" hangingPunct="1"/>
            <a:r>
              <a:rPr lang="en-US" altLang="en-US" sz="3200" b="1" dirty="0">
                <a:solidFill>
                  <a:schemeClr val="bg1"/>
                </a:solidFill>
                <a:latin typeface="Franklin Gothic Demi" panose="020B0603020102020204" pitchFamily="34" charset="0"/>
              </a:rPr>
              <a:t>Awards Ceremony</a:t>
            </a:r>
          </a:p>
        </p:txBody>
      </p:sp>
      <p:sp>
        <p:nvSpPr>
          <p:cNvPr id="7174" name="Rectangle 7">
            <a:extLst>
              <a:ext uri="{FF2B5EF4-FFF2-40B4-BE49-F238E27FC236}">
                <a16:creationId xmlns:a16="http://schemas.microsoft.com/office/drawing/2014/main" id="{66F90C29-85B5-A387-5DF7-90D4E800B947}"/>
              </a:ext>
            </a:extLst>
          </p:cNvPr>
          <p:cNvSpPr>
            <a:spLocks noChangeArrowheads="1"/>
          </p:cNvSpPr>
          <p:nvPr/>
        </p:nvSpPr>
        <p:spPr bwMode="auto">
          <a:xfrm>
            <a:off x="0" y="1798638"/>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600"/>
              </a:spcAft>
            </a:pPr>
            <a:r>
              <a:rPr lang="en-US" altLang="en-US" sz="5400" b="1">
                <a:solidFill>
                  <a:srgbClr val="043466"/>
                </a:solidFill>
                <a:latin typeface="Franklin Gothic Demi" panose="020B0603020102020204" pitchFamily="34" charset="0"/>
              </a:rPr>
              <a:t>Five-Star Award</a:t>
            </a:r>
            <a:endParaRPr lang="en-US" altLang="en-US" sz="4400" b="1">
              <a:solidFill>
                <a:srgbClr val="043466"/>
              </a:solidFill>
              <a:latin typeface="Franklin Gothic Demi" panose="020B06030201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C:\Users\User\Desktop\FGDLA Webstarts\FGDLA Website Images\header-bg.jpg">
            <a:extLst>
              <a:ext uri="{FF2B5EF4-FFF2-40B4-BE49-F238E27FC236}">
                <a16:creationId xmlns:a16="http://schemas.microsoft.com/office/drawing/2014/main" id="{201C3C1B-1AF1-E1D8-3B05-589577ACB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7" descr="C:\Users\User\Desktop\FGDLA Webstarts\FGDLA Website Images\flag.jpg">
            <a:extLst>
              <a:ext uri="{FF2B5EF4-FFF2-40B4-BE49-F238E27FC236}">
                <a16:creationId xmlns:a16="http://schemas.microsoft.com/office/drawing/2014/main" id="{EC8D2E66-681C-BC14-8FE4-6FC790277A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8">
            <a:extLst>
              <a:ext uri="{FF2B5EF4-FFF2-40B4-BE49-F238E27FC236}">
                <a16:creationId xmlns:a16="http://schemas.microsoft.com/office/drawing/2014/main" id="{C274D55C-421A-1447-E517-61B11730346F}"/>
              </a:ext>
            </a:extLst>
          </p:cNvPr>
          <p:cNvSpPr txBox="1">
            <a:spLocks noChangeArrowheads="1"/>
          </p:cNvSpPr>
          <p:nvPr/>
        </p:nvSpPr>
        <p:spPr bwMode="auto">
          <a:xfrm>
            <a:off x="0" y="176213"/>
            <a:ext cx="4343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chemeClr val="bg1"/>
                </a:solidFill>
                <a:latin typeface="Franklin Gothic Demi" panose="020B0603020102020204" pitchFamily="34" charset="0"/>
              </a:rPr>
              <a:t>Five-Star Award Winner</a:t>
            </a:r>
          </a:p>
        </p:txBody>
      </p:sp>
      <p:sp>
        <p:nvSpPr>
          <p:cNvPr id="8197" name="Rectangle 10">
            <a:extLst>
              <a:ext uri="{FF2B5EF4-FFF2-40B4-BE49-F238E27FC236}">
                <a16:creationId xmlns:a16="http://schemas.microsoft.com/office/drawing/2014/main" id="{AE85E71C-65EE-F9F7-F4CD-65CFAE14A2A5}"/>
              </a:ext>
            </a:extLst>
          </p:cNvPr>
          <p:cNvSpPr>
            <a:spLocks noChangeArrowheads="1"/>
          </p:cNvSpPr>
          <p:nvPr/>
        </p:nvSpPr>
        <p:spPr bwMode="auto">
          <a:xfrm>
            <a:off x="228600" y="2438400"/>
            <a:ext cx="8686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a:solidFill>
                  <a:srgbClr val="043466"/>
                </a:solidFill>
                <a:latin typeface="Franklin Gothic Demi" panose="020B0603020102020204" pitchFamily="34" charset="0"/>
              </a:rPr>
              <a:t>Air University</a:t>
            </a:r>
          </a:p>
          <a:p>
            <a:pPr algn="ctr" eaLnBrk="1" hangingPunct="1"/>
            <a:r>
              <a:rPr lang="en-US" altLang="en-US" sz="4000" b="1">
                <a:solidFill>
                  <a:srgbClr val="043466"/>
                </a:solidFill>
                <a:latin typeface="Franklin Gothic Demi" panose="020B0603020102020204" pitchFamily="34" charset="0"/>
              </a:rPr>
              <a:t>Global College of Professional Military Education</a:t>
            </a:r>
          </a:p>
        </p:txBody>
      </p:sp>
      <p:sp>
        <p:nvSpPr>
          <p:cNvPr id="8198" name="AutoShape 8" descr="Air University">
            <a:extLst>
              <a:ext uri="{FF2B5EF4-FFF2-40B4-BE49-F238E27FC236}">
                <a16:creationId xmlns:a16="http://schemas.microsoft.com/office/drawing/2014/main" id="{FB405606-7FED-4916-4684-A22101DB88F6}"/>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8199" name="Picture 10" descr="U.S. Air Force">
            <a:extLst>
              <a:ext uri="{FF2B5EF4-FFF2-40B4-BE49-F238E27FC236}">
                <a16:creationId xmlns:a16="http://schemas.microsoft.com/office/drawing/2014/main" id="{397D10D7-67EC-1761-63FF-5C2ABC76AE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800600"/>
            <a:ext cx="19812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2" descr="Air University | United States Air Force">
            <a:extLst>
              <a:ext uri="{FF2B5EF4-FFF2-40B4-BE49-F238E27FC236}">
                <a16:creationId xmlns:a16="http://schemas.microsoft.com/office/drawing/2014/main" id="{EA39F814-D05F-47FB-3562-8C55AE64F3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724400"/>
            <a:ext cx="22860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C:\Users\User\Desktop\FGDLA Webstarts\FGDLA Website Images\header-bg.jpg">
            <a:extLst>
              <a:ext uri="{FF2B5EF4-FFF2-40B4-BE49-F238E27FC236}">
                <a16:creationId xmlns:a16="http://schemas.microsoft.com/office/drawing/2014/main" id="{9E9C0312-47A1-12A7-C336-88F27D9A0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7" descr="C:\Users\User\Desktop\FGDLA Webstarts\FGDLA Website Images\flag.jpg">
            <a:extLst>
              <a:ext uri="{FF2B5EF4-FFF2-40B4-BE49-F238E27FC236}">
                <a16:creationId xmlns:a16="http://schemas.microsoft.com/office/drawing/2014/main" id="{649CEEC1-B910-2B14-4FF8-F46CE038B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5">
            <a:extLst>
              <a:ext uri="{FF2B5EF4-FFF2-40B4-BE49-F238E27FC236}">
                <a16:creationId xmlns:a16="http://schemas.microsoft.com/office/drawing/2014/main" id="{2DD37C85-3B83-97E6-8CD5-6026C6405474}"/>
              </a:ext>
            </a:extLst>
          </p:cNvPr>
          <p:cNvSpPr txBox="1">
            <a:spLocks noChangeArrowheads="1"/>
          </p:cNvSpPr>
          <p:nvPr/>
        </p:nvSpPr>
        <p:spPr bwMode="auto">
          <a:xfrm>
            <a:off x="76200" y="217488"/>
            <a:ext cx="4343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chemeClr val="bg1"/>
                </a:solidFill>
                <a:latin typeface="Franklin Gothic Demi" panose="020B0603020102020204" pitchFamily="34" charset="0"/>
              </a:rPr>
              <a:t>FGDLA 2023 </a:t>
            </a:r>
          </a:p>
          <a:p>
            <a:pPr algn="ctr" eaLnBrk="1" hangingPunct="1"/>
            <a:r>
              <a:rPr lang="en-US" altLang="en-US" sz="3200" b="1">
                <a:solidFill>
                  <a:schemeClr val="bg1"/>
                </a:solidFill>
                <a:latin typeface="Franklin Gothic Demi" panose="020B0603020102020204" pitchFamily="34" charset="0"/>
              </a:rPr>
              <a:t>Awards Ceremony</a:t>
            </a:r>
          </a:p>
        </p:txBody>
      </p:sp>
      <p:sp>
        <p:nvSpPr>
          <p:cNvPr id="10245" name="Rectangle 6">
            <a:extLst>
              <a:ext uri="{FF2B5EF4-FFF2-40B4-BE49-F238E27FC236}">
                <a16:creationId xmlns:a16="http://schemas.microsoft.com/office/drawing/2014/main" id="{DB9C0060-F13B-FB3D-EE3D-CEF8E4AC7CB4}"/>
              </a:ext>
            </a:extLst>
          </p:cNvPr>
          <p:cNvSpPr>
            <a:spLocks noChangeArrowheads="1"/>
          </p:cNvSpPr>
          <p:nvPr/>
        </p:nvSpPr>
        <p:spPr bwMode="auto">
          <a:xfrm>
            <a:off x="0" y="31242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200"/>
              </a:spcAft>
            </a:pPr>
            <a:r>
              <a:rPr lang="en-US" altLang="en-US" sz="5400" b="1">
                <a:solidFill>
                  <a:srgbClr val="043466"/>
                </a:solidFill>
                <a:latin typeface="Franklin Gothic Demi" panose="020B0603020102020204" pitchFamily="34" charset="0"/>
              </a:rPr>
              <a:t>Individual Awards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C:\Users\User\Desktop\FGDLA Webstarts\FGDLA Website Images\header-bg.jpg">
            <a:extLst>
              <a:ext uri="{FF2B5EF4-FFF2-40B4-BE49-F238E27FC236}">
                <a16:creationId xmlns:a16="http://schemas.microsoft.com/office/drawing/2014/main" id="{A597BFA4-B6CD-A441-4C9B-438466AA7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7" descr="C:\Users\User\Desktop\FGDLA Webstarts\FGDLA Website Images\flag.jpg">
            <a:extLst>
              <a:ext uri="{FF2B5EF4-FFF2-40B4-BE49-F238E27FC236}">
                <a16:creationId xmlns:a16="http://schemas.microsoft.com/office/drawing/2014/main" id="{9987AD81-9E7A-6B1A-DD6E-68167934C4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42875"/>
            <a:ext cx="4343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
            <a:extLst>
              <a:ext uri="{FF2B5EF4-FFF2-40B4-BE49-F238E27FC236}">
                <a16:creationId xmlns:a16="http://schemas.microsoft.com/office/drawing/2014/main" id="{6C607808-1E38-8C20-514C-AB58514930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148013"/>
            <a:ext cx="1838325" cy="2854325"/>
          </a:xfrm>
          <a:prstGeom prst="rect">
            <a:avLst/>
          </a:prstGeom>
          <a:noFill/>
          <a:ln w="38100">
            <a:solidFill>
              <a:srgbClr val="043466"/>
            </a:solidFill>
            <a:miter lim="800000"/>
            <a:headEnd/>
            <a:tailEnd/>
          </a:ln>
          <a:extLst>
            <a:ext uri="{909E8E84-426E-40DD-AFC4-6F175D3DCCD1}">
              <a14:hiddenFill xmlns:a14="http://schemas.microsoft.com/office/drawing/2010/main">
                <a:solidFill>
                  <a:srgbClr val="FFFFFF"/>
                </a:solidFill>
              </a14:hiddenFill>
            </a:ext>
          </a:extLst>
        </p:spPr>
      </p:pic>
      <p:sp>
        <p:nvSpPr>
          <p:cNvPr id="11269" name="TextBox 6">
            <a:extLst>
              <a:ext uri="{FF2B5EF4-FFF2-40B4-BE49-F238E27FC236}">
                <a16:creationId xmlns:a16="http://schemas.microsoft.com/office/drawing/2014/main" id="{0858EC83-2D23-3DB3-3ECA-8B3B2118D95F}"/>
              </a:ext>
            </a:extLst>
          </p:cNvPr>
          <p:cNvSpPr txBox="1">
            <a:spLocks noChangeArrowheads="1"/>
          </p:cNvSpPr>
          <p:nvPr/>
        </p:nvSpPr>
        <p:spPr bwMode="auto">
          <a:xfrm>
            <a:off x="76200" y="217488"/>
            <a:ext cx="4343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chemeClr val="bg1"/>
                </a:solidFill>
                <a:latin typeface="Franklin Gothic Demi" panose="020B0603020102020204" pitchFamily="34" charset="0"/>
              </a:rPr>
              <a:t>FGDLA 2023 </a:t>
            </a:r>
          </a:p>
          <a:p>
            <a:pPr algn="ctr" eaLnBrk="1" hangingPunct="1"/>
            <a:r>
              <a:rPr lang="en-US" altLang="en-US" sz="3200" b="1">
                <a:solidFill>
                  <a:schemeClr val="bg1"/>
                </a:solidFill>
                <a:latin typeface="Franklin Gothic Demi" panose="020B0603020102020204" pitchFamily="34" charset="0"/>
              </a:rPr>
              <a:t>Awards Ceremony</a:t>
            </a:r>
          </a:p>
        </p:txBody>
      </p:sp>
      <p:sp>
        <p:nvSpPr>
          <p:cNvPr id="11270" name="Rectangle 7">
            <a:extLst>
              <a:ext uri="{FF2B5EF4-FFF2-40B4-BE49-F238E27FC236}">
                <a16:creationId xmlns:a16="http://schemas.microsoft.com/office/drawing/2014/main" id="{B8BCD575-D320-21E4-4F61-8F045732C2D1}"/>
              </a:ext>
            </a:extLst>
          </p:cNvPr>
          <p:cNvSpPr>
            <a:spLocks noChangeArrowheads="1"/>
          </p:cNvSpPr>
          <p:nvPr/>
        </p:nvSpPr>
        <p:spPr bwMode="auto">
          <a:xfrm>
            <a:off x="0" y="1798638"/>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600"/>
              </a:spcAft>
            </a:pPr>
            <a:r>
              <a:rPr lang="en-US" altLang="en-US" sz="5400" b="1">
                <a:solidFill>
                  <a:srgbClr val="043466"/>
                </a:solidFill>
                <a:latin typeface="Franklin Gothic Demi" panose="020B0603020102020204" pitchFamily="34" charset="0"/>
              </a:rPr>
              <a:t>Pioneer Award</a:t>
            </a:r>
            <a:endParaRPr lang="en-US" altLang="en-US" sz="4400" b="1">
              <a:solidFill>
                <a:srgbClr val="043466"/>
              </a:solidFill>
              <a:latin typeface="Franklin Gothic Demi" panose="020B06030201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2058</TotalTime>
  <Words>2459</Words>
  <Application>Microsoft Macintosh PowerPoint</Application>
  <PresentationFormat>On-screen Show (4:3)</PresentationFormat>
  <Paragraphs>162</Paragraphs>
  <Slides>19</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docs-Calibri</vt:lpstr>
      <vt:lpstr>Franklin Gothic Book</vt:lpstr>
      <vt:lpstr>Franklin Gothic Demi</vt:lpstr>
      <vt:lpstr>Franklin Gothic Medium</vt:lpstr>
      <vt:lpstr>Georgia</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Jolly Holden</dc:creator>
  <cp:lastModifiedBy>Jacobs CIV Erika A US</cp:lastModifiedBy>
  <cp:revision>354</cp:revision>
  <dcterms:created xsi:type="dcterms:W3CDTF">2012-07-18T17:47:12Z</dcterms:created>
  <dcterms:modified xsi:type="dcterms:W3CDTF">2024-06-04T15:33:10Z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ce42e6-5f70-4400-bc44-85bf7e24cbda_Enabled">
    <vt:lpwstr>true</vt:lpwstr>
  </property>
  <property fmtid="{D5CDD505-2E9C-101B-9397-08002B2CF9AE}" pid="3" name="MSIP_Label_dece42e6-5f70-4400-bc44-85bf7e24cbda_SetDate">
    <vt:lpwstr>2023-09-25T01:29:55Z</vt:lpwstr>
  </property>
  <property fmtid="{D5CDD505-2E9C-101B-9397-08002B2CF9AE}" pid="4" name="MSIP_Label_dece42e6-5f70-4400-bc44-85bf7e24cbda_Method">
    <vt:lpwstr>Standard</vt:lpwstr>
  </property>
  <property fmtid="{D5CDD505-2E9C-101B-9397-08002B2CF9AE}" pid="5" name="MSIP_Label_dece42e6-5f70-4400-bc44-85bf7e24cbda_Name">
    <vt:lpwstr>defa4170-0d19-0005-0004-bc88714345d2</vt:lpwstr>
  </property>
  <property fmtid="{D5CDD505-2E9C-101B-9397-08002B2CF9AE}" pid="6" name="MSIP_Label_dece42e6-5f70-4400-bc44-85bf7e24cbda_SiteId">
    <vt:lpwstr>94e5a9ba-bbdc-4274-843d-164a71fd8ad3</vt:lpwstr>
  </property>
  <property fmtid="{D5CDD505-2E9C-101B-9397-08002B2CF9AE}" pid="7" name="MSIP_Label_dece42e6-5f70-4400-bc44-85bf7e24cbda_ActionId">
    <vt:lpwstr>807b4f47-9bc6-4f5d-958a-108a6f00dbe5</vt:lpwstr>
  </property>
  <property fmtid="{D5CDD505-2E9C-101B-9397-08002B2CF9AE}" pid="8" name="MSIP_Label_dece42e6-5f70-4400-bc44-85bf7e24cbda_ContentBits">
    <vt:lpwstr>0</vt:lpwstr>
  </property>
</Properties>
</file>