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Open Sans ExtraBold" panose="020B0606030504020204" pitchFamily="34" charset="0"/>
      <p:bold r:id="rId48"/>
      <p:italic r:id="rId49"/>
      <p:boldItalic r:id="rId50"/>
    </p:embeddedFont>
    <p:embeddedFont>
      <p:font typeface="Open Sans SemiBold" panose="020B0606030504020204" pitchFamily="34" charset="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7D3704-47E0-4529-8976-9664FCF93AB3}">
  <a:tblStyle styleId="{D57D3704-47E0-4529-8976-9664FCF93A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43" d="100"/>
          <a:sy n="143" d="100"/>
        </p:scale>
        <p:origin x="600" y="4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4999d97201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4999d97201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999d97201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4999d97201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4c051b19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4c051b19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499da1678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499da1678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4990fb83a8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4990fb83a8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1337e75a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1337e75a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4999d97201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4999d97201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61337e75a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61337e75a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61337e75a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61337e75a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61337e75a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61337e75a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61337e75a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61337e75a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4990fb83a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4990fb83a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61337e75a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61337e75a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61337e75a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61337e75a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6b4fa2cc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6b4fa2cc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6b4fa2ccd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6b4fa2ccd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b4fa2ccd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b4fa2ccd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61337e75a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61337e75a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4990fb83a8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4990fb83a8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6b4fa2ccd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6b4fa2ccd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6b4fa2ccd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6b4fa2ccd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6eac7af78e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6eac7af78e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4999d9720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4999d9720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6eac7af78e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6eac7af78e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6eac7af78e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6eac7af78e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6eac7af78e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6eac7af78e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6b4fa2ccd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6b4fa2ccd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6eac7af78e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6eac7af78e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6eac7af78e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6eac7af78e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6eac7af78e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6eac7af78e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6eac7af78e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6eac7af78e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6b4fa2ccd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6b4fa2ccd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b4fa2ccd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b4fa2ccd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6eac7af78e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6eac7af78e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4999d9720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4999d9720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6b4fa2ccd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6b4fa2ccd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4c051b19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4c051b190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999d9720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4999d9720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990fb83a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4990fb83a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6eac7af78e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6eac7af78e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4990fb83a8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4990fb83a8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Default text 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title="MoodleHQ_Generic_SlideBackgroundGraphics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007800" y="1000100"/>
            <a:ext cx="4650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4000"/>
              <a:buFont typeface="Open Sans ExtraBold"/>
              <a:buNone/>
              <a:defRPr sz="4000">
                <a:solidFill>
                  <a:srgbClr val="194866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075275" y="3096600"/>
            <a:ext cx="4384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 SemiBold"/>
              <a:buNone/>
              <a:defRPr sz="1400">
                <a:solidFill>
                  <a:srgbClr val="28282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5 - Default text">
  <p:cSld name="CUSTOM_1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 title="MoodleHQ_Generic_SlideBackgroundGraphics2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1"/>
          </p:nvPr>
        </p:nvSpPr>
        <p:spPr>
          <a:xfrm>
            <a:off x="758850" y="2594025"/>
            <a:ext cx="3588300" cy="23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11"/>
          <p:cNvSpPr>
            <a:spLocks noGrp="1"/>
          </p:cNvSpPr>
          <p:nvPr>
            <p:ph type="pic" idx="2"/>
          </p:nvPr>
        </p:nvSpPr>
        <p:spPr>
          <a:xfrm>
            <a:off x="4600300" y="739250"/>
            <a:ext cx="3588300" cy="4062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5 - Blank">
  <p:cSld name="CUSTOM_13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 title="MoodleHQ_Generic_SlideBackgroundGraphics2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>
            <a:spLocks noGrp="1"/>
          </p:cNvSpPr>
          <p:nvPr>
            <p:ph type="pic" idx="2"/>
          </p:nvPr>
        </p:nvSpPr>
        <p:spPr>
          <a:xfrm>
            <a:off x="4600300" y="739250"/>
            <a:ext cx="3588300" cy="4062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5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 title="MoodleHQ_Generic_SlideDesigns-1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>
            <a:spLocks noGrp="1"/>
          </p:cNvSpPr>
          <p:nvPr>
            <p:ph type="pic" idx="2"/>
          </p:nvPr>
        </p:nvSpPr>
        <p:spPr>
          <a:xfrm>
            <a:off x="4616150" y="540600"/>
            <a:ext cx="3588300" cy="4062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758850" y="2594025"/>
            <a:ext cx="3588300" cy="23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_15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title="MoodleHQ_Generic_SlideDesigns-1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>
            <a:spLocks noGrp="1"/>
          </p:cNvSpPr>
          <p:nvPr>
            <p:ph type="pic" idx="2"/>
          </p:nvPr>
        </p:nvSpPr>
        <p:spPr>
          <a:xfrm>
            <a:off x="4616150" y="540600"/>
            <a:ext cx="3588300" cy="4062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16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 title="MoodleHQ_Generic_SlideDesigns-1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>
            <a:spLocks noGrp="1"/>
          </p:cNvSpPr>
          <p:nvPr>
            <p:ph type="pic" idx="2"/>
          </p:nvPr>
        </p:nvSpPr>
        <p:spPr>
          <a:xfrm>
            <a:off x="3943225" y="1073100"/>
            <a:ext cx="1219200" cy="1380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  <p:sp>
        <p:nvSpPr>
          <p:cNvPr id="99" name="Google Shape;99;p15"/>
          <p:cNvSpPr>
            <a:spLocks noGrp="1"/>
          </p:cNvSpPr>
          <p:nvPr>
            <p:ph type="pic" idx="3"/>
          </p:nvPr>
        </p:nvSpPr>
        <p:spPr>
          <a:xfrm>
            <a:off x="5433575" y="1073100"/>
            <a:ext cx="1219200" cy="1380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  <p:sp>
        <p:nvSpPr>
          <p:cNvPr id="100" name="Google Shape;100;p15"/>
          <p:cNvSpPr>
            <a:spLocks noGrp="1"/>
          </p:cNvSpPr>
          <p:nvPr>
            <p:ph type="pic" idx="4"/>
          </p:nvPr>
        </p:nvSpPr>
        <p:spPr>
          <a:xfrm>
            <a:off x="3943225" y="2800950"/>
            <a:ext cx="1219200" cy="1380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  <p:sp>
        <p:nvSpPr>
          <p:cNvPr id="101" name="Google Shape;101;p15"/>
          <p:cNvSpPr>
            <a:spLocks noGrp="1"/>
          </p:cNvSpPr>
          <p:nvPr>
            <p:ph type="pic" idx="5"/>
          </p:nvPr>
        </p:nvSpPr>
        <p:spPr>
          <a:xfrm>
            <a:off x="5433575" y="2800950"/>
            <a:ext cx="1219200" cy="1380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  <p:sp>
        <p:nvSpPr>
          <p:cNvPr id="102" name="Google Shape;102;p15"/>
          <p:cNvSpPr>
            <a:spLocks noGrp="1"/>
          </p:cNvSpPr>
          <p:nvPr>
            <p:ph type="pic" idx="6"/>
          </p:nvPr>
        </p:nvSpPr>
        <p:spPr>
          <a:xfrm>
            <a:off x="6923925" y="1073100"/>
            <a:ext cx="1219200" cy="1380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  <p:sp>
        <p:nvSpPr>
          <p:cNvPr id="103" name="Google Shape;103;p15"/>
          <p:cNvSpPr>
            <a:spLocks noGrp="1"/>
          </p:cNvSpPr>
          <p:nvPr>
            <p:ph type="pic" idx="7"/>
          </p:nvPr>
        </p:nvSpPr>
        <p:spPr>
          <a:xfrm>
            <a:off x="6923925" y="2800950"/>
            <a:ext cx="1219200" cy="1380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6 - Default text">
  <p:cSld name="CUSTOM_5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1217400" y="1775575"/>
            <a:ext cx="6709200" cy="19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pen Sans ExtraBold"/>
              <a:buNone/>
              <a:defRPr sz="5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6 - Blank">
  <p:cSld name="CUSTOM_5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7 - Default text">
  <p:cSld name="CUSTOM_6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758850" y="506725"/>
            <a:ext cx="30843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758850" y="2435300"/>
            <a:ext cx="2905200" cy="23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ubTitle" idx="2"/>
          </p:nvPr>
        </p:nvSpPr>
        <p:spPr>
          <a:xfrm>
            <a:off x="5887075" y="2884975"/>
            <a:ext cx="22095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sz="13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5887075" y="3365575"/>
            <a:ext cx="23514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15" name="Google Shape;115;p18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16" name="Google Shape;116;p18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8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18" name="Google Shape;118;p18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9" name="Google Shape;119;p18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8 - Blank">
  <p:cSld name="CUSTOM_6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19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23" name="Google Shape;123;p19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9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25" name="Google Shape;125;p19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6" name="Google Shape;126;p19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9 - Default text">
  <p:cSld name="CUSTOM_7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 title="MoodleHQ_Generic_SlideBackgroundGraphics-07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5599775" y="506725"/>
            <a:ext cx="30843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"/>
          </p:nvPr>
        </p:nvSpPr>
        <p:spPr>
          <a:xfrm>
            <a:off x="5599775" y="2435300"/>
            <a:ext cx="2905200" cy="18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31" name="Google Shape;131;p20" title="laptop.png"/>
          <p:cNvPicPr preferRelativeResize="0"/>
          <p:nvPr/>
        </p:nvPicPr>
        <p:blipFill rotWithShape="1">
          <a:blip r:embed="rId3">
            <a:alphaModFix/>
          </a:blip>
          <a:srcRect l="331" r="7493"/>
          <a:stretch/>
        </p:blipFill>
        <p:spPr>
          <a:xfrm>
            <a:off x="191600" y="765150"/>
            <a:ext cx="5159373" cy="3613201"/>
          </a:xfrm>
          <a:prstGeom prst="rect">
            <a:avLst/>
          </a:prstGeom>
          <a:noFill/>
          <a:ln>
            <a:noFill/>
          </a:ln>
          <a:effectLst>
            <a:outerShdw blurRad="157163" dist="47625" dir="3300000" algn="bl" rotWithShape="0">
              <a:srgbClr val="000000">
                <a:alpha val="22000"/>
              </a:srgbClr>
            </a:outerShdw>
          </a:effectLst>
        </p:spPr>
      </p:pic>
      <p:sp>
        <p:nvSpPr>
          <p:cNvPr id="132" name="Google Shape;132;p20"/>
          <p:cNvSpPr>
            <a:spLocks noGrp="1"/>
          </p:cNvSpPr>
          <p:nvPr>
            <p:ph type="pic" idx="2"/>
          </p:nvPr>
        </p:nvSpPr>
        <p:spPr>
          <a:xfrm>
            <a:off x="842200" y="1019150"/>
            <a:ext cx="3984600" cy="2703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33" name="Google Shape;133;p20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34" name="Google Shape;134;p20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0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36" name="Google Shape;136;p20" title="M Icon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7" name="Google Shape;137;p20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Blank">
  <p:cSld name="CUSTOM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 title="MoodleHQ_Generic_SlideBackgroundGraphics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9 - Blank">
  <p:cSld name="CUSTOM_7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 title="MoodleHQ_Generic_SlideBackgroundGraphics-07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21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41" name="Google Shape;141;p21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1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43" name="Google Shape;143;p21" title="M Icon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4" name="Google Shape;144;p21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0 - Default text">
  <p:cSld name="CUSTOM_8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446175" y="352975"/>
            <a:ext cx="85206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8" name="Google Shape;148;p22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49" name="Google Shape;149;p22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51" name="Google Shape;151;p22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2" name="Google Shape;152;p22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1 - Default text">
  <p:cSld name="CUSTOM_9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3" title="MoodleHQ_Generic_SlideBackgroundGraphics-09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>
            <a:spLocks noGrp="1"/>
          </p:cNvSpPr>
          <p:nvPr>
            <p:ph type="title"/>
          </p:nvPr>
        </p:nvSpPr>
        <p:spPr>
          <a:xfrm>
            <a:off x="758850" y="506725"/>
            <a:ext cx="30843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758850" y="2435300"/>
            <a:ext cx="2905200" cy="23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>
            <a:off x="4428550" y="742725"/>
            <a:ext cx="4024200" cy="902400"/>
          </a:xfrm>
          <a:prstGeom prst="roundRect">
            <a:avLst>
              <a:gd name="adj" fmla="val 13846"/>
            </a:avLst>
          </a:prstGeom>
          <a:solidFill>
            <a:srgbClr val="1948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4428550" y="1950225"/>
            <a:ext cx="4024200" cy="902400"/>
          </a:xfrm>
          <a:prstGeom prst="roundRect">
            <a:avLst>
              <a:gd name="adj" fmla="val 1384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4462625" y="3157725"/>
            <a:ext cx="4024200" cy="902400"/>
          </a:xfrm>
          <a:prstGeom prst="roundRect">
            <a:avLst>
              <a:gd name="adj" fmla="val 1384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subTitle" idx="2"/>
          </p:nvPr>
        </p:nvSpPr>
        <p:spPr>
          <a:xfrm>
            <a:off x="4888300" y="2030925"/>
            <a:ext cx="3489300" cy="7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1100"/>
              <a:buFont typeface="Open Sans"/>
              <a:buNone/>
              <a:defRPr sz="11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3"/>
          </p:nvPr>
        </p:nvSpPr>
        <p:spPr>
          <a:xfrm>
            <a:off x="4888300" y="3239675"/>
            <a:ext cx="3489300" cy="7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1100"/>
              <a:buFont typeface="Open Sans"/>
              <a:buNone/>
              <a:defRPr sz="11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4"/>
          </p:nvPr>
        </p:nvSpPr>
        <p:spPr>
          <a:xfrm>
            <a:off x="4888300" y="822175"/>
            <a:ext cx="3489300" cy="7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3" name="Google Shape;163;p23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64" name="Google Shape;164;p23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3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66" name="Google Shape;166;p23" title="M Icon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7" name="Google Shape;167;p23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1 - Blank">
  <p:cSld name="CUSTOM_9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4" title="MoodleHQ_Generic_SlideBackgroundGraphics-09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24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171" name="Google Shape;171;p24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4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73" name="Google Shape;173;p24" title="M Icon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4" name="Google Shape;174;p24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USTOM_1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-21850" y="-10925"/>
            <a:ext cx="9165900" cy="5154300"/>
          </a:xfrm>
          <a:prstGeom prst="rect">
            <a:avLst/>
          </a:prstGeom>
          <a:solidFill>
            <a:srgbClr val="F980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-57550" y="4755150"/>
            <a:ext cx="9237300" cy="39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/>
          <p:nvPr/>
        </p:nvSpPr>
        <p:spPr>
          <a:xfrm>
            <a:off x="2907450" y="4811250"/>
            <a:ext cx="3000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Copyright 2025 © Moodle Pty Ltd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22525" y="1624550"/>
            <a:ext cx="4569851" cy="162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 - Default text">
  <p:cSld name="CUSTOM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58850" y="867650"/>
            <a:ext cx="39546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>
            <a:off x="758850" y="2230025"/>
            <a:ext cx="36201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" name="Google Shape;19;p4"/>
          <p:cNvSpPr>
            <a:spLocks noGrp="1"/>
          </p:cNvSpPr>
          <p:nvPr>
            <p:ph type="pic" idx="2"/>
          </p:nvPr>
        </p:nvSpPr>
        <p:spPr>
          <a:xfrm>
            <a:off x="4848025" y="644050"/>
            <a:ext cx="3510300" cy="34539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  <p:grpSp>
        <p:nvGrpSpPr>
          <p:cNvPr id="20" name="Google Shape;20;p4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21" name="Google Shape;21;p4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3" name="Google Shape;23;p4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" name="Google Shape;24;p4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 - Blank">
  <p:cSld name="CUSTOM_2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>
            <a:spLocks noGrp="1"/>
          </p:cNvSpPr>
          <p:nvPr>
            <p:ph type="pic" idx="2"/>
          </p:nvPr>
        </p:nvSpPr>
        <p:spPr>
          <a:xfrm>
            <a:off x="4848025" y="644050"/>
            <a:ext cx="3510300" cy="34539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  <p:grpSp>
        <p:nvGrpSpPr>
          <p:cNvPr id="28" name="Google Shape;28;p5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29" name="Google Shape;29;p5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5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1" name="Google Shape;31;p5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Google Shape;32;p5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2 - Default text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58850" y="867650"/>
            <a:ext cx="39546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Open Sans"/>
              <a:buNone/>
              <a:defRPr sz="3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ubTitle" idx="1"/>
          </p:nvPr>
        </p:nvSpPr>
        <p:spPr>
          <a:xfrm>
            <a:off x="758850" y="2230025"/>
            <a:ext cx="36201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7" name="Google Shape;37;p6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38" name="Google Shape;38;p6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6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40" name="Google Shape;40;p6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" name="Google Shape;41;p6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2 - Blank">
  <p:cSld name="CUSTOM_3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948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7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45" name="Google Shape;45;p7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7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47" name="Google Shape;47;p7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" name="Google Shape;48;p7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3 - Default text">
  <p:cSld name="CUSTOM_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F4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311700" y="352975"/>
            <a:ext cx="85206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2" name="Google Shape;52;p8"/>
          <p:cNvGrpSpPr/>
          <p:nvPr/>
        </p:nvGrpSpPr>
        <p:grpSpPr>
          <a:xfrm>
            <a:off x="819075" y="1523496"/>
            <a:ext cx="2193600" cy="2679300"/>
            <a:chOff x="819075" y="1499325"/>
            <a:chExt cx="2193600" cy="2679300"/>
          </a:xfrm>
        </p:grpSpPr>
        <p:sp>
          <p:nvSpPr>
            <p:cNvPr id="53" name="Google Shape;53;p8"/>
            <p:cNvSpPr/>
            <p:nvPr/>
          </p:nvSpPr>
          <p:spPr>
            <a:xfrm>
              <a:off x="819075" y="1499325"/>
              <a:ext cx="2193600" cy="2679300"/>
            </a:xfrm>
            <a:prstGeom prst="roundRect">
              <a:avLst>
                <a:gd name="adj" fmla="val 101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>
              <a:off x="819075" y="1499325"/>
              <a:ext cx="2193600" cy="1124400"/>
            </a:xfrm>
            <a:prstGeom prst="round2SameRect">
              <a:avLst>
                <a:gd name="adj1" fmla="val 16890"/>
                <a:gd name="adj2" fmla="val 0"/>
              </a:avLst>
            </a:prstGeom>
            <a:solidFill>
              <a:srgbClr val="194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8"/>
          <p:cNvSpPr txBox="1">
            <a:spLocks noGrp="1"/>
          </p:cNvSpPr>
          <p:nvPr>
            <p:ph type="subTitle" idx="1"/>
          </p:nvPr>
        </p:nvSpPr>
        <p:spPr>
          <a:xfrm>
            <a:off x="912675" y="1941425"/>
            <a:ext cx="2006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sz="13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ubTitle" idx="2"/>
          </p:nvPr>
        </p:nvSpPr>
        <p:spPr>
          <a:xfrm>
            <a:off x="1003713" y="2758750"/>
            <a:ext cx="1824300" cy="12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Open Sans"/>
              <a:buNone/>
              <a:defRPr sz="12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7" name="Google Shape;57;p8"/>
          <p:cNvGrpSpPr/>
          <p:nvPr/>
        </p:nvGrpSpPr>
        <p:grpSpPr>
          <a:xfrm>
            <a:off x="3475200" y="1523496"/>
            <a:ext cx="2193600" cy="2679300"/>
            <a:chOff x="819075" y="1499325"/>
            <a:chExt cx="2193600" cy="2679300"/>
          </a:xfrm>
        </p:grpSpPr>
        <p:sp>
          <p:nvSpPr>
            <p:cNvPr id="58" name="Google Shape;58;p8"/>
            <p:cNvSpPr/>
            <p:nvPr/>
          </p:nvSpPr>
          <p:spPr>
            <a:xfrm>
              <a:off x="819075" y="1499325"/>
              <a:ext cx="2193600" cy="2679300"/>
            </a:xfrm>
            <a:prstGeom prst="roundRect">
              <a:avLst>
                <a:gd name="adj" fmla="val 101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>
              <a:off x="819075" y="1499325"/>
              <a:ext cx="2193600" cy="1124400"/>
            </a:xfrm>
            <a:prstGeom prst="round2SameRect">
              <a:avLst>
                <a:gd name="adj1" fmla="val 16890"/>
                <a:gd name="adj2" fmla="val 0"/>
              </a:avLst>
            </a:prstGeom>
            <a:solidFill>
              <a:srgbClr val="194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8"/>
          <p:cNvSpPr txBox="1">
            <a:spLocks noGrp="1"/>
          </p:cNvSpPr>
          <p:nvPr>
            <p:ph type="subTitle" idx="3"/>
          </p:nvPr>
        </p:nvSpPr>
        <p:spPr>
          <a:xfrm>
            <a:off x="3568800" y="1941425"/>
            <a:ext cx="2006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sz="13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ubTitle" idx="4"/>
          </p:nvPr>
        </p:nvSpPr>
        <p:spPr>
          <a:xfrm>
            <a:off x="3659838" y="2758750"/>
            <a:ext cx="1824300" cy="12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Open Sans"/>
              <a:buNone/>
              <a:defRPr sz="12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62" name="Google Shape;62;p8"/>
          <p:cNvGrpSpPr/>
          <p:nvPr/>
        </p:nvGrpSpPr>
        <p:grpSpPr>
          <a:xfrm>
            <a:off x="6131325" y="1523496"/>
            <a:ext cx="2193600" cy="2679300"/>
            <a:chOff x="819075" y="1499325"/>
            <a:chExt cx="2193600" cy="2679300"/>
          </a:xfrm>
        </p:grpSpPr>
        <p:sp>
          <p:nvSpPr>
            <p:cNvPr id="63" name="Google Shape;63;p8"/>
            <p:cNvSpPr/>
            <p:nvPr/>
          </p:nvSpPr>
          <p:spPr>
            <a:xfrm>
              <a:off x="819075" y="1499325"/>
              <a:ext cx="2193600" cy="2679300"/>
            </a:xfrm>
            <a:prstGeom prst="roundRect">
              <a:avLst>
                <a:gd name="adj" fmla="val 101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819075" y="1499325"/>
              <a:ext cx="2193600" cy="1124400"/>
            </a:xfrm>
            <a:prstGeom prst="round2SameRect">
              <a:avLst>
                <a:gd name="adj1" fmla="val 16890"/>
                <a:gd name="adj2" fmla="val 0"/>
              </a:avLst>
            </a:prstGeom>
            <a:solidFill>
              <a:srgbClr val="194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subTitle" idx="5"/>
          </p:nvPr>
        </p:nvSpPr>
        <p:spPr>
          <a:xfrm>
            <a:off x="6224925" y="1941425"/>
            <a:ext cx="2006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None/>
              <a:defRPr sz="13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ubTitle" idx="6"/>
          </p:nvPr>
        </p:nvSpPr>
        <p:spPr>
          <a:xfrm>
            <a:off x="6315963" y="2758750"/>
            <a:ext cx="1824300" cy="12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Open Sans"/>
              <a:buNone/>
              <a:defRPr sz="12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67" name="Google Shape;67;p8"/>
          <p:cNvGrpSpPr/>
          <p:nvPr/>
        </p:nvGrpSpPr>
        <p:grpSpPr>
          <a:xfrm>
            <a:off x="7374650" y="4431038"/>
            <a:ext cx="1297200" cy="393600"/>
            <a:chOff x="7374650" y="4431038"/>
            <a:chExt cx="1297200" cy="393600"/>
          </a:xfrm>
        </p:grpSpPr>
        <p:sp>
          <p:nvSpPr>
            <p:cNvPr id="68" name="Google Shape;68;p8"/>
            <p:cNvSpPr/>
            <p:nvPr/>
          </p:nvSpPr>
          <p:spPr>
            <a:xfrm>
              <a:off x="7374650" y="4475750"/>
              <a:ext cx="1297200" cy="3042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 txBox="1"/>
            <p:nvPr/>
          </p:nvSpPr>
          <p:spPr>
            <a:xfrm>
              <a:off x="7496350" y="4431038"/>
              <a:ext cx="736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Page </a:t>
              </a:r>
              <a:fld id="{00000000-1234-1234-1234-123412341234}" type="slidenum">
                <a:rPr lang="en-GB" sz="9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fld>
              <a:endParaRPr sz="9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70" name="Google Shape;70;p8" title="M Icon.png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34714" y="4549575"/>
              <a:ext cx="156525" cy="156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1" name="Google Shape;71;p8"/>
            <p:cNvCxnSpPr/>
            <p:nvPr/>
          </p:nvCxnSpPr>
          <p:spPr>
            <a:xfrm>
              <a:off x="8193288" y="4537250"/>
              <a:ext cx="0" cy="18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4 - Default text">
  <p:cSld name="CUSTOM_1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9" title="MoodleHQ_Generic_SlideBackgroundGraphics2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Font typeface="Open Sans"/>
              <a:buNone/>
              <a:defRPr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4866"/>
              </a:buClr>
              <a:buSzPts val="3500"/>
              <a:buNone/>
              <a:defRPr sz="3500">
                <a:solidFill>
                  <a:srgbClr val="194866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758850" y="2594025"/>
            <a:ext cx="3588300" cy="23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400"/>
              <a:buFont typeface="Open Sans"/>
              <a:buNone/>
              <a:defRPr sz="14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6" name="Google Shape;76;p9"/>
          <p:cNvSpPr>
            <a:spLocks noGrp="1"/>
          </p:cNvSpPr>
          <p:nvPr>
            <p:ph type="pic" idx="2"/>
          </p:nvPr>
        </p:nvSpPr>
        <p:spPr>
          <a:xfrm>
            <a:off x="4600300" y="739250"/>
            <a:ext cx="3588300" cy="4062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4 - Blank">
  <p:cSld name="CUSTOM_1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0" title="MoodleHQ_Generic_SlideBackgroundGraphics2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>
            <a:spLocks noGrp="1"/>
          </p:cNvSpPr>
          <p:nvPr>
            <p:ph type="pic" idx="2"/>
          </p:nvPr>
        </p:nvSpPr>
        <p:spPr>
          <a:xfrm>
            <a:off x="4600300" y="739250"/>
            <a:ext cx="3588300" cy="4062300"/>
          </a:xfrm>
          <a:prstGeom prst="roundRect">
            <a:avLst>
              <a:gd name="adj" fmla="val 8401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>
            <a:spLocks noGrp="1"/>
          </p:cNvSpPr>
          <p:nvPr>
            <p:ph type="ctrTitle"/>
          </p:nvPr>
        </p:nvSpPr>
        <p:spPr>
          <a:xfrm>
            <a:off x="3007800" y="1000100"/>
            <a:ext cx="4650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Empowering PME with AI</a:t>
            </a:r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subTitle" idx="1"/>
          </p:nvPr>
        </p:nvSpPr>
        <p:spPr>
          <a:xfrm>
            <a:off x="3075275" y="2957675"/>
            <a:ext cx="4384200" cy="11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4800"/>
              <a:t>a practical path through uncertainty</a:t>
            </a:r>
            <a:endParaRPr sz="4800"/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4800"/>
              <a:t>Trish Harris | Moodle Proposal Writer; former Learning Architect for USAF Global College </a:t>
            </a:r>
            <a:endParaRPr sz="4800"/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4800"/>
              <a:t>Jim Mezzanotte | Moodle Product Manager</a:t>
            </a: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Google Shape;187;p26" title="M 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010" y="1978275"/>
            <a:ext cx="1103650" cy="110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14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Understanding learning loss in PME</a:t>
            </a:r>
            <a:endParaRPr/>
          </a:p>
        </p:txBody>
      </p:sp>
      <p:sp>
        <p:nvSpPr>
          <p:cNvPr id="266" name="Google Shape;266;p35"/>
          <p:cNvSpPr txBox="1">
            <a:spLocks noGrp="1"/>
          </p:cNvSpPr>
          <p:nvPr>
            <p:ph type="subTitle" idx="1"/>
          </p:nvPr>
        </p:nvSpPr>
        <p:spPr>
          <a:xfrm>
            <a:off x="758850" y="2163675"/>
            <a:ext cx="35883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Learning loss can reference the decay of complex skills, outdated knowledge due to rapid change, or gaps from previous training models.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The PME context requires ensuring readiness, adaptability, and retention of critical decision-making skills.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AI can identify gaps (data analysis), provide refresher/adaptive learning, and simulate scenarios to reinforce skills.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67" name="Google Shape;267;p35" descr="A bridge spanning a gap. On one side, everything is in sharp focus; on the other side, everything is blurred. Use the slide deck palette (orange and blue)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829" r="5838"/>
          <a:stretch/>
        </p:blipFill>
        <p:spPr>
          <a:xfrm>
            <a:off x="4600300" y="739250"/>
            <a:ext cx="3588300" cy="40623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20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rPr lang="en-GB"/>
              <a:t>Connecting requirements with AI capabilities</a:t>
            </a:r>
            <a:endParaRPr/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1"/>
          </p:nvPr>
        </p:nvSpPr>
        <p:spPr>
          <a:xfrm>
            <a:off x="758850" y="2855200"/>
            <a:ext cx="3588300" cy="16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i="1">
                <a:solidFill>
                  <a:schemeClr val="dk1"/>
                </a:solidFill>
              </a:rPr>
              <a:t>Emphasize Human-in-the-Loop.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i="1">
                <a:solidFill>
                  <a:schemeClr val="dk1"/>
                </a:solidFill>
              </a:rPr>
              <a:t>AI augments these skills.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i="1">
                <a:solidFill>
                  <a:schemeClr val="dk1"/>
                </a:solidFill>
              </a:rPr>
              <a:t>It doesn't replace these human cognitive skills.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274" name="Google Shape;274;p36" descr="A diagram with &quot;Doctrinal Requirements&quot; (e.g., critical thinking) on one side, &quot;AI Capabilities&quot; (e.g., pattern recognition) on the other, with arrows showing connections. Use the slide deck palette (orange and blue)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838" r="5829"/>
          <a:stretch/>
        </p:blipFill>
        <p:spPr>
          <a:xfrm>
            <a:off x="4274850" y="381525"/>
            <a:ext cx="4314000" cy="44580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77328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Framework for Analyzing Curricula for AI Integration</a:t>
            </a:r>
            <a:endParaRPr/>
          </a:p>
        </p:txBody>
      </p:sp>
      <p:sp>
        <p:nvSpPr>
          <p:cNvPr id="280" name="Google Shape;280;p37"/>
          <p:cNvSpPr txBox="1">
            <a:spLocks noGrp="1"/>
          </p:cNvSpPr>
          <p:nvPr>
            <p:ph type="subTitle" idx="1"/>
          </p:nvPr>
        </p:nvSpPr>
        <p:spPr>
          <a:xfrm>
            <a:off x="758850" y="2156700"/>
            <a:ext cx="7585200" cy="23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Step 1:</a:t>
            </a:r>
            <a:r>
              <a:rPr lang="en-GB" sz="1200">
                <a:solidFill>
                  <a:schemeClr val="dk1"/>
                </a:solidFill>
              </a:rPr>
              <a:t> Select Module/Learning Objective.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Step 2:</a:t>
            </a:r>
            <a:r>
              <a:rPr lang="en-GB" sz="1200">
                <a:solidFill>
                  <a:schemeClr val="dk1"/>
                </a:solidFill>
              </a:rPr>
              <a:t> Identify Key Learning Outcomes &amp; Doctrinal Links.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Step 3:</a:t>
            </a:r>
            <a:r>
              <a:rPr lang="en-GB" sz="1200">
                <a:solidFill>
                  <a:schemeClr val="dk1"/>
                </a:solidFill>
              </a:rPr>
              <a:t> Analyze Current Activities &amp; Assessments – Where are the pain points or opportunities?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Step 4: </a:t>
            </a:r>
            <a:r>
              <a:rPr lang="en-GB" sz="1200">
                <a:solidFill>
                  <a:schemeClr val="dk1"/>
                </a:solidFill>
              </a:rPr>
              <a:t>Brainstorm Potential AI Enhancements (How could AI help students learn this  better/faster, or help instructors teach/assess more effectively?).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Step 5:</a:t>
            </a:r>
            <a:r>
              <a:rPr lang="en-GB" sz="1200">
                <a:solidFill>
                  <a:schemeClr val="dk1"/>
                </a:solidFill>
              </a:rPr>
              <a:t> Consider Feasibility &amp; Impact.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>
            <a:spLocks noGrp="1"/>
          </p:cNvSpPr>
          <p:nvPr>
            <p:ph type="title"/>
          </p:nvPr>
        </p:nvSpPr>
        <p:spPr>
          <a:xfrm>
            <a:off x="758850" y="506725"/>
            <a:ext cx="3084300" cy="1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Initial Curriculum Scan (activity)</a:t>
            </a:r>
            <a:endParaRPr/>
          </a:p>
        </p:txBody>
      </p:sp>
      <p:sp>
        <p:nvSpPr>
          <p:cNvPr id="286" name="Google Shape;286;p38"/>
          <p:cNvSpPr txBox="1">
            <a:spLocks noGrp="1"/>
          </p:cNvSpPr>
          <p:nvPr>
            <p:ph type="subTitle" idx="1"/>
          </p:nvPr>
        </p:nvSpPr>
        <p:spPr>
          <a:xfrm>
            <a:off x="758850" y="2485275"/>
            <a:ext cx="7538100" cy="22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Take a few minutes to consider ONE module or learning objective you are familiar with.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Guiding Questions: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GB" sz="1200">
                <a:solidFill>
                  <a:schemeClr val="dk1"/>
                </a:solidFill>
              </a:rPr>
              <a:t>What are the core skills/knowledge?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GB" sz="1200">
                <a:solidFill>
                  <a:schemeClr val="dk1"/>
                </a:solidFill>
              </a:rPr>
              <a:t>Where do students typically struggle?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GB" sz="1200">
                <a:solidFill>
                  <a:schemeClr val="dk1"/>
                </a:solidFill>
              </a:rPr>
              <a:t>Where do instructors spend excessive time on repetitive tasks?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Jot down your thoughts. We won't collect them today, but this primes you for the intersession project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87" name="Google Shape;287;p38"/>
          <p:cNvSpPr/>
          <p:nvPr/>
        </p:nvSpPr>
        <p:spPr>
          <a:xfrm>
            <a:off x="4130325" y="458475"/>
            <a:ext cx="4385400" cy="2026800"/>
          </a:xfrm>
          <a:prstGeom prst="roundRect">
            <a:avLst>
              <a:gd name="adj" fmla="val 1198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38" descr="Icon of a person thinking, include a notepad. Use the slide deck palette (orange and blue)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8175" y="514525"/>
            <a:ext cx="4098175" cy="18945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89" name="Google Shape;289;p38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"/>
          <p:cNvSpPr txBox="1">
            <a:spLocks noGrp="1"/>
          </p:cNvSpPr>
          <p:nvPr>
            <p:ph type="title"/>
          </p:nvPr>
        </p:nvSpPr>
        <p:spPr>
          <a:xfrm>
            <a:off x="1217400" y="1775575"/>
            <a:ext cx="6709200" cy="3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 to AI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PME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latin typeface="Open Sans"/>
                <a:ea typeface="Open Sans"/>
                <a:cs typeface="Open Sans"/>
                <a:sym typeface="Open Sans"/>
              </a:rPr>
              <a:t>Practical and Ethical Considerations</a:t>
            </a:r>
            <a:endParaRPr sz="3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5" name="Google Shape;295;p39" title="M 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895" y="1048150"/>
            <a:ext cx="326225" cy="32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/>
          <p:cNvSpPr txBox="1"/>
          <p:nvPr/>
        </p:nvSpPr>
        <p:spPr>
          <a:xfrm>
            <a:off x="613075" y="679000"/>
            <a:ext cx="3234600" cy="12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Demystifying AI</a:t>
            </a:r>
            <a:endParaRPr sz="3500" b="1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1" name="Google Shape;301;p40"/>
          <p:cNvSpPr txBox="1"/>
          <p:nvPr/>
        </p:nvSpPr>
        <p:spPr>
          <a:xfrm>
            <a:off x="613075" y="1979450"/>
            <a:ext cx="3234600" cy="22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rPr>
              <a:t>(some practical definitions)</a:t>
            </a:r>
            <a:endParaRPr sz="1200"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Our focus is accessible tools within the current DoD stack or ecosystem, not highly complex bespoke systems.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2" name="Google Shape;302;p40"/>
          <p:cNvSpPr/>
          <p:nvPr/>
        </p:nvSpPr>
        <p:spPr>
          <a:xfrm>
            <a:off x="4428550" y="742725"/>
            <a:ext cx="4024200" cy="902400"/>
          </a:xfrm>
          <a:prstGeom prst="roundRect">
            <a:avLst>
              <a:gd name="adj" fmla="val 13846"/>
            </a:avLst>
          </a:prstGeom>
          <a:solidFill>
            <a:srgbClr val="1948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0"/>
          <p:cNvSpPr txBox="1"/>
          <p:nvPr/>
        </p:nvSpPr>
        <p:spPr>
          <a:xfrm>
            <a:off x="4994275" y="836600"/>
            <a:ext cx="32658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Natural Language Processing (NLP): AI understanding + processing human language.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04" name="Google Shape;304;p40"/>
          <p:cNvSpPr/>
          <p:nvPr/>
        </p:nvSpPr>
        <p:spPr>
          <a:xfrm>
            <a:off x="4428550" y="1950225"/>
            <a:ext cx="4024200" cy="902400"/>
          </a:xfrm>
          <a:prstGeom prst="roundRect">
            <a:avLst>
              <a:gd name="adj" fmla="val 1384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0"/>
          <p:cNvSpPr txBox="1"/>
          <p:nvPr/>
        </p:nvSpPr>
        <p:spPr>
          <a:xfrm>
            <a:off x="5063375" y="2071875"/>
            <a:ext cx="32658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Machine Learning (ML): Systems that learn from data</a:t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6" name="Google Shape;306;p40" title="Icons-1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2825" y="2071875"/>
            <a:ext cx="619585" cy="659100"/>
          </a:xfrm>
          <a:prstGeom prst="rect">
            <a:avLst/>
          </a:prstGeom>
          <a:noFill/>
          <a:ln>
            <a:noFill/>
          </a:ln>
          <a:effectLst>
            <a:outerShdw blurRad="157163" dist="47625" dir="3300000" algn="bl" rotWithShape="0">
              <a:srgbClr val="000000">
                <a:alpha val="22000"/>
              </a:srgbClr>
            </a:outerShdw>
          </a:effectLst>
        </p:spPr>
      </p:pic>
      <p:sp>
        <p:nvSpPr>
          <p:cNvPr id="307" name="Google Shape;307;p40"/>
          <p:cNvSpPr/>
          <p:nvPr/>
        </p:nvSpPr>
        <p:spPr>
          <a:xfrm>
            <a:off x="4462625" y="3157725"/>
            <a:ext cx="4024200" cy="902400"/>
          </a:xfrm>
          <a:prstGeom prst="roundRect">
            <a:avLst>
              <a:gd name="adj" fmla="val 1384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40" title="Icons-1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6225" y="873425"/>
            <a:ext cx="644551" cy="685668"/>
          </a:xfrm>
          <a:prstGeom prst="rect">
            <a:avLst/>
          </a:prstGeom>
          <a:noFill/>
          <a:ln>
            <a:noFill/>
          </a:ln>
          <a:effectLst>
            <a:outerShdw blurRad="157163" dist="47625" dir="3300000" algn="bl" rotWithShape="0">
              <a:srgbClr val="000000">
                <a:alpha val="22000"/>
              </a:srgbClr>
            </a:outerShdw>
          </a:effectLst>
        </p:spPr>
      </p:pic>
      <p:sp>
        <p:nvSpPr>
          <p:cNvPr id="309" name="Google Shape;309;p40"/>
          <p:cNvSpPr txBox="1"/>
          <p:nvPr/>
        </p:nvSpPr>
        <p:spPr>
          <a:xfrm>
            <a:off x="5063375" y="3279375"/>
            <a:ext cx="32658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Generative AI (GAI): AI creating or generating new content.</a:t>
            </a: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0" name="Google Shape;310;p40" title="Icons-1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2825" y="3270325"/>
            <a:ext cx="619585" cy="659100"/>
          </a:xfrm>
          <a:prstGeom prst="rect">
            <a:avLst/>
          </a:prstGeom>
          <a:noFill/>
          <a:ln>
            <a:noFill/>
          </a:ln>
          <a:effectLst>
            <a:outerShdw blurRad="157163" dist="47625" dir="3300000" algn="bl" rotWithShape="0">
              <a:srgbClr val="000000">
                <a:alpha val="22000"/>
              </a:srgbClr>
            </a:outerShdw>
          </a:effectLst>
        </p:spPr>
      </p:pic>
      <p:pic>
        <p:nvPicPr>
          <p:cNvPr id="311" name="Google Shape;311;p40" descr="Icon of a brain. Use the slide deck palette (orange and blue)."/>
          <p:cNvPicPr preferRelativeResize="0"/>
          <p:nvPr/>
        </p:nvPicPr>
        <p:blipFill rotWithShape="1">
          <a:blip r:embed="rId5">
            <a:alphaModFix/>
          </a:blip>
          <a:srcRect l="2998" r="2998"/>
          <a:stretch/>
        </p:blipFill>
        <p:spPr>
          <a:xfrm>
            <a:off x="4149287" y="954470"/>
            <a:ext cx="543375" cy="578054"/>
          </a:xfrm>
          <a:prstGeom prst="rect">
            <a:avLst/>
          </a:prstGeom>
          <a:noFill/>
          <a:ln>
            <a:noFill/>
          </a:ln>
          <a:effectLst>
            <a:outerShdw blurRad="157163" dist="47625" dir="3300000" algn="bl" rotWithShape="0">
              <a:srgbClr val="000000">
                <a:alpha val="22000"/>
              </a:srgbClr>
            </a:outerShdw>
          </a:effectLst>
        </p:spPr>
      </p:pic>
      <p:sp>
        <p:nvSpPr>
          <p:cNvPr id="312" name="Google Shape;312;p40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20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AI Application Examples for PME</a:t>
            </a:r>
            <a:endParaRPr/>
          </a:p>
        </p:txBody>
      </p:sp>
      <p:sp>
        <p:nvSpPr>
          <p:cNvPr id="318" name="Google Shape;318;p41"/>
          <p:cNvSpPr txBox="1">
            <a:spLocks noGrp="1"/>
          </p:cNvSpPr>
          <p:nvPr>
            <p:ph type="subTitle" idx="1"/>
          </p:nvPr>
        </p:nvSpPr>
        <p:spPr>
          <a:xfrm>
            <a:off x="758850" y="2509025"/>
            <a:ext cx="3588300" cy="19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50">
                <a:solidFill>
                  <a:schemeClr val="dk1"/>
                </a:solidFill>
              </a:rPr>
              <a:t>Assessment Support. Automating grading for objective items, plagiarism checkers, supporting instructors in developing rubrics or assessment items.</a:t>
            </a: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8000"/>
              <a:buFont typeface="Arial"/>
              <a:buNone/>
            </a:pPr>
            <a:r>
              <a:rPr lang="en-GB" sz="1250">
                <a:solidFill>
                  <a:schemeClr val="dk1"/>
                </a:solidFill>
              </a:rPr>
              <a:t>Idea Generation &amp; Scenario Building. AI as a brainstorming partner for course activities, generating diverse scenarios for wargames or ethical dilemmas (for human review &amp; refinement).</a:t>
            </a: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endParaRPr/>
          </a:p>
        </p:txBody>
      </p:sp>
      <p:pic>
        <p:nvPicPr>
          <p:cNvPr id="319" name="Google Shape;319;p41" descr="Icons representing &quot;checkmark/grade&quot; for assessment, &quot;lightbulb/branching paths&quot; for idea generation. Use the slide deck palette (orange and blue)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16" t="12242" r="1616"/>
          <a:stretch/>
        </p:blipFill>
        <p:spPr>
          <a:xfrm>
            <a:off x="4516250" y="719550"/>
            <a:ext cx="4084800" cy="37044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2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20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AI Application Examples for PME</a:t>
            </a:r>
            <a:endParaRPr/>
          </a:p>
        </p:txBody>
      </p:sp>
      <p:sp>
        <p:nvSpPr>
          <p:cNvPr id="325" name="Google Shape;325;p42"/>
          <p:cNvSpPr txBox="1">
            <a:spLocks noGrp="1"/>
          </p:cNvSpPr>
          <p:nvPr>
            <p:ph type="subTitle" idx="1"/>
          </p:nvPr>
        </p:nvSpPr>
        <p:spPr>
          <a:xfrm>
            <a:off x="758850" y="2509025"/>
            <a:ext cx="3757500" cy="21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50">
                <a:solidFill>
                  <a:schemeClr val="dk1"/>
                </a:solidFill>
              </a:rPr>
              <a:t>Content Curation &amp; Knowledge Discovery. AI tools to summarize articles, identify relevant research, extract key themes from doctrinal texts. (Example: AI research assistants)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8000"/>
              <a:buFont typeface="Arial"/>
              <a:buNone/>
            </a:pPr>
            <a:r>
              <a:rPr lang="en-GB" sz="1250">
                <a:solidFill>
                  <a:schemeClr val="dk1"/>
                </a:solidFill>
              </a:rPr>
              <a:t>Personalized Feedback &amp; Adaptive Learning. AI thinking partners for foundational concepts, automated feedback on draft writing (grammar, structure), tailored review paths based on quiz performance. (Example: Moodle quizzes with adaptive feedback)</a:t>
            </a: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0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endParaRPr/>
          </a:p>
        </p:txBody>
      </p:sp>
      <p:pic>
        <p:nvPicPr>
          <p:cNvPr id="326" name="Google Shape;326;p42" descr="Two icons (one each) representing &quot;books/scrolls&quot; for curation, &quot;personalized path&quot; or &quot;feedback bubble&quot; for learning. Use the slide deck palette (orange and blue). No tex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652" b="4661"/>
          <a:stretch/>
        </p:blipFill>
        <p:spPr>
          <a:xfrm>
            <a:off x="4516250" y="719550"/>
            <a:ext cx="4084800" cy="37044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14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Critical Ethics Questions</a:t>
            </a:r>
            <a:endParaRPr/>
          </a:p>
        </p:txBody>
      </p:sp>
      <p:sp>
        <p:nvSpPr>
          <p:cNvPr id="332" name="Google Shape;332;p43"/>
          <p:cNvSpPr txBox="1">
            <a:spLocks noGrp="1"/>
          </p:cNvSpPr>
          <p:nvPr>
            <p:ph type="subTitle" idx="1"/>
          </p:nvPr>
        </p:nvSpPr>
        <p:spPr>
          <a:xfrm>
            <a:off x="758850" y="2163675"/>
            <a:ext cx="35883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About data privacy &amp; security: How is student/PME data used, stored, protected? (Especially important for .mil/.gov).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About algorithmic bias: Can AI perpetuate or introduce bias in content, feedback, or assessment? (Sources: training data, algorithm design).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About transparency &amp; explainability (XAI): Can we understand </a:t>
            </a:r>
            <a:r>
              <a:rPr lang="en-GB" sz="1200" i="1">
                <a:solidFill>
                  <a:schemeClr val="dk1"/>
                </a:solidFill>
              </a:rPr>
              <a:t>why</a:t>
            </a:r>
            <a:r>
              <a:rPr lang="en-GB" sz="1200">
                <a:solidFill>
                  <a:schemeClr val="dk1"/>
                </a:solidFill>
              </a:rPr>
              <a:t> an AI made a certain recommendation or decision?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333" name="Google Shape;333;p43" descr="Three icons (one each): Shield for privacy, uneven scales for bias, magnifying glass over a black box for XAI. Use the slide deck palette (orange and blue). No tex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829" t="10586" r="5838"/>
          <a:stretch/>
        </p:blipFill>
        <p:spPr>
          <a:xfrm>
            <a:off x="4572000" y="1046075"/>
            <a:ext cx="3588300" cy="36324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4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14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Critical Responsible AI Questions</a:t>
            </a:r>
            <a:endParaRPr/>
          </a:p>
        </p:txBody>
      </p:sp>
      <p:sp>
        <p:nvSpPr>
          <p:cNvPr id="339" name="Google Shape;339;p44"/>
          <p:cNvSpPr txBox="1">
            <a:spLocks noGrp="1"/>
          </p:cNvSpPr>
          <p:nvPr>
            <p:ph type="subTitle" idx="1"/>
          </p:nvPr>
        </p:nvSpPr>
        <p:spPr>
          <a:xfrm>
            <a:off x="758850" y="2163675"/>
            <a:ext cx="35883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Maintaining human oversight &amp; critical judgment. AI as a tool, not the final authority. Ensuring learners and instructors remain critical thinkers.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Intellectual property &amp; authorship. Who owns AI-generated content? How to cite AI assistance?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The "automation dilemma." Over-reliance and skill atrophy.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340" name="Google Shape;340;p44" descr="Three icons (one each):  a human hand guiding a robot hand, copyright symbol, a caution sign. Use the slide deck palette (orange and blue). No tex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02" t="8470" r="612" b="5963"/>
          <a:stretch/>
        </p:blipFill>
        <p:spPr>
          <a:xfrm>
            <a:off x="4572000" y="1214250"/>
            <a:ext cx="3588300" cy="31077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758850" y="867650"/>
            <a:ext cx="39546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Workshop series objectives</a:t>
            </a:r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758850" y="2230025"/>
            <a:ext cx="36201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This series will equip PME professionals to strategically integrate AI, enhancing learning aligned with doctrine, even with limited resources.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7"/>
          <p:cNvSpPr/>
          <p:nvPr/>
        </p:nvSpPr>
        <p:spPr>
          <a:xfrm>
            <a:off x="4848025" y="652475"/>
            <a:ext cx="3453900" cy="3453900"/>
          </a:xfrm>
          <a:prstGeom prst="roundRect">
            <a:avLst>
              <a:gd name="adj" fmla="val 7751"/>
            </a:avLst>
          </a:prstGeom>
          <a:noFill/>
          <a:ln w="9525" cap="flat" cmpd="sng">
            <a:solidFill>
              <a:srgbClr val="F98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" name="Google Shape;195;p27" title="illustr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227" y="900925"/>
            <a:ext cx="2262501" cy="295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 txBox="1">
            <a:spLocks noGrp="1"/>
          </p:cNvSpPr>
          <p:nvPr>
            <p:ph type="title" idx="4294967295"/>
          </p:nvPr>
        </p:nvSpPr>
        <p:spPr>
          <a:xfrm>
            <a:off x="964750" y="953575"/>
            <a:ext cx="3516000" cy="6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Let’s talk.</a:t>
            </a:r>
            <a:endParaRPr sz="3500" b="1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6" name="Google Shape;346;p45"/>
          <p:cNvSpPr txBox="1"/>
          <p:nvPr/>
        </p:nvSpPr>
        <p:spPr>
          <a:xfrm>
            <a:off x="964750" y="1870650"/>
            <a:ext cx="3884100" cy="24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excites you most about AI in PME?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are your primary concerns right now?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Any initial thoughts on specific ethical challenges in your context?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(Or what else is on your mind before we move on to rapid prototyping?)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347" name="Google Shape;347;p45" descr="Iconographic image of multiple speech bubbles in dialogue. Use the slide deck palette (orange and blue). No text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576575"/>
            <a:ext cx="3990350" cy="399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6"/>
          <p:cNvSpPr txBox="1">
            <a:spLocks noGrp="1"/>
          </p:cNvSpPr>
          <p:nvPr>
            <p:ph type="title"/>
          </p:nvPr>
        </p:nvSpPr>
        <p:spPr>
          <a:xfrm>
            <a:off x="1217400" y="1775575"/>
            <a:ext cx="6709200" cy="3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4: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 to Rapid Prototyping and GAI Partnership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3" name="Google Shape;353;p46" title="M 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895" y="1048150"/>
            <a:ext cx="326225" cy="32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7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20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rPr lang="en-GB"/>
              <a:t>rapid prototyping in curriculum development</a:t>
            </a:r>
            <a:endParaRPr/>
          </a:p>
        </p:txBody>
      </p:sp>
      <p:sp>
        <p:nvSpPr>
          <p:cNvPr id="359" name="Google Shape;359;p47"/>
          <p:cNvSpPr txBox="1">
            <a:spLocks noGrp="1"/>
          </p:cNvSpPr>
          <p:nvPr>
            <p:ph type="subTitle" idx="1"/>
          </p:nvPr>
        </p:nvSpPr>
        <p:spPr>
          <a:xfrm>
            <a:off x="758850" y="2884275"/>
            <a:ext cx="3757500" cy="17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000">
                <a:solidFill>
                  <a:schemeClr val="dk1"/>
                </a:solidFill>
              </a:rPr>
              <a:t>rapid prototyping = quickly creating a working model of an idea to test and refine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000">
                <a:solidFill>
                  <a:schemeClr val="dk1"/>
                </a:solidFill>
              </a:rPr>
              <a:t>think: sketch v. masterpiece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000">
                <a:solidFill>
                  <a:schemeClr val="dk1"/>
                </a:solidFill>
              </a:rPr>
              <a:t>upends organizational inertia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0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endParaRPr/>
          </a:p>
        </p:txBody>
      </p:sp>
      <p:pic>
        <p:nvPicPr>
          <p:cNvPr id="360" name="Google Shape;360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5675" b="4426"/>
          <a:stretch/>
        </p:blipFill>
        <p:spPr>
          <a:xfrm>
            <a:off x="4516350" y="1120350"/>
            <a:ext cx="4084800" cy="32637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14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Why do this in PME?</a:t>
            </a:r>
            <a:endParaRPr/>
          </a:p>
        </p:txBody>
      </p:sp>
      <p:sp>
        <p:nvSpPr>
          <p:cNvPr id="366" name="Google Shape;366;p48"/>
          <p:cNvSpPr txBox="1">
            <a:spLocks noGrp="1"/>
          </p:cNvSpPr>
          <p:nvPr>
            <p:ph type="subTitle" idx="1"/>
          </p:nvPr>
        </p:nvSpPr>
        <p:spPr>
          <a:xfrm>
            <a:off x="758850" y="1672506"/>
            <a:ext cx="3901200" cy="28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</a:rPr>
              <a:t>You can –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>
                <a:solidFill>
                  <a:schemeClr val="dk1"/>
                </a:solidFill>
              </a:rPr>
              <a:t>test AI integrations on a small scale.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>
                <a:solidFill>
                  <a:schemeClr val="dk1"/>
                </a:solidFill>
              </a:rPr>
              <a:t>get user feedback early.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>
                <a:solidFill>
                  <a:schemeClr val="dk1"/>
                </a:solidFill>
              </a:rPr>
              <a:t>iterate quickly, adapt to changing needs/tech.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dirty="0">
                <a:solidFill>
                  <a:schemeClr val="dk1"/>
                </a:solidFill>
              </a:rPr>
              <a:t>It’s resource-efficient. Avoid large investment in unproven ideas.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pic>
        <p:nvPicPr>
          <p:cNvPr id="367" name="Google Shape;367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5675" b="4426"/>
          <a:stretch/>
        </p:blipFill>
        <p:spPr>
          <a:xfrm>
            <a:off x="4516350" y="1120350"/>
            <a:ext cx="4084800" cy="32637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9"/>
          <p:cNvSpPr txBox="1"/>
          <p:nvPr/>
        </p:nvSpPr>
        <p:spPr>
          <a:xfrm>
            <a:off x="613075" y="679000"/>
            <a:ext cx="3234600" cy="12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49"/>
          <p:cNvSpPr/>
          <p:nvPr/>
        </p:nvSpPr>
        <p:spPr>
          <a:xfrm>
            <a:off x="4462625" y="466500"/>
            <a:ext cx="4024200" cy="902400"/>
          </a:xfrm>
          <a:prstGeom prst="roundRect">
            <a:avLst>
              <a:gd name="adj" fmla="val 13846"/>
            </a:avLst>
          </a:prstGeom>
          <a:solidFill>
            <a:srgbClr val="1948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9"/>
          <p:cNvSpPr txBox="1"/>
          <p:nvPr/>
        </p:nvSpPr>
        <p:spPr>
          <a:xfrm>
            <a:off x="4937125" y="652650"/>
            <a:ext cx="32658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GAI as a </a:t>
            </a:r>
            <a:r>
              <a:rPr lang="en-GB" sz="1600" i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collaborator</a:t>
            </a:r>
            <a:endParaRPr sz="1600" i="1">
              <a:solidFill>
                <a:srgbClr val="FFFFFF"/>
              </a:solidFill>
            </a:endParaRPr>
          </a:p>
        </p:txBody>
      </p:sp>
      <p:sp>
        <p:nvSpPr>
          <p:cNvPr id="375" name="Google Shape;375;p49"/>
          <p:cNvSpPr/>
          <p:nvPr/>
        </p:nvSpPr>
        <p:spPr>
          <a:xfrm>
            <a:off x="4428550" y="1445550"/>
            <a:ext cx="4024200" cy="902400"/>
          </a:xfrm>
          <a:prstGeom prst="roundRect">
            <a:avLst>
              <a:gd name="adj" fmla="val 1384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49"/>
          <p:cNvSpPr txBox="1"/>
          <p:nvPr/>
        </p:nvSpPr>
        <p:spPr>
          <a:xfrm>
            <a:off x="4937125" y="1595775"/>
            <a:ext cx="32658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Shift from GAI as </a:t>
            </a:r>
            <a:r>
              <a:rPr lang="en-GB" i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replacement </a:t>
            </a:r>
            <a:endParaRPr i="1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to GAI as a </a:t>
            </a:r>
            <a:r>
              <a:rPr lang="en-GB" i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supplement</a:t>
            </a:r>
            <a:endParaRPr i="1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49"/>
          <p:cNvSpPr/>
          <p:nvPr/>
        </p:nvSpPr>
        <p:spPr>
          <a:xfrm>
            <a:off x="4462625" y="3486250"/>
            <a:ext cx="4024200" cy="1484700"/>
          </a:xfrm>
          <a:prstGeom prst="roundRect">
            <a:avLst>
              <a:gd name="adj" fmla="val 1384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49"/>
          <p:cNvSpPr txBox="1"/>
          <p:nvPr/>
        </p:nvSpPr>
        <p:spPr>
          <a:xfrm>
            <a:off x="4937125" y="3531675"/>
            <a:ext cx="3265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Example: </a:t>
            </a: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Student uses GAI to brainstorm research questions, then conducts research manually, then uses GAI to outline, then drafts, then uses GAI for initial feedback before instructor review.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9" name="Google Shape;379;p49" descr="Highly stylized Venn diagram: show overlap of Human Skills &amp; AI Capabilities. No additional text. Orange and blue palette."/>
          <p:cNvPicPr preferRelativeResize="0"/>
          <p:nvPr/>
        </p:nvPicPr>
        <p:blipFill rotWithShape="1">
          <a:blip r:embed="rId3">
            <a:alphaModFix/>
          </a:blip>
          <a:srcRect l="5922" t="18588" r="6717" b="19736"/>
          <a:stretch/>
        </p:blipFill>
        <p:spPr>
          <a:xfrm>
            <a:off x="200200" y="1155550"/>
            <a:ext cx="4082900" cy="288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/>
          <p:nvPr/>
        </p:nvSpPr>
        <p:spPr>
          <a:xfrm>
            <a:off x="4428550" y="2465888"/>
            <a:ext cx="4024200" cy="902400"/>
          </a:xfrm>
          <a:prstGeom prst="roundRect">
            <a:avLst>
              <a:gd name="adj" fmla="val 13846"/>
            </a:avLst>
          </a:prstGeom>
          <a:solidFill>
            <a:srgbClr val="1948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9"/>
          <p:cNvSpPr txBox="1"/>
          <p:nvPr/>
        </p:nvSpPr>
        <p:spPr>
          <a:xfrm>
            <a:off x="4841825" y="2511338"/>
            <a:ext cx="32658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Focus on </a:t>
            </a:r>
            <a:r>
              <a:rPr lang="en-GB" i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augmenting</a:t>
            </a:r>
            <a:r>
              <a:rPr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critical thinking, research, and drafting rather than replacing human effort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0"/>
          <p:cNvSpPr txBox="1"/>
          <p:nvPr/>
        </p:nvSpPr>
        <p:spPr>
          <a:xfrm>
            <a:off x="0" y="0"/>
            <a:ext cx="2326500" cy="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8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grpSp>
        <p:nvGrpSpPr>
          <p:cNvPr id="387" name="Google Shape;387;p50"/>
          <p:cNvGrpSpPr/>
          <p:nvPr/>
        </p:nvGrpSpPr>
        <p:grpSpPr>
          <a:xfrm>
            <a:off x="202500" y="572500"/>
            <a:ext cx="2326356" cy="3126000"/>
            <a:chOff x="202512" y="572500"/>
            <a:chExt cx="3073126" cy="3126000"/>
          </a:xfrm>
        </p:grpSpPr>
        <p:sp>
          <p:nvSpPr>
            <p:cNvPr id="388" name="Google Shape;388;p50"/>
            <p:cNvSpPr txBox="1"/>
            <p:nvPr/>
          </p:nvSpPr>
          <p:spPr>
            <a:xfrm>
              <a:off x="202512" y="572500"/>
              <a:ext cx="1660500" cy="3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latin typeface="Roboto"/>
                  <a:ea typeface="Roboto"/>
                  <a:cs typeface="Roboto"/>
                  <a:sym typeface="Roboto"/>
                </a:rPr>
                <a:t>human idea or problem</a:t>
              </a:r>
              <a:endParaRPr sz="1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GB" sz="1800">
                  <a:latin typeface="Roboto"/>
                  <a:ea typeface="Roboto"/>
                  <a:cs typeface="Roboto"/>
                  <a:sym typeface="Roboto"/>
                </a:rPr>
                <a:t>prelim outline, branching ideas, research questions</a:t>
              </a:r>
              <a:endParaRPr sz="18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89" name="Google Shape;389;p50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w="9525" cap="flat" cmpd="sng">
              <a:solidFill>
                <a:srgbClr val="307AF3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390" name="Google Shape;390;p50"/>
          <p:cNvGrpSpPr/>
          <p:nvPr/>
        </p:nvGrpSpPr>
        <p:grpSpPr>
          <a:xfrm>
            <a:off x="5209838" y="508925"/>
            <a:ext cx="3610663" cy="1783800"/>
            <a:chOff x="5209838" y="508925"/>
            <a:chExt cx="3610663" cy="1783800"/>
          </a:xfrm>
        </p:grpSpPr>
        <p:sp>
          <p:nvSpPr>
            <p:cNvPr id="391" name="Google Shape;391;p50"/>
            <p:cNvSpPr txBox="1"/>
            <p:nvPr/>
          </p:nvSpPr>
          <p:spPr>
            <a:xfrm>
              <a:off x="6696500" y="508925"/>
              <a:ext cx="2124000" cy="178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latin typeface="Roboto"/>
                  <a:ea typeface="Roboto"/>
                  <a:cs typeface="Roboto"/>
                  <a:sym typeface="Roboto"/>
                </a:rPr>
                <a:t>redraft and rethink</a:t>
              </a:r>
              <a:endParaRPr sz="1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GB" sz="1800">
                  <a:latin typeface="Roboto"/>
                  <a:ea typeface="Roboto"/>
                  <a:cs typeface="Roboto"/>
                  <a:sym typeface="Roboto"/>
                </a:rPr>
                <a:t>How can I apply these insights to my human work?</a:t>
              </a:r>
              <a:endParaRPr sz="18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92" name="Google Shape;392;p50"/>
            <p:cNvCxnSpPr/>
            <p:nvPr/>
          </p:nvCxnSpPr>
          <p:spPr>
            <a:xfrm>
              <a:off x="5209838" y="1577975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0942A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393" name="Google Shape;393;p50"/>
          <p:cNvGrpSpPr/>
          <p:nvPr/>
        </p:nvGrpSpPr>
        <p:grpSpPr>
          <a:xfrm>
            <a:off x="5209838" y="2720150"/>
            <a:ext cx="3610663" cy="1590000"/>
            <a:chOff x="5209838" y="2720150"/>
            <a:chExt cx="3610663" cy="1590000"/>
          </a:xfrm>
        </p:grpSpPr>
        <p:sp>
          <p:nvSpPr>
            <p:cNvPr id="394" name="Google Shape;394;p50"/>
            <p:cNvSpPr txBox="1"/>
            <p:nvPr/>
          </p:nvSpPr>
          <p:spPr>
            <a:xfrm>
              <a:off x="6696500" y="2720150"/>
              <a:ext cx="2124000" cy="159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latin typeface="Roboto"/>
                  <a:ea typeface="Roboto"/>
                  <a:cs typeface="Roboto"/>
                  <a:sym typeface="Roboto"/>
                </a:rPr>
                <a:t>ask GAI to QC</a:t>
              </a:r>
              <a:endParaRPr sz="1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Roboto"/>
                  <a:ea typeface="Roboto"/>
                  <a:cs typeface="Roboto"/>
                  <a:sym typeface="Roboto"/>
                </a:rPr>
                <a:t>What helps?</a:t>
              </a:r>
              <a:endParaRPr sz="18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en-GB" sz="1800">
                  <a:latin typeface="Roboto"/>
                  <a:ea typeface="Roboto"/>
                  <a:cs typeface="Roboto"/>
                  <a:sym typeface="Roboto"/>
                </a:rPr>
                <a:t>What is unhelpful?</a:t>
              </a:r>
              <a:endParaRPr sz="18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95" name="Google Shape;395;p50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0D5CDF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396" name="Google Shape;396;p50"/>
          <p:cNvGrpSpPr/>
          <p:nvPr/>
        </p:nvGrpSpPr>
        <p:grpSpPr>
          <a:xfrm>
            <a:off x="1862959" y="508918"/>
            <a:ext cx="4501123" cy="4148429"/>
            <a:chOff x="2662213" y="676344"/>
            <a:chExt cx="3814835" cy="3790597"/>
          </a:xfrm>
        </p:grpSpPr>
        <p:sp>
          <p:nvSpPr>
            <p:cNvPr id="397" name="Google Shape;397;p50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rgbClr val="094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0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0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rgbClr val="307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50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401" name="Google Shape;401;p50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307AF3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50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307A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" name="Google Shape;403;p50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404" name="Google Shape;404;p50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0942A1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50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094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50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407" name="Google Shape;407;p50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0D5CDF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50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0D5C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9" name="Google Shape;409;p50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 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0" name="Google Shape;410;p50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 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1" name="Google Shape;411;p50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 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12" name="Google Shape;412;p50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51"/>
          <p:cNvPicPr preferRelativeResize="0"/>
          <p:nvPr/>
        </p:nvPicPr>
        <p:blipFill rotWithShape="1">
          <a:blip r:embed="rId3">
            <a:alphaModFix/>
          </a:blip>
          <a:srcRect t="7332" b="4647"/>
          <a:stretch/>
        </p:blipFill>
        <p:spPr>
          <a:xfrm>
            <a:off x="828675" y="466725"/>
            <a:ext cx="4095750" cy="4095750"/>
          </a:xfrm>
          <a:prstGeom prst="rect">
            <a:avLst/>
          </a:prstGeom>
          <a:noFill/>
          <a:ln>
            <a:noFill/>
          </a:ln>
          <a:effectLst>
            <a:outerShdw blurRad="157163" dist="47625" dir="3300000" algn="bl" rotWithShape="0">
              <a:srgbClr val="000000">
                <a:alpha val="22000"/>
              </a:srgbClr>
            </a:outerShdw>
          </a:effectLst>
        </p:spPr>
      </p:pic>
      <p:sp>
        <p:nvSpPr>
          <p:cNvPr id="418" name="Google Shape;418;p51"/>
          <p:cNvSpPr txBox="1"/>
          <p:nvPr/>
        </p:nvSpPr>
        <p:spPr>
          <a:xfrm>
            <a:off x="5562225" y="466725"/>
            <a:ext cx="31152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course level tools for rapid prototyping</a:t>
            </a:r>
            <a:endParaRPr sz="3500" b="1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51"/>
          <p:cNvSpPr txBox="1"/>
          <p:nvPr/>
        </p:nvSpPr>
        <p:spPr>
          <a:xfrm>
            <a:off x="5562225" y="2889800"/>
            <a:ext cx="32346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rPr>
              <a:t>two initial toolsets to leverage:</a:t>
            </a:r>
            <a:endParaRPr sz="1800"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rPr>
              <a:t>your LMS</a:t>
            </a:r>
            <a:endParaRPr sz="1800"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rPr>
              <a:t>low-fidelity prototyping</a:t>
            </a:r>
            <a:endParaRPr sz="1800"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0" name="Google Shape;420;p51"/>
          <p:cNvSpPr/>
          <p:nvPr/>
        </p:nvSpPr>
        <p:spPr>
          <a:xfrm>
            <a:off x="2600325" y="2257350"/>
            <a:ext cx="581100" cy="514500"/>
          </a:xfrm>
          <a:prstGeom prst="flowChartAlternateProcess">
            <a:avLst/>
          </a:prstGeom>
          <a:solidFill>
            <a:srgbClr val="0B56A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reflection stA="0" endPos="1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51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52" title="Screenshot 2025-07-11 at 2.09.3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850" y="304800"/>
            <a:ext cx="6963077" cy="4205726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2"/>
          <p:cNvSpPr txBox="1"/>
          <p:nvPr/>
        </p:nvSpPr>
        <p:spPr>
          <a:xfrm>
            <a:off x="963275" y="1063225"/>
            <a:ext cx="6960900" cy="100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</a:rPr>
              <a:t>Let’s start with a standard course that’s part of a larger curriculum.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428" name="Google Shape;428;p52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53" title="Screenshot 2025-07-11 at 2.05.2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675" y="261450"/>
            <a:ext cx="8062648" cy="41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3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4" title="IMG_6705.jpg"/>
          <p:cNvPicPr preferRelativeResize="0"/>
          <p:nvPr/>
        </p:nvPicPr>
        <p:blipFill rotWithShape="1">
          <a:blip r:embed="rId3">
            <a:alphaModFix/>
          </a:blip>
          <a:srcRect r="1477"/>
          <a:stretch/>
        </p:blipFill>
        <p:spPr>
          <a:xfrm>
            <a:off x="408925" y="993850"/>
            <a:ext cx="5825075" cy="38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4"/>
          <p:cNvSpPr txBox="1"/>
          <p:nvPr/>
        </p:nvSpPr>
        <p:spPr>
          <a:xfrm>
            <a:off x="327150" y="218100"/>
            <a:ext cx="6960900" cy="100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</a:rPr>
              <a:t>We can simplify the modules and start sketching our low-fidelity prototype.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441" name="Google Shape;441;p54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" name="Google Shape;201;p28"/>
          <p:cNvGraphicFramePr/>
          <p:nvPr/>
        </p:nvGraphicFramePr>
        <p:xfrm>
          <a:off x="4109250" y="617175"/>
          <a:ext cx="4460700" cy="3547752"/>
        </p:xfrm>
        <a:graphic>
          <a:graphicData uri="http://schemas.openxmlformats.org/drawingml/2006/table">
            <a:tbl>
              <a:tblPr>
                <a:noFill/>
                <a:tableStyleId>{D57D3704-47E0-4529-8976-9664FCF93AB3}</a:tableStyleId>
              </a:tblPr>
              <a:tblGrid>
                <a:gridCol w="83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1948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</a:t>
                      </a:r>
                      <a:endParaRPr b="1">
                        <a:solidFill>
                          <a:srgbClr val="1948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1948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48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Understand the current PME landscape &amp; AI's role.</a:t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rgbClr val="28282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48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48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1948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b="1">
                        <a:solidFill>
                          <a:srgbClr val="1948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1948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1E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Identify curriculum areas for AI integration.</a:t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rgbClr val="28282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48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1948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 b="1">
                        <a:solidFill>
                          <a:srgbClr val="1948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1948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Explore practical AI applications &amp; ethical considerations.</a:t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rgbClr val="28282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48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>
                          <a:solidFill>
                            <a:srgbClr val="1948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</a:t>
                      </a:r>
                      <a:endParaRPr b="1">
                        <a:solidFill>
                          <a:srgbClr val="1948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1948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1E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Introduce rapid prototyping &amp; GAI partnerships.</a:t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rgbClr val="28282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48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48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758850" y="1944000"/>
            <a:ext cx="39546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Session 1 Objectives</a:t>
            </a: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5" title="IMG_670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150" y="687450"/>
            <a:ext cx="6506624" cy="42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5"/>
          <p:cNvSpPr txBox="1"/>
          <p:nvPr/>
        </p:nvSpPr>
        <p:spPr>
          <a:xfrm>
            <a:off x="327150" y="218100"/>
            <a:ext cx="6960900" cy="6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</a:rPr>
              <a:t>Then, identify the nodes for possible change.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448" name="Google Shape;448;p55"/>
          <p:cNvSpPr/>
          <p:nvPr/>
        </p:nvSpPr>
        <p:spPr>
          <a:xfrm>
            <a:off x="6632625" y="1519700"/>
            <a:ext cx="2176500" cy="2241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55"/>
          <p:cNvSpPr txBox="1"/>
          <p:nvPr/>
        </p:nvSpPr>
        <p:spPr>
          <a:xfrm>
            <a:off x="6730275" y="2294700"/>
            <a:ext cx="1981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lt1"/>
                </a:solidFill>
              </a:rPr>
              <a:t>idea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450" name="Google Shape;450;p55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6" title="IMG_670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150" y="715250"/>
            <a:ext cx="6397573" cy="4123449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6"/>
          <p:cNvSpPr txBox="1"/>
          <p:nvPr/>
        </p:nvSpPr>
        <p:spPr>
          <a:xfrm>
            <a:off x="327150" y="218100"/>
            <a:ext cx="6960900" cy="8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</a:rPr>
              <a:t>Finally, layer in the type of change you want to make.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457" name="Google Shape;457;p56"/>
          <p:cNvSpPr/>
          <p:nvPr/>
        </p:nvSpPr>
        <p:spPr>
          <a:xfrm>
            <a:off x="6632625" y="1519700"/>
            <a:ext cx="2176500" cy="2241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6"/>
          <p:cNvSpPr txBox="1"/>
          <p:nvPr/>
        </p:nvSpPr>
        <p:spPr>
          <a:xfrm>
            <a:off x="6734925" y="2279250"/>
            <a:ext cx="1971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lt1"/>
                </a:solidFill>
              </a:rPr>
              <a:t>prototype</a:t>
            </a:r>
            <a:endParaRPr sz="2900" b="1">
              <a:solidFill>
                <a:schemeClr val="lt1"/>
              </a:solidFill>
            </a:endParaRPr>
          </a:p>
        </p:txBody>
      </p:sp>
      <p:sp>
        <p:nvSpPr>
          <p:cNvPr id="459" name="Google Shape;459;p56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675" y="466725"/>
            <a:ext cx="4095750" cy="4095750"/>
          </a:xfrm>
          <a:prstGeom prst="rect">
            <a:avLst/>
          </a:prstGeom>
          <a:noFill/>
          <a:ln>
            <a:noFill/>
          </a:ln>
          <a:effectLst>
            <a:outerShdw blurRad="157163" dist="47625" dir="3300000" algn="bl" rotWithShape="0">
              <a:srgbClr val="000000">
                <a:alpha val="22000"/>
              </a:srgbClr>
            </a:outerShdw>
          </a:effectLst>
        </p:spPr>
      </p:pic>
      <p:sp>
        <p:nvSpPr>
          <p:cNvPr id="465" name="Google Shape;465;p57"/>
          <p:cNvSpPr txBox="1"/>
          <p:nvPr/>
        </p:nvSpPr>
        <p:spPr>
          <a:xfrm>
            <a:off x="5562225" y="466725"/>
            <a:ext cx="31152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curriculum level rapid prototyping</a:t>
            </a:r>
            <a:endParaRPr sz="3500" b="1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6" name="Google Shape;466;p57"/>
          <p:cNvSpPr txBox="1"/>
          <p:nvPr/>
        </p:nvSpPr>
        <p:spPr>
          <a:xfrm>
            <a:off x="5562225" y="2517225"/>
            <a:ext cx="32346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rPr>
              <a:t>two initial toolsets to leverage:</a:t>
            </a:r>
            <a:endParaRPr sz="1800"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rPr>
              <a:t>educational vignettes</a:t>
            </a:r>
            <a:endParaRPr sz="1800"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Font typeface="Open Sans"/>
              <a:buChar char="●"/>
            </a:pPr>
            <a:r>
              <a:rPr lang="en-GB" sz="1800">
                <a:solidFill>
                  <a:srgbClr val="282828"/>
                </a:solidFill>
                <a:latin typeface="Open Sans"/>
                <a:ea typeface="Open Sans"/>
                <a:cs typeface="Open Sans"/>
                <a:sym typeface="Open Sans"/>
              </a:rPr>
              <a:t>low-fidelity prototyping</a:t>
            </a:r>
            <a:endParaRPr sz="1800"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8282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7" name="Google Shape;467;p57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8"/>
          <p:cNvSpPr txBox="1">
            <a:spLocks noGrp="1"/>
          </p:cNvSpPr>
          <p:nvPr>
            <p:ph type="title"/>
          </p:nvPr>
        </p:nvSpPr>
        <p:spPr>
          <a:xfrm>
            <a:off x="758850" y="867650"/>
            <a:ext cx="76512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educational vignette key characteristics</a:t>
            </a:r>
            <a:endParaRPr/>
          </a:p>
        </p:txBody>
      </p:sp>
      <p:sp>
        <p:nvSpPr>
          <p:cNvPr id="473" name="Google Shape;473;p58"/>
          <p:cNvSpPr txBox="1">
            <a:spLocks noGrp="1"/>
          </p:cNvSpPr>
          <p:nvPr>
            <p:ph type="subTitle" idx="1"/>
          </p:nvPr>
        </p:nvSpPr>
        <p:spPr>
          <a:xfrm>
            <a:off x="758850" y="2230025"/>
            <a:ext cx="70845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concise and focused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descriptive and engaging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open ended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thought provoking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relevant and relatable</a:t>
            </a:r>
            <a:endParaRPr sz="2400"/>
          </a:p>
        </p:txBody>
      </p:sp>
      <p:sp>
        <p:nvSpPr>
          <p:cNvPr id="474" name="Google Shape;474;p58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9"/>
          <p:cNvSpPr txBox="1">
            <a:spLocks noGrp="1"/>
          </p:cNvSpPr>
          <p:nvPr>
            <p:ph type="title"/>
          </p:nvPr>
        </p:nvSpPr>
        <p:spPr>
          <a:xfrm>
            <a:off x="758850" y="867650"/>
            <a:ext cx="76512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sample vignette</a:t>
            </a:r>
            <a:endParaRPr/>
          </a:p>
        </p:txBody>
      </p:sp>
      <p:sp>
        <p:nvSpPr>
          <p:cNvPr id="480" name="Google Shape;480;p59"/>
          <p:cNvSpPr txBox="1">
            <a:spLocks noGrp="1"/>
          </p:cNvSpPr>
          <p:nvPr>
            <p:ph type="subTitle" idx="1"/>
          </p:nvPr>
        </p:nvSpPr>
        <p:spPr>
          <a:xfrm>
            <a:off x="758850" y="2230025"/>
            <a:ext cx="70845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Wargaming in PME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Blue Team student has great tactical idea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Briefs fellow students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They do not all agree but do not speak up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How to manage the hesitant silence?</a:t>
            </a:r>
            <a:endParaRPr sz="2400"/>
          </a:p>
        </p:txBody>
      </p:sp>
      <p:sp>
        <p:nvSpPr>
          <p:cNvPr id="481" name="Google Shape;481;p59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60" title="IMG_670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50" y="798499"/>
            <a:ext cx="5966403" cy="402904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0"/>
          <p:cNvSpPr txBox="1"/>
          <p:nvPr/>
        </p:nvSpPr>
        <p:spPr>
          <a:xfrm>
            <a:off x="336250" y="218100"/>
            <a:ext cx="6960900" cy="136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</a:rPr>
              <a:t>We can view the curriculum through the lens of the vignette and start sketching our low-fidelity prototype.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488" name="Google Shape;488;p60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61" title="IMG_670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50" y="476000"/>
            <a:ext cx="6406876" cy="4326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1"/>
          <p:cNvSpPr txBox="1"/>
          <p:nvPr/>
        </p:nvSpPr>
        <p:spPr>
          <a:xfrm>
            <a:off x="327150" y="218100"/>
            <a:ext cx="6960900" cy="6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</a:rPr>
              <a:t>Then, identify the nodes for possible change.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495" name="Google Shape;495;p61"/>
          <p:cNvSpPr/>
          <p:nvPr/>
        </p:nvSpPr>
        <p:spPr>
          <a:xfrm>
            <a:off x="6632625" y="1519700"/>
            <a:ext cx="2176500" cy="2241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61"/>
          <p:cNvSpPr txBox="1"/>
          <p:nvPr/>
        </p:nvSpPr>
        <p:spPr>
          <a:xfrm>
            <a:off x="6730275" y="2294700"/>
            <a:ext cx="1981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lt1"/>
                </a:solidFill>
              </a:rPr>
              <a:t>idea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497" name="Google Shape;497;p61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62" title="IMG_670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50" y="476000"/>
            <a:ext cx="6406876" cy="4326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2"/>
          <p:cNvSpPr txBox="1"/>
          <p:nvPr/>
        </p:nvSpPr>
        <p:spPr>
          <a:xfrm>
            <a:off x="327150" y="218100"/>
            <a:ext cx="6960900" cy="8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</a:rPr>
              <a:t>Finally, layer in the type of change you want to make.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504" name="Google Shape;504;p62"/>
          <p:cNvSpPr/>
          <p:nvPr/>
        </p:nvSpPr>
        <p:spPr>
          <a:xfrm>
            <a:off x="6632625" y="1519700"/>
            <a:ext cx="2176500" cy="2241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62"/>
          <p:cNvSpPr txBox="1"/>
          <p:nvPr/>
        </p:nvSpPr>
        <p:spPr>
          <a:xfrm>
            <a:off x="6734925" y="2279250"/>
            <a:ext cx="1971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lt1"/>
                </a:solidFill>
              </a:rPr>
              <a:t>prototype</a:t>
            </a:r>
            <a:endParaRPr sz="2900" b="1">
              <a:solidFill>
                <a:schemeClr val="lt1"/>
              </a:solidFill>
            </a:endParaRPr>
          </a:p>
        </p:txBody>
      </p:sp>
      <p:sp>
        <p:nvSpPr>
          <p:cNvPr id="506" name="Google Shape;506;p62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3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20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curriculum analysis</a:t>
            </a:r>
            <a:endParaRPr/>
          </a:p>
        </p:txBody>
      </p:sp>
      <p:sp>
        <p:nvSpPr>
          <p:cNvPr id="512" name="Google Shape;512;p63"/>
          <p:cNvSpPr txBox="1">
            <a:spLocks noGrp="1"/>
          </p:cNvSpPr>
          <p:nvPr>
            <p:ph type="subTitle" idx="1"/>
          </p:nvPr>
        </p:nvSpPr>
        <p:spPr>
          <a:xfrm>
            <a:off x="758850" y="1954050"/>
            <a:ext cx="3900900" cy="26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7200" i="1">
                <a:solidFill>
                  <a:schemeClr val="dk1"/>
                </a:solidFill>
              </a:rPr>
              <a:t>Looking ahead to intersession work:</a:t>
            </a:r>
            <a:endParaRPr sz="72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7200">
                <a:solidFill>
                  <a:schemeClr val="dk1"/>
                </a:solidFill>
              </a:rPr>
              <a:t>Select one module/learning objective.</a:t>
            </a:r>
            <a:endParaRPr sz="7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7200">
                <a:solidFill>
                  <a:schemeClr val="dk1"/>
                </a:solidFill>
              </a:rPr>
              <a:t>Analyze using the framework.</a:t>
            </a:r>
            <a:endParaRPr sz="7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7200">
                <a:solidFill>
                  <a:schemeClr val="dk1"/>
                </a:solidFill>
              </a:rPr>
              <a:t>Brainstorm 2-3 AI integration ideas.</a:t>
            </a:r>
            <a:endParaRPr sz="7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endParaRPr/>
          </a:p>
        </p:txBody>
      </p:sp>
      <p:pic>
        <p:nvPicPr>
          <p:cNvPr id="513" name="Google Shape;513;p6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5675" b="4426"/>
          <a:stretch/>
        </p:blipFill>
        <p:spPr>
          <a:xfrm>
            <a:off x="4516350" y="1120350"/>
            <a:ext cx="4084800" cy="32637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4"/>
          <p:cNvSpPr txBox="1">
            <a:spLocks noGrp="1"/>
          </p:cNvSpPr>
          <p:nvPr>
            <p:ph type="title"/>
          </p:nvPr>
        </p:nvSpPr>
        <p:spPr>
          <a:xfrm>
            <a:off x="758850" y="665450"/>
            <a:ext cx="3516000" cy="14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opportunity mapping</a:t>
            </a:r>
            <a:endParaRPr/>
          </a:p>
        </p:txBody>
      </p:sp>
      <p:sp>
        <p:nvSpPr>
          <p:cNvPr id="519" name="Google Shape;519;p64"/>
          <p:cNvSpPr txBox="1">
            <a:spLocks noGrp="1"/>
          </p:cNvSpPr>
          <p:nvPr>
            <p:ph type="subTitle" idx="1"/>
          </p:nvPr>
        </p:nvSpPr>
        <p:spPr>
          <a:xfrm>
            <a:off x="758850" y="2124075"/>
            <a:ext cx="3927600" cy="24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</a:rPr>
              <a:t>Where are the problem nodes? </a:t>
            </a:r>
            <a:r>
              <a:rPr lang="en-GB" sz="1600" i="1">
                <a:solidFill>
                  <a:schemeClr val="dk1"/>
                </a:solidFill>
              </a:rPr>
              <a:t>Identify them as GAI partner opportunities.</a:t>
            </a:r>
            <a:endParaRPr sz="16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</a:rPr>
              <a:t>What is the current approach?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</a:rPr>
              <a:t>What would a GAI partnered approach look like?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i="1">
                <a:solidFill>
                  <a:schemeClr val="dk1"/>
                </a:solidFill>
              </a:rPr>
              <a:t>(This directly prepares you for Session 2.)</a:t>
            </a:r>
            <a:endParaRPr sz="1600" i="1"/>
          </a:p>
        </p:txBody>
      </p:sp>
      <p:pic>
        <p:nvPicPr>
          <p:cNvPr id="520" name="Google Shape;520;p6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5675" b="4426"/>
          <a:stretch/>
        </p:blipFill>
        <p:spPr>
          <a:xfrm>
            <a:off x="4516350" y="1120350"/>
            <a:ext cx="4084800" cy="32637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>
            <a:spLocks noGrp="1"/>
          </p:cNvSpPr>
          <p:nvPr>
            <p:ph type="title"/>
          </p:nvPr>
        </p:nvSpPr>
        <p:spPr>
          <a:xfrm>
            <a:off x="6324500" y="1957650"/>
            <a:ext cx="2593500" cy="12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do you fall?</a:t>
            </a:r>
            <a:endParaRPr/>
          </a:p>
        </p:txBody>
      </p:sp>
      <p:pic>
        <p:nvPicPr>
          <p:cNvPr id="209" name="Google Shape;209;p29" title="Screenshot 2025-07-11 at 1.53.0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75" y="453475"/>
            <a:ext cx="5922524" cy="432846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9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6"/>
          <p:cNvSpPr txBox="1">
            <a:spLocks noGrp="1"/>
          </p:cNvSpPr>
          <p:nvPr>
            <p:ph type="title"/>
          </p:nvPr>
        </p:nvSpPr>
        <p:spPr>
          <a:xfrm>
            <a:off x="1217400" y="1775575"/>
            <a:ext cx="6709200" cy="1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Questions?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0" name="Google Shape;530;p66" title="M 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895" y="1048150"/>
            <a:ext cx="326225" cy="32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>
            <a:spLocks noGrp="1"/>
          </p:cNvSpPr>
          <p:nvPr>
            <p:ph type="title" idx="4294967295"/>
          </p:nvPr>
        </p:nvSpPr>
        <p:spPr>
          <a:xfrm>
            <a:off x="1186275" y="1433550"/>
            <a:ext cx="65472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Which word captures your current view of AI in PME?</a:t>
            </a:r>
            <a:endParaRPr sz="3500" b="1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/>
          <p:nvPr/>
        </p:nvSpPr>
        <p:spPr>
          <a:xfrm>
            <a:off x="1125600" y="326250"/>
            <a:ext cx="68928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194866"/>
                </a:solidFill>
                <a:latin typeface="Open Sans"/>
                <a:ea typeface="Open Sans"/>
                <a:cs typeface="Open Sans"/>
                <a:sym typeface="Open Sans"/>
              </a:rPr>
              <a:t>Challenges and Opportunities</a:t>
            </a:r>
            <a:endParaRPr sz="3500" b="1">
              <a:solidFill>
                <a:srgbClr val="1948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21" name="Google Shape;221;p31"/>
          <p:cNvGrpSpPr/>
          <p:nvPr/>
        </p:nvGrpSpPr>
        <p:grpSpPr>
          <a:xfrm>
            <a:off x="819100" y="1499325"/>
            <a:ext cx="3320891" cy="2862600"/>
            <a:chOff x="819075" y="1499325"/>
            <a:chExt cx="2193600" cy="2862600"/>
          </a:xfrm>
        </p:grpSpPr>
        <p:grpSp>
          <p:nvGrpSpPr>
            <p:cNvPr id="222" name="Google Shape;222;p31"/>
            <p:cNvGrpSpPr/>
            <p:nvPr/>
          </p:nvGrpSpPr>
          <p:grpSpPr>
            <a:xfrm>
              <a:off x="819075" y="1499325"/>
              <a:ext cx="2193600" cy="2862600"/>
              <a:chOff x="819075" y="1499325"/>
              <a:chExt cx="2193600" cy="2862600"/>
            </a:xfrm>
          </p:grpSpPr>
          <p:sp>
            <p:nvSpPr>
              <p:cNvPr id="223" name="Google Shape;223;p31"/>
              <p:cNvSpPr/>
              <p:nvPr/>
            </p:nvSpPr>
            <p:spPr>
              <a:xfrm>
                <a:off x="819075" y="1499325"/>
                <a:ext cx="2193600" cy="2862600"/>
              </a:xfrm>
              <a:prstGeom prst="roundRect">
                <a:avLst>
                  <a:gd name="adj" fmla="val 1012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1"/>
              <p:cNvSpPr/>
              <p:nvPr/>
            </p:nvSpPr>
            <p:spPr>
              <a:xfrm>
                <a:off x="819075" y="1499325"/>
                <a:ext cx="2193600" cy="1124400"/>
              </a:xfrm>
              <a:prstGeom prst="round2SameRect">
                <a:avLst>
                  <a:gd name="adj1" fmla="val 16890"/>
                  <a:gd name="adj2" fmla="val 0"/>
                </a:avLst>
              </a:prstGeom>
              <a:solidFill>
                <a:srgbClr val="194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31"/>
            <p:cNvSpPr txBox="1"/>
            <p:nvPr/>
          </p:nvSpPr>
          <p:spPr>
            <a:xfrm>
              <a:off x="954525" y="2702800"/>
              <a:ext cx="19227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uncertain budgets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shifting org structures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reduced/uncertain staffing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information overload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2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200">
                <a:solidFill>
                  <a:srgbClr val="595959"/>
                </a:solidFill>
              </a:endParaRPr>
            </a:p>
          </p:txBody>
        </p:sp>
        <p:sp>
          <p:nvSpPr>
            <p:cNvPr id="226" name="Google Shape;226;p31"/>
            <p:cNvSpPr txBox="1"/>
            <p:nvPr/>
          </p:nvSpPr>
          <p:spPr>
            <a:xfrm>
              <a:off x="954525" y="1897300"/>
              <a:ext cx="19227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Challenges</a:t>
              </a:r>
              <a:endParaRPr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27" name="Google Shape;227;p31" title="Icons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3125" y="1074300"/>
            <a:ext cx="712875" cy="758350"/>
          </a:xfrm>
          <a:prstGeom prst="rect">
            <a:avLst/>
          </a:prstGeom>
          <a:noFill/>
          <a:ln>
            <a:noFill/>
          </a:ln>
          <a:effectLst>
            <a:outerShdw blurRad="157163" dist="47625" dir="3300000" algn="bl" rotWithShape="0">
              <a:srgbClr val="000000">
                <a:alpha val="22000"/>
              </a:srgbClr>
            </a:outerShdw>
          </a:effectLst>
        </p:spPr>
      </p:pic>
      <p:grpSp>
        <p:nvGrpSpPr>
          <p:cNvPr id="228" name="Google Shape;228;p31"/>
          <p:cNvGrpSpPr/>
          <p:nvPr/>
        </p:nvGrpSpPr>
        <p:grpSpPr>
          <a:xfrm>
            <a:off x="4856715" y="1499325"/>
            <a:ext cx="3468091" cy="2862600"/>
            <a:chOff x="819075" y="1499325"/>
            <a:chExt cx="2193606" cy="2862600"/>
          </a:xfrm>
        </p:grpSpPr>
        <p:grpSp>
          <p:nvGrpSpPr>
            <p:cNvPr id="229" name="Google Shape;229;p31"/>
            <p:cNvGrpSpPr/>
            <p:nvPr/>
          </p:nvGrpSpPr>
          <p:grpSpPr>
            <a:xfrm>
              <a:off x="819075" y="1499325"/>
              <a:ext cx="2193606" cy="2862600"/>
              <a:chOff x="819075" y="1499325"/>
              <a:chExt cx="2193606" cy="2862600"/>
            </a:xfrm>
          </p:grpSpPr>
          <p:sp>
            <p:nvSpPr>
              <p:cNvPr id="230" name="Google Shape;230;p31"/>
              <p:cNvSpPr/>
              <p:nvPr/>
            </p:nvSpPr>
            <p:spPr>
              <a:xfrm>
                <a:off x="819081" y="1499325"/>
                <a:ext cx="2193600" cy="2862600"/>
              </a:xfrm>
              <a:prstGeom prst="roundRect">
                <a:avLst>
                  <a:gd name="adj" fmla="val 1012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1"/>
              <p:cNvSpPr/>
              <p:nvPr/>
            </p:nvSpPr>
            <p:spPr>
              <a:xfrm>
                <a:off x="819075" y="1499325"/>
                <a:ext cx="2193600" cy="1124400"/>
              </a:xfrm>
              <a:prstGeom prst="round2SameRect">
                <a:avLst>
                  <a:gd name="adj1" fmla="val 16890"/>
                  <a:gd name="adj2" fmla="val 0"/>
                </a:avLst>
              </a:prstGeom>
              <a:solidFill>
                <a:srgbClr val="194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2" name="Google Shape;232;p31"/>
            <p:cNvSpPr txBox="1"/>
            <p:nvPr/>
          </p:nvSpPr>
          <p:spPr>
            <a:xfrm>
              <a:off x="954525" y="2702800"/>
              <a:ext cx="19227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AI for efficiency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AI for deeper learning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AI for personalization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AI for scaling expertise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282828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200">
                <a:solidFill>
                  <a:srgbClr val="595959"/>
                </a:solidFill>
              </a:endParaRPr>
            </a:p>
          </p:txBody>
        </p:sp>
        <p:sp>
          <p:nvSpPr>
            <p:cNvPr id="233" name="Google Shape;233;p31"/>
            <p:cNvSpPr txBox="1"/>
            <p:nvPr/>
          </p:nvSpPr>
          <p:spPr>
            <a:xfrm>
              <a:off x="954525" y="1897300"/>
              <a:ext cx="19227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Opportunities</a:t>
              </a:r>
              <a:endParaRPr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34" name="Google Shape;234;p31" title="Icons-13.png"/>
          <p:cNvPicPr preferRelativeResize="0"/>
          <p:nvPr/>
        </p:nvPicPr>
        <p:blipFill rotWithShape="1">
          <a:blip r:embed="rId4">
            <a:alphaModFix/>
          </a:blip>
          <a:srcRect l="59" r="49"/>
          <a:stretch/>
        </p:blipFill>
        <p:spPr>
          <a:xfrm>
            <a:off x="6234325" y="1134300"/>
            <a:ext cx="712876" cy="758350"/>
          </a:xfrm>
          <a:prstGeom prst="rect">
            <a:avLst/>
          </a:prstGeom>
          <a:noFill/>
          <a:ln>
            <a:noFill/>
          </a:ln>
          <a:effectLst>
            <a:outerShdw blurRad="157163" dist="47625" dir="3300000" algn="bl" rotWithShape="0">
              <a:srgbClr val="000000">
                <a:alpha val="22000"/>
              </a:srgbClr>
            </a:outerShdw>
          </a:effectLst>
        </p:spPr>
      </p:pic>
      <p:sp>
        <p:nvSpPr>
          <p:cNvPr id="235" name="Google Shape;235;p31"/>
          <p:cNvSpPr txBox="1"/>
          <p:nvPr/>
        </p:nvSpPr>
        <p:spPr>
          <a:xfrm>
            <a:off x="1505425" y="4561050"/>
            <a:ext cx="56901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Focus on what AI </a:t>
            </a:r>
            <a:r>
              <a:rPr lang="en-GB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can do for you</a:t>
            </a: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not what you </a:t>
            </a:r>
            <a:r>
              <a:rPr lang="en-GB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must do for AI</a:t>
            </a: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36" name="Google Shape;236;p31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522575" y="849475"/>
            <a:ext cx="3954600" cy="13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650">
                <a:solidFill>
                  <a:schemeClr val="dk1"/>
                </a:solidFill>
              </a:rPr>
              <a:t>Addressing Uncertainty: Core Requirements &amp; Doctrinal Alignment</a:t>
            </a:r>
            <a:endParaRPr sz="26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2"/>
          <p:cNvSpPr txBox="1">
            <a:spLocks noGrp="1"/>
          </p:cNvSpPr>
          <p:nvPr>
            <p:ph type="subTitle" idx="1"/>
          </p:nvPr>
        </p:nvSpPr>
        <p:spPr>
          <a:xfrm>
            <a:off x="758850" y="2230025"/>
            <a:ext cx="37779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</a:rPr>
              <a:t>The constant: </a:t>
            </a:r>
            <a:r>
              <a:rPr lang="en-GB" sz="1800">
                <a:solidFill>
                  <a:schemeClr val="dk1"/>
                </a:solidFill>
              </a:rPr>
              <a:t>OPMEP &amp; Doctrinal Guidance.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</a:rPr>
              <a:t>The focus: </a:t>
            </a:r>
            <a:r>
              <a:rPr lang="en-GB" sz="1800">
                <a:solidFill>
                  <a:schemeClr val="dk1"/>
                </a:solidFill>
              </a:rPr>
              <a:t>Critical &amp; Creative Thinking as foundational warfighter skills.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32" descr="A compass with these words overlaid: doctrine, OPMEP, critical thinking, learner development, warfighter. Use the slide deck palette (orange and blue)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806" b="797"/>
          <a:stretch/>
        </p:blipFill>
        <p:spPr>
          <a:xfrm>
            <a:off x="4848025" y="644050"/>
            <a:ext cx="3510300" cy="3453900"/>
          </a:xfrm>
          <a:prstGeom prst="roundRect">
            <a:avLst>
              <a:gd name="adj" fmla="val 16667"/>
            </a:avLst>
          </a:prstGeom>
        </p:spPr>
      </p:pic>
      <p:pic>
        <p:nvPicPr>
          <p:cNvPr id="244" name="Google Shape;244;p32" title="Icons-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6849" y="1078350"/>
            <a:ext cx="829499" cy="882411"/>
          </a:xfrm>
          <a:prstGeom prst="rect">
            <a:avLst/>
          </a:prstGeom>
          <a:noFill/>
          <a:ln>
            <a:noFill/>
          </a:ln>
          <a:effectLst>
            <a:outerShdw blurRad="157163" dist="47625" dir="3300000" algn="bl" rotWithShape="0">
              <a:srgbClr val="000000">
                <a:alpha val="22000"/>
              </a:srgbClr>
            </a:outerShdw>
          </a:effectLst>
        </p:spPr>
      </p:pic>
      <p:sp>
        <p:nvSpPr>
          <p:cNvPr id="245" name="Google Shape;245;p32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522575" y="849475"/>
            <a:ext cx="3954600" cy="13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650">
                <a:solidFill>
                  <a:schemeClr val="dk1"/>
                </a:solidFill>
              </a:rPr>
              <a:t>Addressing Uncertainty: Core Requirements &amp; Doctrinal Alignment</a:t>
            </a:r>
            <a:endParaRPr sz="26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3"/>
          <p:cNvSpPr txBox="1">
            <a:spLocks noGrp="1"/>
          </p:cNvSpPr>
          <p:nvPr>
            <p:ph type="subTitle" idx="1"/>
          </p:nvPr>
        </p:nvSpPr>
        <p:spPr>
          <a:xfrm>
            <a:off x="758850" y="2230025"/>
            <a:ext cx="37779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</a:rPr>
              <a:t>AI must </a:t>
            </a:r>
            <a:r>
              <a:rPr lang="en-GB" sz="1800" b="1" i="1">
                <a:solidFill>
                  <a:schemeClr val="dk1"/>
                </a:solidFill>
              </a:rPr>
              <a:t>serve</a:t>
            </a:r>
            <a:r>
              <a:rPr lang="en-GB" sz="1800" b="1">
                <a:solidFill>
                  <a:schemeClr val="dk1"/>
                </a:solidFill>
              </a:rPr>
              <a:t> these goals, not dictate them.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>
                <a:solidFill>
                  <a:schemeClr val="dk1"/>
                </a:solidFill>
              </a:rPr>
              <a:t>The question: </a:t>
            </a:r>
            <a:r>
              <a:rPr lang="en-GB" sz="1800">
                <a:solidFill>
                  <a:schemeClr val="dk1"/>
                </a:solidFill>
              </a:rPr>
              <a:t>How can AI help us </a:t>
            </a:r>
            <a:r>
              <a:rPr lang="en-GB" sz="1800" i="1">
                <a:solidFill>
                  <a:schemeClr val="dk1"/>
                </a:solidFill>
              </a:rPr>
              <a:t>better</a:t>
            </a:r>
            <a:r>
              <a:rPr lang="en-GB" sz="1800">
                <a:solidFill>
                  <a:schemeClr val="dk1"/>
                </a:solidFill>
              </a:rPr>
              <a:t> achieve existing doctrinal requirements for cognitive skill development?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33" descr="A compass with these words overlaid: doctrine, OPMEP, critical thinking, learner development, warfighter. Use the slide deck palette (orange and blue)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806" b="797"/>
          <a:stretch/>
        </p:blipFill>
        <p:spPr>
          <a:xfrm>
            <a:off x="4848025" y="644050"/>
            <a:ext cx="3510300" cy="3453900"/>
          </a:xfrm>
          <a:prstGeom prst="roundRect">
            <a:avLst>
              <a:gd name="adj" fmla="val 16667"/>
            </a:avLst>
          </a:prstGeom>
        </p:spPr>
      </p:pic>
      <p:pic>
        <p:nvPicPr>
          <p:cNvPr id="253" name="Google Shape;253;p33" title="Icons-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6849" y="1078350"/>
            <a:ext cx="829499" cy="882411"/>
          </a:xfrm>
          <a:prstGeom prst="rect">
            <a:avLst/>
          </a:prstGeom>
          <a:noFill/>
          <a:ln>
            <a:noFill/>
          </a:ln>
          <a:effectLst>
            <a:outerShdw blurRad="157163" dist="47625" dir="3300000" algn="bl" rotWithShape="0">
              <a:srgbClr val="000000">
                <a:alpha val="22000"/>
              </a:srgbClr>
            </a:outerShdw>
          </a:effectLst>
        </p:spPr>
      </p:pic>
      <p:sp>
        <p:nvSpPr>
          <p:cNvPr id="254" name="Google Shape;254;p33"/>
          <p:cNvSpPr/>
          <p:nvPr/>
        </p:nvSpPr>
        <p:spPr>
          <a:xfrm>
            <a:off x="7533500" y="4543725"/>
            <a:ext cx="508800" cy="17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>
            <a:spLocks noGrp="1"/>
          </p:cNvSpPr>
          <p:nvPr>
            <p:ph type="title"/>
          </p:nvPr>
        </p:nvSpPr>
        <p:spPr>
          <a:xfrm>
            <a:off x="1217400" y="1623175"/>
            <a:ext cx="6709200" cy="3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2: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Deconstructing the Demand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latin typeface="Open Sans"/>
                <a:ea typeface="Open Sans"/>
                <a:cs typeface="Open Sans"/>
                <a:sym typeface="Open Sans"/>
              </a:rPr>
              <a:t>Learning Loss and AI Integration</a:t>
            </a:r>
            <a:endParaRPr sz="3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0" name="Google Shape;260;p34" title="M 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895" y="1048150"/>
            <a:ext cx="326225" cy="32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1273</Words>
  <Application>Microsoft Macintosh PowerPoint</Application>
  <PresentationFormat>On-screen Show (16:9)</PresentationFormat>
  <Paragraphs>177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Open Sans SemiBold</vt:lpstr>
      <vt:lpstr>Arial</vt:lpstr>
      <vt:lpstr>Roboto</vt:lpstr>
      <vt:lpstr>Open Sans ExtraBold</vt:lpstr>
      <vt:lpstr>Open Sans</vt:lpstr>
      <vt:lpstr>Simple Light</vt:lpstr>
      <vt:lpstr>Empowering PME with AI</vt:lpstr>
      <vt:lpstr>Workshop series objectives</vt:lpstr>
      <vt:lpstr>Session 1 Objectives</vt:lpstr>
      <vt:lpstr>Where do you fall?</vt:lpstr>
      <vt:lpstr>Which word captures your current view of AI in PME?</vt:lpstr>
      <vt:lpstr>PowerPoint Presentation</vt:lpstr>
      <vt:lpstr>Addressing Uncertainty: Core Requirements &amp; Doctrinal Alignment </vt:lpstr>
      <vt:lpstr>Addressing Uncertainty: Core Requirements &amp; Doctrinal Alignment </vt:lpstr>
      <vt:lpstr>Part 2: Deconstructing the Demand Learning Loss and AI Integration</vt:lpstr>
      <vt:lpstr>Understanding learning loss in PME</vt:lpstr>
      <vt:lpstr>Connecting requirements with AI capabilities</vt:lpstr>
      <vt:lpstr>Framework for Analyzing Curricula for AI Integration</vt:lpstr>
      <vt:lpstr>Initial Curriculum Scan (activity)</vt:lpstr>
      <vt:lpstr>Part 3: Introduction to AI  in PME Practical and Ethical Considerations</vt:lpstr>
      <vt:lpstr>PowerPoint Presentation</vt:lpstr>
      <vt:lpstr>AI Application Examples for PME</vt:lpstr>
      <vt:lpstr>AI Application Examples for PME</vt:lpstr>
      <vt:lpstr>Critical Ethics Questions</vt:lpstr>
      <vt:lpstr>Critical Responsible AI Questions</vt:lpstr>
      <vt:lpstr>Let’s talk.</vt:lpstr>
      <vt:lpstr>Part 4: Introduction to Rapid Prototyping and GAI Partnership </vt:lpstr>
      <vt:lpstr>rapid prototyping in curriculum development</vt:lpstr>
      <vt:lpstr>Why do this in PME?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educational vignette key characteristics</vt:lpstr>
      <vt:lpstr>a sample vignette</vt:lpstr>
      <vt:lpstr>PowerPoint Presentation</vt:lpstr>
      <vt:lpstr>PowerPoint Presentation</vt:lpstr>
      <vt:lpstr>PowerPoint Presentation</vt:lpstr>
      <vt:lpstr>curriculum analysis</vt:lpstr>
      <vt:lpstr>opportunity mapping</vt:lpstr>
      <vt:lpstr>PowerPoint Presentation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Trish Harris</cp:lastModifiedBy>
  <cp:revision>1</cp:revision>
  <dcterms:modified xsi:type="dcterms:W3CDTF">2025-07-11T20:10:58Z</dcterms:modified>
</cp:coreProperties>
</file>