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4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6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7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5" r:id="rId2"/>
    <p:sldMasterId id="2147483690" r:id="rId3"/>
    <p:sldMasterId id="2147483705" r:id="rId4"/>
    <p:sldMasterId id="2147483720" r:id="rId5"/>
    <p:sldMasterId id="2147483735" r:id="rId6"/>
    <p:sldMasterId id="2147483750" r:id="rId7"/>
    <p:sldMasterId id="2147483765" r:id="rId8"/>
  </p:sldMasterIdLst>
  <p:notesMasterIdLst>
    <p:notesMasterId r:id="rId30"/>
  </p:notesMasterIdLst>
  <p:sldIdLst>
    <p:sldId id="259" r:id="rId9"/>
    <p:sldId id="260" r:id="rId10"/>
    <p:sldId id="287" r:id="rId11"/>
    <p:sldId id="288" r:id="rId12"/>
    <p:sldId id="281" r:id="rId13"/>
    <p:sldId id="263" r:id="rId14"/>
    <p:sldId id="289" r:id="rId15"/>
    <p:sldId id="265" r:id="rId16"/>
    <p:sldId id="291" r:id="rId17"/>
    <p:sldId id="290" r:id="rId18"/>
    <p:sldId id="283" r:id="rId19"/>
    <p:sldId id="266" r:id="rId20"/>
    <p:sldId id="267" r:id="rId21"/>
    <p:sldId id="285" r:id="rId22"/>
    <p:sldId id="277" r:id="rId23"/>
    <p:sldId id="268" r:id="rId24"/>
    <p:sldId id="286" r:id="rId25"/>
    <p:sldId id="282" r:id="rId26"/>
    <p:sldId id="269" r:id="rId27"/>
    <p:sldId id="284" r:id="rId28"/>
    <p:sldId id="273" r:id="rId29"/>
  </p:sldIdLst>
  <p:sldSz cx="10058400" cy="7772400"/>
  <p:notesSz cx="6858000" cy="9144000"/>
  <p:custDataLst>
    <p:tags r:id="rId31"/>
  </p:custDataLst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0586" autoAdjust="0"/>
  </p:normalViewPr>
  <p:slideViewPr>
    <p:cSldViewPr>
      <p:cViewPr>
        <p:scale>
          <a:sx n="100" d="100"/>
          <a:sy n="100" d="100"/>
        </p:scale>
        <p:origin x="-1536" y="-450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2328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A1C6D-3FC1-401F-9823-F35F2E884998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876C6-EA95-47F5-A754-C02FDB7BF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215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58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Connect motivation to business needs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788636" lvl="1" indent="-342900"/>
            <a:r>
              <a:rPr lang="en-US" dirty="0" smtClean="0"/>
              <a:t>Build in Level 2 evaluation </a:t>
            </a:r>
          </a:p>
          <a:p>
            <a:pPr marL="788636" lvl="1" indent="-342900"/>
            <a:r>
              <a:rPr lang="en-US" dirty="0" smtClean="0"/>
              <a:t>Action planning?</a:t>
            </a:r>
          </a:p>
          <a:p>
            <a:pPr marL="788636" lvl="1" indent="-342900"/>
            <a:r>
              <a:rPr lang="en-US" dirty="0" smtClean="0"/>
              <a:t>Follow-up?</a:t>
            </a:r>
          </a:p>
          <a:p>
            <a:endParaRPr lang="en-US" dirty="0" smtClean="0"/>
          </a:p>
          <a:p>
            <a:r>
              <a:rPr lang="en-US" dirty="0" smtClean="0"/>
              <a:t>Whether a game is purchased or created, the experience needs to drive the intended change in performance. Keep these things in mind when designing a learning experience:</a:t>
            </a:r>
          </a:p>
          <a:p>
            <a:r>
              <a:rPr lang="en-US" dirty="0" smtClean="0"/>
              <a:t>Do the purpose and content of the game link to a measurable performance goal? If there is no linkage to a performance goal, it is just a fun game and not a learning experience.</a:t>
            </a:r>
          </a:p>
          <a:p>
            <a:r>
              <a:rPr lang="en-US" dirty="0" smtClean="0"/>
              <a:t>Is the learning experience a game and not just an engaging activity? Understand your audience and use a game when it fits both your audience and the performance goal. Not every learning experience needs to be a game or a gamified activity.</a:t>
            </a:r>
          </a:p>
          <a:p>
            <a:r>
              <a:rPr lang="en-US" dirty="0" smtClean="0"/>
              <a:t>Will the gaming element lead the learner to interact with the materials and accomplish the performance goal? This can be done by creating a game that can be played multiple times, adding a gamification framework that encourages the learner to dig deeper into the content, or creating an immersive experience that replicates the workplace.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604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941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495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conduct the conversation that will form the basis of create engaging learning activities that are realistic applications for your learner</a:t>
            </a:r>
          </a:p>
          <a:p>
            <a:endParaRPr lang="en-US" dirty="0"/>
          </a:p>
          <a:p>
            <a:pPr>
              <a:defRPr/>
            </a:pPr>
            <a:r>
              <a:rPr lang="en-US" dirty="0"/>
              <a:t>Blooms’ Taxonomy???? (remember, comprehend, analyze, apply, evaluate)</a:t>
            </a:r>
          </a:p>
          <a:p>
            <a:pPr>
              <a:defRPr/>
            </a:pPr>
            <a:r>
              <a:rPr lang="en-US" dirty="0"/>
              <a:t>Use a theme (story) from a popular TV, movie, etc. (not violate copyright, appropriate “see GSA video example at conference in 2011) that creates a challenge that compels folks to interact with characters (“a day in the life”)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629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366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502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519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711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075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4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166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821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Games for learning are fun to design and fun to play. But without a well thought-out design connected to a performance goal, games are not learning tools.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47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31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53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Gamification is not bound by technology – sticky notes, cards, flash cards, group voting “design sensible” especially with federal government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47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AND 4 STEPS . . . from </a:t>
            </a:r>
            <a:r>
              <a:rPr lang="en-US" i="1" dirty="0" smtClean="0"/>
              <a:t>The Gamification of Learning and Instruction </a:t>
            </a:r>
            <a:r>
              <a:rPr lang="en-US" i="1" dirty="0" err="1" smtClean="0"/>
              <a:t>Fieldbook</a:t>
            </a:r>
            <a:r>
              <a:rPr lang="en-US" i="1" dirty="0" smtClean="0"/>
              <a:t>: Ideas into Practice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6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lphaUcPeriod"/>
            </a:pPr>
            <a:r>
              <a:rPr lang="en-US" dirty="0" smtClean="0"/>
              <a:t>Creating interactivity in learning delivery – more than talking heads or a page turner; it lets learners experience the concepts through interaction with the content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/>
              <a:t>Overcoming disengagement – it engages</a:t>
            </a:r>
            <a:r>
              <a:rPr lang="en-US" baseline="0" dirty="0" smtClean="0"/>
              <a:t> the learner</a:t>
            </a:r>
            <a:endParaRPr lang="en-US" dirty="0" smtClean="0"/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/>
              <a:t>Because gamification is a hot topic right now – WRONG ANSWER!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/>
              <a:t>Providing opportunities for deep thought and reflection – Behavior</a:t>
            </a:r>
            <a:r>
              <a:rPr lang="en-US" baseline="0" dirty="0" smtClean="0"/>
              <a:t> change doesn’t just come from introducing the topic; many times there is the need to think and reflect on how the topic relates to you</a:t>
            </a:r>
            <a:endParaRPr lang="en-US" dirty="0" smtClean="0"/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/>
              <a:t>Positively change behavior –</a:t>
            </a:r>
            <a:r>
              <a:rPr lang="en-US" baseline="0" dirty="0" smtClean="0"/>
              <a:t> gamification design done right can postulate or simulate the impact of desired behavior</a:t>
            </a:r>
            <a:endParaRPr lang="en-US" dirty="0" smtClean="0"/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/>
              <a:t>Authentic practice – not just doing action</a:t>
            </a:r>
            <a:r>
              <a:rPr lang="en-US" baseline="0" dirty="0" smtClean="0"/>
              <a:t> because its required but because it makes a difference and points back to the business need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08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25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876C6-EA95-47F5-A754-C02FDB7BF9E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45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328" y="1188720"/>
            <a:ext cx="9372600" cy="1837944"/>
          </a:xfrm>
        </p:spPr>
        <p:txBody>
          <a:bodyPr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28" y="3364992"/>
            <a:ext cx="9372600" cy="298094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100" b="1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2E56-D970-4A57-B794-03FB2B85294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38328" y="3172968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329184" y="6647688"/>
            <a:ext cx="9372600" cy="52120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7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THIS PRELIMINARY WORK OF GAO IS SUBJECT TO REVISION AND SHOULD NOT BE REPRODUCED OR DISTRIBUTED. SOME GRAPHICS MAY BE ENTITLED TO COPYRIGHT. </a:t>
            </a:r>
            <a:endParaRPr lang="en-US" sz="17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29184" y="656539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ABEBE-99C0-4EE3-AC5A-AE4337FAF019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328" y="1188720"/>
            <a:ext cx="9372600" cy="1837944"/>
          </a:xfrm>
        </p:spPr>
        <p:txBody>
          <a:bodyPr>
            <a:normAutofit/>
          </a:bodyPr>
          <a:lstStyle>
            <a:lvl1pPr algn="ctr"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28" y="3364992"/>
            <a:ext cx="9372600" cy="298094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100" b="1">
                <a:solidFill>
                  <a:srgbClr val="000000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A064-37AC-4417-92DE-4E8EF75B9F47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38328" y="3172968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1971675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149C-1F7A-4FE4-AA6D-C839E9EA7070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C8A-CB50-40C2-A995-188F860AE65A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209800"/>
            <a:ext cx="4640580" cy="473318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209800"/>
            <a:ext cx="4645152" cy="473318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91212-38F2-4D56-9F2C-690E319E7328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6EBA-0216-4FA1-BFEC-225E79399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62200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3124199"/>
            <a:ext cx="4444207" cy="381878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2362200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3124199"/>
            <a:ext cx="4445953" cy="381878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0A6BC-580D-424A-96E1-C9A053D47B8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E033-8EFF-4207-922B-5A6F58C5F699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5A2-8A6D-462F-812E-572DB3B594B2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9184" y="2377440"/>
            <a:ext cx="9372600" cy="47914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CAB80B-39B1-40A9-9D70-E337B97384B5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295400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1295398"/>
            <a:ext cx="5622925" cy="566928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66999"/>
            <a:ext cx="3309144" cy="427598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4899-C44D-4E7E-A3C8-6361523C5032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000"/>
            <a:ext cx="6035040" cy="4214918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7CBF-8622-4094-9B65-BF650A5A4EC7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201CB-769B-4704-BDCE-FA680EC312A6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1216152"/>
            <a:ext cx="2263140" cy="57241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216152"/>
            <a:ext cx="6621780" cy="57241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3008-5A55-4FD5-8886-06AE70C2ADD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1219199"/>
            <a:ext cx="2263140" cy="5705856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219199"/>
            <a:ext cx="6621780" cy="572378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8C21-E214-41E2-B951-09C8E5ED29FC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38400"/>
            <a:ext cx="9171432" cy="2881041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101838" tIns="50919" rIns="101838" bIns="50919" numCol="6">
            <a:spAutoFit/>
          </a:bodyPr>
          <a:lstStyle>
            <a:lvl1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AFE1B43-C3AD-47B4-97A6-BA504B0D0285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anchor="t" anchorCtr="0">
            <a:no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044805D-0E86-4927-A0B2-2C1B76AD6F9D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2438400"/>
            <a:ext cx="9171432" cy="288036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38" tIns="50919" rIns="101838" bIns="50919" numCol="6">
            <a:spAutoFit/>
          </a:bodyPr>
          <a:lstStyle>
            <a:lvl1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1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0700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591056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75104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319088" lvl="0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04800" y="2667000"/>
            <a:ext cx="9380220" cy="1608133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Line 38"/>
          <p:cNvSpPr>
            <a:spLocks noChangeShapeType="1"/>
          </p:cNvSpPr>
          <p:nvPr userDrawn="1"/>
        </p:nvSpPr>
        <p:spPr bwMode="auto">
          <a:xfrm>
            <a:off x="329184" y="2286000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13517" tIns="56758" rIns="113517" bIns="56758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338328" y="7260336"/>
            <a:ext cx="2057400" cy="347472"/>
          </a:xfrm>
        </p:spPr>
        <p:txBody>
          <a:bodyPr/>
          <a:lstStyle/>
          <a:p>
            <a:fld id="{379B2B52-3AE0-4C85-9343-B830AC4B5FD5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60336"/>
            <a:ext cx="3185160" cy="356616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0920" y="7260336"/>
            <a:ext cx="2346960" cy="356616"/>
          </a:xfrm>
        </p:spPr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 anchor="t" anchorCtr="0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1041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101838" tIns="50919" rIns="101838" bIns="50919" numCol="6">
            <a:spAutoFit/>
          </a:bodyPr>
          <a:lstStyle>
            <a:lvl1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1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3C1FF84-4C96-4819-9C5E-DBFDAD175BBE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54864" anchor="t" anchorCtr="0">
            <a:no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5CD064B-8CCF-432E-99FD-2724B16624D4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036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38" tIns="50919" rIns="101838" bIns="50919" numCol="6">
            <a:spAutoFit/>
          </a:bodyPr>
          <a:lstStyle>
            <a:lvl1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0700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591056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75104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319088" lvl="0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319088" lvl="1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smtClean="0"/>
              <a:t>Second level</a:t>
            </a:r>
          </a:p>
          <a:p>
            <a:pPr marL="319088" lvl="2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smtClean="0"/>
              <a:t>Third level</a:t>
            </a:r>
          </a:p>
          <a:p>
            <a:pPr marL="319088" lvl="3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smtClean="0"/>
              <a:t>Fourth level</a:t>
            </a:r>
          </a:p>
          <a:p>
            <a:pPr marL="319088" lvl="4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81000" y="2667000"/>
            <a:ext cx="9304020" cy="165686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Line 38"/>
          <p:cNvSpPr>
            <a:spLocks noChangeShapeType="1"/>
          </p:cNvSpPr>
          <p:nvPr userDrawn="1"/>
        </p:nvSpPr>
        <p:spPr bwMode="auto">
          <a:xfrm>
            <a:off x="329184" y="2286000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3517" tIns="56758" rIns="113517" bIns="56758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338328" y="7260336"/>
            <a:ext cx="2057400" cy="347472"/>
          </a:xfrm>
        </p:spPr>
        <p:txBody>
          <a:bodyPr/>
          <a:lstStyle/>
          <a:p>
            <a:fld id="{984A7EB9-44AE-4B28-A4D2-7CAD78E17B9A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60336"/>
            <a:ext cx="3185160" cy="356616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0920" y="7260336"/>
            <a:ext cx="2346960" cy="356616"/>
          </a:xfrm>
        </p:spPr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81000" y="2667000"/>
            <a:ext cx="9304020" cy="165686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Line 38"/>
          <p:cNvSpPr>
            <a:spLocks noChangeShapeType="1"/>
          </p:cNvSpPr>
          <p:nvPr userDrawn="1"/>
        </p:nvSpPr>
        <p:spPr bwMode="auto">
          <a:xfrm>
            <a:off x="329184" y="2286000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13517" tIns="56758" rIns="113517" bIns="56758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338328" y="7260336"/>
            <a:ext cx="2057400" cy="347472"/>
          </a:xfrm>
        </p:spPr>
        <p:txBody>
          <a:bodyPr/>
          <a:lstStyle/>
          <a:p>
            <a:fld id="{379B2B52-3AE0-4C85-9343-B830AC4B5FD5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60336"/>
            <a:ext cx="3185160" cy="356616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0920" y="7260336"/>
            <a:ext cx="2346960" cy="356616"/>
          </a:xfrm>
        </p:spPr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328" y="1188720"/>
            <a:ext cx="9372600" cy="1837944"/>
          </a:xfrm>
        </p:spPr>
        <p:txBody>
          <a:bodyPr>
            <a:normAutofit/>
          </a:bodyPr>
          <a:lstStyle>
            <a:lvl1pPr algn="ctr"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28" y="3364992"/>
            <a:ext cx="9372600" cy="298094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100" b="1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E252-CDCD-49ED-9308-945ECCDF2721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38328" y="3172968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1971675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3BFD2-CD7C-4E72-A40F-D9A4B9F82B98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399F-8096-4569-934A-A157B8A80794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60C8-CEB1-488B-A50A-EB38037F0BF7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1971675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26CA-CA8A-4BE7-8234-A2AFB53F1EA5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59152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3127248"/>
            <a:ext cx="4444207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359152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3127248"/>
            <a:ext cx="4445953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A97D-76FE-409D-848E-EA48B58E0399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F0598-38C4-42DD-94B1-64DA6D2394C8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2896-A302-4E6C-AE71-66B05BD88F44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9184" y="2377440"/>
            <a:ext cx="9372600" cy="47914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CAB80B-39B1-40A9-9D70-E337B97384B5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1298448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1298448"/>
            <a:ext cx="5622925" cy="566928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0048"/>
            <a:ext cx="3309144" cy="4279392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5F5C-080C-4D7A-BC82-AB042600D59D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000"/>
            <a:ext cx="6035040" cy="4215384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1E4B9-8FB4-442C-9F6B-762D21F27E18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3D64-A88C-40C0-A6EA-9B69CAA6FF38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1216152"/>
            <a:ext cx="2263140" cy="57241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216152"/>
            <a:ext cx="6621780" cy="57058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FE05-D50B-41EF-BCC8-7E1756F38852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1041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101838" tIns="50919" rIns="101838" bIns="50919" numCol="6">
            <a:spAutoFit/>
          </a:bodyPr>
          <a:lstStyle>
            <a:lvl1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1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7061EE1-F7FC-4D5F-BAD9-924B56290231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anchor="t" anchorCtr="0">
            <a:no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D762BF2-DB14-4B6B-B1AD-3767ADD0DF41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036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38" tIns="50919" rIns="101838" bIns="50919" numCol="6">
            <a:spAutoFit/>
          </a:bodyPr>
          <a:lstStyle>
            <a:lvl1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0700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591056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75104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319088" lvl="0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81000" y="2667000"/>
            <a:ext cx="9304020" cy="165686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Line 38"/>
          <p:cNvSpPr>
            <a:spLocks noChangeShapeType="1"/>
          </p:cNvSpPr>
          <p:nvPr userDrawn="1"/>
        </p:nvSpPr>
        <p:spPr bwMode="auto">
          <a:xfrm>
            <a:off x="329184" y="2286000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3517" tIns="56758" rIns="113517" bIns="56758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338328" y="7260336"/>
            <a:ext cx="2057400" cy="347472"/>
          </a:xfrm>
        </p:spPr>
        <p:txBody>
          <a:bodyPr/>
          <a:lstStyle/>
          <a:p>
            <a:fld id="{02352F61-EF07-4CB2-9E24-BBA51903F0DC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60336"/>
            <a:ext cx="3185160" cy="356616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0920" y="7260336"/>
            <a:ext cx="2346960" cy="356616"/>
          </a:xfrm>
        </p:spPr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3673-DA2E-41F3-AE0B-105E6330B9F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328" y="1188720"/>
            <a:ext cx="9372600" cy="1837944"/>
          </a:xfrm>
        </p:spPr>
        <p:txBody>
          <a:bodyPr>
            <a:normAutofit/>
          </a:bodyPr>
          <a:lstStyle>
            <a:lvl1pPr algn="ctr"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28" y="3364992"/>
            <a:ext cx="9372600" cy="298094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100" b="1">
                <a:solidFill>
                  <a:srgbClr val="000000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374C-EA74-4071-8B0B-8974F1CEC343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38328" y="3172968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329184" y="6647688"/>
            <a:ext cx="9372600" cy="52120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7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THIS PRELIMINARY WORK OF GAO IS SUBJECT TO REVISION AND SHOULD NOT BE REPRODUCED OR DISTRIBUTED. SOME GRAPHICS MAY BE ENTITLED TO COPYRIGHT. </a:t>
            </a:r>
            <a:endParaRPr lang="en-US" sz="17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29184" y="656539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1971675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B453-DAFC-4091-B0DE-F51977A11FD3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6F2CA-307F-4E36-9C15-730FBE9BB4A0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A15AB-2386-486E-9B94-0562F7423AE5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59152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3127248"/>
            <a:ext cx="4444207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359152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3127248"/>
            <a:ext cx="4445953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8D74-6EE3-4B95-95FA-DC1C0DB8D13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E0DA-283D-4B59-80D3-E5D94F1F7A88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51A7-4612-4EC8-A212-A164392B8E46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9184" y="2377440"/>
            <a:ext cx="9372600" cy="47914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CAB80B-39B1-40A9-9D70-E337B97384B5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1298448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1298448"/>
            <a:ext cx="5622925" cy="566928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0048"/>
            <a:ext cx="3309144" cy="4279392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BDC-2884-469E-9C38-FE545FA88461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000"/>
            <a:ext cx="6035040" cy="4215384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1895-B28B-4812-A459-20254EA78002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4709-72C3-4824-8FEF-FBC6C1D46530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8388-E0C9-4E2F-AE34-C44D736F72D7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1216152"/>
            <a:ext cx="2263140" cy="57058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216152"/>
            <a:ext cx="6621780" cy="57241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156F-56DA-4EE9-BC46-531D96B6D24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 anchor="t" anchorCtr="0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1041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101838" tIns="50919" rIns="101838" bIns="50919" numCol="6">
            <a:spAutoFit/>
          </a:bodyPr>
          <a:lstStyle>
            <a:lvl1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D4E1262-4F2B-4BAC-9041-F94FF89EA2EB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marL="0" marR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Page </a:t>
            </a:r>
            <a:fld id="{01E16EBA-0216-4FA1-BFEC-225E79399361}" type="slidenum">
              <a:rPr lang="en-US" smtClean="0"/>
              <a:pPr>
                <a:defRPr/>
              </a:pPr>
              <a:t>‹#›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54864" rIns="0" anchor="t" anchorCtr="0">
            <a:no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7916EEB-1272-4DD1-B686-E4EA4913FF9C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036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38" tIns="50919" rIns="101838" bIns="50919" numCol="6">
            <a:spAutoFit/>
          </a:bodyPr>
          <a:lstStyle>
            <a:lvl1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1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0700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591056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75104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319088" lvl="0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81000" y="2667000"/>
            <a:ext cx="9304020" cy="165686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Line 38"/>
          <p:cNvSpPr>
            <a:spLocks noChangeShapeType="1"/>
          </p:cNvSpPr>
          <p:nvPr userDrawn="1"/>
        </p:nvSpPr>
        <p:spPr bwMode="auto">
          <a:xfrm>
            <a:off x="329184" y="2286000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13517" tIns="56758" rIns="113517" bIns="56758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338328" y="7260336"/>
            <a:ext cx="2057400" cy="347472"/>
          </a:xfrm>
        </p:spPr>
        <p:txBody>
          <a:bodyPr/>
          <a:lstStyle/>
          <a:p>
            <a:fld id="{C7324B07-F510-4AE0-9F5A-324E920CB5E3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60336"/>
            <a:ext cx="3185160" cy="356616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0920" y="7260336"/>
            <a:ext cx="2346960" cy="356616"/>
          </a:xfrm>
        </p:spPr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328" y="1188720"/>
            <a:ext cx="9372600" cy="1837944"/>
          </a:xfrm>
        </p:spPr>
        <p:txBody>
          <a:bodyPr>
            <a:normAutofit/>
          </a:bodyPr>
          <a:lstStyle>
            <a:lvl1pPr algn="ctr"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28" y="3364992"/>
            <a:ext cx="9372600" cy="298094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100" b="1">
                <a:solidFill>
                  <a:srgbClr val="000000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0843-75F1-451F-B1F5-734376F7FF23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38328" y="3172968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1971675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F5B84-85D0-405A-AB03-8A5A108CBD3D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A165A-CF9F-496E-9529-12943221BD65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C2A4-8B79-4BC4-95CC-AA10B1893934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59152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3127248"/>
            <a:ext cx="4444207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359152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3127248"/>
            <a:ext cx="4445953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6801-979B-4C4C-B338-91E76B352BCE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F577-2323-4ACB-99B4-2622E4565B26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59152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3127248"/>
            <a:ext cx="4444207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359152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3127248"/>
            <a:ext cx="4445953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D8EA-2B89-4947-8ABE-BBE08C73245A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0E20-AB73-4504-B657-62FC9E10538C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9184" y="2377440"/>
            <a:ext cx="9372600" cy="47914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CAB80B-39B1-40A9-9D70-E337B97384B5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1298448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1298448"/>
            <a:ext cx="5622925" cy="566928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0048"/>
            <a:ext cx="3309144" cy="4279392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43695-8ECD-498F-B722-D9A8A067E380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000"/>
            <a:ext cx="6035040" cy="4215384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047F-46A3-41B9-B6F7-6176FCBD36B3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E6E9-AFFA-41DD-B88E-B7E52B031903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1216152"/>
            <a:ext cx="2263140" cy="5724144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216152"/>
            <a:ext cx="6621780" cy="57241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E855-4301-4E37-AD8A-ED09471BC11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1041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101838" tIns="50919" rIns="101838" bIns="50919" numCol="6">
            <a:spAutoFit/>
          </a:bodyPr>
          <a:lstStyle>
            <a:lvl1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AE2F0B0-AA6A-43FA-8139-A597F20D8515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anchor="t" anchorCtr="0">
            <a:no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5270CAA-465B-4596-9458-D562263F70BB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036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38" tIns="50919" rIns="101838" bIns="50919" numCol="6">
            <a:spAutoFit/>
          </a:bodyPr>
          <a:lstStyle>
            <a:lvl1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1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0700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591056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75104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319088" lvl="0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81000" y="2667000"/>
            <a:ext cx="9304020" cy="165686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Line 38"/>
          <p:cNvSpPr>
            <a:spLocks noChangeShapeType="1"/>
          </p:cNvSpPr>
          <p:nvPr userDrawn="1"/>
        </p:nvSpPr>
        <p:spPr bwMode="auto">
          <a:xfrm>
            <a:off x="329184" y="2286000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13517" tIns="56758" rIns="113517" bIns="56758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338328" y="7260336"/>
            <a:ext cx="2057400" cy="347472"/>
          </a:xfrm>
        </p:spPr>
        <p:txBody>
          <a:bodyPr/>
          <a:lstStyle/>
          <a:p>
            <a:fld id="{F534C66E-3EB5-47DA-97CF-8700B20D5524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60336"/>
            <a:ext cx="3185160" cy="356616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0920" y="7260336"/>
            <a:ext cx="2346960" cy="356616"/>
          </a:xfrm>
        </p:spPr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328" y="1188720"/>
            <a:ext cx="9372600" cy="1837944"/>
          </a:xfrm>
        </p:spPr>
        <p:txBody>
          <a:bodyPr>
            <a:normAutofit/>
          </a:bodyPr>
          <a:lstStyle>
            <a:lvl1pPr algn="ctr"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28" y="3364992"/>
            <a:ext cx="9372600" cy="298094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100" b="1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B17A-B67B-4052-A6D8-D7DB3BC9A3D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38328" y="3172968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329184" y="6647688"/>
            <a:ext cx="9372600" cy="52120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7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THIS PRELIMINARY WORK OF GAO IS SUBJECT TO REVISION AND SHOULD NOT BE REPRODUCED OR DISTRIBUTED. SOME GRAPHICS MAY BE ENTITLED TO COPYRIGHT. </a:t>
            </a:r>
            <a:endParaRPr lang="en-US" sz="17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29184" y="656539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1971675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A289-61A6-432B-9AF5-5B38BDF030D1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E7B2-D199-412E-8090-7B99BDA24D1D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20447-86B9-4BF6-9049-2F2460B47B25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9998-255C-45B9-A52D-EC9258BD00E0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59152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3127248"/>
            <a:ext cx="4444207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359152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3127248"/>
            <a:ext cx="4445953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AE14-0F11-4D4A-859F-BC4C3A73D3C0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59EE-2BCC-45B1-A0C0-086780306225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F860-05C5-45C8-ABF0-E24FF4F93C1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9184" y="2377440"/>
            <a:ext cx="9372600" cy="47914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CAB80B-39B1-40A9-9D70-E337B97384B5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1298448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0" y="1298448"/>
            <a:ext cx="5622925" cy="566928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0048"/>
            <a:ext cx="3309144" cy="4279392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FBCCC-7D46-4309-AE25-D3C38E48D962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000"/>
            <a:ext cx="6035040" cy="4215384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BFA0-6F97-4CC1-90AA-BEF6A97F9259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622D-3E22-423E-85B8-6403522C7B89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1216152"/>
            <a:ext cx="2263140" cy="57241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216152"/>
            <a:ext cx="6621780" cy="57241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5CA0-A15D-4E80-85FD-96EBD2359918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1041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101838" tIns="50919" rIns="101838" bIns="50919" numCol="6">
            <a:spAutoFit/>
          </a:bodyPr>
          <a:lstStyle>
            <a:lvl1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1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98CE5CB-C5C1-416C-9C65-F4DBDDD31568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EEA1-2960-4FA0-AD37-828A54FA296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9184" y="2377440"/>
            <a:ext cx="9372600" cy="47914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CAB80B-39B1-40A9-9D70-E337B97384B5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anchor="t" anchorCtr="0">
            <a:no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42619A7-4763-4B70-93AC-7993BAB67675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036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38" tIns="50919" rIns="101838" bIns="50919" numCol="6">
            <a:spAutoFit/>
          </a:bodyPr>
          <a:lstStyle>
            <a:lvl1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0700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591056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75104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319088" lvl="0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81000" y="2667000"/>
            <a:ext cx="9304020" cy="165686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Line 38"/>
          <p:cNvSpPr>
            <a:spLocks noChangeShapeType="1"/>
          </p:cNvSpPr>
          <p:nvPr userDrawn="1"/>
        </p:nvSpPr>
        <p:spPr bwMode="auto">
          <a:xfrm>
            <a:off x="329184" y="2286000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3517" tIns="56758" rIns="113517" bIns="56758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338328" y="7260336"/>
            <a:ext cx="2057400" cy="347472"/>
          </a:xfrm>
        </p:spPr>
        <p:txBody>
          <a:bodyPr/>
          <a:lstStyle/>
          <a:p>
            <a:fld id="{B65E777A-27B5-46BD-A1D1-F33971455DB1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60336"/>
            <a:ext cx="3185160" cy="356616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0920" y="7260336"/>
            <a:ext cx="2346960" cy="356616"/>
          </a:xfrm>
        </p:spPr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328" y="1188720"/>
            <a:ext cx="9372600" cy="1837944"/>
          </a:xfrm>
        </p:spPr>
        <p:txBody>
          <a:bodyPr>
            <a:normAutofit/>
          </a:bodyPr>
          <a:lstStyle>
            <a:lvl1pPr algn="ctr"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28" y="3364992"/>
            <a:ext cx="9372600" cy="298094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100" b="1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C0351-BBD3-4E64-8CE5-FAFDB06EB62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38328" y="3172968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1971675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8FAD-4798-4380-945B-1EB1FC5B714C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7D847-79EA-470A-86A0-D528EEBFC41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35AB-1D15-4292-AA2C-1E5243D3FDD1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59152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3127248"/>
            <a:ext cx="4444207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359152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3127248"/>
            <a:ext cx="4445953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0BB4-3D8A-4895-8FD2-ABE057C929C3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68FB8-28B6-4096-BABA-D1DA4B8E8CBD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F556-C35D-4A4F-93B3-D84CD8BC4B8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9184" y="2377440"/>
            <a:ext cx="9372600" cy="47914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CAB80B-39B1-40A9-9D70-E337B97384B5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16EBA-0216-4FA1-BFEC-225E79399361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1298448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1298448"/>
            <a:ext cx="5622925" cy="566928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0048"/>
            <a:ext cx="3309144" cy="4279392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5950-E7FE-4A00-B64C-96BC5B5566FE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1298448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1298448"/>
            <a:ext cx="5622925" cy="566928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0048"/>
            <a:ext cx="3309144" cy="4279392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91E1-7A46-4B40-B438-4A6BF638EC9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000"/>
            <a:ext cx="6035040" cy="4215384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6938-009A-489C-BD73-3A200C9AE04E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DEE51-11F9-4E61-BE0F-CE2693C3F6C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1216152"/>
            <a:ext cx="2263140" cy="57241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216152"/>
            <a:ext cx="6621780" cy="57241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77D57-BDB6-4D8A-BDF4-3093CC65C3C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71432" cy="2881041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101838" tIns="50919" rIns="101838" bIns="50919" numCol="6">
            <a:spAutoFit/>
          </a:bodyPr>
          <a:lstStyle>
            <a:lvl1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1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5A5ACBA-D5F2-4165-81B1-A1E8D8AB2D9D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anchor="t" anchorCtr="0">
            <a:no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843FF2E-697D-413E-AA4F-498A62DA7D8B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1752" y="2359152"/>
            <a:ext cx="9153144" cy="288036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38" tIns="50919" rIns="101838" bIns="50919" numCol="6">
            <a:spAutoFit/>
          </a:bodyPr>
          <a:lstStyle>
            <a:lvl1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0700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591056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75104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319088" lvl="0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81000" y="2667000"/>
            <a:ext cx="9304020" cy="165686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Line 38"/>
          <p:cNvSpPr>
            <a:spLocks noChangeShapeType="1"/>
          </p:cNvSpPr>
          <p:nvPr userDrawn="1"/>
        </p:nvSpPr>
        <p:spPr bwMode="auto">
          <a:xfrm>
            <a:off x="329184" y="2286000"/>
            <a:ext cx="9372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3517" tIns="56758" rIns="113517" bIns="56758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338328" y="7260336"/>
            <a:ext cx="2057400" cy="347472"/>
          </a:xfrm>
        </p:spPr>
        <p:txBody>
          <a:bodyPr/>
          <a:lstStyle/>
          <a:p>
            <a:fld id="{9E35D973-2E2C-4B85-AE46-7F5F5DD5F34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60336"/>
            <a:ext cx="3185160" cy="356616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0920" y="7260336"/>
            <a:ext cx="2346960" cy="356616"/>
          </a:xfrm>
        </p:spPr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328" y="1188720"/>
            <a:ext cx="9372600" cy="1837944"/>
          </a:xfrm>
        </p:spPr>
        <p:txBody>
          <a:bodyPr>
            <a:normAutofit/>
          </a:bodyPr>
          <a:lstStyle>
            <a:lvl1pPr algn="ctr"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28" y="3364992"/>
            <a:ext cx="9372600" cy="298094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100" b="1">
                <a:solidFill>
                  <a:srgbClr val="000000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0C7-CB73-4FAD-99B3-790D9362AEE2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38328" y="3172968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329184" y="6647688"/>
            <a:ext cx="9372600" cy="52120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7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THIS PRELIMINARY WORK OF GAO IS SUBJECT TO REVISION AND SHOULD NOT BE REPRODUCED OR DISTRIBUTED. SOME GRAPHICS MAY BE ENTITLED TO COPYRIGHT. </a:t>
            </a:r>
            <a:endParaRPr lang="en-US" sz="17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29184" y="656539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1971675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B9A24-0F2A-4CCC-8CFC-441D12AC0866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11B-7D61-44FD-B8C9-CFF3ACA997E3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212848"/>
            <a:ext cx="4645152" cy="4736592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FA176-225F-4B07-9B7F-9561F23B148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000"/>
            <a:ext cx="6035040" cy="4215384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F0A0-8F43-4978-811E-5180A9E33B09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59152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3127248"/>
            <a:ext cx="4444207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359152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3127248"/>
            <a:ext cx="4445953" cy="382219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8908-781E-4EDC-83E6-176B40AC7E4A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10CD5-FE79-4F81-BB3D-DC067502B3A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928E-FA80-495C-8517-60BBDAFE33A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9184" y="2377440"/>
            <a:ext cx="9372600" cy="47914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CAB80B-39B1-40A9-9D70-E337B97384B5}" type="datetimeFigureOut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12/4/2018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Line 38"/>
          <p:cNvSpPr>
            <a:spLocks noChangeShapeType="1"/>
          </p:cNvSpPr>
          <p:nvPr userDrawn="1"/>
        </p:nvSpPr>
        <p:spPr bwMode="auto">
          <a:xfrm>
            <a:off x="331788" y="2289175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298448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1295401"/>
            <a:ext cx="5622925" cy="566928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0048"/>
            <a:ext cx="3309144" cy="4279392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D8A-7637-476D-AEED-A3466B06EE1F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000"/>
            <a:ext cx="6035040" cy="4215384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178A5-A0A8-4972-9ADC-8014F2611BCB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A80B-BA2A-4C77-BB16-5168A73D2124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1216152"/>
            <a:ext cx="2263140" cy="57058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1216152"/>
            <a:ext cx="6620256" cy="57241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8922F-A6C4-497D-A90E-B0F6E0762035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 anchor="t" anchorCtr="0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9171432" cy="2881041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101838" tIns="50919" rIns="101838" bIns="50919" numCol="6">
            <a:spAutoFit/>
          </a:bodyPr>
          <a:lstStyle>
            <a:lvl1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1019056" rtl="0" fontAlgn="base">
              <a:lnSpc>
                <a:spcPts val="800"/>
              </a:lnSpc>
              <a:spcAft>
                <a:spcPct val="0"/>
              </a:spcAft>
              <a:buNone/>
              <a:defRPr lang="en-US" sz="900" b="0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B01C0AA-BC15-41F2-9DAC-0E0F78AC436D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54864" rIns="0" anchor="t" anchorCtr="0">
            <a:noAutofit/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6E0380-880C-43F0-B23B-CD9F5C48CB20}" type="datetime1">
              <a:rPr lang="en-US" smtClean="0"/>
              <a:pPr>
                <a:defRPr/>
              </a:pPr>
              <a:t>12/4/2018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9171432" cy="288036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38" tIns="50919" rIns="101838" bIns="50919" numCol="6">
            <a:spAutoFit/>
          </a:bodyPr>
          <a:lstStyle>
            <a:lvl1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1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0700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591056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75104" algn="l" defTabSz="1019056" rtl="0" eaLnBrk="1" fontAlgn="base" hangingPunct="1">
              <a:lnSpc>
                <a:spcPts val="800"/>
              </a:lnSpc>
              <a:spcBef>
                <a:spcPts val="162"/>
              </a:spcBef>
              <a:spcAft>
                <a:spcPct val="0"/>
              </a:spcAft>
              <a:buNone/>
              <a:defRPr lang="en-US" sz="900" b="0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319088" lvl="0" indent="-319088" algn="l" defTabSz="1019056" rtl="0" eaLnBrk="1" fontAlgn="base" hangingPunct="1">
              <a:lnSpc>
                <a:spcPts val="800"/>
              </a:lnSpc>
              <a:spcBef>
                <a:spcPct val="25000"/>
              </a:spcBef>
              <a:spcAft>
                <a:spcPct val="0"/>
              </a:spcAft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04800" y="2667000"/>
            <a:ext cx="9380220" cy="165686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1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Line 38"/>
          <p:cNvSpPr>
            <a:spLocks noChangeShapeType="1"/>
          </p:cNvSpPr>
          <p:nvPr userDrawn="1"/>
        </p:nvSpPr>
        <p:spPr bwMode="auto">
          <a:xfrm>
            <a:off x="329184" y="2286000"/>
            <a:ext cx="9372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13517" tIns="56758" rIns="113517" bIns="56758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338328" y="7260336"/>
            <a:ext cx="2057400" cy="347472"/>
          </a:xfrm>
        </p:spPr>
        <p:txBody>
          <a:bodyPr/>
          <a:lstStyle/>
          <a:p>
            <a:fld id="{C0C1DF57-0694-4E80-A107-77D51588EA3C}" type="datetime1">
              <a:rPr lang="en-US" smtClean="0"/>
              <a:pPr/>
              <a:t>12/4/2018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60336"/>
            <a:ext cx="3185160" cy="356616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0920" y="7260336"/>
            <a:ext cx="2346960" cy="356616"/>
          </a:xfrm>
        </p:spPr>
        <p:txBody>
          <a:bodyPr/>
          <a:lstStyle/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3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4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slideLayout" Target="../slideLayouts/slideLayout8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13" Type="http://schemas.openxmlformats.org/officeDocument/2006/relationships/slideLayout" Target="../slideLayouts/slideLayout98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slideLayout" Target="../slideLayouts/slideLayout97.xml"/><Relationship Id="rId2" Type="http://schemas.openxmlformats.org/officeDocument/2006/relationships/slideLayout" Target="../slideLayouts/slideLayout87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Relationship Id="rId14" Type="http://schemas.openxmlformats.org/officeDocument/2006/relationships/slideLayout" Target="../slideLayouts/slideLayout99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0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Relationship Id="rId14" Type="http://schemas.openxmlformats.org/officeDocument/2006/relationships/slideLayout" Target="../slideLayouts/slideLayout1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2377440"/>
            <a:ext cx="9372600" cy="4791456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66BD8D-96D9-4ABA-B2C8-115BF2903F59}" type="datetime1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60336"/>
            <a:ext cx="31851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29768"/>
            <a:ext cx="10058400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PRELIMINARY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47472" y="103327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9184" y="725119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GAO Logo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338328" y="530352"/>
            <a:ext cx="1328931" cy="4572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792" r:id="rId15"/>
  </p:sldLayoutIdLst>
  <p:hf hdr="0" ftr="0" dt="0"/>
  <p:txStyles>
    <p:titleStyle>
      <a:lvl1pPr algn="l" defTabSz="1018824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2059" indent="-382059" algn="l" defTabSz="1018824" rtl="0" eaLnBrk="1" fontAlgn="base" latinLnBrk="0" hangingPunct="1"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27795" indent="-318383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273531" indent="-254706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782943" indent="-254706" algn="l" defTabSz="1018824" rtl="0" eaLnBrk="1" fontAlgn="base" latinLnBrk="0" hangingPunct="1">
        <a:lnSpc>
          <a:spcPct val="85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292355" indent="-254706" algn="l" defTabSz="1018824" rtl="0" eaLnBrk="1" fontAlgn="base" latinLnBrk="0" hangingPunct="1">
        <a:spcBef>
          <a:spcPts val="450"/>
        </a:spcBef>
        <a:spcAft>
          <a:spcPct val="0"/>
        </a:spcAft>
        <a:buFont typeface="Arial" pitchFamily="34" charset="0"/>
        <a:buChar char="•"/>
        <a:defRPr lang="en-US" sz="1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2377440"/>
            <a:ext cx="9372600" cy="4791456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F2EBF65-BB55-498A-AB70-5F4176A22043}" type="datetime1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60336"/>
            <a:ext cx="31851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47472" y="103327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9184" y="725119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AO Logo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338328" y="533400"/>
            <a:ext cx="1328931" cy="4572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ftr="0" dt="0"/>
  <p:txStyles>
    <p:titleStyle>
      <a:lvl1pPr algn="l" defTabSz="1018824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2059" indent="-382059" algn="l" defTabSz="1018824" rtl="0" eaLnBrk="1" fontAlgn="base" latinLnBrk="0" hangingPunct="1"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27795" indent="-318383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273531" indent="-254706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782943" indent="-254706" algn="l" defTabSz="1018824" rtl="0" eaLnBrk="1" fontAlgn="base" latinLnBrk="0" hangingPunct="1">
        <a:lnSpc>
          <a:spcPct val="85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292355" indent="-254706" algn="l" defTabSz="1018824" rtl="0" eaLnBrk="1" fontAlgn="base" latinLnBrk="0" hangingPunct="1">
        <a:spcBef>
          <a:spcPts val="450"/>
        </a:spcBef>
        <a:spcAft>
          <a:spcPct val="0"/>
        </a:spcAft>
        <a:buFont typeface="Arial" pitchFamily="34" charset="0"/>
        <a:buChar char="•"/>
        <a:defRPr lang="en-US" sz="1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 cstate="print">
            <a:grayscl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2377440"/>
            <a:ext cx="9372600" cy="4791456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FB68A62-2B2C-4307-B5A2-9C7E40409BE4}" type="datetime1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60336"/>
            <a:ext cx="31851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29768"/>
            <a:ext cx="10058400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PRELIMINARY</a:t>
            </a:r>
            <a:endParaRPr lang="en-US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47472" y="103327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9184" y="725119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GAO Logo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338328" y="533400"/>
            <a:ext cx="1328931" cy="4572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hf hdr="0" ftr="0" dt="0"/>
  <p:txStyles>
    <p:titleStyle>
      <a:lvl1pPr algn="l" defTabSz="1018824" rtl="0" eaLnBrk="1" latinLnBrk="0" hangingPunct="1">
        <a:spcBef>
          <a:spcPct val="0"/>
        </a:spcBef>
        <a:buNone/>
        <a:defRPr sz="3600" b="1" kern="1200">
          <a:solidFill>
            <a:srgbClr val="00000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2059" indent="-382059" algn="l" defTabSz="1018824" rtl="0" eaLnBrk="1" fontAlgn="base" latinLnBrk="0" hangingPunct="1"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1pPr>
      <a:lvl2pPr marL="827795" indent="-318383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2pPr>
      <a:lvl3pPr marL="1273531" indent="-254706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3pPr>
      <a:lvl4pPr marL="1782943" indent="-254706" algn="l" defTabSz="1018824" rtl="0" eaLnBrk="1" fontAlgn="base" latinLnBrk="0" hangingPunct="1">
        <a:lnSpc>
          <a:spcPct val="85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4pPr>
      <a:lvl5pPr marL="2292355" indent="-254706" algn="l" defTabSz="1018824" rtl="0" eaLnBrk="1" fontAlgn="base" latinLnBrk="0" hangingPunct="1">
        <a:spcBef>
          <a:spcPts val="450"/>
        </a:spcBef>
        <a:spcAft>
          <a:spcPct val="0"/>
        </a:spcAft>
        <a:buFont typeface="Arial" pitchFamily="34" charset="0"/>
        <a:buChar char="•"/>
        <a:defRPr lang="en-US" sz="18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 cstate="print">
            <a:grayscl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2377440"/>
            <a:ext cx="9372600" cy="4791456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3D685D8-E52B-4131-824E-59B2D038003F}" type="datetime1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60336"/>
            <a:ext cx="31851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47472" y="103327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9184" y="725119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AO Logo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338328" y="533400"/>
            <a:ext cx="1328931" cy="4572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hf hdr="0" ftr="0" dt="0"/>
  <p:txStyles>
    <p:titleStyle>
      <a:lvl1pPr algn="l" defTabSz="1018824" rtl="0" eaLnBrk="1" latinLnBrk="0" hangingPunct="1">
        <a:spcBef>
          <a:spcPct val="0"/>
        </a:spcBef>
        <a:buNone/>
        <a:defRPr sz="3600" b="1" kern="1200">
          <a:solidFill>
            <a:srgbClr val="00000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2059" indent="-382059" algn="l" defTabSz="1018824" rtl="0" eaLnBrk="1" fontAlgn="base" latinLnBrk="0" hangingPunct="1"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1pPr>
      <a:lvl2pPr marL="827795" indent="-318383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2pPr>
      <a:lvl3pPr marL="1273531" indent="-254706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3pPr>
      <a:lvl4pPr marL="1782943" indent="-254706" algn="l" defTabSz="1018824" rtl="0" eaLnBrk="1" fontAlgn="base" latinLnBrk="0" hangingPunct="1">
        <a:lnSpc>
          <a:spcPct val="85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4pPr>
      <a:lvl5pPr marL="2292355" indent="-254706" algn="l" defTabSz="1018824" rtl="0" eaLnBrk="1" fontAlgn="base" latinLnBrk="0" hangingPunct="1">
        <a:spcBef>
          <a:spcPts val="450"/>
        </a:spcBef>
        <a:spcAft>
          <a:spcPct val="0"/>
        </a:spcAft>
        <a:buFont typeface="Arial" pitchFamily="34" charset="0"/>
        <a:buChar char="•"/>
        <a:defRPr lang="en-US" sz="18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2377440"/>
            <a:ext cx="9372600" cy="4791456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C7114BF-381C-44C0-BDE9-3CA28CC06FF8}" type="datetime1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60336"/>
            <a:ext cx="31851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29768"/>
            <a:ext cx="10058400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PRELIMINARY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47472" y="103327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9184" y="725119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GAO Logo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338328" y="533400"/>
            <a:ext cx="1328931" cy="4572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hf hdr="0" ftr="0" dt="0"/>
  <p:txStyles>
    <p:titleStyle>
      <a:lvl1pPr algn="l" defTabSz="1018824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2059" indent="-382059" algn="l" defTabSz="1018824" rtl="0" eaLnBrk="1" fontAlgn="base" latinLnBrk="0" hangingPunct="1"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27795" indent="-318383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273531" indent="-254706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782943" indent="-254706" algn="l" defTabSz="1018824" rtl="0" eaLnBrk="1" fontAlgn="base" latinLnBrk="0" hangingPunct="1">
        <a:lnSpc>
          <a:spcPct val="85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292355" indent="-254706" algn="l" defTabSz="1018824" rtl="0" eaLnBrk="1" fontAlgn="base" latinLnBrk="0" hangingPunct="1">
        <a:spcBef>
          <a:spcPts val="450"/>
        </a:spcBef>
        <a:spcAft>
          <a:spcPct val="0"/>
        </a:spcAft>
        <a:buFont typeface="Arial" pitchFamily="34" charset="0"/>
        <a:buChar char="•"/>
        <a:defRPr lang="en-US" sz="1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2377440"/>
            <a:ext cx="9372600" cy="4791456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086FA2A-C11E-4A6A-8251-6A0296507E12}" type="datetime1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60336"/>
            <a:ext cx="31851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47472" y="103327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9184" y="7251192"/>
            <a:ext cx="9372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AO Logo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338328" y="533400"/>
            <a:ext cx="1328931" cy="4572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hf hdr="0" ftr="0" dt="0"/>
  <p:txStyles>
    <p:titleStyle>
      <a:lvl1pPr algn="l" defTabSz="1018824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2059" indent="-382059" algn="l" defTabSz="1018824" rtl="0" eaLnBrk="1" fontAlgn="base" latinLnBrk="0" hangingPunct="1"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27795" indent="-318383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273531" indent="-254706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782943" indent="-254706" algn="l" defTabSz="1018824" rtl="0" eaLnBrk="1" fontAlgn="base" latinLnBrk="0" hangingPunct="1">
        <a:lnSpc>
          <a:spcPct val="85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292355" indent="-254706" algn="l" defTabSz="1018824" rtl="0" eaLnBrk="1" fontAlgn="base" latinLnBrk="0" hangingPunct="1">
        <a:spcBef>
          <a:spcPts val="450"/>
        </a:spcBef>
        <a:spcAft>
          <a:spcPct val="0"/>
        </a:spcAft>
        <a:buFont typeface="Arial" pitchFamily="34" charset="0"/>
        <a:buChar char="•"/>
        <a:defRPr lang="en-US" sz="1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2377440"/>
            <a:ext cx="9372600" cy="4791456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FBB96D-542B-4156-8D4B-0F7DEF91E2BD}" type="datetime1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60336"/>
            <a:ext cx="31851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29768"/>
            <a:ext cx="10058400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PRELIMINARY</a:t>
            </a:r>
            <a:endParaRPr lang="en-US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47472" y="103327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9184" y="725119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GAO Logo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338328" y="533400"/>
            <a:ext cx="1328931" cy="4572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</p:sldLayoutIdLst>
  <p:hf hdr="0" ftr="0" dt="0"/>
  <p:txStyles>
    <p:titleStyle>
      <a:lvl1pPr algn="l" defTabSz="1018824" rtl="0" eaLnBrk="1" latinLnBrk="0" hangingPunct="1">
        <a:spcBef>
          <a:spcPct val="0"/>
        </a:spcBef>
        <a:buNone/>
        <a:defRPr sz="3600" b="1" kern="1200">
          <a:solidFill>
            <a:srgbClr val="00000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2059" indent="-382059" algn="l" defTabSz="1018824" rtl="0" eaLnBrk="1" fontAlgn="base" latinLnBrk="0" hangingPunct="1"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1pPr>
      <a:lvl2pPr marL="827795" indent="-318383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2pPr>
      <a:lvl3pPr marL="1273531" indent="-254706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3pPr>
      <a:lvl4pPr marL="1782943" indent="-254706" algn="l" defTabSz="1018824" rtl="0" eaLnBrk="1" fontAlgn="base" latinLnBrk="0" hangingPunct="1">
        <a:lnSpc>
          <a:spcPct val="85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4pPr>
      <a:lvl5pPr marL="2292355" indent="-254706" algn="l" defTabSz="1018824" rtl="0" eaLnBrk="1" fontAlgn="base" latinLnBrk="0" hangingPunct="1">
        <a:spcBef>
          <a:spcPts val="450"/>
        </a:spcBef>
        <a:spcAft>
          <a:spcPct val="0"/>
        </a:spcAft>
        <a:buFont typeface="Arial" pitchFamily="34" charset="0"/>
        <a:buChar char="•"/>
        <a:defRPr lang="en-US" sz="18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1124712"/>
            <a:ext cx="9372600" cy="1033272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184" y="2377440"/>
            <a:ext cx="9372600" cy="4791456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marL="1971675" lvl="4" indent="-252413" algn="l" rtl="0" eaLnBrk="1" fontAlgn="base" hangingPunct="1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Char char="•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8328" y="7260336"/>
            <a:ext cx="2057400" cy="347472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B480E19-26EA-4967-B15A-AE7D54F13896}" type="datetime1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60336"/>
            <a:ext cx="31851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0920" y="7260336"/>
            <a:ext cx="2346960" cy="3566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47472" y="103327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9184" y="7251192"/>
            <a:ext cx="9372600" cy="0"/>
          </a:xfrm>
          <a:prstGeom prst="line">
            <a:avLst/>
          </a:prstGeom>
          <a:ln w="317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AO Logo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338328" y="533400"/>
            <a:ext cx="1328931" cy="4572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</p:sldLayoutIdLst>
  <p:hf hdr="0" ftr="0" dt="0"/>
  <p:txStyles>
    <p:titleStyle>
      <a:lvl1pPr algn="l" defTabSz="1018824" rtl="0" eaLnBrk="1" latinLnBrk="0" hangingPunct="1">
        <a:spcBef>
          <a:spcPct val="0"/>
        </a:spcBef>
        <a:buNone/>
        <a:defRPr sz="3600" b="1" kern="1200">
          <a:solidFill>
            <a:srgbClr val="00000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2059" indent="-382059" algn="l" defTabSz="1018824" rtl="0" eaLnBrk="1" fontAlgn="base" latinLnBrk="0" hangingPunct="1"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1pPr>
      <a:lvl2pPr marL="827795" indent="-318383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2pPr>
      <a:lvl3pPr marL="1273531" indent="-254706" algn="l" defTabSz="1018824" rtl="0" eaLnBrk="1" fontAlgn="base" latinLnBrk="0" hangingPunct="1">
        <a:lnSpc>
          <a:spcPct val="85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3pPr>
      <a:lvl4pPr marL="1782943" indent="-254706" algn="l" defTabSz="1018824" rtl="0" eaLnBrk="1" fontAlgn="base" latinLnBrk="0" hangingPunct="1">
        <a:lnSpc>
          <a:spcPct val="85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lang="en-US" sz="25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4pPr>
      <a:lvl5pPr marL="2292355" indent="-254706" algn="l" defTabSz="1018824" rtl="0" eaLnBrk="1" fontAlgn="base" latinLnBrk="0" hangingPunct="1">
        <a:spcBef>
          <a:spcPts val="450"/>
        </a:spcBef>
        <a:spcAft>
          <a:spcPct val="0"/>
        </a:spcAft>
        <a:buFont typeface="Arial" pitchFamily="34" charset="0"/>
        <a:buChar char="•"/>
        <a:defRPr lang="en-US" sz="1800" kern="1200" dirty="0" smtClean="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819400"/>
            <a:ext cx="9372600" cy="1837944"/>
          </a:xfrm>
        </p:spPr>
        <p:txBody>
          <a:bodyPr>
            <a:normAutofit fontScale="90000"/>
          </a:bodyPr>
          <a:lstStyle/>
          <a:p>
            <a:r>
              <a:rPr lang="en-US" b="1" i="1" dirty="0" smtClean="0"/>
              <a:t>“Gamification </a:t>
            </a:r>
            <a:r>
              <a:rPr lang="en-US" b="1" i="1" dirty="0"/>
              <a:t>for Leadership </a:t>
            </a:r>
            <a:r>
              <a:rPr lang="en-US" b="1" i="1" dirty="0" smtClean="0"/>
              <a:t>Development”</a:t>
            </a:r>
            <a:r>
              <a:rPr lang="en-US" dirty="0"/>
              <a:t/>
            </a:r>
            <a:br>
              <a:rPr lang="en-US" dirty="0"/>
            </a:br>
            <a:r>
              <a:rPr lang="en-US" sz="3400" dirty="0"/>
              <a:t/>
            </a:r>
            <a:br>
              <a:rPr lang="en-US" sz="3400" dirty="0"/>
            </a:br>
            <a:endParaRPr lang="en-US" sz="3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772122"/>
            <a:ext cx="9372600" cy="2980944"/>
          </a:xfrm>
        </p:spPr>
        <p:txBody>
          <a:bodyPr>
            <a:normAutofit/>
          </a:bodyPr>
          <a:lstStyle/>
          <a:p>
            <a:r>
              <a:rPr lang="en-US" dirty="0" smtClean="0"/>
              <a:t>Adelle J. Dantzler, M.S.Ed. </a:t>
            </a:r>
            <a:br>
              <a:rPr lang="en-US" dirty="0" smtClean="0"/>
            </a:br>
            <a:r>
              <a:rPr lang="en-US" dirty="0" smtClean="0"/>
              <a:t>Leadership Facilitator/Instructional Designer </a:t>
            </a:r>
            <a:br>
              <a:rPr lang="en-US" dirty="0" smtClean="0"/>
            </a:br>
            <a:r>
              <a:rPr lang="en-US" dirty="0" smtClean="0"/>
              <a:t>U.S. Government Accountability Office (GAO)</a:t>
            </a:r>
          </a:p>
          <a:p>
            <a:r>
              <a:rPr lang="en-US" dirty="0" smtClean="0"/>
              <a:t>November 28, 2018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13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Relevance &amp; Application?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you make gamification relevant to your learners?</a:t>
            </a:r>
          </a:p>
          <a:p>
            <a:endParaRPr lang="en-US" dirty="0" smtClean="0"/>
          </a:p>
          <a:p>
            <a:r>
              <a:rPr lang="en-US" dirty="0" smtClean="0"/>
              <a:t>How do you know gamification is addressing the learning and performance needs</a:t>
            </a:r>
            <a:r>
              <a:rPr lang="en-US" dirty="0"/>
              <a:t> </a:t>
            </a:r>
            <a:r>
              <a:rPr lang="en-US" dirty="0" smtClean="0"/>
              <a:t>of leaders?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64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Step  - What I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Player Persona </a:t>
            </a:r>
          </a:p>
          <a:p>
            <a:r>
              <a:rPr lang="en-US" dirty="0" smtClean="0"/>
              <a:t>Conducted audience analysis – common accountability situations</a:t>
            </a:r>
          </a:p>
          <a:p>
            <a:r>
              <a:rPr lang="en-US" dirty="0" smtClean="0"/>
              <a:t>Reviewed project and process task processes</a:t>
            </a:r>
          </a:p>
          <a:p>
            <a:r>
              <a:rPr lang="en-US" dirty="0" smtClean="0"/>
              <a:t>Reviewed performance competency models and standards for exceptional behavior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Behavior Change</a:t>
            </a:r>
          </a:p>
          <a:p>
            <a:r>
              <a:rPr lang="en-US" dirty="0" smtClean="0"/>
              <a:t>Research of accountability principles</a:t>
            </a:r>
          </a:p>
          <a:p>
            <a:r>
              <a:rPr lang="en-US" dirty="0" smtClean="0"/>
              <a:t>Connect accountability principles to desired behavior in agency work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Activity: Player Persona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Think about the right reasons discussed earlier for gamification (</a:t>
            </a:r>
            <a:r>
              <a:rPr lang="en-US" dirty="0"/>
              <a:t>Creating interactivity in learning </a:t>
            </a:r>
            <a:r>
              <a:rPr lang="en-US" dirty="0" smtClean="0"/>
              <a:t>delivery, overcoming disengagement, providing </a:t>
            </a:r>
            <a:r>
              <a:rPr lang="en-US" dirty="0"/>
              <a:t>opportunities for deep thought and </a:t>
            </a:r>
            <a:r>
              <a:rPr lang="en-US" dirty="0" smtClean="0"/>
              <a:t>reflection, positively </a:t>
            </a:r>
            <a:r>
              <a:rPr lang="en-US" dirty="0"/>
              <a:t>change </a:t>
            </a:r>
            <a:r>
              <a:rPr lang="en-US" dirty="0" smtClean="0"/>
              <a:t>behavior, authentic practice)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Describe the player persona including motivation, characteristics, and desired behavior of . . . (volunteer suggestion of leader opportunity for learning)</a:t>
            </a:r>
            <a:br>
              <a:rPr lang="en-US" dirty="0" smtClean="0"/>
            </a:b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game play elements (e.g., avatar, spells, challenges, etc.) could you use with this learner?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18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Step – High Interactivity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Activity(</a:t>
            </a:r>
            <a:r>
              <a:rPr lang="en-US" dirty="0" err="1" smtClean="0"/>
              <a:t>ies</a:t>
            </a:r>
            <a:r>
              <a:rPr lang="en-US" dirty="0" smtClean="0"/>
              <a:t>) </a:t>
            </a:r>
            <a:r>
              <a:rPr lang="en-US" dirty="0"/>
              <a:t>to reinforce &amp; fully remember, comprehend, analyze, evaluate, </a:t>
            </a:r>
            <a:r>
              <a:rPr lang="en-US" dirty="0" smtClean="0"/>
              <a:t>apply</a:t>
            </a:r>
            <a:endParaRPr lang="en-US" dirty="0"/>
          </a:p>
          <a:p>
            <a:r>
              <a:rPr lang="en-US" dirty="0" smtClean="0"/>
              <a:t>Interact with content and each other – game play elements</a:t>
            </a:r>
          </a:p>
          <a:p>
            <a:pPr lvl="1"/>
            <a:r>
              <a:rPr lang="en-US" dirty="0" smtClean="0"/>
              <a:t>Challenge</a:t>
            </a:r>
            <a:r>
              <a:rPr lang="en-US" dirty="0"/>
              <a:t>: Applying the principles in real-life situations - Opening doors!</a:t>
            </a:r>
          </a:p>
          <a:p>
            <a:pPr lvl="1"/>
            <a:r>
              <a:rPr lang="en-US" dirty="0"/>
              <a:t>Reward: Correctly using principles – Obtaining keys!</a:t>
            </a:r>
          </a:p>
          <a:p>
            <a:r>
              <a:rPr lang="en-US" dirty="0" smtClean="0"/>
              <a:t>Content review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33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Activity: Learning &amp; Interaction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955392"/>
              </p:ext>
            </p:extLst>
          </p:nvPr>
        </p:nvGraphicFramePr>
        <p:xfrm>
          <a:off x="304800" y="2133600"/>
          <a:ext cx="9372600" cy="54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9400"/>
                <a:gridCol w="655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Types of Learning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Suggested Interactivity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Remember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Ex.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Trivia, Matching, etc.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Comprehend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Analyze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Evaluate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Apply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58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 – What I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of accountability resources and multiple choice, </a:t>
            </a:r>
            <a:r>
              <a:rPr lang="en-US" dirty="0"/>
              <a:t>open-ended </a:t>
            </a:r>
            <a:r>
              <a:rPr lang="en-US" dirty="0" smtClean="0"/>
              <a:t>questions or chat layouts to </a:t>
            </a:r>
            <a:r>
              <a:rPr lang="en-US" dirty="0"/>
              <a:t>promote reflection and application of key </a:t>
            </a:r>
            <a:r>
              <a:rPr lang="en-US" dirty="0" smtClean="0"/>
              <a:t>points </a:t>
            </a:r>
          </a:p>
          <a:p>
            <a:r>
              <a:rPr lang="en-US" dirty="0" smtClean="0"/>
              <a:t>Practice </a:t>
            </a:r>
            <a:r>
              <a:rPr lang="en-US" dirty="0"/>
              <a:t>review of “key points” or concepts as group</a:t>
            </a:r>
          </a:p>
          <a:p>
            <a:r>
              <a:rPr lang="en-US" dirty="0"/>
              <a:t>No lecture, just group review to discuss how </a:t>
            </a:r>
            <a:r>
              <a:rPr lang="en-US" dirty="0" smtClean="0"/>
              <a:t>to answer “key points”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4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Step – Compelling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story to illustrate or simulate agency situations </a:t>
            </a:r>
          </a:p>
          <a:p>
            <a:r>
              <a:rPr lang="en-US" dirty="0" smtClean="0"/>
              <a:t>Use actual challenges in workplace </a:t>
            </a:r>
          </a:p>
          <a:p>
            <a:r>
              <a:rPr lang="en-US" dirty="0" smtClean="0"/>
              <a:t>Review work documents </a:t>
            </a:r>
          </a:p>
          <a:p>
            <a:r>
              <a:rPr lang="en-US" dirty="0" smtClean="0"/>
              <a:t>Conduct interviews with expert performers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0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would we gather information to serve as the basis for a story illustration or simulation?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story could we use to motivate the previously described learner?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 could we adapt the story to incorporate game play elements?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16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Step – What I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Doors are actual agency situations </a:t>
            </a:r>
          </a:p>
          <a:p>
            <a:r>
              <a:rPr lang="en-US" dirty="0"/>
              <a:t>Top 10 challenges facing learner</a:t>
            </a:r>
          </a:p>
          <a:p>
            <a:r>
              <a:rPr lang="en-US" dirty="0"/>
              <a:t>Study of process and policy documents to link to accountability concepts to demonstrate through tasks/projects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07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Step – Test and Re-Test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 testing</a:t>
            </a:r>
          </a:p>
          <a:p>
            <a:r>
              <a:rPr lang="en-US" dirty="0" smtClean="0"/>
              <a:t>One-on-one interviews</a:t>
            </a:r>
          </a:p>
          <a:p>
            <a:r>
              <a:rPr lang="en-US" dirty="0" smtClean="0"/>
              <a:t>Observations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76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Gamification Terms</a:t>
            </a:r>
          </a:p>
          <a:p>
            <a:r>
              <a:rPr lang="en-US" dirty="0" smtClean="0"/>
              <a:t>Development steps</a:t>
            </a:r>
          </a:p>
          <a:p>
            <a:pPr lvl="1"/>
            <a:r>
              <a:rPr lang="en-US" dirty="0" smtClean="0"/>
              <a:t>Step 1 – Instruction &amp; Game Play Elements</a:t>
            </a:r>
          </a:p>
          <a:p>
            <a:pPr lvl="2"/>
            <a:r>
              <a:rPr lang="en-US" dirty="0" smtClean="0"/>
              <a:t>Desired Behavior</a:t>
            </a:r>
          </a:p>
          <a:p>
            <a:pPr lvl="2"/>
            <a:r>
              <a:rPr lang="en-US" dirty="0" smtClean="0"/>
              <a:t>Player Persona</a:t>
            </a:r>
          </a:p>
          <a:p>
            <a:pPr lvl="1"/>
            <a:r>
              <a:rPr lang="en-US" dirty="0" smtClean="0"/>
              <a:t>Step 2 – High Interactivity</a:t>
            </a:r>
          </a:p>
          <a:p>
            <a:pPr lvl="1"/>
            <a:r>
              <a:rPr lang="en-US" dirty="0" smtClean="0"/>
              <a:t>Step 3 – Compelling Story</a:t>
            </a:r>
          </a:p>
          <a:p>
            <a:pPr lvl="1"/>
            <a:r>
              <a:rPr lang="en-US" dirty="0" smtClean="0"/>
              <a:t>Step 4 – Test and Re-test</a:t>
            </a:r>
          </a:p>
          <a:p>
            <a:r>
              <a:rPr lang="en-US" dirty="0" smtClean="0"/>
              <a:t>Q&amp;A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2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Step – What I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pilots (June and September)</a:t>
            </a:r>
          </a:p>
          <a:p>
            <a:r>
              <a:rPr lang="en-US" dirty="0"/>
              <a:t>Review of feedback comments</a:t>
            </a:r>
          </a:p>
          <a:p>
            <a:r>
              <a:rPr lang="en-US" dirty="0"/>
              <a:t>Observer comments</a:t>
            </a:r>
          </a:p>
          <a:p>
            <a:r>
              <a:rPr lang="en-US" dirty="0"/>
              <a:t>Cold reviewer</a:t>
            </a:r>
          </a:p>
          <a:p>
            <a:r>
              <a:rPr lang="en-US" dirty="0"/>
              <a:t>Encourage of email and phone call feedback after event</a:t>
            </a:r>
          </a:p>
          <a:p>
            <a:r>
              <a:rPr lang="en-US" dirty="0"/>
              <a:t>Lessons learned</a:t>
            </a:r>
          </a:p>
          <a:p>
            <a:r>
              <a:rPr lang="en-US" dirty="0"/>
              <a:t>Adaptation for 2 different learners in agency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0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Adelle J. Dantzler, M.S.Ed.</a:t>
            </a:r>
          </a:p>
          <a:p>
            <a:pPr marL="0" indent="0">
              <a:buNone/>
            </a:pPr>
            <a:r>
              <a:rPr lang="en-US" dirty="0" smtClean="0"/>
              <a:t>Leadership Facilitator/Instructional Designer</a:t>
            </a:r>
          </a:p>
          <a:p>
            <a:pPr marL="0" indent="0">
              <a:buNone/>
            </a:pPr>
            <a:r>
              <a:rPr lang="en-US" dirty="0" smtClean="0"/>
              <a:t>GAO Leadership &amp; Executive Development Program</a:t>
            </a:r>
          </a:p>
          <a:p>
            <a:pPr marL="0" indent="0">
              <a:buNone/>
            </a:pPr>
            <a:r>
              <a:rPr lang="en-US" dirty="0" smtClean="0"/>
              <a:t>(202)512-4033</a:t>
            </a:r>
          </a:p>
          <a:p>
            <a:pPr marL="0" indent="0">
              <a:buNone/>
            </a:pPr>
            <a:r>
              <a:rPr lang="en-US" dirty="0" smtClean="0"/>
              <a:t>Dantzlera@gao.gov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Connect with me through LinkedIn</a:t>
            </a:r>
            <a:r>
              <a:rPr lang="en-US" dirty="0"/>
              <a:t>!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85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COTS webinars from vendor catalog (slightly adapted later)</a:t>
            </a:r>
          </a:p>
          <a:p>
            <a:r>
              <a:rPr lang="en-US" dirty="0" smtClean="0"/>
              <a:t>Agency competency model </a:t>
            </a:r>
          </a:p>
          <a:p>
            <a:r>
              <a:rPr lang="en-US" dirty="0" smtClean="0"/>
              <a:t>Analyzed definition of each competency</a:t>
            </a:r>
          </a:p>
          <a:p>
            <a:r>
              <a:rPr lang="en-US" dirty="0" smtClean="0"/>
              <a:t>Derived webinar topics to demonstrate competency</a:t>
            </a:r>
          </a:p>
          <a:p>
            <a:r>
              <a:rPr lang="en-US" dirty="0" smtClean="0"/>
              <a:t>Rated and ranked webinar topics </a:t>
            </a:r>
          </a:p>
          <a:p>
            <a:r>
              <a:rPr lang="en-US" dirty="0" smtClean="0"/>
              <a:t>Roll-out schedule</a:t>
            </a:r>
          </a:p>
          <a:p>
            <a:r>
              <a:rPr lang="en-US" dirty="0" smtClean="0"/>
              <a:t>Audience and performance analysis</a:t>
            </a:r>
          </a:p>
          <a:p>
            <a:r>
              <a:rPr lang="en-US" dirty="0" smtClean="0"/>
              <a:t>Webinars content ties “abstract” principles to leadership behaviors through scenarios, reflection, action planning </a:t>
            </a:r>
          </a:p>
          <a:p>
            <a:r>
              <a:rPr lang="en-US" dirty="0" smtClean="0"/>
              <a:t>One of 10 webinars designed in one year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Leadership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 webinars – 2 using gamification</a:t>
            </a:r>
          </a:p>
          <a:p>
            <a:r>
              <a:rPr lang="en-US" dirty="0" smtClean="0"/>
              <a:t>Goal: </a:t>
            </a:r>
            <a:r>
              <a:rPr lang="en-US" b="1" dirty="0" smtClean="0"/>
              <a:t>Relevance</a:t>
            </a:r>
            <a:r>
              <a:rPr lang="en-US" dirty="0" smtClean="0"/>
              <a:t> and </a:t>
            </a:r>
            <a:r>
              <a:rPr lang="en-US" b="1" dirty="0" smtClean="0"/>
              <a:t>Usefulness</a:t>
            </a:r>
          </a:p>
          <a:p>
            <a:r>
              <a:rPr lang="en-US" dirty="0" smtClean="0"/>
              <a:t>Pre-course resource exploration and scenarios</a:t>
            </a:r>
          </a:p>
          <a:p>
            <a:r>
              <a:rPr lang="en-US" dirty="0" smtClean="0"/>
              <a:t>Webinars to:</a:t>
            </a:r>
          </a:p>
          <a:p>
            <a:pPr lvl="1"/>
            <a:r>
              <a:rPr lang="en-US" dirty="0" smtClean="0"/>
              <a:t>review scores, </a:t>
            </a:r>
          </a:p>
          <a:p>
            <a:pPr lvl="1"/>
            <a:r>
              <a:rPr lang="en-US" dirty="0" smtClean="0"/>
              <a:t>delve into resources for rationale, </a:t>
            </a:r>
          </a:p>
          <a:p>
            <a:pPr lvl="1"/>
            <a:r>
              <a:rPr lang="en-US" dirty="0" smtClean="0"/>
              <a:t>discuss application of principles to situations, </a:t>
            </a:r>
          </a:p>
          <a:p>
            <a:pPr lvl="1"/>
            <a:r>
              <a:rPr lang="en-US" dirty="0" smtClean="0"/>
              <a:t>action plan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6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Game</a:t>
            </a:r>
          </a:p>
          <a:p>
            <a:r>
              <a:rPr lang="en-US" dirty="0" smtClean="0"/>
              <a:t>“Game play” or game mechanic elements</a:t>
            </a:r>
          </a:p>
          <a:p>
            <a:r>
              <a:rPr lang="en-US" dirty="0" smtClean="0"/>
              <a:t>Gamification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54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Daul</a:t>
            </a:r>
            <a:r>
              <a:rPr lang="en-US" dirty="0"/>
              <a:t> S. (2014) </a:t>
            </a:r>
            <a:r>
              <a:rPr lang="en-US" i="1" dirty="0"/>
              <a:t>Game Design for Learning</a:t>
            </a:r>
            <a:r>
              <a:rPr lang="en-US" dirty="0"/>
              <a:t>. Alexandria, VA:</a:t>
            </a:r>
            <a:br>
              <a:rPr lang="en-US" dirty="0"/>
            </a:br>
            <a:r>
              <a:rPr lang="en-US" dirty="0"/>
              <a:t>	Association for Talent Development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err="1" smtClean="0"/>
              <a:t>Kapp</a:t>
            </a:r>
            <a:r>
              <a:rPr lang="en-US" dirty="0" smtClean="0"/>
              <a:t>, K.M., Blair L., </a:t>
            </a:r>
            <a:r>
              <a:rPr lang="en-US" dirty="0"/>
              <a:t>&amp; </a:t>
            </a:r>
            <a:r>
              <a:rPr lang="en-US" dirty="0" err="1" smtClean="0"/>
              <a:t>Mesch</a:t>
            </a:r>
            <a:r>
              <a:rPr lang="en-US" dirty="0" smtClean="0"/>
              <a:t>, R. </a:t>
            </a:r>
            <a:r>
              <a:rPr lang="en-US" dirty="0"/>
              <a:t>(</a:t>
            </a:r>
            <a:r>
              <a:rPr lang="en-US" dirty="0" smtClean="0"/>
              <a:t>2014)</a:t>
            </a:r>
            <a:r>
              <a:rPr lang="en-US" i="1" dirty="0" smtClean="0"/>
              <a:t>The </a:t>
            </a:r>
            <a:r>
              <a:rPr lang="en-US" i="1" dirty="0"/>
              <a:t>Gamification </a:t>
            </a:r>
            <a:r>
              <a:rPr lang="en-US" i="1" dirty="0" smtClean="0"/>
              <a:t>of</a:t>
            </a:r>
          </a:p>
          <a:p>
            <a:pPr marL="0" indent="0">
              <a:buNone/>
            </a:pPr>
            <a:r>
              <a:rPr lang="en-US" i="1" dirty="0" smtClean="0"/>
              <a:t>	Learning </a:t>
            </a:r>
            <a:r>
              <a:rPr lang="en-US" i="1" dirty="0"/>
              <a:t>and Instruction </a:t>
            </a:r>
            <a:r>
              <a:rPr lang="en-US" i="1" dirty="0" err="1"/>
              <a:t>Fieldbook</a:t>
            </a:r>
            <a:r>
              <a:rPr lang="en-US" i="1" dirty="0"/>
              <a:t>: Ideas into </a:t>
            </a:r>
            <a:r>
              <a:rPr lang="en-US" i="1" dirty="0" smtClean="0"/>
              <a:t>Practice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	San </a:t>
            </a:r>
            <a:r>
              <a:rPr lang="en-US" dirty="0"/>
              <a:t>Francisco, </a:t>
            </a:r>
            <a:r>
              <a:rPr lang="en-US" dirty="0" smtClean="0"/>
              <a:t>CA: John Wiley </a:t>
            </a:r>
            <a:r>
              <a:rPr lang="en-US" dirty="0"/>
              <a:t>&amp; Sons, Inc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Kapp</a:t>
            </a:r>
            <a:r>
              <a:rPr lang="en-US" dirty="0" smtClean="0"/>
              <a:t>, K.M., (2012) </a:t>
            </a:r>
            <a:r>
              <a:rPr lang="en-US" i="1" dirty="0" smtClean="0"/>
              <a:t>The </a:t>
            </a:r>
            <a:r>
              <a:rPr lang="en-US" i="1" dirty="0"/>
              <a:t>Gamification of Learning and Instruction</a:t>
            </a:r>
            <a:r>
              <a:rPr lang="en-US" i="1" dirty="0" smtClean="0"/>
              <a:t>:</a:t>
            </a:r>
            <a:br>
              <a:rPr lang="en-US" i="1" dirty="0" smtClean="0"/>
            </a:br>
            <a:r>
              <a:rPr lang="en-US" i="1" dirty="0" smtClean="0"/>
              <a:t>	Game-Based </a:t>
            </a:r>
            <a:r>
              <a:rPr lang="en-US" i="1" dirty="0"/>
              <a:t>Methods and Strategies for Training </a:t>
            </a:r>
            <a:r>
              <a:rPr lang="en-US" i="1" dirty="0" smtClean="0"/>
              <a:t>and</a:t>
            </a:r>
            <a:br>
              <a:rPr lang="en-US" i="1" dirty="0" smtClean="0"/>
            </a:br>
            <a:r>
              <a:rPr lang="en-US" i="1" dirty="0" smtClean="0"/>
              <a:t>	Education.</a:t>
            </a:r>
            <a:r>
              <a:rPr lang="en-US" dirty="0" smtClean="0"/>
              <a:t> San Francisco, CA:</a:t>
            </a:r>
            <a:r>
              <a:rPr lang="en-US" b="1" dirty="0" smtClean="0"/>
              <a:t> </a:t>
            </a:r>
            <a:r>
              <a:rPr lang="en-US" dirty="0" smtClean="0"/>
              <a:t>Pfeiffer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27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What is the right reason for gamification? (select all that apply)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/>
              <a:t>Creating </a:t>
            </a:r>
            <a:r>
              <a:rPr lang="en-US" dirty="0"/>
              <a:t>interactivity in learning delivery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dirty="0"/>
              <a:t>Overcoming disengagement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/>
              <a:t>Because gamification is a hot topic right now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dirty="0" smtClean="0"/>
              <a:t>Providing </a:t>
            </a:r>
            <a:r>
              <a:rPr lang="en-US" dirty="0"/>
              <a:t>opportunities for deep thought and reflection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dirty="0"/>
              <a:t>Positively change behavior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dirty="0"/>
              <a:t>Authentic </a:t>
            </a:r>
            <a:r>
              <a:rPr lang="en-US" dirty="0" smtClean="0"/>
              <a:t>practice</a:t>
            </a:r>
          </a:p>
          <a:p>
            <a:pPr marL="457200" lvl="0" indent="-457200">
              <a:buFont typeface="+mj-lt"/>
              <a:buAutoNum type="alphaU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14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752600"/>
            <a:ext cx="9372600" cy="10332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Step – Design instruction and game play elements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819400"/>
            <a:ext cx="9372600" cy="4791456"/>
          </a:xfrm>
        </p:spPr>
        <p:txBody>
          <a:bodyPr>
            <a:normAutofit/>
          </a:bodyPr>
          <a:lstStyle/>
          <a:p>
            <a:r>
              <a:rPr lang="en-US" dirty="0" smtClean="0"/>
              <a:t>Player Persona – motivation of learner; characteristics and desired behavior (audience </a:t>
            </a:r>
            <a:r>
              <a:rPr lang="en-US" smtClean="0"/>
              <a:t>analysis)</a:t>
            </a:r>
          </a:p>
          <a:p>
            <a:endParaRPr lang="en-US" dirty="0" smtClean="0"/>
          </a:p>
          <a:p>
            <a:r>
              <a:rPr lang="en-US" dirty="0" smtClean="0"/>
              <a:t>Behavior </a:t>
            </a:r>
            <a:r>
              <a:rPr lang="en-US" dirty="0"/>
              <a:t>C</a:t>
            </a:r>
            <a:r>
              <a:rPr lang="en-US" dirty="0" smtClean="0"/>
              <a:t>hange – use accountability principles in work situations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80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behavior</a:t>
            </a:r>
          </a:p>
          <a:p>
            <a:r>
              <a:rPr lang="en-US" dirty="0" smtClean="0"/>
              <a:t>Desired behavior</a:t>
            </a:r>
          </a:p>
          <a:p>
            <a:r>
              <a:rPr lang="en-US" dirty="0" smtClean="0"/>
              <a:t>Gap - Be specific</a:t>
            </a:r>
          </a:p>
          <a:p>
            <a:r>
              <a:rPr lang="en-US" dirty="0" smtClean="0"/>
              <a:t>Write it down</a:t>
            </a:r>
          </a:p>
          <a:p>
            <a:r>
              <a:rPr lang="en-US" dirty="0" smtClean="0"/>
              <a:t>Test understanding with others. . . </a:t>
            </a:r>
          </a:p>
          <a:p>
            <a:r>
              <a:rPr lang="en-US" dirty="0" smtClean="0"/>
              <a:t>Reflected in objectives (more than learning; performance-based)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01E16EBA-0216-4FA1-BFEC-225E79399361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81" y="43218"/>
            <a:ext cx="2790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00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GAO_Combined_Templates">
  <a:themeElements>
    <a:clrScheme name="GAO Powerpoint">
      <a:dk1>
        <a:srgbClr val="044F91"/>
      </a:dk1>
      <a:lt1>
        <a:sysClr val="window" lastClr="FFFFFF"/>
      </a:lt1>
      <a:dk2>
        <a:srgbClr val="A71930"/>
      </a:dk2>
      <a:lt2>
        <a:srgbClr val="FFFFFF"/>
      </a:lt2>
      <a:accent1>
        <a:srgbClr val="99CCFF"/>
      </a:accent1>
      <a:accent2>
        <a:srgbClr val="409993"/>
      </a:accent2>
      <a:accent3>
        <a:srgbClr val="044F91"/>
      </a:accent3>
      <a:accent4>
        <a:srgbClr val="330033"/>
      </a:accent4>
      <a:accent5>
        <a:srgbClr val="BB9115"/>
      </a:accent5>
      <a:accent6>
        <a:srgbClr val="129548"/>
      </a:accent6>
      <a:hlink>
        <a:srgbClr val="0000FF"/>
      </a:hlink>
      <a:folHlink>
        <a:srgbClr val="7030A0"/>
      </a:folHlink>
    </a:clrScheme>
    <a:fontScheme name="GAO Wo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AO Color Final with Flag">
  <a:themeElements>
    <a:clrScheme name="GAO Color Palette">
      <a:dk1>
        <a:srgbClr val="044F91"/>
      </a:dk1>
      <a:lt1>
        <a:sysClr val="window" lastClr="FFFFFF"/>
      </a:lt1>
      <a:dk2>
        <a:srgbClr val="044F91"/>
      </a:dk2>
      <a:lt2>
        <a:srgbClr val="FFFFFF"/>
      </a:lt2>
      <a:accent1>
        <a:srgbClr val="99CCFF"/>
      </a:accent1>
      <a:accent2>
        <a:srgbClr val="409993"/>
      </a:accent2>
      <a:accent3>
        <a:srgbClr val="330033"/>
      </a:accent3>
      <a:accent4>
        <a:srgbClr val="A71930"/>
      </a:accent4>
      <a:accent5>
        <a:srgbClr val="BB9115"/>
      </a:accent5>
      <a:accent6>
        <a:srgbClr val="129548"/>
      </a:accent6>
      <a:hlink>
        <a:srgbClr val="0000FF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AO B&amp;W Preliminary with Flag">
  <a:themeElements>
    <a:clrScheme name="GAO Color Palette">
      <a:dk1>
        <a:srgbClr val="044F91"/>
      </a:dk1>
      <a:lt1>
        <a:sysClr val="window" lastClr="FFFFFF"/>
      </a:lt1>
      <a:dk2>
        <a:srgbClr val="044F91"/>
      </a:dk2>
      <a:lt2>
        <a:srgbClr val="FFFFFF"/>
      </a:lt2>
      <a:accent1>
        <a:srgbClr val="99CCFF"/>
      </a:accent1>
      <a:accent2>
        <a:srgbClr val="409993"/>
      </a:accent2>
      <a:accent3>
        <a:srgbClr val="330033"/>
      </a:accent3>
      <a:accent4>
        <a:srgbClr val="A71930"/>
      </a:accent4>
      <a:accent5>
        <a:srgbClr val="BB9115"/>
      </a:accent5>
      <a:accent6>
        <a:srgbClr val="129548"/>
      </a:accent6>
      <a:hlink>
        <a:srgbClr val="0000FF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GAO B&amp;W Final with Flag">
  <a:themeElements>
    <a:clrScheme name="GAO Color Palette">
      <a:dk1>
        <a:srgbClr val="044F91"/>
      </a:dk1>
      <a:lt1>
        <a:sysClr val="window" lastClr="FFFFFF"/>
      </a:lt1>
      <a:dk2>
        <a:srgbClr val="044F91"/>
      </a:dk2>
      <a:lt2>
        <a:srgbClr val="FFFFFF"/>
      </a:lt2>
      <a:accent1>
        <a:srgbClr val="99CCFF"/>
      </a:accent1>
      <a:accent2>
        <a:srgbClr val="409993"/>
      </a:accent2>
      <a:accent3>
        <a:srgbClr val="330033"/>
      </a:accent3>
      <a:accent4>
        <a:srgbClr val="A71930"/>
      </a:accent4>
      <a:accent5>
        <a:srgbClr val="BB9115"/>
      </a:accent5>
      <a:accent6>
        <a:srgbClr val="129548"/>
      </a:accent6>
      <a:hlink>
        <a:srgbClr val="0000FF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GAO Color Preliminary w/o Flag">
  <a:themeElements>
    <a:clrScheme name="GAO Color Palette">
      <a:dk1>
        <a:srgbClr val="044F91"/>
      </a:dk1>
      <a:lt1>
        <a:sysClr val="window" lastClr="FFFFFF"/>
      </a:lt1>
      <a:dk2>
        <a:srgbClr val="044F91"/>
      </a:dk2>
      <a:lt2>
        <a:srgbClr val="FFFFFF"/>
      </a:lt2>
      <a:accent1>
        <a:srgbClr val="99CCFF"/>
      </a:accent1>
      <a:accent2>
        <a:srgbClr val="409993"/>
      </a:accent2>
      <a:accent3>
        <a:srgbClr val="330033"/>
      </a:accent3>
      <a:accent4>
        <a:srgbClr val="A71930"/>
      </a:accent4>
      <a:accent5>
        <a:srgbClr val="BB9115"/>
      </a:accent5>
      <a:accent6>
        <a:srgbClr val="129548"/>
      </a:accent6>
      <a:hlink>
        <a:srgbClr val="0000FF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GAO Color Final w/o Flag">
  <a:themeElements>
    <a:clrScheme name="GAO Color Palette">
      <a:dk1>
        <a:srgbClr val="044F91"/>
      </a:dk1>
      <a:lt1>
        <a:sysClr val="window" lastClr="FFFFFF"/>
      </a:lt1>
      <a:dk2>
        <a:srgbClr val="044F91"/>
      </a:dk2>
      <a:lt2>
        <a:srgbClr val="FFFFFF"/>
      </a:lt2>
      <a:accent1>
        <a:srgbClr val="99CCFF"/>
      </a:accent1>
      <a:accent2>
        <a:srgbClr val="409993"/>
      </a:accent2>
      <a:accent3>
        <a:srgbClr val="330033"/>
      </a:accent3>
      <a:accent4>
        <a:srgbClr val="A71930"/>
      </a:accent4>
      <a:accent5>
        <a:srgbClr val="BB9115"/>
      </a:accent5>
      <a:accent6>
        <a:srgbClr val="129548"/>
      </a:accent6>
      <a:hlink>
        <a:srgbClr val="0000FF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GAO B&amp;W Preliminary w/o Flag">
  <a:themeElements>
    <a:clrScheme name="GAO Color Palette">
      <a:dk1>
        <a:srgbClr val="044F91"/>
      </a:dk1>
      <a:lt1>
        <a:sysClr val="window" lastClr="FFFFFF"/>
      </a:lt1>
      <a:dk2>
        <a:srgbClr val="044F91"/>
      </a:dk2>
      <a:lt2>
        <a:srgbClr val="FFFFFF"/>
      </a:lt2>
      <a:accent1>
        <a:srgbClr val="99CCFF"/>
      </a:accent1>
      <a:accent2>
        <a:srgbClr val="409993"/>
      </a:accent2>
      <a:accent3>
        <a:srgbClr val="330033"/>
      </a:accent3>
      <a:accent4>
        <a:srgbClr val="A71930"/>
      </a:accent4>
      <a:accent5>
        <a:srgbClr val="BB9115"/>
      </a:accent5>
      <a:accent6>
        <a:srgbClr val="129548"/>
      </a:accent6>
      <a:hlink>
        <a:srgbClr val="0000FF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GAO B&amp;W Final w/o Flag">
  <a:themeElements>
    <a:clrScheme name="GAO Color Palette">
      <a:dk1>
        <a:srgbClr val="044F91"/>
      </a:dk1>
      <a:lt1>
        <a:sysClr val="window" lastClr="FFFFFF"/>
      </a:lt1>
      <a:dk2>
        <a:srgbClr val="044F91"/>
      </a:dk2>
      <a:lt2>
        <a:srgbClr val="FFFFFF"/>
      </a:lt2>
      <a:accent1>
        <a:srgbClr val="99CCFF"/>
      </a:accent1>
      <a:accent2>
        <a:srgbClr val="409993"/>
      </a:accent2>
      <a:accent3>
        <a:srgbClr val="330033"/>
      </a:accent3>
      <a:accent4>
        <a:srgbClr val="A71930"/>
      </a:accent4>
      <a:accent5>
        <a:srgbClr val="BB9115"/>
      </a:accent5>
      <a:accent6>
        <a:srgbClr val="129548"/>
      </a:accent6>
      <a:hlink>
        <a:srgbClr val="0000FF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GAO_Combined_Templates</Template>
  <TotalTime>822</TotalTime>
  <Words>1230</Words>
  <Application>Microsoft Office PowerPoint</Application>
  <PresentationFormat>Custom</PresentationFormat>
  <Paragraphs>188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GAO_Combined_Templates</vt:lpstr>
      <vt:lpstr>GAO Color Final with Flag</vt:lpstr>
      <vt:lpstr>GAO B&amp;W Preliminary with Flag</vt:lpstr>
      <vt:lpstr>GAO B&amp;W Final with Flag</vt:lpstr>
      <vt:lpstr>GAO Color Preliminary w/o Flag</vt:lpstr>
      <vt:lpstr>GAO Color Final w/o Flag</vt:lpstr>
      <vt:lpstr>GAO B&amp;W Preliminary w/o Flag</vt:lpstr>
      <vt:lpstr>GAO B&amp;W Final w/o Flag</vt:lpstr>
      <vt:lpstr>“Gamification for Leadership Development”  </vt:lpstr>
      <vt:lpstr>Agenda</vt:lpstr>
      <vt:lpstr>Background</vt:lpstr>
      <vt:lpstr>Virtual Leadership Curriculum</vt:lpstr>
      <vt:lpstr>Terms</vt:lpstr>
      <vt:lpstr>Resources</vt:lpstr>
      <vt:lpstr>Poll</vt:lpstr>
      <vt:lpstr>1st Step – Design instruction and game play elements together</vt:lpstr>
      <vt:lpstr>Behavior Change</vt:lpstr>
      <vt:lpstr>Relevance &amp; Application?</vt:lpstr>
      <vt:lpstr>1st Step  - What I did</vt:lpstr>
      <vt:lpstr>Activity: Player Persona</vt:lpstr>
      <vt:lpstr>2nd Step – High Interactivity</vt:lpstr>
      <vt:lpstr>Activity: Learning &amp; Interaction </vt:lpstr>
      <vt:lpstr>Step 2 – What I Did</vt:lpstr>
      <vt:lpstr>3rd Step – Compelling Story</vt:lpstr>
      <vt:lpstr>Activity: </vt:lpstr>
      <vt:lpstr>3rd Step – What I Did</vt:lpstr>
      <vt:lpstr>4th Step – Test and Re-Test</vt:lpstr>
      <vt:lpstr>4th Step – What I Did</vt:lpstr>
      <vt:lpstr>Q &amp; A</vt:lpstr>
    </vt:vector>
  </TitlesOfParts>
  <Company>GAO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Babb</dc:creator>
  <cp:lastModifiedBy>Adelle Dantzler</cp:lastModifiedBy>
  <cp:revision>72</cp:revision>
  <dcterms:created xsi:type="dcterms:W3CDTF">2013-09-09T22:02:35Z</dcterms:created>
  <dcterms:modified xsi:type="dcterms:W3CDTF">2018-12-04T19:30:50Z</dcterms:modified>
</cp:coreProperties>
</file>