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bin" ContentType="application/vnd.openxmlformats-officedocument.oleObject"/>
  <Override PartName="/ppt/notesSlides/notesSlide19.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36.jpg" ContentType="image/png"/>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415" r:id="rId2"/>
    <p:sldId id="319" r:id="rId3"/>
    <p:sldId id="529" r:id="rId4"/>
    <p:sldId id="504" r:id="rId5"/>
    <p:sldId id="531" r:id="rId6"/>
    <p:sldId id="532" r:id="rId7"/>
    <p:sldId id="530" r:id="rId8"/>
    <p:sldId id="486" r:id="rId9"/>
    <p:sldId id="522" r:id="rId10"/>
    <p:sldId id="535" r:id="rId11"/>
    <p:sldId id="498" r:id="rId12"/>
    <p:sldId id="497" r:id="rId13"/>
    <p:sldId id="516" r:id="rId14"/>
    <p:sldId id="493" r:id="rId15"/>
    <p:sldId id="495" r:id="rId16"/>
    <p:sldId id="494" r:id="rId17"/>
    <p:sldId id="496" r:id="rId18"/>
    <p:sldId id="500" r:id="rId19"/>
    <p:sldId id="499" r:id="rId20"/>
    <p:sldId id="490" r:id="rId21"/>
    <p:sldId id="492" r:id="rId22"/>
    <p:sldId id="459" r:id="rId23"/>
    <p:sldId id="517" r:id="rId24"/>
    <p:sldId id="501" r:id="rId25"/>
    <p:sldId id="514" r:id="rId26"/>
    <p:sldId id="527" r:id="rId27"/>
    <p:sldId id="508" r:id="rId28"/>
    <p:sldId id="503" r:id="rId29"/>
    <p:sldId id="515" r:id="rId30"/>
    <p:sldId id="528" r:id="rId31"/>
    <p:sldId id="502" r:id="rId32"/>
    <p:sldId id="523" r:id="rId33"/>
    <p:sldId id="524" r:id="rId34"/>
    <p:sldId id="525" r:id="rId35"/>
    <p:sldId id="526" r:id="rId36"/>
    <p:sldId id="520" r:id="rId37"/>
    <p:sldId id="417" r:id="rId38"/>
    <p:sldId id="489"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9"/>
    <a:srgbClr val="6A102F"/>
    <a:srgbClr val="0000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4177" autoAdjust="0"/>
    <p:restoredTop sz="99626" autoAdjust="0"/>
  </p:normalViewPr>
  <p:slideViewPr>
    <p:cSldViewPr snapToGrid="0" snapToObjects="1">
      <p:cViewPr>
        <p:scale>
          <a:sx n="100" d="100"/>
          <a:sy n="100" d="100"/>
        </p:scale>
        <p:origin x="-80" y="-41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78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8852F6-C6CB-C849-8FA0-7D95AF2EFA2C}" type="datetimeFigureOut">
              <a:rPr lang="en-US" smtClean="0"/>
              <a:t>12/20/17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AFD2C7-18CE-0742-9A5D-381E8C9CC624}" type="slidenum">
              <a:rPr lang="en-US" smtClean="0"/>
              <a:t>‹#›</a:t>
            </a:fld>
            <a:endParaRPr lang="en-US"/>
          </a:p>
        </p:txBody>
      </p:sp>
    </p:spTree>
    <p:extLst>
      <p:ext uri="{BB962C8B-B14F-4D97-AF65-F5344CB8AC3E}">
        <p14:creationId xmlns:p14="http://schemas.microsoft.com/office/powerpoint/2010/main" val="34322977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Organizational Learning Embraces Video</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Impact of The Internet of Things (IoT) and Video Content Management Systems (VCMS)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Internet of Things (IoT) is all about connecting and controlling devices.   According to some, it may be the next greatest thing since…the microwave, smart phones, the Internet.  It’s the means by which individuals can control devices throughout their house, car and other connected environments.  For organizations, including government agencies, it provides the ability to manage the flow of information and content across the enterprise, managing networks, controlling devices and managing the content, including contributions, access, and tracking views, usage and business results.</a:t>
            </a:r>
          </a:p>
          <a:p>
            <a:r>
              <a:rPr lang="en-US" sz="1200" kern="1200" dirty="0" smtClean="0">
                <a:solidFill>
                  <a:schemeClr val="tx1"/>
                </a:solidFill>
                <a:effectLst/>
                <a:latin typeface="+mn-lt"/>
                <a:ea typeface="+mn-ea"/>
                <a:cs typeface="+mn-cs"/>
              </a:rPr>
              <a:t>Organizations have used centralized video management systems for decades to control media devices in widely dispersed offices and facilities.  This includes, what may now be considered basic functions such as, turning on and off designated televisions and devices, issuing record and playback commands, and opening microphones in select training rooms. Leading organizations have used their networks to gather data to track viewing trends and measure business outcomes. So essentially, the concept of IoT is not new to knowledgeable and experienced enterprise video users and vendors.  However, today’s technology is far more advanced, providing extensive functionality and video content management capabilities. This enables video content to be readily available and easily accessible, usage to be tracked, and results measured to provide actionable, meaningful business data.  In addition, today’s technology facilitates the recording of the entire employee learning experience.</a:t>
            </a:r>
          </a:p>
          <a:p>
            <a:r>
              <a:rPr lang="en-US" sz="1200" b="0" i="0" u="none" strike="noStrike" kern="1200" baseline="0" dirty="0" smtClean="0">
                <a:solidFill>
                  <a:schemeClr val="tx1"/>
                </a:solidFill>
                <a:latin typeface="+mn-lt"/>
                <a:ea typeface="+mn-ea"/>
                <a:cs typeface="+mn-cs"/>
              </a:rPr>
              <a:t>This session will provide insight and guidance to learning, video/media and IT professionals on what organizations are doing to educate, inform and support employees. 	</a:t>
            </a:r>
          </a:p>
        </p:txBody>
      </p:sp>
      <p:sp>
        <p:nvSpPr>
          <p:cNvPr id="4" name="Slide Number Placeholder 3"/>
          <p:cNvSpPr>
            <a:spLocks noGrp="1"/>
          </p:cNvSpPr>
          <p:nvPr>
            <p:ph type="sldNum" sz="quarter" idx="10"/>
          </p:nvPr>
        </p:nvSpPr>
        <p:spPr/>
        <p:txBody>
          <a:bodyPr/>
          <a:lstStyle/>
          <a:p>
            <a:fld id="{19AFD2C7-18CE-0742-9A5D-381E8C9CC624}" type="slidenum">
              <a:rPr lang="en-US" smtClean="0"/>
              <a:t>1</a:t>
            </a:fld>
            <a:endParaRPr lang="en-US"/>
          </a:p>
        </p:txBody>
      </p:sp>
    </p:spTree>
    <p:extLst>
      <p:ext uri="{BB962C8B-B14F-4D97-AF65-F5344CB8AC3E}">
        <p14:creationId xmlns:p14="http://schemas.microsoft.com/office/powerpoint/2010/main" val="4121097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10</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11</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12</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13</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14</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15</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16</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17</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18</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19</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Organizational Learning Embraces Video</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Impact of The Internet of Things (IoT) and Video Content Management Systems (VCMS)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Internet of Things (IoT) is all about connecting and controlling devices.   According to some, it may be the next greatest thing since…the microwave, smart phones, the Internet.  It’s the means by which individuals can control devices throughout their house, car and other connected environments.  For organizations, including government agencies, it provides the ability to manage the flow of information and content across the enterprise, managing networks, controlling devices and managing the content, including contributions, access, and tracking views, usage and business results.</a:t>
            </a:r>
          </a:p>
          <a:p>
            <a:r>
              <a:rPr lang="en-US" sz="1200" kern="1200" dirty="0" smtClean="0">
                <a:solidFill>
                  <a:schemeClr val="tx1"/>
                </a:solidFill>
                <a:effectLst/>
                <a:latin typeface="+mn-lt"/>
                <a:ea typeface="+mn-ea"/>
                <a:cs typeface="+mn-cs"/>
              </a:rPr>
              <a:t>Organizations have used centralized video management systems for decades to control media devices in widely dispersed offices and facilities.  This includes, what may now be considered basic functions such as, turning on and off designated televisions and devices, issuing record and playback commands, and opening microphones in select training rooms. Leading organizations have used their networks to gather data to track viewing trends and measure business outcomes. So essentially, the concept of IoT is not new to knowledgeable and experienced enterprise video users and vendors.  However, today’s technology is far more advanced, providing extensive functionality and video content management capabilities. This enables video content to be readily available and easily accessible, usage to be tracked, and results measured to provide actionable, meaningful business data.  In addition, today’s technology facilitates the recording of the entire employee learning experience.</a:t>
            </a:r>
          </a:p>
          <a:p>
            <a:r>
              <a:rPr lang="en-US" sz="1200" b="0" i="0" u="none" strike="noStrike" kern="1200" baseline="0" dirty="0" smtClean="0">
                <a:solidFill>
                  <a:schemeClr val="tx1"/>
                </a:solidFill>
                <a:latin typeface="+mn-lt"/>
                <a:ea typeface="+mn-ea"/>
                <a:cs typeface="+mn-cs"/>
              </a:rPr>
              <a:t>This session will provide insight and guidance to learning, video/media and IT professionals on what organizations are doing to educate, inform and support employees. 	</a:t>
            </a:r>
          </a:p>
        </p:txBody>
      </p:sp>
      <p:sp>
        <p:nvSpPr>
          <p:cNvPr id="4" name="Slide Number Placeholder 3"/>
          <p:cNvSpPr>
            <a:spLocks noGrp="1"/>
          </p:cNvSpPr>
          <p:nvPr>
            <p:ph type="sldNum" sz="quarter" idx="10"/>
          </p:nvPr>
        </p:nvSpPr>
        <p:spPr/>
        <p:txBody>
          <a:bodyPr/>
          <a:lstStyle/>
          <a:p>
            <a:fld id="{19AFD2C7-18CE-0742-9A5D-381E8C9CC624}" type="slidenum">
              <a:rPr lang="en-US" smtClean="0"/>
              <a:t>2</a:t>
            </a:fld>
            <a:endParaRPr lang="en-US"/>
          </a:p>
        </p:txBody>
      </p:sp>
    </p:spTree>
    <p:extLst>
      <p:ext uri="{BB962C8B-B14F-4D97-AF65-F5344CB8AC3E}">
        <p14:creationId xmlns:p14="http://schemas.microsoft.com/office/powerpoint/2010/main" val="4121097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20</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21</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22</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23</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24</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25</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26</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27</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28</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29</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Organizational Learning Embraces Video</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Impact of The Internet of Things (IoT) and Video Content Management Systems (VCMS)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Internet of Things (IoT) is all about connecting and controlling devices.   According to some, it may be the next greatest thing since…the microwave, smart phones, the Internet.  It’s the means by which individuals can control devices throughout their house, car and other connected environments.  For organizations, including government agencies, it provides the ability to manage the flow of information and content across the enterprise, managing networks, controlling devices and managing the content, including contributions, access, and tracking views, usage and business results.</a:t>
            </a:r>
          </a:p>
          <a:p>
            <a:r>
              <a:rPr lang="en-US" sz="1200" kern="1200" dirty="0" smtClean="0">
                <a:solidFill>
                  <a:schemeClr val="tx1"/>
                </a:solidFill>
                <a:effectLst/>
                <a:latin typeface="+mn-lt"/>
                <a:ea typeface="+mn-ea"/>
                <a:cs typeface="+mn-cs"/>
              </a:rPr>
              <a:t>Organizations have used centralized video management systems for decades to control media devices in widely dispersed offices and facilities.  This includes, what may now be considered basic functions such as, turning on and off designated televisions and devices, issuing record and playback commands, and opening microphones in select training rooms. Leading organizations have used their networks to gather data to track viewing trends and measure business outcomes. So essentially, the concept of IoT is not new to knowledgeable and experienced enterprise video users and vendors.  However, today’s technology is far more advanced, providing extensive functionality and video content management capabilities. This enables video content to be readily available and easily accessible, usage to be tracked, and results measured to provide actionable, meaningful business data.  In addition, today’s technology facilitates the recording of the entire employee learning experience.</a:t>
            </a:r>
          </a:p>
          <a:p>
            <a:r>
              <a:rPr lang="en-US" sz="1200" b="0" i="0" u="none" strike="noStrike" kern="1200" baseline="0" dirty="0" smtClean="0">
                <a:solidFill>
                  <a:schemeClr val="tx1"/>
                </a:solidFill>
                <a:latin typeface="+mn-lt"/>
                <a:ea typeface="+mn-ea"/>
                <a:cs typeface="+mn-cs"/>
              </a:rPr>
              <a:t>This session will provide insight and guidance to learning, video/media and IT professionals on what organizations are doing to educate, inform and support employees. 	</a:t>
            </a:r>
          </a:p>
        </p:txBody>
      </p:sp>
      <p:sp>
        <p:nvSpPr>
          <p:cNvPr id="4" name="Slide Number Placeholder 3"/>
          <p:cNvSpPr>
            <a:spLocks noGrp="1"/>
          </p:cNvSpPr>
          <p:nvPr>
            <p:ph type="sldNum" sz="quarter" idx="10"/>
          </p:nvPr>
        </p:nvSpPr>
        <p:spPr/>
        <p:txBody>
          <a:bodyPr/>
          <a:lstStyle/>
          <a:p>
            <a:fld id="{19AFD2C7-18CE-0742-9A5D-381E8C9CC624}" type="slidenum">
              <a:rPr lang="en-US" smtClean="0"/>
              <a:t>3</a:t>
            </a:fld>
            <a:endParaRPr lang="en-US"/>
          </a:p>
        </p:txBody>
      </p:sp>
    </p:spTree>
    <p:extLst>
      <p:ext uri="{BB962C8B-B14F-4D97-AF65-F5344CB8AC3E}">
        <p14:creationId xmlns:p14="http://schemas.microsoft.com/office/powerpoint/2010/main" val="4121097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30</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31</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32</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33</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34</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35</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36</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C9A035-B0DD-AE48-BD67-9CA1D6142920}" type="slidenum">
              <a:rPr lang="en-US"/>
              <a:pPr/>
              <a:t>37</a:t>
            </a:fld>
            <a:endParaRPr lang="en-US"/>
          </a:p>
        </p:txBody>
      </p:sp>
      <p:sp>
        <p:nvSpPr>
          <p:cNvPr id="69634" name="Rectangle 2"/>
          <p:cNvSpPr>
            <a:spLocks noGrp="1" noRot="1" noChangeAspect="1" noChangeArrowheads="1" noTextEdit="1"/>
          </p:cNvSpPr>
          <p:nvPr>
            <p:ph type="sldImg"/>
          </p:nvPr>
        </p:nvSpPr>
        <p:spPr>
          <a:xfrm>
            <a:off x="382588" y="685800"/>
            <a:ext cx="6096000" cy="3429000"/>
          </a:xfrm>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C9A035-B0DD-AE48-BD67-9CA1D6142920}" type="slidenum">
              <a:rPr lang="en-US"/>
              <a:pPr/>
              <a:t>38</a:t>
            </a:fld>
            <a:endParaRPr lang="en-US"/>
          </a:p>
        </p:txBody>
      </p:sp>
      <p:sp>
        <p:nvSpPr>
          <p:cNvPr id="69634" name="Rectangle 2"/>
          <p:cNvSpPr>
            <a:spLocks noGrp="1" noRot="1" noChangeAspect="1" noChangeArrowheads="1" noTextEdit="1"/>
          </p:cNvSpPr>
          <p:nvPr>
            <p:ph type="sldImg"/>
          </p:nvPr>
        </p:nvSpPr>
        <p:spPr>
          <a:xfrm>
            <a:off x="382588" y="685800"/>
            <a:ext cx="6096000" cy="3429000"/>
          </a:xfrm>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4</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5</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6</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7</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8</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56DAC-AC75-874D-AE68-268812DC84D9}" type="slidenum">
              <a:rPr lang="en-US"/>
              <a:pPr>
                <a:defRPr/>
              </a:pPr>
              <a:t>9</a:t>
            </a:fld>
            <a:endParaRPr lang="en-US"/>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756BAF-F7A1-E948-8F1C-21D5136EC52C}"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930A7-45A2-DF49-8433-EA95E7112A90}" type="slidenum">
              <a:rPr lang="en-US" smtClean="0"/>
              <a:t>‹#›</a:t>
            </a:fld>
            <a:endParaRPr lang="en-US"/>
          </a:p>
        </p:txBody>
      </p:sp>
    </p:spTree>
    <p:extLst>
      <p:ext uri="{BB962C8B-B14F-4D97-AF65-F5344CB8AC3E}">
        <p14:creationId xmlns:p14="http://schemas.microsoft.com/office/powerpoint/2010/main" val="172710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756BAF-F7A1-E948-8F1C-21D5136EC52C}"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930A7-45A2-DF49-8433-EA95E7112A90}" type="slidenum">
              <a:rPr lang="en-US" smtClean="0"/>
              <a:t>‹#›</a:t>
            </a:fld>
            <a:endParaRPr lang="en-US"/>
          </a:p>
        </p:txBody>
      </p:sp>
    </p:spTree>
    <p:extLst>
      <p:ext uri="{BB962C8B-B14F-4D97-AF65-F5344CB8AC3E}">
        <p14:creationId xmlns:p14="http://schemas.microsoft.com/office/powerpoint/2010/main" val="580885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756BAF-F7A1-E948-8F1C-21D5136EC52C}"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930A7-45A2-DF49-8433-EA95E7112A90}" type="slidenum">
              <a:rPr lang="en-US" smtClean="0"/>
              <a:t>‹#›</a:t>
            </a:fld>
            <a:endParaRPr lang="en-US"/>
          </a:p>
        </p:txBody>
      </p:sp>
    </p:spTree>
    <p:extLst>
      <p:ext uri="{BB962C8B-B14F-4D97-AF65-F5344CB8AC3E}">
        <p14:creationId xmlns:p14="http://schemas.microsoft.com/office/powerpoint/2010/main" val="4148731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756BAF-F7A1-E948-8F1C-21D5136EC52C}"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930A7-45A2-DF49-8433-EA95E7112A90}" type="slidenum">
              <a:rPr lang="en-US" smtClean="0"/>
              <a:t>‹#›</a:t>
            </a:fld>
            <a:endParaRPr lang="en-US"/>
          </a:p>
        </p:txBody>
      </p:sp>
    </p:spTree>
    <p:extLst>
      <p:ext uri="{BB962C8B-B14F-4D97-AF65-F5344CB8AC3E}">
        <p14:creationId xmlns:p14="http://schemas.microsoft.com/office/powerpoint/2010/main" val="2306929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756BAF-F7A1-E948-8F1C-21D5136EC52C}"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930A7-45A2-DF49-8433-EA95E7112A90}" type="slidenum">
              <a:rPr lang="en-US" smtClean="0"/>
              <a:t>‹#›</a:t>
            </a:fld>
            <a:endParaRPr lang="en-US"/>
          </a:p>
        </p:txBody>
      </p:sp>
    </p:spTree>
    <p:extLst>
      <p:ext uri="{BB962C8B-B14F-4D97-AF65-F5344CB8AC3E}">
        <p14:creationId xmlns:p14="http://schemas.microsoft.com/office/powerpoint/2010/main" val="285066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756BAF-F7A1-E948-8F1C-21D5136EC52C}" type="datetimeFigureOut">
              <a:rPr lang="en-US" smtClean="0"/>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930A7-45A2-DF49-8433-EA95E7112A90}" type="slidenum">
              <a:rPr lang="en-US" smtClean="0"/>
              <a:t>‹#›</a:t>
            </a:fld>
            <a:endParaRPr lang="en-US"/>
          </a:p>
        </p:txBody>
      </p:sp>
    </p:spTree>
    <p:extLst>
      <p:ext uri="{BB962C8B-B14F-4D97-AF65-F5344CB8AC3E}">
        <p14:creationId xmlns:p14="http://schemas.microsoft.com/office/powerpoint/2010/main" val="22464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756BAF-F7A1-E948-8F1C-21D5136EC52C}" type="datetimeFigureOut">
              <a:rPr lang="en-US" smtClean="0"/>
              <a:t>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C930A7-45A2-DF49-8433-EA95E7112A90}" type="slidenum">
              <a:rPr lang="en-US" smtClean="0"/>
              <a:t>‹#›</a:t>
            </a:fld>
            <a:endParaRPr lang="en-US"/>
          </a:p>
        </p:txBody>
      </p:sp>
    </p:spTree>
    <p:extLst>
      <p:ext uri="{BB962C8B-B14F-4D97-AF65-F5344CB8AC3E}">
        <p14:creationId xmlns:p14="http://schemas.microsoft.com/office/powerpoint/2010/main" val="713468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756BAF-F7A1-E948-8F1C-21D5136EC52C}" type="datetimeFigureOut">
              <a:rPr lang="en-US" smtClean="0"/>
              <a:t>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C930A7-45A2-DF49-8433-EA95E7112A90}" type="slidenum">
              <a:rPr lang="en-US" smtClean="0"/>
              <a:t>‹#›</a:t>
            </a:fld>
            <a:endParaRPr lang="en-US"/>
          </a:p>
        </p:txBody>
      </p:sp>
    </p:spTree>
    <p:extLst>
      <p:ext uri="{BB962C8B-B14F-4D97-AF65-F5344CB8AC3E}">
        <p14:creationId xmlns:p14="http://schemas.microsoft.com/office/powerpoint/2010/main" val="57353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756BAF-F7A1-E948-8F1C-21D5136EC52C}" type="datetimeFigureOut">
              <a:rPr lang="en-US" smtClean="0"/>
              <a:t>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930A7-45A2-DF49-8433-EA95E7112A90}" type="slidenum">
              <a:rPr lang="en-US" smtClean="0"/>
              <a:t>‹#›</a:t>
            </a:fld>
            <a:endParaRPr lang="en-US"/>
          </a:p>
        </p:txBody>
      </p:sp>
    </p:spTree>
    <p:extLst>
      <p:ext uri="{BB962C8B-B14F-4D97-AF65-F5344CB8AC3E}">
        <p14:creationId xmlns:p14="http://schemas.microsoft.com/office/powerpoint/2010/main" val="901756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56BAF-F7A1-E948-8F1C-21D5136EC52C}" type="datetimeFigureOut">
              <a:rPr lang="en-US" smtClean="0"/>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930A7-45A2-DF49-8433-EA95E7112A90}" type="slidenum">
              <a:rPr lang="en-US" smtClean="0"/>
              <a:t>‹#›</a:t>
            </a:fld>
            <a:endParaRPr lang="en-US"/>
          </a:p>
        </p:txBody>
      </p:sp>
    </p:spTree>
    <p:extLst>
      <p:ext uri="{BB962C8B-B14F-4D97-AF65-F5344CB8AC3E}">
        <p14:creationId xmlns:p14="http://schemas.microsoft.com/office/powerpoint/2010/main" val="2321907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56BAF-F7A1-E948-8F1C-21D5136EC52C}" type="datetimeFigureOut">
              <a:rPr lang="en-US" smtClean="0"/>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930A7-45A2-DF49-8433-EA95E7112A90}" type="slidenum">
              <a:rPr lang="en-US" smtClean="0"/>
              <a:t>‹#›</a:t>
            </a:fld>
            <a:endParaRPr lang="en-US"/>
          </a:p>
        </p:txBody>
      </p:sp>
    </p:spTree>
    <p:extLst>
      <p:ext uri="{BB962C8B-B14F-4D97-AF65-F5344CB8AC3E}">
        <p14:creationId xmlns:p14="http://schemas.microsoft.com/office/powerpoint/2010/main" val="20791251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C756BAF-F7A1-E948-8F1C-21D5136EC52C}" type="datetimeFigureOut">
              <a:rPr lang="en-US" smtClean="0"/>
              <a:t>12/20/17</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BC930A7-45A2-DF49-8433-EA95E7112A90}" type="slidenum">
              <a:rPr lang="en-US" smtClean="0"/>
              <a:t>‹#›</a:t>
            </a:fld>
            <a:endParaRPr lang="en-US"/>
          </a:p>
        </p:txBody>
      </p:sp>
      <p:cxnSp>
        <p:nvCxnSpPr>
          <p:cNvPr id="8" name="Straight Connector 7"/>
          <p:cNvCxnSpPr/>
          <p:nvPr userDrawn="1"/>
        </p:nvCxnSpPr>
        <p:spPr>
          <a:xfrm flipV="1">
            <a:off x="1832432" y="870858"/>
            <a:ext cx="7311571" cy="27214"/>
          </a:xfrm>
          <a:prstGeom prst="line">
            <a:avLst/>
          </a:prstGeom>
          <a:ln w="38100" cmpd="sng">
            <a:solidFill>
              <a:srgbClr val="0000FF"/>
            </a:solidFill>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13"/>
          <a:stretch>
            <a:fillRect/>
          </a:stretch>
        </p:blipFill>
        <p:spPr>
          <a:xfrm>
            <a:off x="7569200" y="4661873"/>
            <a:ext cx="1308104" cy="286982"/>
          </a:xfrm>
          <a:prstGeom prst="rect">
            <a:avLst/>
          </a:prstGeom>
        </p:spPr>
      </p:pic>
      <p:pic>
        <p:nvPicPr>
          <p:cNvPr id="9" name="Picture 8" descr="Dark Blue enliten_we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1139" y="4568701"/>
            <a:ext cx="87414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846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1" Type="http://schemas.openxmlformats.org/officeDocument/2006/relationships/image" Target="../media/image30.png"/><Relationship Id="rId12" Type="http://schemas.openxmlformats.org/officeDocument/2006/relationships/image" Target="../media/image31.pn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18.xml"/><Relationship Id="rId4" Type="http://schemas.openxmlformats.org/officeDocument/2006/relationships/image" Target="../media/image27.jpeg"/><Relationship Id="rId5" Type="http://schemas.openxmlformats.org/officeDocument/2006/relationships/oleObject" Target="../embeddings/oleObject1.bin"/><Relationship Id="rId6" Type="http://schemas.openxmlformats.org/officeDocument/2006/relationships/image" Target="../media/image26.wmf"/><Relationship Id="rId7" Type="http://schemas.openxmlformats.org/officeDocument/2006/relationships/image" Target="../media/image25.png"/><Relationship Id="rId8" Type="http://schemas.openxmlformats.org/officeDocument/2006/relationships/image" Target="../media/image28.jpeg"/><Relationship Id="rId9" Type="http://schemas.openxmlformats.org/officeDocument/2006/relationships/hyperlink" Target="http://www.google.com/url?sa=i&amp;rct=j&amp;q=military+medical+broadcast&amp;source=images&amp;cd=&amp;cad=rja&amp;docid=yxt0QX0nlG9XEM&amp;tbnid=bLxMb0mvfSwVUM:&amp;ved=0CAUQjRw&amp;url=http://www.voanews.com/content/us-army-trains-congo-soldiers-106128923/156525.html&amp;ei=ZFU-UY30F8ag2gXn_YHICQ&amp;bvm=bv.43287494,d.dmQ&amp;psig=AFQjCNEg3BsrSl3woSJlnCpcC2F8E0j48w&amp;ust=1363125941458342" TargetMode="External"/><Relationship Id="rId10"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27.jpeg"/><Relationship Id="rId5" Type="http://schemas.openxmlformats.org/officeDocument/2006/relationships/oleObject" Target="../embeddings/oleObject2.bin"/><Relationship Id="rId6" Type="http://schemas.openxmlformats.org/officeDocument/2006/relationships/image" Target="../media/image26.wmf"/><Relationship Id="rId7" Type="http://schemas.openxmlformats.org/officeDocument/2006/relationships/oleObject" Target="../embeddings/oleObject3.bin"/><Relationship Id="rId8" Type="http://schemas.openxmlformats.org/officeDocument/2006/relationships/image" Target="../media/image32.png"/><Relationship Id="rId9" Type="http://schemas.openxmlformats.org/officeDocument/2006/relationships/image" Target="../media/image25.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mailto:rp1@enliten.net" TargetMode="External"/><Relationship Id="rId5" Type="http://schemas.openxmlformats.org/officeDocument/2006/relationships/hyperlink" Target="http://www.enliten.net" TargetMode="External"/><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41855" y="4572179"/>
            <a:ext cx="1761570" cy="307777"/>
          </a:xfrm>
          <a:prstGeom prst="rect">
            <a:avLst/>
          </a:prstGeom>
          <a:noFill/>
        </p:spPr>
        <p:txBody>
          <a:bodyPr wrap="none" rtlCol="0">
            <a:spAutoFit/>
          </a:bodyPr>
          <a:lstStyle/>
          <a:p>
            <a:r>
              <a:rPr lang="en-US" sz="1400" dirty="0" smtClean="0">
                <a:latin typeface="Arial"/>
                <a:cs typeface="Arial"/>
              </a:rPr>
              <a:t>November 30, 2017</a:t>
            </a:r>
            <a:endParaRPr lang="en-US" sz="1400" dirty="0">
              <a:latin typeface="Arial"/>
              <a:cs typeface="Arial"/>
            </a:endParaRPr>
          </a:p>
        </p:txBody>
      </p:sp>
      <p:pic>
        <p:nvPicPr>
          <p:cNvPr id="9" name="Picture 9" descr="Dark Blue enliten_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1461"/>
            <a:ext cx="2497667" cy="13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3"/>
          <p:cNvSpPr>
            <a:spLocks noGrp="1"/>
          </p:cNvSpPr>
          <p:nvPr>
            <p:ph sz="half" idx="2"/>
          </p:nvPr>
        </p:nvSpPr>
        <p:spPr>
          <a:xfrm>
            <a:off x="2592417" y="3463186"/>
            <a:ext cx="4040188" cy="946254"/>
          </a:xfrm>
        </p:spPr>
        <p:txBody>
          <a:bodyPr>
            <a:normAutofit/>
          </a:bodyPr>
          <a:lstStyle/>
          <a:p>
            <a:pPr marL="0" indent="0" algn="ctr">
              <a:buNone/>
            </a:pPr>
            <a:r>
              <a:rPr lang="en-US" sz="2000" b="1" dirty="0" smtClean="0">
                <a:latin typeface="Arial"/>
                <a:cs typeface="Arial"/>
              </a:rPr>
              <a:t>Randy Palubiak</a:t>
            </a:r>
            <a:endParaRPr lang="en-US" sz="2000" b="1" dirty="0">
              <a:latin typeface="Arial"/>
              <a:cs typeface="Arial"/>
            </a:endParaRPr>
          </a:p>
          <a:p>
            <a:pPr marL="0" indent="0" algn="ctr">
              <a:buNone/>
            </a:pPr>
            <a:r>
              <a:rPr lang="en-US" sz="1800" dirty="0" smtClean="0">
                <a:latin typeface="Arial"/>
                <a:cs typeface="Arial"/>
              </a:rPr>
              <a:t>Media Business Strategist</a:t>
            </a:r>
            <a:endParaRPr lang="en-US" sz="1800" dirty="0">
              <a:latin typeface="Arial"/>
              <a:cs typeface="Arial"/>
            </a:endParaRPr>
          </a:p>
        </p:txBody>
      </p:sp>
      <p:pic>
        <p:nvPicPr>
          <p:cNvPr id="13" name="Picture 4" descr="C:\Users\pwestfal\Desktop\GLTS-T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4414"/>
            <a:ext cx="2540000" cy="172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9"/>
          <p:cNvSpPr txBox="1">
            <a:spLocks/>
          </p:cNvSpPr>
          <p:nvPr/>
        </p:nvSpPr>
        <p:spPr>
          <a:xfrm>
            <a:off x="924560" y="1347116"/>
            <a:ext cx="7520940" cy="199415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0069"/>
                </a:solidFill>
                <a:latin typeface="Arial"/>
                <a:cs typeface="Arial"/>
              </a:rPr>
              <a:t>Organizational Learning Embraces Video</a:t>
            </a:r>
            <a:r>
              <a:rPr lang="en-US" sz="4000" dirty="0" smtClean="0">
                <a:latin typeface="Arial"/>
                <a:cs typeface="Arial"/>
              </a:rPr>
              <a:t>	</a:t>
            </a:r>
            <a:br>
              <a:rPr lang="en-US" sz="4000" dirty="0" smtClean="0">
                <a:latin typeface="Arial"/>
                <a:cs typeface="Arial"/>
              </a:rPr>
            </a:br>
            <a:endParaRPr lang="en-US" sz="4000" b="1" dirty="0">
              <a:solidFill>
                <a:srgbClr val="000069"/>
              </a:solidFill>
              <a:latin typeface="Arial"/>
              <a:cs typeface="Arial"/>
            </a:endParaRPr>
          </a:p>
        </p:txBody>
      </p:sp>
    </p:spTree>
    <p:extLst>
      <p:ext uri="{BB962C8B-B14F-4D97-AF65-F5344CB8AC3E}">
        <p14:creationId xmlns:p14="http://schemas.microsoft.com/office/powerpoint/2010/main" val="935246883"/>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3395127" y="268310"/>
            <a:ext cx="562187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		</a:t>
            </a:r>
          </a:p>
        </p:txBody>
      </p:sp>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sp>
        <p:nvSpPr>
          <p:cNvPr id="13" name="Content Placeholder 2"/>
          <p:cNvSpPr txBox="1">
            <a:spLocks/>
          </p:cNvSpPr>
          <p:nvPr/>
        </p:nvSpPr>
        <p:spPr>
          <a:xfrm>
            <a:off x="0" y="1222417"/>
            <a:ext cx="9144000" cy="1228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6600" b="1" dirty="0" smtClean="0">
                <a:solidFill>
                  <a:srgbClr val="FF0000"/>
                </a:solidFill>
                <a:latin typeface="Arial"/>
                <a:cs typeface="Arial"/>
              </a:rPr>
              <a:t>Think… </a:t>
            </a:r>
          </a:p>
        </p:txBody>
      </p:sp>
      <p:sp>
        <p:nvSpPr>
          <p:cNvPr id="14" name="Content Placeholder 2"/>
          <p:cNvSpPr txBox="1">
            <a:spLocks/>
          </p:cNvSpPr>
          <p:nvPr/>
        </p:nvSpPr>
        <p:spPr>
          <a:xfrm>
            <a:off x="4470400" y="3025139"/>
            <a:ext cx="3314700" cy="8280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2400" b="1" dirty="0">
                <a:solidFill>
                  <a:srgbClr val="000069"/>
                </a:solidFill>
                <a:latin typeface="Arial"/>
                <a:cs typeface="Arial"/>
              </a:rPr>
              <a:t>Dr. Jolly Holden</a:t>
            </a:r>
          </a:p>
          <a:p>
            <a:pPr marL="0" indent="0">
              <a:lnSpc>
                <a:spcPct val="80000"/>
              </a:lnSpc>
              <a:buNone/>
            </a:pPr>
            <a:r>
              <a:rPr lang="en-US" sz="2400" b="1" dirty="0" smtClean="0">
                <a:solidFill>
                  <a:srgbClr val="000069"/>
                </a:solidFill>
                <a:latin typeface="Arial"/>
                <a:cs typeface="Arial"/>
              </a:rPr>
              <a:t>Dr. Philip Westfall</a:t>
            </a:r>
          </a:p>
        </p:txBody>
      </p:sp>
      <p:sp>
        <p:nvSpPr>
          <p:cNvPr id="15" name="Text Box 21"/>
          <p:cNvSpPr txBox="1">
            <a:spLocks noChangeArrowheads="1"/>
          </p:cNvSpPr>
          <p:nvPr/>
        </p:nvSpPr>
        <p:spPr bwMode="auto">
          <a:xfrm>
            <a:off x="35348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Excellent Resource		</a:t>
            </a:r>
          </a:p>
        </p:txBody>
      </p:sp>
      <p:sp>
        <p:nvSpPr>
          <p:cNvPr id="16" name="Content Placeholder 2"/>
          <p:cNvSpPr txBox="1">
            <a:spLocks/>
          </p:cNvSpPr>
          <p:nvPr/>
        </p:nvSpPr>
        <p:spPr>
          <a:xfrm>
            <a:off x="2019300" y="4282440"/>
            <a:ext cx="2552700" cy="4927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2400" b="1" dirty="0" err="1" smtClean="0">
                <a:solidFill>
                  <a:srgbClr val="000069"/>
                </a:solidFill>
                <a:latin typeface="Arial"/>
                <a:cs typeface="Arial"/>
              </a:rPr>
              <a:t>www.fgdla.us</a:t>
            </a:r>
            <a:endParaRPr lang="en-US" sz="2400" b="1" dirty="0" smtClean="0">
              <a:solidFill>
                <a:srgbClr val="000069"/>
              </a:solidFill>
              <a:latin typeface="Arial"/>
              <a:cs typeface="Arial"/>
            </a:endParaRPr>
          </a:p>
        </p:txBody>
      </p:sp>
      <p:sp>
        <p:nvSpPr>
          <p:cNvPr id="17" name="Content Placeholder 2"/>
          <p:cNvSpPr txBox="1">
            <a:spLocks/>
          </p:cNvSpPr>
          <p:nvPr/>
        </p:nvSpPr>
        <p:spPr>
          <a:xfrm>
            <a:off x="12701" y="2080598"/>
            <a:ext cx="9144000" cy="8556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6600" b="1" dirty="0" smtClean="0">
                <a:solidFill>
                  <a:srgbClr val="FF0000"/>
                </a:solidFill>
                <a:latin typeface="Arial"/>
                <a:cs typeface="Arial"/>
              </a:rPr>
              <a:t>Media Selection Guide</a:t>
            </a:r>
          </a:p>
        </p:txBody>
      </p:sp>
      <p:sp>
        <p:nvSpPr>
          <p:cNvPr id="18" name="Content Placeholder 2"/>
          <p:cNvSpPr txBox="1">
            <a:spLocks/>
          </p:cNvSpPr>
          <p:nvPr/>
        </p:nvSpPr>
        <p:spPr>
          <a:xfrm>
            <a:off x="4508500" y="4284980"/>
            <a:ext cx="2552700" cy="4927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2400" b="1" i="1" dirty="0" smtClean="0">
                <a:solidFill>
                  <a:srgbClr val="000069"/>
                </a:solidFill>
                <a:latin typeface="Arial"/>
                <a:cs typeface="Arial"/>
              </a:rPr>
              <a:t>Resource</a:t>
            </a:r>
            <a:r>
              <a:rPr lang="en-US" sz="2400" b="1" dirty="0" smtClean="0">
                <a:solidFill>
                  <a:srgbClr val="000069"/>
                </a:solidFill>
                <a:latin typeface="Arial"/>
                <a:cs typeface="Arial"/>
              </a:rPr>
              <a:t> Tab</a:t>
            </a:r>
          </a:p>
        </p:txBody>
      </p:sp>
    </p:spTree>
    <p:extLst>
      <p:ext uri="{BB962C8B-B14F-4D97-AF65-F5344CB8AC3E}">
        <p14:creationId xmlns:p14="http://schemas.microsoft.com/office/powerpoint/2010/main" val="3875995669"/>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4500"/>
                            </p:stCondLst>
                            <p:childTnLst>
                              <p:par>
                                <p:cTn id="17" presetID="22" presetClass="entr" presetSubtype="8" fill="hold" grpId="0" nodeType="afterEffect">
                                  <p:stCondLst>
                                    <p:cond delay="100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33951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Mobility		</a:t>
            </a:r>
          </a:p>
        </p:txBody>
      </p:sp>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pic>
        <p:nvPicPr>
          <p:cNvPr id="3" name="Picture 2"/>
          <p:cNvPicPr>
            <a:picLocks noChangeAspect="1"/>
          </p:cNvPicPr>
          <p:nvPr/>
        </p:nvPicPr>
        <p:blipFill>
          <a:blip r:embed="rId3"/>
          <a:stretch>
            <a:fillRect/>
          </a:stretch>
        </p:blipFill>
        <p:spPr>
          <a:xfrm>
            <a:off x="1977571" y="1574800"/>
            <a:ext cx="4966608" cy="2781300"/>
          </a:xfrm>
          <a:prstGeom prst="rect">
            <a:avLst/>
          </a:prstGeom>
        </p:spPr>
      </p:pic>
      <p:sp>
        <p:nvSpPr>
          <p:cNvPr id="13" name="Content Placeholder 2"/>
          <p:cNvSpPr txBox="1">
            <a:spLocks/>
          </p:cNvSpPr>
          <p:nvPr/>
        </p:nvSpPr>
        <p:spPr>
          <a:xfrm>
            <a:off x="177800" y="999458"/>
            <a:ext cx="6515100" cy="5664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3000" b="1" dirty="0" smtClean="0">
                <a:solidFill>
                  <a:srgbClr val="000069"/>
                </a:solidFill>
                <a:latin typeface="Arial"/>
                <a:cs typeface="Arial"/>
              </a:rPr>
              <a:t>Reach Targeted Audiences</a:t>
            </a:r>
          </a:p>
        </p:txBody>
      </p:sp>
      <p:sp>
        <p:nvSpPr>
          <p:cNvPr id="14" name="Content Placeholder 2"/>
          <p:cNvSpPr txBox="1">
            <a:spLocks/>
          </p:cNvSpPr>
          <p:nvPr/>
        </p:nvSpPr>
        <p:spPr>
          <a:xfrm>
            <a:off x="177800" y="1443958"/>
            <a:ext cx="2667000" cy="17945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000" b="1" dirty="0" smtClean="0">
                <a:solidFill>
                  <a:srgbClr val="FF0000"/>
                </a:solidFill>
                <a:latin typeface="Arial"/>
                <a:cs typeface="Arial"/>
              </a:rPr>
              <a:t>Anytime, </a:t>
            </a:r>
            <a:br>
              <a:rPr lang="en-US" sz="3000" b="1" dirty="0" smtClean="0">
                <a:solidFill>
                  <a:srgbClr val="FF0000"/>
                </a:solidFill>
                <a:latin typeface="Arial"/>
                <a:cs typeface="Arial"/>
              </a:rPr>
            </a:br>
            <a:r>
              <a:rPr lang="en-US" sz="3000" b="1" dirty="0" smtClean="0">
                <a:solidFill>
                  <a:srgbClr val="FF0000"/>
                </a:solidFill>
                <a:latin typeface="Arial"/>
                <a:cs typeface="Arial"/>
              </a:rPr>
              <a:t>Anywhere, on Device of Choice</a:t>
            </a:r>
          </a:p>
        </p:txBody>
      </p:sp>
    </p:spTree>
    <p:extLst>
      <p:ext uri="{BB962C8B-B14F-4D97-AF65-F5344CB8AC3E}">
        <p14:creationId xmlns:p14="http://schemas.microsoft.com/office/powerpoint/2010/main" val="3342884413"/>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33951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Social Media		</a:t>
            </a:r>
          </a:p>
        </p:txBody>
      </p:sp>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grpSp>
        <p:nvGrpSpPr>
          <p:cNvPr id="2" name="Group 1"/>
          <p:cNvGrpSpPr/>
          <p:nvPr/>
        </p:nvGrpSpPr>
        <p:grpSpPr>
          <a:xfrm>
            <a:off x="991663" y="1257300"/>
            <a:ext cx="6544129" cy="3504711"/>
            <a:chOff x="991663" y="1257300"/>
            <a:chExt cx="6544129" cy="3504711"/>
          </a:xfrm>
        </p:grpSpPr>
        <p:pic>
          <p:nvPicPr>
            <p:cNvPr id="4" name="Picture 3"/>
            <p:cNvPicPr>
              <a:picLocks noChangeAspect="1"/>
            </p:cNvPicPr>
            <p:nvPr/>
          </p:nvPicPr>
          <p:blipFill>
            <a:blip r:embed="rId3"/>
            <a:stretch>
              <a:fillRect/>
            </a:stretch>
          </p:blipFill>
          <p:spPr>
            <a:xfrm>
              <a:off x="1828386" y="1257300"/>
              <a:ext cx="5377730" cy="2688865"/>
            </a:xfrm>
            <a:prstGeom prst="rect">
              <a:avLst/>
            </a:prstGeom>
          </p:spPr>
        </p:pic>
        <p:sp>
          <p:nvSpPr>
            <p:cNvPr id="12" name="TextBox 11"/>
            <p:cNvSpPr txBox="1"/>
            <p:nvPr/>
          </p:nvSpPr>
          <p:spPr>
            <a:xfrm>
              <a:off x="5897195" y="2740213"/>
              <a:ext cx="184666" cy="369332"/>
            </a:xfrm>
            <a:prstGeom prst="rect">
              <a:avLst/>
            </a:prstGeom>
            <a:noFill/>
          </p:spPr>
          <p:txBody>
            <a:bodyPr wrap="none" rtlCol="0">
              <a:spAutoFit/>
            </a:bodyPr>
            <a:lstStyle/>
            <a:p>
              <a:endParaRPr lang="en-US" dirty="0"/>
            </a:p>
          </p:txBody>
        </p:sp>
        <p:sp>
          <p:nvSpPr>
            <p:cNvPr id="15" name="TextBox 14"/>
            <p:cNvSpPr txBox="1"/>
            <p:nvPr/>
          </p:nvSpPr>
          <p:spPr>
            <a:xfrm>
              <a:off x="5897195" y="3451399"/>
              <a:ext cx="184666" cy="369332"/>
            </a:xfrm>
            <a:prstGeom prst="rect">
              <a:avLst/>
            </a:prstGeom>
            <a:noFill/>
          </p:spPr>
          <p:txBody>
            <a:bodyPr wrap="none" rtlCol="0">
              <a:spAutoFit/>
            </a:bodyPr>
            <a:lstStyle/>
            <a:p>
              <a:endParaRPr lang="en-US" dirty="0"/>
            </a:p>
          </p:txBody>
        </p:sp>
        <p:pic>
          <p:nvPicPr>
            <p:cNvPr id="17" name="Picture 16"/>
            <p:cNvPicPr>
              <a:picLocks noChangeAspect="1"/>
            </p:cNvPicPr>
            <p:nvPr/>
          </p:nvPicPr>
          <p:blipFill>
            <a:blip r:embed="rId4"/>
            <a:stretch>
              <a:fillRect/>
            </a:stretch>
          </p:blipFill>
          <p:spPr>
            <a:xfrm>
              <a:off x="4861980" y="3570162"/>
              <a:ext cx="1348320" cy="384833"/>
            </a:xfrm>
            <a:prstGeom prst="rect">
              <a:avLst/>
            </a:prstGeom>
          </p:spPr>
        </p:pic>
        <p:pic>
          <p:nvPicPr>
            <p:cNvPr id="18" name="Picture 17"/>
            <p:cNvPicPr>
              <a:picLocks noChangeAspect="1"/>
            </p:cNvPicPr>
            <p:nvPr/>
          </p:nvPicPr>
          <p:blipFill rotWithShape="1">
            <a:blip r:embed="rId5"/>
            <a:srcRect t="24582" b="21534"/>
            <a:stretch/>
          </p:blipFill>
          <p:spPr>
            <a:xfrm>
              <a:off x="1371186" y="3321412"/>
              <a:ext cx="1631717" cy="620958"/>
            </a:xfrm>
            <a:prstGeom prst="rect">
              <a:avLst/>
            </a:prstGeom>
          </p:spPr>
        </p:pic>
        <p:pic>
          <p:nvPicPr>
            <p:cNvPr id="20" name="Picture 19"/>
            <p:cNvPicPr>
              <a:picLocks noChangeAspect="1"/>
            </p:cNvPicPr>
            <p:nvPr/>
          </p:nvPicPr>
          <p:blipFill>
            <a:blip r:embed="rId6"/>
            <a:stretch>
              <a:fillRect/>
            </a:stretch>
          </p:blipFill>
          <p:spPr>
            <a:xfrm>
              <a:off x="991663" y="2274601"/>
              <a:ext cx="1073499" cy="834944"/>
            </a:xfrm>
            <a:prstGeom prst="rect">
              <a:avLst/>
            </a:prstGeom>
          </p:spPr>
        </p:pic>
        <p:pic>
          <p:nvPicPr>
            <p:cNvPr id="21" name="Picture 20"/>
            <p:cNvPicPr>
              <a:picLocks noChangeAspect="1"/>
            </p:cNvPicPr>
            <p:nvPr/>
          </p:nvPicPr>
          <p:blipFill rotWithShape="1">
            <a:blip r:embed="rId7"/>
            <a:srcRect l="7779" t="8165" r="8629" b="14281"/>
            <a:stretch/>
          </p:blipFill>
          <p:spPr>
            <a:xfrm>
              <a:off x="2199371" y="4085910"/>
              <a:ext cx="1607064" cy="676101"/>
            </a:xfrm>
            <a:prstGeom prst="rect">
              <a:avLst/>
            </a:prstGeom>
          </p:spPr>
        </p:pic>
        <p:pic>
          <p:nvPicPr>
            <p:cNvPr id="22" name="Picture 21"/>
            <p:cNvPicPr>
              <a:picLocks noChangeAspect="1"/>
            </p:cNvPicPr>
            <p:nvPr/>
          </p:nvPicPr>
          <p:blipFill rotWithShape="1">
            <a:blip r:embed="rId8"/>
            <a:srcRect l="28222" t="1" r="33072" b="35782"/>
            <a:stretch/>
          </p:blipFill>
          <p:spPr>
            <a:xfrm>
              <a:off x="6876440" y="1440128"/>
              <a:ext cx="659352" cy="612593"/>
            </a:xfrm>
            <a:prstGeom prst="rect">
              <a:avLst/>
            </a:prstGeom>
          </p:spPr>
        </p:pic>
        <p:pic>
          <p:nvPicPr>
            <p:cNvPr id="24" name="Picture 23"/>
            <p:cNvPicPr>
              <a:picLocks noChangeAspect="1"/>
            </p:cNvPicPr>
            <p:nvPr/>
          </p:nvPicPr>
          <p:blipFill rotWithShape="1">
            <a:blip r:embed="rId9"/>
            <a:srcRect t="20927" r="54509" b="20236"/>
            <a:stretch/>
          </p:blipFill>
          <p:spPr>
            <a:xfrm>
              <a:off x="1571007" y="1314298"/>
              <a:ext cx="791194" cy="573062"/>
            </a:xfrm>
            <a:prstGeom prst="rect">
              <a:avLst/>
            </a:prstGeom>
          </p:spPr>
        </p:pic>
        <p:pic>
          <p:nvPicPr>
            <p:cNvPr id="25" name="Picture 24"/>
            <p:cNvPicPr>
              <a:picLocks noChangeAspect="1"/>
            </p:cNvPicPr>
            <p:nvPr/>
          </p:nvPicPr>
          <p:blipFill>
            <a:blip r:embed="rId10"/>
            <a:stretch>
              <a:fillRect/>
            </a:stretch>
          </p:blipFill>
          <p:spPr>
            <a:xfrm>
              <a:off x="5530269" y="1304651"/>
              <a:ext cx="1239463" cy="384449"/>
            </a:xfrm>
            <a:prstGeom prst="rect">
              <a:avLst/>
            </a:prstGeom>
          </p:spPr>
        </p:pic>
        <p:pic>
          <p:nvPicPr>
            <p:cNvPr id="26" name="Picture 25"/>
            <p:cNvPicPr>
              <a:picLocks noChangeAspect="1"/>
            </p:cNvPicPr>
            <p:nvPr/>
          </p:nvPicPr>
          <p:blipFill rotWithShape="1">
            <a:blip r:embed="rId11"/>
            <a:srcRect t="8323"/>
            <a:stretch/>
          </p:blipFill>
          <p:spPr>
            <a:xfrm>
              <a:off x="3337623" y="3686915"/>
              <a:ext cx="1384657" cy="634707"/>
            </a:xfrm>
            <a:prstGeom prst="rect">
              <a:avLst/>
            </a:prstGeom>
          </p:spPr>
        </p:pic>
      </p:grpSp>
      <p:sp>
        <p:nvSpPr>
          <p:cNvPr id="23" name="Content Placeholder 2"/>
          <p:cNvSpPr txBox="1">
            <a:spLocks/>
          </p:cNvSpPr>
          <p:nvPr/>
        </p:nvSpPr>
        <p:spPr>
          <a:xfrm>
            <a:off x="6299200" y="2078958"/>
            <a:ext cx="2667000" cy="17945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3000" b="1" dirty="0" smtClean="0">
                <a:solidFill>
                  <a:srgbClr val="FF0000"/>
                </a:solidFill>
                <a:latin typeface="Arial"/>
                <a:cs typeface="Arial"/>
              </a:rPr>
              <a:t>Create, Share, Collaborate, Interact</a:t>
            </a:r>
          </a:p>
        </p:txBody>
      </p:sp>
    </p:spTree>
    <p:extLst>
      <p:ext uri="{BB962C8B-B14F-4D97-AF65-F5344CB8AC3E}">
        <p14:creationId xmlns:p14="http://schemas.microsoft.com/office/powerpoint/2010/main" val="3342884413"/>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33951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VR/AR/360 Video		</a:t>
            </a:r>
          </a:p>
        </p:txBody>
      </p:sp>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pic>
        <p:nvPicPr>
          <p:cNvPr id="14" name="Picture 13"/>
          <p:cNvPicPr>
            <a:picLocks noChangeAspect="1"/>
          </p:cNvPicPr>
          <p:nvPr/>
        </p:nvPicPr>
        <p:blipFill rotWithShape="1">
          <a:blip r:embed="rId3"/>
          <a:srcRect l="126" t="7515" r="-126" b="-597"/>
          <a:stretch/>
        </p:blipFill>
        <p:spPr>
          <a:xfrm>
            <a:off x="3792220" y="1202993"/>
            <a:ext cx="3764280" cy="1751929"/>
          </a:xfrm>
          <a:prstGeom prst="rect">
            <a:avLst/>
          </a:prstGeom>
        </p:spPr>
      </p:pic>
      <p:pic>
        <p:nvPicPr>
          <p:cNvPr id="15" name="Picture 14"/>
          <p:cNvPicPr>
            <a:picLocks noChangeAspect="1"/>
          </p:cNvPicPr>
          <p:nvPr/>
        </p:nvPicPr>
        <p:blipFill>
          <a:blip r:embed="rId4"/>
          <a:stretch>
            <a:fillRect/>
          </a:stretch>
        </p:blipFill>
        <p:spPr>
          <a:xfrm>
            <a:off x="208280" y="1536700"/>
            <a:ext cx="3379107" cy="1892300"/>
          </a:xfrm>
          <a:prstGeom prst="rect">
            <a:avLst/>
          </a:prstGeom>
        </p:spPr>
      </p:pic>
      <p:pic>
        <p:nvPicPr>
          <p:cNvPr id="16" name="Picture 15"/>
          <p:cNvPicPr>
            <a:picLocks noChangeAspect="1"/>
          </p:cNvPicPr>
          <p:nvPr/>
        </p:nvPicPr>
        <p:blipFill>
          <a:blip r:embed="rId5"/>
          <a:stretch>
            <a:fillRect/>
          </a:stretch>
        </p:blipFill>
        <p:spPr>
          <a:xfrm>
            <a:off x="2654300" y="2891422"/>
            <a:ext cx="3810000" cy="2133600"/>
          </a:xfrm>
          <a:prstGeom prst="rect">
            <a:avLst/>
          </a:prstGeom>
        </p:spPr>
      </p:pic>
    </p:spTree>
    <p:extLst>
      <p:ext uri="{BB962C8B-B14F-4D97-AF65-F5344CB8AC3E}">
        <p14:creationId xmlns:p14="http://schemas.microsoft.com/office/powerpoint/2010/main" val="4275730287"/>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33951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Internet of Things		</a:t>
            </a:r>
          </a:p>
        </p:txBody>
      </p:sp>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pic>
        <p:nvPicPr>
          <p:cNvPr id="13" name="Picture 12"/>
          <p:cNvPicPr>
            <a:picLocks noChangeAspect="1"/>
          </p:cNvPicPr>
          <p:nvPr/>
        </p:nvPicPr>
        <p:blipFill>
          <a:blip r:embed="rId3"/>
          <a:stretch>
            <a:fillRect/>
          </a:stretch>
        </p:blipFill>
        <p:spPr>
          <a:xfrm>
            <a:off x="5530850" y="3822700"/>
            <a:ext cx="1756345" cy="850900"/>
          </a:xfrm>
          <a:prstGeom prst="rect">
            <a:avLst/>
          </a:prstGeom>
        </p:spPr>
      </p:pic>
      <p:pic>
        <p:nvPicPr>
          <p:cNvPr id="14" name="Picture 13"/>
          <p:cNvPicPr>
            <a:picLocks noChangeAspect="1"/>
          </p:cNvPicPr>
          <p:nvPr/>
        </p:nvPicPr>
        <p:blipFill>
          <a:blip r:embed="rId4"/>
          <a:stretch>
            <a:fillRect/>
          </a:stretch>
        </p:blipFill>
        <p:spPr>
          <a:xfrm>
            <a:off x="5435600" y="1144631"/>
            <a:ext cx="3511550" cy="2678069"/>
          </a:xfrm>
          <a:prstGeom prst="rect">
            <a:avLst/>
          </a:prstGeom>
        </p:spPr>
      </p:pic>
      <p:sp>
        <p:nvSpPr>
          <p:cNvPr id="4" name="Rectangle 3"/>
          <p:cNvSpPr/>
          <p:nvPr/>
        </p:nvSpPr>
        <p:spPr>
          <a:xfrm>
            <a:off x="685800" y="1124288"/>
            <a:ext cx="4660900" cy="3200876"/>
          </a:xfrm>
          <a:prstGeom prst="rect">
            <a:avLst/>
          </a:prstGeom>
        </p:spPr>
        <p:txBody>
          <a:bodyPr wrap="square">
            <a:spAutoFit/>
          </a:bodyPr>
          <a:lstStyle/>
          <a:p>
            <a:pPr algn="ctr"/>
            <a:r>
              <a:rPr lang="en-US" sz="2400" dirty="0">
                <a:solidFill>
                  <a:srgbClr val="000069"/>
                </a:solidFill>
                <a:latin typeface="Arial"/>
                <a:cs typeface="Arial"/>
              </a:rPr>
              <a:t>The </a:t>
            </a:r>
            <a:r>
              <a:rPr lang="en-US" sz="2400" b="1" dirty="0">
                <a:solidFill>
                  <a:srgbClr val="000069"/>
                </a:solidFill>
                <a:latin typeface="Arial"/>
                <a:cs typeface="Arial"/>
              </a:rPr>
              <a:t>Internet of things</a:t>
            </a:r>
            <a:r>
              <a:rPr lang="en-US" sz="2400" dirty="0">
                <a:solidFill>
                  <a:srgbClr val="000069"/>
                </a:solidFill>
                <a:latin typeface="Arial"/>
                <a:cs typeface="Arial"/>
              </a:rPr>
              <a:t> (</a:t>
            </a:r>
            <a:r>
              <a:rPr lang="en-US" sz="2400" b="1" dirty="0">
                <a:solidFill>
                  <a:srgbClr val="000069"/>
                </a:solidFill>
                <a:latin typeface="Arial"/>
                <a:cs typeface="Arial"/>
              </a:rPr>
              <a:t>IoT</a:t>
            </a:r>
            <a:r>
              <a:rPr lang="en-US" sz="2400" dirty="0">
                <a:solidFill>
                  <a:srgbClr val="000069"/>
                </a:solidFill>
                <a:latin typeface="Arial"/>
                <a:cs typeface="Arial"/>
              </a:rPr>
              <a:t>) </a:t>
            </a:r>
            <a:r>
              <a:rPr lang="en-US" sz="2400" dirty="0" smtClean="0">
                <a:solidFill>
                  <a:srgbClr val="000069"/>
                </a:solidFill>
                <a:latin typeface="Arial"/>
                <a:cs typeface="Arial"/>
              </a:rPr>
              <a:t/>
            </a:r>
            <a:br>
              <a:rPr lang="en-US" sz="2400" dirty="0" smtClean="0">
                <a:solidFill>
                  <a:srgbClr val="000069"/>
                </a:solidFill>
                <a:latin typeface="Arial"/>
                <a:cs typeface="Arial"/>
              </a:rPr>
            </a:br>
            <a:r>
              <a:rPr lang="en-US" sz="2400" dirty="0" smtClean="0">
                <a:solidFill>
                  <a:srgbClr val="000069"/>
                </a:solidFill>
                <a:latin typeface="Arial"/>
                <a:cs typeface="Arial"/>
              </a:rPr>
              <a:t>is </a:t>
            </a:r>
            <a:r>
              <a:rPr lang="en-US" sz="2400" dirty="0">
                <a:solidFill>
                  <a:srgbClr val="000069"/>
                </a:solidFill>
                <a:latin typeface="Arial"/>
                <a:cs typeface="Arial"/>
              </a:rPr>
              <a:t>controlling devices and driving opportunity.</a:t>
            </a:r>
          </a:p>
          <a:p>
            <a:pPr algn="ctr"/>
            <a:r>
              <a:rPr lang="en-US" sz="1000" dirty="0" smtClean="0">
                <a:solidFill>
                  <a:srgbClr val="000069"/>
                </a:solidFill>
                <a:latin typeface="Arial"/>
                <a:cs typeface="Arial"/>
              </a:rPr>
              <a:t/>
            </a:r>
            <a:br>
              <a:rPr lang="en-US" sz="1000" dirty="0" smtClean="0">
                <a:solidFill>
                  <a:srgbClr val="000069"/>
                </a:solidFill>
                <a:latin typeface="Arial"/>
                <a:cs typeface="Arial"/>
              </a:rPr>
            </a:br>
            <a:r>
              <a:rPr lang="en-US" sz="2000" dirty="0" smtClean="0">
                <a:latin typeface="Arial"/>
                <a:cs typeface="Arial"/>
              </a:rPr>
              <a:t>IoT </a:t>
            </a:r>
            <a:r>
              <a:rPr lang="en-US" sz="2000" dirty="0">
                <a:latin typeface="Arial"/>
                <a:cs typeface="Arial"/>
              </a:rPr>
              <a:t>is the inter-networking of physical devices, vehicles, buildings, and other items embedded with electronics, software, sensors, actuators, and network connectivity that enable these objects to collect and exchange data.</a:t>
            </a:r>
          </a:p>
        </p:txBody>
      </p:sp>
      <p:sp>
        <p:nvSpPr>
          <p:cNvPr id="15" name="Text Box 21"/>
          <p:cNvSpPr txBox="1">
            <a:spLocks noChangeArrowheads="1"/>
          </p:cNvSpPr>
          <p:nvPr/>
        </p:nvSpPr>
        <p:spPr bwMode="auto">
          <a:xfrm>
            <a:off x="2362199" y="4477564"/>
            <a:ext cx="41001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Digital Touch Points	</a:t>
            </a:r>
          </a:p>
        </p:txBody>
      </p:sp>
    </p:spTree>
    <p:extLst>
      <p:ext uri="{BB962C8B-B14F-4D97-AF65-F5344CB8AC3E}">
        <p14:creationId xmlns:p14="http://schemas.microsoft.com/office/powerpoint/2010/main" val="2602104903"/>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33951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Internet of Things		</a:t>
            </a:r>
          </a:p>
        </p:txBody>
      </p:sp>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sp>
        <p:nvSpPr>
          <p:cNvPr id="15" name="Content Placeholder 2"/>
          <p:cNvSpPr txBox="1">
            <a:spLocks/>
          </p:cNvSpPr>
          <p:nvPr/>
        </p:nvSpPr>
        <p:spPr>
          <a:xfrm>
            <a:off x="177800" y="999458"/>
            <a:ext cx="6515100" cy="5664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3000" b="1" dirty="0" smtClean="0">
                <a:solidFill>
                  <a:srgbClr val="000069"/>
                </a:solidFill>
                <a:latin typeface="Arial"/>
                <a:cs typeface="Arial"/>
              </a:rPr>
              <a:t>Consumer Devices</a:t>
            </a:r>
          </a:p>
        </p:txBody>
      </p:sp>
      <p:grpSp>
        <p:nvGrpSpPr>
          <p:cNvPr id="20" name="Group 19"/>
          <p:cNvGrpSpPr/>
          <p:nvPr/>
        </p:nvGrpSpPr>
        <p:grpSpPr>
          <a:xfrm>
            <a:off x="1091231" y="1308635"/>
            <a:ext cx="7011369" cy="3682443"/>
            <a:chOff x="1091231" y="1308635"/>
            <a:chExt cx="7011369" cy="3682443"/>
          </a:xfrm>
        </p:grpSpPr>
        <p:pic>
          <p:nvPicPr>
            <p:cNvPr id="16" name="Picture 15"/>
            <p:cNvPicPr>
              <a:picLocks noChangeAspect="1"/>
            </p:cNvPicPr>
            <p:nvPr/>
          </p:nvPicPr>
          <p:blipFill rotWithShape="1">
            <a:blip r:embed="rId3"/>
            <a:srcRect t="12824" b="6034"/>
            <a:stretch/>
          </p:blipFill>
          <p:spPr>
            <a:xfrm>
              <a:off x="1602428" y="1565881"/>
              <a:ext cx="5991826" cy="3397891"/>
            </a:xfrm>
            <a:prstGeom prst="rect">
              <a:avLst/>
            </a:prstGeom>
          </p:spPr>
        </p:pic>
        <p:sp>
          <p:nvSpPr>
            <p:cNvPr id="21" name="Content Placeholder 2"/>
            <p:cNvSpPr txBox="1">
              <a:spLocks/>
            </p:cNvSpPr>
            <p:nvPr/>
          </p:nvSpPr>
          <p:spPr>
            <a:xfrm>
              <a:off x="3854450" y="1308635"/>
              <a:ext cx="1714500" cy="283212"/>
            </a:xfrm>
            <a:prstGeom prst="rect">
              <a:avLst/>
            </a:prstGeom>
            <a:solidFill>
              <a:srgbClr val="FFFFFF"/>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400" b="1" dirty="0" smtClean="0">
                  <a:solidFill>
                    <a:srgbClr val="000069"/>
                  </a:solidFill>
                  <a:latin typeface="Arial"/>
                  <a:cs typeface="Arial"/>
                </a:rPr>
                <a:t>Smoke Detector</a:t>
              </a:r>
            </a:p>
          </p:txBody>
        </p:sp>
        <p:sp>
          <p:nvSpPr>
            <p:cNvPr id="22" name="Content Placeholder 2"/>
            <p:cNvSpPr txBox="1">
              <a:spLocks/>
            </p:cNvSpPr>
            <p:nvPr/>
          </p:nvSpPr>
          <p:spPr>
            <a:xfrm>
              <a:off x="2777524" y="1642647"/>
              <a:ext cx="993962" cy="283212"/>
            </a:xfrm>
            <a:prstGeom prst="rect">
              <a:avLst/>
            </a:prstGeom>
            <a:solidFill>
              <a:srgbClr val="FFFFFF"/>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400" b="1" dirty="0" smtClean="0">
                  <a:solidFill>
                    <a:srgbClr val="000069"/>
                  </a:solidFill>
                  <a:latin typeface="Arial"/>
                  <a:cs typeface="Arial"/>
                </a:rPr>
                <a:t>Lighting</a:t>
              </a:r>
            </a:p>
          </p:txBody>
        </p:sp>
        <p:sp>
          <p:nvSpPr>
            <p:cNvPr id="23" name="Content Placeholder 2"/>
            <p:cNvSpPr txBox="1">
              <a:spLocks/>
            </p:cNvSpPr>
            <p:nvPr/>
          </p:nvSpPr>
          <p:spPr>
            <a:xfrm>
              <a:off x="1091231" y="1900459"/>
              <a:ext cx="1525937" cy="283212"/>
            </a:xfrm>
            <a:prstGeom prst="rect">
              <a:avLst/>
            </a:prstGeom>
            <a:solidFill>
              <a:srgbClr val="FFFFFF"/>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400" b="1" dirty="0" smtClean="0">
                  <a:solidFill>
                    <a:srgbClr val="000069"/>
                  </a:solidFill>
                  <a:latin typeface="Arial"/>
                  <a:cs typeface="Arial"/>
                </a:rPr>
                <a:t>Burglar Alarm</a:t>
              </a:r>
            </a:p>
          </p:txBody>
        </p:sp>
        <p:sp>
          <p:nvSpPr>
            <p:cNvPr id="24" name="Content Placeholder 2"/>
            <p:cNvSpPr txBox="1">
              <a:spLocks/>
            </p:cNvSpPr>
            <p:nvPr/>
          </p:nvSpPr>
          <p:spPr>
            <a:xfrm>
              <a:off x="1578799" y="4250538"/>
              <a:ext cx="1151189" cy="283212"/>
            </a:xfrm>
            <a:prstGeom prst="rect">
              <a:avLst/>
            </a:prstGeom>
            <a:solidFill>
              <a:srgbClr val="FFFFFF"/>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400" b="1" dirty="0" smtClean="0">
                  <a:solidFill>
                    <a:srgbClr val="000069"/>
                  </a:solidFill>
                  <a:latin typeface="Arial"/>
                  <a:cs typeface="Arial"/>
                </a:rPr>
                <a:t>Generator</a:t>
              </a:r>
            </a:p>
          </p:txBody>
        </p:sp>
        <p:sp>
          <p:nvSpPr>
            <p:cNvPr id="25" name="Content Placeholder 2"/>
            <p:cNvSpPr txBox="1">
              <a:spLocks/>
            </p:cNvSpPr>
            <p:nvPr/>
          </p:nvSpPr>
          <p:spPr>
            <a:xfrm>
              <a:off x="1949750" y="4566260"/>
              <a:ext cx="1252905" cy="283212"/>
            </a:xfrm>
            <a:prstGeom prst="rect">
              <a:avLst/>
            </a:prstGeom>
            <a:solidFill>
              <a:srgbClr val="FFFFFF"/>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400" b="1" dirty="0" smtClean="0">
                  <a:solidFill>
                    <a:srgbClr val="000069"/>
                  </a:solidFill>
                  <a:latin typeface="Arial"/>
                  <a:cs typeface="Arial"/>
                </a:rPr>
                <a:t>Thermostat</a:t>
              </a:r>
            </a:p>
          </p:txBody>
        </p:sp>
        <p:sp>
          <p:nvSpPr>
            <p:cNvPr id="26" name="Content Placeholder 2"/>
            <p:cNvSpPr txBox="1">
              <a:spLocks/>
            </p:cNvSpPr>
            <p:nvPr/>
          </p:nvSpPr>
          <p:spPr>
            <a:xfrm>
              <a:off x="3133311" y="4707866"/>
              <a:ext cx="1276350" cy="283212"/>
            </a:xfrm>
            <a:prstGeom prst="rect">
              <a:avLst/>
            </a:prstGeom>
            <a:solidFill>
              <a:srgbClr val="FFFFFF"/>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400" b="1" dirty="0" smtClean="0">
                  <a:solidFill>
                    <a:srgbClr val="000069"/>
                  </a:solidFill>
                  <a:latin typeface="Arial"/>
                  <a:cs typeface="Arial"/>
                </a:rPr>
                <a:t>Refrigerator</a:t>
              </a:r>
            </a:p>
          </p:txBody>
        </p:sp>
        <p:sp>
          <p:nvSpPr>
            <p:cNvPr id="27" name="Content Placeholder 2"/>
            <p:cNvSpPr txBox="1">
              <a:spLocks/>
            </p:cNvSpPr>
            <p:nvPr/>
          </p:nvSpPr>
          <p:spPr>
            <a:xfrm>
              <a:off x="4032250" y="4346548"/>
              <a:ext cx="952500" cy="283212"/>
            </a:xfrm>
            <a:prstGeom prst="rect">
              <a:avLst/>
            </a:prstGeom>
            <a:solidFill>
              <a:schemeClr val="bg1"/>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400" b="1" dirty="0" smtClean="0">
                  <a:solidFill>
                    <a:srgbClr val="000069"/>
                  </a:solidFill>
                  <a:latin typeface="Arial"/>
                  <a:cs typeface="Arial"/>
                </a:rPr>
                <a:t>Range</a:t>
              </a:r>
            </a:p>
          </p:txBody>
        </p:sp>
        <p:sp>
          <p:nvSpPr>
            <p:cNvPr id="28" name="Content Placeholder 2"/>
            <p:cNvSpPr txBox="1">
              <a:spLocks/>
            </p:cNvSpPr>
            <p:nvPr/>
          </p:nvSpPr>
          <p:spPr>
            <a:xfrm>
              <a:off x="6057554" y="2054765"/>
              <a:ext cx="2045046" cy="283212"/>
            </a:xfrm>
            <a:prstGeom prst="rect">
              <a:avLst/>
            </a:prstGeom>
            <a:solidFill>
              <a:srgbClr val="FFFFFF"/>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400" b="1" dirty="0" smtClean="0">
                  <a:solidFill>
                    <a:srgbClr val="000069"/>
                  </a:solidFill>
                  <a:latin typeface="Arial"/>
                  <a:cs typeface="Arial"/>
                </a:rPr>
                <a:t>Water System Alarm</a:t>
              </a:r>
            </a:p>
          </p:txBody>
        </p:sp>
        <p:sp>
          <p:nvSpPr>
            <p:cNvPr id="29" name="Content Placeholder 2"/>
            <p:cNvSpPr txBox="1">
              <a:spLocks/>
            </p:cNvSpPr>
            <p:nvPr/>
          </p:nvSpPr>
          <p:spPr>
            <a:xfrm>
              <a:off x="6413154" y="4042797"/>
              <a:ext cx="1613246" cy="283212"/>
            </a:xfrm>
            <a:prstGeom prst="rect">
              <a:avLst/>
            </a:prstGeom>
            <a:solidFill>
              <a:srgbClr val="FFFFFF"/>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400" b="1" dirty="0" smtClean="0">
                  <a:solidFill>
                    <a:srgbClr val="000069"/>
                  </a:solidFill>
                  <a:latin typeface="Arial"/>
                  <a:cs typeface="Arial"/>
                </a:rPr>
                <a:t>Washer &amp; Dryer</a:t>
              </a:r>
            </a:p>
          </p:txBody>
        </p:sp>
        <p:sp>
          <p:nvSpPr>
            <p:cNvPr id="30" name="Content Placeholder 2"/>
            <p:cNvSpPr txBox="1">
              <a:spLocks/>
            </p:cNvSpPr>
            <p:nvPr/>
          </p:nvSpPr>
          <p:spPr>
            <a:xfrm>
              <a:off x="5079654" y="4195196"/>
              <a:ext cx="1333500" cy="434563"/>
            </a:xfrm>
            <a:prstGeom prst="rect">
              <a:avLst/>
            </a:prstGeom>
            <a:solidFill>
              <a:srgbClr val="FFFFFF"/>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pPr>
              <a:r>
                <a:rPr lang="en-US" sz="1400" b="1" dirty="0" smtClean="0">
                  <a:solidFill>
                    <a:srgbClr val="000069"/>
                  </a:solidFill>
                  <a:latin typeface="Arial"/>
                  <a:cs typeface="Arial"/>
                </a:rPr>
                <a:t>Electric Door Lock</a:t>
              </a:r>
            </a:p>
          </p:txBody>
        </p:sp>
      </p:grpSp>
    </p:spTree>
    <p:extLst>
      <p:ext uri="{BB962C8B-B14F-4D97-AF65-F5344CB8AC3E}">
        <p14:creationId xmlns:p14="http://schemas.microsoft.com/office/powerpoint/2010/main" val="2602104903"/>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33951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Internet of Things		</a:t>
            </a:r>
          </a:p>
        </p:txBody>
      </p:sp>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sp>
        <p:nvSpPr>
          <p:cNvPr id="12" name="Content Placeholder 2"/>
          <p:cNvSpPr txBox="1">
            <a:spLocks/>
          </p:cNvSpPr>
          <p:nvPr/>
        </p:nvSpPr>
        <p:spPr>
          <a:xfrm>
            <a:off x="177800" y="999458"/>
            <a:ext cx="6515100" cy="5664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3000" b="1" dirty="0" smtClean="0">
                <a:solidFill>
                  <a:srgbClr val="000069"/>
                </a:solidFill>
                <a:latin typeface="Arial"/>
                <a:cs typeface="Arial"/>
              </a:rPr>
              <a:t>Business Uses</a:t>
            </a:r>
          </a:p>
        </p:txBody>
      </p:sp>
      <p:sp>
        <p:nvSpPr>
          <p:cNvPr id="17" name="Content Placeholder 2"/>
          <p:cNvSpPr txBox="1">
            <a:spLocks/>
          </p:cNvSpPr>
          <p:nvPr/>
        </p:nvSpPr>
        <p:spPr>
          <a:xfrm>
            <a:off x="177800" y="1342358"/>
            <a:ext cx="1942763" cy="62203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000" b="1" dirty="0" smtClean="0">
                <a:solidFill>
                  <a:srgbClr val="FF0000"/>
                </a:solidFill>
                <a:latin typeface="Arial"/>
                <a:cs typeface="Arial"/>
              </a:rPr>
              <a:t>Devices</a:t>
            </a:r>
          </a:p>
        </p:txBody>
      </p:sp>
      <p:sp>
        <p:nvSpPr>
          <p:cNvPr id="18" name="Content Placeholder 2"/>
          <p:cNvSpPr txBox="1">
            <a:spLocks/>
          </p:cNvSpPr>
          <p:nvPr/>
        </p:nvSpPr>
        <p:spPr>
          <a:xfrm>
            <a:off x="3517900" y="1342358"/>
            <a:ext cx="2133263" cy="62203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000" b="1" dirty="0" smtClean="0">
                <a:solidFill>
                  <a:srgbClr val="FF0000"/>
                </a:solidFill>
                <a:latin typeface="Arial"/>
                <a:cs typeface="Arial"/>
              </a:rPr>
              <a:t>Gateways</a:t>
            </a:r>
          </a:p>
        </p:txBody>
      </p:sp>
      <p:sp>
        <p:nvSpPr>
          <p:cNvPr id="19" name="Content Placeholder 2"/>
          <p:cNvSpPr txBox="1">
            <a:spLocks/>
          </p:cNvSpPr>
          <p:nvPr/>
        </p:nvSpPr>
        <p:spPr>
          <a:xfrm>
            <a:off x="6908800" y="1342358"/>
            <a:ext cx="2133263" cy="62203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3000" b="1" dirty="0" smtClean="0">
                <a:solidFill>
                  <a:srgbClr val="FF0000"/>
                </a:solidFill>
                <a:latin typeface="Arial"/>
                <a:cs typeface="Arial"/>
              </a:rPr>
              <a:t>Backend</a:t>
            </a:r>
          </a:p>
        </p:txBody>
      </p:sp>
      <p:pic>
        <p:nvPicPr>
          <p:cNvPr id="24" name="Picture 23"/>
          <p:cNvPicPr>
            <a:picLocks noChangeAspect="1"/>
          </p:cNvPicPr>
          <p:nvPr/>
        </p:nvPicPr>
        <p:blipFill>
          <a:blip r:embed="rId3"/>
          <a:stretch>
            <a:fillRect/>
          </a:stretch>
        </p:blipFill>
        <p:spPr>
          <a:xfrm>
            <a:off x="1257300" y="1913594"/>
            <a:ext cx="6908800" cy="2686755"/>
          </a:xfrm>
          <a:prstGeom prst="rect">
            <a:avLst/>
          </a:prstGeom>
        </p:spPr>
      </p:pic>
      <p:pic>
        <p:nvPicPr>
          <p:cNvPr id="27" name="Picture 26"/>
          <p:cNvPicPr>
            <a:picLocks noChangeAspect="1"/>
          </p:cNvPicPr>
          <p:nvPr/>
        </p:nvPicPr>
        <p:blipFill>
          <a:blip r:embed="rId4"/>
          <a:stretch>
            <a:fillRect/>
          </a:stretch>
        </p:blipFill>
        <p:spPr>
          <a:xfrm>
            <a:off x="2786065" y="2239368"/>
            <a:ext cx="3906835" cy="2726332"/>
          </a:xfrm>
          <a:prstGeom prst="rect">
            <a:avLst/>
          </a:prstGeom>
        </p:spPr>
      </p:pic>
    </p:spTree>
    <p:extLst>
      <p:ext uri="{BB962C8B-B14F-4D97-AF65-F5344CB8AC3E}">
        <p14:creationId xmlns:p14="http://schemas.microsoft.com/office/powerpoint/2010/main" val="2602104903"/>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33951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Internet of Things		</a:t>
            </a:r>
          </a:p>
        </p:txBody>
      </p:sp>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sp>
        <p:nvSpPr>
          <p:cNvPr id="12" name="Content Placeholder 2"/>
          <p:cNvSpPr txBox="1">
            <a:spLocks/>
          </p:cNvSpPr>
          <p:nvPr/>
        </p:nvSpPr>
        <p:spPr>
          <a:xfrm>
            <a:off x="177800" y="999458"/>
            <a:ext cx="6515100" cy="5664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3000" b="1" dirty="0" smtClean="0">
                <a:solidFill>
                  <a:srgbClr val="000069"/>
                </a:solidFill>
                <a:latin typeface="Arial"/>
                <a:cs typeface="Arial"/>
              </a:rPr>
              <a:t>Video Networks</a:t>
            </a:r>
          </a:p>
        </p:txBody>
      </p:sp>
      <p:pic>
        <p:nvPicPr>
          <p:cNvPr id="19" name="Picture 18"/>
          <p:cNvPicPr>
            <a:picLocks noChangeAspect="1"/>
          </p:cNvPicPr>
          <p:nvPr/>
        </p:nvPicPr>
        <p:blipFill>
          <a:blip r:embed="rId3"/>
          <a:stretch>
            <a:fillRect/>
          </a:stretch>
        </p:blipFill>
        <p:spPr>
          <a:xfrm>
            <a:off x="194727" y="1879600"/>
            <a:ext cx="4178300" cy="1943100"/>
          </a:xfrm>
          <a:prstGeom prst="rect">
            <a:avLst/>
          </a:prstGeom>
        </p:spPr>
      </p:pic>
      <p:pic>
        <p:nvPicPr>
          <p:cNvPr id="21" name="Picture 20" descr="Video Ecosyste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0700" y="1444948"/>
            <a:ext cx="5753100" cy="3008209"/>
          </a:xfrm>
          <a:prstGeom prst="rect">
            <a:avLst/>
          </a:prstGeom>
        </p:spPr>
      </p:pic>
      <p:grpSp>
        <p:nvGrpSpPr>
          <p:cNvPr id="3" name="Group 2"/>
          <p:cNvGrpSpPr/>
          <p:nvPr/>
        </p:nvGrpSpPr>
        <p:grpSpPr>
          <a:xfrm>
            <a:off x="4508500" y="1733972"/>
            <a:ext cx="863407" cy="440312"/>
            <a:chOff x="4508500" y="1733972"/>
            <a:chExt cx="863407" cy="440312"/>
          </a:xfrm>
        </p:grpSpPr>
        <p:pic>
          <p:nvPicPr>
            <p:cNvPr id="14" name="Picture 13" descr="Receiver_generi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8500" y="1733972"/>
              <a:ext cx="863407" cy="440312"/>
            </a:xfrm>
            <a:prstGeom prst="rect">
              <a:avLst/>
            </a:prstGeom>
          </p:spPr>
        </p:pic>
        <p:sp>
          <p:nvSpPr>
            <p:cNvPr id="15" name="TextBox 14"/>
            <p:cNvSpPr txBox="1"/>
            <p:nvPr/>
          </p:nvSpPr>
          <p:spPr>
            <a:xfrm>
              <a:off x="4623184" y="1816100"/>
              <a:ext cx="685415" cy="276999"/>
            </a:xfrm>
            <a:prstGeom prst="rect">
              <a:avLst/>
            </a:prstGeom>
            <a:noFill/>
          </p:spPr>
          <p:txBody>
            <a:bodyPr wrap="square" rtlCol="0">
              <a:spAutoFit/>
            </a:bodyPr>
            <a:lstStyle/>
            <a:p>
              <a:r>
                <a:rPr lang="en-US" sz="1200" dirty="0" smtClean="0">
                  <a:solidFill>
                    <a:srgbClr val="FFFFFF"/>
                  </a:solidFill>
                  <a:latin typeface="Arial"/>
                  <a:cs typeface="Arial"/>
                </a:rPr>
                <a:t>VCMS</a:t>
              </a:r>
              <a:endParaRPr lang="en-US" sz="1200" dirty="0">
                <a:solidFill>
                  <a:srgbClr val="FFFFFF"/>
                </a:solidFill>
                <a:latin typeface="Arial"/>
                <a:cs typeface="Arial"/>
              </a:endParaRPr>
            </a:p>
          </p:txBody>
        </p:sp>
      </p:grpSp>
    </p:spTree>
    <p:extLst>
      <p:ext uri="{BB962C8B-B14F-4D97-AF65-F5344CB8AC3E}">
        <p14:creationId xmlns:p14="http://schemas.microsoft.com/office/powerpoint/2010/main" val="2367587297"/>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33951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Internet of Things		</a:t>
            </a:r>
          </a:p>
        </p:txBody>
      </p:sp>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sp>
        <p:nvSpPr>
          <p:cNvPr id="12" name="Content Placeholder 2"/>
          <p:cNvSpPr txBox="1">
            <a:spLocks/>
          </p:cNvSpPr>
          <p:nvPr/>
        </p:nvSpPr>
        <p:spPr>
          <a:xfrm>
            <a:off x="444500" y="1139158"/>
            <a:ext cx="6515100" cy="5664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3000" b="1" dirty="0" smtClean="0">
                <a:solidFill>
                  <a:srgbClr val="000069"/>
                </a:solidFill>
                <a:latin typeface="Arial"/>
                <a:cs typeface="Arial"/>
              </a:rPr>
              <a:t>DETN / GETN / MIST</a:t>
            </a:r>
          </a:p>
        </p:txBody>
      </p:sp>
      <p:pic>
        <p:nvPicPr>
          <p:cNvPr id="13" name="Picture 3" descr="C:\WINDOWS\DESKTOP\ILCE Project\PIX\ilcet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300" y="3543300"/>
            <a:ext cx="830263" cy="830263"/>
          </a:xfrm>
          <a:prstGeom prst="rect">
            <a:avLst/>
          </a:prstGeom>
          <a:noFill/>
          <a:extLst>
            <a:ext uri="{909E8E84-426E-40dd-AFC4-6F175D3DCCD1}">
              <a14:hiddenFill xmlns:a14="http://schemas.microsoft.com/office/drawing/2010/main">
                <a:solidFill>
                  <a:srgbClr val="FFFFFF"/>
                </a:solidFill>
              </a14:hiddenFill>
            </a:ext>
          </a:extLst>
        </p:spPr>
      </p:pic>
      <p:sp>
        <p:nvSpPr>
          <p:cNvPr id="14" name="Line 4"/>
          <p:cNvSpPr>
            <a:spLocks noChangeShapeType="1"/>
          </p:cNvSpPr>
          <p:nvPr/>
        </p:nvSpPr>
        <p:spPr bwMode="auto">
          <a:xfrm flipV="1">
            <a:off x="3975101" y="1037254"/>
            <a:ext cx="1007624" cy="1058246"/>
          </a:xfrm>
          <a:prstGeom prst="line">
            <a:avLst/>
          </a:prstGeom>
          <a:noFill/>
          <a:ln w="571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Line 5"/>
          <p:cNvSpPr>
            <a:spLocks noChangeShapeType="1"/>
          </p:cNvSpPr>
          <p:nvPr/>
        </p:nvSpPr>
        <p:spPr bwMode="auto">
          <a:xfrm flipV="1">
            <a:off x="2984500" y="2705100"/>
            <a:ext cx="381000"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Rectangle 6"/>
          <p:cNvSpPr>
            <a:spLocks noChangeArrowheads="1"/>
          </p:cNvSpPr>
          <p:nvPr/>
        </p:nvSpPr>
        <p:spPr bwMode="auto">
          <a:xfrm>
            <a:off x="2146300" y="2324100"/>
            <a:ext cx="830263" cy="63658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400" b="1" dirty="0">
                <a:solidFill>
                  <a:schemeClr val="tx1"/>
                </a:solidFill>
                <a:latin typeface="Arial" charset="0"/>
              </a:rPr>
              <a:t>    </a:t>
            </a:r>
            <a:r>
              <a:rPr lang="en-US" sz="1400" b="1" dirty="0" smtClean="0">
                <a:solidFill>
                  <a:schemeClr val="bg1"/>
                </a:solidFill>
                <a:latin typeface="Arial" charset="0"/>
              </a:rPr>
              <a:t>uplink   </a:t>
            </a:r>
            <a:r>
              <a:rPr lang="en-US" sz="1400" b="1" dirty="0">
                <a:solidFill>
                  <a:schemeClr val="tx1"/>
                </a:solidFill>
                <a:latin typeface="Arial" charset="0"/>
              </a:rPr>
              <a:t>	</a:t>
            </a:r>
          </a:p>
        </p:txBody>
      </p:sp>
      <p:sp>
        <p:nvSpPr>
          <p:cNvPr id="17" name="Line 7"/>
          <p:cNvSpPr>
            <a:spLocks noChangeShapeType="1"/>
          </p:cNvSpPr>
          <p:nvPr/>
        </p:nvSpPr>
        <p:spPr bwMode="auto">
          <a:xfrm>
            <a:off x="5855243" y="864482"/>
            <a:ext cx="382902" cy="1122571"/>
          </a:xfrm>
          <a:prstGeom prst="line">
            <a:avLst/>
          </a:prstGeom>
          <a:noFill/>
          <a:ln w="571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8" name="Group 8"/>
          <p:cNvGrpSpPr>
            <a:grpSpLocks/>
          </p:cNvGrpSpPr>
          <p:nvPr/>
        </p:nvGrpSpPr>
        <p:grpSpPr bwMode="auto">
          <a:xfrm flipH="1">
            <a:off x="6236391" y="1921247"/>
            <a:ext cx="449263" cy="698500"/>
            <a:chOff x="5148" y="2654"/>
            <a:chExt cx="528" cy="823"/>
          </a:xfrm>
        </p:grpSpPr>
        <p:sp>
          <p:nvSpPr>
            <p:cNvPr id="19" name="Rectangle 9"/>
            <p:cNvSpPr>
              <a:spLocks noChangeArrowheads="1"/>
            </p:cNvSpPr>
            <p:nvPr/>
          </p:nvSpPr>
          <p:spPr bwMode="auto">
            <a:xfrm>
              <a:off x="5348" y="2992"/>
              <a:ext cx="103" cy="443"/>
            </a:xfrm>
            <a:prstGeom prst="rect">
              <a:avLst/>
            </a:prstGeom>
            <a:solidFill>
              <a:srgbClr val="000000"/>
            </a:solidFill>
            <a:ln w="9525">
              <a:solidFill>
                <a:schemeClr val="tx1"/>
              </a:solidFill>
              <a:miter lim="800000"/>
              <a:headEnd/>
              <a:tailEnd/>
            </a:ln>
          </p:spPr>
          <p:txBody>
            <a:bodyPr/>
            <a:lstStyle/>
            <a:p>
              <a:endParaRPr lang="en-US"/>
            </a:p>
          </p:txBody>
        </p:sp>
        <p:sp>
          <p:nvSpPr>
            <p:cNvPr id="20" name="Rectangle 10"/>
            <p:cNvSpPr>
              <a:spLocks noChangeArrowheads="1"/>
            </p:cNvSpPr>
            <p:nvPr/>
          </p:nvSpPr>
          <p:spPr bwMode="auto">
            <a:xfrm>
              <a:off x="5348" y="2992"/>
              <a:ext cx="103" cy="443"/>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Rectangle 11"/>
            <p:cNvSpPr>
              <a:spLocks noChangeArrowheads="1"/>
            </p:cNvSpPr>
            <p:nvPr/>
          </p:nvSpPr>
          <p:spPr bwMode="auto">
            <a:xfrm>
              <a:off x="5148" y="3415"/>
              <a:ext cx="504" cy="62"/>
            </a:xfrm>
            <a:prstGeom prst="rect">
              <a:avLst/>
            </a:prstGeom>
            <a:solidFill>
              <a:srgbClr val="000000"/>
            </a:solidFill>
            <a:ln w="9525">
              <a:solidFill>
                <a:schemeClr val="tx1"/>
              </a:solidFill>
              <a:miter lim="800000"/>
              <a:headEnd/>
              <a:tailEnd/>
            </a:ln>
          </p:spPr>
          <p:txBody>
            <a:bodyPr/>
            <a:lstStyle/>
            <a:p>
              <a:endParaRPr lang="en-US"/>
            </a:p>
          </p:txBody>
        </p:sp>
        <p:sp>
          <p:nvSpPr>
            <p:cNvPr id="22" name="Rectangle 12"/>
            <p:cNvSpPr>
              <a:spLocks noChangeArrowheads="1"/>
            </p:cNvSpPr>
            <p:nvPr/>
          </p:nvSpPr>
          <p:spPr bwMode="auto">
            <a:xfrm>
              <a:off x="5148" y="3415"/>
              <a:ext cx="504" cy="62"/>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3"/>
            <p:cNvSpPr>
              <a:spLocks/>
            </p:cNvSpPr>
            <p:nvPr/>
          </p:nvSpPr>
          <p:spPr bwMode="auto">
            <a:xfrm>
              <a:off x="5217" y="3131"/>
              <a:ext cx="204" cy="324"/>
            </a:xfrm>
            <a:custGeom>
              <a:avLst/>
              <a:gdLst>
                <a:gd name="T0" fmla="*/ 408 w 408"/>
                <a:gd name="T1" fmla="*/ 48 h 648"/>
                <a:gd name="T2" fmla="*/ 350 w 408"/>
                <a:gd name="T3" fmla="*/ 47 h 648"/>
                <a:gd name="T4" fmla="*/ 0 w 408"/>
                <a:gd name="T5" fmla="*/ 609 h 648"/>
                <a:gd name="T6" fmla="*/ 57 w 408"/>
                <a:gd name="T7" fmla="*/ 648 h 648"/>
                <a:gd name="T8" fmla="*/ 407 w 408"/>
                <a:gd name="T9" fmla="*/ 86 h 648"/>
                <a:gd name="T10" fmla="*/ 349 w 408"/>
                <a:gd name="T11" fmla="*/ 85 h 648"/>
                <a:gd name="T12" fmla="*/ 408 w 408"/>
                <a:gd name="T13" fmla="*/ 48 h 648"/>
                <a:gd name="T14" fmla="*/ 380 w 408"/>
                <a:gd name="T15" fmla="*/ 0 h 648"/>
                <a:gd name="T16" fmla="*/ 350 w 408"/>
                <a:gd name="T17" fmla="*/ 47 h 648"/>
                <a:gd name="T18" fmla="*/ 408 w 408"/>
                <a:gd name="T19" fmla="*/ 4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 h="648">
                  <a:moveTo>
                    <a:pt x="408" y="48"/>
                  </a:moveTo>
                  <a:lnTo>
                    <a:pt x="350" y="47"/>
                  </a:lnTo>
                  <a:lnTo>
                    <a:pt x="0" y="609"/>
                  </a:lnTo>
                  <a:lnTo>
                    <a:pt x="57" y="648"/>
                  </a:lnTo>
                  <a:lnTo>
                    <a:pt x="407" y="86"/>
                  </a:lnTo>
                  <a:lnTo>
                    <a:pt x="349" y="85"/>
                  </a:lnTo>
                  <a:lnTo>
                    <a:pt x="408" y="48"/>
                  </a:lnTo>
                  <a:lnTo>
                    <a:pt x="380" y="0"/>
                  </a:lnTo>
                  <a:lnTo>
                    <a:pt x="350" y="47"/>
                  </a:lnTo>
                  <a:lnTo>
                    <a:pt x="408" y="48"/>
                  </a:lnTo>
                  <a:close/>
                </a:path>
              </a:pathLst>
            </a:custGeom>
            <a:solidFill>
              <a:srgbClr val="000000"/>
            </a:solidFill>
            <a:ln w="9525">
              <a:solidFill>
                <a:schemeClr val="tx1"/>
              </a:solidFill>
              <a:round/>
              <a:headEnd/>
              <a:tailEnd/>
            </a:ln>
          </p:spPr>
          <p:txBody>
            <a:bodyPr/>
            <a:lstStyle/>
            <a:p>
              <a:endParaRPr lang="en-US"/>
            </a:p>
          </p:txBody>
        </p:sp>
        <p:sp>
          <p:nvSpPr>
            <p:cNvPr id="24" name="Freeform 14"/>
            <p:cNvSpPr>
              <a:spLocks/>
            </p:cNvSpPr>
            <p:nvPr/>
          </p:nvSpPr>
          <p:spPr bwMode="auto">
            <a:xfrm>
              <a:off x="5391" y="3156"/>
              <a:ext cx="188" cy="299"/>
            </a:xfrm>
            <a:custGeom>
              <a:avLst/>
              <a:gdLst>
                <a:gd name="T0" fmla="*/ 346 w 375"/>
                <a:gd name="T1" fmla="*/ 580 h 599"/>
                <a:gd name="T2" fmla="*/ 375 w 375"/>
                <a:gd name="T3" fmla="*/ 562 h 599"/>
                <a:gd name="T4" fmla="*/ 59 w 375"/>
                <a:gd name="T5" fmla="*/ 0 h 599"/>
                <a:gd name="T6" fmla="*/ 0 w 375"/>
                <a:gd name="T7" fmla="*/ 37 h 599"/>
                <a:gd name="T8" fmla="*/ 316 w 375"/>
                <a:gd name="T9" fmla="*/ 599 h 599"/>
                <a:gd name="T10" fmla="*/ 346 w 375"/>
                <a:gd name="T11" fmla="*/ 580 h 599"/>
              </a:gdLst>
              <a:ahLst/>
              <a:cxnLst>
                <a:cxn ang="0">
                  <a:pos x="T0" y="T1"/>
                </a:cxn>
                <a:cxn ang="0">
                  <a:pos x="T2" y="T3"/>
                </a:cxn>
                <a:cxn ang="0">
                  <a:pos x="T4" y="T5"/>
                </a:cxn>
                <a:cxn ang="0">
                  <a:pos x="T6" y="T7"/>
                </a:cxn>
                <a:cxn ang="0">
                  <a:pos x="T8" y="T9"/>
                </a:cxn>
                <a:cxn ang="0">
                  <a:pos x="T10" y="T11"/>
                </a:cxn>
              </a:cxnLst>
              <a:rect l="0" t="0" r="r" b="b"/>
              <a:pathLst>
                <a:path w="375" h="599">
                  <a:moveTo>
                    <a:pt x="346" y="580"/>
                  </a:moveTo>
                  <a:lnTo>
                    <a:pt x="375" y="562"/>
                  </a:lnTo>
                  <a:lnTo>
                    <a:pt x="59" y="0"/>
                  </a:lnTo>
                  <a:lnTo>
                    <a:pt x="0" y="37"/>
                  </a:lnTo>
                  <a:lnTo>
                    <a:pt x="316" y="599"/>
                  </a:lnTo>
                  <a:lnTo>
                    <a:pt x="346" y="580"/>
                  </a:lnTo>
                  <a:close/>
                </a:path>
              </a:pathLst>
            </a:custGeom>
            <a:solidFill>
              <a:srgbClr val="000000"/>
            </a:solidFill>
            <a:ln w="9525">
              <a:solidFill>
                <a:schemeClr val="tx1"/>
              </a:solidFill>
              <a:round/>
              <a:headEnd/>
              <a:tailEnd/>
            </a:ln>
          </p:spPr>
          <p:txBody>
            <a:bodyPr/>
            <a:lstStyle/>
            <a:p>
              <a:endParaRPr lang="en-US"/>
            </a:p>
          </p:txBody>
        </p:sp>
        <p:sp>
          <p:nvSpPr>
            <p:cNvPr id="25" name="Freeform 15"/>
            <p:cNvSpPr>
              <a:spLocks/>
            </p:cNvSpPr>
            <p:nvPr/>
          </p:nvSpPr>
          <p:spPr bwMode="auto">
            <a:xfrm>
              <a:off x="5197" y="2686"/>
              <a:ext cx="447" cy="584"/>
            </a:xfrm>
            <a:custGeom>
              <a:avLst/>
              <a:gdLst>
                <a:gd name="T0" fmla="*/ 893 w 893"/>
                <a:gd name="T1" fmla="*/ 1122 h 1168"/>
                <a:gd name="T2" fmla="*/ 867 w 893"/>
                <a:gd name="T3" fmla="*/ 1140 h 1168"/>
                <a:gd name="T4" fmla="*/ 835 w 893"/>
                <a:gd name="T5" fmla="*/ 1154 h 1168"/>
                <a:gd name="T6" fmla="*/ 799 w 893"/>
                <a:gd name="T7" fmla="*/ 1163 h 1168"/>
                <a:gd name="T8" fmla="*/ 760 w 893"/>
                <a:gd name="T9" fmla="*/ 1168 h 1168"/>
                <a:gd name="T10" fmla="*/ 717 w 893"/>
                <a:gd name="T11" fmla="*/ 1168 h 1168"/>
                <a:gd name="T12" fmla="*/ 672 w 893"/>
                <a:gd name="T13" fmla="*/ 1163 h 1168"/>
                <a:gd name="T14" fmla="*/ 624 w 893"/>
                <a:gd name="T15" fmla="*/ 1154 h 1168"/>
                <a:gd name="T16" fmla="*/ 575 w 893"/>
                <a:gd name="T17" fmla="*/ 1139 h 1168"/>
                <a:gd name="T18" fmla="*/ 524 w 893"/>
                <a:gd name="T19" fmla="*/ 1120 h 1168"/>
                <a:gd name="T20" fmla="*/ 474 w 893"/>
                <a:gd name="T21" fmla="*/ 1096 h 1168"/>
                <a:gd name="T22" fmla="*/ 423 w 893"/>
                <a:gd name="T23" fmla="*/ 1067 h 1168"/>
                <a:gd name="T24" fmla="*/ 372 w 893"/>
                <a:gd name="T25" fmla="*/ 1032 h 1168"/>
                <a:gd name="T26" fmla="*/ 323 w 893"/>
                <a:gd name="T27" fmla="*/ 992 h 1168"/>
                <a:gd name="T28" fmla="*/ 274 w 893"/>
                <a:gd name="T29" fmla="*/ 947 h 1168"/>
                <a:gd name="T30" fmla="*/ 228 w 893"/>
                <a:gd name="T31" fmla="*/ 897 h 1168"/>
                <a:gd name="T32" fmla="*/ 184 w 893"/>
                <a:gd name="T33" fmla="*/ 842 h 1168"/>
                <a:gd name="T34" fmla="*/ 163 w 893"/>
                <a:gd name="T35" fmla="*/ 813 h 1168"/>
                <a:gd name="T36" fmla="*/ 144 w 893"/>
                <a:gd name="T37" fmla="*/ 783 h 1168"/>
                <a:gd name="T38" fmla="*/ 127 w 893"/>
                <a:gd name="T39" fmla="*/ 752 h 1168"/>
                <a:gd name="T40" fmla="*/ 110 w 893"/>
                <a:gd name="T41" fmla="*/ 722 h 1168"/>
                <a:gd name="T42" fmla="*/ 95 w 893"/>
                <a:gd name="T43" fmla="*/ 691 h 1168"/>
                <a:gd name="T44" fmla="*/ 81 w 893"/>
                <a:gd name="T45" fmla="*/ 660 h 1168"/>
                <a:gd name="T46" fmla="*/ 68 w 893"/>
                <a:gd name="T47" fmla="*/ 628 h 1168"/>
                <a:gd name="T48" fmla="*/ 56 w 893"/>
                <a:gd name="T49" fmla="*/ 597 h 1168"/>
                <a:gd name="T50" fmla="*/ 46 w 893"/>
                <a:gd name="T51" fmla="*/ 565 h 1168"/>
                <a:gd name="T52" fmla="*/ 36 w 893"/>
                <a:gd name="T53" fmla="*/ 534 h 1168"/>
                <a:gd name="T54" fmla="*/ 29 w 893"/>
                <a:gd name="T55" fmla="*/ 503 h 1168"/>
                <a:gd name="T56" fmla="*/ 21 w 893"/>
                <a:gd name="T57" fmla="*/ 472 h 1168"/>
                <a:gd name="T58" fmla="*/ 15 w 893"/>
                <a:gd name="T59" fmla="*/ 441 h 1168"/>
                <a:gd name="T60" fmla="*/ 10 w 893"/>
                <a:gd name="T61" fmla="*/ 410 h 1168"/>
                <a:gd name="T62" fmla="*/ 7 w 893"/>
                <a:gd name="T63" fmla="*/ 380 h 1168"/>
                <a:gd name="T64" fmla="*/ 3 w 893"/>
                <a:gd name="T65" fmla="*/ 350 h 1168"/>
                <a:gd name="T66" fmla="*/ 1 w 893"/>
                <a:gd name="T67" fmla="*/ 321 h 1168"/>
                <a:gd name="T68" fmla="*/ 0 w 893"/>
                <a:gd name="T69" fmla="*/ 293 h 1168"/>
                <a:gd name="T70" fmla="*/ 0 w 893"/>
                <a:gd name="T71" fmla="*/ 265 h 1168"/>
                <a:gd name="T72" fmla="*/ 0 w 893"/>
                <a:gd name="T73" fmla="*/ 239 h 1168"/>
                <a:gd name="T74" fmla="*/ 2 w 893"/>
                <a:gd name="T75" fmla="*/ 212 h 1168"/>
                <a:gd name="T76" fmla="*/ 4 w 893"/>
                <a:gd name="T77" fmla="*/ 187 h 1168"/>
                <a:gd name="T78" fmla="*/ 8 w 893"/>
                <a:gd name="T79" fmla="*/ 163 h 1168"/>
                <a:gd name="T80" fmla="*/ 11 w 893"/>
                <a:gd name="T81" fmla="*/ 139 h 1168"/>
                <a:gd name="T82" fmla="*/ 16 w 893"/>
                <a:gd name="T83" fmla="*/ 117 h 1168"/>
                <a:gd name="T84" fmla="*/ 22 w 893"/>
                <a:gd name="T85" fmla="*/ 96 h 1168"/>
                <a:gd name="T86" fmla="*/ 29 w 893"/>
                <a:gd name="T87" fmla="*/ 77 h 1168"/>
                <a:gd name="T88" fmla="*/ 35 w 893"/>
                <a:gd name="T89" fmla="*/ 58 h 1168"/>
                <a:gd name="T90" fmla="*/ 43 w 893"/>
                <a:gd name="T91" fmla="*/ 41 h 1168"/>
                <a:gd name="T92" fmla="*/ 51 w 893"/>
                <a:gd name="T93" fmla="*/ 26 h 1168"/>
                <a:gd name="T94" fmla="*/ 59 w 893"/>
                <a:gd name="T95" fmla="*/ 12 h 1168"/>
                <a:gd name="T96" fmla="*/ 69 w 893"/>
                <a:gd name="T97" fmla="*/ 0 h 1168"/>
                <a:gd name="T98" fmla="*/ 893 w 893"/>
                <a:gd name="T99" fmla="*/ 1122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3" h="1168">
                  <a:moveTo>
                    <a:pt x="893" y="1122"/>
                  </a:moveTo>
                  <a:lnTo>
                    <a:pt x="867" y="1140"/>
                  </a:lnTo>
                  <a:lnTo>
                    <a:pt x="835" y="1154"/>
                  </a:lnTo>
                  <a:lnTo>
                    <a:pt x="799" y="1163"/>
                  </a:lnTo>
                  <a:lnTo>
                    <a:pt x="760" y="1168"/>
                  </a:lnTo>
                  <a:lnTo>
                    <a:pt x="717" y="1168"/>
                  </a:lnTo>
                  <a:lnTo>
                    <a:pt x="672" y="1163"/>
                  </a:lnTo>
                  <a:lnTo>
                    <a:pt x="624" y="1154"/>
                  </a:lnTo>
                  <a:lnTo>
                    <a:pt x="575" y="1139"/>
                  </a:lnTo>
                  <a:lnTo>
                    <a:pt x="524" y="1120"/>
                  </a:lnTo>
                  <a:lnTo>
                    <a:pt x="474" y="1096"/>
                  </a:lnTo>
                  <a:lnTo>
                    <a:pt x="423" y="1067"/>
                  </a:lnTo>
                  <a:lnTo>
                    <a:pt x="372" y="1032"/>
                  </a:lnTo>
                  <a:lnTo>
                    <a:pt x="323" y="992"/>
                  </a:lnTo>
                  <a:lnTo>
                    <a:pt x="274" y="947"/>
                  </a:lnTo>
                  <a:lnTo>
                    <a:pt x="228" y="897"/>
                  </a:lnTo>
                  <a:lnTo>
                    <a:pt x="184" y="842"/>
                  </a:lnTo>
                  <a:lnTo>
                    <a:pt x="163" y="813"/>
                  </a:lnTo>
                  <a:lnTo>
                    <a:pt x="144" y="783"/>
                  </a:lnTo>
                  <a:lnTo>
                    <a:pt x="127" y="752"/>
                  </a:lnTo>
                  <a:lnTo>
                    <a:pt x="110" y="722"/>
                  </a:lnTo>
                  <a:lnTo>
                    <a:pt x="95" y="691"/>
                  </a:lnTo>
                  <a:lnTo>
                    <a:pt x="81" y="660"/>
                  </a:lnTo>
                  <a:lnTo>
                    <a:pt x="68" y="628"/>
                  </a:lnTo>
                  <a:lnTo>
                    <a:pt x="56" y="597"/>
                  </a:lnTo>
                  <a:lnTo>
                    <a:pt x="46" y="565"/>
                  </a:lnTo>
                  <a:lnTo>
                    <a:pt x="36" y="534"/>
                  </a:lnTo>
                  <a:lnTo>
                    <a:pt x="29" y="503"/>
                  </a:lnTo>
                  <a:lnTo>
                    <a:pt x="21" y="472"/>
                  </a:lnTo>
                  <a:lnTo>
                    <a:pt x="15" y="441"/>
                  </a:lnTo>
                  <a:lnTo>
                    <a:pt x="10" y="410"/>
                  </a:lnTo>
                  <a:lnTo>
                    <a:pt x="7" y="380"/>
                  </a:lnTo>
                  <a:lnTo>
                    <a:pt x="3" y="350"/>
                  </a:lnTo>
                  <a:lnTo>
                    <a:pt x="1" y="321"/>
                  </a:lnTo>
                  <a:lnTo>
                    <a:pt x="0" y="293"/>
                  </a:lnTo>
                  <a:lnTo>
                    <a:pt x="0" y="265"/>
                  </a:lnTo>
                  <a:lnTo>
                    <a:pt x="0" y="239"/>
                  </a:lnTo>
                  <a:lnTo>
                    <a:pt x="2" y="212"/>
                  </a:lnTo>
                  <a:lnTo>
                    <a:pt x="4" y="187"/>
                  </a:lnTo>
                  <a:lnTo>
                    <a:pt x="8" y="163"/>
                  </a:lnTo>
                  <a:lnTo>
                    <a:pt x="11" y="139"/>
                  </a:lnTo>
                  <a:lnTo>
                    <a:pt x="16" y="117"/>
                  </a:lnTo>
                  <a:lnTo>
                    <a:pt x="22" y="96"/>
                  </a:lnTo>
                  <a:lnTo>
                    <a:pt x="29" y="77"/>
                  </a:lnTo>
                  <a:lnTo>
                    <a:pt x="35" y="58"/>
                  </a:lnTo>
                  <a:lnTo>
                    <a:pt x="43" y="41"/>
                  </a:lnTo>
                  <a:lnTo>
                    <a:pt x="51" y="26"/>
                  </a:lnTo>
                  <a:lnTo>
                    <a:pt x="59" y="12"/>
                  </a:lnTo>
                  <a:lnTo>
                    <a:pt x="69" y="0"/>
                  </a:lnTo>
                  <a:lnTo>
                    <a:pt x="893" y="1122"/>
                  </a:lnTo>
                  <a:close/>
                </a:path>
              </a:pathLst>
            </a:custGeom>
            <a:solidFill>
              <a:srgbClr val="000000"/>
            </a:solidFill>
            <a:ln w="9525">
              <a:solidFill>
                <a:schemeClr val="tx1"/>
              </a:solidFill>
              <a:round/>
              <a:headEnd/>
              <a:tailEnd/>
            </a:ln>
          </p:spPr>
          <p:txBody>
            <a:bodyPr/>
            <a:lstStyle/>
            <a:p>
              <a:endParaRPr lang="en-US"/>
            </a:p>
          </p:txBody>
        </p:sp>
        <p:sp>
          <p:nvSpPr>
            <p:cNvPr id="26" name="Freeform 16"/>
            <p:cNvSpPr>
              <a:spLocks/>
            </p:cNvSpPr>
            <p:nvPr/>
          </p:nvSpPr>
          <p:spPr bwMode="auto">
            <a:xfrm>
              <a:off x="5285" y="3104"/>
              <a:ext cx="362" cy="172"/>
            </a:xfrm>
            <a:custGeom>
              <a:avLst/>
              <a:gdLst>
                <a:gd name="T0" fmla="*/ 0 w 725"/>
                <a:gd name="T1" fmla="*/ 14 h 344"/>
                <a:gd name="T2" fmla="*/ 0 w 725"/>
                <a:gd name="T3" fmla="*/ 14 h 344"/>
                <a:gd name="T4" fmla="*/ 45 w 725"/>
                <a:gd name="T5" fmla="*/ 70 h 344"/>
                <a:gd name="T6" fmla="*/ 92 w 725"/>
                <a:gd name="T7" fmla="*/ 120 h 344"/>
                <a:gd name="T8" fmla="*/ 141 w 725"/>
                <a:gd name="T9" fmla="*/ 166 h 344"/>
                <a:gd name="T10" fmla="*/ 191 w 725"/>
                <a:gd name="T11" fmla="*/ 207 h 344"/>
                <a:gd name="T12" fmla="*/ 242 w 725"/>
                <a:gd name="T13" fmla="*/ 242 h 344"/>
                <a:gd name="T14" fmla="*/ 294 w 725"/>
                <a:gd name="T15" fmla="*/ 271 h 344"/>
                <a:gd name="T16" fmla="*/ 345 w 725"/>
                <a:gd name="T17" fmla="*/ 295 h 344"/>
                <a:gd name="T18" fmla="*/ 397 w 725"/>
                <a:gd name="T19" fmla="*/ 315 h 344"/>
                <a:gd name="T20" fmla="*/ 447 w 725"/>
                <a:gd name="T21" fmla="*/ 331 h 344"/>
                <a:gd name="T22" fmla="*/ 496 w 725"/>
                <a:gd name="T23" fmla="*/ 340 h 344"/>
                <a:gd name="T24" fmla="*/ 542 w 725"/>
                <a:gd name="T25" fmla="*/ 344 h 344"/>
                <a:gd name="T26" fmla="*/ 586 w 725"/>
                <a:gd name="T27" fmla="*/ 344 h 344"/>
                <a:gd name="T28" fmla="*/ 626 w 725"/>
                <a:gd name="T29" fmla="*/ 340 h 344"/>
                <a:gd name="T30" fmla="*/ 663 w 725"/>
                <a:gd name="T31" fmla="*/ 329 h 344"/>
                <a:gd name="T32" fmla="*/ 697 w 725"/>
                <a:gd name="T33" fmla="*/ 316 h 344"/>
                <a:gd name="T34" fmla="*/ 725 w 725"/>
                <a:gd name="T35" fmla="*/ 296 h 344"/>
                <a:gd name="T36" fmla="*/ 712 w 725"/>
                <a:gd name="T37" fmla="*/ 278 h 344"/>
                <a:gd name="T38" fmla="*/ 686 w 725"/>
                <a:gd name="T39" fmla="*/ 295 h 344"/>
                <a:gd name="T40" fmla="*/ 657 w 725"/>
                <a:gd name="T41" fmla="*/ 309 h 344"/>
                <a:gd name="T42" fmla="*/ 621 w 725"/>
                <a:gd name="T43" fmla="*/ 317 h 344"/>
                <a:gd name="T44" fmla="*/ 584 w 725"/>
                <a:gd name="T45" fmla="*/ 321 h 344"/>
                <a:gd name="T46" fmla="*/ 542 w 725"/>
                <a:gd name="T47" fmla="*/ 321 h 344"/>
                <a:gd name="T48" fmla="*/ 498 w 725"/>
                <a:gd name="T49" fmla="*/ 317 h 344"/>
                <a:gd name="T50" fmla="*/ 452 w 725"/>
                <a:gd name="T51" fmla="*/ 308 h 344"/>
                <a:gd name="T52" fmla="*/ 403 w 725"/>
                <a:gd name="T53" fmla="*/ 294 h 344"/>
                <a:gd name="T54" fmla="*/ 354 w 725"/>
                <a:gd name="T55" fmla="*/ 274 h 344"/>
                <a:gd name="T56" fmla="*/ 303 w 725"/>
                <a:gd name="T57" fmla="*/ 250 h 344"/>
                <a:gd name="T58" fmla="*/ 253 w 725"/>
                <a:gd name="T59" fmla="*/ 221 h 344"/>
                <a:gd name="T60" fmla="*/ 204 w 725"/>
                <a:gd name="T61" fmla="*/ 188 h 344"/>
                <a:gd name="T62" fmla="*/ 154 w 725"/>
                <a:gd name="T63" fmla="*/ 148 h 344"/>
                <a:gd name="T64" fmla="*/ 107 w 725"/>
                <a:gd name="T65" fmla="*/ 104 h 344"/>
                <a:gd name="T66" fmla="*/ 61 w 725"/>
                <a:gd name="T67" fmla="*/ 54 h 344"/>
                <a:gd name="T68" fmla="*/ 18 w 725"/>
                <a:gd name="T69" fmla="*/ 0 h 344"/>
                <a:gd name="T70" fmla="*/ 18 w 725"/>
                <a:gd name="T71" fmla="*/ 0 h 344"/>
                <a:gd name="T72" fmla="*/ 0 w 725"/>
                <a:gd name="T73" fmla="*/ 14 h 344"/>
                <a:gd name="T74" fmla="*/ 0 w 725"/>
                <a:gd name="T75" fmla="*/ 14 h 344"/>
                <a:gd name="T76" fmla="*/ 0 w 725"/>
                <a:gd name="T77" fmla="*/ 1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5" h="344">
                  <a:moveTo>
                    <a:pt x="0" y="14"/>
                  </a:moveTo>
                  <a:lnTo>
                    <a:pt x="0" y="14"/>
                  </a:lnTo>
                  <a:lnTo>
                    <a:pt x="45" y="70"/>
                  </a:lnTo>
                  <a:lnTo>
                    <a:pt x="92" y="120"/>
                  </a:lnTo>
                  <a:lnTo>
                    <a:pt x="141" y="166"/>
                  </a:lnTo>
                  <a:lnTo>
                    <a:pt x="191" y="207"/>
                  </a:lnTo>
                  <a:lnTo>
                    <a:pt x="242" y="242"/>
                  </a:lnTo>
                  <a:lnTo>
                    <a:pt x="294" y="271"/>
                  </a:lnTo>
                  <a:lnTo>
                    <a:pt x="345" y="295"/>
                  </a:lnTo>
                  <a:lnTo>
                    <a:pt x="397" y="315"/>
                  </a:lnTo>
                  <a:lnTo>
                    <a:pt x="447" y="331"/>
                  </a:lnTo>
                  <a:lnTo>
                    <a:pt x="496" y="340"/>
                  </a:lnTo>
                  <a:lnTo>
                    <a:pt x="542" y="344"/>
                  </a:lnTo>
                  <a:lnTo>
                    <a:pt x="586" y="344"/>
                  </a:lnTo>
                  <a:lnTo>
                    <a:pt x="626" y="340"/>
                  </a:lnTo>
                  <a:lnTo>
                    <a:pt x="663" y="329"/>
                  </a:lnTo>
                  <a:lnTo>
                    <a:pt x="697" y="316"/>
                  </a:lnTo>
                  <a:lnTo>
                    <a:pt x="725" y="296"/>
                  </a:lnTo>
                  <a:lnTo>
                    <a:pt x="712" y="278"/>
                  </a:lnTo>
                  <a:lnTo>
                    <a:pt x="686" y="295"/>
                  </a:lnTo>
                  <a:lnTo>
                    <a:pt x="657" y="309"/>
                  </a:lnTo>
                  <a:lnTo>
                    <a:pt x="621" y="317"/>
                  </a:lnTo>
                  <a:lnTo>
                    <a:pt x="584" y="321"/>
                  </a:lnTo>
                  <a:lnTo>
                    <a:pt x="542" y="321"/>
                  </a:lnTo>
                  <a:lnTo>
                    <a:pt x="498" y="317"/>
                  </a:lnTo>
                  <a:lnTo>
                    <a:pt x="452" y="308"/>
                  </a:lnTo>
                  <a:lnTo>
                    <a:pt x="403" y="294"/>
                  </a:lnTo>
                  <a:lnTo>
                    <a:pt x="354" y="274"/>
                  </a:lnTo>
                  <a:lnTo>
                    <a:pt x="303" y="250"/>
                  </a:lnTo>
                  <a:lnTo>
                    <a:pt x="253" y="221"/>
                  </a:lnTo>
                  <a:lnTo>
                    <a:pt x="204" y="188"/>
                  </a:lnTo>
                  <a:lnTo>
                    <a:pt x="154" y="148"/>
                  </a:lnTo>
                  <a:lnTo>
                    <a:pt x="107" y="104"/>
                  </a:lnTo>
                  <a:lnTo>
                    <a:pt x="61" y="54"/>
                  </a:lnTo>
                  <a:lnTo>
                    <a:pt x="18" y="0"/>
                  </a:lnTo>
                  <a:lnTo>
                    <a:pt x="18" y="0"/>
                  </a:lnTo>
                  <a:lnTo>
                    <a:pt x="0" y="14"/>
                  </a:lnTo>
                  <a:lnTo>
                    <a:pt x="0" y="14"/>
                  </a:lnTo>
                  <a:lnTo>
                    <a:pt x="0" y="14"/>
                  </a:lnTo>
                  <a:close/>
                </a:path>
              </a:pathLst>
            </a:custGeom>
            <a:solidFill>
              <a:srgbClr val="000000"/>
            </a:solidFill>
            <a:ln w="9525">
              <a:solidFill>
                <a:schemeClr val="tx1"/>
              </a:solidFill>
              <a:round/>
              <a:headEnd/>
              <a:tailEnd/>
            </a:ln>
          </p:spPr>
          <p:txBody>
            <a:bodyPr/>
            <a:lstStyle/>
            <a:p>
              <a:endParaRPr lang="en-US"/>
            </a:p>
          </p:txBody>
        </p:sp>
        <p:sp>
          <p:nvSpPr>
            <p:cNvPr id="27" name="Freeform 17"/>
            <p:cNvSpPr>
              <a:spLocks/>
            </p:cNvSpPr>
            <p:nvPr/>
          </p:nvSpPr>
          <p:spPr bwMode="auto">
            <a:xfrm>
              <a:off x="5192" y="2677"/>
              <a:ext cx="102" cy="434"/>
            </a:xfrm>
            <a:custGeom>
              <a:avLst/>
              <a:gdLst>
                <a:gd name="T0" fmla="*/ 73 w 204"/>
                <a:gd name="T1" fmla="*/ 11 h 868"/>
                <a:gd name="T2" fmla="*/ 52 w 204"/>
                <a:gd name="T3" fmla="*/ 39 h 868"/>
                <a:gd name="T4" fmla="*/ 36 w 204"/>
                <a:gd name="T5" fmla="*/ 73 h 868"/>
                <a:gd name="T6" fmla="*/ 22 w 204"/>
                <a:gd name="T7" fmla="*/ 112 h 868"/>
                <a:gd name="T8" fmla="*/ 11 w 204"/>
                <a:gd name="T9" fmla="*/ 155 h 868"/>
                <a:gd name="T10" fmla="*/ 4 w 204"/>
                <a:gd name="T11" fmla="*/ 205 h 868"/>
                <a:gd name="T12" fmla="*/ 0 w 204"/>
                <a:gd name="T13" fmla="*/ 258 h 868"/>
                <a:gd name="T14" fmla="*/ 0 w 204"/>
                <a:gd name="T15" fmla="*/ 312 h 868"/>
                <a:gd name="T16" fmla="*/ 3 w 204"/>
                <a:gd name="T17" fmla="*/ 370 h 868"/>
                <a:gd name="T18" fmla="*/ 10 w 204"/>
                <a:gd name="T19" fmla="*/ 430 h 868"/>
                <a:gd name="T20" fmla="*/ 21 w 204"/>
                <a:gd name="T21" fmla="*/ 493 h 868"/>
                <a:gd name="T22" fmla="*/ 36 w 204"/>
                <a:gd name="T23" fmla="*/ 556 h 868"/>
                <a:gd name="T24" fmla="*/ 57 w 204"/>
                <a:gd name="T25" fmla="*/ 619 h 868"/>
                <a:gd name="T26" fmla="*/ 83 w 204"/>
                <a:gd name="T27" fmla="*/ 684 h 868"/>
                <a:gd name="T28" fmla="*/ 111 w 204"/>
                <a:gd name="T29" fmla="*/ 747 h 868"/>
                <a:gd name="T30" fmla="*/ 146 w 204"/>
                <a:gd name="T31" fmla="*/ 808 h 868"/>
                <a:gd name="T32" fmla="*/ 186 w 204"/>
                <a:gd name="T33" fmla="*/ 868 h 868"/>
                <a:gd name="T34" fmla="*/ 183 w 204"/>
                <a:gd name="T35" fmla="*/ 825 h 868"/>
                <a:gd name="T36" fmla="*/ 148 w 204"/>
                <a:gd name="T37" fmla="*/ 765 h 868"/>
                <a:gd name="T38" fmla="*/ 116 w 204"/>
                <a:gd name="T39" fmla="*/ 706 h 868"/>
                <a:gd name="T40" fmla="*/ 89 w 204"/>
                <a:gd name="T41" fmla="*/ 642 h 868"/>
                <a:gd name="T42" fmla="*/ 67 w 204"/>
                <a:gd name="T43" fmla="*/ 580 h 868"/>
                <a:gd name="T44" fmla="*/ 51 w 204"/>
                <a:gd name="T45" fmla="*/ 518 h 868"/>
                <a:gd name="T46" fmla="*/ 37 w 204"/>
                <a:gd name="T47" fmla="*/ 457 h 868"/>
                <a:gd name="T48" fmla="*/ 29 w 204"/>
                <a:gd name="T49" fmla="*/ 398 h 868"/>
                <a:gd name="T50" fmla="*/ 23 w 204"/>
                <a:gd name="T51" fmla="*/ 339 h 868"/>
                <a:gd name="T52" fmla="*/ 22 w 204"/>
                <a:gd name="T53" fmla="*/ 284 h 868"/>
                <a:gd name="T54" fmla="*/ 24 w 204"/>
                <a:gd name="T55" fmla="*/ 232 h 868"/>
                <a:gd name="T56" fmla="*/ 30 w 204"/>
                <a:gd name="T57" fmla="*/ 183 h 868"/>
                <a:gd name="T58" fmla="*/ 39 w 204"/>
                <a:gd name="T59" fmla="*/ 139 h 868"/>
                <a:gd name="T60" fmla="*/ 50 w 204"/>
                <a:gd name="T61" fmla="*/ 99 h 868"/>
                <a:gd name="T62" fmla="*/ 64 w 204"/>
                <a:gd name="T63" fmla="*/ 65 h 868"/>
                <a:gd name="T64" fmla="*/ 79 w 204"/>
                <a:gd name="T65" fmla="*/ 38 h 868"/>
                <a:gd name="T66" fmla="*/ 72 w 204"/>
                <a:gd name="T67" fmla="*/ 26 h 868"/>
                <a:gd name="T68" fmla="*/ 81 w 204"/>
                <a:gd name="T69" fmla="*/ 0 h 868"/>
                <a:gd name="T70" fmla="*/ 89 w 204"/>
                <a:gd name="T71" fmla="*/ 12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4" h="868">
                  <a:moveTo>
                    <a:pt x="89" y="12"/>
                  </a:moveTo>
                  <a:lnTo>
                    <a:pt x="73" y="11"/>
                  </a:lnTo>
                  <a:lnTo>
                    <a:pt x="62" y="24"/>
                  </a:lnTo>
                  <a:lnTo>
                    <a:pt x="52" y="39"/>
                  </a:lnTo>
                  <a:lnTo>
                    <a:pt x="44" y="55"/>
                  </a:lnTo>
                  <a:lnTo>
                    <a:pt x="36" y="73"/>
                  </a:lnTo>
                  <a:lnTo>
                    <a:pt x="30" y="92"/>
                  </a:lnTo>
                  <a:lnTo>
                    <a:pt x="22" y="112"/>
                  </a:lnTo>
                  <a:lnTo>
                    <a:pt x="16" y="132"/>
                  </a:lnTo>
                  <a:lnTo>
                    <a:pt x="11" y="155"/>
                  </a:lnTo>
                  <a:lnTo>
                    <a:pt x="8" y="181"/>
                  </a:lnTo>
                  <a:lnTo>
                    <a:pt x="4" y="205"/>
                  </a:lnTo>
                  <a:lnTo>
                    <a:pt x="2" y="230"/>
                  </a:lnTo>
                  <a:lnTo>
                    <a:pt x="0" y="258"/>
                  </a:lnTo>
                  <a:lnTo>
                    <a:pt x="0" y="284"/>
                  </a:lnTo>
                  <a:lnTo>
                    <a:pt x="0" y="312"/>
                  </a:lnTo>
                  <a:lnTo>
                    <a:pt x="1" y="341"/>
                  </a:lnTo>
                  <a:lnTo>
                    <a:pt x="3" y="370"/>
                  </a:lnTo>
                  <a:lnTo>
                    <a:pt x="7" y="400"/>
                  </a:lnTo>
                  <a:lnTo>
                    <a:pt x="10" y="430"/>
                  </a:lnTo>
                  <a:lnTo>
                    <a:pt x="15" y="462"/>
                  </a:lnTo>
                  <a:lnTo>
                    <a:pt x="21" y="493"/>
                  </a:lnTo>
                  <a:lnTo>
                    <a:pt x="29" y="525"/>
                  </a:lnTo>
                  <a:lnTo>
                    <a:pt x="36" y="556"/>
                  </a:lnTo>
                  <a:lnTo>
                    <a:pt x="47" y="587"/>
                  </a:lnTo>
                  <a:lnTo>
                    <a:pt x="57" y="619"/>
                  </a:lnTo>
                  <a:lnTo>
                    <a:pt x="69" y="652"/>
                  </a:lnTo>
                  <a:lnTo>
                    <a:pt x="83" y="684"/>
                  </a:lnTo>
                  <a:lnTo>
                    <a:pt x="96" y="715"/>
                  </a:lnTo>
                  <a:lnTo>
                    <a:pt x="111" y="747"/>
                  </a:lnTo>
                  <a:lnTo>
                    <a:pt x="128" y="777"/>
                  </a:lnTo>
                  <a:lnTo>
                    <a:pt x="146" y="808"/>
                  </a:lnTo>
                  <a:lnTo>
                    <a:pt x="165" y="839"/>
                  </a:lnTo>
                  <a:lnTo>
                    <a:pt x="186" y="868"/>
                  </a:lnTo>
                  <a:lnTo>
                    <a:pt x="204" y="854"/>
                  </a:lnTo>
                  <a:lnTo>
                    <a:pt x="183" y="825"/>
                  </a:lnTo>
                  <a:lnTo>
                    <a:pt x="164" y="796"/>
                  </a:lnTo>
                  <a:lnTo>
                    <a:pt x="148" y="765"/>
                  </a:lnTo>
                  <a:lnTo>
                    <a:pt x="131" y="735"/>
                  </a:lnTo>
                  <a:lnTo>
                    <a:pt x="116" y="706"/>
                  </a:lnTo>
                  <a:lnTo>
                    <a:pt x="102" y="675"/>
                  </a:lnTo>
                  <a:lnTo>
                    <a:pt x="89" y="642"/>
                  </a:lnTo>
                  <a:lnTo>
                    <a:pt x="77" y="613"/>
                  </a:lnTo>
                  <a:lnTo>
                    <a:pt x="67" y="580"/>
                  </a:lnTo>
                  <a:lnTo>
                    <a:pt x="58" y="549"/>
                  </a:lnTo>
                  <a:lnTo>
                    <a:pt x="51" y="518"/>
                  </a:lnTo>
                  <a:lnTo>
                    <a:pt x="43" y="488"/>
                  </a:lnTo>
                  <a:lnTo>
                    <a:pt x="37" y="457"/>
                  </a:lnTo>
                  <a:lnTo>
                    <a:pt x="32" y="428"/>
                  </a:lnTo>
                  <a:lnTo>
                    <a:pt x="29" y="398"/>
                  </a:lnTo>
                  <a:lnTo>
                    <a:pt x="25" y="368"/>
                  </a:lnTo>
                  <a:lnTo>
                    <a:pt x="23" y="339"/>
                  </a:lnTo>
                  <a:lnTo>
                    <a:pt x="22" y="312"/>
                  </a:lnTo>
                  <a:lnTo>
                    <a:pt x="22" y="284"/>
                  </a:lnTo>
                  <a:lnTo>
                    <a:pt x="22" y="258"/>
                  </a:lnTo>
                  <a:lnTo>
                    <a:pt x="24" y="232"/>
                  </a:lnTo>
                  <a:lnTo>
                    <a:pt x="26" y="207"/>
                  </a:lnTo>
                  <a:lnTo>
                    <a:pt x="30" y="183"/>
                  </a:lnTo>
                  <a:lnTo>
                    <a:pt x="33" y="160"/>
                  </a:lnTo>
                  <a:lnTo>
                    <a:pt x="39" y="139"/>
                  </a:lnTo>
                  <a:lnTo>
                    <a:pt x="44" y="119"/>
                  </a:lnTo>
                  <a:lnTo>
                    <a:pt x="50" y="99"/>
                  </a:lnTo>
                  <a:lnTo>
                    <a:pt x="56" y="82"/>
                  </a:lnTo>
                  <a:lnTo>
                    <a:pt x="64" y="65"/>
                  </a:lnTo>
                  <a:lnTo>
                    <a:pt x="72" y="51"/>
                  </a:lnTo>
                  <a:lnTo>
                    <a:pt x="79" y="38"/>
                  </a:lnTo>
                  <a:lnTo>
                    <a:pt x="88" y="27"/>
                  </a:lnTo>
                  <a:lnTo>
                    <a:pt x="72" y="26"/>
                  </a:lnTo>
                  <a:lnTo>
                    <a:pt x="89" y="12"/>
                  </a:lnTo>
                  <a:lnTo>
                    <a:pt x="81" y="0"/>
                  </a:lnTo>
                  <a:lnTo>
                    <a:pt x="73" y="11"/>
                  </a:lnTo>
                  <a:lnTo>
                    <a:pt x="89" y="12"/>
                  </a:lnTo>
                  <a:close/>
                </a:path>
              </a:pathLst>
            </a:custGeom>
            <a:solidFill>
              <a:srgbClr val="000000"/>
            </a:solidFill>
            <a:ln w="9525">
              <a:solidFill>
                <a:schemeClr val="tx1"/>
              </a:solidFill>
              <a:round/>
              <a:headEnd/>
              <a:tailEnd/>
            </a:ln>
          </p:spPr>
          <p:txBody>
            <a:bodyPr/>
            <a:lstStyle/>
            <a:p>
              <a:endParaRPr lang="en-US"/>
            </a:p>
          </p:txBody>
        </p:sp>
        <p:sp>
          <p:nvSpPr>
            <p:cNvPr id="28" name="Freeform 18"/>
            <p:cNvSpPr>
              <a:spLocks/>
            </p:cNvSpPr>
            <p:nvPr/>
          </p:nvSpPr>
          <p:spPr bwMode="auto">
            <a:xfrm>
              <a:off x="5228" y="2683"/>
              <a:ext cx="424" cy="569"/>
            </a:xfrm>
            <a:custGeom>
              <a:avLst/>
              <a:gdLst>
                <a:gd name="T0" fmla="*/ 839 w 848"/>
                <a:gd name="T1" fmla="*/ 1138 h 1138"/>
                <a:gd name="T2" fmla="*/ 841 w 848"/>
                <a:gd name="T3" fmla="*/ 1122 h 1138"/>
                <a:gd name="T4" fmla="*/ 17 w 848"/>
                <a:gd name="T5" fmla="*/ 0 h 1138"/>
                <a:gd name="T6" fmla="*/ 0 w 848"/>
                <a:gd name="T7" fmla="*/ 14 h 1138"/>
                <a:gd name="T8" fmla="*/ 823 w 848"/>
                <a:gd name="T9" fmla="*/ 1136 h 1138"/>
                <a:gd name="T10" fmla="*/ 826 w 848"/>
                <a:gd name="T11" fmla="*/ 1120 h 1138"/>
                <a:gd name="T12" fmla="*/ 839 w 848"/>
                <a:gd name="T13" fmla="*/ 1138 h 1138"/>
                <a:gd name="T14" fmla="*/ 848 w 848"/>
                <a:gd name="T15" fmla="*/ 1131 h 1138"/>
                <a:gd name="T16" fmla="*/ 841 w 848"/>
                <a:gd name="T17" fmla="*/ 1122 h 1138"/>
                <a:gd name="T18" fmla="*/ 839 w 848"/>
                <a:gd name="T1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1138">
                  <a:moveTo>
                    <a:pt x="839" y="1138"/>
                  </a:moveTo>
                  <a:lnTo>
                    <a:pt x="841" y="1122"/>
                  </a:lnTo>
                  <a:lnTo>
                    <a:pt x="17" y="0"/>
                  </a:lnTo>
                  <a:lnTo>
                    <a:pt x="0" y="14"/>
                  </a:lnTo>
                  <a:lnTo>
                    <a:pt x="823" y="1136"/>
                  </a:lnTo>
                  <a:lnTo>
                    <a:pt x="826" y="1120"/>
                  </a:lnTo>
                  <a:lnTo>
                    <a:pt x="839" y="1138"/>
                  </a:lnTo>
                  <a:lnTo>
                    <a:pt x="848" y="1131"/>
                  </a:lnTo>
                  <a:lnTo>
                    <a:pt x="841" y="1122"/>
                  </a:lnTo>
                  <a:lnTo>
                    <a:pt x="839" y="1138"/>
                  </a:lnTo>
                  <a:close/>
                </a:path>
              </a:pathLst>
            </a:custGeom>
            <a:solidFill>
              <a:srgbClr val="000000"/>
            </a:solidFill>
            <a:ln w="9525">
              <a:solidFill>
                <a:schemeClr val="tx1"/>
              </a:solidFill>
              <a:round/>
              <a:headEnd/>
              <a:tailEnd/>
            </a:ln>
          </p:spPr>
          <p:txBody>
            <a:bodyPr/>
            <a:lstStyle/>
            <a:p>
              <a:endParaRPr lang="en-US"/>
            </a:p>
          </p:txBody>
        </p:sp>
        <p:sp>
          <p:nvSpPr>
            <p:cNvPr id="29" name="Freeform 19"/>
            <p:cNvSpPr>
              <a:spLocks/>
            </p:cNvSpPr>
            <p:nvPr/>
          </p:nvSpPr>
          <p:spPr bwMode="auto">
            <a:xfrm>
              <a:off x="5212" y="2660"/>
              <a:ext cx="458" cy="602"/>
            </a:xfrm>
            <a:custGeom>
              <a:avLst/>
              <a:gdLst>
                <a:gd name="T0" fmla="*/ 685 w 915"/>
                <a:gd name="T1" fmla="*/ 417 h 1205"/>
                <a:gd name="T2" fmla="*/ 723 w 915"/>
                <a:gd name="T3" fmla="*/ 477 h 1205"/>
                <a:gd name="T4" fmla="*/ 760 w 915"/>
                <a:gd name="T5" fmla="*/ 535 h 1205"/>
                <a:gd name="T6" fmla="*/ 792 w 915"/>
                <a:gd name="T7" fmla="*/ 595 h 1205"/>
                <a:gd name="T8" fmla="*/ 820 w 915"/>
                <a:gd name="T9" fmla="*/ 653 h 1205"/>
                <a:gd name="T10" fmla="*/ 846 w 915"/>
                <a:gd name="T11" fmla="*/ 711 h 1205"/>
                <a:gd name="T12" fmla="*/ 868 w 915"/>
                <a:gd name="T13" fmla="*/ 767 h 1205"/>
                <a:gd name="T14" fmla="*/ 885 w 915"/>
                <a:gd name="T15" fmla="*/ 822 h 1205"/>
                <a:gd name="T16" fmla="*/ 898 w 915"/>
                <a:gd name="T17" fmla="*/ 875 h 1205"/>
                <a:gd name="T18" fmla="*/ 908 w 915"/>
                <a:gd name="T19" fmla="*/ 926 h 1205"/>
                <a:gd name="T20" fmla="*/ 914 w 915"/>
                <a:gd name="T21" fmla="*/ 973 h 1205"/>
                <a:gd name="T22" fmla="*/ 915 w 915"/>
                <a:gd name="T23" fmla="*/ 1018 h 1205"/>
                <a:gd name="T24" fmla="*/ 913 w 915"/>
                <a:gd name="T25" fmla="*/ 1058 h 1205"/>
                <a:gd name="T26" fmla="*/ 905 w 915"/>
                <a:gd name="T27" fmla="*/ 1095 h 1205"/>
                <a:gd name="T28" fmla="*/ 893 w 915"/>
                <a:gd name="T29" fmla="*/ 1127 h 1205"/>
                <a:gd name="T30" fmla="*/ 876 w 915"/>
                <a:gd name="T31" fmla="*/ 1154 h 1205"/>
                <a:gd name="T32" fmla="*/ 843 w 915"/>
                <a:gd name="T33" fmla="*/ 1185 h 1205"/>
                <a:gd name="T34" fmla="*/ 787 w 915"/>
                <a:gd name="T35" fmla="*/ 1205 h 1205"/>
                <a:gd name="T36" fmla="*/ 719 w 915"/>
                <a:gd name="T37" fmla="*/ 1200 h 1205"/>
                <a:gd name="T38" fmla="*/ 642 w 915"/>
                <a:gd name="T39" fmla="*/ 1174 h 1205"/>
                <a:gd name="T40" fmla="*/ 559 w 915"/>
                <a:gd name="T41" fmla="*/ 1127 h 1205"/>
                <a:gd name="T42" fmla="*/ 472 w 915"/>
                <a:gd name="T43" fmla="*/ 1060 h 1205"/>
                <a:gd name="T44" fmla="*/ 383 w 915"/>
                <a:gd name="T45" fmla="*/ 975 h 1205"/>
                <a:gd name="T46" fmla="*/ 295 w 915"/>
                <a:gd name="T47" fmla="*/ 874 h 1205"/>
                <a:gd name="T48" fmla="*/ 231 w 915"/>
                <a:gd name="T49" fmla="*/ 789 h 1205"/>
                <a:gd name="T50" fmla="*/ 191 w 915"/>
                <a:gd name="T51" fmla="*/ 729 h 1205"/>
                <a:gd name="T52" fmla="*/ 156 w 915"/>
                <a:gd name="T53" fmla="*/ 671 h 1205"/>
                <a:gd name="T54" fmla="*/ 123 w 915"/>
                <a:gd name="T55" fmla="*/ 611 h 1205"/>
                <a:gd name="T56" fmla="*/ 94 w 915"/>
                <a:gd name="T57" fmla="*/ 552 h 1205"/>
                <a:gd name="T58" fmla="*/ 69 w 915"/>
                <a:gd name="T59" fmla="*/ 495 h 1205"/>
                <a:gd name="T60" fmla="*/ 47 w 915"/>
                <a:gd name="T61" fmla="*/ 437 h 1205"/>
                <a:gd name="T62" fmla="*/ 29 w 915"/>
                <a:gd name="T63" fmla="*/ 383 h 1205"/>
                <a:gd name="T64" fmla="*/ 16 w 915"/>
                <a:gd name="T65" fmla="*/ 331 h 1205"/>
                <a:gd name="T66" fmla="*/ 6 w 915"/>
                <a:gd name="T67" fmla="*/ 280 h 1205"/>
                <a:gd name="T68" fmla="*/ 1 w 915"/>
                <a:gd name="T69" fmla="*/ 233 h 1205"/>
                <a:gd name="T70" fmla="*/ 0 w 915"/>
                <a:gd name="T71" fmla="*/ 188 h 1205"/>
                <a:gd name="T72" fmla="*/ 2 w 915"/>
                <a:gd name="T73" fmla="*/ 148 h 1205"/>
                <a:gd name="T74" fmla="*/ 10 w 915"/>
                <a:gd name="T75" fmla="*/ 111 h 1205"/>
                <a:gd name="T76" fmla="*/ 22 w 915"/>
                <a:gd name="T77" fmla="*/ 79 h 1205"/>
                <a:gd name="T78" fmla="*/ 38 w 915"/>
                <a:gd name="T79" fmla="*/ 52 h 1205"/>
                <a:gd name="T80" fmla="*/ 71 w 915"/>
                <a:gd name="T81" fmla="*/ 21 h 1205"/>
                <a:gd name="T82" fmla="*/ 127 w 915"/>
                <a:gd name="T83" fmla="*/ 1 h 1205"/>
                <a:gd name="T84" fmla="*/ 196 w 915"/>
                <a:gd name="T85" fmla="*/ 4 h 1205"/>
                <a:gd name="T86" fmla="*/ 273 w 915"/>
                <a:gd name="T87" fmla="*/ 31 h 1205"/>
                <a:gd name="T88" fmla="*/ 355 w 915"/>
                <a:gd name="T89" fmla="*/ 78 h 1205"/>
                <a:gd name="T90" fmla="*/ 444 w 915"/>
                <a:gd name="T91" fmla="*/ 145 h 1205"/>
                <a:gd name="T92" fmla="*/ 533 w 915"/>
                <a:gd name="T93" fmla="*/ 230 h 1205"/>
                <a:gd name="T94" fmla="*/ 621 w 915"/>
                <a:gd name="T95" fmla="*/ 332 h 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5" h="1205">
                  <a:moveTo>
                    <a:pt x="664" y="388"/>
                  </a:moveTo>
                  <a:lnTo>
                    <a:pt x="685" y="417"/>
                  </a:lnTo>
                  <a:lnTo>
                    <a:pt x="705" y="447"/>
                  </a:lnTo>
                  <a:lnTo>
                    <a:pt x="723" y="477"/>
                  </a:lnTo>
                  <a:lnTo>
                    <a:pt x="742" y="505"/>
                  </a:lnTo>
                  <a:lnTo>
                    <a:pt x="760" y="535"/>
                  </a:lnTo>
                  <a:lnTo>
                    <a:pt x="776" y="565"/>
                  </a:lnTo>
                  <a:lnTo>
                    <a:pt x="792" y="595"/>
                  </a:lnTo>
                  <a:lnTo>
                    <a:pt x="807" y="624"/>
                  </a:lnTo>
                  <a:lnTo>
                    <a:pt x="820" y="653"/>
                  </a:lnTo>
                  <a:lnTo>
                    <a:pt x="833" y="682"/>
                  </a:lnTo>
                  <a:lnTo>
                    <a:pt x="846" y="711"/>
                  </a:lnTo>
                  <a:lnTo>
                    <a:pt x="857" y="740"/>
                  </a:lnTo>
                  <a:lnTo>
                    <a:pt x="868" y="767"/>
                  </a:lnTo>
                  <a:lnTo>
                    <a:pt x="876" y="795"/>
                  </a:lnTo>
                  <a:lnTo>
                    <a:pt x="885" y="822"/>
                  </a:lnTo>
                  <a:lnTo>
                    <a:pt x="893" y="849"/>
                  </a:lnTo>
                  <a:lnTo>
                    <a:pt x="898" y="875"/>
                  </a:lnTo>
                  <a:lnTo>
                    <a:pt x="904" y="900"/>
                  </a:lnTo>
                  <a:lnTo>
                    <a:pt x="908" y="926"/>
                  </a:lnTo>
                  <a:lnTo>
                    <a:pt x="912" y="950"/>
                  </a:lnTo>
                  <a:lnTo>
                    <a:pt x="914" y="973"/>
                  </a:lnTo>
                  <a:lnTo>
                    <a:pt x="915" y="996"/>
                  </a:lnTo>
                  <a:lnTo>
                    <a:pt x="915" y="1018"/>
                  </a:lnTo>
                  <a:lnTo>
                    <a:pt x="915" y="1038"/>
                  </a:lnTo>
                  <a:lnTo>
                    <a:pt x="913" y="1058"/>
                  </a:lnTo>
                  <a:lnTo>
                    <a:pt x="909" y="1076"/>
                  </a:lnTo>
                  <a:lnTo>
                    <a:pt x="905" y="1095"/>
                  </a:lnTo>
                  <a:lnTo>
                    <a:pt x="900" y="1111"/>
                  </a:lnTo>
                  <a:lnTo>
                    <a:pt x="893" y="1127"/>
                  </a:lnTo>
                  <a:lnTo>
                    <a:pt x="885" y="1140"/>
                  </a:lnTo>
                  <a:lnTo>
                    <a:pt x="876" y="1154"/>
                  </a:lnTo>
                  <a:lnTo>
                    <a:pt x="867" y="1166"/>
                  </a:lnTo>
                  <a:lnTo>
                    <a:pt x="843" y="1185"/>
                  </a:lnTo>
                  <a:lnTo>
                    <a:pt x="817" y="1198"/>
                  </a:lnTo>
                  <a:lnTo>
                    <a:pt x="787" y="1205"/>
                  </a:lnTo>
                  <a:lnTo>
                    <a:pt x="754" y="1205"/>
                  </a:lnTo>
                  <a:lnTo>
                    <a:pt x="719" y="1200"/>
                  </a:lnTo>
                  <a:lnTo>
                    <a:pt x="681" y="1190"/>
                  </a:lnTo>
                  <a:lnTo>
                    <a:pt x="642" y="1174"/>
                  </a:lnTo>
                  <a:lnTo>
                    <a:pt x="601" y="1153"/>
                  </a:lnTo>
                  <a:lnTo>
                    <a:pt x="559" y="1127"/>
                  </a:lnTo>
                  <a:lnTo>
                    <a:pt x="515" y="1096"/>
                  </a:lnTo>
                  <a:lnTo>
                    <a:pt x="472" y="1060"/>
                  </a:lnTo>
                  <a:lnTo>
                    <a:pt x="427" y="1020"/>
                  </a:lnTo>
                  <a:lnTo>
                    <a:pt x="383" y="975"/>
                  </a:lnTo>
                  <a:lnTo>
                    <a:pt x="339" y="927"/>
                  </a:lnTo>
                  <a:lnTo>
                    <a:pt x="295" y="874"/>
                  </a:lnTo>
                  <a:lnTo>
                    <a:pt x="252" y="818"/>
                  </a:lnTo>
                  <a:lnTo>
                    <a:pt x="231" y="789"/>
                  </a:lnTo>
                  <a:lnTo>
                    <a:pt x="211" y="759"/>
                  </a:lnTo>
                  <a:lnTo>
                    <a:pt x="191" y="729"/>
                  </a:lnTo>
                  <a:lnTo>
                    <a:pt x="174" y="699"/>
                  </a:lnTo>
                  <a:lnTo>
                    <a:pt x="156" y="671"/>
                  </a:lnTo>
                  <a:lnTo>
                    <a:pt x="140" y="641"/>
                  </a:lnTo>
                  <a:lnTo>
                    <a:pt x="123" y="611"/>
                  </a:lnTo>
                  <a:lnTo>
                    <a:pt x="109" y="581"/>
                  </a:lnTo>
                  <a:lnTo>
                    <a:pt x="94" y="552"/>
                  </a:lnTo>
                  <a:lnTo>
                    <a:pt x="81" y="524"/>
                  </a:lnTo>
                  <a:lnTo>
                    <a:pt x="69" y="495"/>
                  </a:lnTo>
                  <a:lnTo>
                    <a:pt x="58" y="466"/>
                  </a:lnTo>
                  <a:lnTo>
                    <a:pt x="47" y="437"/>
                  </a:lnTo>
                  <a:lnTo>
                    <a:pt x="38" y="410"/>
                  </a:lnTo>
                  <a:lnTo>
                    <a:pt x="29" y="383"/>
                  </a:lnTo>
                  <a:lnTo>
                    <a:pt x="23" y="356"/>
                  </a:lnTo>
                  <a:lnTo>
                    <a:pt x="16" y="331"/>
                  </a:lnTo>
                  <a:lnTo>
                    <a:pt x="11" y="305"/>
                  </a:lnTo>
                  <a:lnTo>
                    <a:pt x="6" y="280"/>
                  </a:lnTo>
                  <a:lnTo>
                    <a:pt x="3" y="256"/>
                  </a:lnTo>
                  <a:lnTo>
                    <a:pt x="1" y="233"/>
                  </a:lnTo>
                  <a:lnTo>
                    <a:pt x="0" y="210"/>
                  </a:lnTo>
                  <a:lnTo>
                    <a:pt x="0" y="188"/>
                  </a:lnTo>
                  <a:lnTo>
                    <a:pt x="0" y="168"/>
                  </a:lnTo>
                  <a:lnTo>
                    <a:pt x="2" y="148"/>
                  </a:lnTo>
                  <a:lnTo>
                    <a:pt x="5" y="130"/>
                  </a:lnTo>
                  <a:lnTo>
                    <a:pt x="10" y="111"/>
                  </a:lnTo>
                  <a:lnTo>
                    <a:pt x="15" y="95"/>
                  </a:lnTo>
                  <a:lnTo>
                    <a:pt x="22" y="79"/>
                  </a:lnTo>
                  <a:lnTo>
                    <a:pt x="29" y="65"/>
                  </a:lnTo>
                  <a:lnTo>
                    <a:pt x="38" y="52"/>
                  </a:lnTo>
                  <a:lnTo>
                    <a:pt x="48" y="40"/>
                  </a:lnTo>
                  <a:lnTo>
                    <a:pt x="71" y="21"/>
                  </a:lnTo>
                  <a:lnTo>
                    <a:pt x="98" y="8"/>
                  </a:lnTo>
                  <a:lnTo>
                    <a:pt x="127" y="1"/>
                  </a:lnTo>
                  <a:lnTo>
                    <a:pt x="161" y="0"/>
                  </a:lnTo>
                  <a:lnTo>
                    <a:pt x="196" y="4"/>
                  </a:lnTo>
                  <a:lnTo>
                    <a:pt x="233" y="15"/>
                  </a:lnTo>
                  <a:lnTo>
                    <a:pt x="273" y="31"/>
                  </a:lnTo>
                  <a:lnTo>
                    <a:pt x="314" y="52"/>
                  </a:lnTo>
                  <a:lnTo>
                    <a:pt x="355" y="78"/>
                  </a:lnTo>
                  <a:lnTo>
                    <a:pt x="400" y="109"/>
                  </a:lnTo>
                  <a:lnTo>
                    <a:pt x="444" y="145"/>
                  </a:lnTo>
                  <a:lnTo>
                    <a:pt x="488" y="186"/>
                  </a:lnTo>
                  <a:lnTo>
                    <a:pt x="533" y="230"/>
                  </a:lnTo>
                  <a:lnTo>
                    <a:pt x="577" y="279"/>
                  </a:lnTo>
                  <a:lnTo>
                    <a:pt x="621" y="332"/>
                  </a:lnTo>
                  <a:lnTo>
                    <a:pt x="664" y="388"/>
                  </a:lnTo>
                  <a:close/>
                </a:path>
              </a:pathLst>
            </a:custGeom>
            <a:solidFill>
              <a:srgbClr val="B2B2B2"/>
            </a:solidFill>
            <a:ln w="9525">
              <a:solidFill>
                <a:schemeClr val="tx1"/>
              </a:solidFill>
              <a:round/>
              <a:headEnd/>
              <a:tailEnd/>
            </a:ln>
          </p:spPr>
          <p:txBody>
            <a:bodyPr/>
            <a:lstStyle/>
            <a:p>
              <a:endParaRPr lang="en-US"/>
            </a:p>
          </p:txBody>
        </p:sp>
        <p:sp>
          <p:nvSpPr>
            <p:cNvPr id="30" name="Freeform 20"/>
            <p:cNvSpPr>
              <a:spLocks/>
            </p:cNvSpPr>
            <p:nvPr/>
          </p:nvSpPr>
          <p:spPr bwMode="auto">
            <a:xfrm>
              <a:off x="5540" y="2851"/>
              <a:ext cx="136" cy="396"/>
            </a:xfrm>
            <a:custGeom>
              <a:avLst/>
              <a:gdLst>
                <a:gd name="T0" fmla="*/ 219 w 271"/>
                <a:gd name="T1" fmla="*/ 793 h 793"/>
                <a:gd name="T2" fmla="*/ 239 w 271"/>
                <a:gd name="T3" fmla="*/ 765 h 793"/>
                <a:gd name="T4" fmla="*/ 254 w 271"/>
                <a:gd name="T5" fmla="*/ 734 h 793"/>
                <a:gd name="T6" fmla="*/ 266 w 271"/>
                <a:gd name="T7" fmla="*/ 697 h 793"/>
                <a:gd name="T8" fmla="*/ 271 w 271"/>
                <a:gd name="T9" fmla="*/ 658 h 793"/>
                <a:gd name="T10" fmla="*/ 271 w 271"/>
                <a:gd name="T11" fmla="*/ 615 h 793"/>
                <a:gd name="T12" fmla="*/ 268 w 271"/>
                <a:gd name="T13" fmla="*/ 568 h 793"/>
                <a:gd name="T14" fmla="*/ 260 w 271"/>
                <a:gd name="T15" fmla="*/ 517 h 793"/>
                <a:gd name="T16" fmla="*/ 249 w 271"/>
                <a:gd name="T17" fmla="*/ 464 h 793"/>
                <a:gd name="T18" fmla="*/ 231 w 271"/>
                <a:gd name="T19" fmla="*/ 410 h 793"/>
                <a:gd name="T20" fmla="*/ 212 w 271"/>
                <a:gd name="T21" fmla="*/ 354 h 793"/>
                <a:gd name="T22" fmla="*/ 188 w 271"/>
                <a:gd name="T23" fmla="*/ 297 h 793"/>
                <a:gd name="T24" fmla="*/ 162 w 271"/>
                <a:gd name="T25" fmla="*/ 237 h 793"/>
                <a:gd name="T26" fmla="*/ 131 w 271"/>
                <a:gd name="T27" fmla="*/ 178 h 793"/>
                <a:gd name="T28" fmla="*/ 96 w 271"/>
                <a:gd name="T29" fmla="*/ 119 h 793"/>
                <a:gd name="T30" fmla="*/ 58 w 271"/>
                <a:gd name="T31" fmla="*/ 59 h 793"/>
                <a:gd name="T32" fmla="*/ 18 w 271"/>
                <a:gd name="T33" fmla="*/ 0 h 793"/>
                <a:gd name="T34" fmla="*/ 21 w 271"/>
                <a:gd name="T35" fmla="*/ 43 h 793"/>
                <a:gd name="T36" fmla="*/ 60 w 271"/>
                <a:gd name="T37" fmla="*/ 102 h 793"/>
                <a:gd name="T38" fmla="*/ 95 w 271"/>
                <a:gd name="T39" fmla="*/ 160 h 793"/>
                <a:gd name="T40" fmla="*/ 127 w 271"/>
                <a:gd name="T41" fmla="*/ 220 h 793"/>
                <a:gd name="T42" fmla="*/ 155 w 271"/>
                <a:gd name="T43" fmla="*/ 277 h 793"/>
                <a:gd name="T44" fmla="*/ 181 w 271"/>
                <a:gd name="T45" fmla="*/ 334 h 793"/>
                <a:gd name="T46" fmla="*/ 203 w 271"/>
                <a:gd name="T47" fmla="*/ 390 h 793"/>
                <a:gd name="T48" fmla="*/ 220 w 271"/>
                <a:gd name="T49" fmla="*/ 445 h 793"/>
                <a:gd name="T50" fmla="*/ 232 w 271"/>
                <a:gd name="T51" fmla="*/ 496 h 793"/>
                <a:gd name="T52" fmla="*/ 242 w 271"/>
                <a:gd name="T53" fmla="*/ 547 h 793"/>
                <a:gd name="T54" fmla="*/ 248 w 271"/>
                <a:gd name="T55" fmla="*/ 593 h 793"/>
                <a:gd name="T56" fmla="*/ 249 w 271"/>
                <a:gd name="T57" fmla="*/ 637 h 793"/>
                <a:gd name="T58" fmla="*/ 247 w 271"/>
                <a:gd name="T59" fmla="*/ 676 h 793"/>
                <a:gd name="T60" fmla="*/ 239 w 271"/>
                <a:gd name="T61" fmla="*/ 710 h 793"/>
                <a:gd name="T62" fmla="*/ 228 w 271"/>
                <a:gd name="T63" fmla="*/ 741 h 793"/>
                <a:gd name="T64" fmla="*/ 213 w 271"/>
                <a:gd name="T65" fmla="*/ 766 h 793"/>
                <a:gd name="T66" fmla="*/ 204 w 271"/>
                <a:gd name="T67" fmla="*/ 777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1" h="793">
                  <a:moveTo>
                    <a:pt x="219" y="793"/>
                  </a:moveTo>
                  <a:lnTo>
                    <a:pt x="219" y="793"/>
                  </a:lnTo>
                  <a:lnTo>
                    <a:pt x="230" y="780"/>
                  </a:lnTo>
                  <a:lnTo>
                    <a:pt x="239" y="765"/>
                  </a:lnTo>
                  <a:lnTo>
                    <a:pt x="248" y="750"/>
                  </a:lnTo>
                  <a:lnTo>
                    <a:pt x="254" y="734"/>
                  </a:lnTo>
                  <a:lnTo>
                    <a:pt x="261" y="717"/>
                  </a:lnTo>
                  <a:lnTo>
                    <a:pt x="266" y="697"/>
                  </a:lnTo>
                  <a:lnTo>
                    <a:pt x="269" y="678"/>
                  </a:lnTo>
                  <a:lnTo>
                    <a:pt x="271" y="658"/>
                  </a:lnTo>
                  <a:lnTo>
                    <a:pt x="271" y="637"/>
                  </a:lnTo>
                  <a:lnTo>
                    <a:pt x="271" y="615"/>
                  </a:lnTo>
                  <a:lnTo>
                    <a:pt x="270" y="591"/>
                  </a:lnTo>
                  <a:lnTo>
                    <a:pt x="268" y="568"/>
                  </a:lnTo>
                  <a:lnTo>
                    <a:pt x="264" y="542"/>
                  </a:lnTo>
                  <a:lnTo>
                    <a:pt x="260" y="517"/>
                  </a:lnTo>
                  <a:lnTo>
                    <a:pt x="254" y="492"/>
                  </a:lnTo>
                  <a:lnTo>
                    <a:pt x="249" y="464"/>
                  </a:lnTo>
                  <a:lnTo>
                    <a:pt x="240" y="438"/>
                  </a:lnTo>
                  <a:lnTo>
                    <a:pt x="231" y="410"/>
                  </a:lnTo>
                  <a:lnTo>
                    <a:pt x="223" y="383"/>
                  </a:lnTo>
                  <a:lnTo>
                    <a:pt x="212" y="354"/>
                  </a:lnTo>
                  <a:lnTo>
                    <a:pt x="201" y="325"/>
                  </a:lnTo>
                  <a:lnTo>
                    <a:pt x="188" y="297"/>
                  </a:lnTo>
                  <a:lnTo>
                    <a:pt x="175" y="268"/>
                  </a:lnTo>
                  <a:lnTo>
                    <a:pt x="162" y="237"/>
                  </a:lnTo>
                  <a:lnTo>
                    <a:pt x="147" y="208"/>
                  </a:lnTo>
                  <a:lnTo>
                    <a:pt x="131" y="178"/>
                  </a:lnTo>
                  <a:lnTo>
                    <a:pt x="115" y="148"/>
                  </a:lnTo>
                  <a:lnTo>
                    <a:pt x="96" y="119"/>
                  </a:lnTo>
                  <a:lnTo>
                    <a:pt x="77" y="89"/>
                  </a:lnTo>
                  <a:lnTo>
                    <a:pt x="58" y="59"/>
                  </a:lnTo>
                  <a:lnTo>
                    <a:pt x="39" y="29"/>
                  </a:lnTo>
                  <a:lnTo>
                    <a:pt x="18" y="0"/>
                  </a:lnTo>
                  <a:lnTo>
                    <a:pt x="0" y="14"/>
                  </a:lnTo>
                  <a:lnTo>
                    <a:pt x="21" y="43"/>
                  </a:lnTo>
                  <a:lnTo>
                    <a:pt x="41" y="73"/>
                  </a:lnTo>
                  <a:lnTo>
                    <a:pt x="60" y="102"/>
                  </a:lnTo>
                  <a:lnTo>
                    <a:pt x="78" y="130"/>
                  </a:lnTo>
                  <a:lnTo>
                    <a:pt x="95" y="160"/>
                  </a:lnTo>
                  <a:lnTo>
                    <a:pt x="111" y="190"/>
                  </a:lnTo>
                  <a:lnTo>
                    <a:pt x="127" y="220"/>
                  </a:lnTo>
                  <a:lnTo>
                    <a:pt x="142" y="248"/>
                  </a:lnTo>
                  <a:lnTo>
                    <a:pt x="155" y="277"/>
                  </a:lnTo>
                  <a:lnTo>
                    <a:pt x="169" y="306"/>
                  </a:lnTo>
                  <a:lnTo>
                    <a:pt x="181" y="334"/>
                  </a:lnTo>
                  <a:lnTo>
                    <a:pt x="192" y="363"/>
                  </a:lnTo>
                  <a:lnTo>
                    <a:pt x="203" y="390"/>
                  </a:lnTo>
                  <a:lnTo>
                    <a:pt x="212" y="417"/>
                  </a:lnTo>
                  <a:lnTo>
                    <a:pt x="220" y="445"/>
                  </a:lnTo>
                  <a:lnTo>
                    <a:pt x="227" y="471"/>
                  </a:lnTo>
                  <a:lnTo>
                    <a:pt x="232" y="496"/>
                  </a:lnTo>
                  <a:lnTo>
                    <a:pt x="238" y="522"/>
                  </a:lnTo>
                  <a:lnTo>
                    <a:pt x="242" y="547"/>
                  </a:lnTo>
                  <a:lnTo>
                    <a:pt x="246" y="570"/>
                  </a:lnTo>
                  <a:lnTo>
                    <a:pt x="248" y="593"/>
                  </a:lnTo>
                  <a:lnTo>
                    <a:pt x="249" y="615"/>
                  </a:lnTo>
                  <a:lnTo>
                    <a:pt x="249" y="637"/>
                  </a:lnTo>
                  <a:lnTo>
                    <a:pt x="249" y="656"/>
                  </a:lnTo>
                  <a:lnTo>
                    <a:pt x="247" y="676"/>
                  </a:lnTo>
                  <a:lnTo>
                    <a:pt x="243" y="693"/>
                  </a:lnTo>
                  <a:lnTo>
                    <a:pt x="239" y="710"/>
                  </a:lnTo>
                  <a:lnTo>
                    <a:pt x="235" y="725"/>
                  </a:lnTo>
                  <a:lnTo>
                    <a:pt x="228" y="741"/>
                  </a:lnTo>
                  <a:lnTo>
                    <a:pt x="221" y="754"/>
                  </a:lnTo>
                  <a:lnTo>
                    <a:pt x="213" y="766"/>
                  </a:lnTo>
                  <a:lnTo>
                    <a:pt x="204" y="777"/>
                  </a:lnTo>
                  <a:lnTo>
                    <a:pt x="204" y="777"/>
                  </a:lnTo>
                  <a:lnTo>
                    <a:pt x="219" y="793"/>
                  </a:lnTo>
                  <a:close/>
                </a:path>
              </a:pathLst>
            </a:custGeom>
            <a:solidFill>
              <a:srgbClr val="000000"/>
            </a:solidFill>
            <a:ln w="9525">
              <a:solidFill>
                <a:schemeClr val="tx1"/>
              </a:solidFill>
              <a:round/>
              <a:headEnd/>
              <a:tailEnd/>
            </a:ln>
          </p:spPr>
          <p:txBody>
            <a:bodyPr/>
            <a:lstStyle/>
            <a:p>
              <a:endParaRPr lang="en-US"/>
            </a:p>
          </p:txBody>
        </p:sp>
        <p:sp>
          <p:nvSpPr>
            <p:cNvPr id="31" name="Freeform 21"/>
            <p:cNvSpPr>
              <a:spLocks/>
            </p:cNvSpPr>
            <p:nvPr/>
          </p:nvSpPr>
          <p:spPr bwMode="auto">
            <a:xfrm>
              <a:off x="5334" y="3065"/>
              <a:ext cx="316" cy="203"/>
            </a:xfrm>
            <a:custGeom>
              <a:avLst/>
              <a:gdLst>
                <a:gd name="T0" fmla="*/ 0 w 631"/>
                <a:gd name="T1" fmla="*/ 14 h 405"/>
                <a:gd name="T2" fmla="*/ 0 w 631"/>
                <a:gd name="T3" fmla="*/ 14 h 405"/>
                <a:gd name="T4" fmla="*/ 43 w 631"/>
                <a:gd name="T5" fmla="*/ 70 h 405"/>
                <a:gd name="T6" fmla="*/ 88 w 631"/>
                <a:gd name="T7" fmla="*/ 124 h 405"/>
                <a:gd name="T8" fmla="*/ 132 w 631"/>
                <a:gd name="T9" fmla="*/ 172 h 405"/>
                <a:gd name="T10" fmla="*/ 176 w 631"/>
                <a:gd name="T11" fmla="*/ 217 h 405"/>
                <a:gd name="T12" fmla="*/ 223 w 631"/>
                <a:gd name="T13" fmla="*/ 258 h 405"/>
                <a:gd name="T14" fmla="*/ 266 w 631"/>
                <a:gd name="T15" fmla="*/ 294 h 405"/>
                <a:gd name="T16" fmla="*/ 311 w 631"/>
                <a:gd name="T17" fmla="*/ 325 h 405"/>
                <a:gd name="T18" fmla="*/ 353 w 631"/>
                <a:gd name="T19" fmla="*/ 352 h 405"/>
                <a:gd name="T20" fmla="*/ 394 w 631"/>
                <a:gd name="T21" fmla="*/ 373 h 405"/>
                <a:gd name="T22" fmla="*/ 435 w 631"/>
                <a:gd name="T23" fmla="*/ 389 h 405"/>
                <a:gd name="T24" fmla="*/ 474 w 631"/>
                <a:gd name="T25" fmla="*/ 401 h 405"/>
                <a:gd name="T26" fmla="*/ 510 w 631"/>
                <a:gd name="T27" fmla="*/ 405 h 405"/>
                <a:gd name="T28" fmla="*/ 545 w 631"/>
                <a:gd name="T29" fmla="*/ 405 h 405"/>
                <a:gd name="T30" fmla="*/ 577 w 631"/>
                <a:gd name="T31" fmla="*/ 397 h 405"/>
                <a:gd name="T32" fmla="*/ 606 w 631"/>
                <a:gd name="T33" fmla="*/ 383 h 405"/>
                <a:gd name="T34" fmla="*/ 631 w 631"/>
                <a:gd name="T35" fmla="*/ 363 h 405"/>
                <a:gd name="T36" fmla="*/ 616 w 631"/>
                <a:gd name="T37" fmla="*/ 347 h 405"/>
                <a:gd name="T38" fmla="*/ 595 w 631"/>
                <a:gd name="T39" fmla="*/ 365 h 405"/>
                <a:gd name="T40" fmla="*/ 571 w 631"/>
                <a:gd name="T41" fmla="*/ 377 h 405"/>
                <a:gd name="T42" fmla="*/ 543 w 631"/>
                <a:gd name="T43" fmla="*/ 382 h 405"/>
                <a:gd name="T44" fmla="*/ 512 w 631"/>
                <a:gd name="T45" fmla="*/ 382 h 405"/>
                <a:gd name="T46" fmla="*/ 478 w 631"/>
                <a:gd name="T47" fmla="*/ 378 h 405"/>
                <a:gd name="T48" fmla="*/ 442 w 631"/>
                <a:gd name="T49" fmla="*/ 369 h 405"/>
                <a:gd name="T50" fmla="*/ 403 w 631"/>
                <a:gd name="T51" fmla="*/ 352 h 405"/>
                <a:gd name="T52" fmla="*/ 364 w 631"/>
                <a:gd name="T53" fmla="*/ 332 h 405"/>
                <a:gd name="T54" fmla="*/ 322 w 631"/>
                <a:gd name="T55" fmla="*/ 307 h 405"/>
                <a:gd name="T56" fmla="*/ 279 w 631"/>
                <a:gd name="T57" fmla="*/ 276 h 405"/>
                <a:gd name="T58" fmla="*/ 236 w 631"/>
                <a:gd name="T59" fmla="*/ 240 h 405"/>
                <a:gd name="T60" fmla="*/ 192 w 631"/>
                <a:gd name="T61" fmla="*/ 201 h 405"/>
                <a:gd name="T62" fmla="*/ 148 w 631"/>
                <a:gd name="T63" fmla="*/ 156 h 405"/>
                <a:gd name="T64" fmla="*/ 104 w 631"/>
                <a:gd name="T65" fmla="*/ 108 h 405"/>
                <a:gd name="T66" fmla="*/ 61 w 631"/>
                <a:gd name="T67" fmla="*/ 56 h 405"/>
                <a:gd name="T68" fmla="*/ 18 w 631"/>
                <a:gd name="T69" fmla="*/ 0 h 405"/>
                <a:gd name="T70" fmla="*/ 18 w 631"/>
                <a:gd name="T71" fmla="*/ 0 h 405"/>
                <a:gd name="T72" fmla="*/ 0 w 631"/>
                <a:gd name="T73" fmla="*/ 1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05">
                  <a:moveTo>
                    <a:pt x="0" y="14"/>
                  </a:moveTo>
                  <a:lnTo>
                    <a:pt x="0" y="14"/>
                  </a:lnTo>
                  <a:lnTo>
                    <a:pt x="43" y="70"/>
                  </a:lnTo>
                  <a:lnTo>
                    <a:pt x="88" y="124"/>
                  </a:lnTo>
                  <a:lnTo>
                    <a:pt x="132" y="172"/>
                  </a:lnTo>
                  <a:lnTo>
                    <a:pt x="176" y="217"/>
                  </a:lnTo>
                  <a:lnTo>
                    <a:pt x="223" y="258"/>
                  </a:lnTo>
                  <a:lnTo>
                    <a:pt x="266" y="294"/>
                  </a:lnTo>
                  <a:lnTo>
                    <a:pt x="311" y="325"/>
                  </a:lnTo>
                  <a:lnTo>
                    <a:pt x="353" y="352"/>
                  </a:lnTo>
                  <a:lnTo>
                    <a:pt x="394" y="373"/>
                  </a:lnTo>
                  <a:lnTo>
                    <a:pt x="435" y="389"/>
                  </a:lnTo>
                  <a:lnTo>
                    <a:pt x="474" y="401"/>
                  </a:lnTo>
                  <a:lnTo>
                    <a:pt x="510" y="405"/>
                  </a:lnTo>
                  <a:lnTo>
                    <a:pt x="545" y="405"/>
                  </a:lnTo>
                  <a:lnTo>
                    <a:pt x="577" y="397"/>
                  </a:lnTo>
                  <a:lnTo>
                    <a:pt x="606" y="383"/>
                  </a:lnTo>
                  <a:lnTo>
                    <a:pt x="631" y="363"/>
                  </a:lnTo>
                  <a:lnTo>
                    <a:pt x="616" y="347"/>
                  </a:lnTo>
                  <a:lnTo>
                    <a:pt x="595" y="365"/>
                  </a:lnTo>
                  <a:lnTo>
                    <a:pt x="571" y="377"/>
                  </a:lnTo>
                  <a:lnTo>
                    <a:pt x="543" y="382"/>
                  </a:lnTo>
                  <a:lnTo>
                    <a:pt x="512" y="382"/>
                  </a:lnTo>
                  <a:lnTo>
                    <a:pt x="478" y="378"/>
                  </a:lnTo>
                  <a:lnTo>
                    <a:pt x="442" y="369"/>
                  </a:lnTo>
                  <a:lnTo>
                    <a:pt x="403" y="352"/>
                  </a:lnTo>
                  <a:lnTo>
                    <a:pt x="364" y="332"/>
                  </a:lnTo>
                  <a:lnTo>
                    <a:pt x="322" y="307"/>
                  </a:lnTo>
                  <a:lnTo>
                    <a:pt x="279" y="276"/>
                  </a:lnTo>
                  <a:lnTo>
                    <a:pt x="236" y="240"/>
                  </a:lnTo>
                  <a:lnTo>
                    <a:pt x="192" y="201"/>
                  </a:lnTo>
                  <a:lnTo>
                    <a:pt x="148" y="156"/>
                  </a:lnTo>
                  <a:lnTo>
                    <a:pt x="104" y="108"/>
                  </a:lnTo>
                  <a:lnTo>
                    <a:pt x="61" y="56"/>
                  </a:lnTo>
                  <a:lnTo>
                    <a:pt x="18" y="0"/>
                  </a:lnTo>
                  <a:lnTo>
                    <a:pt x="18" y="0"/>
                  </a:lnTo>
                  <a:lnTo>
                    <a:pt x="0" y="14"/>
                  </a:lnTo>
                  <a:close/>
                </a:path>
              </a:pathLst>
            </a:custGeom>
            <a:solidFill>
              <a:srgbClr val="000000"/>
            </a:solidFill>
            <a:ln w="9525">
              <a:solidFill>
                <a:schemeClr val="tx1"/>
              </a:solidFill>
              <a:round/>
              <a:headEnd/>
              <a:tailEnd/>
            </a:ln>
          </p:spPr>
          <p:txBody>
            <a:bodyPr/>
            <a:lstStyle/>
            <a:p>
              <a:endParaRPr lang="en-US"/>
            </a:p>
          </p:txBody>
        </p:sp>
        <p:sp>
          <p:nvSpPr>
            <p:cNvPr id="32" name="Freeform 22"/>
            <p:cNvSpPr>
              <a:spLocks/>
            </p:cNvSpPr>
            <p:nvPr/>
          </p:nvSpPr>
          <p:spPr bwMode="auto">
            <a:xfrm>
              <a:off x="5207" y="2676"/>
              <a:ext cx="136" cy="396"/>
            </a:xfrm>
            <a:custGeom>
              <a:avLst/>
              <a:gdLst>
                <a:gd name="T0" fmla="*/ 51 w 272"/>
                <a:gd name="T1" fmla="*/ 0 h 793"/>
                <a:gd name="T2" fmla="*/ 32 w 272"/>
                <a:gd name="T3" fmla="*/ 28 h 793"/>
                <a:gd name="T4" fmla="*/ 16 w 272"/>
                <a:gd name="T5" fmla="*/ 59 h 793"/>
                <a:gd name="T6" fmla="*/ 5 w 272"/>
                <a:gd name="T7" fmla="*/ 95 h 793"/>
                <a:gd name="T8" fmla="*/ 0 w 272"/>
                <a:gd name="T9" fmla="*/ 134 h 793"/>
                <a:gd name="T10" fmla="*/ 0 w 272"/>
                <a:gd name="T11" fmla="*/ 178 h 793"/>
                <a:gd name="T12" fmla="*/ 3 w 272"/>
                <a:gd name="T13" fmla="*/ 225 h 793"/>
                <a:gd name="T14" fmla="*/ 11 w 272"/>
                <a:gd name="T15" fmla="*/ 276 h 793"/>
                <a:gd name="T16" fmla="*/ 23 w 272"/>
                <a:gd name="T17" fmla="*/ 327 h 793"/>
                <a:gd name="T18" fmla="*/ 39 w 272"/>
                <a:gd name="T19" fmla="*/ 381 h 793"/>
                <a:gd name="T20" fmla="*/ 59 w 272"/>
                <a:gd name="T21" fmla="*/ 439 h 793"/>
                <a:gd name="T22" fmla="*/ 82 w 272"/>
                <a:gd name="T23" fmla="*/ 496 h 793"/>
                <a:gd name="T24" fmla="*/ 110 w 272"/>
                <a:gd name="T25" fmla="*/ 555 h 793"/>
                <a:gd name="T26" fmla="*/ 141 w 272"/>
                <a:gd name="T27" fmla="*/ 615 h 793"/>
                <a:gd name="T28" fmla="*/ 176 w 272"/>
                <a:gd name="T29" fmla="*/ 673 h 793"/>
                <a:gd name="T30" fmla="*/ 213 w 272"/>
                <a:gd name="T31" fmla="*/ 734 h 793"/>
                <a:gd name="T32" fmla="*/ 254 w 272"/>
                <a:gd name="T33" fmla="*/ 793 h 793"/>
                <a:gd name="T34" fmla="*/ 251 w 272"/>
                <a:gd name="T35" fmla="*/ 750 h 793"/>
                <a:gd name="T36" fmla="*/ 211 w 272"/>
                <a:gd name="T37" fmla="*/ 692 h 793"/>
                <a:gd name="T38" fmla="*/ 177 w 272"/>
                <a:gd name="T39" fmla="*/ 633 h 793"/>
                <a:gd name="T40" fmla="*/ 144 w 272"/>
                <a:gd name="T41" fmla="*/ 573 h 793"/>
                <a:gd name="T42" fmla="*/ 115 w 272"/>
                <a:gd name="T43" fmla="*/ 516 h 793"/>
                <a:gd name="T44" fmla="*/ 90 w 272"/>
                <a:gd name="T45" fmla="*/ 458 h 793"/>
                <a:gd name="T46" fmla="*/ 68 w 272"/>
                <a:gd name="T47" fmla="*/ 402 h 793"/>
                <a:gd name="T48" fmla="*/ 51 w 272"/>
                <a:gd name="T49" fmla="*/ 348 h 793"/>
                <a:gd name="T50" fmla="*/ 38 w 272"/>
                <a:gd name="T51" fmla="*/ 296 h 793"/>
                <a:gd name="T52" fmla="*/ 28 w 272"/>
                <a:gd name="T53" fmla="*/ 246 h 793"/>
                <a:gd name="T54" fmla="*/ 23 w 272"/>
                <a:gd name="T55" fmla="*/ 200 h 793"/>
                <a:gd name="T56" fmla="*/ 22 w 272"/>
                <a:gd name="T57" fmla="*/ 156 h 793"/>
                <a:gd name="T58" fmla="*/ 24 w 272"/>
                <a:gd name="T59" fmla="*/ 117 h 793"/>
                <a:gd name="T60" fmla="*/ 32 w 272"/>
                <a:gd name="T61" fmla="*/ 83 h 793"/>
                <a:gd name="T62" fmla="*/ 43 w 272"/>
                <a:gd name="T63" fmla="*/ 52 h 793"/>
                <a:gd name="T64" fmla="*/ 58 w 272"/>
                <a:gd name="T65" fmla="*/ 26 h 793"/>
                <a:gd name="T66" fmla="*/ 67 w 272"/>
                <a:gd name="T67" fmla="*/ 16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2" h="793">
                  <a:moveTo>
                    <a:pt x="51" y="0"/>
                  </a:moveTo>
                  <a:lnTo>
                    <a:pt x="51" y="0"/>
                  </a:lnTo>
                  <a:lnTo>
                    <a:pt x="40" y="13"/>
                  </a:lnTo>
                  <a:lnTo>
                    <a:pt x="32" y="28"/>
                  </a:lnTo>
                  <a:lnTo>
                    <a:pt x="23" y="42"/>
                  </a:lnTo>
                  <a:lnTo>
                    <a:pt x="16" y="59"/>
                  </a:lnTo>
                  <a:lnTo>
                    <a:pt x="10" y="76"/>
                  </a:lnTo>
                  <a:lnTo>
                    <a:pt x="5" y="95"/>
                  </a:lnTo>
                  <a:lnTo>
                    <a:pt x="2" y="115"/>
                  </a:lnTo>
                  <a:lnTo>
                    <a:pt x="0" y="134"/>
                  </a:lnTo>
                  <a:lnTo>
                    <a:pt x="0" y="156"/>
                  </a:lnTo>
                  <a:lnTo>
                    <a:pt x="0" y="178"/>
                  </a:lnTo>
                  <a:lnTo>
                    <a:pt x="1" y="202"/>
                  </a:lnTo>
                  <a:lnTo>
                    <a:pt x="3" y="225"/>
                  </a:lnTo>
                  <a:lnTo>
                    <a:pt x="6" y="250"/>
                  </a:lnTo>
                  <a:lnTo>
                    <a:pt x="11" y="276"/>
                  </a:lnTo>
                  <a:lnTo>
                    <a:pt x="16" y="301"/>
                  </a:lnTo>
                  <a:lnTo>
                    <a:pt x="23" y="327"/>
                  </a:lnTo>
                  <a:lnTo>
                    <a:pt x="29" y="355"/>
                  </a:lnTo>
                  <a:lnTo>
                    <a:pt x="39" y="381"/>
                  </a:lnTo>
                  <a:lnTo>
                    <a:pt x="48" y="409"/>
                  </a:lnTo>
                  <a:lnTo>
                    <a:pt x="59" y="439"/>
                  </a:lnTo>
                  <a:lnTo>
                    <a:pt x="70" y="468"/>
                  </a:lnTo>
                  <a:lnTo>
                    <a:pt x="82" y="496"/>
                  </a:lnTo>
                  <a:lnTo>
                    <a:pt x="96" y="525"/>
                  </a:lnTo>
                  <a:lnTo>
                    <a:pt x="110" y="555"/>
                  </a:lnTo>
                  <a:lnTo>
                    <a:pt x="124" y="585"/>
                  </a:lnTo>
                  <a:lnTo>
                    <a:pt x="141" y="615"/>
                  </a:lnTo>
                  <a:lnTo>
                    <a:pt x="157" y="644"/>
                  </a:lnTo>
                  <a:lnTo>
                    <a:pt x="176" y="673"/>
                  </a:lnTo>
                  <a:lnTo>
                    <a:pt x="194" y="703"/>
                  </a:lnTo>
                  <a:lnTo>
                    <a:pt x="213" y="734"/>
                  </a:lnTo>
                  <a:lnTo>
                    <a:pt x="233" y="764"/>
                  </a:lnTo>
                  <a:lnTo>
                    <a:pt x="254" y="793"/>
                  </a:lnTo>
                  <a:lnTo>
                    <a:pt x="272" y="779"/>
                  </a:lnTo>
                  <a:lnTo>
                    <a:pt x="251" y="750"/>
                  </a:lnTo>
                  <a:lnTo>
                    <a:pt x="231" y="720"/>
                  </a:lnTo>
                  <a:lnTo>
                    <a:pt x="211" y="692"/>
                  </a:lnTo>
                  <a:lnTo>
                    <a:pt x="194" y="662"/>
                  </a:lnTo>
                  <a:lnTo>
                    <a:pt x="177" y="633"/>
                  </a:lnTo>
                  <a:lnTo>
                    <a:pt x="161" y="603"/>
                  </a:lnTo>
                  <a:lnTo>
                    <a:pt x="144" y="573"/>
                  </a:lnTo>
                  <a:lnTo>
                    <a:pt x="130" y="543"/>
                  </a:lnTo>
                  <a:lnTo>
                    <a:pt x="115" y="516"/>
                  </a:lnTo>
                  <a:lnTo>
                    <a:pt x="102" y="487"/>
                  </a:lnTo>
                  <a:lnTo>
                    <a:pt x="90" y="458"/>
                  </a:lnTo>
                  <a:lnTo>
                    <a:pt x="79" y="430"/>
                  </a:lnTo>
                  <a:lnTo>
                    <a:pt x="68" y="402"/>
                  </a:lnTo>
                  <a:lnTo>
                    <a:pt x="59" y="374"/>
                  </a:lnTo>
                  <a:lnTo>
                    <a:pt x="51" y="348"/>
                  </a:lnTo>
                  <a:lnTo>
                    <a:pt x="45" y="320"/>
                  </a:lnTo>
                  <a:lnTo>
                    <a:pt x="38" y="296"/>
                  </a:lnTo>
                  <a:lnTo>
                    <a:pt x="33" y="271"/>
                  </a:lnTo>
                  <a:lnTo>
                    <a:pt x="28" y="246"/>
                  </a:lnTo>
                  <a:lnTo>
                    <a:pt x="25" y="223"/>
                  </a:lnTo>
                  <a:lnTo>
                    <a:pt x="23" y="200"/>
                  </a:lnTo>
                  <a:lnTo>
                    <a:pt x="22" y="178"/>
                  </a:lnTo>
                  <a:lnTo>
                    <a:pt x="22" y="156"/>
                  </a:lnTo>
                  <a:lnTo>
                    <a:pt x="22" y="137"/>
                  </a:lnTo>
                  <a:lnTo>
                    <a:pt x="24" y="117"/>
                  </a:lnTo>
                  <a:lnTo>
                    <a:pt x="27" y="100"/>
                  </a:lnTo>
                  <a:lnTo>
                    <a:pt x="32" y="83"/>
                  </a:lnTo>
                  <a:lnTo>
                    <a:pt x="36" y="68"/>
                  </a:lnTo>
                  <a:lnTo>
                    <a:pt x="43" y="52"/>
                  </a:lnTo>
                  <a:lnTo>
                    <a:pt x="49" y="39"/>
                  </a:lnTo>
                  <a:lnTo>
                    <a:pt x="58" y="26"/>
                  </a:lnTo>
                  <a:lnTo>
                    <a:pt x="67" y="16"/>
                  </a:lnTo>
                  <a:lnTo>
                    <a:pt x="67" y="16"/>
                  </a:lnTo>
                  <a:lnTo>
                    <a:pt x="51" y="0"/>
                  </a:lnTo>
                  <a:close/>
                </a:path>
              </a:pathLst>
            </a:custGeom>
            <a:solidFill>
              <a:srgbClr val="000000"/>
            </a:solidFill>
            <a:ln w="9525">
              <a:solidFill>
                <a:schemeClr val="tx1"/>
              </a:solidFill>
              <a:round/>
              <a:headEnd/>
              <a:tailEnd/>
            </a:ln>
          </p:spPr>
          <p:txBody>
            <a:bodyPr/>
            <a:lstStyle/>
            <a:p>
              <a:endParaRPr lang="en-US"/>
            </a:p>
          </p:txBody>
        </p:sp>
        <p:sp>
          <p:nvSpPr>
            <p:cNvPr id="33" name="Freeform 23"/>
            <p:cNvSpPr>
              <a:spLocks/>
            </p:cNvSpPr>
            <p:nvPr/>
          </p:nvSpPr>
          <p:spPr bwMode="auto">
            <a:xfrm>
              <a:off x="5233" y="2654"/>
              <a:ext cx="316" cy="203"/>
            </a:xfrm>
            <a:custGeom>
              <a:avLst/>
              <a:gdLst>
                <a:gd name="T0" fmla="*/ 633 w 633"/>
                <a:gd name="T1" fmla="*/ 393 h 407"/>
                <a:gd name="T2" fmla="*/ 633 w 633"/>
                <a:gd name="T3" fmla="*/ 393 h 407"/>
                <a:gd name="T4" fmla="*/ 590 w 633"/>
                <a:gd name="T5" fmla="*/ 337 h 407"/>
                <a:gd name="T6" fmla="*/ 545 w 633"/>
                <a:gd name="T7" fmla="*/ 283 h 407"/>
                <a:gd name="T8" fmla="*/ 501 w 633"/>
                <a:gd name="T9" fmla="*/ 234 h 407"/>
                <a:gd name="T10" fmla="*/ 455 w 633"/>
                <a:gd name="T11" fmla="*/ 190 h 407"/>
                <a:gd name="T12" fmla="*/ 410 w 633"/>
                <a:gd name="T13" fmla="*/ 147 h 407"/>
                <a:gd name="T14" fmla="*/ 366 w 633"/>
                <a:gd name="T15" fmla="*/ 112 h 407"/>
                <a:gd name="T16" fmla="*/ 321 w 633"/>
                <a:gd name="T17" fmla="*/ 81 h 407"/>
                <a:gd name="T18" fmla="*/ 279 w 633"/>
                <a:gd name="T19" fmla="*/ 53 h 407"/>
                <a:gd name="T20" fmla="*/ 237 w 633"/>
                <a:gd name="T21" fmla="*/ 33 h 407"/>
                <a:gd name="T22" fmla="*/ 197 w 633"/>
                <a:gd name="T23" fmla="*/ 16 h 407"/>
                <a:gd name="T24" fmla="*/ 158 w 633"/>
                <a:gd name="T25" fmla="*/ 5 h 407"/>
                <a:gd name="T26" fmla="*/ 121 w 633"/>
                <a:gd name="T27" fmla="*/ 0 h 407"/>
                <a:gd name="T28" fmla="*/ 86 w 633"/>
                <a:gd name="T29" fmla="*/ 1 h 407"/>
                <a:gd name="T30" fmla="*/ 54 w 633"/>
                <a:gd name="T31" fmla="*/ 10 h 407"/>
                <a:gd name="T32" fmla="*/ 26 w 633"/>
                <a:gd name="T33" fmla="*/ 23 h 407"/>
                <a:gd name="T34" fmla="*/ 0 w 633"/>
                <a:gd name="T35" fmla="*/ 44 h 407"/>
                <a:gd name="T36" fmla="*/ 16 w 633"/>
                <a:gd name="T37" fmla="*/ 60 h 407"/>
                <a:gd name="T38" fmla="*/ 37 w 633"/>
                <a:gd name="T39" fmla="*/ 42 h 407"/>
                <a:gd name="T40" fmla="*/ 61 w 633"/>
                <a:gd name="T41" fmla="*/ 30 h 407"/>
                <a:gd name="T42" fmla="*/ 89 w 633"/>
                <a:gd name="T43" fmla="*/ 24 h 407"/>
                <a:gd name="T44" fmla="*/ 121 w 633"/>
                <a:gd name="T45" fmla="*/ 23 h 407"/>
                <a:gd name="T46" fmla="*/ 154 w 633"/>
                <a:gd name="T47" fmla="*/ 28 h 407"/>
                <a:gd name="T48" fmla="*/ 190 w 633"/>
                <a:gd name="T49" fmla="*/ 37 h 407"/>
                <a:gd name="T50" fmla="*/ 228 w 633"/>
                <a:gd name="T51" fmla="*/ 53 h 407"/>
                <a:gd name="T52" fmla="*/ 268 w 633"/>
                <a:gd name="T53" fmla="*/ 74 h 407"/>
                <a:gd name="T54" fmla="*/ 310 w 633"/>
                <a:gd name="T55" fmla="*/ 99 h 407"/>
                <a:gd name="T56" fmla="*/ 353 w 633"/>
                <a:gd name="T57" fmla="*/ 130 h 407"/>
                <a:gd name="T58" fmla="*/ 397 w 633"/>
                <a:gd name="T59" fmla="*/ 166 h 407"/>
                <a:gd name="T60" fmla="*/ 440 w 633"/>
                <a:gd name="T61" fmla="*/ 206 h 407"/>
                <a:gd name="T62" fmla="*/ 485 w 633"/>
                <a:gd name="T63" fmla="*/ 250 h 407"/>
                <a:gd name="T64" fmla="*/ 529 w 633"/>
                <a:gd name="T65" fmla="*/ 299 h 407"/>
                <a:gd name="T66" fmla="*/ 572 w 633"/>
                <a:gd name="T67" fmla="*/ 351 h 407"/>
                <a:gd name="T68" fmla="*/ 615 w 633"/>
                <a:gd name="T69" fmla="*/ 407 h 407"/>
                <a:gd name="T70" fmla="*/ 615 w 633"/>
                <a:gd name="T71" fmla="*/ 407 h 407"/>
                <a:gd name="T72" fmla="*/ 633 w 633"/>
                <a:gd name="T73" fmla="*/ 393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3" h="407">
                  <a:moveTo>
                    <a:pt x="633" y="393"/>
                  </a:moveTo>
                  <a:lnTo>
                    <a:pt x="633" y="393"/>
                  </a:lnTo>
                  <a:lnTo>
                    <a:pt x="590" y="337"/>
                  </a:lnTo>
                  <a:lnTo>
                    <a:pt x="545" y="283"/>
                  </a:lnTo>
                  <a:lnTo>
                    <a:pt x="501" y="234"/>
                  </a:lnTo>
                  <a:lnTo>
                    <a:pt x="455" y="190"/>
                  </a:lnTo>
                  <a:lnTo>
                    <a:pt x="410" y="147"/>
                  </a:lnTo>
                  <a:lnTo>
                    <a:pt x="366" y="112"/>
                  </a:lnTo>
                  <a:lnTo>
                    <a:pt x="321" y="81"/>
                  </a:lnTo>
                  <a:lnTo>
                    <a:pt x="279" y="53"/>
                  </a:lnTo>
                  <a:lnTo>
                    <a:pt x="237" y="33"/>
                  </a:lnTo>
                  <a:lnTo>
                    <a:pt x="197" y="16"/>
                  </a:lnTo>
                  <a:lnTo>
                    <a:pt x="158" y="5"/>
                  </a:lnTo>
                  <a:lnTo>
                    <a:pt x="121" y="0"/>
                  </a:lnTo>
                  <a:lnTo>
                    <a:pt x="86" y="1"/>
                  </a:lnTo>
                  <a:lnTo>
                    <a:pt x="54" y="10"/>
                  </a:lnTo>
                  <a:lnTo>
                    <a:pt x="26" y="23"/>
                  </a:lnTo>
                  <a:lnTo>
                    <a:pt x="0" y="44"/>
                  </a:lnTo>
                  <a:lnTo>
                    <a:pt x="16" y="60"/>
                  </a:lnTo>
                  <a:lnTo>
                    <a:pt x="37" y="42"/>
                  </a:lnTo>
                  <a:lnTo>
                    <a:pt x="61" y="30"/>
                  </a:lnTo>
                  <a:lnTo>
                    <a:pt x="89" y="24"/>
                  </a:lnTo>
                  <a:lnTo>
                    <a:pt x="121" y="23"/>
                  </a:lnTo>
                  <a:lnTo>
                    <a:pt x="154" y="28"/>
                  </a:lnTo>
                  <a:lnTo>
                    <a:pt x="190" y="37"/>
                  </a:lnTo>
                  <a:lnTo>
                    <a:pt x="228" y="53"/>
                  </a:lnTo>
                  <a:lnTo>
                    <a:pt x="268" y="74"/>
                  </a:lnTo>
                  <a:lnTo>
                    <a:pt x="310" y="99"/>
                  </a:lnTo>
                  <a:lnTo>
                    <a:pt x="353" y="130"/>
                  </a:lnTo>
                  <a:lnTo>
                    <a:pt x="397" y="166"/>
                  </a:lnTo>
                  <a:lnTo>
                    <a:pt x="440" y="206"/>
                  </a:lnTo>
                  <a:lnTo>
                    <a:pt x="485" y="250"/>
                  </a:lnTo>
                  <a:lnTo>
                    <a:pt x="529" y="299"/>
                  </a:lnTo>
                  <a:lnTo>
                    <a:pt x="572" y="351"/>
                  </a:lnTo>
                  <a:lnTo>
                    <a:pt x="615" y="407"/>
                  </a:lnTo>
                  <a:lnTo>
                    <a:pt x="615" y="407"/>
                  </a:lnTo>
                  <a:lnTo>
                    <a:pt x="633" y="393"/>
                  </a:lnTo>
                  <a:close/>
                </a:path>
              </a:pathLst>
            </a:custGeom>
            <a:solidFill>
              <a:srgbClr val="000000"/>
            </a:solidFill>
            <a:ln w="9525">
              <a:solidFill>
                <a:schemeClr val="tx1"/>
              </a:solidFill>
              <a:round/>
              <a:headEnd/>
              <a:tailEnd/>
            </a:ln>
          </p:spPr>
          <p:txBody>
            <a:bodyPr/>
            <a:lstStyle/>
            <a:p>
              <a:endParaRPr lang="en-US"/>
            </a:p>
          </p:txBody>
        </p:sp>
        <p:sp>
          <p:nvSpPr>
            <p:cNvPr id="34" name="Freeform 24"/>
            <p:cNvSpPr>
              <a:spLocks/>
            </p:cNvSpPr>
            <p:nvPr/>
          </p:nvSpPr>
          <p:spPr bwMode="auto">
            <a:xfrm>
              <a:off x="5417" y="2958"/>
              <a:ext cx="33" cy="38"/>
            </a:xfrm>
            <a:custGeom>
              <a:avLst/>
              <a:gdLst>
                <a:gd name="T0" fmla="*/ 18 w 67"/>
                <a:gd name="T1" fmla="*/ 0 h 77"/>
                <a:gd name="T2" fmla="*/ 6 w 67"/>
                <a:gd name="T3" fmla="*/ 14 h 77"/>
                <a:gd name="T4" fmla="*/ 0 w 67"/>
                <a:gd name="T5" fmla="*/ 30 h 77"/>
                <a:gd name="T6" fmla="*/ 3 w 67"/>
                <a:gd name="T7" fmla="*/ 45 h 77"/>
                <a:gd name="T8" fmla="*/ 9 w 67"/>
                <a:gd name="T9" fmla="*/ 60 h 77"/>
                <a:gd name="T10" fmla="*/ 20 w 67"/>
                <a:gd name="T11" fmla="*/ 70 h 77"/>
                <a:gd name="T12" fmla="*/ 35 w 67"/>
                <a:gd name="T13" fmla="*/ 77 h 77"/>
                <a:gd name="T14" fmla="*/ 50 w 67"/>
                <a:gd name="T15" fmla="*/ 77 h 77"/>
                <a:gd name="T16" fmla="*/ 67 w 67"/>
                <a:gd name="T17" fmla="*/ 69 h 77"/>
                <a:gd name="T18" fmla="*/ 18 w 67"/>
                <a:gd name="T1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77">
                  <a:moveTo>
                    <a:pt x="18" y="0"/>
                  </a:moveTo>
                  <a:lnTo>
                    <a:pt x="6" y="14"/>
                  </a:lnTo>
                  <a:lnTo>
                    <a:pt x="0" y="30"/>
                  </a:lnTo>
                  <a:lnTo>
                    <a:pt x="3" y="45"/>
                  </a:lnTo>
                  <a:lnTo>
                    <a:pt x="9" y="60"/>
                  </a:lnTo>
                  <a:lnTo>
                    <a:pt x="20" y="70"/>
                  </a:lnTo>
                  <a:lnTo>
                    <a:pt x="35" y="77"/>
                  </a:lnTo>
                  <a:lnTo>
                    <a:pt x="50" y="77"/>
                  </a:lnTo>
                  <a:lnTo>
                    <a:pt x="67" y="69"/>
                  </a:lnTo>
                  <a:lnTo>
                    <a:pt x="18" y="0"/>
                  </a:lnTo>
                  <a:close/>
                </a:path>
              </a:pathLst>
            </a:custGeom>
            <a:solidFill>
              <a:srgbClr val="000000"/>
            </a:solidFill>
            <a:ln w="9525">
              <a:solidFill>
                <a:schemeClr val="tx1"/>
              </a:solidFill>
              <a:round/>
              <a:headEnd/>
              <a:tailEnd/>
            </a:ln>
          </p:spPr>
          <p:txBody>
            <a:bodyPr/>
            <a:lstStyle/>
            <a:p>
              <a:endParaRPr lang="en-US"/>
            </a:p>
          </p:txBody>
        </p:sp>
        <p:sp>
          <p:nvSpPr>
            <p:cNvPr id="35" name="Freeform 25"/>
            <p:cNvSpPr>
              <a:spLocks/>
            </p:cNvSpPr>
            <p:nvPr/>
          </p:nvSpPr>
          <p:spPr bwMode="auto">
            <a:xfrm>
              <a:off x="5426" y="2822"/>
              <a:ext cx="205" cy="170"/>
            </a:xfrm>
            <a:custGeom>
              <a:avLst/>
              <a:gdLst>
                <a:gd name="T0" fmla="*/ 387 w 411"/>
                <a:gd name="T1" fmla="*/ 34 h 341"/>
                <a:gd name="T2" fmla="*/ 362 w 411"/>
                <a:gd name="T3" fmla="*/ 0 h 341"/>
                <a:gd name="T4" fmla="*/ 0 w 411"/>
                <a:gd name="T5" fmla="*/ 272 h 341"/>
                <a:gd name="T6" fmla="*/ 49 w 411"/>
                <a:gd name="T7" fmla="*/ 341 h 341"/>
                <a:gd name="T8" fmla="*/ 411 w 411"/>
                <a:gd name="T9" fmla="*/ 69 h 341"/>
                <a:gd name="T10" fmla="*/ 387 w 411"/>
                <a:gd name="T11" fmla="*/ 34 h 341"/>
              </a:gdLst>
              <a:ahLst/>
              <a:cxnLst>
                <a:cxn ang="0">
                  <a:pos x="T0" y="T1"/>
                </a:cxn>
                <a:cxn ang="0">
                  <a:pos x="T2" y="T3"/>
                </a:cxn>
                <a:cxn ang="0">
                  <a:pos x="T4" y="T5"/>
                </a:cxn>
                <a:cxn ang="0">
                  <a:pos x="T6" y="T7"/>
                </a:cxn>
                <a:cxn ang="0">
                  <a:pos x="T8" y="T9"/>
                </a:cxn>
                <a:cxn ang="0">
                  <a:pos x="T10" y="T11"/>
                </a:cxn>
              </a:cxnLst>
              <a:rect l="0" t="0" r="r" b="b"/>
              <a:pathLst>
                <a:path w="411" h="341">
                  <a:moveTo>
                    <a:pt x="387" y="34"/>
                  </a:moveTo>
                  <a:lnTo>
                    <a:pt x="362" y="0"/>
                  </a:lnTo>
                  <a:lnTo>
                    <a:pt x="0" y="272"/>
                  </a:lnTo>
                  <a:lnTo>
                    <a:pt x="49" y="341"/>
                  </a:lnTo>
                  <a:lnTo>
                    <a:pt x="411" y="69"/>
                  </a:lnTo>
                  <a:lnTo>
                    <a:pt x="387" y="34"/>
                  </a:lnTo>
                  <a:close/>
                </a:path>
              </a:pathLst>
            </a:custGeom>
            <a:solidFill>
              <a:srgbClr val="000000"/>
            </a:solidFill>
            <a:ln w="9525">
              <a:solidFill>
                <a:schemeClr val="tx1"/>
              </a:solidFill>
              <a:round/>
              <a:headEnd/>
              <a:tailEnd/>
            </a:ln>
          </p:spPr>
          <p:txBody>
            <a:bodyPr/>
            <a:lstStyle/>
            <a:p>
              <a:endParaRPr lang="en-US"/>
            </a:p>
          </p:txBody>
        </p:sp>
        <p:sp>
          <p:nvSpPr>
            <p:cNvPr id="36" name="Freeform 26"/>
            <p:cNvSpPr>
              <a:spLocks/>
            </p:cNvSpPr>
            <p:nvPr/>
          </p:nvSpPr>
          <p:spPr bwMode="auto">
            <a:xfrm>
              <a:off x="5607" y="2818"/>
              <a:ext cx="33" cy="38"/>
            </a:xfrm>
            <a:custGeom>
              <a:avLst/>
              <a:gdLst>
                <a:gd name="T0" fmla="*/ 49 w 67"/>
                <a:gd name="T1" fmla="*/ 77 h 77"/>
                <a:gd name="T2" fmla="*/ 61 w 67"/>
                <a:gd name="T3" fmla="*/ 63 h 77"/>
                <a:gd name="T4" fmla="*/ 67 w 67"/>
                <a:gd name="T5" fmla="*/ 47 h 77"/>
                <a:gd name="T6" fmla="*/ 64 w 67"/>
                <a:gd name="T7" fmla="*/ 32 h 77"/>
                <a:gd name="T8" fmla="*/ 58 w 67"/>
                <a:gd name="T9" fmla="*/ 17 h 77"/>
                <a:gd name="T10" fmla="*/ 47 w 67"/>
                <a:gd name="T11" fmla="*/ 7 h 77"/>
                <a:gd name="T12" fmla="*/ 32 w 67"/>
                <a:gd name="T13" fmla="*/ 0 h 77"/>
                <a:gd name="T14" fmla="*/ 17 w 67"/>
                <a:gd name="T15" fmla="*/ 0 h 77"/>
                <a:gd name="T16" fmla="*/ 0 w 67"/>
                <a:gd name="T17" fmla="*/ 8 h 77"/>
                <a:gd name="T18" fmla="*/ 49 w 67"/>
                <a:gd name="T1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77">
                  <a:moveTo>
                    <a:pt x="49" y="77"/>
                  </a:moveTo>
                  <a:lnTo>
                    <a:pt x="61" y="63"/>
                  </a:lnTo>
                  <a:lnTo>
                    <a:pt x="67" y="47"/>
                  </a:lnTo>
                  <a:lnTo>
                    <a:pt x="64" y="32"/>
                  </a:lnTo>
                  <a:lnTo>
                    <a:pt x="58" y="17"/>
                  </a:lnTo>
                  <a:lnTo>
                    <a:pt x="47" y="7"/>
                  </a:lnTo>
                  <a:lnTo>
                    <a:pt x="32" y="0"/>
                  </a:lnTo>
                  <a:lnTo>
                    <a:pt x="17" y="0"/>
                  </a:lnTo>
                  <a:lnTo>
                    <a:pt x="0" y="8"/>
                  </a:lnTo>
                  <a:lnTo>
                    <a:pt x="49" y="77"/>
                  </a:lnTo>
                  <a:close/>
                </a:path>
              </a:pathLst>
            </a:custGeom>
            <a:solidFill>
              <a:srgbClr val="000000"/>
            </a:solidFill>
            <a:ln w="9525">
              <a:solidFill>
                <a:schemeClr val="tx1"/>
              </a:solidFill>
              <a:round/>
              <a:headEnd/>
              <a:tailEnd/>
            </a:ln>
          </p:spPr>
          <p:txBody>
            <a:bodyPr/>
            <a:lstStyle/>
            <a:p>
              <a:endParaRPr lang="en-US"/>
            </a:p>
          </p:txBody>
        </p:sp>
        <p:sp>
          <p:nvSpPr>
            <p:cNvPr id="37" name="Freeform 27"/>
            <p:cNvSpPr>
              <a:spLocks/>
            </p:cNvSpPr>
            <p:nvPr/>
          </p:nvSpPr>
          <p:spPr bwMode="auto">
            <a:xfrm>
              <a:off x="5379" y="2900"/>
              <a:ext cx="145" cy="28"/>
            </a:xfrm>
            <a:custGeom>
              <a:avLst/>
              <a:gdLst>
                <a:gd name="T0" fmla="*/ 288 w 291"/>
                <a:gd name="T1" fmla="*/ 40 h 55"/>
                <a:gd name="T2" fmla="*/ 272 w 291"/>
                <a:gd name="T3" fmla="*/ 21 h 55"/>
                <a:gd name="T4" fmla="*/ 3 w 291"/>
                <a:gd name="T5" fmla="*/ 0 h 55"/>
                <a:gd name="T6" fmla="*/ 0 w 291"/>
                <a:gd name="T7" fmla="*/ 34 h 55"/>
                <a:gd name="T8" fmla="*/ 270 w 291"/>
                <a:gd name="T9" fmla="*/ 55 h 55"/>
                <a:gd name="T10" fmla="*/ 255 w 291"/>
                <a:gd name="T11" fmla="*/ 36 h 55"/>
                <a:gd name="T12" fmla="*/ 288 w 291"/>
                <a:gd name="T13" fmla="*/ 40 h 55"/>
                <a:gd name="T14" fmla="*/ 291 w 291"/>
                <a:gd name="T15" fmla="*/ 22 h 55"/>
                <a:gd name="T16" fmla="*/ 272 w 291"/>
                <a:gd name="T17" fmla="*/ 21 h 55"/>
                <a:gd name="T18" fmla="*/ 288 w 291"/>
                <a:gd name="T19"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55">
                  <a:moveTo>
                    <a:pt x="288" y="40"/>
                  </a:moveTo>
                  <a:lnTo>
                    <a:pt x="272" y="21"/>
                  </a:lnTo>
                  <a:lnTo>
                    <a:pt x="3" y="0"/>
                  </a:lnTo>
                  <a:lnTo>
                    <a:pt x="0" y="34"/>
                  </a:lnTo>
                  <a:lnTo>
                    <a:pt x="270" y="55"/>
                  </a:lnTo>
                  <a:lnTo>
                    <a:pt x="255" y="36"/>
                  </a:lnTo>
                  <a:lnTo>
                    <a:pt x="288" y="40"/>
                  </a:lnTo>
                  <a:lnTo>
                    <a:pt x="291" y="22"/>
                  </a:lnTo>
                  <a:lnTo>
                    <a:pt x="272" y="21"/>
                  </a:lnTo>
                  <a:lnTo>
                    <a:pt x="288" y="40"/>
                  </a:lnTo>
                  <a:close/>
                </a:path>
              </a:pathLst>
            </a:custGeom>
            <a:solidFill>
              <a:srgbClr val="000000"/>
            </a:solidFill>
            <a:ln w="9525">
              <a:solidFill>
                <a:schemeClr val="tx1"/>
              </a:solidFill>
              <a:round/>
              <a:headEnd/>
              <a:tailEnd/>
            </a:ln>
          </p:spPr>
          <p:txBody>
            <a:bodyPr/>
            <a:lstStyle/>
            <a:p>
              <a:endParaRPr lang="en-US"/>
            </a:p>
          </p:txBody>
        </p:sp>
        <p:sp>
          <p:nvSpPr>
            <p:cNvPr id="38" name="Freeform 28"/>
            <p:cNvSpPr>
              <a:spLocks/>
            </p:cNvSpPr>
            <p:nvPr/>
          </p:nvSpPr>
          <p:spPr bwMode="auto">
            <a:xfrm>
              <a:off x="5488" y="2918"/>
              <a:ext cx="34" cy="126"/>
            </a:xfrm>
            <a:custGeom>
              <a:avLst/>
              <a:gdLst>
                <a:gd name="T0" fmla="*/ 16 w 68"/>
                <a:gd name="T1" fmla="*/ 249 h 251"/>
                <a:gd name="T2" fmla="*/ 33 w 68"/>
                <a:gd name="T3" fmla="*/ 251 h 251"/>
                <a:gd name="T4" fmla="*/ 68 w 68"/>
                <a:gd name="T5" fmla="*/ 4 h 251"/>
                <a:gd name="T6" fmla="*/ 35 w 68"/>
                <a:gd name="T7" fmla="*/ 0 h 251"/>
                <a:gd name="T8" fmla="*/ 0 w 68"/>
                <a:gd name="T9" fmla="*/ 247 h 251"/>
                <a:gd name="T10" fmla="*/ 16 w 68"/>
                <a:gd name="T11" fmla="*/ 249 h 251"/>
              </a:gdLst>
              <a:ahLst/>
              <a:cxnLst>
                <a:cxn ang="0">
                  <a:pos x="T0" y="T1"/>
                </a:cxn>
                <a:cxn ang="0">
                  <a:pos x="T2" y="T3"/>
                </a:cxn>
                <a:cxn ang="0">
                  <a:pos x="T4" y="T5"/>
                </a:cxn>
                <a:cxn ang="0">
                  <a:pos x="T6" y="T7"/>
                </a:cxn>
                <a:cxn ang="0">
                  <a:pos x="T8" y="T9"/>
                </a:cxn>
                <a:cxn ang="0">
                  <a:pos x="T10" y="T11"/>
                </a:cxn>
              </a:cxnLst>
              <a:rect l="0" t="0" r="r" b="b"/>
              <a:pathLst>
                <a:path w="68" h="251">
                  <a:moveTo>
                    <a:pt x="16" y="249"/>
                  </a:moveTo>
                  <a:lnTo>
                    <a:pt x="33" y="251"/>
                  </a:lnTo>
                  <a:lnTo>
                    <a:pt x="68" y="4"/>
                  </a:lnTo>
                  <a:lnTo>
                    <a:pt x="35" y="0"/>
                  </a:lnTo>
                  <a:lnTo>
                    <a:pt x="0" y="247"/>
                  </a:lnTo>
                  <a:lnTo>
                    <a:pt x="16" y="249"/>
                  </a:lnTo>
                  <a:close/>
                </a:path>
              </a:pathLst>
            </a:custGeom>
            <a:solidFill>
              <a:srgbClr val="000000"/>
            </a:solidFill>
            <a:ln w="9525">
              <a:solidFill>
                <a:schemeClr val="tx1"/>
              </a:solidFill>
              <a:round/>
              <a:headEnd/>
              <a:tailEnd/>
            </a:ln>
          </p:spPr>
          <p:txBody>
            <a:bodyPr/>
            <a:lstStyle/>
            <a:p>
              <a:endParaRPr lang="en-US"/>
            </a:p>
          </p:txBody>
        </p:sp>
      </p:grpSp>
      <p:sp>
        <p:nvSpPr>
          <p:cNvPr id="39" name="Line 30"/>
          <p:cNvSpPr>
            <a:spLocks noChangeShapeType="1"/>
          </p:cNvSpPr>
          <p:nvPr/>
        </p:nvSpPr>
        <p:spPr bwMode="auto">
          <a:xfrm>
            <a:off x="6811963" y="1937264"/>
            <a:ext cx="41751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40" name="Group 31"/>
          <p:cNvGrpSpPr>
            <a:grpSpLocks/>
          </p:cNvGrpSpPr>
          <p:nvPr/>
        </p:nvGrpSpPr>
        <p:grpSpPr bwMode="auto">
          <a:xfrm>
            <a:off x="1206500" y="3594100"/>
            <a:ext cx="1371600" cy="1143000"/>
            <a:chOff x="105" y="3366"/>
            <a:chExt cx="1150" cy="839"/>
          </a:xfrm>
        </p:grpSpPr>
        <p:sp>
          <p:nvSpPr>
            <p:cNvPr id="41" name="Rectangle 32"/>
            <p:cNvSpPr>
              <a:spLocks noChangeArrowheads="1"/>
            </p:cNvSpPr>
            <p:nvPr/>
          </p:nvSpPr>
          <p:spPr bwMode="auto">
            <a:xfrm>
              <a:off x="105" y="3366"/>
              <a:ext cx="1150" cy="83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42" name="Object 33"/>
            <p:cNvGraphicFramePr>
              <a:graphicFrameLocks noChangeAspect="1"/>
            </p:cNvGraphicFramePr>
            <p:nvPr/>
          </p:nvGraphicFramePr>
          <p:xfrm>
            <a:off x="192" y="3497"/>
            <a:ext cx="910" cy="649"/>
          </p:xfrm>
          <a:graphic>
            <a:graphicData uri="http://schemas.openxmlformats.org/presentationml/2006/ole">
              <mc:AlternateContent xmlns:mc="http://schemas.openxmlformats.org/markup-compatibility/2006">
                <mc:Choice xmlns:v="urn:schemas-microsoft-com:vml" Requires="v">
                  <p:oleObj spid="_x0000_s16457" name="ClipArt" r:id="rId5" imgW="4006800" imgH="2856960" progId="MS_ClipArt_Gallery.2">
                    <p:embed/>
                  </p:oleObj>
                </mc:Choice>
                <mc:Fallback>
                  <p:oleObj name="ClipArt" r:id="rId5" imgW="4006800" imgH="285696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 y="3497"/>
                          <a:ext cx="910" cy="649"/>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43" name="Group 248"/>
          <p:cNvGrpSpPr>
            <a:grpSpLocks/>
          </p:cNvGrpSpPr>
          <p:nvPr/>
        </p:nvGrpSpPr>
        <p:grpSpPr bwMode="auto">
          <a:xfrm>
            <a:off x="3289300" y="1790700"/>
            <a:ext cx="885825" cy="1301750"/>
            <a:chOff x="3623" y="1694"/>
            <a:chExt cx="289" cy="358"/>
          </a:xfrm>
        </p:grpSpPr>
        <p:sp>
          <p:nvSpPr>
            <p:cNvPr id="44" name="Freeform 249"/>
            <p:cNvSpPr>
              <a:spLocks/>
            </p:cNvSpPr>
            <p:nvPr/>
          </p:nvSpPr>
          <p:spPr bwMode="auto">
            <a:xfrm>
              <a:off x="3623" y="2023"/>
              <a:ext cx="289" cy="29"/>
            </a:xfrm>
            <a:custGeom>
              <a:avLst/>
              <a:gdLst>
                <a:gd name="T0" fmla="*/ 18 w 289"/>
                <a:gd name="T1" fmla="*/ 9 h 29"/>
                <a:gd name="T2" fmla="*/ 0 w 289"/>
                <a:gd name="T3" fmla="*/ 9 h 29"/>
                <a:gd name="T4" fmla="*/ 0 w 289"/>
                <a:gd name="T5" fmla="*/ 28 h 29"/>
                <a:gd name="T6" fmla="*/ 288 w 289"/>
                <a:gd name="T7" fmla="*/ 28 h 29"/>
                <a:gd name="T8" fmla="*/ 288 w 289"/>
                <a:gd name="T9" fmla="*/ 9 h 29"/>
                <a:gd name="T10" fmla="*/ 252 w 289"/>
                <a:gd name="T11" fmla="*/ 9 h 29"/>
                <a:gd name="T12" fmla="*/ 252 w 289"/>
                <a:gd name="T13" fmla="*/ 0 h 29"/>
                <a:gd name="T14" fmla="*/ 18 w 289"/>
                <a:gd name="T15" fmla="*/ 0 h 29"/>
                <a:gd name="T16" fmla="*/ 18 w 289"/>
                <a:gd name="T17" fmla="*/ 9 h 29"/>
                <a:gd name="T18" fmla="*/ 252 w 289"/>
                <a:gd name="T19" fmla="*/ 9 h 29"/>
                <a:gd name="T20" fmla="*/ 22 w 289"/>
                <a:gd name="T21" fmla="*/ 9 h 29"/>
                <a:gd name="T22" fmla="*/ 252 w 289"/>
                <a:gd name="T23" fmla="*/ 9 h 29"/>
                <a:gd name="T24" fmla="*/ 18 w 289"/>
                <a:gd name="T25"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9" h="29">
                  <a:moveTo>
                    <a:pt x="18" y="9"/>
                  </a:moveTo>
                  <a:lnTo>
                    <a:pt x="0" y="9"/>
                  </a:lnTo>
                  <a:lnTo>
                    <a:pt x="0" y="28"/>
                  </a:lnTo>
                  <a:lnTo>
                    <a:pt x="288" y="28"/>
                  </a:lnTo>
                  <a:lnTo>
                    <a:pt x="288" y="9"/>
                  </a:lnTo>
                  <a:lnTo>
                    <a:pt x="252" y="9"/>
                  </a:lnTo>
                  <a:lnTo>
                    <a:pt x="252" y="0"/>
                  </a:lnTo>
                  <a:lnTo>
                    <a:pt x="18" y="0"/>
                  </a:lnTo>
                  <a:lnTo>
                    <a:pt x="18" y="9"/>
                  </a:lnTo>
                  <a:lnTo>
                    <a:pt x="252" y="9"/>
                  </a:lnTo>
                  <a:lnTo>
                    <a:pt x="22" y="9"/>
                  </a:lnTo>
                  <a:lnTo>
                    <a:pt x="252" y="9"/>
                  </a:lnTo>
                  <a:lnTo>
                    <a:pt x="18" y="9"/>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txBody>
            <a:bodyPr/>
            <a:lstStyle/>
            <a:p>
              <a:endParaRPr lang="en-US"/>
            </a:p>
          </p:txBody>
        </p:sp>
        <p:sp>
          <p:nvSpPr>
            <p:cNvPr id="45" name="Line 250"/>
            <p:cNvSpPr>
              <a:spLocks noChangeShapeType="1"/>
            </p:cNvSpPr>
            <p:nvPr/>
          </p:nvSpPr>
          <p:spPr bwMode="auto">
            <a:xfrm>
              <a:off x="3681" y="1934"/>
              <a:ext cx="3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txBody>
            <a:bodyPr wrap="none" anchor="ctr"/>
            <a:lstStyle/>
            <a:p>
              <a:endParaRPr lang="en-US"/>
            </a:p>
          </p:txBody>
        </p:sp>
        <p:sp>
          <p:nvSpPr>
            <p:cNvPr id="46" name="Freeform 251"/>
            <p:cNvSpPr>
              <a:spLocks/>
            </p:cNvSpPr>
            <p:nvPr/>
          </p:nvSpPr>
          <p:spPr bwMode="auto">
            <a:xfrm>
              <a:off x="3682" y="1904"/>
              <a:ext cx="60" cy="119"/>
            </a:xfrm>
            <a:custGeom>
              <a:avLst/>
              <a:gdLst>
                <a:gd name="T0" fmla="*/ 59 w 60"/>
                <a:gd name="T1" fmla="*/ 118 h 119"/>
                <a:gd name="T2" fmla="*/ 0 w 60"/>
                <a:gd name="T3" fmla="*/ 29 h 119"/>
                <a:gd name="T4" fmla="*/ 20 w 60"/>
                <a:gd name="T5" fmla="*/ 0 h 119"/>
              </a:gdLst>
              <a:ahLst/>
              <a:cxnLst>
                <a:cxn ang="0">
                  <a:pos x="T0" y="T1"/>
                </a:cxn>
                <a:cxn ang="0">
                  <a:pos x="T2" y="T3"/>
                </a:cxn>
                <a:cxn ang="0">
                  <a:pos x="T4" y="T5"/>
                </a:cxn>
              </a:cxnLst>
              <a:rect l="0" t="0" r="r" b="b"/>
              <a:pathLst>
                <a:path w="60" h="119">
                  <a:moveTo>
                    <a:pt x="59" y="118"/>
                  </a:moveTo>
                  <a:lnTo>
                    <a:pt x="0" y="29"/>
                  </a:lnTo>
                  <a:lnTo>
                    <a:pt x="2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txBody>
            <a:bodyPr/>
            <a:lstStyle/>
            <a:p>
              <a:endParaRPr lang="en-US"/>
            </a:p>
          </p:txBody>
        </p:sp>
        <p:sp>
          <p:nvSpPr>
            <p:cNvPr id="47" name="Line 252"/>
            <p:cNvSpPr>
              <a:spLocks noChangeShapeType="1"/>
            </p:cNvSpPr>
            <p:nvPr/>
          </p:nvSpPr>
          <p:spPr bwMode="auto">
            <a:xfrm flipV="1">
              <a:off x="3659" y="1934"/>
              <a:ext cx="62" cy="9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txBody>
            <a:bodyPr wrap="none" anchor="ctr"/>
            <a:lstStyle/>
            <a:p>
              <a:endParaRPr lang="en-US"/>
            </a:p>
          </p:txBody>
        </p:sp>
        <p:sp>
          <p:nvSpPr>
            <p:cNvPr id="48" name="Freeform 253"/>
            <p:cNvSpPr>
              <a:spLocks/>
            </p:cNvSpPr>
            <p:nvPr/>
          </p:nvSpPr>
          <p:spPr bwMode="auto">
            <a:xfrm>
              <a:off x="3681" y="1992"/>
              <a:ext cx="116" cy="30"/>
            </a:xfrm>
            <a:custGeom>
              <a:avLst/>
              <a:gdLst>
                <a:gd name="T0" fmla="*/ 20 w 116"/>
                <a:gd name="T1" fmla="*/ 29 h 30"/>
                <a:gd name="T2" fmla="*/ 0 w 116"/>
                <a:gd name="T3" fmla="*/ 0 h 30"/>
                <a:gd name="T4" fmla="*/ 115 w 116"/>
                <a:gd name="T5" fmla="*/ 0 h 30"/>
                <a:gd name="T6" fmla="*/ 98 w 116"/>
                <a:gd name="T7" fmla="*/ 29 h 30"/>
              </a:gdLst>
              <a:ahLst/>
              <a:cxnLst>
                <a:cxn ang="0">
                  <a:pos x="T0" y="T1"/>
                </a:cxn>
                <a:cxn ang="0">
                  <a:pos x="T2" y="T3"/>
                </a:cxn>
                <a:cxn ang="0">
                  <a:pos x="T4" y="T5"/>
                </a:cxn>
                <a:cxn ang="0">
                  <a:pos x="T6" y="T7"/>
                </a:cxn>
              </a:cxnLst>
              <a:rect l="0" t="0" r="r" b="b"/>
              <a:pathLst>
                <a:path w="116" h="30">
                  <a:moveTo>
                    <a:pt x="20" y="29"/>
                  </a:moveTo>
                  <a:lnTo>
                    <a:pt x="0" y="0"/>
                  </a:lnTo>
                  <a:lnTo>
                    <a:pt x="115" y="0"/>
                  </a:lnTo>
                  <a:lnTo>
                    <a:pt x="98" y="2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txBody>
            <a:bodyPr/>
            <a:lstStyle/>
            <a:p>
              <a:endParaRPr lang="en-US"/>
            </a:p>
          </p:txBody>
        </p:sp>
        <p:sp>
          <p:nvSpPr>
            <p:cNvPr id="49" name="Line 254"/>
            <p:cNvSpPr>
              <a:spLocks noChangeShapeType="1"/>
            </p:cNvSpPr>
            <p:nvPr/>
          </p:nvSpPr>
          <p:spPr bwMode="auto">
            <a:xfrm flipH="1" flipV="1">
              <a:off x="3760" y="1944"/>
              <a:ext cx="61" cy="8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txBody>
            <a:bodyPr wrap="none" anchor="ctr"/>
            <a:lstStyle/>
            <a:p>
              <a:endParaRPr lang="en-US"/>
            </a:p>
          </p:txBody>
        </p:sp>
        <p:sp>
          <p:nvSpPr>
            <p:cNvPr id="50" name="Freeform 255"/>
            <p:cNvSpPr>
              <a:spLocks/>
            </p:cNvSpPr>
            <p:nvPr/>
          </p:nvSpPr>
          <p:spPr bwMode="auto">
            <a:xfrm>
              <a:off x="3722" y="1934"/>
              <a:ext cx="34" cy="88"/>
            </a:xfrm>
            <a:custGeom>
              <a:avLst/>
              <a:gdLst>
                <a:gd name="T0" fmla="*/ 0 w 34"/>
                <a:gd name="T1" fmla="*/ 87 h 88"/>
                <a:gd name="T2" fmla="*/ 33 w 34"/>
                <a:gd name="T3" fmla="*/ 87 h 88"/>
                <a:gd name="T4" fmla="*/ 33 w 34"/>
                <a:gd name="T5" fmla="*/ 0 h 88"/>
                <a:gd name="T6" fmla="*/ 0 w 34"/>
                <a:gd name="T7" fmla="*/ 0 h 88"/>
                <a:gd name="T8" fmla="*/ 0 w 34"/>
                <a:gd name="T9" fmla="*/ 87 h 88"/>
              </a:gdLst>
              <a:ahLst/>
              <a:cxnLst>
                <a:cxn ang="0">
                  <a:pos x="T0" y="T1"/>
                </a:cxn>
                <a:cxn ang="0">
                  <a:pos x="T2" y="T3"/>
                </a:cxn>
                <a:cxn ang="0">
                  <a:pos x="T4" y="T5"/>
                </a:cxn>
                <a:cxn ang="0">
                  <a:pos x="T6" y="T7"/>
                </a:cxn>
                <a:cxn ang="0">
                  <a:pos x="T8" y="T9"/>
                </a:cxn>
              </a:cxnLst>
              <a:rect l="0" t="0" r="r" b="b"/>
              <a:pathLst>
                <a:path w="34" h="88">
                  <a:moveTo>
                    <a:pt x="0" y="87"/>
                  </a:moveTo>
                  <a:lnTo>
                    <a:pt x="33" y="87"/>
                  </a:lnTo>
                  <a:lnTo>
                    <a:pt x="33" y="0"/>
                  </a:lnTo>
                  <a:lnTo>
                    <a:pt x="0" y="0"/>
                  </a:lnTo>
                  <a:lnTo>
                    <a:pt x="0" y="87"/>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txBody>
            <a:bodyPr/>
            <a:lstStyle/>
            <a:p>
              <a:endParaRPr lang="en-US"/>
            </a:p>
          </p:txBody>
        </p:sp>
        <p:sp>
          <p:nvSpPr>
            <p:cNvPr id="51" name="Freeform 256"/>
            <p:cNvSpPr>
              <a:spLocks/>
            </p:cNvSpPr>
            <p:nvPr/>
          </p:nvSpPr>
          <p:spPr bwMode="auto">
            <a:xfrm>
              <a:off x="3633" y="1792"/>
              <a:ext cx="279" cy="190"/>
            </a:xfrm>
            <a:custGeom>
              <a:avLst/>
              <a:gdLst>
                <a:gd name="T0" fmla="*/ 2 w 279"/>
                <a:gd name="T1" fmla="*/ 14 h 190"/>
                <a:gd name="T2" fmla="*/ 0 w 279"/>
                <a:gd name="T3" fmla="*/ 32 h 190"/>
                <a:gd name="T4" fmla="*/ 4 w 279"/>
                <a:gd name="T5" fmla="*/ 51 h 190"/>
                <a:gd name="T6" fmla="*/ 14 w 279"/>
                <a:gd name="T7" fmla="*/ 72 h 190"/>
                <a:gd name="T8" fmla="*/ 30 w 279"/>
                <a:gd name="T9" fmla="*/ 94 h 190"/>
                <a:gd name="T10" fmla="*/ 50 w 279"/>
                <a:gd name="T11" fmla="*/ 116 h 190"/>
                <a:gd name="T12" fmla="*/ 74 w 279"/>
                <a:gd name="T13" fmla="*/ 135 h 190"/>
                <a:gd name="T14" fmla="*/ 102 w 279"/>
                <a:gd name="T15" fmla="*/ 153 h 190"/>
                <a:gd name="T16" fmla="*/ 131 w 279"/>
                <a:gd name="T17" fmla="*/ 168 h 190"/>
                <a:gd name="T18" fmla="*/ 160 w 279"/>
                <a:gd name="T19" fmla="*/ 179 h 190"/>
                <a:gd name="T20" fmla="*/ 189 w 279"/>
                <a:gd name="T21" fmla="*/ 186 h 190"/>
                <a:gd name="T22" fmla="*/ 215 w 279"/>
                <a:gd name="T23" fmla="*/ 189 h 190"/>
                <a:gd name="T24" fmla="*/ 239 w 279"/>
                <a:gd name="T25" fmla="*/ 187 h 190"/>
                <a:gd name="T26" fmla="*/ 258 w 279"/>
                <a:gd name="T27" fmla="*/ 181 h 190"/>
                <a:gd name="T28" fmla="*/ 271 w 279"/>
                <a:gd name="T29" fmla="*/ 170 h 190"/>
                <a:gd name="T30" fmla="*/ 274 w 279"/>
                <a:gd name="T31" fmla="*/ 166 h 190"/>
                <a:gd name="T32" fmla="*/ 264 w 279"/>
                <a:gd name="T33" fmla="*/ 170 h 190"/>
                <a:gd name="T34" fmla="*/ 248 w 279"/>
                <a:gd name="T35" fmla="*/ 170 h 190"/>
                <a:gd name="T36" fmla="*/ 229 w 279"/>
                <a:gd name="T37" fmla="*/ 166 h 190"/>
                <a:gd name="T38" fmla="*/ 205 w 279"/>
                <a:gd name="T39" fmla="*/ 159 h 190"/>
                <a:gd name="T40" fmla="*/ 178 w 279"/>
                <a:gd name="T41" fmla="*/ 148 h 190"/>
                <a:gd name="T42" fmla="*/ 150 w 279"/>
                <a:gd name="T43" fmla="*/ 135 h 190"/>
                <a:gd name="T44" fmla="*/ 121 w 279"/>
                <a:gd name="T45" fmla="*/ 119 h 190"/>
                <a:gd name="T46" fmla="*/ 93 w 279"/>
                <a:gd name="T47" fmla="*/ 102 h 190"/>
                <a:gd name="T48" fmla="*/ 68 w 279"/>
                <a:gd name="T49" fmla="*/ 84 h 190"/>
                <a:gd name="T50" fmla="*/ 45 w 279"/>
                <a:gd name="T51" fmla="*/ 67 h 190"/>
                <a:gd name="T52" fmla="*/ 27 w 279"/>
                <a:gd name="T53" fmla="*/ 50 h 190"/>
                <a:gd name="T54" fmla="*/ 14 w 279"/>
                <a:gd name="T55" fmla="*/ 34 h 190"/>
                <a:gd name="T56" fmla="*/ 6 w 279"/>
                <a:gd name="T57" fmla="*/ 21 h 190"/>
                <a:gd name="T58" fmla="*/ 4 w 279"/>
                <a:gd name="T59" fmla="*/ 11 h 190"/>
                <a:gd name="T60" fmla="*/ 8 w 279"/>
                <a:gd name="T61" fmla="*/ 4 h 190"/>
                <a:gd name="T62" fmla="*/ 18 w 279"/>
                <a:gd name="T63" fmla="*/ 0 h 190"/>
                <a:gd name="T64" fmla="*/ 33 w 279"/>
                <a:gd name="T65" fmla="*/ 0 h 190"/>
                <a:gd name="T66" fmla="*/ 53 w 279"/>
                <a:gd name="T67" fmla="*/ 4 h 190"/>
                <a:gd name="T68" fmla="*/ 77 w 279"/>
                <a:gd name="T69" fmla="*/ 12 h 190"/>
                <a:gd name="T70" fmla="*/ 104 w 279"/>
                <a:gd name="T71" fmla="*/ 22 h 190"/>
                <a:gd name="T72" fmla="*/ 132 w 279"/>
                <a:gd name="T73" fmla="*/ 36 h 190"/>
                <a:gd name="T74" fmla="*/ 161 w 279"/>
                <a:gd name="T75" fmla="*/ 51 h 190"/>
                <a:gd name="T76" fmla="*/ 188 w 279"/>
                <a:gd name="T77" fmla="*/ 68 h 190"/>
                <a:gd name="T78" fmla="*/ 214 w 279"/>
                <a:gd name="T79" fmla="*/ 86 h 190"/>
                <a:gd name="T80" fmla="*/ 236 w 279"/>
                <a:gd name="T81" fmla="*/ 104 h 190"/>
                <a:gd name="T82" fmla="*/ 255 w 279"/>
                <a:gd name="T83" fmla="*/ 121 h 190"/>
                <a:gd name="T84" fmla="*/ 268 w 279"/>
                <a:gd name="T85" fmla="*/ 136 h 190"/>
                <a:gd name="T86" fmla="*/ 276 w 279"/>
                <a:gd name="T87" fmla="*/ 149 h 190"/>
                <a:gd name="T88" fmla="*/ 278 w 279"/>
                <a:gd name="T89" fmla="*/ 160 h 190"/>
                <a:gd name="T90" fmla="*/ 274 w 279"/>
                <a:gd name="T91" fmla="*/ 166 h 190"/>
                <a:gd name="T92" fmla="*/ 264 w 279"/>
                <a:gd name="T93" fmla="*/ 170 h 190"/>
                <a:gd name="T94" fmla="*/ 248 w 279"/>
                <a:gd name="T95" fmla="*/ 170 h 190"/>
                <a:gd name="T96" fmla="*/ 229 w 279"/>
                <a:gd name="T97" fmla="*/ 166 h 190"/>
                <a:gd name="T98" fmla="*/ 205 w 279"/>
                <a:gd name="T99" fmla="*/ 159 h 190"/>
                <a:gd name="T100" fmla="*/ 178 w 279"/>
                <a:gd name="T101" fmla="*/ 148 h 190"/>
                <a:gd name="T102" fmla="*/ 150 w 279"/>
                <a:gd name="T103" fmla="*/ 135 h 190"/>
                <a:gd name="T104" fmla="*/ 121 w 279"/>
                <a:gd name="T105" fmla="*/ 119 h 190"/>
                <a:gd name="T106" fmla="*/ 93 w 279"/>
                <a:gd name="T107" fmla="*/ 102 h 190"/>
                <a:gd name="T108" fmla="*/ 68 w 279"/>
                <a:gd name="T109" fmla="*/ 84 h 190"/>
                <a:gd name="T110" fmla="*/ 45 w 279"/>
                <a:gd name="T111" fmla="*/ 67 h 190"/>
                <a:gd name="T112" fmla="*/ 27 w 279"/>
                <a:gd name="T113" fmla="*/ 50 h 190"/>
                <a:gd name="T114" fmla="*/ 14 w 279"/>
                <a:gd name="T115" fmla="*/ 34 h 190"/>
                <a:gd name="T116" fmla="*/ 6 w 279"/>
                <a:gd name="T117" fmla="*/ 21 h 190"/>
                <a:gd name="T118" fmla="*/ 4 w 279"/>
                <a:gd name="T119" fmla="*/ 11 h 190"/>
                <a:gd name="T120" fmla="*/ 5 w 279"/>
                <a:gd name="T121"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9" h="190">
                  <a:moveTo>
                    <a:pt x="5" y="7"/>
                  </a:moveTo>
                  <a:lnTo>
                    <a:pt x="2" y="14"/>
                  </a:lnTo>
                  <a:lnTo>
                    <a:pt x="0" y="23"/>
                  </a:lnTo>
                  <a:lnTo>
                    <a:pt x="0" y="32"/>
                  </a:lnTo>
                  <a:lnTo>
                    <a:pt x="1" y="41"/>
                  </a:lnTo>
                  <a:lnTo>
                    <a:pt x="4" y="51"/>
                  </a:lnTo>
                  <a:lnTo>
                    <a:pt x="8" y="62"/>
                  </a:lnTo>
                  <a:lnTo>
                    <a:pt x="14" y="72"/>
                  </a:lnTo>
                  <a:lnTo>
                    <a:pt x="21" y="83"/>
                  </a:lnTo>
                  <a:lnTo>
                    <a:pt x="30" y="94"/>
                  </a:lnTo>
                  <a:lnTo>
                    <a:pt x="39" y="105"/>
                  </a:lnTo>
                  <a:lnTo>
                    <a:pt x="50" y="116"/>
                  </a:lnTo>
                  <a:lnTo>
                    <a:pt x="62" y="126"/>
                  </a:lnTo>
                  <a:lnTo>
                    <a:pt x="74" y="135"/>
                  </a:lnTo>
                  <a:lnTo>
                    <a:pt x="88" y="144"/>
                  </a:lnTo>
                  <a:lnTo>
                    <a:pt x="102" y="153"/>
                  </a:lnTo>
                  <a:lnTo>
                    <a:pt x="116" y="161"/>
                  </a:lnTo>
                  <a:lnTo>
                    <a:pt x="131" y="168"/>
                  </a:lnTo>
                  <a:lnTo>
                    <a:pt x="146" y="174"/>
                  </a:lnTo>
                  <a:lnTo>
                    <a:pt x="160" y="179"/>
                  </a:lnTo>
                  <a:lnTo>
                    <a:pt x="175" y="183"/>
                  </a:lnTo>
                  <a:lnTo>
                    <a:pt x="189" y="186"/>
                  </a:lnTo>
                  <a:lnTo>
                    <a:pt x="202" y="188"/>
                  </a:lnTo>
                  <a:lnTo>
                    <a:pt x="215" y="189"/>
                  </a:lnTo>
                  <a:lnTo>
                    <a:pt x="228" y="188"/>
                  </a:lnTo>
                  <a:lnTo>
                    <a:pt x="239" y="187"/>
                  </a:lnTo>
                  <a:lnTo>
                    <a:pt x="249" y="184"/>
                  </a:lnTo>
                  <a:lnTo>
                    <a:pt x="258" y="181"/>
                  </a:lnTo>
                  <a:lnTo>
                    <a:pt x="265" y="176"/>
                  </a:lnTo>
                  <a:lnTo>
                    <a:pt x="271" y="170"/>
                  </a:lnTo>
                  <a:lnTo>
                    <a:pt x="276" y="164"/>
                  </a:lnTo>
                  <a:lnTo>
                    <a:pt x="274" y="166"/>
                  </a:lnTo>
                  <a:lnTo>
                    <a:pt x="270" y="169"/>
                  </a:lnTo>
                  <a:lnTo>
                    <a:pt x="264" y="170"/>
                  </a:lnTo>
                  <a:lnTo>
                    <a:pt x="257" y="171"/>
                  </a:lnTo>
                  <a:lnTo>
                    <a:pt x="248" y="170"/>
                  </a:lnTo>
                  <a:lnTo>
                    <a:pt x="239" y="168"/>
                  </a:lnTo>
                  <a:lnTo>
                    <a:pt x="229" y="166"/>
                  </a:lnTo>
                  <a:lnTo>
                    <a:pt x="217" y="163"/>
                  </a:lnTo>
                  <a:lnTo>
                    <a:pt x="205" y="159"/>
                  </a:lnTo>
                  <a:lnTo>
                    <a:pt x="192" y="154"/>
                  </a:lnTo>
                  <a:lnTo>
                    <a:pt x="178" y="148"/>
                  </a:lnTo>
                  <a:lnTo>
                    <a:pt x="164" y="141"/>
                  </a:lnTo>
                  <a:lnTo>
                    <a:pt x="150" y="135"/>
                  </a:lnTo>
                  <a:lnTo>
                    <a:pt x="136" y="127"/>
                  </a:lnTo>
                  <a:lnTo>
                    <a:pt x="121" y="119"/>
                  </a:lnTo>
                  <a:lnTo>
                    <a:pt x="107" y="111"/>
                  </a:lnTo>
                  <a:lnTo>
                    <a:pt x="93" y="102"/>
                  </a:lnTo>
                  <a:lnTo>
                    <a:pt x="81" y="93"/>
                  </a:lnTo>
                  <a:lnTo>
                    <a:pt x="68" y="84"/>
                  </a:lnTo>
                  <a:lnTo>
                    <a:pt x="56" y="75"/>
                  </a:lnTo>
                  <a:lnTo>
                    <a:pt x="45" y="67"/>
                  </a:lnTo>
                  <a:lnTo>
                    <a:pt x="35" y="58"/>
                  </a:lnTo>
                  <a:lnTo>
                    <a:pt x="27" y="50"/>
                  </a:lnTo>
                  <a:lnTo>
                    <a:pt x="20" y="42"/>
                  </a:lnTo>
                  <a:lnTo>
                    <a:pt x="14" y="34"/>
                  </a:lnTo>
                  <a:lnTo>
                    <a:pt x="9" y="28"/>
                  </a:lnTo>
                  <a:lnTo>
                    <a:pt x="6" y="21"/>
                  </a:lnTo>
                  <a:lnTo>
                    <a:pt x="4" y="16"/>
                  </a:lnTo>
                  <a:lnTo>
                    <a:pt x="4" y="11"/>
                  </a:lnTo>
                  <a:lnTo>
                    <a:pt x="5" y="7"/>
                  </a:lnTo>
                  <a:lnTo>
                    <a:pt x="8" y="4"/>
                  </a:lnTo>
                  <a:lnTo>
                    <a:pt x="12" y="2"/>
                  </a:lnTo>
                  <a:lnTo>
                    <a:pt x="18" y="0"/>
                  </a:lnTo>
                  <a:lnTo>
                    <a:pt x="25" y="0"/>
                  </a:lnTo>
                  <a:lnTo>
                    <a:pt x="33" y="0"/>
                  </a:lnTo>
                  <a:lnTo>
                    <a:pt x="43" y="2"/>
                  </a:lnTo>
                  <a:lnTo>
                    <a:pt x="53" y="4"/>
                  </a:lnTo>
                  <a:lnTo>
                    <a:pt x="65" y="8"/>
                  </a:lnTo>
                  <a:lnTo>
                    <a:pt x="77" y="12"/>
                  </a:lnTo>
                  <a:lnTo>
                    <a:pt x="90" y="17"/>
                  </a:lnTo>
                  <a:lnTo>
                    <a:pt x="104" y="22"/>
                  </a:lnTo>
                  <a:lnTo>
                    <a:pt x="117" y="29"/>
                  </a:lnTo>
                  <a:lnTo>
                    <a:pt x="132" y="36"/>
                  </a:lnTo>
                  <a:lnTo>
                    <a:pt x="146" y="44"/>
                  </a:lnTo>
                  <a:lnTo>
                    <a:pt x="161" y="51"/>
                  </a:lnTo>
                  <a:lnTo>
                    <a:pt x="175" y="60"/>
                  </a:lnTo>
                  <a:lnTo>
                    <a:pt x="188" y="68"/>
                  </a:lnTo>
                  <a:lnTo>
                    <a:pt x="201" y="77"/>
                  </a:lnTo>
                  <a:lnTo>
                    <a:pt x="214" y="86"/>
                  </a:lnTo>
                  <a:lnTo>
                    <a:pt x="225" y="95"/>
                  </a:lnTo>
                  <a:lnTo>
                    <a:pt x="236" y="104"/>
                  </a:lnTo>
                  <a:lnTo>
                    <a:pt x="246" y="113"/>
                  </a:lnTo>
                  <a:lnTo>
                    <a:pt x="255" y="121"/>
                  </a:lnTo>
                  <a:lnTo>
                    <a:pt x="262" y="128"/>
                  </a:lnTo>
                  <a:lnTo>
                    <a:pt x="268" y="136"/>
                  </a:lnTo>
                  <a:lnTo>
                    <a:pt x="273" y="143"/>
                  </a:lnTo>
                  <a:lnTo>
                    <a:pt x="276" y="149"/>
                  </a:lnTo>
                  <a:lnTo>
                    <a:pt x="278" y="155"/>
                  </a:lnTo>
                  <a:lnTo>
                    <a:pt x="278" y="160"/>
                  </a:lnTo>
                  <a:lnTo>
                    <a:pt x="276" y="164"/>
                  </a:lnTo>
                  <a:lnTo>
                    <a:pt x="274" y="166"/>
                  </a:lnTo>
                  <a:lnTo>
                    <a:pt x="270" y="169"/>
                  </a:lnTo>
                  <a:lnTo>
                    <a:pt x="264" y="170"/>
                  </a:lnTo>
                  <a:lnTo>
                    <a:pt x="257" y="171"/>
                  </a:lnTo>
                  <a:lnTo>
                    <a:pt x="248" y="170"/>
                  </a:lnTo>
                  <a:lnTo>
                    <a:pt x="239" y="168"/>
                  </a:lnTo>
                  <a:lnTo>
                    <a:pt x="229" y="166"/>
                  </a:lnTo>
                  <a:lnTo>
                    <a:pt x="217" y="163"/>
                  </a:lnTo>
                  <a:lnTo>
                    <a:pt x="205" y="159"/>
                  </a:lnTo>
                  <a:lnTo>
                    <a:pt x="192" y="154"/>
                  </a:lnTo>
                  <a:lnTo>
                    <a:pt x="178" y="148"/>
                  </a:lnTo>
                  <a:lnTo>
                    <a:pt x="164" y="141"/>
                  </a:lnTo>
                  <a:lnTo>
                    <a:pt x="150" y="135"/>
                  </a:lnTo>
                  <a:lnTo>
                    <a:pt x="136" y="127"/>
                  </a:lnTo>
                  <a:lnTo>
                    <a:pt x="121" y="119"/>
                  </a:lnTo>
                  <a:lnTo>
                    <a:pt x="107" y="111"/>
                  </a:lnTo>
                  <a:lnTo>
                    <a:pt x="93" y="102"/>
                  </a:lnTo>
                  <a:lnTo>
                    <a:pt x="81" y="93"/>
                  </a:lnTo>
                  <a:lnTo>
                    <a:pt x="68" y="84"/>
                  </a:lnTo>
                  <a:lnTo>
                    <a:pt x="56" y="75"/>
                  </a:lnTo>
                  <a:lnTo>
                    <a:pt x="45" y="67"/>
                  </a:lnTo>
                  <a:lnTo>
                    <a:pt x="35" y="58"/>
                  </a:lnTo>
                  <a:lnTo>
                    <a:pt x="27" y="50"/>
                  </a:lnTo>
                  <a:lnTo>
                    <a:pt x="20" y="42"/>
                  </a:lnTo>
                  <a:lnTo>
                    <a:pt x="14" y="34"/>
                  </a:lnTo>
                  <a:lnTo>
                    <a:pt x="9" y="28"/>
                  </a:lnTo>
                  <a:lnTo>
                    <a:pt x="6" y="21"/>
                  </a:lnTo>
                  <a:lnTo>
                    <a:pt x="4" y="16"/>
                  </a:lnTo>
                  <a:lnTo>
                    <a:pt x="4" y="11"/>
                  </a:lnTo>
                  <a:lnTo>
                    <a:pt x="5" y="7"/>
                  </a:lnTo>
                  <a:lnTo>
                    <a:pt x="5" y="7"/>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txBody>
            <a:bodyPr/>
            <a:lstStyle/>
            <a:p>
              <a:endParaRPr lang="en-US"/>
            </a:p>
          </p:txBody>
        </p:sp>
        <p:sp>
          <p:nvSpPr>
            <p:cNvPr id="52" name="Line 257"/>
            <p:cNvSpPr>
              <a:spLocks noChangeShapeType="1"/>
            </p:cNvSpPr>
            <p:nvPr/>
          </p:nvSpPr>
          <p:spPr bwMode="auto">
            <a:xfrm flipH="1" flipV="1">
              <a:off x="3639" y="1798"/>
              <a:ext cx="183" cy="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txBody>
            <a:bodyPr wrap="none" anchor="ctr"/>
            <a:lstStyle/>
            <a:p>
              <a:endParaRPr lang="en-US"/>
            </a:p>
          </p:txBody>
        </p:sp>
        <p:sp>
          <p:nvSpPr>
            <p:cNvPr id="53" name="Line 258"/>
            <p:cNvSpPr>
              <a:spLocks noChangeShapeType="1"/>
            </p:cNvSpPr>
            <p:nvPr/>
          </p:nvSpPr>
          <p:spPr bwMode="auto">
            <a:xfrm flipH="1">
              <a:off x="3755" y="1799"/>
              <a:ext cx="67" cy="11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txBody>
            <a:bodyPr wrap="none" anchor="ctr"/>
            <a:lstStyle/>
            <a:p>
              <a:endParaRPr lang="en-US"/>
            </a:p>
          </p:txBody>
        </p:sp>
        <p:sp>
          <p:nvSpPr>
            <p:cNvPr id="54" name="Line 259"/>
            <p:cNvSpPr>
              <a:spLocks noChangeShapeType="1"/>
            </p:cNvSpPr>
            <p:nvPr/>
          </p:nvSpPr>
          <p:spPr bwMode="auto">
            <a:xfrm>
              <a:off x="3822" y="1799"/>
              <a:ext cx="88" cy="15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txBody>
            <a:bodyPr wrap="none" anchor="ctr"/>
            <a:lstStyle/>
            <a:p>
              <a:endParaRPr lang="en-US"/>
            </a:p>
          </p:txBody>
        </p:sp>
        <p:sp>
          <p:nvSpPr>
            <p:cNvPr id="55" name="Freeform 260"/>
            <p:cNvSpPr>
              <a:spLocks/>
            </p:cNvSpPr>
            <p:nvPr/>
          </p:nvSpPr>
          <p:spPr bwMode="auto">
            <a:xfrm>
              <a:off x="3725" y="1881"/>
              <a:ext cx="66" cy="41"/>
            </a:xfrm>
            <a:custGeom>
              <a:avLst/>
              <a:gdLst>
                <a:gd name="T0" fmla="*/ 0 w 66"/>
                <a:gd name="T1" fmla="*/ 2 h 41"/>
                <a:gd name="T2" fmla="*/ 1 w 66"/>
                <a:gd name="T3" fmla="*/ 0 h 41"/>
                <a:gd name="T4" fmla="*/ 4 w 66"/>
                <a:gd name="T5" fmla="*/ 0 h 41"/>
                <a:gd name="T6" fmla="*/ 8 w 66"/>
                <a:gd name="T7" fmla="*/ 0 h 41"/>
                <a:gd name="T8" fmla="*/ 14 w 66"/>
                <a:gd name="T9" fmla="*/ 2 h 41"/>
                <a:gd name="T10" fmla="*/ 20 w 66"/>
                <a:gd name="T11" fmla="*/ 4 h 41"/>
                <a:gd name="T12" fmla="*/ 26 w 66"/>
                <a:gd name="T13" fmla="*/ 6 h 41"/>
                <a:gd name="T14" fmla="*/ 33 w 66"/>
                <a:gd name="T15" fmla="*/ 10 h 41"/>
                <a:gd name="T16" fmla="*/ 40 w 66"/>
                <a:gd name="T17" fmla="*/ 14 h 41"/>
                <a:gd name="T18" fmla="*/ 46 w 66"/>
                <a:gd name="T19" fmla="*/ 17 h 41"/>
                <a:gd name="T20" fmla="*/ 52 w 66"/>
                <a:gd name="T21" fmla="*/ 22 h 41"/>
                <a:gd name="T22" fmla="*/ 57 w 66"/>
                <a:gd name="T23" fmla="*/ 26 h 41"/>
                <a:gd name="T24" fmla="*/ 61 w 66"/>
                <a:gd name="T25" fmla="*/ 29 h 41"/>
                <a:gd name="T26" fmla="*/ 63 w 66"/>
                <a:gd name="T27" fmla="*/ 33 h 41"/>
                <a:gd name="T28" fmla="*/ 65 w 66"/>
                <a:gd name="T29" fmla="*/ 36 h 41"/>
                <a:gd name="T30" fmla="*/ 64 w 66"/>
                <a:gd name="T31" fmla="*/ 37 h 41"/>
                <a:gd name="T32" fmla="*/ 62 w 66"/>
                <a:gd name="T33" fmla="*/ 39 h 41"/>
                <a:gd name="T34" fmla="*/ 59 w 66"/>
                <a:gd name="T35" fmla="*/ 40 h 41"/>
                <a:gd name="T36" fmla="*/ 56 w 66"/>
                <a:gd name="T37" fmla="*/ 39 h 41"/>
                <a:gd name="T38" fmla="*/ 50 w 66"/>
                <a:gd name="T39" fmla="*/ 37 h 41"/>
                <a:gd name="T40" fmla="*/ 44 w 66"/>
                <a:gd name="T41" fmla="*/ 36 h 41"/>
                <a:gd name="T42" fmla="*/ 37 w 66"/>
                <a:gd name="T43" fmla="*/ 33 h 41"/>
                <a:gd name="T44" fmla="*/ 31 w 66"/>
                <a:gd name="T45" fmla="*/ 29 h 41"/>
                <a:gd name="T46" fmla="*/ 24 w 66"/>
                <a:gd name="T47" fmla="*/ 26 h 41"/>
                <a:gd name="T48" fmla="*/ 17 w 66"/>
                <a:gd name="T49" fmla="*/ 22 h 41"/>
                <a:gd name="T50" fmla="*/ 12 w 66"/>
                <a:gd name="T51" fmla="*/ 17 h 41"/>
                <a:gd name="T52" fmla="*/ 7 w 66"/>
                <a:gd name="T53" fmla="*/ 13 h 41"/>
                <a:gd name="T54" fmla="*/ 3 w 66"/>
                <a:gd name="T55" fmla="*/ 10 h 41"/>
                <a:gd name="T56" fmla="*/ 1 w 66"/>
                <a:gd name="T57" fmla="*/ 6 h 41"/>
                <a:gd name="T58" fmla="*/ 0 w 66"/>
                <a:gd name="T59" fmla="*/ 3 h 41"/>
                <a:gd name="T60" fmla="*/ 0 w 66"/>
                <a:gd name="T61"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 h="41">
                  <a:moveTo>
                    <a:pt x="0" y="2"/>
                  </a:moveTo>
                  <a:lnTo>
                    <a:pt x="1" y="0"/>
                  </a:lnTo>
                  <a:lnTo>
                    <a:pt x="4" y="0"/>
                  </a:lnTo>
                  <a:lnTo>
                    <a:pt x="8" y="0"/>
                  </a:lnTo>
                  <a:lnTo>
                    <a:pt x="14" y="2"/>
                  </a:lnTo>
                  <a:lnTo>
                    <a:pt x="20" y="4"/>
                  </a:lnTo>
                  <a:lnTo>
                    <a:pt x="26" y="6"/>
                  </a:lnTo>
                  <a:lnTo>
                    <a:pt x="33" y="10"/>
                  </a:lnTo>
                  <a:lnTo>
                    <a:pt x="40" y="14"/>
                  </a:lnTo>
                  <a:lnTo>
                    <a:pt x="46" y="17"/>
                  </a:lnTo>
                  <a:lnTo>
                    <a:pt x="52" y="22"/>
                  </a:lnTo>
                  <a:lnTo>
                    <a:pt x="57" y="26"/>
                  </a:lnTo>
                  <a:lnTo>
                    <a:pt x="61" y="29"/>
                  </a:lnTo>
                  <a:lnTo>
                    <a:pt x="63" y="33"/>
                  </a:lnTo>
                  <a:lnTo>
                    <a:pt x="65" y="36"/>
                  </a:lnTo>
                  <a:lnTo>
                    <a:pt x="64" y="37"/>
                  </a:lnTo>
                  <a:lnTo>
                    <a:pt x="62" y="39"/>
                  </a:lnTo>
                  <a:lnTo>
                    <a:pt x="59" y="40"/>
                  </a:lnTo>
                  <a:lnTo>
                    <a:pt x="56" y="39"/>
                  </a:lnTo>
                  <a:lnTo>
                    <a:pt x="50" y="37"/>
                  </a:lnTo>
                  <a:lnTo>
                    <a:pt x="44" y="36"/>
                  </a:lnTo>
                  <a:lnTo>
                    <a:pt x="37" y="33"/>
                  </a:lnTo>
                  <a:lnTo>
                    <a:pt x="31" y="29"/>
                  </a:lnTo>
                  <a:lnTo>
                    <a:pt x="24" y="26"/>
                  </a:lnTo>
                  <a:lnTo>
                    <a:pt x="17" y="22"/>
                  </a:lnTo>
                  <a:lnTo>
                    <a:pt x="12" y="17"/>
                  </a:lnTo>
                  <a:lnTo>
                    <a:pt x="7" y="13"/>
                  </a:lnTo>
                  <a:lnTo>
                    <a:pt x="3" y="10"/>
                  </a:lnTo>
                  <a:lnTo>
                    <a:pt x="1" y="6"/>
                  </a:lnTo>
                  <a:lnTo>
                    <a:pt x="0" y="3"/>
                  </a:lnTo>
                  <a:lnTo>
                    <a:pt x="0" y="2"/>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txBody>
            <a:bodyPr/>
            <a:lstStyle/>
            <a:p>
              <a:endParaRPr lang="en-US"/>
            </a:p>
          </p:txBody>
        </p:sp>
        <p:sp>
          <p:nvSpPr>
            <p:cNvPr id="56" name="Rectangle 261"/>
            <p:cNvSpPr>
              <a:spLocks noChangeArrowheads="1"/>
            </p:cNvSpPr>
            <p:nvPr/>
          </p:nvSpPr>
          <p:spPr bwMode="auto">
            <a:xfrm>
              <a:off x="3632" y="1694"/>
              <a:ext cx="45" cy="54"/>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txBody>
            <a:bodyPr wrap="none" lIns="69850" tIns="36512" rIns="69850" bIns="36512">
              <a:spAutoFit/>
            </a:bodyPr>
            <a:lstStyle/>
            <a:p>
              <a:pPr eaLnBrk="0" hangingPunct="0"/>
              <a:endParaRPr lang="en-US" sz="800" b="1" u="sng">
                <a:solidFill>
                  <a:srgbClr val="000000"/>
                </a:solidFill>
                <a:latin typeface="Arial" charset="0"/>
              </a:endParaRPr>
            </a:p>
          </p:txBody>
        </p:sp>
      </p:grpSp>
      <p:sp>
        <p:nvSpPr>
          <p:cNvPr id="57" name="Rectangle 262"/>
          <p:cNvSpPr>
            <a:spLocks noChangeArrowheads="1"/>
          </p:cNvSpPr>
          <p:nvPr/>
        </p:nvSpPr>
        <p:spPr bwMode="auto">
          <a:xfrm>
            <a:off x="1079500" y="2324100"/>
            <a:ext cx="830263" cy="63658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lnSpc>
                <a:spcPct val="80000"/>
              </a:lnSpc>
            </a:pPr>
            <a:r>
              <a:rPr lang="en-US" sz="1400" b="1" dirty="0">
                <a:solidFill>
                  <a:schemeClr val="tx1"/>
                </a:solidFill>
                <a:latin typeface="Arial" charset="0"/>
              </a:rPr>
              <a:t>	</a:t>
            </a:r>
          </a:p>
        </p:txBody>
      </p:sp>
      <p:sp>
        <p:nvSpPr>
          <p:cNvPr id="58" name="Line 263"/>
          <p:cNvSpPr>
            <a:spLocks noChangeShapeType="1"/>
          </p:cNvSpPr>
          <p:nvPr/>
        </p:nvSpPr>
        <p:spPr bwMode="auto">
          <a:xfrm flipV="1">
            <a:off x="1917700" y="2705100"/>
            <a:ext cx="228600"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9" name="Rectangle 264"/>
          <p:cNvSpPr>
            <a:spLocks noChangeArrowheads="1"/>
          </p:cNvSpPr>
          <p:nvPr/>
        </p:nvSpPr>
        <p:spPr bwMode="auto">
          <a:xfrm>
            <a:off x="3898900" y="3924300"/>
            <a:ext cx="228600" cy="762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 name="Rectangle 265"/>
          <p:cNvSpPr>
            <a:spLocks noChangeArrowheads="1"/>
          </p:cNvSpPr>
          <p:nvPr/>
        </p:nvSpPr>
        <p:spPr bwMode="auto">
          <a:xfrm>
            <a:off x="4051300" y="3238500"/>
            <a:ext cx="76200" cy="6858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 name="Rectangle 266"/>
          <p:cNvSpPr>
            <a:spLocks noChangeArrowheads="1"/>
          </p:cNvSpPr>
          <p:nvPr/>
        </p:nvSpPr>
        <p:spPr bwMode="auto">
          <a:xfrm>
            <a:off x="1384300" y="3238500"/>
            <a:ext cx="2667000" cy="762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 name="Rectangle 267"/>
          <p:cNvSpPr>
            <a:spLocks noChangeArrowheads="1"/>
          </p:cNvSpPr>
          <p:nvPr/>
        </p:nvSpPr>
        <p:spPr bwMode="auto">
          <a:xfrm>
            <a:off x="1384300" y="3009900"/>
            <a:ext cx="76200" cy="2286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65" name="Group 45"/>
          <p:cNvGrpSpPr>
            <a:grpSpLocks/>
          </p:cNvGrpSpPr>
          <p:nvPr/>
        </p:nvGrpSpPr>
        <p:grpSpPr bwMode="auto">
          <a:xfrm rot="2623327">
            <a:off x="4203700" y="-114300"/>
            <a:ext cx="2070100" cy="1244600"/>
            <a:chOff x="108" y="217"/>
            <a:chExt cx="2439" cy="1467"/>
          </a:xfrm>
        </p:grpSpPr>
        <p:grpSp>
          <p:nvGrpSpPr>
            <p:cNvPr id="66" name="Group 46"/>
            <p:cNvGrpSpPr>
              <a:grpSpLocks/>
            </p:cNvGrpSpPr>
            <p:nvPr/>
          </p:nvGrpSpPr>
          <p:grpSpPr bwMode="auto">
            <a:xfrm>
              <a:off x="108" y="217"/>
              <a:ext cx="2439" cy="1467"/>
              <a:chOff x="108" y="217"/>
              <a:chExt cx="2439" cy="1467"/>
            </a:xfrm>
          </p:grpSpPr>
          <p:sp>
            <p:nvSpPr>
              <p:cNvPr id="68" name="Line 47"/>
              <p:cNvSpPr>
                <a:spLocks noChangeShapeType="1"/>
              </p:cNvSpPr>
              <p:nvPr/>
            </p:nvSpPr>
            <p:spPr bwMode="auto">
              <a:xfrm flipH="1">
                <a:off x="1989" y="359"/>
                <a:ext cx="515" cy="201"/>
              </a:xfrm>
              <a:prstGeom prst="line">
                <a:avLst/>
              </a:prstGeom>
              <a:noFill/>
              <a:ln w="12700">
                <a:solidFill>
                  <a:srgbClr val="AAAAA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 name="Line 48"/>
              <p:cNvSpPr>
                <a:spLocks noChangeShapeType="1"/>
              </p:cNvSpPr>
              <p:nvPr/>
            </p:nvSpPr>
            <p:spPr bwMode="auto">
              <a:xfrm flipH="1">
                <a:off x="2014" y="431"/>
                <a:ext cx="499" cy="223"/>
              </a:xfrm>
              <a:prstGeom prst="line">
                <a:avLst/>
              </a:prstGeom>
              <a:noFill/>
              <a:ln w="12700">
                <a:solidFill>
                  <a:srgbClr val="AAAAA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 name="Freeform 49"/>
              <p:cNvSpPr>
                <a:spLocks/>
              </p:cNvSpPr>
              <p:nvPr/>
            </p:nvSpPr>
            <p:spPr bwMode="auto">
              <a:xfrm>
                <a:off x="1744" y="593"/>
                <a:ext cx="6" cy="6"/>
              </a:xfrm>
              <a:custGeom>
                <a:avLst/>
                <a:gdLst>
                  <a:gd name="T0" fmla="*/ 0 w 6"/>
                  <a:gd name="T1" fmla="*/ 5 h 6"/>
                  <a:gd name="T2" fmla="*/ 5 w 6"/>
                  <a:gd name="T3" fmla="*/ 0 h 6"/>
                  <a:gd name="T4" fmla="*/ 0 w 6"/>
                  <a:gd name="T5" fmla="*/ 1 h 6"/>
                  <a:gd name="T6" fmla="*/ 0 w 6"/>
                  <a:gd name="T7" fmla="*/ 5 h 6"/>
                </a:gdLst>
                <a:ahLst/>
                <a:cxnLst>
                  <a:cxn ang="0">
                    <a:pos x="T0" y="T1"/>
                  </a:cxn>
                  <a:cxn ang="0">
                    <a:pos x="T2" y="T3"/>
                  </a:cxn>
                  <a:cxn ang="0">
                    <a:pos x="T4" y="T5"/>
                  </a:cxn>
                  <a:cxn ang="0">
                    <a:pos x="T6" y="T7"/>
                  </a:cxn>
                </a:cxnLst>
                <a:rect l="0" t="0" r="r" b="b"/>
                <a:pathLst>
                  <a:path w="6" h="6">
                    <a:moveTo>
                      <a:pt x="0" y="5"/>
                    </a:moveTo>
                    <a:lnTo>
                      <a:pt x="5" y="0"/>
                    </a:lnTo>
                    <a:lnTo>
                      <a:pt x="0" y="1"/>
                    </a:lnTo>
                    <a:lnTo>
                      <a:pt x="0" y="5"/>
                    </a:lnTo>
                  </a:path>
                </a:pathLst>
              </a:custGeom>
              <a:solidFill>
                <a:srgbClr val="7FE8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 name="Freeform 50"/>
              <p:cNvSpPr>
                <a:spLocks/>
              </p:cNvSpPr>
              <p:nvPr/>
            </p:nvSpPr>
            <p:spPr bwMode="auto">
              <a:xfrm>
                <a:off x="1744" y="575"/>
                <a:ext cx="51" cy="53"/>
              </a:xfrm>
              <a:custGeom>
                <a:avLst/>
                <a:gdLst>
                  <a:gd name="T0" fmla="*/ 5 w 51"/>
                  <a:gd name="T1" fmla="*/ 52 h 53"/>
                  <a:gd name="T2" fmla="*/ 50 w 51"/>
                  <a:gd name="T3" fmla="*/ 0 h 53"/>
                  <a:gd name="T4" fmla="*/ 0 w 51"/>
                  <a:gd name="T5" fmla="*/ 20 h 53"/>
                  <a:gd name="T6" fmla="*/ 5 w 51"/>
                  <a:gd name="T7" fmla="*/ 52 h 53"/>
                </a:gdLst>
                <a:ahLst/>
                <a:cxnLst>
                  <a:cxn ang="0">
                    <a:pos x="T0" y="T1"/>
                  </a:cxn>
                  <a:cxn ang="0">
                    <a:pos x="T2" y="T3"/>
                  </a:cxn>
                  <a:cxn ang="0">
                    <a:pos x="T4" y="T5"/>
                  </a:cxn>
                  <a:cxn ang="0">
                    <a:pos x="T6" y="T7"/>
                  </a:cxn>
                </a:cxnLst>
                <a:rect l="0" t="0" r="r" b="b"/>
                <a:pathLst>
                  <a:path w="51" h="53">
                    <a:moveTo>
                      <a:pt x="5" y="52"/>
                    </a:moveTo>
                    <a:lnTo>
                      <a:pt x="50" y="0"/>
                    </a:lnTo>
                    <a:lnTo>
                      <a:pt x="0" y="20"/>
                    </a:lnTo>
                    <a:lnTo>
                      <a:pt x="5" y="52"/>
                    </a:lnTo>
                  </a:path>
                </a:pathLst>
              </a:custGeom>
              <a:solidFill>
                <a:srgbClr val="7FDE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 name="Freeform 51"/>
              <p:cNvSpPr>
                <a:spLocks/>
              </p:cNvSpPr>
              <p:nvPr/>
            </p:nvSpPr>
            <p:spPr bwMode="auto">
              <a:xfrm>
                <a:off x="1744" y="557"/>
                <a:ext cx="101" cy="103"/>
              </a:xfrm>
              <a:custGeom>
                <a:avLst/>
                <a:gdLst>
                  <a:gd name="T0" fmla="*/ 11 w 101"/>
                  <a:gd name="T1" fmla="*/ 102 h 103"/>
                  <a:gd name="T2" fmla="*/ 100 w 101"/>
                  <a:gd name="T3" fmla="*/ 0 h 103"/>
                  <a:gd name="T4" fmla="*/ 21 w 101"/>
                  <a:gd name="T5" fmla="*/ 27 h 103"/>
                  <a:gd name="T6" fmla="*/ 0 w 101"/>
                  <a:gd name="T7" fmla="*/ 51 h 103"/>
                  <a:gd name="T8" fmla="*/ 11 w 101"/>
                  <a:gd name="T9" fmla="*/ 102 h 103"/>
                </a:gdLst>
                <a:ahLst/>
                <a:cxnLst>
                  <a:cxn ang="0">
                    <a:pos x="T0" y="T1"/>
                  </a:cxn>
                  <a:cxn ang="0">
                    <a:pos x="T2" y="T3"/>
                  </a:cxn>
                  <a:cxn ang="0">
                    <a:pos x="T4" y="T5"/>
                  </a:cxn>
                  <a:cxn ang="0">
                    <a:pos x="T6" y="T7"/>
                  </a:cxn>
                  <a:cxn ang="0">
                    <a:pos x="T8" y="T9"/>
                  </a:cxn>
                </a:cxnLst>
                <a:rect l="0" t="0" r="r" b="b"/>
                <a:pathLst>
                  <a:path w="101" h="103">
                    <a:moveTo>
                      <a:pt x="11" y="102"/>
                    </a:moveTo>
                    <a:lnTo>
                      <a:pt x="100" y="0"/>
                    </a:lnTo>
                    <a:lnTo>
                      <a:pt x="21" y="27"/>
                    </a:lnTo>
                    <a:lnTo>
                      <a:pt x="0" y="51"/>
                    </a:lnTo>
                    <a:lnTo>
                      <a:pt x="11" y="102"/>
                    </a:lnTo>
                  </a:path>
                </a:pathLst>
              </a:custGeom>
              <a:solidFill>
                <a:srgbClr val="7FD5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 name="Freeform 52"/>
              <p:cNvSpPr>
                <a:spLocks/>
              </p:cNvSpPr>
              <p:nvPr/>
            </p:nvSpPr>
            <p:spPr bwMode="auto">
              <a:xfrm>
                <a:off x="1747" y="533"/>
                <a:ext cx="140" cy="150"/>
              </a:xfrm>
              <a:custGeom>
                <a:avLst/>
                <a:gdLst>
                  <a:gd name="T0" fmla="*/ 12 w 140"/>
                  <a:gd name="T1" fmla="*/ 149 h 150"/>
                  <a:gd name="T2" fmla="*/ 139 w 140"/>
                  <a:gd name="T3" fmla="*/ 0 h 150"/>
                  <a:gd name="T4" fmla="*/ 64 w 140"/>
                  <a:gd name="T5" fmla="*/ 33 h 150"/>
                  <a:gd name="T6" fmla="*/ 0 w 140"/>
                  <a:gd name="T7" fmla="*/ 106 h 150"/>
                  <a:gd name="T8" fmla="*/ 12 w 140"/>
                  <a:gd name="T9" fmla="*/ 149 h 150"/>
                </a:gdLst>
                <a:ahLst/>
                <a:cxnLst>
                  <a:cxn ang="0">
                    <a:pos x="T0" y="T1"/>
                  </a:cxn>
                  <a:cxn ang="0">
                    <a:pos x="T2" y="T3"/>
                  </a:cxn>
                  <a:cxn ang="0">
                    <a:pos x="T4" y="T5"/>
                  </a:cxn>
                  <a:cxn ang="0">
                    <a:pos x="T6" y="T7"/>
                  </a:cxn>
                  <a:cxn ang="0">
                    <a:pos x="T8" y="T9"/>
                  </a:cxn>
                </a:cxnLst>
                <a:rect l="0" t="0" r="r" b="b"/>
                <a:pathLst>
                  <a:path w="140" h="150">
                    <a:moveTo>
                      <a:pt x="12" y="149"/>
                    </a:moveTo>
                    <a:lnTo>
                      <a:pt x="139" y="0"/>
                    </a:lnTo>
                    <a:lnTo>
                      <a:pt x="64" y="33"/>
                    </a:lnTo>
                    <a:lnTo>
                      <a:pt x="0" y="106"/>
                    </a:lnTo>
                    <a:lnTo>
                      <a:pt x="12" y="149"/>
                    </a:lnTo>
                  </a:path>
                </a:pathLst>
              </a:custGeom>
              <a:solidFill>
                <a:srgbClr val="7FCD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4" name="Freeform 53"/>
              <p:cNvSpPr>
                <a:spLocks/>
              </p:cNvSpPr>
              <p:nvPr/>
            </p:nvSpPr>
            <p:spPr bwMode="auto">
              <a:xfrm>
                <a:off x="1756" y="517"/>
                <a:ext cx="181" cy="197"/>
              </a:xfrm>
              <a:custGeom>
                <a:avLst/>
                <a:gdLst>
                  <a:gd name="T0" fmla="*/ 10 w 181"/>
                  <a:gd name="T1" fmla="*/ 196 h 197"/>
                  <a:gd name="T2" fmla="*/ 180 w 181"/>
                  <a:gd name="T3" fmla="*/ 0 h 197"/>
                  <a:gd name="T4" fmla="*/ 106 w 181"/>
                  <a:gd name="T5" fmla="*/ 32 h 197"/>
                  <a:gd name="T6" fmla="*/ 0 w 181"/>
                  <a:gd name="T7" fmla="*/ 147 h 197"/>
                  <a:gd name="T8" fmla="*/ 10 w 181"/>
                  <a:gd name="T9" fmla="*/ 196 h 197"/>
                </a:gdLst>
                <a:ahLst/>
                <a:cxnLst>
                  <a:cxn ang="0">
                    <a:pos x="T0" y="T1"/>
                  </a:cxn>
                  <a:cxn ang="0">
                    <a:pos x="T2" y="T3"/>
                  </a:cxn>
                  <a:cxn ang="0">
                    <a:pos x="T4" y="T5"/>
                  </a:cxn>
                  <a:cxn ang="0">
                    <a:pos x="T6" y="T7"/>
                  </a:cxn>
                  <a:cxn ang="0">
                    <a:pos x="T8" y="T9"/>
                  </a:cxn>
                </a:cxnLst>
                <a:rect l="0" t="0" r="r" b="b"/>
                <a:pathLst>
                  <a:path w="181" h="197">
                    <a:moveTo>
                      <a:pt x="10" y="196"/>
                    </a:moveTo>
                    <a:lnTo>
                      <a:pt x="180" y="0"/>
                    </a:lnTo>
                    <a:lnTo>
                      <a:pt x="106" y="32"/>
                    </a:lnTo>
                    <a:lnTo>
                      <a:pt x="0" y="147"/>
                    </a:lnTo>
                    <a:lnTo>
                      <a:pt x="10" y="196"/>
                    </a:lnTo>
                  </a:path>
                </a:pathLst>
              </a:custGeom>
              <a:solidFill>
                <a:srgbClr val="7FC6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5" name="Freeform 54"/>
              <p:cNvSpPr>
                <a:spLocks/>
              </p:cNvSpPr>
              <p:nvPr/>
            </p:nvSpPr>
            <p:spPr bwMode="auto">
              <a:xfrm>
                <a:off x="1759" y="497"/>
                <a:ext cx="224" cy="245"/>
              </a:xfrm>
              <a:custGeom>
                <a:avLst/>
                <a:gdLst>
                  <a:gd name="T0" fmla="*/ 9 w 224"/>
                  <a:gd name="T1" fmla="*/ 244 h 245"/>
                  <a:gd name="T2" fmla="*/ 223 w 224"/>
                  <a:gd name="T3" fmla="*/ 0 h 245"/>
                  <a:gd name="T4" fmla="*/ 144 w 224"/>
                  <a:gd name="T5" fmla="*/ 31 h 245"/>
                  <a:gd name="T6" fmla="*/ 0 w 224"/>
                  <a:gd name="T7" fmla="*/ 195 h 245"/>
                  <a:gd name="T8" fmla="*/ 9 w 224"/>
                  <a:gd name="T9" fmla="*/ 244 h 245"/>
                </a:gdLst>
                <a:ahLst/>
                <a:cxnLst>
                  <a:cxn ang="0">
                    <a:pos x="T0" y="T1"/>
                  </a:cxn>
                  <a:cxn ang="0">
                    <a:pos x="T2" y="T3"/>
                  </a:cxn>
                  <a:cxn ang="0">
                    <a:pos x="T4" y="T5"/>
                  </a:cxn>
                  <a:cxn ang="0">
                    <a:pos x="T6" y="T7"/>
                  </a:cxn>
                  <a:cxn ang="0">
                    <a:pos x="T8" y="T9"/>
                  </a:cxn>
                </a:cxnLst>
                <a:rect l="0" t="0" r="r" b="b"/>
                <a:pathLst>
                  <a:path w="224" h="245">
                    <a:moveTo>
                      <a:pt x="9" y="244"/>
                    </a:moveTo>
                    <a:lnTo>
                      <a:pt x="223" y="0"/>
                    </a:lnTo>
                    <a:lnTo>
                      <a:pt x="144" y="31"/>
                    </a:lnTo>
                    <a:lnTo>
                      <a:pt x="0" y="195"/>
                    </a:lnTo>
                    <a:lnTo>
                      <a:pt x="9" y="244"/>
                    </a:lnTo>
                  </a:path>
                </a:pathLst>
              </a:custGeom>
              <a:solidFill>
                <a:srgbClr val="7FB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6" name="Freeform 55"/>
              <p:cNvSpPr>
                <a:spLocks/>
              </p:cNvSpPr>
              <p:nvPr/>
            </p:nvSpPr>
            <p:spPr bwMode="auto">
              <a:xfrm>
                <a:off x="1766" y="485"/>
                <a:ext cx="248" cy="288"/>
              </a:xfrm>
              <a:custGeom>
                <a:avLst/>
                <a:gdLst>
                  <a:gd name="T0" fmla="*/ 9 w 248"/>
                  <a:gd name="T1" fmla="*/ 287 h 288"/>
                  <a:gd name="T2" fmla="*/ 247 w 248"/>
                  <a:gd name="T3" fmla="*/ 11 h 288"/>
                  <a:gd name="T4" fmla="*/ 246 w 248"/>
                  <a:gd name="T5" fmla="*/ 0 h 288"/>
                  <a:gd name="T6" fmla="*/ 187 w 248"/>
                  <a:gd name="T7" fmla="*/ 27 h 288"/>
                  <a:gd name="T8" fmla="*/ 0 w 248"/>
                  <a:gd name="T9" fmla="*/ 240 h 288"/>
                  <a:gd name="T10" fmla="*/ 9 w 248"/>
                  <a:gd name="T11" fmla="*/ 287 h 288"/>
                </a:gdLst>
                <a:ahLst/>
                <a:cxnLst>
                  <a:cxn ang="0">
                    <a:pos x="T0" y="T1"/>
                  </a:cxn>
                  <a:cxn ang="0">
                    <a:pos x="T2" y="T3"/>
                  </a:cxn>
                  <a:cxn ang="0">
                    <a:pos x="T4" y="T5"/>
                  </a:cxn>
                  <a:cxn ang="0">
                    <a:pos x="T6" y="T7"/>
                  </a:cxn>
                  <a:cxn ang="0">
                    <a:pos x="T8" y="T9"/>
                  </a:cxn>
                  <a:cxn ang="0">
                    <a:pos x="T10" y="T11"/>
                  </a:cxn>
                </a:cxnLst>
                <a:rect l="0" t="0" r="r" b="b"/>
                <a:pathLst>
                  <a:path w="248" h="288">
                    <a:moveTo>
                      <a:pt x="9" y="287"/>
                    </a:moveTo>
                    <a:lnTo>
                      <a:pt x="247" y="11"/>
                    </a:lnTo>
                    <a:lnTo>
                      <a:pt x="246" y="0"/>
                    </a:lnTo>
                    <a:lnTo>
                      <a:pt x="187" y="27"/>
                    </a:lnTo>
                    <a:lnTo>
                      <a:pt x="0" y="240"/>
                    </a:lnTo>
                    <a:lnTo>
                      <a:pt x="9" y="287"/>
                    </a:lnTo>
                  </a:path>
                </a:pathLst>
              </a:custGeom>
              <a:solidFill>
                <a:srgbClr val="7FB9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7" name="Freeform 56"/>
              <p:cNvSpPr>
                <a:spLocks/>
              </p:cNvSpPr>
              <p:nvPr/>
            </p:nvSpPr>
            <p:spPr bwMode="auto">
              <a:xfrm>
                <a:off x="1771" y="484"/>
                <a:ext cx="247" cy="318"/>
              </a:xfrm>
              <a:custGeom>
                <a:avLst/>
                <a:gdLst>
                  <a:gd name="T0" fmla="*/ 10 w 247"/>
                  <a:gd name="T1" fmla="*/ 317 h 318"/>
                  <a:gd name="T2" fmla="*/ 246 w 247"/>
                  <a:gd name="T3" fmla="*/ 43 h 318"/>
                  <a:gd name="T4" fmla="*/ 240 w 247"/>
                  <a:gd name="T5" fmla="*/ 0 h 318"/>
                  <a:gd name="T6" fmla="*/ 227 w 247"/>
                  <a:gd name="T7" fmla="*/ 7 h 318"/>
                  <a:gd name="T8" fmla="*/ 0 w 247"/>
                  <a:gd name="T9" fmla="*/ 270 h 318"/>
                  <a:gd name="T10" fmla="*/ 10 w 247"/>
                  <a:gd name="T11" fmla="*/ 317 h 318"/>
                </a:gdLst>
                <a:ahLst/>
                <a:cxnLst>
                  <a:cxn ang="0">
                    <a:pos x="T0" y="T1"/>
                  </a:cxn>
                  <a:cxn ang="0">
                    <a:pos x="T2" y="T3"/>
                  </a:cxn>
                  <a:cxn ang="0">
                    <a:pos x="T4" y="T5"/>
                  </a:cxn>
                  <a:cxn ang="0">
                    <a:pos x="T6" y="T7"/>
                  </a:cxn>
                  <a:cxn ang="0">
                    <a:pos x="T8" y="T9"/>
                  </a:cxn>
                  <a:cxn ang="0">
                    <a:pos x="T10" y="T11"/>
                  </a:cxn>
                </a:cxnLst>
                <a:rect l="0" t="0" r="r" b="b"/>
                <a:pathLst>
                  <a:path w="247" h="318">
                    <a:moveTo>
                      <a:pt x="10" y="317"/>
                    </a:moveTo>
                    <a:lnTo>
                      <a:pt x="246" y="43"/>
                    </a:lnTo>
                    <a:lnTo>
                      <a:pt x="240" y="0"/>
                    </a:lnTo>
                    <a:lnTo>
                      <a:pt x="227" y="7"/>
                    </a:lnTo>
                    <a:lnTo>
                      <a:pt x="0" y="270"/>
                    </a:lnTo>
                    <a:lnTo>
                      <a:pt x="10" y="317"/>
                    </a:lnTo>
                  </a:path>
                </a:pathLst>
              </a:custGeom>
              <a:solidFill>
                <a:srgbClr val="7FB4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8" name="Freeform 57"/>
              <p:cNvSpPr>
                <a:spLocks/>
              </p:cNvSpPr>
              <p:nvPr/>
            </p:nvSpPr>
            <p:spPr bwMode="auto">
              <a:xfrm>
                <a:off x="1774" y="509"/>
                <a:ext cx="250" cy="319"/>
              </a:xfrm>
              <a:custGeom>
                <a:avLst/>
                <a:gdLst>
                  <a:gd name="T0" fmla="*/ 10 w 250"/>
                  <a:gd name="T1" fmla="*/ 318 h 319"/>
                  <a:gd name="T2" fmla="*/ 249 w 250"/>
                  <a:gd name="T3" fmla="*/ 44 h 319"/>
                  <a:gd name="T4" fmla="*/ 243 w 250"/>
                  <a:gd name="T5" fmla="*/ 0 h 319"/>
                  <a:gd name="T6" fmla="*/ 0 w 250"/>
                  <a:gd name="T7" fmla="*/ 270 h 319"/>
                  <a:gd name="T8" fmla="*/ 10 w 250"/>
                  <a:gd name="T9" fmla="*/ 318 h 319"/>
                </a:gdLst>
                <a:ahLst/>
                <a:cxnLst>
                  <a:cxn ang="0">
                    <a:pos x="T0" y="T1"/>
                  </a:cxn>
                  <a:cxn ang="0">
                    <a:pos x="T2" y="T3"/>
                  </a:cxn>
                  <a:cxn ang="0">
                    <a:pos x="T4" y="T5"/>
                  </a:cxn>
                  <a:cxn ang="0">
                    <a:pos x="T6" y="T7"/>
                  </a:cxn>
                  <a:cxn ang="0">
                    <a:pos x="T8" y="T9"/>
                  </a:cxn>
                </a:cxnLst>
                <a:rect l="0" t="0" r="r" b="b"/>
                <a:pathLst>
                  <a:path w="250" h="319">
                    <a:moveTo>
                      <a:pt x="10" y="318"/>
                    </a:moveTo>
                    <a:lnTo>
                      <a:pt x="249" y="44"/>
                    </a:lnTo>
                    <a:lnTo>
                      <a:pt x="243" y="0"/>
                    </a:lnTo>
                    <a:lnTo>
                      <a:pt x="0" y="270"/>
                    </a:lnTo>
                    <a:lnTo>
                      <a:pt x="10" y="318"/>
                    </a:lnTo>
                  </a:path>
                </a:pathLst>
              </a:custGeom>
              <a:solidFill>
                <a:srgbClr val="7FA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9" name="Freeform 58"/>
              <p:cNvSpPr>
                <a:spLocks/>
              </p:cNvSpPr>
              <p:nvPr/>
            </p:nvSpPr>
            <p:spPr bwMode="auto">
              <a:xfrm>
                <a:off x="1779" y="535"/>
                <a:ext cx="250" cy="319"/>
              </a:xfrm>
              <a:custGeom>
                <a:avLst/>
                <a:gdLst>
                  <a:gd name="T0" fmla="*/ 17 w 250"/>
                  <a:gd name="T1" fmla="*/ 314 h 319"/>
                  <a:gd name="T2" fmla="*/ 249 w 250"/>
                  <a:gd name="T3" fmla="*/ 46 h 319"/>
                  <a:gd name="T4" fmla="*/ 243 w 250"/>
                  <a:gd name="T5" fmla="*/ 0 h 319"/>
                  <a:gd name="T6" fmla="*/ 0 w 250"/>
                  <a:gd name="T7" fmla="*/ 276 h 319"/>
                  <a:gd name="T8" fmla="*/ 8 w 250"/>
                  <a:gd name="T9" fmla="*/ 318 h 319"/>
                  <a:gd name="T10" fmla="*/ 17 w 250"/>
                  <a:gd name="T11" fmla="*/ 314 h 319"/>
                </a:gdLst>
                <a:ahLst/>
                <a:cxnLst>
                  <a:cxn ang="0">
                    <a:pos x="T0" y="T1"/>
                  </a:cxn>
                  <a:cxn ang="0">
                    <a:pos x="T2" y="T3"/>
                  </a:cxn>
                  <a:cxn ang="0">
                    <a:pos x="T4" y="T5"/>
                  </a:cxn>
                  <a:cxn ang="0">
                    <a:pos x="T6" y="T7"/>
                  </a:cxn>
                  <a:cxn ang="0">
                    <a:pos x="T8" y="T9"/>
                  </a:cxn>
                  <a:cxn ang="0">
                    <a:pos x="T10" y="T11"/>
                  </a:cxn>
                </a:cxnLst>
                <a:rect l="0" t="0" r="r" b="b"/>
                <a:pathLst>
                  <a:path w="250" h="319">
                    <a:moveTo>
                      <a:pt x="17" y="314"/>
                    </a:moveTo>
                    <a:lnTo>
                      <a:pt x="249" y="46"/>
                    </a:lnTo>
                    <a:lnTo>
                      <a:pt x="243" y="0"/>
                    </a:lnTo>
                    <a:lnTo>
                      <a:pt x="0" y="276"/>
                    </a:lnTo>
                    <a:lnTo>
                      <a:pt x="8" y="318"/>
                    </a:lnTo>
                    <a:lnTo>
                      <a:pt x="17" y="314"/>
                    </a:lnTo>
                  </a:path>
                </a:pathLst>
              </a:custGeom>
              <a:solidFill>
                <a:srgbClr val="7FAB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0" name="Freeform 59"/>
              <p:cNvSpPr>
                <a:spLocks/>
              </p:cNvSpPr>
              <p:nvPr/>
            </p:nvSpPr>
            <p:spPr bwMode="auto">
              <a:xfrm>
                <a:off x="1784" y="563"/>
                <a:ext cx="251" cy="292"/>
              </a:xfrm>
              <a:custGeom>
                <a:avLst/>
                <a:gdLst>
                  <a:gd name="T0" fmla="*/ 66 w 251"/>
                  <a:gd name="T1" fmla="*/ 259 h 292"/>
                  <a:gd name="T2" fmla="*/ 250 w 251"/>
                  <a:gd name="T3" fmla="*/ 48 h 292"/>
                  <a:gd name="T4" fmla="*/ 244 w 251"/>
                  <a:gd name="T5" fmla="*/ 0 h 292"/>
                  <a:gd name="T6" fmla="*/ 0 w 251"/>
                  <a:gd name="T7" fmla="*/ 274 h 292"/>
                  <a:gd name="T8" fmla="*/ 4 w 251"/>
                  <a:gd name="T9" fmla="*/ 291 h 292"/>
                  <a:gd name="T10" fmla="*/ 66 w 251"/>
                  <a:gd name="T11" fmla="*/ 259 h 292"/>
                </a:gdLst>
                <a:ahLst/>
                <a:cxnLst>
                  <a:cxn ang="0">
                    <a:pos x="T0" y="T1"/>
                  </a:cxn>
                  <a:cxn ang="0">
                    <a:pos x="T2" y="T3"/>
                  </a:cxn>
                  <a:cxn ang="0">
                    <a:pos x="T4" y="T5"/>
                  </a:cxn>
                  <a:cxn ang="0">
                    <a:pos x="T6" y="T7"/>
                  </a:cxn>
                  <a:cxn ang="0">
                    <a:pos x="T8" y="T9"/>
                  </a:cxn>
                  <a:cxn ang="0">
                    <a:pos x="T10" y="T11"/>
                  </a:cxn>
                </a:cxnLst>
                <a:rect l="0" t="0" r="r" b="b"/>
                <a:pathLst>
                  <a:path w="251" h="292">
                    <a:moveTo>
                      <a:pt x="66" y="259"/>
                    </a:moveTo>
                    <a:lnTo>
                      <a:pt x="250" y="48"/>
                    </a:lnTo>
                    <a:lnTo>
                      <a:pt x="244" y="0"/>
                    </a:lnTo>
                    <a:lnTo>
                      <a:pt x="0" y="274"/>
                    </a:lnTo>
                    <a:lnTo>
                      <a:pt x="4" y="291"/>
                    </a:lnTo>
                    <a:lnTo>
                      <a:pt x="66" y="259"/>
                    </a:lnTo>
                  </a:path>
                </a:pathLst>
              </a:custGeom>
              <a:solidFill>
                <a:srgbClr val="7FA7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1" name="Freeform 60"/>
              <p:cNvSpPr>
                <a:spLocks/>
              </p:cNvSpPr>
              <p:nvPr/>
            </p:nvSpPr>
            <p:spPr bwMode="auto">
              <a:xfrm>
                <a:off x="1816" y="596"/>
                <a:ext cx="220" cy="243"/>
              </a:xfrm>
              <a:custGeom>
                <a:avLst/>
                <a:gdLst>
                  <a:gd name="T0" fmla="*/ 90 w 220"/>
                  <a:gd name="T1" fmla="*/ 198 h 243"/>
                  <a:gd name="T2" fmla="*/ 219 w 220"/>
                  <a:gd name="T3" fmla="*/ 45 h 243"/>
                  <a:gd name="T4" fmla="*/ 213 w 220"/>
                  <a:gd name="T5" fmla="*/ 0 h 243"/>
                  <a:gd name="T6" fmla="*/ 0 w 220"/>
                  <a:gd name="T7" fmla="*/ 242 h 243"/>
                  <a:gd name="T8" fmla="*/ 90 w 220"/>
                  <a:gd name="T9" fmla="*/ 198 h 243"/>
                </a:gdLst>
                <a:ahLst/>
                <a:cxnLst>
                  <a:cxn ang="0">
                    <a:pos x="T0" y="T1"/>
                  </a:cxn>
                  <a:cxn ang="0">
                    <a:pos x="T2" y="T3"/>
                  </a:cxn>
                  <a:cxn ang="0">
                    <a:pos x="T4" y="T5"/>
                  </a:cxn>
                  <a:cxn ang="0">
                    <a:pos x="T6" y="T7"/>
                  </a:cxn>
                  <a:cxn ang="0">
                    <a:pos x="T8" y="T9"/>
                  </a:cxn>
                </a:cxnLst>
                <a:rect l="0" t="0" r="r" b="b"/>
                <a:pathLst>
                  <a:path w="220" h="243">
                    <a:moveTo>
                      <a:pt x="90" y="198"/>
                    </a:moveTo>
                    <a:lnTo>
                      <a:pt x="219" y="45"/>
                    </a:lnTo>
                    <a:lnTo>
                      <a:pt x="213" y="0"/>
                    </a:lnTo>
                    <a:lnTo>
                      <a:pt x="0" y="242"/>
                    </a:lnTo>
                    <a:lnTo>
                      <a:pt x="90" y="198"/>
                    </a:lnTo>
                  </a:path>
                </a:pathLst>
              </a:custGeom>
              <a:solidFill>
                <a:srgbClr val="7FA3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2" name="Freeform 61"/>
              <p:cNvSpPr>
                <a:spLocks/>
              </p:cNvSpPr>
              <p:nvPr/>
            </p:nvSpPr>
            <p:spPr bwMode="auto">
              <a:xfrm>
                <a:off x="1870" y="624"/>
                <a:ext cx="172" cy="189"/>
              </a:xfrm>
              <a:custGeom>
                <a:avLst/>
                <a:gdLst>
                  <a:gd name="T0" fmla="*/ 89 w 172"/>
                  <a:gd name="T1" fmla="*/ 143 h 189"/>
                  <a:gd name="T2" fmla="*/ 171 w 172"/>
                  <a:gd name="T3" fmla="*/ 48 h 189"/>
                  <a:gd name="T4" fmla="*/ 165 w 172"/>
                  <a:gd name="T5" fmla="*/ 0 h 189"/>
                  <a:gd name="T6" fmla="*/ 0 w 172"/>
                  <a:gd name="T7" fmla="*/ 188 h 189"/>
                  <a:gd name="T8" fmla="*/ 89 w 172"/>
                  <a:gd name="T9" fmla="*/ 143 h 189"/>
                </a:gdLst>
                <a:ahLst/>
                <a:cxnLst>
                  <a:cxn ang="0">
                    <a:pos x="T0" y="T1"/>
                  </a:cxn>
                  <a:cxn ang="0">
                    <a:pos x="T2" y="T3"/>
                  </a:cxn>
                  <a:cxn ang="0">
                    <a:pos x="T4" y="T5"/>
                  </a:cxn>
                  <a:cxn ang="0">
                    <a:pos x="T6" y="T7"/>
                  </a:cxn>
                  <a:cxn ang="0">
                    <a:pos x="T8" y="T9"/>
                  </a:cxn>
                </a:cxnLst>
                <a:rect l="0" t="0" r="r" b="b"/>
                <a:pathLst>
                  <a:path w="172" h="189">
                    <a:moveTo>
                      <a:pt x="89" y="143"/>
                    </a:moveTo>
                    <a:lnTo>
                      <a:pt x="171" y="48"/>
                    </a:lnTo>
                    <a:lnTo>
                      <a:pt x="165" y="0"/>
                    </a:lnTo>
                    <a:lnTo>
                      <a:pt x="0" y="188"/>
                    </a:lnTo>
                    <a:lnTo>
                      <a:pt x="89" y="143"/>
                    </a:lnTo>
                  </a:path>
                </a:pathLst>
              </a:custGeom>
              <a:solidFill>
                <a:srgbClr val="7FA0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3" name="Freeform 62"/>
              <p:cNvSpPr>
                <a:spLocks/>
              </p:cNvSpPr>
              <p:nvPr/>
            </p:nvSpPr>
            <p:spPr bwMode="auto">
              <a:xfrm>
                <a:off x="1923" y="651"/>
                <a:ext cx="124" cy="133"/>
              </a:xfrm>
              <a:custGeom>
                <a:avLst/>
                <a:gdLst>
                  <a:gd name="T0" fmla="*/ 88 w 124"/>
                  <a:gd name="T1" fmla="*/ 87 h 133"/>
                  <a:gd name="T2" fmla="*/ 123 w 124"/>
                  <a:gd name="T3" fmla="*/ 49 h 133"/>
                  <a:gd name="T4" fmla="*/ 116 w 124"/>
                  <a:gd name="T5" fmla="*/ 0 h 133"/>
                  <a:gd name="T6" fmla="*/ 0 w 124"/>
                  <a:gd name="T7" fmla="*/ 132 h 133"/>
                  <a:gd name="T8" fmla="*/ 88 w 124"/>
                  <a:gd name="T9" fmla="*/ 87 h 133"/>
                </a:gdLst>
                <a:ahLst/>
                <a:cxnLst>
                  <a:cxn ang="0">
                    <a:pos x="T0" y="T1"/>
                  </a:cxn>
                  <a:cxn ang="0">
                    <a:pos x="T2" y="T3"/>
                  </a:cxn>
                  <a:cxn ang="0">
                    <a:pos x="T4" y="T5"/>
                  </a:cxn>
                  <a:cxn ang="0">
                    <a:pos x="T6" y="T7"/>
                  </a:cxn>
                  <a:cxn ang="0">
                    <a:pos x="T8" y="T9"/>
                  </a:cxn>
                </a:cxnLst>
                <a:rect l="0" t="0" r="r" b="b"/>
                <a:pathLst>
                  <a:path w="124" h="133">
                    <a:moveTo>
                      <a:pt x="88" y="87"/>
                    </a:moveTo>
                    <a:lnTo>
                      <a:pt x="123" y="49"/>
                    </a:lnTo>
                    <a:lnTo>
                      <a:pt x="116" y="0"/>
                    </a:lnTo>
                    <a:lnTo>
                      <a:pt x="0" y="132"/>
                    </a:lnTo>
                    <a:lnTo>
                      <a:pt x="88" y="87"/>
                    </a:lnTo>
                  </a:path>
                </a:pathLst>
              </a:custGeom>
              <a:solidFill>
                <a:srgbClr val="7F9D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4" name="Freeform 63"/>
              <p:cNvSpPr>
                <a:spLocks/>
              </p:cNvSpPr>
              <p:nvPr/>
            </p:nvSpPr>
            <p:spPr bwMode="auto">
              <a:xfrm>
                <a:off x="1978" y="681"/>
                <a:ext cx="73" cy="74"/>
              </a:xfrm>
              <a:custGeom>
                <a:avLst/>
                <a:gdLst>
                  <a:gd name="T0" fmla="*/ 68 w 73"/>
                  <a:gd name="T1" fmla="*/ 0 h 74"/>
                  <a:gd name="T2" fmla="*/ 0 w 73"/>
                  <a:gd name="T3" fmla="*/ 73 h 74"/>
                  <a:gd name="T4" fmla="*/ 72 w 73"/>
                  <a:gd name="T5" fmla="*/ 42 h 74"/>
                  <a:gd name="T6" fmla="*/ 68 w 73"/>
                  <a:gd name="T7" fmla="*/ 0 h 74"/>
                </a:gdLst>
                <a:ahLst/>
                <a:cxnLst>
                  <a:cxn ang="0">
                    <a:pos x="T0" y="T1"/>
                  </a:cxn>
                  <a:cxn ang="0">
                    <a:pos x="T2" y="T3"/>
                  </a:cxn>
                  <a:cxn ang="0">
                    <a:pos x="T4" y="T5"/>
                  </a:cxn>
                  <a:cxn ang="0">
                    <a:pos x="T6" y="T7"/>
                  </a:cxn>
                </a:cxnLst>
                <a:rect l="0" t="0" r="r" b="b"/>
                <a:pathLst>
                  <a:path w="73" h="74">
                    <a:moveTo>
                      <a:pt x="68" y="0"/>
                    </a:moveTo>
                    <a:lnTo>
                      <a:pt x="0" y="73"/>
                    </a:lnTo>
                    <a:lnTo>
                      <a:pt x="72" y="42"/>
                    </a:lnTo>
                    <a:lnTo>
                      <a:pt x="68" y="0"/>
                    </a:lnTo>
                  </a:path>
                </a:pathLst>
              </a:custGeom>
              <a:solidFill>
                <a:srgbClr val="7F9A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5" name="Freeform 64"/>
              <p:cNvSpPr>
                <a:spLocks/>
              </p:cNvSpPr>
              <p:nvPr/>
            </p:nvSpPr>
            <p:spPr bwMode="auto">
              <a:xfrm>
                <a:off x="2033" y="708"/>
                <a:ext cx="21" cy="21"/>
              </a:xfrm>
              <a:custGeom>
                <a:avLst/>
                <a:gdLst>
                  <a:gd name="T0" fmla="*/ 20 w 21"/>
                  <a:gd name="T1" fmla="*/ 0 h 21"/>
                  <a:gd name="T2" fmla="*/ 0 w 21"/>
                  <a:gd name="T3" fmla="*/ 20 h 21"/>
                  <a:gd name="T4" fmla="*/ 18 w 21"/>
                  <a:gd name="T5" fmla="*/ 14 h 21"/>
                  <a:gd name="T6" fmla="*/ 20 w 21"/>
                  <a:gd name="T7" fmla="*/ 0 h 21"/>
                </a:gdLst>
                <a:ahLst/>
                <a:cxnLst>
                  <a:cxn ang="0">
                    <a:pos x="T0" y="T1"/>
                  </a:cxn>
                  <a:cxn ang="0">
                    <a:pos x="T2" y="T3"/>
                  </a:cxn>
                  <a:cxn ang="0">
                    <a:pos x="T4" y="T5"/>
                  </a:cxn>
                  <a:cxn ang="0">
                    <a:pos x="T6" y="T7"/>
                  </a:cxn>
                </a:cxnLst>
                <a:rect l="0" t="0" r="r" b="b"/>
                <a:pathLst>
                  <a:path w="21" h="21">
                    <a:moveTo>
                      <a:pt x="20" y="0"/>
                    </a:moveTo>
                    <a:lnTo>
                      <a:pt x="0" y="20"/>
                    </a:lnTo>
                    <a:lnTo>
                      <a:pt x="18" y="14"/>
                    </a:lnTo>
                    <a:lnTo>
                      <a:pt x="20" y="0"/>
                    </a:lnTo>
                  </a:path>
                </a:pathLst>
              </a:custGeom>
              <a:solidFill>
                <a:srgbClr val="7F98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6" name="Freeform 65"/>
              <p:cNvSpPr>
                <a:spLocks/>
              </p:cNvSpPr>
              <p:nvPr/>
            </p:nvSpPr>
            <p:spPr bwMode="auto">
              <a:xfrm>
                <a:off x="1744" y="484"/>
                <a:ext cx="308" cy="371"/>
              </a:xfrm>
              <a:custGeom>
                <a:avLst/>
                <a:gdLst>
                  <a:gd name="T0" fmla="*/ 268 w 308"/>
                  <a:gd name="T1" fmla="*/ 0 h 371"/>
                  <a:gd name="T2" fmla="*/ 0 w 308"/>
                  <a:gd name="T3" fmla="*/ 111 h 371"/>
                  <a:gd name="T4" fmla="*/ 44 w 308"/>
                  <a:gd name="T5" fmla="*/ 370 h 371"/>
                  <a:gd name="T6" fmla="*/ 307 w 308"/>
                  <a:gd name="T7" fmla="*/ 239 h 371"/>
                  <a:gd name="T8" fmla="*/ 268 w 308"/>
                  <a:gd name="T9" fmla="*/ 0 h 371"/>
                </a:gdLst>
                <a:ahLst/>
                <a:cxnLst>
                  <a:cxn ang="0">
                    <a:pos x="T0" y="T1"/>
                  </a:cxn>
                  <a:cxn ang="0">
                    <a:pos x="T2" y="T3"/>
                  </a:cxn>
                  <a:cxn ang="0">
                    <a:pos x="T4" y="T5"/>
                  </a:cxn>
                  <a:cxn ang="0">
                    <a:pos x="T6" y="T7"/>
                  </a:cxn>
                  <a:cxn ang="0">
                    <a:pos x="T8" y="T9"/>
                  </a:cxn>
                </a:cxnLst>
                <a:rect l="0" t="0" r="r" b="b"/>
                <a:pathLst>
                  <a:path w="308" h="371">
                    <a:moveTo>
                      <a:pt x="268" y="0"/>
                    </a:moveTo>
                    <a:lnTo>
                      <a:pt x="0" y="111"/>
                    </a:lnTo>
                    <a:lnTo>
                      <a:pt x="44" y="370"/>
                    </a:lnTo>
                    <a:lnTo>
                      <a:pt x="307" y="239"/>
                    </a:lnTo>
                    <a:lnTo>
                      <a:pt x="268" y="0"/>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7" name="Freeform 66"/>
              <p:cNvSpPr>
                <a:spLocks/>
              </p:cNvSpPr>
              <p:nvPr/>
            </p:nvSpPr>
            <p:spPr bwMode="auto">
              <a:xfrm>
                <a:off x="2030" y="478"/>
                <a:ext cx="8" cy="8"/>
              </a:xfrm>
              <a:custGeom>
                <a:avLst/>
                <a:gdLst>
                  <a:gd name="T0" fmla="*/ 0 w 8"/>
                  <a:gd name="T1" fmla="*/ 7 h 8"/>
                  <a:gd name="T2" fmla="*/ 7 w 8"/>
                  <a:gd name="T3" fmla="*/ 0 h 8"/>
                  <a:gd name="T4" fmla="*/ 0 w 8"/>
                  <a:gd name="T5" fmla="*/ 3 h 8"/>
                  <a:gd name="T6" fmla="*/ 0 w 8"/>
                  <a:gd name="T7" fmla="*/ 7 h 8"/>
                </a:gdLst>
                <a:ahLst/>
                <a:cxnLst>
                  <a:cxn ang="0">
                    <a:pos x="T0" y="T1"/>
                  </a:cxn>
                  <a:cxn ang="0">
                    <a:pos x="T2" y="T3"/>
                  </a:cxn>
                  <a:cxn ang="0">
                    <a:pos x="T4" y="T5"/>
                  </a:cxn>
                  <a:cxn ang="0">
                    <a:pos x="T6" y="T7"/>
                  </a:cxn>
                </a:cxnLst>
                <a:rect l="0" t="0" r="r" b="b"/>
                <a:pathLst>
                  <a:path w="8" h="8">
                    <a:moveTo>
                      <a:pt x="0" y="7"/>
                    </a:moveTo>
                    <a:lnTo>
                      <a:pt x="7" y="0"/>
                    </a:lnTo>
                    <a:lnTo>
                      <a:pt x="0" y="3"/>
                    </a:lnTo>
                    <a:lnTo>
                      <a:pt x="0" y="7"/>
                    </a:lnTo>
                  </a:path>
                </a:pathLst>
              </a:custGeom>
              <a:solidFill>
                <a:srgbClr val="7FE8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8" name="Freeform 67"/>
              <p:cNvSpPr>
                <a:spLocks/>
              </p:cNvSpPr>
              <p:nvPr/>
            </p:nvSpPr>
            <p:spPr bwMode="auto">
              <a:xfrm>
                <a:off x="2029" y="462"/>
                <a:ext cx="48" cy="47"/>
              </a:xfrm>
              <a:custGeom>
                <a:avLst/>
                <a:gdLst>
                  <a:gd name="T0" fmla="*/ 9 w 48"/>
                  <a:gd name="T1" fmla="*/ 46 h 47"/>
                  <a:gd name="T2" fmla="*/ 47 w 48"/>
                  <a:gd name="T3" fmla="*/ 0 h 47"/>
                  <a:gd name="T4" fmla="*/ 0 w 48"/>
                  <a:gd name="T5" fmla="*/ 20 h 47"/>
                  <a:gd name="T6" fmla="*/ 9 w 48"/>
                  <a:gd name="T7" fmla="*/ 46 h 47"/>
                </a:gdLst>
                <a:ahLst/>
                <a:cxnLst>
                  <a:cxn ang="0">
                    <a:pos x="T0" y="T1"/>
                  </a:cxn>
                  <a:cxn ang="0">
                    <a:pos x="T2" y="T3"/>
                  </a:cxn>
                  <a:cxn ang="0">
                    <a:pos x="T4" y="T5"/>
                  </a:cxn>
                  <a:cxn ang="0">
                    <a:pos x="T6" y="T7"/>
                  </a:cxn>
                </a:cxnLst>
                <a:rect l="0" t="0" r="r" b="b"/>
                <a:pathLst>
                  <a:path w="48" h="47">
                    <a:moveTo>
                      <a:pt x="9" y="46"/>
                    </a:moveTo>
                    <a:lnTo>
                      <a:pt x="47" y="0"/>
                    </a:lnTo>
                    <a:lnTo>
                      <a:pt x="0" y="20"/>
                    </a:lnTo>
                    <a:lnTo>
                      <a:pt x="9" y="46"/>
                    </a:lnTo>
                  </a:path>
                </a:pathLst>
              </a:custGeom>
              <a:solidFill>
                <a:srgbClr val="7FDE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9" name="Freeform 68"/>
              <p:cNvSpPr>
                <a:spLocks/>
              </p:cNvSpPr>
              <p:nvPr/>
            </p:nvSpPr>
            <p:spPr bwMode="auto">
              <a:xfrm>
                <a:off x="2030" y="445"/>
                <a:ext cx="91" cy="90"/>
              </a:xfrm>
              <a:custGeom>
                <a:avLst/>
                <a:gdLst>
                  <a:gd name="T0" fmla="*/ 8 w 91"/>
                  <a:gd name="T1" fmla="*/ 89 h 90"/>
                  <a:gd name="T2" fmla="*/ 90 w 91"/>
                  <a:gd name="T3" fmla="*/ 0 h 90"/>
                  <a:gd name="T4" fmla="*/ 21 w 91"/>
                  <a:gd name="T5" fmla="*/ 26 h 90"/>
                  <a:gd name="T6" fmla="*/ 0 w 91"/>
                  <a:gd name="T7" fmla="*/ 46 h 90"/>
                  <a:gd name="T8" fmla="*/ 8 w 91"/>
                  <a:gd name="T9" fmla="*/ 89 h 90"/>
                </a:gdLst>
                <a:ahLst/>
                <a:cxnLst>
                  <a:cxn ang="0">
                    <a:pos x="T0" y="T1"/>
                  </a:cxn>
                  <a:cxn ang="0">
                    <a:pos x="T2" y="T3"/>
                  </a:cxn>
                  <a:cxn ang="0">
                    <a:pos x="T4" y="T5"/>
                  </a:cxn>
                  <a:cxn ang="0">
                    <a:pos x="T6" y="T7"/>
                  </a:cxn>
                  <a:cxn ang="0">
                    <a:pos x="T8" y="T9"/>
                  </a:cxn>
                </a:cxnLst>
                <a:rect l="0" t="0" r="r" b="b"/>
                <a:pathLst>
                  <a:path w="91" h="90">
                    <a:moveTo>
                      <a:pt x="8" y="89"/>
                    </a:moveTo>
                    <a:lnTo>
                      <a:pt x="90" y="0"/>
                    </a:lnTo>
                    <a:lnTo>
                      <a:pt x="21" y="26"/>
                    </a:lnTo>
                    <a:lnTo>
                      <a:pt x="0" y="46"/>
                    </a:lnTo>
                    <a:lnTo>
                      <a:pt x="8" y="89"/>
                    </a:lnTo>
                  </a:path>
                </a:pathLst>
              </a:custGeom>
              <a:solidFill>
                <a:srgbClr val="7FD5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0" name="Freeform 69"/>
              <p:cNvSpPr>
                <a:spLocks/>
              </p:cNvSpPr>
              <p:nvPr/>
            </p:nvSpPr>
            <p:spPr bwMode="auto">
              <a:xfrm>
                <a:off x="2035" y="428"/>
                <a:ext cx="129" cy="131"/>
              </a:xfrm>
              <a:custGeom>
                <a:avLst/>
                <a:gdLst>
                  <a:gd name="T0" fmla="*/ 9 w 129"/>
                  <a:gd name="T1" fmla="*/ 130 h 131"/>
                  <a:gd name="T2" fmla="*/ 128 w 129"/>
                  <a:gd name="T3" fmla="*/ 0 h 131"/>
                  <a:gd name="T4" fmla="*/ 57 w 129"/>
                  <a:gd name="T5" fmla="*/ 26 h 131"/>
                  <a:gd name="T6" fmla="*/ 0 w 129"/>
                  <a:gd name="T7" fmla="*/ 92 h 131"/>
                  <a:gd name="T8" fmla="*/ 9 w 129"/>
                  <a:gd name="T9" fmla="*/ 130 h 131"/>
                </a:gdLst>
                <a:ahLst/>
                <a:cxnLst>
                  <a:cxn ang="0">
                    <a:pos x="T0" y="T1"/>
                  </a:cxn>
                  <a:cxn ang="0">
                    <a:pos x="T2" y="T3"/>
                  </a:cxn>
                  <a:cxn ang="0">
                    <a:pos x="T4" y="T5"/>
                  </a:cxn>
                  <a:cxn ang="0">
                    <a:pos x="T6" y="T7"/>
                  </a:cxn>
                  <a:cxn ang="0">
                    <a:pos x="T8" y="T9"/>
                  </a:cxn>
                </a:cxnLst>
                <a:rect l="0" t="0" r="r" b="b"/>
                <a:pathLst>
                  <a:path w="129" h="131">
                    <a:moveTo>
                      <a:pt x="9" y="130"/>
                    </a:moveTo>
                    <a:lnTo>
                      <a:pt x="128" y="0"/>
                    </a:lnTo>
                    <a:lnTo>
                      <a:pt x="57" y="26"/>
                    </a:lnTo>
                    <a:lnTo>
                      <a:pt x="0" y="92"/>
                    </a:lnTo>
                    <a:lnTo>
                      <a:pt x="9" y="130"/>
                    </a:lnTo>
                  </a:path>
                </a:pathLst>
              </a:custGeom>
              <a:solidFill>
                <a:srgbClr val="7FCD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1" name="Freeform 70"/>
              <p:cNvSpPr>
                <a:spLocks/>
              </p:cNvSpPr>
              <p:nvPr/>
            </p:nvSpPr>
            <p:spPr bwMode="auto">
              <a:xfrm>
                <a:off x="2041" y="409"/>
                <a:ext cx="164" cy="180"/>
              </a:xfrm>
              <a:custGeom>
                <a:avLst/>
                <a:gdLst>
                  <a:gd name="T0" fmla="*/ 5 w 164"/>
                  <a:gd name="T1" fmla="*/ 179 h 180"/>
                  <a:gd name="T2" fmla="*/ 163 w 164"/>
                  <a:gd name="T3" fmla="*/ 0 h 180"/>
                  <a:gd name="T4" fmla="*/ 93 w 164"/>
                  <a:gd name="T5" fmla="*/ 27 h 180"/>
                  <a:gd name="T6" fmla="*/ 0 w 164"/>
                  <a:gd name="T7" fmla="*/ 137 h 180"/>
                  <a:gd name="T8" fmla="*/ 5 w 164"/>
                  <a:gd name="T9" fmla="*/ 179 h 180"/>
                </a:gdLst>
                <a:ahLst/>
                <a:cxnLst>
                  <a:cxn ang="0">
                    <a:pos x="T0" y="T1"/>
                  </a:cxn>
                  <a:cxn ang="0">
                    <a:pos x="T2" y="T3"/>
                  </a:cxn>
                  <a:cxn ang="0">
                    <a:pos x="T4" y="T5"/>
                  </a:cxn>
                  <a:cxn ang="0">
                    <a:pos x="T6" y="T7"/>
                  </a:cxn>
                  <a:cxn ang="0">
                    <a:pos x="T8" y="T9"/>
                  </a:cxn>
                </a:cxnLst>
                <a:rect l="0" t="0" r="r" b="b"/>
                <a:pathLst>
                  <a:path w="164" h="180">
                    <a:moveTo>
                      <a:pt x="5" y="179"/>
                    </a:moveTo>
                    <a:lnTo>
                      <a:pt x="163" y="0"/>
                    </a:lnTo>
                    <a:lnTo>
                      <a:pt x="93" y="27"/>
                    </a:lnTo>
                    <a:lnTo>
                      <a:pt x="0" y="137"/>
                    </a:lnTo>
                    <a:lnTo>
                      <a:pt x="5" y="179"/>
                    </a:lnTo>
                  </a:path>
                </a:pathLst>
              </a:custGeom>
              <a:solidFill>
                <a:srgbClr val="7FC6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2" name="Freeform 71"/>
              <p:cNvSpPr>
                <a:spLocks/>
              </p:cNvSpPr>
              <p:nvPr/>
            </p:nvSpPr>
            <p:spPr bwMode="auto">
              <a:xfrm>
                <a:off x="2046" y="392"/>
                <a:ext cx="197" cy="220"/>
              </a:xfrm>
              <a:custGeom>
                <a:avLst/>
                <a:gdLst>
                  <a:gd name="T0" fmla="*/ 6 w 197"/>
                  <a:gd name="T1" fmla="*/ 219 h 220"/>
                  <a:gd name="T2" fmla="*/ 196 w 197"/>
                  <a:gd name="T3" fmla="*/ 0 h 220"/>
                  <a:gd name="T4" fmla="*/ 132 w 197"/>
                  <a:gd name="T5" fmla="*/ 29 h 220"/>
                  <a:gd name="T6" fmla="*/ 0 w 197"/>
                  <a:gd name="T7" fmla="*/ 178 h 220"/>
                  <a:gd name="T8" fmla="*/ 6 w 197"/>
                  <a:gd name="T9" fmla="*/ 219 h 220"/>
                </a:gdLst>
                <a:ahLst/>
                <a:cxnLst>
                  <a:cxn ang="0">
                    <a:pos x="T0" y="T1"/>
                  </a:cxn>
                  <a:cxn ang="0">
                    <a:pos x="T2" y="T3"/>
                  </a:cxn>
                  <a:cxn ang="0">
                    <a:pos x="T4" y="T5"/>
                  </a:cxn>
                  <a:cxn ang="0">
                    <a:pos x="T6" y="T7"/>
                  </a:cxn>
                  <a:cxn ang="0">
                    <a:pos x="T8" y="T9"/>
                  </a:cxn>
                </a:cxnLst>
                <a:rect l="0" t="0" r="r" b="b"/>
                <a:pathLst>
                  <a:path w="197" h="220">
                    <a:moveTo>
                      <a:pt x="6" y="219"/>
                    </a:moveTo>
                    <a:lnTo>
                      <a:pt x="196" y="0"/>
                    </a:lnTo>
                    <a:lnTo>
                      <a:pt x="132" y="29"/>
                    </a:lnTo>
                    <a:lnTo>
                      <a:pt x="0" y="178"/>
                    </a:lnTo>
                    <a:lnTo>
                      <a:pt x="6" y="219"/>
                    </a:lnTo>
                  </a:path>
                </a:pathLst>
              </a:custGeom>
              <a:solidFill>
                <a:srgbClr val="7FB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 name="Freeform 72"/>
              <p:cNvSpPr>
                <a:spLocks/>
              </p:cNvSpPr>
              <p:nvPr/>
            </p:nvSpPr>
            <p:spPr bwMode="auto">
              <a:xfrm>
                <a:off x="2050" y="384"/>
                <a:ext cx="224" cy="257"/>
              </a:xfrm>
              <a:custGeom>
                <a:avLst/>
                <a:gdLst>
                  <a:gd name="T0" fmla="*/ 4 w 224"/>
                  <a:gd name="T1" fmla="*/ 256 h 257"/>
                  <a:gd name="T2" fmla="*/ 223 w 224"/>
                  <a:gd name="T3" fmla="*/ 11 h 257"/>
                  <a:gd name="T4" fmla="*/ 220 w 224"/>
                  <a:gd name="T5" fmla="*/ 0 h 257"/>
                  <a:gd name="T6" fmla="*/ 170 w 224"/>
                  <a:gd name="T7" fmla="*/ 20 h 257"/>
                  <a:gd name="T8" fmla="*/ 0 w 224"/>
                  <a:gd name="T9" fmla="*/ 212 h 257"/>
                  <a:gd name="T10" fmla="*/ 4 w 224"/>
                  <a:gd name="T11" fmla="*/ 256 h 257"/>
                </a:gdLst>
                <a:ahLst/>
                <a:cxnLst>
                  <a:cxn ang="0">
                    <a:pos x="T0" y="T1"/>
                  </a:cxn>
                  <a:cxn ang="0">
                    <a:pos x="T2" y="T3"/>
                  </a:cxn>
                  <a:cxn ang="0">
                    <a:pos x="T4" y="T5"/>
                  </a:cxn>
                  <a:cxn ang="0">
                    <a:pos x="T6" y="T7"/>
                  </a:cxn>
                  <a:cxn ang="0">
                    <a:pos x="T8" y="T9"/>
                  </a:cxn>
                  <a:cxn ang="0">
                    <a:pos x="T10" y="T11"/>
                  </a:cxn>
                </a:cxnLst>
                <a:rect l="0" t="0" r="r" b="b"/>
                <a:pathLst>
                  <a:path w="224" h="257">
                    <a:moveTo>
                      <a:pt x="4" y="256"/>
                    </a:moveTo>
                    <a:lnTo>
                      <a:pt x="223" y="11"/>
                    </a:lnTo>
                    <a:lnTo>
                      <a:pt x="220" y="0"/>
                    </a:lnTo>
                    <a:lnTo>
                      <a:pt x="170" y="20"/>
                    </a:lnTo>
                    <a:lnTo>
                      <a:pt x="0" y="212"/>
                    </a:lnTo>
                    <a:lnTo>
                      <a:pt x="4" y="256"/>
                    </a:lnTo>
                  </a:path>
                </a:pathLst>
              </a:custGeom>
              <a:solidFill>
                <a:srgbClr val="7FB9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4" name="Freeform 73"/>
              <p:cNvSpPr>
                <a:spLocks/>
              </p:cNvSpPr>
              <p:nvPr/>
            </p:nvSpPr>
            <p:spPr bwMode="auto">
              <a:xfrm>
                <a:off x="2054" y="383"/>
                <a:ext cx="225" cy="281"/>
              </a:xfrm>
              <a:custGeom>
                <a:avLst/>
                <a:gdLst>
                  <a:gd name="T0" fmla="*/ 7 w 225"/>
                  <a:gd name="T1" fmla="*/ 280 h 281"/>
                  <a:gd name="T2" fmla="*/ 224 w 225"/>
                  <a:gd name="T3" fmla="*/ 36 h 281"/>
                  <a:gd name="T4" fmla="*/ 216 w 225"/>
                  <a:gd name="T5" fmla="*/ 0 h 281"/>
                  <a:gd name="T6" fmla="*/ 207 w 225"/>
                  <a:gd name="T7" fmla="*/ 5 h 281"/>
                  <a:gd name="T8" fmla="*/ 0 w 225"/>
                  <a:gd name="T9" fmla="*/ 240 h 281"/>
                  <a:gd name="T10" fmla="*/ 7 w 225"/>
                  <a:gd name="T11" fmla="*/ 280 h 281"/>
                </a:gdLst>
                <a:ahLst/>
                <a:cxnLst>
                  <a:cxn ang="0">
                    <a:pos x="T0" y="T1"/>
                  </a:cxn>
                  <a:cxn ang="0">
                    <a:pos x="T2" y="T3"/>
                  </a:cxn>
                  <a:cxn ang="0">
                    <a:pos x="T4" y="T5"/>
                  </a:cxn>
                  <a:cxn ang="0">
                    <a:pos x="T6" y="T7"/>
                  </a:cxn>
                  <a:cxn ang="0">
                    <a:pos x="T8" y="T9"/>
                  </a:cxn>
                  <a:cxn ang="0">
                    <a:pos x="T10" y="T11"/>
                  </a:cxn>
                </a:cxnLst>
                <a:rect l="0" t="0" r="r" b="b"/>
                <a:pathLst>
                  <a:path w="225" h="281">
                    <a:moveTo>
                      <a:pt x="7" y="280"/>
                    </a:moveTo>
                    <a:lnTo>
                      <a:pt x="224" y="36"/>
                    </a:lnTo>
                    <a:lnTo>
                      <a:pt x="216" y="0"/>
                    </a:lnTo>
                    <a:lnTo>
                      <a:pt x="207" y="5"/>
                    </a:lnTo>
                    <a:lnTo>
                      <a:pt x="0" y="240"/>
                    </a:lnTo>
                    <a:lnTo>
                      <a:pt x="7" y="280"/>
                    </a:lnTo>
                  </a:path>
                </a:pathLst>
              </a:custGeom>
              <a:solidFill>
                <a:srgbClr val="7FB4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5" name="Freeform 74"/>
              <p:cNvSpPr>
                <a:spLocks/>
              </p:cNvSpPr>
              <p:nvPr/>
            </p:nvSpPr>
            <p:spPr bwMode="auto">
              <a:xfrm>
                <a:off x="2059" y="403"/>
                <a:ext cx="223" cy="288"/>
              </a:xfrm>
              <a:custGeom>
                <a:avLst/>
                <a:gdLst>
                  <a:gd name="T0" fmla="*/ 6 w 223"/>
                  <a:gd name="T1" fmla="*/ 287 h 288"/>
                  <a:gd name="T2" fmla="*/ 222 w 223"/>
                  <a:gd name="T3" fmla="*/ 45 h 288"/>
                  <a:gd name="T4" fmla="*/ 213 w 223"/>
                  <a:gd name="T5" fmla="*/ 0 h 288"/>
                  <a:gd name="T6" fmla="*/ 0 w 223"/>
                  <a:gd name="T7" fmla="*/ 246 h 288"/>
                  <a:gd name="T8" fmla="*/ 6 w 223"/>
                  <a:gd name="T9" fmla="*/ 287 h 288"/>
                </a:gdLst>
                <a:ahLst/>
                <a:cxnLst>
                  <a:cxn ang="0">
                    <a:pos x="T0" y="T1"/>
                  </a:cxn>
                  <a:cxn ang="0">
                    <a:pos x="T2" y="T3"/>
                  </a:cxn>
                  <a:cxn ang="0">
                    <a:pos x="T4" y="T5"/>
                  </a:cxn>
                  <a:cxn ang="0">
                    <a:pos x="T6" y="T7"/>
                  </a:cxn>
                  <a:cxn ang="0">
                    <a:pos x="T8" y="T9"/>
                  </a:cxn>
                </a:cxnLst>
                <a:rect l="0" t="0" r="r" b="b"/>
                <a:pathLst>
                  <a:path w="223" h="288">
                    <a:moveTo>
                      <a:pt x="6" y="287"/>
                    </a:moveTo>
                    <a:lnTo>
                      <a:pt x="222" y="45"/>
                    </a:lnTo>
                    <a:lnTo>
                      <a:pt x="213" y="0"/>
                    </a:lnTo>
                    <a:lnTo>
                      <a:pt x="0" y="246"/>
                    </a:lnTo>
                    <a:lnTo>
                      <a:pt x="6" y="287"/>
                    </a:lnTo>
                  </a:path>
                </a:pathLst>
              </a:custGeom>
              <a:solidFill>
                <a:srgbClr val="7FA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6" name="Freeform 75"/>
              <p:cNvSpPr>
                <a:spLocks/>
              </p:cNvSpPr>
              <p:nvPr/>
            </p:nvSpPr>
            <p:spPr bwMode="auto">
              <a:xfrm>
                <a:off x="2061" y="429"/>
                <a:ext cx="226" cy="285"/>
              </a:xfrm>
              <a:custGeom>
                <a:avLst/>
                <a:gdLst>
                  <a:gd name="T0" fmla="*/ 17 w 226"/>
                  <a:gd name="T1" fmla="*/ 277 h 285"/>
                  <a:gd name="T2" fmla="*/ 225 w 226"/>
                  <a:gd name="T3" fmla="*/ 42 h 285"/>
                  <a:gd name="T4" fmla="*/ 217 w 226"/>
                  <a:gd name="T5" fmla="*/ 0 h 285"/>
                  <a:gd name="T6" fmla="*/ 0 w 226"/>
                  <a:gd name="T7" fmla="*/ 247 h 285"/>
                  <a:gd name="T8" fmla="*/ 10 w 226"/>
                  <a:gd name="T9" fmla="*/ 284 h 285"/>
                  <a:gd name="T10" fmla="*/ 17 w 226"/>
                  <a:gd name="T11" fmla="*/ 277 h 285"/>
                </a:gdLst>
                <a:ahLst/>
                <a:cxnLst>
                  <a:cxn ang="0">
                    <a:pos x="T0" y="T1"/>
                  </a:cxn>
                  <a:cxn ang="0">
                    <a:pos x="T2" y="T3"/>
                  </a:cxn>
                  <a:cxn ang="0">
                    <a:pos x="T4" y="T5"/>
                  </a:cxn>
                  <a:cxn ang="0">
                    <a:pos x="T6" y="T7"/>
                  </a:cxn>
                  <a:cxn ang="0">
                    <a:pos x="T8" y="T9"/>
                  </a:cxn>
                  <a:cxn ang="0">
                    <a:pos x="T10" y="T11"/>
                  </a:cxn>
                </a:cxnLst>
                <a:rect l="0" t="0" r="r" b="b"/>
                <a:pathLst>
                  <a:path w="226" h="285">
                    <a:moveTo>
                      <a:pt x="17" y="277"/>
                    </a:moveTo>
                    <a:lnTo>
                      <a:pt x="225" y="42"/>
                    </a:lnTo>
                    <a:lnTo>
                      <a:pt x="217" y="0"/>
                    </a:lnTo>
                    <a:lnTo>
                      <a:pt x="0" y="247"/>
                    </a:lnTo>
                    <a:lnTo>
                      <a:pt x="10" y="284"/>
                    </a:lnTo>
                    <a:lnTo>
                      <a:pt x="17" y="277"/>
                    </a:lnTo>
                  </a:path>
                </a:pathLst>
              </a:custGeom>
              <a:solidFill>
                <a:srgbClr val="7FAB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7" name="Freeform 76"/>
              <p:cNvSpPr>
                <a:spLocks/>
              </p:cNvSpPr>
              <p:nvPr/>
            </p:nvSpPr>
            <p:spPr bwMode="auto">
              <a:xfrm>
                <a:off x="2066" y="455"/>
                <a:ext cx="225" cy="259"/>
              </a:xfrm>
              <a:custGeom>
                <a:avLst/>
                <a:gdLst>
                  <a:gd name="T0" fmla="*/ 60 w 225"/>
                  <a:gd name="T1" fmla="*/ 227 h 259"/>
                  <a:gd name="T2" fmla="*/ 224 w 225"/>
                  <a:gd name="T3" fmla="*/ 43 h 259"/>
                  <a:gd name="T4" fmla="*/ 216 w 225"/>
                  <a:gd name="T5" fmla="*/ 0 h 259"/>
                  <a:gd name="T6" fmla="*/ 0 w 225"/>
                  <a:gd name="T7" fmla="*/ 245 h 259"/>
                  <a:gd name="T8" fmla="*/ 6 w 225"/>
                  <a:gd name="T9" fmla="*/ 258 h 259"/>
                  <a:gd name="T10" fmla="*/ 60 w 225"/>
                  <a:gd name="T11" fmla="*/ 227 h 259"/>
                </a:gdLst>
                <a:ahLst/>
                <a:cxnLst>
                  <a:cxn ang="0">
                    <a:pos x="T0" y="T1"/>
                  </a:cxn>
                  <a:cxn ang="0">
                    <a:pos x="T2" y="T3"/>
                  </a:cxn>
                  <a:cxn ang="0">
                    <a:pos x="T4" y="T5"/>
                  </a:cxn>
                  <a:cxn ang="0">
                    <a:pos x="T6" y="T7"/>
                  </a:cxn>
                  <a:cxn ang="0">
                    <a:pos x="T8" y="T9"/>
                  </a:cxn>
                  <a:cxn ang="0">
                    <a:pos x="T10" y="T11"/>
                  </a:cxn>
                </a:cxnLst>
                <a:rect l="0" t="0" r="r" b="b"/>
                <a:pathLst>
                  <a:path w="225" h="259">
                    <a:moveTo>
                      <a:pt x="60" y="227"/>
                    </a:moveTo>
                    <a:lnTo>
                      <a:pt x="224" y="43"/>
                    </a:lnTo>
                    <a:lnTo>
                      <a:pt x="216" y="0"/>
                    </a:lnTo>
                    <a:lnTo>
                      <a:pt x="0" y="245"/>
                    </a:lnTo>
                    <a:lnTo>
                      <a:pt x="6" y="258"/>
                    </a:lnTo>
                    <a:lnTo>
                      <a:pt x="60" y="227"/>
                    </a:lnTo>
                  </a:path>
                </a:pathLst>
              </a:custGeom>
              <a:solidFill>
                <a:srgbClr val="7FA7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8" name="Freeform 77"/>
              <p:cNvSpPr>
                <a:spLocks/>
              </p:cNvSpPr>
              <p:nvPr/>
            </p:nvSpPr>
            <p:spPr bwMode="auto">
              <a:xfrm>
                <a:off x="2095" y="483"/>
                <a:ext cx="199" cy="219"/>
              </a:xfrm>
              <a:custGeom>
                <a:avLst/>
                <a:gdLst>
                  <a:gd name="T0" fmla="*/ 79 w 199"/>
                  <a:gd name="T1" fmla="*/ 178 h 219"/>
                  <a:gd name="T2" fmla="*/ 198 w 199"/>
                  <a:gd name="T3" fmla="*/ 41 h 219"/>
                  <a:gd name="T4" fmla="*/ 194 w 199"/>
                  <a:gd name="T5" fmla="*/ 0 h 219"/>
                  <a:gd name="T6" fmla="*/ 0 w 199"/>
                  <a:gd name="T7" fmla="*/ 218 h 219"/>
                  <a:gd name="T8" fmla="*/ 79 w 199"/>
                  <a:gd name="T9" fmla="*/ 178 h 219"/>
                </a:gdLst>
                <a:ahLst/>
                <a:cxnLst>
                  <a:cxn ang="0">
                    <a:pos x="T0" y="T1"/>
                  </a:cxn>
                  <a:cxn ang="0">
                    <a:pos x="T2" y="T3"/>
                  </a:cxn>
                  <a:cxn ang="0">
                    <a:pos x="T4" y="T5"/>
                  </a:cxn>
                  <a:cxn ang="0">
                    <a:pos x="T6" y="T7"/>
                  </a:cxn>
                  <a:cxn ang="0">
                    <a:pos x="T8" y="T9"/>
                  </a:cxn>
                </a:cxnLst>
                <a:rect l="0" t="0" r="r" b="b"/>
                <a:pathLst>
                  <a:path w="199" h="219">
                    <a:moveTo>
                      <a:pt x="79" y="178"/>
                    </a:moveTo>
                    <a:lnTo>
                      <a:pt x="198" y="41"/>
                    </a:lnTo>
                    <a:lnTo>
                      <a:pt x="194" y="0"/>
                    </a:lnTo>
                    <a:lnTo>
                      <a:pt x="0" y="218"/>
                    </a:lnTo>
                    <a:lnTo>
                      <a:pt x="79" y="178"/>
                    </a:lnTo>
                  </a:path>
                </a:pathLst>
              </a:custGeom>
              <a:solidFill>
                <a:srgbClr val="7FA3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9" name="Freeform 78"/>
              <p:cNvSpPr>
                <a:spLocks/>
              </p:cNvSpPr>
              <p:nvPr/>
            </p:nvSpPr>
            <p:spPr bwMode="auto">
              <a:xfrm>
                <a:off x="2146" y="506"/>
                <a:ext cx="154" cy="172"/>
              </a:xfrm>
              <a:custGeom>
                <a:avLst/>
                <a:gdLst>
                  <a:gd name="T0" fmla="*/ 76 w 154"/>
                  <a:gd name="T1" fmla="*/ 130 h 172"/>
                  <a:gd name="T2" fmla="*/ 153 w 154"/>
                  <a:gd name="T3" fmla="*/ 43 h 172"/>
                  <a:gd name="T4" fmla="*/ 146 w 154"/>
                  <a:gd name="T5" fmla="*/ 0 h 172"/>
                  <a:gd name="T6" fmla="*/ 0 w 154"/>
                  <a:gd name="T7" fmla="*/ 171 h 172"/>
                  <a:gd name="T8" fmla="*/ 76 w 154"/>
                  <a:gd name="T9" fmla="*/ 130 h 172"/>
                </a:gdLst>
                <a:ahLst/>
                <a:cxnLst>
                  <a:cxn ang="0">
                    <a:pos x="T0" y="T1"/>
                  </a:cxn>
                  <a:cxn ang="0">
                    <a:pos x="T2" y="T3"/>
                  </a:cxn>
                  <a:cxn ang="0">
                    <a:pos x="T4" y="T5"/>
                  </a:cxn>
                  <a:cxn ang="0">
                    <a:pos x="T6" y="T7"/>
                  </a:cxn>
                  <a:cxn ang="0">
                    <a:pos x="T8" y="T9"/>
                  </a:cxn>
                </a:cxnLst>
                <a:rect l="0" t="0" r="r" b="b"/>
                <a:pathLst>
                  <a:path w="154" h="172">
                    <a:moveTo>
                      <a:pt x="76" y="130"/>
                    </a:moveTo>
                    <a:lnTo>
                      <a:pt x="153" y="43"/>
                    </a:lnTo>
                    <a:lnTo>
                      <a:pt x="146" y="0"/>
                    </a:lnTo>
                    <a:lnTo>
                      <a:pt x="0" y="171"/>
                    </a:lnTo>
                    <a:lnTo>
                      <a:pt x="76" y="130"/>
                    </a:lnTo>
                  </a:path>
                </a:pathLst>
              </a:custGeom>
              <a:solidFill>
                <a:srgbClr val="7FA0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0" name="Freeform 79"/>
              <p:cNvSpPr>
                <a:spLocks/>
              </p:cNvSpPr>
              <p:nvPr/>
            </p:nvSpPr>
            <p:spPr bwMode="auto">
              <a:xfrm>
                <a:off x="2192" y="535"/>
                <a:ext cx="113" cy="116"/>
              </a:xfrm>
              <a:custGeom>
                <a:avLst/>
                <a:gdLst>
                  <a:gd name="T0" fmla="*/ 79 w 113"/>
                  <a:gd name="T1" fmla="*/ 76 h 116"/>
                  <a:gd name="T2" fmla="*/ 112 w 113"/>
                  <a:gd name="T3" fmla="*/ 39 h 116"/>
                  <a:gd name="T4" fmla="*/ 106 w 113"/>
                  <a:gd name="T5" fmla="*/ 0 h 116"/>
                  <a:gd name="T6" fmla="*/ 0 w 113"/>
                  <a:gd name="T7" fmla="*/ 115 h 116"/>
                  <a:gd name="T8" fmla="*/ 79 w 113"/>
                  <a:gd name="T9" fmla="*/ 76 h 116"/>
                </a:gdLst>
                <a:ahLst/>
                <a:cxnLst>
                  <a:cxn ang="0">
                    <a:pos x="T0" y="T1"/>
                  </a:cxn>
                  <a:cxn ang="0">
                    <a:pos x="T2" y="T3"/>
                  </a:cxn>
                  <a:cxn ang="0">
                    <a:pos x="T4" y="T5"/>
                  </a:cxn>
                  <a:cxn ang="0">
                    <a:pos x="T6" y="T7"/>
                  </a:cxn>
                  <a:cxn ang="0">
                    <a:pos x="T8" y="T9"/>
                  </a:cxn>
                </a:cxnLst>
                <a:rect l="0" t="0" r="r" b="b"/>
                <a:pathLst>
                  <a:path w="113" h="116">
                    <a:moveTo>
                      <a:pt x="79" y="76"/>
                    </a:moveTo>
                    <a:lnTo>
                      <a:pt x="112" y="39"/>
                    </a:lnTo>
                    <a:lnTo>
                      <a:pt x="106" y="0"/>
                    </a:lnTo>
                    <a:lnTo>
                      <a:pt x="0" y="115"/>
                    </a:lnTo>
                    <a:lnTo>
                      <a:pt x="79" y="76"/>
                    </a:lnTo>
                  </a:path>
                </a:pathLst>
              </a:custGeom>
              <a:solidFill>
                <a:srgbClr val="7F9D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1" name="Freeform 80"/>
              <p:cNvSpPr>
                <a:spLocks/>
              </p:cNvSpPr>
              <p:nvPr/>
            </p:nvSpPr>
            <p:spPr bwMode="auto">
              <a:xfrm>
                <a:off x="2243" y="562"/>
                <a:ext cx="68" cy="68"/>
              </a:xfrm>
              <a:custGeom>
                <a:avLst/>
                <a:gdLst>
                  <a:gd name="T0" fmla="*/ 58 w 68"/>
                  <a:gd name="T1" fmla="*/ 0 h 68"/>
                  <a:gd name="T2" fmla="*/ 0 w 68"/>
                  <a:gd name="T3" fmla="*/ 67 h 68"/>
                  <a:gd name="T4" fmla="*/ 67 w 68"/>
                  <a:gd name="T5" fmla="*/ 34 h 68"/>
                  <a:gd name="T6" fmla="*/ 58 w 68"/>
                  <a:gd name="T7" fmla="*/ 0 h 68"/>
                </a:gdLst>
                <a:ahLst/>
                <a:cxnLst>
                  <a:cxn ang="0">
                    <a:pos x="T0" y="T1"/>
                  </a:cxn>
                  <a:cxn ang="0">
                    <a:pos x="T2" y="T3"/>
                  </a:cxn>
                  <a:cxn ang="0">
                    <a:pos x="T4" y="T5"/>
                  </a:cxn>
                  <a:cxn ang="0">
                    <a:pos x="T6" y="T7"/>
                  </a:cxn>
                </a:cxnLst>
                <a:rect l="0" t="0" r="r" b="b"/>
                <a:pathLst>
                  <a:path w="68" h="68">
                    <a:moveTo>
                      <a:pt x="58" y="0"/>
                    </a:moveTo>
                    <a:lnTo>
                      <a:pt x="0" y="67"/>
                    </a:lnTo>
                    <a:lnTo>
                      <a:pt x="67" y="34"/>
                    </a:lnTo>
                    <a:lnTo>
                      <a:pt x="58" y="0"/>
                    </a:lnTo>
                  </a:path>
                </a:pathLst>
              </a:custGeom>
              <a:solidFill>
                <a:srgbClr val="7F9A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 name="Freeform 81"/>
              <p:cNvSpPr>
                <a:spLocks/>
              </p:cNvSpPr>
              <p:nvPr/>
            </p:nvSpPr>
            <p:spPr bwMode="auto">
              <a:xfrm>
                <a:off x="2288" y="586"/>
                <a:ext cx="24" cy="16"/>
              </a:xfrm>
              <a:custGeom>
                <a:avLst/>
                <a:gdLst>
                  <a:gd name="T0" fmla="*/ 15 w 24"/>
                  <a:gd name="T1" fmla="*/ 0 h 16"/>
                  <a:gd name="T2" fmla="*/ 0 w 24"/>
                  <a:gd name="T3" fmla="*/ 15 h 16"/>
                  <a:gd name="T4" fmla="*/ 23 w 24"/>
                  <a:gd name="T5" fmla="*/ 8 h 16"/>
                  <a:gd name="T6" fmla="*/ 15 w 24"/>
                  <a:gd name="T7" fmla="*/ 0 h 16"/>
                </a:gdLst>
                <a:ahLst/>
                <a:cxnLst>
                  <a:cxn ang="0">
                    <a:pos x="T0" y="T1"/>
                  </a:cxn>
                  <a:cxn ang="0">
                    <a:pos x="T2" y="T3"/>
                  </a:cxn>
                  <a:cxn ang="0">
                    <a:pos x="T4" y="T5"/>
                  </a:cxn>
                  <a:cxn ang="0">
                    <a:pos x="T6" y="T7"/>
                  </a:cxn>
                </a:cxnLst>
                <a:rect l="0" t="0" r="r" b="b"/>
                <a:pathLst>
                  <a:path w="24" h="16">
                    <a:moveTo>
                      <a:pt x="15" y="0"/>
                    </a:moveTo>
                    <a:lnTo>
                      <a:pt x="0" y="15"/>
                    </a:lnTo>
                    <a:lnTo>
                      <a:pt x="23" y="8"/>
                    </a:lnTo>
                    <a:lnTo>
                      <a:pt x="15" y="0"/>
                    </a:lnTo>
                  </a:path>
                </a:pathLst>
              </a:custGeom>
              <a:solidFill>
                <a:srgbClr val="7F98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 name="Freeform 82"/>
              <p:cNvSpPr>
                <a:spLocks/>
              </p:cNvSpPr>
              <p:nvPr/>
            </p:nvSpPr>
            <p:spPr bwMode="auto">
              <a:xfrm>
                <a:off x="2028" y="385"/>
                <a:ext cx="283" cy="330"/>
              </a:xfrm>
              <a:custGeom>
                <a:avLst/>
                <a:gdLst>
                  <a:gd name="T0" fmla="*/ 242 w 283"/>
                  <a:gd name="T1" fmla="*/ 0 h 330"/>
                  <a:gd name="T2" fmla="*/ 0 w 283"/>
                  <a:gd name="T3" fmla="*/ 97 h 330"/>
                  <a:gd name="T4" fmla="*/ 44 w 283"/>
                  <a:gd name="T5" fmla="*/ 329 h 330"/>
                  <a:gd name="T6" fmla="*/ 282 w 283"/>
                  <a:gd name="T7" fmla="*/ 210 h 330"/>
                  <a:gd name="T8" fmla="*/ 242 w 283"/>
                  <a:gd name="T9" fmla="*/ 0 h 330"/>
                </a:gdLst>
                <a:ahLst/>
                <a:cxnLst>
                  <a:cxn ang="0">
                    <a:pos x="T0" y="T1"/>
                  </a:cxn>
                  <a:cxn ang="0">
                    <a:pos x="T2" y="T3"/>
                  </a:cxn>
                  <a:cxn ang="0">
                    <a:pos x="T4" y="T5"/>
                  </a:cxn>
                  <a:cxn ang="0">
                    <a:pos x="T6" y="T7"/>
                  </a:cxn>
                  <a:cxn ang="0">
                    <a:pos x="T8" y="T9"/>
                  </a:cxn>
                </a:cxnLst>
                <a:rect l="0" t="0" r="r" b="b"/>
                <a:pathLst>
                  <a:path w="283" h="330">
                    <a:moveTo>
                      <a:pt x="242" y="0"/>
                    </a:moveTo>
                    <a:lnTo>
                      <a:pt x="0" y="97"/>
                    </a:lnTo>
                    <a:lnTo>
                      <a:pt x="44" y="329"/>
                    </a:lnTo>
                    <a:lnTo>
                      <a:pt x="282" y="210"/>
                    </a:lnTo>
                    <a:lnTo>
                      <a:pt x="242" y="0"/>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 name="Freeform 83"/>
              <p:cNvSpPr>
                <a:spLocks/>
              </p:cNvSpPr>
              <p:nvPr/>
            </p:nvSpPr>
            <p:spPr bwMode="auto">
              <a:xfrm>
                <a:off x="2292" y="373"/>
                <a:ext cx="7" cy="5"/>
              </a:xfrm>
              <a:custGeom>
                <a:avLst/>
                <a:gdLst>
                  <a:gd name="T0" fmla="*/ 2 w 7"/>
                  <a:gd name="T1" fmla="*/ 4 h 5"/>
                  <a:gd name="T2" fmla="*/ 6 w 7"/>
                  <a:gd name="T3" fmla="*/ 3 h 5"/>
                  <a:gd name="T4" fmla="*/ 0 w 7"/>
                  <a:gd name="T5" fmla="*/ 0 h 5"/>
                  <a:gd name="T6" fmla="*/ 2 w 7"/>
                  <a:gd name="T7" fmla="*/ 4 h 5"/>
                </a:gdLst>
                <a:ahLst/>
                <a:cxnLst>
                  <a:cxn ang="0">
                    <a:pos x="T0" y="T1"/>
                  </a:cxn>
                  <a:cxn ang="0">
                    <a:pos x="T2" y="T3"/>
                  </a:cxn>
                  <a:cxn ang="0">
                    <a:pos x="T4" y="T5"/>
                  </a:cxn>
                  <a:cxn ang="0">
                    <a:pos x="T6" y="T7"/>
                  </a:cxn>
                </a:cxnLst>
                <a:rect l="0" t="0" r="r" b="b"/>
                <a:pathLst>
                  <a:path w="7" h="5">
                    <a:moveTo>
                      <a:pt x="2" y="4"/>
                    </a:moveTo>
                    <a:lnTo>
                      <a:pt x="6" y="3"/>
                    </a:lnTo>
                    <a:lnTo>
                      <a:pt x="0" y="0"/>
                    </a:lnTo>
                    <a:lnTo>
                      <a:pt x="2" y="4"/>
                    </a:lnTo>
                  </a:path>
                </a:pathLst>
              </a:custGeom>
              <a:solidFill>
                <a:srgbClr val="7FE8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5" name="Freeform 84"/>
              <p:cNvSpPr>
                <a:spLocks/>
              </p:cNvSpPr>
              <p:nvPr/>
            </p:nvSpPr>
            <p:spPr bwMode="auto">
              <a:xfrm>
                <a:off x="2292" y="359"/>
                <a:ext cx="45" cy="43"/>
              </a:xfrm>
              <a:custGeom>
                <a:avLst/>
                <a:gdLst>
                  <a:gd name="T0" fmla="*/ 4 w 45"/>
                  <a:gd name="T1" fmla="*/ 42 h 43"/>
                  <a:gd name="T2" fmla="*/ 44 w 45"/>
                  <a:gd name="T3" fmla="*/ 0 h 43"/>
                  <a:gd name="T4" fmla="*/ 0 w 45"/>
                  <a:gd name="T5" fmla="*/ 15 h 43"/>
                  <a:gd name="T6" fmla="*/ 4 w 45"/>
                  <a:gd name="T7" fmla="*/ 42 h 43"/>
                </a:gdLst>
                <a:ahLst/>
                <a:cxnLst>
                  <a:cxn ang="0">
                    <a:pos x="T0" y="T1"/>
                  </a:cxn>
                  <a:cxn ang="0">
                    <a:pos x="T2" y="T3"/>
                  </a:cxn>
                  <a:cxn ang="0">
                    <a:pos x="T4" y="T5"/>
                  </a:cxn>
                  <a:cxn ang="0">
                    <a:pos x="T6" y="T7"/>
                  </a:cxn>
                </a:cxnLst>
                <a:rect l="0" t="0" r="r" b="b"/>
                <a:pathLst>
                  <a:path w="45" h="43">
                    <a:moveTo>
                      <a:pt x="4" y="42"/>
                    </a:moveTo>
                    <a:lnTo>
                      <a:pt x="44" y="0"/>
                    </a:lnTo>
                    <a:lnTo>
                      <a:pt x="0" y="15"/>
                    </a:lnTo>
                    <a:lnTo>
                      <a:pt x="4" y="42"/>
                    </a:lnTo>
                  </a:path>
                </a:pathLst>
              </a:custGeom>
              <a:solidFill>
                <a:srgbClr val="7FDE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6" name="Freeform 85"/>
              <p:cNvSpPr>
                <a:spLocks/>
              </p:cNvSpPr>
              <p:nvPr/>
            </p:nvSpPr>
            <p:spPr bwMode="auto">
              <a:xfrm>
                <a:off x="2295" y="344"/>
                <a:ext cx="82" cy="83"/>
              </a:xfrm>
              <a:custGeom>
                <a:avLst/>
                <a:gdLst>
                  <a:gd name="T0" fmla="*/ 6 w 82"/>
                  <a:gd name="T1" fmla="*/ 82 h 83"/>
                  <a:gd name="T2" fmla="*/ 81 w 82"/>
                  <a:gd name="T3" fmla="*/ 0 h 83"/>
                  <a:gd name="T4" fmla="*/ 17 w 82"/>
                  <a:gd name="T5" fmla="*/ 22 h 83"/>
                  <a:gd name="T6" fmla="*/ 0 w 82"/>
                  <a:gd name="T7" fmla="*/ 43 h 83"/>
                  <a:gd name="T8" fmla="*/ 6 w 82"/>
                  <a:gd name="T9" fmla="*/ 82 h 83"/>
                </a:gdLst>
                <a:ahLst/>
                <a:cxnLst>
                  <a:cxn ang="0">
                    <a:pos x="T0" y="T1"/>
                  </a:cxn>
                  <a:cxn ang="0">
                    <a:pos x="T2" y="T3"/>
                  </a:cxn>
                  <a:cxn ang="0">
                    <a:pos x="T4" y="T5"/>
                  </a:cxn>
                  <a:cxn ang="0">
                    <a:pos x="T6" y="T7"/>
                  </a:cxn>
                  <a:cxn ang="0">
                    <a:pos x="T8" y="T9"/>
                  </a:cxn>
                </a:cxnLst>
                <a:rect l="0" t="0" r="r" b="b"/>
                <a:pathLst>
                  <a:path w="82" h="83">
                    <a:moveTo>
                      <a:pt x="6" y="82"/>
                    </a:moveTo>
                    <a:lnTo>
                      <a:pt x="81" y="0"/>
                    </a:lnTo>
                    <a:lnTo>
                      <a:pt x="17" y="22"/>
                    </a:lnTo>
                    <a:lnTo>
                      <a:pt x="0" y="43"/>
                    </a:lnTo>
                    <a:lnTo>
                      <a:pt x="6" y="82"/>
                    </a:lnTo>
                  </a:path>
                </a:pathLst>
              </a:custGeom>
              <a:solidFill>
                <a:srgbClr val="7FD5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7" name="Freeform 86"/>
              <p:cNvSpPr>
                <a:spLocks/>
              </p:cNvSpPr>
              <p:nvPr/>
            </p:nvSpPr>
            <p:spPr bwMode="auto">
              <a:xfrm>
                <a:off x="2299" y="326"/>
                <a:ext cx="114" cy="122"/>
              </a:xfrm>
              <a:custGeom>
                <a:avLst/>
                <a:gdLst>
                  <a:gd name="T0" fmla="*/ 7 w 114"/>
                  <a:gd name="T1" fmla="*/ 121 h 122"/>
                  <a:gd name="T2" fmla="*/ 113 w 114"/>
                  <a:gd name="T3" fmla="*/ 0 h 122"/>
                  <a:gd name="T4" fmla="*/ 49 w 114"/>
                  <a:gd name="T5" fmla="*/ 26 h 122"/>
                  <a:gd name="T6" fmla="*/ 0 w 114"/>
                  <a:gd name="T7" fmla="*/ 82 h 122"/>
                  <a:gd name="T8" fmla="*/ 7 w 114"/>
                  <a:gd name="T9" fmla="*/ 121 h 122"/>
                </a:gdLst>
                <a:ahLst/>
                <a:cxnLst>
                  <a:cxn ang="0">
                    <a:pos x="T0" y="T1"/>
                  </a:cxn>
                  <a:cxn ang="0">
                    <a:pos x="T2" y="T3"/>
                  </a:cxn>
                  <a:cxn ang="0">
                    <a:pos x="T4" y="T5"/>
                  </a:cxn>
                  <a:cxn ang="0">
                    <a:pos x="T6" y="T7"/>
                  </a:cxn>
                  <a:cxn ang="0">
                    <a:pos x="T8" y="T9"/>
                  </a:cxn>
                </a:cxnLst>
                <a:rect l="0" t="0" r="r" b="b"/>
                <a:pathLst>
                  <a:path w="114" h="122">
                    <a:moveTo>
                      <a:pt x="7" y="121"/>
                    </a:moveTo>
                    <a:lnTo>
                      <a:pt x="113" y="0"/>
                    </a:lnTo>
                    <a:lnTo>
                      <a:pt x="49" y="26"/>
                    </a:lnTo>
                    <a:lnTo>
                      <a:pt x="0" y="82"/>
                    </a:lnTo>
                    <a:lnTo>
                      <a:pt x="7" y="121"/>
                    </a:lnTo>
                  </a:path>
                </a:pathLst>
              </a:custGeom>
              <a:solidFill>
                <a:srgbClr val="7FCD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8" name="Freeform 87"/>
              <p:cNvSpPr>
                <a:spLocks/>
              </p:cNvSpPr>
              <p:nvPr/>
            </p:nvSpPr>
            <p:spPr bwMode="auto">
              <a:xfrm>
                <a:off x="2305" y="314"/>
                <a:ext cx="146" cy="157"/>
              </a:xfrm>
              <a:custGeom>
                <a:avLst/>
                <a:gdLst>
                  <a:gd name="T0" fmla="*/ 1 w 146"/>
                  <a:gd name="T1" fmla="*/ 156 h 157"/>
                  <a:gd name="T2" fmla="*/ 145 w 146"/>
                  <a:gd name="T3" fmla="*/ 0 h 157"/>
                  <a:gd name="T4" fmla="*/ 82 w 146"/>
                  <a:gd name="T5" fmla="*/ 24 h 157"/>
                  <a:gd name="T6" fmla="*/ 0 w 146"/>
                  <a:gd name="T7" fmla="*/ 120 h 157"/>
                  <a:gd name="T8" fmla="*/ 1 w 146"/>
                  <a:gd name="T9" fmla="*/ 156 h 157"/>
                </a:gdLst>
                <a:ahLst/>
                <a:cxnLst>
                  <a:cxn ang="0">
                    <a:pos x="T0" y="T1"/>
                  </a:cxn>
                  <a:cxn ang="0">
                    <a:pos x="T2" y="T3"/>
                  </a:cxn>
                  <a:cxn ang="0">
                    <a:pos x="T4" y="T5"/>
                  </a:cxn>
                  <a:cxn ang="0">
                    <a:pos x="T6" y="T7"/>
                  </a:cxn>
                  <a:cxn ang="0">
                    <a:pos x="T8" y="T9"/>
                  </a:cxn>
                </a:cxnLst>
                <a:rect l="0" t="0" r="r" b="b"/>
                <a:pathLst>
                  <a:path w="146" h="157">
                    <a:moveTo>
                      <a:pt x="1" y="156"/>
                    </a:moveTo>
                    <a:lnTo>
                      <a:pt x="145" y="0"/>
                    </a:lnTo>
                    <a:lnTo>
                      <a:pt x="82" y="24"/>
                    </a:lnTo>
                    <a:lnTo>
                      <a:pt x="0" y="120"/>
                    </a:lnTo>
                    <a:lnTo>
                      <a:pt x="1" y="156"/>
                    </a:lnTo>
                  </a:path>
                </a:pathLst>
              </a:custGeom>
              <a:solidFill>
                <a:srgbClr val="7FC6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9" name="Freeform 88"/>
              <p:cNvSpPr>
                <a:spLocks/>
              </p:cNvSpPr>
              <p:nvPr/>
            </p:nvSpPr>
            <p:spPr bwMode="auto">
              <a:xfrm>
                <a:off x="2306" y="295"/>
                <a:ext cx="182" cy="205"/>
              </a:xfrm>
              <a:custGeom>
                <a:avLst/>
                <a:gdLst>
                  <a:gd name="T0" fmla="*/ 8 w 182"/>
                  <a:gd name="T1" fmla="*/ 204 h 205"/>
                  <a:gd name="T2" fmla="*/ 181 w 182"/>
                  <a:gd name="T3" fmla="*/ 0 h 205"/>
                  <a:gd name="T4" fmla="*/ 120 w 182"/>
                  <a:gd name="T5" fmla="*/ 25 h 205"/>
                  <a:gd name="T6" fmla="*/ 0 w 182"/>
                  <a:gd name="T7" fmla="*/ 162 h 205"/>
                  <a:gd name="T8" fmla="*/ 8 w 182"/>
                  <a:gd name="T9" fmla="*/ 204 h 205"/>
                </a:gdLst>
                <a:ahLst/>
                <a:cxnLst>
                  <a:cxn ang="0">
                    <a:pos x="T0" y="T1"/>
                  </a:cxn>
                  <a:cxn ang="0">
                    <a:pos x="T2" y="T3"/>
                  </a:cxn>
                  <a:cxn ang="0">
                    <a:pos x="T4" y="T5"/>
                  </a:cxn>
                  <a:cxn ang="0">
                    <a:pos x="T6" y="T7"/>
                  </a:cxn>
                  <a:cxn ang="0">
                    <a:pos x="T8" y="T9"/>
                  </a:cxn>
                </a:cxnLst>
                <a:rect l="0" t="0" r="r" b="b"/>
                <a:pathLst>
                  <a:path w="182" h="205">
                    <a:moveTo>
                      <a:pt x="8" y="204"/>
                    </a:moveTo>
                    <a:lnTo>
                      <a:pt x="181" y="0"/>
                    </a:lnTo>
                    <a:lnTo>
                      <a:pt x="120" y="25"/>
                    </a:lnTo>
                    <a:lnTo>
                      <a:pt x="0" y="162"/>
                    </a:lnTo>
                    <a:lnTo>
                      <a:pt x="8" y="204"/>
                    </a:lnTo>
                  </a:path>
                </a:pathLst>
              </a:custGeom>
              <a:solidFill>
                <a:srgbClr val="7FB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0" name="Freeform 89"/>
              <p:cNvSpPr>
                <a:spLocks/>
              </p:cNvSpPr>
              <p:nvPr/>
            </p:nvSpPr>
            <p:spPr bwMode="auto">
              <a:xfrm>
                <a:off x="2312" y="286"/>
                <a:ext cx="202" cy="234"/>
              </a:xfrm>
              <a:custGeom>
                <a:avLst/>
                <a:gdLst>
                  <a:gd name="T0" fmla="*/ 5 w 202"/>
                  <a:gd name="T1" fmla="*/ 233 h 234"/>
                  <a:gd name="T2" fmla="*/ 201 w 202"/>
                  <a:gd name="T3" fmla="*/ 12 h 234"/>
                  <a:gd name="T4" fmla="*/ 198 w 202"/>
                  <a:gd name="T5" fmla="*/ 0 h 234"/>
                  <a:gd name="T6" fmla="*/ 152 w 202"/>
                  <a:gd name="T7" fmla="*/ 20 h 234"/>
                  <a:gd name="T8" fmla="*/ 0 w 202"/>
                  <a:gd name="T9" fmla="*/ 194 h 234"/>
                  <a:gd name="T10" fmla="*/ 5 w 202"/>
                  <a:gd name="T11" fmla="*/ 233 h 234"/>
                </a:gdLst>
                <a:ahLst/>
                <a:cxnLst>
                  <a:cxn ang="0">
                    <a:pos x="T0" y="T1"/>
                  </a:cxn>
                  <a:cxn ang="0">
                    <a:pos x="T2" y="T3"/>
                  </a:cxn>
                  <a:cxn ang="0">
                    <a:pos x="T4" y="T5"/>
                  </a:cxn>
                  <a:cxn ang="0">
                    <a:pos x="T6" y="T7"/>
                  </a:cxn>
                  <a:cxn ang="0">
                    <a:pos x="T8" y="T9"/>
                  </a:cxn>
                  <a:cxn ang="0">
                    <a:pos x="T10" y="T11"/>
                  </a:cxn>
                </a:cxnLst>
                <a:rect l="0" t="0" r="r" b="b"/>
                <a:pathLst>
                  <a:path w="202" h="234">
                    <a:moveTo>
                      <a:pt x="5" y="233"/>
                    </a:moveTo>
                    <a:lnTo>
                      <a:pt x="201" y="12"/>
                    </a:lnTo>
                    <a:lnTo>
                      <a:pt x="198" y="0"/>
                    </a:lnTo>
                    <a:lnTo>
                      <a:pt x="152" y="20"/>
                    </a:lnTo>
                    <a:lnTo>
                      <a:pt x="0" y="194"/>
                    </a:lnTo>
                    <a:lnTo>
                      <a:pt x="5" y="233"/>
                    </a:lnTo>
                  </a:path>
                </a:pathLst>
              </a:custGeom>
              <a:solidFill>
                <a:srgbClr val="7FB9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1" name="Freeform 90"/>
              <p:cNvSpPr>
                <a:spLocks/>
              </p:cNvSpPr>
              <p:nvPr/>
            </p:nvSpPr>
            <p:spPr bwMode="auto">
              <a:xfrm>
                <a:off x="2312" y="286"/>
                <a:ext cx="203" cy="257"/>
              </a:xfrm>
              <a:custGeom>
                <a:avLst/>
                <a:gdLst>
                  <a:gd name="T0" fmla="*/ 8 w 203"/>
                  <a:gd name="T1" fmla="*/ 256 h 257"/>
                  <a:gd name="T2" fmla="*/ 202 w 203"/>
                  <a:gd name="T3" fmla="*/ 32 h 257"/>
                  <a:gd name="T4" fmla="*/ 199 w 203"/>
                  <a:gd name="T5" fmla="*/ 0 h 257"/>
                  <a:gd name="T6" fmla="*/ 191 w 203"/>
                  <a:gd name="T7" fmla="*/ 7 h 257"/>
                  <a:gd name="T8" fmla="*/ 0 w 203"/>
                  <a:gd name="T9" fmla="*/ 216 h 257"/>
                  <a:gd name="T10" fmla="*/ 8 w 203"/>
                  <a:gd name="T11" fmla="*/ 256 h 257"/>
                </a:gdLst>
                <a:ahLst/>
                <a:cxnLst>
                  <a:cxn ang="0">
                    <a:pos x="T0" y="T1"/>
                  </a:cxn>
                  <a:cxn ang="0">
                    <a:pos x="T2" y="T3"/>
                  </a:cxn>
                  <a:cxn ang="0">
                    <a:pos x="T4" y="T5"/>
                  </a:cxn>
                  <a:cxn ang="0">
                    <a:pos x="T6" y="T7"/>
                  </a:cxn>
                  <a:cxn ang="0">
                    <a:pos x="T8" y="T9"/>
                  </a:cxn>
                  <a:cxn ang="0">
                    <a:pos x="T10" y="T11"/>
                  </a:cxn>
                </a:cxnLst>
                <a:rect l="0" t="0" r="r" b="b"/>
                <a:pathLst>
                  <a:path w="203" h="257">
                    <a:moveTo>
                      <a:pt x="8" y="256"/>
                    </a:moveTo>
                    <a:lnTo>
                      <a:pt x="202" y="32"/>
                    </a:lnTo>
                    <a:lnTo>
                      <a:pt x="199" y="0"/>
                    </a:lnTo>
                    <a:lnTo>
                      <a:pt x="191" y="7"/>
                    </a:lnTo>
                    <a:lnTo>
                      <a:pt x="0" y="216"/>
                    </a:lnTo>
                    <a:lnTo>
                      <a:pt x="8" y="256"/>
                    </a:lnTo>
                  </a:path>
                </a:pathLst>
              </a:custGeom>
              <a:solidFill>
                <a:srgbClr val="7FB4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 name="Freeform 91"/>
              <p:cNvSpPr>
                <a:spLocks/>
              </p:cNvSpPr>
              <p:nvPr/>
            </p:nvSpPr>
            <p:spPr bwMode="auto">
              <a:xfrm>
                <a:off x="2318" y="308"/>
                <a:ext cx="202" cy="259"/>
              </a:xfrm>
              <a:custGeom>
                <a:avLst/>
                <a:gdLst>
                  <a:gd name="T0" fmla="*/ 6 w 202"/>
                  <a:gd name="T1" fmla="*/ 258 h 259"/>
                  <a:gd name="T2" fmla="*/ 201 w 202"/>
                  <a:gd name="T3" fmla="*/ 36 h 259"/>
                  <a:gd name="T4" fmla="*/ 197 w 202"/>
                  <a:gd name="T5" fmla="*/ 0 h 259"/>
                  <a:gd name="T6" fmla="*/ 0 w 202"/>
                  <a:gd name="T7" fmla="*/ 221 h 259"/>
                  <a:gd name="T8" fmla="*/ 6 w 202"/>
                  <a:gd name="T9" fmla="*/ 258 h 259"/>
                </a:gdLst>
                <a:ahLst/>
                <a:cxnLst>
                  <a:cxn ang="0">
                    <a:pos x="T0" y="T1"/>
                  </a:cxn>
                  <a:cxn ang="0">
                    <a:pos x="T2" y="T3"/>
                  </a:cxn>
                  <a:cxn ang="0">
                    <a:pos x="T4" y="T5"/>
                  </a:cxn>
                  <a:cxn ang="0">
                    <a:pos x="T6" y="T7"/>
                  </a:cxn>
                  <a:cxn ang="0">
                    <a:pos x="T8" y="T9"/>
                  </a:cxn>
                </a:cxnLst>
                <a:rect l="0" t="0" r="r" b="b"/>
                <a:pathLst>
                  <a:path w="202" h="259">
                    <a:moveTo>
                      <a:pt x="6" y="258"/>
                    </a:moveTo>
                    <a:lnTo>
                      <a:pt x="201" y="36"/>
                    </a:lnTo>
                    <a:lnTo>
                      <a:pt x="197" y="0"/>
                    </a:lnTo>
                    <a:lnTo>
                      <a:pt x="0" y="221"/>
                    </a:lnTo>
                    <a:lnTo>
                      <a:pt x="6" y="258"/>
                    </a:lnTo>
                  </a:path>
                </a:pathLst>
              </a:custGeom>
              <a:solidFill>
                <a:srgbClr val="7FA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3" name="Freeform 92"/>
              <p:cNvSpPr>
                <a:spLocks/>
              </p:cNvSpPr>
              <p:nvPr/>
            </p:nvSpPr>
            <p:spPr bwMode="auto">
              <a:xfrm>
                <a:off x="2326" y="329"/>
                <a:ext cx="200" cy="256"/>
              </a:xfrm>
              <a:custGeom>
                <a:avLst/>
                <a:gdLst>
                  <a:gd name="T0" fmla="*/ 13 w 200"/>
                  <a:gd name="T1" fmla="*/ 252 h 256"/>
                  <a:gd name="T2" fmla="*/ 199 w 200"/>
                  <a:gd name="T3" fmla="*/ 40 h 256"/>
                  <a:gd name="T4" fmla="*/ 191 w 200"/>
                  <a:gd name="T5" fmla="*/ 0 h 256"/>
                  <a:gd name="T6" fmla="*/ 0 w 200"/>
                  <a:gd name="T7" fmla="*/ 222 h 256"/>
                  <a:gd name="T8" fmla="*/ 0 w 200"/>
                  <a:gd name="T9" fmla="*/ 255 h 256"/>
                  <a:gd name="T10" fmla="*/ 13 w 200"/>
                  <a:gd name="T11" fmla="*/ 252 h 256"/>
                </a:gdLst>
                <a:ahLst/>
                <a:cxnLst>
                  <a:cxn ang="0">
                    <a:pos x="T0" y="T1"/>
                  </a:cxn>
                  <a:cxn ang="0">
                    <a:pos x="T2" y="T3"/>
                  </a:cxn>
                  <a:cxn ang="0">
                    <a:pos x="T4" y="T5"/>
                  </a:cxn>
                  <a:cxn ang="0">
                    <a:pos x="T6" y="T7"/>
                  </a:cxn>
                  <a:cxn ang="0">
                    <a:pos x="T8" y="T9"/>
                  </a:cxn>
                  <a:cxn ang="0">
                    <a:pos x="T10" y="T11"/>
                  </a:cxn>
                </a:cxnLst>
                <a:rect l="0" t="0" r="r" b="b"/>
                <a:pathLst>
                  <a:path w="200" h="256">
                    <a:moveTo>
                      <a:pt x="13" y="252"/>
                    </a:moveTo>
                    <a:lnTo>
                      <a:pt x="199" y="40"/>
                    </a:lnTo>
                    <a:lnTo>
                      <a:pt x="191" y="0"/>
                    </a:lnTo>
                    <a:lnTo>
                      <a:pt x="0" y="222"/>
                    </a:lnTo>
                    <a:lnTo>
                      <a:pt x="0" y="255"/>
                    </a:lnTo>
                    <a:lnTo>
                      <a:pt x="13" y="252"/>
                    </a:lnTo>
                  </a:path>
                </a:pathLst>
              </a:custGeom>
              <a:solidFill>
                <a:srgbClr val="7FAB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4" name="Freeform 93"/>
              <p:cNvSpPr>
                <a:spLocks/>
              </p:cNvSpPr>
              <p:nvPr/>
            </p:nvSpPr>
            <p:spPr bwMode="auto">
              <a:xfrm>
                <a:off x="2326" y="354"/>
                <a:ext cx="203" cy="230"/>
              </a:xfrm>
              <a:custGeom>
                <a:avLst/>
                <a:gdLst>
                  <a:gd name="T0" fmla="*/ 56 w 203"/>
                  <a:gd name="T1" fmla="*/ 203 h 230"/>
                  <a:gd name="T2" fmla="*/ 202 w 203"/>
                  <a:gd name="T3" fmla="*/ 35 h 230"/>
                  <a:gd name="T4" fmla="*/ 195 w 203"/>
                  <a:gd name="T5" fmla="*/ 0 h 230"/>
                  <a:gd name="T6" fmla="*/ 0 w 203"/>
                  <a:gd name="T7" fmla="*/ 220 h 230"/>
                  <a:gd name="T8" fmla="*/ 0 w 203"/>
                  <a:gd name="T9" fmla="*/ 229 h 230"/>
                  <a:gd name="T10" fmla="*/ 56 w 203"/>
                  <a:gd name="T11" fmla="*/ 203 h 230"/>
                </a:gdLst>
                <a:ahLst/>
                <a:cxnLst>
                  <a:cxn ang="0">
                    <a:pos x="T0" y="T1"/>
                  </a:cxn>
                  <a:cxn ang="0">
                    <a:pos x="T2" y="T3"/>
                  </a:cxn>
                  <a:cxn ang="0">
                    <a:pos x="T4" y="T5"/>
                  </a:cxn>
                  <a:cxn ang="0">
                    <a:pos x="T6" y="T7"/>
                  </a:cxn>
                  <a:cxn ang="0">
                    <a:pos x="T8" y="T9"/>
                  </a:cxn>
                  <a:cxn ang="0">
                    <a:pos x="T10" y="T11"/>
                  </a:cxn>
                </a:cxnLst>
                <a:rect l="0" t="0" r="r" b="b"/>
                <a:pathLst>
                  <a:path w="203" h="230">
                    <a:moveTo>
                      <a:pt x="56" y="203"/>
                    </a:moveTo>
                    <a:lnTo>
                      <a:pt x="202" y="35"/>
                    </a:lnTo>
                    <a:lnTo>
                      <a:pt x="195" y="0"/>
                    </a:lnTo>
                    <a:lnTo>
                      <a:pt x="0" y="220"/>
                    </a:lnTo>
                    <a:lnTo>
                      <a:pt x="0" y="229"/>
                    </a:lnTo>
                    <a:lnTo>
                      <a:pt x="56" y="203"/>
                    </a:lnTo>
                  </a:path>
                </a:pathLst>
              </a:custGeom>
              <a:solidFill>
                <a:srgbClr val="7FA7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5" name="Freeform 94"/>
              <p:cNvSpPr>
                <a:spLocks/>
              </p:cNvSpPr>
              <p:nvPr/>
            </p:nvSpPr>
            <p:spPr bwMode="auto">
              <a:xfrm>
                <a:off x="2354" y="377"/>
                <a:ext cx="179" cy="196"/>
              </a:xfrm>
              <a:custGeom>
                <a:avLst/>
                <a:gdLst>
                  <a:gd name="T0" fmla="*/ 72 w 179"/>
                  <a:gd name="T1" fmla="*/ 160 h 196"/>
                  <a:gd name="T2" fmla="*/ 178 w 179"/>
                  <a:gd name="T3" fmla="*/ 39 h 196"/>
                  <a:gd name="T4" fmla="*/ 170 w 179"/>
                  <a:gd name="T5" fmla="*/ 0 h 196"/>
                  <a:gd name="T6" fmla="*/ 0 w 179"/>
                  <a:gd name="T7" fmla="*/ 195 h 196"/>
                  <a:gd name="T8" fmla="*/ 72 w 179"/>
                  <a:gd name="T9" fmla="*/ 160 h 196"/>
                </a:gdLst>
                <a:ahLst/>
                <a:cxnLst>
                  <a:cxn ang="0">
                    <a:pos x="T0" y="T1"/>
                  </a:cxn>
                  <a:cxn ang="0">
                    <a:pos x="T2" y="T3"/>
                  </a:cxn>
                  <a:cxn ang="0">
                    <a:pos x="T4" y="T5"/>
                  </a:cxn>
                  <a:cxn ang="0">
                    <a:pos x="T6" y="T7"/>
                  </a:cxn>
                  <a:cxn ang="0">
                    <a:pos x="T8" y="T9"/>
                  </a:cxn>
                </a:cxnLst>
                <a:rect l="0" t="0" r="r" b="b"/>
                <a:pathLst>
                  <a:path w="179" h="196">
                    <a:moveTo>
                      <a:pt x="72" y="160"/>
                    </a:moveTo>
                    <a:lnTo>
                      <a:pt x="178" y="39"/>
                    </a:lnTo>
                    <a:lnTo>
                      <a:pt x="170" y="0"/>
                    </a:lnTo>
                    <a:lnTo>
                      <a:pt x="0" y="195"/>
                    </a:lnTo>
                    <a:lnTo>
                      <a:pt x="72" y="160"/>
                    </a:lnTo>
                  </a:path>
                </a:pathLst>
              </a:custGeom>
              <a:solidFill>
                <a:srgbClr val="7FA3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6" name="Freeform 95"/>
              <p:cNvSpPr>
                <a:spLocks/>
              </p:cNvSpPr>
              <p:nvPr/>
            </p:nvSpPr>
            <p:spPr bwMode="auto">
              <a:xfrm>
                <a:off x="2401" y="401"/>
                <a:ext cx="136" cy="150"/>
              </a:xfrm>
              <a:custGeom>
                <a:avLst/>
                <a:gdLst>
                  <a:gd name="T0" fmla="*/ 68 w 136"/>
                  <a:gd name="T1" fmla="*/ 113 h 150"/>
                  <a:gd name="T2" fmla="*/ 135 w 136"/>
                  <a:gd name="T3" fmla="*/ 38 h 150"/>
                  <a:gd name="T4" fmla="*/ 127 w 136"/>
                  <a:gd name="T5" fmla="*/ 0 h 150"/>
                  <a:gd name="T6" fmla="*/ 0 w 136"/>
                  <a:gd name="T7" fmla="*/ 149 h 150"/>
                  <a:gd name="T8" fmla="*/ 68 w 136"/>
                  <a:gd name="T9" fmla="*/ 113 h 150"/>
                </a:gdLst>
                <a:ahLst/>
                <a:cxnLst>
                  <a:cxn ang="0">
                    <a:pos x="T0" y="T1"/>
                  </a:cxn>
                  <a:cxn ang="0">
                    <a:pos x="T2" y="T3"/>
                  </a:cxn>
                  <a:cxn ang="0">
                    <a:pos x="T4" y="T5"/>
                  </a:cxn>
                  <a:cxn ang="0">
                    <a:pos x="T6" y="T7"/>
                  </a:cxn>
                  <a:cxn ang="0">
                    <a:pos x="T8" y="T9"/>
                  </a:cxn>
                </a:cxnLst>
                <a:rect l="0" t="0" r="r" b="b"/>
                <a:pathLst>
                  <a:path w="136" h="150">
                    <a:moveTo>
                      <a:pt x="68" y="113"/>
                    </a:moveTo>
                    <a:lnTo>
                      <a:pt x="135" y="38"/>
                    </a:lnTo>
                    <a:lnTo>
                      <a:pt x="127" y="0"/>
                    </a:lnTo>
                    <a:lnTo>
                      <a:pt x="0" y="149"/>
                    </a:lnTo>
                    <a:lnTo>
                      <a:pt x="68" y="113"/>
                    </a:lnTo>
                  </a:path>
                </a:pathLst>
              </a:custGeom>
              <a:solidFill>
                <a:srgbClr val="7FA0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7" name="Freeform 96"/>
              <p:cNvSpPr>
                <a:spLocks/>
              </p:cNvSpPr>
              <p:nvPr/>
            </p:nvSpPr>
            <p:spPr bwMode="auto">
              <a:xfrm>
                <a:off x="2445" y="424"/>
                <a:ext cx="96" cy="105"/>
              </a:xfrm>
              <a:custGeom>
                <a:avLst/>
                <a:gdLst>
                  <a:gd name="T0" fmla="*/ 69 w 96"/>
                  <a:gd name="T1" fmla="*/ 71 h 105"/>
                  <a:gd name="T2" fmla="*/ 95 w 96"/>
                  <a:gd name="T3" fmla="*/ 37 h 105"/>
                  <a:gd name="T4" fmla="*/ 87 w 96"/>
                  <a:gd name="T5" fmla="*/ 0 h 105"/>
                  <a:gd name="T6" fmla="*/ 0 w 96"/>
                  <a:gd name="T7" fmla="*/ 104 h 105"/>
                  <a:gd name="T8" fmla="*/ 69 w 96"/>
                  <a:gd name="T9" fmla="*/ 71 h 105"/>
                </a:gdLst>
                <a:ahLst/>
                <a:cxnLst>
                  <a:cxn ang="0">
                    <a:pos x="T0" y="T1"/>
                  </a:cxn>
                  <a:cxn ang="0">
                    <a:pos x="T2" y="T3"/>
                  </a:cxn>
                  <a:cxn ang="0">
                    <a:pos x="T4" y="T5"/>
                  </a:cxn>
                  <a:cxn ang="0">
                    <a:pos x="T6" y="T7"/>
                  </a:cxn>
                  <a:cxn ang="0">
                    <a:pos x="T8" y="T9"/>
                  </a:cxn>
                </a:cxnLst>
                <a:rect l="0" t="0" r="r" b="b"/>
                <a:pathLst>
                  <a:path w="96" h="105">
                    <a:moveTo>
                      <a:pt x="69" y="71"/>
                    </a:moveTo>
                    <a:lnTo>
                      <a:pt x="95" y="37"/>
                    </a:lnTo>
                    <a:lnTo>
                      <a:pt x="87" y="0"/>
                    </a:lnTo>
                    <a:lnTo>
                      <a:pt x="0" y="104"/>
                    </a:lnTo>
                    <a:lnTo>
                      <a:pt x="69" y="71"/>
                    </a:lnTo>
                  </a:path>
                </a:pathLst>
              </a:custGeom>
              <a:solidFill>
                <a:srgbClr val="7F9D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8" name="Freeform 97"/>
              <p:cNvSpPr>
                <a:spLocks/>
              </p:cNvSpPr>
              <p:nvPr/>
            </p:nvSpPr>
            <p:spPr bwMode="auto">
              <a:xfrm>
                <a:off x="2490" y="447"/>
                <a:ext cx="56" cy="62"/>
              </a:xfrm>
              <a:custGeom>
                <a:avLst/>
                <a:gdLst>
                  <a:gd name="T0" fmla="*/ 50 w 56"/>
                  <a:gd name="T1" fmla="*/ 0 h 62"/>
                  <a:gd name="T2" fmla="*/ 0 w 56"/>
                  <a:gd name="T3" fmla="*/ 61 h 62"/>
                  <a:gd name="T4" fmla="*/ 55 w 56"/>
                  <a:gd name="T5" fmla="*/ 33 h 62"/>
                  <a:gd name="T6" fmla="*/ 50 w 56"/>
                  <a:gd name="T7" fmla="*/ 0 h 62"/>
                </a:gdLst>
                <a:ahLst/>
                <a:cxnLst>
                  <a:cxn ang="0">
                    <a:pos x="T0" y="T1"/>
                  </a:cxn>
                  <a:cxn ang="0">
                    <a:pos x="T2" y="T3"/>
                  </a:cxn>
                  <a:cxn ang="0">
                    <a:pos x="T4" y="T5"/>
                  </a:cxn>
                  <a:cxn ang="0">
                    <a:pos x="T6" y="T7"/>
                  </a:cxn>
                </a:cxnLst>
                <a:rect l="0" t="0" r="r" b="b"/>
                <a:pathLst>
                  <a:path w="56" h="62">
                    <a:moveTo>
                      <a:pt x="50" y="0"/>
                    </a:moveTo>
                    <a:lnTo>
                      <a:pt x="0" y="61"/>
                    </a:lnTo>
                    <a:lnTo>
                      <a:pt x="55" y="33"/>
                    </a:lnTo>
                    <a:lnTo>
                      <a:pt x="50" y="0"/>
                    </a:lnTo>
                  </a:path>
                </a:pathLst>
              </a:custGeom>
              <a:solidFill>
                <a:srgbClr val="7F9A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9" name="Freeform 98"/>
              <p:cNvSpPr>
                <a:spLocks/>
              </p:cNvSpPr>
              <p:nvPr/>
            </p:nvSpPr>
            <p:spPr bwMode="auto">
              <a:xfrm>
                <a:off x="2528" y="469"/>
                <a:ext cx="19" cy="16"/>
              </a:xfrm>
              <a:custGeom>
                <a:avLst/>
                <a:gdLst>
                  <a:gd name="T0" fmla="*/ 17 w 19"/>
                  <a:gd name="T1" fmla="*/ 0 h 16"/>
                  <a:gd name="T2" fmla="*/ 0 w 19"/>
                  <a:gd name="T3" fmla="*/ 15 h 16"/>
                  <a:gd name="T4" fmla="*/ 18 w 19"/>
                  <a:gd name="T5" fmla="*/ 10 h 16"/>
                  <a:gd name="T6" fmla="*/ 17 w 19"/>
                  <a:gd name="T7" fmla="*/ 0 h 16"/>
                </a:gdLst>
                <a:ahLst/>
                <a:cxnLst>
                  <a:cxn ang="0">
                    <a:pos x="T0" y="T1"/>
                  </a:cxn>
                  <a:cxn ang="0">
                    <a:pos x="T2" y="T3"/>
                  </a:cxn>
                  <a:cxn ang="0">
                    <a:pos x="T4" y="T5"/>
                  </a:cxn>
                  <a:cxn ang="0">
                    <a:pos x="T6" y="T7"/>
                  </a:cxn>
                </a:cxnLst>
                <a:rect l="0" t="0" r="r" b="b"/>
                <a:pathLst>
                  <a:path w="19" h="16">
                    <a:moveTo>
                      <a:pt x="17" y="0"/>
                    </a:moveTo>
                    <a:lnTo>
                      <a:pt x="0" y="15"/>
                    </a:lnTo>
                    <a:lnTo>
                      <a:pt x="18" y="10"/>
                    </a:lnTo>
                    <a:lnTo>
                      <a:pt x="17" y="0"/>
                    </a:lnTo>
                  </a:path>
                </a:pathLst>
              </a:custGeom>
              <a:solidFill>
                <a:srgbClr val="7F98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0" name="Freeform 99"/>
              <p:cNvSpPr>
                <a:spLocks/>
              </p:cNvSpPr>
              <p:nvPr/>
            </p:nvSpPr>
            <p:spPr bwMode="auto">
              <a:xfrm>
                <a:off x="2293" y="286"/>
                <a:ext cx="254" cy="300"/>
              </a:xfrm>
              <a:custGeom>
                <a:avLst/>
                <a:gdLst>
                  <a:gd name="T0" fmla="*/ 218 w 254"/>
                  <a:gd name="T1" fmla="*/ 0 h 300"/>
                  <a:gd name="T2" fmla="*/ 0 w 254"/>
                  <a:gd name="T3" fmla="*/ 87 h 300"/>
                  <a:gd name="T4" fmla="*/ 35 w 254"/>
                  <a:gd name="T5" fmla="*/ 299 h 300"/>
                  <a:gd name="T6" fmla="*/ 253 w 254"/>
                  <a:gd name="T7" fmla="*/ 194 h 300"/>
                  <a:gd name="T8" fmla="*/ 218 w 254"/>
                  <a:gd name="T9" fmla="*/ 0 h 300"/>
                </a:gdLst>
                <a:ahLst/>
                <a:cxnLst>
                  <a:cxn ang="0">
                    <a:pos x="T0" y="T1"/>
                  </a:cxn>
                  <a:cxn ang="0">
                    <a:pos x="T2" y="T3"/>
                  </a:cxn>
                  <a:cxn ang="0">
                    <a:pos x="T4" y="T5"/>
                  </a:cxn>
                  <a:cxn ang="0">
                    <a:pos x="T6" y="T7"/>
                  </a:cxn>
                  <a:cxn ang="0">
                    <a:pos x="T8" y="T9"/>
                  </a:cxn>
                </a:cxnLst>
                <a:rect l="0" t="0" r="r" b="b"/>
                <a:pathLst>
                  <a:path w="254" h="300">
                    <a:moveTo>
                      <a:pt x="218" y="0"/>
                    </a:moveTo>
                    <a:lnTo>
                      <a:pt x="0" y="87"/>
                    </a:lnTo>
                    <a:lnTo>
                      <a:pt x="35" y="299"/>
                    </a:lnTo>
                    <a:lnTo>
                      <a:pt x="253" y="194"/>
                    </a:lnTo>
                    <a:lnTo>
                      <a:pt x="218" y="0"/>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1" name="Freeform 100"/>
              <p:cNvSpPr>
                <a:spLocks/>
              </p:cNvSpPr>
              <p:nvPr/>
            </p:nvSpPr>
            <p:spPr bwMode="auto">
              <a:xfrm>
                <a:off x="1418" y="1079"/>
                <a:ext cx="294" cy="426"/>
              </a:xfrm>
              <a:custGeom>
                <a:avLst/>
                <a:gdLst>
                  <a:gd name="T0" fmla="*/ 156 w 294"/>
                  <a:gd name="T1" fmla="*/ 425 h 426"/>
                  <a:gd name="T2" fmla="*/ 182 w 294"/>
                  <a:gd name="T3" fmla="*/ 425 h 426"/>
                  <a:gd name="T4" fmla="*/ 207 w 294"/>
                  <a:gd name="T5" fmla="*/ 414 h 426"/>
                  <a:gd name="T6" fmla="*/ 219 w 294"/>
                  <a:gd name="T7" fmla="*/ 408 h 426"/>
                  <a:gd name="T8" fmla="*/ 230 w 294"/>
                  <a:gd name="T9" fmla="*/ 397 h 426"/>
                  <a:gd name="T10" fmla="*/ 241 w 294"/>
                  <a:gd name="T11" fmla="*/ 388 h 426"/>
                  <a:gd name="T12" fmla="*/ 254 w 294"/>
                  <a:gd name="T13" fmla="*/ 375 h 426"/>
                  <a:gd name="T14" fmla="*/ 259 w 294"/>
                  <a:gd name="T15" fmla="*/ 363 h 426"/>
                  <a:gd name="T16" fmla="*/ 267 w 294"/>
                  <a:gd name="T17" fmla="*/ 343 h 426"/>
                  <a:gd name="T18" fmla="*/ 271 w 294"/>
                  <a:gd name="T19" fmla="*/ 329 h 426"/>
                  <a:gd name="T20" fmla="*/ 279 w 294"/>
                  <a:gd name="T21" fmla="*/ 310 h 426"/>
                  <a:gd name="T22" fmla="*/ 282 w 294"/>
                  <a:gd name="T23" fmla="*/ 291 h 426"/>
                  <a:gd name="T24" fmla="*/ 285 w 294"/>
                  <a:gd name="T25" fmla="*/ 274 h 426"/>
                  <a:gd name="T26" fmla="*/ 288 w 294"/>
                  <a:gd name="T27" fmla="*/ 252 h 426"/>
                  <a:gd name="T28" fmla="*/ 293 w 294"/>
                  <a:gd name="T29" fmla="*/ 229 h 426"/>
                  <a:gd name="T30" fmla="*/ 286 w 294"/>
                  <a:gd name="T31" fmla="*/ 209 h 426"/>
                  <a:gd name="T32" fmla="*/ 281 w 294"/>
                  <a:gd name="T33" fmla="*/ 187 h 426"/>
                  <a:gd name="T34" fmla="*/ 279 w 294"/>
                  <a:gd name="T35" fmla="*/ 167 h 426"/>
                  <a:gd name="T36" fmla="*/ 275 w 294"/>
                  <a:gd name="T37" fmla="*/ 146 h 426"/>
                  <a:gd name="T38" fmla="*/ 266 w 294"/>
                  <a:gd name="T39" fmla="*/ 127 h 426"/>
                  <a:gd name="T40" fmla="*/ 258 w 294"/>
                  <a:gd name="T41" fmla="*/ 107 h 426"/>
                  <a:gd name="T42" fmla="*/ 248 w 294"/>
                  <a:gd name="T43" fmla="*/ 92 h 426"/>
                  <a:gd name="T44" fmla="*/ 241 w 294"/>
                  <a:gd name="T45" fmla="*/ 72 h 426"/>
                  <a:gd name="T46" fmla="*/ 229 w 294"/>
                  <a:gd name="T47" fmla="*/ 58 h 426"/>
                  <a:gd name="T48" fmla="*/ 218 w 294"/>
                  <a:gd name="T49" fmla="*/ 42 h 426"/>
                  <a:gd name="T50" fmla="*/ 203 w 294"/>
                  <a:gd name="T51" fmla="*/ 35 h 426"/>
                  <a:gd name="T52" fmla="*/ 190 w 294"/>
                  <a:gd name="T53" fmla="*/ 21 h 426"/>
                  <a:gd name="T54" fmla="*/ 176 w 294"/>
                  <a:gd name="T55" fmla="*/ 13 h 426"/>
                  <a:gd name="T56" fmla="*/ 165 w 294"/>
                  <a:gd name="T57" fmla="*/ 6 h 426"/>
                  <a:gd name="T58" fmla="*/ 148 w 294"/>
                  <a:gd name="T59" fmla="*/ 2 h 426"/>
                  <a:gd name="T60" fmla="*/ 139 w 294"/>
                  <a:gd name="T61" fmla="*/ 0 h 426"/>
                  <a:gd name="T62" fmla="*/ 110 w 294"/>
                  <a:gd name="T63" fmla="*/ 0 h 426"/>
                  <a:gd name="T64" fmla="*/ 82 w 294"/>
                  <a:gd name="T65" fmla="*/ 10 h 426"/>
                  <a:gd name="T66" fmla="*/ 67 w 294"/>
                  <a:gd name="T67" fmla="*/ 18 h 426"/>
                  <a:gd name="T68" fmla="*/ 57 w 294"/>
                  <a:gd name="T69" fmla="*/ 27 h 426"/>
                  <a:gd name="T70" fmla="*/ 47 w 294"/>
                  <a:gd name="T71" fmla="*/ 37 h 426"/>
                  <a:gd name="T72" fmla="*/ 42 w 294"/>
                  <a:gd name="T73" fmla="*/ 50 h 426"/>
                  <a:gd name="T74" fmla="*/ 28 w 294"/>
                  <a:gd name="T75" fmla="*/ 65 h 426"/>
                  <a:gd name="T76" fmla="*/ 19 w 294"/>
                  <a:gd name="T77" fmla="*/ 78 h 426"/>
                  <a:gd name="T78" fmla="*/ 14 w 294"/>
                  <a:gd name="T79" fmla="*/ 95 h 426"/>
                  <a:gd name="T80" fmla="*/ 10 w 294"/>
                  <a:gd name="T81" fmla="*/ 112 h 426"/>
                  <a:gd name="T82" fmla="*/ 1 w 294"/>
                  <a:gd name="T83" fmla="*/ 131 h 426"/>
                  <a:gd name="T84" fmla="*/ 5 w 294"/>
                  <a:gd name="T85" fmla="*/ 153 h 426"/>
                  <a:gd name="T86" fmla="*/ 0 w 294"/>
                  <a:gd name="T87" fmla="*/ 172 h 426"/>
                  <a:gd name="T88" fmla="*/ 5 w 294"/>
                  <a:gd name="T89" fmla="*/ 198 h 426"/>
                  <a:gd name="T90" fmla="*/ 3 w 294"/>
                  <a:gd name="T91" fmla="*/ 218 h 426"/>
                  <a:gd name="T92" fmla="*/ 4 w 294"/>
                  <a:gd name="T93" fmla="*/ 238 h 426"/>
                  <a:gd name="T94" fmla="*/ 8 w 294"/>
                  <a:gd name="T95" fmla="*/ 261 h 426"/>
                  <a:gd name="T96" fmla="*/ 15 w 294"/>
                  <a:gd name="T97" fmla="*/ 280 h 426"/>
                  <a:gd name="T98" fmla="*/ 21 w 294"/>
                  <a:gd name="T99" fmla="*/ 302 h 426"/>
                  <a:gd name="T100" fmla="*/ 28 w 294"/>
                  <a:gd name="T101" fmla="*/ 319 h 426"/>
                  <a:gd name="T102" fmla="*/ 38 w 294"/>
                  <a:gd name="T103" fmla="*/ 338 h 426"/>
                  <a:gd name="T104" fmla="*/ 49 w 294"/>
                  <a:gd name="T105" fmla="*/ 354 h 426"/>
                  <a:gd name="T106" fmla="*/ 57 w 294"/>
                  <a:gd name="T107" fmla="*/ 368 h 426"/>
                  <a:gd name="T108" fmla="*/ 83 w 294"/>
                  <a:gd name="T109" fmla="*/ 394 h 426"/>
                  <a:gd name="T110" fmla="*/ 99 w 294"/>
                  <a:gd name="T111" fmla="*/ 402 h 426"/>
                  <a:gd name="T112" fmla="*/ 109 w 294"/>
                  <a:gd name="T113" fmla="*/ 412 h 426"/>
                  <a:gd name="T114" fmla="*/ 124 w 294"/>
                  <a:gd name="T115" fmla="*/ 416 h 426"/>
                  <a:gd name="T116" fmla="*/ 141 w 294"/>
                  <a:gd name="T117" fmla="*/ 422 h 426"/>
                  <a:gd name="T118" fmla="*/ 156 w 294"/>
                  <a:gd name="T119" fmla="*/ 42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4" h="426">
                    <a:moveTo>
                      <a:pt x="156" y="425"/>
                    </a:moveTo>
                    <a:lnTo>
                      <a:pt x="182" y="425"/>
                    </a:lnTo>
                    <a:lnTo>
                      <a:pt x="207" y="414"/>
                    </a:lnTo>
                    <a:lnTo>
                      <a:pt x="219" y="408"/>
                    </a:lnTo>
                    <a:lnTo>
                      <a:pt x="230" y="397"/>
                    </a:lnTo>
                    <a:lnTo>
                      <a:pt x="241" y="388"/>
                    </a:lnTo>
                    <a:lnTo>
                      <a:pt x="254" y="375"/>
                    </a:lnTo>
                    <a:lnTo>
                      <a:pt x="259" y="363"/>
                    </a:lnTo>
                    <a:lnTo>
                      <a:pt x="267" y="343"/>
                    </a:lnTo>
                    <a:lnTo>
                      <a:pt x="271" y="329"/>
                    </a:lnTo>
                    <a:lnTo>
                      <a:pt x="279" y="310"/>
                    </a:lnTo>
                    <a:lnTo>
                      <a:pt x="282" y="291"/>
                    </a:lnTo>
                    <a:lnTo>
                      <a:pt x="285" y="274"/>
                    </a:lnTo>
                    <a:lnTo>
                      <a:pt x="288" y="252"/>
                    </a:lnTo>
                    <a:lnTo>
                      <a:pt x="293" y="229"/>
                    </a:lnTo>
                    <a:lnTo>
                      <a:pt x="286" y="209"/>
                    </a:lnTo>
                    <a:lnTo>
                      <a:pt x="281" y="187"/>
                    </a:lnTo>
                    <a:lnTo>
                      <a:pt x="279" y="167"/>
                    </a:lnTo>
                    <a:lnTo>
                      <a:pt x="275" y="146"/>
                    </a:lnTo>
                    <a:lnTo>
                      <a:pt x="266" y="127"/>
                    </a:lnTo>
                    <a:lnTo>
                      <a:pt x="258" y="107"/>
                    </a:lnTo>
                    <a:lnTo>
                      <a:pt x="248" y="92"/>
                    </a:lnTo>
                    <a:lnTo>
                      <a:pt x="241" y="72"/>
                    </a:lnTo>
                    <a:lnTo>
                      <a:pt x="229" y="58"/>
                    </a:lnTo>
                    <a:lnTo>
                      <a:pt x="218" y="42"/>
                    </a:lnTo>
                    <a:lnTo>
                      <a:pt x="203" y="35"/>
                    </a:lnTo>
                    <a:lnTo>
                      <a:pt x="190" y="21"/>
                    </a:lnTo>
                    <a:lnTo>
                      <a:pt x="176" y="13"/>
                    </a:lnTo>
                    <a:lnTo>
                      <a:pt x="165" y="6"/>
                    </a:lnTo>
                    <a:lnTo>
                      <a:pt x="148" y="2"/>
                    </a:lnTo>
                    <a:lnTo>
                      <a:pt x="139" y="0"/>
                    </a:lnTo>
                    <a:lnTo>
                      <a:pt x="110" y="0"/>
                    </a:lnTo>
                    <a:lnTo>
                      <a:pt x="82" y="10"/>
                    </a:lnTo>
                    <a:lnTo>
                      <a:pt x="67" y="18"/>
                    </a:lnTo>
                    <a:lnTo>
                      <a:pt x="57" y="27"/>
                    </a:lnTo>
                    <a:lnTo>
                      <a:pt x="47" y="37"/>
                    </a:lnTo>
                    <a:lnTo>
                      <a:pt x="42" y="50"/>
                    </a:lnTo>
                    <a:lnTo>
                      <a:pt x="28" y="65"/>
                    </a:lnTo>
                    <a:lnTo>
                      <a:pt x="19" y="78"/>
                    </a:lnTo>
                    <a:lnTo>
                      <a:pt x="14" y="95"/>
                    </a:lnTo>
                    <a:lnTo>
                      <a:pt x="10" y="112"/>
                    </a:lnTo>
                    <a:lnTo>
                      <a:pt x="1" y="131"/>
                    </a:lnTo>
                    <a:lnTo>
                      <a:pt x="5" y="153"/>
                    </a:lnTo>
                    <a:lnTo>
                      <a:pt x="0" y="172"/>
                    </a:lnTo>
                    <a:lnTo>
                      <a:pt x="5" y="198"/>
                    </a:lnTo>
                    <a:lnTo>
                      <a:pt x="3" y="218"/>
                    </a:lnTo>
                    <a:lnTo>
                      <a:pt x="4" y="238"/>
                    </a:lnTo>
                    <a:lnTo>
                      <a:pt x="8" y="261"/>
                    </a:lnTo>
                    <a:lnTo>
                      <a:pt x="15" y="280"/>
                    </a:lnTo>
                    <a:lnTo>
                      <a:pt x="21" y="302"/>
                    </a:lnTo>
                    <a:lnTo>
                      <a:pt x="28" y="319"/>
                    </a:lnTo>
                    <a:lnTo>
                      <a:pt x="38" y="338"/>
                    </a:lnTo>
                    <a:lnTo>
                      <a:pt x="49" y="354"/>
                    </a:lnTo>
                    <a:lnTo>
                      <a:pt x="57" y="368"/>
                    </a:lnTo>
                    <a:lnTo>
                      <a:pt x="83" y="394"/>
                    </a:lnTo>
                    <a:lnTo>
                      <a:pt x="99" y="402"/>
                    </a:lnTo>
                    <a:lnTo>
                      <a:pt x="109" y="412"/>
                    </a:lnTo>
                    <a:lnTo>
                      <a:pt x="124" y="416"/>
                    </a:lnTo>
                    <a:lnTo>
                      <a:pt x="141" y="422"/>
                    </a:lnTo>
                    <a:lnTo>
                      <a:pt x="156" y="425"/>
                    </a:lnTo>
                  </a:path>
                </a:pathLst>
              </a:custGeom>
              <a:solidFill>
                <a:srgbClr val="000000"/>
              </a:solidFill>
              <a:ln w="12700" cap="rnd" cmpd="sng">
                <a:solidFill>
                  <a:srgbClr val="FFFFFF"/>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2" name="Freeform 101"/>
              <p:cNvSpPr>
                <a:spLocks/>
              </p:cNvSpPr>
              <p:nvPr/>
            </p:nvSpPr>
            <p:spPr bwMode="auto">
              <a:xfrm>
                <a:off x="1436" y="1068"/>
                <a:ext cx="287" cy="428"/>
              </a:xfrm>
              <a:custGeom>
                <a:avLst/>
                <a:gdLst>
                  <a:gd name="T0" fmla="*/ 157 w 287"/>
                  <a:gd name="T1" fmla="*/ 427 h 428"/>
                  <a:gd name="T2" fmla="*/ 186 w 287"/>
                  <a:gd name="T3" fmla="*/ 425 h 428"/>
                  <a:gd name="T4" fmla="*/ 210 w 287"/>
                  <a:gd name="T5" fmla="*/ 413 h 428"/>
                  <a:gd name="T6" fmla="*/ 220 w 287"/>
                  <a:gd name="T7" fmla="*/ 406 h 428"/>
                  <a:gd name="T8" fmla="*/ 232 w 287"/>
                  <a:gd name="T9" fmla="*/ 398 h 428"/>
                  <a:gd name="T10" fmla="*/ 243 w 287"/>
                  <a:gd name="T11" fmla="*/ 383 h 428"/>
                  <a:gd name="T12" fmla="*/ 257 w 287"/>
                  <a:gd name="T13" fmla="*/ 377 h 428"/>
                  <a:gd name="T14" fmla="*/ 262 w 287"/>
                  <a:gd name="T15" fmla="*/ 362 h 428"/>
                  <a:gd name="T16" fmla="*/ 270 w 287"/>
                  <a:gd name="T17" fmla="*/ 344 h 428"/>
                  <a:gd name="T18" fmla="*/ 276 w 287"/>
                  <a:gd name="T19" fmla="*/ 329 h 428"/>
                  <a:gd name="T20" fmla="*/ 283 w 287"/>
                  <a:gd name="T21" fmla="*/ 311 h 428"/>
                  <a:gd name="T22" fmla="*/ 283 w 287"/>
                  <a:gd name="T23" fmla="*/ 291 h 428"/>
                  <a:gd name="T24" fmla="*/ 285 w 287"/>
                  <a:gd name="T25" fmla="*/ 269 h 428"/>
                  <a:gd name="T26" fmla="*/ 286 w 287"/>
                  <a:gd name="T27" fmla="*/ 247 h 428"/>
                  <a:gd name="T28" fmla="*/ 286 w 287"/>
                  <a:gd name="T29" fmla="*/ 226 h 428"/>
                  <a:gd name="T30" fmla="*/ 282 w 287"/>
                  <a:gd name="T31" fmla="*/ 203 h 428"/>
                  <a:gd name="T32" fmla="*/ 278 w 287"/>
                  <a:gd name="T33" fmla="*/ 184 h 428"/>
                  <a:gd name="T34" fmla="*/ 272 w 287"/>
                  <a:gd name="T35" fmla="*/ 164 h 428"/>
                  <a:gd name="T36" fmla="*/ 267 w 287"/>
                  <a:gd name="T37" fmla="*/ 141 h 428"/>
                  <a:gd name="T38" fmla="*/ 260 w 287"/>
                  <a:gd name="T39" fmla="*/ 125 h 428"/>
                  <a:gd name="T40" fmla="*/ 250 w 287"/>
                  <a:gd name="T41" fmla="*/ 103 h 428"/>
                  <a:gd name="T42" fmla="*/ 241 w 287"/>
                  <a:gd name="T43" fmla="*/ 88 h 428"/>
                  <a:gd name="T44" fmla="*/ 233 w 287"/>
                  <a:gd name="T45" fmla="*/ 71 h 428"/>
                  <a:gd name="T46" fmla="*/ 208 w 287"/>
                  <a:gd name="T47" fmla="*/ 46 h 428"/>
                  <a:gd name="T48" fmla="*/ 195 w 287"/>
                  <a:gd name="T49" fmla="*/ 34 h 428"/>
                  <a:gd name="T50" fmla="*/ 186 w 287"/>
                  <a:gd name="T51" fmla="*/ 23 h 428"/>
                  <a:gd name="T52" fmla="*/ 171 w 287"/>
                  <a:gd name="T53" fmla="*/ 14 h 428"/>
                  <a:gd name="T54" fmla="*/ 159 w 287"/>
                  <a:gd name="T55" fmla="*/ 8 h 428"/>
                  <a:gd name="T56" fmla="*/ 144 w 287"/>
                  <a:gd name="T57" fmla="*/ 4 h 428"/>
                  <a:gd name="T58" fmla="*/ 132 w 287"/>
                  <a:gd name="T59" fmla="*/ 0 h 428"/>
                  <a:gd name="T60" fmla="*/ 102 w 287"/>
                  <a:gd name="T61" fmla="*/ 3 h 428"/>
                  <a:gd name="T62" fmla="*/ 78 w 287"/>
                  <a:gd name="T63" fmla="*/ 11 h 428"/>
                  <a:gd name="T64" fmla="*/ 60 w 287"/>
                  <a:gd name="T65" fmla="*/ 19 h 428"/>
                  <a:gd name="T66" fmla="*/ 53 w 287"/>
                  <a:gd name="T67" fmla="*/ 30 h 428"/>
                  <a:gd name="T68" fmla="*/ 39 w 287"/>
                  <a:gd name="T69" fmla="*/ 39 h 428"/>
                  <a:gd name="T70" fmla="*/ 34 w 287"/>
                  <a:gd name="T71" fmla="*/ 51 h 428"/>
                  <a:gd name="T72" fmla="*/ 24 w 287"/>
                  <a:gd name="T73" fmla="*/ 67 h 428"/>
                  <a:gd name="T74" fmla="*/ 18 w 287"/>
                  <a:gd name="T75" fmla="*/ 85 h 428"/>
                  <a:gd name="T76" fmla="*/ 13 w 287"/>
                  <a:gd name="T77" fmla="*/ 97 h 428"/>
                  <a:gd name="T78" fmla="*/ 7 w 287"/>
                  <a:gd name="T79" fmla="*/ 113 h 428"/>
                  <a:gd name="T80" fmla="*/ 2 w 287"/>
                  <a:gd name="T81" fmla="*/ 133 h 428"/>
                  <a:gd name="T82" fmla="*/ 0 w 287"/>
                  <a:gd name="T83" fmla="*/ 155 h 428"/>
                  <a:gd name="T84" fmla="*/ 1 w 287"/>
                  <a:gd name="T85" fmla="*/ 174 h 428"/>
                  <a:gd name="T86" fmla="*/ 6 w 287"/>
                  <a:gd name="T87" fmla="*/ 196 h 428"/>
                  <a:gd name="T88" fmla="*/ 4 w 287"/>
                  <a:gd name="T89" fmla="*/ 220 h 428"/>
                  <a:gd name="T90" fmla="*/ 8 w 287"/>
                  <a:gd name="T91" fmla="*/ 238 h 428"/>
                  <a:gd name="T92" fmla="*/ 12 w 287"/>
                  <a:gd name="T93" fmla="*/ 260 h 428"/>
                  <a:gd name="T94" fmla="*/ 20 w 287"/>
                  <a:gd name="T95" fmla="*/ 280 h 428"/>
                  <a:gd name="T96" fmla="*/ 26 w 287"/>
                  <a:gd name="T97" fmla="*/ 300 h 428"/>
                  <a:gd name="T98" fmla="*/ 34 w 287"/>
                  <a:gd name="T99" fmla="*/ 317 h 428"/>
                  <a:gd name="T100" fmla="*/ 43 w 287"/>
                  <a:gd name="T101" fmla="*/ 338 h 428"/>
                  <a:gd name="T102" fmla="*/ 55 w 287"/>
                  <a:gd name="T103" fmla="*/ 351 h 428"/>
                  <a:gd name="T104" fmla="*/ 64 w 287"/>
                  <a:gd name="T105" fmla="*/ 364 h 428"/>
                  <a:gd name="T106" fmla="*/ 75 w 287"/>
                  <a:gd name="T107" fmla="*/ 382 h 428"/>
                  <a:gd name="T108" fmla="*/ 88 w 287"/>
                  <a:gd name="T109" fmla="*/ 395 h 428"/>
                  <a:gd name="T110" fmla="*/ 103 w 287"/>
                  <a:gd name="T111" fmla="*/ 402 h 428"/>
                  <a:gd name="T112" fmla="*/ 113 w 287"/>
                  <a:gd name="T113" fmla="*/ 412 h 428"/>
                  <a:gd name="T114" fmla="*/ 129 w 287"/>
                  <a:gd name="T115" fmla="*/ 417 h 428"/>
                  <a:gd name="T116" fmla="*/ 143 w 287"/>
                  <a:gd name="T117" fmla="*/ 425 h 428"/>
                  <a:gd name="T118" fmla="*/ 157 w 287"/>
                  <a:gd name="T119"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 h="428">
                    <a:moveTo>
                      <a:pt x="157" y="427"/>
                    </a:moveTo>
                    <a:lnTo>
                      <a:pt x="186" y="425"/>
                    </a:lnTo>
                    <a:lnTo>
                      <a:pt x="210" y="413"/>
                    </a:lnTo>
                    <a:lnTo>
                      <a:pt x="220" y="406"/>
                    </a:lnTo>
                    <a:lnTo>
                      <a:pt x="232" y="398"/>
                    </a:lnTo>
                    <a:lnTo>
                      <a:pt x="243" y="383"/>
                    </a:lnTo>
                    <a:lnTo>
                      <a:pt x="257" y="377"/>
                    </a:lnTo>
                    <a:lnTo>
                      <a:pt x="262" y="362"/>
                    </a:lnTo>
                    <a:lnTo>
                      <a:pt x="270" y="344"/>
                    </a:lnTo>
                    <a:lnTo>
                      <a:pt x="276" y="329"/>
                    </a:lnTo>
                    <a:lnTo>
                      <a:pt x="283" y="311"/>
                    </a:lnTo>
                    <a:lnTo>
                      <a:pt x="283" y="291"/>
                    </a:lnTo>
                    <a:lnTo>
                      <a:pt x="285" y="269"/>
                    </a:lnTo>
                    <a:lnTo>
                      <a:pt x="286" y="247"/>
                    </a:lnTo>
                    <a:lnTo>
                      <a:pt x="286" y="226"/>
                    </a:lnTo>
                    <a:lnTo>
                      <a:pt x="282" y="203"/>
                    </a:lnTo>
                    <a:lnTo>
                      <a:pt x="278" y="184"/>
                    </a:lnTo>
                    <a:lnTo>
                      <a:pt x="272" y="164"/>
                    </a:lnTo>
                    <a:lnTo>
                      <a:pt x="267" y="141"/>
                    </a:lnTo>
                    <a:lnTo>
                      <a:pt x="260" y="125"/>
                    </a:lnTo>
                    <a:lnTo>
                      <a:pt x="250" y="103"/>
                    </a:lnTo>
                    <a:lnTo>
                      <a:pt x="241" y="88"/>
                    </a:lnTo>
                    <a:lnTo>
                      <a:pt x="233" y="71"/>
                    </a:lnTo>
                    <a:lnTo>
                      <a:pt x="208" y="46"/>
                    </a:lnTo>
                    <a:lnTo>
                      <a:pt x="195" y="34"/>
                    </a:lnTo>
                    <a:lnTo>
                      <a:pt x="186" y="23"/>
                    </a:lnTo>
                    <a:lnTo>
                      <a:pt x="171" y="14"/>
                    </a:lnTo>
                    <a:lnTo>
                      <a:pt x="159" y="8"/>
                    </a:lnTo>
                    <a:lnTo>
                      <a:pt x="144" y="4"/>
                    </a:lnTo>
                    <a:lnTo>
                      <a:pt x="132" y="0"/>
                    </a:lnTo>
                    <a:lnTo>
                      <a:pt x="102" y="3"/>
                    </a:lnTo>
                    <a:lnTo>
                      <a:pt x="78" y="11"/>
                    </a:lnTo>
                    <a:lnTo>
                      <a:pt x="60" y="19"/>
                    </a:lnTo>
                    <a:lnTo>
                      <a:pt x="53" y="30"/>
                    </a:lnTo>
                    <a:lnTo>
                      <a:pt x="39" y="39"/>
                    </a:lnTo>
                    <a:lnTo>
                      <a:pt x="34" y="51"/>
                    </a:lnTo>
                    <a:lnTo>
                      <a:pt x="24" y="67"/>
                    </a:lnTo>
                    <a:lnTo>
                      <a:pt x="18" y="85"/>
                    </a:lnTo>
                    <a:lnTo>
                      <a:pt x="13" y="97"/>
                    </a:lnTo>
                    <a:lnTo>
                      <a:pt x="7" y="113"/>
                    </a:lnTo>
                    <a:lnTo>
                      <a:pt x="2" y="133"/>
                    </a:lnTo>
                    <a:lnTo>
                      <a:pt x="0" y="155"/>
                    </a:lnTo>
                    <a:lnTo>
                      <a:pt x="1" y="174"/>
                    </a:lnTo>
                    <a:lnTo>
                      <a:pt x="6" y="196"/>
                    </a:lnTo>
                    <a:lnTo>
                      <a:pt x="4" y="220"/>
                    </a:lnTo>
                    <a:lnTo>
                      <a:pt x="8" y="238"/>
                    </a:lnTo>
                    <a:lnTo>
                      <a:pt x="12" y="260"/>
                    </a:lnTo>
                    <a:lnTo>
                      <a:pt x="20" y="280"/>
                    </a:lnTo>
                    <a:lnTo>
                      <a:pt x="26" y="300"/>
                    </a:lnTo>
                    <a:lnTo>
                      <a:pt x="34" y="317"/>
                    </a:lnTo>
                    <a:lnTo>
                      <a:pt x="43" y="338"/>
                    </a:lnTo>
                    <a:lnTo>
                      <a:pt x="55" y="351"/>
                    </a:lnTo>
                    <a:lnTo>
                      <a:pt x="64" y="364"/>
                    </a:lnTo>
                    <a:lnTo>
                      <a:pt x="75" y="382"/>
                    </a:lnTo>
                    <a:lnTo>
                      <a:pt x="88" y="395"/>
                    </a:lnTo>
                    <a:lnTo>
                      <a:pt x="103" y="402"/>
                    </a:lnTo>
                    <a:lnTo>
                      <a:pt x="113" y="412"/>
                    </a:lnTo>
                    <a:lnTo>
                      <a:pt x="129" y="417"/>
                    </a:lnTo>
                    <a:lnTo>
                      <a:pt x="143" y="425"/>
                    </a:lnTo>
                    <a:lnTo>
                      <a:pt x="157" y="427"/>
                    </a:lnTo>
                  </a:path>
                </a:pathLst>
              </a:custGeom>
              <a:solidFill>
                <a:srgbClr val="FFFFF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3" name="Freeform 102"/>
              <p:cNvSpPr>
                <a:spLocks/>
              </p:cNvSpPr>
              <p:nvPr/>
            </p:nvSpPr>
            <p:spPr bwMode="auto">
              <a:xfrm>
                <a:off x="1434" y="979"/>
                <a:ext cx="272" cy="194"/>
              </a:xfrm>
              <a:custGeom>
                <a:avLst/>
                <a:gdLst>
                  <a:gd name="T0" fmla="*/ 271 w 272"/>
                  <a:gd name="T1" fmla="*/ 166 h 194"/>
                  <a:gd name="T2" fmla="*/ 256 w 272"/>
                  <a:gd name="T3" fmla="*/ 193 h 194"/>
                  <a:gd name="T4" fmla="*/ 0 w 272"/>
                  <a:gd name="T5" fmla="*/ 32 h 194"/>
                  <a:gd name="T6" fmla="*/ 6 w 272"/>
                  <a:gd name="T7" fmla="*/ 0 h 194"/>
                  <a:gd name="T8" fmla="*/ 271 w 272"/>
                  <a:gd name="T9" fmla="*/ 166 h 194"/>
                </a:gdLst>
                <a:ahLst/>
                <a:cxnLst>
                  <a:cxn ang="0">
                    <a:pos x="T0" y="T1"/>
                  </a:cxn>
                  <a:cxn ang="0">
                    <a:pos x="T2" y="T3"/>
                  </a:cxn>
                  <a:cxn ang="0">
                    <a:pos x="T4" y="T5"/>
                  </a:cxn>
                  <a:cxn ang="0">
                    <a:pos x="T6" y="T7"/>
                  </a:cxn>
                  <a:cxn ang="0">
                    <a:pos x="T8" y="T9"/>
                  </a:cxn>
                </a:cxnLst>
                <a:rect l="0" t="0" r="r" b="b"/>
                <a:pathLst>
                  <a:path w="272" h="194">
                    <a:moveTo>
                      <a:pt x="271" y="166"/>
                    </a:moveTo>
                    <a:lnTo>
                      <a:pt x="256" y="193"/>
                    </a:lnTo>
                    <a:lnTo>
                      <a:pt x="0" y="32"/>
                    </a:lnTo>
                    <a:lnTo>
                      <a:pt x="6" y="0"/>
                    </a:lnTo>
                    <a:lnTo>
                      <a:pt x="271" y="166"/>
                    </a:lnTo>
                  </a:path>
                </a:pathLst>
              </a:custGeom>
              <a:solidFill>
                <a:srgbClr val="545400"/>
              </a:solidFill>
              <a:ln w="12700" cap="rnd" cmpd="sng">
                <a:solidFill>
                  <a:srgbClr val="5454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4" name="Freeform 103"/>
              <p:cNvSpPr>
                <a:spLocks/>
              </p:cNvSpPr>
              <p:nvPr/>
            </p:nvSpPr>
            <p:spPr bwMode="auto">
              <a:xfrm>
                <a:off x="1423" y="594"/>
                <a:ext cx="463" cy="549"/>
              </a:xfrm>
              <a:custGeom>
                <a:avLst/>
                <a:gdLst>
                  <a:gd name="T0" fmla="*/ 179 w 463"/>
                  <a:gd name="T1" fmla="*/ 0 h 549"/>
                  <a:gd name="T2" fmla="*/ 462 w 463"/>
                  <a:gd name="T3" fmla="*/ 173 h 549"/>
                  <a:gd name="T4" fmla="*/ 285 w 463"/>
                  <a:gd name="T5" fmla="*/ 548 h 549"/>
                  <a:gd name="T6" fmla="*/ 0 w 463"/>
                  <a:gd name="T7" fmla="*/ 372 h 549"/>
                  <a:gd name="T8" fmla="*/ 179 w 463"/>
                  <a:gd name="T9" fmla="*/ 0 h 549"/>
                </a:gdLst>
                <a:ahLst/>
                <a:cxnLst>
                  <a:cxn ang="0">
                    <a:pos x="T0" y="T1"/>
                  </a:cxn>
                  <a:cxn ang="0">
                    <a:pos x="T2" y="T3"/>
                  </a:cxn>
                  <a:cxn ang="0">
                    <a:pos x="T4" y="T5"/>
                  </a:cxn>
                  <a:cxn ang="0">
                    <a:pos x="T6" y="T7"/>
                  </a:cxn>
                  <a:cxn ang="0">
                    <a:pos x="T8" y="T9"/>
                  </a:cxn>
                </a:cxnLst>
                <a:rect l="0" t="0" r="r" b="b"/>
                <a:pathLst>
                  <a:path w="463" h="549">
                    <a:moveTo>
                      <a:pt x="179" y="0"/>
                    </a:moveTo>
                    <a:lnTo>
                      <a:pt x="462" y="173"/>
                    </a:lnTo>
                    <a:lnTo>
                      <a:pt x="285" y="548"/>
                    </a:lnTo>
                    <a:lnTo>
                      <a:pt x="0" y="372"/>
                    </a:lnTo>
                    <a:lnTo>
                      <a:pt x="179" y="0"/>
                    </a:lnTo>
                  </a:path>
                </a:pathLst>
              </a:custGeom>
              <a:solidFill>
                <a:srgbClr val="545400"/>
              </a:solidFill>
              <a:ln w="12700" cap="rnd" cmpd="sng">
                <a:solidFill>
                  <a:srgbClr val="5454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5" name="Freeform 104"/>
              <p:cNvSpPr>
                <a:spLocks/>
              </p:cNvSpPr>
              <p:nvPr/>
            </p:nvSpPr>
            <p:spPr bwMode="auto">
              <a:xfrm>
                <a:off x="1628" y="580"/>
                <a:ext cx="276" cy="185"/>
              </a:xfrm>
              <a:custGeom>
                <a:avLst/>
                <a:gdLst>
                  <a:gd name="T0" fmla="*/ 262 w 276"/>
                  <a:gd name="T1" fmla="*/ 184 h 185"/>
                  <a:gd name="T2" fmla="*/ 275 w 276"/>
                  <a:gd name="T3" fmla="*/ 159 h 185"/>
                  <a:gd name="T4" fmla="*/ 19 w 276"/>
                  <a:gd name="T5" fmla="*/ 0 h 185"/>
                  <a:gd name="T6" fmla="*/ 0 w 276"/>
                  <a:gd name="T7" fmla="*/ 23 h 185"/>
                  <a:gd name="T8" fmla="*/ 262 w 276"/>
                  <a:gd name="T9" fmla="*/ 184 h 185"/>
                </a:gdLst>
                <a:ahLst/>
                <a:cxnLst>
                  <a:cxn ang="0">
                    <a:pos x="T0" y="T1"/>
                  </a:cxn>
                  <a:cxn ang="0">
                    <a:pos x="T2" y="T3"/>
                  </a:cxn>
                  <a:cxn ang="0">
                    <a:pos x="T4" y="T5"/>
                  </a:cxn>
                  <a:cxn ang="0">
                    <a:pos x="T6" y="T7"/>
                  </a:cxn>
                  <a:cxn ang="0">
                    <a:pos x="T8" y="T9"/>
                  </a:cxn>
                </a:cxnLst>
                <a:rect l="0" t="0" r="r" b="b"/>
                <a:pathLst>
                  <a:path w="276" h="185">
                    <a:moveTo>
                      <a:pt x="262" y="184"/>
                    </a:moveTo>
                    <a:lnTo>
                      <a:pt x="275" y="159"/>
                    </a:lnTo>
                    <a:lnTo>
                      <a:pt x="19" y="0"/>
                    </a:lnTo>
                    <a:lnTo>
                      <a:pt x="0" y="23"/>
                    </a:lnTo>
                    <a:lnTo>
                      <a:pt x="262" y="184"/>
                    </a:lnTo>
                  </a:path>
                </a:pathLst>
              </a:custGeom>
              <a:solidFill>
                <a:srgbClr val="545400"/>
              </a:solidFill>
              <a:ln w="12700" cap="rnd" cmpd="sng">
                <a:solidFill>
                  <a:srgbClr val="5454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6" name="Freeform 105"/>
              <p:cNvSpPr>
                <a:spLocks/>
              </p:cNvSpPr>
              <p:nvPr/>
            </p:nvSpPr>
            <p:spPr bwMode="auto">
              <a:xfrm>
                <a:off x="1436" y="966"/>
                <a:ext cx="270" cy="192"/>
              </a:xfrm>
              <a:custGeom>
                <a:avLst/>
                <a:gdLst>
                  <a:gd name="T0" fmla="*/ 269 w 270"/>
                  <a:gd name="T1" fmla="*/ 164 h 192"/>
                  <a:gd name="T2" fmla="*/ 257 w 270"/>
                  <a:gd name="T3" fmla="*/ 191 h 192"/>
                  <a:gd name="T4" fmla="*/ 0 w 270"/>
                  <a:gd name="T5" fmla="*/ 30 h 192"/>
                  <a:gd name="T6" fmla="*/ 5 w 270"/>
                  <a:gd name="T7" fmla="*/ 0 h 192"/>
                  <a:gd name="T8" fmla="*/ 269 w 270"/>
                  <a:gd name="T9" fmla="*/ 164 h 192"/>
                </a:gdLst>
                <a:ahLst/>
                <a:cxnLst>
                  <a:cxn ang="0">
                    <a:pos x="T0" y="T1"/>
                  </a:cxn>
                  <a:cxn ang="0">
                    <a:pos x="T2" y="T3"/>
                  </a:cxn>
                  <a:cxn ang="0">
                    <a:pos x="T4" y="T5"/>
                  </a:cxn>
                  <a:cxn ang="0">
                    <a:pos x="T6" y="T7"/>
                  </a:cxn>
                  <a:cxn ang="0">
                    <a:pos x="T8" y="T9"/>
                  </a:cxn>
                </a:cxnLst>
                <a:rect l="0" t="0" r="r" b="b"/>
                <a:pathLst>
                  <a:path w="270" h="192">
                    <a:moveTo>
                      <a:pt x="269" y="164"/>
                    </a:moveTo>
                    <a:lnTo>
                      <a:pt x="257" y="191"/>
                    </a:lnTo>
                    <a:lnTo>
                      <a:pt x="0" y="30"/>
                    </a:lnTo>
                    <a:lnTo>
                      <a:pt x="5" y="0"/>
                    </a:lnTo>
                    <a:lnTo>
                      <a:pt x="269" y="164"/>
                    </a:lnTo>
                  </a:path>
                </a:pathLst>
              </a:custGeom>
              <a:solidFill>
                <a:srgbClr val="545400"/>
              </a:solidFill>
              <a:ln w="12700" cap="rnd" cmpd="sng">
                <a:solidFill>
                  <a:srgbClr val="5454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7" name="Freeform 106"/>
              <p:cNvSpPr>
                <a:spLocks/>
              </p:cNvSpPr>
              <p:nvPr/>
            </p:nvSpPr>
            <p:spPr bwMode="auto">
              <a:xfrm>
                <a:off x="1614" y="589"/>
                <a:ext cx="273" cy="183"/>
              </a:xfrm>
              <a:custGeom>
                <a:avLst/>
                <a:gdLst>
                  <a:gd name="T0" fmla="*/ 258 w 273"/>
                  <a:gd name="T1" fmla="*/ 182 h 183"/>
                  <a:gd name="T2" fmla="*/ 272 w 273"/>
                  <a:gd name="T3" fmla="*/ 158 h 183"/>
                  <a:gd name="T4" fmla="*/ 22 w 273"/>
                  <a:gd name="T5" fmla="*/ 0 h 183"/>
                  <a:gd name="T6" fmla="*/ 0 w 273"/>
                  <a:gd name="T7" fmla="*/ 19 h 183"/>
                  <a:gd name="T8" fmla="*/ 258 w 273"/>
                  <a:gd name="T9" fmla="*/ 182 h 183"/>
                </a:gdLst>
                <a:ahLst/>
                <a:cxnLst>
                  <a:cxn ang="0">
                    <a:pos x="T0" y="T1"/>
                  </a:cxn>
                  <a:cxn ang="0">
                    <a:pos x="T2" y="T3"/>
                  </a:cxn>
                  <a:cxn ang="0">
                    <a:pos x="T4" y="T5"/>
                  </a:cxn>
                  <a:cxn ang="0">
                    <a:pos x="T6" y="T7"/>
                  </a:cxn>
                  <a:cxn ang="0">
                    <a:pos x="T8" y="T9"/>
                  </a:cxn>
                </a:cxnLst>
                <a:rect l="0" t="0" r="r" b="b"/>
                <a:pathLst>
                  <a:path w="273" h="183">
                    <a:moveTo>
                      <a:pt x="258" y="182"/>
                    </a:moveTo>
                    <a:lnTo>
                      <a:pt x="272" y="158"/>
                    </a:lnTo>
                    <a:lnTo>
                      <a:pt x="22" y="0"/>
                    </a:lnTo>
                    <a:lnTo>
                      <a:pt x="0" y="19"/>
                    </a:lnTo>
                    <a:lnTo>
                      <a:pt x="258" y="182"/>
                    </a:lnTo>
                  </a:path>
                </a:pathLst>
              </a:custGeom>
              <a:solidFill>
                <a:srgbClr val="545400"/>
              </a:solidFill>
              <a:ln w="12700" cap="rnd" cmpd="sng">
                <a:solidFill>
                  <a:srgbClr val="5454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 name="Freeform 107"/>
              <p:cNvSpPr>
                <a:spLocks/>
              </p:cNvSpPr>
              <p:nvPr/>
            </p:nvSpPr>
            <p:spPr bwMode="auto">
              <a:xfrm>
                <a:off x="1421" y="598"/>
                <a:ext cx="453" cy="530"/>
              </a:xfrm>
              <a:custGeom>
                <a:avLst/>
                <a:gdLst>
                  <a:gd name="T0" fmla="*/ 171 w 453"/>
                  <a:gd name="T1" fmla="*/ 0 h 530"/>
                  <a:gd name="T2" fmla="*/ 452 w 453"/>
                  <a:gd name="T3" fmla="*/ 176 h 530"/>
                  <a:gd name="T4" fmla="*/ 282 w 453"/>
                  <a:gd name="T5" fmla="*/ 529 h 530"/>
                  <a:gd name="T6" fmla="*/ 0 w 453"/>
                  <a:gd name="T7" fmla="*/ 355 h 530"/>
                  <a:gd name="T8" fmla="*/ 171 w 453"/>
                  <a:gd name="T9" fmla="*/ 0 h 530"/>
                </a:gdLst>
                <a:ahLst/>
                <a:cxnLst>
                  <a:cxn ang="0">
                    <a:pos x="T0" y="T1"/>
                  </a:cxn>
                  <a:cxn ang="0">
                    <a:pos x="T2" y="T3"/>
                  </a:cxn>
                  <a:cxn ang="0">
                    <a:pos x="T4" y="T5"/>
                  </a:cxn>
                  <a:cxn ang="0">
                    <a:pos x="T6" y="T7"/>
                  </a:cxn>
                  <a:cxn ang="0">
                    <a:pos x="T8" y="T9"/>
                  </a:cxn>
                </a:cxnLst>
                <a:rect l="0" t="0" r="r" b="b"/>
                <a:pathLst>
                  <a:path w="453" h="530">
                    <a:moveTo>
                      <a:pt x="171" y="0"/>
                    </a:moveTo>
                    <a:lnTo>
                      <a:pt x="452" y="176"/>
                    </a:lnTo>
                    <a:lnTo>
                      <a:pt x="282" y="529"/>
                    </a:lnTo>
                    <a:lnTo>
                      <a:pt x="0" y="355"/>
                    </a:lnTo>
                    <a:lnTo>
                      <a:pt x="171" y="0"/>
                    </a:lnTo>
                  </a:path>
                </a:pathLst>
              </a:custGeom>
              <a:solidFill>
                <a:srgbClr val="FFFF00"/>
              </a:solidFill>
              <a:ln w="12700" cap="rnd" cmpd="sng">
                <a:solidFill>
                  <a:srgbClr val="5454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9" name="Freeform 108"/>
              <p:cNvSpPr>
                <a:spLocks/>
              </p:cNvSpPr>
              <p:nvPr/>
            </p:nvSpPr>
            <p:spPr bwMode="auto">
              <a:xfrm>
                <a:off x="1377" y="606"/>
                <a:ext cx="475" cy="254"/>
              </a:xfrm>
              <a:custGeom>
                <a:avLst/>
                <a:gdLst>
                  <a:gd name="T0" fmla="*/ 228 w 475"/>
                  <a:gd name="T1" fmla="*/ 0 h 254"/>
                  <a:gd name="T2" fmla="*/ 474 w 475"/>
                  <a:gd name="T3" fmla="*/ 139 h 254"/>
                  <a:gd name="T4" fmla="*/ 265 w 475"/>
                  <a:gd name="T5" fmla="*/ 253 h 254"/>
                  <a:gd name="T6" fmla="*/ 0 w 475"/>
                  <a:gd name="T7" fmla="*/ 85 h 254"/>
                  <a:gd name="T8" fmla="*/ 228 w 475"/>
                  <a:gd name="T9" fmla="*/ 0 h 254"/>
                </a:gdLst>
                <a:ahLst/>
                <a:cxnLst>
                  <a:cxn ang="0">
                    <a:pos x="T0" y="T1"/>
                  </a:cxn>
                  <a:cxn ang="0">
                    <a:pos x="T2" y="T3"/>
                  </a:cxn>
                  <a:cxn ang="0">
                    <a:pos x="T4" y="T5"/>
                  </a:cxn>
                  <a:cxn ang="0">
                    <a:pos x="T6" y="T7"/>
                  </a:cxn>
                  <a:cxn ang="0">
                    <a:pos x="T8" y="T9"/>
                  </a:cxn>
                </a:cxnLst>
                <a:rect l="0" t="0" r="r" b="b"/>
                <a:pathLst>
                  <a:path w="475" h="254">
                    <a:moveTo>
                      <a:pt x="228" y="0"/>
                    </a:moveTo>
                    <a:lnTo>
                      <a:pt x="474" y="139"/>
                    </a:lnTo>
                    <a:lnTo>
                      <a:pt x="265" y="253"/>
                    </a:lnTo>
                    <a:lnTo>
                      <a:pt x="0" y="85"/>
                    </a:lnTo>
                    <a:lnTo>
                      <a:pt x="228" y="0"/>
                    </a:lnTo>
                  </a:path>
                </a:pathLst>
              </a:custGeom>
              <a:solidFill>
                <a:srgbClr val="FFFFB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 name="Freeform 109"/>
              <p:cNvSpPr>
                <a:spLocks/>
              </p:cNvSpPr>
              <p:nvPr/>
            </p:nvSpPr>
            <p:spPr bwMode="auto">
              <a:xfrm>
                <a:off x="1248" y="686"/>
                <a:ext cx="402" cy="439"/>
              </a:xfrm>
              <a:custGeom>
                <a:avLst/>
                <a:gdLst>
                  <a:gd name="T0" fmla="*/ 396 w 402"/>
                  <a:gd name="T1" fmla="*/ 174 h 439"/>
                  <a:gd name="T2" fmla="*/ 267 w 402"/>
                  <a:gd name="T3" fmla="*/ 438 h 439"/>
                  <a:gd name="T4" fmla="*/ 0 w 402"/>
                  <a:gd name="T5" fmla="*/ 261 h 439"/>
                  <a:gd name="T6" fmla="*/ 120 w 402"/>
                  <a:gd name="T7" fmla="*/ 0 h 439"/>
                  <a:gd name="T8" fmla="*/ 401 w 402"/>
                  <a:gd name="T9" fmla="*/ 173 h 439"/>
                  <a:gd name="T10" fmla="*/ 396 w 402"/>
                  <a:gd name="T11" fmla="*/ 174 h 439"/>
                </a:gdLst>
                <a:ahLst/>
                <a:cxnLst>
                  <a:cxn ang="0">
                    <a:pos x="T0" y="T1"/>
                  </a:cxn>
                  <a:cxn ang="0">
                    <a:pos x="T2" y="T3"/>
                  </a:cxn>
                  <a:cxn ang="0">
                    <a:pos x="T4" y="T5"/>
                  </a:cxn>
                  <a:cxn ang="0">
                    <a:pos x="T6" y="T7"/>
                  </a:cxn>
                  <a:cxn ang="0">
                    <a:pos x="T8" y="T9"/>
                  </a:cxn>
                  <a:cxn ang="0">
                    <a:pos x="T10" y="T11"/>
                  </a:cxn>
                </a:cxnLst>
                <a:rect l="0" t="0" r="r" b="b"/>
                <a:pathLst>
                  <a:path w="402" h="439">
                    <a:moveTo>
                      <a:pt x="396" y="174"/>
                    </a:moveTo>
                    <a:lnTo>
                      <a:pt x="267" y="438"/>
                    </a:lnTo>
                    <a:lnTo>
                      <a:pt x="0" y="261"/>
                    </a:lnTo>
                    <a:lnTo>
                      <a:pt x="120" y="0"/>
                    </a:lnTo>
                    <a:lnTo>
                      <a:pt x="401" y="173"/>
                    </a:lnTo>
                    <a:lnTo>
                      <a:pt x="396" y="174"/>
                    </a:lnTo>
                  </a:path>
                </a:pathLst>
              </a:custGeom>
              <a:solidFill>
                <a:srgbClr val="DFDFD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 name="Freeform 110"/>
              <p:cNvSpPr>
                <a:spLocks/>
              </p:cNvSpPr>
              <p:nvPr/>
            </p:nvSpPr>
            <p:spPr bwMode="auto">
              <a:xfrm>
                <a:off x="1513" y="751"/>
                <a:ext cx="340" cy="373"/>
              </a:xfrm>
              <a:custGeom>
                <a:avLst/>
                <a:gdLst>
                  <a:gd name="T0" fmla="*/ 128 w 340"/>
                  <a:gd name="T1" fmla="*/ 115 h 373"/>
                  <a:gd name="T2" fmla="*/ 339 w 340"/>
                  <a:gd name="T3" fmla="*/ 0 h 373"/>
                  <a:gd name="T4" fmla="*/ 210 w 340"/>
                  <a:gd name="T5" fmla="*/ 257 h 373"/>
                  <a:gd name="T6" fmla="*/ 0 w 340"/>
                  <a:gd name="T7" fmla="*/ 372 h 373"/>
                  <a:gd name="T8" fmla="*/ 128 w 340"/>
                  <a:gd name="T9" fmla="*/ 115 h 373"/>
                </a:gdLst>
                <a:ahLst/>
                <a:cxnLst>
                  <a:cxn ang="0">
                    <a:pos x="T0" y="T1"/>
                  </a:cxn>
                  <a:cxn ang="0">
                    <a:pos x="T2" y="T3"/>
                  </a:cxn>
                  <a:cxn ang="0">
                    <a:pos x="T4" y="T5"/>
                  </a:cxn>
                  <a:cxn ang="0">
                    <a:pos x="T6" y="T7"/>
                  </a:cxn>
                  <a:cxn ang="0">
                    <a:pos x="T8" y="T9"/>
                  </a:cxn>
                </a:cxnLst>
                <a:rect l="0" t="0" r="r" b="b"/>
                <a:pathLst>
                  <a:path w="340" h="373">
                    <a:moveTo>
                      <a:pt x="128" y="115"/>
                    </a:moveTo>
                    <a:lnTo>
                      <a:pt x="339" y="0"/>
                    </a:lnTo>
                    <a:lnTo>
                      <a:pt x="210" y="257"/>
                    </a:lnTo>
                    <a:lnTo>
                      <a:pt x="0" y="372"/>
                    </a:lnTo>
                    <a:lnTo>
                      <a:pt x="128" y="115"/>
                    </a:lnTo>
                  </a:path>
                </a:pathLst>
              </a:custGeom>
              <a:solidFill>
                <a:srgbClr val="FFFFB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2" name="Freeform 111"/>
              <p:cNvSpPr>
                <a:spLocks/>
              </p:cNvSpPr>
              <p:nvPr/>
            </p:nvSpPr>
            <p:spPr bwMode="auto">
              <a:xfrm>
                <a:off x="1559" y="1015"/>
                <a:ext cx="168" cy="159"/>
              </a:xfrm>
              <a:custGeom>
                <a:avLst/>
                <a:gdLst>
                  <a:gd name="T0" fmla="*/ 160 w 168"/>
                  <a:gd name="T1" fmla="*/ 135 h 159"/>
                  <a:gd name="T2" fmla="*/ 156 w 168"/>
                  <a:gd name="T3" fmla="*/ 103 h 159"/>
                  <a:gd name="T4" fmla="*/ 80 w 168"/>
                  <a:gd name="T5" fmla="*/ 31 h 159"/>
                  <a:gd name="T6" fmla="*/ 28 w 168"/>
                  <a:gd name="T7" fmla="*/ 0 h 159"/>
                  <a:gd name="T8" fmla="*/ 0 w 168"/>
                  <a:gd name="T9" fmla="*/ 72 h 159"/>
                  <a:gd name="T10" fmla="*/ 167 w 168"/>
                  <a:gd name="T11" fmla="*/ 158 h 159"/>
                  <a:gd name="T12" fmla="*/ 160 w 168"/>
                  <a:gd name="T13" fmla="*/ 135 h 159"/>
                </a:gdLst>
                <a:ahLst/>
                <a:cxnLst>
                  <a:cxn ang="0">
                    <a:pos x="T0" y="T1"/>
                  </a:cxn>
                  <a:cxn ang="0">
                    <a:pos x="T2" y="T3"/>
                  </a:cxn>
                  <a:cxn ang="0">
                    <a:pos x="T4" y="T5"/>
                  </a:cxn>
                  <a:cxn ang="0">
                    <a:pos x="T6" y="T7"/>
                  </a:cxn>
                  <a:cxn ang="0">
                    <a:pos x="T8" y="T9"/>
                  </a:cxn>
                  <a:cxn ang="0">
                    <a:pos x="T10" y="T11"/>
                  </a:cxn>
                  <a:cxn ang="0">
                    <a:pos x="T12" y="T13"/>
                  </a:cxn>
                </a:cxnLst>
                <a:rect l="0" t="0" r="r" b="b"/>
                <a:pathLst>
                  <a:path w="168" h="159">
                    <a:moveTo>
                      <a:pt x="160" y="135"/>
                    </a:moveTo>
                    <a:lnTo>
                      <a:pt x="156" y="103"/>
                    </a:lnTo>
                    <a:lnTo>
                      <a:pt x="80" y="31"/>
                    </a:lnTo>
                    <a:lnTo>
                      <a:pt x="28" y="0"/>
                    </a:lnTo>
                    <a:lnTo>
                      <a:pt x="0" y="72"/>
                    </a:lnTo>
                    <a:lnTo>
                      <a:pt x="167" y="158"/>
                    </a:lnTo>
                    <a:lnTo>
                      <a:pt x="160" y="135"/>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 name="Freeform 112"/>
              <p:cNvSpPr>
                <a:spLocks/>
              </p:cNvSpPr>
              <p:nvPr/>
            </p:nvSpPr>
            <p:spPr bwMode="auto">
              <a:xfrm>
                <a:off x="1586" y="1004"/>
                <a:ext cx="103" cy="42"/>
              </a:xfrm>
              <a:custGeom>
                <a:avLst/>
                <a:gdLst>
                  <a:gd name="T0" fmla="*/ 0 w 103"/>
                  <a:gd name="T1" fmla="*/ 12 h 42"/>
                  <a:gd name="T2" fmla="*/ 69 w 103"/>
                  <a:gd name="T3" fmla="*/ 0 h 42"/>
                  <a:gd name="T4" fmla="*/ 102 w 103"/>
                  <a:gd name="T5" fmla="*/ 17 h 42"/>
                  <a:gd name="T6" fmla="*/ 53 w 103"/>
                  <a:gd name="T7" fmla="*/ 41 h 42"/>
                  <a:gd name="T8" fmla="*/ 0 w 103"/>
                  <a:gd name="T9" fmla="*/ 12 h 42"/>
                </a:gdLst>
                <a:ahLst/>
                <a:cxnLst>
                  <a:cxn ang="0">
                    <a:pos x="T0" y="T1"/>
                  </a:cxn>
                  <a:cxn ang="0">
                    <a:pos x="T2" y="T3"/>
                  </a:cxn>
                  <a:cxn ang="0">
                    <a:pos x="T4" y="T5"/>
                  </a:cxn>
                  <a:cxn ang="0">
                    <a:pos x="T6" y="T7"/>
                  </a:cxn>
                  <a:cxn ang="0">
                    <a:pos x="T8" y="T9"/>
                  </a:cxn>
                </a:cxnLst>
                <a:rect l="0" t="0" r="r" b="b"/>
                <a:pathLst>
                  <a:path w="103" h="42">
                    <a:moveTo>
                      <a:pt x="0" y="12"/>
                    </a:moveTo>
                    <a:lnTo>
                      <a:pt x="69" y="0"/>
                    </a:lnTo>
                    <a:lnTo>
                      <a:pt x="102" y="17"/>
                    </a:lnTo>
                    <a:lnTo>
                      <a:pt x="53" y="41"/>
                    </a:lnTo>
                    <a:lnTo>
                      <a:pt x="0" y="12"/>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 name="Freeform 113"/>
              <p:cNvSpPr>
                <a:spLocks/>
              </p:cNvSpPr>
              <p:nvPr/>
            </p:nvSpPr>
            <p:spPr bwMode="auto">
              <a:xfrm>
                <a:off x="1640" y="1022"/>
                <a:ext cx="102" cy="95"/>
              </a:xfrm>
              <a:custGeom>
                <a:avLst/>
                <a:gdLst>
                  <a:gd name="T0" fmla="*/ 48 w 102"/>
                  <a:gd name="T1" fmla="*/ 0 h 95"/>
                  <a:gd name="T2" fmla="*/ 101 w 102"/>
                  <a:gd name="T3" fmla="*/ 53 h 95"/>
                  <a:gd name="T4" fmla="*/ 71 w 102"/>
                  <a:gd name="T5" fmla="*/ 94 h 95"/>
                  <a:gd name="T6" fmla="*/ 0 w 102"/>
                  <a:gd name="T7" fmla="*/ 23 h 95"/>
                  <a:gd name="T8" fmla="*/ 48 w 102"/>
                  <a:gd name="T9" fmla="*/ 0 h 95"/>
                </a:gdLst>
                <a:ahLst/>
                <a:cxnLst>
                  <a:cxn ang="0">
                    <a:pos x="T0" y="T1"/>
                  </a:cxn>
                  <a:cxn ang="0">
                    <a:pos x="T2" y="T3"/>
                  </a:cxn>
                  <a:cxn ang="0">
                    <a:pos x="T4" y="T5"/>
                  </a:cxn>
                  <a:cxn ang="0">
                    <a:pos x="T6" y="T7"/>
                  </a:cxn>
                  <a:cxn ang="0">
                    <a:pos x="T8" y="T9"/>
                  </a:cxn>
                </a:cxnLst>
                <a:rect l="0" t="0" r="r" b="b"/>
                <a:pathLst>
                  <a:path w="102" h="95">
                    <a:moveTo>
                      <a:pt x="48" y="0"/>
                    </a:moveTo>
                    <a:lnTo>
                      <a:pt x="101" y="53"/>
                    </a:lnTo>
                    <a:lnTo>
                      <a:pt x="71" y="94"/>
                    </a:lnTo>
                    <a:lnTo>
                      <a:pt x="0" y="23"/>
                    </a:lnTo>
                    <a:lnTo>
                      <a:pt x="48"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5" name="Freeform 114"/>
              <p:cNvSpPr>
                <a:spLocks/>
              </p:cNvSpPr>
              <p:nvPr/>
            </p:nvSpPr>
            <p:spPr bwMode="auto">
              <a:xfrm>
                <a:off x="1715" y="1074"/>
                <a:ext cx="37" cy="100"/>
              </a:xfrm>
              <a:custGeom>
                <a:avLst/>
                <a:gdLst>
                  <a:gd name="T0" fmla="*/ 26 w 37"/>
                  <a:gd name="T1" fmla="*/ 2 h 100"/>
                  <a:gd name="T2" fmla="*/ 36 w 37"/>
                  <a:gd name="T3" fmla="*/ 51 h 100"/>
                  <a:gd name="T4" fmla="*/ 11 w 37"/>
                  <a:gd name="T5" fmla="*/ 99 h 100"/>
                  <a:gd name="T6" fmla="*/ 0 w 37"/>
                  <a:gd name="T7" fmla="*/ 44 h 100"/>
                  <a:gd name="T8" fmla="*/ 23 w 37"/>
                  <a:gd name="T9" fmla="*/ 0 h 100"/>
                  <a:gd name="T10" fmla="*/ 26 w 37"/>
                  <a:gd name="T11" fmla="*/ 2 h 100"/>
                </a:gdLst>
                <a:ahLst/>
                <a:cxnLst>
                  <a:cxn ang="0">
                    <a:pos x="T0" y="T1"/>
                  </a:cxn>
                  <a:cxn ang="0">
                    <a:pos x="T2" y="T3"/>
                  </a:cxn>
                  <a:cxn ang="0">
                    <a:pos x="T4" y="T5"/>
                  </a:cxn>
                  <a:cxn ang="0">
                    <a:pos x="T6" y="T7"/>
                  </a:cxn>
                  <a:cxn ang="0">
                    <a:pos x="T8" y="T9"/>
                  </a:cxn>
                  <a:cxn ang="0">
                    <a:pos x="T10" y="T11"/>
                  </a:cxn>
                </a:cxnLst>
                <a:rect l="0" t="0" r="r" b="b"/>
                <a:pathLst>
                  <a:path w="37" h="100">
                    <a:moveTo>
                      <a:pt x="26" y="2"/>
                    </a:moveTo>
                    <a:lnTo>
                      <a:pt x="36" y="51"/>
                    </a:lnTo>
                    <a:lnTo>
                      <a:pt x="11" y="99"/>
                    </a:lnTo>
                    <a:lnTo>
                      <a:pt x="0" y="44"/>
                    </a:lnTo>
                    <a:lnTo>
                      <a:pt x="23" y="0"/>
                    </a:lnTo>
                    <a:lnTo>
                      <a:pt x="26" y="2"/>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6" name="Freeform 115"/>
              <p:cNvSpPr>
                <a:spLocks/>
              </p:cNvSpPr>
              <p:nvPr/>
            </p:nvSpPr>
            <p:spPr bwMode="auto">
              <a:xfrm>
                <a:off x="1631" y="991"/>
                <a:ext cx="25" cy="15"/>
              </a:xfrm>
              <a:custGeom>
                <a:avLst/>
                <a:gdLst>
                  <a:gd name="T0" fmla="*/ 0 w 25"/>
                  <a:gd name="T1" fmla="*/ 6 h 15"/>
                  <a:gd name="T2" fmla="*/ 24 w 25"/>
                  <a:gd name="T3" fmla="*/ 14 h 15"/>
                  <a:gd name="T4" fmla="*/ 22 w 25"/>
                  <a:gd name="T5" fmla="*/ 9 h 15"/>
                  <a:gd name="T6" fmla="*/ 0 w 25"/>
                  <a:gd name="T7" fmla="*/ 0 h 15"/>
                  <a:gd name="T8" fmla="*/ 0 w 25"/>
                  <a:gd name="T9" fmla="*/ 6 h 15"/>
                </a:gdLst>
                <a:ahLst/>
                <a:cxnLst>
                  <a:cxn ang="0">
                    <a:pos x="T0" y="T1"/>
                  </a:cxn>
                  <a:cxn ang="0">
                    <a:pos x="T2" y="T3"/>
                  </a:cxn>
                  <a:cxn ang="0">
                    <a:pos x="T4" y="T5"/>
                  </a:cxn>
                  <a:cxn ang="0">
                    <a:pos x="T6" y="T7"/>
                  </a:cxn>
                  <a:cxn ang="0">
                    <a:pos x="T8" y="T9"/>
                  </a:cxn>
                </a:cxnLst>
                <a:rect l="0" t="0" r="r" b="b"/>
                <a:pathLst>
                  <a:path w="25" h="15">
                    <a:moveTo>
                      <a:pt x="0" y="6"/>
                    </a:moveTo>
                    <a:lnTo>
                      <a:pt x="24" y="14"/>
                    </a:lnTo>
                    <a:lnTo>
                      <a:pt x="22" y="9"/>
                    </a:lnTo>
                    <a:lnTo>
                      <a:pt x="0" y="0"/>
                    </a:lnTo>
                    <a:lnTo>
                      <a:pt x="0" y="6"/>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7" name="Freeform 116"/>
              <p:cNvSpPr>
                <a:spLocks/>
              </p:cNvSpPr>
              <p:nvPr/>
            </p:nvSpPr>
            <p:spPr bwMode="auto">
              <a:xfrm>
                <a:off x="1603" y="953"/>
                <a:ext cx="22" cy="25"/>
              </a:xfrm>
              <a:custGeom>
                <a:avLst/>
                <a:gdLst>
                  <a:gd name="T0" fmla="*/ 21 w 22"/>
                  <a:gd name="T1" fmla="*/ 2 h 25"/>
                  <a:gd name="T2" fmla="*/ 8 w 22"/>
                  <a:gd name="T3" fmla="*/ 0 h 25"/>
                  <a:gd name="T4" fmla="*/ 0 w 22"/>
                  <a:gd name="T5" fmla="*/ 23 h 25"/>
                  <a:gd name="T6" fmla="*/ 7 w 22"/>
                  <a:gd name="T7" fmla="*/ 24 h 25"/>
                  <a:gd name="T8" fmla="*/ 21 w 22"/>
                  <a:gd name="T9" fmla="*/ 2 h 25"/>
                </a:gdLst>
                <a:ahLst/>
                <a:cxnLst>
                  <a:cxn ang="0">
                    <a:pos x="T0" y="T1"/>
                  </a:cxn>
                  <a:cxn ang="0">
                    <a:pos x="T2" y="T3"/>
                  </a:cxn>
                  <a:cxn ang="0">
                    <a:pos x="T4" y="T5"/>
                  </a:cxn>
                  <a:cxn ang="0">
                    <a:pos x="T6" y="T7"/>
                  </a:cxn>
                  <a:cxn ang="0">
                    <a:pos x="T8" y="T9"/>
                  </a:cxn>
                </a:cxnLst>
                <a:rect l="0" t="0" r="r" b="b"/>
                <a:pathLst>
                  <a:path w="22" h="25">
                    <a:moveTo>
                      <a:pt x="21" y="2"/>
                    </a:moveTo>
                    <a:lnTo>
                      <a:pt x="8" y="0"/>
                    </a:lnTo>
                    <a:lnTo>
                      <a:pt x="0" y="23"/>
                    </a:lnTo>
                    <a:lnTo>
                      <a:pt x="7" y="24"/>
                    </a:lnTo>
                    <a:lnTo>
                      <a:pt x="21" y="2"/>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8" name="Freeform 117"/>
              <p:cNvSpPr>
                <a:spLocks/>
              </p:cNvSpPr>
              <p:nvPr/>
            </p:nvSpPr>
            <p:spPr bwMode="auto">
              <a:xfrm>
                <a:off x="1611" y="956"/>
                <a:ext cx="33" cy="39"/>
              </a:xfrm>
              <a:custGeom>
                <a:avLst/>
                <a:gdLst>
                  <a:gd name="T0" fmla="*/ 14 w 33"/>
                  <a:gd name="T1" fmla="*/ 0 h 39"/>
                  <a:gd name="T2" fmla="*/ 32 w 33"/>
                  <a:gd name="T3" fmla="*/ 18 h 39"/>
                  <a:gd name="T4" fmla="*/ 25 w 33"/>
                  <a:gd name="T5" fmla="*/ 38 h 39"/>
                  <a:gd name="T6" fmla="*/ 0 w 33"/>
                  <a:gd name="T7" fmla="*/ 21 h 39"/>
                  <a:gd name="T8" fmla="*/ 14 w 33"/>
                  <a:gd name="T9" fmla="*/ 0 h 39"/>
                </a:gdLst>
                <a:ahLst/>
                <a:cxnLst>
                  <a:cxn ang="0">
                    <a:pos x="T0" y="T1"/>
                  </a:cxn>
                  <a:cxn ang="0">
                    <a:pos x="T2" y="T3"/>
                  </a:cxn>
                  <a:cxn ang="0">
                    <a:pos x="T4" y="T5"/>
                  </a:cxn>
                  <a:cxn ang="0">
                    <a:pos x="T6" y="T7"/>
                  </a:cxn>
                  <a:cxn ang="0">
                    <a:pos x="T8" y="T9"/>
                  </a:cxn>
                </a:cxnLst>
                <a:rect l="0" t="0" r="r" b="b"/>
                <a:pathLst>
                  <a:path w="33" h="39">
                    <a:moveTo>
                      <a:pt x="14" y="0"/>
                    </a:moveTo>
                    <a:lnTo>
                      <a:pt x="32" y="18"/>
                    </a:lnTo>
                    <a:lnTo>
                      <a:pt x="25" y="38"/>
                    </a:lnTo>
                    <a:lnTo>
                      <a:pt x="0" y="21"/>
                    </a:lnTo>
                    <a:lnTo>
                      <a:pt x="14"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9" name="Freeform 118"/>
              <p:cNvSpPr>
                <a:spLocks/>
              </p:cNvSpPr>
              <p:nvPr/>
            </p:nvSpPr>
            <p:spPr bwMode="auto">
              <a:xfrm>
                <a:off x="1636" y="974"/>
                <a:ext cx="32" cy="30"/>
              </a:xfrm>
              <a:custGeom>
                <a:avLst/>
                <a:gdLst>
                  <a:gd name="T0" fmla="*/ 8 w 32"/>
                  <a:gd name="T1" fmla="*/ 0 h 30"/>
                  <a:gd name="T2" fmla="*/ 31 w 32"/>
                  <a:gd name="T3" fmla="*/ 5 h 30"/>
                  <a:gd name="T4" fmla="*/ 21 w 32"/>
                  <a:gd name="T5" fmla="*/ 29 h 30"/>
                  <a:gd name="T6" fmla="*/ 0 w 32"/>
                  <a:gd name="T7" fmla="*/ 21 h 30"/>
                  <a:gd name="T8" fmla="*/ 8 w 32"/>
                  <a:gd name="T9" fmla="*/ 0 h 30"/>
                </a:gdLst>
                <a:ahLst/>
                <a:cxnLst>
                  <a:cxn ang="0">
                    <a:pos x="T0" y="T1"/>
                  </a:cxn>
                  <a:cxn ang="0">
                    <a:pos x="T2" y="T3"/>
                  </a:cxn>
                  <a:cxn ang="0">
                    <a:pos x="T4" y="T5"/>
                  </a:cxn>
                  <a:cxn ang="0">
                    <a:pos x="T6" y="T7"/>
                  </a:cxn>
                  <a:cxn ang="0">
                    <a:pos x="T8" y="T9"/>
                  </a:cxn>
                </a:cxnLst>
                <a:rect l="0" t="0" r="r" b="b"/>
                <a:pathLst>
                  <a:path w="32" h="30">
                    <a:moveTo>
                      <a:pt x="8" y="0"/>
                    </a:moveTo>
                    <a:lnTo>
                      <a:pt x="31" y="5"/>
                    </a:lnTo>
                    <a:lnTo>
                      <a:pt x="21" y="29"/>
                    </a:lnTo>
                    <a:lnTo>
                      <a:pt x="0" y="21"/>
                    </a:lnTo>
                    <a:lnTo>
                      <a:pt x="8"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0" name="Freeform 119"/>
              <p:cNvSpPr>
                <a:spLocks/>
              </p:cNvSpPr>
              <p:nvPr/>
            </p:nvSpPr>
            <p:spPr bwMode="auto">
              <a:xfrm>
                <a:off x="1635" y="960"/>
                <a:ext cx="32" cy="20"/>
              </a:xfrm>
              <a:custGeom>
                <a:avLst/>
                <a:gdLst>
                  <a:gd name="T0" fmla="*/ 31 w 32"/>
                  <a:gd name="T1" fmla="*/ 19 h 20"/>
                  <a:gd name="T2" fmla="*/ 0 w 32"/>
                  <a:gd name="T3" fmla="*/ 0 h 20"/>
                  <a:gd name="T4" fmla="*/ 0 w 32"/>
                  <a:gd name="T5" fmla="*/ 1 h 20"/>
                  <a:gd name="T6" fmla="*/ 9 w 32"/>
                  <a:gd name="T7" fmla="*/ 13 h 20"/>
                  <a:gd name="T8" fmla="*/ 31 w 32"/>
                  <a:gd name="T9" fmla="*/ 19 h 20"/>
                </a:gdLst>
                <a:ahLst/>
                <a:cxnLst>
                  <a:cxn ang="0">
                    <a:pos x="T0" y="T1"/>
                  </a:cxn>
                  <a:cxn ang="0">
                    <a:pos x="T2" y="T3"/>
                  </a:cxn>
                  <a:cxn ang="0">
                    <a:pos x="T4" y="T5"/>
                  </a:cxn>
                  <a:cxn ang="0">
                    <a:pos x="T6" y="T7"/>
                  </a:cxn>
                  <a:cxn ang="0">
                    <a:pos x="T8" y="T9"/>
                  </a:cxn>
                </a:cxnLst>
                <a:rect l="0" t="0" r="r" b="b"/>
                <a:pathLst>
                  <a:path w="32" h="20">
                    <a:moveTo>
                      <a:pt x="31" y="19"/>
                    </a:moveTo>
                    <a:lnTo>
                      <a:pt x="0" y="0"/>
                    </a:lnTo>
                    <a:lnTo>
                      <a:pt x="0" y="1"/>
                    </a:lnTo>
                    <a:lnTo>
                      <a:pt x="9" y="13"/>
                    </a:lnTo>
                    <a:lnTo>
                      <a:pt x="31" y="19"/>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1" name="Freeform 120"/>
              <p:cNvSpPr>
                <a:spLocks/>
              </p:cNvSpPr>
              <p:nvPr/>
            </p:nvSpPr>
            <p:spPr bwMode="auto">
              <a:xfrm>
                <a:off x="1636" y="959"/>
                <a:ext cx="9" cy="6"/>
              </a:xfrm>
              <a:custGeom>
                <a:avLst/>
                <a:gdLst>
                  <a:gd name="T0" fmla="*/ 0 w 9"/>
                  <a:gd name="T1" fmla="*/ 0 h 6"/>
                  <a:gd name="T2" fmla="*/ 8 w 9"/>
                  <a:gd name="T3" fmla="*/ 1 h 6"/>
                  <a:gd name="T4" fmla="*/ 7 w 9"/>
                  <a:gd name="T5" fmla="*/ 5 h 6"/>
                  <a:gd name="T6" fmla="*/ 0 w 9"/>
                  <a:gd name="T7" fmla="*/ 0 h 6"/>
                </a:gdLst>
                <a:ahLst/>
                <a:cxnLst>
                  <a:cxn ang="0">
                    <a:pos x="T0" y="T1"/>
                  </a:cxn>
                  <a:cxn ang="0">
                    <a:pos x="T2" y="T3"/>
                  </a:cxn>
                  <a:cxn ang="0">
                    <a:pos x="T4" y="T5"/>
                  </a:cxn>
                  <a:cxn ang="0">
                    <a:pos x="T6" y="T7"/>
                  </a:cxn>
                </a:cxnLst>
                <a:rect l="0" t="0" r="r" b="b"/>
                <a:pathLst>
                  <a:path w="9" h="6">
                    <a:moveTo>
                      <a:pt x="0" y="0"/>
                    </a:moveTo>
                    <a:lnTo>
                      <a:pt x="8" y="1"/>
                    </a:lnTo>
                    <a:lnTo>
                      <a:pt x="7" y="5"/>
                    </a:lnTo>
                    <a:lnTo>
                      <a:pt x="0"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2" name="Freeform 121"/>
              <p:cNvSpPr>
                <a:spLocks/>
              </p:cNvSpPr>
              <p:nvPr/>
            </p:nvSpPr>
            <p:spPr bwMode="auto">
              <a:xfrm>
                <a:off x="1644" y="977"/>
                <a:ext cx="10" cy="12"/>
              </a:xfrm>
              <a:custGeom>
                <a:avLst/>
                <a:gdLst>
                  <a:gd name="T0" fmla="*/ 9 w 10"/>
                  <a:gd name="T1" fmla="*/ 11 h 12"/>
                  <a:gd name="T2" fmla="*/ 4 w 10"/>
                  <a:gd name="T3" fmla="*/ 10 h 12"/>
                  <a:gd name="T4" fmla="*/ 0 w 10"/>
                  <a:gd name="T5" fmla="*/ 10 h 12"/>
                  <a:gd name="T6" fmla="*/ 2 w 10"/>
                  <a:gd name="T7" fmla="*/ 6 h 12"/>
                  <a:gd name="T8" fmla="*/ 3 w 10"/>
                  <a:gd name="T9" fmla="*/ 5 h 12"/>
                  <a:gd name="T10" fmla="*/ 4 w 10"/>
                  <a:gd name="T11" fmla="*/ 0 h 12"/>
                  <a:gd name="T12" fmla="*/ 9 w 10"/>
                  <a:gd name="T13" fmla="*/ 6 h 12"/>
                  <a:gd name="T14" fmla="*/ 9 w 10"/>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9" y="11"/>
                    </a:moveTo>
                    <a:lnTo>
                      <a:pt x="4" y="10"/>
                    </a:lnTo>
                    <a:lnTo>
                      <a:pt x="0" y="10"/>
                    </a:lnTo>
                    <a:lnTo>
                      <a:pt x="2" y="6"/>
                    </a:lnTo>
                    <a:lnTo>
                      <a:pt x="3" y="5"/>
                    </a:lnTo>
                    <a:lnTo>
                      <a:pt x="4" y="0"/>
                    </a:lnTo>
                    <a:lnTo>
                      <a:pt x="9" y="6"/>
                    </a:lnTo>
                    <a:lnTo>
                      <a:pt x="9" y="11"/>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3" name="Freeform 122"/>
              <p:cNvSpPr>
                <a:spLocks/>
              </p:cNvSpPr>
              <p:nvPr/>
            </p:nvSpPr>
            <p:spPr bwMode="auto">
              <a:xfrm>
                <a:off x="1626" y="990"/>
                <a:ext cx="5" cy="10"/>
              </a:xfrm>
              <a:custGeom>
                <a:avLst/>
                <a:gdLst>
                  <a:gd name="T0" fmla="*/ 4 w 5"/>
                  <a:gd name="T1" fmla="*/ 0 h 10"/>
                  <a:gd name="T2" fmla="*/ 0 w 5"/>
                  <a:gd name="T3" fmla="*/ 7 h 10"/>
                  <a:gd name="T4" fmla="*/ 4 w 5"/>
                  <a:gd name="T5" fmla="*/ 9 h 10"/>
                  <a:gd name="T6" fmla="*/ 4 w 5"/>
                  <a:gd name="T7" fmla="*/ 0 h 10"/>
                </a:gdLst>
                <a:ahLst/>
                <a:cxnLst>
                  <a:cxn ang="0">
                    <a:pos x="T0" y="T1"/>
                  </a:cxn>
                  <a:cxn ang="0">
                    <a:pos x="T2" y="T3"/>
                  </a:cxn>
                  <a:cxn ang="0">
                    <a:pos x="T4" y="T5"/>
                  </a:cxn>
                  <a:cxn ang="0">
                    <a:pos x="T6" y="T7"/>
                  </a:cxn>
                </a:cxnLst>
                <a:rect l="0" t="0" r="r" b="b"/>
                <a:pathLst>
                  <a:path w="5" h="10">
                    <a:moveTo>
                      <a:pt x="4" y="0"/>
                    </a:moveTo>
                    <a:lnTo>
                      <a:pt x="0" y="7"/>
                    </a:lnTo>
                    <a:lnTo>
                      <a:pt x="4" y="9"/>
                    </a:lnTo>
                    <a:lnTo>
                      <a:pt x="4"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4" name="Freeform 123"/>
              <p:cNvSpPr>
                <a:spLocks/>
              </p:cNvSpPr>
              <p:nvPr/>
            </p:nvSpPr>
            <p:spPr bwMode="auto">
              <a:xfrm>
                <a:off x="1621" y="992"/>
                <a:ext cx="10" cy="4"/>
              </a:xfrm>
              <a:custGeom>
                <a:avLst/>
                <a:gdLst>
                  <a:gd name="T0" fmla="*/ 6 w 10"/>
                  <a:gd name="T1" fmla="*/ 3 h 4"/>
                  <a:gd name="T2" fmla="*/ 0 w 10"/>
                  <a:gd name="T3" fmla="*/ 1 h 4"/>
                  <a:gd name="T4" fmla="*/ 9 w 10"/>
                  <a:gd name="T5" fmla="*/ 0 h 4"/>
                  <a:gd name="T6" fmla="*/ 6 w 10"/>
                  <a:gd name="T7" fmla="*/ 3 h 4"/>
                </a:gdLst>
                <a:ahLst/>
                <a:cxnLst>
                  <a:cxn ang="0">
                    <a:pos x="T0" y="T1"/>
                  </a:cxn>
                  <a:cxn ang="0">
                    <a:pos x="T2" y="T3"/>
                  </a:cxn>
                  <a:cxn ang="0">
                    <a:pos x="T4" y="T5"/>
                  </a:cxn>
                  <a:cxn ang="0">
                    <a:pos x="T6" y="T7"/>
                  </a:cxn>
                </a:cxnLst>
                <a:rect l="0" t="0" r="r" b="b"/>
                <a:pathLst>
                  <a:path w="10" h="4">
                    <a:moveTo>
                      <a:pt x="6" y="3"/>
                    </a:moveTo>
                    <a:lnTo>
                      <a:pt x="0" y="1"/>
                    </a:lnTo>
                    <a:lnTo>
                      <a:pt x="9" y="0"/>
                    </a:lnTo>
                    <a:lnTo>
                      <a:pt x="6" y="3"/>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5" name="Freeform 124"/>
              <p:cNvSpPr>
                <a:spLocks/>
              </p:cNvSpPr>
              <p:nvPr/>
            </p:nvSpPr>
            <p:spPr bwMode="auto">
              <a:xfrm>
                <a:off x="1634" y="954"/>
                <a:ext cx="19" cy="17"/>
              </a:xfrm>
              <a:custGeom>
                <a:avLst/>
                <a:gdLst>
                  <a:gd name="T0" fmla="*/ 5 w 19"/>
                  <a:gd name="T1" fmla="*/ 0 h 17"/>
                  <a:gd name="T2" fmla="*/ 0 w 19"/>
                  <a:gd name="T3" fmla="*/ 6 h 17"/>
                  <a:gd name="T4" fmla="*/ 17 w 19"/>
                  <a:gd name="T5" fmla="*/ 16 h 17"/>
                  <a:gd name="T6" fmla="*/ 18 w 19"/>
                  <a:gd name="T7" fmla="*/ 8 h 17"/>
                  <a:gd name="T8" fmla="*/ 5 w 19"/>
                  <a:gd name="T9" fmla="*/ 0 h 17"/>
                </a:gdLst>
                <a:ahLst/>
                <a:cxnLst>
                  <a:cxn ang="0">
                    <a:pos x="T0" y="T1"/>
                  </a:cxn>
                  <a:cxn ang="0">
                    <a:pos x="T2" y="T3"/>
                  </a:cxn>
                  <a:cxn ang="0">
                    <a:pos x="T4" y="T5"/>
                  </a:cxn>
                  <a:cxn ang="0">
                    <a:pos x="T6" y="T7"/>
                  </a:cxn>
                  <a:cxn ang="0">
                    <a:pos x="T8" y="T9"/>
                  </a:cxn>
                </a:cxnLst>
                <a:rect l="0" t="0" r="r" b="b"/>
                <a:pathLst>
                  <a:path w="19" h="17">
                    <a:moveTo>
                      <a:pt x="5" y="0"/>
                    </a:moveTo>
                    <a:lnTo>
                      <a:pt x="0" y="6"/>
                    </a:lnTo>
                    <a:lnTo>
                      <a:pt x="17" y="16"/>
                    </a:lnTo>
                    <a:lnTo>
                      <a:pt x="18" y="8"/>
                    </a:lnTo>
                    <a:lnTo>
                      <a:pt x="5"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6" name="Freeform 125"/>
              <p:cNvSpPr>
                <a:spLocks/>
              </p:cNvSpPr>
              <p:nvPr/>
            </p:nvSpPr>
            <p:spPr bwMode="auto">
              <a:xfrm>
                <a:off x="1652" y="954"/>
                <a:ext cx="27" cy="14"/>
              </a:xfrm>
              <a:custGeom>
                <a:avLst/>
                <a:gdLst>
                  <a:gd name="T0" fmla="*/ 0 w 27"/>
                  <a:gd name="T1" fmla="*/ 9 h 14"/>
                  <a:gd name="T2" fmla="*/ 22 w 27"/>
                  <a:gd name="T3" fmla="*/ 13 h 14"/>
                  <a:gd name="T4" fmla="*/ 26 w 27"/>
                  <a:gd name="T5" fmla="*/ 12 h 14"/>
                  <a:gd name="T6" fmla="*/ 0 w 27"/>
                  <a:gd name="T7" fmla="*/ 0 h 14"/>
                  <a:gd name="T8" fmla="*/ 0 w 27"/>
                  <a:gd name="T9" fmla="*/ 9 h 14"/>
                </a:gdLst>
                <a:ahLst/>
                <a:cxnLst>
                  <a:cxn ang="0">
                    <a:pos x="T0" y="T1"/>
                  </a:cxn>
                  <a:cxn ang="0">
                    <a:pos x="T2" y="T3"/>
                  </a:cxn>
                  <a:cxn ang="0">
                    <a:pos x="T4" y="T5"/>
                  </a:cxn>
                  <a:cxn ang="0">
                    <a:pos x="T6" y="T7"/>
                  </a:cxn>
                  <a:cxn ang="0">
                    <a:pos x="T8" y="T9"/>
                  </a:cxn>
                </a:cxnLst>
                <a:rect l="0" t="0" r="r" b="b"/>
                <a:pathLst>
                  <a:path w="27" h="14">
                    <a:moveTo>
                      <a:pt x="0" y="9"/>
                    </a:moveTo>
                    <a:lnTo>
                      <a:pt x="22" y="13"/>
                    </a:lnTo>
                    <a:lnTo>
                      <a:pt x="26" y="12"/>
                    </a:lnTo>
                    <a:lnTo>
                      <a:pt x="0" y="0"/>
                    </a:lnTo>
                    <a:lnTo>
                      <a:pt x="0" y="9"/>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7" name="Freeform 126"/>
              <p:cNvSpPr>
                <a:spLocks/>
              </p:cNvSpPr>
              <p:nvPr/>
            </p:nvSpPr>
            <p:spPr bwMode="auto">
              <a:xfrm>
                <a:off x="1621" y="916"/>
                <a:ext cx="19" cy="24"/>
              </a:xfrm>
              <a:custGeom>
                <a:avLst/>
                <a:gdLst>
                  <a:gd name="T0" fmla="*/ 18 w 19"/>
                  <a:gd name="T1" fmla="*/ 2 h 24"/>
                  <a:gd name="T2" fmla="*/ 12 w 19"/>
                  <a:gd name="T3" fmla="*/ 0 h 24"/>
                  <a:gd name="T4" fmla="*/ 0 w 19"/>
                  <a:gd name="T5" fmla="*/ 21 h 24"/>
                  <a:gd name="T6" fmla="*/ 8 w 19"/>
                  <a:gd name="T7" fmla="*/ 23 h 24"/>
                  <a:gd name="T8" fmla="*/ 18 w 19"/>
                  <a:gd name="T9" fmla="*/ 2 h 24"/>
                </a:gdLst>
                <a:ahLst/>
                <a:cxnLst>
                  <a:cxn ang="0">
                    <a:pos x="T0" y="T1"/>
                  </a:cxn>
                  <a:cxn ang="0">
                    <a:pos x="T2" y="T3"/>
                  </a:cxn>
                  <a:cxn ang="0">
                    <a:pos x="T4" y="T5"/>
                  </a:cxn>
                  <a:cxn ang="0">
                    <a:pos x="T6" y="T7"/>
                  </a:cxn>
                  <a:cxn ang="0">
                    <a:pos x="T8" y="T9"/>
                  </a:cxn>
                </a:cxnLst>
                <a:rect l="0" t="0" r="r" b="b"/>
                <a:pathLst>
                  <a:path w="19" h="24">
                    <a:moveTo>
                      <a:pt x="18" y="2"/>
                    </a:moveTo>
                    <a:lnTo>
                      <a:pt x="12" y="0"/>
                    </a:lnTo>
                    <a:lnTo>
                      <a:pt x="0" y="21"/>
                    </a:lnTo>
                    <a:lnTo>
                      <a:pt x="8" y="23"/>
                    </a:lnTo>
                    <a:lnTo>
                      <a:pt x="18" y="2"/>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8" name="Freeform 127"/>
              <p:cNvSpPr>
                <a:spLocks/>
              </p:cNvSpPr>
              <p:nvPr/>
            </p:nvSpPr>
            <p:spPr bwMode="auto">
              <a:xfrm>
                <a:off x="1628" y="917"/>
                <a:ext cx="39" cy="42"/>
              </a:xfrm>
              <a:custGeom>
                <a:avLst/>
                <a:gdLst>
                  <a:gd name="T0" fmla="*/ 11 w 39"/>
                  <a:gd name="T1" fmla="*/ 0 h 42"/>
                  <a:gd name="T2" fmla="*/ 38 w 39"/>
                  <a:gd name="T3" fmla="*/ 17 h 42"/>
                  <a:gd name="T4" fmla="*/ 29 w 39"/>
                  <a:gd name="T5" fmla="*/ 41 h 42"/>
                  <a:gd name="T6" fmla="*/ 0 w 39"/>
                  <a:gd name="T7" fmla="*/ 22 h 42"/>
                  <a:gd name="T8" fmla="*/ 11 w 39"/>
                  <a:gd name="T9" fmla="*/ 0 h 42"/>
                </a:gdLst>
                <a:ahLst/>
                <a:cxnLst>
                  <a:cxn ang="0">
                    <a:pos x="T0" y="T1"/>
                  </a:cxn>
                  <a:cxn ang="0">
                    <a:pos x="T2" y="T3"/>
                  </a:cxn>
                  <a:cxn ang="0">
                    <a:pos x="T4" y="T5"/>
                  </a:cxn>
                  <a:cxn ang="0">
                    <a:pos x="T6" y="T7"/>
                  </a:cxn>
                  <a:cxn ang="0">
                    <a:pos x="T8" y="T9"/>
                  </a:cxn>
                </a:cxnLst>
                <a:rect l="0" t="0" r="r" b="b"/>
                <a:pathLst>
                  <a:path w="39" h="42">
                    <a:moveTo>
                      <a:pt x="11" y="0"/>
                    </a:moveTo>
                    <a:lnTo>
                      <a:pt x="38" y="17"/>
                    </a:lnTo>
                    <a:lnTo>
                      <a:pt x="29" y="41"/>
                    </a:lnTo>
                    <a:lnTo>
                      <a:pt x="0" y="22"/>
                    </a:lnTo>
                    <a:lnTo>
                      <a:pt x="11"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9" name="Freeform 128"/>
              <p:cNvSpPr>
                <a:spLocks/>
              </p:cNvSpPr>
              <p:nvPr/>
            </p:nvSpPr>
            <p:spPr bwMode="auto">
              <a:xfrm>
                <a:off x="1655" y="933"/>
                <a:ext cx="33" cy="34"/>
              </a:xfrm>
              <a:custGeom>
                <a:avLst/>
                <a:gdLst>
                  <a:gd name="T0" fmla="*/ 10 w 33"/>
                  <a:gd name="T1" fmla="*/ 0 h 34"/>
                  <a:gd name="T2" fmla="*/ 32 w 33"/>
                  <a:gd name="T3" fmla="*/ 8 h 34"/>
                  <a:gd name="T4" fmla="*/ 22 w 33"/>
                  <a:gd name="T5" fmla="*/ 33 h 34"/>
                  <a:gd name="T6" fmla="*/ 0 w 33"/>
                  <a:gd name="T7" fmla="*/ 23 h 34"/>
                  <a:gd name="T8" fmla="*/ 10 w 33"/>
                  <a:gd name="T9" fmla="*/ 0 h 34"/>
                </a:gdLst>
                <a:ahLst/>
                <a:cxnLst>
                  <a:cxn ang="0">
                    <a:pos x="T0" y="T1"/>
                  </a:cxn>
                  <a:cxn ang="0">
                    <a:pos x="T2" y="T3"/>
                  </a:cxn>
                  <a:cxn ang="0">
                    <a:pos x="T4" y="T5"/>
                  </a:cxn>
                  <a:cxn ang="0">
                    <a:pos x="T6" y="T7"/>
                  </a:cxn>
                  <a:cxn ang="0">
                    <a:pos x="T8" y="T9"/>
                  </a:cxn>
                </a:cxnLst>
                <a:rect l="0" t="0" r="r" b="b"/>
                <a:pathLst>
                  <a:path w="33" h="34">
                    <a:moveTo>
                      <a:pt x="10" y="0"/>
                    </a:moveTo>
                    <a:lnTo>
                      <a:pt x="32" y="8"/>
                    </a:lnTo>
                    <a:lnTo>
                      <a:pt x="22" y="33"/>
                    </a:lnTo>
                    <a:lnTo>
                      <a:pt x="0" y="23"/>
                    </a:lnTo>
                    <a:lnTo>
                      <a:pt x="10"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0" name="Freeform 129"/>
              <p:cNvSpPr>
                <a:spLocks/>
              </p:cNvSpPr>
              <p:nvPr/>
            </p:nvSpPr>
            <p:spPr bwMode="auto">
              <a:xfrm>
                <a:off x="1654" y="921"/>
                <a:ext cx="35" cy="22"/>
              </a:xfrm>
              <a:custGeom>
                <a:avLst/>
                <a:gdLst>
                  <a:gd name="T0" fmla="*/ 34 w 35"/>
                  <a:gd name="T1" fmla="*/ 21 h 22"/>
                  <a:gd name="T2" fmla="*/ 1 w 35"/>
                  <a:gd name="T3" fmla="*/ 0 h 22"/>
                  <a:gd name="T4" fmla="*/ 0 w 35"/>
                  <a:gd name="T5" fmla="*/ 4 h 22"/>
                  <a:gd name="T6" fmla="*/ 11 w 35"/>
                  <a:gd name="T7" fmla="*/ 13 h 22"/>
                  <a:gd name="T8" fmla="*/ 30 w 35"/>
                  <a:gd name="T9" fmla="*/ 20 h 22"/>
                  <a:gd name="T10" fmla="*/ 34 w 35"/>
                  <a:gd name="T11" fmla="*/ 21 h 22"/>
                </a:gdLst>
                <a:ahLst/>
                <a:cxnLst>
                  <a:cxn ang="0">
                    <a:pos x="T0" y="T1"/>
                  </a:cxn>
                  <a:cxn ang="0">
                    <a:pos x="T2" y="T3"/>
                  </a:cxn>
                  <a:cxn ang="0">
                    <a:pos x="T4" y="T5"/>
                  </a:cxn>
                  <a:cxn ang="0">
                    <a:pos x="T6" y="T7"/>
                  </a:cxn>
                  <a:cxn ang="0">
                    <a:pos x="T8" y="T9"/>
                  </a:cxn>
                  <a:cxn ang="0">
                    <a:pos x="T10" y="T11"/>
                  </a:cxn>
                </a:cxnLst>
                <a:rect l="0" t="0" r="r" b="b"/>
                <a:pathLst>
                  <a:path w="35" h="22">
                    <a:moveTo>
                      <a:pt x="34" y="21"/>
                    </a:moveTo>
                    <a:lnTo>
                      <a:pt x="1" y="0"/>
                    </a:lnTo>
                    <a:lnTo>
                      <a:pt x="0" y="4"/>
                    </a:lnTo>
                    <a:lnTo>
                      <a:pt x="11" y="13"/>
                    </a:lnTo>
                    <a:lnTo>
                      <a:pt x="30" y="20"/>
                    </a:lnTo>
                    <a:lnTo>
                      <a:pt x="34" y="21"/>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1" name="Freeform 130"/>
              <p:cNvSpPr>
                <a:spLocks/>
              </p:cNvSpPr>
              <p:nvPr/>
            </p:nvSpPr>
            <p:spPr bwMode="auto">
              <a:xfrm>
                <a:off x="1654" y="922"/>
                <a:ext cx="14" cy="7"/>
              </a:xfrm>
              <a:custGeom>
                <a:avLst/>
                <a:gdLst>
                  <a:gd name="T0" fmla="*/ 0 w 14"/>
                  <a:gd name="T1" fmla="*/ 0 h 7"/>
                  <a:gd name="T2" fmla="*/ 13 w 14"/>
                  <a:gd name="T3" fmla="*/ 3 h 7"/>
                  <a:gd name="T4" fmla="*/ 10 w 14"/>
                  <a:gd name="T5" fmla="*/ 6 h 7"/>
                  <a:gd name="T6" fmla="*/ 0 w 14"/>
                  <a:gd name="T7" fmla="*/ 0 h 7"/>
                </a:gdLst>
                <a:ahLst/>
                <a:cxnLst>
                  <a:cxn ang="0">
                    <a:pos x="T0" y="T1"/>
                  </a:cxn>
                  <a:cxn ang="0">
                    <a:pos x="T2" y="T3"/>
                  </a:cxn>
                  <a:cxn ang="0">
                    <a:pos x="T4" y="T5"/>
                  </a:cxn>
                  <a:cxn ang="0">
                    <a:pos x="T6" y="T7"/>
                  </a:cxn>
                </a:cxnLst>
                <a:rect l="0" t="0" r="r" b="b"/>
                <a:pathLst>
                  <a:path w="14" h="7">
                    <a:moveTo>
                      <a:pt x="0" y="0"/>
                    </a:moveTo>
                    <a:lnTo>
                      <a:pt x="13" y="3"/>
                    </a:lnTo>
                    <a:lnTo>
                      <a:pt x="10" y="6"/>
                    </a:lnTo>
                    <a:lnTo>
                      <a:pt x="0"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2" name="Freeform 131"/>
              <p:cNvSpPr>
                <a:spLocks/>
              </p:cNvSpPr>
              <p:nvPr/>
            </p:nvSpPr>
            <p:spPr bwMode="auto">
              <a:xfrm>
                <a:off x="1661" y="941"/>
                <a:ext cx="17" cy="14"/>
              </a:xfrm>
              <a:custGeom>
                <a:avLst/>
                <a:gdLst>
                  <a:gd name="T0" fmla="*/ 16 w 17"/>
                  <a:gd name="T1" fmla="*/ 11 h 14"/>
                  <a:gd name="T2" fmla="*/ 10 w 17"/>
                  <a:gd name="T3" fmla="*/ 13 h 14"/>
                  <a:gd name="T4" fmla="*/ 10 w 17"/>
                  <a:gd name="T5" fmla="*/ 8 h 14"/>
                  <a:gd name="T6" fmla="*/ 0 w 17"/>
                  <a:gd name="T7" fmla="*/ 3 h 14"/>
                  <a:gd name="T8" fmla="*/ 1 w 17"/>
                  <a:gd name="T9" fmla="*/ 0 h 14"/>
                  <a:gd name="T10" fmla="*/ 11 w 17"/>
                  <a:gd name="T11" fmla="*/ 2 h 14"/>
                  <a:gd name="T12" fmla="*/ 10 w 17"/>
                  <a:gd name="T13" fmla="*/ 5 h 14"/>
                  <a:gd name="T14" fmla="*/ 16 w 17"/>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4">
                    <a:moveTo>
                      <a:pt x="16" y="11"/>
                    </a:moveTo>
                    <a:lnTo>
                      <a:pt x="10" y="13"/>
                    </a:lnTo>
                    <a:lnTo>
                      <a:pt x="10" y="8"/>
                    </a:lnTo>
                    <a:lnTo>
                      <a:pt x="0" y="3"/>
                    </a:lnTo>
                    <a:lnTo>
                      <a:pt x="1" y="0"/>
                    </a:lnTo>
                    <a:lnTo>
                      <a:pt x="11" y="2"/>
                    </a:lnTo>
                    <a:lnTo>
                      <a:pt x="10" y="5"/>
                    </a:lnTo>
                    <a:lnTo>
                      <a:pt x="16" y="11"/>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 name="Freeform 132"/>
              <p:cNvSpPr>
                <a:spLocks/>
              </p:cNvSpPr>
              <p:nvPr/>
            </p:nvSpPr>
            <p:spPr bwMode="auto">
              <a:xfrm>
                <a:off x="1644" y="950"/>
                <a:ext cx="11" cy="15"/>
              </a:xfrm>
              <a:custGeom>
                <a:avLst/>
                <a:gdLst>
                  <a:gd name="T0" fmla="*/ 10 w 11"/>
                  <a:gd name="T1" fmla="*/ 4 h 15"/>
                  <a:gd name="T2" fmla="*/ 0 w 11"/>
                  <a:gd name="T3" fmla="*/ 0 h 15"/>
                  <a:gd name="T4" fmla="*/ 1 w 11"/>
                  <a:gd name="T5" fmla="*/ 9 h 15"/>
                  <a:gd name="T6" fmla="*/ 10 w 11"/>
                  <a:gd name="T7" fmla="*/ 14 h 15"/>
                  <a:gd name="T8" fmla="*/ 10 w 11"/>
                  <a:gd name="T9" fmla="*/ 4 h 15"/>
                </a:gdLst>
                <a:ahLst/>
                <a:cxnLst>
                  <a:cxn ang="0">
                    <a:pos x="T0" y="T1"/>
                  </a:cxn>
                  <a:cxn ang="0">
                    <a:pos x="T2" y="T3"/>
                  </a:cxn>
                  <a:cxn ang="0">
                    <a:pos x="T4" y="T5"/>
                  </a:cxn>
                  <a:cxn ang="0">
                    <a:pos x="T6" y="T7"/>
                  </a:cxn>
                  <a:cxn ang="0">
                    <a:pos x="T8" y="T9"/>
                  </a:cxn>
                </a:cxnLst>
                <a:rect l="0" t="0" r="r" b="b"/>
                <a:pathLst>
                  <a:path w="11" h="15">
                    <a:moveTo>
                      <a:pt x="10" y="4"/>
                    </a:moveTo>
                    <a:lnTo>
                      <a:pt x="0" y="0"/>
                    </a:lnTo>
                    <a:lnTo>
                      <a:pt x="1" y="9"/>
                    </a:lnTo>
                    <a:lnTo>
                      <a:pt x="10" y="14"/>
                    </a:lnTo>
                    <a:lnTo>
                      <a:pt x="10" y="4"/>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4" name="Freeform 133"/>
              <p:cNvSpPr>
                <a:spLocks/>
              </p:cNvSpPr>
              <p:nvPr/>
            </p:nvSpPr>
            <p:spPr bwMode="auto">
              <a:xfrm>
                <a:off x="1640" y="953"/>
                <a:ext cx="6" cy="5"/>
              </a:xfrm>
              <a:custGeom>
                <a:avLst/>
                <a:gdLst>
                  <a:gd name="T0" fmla="*/ 5 w 6"/>
                  <a:gd name="T1" fmla="*/ 4 h 5"/>
                  <a:gd name="T2" fmla="*/ 0 w 6"/>
                  <a:gd name="T3" fmla="*/ 1 h 5"/>
                  <a:gd name="T4" fmla="*/ 2 w 6"/>
                  <a:gd name="T5" fmla="*/ 0 h 5"/>
                  <a:gd name="T6" fmla="*/ 2 w 6"/>
                  <a:gd name="T7" fmla="*/ 2 h 5"/>
                  <a:gd name="T8" fmla="*/ 5 w 6"/>
                  <a:gd name="T9" fmla="*/ 4 h 5"/>
                </a:gdLst>
                <a:ahLst/>
                <a:cxnLst>
                  <a:cxn ang="0">
                    <a:pos x="T0" y="T1"/>
                  </a:cxn>
                  <a:cxn ang="0">
                    <a:pos x="T2" y="T3"/>
                  </a:cxn>
                  <a:cxn ang="0">
                    <a:pos x="T4" y="T5"/>
                  </a:cxn>
                  <a:cxn ang="0">
                    <a:pos x="T6" y="T7"/>
                  </a:cxn>
                  <a:cxn ang="0">
                    <a:pos x="T8" y="T9"/>
                  </a:cxn>
                </a:cxnLst>
                <a:rect l="0" t="0" r="r" b="b"/>
                <a:pathLst>
                  <a:path w="6" h="5">
                    <a:moveTo>
                      <a:pt x="5" y="4"/>
                    </a:moveTo>
                    <a:lnTo>
                      <a:pt x="0" y="1"/>
                    </a:lnTo>
                    <a:lnTo>
                      <a:pt x="2" y="0"/>
                    </a:lnTo>
                    <a:lnTo>
                      <a:pt x="2" y="2"/>
                    </a:lnTo>
                    <a:lnTo>
                      <a:pt x="5" y="4"/>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5" name="Freeform 134"/>
              <p:cNvSpPr>
                <a:spLocks/>
              </p:cNvSpPr>
              <p:nvPr/>
            </p:nvSpPr>
            <p:spPr bwMode="auto">
              <a:xfrm>
                <a:off x="1634" y="961"/>
                <a:ext cx="33" cy="19"/>
              </a:xfrm>
              <a:custGeom>
                <a:avLst/>
                <a:gdLst>
                  <a:gd name="T0" fmla="*/ 0 w 33"/>
                  <a:gd name="T1" fmla="*/ 0 h 19"/>
                  <a:gd name="T2" fmla="*/ 9 w 33"/>
                  <a:gd name="T3" fmla="*/ 12 h 19"/>
                  <a:gd name="T4" fmla="*/ 32 w 33"/>
                  <a:gd name="T5" fmla="*/ 18 h 19"/>
                  <a:gd name="T6" fmla="*/ 22 w 33"/>
                  <a:gd name="T7" fmla="*/ 12 h 19"/>
                  <a:gd name="T8" fmla="*/ 18 w 33"/>
                  <a:gd name="T9" fmla="*/ 10 h 19"/>
                  <a:gd name="T10" fmla="*/ 0 w 33"/>
                  <a:gd name="T11" fmla="*/ 0 h 19"/>
                </a:gdLst>
                <a:ahLst/>
                <a:cxnLst>
                  <a:cxn ang="0">
                    <a:pos x="T0" y="T1"/>
                  </a:cxn>
                  <a:cxn ang="0">
                    <a:pos x="T2" y="T3"/>
                  </a:cxn>
                  <a:cxn ang="0">
                    <a:pos x="T4" y="T5"/>
                  </a:cxn>
                  <a:cxn ang="0">
                    <a:pos x="T6" y="T7"/>
                  </a:cxn>
                  <a:cxn ang="0">
                    <a:pos x="T8" y="T9"/>
                  </a:cxn>
                  <a:cxn ang="0">
                    <a:pos x="T10" y="T11"/>
                  </a:cxn>
                </a:cxnLst>
                <a:rect l="0" t="0" r="r" b="b"/>
                <a:pathLst>
                  <a:path w="33" h="19">
                    <a:moveTo>
                      <a:pt x="0" y="0"/>
                    </a:moveTo>
                    <a:lnTo>
                      <a:pt x="9" y="12"/>
                    </a:lnTo>
                    <a:lnTo>
                      <a:pt x="32" y="18"/>
                    </a:lnTo>
                    <a:lnTo>
                      <a:pt x="22" y="12"/>
                    </a:lnTo>
                    <a:lnTo>
                      <a:pt x="18" y="10"/>
                    </a:lnTo>
                    <a:lnTo>
                      <a:pt x="0"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 name="Freeform 135"/>
              <p:cNvSpPr>
                <a:spLocks/>
              </p:cNvSpPr>
              <p:nvPr/>
            </p:nvSpPr>
            <p:spPr bwMode="auto">
              <a:xfrm>
                <a:off x="1655" y="925"/>
                <a:ext cx="35" cy="18"/>
              </a:xfrm>
              <a:custGeom>
                <a:avLst/>
                <a:gdLst>
                  <a:gd name="T0" fmla="*/ 0 w 35"/>
                  <a:gd name="T1" fmla="*/ 0 h 18"/>
                  <a:gd name="T2" fmla="*/ 11 w 35"/>
                  <a:gd name="T3" fmla="*/ 9 h 18"/>
                  <a:gd name="T4" fmla="*/ 34 w 35"/>
                  <a:gd name="T5" fmla="*/ 17 h 18"/>
                  <a:gd name="T6" fmla="*/ 27 w 35"/>
                  <a:gd name="T7" fmla="*/ 14 h 18"/>
                  <a:gd name="T8" fmla="*/ 18 w 35"/>
                  <a:gd name="T9" fmla="*/ 9 h 18"/>
                  <a:gd name="T10" fmla="*/ 0 w 35"/>
                  <a:gd name="T11" fmla="*/ 0 h 18"/>
                </a:gdLst>
                <a:ahLst/>
                <a:cxnLst>
                  <a:cxn ang="0">
                    <a:pos x="T0" y="T1"/>
                  </a:cxn>
                  <a:cxn ang="0">
                    <a:pos x="T2" y="T3"/>
                  </a:cxn>
                  <a:cxn ang="0">
                    <a:pos x="T4" y="T5"/>
                  </a:cxn>
                  <a:cxn ang="0">
                    <a:pos x="T6" y="T7"/>
                  </a:cxn>
                  <a:cxn ang="0">
                    <a:pos x="T8" y="T9"/>
                  </a:cxn>
                  <a:cxn ang="0">
                    <a:pos x="T10" y="T11"/>
                  </a:cxn>
                </a:cxnLst>
                <a:rect l="0" t="0" r="r" b="b"/>
                <a:pathLst>
                  <a:path w="35" h="18">
                    <a:moveTo>
                      <a:pt x="0" y="0"/>
                    </a:moveTo>
                    <a:lnTo>
                      <a:pt x="11" y="9"/>
                    </a:lnTo>
                    <a:lnTo>
                      <a:pt x="34" y="17"/>
                    </a:lnTo>
                    <a:lnTo>
                      <a:pt x="27" y="14"/>
                    </a:lnTo>
                    <a:lnTo>
                      <a:pt x="18" y="9"/>
                    </a:lnTo>
                    <a:lnTo>
                      <a:pt x="0"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7" name="Freeform 136"/>
              <p:cNvSpPr>
                <a:spLocks/>
              </p:cNvSpPr>
              <p:nvPr/>
            </p:nvSpPr>
            <p:spPr bwMode="auto">
              <a:xfrm>
                <a:off x="1674" y="911"/>
                <a:ext cx="70" cy="46"/>
              </a:xfrm>
              <a:custGeom>
                <a:avLst/>
                <a:gdLst>
                  <a:gd name="T0" fmla="*/ 0 w 70"/>
                  <a:gd name="T1" fmla="*/ 23 h 46"/>
                  <a:gd name="T2" fmla="*/ 64 w 70"/>
                  <a:gd name="T3" fmla="*/ 45 h 46"/>
                  <a:gd name="T4" fmla="*/ 69 w 70"/>
                  <a:gd name="T5" fmla="*/ 35 h 46"/>
                  <a:gd name="T6" fmla="*/ 7 w 70"/>
                  <a:gd name="T7" fmla="*/ 0 h 46"/>
                  <a:gd name="T8" fmla="*/ 0 w 70"/>
                  <a:gd name="T9" fmla="*/ 23 h 46"/>
                </a:gdLst>
                <a:ahLst/>
                <a:cxnLst>
                  <a:cxn ang="0">
                    <a:pos x="T0" y="T1"/>
                  </a:cxn>
                  <a:cxn ang="0">
                    <a:pos x="T2" y="T3"/>
                  </a:cxn>
                  <a:cxn ang="0">
                    <a:pos x="T4" y="T5"/>
                  </a:cxn>
                  <a:cxn ang="0">
                    <a:pos x="T6" y="T7"/>
                  </a:cxn>
                  <a:cxn ang="0">
                    <a:pos x="T8" y="T9"/>
                  </a:cxn>
                </a:cxnLst>
                <a:rect l="0" t="0" r="r" b="b"/>
                <a:pathLst>
                  <a:path w="70" h="46">
                    <a:moveTo>
                      <a:pt x="0" y="23"/>
                    </a:moveTo>
                    <a:lnTo>
                      <a:pt x="64" y="45"/>
                    </a:lnTo>
                    <a:lnTo>
                      <a:pt x="69" y="35"/>
                    </a:lnTo>
                    <a:lnTo>
                      <a:pt x="7" y="0"/>
                    </a:lnTo>
                    <a:lnTo>
                      <a:pt x="0" y="23"/>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 name="Freeform 137"/>
              <p:cNvSpPr>
                <a:spLocks/>
              </p:cNvSpPr>
              <p:nvPr/>
            </p:nvSpPr>
            <p:spPr bwMode="auto">
              <a:xfrm>
                <a:off x="1685" y="898"/>
                <a:ext cx="69" cy="48"/>
              </a:xfrm>
              <a:custGeom>
                <a:avLst/>
                <a:gdLst>
                  <a:gd name="T0" fmla="*/ 0 w 69"/>
                  <a:gd name="T1" fmla="*/ 11 h 48"/>
                  <a:gd name="T2" fmla="*/ 12 w 69"/>
                  <a:gd name="T3" fmla="*/ 0 h 48"/>
                  <a:gd name="T4" fmla="*/ 68 w 69"/>
                  <a:gd name="T5" fmla="*/ 37 h 48"/>
                  <a:gd name="T6" fmla="*/ 61 w 69"/>
                  <a:gd name="T7" fmla="*/ 47 h 48"/>
                  <a:gd name="T8" fmla="*/ 0 w 69"/>
                  <a:gd name="T9" fmla="*/ 11 h 48"/>
                </a:gdLst>
                <a:ahLst/>
                <a:cxnLst>
                  <a:cxn ang="0">
                    <a:pos x="T0" y="T1"/>
                  </a:cxn>
                  <a:cxn ang="0">
                    <a:pos x="T2" y="T3"/>
                  </a:cxn>
                  <a:cxn ang="0">
                    <a:pos x="T4" y="T5"/>
                  </a:cxn>
                  <a:cxn ang="0">
                    <a:pos x="T6" y="T7"/>
                  </a:cxn>
                  <a:cxn ang="0">
                    <a:pos x="T8" y="T9"/>
                  </a:cxn>
                </a:cxnLst>
                <a:rect l="0" t="0" r="r" b="b"/>
                <a:pathLst>
                  <a:path w="69" h="48">
                    <a:moveTo>
                      <a:pt x="0" y="11"/>
                    </a:moveTo>
                    <a:lnTo>
                      <a:pt x="12" y="0"/>
                    </a:lnTo>
                    <a:lnTo>
                      <a:pt x="68" y="37"/>
                    </a:lnTo>
                    <a:lnTo>
                      <a:pt x="61" y="47"/>
                    </a:lnTo>
                    <a:lnTo>
                      <a:pt x="0" y="11"/>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9" name="Freeform 138"/>
              <p:cNvSpPr>
                <a:spLocks/>
              </p:cNvSpPr>
              <p:nvPr/>
            </p:nvSpPr>
            <p:spPr bwMode="auto">
              <a:xfrm>
                <a:off x="1740" y="935"/>
                <a:ext cx="14" cy="21"/>
              </a:xfrm>
              <a:custGeom>
                <a:avLst/>
                <a:gdLst>
                  <a:gd name="T0" fmla="*/ 13 w 14"/>
                  <a:gd name="T1" fmla="*/ 0 h 21"/>
                  <a:gd name="T2" fmla="*/ 12 w 14"/>
                  <a:gd name="T3" fmla="*/ 16 h 21"/>
                  <a:gd name="T4" fmla="*/ 0 w 14"/>
                  <a:gd name="T5" fmla="*/ 20 h 21"/>
                  <a:gd name="T6" fmla="*/ 5 w 14"/>
                  <a:gd name="T7" fmla="*/ 9 h 21"/>
                  <a:gd name="T8" fmla="*/ 13 w 14"/>
                  <a:gd name="T9" fmla="*/ 0 h 21"/>
                </a:gdLst>
                <a:ahLst/>
                <a:cxnLst>
                  <a:cxn ang="0">
                    <a:pos x="T0" y="T1"/>
                  </a:cxn>
                  <a:cxn ang="0">
                    <a:pos x="T2" y="T3"/>
                  </a:cxn>
                  <a:cxn ang="0">
                    <a:pos x="T4" y="T5"/>
                  </a:cxn>
                  <a:cxn ang="0">
                    <a:pos x="T6" y="T7"/>
                  </a:cxn>
                  <a:cxn ang="0">
                    <a:pos x="T8" y="T9"/>
                  </a:cxn>
                </a:cxnLst>
                <a:rect l="0" t="0" r="r" b="b"/>
                <a:pathLst>
                  <a:path w="14" h="21">
                    <a:moveTo>
                      <a:pt x="13" y="0"/>
                    </a:moveTo>
                    <a:lnTo>
                      <a:pt x="12" y="16"/>
                    </a:lnTo>
                    <a:lnTo>
                      <a:pt x="0" y="20"/>
                    </a:lnTo>
                    <a:lnTo>
                      <a:pt x="5" y="9"/>
                    </a:lnTo>
                    <a:lnTo>
                      <a:pt x="13"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 name="Freeform 139"/>
              <p:cNvSpPr>
                <a:spLocks/>
              </p:cNvSpPr>
              <p:nvPr/>
            </p:nvSpPr>
            <p:spPr bwMode="auto">
              <a:xfrm>
                <a:off x="1746" y="944"/>
                <a:ext cx="76" cy="51"/>
              </a:xfrm>
              <a:custGeom>
                <a:avLst/>
                <a:gdLst>
                  <a:gd name="T0" fmla="*/ 4 w 76"/>
                  <a:gd name="T1" fmla="*/ 0 h 51"/>
                  <a:gd name="T2" fmla="*/ 75 w 76"/>
                  <a:gd name="T3" fmla="*/ 29 h 51"/>
                  <a:gd name="T4" fmla="*/ 66 w 76"/>
                  <a:gd name="T5" fmla="*/ 50 h 51"/>
                  <a:gd name="T6" fmla="*/ 0 w 76"/>
                  <a:gd name="T7" fmla="*/ 10 h 51"/>
                  <a:gd name="T8" fmla="*/ 4 w 76"/>
                  <a:gd name="T9" fmla="*/ 0 h 51"/>
                </a:gdLst>
                <a:ahLst/>
                <a:cxnLst>
                  <a:cxn ang="0">
                    <a:pos x="T0" y="T1"/>
                  </a:cxn>
                  <a:cxn ang="0">
                    <a:pos x="T2" y="T3"/>
                  </a:cxn>
                  <a:cxn ang="0">
                    <a:pos x="T4" y="T5"/>
                  </a:cxn>
                  <a:cxn ang="0">
                    <a:pos x="T6" y="T7"/>
                  </a:cxn>
                  <a:cxn ang="0">
                    <a:pos x="T8" y="T9"/>
                  </a:cxn>
                </a:cxnLst>
                <a:rect l="0" t="0" r="r" b="b"/>
                <a:pathLst>
                  <a:path w="76" h="51">
                    <a:moveTo>
                      <a:pt x="4" y="0"/>
                    </a:moveTo>
                    <a:lnTo>
                      <a:pt x="75" y="29"/>
                    </a:lnTo>
                    <a:lnTo>
                      <a:pt x="66" y="50"/>
                    </a:lnTo>
                    <a:lnTo>
                      <a:pt x="0" y="10"/>
                    </a:lnTo>
                    <a:lnTo>
                      <a:pt x="4"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1" name="Freeform 140"/>
              <p:cNvSpPr>
                <a:spLocks/>
              </p:cNvSpPr>
              <p:nvPr/>
            </p:nvSpPr>
            <p:spPr bwMode="auto">
              <a:xfrm>
                <a:off x="1812" y="972"/>
                <a:ext cx="12" cy="22"/>
              </a:xfrm>
              <a:custGeom>
                <a:avLst/>
                <a:gdLst>
                  <a:gd name="T0" fmla="*/ 8 w 12"/>
                  <a:gd name="T1" fmla="*/ 0 h 22"/>
                  <a:gd name="T2" fmla="*/ 10 w 12"/>
                  <a:gd name="T3" fmla="*/ 5 h 22"/>
                  <a:gd name="T4" fmla="*/ 11 w 12"/>
                  <a:gd name="T5" fmla="*/ 12 h 22"/>
                  <a:gd name="T6" fmla="*/ 8 w 12"/>
                  <a:gd name="T7" fmla="*/ 21 h 22"/>
                  <a:gd name="T8" fmla="*/ 4 w 12"/>
                  <a:gd name="T9" fmla="*/ 19 h 22"/>
                  <a:gd name="T10" fmla="*/ 0 w 12"/>
                  <a:gd name="T11" fmla="*/ 15 h 22"/>
                  <a:gd name="T12" fmla="*/ 2 w 12"/>
                  <a:gd name="T13" fmla="*/ 6 h 22"/>
                  <a:gd name="T14" fmla="*/ 0 w 12"/>
                  <a:gd name="T15" fmla="*/ 2 h 22"/>
                  <a:gd name="T16" fmla="*/ 8 w 12"/>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8" y="0"/>
                    </a:moveTo>
                    <a:lnTo>
                      <a:pt x="10" y="5"/>
                    </a:lnTo>
                    <a:lnTo>
                      <a:pt x="11" y="12"/>
                    </a:lnTo>
                    <a:lnTo>
                      <a:pt x="8" y="21"/>
                    </a:lnTo>
                    <a:lnTo>
                      <a:pt x="4" y="19"/>
                    </a:lnTo>
                    <a:lnTo>
                      <a:pt x="0" y="15"/>
                    </a:lnTo>
                    <a:lnTo>
                      <a:pt x="2" y="6"/>
                    </a:lnTo>
                    <a:lnTo>
                      <a:pt x="0" y="2"/>
                    </a:lnTo>
                    <a:lnTo>
                      <a:pt x="8"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 name="Freeform 141"/>
              <p:cNvSpPr>
                <a:spLocks/>
              </p:cNvSpPr>
              <p:nvPr/>
            </p:nvSpPr>
            <p:spPr bwMode="auto">
              <a:xfrm>
                <a:off x="1681" y="958"/>
                <a:ext cx="187" cy="98"/>
              </a:xfrm>
              <a:custGeom>
                <a:avLst/>
                <a:gdLst>
                  <a:gd name="T0" fmla="*/ 5 w 187"/>
                  <a:gd name="T1" fmla="*/ 0 h 98"/>
                  <a:gd name="T2" fmla="*/ 0 w 187"/>
                  <a:gd name="T3" fmla="*/ 14 h 98"/>
                  <a:gd name="T4" fmla="*/ 184 w 187"/>
                  <a:gd name="T5" fmla="*/ 97 h 98"/>
                  <a:gd name="T6" fmla="*/ 186 w 187"/>
                  <a:gd name="T7" fmla="*/ 82 h 98"/>
                  <a:gd name="T8" fmla="*/ 5 w 187"/>
                  <a:gd name="T9" fmla="*/ 0 h 98"/>
                </a:gdLst>
                <a:ahLst/>
                <a:cxnLst>
                  <a:cxn ang="0">
                    <a:pos x="T0" y="T1"/>
                  </a:cxn>
                  <a:cxn ang="0">
                    <a:pos x="T2" y="T3"/>
                  </a:cxn>
                  <a:cxn ang="0">
                    <a:pos x="T4" y="T5"/>
                  </a:cxn>
                  <a:cxn ang="0">
                    <a:pos x="T6" y="T7"/>
                  </a:cxn>
                  <a:cxn ang="0">
                    <a:pos x="T8" y="T9"/>
                  </a:cxn>
                </a:cxnLst>
                <a:rect l="0" t="0" r="r" b="b"/>
                <a:pathLst>
                  <a:path w="187" h="98">
                    <a:moveTo>
                      <a:pt x="5" y="0"/>
                    </a:moveTo>
                    <a:lnTo>
                      <a:pt x="0" y="14"/>
                    </a:lnTo>
                    <a:lnTo>
                      <a:pt x="184" y="97"/>
                    </a:lnTo>
                    <a:lnTo>
                      <a:pt x="186" y="82"/>
                    </a:lnTo>
                    <a:lnTo>
                      <a:pt x="5"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3" name="Freeform 142"/>
              <p:cNvSpPr>
                <a:spLocks/>
              </p:cNvSpPr>
              <p:nvPr/>
            </p:nvSpPr>
            <p:spPr bwMode="auto">
              <a:xfrm>
                <a:off x="1862" y="1040"/>
                <a:ext cx="28" cy="22"/>
              </a:xfrm>
              <a:custGeom>
                <a:avLst/>
                <a:gdLst>
                  <a:gd name="T0" fmla="*/ 6 w 28"/>
                  <a:gd name="T1" fmla="*/ 0 h 22"/>
                  <a:gd name="T2" fmla="*/ 0 w 28"/>
                  <a:gd name="T3" fmla="*/ 15 h 22"/>
                  <a:gd name="T4" fmla="*/ 23 w 28"/>
                  <a:gd name="T5" fmla="*/ 21 h 22"/>
                  <a:gd name="T6" fmla="*/ 27 w 28"/>
                  <a:gd name="T7" fmla="*/ 13 h 22"/>
                  <a:gd name="T8" fmla="*/ 6 w 28"/>
                  <a:gd name="T9" fmla="*/ 0 h 22"/>
                </a:gdLst>
                <a:ahLst/>
                <a:cxnLst>
                  <a:cxn ang="0">
                    <a:pos x="T0" y="T1"/>
                  </a:cxn>
                  <a:cxn ang="0">
                    <a:pos x="T2" y="T3"/>
                  </a:cxn>
                  <a:cxn ang="0">
                    <a:pos x="T4" y="T5"/>
                  </a:cxn>
                  <a:cxn ang="0">
                    <a:pos x="T6" y="T7"/>
                  </a:cxn>
                  <a:cxn ang="0">
                    <a:pos x="T8" y="T9"/>
                  </a:cxn>
                </a:cxnLst>
                <a:rect l="0" t="0" r="r" b="b"/>
                <a:pathLst>
                  <a:path w="28" h="22">
                    <a:moveTo>
                      <a:pt x="6" y="0"/>
                    </a:moveTo>
                    <a:lnTo>
                      <a:pt x="0" y="15"/>
                    </a:lnTo>
                    <a:lnTo>
                      <a:pt x="23" y="21"/>
                    </a:lnTo>
                    <a:lnTo>
                      <a:pt x="27" y="13"/>
                    </a:lnTo>
                    <a:lnTo>
                      <a:pt x="6"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 name="Freeform 143"/>
              <p:cNvSpPr>
                <a:spLocks/>
              </p:cNvSpPr>
              <p:nvPr/>
            </p:nvSpPr>
            <p:spPr bwMode="auto">
              <a:xfrm>
                <a:off x="1885" y="1056"/>
                <a:ext cx="155" cy="76"/>
              </a:xfrm>
              <a:custGeom>
                <a:avLst/>
                <a:gdLst>
                  <a:gd name="T0" fmla="*/ 2 w 155"/>
                  <a:gd name="T1" fmla="*/ 0 h 76"/>
                  <a:gd name="T2" fmla="*/ 0 w 155"/>
                  <a:gd name="T3" fmla="*/ 5 h 76"/>
                  <a:gd name="T4" fmla="*/ 148 w 155"/>
                  <a:gd name="T5" fmla="*/ 75 h 76"/>
                  <a:gd name="T6" fmla="*/ 154 w 155"/>
                  <a:gd name="T7" fmla="*/ 69 h 76"/>
                  <a:gd name="T8" fmla="*/ 2 w 155"/>
                  <a:gd name="T9" fmla="*/ 0 h 76"/>
                </a:gdLst>
                <a:ahLst/>
                <a:cxnLst>
                  <a:cxn ang="0">
                    <a:pos x="T0" y="T1"/>
                  </a:cxn>
                  <a:cxn ang="0">
                    <a:pos x="T2" y="T3"/>
                  </a:cxn>
                  <a:cxn ang="0">
                    <a:pos x="T4" y="T5"/>
                  </a:cxn>
                  <a:cxn ang="0">
                    <a:pos x="T6" y="T7"/>
                  </a:cxn>
                  <a:cxn ang="0">
                    <a:pos x="T8" y="T9"/>
                  </a:cxn>
                </a:cxnLst>
                <a:rect l="0" t="0" r="r" b="b"/>
                <a:pathLst>
                  <a:path w="155" h="76">
                    <a:moveTo>
                      <a:pt x="2" y="0"/>
                    </a:moveTo>
                    <a:lnTo>
                      <a:pt x="0" y="5"/>
                    </a:lnTo>
                    <a:lnTo>
                      <a:pt x="148" y="75"/>
                    </a:lnTo>
                    <a:lnTo>
                      <a:pt x="154" y="69"/>
                    </a:lnTo>
                    <a:lnTo>
                      <a:pt x="2"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 name="Freeform 144"/>
              <p:cNvSpPr>
                <a:spLocks/>
              </p:cNvSpPr>
              <p:nvPr/>
            </p:nvSpPr>
            <p:spPr bwMode="auto">
              <a:xfrm>
                <a:off x="1248" y="989"/>
                <a:ext cx="279" cy="201"/>
              </a:xfrm>
              <a:custGeom>
                <a:avLst/>
                <a:gdLst>
                  <a:gd name="T0" fmla="*/ 278 w 279"/>
                  <a:gd name="T1" fmla="*/ 169 h 201"/>
                  <a:gd name="T2" fmla="*/ 263 w 279"/>
                  <a:gd name="T3" fmla="*/ 200 h 201"/>
                  <a:gd name="T4" fmla="*/ 0 w 279"/>
                  <a:gd name="T5" fmla="*/ 36 h 201"/>
                  <a:gd name="T6" fmla="*/ 1 w 279"/>
                  <a:gd name="T7" fmla="*/ 0 h 201"/>
                  <a:gd name="T8" fmla="*/ 278 w 279"/>
                  <a:gd name="T9" fmla="*/ 169 h 201"/>
                </a:gdLst>
                <a:ahLst/>
                <a:cxnLst>
                  <a:cxn ang="0">
                    <a:pos x="T0" y="T1"/>
                  </a:cxn>
                  <a:cxn ang="0">
                    <a:pos x="T2" y="T3"/>
                  </a:cxn>
                  <a:cxn ang="0">
                    <a:pos x="T4" y="T5"/>
                  </a:cxn>
                  <a:cxn ang="0">
                    <a:pos x="T6" y="T7"/>
                  </a:cxn>
                  <a:cxn ang="0">
                    <a:pos x="T8" y="T9"/>
                  </a:cxn>
                </a:cxnLst>
                <a:rect l="0" t="0" r="r" b="b"/>
                <a:pathLst>
                  <a:path w="279" h="201">
                    <a:moveTo>
                      <a:pt x="278" y="169"/>
                    </a:moveTo>
                    <a:lnTo>
                      <a:pt x="263" y="200"/>
                    </a:lnTo>
                    <a:lnTo>
                      <a:pt x="0" y="36"/>
                    </a:lnTo>
                    <a:lnTo>
                      <a:pt x="1" y="0"/>
                    </a:lnTo>
                    <a:lnTo>
                      <a:pt x="278" y="169"/>
                    </a:lnTo>
                  </a:path>
                </a:pathLst>
              </a:custGeom>
              <a:solidFill>
                <a:srgbClr val="545400"/>
              </a:solidFill>
              <a:ln w="12700" cap="rnd" cmpd="sng">
                <a:solidFill>
                  <a:srgbClr val="5454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 name="Freeform 145"/>
              <p:cNvSpPr>
                <a:spLocks/>
              </p:cNvSpPr>
              <p:nvPr/>
            </p:nvSpPr>
            <p:spPr bwMode="auto">
              <a:xfrm>
                <a:off x="1231" y="620"/>
                <a:ext cx="459" cy="537"/>
              </a:xfrm>
              <a:custGeom>
                <a:avLst/>
                <a:gdLst>
                  <a:gd name="T0" fmla="*/ 165 w 459"/>
                  <a:gd name="T1" fmla="*/ 0 h 537"/>
                  <a:gd name="T2" fmla="*/ 458 w 459"/>
                  <a:gd name="T3" fmla="*/ 180 h 537"/>
                  <a:gd name="T4" fmla="*/ 293 w 459"/>
                  <a:gd name="T5" fmla="*/ 536 h 537"/>
                  <a:gd name="T6" fmla="*/ 0 w 459"/>
                  <a:gd name="T7" fmla="*/ 357 h 537"/>
                  <a:gd name="T8" fmla="*/ 165 w 459"/>
                  <a:gd name="T9" fmla="*/ 0 h 537"/>
                </a:gdLst>
                <a:ahLst/>
                <a:cxnLst>
                  <a:cxn ang="0">
                    <a:pos x="T0" y="T1"/>
                  </a:cxn>
                  <a:cxn ang="0">
                    <a:pos x="T2" y="T3"/>
                  </a:cxn>
                  <a:cxn ang="0">
                    <a:pos x="T4" y="T5"/>
                  </a:cxn>
                  <a:cxn ang="0">
                    <a:pos x="T6" y="T7"/>
                  </a:cxn>
                  <a:cxn ang="0">
                    <a:pos x="T8" y="T9"/>
                  </a:cxn>
                </a:cxnLst>
                <a:rect l="0" t="0" r="r" b="b"/>
                <a:pathLst>
                  <a:path w="459" h="537">
                    <a:moveTo>
                      <a:pt x="165" y="0"/>
                    </a:moveTo>
                    <a:lnTo>
                      <a:pt x="458" y="180"/>
                    </a:lnTo>
                    <a:lnTo>
                      <a:pt x="293" y="536"/>
                    </a:lnTo>
                    <a:lnTo>
                      <a:pt x="0" y="357"/>
                    </a:lnTo>
                    <a:lnTo>
                      <a:pt x="165" y="0"/>
                    </a:lnTo>
                  </a:path>
                </a:pathLst>
              </a:custGeom>
              <a:solidFill>
                <a:srgbClr val="FFFF00"/>
              </a:solidFill>
              <a:ln w="12700" cap="rnd" cmpd="sng">
                <a:solidFill>
                  <a:srgbClr val="5454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 name="Freeform 146"/>
              <p:cNvSpPr>
                <a:spLocks/>
              </p:cNvSpPr>
              <p:nvPr/>
            </p:nvSpPr>
            <p:spPr bwMode="auto">
              <a:xfrm>
                <a:off x="1415" y="612"/>
                <a:ext cx="292" cy="187"/>
              </a:xfrm>
              <a:custGeom>
                <a:avLst/>
                <a:gdLst>
                  <a:gd name="T0" fmla="*/ 280 w 292"/>
                  <a:gd name="T1" fmla="*/ 186 h 187"/>
                  <a:gd name="T2" fmla="*/ 291 w 292"/>
                  <a:gd name="T3" fmla="*/ 158 h 187"/>
                  <a:gd name="T4" fmla="*/ 27 w 292"/>
                  <a:gd name="T5" fmla="*/ 0 h 187"/>
                  <a:gd name="T6" fmla="*/ 0 w 292"/>
                  <a:gd name="T7" fmla="*/ 19 h 187"/>
                  <a:gd name="T8" fmla="*/ 280 w 292"/>
                  <a:gd name="T9" fmla="*/ 186 h 187"/>
                </a:gdLst>
                <a:ahLst/>
                <a:cxnLst>
                  <a:cxn ang="0">
                    <a:pos x="T0" y="T1"/>
                  </a:cxn>
                  <a:cxn ang="0">
                    <a:pos x="T2" y="T3"/>
                  </a:cxn>
                  <a:cxn ang="0">
                    <a:pos x="T4" y="T5"/>
                  </a:cxn>
                  <a:cxn ang="0">
                    <a:pos x="T6" y="T7"/>
                  </a:cxn>
                  <a:cxn ang="0">
                    <a:pos x="T8" y="T9"/>
                  </a:cxn>
                </a:cxnLst>
                <a:rect l="0" t="0" r="r" b="b"/>
                <a:pathLst>
                  <a:path w="292" h="187">
                    <a:moveTo>
                      <a:pt x="280" y="186"/>
                    </a:moveTo>
                    <a:lnTo>
                      <a:pt x="291" y="158"/>
                    </a:lnTo>
                    <a:lnTo>
                      <a:pt x="27" y="0"/>
                    </a:lnTo>
                    <a:lnTo>
                      <a:pt x="0" y="19"/>
                    </a:lnTo>
                    <a:lnTo>
                      <a:pt x="280" y="186"/>
                    </a:lnTo>
                  </a:path>
                </a:pathLst>
              </a:custGeom>
              <a:solidFill>
                <a:srgbClr val="545400"/>
              </a:solidFill>
              <a:ln w="12700" cap="rnd" cmpd="sng">
                <a:solidFill>
                  <a:srgbClr val="5454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8" name="Freeform 147"/>
              <p:cNvSpPr>
                <a:spLocks/>
              </p:cNvSpPr>
              <p:nvPr/>
            </p:nvSpPr>
            <p:spPr bwMode="auto">
              <a:xfrm>
                <a:off x="1423" y="877"/>
                <a:ext cx="49" cy="34"/>
              </a:xfrm>
              <a:custGeom>
                <a:avLst/>
                <a:gdLst>
                  <a:gd name="T0" fmla="*/ 27 w 49"/>
                  <a:gd name="T1" fmla="*/ 0 h 34"/>
                  <a:gd name="T2" fmla="*/ 42 w 49"/>
                  <a:gd name="T3" fmla="*/ 9 h 34"/>
                  <a:gd name="T4" fmla="*/ 48 w 49"/>
                  <a:gd name="T5" fmla="*/ 25 h 34"/>
                  <a:gd name="T6" fmla="*/ 35 w 49"/>
                  <a:gd name="T7" fmla="*/ 33 h 34"/>
                  <a:gd name="T8" fmla="*/ 19 w 49"/>
                  <a:gd name="T9" fmla="*/ 32 h 34"/>
                  <a:gd name="T10" fmla="*/ 2 w 49"/>
                  <a:gd name="T11" fmla="*/ 22 h 34"/>
                  <a:gd name="T12" fmla="*/ 0 w 49"/>
                  <a:gd name="T13" fmla="*/ 8 h 34"/>
                  <a:gd name="T14" fmla="*/ 11 w 49"/>
                  <a:gd name="T15" fmla="*/ 1 h 34"/>
                  <a:gd name="T16" fmla="*/ 27 w 49"/>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4">
                    <a:moveTo>
                      <a:pt x="27" y="0"/>
                    </a:moveTo>
                    <a:lnTo>
                      <a:pt x="42" y="9"/>
                    </a:lnTo>
                    <a:lnTo>
                      <a:pt x="48" y="25"/>
                    </a:lnTo>
                    <a:lnTo>
                      <a:pt x="35" y="33"/>
                    </a:lnTo>
                    <a:lnTo>
                      <a:pt x="19" y="32"/>
                    </a:lnTo>
                    <a:lnTo>
                      <a:pt x="2" y="22"/>
                    </a:lnTo>
                    <a:lnTo>
                      <a:pt x="0" y="8"/>
                    </a:lnTo>
                    <a:lnTo>
                      <a:pt x="11" y="1"/>
                    </a:lnTo>
                    <a:lnTo>
                      <a:pt x="27" y="0"/>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9" name="Freeform 148"/>
              <p:cNvSpPr>
                <a:spLocks/>
              </p:cNvSpPr>
              <p:nvPr/>
            </p:nvSpPr>
            <p:spPr bwMode="auto">
              <a:xfrm>
                <a:off x="1310" y="867"/>
                <a:ext cx="136" cy="168"/>
              </a:xfrm>
              <a:custGeom>
                <a:avLst/>
                <a:gdLst>
                  <a:gd name="T0" fmla="*/ 134 w 136"/>
                  <a:gd name="T1" fmla="*/ 20 h 168"/>
                  <a:gd name="T2" fmla="*/ 2 w 136"/>
                  <a:gd name="T3" fmla="*/ 0 h 168"/>
                  <a:gd name="T4" fmla="*/ 0 w 136"/>
                  <a:gd name="T5" fmla="*/ 13 h 168"/>
                  <a:gd name="T6" fmla="*/ 133 w 136"/>
                  <a:gd name="T7" fmla="*/ 23 h 168"/>
                  <a:gd name="T8" fmla="*/ 13 w 136"/>
                  <a:gd name="T9" fmla="*/ 158 h 168"/>
                  <a:gd name="T10" fmla="*/ 16 w 136"/>
                  <a:gd name="T11" fmla="*/ 167 h 168"/>
                  <a:gd name="T12" fmla="*/ 135 w 136"/>
                  <a:gd name="T13" fmla="*/ 27 h 168"/>
                  <a:gd name="T14" fmla="*/ 132 w 136"/>
                  <a:gd name="T15" fmla="*/ 19 h 168"/>
                  <a:gd name="T16" fmla="*/ 134 w 136"/>
                  <a:gd name="T17" fmla="*/ 2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68">
                    <a:moveTo>
                      <a:pt x="134" y="20"/>
                    </a:moveTo>
                    <a:lnTo>
                      <a:pt x="2" y="0"/>
                    </a:lnTo>
                    <a:lnTo>
                      <a:pt x="0" y="13"/>
                    </a:lnTo>
                    <a:lnTo>
                      <a:pt x="133" y="23"/>
                    </a:lnTo>
                    <a:lnTo>
                      <a:pt x="13" y="158"/>
                    </a:lnTo>
                    <a:lnTo>
                      <a:pt x="16" y="167"/>
                    </a:lnTo>
                    <a:lnTo>
                      <a:pt x="135" y="27"/>
                    </a:lnTo>
                    <a:lnTo>
                      <a:pt x="132" y="19"/>
                    </a:lnTo>
                    <a:lnTo>
                      <a:pt x="134" y="20"/>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0" name="Freeform 149"/>
              <p:cNvSpPr>
                <a:spLocks/>
              </p:cNvSpPr>
              <p:nvPr/>
            </p:nvSpPr>
            <p:spPr bwMode="auto">
              <a:xfrm>
                <a:off x="1742" y="773"/>
                <a:ext cx="146" cy="51"/>
              </a:xfrm>
              <a:custGeom>
                <a:avLst/>
                <a:gdLst>
                  <a:gd name="T0" fmla="*/ 50 w 146"/>
                  <a:gd name="T1" fmla="*/ 0 h 51"/>
                  <a:gd name="T2" fmla="*/ 0 w 146"/>
                  <a:gd name="T3" fmla="*/ 8 h 51"/>
                  <a:gd name="T4" fmla="*/ 97 w 146"/>
                  <a:gd name="T5" fmla="*/ 50 h 51"/>
                  <a:gd name="T6" fmla="*/ 145 w 146"/>
                  <a:gd name="T7" fmla="*/ 45 h 51"/>
                  <a:gd name="T8" fmla="*/ 50 w 146"/>
                  <a:gd name="T9" fmla="*/ 0 h 51"/>
                </a:gdLst>
                <a:ahLst/>
                <a:cxnLst>
                  <a:cxn ang="0">
                    <a:pos x="T0" y="T1"/>
                  </a:cxn>
                  <a:cxn ang="0">
                    <a:pos x="T2" y="T3"/>
                  </a:cxn>
                  <a:cxn ang="0">
                    <a:pos x="T4" y="T5"/>
                  </a:cxn>
                  <a:cxn ang="0">
                    <a:pos x="T6" y="T7"/>
                  </a:cxn>
                  <a:cxn ang="0">
                    <a:pos x="T8" y="T9"/>
                  </a:cxn>
                </a:cxnLst>
                <a:rect l="0" t="0" r="r" b="b"/>
                <a:pathLst>
                  <a:path w="146" h="51">
                    <a:moveTo>
                      <a:pt x="50" y="0"/>
                    </a:moveTo>
                    <a:lnTo>
                      <a:pt x="0" y="8"/>
                    </a:lnTo>
                    <a:lnTo>
                      <a:pt x="97" y="50"/>
                    </a:lnTo>
                    <a:lnTo>
                      <a:pt x="145" y="45"/>
                    </a:lnTo>
                    <a:lnTo>
                      <a:pt x="50"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1" name="Freeform 150"/>
              <p:cNvSpPr>
                <a:spLocks/>
              </p:cNvSpPr>
              <p:nvPr/>
            </p:nvSpPr>
            <p:spPr bwMode="auto">
              <a:xfrm>
                <a:off x="1712" y="781"/>
                <a:ext cx="128" cy="114"/>
              </a:xfrm>
              <a:custGeom>
                <a:avLst/>
                <a:gdLst>
                  <a:gd name="T0" fmla="*/ 31 w 128"/>
                  <a:gd name="T1" fmla="*/ 0 h 114"/>
                  <a:gd name="T2" fmla="*/ 127 w 128"/>
                  <a:gd name="T3" fmla="*/ 42 h 114"/>
                  <a:gd name="T4" fmla="*/ 94 w 128"/>
                  <a:gd name="T5" fmla="*/ 113 h 114"/>
                  <a:gd name="T6" fmla="*/ 0 w 128"/>
                  <a:gd name="T7" fmla="*/ 70 h 114"/>
                  <a:gd name="T8" fmla="*/ 31 w 128"/>
                  <a:gd name="T9" fmla="*/ 0 h 114"/>
                </a:gdLst>
                <a:ahLst/>
                <a:cxnLst>
                  <a:cxn ang="0">
                    <a:pos x="T0" y="T1"/>
                  </a:cxn>
                  <a:cxn ang="0">
                    <a:pos x="T2" y="T3"/>
                  </a:cxn>
                  <a:cxn ang="0">
                    <a:pos x="T4" y="T5"/>
                  </a:cxn>
                  <a:cxn ang="0">
                    <a:pos x="T6" y="T7"/>
                  </a:cxn>
                  <a:cxn ang="0">
                    <a:pos x="T8" y="T9"/>
                  </a:cxn>
                </a:cxnLst>
                <a:rect l="0" t="0" r="r" b="b"/>
                <a:pathLst>
                  <a:path w="128" h="114">
                    <a:moveTo>
                      <a:pt x="31" y="0"/>
                    </a:moveTo>
                    <a:lnTo>
                      <a:pt x="127" y="42"/>
                    </a:lnTo>
                    <a:lnTo>
                      <a:pt x="94" y="113"/>
                    </a:lnTo>
                    <a:lnTo>
                      <a:pt x="0" y="70"/>
                    </a:lnTo>
                    <a:lnTo>
                      <a:pt x="31"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2" name="Freeform 151"/>
              <p:cNvSpPr>
                <a:spLocks/>
              </p:cNvSpPr>
              <p:nvPr/>
            </p:nvSpPr>
            <p:spPr bwMode="auto">
              <a:xfrm>
                <a:off x="1839" y="812"/>
                <a:ext cx="75" cy="33"/>
              </a:xfrm>
              <a:custGeom>
                <a:avLst/>
                <a:gdLst>
                  <a:gd name="T0" fmla="*/ 48 w 75"/>
                  <a:gd name="T1" fmla="*/ 6 h 33"/>
                  <a:gd name="T2" fmla="*/ 0 w 75"/>
                  <a:gd name="T3" fmla="*/ 11 h 33"/>
                  <a:gd name="T4" fmla="*/ 35 w 75"/>
                  <a:gd name="T5" fmla="*/ 32 h 33"/>
                  <a:gd name="T6" fmla="*/ 74 w 75"/>
                  <a:gd name="T7" fmla="*/ 20 h 33"/>
                  <a:gd name="T8" fmla="*/ 46 w 75"/>
                  <a:gd name="T9" fmla="*/ 0 h 33"/>
                  <a:gd name="T10" fmla="*/ 48 w 75"/>
                  <a:gd name="T11" fmla="*/ 6 h 33"/>
                </a:gdLst>
                <a:ahLst/>
                <a:cxnLst>
                  <a:cxn ang="0">
                    <a:pos x="T0" y="T1"/>
                  </a:cxn>
                  <a:cxn ang="0">
                    <a:pos x="T2" y="T3"/>
                  </a:cxn>
                  <a:cxn ang="0">
                    <a:pos x="T4" y="T5"/>
                  </a:cxn>
                  <a:cxn ang="0">
                    <a:pos x="T6" y="T7"/>
                  </a:cxn>
                  <a:cxn ang="0">
                    <a:pos x="T8" y="T9"/>
                  </a:cxn>
                  <a:cxn ang="0">
                    <a:pos x="T10" y="T11"/>
                  </a:cxn>
                </a:cxnLst>
                <a:rect l="0" t="0" r="r" b="b"/>
                <a:pathLst>
                  <a:path w="75" h="33">
                    <a:moveTo>
                      <a:pt x="48" y="6"/>
                    </a:moveTo>
                    <a:lnTo>
                      <a:pt x="0" y="11"/>
                    </a:lnTo>
                    <a:lnTo>
                      <a:pt x="35" y="32"/>
                    </a:lnTo>
                    <a:lnTo>
                      <a:pt x="74" y="20"/>
                    </a:lnTo>
                    <a:lnTo>
                      <a:pt x="46" y="0"/>
                    </a:lnTo>
                    <a:lnTo>
                      <a:pt x="48" y="6"/>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3" name="Freeform 152"/>
              <p:cNvSpPr>
                <a:spLocks/>
              </p:cNvSpPr>
              <p:nvPr/>
            </p:nvSpPr>
            <p:spPr bwMode="auto">
              <a:xfrm>
                <a:off x="1875" y="832"/>
                <a:ext cx="54" cy="41"/>
              </a:xfrm>
              <a:custGeom>
                <a:avLst/>
                <a:gdLst>
                  <a:gd name="T0" fmla="*/ 38 w 54"/>
                  <a:gd name="T1" fmla="*/ 0 h 41"/>
                  <a:gd name="T2" fmla="*/ 0 w 54"/>
                  <a:gd name="T3" fmla="*/ 13 h 41"/>
                  <a:gd name="T4" fmla="*/ 16 w 54"/>
                  <a:gd name="T5" fmla="*/ 40 h 41"/>
                  <a:gd name="T6" fmla="*/ 53 w 54"/>
                  <a:gd name="T7" fmla="*/ 23 h 41"/>
                  <a:gd name="T8" fmla="*/ 38 w 54"/>
                  <a:gd name="T9" fmla="*/ 0 h 41"/>
                </a:gdLst>
                <a:ahLst/>
                <a:cxnLst>
                  <a:cxn ang="0">
                    <a:pos x="T0" y="T1"/>
                  </a:cxn>
                  <a:cxn ang="0">
                    <a:pos x="T2" y="T3"/>
                  </a:cxn>
                  <a:cxn ang="0">
                    <a:pos x="T4" y="T5"/>
                  </a:cxn>
                  <a:cxn ang="0">
                    <a:pos x="T6" y="T7"/>
                  </a:cxn>
                  <a:cxn ang="0">
                    <a:pos x="T8" y="T9"/>
                  </a:cxn>
                </a:cxnLst>
                <a:rect l="0" t="0" r="r" b="b"/>
                <a:pathLst>
                  <a:path w="54" h="41">
                    <a:moveTo>
                      <a:pt x="38" y="0"/>
                    </a:moveTo>
                    <a:lnTo>
                      <a:pt x="0" y="13"/>
                    </a:lnTo>
                    <a:lnTo>
                      <a:pt x="16" y="40"/>
                    </a:lnTo>
                    <a:lnTo>
                      <a:pt x="53" y="23"/>
                    </a:lnTo>
                    <a:lnTo>
                      <a:pt x="38"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4" name="Freeform 153"/>
              <p:cNvSpPr>
                <a:spLocks/>
              </p:cNvSpPr>
              <p:nvPr/>
            </p:nvSpPr>
            <p:spPr bwMode="auto">
              <a:xfrm>
                <a:off x="1806" y="823"/>
                <a:ext cx="84" cy="97"/>
              </a:xfrm>
              <a:custGeom>
                <a:avLst/>
                <a:gdLst>
                  <a:gd name="T0" fmla="*/ 0 w 84"/>
                  <a:gd name="T1" fmla="*/ 70 h 97"/>
                  <a:gd name="T2" fmla="*/ 62 w 84"/>
                  <a:gd name="T3" fmla="*/ 96 h 97"/>
                  <a:gd name="T4" fmla="*/ 83 w 84"/>
                  <a:gd name="T5" fmla="*/ 50 h 97"/>
                  <a:gd name="T6" fmla="*/ 66 w 84"/>
                  <a:gd name="T7" fmla="*/ 21 h 97"/>
                  <a:gd name="T8" fmla="*/ 32 w 84"/>
                  <a:gd name="T9" fmla="*/ 0 h 97"/>
                  <a:gd name="T10" fmla="*/ 0 w 84"/>
                  <a:gd name="T11" fmla="*/ 70 h 97"/>
                </a:gdLst>
                <a:ahLst/>
                <a:cxnLst>
                  <a:cxn ang="0">
                    <a:pos x="T0" y="T1"/>
                  </a:cxn>
                  <a:cxn ang="0">
                    <a:pos x="T2" y="T3"/>
                  </a:cxn>
                  <a:cxn ang="0">
                    <a:pos x="T4" y="T5"/>
                  </a:cxn>
                  <a:cxn ang="0">
                    <a:pos x="T6" y="T7"/>
                  </a:cxn>
                  <a:cxn ang="0">
                    <a:pos x="T8" y="T9"/>
                  </a:cxn>
                  <a:cxn ang="0">
                    <a:pos x="T10" y="T11"/>
                  </a:cxn>
                </a:cxnLst>
                <a:rect l="0" t="0" r="r" b="b"/>
                <a:pathLst>
                  <a:path w="84" h="97">
                    <a:moveTo>
                      <a:pt x="0" y="70"/>
                    </a:moveTo>
                    <a:lnTo>
                      <a:pt x="62" y="96"/>
                    </a:lnTo>
                    <a:lnTo>
                      <a:pt x="83" y="50"/>
                    </a:lnTo>
                    <a:lnTo>
                      <a:pt x="66" y="21"/>
                    </a:lnTo>
                    <a:lnTo>
                      <a:pt x="32" y="0"/>
                    </a:lnTo>
                    <a:lnTo>
                      <a:pt x="0" y="7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5" name="Freeform 154"/>
              <p:cNvSpPr>
                <a:spLocks/>
              </p:cNvSpPr>
              <p:nvPr/>
            </p:nvSpPr>
            <p:spPr bwMode="auto">
              <a:xfrm>
                <a:off x="1868" y="858"/>
                <a:ext cx="61" cy="63"/>
              </a:xfrm>
              <a:custGeom>
                <a:avLst/>
                <a:gdLst>
                  <a:gd name="T0" fmla="*/ 60 w 61"/>
                  <a:gd name="T1" fmla="*/ 0 h 63"/>
                  <a:gd name="T2" fmla="*/ 22 w 61"/>
                  <a:gd name="T3" fmla="*/ 17 h 63"/>
                  <a:gd name="T4" fmla="*/ 0 w 61"/>
                  <a:gd name="T5" fmla="*/ 62 h 63"/>
                  <a:gd name="T6" fmla="*/ 37 w 61"/>
                  <a:gd name="T7" fmla="*/ 47 h 63"/>
                  <a:gd name="T8" fmla="*/ 60 w 61"/>
                  <a:gd name="T9" fmla="*/ 0 h 63"/>
                </a:gdLst>
                <a:ahLst/>
                <a:cxnLst>
                  <a:cxn ang="0">
                    <a:pos x="T0" y="T1"/>
                  </a:cxn>
                  <a:cxn ang="0">
                    <a:pos x="T2" y="T3"/>
                  </a:cxn>
                  <a:cxn ang="0">
                    <a:pos x="T4" y="T5"/>
                  </a:cxn>
                  <a:cxn ang="0">
                    <a:pos x="T6" y="T7"/>
                  </a:cxn>
                  <a:cxn ang="0">
                    <a:pos x="T8" y="T9"/>
                  </a:cxn>
                </a:cxnLst>
                <a:rect l="0" t="0" r="r" b="b"/>
                <a:pathLst>
                  <a:path w="61" h="63">
                    <a:moveTo>
                      <a:pt x="60" y="0"/>
                    </a:moveTo>
                    <a:lnTo>
                      <a:pt x="22" y="17"/>
                    </a:lnTo>
                    <a:lnTo>
                      <a:pt x="0" y="62"/>
                    </a:lnTo>
                    <a:lnTo>
                      <a:pt x="37" y="47"/>
                    </a:lnTo>
                    <a:lnTo>
                      <a:pt x="60"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6" name="Freeform 155"/>
              <p:cNvSpPr>
                <a:spLocks/>
              </p:cNvSpPr>
              <p:nvPr/>
            </p:nvSpPr>
            <p:spPr bwMode="auto">
              <a:xfrm>
                <a:off x="1693" y="755"/>
                <a:ext cx="103" cy="30"/>
              </a:xfrm>
              <a:custGeom>
                <a:avLst/>
                <a:gdLst>
                  <a:gd name="T0" fmla="*/ 50 w 103"/>
                  <a:gd name="T1" fmla="*/ 29 h 30"/>
                  <a:gd name="T2" fmla="*/ 0 w 103"/>
                  <a:gd name="T3" fmla="*/ 0 h 30"/>
                  <a:gd name="T4" fmla="*/ 44 w 103"/>
                  <a:gd name="T5" fmla="*/ 0 h 30"/>
                  <a:gd name="T6" fmla="*/ 102 w 103"/>
                  <a:gd name="T7" fmla="*/ 21 h 30"/>
                  <a:gd name="T8" fmla="*/ 50 w 103"/>
                  <a:gd name="T9" fmla="*/ 29 h 30"/>
                </a:gdLst>
                <a:ahLst/>
                <a:cxnLst>
                  <a:cxn ang="0">
                    <a:pos x="T0" y="T1"/>
                  </a:cxn>
                  <a:cxn ang="0">
                    <a:pos x="T2" y="T3"/>
                  </a:cxn>
                  <a:cxn ang="0">
                    <a:pos x="T4" y="T5"/>
                  </a:cxn>
                  <a:cxn ang="0">
                    <a:pos x="T6" y="T7"/>
                  </a:cxn>
                  <a:cxn ang="0">
                    <a:pos x="T8" y="T9"/>
                  </a:cxn>
                </a:cxnLst>
                <a:rect l="0" t="0" r="r" b="b"/>
                <a:pathLst>
                  <a:path w="103" h="30">
                    <a:moveTo>
                      <a:pt x="50" y="29"/>
                    </a:moveTo>
                    <a:lnTo>
                      <a:pt x="0" y="0"/>
                    </a:lnTo>
                    <a:lnTo>
                      <a:pt x="44" y="0"/>
                    </a:lnTo>
                    <a:lnTo>
                      <a:pt x="102" y="21"/>
                    </a:lnTo>
                    <a:lnTo>
                      <a:pt x="50" y="29"/>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7" name="Freeform 156"/>
              <p:cNvSpPr>
                <a:spLocks/>
              </p:cNvSpPr>
              <p:nvPr/>
            </p:nvSpPr>
            <p:spPr bwMode="auto">
              <a:xfrm>
                <a:off x="1698" y="759"/>
                <a:ext cx="47" cy="47"/>
              </a:xfrm>
              <a:custGeom>
                <a:avLst/>
                <a:gdLst>
                  <a:gd name="T0" fmla="*/ 0 w 47"/>
                  <a:gd name="T1" fmla="*/ 0 h 47"/>
                  <a:gd name="T2" fmla="*/ 0 w 47"/>
                  <a:gd name="T3" fmla="*/ 13 h 47"/>
                  <a:gd name="T4" fmla="*/ 37 w 47"/>
                  <a:gd name="T5" fmla="*/ 46 h 47"/>
                  <a:gd name="T6" fmla="*/ 46 w 47"/>
                  <a:gd name="T7" fmla="*/ 24 h 47"/>
                  <a:gd name="T8" fmla="*/ 1 w 47"/>
                  <a:gd name="T9" fmla="*/ 0 h 47"/>
                  <a:gd name="T10" fmla="*/ 0 w 47"/>
                  <a:gd name="T11" fmla="*/ 0 h 47"/>
                </a:gdLst>
                <a:ahLst/>
                <a:cxnLst>
                  <a:cxn ang="0">
                    <a:pos x="T0" y="T1"/>
                  </a:cxn>
                  <a:cxn ang="0">
                    <a:pos x="T2" y="T3"/>
                  </a:cxn>
                  <a:cxn ang="0">
                    <a:pos x="T4" y="T5"/>
                  </a:cxn>
                  <a:cxn ang="0">
                    <a:pos x="T6" y="T7"/>
                  </a:cxn>
                  <a:cxn ang="0">
                    <a:pos x="T8" y="T9"/>
                  </a:cxn>
                  <a:cxn ang="0">
                    <a:pos x="T10" y="T11"/>
                  </a:cxn>
                </a:cxnLst>
                <a:rect l="0" t="0" r="r" b="b"/>
                <a:pathLst>
                  <a:path w="47" h="47">
                    <a:moveTo>
                      <a:pt x="0" y="0"/>
                    </a:moveTo>
                    <a:lnTo>
                      <a:pt x="0" y="13"/>
                    </a:lnTo>
                    <a:lnTo>
                      <a:pt x="37" y="46"/>
                    </a:lnTo>
                    <a:lnTo>
                      <a:pt x="46" y="24"/>
                    </a:lnTo>
                    <a:lnTo>
                      <a:pt x="1" y="0"/>
                    </a:lnTo>
                    <a:lnTo>
                      <a:pt x="0"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8" name="Freeform 157"/>
              <p:cNvSpPr>
                <a:spLocks/>
              </p:cNvSpPr>
              <p:nvPr/>
            </p:nvSpPr>
            <p:spPr bwMode="auto">
              <a:xfrm>
                <a:off x="1856" y="798"/>
                <a:ext cx="21" cy="19"/>
              </a:xfrm>
              <a:custGeom>
                <a:avLst/>
                <a:gdLst>
                  <a:gd name="T0" fmla="*/ 6 w 21"/>
                  <a:gd name="T1" fmla="*/ 0 h 19"/>
                  <a:gd name="T2" fmla="*/ 20 w 21"/>
                  <a:gd name="T3" fmla="*/ 7 h 19"/>
                  <a:gd name="T4" fmla="*/ 11 w 21"/>
                  <a:gd name="T5" fmla="*/ 18 h 19"/>
                  <a:gd name="T6" fmla="*/ 0 w 21"/>
                  <a:gd name="T7" fmla="*/ 13 h 19"/>
                  <a:gd name="T8" fmla="*/ 6 w 21"/>
                  <a:gd name="T9" fmla="*/ 0 h 19"/>
                </a:gdLst>
                <a:ahLst/>
                <a:cxnLst>
                  <a:cxn ang="0">
                    <a:pos x="T0" y="T1"/>
                  </a:cxn>
                  <a:cxn ang="0">
                    <a:pos x="T2" y="T3"/>
                  </a:cxn>
                  <a:cxn ang="0">
                    <a:pos x="T4" y="T5"/>
                  </a:cxn>
                  <a:cxn ang="0">
                    <a:pos x="T6" y="T7"/>
                  </a:cxn>
                  <a:cxn ang="0">
                    <a:pos x="T8" y="T9"/>
                  </a:cxn>
                </a:cxnLst>
                <a:rect l="0" t="0" r="r" b="b"/>
                <a:pathLst>
                  <a:path w="21" h="19">
                    <a:moveTo>
                      <a:pt x="6" y="0"/>
                    </a:moveTo>
                    <a:lnTo>
                      <a:pt x="20" y="7"/>
                    </a:lnTo>
                    <a:lnTo>
                      <a:pt x="11" y="18"/>
                    </a:lnTo>
                    <a:lnTo>
                      <a:pt x="0" y="13"/>
                    </a:lnTo>
                    <a:lnTo>
                      <a:pt x="6"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9" name="Freeform 158"/>
              <p:cNvSpPr>
                <a:spLocks/>
              </p:cNvSpPr>
              <p:nvPr/>
            </p:nvSpPr>
            <p:spPr bwMode="auto">
              <a:xfrm>
                <a:off x="1863" y="798"/>
                <a:ext cx="15" cy="10"/>
              </a:xfrm>
              <a:custGeom>
                <a:avLst/>
                <a:gdLst>
                  <a:gd name="T0" fmla="*/ 6 w 15"/>
                  <a:gd name="T1" fmla="*/ 3 h 10"/>
                  <a:gd name="T2" fmla="*/ 12 w 15"/>
                  <a:gd name="T3" fmla="*/ 6 h 10"/>
                  <a:gd name="T4" fmla="*/ 14 w 15"/>
                  <a:gd name="T5" fmla="*/ 8 h 10"/>
                  <a:gd name="T6" fmla="*/ 10 w 15"/>
                  <a:gd name="T7" fmla="*/ 9 h 10"/>
                  <a:gd name="T8" fmla="*/ 8 w 15"/>
                  <a:gd name="T9" fmla="*/ 4 h 10"/>
                  <a:gd name="T10" fmla="*/ 0 w 15"/>
                  <a:gd name="T11" fmla="*/ 0 h 10"/>
                  <a:gd name="T12" fmla="*/ 6 w 15"/>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15" h="10">
                    <a:moveTo>
                      <a:pt x="6" y="3"/>
                    </a:moveTo>
                    <a:lnTo>
                      <a:pt x="12" y="6"/>
                    </a:lnTo>
                    <a:lnTo>
                      <a:pt x="14" y="8"/>
                    </a:lnTo>
                    <a:lnTo>
                      <a:pt x="10" y="9"/>
                    </a:lnTo>
                    <a:lnTo>
                      <a:pt x="8" y="4"/>
                    </a:lnTo>
                    <a:lnTo>
                      <a:pt x="0" y="0"/>
                    </a:lnTo>
                    <a:lnTo>
                      <a:pt x="6" y="3"/>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0" name="Freeform 159"/>
              <p:cNvSpPr>
                <a:spLocks/>
              </p:cNvSpPr>
              <p:nvPr/>
            </p:nvSpPr>
            <p:spPr bwMode="auto">
              <a:xfrm>
                <a:off x="1824" y="780"/>
                <a:ext cx="16" cy="20"/>
              </a:xfrm>
              <a:custGeom>
                <a:avLst/>
                <a:gdLst>
                  <a:gd name="T0" fmla="*/ 1 w 16"/>
                  <a:gd name="T1" fmla="*/ 0 h 20"/>
                  <a:gd name="T2" fmla="*/ 15 w 16"/>
                  <a:gd name="T3" fmla="*/ 7 h 20"/>
                  <a:gd name="T4" fmla="*/ 9 w 16"/>
                  <a:gd name="T5" fmla="*/ 19 h 20"/>
                  <a:gd name="T6" fmla="*/ 0 w 16"/>
                  <a:gd name="T7" fmla="*/ 10 h 20"/>
                  <a:gd name="T8" fmla="*/ 1 w 16"/>
                  <a:gd name="T9" fmla="*/ 0 h 20"/>
                </a:gdLst>
                <a:ahLst/>
                <a:cxnLst>
                  <a:cxn ang="0">
                    <a:pos x="T0" y="T1"/>
                  </a:cxn>
                  <a:cxn ang="0">
                    <a:pos x="T2" y="T3"/>
                  </a:cxn>
                  <a:cxn ang="0">
                    <a:pos x="T4" y="T5"/>
                  </a:cxn>
                  <a:cxn ang="0">
                    <a:pos x="T6" y="T7"/>
                  </a:cxn>
                  <a:cxn ang="0">
                    <a:pos x="T8" y="T9"/>
                  </a:cxn>
                </a:cxnLst>
                <a:rect l="0" t="0" r="r" b="b"/>
                <a:pathLst>
                  <a:path w="16" h="20">
                    <a:moveTo>
                      <a:pt x="1" y="0"/>
                    </a:moveTo>
                    <a:lnTo>
                      <a:pt x="15" y="7"/>
                    </a:lnTo>
                    <a:lnTo>
                      <a:pt x="9" y="19"/>
                    </a:lnTo>
                    <a:lnTo>
                      <a:pt x="0" y="10"/>
                    </a:lnTo>
                    <a:lnTo>
                      <a:pt x="1"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 name="Freeform 160"/>
              <p:cNvSpPr>
                <a:spLocks/>
              </p:cNvSpPr>
              <p:nvPr/>
            </p:nvSpPr>
            <p:spPr bwMode="auto">
              <a:xfrm>
                <a:off x="1824" y="781"/>
                <a:ext cx="16" cy="9"/>
              </a:xfrm>
              <a:custGeom>
                <a:avLst/>
                <a:gdLst>
                  <a:gd name="T0" fmla="*/ 6 w 16"/>
                  <a:gd name="T1" fmla="*/ 2 h 9"/>
                  <a:gd name="T2" fmla="*/ 11 w 16"/>
                  <a:gd name="T3" fmla="*/ 6 h 9"/>
                  <a:gd name="T4" fmla="*/ 15 w 16"/>
                  <a:gd name="T5" fmla="*/ 7 h 9"/>
                  <a:gd name="T6" fmla="*/ 12 w 16"/>
                  <a:gd name="T7" fmla="*/ 8 h 9"/>
                  <a:gd name="T8" fmla="*/ 7 w 16"/>
                  <a:gd name="T9" fmla="*/ 7 h 9"/>
                  <a:gd name="T10" fmla="*/ 0 w 16"/>
                  <a:gd name="T11" fmla="*/ 4 h 9"/>
                  <a:gd name="T12" fmla="*/ 0 w 16"/>
                  <a:gd name="T13" fmla="*/ 0 h 9"/>
                  <a:gd name="T14" fmla="*/ 3 w 16"/>
                  <a:gd name="T15" fmla="*/ 0 h 9"/>
                  <a:gd name="T16" fmla="*/ 6 w 16"/>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6" y="2"/>
                    </a:moveTo>
                    <a:lnTo>
                      <a:pt x="11" y="6"/>
                    </a:lnTo>
                    <a:lnTo>
                      <a:pt x="15" y="7"/>
                    </a:lnTo>
                    <a:lnTo>
                      <a:pt x="12" y="8"/>
                    </a:lnTo>
                    <a:lnTo>
                      <a:pt x="7" y="7"/>
                    </a:lnTo>
                    <a:lnTo>
                      <a:pt x="0" y="4"/>
                    </a:lnTo>
                    <a:lnTo>
                      <a:pt x="0" y="0"/>
                    </a:lnTo>
                    <a:lnTo>
                      <a:pt x="3" y="0"/>
                    </a:lnTo>
                    <a:lnTo>
                      <a:pt x="6" y="2"/>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2" name="Freeform 161"/>
              <p:cNvSpPr>
                <a:spLocks/>
              </p:cNvSpPr>
              <p:nvPr/>
            </p:nvSpPr>
            <p:spPr bwMode="auto">
              <a:xfrm>
                <a:off x="1843" y="788"/>
                <a:ext cx="14" cy="19"/>
              </a:xfrm>
              <a:custGeom>
                <a:avLst/>
                <a:gdLst>
                  <a:gd name="T0" fmla="*/ 1 w 14"/>
                  <a:gd name="T1" fmla="*/ 0 h 19"/>
                  <a:gd name="T2" fmla="*/ 13 w 14"/>
                  <a:gd name="T3" fmla="*/ 9 h 19"/>
                  <a:gd name="T4" fmla="*/ 5 w 14"/>
                  <a:gd name="T5" fmla="*/ 18 h 19"/>
                  <a:gd name="T6" fmla="*/ 0 w 14"/>
                  <a:gd name="T7" fmla="*/ 16 h 19"/>
                  <a:gd name="T8" fmla="*/ 1 w 14"/>
                  <a:gd name="T9" fmla="*/ 0 h 19"/>
                </a:gdLst>
                <a:ahLst/>
                <a:cxnLst>
                  <a:cxn ang="0">
                    <a:pos x="T0" y="T1"/>
                  </a:cxn>
                  <a:cxn ang="0">
                    <a:pos x="T2" y="T3"/>
                  </a:cxn>
                  <a:cxn ang="0">
                    <a:pos x="T4" y="T5"/>
                  </a:cxn>
                  <a:cxn ang="0">
                    <a:pos x="T6" y="T7"/>
                  </a:cxn>
                  <a:cxn ang="0">
                    <a:pos x="T8" y="T9"/>
                  </a:cxn>
                </a:cxnLst>
                <a:rect l="0" t="0" r="r" b="b"/>
                <a:pathLst>
                  <a:path w="14" h="19">
                    <a:moveTo>
                      <a:pt x="1" y="0"/>
                    </a:moveTo>
                    <a:lnTo>
                      <a:pt x="13" y="9"/>
                    </a:lnTo>
                    <a:lnTo>
                      <a:pt x="5" y="18"/>
                    </a:lnTo>
                    <a:lnTo>
                      <a:pt x="0" y="16"/>
                    </a:lnTo>
                    <a:lnTo>
                      <a:pt x="1"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3" name="Freeform 162"/>
              <p:cNvSpPr>
                <a:spLocks/>
              </p:cNvSpPr>
              <p:nvPr/>
            </p:nvSpPr>
            <p:spPr bwMode="auto">
              <a:xfrm>
                <a:off x="1843" y="788"/>
                <a:ext cx="14" cy="11"/>
              </a:xfrm>
              <a:custGeom>
                <a:avLst/>
                <a:gdLst>
                  <a:gd name="T0" fmla="*/ 8 w 14"/>
                  <a:gd name="T1" fmla="*/ 5 h 11"/>
                  <a:gd name="T2" fmla="*/ 10 w 14"/>
                  <a:gd name="T3" fmla="*/ 9 h 11"/>
                  <a:gd name="T4" fmla="*/ 13 w 14"/>
                  <a:gd name="T5" fmla="*/ 10 h 11"/>
                  <a:gd name="T6" fmla="*/ 10 w 14"/>
                  <a:gd name="T7" fmla="*/ 9 h 11"/>
                  <a:gd name="T8" fmla="*/ 6 w 14"/>
                  <a:gd name="T9" fmla="*/ 7 h 11"/>
                  <a:gd name="T10" fmla="*/ 0 w 14"/>
                  <a:gd name="T11" fmla="*/ 4 h 11"/>
                  <a:gd name="T12" fmla="*/ 0 w 14"/>
                  <a:gd name="T13" fmla="*/ 0 h 11"/>
                  <a:gd name="T14" fmla="*/ 2 w 14"/>
                  <a:gd name="T15" fmla="*/ 2 h 11"/>
                  <a:gd name="T16" fmla="*/ 8 w 14"/>
                  <a:gd name="T17"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1">
                    <a:moveTo>
                      <a:pt x="8" y="5"/>
                    </a:moveTo>
                    <a:lnTo>
                      <a:pt x="10" y="9"/>
                    </a:lnTo>
                    <a:lnTo>
                      <a:pt x="13" y="10"/>
                    </a:lnTo>
                    <a:lnTo>
                      <a:pt x="10" y="9"/>
                    </a:lnTo>
                    <a:lnTo>
                      <a:pt x="6" y="7"/>
                    </a:lnTo>
                    <a:lnTo>
                      <a:pt x="0" y="4"/>
                    </a:lnTo>
                    <a:lnTo>
                      <a:pt x="0" y="0"/>
                    </a:lnTo>
                    <a:lnTo>
                      <a:pt x="2" y="2"/>
                    </a:lnTo>
                    <a:lnTo>
                      <a:pt x="8" y="5"/>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4" name="Freeform 163"/>
              <p:cNvSpPr>
                <a:spLocks/>
              </p:cNvSpPr>
              <p:nvPr/>
            </p:nvSpPr>
            <p:spPr bwMode="auto">
              <a:xfrm>
                <a:off x="1799" y="771"/>
                <a:ext cx="17" cy="17"/>
              </a:xfrm>
              <a:custGeom>
                <a:avLst/>
                <a:gdLst>
                  <a:gd name="T0" fmla="*/ 1 w 17"/>
                  <a:gd name="T1" fmla="*/ 0 h 17"/>
                  <a:gd name="T2" fmla="*/ 16 w 17"/>
                  <a:gd name="T3" fmla="*/ 10 h 17"/>
                  <a:gd name="T4" fmla="*/ 7 w 17"/>
                  <a:gd name="T5" fmla="*/ 16 h 17"/>
                  <a:gd name="T6" fmla="*/ 0 w 17"/>
                  <a:gd name="T7" fmla="*/ 11 h 17"/>
                  <a:gd name="T8" fmla="*/ 1 w 17"/>
                  <a:gd name="T9" fmla="*/ 0 h 17"/>
                </a:gdLst>
                <a:ahLst/>
                <a:cxnLst>
                  <a:cxn ang="0">
                    <a:pos x="T0" y="T1"/>
                  </a:cxn>
                  <a:cxn ang="0">
                    <a:pos x="T2" y="T3"/>
                  </a:cxn>
                  <a:cxn ang="0">
                    <a:pos x="T4" y="T5"/>
                  </a:cxn>
                  <a:cxn ang="0">
                    <a:pos x="T6" y="T7"/>
                  </a:cxn>
                  <a:cxn ang="0">
                    <a:pos x="T8" y="T9"/>
                  </a:cxn>
                </a:cxnLst>
                <a:rect l="0" t="0" r="r" b="b"/>
                <a:pathLst>
                  <a:path w="17" h="17">
                    <a:moveTo>
                      <a:pt x="1" y="0"/>
                    </a:moveTo>
                    <a:lnTo>
                      <a:pt x="16" y="10"/>
                    </a:lnTo>
                    <a:lnTo>
                      <a:pt x="7" y="16"/>
                    </a:lnTo>
                    <a:lnTo>
                      <a:pt x="0" y="11"/>
                    </a:lnTo>
                    <a:lnTo>
                      <a:pt x="1"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5" name="Freeform 164"/>
              <p:cNvSpPr>
                <a:spLocks/>
              </p:cNvSpPr>
              <p:nvPr/>
            </p:nvSpPr>
            <p:spPr bwMode="auto">
              <a:xfrm>
                <a:off x="1800" y="771"/>
                <a:ext cx="16" cy="9"/>
              </a:xfrm>
              <a:custGeom>
                <a:avLst/>
                <a:gdLst>
                  <a:gd name="T0" fmla="*/ 10 w 16"/>
                  <a:gd name="T1" fmla="*/ 2 h 9"/>
                  <a:gd name="T2" fmla="*/ 12 w 16"/>
                  <a:gd name="T3" fmla="*/ 6 h 9"/>
                  <a:gd name="T4" fmla="*/ 15 w 16"/>
                  <a:gd name="T5" fmla="*/ 7 h 9"/>
                  <a:gd name="T6" fmla="*/ 10 w 16"/>
                  <a:gd name="T7" fmla="*/ 8 h 9"/>
                  <a:gd name="T8" fmla="*/ 8 w 16"/>
                  <a:gd name="T9" fmla="*/ 3 h 9"/>
                  <a:gd name="T10" fmla="*/ 2 w 16"/>
                  <a:gd name="T11" fmla="*/ 5 h 9"/>
                  <a:gd name="T12" fmla="*/ 0 w 16"/>
                  <a:gd name="T13" fmla="*/ 0 h 9"/>
                  <a:gd name="T14" fmla="*/ 4 w 16"/>
                  <a:gd name="T15" fmla="*/ 1 h 9"/>
                  <a:gd name="T16" fmla="*/ 10 w 16"/>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10" y="2"/>
                    </a:moveTo>
                    <a:lnTo>
                      <a:pt x="12" y="6"/>
                    </a:lnTo>
                    <a:lnTo>
                      <a:pt x="15" y="7"/>
                    </a:lnTo>
                    <a:lnTo>
                      <a:pt x="10" y="8"/>
                    </a:lnTo>
                    <a:lnTo>
                      <a:pt x="8" y="3"/>
                    </a:lnTo>
                    <a:lnTo>
                      <a:pt x="2" y="5"/>
                    </a:lnTo>
                    <a:lnTo>
                      <a:pt x="0" y="0"/>
                    </a:lnTo>
                    <a:lnTo>
                      <a:pt x="4" y="1"/>
                    </a:lnTo>
                    <a:lnTo>
                      <a:pt x="10" y="2"/>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6" name="Freeform 165"/>
              <p:cNvSpPr>
                <a:spLocks/>
              </p:cNvSpPr>
              <p:nvPr/>
            </p:nvSpPr>
            <p:spPr bwMode="auto">
              <a:xfrm>
                <a:off x="1789" y="774"/>
                <a:ext cx="18" cy="22"/>
              </a:xfrm>
              <a:custGeom>
                <a:avLst/>
                <a:gdLst>
                  <a:gd name="T0" fmla="*/ 3 w 18"/>
                  <a:gd name="T1" fmla="*/ 0 h 22"/>
                  <a:gd name="T2" fmla="*/ 17 w 18"/>
                  <a:gd name="T3" fmla="*/ 8 h 22"/>
                  <a:gd name="T4" fmla="*/ 12 w 18"/>
                  <a:gd name="T5" fmla="*/ 21 h 22"/>
                  <a:gd name="T6" fmla="*/ 0 w 18"/>
                  <a:gd name="T7" fmla="*/ 15 h 22"/>
                  <a:gd name="T8" fmla="*/ 3 w 18"/>
                  <a:gd name="T9" fmla="*/ 0 h 22"/>
                </a:gdLst>
                <a:ahLst/>
                <a:cxnLst>
                  <a:cxn ang="0">
                    <a:pos x="T0" y="T1"/>
                  </a:cxn>
                  <a:cxn ang="0">
                    <a:pos x="T2" y="T3"/>
                  </a:cxn>
                  <a:cxn ang="0">
                    <a:pos x="T4" y="T5"/>
                  </a:cxn>
                  <a:cxn ang="0">
                    <a:pos x="T6" y="T7"/>
                  </a:cxn>
                  <a:cxn ang="0">
                    <a:pos x="T8" y="T9"/>
                  </a:cxn>
                </a:cxnLst>
                <a:rect l="0" t="0" r="r" b="b"/>
                <a:pathLst>
                  <a:path w="18" h="22">
                    <a:moveTo>
                      <a:pt x="3" y="0"/>
                    </a:moveTo>
                    <a:lnTo>
                      <a:pt x="17" y="8"/>
                    </a:lnTo>
                    <a:lnTo>
                      <a:pt x="12" y="21"/>
                    </a:lnTo>
                    <a:lnTo>
                      <a:pt x="0" y="15"/>
                    </a:lnTo>
                    <a:lnTo>
                      <a:pt x="3"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7" name="Freeform 166"/>
              <p:cNvSpPr>
                <a:spLocks/>
              </p:cNvSpPr>
              <p:nvPr/>
            </p:nvSpPr>
            <p:spPr bwMode="auto">
              <a:xfrm>
                <a:off x="1791" y="775"/>
                <a:ext cx="16" cy="9"/>
              </a:xfrm>
              <a:custGeom>
                <a:avLst/>
                <a:gdLst>
                  <a:gd name="T0" fmla="*/ 10 w 16"/>
                  <a:gd name="T1" fmla="*/ 4 h 9"/>
                  <a:gd name="T2" fmla="*/ 15 w 16"/>
                  <a:gd name="T3" fmla="*/ 8 h 9"/>
                  <a:gd name="T4" fmla="*/ 12 w 16"/>
                  <a:gd name="T5" fmla="*/ 7 h 9"/>
                  <a:gd name="T6" fmla="*/ 10 w 16"/>
                  <a:gd name="T7" fmla="*/ 4 h 9"/>
                  <a:gd name="T8" fmla="*/ 2 w 16"/>
                  <a:gd name="T9" fmla="*/ 1 h 9"/>
                  <a:gd name="T10" fmla="*/ 0 w 16"/>
                  <a:gd name="T11" fmla="*/ 0 h 9"/>
                  <a:gd name="T12" fmla="*/ 2 w 16"/>
                  <a:gd name="T13" fmla="*/ 1 h 9"/>
                  <a:gd name="T14" fmla="*/ 10 w 16"/>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0" y="4"/>
                    </a:moveTo>
                    <a:lnTo>
                      <a:pt x="15" y="8"/>
                    </a:lnTo>
                    <a:lnTo>
                      <a:pt x="12" y="7"/>
                    </a:lnTo>
                    <a:lnTo>
                      <a:pt x="10" y="4"/>
                    </a:lnTo>
                    <a:lnTo>
                      <a:pt x="2" y="1"/>
                    </a:lnTo>
                    <a:lnTo>
                      <a:pt x="0" y="0"/>
                    </a:lnTo>
                    <a:lnTo>
                      <a:pt x="2" y="1"/>
                    </a:lnTo>
                    <a:lnTo>
                      <a:pt x="10" y="4"/>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8" name="Freeform 167"/>
              <p:cNvSpPr>
                <a:spLocks/>
              </p:cNvSpPr>
              <p:nvPr/>
            </p:nvSpPr>
            <p:spPr bwMode="auto">
              <a:xfrm>
                <a:off x="1814" y="786"/>
                <a:ext cx="19" cy="18"/>
              </a:xfrm>
              <a:custGeom>
                <a:avLst/>
                <a:gdLst>
                  <a:gd name="T0" fmla="*/ 4 w 19"/>
                  <a:gd name="T1" fmla="*/ 0 h 18"/>
                  <a:gd name="T2" fmla="*/ 18 w 19"/>
                  <a:gd name="T3" fmla="*/ 10 h 18"/>
                  <a:gd name="T4" fmla="*/ 10 w 19"/>
                  <a:gd name="T5" fmla="*/ 17 h 18"/>
                  <a:gd name="T6" fmla="*/ 0 w 19"/>
                  <a:gd name="T7" fmla="*/ 11 h 18"/>
                  <a:gd name="T8" fmla="*/ 4 w 19"/>
                  <a:gd name="T9" fmla="*/ 0 h 18"/>
                </a:gdLst>
                <a:ahLst/>
                <a:cxnLst>
                  <a:cxn ang="0">
                    <a:pos x="T0" y="T1"/>
                  </a:cxn>
                  <a:cxn ang="0">
                    <a:pos x="T2" y="T3"/>
                  </a:cxn>
                  <a:cxn ang="0">
                    <a:pos x="T4" y="T5"/>
                  </a:cxn>
                  <a:cxn ang="0">
                    <a:pos x="T6" y="T7"/>
                  </a:cxn>
                  <a:cxn ang="0">
                    <a:pos x="T8" y="T9"/>
                  </a:cxn>
                </a:cxnLst>
                <a:rect l="0" t="0" r="r" b="b"/>
                <a:pathLst>
                  <a:path w="19" h="18">
                    <a:moveTo>
                      <a:pt x="4" y="0"/>
                    </a:moveTo>
                    <a:lnTo>
                      <a:pt x="18" y="10"/>
                    </a:lnTo>
                    <a:lnTo>
                      <a:pt x="10" y="17"/>
                    </a:lnTo>
                    <a:lnTo>
                      <a:pt x="0" y="11"/>
                    </a:lnTo>
                    <a:lnTo>
                      <a:pt x="4"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9" name="Freeform 168"/>
              <p:cNvSpPr>
                <a:spLocks/>
              </p:cNvSpPr>
              <p:nvPr/>
            </p:nvSpPr>
            <p:spPr bwMode="auto">
              <a:xfrm>
                <a:off x="1818" y="786"/>
                <a:ext cx="13" cy="9"/>
              </a:xfrm>
              <a:custGeom>
                <a:avLst/>
                <a:gdLst>
                  <a:gd name="T0" fmla="*/ 4 w 13"/>
                  <a:gd name="T1" fmla="*/ 2 h 9"/>
                  <a:gd name="T2" fmla="*/ 9 w 13"/>
                  <a:gd name="T3" fmla="*/ 5 h 9"/>
                  <a:gd name="T4" fmla="*/ 12 w 13"/>
                  <a:gd name="T5" fmla="*/ 7 h 9"/>
                  <a:gd name="T6" fmla="*/ 8 w 13"/>
                  <a:gd name="T7" fmla="*/ 8 h 9"/>
                  <a:gd name="T8" fmla="*/ 6 w 13"/>
                  <a:gd name="T9" fmla="*/ 6 h 9"/>
                  <a:gd name="T10" fmla="*/ 0 w 13"/>
                  <a:gd name="T11" fmla="*/ 2 h 9"/>
                  <a:gd name="T12" fmla="*/ 0 w 13"/>
                  <a:gd name="T13" fmla="*/ 0 h 9"/>
                  <a:gd name="T14" fmla="*/ 4 w 13"/>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4" y="2"/>
                    </a:moveTo>
                    <a:lnTo>
                      <a:pt x="9" y="5"/>
                    </a:lnTo>
                    <a:lnTo>
                      <a:pt x="12" y="7"/>
                    </a:lnTo>
                    <a:lnTo>
                      <a:pt x="8" y="8"/>
                    </a:lnTo>
                    <a:lnTo>
                      <a:pt x="6" y="6"/>
                    </a:lnTo>
                    <a:lnTo>
                      <a:pt x="0" y="2"/>
                    </a:lnTo>
                    <a:lnTo>
                      <a:pt x="0" y="0"/>
                    </a:lnTo>
                    <a:lnTo>
                      <a:pt x="4" y="2"/>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0" name="Freeform 169"/>
              <p:cNvSpPr>
                <a:spLocks/>
              </p:cNvSpPr>
              <p:nvPr/>
            </p:nvSpPr>
            <p:spPr bwMode="auto">
              <a:xfrm>
                <a:off x="1833" y="794"/>
                <a:ext cx="16" cy="17"/>
              </a:xfrm>
              <a:custGeom>
                <a:avLst/>
                <a:gdLst>
                  <a:gd name="T0" fmla="*/ 0 w 16"/>
                  <a:gd name="T1" fmla="*/ 0 h 17"/>
                  <a:gd name="T2" fmla="*/ 15 w 16"/>
                  <a:gd name="T3" fmla="*/ 8 h 17"/>
                  <a:gd name="T4" fmla="*/ 11 w 16"/>
                  <a:gd name="T5" fmla="*/ 16 h 17"/>
                  <a:gd name="T6" fmla="*/ 0 w 16"/>
                  <a:gd name="T7" fmla="*/ 10 h 17"/>
                  <a:gd name="T8" fmla="*/ 0 w 16"/>
                  <a:gd name="T9" fmla="*/ 0 h 17"/>
                </a:gdLst>
                <a:ahLst/>
                <a:cxnLst>
                  <a:cxn ang="0">
                    <a:pos x="T0" y="T1"/>
                  </a:cxn>
                  <a:cxn ang="0">
                    <a:pos x="T2" y="T3"/>
                  </a:cxn>
                  <a:cxn ang="0">
                    <a:pos x="T4" y="T5"/>
                  </a:cxn>
                  <a:cxn ang="0">
                    <a:pos x="T6" y="T7"/>
                  </a:cxn>
                  <a:cxn ang="0">
                    <a:pos x="T8" y="T9"/>
                  </a:cxn>
                </a:cxnLst>
                <a:rect l="0" t="0" r="r" b="b"/>
                <a:pathLst>
                  <a:path w="16" h="17">
                    <a:moveTo>
                      <a:pt x="0" y="0"/>
                    </a:moveTo>
                    <a:lnTo>
                      <a:pt x="15" y="8"/>
                    </a:lnTo>
                    <a:lnTo>
                      <a:pt x="11" y="16"/>
                    </a:lnTo>
                    <a:lnTo>
                      <a:pt x="0" y="10"/>
                    </a:lnTo>
                    <a:lnTo>
                      <a:pt x="0"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1" name="Freeform 170"/>
              <p:cNvSpPr>
                <a:spLocks/>
              </p:cNvSpPr>
              <p:nvPr/>
            </p:nvSpPr>
            <p:spPr bwMode="auto">
              <a:xfrm>
                <a:off x="1833" y="794"/>
                <a:ext cx="15" cy="10"/>
              </a:xfrm>
              <a:custGeom>
                <a:avLst/>
                <a:gdLst>
                  <a:gd name="T0" fmla="*/ 9 w 15"/>
                  <a:gd name="T1" fmla="*/ 3 h 10"/>
                  <a:gd name="T2" fmla="*/ 10 w 15"/>
                  <a:gd name="T3" fmla="*/ 7 h 10"/>
                  <a:gd name="T4" fmla="*/ 14 w 15"/>
                  <a:gd name="T5" fmla="*/ 9 h 10"/>
                  <a:gd name="T6" fmla="*/ 10 w 15"/>
                  <a:gd name="T7" fmla="*/ 7 h 10"/>
                  <a:gd name="T8" fmla="*/ 8 w 15"/>
                  <a:gd name="T9" fmla="*/ 6 h 10"/>
                  <a:gd name="T10" fmla="*/ 2 w 15"/>
                  <a:gd name="T11" fmla="*/ 5 h 10"/>
                  <a:gd name="T12" fmla="*/ 0 w 15"/>
                  <a:gd name="T13" fmla="*/ 0 h 10"/>
                  <a:gd name="T14" fmla="*/ 9 w 15"/>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9" y="3"/>
                    </a:moveTo>
                    <a:lnTo>
                      <a:pt x="10" y="7"/>
                    </a:lnTo>
                    <a:lnTo>
                      <a:pt x="14" y="9"/>
                    </a:lnTo>
                    <a:lnTo>
                      <a:pt x="10" y="7"/>
                    </a:lnTo>
                    <a:lnTo>
                      <a:pt x="8" y="6"/>
                    </a:lnTo>
                    <a:lnTo>
                      <a:pt x="2" y="5"/>
                    </a:lnTo>
                    <a:lnTo>
                      <a:pt x="0" y="0"/>
                    </a:lnTo>
                    <a:lnTo>
                      <a:pt x="9" y="3"/>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2" name="Freeform 171"/>
              <p:cNvSpPr>
                <a:spLocks/>
              </p:cNvSpPr>
              <p:nvPr/>
            </p:nvSpPr>
            <p:spPr bwMode="auto">
              <a:xfrm>
                <a:off x="1802" y="786"/>
                <a:ext cx="16" cy="13"/>
              </a:xfrm>
              <a:custGeom>
                <a:avLst/>
                <a:gdLst>
                  <a:gd name="T0" fmla="*/ 1 w 16"/>
                  <a:gd name="T1" fmla="*/ 0 h 13"/>
                  <a:gd name="T2" fmla="*/ 15 w 16"/>
                  <a:gd name="T3" fmla="*/ 4 h 13"/>
                  <a:gd name="T4" fmla="*/ 8 w 16"/>
                  <a:gd name="T5" fmla="*/ 12 h 13"/>
                  <a:gd name="T6" fmla="*/ 0 w 16"/>
                  <a:gd name="T7" fmla="*/ 9 h 13"/>
                  <a:gd name="T8" fmla="*/ 1 w 16"/>
                  <a:gd name="T9" fmla="*/ 0 h 13"/>
                </a:gdLst>
                <a:ahLst/>
                <a:cxnLst>
                  <a:cxn ang="0">
                    <a:pos x="T0" y="T1"/>
                  </a:cxn>
                  <a:cxn ang="0">
                    <a:pos x="T2" y="T3"/>
                  </a:cxn>
                  <a:cxn ang="0">
                    <a:pos x="T4" y="T5"/>
                  </a:cxn>
                  <a:cxn ang="0">
                    <a:pos x="T6" y="T7"/>
                  </a:cxn>
                  <a:cxn ang="0">
                    <a:pos x="T8" y="T9"/>
                  </a:cxn>
                </a:cxnLst>
                <a:rect l="0" t="0" r="r" b="b"/>
                <a:pathLst>
                  <a:path w="16" h="13">
                    <a:moveTo>
                      <a:pt x="1" y="0"/>
                    </a:moveTo>
                    <a:lnTo>
                      <a:pt x="15" y="4"/>
                    </a:lnTo>
                    <a:lnTo>
                      <a:pt x="8" y="12"/>
                    </a:lnTo>
                    <a:lnTo>
                      <a:pt x="0" y="9"/>
                    </a:lnTo>
                    <a:lnTo>
                      <a:pt x="1"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3" name="Freeform 172"/>
              <p:cNvSpPr>
                <a:spLocks/>
              </p:cNvSpPr>
              <p:nvPr/>
            </p:nvSpPr>
            <p:spPr bwMode="auto">
              <a:xfrm>
                <a:off x="1802" y="787"/>
                <a:ext cx="16" cy="7"/>
              </a:xfrm>
              <a:custGeom>
                <a:avLst/>
                <a:gdLst>
                  <a:gd name="T0" fmla="*/ 6 w 16"/>
                  <a:gd name="T1" fmla="*/ 0 h 7"/>
                  <a:gd name="T2" fmla="*/ 12 w 16"/>
                  <a:gd name="T3" fmla="*/ 2 h 7"/>
                  <a:gd name="T4" fmla="*/ 15 w 16"/>
                  <a:gd name="T5" fmla="*/ 3 h 7"/>
                  <a:gd name="T6" fmla="*/ 10 w 16"/>
                  <a:gd name="T7" fmla="*/ 6 h 7"/>
                  <a:gd name="T8" fmla="*/ 5 w 16"/>
                  <a:gd name="T9" fmla="*/ 2 h 7"/>
                  <a:gd name="T10" fmla="*/ 0 w 16"/>
                  <a:gd name="T11" fmla="*/ 0 h 7"/>
                  <a:gd name="T12" fmla="*/ 6 w 1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6" h="7">
                    <a:moveTo>
                      <a:pt x="6" y="0"/>
                    </a:moveTo>
                    <a:lnTo>
                      <a:pt x="12" y="2"/>
                    </a:lnTo>
                    <a:lnTo>
                      <a:pt x="15" y="3"/>
                    </a:lnTo>
                    <a:lnTo>
                      <a:pt x="10" y="6"/>
                    </a:lnTo>
                    <a:lnTo>
                      <a:pt x="5" y="2"/>
                    </a:lnTo>
                    <a:lnTo>
                      <a:pt x="0" y="0"/>
                    </a:lnTo>
                    <a:lnTo>
                      <a:pt x="6"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 name="Freeform 173"/>
              <p:cNvSpPr>
                <a:spLocks/>
              </p:cNvSpPr>
              <p:nvPr/>
            </p:nvSpPr>
            <p:spPr bwMode="auto">
              <a:xfrm>
                <a:off x="1775" y="773"/>
                <a:ext cx="18" cy="22"/>
              </a:xfrm>
              <a:custGeom>
                <a:avLst/>
                <a:gdLst>
                  <a:gd name="T0" fmla="*/ 3 w 18"/>
                  <a:gd name="T1" fmla="*/ 0 h 22"/>
                  <a:gd name="T2" fmla="*/ 17 w 18"/>
                  <a:gd name="T3" fmla="*/ 9 h 22"/>
                  <a:gd name="T4" fmla="*/ 9 w 18"/>
                  <a:gd name="T5" fmla="*/ 21 h 22"/>
                  <a:gd name="T6" fmla="*/ 0 w 18"/>
                  <a:gd name="T7" fmla="*/ 12 h 22"/>
                  <a:gd name="T8" fmla="*/ 3 w 18"/>
                  <a:gd name="T9" fmla="*/ 0 h 22"/>
                </a:gdLst>
                <a:ahLst/>
                <a:cxnLst>
                  <a:cxn ang="0">
                    <a:pos x="T0" y="T1"/>
                  </a:cxn>
                  <a:cxn ang="0">
                    <a:pos x="T2" y="T3"/>
                  </a:cxn>
                  <a:cxn ang="0">
                    <a:pos x="T4" y="T5"/>
                  </a:cxn>
                  <a:cxn ang="0">
                    <a:pos x="T6" y="T7"/>
                  </a:cxn>
                  <a:cxn ang="0">
                    <a:pos x="T8" y="T9"/>
                  </a:cxn>
                </a:cxnLst>
                <a:rect l="0" t="0" r="r" b="b"/>
                <a:pathLst>
                  <a:path w="18" h="22">
                    <a:moveTo>
                      <a:pt x="3" y="0"/>
                    </a:moveTo>
                    <a:lnTo>
                      <a:pt x="17" y="9"/>
                    </a:lnTo>
                    <a:lnTo>
                      <a:pt x="9" y="21"/>
                    </a:lnTo>
                    <a:lnTo>
                      <a:pt x="0" y="12"/>
                    </a:lnTo>
                    <a:lnTo>
                      <a:pt x="3"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5" name="Freeform 174"/>
              <p:cNvSpPr>
                <a:spLocks/>
              </p:cNvSpPr>
              <p:nvPr/>
            </p:nvSpPr>
            <p:spPr bwMode="auto">
              <a:xfrm>
                <a:off x="1778" y="773"/>
                <a:ext cx="14" cy="10"/>
              </a:xfrm>
              <a:custGeom>
                <a:avLst/>
                <a:gdLst>
                  <a:gd name="T0" fmla="*/ 7 w 14"/>
                  <a:gd name="T1" fmla="*/ 6 h 10"/>
                  <a:gd name="T2" fmla="*/ 11 w 14"/>
                  <a:gd name="T3" fmla="*/ 7 h 10"/>
                  <a:gd name="T4" fmla="*/ 13 w 14"/>
                  <a:gd name="T5" fmla="*/ 9 h 10"/>
                  <a:gd name="T6" fmla="*/ 9 w 14"/>
                  <a:gd name="T7" fmla="*/ 9 h 10"/>
                  <a:gd name="T8" fmla="*/ 8 w 14"/>
                  <a:gd name="T9" fmla="*/ 8 h 10"/>
                  <a:gd name="T10" fmla="*/ 2 w 14"/>
                  <a:gd name="T11" fmla="*/ 3 h 10"/>
                  <a:gd name="T12" fmla="*/ 0 w 14"/>
                  <a:gd name="T13" fmla="*/ 0 h 10"/>
                  <a:gd name="T14" fmla="*/ 2 w 14"/>
                  <a:gd name="T15" fmla="*/ 2 h 10"/>
                  <a:gd name="T16" fmla="*/ 7 w 14"/>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7" y="6"/>
                    </a:moveTo>
                    <a:lnTo>
                      <a:pt x="11" y="7"/>
                    </a:lnTo>
                    <a:lnTo>
                      <a:pt x="13" y="9"/>
                    </a:lnTo>
                    <a:lnTo>
                      <a:pt x="9" y="9"/>
                    </a:lnTo>
                    <a:lnTo>
                      <a:pt x="8" y="8"/>
                    </a:lnTo>
                    <a:lnTo>
                      <a:pt x="2" y="3"/>
                    </a:lnTo>
                    <a:lnTo>
                      <a:pt x="0" y="0"/>
                    </a:lnTo>
                    <a:lnTo>
                      <a:pt x="2" y="2"/>
                    </a:lnTo>
                    <a:lnTo>
                      <a:pt x="7" y="6"/>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6" name="Freeform 175"/>
              <p:cNvSpPr>
                <a:spLocks/>
              </p:cNvSpPr>
              <p:nvPr/>
            </p:nvSpPr>
            <p:spPr bwMode="auto">
              <a:xfrm>
                <a:off x="1850" y="798"/>
                <a:ext cx="17" cy="21"/>
              </a:xfrm>
              <a:custGeom>
                <a:avLst/>
                <a:gdLst>
                  <a:gd name="T0" fmla="*/ 2 w 17"/>
                  <a:gd name="T1" fmla="*/ 0 h 21"/>
                  <a:gd name="T2" fmla="*/ 16 w 17"/>
                  <a:gd name="T3" fmla="*/ 12 h 21"/>
                  <a:gd name="T4" fmla="*/ 9 w 17"/>
                  <a:gd name="T5" fmla="*/ 20 h 21"/>
                  <a:gd name="T6" fmla="*/ 0 w 17"/>
                  <a:gd name="T7" fmla="*/ 15 h 21"/>
                  <a:gd name="T8" fmla="*/ 2 w 17"/>
                  <a:gd name="T9" fmla="*/ 0 h 21"/>
                </a:gdLst>
                <a:ahLst/>
                <a:cxnLst>
                  <a:cxn ang="0">
                    <a:pos x="T0" y="T1"/>
                  </a:cxn>
                  <a:cxn ang="0">
                    <a:pos x="T2" y="T3"/>
                  </a:cxn>
                  <a:cxn ang="0">
                    <a:pos x="T4" y="T5"/>
                  </a:cxn>
                  <a:cxn ang="0">
                    <a:pos x="T6" y="T7"/>
                  </a:cxn>
                  <a:cxn ang="0">
                    <a:pos x="T8" y="T9"/>
                  </a:cxn>
                </a:cxnLst>
                <a:rect l="0" t="0" r="r" b="b"/>
                <a:pathLst>
                  <a:path w="17" h="21">
                    <a:moveTo>
                      <a:pt x="2" y="0"/>
                    </a:moveTo>
                    <a:lnTo>
                      <a:pt x="16" y="12"/>
                    </a:lnTo>
                    <a:lnTo>
                      <a:pt x="9" y="20"/>
                    </a:lnTo>
                    <a:lnTo>
                      <a:pt x="0" y="15"/>
                    </a:lnTo>
                    <a:lnTo>
                      <a:pt x="2"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7" name="Freeform 176"/>
              <p:cNvSpPr>
                <a:spLocks/>
              </p:cNvSpPr>
              <p:nvPr/>
            </p:nvSpPr>
            <p:spPr bwMode="auto">
              <a:xfrm>
                <a:off x="1849" y="801"/>
                <a:ext cx="18" cy="7"/>
              </a:xfrm>
              <a:custGeom>
                <a:avLst/>
                <a:gdLst>
                  <a:gd name="T0" fmla="*/ 10 w 18"/>
                  <a:gd name="T1" fmla="*/ 3 h 7"/>
                  <a:gd name="T2" fmla="*/ 13 w 18"/>
                  <a:gd name="T3" fmla="*/ 4 h 7"/>
                  <a:gd name="T4" fmla="*/ 17 w 18"/>
                  <a:gd name="T5" fmla="*/ 6 h 7"/>
                  <a:gd name="T6" fmla="*/ 9 w 18"/>
                  <a:gd name="T7" fmla="*/ 4 h 7"/>
                  <a:gd name="T8" fmla="*/ 4 w 18"/>
                  <a:gd name="T9" fmla="*/ 2 h 7"/>
                  <a:gd name="T10" fmla="*/ 0 w 18"/>
                  <a:gd name="T11" fmla="*/ 0 h 7"/>
                  <a:gd name="T12" fmla="*/ 10 w 18"/>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10" y="3"/>
                    </a:moveTo>
                    <a:lnTo>
                      <a:pt x="13" y="4"/>
                    </a:lnTo>
                    <a:lnTo>
                      <a:pt x="17" y="6"/>
                    </a:lnTo>
                    <a:lnTo>
                      <a:pt x="9" y="4"/>
                    </a:lnTo>
                    <a:lnTo>
                      <a:pt x="4" y="2"/>
                    </a:lnTo>
                    <a:lnTo>
                      <a:pt x="0" y="0"/>
                    </a:lnTo>
                    <a:lnTo>
                      <a:pt x="10" y="3"/>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8" name="Freeform 177"/>
              <p:cNvSpPr>
                <a:spLocks/>
              </p:cNvSpPr>
              <p:nvPr/>
            </p:nvSpPr>
            <p:spPr bwMode="auto">
              <a:xfrm>
                <a:off x="1822" y="792"/>
                <a:ext cx="14" cy="22"/>
              </a:xfrm>
              <a:custGeom>
                <a:avLst/>
                <a:gdLst>
                  <a:gd name="T0" fmla="*/ 3 w 14"/>
                  <a:gd name="T1" fmla="*/ 0 h 22"/>
                  <a:gd name="T2" fmla="*/ 13 w 14"/>
                  <a:gd name="T3" fmla="*/ 10 h 22"/>
                  <a:gd name="T4" fmla="*/ 9 w 14"/>
                  <a:gd name="T5" fmla="*/ 21 h 22"/>
                  <a:gd name="T6" fmla="*/ 0 w 14"/>
                  <a:gd name="T7" fmla="*/ 16 h 22"/>
                  <a:gd name="T8" fmla="*/ 3 w 14"/>
                  <a:gd name="T9" fmla="*/ 0 h 22"/>
                </a:gdLst>
                <a:ahLst/>
                <a:cxnLst>
                  <a:cxn ang="0">
                    <a:pos x="T0" y="T1"/>
                  </a:cxn>
                  <a:cxn ang="0">
                    <a:pos x="T2" y="T3"/>
                  </a:cxn>
                  <a:cxn ang="0">
                    <a:pos x="T4" y="T5"/>
                  </a:cxn>
                  <a:cxn ang="0">
                    <a:pos x="T6" y="T7"/>
                  </a:cxn>
                  <a:cxn ang="0">
                    <a:pos x="T8" y="T9"/>
                  </a:cxn>
                </a:cxnLst>
                <a:rect l="0" t="0" r="r" b="b"/>
                <a:pathLst>
                  <a:path w="14" h="22">
                    <a:moveTo>
                      <a:pt x="3" y="0"/>
                    </a:moveTo>
                    <a:lnTo>
                      <a:pt x="13" y="10"/>
                    </a:lnTo>
                    <a:lnTo>
                      <a:pt x="9" y="21"/>
                    </a:lnTo>
                    <a:lnTo>
                      <a:pt x="0" y="16"/>
                    </a:lnTo>
                    <a:lnTo>
                      <a:pt x="3"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9" name="Freeform 178"/>
              <p:cNvSpPr>
                <a:spLocks/>
              </p:cNvSpPr>
              <p:nvPr/>
            </p:nvSpPr>
            <p:spPr bwMode="auto">
              <a:xfrm>
                <a:off x="1821" y="791"/>
                <a:ext cx="14" cy="11"/>
              </a:xfrm>
              <a:custGeom>
                <a:avLst/>
                <a:gdLst>
                  <a:gd name="T0" fmla="*/ 11 w 14"/>
                  <a:gd name="T1" fmla="*/ 4 h 11"/>
                  <a:gd name="T2" fmla="*/ 11 w 14"/>
                  <a:gd name="T3" fmla="*/ 8 h 11"/>
                  <a:gd name="T4" fmla="*/ 13 w 14"/>
                  <a:gd name="T5" fmla="*/ 10 h 11"/>
                  <a:gd name="T6" fmla="*/ 8 w 14"/>
                  <a:gd name="T7" fmla="*/ 10 h 11"/>
                  <a:gd name="T8" fmla="*/ 11 w 14"/>
                  <a:gd name="T9" fmla="*/ 8 h 11"/>
                  <a:gd name="T10" fmla="*/ 0 w 14"/>
                  <a:gd name="T11" fmla="*/ 7 h 11"/>
                  <a:gd name="T12" fmla="*/ 3 w 14"/>
                  <a:gd name="T13" fmla="*/ 0 h 11"/>
                  <a:gd name="T14" fmla="*/ 11 w 14"/>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11" y="4"/>
                    </a:moveTo>
                    <a:lnTo>
                      <a:pt x="11" y="8"/>
                    </a:lnTo>
                    <a:lnTo>
                      <a:pt x="13" y="10"/>
                    </a:lnTo>
                    <a:lnTo>
                      <a:pt x="8" y="10"/>
                    </a:lnTo>
                    <a:lnTo>
                      <a:pt x="11" y="8"/>
                    </a:lnTo>
                    <a:lnTo>
                      <a:pt x="0" y="7"/>
                    </a:lnTo>
                    <a:lnTo>
                      <a:pt x="3" y="0"/>
                    </a:lnTo>
                    <a:lnTo>
                      <a:pt x="11" y="4"/>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0" name="Freeform 179"/>
              <p:cNvSpPr>
                <a:spLocks/>
              </p:cNvSpPr>
              <p:nvPr/>
            </p:nvSpPr>
            <p:spPr bwMode="auto">
              <a:xfrm>
                <a:off x="1838" y="803"/>
                <a:ext cx="17" cy="16"/>
              </a:xfrm>
              <a:custGeom>
                <a:avLst/>
                <a:gdLst>
                  <a:gd name="T0" fmla="*/ 5 w 17"/>
                  <a:gd name="T1" fmla="*/ 0 h 16"/>
                  <a:gd name="T2" fmla="*/ 16 w 17"/>
                  <a:gd name="T3" fmla="*/ 6 h 16"/>
                  <a:gd name="T4" fmla="*/ 10 w 17"/>
                  <a:gd name="T5" fmla="*/ 15 h 16"/>
                  <a:gd name="T6" fmla="*/ 0 w 17"/>
                  <a:gd name="T7" fmla="*/ 12 h 16"/>
                  <a:gd name="T8" fmla="*/ 5 w 17"/>
                  <a:gd name="T9" fmla="*/ 0 h 16"/>
                </a:gdLst>
                <a:ahLst/>
                <a:cxnLst>
                  <a:cxn ang="0">
                    <a:pos x="T0" y="T1"/>
                  </a:cxn>
                  <a:cxn ang="0">
                    <a:pos x="T2" y="T3"/>
                  </a:cxn>
                  <a:cxn ang="0">
                    <a:pos x="T4" y="T5"/>
                  </a:cxn>
                  <a:cxn ang="0">
                    <a:pos x="T6" y="T7"/>
                  </a:cxn>
                  <a:cxn ang="0">
                    <a:pos x="T8" y="T9"/>
                  </a:cxn>
                </a:cxnLst>
                <a:rect l="0" t="0" r="r" b="b"/>
                <a:pathLst>
                  <a:path w="17" h="16">
                    <a:moveTo>
                      <a:pt x="5" y="0"/>
                    </a:moveTo>
                    <a:lnTo>
                      <a:pt x="16" y="6"/>
                    </a:lnTo>
                    <a:lnTo>
                      <a:pt x="10" y="15"/>
                    </a:lnTo>
                    <a:lnTo>
                      <a:pt x="0" y="12"/>
                    </a:lnTo>
                    <a:lnTo>
                      <a:pt x="5"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1" name="Freeform 180"/>
              <p:cNvSpPr>
                <a:spLocks/>
              </p:cNvSpPr>
              <p:nvPr/>
            </p:nvSpPr>
            <p:spPr bwMode="auto">
              <a:xfrm>
                <a:off x="1840" y="802"/>
                <a:ext cx="16" cy="9"/>
              </a:xfrm>
              <a:custGeom>
                <a:avLst/>
                <a:gdLst>
                  <a:gd name="T0" fmla="*/ 9 w 16"/>
                  <a:gd name="T1" fmla="*/ 5 h 9"/>
                  <a:gd name="T2" fmla="*/ 11 w 16"/>
                  <a:gd name="T3" fmla="*/ 7 h 9"/>
                  <a:gd name="T4" fmla="*/ 15 w 16"/>
                  <a:gd name="T5" fmla="*/ 8 h 9"/>
                  <a:gd name="T6" fmla="*/ 9 w 16"/>
                  <a:gd name="T7" fmla="*/ 5 h 9"/>
                  <a:gd name="T8" fmla="*/ 7 w 16"/>
                  <a:gd name="T9" fmla="*/ 4 h 9"/>
                  <a:gd name="T10" fmla="*/ 3 w 16"/>
                  <a:gd name="T11" fmla="*/ 2 h 9"/>
                  <a:gd name="T12" fmla="*/ 0 w 16"/>
                  <a:gd name="T13" fmla="*/ 0 h 9"/>
                  <a:gd name="T14" fmla="*/ 3 w 16"/>
                  <a:gd name="T15" fmla="*/ 2 h 9"/>
                  <a:gd name="T16" fmla="*/ 9 w 16"/>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9" y="5"/>
                    </a:moveTo>
                    <a:lnTo>
                      <a:pt x="11" y="7"/>
                    </a:lnTo>
                    <a:lnTo>
                      <a:pt x="15" y="8"/>
                    </a:lnTo>
                    <a:lnTo>
                      <a:pt x="9" y="5"/>
                    </a:lnTo>
                    <a:lnTo>
                      <a:pt x="7" y="4"/>
                    </a:lnTo>
                    <a:lnTo>
                      <a:pt x="3" y="2"/>
                    </a:lnTo>
                    <a:lnTo>
                      <a:pt x="0" y="0"/>
                    </a:lnTo>
                    <a:lnTo>
                      <a:pt x="3" y="2"/>
                    </a:lnTo>
                    <a:lnTo>
                      <a:pt x="9" y="5"/>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2" name="Freeform 181"/>
              <p:cNvSpPr>
                <a:spLocks/>
              </p:cNvSpPr>
              <p:nvPr/>
            </p:nvSpPr>
            <p:spPr bwMode="auto">
              <a:xfrm>
                <a:off x="1834" y="807"/>
                <a:ext cx="17" cy="17"/>
              </a:xfrm>
              <a:custGeom>
                <a:avLst/>
                <a:gdLst>
                  <a:gd name="T0" fmla="*/ 3 w 17"/>
                  <a:gd name="T1" fmla="*/ 0 h 17"/>
                  <a:gd name="T2" fmla="*/ 16 w 17"/>
                  <a:gd name="T3" fmla="*/ 8 h 17"/>
                  <a:gd name="T4" fmla="*/ 9 w 17"/>
                  <a:gd name="T5" fmla="*/ 16 h 17"/>
                  <a:gd name="T6" fmla="*/ 0 w 17"/>
                  <a:gd name="T7" fmla="*/ 8 h 17"/>
                  <a:gd name="T8" fmla="*/ 3 w 17"/>
                  <a:gd name="T9" fmla="*/ 0 h 17"/>
                </a:gdLst>
                <a:ahLst/>
                <a:cxnLst>
                  <a:cxn ang="0">
                    <a:pos x="T0" y="T1"/>
                  </a:cxn>
                  <a:cxn ang="0">
                    <a:pos x="T2" y="T3"/>
                  </a:cxn>
                  <a:cxn ang="0">
                    <a:pos x="T4" y="T5"/>
                  </a:cxn>
                  <a:cxn ang="0">
                    <a:pos x="T6" y="T7"/>
                  </a:cxn>
                  <a:cxn ang="0">
                    <a:pos x="T8" y="T9"/>
                  </a:cxn>
                </a:cxnLst>
                <a:rect l="0" t="0" r="r" b="b"/>
                <a:pathLst>
                  <a:path w="17" h="17">
                    <a:moveTo>
                      <a:pt x="3" y="0"/>
                    </a:moveTo>
                    <a:lnTo>
                      <a:pt x="16" y="8"/>
                    </a:lnTo>
                    <a:lnTo>
                      <a:pt x="9" y="16"/>
                    </a:lnTo>
                    <a:lnTo>
                      <a:pt x="0" y="8"/>
                    </a:lnTo>
                    <a:lnTo>
                      <a:pt x="3"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3" name="Freeform 182"/>
              <p:cNvSpPr>
                <a:spLocks/>
              </p:cNvSpPr>
              <p:nvPr/>
            </p:nvSpPr>
            <p:spPr bwMode="auto">
              <a:xfrm>
                <a:off x="1834" y="803"/>
                <a:ext cx="15" cy="10"/>
              </a:xfrm>
              <a:custGeom>
                <a:avLst/>
                <a:gdLst>
                  <a:gd name="T0" fmla="*/ 7 w 15"/>
                  <a:gd name="T1" fmla="*/ 3 h 10"/>
                  <a:gd name="T2" fmla="*/ 12 w 15"/>
                  <a:gd name="T3" fmla="*/ 6 h 10"/>
                  <a:gd name="T4" fmla="*/ 14 w 15"/>
                  <a:gd name="T5" fmla="*/ 7 h 10"/>
                  <a:gd name="T6" fmla="*/ 10 w 15"/>
                  <a:gd name="T7" fmla="*/ 9 h 10"/>
                  <a:gd name="T8" fmla="*/ 0 w 15"/>
                  <a:gd name="T9" fmla="*/ 3 h 10"/>
                  <a:gd name="T10" fmla="*/ 1 w 15"/>
                  <a:gd name="T11" fmla="*/ 0 h 10"/>
                  <a:gd name="T12" fmla="*/ 7 w 15"/>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15" h="10">
                    <a:moveTo>
                      <a:pt x="7" y="3"/>
                    </a:moveTo>
                    <a:lnTo>
                      <a:pt x="12" y="6"/>
                    </a:lnTo>
                    <a:lnTo>
                      <a:pt x="14" y="7"/>
                    </a:lnTo>
                    <a:lnTo>
                      <a:pt x="10" y="9"/>
                    </a:lnTo>
                    <a:lnTo>
                      <a:pt x="0" y="3"/>
                    </a:lnTo>
                    <a:lnTo>
                      <a:pt x="1" y="0"/>
                    </a:lnTo>
                    <a:lnTo>
                      <a:pt x="7" y="3"/>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4" name="Freeform 183"/>
              <p:cNvSpPr>
                <a:spLocks/>
              </p:cNvSpPr>
              <p:nvPr/>
            </p:nvSpPr>
            <p:spPr bwMode="auto">
              <a:xfrm>
                <a:off x="1805" y="797"/>
                <a:ext cx="16" cy="17"/>
              </a:xfrm>
              <a:custGeom>
                <a:avLst/>
                <a:gdLst>
                  <a:gd name="T0" fmla="*/ 2 w 16"/>
                  <a:gd name="T1" fmla="*/ 0 h 17"/>
                  <a:gd name="T2" fmla="*/ 15 w 16"/>
                  <a:gd name="T3" fmla="*/ 7 h 17"/>
                  <a:gd name="T4" fmla="*/ 13 w 16"/>
                  <a:gd name="T5" fmla="*/ 16 h 17"/>
                  <a:gd name="T6" fmla="*/ 0 w 16"/>
                  <a:gd name="T7" fmla="*/ 12 h 17"/>
                  <a:gd name="T8" fmla="*/ 2 w 16"/>
                  <a:gd name="T9" fmla="*/ 0 h 17"/>
                </a:gdLst>
                <a:ahLst/>
                <a:cxnLst>
                  <a:cxn ang="0">
                    <a:pos x="T0" y="T1"/>
                  </a:cxn>
                  <a:cxn ang="0">
                    <a:pos x="T2" y="T3"/>
                  </a:cxn>
                  <a:cxn ang="0">
                    <a:pos x="T4" y="T5"/>
                  </a:cxn>
                  <a:cxn ang="0">
                    <a:pos x="T6" y="T7"/>
                  </a:cxn>
                  <a:cxn ang="0">
                    <a:pos x="T8" y="T9"/>
                  </a:cxn>
                </a:cxnLst>
                <a:rect l="0" t="0" r="r" b="b"/>
                <a:pathLst>
                  <a:path w="16" h="17">
                    <a:moveTo>
                      <a:pt x="2" y="0"/>
                    </a:moveTo>
                    <a:lnTo>
                      <a:pt x="15" y="7"/>
                    </a:lnTo>
                    <a:lnTo>
                      <a:pt x="13" y="16"/>
                    </a:lnTo>
                    <a:lnTo>
                      <a:pt x="0" y="12"/>
                    </a:lnTo>
                    <a:lnTo>
                      <a:pt x="2"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5" name="Freeform 184"/>
              <p:cNvSpPr>
                <a:spLocks/>
              </p:cNvSpPr>
              <p:nvPr/>
            </p:nvSpPr>
            <p:spPr bwMode="auto">
              <a:xfrm>
                <a:off x="1807" y="797"/>
                <a:ext cx="15" cy="6"/>
              </a:xfrm>
              <a:custGeom>
                <a:avLst/>
                <a:gdLst>
                  <a:gd name="T0" fmla="*/ 10 w 15"/>
                  <a:gd name="T1" fmla="*/ 0 h 6"/>
                  <a:gd name="T2" fmla="*/ 13 w 15"/>
                  <a:gd name="T3" fmla="*/ 4 h 6"/>
                  <a:gd name="T4" fmla="*/ 14 w 15"/>
                  <a:gd name="T5" fmla="*/ 5 h 6"/>
                  <a:gd name="T6" fmla="*/ 13 w 15"/>
                  <a:gd name="T7" fmla="*/ 4 h 6"/>
                  <a:gd name="T8" fmla="*/ 9 w 15"/>
                  <a:gd name="T9" fmla="*/ 3 h 6"/>
                  <a:gd name="T10" fmla="*/ 4 w 15"/>
                  <a:gd name="T11" fmla="*/ 1 h 6"/>
                  <a:gd name="T12" fmla="*/ 0 w 15"/>
                  <a:gd name="T13" fmla="*/ 0 h 6"/>
                  <a:gd name="T14" fmla="*/ 4 w 15"/>
                  <a:gd name="T15" fmla="*/ 1 h 6"/>
                  <a:gd name="T16" fmla="*/ 10 w 15"/>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6">
                    <a:moveTo>
                      <a:pt x="10" y="0"/>
                    </a:moveTo>
                    <a:lnTo>
                      <a:pt x="13" y="4"/>
                    </a:lnTo>
                    <a:lnTo>
                      <a:pt x="14" y="5"/>
                    </a:lnTo>
                    <a:lnTo>
                      <a:pt x="13" y="4"/>
                    </a:lnTo>
                    <a:lnTo>
                      <a:pt x="9" y="3"/>
                    </a:lnTo>
                    <a:lnTo>
                      <a:pt x="4" y="1"/>
                    </a:lnTo>
                    <a:lnTo>
                      <a:pt x="0" y="0"/>
                    </a:lnTo>
                    <a:lnTo>
                      <a:pt x="4" y="1"/>
                    </a:lnTo>
                    <a:lnTo>
                      <a:pt x="10"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 name="Freeform 185"/>
              <p:cNvSpPr>
                <a:spLocks/>
              </p:cNvSpPr>
              <p:nvPr/>
            </p:nvSpPr>
            <p:spPr bwMode="auto">
              <a:xfrm>
                <a:off x="1793" y="789"/>
                <a:ext cx="14" cy="17"/>
              </a:xfrm>
              <a:custGeom>
                <a:avLst/>
                <a:gdLst>
                  <a:gd name="T0" fmla="*/ 0 w 14"/>
                  <a:gd name="T1" fmla="*/ 0 h 17"/>
                  <a:gd name="T2" fmla="*/ 13 w 14"/>
                  <a:gd name="T3" fmla="*/ 8 h 17"/>
                  <a:gd name="T4" fmla="*/ 7 w 14"/>
                  <a:gd name="T5" fmla="*/ 16 h 17"/>
                  <a:gd name="T6" fmla="*/ 0 w 14"/>
                  <a:gd name="T7" fmla="*/ 10 h 17"/>
                  <a:gd name="T8" fmla="*/ 0 w 14"/>
                  <a:gd name="T9" fmla="*/ 0 h 17"/>
                </a:gdLst>
                <a:ahLst/>
                <a:cxnLst>
                  <a:cxn ang="0">
                    <a:pos x="T0" y="T1"/>
                  </a:cxn>
                  <a:cxn ang="0">
                    <a:pos x="T2" y="T3"/>
                  </a:cxn>
                  <a:cxn ang="0">
                    <a:pos x="T4" y="T5"/>
                  </a:cxn>
                  <a:cxn ang="0">
                    <a:pos x="T6" y="T7"/>
                  </a:cxn>
                  <a:cxn ang="0">
                    <a:pos x="T8" y="T9"/>
                  </a:cxn>
                </a:cxnLst>
                <a:rect l="0" t="0" r="r" b="b"/>
                <a:pathLst>
                  <a:path w="14" h="17">
                    <a:moveTo>
                      <a:pt x="0" y="0"/>
                    </a:moveTo>
                    <a:lnTo>
                      <a:pt x="13" y="8"/>
                    </a:lnTo>
                    <a:lnTo>
                      <a:pt x="7" y="16"/>
                    </a:lnTo>
                    <a:lnTo>
                      <a:pt x="0" y="10"/>
                    </a:lnTo>
                    <a:lnTo>
                      <a:pt x="0"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7" name="Freeform 186"/>
              <p:cNvSpPr>
                <a:spLocks/>
              </p:cNvSpPr>
              <p:nvPr/>
            </p:nvSpPr>
            <p:spPr bwMode="auto">
              <a:xfrm>
                <a:off x="1795" y="789"/>
                <a:ext cx="12" cy="10"/>
              </a:xfrm>
              <a:custGeom>
                <a:avLst/>
                <a:gdLst>
                  <a:gd name="T0" fmla="*/ 5 w 12"/>
                  <a:gd name="T1" fmla="*/ 3 h 10"/>
                  <a:gd name="T2" fmla="*/ 8 w 12"/>
                  <a:gd name="T3" fmla="*/ 6 h 10"/>
                  <a:gd name="T4" fmla="*/ 11 w 12"/>
                  <a:gd name="T5" fmla="*/ 9 h 10"/>
                  <a:gd name="T6" fmla="*/ 8 w 12"/>
                  <a:gd name="T7" fmla="*/ 8 h 10"/>
                  <a:gd name="T8" fmla="*/ 6 w 12"/>
                  <a:gd name="T9" fmla="*/ 5 h 10"/>
                  <a:gd name="T10" fmla="*/ 0 w 12"/>
                  <a:gd name="T11" fmla="*/ 3 h 10"/>
                  <a:gd name="T12" fmla="*/ 0 w 12"/>
                  <a:gd name="T13" fmla="*/ 0 h 10"/>
                  <a:gd name="T14" fmla="*/ 5 w 12"/>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5" y="3"/>
                    </a:moveTo>
                    <a:lnTo>
                      <a:pt x="8" y="6"/>
                    </a:lnTo>
                    <a:lnTo>
                      <a:pt x="11" y="9"/>
                    </a:lnTo>
                    <a:lnTo>
                      <a:pt x="8" y="8"/>
                    </a:lnTo>
                    <a:lnTo>
                      <a:pt x="6" y="5"/>
                    </a:lnTo>
                    <a:lnTo>
                      <a:pt x="0" y="3"/>
                    </a:lnTo>
                    <a:lnTo>
                      <a:pt x="0" y="0"/>
                    </a:lnTo>
                    <a:lnTo>
                      <a:pt x="5" y="3"/>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8" name="Freeform 187"/>
              <p:cNvSpPr>
                <a:spLocks/>
              </p:cNvSpPr>
              <p:nvPr/>
            </p:nvSpPr>
            <p:spPr bwMode="auto">
              <a:xfrm>
                <a:off x="1768" y="779"/>
                <a:ext cx="19" cy="21"/>
              </a:xfrm>
              <a:custGeom>
                <a:avLst/>
                <a:gdLst>
                  <a:gd name="T0" fmla="*/ 4 w 19"/>
                  <a:gd name="T1" fmla="*/ 0 h 21"/>
                  <a:gd name="T2" fmla="*/ 18 w 19"/>
                  <a:gd name="T3" fmla="*/ 9 h 21"/>
                  <a:gd name="T4" fmla="*/ 11 w 19"/>
                  <a:gd name="T5" fmla="*/ 20 h 21"/>
                  <a:gd name="T6" fmla="*/ 0 w 19"/>
                  <a:gd name="T7" fmla="*/ 12 h 21"/>
                  <a:gd name="T8" fmla="*/ 4 w 19"/>
                  <a:gd name="T9" fmla="*/ 0 h 21"/>
                </a:gdLst>
                <a:ahLst/>
                <a:cxnLst>
                  <a:cxn ang="0">
                    <a:pos x="T0" y="T1"/>
                  </a:cxn>
                  <a:cxn ang="0">
                    <a:pos x="T2" y="T3"/>
                  </a:cxn>
                  <a:cxn ang="0">
                    <a:pos x="T4" y="T5"/>
                  </a:cxn>
                  <a:cxn ang="0">
                    <a:pos x="T6" y="T7"/>
                  </a:cxn>
                  <a:cxn ang="0">
                    <a:pos x="T8" y="T9"/>
                  </a:cxn>
                </a:cxnLst>
                <a:rect l="0" t="0" r="r" b="b"/>
                <a:pathLst>
                  <a:path w="19" h="21">
                    <a:moveTo>
                      <a:pt x="4" y="0"/>
                    </a:moveTo>
                    <a:lnTo>
                      <a:pt x="18" y="9"/>
                    </a:lnTo>
                    <a:lnTo>
                      <a:pt x="11" y="20"/>
                    </a:lnTo>
                    <a:lnTo>
                      <a:pt x="0" y="12"/>
                    </a:lnTo>
                    <a:lnTo>
                      <a:pt x="4"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9" name="Freeform 188"/>
              <p:cNvSpPr>
                <a:spLocks/>
              </p:cNvSpPr>
              <p:nvPr/>
            </p:nvSpPr>
            <p:spPr bwMode="auto">
              <a:xfrm>
                <a:off x="1773" y="779"/>
                <a:ext cx="13" cy="11"/>
              </a:xfrm>
              <a:custGeom>
                <a:avLst/>
                <a:gdLst>
                  <a:gd name="T0" fmla="*/ 2 w 13"/>
                  <a:gd name="T1" fmla="*/ 2 h 11"/>
                  <a:gd name="T2" fmla="*/ 7 w 13"/>
                  <a:gd name="T3" fmla="*/ 6 h 11"/>
                  <a:gd name="T4" fmla="*/ 12 w 13"/>
                  <a:gd name="T5" fmla="*/ 10 h 11"/>
                  <a:gd name="T6" fmla="*/ 7 w 13"/>
                  <a:gd name="T7" fmla="*/ 6 h 11"/>
                  <a:gd name="T8" fmla="*/ 2 w 13"/>
                  <a:gd name="T9" fmla="*/ 2 h 11"/>
                  <a:gd name="T10" fmla="*/ 0 w 13"/>
                  <a:gd name="T11" fmla="*/ 0 h 11"/>
                  <a:gd name="T12" fmla="*/ 2 w 1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2" y="2"/>
                    </a:moveTo>
                    <a:lnTo>
                      <a:pt x="7" y="6"/>
                    </a:lnTo>
                    <a:lnTo>
                      <a:pt x="12" y="10"/>
                    </a:lnTo>
                    <a:lnTo>
                      <a:pt x="7" y="6"/>
                    </a:lnTo>
                    <a:lnTo>
                      <a:pt x="2" y="2"/>
                    </a:lnTo>
                    <a:lnTo>
                      <a:pt x="0" y="0"/>
                    </a:lnTo>
                    <a:lnTo>
                      <a:pt x="2" y="2"/>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 name="Freeform 189"/>
              <p:cNvSpPr>
                <a:spLocks/>
              </p:cNvSpPr>
              <p:nvPr/>
            </p:nvSpPr>
            <p:spPr bwMode="auto">
              <a:xfrm>
                <a:off x="1517" y="610"/>
                <a:ext cx="100" cy="42"/>
              </a:xfrm>
              <a:custGeom>
                <a:avLst/>
                <a:gdLst>
                  <a:gd name="T0" fmla="*/ 7 w 100"/>
                  <a:gd name="T1" fmla="*/ 41 h 42"/>
                  <a:gd name="T2" fmla="*/ 99 w 100"/>
                  <a:gd name="T3" fmla="*/ 7 h 42"/>
                  <a:gd name="T4" fmla="*/ 91 w 100"/>
                  <a:gd name="T5" fmla="*/ 0 h 42"/>
                  <a:gd name="T6" fmla="*/ 0 w 100"/>
                  <a:gd name="T7" fmla="*/ 34 h 42"/>
                  <a:gd name="T8" fmla="*/ 7 w 100"/>
                  <a:gd name="T9" fmla="*/ 41 h 42"/>
                </a:gdLst>
                <a:ahLst/>
                <a:cxnLst>
                  <a:cxn ang="0">
                    <a:pos x="T0" y="T1"/>
                  </a:cxn>
                  <a:cxn ang="0">
                    <a:pos x="T2" y="T3"/>
                  </a:cxn>
                  <a:cxn ang="0">
                    <a:pos x="T4" y="T5"/>
                  </a:cxn>
                  <a:cxn ang="0">
                    <a:pos x="T6" y="T7"/>
                  </a:cxn>
                  <a:cxn ang="0">
                    <a:pos x="T8" y="T9"/>
                  </a:cxn>
                </a:cxnLst>
                <a:rect l="0" t="0" r="r" b="b"/>
                <a:pathLst>
                  <a:path w="100" h="42">
                    <a:moveTo>
                      <a:pt x="7" y="41"/>
                    </a:moveTo>
                    <a:lnTo>
                      <a:pt x="99" y="7"/>
                    </a:lnTo>
                    <a:lnTo>
                      <a:pt x="91" y="0"/>
                    </a:lnTo>
                    <a:lnTo>
                      <a:pt x="0" y="34"/>
                    </a:lnTo>
                    <a:lnTo>
                      <a:pt x="7" y="41"/>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 name="Freeform 190"/>
              <p:cNvSpPr>
                <a:spLocks/>
              </p:cNvSpPr>
              <p:nvPr/>
            </p:nvSpPr>
            <p:spPr bwMode="auto">
              <a:xfrm>
                <a:off x="1519" y="609"/>
                <a:ext cx="93" cy="43"/>
              </a:xfrm>
              <a:custGeom>
                <a:avLst/>
                <a:gdLst>
                  <a:gd name="T0" fmla="*/ 4 w 93"/>
                  <a:gd name="T1" fmla="*/ 42 h 43"/>
                  <a:gd name="T2" fmla="*/ 92 w 93"/>
                  <a:gd name="T3" fmla="*/ 7 h 43"/>
                  <a:gd name="T4" fmla="*/ 84 w 93"/>
                  <a:gd name="T5" fmla="*/ 0 h 43"/>
                  <a:gd name="T6" fmla="*/ 0 w 93"/>
                  <a:gd name="T7" fmla="*/ 33 h 43"/>
                  <a:gd name="T8" fmla="*/ 4 w 93"/>
                  <a:gd name="T9" fmla="*/ 42 h 43"/>
                </a:gdLst>
                <a:ahLst/>
                <a:cxnLst>
                  <a:cxn ang="0">
                    <a:pos x="T0" y="T1"/>
                  </a:cxn>
                  <a:cxn ang="0">
                    <a:pos x="T2" y="T3"/>
                  </a:cxn>
                  <a:cxn ang="0">
                    <a:pos x="T4" y="T5"/>
                  </a:cxn>
                  <a:cxn ang="0">
                    <a:pos x="T6" y="T7"/>
                  </a:cxn>
                  <a:cxn ang="0">
                    <a:pos x="T8" y="T9"/>
                  </a:cxn>
                </a:cxnLst>
                <a:rect l="0" t="0" r="r" b="b"/>
                <a:pathLst>
                  <a:path w="93" h="43">
                    <a:moveTo>
                      <a:pt x="4" y="42"/>
                    </a:moveTo>
                    <a:lnTo>
                      <a:pt x="92" y="7"/>
                    </a:lnTo>
                    <a:lnTo>
                      <a:pt x="84" y="0"/>
                    </a:lnTo>
                    <a:lnTo>
                      <a:pt x="0" y="33"/>
                    </a:lnTo>
                    <a:lnTo>
                      <a:pt x="4" y="42"/>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2" name="Freeform 191"/>
              <p:cNvSpPr>
                <a:spLocks/>
              </p:cNvSpPr>
              <p:nvPr/>
            </p:nvSpPr>
            <p:spPr bwMode="auto">
              <a:xfrm>
                <a:off x="1533" y="617"/>
                <a:ext cx="21" cy="25"/>
              </a:xfrm>
              <a:custGeom>
                <a:avLst/>
                <a:gdLst>
                  <a:gd name="T0" fmla="*/ 0 w 21"/>
                  <a:gd name="T1" fmla="*/ 5 h 25"/>
                  <a:gd name="T2" fmla="*/ 13 w 21"/>
                  <a:gd name="T3" fmla="*/ 0 h 25"/>
                  <a:gd name="T4" fmla="*/ 20 w 21"/>
                  <a:gd name="T5" fmla="*/ 18 h 25"/>
                  <a:gd name="T6" fmla="*/ 10 w 21"/>
                  <a:gd name="T7" fmla="*/ 24 h 25"/>
                  <a:gd name="T8" fmla="*/ 0 w 21"/>
                  <a:gd name="T9" fmla="*/ 5 h 25"/>
                </a:gdLst>
                <a:ahLst/>
                <a:cxnLst>
                  <a:cxn ang="0">
                    <a:pos x="T0" y="T1"/>
                  </a:cxn>
                  <a:cxn ang="0">
                    <a:pos x="T2" y="T3"/>
                  </a:cxn>
                  <a:cxn ang="0">
                    <a:pos x="T4" y="T5"/>
                  </a:cxn>
                  <a:cxn ang="0">
                    <a:pos x="T6" y="T7"/>
                  </a:cxn>
                  <a:cxn ang="0">
                    <a:pos x="T8" y="T9"/>
                  </a:cxn>
                </a:cxnLst>
                <a:rect l="0" t="0" r="r" b="b"/>
                <a:pathLst>
                  <a:path w="21" h="25">
                    <a:moveTo>
                      <a:pt x="0" y="5"/>
                    </a:moveTo>
                    <a:lnTo>
                      <a:pt x="13" y="0"/>
                    </a:lnTo>
                    <a:lnTo>
                      <a:pt x="20" y="18"/>
                    </a:lnTo>
                    <a:lnTo>
                      <a:pt x="10" y="24"/>
                    </a:lnTo>
                    <a:lnTo>
                      <a:pt x="0" y="5"/>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3" name="Freeform 192"/>
              <p:cNvSpPr>
                <a:spLocks/>
              </p:cNvSpPr>
              <p:nvPr/>
            </p:nvSpPr>
            <p:spPr bwMode="auto">
              <a:xfrm>
                <a:off x="1574" y="598"/>
                <a:ext cx="21" cy="23"/>
              </a:xfrm>
              <a:custGeom>
                <a:avLst/>
                <a:gdLst>
                  <a:gd name="T0" fmla="*/ 0 w 21"/>
                  <a:gd name="T1" fmla="*/ 1 h 23"/>
                  <a:gd name="T2" fmla="*/ 11 w 21"/>
                  <a:gd name="T3" fmla="*/ 0 h 23"/>
                  <a:gd name="T4" fmla="*/ 20 w 21"/>
                  <a:gd name="T5" fmla="*/ 19 h 23"/>
                  <a:gd name="T6" fmla="*/ 9 w 21"/>
                  <a:gd name="T7" fmla="*/ 22 h 23"/>
                  <a:gd name="T8" fmla="*/ 0 w 21"/>
                  <a:gd name="T9" fmla="*/ 1 h 23"/>
                </a:gdLst>
                <a:ahLst/>
                <a:cxnLst>
                  <a:cxn ang="0">
                    <a:pos x="T0" y="T1"/>
                  </a:cxn>
                  <a:cxn ang="0">
                    <a:pos x="T2" y="T3"/>
                  </a:cxn>
                  <a:cxn ang="0">
                    <a:pos x="T4" y="T5"/>
                  </a:cxn>
                  <a:cxn ang="0">
                    <a:pos x="T6" y="T7"/>
                  </a:cxn>
                  <a:cxn ang="0">
                    <a:pos x="T8" y="T9"/>
                  </a:cxn>
                </a:cxnLst>
                <a:rect l="0" t="0" r="r" b="b"/>
                <a:pathLst>
                  <a:path w="21" h="23">
                    <a:moveTo>
                      <a:pt x="0" y="1"/>
                    </a:moveTo>
                    <a:lnTo>
                      <a:pt x="11" y="0"/>
                    </a:lnTo>
                    <a:lnTo>
                      <a:pt x="20" y="19"/>
                    </a:lnTo>
                    <a:lnTo>
                      <a:pt x="9" y="22"/>
                    </a:lnTo>
                    <a:lnTo>
                      <a:pt x="0" y="1"/>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4" name="Freeform 193"/>
              <p:cNvSpPr>
                <a:spLocks/>
              </p:cNvSpPr>
              <p:nvPr/>
            </p:nvSpPr>
            <p:spPr bwMode="auto">
              <a:xfrm>
                <a:off x="1387" y="217"/>
                <a:ext cx="340" cy="384"/>
              </a:xfrm>
              <a:custGeom>
                <a:avLst/>
                <a:gdLst>
                  <a:gd name="T0" fmla="*/ 283 w 340"/>
                  <a:gd name="T1" fmla="*/ 16 h 384"/>
                  <a:gd name="T2" fmla="*/ 304 w 340"/>
                  <a:gd name="T3" fmla="*/ 33 h 384"/>
                  <a:gd name="T4" fmla="*/ 323 w 340"/>
                  <a:gd name="T5" fmla="*/ 60 h 384"/>
                  <a:gd name="T6" fmla="*/ 325 w 340"/>
                  <a:gd name="T7" fmla="*/ 74 h 384"/>
                  <a:gd name="T8" fmla="*/ 333 w 340"/>
                  <a:gd name="T9" fmla="*/ 88 h 384"/>
                  <a:gd name="T10" fmla="*/ 335 w 340"/>
                  <a:gd name="T11" fmla="*/ 102 h 384"/>
                  <a:gd name="T12" fmla="*/ 338 w 340"/>
                  <a:gd name="T13" fmla="*/ 117 h 384"/>
                  <a:gd name="T14" fmla="*/ 339 w 340"/>
                  <a:gd name="T15" fmla="*/ 136 h 384"/>
                  <a:gd name="T16" fmla="*/ 338 w 340"/>
                  <a:gd name="T17" fmla="*/ 155 h 384"/>
                  <a:gd name="T18" fmla="*/ 332 w 340"/>
                  <a:gd name="T19" fmla="*/ 171 h 384"/>
                  <a:gd name="T20" fmla="*/ 332 w 340"/>
                  <a:gd name="T21" fmla="*/ 191 h 384"/>
                  <a:gd name="T22" fmla="*/ 325 w 340"/>
                  <a:gd name="T23" fmla="*/ 210 h 384"/>
                  <a:gd name="T24" fmla="*/ 318 w 340"/>
                  <a:gd name="T25" fmla="*/ 228 h 384"/>
                  <a:gd name="T26" fmla="*/ 307 w 340"/>
                  <a:gd name="T27" fmla="*/ 244 h 384"/>
                  <a:gd name="T28" fmla="*/ 301 w 340"/>
                  <a:gd name="T29" fmla="*/ 263 h 384"/>
                  <a:gd name="T30" fmla="*/ 286 w 340"/>
                  <a:gd name="T31" fmla="*/ 281 h 384"/>
                  <a:gd name="T32" fmla="*/ 274 w 340"/>
                  <a:gd name="T33" fmla="*/ 297 h 384"/>
                  <a:gd name="T34" fmla="*/ 259 w 340"/>
                  <a:gd name="T35" fmla="*/ 315 h 384"/>
                  <a:gd name="T36" fmla="*/ 244 w 340"/>
                  <a:gd name="T37" fmla="*/ 326 h 384"/>
                  <a:gd name="T38" fmla="*/ 227 w 340"/>
                  <a:gd name="T39" fmla="*/ 339 h 384"/>
                  <a:gd name="T40" fmla="*/ 214 w 340"/>
                  <a:gd name="T41" fmla="*/ 351 h 384"/>
                  <a:gd name="T42" fmla="*/ 196 w 340"/>
                  <a:gd name="T43" fmla="*/ 358 h 384"/>
                  <a:gd name="T44" fmla="*/ 182 w 340"/>
                  <a:gd name="T45" fmla="*/ 366 h 384"/>
                  <a:gd name="T46" fmla="*/ 167 w 340"/>
                  <a:gd name="T47" fmla="*/ 372 h 384"/>
                  <a:gd name="T48" fmla="*/ 150 w 340"/>
                  <a:gd name="T49" fmla="*/ 377 h 384"/>
                  <a:gd name="T50" fmla="*/ 133 w 340"/>
                  <a:gd name="T51" fmla="*/ 381 h 384"/>
                  <a:gd name="T52" fmla="*/ 119 w 340"/>
                  <a:gd name="T53" fmla="*/ 383 h 384"/>
                  <a:gd name="T54" fmla="*/ 103 w 340"/>
                  <a:gd name="T55" fmla="*/ 381 h 384"/>
                  <a:gd name="T56" fmla="*/ 90 w 340"/>
                  <a:gd name="T57" fmla="*/ 379 h 384"/>
                  <a:gd name="T58" fmla="*/ 73 w 340"/>
                  <a:gd name="T59" fmla="*/ 373 h 384"/>
                  <a:gd name="T60" fmla="*/ 62 w 340"/>
                  <a:gd name="T61" fmla="*/ 367 h 384"/>
                  <a:gd name="T62" fmla="*/ 47 w 340"/>
                  <a:gd name="T63" fmla="*/ 359 h 384"/>
                  <a:gd name="T64" fmla="*/ 34 w 340"/>
                  <a:gd name="T65" fmla="*/ 346 h 384"/>
                  <a:gd name="T66" fmla="*/ 25 w 340"/>
                  <a:gd name="T67" fmla="*/ 334 h 384"/>
                  <a:gd name="T68" fmla="*/ 20 w 340"/>
                  <a:gd name="T69" fmla="*/ 322 h 384"/>
                  <a:gd name="T70" fmla="*/ 10 w 340"/>
                  <a:gd name="T71" fmla="*/ 311 h 384"/>
                  <a:gd name="T72" fmla="*/ 5 w 340"/>
                  <a:gd name="T73" fmla="*/ 291 h 384"/>
                  <a:gd name="T74" fmla="*/ 6 w 340"/>
                  <a:gd name="T75" fmla="*/ 277 h 384"/>
                  <a:gd name="T76" fmla="*/ 5 w 340"/>
                  <a:gd name="T77" fmla="*/ 259 h 384"/>
                  <a:gd name="T78" fmla="*/ 1 w 340"/>
                  <a:gd name="T79" fmla="*/ 242 h 384"/>
                  <a:gd name="T80" fmla="*/ 1 w 340"/>
                  <a:gd name="T81" fmla="*/ 225 h 384"/>
                  <a:gd name="T82" fmla="*/ 0 w 340"/>
                  <a:gd name="T83" fmla="*/ 208 h 384"/>
                  <a:gd name="T84" fmla="*/ 9 w 340"/>
                  <a:gd name="T85" fmla="*/ 187 h 384"/>
                  <a:gd name="T86" fmla="*/ 12 w 340"/>
                  <a:gd name="T87" fmla="*/ 169 h 384"/>
                  <a:gd name="T88" fmla="*/ 21 w 340"/>
                  <a:gd name="T89" fmla="*/ 152 h 384"/>
                  <a:gd name="T90" fmla="*/ 29 w 340"/>
                  <a:gd name="T91" fmla="*/ 131 h 384"/>
                  <a:gd name="T92" fmla="*/ 39 w 340"/>
                  <a:gd name="T93" fmla="*/ 113 h 384"/>
                  <a:gd name="T94" fmla="*/ 50 w 340"/>
                  <a:gd name="T95" fmla="*/ 98 h 384"/>
                  <a:gd name="T96" fmla="*/ 64 w 340"/>
                  <a:gd name="T97" fmla="*/ 79 h 384"/>
                  <a:gd name="T98" fmla="*/ 77 w 340"/>
                  <a:gd name="T99" fmla="*/ 66 h 384"/>
                  <a:gd name="T100" fmla="*/ 92 w 340"/>
                  <a:gd name="T101" fmla="*/ 52 h 384"/>
                  <a:gd name="T102" fmla="*/ 107 w 340"/>
                  <a:gd name="T103" fmla="*/ 41 h 384"/>
                  <a:gd name="T104" fmla="*/ 122 w 340"/>
                  <a:gd name="T105" fmla="*/ 31 h 384"/>
                  <a:gd name="T106" fmla="*/ 135 w 340"/>
                  <a:gd name="T107" fmla="*/ 22 h 384"/>
                  <a:gd name="T108" fmla="*/ 156 w 340"/>
                  <a:gd name="T109" fmla="*/ 14 h 384"/>
                  <a:gd name="T110" fmla="*/ 172 w 340"/>
                  <a:gd name="T111" fmla="*/ 10 h 384"/>
                  <a:gd name="T112" fmla="*/ 190 w 340"/>
                  <a:gd name="T113" fmla="*/ 3 h 384"/>
                  <a:gd name="T114" fmla="*/ 204 w 340"/>
                  <a:gd name="T115" fmla="*/ 0 h 384"/>
                  <a:gd name="T116" fmla="*/ 222 w 340"/>
                  <a:gd name="T117" fmla="*/ 1 h 384"/>
                  <a:gd name="T118" fmla="*/ 236 w 340"/>
                  <a:gd name="T119" fmla="*/ 3 h 384"/>
                  <a:gd name="T120" fmla="*/ 252 w 340"/>
                  <a:gd name="T121" fmla="*/ 5 h 384"/>
                  <a:gd name="T122" fmla="*/ 267 w 340"/>
                  <a:gd name="T123" fmla="*/ 11 h 384"/>
                  <a:gd name="T124" fmla="*/ 283 w 340"/>
                  <a:gd name="T125" fmla="*/ 1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0" h="384">
                    <a:moveTo>
                      <a:pt x="283" y="16"/>
                    </a:moveTo>
                    <a:lnTo>
                      <a:pt x="304" y="33"/>
                    </a:lnTo>
                    <a:lnTo>
                      <a:pt x="323" y="60"/>
                    </a:lnTo>
                    <a:lnTo>
                      <a:pt x="325" y="74"/>
                    </a:lnTo>
                    <a:lnTo>
                      <a:pt x="333" y="88"/>
                    </a:lnTo>
                    <a:lnTo>
                      <a:pt x="335" y="102"/>
                    </a:lnTo>
                    <a:lnTo>
                      <a:pt x="338" y="117"/>
                    </a:lnTo>
                    <a:lnTo>
                      <a:pt x="339" y="136"/>
                    </a:lnTo>
                    <a:lnTo>
                      <a:pt x="338" y="155"/>
                    </a:lnTo>
                    <a:lnTo>
                      <a:pt x="332" y="171"/>
                    </a:lnTo>
                    <a:lnTo>
                      <a:pt x="332" y="191"/>
                    </a:lnTo>
                    <a:lnTo>
                      <a:pt x="325" y="210"/>
                    </a:lnTo>
                    <a:lnTo>
                      <a:pt x="318" y="228"/>
                    </a:lnTo>
                    <a:lnTo>
                      <a:pt x="307" y="244"/>
                    </a:lnTo>
                    <a:lnTo>
                      <a:pt x="301" y="263"/>
                    </a:lnTo>
                    <a:lnTo>
                      <a:pt x="286" y="281"/>
                    </a:lnTo>
                    <a:lnTo>
                      <a:pt x="274" y="297"/>
                    </a:lnTo>
                    <a:lnTo>
                      <a:pt x="259" y="315"/>
                    </a:lnTo>
                    <a:lnTo>
                      <a:pt x="244" y="326"/>
                    </a:lnTo>
                    <a:lnTo>
                      <a:pt x="227" y="339"/>
                    </a:lnTo>
                    <a:lnTo>
                      <a:pt x="214" y="351"/>
                    </a:lnTo>
                    <a:lnTo>
                      <a:pt x="196" y="358"/>
                    </a:lnTo>
                    <a:lnTo>
                      <a:pt x="182" y="366"/>
                    </a:lnTo>
                    <a:lnTo>
                      <a:pt x="167" y="372"/>
                    </a:lnTo>
                    <a:lnTo>
                      <a:pt x="150" y="377"/>
                    </a:lnTo>
                    <a:lnTo>
                      <a:pt x="133" y="381"/>
                    </a:lnTo>
                    <a:lnTo>
                      <a:pt x="119" y="383"/>
                    </a:lnTo>
                    <a:lnTo>
                      <a:pt x="103" y="381"/>
                    </a:lnTo>
                    <a:lnTo>
                      <a:pt x="90" y="379"/>
                    </a:lnTo>
                    <a:lnTo>
                      <a:pt x="73" y="373"/>
                    </a:lnTo>
                    <a:lnTo>
                      <a:pt x="62" y="367"/>
                    </a:lnTo>
                    <a:lnTo>
                      <a:pt x="47" y="359"/>
                    </a:lnTo>
                    <a:lnTo>
                      <a:pt x="34" y="346"/>
                    </a:lnTo>
                    <a:lnTo>
                      <a:pt x="25" y="334"/>
                    </a:lnTo>
                    <a:lnTo>
                      <a:pt x="20" y="322"/>
                    </a:lnTo>
                    <a:lnTo>
                      <a:pt x="10" y="311"/>
                    </a:lnTo>
                    <a:lnTo>
                      <a:pt x="5" y="291"/>
                    </a:lnTo>
                    <a:lnTo>
                      <a:pt x="6" y="277"/>
                    </a:lnTo>
                    <a:lnTo>
                      <a:pt x="5" y="259"/>
                    </a:lnTo>
                    <a:lnTo>
                      <a:pt x="1" y="242"/>
                    </a:lnTo>
                    <a:lnTo>
                      <a:pt x="1" y="225"/>
                    </a:lnTo>
                    <a:lnTo>
                      <a:pt x="0" y="208"/>
                    </a:lnTo>
                    <a:lnTo>
                      <a:pt x="9" y="187"/>
                    </a:lnTo>
                    <a:lnTo>
                      <a:pt x="12" y="169"/>
                    </a:lnTo>
                    <a:lnTo>
                      <a:pt x="21" y="152"/>
                    </a:lnTo>
                    <a:lnTo>
                      <a:pt x="29" y="131"/>
                    </a:lnTo>
                    <a:lnTo>
                      <a:pt x="39" y="113"/>
                    </a:lnTo>
                    <a:lnTo>
                      <a:pt x="50" y="98"/>
                    </a:lnTo>
                    <a:lnTo>
                      <a:pt x="64" y="79"/>
                    </a:lnTo>
                    <a:lnTo>
                      <a:pt x="77" y="66"/>
                    </a:lnTo>
                    <a:lnTo>
                      <a:pt x="92" y="52"/>
                    </a:lnTo>
                    <a:lnTo>
                      <a:pt x="107" y="41"/>
                    </a:lnTo>
                    <a:lnTo>
                      <a:pt x="122" y="31"/>
                    </a:lnTo>
                    <a:lnTo>
                      <a:pt x="135" y="22"/>
                    </a:lnTo>
                    <a:lnTo>
                      <a:pt x="156" y="14"/>
                    </a:lnTo>
                    <a:lnTo>
                      <a:pt x="172" y="10"/>
                    </a:lnTo>
                    <a:lnTo>
                      <a:pt x="190" y="3"/>
                    </a:lnTo>
                    <a:lnTo>
                      <a:pt x="204" y="0"/>
                    </a:lnTo>
                    <a:lnTo>
                      <a:pt x="222" y="1"/>
                    </a:lnTo>
                    <a:lnTo>
                      <a:pt x="236" y="3"/>
                    </a:lnTo>
                    <a:lnTo>
                      <a:pt x="252" y="5"/>
                    </a:lnTo>
                    <a:lnTo>
                      <a:pt x="267" y="11"/>
                    </a:lnTo>
                    <a:lnTo>
                      <a:pt x="283" y="16"/>
                    </a:lnTo>
                  </a:path>
                </a:pathLst>
              </a:custGeom>
              <a:solidFill>
                <a:srgbClr val="000000"/>
              </a:solidFill>
              <a:ln w="12700" cap="rnd" cmpd="sng">
                <a:solidFill>
                  <a:srgbClr val="FFFFFF"/>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 name="Freeform 194"/>
              <p:cNvSpPr>
                <a:spLocks/>
              </p:cNvSpPr>
              <p:nvPr/>
            </p:nvSpPr>
            <p:spPr bwMode="auto">
              <a:xfrm>
                <a:off x="1393" y="240"/>
                <a:ext cx="342" cy="378"/>
              </a:xfrm>
              <a:custGeom>
                <a:avLst/>
                <a:gdLst>
                  <a:gd name="T0" fmla="*/ 284 w 342"/>
                  <a:gd name="T1" fmla="*/ 18 h 378"/>
                  <a:gd name="T2" fmla="*/ 306 w 342"/>
                  <a:gd name="T3" fmla="*/ 35 h 378"/>
                  <a:gd name="T4" fmla="*/ 324 w 342"/>
                  <a:gd name="T5" fmla="*/ 58 h 378"/>
                  <a:gd name="T6" fmla="*/ 327 w 342"/>
                  <a:gd name="T7" fmla="*/ 75 h 378"/>
                  <a:gd name="T8" fmla="*/ 334 w 342"/>
                  <a:gd name="T9" fmla="*/ 89 h 378"/>
                  <a:gd name="T10" fmla="*/ 336 w 342"/>
                  <a:gd name="T11" fmla="*/ 103 h 378"/>
                  <a:gd name="T12" fmla="*/ 341 w 342"/>
                  <a:gd name="T13" fmla="*/ 119 h 378"/>
                  <a:gd name="T14" fmla="*/ 337 w 342"/>
                  <a:gd name="T15" fmla="*/ 136 h 378"/>
                  <a:gd name="T16" fmla="*/ 337 w 342"/>
                  <a:gd name="T17" fmla="*/ 156 h 378"/>
                  <a:gd name="T18" fmla="*/ 333 w 342"/>
                  <a:gd name="T19" fmla="*/ 172 h 378"/>
                  <a:gd name="T20" fmla="*/ 330 w 342"/>
                  <a:gd name="T21" fmla="*/ 189 h 378"/>
                  <a:gd name="T22" fmla="*/ 323 w 342"/>
                  <a:gd name="T23" fmla="*/ 209 h 378"/>
                  <a:gd name="T24" fmla="*/ 316 w 342"/>
                  <a:gd name="T25" fmla="*/ 227 h 378"/>
                  <a:gd name="T26" fmla="*/ 306 w 342"/>
                  <a:gd name="T27" fmla="*/ 244 h 378"/>
                  <a:gd name="T28" fmla="*/ 299 w 342"/>
                  <a:gd name="T29" fmla="*/ 262 h 378"/>
                  <a:gd name="T30" fmla="*/ 284 w 342"/>
                  <a:gd name="T31" fmla="*/ 280 h 378"/>
                  <a:gd name="T32" fmla="*/ 267 w 342"/>
                  <a:gd name="T33" fmla="*/ 296 h 378"/>
                  <a:gd name="T34" fmla="*/ 255 w 342"/>
                  <a:gd name="T35" fmla="*/ 312 h 378"/>
                  <a:gd name="T36" fmla="*/ 242 w 342"/>
                  <a:gd name="T37" fmla="*/ 325 h 378"/>
                  <a:gd name="T38" fmla="*/ 225 w 342"/>
                  <a:gd name="T39" fmla="*/ 337 h 378"/>
                  <a:gd name="T40" fmla="*/ 208 w 342"/>
                  <a:gd name="T41" fmla="*/ 347 h 378"/>
                  <a:gd name="T42" fmla="*/ 195 w 342"/>
                  <a:gd name="T43" fmla="*/ 357 h 378"/>
                  <a:gd name="T44" fmla="*/ 178 w 342"/>
                  <a:gd name="T45" fmla="*/ 363 h 378"/>
                  <a:gd name="T46" fmla="*/ 161 w 342"/>
                  <a:gd name="T47" fmla="*/ 369 h 378"/>
                  <a:gd name="T48" fmla="*/ 145 w 342"/>
                  <a:gd name="T49" fmla="*/ 374 h 378"/>
                  <a:gd name="T50" fmla="*/ 132 w 342"/>
                  <a:gd name="T51" fmla="*/ 376 h 378"/>
                  <a:gd name="T52" fmla="*/ 116 w 342"/>
                  <a:gd name="T53" fmla="*/ 377 h 378"/>
                  <a:gd name="T54" fmla="*/ 86 w 342"/>
                  <a:gd name="T55" fmla="*/ 374 h 378"/>
                  <a:gd name="T56" fmla="*/ 63 w 342"/>
                  <a:gd name="T57" fmla="*/ 361 h 378"/>
                  <a:gd name="T58" fmla="*/ 49 w 342"/>
                  <a:gd name="T59" fmla="*/ 353 h 378"/>
                  <a:gd name="T60" fmla="*/ 36 w 342"/>
                  <a:gd name="T61" fmla="*/ 340 h 378"/>
                  <a:gd name="T62" fmla="*/ 26 w 342"/>
                  <a:gd name="T63" fmla="*/ 331 h 378"/>
                  <a:gd name="T64" fmla="*/ 19 w 342"/>
                  <a:gd name="T65" fmla="*/ 319 h 378"/>
                  <a:gd name="T66" fmla="*/ 10 w 342"/>
                  <a:gd name="T67" fmla="*/ 306 h 378"/>
                  <a:gd name="T68" fmla="*/ 6 w 342"/>
                  <a:gd name="T69" fmla="*/ 289 h 378"/>
                  <a:gd name="T70" fmla="*/ 6 w 342"/>
                  <a:gd name="T71" fmla="*/ 272 h 378"/>
                  <a:gd name="T72" fmla="*/ 2 w 342"/>
                  <a:gd name="T73" fmla="*/ 254 h 378"/>
                  <a:gd name="T74" fmla="*/ 2 w 342"/>
                  <a:gd name="T75" fmla="*/ 238 h 378"/>
                  <a:gd name="T76" fmla="*/ 1 w 342"/>
                  <a:gd name="T77" fmla="*/ 221 h 378"/>
                  <a:gd name="T78" fmla="*/ 0 w 342"/>
                  <a:gd name="T79" fmla="*/ 204 h 378"/>
                  <a:gd name="T80" fmla="*/ 9 w 342"/>
                  <a:gd name="T81" fmla="*/ 183 h 378"/>
                  <a:gd name="T82" fmla="*/ 14 w 342"/>
                  <a:gd name="T83" fmla="*/ 168 h 378"/>
                  <a:gd name="T84" fmla="*/ 22 w 342"/>
                  <a:gd name="T85" fmla="*/ 149 h 378"/>
                  <a:gd name="T86" fmla="*/ 31 w 342"/>
                  <a:gd name="T87" fmla="*/ 128 h 378"/>
                  <a:gd name="T88" fmla="*/ 46 w 342"/>
                  <a:gd name="T89" fmla="*/ 115 h 378"/>
                  <a:gd name="T90" fmla="*/ 55 w 342"/>
                  <a:gd name="T91" fmla="*/ 98 h 378"/>
                  <a:gd name="T92" fmla="*/ 67 w 342"/>
                  <a:gd name="T93" fmla="*/ 78 h 378"/>
                  <a:gd name="T94" fmla="*/ 83 w 342"/>
                  <a:gd name="T95" fmla="*/ 68 h 378"/>
                  <a:gd name="T96" fmla="*/ 98 w 342"/>
                  <a:gd name="T97" fmla="*/ 53 h 378"/>
                  <a:gd name="T98" fmla="*/ 114 w 342"/>
                  <a:gd name="T99" fmla="*/ 43 h 378"/>
                  <a:gd name="T100" fmla="*/ 127 w 342"/>
                  <a:gd name="T101" fmla="*/ 31 h 378"/>
                  <a:gd name="T102" fmla="*/ 142 w 342"/>
                  <a:gd name="T103" fmla="*/ 23 h 378"/>
                  <a:gd name="T104" fmla="*/ 162 w 342"/>
                  <a:gd name="T105" fmla="*/ 15 h 378"/>
                  <a:gd name="T106" fmla="*/ 175 w 342"/>
                  <a:gd name="T107" fmla="*/ 9 h 378"/>
                  <a:gd name="T108" fmla="*/ 192 w 342"/>
                  <a:gd name="T109" fmla="*/ 2 h 378"/>
                  <a:gd name="T110" fmla="*/ 210 w 342"/>
                  <a:gd name="T111" fmla="*/ 2 h 378"/>
                  <a:gd name="T112" fmla="*/ 224 w 342"/>
                  <a:gd name="T113" fmla="*/ 0 h 378"/>
                  <a:gd name="T114" fmla="*/ 242 w 342"/>
                  <a:gd name="T115" fmla="*/ 3 h 378"/>
                  <a:gd name="T116" fmla="*/ 254 w 342"/>
                  <a:gd name="T117" fmla="*/ 4 h 378"/>
                  <a:gd name="T118" fmla="*/ 269 w 342"/>
                  <a:gd name="T119" fmla="*/ 12 h 378"/>
                  <a:gd name="T120" fmla="*/ 284 w 342"/>
                  <a:gd name="T121" fmla="*/ 1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2" h="378">
                    <a:moveTo>
                      <a:pt x="284" y="18"/>
                    </a:moveTo>
                    <a:lnTo>
                      <a:pt x="306" y="35"/>
                    </a:lnTo>
                    <a:lnTo>
                      <a:pt x="324" y="58"/>
                    </a:lnTo>
                    <a:lnTo>
                      <a:pt x="327" y="75"/>
                    </a:lnTo>
                    <a:lnTo>
                      <a:pt x="334" y="89"/>
                    </a:lnTo>
                    <a:lnTo>
                      <a:pt x="336" y="103"/>
                    </a:lnTo>
                    <a:lnTo>
                      <a:pt x="341" y="119"/>
                    </a:lnTo>
                    <a:lnTo>
                      <a:pt x="337" y="136"/>
                    </a:lnTo>
                    <a:lnTo>
                      <a:pt x="337" y="156"/>
                    </a:lnTo>
                    <a:lnTo>
                      <a:pt x="333" y="172"/>
                    </a:lnTo>
                    <a:lnTo>
                      <a:pt x="330" y="189"/>
                    </a:lnTo>
                    <a:lnTo>
                      <a:pt x="323" y="209"/>
                    </a:lnTo>
                    <a:lnTo>
                      <a:pt x="316" y="227"/>
                    </a:lnTo>
                    <a:lnTo>
                      <a:pt x="306" y="244"/>
                    </a:lnTo>
                    <a:lnTo>
                      <a:pt x="299" y="262"/>
                    </a:lnTo>
                    <a:lnTo>
                      <a:pt x="284" y="280"/>
                    </a:lnTo>
                    <a:lnTo>
                      <a:pt x="267" y="296"/>
                    </a:lnTo>
                    <a:lnTo>
                      <a:pt x="255" y="312"/>
                    </a:lnTo>
                    <a:lnTo>
                      <a:pt x="242" y="325"/>
                    </a:lnTo>
                    <a:lnTo>
                      <a:pt x="225" y="337"/>
                    </a:lnTo>
                    <a:lnTo>
                      <a:pt x="208" y="347"/>
                    </a:lnTo>
                    <a:lnTo>
                      <a:pt x="195" y="357"/>
                    </a:lnTo>
                    <a:lnTo>
                      <a:pt x="178" y="363"/>
                    </a:lnTo>
                    <a:lnTo>
                      <a:pt x="161" y="369"/>
                    </a:lnTo>
                    <a:lnTo>
                      <a:pt x="145" y="374"/>
                    </a:lnTo>
                    <a:lnTo>
                      <a:pt x="132" y="376"/>
                    </a:lnTo>
                    <a:lnTo>
                      <a:pt x="116" y="377"/>
                    </a:lnTo>
                    <a:lnTo>
                      <a:pt x="86" y="374"/>
                    </a:lnTo>
                    <a:lnTo>
                      <a:pt x="63" y="361"/>
                    </a:lnTo>
                    <a:lnTo>
                      <a:pt x="49" y="353"/>
                    </a:lnTo>
                    <a:lnTo>
                      <a:pt x="36" y="340"/>
                    </a:lnTo>
                    <a:lnTo>
                      <a:pt x="26" y="331"/>
                    </a:lnTo>
                    <a:lnTo>
                      <a:pt x="19" y="319"/>
                    </a:lnTo>
                    <a:lnTo>
                      <a:pt x="10" y="306"/>
                    </a:lnTo>
                    <a:lnTo>
                      <a:pt x="6" y="289"/>
                    </a:lnTo>
                    <a:lnTo>
                      <a:pt x="6" y="272"/>
                    </a:lnTo>
                    <a:lnTo>
                      <a:pt x="2" y="254"/>
                    </a:lnTo>
                    <a:lnTo>
                      <a:pt x="2" y="238"/>
                    </a:lnTo>
                    <a:lnTo>
                      <a:pt x="1" y="221"/>
                    </a:lnTo>
                    <a:lnTo>
                      <a:pt x="0" y="204"/>
                    </a:lnTo>
                    <a:lnTo>
                      <a:pt x="9" y="183"/>
                    </a:lnTo>
                    <a:lnTo>
                      <a:pt x="14" y="168"/>
                    </a:lnTo>
                    <a:lnTo>
                      <a:pt x="22" y="149"/>
                    </a:lnTo>
                    <a:lnTo>
                      <a:pt x="31" y="128"/>
                    </a:lnTo>
                    <a:lnTo>
                      <a:pt x="46" y="115"/>
                    </a:lnTo>
                    <a:lnTo>
                      <a:pt x="55" y="98"/>
                    </a:lnTo>
                    <a:lnTo>
                      <a:pt x="67" y="78"/>
                    </a:lnTo>
                    <a:lnTo>
                      <a:pt x="83" y="68"/>
                    </a:lnTo>
                    <a:lnTo>
                      <a:pt x="98" y="53"/>
                    </a:lnTo>
                    <a:lnTo>
                      <a:pt x="114" y="43"/>
                    </a:lnTo>
                    <a:lnTo>
                      <a:pt x="127" y="31"/>
                    </a:lnTo>
                    <a:lnTo>
                      <a:pt x="142" y="23"/>
                    </a:lnTo>
                    <a:lnTo>
                      <a:pt x="162" y="15"/>
                    </a:lnTo>
                    <a:lnTo>
                      <a:pt x="175" y="9"/>
                    </a:lnTo>
                    <a:lnTo>
                      <a:pt x="192" y="2"/>
                    </a:lnTo>
                    <a:lnTo>
                      <a:pt x="210" y="2"/>
                    </a:lnTo>
                    <a:lnTo>
                      <a:pt x="224" y="0"/>
                    </a:lnTo>
                    <a:lnTo>
                      <a:pt x="242" y="3"/>
                    </a:lnTo>
                    <a:lnTo>
                      <a:pt x="254" y="4"/>
                    </a:lnTo>
                    <a:lnTo>
                      <a:pt x="269" y="12"/>
                    </a:lnTo>
                    <a:lnTo>
                      <a:pt x="284" y="18"/>
                    </a:lnTo>
                  </a:path>
                </a:pathLst>
              </a:custGeom>
              <a:solidFill>
                <a:srgbClr val="FFFFF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6" name="Line 195"/>
              <p:cNvSpPr>
                <a:spLocks noChangeShapeType="1"/>
              </p:cNvSpPr>
              <p:nvPr/>
            </p:nvSpPr>
            <p:spPr bwMode="auto">
              <a:xfrm flipH="1">
                <a:off x="169" y="969"/>
                <a:ext cx="937" cy="411"/>
              </a:xfrm>
              <a:prstGeom prst="line">
                <a:avLst/>
              </a:prstGeom>
              <a:noFill/>
              <a:ln w="12700">
                <a:solidFill>
                  <a:srgbClr val="AAAAA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 name="Line 196"/>
              <p:cNvSpPr>
                <a:spLocks noChangeShapeType="1"/>
              </p:cNvSpPr>
              <p:nvPr/>
            </p:nvSpPr>
            <p:spPr bwMode="auto">
              <a:xfrm flipH="1">
                <a:off x="205" y="1121"/>
                <a:ext cx="931" cy="423"/>
              </a:xfrm>
              <a:prstGeom prst="line">
                <a:avLst/>
              </a:prstGeom>
              <a:noFill/>
              <a:ln w="12700">
                <a:solidFill>
                  <a:srgbClr val="AAAAA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8" name="Freeform 197"/>
              <p:cNvSpPr>
                <a:spLocks/>
              </p:cNvSpPr>
              <p:nvPr/>
            </p:nvSpPr>
            <p:spPr bwMode="auto">
              <a:xfrm>
                <a:off x="108" y="1278"/>
                <a:ext cx="9" cy="10"/>
              </a:xfrm>
              <a:custGeom>
                <a:avLst/>
                <a:gdLst>
                  <a:gd name="T0" fmla="*/ 0 w 9"/>
                  <a:gd name="T1" fmla="*/ 9 h 10"/>
                  <a:gd name="T2" fmla="*/ 8 w 9"/>
                  <a:gd name="T3" fmla="*/ 0 h 10"/>
                  <a:gd name="T4" fmla="*/ 0 w 9"/>
                  <a:gd name="T5" fmla="*/ 3 h 10"/>
                  <a:gd name="T6" fmla="*/ 0 w 9"/>
                  <a:gd name="T7" fmla="*/ 9 h 10"/>
                </a:gdLst>
                <a:ahLst/>
                <a:cxnLst>
                  <a:cxn ang="0">
                    <a:pos x="T0" y="T1"/>
                  </a:cxn>
                  <a:cxn ang="0">
                    <a:pos x="T2" y="T3"/>
                  </a:cxn>
                  <a:cxn ang="0">
                    <a:pos x="T4" y="T5"/>
                  </a:cxn>
                  <a:cxn ang="0">
                    <a:pos x="T6" y="T7"/>
                  </a:cxn>
                </a:cxnLst>
                <a:rect l="0" t="0" r="r" b="b"/>
                <a:pathLst>
                  <a:path w="9" h="10">
                    <a:moveTo>
                      <a:pt x="0" y="9"/>
                    </a:moveTo>
                    <a:lnTo>
                      <a:pt x="8" y="0"/>
                    </a:lnTo>
                    <a:lnTo>
                      <a:pt x="0" y="3"/>
                    </a:lnTo>
                    <a:lnTo>
                      <a:pt x="0" y="9"/>
                    </a:lnTo>
                  </a:path>
                </a:pathLst>
              </a:custGeom>
              <a:solidFill>
                <a:srgbClr val="7FE8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9" name="Freeform 198"/>
              <p:cNvSpPr>
                <a:spLocks/>
              </p:cNvSpPr>
              <p:nvPr/>
            </p:nvSpPr>
            <p:spPr bwMode="auto">
              <a:xfrm>
                <a:off x="108" y="1249"/>
                <a:ext cx="82" cy="86"/>
              </a:xfrm>
              <a:custGeom>
                <a:avLst/>
                <a:gdLst>
                  <a:gd name="T0" fmla="*/ 7 w 82"/>
                  <a:gd name="T1" fmla="*/ 85 h 86"/>
                  <a:gd name="T2" fmla="*/ 81 w 82"/>
                  <a:gd name="T3" fmla="*/ 0 h 86"/>
                  <a:gd name="T4" fmla="*/ 0 w 82"/>
                  <a:gd name="T5" fmla="*/ 32 h 86"/>
                  <a:gd name="T6" fmla="*/ 7 w 82"/>
                  <a:gd name="T7" fmla="*/ 85 h 86"/>
                </a:gdLst>
                <a:ahLst/>
                <a:cxnLst>
                  <a:cxn ang="0">
                    <a:pos x="T0" y="T1"/>
                  </a:cxn>
                  <a:cxn ang="0">
                    <a:pos x="T2" y="T3"/>
                  </a:cxn>
                  <a:cxn ang="0">
                    <a:pos x="T4" y="T5"/>
                  </a:cxn>
                  <a:cxn ang="0">
                    <a:pos x="T6" y="T7"/>
                  </a:cxn>
                </a:cxnLst>
                <a:rect l="0" t="0" r="r" b="b"/>
                <a:pathLst>
                  <a:path w="82" h="86">
                    <a:moveTo>
                      <a:pt x="7" y="85"/>
                    </a:moveTo>
                    <a:lnTo>
                      <a:pt x="81" y="0"/>
                    </a:lnTo>
                    <a:lnTo>
                      <a:pt x="0" y="32"/>
                    </a:lnTo>
                    <a:lnTo>
                      <a:pt x="7" y="85"/>
                    </a:lnTo>
                  </a:path>
                </a:pathLst>
              </a:custGeom>
              <a:solidFill>
                <a:srgbClr val="7FDE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0" name="Freeform 199"/>
              <p:cNvSpPr>
                <a:spLocks/>
              </p:cNvSpPr>
              <p:nvPr/>
            </p:nvSpPr>
            <p:spPr bwMode="auto">
              <a:xfrm>
                <a:off x="113" y="1223"/>
                <a:ext cx="151" cy="156"/>
              </a:xfrm>
              <a:custGeom>
                <a:avLst/>
                <a:gdLst>
                  <a:gd name="T0" fmla="*/ 12 w 151"/>
                  <a:gd name="T1" fmla="*/ 155 h 156"/>
                  <a:gd name="T2" fmla="*/ 150 w 151"/>
                  <a:gd name="T3" fmla="*/ 0 h 156"/>
                  <a:gd name="T4" fmla="*/ 33 w 151"/>
                  <a:gd name="T5" fmla="*/ 47 h 156"/>
                  <a:gd name="T6" fmla="*/ 0 w 151"/>
                  <a:gd name="T7" fmla="*/ 84 h 156"/>
                  <a:gd name="T8" fmla="*/ 12 w 151"/>
                  <a:gd name="T9" fmla="*/ 155 h 156"/>
                </a:gdLst>
                <a:ahLst/>
                <a:cxnLst>
                  <a:cxn ang="0">
                    <a:pos x="T0" y="T1"/>
                  </a:cxn>
                  <a:cxn ang="0">
                    <a:pos x="T2" y="T3"/>
                  </a:cxn>
                  <a:cxn ang="0">
                    <a:pos x="T4" y="T5"/>
                  </a:cxn>
                  <a:cxn ang="0">
                    <a:pos x="T6" y="T7"/>
                  </a:cxn>
                  <a:cxn ang="0">
                    <a:pos x="T8" y="T9"/>
                  </a:cxn>
                </a:cxnLst>
                <a:rect l="0" t="0" r="r" b="b"/>
                <a:pathLst>
                  <a:path w="151" h="156">
                    <a:moveTo>
                      <a:pt x="12" y="155"/>
                    </a:moveTo>
                    <a:lnTo>
                      <a:pt x="150" y="0"/>
                    </a:lnTo>
                    <a:lnTo>
                      <a:pt x="33" y="47"/>
                    </a:lnTo>
                    <a:lnTo>
                      <a:pt x="0" y="84"/>
                    </a:lnTo>
                    <a:lnTo>
                      <a:pt x="12" y="155"/>
                    </a:lnTo>
                  </a:path>
                </a:pathLst>
              </a:custGeom>
              <a:solidFill>
                <a:srgbClr val="7FD5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1" name="Freeform 200"/>
              <p:cNvSpPr>
                <a:spLocks/>
              </p:cNvSpPr>
              <p:nvPr/>
            </p:nvSpPr>
            <p:spPr bwMode="auto">
              <a:xfrm>
                <a:off x="120" y="1196"/>
                <a:ext cx="217" cy="229"/>
              </a:xfrm>
              <a:custGeom>
                <a:avLst/>
                <a:gdLst>
                  <a:gd name="T0" fmla="*/ 15 w 217"/>
                  <a:gd name="T1" fmla="*/ 228 h 229"/>
                  <a:gd name="T2" fmla="*/ 216 w 217"/>
                  <a:gd name="T3" fmla="*/ 0 h 229"/>
                  <a:gd name="T4" fmla="*/ 96 w 217"/>
                  <a:gd name="T5" fmla="*/ 42 h 229"/>
                  <a:gd name="T6" fmla="*/ 0 w 217"/>
                  <a:gd name="T7" fmla="*/ 156 h 229"/>
                  <a:gd name="T8" fmla="*/ 15 w 217"/>
                  <a:gd name="T9" fmla="*/ 228 h 229"/>
                </a:gdLst>
                <a:ahLst/>
                <a:cxnLst>
                  <a:cxn ang="0">
                    <a:pos x="T0" y="T1"/>
                  </a:cxn>
                  <a:cxn ang="0">
                    <a:pos x="T2" y="T3"/>
                  </a:cxn>
                  <a:cxn ang="0">
                    <a:pos x="T4" y="T5"/>
                  </a:cxn>
                  <a:cxn ang="0">
                    <a:pos x="T6" y="T7"/>
                  </a:cxn>
                  <a:cxn ang="0">
                    <a:pos x="T8" y="T9"/>
                  </a:cxn>
                </a:cxnLst>
                <a:rect l="0" t="0" r="r" b="b"/>
                <a:pathLst>
                  <a:path w="217" h="229">
                    <a:moveTo>
                      <a:pt x="15" y="228"/>
                    </a:moveTo>
                    <a:lnTo>
                      <a:pt x="216" y="0"/>
                    </a:lnTo>
                    <a:lnTo>
                      <a:pt x="96" y="42"/>
                    </a:lnTo>
                    <a:lnTo>
                      <a:pt x="0" y="156"/>
                    </a:lnTo>
                    <a:lnTo>
                      <a:pt x="15" y="228"/>
                    </a:lnTo>
                  </a:path>
                </a:pathLst>
              </a:custGeom>
              <a:solidFill>
                <a:srgbClr val="7FCD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2" name="Freeform 201"/>
              <p:cNvSpPr>
                <a:spLocks/>
              </p:cNvSpPr>
              <p:nvPr/>
            </p:nvSpPr>
            <p:spPr bwMode="auto">
              <a:xfrm>
                <a:off x="128" y="1163"/>
                <a:ext cx="281" cy="303"/>
              </a:xfrm>
              <a:custGeom>
                <a:avLst/>
                <a:gdLst>
                  <a:gd name="T0" fmla="*/ 12 w 281"/>
                  <a:gd name="T1" fmla="*/ 302 h 303"/>
                  <a:gd name="T2" fmla="*/ 280 w 281"/>
                  <a:gd name="T3" fmla="*/ 0 h 303"/>
                  <a:gd name="T4" fmla="*/ 159 w 281"/>
                  <a:gd name="T5" fmla="*/ 46 h 303"/>
                  <a:gd name="T6" fmla="*/ 0 w 281"/>
                  <a:gd name="T7" fmla="*/ 230 h 303"/>
                  <a:gd name="T8" fmla="*/ 12 w 281"/>
                  <a:gd name="T9" fmla="*/ 302 h 303"/>
                </a:gdLst>
                <a:ahLst/>
                <a:cxnLst>
                  <a:cxn ang="0">
                    <a:pos x="T0" y="T1"/>
                  </a:cxn>
                  <a:cxn ang="0">
                    <a:pos x="T2" y="T3"/>
                  </a:cxn>
                  <a:cxn ang="0">
                    <a:pos x="T4" y="T5"/>
                  </a:cxn>
                  <a:cxn ang="0">
                    <a:pos x="T6" y="T7"/>
                  </a:cxn>
                  <a:cxn ang="0">
                    <a:pos x="T8" y="T9"/>
                  </a:cxn>
                </a:cxnLst>
                <a:rect l="0" t="0" r="r" b="b"/>
                <a:pathLst>
                  <a:path w="281" h="303">
                    <a:moveTo>
                      <a:pt x="12" y="302"/>
                    </a:moveTo>
                    <a:lnTo>
                      <a:pt x="280" y="0"/>
                    </a:lnTo>
                    <a:lnTo>
                      <a:pt x="159" y="46"/>
                    </a:lnTo>
                    <a:lnTo>
                      <a:pt x="0" y="230"/>
                    </a:lnTo>
                    <a:lnTo>
                      <a:pt x="12" y="302"/>
                    </a:lnTo>
                  </a:path>
                </a:pathLst>
              </a:custGeom>
              <a:solidFill>
                <a:srgbClr val="7FC6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3" name="Freeform 202"/>
              <p:cNvSpPr>
                <a:spLocks/>
              </p:cNvSpPr>
              <p:nvPr/>
            </p:nvSpPr>
            <p:spPr bwMode="auto">
              <a:xfrm>
                <a:off x="134" y="1133"/>
                <a:ext cx="346" cy="382"/>
              </a:xfrm>
              <a:custGeom>
                <a:avLst/>
                <a:gdLst>
                  <a:gd name="T0" fmla="*/ 14 w 346"/>
                  <a:gd name="T1" fmla="*/ 381 h 382"/>
                  <a:gd name="T2" fmla="*/ 345 w 346"/>
                  <a:gd name="T3" fmla="*/ 0 h 382"/>
                  <a:gd name="T4" fmla="*/ 228 w 346"/>
                  <a:gd name="T5" fmla="*/ 48 h 382"/>
                  <a:gd name="T6" fmla="*/ 0 w 346"/>
                  <a:gd name="T7" fmla="*/ 308 h 382"/>
                  <a:gd name="T8" fmla="*/ 14 w 346"/>
                  <a:gd name="T9" fmla="*/ 381 h 382"/>
                </a:gdLst>
                <a:ahLst/>
                <a:cxnLst>
                  <a:cxn ang="0">
                    <a:pos x="T0" y="T1"/>
                  </a:cxn>
                  <a:cxn ang="0">
                    <a:pos x="T2" y="T3"/>
                  </a:cxn>
                  <a:cxn ang="0">
                    <a:pos x="T4" y="T5"/>
                  </a:cxn>
                  <a:cxn ang="0">
                    <a:pos x="T6" y="T7"/>
                  </a:cxn>
                  <a:cxn ang="0">
                    <a:pos x="T8" y="T9"/>
                  </a:cxn>
                </a:cxnLst>
                <a:rect l="0" t="0" r="r" b="b"/>
                <a:pathLst>
                  <a:path w="346" h="382">
                    <a:moveTo>
                      <a:pt x="14" y="381"/>
                    </a:moveTo>
                    <a:lnTo>
                      <a:pt x="345" y="0"/>
                    </a:lnTo>
                    <a:lnTo>
                      <a:pt x="228" y="48"/>
                    </a:lnTo>
                    <a:lnTo>
                      <a:pt x="0" y="308"/>
                    </a:lnTo>
                    <a:lnTo>
                      <a:pt x="14" y="381"/>
                    </a:lnTo>
                  </a:path>
                </a:pathLst>
              </a:custGeom>
              <a:solidFill>
                <a:srgbClr val="7FB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4" name="Freeform 203"/>
              <p:cNvSpPr>
                <a:spLocks/>
              </p:cNvSpPr>
              <p:nvPr/>
            </p:nvSpPr>
            <p:spPr bwMode="auto">
              <a:xfrm>
                <a:off x="144" y="1118"/>
                <a:ext cx="380" cy="438"/>
              </a:xfrm>
              <a:custGeom>
                <a:avLst/>
                <a:gdLst>
                  <a:gd name="T0" fmla="*/ 13 w 380"/>
                  <a:gd name="T1" fmla="*/ 437 h 438"/>
                  <a:gd name="T2" fmla="*/ 379 w 380"/>
                  <a:gd name="T3" fmla="*/ 16 h 438"/>
                  <a:gd name="T4" fmla="*/ 379 w 380"/>
                  <a:gd name="T5" fmla="*/ 0 h 438"/>
                  <a:gd name="T6" fmla="*/ 288 w 380"/>
                  <a:gd name="T7" fmla="*/ 34 h 438"/>
                  <a:gd name="T8" fmla="*/ 0 w 380"/>
                  <a:gd name="T9" fmla="*/ 366 h 438"/>
                  <a:gd name="T10" fmla="*/ 13 w 380"/>
                  <a:gd name="T11" fmla="*/ 437 h 438"/>
                </a:gdLst>
                <a:ahLst/>
                <a:cxnLst>
                  <a:cxn ang="0">
                    <a:pos x="T0" y="T1"/>
                  </a:cxn>
                  <a:cxn ang="0">
                    <a:pos x="T2" y="T3"/>
                  </a:cxn>
                  <a:cxn ang="0">
                    <a:pos x="T4" y="T5"/>
                  </a:cxn>
                  <a:cxn ang="0">
                    <a:pos x="T6" y="T7"/>
                  </a:cxn>
                  <a:cxn ang="0">
                    <a:pos x="T8" y="T9"/>
                  </a:cxn>
                  <a:cxn ang="0">
                    <a:pos x="T10" y="T11"/>
                  </a:cxn>
                </a:cxnLst>
                <a:rect l="0" t="0" r="r" b="b"/>
                <a:pathLst>
                  <a:path w="380" h="438">
                    <a:moveTo>
                      <a:pt x="13" y="437"/>
                    </a:moveTo>
                    <a:lnTo>
                      <a:pt x="379" y="16"/>
                    </a:lnTo>
                    <a:lnTo>
                      <a:pt x="379" y="0"/>
                    </a:lnTo>
                    <a:lnTo>
                      <a:pt x="288" y="34"/>
                    </a:lnTo>
                    <a:lnTo>
                      <a:pt x="0" y="366"/>
                    </a:lnTo>
                    <a:lnTo>
                      <a:pt x="13" y="437"/>
                    </a:lnTo>
                  </a:path>
                </a:pathLst>
              </a:custGeom>
              <a:solidFill>
                <a:srgbClr val="7FB9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5" name="Freeform 204"/>
              <p:cNvSpPr>
                <a:spLocks/>
              </p:cNvSpPr>
              <p:nvPr/>
            </p:nvSpPr>
            <p:spPr bwMode="auto">
              <a:xfrm>
                <a:off x="150" y="1118"/>
                <a:ext cx="388" cy="485"/>
              </a:xfrm>
              <a:custGeom>
                <a:avLst/>
                <a:gdLst>
                  <a:gd name="T0" fmla="*/ 14 w 388"/>
                  <a:gd name="T1" fmla="*/ 484 h 485"/>
                  <a:gd name="T2" fmla="*/ 387 w 388"/>
                  <a:gd name="T3" fmla="*/ 62 h 485"/>
                  <a:gd name="T4" fmla="*/ 375 w 388"/>
                  <a:gd name="T5" fmla="*/ 0 h 485"/>
                  <a:gd name="T6" fmla="*/ 360 w 388"/>
                  <a:gd name="T7" fmla="*/ 5 h 485"/>
                  <a:gd name="T8" fmla="*/ 0 w 388"/>
                  <a:gd name="T9" fmla="*/ 411 h 485"/>
                  <a:gd name="T10" fmla="*/ 14 w 388"/>
                  <a:gd name="T11" fmla="*/ 484 h 485"/>
                </a:gdLst>
                <a:ahLst/>
                <a:cxnLst>
                  <a:cxn ang="0">
                    <a:pos x="T0" y="T1"/>
                  </a:cxn>
                  <a:cxn ang="0">
                    <a:pos x="T2" y="T3"/>
                  </a:cxn>
                  <a:cxn ang="0">
                    <a:pos x="T4" y="T5"/>
                  </a:cxn>
                  <a:cxn ang="0">
                    <a:pos x="T6" y="T7"/>
                  </a:cxn>
                  <a:cxn ang="0">
                    <a:pos x="T8" y="T9"/>
                  </a:cxn>
                  <a:cxn ang="0">
                    <a:pos x="T10" y="T11"/>
                  </a:cxn>
                </a:cxnLst>
                <a:rect l="0" t="0" r="r" b="b"/>
                <a:pathLst>
                  <a:path w="388" h="485">
                    <a:moveTo>
                      <a:pt x="14" y="484"/>
                    </a:moveTo>
                    <a:lnTo>
                      <a:pt x="387" y="62"/>
                    </a:lnTo>
                    <a:lnTo>
                      <a:pt x="375" y="0"/>
                    </a:lnTo>
                    <a:lnTo>
                      <a:pt x="360" y="5"/>
                    </a:lnTo>
                    <a:lnTo>
                      <a:pt x="0" y="411"/>
                    </a:lnTo>
                    <a:lnTo>
                      <a:pt x="14" y="484"/>
                    </a:lnTo>
                  </a:path>
                </a:pathLst>
              </a:custGeom>
              <a:solidFill>
                <a:srgbClr val="7FB4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 name="Freeform 205"/>
              <p:cNvSpPr>
                <a:spLocks/>
              </p:cNvSpPr>
              <p:nvPr/>
            </p:nvSpPr>
            <p:spPr bwMode="auto">
              <a:xfrm>
                <a:off x="161" y="1151"/>
                <a:ext cx="380" cy="495"/>
              </a:xfrm>
              <a:custGeom>
                <a:avLst/>
                <a:gdLst>
                  <a:gd name="T0" fmla="*/ 12 w 380"/>
                  <a:gd name="T1" fmla="*/ 494 h 495"/>
                  <a:gd name="T2" fmla="*/ 379 w 380"/>
                  <a:gd name="T3" fmla="*/ 73 h 495"/>
                  <a:gd name="T4" fmla="*/ 369 w 380"/>
                  <a:gd name="T5" fmla="*/ 0 h 495"/>
                  <a:gd name="T6" fmla="*/ 0 w 380"/>
                  <a:gd name="T7" fmla="*/ 422 h 495"/>
                  <a:gd name="T8" fmla="*/ 12 w 380"/>
                  <a:gd name="T9" fmla="*/ 494 h 495"/>
                </a:gdLst>
                <a:ahLst/>
                <a:cxnLst>
                  <a:cxn ang="0">
                    <a:pos x="T0" y="T1"/>
                  </a:cxn>
                  <a:cxn ang="0">
                    <a:pos x="T2" y="T3"/>
                  </a:cxn>
                  <a:cxn ang="0">
                    <a:pos x="T4" y="T5"/>
                  </a:cxn>
                  <a:cxn ang="0">
                    <a:pos x="T6" y="T7"/>
                  </a:cxn>
                  <a:cxn ang="0">
                    <a:pos x="T8" y="T9"/>
                  </a:cxn>
                </a:cxnLst>
                <a:rect l="0" t="0" r="r" b="b"/>
                <a:pathLst>
                  <a:path w="380" h="495">
                    <a:moveTo>
                      <a:pt x="12" y="494"/>
                    </a:moveTo>
                    <a:lnTo>
                      <a:pt x="379" y="73"/>
                    </a:lnTo>
                    <a:lnTo>
                      <a:pt x="369" y="0"/>
                    </a:lnTo>
                    <a:lnTo>
                      <a:pt x="0" y="422"/>
                    </a:lnTo>
                    <a:lnTo>
                      <a:pt x="12" y="494"/>
                    </a:lnTo>
                  </a:path>
                </a:pathLst>
              </a:custGeom>
              <a:solidFill>
                <a:srgbClr val="7FA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7" name="Freeform 206"/>
              <p:cNvSpPr>
                <a:spLocks/>
              </p:cNvSpPr>
              <p:nvPr/>
            </p:nvSpPr>
            <p:spPr bwMode="auto">
              <a:xfrm>
                <a:off x="168" y="1194"/>
                <a:ext cx="381" cy="490"/>
              </a:xfrm>
              <a:custGeom>
                <a:avLst/>
                <a:gdLst>
                  <a:gd name="T0" fmla="*/ 24 w 381"/>
                  <a:gd name="T1" fmla="*/ 484 h 490"/>
                  <a:gd name="T2" fmla="*/ 380 w 381"/>
                  <a:gd name="T3" fmla="*/ 74 h 490"/>
                  <a:gd name="T4" fmla="*/ 368 w 381"/>
                  <a:gd name="T5" fmla="*/ 0 h 490"/>
                  <a:gd name="T6" fmla="*/ 0 w 381"/>
                  <a:gd name="T7" fmla="*/ 426 h 490"/>
                  <a:gd name="T8" fmla="*/ 9 w 381"/>
                  <a:gd name="T9" fmla="*/ 489 h 490"/>
                  <a:gd name="T10" fmla="*/ 24 w 381"/>
                  <a:gd name="T11" fmla="*/ 484 h 490"/>
                </a:gdLst>
                <a:ahLst/>
                <a:cxnLst>
                  <a:cxn ang="0">
                    <a:pos x="T0" y="T1"/>
                  </a:cxn>
                  <a:cxn ang="0">
                    <a:pos x="T2" y="T3"/>
                  </a:cxn>
                  <a:cxn ang="0">
                    <a:pos x="T4" y="T5"/>
                  </a:cxn>
                  <a:cxn ang="0">
                    <a:pos x="T6" y="T7"/>
                  </a:cxn>
                  <a:cxn ang="0">
                    <a:pos x="T8" y="T9"/>
                  </a:cxn>
                  <a:cxn ang="0">
                    <a:pos x="T10" y="T11"/>
                  </a:cxn>
                </a:cxnLst>
                <a:rect l="0" t="0" r="r" b="b"/>
                <a:pathLst>
                  <a:path w="381" h="490">
                    <a:moveTo>
                      <a:pt x="24" y="484"/>
                    </a:moveTo>
                    <a:lnTo>
                      <a:pt x="380" y="74"/>
                    </a:lnTo>
                    <a:lnTo>
                      <a:pt x="368" y="0"/>
                    </a:lnTo>
                    <a:lnTo>
                      <a:pt x="0" y="426"/>
                    </a:lnTo>
                    <a:lnTo>
                      <a:pt x="9" y="489"/>
                    </a:lnTo>
                    <a:lnTo>
                      <a:pt x="24" y="484"/>
                    </a:lnTo>
                  </a:path>
                </a:pathLst>
              </a:custGeom>
              <a:solidFill>
                <a:srgbClr val="7FAB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8" name="Freeform 207"/>
              <p:cNvSpPr>
                <a:spLocks/>
              </p:cNvSpPr>
              <p:nvPr/>
            </p:nvSpPr>
            <p:spPr bwMode="auto">
              <a:xfrm>
                <a:off x="174" y="1239"/>
                <a:ext cx="386" cy="444"/>
              </a:xfrm>
              <a:custGeom>
                <a:avLst/>
                <a:gdLst>
                  <a:gd name="T0" fmla="*/ 102 w 386"/>
                  <a:gd name="T1" fmla="*/ 394 h 444"/>
                  <a:gd name="T2" fmla="*/ 385 w 386"/>
                  <a:gd name="T3" fmla="*/ 76 h 444"/>
                  <a:gd name="T4" fmla="*/ 371 w 386"/>
                  <a:gd name="T5" fmla="*/ 0 h 444"/>
                  <a:gd name="T6" fmla="*/ 0 w 386"/>
                  <a:gd name="T7" fmla="*/ 420 h 444"/>
                  <a:gd name="T8" fmla="*/ 4 w 386"/>
                  <a:gd name="T9" fmla="*/ 443 h 444"/>
                  <a:gd name="T10" fmla="*/ 102 w 386"/>
                  <a:gd name="T11" fmla="*/ 394 h 444"/>
                </a:gdLst>
                <a:ahLst/>
                <a:cxnLst>
                  <a:cxn ang="0">
                    <a:pos x="T0" y="T1"/>
                  </a:cxn>
                  <a:cxn ang="0">
                    <a:pos x="T2" y="T3"/>
                  </a:cxn>
                  <a:cxn ang="0">
                    <a:pos x="T4" y="T5"/>
                  </a:cxn>
                  <a:cxn ang="0">
                    <a:pos x="T6" y="T7"/>
                  </a:cxn>
                  <a:cxn ang="0">
                    <a:pos x="T8" y="T9"/>
                  </a:cxn>
                  <a:cxn ang="0">
                    <a:pos x="T10" y="T11"/>
                  </a:cxn>
                </a:cxnLst>
                <a:rect l="0" t="0" r="r" b="b"/>
                <a:pathLst>
                  <a:path w="386" h="444">
                    <a:moveTo>
                      <a:pt x="102" y="394"/>
                    </a:moveTo>
                    <a:lnTo>
                      <a:pt x="385" y="76"/>
                    </a:lnTo>
                    <a:lnTo>
                      <a:pt x="371" y="0"/>
                    </a:lnTo>
                    <a:lnTo>
                      <a:pt x="0" y="420"/>
                    </a:lnTo>
                    <a:lnTo>
                      <a:pt x="4" y="443"/>
                    </a:lnTo>
                    <a:lnTo>
                      <a:pt x="102" y="394"/>
                    </a:lnTo>
                  </a:path>
                </a:pathLst>
              </a:custGeom>
              <a:solidFill>
                <a:srgbClr val="7FA7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9" name="Freeform 208"/>
              <p:cNvSpPr>
                <a:spLocks/>
              </p:cNvSpPr>
              <p:nvPr/>
            </p:nvSpPr>
            <p:spPr bwMode="auto">
              <a:xfrm>
                <a:off x="224" y="1286"/>
                <a:ext cx="341" cy="375"/>
              </a:xfrm>
              <a:custGeom>
                <a:avLst/>
                <a:gdLst>
                  <a:gd name="T0" fmla="*/ 134 w 341"/>
                  <a:gd name="T1" fmla="*/ 310 h 375"/>
                  <a:gd name="T2" fmla="*/ 340 w 341"/>
                  <a:gd name="T3" fmla="*/ 70 h 375"/>
                  <a:gd name="T4" fmla="*/ 328 w 341"/>
                  <a:gd name="T5" fmla="*/ 0 h 375"/>
                  <a:gd name="T6" fmla="*/ 0 w 341"/>
                  <a:gd name="T7" fmla="*/ 374 h 375"/>
                  <a:gd name="T8" fmla="*/ 134 w 341"/>
                  <a:gd name="T9" fmla="*/ 310 h 375"/>
                </a:gdLst>
                <a:ahLst/>
                <a:cxnLst>
                  <a:cxn ang="0">
                    <a:pos x="T0" y="T1"/>
                  </a:cxn>
                  <a:cxn ang="0">
                    <a:pos x="T2" y="T3"/>
                  </a:cxn>
                  <a:cxn ang="0">
                    <a:pos x="T4" y="T5"/>
                  </a:cxn>
                  <a:cxn ang="0">
                    <a:pos x="T6" y="T7"/>
                  </a:cxn>
                  <a:cxn ang="0">
                    <a:pos x="T8" y="T9"/>
                  </a:cxn>
                </a:cxnLst>
                <a:rect l="0" t="0" r="r" b="b"/>
                <a:pathLst>
                  <a:path w="341" h="375">
                    <a:moveTo>
                      <a:pt x="134" y="310"/>
                    </a:moveTo>
                    <a:lnTo>
                      <a:pt x="340" y="70"/>
                    </a:lnTo>
                    <a:lnTo>
                      <a:pt x="328" y="0"/>
                    </a:lnTo>
                    <a:lnTo>
                      <a:pt x="0" y="374"/>
                    </a:lnTo>
                    <a:lnTo>
                      <a:pt x="134" y="310"/>
                    </a:lnTo>
                  </a:path>
                </a:pathLst>
              </a:custGeom>
              <a:solidFill>
                <a:srgbClr val="7FA3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0" name="Freeform 209"/>
              <p:cNvSpPr>
                <a:spLocks/>
              </p:cNvSpPr>
              <p:nvPr/>
            </p:nvSpPr>
            <p:spPr bwMode="auto">
              <a:xfrm>
                <a:off x="306" y="1331"/>
                <a:ext cx="267" cy="286"/>
              </a:xfrm>
              <a:custGeom>
                <a:avLst/>
                <a:gdLst>
                  <a:gd name="T0" fmla="*/ 132 w 267"/>
                  <a:gd name="T1" fmla="*/ 218 h 286"/>
                  <a:gd name="T2" fmla="*/ 266 w 267"/>
                  <a:gd name="T3" fmla="*/ 70 h 286"/>
                  <a:gd name="T4" fmla="*/ 252 w 267"/>
                  <a:gd name="T5" fmla="*/ 0 h 286"/>
                  <a:gd name="T6" fmla="*/ 0 w 267"/>
                  <a:gd name="T7" fmla="*/ 285 h 286"/>
                  <a:gd name="T8" fmla="*/ 132 w 267"/>
                  <a:gd name="T9" fmla="*/ 218 h 286"/>
                </a:gdLst>
                <a:ahLst/>
                <a:cxnLst>
                  <a:cxn ang="0">
                    <a:pos x="T0" y="T1"/>
                  </a:cxn>
                  <a:cxn ang="0">
                    <a:pos x="T2" y="T3"/>
                  </a:cxn>
                  <a:cxn ang="0">
                    <a:pos x="T4" y="T5"/>
                  </a:cxn>
                  <a:cxn ang="0">
                    <a:pos x="T6" y="T7"/>
                  </a:cxn>
                  <a:cxn ang="0">
                    <a:pos x="T8" y="T9"/>
                  </a:cxn>
                </a:cxnLst>
                <a:rect l="0" t="0" r="r" b="b"/>
                <a:pathLst>
                  <a:path w="267" h="286">
                    <a:moveTo>
                      <a:pt x="132" y="218"/>
                    </a:moveTo>
                    <a:lnTo>
                      <a:pt x="266" y="70"/>
                    </a:lnTo>
                    <a:lnTo>
                      <a:pt x="252" y="0"/>
                    </a:lnTo>
                    <a:lnTo>
                      <a:pt x="0" y="285"/>
                    </a:lnTo>
                    <a:lnTo>
                      <a:pt x="132" y="218"/>
                    </a:lnTo>
                  </a:path>
                </a:pathLst>
              </a:custGeom>
              <a:solidFill>
                <a:srgbClr val="7FA0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1" name="Freeform 210"/>
              <p:cNvSpPr>
                <a:spLocks/>
              </p:cNvSpPr>
              <p:nvPr/>
            </p:nvSpPr>
            <p:spPr bwMode="auto">
              <a:xfrm>
                <a:off x="388" y="1373"/>
                <a:ext cx="191" cy="204"/>
              </a:xfrm>
              <a:custGeom>
                <a:avLst/>
                <a:gdLst>
                  <a:gd name="T0" fmla="*/ 137 w 191"/>
                  <a:gd name="T1" fmla="*/ 137 h 204"/>
                  <a:gd name="T2" fmla="*/ 190 w 191"/>
                  <a:gd name="T3" fmla="*/ 71 h 204"/>
                  <a:gd name="T4" fmla="*/ 178 w 191"/>
                  <a:gd name="T5" fmla="*/ 0 h 204"/>
                  <a:gd name="T6" fmla="*/ 0 w 191"/>
                  <a:gd name="T7" fmla="*/ 203 h 204"/>
                  <a:gd name="T8" fmla="*/ 137 w 191"/>
                  <a:gd name="T9" fmla="*/ 137 h 204"/>
                </a:gdLst>
                <a:ahLst/>
                <a:cxnLst>
                  <a:cxn ang="0">
                    <a:pos x="T0" y="T1"/>
                  </a:cxn>
                  <a:cxn ang="0">
                    <a:pos x="T2" y="T3"/>
                  </a:cxn>
                  <a:cxn ang="0">
                    <a:pos x="T4" y="T5"/>
                  </a:cxn>
                  <a:cxn ang="0">
                    <a:pos x="T6" y="T7"/>
                  </a:cxn>
                  <a:cxn ang="0">
                    <a:pos x="T8" y="T9"/>
                  </a:cxn>
                </a:cxnLst>
                <a:rect l="0" t="0" r="r" b="b"/>
                <a:pathLst>
                  <a:path w="191" h="204">
                    <a:moveTo>
                      <a:pt x="137" y="137"/>
                    </a:moveTo>
                    <a:lnTo>
                      <a:pt x="190" y="71"/>
                    </a:lnTo>
                    <a:lnTo>
                      <a:pt x="178" y="0"/>
                    </a:lnTo>
                    <a:lnTo>
                      <a:pt x="0" y="203"/>
                    </a:lnTo>
                    <a:lnTo>
                      <a:pt x="137" y="137"/>
                    </a:lnTo>
                  </a:path>
                </a:pathLst>
              </a:custGeom>
              <a:solidFill>
                <a:srgbClr val="7F9D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2" name="Freeform 211"/>
              <p:cNvSpPr>
                <a:spLocks/>
              </p:cNvSpPr>
              <p:nvPr/>
            </p:nvSpPr>
            <p:spPr bwMode="auto">
              <a:xfrm>
                <a:off x="473" y="1419"/>
                <a:ext cx="113" cy="118"/>
              </a:xfrm>
              <a:custGeom>
                <a:avLst/>
                <a:gdLst>
                  <a:gd name="T0" fmla="*/ 101 w 113"/>
                  <a:gd name="T1" fmla="*/ 0 h 118"/>
                  <a:gd name="T2" fmla="*/ 0 w 113"/>
                  <a:gd name="T3" fmla="*/ 117 h 118"/>
                  <a:gd name="T4" fmla="*/ 112 w 113"/>
                  <a:gd name="T5" fmla="*/ 61 h 118"/>
                  <a:gd name="T6" fmla="*/ 101 w 113"/>
                  <a:gd name="T7" fmla="*/ 0 h 118"/>
                </a:gdLst>
                <a:ahLst/>
                <a:cxnLst>
                  <a:cxn ang="0">
                    <a:pos x="T0" y="T1"/>
                  </a:cxn>
                  <a:cxn ang="0">
                    <a:pos x="T2" y="T3"/>
                  </a:cxn>
                  <a:cxn ang="0">
                    <a:pos x="T4" y="T5"/>
                  </a:cxn>
                  <a:cxn ang="0">
                    <a:pos x="T6" y="T7"/>
                  </a:cxn>
                </a:cxnLst>
                <a:rect l="0" t="0" r="r" b="b"/>
                <a:pathLst>
                  <a:path w="113" h="118">
                    <a:moveTo>
                      <a:pt x="101" y="0"/>
                    </a:moveTo>
                    <a:lnTo>
                      <a:pt x="0" y="117"/>
                    </a:lnTo>
                    <a:lnTo>
                      <a:pt x="112" y="61"/>
                    </a:lnTo>
                    <a:lnTo>
                      <a:pt x="101" y="0"/>
                    </a:lnTo>
                  </a:path>
                </a:pathLst>
              </a:custGeom>
              <a:solidFill>
                <a:srgbClr val="7F9A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3" name="Freeform 212"/>
              <p:cNvSpPr>
                <a:spLocks/>
              </p:cNvSpPr>
              <p:nvPr/>
            </p:nvSpPr>
            <p:spPr bwMode="auto">
              <a:xfrm>
                <a:off x="554" y="1464"/>
                <a:ext cx="33" cy="33"/>
              </a:xfrm>
              <a:custGeom>
                <a:avLst/>
                <a:gdLst>
                  <a:gd name="T0" fmla="*/ 32 w 33"/>
                  <a:gd name="T1" fmla="*/ 0 h 33"/>
                  <a:gd name="T2" fmla="*/ 0 w 33"/>
                  <a:gd name="T3" fmla="*/ 32 h 33"/>
                  <a:gd name="T4" fmla="*/ 31 w 33"/>
                  <a:gd name="T5" fmla="*/ 15 h 33"/>
                  <a:gd name="T6" fmla="*/ 32 w 33"/>
                  <a:gd name="T7" fmla="*/ 0 h 33"/>
                </a:gdLst>
                <a:ahLst/>
                <a:cxnLst>
                  <a:cxn ang="0">
                    <a:pos x="T0" y="T1"/>
                  </a:cxn>
                  <a:cxn ang="0">
                    <a:pos x="T2" y="T3"/>
                  </a:cxn>
                  <a:cxn ang="0">
                    <a:pos x="T4" y="T5"/>
                  </a:cxn>
                  <a:cxn ang="0">
                    <a:pos x="T6" y="T7"/>
                  </a:cxn>
                </a:cxnLst>
                <a:rect l="0" t="0" r="r" b="b"/>
                <a:pathLst>
                  <a:path w="33" h="33">
                    <a:moveTo>
                      <a:pt x="32" y="0"/>
                    </a:moveTo>
                    <a:lnTo>
                      <a:pt x="0" y="32"/>
                    </a:lnTo>
                    <a:lnTo>
                      <a:pt x="31" y="15"/>
                    </a:lnTo>
                    <a:lnTo>
                      <a:pt x="32" y="0"/>
                    </a:lnTo>
                  </a:path>
                </a:pathLst>
              </a:custGeom>
              <a:solidFill>
                <a:srgbClr val="7F98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 name="Freeform 213"/>
              <p:cNvSpPr>
                <a:spLocks/>
              </p:cNvSpPr>
              <p:nvPr/>
            </p:nvSpPr>
            <p:spPr bwMode="auto">
              <a:xfrm>
                <a:off x="108" y="1118"/>
                <a:ext cx="478" cy="564"/>
              </a:xfrm>
              <a:custGeom>
                <a:avLst/>
                <a:gdLst>
                  <a:gd name="T0" fmla="*/ 416 w 478"/>
                  <a:gd name="T1" fmla="*/ 0 h 564"/>
                  <a:gd name="T2" fmla="*/ 0 w 478"/>
                  <a:gd name="T3" fmla="*/ 162 h 564"/>
                  <a:gd name="T4" fmla="*/ 69 w 478"/>
                  <a:gd name="T5" fmla="*/ 563 h 564"/>
                  <a:gd name="T6" fmla="*/ 477 w 478"/>
                  <a:gd name="T7" fmla="*/ 361 h 564"/>
                  <a:gd name="T8" fmla="*/ 416 w 478"/>
                  <a:gd name="T9" fmla="*/ 0 h 564"/>
                </a:gdLst>
                <a:ahLst/>
                <a:cxnLst>
                  <a:cxn ang="0">
                    <a:pos x="T0" y="T1"/>
                  </a:cxn>
                  <a:cxn ang="0">
                    <a:pos x="T2" y="T3"/>
                  </a:cxn>
                  <a:cxn ang="0">
                    <a:pos x="T4" y="T5"/>
                  </a:cxn>
                  <a:cxn ang="0">
                    <a:pos x="T6" y="T7"/>
                  </a:cxn>
                  <a:cxn ang="0">
                    <a:pos x="T8" y="T9"/>
                  </a:cxn>
                </a:cxnLst>
                <a:rect l="0" t="0" r="r" b="b"/>
                <a:pathLst>
                  <a:path w="478" h="564">
                    <a:moveTo>
                      <a:pt x="416" y="0"/>
                    </a:moveTo>
                    <a:lnTo>
                      <a:pt x="0" y="162"/>
                    </a:lnTo>
                    <a:lnTo>
                      <a:pt x="69" y="563"/>
                    </a:lnTo>
                    <a:lnTo>
                      <a:pt x="477" y="361"/>
                    </a:lnTo>
                    <a:lnTo>
                      <a:pt x="416" y="0"/>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 name="Freeform 214"/>
              <p:cNvSpPr>
                <a:spLocks/>
              </p:cNvSpPr>
              <p:nvPr/>
            </p:nvSpPr>
            <p:spPr bwMode="auto">
              <a:xfrm>
                <a:off x="552" y="1100"/>
                <a:ext cx="12" cy="9"/>
              </a:xfrm>
              <a:custGeom>
                <a:avLst/>
                <a:gdLst>
                  <a:gd name="T0" fmla="*/ 2 w 12"/>
                  <a:gd name="T1" fmla="*/ 8 h 9"/>
                  <a:gd name="T2" fmla="*/ 11 w 12"/>
                  <a:gd name="T3" fmla="*/ 0 h 9"/>
                  <a:gd name="T4" fmla="*/ 0 w 12"/>
                  <a:gd name="T5" fmla="*/ 4 h 9"/>
                  <a:gd name="T6" fmla="*/ 2 w 12"/>
                  <a:gd name="T7" fmla="*/ 8 h 9"/>
                </a:gdLst>
                <a:ahLst/>
                <a:cxnLst>
                  <a:cxn ang="0">
                    <a:pos x="T0" y="T1"/>
                  </a:cxn>
                  <a:cxn ang="0">
                    <a:pos x="T2" y="T3"/>
                  </a:cxn>
                  <a:cxn ang="0">
                    <a:pos x="T4" y="T5"/>
                  </a:cxn>
                  <a:cxn ang="0">
                    <a:pos x="T6" y="T7"/>
                  </a:cxn>
                </a:cxnLst>
                <a:rect l="0" t="0" r="r" b="b"/>
                <a:pathLst>
                  <a:path w="12" h="9">
                    <a:moveTo>
                      <a:pt x="2" y="8"/>
                    </a:moveTo>
                    <a:lnTo>
                      <a:pt x="11" y="0"/>
                    </a:lnTo>
                    <a:lnTo>
                      <a:pt x="0" y="4"/>
                    </a:lnTo>
                    <a:lnTo>
                      <a:pt x="2" y="8"/>
                    </a:lnTo>
                  </a:path>
                </a:pathLst>
              </a:custGeom>
              <a:solidFill>
                <a:srgbClr val="7FE8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 name="Freeform 215"/>
              <p:cNvSpPr>
                <a:spLocks/>
              </p:cNvSpPr>
              <p:nvPr/>
            </p:nvSpPr>
            <p:spPr bwMode="auto">
              <a:xfrm>
                <a:off x="550" y="1075"/>
                <a:ext cx="76" cy="78"/>
              </a:xfrm>
              <a:custGeom>
                <a:avLst/>
                <a:gdLst>
                  <a:gd name="T0" fmla="*/ 10 w 76"/>
                  <a:gd name="T1" fmla="*/ 77 h 78"/>
                  <a:gd name="T2" fmla="*/ 75 w 76"/>
                  <a:gd name="T3" fmla="*/ 0 h 78"/>
                  <a:gd name="T4" fmla="*/ 0 w 76"/>
                  <a:gd name="T5" fmla="*/ 30 h 78"/>
                  <a:gd name="T6" fmla="*/ 10 w 76"/>
                  <a:gd name="T7" fmla="*/ 77 h 78"/>
                </a:gdLst>
                <a:ahLst/>
                <a:cxnLst>
                  <a:cxn ang="0">
                    <a:pos x="T0" y="T1"/>
                  </a:cxn>
                  <a:cxn ang="0">
                    <a:pos x="T2" y="T3"/>
                  </a:cxn>
                  <a:cxn ang="0">
                    <a:pos x="T4" y="T5"/>
                  </a:cxn>
                  <a:cxn ang="0">
                    <a:pos x="T6" y="T7"/>
                  </a:cxn>
                </a:cxnLst>
                <a:rect l="0" t="0" r="r" b="b"/>
                <a:pathLst>
                  <a:path w="76" h="78">
                    <a:moveTo>
                      <a:pt x="10" y="77"/>
                    </a:moveTo>
                    <a:lnTo>
                      <a:pt x="75" y="0"/>
                    </a:lnTo>
                    <a:lnTo>
                      <a:pt x="0" y="30"/>
                    </a:lnTo>
                    <a:lnTo>
                      <a:pt x="10" y="77"/>
                    </a:lnTo>
                  </a:path>
                </a:pathLst>
              </a:custGeom>
              <a:solidFill>
                <a:srgbClr val="7FDE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7" name="Freeform 216"/>
              <p:cNvSpPr>
                <a:spLocks/>
              </p:cNvSpPr>
              <p:nvPr/>
            </p:nvSpPr>
            <p:spPr bwMode="auto">
              <a:xfrm>
                <a:off x="556" y="1049"/>
                <a:ext cx="137" cy="143"/>
              </a:xfrm>
              <a:custGeom>
                <a:avLst/>
                <a:gdLst>
                  <a:gd name="T0" fmla="*/ 10 w 137"/>
                  <a:gd name="T1" fmla="*/ 142 h 143"/>
                  <a:gd name="T2" fmla="*/ 136 w 137"/>
                  <a:gd name="T3" fmla="*/ 0 h 143"/>
                  <a:gd name="T4" fmla="*/ 26 w 137"/>
                  <a:gd name="T5" fmla="*/ 42 h 143"/>
                  <a:gd name="T6" fmla="*/ 0 w 137"/>
                  <a:gd name="T7" fmla="*/ 75 h 143"/>
                  <a:gd name="T8" fmla="*/ 10 w 137"/>
                  <a:gd name="T9" fmla="*/ 142 h 143"/>
                </a:gdLst>
                <a:ahLst/>
                <a:cxnLst>
                  <a:cxn ang="0">
                    <a:pos x="T0" y="T1"/>
                  </a:cxn>
                  <a:cxn ang="0">
                    <a:pos x="T2" y="T3"/>
                  </a:cxn>
                  <a:cxn ang="0">
                    <a:pos x="T4" y="T5"/>
                  </a:cxn>
                  <a:cxn ang="0">
                    <a:pos x="T6" y="T7"/>
                  </a:cxn>
                  <a:cxn ang="0">
                    <a:pos x="T8" y="T9"/>
                  </a:cxn>
                </a:cxnLst>
                <a:rect l="0" t="0" r="r" b="b"/>
                <a:pathLst>
                  <a:path w="137" h="143">
                    <a:moveTo>
                      <a:pt x="10" y="142"/>
                    </a:moveTo>
                    <a:lnTo>
                      <a:pt x="136" y="0"/>
                    </a:lnTo>
                    <a:lnTo>
                      <a:pt x="26" y="42"/>
                    </a:lnTo>
                    <a:lnTo>
                      <a:pt x="0" y="75"/>
                    </a:lnTo>
                    <a:lnTo>
                      <a:pt x="10" y="142"/>
                    </a:lnTo>
                  </a:path>
                </a:pathLst>
              </a:custGeom>
              <a:solidFill>
                <a:srgbClr val="7FD5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8" name="Freeform 217"/>
              <p:cNvSpPr>
                <a:spLocks/>
              </p:cNvSpPr>
              <p:nvPr/>
            </p:nvSpPr>
            <p:spPr bwMode="auto">
              <a:xfrm>
                <a:off x="562" y="1022"/>
                <a:ext cx="196" cy="209"/>
              </a:xfrm>
              <a:custGeom>
                <a:avLst/>
                <a:gdLst>
                  <a:gd name="T0" fmla="*/ 15 w 196"/>
                  <a:gd name="T1" fmla="*/ 208 h 209"/>
                  <a:gd name="T2" fmla="*/ 195 w 196"/>
                  <a:gd name="T3" fmla="*/ 0 h 209"/>
                  <a:gd name="T4" fmla="*/ 90 w 196"/>
                  <a:gd name="T5" fmla="*/ 42 h 209"/>
                  <a:gd name="T6" fmla="*/ 0 w 196"/>
                  <a:gd name="T7" fmla="*/ 144 h 209"/>
                  <a:gd name="T8" fmla="*/ 15 w 196"/>
                  <a:gd name="T9" fmla="*/ 208 h 209"/>
                </a:gdLst>
                <a:ahLst/>
                <a:cxnLst>
                  <a:cxn ang="0">
                    <a:pos x="T0" y="T1"/>
                  </a:cxn>
                  <a:cxn ang="0">
                    <a:pos x="T2" y="T3"/>
                  </a:cxn>
                  <a:cxn ang="0">
                    <a:pos x="T4" y="T5"/>
                  </a:cxn>
                  <a:cxn ang="0">
                    <a:pos x="T6" y="T7"/>
                  </a:cxn>
                  <a:cxn ang="0">
                    <a:pos x="T8" y="T9"/>
                  </a:cxn>
                </a:cxnLst>
                <a:rect l="0" t="0" r="r" b="b"/>
                <a:pathLst>
                  <a:path w="196" h="209">
                    <a:moveTo>
                      <a:pt x="15" y="208"/>
                    </a:moveTo>
                    <a:lnTo>
                      <a:pt x="195" y="0"/>
                    </a:lnTo>
                    <a:lnTo>
                      <a:pt x="90" y="42"/>
                    </a:lnTo>
                    <a:lnTo>
                      <a:pt x="0" y="144"/>
                    </a:lnTo>
                    <a:lnTo>
                      <a:pt x="15" y="208"/>
                    </a:lnTo>
                  </a:path>
                </a:pathLst>
              </a:custGeom>
              <a:solidFill>
                <a:srgbClr val="7FCD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9" name="Freeform 218"/>
              <p:cNvSpPr>
                <a:spLocks/>
              </p:cNvSpPr>
              <p:nvPr/>
            </p:nvSpPr>
            <p:spPr bwMode="auto">
              <a:xfrm>
                <a:off x="570" y="995"/>
                <a:ext cx="252" cy="276"/>
              </a:xfrm>
              <a:custGeom>
                <a:avLst/>
                <a:gdLst>
                  <a:gd name="T0" fmla="*/ 12 w 252"/>
                  <a:gd name="T1" fmla="*/ 275 h 276"/>
                  <a:gd name="T2" fmla="*/ 251 w 252"/>
                  <a:gd name="T3" fmla="*/ 0 h 276"/>
                  <a:gd name="T4" fmla="*/ 147 w 252"/>
                  <a:gd name="T5" fmla="*/ 43 h 276"/>
                  <a:gd name="T6" fmla="*/ 0 w 252"/>
                  <a:gd name="T7" fmla="*/ 210 h 276"/>
                  <a:gd name="T8" fmla="*/ 12 w 252"/>
                  <a:gd name="T9" fmla="*/ 275 h 276"/>
                </a:gdLst>
                <a:ahLst/>
                <a:cxnLst>
                  <a:cxn ang="0">
                    <a:pos x="T0" y="T1"/>
                  </a:cxn>
                  <a:cxn ang="0">
                    <a:pos x="T2" y="T3"/>
                  </a:cxn>
                  <a:cxn ang="0">
                    <a:pos x="T4" y="T5"/>
                  </a:cxn>
                  <a:cxn ang="0">
                    <a:pos x="T6" y="T7"/>
                  </a:cxn>
                  <a:cxn ang="0">
                    <a:pos x="T8" y="T9"/>
                  </a:cxn>
                </a:cxnLst>
                <a:rect l="0" t="0" r="r" b="b"/>
                <a:pathLst>
                  <a:path w="252" h="276">
                    <a:moveTo>
                      <a:pt x="12" y="275"/>
                    </a:moveTo>
                    <a:lnTo>
                      <a:pt x="251" y="0"/>
                    </a:lnTo>
                    <a:lnTo>
                      <a:pt x="147" y="43"/>
                    </a:lnTo>
                    <a:lnTo>
                      <a:pt x="0" y="210"/>
                    </a:lnTo>
                    <a:lnTo>
                      <a:pt x="12" y="275"/>
                    </a:lnTo>
                  </a:path>
                </a:pathLst>
              </a:custGeom>
              <a:solidFill>
                <a:srgbClr val="7FC6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 name="Freeform 219"/>
              <p:cNvSpPr>
                <a:spLocks/>
              </p:cNvSpPr>
              <p:nvPr/>
            </p:nvSpPr>
            <p:spPr bwMode="auto">
              <a:xfrm>
                <a:off x="578" y="968"/>
                <a:ext cx="312" cy="343"/>
              </a:xfrm>
              <a:custGeom>
                <a:avLst/>
                <a:gdLst>
                  <a:gd name="T0" fmla="*/ 9 w 312"/>
                  <a:gd name="T1" fmla="*/ 342 h 343"/>
                  <a:gd name="T2" fmla="*/ 311 w 312"/>
                  <a:gd name="T3" fmla="*/ 0 h 343"/>
                  <a:gd name="T4" fmla="*/ 206 w 312"/>
                  <a:gd name="T5" fmla="*/ 42 h 343"/>
                  <a:gd name="T6" fmla="*/ 0 w 312"/>
                  <a:gd name="T7" fmla="*/ 279 h 343"/>
                  <a:gd name="T8" fmla="*/ 9 w 312"/>
                  <a:gd name="T9" fmla="*/ 342 h 343"/>
                </a:gdLst>
                <a:ahLst/>
                <a:cxnLst>
                  <a:cxn ang="0">
                    <a:pos x="T0" y="T1"/>
                  </a:cxn>
                  <a:cxn ang="0">
                    <a:pos x="T2" y="T3"/>
                  </a:cxn>
                  <a:cxn ang="0">
                    <a:pos x="T4" y="T5"/>
                  </a:cxn>
                  <a:cxn ang="0">
                    <a:pos x="T6" y="T7"/>
                  </a:cxn>
                  <a:cxn ang="0">
                    <a:pos x="T8" y="T9"/>
                  </a:cxn>
                </a:cxnLst>
                <a:rect l="0" t="0" r="r" b="b"/>
                <a:pathLst>
                  <a:path w="312" h="343">
                    <a:moveTo>
                      <a:pt x="9" y="342"/>
                    </a:moveTo>
                    <a:lnTo>
                      <a:pt x="311" y="0"/>
                    </a:lnTo>
                    <a:lnTo>
                      <a:pt x="206" y="42"/>
                    </a:lnTo>
                    <a:lnTo>
                      <a:pt x="0" y="279"/>
                    </a:lnTo>
                    <a:lnTo>
                      <a:pt x="9" y="342"/>
                    </a:lnTo>
                  </a:path>
                </a:pathLst>
              </a:custGeom>
              <a:solidFill>
                <a:srgbClr val="7FB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1" name="Freeform 220"/>
              <p:cNvSpPr>
                <a:spLocks/>
              </p:cNvSpPr>
              <p:nvPr/>
            </p:nvSpPr>
            <p:spPr bwMode="auto">
              <a:xfrm>
                <a:off x="586" y="956"/>
                <a:ext cx="342" cy="397"/>
              </a:xfrm>
              <a:custGeom>
                <a:avLst/>
                <a:gdLst>
                  <a:gd name="T0" fmla="*/ 10 w 342"/>
                  <a:gd name="T1" fmla="*/ 396 h 397"/>
                  <a:gd name="T2" fmla="*/ 341 w 342"/>
                  <a:gd name="T3" fmla="*/ 16 h 397"/>
                  <a:gd name="T4" fmla="*/ 340 w 342"/>
                  <a:gd name="T5" fmla="*/ 0 h 397"/>
                  <a:gd name="T6" fmla="*/ 264 w 342"/>
                  <a:gd name="T7" fmla="*/ 30 h 397"/>
                  <a:gd name="T8" fmla="*/ 0 w 342"/>
                  <a:gd name="T9" fmla="*/ 330 h 397"/>
                  <a:gd name="T10" fmla="*/ 10 w 342"/>
                  <a:gd name="T11" fmla="*/ 396 h 397"/>
                </a:gdLst>
                <a:ahLst/>
                <a:cxnLst>
                  <a:cxn ang="0">
                    <a:pos x="T0" y="T1"/>
                  </a:cxn>
                  <a:cxn ang="0">
                    <a:pos x="T2" y="T3"/>
                  </a:cxn>
                  <a:cxn ang="0">
                    <a:pos x="T4" y="T5"/>
                  </a:cxn>
                  <a:cxn ang="0">
                    <a:pos x="T6" y="T7"/>
                  </a:cxn>
                  <a:cxn ang="0">
                    <a:pos x="T8" y="T9"/>
                  </a:cxn>
                  <a:cxn ang="0">
                    <a:pos x="T10" y="T11"/>
                  </a:cxn>
                </a:cxnLst>
                <a:rect l="0" t="0" r="r" b="b"/>
                <a:pathLst>
                  <a:path w="342" h="397">
                    <a:moveTo>
                      <a:pt x="10" y="396"/>
                    </a:moveTo>
                    <a:lnTo>
                      <a:pt x="341" y="16"/>
                    </a:lnTo>
                    <a:lnTo>
                      <a:pt x="340" y="0"/>
                    </a:lnTo>
                    <a:lnTo>
                      <a:pt x="264" y="30"/>
                    </a:lnTo>
                    <a:lnTo>
                      <a:pt x="0" y="330"/>
                    </a:lnTo>
                    <a:lnTo>
                      <a:pt x="10" y="396"/>
                    </a:lnTo>
                  </a:path>
                </a:pathLst>
              </a:custGeom>
              <a:solidFill>
                <a:srgbClr val="7FB9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 name="Freeform 221"/>
              <p:cNvSpPr>
                <a:spLocks/>
              </p:cNvSpPr>
              <p:nvPr/>
            </p:nvSpPr>
            <p:spPr bwMode="auto">
              <a:xfrm>
                <a:off x="590" y="958"/>
                <a:ext cx="347" cy="437"/>
              </a:xfrm>
              <a:custGeom>
                <a:avLst/>
                <a:gdLst>
                  <a:gd name="T0" fmla="*/ 14 w 347"/>
                  <a:gd name="T1" fmla="*/ 436 h 437"/>
                  <a:gd name="T2" fmla="*/ 346 w 347"/>
                  <a:gd name="T3" fmla="*/ 57 h 437"/>
                  <a:gd name="T4" fmla="*/ 337 w 347"/>
                  <a:gd name="T5" fmla="*/ 0 h 437"/>
                  <a:gd name="T6" fmla="*/ 324 w 347"/>
                  <a:gd name="T7" fmla="*/ 3 h 437"/>
                  <a:gd name="T8" fmla="*/ 0 w 347"/>
                  <a:gd name="T9" fmla="*/ 366 h 437"/>
                  <a:gd name="T10" fmla="*/ 14 w 347"/>
                  <a:gd name="T11" fmla="*/ 436 h 437"/>
                </a:gdLst>
                <a:ahLst/>
                <a:cxnLst>
                  <a:cxn ang="0">
                    <a:pos x="T0" y="T1"/>
                  </a:cxn>
                  <a:cxn ang="0">
                    <a:pos x="T2" y="T3"/>
                  </a:cxn>
                  <a:cxn ang="0">
                    <a:pos x="T4" y="T5"/>
                  </a:cxn>
                  <a:cxn ang="0">
                    <a:pos x="T6" y="T7"/>
                  </a:cxn>
                  <a:cxn ang="0">
                    <a:pos x="T8" y="T9"/>
                  </a:cxn>
                  <a:cxn ang="0">
                    <a:pos x="T10" y="T11"/>
                  </a:cxn>
                </a:cxnLst>
                <a:rect l="0" t="0" r="r" b="b"/>
                <a:pathLst>
                  <a:path w="347" h="437">
                    <a:moveTo>
                      <a:pt x="14" y="436"/>
                    </a:moveTo>
                    <a:lnTo>
                      <a:pt x="346" y="57"/>
                    </a:lnTo>
                    <a:lnTo>
                      <a:pt x="337" y="0"/>
                    </a:lnTo>
                    <a:lnTo>
                      <a:pt x="324" y="3"/>
                    </a:lnTo>
                    <a:lnTo>
                      <a:pt x="0" y="366"/>
                    </a:lnTo>
                    <a:lnTo>
                      <a:pt x="14" y="436"/>
                    </a:lnTo>
                  </a:path>
                </a:pathLst>
              </a:custGeom>
              <a:solidFill>
                <a:srgbClr val="7FB4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3" name="Freeform 222"/>
              <p:cNvSpPr>
                <a:spLocks/>
              </p:cNvSpPr>
              <p:nvPr/>
            </p:nvSpPr>
            <p:spPr bwMode="auto">
              <a:xfrm>
                <a:off x="599" y="987"/>
                <a:ext cx="346" cy="448"/>
              </a:xfrm>
              <a:custGeom>
                <a:avLst/>
                <a:gdLst>
                  <a:gd name="T0" fmla="*/ 15 w 346"/>
                  <a:gd name="T1" fmla="*/ 447 h 448"/>
                  <a:gd name="T2" fmla="*/ 345 w 346"/>
                  <a:gd name="T3" fmla="*/ 66 h 448"/>
                  <a:gd name="T4" fmla="*/ 331 w 346"/>
                  <a:gd name="T5" fmla="*/ 0 h 448"/>
                  <a:gd name="T6" fmla="*/ 0 w 346"/>
                  <a:gd name="T7" fmla="*/ 381 h 448"/>
                  <a:gd name="T8" fmla="*/ 15 w 346"/>
                  <a:gd name="T9" fmla="*/ 447 h 448"/>
                </a:gdLst>
                <a:ahLst/>
                <a:cxnLst>
                  <a:cxn ang="0">
                    <a:pos x="T0" y="T1"/>
                  </a:cxn>
                  <a:cxn ang="0">
                    <a:pos x="T2" y="T3"/>
                  </a:cxn>
                  <a:cxn ang="0">
                    <a:pos x="T4" y="T5"/>
                  </a:cxn>
                  <a:cxn ang="0">
                    <a:pos x="T6" y="T7"/>
                  </a:cxn>
                  <a:cxn ang="0">
                    <a:pos x="T8" y="T9"/>
                  </a:cxn>
                </a:cxnLst>
                <a:rect l="0" t="0" r="r" b="b"/>
                <a:pathLst>
                  <a:path w="346" h="448">
                    <a:moveTo>
                      <a:pt x="15" y="447"/>
                    </a:moveTo>
                    <a:lnTo>
                      <a:pt x="345" y="66"/>
                    </a:lnTo>
                    <a:lnTo>
                      <a:pt x="331" y="0"/>
                    </a:lnTo>
                    <a:lnTo>
                      <a:pt x="0" y="381"/>
                    </a:lnTo>
                    <a:lnTo>
                      <a:pt x="15" y="447"/>
                    </a:lnTo>
                  </a:path>
                </a:pathLst>
              </a:custGeom>
              <a:solidFill>
                <a:srgbClr val="7FA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4" name="Freeform 223"/>
              <p:cNvSpPr>
                <a:spLocks/>
              </p:cNvSpPr>
              <p:nvPr/>
            </p:nvSpPr>
            <p:spPr bwMode="auto">
              <a:xfrm>
                <a:off x="606" y="1028"/>
                <a:ext cx="346" cy="439"/>
              </a:xfrm>
              <a:custGeom>
                <a:avLst/>
                <a:gdLst>
                  <a:gd name="T0" fmla="*/ 24 w 346"/>
                  <a:gd name="T1" fmla="*/ 428 h 439"/>
                  <a:gd name="T2" fmla="*/ 345 w 346"/>
                  <a:gd name="T3" fmla="*/ 66 h 439"/>
                  <a:gd name="T4" fmla="*/ 332 w 346"/>
                  <a:gd name="T5" fmla="*/ 0 h 439"/>
                  <a:gd name="T6" fmla="*/ 0 w 346"/>
                  <a:gd name="T7" fmla="*/ 380 h 439"/>
                  <a:gd name="T8" fmla="*/ 11 w 346"/>
                  <a:gd name="T9" fmla="*/ 438 h 439"/>
                  <a:gd name="T10" fmla="*/ 24 w 346"/>
                  <a:gd name="T11" fmla="*/ 428 h 439"/>
                </a:gdLst>
                <a:ahLst/>
                <a:cxnLst>
                  <a:cxn ang="0">
                    <a:pos x="T0" y="T1"/>
                  </a:cxn>
                  <a:cxn ang="0">
                    <a:pos x="T2" y="T3"/>
                  </a:cxn>
                  <a:cxn ang="0">
                    <a:pos x="T4" y="T5"/>
                  </a:cxn>
                  <a:cxn ang="0">
                    <a:pos x="T6" y="T7"/>
                  </a:cxn>
                  <a:cxn ang="0">
                    <a:pos x="T8" y="T9"/>
                  </a:cxn>
                  <a:cxn ang="0">
                    <a:pos x="T10" y="T11"/>
                  </a:cxn>
                </a:cxnLst>
                <a:rect l="0" t="0" r="r" b="b"/>
                <a:pathLst>
                  <a:path w="346" h="439">
                    <a:moveTo>
                      <a:pt x="24" y="428"/>
                    </a:moveTo>
                    <a:lnTo>
                      <a:pt x="345" y="66"/>
                    </a:lnTo>
                    <a:lnTo>
                      <a:pt x="332" y="0"/>
                    </a:lnTo>
                    <a:lnTo>
                      <a:pt x="0" y="380"/>
                    </a:lnTo>
                    <a:lnTo>
                      <a:pt x="11" y="438"/>
                    </a:lnTo>
                    <a:lnTo>
                      <a:pt x="24" y="428"/>
                    </a:lnTo>
                  </a:path>
                </a:pathLst>
              </a:custGeom>
              <a:solidFill>
                <a:srgbClr val="7FAB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5" name="Freeform 224"/>
              <p:cNvSpPr>
                <a:spLocks/>
              </p:cNvSpPr>
              <p:nvPr/>
            </p:nvSpPr>
            <p:spPr bwMode="auto">
              <a:xfrm>
                <a:off x="612" y="1070"/>
                <a:ext cx="344" cy="397"/>
              </a:xfrm>
              <a:custGeom>
                <a:avLst/>
                <a:gdLst>
                  <a:gd name="T0" fmla="*/ 93 w 344"/>
                  <a:gd name="T1" fmla="*/ 349 h 397"/>
                  <a:gd name="T2" fmla="*/ 343 w 344"/>
                  <a:gd name="T3" fmla="*/ 65 h 397"/>
                  <a:gd name="T4" fmla="*/ 333 w 344"/>
                  <a:gd name="T5" fmla="*/ 0 h 397"/>
                  <a:gd name="T6" fmla="*/ 0 w 344"/>
                  <a:gd name="T7" fmla="*/ 377 h 397"/>
                  <a:gd name="T8" fmla="*/ 4 w 344"/>
                  <a:gd name="T9" fmla="*/ 396 h 397"/>
                  <a:gd name="T10" fmla="*/ 93 w 344"/>
                  <a:gd name="T11" fmla="*/ 349 h 397"/>
                </a:gdLst>
                <a:ahLst/>
                <a:cxnLst>
                  <a:cxn ang="0">
                    <a:pos x="T0" y="T1"/>
                  </a:cxn>
                  <a:cxn ang="0">
                    <a:pos x="T2" y="T3"/>
                  </a:cxn>
                  <a:cxn ang="0">
                    <a:pos x="T4" y="T5"/>
                  </a:cxn>
                  <a:cxn ang="0">
                    <a:pos x="T6" y="T7"/>
                  </a:cxn>
                  <a:cxn ang="0">
                    <a:pos x="T8" y="T9"/>
                  </a:cxn>
                  <a:cxn ang="0">
                    <a:pos x="T10" y="T11"/>
                  </a:cxn>
                </a:cxnLst>
                <a:rect l="0" t="0" r="r" b="b"/>
                <a:pathLst>
                  <a:path w="344" h="397">
                    <a:moveTo>
                      <a:pt x="93" y="349"/>
                    </a:moveTo>
                    <a:lnTo>
                      <a:pt x="343" y="65"/>
                    </a:lnTo>
                    <a:lnTo>
                      <a:pt x="333" y="0"/>
                    </a:lnTo>
                    <a:lnTo>
                      <a:pt x="0" y="377"/>
                    </a:lnTo>
                    <a:lnTo>
                      <a:pt x="4" y="396"/>
                    </a:lnTo>
                    <a:lnTo>
                      <a:pt x="93" y="349"/>
                    </a:lnTo>
                  </a:path>
                </a:pathLst>
              </a:custGeom>
              <a:solidFill>
                <a:srgbClr val="7FA7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6" name="Freeform 225"/>
              <p:cNvSpPr>
                <a:spLocks/>
              </p:cNvSpPr>
              <p:nvPr/>
            </p:nvSpPr>
            <p:spPr bwMode="auto">
              <a:xfrm>
                <a:off x="658" y="1106"/>
                <a:ext cx="306" cy="333"/>
              </a:xfrm>
              <a:custGeom>
                <a:avLst/>
                <a:gdLst>
                  <a:gd name="T0" fmla="*/ 124 w 306"/>
                  <a:gd name="T1" fmla="*/ 274 h 333"/>
                  <a:gd name="T2" fmla="*/ 305 w 306"/>
                  <a:gd name="T3" fmla="*/ 65 h 333"/>
                  <a:gd name="T4" fmla="*/ 294 w 306"/>
                  <a:gd name="T5" fmla="*/ 0 h 333"/>
                  <a:gd name="T6" fmla="*/ 0 w 306"/>
                  <a:gd name="T7" fmla="*/ 332 h 333"/>
                  <a:gd name="T8" fmla="*/ 124 w 306"/>
                  <a:gd name="T9" fmla="*/ 274 h 333"/>
                </a:gdLst>
                <a:ahLst/>
                <a:cxnLst>
                  <a:cxn ang="0">
                    <a:pos x="T0" y="T1"/>
                  </a:cxn>
                  <a:cxn ang="0">
                    <a:pos x="T2" y="T3"/>
                  </a:cxn>
                  <a:cxn ang="0">
                    <a:pos x="T4" y="T5"/>
                  </a:cxn>
                  <a:cxn ang="0">
                    <a:pos x="T6" y="T7"/>
                  </a:cxn>
                  <a:cxn ang="0">
                    <a:pos x="T8" y="T9"/>
                  </a:cxn>
                </a:cxnLst>
                <a:rect l="0" t="0" r="r" b="b"/>
                <a:pathLst>
                  <a:path w="306" h="333">
                    <a:moveTo>
                      <a:pt x="124" y="274"/>
                    </a:moveTo>
                    <a:lnTo>
                      <a:pt x="305" y="65"/>
                    </a:lnTo>
                    <a:lnTo>
                      <a:pt x="294" y="0"/>
                    </a:lnTo>
                    <a:lnTo>
                      <a:pt x="0" y="332"/>
                    </a:lnTo>
                    <a:lnTo>
                      <a:pt x="124" y="274"/>
                    </a:lnTo>
                  </a:path>
                </a:pathLst>
              </a:custGeom>
              <a:solidFill>
                <a:srgbClr val="7FA3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7" name="Freeform 226"/>
              <p:cNvSpPr>
                <a:spLocks/>
              </p:cNvSpPr>
              <p:nvPr/>
            </p:nvSpPr>
            <p:spPr bwMode="auto">
              <a:xfrm>
                <a:off x="735" y="1149"/>
                <a:ext cx="233" cy="257"/>
              </a:xfrm>
              <a:custGeom>
                <a:avLst/>
                <a:gdLst>
                  <a:gd name="T0" fmla="*/ 117 w 233"/>
                  <a:gd name="T1" fmla="*/ 195 h 257"/>
                  <a:gd name="T2" fmla="*/ 232 w 233"/>
                  <a:gd name="T3" fmla="*/ 61 h 257"/>
                  <a:gd name="T4" fmla="*/ 226 w 233"/>
                  <a:gd name="T5" fmla="*/ 0 h 257"/>
                  <a:gd name="T6" fmla="*/ 0 w 233"/>
                  <a:gd name="T7" fmla="*/ 256 h 257"/>
                  <a:gd name="T8" fmla="*/ 117 w 233"/>
                  <a:gd name="T9" fmla="*/ 195 h 257"/>
                </a:gdLst>
                <a:ahLst/>
                <a:cxnLst>
                  <a:cxn ang="0">
                    <a:pos x="T0" y="T1"/>
                  </a:cxn>
                  <a:cxn ang="0">
                    <a:pos x="T2" y="T3"/>
                  </a:cxn>
                  <a:cxn ang="0">
                    <a:pos x="T4" y="T5"/>
                  </a:cxn>
                  <a:cxn ang="0">
                    <a:pos x="T6" y="T7"/>
                  </a:cxn>
                  <a:cxn ang="0">
                    <a:pos x="T8" y="T9"/>
                  </a:cxn>
                </a:cxnLst>
                <a:rect l="0" t="0" r="r" b="b"/>
                <a:pathLst>
                  <a:path w="233" h="257">
                    <a:moveTo>
                      <a:pt x="117" y="195"/>
                    </a:moveTo>
                    <a:lnTo>
                      <a:pt x="232" y="61"/>
                    </a:lnTo>
                    <a:lnTo>
                      <a:pt x="226" y="0"/>
                    </a:lnTo>
                    <a:lnTo>
                      <a:pt x="0" y="256"/>
                    </a:lnTo>
                    <a:lnTo>
                      <a:pt x="117" y="195"/>
                    </a:lnTo>
                  </a:path>
                </a:pathLst>
              </a:custGeom>
              <a:solidFill>
                <a:srgbClr val="7FA0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8" name="Freeform 227"/>
              <p:cNvSpPr>
                <a:spLocks/>
              </p:cNvSpPr>
              <p:nvPr/>
            </p:nvSpPr>
            <p:spPr bwMode="auto">
              <a:xfrm>
                <a:off x="810" y="1186"/>
                <a:ext cx="169" cy="182"/>
              </a:xfrm>
              <a:custGeom>
                <a:avLst/>
                <a:gdLst>
                  <a:gd name="T0" fmla="*/ 122 w 169"/>
                  <a:gd name="T1" fmla="*/ 121 h 182"/>
                  <a:gd name="T2" fmla="*/ 168 w 169"/>
                  <a:gd name="T3" fmla="*/ 66 h 182"/>
                  <a:gd name="T4" fmla="*/ 156 w 169"/>
                  <a:gd name="T5" fmla="*/ 0 h 182"/>
                  <a:gd name="T6" fmla="*/ 0 w 169"/>
                  <a:gd name="T7" fmla="*/ 181 h 182"/>
                  <a:gd name="T8" fmla="*/ 122 w 169"/>
                  <a:gd name="T9" fmla="*/ 121 h 182"/>
                </a:gdLst>
                <a:ahLst/>
                <a:cxnLst>
                  <a:cxn ang="0">
                    <a:pos x="T0" y="T1"/>
                  </a:cxn>
                  <a:cxn ang="0">
                    <a:pos x="T2" y="T3"/>
                  </a:cxn>
                  <a:cxn ang="0">
                    <a:pos x="T4" y="T5"/>
                  </a:cxn>
                  <a:cxn ang="0">
                    <a:pos x="T6" y="T7"/>
                  </a:cxn>
                  <a:cxn ang="0">
                    <a:pos x="T8" y="T9"/>
                  </a:cxn>
                </a:cxnLst>
                <a:rect l="0" t="0" r="r" b="b"/>
                <a:pathLst>
                  <a:path w="169" h="182">
                    <a:moveTo>
                      <a:pt x="122" y="121"/>
                    </a:moveTo>
                    <a:lnTo>
                      <a:pt x="168" y="66"/>
                    </a:lnTo>
                    <a:lnTo>
                      <a:pt x="156" y="0"/>
                    </a:lnTo>
                    <a:lnTo>
                      <a:pt x="0" y="181"/>
                    </a:lnTo>
                    <a:lnTo>
                      <a:pt x="122" y="121"/>
                    </a:lnTo>
                  </a:path>
                </a:pathLst>
              </a:custGeom>
              <a:solidFill>
                <a:srgbClr val="7F9D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9" name="Freeform 228"/>
              <p:cNvSpPr>
                <a:spLocks/>
              </p:cNvSpPr>
              <p:nvPr/>
            </p:nvSpPr>
            <p:spPr bwMode="auto">
              <a:xfrm>
                <a:off x="882" y="1226"/>
                <a:ext cx="102" cy="106"/>
              </a:xfrm>
              <a:custGeom>
                <a:avLst/>
                <a:gdLst>
                  <a:gd name="T0" fmla="*/ 89 w 102"/>
                  <a:gd name="T1" fmla="*/ 0 h 106"/>
                  <a:gd name="T2" fmla="*/ 0 w 102"/>
                  <a:gd name="T3" fmla="*/ 105 h 106"/>
                  <a:gd name="T4" fmla="*/ 101 w 102"/>
                  <a:gd name="T5" fmla="*/ 56 h 106"/>
                  <a:gd name="T6" fmla="*/ 89 w 102"/>
                  <a:gd name="T7" fmla="*/ 0 h 106"/>
                </a:gdLst>
                <a:ahLst/>
                <a:cxnLst>
                  <a:cxn ang="0">
                    <a:pos x="T0" y="T1"/>
                  </a:cxn>
                  <a:cxn ang="0">
                    <a:pos x="T2" y="T3"/>
                  </a:cxn>
                  <a:cxn ang="0">
                    <a:pos x="T4" y="T5"/>
                  </a:cxn>
                  <a:cxn ang="0">
                    <a:pos x="T6" y="T7"/>
                  </a:cxn>
                </a:cxnLst>
                <a:rect l="0" t="0" r="r" b="b"/>
                <a:pathLst>
                  <a:path w="102" h="106">
                    <a:moveTo>
                      <a:pt x="89" y="0"/>
                    </a:moveTo>
                    <a:lnTo>
                      <a:pt x="0" y="105"/>
                    </a:lnTo>
                    <a:lnTo>
                      <a:pt x="101" y="56"/>
                    </a:lnTo>
                    <a:lnTo>
                      <a:pt x="89" y="0"/>
                    </a:lnTo>
                  </a:path>
                </a:pathLst>
              </a:custGeom>
              <a:solidFill>
                <a:srgbClr val="7F9A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0" name="Freeform 229"/>
              <p:cNvSpPr>
                <a:spLocks/>
              </p:cNvSpPr>
              <p:nvPr/>
            </p:nvSpPr>
            <p:spPr bwMode="auto">
              <a:xfrm>
                <a:off x="957" y="1265"/>
                <a:ext cx="27" cy="30"/>
              </a:xfrm>
              <a:custGeom>
                <a:avLst/>
                <a:gdLst>
                  <a:gd name="T0" fmla="*/ 20 w 27"/>
                  <a:gd name="T1" fmla="*/ 0 h 30"/>
                  <a:gd name="T2" fmla="*/ 0 w 27"/>
                  <a:gd name="T3" fmla="*/ 29 h 30"/>
                  <a:gd name="T4" fmla="*/ 26 w 27"/>
                  <a:gd name="T5" fmla="*/ 17 h 30"/>
                  <a:gd name="T6" fmla="*/ 20 w 27"/>
                  <a:gd name="T7" fmla="*/ 0 h 30"/>
                </a:gdLst>
                <a:ahLst/>
                <a:cxnLst>
                  <a:cxn ang="0">
                    <a:pos x="T0" y="T1"/>
                  </a:cxn>
                  <a:cxn ang="0">
                    <a:pos x="T2" y="T3"/>
                  </a:cxn>
                  <a:cxn ang="0">
                    <a:pos x="T4" y="T5"/>
                  </a:cxn>
                  <a:cxn ang="0">
                    <a:pos x="T6" y="T7"/>
                  </a:cxn>
                </a:cxnLst>
                <a:rect l="0" t="0" r="r" b="b"/>
                <a:pathLst>
                  <a:path w="27" h="30">
                    <a:moveTo>
                      <a:pt x="20" y="0"/>
                    </a:moveTo>
                    <a:lnTo>
                      <a:pt x="0" y="29"/>
                    </a:lnTo>
                    <a:lnTo>
                      <a:pt x="26" y="17"/>
                    </a:lnTo>
                    <a:lnTo>
                      <a:pt x="20" y="0"/>
                    </a:lnTo>
                  </a:path>
                </a:pathLst>
              </a:custGeom>
              <a:solidFill>
                <a:srgbClr val="7F98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1" name="Freeform 230"/>
              <p:cNvSpPr>
                <a:spLocks/>
              </p:cNvSpPr>
              <p:nvPr/>
            </p:nvSpPr>
            <p:spPr bwMode="auto">
              <a:xfrm>
                <a:off x="551" y="958"/>
                <a:ext cx="434" cy="509"/>
              </a:xfrm>
              <a:custGeom>
                <a:avLst/>
                <a:gdLst>
                  <a:gd name="T0" fmla="*/ 375 w 434"/>
                  <a:gd name="T1" fmla="*/ 0 h 509"/>
                  <a:gd name="T2" fmla="*/ 0 w 434"/>
                  <a:gd name="T3" fmla="*/ 147 h 509"/>
                  <a:gd name="T4" fmla="*/ 65 w 434"/>
                  <a:gd name="T5" fmla="*/ 508 h 509"/>
                  <a:gd name="T6" fmla="*/ 433 w 434"/>
                  <a:gd name="T7" fmla="*/ 324 h 509"/>
                  <a:gd name="T8" fmla="*/ 375 w 434"/>
                  <a:gd name="T9" fmla="*/ 0 h 509"/>
                </a:gdLst>
                <a:ahLst/>
                <a:cxnLst>
                  <a:cxn ang="0">
                    <a:pos x="T0" y="T1"/>
                  </a:cxn>
                  <a:cxn ang="0">
                    <a:pos x="T2" y="T3"/>
                  </a:cxn>
                  <a:cxn ang="0">
                    <a:pos x="T4" y="T5"/>
                  </a:cxn>
                  <a:cxn ang="0">
                    <a:pos x="T6" y="T7"/>
                  </a:cxn>
                  <a:cxn ang="0">
                    <a:pos x="T8" y="T9"/>
                  </a:cxn>
                </a:cxnLst>
                <a:rect l="0" t="0" r="r" b="b"/>
                <a:pathLst>
                  <a:path w="434" h="509">
                    <a:moveTo>
                      <a:pt x="375" y="0"/>
                    </a:moveTo>
                    <a:lnTo>
                      <a:pt x="0" y="147"/>
                    </a:lnTo>
                    <a:lnTo>
                      <a:pt x="65" y="508"/>
                    </a:lnTo>
                    <a:lnTo>
                      <a:pt x="433" y="324"/>
                    </a:lnTo>
                    <a:lnTo>
                      <a:pt x="375" y="0"/>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2" name="Freeform 231"/>
              <p:cNvSpPr>
                <a:spLocks/>
              </p:cNvSpPr>
              <p:nvPr/>
            </p:nvSpPr>
            <p:spPr bwMode="auto">
              <a:xfrm>
                <a:off x="954" y="936"/>
                <a:ext cx="11" cy="8"/>
              </a:xfrm>
              <a:custGeom>
                <a:avLst/>
                <a:gdLst>
                  <a:gd name="T0" fmla="*/ 1 w 11"/>
                  <a:gd name="T1" fmla="*/ 7 h 8"/>
                  <a:gd name="T2" fmla="*/ 10 w 11"/>
                  <a:gd name="T3" fmla="*/ 0 h 8"/>
                  <a:gd name="T4" fmla="*/ 0 w 11"/>
                  <a:gd name="T5" fmla="*/ 4 h 8"/>
                  <a:gd name="T6" fmla="*/ 1 w 11"/>
                  <a:gd name="T7" fmla="*/ 7 h 8"/>
                </a:gdLst>
                <a:ahLst/>
                <a:cxnLst>
                  <a:cxn ang="0">
                    <a:pos x="T0" y="T1"/>
                  </a:cxn>
                  <a:cxn ang="0">
                    <a:pos x="T2" y="T3"/>
                  </a:cxn>
                  <a:cxn ang="0">
                    <a:pos x="T4" y="T5"/>
                  </a:cxn>
                  <a:cxn ang="0">
                    <a:pos x="T6" y="T7"/>
                  </a:cxn>
                </a:cxnLst>
                <a:rect l="0" t="0" r="r" b="b"/>
                <a:pathLst>
                  <a:path w="11" h="8">
                    <a:moveTo>
                      <a:pt x="1" y="7"/>
                    </a:moveTo>
                    <a:lnTo>
                      <a:pt x="10" y="0"/>
                    </a:lnTo>
                    <a:lnTo>
                      <a:pt x="0" y="4"/>
                    </a:lnTo>
                    <a:lnTo>
                      <a:pt x="1" y="7"/>
                    </a:lnTo>
                  </a:path>
                </a:pathLst>
              </a:custGeom>
              <a:solidFill>
                <a:srgbClr val="7FE8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3" name="Freeform 232"/>
              <p:cNvSpPr>
                <a:spLocks/>
              </p:cNvSpPr>
              <p:nvPr/>
            </p:nvSpPr>
            <p:spPr bwMode="auto">
              <a:xfrm>
                <a:off x="953" y="912"/>
                <a:ext cx="70" cy="70"/>
              </a:xfrm>
              <a:custGeom>
                <a:avLst/>
                <a:gdLst>
                  <a:gd name="T0" fmla="*/ 9 w 70"/>
                  <a:gd name="T1" fmla="*/ 69 h 70"/>
                  <a:gd name="T2" fmla="*/ 69 w 70"/>
                  <a:gd name="T3" fmla="*/ 0 h 70"/>
                  <a:gd name="T4" fmla="*/ 0 w 70"/>
                  <a:gd name="T5" fmla="*/ 29 h 70"/>
                  <a:gd name="T6" fmla="*/ 9 w 70"/>
                  <a:gd name="T7" fmla="*/ 69 h 70"/>
                </a:gdLst>
                <a:ahLst/>
                <a:cxnLst>
                  <a:cxn ang="0">
                    <a:pos x="T0" y="T1"/>
                  </a:cxn>
                  <a:cxn ang="0">
                    <a:pos x="T2" y="T3"/>
                  </a:cxn>
                  <a:cxn ang="0">
                    <a:pos x="T4" y="T5"/>
                  </a:cxn>
                  <a:cxn ang="0">
                    <a:pos x="T6" y="T7"/>
                  </a:cxn>
                </a:cxnLst>
                <a:rect l="0" t="0" r="r" b="b"/>
                <a:pathLst>
                  <a:path w="70" h="70">
                    <a:moveTo>
                      <a:pt x="9" y="69"/>
                    </a:moveTo>
                    <a:lnTo>
                      <a:pt x="69" y="0"/>
                    </a:lnTo>
                    <a:lnTo>
                      <a:pt x="0" y="29"/>
                    </a:lnTo>
                    <a:lnTo>
                      <a:pt x="9" y="69"/>
                    </a:lnTo>
                  </a:path>
                </a:pathLst>
              </a:custGeom>
              <a:solidFill>
                <a:srgbClr val="7FDE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4" name="Freeform 233"/>
              <p:cNvSpPr>
                <a:spLocks/>
              </p:cNvSpPr>
              <p:nvPr/>
            </p:nvSpPr>
            <p:spPr bwMode="auto">
              <a:xfrm>
                <a:off x="958" y="887"/>
                <a:ext cx="125" cy="129"/>
              </a:xfrm>
              <a:custGeom>
                <a:avLst/>
                <a:gdLst>
                  <a:gd name="T0" fmla="*/ 9 w 125"/>
                  <a:gd name="T1" fmla="*/ 128 h 129"/>
                  <a:gd name="T2" fmla="*/ 124 w 125"/>
                  <a:gd name="T3" fmla="*/ 0 h 129"/>
                  <a:gd name="T4" fmla="*/ 26 w 125"/>
                  <a:gd name="T5" fmla="*/ 39 h 129"/>
                  <a:gd name="T6" fmla="*/ 0 w 125"/>
                  <a:gd name="T7" fmla="*/ 73 h 129"/>
                  <a:gd name="T8" fmla="*/ 9 w 125"/>
                  <a:gd name="T9" fmla="*/ 128 h 129"/>
                </a:gdLst>
                <a:ahLst/>
                <a:cxnLst>
                  <a:cxn ang="0">
                    <a:pos x="T0" y="T1"/>
                  </a:cxn>
                  <a:cxn ang="0">
                    <a:pos x="T2" y="T3"/>
                  </a:cxn>
                  <a:cxn ang="0">
                    <a:pos x="T4" y="T5"/>
                  </a:cxn>
                  <a:cxn ang="0">
                    <a:pos x="T6" y="T7"/>
                  </a:cxn>
                  <a:cxn ang="0">
                    <a:pos x="T8" y="T9"/>
                  </a:cxn>
                </a:cxnLst>
                <a:rect l="0" t="0" r="r" b="b"/>
                <a:pathLst>
                  <a:path w="125" h="129">
                    <a:moveTo>
                      <a:pt x="9" y="128"/>
                    </a:moveTo>
                    <a:lnTo>
                      <a:pt x="124" y="0"/>
                    </a:lnTo>
                    <a:lnTo>
                      <a:pt x="26" y="39"/>
                    </a:lnTo>
                    <a:lnTo>
                      <a:pt x="0" y="73"/>
                    </a:lnTo>
                    <a:lnTo>
                      <a:pt x="9" y="128"/>
                    </a:lnTo>
                  </a:path>
                </a:pathLst>
              </a:custGeom>
              <a:solidFill>
                <a:srgbClr val="7FD5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5" name="Freeform 234"/>
              <p:cNvSpPr>
                <a:spLocks/>
              </p:cNvSpPr>
              <p:nvPr/>
            </p:nvSpPr>
            <p:spPr bwMode="auto">
              <a:xfrm>
                <a:off x="964" y="862"/>
                <a:ext cx="176" cy="190"/>
              </a:xfrm>
              <a:custGeom>
                <a:avLst/>
                <a:gdLst>
                  <a:gd name="T0" fmla="*/ 9 w 176"/>
                  <a:gd name="T1" fmla="*/ 189 h 190"/>
                  <a:gd name="T2" fmla="*/ 175 w 176"/>
                  <a:gd name="T3" fmla="*/ 0 h 190"/>
                  <a:gd name="T4" fmla="*/ 80 w 176"/>
                  <a:gd name="T5" fmla="*/ 39 h 190"/>
                  <a:gd name="T6" fmla="*/ 0 w 176"/>
                  <a:gd name="T7" fmla="*/ 134 h 190"/>
                  <a:gd name="T8" fmla="*/ 9 w 176"/>
                  <a:gd name="T9" fmla="*/ 189 h 190"/>
                </a:gdLst>
                <a:ahLst/>
                <a:cxnLst>
                  <a:cxn ang="0">
                    <a:pos x="T0" y="T1"/>
                  </a:cxn>
                  <a:cxn ang="0">
                    <a:pos x="T2" y="T3"/>
                  </a:cxn>
                  <a:cxn ang="0">
                    <a:pos x="T4" y="T5"/>
                  </a:cxn>
                  <a:cxn ang="0">
                    <a:pos x="T6" y="T7"/>
                  </a:cxn>
                  <a:cxn ang="0">
                    <a:pos x="T8" y="T9"/>
                  </a:cxn>
                </a:cxnLst>
                <a:rect l="0" t="0" r="r" b="b"/>
                <a:pathLst>
                  <a:path w="176" h="190">
                    <a:moveTo>
                      <a:pt x="9" y="189"/>
                    </a:moveTo>
                    <a:lnTo>
                      <a:pt x="175" y="0"/>
                    </a:lnTo>
                    <a:lnTo>
                      <a:pt x="80" y="39"/>
                    </a:lnTo>
                    <a:lnTo>
                      <a:pt x="0" y="134"/>
                    </a:lnTo>
                    <a:lnTo>
                      <a:pt x="9" y="189"/>
                    </a:lnTo>
                  </a:path>
                </a:pathLst>
              </a:custGeom>
              <a:solidFill>
                <a:srgbClr val="7FCD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6" name="Freeform 235"/>
              <p:cNvSpPr>
                <a:spLocks/>
              </p:cNvSpPr>
              <p:nvPr/>
            </p:nvSpPr>
            <p:spPr bwMode="auto">
              <a:xfrm>
                <a:off x="970" y="838"/>
                <a:ext cx="231" cy="253"/>
              </a:xfrm>
              <a:custGeom>
                <a:avLst/>
                <a:gdLst>
                  <a:gd name="T0" fmla="*/ 8 w 231"/>
                  <a:gd name="T1" fmla="*/ 252 h 253"/>
                  <a:gd name="T2" fmla="*/ 230 w 231"/>
                  <a:gd name="T3" fmla="*/ 0 h 253"/>
                  <a:gd name="T4" fmla="*/ 134 w 231"/>
                  <a:gd name="T5" fmla="*/ 41 h 253"/>
                  <a:gd name="T6" fmla="*/ 0 w 231"/>
                  <a:gd name="T7" fmla="*/ 193 h 253"/>
                  <a:gd name="T8" fmla="*/ 8 w 231"/>
                  <a:gd name="T9" fmla="*/ 252 h 253"/>
                </a:gdLst>
                <a:ahLst/>
                <a:cxnLst>
                  <a:cxn ang="0">
                    <a:pos x="T0" y="T1"/>
                  </a:cxn>
                  <a:cxn ang="0">
                    <a:pos x="T2" y="T3"/>
                  </a:cxn>
                  <a:cxn ang="0">
                    <a:pos x="T4" y="T5"/>
                  </a:cxn>
                  <a:cxn ang="0">
                    <a:pos x="T6" y="T7"/>
                  </a:cxn>
                  <a:cxn ang="0">
                    <a:pos x="T8" y="T9"/>
                  </a:cxn>
                </a:cxnLst>
                <a:rect l="0" t="0" r="r" b="b"/>
                <a:pathLst>
                  <a:path w="231" h="253">
                    <a:moveTo>
                      <a:pt x="8" y="252"/>
                    </a:moveTo>
                    <a:lnTo>
                      <a:pt x="230" y="0"/>
                    </a:lnTo>
                    <a:lnTo>
                      <a:pt x="134" y="41"/>
                    </a:lnTo>
                    <a:lnTo>
                      <a:pt x="0" y="193"/>
                    </a:lnTo>
                    <a:lnTo>
                      <a:pt x="8" y="252"/>
                    </a:lnTo>
                  </a:path>
                </a:pathLst>
              </a:custGeom>
              <a:solidFill>
                <a:srgbClr val="7FC6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7" name="Freeform 236"/>
              <p:cNvSpPr>
                <a:spLocks/>
              </p:cNvSpPr>
              <p:nvPr/>
            </p:nvSpPr>
            <p:spPr bwMode="auto">
              <a:xfrm>
                <a:off x="979" y="817"/>
                <a:ext cx="281" cy="310"/>
              </a:xfrm>
              <a:custGeom>
                <a:avLst/>
                <a:gdLst>
                  <a:gd name="T0" fmla="*/ 9 w 281"/>
                  <a:gd name="T1" fmla="*/ 309 h 310"/>
                  <a:gd name="T2" fmla="*/ 280 w 281"/>
                  <a:gd name="T3" fmla="*/ 0 h 310"/>
                  <a:gd name="T4" fmla="*/ 184 w 281"/>
                  <a:gd name="T5" fmla="*/ 37 h 310"/>
                  <a:gd name="T6" fmla="*/ 0 w 281"/>
                  <a:gd name="T7" fmla="*/ 249 h 310"/>
                  <a:gd name="T8" fmla="*/ 9 w 281"/>
                  <a:gd name="T9" fmla="*/ 309 h 310"/>
                </a:gdLst>
                <a:ahLst/>
                <a:cxnLst>
                  <a:cxn ang="0">
                    <a:pos x="T0" y="T1"/>
                  </a:cxn>
                  <a:cxn ang="0">
                    <a:pos x="T2" y="T3"/>
                  </a:cxn>
                  <a:cxn ang="0">
                    <a:pos x="T4" y="T5"/>
                  </a:cxn>
                  <a:cxn ang="0">
                    <a:pos x="T6" y="T7"/>
                  </a:cxn>
                  <a:cxn ang="0">
                    <a:pos x="T8" y="T9"/>
                  </a:cxn>
                </a:cxnLst>
                <a:rect l="0" t="0" r="r" b="b"/>
                <a:pathLst>
                  <a:path w="281" h="310">
                    <a:moveTo>
                      <a:pt x="9" y="309"/>
                    </a:moveTo>
                    <a:lnTo>
                      <a:pt x="280" y="0"/>
                    </a:lnTo>
                    <a:lnTo>
                      <a:pt x="184" y="37"/>
                    </a:lnTo>
                    <a:lnTo>
                      <a:pt x="0" y="249"/>
                    </a:lnTo>
                    <a:lnTo>
                      <a:pt x="9" y="309"/>
                    </a:lnTo>
                  </a:path>
                </a:pathLst>
              </a:custGeom>
              <a:solidFill>
                <a:srgbClr val="7FB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8" name="Freeform 237"/>
              <p:cNvSpPr>
                <a:spLocks/>
              </p:cNvSpPr>
              <p:nvPr/>
            </p:nvSpPr>
            <p:spPr bwMode="auto">
              <a:xfrm>
                <a:off x="984" y="805"/>
                <a:ext cx="309" cy="357"/>
              </a:xfrm>
              <a:custGeom>
                <a:avLst/>
                <a:gdLst>
                  <a:gd name="T0" fmla="*/ 6 w 309"/>
                  <a:gd name="T1" fmla="*/ 356 h 357"/>
                  <a:gd name="T2" fmla="*/ 308 w 309"/>
                  <a:gd name="T3" fmla="*/ 17 h 357"/>
                  <a:gd name="T4" fmla="*/ 305 w 309"/>
                  <a:gd name="T5" fmla="*/ 0 h 357"/>
                  <a:gd name="T6" fmla="*/ 237 w 309"/>
                  <a:gd name="T7" fmla="*/ 27 h 357"/>
                  <a:gd name="T8" fmla="*/ 0 w 309"/>
                  <a:gd name="T9" fmla="*/ 297 h 357"/>
                  <a:gd name="T10" fmla="*/ 6 w 309"/>
                  <a:gd name="T11" fmla="*/ 356 h 357"/>
                </a:gdLst>
                <a:ahLst/>
                <a:cxnLst>
                  <a:cxn ang="0">
                    <a:pos x="T0" y="T1"/>
                  </a:cxn>
                  <a:cxn ang="0">
                    <a:pos x="T2" y="T3"/>
                  </a:cxn>
                  <a:cxn ang="0">
                    <a:pos x="T4" y="T5"/>
                  </a:cxn>
                  <a:cxn ang="0">
                    <a:pos x="T6" y="T7"/>
                  </a:cxn>
                  <a:cxn ang="0">
                    <a:pos x="T8" y="T9"/>
                  </a:cxn>
                  <a:cxn ang="0">
                    <a:pos x="T10" y="T11"/>
                  </a:cxn>
                </a:cxnLst>
                <a:rect l="0" t="0" r="r" b="b"/>
                <a:pathLst>
                  <a:path w="309" h="357">
                    <a:moveTo>
                      <a:pt x="6" y="356"/>
                    </a:moveTo>
                    <a:lnTo>
                      <a:pt x="308" y="17"/>
                    </a:lnTo>
                    <a:lnTo>
                      <a:pt x="305" y="0"/>
                    </a:lnTo>
                    <a:lnTo>
                      <a:pt x="237" y="27"/>
                    </a:lnTo>
                    <a:lnTo>
                      <a:pt x="0" y="297"/>
                    </a:lnTo>
                    <a:lnTo>
                      <a:pt x="6" y="356"/>
                    </a:lnTo>
                  </a:path>
                </a:pathLst>
              </a:custGeom>
              <a:solidFill>
                <a:srgbClr val="7FB9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9" name="Freeform 238"/>
              <p:cNvSpPr>
                <a:spLocks/>
              </p:cNvSpPr>
              <p:nvPr/>
            </p:nvSpPr>
            <p:spPr bwMode="auto">
              <a:xfrm>
                <a:off x="988" y="804"/>
                <a:ext cx="308" cy="393"/>
              </a:xfrm>
              <a:custGeom>
                <a:avLst/>
                <a:gdLst>
                  <a:gd name="T0" fmla="*/ 10 w 308"/>
                  <a:gd name="T1" fmla="*/ 392 h 393"/>
                  <a:gd name="T2" fmla="*/ 307 w 308"/>
                  <a:gd name="T3" fmla="*/ 51 h 393"/>
                  <a:gd name="T4" fmla="*/ 300 w 308"/>
                  <a:gd name="T5" fmla="*/ 0 h 393"/>
                  <a:gd name="T6" fmla="*/ 293 w 308"/>
                  <a:gd name="T7" fmla="*/ 3 h 393"/>
                  <a:gd name="T8" fmla="*/ 0 w 308"/>
                  <a:gd name="T9" fmla="*/ 336 h 393"/>
                  <a:gd name="T10" fmla="*/ 10 w 308"/>
                  <a:gd name="T11" fmla="*/ 392 h 393"/>
                </a:gdLst>
                <a:ahLst/>
                <a:cxnLst>
                  <a:cxn ang="0">
                    <a:pos x="T0" y="T1"/>
                  </a:cxn>
                  <a:cxn ang="0">
                    <a:pos x="T2" y="T3"/>
                  </a:cxn>
                  <a:cxn ang="0">
                    <a:pos x="T4" y="T5"/>
                  </a:cxn>
                  <a:cxn ang="0">
                    <a:pos x="T6" y="T7"/>
                  </a:cxn>
                  <a:cxn ang="0">
                    <a:pos x="T8" y="T9"/>
                  </a:cxn>
                  <a:cxn ang="0">
                    <a:pos x="T10" y="T11"/>
                  </a:cxn>
                </a:cxnLst>
                <a:rect l="0" t="0" r="r" b="b"/>
                <a:pathLst>
                  <a:path w="308" h="393">
                    <a:moveTo>
                      <a:pt x="10" y="392"/>
                    </a:moveTo>
                    <a:lnTo>
                      <a:pt x="307" y="51"/>
                    </a:lnTo>
                    <a:lnTo>
                      <a:pt x="300" y="0"/>
                    </a:lnTo>
                    <a:lnTo>
                      <a:pt x="293" y="3"/>
                    </a:lnTo>
                    <a:lnTo>
                      <a:pt x="0" y="336"/>
                    </a:lnTo>
                    <a:lnTo>
                      <a:pt x="10" y="392"/>
                    </a:lnTo>
                  </a:path>
                </a:pathLst>
              </a:custGeom>
              <a:solidFill>
                <a:srgbClr val="7FB4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0" name="Freeform 239"/>
              <p:cNvSpPr>
                <a:spLocks/>
              </p:cNvSpPr>
              <p:nvPr/>
            </p:nvSpPr>
            <p:spPr bwMode="auto">
              <a:xfrm>
                <a:off x="995" y="835"/>
                <a:ext cx="309" cy="401"/>
              </a:xfrm>
              <a:custGeom>
                <a:avLst/>
                <a:gdLst>
                  <a:gd name="T0" fmla="*/ 9 w 309"/>
                  <a:gd name="T1" fmla="*/ 400 h 401"/>
                  <a:gd name="T2" fmla="*/ 308 w 309"/>
                  <a:gd name="T3" fmla="*/ 58 h 401"/>
                  <a:gd name="T4" fmla="*/ 298 w 309"/>
                  <a:gd name="T5" fmla="*/ 0 h 401"/>
                  <a:gd name="T6" fmla="*/ 0 w 309"/>
                  <a:gd name="T7" fmla="*/ 341 h 401"/>
                  <a:gd name="T8" fmla="*/ 9 w 309"/>
                  <a:gd name="T9" fmla="*/ 400 h 401"/>
                </a:gdLst>
                <a:ahLst/>
                <a:cxnLst>
                  <a:cxn ang="0">
                    <a:pos x="T0" y="T1"/>
                  </a:cxn>
                  <a:cxn ang="0">
                    <a:pos x="T2" y="T3"/>
                  </a:cxn>
                  <a:cxn ang="0">
                    <a:pos x="T4" y="T5"/>
                  </a:cxn>
                  <a:cxn ang="0">
                    <a:pos x="T6" y="T7"/>
                  </a:cxn>
                  <a:cxn ang="0">
                    <a:pos x="T8" y="T9"/>
                  </a:cxn>
                </a:cxnLst>
                <a:rect l="0" t="0" r="r" b="b"/>
                <a:pathLst>
                  <a:path w="309" h="401">
                    <a:moveTo>
                      <a:pt x="9" y="400"/>
                    </a:moveTo>
                    <a:lnTo>
                      <a:pt x="308" y="58"/>
                    </a:lnTo>
                    <a:lnTo>
                      <a:pt x="298" y="0"/>
                    </a:lnTo>
                    <a:lnTo>
                      <a:pt x="0" y="341"/>
                    </a:lnTo>
                    <a:lnTo>
                      <a:pt x="9" y="400"/>
                    </a:lnTo>
                  </a:path>
                </a:pathLst>
              </a:custGeom>
              <a:solidFill>
                <a:srgbClr val="7FA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1" name="Freeform 240"/>
              <p:cNvSpPr>
                <a:spLocks/>
              </p:cNvSpPr>
              <p:nvPr/>
            </p:nvSpPr>
            <p:spPr bwMode="auto">
              <a:xfrm>
                <a:off x="1001" y="873"/>
                <a:ext cx="311" cy="399"/>
              </a:xfrm>
              <a:custGeom>
                <a:avLst/>
                <a:gdLst>
                  <a:gd name="T0" fmla="*/ 13 w 311"/>
                  <a:gd name="T1" fmla="*/ 394 h 399"/>
                  <a:gd name="T2" fmla="*/ 310 w 311"/>
                  <a:gd name="T3" fmla="*/ 56 h 399"/>
                  <a:gd name="T4" fmla="*/ 300 w 311"/>
                  <a:gd name="T5" fmla="*/ 0 h 399"/>
                  <a:gd name="T6" fmla="*/ 0 w 311"/>
                  <a:gd name="T7" fmla="*/ 338 h 399"/>
                  <a:gd name="T8" fmla="*/ 9 w 311"/>
                  <a:gd name="T9" fmla="*/ 398 h 399"/>
                  <a:gd name="T10" fmla="*/ 13 w 311"/>
                  <a:gd name="T11" fmla="*/ 394 h 399"/>
                </a:gdLst>
                <a:ahLst/>
                <a:cxnLst>
                  <a:cxn ang="0">
                    <a:pos x="T0" y="T1"/>
                  </a:cxn>
                  <a:cxn ang="0">
                    <a:pos x="T2" y="T3"/>
                  </a:cxn>
                  <a:cxn ang="0">
                    <a:pos x="T4" y="T5"/>
                  </a:cxn>
                  <a:cxn ang="0">
                    <a:pos x="T6" y="T7"/>
                  </a:cxn>
                  <a:cxn ang="0">
                    <a:pos x="T8" y="T9"/>
                  </a:cxn>
                  <a:cxn ang="0">
                    <a:pos x="T10" y="T11"/>
                  </a:cxn>
                </a:cxnLst>
                <a:rect l="0" t="0" r="r" b="b"/>
                <a:pathLst>
                  <a:path w="311" h="399">
                    <a:moveTo>
                      <a:pt x="13" y="394"/>
                    </a:moveTo>
                    <a:lnTo>
                      <a:pt x="310" y="56"/>
                    </a:lnTo>
                    <a:lnTo>
                      <a:pt x="300" y="0"/>
                    </a:lnTo>
                    <a:lnTo>
                      <a:pt x="0" y="338"/>
                    </a:lnTo>
                    <a:lnTo>
                      <a:pt x="9" y="398"/>
                    </a:lnTo>
                    <a:lnTo>
                      <a:pt x="13" y="394"/>
                    </a:lnTo>
                  </a:path>
                </a:pathLst>
              </a:custGeom>
              <a:solidFill>
                <a:srgbClr val="7FAB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2" name="Freeform 241"/>
              <p:cNvSpPr>
                <a:spLocks/>
              </p:cNvSpPr>
              <p:nvPr/>
            </p:nvSpPr>
            <p:spPr bwMode="auto">
              <a:xfrm>
                <a:off x="1006" y="912"/>
                <a:ext cx="312" cy="359"/>
              </a:xfrm>
              <a:custGeom>
                <a:avLst/>
                <a:gdLst>
                  <a:gd name="T0" fmla="*/ 76 w 312"/>
                  <a:gd name="T1" fmla="*/ 321 h 359"/>
                  <a:gd name="T2" fmla="*/ 311 w 312"/>
                  <a:gd name="T3" fmla="*/ 54 h 359"/>
                  <a:gd name="T4" fmla="*/ 300 w 312"/>
                  <a:gd name="T5" fmla="*/ 0 h 359"/>
                  <a:gd name="T6" fmla="*/ 0 w 312"/>
                  <a:gd name="T7" fmla="*/ 337 h 359"/>
                  <a:gd name="T8" fmla="*/ 3 w 312"/>
                  <a:gd name="T9" fmla="*/ 358 h 359"/>
                  <a:gd name="T10" fmla="*/ 76 w 312"/>
                  <a:gd name="T11" fmla="*/ 321 h 359"/>
                </a:gdLst>
                <a:ahLst/>
                <a:cxnLst>
                  <a:cxn ang="0">
                    <a:pos x="T0" y="T1"/>
                  </a:cxn>
                  <a:cxn ang="0">
                    <a:pos x="T2" y="T3"/>
                  </a:cxn>
                  <a:cxn ang="0">
                    <a:pos x="T4" y="T5"/>
                  </a:cxn>
                  <a:cxn ang="0">
                    <a:pos x="T6" y="T7"/>
                  </a:cxn>
                  <a:cxn ang="0">
                    <a:pos x="T8" y="T9"/>
                  </a:cxn>
                  <a:cxn ang="0">
                    <a:pos x="T10" y="T11"/>
                  </a:cxn>
                </a:cxnLst>
                <a:rect l="0" t="0" r="r" b="b"/>
                <a:pathLst>
                  <a:path w="312" h="359">
                    <a:moveTo>
                      <a:pt x="76" y="321"/>
                    </a:moveTo>
                    <a:lnTo>
                      <a:pt x="311" y="54"/>
                    </a:lnTo>
                    <a:lnTo>
                      <a:pt x="300" y="0"/>
                    </a:lnTo>
                    <a:lnTo>
                      <a:pt x="0" y="337"/>
                    </a:lnTo>
                    <a:lnTo>
                      <a:pt x="3" y="358"/>
                    </a:lnTo>
                    <a:lnTo>
                      <a:pt x="76" y="321"/>
                    </a:lnTo>
                  </a:path>
                </a:pathLst>
              </a:custGeom>
              <a:solidFill>
                <a:srgbClr val="7FA7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3" name="Freeform 242"/>
              <p:cNvSpPr>
                <a:spLocks/>
              </p:cNvSpPr>
              <p:nvPr/>
            </p:nvSpPr>
            <p:spPr bwMode="auto">
              <a:xfrm>
                <a:off x="1040" y="946"/>
                <a:ext cx="282" cy="310"/>
              </a:xfrm>
              <a:custGeom>
                <a:avLst/>
                <a:gdLst>
                  <a:gd name="T0" fmla="*/ 111 w 282"/>
                  <a:gd name="T1" fmla="*/ 251 h 310"/>
                  <a:gd name="T2" fmla="*/ 281 w 282"/>
                  <a:gd name="T3" fmla="*/ 56 h 310"/>
                  <a:gd name="T4" fmla="*/ 272 w 282"/>
                  <a:gd name="T5" fmla="*/ 0 h 310"/>
                  <a:gd name="T6" fmla="*/ 0 w 282"/>
                  <a:gd name="T7" fmla="*/ 309 h 310"/>
                  <a:gd name="T8" fmla="*/ 111 w 282"/>
                  <a:gd name="T9" fmla="*/ 251 h 310"/>
                </a:gdLst>
                <a:ahLst/>
                <a:cxnLst>
                  <a:cxn ang="0">
                    <a:pos x="T0" y="T1"/>
                  </a:cxn>
                  <a:cxn ang="0">
                    <a:pos x="T2" y="T3"/>
                  </a:cxn>
                  <a:cxn ang="0">
                    <a:pos x="T4" y="T5"/>
                  </a:cxn>
                  <a:cxn ang="0">
                    <a:pos x="T6" y="T7"/>
                  </a:cxn>
                  <a:cxn ang="0">
                    <a:pos x="T8" y="T9"/>
                  </a:cxn>
                </a:cxnLst>
                <a:rect l="0" t="0" r="r" b="b"/>
                <a:pathLst>
                  <a:path w="282" h="310">
                    <a:moveTo>
                      <a:pt x="111" y="251"/>
                    </a:moveTo>
                    <a:lnTo>
                      <a:pt x="281" y="56"/>
                    </a:lnTo>
                    <a:lnTo>
                      <a:pt x="272" y="0"/>
                    </a:lnTo>
                    <a:lnTo>
                      <a:pt x="0" y="309"/>
                    </a:lnTo>
                    <a:lnTo>
                      <a:pt x="111" y="251"/>
                    </a:lnTo>
                  </a:path>
                </a:pathLst>
              </a:custGeom>
              <a:solidFill>
                <a:srgbClr val="7FA3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4" name="Freeform 243"/>
              <p:cNvSpPr>
                <a:spLocks/>
              </p:cNvSpPr>
              <p:nvPr/>
            </p:nvSpPr>
            <p:spPr bwMode="auto">
              <a:xfrm>
                <a:off x="1109" y="980"/>
                <a:ext cx="221" cy="240"/>
              </a:xfrm>
              <a:custGeom>
                <a:avLst/>
                <a:gdLst>
                  <a:gd name="T0" fmla="*/ 115 w 221"/>
                  <a:gd name="T1" fmla="*/ 182 h 240"/>
                  <a:gd name="T2" fmla="*/ 220 w 221"/>
                  <a:gd name="T3" fmla="*/ 57 h 240"/>
                  <a:gd name="T4" fmla="*/ 210 w 221"/>
                  <a:gd name="T5" fmla="*/ 0 h 240"/>
                  <a:gd name="T6" fmla="*/ 0 w 221"/>
                  <a:gd name="T7" fmla="*/ 239 h 240"/>
                  <a:gd name="T8" fmla="*/ 115 w 221"/>
                  <a:gd name="T9" fmla="*/ 182 h 240"/>
                </a:gdLst>
                <a:ahLst/>
                <a:cxnLst>
                  <a:cxn ang="0">
                    <a:pos x="T0" y="T1"/>
                  </a:cxn>
                  <a:cxn ang="0">
                    <a:pos x="T2" y="T3"/>
                  </a:cxn>
                  <a:cxn ang="0">
                    <a:pos x="T4" y="T5"/>
                  </a:cxn>
                  <a:cxn ang="0">
                    <a:pos x="T6" y="T7"/>
                  </a:cxn>
                  <a:cxn ang="0">
                    <a:pos x="T8" y="T9"/>
                  </a:cxn>
                </a:cxnLst>
                <a:rect l="0" t="0" r="r" b="b"/>
                <a:pathLst>
                  <a:path w="221" h="240">
                    <a:moveTo>
                      <a:pt x="115" y="182"/>
                    </a:moveTo>
                    <a:lnTo>
                      <a:pt x="220" y="57"/>
                    </a:lnTo>
                    <a:lnTo>
                      <a:pt x="210" y="0"/>
                    </a:lnTo>
                    <a:lnTo>
                      <a:pt x="0" y="239"/>
                    </a:lnTo>
                    <a:lnTo>
                      <a:pt x="115" y="182"/>
                    </a:lnTo>
                  </a:path>
                </a:pathLst>
              </a:custGeom>
              <a:solidFill>
                <a:srgbClr val="7FA0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5" name="Freeform 244"/>
              <p:cNvSpPr>
                <a:spLocks/>
              </p:cNvSpPr>
              <p:nvPr/>
            </p:nvSpPr>
            <p:spPr bwMode="auto">
              <a:xfrm>
                <a:off x="1179" y="1016"/>
                <a:ext cx="160" cy="168"/>
              </a:xfrm>
              <a:custGeom>
                <a:avLst/>
                <a:gdLst>
                  <a:gd name="T0" fmla="*/ 112 w 160"/>
                  <a:gd name="T1" fmla="*/ 110 h 168"/>
                  <a:gd name="T2" fmla="*/ 159 w 160"/>
                  <a:gd name="T3" fmla="*/ 59 h 168"/>
                  <a:gd name="T4" fmla="*/ 146 w 160"/>
                  <a:gd name="T5" fmla="*/ 0 h 168"/>
                  <a:gd name="T6" fmla="*/ 0 w 160"/>
                  <a:gd name="T7" fmla="*/ 167 h 168"/>
                  <a:gd name="T8" fmla="*/ 112 w 160"/>
                  <a:gd name="T9" fmla="*/ 110 h 168"/>
                </a:gdLst>
                <a:ahLst/>
                <a:cxnLst>
                  <a:cxn ang="0">
                    <a:pos x="T0" y="T1"/>
                  </a:cxn>
                  <a:cxn ang="0">
                    <a:pos x="T2" y="T3"/>
                  </a:cxn>
                  <a:cxn ang="0">
                    <a:pos x="T4" y="T5"/>
                  </a:cxn>
                  <a:cxn ang="0">
                    <a:pos x="T6" y="T7"/>
                  </a:cxn>
                  <a:cxn ang="0">
                    <a:pos x="T8" y="T9"/>
                  </a:cxn>
                </a:cxnLst>
                <a:rect l="0" t="0" r="r" b="b"/>
                <a:pathLst>
                  <a:path w="160" h="168">
                    <a:moveTo>
                      <a:pt x="112" y="110"/>
                    </a:moveTo>
                    <a:lnTo>
                      <a:pt x="159" y="59"/>
                    </a:lnTo>
                    <a:lnTo>
                      <a:pt x="146" y="0"/>
                    </a:lnTo>
                    <a:lnTo>
                      <a:pt x="0" y="167"/>
                    </a:lnTo>
                    <a:lnTo>
                      <a:pt x="112" y="110"/>
                    </a:lnTo>
                  </a:path>
                </a:pathLst>
              </a:custGeom>
              <a:solidFill>
                <a:srgbClr val="7F9D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6" name="Freeform 245"/>
              <p:cNvSpPr>
                <a:spLocks/>
              </p:cNvSpPr>
              <p:nvPr/>
            </p:nvSpPr>
            <p:spPr bwMode="auto">
              <a:xfrm>
                <a:off x="1249" y="1053"/>
                <a:ext cx="93" cy="100"/>
              </a:xfrm>
              <a:custGeom>
                <a:avLst/>
                <a:gdLst>
                  <a:gd name="T0" fmla="*/ 85 w 93"/>
                  <a:gd name="T1" fmla="*/ 0 h 100"/>
                  <a:gd name="T2" fmla="*/ 0 w 93"/>
                  <a:gd name="T3" fmla="*/ 99 h 100"/>
                  <a:gd name="T4" fmla="*/ 92 w 93"/>
                  <a:gd name="T5" fmla="*/ 49 h 100"/>
                  <a:gd name="T6" fmla="*/ 85 w 93"/>
                  <a:gd name="T7" fmla="*/ 0 h 100"/>
                </a:gdLst>
                <a:ahLst/>
                <a:cxnLst>
                  <a:cxn ang="0">
                    <a:pos x="T0" y="T1"/>
                  </a:cxn>
                  <a:cxn ang="0">
                    <a:pos x="T2" y="T3"/>
                  </a:cxn>
                  <a:cxn ang="0">
                    <a:pos x="T4" y="T5"/>
                  </a:cxn>
                  <a:cxn ang="0">
                    <a:pos x="T6" y="T7"/>
                  </a:cxn>
                </a:cxnLst>
                <a:rect l="0" t="0" r="r" b="b"/>
                <a:pathLst>
                  <a:path w="93" h="100">
                    <a:moveTo>
                      <a:pt x="85" y="0"/>
                    </a:moveTo>
                    <a:lnTo>
                      <a:pt x="0" y="99"/>
                    </a:lnTo>
                    <a:lnTo>
                      <a:pt x="92" y="49"/>
                    </a:lnTo>
                    <a:lnTo>
                      <a:pt x="85" y="0"/>
                    </a:lnTo>
                  </a:path>
                </a:pathLst>
              </a:custGeom>
              <a:solidFill>
                <a:srgbClr val="7F9A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7" name="Freeform 246"/>
              <p:cNvSpPr>
                <a:spLocks/>
              </p:cNvSpPr>
              <p:nvPr/>
            </p:nvSpPr>
            <p:spPr bwMode="auto">
              <a:xfrm>
                <a:off x="1318" y="1087"/>
                <a:ext cx="25" cy="26"/>
              </a:xfrm>
              <a:custGeom>
                <a:avLst/>
                <a:gdLst>
                  <a:gd name="T0" fmla="*/ 21 w 25"/>
                  <a:gd name="T1" fmla="*/ 0 h 26"/>
                  <a:gd name="T2" fmla="*/ 0 w 25"/>
                  <a:gd name="T3" fmla="*/ 25 h 26"/>
                  <a:gd name="T4" fmla="*/ 24 w 25"/>
                  <a:gd name="T5" fmla="*/ 15 h 26"/>
                  <a:gd name="T6" fmla="*/ 21 w 25"/>
                  <a:gd name="T7" fmla="*/ 0 h 26"/>
                </a:gdLst>
                <a:ahLst/>
                <a:cxnLst>
                  <a:cxn ang="0">
                    <a:pos x="T0" y="T1"/>
                  </a:cxn>
                  <a:cxn ang="0">
                    <a:pos x="T2" y="T3"/>
                  </a:cxn>
                  <a:cxn ang="0">
                    <a:pos x="T4" y="T5"/>
                  </a:cxn>
                  <a:cxn ang="0">
                    <a:pos x="T6" y="T7"/>
                  </a:cxn>
                </a:cxnLst>
                <a:rect l="0" t="0" r="r" b="b"/>
                <a:pathLst>
                  <a:path w="25" h="26">
                    <a:moveTo>
                      <a:pt x="21" y="0"/>
                    </a:moveTo>
                    <a:lnTo>
                      <a:pt x="0" y="25"/>
                    </a:lnTo>
                    <a:lnTo>
                      <a:pt x="24" y="15"/>
                    </a:lnTo>
                    <a:lnTo>
                      <a:pt x="21" y="0"/>
                    </a:lnTo>
                  </a:path>
                </a:pathLst>
              </a:custGeom>
              <a:solidFill>
                <a:srgbClr val="7F98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67" name="Freeform 247"/>
            <p:cNvSpPr>
              <a:spLocks/>
            </p:cNvSpPr>
            <p:nvPr/>
          </p:nvSpPr>
          <p:spPr bwMode="auto">
            <a:xfrm>
              <a:off x="952" y="805"/>
              <a:ext cx="390" cy="467"/>
            </a:xfrm>
            <a:custGeom>
              <a:avLst/>
              <a:gdLst>
                <a:gd name="T0" fmla="*/ 336 w 390"/>
                <a:gd name="T1" fmla="*/ 0 h 467"/>
                <a:gd name="T2" fmla="*/ 0 w 390"/>
                <a:gd name="T3" fmla="*/ 137 h 467"/>
                <a:gd name="T4" fmla="*/ 57 w 390"/>
                <a:gd name="T5" fmla="*/ 466 h 467"/>
                <a:gd name="T6" fmla="*/ 389 w 390"/>
                <a:gd name="T7" fmla="*/ 298 h 467"/>
                <a:gd name="T8" fmla="*/ 336 w 390"/>
                <a:gd name="T9" fmla="*/ 0 h 467"/>
              </a:gdLst>
              <a:ahLst/>
              <a:cxnLst>
                <a:cxn ang="0">
                  <a:pos x="T0" y="T1"/>
                </a:cxn>
                <a:cxn ang="0">
                  <a:pos x="T2" y="T3"/>
                </a:cxn>
                <a:cxn ang="0">
                  <a:pos x="T4" y="T5"/>
                </a:cxn>
                <a:cxn ang="0">
                  <a:pos x="T6" y="T7"/>
                </a:cxn>
                <a:cxn ang="0">
                  <a:pos x="T8" y="T9"/>
                </a:cxn>
              </a:cxnLst>
              <a:rect l="0" t="0" r="r" b="b"/>
              <a:pathLst>
                <a:path w="390" h="467">
                  <a:moveTo>
                    <a:pt x="336" y="0"/>
                  </a:moveTo>
                  <a:lnTo>
                    <a:pt x="0" y="137"/>
                  </a:lnTo>
                  <a:lnTo>
                    <a:pt x="57" y="466"/>
                  </a:lnTo>
                  <a:lnTo>
                    <a:pt x="389" y="298"/>
                  </a:lnTo>
                  <a:lnTo>
                    <a:pt x="336" y="0"/>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 name="Group 2"/>
          <p:cNvGrpSpPr/>
          <p:nvPr/>
        </p:nvGrpSpPr>
        <p:grpSpPr>
          <a:xfrm>
            <a:off x="7404100" y="2190253"/>
            <a:ext cx="1269747" cy="401563"/>
            <a:chOff x="7327900" y="2749053"/>
            <a:chExt cx="1269747" cy="401563"/>
          </a:xfrm>
        </p:grpSpPr>
        <p:pic>
          <p:nvPicPr>
            <p:cNvPr id="286" name="Picture 285" descr="Receiver_generic.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7900" y="2797048"/>
              <a:ext cx="1269747" cy="353568"/>
            </a:xfrm>
            <a:prstGeom prst="rect">
              <a:avLst/>
            </a:prstGeom>
          </p:spPr>
        </p:pic>
        <p:sp>
          <p:nvSpPr>
            <p:cNvPr id="287" name="TextBox 286"/>
            <p:cNvSpPr txBox="1"/>
            <p:nvPr/>
          </p:nvSpPr>
          <p:spPr>
            <a:xfrm>
              <a:off x="7620000" y="2749053"/>
              <a:ext cx="723900" cy="369332"/>
            </a:xfrm>
            <a:prstGeom prst="rect">
              <a:avLst/>
            </a:prstGeom>
            <a:noFill/>
          </p:spPr>
          <p:txBody>
            <a:bodyPr wrap="square" rtlCol="0">
              <a:spAutoFit/>
            </a:bodyPr>
            <a:lstStyle/>
            <a:p>
              <a:pPr algn="ctr"/>
              <a:r>
                <a:rPr lang="en-US" dirty="0" smtClean="0">
                  <a:solidFill>
                    <a:srgbClr val="FFFFFF"/>
                  </a:solidFill>
                </a:rPr>
                <a:t>DVD</a:t>
              </a:r>
              <a:endParaRPr lang="en-US" dirty="0">
                <a:solidFill>
                  <a:srgbClr val="FFFFFF"/>
                </a:solidFill>
              </a:endParaRPr>
            </a:p>
          </p:txBody>
        </p:sp>
      </p:grpSp>
      <p:sp>
        <p:nvSpPr>
          <p:cNvPr id="2" name="TextBox 1"/>
          <p:cNvSpPr txBox="1"/>
          <p:nvPr/>
        </p:nvSpPr>
        <p:spPr>
          <a:xfrm>
            <a:off x="990600" y="2324100"/>
            <a:ext cx="969963" cy="616579"/>
          </a:xfrm>
          <a:prstGeom prst="rect">
            <a:avLst/>
          </a:prstGeom>
          <a:noFill/>
        </p:spPr>
        <p:txBody>
          <a:bodyPr wrap="square" rtlCol="0">
            <a:spAutoFit/>
          </a:bodyPr>
          <a:lstStyle/>
          <a:p>
            <a:pPr algn="ctr">
              <a:lnSpc>
                <a:spcPct val="80000"/>
              </a:lnSpc>
            </a:pPr>
            <a:r>
              <a:rPr lang="en-US" sz="1400" dirty="0" smtClean="0">
                <a:solidFill>
                  <a:srgbClr val="FFFFFF"/>
                </a:solidFill>
                <a:latin typeface="Arial"/>
                <a:cs typeface="Arial"/>
              </a:rPr>
              <a:t>IP enabled </a:t>
            </a:r>
            <a:r>
              <a:rPr lang="en-US" sz="1400" dirty="0" err="1">
                <a:solidFill>
                  <a:srgbClr val="FFFFFF"/>
                </a:solidFill>
                <a:latin typeface="Arial"/>
                <a:cs typeface="Arial"/>
              </a:rPr>
              <a:t>h</a:t>
            </a:r>
            <a:r>
              <a:rPr lang="en-US" sz="1400" dirty="0" err="1" smtClean="0">
                <a:solidFill>
                  <a:srgbClr val="FFFFFF"/>
                </a:solidFill>
                <a:latin typeface="Arial"/>
                <a:cs typeface="Arial"/>
              </a:rPr>
              <a:t>eadend</a:t>
            </a:r>
            <a:endParaRPr lang="en-US" sz="1400" dirty="0">
              <a:solidFill>
                <a:srgbClr val="FFFFFF"/>
              </a:solidFill>
              <a:latin typeface="Arial"/>
              <a:cs typeface="Arial"/>
            </a:endParaRPr>
          </a:p>
        </p:txBody>
      </p:sp>
      <p:grpSp>
        <p:nvGrpSpPr>
          <p:cNvPr id="294" name="Group 16"/>
          <p:cNvGrpSpPr>
            <a:grpSpLocks/>
          </p:cNvGrpSpPr>
          <p:nvPr/>
        </p:nvGrpSpPr>
        <p:grpSpPr bwMode="auto">
          <a:xfrm>
            <a:off x="7216246" y="3118385"/>
            <a:ext cx="1654175" cy="1316988"/>
            <a:chOff x="1520455" y="1913860"/>
            <a:chExt cx="4253023" cy="2849526"/>
          </a:xfrm>
        </p:grpSpPr>
        <p:pic>
          <p:nvPicPr>
            <p:cNvPr id="300" name="mainProductImage" descr="Sony BRAVIA KDL-40EX400"/>
            <p:cNvPicPr>
              <a:picLocks noChangeAspect="1" noChangeArrowheads="1"/>
            </p:cNvPicPr>
            <p:nvPr/>
          </p:nvPicPr>
          <p:blipFill>
            <a:blip r:embed="rId8">
              <a:extLst>
                <a:ext uri="{28A0092B-C50C-407E-A947-70E740481C1C}">
                  <a14:useLocalDpi xmlns:a14="http://schemas.microsoft.com/office/drawing/2010/main" val="0"/>
                </a:ext>
              </a:extLst>
            </a:blip>
            <a:srcRect t="16003" b="16995"/>
            <a:stretch>
              <a:fillRect/>
            </a:stretch>
          </p:blipFill>
          <p:spPr bwMode="auto">
            <a:xfrm>
              <a:off x="1520455" y="1913860"/>
              <a:ext cx="4253023" cy="2849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11" descr="http://gdb.voanews.com/B8CF26A3-C6F0-4995-B53C-E04DE8882F69_mw1024_n_s.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t="16629" b="13663"/>
            <a:stretch>
              <a:fillRect/>
            </a:stretch>
          </p:blipFill>
          <p:spPr bwMode="auto">
            <a:xfrm>
              <a:off x="1796643" y="2179672"/>
              <a:ext cx="3782668" cy="197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2" name="Line 43"/>
          <p:cNvSpPr>
            <a:spLocks noChangeShapeType="1"/>
          </p:cNvSpPr>
          <p:nvPr/>
        </p:nvSpPr>
        <p:spPr bwMode="auto">
          <a:xfrm>
            <a:off x="8013700" y="2463800"/>
            <a:ext cx="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04" name="Group 303"/>
          <p:cNvGrpSpPr/>
          <p:nvPr/>
        </p:nvGrpSpPr>
        <p:grpSpPr>
          <a:xfrm>
            <a:off x="7378700" y="1682253"/>
            <a:ext cx="1269747" cy="401563"/>
            <a:chOff x="7327900" y="2291853"/>
            <a:chExt cx="1269747" cy="401563"/>
          </a:xfrm>
        </p:grpSpPr>
        <p:pic>
          <p:nvPicPr>
            <p:cNvPr id="305" name="Picture 304" descr="Receiver_generic.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7900" y="2339848"/>
              <a:ext cx="1269747" cy="353568"/>
            </a:xfrm>
            <a:prstGeom prst="rect">
              <a:avLst/>
            </a:prstGeom>
          </p:spPr>
        </p:pic>
        <p:sp>
          <p:nvSpPr>
            <p:cNvPr id="306" name="TextBox 305"/>
            <p:cNvSpPr txBox="1"/>
            <p:nvPr/>
          </p:nvSpPr>
          <p:spPr>
            <a:xfrm>
              <a:off x="7759700" y="2291853"/>
              <a:ext cx="584200" cy="369332"/>
            </a:xfrm>
            <a:prstGeom prst="rect">
              <a:avLst/>
            </a:prstGeom>
            <a:noFill/>
          </p:spPr>
          <p:txBody>
            <a:bodyPr wrap="square" rtlCol="0">
              <a:spAutoFit/>
            </a:bodyPr>
            <a:lstStyle/>
            <a:p>
              <a:r>
                <a:rPr lang="en-US" dirty="0" smtClean="0">
                  <a:solidFill>
                    <a:srgbClr val="FFFFFF"/>
                  </a:solidFill>
                </a:rPr>
                <a:t>IRD</a:t>
              </a:r>
              <a:endParaRPr lang="en-US" dirty="0">
                <a:solidFill>
                  <a:srgbClr val="FFFFFF"/>
                </a:solidFill>
              </a:endParaRPr>
            </a:p>
          </p:txBody>
        </p:sp>
      </p:grpSp>
      <p:sp>
        <p:nvSpPr>
          <p:cNvPr id="308" name="Line 43"/>
          <p:cNvSpPr>
            <a:spLocks noChangeShapeType="1"/>
          </p:cNvSpPr>
          <p:nvPr/>
        </p:nvSpPr>
        <p:spPr bwMode="auto">
          <a:xfrm>
            <a:off x="8013700" y="1955800"/>
            <a:ext cx="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0" name="Rectangle 309"/>
          <p:cNvSpPr/>
          <p:nvPr/>
        </p:nvSpPr>
        <p:spPr>
          <a:xfrm>
            <a:off x="7111999" y="1536701"/>
            <a:ext cx="1905001" cy="3013746"/>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Text Box 21"/>
          <p:cNvSpPr txBox="1">
            <a:spLocks noChangeArrowheads="1"/>
          </p:cNvSpPr>
          <p:nvPr/>
        </p:nvSpPr>
        <p:spPr bwMode="auto">
          <a:xfrm>
            <a:off x="4168995" y="3249375"/>
            <a:ext cx="3070005" cy="1229054"/>
          </a:xfrm>
          <a:prstGeom prst="rect">
            <a:avLst/>
          </a:prstGeom>
          <a:solidFill>
            <a:srgbClr val="FFFFFF"/>
          </a:solidFill>
          <a:ln>
            <a:noFill/>
          </a:ln>
          <a:effectLs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lnSpc>
                <a:spcPct val="80000"/>
              </a:lnSpc>
              <a:defRPr/>
            </a:pPr>
            <a:r>
              <a:rPr lang="en-US" sz="2800" b="1" dirty="0" smtClean="0">
                <a:solidFill>
                  <a:srgbClr val="FF0000"/>
                </a:solidFill>
              </a:rPr>
              <a:t>Centralized Control of </a:t>
            </a:r>
            <a:br>
              <a:rPr lang="en-US" sz="2800" b="1" dirty="0" smtClean="0">
                <a:solidFill>
                  <a:srgbClr val="FF0000"/>
                </a:solidFill>
              </a:rPr>
            </a:br>
            <a:r>
              <a:rPr lang="en-US" sz="2800" b="1" dirty="0" smtClean="0">
                <a:solidFill>
                  <a:srgbClr val="FF0000"/>
                </a:solidFill>
              </a:rPr>
              <a:t>Network Devices</a:t>
            </a:r>
            <a:r>
              <a:rPr lang="en-US" sz="800" b="1" dirty="0" smtClean="0">
                <a:solidFill>
                  <a:srgbClr val="FF0000"/>
                </a:solidFill>
              </a:rPr>
              <a:t>	</a:t>
            </a:r>
          </a:p>
        </p:txBody>
      </p:sp>
      <p:grpSp>
        <p:nvGrpSpPr>
          <p:cNvPr id="4" name="Group 3"/>
          <p:cNvGrpSpPr/>
          <p:nvPr/>
        </p:nvGrpSpPr>
        <p:grpSpPr>
          <a:xfrm>
            <a:off x="7526717" y="2616200"/>
            <a:ext cx="1223330" cy="521936"/>
            <a:chOff x="7641017" y="2793999"/>
            <a:chExt cx="1444916" cy="630499"/>
          </a:xfrm>
        </p:grpSpPr>
        <p:pic>
          <p:nvPicPr>
            <p:cNvPr id="313"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50677" y="2793999"/>
              <a:ext cx="835256" cy="63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 name="Picture 5"/>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1017" y="2875356"/>
              <a:ext cx="473055" cy="440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8" name="Line 43"/>
          <p:cNvSpPr>
            <a:spLocks noChangeShapeType="1"/>
          </p:cNvSpPr>
          <p:nvPr/>
        </p:nvSpPr>
        <p:spPr bwMode="auto">
          <a:xfrm>
            <a:off x="8013700" y="2489200"/>
            <a:ext cx="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9" name="Line 43"/>
          <p:cNvSpPr>
            <a:spLocks noChangeShapeType="1"/>
          </p:cNvSpPr>
          <p:nvPr/>
        </p:nvSpPr>
        <p:spPr bwMode="auto">
          <a:xfrm>
            <a:off x="8013700" y="2960688"/>
            <a:ext cx="0" cy="2143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0" name="Rectangle 268"/>
          <p:cNvSpPr>
            <a:spLocks noChangeArrowheads="1"/>
          </p:cNvSpPr>
          <p:nvPr/>
        </p:nvSpPr>
        <p:spPr bwMode="auto">
          <a:xfrm>
            <a:off x="2679700" y="4457700"/>
            <a:ext cx="4318000" cy="76200"/>
          </a:xfrm>
          <a:prstGeom prst="rect">
            <a:avLst/>
          </a:prstGeom>
          <a:solidFill>
            <a:schemeClr val="bg2">
              <a:lumMod val="75000"/>
            </a:schemeClr>
          </a:solidFill>
          <a:ln>
            <a:noFill/>
          </a:ln>
          <a:effectLst/>
        </p:spPr>
        <p:txBody>
          <a:bodyPr wrap="none" anchor="ctr"/>
          <a:lstStyle/>
          <a:p>
            <a:endParaRPr lang="en-US"/>
          </a:p>
        </p:txBody>
      </p:sp>
      <p:sp>
        <p:nvSpPr>
          <p:cNvPr id="321" name="Text Box 269"/>
          <p:cNvSpPr txBox="1">
            <a:spLocks noChangeArrowheads="1"/>
          </p:cNvSpPr>
          <p:nvPr/>
        </p:nvSpPr>
        <p:spPr bwMode="auto">
          <a:xfrm>
            <a:off x="2806700" y="4457700"/>
            <a:ext cx="5867400" cy="36671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dirty="0" smtClean="0"/>
              <a:t>WAN or WWW return </a:t>
            </a:r>
            <a:r>
              <a:rPr lang="en-US" sz="1800" dirty="0"/>
              <a:t>path for interactivity</a:t>
            </a:r>
          </a:p>
        </p:txBody>
      </p:sp>
    </p:spTree>
    <p:extLst>
      <p:ext uri="{BB962C8B-B14F-4D97-AF65-F5344CB8AC3E}">
        <p14:creationId xmlns:p14="http://schemas.microsoft.com/office/powerpoint/2010/main" val="2483073203"/>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310"/>
                                        </p:tgtEl>
                                        <p:attrNameLst>
                                          <p:attrName>style.visibility</p:attrName>
                                        </p:attrNameLst>
                                      </p:cBhvr>
                                      <p:to>
                                        <p:strVal val="visible"/>
                                      </p:to>
                                    </p:set>
                                    <p:animEffect transition="in" filter="wheel(3)">
                                      <p:cBhvr>
                                        <p:cTn id="12" dur="500"/>
                                        <p:tgtEl>
                                          <p:spTgt spid="31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11"/>
                                        </p:tgtEl>
                                        <p:attrNameLst>
                                          <p:attrName>style.visibility</p:attrName>
                                        </p:attrNameLst>
                                      </p:cBhvr>
                                      <p:to>
                                        <p:strVal val="visible"/>
                                      </p:to>
                                    </p:set>
                                    <p:animEffect transition="in" filter="wipe(up)">
                                      <p:cBhvr>
                                        <p:cTn id="15"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10" grpId="0" animBg="1"/>
      <p:bldP spid="3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33951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IoT &amp; Big Data		</a:t>
            </a:r>
          </a:p>
        </p:txBody>
      </p:sp>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sp>
        <p:nvSpPr>
          <p:cNvPr id="12" name="Content Placeholder 2"/>
          <p:cNvSpPr txBox="1">
            <a:spLocks/>
          </p:cNvSpPr>
          <p:nvPr/>
        </p:nvSpPr>
        <p:spPr>
          <a:xfrm>
            <a:off x="444500" y="1139158"/>
            <a:ext cx="8343900" cy="5664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tabLst>
                <a:tab pos="8166100" algn="r"/>
              </a:tabLst>
            </a:pPr>
            <a:r>
              <a:rPr lang="en-US" sz="3000" b="1" dirty="0" smtClean="0">
                <a:solidFill>
                  <a:srgbClr val="000069"/>
                </a:solidFill>
                <a:latin typeface="Arial"/>
                <a:cs typeface="Arial"/>
              </a:rPr>
              <a:t>Financial Company	</a:t>
            </a:r>
            <a:r>
              <a:rPr lang="en-US" sz="3000" b="1" u="sng" dirty="0" smtClean="0">
                <a:solidFill>
                  <a:srgbClr val="000069"/>
                </a:solidFill>
                <a:latin typeface="Arial"/>
                <a:cs typeface="Arial"/>
              </a:rPr>
              <a:t>1989</a:t>
            </a:r>
            <a:r>
              <a:rPr lang="en-US" sz="3000" b="1" dirty="0" smtClean="0">
                <a:solidFill>
                  <a:srgbClr val="000069"/>
                </a:solidFill>
                <a:latin typeface="Arial"/>
                <a:cs typeface="Arial"/>
              </a:rPr>
              <a:t>	</a:t>
            </a:r>
          </a:p>
        </p:txBody>
      </p:sp>
      <p:pic>
        <p:nvPicPr>
          <p:cNvPr id="14" name="Picture 3" descr="C:\WINDOWS\DESKTOP\ILCE Project\PIX\ilcet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300" y="3543300"/>
            <a:ext cx="830263" cy="830263"/>
          </a:xfrm>
          <a:prstGeom prst="rect">
            <a:avLst/>
          </a:prstGeom>
          <a:noFill/>
          <a:extLst>
            <a:ext uri="{909E8E84-426E-40dd-AFC4-6F175D3DCCD1}">
              <a14:hiddenFill xmlns:a14="http://schemas.microsoft.com/office/drawing/2010/main">
                <a:solidFill>
                  <a:srgbClr val="FFFFFF"/>
                </a:solidFill>
              </a14:hiddenFill>
            </a:ext>
          </a:extLst>
        </p:spPr>
      </p:pic>
      <p:sp>
        <p:nvSpPr>
          <p:cNvPr id="15" name="Line 4"/>
          <p:cNvSpPr>
            <a:spLocks noChangeShapeType="1"/>
          </p:cNvSpPr>
          <p:nvPr/>
        </p:nvSpPr>
        <p:spPr bwMode="auto">
          <a:xfrm flipV="1">
            <a:off x="3975101" y="1037254"/>
            <a:ext cx="1007624" cy="1058246"/>
          </a:xfrm>
          <a:prstGeom prst="line">
            <a:avLst/>
          </a:prstGeom>
          <a:noFill/>
          <a:ln w="571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Line 5"/>
          <p:cNvSpPr>
            <a:spLocks noChangeShapeType="1"/>
          </p:cNvSpPr>
          <p:nvPr/>
        </p:nvSpPr>
        <p:spPr bwMode="auto">
          <a:xfrm flipV="1">
            <a:off x="2984500" y="2705100"/>
            <a:ext cx="381000"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Rectangle 6"/>
          <p:cNvSpPr>
            <a:spLocks noChangeArrowheads="1"/>
          </p:cNvSpPr>
          <p:nvPr/>
        </p:nvSpPr>
        <p:spPr bwMode="auto">
          <a:xfrm>
            <a:off x="2146300" y="2324100"/>
            <a:ext cx="830263" cy="63658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400" b="1" dirty="0">
                <a:solidFill>
                  <a:schemeClr val="tx1"/>
                </a:solidFill>
                <a:latin typeface="Arial" charset="0"/>
              </a:rPr>
              <a:t>    </a:t>
            </a:r>
            <a:r>
              <a:rPr lang="en-US" sz="1400" b="1" dirty="0" smtClean="0">
                <a:solidFill>
                  <a:schemeClr val="bg1"/>
                </a:solidFill>
                <a:latin typeface="Arial" charset="0"/>
              </a:rPr>
              <a:t>uplink   </a:t>
            </a:r>
            <a:r>
              <a:rPr lang="en-US" sz="1400" b="1" dirty="0">
                <a:solidFill>
                  <a:schemeClr val="tx1"/>
                </a:solidFill>
                <a:latin typeface="Arial" charset="0"/>
              </a:rPr>
              <a:t>	</a:t>
            </a:r>
          </a:p>
        </p:txBody>
      </p:sp>
      <p:sp>
        <p:nvSpPr>
          <p:cNvPr id="18" name="Line 7"/>
          <p:cNvSpPr>
            <a:spLocks noChangeShapeType="1"/>
          </p:cNvSpPr>
          <p:nvPr/>
        </p:nvSpPr>
        <p:spPr bwMode="auto">
          <a:xfrm>
            <a:off x="5855242" y="864482"/>
            <a:ext cx="558257" cy="1688218"/>
          </a:xfrm>
          <a:prstGeom prst="line">
            <a:avLst/>
          </a:prstGeom>
          <a:noFill/>
          <a:ln w="571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9" name="Group 8"/>
          <p:cNvGrpSpPr>
            <a:grpSpLocks/>
          </p:cNvGrpSpPr>
          <p:nvPr/>
        </p:nvGrpSpPr>
        <p:grpSpPr bwMode="auto">
          <a:xfrm flipH="1">
            <a:off x="6438900" y="2476500"/>
            <a:ext cx="449263" cy="698500"/>
            <a:chOff x="5148" y="2654"/>
            <a:chExt cx="528" cy="823"/>
          </a:xfrm>
        </p:grpSpPr>
        <p:sp>
          <p:nvSpPr>
            <p:cNvPr id="20" name="Rectangle 9"/>
            <p:cNvSpPr>
              <a:spLocks noChangeArrowheads="1"/>
            </p:cNvSpPr>
            <p:nvPr/>
          </p:nvSpPr>
          <p:spPr bwMode="auto">
            <a:xfrm>
              <a:off x="5348" y="2992"/>
              <a:ext cx="103" cy="443"/>
            </a:xfrm>
            <a:prstGeom prst="rect">
              <a:avLst/>
            </a:prstGeom>
            <a:solidFill>
              <a:srgbClr val="000000"/>
            </a:solidFill>
            <a:ln w="9525">
              <a:solidFill>
                <a:schemeClr val="tx1"/>
              </a:solidFill>
              <a:miter lim="800000"/>
              <a:headEnd/>
              <a:tailEnd/>
            </a:ln>
          </p:spPr>
          <p:txBody>
            <a:bodyPr/>
            <a:lstStyle/>
            <a:p>
              <a:endParaRPr lang="en-US"/>
            </a:p>
          </p:txBody>
        </p:sp>
        <p:sp>
          <p:nvSpPr>
            <p:cNvPr id="21" name="Rectangle 10"/>
            <p:cNvSpPr>
              <a:spLocks noChangeArrowheads="1"/>
            </p:cNvSpPr>
            <p:nvPr/>
          </p:nvSpPr>
          <p:spPr bwMode="auto">
            <a:xfrm>
              <a:off x="5348" y="2992"/>
              <a:ext cx="103" cy="443"/>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Rectangle 11"/>
            <p:cNvSpPr>
              <a:spLocks noChangeArrowheads="1"/>
            </p:cNvSpPr>
            <p:nvPr/>
          </p:nvSpPr>
          <p:spPr bwMode="auto">
            <a:xfrm>
              <a:off x="5148" y="3415"/>
              <a:ext cx="504" cy="62"/>
            </a:xfrm>
            <a:prstGeom prst="rect">
              <a:avLst/>
            </a:prstGeom>
            <a:solidFill>
              <a:srgbClr val="000000"/>
            </a:solidFill>
            <a:ln w="9525">
              <a:solidFill>
                <a:schemeClr val="tx1"/>
              </a:solidFill>
              <a:miter lim="800000"/>
              <a:headEnd/>
              <a:tailEnd/>
            </a:ln>
          </p:spPr>
          <p:txBody>
            <a:bodyPr/>
            <a:lstStyle/>
            <a:p>
              <a:endParaRPr lang="en-US"/>
            </a:p>
          </p:txBody>
        </p:sp>
        <p:sp>
          <p:nvSpPr>
            <p:cNvPr id="23" name="Rectangle 12"/>
            <p:cNvSpPr>
              <a:spLocks noChangeArrowheads="1"/>
            </p:cNvSpPr>
            <p:nvPr/>
          </p:nvSpPr>
          <p:spPr bwMode="auto">
            <a:xfrm>
              <a:off x="5148" y="3415"/>
              <a:ext cx="504" cy="62"/>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3"/>
            <p:cNvSpPr>
              <a:spLocks/>
            </p:cNvSpPr>
            <p:nvPr/>
          </p:nvSpPr>
          <p:spPr bwMode="auto">
            <a:xfrm>
              <a:off x="5217" y="3131"/>
              <a:ext cx="204" cy="324"/>
            </a:xfrm>
            <a:custGeom>
              <a:avLst/>
              <a:gdLst>
                <a:gd name="T0" fmla="*/ 408 w 408"/>
                <a:gd name="T1" fmla="*/ 48 h 648"/>
                <a:gd name="T2" fmla="*/ 350 w 408"/>
                <a:gd name="T3" fmla="*/ 47 h 648"/>
                <a:gd name="T4" fmla="*/ 0 w 408"/>
                <a:gd name="T5" fmla="*/ 609 h 648"/>
                <a:gd name="T6" fmla="*/ 57 w 408"/>
                <a:gd name="T7" fmla="*/ 648 h 648"/>
                <a:gd name="T8" fmla="*/ 407 w 408"/>
                <a:gd name="T9" fmla="*/ 86 h 648"/>
                <a:gd name="T10" fmla="*/ 349 w 408"/>
                <a:gd name="T11" fmla="*/ 85 h 648"/>
                <a:gd name="T12" fmla="*/ 408 w 408"/>
                <a:gd name="T13" fmla="*/ 48 h 648"/>
                <a:gd name="T14" fmla="*/ 380 w 408"/>
                <a:gd name="T15" fmla="*/ 0 h 648"/>
                <a:gd name="T16" fmla="*/ 350 w 408"/>
                <a:gd name="T17" fmla="*/ 47 h 648"/>
                <a:gd name="T18" fmla="*/ 408 w 408"/>
                <a:gd name="T19" fmla="*/ 4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 h="648">
                  <a:moveTo>
                    <a:pt x="408" y="48"/>
                  </a:moveTo>
                  <a:lnTo>
                    <a:pt x="350" y="47"/>
                  </a:lnTo>
                  <a:lnTo>
                    <a:pt x="0" y="609"/>
                  </a:lnTo>
                  <a:lnTo>
                    <a:pt x="57" y="648"/>
                  </a:lnTo>
                  <a:lnTo>
                    <a:pt x="407" y="86"/>
                  </a:lnTo>
                  <a:lnTo>
                    <a:pt x="349" y="85"/>
                  </a:lnTo>
                  <a:lnTo>
                    <a:pt x="408" y="48"/>
                  </a:lnTo>
                  <a:lnTo>
                    <a:pt x="380" y="0"/>
                  </a:lnTo>
                  <a:lnTo>
                    <a:pt x="350" y="47"/>
                  </a:lnTo>
                  <a:lnTo>
                    <a:pt x="408" y="48"/>
                  </a:lnTo>
                  <a:close/>
                </a:path>
              </a:pathLst>
            </a:custGeom>
            <a:solidFill>
              <a:srgbClr val="000000"/>
            </a:solidFill>
            <a:ln w="9525">
              <a:solidFill>
                <a:schemeClr val="tx1"/>
              </a:solidFill>
              <a:round/>
              <a:headEnd/>
              <a:tailEnd/>
            </a:ln>
          </p:spPr>
          <p:txBody>
            <a:bodyPr/>
            <a:lstStyle/>
            <a:p>
              <a:endParaRPr lang="en-US"/>
            </a:p>
          </p:txBody>
        </p:sp>
        <p:sp>
          <p:nvSpPr>
            <p:cNvPr id="25" name="Freeform 14"/>
            <p:cNvSpPr>
              <a:spLocks/>
            </p:cNvSpPr>
            <p:nvPr/>
          </p:nvSpPr>
          <p:spPr bwMode="auto">
            <a:xfrm>
              <a:off x="5391" y="3156"/>
              <a:ext cx="188" cy="299"/>
            </a:xfrm>
            <a:custGeom>
              <a:avLst/>
              <a:gdLst>
                <a:gd name="T0" fmla="*/ 346 w 375"/>
                <a:gd name="T1" fmla="*/ 580 h 599"/>
                <a:gd name="T2" fmla="*/ 375 w 375"/>
                <a:gd name="T3" fmla="*/ 562 h 599"/>
                <a:gd name="T4" fmla="*/ 59 w 375"/>
                <a:gd name="T5" fmla="*/ 0 h 599"/>
                <a:gd name="T6" fmla="*/ 0 w 375"/>
                <a:gd name="T7" fmla="*/ 37 h 599"/>
                <a:gd name="T8" fmla="*/ 316 w 375"/>
                <a:gd name="T9" fmla="*/ 599 h 599"/>
                <a:gd name="T10" fmla="*/ 346 w 375"/>
                <a:gd name="T11" fmla="*/ 580 h 599"/>
              </a:gdLst>
              <a:ahLst/>
              <a:cxnLst>
                <a:cxn ang="0">
                  <a:pos x="T0" y="T1"/>
                </a:cxn>
                <a:cxn ang="0">
                  <a:pos x="T2" y="T3"/>
                </a:cxn>
                <a:cxn ang="0">
                  <a:pos x="T4" y="T5"/>
                </a:cxn>
                <a:cxn ang="0">
                  <a:pos x="T6" y="T7"/>
                </a:cxn>
                <a:cxn ang="0">
                  <a:pos x="T8" y="T9"/>
                </a:cxn>
                <a:cxn ang="0">
                  <a:pos x="T10" y="T11"/>
                </a:cxn>
              </a:cxnLst>
              <a:rect l="0" t="0" r="r" b="b"/>
              <a:pathLst>
                <a:path w="375" h="599">
                  <a:moveTo>
                    <a:pt x="346" y="580"/>
                  </a:moveTo>
                  <a:lnTo>
                    <a:pt x="375" y="562"/>
                  </a:lnTo>
                  <a:lnTo>
                    <a:pt x="59" y="0"/>
                  </a:lnTo>
                  <a:lnTo>
                    <a:pt x="0" y="37"/>
                  </a:lnTo>
                  <a:lnTo>
                    <a:pt x="316" y="599"/>
                  </a:lnTo>
                  <a:lnTo>
                    <a:pt x="346" y="580"/>
                  </a:lnTo>
                  <a:close/>
                </a:path>
              </a:pathLst>
            </a:custGeom>
            <a:solidFill>
              <a:srgbClr val="000000"/>
            </a:solidFill>
            <a:ln w="9525">
              <a:solidFill>
                <a:schemeClr val="tx1"/>
              </a:solidFill>
              <a:round/>
              <a:headEnd/>
              <a:tailEnd/>
            </a:ln>
          </p:spPr>
          <p:txBody>
            <a:bodyPr/>
            <a:lstStyle/>
            <a:p>
              <a:endParaRPr lang="en-US"/>
            </a:p>
          </p:txBody>
        </p:sp>
        <p:sp>
          <p:nvSpPr>
            <p:cNvPr id="26" name="Freeform 15"/>
            <p:cNvSpPr>
              <a:spLocks/>
            </p:cNvSpPr>
            <p:nvPr/>
          </p:nvSpPr>
          <p:spPr bwMode="auto">
            <a:xfrm>
              <a:off x="5197" y="2686"/>
              <a:ext cx="447" cy="584"/>
            </a:xfrm>
            <a:custGeom>
              <a:avLst/>
              <a:gdLst>
                <a:gd name="T0" fmla="*/ 893 w 893"/>
                <a:gd name="T1" fmla="*/ 1122 h 1168"/>
                <a:gd name="T2" fmla="*/ 867 w 893"/>
                <a:gd name="T3" fmla="*/ 1140 h 1168"/>
                <a:gd name="T4" fmla="*/ 835 w 893"/>
                <a:gd name="T5" fmla="*/ 1154 h 1168"/>
                <a:gd name="T6" fmla="*/ 799 w 893"/>
                <a:gd name="T7" fmla="*/ 1163 h 1168"/>
                <a:gd name="T8" fmla="*/ 760 w 893"/>
                <a:gd name="T9" fmla="*/ 1168 h 1168"/>
                <a:gd name="T10" fmla="*/ 717 w 893"/>
                <a:gd name="T11" fmla="*/ 1168 h 1168"/>
                <a:gd name="T12" fmla="*/ 672 w 893"/>
                <a:gd name="T13" fmla="*/ 1163 h 1168"/>
                <a:gd name="T14" fmla="*/ 624 w 893"/>
                <a:gd name="T15" fmla="*/ 1154 h 1168"/>
                <a:gd name="T16" fmla="*/ 575 w 893"/>
                <a:gd name="T17" fmla="*/ 1139 h 1168"/>
                <a:gd name="T18" fmla="*/ 524 w 893"/>
                <a:gd name="T19" fmla="*/ 1120 h 1168"/>
                <a:gd name="T20" fmla="*/ 474 w 893"/>
                <a:gd name="T21" fmla="*/ 1096 h 1168"/>
                <a:gd name="T22" fmla="*/ 423 w 893"/>
                <a:gd name="T23" fmla="*/ 1067 h 1168"/>
                <a:gd name="T24" fmla="*/ 372 w 893"/>
                <a:gd name="T25" fmla="*/ 1032 h 1168"/>
                <a:gd name="T26" fmla="*/ 323 w 893"/>
                <a:gd name="T27" fmla="*/ 992 h 1168"/>
                <a:gd name="T28" fmla="*/ 274 w 893"/>
                <a:gd name="T29" fmla="*/ 947 h 1168"/>
                <a:gd name="T30" fmla="*/ 228 w 893"/>
                <a:gd name="T31" fmla="*/ 897 h 1168"/>
                <a:gd name="T32" fmla="*/ 184 w 893"/>
                <a:gd name="T33" fmla="*/ 842 h 1168"/>
                <a:gd name="T34" fmla="*/ 163 w 893"/>
                <a:gd name="T35" fmla="*/ 813 h 1168"/>
                <a:gd name="T36" fmla="*/ 144 w 893"/>
                <a:gd name="T37" fmla="*/ 783 h 1168"/>
                <a:gd name="T38" fmla="*/ 127 w 893"/>
                <a:gd name="T39" fmla="*/ 752 h 1168"/>
                <a:gd name="T40" fmla="*/ 110 w 893"/>
                <a:gd name="T41" fmla="*/ 722 h 1168"/>
                <a:gd name="T42" fmla="*/ 95 w 893"/>
                <a:gd name="T43" fmla="*/ 691 h 1168"/>
                <a:gd name="T44" fmla="*/ 81 w 893"/>
                <a:gd name="T45" fmla="*/ 660 h 1168"/>
                <a:gd name="T46" fmla="*/ 68 w 893"/>
                <a:gd name="T47" fmla="*/ 628 h 1168"/>
                <a:gd name="T48" fmla="*/ 56 w 893"/>
                <a:gd name="T49" fmla="*/ 597 h 1168"/>
                <a:gd name="T50" fmla="*/ 46 w 893"/>
                <a:gd name="T51" fmla="*/ 565 h 1168"/>
                <a:gd name="T52" fmla="*/ 36 w 893"/>
                <a:gd name="T53" fmla="*/ 534 h 1168"/>
                <a:gd name="T54" fmla="*/ 29 w 893"/>
                <a:gd name="T55" fmla="*/ 503 h 1168"/>
                <a:gd name="T56" fmla="*/ 21 w 893"/>
                <a:gd name="T57" fmla="*/ 472 h 1168"/>
                <a:gd name="T58" fmla="*/ 15 w 893"/>
                <a:gd name="T59" fmla="*/ 441 h 1168"/>
                <a:gd name="T60" fmla="*/ 10 w 893"/>
                <a:gd name="T61" fmla="*/ 410 h 1168"/>
                <a:gd name="T62" fmla="*/ 7 w 893"/>
                <a:gd name="T63" fmla="*/ 380 h 1168"/>
                <a:gd name="T64" fmla="*/ 3 w 893"/>
                <a:gd name="T65" fmla="*/ 350 h 1168"/>
                <a:gd name="T66" fmla="*/ 1 w 893"/>
                <a:gd name="T67" fmla="*/ 321 h 1168"/>
                <a:gd name="T68" fmla="*/ 0 w 893"/>
                <a:gd name="T69" fmla="*/ 293 h 1168"/>
                <a:gd name="T70" fmla="*/ 0 w 893"/>
                <a:gd name="T71" fmla="*/ 265 h 1168"/>
                <a:gd name="T72" fmla="*/ 0 w 893"/>
                <a:gd name="T73" fmla="*/ 239 h 1168"/>
                <a:gd name="T74" fmla="*/ 2 w 893"/>
                <a:gd name="T75" fmla="*/ 212 h 1168"/>
                <a:gd name="T76" fmla="*/ 4 w 893"/>
                <a:gd name="T77" fmla="*/ 187 h 1168"/>
                <a:gd name="T78" fmla="*/ 8 w 893"/>
                <a:gd name="T79" fmla="*/ 163 h 1168"/>
                <a:gd name="T80" fmla="*/ 11 w 893"/>
                <a:gd name="T81" fmla="*/ 139 h 1168"/>
                <a:gd name="T82" fmla="*/ 16 w 893"/>
                <a:gd name="T83" fmla="*/ 117 h 1168"/>
                <a:gd name="T84" fmla="*/ 22 w 893"/>
                <a:gd name="T85" fmla="*/ 96 h 1168"/>
                <a:gd name="T86" fmla="*/ 29 w 893"/>
                <a:gd name="T87" fmla="*/ 77 h 1168"/>
                <a:gd name="T88" fmla="*/ 35 w 893"/>
                <a:gd name="T89" fmla="*/ 58 h 1168"/>
                <a:gd name="T90" fmla="*/ 43 w 893"/>
                <a:gd name="T91" fmla="*/ 41 h 1168"/>
                <a:gd name="T92" fmla="*/ 51 w 893"/>
                <a:gd name="T93" fmla="*/ 26 h 1168"/>
                <a:gd name="T94" fmla="*/ 59 w 893"/>
                <a:gd name="T95" fmla="*/ 12 h 1168"/>
                <a:gd name="T96" fmla="*/ 69 w 893"/>
                <a:gd name="T97" fmla="*/ 0 h 1168"/>
                <a:gd name="T98" fmla="*/ 893 w 893"/>
                <a:gd name="T99" fmla="*/ 1122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3" h="1168">
                  <a:moveTo>
                    <a:pt x="893" y="1122"/>
                  </a:moveTo>
                  <a:lnTo>
                    <a:pt x="867" y="1140"/>
                  </a:lnTo>
                  <a:lnTo>
                    <a:pt x="835" y="1154"/>
                  </a:lnTo>
                  <a:lnTo>
                    <a:pt x="799" y="1163"/>
                  </a:lnTo>
                  <a:lnTo>
                    <a:pt x="760" y="1168"/>
                  </a:lnTo>
                  <a:lnTo>
                    <a:pt x="717" y="1168"/>
                  </a:lnTo>
                  <a:lnTo>
                    <a:pt x="672" y="1163"/>
                  </a:lnTo>
                  <a:lnTo>
                    <a:pt x="624" y="1154"/>
                  </a:lnTo>
                  <a:lnTo>
                    <a:pt x="575" y="1139"/>
                  </a:lnTo>
                  <a:lnTo>
                    <a:pt x="524" y="1120"/>
                  </a:lnTo>
                  <a:lnTo>
                    <a:pt x="474" y="1096"/>
                  </a:lnTo>
                  <a:lnTo>
                    <a:pt x="423" y="1067"/>
                  </a:lnTo>
                  <a:lnTo>
                    <a:pt x="372" y="1032"/>
                  </a:lnTo>
                  <a:lnTo>
                    <a:pt x="323" y="992"/>
                  </a:lnTo>
                  <a:lnTo>
                    <a:pt x="274" y="947"/>
                  </a:lnTo>
                  <a:lnTo>
                    <a:pt x="228" y="897"/>
                  </a:lnTo>
                  <a:lnTo>
                    <a:pt x="184" y="842"/>
                  </a:lnTo>
                  <a:lnTo>
                    <a:pt x="163" y="813"/>
                  </a:lnTo>
                  <a:lnTo>
                    <a:pt x="144" y="783"/>
                  </a:lnTo>
                  <a:lnTo>
                    <a:pt x="127" y="752"/>
                  </a:lnTo>
                  <a:lnTo>
                    <a:pt x="110" y="722"/>
                  </a:lnTo>
                  <a:lnTo>
                    <a:pt x="95" y="691"/>
                  </a:lnTo>
                  <a:lnTo>
                    <a:pt x="81" y="660"/>
                  </a:lnTo>
                  <a:lnTo>
                    <a:pt x="68" y="628"/>
                  </a:lnTo>
                  <a:lnTo>
                    <a:pt x="56" y="597"/>
                  </a:lnTo>
                  <a:lnTo>
                    <a:pt x="46" y="565"/>
                  </a:lnTo>
                  <a:lnTo>
                    <a:pt x="36" y="534"/>
                  </a:lnTo>
                  <a:lnTo>
                    <a:pt x="29" y="503"/>
                  </a:lnTo>
                  <a:lnTo>
                    <a:pt x="21" y="472"/>
                  </a:lnTo>
                  <a:lnTo>
                    <a:pt x="15" y="441"/>
                  </a:lnTo>
                  <a:lnTo>
                    <a:pt x="10" y="410"/>
                  </a:lnTo>
                  <a:lnTo>
                    <a:pt x="7" y="380"/>
                  </a:lnTo>
                  <a:lnTo>
                    <a:pt x="3" y="350"/>
                  </a:lnTo>
                  <a:lnTo>
                    <a:pt x="1" y="321"/>
                  </a:lnTo>
                  <a:lnTo>
                    <a:pt x="0" y="293"/>
                  </a:lnTo>
                  <a:lnTo>
                    <a:pt x="0" y="265"/>
                  </a:lnTo>
                  <a:lnTo>
                    <a:pt x="0" y="239"/>
                  </a:lnTo>
                  <a:lnTo>
                    <a:pt x="2" y="212"/>
                  </a:lnTo>
                  <a:lnTo>
                    <a:pt x="4" y="187"/>
                  </a:lnTo>
                  <a:lnTo>
                    <a:pt x="8" y="163"/>
                  </a:lnTo>
                  <a:lnTo>
                    <a:pt x="11" y="139"/>
                  </a:lnTo>
                  <a:lnTo>
                    <a:pt x="16" y="117"/>
                  </a:lnTo>
                  <a:lnTo>
                    <a:pt x="22" y="96"/>
                  </a:lnTo>
                  <a:lnTo>
                    <a:pt x="29" y="77"/>
                  </a:lnTo>
                  <a:lnTo>
                    <a:pt x="35" y="58"/>
                  </a:lnTo>
                  <a:lnTo>
                    <a:pt x="43" y="41"/>
                  </a:lnTo>
                  <a:lnTo>
                    <a:pt x="51" y="26"/>
                  </a:lnTo>
                  <a:lnTo>
                    <a:pt x="59" y="12"/>
                  </a:lnTo>
                  <a:lnTo>
                    <a:pt x="69" y="0"/>
                  </a:lnTo>
                  <a:lnTo>
                    <a:pt x="893" y="1122"/>
                  </a:lnTo>
                  <a:close/>
                </a:path>
              </a:pathLst>
            </a:custGeom>
            <a:solidFill>
              <a:srgbClr val="000000"/>
            </a:solidFill>
            <a:ln w="9525">
              <a:solidFill>
                <a:schemeClr val="tx1"/>
              </a:solidFill>
              <a:round/>
              <a:headEnd/>
              <a:tailEnd/>
            </a:ln>
          </p:spPr>
          <p:txBody>
            <a:bodyPr/>
            <a:lstStyle/>
            <a:p>
              <a:endParaRPr lang="en-US"/>
            </a:p>
          </p:txBody>
        </p:sp>
        <p:sp>
          <p:nvSpPr>
            <p:cNvPr id="27" name="Freeform 16"/>
            <p:cNvSpPr>
              <a:spLocks/>
            </p:cNvSpPr>
            <p:nvPr/>
          </p:nvSpPr>
          <p:spPr bwMode="auto">
            <a:xfrm>
              <a:off x="5285" y="3104"/>
              <a:ext cx="362" cy="172"/>
            </a:xfrm>
            <a:custGeom>
              <a:avLst/>
              <a:gdLst>
                <a:gd name="T0" fmla="*/ 0 w 725"/>
                <a:gd name="T1" fmla="*/ 14 h 344"/>
                <a:gd name="T2" fmla="*/ 0 w 725"/>
                <a:gd name="T3" fmla="*/ 14 h 344"/>
                <a:gd name="T4" fmla="*/ 45 w 725"/>
                <a:gd name="T5" fmla="*/ 70 h 344"/>
                <a:gd name="T6" fmla="*/ 92 w 725"/>
                <a:gd name="T7" fmla="*/ 120 h 344"/>
                <a:gd name="T8" fmla="*/ 141 w 725"/>
                <a:gd name="T9" fmla="*/ 166 h 344"/>
                <a:gd name="T10" fmla="*/ 191 w 725"/>
                <a:gd name="T11" fmla="*/ 207 h 344"/>
                <a:gd name="T12" fmla="*/ 242 w 725"/>
                <a:gd name="T13" fmla="*/ 242 h 344"/>
                <a:gd name="T14" fmla="*/ 294 w 725"/>
                <a:gd name="T15" fmla="*/ 271 h 344"/>
                <a:gd name="T16" fmla="*/ 345 w 725"/>
                <a:gd name="T17" fmla="*/ 295 h 344"/>
                <a:gd name="T18" fmla="*/ 397 w 725"/>
                <a:gd name="T19" fmla="*/ 315 h 344"/>
                <a:gd name="T20" fmla="*/ 447 w 725"/>
                <a:gd name="T21" fmla="*/ 331 h 344"/>
                <a:gd name="T22" fmla="*/ 496 w 725"/>
                <a:gd name="T23" fmla="*/ 340 h 344"/>
                <a:gd name="T24" fmla="*/ 542 w 725"/>
                <a:gd name="T25" fmla="*/ 344 h 344"/>
                <a:gd name="T26" fmla="*/ 586 w 725"/>
                <a:gd name="T27" fmla="*/ 344 h 344"/>
                <a:gd name="T28" fmla="*/ 626 w 725"/>
                <a:gd name="T29" fmla="*/ 340 h 344"/>
                <a:gd name="T30" fmla="*/ 663 w 725"/>
                <a:gd name="T31" fmla="*/ 329 h 344"/>
                <a:gd name="T32" fmla="*/ 697 w 725"/>
                <a:gd name="T33" fmla="*/ 316 h 344"/>
                <a:gd name="T34" fmla="*/ 725 w 725"/>
                <a:gd name="T35" fmla="*/ 296 h 344"/>
                <a:gd name="T36" fmla="*/ 712 w 725"/>
                <a:gd name="T37" fmla="*/ 278 h 344"/>
                <a:gd name="T38" fmla="*/ 686 w 725"/>
                <a:gd name="T39" fmla="*/ 295 h 344"/>
                <a:gd name="T40" fmla="*/ 657 w 725"/>
                <a:gd name="T41" fmla="*/ 309 h 344"/>
                <a:gd name="T42" fmla="*/ 621 w 725"/>
                <a:gd name="T43" fmla="*/ 317 h 344"/>
                <a:gd name="T44" fmla="*/ 584 w 725"/>
                <a:gd name="T45" fmla="*/ 321 h 344"/>
                <a:gd name="T46" fmla="*/ 542 w 725"/>
                <a:gd name="T47" fmla="*/ 321 h 344"/>
                <a:gd name="T48" fmla="*/ 498 w 725"/>
                <a:gd name="T49" fmla="*/ 317 h 344"/>
                <a:gd name="T50" fmla="*/ 452 w 725"/>
                <a:gd name="T51" fmla="*/ 308 h 344"/>
                <a:gd name="T52" fmla="*/ 403 w 725"/>
                <a:gd name="T53" fmla="*/ 294 h 344"/>
                <a:gd name="T54" fmla="*/ 354 w 725"/>
                <a:gd name="T55" fmla="*/ 274 h 344"/>
                <a:gd name="T56" fmla="*/ 303 w 725"/>
                <a:gd name="T57" fmla="*/ 250 h 344"/>
                <a:gd name="T58" fmla="*/ 253 w 725"/>
                <a:gd name="T59" fmla="*/ 221 h 344"/>
                <a:gd name="T60" fmla="*/ 204 w 725"/>
                <a:gd name="T61" fmla="*/ 188 h 344"/>
                <a:gd name="T62" fmla="*/ 154 w 725"/>
                <a:gd name="T63" fmla="*/ 148 h 344"/>
                <a:gd name="T64" fmla="*/ 107 w 725"/>
                <a:gd name="T65" fmla="*/ 104 h 344"/>
                <a:gd name="T66" fmla="*/ 61 w 725"/>
                <a:gd name="T67" fmla="*/ 54 h 344"/>
                <a:gd name="T68" fmla="*/ 18 w 725"/>
                <a:gd name="T69" fmla="*/ 0 h 344"/>
                <a:gd name="T70" fmla="*/ 18 w 725"/>
                <a:gd name="T71" fmla="*/ 0 h 344"/>
                <a:gd name="T72" fmla="*/ 0 w 725"/>
                <a:gd name="T73" fmla="*/ 14 h 344"/>
                <a:gd name="T74" fmla="*/ 0 w 725"/>
                <a:gd name="T75" fmla="*/ 14 h 344"/>
                <a:gd name="T76" fmla="*/ 0 w 725"/>
                <a:gd name="T77" fmla="*/ 1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5" h="344">
                  <a:moveTo>
                    <a:pt x="0" y="14"/>
                  </a:moveTo>
                  <a:lnTo>
                    <a:pt x="0" y="14"/>
                  </a:lnTo>
                  <a:lnTo>
                    <a:pt x="45" y="70"/>
                  </a:lnTo>
                  <a:lnTo>
                    <a:pt x="92" y="120"/>
                  </a:lnTo>
                  <a:lnTo>
                    <a:pt x="141" y="166"/>
                  </a:lnTo>
                  <a:lnTo>
                    <a:pt x="191" y="207"/>
                  </a:lnTo>
                  <a:lnTo>
                    <a:pt x="242" y="242"/>
                  </a:lnTo>
                  <a:lnTo>
                    <a:pt x="294" y="271"/>
                  </a:lnTo>
                  <a:lnTo>
                    <a:pt x="345" y="295"/>
                  </a:lnTo>
                  <a:lnTo>
                    <a:pt x="397" y="315"/>
                  </a:lnTo>
                  <a:lnTo>
                    <a:pt x="447" y="331"/>
                  </a:lnTo>
                  <a:lnTo>
                    <a:pt x="496" y="340"/>
                  </a:lnTo>
                  <a:lnTo>
                    <a:pt x="542" y="344"/>
                  </a:lnTo>
                  <a:lnTo>
                    <a:pt x="586" y="344"/>
                  </a:lnTo>
                  <a:lnTo>
                    <a:pt x="626" y="340"/>
                  </a:lnTo>
                  <a:lnTo>
                    <a:pt x="663" y="329"/>
                  </a:lnTo>
                  <a:lnTo>
                    <a:pt x="697" y="316"/>
                  </a:lnTo>
                  <a:lnTo>
                    <a:pt x="725" y="296"/>
                  </a:lnTo>
                  <a:lnTo>
                    <a:pt x="712" y="278"/>
                  </a:lnTo>
                  <a:lnTo>
                    <a:pt x="686" y="295"/>
                  </a:lnTo>
                  <a:lnTo>
                    <a:pt x="657" y="309"/>
                  </a:lnTo>
                  <a:lnTo>
                    <a:pt x="621" y="317"/>
                  </a:lnTo>
                  <a:lnTo>
                    <a:pt x="584" y="321"/>
                  </a:lnTo>
                  <a:lnTo>
                    <a:pt x="542" y="321"/>
                  </a:lnTo>
                  <a:lnTo>
                    <a:pt x="498" y="317"/>
                  </a:lnTo>
                  <a:lnTo>
                    <a:pt x="452" y="308"/>
                  </a:lnTo>
                  <a:lnTo>
                    <a:pt x="403" y="294"/>
                  </a:lnTo>
                  <a:lnTo>
                    <a:pt x="354" y="274"/>
                  </a:lnTo>
                  <a:lnTo>
                    <a:pt x="303" y="250"/>
                  </a:lnTo>
                  <a:lnTo>
                    <a:pt x="253" y="221"/>
                  </a:lnTo>
                  <a:lnTo>
                    <a:pt x="204" y="188"/>
                  </a:lnTo>
                  <a:lnTo>
                    <a:pt x="154" y="148"/>
                  </a:lnTo>
                  <a:lnTo>
                    <a:pt x="107" y="104"/>
                  </a:lnTo>
                  <a:lnTo>
                    <a:pt x="61" y="54"/>
                  </a:lnTo>
                  <a:lnTo>
                    <a:pt x="18" y="0"/>
                  </a:lnTo>
                  <a:lnTo>
                    <a:pt x="18" y="0"/>
                  </a:lnTo>
                  <a:lnTo>
                    <a:pt x="0" y="14"/>
                  </a:lnTo>
                  <a:lnTo>
                    <a:pt x="0" y="14"/>
                  </a:lnTo>
                  <a:lnTo>
                    <a:pt x="0" y="14"/>
                  </a:lnTo>
                  <a:close/>
                </a:path>
              </a:pathLst>
            </a:custGeom>
            <a:solidFill>
              <a:srgbClr val="000000"/>
            </a:solidFill>
            <a:ln w="9525">
              <a:solidFill>
                <a:schemeClr val="tx1"/>
              </a:solidFill>
              <a:round/>
              <a:headEnd/>
              <a:tailEnd/>
            </a:ln>
          </p:spPr>
          <p:txBody>
            <a:bodyPr/>
            <a:lstStyle/>
            <a:p>
              <a:endParaRPr lang="en-US"/>
            </a:p>
          </p:txBody>
        </p:sp>
        <p:sp>
          <p:nvSpPr>
            <p:cNvPr id="28" name="Freeform 17"/>
            <p:cNvSpPr>
              <a:spLocks/>
            </p:cNvSpPr>
            <p:nvPr/>
          </p:nvSpPr>
          <p:spPr bwMode="auto">
            <a:xfrm>
              <a:off x="5192" y="2677"/>
              <a:ext cx="102" cy="434"/>
            </a:xfrm>
            <a:custGeom>
              <a:avLst/>
              <a:gdLst>
                <a:gd name="T0" fmla="*/ 73 w 204"/>
                <a:gd name="T1" fmla="*/ 11 h 868"/>
                <a:gd name="T2" fmla="*/ 52 w 204"/>
                <a:gd name="T3" fmla="*/ 39 h 868"/>
                <a:gd name="T4" fmla="*/ 36 w 204"/>
                <a:gd name="T5" fmla="*/ 73 h 868"/>
                <a:gd name="T6" fmla="*/ 22 w 204"/>
                <a:gd name="T7" fmla="*/ 112 h 868"/>
                <a:gd name="T8" fmla="*/ 11 w 204"/>
                <a:gd name="T9" fmla="*/ 155 h 868"/>
                <a:gd name="T10" fmla="*/ 4 w 204"/>
                <a:gd name="T11" fmla="*/ 205 h 868"/>
                <a:gd name="T12" fmla="*/ 0 w 204"/>
                <a:gd name="T13" fmla="*/ 258 h 868"/>
                <a:gd name="T14" fmla="*/ 0 w 204"/>
                <a:gd name="T15" fmla="*/ 312 h 868"/>
                <a:gd name="T16" fmla="*/ 3 w 204"/>
                <a:gd name="T17" fmla="*/ 370 h 868"/>
                <a:gd name="T18" fmla="*/ 10 w 204"/>
                <a:gd name="T19" fmla="*/ 430 h 868"/>
                <a:gd name="T20" fmla="*/ 21 w 204"/>
                <a:gd name="T21" fmla="*/ 493 h 868"/>
                <a:gd name="T22" fmla="*/ 36 w 204"/>
                <a:gd name="T23" fmla="*/ 556 h 868"/>
                <a:gd name="T24" fmla="*/ 57 w 204"/>
                <a:gd name="T25" fmla="*/ 619 h 868"/>
                <a:gd name="T26" fmla="*/ 83 w 204"/>
                <a:gd name="T27" fmla="*/ 684 h 868"/>
                <a:gd name="T28" fmla="*/ 111 w 204"/>
                <a:gd name="T29" fmla="*/ 747 h 868"/>
                <a:gd name="T30" fmla="*/ 146 w 204"/>
                <a:gd name="T31" fmla="*/ 808 h 868"/>
                <a:gd name="T32" fmla="*/ 186 w 204"/>
                <a:gd name="T33" fmla="*/ 868 h 868"/>
                <a:gd name="T34" fmla="*/ 183 w 204"/>
                <a:gd name="T35" fmla="*/ 825 h 868"/>
                <a:gd name="T36" fmla="*/ 148 w 204"/>
                <a:gd name="T37" fmla="*/ 765 h 868"/>
                <a:gd name="T38" fmla="*/ 116 w 204"/>
                <a:gd name="T39" fmla="*/ 706 h 868"/>
                <a:gd name="T40" fmla="*/ 89 w 204"/>
                <a:gd name="T41" fmla="*/ 642 h 868"/>
                <a:gd name="T42" fmla="*/ 67 w 204"/>
                <a:gd name="T43" fmla="*/ 580 h 868"/>
                <a:gd name="T44" fmla="*/ 51 w 204"/>
                <a:gd name="T45" fmla="*/ 518 h 868"/>
                <a:gd name="T46" fmla="*/ 37 w 204"/>
                <a:gd name="T47" fmla="*/ 457 h 868"/>
                <a:gd name="T48" fmla="*/ 29 w 204"/>
                <a:gd name="T49" fmla="*/ 398 h 868"/>
                <a:gd name="T50" fmla="*/ 23 w 204"/>
                <a:gd name="T51" fmla="*/ 339 h 868"/>
                <a:gd name="T52" fmla="*/ 22 w 204"/>
                <a:gd name="T53" fmla="*/ 284 h 868"/>
                <a:gd name="T54" fmla="*/ 24 w 204"/>
                <a:gd name="T55" fmla="*/ 232 h 868"/>
                <a:gd name="T56" fmla="*/ 30 w 204"/>
                <a:gd name="T57" fmla="*/ 183 h 868"/>
                <a:gd name="T58" fmla="*/ 39 w 204"/>
                <a:gd name="T59" fmla="*/ 139 h 868"/>
                <a:gd name="T60" fmla="*/ 50 w 204"/>
                <a:gd name="T61" fmla="*/ 99 h 868"/>
                <a:gd name="T62" fmla="*/ 64 w 204"/>
                <a:gd name="T63" fmla="*/ 65 h 868"/>
                <a:gd name="T64" fmla="*/ 79 w 204"/>
                <a:gd name="T65" fmla="*/ 38 h 868"/>
                <a:gd name="T66" fmla="*/ 72 w 204"/>
                <a:gd name="T67" fmla="*/ 26 h 868"/>
                <a:gd name="T68" fmla="*/ 81 w 204"/>
                <a:gd name="T69" fmla="*/ 0 h 868"/>
                <a:gd name="T70" fmla="*/ 89 w 204"/>
                <a:gd name="T71" fmla="*/ 12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4" h="868">
                  <a:moveTo>
                    <a:pt x="89" y="12"/>
                  </a:moveTo>
                  <a:lnTo>
                    <a:pt x="73" y="11"/>
                  </a:lnTo>
                  <a:lnTo>
                    <a:pt x="62" y="24"/>
                  </a:lnTo>
                  <a:lnTo>
                    <a:pt x="52" y="39"/>
                  </a:lnTo>
                  <a:lnTo>
                    <a:pt x="44" y="55"/>
                  </a:lnTo>
                  <a:lnTo>
                    <a:pt x="36" y="73"/>
                  </a:lnTo>
                  <a:lnTo>
                    <a:pt x="30" y="92"/>
                  </a:lnTo>
                  <a:lnTo>
                    <a:pt x="22" y="112"/>
                  </a:lnTo>
                  <a:lnTo>
                    <a:pt x="16" y="132"/>
                  </a:lnTo>
                  <a:lnTo>
                    <a:pt x="11" y="155"/>
                  </a:lnTo>
                  <a:lnTo>
                    <a:pt x="8" y="181"/>
                  </a:lnTo>
                  <a:lnTo>
                    <a:pt x="4" y="205"/>
                  </a:lnTo>
                  <a:lnTo>
                    <a:pt x="2" y="230"/>
                  </a:lnTo>
                  <a:lnTo>
                    <a:pt x="0" y="258"/>
                  </a:lnTo>
                  <a:lnTo>
                    <a:pt x="0" y="284"/>
                  </a:lnTo>
                  <a:lnTo>
                    <a:pt x="0" y="312"/>
                  </a:lnTo>
                  <a:lnTo>
                    <a:pt x="1" y="341"/>
                  </a:lnTo>
                  <a:lnTo>
                    <a:pt x="3" y="370"/>
                  </a:lnTo>
                  <a:lnTo>
                    <a:pt x="7" y="400"/>
                  </a:lnTo>
                  <a:lnTo>
                    <a:pt x="10" y="430"/>
                  </a:lnTo>
                  <a:lnTo>
                    <a:pt x="15" y="462"/>
                  </a:lnTo>
                  <a:lnTo>
                    <a:pt x="21" y="493"/>
                  </a:lnTo>
                  <a:lnTo>
                    <a:pt x="29" y="525"/>
                  </a:lnTo>
                  <a:lnTo>
                    <a:pt x="36" y="556"/>
                  </a:lnTo>
                  <a:lnTo>
                    <a:pt x="47" y="587"/>
                  </a:lnTo>
                  <a:lnTo>
                    <a:pt x="57" y="619"/>
                  </a:lnTo>
                  <a:lnTo>
                    <a:pt x="69" y="652"/>
                  </a:lnTo>
                  <a:lnTo>
                    <a:pt x="83" y="684"/>
                  </a:lnTo>
                  <a:lnTo>
                    <a:pt x="96" y="715"/>
                  </a:lnTo>
                  <a:lnTo>
                    <a:pt x="111" y="747"/>
                  </a:lnTo>
                  <a:lnTo>
                    <a:pt x="128" y="777"/>
                  </a:lnTo>
                  <a:lnTo>
                    <a:pt x="146" y="808"/>
                  </a:lnTo>
                  <a:lnTo>
                    <a:pt x="165" y="839"/>
                  </a:lnTo>
                  <a:lnTo>
                    <a:pt x="186" y="868"/>
                  </a:lnTo>
                  <a:lnTo>
                    <a:pt x="204" y="854"/>
                  </a:lnTo>
                  <a:lnTo>
                    <a:pt x="183" y="825"/>
                  </a:lnTo>
                  <a:lnTo>
                    <a:pt x="164" y="796"/>
                  </a:lnTo>
                  <a:lnTo>
                    <a:pt x="148" y="765"/>
                  </a:lnTo>
                  <a:lnTo>
                    <a:pt x="131" y="735"/>
                  </a:lnTo>
                  <a:lnTo>
                    <a:pt x="116" y="706"/>
                  </a:lnTo>
                  <a:lnTo>
                    <a:pt x="102" y="675"/>
                  </a:lnTo>
                  <a:lnTo>
                    <a:pt x="89" y="642"/>
                  </a:lnTo>
                  <a:lnTo>
                    <a:pt x="77" y="613"/>
                  </a:lnTo>
                  <a:lnTo>
                    <a:pt x="67" y="580"/>
                  </a:lnTo>
                  <a:lnTo>
                    <a:pt x="58" y="549"/>
                  </a:lnTo>
                  <a:lnTo>
                    <a:pt x="51" y="518"/>
                  </a:lnTo>
                  <a:lnTo>
                    <a:pt x="43" y="488"/>
                  </a:lnTo>
                  <a:lnTo>
                    <a:pt x="37" y="457"/>
                  </a:lnTo>
                  <a:lnTo>
                    <a:pt x="32" y="428"/>
                  </a:lnTo>
                  <a:lnTo>
                    <a:pt x="29" y="398"/>
                  </a:lnTo>
                  <a:lnTo>
                    <a:pt x="25" y="368"/>
                  </a:lnTo>
                  <a:lnTo>
                    <a:pt x="23" y="339"/>
                  </a:lnTo>
                  <a:lnTo>
                    <a:pt x="22" y="312"/>
                  </a:lnTo>
                  <a:lnTo>
                    <a:pt x="22" y="284"/>
                  </a:lnTo>
                  <a:lnTo>
                    <a:pt x="22" y="258"/>
                  </a:lnTo>
                  <a:lnTo>
                    <a:pt x="24" y="232"/>
                  </a:lnTo>
                  <a:lnTo>
                    <a:pt x="26" y="207"/>
                  </a:lnTo>
                  <a:lnTo>
                    <a:pt x="30" y="183"/>
                  </a:lnTo>
                  <a:lnTo>
                    <a:pt x="33" y="160"/>
                  </a:lnTo>
                  <a:lnTo>
                    <a:pt x="39" y="139"/>
                  </a:lnTo>
                  <a:lnTo>
                    <a:pt x="44" y="119"/>
                  </a:lnTo>
                  <a:lnTo>
                    <a:pt x="50" y="99"/>
                  </a:lnTo>
                  <a:lnTo>
                    <a:pt x="56" y="82"/>
                  </a:lnTo>
                  <a:lnTo>
                    <a:pt x="64" y="65"/>
                  </a:lnTo>
                  <a:lnTo>
                    <a:pt x="72" y="51"/>
                  </a:lnTo>
                  <a:lnTo>
                    <a:pt x="79" y="38"/>
                  </a:lnTo>
                  <a:lnTo>
                    <a:pt x="88" y="27"/>
                  </a:lnTo>
                  <a:lnTo>
                    <a:pt x="72" y="26"/>
                  </a:lnTo>
                  <a:lnTo>
                    <a:pt x="89" y="12"/>
                  </a:lnTo>
                  <a:lnTo>
                    <a:pt x="81" y="0"/>
                  </a:lnTo>
                  <a:lnTo>
                    <a:pt x="73" y="11"/>
                  </a:lnTo>
                  <a:lnTo>
                    <a:pt x="89" y="12"/>
                  </a:lnTo>
                  <a:close/>
                </a:path>
              </a:pathLst>
            </a:custGeom>
            <a:solidFill>
              <a:srgbClr val="000000"/>
            </a:solidFill>
            <a:ln w="9525">
              <a:solidFill>
                <a:schemeClr val="tx1"/>
              </a:solidFill>
              <a:round/>
              <a:headEnd/>
              <a:tailEnd/>
            </a:ln>
          </p:spPr>
          <p:txBody>
            <a:bodyPr/>
            <a:lstStyle/>
            <a:p>
              <a:endParaRPr lang="en-US"/>
            </a:p>
          </p:txBody>
        </p:sp>
        <p:sp>
          <p:nvSpPr>
            <p:cNvPr id="29" name="Freeform 18"/>
            <p:cNvSpPr>
              <a:spLocks/>
            </p:cNvSpPr>
            <p:nvPr/>
          </p:nvSpPr>
          <p:spPr bwMode="auto">
            <a:xfrm>
              <a:off x="5228" y="2683"/>
              <a:ext cx="424" cy="569"/>
            </a:xfrm>
            <a:custGeom>
              <a:avLst/>
              <a:gdLst>
                <a:gd name="T0" fmla="*/ 839 w 848"/>
                <a:gd name="T1" fmla="*/ 1138 h 1138"/>
                <a:gd name="T2" fmla="*/ 841 w 848"/>
                <a:gd name="T3" fmla="*/ 1122 h 1138"/>
                <a:gd name="T4" fmla="*/ 17 w 848"/>
                <a:gd name="T5" fmla="*/ 0 h 1138"/>
                <a:gd name="T6" fmla="*/ 0 w 848"/>
                <a:gd name="T7" fmla="*/ 14 h 1138"/>
                <a:gd name="T8" fmla="*/ 823 w 848"/>
                <a:gd name="T9" fmla="*/ 1136 h 1138"/>
                <a:gd name="T10" fmla="*/ 826 w 848"/>
                <a:gd name="T11" fmla="*/ 1120 h 1138"/>
                <a:gd name="T12" fmla="*/ 839 w 848"/>
                <a:gd name="T13" fmla="*/ 1138 h 1138"/>
                <a:gd name="T14" fmla="*/ 848 w 848"/>
                <a:gd name="T15" fmla="*/ 1131 h 1138"/>
                <a:gd name="T16" fmla="*/ 841 w 848"/>
                <a:gd name="T17" fmla="*/ 1122 h 1138"/>
                <a:gd name="T18" fmla="*/ 839 w 848"/>
                <a:gd name="T1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1138">
                  <a:moveTo>
                    <a:pt x="839" y="1138"/>
                  </a:moveTo>
                  <a:lnTo>
                    <a:pt x="841" y="1122"/>
                  </a:lnTo>
                  <a:lnTo>
                    <a:pt x="17" y="0"/>
                  </a:lnTo>
                  <a:lnTo>
                    <a:pt x="0" y="14"/>
                  </a:lnTo>
                  <a:lnTo>
                    <a:pt x="823" y="1136"/>
                  </a:lnTo>
                  <a:lnTo>
                    <a:pt x="826" y="1120"/>
                  </a:lnTo>
                  <a:lnTo>
                    <a:pt x="839" y="1138"/>
                  </a:lnTo>
                  <a:lnTo>
                    <a:pt x="848" y="1131"/>
                  </a:lnTo>
                  <a:lnTo>
                    <a:pt x="841" y="1122"/>
                  </a:lnTo>
                  <a:lnTo>
                    <a:pt x="839" y="1138"/>
                  </a:lnTo>
                  <a:close/>
                </a:path>
              </a:pathLst>
            </a:custGeom>
            <a:solidFill>
              <a:srgbClr val="000000"/>
            </a:solidFill>
            <a:ln w="9525">
              <a:solidFill>
                <a:schemeClr val="tx1"/>
              </a:solidFill>
              <a:round/>
              <a:headEnd/>
              <a:tailEnd/>
            </a:ln>
          </p:spPr>
          <p:txBody>
            <a:bodyPr/>
            <a:lstStyle/>
            <a:p>
              <a:endParaRPr lang="en-US"/>
            </a:p>
          </p:txBody>
        </p:sp>
        <p:sp>
          <p:nvSpPr>
            <p:cNvPr id="30" name="Freeform 19"/>
            <p:cNvSpPr>
              <a:spLocks/>
            </p:cNvSpPr>
            <p:nvPr/>
          </p:nvSpPr>
          <p:spPr bwMode="auto">
            <a:xfrm>
              <a:off x="5212" y="2660"/>
              <a:ext cx="458" cy="602"/>
            </a:xfrm>
            <a:custGeom>
              <a:avLst/>
              <a:gdLst>
                <a:gd name="T0" fmla="*/ 685 w 915"/>
                <a:gd name="T1" fmla="*/ 417 h 1205"/>
                <a:gd name="T2" fmla="*/ 723 w 915"/>
                <a:gd name="T3" fmla="*/ 477 h 1205"/>
                <a:gd name="T4" fmla="*/ 760 w 915"/>
                <a:gd name="T5" fmla="*/ 535 h 1205"/>
                <a:gd name="T6" fmla="*/ 792 w 915"/>
                <a:gd name="T7" fmla="*/ 595 h 1205"/>
                <a:gd name="T8" fmla="*/ 820 w 915"/>
                <a:gd name="T9" fmla="*/ 653 h 1205"/>
                <a:gd name="T10" fmla="*/ 846 w 915"/>
                <a:gd name="T11" fmla="*/ 711 h 1205"/>
                <a:gd name="T12" fmla="*/ 868 w 915"/>
                <a:gd name="T13" fmla="*/ 767 h 1205"/>
                <a:gd name="T14" fmla="*/ 885 w 915"/>
                <a:gd name="T15" fmla="*/ 822 h 1205"/>
                <a:gd name="T16" fmla="*/ 898 w 915"/>
                <a:gd name="T17" fmla="*/ 875 h 1205"/>
                <a:gd name="T18" fmla="*/ 908 w 915"/>
                <a:gd name="T19" fmla="*/ 926 h 1205"/>
                <a:gd name="T20" fmla="*/ 914 w 915"/>
                <a:gd name="T21" fmla="*/ 973 h 1205"/>
                <a:gd name="T22" fmla="*/ 915 w 915"/>
                <a:gd name="T23" fmla="*/ 1018 h 1205"/>
                <a:gd name="T24" fmla="*/ 913 w 915"/>
                <a:gd name="T25" fmla="*/ 1058 h 1205"/>
                <a:gd name="T26" fmla="*/ 905 w 915"/>
                <a:gd name="T27" fmla="*/ 1095 h 1205"/>
                <a:gd name="T28" fmla="*/ 893 w 915"/>
                <a:gd name="T29" fmla="*/ 1127 h 1205"/>
                <a:gd name="T30" fmla="*/ 876 w 915"/>
                <a:gd name="T31" fmla="*/ 1154 h 1205"/>
                <a:gd name="T32" fmla="*/ 843 w 915"/>
                <a:gd name="T33" fmla="*/ 1185 h 1205"/>
                <a:gd name="T34" fmla="*/ 787 w 915"/>
                <a:gd name="T35" fmla="*/ 1205 h 1205"/>
                <a:gd name="T36" fmla="*/ 719 w 915"/>
                <a:gd name="T37" fmla="*/ 1200 h 1205"/>
                <a:gd name="T38" fmla="*/ 642 w 915"/>
                <a:gd name="T39" fmla="*/ 1174 h 1205"/>
                <a:gd name="T40" fmla="*/ 559 w 915"/>
                <a:gd name="T41" fmla="*/ 1127 h 1205"/>
                <a:gd name="T42" fmla="*/ 472 w 915"/>
                <a:gd name="T43" fmla="*/ 1060 h 1205"/>
                <a:gd name="T44" fmla="*/ 383 w 915"/>
                <a:gd name="T45" fmla="*/ 975 h 1205"/>
                <a:gd name="T46" fmla="*/ 295 w 915"/>
                <a:gd name="T47" fmla="*/ 874 h 1205"/>
                <a:gd name="T48" fmla="*/ 231 w 915"/>
                <a:gd name="T49" fmla="*/ 789 h 1205"/>
                <a:gd name="T50" fmla="*/ 191 w 915"/>
                <a:gd name="T51" fmla="*/ 729 h 1205"/>
                <a:gd name="T52" fmla="*/ 156 w 915"/>
                <a:gd name="T53" fmla="*/ 671 h 1205"/>
                <a:gd name="T54" fmla="*/ 123 w 915"/>
                <a:gd name="T55" fmla="*/ 611 h 1205"/>
                <a:gd name="T56" fmla="*/ 94 w 915"/>
                <a:gd name="T57" fmla="*/ 552 h 1205"/>
                <a:gd name="T58" fmla="*/ 69 w 915"/>
                <a:gd name="T59" fmla="*/ 495 h 1205"/>
                <a:gd name="T60" fmla="*/ 47 w 915"/>
                <a:gd name="T61" fmla="*/ 437 h 1205"/>
                <a:gd name="T62" fmla="*/ 29 w 915"/>
                <a:gd name="T63" fmla="*/ 383 h 1205"/>
                <a:gd name="T64" fmla="*/ 16 w 915"/>
                <a:gd name="T65" fmla="*/ 331 h 1205"/>
                <a:gd name="T66" fmla="*/ 6 w 915"/>
                <a:gd name="T67" fmla="*/ 280 h 1205"/>
                <a:gd name="T68" fmla="*/ 1 w 915"/>
                <a:gd name="T69" fmla="*/ 233 h 1205"/>
                <a:gd name="T70" fmla="*/ 0 w 915"/>
                <a:gd name="T71" fmla="*/ 188 h 1205"/>
                <a:gd name="T72" fmla="*/ 2 w 915"/>
                <a:gd name="T73" fmla="*/ 148 h 1205"/>
                <a:gd name="T74" fmla="*/ 10 w 915"/>
                <a:gd name="T75" fmla="*/ 111 h 1205"/>
                <a:gd name="T76" fmla="*/ 22 w 915"/>
                <a:gd name="T77" fmla="*/ 79 h 1205"/>
                <a:gd name="T78" fmla="*/ 38 w 915"/>
                <a:gd name="T79" fmla="*/ 52 h 1205"/>
                <a:gd name="T80" fmla="*/ 71 w 915"/>
                <a:gd name="T81" fmla="*/ 21 h 1205"/>
                <a:gd name="T82" fmla="*/ 127 w 915"/>
                <a:gd name="T83" fmla="*/ 1 h 1205"/>
                <a:gd name="T84" fmla="*/ 196 w 915"/>
                <a:gd name="T85" fmla="*/ 4 h 1205"/>
                <a:gd name="T86" fmla="*/ 273 w 915"/>
                <a:gd name="T87" fmla="*/ 31 h 1205"/>
                <a:gd name="T88" fmla="*/ 355 w 915"/>
                <a:gd name="T89" fmla="*/ 78 h 1205"/>
                <a:gd name="T90" fmla="*/ 444 w 915"/>
                <a:gd name="T91" fmla="*/ 145 h 1205"/>
                <a:gd name="T92" fmla="*/ 533 w 915"/>
                <a:gd name="T93" fmla="*/ 230 h 1205"/>
                <a:gd name="T94" fmla="*/ 621 w 915"/>
                <a:gd name="T95" fmla="*/ 332 h 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5" h="1205">
                  <a:moveTo>
                    <a:pt x="664" y="388"/>
                  </a:moveTo>
                  <a:lnTo>
                    <a:pt x="685" y="417"/>
                  </a:lnTo>
                  <a:lnTo>
                    <a:pt x="705" y="447"/>
                  </a:lnTo>
                  <a:lnTo>
                    <a:pt x="723" y="477"/>
                  </a:lnTo>
                  <a:lnTo>
                    <a:pt x="742" y="505"/>
                  </a:lnTo>
                  <a:lnTo>
                    <a:pt x="760" y="535"/>
                  </a:lnTo>
                  <a:lnTo>
                    <a:pt x="776" y="565"/>
                  </a:lnTo>
                  <a:lnTo>
                    <a:pt x="792" y="595"/>
                  </a:lnTo>
                  <a:lnTo>
                    <a:pt x="807" y="624"/>
                  </a:lnTo>
                  <a:lnTo>
                    <a:pt x="820" y="653"/>
                  </a:lnTo>
                  <a:lnTo>
                    <a:pt x="833" y="682"/>
                  </a:lnTo>
                  <a:lnTo>
                    <a:pt x="846" y="711"/>
                  </a:lnTo>
                  <a:lnTo>
                    <a:pt x="857" y="740"/>
                  </a:lnTo>
                  <a:lnTo>
                    <a:pt x="868" y="767"/>
                  </a:lnTo>
                  <a:lnTo>
                    <a:pt x="876" y="795"/>
                  </a:lnTo>
                  <a:lnTo>
                    <a:pt x="885" y="822"/>
                  </a:lnTo>
                  <a:lnTo>
                    <a:pt x="893" y="849"/>
                  </a:lnTo>
                  <a:lnTo>
                    <a:pt x="898" y="875"/>
                  </a:lnTo>
                  <a:lnTo>
                    <a:pt x="904" y="900"/>
                  </a:lnTo>
                  <a:lnTo>
                    <a:pt x="908" y="926"/>
                  </a:lnTo>
                  <a:lnTo>
                    <a:pt x="912" y="950"/>
                  </a:lnTo>
                  <a:lnTo>
                    <a:pt x="914" y="973"/>
                  </a:lnTo>
                  <a:lnTo>
                    <a:pt x="915" y="996"/>
                  </a:lnTo>
                  <a:lnTo>
                    <a:pt x="915" y="1018"/>
                  </a:lnTo>
                  <a:lnTo>
                    <a:pt x="915" y="1038"/>
                  </a:lnTo>
                  <a:lnTo>
                    <a:pt x="913" y="1058"/>
                  </a:lnTo>
                  <a:lnTo>
                    <a:pt x="909" y="1076"/>
                  </a:lnTo>
                  <a:lnTo>
                    <a:pt x="905" y="1095"/>
                  </a:lnTo>
                  <a:lnTo>
                    <a:pt x="900" y="1111"/>
                  </a:lnTo>
                  <a:lnTo>
                    <a:pt x="893" y="1127"/>
                  </a:lnTo>
                  <a:lnTo>
                    <a:pt x="885" y="1140"/>
                  </a:lnTo>
                  <a:lnTo>
                    <a:pt x="876" y="1154"/>
                  </a:lnTo>
                  <a:lnTo>
                    <a:pt x="867" y="1166"/>
                  </a:lnTo>
                  <a:lnTo>
                    <a:pt x="843" y="1185"/>
                  </a:lnTo>
                  <a:lnTo>
                    <a:pt x="817" y="1198"/>
                  </a:lnTo>
                  <a:lnTo>
                    <a:pt x="787" y="1205"/>
                  </a:lnTo>
                  <a:lnTo>
                    <a:pt x="754" y="1205"/>
                  </a:lnTo>
                  <a:lnTo>
                    <a:pt x="719" y="1200"/>
                  </a:lnTo>
                  <a:lnTo>
                    <a:pt x="681" y="1190"/>
                  </a:lnTo>
                  <a:lnTo>
                    <a:pt x="642" y="1174"/>
                  </a:lnTo>
                  <a:lnTo>
                    <a:pt x="601" y="1153"/>
                  </a:lnTo>
                  <a:lnTo>
                    <a:pt x="559" y="1127"/>
                  </a:lnTo>
                  <a:lnTo>
                    <a:pt x="515" y="1096"/>
                  </a:lnTo>
                  <a:lnTo>
                    <a:pt x="472" y="1060"/>
                  </a:lnTo>
                  <a:lnTo>
                    <a:pt x="427" y="1020"/>
                  </a:lnTo>
                  <a:lnTo>
                    <a:pt x="383" y="975"/>
                  </a:lnTo>
                  <a:lnTo>
                    <a:pt x="339" y="927"/>
                  </a:lnTo>
                  <a:lnTo>
                    <a:pt x="295" y="874"/>
                  </a:lnTo>
                  <a:lnTo>
                    <a:pt x="252" y="818"/>
                  </a:lnTo>
                  <a:lnTo>
                    <a:pt x="231" y="789"/>
                  </a:lnTo>
                  <a:lnTo>
                    <a:pt x="211" y="759"/>
                  </a:lnTo>
                  <a:lnTo>
                    <a:pt x="191" y="729"/>
                  </a:lnTo>
                  <a:lnTo>
                    <a:pt x="174" y="699"/>
                  </a:lnTo>
                  <a:lnTo>
                    <a:pt x="156" y="671"/>
                  </a:lnTo>
                  <a:lnTo>
                    <a:pt x="140" y="641"/>
                  </a:lnTo>
                  <a:lnTo>
                    <a:pt x="123" y="611"/>
                  </a:lnTo>
                  <a:lnTo>
                    <a:pt x="109" y="581"/>
                  </a:lnTo>
                  <a:lnTo>
                    <a:pt x="94" y="552"/>
                  </a:lnTo>
                  <a:lnTo>
                    <a:pt x="81" y="524"/>
                  </a:lnTo>
                  <a:lnTo>
                    <a:pt x="69" y="495"/>
                  </a:lnTo>
                  <a:lnTo>
                    <a:pt x="58" y="466"/>
                  </a:lnTo>
                  <a:lnTo>
                    <a:pt x="47" y="437"/>
                  </a:lnTo>
                  <a:lnTo>
                    <a:pt x="38" y="410"/>
                  </a:lnTo>
                  <a:lnTo>
                    <a:pt x="29" y="383"/>
                  </a:lnTo>
                  <a:lnTo>
                    <a:pt x="23" y="356"/>
                  </a:lnTo>
                  <a:lnTo>
                    <a:pt x="16" y="331"/>
                  </a:lnTo>
                  <a:lnTo>
                    <a:pt x="11" y="305"/>
                  </a:lnTo>
                  <a:lnTo>
                    <a:pt x="6" y="280"/>
                  </a:lnTo>
                  <a:lnTo>
                    <a:pt x="3" y="256"/>
                  </a:lnTo>
                  <a:lnTo>
                    <a:pt x="1" y="233"/>
                  </a:lnTo>
                  <a:lnTo>
                    <a:pt x="0" y="210"/>
                  </a:lnTo>
                  <a:lnTo>
                    <a:pt x="0" y="188"/>
                  </a:lnTo>
                  <a:lnTo>
                    <a:pt x="0" y="168"/>
                  </a:lnTo>
                  <a:lnTo>
                    <a:pt x="2" y="148"/>
                  </a:lnTo>
                  <a:lnTo>
                    <a:pt x="5" y="130"/>
                  </a:lnTo>
                  <a:lnTo>
                    <a:pt x="10" y="111"/>
                  </a:lnTo>
                  <a:lnTo>
                    <a:pt x="15" y="95"/>
                  </a:lnTo>
                  <a:lnTo>
                    <a:pt x="22" y="79"/>
                  </a:lnTo>
                  <a:lnTo>
                    <a:pt x="29" y="65"/>
                  </a:lnTo>
                  <a:lnTo>
                    <a:pt x="38" y="52"/>
                  </a:lnTo>
                  <a:lnTo>
                    <a:pt x="48" y="40"/>
                  </a:lnTo>
                  <a:lnTo>
                    <a:pt x="71" y="21"/>
                  </a:lnTo>
                  <a:lnTo>
                    <a:pt x="98" y="8"/>
                  </a:lnTo>
                  <a:lnTo>
                    <a:pt x="127" y="1"/>
                  </a:lnTo>
                  <a:lnTo>
                    <a:pt x="161" y="0"/>
                  </a:lnTo>
                  <a:lnTo>
                    <a:pt x="196" y="4"/>
                  </a:lnTo>
                  <a:lnTo>
                    <a:pt x="233" y="15"/>
                  </a:lnTo>
                  <a:lnTo>
                    <a:pt x="273" y="31"/>
                  </a:lnTo>
                  <a:lnTo>
                    <a:pt x="314" y="52"/>
                  </a:lnTo>
                  <a:lnTo>
                    <a:pt x="355" y="78"/>
                  </a:lnTo>
                  <a:lnTo>
                    <a:pt x="400" y="109"/>
                  </a:lnTo>
                  <a:lnTo>
                    <a:pt x="444" y="145"/>
                  </a:lnTo>
                  <a:lnTo>
                    <a:pt x="488" y="186"/>
                  </a:lnTo>
                  <a:lnTo>
                    <a:pt x="533" y="230"/>
                  </a:lnTo>
                  <a:lnTo>
                    <a:pt x="577" y="279"/>
                  </a:lnTo>
                  <a:lnTo>
                    <a:pt x="621" y="332"/>
                  </a:lnTo>
                  <a:lnTo>
                    <a:pt x="664" y="388"/>
                  </a:lnTo>
                  <a:close/>
                </a:path>
              </a:pathLst>
            </a:custGeom>
            <a:solidFill>
              <a:srgbClr val="B2B2B2"/>
            </a:solidFill>
            <a:ln w="9525">
              <a:solidFill>
                <a:schemeClr val="tx1"/>
              </a:solidFill>
              <a:round/>
              <a:headEnd/>
              <a:tailEnd/>
            </a:ln>
          </p:spPr>
          <p:txBody>
            <a:bodyPr/>
            <a:lstStyle/>
            <a:p>
              <a:endParaRPr lang="en-US"/>
            </a:p>
          </p:txBody>
        </p:sp>
        <p:sp>
          <p:nvSpPr>
            <p:cNvPr id="31" name="Freeform 20"/>
            <p:cNvSpPr>
              <a:spLocks/>
            </p:cNvSpPr>
            <p:nvPr/>
          </p:nvSpPr>
          <p:spPr bwMode="auto">
            <a:xfrm>
              <a:off x="5540" y="2851"/>
              <a:ext cx="136" cy="396"/>
            </a:xfrm>
            <a:custGeom>
              <a:avLst/>
              <a:gdLst>
                <a:gd name="T0" fmla="*/ 219 w 271"/>
                <a:gd name="T1" fmla="*/ 793 h 793"/>
                <a:gd name="T2" fmla="*/ 239 w 271"/>
                <a:gd name="T3" fmla="*/ 765 h 793"/>
                <a:gd name="T4" fmla="*/ 254 w 271"/>
                <a:gd name="T5" fmla="*/ 734 h 793"/>
                <a:gd name="T6" fmla="*/ 266 w 271"/>
                <a:gd name="T7" fmla="*/ 697 h 793"/>
                <a:gd name="T8" fmla="*/ 271 w 271"/>
                <a:gd name="T9" fmla="*/ 658 h 793"/>
                <a:gd name="T10" fmla="*/ 271 w 271"/>
                <a:gd name="T11" fmla="*/ 615 h 793"/>
                <a:gd name="T12" fmla="*/ 268 w 271"/>
                <a:gd name="T13" fmla="*/ 568 h 793"/>
                <a:gd name="T14" fmla="*/ 260 w 271"/>
                <a:gd name="T15" fmla="*/ 517 h 793"/>
                <a:gd name="T16" fmla="*/ 249 w 271"/>
                <a:gd name="T17" fmla="*/ 464 h 793"/>
                <a:gd name="T18" fmla="*/ 231 w 271"/>
                <a:gd name="T19" fmla="*/ 410 h 793"/>
                <a:gd name="T20" fmla="*/ 212 w 271"/>
                <a:gd name="T21" fmla="*/ 354 h 793"/>
                <a:gd name="T22" fmla="*/ 188 w 271"/>
                <a:gd name="T23" fmla="*/ 297 h 793"/>
                <a:gd name="T24" fmla="*/ 162 w 271"/>
                <a:gd name="T25" fmla="*/ 237 h 793"/>
                <a:gd name="T26" fmla="*/ 131 w 271"/>
                <a:gd name="T27" fmla="*/ 178 h 793"/>
                <a:gd name="T28" fmla="*/ 96 w 271"/>
                <a:gd name="T29" fmla="*/ 119 h 793"/>
                <a:gd name="T30" fmla="*/ 58 w 271"/>
                <a:gd name="T31" fmla="*/ 59 h 793"/>
                <a:gd name="T32" fmla="*/ 18 w 271"/>
                <a:gd name="T33" fmla="*/ 0 h 793"/>
                <a:gd name="T34" fmla="*/ 21 w 271"/>
                <a:gd name="T35" fmla="*/ 43 h 793"/>
                <a:gd name="T36" fmla="*/ 60 w 271"/>
                <a:gd name="T37" fmla="*/ 102 h 793"/>
                <a:gd name="T38" fmla="*/ 95 w 271"/>
                <a:gd name="T39" fmla="*/ 160 h 793"/>
                <a:gd name="T40" fmla="*/ 127 w 271"/>
                <a:gd name="T41" fmla="*/ 220 h 793"/>
                <a:gd name="T42" fmla="*/ 155 w 271"/>
                <a:gd name="T43" fmla="*/ 277 h 793"/>
                <a:gd name="T44" fmla="*/ 181 w 271"/>
                <a:gd name="T45" fmla="*/ 334 h 793"/>
                <a:gd name="T46" fmla="*/ 203 w 271"/>
                <a:gd name="T47" fmla="*/ 390 h 793"/>
                <a:gd name="T48" fmla="*/ 220 w 271"/>
                <a:gd name="T49" fmla="*/ 445 h 793"/>
                <a:gd name="T50" fmla="*/ 232 w 271"/>
                <a:gd name="T51" fmla="*/ 496 h 793"/>
                <a:gd name="T52" fmla="*/ 242 w 271"/>
                <a:gd name="T53" fmla="*/ 547 h 793"/>
                <a:gd name="T54" fmla="*/ 248 w 271"/>
                <a:gd name="T55" fmla="*/ 593 h 793"/>
                <a:gd name="T56" fmla="*/ 249 w 271"/>
                <a:gd name="T57" fmla="*/ 637 h 793"/>
                <a:gd name="T58" fmla="*/ 247 w 271"/>
                <a:gd name="T59" fmla="*/ 676 h 793"/>
                <a:gd name="T60" fmla="*/ 239 w 271"/>
                <a:gd name="T61" fmla="*/ 710 h 793"/>
                <a:gd name="T62" fmla="*/ 228 w 271"/>
                <a:gd name="T63" fmla="*/ 741 h 793"/>
                <a:gd name="T64" fmla="*/ 213 w 271"/>
                <a:gd name="T65" fmla="*/ 766 h 793"/>
                <a:gd name="T66" fmla="*/ 204 w 271"/>
                <a:gd name="T67" fmla="*/ 777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1" h="793">
                  <a:moveTo>
                    <a:pt x="219" y="793"/>
                  </a:moveTo>
                  <a:lnTo>
                    <a:pt x="219" y="793"/>
                  </a:lnTo>
                  <a:lnTo>
                    <a:pt x="230" y="780"/>
                  </a:lnTo>
                  <a:lnTo>
                    <a:pt x="239" y="765"/>
                  </a:lnTo>
                  <a:lnTo>
                    <a:pt x="248" y="750"/>
                  </a:lnTo>
                  <a:lnTo>
                    <a:pt x="254" y="734"/>
                  </a:lnTo>
                  <a:lnTo>
                    <a:pt x="261" y="717"/>
                  </a:lnTo>
                  <a:lnTo>
                    <a:pt x="266" y="697"/>
                  </a:lnTo>
                  <a:lnTo>
                    <a:pt x="269" y="678"/>
                  </a:lnTo>
                  <a:lnTo>
                    <a:pt x="271" y="658"/>
                  </a:lnTo>
                  <a:lnTo>
                    <a:pt x="271" y="637"/>
                  </a:lnTo>
                  <a:lnTo>
                    <a:pt x="271" y="615"/>
                  </a:lnTo>
                  <a:lnTo>
                    <a:pt x="270" y="591"/>
                  </a:lnTo>
                  <a:lnTo>
                    <a:pt x="268" y="568"/>
                  </a:lnTo>
                  <a:lnTo>
                    <a:pt x="264" y="542"/>
                  </a:lnTo>
                  <a:lnTo>
                    <a:pt x="260" y="517"/>
                  </a:lnTo>
                  <a:lnTo>
                    <a:pt x="254" y="492"/>
                  </a:lnTo>
                  <a:lnTo>
                    <a:pt x="249" y="464"/>
                  </a:lnTo>
                  <a:lnTo>
                    <a:pt x="240" y="438"/>
                  </a:lnTo>
                  <a:lnTo>
                    <a:pt x="231" y="410"/>
                  </a:lnTo>
                  <a:lnTo>
                    <a:pt x="223" y="383"/>
                  </a:lnTo>
                  <a:lnTo>
                    <a:pt x="212" y="354"/>
                  </a:lnTo>
                  <a:lnTo>
                    <a:pt x="201" y="325"/>
                  </a:lnTo>
                  <a:lnTo>
                    <a:pt x="188" y="297"/>
                  </a:lnTo>
                  <a:lnTo>
                    <a:pt x="175" y="268"/>
                  </a:lnTo>
                  <a:lnTo>
                    <a:pt x="162" y="237"/>
                  </a:lnTo>
                  <a:lnTo>
                    <a:pt x="147" y="208"/>
                  </a:lnTo>
                  <a:lnTo>
                    <a:pt x="131" y="178"/>
                  </a:lnTo>
                  <a:lnTo>
                    <a:pt x="115" y="148"/>
                  </a:lnTo>
                  <a:lnTo>
                    <a:pt x="96" y="119"/>
                  </a:lnTo>
                  <a:lnTo>
                    <a:pt x="77" y="89"/>
                  </a:lnTo>
                  <a:lnTo>
                    <a:pt x="58" y="59"/>
                  </a:lnTo>
                  <a:lnTo>
                    <a:pt x="39" y="29"/>
                  </a:lnTo>
                  <a:lnTo>
                    <a:pt x="18" y="0"/>
                  </a:lnTo>
                  <a:lnTo>
                    <a:pt x="0" y="14"/>
                  </a:lnTo>
                  <a:lnTo>
                    <a:pt x="21" y="43"/>
                  </a:lnTo>
                  <a:lnTo>
                    <a:pt x="41" y="73"/>
                  </a:lnTo>
                  <a:lnTo>
                    <a:pt x="60" y="102"/>
                  </a:lnTo>
                  <a:lnTo>
                    <a:pt x="78" y="130"/>
                  </a:lnTo>
                  <a:lnTo>
                    <a:pt x="95" y="160"/>
                  </a:lnTo>
                  <a:lnTo>
                    <a:pt x="111" y="190"/>
                  </a:lnTo>
                  <a:lnTo>
                    <a:pt x="127" y="220"/>
                  </a:lnTo>
                  <a:lnTo>
                    <a:pt x="142" y="248"/>
                  </a:lnTo>
                  <a:lnTo>
                    <a:pt x="155" y="277"/>
                  </a:lnTo>
                  <a:lnTo>
                    <a:pt x="169" y="306"/>
                  </a:lnTo>
                  <a:lnTo>
                    <a:pt x="181" y="334"/>
                  </a:lnTo>
                  <a:lnTo>
                    <a:pt x="192" y="363"/>
                  </a:lnTo>
                  <a:lnTo>
                    <a:pt x="203" y="390"/>
                  </a:lnTo>
                  <a:lnTo>
                    <a:pt x="212" y="417"/>
                  </a:lnTo>
                  <a:lnTo>
                    <a:pt x="220" y="445"/>
                  </a:lnTo>
                  <a:lnTo>
                    <a:pt x="227" y="471"/>
                  </a:lnTo>
                  <a:lnTo>
                    <a:pt x="232" y="496"/>
                  </a:lnTo>
                  <a:lnTo>
                    <a:pt x="238" y="522"/>
                  </a:lnTo>
                  <a:lnTo>
                    <a:pt x="242" y="547"/>
                  </a:lnTo>
                  <a:lnTo>
                    <a:pt x="246" y="570"/>
                  </a:lnTo>
                  <a:lnTo>
                    <a:pt x="248" y="593"/>
                  </a:lnTo>
                  <a:lnTo>
                    <a:pt x="249" y="615"/>
                  </a:lnTo>
                  <a:lnTo>
                    <a:pt x="249" y="637"/>
                  </a:lnTo>
                  <a:lnTo>
                    <a:pt x="249" y="656"/>
                  </a:lnTo>
                  <a:lnTo>
                    <a:pt x="247" y="676"/>
                  </a:lnTo>
                  <a:lnTo>
                    <a:pt x="243" y="693"/>
                  </a:lnTo>
                  <a:lnTo>
                    <a:pt x="239" y="710"/>
                  </a:lnTo>
                  <a:lnTo>
                    <a:pt x="235" y="725"/>
                  </a:lnTo>
                  <a:lnTo>
                    <a:pt x="228" y="741"/>
                  </a:lnTo>
                  <a:lnTo>
                    <a:pt x="221" y="754"/>
                  </a:lnTo>
                  <a:lnTo>
                    <a:pt x="213" y="766"/>
                  </a:lnTo>
                  <a:lnTo>
                    <a:pt x="204" y="777"/>
                  </a:lnTo>
                  <a:lnTo>
                    <a:pt x="204" y="777"/>
                  </a:lnTo>
                  <a:lnTo>
                    <a:pt x="219" y="793"/>
                  </a:lnTo>
                  <a:close/>
                </a:path>
              </a:pathLst>
            </a:custGeom>
            <a:solidFill>
              <a:srgbClr val="000000"/>
            </a:solidFill>
            <a:ln w="9525">
              <a:solidFill>
                <a:schemeClr val="tx1"/>
              </a:solidFill>
              <a:round/>
              <a:headEnd/>
              <a:tailEnd/>
            </a:ln>
          </p:spPr>
          <p:txBody>
            <a:bodyPr/>
            <a:lstStyle/>
            <a:p>
              <a:endParaRPr lang="en-US"/>
            </a:p>
          </p:txBody>
        </p:sp>
        <p:sp>
          <p:nvSpPr>
            <p:cNvPr id="32" name="Freeform 21"/>
            <p:cNvSpPr>
              <a:spLocks/>
            </p:cNvSpPr>
            <p:nvPr/>
          </p:nvSpPr>
          <p:spPr bwMode="auto">
            <a:xfrm>
              <a:off x="5334" y="3065"/>
              <a:ext cx="316" cy="203"/>
            </a:xfrm>
            <a:custGeom>
              <a:avLst/>
              <a:gdLst>
                <a:gd name="T0" fmla="*/ 0 w 631"/>
                <a:gd name="T1" fmla="*/ 14 h 405"/>
                <a:gd name="T2" fmla="*/ 0 w 631"/>
                <a:gd name="T3" fmla="*/ 14 h 405"/>
                <a:gd name="T4" fmla="*/ 43 w 631"/>
                <a:gd name="T5" fmla="*/ 70 h 405"/>
                <a:gd name="T6" fmla="*/ 88 w 631"/>
                <a:gd name="T7" fmla="*/ 124 h 405"/>
                <a:gd name="T8" fmla="*/ 132 w 631"/>
                <a:gd name="T9" fmla="*/ 172 h 405"/>
                <a:gd name="T10" fmla="*/ 176 w 631"/>
                <a:gd name="T11" fmla="*/ 217 h 405"/>
                <a:gd name="T12" fmla="*/ 223 w 631"/>
                <a:gd name="T13" fmla="*/ 258 h 405"/>
                <a:gd name="T14" fmla="*/ 266 w 631"/>
                <a:gd name="T15" fmla="*/ 294 h 405"/>
                <a:gd name="T16" fmla="*/ 311 w 631"/>
                <a:gd name="T17" fmla="*/ 325 h 405"/>
                <a:gd name="T18" fmla="*/ 353 w 631"/>
                <a:gd name="T19" fmla="*/ 352 h 405"/>
                <a:gd name="T20" fmla="*/ 394 w 631"/>
                <a:gd name="T21" fmla="*/ 373 h 405"/>
                <a:gd name="T22" fmla="*/ 435 w 631"/>
                <a:gd name="T23" fmla="*/ 389 h 405"/>
                <a:gd name="T24" fmla="*/ 474 w 631"/>
                <a:gd name="T25" fmla="*/ 401 h 405"/>
                <a:gd name="T26" fmla="*/ 510 w 631"/>
                <a:gd name="T27" fmla="*/ 405 h 405"/>
                <a:gd name="T28" fmla="*/ 545 w 631"/>
                <a:gd name="T29" fmla="*/ 405 h 405"/>
                <a:gd name="T30" fmla="*/ 577 w 631"/>
                <a:gd name="T31" fmla="*/ 397 h 405"/>
                <a:gd name="T32" fmla="*/ 606 w 631"/>
                <a:gd name="T33" fmla="*/ 383 h 405"/>
                <a:gd name="T34" fmla="*/ 631 w 631"/>
                <a:gd name="T35" fmla="*/ 363 h 405"/>
                <a:gd name="T36" fmla="*/ 616 w 631"/>
                <a:gd name="T37" fmla="*/ 347 h 405"/>
                <a:gd name="T38" fmla="*/ 595 w 631"/>
                <a:gd name="T39" fmla="*/ 365 h 405"/>
                <a:gd name="T40" fmla="*/ 571 w 631"/>
                <a:gd name="T41" fmla="*/ 377 h 405"/>
                <a:gd name="T42" fmla="*/ 543 w 631"/>
                <a:gd name="T43" fmla="*/ 382 h 405"/>
                <a:gd name="T44" fmla="*/ 512 w 631"/>
                <a:gd name="T45" fmla="*/ 382 h 405"/>
                <a:gd name="T46" fmla="*/ 478 w 631"/>
                <a:gd name="T47" fmla="*/ 378 h 405"/>
                <a:gd name="T48" fmla="*/ 442 w 631"/>
                <a:gd name="T49" fmla="*/ 369 h 405"/>
                <a:gd name="T50" fmla="*/ 403 w 631"/>
                <a:gd name="T51" fmla="*/ 352 h 405"/>
                <a:gd name="T52" fmla="*/ 364 w 631"/>
                <a:gd name="T53" fmla="*/ 332 h 405"/>
                <a:gd name="T54" fmla="*/ 322 w 631"/>
                <a:gd name="T55" fmla="*/ 307 h 405"/>
                <a:gd name="T56" fmla="*/ 279 w 631"/>
                <a:gd name="T57" fmla="*/ 276 h 405"/>
                <a:gd name="T58" fmla="*/ 236 w 631"/>
                <a:gd name="T59" fmla="*/ 240 h 405"/>
                <a:gd name="T60" fmla="*/ 192 w 631"/>
                <a:gd name="T61" fmla="*/ 201 h 405"/>
                <a:gd name="T62" fmla="*/ 148 w 631"/>
                <a:gd name="T63" fmla="*/ 156 h 405"/>
                <a:gd name="T64" fmla="*/ 104 w 631"/>
                <a:gd name="T65" fmla="*/ 108 h 405"/>
                <a:gd name="T66" fmla="*/ 61 w 631"/>
                <a:gd name="T67" fmla="*/ 56 h 405"/>
                <a:gd name="T68" fmla="*/ 18 w 631"/>
                <a:gd name="T69" fmla="*/ 0 h 405"/>
                <a:gd name="T70" fmla="*/ 18 w 631"/>
                <a:gd name="T71" fmla="*/ 0 h 405"/>
                <a:gd name="T72" fmla="*/ 0 w 631"/>
                <a:gd name="T73" fmla="*/ 1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05">
                  <a:moveTo>
                    <a:pt x="0" y="14"/>
                  </a:moveTo>
                  <a:lnTo>
                    <a:pt x="0" y="14"/>
                  </a:lnTo>
                  <a:lnTo>
                    <a:pt x="43" y="70"/>
                  </a:lnTo>
                  <a:lnTo>
                    <a:pt x="88" y="124"/>
                  </a:lnTo>
                  <a:lnTo>
                    <a:pt x="132" y="172"/>
                  </a:lnTo>
                  <a:lnTo>
                    <a:pt x="176" y="217"/>
                  </a:lnTo>
                  <a:lnTo>
                    <a:pt x="223" y="258"/>
                  </a:lnTo>
                  <a:lnTo>
                    <a:pt x="266" y="294"/>
                  </a:lnTo>
                  <a:lnTo>
                    <a:pt x="311" y="325"/>
                  </a:lnTo>
                  <a:lnTo>
                    <a:pt x="353" y="352"/>
                  </a:lnTo>
                  <a:lnTo>
                    <a:pt x="394" y="373"/>
                  </a:lnTo>
                  <a:lnTo>
                    <a:pt x="435" y="389"/>
                  </a:lnTo>
                  <a:lnTo>
                    <a:pt x="474" y="401"/>
                  </a:lnTo>
                  <a:lnTo>
                    <a:pt x="510" y="405"/>
                  </a:lnTo>
                  <a:lnTo>
                    <a:pt x="545" y="405"/>
                  </a:lnTo>
                  <a:lnTo>
                    <a:pt x="577" y="397"/>
                  </a:lnTo>
                  <a:lnTo>
                    <a:pt x="606" y="383"/>
                  </a:lnTo>
                  <a:lnTo>
                    <a:pt x="631" y="363"/>
                  </a:lnTo>
                  <a:lnTo>
                    <a:pt x="616" y="347"/>
                  </a:lnTo>
                  <a:lnTo>
                    <a:pt x="595" y="365"/>
                  </a:lnTo>
                  <a:lnTo>
                    <a:pt x="571" y="377"/>
                  </a:lnTo>
                  <a:lnTo>
                    <a:pt x="543" y="382"/>
                  </a:lnTo>
                  <a:lnTo>
                    <a:pt x="512" y="382"/>
                  </a:lnTo>
                  <a:lnTo>
                    <a:pt x="478" y="378"/>
                  </a:lnTo>
                  <a:lnTo>
                    <a:pt x="442" y="369"/>
                  </a:lnTo>
                  <a:lnTo>
                    <a:pt x="403" y="352"/>
                  </a:lnTo>
                  <a:lnTo>
                    <a:pt x="364" y="332"/>
                  </a:lnTo>
                  <a:lnTo>
                    <a:pt x="322" y="307"/>
                  </a:lnTo>
                  <a:lnTo>
                    <a:pt x="279" y="276"/>
                  </a:lnTo>
                  <a:lnTo>
                    <a:pt x="236" y="240"/>
                  </a:lnTo>
                  <a:lnTo>
                    <a:pt x="192" y="201"/>
                  </a:lnTo>
                  <a:lnTo>
                    <a:pt x="148" y="156"/>
                  </a:lnTo>
                  <a:lnTo>
                    <a:pt x="104" y="108"/>
                  </a:lnTo>
                  <a:lnTo>
                    <a:pt x="61" y="56"/>
                  </a:lnTo>
                  <a:lnTo>
                    <a:pt x="18" y="0"/>
                  </a:lnTo>
                  <a:lnTo>
                    <a:pt x="18" y="0"/>
                  </a:lnTo>
                  <a:lnTo>
                    <a:pt x="0" y="14"/>
                  </a:lnTo>
                  <a:close/>
                </a:path>
              </a:pathLst>
            </a:custGeom>
            <a:solidFill>
              <a:srgbClr val="000000"/>
            </a:solidFill>
            <a:ln w="9525">
              <a:solidFill>
                <a:schemeClr val="tx1"/>
              </a:solidFill>
              <a:round/>
              <a:headEnd/>
              <a:tailEnd/>
            </a:ln>
          </p:spPr>
          <p:txBody>
            <a:bodyPr/>
            <a:lstStyle/>
            <a:p>
              <a:endParaRPr lang="en-US"/>
            </a:p>
          </p:txBody>
        </p:sp>
        <p:sp>
          <p:nvSpPr>
            <p:cNvPr id="33" name="Freeform 22"/>
            <p:cNvSpPr>
              <a:spLocks/>
            </p:cNvSpPr>
            <p:nvPr/>
          </p:nvSpPr>
          <p:spPr bwMode="auto">
            <a:xfrm>
              <a:off x="5207" y="2676"/>
              <a:ext cx="136" cy="396"/>
            </a:xfrm>
            <a:custGeom>
              <a:avLst/>
              <a:gdLst>
                <a:gd name="T0" fmla="*/ 51 w 272"/>
                <a:gd name="T1" fmla="*/ 0 h 793"/>
                <a:gd name="T2" fmla="*/ 32 w 272"/>
                <a:gd name="T3" fmla="*/ 28 h 793"/>
                <a:gd name="T4" fmla="*/ 16 w 272"/>
                <a:gd name="T5" fmla="*/ 59 h 793"/>
                <a:gd name="T6" fmla="*/ 5 w 272"/>
                <a:gd name="T7" fmla="*/ 95 h 793"/>
                <a:gd name="T8" fmla="*/ 0 w 272"/>
                <a:gd name="T9" fmla="*/ 134 h 793"/>
                <a:gd name="T10" fmla="*/ 0 w 272"/>
                <a:gd name="T11" fmla="*/ 178 h 793"/>
                <a:gd name="T12" fmla="*/ 3 w 272"/>
                <a:gd name="T13" fmla="*/ 225 h 793"/>
                <a:gd name="T14" fmla="*/ 11 w 272"/>
                <a:gd name="T15" fmla="*/ 276 h 793"/>
                <a:gd name="T16" fmla="*/ 23 w 272"/>
                <a:gd name="T17" fmla="*/ 327 h 793"/>
                <a:gd name="T18" fmla="*/ 39 w 272"/>
                <a:gd name="T19" fmla="*/ 381 h 793"/>
                <a:gd name="T20" fmla="*/ 59 w 272"/>
                <a:gd name="T21" fmla="*/ 439 h 793"/>
                <a:gd name="T22" fmla="*/ 82 w 272"/>
                <a:gd name="T23" fmla="*/ 496 h 793"/>
                <a:gd name="T24" fmla="*/ 110 w 272"/>
                <a:gd name="T25" fmla="*/ 555 h 793"/>
                <a:gd name="T26" fmla="*/ 141 w 272"/>
                <a:gd name="T27" fmla="*/ 615 h 793"/>
                <a:gd name="T28" fmla="*/ 176 w 272"/>
                <a:gd name="T29" fmla="*/ 673 h 793"/>
                <a:gd name="T30" fmla="*/ 213 w 272"/>
                <a:gd name="T31" fmla="*/ 734 h 793"/>
                <a:gd name="T32" fmla="*/ 254 w 272"/>
                <a:gd name="T33" fmla="*/ 793 h 793"/>
                <a:gd name="T34" fmla="*/ 251 w 272"/>
                <a:gd name="T35" fmla="*/ 750 h 793"/>
                <a:gd name="T36" fmla="*/ 211 w 272"/>
                <a:gd name="T37" fmla="*/ 692 h 793"/>
                <a:gd name="T38" fmla="*/ 177 w 272"/>
                <a:gd name="T39" fmla="*/ 633 h 793"/>
                <a:gd name="T40" fmla="*/ 144 w 272"/>
                <a:gd name="T41" fmla="*/ 573 h 793"/>
                <a:gd name="T42" fmla="*/ 115 w 272"/>
                <a:gd name="T43" fmla="*/ 516 h 793"/>
                <a:gd name="T44" fmla="*/ 90 w 272"/>
                <a:gd name="T45" fmla="*/ 458 h 793"/>
                <a:gd name="T46" fmla="*/ 68 w 272"/>
                <a:gd name="T47" fmla="*/ 402 h 793"/>
                <a:gd name="T48" fmla="*/ 51 w 272"/>
                <a:gd name="T49" fmla="*/ 348 h 793"/>
                <a:gd name="T50" fmla="*/ 38 w 272"/>
                <a:gd name="T51" fmla="*/ 296 h 793"/>
                <a:gd name="T52" fmla="*/ 28 w 272"/>
                <a:gd name="T53" fmla="*/ 246 h 793"/>
                <a:gd name="T54" fmla="*/ 23 w 272"/>
                <a:gd name="T55" fmla="*/ 200 h 793"/>
                <a:gd name="T56" fmla="*/ 22 w 272"/>
                <a:gd name="T57" fmla="*/ 156 h 793"/>
                <a:gd name="T58" fmla="*/ 24 w 272"/>
                <a:gd name="T59" fmla="*/ 117 h 793"/>
                <a:gd name="T60" fmla="*/ 32 w 272"/>
                <a:gd name="T61" fmla="*/ 83 h 793"/>
                <a:gd name="T62" fmla="*/ 43 w 272"/>
                <a:gd name="T63" fmla="*/ 52 h 793"/>
                <a:gd name="T64" fmla="*/ 58 w 272"/>
                <a:gd name="T65" fmla="*/ 26 h 793"/>
                <a:gd name="T66" fmla="*/ 67 w 272"/>
                <a:gd name="T67" fmla="*/ 16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2" h="793">
                  <a:moveTo>
                    <a:pt x="51" y="0"/>
                  </a:moveTo>
                  <a:lnTo>
                    <a:pt x="51" y="0"/>
                  </a:lnTo>
                  <a:lnTo>
                    <a:pt x="40" y="13"/>
                  </a:lnTo>
                  <a:lnTo>
                    <a:pt x="32" y="28"/>
                  </a:lnTo>
                  <a:lnTo>
                    <a:pt x="23" y="42"/>
                  </a:lnTo>
                  <a:lnTo>
                    <a:pt x="16" y="59"/>
                  </a:lnTo>
                  <a:lnTo>
                    <a:pt x="10" y="76"/>
                  </a:lnTo>
                  <a:lnTo>
                    <a:pt x="5" y="95"/>
                  </a:lnTo>
                  <a:lnTo>
                    <a:pt x="2" y="115"/>
                  </a:lnTo>
                  <a:lnTo>
                    <a:pt x="0" y="134"/>
                  </a:lnTo>
                  <a:lnTo>
                    <a:pt x="0" y="156"/>
                  </a:lnTo>
                  <a:lnTo>
                    <a:pt x="0" y="178"/>
                  </a:lnTo>
                  <a:lnTo>
                    <a:pt x="1" y="202"/>
                  </a:lnTo>
                  <a:lnTo>
                    <a:pt x="3" y="225"/>
                  </a:lnTo>
                  <a:lnTo>
                    <a:pt x="6" y="250"/>
                  </a:lnTo>
                  <a:lnTo>
                    <a:pt x="11" y="276"/>
                  </a:lnTo>
                  <a:lnTo>
                    <a:pt x="16" y="301"/>
                  </a:lnTo>
                  <a:lnTo>
                    <a:pt x="23" y="327"/>
                  </a:lnTo>
                  <a:lnTo>
                    <a:pt x="29" y="355"/>
                  </a:lnTo>
                  <a:lnTo>
                    <a:pt x="39" y="381"/>
                  </a:lnTo>
                  <a:lnTo>
                    <a:pt x="48" y="409"/>
                  </a:lnTo>
                  <a:lnTo>
                    <a:pt x="59" y="439"/>
                  </a:lnTo>
                  <a:lnTo>
                    <a:pt x="70" y="468"/>
                  </a:lnTo>
                  <a:lnTo>
                    <a:pt x="82" y="496"/>
                  </a:lnTo>
                  <a:lnTo>
                    <a:pt x="96" y="525"/>
                  </a:lnTo>
                  <a:lnTo>
                    <a:pt x="110" y="555"/>
                  </a:lnTo>
                  <a:lnTo>
                    <a:pt x="124" y="585"/>
                  </a:lnTo>
                  <a:lnTo>
                    <a:pt x="141" y="615"/>
                  </a:lnTo>
                  <a:lnTo>
                    <a:pt x="157" y="644"/>
                  </a:lnTo>
                  <a:lnTo>
                    <a:pt x="176" y="673"/>
                  </a:lnTo>
                  <a:lnTo>
                    <a:pt x="194" y="703"/>
                  </a:lnTo>
                  <a:lnTo>
                    <a:pt x="213" y="734"/>
                  </a:lnTo>
                  <a:lnTo>
                    <a:pt x="233" y="764"/>
                  </a:lnTo>
                  <a:lnTo>
                    <a:pt x="254" y="793"/>
                  </a:lnTo>
                  <a:lnTo>
                    <a:pt x="272" y="779"/>
                  </a:lnTo>
                  <a:lnTo>
                    <a:pt x="251" y="750"/>
                  </a:lnTo>
                  <a:lnTo>
                    <a:pt x="231" y="720"/>
                  </a:lnTo>
                  <a:lnTo>
                    <a:pt x="211" y="692"/>
                  </a:lnTo>
                  <a:lnTo>
                    <a:pt x="194" y="662"/>
                  </a:lnTo>
                  <a:lnTo>
                    <a:pt x="177" y="633"/>
                  </a:lnTo>
                  <a:lnTo>
                    <a:pt x="161" y="603"/>
                  </a:lnTo>
                  <a:lnTo>
                    <a:pt x="144" y="573"/>
                  </a:lnTo>
                  <a:lnTo>
                    <a:pt x="130" y="543"/>
                  </a:lnTo>
                  <a:lnTo>
                    <a:pt x="115" y="516"/>
                  </a:lnTo>
                  <a:lnTo>
                    <a:pt x="102" y="487"/>
                  </a:lnTo>
                  <a:lnTo>
                    <a:pt x="90" y="458"/>
                  </a:lnTo>
                  <a:lnTo>
                    <a:pt x="79" y="430"/>
                  </a:lnTo>
                  <a:lnTo>
                    <a:pt x="68" y="402"/>
                  </a:lnTo>
                  <a:lnTo>
                    <a:pt x="59" y="374"/>
                  </a:lnTo>
                  <a:lnTo>
                    <a:pt x="51" y="348"/>
                  </a:lnTo>
                  <a:lnTo>
                    <a:pt x="45" y="320"/>
                  </a:lnTo>
                  <a:lnTo>
                    <a:pt x="38" y="296"/>
                  </a:lnTo>
                  <a:lnTo>
                    <a:pt x="33" y="271"/>
                  </a:lnTo>
                  <a:lnTo>
                    <a:pt x="28" y="246"/>
                  </a:lnTo>
                  <a:lnTo>
                    <a:pt x="25" y="223"/>
                  </a:lnTo>
                  <a:lnTo>
                    <a:pt x="23" y="200"/>
                  </a:lnTo>
                  <a:lnTo>
                    <a:pt x="22" y="178"/>
                  </a:lnTo>
                  <a:lnTo>
                    <a:pt x="22" y="156"/>
                  </a:lnTo>
                  <a:lnTo>
                    <a:pt x="22" y="137"/>
                  </a:lnTo>
                  <a:lnTo>
                    <a:pt x="24" y="117"/>
                  </a:lnTo>
                  <a:lnTo>
                    <a:pt x="27" y="100"/>
                  </a:lnTo>
                  <a:lnTo>
                    <a:pt x="32" y="83"/>
                  </a:lnTo>
                  <a:lnTo>
                    <a:pt x="36" y="68"/>
                  </a:lnTo>
                  <a:lnTo>
                    <a:pt x="43" y="52"/>
                  </a:lnTo>
                  <a:lnTo>
                    <a:pt x="49" y="39"/>
                  </a:lnTo>
                  <a:lnTo>
                    <a:pt x="58" y="26"/>
                  </a:lnTo>
                  <a:lnTo>
                    <a:pt x="67" y="16"/>
                  </a:lnTo>
                  <a:lnTo>
                    <a:pt x="67" y="16"/>
                  </a:lnTo>
                  <a:lnTo>
                    <a:pt x="51" y="0"/>
                  </a:lnTo>
                  <a:close/>
                </a:path>
              </a:pathLst>
            </a:custGeom>
            <a:solidFill>
              <a:srgbClr val="000000"/>
            </a:solidFill>
            <a:ln w="9525">
              <a:solidFill>
                <a:schemeClr val="tx1"/>
              </a:solidFill>
              <a:round/>
              <a:headEnd/>
              <a:tailEnd/>
            </a:ln>
          </p:spPr>
          <p:txBody>
            <a:bodyPr/>
            <a:lstStyle/>
            <a:p>
              <a:endParaRPr lang="en-US"/>
            </a:p>
          </p:txBody>
        </p:sp>
        <p:sp>
          <p:nvSpPr>
            <p:cNvPr id="34" name="Freeform 23"/>
            <p:cNvSpPr>
              <a:spLocks/>
            </p:cNvSpPr>
            <p:nvPr/>
          </p:nvSpPr>
          <p:spPr bwMode="auto">
            <a:xfrm>
              <a:off x="5233" y="2654"/>
              <a:ext cx="316" cy="203"/>
            </a:xfrm>
            <a:custGeom>
              <a:avLst/>
              <a:gdLst>
                <a:gd name="T0" fmla="*/ 633 w 633"/>
                <a:gd name="T1" fmla="*/ 393 h 407"/>
                <a:gd name="T2" fmla="*/ 633 w 633"/>
                <a:gd name="T3" fmla="*/ 393 h 407"/>
                <a:gd name="T4" fmla="*/ 590 w 633"/>
                <a:gd name="T5" fmla="*/ 337 h 407"/>
                <a:gd name="T6" fmla="*/ 545 w 633"/>
                <a:gd name="T7" fmla="*/ 283 h 407"/>
                <a:gd name="T8" fmla="*/ 501 w 633"/>
                <a:gd name="T9" fmla="*/ 234 h 407"/>
                <a:gd name="T10" fmla="*/ 455 w 633"/>
                <a:gd name="T11" fmla="*/ 190 h 407"/>
                <a:gd name="T12" fmla="*/ 410 w 633"/>
                <a:gd name="T13" fmla="*/ 147 h 407"/>
                <a:gd name="T14" fmla="*/ 366 w 633"/>
                <a:gd name="T15" fmla="*/ 112 h 407"/>
                <a:gd name="T16" fmla="*/ 321 w 633"/>
                <a:gd name="T17" fmla="*/ 81 h 407"/>
                <a:gd name="T18" fmla="*/ 279 w 633"/>
                <a:gd name="T19" fmla="*/ 53 h 407"/>
                <a:gd name="T20" fmla="*/ 237 w 633"/>
                <a:gd name="T21" fmla="*/ 33 h 407"/>
                <a:gd name="T22" fmla="*/ 197 w 633"/>
                <a:gd name="T23" fmla="*/ 16 h 407"/>
                <a:gd name="T24" fmla="*/ 158 w 633"/>
                <a:gd name="T25" fmla="*/ 5 h 407"/>
                <a:gd name="T26" fmla="*/ 121 w 633"/>
                <a:gd name="T27" fmla="*/ 0 h 407"/>
                <a:gd name="T28" fmla="*/ 86 w 633"/>
                <a:gd name="T29" fmla="*/ 1 h 407"/>
                <a:gd name="T30" fmla="*/ 54 w 633"/>
                <a:gd name="T31" fmla="*/ 10 h 407"/>
                <a:gd name="T32" fmla="*/ 26 w 633"/>
                <a:gd name="T33" fmla="*/ 23 h 407"/>
                <a:gd name="T34" fmla="*/ 0 w 633"/>
                <a:gd name="T35" fmla="*/ 44 h 407"/>
                <a:gd name="T36" fmla="*/ 16 w 633"/>
                <a:gd name="T37" fmla="*/ 60 h 407"/>
                <a:gd name="T38" fmla="*/ 37 w 633"/>
                <a:gd name="T39" fmla="*/ 42 h 407"/>
                <a:gd name="T40" fmla="*/ 61 w 633"/>
                <a:gd name="T41" fmla="*/ 30 h 407"/>
                <a:gd name="T42" fmla="*/ 89 w 633"/>
                <a:gd name="T43" fmla="*/ 24 h 407"/>
                <a:gd name="T44" fmla="*/ 121 w 633"/>
                <a:gd name="T45" fmla="*/ 23 h 407"/>
                <a:gd name="T46" fmla="*/ 154 w 633"/>
                <a:gd name="T47" fmla="*/ 28 h 407"/>
                <a:gd name="T48" fmla="*/ 190 w 633"/>
                <a:gd name="T49" fmla="*/ 37 h 407"/>
                <a:gd name="T50" fmla="*/ 228 w 633"/>
                <a:gd name="T51" fmla="*/ 53 h 407"/>
                <a:gd name="T52" fmla="*/ 268 w 633"/>
                <a:gd name="T53" fmla="*/ 74 h 407"/>
                <a:gd name="T54" fmla="*/ 310 w 633"/>
                <a:gd name="T55" fmla="*/ 99 h 407"/>
                <a:gd name="T56" fmla="*/ 353 w 633"/>
                <a:gd name="T57" fmla="*/ 130 h 407"/>
                <a:gd name="T58" fmla="*/ 397 w 633"/>
                <a:gd name="T59" fmla="*/ 166 h 407"/>
                <a:gd name="T60" fmla="*/ 440 w 633"/>
                <a:gd name="T61" fmla="*/ 206 h 407"/>
                <a:gd name="T62" fmla="*/ 485 w 633"/>
                <a:gd name="T63" fmla="*/ 250 h 407"/>
                <a:gd name="T64" fmla="*/ 529 w 633"/>
                <a:gd name="T65" fmla="*/ 299 h 407"/>
                <a:gd name="T66" fmla="*/ 572 w 633"/>
                <a:gd name="T67" fmla="*/ 351 h 407"/>
                <a:gd name="T68" fmla="*/ 615 w 633"/>
                <a:gd name="T69" fmla="*/ 407 h 407"/>
                <a:gd name="T70" fmla="*/ 615 w 633"/>
                <a:gd name="T71" fmla="*/ 407 h 407"/>
                <a:gd name="T72" fmla="*/ 633 w 633"/>
                <a:gd name="T73" fmla="*/ 393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3" h="407">
                  <a:moveTo>
                    <a:pt x="633" y="393"/>
                  </a:moveTo>
                  <a:lnTo>
                    <a:pt x="633" y="393"/>
                  </a:lnTo>
                  <a:lnTo>
                    <a:pt x="590" y="337"/>
                  </a:lnTo>
                  <a:lnTo>
                    <a:pt x="545" y="283"/>
                  </a:lnTo>
                  <a:lnTo>
                    <a:pt x="501" y="234"/>
                  </a:lnTo>
                  <a:lnTo>
                    <a:pt x="455" y="190"/>
                  </a:lnTo>
                  <a:lnTo>
                    <a:pt x="410" y="147"/>
                  </a:lnTo>
                  <a:lnTo>
                    <a:pt x="366" y="112"/>
                  </a:lnTo>
                  <a:lnTo>
                    <a:pt x="321" y="81"/>
                  </a:lnTo>
                  <a:lnTo>
                    <a:pt x="279" y="53"/>
                  </a:lnTo>
                  <a:lnTo>
                    <a:pt x="237" y="33"/>
                  </a:lnTo>
                  <a:lnTo>
                    <a:pt x="197" y="16"/>
                  </a:lnTo>
                  <a:lnTo>
                    <a:pt x="158" y="5"/>
                  </a:lnTo>
                  <a:lnTo>
                    <a:pt x="121" y="0"/>
                  </a:lnTo>
                  <a:lnTo>
                    <a:pt x="86" y="1"/>
                  </a:lnTo>
                  <a:lnTo>
                    <a:pt x="54" y="10"/>
                  </a:lnTo>
                  <a:lnTo>
                    <a:pt x="26" y="23"/>
                  </a:lnTo>
                  <a:lnTo>
                    <a:pt x="0" y="44"/>
                  </a:lnTo>
                  <a:lnTo>
                    <a:pt x="16" y="60"/>
                  </a:lnTo>
                  <a:lnTo>
                    <a:pt x="37" y="42"/>
                  </a:lnTo>
                  <a:lnTo>
                    <a:pt x="61" y="30"/>
                  </a:lnTo>
                  <a:lnTo>
                    <a:pt x="89" y="24"/>
                  </a:lnTo>
                  <a:lnTo>
                    <a:pt x="121" y="23"/>
                  </a:lnTo>
                  <a:lnTo>
                    <a:pt x="154" y="28"/>
                  </a:lnTo>
                  <a:lnTo>
                    <a:pt x="190" y="37"/>
                  </a:lnTo>
                  <a:lnTo>
                    <a:pt x="228" y="53"/>
                  </a:lnTo>
                  <a:lnTo>
                    <a:pt x="268" y="74"/>
                  </a:lnTo>
                  <a:lnTo>
                    <a:pt x="310" y="99"/>
                  </a:lnTo>
                  <a:lnTo>
                    <a:pt x="353" y="130"/>
                  </a:lnTo>
                  <a:lnTo>
                    <a:pt x="397" y="166"/>
                  </a:lnTo>
                  <a:lnTo>
                    <a:pt x="440" y="206"/>
                  </a:lnTo>
                  <a:lnTo>
                    <a:pt x="485" y="250"/>
                  </a:lnTo>
                  <a:lnTo>
                    <a:pt x="529" y="299"/>
                  </a:lnTo>
                  <a:lnTo>
                    <a:pt x="572" y="351"/>
                  </a:lnTo>
                  <a:lnTo>
                    <a:pt x="615" y="407"/>
                  </a:lnTo>
                  <a:lnTo>
                    <a:pt x="615" y="407"/>
                  </a:lnTo>
                  <a:lnTo>
                    <a:pt x="633" y="393"/>
                  </a:lnTo>
                  <a:close/>
                </a:path>
              </a:pathLst>
            </a:custGeom>
            <a:solidFill>
              <a:srgbClr val="000000"/>
            </a:solidFill>
            <a:ln w="9525">
              <a:solidFill>
                <a:schemeClr val="tx1"/>
              </a:solidFill>
              <a:round/>
              <a:headEnd/>
              <a:tailEnd/>
            </a:ln>
          </p:spPr>
          <p:txBody>
            <a:bodyPr/>
            <a:lstStyle/>
            <a:p>
              <a:endParaRPr lang="en-US"/>
            </a:p>
          </p:txBody>
        </p:sp>
        <p:sp>
          <p:nvSpPr>
            <p:cNvPr id="35" name="Freeform 24"/>
            <p:cNvSpPr>
              <a:spLocks/>
            </p:cNvSpPr>
            <p:nvPr/>
          </p:nvSpPr>
          <p:spPr bwMode="auto">
            <a:xfrm>
              <a:off x="5417" y="2958"/>
              <a:ext cx="33" cy="38"/>
            </a:xfrm>
            <a:custGeom>
              <a:avLst/>
              <a:gdLst>
                <a:gd name="T0" fmla="*/ 18 w 67"/>
                <a:gd name="T1" fmla="*/ 0 h 77"/>
                <a:gd name="T2" fmla="*/ 6 w 67"/>
                <a:gd name="T3" fmla="*/ 14 h 77"/>
                <a:gd name="T4" fmla="*/ 0 w 67"/>
                <a:gd name="T5" fmla="*/ 30 h 77"/>
                <a:gd name="T6" fmla="*/ 3 w 67"/>
                <a:gd name="T7" fmla="*/ 45 h 77"/>
                <a:gd name="T8" fmla="*/ 9 w 67"/>
                <a:gd name="T9" fmla="*/ 60 h 77"/>
                <a:gd name="T10" fmla="*/ 20 w 67"/>
                <a:gd name="T11" fmla="*/ 70 h 77"/>
                <a:gd name="T12" fmla="*/ 35 w 67"/>
                <a:gd name="T13" fmla="*/ 77 h 77"/>
                <a:gd name="T14" fmla="*/ 50 w 67"/>
                <a:gd name="T15" fmla="*/ 77 h 77"/>
                <a:gd name="T16" fmla="*/ 67 w 67"/>
                <a:gd name="T17" fmla="*/ 69 h 77"/>
                <a:gd name="T18" fmla="*/ 18 w 67"/>
                <a:gd name="T1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77">
                  <a:moveTo>
                    <a:pt x="18" y="0"/>
                  </a:moveTo>
                  <a:lnTo>
                    <a:pt x="6" y="14"/>
                  </a:lnTo>
                  <a:lnTo>
                    <a:pt x="0" y="30"/>
                  </a:lnTo>
                  <a:lnTo>
                    <a:pt x="3" y="45"/>
                  </a:lnTo>
                  <a:lnTo>
                    <a:pt x="9" y="60"/>
                  </a:lnTo>
                  <a:lnTo>
                    <a:pt x="20" y="70"/>
                  </a:lnTo>
                  <a:lnTo>
                    <a:pt x="35" y="77"/>
                  </a:lnTo>
                  <a:lnTo>
                    <a:pt x="50" y="77"/>
                  </a:lnTo>
                  <a:lnTo>
                    <a:pt x="67" y="69"/>
                  </a:lnTo>
                  <a:lnTo>
                    <a:pt x="18" y="0"/>
                  </a:lnTo>
                  <a:close/>
                </a:path>
              </a:pathLst>
            </a:custGeom>
            <a:solidFill>
              <a:srgbClr val="000000"/>
            </a:solidFill>
            <a:ln w="9525">
              <a:solidFill>
                <a:schemeClr val="tx1"/>
              </a:solidFill>
              <a:round/>
              <a:headEnd/>
              <a:tailEnd/>
            </a:ln>
          </p:spPr>
          <p:txBody>
            <a:bodyPr/>
            <a:lstStyle/>
            <a:p>
              <a:endParaRPr lang="en-US"/>
            </a:p>
          </p:txBody>
        </p:sp>
        <p:sp>
          <p:nvSpPr>
            <p:cNvPr id="36" name="Freeform 25"/>
            <p:cNvSpPr>
              <a:spLocks/>
            </p:cNvSpPr>
            <p:nvPr/>
          </p:nvSpPr>
          <p:spPr bwMode="auto">
            <a:xfrm>
              <a:off x="5426" y="2822"/>
              <a:ext cx="205" cy="170"/>
            </a:xfrm>
            <a:custGeom>
              <a:avLst/>
              <a:gdLst>
                <a:gd name="T0" fmla="*/ 387 w 411"/>
                <a:gd name="T1" fmla="*/ 34 h 341"/>
                <a:gd name="T2" fmla="*/ 362 w 411"/>
                <a:gd name="T3" fmla="*/ 0 h 341"/>
                <a:gd name="T4" fmla="*/ 0 w 411"/>
                <a:gd name="T5" fmla="*/ 272 h 341"/>
                <a:gd name="T6" fmla="*/ 49 w 411"/>
                <a:gd name="T7" fmla="*/ 341 h 341"/>
                <a:gd name="T8" fmla="*/ 411 w 411"/>
                <a:gd name="T9" fmla="*/ 69 h 341"/>
                <a:gd name="T10" fmla="*/ 387 w 411"/>
                <a:gd name="T11" fmla="*/ 34 h 341"/>
              </a:gdLst>
              <a:ahLst/>
              <a:cxnLst>
                <a:cxn ang="0">
                  <a:pos x="T0" y="T1"/>
                </a:cxn>
                <a:cxn ang="0">
                  <a:pos x="T2" y="T3"/>
                </a:cxn>
                <a:cxn ang="0">
                  <a:pos x="T4" y="T5"/>
                </a:cxn>
                <a:cxn ang="0">
                  <a:pos x="T6" y="T7"/>
                </a:cxn>
                <a:cxn ang="0">
                  <a:pos x="T8" y="T9"/>
                </a:cxn>
                <a:cxn ang="0">
                  <a:pos x="T10" y="T11"/>
                </a:cxn>
              </a:cxnLst>
              <a:rect l="0" t="0" r="r" b="b"/>
              <a:pathLst>
                <a:path w="411" h="341">
                  <a:moveTo>
                    <a:pt x="387" y="34"/>
                  </a:moveTo>
                  <a:lnTo>
                    <a:pt x="362" y="0"/>
                  </a:lnTo>
                  <a:lnTo>
                    <a:pt x="0" y="272"/>
                  </a:lnTo>
                  <a:lnTo>
                    <a:pt x="49" y="341"/>
                  </a:lnTo>
                  <a:lnTo>
                    <a:pt x="411" y="69"/>
                  </a:lnTo>
                  <a:lnTo>
                    <a:pt x="387" y="34"/>
                  </a:lnTo>
                  <a:close/>
                </a:path>
              </a:pathLst>
            </a:custGeom>
            <a:solidFill>
              <a:srgbClr val="000000"/>
            </a:solidFill>
            <a:ln w="9525">
              <a:solidFill>
                <a:schemeClr val="tx1"/>
              </a:solidFill>
              <a:round/>
              <a:headEnd/>
              <a:tailEnd/>
            </a:ln>
          </p:spPr>
          <p:txBody>
            <a:bodyPr/>
            <a:lstStyle/>
            <a:p>
              <a:endParaRPr lang="en-US"/>
            </a:p>
          </p:txBody>
        </p:sp>
        <p:sp>
          <p:nvSpPr>
            <p:cNvPr id="37" name="Freeform 26"/>
            <p:cNvSpPr>
              <a:spLocks/>
            </p:cNvSpPr>
            <p:nvPr/>
          </p:nvSpPr>
          <p:spPr bwMode="auto">
            <a:xfrm>
              <a:off x="5607" y="2818"/>
              <a:ext cx="33" cy="38"/>
            </a:xfrm>
            <a:custGeom>
              <a:avLst/>
              <a:gdLst>
                <a:gd name="T0" fmla="*/ 49 w 67"/>
                <a:gd name="T1" fmla="*/ 77 h 77"/>
                <a:gd name="T2" fmla="*/ 61 w 67"/>
                <a:gd name="T3" fmla="*/ 63 h 77"/>
                <a:gd name="T4" fmla="*/ 67 w 67"/>
                <a:gd name="T5" fmla="*/ 47 h 77"/>
                <a:gd name="T6" fmla="*/ 64 w 67"/>
                <a:gd name="T7" fmla="*/ 32 h 77"/>
                <a:gd name="T8" fmla="*/ 58 w 67"/>
                <a:gd name="T9" fmla="*/ 17 h 77"/>
                <a:gd name="T10" fmla="*/ 47 w 67"/>
                <a:gd name="T11" fmla="*/ 7 h 77"/>
                <a:gd name="T12" fmla="*/ 32 w 67"/>
                <a:gd name="T13" fmla="*/ 0 h 77"/>
                <a:gd name="T14" fmla="*/ 17 w 67"/>
                <a:gd name="T15" fmla="*/ 0 h 77"/>
                <a:gd name="T16" fmla="*/ 0 w 67"/>
                <a:gd name="T17" fmla="*/ 8 h 77"/>
                <a:gd name="T18" fmla="*/ 49 w 67"/>
                <a:gd name="T1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77">
                  <a:moveTo>
                    <a:pt x="49" y="77"/>
                  </a:moveTo>
                  <a:lnTo>
                    <a:pt x="61" y="63"/>
                  </a:lnTo>
                  <a:lnTo>
                    <a:pt x="67" y="47"/>
                  </a:lnTo>
                  <a:lnTo>
                    <a:pt x="64" y="32"/>
                  </a:lnTo>
                  <a:lnTo>
                    <a:pt x="58" y="17"/>
                  </a:lnTo>
                  <a:lnTo>
                    <a:pt x="47" y="7"/>
                  </a:lnTo>
                  <a:lnTo>
                    <a:pt x="32" y="0"/>
                  </a:lnTo>
                  <a:lnTo>
                    <a:pt x="17" y="0"/>
                  </a:lnTo>
                  <a:lnTo>
                    <a:pt x="0" y="8"/>
                  </a:lnTo>
                  <a:lnTo>
                    <a:pt x="49" y="77"/>
                  </a:lnTo>
                  <a:close/>
                </a:path>
              </a:pathLst>
            </a:custGeom>
            <a:solidFill>
              <a:srgbClr val="000000"/>
            </a:solidFill>
            <a:ln w="9525">
              <a:solidFill>
                <a:schemeClr val="tx1"/>
              </a:solidFill>
              <a:round/>
              <a:headEnd/>
              <a:tailEnd/>
            </a:ln>
          </p:spPr>
          <p:txBody>
            <a:bodyPr/>
            <a:lstStyle/>
            <a:p>
              <a:endParaRPr lang="en-US"/>
            </a:p>
          </p:txBody>
        </p:sp>
        <p:sp>
          <p:nvSpPr>
            <p:cNvPr id="38" name="Freeform 27"/>
            <p:cNvSpPr>
              <a:spLocks/>
            </p:cNvSpPr>
            <p:nvPr/>
          </p:nvSpPr>
          <p:spPr bwMode="auto">
            <a:xfrm>
              <a:off x="5379" y="2900"/>
              <a:ext cx="145" cy="28"/>
            </a:xfrm>
            <a:custGeom>
              <a:avLst/>
              <a:gdLst>
                <a:gd name="T0" fmla="*/ 288 w 291"/>
                <a:gd name="T1" fmla="*/ 40 h 55"/>
                <a:gd name="T2" fmla="*/ 272 w 291"/>
                <a:gd name="T3" fmla="*/ 21 h 55"/>
                <a:gd name="T4" fmla="*/ 3 w 291"/>
                <a:gd name="T5" fmla="*/ 0 h 55"/>
                <a:gd name="T6" fmla="*/ 0 w 291"/>
                <a:gd name="T7" fmla="*/ 34 h 55"/>
                <a:gd name="T8" fmla="*/ 270 w 291"/>
                <a:gd name="T9" fmla="*/ 55 h 55"/>
                <a:gd name="T10" fmla="*/ 255 w 291"/>
                <a:gd name="T11" fmla="*/ 36 h 55"/>
                <a:gd name="T12" fmla="*/ 288 w 291"/>
                <a:gd name="T13" fmla="*/ 40 h 55"/>
                <a:gd name="T14" fmla="*/ 291 w 291"/>
                <a:gd name="T15" fmla="*/ 22 h 55"/>
                <a:gd name="T16" fmla="*/ 272 w 291"/>
                <a:gd name="T17" fmla="*/ 21 h 55"/>
                <a:gd name="T18" fmla="*/ 288 w 291"/>
                <a:gd name="T19"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55">
                  <a:moveTo>
                    <a:pt x="288" y="40"/>
                  </a:moveTo>
                  <a:lnTo>
                    <a:pt x="272" y="21"/>
                  </a:lnTo>
                  <a:lnTo>
                    <a:pt x="3" y="0"/>
                  </a:lnTo>
                  <a:lnTo>
                    <a:pt x="0" y="34"/>
                  </a:lnTo>
                  <a:lnTo>
                    <a:pt x="270" y="55"/>
                  </a:lnTo>
                  <a:lnTo>
                    <a:pt x="255" y="36"/>
                  </a:lnTo>
                  <a:lnTo>
                    <a:pt x="288" y="40"/>
                  </a:lnTo>
                  <a:lnTo>
                    <a:pt x="291" y="22"/>
                  </a:lnTo>
                  <a:lnTo>
                    <a:pt x="272" y="21"/>
                  </a:lnTo>
                  <a:lnTo>
                    <a:pt x="288" y="40"/>
                  </a:lnTo>
                  <a:close/>
                </a:path>
              </a:pathLst>
            </a:custGeom>
            <a:solidFill>
              <a:srgbClr val="000000"/>
            </a:solidFill>
            <a:ln w="9525">
              <a:solidFill>
                <a:schemeClr val="tx1"/>
              </a:solidFill>
              <a:round/>
              <a:headEnd/>
              <a:tailEnd/>
            </a:ln>
          </p:spPr>
          <p:txBody>
            <a:bodyPr/>
            <a:lstStyle/>
            <a:p>
              <a:endParaRPr lang="en-US"/>
            </a:p>
          </p:txBody>
        </p:sp>
        <p:sp>
          <p:nvSpPr>
            <p:cNvPr id="39" name="Freeform 28"/>
            <p:cNvSpPr>
              <a:spLocks/>
            </p:cNvSpPr>
            <p:nvPr/>
          </p:nvSpPr>
          <p:spPr bwMode="auto">
            <a:xfrm>
              <a:off x="5488" y="2918"/>
              <a:ext cx="34" cy="126"/>
            </a:xfrm>
            <a:custGeom>
              <a:avLst/>
              <a:gdLst>
                <a:gd name="T0" fmla="*/ 16 w 68"/>
                <a:gd name="T1" fmla="*/ 249 h 251"/>
                <a:gd name="T2" fmla="*/ 33 w 68"/>
                <a:gd name="T3" fmla="*/ 251 h 251"/>
                <a:gd name="T4" fmla="*/ 68 w 68"/>
                <a:gd name="T5" fmla="*/ 4 h 251"/>
                <a:gd name="T6" fmla="*/ 35 w 68"/>
                <a:gd name="T7" fmla="*/ 0 h 251"/>
                <a:gd name="T8" fmla="*/ 0 w 68"/>
                <a:gd name="T9" fmla="*/ 247 h 251"/>
                <a:gd name="T10" fmla="*/ 16 w 68"/>
                <a:gd name="T11" fmla="*/ 249 h 251"/>
              </a:gdLst>
              <a:ahLst/>
              <a:cxnLst>
                <a:cxn ang="0">
                  <a:pos x="T0" y="T1"/>
                </a:cxn>
                <a:cxn ang="0">
                  <a:pos x="T2" y="T3"/>
                </a:cxn>
                <a:cxn ang="0">
                  <a:pos x="T4" y="T5"/>
                </a:cxn>
                <a:cxn ang="0">
                  <a:pos x="T6" y="T7"/>
                </a:cxn>
                <a:cxn ang="0">
                  <a:pos x="T8" y="T9"/>
                </a:cxn>
                <a:cxn ang="0">
                  <a:pos x="T10" y="T11"/>
                </a:cxn>
              </a:cxnLst>
              <a:rect l="0" t="0" r="r" b="b"/>
              <a:pathLst>
                <a:path w="68" h="251">
                  <a:moveTo>
                    <a:pt x="16" y="249"/>
                  </a:moveTo>
                  <a:lnTo>
                    <a:pt x="33" y="251"/>
                  </a:lnTo>
                  <a:lnTo>
                    <a:pt x="68" y="4"/>
                  </a:lnTo>
                  <a:lnTo>
                    <a:pt x="35" y="0"/>
                  </a:lnTo>
                  <a:lnTo>
                    <a:pt x="0" y="247"/>
                  </a:lnTo>
                  <a:lnTo>
                    <a:pt x="16" y="249"/>
                  </a:lnTo>
                  <a:close/>
                </a:path>
              </a:pathLst>
            </a:custGeom>
            <a:solidFill>
              <a:srgbClr val="000000"/>
            </a:solidFill>
            <a:ln w="9525">
              <a:solidFill>
                <a:schemeClr val="tx1"/>
              </a:solidFill>
              <a:round/>
              <a:headEnd/>
              <a:tailEnd/>
            </a:ln>
          </p:spPr>
          <p:txBody>
            <a:bodyPr/>
            <a:lstStyle/>
            <a:p>
              <a:endParaRPr lang="en-US"/>
            </a:p>
          </p:txBody>
        </p:sp>
      </p:grpSp>
      <p:sp>
        <p:nvSpPr>
          <p:cNvPr id="41" name="Line 30"/>
          <p:cNvSpPr>
            <a:spLocks noChangeShapeType="1"/>
          </p:cNvSpPr>
          <p:nvPr/>
        </p:nvSpPr>
        <p:spPr bwMode="auto">
          <a:xfrm>
            <a:off x="6921500" y="2489200"/>
            <a:ext cx="41751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42" name="Group 31"/>
          <p:cNvGrpSpPr>
            <a:grpSpLocks/>
          </p:cNvGrpSpPr>
          <p:nvPr/>
        </p:nvGrpSpPr>
        <p:grpSpPr bwMode="auto">
          <a:xfrm>
            <a:off x="1206500" y="3594100"/>
            <a:ext cx="1371600" cy="1143000"/>
            <a:chOff x="105" y="3366"/>
            <a:chExt cx="1150" cy="839"/>
          </a:xfrm>
        </p:grpSpPr>
        <p:sp>
          <p:nvSpPr>
            <p:cNvPr id="43" name="Rectangle 32"/>
            <p:cNvSpPr>
              <a:spLocks noChangeArrowheads="1"/>
            </p:cNvSpPr>
            <p:nvPr/>
          </p:nvSpPr>
          <p:spPr bwMode="auto">
            <a:xfrm>
              <a:off x="105" y="3366"/>
              <a:ext cx="1150" cy="83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44" name="Object 33"/>
            <p:cNvGraphicFramePr>
              <a:graphicFrameLocks noChangeAspect="1"/>
            </p:cNvGraphicFramePr>
            <p:nvPr/>
          </p:nvGraphicFramePr>
          <p:xfrm>
            <a:off x="192" y="3497"/>
            <a:ext cx="910" cy="649"/>
          </p:xfrm>
          <a:graphic>
            <a:graphicData uri="http://schemas.openxmlformats.org/presentationml/2006/ole">
              <mc:AlternateContent xmlns:mc="http://schemas.openxmlformats.org/markup-compatibility/2006">
                <mc:Choice xmlns:v="urn:schemas-microsoft-com:vml" Requires="v">
                  <p:oleObj spid="_x0000_s15487" name="ClipArt" r:id="rId5" imgW="4006800" imgH="2856960" progId="MS_ClipArt_Gallery.2">
                    <p:embed/>
                  </p:oleObj>
                </mc:Choice>
                <mc:Fallback>
                  <p:oleObj name="ClipArt" r:id="rId5" imgW="4006800" imgH="285696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 y="3497"/>
                          <a:ext cx="910" cy="649"/>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45" name="Group 34"/>
          <p:cNvGrpSpPr>
            <a:grpSpLocks/>
          </p:cNvGrpSpPr>
          <p:nvPr/>
        </p:nvGrpSpPr>
        <p:grpSpPr bwMode="auto">
          <a:xfrm>
            <a:off x="7415213" y="3386138"/>
            <a:ext cx="1108075" cy="1030287"/>
            <a:chOff x="4759" y="2244"/>
            <a:chExt cx="698" cy="649"/>
          </a:xfrm>
        </p:grpSpPr>
        <p:sp>
          <p:nvSpPr>
            <p:cNvPr id="46" name="Rectangle 35"/>
            <p:cNvSpPr>
              <a:spLocks noChangeArrowheads="1"/>
            </p:cNvSpPr>
            <p:nvPr/>
          </p:nvSpPr>
          <p:spPr bwMode="auto">
            <a:xfrm>
              <a:off x="4759" y="2244"/>
              <a:ext cx="698" cy="649"/>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47" name="Group 36"/>
            <p:cNvGrpSpPr>
              <a:grpSpLocks/>
            </p:cNvGrpSpPr>
            <p:nvPr/>
          </p:nvGrpSpPr>
          <p:grpSpPr bwMode="auto">
            <a:xfrm>
              <a:off x="4802" y="2301"/>
              <a:ext cx="624" cy="454"/>
              <a:chOff x="105" y="3366"/>
              <a:chExt cx="1150" cy="839"/>
            </a:xfrm>
          </p:grpSpPr>
          <p:sp>
            <p:nvSpPr>
              <p:cNvPr id="52" name="Rectangle 37"/>
              <p:cNvSpPr>
                <a:spLocks noChangeArrowheads="1"/>
              </p:cNvSpPr>
              <p:nvPr/>
            </p:nvSpPr>
            <p:spPr bwMode="auto">
              <a:xfrm>
                <a:off x="105" y="3366"/>
                <a:ext cx="1150" cy="839"/>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53" name="Object 38"/>
              <p:cNvGraphicFramePr>
                <a:graphicFrameLocks noChangeAspect="1"/>
              </p:cNvGraphicFramePr>
              <p:nvPr/>
            </p:nvGraphicFramePr>
            <p:xfrm>
              <a:off x="192" y="3497"/>
              <a:ext cx="910" cy="649"/>
            </p:xfrm>
            <a:graphic>
              <a:graphicData uri="http://schemas.openxmlformats.org/presentationml/2006/ole">
                <mc:AlternateContent xmlns:mc="http://schemas.openxmlformats.org/markup-compatibility/2006">
                  <mc:Choice xmlns:v="urn:schemas-microsoft-com:vml" Requires="v">
                    <p:oleObj spid="_x0000_s15488" name="ClipArt" r:id="rId7" imgW="4006800" imgH="2856960" progId="MS_ClipArt_Gallery.2">
                      <p:embed/>
                    </p:oleObj>
                  </mc:Choice>
                  <mc:Fallback>
                    <p:oleObj name="ClipArt" r:id="rId7" imgW="4006800" imgH="285696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 y="3497"/>
                            <a:ext cx="910" cy="649"/>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48" name="Rectangle 39"/>
            <p:cNvSpPr>
              <a:spLocks noChangeArrowheads="1"/>
            </p:cNvSpPr>
            <p:nvPr/>
          </p:nvSpPr>
          <p:spPr bwMode="auto">
            <a:xfrm>
              <a:off x="4828" y="2797"/>
              <a:ext cx="84" cy="4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9" name="Rectangle 40"/>
            <p:cNvSpPr>
              <a:spLocks noChangeArrowheads="1"/>
            </p:cNvSpPr>
            <p:nvPr/>
          </p:nvSpPr>
          <p:spPr bwMode="auto">
            <a:xfrm>
              <a:off x="5180" y="2797"/>
              <a:ext cx="47" cy="51"/>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 name="Rectangle 41"/>
            <p:cNvSpPr>
              <a:spLocks noChangeArrowheads="1"/>
            </p:cNvSpPr>
            <p:nvPr/>
          </p:nvSpPr>
          <p:spPr bwMode="auto">
            <a:xfrm>
              <a:off x="5276" y="2797"/>
              <a:ext cx="47" cy="51"/>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 name="Rectangle 42"/>
            <p:cNvSpPr>
              <a:spLocks noChangeArrowheads="1"/>
            </p:cNvSpPr>
            <p:nvPr/>
          </p:nvSpPr>
          <p:spPr bwMode="auto">
            <a:xfrm>
              <a:off x="5372" y="2797"/>
              <a:ext cx="47" cy="51"/>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54" name="Line 43"/>
          <p:cNvSpPr>
            <a:spLocks noChangeShapeType="1"/>
          </p:cNvSpPr>
          <p:nvPr/>
        </p:nvSpPr>
        <p:spPr bwMode="auto">
          <a:xfrm>
            <a:off x="8013700" y="3048000"/>
            <a:ext cx="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56" name="Group 45"/>
          <p:cNvGrpSpPr>
            <a:grpSpLocks/>
          </p:cNvGrpSpPr>
          <p:nvPr/>
        </p:nvGrpSpPr>
        <p:grpSpPr bwMode="auto">
          <a:xfrm rot="2623327">
            <a:off x="4203700" y="-114300"/>
            <a:ext cx="2070100" cy="1244600"/>
            <a:chOff x="108" y="217"/>
            <a:chExt cx="2439" cy="1467"/>
          </a:xfrm>
        </p:grpSpPr>
        <p:grpSp>
          <p:nvGrpSpPr>
            <p:cNvPr id="57" name="Group 46"/>
            <p:cNvGrpSpPr>
              <a:grpSpLocks/>
            </p:cNvGrpSpPr>
            <p:nvPr/>
          </p:nvGrpSpPr>
          <p:grpSpPr bwMode="auto">
            <a:xfrm>
              <a:off x="108" y="217"/>
              <a:ext cx="2439" cy="1467"/>
              <a:chOff x="108" y="217"/>
              <a:chExt cx="2439" cy="1467"/>
            </a:xfrm>
          </p:grpSpPr>
          <p:sp>
            <p:nvSpPr>
              <p:cNvPr id="59" name="Line 47"/>
              <p:cNvSpPr>
                <a:spLocks noChangeShapeType="1"/>
              </p:cNvSpPr>
              <p:nvPr/>
            </p:nvSpPr>
            <p:spPr bwMode="auto">
              <a:xfrm flipH="1">
                <a:off x="1989" y="359"/>
                <a:ext cx="515" cy="201"/>
              </a:xfrm>
              <a:prstGeom prst="line">
                <a:avLst/>
              </a:prstGeom>
              <a:noFill/>
              <a:ln w="12700">
                <a:solidFill>
                  <a:srgbClr val="AAAAA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 name="Line 48"/>
              <p:cNvSpPr>
                <a:spLocks noChangeShapeType="1"/>
              </p:cNvSpPr>
              <p:nvPr/>
            </p:nvSpPr>
            <p:spPr bwMode="auto">
              <a:xfrm flipH="1">
                <a:off x="2014" y="431"/>
                <a:ext cx="499" cy="223"/>
              </a:xfrm>
              <a:prstGeom prst="line">
                <a:avLst/>
              </a:prstGeom>
              <a:noFill/>
              <a:ln w="12700">
                <a:solidFill>
                  <a:srgbClr val="AAAAA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 name="Freeform 49"/>
              <p:cNvSpPr>
                <a:spLocks/>
              </p:cNvSpPr>
              <p:nvPr/>
            </p:nvSpPr>
            <p:spPr bwMode="auto">
              <a:xfrm>
                <a:off x="1744" y="593"/>
                <a:ext cx="6" cy="6"/>
              </a:xfrm>
              <a:custGeom>
                <a:avLst/>
                <a:gdLst>
                  <a:gd name="T0" fmla="*/ 0 w 6"/>
                  <a:gd name="T1" fmla="*/ 5 h 6"/>
                  <a:gd name="T2" fmla="*/ 5 w 6"/>
                  <a:gd name="T3" fmla="*/ 0 h 6"/>
                  <a:gd name="T4" fmla="*/ 0 w 6"/>
                  <a:gd name="T5" fmla="*/ 1 h 6"/>
                  <a:gd name="T6" fmla="*/ 0 w 6"/>
                  <a:gd name="T7" fmla="*/ 5 h 6"/>
                </a:gdLst>
                <a:ahLst/>
                <a:cxnLst>
                  <a:cxn ang="0">
                    <a:pos x="T0" y="T1"/>
                  </a:cxn>
                  <a:cxn ang="0">
                    <a:pos x="T2" y="T3"/>
                  </a:cxn>
                  <a:cxn ang="0">
                    <a:pos x="T4" y="T5"/>
                  </a:cxn>
                  <a:cxn ang="0">
                    <a:pos x="T6" y="T7"/>
                  </a:cxn>
                </a:cxnLst>
                <a:rect l="0" t="0" r="r" b="b"/>
                <a:pathLst>
                  <a:path w="6" h="6">
                    <a:moveTo>
                      <a:pt x="0" y="5"/>
                    </a:moveTo>
                    <a:lnTo>
                      <a:pt x="5" y="0"/>
                    </a:lnTo>
                    <a:lnTo>
                      <a:pt x="0" y="1"/>
                    </a:lnTo>
                    <a:lnTo>
                      <a:pt x="0" y="5"/>
                    </a:lnTo>
                  </a:path>
                </a:pathLst>
              </a:custGeom>
              <a:solidFill>
                <a:srgbClr val="7FE8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 name="Freeform 50"/>
              <p:cNvSpPr>
                <a:spLocks/>
              </p:cNvSpPr>
              <p:nvPr/>
            </p:nvSpPr>
            <p:spPr bwMode="auto">
              <a:xfrm>
                <a:off x="1744" y="575"/>
                <a:ext cx="51" cy="53"/>
              </a:xfrm>
              <a:custGeom>
                <a:avLst/>
                <a:gdLst>
                  <a:gd name="T0" fmla="*/ 5 w 51"/>
                  <a:gd name="T1" fmla="*/ 52 h 53"/>
                  <a:gd name="T2" fmla="*/ 50 w 51"/>
                  <a:gd name="T3" fmla="*/ 0 h 53"/>
                  <a:gd name="T4" fmla="*/ 0 w 51"/>
                  <a:gd name="T5" fmla="*/ 20 h 53"/>
                  <a:gd name="T6" fmla="*/ 5 w 51"/>
                  <a:gd name="T7" fmla="*/ 52 h 53"/>
                </a:gdLst>
                <a:ahLst/>
                <a:cxnLst>
                  <a:cxn ang="0">
                    <a:pos x="T0" y="T1"/>
                  </a:cxn>
                  <a:cxn ang="0">
                    <a:pos x="T2" y="T3"/>
                  </a:cxn>
                  <a:cxn ang="0">
                    <a:pos x="T4" y="T5"/>
                  </a:cxn>
                  <a:cxn ang="0">
                    <a:pos x="T6" y="T7"/>
                  </a:cxn>
                </a:cxnLst>
                <a:rect l="0" t="0" r="r" b="b"/>
                <a:pathLst>
                  <a:path w="51" h="53">
                    <a:moveTo>
                      <a:pt x="5" y="52"/>
                    </a:moveTo>
                    <a:lnTo>
                      <a:pt x="50" y="0"/>
                    </a:lnTo>
                    <a:lnTo>
                      <a:pt x="0" y="20"/>
                    </a:lnTo>
                    <a:lnTo>
                      <a:pt x="5" y="52"/>
                    </a:lnTo>
                  </a:path>
                </a:pathLst>
              </a:custGeom>
              <a:solidFill>
                <a:srgbClr val="7FDE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3" name="Freeform 51"/>
              <p:cNvSpPr>
                <a:spLocks/>
              </p:cNvSpPr>
              <p:nvPr/>
            </p:nvSpPr>
            <p:spPr bwMode="auto">
              <a:xfrm>
                <a:off x="1744" y="557"/>
                <a:ext cx="101" cy="103"/>
              </a:xfrm>
              <a:custGeom>
                <a:avLst/>
                <a:gdLst>
                  <a:gd name="T0" fmla="*/ 11 w 101"/>
                  <a:gd name="T1" fmla="*/ 102 h 103"/>
                  <a:gd name="T2" fmla="*/ 100 w 101"/>
                  <a:gd name="T3" fmla="*/ 0 h 103"/>
                  <a:gd name="T4" fmla="*/ 21 w 101"/>
                  <a:gd name="T5" fmla="*/ 27 h 103"/>
                  <a:gd name="T6" fmla="*/ 0 w 101"/>
                  <a:gd name="T7" fmla="*/ 51 h 103"/>
                  <a:gd name="T8" fmla="*/ 11 w 101"/>
                  <a:gd name="T9" fmla="*/ 102 h 103"/>
                </a:gdLst>
                <a:ahLst/>
                <a:cxnLst>
                  <a:cxn ang="0">
                    <a:pos x="T0" y="T1"/>
                  </a:cxn>
                  <a:cxn ang="0">
                    <a:pos x="T2" y="T3"/>
                  </a:cxn>
                  <a:cxn ang="0">
                    <a:pos x="T4" y="T5"/>
                  </a:cxn>
                  <a:cxn ang="0">
                    <a:pos x="T6" y="T7"/>
                  </a:cxn>
                  <a:cxn ang="0">
                    <a:pos x="T8" y="T9"/>
                  </a:cxn>
                </a:cxnLst>
                <a:rect l="0" t="0" r="r" b="b"/>
                <a:pathLst>
                  <a:path w="101" h="103">
                    <a:moveTo>
                      <a:pt x="11" y="102"/>
                    </a:moveTo>
                    <a:lnTo>
                      <a:pt x="100" y="0"/>
                    </a:lnTo>
                    <a:lnTo>
                      <a:pt x="21" y="27"/>
                    </a:lnTo>
                    <a:lnTo>
                      <a:pt x="0" y="51"/>
                    </a:lnTo>
                    <a:lnTo>
                      <a:pt x="11" y="102"/>
                    </a:lnTo>
                  </a:path>
                </a:pathLst>
              </a:custGeom>
              <a:solidFill>
                <a:srgbClr val="7FD5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 name="Freeform 52"/>
              <p:cNvSpPr>
                <a:spLocks/>
              </p:cNvSpPr>
              <p:nvPr/>
            </p:nvSpPr>
            <p:spPr bwMode="auto">
              <a:xfrm>
                <a:off x="1747" y="533"/>
                <a:ext cx="140" cy="150"/>
              </a:xfrm>
              <a:custGeom>
                <a:avLst/>
                <a:gdLst>
                  <a:gd name="T0" fmla="*/ 12 w 140"/>
                  <a:gd name="T1" fmla="*/ 149 h 150"/>
                  <a:gd name="T2" fmla="*/ 139 w 140"/>
                  <a:gd name="T3" fmla="*/ 0 h 150"/>
                  <a:gd name="T4" fmla="*/ 64 w 140"/>
                  <a:gd name="T5" fmla="*/ 33 h 150"/>
                  <a:gd name="T6" fmla="*/ 0 w 140"/>
                  <a:gd name="T7" fmla="*/ 106 h 150"/>
                  <a:gd name="T8" fmla="*/ 12 w 140"/>
                  <a:gd name="T9" fmla="*/ 149 h 150"/>
                </a:gdLst>
                <a:ahLst/>
                <a:cxnLst>
                  <a:cxn ang="0">
                    <a:pos x="T0" y="T1"/>
                  </a:cxn>
                  <a:cxn ang="0">
                    <a:pos x="T2" y="T3"/>
                  </a:cxn>
                  <a:cxn ang="0">
                    <a:pos x="T4" y="T5"/>
                  </a:cxn>
                  <a:cxn ang="0">
                    <a:pos x="T6" y="T7"/>
                  </a:cxn>
                  <a:cxn ang="0">
                    <a:pos x="T8" y="T9"/>
                  </a:cxn>
                </a:cxnLst>
                <a:rect l="0" t="0" r="r" b="b"/>
                <a:pathLst>
                  <a:path w="140" h="150">
                    <a:moveTo>
                      <a:pt x="12" y="149"/>
                    </a:moveTo>
                    <a:lnTo>
                      <a:pt x="139" y="0"/>
                    </a:lnTo>
                    <a:lnTo>
                      <a:pt x="64" y="33"/>
                    </a:lnTo>
                    <a:lnTo>
                      <a:pt x="0" y="106"/>
                    </a:lnTo>
                    <a:lnTo>
                      <a:pt x="12" y="149"/>
                    </a:lnTo>
                  </a:path>
                </a:pathLst>
              </a:custGeom>
              <a:solidFill>
                <a:srgbClr val="7FCD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 name="Freeform 53"/>
              <p:cNvSpPr>
                <a:spLocks/>
              </p:cNvSpPr>
              <p:nvPr/>
            </p:nvSpPr>
            <p:spPr bwMode="auto">
              <a:xfrm>
                <a:off x="1756" y="517"/>
                <a:ext cx="181" cy="197"/>
              </a:xfrm>
              <a:custGeom>
                <a:avLst/>
                <a:gdLst>
                  <a:gd name="T0" fmla="*/ 10 w 181"/>
                  <a:gd name="T1" fmla="*/ 196 h 197"/>
                  <a:gd name="T2" fmla="*/ 180 w 181"/>
                  <a:gd name="T3" fmla="*/ 0 h 197"/>
                  <a:gd name="T4" fmla="*/ 106 w 181"/>
                  <a:gd name="T5" fmla="*/ 32 h 197"/>
                  <a:gd name="T6" fmla="*/ 0 w 181"/>
                  <a:gd name="T7" fmla="*/ 147 h 197"/>
                  <a:gd name="T8" fmla="*/ 10 w 181"/>
                  <a:gd name="T9" fmla="*/ 196 h 197"/>
                </a:gdLst>
                <a:ahLst/>
                <a:cxnLst>
                  <a:cxn ang="0">
                    <a:pos x="T0" y="T1"/>
                  </a:cxn>
                  <a:cxn ang="0">
                    <a:pos x="T2" y="T3"/>
                  </a:cxn>
                  <a:cxn ang="0">
                    <a:pos x="T4" y="T5"/>
                  </a:cxn>
                  <a:cxn ang="0">
                    <a:pos x="T6" y="T7"/>
                  </a:cxn>
                  <a:cxn ang="0">
                    <a:pos x="T8" y="T9"/>
                  </a:cxn>
                </a:cxnLst>
                <a:rect l="0" t="0" r="r" b="b"/>
                <a:pathLst>
                  <a:path w="181" h="197">
                    <a:moveTo>
                      <a:pt x="10" y="196"/>
                    </a:moveTo>
                    <a:lnTo>
                      <a:pt x="180" y="0"/>
                    </a:lnTo>
                    <a:lnTo>
                      <a:pt x="106" y="32"/>
                    </a:lnTo>
                    <a:lnTo>
                      <a:pt x="0" y="147"/>
                    </a:lnTo>
                    <a:lnTo>
                      <a:pt x="10" y="196"/>
                    </a:lnTo>
                  </a:path>
                </a:pathLst>
              </a:custGeom>
              <a:solidFill>
                <a:srgbClr val="7FC6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6" name="Freeform 54"/>
              <p:cNvSpPr>
                <a:spLocks/>
              </p:cNvSpPr>
              <p:nvPr/>
            </p:nvSpPr>
            <p:spPr bwMode="auto">
              <a:xfrm>
                <a:off x="1759" y="497"/>
                <a:ext cx="224" cy="245"/>
              </a:xfrm>
              <a:custGeom>
                <a:avLst/>
                <a:gdLst>
                  <a:gd name="T0" fmla="*/ 9 w 224"/>
                  <a:gd name="T1" fmla="*/ 244 h 245"/>
                  <a:gd name="T2" fmla="*/ 223 w 224"/>
                  <a:gd name="T3" fmla="*/ 0 h 245"/>
                  <a:gd name="T4" fmla="*/ 144 w 224"/>
                  <a:gd name="T5" fmla="*/ 31 h 245"/>
                  <a:gd name="T6" fmla="*/ 0 w 224"/>
                  <a:gd name="T7" fmla="*/ 195 h 245"/>
                  <a:gd name="T8" fmla="*/ 9 w 224"/>
                  <a:gd name="T9" fmla="*/ 244 h 245"/>
                </a:gdLst>
                <a:ahLst/>
                <a:cxnLst>
                  <a:cxn ang="0">
                    <a:pos x="T0" y="T1"/>
                  </a:cxn>
                  <a:cxn ang="0">
                    <a:pos x="T2" y="T3"/>
                  </a:cxn>
                  <a:cxn ang="0">
                    <a:pos x="T4" y="T5"/>
                  </a:cxn>
                  <a:cxn ang="0">
                    <a:pos x="T6" y="T7"/>
                  </a:cxn>
                  <a:cxn ang="0">
                    <a:pos x="T8" y="T9"/>
                  </a:cxn>
                </a:cxnLst>
                <a:rect l="0" t="0" r="r" b="b"/>
                <a:pathLst>
                  <a:path w="224" h="245">
                    <a:moveTo>
                      <a:pt x="9" y="244"/>
                    </a:moveTo>
                    <a:lnTo>
                      <a:pt x="223" y="0"/>
                    </a:lnTo>
                    <a:lnTo>
                      <a:pt x="144" y="31"/>
                    </a:lnTo>
                    <a:lnTo>
                      <a:pt x="0" y="195"/>
                    </a:lnTo>
                    <a:lnTo>
                      <a:pt x="9" y="244"/>
                    </a:lnTo>
                  </a:path>
                </a:pathLst>
              </a:custGeom>
              <a:solidFill>
                <a:srgbClr val="7FB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7" name="Freeform 55"/>
              <p:cNvSpPr>
                <a:spLocks/>
              </p:cNvSpPr>
              <p:nvPr/>
            </p:nvSpPr>
            <p:spPr bwMode="auto">
              <a:xfrm>
                <a:off x="1766" y="485"/>
                <a:ext cx="248" cy="288"/>
              </a:xfrm>
              <a:custGeom>
                <a:avLst/>
                <a:gdLst>
                  <a:gd name="T0" fmla="*/ 9 w 248"/>
                  <a:gd name="T1" fmla="*/ 287 h 288"/>
                  <a:gd name="T2" fmla="*/ 247 w 248"/>
                  <a:gd name="T3" fmla="*/ 11 h 288"/>
                  <a:gd name="T4" fmla="*/ 246 w 248"/>
                  <a:gd name="T5" fmla="*/ 0 h 288"/>
                  <a:gd name="T6" fmla="*/ 187 w 248"/>
                  <a:gd name="T7" fmla="*/ 27 h 288"/>
                  <a:gd name="T8" fmla="*/ 0 w 248"/>
                  <a:gd name="T9" fmla="*/ 240 h 288"/>
                  <a:gd name="T10" fmla="*/ 9 w 248"/>
                  <a:gd name="T11" fmla="*/ 287 h 288"/>
                </a:gdLst>
                <a:ahLst/>
                <a:cxnLst>
                  <a:cxn ang="0">
                    <a:pos x="T0" y="T1"/>
                  </a:cxn>
                  <a:cxn ang="0">
                    <a:pos x="T2" y="T3"/>
                  </a:cxn>
                  <a:cxn ang="0">
                    <a:pos x="T4" y="T5"/>
                  </a:cxn>
                  <a:cxn ang="0">
                    <a:pos x="T6" y="T7"/>
                  </a:cxn>
                  <a:cxn ang="0">
                    <a:pos x="T8" y="T9"/>
                  </a:cxn>
                  <a:cxn ang="0">
                    <a:pos x="T10" y="T11"/>
                  </a:cxn>
                </a:cxnLst>
                <a:rect l="0" t="0" r="r" b="b"/>
                <a:pathLst>
                  <a:path w="248" h="288">
                    <a:moveTo>
                      <a:pt x="9" y="287"/>
                    </a:moveTo>
                    <a:lnTo>
                      <a:pt x="247" y="11"/>
                    </a:lnTo>
                    <a:lnTo>
                      <a:pt x="246" y="0"/>
                    </a:lnTo>
                    <a:lnTo>
                      <a:pt x="187" y="27"/>
                    </a:lnTo>
                    <a:lnTo>
                      <a:pt x="0" y="240"/>
                    </a:lnTo>
                    <a:lnTo>
                      <a:pt x="9" y="287"/>
                    </a:lnTo>
                  </a:path>
                </a:pathLst>
              </a:custGeom>
              <a:solidFill>
                <a:srgbClr val="7FB9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8" name="Freeform 56"/>
              <p:cNvSpPr>
                <a:spLocks/>
              </p:cNvSpPr>
              <p:nvPr/>
            </p:nvSpPr>
            <p:spPr bwMode="auto">
              <a:xfrm>
                <a:off x="1771" y="484"/>
                <a:ext cx="247" cy="318"/>
              </a:xfrm>
              <a:custGeom>
                <a:avLst/>
                <a:gdLst>
                  <a:gd name="T0" fmla="*/ 10 w 247"/>
                  <a:gd name="T1" fmla="*/ 317 h 318"/>
                  <a:gd name="T2" fmla="*/ 246 w 247"/>
                  <a:gd name="T3" fmla="*/ 43 h 318"/>
                  <a:gd name="T4" fmla="*/ 240 w 247"/>
                  <a:gd name="T5" fmla="*/ 0 h 318"/>
                  <a:gd name="T6" fmla="*/ 227 w 247"/>
                  <a:gd name="T7" fmla="*/ 7 h 318"/>
                  <a:gd name="T8" fmla="*/ 0 w 247"/>
                  <a:gd name="T9" fmla="*/ 270 h 318"/>
                  <a:gd name="T10" fmla="*/ 10 w 247"/>
                  <a:gd name="T11" fmla="*/ 317 h 318"/>
                </a:gdLst>
                <a:ahLst/>
                <a:cxnLst>
                  <a:cxn ang="0">
                    <a:pos x="T0" y="T1"/>
                  </a:cxn>
                  <a:cxn ang="0">
                    <a:pos x="T2" y="T3"/>
                  </a:cxn>
                  <a:cxn ang="0">
                    <a:pos x="T4" y="T5"/>
                  </a:cxn>
                  <a:cxn ang="0">
                    <a:pos x="T6" y="T7"/>
                  </a:cxn>
                  <a:cxn ang="0">
                    <a:pos x="T8" y="T9"/>
                  </a:cxn>
                  <a:cxn ang="0">
                    <a:pos x="T10" y="T11"/>
                  </a:cxn>
                </a:cxnLst>
                <a:rect l="0" t="0" r="r" b="b"/>
                <a:pathLst>
                  <a:path w="247" h="318">
                    <a:moveTo>
                      <a:pt x="10" y="317"/>
                    </a:moveTo>
                    <a:lnTo>
                      <a:pt x="246" y="43"/>
                    </a:lnTo>
                    <a:lnTo>
                      <a:pt x="240" y="0"/>
                    </a:lnTo>
                    <a:lnTo>
                      <a:pt x="227" y="7"/>
                    </a:lnTo>
                    <a:lnTo>
                      <a:pt x="0" y="270"/>
                    </a:lnTo>
                    <a:lnTo>
                      <a:pt x="10" y="317"/>
                    </a:lnTo>
                  </a:path>
                </a:pathLst>
              </a:custGeom>
              <a:solidFill>
                <a:srgbClr val="7FB4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9" name="Freeform 57"/>
              <p:cNvSpPr>
                <a:spLocks/>
              </p:cNvSpPr>
              <p:nvPr/>
            </p:nvSpPr>
            <p:spPr bwMode="auto">
              <a:xfrm>
                <a:off x="1774" y="509"/>
                <a:ext cx="250" cy="319"/>
              </a:xfrm>
              <a:custGeom>
                <a:avLst/>
                <a:gdLst>
                  <a:gd name="T0" fmla="*/ 10 w 250"/>
                  <a:gd name="T1" fmla="*/ 318 h 319"/>
                  <a:gd name="T2" fmla="*/ 249 w 250"/>
                  <a:gd name="T3" fmla="*/ 44 h 319"/>
                  <a:gd name="T4" fmla="*/ 243 w 250"/>
                  <a:gd name="T5" fmla="*/ 0 h 319"/>
                  <a:gd name="T6" fmla="*/ 0 w 250"/>
                  <a:gd name="T7" fmla="*/ 270 h 319"/>
                  <a:gd name="T8" fmla="*/ 10 w 250"/>
                  <a:gd name="T9" fmla="*/ 318 h 319"/>
                </a:gdLst>
                <a:ahLst/>
                <a:cxnLst>
                  <a:cxn ang="0">
                    <a:pos x="T0" y="T1"/>
                  </a:cxn>
                  <a:cxn ang="0">
                    <a:pos x="T2" y="T3"/>
                  </a:cxn>
                  <a:cxn ang="0">
                    <a:pos x="T4" y="T5"/>
                  </a:cxn>
                  <a:cxn ang="0">
                    <a:pos x="T6" y="T7"/>
                  </a:cxn>
                  <a:cxn ang="0">
                    <a:pos x="T8" y="T9"/>
                  </a:cxn>
                </a:cxnLst>
                <a:rect l="0" t="0" r="r" b="b"/>
                <a:pathLst>
                  <a:path w="250" h="319">
                    <a:moveTo>
                      <a:pt x="10" y="318"/>
                    </a:moveTo>
                    <a:lnTo>
                      <a:pt x="249" y="44"/>
                    </a:lnTo>
                    <a:lnTo>
                      <a:pt x="243" y="0"/>
                    </a:lnTo>
                    <a:lnTo>
                      <a:pt x="0" y="270"/>
                    </a:lnTo>
                    <a:lnTo>
                      <a:pt x="10" y="318"/>
                    </a:lnTo>
                  </a:path>
                </a:pathLst>
              </a:custGeom>
              <a:solidFill>
                <a:srgbClr val="7FA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 name="Freeform 58"/>
              <p:cNvSpPr>
                <a:spLocks/>
              </p:cNvSpPr>
              <p:nvPr/>
            </p:nvSpPr>
            <p:spPr bwMode="auto">
              <a:xfrm>
                <a:off x="1779" y="535"/>
                <a:ext cx="250" cy="319"/>
              </a:xfrm>
              <a:custGeom>
                <a:avLst/>
                <a:gdLst>
                  <a:gd name="T0" fmla="*/ 17 w 250"/>
                  <a:gd name="T1" fmla="*/ 314 h 319"/>
                  <a:gd name="T2" fmla="*/ 249 w 250"/>
                  <a:gd name="T3" fmla="*/ 46 h 319"/>
                  <a:gd name="T4" fmla="*/ 243 w 250"/>
                  <a:gd name="T5" fmla="*/ 0 h 319"/>
                  <a:gd name="T6" fmla="*/ 0 w 250"/>
                  <a:gd name="T7" fmla="*/ 276 h 319"/>
                  <a:gd name="T8" fmla="*/ 8 w 250"/>
                  <a:gd name="T9" fmla="*/ 318 h 319"/>
                  <a:gd name="T10" fmla="*/ 17 w 250"/>
                  <a:gd name="T11" fmla="*/ 314 h 319"/>
                </a:gdLst>
                <a:ahLst/>
                <a:cxnLst>
                  <a:cxn ang="0">
                    <a:pos x="T0" y="T1"/>
                  </a:cxn>
                  <a:cxn ang="0">
                    <a:pos x="T2" y="T3"/>
                  </a:cxn>
                  <a:cxn ang="0">
                    <a:pos x="T4" y="T5"/>
                  </a:cxn>
                  <a:cxn ang="0">
                    <a:pos x="T6" y="T7"/>
                  </a:cxn>
                  <a:cxn ang="0">
                    <a:pos x="T8" y="T9"/>
                  </a:cxn>
                  <a:cxn ang="0">
                    <a:pos x="T10" y="T11"/>
                  </a:cxn>
                </a:cxnLst>
                <a:rect l="0" t="0" r="r" b="b"/>
                <a:pathLst>
                  <a:path w="250" h="319">
                    <a:moveTo>
                      <a:pt x="17" y="314"/>
                    </a:moveTo>
                    <a:lnTo>
                      <a:pt x="249" y="46"/>
                    </a:lnTo>
                    <a:lnTo>
                      <a:pt x="243" y="0"/>
                    </a:lnTo>
                    <a:lnTo>
                      <a:pt x="0" y="276"/>
                    </a:lnTo>
                    <a:lnTo>
                      <a:pt x="8" y="318"/>
                    </a:lnTo>
                    <a:lnTo>
                      <a:pt x="17" y="314"/>
                    </a:lnTo>
                  </a:path>
                </a:pathLst>
              </a:custGeom>
              <a:solidFill>
                <a:srgbClr val="7FAB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 name="Freeform 59"/>
              <p:cNvSpPr>
                <a:spLocks/>
              </p:cNvSpPr>
              <p:nvPr/>
            </p:nvSpPr>
            <p:spPr bwMode="auto">
              <a:xfrm>
                <a:off x="1784" y="563"/>
                <a:ext cx="251" cy="292"/>
              </a:xfrm>
              <a:custGeom>
                <a:avLst/>
                <a:gdLst>
                  <a:gd name="T0" fmla="*/ 66 w 251"/>
                  <a:gd name="T1" fmla="*/ 259 h 292"/>
                  <a:gd name="T2" fmla="*/ 250 w 251"/>
                  <a:gd name="T3" fmla="*/ 48 h 292"/>
                  <a:gd name="T4" fmla="*/ 244 w 251"/>
                  <a:gd name="T5" fmla="*/ 0 h 292"/>
                  <a:gd name="T6" fmla="*/ 0 w 251"/>
                  <a:gd name="T7" fmla="*/ 274 h 292"/>
                  <a:gd name="T8" fmla="*/ 4 w 251"/>
                  <a:gd name="T9" fmla="*/ 291 h 292"/>
                  <a:gd name="T10" fmla="*/ 66 w 251"/>
                  <a:gd name="T11" fmla="*/ 259 h 292"/>
                </a:gdLst>
                <a:ahLst/>
                <a:cxnLst>
                  <a:cxn ang="0">
                    <a:pos x="T0" y="T1"/>
                  </a:cxn>
                  <a:cxn ang="0">
                    <a:pos x="T2" y="T3"/>
                  </a:cxn>
                  <a:cxn ang="0">
                    <a:pos x="T4" y="T5"/>
                  </a:cxn>
                  <a:cxn ang="0">
                    <a:pos x="T6" y="T7"/>
                  </a:cxn>
                  <a:cxn ang="0">
                    <a:pos x="T8" y="T9"/>
                  </a:cxn>
                  <a:cxn ang="0">
                    <a:pos x="T10" y="T11"/>
                  </a:cxn>
                </a:cxnLst>
                <a:rect l="0" t="0" r="r" b="b"/>
                <a:pathLst>
                  <a:path w="251" h="292">
                    <a:moveTo>
                      <a:pt x="66" y="259"/>
                    </a:moveTo>
                    <a:lnTo>
                      <a:pt x="250" y="48"/>
                    </a:lnTo>
                    <a:lnTo>
                      <a:pt x="244" y="0"/>
                    </a:lnTo>
                    <a:lnTo>
                      <a:pt x="0" y="274"/>
                    </a:lnTo>
                    <a:lnTo>
                      <a:pt x="4" y="291"/>
                    </a:lnTo>
                    <a:lnTo>
                      <a:pt x="66" y="259"/>
                    </a:lnTo>
                  </a:path>
                </a:pathLst>
              </a:custGeom>
              <a:solidFill>
                <a:srgbClr val="7FA7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 name="Freeform 60"/>
              <p:cNvSpPr>
                <a:spLocks/>
              </p:cNvSpPr>
              <p:nvPr/>
            </p:nvSpPr>
            <p:spPr bwMode="auto">
              <a:xfrm>
                <a:off x="1816" y="596"/>
                <a:ext cx="220" cy="243"/>
              </a:xfrm>
              <a:custGeom>
                <a:avLst/>
                <a:gdLst>
                  <a:gd name="T0" fmla="*/ 90 w 220"/>
                  <a:gd name="T1" fmla="*/ 198 h 243"/>
                  <a:gd name="T2" fmla="*/ 219 w 220"/>
                  <a:gd name="T3" fmla="*/ 45 h 243"/>
                  <a:gd name="T4" fmla="*/ 213 w 220"/>
                  <a:gd name="T5" fmla="*/ 0 h 243"/>
                  <a:gd name="T6" fmla="*/ 0 w 220"/>
                  <a:gd name="T7" fmla="*/ 242 h 243"/>
                  <a:gd name="T8" fmla="*/ 90 w 220"/>
                  <a:gd name="T9" fmla="*/ 198 h 243"/>
                </a:gdLst>
                <a:ahLst/>
                <a:cxnLst>
                  <a:cxn ang="0">
                    <a:pos x="T0" y="T1"/>
                  </a:cxn>
                  <a:cxn ang="0">
                    <a:pos x="T2" y="T3"/>
                  </a:cxn>
                  <a:cxn ang="0">
                    <a:pos x="T4" y="T5"/>
                  </a:cxn>
                  <a:cxn ang="0">
                    <a:pos x="T6" y="T7"/>
                  </a:cxn>
                  <a:cxn ang="0">
                    <a:pos x="T8" y="T9"/>
                  </a:cxn>
                </a:cxnLst>
                <a:rect l="0" t="0" r="r" b="b"/>
                <a:pathLst>
                  <a:path w="220" h="243">
                    <a:moveTo>
                      <a:pt x="90" y="198"/>
                    </a:moveTo>
                    <a:lnTo>
                      <a:pt x="219" y="45"/>
                    </a:lnTo>
                    <a:lnTo>
                      <a:pt x="213" y="0"/>
                    </a:lnTo>
                    <a:lnTo>
                      <a:pt x="0" y="242"/>
                    </a:lnTo>
                    <a:lnTo>
                      <a:pt x="90" y="198"/>
                    </a:lnTo>
                  </a:path>
                </a:pathLst>
              </a:custGeom>
              <a:solidFill>
                <a:srgbClr val="7FA3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 name="Freeform 61"/>
              <p:cNvSpPr>
                <a:spLocks/>
              </p:cNvSpPr>
              <p:nvPr/>
            </p:nvSpPr>
            <p:spPr bwMode="auto">
              <a:xfrm>
                <a:off x="1870" y="624"/>
                <a:ext cx="172" cy="189"/>
              </a:xfrm>
              <a:custGeom>
                <a:avLst/>
                <a:gdLst>
                  <a:gd name="T0" fmla="*/ 89 w 172"/>
                  <a:gd name="T1" fmla="*/ 143 h 189"/>
                  <a:gd name="T2" fmla="*/ 171 w 172"/>
                  <a:gd name="T3" fmla="*/ 48 h 189"/>
                  <a:gd name="T4" fmla="*/ 165 w 172"/>
                  <a:gd name="T5" fmla="*/ 0 h 189"/>
                  <a:gd name="T6" fmla="*/ 0 w 172"/>
                  <a:gd name="T7" fmla="*/ 188 h 189"/>
                  <a:gd name="T8" fmla="*/ 89 w 172"/>
                  <a:gd name="T9" fmla="*/ 143 h 189"/>
                </a:gdLst>
                <a:ahLst/>
                <a:cxnLst>
                  <a:cxn ang="0">
                    <a:pos x="T0" y="T1"/>
                  </a:cxn>
                  <a:cxn ang="0">
                    <a:pos x="T2" y="T3"/>
                  </a:cxn>
                  <a:cxn ang="0">
                    <a:pos x="T4" y="T5"/>
                  </a:cxn>
                  <a:cxn ang="0">
                    <a:pos x="T6" y="T7"/>
                  </a:cxn>
                  <a:cxn ang="0">
                    <a:pos x="T8" y="T9"/>
                  </a:cxn>
                </a:cxnLst>
                <a:rect l="0" t="0" r="r" b="b"/>
                <a:pathLst>
                  <a:path w="172" h="189">
                    <a:moveTo>
                      <a:pt x="89" y="143"/>
                    </a:moveTo>
                    <a:lnTo>
                      <a:pt x="171" y="48"/>
                    </a:lnTo>
                    <a:lnTo>
                      <a:pt x="165" y="0"/>
                    </a:lnTo>
                    <a:lnTo>
                      <a:pt x="0" y="188"/>
                    </a:lnTo>
                    <a:lnTo>
                      <a:pt x="89" y="143"/>
                    </a:lnTo>
                  </a:path>
                </a:pathLst>
              </a:custGeom>
              <a:solidFill>
                <a:srgbClr val="7FA0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4" name="Freeform 62"/>
              <p:cNvSpPr>
                <a:spLocks/>
              </p:cNvSpPr>
              <p:nvPr/>
            </p:nvSpPr>
            <p:spPr bwMode="auto">
              <a:xfrm>
                <a:off x="1923" y="651"/>
                <a:ext cx="124" cy="133"/>
              </a:xfrm>
              <a:custGeom>
                <a:avLst/>
                <a:gdLst>
                  <a:gd name="T0" fmla="*/ 88 w 124"/>
                  <a:gd name="T1" fmla="*/ 87 h 133"/>
                  <a:gd name="T2" fmla="*/ 123 w 124"/>
                  <a:gd name="T3" fmla="*/ 49 h 133"/>
                  <a:gd name="T4" fmla="*/ 116 w 124"/>
                  <a:gd name="T5" fmla="*/ 0 h 133"/>
                  <a:gd name="T6" fmla="*/ 0 w 124"/>
                  <a:gd name="T7" fmla="*/ 132 h 133"/>
                  <a:gd name="T8" fmla="*/ 88 w 124"/>
                  <a:gd name="T9" fmla="*/ 87 h 133"/>
                </a:gdLst>
                <a:ahLst/>
                <a:cxnLst>
                  <a:cxn ang="0">
                    <a:pos x="T0" y="T1"/>
                  </a:cxn>
                  <a:cxn ang="0">
                    <a:pos x="T2" y="T3"/>
                  </a:cxn>
                  <a:cxn ang="0">
                    <a:pos x="T4" y="T5"/>
                  </a:cxn>
                  <a:cxn ang="0">
                    <a:pos x="T6" y="T7"/>
                  </a:cxn>
                  <a:cxn ang="0">
                    <a:pos x="T8" y="T9"/>
                  </a:cxn>
                </a:cxnLst>
                <a:rect l="0" t="0" r="r" b="b"/>
                <a:pathLst>
                  <a:path w="124" h="133">
                    <a:moveTo>
                      <a:pt x="88" y="87"/>
                    </a:moveTo>
                    <a:lnTo>
                      <a:pt x="123" y="49"/>
                    </a:lnTo>
                    <a:lnTo>
                      <a:pt x="116" y="0"/>
                    </a:lnTo>
                    <a:lnTo>
                      <a:pt x="0" y="132"/>
                    </a:lnTo>
                    <a:lnTo>
                      <a:pt x="88" y="87"/>
                    </a:lnTo>
                  </a:path>
                </a:pathLst>
              </a:custGeom>
              <a:solidFill>
                <a:srgbClr val="7F9D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5" name="Freeform 63"/>
              <p:cNvSpPr>
                <a:spLocks/>
              </p:cNvSpPr>
              <p:nvPr/>
            </p:nvSpPr>
            <p:spPr bwMode="auto">
              <a:xfrm>
                <a:off x="1978" y="681"/>
                <a:ext cx="73" cy="74"/>
              </a:xfrm>
              <a:custGeom>
                <a:avLst/>
                <a:gdLst>
                  <a:gd name="T0" fmla="*/ 68 w 73"/>
                  <a:gd name="T1" fmla="*/ 0 h 74"/>
                  <a:gd name="T2" fmla="*/ 0 w 73"/>
                  <a:gd name="T3" fmla="*/ 73 h 74"/>
                  <a:gd name="T4" fmla="*/ 72 w 73"/>
                  <a:gd name="T5" fmla="*/ 42 h 74"/>
                  <a:gd name="T6" fmla="*/ 68 w 73"/>
                  <a:gd name="T7" fmla="*/ 0 h 74"/>
                </a:gdLst>
                <a:ahLst/>
                <a:cxnLst>
                  <a:cxn ang="0">
                    <a:pos x="T0" y="T1"/>
                  </a:cxn>
                  <a:cxn ang="0">
                    <a:pos x="T2" y="T3"/>
                  </a:cxn>
                  <a:cxn ang="0">
                    <a:pos x="T4" y="T5"/>
                  </a:cxn>
                  <a:cxn ang="0">
                    <a:pos x="T6" y="T7"/>
                  </a:cxn>
                </a:cxnLst>
                <a:rect l="0" t="0" r="r" b="b"/>
                <a:pathLst>
                  <a:path w="73" h="74">
                    <a:moveTo>
                      <a:pt x="68" y="0"/>
                    </a:moveTo>
                    <a:lnTo>
                      <a:pt x="0" y="73"/>
                    </a:lnTo>
                    <a:lnTo>
                      <a:pt x="72" y="42"/>
                    </a:lnTo>
                    <a:lnTo>
                      <a:pt x="68" y="0"/>
                    </a:lnTo>
                  </a:path>
                </a:pathLst>
              </a:custGeom>
              <a:solidFill>
                <a:srgbClr val="7F9A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6" name="Freeform 64"/>
              <p:cNvSpPr>
                <a:spLocks/>
              </p:cNvSpPr>
              <p:nvPr/>
            </p:nvSpPr>
            <p:spPr bwMode="auto">
              <a:xfrm>
                <a:off x="2033" y="708"/>
                <a:ext cx="21" cy="21"/>
              </a:xfrm>
              <a:custGeom>
                <a:avLst/>
                <a:gdLst>
                  <a:gd name="T0" fmla="*/ 20 w 21"/>
                  <a:gd name="T1" fmla="*/ 0 h 21"/>
                  <a:gd name="T2" fmla="*/ 0 w 21"/>
                  <a:gd name="T3" fmla="*/ 20 h 21"/>
                  <a:gd name="T4" fmla="*/ 18 w 21"/>
                  <a:gd name="T5" fmla="*/ 14 h 21"/>
                  <a:gd name="T6" fmla="*/ 20 w 21"/>
                  <a:gd name="T7" fmla="*/ 0 h 21"/>
                </a:gdLst>
                <a:ahLst/>
                <a:cxnLst>
                  <a:cxn ang="0">
                    <a:pos x="T0" y="T1"/>
                  </a:cxn>
                  <a:cxn ang="0">
                    <a:pos x="T2" y="T3"/>
                  </a:cxn>
                  <a:cxn ang="0">
                    <a:pos x="T4" y="T5"/>
                  </a:cxn>
                  <a:cxn ang="0">
                    <a:pos x="T6" y="T7"/>
                  </a:cxn>
                </a:cxnLst>
                <a:rect l="0" t="0" r="r" b="b"/>
                <a:pathLst>
                  <a:path w="21" h="21">
                    <a:moveTo>
                      <a:pt x="20" y="0"/>
                    </a:moveTo>
                    <a:lnTo>
                      <a:pt x="0" y="20"/>
                    </a:lnTo>
                    <a:lnTo>
                      <a:pt x="18" y="14"/>
                    </a:lnTo>
                    <a:lnTo>
                      <a:pt x="20" y="0"/>
                    </a:lnTo>
                  </a:path>
                </a:pathLst>
              </a:custGeom>
              <a:solidFill>
                <a:srgbClr val="7F98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7" name="Freeform 65"/>
              <p:cNvSpPr>
                <a:spLocks/>
              </p:cNvSpPr>
              <p:nvPr/>
            </p:nvSpPr>
            <p:spPr bwMode="auto">
              <a:xfrm>
                <a:off x="1744" y="484"/>
                <a:ext cx="308" cy="371"/>
              </a:xfrm>
              <a:custGeom>
                <a:avLst/>
                <a:gdLst>
                  <a:gd name="T0" fmla="*/ 268 w 308"/>
                  <a:gd name="T1" fmla="*/ 0 h 371"/>
                  <a:gd name="T2" fmla="*/ 0 w 308"/>
                  <a:gd name="T3" fmla="*/ 111 h 371"/>
                  <a:gd name="T4" fmla="*/ 44 w 308"/>
                  <a:gd name="T5" fmla="*/ 370 h 371"/>
                  <a:gd name="T6" fmla="*/ 307 w 308"/>
                  <a:gd name="T7" fmla="*/ 239 h 371"/>
                  <a:gd name="T8" fmla="*/ 268 w 308"/>
                  <a:gd name="T9" fmla="*/ 0 h 371"/>
                </a:gdLst>
                <a:ahLst/>
                <a:cxnLst>
                  <a:cxn ang="0">
                    <a:pos x="T0" y="T1"/>
                  </a:cxn>
                  <a:cxn ang="0">
                    <a:pos x="T2" y="T3"/>
                  </a:cxn>
                  <a:cxn ang="0">
                    <a:pos x="T4" y="T5"/>
                  </a:cxn>
                  <a:cxn ang="0">
                    <a:pos x="T6" y="T7"/>
                  </a:cxn>
                  <a:cxn ang="0">
                    <a:pos x="T8" y="T9"/>
                  </a:cxn>
                </a:cxnLst>
                <a:rect l="0" t="0" r="r" b="b"/>
                <a:pathLst>
                  <a:path w="308" h="371">
                    <a:moveTo>
                      <a:pt x="268" y="0"/>
                    </a:moveTo>
                    <a:lnTo>
                      <a:pt x="0" y="111"/>
                    </a:lnTo>
                    <a:lnTo>
                      <a:pt x="44" y="370"/>
                    </a:lnTo>
                    <a:lnTo>
                      <a:pt x="307" y="239"/>
                    </a:lnTo>
                    <a:lnTo>
                      <a:pt x="268" y="0"/>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8" name="Freeform 66"/>
              <p:cNvSpPr>
                <a:spLocks/>
              </p:cNvSpPr>
              <p:nvPr/>
            </p:nvSpPr>
            <p:spPr bwMode="auto">
              <a:xfrm>
                <a:off x="2030" y="478"/>
                <a:ext cx="8" cy="8"/>
              </a:xfrm>
              <a:custGeom>
                <a:avLst/>
                <a:gdLst>
                  <a:gd name="T0" fmla="*/ 0 w 8"/>
                  <a:gd name="T1" fmla="*/ 7 h 8"/>
                  <a:gd name="T2" fmla="*/ 7 w 8"/>
                  <a:gd name="T3" fmla="*/ 0 h 8"/>
                  <a:gd name="T4" fmla="*/ 0 w 8"/>
                  <a:gd name="T5" fmla="*/ 3 h 8"/>
                  <a:gd name="T6" fmla="*/ 0 w 8"/>
                  <a:gd name="T7" fmla="*/ 7 h 8"/>
                </a:gdLst>
                <a:ahLst/>
                <a:cxnLst>
                  <a:cxn ang="0">
                    <a:pos x="T0" y="T1"/>
                  </a:cxn>
                  <a:cxn ang="0">
                    <a:pos x="T2" y="T3"/>
                  </a:cxn>
                  <a:cxn ang="0">
                    <a:pos x="T4" y="T5"/>
                  </a:cxn>
                  <a:cxn ang="0">
                    <a:pos x="T6" y="T7"/>
                  </a:cxn>
                </a:cxnLst>
                <a:rect l="0" t="0" r="r" b="b"/>
                <a:pathLst>
                  <a:path w="8" h="8">
                    <a:moveTo>
                      <a:pt x="0" y="7"/>
                    </a:moveTo>
                    <a:lnTo>
                      <a:pt x="7" y="0"/>
                    </a:lnTo>
                    <a:lnTo>
                      <a:pt x="0" y="3"/>
                    </a:lnTo>
                    <a:lnTo>
                      <a:pt x="0" y="7"/>
                    </a:lnTo>
                  </a:path>
                </a:pathLst>
              </a:custGeom>
              <a:solidFill>
                <a:srgbClr val="7FE8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9" name="Freeform 67"/>
              <p:cNvSpPr>
                <a:spLocks/>
              </p:cNvSpPr>
              <p:nvPr/>
            </p:nvSpPr>
            <p:spPr bwMode="auto">
              <a:xfrm>
                <a:off x="2029" y="462"/>
                <a:ext cx="48" cy="47"/>
              </a:xfrm>
              <a:custGeom>
                <a:avLst/>
                <a:gdLst>
                  <a:gd name="T0" fmla="*/ 9 w 48"/>
                  <a:gd name="T1" fmla="*/ 46 h 47"/>
                  <a:gd name="T2" fmla="*/ 47 w 48"/>
                  <a:gd name="T3" fmla="*/ 0 h 47"/>
                  <a:gd name="T4" fmla="*/ 0 w 48"/>
                  <a:gd name="T5" fmla="*/ 20 h 47"/>
                  <a:gd name="T6" fmla="*/ 9 w 48"/>
                  <a:gd name="T7" fmla="*/ 46 h 47"/>
                </a:gdLst>
                <a:ahLst/>
                <a:cxnLst>
                  <a:cxn ang="0">
                    <a:pos x="T0" y="T1"/>
                  </a:cxn>
                  <a:cxn ang="0">
                    <a:pos x="T2" y="T3"/>
                  </a:cxn>
                  <a:cxn ang="0">
                    <a:pos x="T4" y="T5"/>
                  </a:cxn>
                  <a:cxn ang="0">
                    <a:pos x="T6" y="T7"/>
                  </a:cxn>
                </a:cxnLst>
                <a:rect l="0" t="0" r="r" b="b"/>
                <a:pathLst>
                  <a:path w="48" h="47">
                    <a:moveTo>
                      <a:pt x="9" y="46"/>
                    </a:moveTo>
                    <a:lnTo>
                      <a:pt x="47" y="0"/>
                    </a:lnTo>
                    <a:lnTo>
                      <a:pt x="0" y="20"/>
                    </a:lnTo>
                    <a:lnTo>
                      <a:pt x="9" y="46"/>
                    </a:lnTo>
                  </a:path>
                </a:pathLst>
              </a:custGeom>
              <a:solidFill>
                <a:srgbClr val="7FDE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0" name="Freeform 68"/>
              <p:cNvSpPr>
                <a:spLocks/>
              </p:cNvSpPr>
              <p:nvPr/>
            </p:nvSpPr>
            <p:spPr bwMode="auto">
              <a:xfrm>
                <a:off x="2030" y="445"/>
                <a:ext cx="91" cy="90"/>
              </a:xfrm>
              <a:custGeom>
                <a:avLst/>
                <a:gdLst>
                  <a:gd name="T0" fmla="*/ 8 w 91"/>
                  <a:gd name="T1" fmla="*/ 89 h 90"/>
                  <a:gd name="T2" fmla="*/ 90 w 91"/>
                  <a:gd name="T3" fmla="*/ 0 h 90"/>
                  <a:gd name="T4" fmla="*/ 21 w 91"/>
                  <a:gd name="T5" fmla="*/ 26 h 90"/>
                  <a:gd name="T6" fmla="*/ 0 w 91"/>
                  <a:gd name="T7" fmla="*/ 46 h 90"/>
                  <a:gd name="T8" fmla="*/ 8 w 91"/>
                  <a:gd name="T9" fmla="*/ 89 h 90"/>
                </a:gdLst>
                <a:ahLst/>
                <a:cxnLst>
                  <a:cxn ang="0">
                    <a:pos x="T0" y="T1"/>
                  </a:cxn>
                  <a:cxn ang="0">
                    <a:pos x="T2" y="T3"/>
                  </a:cxn>
                  <a:cxn ang="0">
                    <a:pos x="T4" y="T5"/>
                  </a:cxn>
                  <a:cxn ang="0">
                    <a:pos x="T6" y="T7"/>
                  </a:cxn>
                  <a:cxn ang="0">
                    <a:pos x="T8" y="T9"/>
                  </a:cxn>
                </a:cxnLst>
                <a:rect l="0" t="0" r="r" b="b"/>
                <a:pathLst>
                  <a:path w="91" h="90">
                    <a:moveTo>
                      <a:pt x="8" y="89"/>
                    </a:moveTo>
                    <a:lnTo>
                      <a:pt x="90" y="0"/>
                    </a:lnTo>
                    <a:lnTo>
                      <a:pt x="21" y="26"/>
                    </a:lnTo>
                    <a:lnTo>
                      <a:pt x="0" y="46"/>
                    </a:lnTo>
                    <a:lnTo>
                      <a:pt x="8" y="89"/>
                    </a:lnTo>
                  </a:path>
                </a:pathLst>
              </a:custGeom>
              <a:solidFill>
                <a:srgbClr val="7FD5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1" name="Freeform 69"/>
              <p:cNvSpPr>
                <a:spLocks/>
              </p:cNvSpPr>
              <p:nvPr/>
            </p:nvSpPr>
            <p:spPr bwMode="auto">
              <a:xfrm>
                <a:off x="2035" y="428"/>
                <a:ext cx="129" cy="131"/>
              </a:xfrm>
              <a:custGeom>
                <a:avLst/>
                <a:gdLst>
                  <a:gd name="T0" fmla="*/ 9 w 129"/>
                  <a:gd name="T1" fmla="*/ 130 h 131"/>
                  <a:gd name="T2" fmla="*/ 128 w 129"/>
                  <a:gd name="T3" fmla="*/ 0 h 131"/>
                  <a:gd name="T4" fmla="*/ 57 w 129"/>
                  <a:gd name="T5" fmla="*/ 26 h 131"/>
                  <a:gd name="T6" fmla="*/ 0 w 129"/>
                  <a:gd name="T7" fmla="*/ 92 h 131"/>
                  <a:gd name="T8" fmla="*/ 9 w 129"/>
                  <a:gd name="T9" fmla="*/ 130 h 131"/>
                </a:gdLst>
                <a:ahLst/>
                <a:cxnLst>
                  <a:cxn ang="0">
                    <a:pos x="T0" y="T1"/>
                  </a:cxn>
                  <a:cxn ang="0">
                    <a:pos x="T2" y="T3"/>
                  </a:cxn>
                  <a:cxn ang="0">
                    <a:pos x="T4" y="T5"/>
                  </a:cxn>
                  <a:cxn ang="0">
                    <a:pos x="T6" y="T7"/>
                  </a:cxn>
                  <a:cxn ang="0">
                    <a:pos x="T8" y="T9"/>
                  </a:cxn>
                </a:cxnLst>
                <a:rect l="0" t="0" r="r" b="b"/>
                <a:pathLst>
                  <a:path w="129" h="131">
                    <a:moveTo>
                      <a:pt x="9" y="130"/>
                    </a:moveTo>
                    <a:lnTo>
                      <a:pt x="128" y="0"/>
                    </a:lnTo>
                    <a:lnTo>
                      <a:pt x="57" y="26"/>
                    </a:lnTo>
                    <a:lnTo>
                      <a:pt x="0" y="92"/>
                    </a:lnTo>
                    <a:lnTo>
                      <a:pt x="9" y="130"/>
                    </a:lnTo>
                  </a:path>
                </a:pathLst>
              </a:custGeom>
              <a:solidFill>
                <a:srgbClr val="7FCD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2" name="Freeform 70"/>
              <p:cNvSpPr>
                <a:spLocks/>
              </p:cNvSpPr>
              <p:nvPr/>
            </p:nvSpPr>
            <p:spPr bwMode="auto">
              <a:xfrm>
                <a:off x="2041" y="409"/>
                <a:ext cx="164" cy="180"/>
              </a:xfrm>
              <a:custGeom>
                <a:avLst/>
                <a:gdLst>
                  <a:gd name="T0" fmla="*/ 5 w 164"/>
                  <a:gd name="T1" fmla="*/ 179 h 180"/>
                  <a:gd name="T2" fmla="*/ 163 w 164"/>
                  <a:gd name="T3" fmla="*/ 0 h 180"/>
                  <a:gd name="T4" fmla="*/ 93 w 164"/>
                  <a:gd name="T5" fmla="*/ 27 h 180"/>
                  <a:gd name="T6" fmla="*/ 0 w 164"/>
                  <a:gd name="T7" fmla="*/ 137 h 180"/>
                  <a:gd name="T8" fmla="*/ 5 w 164"/>
                  <a:gd name="T9" fmla="*/ 179 h 180"/>
                </a:gdLst>
                <a:ahLst/>
                <a:cxnLst>
                  <a:cxn ang="0">
                    <a:pos x="T0" y="T1"/>
                  </a:cxn>
                  <a:cxn ang="0">
                    <a:pos x="T2" y="T3"/>
                  </a:cxn>
                  <a:cxn ang="0">
                    <a:pos x="T4" y="T5"/>
                  </a:cxn>
                  <a:cxn ang="0">
                    <a:pos x="T6" y="T7"/>
                  </a:cxn>
                  <a:cxn ang="0">
                    <a:pos x="T8" y="T9"/>
                  </a:cxn>
                </a:cxnLst>
                <a:rect l="0" t="0" r="r" b="b"/>
                <a:pathLst>
                  <a:path w="164" h="180">
                    <a:moveTo>
                      <a:pt x="5" y="179"/>
                    </a:moveTo>
                    <a:lnTo>
                      <a:pt x="163" y="0"/>
                    </a:lnTo>
                    <a:lnTo>
                      <a:pt x="93" y="27"/>
                    </a:lnTo>
                    <a:lnTo>
                      <a:pt x="0" y="137"/>
                    </a:lnTo>
                    <a:lnTo>
                      <a:pt x="5" y="179"/>
                    </a:lnTo>
                  </a:path>
                </a:pathLst>
              </a:custGeom>
              <a:solidFill>
                <a:srgbClr val="7FC6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3" name="Freeform 71"/>
              <p:cNvSpPr>
                <a:spLocks/>
              </p:cNvSpPr>
              <p:nvPr/>
            </p:nvSpPr>
            <p:spPr bwMode="auto">
              <a:xfrm>
                <a:off x="2046" y="392"/>
                <a:ext cx="197" cy="220"/>
              </a:xfrm>
              <a:custGeom>
                <a:avLst/>
                <a:gdLst>
                  <a:gd name="T0" fmla="*/ 6 w 197"/>
                  <a:gd name="T1" fmla="*/ 219 h 220"/>
                  <a:gd name="T2" fmla="*/ 196 w 197"/>
                  <a:gd name="T3" fmla="*/ 0 h 220"/>
                  <a:gd name="T4" fmla="*/ 132 w 197"/>
                  <a:gd name="T5" fmla="*/ 29 h 220"/>
                  <a:gd name="T6" fmla="*/ 0 w 197"/>
                  <a:gd name="T7" fmla="*/ 178 h 220"/>
                  <a:gd name="T8" fmla="*/ 6 w 197"/>
                  <a:gd name="T9" fmla="*/ 219 h 220"/>
                </a:gdLst>
                <a:ahLst/>
                <a:cxnLst>
                  <a:cxn ang="0">
                    <a:pos x="T0" y="T1"/>
                  </a:cxn>
                  <a:cxn ang="0">
                    <a:pos x="T2" y="T3"/>
                  </a:cxn>
                  <a:cxn ang="0">
                    <a:pos x="T4" y="T5"/>
                  </a:cxn>
                  <a:cxn ang="0">
                    <a:pos x="T6" y="T7"/>
                  </a:cxn>
                  <a:cxn ang="0">
                    <a:pos x="T8" y="T9"/>
                  </a:cxn>
                </a:cxnLst>
                <a:rect l="0" t="0" r="r" b="b"/>
                <a:pathLst>
                  <a:path w="197" h="220">
                    <a:moveTo>
                      <a:pt x="6" y="219"/>
                    </a:moveTo>
                    <a:lnTo>
                      <a:pt x="196" y="0"/>
                    </a:lnTo>
                    <a:lnTo>
                      <a:pt x="132" y="29"/>
                    </a:lnTo>
                    <a:lnTo>
                      <a:pt x="0" y="178"/>
                    </a:lnTo>
                    <a:lnTo>
                      <a:pt x="6" y="219"/>
                    </a:lnTo>
                  </a:path>
                </a:pathLst>
              </a:custGeom>
              <a:solidFill>
                <a:srgbClr val="7FB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4" name="Freeform 72"/>
              <p:cNvSpPr>
                <a:spLocks/>
              </p:cNvSpPr>
              <p:nvPr/>
            </p:nvSpPr>
            <p:spPr bwMode="auto">
              <a:xfrm>
                <a:off x="2050" y="384"/>
                <a:ext cx="224" cy="257"/>
              </a:xfrm>
              <a:custGeom>
                <a:avLst/>
                <a:gdLst>
                  <a:gd name="T0" fmla="*/ 4 w 224"/>
                  <a:gd name="T1" fmla="*/ 256 h 257"/>
                  <a:gd name="T2" fmla="*/ 223 w 224"/>
                  <a:gd name="T3" fmla="*/ 11 h 257"/>
                  <a:gd name="T4" fmla="*/ 220 w 224"/>
                  <a:gd name="T5" fmla="*/ 0 h 257"/>
                  <a:gd name="T6" fmla="*/ 170 w 224"/>
                  <a:gd name="T7" fmla="*/ 20 h 257"/>
                  <a:gd name="T8" fmla="*/ 0 w 224"/>
                  <a:gd name="T9" fmla="*/ 212 h 257"/>
                  <a:gd name="T10" fmla="*/ 4 w 224"/>
                  <a:gd name="T11" fmla="*/ 256 h 257"/>
                </a:gdLst>
                <a:ahLst/>
                <a:cxnLst>
                  <a:cxn ang="0">
                    <a:pos x="T0" y="T1"/>
                  </a:cxn>
                  <a:cxn ang="0">
                    <a:pos x="T2" y="T3"/>
                  </a:cxn>
                  <a:cxn ang="0">
                    <a:pos x="T4" y="T5"/>
                  </a:cxn>
                  <a:cxn ang="0">
                    <a:pos x="T6" y="T7"/>
                  </a:cxn>
                  <a:cxn ang="0">
                    <a:pos x="T8" y="T9"/>
                  </a:cxn>
                  <a:cxn ang="0">
                    <a:pos x="T10" y="T11"/>
                  </a:cxn>
                </a:cxnLst>
                <a:rect l="0" t="0" r="r" b="b"/>
                <a:pathLst>
                  <a:path w="224" h="257">
                    <a:moveTo>
                      <a:pt x="4" y="256"/>
                    </a:moveTo>
                    <a:lnTo>
                      <a:pt x="223" y="11"/>
                    </a:lnTo>
                    <a:lnTo>
                      <a:pt x="220" y="0"/>
                    </a:lnTo>
                    <a:lnTo>
                      <a:pt x="170" y="20"/>
                    </a:lnTo>
                    <a:lnTo>
                      <a:pt x="0" y="212"/>
                    </a:lnTo>
                    <a:lnTo>
                      <a:pt x="4" y="256"/>
                    </a:lnTo>
                  </a:path>
                </a:pathLst>
              </a:custGeom>
              <a:solidFill>
                <a:srgbClr val="7FB9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5" name="Freeform 73"/>
              <p:cNvSpPr>
                <a:spLocks/>
              </p:cNvSpPr>
              <p:nvPr/>
            </p:nvSpPr>
            <p:spPr bwMode="auto">
              <a:xfrm>
                <a:off x="2054" y="383"/>
                <a:ext cx="225" cy="281"/>
              </a:xfrm>
              <a:custGeom>
                <a:avLst/>
                <a:gdLst>
                  <a:gd name="T0" fmla="*/ 7 w 225"/>
                  <a:gd name="T1" fmla="*/ 280 h 281"/>
                  <a:gd name="T2" fmla="*/ 224 w 225"/>
                  <a:gd name="T3" fmla="*/ 36 h 281"/>
                  <a:gd name="T4" fmla="*/ 216 w 225"/>
                  <a:gd name="T5" fmla="*/ 0 h 281"/>
                  <a:gd name="T6" fmla="*/ 207 w 225"/>
                  <a:gd name="T7" fmla="*/ 5 h 281"/>
                  <a:gd name="T8" fmla="*/ 0 w 225"/>
                  <a:gd name="T9" fmla="*/ 240 h 281"/>
                  <a:gd name="T10" fmla="*/ 7 w 225"/>
                  <a:gd name="T11" fmla="*/ 280 h 281"/>
                </a:gdLst>
                <a:ahLst/>
                <a:cxnLst>
                  <a:cxn ang="0">
                    <a:pos x="T0" y="T1"/>
                  </a:cxn>
                  <a:cxn ang="0">
                    <a:pos x="T2" y="T3"/>
                  </a:cxn>
                  <a:cxn ang="0">
                    <a:pos x="T4" y="T5"/>
                  </a:cxn>
                  <a:cxn ang="0">
                    <a:pos x="T6" y="T7"/>
                  </a:cxn>
                  <a:cxn ang="0">
                    <a:pos x="T8" y="T9"/>
                  </a:cxn>
                  <a:cxn ang="0">
                    <a:pos x="T10" y="T11"/>
                  </a:cxn>
                </a:cxnLst>
                <a:rect l="0" t="0" r="r" b="b"/>
                <a:pathLst>
                  <a:path w="225" h="281">
                    <a:moveTo>
                      <a:pt x="7" y="280"/>
                    </a:moveTo>
                    <a:lnTo>
                      <a:pt x="224" y="36"/>
                    </a:lnTo>
                    <a:lnTo>
                      <a:pt x="216" y="0"/>
                    </a:lnTo>
                    <a:lnTo>
                      <a:pt x="207" y="5"/>
                    </a:lnTo>
                    <a:lnTo>
                      <a:pt x="0" y="240"/>
                    </a:lnTo>
                    <a:lnTo>
                      <a:pt x="7" y="280"/>
                    </a:lnTo>
                  </a:path>
                </a:pathLst>
              </a:custGeom>
              <a:solidFill>
                <a:srgbClr val="7FB4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6" name="Freeform 74"/>
              <p:cNvSpPr>
                <a:spLocks/>
              </p:cNvSpPr>
              <p:nvPr/>
            </p:nvSpPr>
            <p:spPr bwMode="auto">
              <a:xfrm>
                <a:off x="2059" y="403"/>
                <a:ext cx="223" cy="288"/>
              </a:xfrm>
              <a:custGeom>
                <a:avLst/>
                <a:gdLst>
                  <a:gd name="T0" fmla="*/ 6 w 223"/>
                  <a:gd name="T1" fmla="*/ 287 h 288"/>
                  <a:gd name="T2" fmla="*/ 222 w 223"/>
                  <a:gd name="T3" fmla="*/ 45 h 288"/>
                  <a:gd name="T4" fmla="*/ 213 w 223"/>
                  <a:gd name="T5" fmla="*/ 0 h 288"/>
                  <a:gd name="T6" fmla="*/ 0 w 223"/>
                  <a:gd name="T7" fmla="*/ 246 h 288"/>
                  <a:gd name="T8" fmla="*/ 6 w 223"/>
                  <a:gd name="T9" fmla="*/ 287 h 288"/>
                </a:gdLst>
                <a:ahLst/>
                <a:cxnLst>
                  <a:cxn ang="0">
                    <a:pos x="T0" y="T1"/>
                  </a:cxn>
                  <a:cxn ang="0">
                    <a:pos x="T2" y="T3"/>
                  </a:cxn>
                  <a:cxn ang="0">
                    <a:pos x="T4" y="T5"/>
                  </a:cxn>
                  <a:cxn ang="0">
                    <a:pos x="T6" y="T7"/>
                  </a:cxn>
                  <a:cxn ang="0">
                    <a:pos x="T8" y="T9"/>
                  </a:cxn>
                </a:cxnLst>
                <a:rect l="0" t="0" r="r" b="b"/>
                <a:pathLst>
                  <a:path w="223" h="288">
                    <a:moveTo>
                      <a:pt x="6" y="287"/>
                    </a:moveTo>
                    <a:lnTo>
                      <a:pt x="222" y="45"/>
                    </a:lnTo>
                    <a:lnTo>
                      <a:pt x="213" y="0"/>
                    </a:lnTo>
                    <a:lnTo>
                      <a:pt x="0" y="246"/>
                    </a:lnTo>
                    <a:lnTo>
                      <a:pt x="6" y="287"/>
                    </a:lnTo>
                  </a:path>
                </a:pathLst>
              </a:custGeom>
              <a:solidFill>
                <a:srgbClr val="7FA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7" name="Freeform 75"/>
              <p:cNvSpPr>
                <a:spLocks/>
              </p:cNvSpPr>
              <p:nvPr/>
            </p:nvSpPr>
            <p:spPr bwMode="auto">
              <a:xfrm>
                <a:off x="2061" y="429"/>
                <a:ext cx="226" cy="285"/>
              </a:xfrm>
              <a:custGeom>
                <a:avLst/>
                <a:gdLst>
                  <a:gd name="T0" fmla="*/ 17 w 226"/>
                  <a:gd name="T1" fmla="*/ 277 h 285"/>
                  <a:gd name="T2" fmla="*/ 225 w 226"/>
                  <a:gd name="T3" fmla="*/ 42 h 285"/>
                  <a:gd name="T4" fmla="*/ 217 w 226"/>
                  <a:gd name="T5" fmla="*/ 0 h 285"/>
                  <a:gd name="T6" fmla="*/ 0 w 226"/>
                  <a:gd name="T7" fmla="*/ 247 h 285"/>
                  <a:gd name="T8" fmla="*/ 10 w 226"/>
                  <a:gd name="T9" fmla="*/ 284 h 285"/>
                  <a:gd name="T10" fmla="*/ 17 w 226"/>
                  <a:gd name="T11" fmla="*/ 277 h 285"/>
                </a:gdLst>
                <a:ahLst/>
                <a:cxnLst>
                  <a:cxn ang="0">
                    <a:pos x="T0" y="T1"/>
                  </a:cxn>
                  <a:cxn ang="0">
                    <a:pos x="T2" y="T3"/>
                  </a:cxn>
                  <a:cxn ang="0">
                    <a:pos x="T4" y="T5"/>
                  </a:cxn>
                  <a:cxn ang="0">
                    <a:pos x="T6" y="T7"/>
                  </a:cxn>
                  <a:cxn ang="0">
                    <a:pos x="T8" y="T9"/>
                  </a:cxn>
                  <a:cxn ang="0">
                    <a:pos x="T10" y="T11"/>
                  </a:cxn>
                </a:cxnLst>
                <a:rect l="0" t="0" r="r" b="b"/>
                <a:pathLst>
                  <a:path w="226" h="285">
                    <a:moveTo>
                      <a:pt x="17" y="277"/>
                    </a:moveTo>
                    <a:lnTo>
                      <a:pt x="225" y="42"/>
                    </a:lnTo>
                    <a:lnTo>
                      <a:pt x="217" y="0"/>
                    </a:lnTo>
                    <a:lnTo>
                      <a:pt x="0" y="247"/>
                    </a:lnTo>
                    <a:lnTo>
                      <a:pt x="10" y="284"/>
                    </a:lnTo>
                    <a:lnTo>
                      <a:pt x="17" y="277"/>
                    </a:lnTo>
                  </a:path>
                </a:pathLst>
              </a:custGeom>
              <a:solidFill>
                <a:srgbClr val="7FAB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8" name="Freeform 76"/>
              <p:cNvSpPr>
                <a:spLocks/>
              </p:cNvSpPr>
              <p:nvPr/>
            </p:nvSpPr>
            <p:spPr bwMode="auto">
              <a:xfrm>
                <a:off x="2066" y="455"/>
                <a:ext cx="225" cy="259"/>
              </a:xfrm>
              <a:custGeom>
                <a:avLst/>
                <a:gdLst>
                  <a:gd name="T0" fmla="*/ 60 w 225"/>
                  <a:gd name="T1" fmla="*/ 227 h 259"/>
                  <a:gd name="T2" fmla="*/ 224 w 225"/>
                  <a:gd name="T3" fmla="*/ 43 h 259"/>
                  <a:gd name="T4" fmla="*/ 216 w 225"/>
                  <a:gd name="T5" fmla="*/ 0 h 259"/>
                  <a:gd name="T6" fmla="*/ 0 w 225"/>
                  <a:gd name="T7" fmla="*/ 245 h 259"/>
                  <a:gd name="T8" fmla="*/ 6 w 225"/>
                  <a:gd name="T9" fmla="*/ 258 h 259"/>
                  <a:gd name="T10" fmla="*/ 60 w 225"/>
                  <a:gd name="T11" fmla="*/ 227 h 259"/>
                </a:gdLst>
                <a:ahLst/>
                <a:cxnLst>
                  <a:cxn ang="0">
                    <a:pos x="T0" y="T1"/>
                  </a:cxn>
                  <a:cxn ang="0">
                    <a:pos x="T2" y="T3"/>
                  </a:cxn>
                  <a:cxn ang="0">
                    <a:pos x="T4" y="T5"/>
                  </a:cxn>
                  <a:cxn ang="0">
                    <a:pos x="T6" y="T7"/>
                  </a:cxn>
                  <a:cxn ang="0">
                    <a:pos x="T8" y="T9"/>
                  </a:cxn>
                  <a:cxn ang="0">
                    <a:pos x="T10" y="T11"/>
                  </a:cxn>
                </a:cxnLst>
                <a:rect l="0" t="0" r="r" b="b"/>
                <a:pathLst>
                  <a:path w="225" h="259">
                    <a:moveTo>
                      <a:pt x="60" y="227"/>
                    </a:moveTo>
                    <a:lnTo>
                      <a:pt x="224" y="43"/>
                    </a:lnTo>
                    <a:lnTo>
                      <a:pt x="216" y="0"/>
                    </a:lnTo>
                    <a:lnTo>
                      <a:pt x="0" y="245"/>
                    </a:lnTo>
                    <a:lnTo>
                      <a:pt x="6" y="258"/>
                    </a:lnTo>
                    <a:lnTo>
                      <a:pt x="60" y="227"/>
                    </a:lnTo>
                  </a:path>
                </a:pathLst>
              </a:custGeom>
              <a:solidFill>
                <a:srgbClr val="7FA7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9" name="Freeform 77"/>
              <p:cNvSpPr>
                <a:spLocks/>
              </p:cNvSpPr>
              <p:nvPr/>
            </p:nvSpPr>
            <p:spPr bwMode="auto">
              <a:xfrm>
                <a:off x="2095" y="483"/>
                <a:ext cx="199" cy="219"/>
              </a:xfrm>
              <a:custGeom>
                <a:avLst/>
                <a:gdLst>
                  <a:gd name="T0" fmla="*/ 79 w 199"/>
                  <a:gd name="T1" fmla="*/ 178 h 219"/>
                  <a:gd name="T2" fmla="*/ 198 w 199"/>
                  <a:gd name="T3" fmla="*/ 41 h 219"/>
                  <a:gd name="T4" fmla="*/ 194 w 199"/>
                  <a:gd name="T5" fmla="*/ 0 h 219"/>
                  <a:gd name="T6" fmla="*/ 0 w 199"/>
                  <a:gd name="T7" fmla="*/ 218 h 219"/>
                  <a:gd name="T8" fmla="*/ 79 w 199"/>
                  <a:gd name="T9" fmla="*/ 178 h 219"/>
                </a:gdLst>
                <a:ahLst/>
                <a:cxnLst>
                  <a:cxn ang="0">
                    <a:pos x="T0" y="T1"/>
                  </a:cxn>
                  <a:cxn ang="0">
                    <a:pos x="T2" y="T3"/>
                  </a:cxn>
                  <a:cxn ang="0">
                    <a:pos x="T4" y="T5"/>
                  </a:cxn>
                  <a:cxn ang="0">
                    <a:pos x="T6" y="T7"/>
                  </a:cxn>
                  <a:cxn ang="0">
                    <a:pos x="T8" y="T9"/>
                  </a:cxn>
                </a:cxnLst>
                <a:rect l="0" t="0" r="r" b="b"/>
                <a:pathLst>
                  <a:path w="199" h="219">
                    <a:moveTo>
                      <a:pt x="79" y="178"/>
                    </a:moveTo>
                    <a:lnTo>
                      <a:pt x="198" y="41"/>
                    </a:lnTo>
                    <a:lnTo>
                      <a:pt x="194" y="0"/>
                    </a:lnTo>
                    <a:lnTo>
                      <a:pt x="0" y="218"/>
                    </a:lnTo>
                    <a:lnTo>
                      <a:pt x="79" y="178"/>
                    </a:lnTo>
                  </a:path>
                </a:pathLst>
              </a:custGeom>
              <a:solidFill>
                <a:srgbClr val="7FA3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0" name="Freeform 78"/>
              <p:cNvSpPr>
                <a:spLocks/>
              </p:cNvSpPr>
              <p:nvPr/>
            </p:nvSpPr>
            <p:spPr bwMode="auto">
              <a:xfrm>
                <a:off x="2146" y="506"/>
                <a:ext cx="154" cy="172"/>
              </a:xfrm>
              <a:custGeom>
                <a:avLst/>
                <a:gdLst>
                  <a:gd name="T0" fmla="*/ 76 w 154"/>
                  <a:gd name="T1" fmla="*/ 130 h 172"/>
                  <a:gd name="T2" fmla="*/ 153 w 154"/>
                  <a:gd name="T3" fmla="*/ 43 h 172"/>
                  <a:gd name="T4" fmla="*/ 146 w 154"/>
                  <a:gd name="T5" fmla="*/ 0 h 172"/>
                  <a:gd name="T6" fmla="*/ 0 w 154"/>
                  <a:gd name="T7" fmla="*/ 171 h 172"/>
                  <a:gd name="T8" fmla="*/ 76 w 154"/>
                  <a:gd name="T9" fmla="*/ 130 h 172"/>
                </a:gdLst>
                <a:ahLst/>
                <a:cxnLst>
                  <a:cxn ang="0">
                    <a:pos x="T0" y="T1"/>
                  </a:cxn>
                  <a:cxn ang="0">
                    <a:pos x="T2" y="T3"/>
                  </a:cxn>
                  <a:cxn ang="0">
                    <a:pos x="T4" y="T5"/>
                  </a:cxn>
                  <a:cxn ang="0">
                    <a:pos x="T6" y="T7"/>
                  </a:cxn>
                  <a:cxn ang="0">
                    <a:pos x="T8" y="T9"/>
                  </a:cxn>
                </a:cxnLst>
                <a:rect l="0" t="0" r="r" b="b"/>
                <a:pathLst>
                  <a:path w="154" h="172">
                    <a:moveTo>
                      <a:pt x="76" y="130"/>
                    </a:moveTo>
                    <a:lnTo>
                      <a:pt x="153" y="43"/>
                    </a:lnTo>
                    <a:lnTo>
                      <a:pt x="146" y="0"/>
                    </a:lnTo>
                    <a:lnTo>
                      <a:pt x="0" y="171"/>
                    </a:lnTo>
                    <a:lnTo>
                      <a:pt x="76" y="130"/>
                    </a:lnTo>
                  </a:path>
                </a:pathLst>
              </a:custGeom>
              <a:solidFill>
                <a:srgbClr val="7FA0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1" name="Freeform 79"/>
              <p:cNvSpPr>
                <a:spLocks/>
              </p:cNvSpPr>
              <p:nvPr/>
            </p:nvSpPr>
            <p:spPr bwMode="auto">
              <a:xfrm>
                <a:off x="2192" y="535"/>
                <a:ext cx="113" cy="116"/>
              </a:xfrm>
              <a:custGeom>
                <a:avLst/>
                <a:gdLst>
                  <a:gd name="T0" fmla="*/ 79 w 113"/>
                  <a:gd name="T1" fmla="*/ 76 h 116"/>
                  <a:gd name="T2" fmla="*/ 112 w 113"/>
                  <a:gd name="T3" fmla="*/ 39 h 116"/>
                  <a:gd name="T4" fmla="*/ 106 w 113"/>
                  <a:gd name="T5" fmla="*/ 0 h 116"/>
                  <a:gd name="T6" fmla="*/ 0 w 113"/>
                  <a:gd name="T7" fmla="*/ 115 h 116"/>
                  <a:gd name="T8" fmla="*/ 79 w 113"/>
                  <a:gd name="T9" fmla="*/ 76 h 116"/>
                </a:gdLst>
                <a:ahLst/>
                <a:cxnLst>
                  <a:cxn ang="0">
                    <a:pos x="T0" y="T1"/>
                  </a:cxn>
                  <a:cxn ang="0">
                    <a:pos x="T2" y="T3"/>
                  </a:cxn>
                  <a:cxn ang="0">
                    <a:pos x="T4" y="T5"/>
                  </a:cxn>
                  <a:cxn ang="0">
                    <a:pos x="T6" y="T7"/>
                  </a:cxn>
                  <a:cxn ang="0">
                    <a:pos x="T8" y="T9"/>
                  </a:cxn>
                </a:cxnLst>
                <a:rect l="0" t="0" r="r" b="b"/>
                <a:pathLst>
                  <a:path w="113" h="116">
                    <a:moveTo>
                      <a:pt x="79" y="76"/>
                    </a:moveTo>
                    <a:lnTo>
                      <a:pt x="112" y="39"/>
                    </a:lnTo>
                    <a:lnTo>
                      <a:pt x="106" y="0"/>
                    </a:lnTo>
                    <a:lnTo>
                      <a:pt x="0" y="115"/>
                    </a:lnTo>
                    <a:lnTo>
                      <a:pt x="79" y="76"/>
                    </a:lnTo>
                  </a:path>
                </a:pathLst>
              </a:custGeom>
              <a:solidFill>
                <a:srgbClr val="7F9D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2" name="Freeform 80"/>
              <p:cNvSpPr>
                <a:spLocks/>
              </p:cNvSpPr>
              <p:nvPr/>
            </p:nvSpPr>
            <p:spPr bwMode="auto">
              <a:xfrm>
                <a:off x="2243" y="562"/>
                <a:ext cx="68" cy="68"/>
              </a:xfrm>
              <a:custGeom>
                <a:avLst/>
                <a:gdLst>
                  <a:gd name="T0" fmla="*/ 58 w 68"/>
                  <a:gd name="T1" fmla="*/ 0 h 68"/>
                  <a:gd name="T2" fmla="*/ 0 w 68"/>
                  <a:gd name="T3" fmla="*/ 67 h 68"/>
                  <a:gd name="T4" fmla="*/ 67 w 68"/>
                  <a:gd name="T5" fmla="*/ 34 h 68"/>
                  <a:gd name="T6" fmla="*/ 58 w 68"/>
                  <a:gd name="T7" fmla="*/ 0 h 68"/>
                </a:gdLst>
                <a:ahLst/>
                <a:cxnLst>
                  <a:cxn ang="0">
                    <a:pos x="T0" y="T1"/>
                  </a:cxn>
                  <a:cxn ang="0">
                    <a:pos x="T2" y="T3"/>
                  </a:cxn>
                  <a:cxn ang="0">
                    <a:pos x="T4" y="T5"/>
                  </a:cxn>
                  <a:cxn ang="0">
                    <a:pos x="T6" y="T7"/>
                  </a:cxn>
                </a:cxnLst>
                <a:rect l="0" t="0" r="r" b="b"/>
                <a:pathLst>
                  <a:path w="68" h="68">
                    <a:moveTo>
                      <a:pt x="58" y="0"/>
                    </a:moveTo>
                    <a:lnTo>
                      <a:pt x="0" y="67"/>
                    </a:lnTo>
                    <a:lnTo>
                      <a:pt x="67" y="34"/>
                    </a:lnTo>
                    <a:lnTo>
                      <a:pt x="58" y="0"/>
                    </a:lnTo>
                  </a:path>
                </a:pathLst>
              </a:custGeom>
              <a:solidFill>
                <a:srgbClr val="7F9A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 name="Freeform 81"/>
              <p:cNvSpPr>
                <a:spLocks/>
              </p:cNvSpPr>
              <p:nvPr/>
            </p:nvSpPr>
            <p:spPr bwMode="auto">
              <a:xfrm>
                <a:off x="2288" y="586"/>
                <a:ext cx="24" cy="16"/>
              </a:xfrm>
              <a:custGeom>
                <a:avLst/>
                <a:gdLst>
                  <a:gd name="T0" fmla="*/ 15 w 24"/>
                  <a:gd name="T1" fmla="*/ 0 h 16"/>
                  <a:gd name="T2" fmla="*/ 0 w 24"/>
                  <a:gd name="T3" fmla="*/ 15 h 16"/>
                  <a:gd name="T4" fmla="*/ 23 w 24"/>
                  <a:gd name="T5" fmla="*/ 8 h 16"/>
                  <a:gd name="T6" fmla="*/ 15 w 24"/>
                  <a:gd name="T7" fmla="*/ 0 h 16"/>
                </a:gdLst>
                <a:ahLst/>
                <a:cxnLst>
                  <a:cxn ang="0">
                    <a:pos x="T0" y="T1"/>
                  </a:cxn>
                  <a:cxn ang="0">
                    <a:pos x="T2" y="T3"/>
                  </a:cxn>
                  <a:cxn ang="0">
                    <a:pos x="T4" y="T5"/>
                  </a:cxn>
                  <a:cxn ang="0">
                    <a:pos x="T6" y="T7"/>
                  </a:cxn>
                </a:cxnLst>
                <a:rect l="0" t="0" r="r" b="b"/>
                <a:pathLst>
                  <a:path w="24" h="16">
                    <a:moveTo>
                      <a:pt x="15" y="0"/>
                    </a:moveTo>
                    <a:lnTo>
                      <a:pt x="0" y="15"/>
                    </a:lnTo>
                    <a:lnTo>
                      <a:pt x="23" y="8"/>
                    </a:lnTo>
                    <a:lnTo>
                      <a:pt x="15" y="0"/>
                    </a:lnTo>
                  </a:path>
                </a:pathLst>
              </a:custGeom>
              <a:solidFill>
                <a:srgbClr val="7F98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4" name="Freeform 82"/>
              <p:cNvSpPr>
                <a:spLocks/>
              </p:cNvSpPr>
              <p:nvPr/>
            </p:nvSpPr>
            <p:spPr bwMode="auto">
              <a:xfrm>
                <a:off x="2028" y="385"/>
                <a:ext cx="283" cy="330"/>
              </a:xfrm>
              <a:custGeom>
                <a:avLst/>
                <a:gdLst>
                  <a:gd name="T0" fmla="*/ 242 w 283"/>
                  <a:gd name="T1" fmla="*/ 0 h 330"/>
                  <a:gd name="T2" fmla="*/ 0 w 283"/>
                  <a:gd name="T3" fmla="*/ 97 h 330"/>
                  <a:gd name="T4" fmla="*/ 44 w 283"/>
                  <a:gd name="T5" fmla="*/ 329 h 330"/>
                  <a:gd name="T6" fmla="*/ 282 w 283"/>
                  <a:gd name="T7" fmla="*/ 210 h 330"/>
                  <a:gd name="T8" fmla="*/ 242 w 283"/>
                  <a:gd name="T9" fmla="*/ 0 h 330"/>
                </a:gdLst>
                <a:ahLst/>
                <a:cxnLst>
                  <a:cxn ang="0">
                    <a:pos x="T0" y="T1"/>
                  </a:cxn>
                  <a:cxn ang="0">
                    <a:pos x="T2" y="T3"/>
                  </a:cxn>
                  <a:cxn ang="0">
                    <a:pos x="T4" y="T5"/>
                  </a:cxn>
                  <a:cxn ang="0">
                    <a:pos x="T6" y="T7"/>
                  </a:cxn>
                  <a:cxn ang="0">
                    <a:pos x="T8" y="T9"/>
                  </a:cxn>
                </a:cxnLst>
                <a:rect l="0" t="0" r="r" b="b"/>
                <a:pathLst>
                  <a:path w="283" h="330">
                    <a:moveTo>
                      <a:pt x="242" y="0"/>
                    </a:moveTo>
                    <a:lnTo>
                      <a:pt x="0" y="97"/>
                    </a:lnTo>
                    <a:lnTo>
                      <a:pt x="44" y="329"/>
                    </a:lnTo>
                    <a:lnTo>
                      <a:pt x="282" y="210"/>
                    </a:lnTo>
                    <a:lnTo>
                      <a:pt x="242" y="0"/>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5" name="Freeform 83"/>
              <p:cNvSpPr>
                <a:spLocks/>
              </p:cNvSpPr>
              <p:nvPr/>
            </p:nvSpPr>
            <p:spPr bwMode="auto">
              <a:xfrm>
                <a:off x="2292" y="373"/>
                <a:ext cx="7" cy="5"/>
              </a:xfrm>
              <a:custGeom>
                <a:avLst/>
                <a:gdLst>
                  <a:gd name="T0" fmla="*/ 2 w 7"/>
                  <a:gd name="T1" fmla="*/ 4 h 5"/>
                  <a:gd name="T2" fmla="*/ 6 w 7"/>
                  <a:gd name="T3" fmla="*/ 3 h 5"/>
                  <a:gd name="T4" fmla="*/ 0 w 7"/>
                  <a:gd name="T5" fmla="*/ 0 h 5"/>
                  <a:gd name="T6" fmla="*/ 2 w 7"/>
                  <a:gd name="T7" fmla="*/ 4 h 5"/>
                </a:gdLst>
                <a:ahLst/>
                <a:cxnLst>
                  <a:cxn ang="0">
                    <a:pos x="T0" y="T1"/>
                  </a:cxn>
                  <a:cxn ang="0">
                    <a:pos x="T2" y="T3"/>
                  </a:cxn>
                  <a:cxn ang="0">
                    <a:pos x="T4" y="T5"/>
                  </a:cxn>
                  <a:cxn ang="0">
                    <a:pos x="T6" y="T7"/>
                  </a:cxn>
                </a:cxnLst>
                <a:rect l="0" t="0" r="r" b="b"/>
                <a:pathLst>
                  <a:path w="7" h="5">
                    <a:moveTo>
                      <a:pt x="2" y="4"/>
                    </a:moveTo>
                    <a:lnTo>
                      <a:pt x="6" y="3"/>
                    </a:lnTo>
                    <a:lnTo>
                      <a:pt x="0" y="0"/>
                    </a:lnTo>
                    <a:lnTo>
                      <a:pt x="2" y="4"/>
                    </a:lnTo>
                  </a:path>
                </a:pathLst>
              </a:custGeom>
              <a:solidFill>
                <a:srgbClr val="7FE8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6" name="Freeform 84"/>
              <p:cNvSpPr>
                <a:spLocks/>
              </p:cNvSpPr>
              <p:nvPr/>
            </p:nvSpPr>
            <p:spPr bwMode="auto">
              <a:xfrm>
                <a:off x="2292" y="359"/>
                <a:ext cx="45" cy="43"/>
              </a:xfrm>
              <a:custGeom>
                <a:avLst/>
                <a:gdLst>
                  <a:gd name="T0" fmla="*/ 4 w 45"/>
                  <a:gd name="T1" fmla="*/ 42 h 43"/>
                  <a:gd name="T2" fmla="*/ 44 w 45"/>
                  <a:gd name="T3" fmla="*/ 0 h 43"/>
                  <a:gd name="T4" fmla="*/ 0 w 45"/>
                  <a:gd name="T5" fmla="*/ 15 h 43"/>
                  <a:gd name="T6" fmla="*/ 4 w 45"/>
                  <a:gd name="T7" fmla="*/ 42 h 43"/>
                </a:gdLst>
                <a:ahLst/>
                <a:cxnLst>
                  <a:cxn ang="0">
                    <a:pos x="T0" y="T1"/>
                  </a:cxn>
                  <a:cxn ang="0">
                    <a:pos x="T2" y="T3"/>
                  </a:cxn>
                  <a:cxn ang="0">
                    <a:pos x="T4" y="T5"/>
                  </a:cxn>
                  <a:cxn ang="0">
                    <a:pos x="T6" y="T7"/>
                  </a:cxn>
                </a:cxnLst>
                <a:rect l="0" t="0" r="r" b="b"/>
                <a:pathLst>
                  <a:path w="45" h="43">
                    <a:moveTo>
                      <a:pt x="4" y="42"/>
                    </a:moveTo>
                    <a:lnTo>
                      <a:pt x="44" y="0"/>
                    </a:lnTo>
                    <a:lnTo>
                      <a:pt x="0" y="15"/>
                    </a:lnTo>
                    <a:lnTo>
                      <a:pt x="4" y="42"/>
                    </a:lnTo>
                  </a:path>
                </a:pathLst>
              </a:custGeom>
              <a:solidFill>
                <a:srgbClr val="7FDE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7" name="Freeform 85"/>
              <p:cNvSpPr>
                <a:spLocks/>
              </p:cNvSpPr>
              <p:nvPr/>
            </p:nvSpPr>
            <p:spPr bwMode="auto">
              <a:xfrm>
                <a:off x="2295" y="344"/>
                <a:ext cx="82" cy="83"/>
              </a:xfrm>
              <a:custGeom>
                <a:avLst/>
                <a:gdLst>
                  <a:gd name="T0" fmla="*/ 6 w 82"/>
                  <a:gd name="T1" fmla="*/ 82 h 83"/>
                  <a:gd name="T2" fmla="*/ 81 w 82"/>
                  <a:gd name="T3" fmla="*/ 0 h 83"/>
                  <a:gd name="T4" fmla="*/ 17 w 82"/>
                  <a:gd name="T5" fmla="*/ 22 h 83"/>
                  <a:gd name="T6" fmla="*/ 0 w 82"/>
                  <a:gd name="T7" fmla="*/ 43 h 83"/>
                  <a:gd name="T8" fmla="*/ 6 w 82"/>
                  <a:gd name="T9" fmla="*/ 82 h 83"/>
                </a:gdLst>
                <a:ahLst/>
                <a:cxnLst>
                  <a:cxn ang="0">
                    <a:pos x="T0" y="T1"/>
                  </a:cxn>
                  <a:cxn ang="0">
                    <a:pos x="T2" y="T3"/>
                  </a:cxn>
                  <a:cxn ang="0">
                    <a:pos x="T4" y="T5"/>
                  </a:cxn>
                  <a:cxn ang="0">
                    <a:pos x="T6" y="T7"/>
                  </a:cxn>
                  <a:cxn ang="0">
                    <a:pos x="T8" y="T9"/>
                  </a:cxn>
                </a:cxnLst>
                <a:rect l="0" t="0" r="r" b="b"/>
                <a:pathLst>
                  <a:path w="82" h="83">
                    <a:moveTo>
                      <a:pt x="6" y="82"/>
                    </a:moveTo>
                    <a:lnTo>
                      <a:pt x="81" y="0"/>
                    </a:lnTo>
                    <a:lnTo>
                      <a:pt x="17" y="22"/>
                    </a:lnTo>
                    <a:lnTo>
                      <a:pt x="0" y="43"/>
                    </a:lnTo>
                    <a:lnTo>
                      <a:pt x="6" y="82"/>
                    </a:lnTo>
                  </a:path>
                </a:pathLst>
              </a:custGeom>
              <a:solidFill>
                <a:srgbClr val="7FD5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8" name="Freeform 86"/>
              <p:cNvSpPr>
                <a:spLocks/>
              </p:cNvSpPr>
              <p:nvPr/>
            </p:nvSpPr>
            <p:spPr bwMode="auto">
              <a:xfrm>
                <a:off x="2299" y="326"/>
                <a:ext cx="114" cy="122"/>
              </a:xfrm>
              <a:custGeom>
                <a:avLst/>
                <a:gdLst>
                  <a:gd name="T0" fmla="*/ 7 w 114"/>
                  <a:gd name="T1" fmla="*/ 121 h 122"/>
                  <a:gd name="T2" fmla="*/ 113 w 114"/>
                  <a:gd name="T3" fmla="*/ 0 h 122"/>
                  <a:gd name="T4" fmla="*/ 49 w 114"/>
                  <a:gd name="T5" fmla="*/ 26 h 122"/>
                  <a:gd name="T6" fmla="*/ 0 w 114"/>
                  <a:gd name="T7" fmla="*/ 82 h 122"/>
                  <a:gd name="T8" fmla="*/ 7 w 114"/>
                  <a:gd name="T9" fmla="*/ 121 h 122"/>
                </a:gdLst>
                <a:ahLst/>
                <a:cxnLst>
                  <a:cxn ang="0">
                    <a:pos x="T0" y="T1"/>
                  </a:cxn>
                  <a:cxn ang="0">
                    <a:pos x="T2" y="T3"/>
                  </a:cxn>
                  <a:cxn ang="0">
                    <a:pos x="T4" y="T5"/>
                  </a:cxn>
                  <a:cxn ang="0">
                    <a:pos x="T6" y="T7"/>
                  </a:cxn>
                  <a:cxn ang="0">
                    <a:pos x="T8" y="T9"/>
                  </a:cxn>
                </a:cxnLst>
                <a:rect l="0" t="0" r="r" b="b"/>
                <a:pathLst>
                  <a:path w="114" h="122">
                    <a:moveTo>
                      <a:pt x="7" y="121"/>
                    </a:moveTo>
                    <a:lnTo>
                      <a:pt x="113" y="0"/>
                    </a:lnTo>
                    <a:lnTo>
                      <a:pt x="49" y="26"/>
                    </a:lnTo>
                    <a:lnTo>
                      <a:pt x="0" y="82"/>
                    </a:lnTo>
                    <a:lnTo>
                      <a:pt x="7" y="121"/>
                    </a:lnTo>
                  </a:path>
                </a:pathLst>
              </a:custGeom>
              <a:solidFill>
                <a:srgbClr val="7FCD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9" name="Freeform 87"/>
              <p:cNvSpPr>
                <a:spLocks/>
              </p:cNvSpPr>
              <p:nvPr/>
            </p:nvSpPr>
            <p:spPr bwMode="auto">
              <a:xfrm>
                <a:off x="2305" y="314"/>
                <a:ext cx="146" cy="157"/>
              </a:xfrm>
              <a:custGeom>
                <a:avLst/>
                <a:gdLst>
                  <a:gd name="T0" fmla="*/ 1 w 146"/>
                  <a:gd name="T1" fmla="*/ 156 h 157"/>
                  <a:gd name="T2" fmla="*/ 145 w 146"/>
                  <a:gd name="T3" fmla="*/ 0 h 157"/>
                  <a:gd name="T4" fmla="*/ 82 w 146"/>
                  <a:gd name="T5" fmla="*/ 24 h 157"/>
                  <a:gd name="T6" fmla="*/ 0 w 146"/>
                  <a:gd name="T7" fmla="*/ 120 h 157"/>
                  <a:gd name="T8" fmla="*/ 1 w 146"/>
                  <a:gd name="T9" fmla="*/ 156 h 157"/>
                </a:gdLst>
                <a:ahLst/>
                <a:cxnLst>
                  <a:cxn ang="0">
                    <a:pos x="T0" y="T1"/>
                  </a:cxn>
                  <a:cxn ang="0">
                    <a:pos x="T2" y="T3"/>
                  </a:cxn>
                  <a:cxn ang="0">
                    <a:pos x="T4" y="T5"/>
                  </a:cxn>
                  <a:cxn ang="0">
                    <a:pos x="T6" y="T7"/>
                  </a:cxn>
                  <a:cxn ang="0">
                    <a:pos x="T8" y="T9"/>
                  </a:cxn>
                </a:cxnLst>
                <a:rect l="0" t="0" r="r" b="b"/>
                <a:pathLst>
                  <a:path w="146" h="157">
                    <a:moveTo>
                      <a:pt x="1" y="156"/>
                    </a:moveTo>
                    <a:lnTo>
                      <a:pt x="145" y="0"/>
                    </a:lnTo>
                    <a:lnTo>
                      <a:pt x="82" y="24"/>
                    </a:lnTo>
                    <a:lnTo>
                      <a:pt x="0" y="120"/>
                    </a:lnTo>
                    <a:lnTo>
                      <a:pt x="1" y="156"/>
                    </a:lnTo>
                  </a:path>
                </a:pathLst>
              </a:custGeom>
              <a:solidFill>
                <a:srgbClr val="7FC6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0" name="Freeform 88"/>
              <p:cNvSpPr>
                <a:spLocks/>
              </p:cNvSpPr>
              <p:nvPr/>
            </p:nvSpPr>
            <p:spPr bwMode="auto">
              <a:xfrm>
                <a:off x="2306" y="295"/>
                <a:ext cx="182" cy="205"/>
              </a:xfrm>
              <a:custGeom>
                <a:avLst/>
                <a:gdLst>
                  <a:gd name="T0" fmla="*/ 8 w 182"/>
                  <a:gd name="T1" fmla="*/ 204 h 205"/>
                  <a:gd name="T2" fmla="*/ 181 w 182"/>
                  <a:gd name="T3" fmla="*/ 0 h 205"/>
                  <a:gd name="T4" fmla="*/ 120 w 182"/>
                  <a:gd name="T5" fmla="*/ 25 h 205"/>
                  <a:gd name="T6" fmla="*/ 0 w 182"/>
                  <a:gd name="T7" fmla="*/ 162 h 205"/>
                  <a:gd name="T8" fmla="*/ 8 w 182"/>
                  <a:gd name="T9" fmla="*/ 204 h 205"/>
                </a:gdLst>
                <a:ahLst/>
                <a:cxnLst>
                  <a:cxn ang="0">
                    <a:pos x="T0" y="T1"/>
                  </a:cxn>
                  <a:cxn ang="0">
                    <a:pos x="T2" y="T3"/>
                  </a:cxn>
                  <a:cxn ang="0">
                    <a:pos x="T4" y="T5"/>
                  </a:cxn>
                  <a:cxn ang="0">
                    <a:pos x="T6" y="T7"/>
                  </a:cxn>
                  <a:cxn ang="0">
                    <a:pos x="T8" y="T9"/>
                  </a:cxn>
                </a:cxnLst>
                <a:rect l="0" t="0" r="r" b="b"/>
                <a:pathLst>
                  <a:path w="182" h="205">
                    <a:moveTo>
                      <a:pt x="8" y="204"/>
                    </a:moveTo>
                    <a:lnTo>
                      <a:pt x="181" y="0"/>
                    </a:lnTo>
                    <a:lnTo>
                      <a:pt x="120" y="25"/>
                    </a:lnTo>
                    <a:lnTo>
                      <a:pt x="0" y="162"/>
                    </a:lnTo>
                    <a:lnTo>
                      <a:pt x="8" y="204"/>
                    </a:lnTo>
                  </a:path>
                </a:pathLst>
              </a:custGeom>
              <a:solidFill>
                <a:srgbClr val="7FB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1" name="Freeform 89"/>
              <p:cNvSpPr>
                <a:spLocks/>
              </p:cNvSpPr>
              <p:nvPr/>
            </p:nvSpPr>
            <p:spPr bwMode="auto">
              <a:xfrm>
                <a:off x="2312" y="286"/>
                <a:ext cx="202" cy="234"/>
              </a:xfrm>
              <a:custGeom>
                <a:avLst/>
                <a:gdLst>
                  <a:gd name="T0" fmla="*/ 5 w 202"/>
                  <a:gd name="T1" fmla="*/ 233 h 234"/>
                  <a:gd name="T2" fmla="*/ 201 w 202"/>
                  <a:gd name="T3" fmla="*/ 12 h 234"/>
                  <a:gd name="T4" fmla="*/ 198 w 202"/>
                  <a:gd name="T5" fmla="*/ 0 h 234"/>
                  <a:gd name="T6" fmla="*/ 152 w 202"/>
                  <a:gd name="T7" fmla="*/ 20 h 234"/>
                  <a:gd name="T8" fmla="*/ 0 w 202"/>
                  <a:gd name="T9" fmla="*/ 194 h 234"/>
                  <a:gd name="T10" fmla="*/ 5 w 202"/>
                  <a:gd name="T11" fmla="*/ 233 h 234"/>
                </a:gdLst>
                <a:ahLst/>
                <a:cxnLst>
                  <a:cxn ang="0">
                    <a:pos x="T0" y="T1"/>
                  </a:cxn>
                  <a:cxn ang="0">
                    <a:pos x="T2" y="T3"/>
                  </a:cxn>
                  <a:cxn ang="0">
                    <a:pos x="T4" y="T5"/>
                  </a:cxn>
                  <a:cxn ang="0">
                    <a:pos x="T6" y="T7"/>
                  </a:cxn>
                  <a:cxn ang="0">
                    <a:pos x="T8" y="T9"/>
                  </a:cxn>
                  <a:cxn ang="0">
                    <a:pos x="T10" y="T11"/>
                  </a:cxn>
                </a:cxnLst>
                <a:rect l="0" t="0" r="r" b="b"/>
                <a:pathLst>
                  <a:path w="202" h="234">
                    <a:moveTo>
                      <a:pt x="5" y="233"/>
                    </a:moveTo>
                    <a:lnTo>
                      <a:pt x="201" y="12"/>
                    </a:lnTo>
                    <a:lnTo>
                      <a:pt x="198" y="0"/>
                    </a:lnTo>
                    <a:lnTo>
                      <a:pt x="152" y="20"/>
                    </a:lnTo>
                    <a:lnTo>
                      <a:pt x="0" y="194"/>
                    </a:lnTo>
                    <a:lnTo>
                      <a:pt x="5" y="233"/>
                    </a:lnTo>
                  </a:path>
                </a:pathLst>
              </a:custGeom>
              <a:solidFill>
                <a:srgbClr val="7FB9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 name="Freeform 90"/>
              <p:cNvSpPr>
                <a:spLocks/>
              </p:cNvSpPr>
              <p:nvPr/>
            </p:nvSpPr>
            <p:spPr bwMode="auto">
              <a:xfrm>
                <a:off x="2312" y="286"/>
                <a:ext cx="203" cy="257"/>
              </a:xfrm>
              <a:custGeom>
                <a:avLst/>
                <a:gdLst>
                  <a:gd name="T0" fmla="*/ 8 w 203"/>
                  <a:gd name="T1" fmla="*/ 256 h 257"/>
                  <a:gd name="T2" fmla="*/ 202 w 203"/>
                  <a:gd name="T3" fmla="*/ 32 h 257"/>
                  <a:gd name="T4" fmla="*/ 199 w 203"/>
                  <a:gd name="T5" fmla="*/ 0 h 257"/>
                  <a:gd name="T6" fmla="*/ 191 w 203"/>
                  <a:gd name="T7" fmla="*/ 7 h 257"/>
                  <a:gd name="T8" fmla="*/ 0 w 203"/>
                  <a:gd name="T9" fmla="*/ 216 h 257"/>
                  <a:gd name="T10" fmla="*/ 8 w 203"/>
                  <a:gd name="T11" fmla="*/ 256 h 257"/>
                </a:gdLst>
                <a:ahLst/>
                <a:cxnLst>
                  <a:cxn ang="0">
                    <a:pos x="T0" y="T1"/>
                  </a:cxn>
                  <a:cxn ang="0">
                    <a:pos x="T2" y="T3"/>
                  </a:cxn>
                  <a:cxn ang="0">
                    <a:pos x="T4" y="T5"/>
                  </a:cxn>
                  <a:cxn ang="0">
                    <a:pos x="T6" y="T7"/>
                  </a:cxn>
                  <a:cxn ang="0">
                    <a:pos x="T8" y="T9"/>
                  </a:cxn>
                  <a:cxn ang="0">
                    <a:pos x="T10" y="T11"/>
                  </a:cxn>
                </a:cxnLst>
                <a:rect l="0" t="0" r="r" b="b"/>
                <a:pathLst>
                  <a:path w="203" h="257">
                    <a:moveTo>
                      <a:pt x="8" y="256"/>
                    </a:moveTo>
                    <a:lnTo>
                      <a:pt x="202" y="32"/>
                    </a:lnTo>
                    <a:lnTo>
                      <a:pt x="199" y="0"/>
                    </a:lnTo>
                    <a:lnTo>
                      <a:pt x="191" y="7"/>
                    </a:lnTo>
                    <a:lnTo>
                      <a:pt x="0" y="216"/>
                    </a:lnTo>
                    <a:lnTo>
                      <a:pt x="8" y="256"/>
                    </a:lnTo>
                  </a:path>
                </a:pathLst>
              </a:custGeom>
              <a:solidFill>
                <a:srgbClr val="7FB4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 name="Freeform 91"/>
              <p:cNvSpPr>
                <a:spLocks/>
              </p:cNvSpPr>
              <p:nvPr/>
            </p:nvSpPr>
            <p:spPr bwMode="auto">
              <a:xfrm>
                <a:off x="2318" y="308"/>
                <a:ext cx="202" cy="259"/>
              </a:xfrm>
              <a:custGeom>
                <a:avLst/>
                <a:gdLst>
                  <a:gd name="T0" fmla="*/ 6 w 202"/>
                  <a:gd name="T1" fmla="*/ 258 h 259"/>
                  <a:gd name="T2" fmla="*/ 201 w 202"/>
                  <a:gd name="T3" fmla="*/ 36 h 259"/>
                  <a:gd name="T4" fmla="*/ 197 w 202"/>
                  <a:gd name="T5" fmla="*/ 0 h 259"/>
                  <a:gd name="T6" fmla="*/ 0 w 202"/>
                  <a:gd name="T7" fmla="*/ 221 h 259"/>
                  <a:gd name="T8" fmla="*/ 6 w 202"/>
                  <a:gd name="T9" fmla="*/ 258 h 259"/>
                </a:gdLst>
                <a:ahLst/>
                <a:cxnLst>
                  <a:cxn ang="0">
                    <a:pos x="T0" y="T1"/>
                  </a:cxn>
                  <a:cxn ang="0">
                    <a:pos x="T2" y="T3"/>
                  </a:cxn>
                  <a:cxn ang="0">
                    <a:pos x="T4" y="T5"/>
                  </a:cxn>
                  <a:cxn ang="0">
                    <a:pos x="T6" y="T7"/>
                  </a:cxn>
                  <a:cxn ang="0">
                    <a:pos x="T8" y="T9"/>
                  </a:cxn>
                </a:cxnLst>
                <a:rect l="0" t="0" r="r" b="b"/>
                <a:pathLst>
                  <a:path w="202" h="259">
                    <a:moveTo>
                      <a:pt x="6" y="258"/>
                    </a:moveTo>
                    <a:lnTo>
                      <a:pt x="201" y="36"/>
                    </a:lnTo>
                    <a:lnTo>
                      <a:pt x="197" y="0"/>
                    </a:lnTo>
                    <a:lnTo>
                      <a:pt x="0" y="221"/>
                    </a:lnTo>
                    <a:lnTo>
                      <a:pt x="6" y="258"/>
                    </a:lnTo>
                  </a:path>
                </a:pathLst>
              </a:custGeom>
              <a:solidFill>
                <a:srgbClr val="7FA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 name="Freeform 92"/>
              <p:cNvSpPr>
                <a:spLocks/>
              </p:cNvSpPr>
              <p:nvPr/>
            </p:nvSpPr>
            <p:spPr bwMode="auto">
              <a:xfrm>
                <a:off x="2326" y="329"/>
                <a:ext cx="200" cy="256"/>
              </a:xfrm>
              <a:custGeom>
                <a:avLst/>
                <a:gdLst>
                  <a:gd name="T0" fmla="*/ 13 w 200"/>
                  <a:gd name="T1" fmla="*/ 252 h 256"/>
                  <a:gd name="T2" fmla="*/ 199 w 200"/>
                  <a:gd name="T3" fmla="*/ 40 h 256"/>
                  <a:gd name="T4" fmla="*/ 191 w 200"/>
                  <a:gd name="T5" fmla="*/ 0 h 256"/>
                  <a:gd name="T6" fmla="*/ 0 w 200"/>
                  <a:gd name="T7" fmla="*/ 222 h 256"/>
                  <a:gd name="T8" fmla="*/ 0 w 200"/>
                  <a:gd name="T9" fmla="*/ 255 h 256"/>
                  <a:gd name="T10" fmla="*/ 13 w 200"/>
                  <a:gd name="T11" fmla="*/ 252 h 256"/>
                </a:gdLst>
                <a:ahLst/>
                <a:cxnLst>
                  <a:cxn ang="0">
                    <a:pos x="T0" y="T1"/>
                  </a:cxn>
                  <a:cxn ang="0">
                    <a:pos x="T2" y="T3"/>
                  </a:cxn>
                  <a:cxn ang="0">
                    <a:pos x="T4" y="T5"/>
                  </a:cxn>
                  <a:cxn ang="0">
                    <a:pos x="T6" y="T7"/>
                  </a:cxn>
                  <a:cxn ang="0">
                    <a:pos x="T8" y="T9"/>
                  </a:cxn>
                  <a:cxn ang="0">
                    <a:pos x="T10" y="T11"/>
                  </a:cxn>
                </a:cxnLst>
                <a:rect l="0" t="0" r="r" b="b"/>
                <a:pathLst>
                  <a:path w="200" h="256">
                    <a:moveTo>
                      <a:pt x="13" y="252"/>
                    </a:moveTo>
                    <a:lnTo>
                      <a:pt x="199" y="40"/>
                    </a:lnTo>
                    <a:lnTo>
                      <a:pt x="191" y="0"/>
                    </a:lnTo>
                    <a:lnTo>
                      <a:pt x="0" y="222"/>
                    </a:lnTo>
                    <a:lnTo>
                      <a:pt x="0" y="255"/>
                    </a:lnTo>
                    <a:lnTo>
                      <a:pt x="13" y="252"/>
                    </a:lnTo>
                  </a:path>
                </a:pathLst>
              </a:custGeom>
              <a:solidFill>
                <a:srgbClr val="7FAB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5" name="Freeform 93"/>
              <p:cNvSpPr>
                <a:spLocks/>
              </p:cNvSpPr>
              <p:nvPr/>
            </p:nvSpPr>
            <p:spPr bwMode="auto">
              <a:xfrm>
                <a:off x="2326" y="354"/>
                <a:ext cx="203" cy="230"/>
              </a:xfrm>
              <a:custGeom>
                <a:avLst/>
                <a:gdLst>
                  <a:gd name="T0" fmla="*/ 56 w 203"/>
                  <a:gd name="T1" fmla="*/ 203 h 230"/>
                  <a:gd name="T2" fmla="*/ 202 w 203"/>
                  <a:gd name="T3" fmla="*/ 35 h 230"/>
                  <a:gd name="T4" fmla="*/ 195 w 203"/>
                  <a:gd name="T5" fmla="*/ 0 h 230"/>
                  <a:gd name="T6" fmla="*/ 0 w 203"/>
                  <a:gd name="T7" fmla="*/ 220 h 230"/>
                  <a:gd name="T8" fmla="*/ 0 w 203"/>
                  <a:gd name="T9" fmla="*/ 229 h 230"/>
                  <a:gd name="T10" fmla="*/ 56 w 203"/>
                  <a:gd name="T11" fmla="*/ 203 h 230"/>
                </a:gdLst>
                <a:ahLst/>
                <a:cxnLst>
                  <a:cxn ang="0">
                    <a:pos x="T0" y="T1"/>
                  </a:cxn>
                  <a:cxn ang="0">
                    <a:pos x="T2" y="T3"/>
                  </a:cxn>
                  <a:cxn ang="0">
                    <a:pos x="T4" y="T5"/>
                  </a:cxn>
                  <a:cxn ang="0">
                    <a:pos x="T6" y="T7"/>
                  </a:cxn>
                  <a:cxn ang="0">
                    <a:pos x="T8" y="T9"/>
                  </a:cxn>
                  <a:cxn ang="0">
                    <a:pos x="T10" y="T11"/>
                  </a:cxn>
                </a:cxnLst>
                <a:rect l="0" t="0" r="r" b="b"/>
                <a:pathLst>
                  <a:path w="203" h="230">
                    <a:moveTo>
                      <a:pt x="56" y="203"/>
                    </a:moveTo>
                    <a:lnTo>
                      <a:pt x="202" y="35"/>
                    </a:lnTo>
                    <a:lnTo>
                      <a:pt x="195" y="0"/>
                    </a:lnTo>
                    <a:lnTo>
                      <a:pt x="0" y="220"/>
                    </a:lnTo>
                    <a:lnTo>
                      <a:pt x="0" y="229"/>
                    </a:lnTo>
                    <a:lnTo>
                      <a:pt x="56" y="203"/>
                    </a:lnTo>
                  </a:path>
                </a:pathLst>
              </a:custGeom>
              <a:solidFill>
                <a:srgbClr val="7FA7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6" name="Freeform 94"/>
              <p:cNvSpPr>
                <a:spLocks/>
              </p:cNvSpPr>
              <p:nvPr/>
            </p:nvSpPr>
            <p:spPr bwMode="auto">
              <a:xfrm>
                <a:off x="2354" y="377"/>
                <a:ext cx="179" cy="196"/>
              </a:xfrm>
              <a:custGeom>
                <a:avLst/>
                <a:gdLst>
                  <a:gd name="T0" fmla="*/ 72 w 179"/>
                  <a:gd name="T1" fmla="*/ 160 h 196"/>
                  <a:gd name="T2" fmla="*/ 178 w 179"/>
                  <a:gd name="T3" fmla="*/ 39 h 196"/>
                  <a:gd name="T4" fmla="*/ 170 w 179"/>
                  <a:gd name="T5" fmla="*/ 0 h 196"/>
                  <a:gd name="T6" fmla="*/ 0 w 179"/>
                  <a:gd name="T7" fmla="*/ 195 h 196"/>
                  <a:gd name="T8" fmla="*/ 72 w 179"/>
                  <a:gd name="T9" fmla="*/ 160 h 196"/>
                </a:gdLst>
                <a:ahLst/>
                <a:cxnLst>
                  <a:cxn ang="0">
                    <a:pos x="T0" y="T1"/>
                  </a:cxn>
                  <a:cxn ang="0">
                    <a:pos x="T2" y="T3"/>
                  </a:cxn>
                  <a:cxn ang="0">
                    <a:pos x="T4" y="T5"/>
                  </a:cxn>
                  <a:cxn ang="0">
                    <a:pos x="T6" y="T7"/>
                  </a:cxn>
                  <a:cxn ang="0">
                    <a:pos x="T8" y="T9"/>
                  </a:cxn>
                </a:cxnLst>
                <a:rect l="0" t="0" r="r" b="b"/>
                <a:pathLst>
                  <a:path w="179" h="196">
                    <a:moveTo>
                      <a:pt x="72" y="160"/>
                    </a:moveTo>
                    <a:lnTo>
                      <a:pt x="178" y="39"/>
                    </a:lnTo>
                    <a:lnTo>
                      <a:pt x="170" y="0"/>
                    </a:lnTo>
                    <a:lnTo>
                      <a:pt x="0" y="195"/>
                    </a:lnTo>
                    <a:lnTo>
                      <a:pt x="72" y="160"/>
                    </a:lnTo>
                  </a:path>
                </a:pathLst>
              </a:custGeom>
              <a:solidFill>
                <a:srgbClr val="7FA3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7" name="Freeform 95"/>
              <p:cNvSpPr>
                <a:spLocks/>
              </p:cNvSpPr>
              <p:nvPr/>
            </p:nvSpPr>
            <p:spPr bwMode="auto">
              <a:xfrm>
                <a:off x="2401" y="401"/>
                <a:ext cx="136" cy="150"/>
              </a:xfrm>
              <a:custGeom>
                <a:avLst/>
                <a:gdLst>
                  <a:gd name="T0" fmla="*/ 68 w 136"/>
                  <a:gd name="T1" fmla="*/ 113 h 150"/>
                  <a:gd name="T2" fmla="*/ 135 w 136"/>
                  <a:gd name="T3" fmla="*/ 38 h 150"/>
                  <a:gd name="T4" fmla="*/ 127 w 136"/>
                  <a:gd name="T5" fmla="*/ 0 h 150"/>
                  <a:gd name="T6" fmla="*/ 0 w 136"/>
                  <a:gd name="T7" fmla="*/ 149 h 150"/>
                  <a:gd name="T8" fmla="*/ 68 w 136"/>
                  <a:gd name="T9" fmla="*/ 113 h 150"/>
                </a:gdLst>
                <a:ahLst/>
                <a:cxnLst>
                  <a:cxn ang="0">
                    <a:pos x="T0" y="T1"/>
                  </a:cxn>
                  <a:cxn ang="0">
                    <a:pos x="T2" y="T3"/>
                  </a:cxn>
                  <a:cxn ang="0">
                    <a:pos x="T4" y="T5"/>
                  </a:cxn>
                  <a:cxn ang="0">
                    <a:pos x="T6" y="T7"/>
                  </a:cxn>
                  <a:cxn ang="0">
                    <a:pos x="T8" y="T9"/>
                  </a:cxn>
                </a:cxnLst>
                <a:rect l="0" t="0" r="r" b="b"/>
                <a:pathLst>
                  <a:path w="136" h="150">
                    <a:moveTo>
                      <a:pt x="68" y="113"/>
                    </a:moveTo>
                    <a:lnTo>
                      <a:pt x="135" y="38"/>
                    </a:lnTo>
                    <a:lnTo>
                      <a:pt x="127" y="0"/>
                    </a:lnTo>
                    <a:lnTo>
                      <a:pt x="0" y="149"/>
                    </a:lnTo>
                    <a:lnTo>
                      <a:pt x="68" y="113"/>
                    </a:lnTo>
                  </a:path>
                </a:pathLst>
              </a:custGeom>
              <a:solidFill>
                <a:srgbClr val="7FA0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8" name="Freeform 96"/>
              <p:cNvSpPr>
                <a:spLocks/>
              </p:cNvSpPr>
              <p:nvPr/>
            </p:nvSpPr>
            <p:spPr bwMode="auto">
              <a:xfrm>
                <a:off x="2445" y="424"/>
                <a:ext cx="96" cy="105"/>
              </a:xfrm>
              <a:custGeom>
                <a:avLst/>
                <a:gdLst>
                  <a:gd name="T0" fmla="*/ 69 w 96"/>
                  <a:gd name="T1" fmla="*/ 71 h 105"/>
                  <a:gd name="T2" fmla="*/ 95 w 96"/>
                  <a:gd name="T3" fmla="*/ 37 h 105"/>
                  <a:gd name="T4" fmla="*/ 87 w 96"/>
                  <a:gd name="T5" fmla="*/ 0 h 105"/>
                  <a:gd name="T6" fmla="*/ 0 w 96"/>
                  <a:gd name="T7" fmla="*/ 104 h 105"/>
                  <a:gd name="T8" fmla="*/ 69 w 96"/>
                  <a:gd name="T9" fmla="*/ 71 h 105"/>
                </a:gdLst>
                <a:ahLst/>
                <a:cxnLst>
                  <a:cxn ang="0">
                    <a:pos x="T0" y="T1"/>
                  </a:cxn>
                  <a:cxn ang="0">
                    <a:pos x="T2" y="T3"/>
                  </a:cxn>
                  <a:cxn ang="0">
                    <a:pos x="T4" y="T5"/>
                  </a:cxn>
                  <a:cxn ang="0">
                    <a:pos x="T6" y="T7"/>
                  </a:cxn>
                  <a:cxn ang="0">
                    <a:pos x="T8" y="T9"/>
                  </a:cxn>
                </a:cxnLst>
                <a:rect l="0" t="0" r="r" b="b"/>
                <a:pathLst>
                  <a:path w="96" h="105">
                    <a:moveTo>
                      <a:pt x="69" y="71"/>
                    </a:moveTo>
                    <a:lnTo>
                      <a:pt x="95" y="37"/>
                    </a:lnTo>
                    <a:lnTo>
                      <a:pt x="87" y="0"/>
                    </a:lnTo>
                    <a:lnTo>
                      <a:pt x="0" y="104"/>
                    </a:lnTo>
                    <a:lnTo>
                      <a:pt x="69" y="71"/>
                    </a:lnTo>
                  </a:path>
                </a:pathLst>
              </a:custGeom>
              <a:solidFill>
                <a:srgbClr val="7F9D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9" name="Freeform 97"/>
              <p:cNvSpPr>
                <a:spLocks/>
              </p:cNvSpPr>
              <p:nvPr/>
            </p:nvSpPr>
            <p:spPr bwMode="auto">
              <a:xfrm>
                <a:off x="2490" y="447"/>
                <a:ext cx="56" cy="62"/>
              </a:xfrm>
              <a:custGeom>
                <a:avLst/>
                <a:gdLst>
                  <a:gd name="T0" fmla="*/ 50 w 56"/>
                  <a:gd name="T1" fmla="*/ 0 h 62"/>
                  <a:gd name="T2" fmla="*/ 0 w 56"/>
                  <a:gd name="T3" fmla="*/ 61 h 62"/>
                  <a:gd name="T4" fmla="*/ 55 w 56"/>
                  <a:gd name="T5" fmla="*/ 33 h 62"/>
                  <a:gd name="T6" fmla="*/ 50 w 56"/>
                  <a:gd name="T7" fmla="*/ 0 h 62"/>
                </a:gdLst>
                <a:ahLst/>
                <a:cxnLst>
                  <a:cxn ang="0">
                    <a:pos x="T0" y="T1"/>
                  </a:cxn>
                  <a:cxn ang="0">
                    <a:pos x="T2" y="T3"/>
                  </a:cxn>
                  <a:cxn ang="0">
                    <a:pos x="T4" y="T5"/>
                  </a:cxn>
                  <a:cxn ang="0">
                    <a:pos x="T6" y="T7"/>
                  </a:cxn>
                </a:cxnLst>
                <a:rect l="0" t="0" r="r" b="b"/>
                <a:pathLst>
                  <a:path w="56" h="62">
                    <a:moveTo>
                      <a:pt x="50" y="0"/>
                    </a:moveTo>
                    <a:lnTo>
                      <a:pt x="0" y="61"/>
                    </a:lnTo>
                    <a:lnTo>
                      <a:pt x="55" y="33"/>
                    </a:lnTo>
                    <a:lnTo>
                      <a:pt x="50" y="0"/>
                    </a:lnTo>
                  </a:path>
                </a:pathLst>
              </a:custGeom>
              <a:solidFill>
                <a:srgbClr val="7F9A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0" name="Freeform 98"/>
              <p:cNvSpPr>
                <a:spLocks/>
              </p:cNvSpPr>
              <p:nvPr/>
            </p:nvSpPr>
            <p:spPr bwMode="auto">
              <a:xfrm>
                <a:off x="2528" y="469"/>
                <a:ext cx="19" cy="16"/>
              </a:xfrm>
              <a:custGeom>
                <a:avLst/>
                <a:gdLst>
                  <a:gd name="T0" fmla="*/ 17 w 19"/>
                  <a:gd name="T1" fmla="*/ 0 h 16"/>
                  <a:gd name="T2" fmla="*/ 0 w 19"/>
                  <a:gd name="T3" fmla="*/ 15 h 16"/>
                  <a:gd name="T4" fmla="*/ 18 w 19"/>
                  <a:gd name="T5" fmla="*/ 10 h 16"/>
                  <a:gd name="T6" fmla="*/ 17 w 19"/>
                  <a:gd name="T7" fmla="*/ 0 h 16"/>
                </a:gdLst>
                <a:ahLst/>
                <a:cxnLst>
                  <a:cxn ang="0">
                    <a:pos x="T0" y="T1"/>
                  </a:cxn>
                  <a:cxn ang="0">
                    <a:pos x="T2" y="T3"/>
                  </a:cxn>
                  <a:cxn ang="0">
                    <a:pos x="T4" y="T5"/>
                  </a:cxn>
                  <a:cxn ang="0">
                    <a:pos x="T6" y="T7"/>
                  </a:cxn>
                </a:cxnLst>
                <a:rect l="0" t="0" r="r" b="b"/>
                <a:pathLst>
                  <a:path w="19" h="16">
                    <a:moveTo>
                      <a:pt x="17" y="0"/>
                    </a:moveTo>
                    <a:lnTo>
                      <a:pt x="0" y="15"/>
                    </a:lnTo>
                    <a:lnTo>
                      <a:pt x="18" y="10"/>
                    </a:lnTo>
                    <a:lnTo>
                      <a:pt x="17" y="0"/>
                    </a:lnTo>
                  </a:path>
                </a:pathLst>
              </a:custGeom>
              <a:solidFill>
                <a:srgbClr val="7F98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1" name="Freeform 99"/>
              <p:cNvSpPr>
                <a:spLocks/>
              </p:cNvSpPr>
              <p:nvPr/>
            </p:nvSpPr>
            <p:spPr bwMode="auto">
              <a:xfrm>
                <a:off x="2293" y="286"/>
                <a:ext cx="254" cy="300"/>
              </a:xfrm>
              <a:custGeom>
                <a:avLst/>
                <a:gdLst>
                  <a:gd name="T0" fmla="*/ 218 w 254"/>
                  <a:gd name="T1" fmla="*/ 0 h 300"/>
                  <a:gd name="T2" fmla="*/ 0 w 254"/>
                  <a:gd name="T3" fmla="*/ 87 h 300"/>
                  <a:gd name="T4" fmla="*/ 35 w 254"/>
                  <a:gd name="T5" fmla="*/ 299 h 300"/>
                  <a:gd name="T6" fmla="*/ 253 w 254"/>
                  <a:gd name="T7" fmla="*/ 194 h 300"/>
                  <a:gd name="T8" fmla="*/ 218 w 254"/>
                  <a:gd name="T9" fmla="*/ 0 h 300"/>
                </a:gdLst>
                <a:ahLst/>
                <a:cxnLst>
                  <a:cxn ang="0">
                    <a:pos x="T0" y="T1"/>
                  </a:cxn>
                  <a:cxn ang="0">
                    <a:pos x="T2" y="T3"/>
                  </a:cxn>
                  <a:cxn ang="0">
                    <a:pos x="T4" y="T5"/>
                  </a:cxn>
                  <a:cxn ang="0">
                    <a:pos x="T6" y="T7"/>
                  </a:cxn>
                  <a:cxn ang="0">
                    <a:pos x="T8" y="T9"/>
                  </a:cxn>
                </a:cxnLst>
                <a:rect l="0" t="0" r="r" b="b"/>
                <a:pathLst>
                  <a:path w="254" h="300">
                    <a:moveTo>
                      <a:pt x="218" y="0"/>
                    </a:moveTo>
                    <a:lnTo>
                      <a:pt x="0" y="87"/>
                    </a:lnTo>
                    <a:lnTo>
                      <a:pt x="35" y="299"/>
                    </a:lnTo>
                    <a:lnTo>
                      <a:pt x="253" y="194"/>
                    </a:lnTo>
                    <a:lnTo>
                      <a:pt x="218" y="0"/>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 name="Freeform 100"/>
              <p:cNvSpPr>
                <a:spLocks/>
              </p:cNvSpPr>
              <p:nvPr/>
            </p:nvSpPr>
            <p:spPr bwMode="auto">
              <a:xfrm>
                <a:off x="1418" y="1079"/>
                <a:ext cx="294" cy="426"/>
              </a:xfrm>
              <a:custGeom>
                <a:avLst/>
                <a:gdLst>
                  <a:gd name="T0" fmla="*/ 156 w 294"/>
                  <a:gd name="T1" fmla="*/ 425 h 426"/>
                  <a:gd name="T2" fmla="*/ 182 w 294"/>
                  <a:gd name="T3" fmla="*/ 425 h 426"/>
                  <a:gd name="T4" fmla="*/ 207 w 294"/>
                  <a:gd name="T5" fmla="*/ 414 h 426"/>
                  <a:gd name="T6" fmla="*/ 219 w 294"/>
                  <a:gd name="T7" fmla="*/ 408 h 426"/>
                  <a:gd name="T8" fmla="*/ 230 w 294"/>
                  <a:gd name="T9" fmla="*/ 397 h 426"/>
                  <a:gd name="T10" fmla="*/ 241 w 294"/>
                  <a:gd name="T11" fmla="*/ 388 h 426"/>
                  <a:gd name="T12" fmla="*/ 254 w 294"/>
                  <a:gd name="T13" fmla="*/ 375 h 426"/>
                  <a:gd name="T14" fmla="*/ 259 w 294"/>
                  <a:gd name="T15" fmla="*/ 363 h 426"/>
                  <a:gd name="T16" fmla="*/ 267 w 294"/>
                  <a:gd name="T17" fmla="*/ 343 h 426"/>
                  <a:gd name="T18" fmla="*/ 271 w 294"/>
                  <a:gd name="T19" fmla="*/ 329 h 426"/>
                  <a:gd name="T20" fmla="*/ 279 w 294"/>
                  <a:gd name="T21" fmla="*/ 310 h 426"/>
                  <a:gd name="T22" fmla="*/ 282 w 294"/>
                  <a:gd name="T23" fmla="*/ 291 h 426"/>
                  <a:gd name="T24" fmla="*/ 285 w 294"/>
                  <a:gd name="T25" fmla="*/ 274 h 426"/>
                  <a:gd name="T26" fmla="*/ 288 w 294"/>
                  <a:gd name="T27" fmla="*/ 252 h 426"/>
                  <a:gd name="T28" fmla="*/ 293 w 294"/>
                  <a:gd name="T29" fmla="*/ 229 h 426"/>
                  <a:gd name="T30" fmla="*/ 286 w 294"/>
                  <a:gd name="T31" fmla="*/ 209 h 426"/>
                  <a:gd name="T32" fmla="*/ 281 w 294"/>
                  <a:gd name="T33" fmla="*/ 187 h 426"/>
                  <a:gd name="T34" fmla="*/ 279 w 294"/>
                  <a:gd name="T35" fmla="*/ 167 h 426"/>
                  <a:gd name="T36" fmla="*/ 275 w 294"/>
                  <a:gd name="T37" fmla="*/ 146 h 426"/>
                  <a:gd name="T38" fmla="*/ 266 w 294"/>
                  <a:gd name="T39" fmla="*/ 127 h 426"/>
                  <a:gd name="T40" fmla="*/ 258 w 294"/>
                  <a:gd name="T41" fmla="*/ 107 h 426"/>
                  <a:gd name="T42" fmla="*/ 248 w 294"/>
                  <a:gd name="T43" fmla="*/ 92 h 426"/>
                  <a:gd name="T44" fmla="*/ 241 w 294"/>
                  <a:gd name="T45" fmla="*/ 72 h 426"/>
                  <a:gd name="T46" fmla="*/ 229 w 294"/>
                  <a:gd name="T47" fmla="*/ 58 h 426"/>
                  <a:gd name="T48" fmla="*/ 218 w 294"/>
                  <a:gd name="T49" fmla="*/ 42 h 426"/>
                  <a:gd name="T50" fmla="*/ 203 w 294"/>
                  <a:gd name="T51" fmla="*/ 35 h 426"/>
                  <a:gd name="T52" fmla="*/ 190 w 294"/>
                  <a:gd name="T53" fmla="*/ 21 h 426"/>
                  <a:gd name="T54" fmla="*/ 176 w 294"/>
                  <a:gd name="T55" fmla="*/ 13 h 426"/>
                  <a:gd name="T56" fmla="*/ 165 w 294"/>
                  <a:gd name="T57" fmla="*/ 6 h 426"/>
                  <a:gd name="T58" fmla="*/ 148 w 294"/>
                  <a:gd name="T59" fmla="*/ 2 h 426"/>
                  <a:gd name="T60" fmla="*/ 139 w 294"/>
                  <a:gd name="T61" fmla="*/ 0 h 426"/>
                  <a:gd name="T62" fmla="*/ 110 w 294"/>
                  <a:gd name="T63" fmla="*/ 0 h 426"/>
                  <a:gd name="T64" fmla="*/ 82 w 294"/>
                  <a:gd name="T65" fmla="*/ 10 h 426"/>
                  <a:gd name="T66" fmla="*/ 67 w 294"/>
                  <a:gd name="T67" fmla="*/ 18 h 426"/>
                  <a:gd name="T68" fmla="*/ 57 w 294"/>
                  <a:gd name="T69" fmla="*/ 27 h 426"/>
                  <a:gd name="T70" fmla="*/ 47 w 294"/>
                  <a:gd name="T71" fmla="*/ 37 h 426"/>
                  <a:gd name="T72" fmla="*/ 42 w 294"/>
                  <a:gd name="T73" fmla="*/ 50 h 426"/>
                  <a:gd name="T74" fmla="*/ 28 w 294"/>
                  <a:gd name="T75" fmla="*/ 65 h 426"/>
                  <a:gd name="T76" fmla="*/ 19 w 294"/>
                  <a:gd name="T77" fmla="*/ 78 h 426"/>
                  <a:gd name="T78" fmla="*/ 14 w 294"/>
                  <a:gd name="T79" fmla="*/ 95 h 426"/>
                  <a:gd name="T80" fmla="*/ 10 w 294"/>
                  <a:gd name="T81" fmla="*/ 112 h 426"/>
                  <a:gd name="T82" fmla="*/ 1 w 294"/>
                  <a:gd name="T83" fmla="*/ 131 h 426"/>
                  <a:gd name="T84" fmla="*/ 5 w 294"/>
                  <a:gd name="T85" fmla="*/ 153 h 426"/>
                  <a:gd name="T86" fmla="*/ 0 w 294"/>
                  <a:gd name="T87" fmla="*/ 172 h 426"/>
                  <a:gd name="T88" fmla="*/ 5 w 294"/>
                  <a:gd name="T89" fmla="*/ 198 h 426"/>
                  <a:gd name="T90" fmla="*/ 3 w 294"/>
                  <a:gd name="T91" fmla="*/ 218 h 426"/>
                  <a:gd name="T92" fmla="*/ 4 w 294"/>
                  <a:gd name="T93" fmla="*/ 238 h 426"/>
                  <a:gd name="T94" fmla="*/ 8 w 294"/>
                  <a:gd name="T95" fmla="*/ 261 h 426"/>
                  <a:gd name="T96" fmla="*/ 15 w 294"/>
                  <a:gd name="T97" fmla="*/ 280 h 426"/>
                  <a:gd name="T98" fmla="*/ 21 w 294"/>
                  <a:gd name="T99" fmla="*/ 302 h 426"/>
                  <a:gd name="T100" fmla="*/ 28 w 294"/>
                  <a:gd name="T101" fmla="*/ 319 h 426"/>
                  <a:gd name="T102" fmla="*/ 38 w 294"/>
                  <a:gd name="T103" fmla="*/ 338 h 426"/>
                  <a:gd name="T104" fmla="*/ 49 w 294"/>
                  <a:gd name="T105" fmla="*/ 354 h 426"/>
                  <a:gd name="T106" fmla="*/ 57 w 294"/>
                  <a:gd name="T107" fmla="*/ 368 h 426"/>
                  <a:gd name="T108" fmla="*/ 83 w 294"/>
                  <a:gd name="T109" fmla="*/ 394 h 426"/>
                  <a:gd name="T110" fmla="*/ 99 w 294"/>
                  <a:gd name="T111" fmla="*/ 402 h 426"/>
                  <a:gd name="T112" fmla="*/ 109 w 294"/>
                  <a:gd name="T113" fmla="*/ 412 h 426"/>
                  <a:gd name="T114" fmla="*/ 124 w 294"/>
                  <a:gd name="T115" fmla="*/ 416 h 426"/>
                  <a:gd name="T116" fmla="*/ 141 w 294"/>
                  <a:gd name="T117" fmla="*/ 422 h 426"/>
                  <a:gd name="T118" fmla="*/ 156 w 294"/>
                  <a:gd name="T119" fmla="*/ 42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4" h="426">
                    <a:moveTo>
                      <a:pt x="156" y="425"/>
                    </a:moveTo>
                    <a:lnTo>
                      <a:pt x="182" y="425"/>
                    </a:lnTo>
                    <a:lnTo>
                      <a:pt x="207" y="414"/>
                    </a:lnTo>
                    <a:lnTo>
                      <a:pt x="219" y="408"/>
                    </a:lnTo>
                    <a:lnTo>
                      <a:pt x="230" y="397"/>
                    </a:lnTo>
                    <a:lnTo>
                      <a:pt x="241" y="388"/>
                    </a:lnTo>
                    <a:lnTo>
                      <a:pt x="254" y="375"/>
                    </a:lnTo>
                    <a:lnTo>
                      <a:pt x="259" y="363"/>
                    </a:lnTo>
                    <a:lnTo>
                      <a:pt x="267" y="343"/>
                    </a:lnTo>
                    <a:lnTo>
                      <a:pt x="271" y="329"/>
                    </a:lnTo>
                    <a:lnTo>
                      <a:pt x="279" y="310"/>
                    </a:lnTo>
                    <a:lnTo>
                      <a:pt x="282" y="291"/>
                    </a:lnTo>
                    <a:lnTo>
                      <a:pt x="285" y="274"/>
                    </a:lnTo>
                    <a:lnTo>
                      <a:pt x="288" y="252"/>
                    </a:lnTo>
                    <a:lnTo>
                      <a:pt x="293" y="229"/>
                    </a:lnTo>
                    <a:lnTo>
                      <a:pt x="286" y="209"/>
                    </a:lnTo>
                    <a:lnTo>
                      <a:pt x="281" y="187"/>
                    </a:lnTo>
                    <a:lnTo>
                      <a:pt x="279" y="167"/>
                    </a:lnTo>
                    <a:lnTo>
                      <a:pt x="275" y="146"/>
                    </a:lnTo>
                    <a:lnTo>
                      <a:pt x="266" y="127"/>
                    </a:lnTo>
                    <a:lnTo>
                      <a:pt x="258" y="107"/>
                    </a:lnTo>
                    <a:lnTo>
                      <a:pt x="248" y="92"/>
                    </a:lnTo>
                    <a:lnTo>
                      <a:pt x="241" y="72"/>
                    </a:lnTo>
                    <a:lnTo>
                      <a:pt x="229" y="58"/>
                    </a:lnTo>
                    <a:lnTo>
                      <a:pt x="218" y="42"/>
                    </a:lnTo>
                    <a:lnTo>
                      <a:pt x="203" y="35"/>
                    </a:lnTo>
                    <a:lnTo>
                      <a:pt x="190" y="21"/>
                    </a:lnTo>
                    <a:lnTo>
                      <a:pt x="176" y="13"/>
                    </a:lnTo>
                    <a:lnTo>
                      <a:pt x="165" y="6"/>
                    </a:lnTo>
                    <a:lnTo>
                      <a:pt x="148" y="2"/>
                    </a:lnTo>
                    <a:lnTo>
                      <a:pt x="139" y="0"/>
                    </a:lnTo>
                    <a:lnTo>
                      <a:pt x="110" y="0"/>
                    </a:lnTo>
                    <a:lnTo>
                      <a:pt x="82" y="10"/>
                    </a:lnTo>
                    <a:lnTo>
                      <a:pt x="67" y="18"/>
                    </a:lnTo>
                    <a:lnTo>
                      <a:pt x="57" y="27"/>
                    </a:lnTo>
                    <a:lnTo>
                      <a:pt x="47" y="37"/>
                    </a:lnTo>
                    <a:lnTo>
                      <a:pt x="42" y="50"/>
                    </a:lnTo>
                    <a:lnTo>
                      <a:pt x="28" y="65"/>
                    </a:lnTo>
                    <a:lnTo>
                      <a:pt x="19" y="78"/>
                    </a:lnTo>
                    <a:lnTo>
                      <a:pt x="14" y="95"/>
                    </a:lnTo>
                    <a:lnTo>
                      <a:pt x="10" y="112"/>
                    </a:lnTo>
                    <a:lnTo>
                      <a:pt x="1" y="131"/>
                    </a:lnTo>
                    <a:lnTo>
                      <a:pt x="5" y="153"/>
                    </a:lnTo>
                    <a:lnTo>
                      <a:pt x="0" y="172"/>
                    </a:lnTo>
                    <a:lnTo>
                      <a:pt x="5" y="198"/>
                    </a:lnTo>
                    <a:lnTo>
                      <a:pt x="3" y="218"/>
                    </a:lnTo>
                    <a:lnTo>
                      <a:pt x="4" y="238"/>
                    </a:lnTo>
                    <a:lnTo>
                      <a:pt x="8" y="261"/>
                    </a:lnTo>
                    <a:lnTo>
                      <a:pt x="15" y="280"/>
                    </a:lnTo>
                    <a:lnTo>
                      <a:pt x="21" y="302"/>
                    </a:lnTo>
                    <a:lnTo>
                      <a:pt x="28" y="319"/>
                    </a:lnTo>
                    <a:lnTo>
                      <a:pt x="38" y="338"/>
                    </a:lnTo>
                    <a:lnTo>
                      <a:pt x="49" y="354"/>
                    </a:lnTo>
                    <a:lnTo>
                      <a:pt x="57" y="368"/>
                    </a:lnTo>
                    <a:lnTo>
                      <a:pt x="83" y="394"/>
                    </a:lnTo>
                    <a:lnTo>
                      <a:pt x="99" y="402"/>
                    </a:lnTo>
                    <a:lnTo>
                      <a:pt x="109" y="412"/>
                    </a:lnTo>
                    <a:lnTo>
                      <a:pt x="124" y="416"/>
                    </a:lnTo>
                    <a:lnTo>
                      <a:pt x="141" y="422"/>
                    </a:lnTo>
                    <a:lnTo>
                      <a:pt x="156" y="425"/>
                    </a:lnTo>
                  </a:path>
                </a:pathLst>
              </a:custGeom>
              <a:solidFill>
                <a:srgbClr val="000000"/>
              </a:solidFill>
              <a:ln w="12700" cap="rnd" cmpd="sng">
                <a:solidFill>
                  <a:srgbClr val="FFFFFF"/>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3" name="Freeform 101"/>
              <p:cNvSpPr>
                <a:spLocks/>
              </p:cNvSpPr>
              <p:nvPr/>
            </p:nvSpPr>
            <p:spPr bwMode="auto">
              <a:xfrm>
                <a:off x="1436" y="1068"/>
                <a:ext cx="287" cy="428"/>
              </a:xfrm>
              <a:custGeom>
                <a:avLst/>
                <a:gdLst>
                  <a:gd name="T0" fmla="*/ 157 w 287"/>
                  <a:gd name="T1" fmla="*/ 427 h 428"/>
                  <a:gd name="T2" fmla="*/ 186 w 287"/>
                  <a:gd name="T3" fmla="*/ 425 h 428"/>
                  <a:gd name="T4" fmla="*/ 210 w 287"/>
                  <a:gd name="T5" fmla="*/ 413 h 428"/>
                  <a:gd name="T6" fmla="*/ 220 w 287"/>
                  <a:gd name="T7" fmla="*/ 406 h 428"/>
                  <a:gd name="T8" fmla="*/ 232 w 287"/>
                  <a:gd name="T9" fmla="*/ 398 h 428"/>
                  <a:gd name="T10" fmla="*/ 243 w 287"/>
                  <a:gd name="T11" fmla="*/ 383 h 428"/>
                  <a:gd name="T12" fmla="*/ 257 w 287"/>
                  <a:gd name="T13" fmla="*/ 377 h 428"/>
                  <a:gd name="T14" fmla="*/ 262 w 287"/>
                  <a:gd name="T15" fmla="*/ 362 h 428"/>
                  <a:gd name="T16" fmla="*/ 270 w 287"/>
                  <a:gd name="T17" fmla="*/ 344 h 428"/>
                  <a:gd name="T18" fmla="*/ 276 w 287"/>
                  <a:gd name="T19" fmla="*/ 329 h 428"/>
                  <a:gd name="T20" fmla="*/ 283 w 287"/>
                  <a:gd name="T21" fmla="*/ 311 h 428"/>
                  <a:gd name="T22" fmla="*/ 283 w 287"/>
                  <a:gd name="T23" fmla="*/ 291 h 428"/>
                  <a:gd name="T24" fmla="*/ 285 w 287"/>
                  <a:gd name="T25" fmla="*/ 269 h 428"/>
                  <a:gd name="T26" fmla="*/ 286 w 287"/>
                  <a:gd name="T27" fmla="*/ 247 h 428"/>
                  <a:gd name="T28" fmla="*/ 286 w 287"/>
                  <a:gd name="T29" fmla="*/ 226 h 428"/>
                  <a:gd name="T30" fmla="*/ 282 w 287"/>
                  <a:gd name="T31" fmla="*/ 203 h 428"/>
                  <a:gd name="T32" fmla="*/ 278 w 287"/>
                  <a:gd name="T33" fmla="*/ 184 h 428"/>
                  <a:gd name="T34" fmla="*/ 272 w 287"/>
                  <a:gd name="T35" fmla="*/ 164 h 428"/>
                  <a:gd name="T36" fmla="*/ 267 w 287"/>
                  <a:gd name="T37" fmla="*/ 141 h 428"/>
                  <a:gd name="T38" fmla="*/ 260 w 287"/>
                  <a:gd name="T39" fmla="*/ 125 h 428"/>
                  <a:gd name="T40" fmla="*/ 250 w 287"/>
                  <a:gd name="T41" fmla="*/ 103 h 428"/>
                  <a:gd name="T42" fmla="*/ 241 w 287"/>
                  <a:gd name="T43" fmla="*/ 88 h 428"/>
                  <a:gd name="T44" fmla="*/ 233 w 287"/>
                  <a:gd name="T45" fmla="*/ 71 h 428"/>
                  <a:gd name="T46" fmla="*/ 208 w 287"/>
                  <a:gd name="T47" fmla="*/ 46 h 428"/>
                  <a:gd name="T48" fmla="*/ 195 w 287"/>
                  <a:gd name="T49" fmla="*/ 34 h 428"/>
                  <a:gd name="T50" fmla="*/ 186 w 287"/>
                  <a:gd name="T51" fmla="*/ 23 h 428"/>
                  <a:gd name="T52" fmla="*/ 171 w 287"/>
                  <a:gd name="T53" fmla="*/ 14 h 428"/>
                  <a:gd name="T54" fmla="*/ 159 w 287"/>
                  <a:gd name="T55" fmla="*/ 8 h 428"/>
                  <a:gd name="T56" fmla="*/ 144 w 287"/>
                  <a:gd name="T57" fmla="*/ 4 h 428"/>
                  <a:gd name="T58" fmla="*/ 132 w 287"/>
                  <a:gd name="T59" fmla="*/ 0 h 428"/>
                  <a:gd name="T60" fmla="*/ 102 w 287"/>
                  <a:gd name="T61" fmla="*/ 3 h 428"/>
                  <a:gd name="T62" fmla="*/ 78 w 287"/>
                  <a:gd name="T63" fmla="*/ 11 h 428"/>
                  <a:gd name="T64" fmla="*/ 60 w 287"/>
                  <a:gd name="T65" fmla="*/ 19 h 428"/>
                  <a:gd name="T66" fmla="*/ 53 w 287"/>
                  <a:gd name="T67" fmla="*/ 30 h 428"/>
                  <a:gd name="T68" fmla="*/ 39 w 287"/>
                  <a:gd name="T69" fmla="*/ 39 h 428"/>
                  <a:gd name="T70" fmla="*/ 34 w 287"/>
                  <a:gd name="T71" fmla="*/ 51 h 428"/>
                  <a:gd name="T72" fmla="*/ 24 w 287"/>
                  <a:gd name="T73" fmla="*/ 67 h 428"/>
                  <a:gd name="T74" fmla="*/ 18 w 287"/>
                  <a:gd name="T75" fmla="*/ 85 h 428"/>
                  <a:gd name="T76" fmla="*/ 13 w 287"/>
                  <a:gd name="T77" fmla="*/ 97 h 428"/>
                  <a:gd name="T78" fmla="*/ 7 w 287"/>
                  <a:gd name="T79" fmla="*/ 113 h 428"/>
                  <a:gd name="T80" fmla="*/ 2 w 287"/>
                  <a:gd name="T81" fmla="*/ 133 h 428"/>
                  <a:gd name="T82" fmla="*/ 0 w 287"/>
                  <a:gd name="T83" fmla="*/ 155 h 428"/>
                  <a:gd name="T84" fmla="*/ 1 w 287"/>
                  <a:gd name="T85" fmla="*/ 174 h 428"/>
                  <a:gd name="T86" fmla="*/ 6 w 287"/>
                  <a:gd name="T87" fmla="*/ 196 h 428"/>
                  <a:gd name="T88" fmla="*/ 4 w 287"/>
                  <a:gd name="T89" fmla="*/ 220 h 428"/>
                  <a:gd name="T90" fmla="*/ 8 w 287"/>
                  <a:gd name="T91" fmla="*/ 238 h 428"/>
                  <a:gd name="T92" fmla="*/ 12 w 287"/>
                  <a:gd name="T93" fmla="*/ 260 h 428"/>
                  <a:gd name="T94" fmla="*/ 20 w 287"/>
                  <a:gd name="T95" fmla="*/ 280 h 428"/>
                  <a:gd name="T96" fmla="*/ 26 w 287"/>
                  <a:gd name="T97" fmla="*/ 300 h 428"/>
                  <a:gd name="T98" fmla="*/ 34 w 287"/>
                  <a:gd name="T99" fmla="*/ 317 h 428"/>
                  <a:gd name="T100" fmla="*/ 43 w 287"/>
                  <a:gd name="T101" fmla="*/ 338 h 428"/>
                  <a:gd name="T102" fmla="*/ 55 w 287"/>
                  <a:gd name="T103" fmla="*/ 351 h 428"/>
                  <a:gd name="T104" fmla="*/ 64 w 287"/>
                  <a:gd name="T105" fmla="*/ 364 h 428"/>
                  <a:gd name="T106" fmla="*/ 75 w 287"/>
                  <a:gd name="T107" fmla="*/ 382 h 428"/>
                  <a:gd name="T108" fmla="*/ 88 w 287"/>
                  <a:gd name="T109" fmla="*/ 395 h 428"/>
                  <a:gd name="T110" fmla="*/ 103 w 287"/>
                  <a:gd name="T111" fmla="*/ 402 h 428"/>
                  <a:gd name="T112" fmla="*/ 113 w 287"/>
                  <a:gd name="T113" fmla="*/ 412 h 428"/>
                  <a:gd name="T114" fmla="*/ 129 w 287"/>
                  <a:gd name="T115" fmla="*/ 417 h 428"/>
                  <a:gd name="T116" fmla="*/ 143 w 287"/>
                  <a:gd name="T117" fmla="*/ 425 h 428"/>
                  <a:gd name="T118" fmla="*/ 157 w 287"/>
                  <a:gd name="T119"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 h="428">
                    <a:moveTo>
                      <a:pt x="157" y="427"/>
                    </a:moveTo>
                    <a:lnTo>
                      <a:pt x="186" y="425"/>
                    </a:lnTo>
                    <a:lnTo>
                      <a:pt x="210" y="413"/>
                    </a:lnTo>
                    <a:lnTo>
                      <a:pt x="220" y="406"/>
                    </a:lnTo>
                    <a:lnTo>
                      <a:pt x="232" y="398"/>
                    </a:lnTo>
                    <a:lnTo>
                      <a:pt x="243" y="383"/>
                    </a:lnTo>
                    <a:lnTo>
                      <a:pt x="257" y="377"/>
                    </a:lnTo>
                    <a:lnTo>
                      <a:pt x="262" y="362"/>
                    </a:lnTo>
                    <a:lnTo>
                      <a:pt x="270" y="344"/>
                    </a:lnTo>
                    <a:lnTo>
                      <a:pt x="276" y="329"/>
                    </a:lnTo>
                    <a:lnTo>
                      <a:pt x="283" y="311"/>
                    </a:lnTo>
                    <a:lnTo>
                      <a:pt x="283" y="291"/>
                    </a:lnTo>
                    <a:lnTo>
                      <a:pt x="285" y="269"/>
                    </a:lnTo>
                    <a:lnTo>
                      <a:pt x="286" y="247"/>
                    </a:lnTo>
                    <a:lnTo>
                      <a:pt x="286" y="226"/>
                    </a:lnTo>
                    <a:lnTo>
                      <a:pt x="282" y="203"/>
                    </a:lnTo>
                    <a:lnTo>
                      <a:pt x="278" y="184"/>
                    </a:lnTo>
                    <a:lnTo>
                      <a:pt x="272" y="164"/>
                    </a:lnTo>
                    <a:lnTo>
                      <a:pt x="267" y="141"/>
                    </a:lnTo>
                    <a:lnTo>
                      <a:pt x="260" y="125"/>
                    </a:lnTo>
                    <a:lnTo>
                      <a:pt x="250" y="103"/>
                    </a:lnTo>
                    <a:lnTo>
                      <a:pt x="241" y="88"/>
                    </a:lnTo>
                    <a:lnTo>
                      <a:pt x="233" y="71"/>
                    </a:lnTo>
                    <a:lnTo>
                      <a:pt x="208" y="46"/>
                    </a:lnTo>
                    <a:lnTo>
                      <a:pt x="195" y="34"/>
                    </a:lnTo>
                    <a:lnTo>
                      <a:pt x="186" y="23"/>
                    </a:lnTo>
                    <a:lnTo>
                      <a:pt x="171" y="14"/>
                    </a:lnTo>
                    <a:lnTo>
                      <a:pt x="159" y="8"/>
                    </a:lnTo>
                    <a:lnTo>
                      <a:pt x="144" y="4"/>
                    </a:lnTo>
                    <a:lnTo>
                      <a:pt x="132" y="0"/>
                    </a:lnTo>
                    <a:lnTo>
                      <a:pt x="102" y="3"/>
                    </a:lnTo>
                    <a:lnTo>
                      <a:pt x="78" y="11"/>
                    </a:lnTo>
                    <a:lnTo>
                      <a:pt x="60" y="19"/>
                    </a:lnTo>
                    <a:lnTo>
                      <a:pt x="53" y="30"/>
                    </a:lnTo>
                    <a:lnTo>
                      <a:pt x="39" y="39"/>
                    </a:lnTo>
                    <a:lnTo>
                      <a:pt x="34" y="51"/>
                    </a:lnTo>
                    <a:lnTo>
                      <a:pt x="24" y="67"/>
                    </a:lnTo>
                    <a:lnTo>
                      <a:pt x="18" y="85"/>
                    </a:lnTo>
                    <a:lnTo>
                      <a:pt x="13" y="97"/>
                    </a:lnTo>
                    <a:lnTo>
                      <a:pt x="7" y="113"/>
                    </a:lnTo>
                    <a:lnTo>
                      <a:pt x="2" y="133"/>
                    </a:lnTo>
                    <a:lnTo>
                      <a:pt x="0" y="155"/>
                    </a:lnTo>
                    <a:lnTo>
                      <a:pt x="1" y="174"/>
                    </a:lnTo>
                    <a:lnTo>
                      <a:pt x="6" y="196"/>
                    </a:lnTo>
                    <a:lnTo>
                      <a:pt x="4" y="220"/>
                    </a:lnTo>
                    <a:lnTo>
                      <a:pt x="8" y="238"/>
                    </a:lnTo>
                    <a:lnTo>
                      <a:pt x="12" y="260"/>
                    </a:lnTo>
                    <a:lnTo>
                      <a:pt x="20" y="280"/>
                    </a:lnTo>
                    <a:lnTo>
                      <a:pt x="26" y="300"/>
                    </a:lnTo>
                    <a:lnTo>
                      <a:pt x="34" y="317"/>
                    </a:lnTo>
                    <a:lnTo>
                      <a:pt x="43" y="338"/>
                    </a:lnTo>
                    <a:lnTo>
                      <a:pt x="55" y="351"/>
                    </a:lnTo>
                    <a:lnTo>
                      <a:pt x="64" y="364"/>
                    </a:lnTo>
                    <a:lnTo>
                      <a:pt x="75" y="382"/>
                    </a:lnTo>
                    <a:lnTo>
                      <a:pt x="88" y="395"/>
                    </a:lnTo>
                    <a:lnTo>
                      <a:pt x="103" y="402"/>
                    </a:lnTo>
                    <a:lnTo>
                      <a:pt x="113" y="412"/>
                    </a:lnTo>
                    <a:lnTo>
                      <a:pt x="129" y="417"/>
                    </a:lnTo>
                    <a:lnTo>
                      <a:pt x="143" y="425"/>
                    </a:lnTo>
                    <a:lnTo>
                      <a:pt x="157" y="427"/>
                    </a:lnTo>
                  </a:path>
                </a:pathLst>
              </a:custGeom>
              <a:solidFill>
                <a:srgbClr val="FFFFF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4" name="Freeform 102"/>
              <p:cNvSpPr>
                <a:spLocks/>
              </p:cNvSpPr>
              <p:nvPr/>
            </p:nvSpPr>
            <p:spPr bwMode="auto">
              <a:xfrm>
                <a:off x="1434" y="979"/>
                <a:ext cx="272" cy="194"/>
              </a:xfrm>
              <a:custGeom>
                <a:avLst/>
                <a:gdLst>
                  <a:gd name="T0" fmla="*/ 271 w 272"/>
                  <a:gd name="T1" fmla="*/ 166 h 194"/>
                  <a:gd name="T2" fmla="*/ 256 w 272"/>
                  <a:gd name="T3" fmla="*/ 193 h 194"/>
                  <a:gd name="T4" fmla="*/ 0 w 272"/>
                  <a:gd name="T5" fmla="*/ 32 h 194"/>
                  <a:gd name="T6" fmla="*/ 6 w 272"/>
                  <a:gd name="T7" fmla="*/ 0 h 194"/>
                  <a:gd name="T8" fmla="*/ 271 w 272"/>
                  <a:gd name="T9" fmla="*/ 166 h 194"/>
                </a:gdLst>
                <a:ahLst/>
                <a:cxnLst>
                  <a:cxn ang="0">
                    <a:pos x="T0" y="T1"/>
                  </a:cxn>
                  <a:cxn ang="0">
                    <a:pos x="T2" y="T3"/>
                  </a:cxn>
                  <a:cxn ang="0">
                    <a:pos x="T4" y="T5"/>
                  </a:cxn>
                  <a:cxn ang="0">
                    <a:pos x="T6" y="T7"/>
                  </a:cxn>
                  <a:cxn ang="0">
                    <a:pos x="T8" y="T9"/>
                  </a:cxn>
                </a:cxnLst>
                <a:rect l="0" t="0" r="r" b="b"/>
                <a:pathLst>
                  <a:path w="272" h="194">
                    <a:moveTo>
                      <a:pt x="271" y="166"/>
                    </a:moveTo>
                    <a:lnTo>
                      <a:pt x="256" y="193"/>
                    </a:lnTo>
                    <a:lnTo>
                      <a:pt x="0" y="32"/>
                    </a:lnTo>
                    <a:lnTo>
                      <a:pt x="6" y="0"/>
                    </a:lnTo>
                    <a:lnTo>
                      <a:pt x="271" y="166"/>
                    </a:lnTo>
                  </a:path>
                </a:pathLst>
              </a:custGeom>
              <a:solidFill>
                <a:srgbClr val="545400"/>
              </a:solidFill>
              <a:ln w="12700" cap="rnd" cmpd="sng">
                <a:solidFill>
                  <a:srgbClr val="5454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5" name="Freeform 103"/>
              <p:cNvSpPr>
                <a:spLocks/>
              </p:cNvSpPr>
              <p:nvPr/>
            </p:nvSpPr>
            <p:spPr bwMode="auto">
              <a:xfrm>
                <a:off x="1423" y="594"/>
                <a:ext cx="463" cy="549"/>
              </a:xfrm>
              <a:custGeom>
                <a:avLst/>
                <a:gdLst>
                  <a:gd name="T0" fmla="*/ 179 w 463"/>
                  <a:gd name="T1" fmla="*/ 0 h 549"/>
                  <a:gd name="T2" fmla="*/ 462 w 463"/>
                  <a:gd name="T3" fmla="*/ 173 h 549"/>
                  <a:gd name="T4" fmla="*/ 285 w 463"/>
                  <a:gd name="T5" fmla="*/ 548 h 549"/>
                  <a:gd name="T6" fmla="*/ 0 w 463"/>
                  <a:gd name="T7" fmla="*/ 372 h 549"/>
                  <a:gd name="T8" fmla="*/ 179 w 463"/>
                  <a:gd name="T9" fmla="*/ 0 h 549"/>
                </a:gdLst>
                <a:ahLst/>
                <a:cxnLst>
                  <a:cxn ang="0">
                    <a:pos x="T0" y="T1"/>
                  </a:cxn>
                  <a:cxn ang="0">
                    <a:pos x="T2" y="T3"/>
                  </a:cxn>
                  <a:cxn ang="0">
                    <a:pos x="T4" y="T5"/>
                  </a:cxn>
                  <a:cxn ang="0">
                    <a:pos x="T6" y="T7"/>
                  </a:cxn>
                  <a:cxn ang="0">
                    <a:pos x="T8" y="T9"/>
                  </a:cxn>
                </a:cxnLst>
                <a:rect l="0" t="0" r="r" b="b"/>
                <a:pathLst>
                  <a:path w="463" h="549">
                    <a:moveTo>
                      <a:pt x="179" y="0"/>
                    </a:moveTo>
                    <a:lnTo>
                      <a:pt x="462" y="173"/>
                    </a:lnTo>
                    <a:lnTo>
                      <a:pt x="285" y="548"/>
                    </a:lnTo>
                    <a:lnTo>
                      <a:pt x="0" y="372"/>
                    </a:lnTo>
                    <a:lnTo>
                      <a:pt x="179" y="0"/>
                    </a:lnTo>
                  </a:path>
                </a:pathLst>
              </a:custGeom>
              <a:solidFill>
                <a:srgbClr val="545400"/>
              </a:solidFill>
              <a:ln w="12700" cap="rnd" cmpd="sng">
                <a:solidFill>
                  <a:srgbClr val="5454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6" name="Freeform 104"/>
              <p:cNvSpPr>
                <a:spLocks/>
              </p:cNvSpPr>
              <p:nvPr/>
            </p:nvSpPr>
            <p:spPr bwMode="auto">
              <a:xfrm>
                <a:off x="1628" y="580"/>
                <a:ext cx="276" cy="185"/>
              </a:xfrm>
              <a:custGeom>
                <a:avLst/>
                <a:gdLst>
                  <a:gd name="T0" fmla="*/ 262 w 276"/>
                  <a:gd name="T1" fmla="*/ 184 h 185"/>
                  <a:gd name="T2" fmla="*/ 275 w 276"/>
                  <a:gd name="T3" fmla="*/ 159 h 185"/>
                  <a:gd name="T4" fmla="*/ 19 w 276"/>
                  <a:gd name="T5" fmla="*/ 0 h 185"/>
                  <a:gd name="T6" fmla="*/ 0 w 276"/>
                  <a:gd name="T7" fmla="*/ 23 h 185"/>
                  <a:gd name="T8" fmla="*/ 262 w 276"/>
                  <a:gd name="T9" fmla="*/ 184 h 185"/>
                </a:gdLst>
                <a:ahLst/>
                <a:cxnLst>
                  <a:cxn ang="0">
                    <a:pos x="T0" y="T1"/>
                  </a:cxn>
                  <a:cxn ang="0">
                    <a:pos x="T2" y="T3"/>
                  </a:cxn>
                  <a:cxn ang="0">
                    <a:pos x="T4" y="T5"/>
                  </a:cxn>
                  <a:cxn ang="0">
                    <a:pos x="T6" y="T7"/>
                  </a:cxn>
                  <a:cxn ang="0">
                    <a:pos x="T8" y="T9"/>
                  </a:cxn>
                </a:cxnLst>
                <a:rect l="0" t="0" r="r" b="b"/>
                <a:pathLst>
                  <a:path w="276" h="185">
                    <a:moveTo>
                      <a:pt x="262" y="184"/>
                    </a:moveTo>
                    <a:lnTo>
                      <a:pt x="275" y="159"/>
                    </a:lnTo>
                    <a:lnTo>
                      <a:pt x="19" y="0"/>
                    </a:lnTo>
                    <a:lnTo>
                      <a:pt x="0" y="23"/>
                    </a:lnTo>
                    <a:lnTo>
                      <a:pt x="262" y="184"/>
                    </a:lnTo>
                  </a:path>
                </a:pathLst>
              </a:custGeom>
              <a:solidFill>
                <a:srgbClr val="545400"/>
              </a:solidFill>
              <a:ln w="12700" cap="rnd" cmpd="sng">
                <a:solidFill>
                  <a:srgbClr val="5454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7" name="Freeform 105"/>
              <p:cNvSpPr>
                <a:spLocks/>
              </p:cNvSpPr>
              <p:nvPr/>
            </p:nvSpPr>
            <p:spPr bwMode="auto">
              <a:xfrm>
                <a:off x="1436" y="966"/>
                <a:ext cx="270" cy="192"/>
              </a:xfrm>
              <a:custGeom>
                <a:avLst/>
                <a:gdLst>
                  <a:gd name="T0" fmla="*/ 269 w 270"/>
                  <a:gd name="T1" fmla="*/ 164 h 192"/>
                  <a:gd name="T2" fmla="*/ 257 w 270"/>
                  <a:gd name="T3" fmla="*/ 191 h 192"/>
                  <a:gd name="T4" fmla="*/ 0 w 270"/>
                  <a:gd name="T5" fmla="*/ 30 h 192"/>
                  <a:gd name="T6" fmla="*/ 5 w 270"/>
                  <a:gd name="T7" fmla="*/ 0 h 192"/>
                  <a:gd name="T8" fmla="*/ 269 w 270"/>
                  <a:gd name="T9" fmla="*/ 164 h 192"/>
                </a:gdLst>
                <a:ahLst/>
                <a:cxnLst>
                  <a:cxn ang="0">
                    <a:pos x="T0" y="T1"/>
                  </a:cxn>
                  <a:cxn ang="0">
                    <a:pos x="T2" y="T3"/>
                  </a:cxn>
                  <a:cxn ang="0">
                    <a:pos x="T4" y="T5"/>
                  </a:cxn>
                  <a:cxn ang="0">
                    <a:pos x="T6" y="T7"/>
                  </a:cxn>
                  <a:cxn ang="0">
                    <a:pos x="T8" y="T9"/>
                  </a:cxn>
                </a:cxnLst>
                <a:rect l="0" t="0" r="r" b="b"/>
                <a:pathLst>
                  <a:path w="270" h="192">
                    <a:moveTo>
                      <a:pt x="269" y="164"/>
                    </a:moveTo>
                    <a:lnTo>
                      <a:pt x="257" y="191"/>
                    </a:lnTo>
                    <a:lnTo>
                      <a:pt x="0" y="30"/>
                    </a:lnTo>
                    <a:lnTo>
                      <a:pt x="5" y="0"/>
                    </a:lnTo>
                    <a:lnTo>
                      <a:pt x="269" y="164"/>
                    </a:lnTo>
                  </a:path>
                </a:pathLst>
              </a:custGeom>
              <a:solidFill>
                <a:srgbClr val="545400"/>
              </a:solidFill>
              <a:ln w="12700" cap="rnd" cmpd="sng">
                <a:solidFill>
                  <a:srgbClr val="5454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8" name="Freeform 106"/>
              <p:cNvSpPr>
                <a:spLocks/>
              </p:cNvSpPr>
              <p:nvPr/>
            </p:nvSpPr>
            <p:spPr bwMode="auto">
              <a:xfrm>
                <a:off x="1614" y="589"/>
                <a:ext cx="273" cy="183"/>
              </a:xfrm>
              <a:custGeom>
                <a:avLst/>
                <a:gdLst>
                  <a:gd name="T0" fmla="*/ 258 w 273"/>
                  <a:gd name="T1" fmla="*/ 182 h 183"/>
                  <a:gd name="T2" fmla="*/ 272 w 273"/>
                  <a:gd name="T3" fmla="*/ 158 h 183"/>
                  <a:gd name="T4" fmla="*/ 22 w 273"/>
                  <a:gd name="T5" fmla="*/ 0 h 183"/>
                  <a:gd name="T6" fmla="*/ 0 w 273"/>
                  <a:gd name="T7" fmla="*/ 19 h 183"/>
                  <a:gd name="T8" fmla="*/ 258 w 273"/>
                  <a:gd name="T9" fmla="*/ 182 h 183"/>
                </a:gdLst>
                <a:ahLst/>
                <a:cxnLst>
                  <a:cxn ang="0">
                    <a:pos x="T0" y="T1"/>
                  </a:cxn>
                  <a:cxn ang="0">
                    <a:pos x="T2" y="T3"/>
                  </a:cxn>
                  <a:cxn ang="0">
                    <a:pos x="T4" y="T5"/>
                  </a:cxn>
                  <a:cxn ang="0">
                    <a:pos x="T6" y="T7"/>
                  </a:cxn>
                  <a:cxn ang="0">
                    <a:pos x="T8" y="T9"/>
                  </a:cxn>
                </a:cxnLst>
                <a:rect l="0" t="0" r="r" b="b"/>
                <a:pathLst>
                  <a:path w="273" h="183">
                    <a:moveTo>
                      <a:pt x="258" y="182"/>
                    </a:moveTo>
                    <a:lnTo>
                      <a:pt x="272" y="158"/>
                    </a:lnTo>
                    <a:lnTo>
                      <a:pt x="22" y="0"/>
                    </a:lnTo>
                    <a:lnTo>
                      <a:pt x="0" y="19"/>
                    </a:lnTo>
                    <a:lnTo>
                      <a:pt x="258" y="182"/>
                    </a:lnTo>
                  </a:path>
                </a:pathLst>
              </a:custGeom>
              <a:solidFill>
                <a:srgbClr val="545400"/>
              </a:solidFill>
              <a:ln w="12700" cap="rnd" cmpd="sng">
                <a:solidFill>
                  <a:srgbClr val="5454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9" name="Freeform 107"/>
              <p:cNvSpPr>
                <a:spLocks/>
              </p:cNvSpPr>
              <p:nvPr/>
            </p:nvSpPr>
            <p:spPr bwMode="auto">
              <a:xfrm>
                <a:off x="1421" y="598"/>
                <a:ext cx="453" cy="530"/>
              </a:xfrm>
              <a:custGeom>
                <a:avLst/>
                <a:gdLst>
                  <a:gd name="T0" fmla="*/ 171 w 453"/>
                  <a:gd name="T1" fmla="*/ 0 h 530"/>
                  <a:gd name="T2" fmla="*/ 452 w 453"/>
                  <a:gd name="T3" fmla="*/ 176 h 530"/>
                  <a:gd name="T4" fmla="*/ 282 w 453"/>
                  <a:gd name="T5" fmla="*/ 529 h 530"/>
                  <a:gd name="T6" fmla="*/ 0 w 453"/>
                  <a:gd name="T7" fmla="*/ 355 h 530"/>
                  <a:gd name="T8" fmla="*/ 171 w 453"/>
                  <a:gd name="T9" fmla="*/ 0 h 530"/>
                </a:gdLst>
                <a:ahLst/>
                <a:cxnLst>
                  <a:cxn ang="0">
                    <a:pos x="T0" y="T1"/>
                  </a:cxn>
                  <a:cxn ang="0">
                    <a:pos x="T2" y="T3"/>
                  </a:cxn>
                  <a:cxn ang="0">
                    <a:pos x="T4" y="T5"/>
                  </a:cxn>
                  <a:cxn ang="0">
                    <a:pos x="T6" y="T7"/>
                  </a:cxn>
                  <a:cxn ang="0">
                    <a:pos x="T8" y="T9"/>
                  </a:cxn>
                </a:cxnLst>
                <a:rect l="0" t="0" r="r" b="b"/>
                <a:pathLst>
                  <a:path w="453" h="530">
                    <a:moveTo>
                      <a:pt x="171" y="0"/>
                    </a:moveTo>
                    <a:lnTo>
                      <a:pt x="452" y="176"/>
                    </a:lnTo>
                    <a:lnTo>
                      <a:pt x="282" y="529"/>
                    </a:lnTo>
                    <a:lnTo>
                      <a:pt x="0" y="355"/>
                    </a:lnTo>
                    <a:lnTo>
                      <a:pt x="171" y="0"/>
                    </a:lnTo>
                  </a:path>
                </a:pathLst>
              </a:custGeom>
              <a:solidFill>
                <a:srgbClr val="FFFF00"/>
              </a:solidFill>
              <a:ln w="12700" cap="rnd" cmpd="sng">
                <a:solidFill>
                  <a:srgbClr val="5454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0" name="Freeform 108"/>
              <p:cNvSpPr>
                <a:spLocks/>
              </p:cNvSpPr>
              <p:nvPr/>
            </p:nvSpPr>
            <p:spPr bwMode="auto">
              <a:xfrm>
                <a:off x="1377" y="606"/>
                <a:ext cx="475" cy="254"/>
              </a:xfrm>
              <a:custGeom>
                <a:avLst/>
                <a:gdLst>
                  <a:gd name="T0" fmla="*/ 228 w 475"/>
                  <a:gd name="T1" fmla="*/ 0 h 254"/>
                  <a:gd name="T2" fmla="*/ 474 w 475"/>
                  <a:gd name="T3" fmla="*/ 139 h 254"/>
                  <a:gd name="T4" fmla="*/ 265 w 475"/>
                  <a:gd name="T5" fmla="*/ 253 h 254"/>
                  <a:gd name="T6" fmla="*/ 0 w 475"/>
                  <a:gd name="T7" fmla="*/ 85 h 254"/>
                  <a:gd name="T8" fmla="*/ 228 w 475"/>
                  <a:gd name="T9" fmla="*/ 0 h 254"/>
                </a:gdLst>
                <a:ahLst/>
                <a:cxnLst>
                  <a:cxn ang="0">
                    <a:pos x="T0" y="T1"/>
                  </a:cxn>
                  <a:cxn ang="0">
                    <a:pos x="T2" y="T3"/>
                  </a:cxn>
                  <a:cxn ang="0">
                    <a:pos x="T4" y="T5"/>
                  </a:cxn>
                  <a:cxn ang="0">
                    <a:pos x="T6" y="T7"/>
                  </a:cxn>
                  <a:cxn ang="0">
                    <a:pos x="T8" y="T9"/>
                  </a:cxn>
                </a:cxnLst>
                <a:rect l="0" t="0" r="r" b="b"/>
                <a:pathLst>
                  <a:path w="475" h="254">
                    <a:moveTo>
                      <a:pt x="228" y="0"/>
                    </a:moveTo>
                    <a:lnTo>
                      <a:pt x="474" y="139"/>
                    </a:lnTo>
                    <a:lnTo>
                      <a:pt x="265" y="253"/>
                    </a:lnTo>
                    <a:lnTo>
                      <a:pt x="0" y="85"/>
                    </a:lnTo>
                    <a:lnTo>
                      <a:pt x="228" y="0"/>
                    </a:lnTo>
                  </a:path>
                </a:pathLst>
              </a:custGeom>
              <a:solidFill>
                <a:srgbClr val="FFFFB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1" name="Freeform 109"/>
              <p:cNvSpPr>
                <a:spLocks/>
              </p:cNvSpPr>
              <p:nvPr/>
            </p:nvSpPr>
            <p:spPr bwMode="auto">
              <a:xfrm>
                <a:off x="1248" y="686"/>
                <a:ext cx="402" cy="439"/>
              </a:xfrm>
              <a:custGeom>
                <a:avLst/>
                <a:gdLst>
                  <a:gd name="T0" fmla="*/ 396 w 402"/>
                  <a:gd name="T1" fmla="*/ 174 h 439"/>
                  <a:gd name="T2" fmla="*/ 267 w 402"/>
                  <a:gd name="T3" fmla="*/ 438 h 439"/>
                  <a:gd name="T4" fmla="*/ 0 w 402"/>
                  <a:gd name="T5" fmla="*/ 261 h 439"/>
                  <a:gd name="T6" fmla="*/ 120 w 402"/>
                  <a:gd name="T7" fmla="*/ 0 h 439"/>
                  <a:gd name="T8" fmla="*/ 401 w 402"/>
                  <a:gd name="T9" fmla="*/ 173 h 439"/>
                  <a:gd name="T10" fmla="*/ 396 w 402"/>
                  <a:gd name="T11" fmla="*/ 174 h 439"/>
                </a:gdLst>
                <a:ahLst/>
                <a:cxnLst>
                  <a:cxn ang="0">
                    <a:pos x="T0" y="T1"/>
                  </a:cxn>
                  <a:cxn ang="0">
                    <a:pos x="T2" y="T3"/>
                  </a:cxn>
                  <a:cxn ang="0">
                    <a:pos x="T4" y="T5"/>
                  </a:cxn>
                  <a:cxn ang="0">
                    <a:pos x="T6" y="T7"/>
                  </a:cxn>
                  <a:cxn ang="0">
                    <a:pos x="T8" y="T9"/>
                  </a:cxn>
                  <a:cxn ang="0">
                    <a:pos x="T10" y="T11"/>
                  </a:cxn>
                </a:cxnLst>
                <a:rect l="0" t="0" r="r" b="b"/>
                <a:pathLst>
                  <a:path w="402" h="439">
                    <a:moveTo>
                      <a:pt x="396" y="174"/>
                    </a:moveTo>
                    <a:lnTo>
                      <a:pt x="267" y="438"/>
                    </a:lnTo>
                    <a:lnTo>
                      <a:pt x="0" y="261"/>
                    </a:lnTo>
                    <a:lnTo>
                      <a:pt x="120" y="0"/>
                    </a:lnTo>
                    <a:lnTo>
                      <a:pt x="401" y="173"/>
                    </a:lnTo>
                    <a:lnTo>
                      <a:pt x="396" y="174"/>
                    </a:lnTo>
                  </a:path>
                </a:pathLst>
              </a:custGeom>
              <a:solidFill>
                <a:srgbClr val="DFDFD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2" name="Freeform 110"/>
              <p:cNvSpPr>
                <a:spLocks/>
              </p:cNvSpPr>
              <p:nvPr/>
            </p:nvSpPr>
            <p:spPr bwMode="auto">
              <a:xfrm>
                <a:off x="1513" y="751"/>
                <a:ext cx="340" cy="373"/>
              </a:xfrm>
              <a:custGeom>
                <a:avLst/>
                <a:gdLst>
                  <a:gd name="T0" fmla="*/ 128 w 340"/>
                  <a:gd name="T1" fmla="*/ 115 h 373"/>
                  <a:gd name="T2" fmla="*/ 339 w 340"/>
                  <a:gd name="T3" fmla="*/ 0 h 373"/>
                  <a:gd name="T4" fmla="*/ 210 w 340"/>
                  <a:gd name="T5" fmla="*/ 257 h 373"/>
                  <a:gd name="T6" fmla="*/ 0 w 340"/>
                  <a:gd name="T7" fmla="*/ 372 h 373"/>
                  <a:gd name="T8" fmla="*/ 128 w 340"/>
                  <a:gd name="T9" fmla="*/ 115 h 373"/>
                </a:gdLst>
                <a:ahLst/>
                <a:cxnLst>
                  <a:cxn ang="0">
                    <a:pos x="T0" y="T1"/>
                  </a:cxn>
                  <a:cxn ang="0">
                    <a:pos x="T2" y="T3"/>
                  </a:cxn>
                  <a:cxn ang="0">
                    <a:pos x="T4" y="T5"/>
                  </a:cxn>
                  <a:cxn ang="0">
                    <a:pos x="T6" y="T7"/>
                  </a:cxn>
                  <a:cxn ang="0">
                    <a:pos x="T8" y="T9"/>
                  </a:cxn>
                </a:cxnLst>
                <a:rect l="0" t="0" r="r" b="b"/>
                <a:pathLst>
                  <a:path w="340" h="373">
                    <a:moveTo>
                      <a:pt x="128" y="115"/>
                    </a:moveTo>
                    <a:lnTo>
                      <a:pt x="339" y="0"/>
                    </a:lnTo>
                    <a:lnTo>
                      <a:pt x="210" y="257"/>
                    </a:lnTo>
                    <a:lnTo>
                      <a:pt x="0" y="372"/>
                    </a:lnTo>
                    <a:lnTo>
                      <a:pt x="128" y="115"/>
                    </a:lnTo>
                  </a:path>
                </a:pathLst>
              </a:custGeom>
              <a:solidFill>
                <a:srgbClr val="FFFFB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3" name="Freeform 111"/>
              <p:cNvSpPr>
                <a:spLocks/>
              </p:cNvSpPr>
              <p:nvPr/>
            </p:nvSpPr>
            <p:spPr bwMode="auto">
              <a:xfrm>
                <a:off x="1559" y="1015"/>
                <a:ext cx="168" cy="159"/>
              </a:xfrm>
              <a:custGeom>
                <a:avLst/>
                <a:gdLst>
                  <a:gd name="T0" fmla="*/ 160 w 168"/>
                  <a:gd name="T1" fmla="*/ 135 h 159"/>
                  <a:gd name="T2" fmla="*/ 156 w 168"/>
                  <a:gd name="T3" fmla="*/ 103 h 159"/>
                  <a:gd name="T4" fmla="*/ 80 w 168"/>
                  <a:gd name="T5" fmla="*/ 31 h 159"/>
                  <a:gd name="T6" fmla="*/ 28 w 168"/>
                  <a:gd name="T7" fmla="*/ 0 h 159"/>
                  <a:gd name="T8" fmla="*/ 0 w 168"/>
                  <a:gd name="T9" fmla="*/ 72 h 159"/>
                  <a:gd name="T10" fmla="*/ 167 w 168"/>
                  <a:gd name="T11" fmla="*/ 158 h 159"/>
                  <a:gd name="T12" fmla="*/ 160 w 168"/>
                  <a:gd name="T13" fmla="*/ 135 h 159"/>
                </a:gdLst>
                <a:ahLst/>
                <a:cxnLst>
                  <a:cxn ang="0">
                    <a:pos x="T0" y="T1"/>
                  </a:cxn>
                  <a:cxn ang="0">
                    <a:pos x="T2" y="T3"/>
                  </a:cxn>
                  <a:cxn ang="0">
                    <a:pos x="T4" y="T5"/>
                  </a:cxn>
                  <a:cxn ang="0">
                    <a:pos x="T6" y="T7"/>
                  </a:cxn>
                  <a:cxn ang="0">
                    <a:pos x="T8" y="T9"/>
                  </a:cxn>
                  <a:cxn ang="0">
                    <a:pos x="T10" y="T11"/>
                  </a:cxn>
                  <a:cxn ang="0">
                    <a:pos x="T12" y="T13"/>
                  </a:cxn>
                </a:cxnLst>
                <a:rect l="0" t="0" r="r" b="b"/>
                <a:pathLst>
                  <a:path w="168" h="159">
                    <a:moveTo>
                      <a:pt x="160" y="135"/>
                    </a:moveTo>
                    <a:lnTo>
                      <a:pt x="156" y="103"/>
                    </a:lnTo>
                    <a:lnTo>
                      <a:pt x="80" y="31"/>
                    </a:lnTo>
                    <a:lnTo>
                      <a:pt x="28" y="0"/>
                    </a:lnTo>
                    <a:lnTo>
                      <a:pt x="0" y="72"/>
                    </a:lnTo>
                    <a:lnTo>
                      <a:pt x="167" y="158"/>
                    </a:lnTo>
                    <a:lnTo>
                      <a:pt x="160" y="135"/>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4" name="Freeform 112"/>
              <p:cNvSpPr>
                <a:spLocks/>
              </p:cNvSpPr>
              <p:nvPr/>
            </p:nvSpPr>
            <p:spPr bwMode="auto">
              <a:xfrm>
                <a:off x="1586" y="1004"/>
                <a:ext cx="103" cy="42"/>
              </a:xfrm>
              <a:custGeom>
                <a:avLst/>
                <a:gdLst>
                  <a:gd name="T0" fmla="*/ 0 w 103"/>
                  <a:gd name="T1" fmla="*/ 12 h 42"/>
                  <a:gd name="T2" fmla="*/ 69 w 103"/>
                  <a:gd name="T3" fmla="*/ 0 h 42"/>
                  <a:gd name="T4" fmla="*/ 102 w 103"/>
                  <a:gd name="T5" fmla="*/ 17 h 42"/>
                  <a:gd name="T6" fmla="*/ 53 w 103"/>
                  <a:gd name="T7" fmla="*/ 41 h 42"/>
                  <a:gd name="T8" fmla="*/ 0 w 103"/>
                  <a:gd name="T9" fmla="*/ 12 h 42"/>
                </a:gdLst>
                <a:ahLst/>
                <a:cxnLst>
                  <a:cxn ang="0">
                    <a:pos x="T0" y="T1"/>
                  </a:cxn>
                  <a:cxn ang="0">
                    <a:pos x="T2" y="T3"/>
                  </a:cxn>
                  <a:cxn ang="0">
                    <a:pos x="T4" y="T5"/>
                  </a:cxn>
                  <a:cxn ang="0">
                    <a:pos x="T6" y="T7"/>
                  </a:cxn>
                  <a:cxn ang="0">
                    <a:pos x="T8" y="T9"/>
                  </a:cxn>
                </a:cxnLst>
                <a:rect l="0" t="0" r="r" b="b"/>
                <a:pathLst>
                  <a:path w="103" h="42">
                    <a:moveTo>
                      <a:pt x="0" y="12"/>
                    </a:moveTo>
                    <a:lnTo>
                      <a:pt x="69" y="0"/>
                    </a:lnTo>
                    <a:lnTo>
                      <a:pt x="102" y="17"/>
                    </a:lnTo>
                    <a:lnTo>
                      <a:pt x="53" y="41"/>
                    </a:lnTo>
                    <a:lnTo>
                      <a:pt x="0" y="12"/>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5" name="Freeform 113"/>
              <p:cNvSpPr>
                <a:spLocks/>
              </p:cNvSpPr>
              <p:nvPr/>
            </p:nvSpPr>
            <p:spPr bwMode="auto">
              <a:xfrm>
                <a:off x="1640" y="1022"/>
                <a:ext cx="102" cy="95"/>
              </a:xfrm>
              <a:custGeom>
                <a:avLst/>
                <a:gdLst>
                  <a:gd name="T0" fmla="*/ 48 w 102"/>
                  <a:gd name="T1" fmla="*/ 0 h 95"/>
                  <a:gd name="T2" fmla="*/ 101 w 102"/>
                  <a:gd name="T3" fmla="*/ 53 h 95"/>
                  <a:gd name="T4" fmla="*/ 71 w 102"/>
                  <a:gd name="T5" fmla="*/ 94 h 95"/>
                  <a:gd name="T6" fmla="*/ 0 w 102"/>
                  <a:gd name="T7" fmla="*/ 23 h 95"/>
                  <a:gd name="T8" fmla="*/ 48 w 102"/>
                  <a:gd name="T9" fmla="*/ 0 h 95"/>
                </a:gdLst>
                <a:ahLst/>
                <a:cxnLst>
                  <a:cxn ang="0">
                    <a:pos x="T0" y="T1"/>
                  </a:cxn>
                  <a:cxn ang="0">
                    <a:pos x="T2" y="T3"/>
                  </a:cxn>
                  <a:cxn ang="0">
                    <a:pos x="T4" y="T5"/>
                  </a:cxn>
                  <a:cxn ang="0">
                    <a:pos x="T6" y="T7"/>
                  </a:cxn>
                  <a:cxn ang="0">
                    <a:pos x="T8" y="T9"/>
                  </a:cxn>
                </a:cxnLst>
                <a:rect l="0" t="0" r="r" b="b"/>
                <a:pathLst>
                  <a:path w="102" h="95">
                    <a:moveTo>
                      <a:pt x="48" y="0"/>
                    </a:moveTo>
                    <a:lnTo>
                      <a:pt x="101" y="53"/>
                    </a:lnTo>
                    <a:lnTo>
                      <a:pt x="71" y="94"/>
                    </a:lnTo>
                    <a:lnTo>
                      <a:pt x="0" y="23"/>
                    </a:lnTo>
                    <a:lnTo>
                      <a:pt x="48"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6" name="Freeform 114"/>
              <p:cNvSpPr>
                <a:spLocks/>
              </p:cNvSpPr>
              <p:nvPr/>
            </p:nvSpPr>
            <p:spPr bwMode="auto">
              <a:xfrm>
                <a:off x="1715" y="1074"/>
                <a:ext cx="37" cy="100"/>
              </a:xfrm>
              <a:custGeom>
                <a:avLst/>
                <a:gdLst>
                  <a:gd name="T0" fmla="*/ 26 w 37"/>
                  <a:gd name="T1" fmla="*/ 2 h 100"/>
                  <a:gd name="T2" fmla="*/ 36 w 37"/>
                  <a:gd name="T3" fmla="*/ 51 h 100"/>
                  <a:gd name="T4" fmla="*/ 11 w 37"/>
                  <a:gd name="T5" fmla="*/ 99 h 100"/>
                  <a:gd name="T6" fmla="*/ 0 w 37"/>
                  <a:gd name="T7" fmla="*/ 44 h 100"/>
                  <a:gd name="T8" fmla="*/ 23 w 37"/>
                  <a:gd name="T9" fmla="*/ 0 h 100"/>
                  <a:gd name="T10" fmla="*/ 26 w 37"/>
                  <a:gd name="T11" fmla="*/ 2 h 100"/>
                </a:gdLst>
                <a:ahLst/>
                <a:cxnLst>
                  <a:cxn ang="0">
                    <a:pos x="T0" y="T1"/>
                  </a:cxn>
                  <a:cxn ang="0">
                    <a:pos x="T2" y="T3"/>
                  </a:cxn>
                  <a:cxn ang="0">
                    <a:pos x="T4" y="T5"/>
                  </a:cxn>
                  <a:cxn ang="0">
                    <a:pos x="T6" y="T7"/>
                  </a:cxn>
                  <a:cxn ang="0">
                    <a:pos x="T8" y="T9"/>
                  </a:cxn>
                  <a:cxn ang="0">
                    <a:pos x="T10" y="T11"/>
                  </a:cxn>
                </a:cxnLst>
                <a:rect l="0" t="0" r="r" b="b"/>
                <a:pathLst>
                  <a:path w="37" h="100">
                    <a:moveTo>
                      <a:pt x="26" y="2"/>
                    </a:moveTo>
                    <a:lnTo>
                      <a:pt x="36" y="51"/>
                    </a:lnTo>
                    <a:lnTo>
                      <a:pt x="11" y="99"/>
                    </a:lnTo>
                    <a:lnTo>
                      <a:pt x="0" y="44"/>
                    </a:lnTo>
                    <a:lnTo>
                      <a:pt x="23" y="0"/>
                    </a:lnTo>
                    <a:lnTo>
                      <a:pt x="26" y="2"/>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7" name="Freeform 115"/>
              <p:cNvSpPr>
                <a:spLocks/>
              </p:cNvSpPr>
              <p:nvPr/>
            </p:nvSpPr>
            <p:spPr bwMode="auto">
              <a:xfrm>
                <a:off x="1631" y="991"/>
                <a:ext cx="25" cy="15"/>
              </a:xfrm>
              <a:custGeom>
                <a:avLst/>
                <a:gdLst>
                  <a:gd name="T0" fmla="*/ 0 w 25"/>
                  <a:gd name="T1" fmla="*/ 6 h 15"/>
                  <a:gd name="T2" fmla="*/ 24 w 25"/>
                  <a:gd name="T3" fmla="*/ 14 h 15"/>
                  <a:gd name="T4" fmla="*/ 22 w 25"/>
                  <a:gd name="T5" fmla="*/ 9 h 15"/>
                  <a:gd name="T6" fmla="*/ 0 w 25"/>
                  <a:gd name="T7" fmla="*/ 0 h 15"/>
                  <a:gd name="T8" fmla="*/ 0 w 25"/>
                  <a:gd name="T9" fmla="*/ 6 h 15"/>
                </a:gdLst>
                <a:ahLst/>
                <a:cxnLst>
                  <a:cxn ang="0">
                    <a:pos x="T0" y="T1"/>
                  </a:cxn>
                  <a:cxn ang="0">
                    <a:pos x="T2" y="T3"/>
                  </a:cxn>
                  <a:cxn ang="0">
                    <a:pos x="T4" y="T5"/>
                  </a:cxn>
                  <a:cxn ang="0">
                    <a:pos x="T6" y="T7"/>
                  </a:cxn>
                  <a:cxn ang="0">
                    <a:pos x="T8" y="T9"/>
                  </a:cxn>
                </a:cxnLst>
                <a:rect l="0" t="0" r="r" b="b"/>
                <a:pathLst>
                  <a:path w="25" h="15">
                    <a:moveTo>
                      <a:pt x="0" y="6"/>
                    </a:moveTo>
                    <a:lnTo>
                      <a:pt x="24" y="14"/>
                    </a:lnTo>
                    <a:lnTo>
                      <a:pt x="22" y="9"/>
                    </a:lnTo>
                    <a:lnTo>
                      <a:pt x="0" y="0"/>
                    </a:lnTo>
                    <a:lnTo>
                      <a:pt x="0" y="6"/>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 name="Freeform 116"/>
              <p:cNvSpPr>
                <a:spLocks/>
              </p:cNvSpPr>
              <p:nvPr/>
            </p:nvSpPr>
            <p:spPr bwMode="auto">
              <a:xfrm>
                <a:off x="1603" y="953"/>
                <a:ext cx="22" cy="25"/>
              </a:xfrm>
              <a:custGeom>
                <a:avLst/>
                <a:gdLst>
                  <a:gd name="T0" fmla="*/ 21 w 22"/>
                  <a:gd name="T1" fmla="*/ 2 h 25"/>
                  <a:gd name="T2" fmla="*/ 8 w 22"/>
                  <a:gd name="T3" fmla="*/ 0 h 25"/>
                  <a:gd name="T4" fmla="*/ 0 w 22"/>
                  <a:gd name="T5" fmla="*/ 23 h 25"/>
                  <a:gd name="T6" fmla="*/ 7 w 22"/>
                  <a:gd name="T7" fmla="*/ 24 h 25"/>
                  <a:gd name="T8" fmla="*/ 21 w 22"/>
                  <a:gd name="T9" fmla="*/ 2 h 25"/>
                </a:gdLst>
                <a:ahLst/>
                <a:cxnLst>
                  <a:cxn ang="0">
                    <a:pos x="T0" y="T1"/>
                  </a:cxn>
                  <a:cxn ang="0">
                    <a:pos x="T2" y="T3"/>
                  </a:cxn>
                  <a:cxn ang="0">
                    <a:pos x="T4" y="T5"/>
                  </a:cxn>
                  <a:cxn ang="0">
                    <a:pos x="T6" y="T7"/>
                  </a:cxn>
                  <a:cxn ang="0">
                    <a:pos x="T8" y="T9"/>
                  </a:cxn>
                </a:cxnLst>
                <a:rect l="0" t="0" r="r" b="b"/>
                <a:pathLst>
                  <a:path w="22" h="25">
                    <a:moveTo>
                      <a:pt x="21" y="2"/>
                    </a:moveTo>
                    <a:lnTo>
                      <a:pt x="8" y="0"/>
                    </a:lnTo>
                    <a:lnTo>
                      <a:pt x="0" y="23"/>
                    </a:lnTo>
                    <a:lnTo>
                      <a:pt x="7" y="24"/>
                    </a:lnTo>
                    <a:lnTo>
                      <a:pt x="21" y="2"/>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9" name="Freeform 117"/>
              <p:cNvSpPr>
                <a:spLocks/>
              </p:cNvSpPr>
              <p:nvPr/>
            </p:nvSpPr>
            <p:spPr bwMode="auto">
              <a:xfrm>
                <a:off x="1611" y="956"/>
                <a:ext cx="33" cy="39"/>
              </a:xfrm>
              <a:custGeom>
                <a:avLst/>
                <a:gdLst>
                  <a:gd name="T0" fmla="*/ 14 w 33"/>
                  <a:gd name="T1" fmla="*/ 0 h 39"/>
                  <a:gd name="T2" fmla="*/ 32 w 33"/>
                  <a:gd name="T3" fmla="*/ 18 h 39"/>
                  <a:gd name="T4" fmla="*/ 25 w 33"/>
                  <a:gd name="T5" fmla="*/ 38 h 39"/>
                  <a:gd name="T6" fmla="*/ 0 w 33"/>
                  <a:gd name="T7" fmla="*/ 21 h 39"/>
                  <a:gd name="T8" fmla="*/ 14 w 33"/>
                  <a:gd name="T9" fmla="*/ 0 h 39"/>
                </a:gdLst>
                <a:ahLst/>
                <a:cxnLst>
                  <a:cxn ang="0">
                    <a:pos x="T0" y="T1"/>
                  </a:cxn>
                  <a:cxn ang="0">
                    <a:pos x="T2" y="T3"/>
                  </a:cxn>
                  <a:cxn ang="0">
                    <a:pos x="T4" y="T5"/>
                  </a:cxn>
                  <a:cxn ang="0">
                    <a:pos x="T6" y="T7"/>
                  </a:cxn>
                  <a:cxn ang="0">
                    <a:pos x="T8" y="T9"/>
                  </a:cxn>
                </a:cxnLst>
                <a:rect l="0" t="0" r="r" b="b"/>
                <a:pathLst>
                  <a:path w="33" h="39">
                    <a:moveTo>
                      <a:pt x="14" y="0"/>
                    </a:moveTo>
                    <a:lnTo>
                      <a:pt x="32" y="18"/>
                    </a:lnTo>
                    <a:lnTo>
                      <a:pt x="25" y="38"/>
                    </a:lnTo>
                    <a:lnTo>
                      <a:pt x="0" y="21"/>
                    </a:lnTo>
                    <a:lnTo>
                      <a:pt x="14"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 name="Freeform 118"/>
              <p:cNvSpPr>
                <a:spLocks/>
              </p:cNvSpPr>
              <p:nvPr/>
            </p:nvSpPr>
            <p:spPr bwMode="auto">
              <a:xfrm>
                <a:off x="1636" y="974"/>
                <a:ext cx="32" cy="30"/>
              </a:xfrm>
              <a:custGeom>
                <a:avLst/>
                <a:gdLst>
                  <a:gd name="T0" fmla="*/ 8 w 32"/>
                  <a:gd name="T1" fmla="*/ 0 h 30"/>
                  <a:gd name="T2" fmla="*/ 31 w 32"/>
                  <a:gd name="T3" fmla="*/ 5 h 30"/>
                  <a:gd name="T4" fmla="*/ 21 w 32"/>
                  <a:gd name="T5" fmla="*/ 29 h 30"/>
                  <a:gd name="T6" fmla="*/ 0 w 32"/>
                  <a:gd name="T7" fmla="*/ 21 h 30"/>
                  <a:gd name="T8" fmla="*/ 8 w 32"/>
                  <a:gd name="T9" fmla="*/ 0 h 30"/>
                </a:gdLst>
                <a:ahLst/>
                <a:cxnLst>
                  <a:cxn ang="0">
                    <a:pos x="T0" y="T1"/>
                  </a:cxn>
                  <a:cxn ang="0">
                    <a:pos x="T2" y="T3"/>
                  </a:cxn>
                  <a:cxn ang="0">
                    <a:pos x="T4" y="T5"/>
                  </a:cxn>
                  <a:cxn ang="0">
                    <a:pos x="T6" y="T7"/>
                  </a:cxn>
                  <a:cxn ang="0">
                    <a:pos x="T8" y="T9"/>
                  </a:cxn>
                </a:cxnLst>
                <a:rect l="0" t="0" r="r" b="b"/>
                <a:pathLst>
                  <a:path w="32" h="30">
                    <a:moveTo>
                      <a:pt x="8" y="0"/>
                    </a:moveTo>
                    <a:lnTo>
                      <a:pt x="31" y="5"/>
                    </a:lnTo>
                    <a:lnTo>
                      <a:pt x="21" y="29"/>
                    </a:lnTo>
                    <a:lnTo>
                      <a:pt x="0" y="21"/>
                    </a:lnTo>
                    <a:lnTo>
                      <a:pt x="8"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 name="Freeform 119"/>
              <p:cNvSpPr>
                <a:spLocks/>
              </p:cNvSpPr>
              <p:nvPr/>
            </p:nvSpPr>
            <p:spPr bwMode="auto">
              <a:xfrm>
                <a:off x="1635" y="960"/>
                <a:ext cx="32" cy="20"/>
              </a:xfrm>
              <a:custGeom>
                <a:avLst/>
                <a:gdLst>
                  <a:gd name="T0" fmla="*/ 31 w 32"/>
                  <a:gd name="T1" fmla="*/ 19 h 20"/>
                  <a:gd name="T2" fmla="*/ 0 w 32"/>
                  <a:gd name="T3" fmla="*/ 0 h 20"/>
                  <a:gd name="T4" fmla="*/ 0 w 32"/>
                  <a:gd name="T5" fmla="*/ 1 h 20"/>
                  <a:gd name="T6" fmla="*/ 9 w 32"/>
                  <a:gd name="T7" fmla="*/ 13 h 20"/>
                  <a:gd name="T8" fmla="*/ 31 w 32"/>
                  <a:gd name="T9" fmla="*/ 19 h 20"/>
                </a:gdLst>
                <a:ahLst/>
                <a:cxnLst>
                  <a:cxn ang="0">
                    <a:pos x="T0" y="T1"/>
                  </a:cxn>
                  <a:cxn ang="0">
                    <a:pos x="T2" y="T3"/>
                  </a:cxn>
                  <a:cxn ang="0">
                    <a:pos x="T4" y="T5"/>
                  </a:cxn>
                  <a:cxn ang="0">
                    <a:pos x="T6" y="T7"/>
                  </a:cxn>
                  <a:cxn ang="0">
                    <a:pos x="T8" y="T9"/>
                  </a:cxn>
                </a:cxnLst>
                <a:rect l="0" t="0" r="r" b="b"/>
                <a:pathLst>
                  <a:path w="32" h="20">
                    <a:moveTo>
                      <a:pt x="31" y="19"/>
                    </a:moveTo>
                    <a:lnTo>
                      <a:pt x="0" y="0"/>
                    </a:lnTo>
                    <a:lnTo>
                      <a:pt x="0" y="1"/>
                    </a:lnTo>
                    <a:lnTo>
                      <a:pt x="9" y="13"/>
                    </a:lnTo>
                    <a:lnTo>
                      <a:pt x="31" y="19"/>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2" name="Freeform 120"/>
              <p:cNvSpPr>
                <a:spLocks/>
              </p:cNvSpPr>
              <p:nvPr/>
            </p:nvSpPr>
            <p:spPr bwMode="auto">
              <a:xfrm>
                <a:off x="1636" y="959"/>
                <a:ext cx="9" cy="6"/>
              </a:xfrm>
              <a:custGeom>
                <a:avLst/>
                <a:gdLst>
                  <a:gd name="T0" fmla="*/ 0 w 9"/>
                  <a:gd name="T1" fmla="*/ 0 h 6"/>
                  <a:gd name="T2" fmla="*/ 8 w 9"/>
                  <a:gd name="T3" fmla="*/ 1 h 6"/>
                  <a:gd name="T4" fmla="*/ 7 w 9"/>
                  <a:gd name="T5" fmla="*/ 5 h 6"/>
                  <a:gd name="T6" fmla="*/ 0 w 9"/>
                  <a:gd name="T7" fmla="*/ 0 h 6"/>
                </a:gdLst>
                <a:ahLst/>
                <a:cxnLst>
                  <a:cxn ang="0">
                    <a:pos x="T0" y="T1"/>
                  </a:cxn>
                  <a:cxn ang="0">
                    <a:pos x="T2" y="T3"/>
                  </a:cxn>
                  <a:cxn ang="0">
                    <a:pos x="T4" y="T5"/>
                  </a:cxn>
                  <a:cxn ang="0">
                    <a:pos x="T6" y="T7"/>
                  </a:cxn>
                </a:cxnLst>
                <a:rect l="0" t="0" r="r" b="b"/>
                <a:pathLst>
                  <a:path w="9" h="6">
                    <a:moveTo>
                      <a:pt x="0" y="0"/>
                    </a:moveTo>
                    <a:lnTo>
                      <a:pt x="8" y="1"/>
                    </a:lnTo>
                    <a:lnTo>
                      <a:pt x="7" y="5"/>
                    </a:lnTo>
                    <a:lnTo>
                      <a:pt x="0"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 name="Freeform 121"/>
              <p:cNvSpPr>
                <a:spLocks/>
              </p:cNvSpPr>
              <p:nvPr/>
            </p:nvSpPr>
            <p:spPr bwMode="auto">
              <a:xfrm>
                <a:off x="1644" y="977"/>
                <a:ext cx="10" cy="12"/>
              </a:xfrm>
              <a:custGeom>
                <a:avLst/>
                <a:gdLst>
                  <a:gd name="T0" fmla="*/ 9 w 10"/>
                  <a:gd name="T1" fmla="*/ 11 h 12"/>
                  <a:gd name="T2" fmla="*/ 4 w 10"/>
                  <a:gd name="T3" fmla="*/ 10 h 12"/>
                  <a:gd name="T4" fmla="*/ 0 w 10"/>
                  <a:gd name="T5" fmla="*/ 10 h 12"/>
                  <a:gd name="T6" fmla="*/ 2 w 10"/>
                  <a:gd name="T7" fmla="*/ 6 h 12"/>
                  <a:gd name="T8" fmla="*/ 3 w 10"/>
                  <a:gd name="T9" fmla="*/ 5 h 12"/>
                  <a:gd name="T10" fmla="*/ 4 w 10"/>
                  <a:gd name="T11" fmla="*/ 0 h 12"/>
                  <a:gd name="T12" fmla="*/ 9 w 10"/>
                  <a:gd name="T13" fmla="*/ 6 h 12"/>
                  <a:gd name="T14" fmla="*/ 9 w 10"/>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9" y="11"/>
                    </a:moveTo>
                    <a:lnTo>
                      <a:pt x="4" y="10"/>
                    </a:lnTo>
                    <a:lnTo>
                      <a:pt x="0" y="10"/>
                    </a:lnTo>
                    <a:lnTo>
                      <a:pt x="2" y="6"/>
                    </a:lnTo>
                    <a:lnTo>
                      <a:pt x="3" y="5"/>
                    </a:lnTo>
                    <a:lnTo>
                      <a:pt x="4" y="0"/>
                    </a:lnTo>
                    <a:lnTo>
                      <a:pt x="9" y="6"/>
                    </a:lnTo>
                    <a:lnTo>
                      <a:pt x="9" y="11"/>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 name="Freeform 122"/>
              <p:cNvSpPr>
                <a:spLocks/>
              </p:cNvSpPr>
              <p:nvPr/>
            </p:nvSpPr>
            <p:spPr bwMode="auto">
              <a:xfrm>
                <a:off x="1626" y="990"/>
                <a:ext cx="5" cy="10"/>
              </a:xfrm>
              <a:custGeom>
                <a:avLst/>
                <a:gdLst>
                  <a:gd name="T0" fmla="*/ 4 w 5"/>
                  <a:gd name="T1" fmla="*/ 0 h 10"/>
                  <a:gd name="T2" fmla="*/ 0 w 5"/>
                  <a:gd name="T3" fmla="*/ 7 h 10"/>
                  <a:gd name="T4" fmla="*/ 4 w 5"/>
                  <a:gd name="T5" fmla="*/ 9 h 10"/>
                  <a:gd name="T6" fmla="*/ 4 w 5"/>
                  <a:gd name="T7" fmla="*/ 0 h 10"/>
                </a:gdLst>
                <a:ahLst/>
                <a:cxnLst>
                  <a:cxn ang="0">
                    <a:pos x="T0" y="T1"/>
                  </a:cxn>
                  <a:cxn ang="0">
                    <a:pos x="T2" y="T3"/>
                  </a:cxn>
                  <a:cxn ang="0">
                    <a:pos x="T4" y="T5"/>
                  </a:cxn>
                  <a:cxn ang="0">
                    <a:pos x="T6" y="T7"/>
                  </a:cxn>
                </a:cxnLst>
                <a:rect l="0" t="0" r="r" b="b"/>
                <a:pathLst>
                  <a:path w="5" h="10">
                    <a:moveTo>
                      <a:pt x="4" y="0"/>
                    </a:moveTo>
                    <a:lnTo>
                      <a:pt x="0" y="7"/>
                    </a:lnTo>
                    <a:lnTo>
                      <a:pt x="4" y="9"/>
                    </a:lnTo>
                    <a:lnTo>
                      <a:pt x="4"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5" name="Freeform 123"/>
              <p:cNvSpPr>
                <a:spLocks/>
              </p:cNvSpPr>
              <p:nvPr/>
            </p:nvSpPr>
            <p:spPr bwMode="auto">
              <a:xfrm>
                <a:off x="1621" y="992"/>
                <a:ext cx="10" cy="4"/>
              </a:xfrm>
              <a:custGeom>
                <a:avLst/>
                <a:gdLst>
                  <a:gd name="T0" fmla="*/ 6 w 10"/>
                  <a:gd name="T1" fmla="*/ 3 h 4"/>
                  <a:gd name="T2" fmla="*/ 0 w 10"/>
                  <a:gd name="T3" fmla="*/ 1 h 4"/>
                  <a:gd name="T4" fmla="*/ 9 w 10"/>
                  <a:gd name="T5" fmla="*/ 0 h 4"/>
                  <a:gd name="T6" fmla="*/ 6 w 10"/>
                  <a:gd name="T7" fmla="*/ 3 h 4"/>
                </a:gdLst>
                <a:ahLst/>
                <a:cxnLst>
                  <a:cxn ang="0">
                    <a:pos x="T0" y="T1"/>
                  </a:cxn>
                  <a:cxn ang="0">
                    <a:pos x="T2" y="T3"/>
                  </a:cxn>
                  <a:cxn ang="0">
                    <a:pos x="T4" y="T5"/>
                  </a:cxn>
                  <a:cxn ang="0">
                    <a:pos x="T6" y="T7"/>
                  </a:cxn>
                </a:cxnLst>
                <a:rect l="0" t="0" r="r" b="b"/>
                <a:pathLst>
                  <a:path w="10" h="4">
                    <a:moveTo>
                      <a:pt x="6" y="3"/>
                    </a:moveTo>
                    <a:lnTo>
                      <a:pt x="0" y="1"/>
                    </a:lnTo>
                    <a:lnTo>
                      <a:pt x="9" y="0"/>
                    </a:lnTo>
                    <a:lnTo>
                      <a:pt x="6" y="3"/>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6" name="Freeform 124"/>
              <p:cNvSpPr>
                <a:spLocks/>
              </p:cNvSpPr>
              <p:nvPr/>
            </p:nvSpPr>
            <p:spPr bwMode="auto">
              <a:xfrm>
                <a:off x="1634" y="954"/>
                <a:ext cx="19" cy="17"/>
              </a:xfrm>
              <a:custGeom>
                <a:avLst/>
                <a:gdLst>
                  <a:gd name="T0" fmla="*/ 5 w 19"/>
                  <a:gd name="T1" fmla="*/ 0 h 17"/>
                  <a:gd name="T2" fmla="*/ 0 w 19"/>
                  <a:gd name="T3" fmla="*/ 6 h 17"/>
                  <a:gd name="T4" fmla="*/ 17 w 19"/>
                  <a:gd name="T5" fmla="*/ 16 h 17"/>
                  <a:gd name="T6" fmla="*/ 18 w 19"/>
                  <a:gd name="T7" fmla="*/ 8 h 17"/>
                  <a:gd name="T8" fmla="*/ 5 w 19"/>
                  <a:gd name="T9" fmla="*/ 0 h 17"/>
                </a:gdLst>
                <a:ahLst/>
                <a:cxnLst>
                  <a:cxn ang="0">
                    <a:pos x="T0" y="T1"/>
                  </a:cxn>
                  <a:cxn ang="0">
                    <a:pos x="T2" y="T3"/>
                  </a:cxn>
                  <a:cxn ang="0">
                    <a:pos x="T4" y="T5"/>
                  </a:cxn>
                  <a:cxn ang="0">
                    <a:pos x="T6" y="T7"/>
                  </a:cxn>
                  <a:cxn ang="0">
                    <a:pos x="T8" y="T9"/>
                  </a:cxn>
                </a:cxnLst>
                <a:rect l="0" t="0" r="r" b="b"/>
                <a:pathLst>
                  <a:path w="19" h="17">
                    <a:moveTo>
                      <a:pt x="5" y="0"/>
                    </a:moveTo>
                    <a:lnTo>
                      <a:pt x="0" y="6"/>
                    </a:lnTo>
                    <a:lnTo>
                      <a:pt x="17" y="16"/>
                    </a:lnTo>
                    <a:lnTo>
                      <a:pt x="18" y="8"/>
                    </a:lnTo>
                    <a:lnTo>
                      <a:pt x="5"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7" name="Freeform 125"/>
              <p:cNvSpPr>
                <a:spLocks/>
              </p:cNvSpPr>
              <p:nvPr/>
            </p:nvSpPr>
            <p:spPr bwMode="auto">
              <a:xfrm>
                <a:off x="1652" y="954"/>
                <a:ext cx="27" cy="14"/>
              </a:xfrm>
              <a:custGeom>
                <a:avLst/>
                <a:gdLst>
                  <a:gd name="T0" fmla="*/ 0 w 27"/>
                  <a:gd name="T1" fmla="*/ 9 h 14"/>
                  <a:gd name="T2" fmla="*/ 22 w 27"/>
                  <a:gd name="T3" fmla="*/ 13 h 14"/>
                  <a:gd name="T4" fmla="*/ 26 w 27"/>
                  <a:gd name="T5" fmla="*/ 12 h 14"/>
                  <a:gd name="T6" fmla="*/ 0 w 27"/>
                  <a:gd name="T7" fmla="*/ 0 h 14"/>
                  <a:gd name="T8" fmla="*/ 0 w 27"/>
                  <a:gd name="T9" fmla="*/ 9 h 14"/>
                </a:gdLst>
                <a:ahLst/>
                <a:cxnLst>
                  <a:cxn ang="0">
                    <a:pos x="T0" y="T1"/>
                  </a:cxn>
                  <a:cxn ang="0">
                    <a:pos x="T2" y="T3"/>
                  </a:cxn>
                  <a:cxn ang="0">
                    <a:pos x="T4" y="T5"/>
                  </a:cxn>
                  <a:cxn ang="0">
                    <a:pos x="T6" y="T7"/>
                  </a:cxn>
                  <a:cxn ang="0">
                    <a:pos x="T8" y="T9"/>
                  </a:cxn>
                </a:cxnLst>
                <a:rect l="0" t="0" r="r" b="b"/>
                <a:pathLst>
                  <a:path w="27" h="14">
                    <a:moveTo>
                      <a:pt x="0" y="9"/>
                    </a:moveTo>
                    <a:lnTo>
                      <a:pt x="22" y="13"/>
                    </a:lnTo>
                    <a:lnTo>
                      <a:pt x="26" y="12"/>
                    </a:lnTo>
                    <a:lnTo>
                      <a:pt x="0" y="0"/>
                    </a:lnTo>
                    <a:lnTo>
                      <a:pt x="0" y="9"/>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8" name="Freeform 126"/>
              <p:cNvSpPr>
                <a:spLocks/>
              </p:cNvSpPr>
              <p:nvPr/>
            </p:nvSpPr>
            <p:spPr bwMode="auto">
              <a:xfrm>
                <a:off x="1621" y="916"/>
                <a:ext cx="19" cy="24"/>
              </a:xfrm>
              <a:custGeom>
                <a:avLst/>
                <a:gdLst>
                  <a:gd name="T0" fmla="*/ 18 w 19"/>
                  <a:gd name="T1" fmla="*/ 2 h 24"/>
                  <a:gd name="T2" fmla="*/ 12 w 19"/>
                  <a:gd name="T3" fmla="*/ 0 h 24"/>
                  <a:gd name="T4" fmla="*/ 0 w 19"/>
                  <a:gd name="T5" fmla="*/ 21 h 24"/>
                  <a:gd name="T6" fmla="*/ 8 w 19"/>
                  <a:gd name="T7" fmla="*/ 23 h 24"/>
                  <a:gd name="T8" fmla="*/ 18 w 19"/>
                  <a:gd name="T9" fmla="*/ 2 h 24"/>
                </a:gdLst>
                <a:ahLst/>
                <a:cxnLst>
                  <a:cxn ang="0">
                    <a:pos x="T0" y="T1"/>
                  </a:cxn>
                  <a:cxn ang="0">
                    <a:pos x="T2" y="T3"/>
                  </a:cxn>
                  <a:cxn ang="0">
                    <a:pos x="T4" y="T5"/>
                  </a:cxn>
                  <a:cxn ang="0">
                    <a:pos x="T6" y="T7"/>
                  </a:cxn>
                  <a:cxn ang="0">
                    <a:pos x="T8" y="T9"/>
                  </a:cxn>
                </a:cxnLst>
                <a:rect l="0" t="0" r="r" b="b"/>
                <a:pathLst>
                  <a:path w="19" h="24">
                    <a:moveTo>
                      <a:pt x="18" y="2"/>
                    </a:moveTo>
                    <a:lnTo>
                      <a:pt x="12" y="0"/>
                    </a:lnTo>
                    <a:lnTo>
                      <a:pt x="0" y="21"/>
                    </a:lnTo>
                    <a:lnTo>
                      <a:pt x="8" y="23"/>
                    </a:lnTo>
                    <a:lnTo>
                      <a:pt x="18" y="2"/>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9" name="Freeform 127"/>
              <p:cNvSpPr>
                <a:spLocks/>
              </p:cNvSpPr>
              <p:nvPr/>
            </p:nvSpPr>
            <p:spPr bwMode="auto">
              <a:xfrm>
                <a:off x="1628" y="917"/>
                <a:ext cx="39" cy="42"/>
              </a:xfrm>
              <a:custGeom>
                <a:avLst/>
                <a:gdLst>
                  <a:gd name="T0" fmla="*/ 11 w 39"/>
                  <a:gd name="T1" fmla="*/ 0 h 42"/>
                  <a:gd name="T2" fmla="*/ 38 w 39"/>
                  <a:gd name="T3" fmla="*/ 17 h 42"/>
                  <a:gd name="T4" fmla="*/ 29 w 39"/>
                  <a:gd name="T5" fmla="*/ 41 h 42"/>
                  <a:gd name="T6" fmla="*/ 0 w 39"/>
                  <a:gd name="T7" fmla="*/ 22 h 42"/>
                  <a:gd name="T8" fmla="*/ 11 w 39"/>
                  <a:gd name="T9" fmla="*/ 0 h 42"/>
                </a:gdLst>
                <a:ahLst/>
                <a:cxnLst>
                  <a:cxn ang="0">
                    <a:pos x="T0" y="T1"/>
                  </a:cxn>
                  <a:cxn ang="0">
                    <a:pos x="T2" y="T3"/>
                  </a:cxn>
                  <a:cxn ang="0">
                    <a:pos x="T4" y="T5"/>
                  </a:cxn>
                  <a:cxn ang="0">
                    <a:pos x="T6" y="T7"/>
                  </a:cxn>
                  <a:cxn ang="0">
                    <a:pos x="T8" y="T9"/>
                  </a:cxn>
                </a:cxnLst>
                <a:rect l="0" t="0" r="r" b="b"/>
                <a:pathLst>
                  <a:path w="39" h="42">
                    <a:moveTo>
                      <a:pt x="11" y="0"/>
                    </a:moveTo>
                    <a:lnTo>
                      <a:pt x="38" y="17"/>
                    </a:lnTo>
                    <a:lnTo>
                      <a:pt x="29" y="41"/>
                    </a:lnTo>
                    <a:lnTo>
                      <a:pt x="0" y="22"/>
                    </a:lnTo>
                    <a:lnTo>
                      <a:pt x="11"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0" name="Freeform 128"/>
              <p:cNvSpPr>
                <a:spLocks/>
              </p:cNvSpPr>
              <p:nvPr/>
            </p:nvSpPr>
            <p:spPr bwMode="auto">
              <a:xfrm>
                <a:off x="1655" y="933"/>
                <a:ext cx="33" cy="34"/>
              </a:xfrm>
              <a:custGeom>
                <a:avLst/>
                <a:gdLst>
                  <a:gd name="T0" fmla="*/ 10 w 33"/>
                  <a:gd name="T1" fmla="*/ 0 h 34"/>
                  <a:gd name="T2" fmla="*/ 32 w 33"/>
                  <a:gd name="T3" fmla="*/ 8 h 34"/>
                  <a:gd name="T4" fmla="*/ 22 w 33"/>
                  <a:gd name="T5" fmla="*/ 33 h 34"/>
                  <a:gd name="T6" fmla="*/ 0 w 33"/>
                  <a:gd name="T7" fmla="*/ 23 h 34"/>
                  <a:gd name="T8" fmla="*/ 10 w 33"/>
                  <a:gd name="T9" fmla="*/ 0 h 34"/>
                </a:gdLst>
                <a:ahLst/>
                <a:cxnLst>
                  <a:cxn ang="0">
                    <a:pos x="T0" y="T1"/>
                  </a:cxn>
                  <a:cxn ang="0">
                    <a:pos x="T2" y="T3"/>
                  </a:cxn>
                  <a:cxn ang="0">
                    <a:pos x="T4" y="T5"/>
                  </a:cxn>
                  <a:cxn ang="0">
                    <a:pos x="T6" y="T7"/>
                  </a:cxn>
                  <a:cxn ang="0">
                    <a:pos x="T8" y="T9"/>
                  </a:cxn>
                </a:cxnLst>
                <a:rect l="0" t="0" r="r" b="b"/>
                <a:pathLst>
                  <a:path w="33" h="34">
                    <a:moveTo>
                      <a:pt x="10" y="0"/>
                    </a:moveTo>
                    <a:lnTo>
                      <a:pt x="32" y="8"/>
                    </a:lnTo>
                    <a:lnTo>
                      <a:pt x="22" y="33"/>
                    </a:lnTo>
                    <a:lnTo>
                      <a:pt x="0" y="23"/>
                    </a:lnTo>
                    <a:lnTo>
                      <a:pt x="10"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1" name="Freeform 129"/>
              <p:cNvSpPr>
                <a:spLocks/>
              </p:cNvSpPr>
              <p:nvPr/>
            </p:nvSpPr>
            <p:spPr bwMode="auto">
              <a:xfrm>
                <a:off x="1654" y="921"/>
                <a:ext cx="35" cy="22"/>
              </a:xfrm>
              <a:custGeom>
                <a:avLst/>
                <a:gdLst>
                  <a:gd name="T0" fmla="*/ 34 w 35"/>
                  <a:gd name="T1" fmla="*/ 21 h 22"/>
                  <a:gd name="T2" fmla="*/ 1 w 35"/>
                  <a:gd name="T3" fmla="*/ 0 h 22"/>
                  <a:gd name="T4" fmla="*/ 0 w 35"/>
                  <a:gd name="T5" fmla="*/ 4 h 22"/>
                  <a:gd name="T6" fmla="*/ 11 w 35"/>
                  <a:gd name="T7" fmla="*/ 13 h 22"/>
                  <a:gd name="T8" fmla="*/ 30 w 35"/>
                  <a:gd name="T9" fmla="*/ 20 h 22"/>
                  <a:gd name="T10" fmla="*/ 34 w 35"/>
                  <a:gd name="T11" fmla="*/ 21 h 22"/>
                </a:gdLst>
                <a:ahLst/>
                <a:cxnLst>
                  <a:cxn ang="0">
                    <a:pos x="T0" y="T1"/>
                  </a:cxn>
                  <a:cxn ang="0">
                    <a:pos x="T2" y="T3"/>
                  </a:cxn>
                  <a:cxn ang="0">
                    <a:pos x="T4" y="T5"/>
                  </a:cxn>
                  <a:cxn ang="0">
                    <a:pos x="T6" y="T7"/>
                  </a:cxn>
                  <a:cxn ang="0">
                    <a:pos x="T8" y="T9"/>
                  </a:cxn>
                  <a:cxn ang="0">
                    <a:pos x="T10" y="T11"/>
                  </a:cxn>
                </a:cxnLst>
                <a:rect l="0" t="0" r="r" b="b"/>
                <a:pathLst>
                  <a:path w="35" h="22">
                    <a:moveTo>
                      <a:pt x="34" y="21"/>
                    </a:moveTo>
                    <a:lnTo>
                      <a:pt x="1" y="0"/>
                    </a:lnTo>
                    <a:lnTo>
                      <a:pt x="0" y="4"/>
                    </a:lnTo>
                    <a:lnTo>
                      <a:pt x="11" y="13"/>
                    </a:lnTo>
                    <a:lnTo>
                      <a:pt x="30" y="20"/>
                    </a:lnTo>
                    <a:lnTo>
                      <a:pt x="34" y="21"/>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2" name="Freeform 130"/>
              <p:cNvSpPr>
                <a:spLocks/>
              </p:cNvSpPr>
              <p:nvPr/>
            </p:nvSpPr>
            <p:spPr bwMode="auto">
              <a:xfrm>
                <a:off x="1654" y="922"/>
                <a:ext cx="14" cy="7"/>
              </a:xfrm>
              <a:custGeom>
                <a:avLst/>
                <a:gdLst>
                  <a:gd name="T0" fmla="*/ 0 w 14"/>
                  <a:gd name="T1" fmla="*/ 0 h 7"/>
                  <a:gd name="T2" fmla="*/ 13 w 14"/>
                  <a:gd name="T3" fmla="*/ 3 h 7"/>
                  <a:gd name="T4" fmla="*/ 10 w 14"/>
                  <a:gd name="T5" fmla="*/ 6 h 7"/>
                  <a:gd name="T6" fmla="*/ 0 w 14"/>
                  <a:gd name="T7" fmla="*/ 0 h 7"/>
                </a:gdLst>
                <a:ahLst/>
                <a:cxnLst>
                  <a:cxn ang="0">
                    <a:pos x="T0" y="T1"/>
                  </a:cxn>
                  <a:cxn ang="0">
                    <a:pos x="T2" y="T3"/>
                  </a:cxn>
                  <a:cxn ang="0">
                    <a:pos x="T4" y="T5"/>
                  </a:cxn>
                  <a:cxn ang="0">
                    <a:pos x="T6" y="T7"/>
                  </a:cxn>
                </a:cxnLst>
                <a:rect l="0" t="0" r="r" b="b"/>
                <a:pathLst>
                  <a:path w="14" h="7">
                    <a:moveTo>
                      <a:pt x="0" y="0"/>
                    </a:moveTo>
                    <a:lnTo>
                      <a:pt x="13" y="3"/>
                    </a:lnTo>
                    <a:lnTo>
                      <a:pt x="10" y="6"/>
                    </a:lnTo>
                    <a:lnTo>
                      <a:pt x="0"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3" name="Freeform 131"/>
              <p:cNvSpPr>
                <a:spLocks/>
              </p:cNvSpPr>
              <p:nvPr/>
            </p:nvSpPr>
            <p:spPr bwMode="auto">
              <a:xfrm>
                <a:off x="1661" y="941"/>
                <a:ext cx="17" cy="14"/>
              </a:xfrm>
              <a:custGeom>
                <a:avLst/>
                <a:gdLst>
                  <a:gd name="T0" fmla="*/ 16 w 17"/>
                  <a:gd name="T1" fmla="*/ 11 h 14"/>
                  <a:gd name="T2" fmla="*/ 10 w 17"/>
                  <a:gd name="T3" fmla="*/ 13 h 14"/>
                  <a:gd name="T4" fmla="*/ 10 w 17"/>
                  <a:gd name="T5" fmla="*/ 8 h 14"/>
                  <a:gd name="T6" fmla="*/ 0 w 17"/>
                  <a:gd name="T7" fmla="*/ 3 h 14"/>
                  <a:gd name="T8" fmla="*/ 1 w 17"/>
                  <a:gd name="T9" fmla="*/ 0 h 14"/>
                  <a:gd name="T10" fmla="*/ 11 w 17"/>
                  <a:gd name="T11" fmla="*/ 2 h 14"/>
                  <a:gd name="T12" fmla="*/ 10 w 17"/>
                  <a:gd name="T13" fmla="*/ 5 h 14"/>
                  <a:gd name="T14" fmla="*/ 16 w 17"/>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4">
                    <a:moveTo>
                      <a:pt x="16" y="11"/>
                    </a:moveTo>
                    <a:lnTo>
                      <a:pt x="10" y="13"/>
                    </a:lnTo>
                    <a:lnTo>
                      <a:pt x="10" y="8"/>
                    </a:lnTo>
                    <a:lnTo>
                      <a:pt x="0" y="3"/>
                    </a:lnTo>
                    <a:lnTo>
                      <a:pt x="1" y="0"/>
                    </a:lnTo>
                    <a:lnTo>
                      <a:pt x="11" y="2"/>
                    </a:lnTo>
                    <a:lnTo>
                      <a:pt x="10" y="5"/>
                    </a:lnTo>
                    <a:lnTo>
                      <a:pt x="16" y="11"/>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4" name="Freeform 132"/>
              <p:cNvSpPr>
                <a:spLocks/>
              </p:cNvSpPr>
              <p:nvPr/>
            </p:nvSpPr>
            <p:spPr bwMode="auto">
              <a:xfrm>
                <a:off x="1644" y="950"/>
                <a:ext cx="11" cy="15"/>
              </a:xfrm>
              <a:custGeom>
                <a:avLst/>
                <a:gdLst>
                  <a:gd name="T0" fmla="*/ 10 w 11"/>
                  <a:gd name="T1" fmla="*/ 4 h 15"/>
                  <a:gd name="T2" fmla="*/ 0 w 11"/>
                  <a:gd name="T3" fmla="*/ 0 h 15"/>
                  <a:gd name="T4" fmla="*/ 1 w 11"/>
                  <a:gd name="T5" fmla="*/ 9 h 15"/>
                  <a:gd name="T6" fmla="*/ 10 w 11"/>
                  <a:gd name="T7" fmla="*/ 14 h 15"/>
                  <a:gd name="T8" fmla="*/ 10 w 11"/>
                  <a:gd name="T9" fmla="*/ 4 h 15"/>
                </a:gdLst>
                <a:ahLst/>
                <a:cxnLst>
                  <a:cxn ang="0">
                    <a:pos x="T0" y="T1"/>
                  </a:cxn>
                  <a:cxn ang="0">
                    <a:pos x="T2" y="T3"/>
                  </a:cxn>
                  <a:cxn ang="0">
                    <a:pos x="T4" y="T5"/>
                  </a:cxn>
                  <a:cxn ang="0">
                    <a:pos x="T6" y="T7"/>
                  </a:cxn>
                  <a:cxn ang="0">
                    <a:pos x="T8" y="T9"/>
                  </a:cxn>
                </a:cxnLst>
                <a:rect l="0" t="0" r="r" b="b"/>
                <a:pathLst>
                  <a:path w="11" h="15">
                    <a:moveTo>
                      <a:pt x="10" y="4"/>
                    </a:moveTo>
                    <a:lnTo>
                      <a:pt x="0" y="0"/>
                    </a:lnTo>
                    <a:lnTo>
                      <a:pt x="1" y="9"/>
                    </a:lnTo>
                    <a:lnTo>
                      <a:pt x="10" y="14"/>
                    </a:lnTo>
                    <a:lnTo>
                      <a:pt x="10" y="4"/>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5" name="Freeform 133"/>
              <p:cNvSpPr>
                <a:spLocks/>
              </p:cNvSpPr>
              <p:nvPr/>
            </p:nvSpPr>
            <p:spPr bwMode="auto">
              <a:xfrm>
                <a:off x="1640" y="953"/>
                <a:ext cx="6" cy="5"/>
              </a:xfrm>
              <a:custGeom>
                <a:avLst/>
                <a:gdLst>
                  <a:gd name="T0" fmla="*/ 5 w 6"/>
                  <a:gd name="T1" fmla="*/ 4 h 5"/>
                  <a:gd name="T2" fmla="*/ 0 w 6"/>
                  <a:gd name="T3" fmla="*/ 1 h 5"/>
                  <a:gd name="T4" fmla="*/ 2 w 6"/>
                  <a:gd name="T5" fmla="*/ 0 h 5"/>
                  <a:gd name="T6" fmla="*/ 2 w 6"/>
                  <a:gd name="T7" fmla="*/ 2 h 5"/>
                  <a:gd name="T8" fmla="*/ 5 w 6"/>
                  <a:gd name="T9" fmla="*/ 4 h 5"/>
                </a:gdLst>
                <a:ahLst/>
                <a:cxnLst>
                  <a:cxn ang="0">
                    <a:pos x="T0" y="T1"/>
                  </a:cxn>
                  <a:cxn ang="0">
                    <a:pos x="T2" y="T3"/>
                  </a:cxn>
                  <a:cxn ang="0">
                    <a:pos x="T4" y="T5"/>
                  </a:cxn>
                  <a:cxn ang="0">
                    <a:pos x="T6" y="T7"/>
                  </a:cxn>
                  <a:cxn ang="0">
                    <a:pos x="T8" y="T9"/>
                  </a:cxn>
                </a:cxnLst>
                <a:rect l="0" t="0" r="r" b="b"/>
                <a:pathLst>
                  <a:path w="6" h="5">
                    <a:moveTo>
                      <a:pt x="5" y="4"/>
                    </a:moveTo>
                    <a:lnTo>
                      <a:pt x="0" y="1"/>
                    </a:lnTo>
                    <a:lnTo>
                      <a:pt x="2" y="0"/>
                    </a:lnTo>
                    <a:lnTo>
                      <a:pt x="2" y="2"/>
                    </a:lnTo>
                    <a:lnTo>
                      <a:pt x="5" y="4"/>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6" name="Freeform 134"/>
              <p:cNvSpPr>
                <a:spLocks/>
              </p:cNvSpPr>
              <p:nvPr/>
            </p:nvSpPr>
            <p:spPr bwMode="auto">
              <a:xfrm>
                <a:off x="1634" y="961"/>
                <a:ext cx="33" cy="19"/>
              </a:xfrm>
              <a:custGeom>
                <a:avLst/>
                <a:gdLst>
                  <a:gd name="T0" fmla="*/ 0 w 33"/>
                  <a:gd name="T1" fmla="*/ 0 h 19"/>
                  <a:gd name="T2" fmla="*/ 9 w 33"/>
                  <a:gd name="T3" fmla="*/ 12 h 19"/>
                  <a:gd name="T4" fmla="*/ 32 w 33"/>
                  <a:gd name="T5" fmla="*/ 18 h 19"/>
                  <a:gd name="T6" fmla="*/ 22 w 33"/>
                  <a:gd name="T7" fmla="*/ 12 h 19"/>
                  <a:gd name="T8" fmla="*/ 18 w 33"/>
                  <a:gd name="T9" fmla="*/ 10 h 19"/>
                  <a:gd name="T10" fmla="*/ 0 w 33"/>
                  <a:gd name="T11" fmla="*/ 0 h 19"/>
                </a:gdLst>
                <a:ahLst/>
                <a:cxnLst>
                  <a:cxn ang="0">
                    <a:pos x="T0" y="T1"/>
                  </a:cxn>
                  <a:cxn ang="0">
                    <a:pos x="T2" y="T3"/>
                  </a:cxn>
                  <a:cxn ang="0">
                    <a:pos x="T4" y="T5"/>
                  </a:cxn>
                  <a:cxn ang="0">
                    <a:pos x="T6" y="T7"/>
                  </a:cxn>
                  <a:cxn ang="0">
                    <a:pos x="T8" y="T9"/>
                  </a:cxn>
                  <a:cxn ang="0">
                    <a:pos x="T10" y="T11"/>
                  </a:cxn>
                </a:cxnLst>
                <a:rect l="0" t="0" r="r" b="b"/>
                <a:pathLst>
                  <a:path w="33" h="19">
                    <a:moveTo>
                      <a:pt x="0" y="0"/>
                    </a:moveTo>
                    <a:lnTo>
                      <a:pt x="9" y="12"/>
                    </a:lnTo>
                    <a:lnTo>
                      <a:pt x="32" y="18"/>
                    </a:lnTo>
                    <a:lnTo>
                      <a:pt x="22" y="12"/>
                    </a:lnTo>
                    <a:lnTo>
                      <a:pt x="18" y="10"/>
                    </a:lnTo>
                    <a:lnTo>
                      <a:pt x="0"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7" name="Freeform 135"/>
              <p:cNvSpPr>
                <a:spLocks/>
              </p:cNvSpPr>
              <p:nvPr/>
            </p:nvSpPr>
            <p:spPr bwMode="auto">
              <a:xfrm>
                <a:off x="1655" y="925"/>
                <a:ext cx="35" cy="18"/>
              </a:xfrm>
              <a:custGeom>
                <a:avLst/>
                <a:gdLst>
                  <a:gd name="T0" fmla="*/ 0 w 35"/>
                  <a:gd name="T1" fmla="*/ 0 h 18"/>
                  <a:gd name="T2" fmla="*/ 11 w 35"/>
                  <a:gd name="T3" fmla="*/ 9 h 18"/>
                  <a:gd name="T4" fmla="*/ 34 w 35"/>
                  <a:gd name="T5" fmla="*/ 17 h 18"/>
                  <a:gd name="T6" fmla="*/ 27 w 35"/>
                  <a:gd name="T7" fmla="*/ 14 h 18"/>
                  <a:gd name="T8" fmla="*/ 18 w 35"/>
                  <a:gd name="T9" fmla="*/ 9 h 18"/>
                  <a:gd name="T10" fmla="*/ 0 w 35"/>
                  <a:gd name="T11" fmla="*/ 0 h 18"/>
                </a:gdLst>
                <a:ahLst/>
                <a:cxnLst>
                  <a:cxn ang="0">
                    <a:pos x="T0" y="T1"/>
                  </a:cxn>
                  <a:cxn ang="0">
                    <a:pos x="T2" y="T3"/>
                  </a:cxn>
                  <a:cxn ang="0">
                    <a:pos x="T4" y="T5"/>
                  </a:cxn>
                  <a:cxn ang="0">
                    <a:pos x="T6" y="T7"/>
                  </a:cxn>
                  <a:cxn ang="0">
                    <a:pos x="T8" y="T9"/>
                  </a:cxn>
                  <a:cxn ang="0">
                    <a:pos x="T10" y="T11"/>
                  </a:cxn>
                </a:cxnLst>
                <a:rect l="0" t="0" r="r" b="b"/>
                <a:pathLst>
                  <a:path w="35" h="18">
                    <a:moveTo>
                      <a:pt x="0" y="0"/>
                    </a:moveTo>
                    <a:lnTo>
                      <a:pt x="11" y="9"/>
                    </a:lnTo>
                    <a:lnTo>
                      <a:pt x="34" y="17"/>
                    </a:lnTo>
                    <a:lnTo>
                      <a:pt x="27" y="14"/>
                    </a:lnTo>
                    <a:lnTo>
                      <a:pt x="18" y="9"/>
                    </a:lnTo>
                    <a:lnTo>
                      <a:pt x="0"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8" name="Freeform 136"/>
              <p:cNvSpPr>
                <a:spLocks/>
              </p:cNvSpPr>
              <p:nvPr/>
            </p:nvSpPr>
            <p:spPr bwMode="auto">
              <a:xfrm>
                <a:off x="1674" y="911"/>
                <a:ext cx="70" cy="46"/>
              </a:xfrm>
              <a:custGeom>
                <a:avLst/>
                <a:gdLst>
                  <a:gd name="T0" fmla="*/ 0 w 70"/>
                  <a:gd name="T1" fmla="*/ 23 h 46"/>
                  <a:gd name="T2" fmla="*/ 64 w 70"/>
                  <a:gd name="T3" fmla="*/ 45 h 46"/>
                  <a:gd name="T4" fmla="*/ 69 w 70"/>
                  <a:gd name="T5" fmla="*/ 35 h 46"/>
                  <a:gd name="T6" fmla="*/ 7 w 70"/>
                  <a:gd name="T7" fmla="*/ 0 h 46"/>
                  <a:gd name="T8" fmla="*/ 0 w 70"/>
                  <a:gd name="T9" fmla="*/ 23 h 46"/>
                </a:gdLst>
                <a:ahLst/>
                <a:cxnLst>
                  <a:cxn ang="0">
                    <a:pos x="T0" y="T1"/>
                  </a:cxn>
                  <a:cxn ang="0">
                    <a:pos x="T2" y="T3"/>
                  </a:cxn>
                  <a:cxn ang="0">
                    <a:pos x="T4" y="T5"/>
                  </a:cxn>
                  <a:cxn ang="0">
                    <a:pos x="T6" y="T7"/>
                  </a:cxn>
                  <a:cxn ang="0">
                    <a:pos x="T8" y="T9"/>
                  </a:cxn>
                </a:cxnLst>
                <a:rect l="0" t="0" r="r" b="b"/>
                <a:pathLst>
                  <a:path w="70" h="46">
                    <a:moveTo>
                      <a:pt x="0" y="23"/>
                    </a:moveTo>
                    <a:lnTo>
                      <a:pt x="64" y="45"/>
                    </a:lnTo>
                    <a:lnTo>
                      <a:pt x="69" y="35"/>
                    </a:lnTo>
                    <a:lnTo>
                      <a:pt x="7" y="0"/>
                    </a:lnTo>
                    <a:lnTo>
                      <a:pt x="0" y="23"/>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9" name="Freeform 137"/>
              <p:cNvSpPr>
                <a:spLocks/>
              </p:cNvSpPr>
              <p:nvPr/>
            </p:nvSpPr>
            <p:spPr bwMode="auto">
              <a:xfrm>
                <a:off x="1685" y="898"/>
                <a:ext cx="69" cy="48"/>
              </a:xfrm>
              <a:custGeom>
                <a:avLst/>
                <a:gdLst>
                  <a:gd name="T0" fmla="*/ 0 w 69"/>
                  <a:gd name="T1" fmla="*/ 11 h 48"/>
                  <a:gd name="T2" fmla="*/ 12 w 69"/>
                  <a:gd name="T3" fmla="*/ 0 h 48"/>
                  <a:gd name="T4" fmla="*/ 68 w 69"/>
                  <a:gd name="T5" fmla="*/ 37 h 48"/>
                  <a:gd name="T6" fmla="*/ 61 w 69"/>
                  <a:gd name="T7" fmla="*/ 47 h 48"/>
                  <a:gd name="T8" fmla="*/ 0 w 69"/>
                  <a:gd name="T9" fmla="*/ 11 h 48"/>
                </a:gdLst>
                <a:ahLst/>
                <a:cxnLst>
                  <a:cxn ang="0">
                    <a:pos x="T0" y="T1"/>
                  </a:cxn>
                  <a:cxn ang="0">
                    <a:pos x="T2" y="T3"/>
                  </a:cxn>
                  <a:cxn ang="0">
                    <a:pos x="T4" y="T5"/>
                  </a:cxn>
                  <a:cxn ang="0">
                    <a:pos x="T6" y="T7"/>
                  </a:cxn>
                  <a:cxn ang="0">
                    <a:pos x="T8" y="T9"/>
                  </a:cxn>
                </a:cxnLst>
                <a:rect l="0" t="0" r="r" b="b"/>
                <a:pathLst>
                  <a:path w="69" h="48">
                    <a:moveTo>
                      <a:pt x="0" y="11"/>
                    </a:moveTo>
                    <a:lnTo>
                      <a:pt x="12" y="0"/>
                    </a:lnTo>
                    <a:lnTo>
                      <a:pt x="68" y="37"/>
                    </a:lnTo>
                    <a:lnTo>
                      <a:pt x="61" y="47"/>
                    </a:lnTo>
                    <a:lnTo>
                      <a:pt x="0" y="11"/>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0" name="Freeform 138"/>
              <p:cNvSpPr>
                <a:spLocks/>
              </p:cNvSpPr>
              <p:nvPr/>
            </p:nvSpPr>
            <p:spPr bwMode="auto">
              <a:xfrm>
                <a:off x="1740" y="935"/>
                <a:ext cx="14" cy="21"/>
              </a:xfrm>
              <a:custGeom>
                <a:avLst/>
                <a:gdLst>
                  <a:gd name="T0" fmla="*/ 13 w 14"/>
                  <a:gd name="T1" fmla="*/ 0 h 21"/>
                  <a:gd name="T2" fmla="*/ 12 w 14"/>
                  <a:gd name="T3" fmla="*/ 16 h 21"/>
                  <a:gd name="T4" fmla="*/ 0 w 14"/>
                  <a:gd name="T5" fmla="*/ 20 h 21"/>
                  <a:gd name="T6" fmla="*/ 5 w 14"/>
                  <a:gd name="T7" fmla="*/ 9 h 21"/>
                  <a:gd name="T8" fmla="*/ 13 w 14"/>
                  <a:gd name="T9" fmla="*/ 0 h 21"/>
                </a:gdLst>
                <a:ahLst/>
                <a:cxnLst>
                  <a:cxn ang="0">
                    <a:pos x="T0" y="T1"/>
                  </a:cxn>
                  <a:cxn ang="0">
                    <a:pos x="T2" y="T3"/>
                  </a:cxn>
                  <a:cxn ang="0">
                    <a:pos x="T4" y="T5"/>
                  </a:cxn>
                  <a:cxn ang="0">
                    <a:pos x="T6" y="T7"/>
                  </a:cxn>
                  <a:cxn ang="0">
                    <a:pos x="T8" y="T9"/>
                  </a:cxn>
                </a:cxnLst>
                <a:rect l="0" t="0" r="r" b="b"/>
                <a:pathLst>
                  <a:path w="14" h="21">
                    <a:moveTo>
                      <a:pt x="13" y="0"/>
                    </a:moveTo>
                    <a:lnTo>
                      <a:pt x="12" y="16"/>
                    </a:lnTo>
                    <a:lnTo>
                      <a:pt x="0" y="20"/>
                    </a:lnTo>
                    <a:lnTo>
                      <a:pt x="5" y="9"/>
                    </a:lnTo>
                    <a:lnTo>
                      <a:pt x="13"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1" name="Freeform 139"/>
              <p:cNvSpPr>
                <a:spLocks/>
              </p:cNvSpPr>
              <p:nvPr/>
            </p:nvSpPr>
            <p:spPr bwMode="auto">
              <a:xfrm>
                <a:off x="1746" y="944"/>
                <a:ext cx="76" cy="51"/>
              </a:xfrm>
              <a:custGeom>
                <a:avLst/>
                <a:gdLst>
                  <a:gd name="T0" fmla="*/ 4 w 76"/>
                  <a:gd name="T1" fmla="*/ 0 h 51"/>
                  <a:gd name="T2" fmla="*/ 75 w 76"/>
                  <a:gd name="T3" fmla="*/ 29 h 51"/>
                  <a:gd name="T4" fmla="*/ 66 w 76"/>
                  <a:gd name="T5" fmla="*/ 50 h 51"/>
                  <a:gd name="T6" fmla="*/ 0 w 76"/>
                  <a:gd name="T7" fmla="*/ 10 h 51"/>
                  <a:gd name="T8" fmla="*/ 4 w 76"/>
                  <a:gd name="T9" fmla="*/ 0 h 51"/>
                </a:gdLst>
                <a:ahLst/>
                <a:cxnLst>
                  <a:cxn ang="0">
                    <a:pos x="T0" y="T1"/>
                  </a:cxn>
                  <a:cxn ang="0">
                    <a:pos x="T2" y="T3"/>
                  </a:cxn>
                  <a:cxn ang="0">
                    <a:pos x="T4" y="T5"/>
                  </a:cxn>
                  <a:cxn ang="0">
                    <a:pos x="T6" y="T7"/>
                  </a:cxn>
                  <a:cxn ang="0">
                    <a:pos x="T8" y="T9"/>
                  </a:cxn>
                </a:cxnLst>
                <a:rect l="0" t="0" r="r" b="b"/>
                <a:pathLst>
                  <a:path w="76" h="51">
                    <a:moveTo>
                      <a:pt x="4" y="0"/>
                    </a:moveTo>
                    <a:lnTo>
                      <a:pt x="75" y="29"/>
                    </a:lnTo>
                    <a:lnTo>
                      <a:pt x="66" y="50"/>
                    </a:lnTo>
                    <a:lnTo>
                      <a:pt x="0" y="10"/>
                    </a:lnTo>
                    <a:lnTo>
                      <a:pt x="4"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2" name="Freeform 140"/>
              <p:cNvSpPr>
                <a:spLocks/>
              </p:cNvSpPr>
              <p:nvPr/>
            </p:nvSpPr>
            <p:spPr bwMode="auto">
              <a:xfrm>
                <a:off x="1812" y="972"/>
                <a:ext cx="12" cy="22"/>
              </a:xfrm>
              <a:custGeom>
                <a:avLst/>
                <a:gdLst>
                  <a:gd name="T0" fmla="*/ 8 w 12"/>
                  <a:gd name="T1" fmla="*/ 0 h 22"/>
                  <a:gd name="T2" fmla="*/ 10 w 12"/>
                  <a:gd name="T3" fmla="*/ 5 h 22"/>
                  <a:gd name="T4" fmla="*/ 11 w 12"/>
                  <a:gd name="T5" fmla="*/ 12 h 22"/>
                  <a:gd name="T6" fmla="*/ 8 w 12"/>
                  <a:gd name="T7" fmla="*/ 21 h 22"/>
                  <a:gd name="T8" fmla="*/ 4 w 12"/>
                  <a:gd name="T9" fmla="*/ 19 h 22"/>
                  <a:gd name="T10" fmla="*/ 0 w 12"/>
                  <a:gd name="T11" fmla="*/ 15 h 22"/>
                  <a:gd name="T12" fmla="*/ 2 w 12"/>
                  <a:gd name="T13" fmla="*/ 6 h 22"/>
                  <a:gd name="T14" fmla="*/ 0 w 12"/>
                  <a:gd name="T15" fmla="*/ 2 h 22"/>
                  <a:gd name="T16" fmla="*/ 8 w 12"/>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8" y="0"/>
                    </a:moveTo>
                    <a:lnTo>
                      <a:pt x="10" y="5"/>
                    </a:lnTo>
                    <a:lnTo>
                      <a:pt x="11" y="12"/>
                    </a:lnTo>
                    <a:lnTo>
                      <a:pt x="8" y="21"/>
                    </a:lnTo>
                    <a:lnTo>
                      <a:pt x="4" y="19"/>
                    </a:lnTo>
                    <a:lnTo>
                      <a:pt x="0" y="15"/>
                    </a:lnTo>
                    <a:lnTo>
                      <a:pt x="2" y="6"/>
                    </a:lnTo>
                    <a:lnTo>
                      <a:pt x="0" y="2"/>
                    </a:lnTo>
                    <a:lnTo>
                      <a:pt x="8"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 name="Freeform 141"/>
              <p:cNvSpPr>
                <a:spLocks/>
              </p:cNvSpPr>
              <p:nvPr/>
            </p:nvSpPr>
            <p:spPr bwMode="auto">
              <a:xfrm>
                <a:off x="1681" y="958"/>
                <a:ext cx="187" cy="98"/>
              </a:xfrm>
              <a:custGeom>
                <a:avLst/>
                <a:gdLst>
                  <a:gd name="T0" fmla="*/ 5 w 187"/>
                  <a:gd name="T1" fmla="*/ 0 h 98"/>
                  <a:gd name="T2" fmla="*/ 0 w 187"/>
                  <a:gd name="T3" fmla="*/ 14 h 98"/>
                  <a:gd name="T4" fmla="*/ 184 w 187"/>
                  <a:gd name="T5" fmla="*/ 97 h 98"/>
                  <a:gd name="T6" fmla="*/ 186 w 187"/>
                  <a:gd name="T7" fmla="*/ 82 h 98"/>
                  <a:gd name="T8" fmla="*/ 5 w 187"/>
                  <a:gd name="T9" fmla="*/ 0 h 98"/>
                </a:gdLst>
                <a:ahLst/>
                <a:cxnLst>
                  <a:cxn ang="0">
                    <a:pos x="T0" y="T1"/>
                  </a:cxn>
                  <a:cxn ang="0">
                    <a:pos x="T2" y="T3"/>
                  </a:cxn>
                  <a:cxn ang="0">
                    <a:pos x="T4" y="T5"/>
                  </a:cxn>
                  <a:cxn ang="0">
                    <a:pos x="T6" y="T7"/>
                  </a:cxn>
                  <a:cxn ang="0">
                    <a:pos x="T8" y="T9"/>
                  </a:cxn>
                </a:cxnLst>
                <a:rect l="0" t="0" r="r" b="b"/>
                <a:pathLst>
                  <a:path w="187" h="98">
                    <a:moveTo>
                      <a:pt x="5" y="0"/>
                    </a:moveTo>
                    <a:lnTo>
                      <a:pt x="0" y="14"/>
                    </a:lnTo>
                    <a:lnTo>
                      <a:pt x="184" y="97"/>
                    </a:lnTo>
                    <a:lnTo>
                      <a:pt x="186" y="82"/>
                    </a:lnTo>
                    <a:lnTo>
                      <a:pt x="5"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4" name="Freeform 142"/>
              <p:cNvSpPr>
                <a:spLocks/>
              </p:cNvSpPr>
              <p:nvPr/>
            </p:nvSpPr>
            <p:spPr bwMode="auto">
              <a:xfrm>
                <a:off x="1862" y="1040"/>
                <a:ext cx="28" cy="22"/>
              </a:xfrm>
              <a:custGeom>
                <a:avLst/>
                <a:gdLst>
                  <a:gd name="T0" fmla="*/ 6 w 28"/>
                  <a:gd name="T1" fmla="*/ 0 h 22"/>
                  <a:gd name="T2" fmla="*/ 0 w 28"/>
                  <a:gd name="T3" fmla="*/ 15 h 22"/>
                  <a:gd name="T4" fmla="*/ 23 w 28"/>
                  <a:gd name="T5" fmla="*/ 21 h 22"/>
                  <a:gd name="T6" fmla="*/ 27 w 28"/>
                  <a:gd name="T7" fmla="*/ 13 h 22"/>
                  <a:gd name="T8" fmla="*/ 6 w 28"/>
                  <a:gd name="T9" fmla="*/ 0 h 22"/>
                </a:gdLst>
                <a:ahLst/>
                <a:cxnLst>
                  <a:cxn ang="0">
                    <a:pos x="T0" y="T1"/>
                  </a:cxn>
                  <a:cxn ang="0">
                    <a:pos x="T2" y="T3"/>
                  </a:cxn>
                  <a:cxn ang="0">
                    <a:pos x="T4" y="T5"/>
                  </a:cxn>
                  <a:cxn ang="0">
                    <a:pos x="T6" y="T7"/>
                  </a:cxn>
                  <a:cxn ang="0">
                    <a:pos x="T8" y="T9"/>
                  </a:cxn>
                </a:cxnLst>
                <a:rect l="0" t="0" r="r" b="b"/>
                <a:pathLst>
                  <a:path w="28" h="22">
                    <a:moveTo>
                      <a:pt x="6" y="0"/>
                    </a:moveTo>
                    <a:lnTo>
                      <a:pt x="0" y="15"/>
                    </a:lnTo>
                    <a:lnTo>
                      <a:pt x="23" y="21"/>
                    </a:lnTo>
                    <a:lnTo>
                      <a:pt x="27" y="13"/>
                    </a:lnTo>
                    <a:lnTo>
                      <a:pt x="6"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5" name="Freeform 143"/>
              <p:cNvSpPr>
                <a:spLocks/>
              </p:cNvSpPr>
              <p:nvPr/>
            </p:nvSpPr>
            <p:spPr bwMode="auto">
              <a:xfrm>
                <a:off x="1885" y="1056"/>
                <a:ext cx="155" cy="76"/>
              </a:xfrm>
              <a:custGeom>
                <a:avLst/>
                <a:gdLst>
                  <a:gd name="T0" fmla="*/ 2 w 155"/>
                  <a:gd name="T1" fmla="*/ 0 h 76"/>
                  <a:gd name="T2" fmla="*/ 0 w 155"/>
                  <a:gd name="T3" fmla="*/ 5 h 76"/>
                  <a:gd name="T4" fmla="*/ 148 w 155"/>
                  <a:gd name="T5" fmla="*/ 75 h 76"/>
                  <a:gd name="T6" fmla="*/ 154 w 155"/>
                  <a:gd name="T7" fmla="*/ 69 h 76"/>
                  <a:gd name="T8" fmla="*/ 2 w 155"/>
                  <a:gd name="T9" fmla="*/ 0 h 76"/>
                </a:gdLst>
                <a:ahLst/>
                <a:cxnLst>
                  <a:cxn ang="0">
                    <a:pos x="T0" y="T1"/>
                  </a:cxn>
                  <a:cxn ang="0">
                    <a:pos x="T2" y="T3"/>
                  </a:cxn>
                  <a:cxn ang="0">
                    <a:pos x="T4" y="T5"/>
                  </a:cxn>
                  <a:cxn ang="0">
                    <a:pos x="T6" y="T7"/>
                  </a:cxn>
                  <a:cxn ang="0">
                    <a:pos x="T8" y="T9"/>
                  </a:cxn>
                </a:cxnLst>
                <a:rect l="0" t="0" r="r" b="b"/>
                <a:pathLst>
                  <a:path w="155" h="76">
                    <a:moveTo>
                      <a:pt x="2" y="0"/>
                    </a:moveTo>
                    <a:lnTo>
                      <a:pt x="0" y="5"/>
                    </a:lnTo>
                    <a:lnTo>
                      <a:pt x="148" y="75"/>
                    </a:lnTo>
                    <a:lnTo>
                      <a:pt x="154" y="69"/>
                    </a:lnTo>
                    <a:lnTo>
                      <a:pt x="2"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 name="Freeform 144"/>
              <p:cNvSpPr>
                <a:spLocks/>
              </p:cNvSpPr>
              <p:nvPr/>
            </p:nvSpPr>
            <p:spPr bwMode="auto">
              <a:xfrm>
                <a:off x="1248" y="989"/>
                <a:ext cx="279" cy="201"/>
              </a:xfrm>
              <a:custGeom>
                <a:avLst/>
                <a:gdLst>
                  <a:gd name="T0" fmla="*/ 278 w 279"/>
                  <a:gd name="T1" fmla="*/ 169 h 201"/>
                  <a:gd name="T2" fmla="*/ 263 w 279"/>
                  <a:gd name="T3" fmla="*/ 200 h 201"/>
                  <a:gd name="T4" fmla="*/ 0 w 279"/>
                  <a:gd name="T5" fmla="*/ 36 h 201"/>
                  <a:gd name="T6" fmla="*/ 1 w 279"/>
                  <a:gd name="T7" fmla="*/ 0 h 201"/>
                  <a:gd name="T8" fmla="*/ 278 w 279"/>
                  <a:gd name="T9" fmla="*/ 169 h 201"/>
                </a:gdLst>
                <a:ahLst/>
                <a:cxnLst>
                  <a:cxn ang="0">
                    <a:pos x="T0" y="T1"/>
                  </a:cxn>
                  <a:cxn ang="0">
                    <a:pos x="T2" y="T3"/>
                  </a:cxn>
                  <a:cxn ang="0">
                    <a:pos x="T4" y="T5"/>
                  </a:cxn>
                  <a:cxn ang="0">
                    <a:pos x="T6" y="T7"/>
                  </a:cxn>
                  <a:cxn ang="0">
                    <a:pos x="T8" y="T9"/>
                  </a:cxn>
                </a:cxnLst>
                <a:rect l="0" t="0" r="r" b="b"/>
                <a:pathLst>
                  <a:path w="279" h="201">
                    <a:moveTo>
                      <a:pt x="278" y="169"/>
                    </a:moveTo>
                    <a:lnTo>
                      <a:pt x="263" y="200"/>
                    </a:lnTo>
                    <a:lnTo>
                      <a:pt x="0" y="36"/>
                    </a:lnTo>
                    <a:lnTo>
                      <a:pt x="1" y="0"/>
                    </a:lnTo>
                    <a:lnTo>
                      <a:pt x="278" y="169"/>
                    </a:lnTo>
                  </a:path>
                </a:pathLst>
              </a:custGeom>
              <a:solidFill>
                <a:srgbClr val="545400"/>
              </a:solidFill>
              <a:ln w="12700" cap="rnd" cmpd="sng">
                <a:solidFill>
                  <a:srgbClr val="5454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7" name="Freeform 145"/>
              <p:cNvSpPr>
                <a:spLocks/>
              </p:cNvSpPr>
              <p:nvPr/>
            </p:nvSpPr>
            <p:spPr bwMode="auto">
              <a:xfrm>
                <a:off x="1231" y="620"/>
                <a:ext cx="459" cy="537"/>
              </a:xfrm>
              <a:custGeom>
                <a:avLst/>
                <a:gdLst>
                  <a:gd name="T0" fmla="*/ 165 w 459"/>
                  <a:gd name="T1" fmla="*/ 0 h 537"/>
                  <a:gd name="T2" fmla="*/ 458 w 459"/>
                  <a:gd name="T3" fmla="*/ 180 h 537"/>
                  <a:gd name="T4" fmla="*/ 293 w 459"/>
                  <a:gd name="T5" fmla="*/ 536 h 537"/>
                  <a:gd name="T6" fmla="*/ 0 w 459"/>
                  <a:gd name="T7" fmla="*/ 357 h 537"/>
                  <a:gd name="T8" fmla="*/ 165 w 459"/>
                  <a:gd name="T9" fmla="*/ 0 h 537"/>
                </a:gdLst>
                <a:ahLst/>
                <a:cxnLst>
                  <a:cxn ang="0">
                    <a:pos x="T0" y="T1"/>
                  </a:cxn>
                  <a:cxn ang="0">
                    <a:pos x="T2" y="T3"/>
                  </a:cxn>
                  <a:cxn ang="0">
                    <a:pos x="T4" y="T5"/>
                  </a:cxn>
                  <a:cxn ang="0">
                    <a:pos x="T6" y="T7"/>
                  </a:cxn>
                  <a:cxn ang="0">
                    <a:pos x="T8" y="T9"/>
                  </a:cxn>
                </a:cxnLst>
                <a:rect l="0" t="0" r="r" b="b"/>
                <a:pathLst>
                  <a:path w="459" h="537">
                    <a:moveTo>
                      <a:pt x="165" y="0"/>
                    </a:moveTo>
                    <a:lnTo>
                      <a:pt x="458" y="180"/>
                    </a:lnTo>
                    <a:lnTo>
                      <a:pt x="293" y="536"/>
                    </a:lnTo>
                    <a:lnTo>
                      <a:pt x="0" y="357"/>
                    </a:lnTo>
                    <a:lnTo>
                      <a:pt x="165" y="0"/>
                    </a:lnTo>
                  </a:path>
                </a:pathLst>
              </a:custGeom>
              <a:solidFill>
                <a:srgbClr val="FFFF00"/>
              </a:solidFill>
              <a:ln w="12700" cap="rnd" cmpd="sng">
                <a:solidFill>
                  <a:srgbClr val="5454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 name="Freeform 146"/>
              <p:cNvSpPr>
                <a:spLocks/>
              </p:cNvSpPr>
              <p:nvPr/>
            </p:nvSpPr>
            <p:spPr bwMode="auto">
              <a:xfrm>
                <a:off x="1415" y="612"/>
                <a:ext cx="292" cy="187"/>
              </a:xfrm>
              <a:custGeom>
                <a:avLst/>
                <a:gdLst>
                  <a:gd name="T0" fmla="*/ 280 w 292"/>
                  <a:gd name="T1" fmla="*/ 186 h 187"/>
                  <a:gd name="T2" fmla="*/ 291 w 292"/>
                  <a:gd name="T3" fmla="*/ 158 h 187"/>
                  <a:gd name="T4" fmla="*/ 27 w 292"/>
                  <a:gd name="T5" fmla="*/ 0 h 187"/>
                  <a:gd name="T6" fmla="*/ 0 w 292"/>
                  <a:gd name="T7" fmla="*/ 19 h 187"/>
                  <a:gd name="T8" fmla="*/ 280 w 292"/>
                  <a:gd name="T9" fmla="*/ 186 h 187"/>
                </a:gdLst>
                <a:ahLst/>
                <a:cxnLst>
                  <a:cxn ang="0">
                    <a:pos x="T0" y="T1"/>
                  </a:cxn>
                  <a:cxn ang="0">
                    <a:pos x="T2" y="T3"/>
                  </a:cxn>
                  <a:cxn ang="0">
                    <a:pos x="T4" y="T5"/>
                  </a:cxn>
                  <a:cxn ang="0">
                    <a:pos x="T6" y="T7"/>
                  </a:cxn>
                  <a:cxn ang="0">
                    <a:pos x="T8" y="T9"/>
                  </a:cxn>
                </a:cxnLst>
                <a:rect l="0" t="0" r="r" b="b"/>
                <a:pathLst>
                  <a:path w="292" h="187">
                    <a:moveTo>
                      <a:pt x="280" y="186"/>
                    </a:moveTo>
                    <a:lnTo>
                      <a:pt x="291" y="158"/>
                    </a:lnTo>
                    <a:lnTo>
                      <a:pt x="27" y="0"/>
                    </a:lnTo>
                    <a:lnTo>
                      <a:pt x="0" y="19"/>
                    </a:lnTo>
                    <a:lnTo>
                      <a:pt x="280" y="186"/>
                    </a:lnTo>
                  </a:path>
                </a:pathLst>
              </a:custGeom>
              <a:solidFill>
                <a:srgbClr val="545400"/>
              </a:solidFill>
              <a:ln w="12700" cap="rnd" cmpd="sng">
                <a:solidFill>
                  <a:srgbClr val="5454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9" name="Freeform 147"/>
              <p:cNvSpPr>
                <a:spLocks/>
              </p:cNvSpPr>
              <p:nvPr/>
            </p:nvSpPr>
            <p:spPr bwMode="auto">
              <a:xfrm>
                <a:off x="1423" y="877"/>
                <a:ext cx="49" cy="34"/>
              </a:xfrm>
              <a:custGeom>
                <a:avLst/>
                <a:gdLst>
                  <a:gd name="T0" fmla="*/ 27 w 49"/>
                  <a:gd name="T1" fmla="*/ 0 h 34"/>
                  <a:gd name="T2" fmla="*/ 42 w 49"/>
                  <a:gd name="T3" fmla="*/ 9 h 34"/>
                  <a:gd name="T4" fmla="*/ 48 w 49"/>
                  <a:gd name="T5" fmla="*/ 25 h 34"/>
                  <a:gd name="T6" fmla="*/ 35 w 49"/>
                  <a:gd name="T7" fmla="*/ 33 h 34"/>
                  <a:gd name="T8" fmla="*/ 19 w 49"/>
                  <a:gd name="T9" fmla="*/ 32 h 34"/>
                  <a:gd name="T10" fmla="*/ 2 w 49"/>
                  <a:gd name="T11" fmla="*/ 22 h 34"/>
                  <a:gd name="T12" fmla="*/ 0 w 49"/>
                  <a:gd name="T13" fmla="*/ 8 h 34"/>
                  <a:gd name="T14" fmla="*/ 11 w 49"/>
                  <a:gd name="T15" fmla="*/ 1 h 34"/>
                  <a:gd name="T16" fmla="*/ 27 w 49"/>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4">
                    <a:moveTo>
                      <a:pt x="27" y="0"/>
                    </a:moveTo>
                    <a:lnTo>
                      <a:pt x="42" y="9"/>
                    </a:lnTo>
                    <a:lnTo>
                      <a:pt x="48" y="25"/>
                    </a:lnTo>
                    <a:lnTo>
                      <a:pt x="35" y="33"/>
                    </a:lnTo>
                    <a:lnTo>
                      <a:pt x="19" y="32"/>
                    </a:lnTo>
                    <a:lnTo>
                      <a:pt x="2" y="22"/>
                    </a:lnTo>
                    <a:lnTo>
                      <a:pt x="0" y="8"/>
                    </a:lnTo>
                    <a:lnTo>
                      <a:pt x="11" y="1"/>
                    </a:lnTo>
                    <a:lnTo>
                      <a:pt x="27" y="0"/>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 name="Freeform 148"/>
              <p:cNvSpPr>
                <a:spLocks/>
              </p:cNvSpPr>
              <p:nvPr/>
            </p:nvSpPr>
            <p:spPr bwMode="auto">
              <a:xfrm>
                <a:off x="1310" y="867"/>
                <a:ext cx="136" cy="168"/>
              </a:xfrm>
              <a:custGeom>
                <a:avLst/>
                <a:gdLst>
                  <a:gd name="T0" fmla="*/ 134 w 136"/>
                  <a:gd name="T1" fmla="*/ 20 h 168"/>
                  <a:gd name="T2" fmla="*/ 2 w 136"/>
                  <a:gd name="T3" fmla="*/ 0 h 168"/>
                  <a:gd name="T4" fmla="*/ 0 w 136"/>
                  <a:gd name="T5" fmla="*/ 13 h 168"/>
                  <a:gd name="T6" fmla="*/ 133 w 136"/>
                  <a:gd name="T7" fmla="*/ 23 h 168"/>
                  <a:gd name="T8" fmla="*/ 13 w 136"/>
                  <a:gd name="T9" fmla="*/ 158 h 168"/>
                  <a:gd name="T10" fmla="*/ 16 w 136"/>
                  <a:gd name="T11" fmla="*/ 167 h 168"/>
                  <a:gd name="T12" fmla="*/ 135 w 136"/>
                  <a:gd name="T13" fmla="*/ 27 h 168"/>
                  <a:gd name="T14" fmla="*/ 132 w 136"/>
                  <a:gd name="T15" fmla="*/ 19 h 168"/>
                  <a:gd name="T16" fmla="*/ 134 w 136"/>
                  <a:gd name="T17" fmla="*/ 2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68">
                    <a:moveTo>
                      <a:pt x="134" y="20"/>
                    </a:moveTo>
                    <a:lnTo>
                      <a:pt x="2" y="0"/>
                    </a:lnTo>
                    <a:lnTo>
                      <a:pt x="0" y="13"/>
                    </a:lnTo>
                    <a:lnTo>
                      <a:pt x="133" y="23"/>
                    </a:lnTo>
                    <a:lnTo>
                      <a:pt x="13" y="158"/>
                    </a:lnTo>
                    <a:lnTo>
                      <a:pt x="16" y="167"/>
                    </a:lnTo>
                    <a:lnTo>
                      <a:pt x="135" y="27"/>
                    </a:lnTo>
                    <a:lnTo>
                      <a:pt x="132" y="19"/>
                    </a:lnTo>
                    <a:lnTo>
                      <a:pt x="134" y="20"/>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1" name="Freeform 149"/>
              <p:cNvSpPr>
                <a:spLocks/>
              </p:cNvSpPr>
              <p:nvPr/>
            </p:nvSpPr>
            <p:spPr bwMode="auto">
              <a:xfrm>
                <a:off x="1742" y="773"/>
                <a:ext cx="146" cy="51"/>
              </a:xfrm>
              <a:custGeom>
                <a:avLst/>
                <a:gdLst>
                  <a:gd name="T0" fmla="*/ 50 w 146"/>
                  <a:gd name="T1" fmla="*/ 0 h 51"/>
                  <a:gd name="T2" fmla="*/ 0 w 146"/>
                  <a:gd name="T3" fmla="*/ 8 h 51"/>
                  <a:gd name="T4" fmla="*/ 97 w 146"/>
                  <a:gd name="T5" fmla="*/ 50 h 51"/>
                  <a:gd name="T6" fmla="*/ 145 w 146"/>
                  <a:gd name="T7" fmla="*/ 45 h 51"/>
                  <a:gd name="T8" fmla="*/ 50 w 146"/>
                  <a:gd name="T9" fmla="*/ 0 h 51"/>
                </a:gdLst>
                <a:ahLst/>
                <a:cxnLst>
                  <a:cxn ang="0">
                    <a:pos x="T0" y="T1"/>
                  </a:cxn>
                  <a:cxn ang="0">
                    <a:pos x="T2" y="T3"/>
                  </a:cxn>
                  <a:cxn ang="0">
                    <a:pos x="T4" y="T5"/>
                  </a:cxn>
                  <a:cxn ang="0">
                    <a:pos x="T6" y="T7"/>
                  </a:cxn>
                  <a:cxn ang="0">
                    <a:pos x="T8" y="T9"/>
                  </a:cxn>
                </a:cxnLst>
                <a:rect l="0" t="0" r="r" b="b"/>
                <a:pathLst>
                  <a:path w="146" h="51">
                    <a:moveTo>
                      <a:pt x="50" y="0"/>
                    </a:moveTo>
                    <a:lnTo>
                      <a:pt x="0" y="8"/>
                    </a:lnTo>
                    <a:lnTo>
                      <a:pt x="97" y="50"/>
                    </a:lnTo>
                    <a:lnTo>
                      <a:pt x="145" y="45"/>
                    </a:lnTo>
                    <a:lnTo>
                      <a:pt x="50"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 name="Freeform 150"/>
              <p:cNvSpPr>
                <a:spLocks/>
              </p:cNvSpPr>
              <p:nvPr/>
            </p:nvSpPr>
            <p:spPr bwMode="auto">
              <a:xfrm>
                <a:off x="1712" y="781"/>
                <a:ext cx="128" cy="114"/>
              </a:xfrm>
              <a:custGeom>
                <a:avLst/>
                <a:gdLst>
                  <a:gd name="T0" fmla="*/ 31 w 128"/>
                  <a:gd name="T1" fmla="*/ 0 h 114"/>
                  <a:gd name="T2" fmla="*/ 127 w 128"/>
                  <a:gd name="T3" fmla="*/ 42 h 114"/>
                  <a:gd name="T4" fmla="*/ 94 w 128"/>
                  <a:gd name="T5" fmla="*/ 113 h 114"/>
                  <a:gd name="T6" fmla="*/ 0 w 128"/>
                  <a:gd name="T7" fmla="*/ 70 h 114"/>
                  <a:gd name="T8" fmla="*/ 31 w 128"/>
                  <a:gd name="T9" fmla="*/ 0 h 114"/>
                </a:gdLst>
                <a:ahLst/>
                <a:cxnLst>
                  <a:cxn ang="0">
                    <a:pos x="T0" y="T1"/>
                  </a:cxn>
                  <a:cxn ang="0">
                    <a:pos x="T2" y="T3"/>
                  </a:cxn>
                  <a:cxn ang="0">
                    <a:pos x="T4" y="T5"/>
                  </a:cxn>
                  <a:cxn ang="0">
                    <a:pos x="T6" y="T7"/>
                  </a:cxn>
                  <a:cxn ang="0">
                    <a:pos x="T8" y="T9"/>
                  </a:cxn>
                </a:cxnLst>
                <a:rect l="0" t="0" r="r" b="b"/>
                <a:pathLst>
                  <a:path w="128" h="114">
                    <a:moveTo>
                      <a:pt x="31" y="0"/>
                    </a:moveTo>
                    <a:lnTo>
                      <a:pt x="127" y="42"/>
                    </a:lnTo>
                    <a:lnTo>
                      <a:pt x="94" y="113"/>
                    </a:lnTo>
                    <a:lnTo>
                      <a:pt x="0" y="70"/>
                    </a:lnTo>
                    <a:lnTo>
                      <a:pt x="31"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3" name="Freeform 151"/>
              <p:cNvSpPr>
                <a:spLocks/>
              </p:cNvSpPr>
              <p:nvPr/>
            </p:nvSpPr>
            <p:spPr bwMode="auto">
              <a:xfrm>
                <a:off x="1839" y="812"/>
                <a:ext cx="75" cy="33"/>
              </a:xfrm>
              <a:custGeom>
                <a:avLst/>
                <a:gdLst>
                  <a:gd name="T0" fmla="*/ 48 w 75"/>
                  <a:gd name="T1" fmla="*/ 6 h 33"/>
                  <a:gd name="T2" fmla="*/ 0 w 75"/>
                  <a:gd name="T3" fmla="*/ 11 h 33"/>
                  <a:gd name="T4" fmla="*/ 35 w 75"/>
                  <a:gd name="T5" fmla="*/ 32 h 33"/>
                  <a:gd name="T6" fmla="*/ 74 w 75"/>
                  <a:gd name="T7" fmla="*/ 20 h 33"/>
                  <a:gd name="T8" fmla="*/ 46 w 75"/>
                  <a:gd name="T9" fmla="*/ 0 h 33"/>
                  <a:gd name="T10" fmla="*/ 48 w 75"/>
                  <a:gd name="T11" fmla="*/ 6 h 33"/>
                </a:gdLst>
                <a:ahLst/>
                <a:cxnLst>
                  <a:cxn ang="0">
                    <a:pos x="T0" y="T1"/>
                  </a:cxn>
                  <a:cxn ang="0">
                    <a:pos x="T2" y="T3"/>
                  </a:cxn>
                  <a:cxn ang="0">
                    <a:pos x="T4" y="T5"/>
                  </a:cxn>
                  <a:cxn ang="0">
                    <a:pos x="T6" y="T7"/>
                  </a:cxn>
                  <a:cxn ang="0">
                    <a:pos x="T8" y="T9"/>
                  </a:cxn>
                  <a:cxn ang="0">
                    <a:pos x="T10" y="T11"/>
                  </a:cxn>
                </a:cxnLst>
                <a:rect l="0" t="0" r="r" b="b"/>
                <a:pathLst>
                  <a:path w="75" h="33">
                    <a:moveTo>
                      <a:pt x="48" y="6"/>
                    </a:moveTo>
                    <a:lnTo>
                      <a:pt x="0" y="11"/>
                    </a:lnTo>
                    <a:lnTo>
                      <a:pt x="35" y="32"/>
                    </a:lnTo>
                    <a:lnTo>
                      <a:pt x="74" y="20"/>
                    </a:lnTo>
                    <a:lnTo>
                      <a:pt x="46" y="0"/>
                    </a:lnTo>
                    <a:lnTo>
                      <a:pt x="48" y="6"/>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 name="Freeform 152"/>
              <p:cNvSpPr>
                <a:spLocks/>
              </p:cNvSpPr>
              <p:nvPr/>
            </p:nvSpPr>
            <p:spPr bwMode="auto">
              <a:xfrm>
                <a:off x="1875" y="832"/>
                <a:ext cx="54" cy="41"/>
              </a:xfrm>
              <a:custGeom>
                <a:avLst/>
                <a:gdLst>
                  <a:gd name="T0" fmla="*/ 38 w 54"/>
                  <a:gd name="T1" fmla="*/ 0 h 41"/>
                  <a:gd name="T2" fmla="*/ 0 w 54"/>
                  <a:gd name="T3" fmla="*/ 13 h 41"/>
                  <a:gd name="T4" fmla="*/ 16 w 54"/>
                  <a:gd name="T5" fmla="*/ 40 h 41"/>
                  <a:gd name="T6" fmla="*/ 53 w 54"/>
                  <a:gd name="T7" fmla="*/ 23 h 41"/>
                  <a:gd name="T8" fmla="*/ 38 w 54"/>
                  <a:gd name="T9" fmla="*/ 0 h 41"/>
                </a:gdLst>
                <a:ahLst/>
                <a:cxnLst>
                  <a:cxn ang="0">
                    <a:pos x="T0" y="T1"/>
                  </a:cxn>
                  <a:cxn ang="0">
                    <a:pos x="T2" y="T3"/>
                  </a:cxn>
                  <a:cxn ang="0">
                    <a:pos x="T4" y="T5"/>
                  </a:cxn>
                  <a:cxn ang="0">
                    <a:pos x="T6" y="T7"/>
                  </a:cxn>
                  <a:cxn ang="0">
                    <a:pos x="T8" y="T9"/>
                  </a:cxn>
                </a:cxnLst>
                <a:rect l="0" t="0" r="r" b="b"/>
                <a:pathLst>
                  <a:path w="54" h="41">
                    <a:moveTo>
                      <a:pt x="38" y="0"/>
                    </a:moveTo>
                    <a:lnTo>
                      <a:pt x="0" y="13"/>
                    </a:lnTo>
                    <a:lnTo>
                      <a:pt x="16" y="40"/>
                    </a:lnTo>
                    <a:lnTo>
                      <a:pt x="53" y="23"/>
                    </a:lnTo>
                    <a:lnTo>
                      <a:pt x="38"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 name="Freeform 153"/>
              <p:cNvSpPr>
                <a:spLocks/>
              </p:cNvSpPr>
              <p:nvPr/>
            </p:nvSpPr>
            <p:spPr bwMode="auto">
              <a:xfrm>
                <a:off x="1806" y="823"/>
                <a:ext cx="84" cy="97"/>
              </a:xfrm>
              <a:custGeom>
                <a:avLst/>
                <a:gdLst>
                  <a:gd name="T0" fmla="*/ 0 w 84"/>
                  <a:gd name="T1" fmla="*/ 70 h 97"/>
                  <a:gd name="T2" fmla="*/ 62 w 84"/>
                  <a:gd name="T3" fmla="*/ 96 h 97"/>
                  <a:gd name="T4" fmla="*/ 83 w 84"/>
                  <a:gd name="T5" fmla="*/ 50 h 97"/>
                  <a:gd name="T6" fmla="*/ 66 w 84"/>
                  <a:gd name="T7" fmla="*/ 21 h 97"/>
                  <a:gd name="T8" fmla="*/ 32 w 84"/>
                  <a:gd name="T9" fmla="*/ 0 h 97"/>
                  <a:gd name="T10" fmla="*/ 0 w 84"/>
                  <a:gd name="T11" fmla="*/ 70 h 97"/>
                </a:gdLst>
                <a:ahLst/>
                <a:cxnLst>
                  <a:cxn ang="0">
                    <a:pos x="T0" y="T1"/>
                  </a:cxn>
                  <a:cxn ang="0">
                    <a:pos x="T2" y="T3"/>
                  </a:cxn>
                  <a:cxn ang="0">
                    <a:pos x="T4" y="T5"/>
                  </a:cxn>
                  <a:cxn ang="0">
                    <a:pos x="T6" y="T7"/>
                  </a:cxn>
                  <a:cxn ang="0">
                    <a:pos x="T8" y="T9"/>
                  </a:cxn>
                  <a:cxn ang="0">
                    <a:pos x="T10" y="T11"/>
                  </a:cxn>
                </a:cxnLst>
                <a:rect l="0" t="0" r="r" b="b"/>
                <a:pathLst>
                  <a:path w="84" h="97">
                    <a:moveTo>
                      <a:pt x="0" y="70"/>
                    </a:moveTo>
                    <a:lnTo>
                      <a:pt x="62" y="96"/>
                    </a:lnTo>
                    <a:lnTo>
                      <a:pt x="83" y="50"/>
                    </a:lnTo>
                    <a:lnTo>
                      <a:pt x="66" y="21"/>
                    </a:lnTo>
                    <a:lnTo>
                      <a:pt x="32" y="0"/>
                    </a:lnTo>
                    <a:lnTo>
                      <a:pt x="0" y="7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 name="Freeform 154"/>
              <p:cNvSpPr>
                <a:spLocks/>
              </p:cNvSpPr>
              <p:nvPr/>
            </p:nvSpPr>
            <p:spPr bwMode="auto">
              <a:xfrm>
                <a:off x="1868" y="858"/>
                <a:ext cx="61" cy="63"/>
              </a:xfrm>
              <a:custGeom>
                <a:avLst/>
                <a:gdLst>
                  <a:gd name="T0" fmla="*/ 60 w 61"/>
                  <a:gd name="T1" fmla="*/ 0 h 63"/>
                  <a:gd name="T2" fmla="*/ 22 w 61"/>
                  <a:gd name="T3" fmla="*/ 17 h 63"/>
                  <a:gd name="T4" fmla="*/ 0 w 61"/>
                  <a:gd name="T5" fmla="*/ 62 h 63"/>
                  <a:gd name="T6" fmla="*/ 37 w 61"/>
                  <a:gd name="T7" fmla="*/ 47 h 63"/>
                  <a:gd name="T8" fmla="*/ 60 w 61"/>
                  <a:gd name="T9" fmla="*/ 0 h 63"/>
                </a:gdLst>
                <a:ahLst/>
                <a:cxnLst>
                  <a:cxn ang="0">
                    <a:pos x="T0" y="T1"/>
                  </a:cxn>
                  <a:cxn ang="0">
                    <a:pos x="T2" y="T3"/>
                  </a:cxn>
                  <a:cxn ang="0">
                    <a:pos x="T4" y="T5"/>
                  </a:cxn>
                  <a:cxn ang="0">
                    <a:pos x="T6" y="T7"/>
                  </a:cxn>
                  <a:cxn ang="0">
                    <a:pos x="T8" y="T9"/>
                  </a:cxn>
                </a:cxnLst>
                <a:rect l="0" t="0" r="r" b="b"/>
                <a:pathLst>
                  <a:path w="61" h="63">
                    <a:moveTo>
                      <a:pt x="60" y="0"/>
                    </a:moveTo>
                    <a:lnTo>
                      <a:pt x="22" y="17"/>
                    </a:lnTo>
                    <a:lnTo>
                      <a:pt x="0" y="62"/>
                    </a:lnTo>
                    <a:lnTo>
                      <a:pt x="37" y="47"/>
                    </a:lnTo>
                    <a:lnTo>
                      <a:pt x="60"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 name="Freeform 155"/>
              <p:cNvSpPr>
                <a:spLocks/>
              </p:cNvSpPr>
              <p:nvPr/>
            </p:nvSpPr>
            <p:spPr bwMode="auto">
              <a:xfrm>
                <a:off x="1693" y="755"/>
                <a:ext cx="103" cy="30"/>
              </a:xfrm>
              <a:custGeom>
                <a:avLst/>
                <a:gdLst>
                  <a:gd name="T0" fmla="*/ 50 w 103"/>
                  <a:gd name="T1" fmla="*/ 29 h 30"/>
                  <a:gd name="T2" fmla="*/ 0 w 103"/>
                  <a:gd name="T3" fmla="*/ 0 h 30"/>
                  <a:gd name="T4" fmla="*/ 44 w 103"/>
                  <a:gd name="T5" fmla="*/ 0 h 30"/>
                  <a:gd name="T6" fmla="*/ 102 w 103"/>
                  <a:gd name="T7" fmla="*/ 21 h 30"/>
                  <a:gd name="T8" fmla="*/ 50 w 103"/>
                  <a:gd name="T9" fmla="*/ 29 h 30"/>
                </a:gdLst>
                <a:ahLst/>
                <a:cxnLst>
                  <a:cxn ang="0">
                    <a:pos x="T0" y="T1"/>
                  </a:cxn>
                  <a:cxn ang="0">
                    <a:pos x="T2" y="T3"/>
                  </a:cxn>
                  <a:cxn ang="0">
                    <a:pos x="T4" y="T5"/>
                  </a:cxn>
                  <a:cxn ang="0">
                    <a:pos x="T6" y="T7"/>
                  </a:cxn>
                  <a:cxn ang="0">
                    <a:pos x="T8" y="T9"/>
                  </a:cxn>
                </a:cxnLst>
                <a:rect l="0" t="0" r="r" b="b"/>
                <a:pathLst>
                  <a:path w="103" h="30">
                    <a:moveTo>
                      <a:pt x="50" y="29"/>
                    </a:moveTo>
                    <a:lnTo>
                      <a:pt x="0" y="0"/>
                    </a:lnTo>
                    <a:lnTo>
                      <a:pt x="44" y="0"/>
                    </a:lnTo>
                    <a:lnTo>
                      <a:pt x="102" y="21"/>
                    </a:lnTo>
                    <a:lnTo>
                      <a:pt x="50" y="29"/>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8" name="Freeform 156"/>
              <p:cNvSpPr>
                <a:spLocks/>
              </p:cNvSpPr>
              <p:nvPr/>
            </p:nvSpPr>
            <p:spPr bwMode="auto">
              <a:xfrm>
                <a:off x="1698" y="759"/>
                <a:ext cx="47" cy="47"/>
              </a:xfrm>
              <a:custGeom>
                <a:avLst/>
                <a:gdLst>
                  <a:gd name="T0" fmla="*/ 0 w 47"/>
                  <a:gd name="T1" fmla="*/ 0 h 47"/>
                  <a:gd name="T2" fmla="*/ 0 w 47"/>
                  <a:gd name="T3" fmla="*/ 13 h 47"/>
                  <a:gd name="T4" fmla="*/ 37 w 47"/>
                  <a:gd name="T5" fmla="*/ 46 h 47"/>
                  <a:gd name="T6" fmla="*/ 46 w 47"/>
                  <a:gd name="T7" fmla="*/ 24 h 47"/>
                  <a:gd name="T8" fmla="*/ 1 w 47"/>
                  <a:gd name="T9" fmla="*/ 0 h 47"/>
                  <a:gd name="T10" fmla="*/ 0 w 47"/>
                  <a:gd name="T11" fmla="*/ 0 h 47"/>
                </a:gdLst>
                <a:ahLst/>
                <a:cxnLst>
                  <a:cxn ang="0">
                    <a:pos x="T0" y="T1"/>
                  </a:cxn>
                  <a:cxn ang="0">
                    <a:pos x="T2" y="T3"/>
                  </a:cxn>
                  <a:cxn ang="0">
                    <a:pos x="T4" y="T5"/>
                  </a:cxn>
                  <a:cxn ang="0">
                    <a:pos x="T6" y="T7"/>
                  </a:cxn>
                  <a:cxn ang="0">
                    <a:pos x="T8" y="T9"/>
                  </a:cxn>
                  <a:cxn ang="0">
                    <a:pos x="T10" y="T11"/>
                  </a:cxn>
                </a:cxnLst>
                <a:rect l="0" t="0" r="r" b="b"/>
                <a:pathLst>
                  <a:path w="47" h="47">
                    <a:moveTo>
                      <a:pt x="0" y="0"/>
                    </a:moveTo>
                    <a:lnTo>
                      <a:pt x="0" y="13"/>
                    </a:lnTo>
                    <a:lnTo>
                      <a:pt x="37" y="46"/>
                    </a:lnTo>
                    <a:lnTo>
                      <a:pt x="46" y="24"/>
                    </a:lnTo>
                    <a:lnTo>
                      <a:pt x="1" y="0"/>
                    </a:lnTo>
                    <a:lnTo>
                      <a:pt x="0"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9" name="Freeform 157"/>
              <p:cNvSpPr>
                <a:spLocks/>
              </p:cNvSpPr>
              <p:nvPr/>
            </p:nvSpPr>
            <p:spPr bwMode="auto">
              <a:xfrm>
                <a:off x="1856" y="798"/>
                <a:ext cx="21" cy="19"/>
              </a:xfrm>
              <a:custGeom>
                <a:avLst/>
                <a:gdLst>
                  <a:gd name="T0" fmla="*/ 6 w 21"/>
                  <a:gd name="T1" fmla="*/ 0 h 19"/>
                  <a:gd name="T2" fmla="*/ 20 w 21"/>
                  <a:gd name="T3" fmla="*/ 7 h 19"/>
                  <a:gd name="T4" fmla="*/ 11 w 21"/>
                  <a:gd name="T5" fmla="*/ 18 h 19"/>
                  <a:gd name="T6" fmla="*/ 0 w 21"/>
                  <a:gd name="T7" fmla="*/ 13 h 19"/>
                  <a:gd name="T8" fmla="*/ 6 w 21"/>
                  <a:gd name="T9" fmla="*/ 0 h 19"/>
                </a:gdLst>
                <a:ahLst/>
                <a:cxnLst>
                  <a:cxn ang="0">
                    <a:pos x="T0" y="T1"/>
                  </a:cxn>
                  <a:cxn ang="0">
                    <a:pos x="T2" y="T3"/>
                  </a:cxn>
                  <a:cxn ang="0">
                    <a:pos x="T4" y="T5"/>
                  </a:cxn>
                  <a:cxn ang="0">
                    <a:pos x="T6" y="T7"/>
                  </a:cxn>
                  <a:cxn ang="0">
                    <a:pos x="T8" y="T9"/>
                  </a:cxn>
                </a:cxnLst>
                <a:rect l="0" t="0" r="r" b="b"/>
                <a:pathLst>
                  <a:path w="21" h="19">
                    <a:moveTo>
                      <a:pt x="6" y="0"/>
                    </a:moveTo>
                    <a:lnTo>
                      <a:pt x="20" y="7"/>
                    </a:lnTo>
                    <a:lnTo>
                      <a:pt x="11" y="18"/>
                    </a:lnTo>
                    <a:lnTo>
                      <a:pt x="0" y="13"/>
                    </a:lnTo>
                    <a:lnTo>
                      <a:pt x="6"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0" name="Freeform 158"/>
              <p:cNvSpPr>
                <a:spLocks/>
              </p:cNvSpPr>
              <p:nvPr/>
            </p:nvSpPr>
            <p:spPr bwMode="auto">
              <a:xfrm>
                <a:off x="1863" y="798"/>
                <a:ext cx="15" cy="10"/>
              </a:xfrm>
              <a:custGeom>
                <a:avLst/>
                <a:gdLst>
                  <a:gd name="T0" fmla="*/ 6 w 15"/>
                  <a:gd name="T1" fmla="*/ 3 h 10"/>
                  <a:gd name="T2" fmla="*/ 12 w 15"/>
                  <a:gd name="T3" fmla="*/ 6 h 10"/>
                  <a:gd name="T4" fmla="*/ 14 w 15"/>
                  <a:gd name="T5" fmla="*/ 8 h 10"/>
                  <a:gd name="T6" fmla="*/ 10 w 15"/>
                  <a:gd name="T7" fmla="*/ 9 h 10"/>
                  <a:gd name="T8" fmla="*/ 8 w 15"/>
                  <a:gd name="T9" fmla="*/ 4 h 10"/>
                  <a:gd name="T10" fmla="*/ 0 w 15"/>
                  <a:gd name="T11" fmla="*/ 0 h 10"/>
                  <a:gd name="T12" fmla="*/ 6 w 15"/>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15" h="10">
                    <a:moveTo>
                      <a:pt x="6" y="3"/>
                    </a:moveTo>
                    <a:lnTo>
                      <a:pt x="12" y="6"/>
                    </a:lnTo>
                    <a:lnTo>
                      <a:pt x="14" y="8"/>
                    </a:lnTo>
                    <a:lnTo>
                      <a:pt x="10" y="9"/>
                    </a:lnTo>
                    <a:lnTo>
                      <a:pt x="8" y="4"/>
                    </a:lnTo>
                    <a:lnTo>
                      <a:pt x="0" y="0"/>
                    </a:lnTo>
                    <a:lnTo>
                      <a:pt x="6" y="3"/>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1" name="Freeform 159"/>
              <p:cNvSpPr>
                <a:spLocks/>
              </p:cNvSpPr>
              <p:nvPr/>
            </p:nvSpPr>
            <p:spPr bwMode="auto">
              <a:xfrm>
                <a:off x="1824" y="780"/>
                <a:ext cx="16" cy="20"/>
              </a:xfrm>
              <a:custGeom>
                <a:avLst/>
                <a:gdLst>
                  <a:gd name="T0" fmla="*/ 1 w 16"/>
                  <a:gd name="T1" fmla="*/ 0 h 20"/>
                  <a:gd name="T2" fmla="*/ 15 w 16"/>
                  <a:gd name="T3" fmla="*/ 7 h 20"/>
                  <a:gd name="T4" fmla="*/ 9 w 16"/>
                  <a:gd name="T5" fmla="*/ 19 h 20"/>
                  <a:gd name="T6" fmla="*/ 0 w 16"/>
                  <a:gd name="T7" fmla="*/ 10 h 20"/>
                  <a:gd name="T8" fmla="*/ 1 w 16"/>
                  <a:gd name="T9" fmla="*/ 0 h 20"/>
                </a:gdLst>
                <a:ahLst/>
                <a:cxnLst>
                  <a:cxn ang="0">
                    <a:pos x="T0" y="T1"/>
                  </a:cxn>
                  <a:cxn ang="0">
                    <a:pos x="T2" y="T3"/>
                  </a:cxn>
                  <a:cxn ang="0">
                    <a:pos x="T4" y="T5"/>
                  </a:cxn>
                  <a:cxn ang="0">
                    <a:pos x="T6" y="T7"/>
                  </a:cxn>
                  <a:cxn ang="0">
                    <a:pos x="T8" y="T9"/>
                  </a:cxn>
                </a:cxnLst>
                <a:rect l="0" t="0" r="r" b="b"/>
                <a:pathLst>
                  <a:path w="16" h="20">
                    <a:moveTo>
                      <a:pt x="1" y="0"/>
                    </a:moveTo>
                    <a:lnTo>
                      <a:pt x="15" y="7"/>
                    </a:lnTo>
                    <a:lnTo>
                      <a:pt x="9" y="19"/>
                    </a:lnTo>
                    <a:lnTo>
                      <a:pt x="0" y="10"/>
                    </a:lnTo>
                    <a:lnTo>
                      <a:pt x="1"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2" name="Freeform 160"/>
              <p:cNvSpPr>
                <a:spLocks/>
              </p:cNvSpPr>
              <p:nvPr/>
            </p:nvSpPr>
            <p:spPr bwMode="auto">
              <a:xfrm>
                <a:off x="1824" y="781"/>
                <a:ext cx="16" cy="9"/>
              </a:xfrm>
              <a:custGeom>
                <a:avLst/>
                <a:gdLst>
                  <a:gd name="T0" fmla="*/ 6 w 16"/>
                  <a:gd name="T1" fmla="*/ 2 h 9"/>
                  <a:gd name="T2" fmla="*/ 11 w 16"/>
                  <a:gd name="T3" fmla="*/ 6 h 9"/>
                  <a:gd name="T4" fmla="*/ 15 w 16"/>
                  <a:gd name="T5" fmla="*/ 7 h 9"/>
                  <a:gd name="T6" fmla="*/ 12 w 16"/>
                  <a:gd name="T7" fmla="*/ 8 h 9"/>
                  <a:gd name="T8" fmla="*/ 7 w 16"/>
                  <a:gd name="T9" fmla="*/ 7 h 9"/>
                  <a:gd name="T10" fmla="*/ 0 w 16"/>
                  <a:gd name="T11" fmla="*/ 4 h 9"/>
                  <a:gd name="T12" fmla="*/ 0 w 16"/>
                  <a:gd name="T13" fmla="*/ 0 h 9"/>
                  <a:gd name="T14" fmla="*/ 3 w 16"/>
                  <a:gd name="T15" fmla="*/ 0 h 9"/>
                  <a:gd name="T16" fmla="*/ 6 w 16"/>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6" y="2"/>
                    </a:moveTo>
                    <a:lnTo>
                      <a:pt x="11" y="6"/>
                    </a:lnTo>
                    <a:lnTo>
                      <a:pt x="15" y="7"/>
                    </a:lnTo>
                    <a:lnTo>
                      <a:pt x="12" y="8"/>
                    </a:lnTo>
                    <a:lnTo>
                      <a:pt x="7" y="7"/>
                    </a:lnTo>
                    <a:lnTo>
                      <a:pt x="0" y="4"/>
                    </a:lnTo>
                    <a:lnTo>
                      <a:pt x="0" y="0"/>
                    </a:lnTo>
                    <a:lnTo>
                      <a:pt x="3" y="0"/>
                    </a:lnTo>
                    <a:lnTo>
                      <a:pt x="6" y="2"/>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3" name="Freeform 161"/>
              <p:cNvSpPr>
                <a:spLocks/>
              </p:cNvSpPr>
              <p:nvPr/>
            </p:nvSpPr>
            <p:spPr bwMode="auto">
              <a:xfrm>
                <a:off x="1843" y="788"/>
                <a:ext cx="14" cy="19"/>
              </a:xfrm>
              <a:custGeom>
                <a:avLst/>
                <a:gdLst>
                  <a:gd name="T0" fmla="*/ 1 w 14"/>
                  <a:gd name="T1" fmla="*/ 0 h 19"/>
                  <a:gd name="T2" fmla="*/ 13 w 14"/>
                  <a:gd name="T3" fmla="*/ 9 h 19"/>
                  <a:gd name="T4" fmla="*/ 5 w 14"/>
                  <a:gd name="T5" fmla="*/ 18 h 19"/>
                  <a:gd name="T6" fmla="*/ 0 w 14"/>
                  <a:gd name="T7" fmla="*/ 16 h 19"/>
                  <a:gd name="T8" fmla="*/ 1 w 14"/>
                  <a:gd name="T9" fmla="*/ 0 h 19"/>
                </a:gdLst>
                <a:ahLst/>
                <a:cxnLst>
                  <a:cxn ang="0">
                    <a:pos x="T0" y="T1"/>
                  </a:cxn>
                  <a:cxn ang="0">
                    <a:pos x="T2" y="T3"/>
                  </a:cxn>
                  <a:cxn ang="0">
                    <a:pos x="T4" y="T5"/>
                  </a:cxn>
                  <a:cxn ang="0">
                    <a:pos x="T6" y="T7"/>
                  </a:cxn>
                  <a:cxn ang="0">
                    <a:pos x="T8" y="T9"/>
                  </a:cxn>
                </a:cxnLst>
                <a:rect l="0" t="0" r="r" b="b"/>
                <a:pathLst>
                  <a:path w="14" h="19">
                    <a:moveTo>
                      <a:pt x="1" y="0"/>
                    </a:moveTo>
                    <a:lnTo>
                      <a:pt x="13" y="9"/>
                    </a:lnTo>
                    <a:lnTo>
                      <a:pt x="5" y="18"/>
                    </a:lnTo>
                    <a:lnTo>
                      <a:pt x="0" y="16"/>
                    </a:lnTo>
                    <a:lnTo>
                      <a:pt x="1"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4" name="Freeform 162"/>
              <p:cNvSpPr>
                <a:spLocks/>
              </p:cNvSpPr>
              <p:nvPr/>
            </p:nvSpPr>
            <p:spPr bwMode="auto">
              <a:xfrm>
                <a:off x="1843" y="788"/>
                <a:ext cx="14" cy="11"/>
              </a:xfrm>
              <a:custGeom>
                <a:avLst/>
                <a:gdLst>
                  <a:gd name="T0" fmla="*/ 8 w 14"/>
                  <a:gd name="T1" fmla="*/ 5 h 11"/>
                  <a:gd name="T2" fmla="*/ 10 w 14"/>
                  <a:gd name="T3" fmla="*/ 9 h 11"/>
                  <a:gd name="T4" fmla="*/ 13 w 14"/>
                  <a:gd name="T5" fmla="*/ 10 h 11"/>
                  <a:gd name="T6" fmla="*/ 10 w 14"/>
                  <a:gd name="T7" fmla="*/ 9 h 11"/>
                  <a:gd name="T8" fmla="*/ 6 w 14"/>
                  <a:gd name="T9" fmla="*/ 7 h 11"/>
                  <a:gd name="T10" fmla="*/ 0 w 14"/>
                  <a:gd name="T11" fmla="*/ 4 h 11"/>
                  <a:gd name="T12" fmla="*/ 0 w 14"/>
                  <a:gd name="T13" fmla="*/ 0 h 11"/>
                  <a:gd name="T14" fmla="*/ 2 w 14"/>
                  <a:gd name="T15" fmla="*/ 2 h 11"/>
                  <a:gd name="T16" fmla="*/ 8 w 14"/>
                  <a:gd name="T17"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1">
                    <a:moveTo>
                      <a:pt x="8" y="5"/>
                    </a:moveTo>
                    <a:lnTo>
                      <a:pt x="10" y="9"/>
                    </a:lnTo>
                    <a:lnTo>
                      <a:pt x="13" y="10"/>
                    </a:lnTo>
                    <a:lnTo>
                      <a:pt x="10" y="9"/>
                    </a:lnTo>
                    <a:lnTo>
                      <a:pt x="6" y="7"/>
                    </a:lnTo>
                    <a:lnTo>
                      <a:pt x="0" y="4"/>
                    </a:lnTo>
                    <a:lnTo>
                      <a:pt x="0" y="0"/>
                    </a:lnTo>
                    <a:lnTo>
                      <a:pt x="2" y="2"/>
                    </a:lnTo>
                    <a:lnTo>
                      <a:pt x="8" y="5"/>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5" name="Freeform 163"/>
              <p:cNvSpPr>
                <a:spLocks/>
              </p:cNvSpPr>
              <p:nvPr/>
            </p:nvSpPr>
            <p:spPr bwMode="auto">
              <a:xfrm>
                <a:off x="1799" y="771"/>
                <a:ext cx="17" cy="17"/>
              </a:xfrm>
              <a:custGeom>
                <a:avLst/>
                <a:gdLst>
                  <a:gd name="T0" fmla="*/ 1 w 17"/>
                  <a:gd name="T1" fmla="*/ 0 h 17"/>
                  <a:gd name="T2" fmla="*/ 16 w 17"/>
                  <a:gd name="T3" fmla="*/ 10 h 17"/>
                  <a:gd name="T4" fmla="*/ 7 w 17"/>
                  <a:gd name="T5" fmla="*/ 16 h 17"/>
                  <a:gd name="T6" fmla="*/ 0 w 17"/>
                  <a:gd name="T7" fmla="*/ 11 h 17"/>
                  <a:gd name="T8" fmla="*/ 1 w 17"/>
                  <a:gd name="T9" fmla="*/ 0 h 17"/>
                </a:gdLst>
                <a:ahLst/>
                <a:cxnLst>
                  <a:cxn ang="0">
                    <a:pos x="T0" y="T1"/>
                  </a:cxn>
                  <a:cxn ang="0">
                    <a:pos x="T2" y="T3"/>
                  </a:cxn>
                  <a:cxn ang="0">
                    <a:pos x="T4" y="T5"/>
                  </a:cxn>
                  <a:cxn ang="0">
                    <a:pos x="T6" y="T7"/>
                  </a:cxn>
                  <a:cxn ang="0">
                    <a:pos x="T8" y="T9"/>
                  </a:cxn>
                </a:cxnLst>
                <a:rect l="0" t="0" r="r" b="b"/>
                <a:pathLst>
                  <a:path w="17" h="17">
                    <a:moveTo>
                      <a:pt x="1" y="0"/>
                    </a:moveTo>
                    <a:lnTo>
                      <a:pt x="16" y="10"/>
                    </a:lnTo>
                    <a:lnTo>
                      <a:pt x="7" y="16"/>
                    </a:lnTo>
                    <a:lnTo>
                      <a:pt x="0" y="11"/>
                    </a:lnTo>
                    <a:lnTo>
                      <a:pt x="1"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6" name="Freeform 164"/>
              <p:cNvSpPr>
                <a:spLocks/>
              </p:cNvSpPr>
              <p:nvPr/>
            </p:nvSpPr>
            <p:spPr bwMode="auto">
              <a:xfrm>
                <a:off x="1800" y="771"/>
                <a:ext cx="16" cy="9"/>
              </a:xfrm>
              <a:custGeom>
                <a:avLst/>
                <a:gdLst>
                  <a:gd name="T0" fmla="*/ 10 w 16"/>
                  <a:gd name="T1" fmla="*/ 2 h 9"/>
                  <a:gd name="T2" fmla="*/ 12 w 16"/>
                  <a:gd name="T3" fmla="*/ 6 h 9"/>
                  <a:gd name="T4" fmla="*/ 15 w 16"/>
                  <a:gd name="T5" fmla="*/ 7 h 9"/>
                  <a:gd name="T6" fmla="*/ 10 w 16"/>
                  <a:gd name="T7" fmla="*/ 8 h 9"/>
                  <a:gd name="T8" fmla="*/ 8 w 16"/>
                  <a:gd name="T9" fmla="*/ 3 h 9"/>
                  <a:gd name="T10" fmla="*/ 2 w 16"/>
                  <a:gd name="T11" fmla="*/ 5 h 9"/>
                  <a:gd name="T12" fmla="*/ 0 w 16"/>
                  <a:gd name="T13" fmla="*/ 0 h 9"/>
                  <a:gd name="T14" fmla="*/ 4 w 16"/>
                  <a:gd name="T15" fmla="*/ 1 h 9"/>
                  <a:gd name="T16" fmla="*/ 10 w 16"/>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10" y="2"/>
                    </a:moveTo>
                    <a:lnTo>
                      <a:pt x="12" y="6"/>
                    </a:lnTo>
                    <a:lnTo>
                      <a:pt x="15" y="7"/>
                    </a:lnTo>
                    <a:lnTo>
                      <a:pt x="10" y="8"/>
                    </a:lnTo>
                    <a:lnTo>
                      <a:pt x="8" y="3"/>
                    </a:lnTo>
                    <a:lnTo>
                      <a:pt x="2" y="5"/>
                    </a:lnTo>
                    <a:lnTo>
                      <a:pt x="0" y="0"/>
                    </a:lnTo>
                    <a:lnTo>
                      <a:pt x="4" y="1"/>
                    </a:lnTo>
                    <a:lnTo>
                      <a:pt x="10" y="2"/>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7" name="Freeform 165"/>
              <p:cNvSpPr>
                <a:spLocks/>
              </p:cNvSpPr>
              <p:nvPr/>
            </p:nvSpPr>
            <p:spPr bwMode="auto">
              <a:xfrm>
                <a:off x="1789" y="774"/>
                <a:ext cx="18" cy="22"/>
              </a:xfrm>
              <a:custGeom>
                <a:avLst/>
                <a:gdLst>
                  <a:gd name="T0" fmla="*/ 3 w 18"/>
                  <a:gd name="T1" fmla="*/ 0 h 22"/>
                  <a:gd name="T2" fmla="*/ 17 w 18"/>
                  <a:gd name="T3" fmla="*/ 8 h 22"/>
                  <a:gd name="T4" fmla="*/ 12 w 18"/>
                  <a:gd name="T5" fmla="*/ 21 h 22"/>
                  <a:gd name="T6" fmla="*/ 0 w 18"/>
                  <a:gd name="T7" fmla="*/ 15 h 22"/>
                  <a:gd name="T8" fmla="*/ 3 w 18"/>
                  <a:gd name="T9" fmla="*/ 0 h 22"/>
                </a:gdLst>
                <a:ahLst/>
                <a:cxnLst>
                  <a:cxn ang="0">
                    <a:pos x="T0" y="T1"/>
                  </a:cxn>
                  <a:cxn ang="0">
                    <a:pos x="T2" y="T3"/>
                  </a:cxn>
                  <a:cxn ang="0">
                    <a:pos x="T4" y="T5"/>
                  </a:cxn>
                  <a:cxn ang="0">
                    <a:pos x="T6" y="T7"/>
                  </a:cxn>
                  <a:cxn ang="0">
                    <a:pos x="T8" y="T9"/>
                  </a:cxn>
                </a:cxnLst>
                <a:rect l="0" t="0" r="r" b="b"/>
                <a:pathLst>
                  <a:path w="18" h="22">
                    <a:moveTo>
                      <a:pt x="3" y="0"/>
                    </a:moveTo>
                    <a:lnTo>
                      <a:pt x="17" y="8"/>
                    </a:lnTo>
                    <a:lnTo>
                      <a:pt x="12" y="21"/>
                    </a:lnTo>
                    <a:lnTo>
                      <a:pt x="0" y="15"/>
                    </a:lnTo>
                    <a:lnTo>
                      <a:pt x="3"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8" name="Freeform 166"/>
              <p:cNvSpPr>
                <a:spLocks/>
              </p:cNvSpPr>
              <p:nvPr/>
            </p:nvSpPr>
            <p:spPr bwMode="auto">
              <a:xfrm>
                <a:off x="1791" y="775"/>
                <a:ext cx="16" cy="9"/>
              </a:xfrm>
              <a:custGeom>
                <a:avLst/>
                <a:gdLst>
                  <a:gd name="T0" fmla="*/ 10 w 16"/>
                  <a:gd name="T1" fmla="*/ 4 h 9"/>
                  <a:gd name="T2" fmla="*/ 15 w 16"/>
                  <a:gd name="T3" fmla="*/ 8 h 9"/>
                  <a:gd name="T4" fmla="*/ 12 w 16"/>
                  <a:gd name="T5" fmla="*/ 7 h 9"/>
                  <a:gd name="T6" fmla="*/ 10 w 16"/>
                  <a:gd name="T7" fmla="*/ 4 h 9"/>
                  <a:gd name="T8" fmla="*/ 2 w 16"/>
                  <a:gd name="T9" fmla="*/ 1 h 9"/>
                  <a:gd name="T10" fmla="*/ 0 w 16"/>
                  <a:gd name="T11" fmla="*/ 0 h 9"/>
                  <a:gd name="T12" fmla="*/ 2 w 16"/>
                  <a:gd name="T13" fmla="*/ 1 h 9"/>
                  <a:gd name="T14" fmla="*/ 10 w 16"/>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0" y="4"/>
                    </a:moveTo>
                    <a:lnTo>
                      <a:pt x="15" y="8"/>
                    </a:lnTo>
                    <a:lnTo>
                      <a:pt x="12" y="7"/>
                    </a:lnTo>
                    <a:lnTo>
                      <a:pt x="10" y="4"/>
                    </a:lnTo>
                    <a:lnTo>
                      <a:pt x="2" y="1"/>
                    </a:lnTo>
                    <a:lnTo>
                      <a:pt x="0" y="0"/>
                    </a:lnTo>
                    <a:lnTo>
                      <a:pt x="2" y="1"/>
                    </a:lnTo>
                    <a:lnTo>
                      <a:pt x="10" y="4"/>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9" name="Freeform 167"/>
              <p:cNvSpPr>
                <a:spLocks/>
              </p:cNvSpPr>
              <p:nvPr/>
            </p:nvSpPr>
            <p:spPr bwMode="auto">
              <a:xfrm>
                <a:off x="1814" y="786"/>
                <a:ext cx="19" cy="18"/>
              </a:xfrm>
              <a:custGeom>
                <a:avLst/>
                <a:gdLst>
                  <a:gd name="T0" fmla="*/ 4 w 19"/>
                  <a:gd name="T1" fmla="*/ 0 h 18"/>
                  <a:gd name="T2" fmla="*/ 18 w 19"/>
                  <a:gd name="T3" fmla="*/ 10 h 18"/>
                  <a:gd name="T4" fmla="*/ 10 w 19"/>
                  <a:gd name="T5" fmla="*/ 17 h 18"/>
                  <a:gd name="T6" fmla="*/ 0 w 19"/>
                  <a:gd name="T7" fmla="*/ 11 h 18"/>
                  <a:gd name="T8" fmla="*/ 4 w 19"/>
                  <a:gd name="T9" fmla="*/ 0 h 18"/>
                </a:gdLst>
                <a:ahLst/>
                <a:cxnLst>
                  <a:cxn ang="0">
                    <a:pos x="T0" y="T1"/>
                  </a:cxn>
                  <a:cxn ang="0">
                    <a:pos x="T2" y="T3"/>
                  </a:cxn>
                  <a:cxn ang="0">
                    <a:pos x="T4" y="T5"/>
                  </a:cxn>
                  <a:cxn ang="0">
                    <a:pos x="T6" y="T7"/>
                  </a:cxn>
                  <a:cxn ang="0">
                    <a:pos x="T8" y="T9"/>
                  </a:cxn>
                </a:cxnLst>
                <a:rect l="0" t="0" r="r" b="b"/>
                <a:pathLst>
                  <a:path w="19" h="18">
                    <a:moveTo>
                      <a:pt x="4" y="0"/>
                    </a:moveTo>
                    <a:lnTo>
                      <a:pt x="18" y="10"/>
                    </a:lnTo>
                    <a:lnTo>
                      <a:pt x="10" y="17"/>
                    </a:lnTo>
                    <a:lnTo>
                      <a:pt x="0" y="11"/>
                    </a:lnTo>
                    <a:lnTo>
                      <a:pt x="4"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0" name="Freeform 168"/>
              <p:cNvSpPr>
                <a:spLocks/>
              </p:cNvSpPr>
              <p:nvPr/>
            </p:nvSpPr>
            <p:spPr bwMode="auto">
              <a:xfrm>
                <a:off x="1818" y="786"/>
                <a:ext cx="13" cy="9"/>
              </a:xfrm>
              <a:custGeom>
                <a:avLst/>
                <a:gdLst>
                  <a:gd name="T0" fmla="*/ 4 w 13"/>
                  <a:gd name="T1" fmla="*/ 2 h 9"/>
                  <a:gd name="T2" fmla="*/ 9 w 13"/>
                  <a:gd name="T3" fmla="*/ 5 h 9"/>
                  <a:gd name="T4" fmla="*/ 12 w 13"/>
                  <a:gd name="T5" fmla="*/ 7 h 9"/>
                  <a:gd name="T6" fmla="*/ 8 w 13"/>
                  <a:gd name="T7" fmla="*/ 8 h 9"/>
                  <a:gd name="T8" fmla="*/ 6 w 13"/>
                  <a:gd name="T9" fmla="*/ 6 h 9"/>
                  <a:gd name="T10" fmla="*/ 0 w 13"/>
                  <a:gd name="T11" fmla="*/ 2 h 9"/>
                  <a:gd name="T12" fmla="*/ 0 w 13"/>
                  <a:gd name="T13" fmla="*/ 0 h 9"/>
                  <a:gd name="T14" fmla="*/ 4 w 13"/>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4" y="2"/>
                    </a:moveTo>
                    <a:lnTo>
                      <a:pt x="9" y="5"/>
                    </a:lnTo>
                    <a:lnTo>
                      <a:pt x="12" y="7"/>
                    </a:lnTo>
                    <a:lnTo>
                      <a:pt x="8" y="8"/>
                    </a:lnTo>
                    <a:lnTo>
                      <a:pt x="6" y="6"/>
                    </a:lnTo>
                    <a:lnTo>
                      <a:pt x="0" y="2"/>
                    </a:lnTo>
                    <a:lnTo>
                      <a:pt x="0" y="0"/>
                    </a:lnTo>
                    <a:lnTo>
                      <a:pt x="4" y="2"/>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 name="Freeform 169"/>
              <p:cNvSpPr>
                <a:spLocks/>
              </p:cNvSpPr>
              <p:nvPr/>
            </p:nvSpPr>
            <p:spPr bwMode="auto">
              <a:xfrm>
                <a:off x="1833" y="794"/>
                <a:ext cx="16" cy="17"/>
              </a:xfrm>
              <a:custGeom>
                <a:avLst/>
                <a:gdLst>
                  <a:gd name="T0" fmla="*/ 0 w 16"/>
                  <a:gd name="T1" fmla="*/ 0 h 17"/>
                  <a:gd name="T2" fmla="*/ 15 w 16"/>
                  <a:gd name="T3" fmla="*/ 8 h 17"/>
                  <a:gd name="T4" fmla="*/ 11 w 16"/>
                  <a:gd name="T5" fmla="*/ 16 h 17"/>
                  <a:gd name="T6" fmla="*/ 0 w 16"/>
                  <a:gd name="T7" fmla="*/ 10 h 17"/>
                  <a:gd name="T8" fmla="*/ 0 w 16"/>
                  <a:gd name="T9" fmla="*/ 0 h 17"/>
                </a:gdLst>
                <a:ahLst/>
                <a:cxnLst>
                  <a:cxn ang="0">
                    <a:pos x="T0" y="T1"/>
                  </a:cxn>
                  <a:cxn ang="0">
                    <a:pos x="T2" y="T3"/>
                  </a:cxn>
                  <a:cxn ang="0">
                    <a:pos x="T4" y="T5"/>
                  </a:cxn>
                  <a:cxn ang="0">
                    <a:pos x="T6" y="T7"/>
                  </a:cxn>
                  <a:cxn ang="0">
                    <a:pos x="T8" y="T9"/>
                  </a:cxn>
                </a:cxnLst>
                <a:rect l="0" t="0" r="r" b="b"/>
                <a:pathLst>
                  <a:path w="16" h="17">
                    <a:moveTo>
                      <a:pt x="0" y="0"/>
                    </a:moveTo>
                    <a:lnTo>
                      <a:pt x="15" y="8"/>
                    </a:lnTo>
                    <a:lnTo>
                      <a:pt x="11" y="16"/>
                    </a:lnTo>
                    <a:lnTo>
                      <a:pt x="0" y="10"/>
                    </a:lnTo>
                    <a:lnTo>
                      <a:pt x="0"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2" name="Freeform 170"/>
              <p:cNvSpPr>
                <a:spLocks/>
              </p:cNvSpPr>
              <p:nvPr/>
            </p:nvSpPr>
            <p:spPr bwMode="auto">
              <a:xfrm>
                <a:off x="1833" y="794"/>
                <a:ext cx="15" cy="10"/>
              </a:xfrm>
              <a:custGeom>
                <a:avLst/>
                <a:gdLst>
                  <a:gd name="T0" fmla="*/ 9 w 15"/>
                  <a:gd name="T1" fmla="*/ 3 h 10"/>
                  <a:gd name="T2" fmla="*/ 10 w 15"/>
                  <a:gd name="T3" fmla="*/ 7 h 10"/>
                  <a:gd name="T4" fmla="*/ 14 w 15"/>
                  <a:gd name="T5" fmla="*/ 9 h 10"/>
                  <a:gd name="T6" fmla="*/ 10 w 15"/>
                  <a:gd name="T7" fmla="*/ 7 h 10"/>
                  <a:gd name="T8" fmla="*/ 8 w 15"/>
                  <a:gd name="T9" fmla="*/ 6 h 10"/>
                  <a:gd name="T10" fmla="*/ 2 w 15"/>
                  <a:gd name="T11" fmla="*/ 5 h 10"/>
                  <a:gd name="T12" fmla="*/ 0 w 15"/>
                  <a:gd name="T13" fmla="*/ 0 h 10"/>
                  <a:gd name="T14" fmla="*/ 9 w 15"/>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9" y="3"/>
                    </a:moveTo>
                    <a:lnTo>
                      <a:pt x="10" y="7"/>
                    </a:lnTo>
                    <a:lnTo>
                      <a:pt x="14" y="9"/>
                    </a:lnTo>
                    <a:lnTo>
                      <a:pt x="10" y="7"/>
                    </a:lnTo>
                    <a:lnTo>
                      <a:pt x="8" y="6"/>
                    </a:lnTo>
                    <a:lnTo>
                      <a:pt x="2" y="5"/>
                    </a:lnTo>
                    <a:lnTo>
                      <a:pt x="0" y="0"/>
                    </a:lnTo>
                    <a:lnTo>
                      <a:pt x="9" y="3"/>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3" name="Freeform 171"/>
              <p:cNvSpPr>
                <a:spLocks/>
              </p:cNvSpPr>
              <p:nvPr/>
            </p:nvSpPr>
            <p:spPr bwMode="auto">
              <a:xfrm>
                <a:off x="1802" y="786"/>
                <a:ext cx="16" cy="13"/>
              </a:xfrm>
              <a:custGeom>
                <a:avLst/>
                <a:gdLst>
                  <a:gd name="T0" fmla="*/ 1 w 16"/>
                  <a:gd name="T1" fmla="*/ 0 h 13"/>
                  <a:gd name="T2" fmla="*/ 15 w 16"/>
                  <a:gd name="T3" fmla="*/ 4 h 13"/>
                  <a:gd name="T4" fmla="*/ 8 w 16"/>
                  <a:gd name="T5" fmla="*/ 12 h 13"/>
                  <a:gd name="T6" fmla="*/ 0 w 16"/>
                  <a:gd name="T7" fmla="*/ 9 h 13"/>
                  <a:gd name="T8" fmla="*/ 1 w 16"/>
                  <a:gd name="T9" fmla="*/ 0 h 13"/>
                </a:gdLst>
                <a:ahLst/>
                <a:cxnLst>
                  <a:cxn ang="0">
                    <a:pos x="T0" y="T1"/>
                  </a:cxn>
                  <a:cxn ang="0">
                    <a:pos x="T2" y="T3"/>
                  </a:cxn>
                  <a:cxn ang="0">
                    <a:pos x="T4" y="T5"/>
                  </a:cxn>
                  <a:cxn ang="0">
                    <a:pos x="T6" y="T7"/>
                  </a:cxn>
                  <a:cxn ang="0">
                    <a:pos x="T8" y="T9"/>
                  </a:cxn>
                </a:cxnLst>
                <a:rect l="0" t="0" r="r" b="b"/>
                <a:pathLst>
                  <a:path w="16" h="13">
                    <a:moveTo>
                      <a:pt x="1" y="0"/>
                    </a:moveTo>
                    <a:lnTo>
                      <a:pt x="15" y="4"/>
                    </a:lnTo>
                    <a:lnTo>
                      <a:pt x="8" y="12"/>
                    </a:lnTo>
                    <a:lnTo>
                      <a:pt x="0" y="9"/>
                    </a:lnTo>
                    <a:lnTo>
                      <a:pt x="1"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4" name="Freeform 172"/>
              <p:cNvSpPr>
                <a:spLocks/>
              </p:cNvSpPr>
              <p:nvPr/>
            </p:nvSpPr>
            <p:spPr bwMode="auto">
              <a:xfrm>
                <a:off x="1802" y="787"/>
                <a:ext cx="16" cy="7"/>
              </a:xfrm>
              <a:custGeom>
                <a:avLst/>
                <a:gdLst>
                  <a:gd name="T0" fmla="*/ 6 w 16"/>
                  <a:gd name="T1" fmla="*/ 0 h 7"/>
                  <a:gd name="T2" fmla="*/ 12 w 16"/>
                  <a:gd name="T3" fmla="*/ 2 h 7"/>
                  <a:gd name="T4" fmla="*/ 15 w 16"/>
                  <a:gd name="T5" fmla="*/ 3 h 7"/>
                  <a:gd name="T6" fmla="*/ 10 w 16"/>
                  <a:gd name="T7" fmla="*/ 6 h 7"/>
                  <a:gd name="T8" fmla="*/ 5 w 16"/>
                  <a:gd name="T9" fmla="*/ 2 h 7"/>
                  <a:gd name="T10" fmla="*/ 0 w 16"/>
                  <a:gd name="T11" fmla="*/ 0 h 7"/>
                  <a:gd name="T12" fmla="*/ 6 w 1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6" h="7">
                    <a:moveTo>
                      <a:pt x="6" y="0"/>
                    </a:moveTo>
                    <a:lnTo>
                      <a:pt x="12" y="2"/>
                    </a:lnTo>
                    <a:lnTo>
                      <a:pt x="15" y="3"/>
                    </a:lnTo>
                    <a:lnTo>
                      <a:pt x="10" y="6"/>
                    </a:lnTo>
                    <a:lnTo>
                      <a:pt x="5" y="2"/>
                    </a:lnTo>
                    <a:lnTo>
                      <a:pt x="0" y="0"/>
                    </a:lnTo>
                    <a:lnTo>
                      <a:pt x="6"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5" name="Freeform 173"/>
              <p:cNvSpPr>
                <a:spLocks/>
              </p:cNvSpPr>
              <p:nvPr/>
            </p:nvSpPr>
            <p:spPr bwMode="auto">
              <a:xfrm>
                <a:off x="1775" y="773"/>
                <a:ext cx="18" cy="22"/>
              </a:xfrm>
              <a:custGeom>
                <a:avLst/>
                <a:gdLst>
                  <a:gd name="T0" fmla="*/ 3 w 18"/>
                  <a:gd name="T1" fmla="*/ 0 h 22"/>
                  <a:gd name="T2" fmla="*/ 17 w 18"/>
                  <a:gd name="T3" fmla="*/ 9 h 22"/>
                  <a:gd name="T4" fmla="*/ 9 w 18"/>
                  <a:gd name="T5" fmla="*/ 21 h 22"/>
                  <a:gd name="T6" fmla="*/ 0 w 18"/>
                  <a:gd name="T7" fmla="*/ 12 h 22"/>
                  <a:gd name="T8" fmla="*/ 3 w 18"/>
                  <a:gd name="T9" fmla="*/ 0 h 22"/>
                </a:gdLst>
                <a:ahLst/>
                <a:cxnLst>
                  <a:cxn ang="0">
                    <a:pos x="T0" y="T1"/>
                  </a:cxn>
                  <a:cxn ang="0">
                    <a:pos x="T2" y="T3"/>
                  </a:cxn>
                  <a:cxn ang="0">
                    <a:pos x="T4" y="T5"/>
                  </a:cxn>
                  <a:cxn ang="0">
                    <a:pos x="T6" y="T7"/>
                  </a:cxn>
                  <a:cxn ang="0">
                    <a:pos x="T8" y="T9"/>
                  </a:cxn>
                </a:cxnLst>
                <a:rect l="0" t="0" r="r" b="b"/>
                <a:pathLst>
                  <a:path w="18" h="22">
                    <a:moveTo>
                      <a:pt x="3" y="0"/>
                    </a:moveTo>
                    <a:lnTo>
                      <a:pt x="17" y="9"/>
                    </a:lnTo>
                    <a:lnTo>
                      <a:pt x="9" y="21"/>
                    </a:lnTo>
                    <a:lnTo>
                      <a:pt x="0" y="12"/>
                    </a:lnTo>
                    <a:lnTo>
                      <a:pt x="3"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6" name="Freeform 174"/>
              <p:cNvSpPr>
                <a:spLocks/>
              </p:cNvSpPr>
              <p:nvPr/>
            </p:nvSpPr>
            <p:spPr bwMode="auto">
              <a:xfrm>
                <a:off x="1778" y="773"/>
                <a:ext cx="14" cy="10"/>
              </a:xfrm>
              <a:custGeom>
                <a:avLst/>
                <a:gdLst>
                  <a:gd name="T0" fmla="*/ 7 w 14"/>
                  <a:gd name="T1" fmla="*/ 6 h 10"/>
                  <a:gd name="T2" fmla="*/ 11 w 14"/>
                  <a:gd name="T3" fmla="*/ 7 h 10"/>
                  <a:gd name="T4" fmla="*/ 13 w 14"/>
                  <a:gd name="T5" fmla="*/ 9 h 10"/>
                  <a:gd name="T6" fmla="*/ 9 w 14"/>
                  <a:gd name="T7" fmla="*/ 9 h 10"/>
                  <a:gd name="T8" fmla="*/ 8 w 14"/>
                  <a:gd name="T9" fmla="*/ 8 h 10"/>
                  <a:gd name="T10" fmla="*/ 2 w 14"/>
                  <a:gd name="T11" fmla="*/ 3 h 10"/>
                  <a:gd name="T12" fmla="*/ 0 w 14"/>
                  <a:gd name="T13" fmla="*/ 0 h 10"/>
                  <a:gd name="T14" fmla="*/ 2 w 14"/>
                  <a:gd name="T15" fmla="*/ 2 h 10"/>
                  <a:gd name="T16" fmla="*/ 7 w 14"/>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7" y="6"/>
                    </a:moveTo>
                    <a:lnTo>
                      <a:pt x="11" y="7"/>
                    </a:lnTo>
                    <a:lnTo>
                      <a:pt x="13" y="9"/>
                    </a:lnTo>
                    <a:lnTo>
                      <a:pt x="9" y="9"/>
                    </a:lnTo>
                    <a:lnTo>
                      <a:pt x="8" y="8"/>
                    </a:lnTo>
                    <a:lnTo>
                      <a:pt x="2" y="3"/>
                    </a:lnTo>
                    <a:lnTo>
                      <a:pt x="0" y="0"/>
                    </a:lnTo>
                    <a:lnTo>
                      <a:pt x="2" y="2"/>
                    </a:lnTo>
                    <a:lnTo>
                      <a:pt x="7" y="6"/>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7" name="Freeform 175"/>
              <p:cNvSpPr>
                <a:spLocks/>
              </p:cNvSpPr>
              <p:nvPr/>
            </p:nvSpPr>
            <p:spPr bwMode="auto">
              <a:xfrm>
                <a:off x="1850" y="798"/>
                <a:ext cx="17" cy="21"/>
              </a:xfrm>
              <a:custGeom>
                <a:avLst/>
                <a:gdLst>
                  <a:gd name="T0" fmla="*/ 2 w 17"/>
                  <a:gd name="T1" fmla="*/ 0 h 21"/>
                  <a:gd name="T2" fmla="*/ 16 w 17"/>
                  <a:gd name="T3" fmla="*/ 12 h 21"/>
                  <a:gd name="T4" fmla="*/ 9 w 17"/>
                  <a:gd name="T5" fmla="*/ 20 h 21"/>
                  <a:gd name="T6" fmla="*/ 0 w 17"/>
                  <a:gd name="T7" fmla="*/ 15 h 21"/>
                  <a:gd name="T8" fmla="*/ 2 w 17"/>
                  <a:gd name="T9" fmla="*/ 0 h 21"/>
                </a:gdLst>
                <a:ahLst/>
                <a:cxnLst>
                  <a:cxn ang="0">
                    <a:pos x="T0" y="T1"/>
                  </a:cxn>
                  <a:cxn ang="0">
                    <a:pos x="T2" y="T3"/>
                  </a:cxn>
                  <a:cxn ang="0">
                    <a:pos x="T4" y="T5"/>
                  </a:cxn>
                  <a:cxn ang="0">
                    <a:pos x="T6" y="T7"/>
                  </a:cxn>
                  <a:cxn ang="0">
                    <a:pos x="T8" y="T9"/>
                  </a:cxn>
                </a:cxnLst>
                <a:rect l="0" t="0" r="r" b="b"/>
                <a:pathLst>
                  <a:path w="17" h="21">
                    <a:moveTo>
                      <a:pt x="2" y="0"/>
                    </a:moveTo>
                    <a:lnTo>
                      <a:pt x="16" y="12"/>
                    </a:lnTo>
                    <a:lnTo>
                      <a:pt x="9" y="20"/>
                    </a:lnTo>
                    <a:lnTo>
                      <a:pt x="0" y="15"/>
                    </a:lnTo>
                    <a:lnTo>
                      <a:pt x="2"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8" name="Freeform 176"/>
              <p:cNvSpPr>
                <a:spLocks/>
              </p:cNvSpPr>
              <p:nvPr/>
            </p:nvSpPr>
            <p:spPr bwMode="auto">
              <a:xfrm>
                <a:off x="1849" y="801"/>
                <a:ext cx="18" cy="7"/>
              </a:xfrm>
              <a:custGeom>
                <a:avLst/>
                <a:gdLst>
                  <a:gd name="T0" fmla="*/ 10 w 18"/>
                  <a:gd name="T1" fmla="*/ 3 h 7"/>
                  <a:gd name="T2" fmla="*/ 13 w 18"/>
                  <a:gd name="T3" fmla="*/ 4 h 7"/>
                  <a:gd name="T4" fmla="*/ 17 w 18"/>
                  <a:gd name="T5" fmla="*/ 6 h 7"/>
                  <a:gd name="T6" fmla="*/ 9 w 18"/>
                  <a:gd name="T7" fmla="*/ 4 h 7"/>
                  <a:gd name="T8" fmla="*/ 4 w 18"/>
                  <a:gd name="T9" fmla="*/ 2 h 7"/>
                  <a:gd name="T10" fmla="*/ 0 w 18"/>
                  <a:gd name="T11" fmla="*/ 0 h 7"/>
                  <a:gd name="T12" fmla="*/ 10 w 18"/>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10" y="3"/>
                    </a:moveTo>
                    <a:lnTo>
                      <a:pt x="13" y="4"/>
                    </a:lnTo>
                    <a:lnTo>
                      <a:pt x="17" y="6"/>
                    </a:lnTo>
                    <a:lnTo>
                      <a:pt x="9" y="4"/>
                    </a:lnTo>
                    <a:lnTo>
                      <a:pt x="4" y="2"/>
                    </a:lnTo>
                    <a:lnTo>
                      <a:pt x="0" y="0"/>
                    </a:lnTo>
                    <a:lnTo>
                      <a:pt x="10" y="3"/>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9" name="Freeform 177"/>
              <p:cNvSpPr>
                <a:spLocks/>
              </p:cNvSpPr>
              <p:nvPr/>
            </p:nvSpPr>
            <p:spPr bwMode="auto">
              <a:xfrm>
                <a:off x="1822" y="792"/>
                <a:ext cx="14" cy="22"/>
              </a:xfrm>
              <a:custGeom>
                <a:avLst/>
                <a:gdLst>
                  <a:gd name="T0" fmla="*/ 3 w 14"/>
                  <a:gd name="T1" fmla="*/ 0 h 22"/>
                  <a:gd name="T2" fmla="*/ 13 w 14"/>
                  <a:gd name="T3" fmla="*/ 10 h 22"/>
                  <a:gd name="T4" fmla="*/ 9 w 14"/>
                  <a:gd name="T5" fmla="*/ 21 h 22"/>
                  <a:gd name="T6" fmla="*/ 0 w 14"/>
                  <a:gd name="T7" fmla="*/ 16 h 22"/>
                  <a:gd name="T8" fmla="*/ 3 w 14"/>
                  <a:gd name="T9" fmla="*/ 0 h 22"/>
                </a:gdLst>
                <a:ahLst/>
                <a:cxnLst>
                  <a:cxn ang="0">
                    <a:pos x="T0" y="T1"/>
                  </a:cxn>
                  <a:cxn ang="0">
                    <a:pos x="T2" y="T3"/>
                  </a:cxn>
                  <a:cxn ang="0">
                    <a:pos x="T4" y="T5"/>
                  </a:cxn>
                  <a:cxn ang="0">
                    <a:pos x="T6" y="T7"/>
                  </a:cxn>
                  <a:cxn ang="0">
                    <a:pos x="T8" y="T9"/>
                  </a:cxn>
                </a:cxnLst>
                <a:rect l="0" t="0" r="r" b="b"/>
                <a:pathLst>
                  <a:path w="14" h="22">
                    <a:moveTo>
                      <a:pt x="3" y="0"/>
                    </a:moveTo>
                    <a:lnTo>
                      <a:pt x="13" y="10"/>
                    </a:lnTo>
                    <a:lnTo>
                      <a:pt x="9" y="21"/>
                    </a:lnTo>
                    <a:lnTo>
                      <a:pt x="0" y="16"/>
                    </a:lnTo>
                    <a:lnTo>
                      <a:pt x="3"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0" name="Freeform 178"/>
              <p:cNvSpPr>
                <a:spLocks/>
              </p:cNvSpPr>
              <p:nvPr/>
            </p:nvSpPr>
            <p:spPr bwMode="auto">
              <a:xfrm>
                <a:off x="1821" y="791"/>
                <a:ext cx="14" cy="11"/>
              </a:xfrm>
              <a:custGeom>
                <a:avLst/>
                <a:gdLst>
                  <a:gd name="T0" fmla="*/ 11 w 14"/>
                  <a:gd name="T1" fmla="*/ 4 h 11"/>
                  <a:gd name="T2" fmla="*/ 11 w 14"/>
                  <a:gd name="T3" fmla="*/ 8 h 11"/>
                  <a:gd name="T4" fmla="*/ 13 w 14"/>
                  <a:gd name="T5" fmla="*/ 10 h 11"/>
                  <a:gd name="T6" fmla="*/ 8 w 14"/>
                  <a:gd name="T7" fmla="*/ 10 h 11"/>
                  <a:gd name="T8" fmla="*/ 11 w 14"/>
                  <a:gd name="T9" fmla="*/ 8 h 11"/>
                  <a:gd name="T10" fmla="*/ 0 w 14"/>
                  <a:gd name="T11" fmla="*/ 7 h 11"/>
                  <a:gd name="T12" fmla="*/ 3 w 14"/>
                  <a:gd name="T13" fmla="*/ 0 h 11"/>
                  <a:gd name="T14" fmla="*/ 11 w 14"/>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11" y="4"/>
                    </a:moveTo>
                    <a:lnTo>
                      <a:pt x="11" y="8"/>
                    </a:lnTo>
                    <a:lnTo>
                      <a:pt x="13" y="10"/>
                    </a:lnTo>
                    <a:lnTo>
                      <a:pt x="8" y="10"/>
                    </a:lnTo>
                    <a:lnTo>
                      <a:pt x="11" y="8"/>
                    </a:lnTo>
                    <a:lnTo>
                      <a:pt x="0" y="7"/>
                    </a:lnTo>
                    <a:lnTo>
                      <a:pt x="3" y="0"/>
                    </a:lnTo>
                    <a:lnTo>
                      <a:pt x="11" y="4"/>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1" name="Freeform 179"/>
              <p:cNvSpPr>
                <a:spLocks/>
              </p:cNvSpPr>
              <p:nvPr/>
            </p:nvSpPr>
            <p:spPr bwMode="auto">
              <a:xfrm>
                <a:off x="1838" y="803"/>
                <a:ext cx="17" cy="16"/>
              </a:xfrm>
              <a:custGeom>
                <a:avLst/>
                <a:gdLst>
                  <a:gd name="T0" fmla="*/ 5 w 17"/>
                  <a:gd name="T1" fmla="*/ 0 h 16"/>
                  <a:gd name="T2" fmla="*/ 16 w 17"/>
                  <a:gd name="T3" fmla="*/ 6 h 16"/>
                  <a:gd name="T4" fmla="*/ 10 w 17"/>
                  <a:gd name="T5" fmla="*/ 15 h 16"/>
                  <a:gd name="T6" fmla="*/ 0 w 17"/>
                  <a:gd name="T7" fmla="*/ 12 h 16"/>
                  <a:gd name="T8" fmla="*/ 5 w 17"/>
                  <a:gd name="T9" fmla="*/ 0 h 16"/>
                </a:gdLst>
                <a:ahLst/>
                <a:cxnLst>
                  <a:cxn ang="0">
                    <a:pos x="T0" y="T1"/>
                  </a:cxn>
                  <a:cxn ang="0">
                    <a:pos x="T2" y="T3"/>
                  </a:cxn>
                  <a:cxn ang="0">
                    <a:pos x="T4" y="T5"/>
                  </a:cxn>
                  <a:cxn ang="0">
                    <a:pos x="T6" y="T7"/>
                  </a:cxn>
                  <a:cxn ang="0">
                    <a:pos x="T8" y="T9"/>
                  </a:cxn>
                </a:cxnLst>
                <a:rect l="0" t="0" r="r" b="b"/>
                <a:pathLst>
                  <a:path w="17" h="16">
                    <a:moveTo>
                      <a:pt x="5" y="0"/>
                    </a:moveTo>
                    <a:lnTo>
                      <a:pt x="16" y="6"/>
                    </a:lnTo>
                    <a:lnTo>
                      <a:pt x="10" y="15"/>
                    </a:lnTo>
                    <a:lnTo>
                      <a:pt x="0" y="12"/>
                    </a:lnTo>
                    <a:lnTo>
                      <a:pt x="5"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2" name="Freeform 180"/>
              <p:cNvSpPr>
                <a:spLocks/>
              </p:cNvSpPr>
              <p:nvPr/>
            </p:nvSpPr>
            <p:spPr bwMode="auto">
              <a:xfrm>
                <a:off x="1840" y="802"/>
                <a:ext cx="16" cy="9"/>
              </a:xfrm>
              <a:custGeom>
                <a:avLst/>
                <a:gdLst>
                  <a:gd name="T0" fmla="*/ 9 w 16"/>
                  <a:gd name="T1" fmla="*/ 5 h 9"/>
                  <a:gd name="T2" fmla="*/ 11 w 16"/>
                  <a:gd name="T3" fmla="*/ 7 h 9"/>
                  <a:gd name="T4" fmla="*/ 15 w 16"/>
                  <a:gd name="T5" fmla="*/ 8 h 9"/>
                  <a:gd name="T6" fmla="*/ 9 w 16"/>
                  <a:gd name="T7" fmla="*/ 5 h 9"/>
                  <a:gd name="T8" fmla="*/ 7 w 16"/>
                  <a:gd name="T9" fmla="*/ 4 h 9"/>
                  <a:gd name="T10" fmla="*/ 3 w 16"/>
                  <a:gd name="T11" fmla="*/ 2 h 9"/>
                  <a:gd name="T12" fmla="*/ 0 w 16"/>
                  <a:gd name="T13" fmla="*/ 0 h 9"/>
                  <a:gd name="T14" fmla="*/ 3 w 16"/>
                  <a:gd name="T15" fmla="*/ 2 h 9"/>
                  <a:gd name="T16" fmla="*/ 9 w 16"/>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9" y="5"/>
                    </a:moveTo>
                    <a:lnTo>
                      <a:pt x="11" y="7"/>
                    </a:lnTo>
                    <a:lnTo>
                      <a:pt x="15" y="8"/>
                    </a:lnTo>
                    <a:lnTo>
                      <a:pt x="9" y="5"/>
                    </a:lnTo>
                    <a:lnTo>
                      <a:pt x="7" y="4"/>
                    </a:lnTo>
                    <a:lnTo>
                      <a:pt x="3" y="2"/>
                    </a:lnTo>
                    <a:lnTo>
                      <a:pt x="0" y="0"/>
                    </a:lnTo>
                    <a:lnTo>
                      <a:pt x="3" y="2"/>
                    </a:lnTo>
                    <a:lnTo>
                      <a:pt x="9" y="5"/>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3" name="Freeform 181"/>
              <p:cNvSpPr>
                <a:spLocks/>
              </p:cNvSpPr>
              <p:nvPr/>
            </p:nvSpPr>
            <p:spPr bwMode="auto">
              <a:xfrm>
                <a:off x="1834" y="807"/>
                <a:ext cx="17" cy="17"/>
              </a:xfrm>
              <a:custGeom>
                <a:avLst/>
                <a:gdLst>
                  <a:gd name="T0" fmla="*/ 3 w 17"/>
                  <a:gd name="T1" fmla="*/ 0 h 17"/>
                  <a:gd name="T2" fmla="*/ 16 w 17"/>
                  <a:gd name="T3" fmla="*/ 8 h 17"/>
                  <a:gd name="T4" fmla="*/ 9 w 17"/>
                  <a:gd name="T5" fmla="*/ 16 h 17"/>
                  <a:gd name="T6" fmla="*/ 0 w 17"/>
                  <a:gd name="T7" fmla="*/ 8 h 17"/>
                  <a:gd name="T8" fmla="*/ 3 w 17"/>
                  <a:gd name="T9" fmla="*/ 0 h 17"/>
                </a:gdLst>
                <a:ahLst/>
                <a:cxnLst>
                  <a:cxn ang="0">
                    <a:pos x="T0" y="T1"/>
                  </a:cxn>
                  <a:cxn ang="0">
                    <a:pos x="T2" y="T3"/>
                  </a:cxn>
                  <a:cxn ang="0">
                    <a:pos x="T4" y="T5"/>
                  </a:cxn>
                  <a:cxn ang="0">
                    <a:pos x="T6" y="T7"/>
                  </a:cxn>
                  <a:cxn ang="0">
                    <a:pos x="T8" y="T9"/>
                  </a:cxn>
                </a:cxnLst>
                <a:rect l="0" t="0" r="r" b="b"/>
                <a:pathLst>
                  <a:path w="17" h="17">
                    <a:moveTo>
                      <a:pt x="3" y="0"/>
                    </a:moveTo>
                    <a:lnTo>
                      <a:pt x="16" y="8"/>
                    </a:lnTo>
                    <a:lnTo>
                      <a:pt x="9" y="16"/>
                    </a:lnTo>
                    <a:lnTo>
                      <a:pt x="0" y="8"/>
                    </a:lnTo>
                    <a:lnTo>
                      <a:pt x="3"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 name="Freeform 182"/>
              <p:cNvSpPr>
                <a:spLocks/>
              </p:cNvSpPr>
              <p:nvPr/>
            </p:nvSpPr>
            <p:spPr bwMode="auto">
              <a:xfrm>
                <a:off x="1834" y="803"/>
                <a:ext cx="15" cy="10"/>
              </a:xfrm>
              <a:custGeom>
                <a:avLst/>
                <a:gdLst>
                  <a:gd name="T0" fmla="*/ 7 w 15"/>
                  <a:gd name="T1" fmla="*/ 3 h 10"/>
                  <a:gd name="T2" fmla="*/ 12 w 15"/>
                  <a:gd name="T3" fmla="*/ 6 h 10"/>
                  <a:gd name="T4" fmla="*/ 14 w 15"/>
                  <a:gd name="T5" fmla="*/ 7 h 10"/>
                  <a:gd name="T6" fmla="*/ 10 w 15"/>
                  <a:gd name="T7" fmla="*/ 9 h 10"/>
                  <a:gd name="T8" fmla="*/ 0 w 15"/>
                  <a:gd name="T9" fmla="*/ 3 h 10"/>
                  <a:gd name="T10" fmla="*/ 1 w 15"/>
                  <a:gd name="T11" fmla="*/ 0 h 10"/>
                  <a:gd name="T12" fmla="*/ 7 w 15"/>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15" h="10">
                    <a:moveTo>
                      <a:pt x="7" y="3"/>
                    </a:moveTo>
                    <a:lnTo>
                      <a:pt x="12" y="6"/>
                    </a:lnTo>
                    <a:lnTo>
                      <a:pt x="14" y="7"/>
                    </a:lnTo>
                    <a:lnTo>
                      <a:pt x="10" y="9"/>
                    </a:lnTo>
                    <a:lnTo>
                      <a:pt x="0" y="3"/>
                    </a:lnTo>
                    <a:lnTo>
                      <a:pt x="1" y="0"/>
                    </a:lnTo>
                    <a:lnTo>
                      <a:pt x="7" y="3"/>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5" name="Freeform 183"/>
              <p:cNvSpPr>
                <a:spLocks/>
              </p:cNvSpPr>
              <p:nvPr/>
            </p:nvSpPr>
            <p:spPr bwMode="auto">
              <a:xfrm>
                <a:off x="1805" y="797"/>
                <a:ext cx="16" cy="17"/>
              </a:xfrm>
              <a:custGeom>
                <a:avLst/>
                <a:gdLst>
                  <a:gd name="T0" fmla="*/ 2 w 16"/>
                  <a:gd name="T1" fmla="*/ 0 h 17"/>
                  <a:gd name="T2" fmla="*/ 15 w 16"/>
                  <a:gd name="T3" fmla="*/ 7 h 17"/>
                  <a:gd name="T4" fmla="*/ 13 w 16"/>
                  <a:gd name="T5" fmla="*/ 16 h 17"/>
                  <a:gd name="T6" fmla="*/ 0 w 16"/>
                  <a:gd name="T7" fmla="*/ 12 h 17"/>
                  <a:gd name="T8" fmla="*/ 2 w 16"/>
                  <a:gd name="T9" fmla="*/ 0 h 17"/>
                </a:gdLst>
                <a:ahLst/>
                <a:cxnLst>
                  <a:cxn ang="0">
                    <a:pos x="T0" y="T1"/>
                  </a:cxn>
                  <a:cxn ang="0">
                    <a:pos x="T2" y="T3"/>
                  </a:cxn>
                  <a:cxn ang="0">
                    <a:pos x="T4" y="T5"/>
                  </a:cxn>
                  <a:cxn ang="0">
                    <a:pos x="T6" y="T7"/>
                  </a:cxn>
                  <a:cxn ang="0">
                    <a:pos x="T8" y="T9"/>
                  </a:cxn>
                </a:cxnLst>
                <a:rect l="0" t="0" r="r" b="b"/>
                <a:pathLst>
                  <a:path w="16" h="17">
                    <a:moveTo>
                      <a:pt x="2" y="0"/>
                    </a:moveTo>
                    <a:lnTo>
                      <a:pt x="15" y="7"/>
                    </a:lnTo>
                    <a:lnTo>
                      <a:pt x="13" y="16"/>
                    </a:lnTo>
                    <a:lnTo>
                      <a:pt x="0" y="12"/>
                    </a:lnTo>
                    <a:lnTo>
                      <a:pt x="2"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6" name="Freeform 184"/>
              <p:cNvSpPr>
                <a:spLocks/>
              </p:cNvSpPr>
              <p:nvPr/>
            </p:nvSpPr>
            <p:spPr bwMode="auto">
              <a:xfrm>
                <a:off x="1807" y="797"/>
                <a:ext cx="15" cy="6"/>
              </a:xfrm>
              <a:custGeom>
                <a:avLst/>
                <a:gdLst>
                  <a:gd name="T0" fmla="*/ 10 w 15"/>
                  <a:gd name="T1" fmla="*/ 0 h 6"/>
                  <a:gd name="T2" fmla="*/ 13 w 15"/>
                  <a:gd name="T3" fmla="*/ 4 h 6"/>
                  <a:gd name="T4" fmla="*/ 14 w 15"/>
                  <a:gd name="T5" fmla="*/ 5 h 6"/>
                  <a:gd name="T6" fmla="*/ 13 w 15"/>
                  <a:gd name="T7" fmla="*/ 4 h 6"/>
                  <a:gd name="T8" fmla="*/ 9 w 15"/>
                  <a:gd name="T9" fmla="*/ 3 h 6"/>
                  <a:gd name="T10" fmla="*/ 4 w 15"/>
                  <a:gd name="T11" fmla="*/ 1 h 6"/>
                  <a:gd name="T12" fmla="*/ 0 w 15"/>
                  <a:gd name="T13" fmla="*/ 0 h 6"/>
                  <a:gd name="T14" fmla="*/ 4 w 15"/>
                  <a:gd name="T15" fmla="*/ 1 h 6"/>
                  <a:gd name="T16" fmla="*/ 10 w 15"/>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6">
                    <a:moveTo>
                      <a:pt x="10" y="0"/>
                    </a:moveTo>
                    <a:lnTo>
                      <a:pt x="13" y="4"/>
                    </a:lnTo>
                    <a:lnTo>
                      <a:pt x="14" y="5"/>
                    </a:lnTo>
                    <a:lnTo>
                      <a:pt x="13" y="4"/>
                    </a:lnTo>
                    <a:lnTo>
                      <a:pt x="9" y="3"/>
                    </a:lnTo>
                    <a:lnTo>
                      <a:pt x="4" y="1"/>
                    </a:lnTo>
                    <a:lnTo>
                      <a:pt x="0" y="0"/>
                    </a:lnTo>
                    <a:lnTo>
                      <a:pt x="4" y="1"/>
                    </a:lnTo>
                    <a:lnTo>
                      <a:pt x="10"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7" name="Freeform 185"/>
              <p:cNvSpPr>
                <a:spLocks/>
              </p:cNvSpPr>
              <p:nvPr/>
            </p:nvSpPr>
            <p:spPr bwMode="auto">
              <a:xfrm>
                <a:off x="1793" y="789"/>
                <a:ext cx="14" cy="17"/>
              </a:xfrm>
              <a:custGeom>
                <a:avLst/>
                <a:gdLst>
                  <a:gd name="T0" fmla="*/ 0 w 14"/>
                  <a:gd name="T1" fmla="*/ 0 h 17"/>
                  <a:gd name="T2" fmla="*/ 13 w 14"/>
                  <a:gd name="T3" fmla="*/ 8 h 17"/>
                  <a:gd name="T4" fmla="*/ 7 w 14"/>
                  <a:gd name="T5" fmla="*/ 16 h 17"/>
                  <a:gd name="T6" fmla="*/ 0 w 14"/>
                  <a:gd name="T7" fmla="*/ 10 h 17"/>
                  <a:gd name="T8" fmla="*/ 0 w 14"/>
                  <a:gd name="T9" fmla="*/ 0 h 17"/>
                </a:gdLst>
                <a:ahLst/>
                <a:cxnLst>
                  <a:cxn ang="0">
                    <a:pos x="T0" y="T1"/>
                  </a:cxn>
                  <a:cxn ang="0">
                    <a:pos x="T2" y="T3"/>
                  </a:cxn>
                  <a:cxn ang="0">
                    <a:pos x="T4" y="T5"/>
                  </a:cxn>
                  <a:cxn ang="0">
                    <a:pos x="T6" y="T7"/>
                  </a:cxn>
                  <a:cxn ang="0">
                    <a:pos x="T8" y="T9"/>
                  </a:cxn>
                </a:cxnLst>
                <a:rect l="0" t="0" r="r" b="b"/>
                <a:pathLst>
                  <a:path w="14" h="17">
                    <a:moveTo>
                      <a:pt x="0" y="0"/>
                    </a:moveTo>
                    <a:lnTo>
                      <a:pt x="13" y="8"/>
                    </a:lnTo>
                    <a:lnTo>
                      <a:pt x="7" y="16"/>
                    </a:lnTo>
                    <a:lnTo>
                      <a:pt x="0" y="10"/>
                    </a:lnTo>
                    <a:lnTo>
                      <a:pt x="0"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8" name="Freeform 186"/>
              <p:cNvSpPr>
                <a:spLocks/>
              </p:cNvSpPr>
              <p:nvPr/>
            </p:nvSpPr>
            <p:spPr bwMode="auto">
              <a:xfrm>
                <a:off x="1795" y="789"/>
                <a:ext cx="12" cy="10"/>
              </a:xfrm>
              <a:custGeom>
                <a:avLst/>
                <a:gdLst>
                  <a:gd name="T0" fmla="*/ 5 w 12"/>
                  <a:gd name="T1" fmla="*/ 3 h 10"/>
                  <a:gd name="T2" fmla="*/ 8 w 12"/>
                  <a:gd name="T3" fmla="*/ 6 h 10"/>
                  <a:gd name="T4" fmla="*/ 11 w 12"/>
                  <a:gd name="T5" fmla="*/ 9 h 10"/>
                  <a:gd name="T6" fmla="*/ 8 w 12"/>
                  <a:gd name="T7" fmla="*/ 8 h 10"/>
                  <a:gd name="T8" fmla="*/ 6 w 12"/>
                  <a:gd name="T9" fmla="*/ 5 h 10"/>
                  <a:gd name="T10" fmla="*/ 0 w 12"/>
                  <a:gd name="T11" fmla="*/ 3 h 10"/>
                  <a:gd name="T12" fmla="*/ 0 w 12"/>
                  <a:gd name="T13" fmla="*/ 0 h 10"/>
                  <a:gd name="T14" fmla="*/ 5 w 12"/>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5" y="3"/>
                    </a:moveTo>
                    <a:lnTo>
                      <a:pt x="8" y="6"/>
                    </a:lnTo>
                    <a:lnTo>
                      <a:pt x="11" y="9"/>
                    </a:lnTo>
                    <a:lnTo>
                      <a:pt x="8" y="8"/>
                    </a:lnTo>
                    <a:lnTo>
                      <a:pt x="6" y="5"/>
                    </a:lnTo>
                    <a:lnTo>
                      <a:pt x="0" y="3"/>
                    </a:lnTo>
                    <a:lnTo>
                      <a:pt x="0" y="0"/>
                    </a:lnTo>
                    <a:lnTo>
                      <a:pt x="5" y="3"/>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9" name="Freeform 187"/>
              <p:cNvSpPr>
                <a:spLocks/>
              </p:cNvSpPr>
              <p:nvPr/>
            </p:nvSpPr>
            <p:spPr bwMode="auto">
              <a:xfrm>
                <a:off x="1768" y="779"/>
                <a:ext cx="19" cy="21"/>
              </a:xfrm>
              <a:custGeom>
                <a:avLst/>
                <a:gdLst>
                  <a:gd name="T0" fmla="*/ 4 w 19"/>
                  <a:gd name="T1" fmla="*/ 0 h 21"/>
                  <a:gd name="T2" fmla="*/ 18 w 19"/>
                  <a:gd name="T3" fmla="*/ 9 h 21"/>
                  <a:gd name="T4" fmla="*/ 11 w 19"/>
                  <a:gd name="T5" fmla="*/ 20 h 21"/>
                  <a:gd name="T6" fmla="*/ 0 w 19"/>
                  <a:gd name="T7" fmla="*/ 12 h 21"/>
                  <a:gd name="T8" fmla="*/ 4 w 19"/>
                  <a:gd name="T9" fmla="*/ 0 h 21"/>
                </a:gdLst>
                <a:ahLst/>
                <a:cxnLst>
                  <a:cxn ang="0">
                    <a:pos x="T0" y="T1"/>
                  </a:cxn>
                  <a:cxn ang="0">
                    <a:pos x="T2" y="T3"/>
                  </a:cxn>
                  <a:cxn ang="0">
                    <a:pos x="T4" y="T5"/>
                  </a:cxn>
                  <a:cxn ang="0">
                    <a:pos x="T6" y="T7"/>
                  </a:cxn>
                  <a:cxn ang="0">
                    <a:pos x="T8" y="T9"/>
                  </a:cxn>
                </a:cxnLst>
                <a:rect l="0" t="0" r="r" b="b"/>
                <a:pathLst>
                  <a:path w="19" h="21">
                    <a:moveTo>
                      <a:pt x="4" y="0"/>
                    </a:moveTo>
                    <a:lnTo>
                      <a:pt x="18" y="9"/>
                    </a:lnTo>
                    <a:lnTo>
                      <a:pt x="11" y="20"/>
                    </a:lnTo>
                    <a:lnTo>
                      <a:pt x="0" y="12"/>
                    </a:lnTo>
                    <a:lnTo>
                      <a:pt x="4" y="0"/>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0" name="Freeform 188"/>
              <p:cNvSpPr>
                <a:spLocks/>
              </p:cNvSpPr>
              <p:nvPr/>
            </p:nvSpPr>
            <p:spPr bwMode="auto">
              <a:xfrm>
                <a:off x="1773" y="779"/>
                <a:ext cx="13" cy="11"/>
              </a:xfrm>
              <a:custGeom>
                <a:avLst/>
                <a:gdLst>
                  <a:gd name="T0" fmla="*/ 2 w 13"/>
                  <a:gd name="T1" fmla="*/ 2 h 11"/>
                  <a:gd name="T2" fmla="*/ 7 w 13"/>
                  <a:gd name="T3" fmla="*/ 6 h 11"/>
                  <a:gd name="T4" fmla="*/ 12 w 13"/>
                  <a:gd name="T5" fmla="*/ 10 h 11"/>
                  <a:gd name="T6" fmla="*/ 7 w 13"/>
                  <a:gd name="T7" fmla="*/ 6 h 11"/>
                  <a:gd name="T8" fmla="*/ 2 w 13"/>
                  <a:gd name="T9" fmla="*/ 2 h 11"/>
                  <a:gd name="T10" fmla="*/ 0 w 13"/>
                  <a:gd name="T11" fmla="*/ 0 h 11"/>
                  <a:gd name="T12" fmla="*/ 2 w 1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2" y="2"/>
                    </a:moveTo>
                    <a:lnTo>
                      <a:pt x="7" y="6"/>
                    </a:lnTo>
                    <a:lnTo>
                      <a:pt x="12" y="10"/>
                    </a:lnTo>
                    <a:lnTo>
                      <a:pt x="7" y="6"/>
                    </a:lnTo>
                    <a:lnTo>
                      <a:pt x="2" y="2"/>
                    </a:lnTo>
                    <a:lnTo>
                      <a:pt x="0" y="0"/>
                    </a:lnTo>
                    <a:lnTo>
                      <a:pt x="2" y="2"/>
                    </a:lnTo>
                  </a:path>
                </a:pathLst>
              </a:custGeom>
              <a:solidFill>
                <a:srgbClr val="AA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1" name="Freeform 189"/>
              <p:cNvSpPr>
                <a:spLocks/>
              </p:cNvSpPr>
              <p:nvPr/>
            </p:nvSpPr>
            <p:spPr bwMode="auto">
              <a:xfrm>
                <a:off x="1517" y="610"/>
                <a:ext cx="100" cy="42"/>
              </a:xfrm>
              <a:custGeom>
                <a:avLst/>
                <a:gdLst>
                  <a:gd name="T0" fmla="*/ 7 w 100"/>
                  <a:gd name="T1" fmla="*/ 41 h 42"/>
                  <a:gd name="T2" fmla="*/ 99 w 100"/>
                  <a:gd name="T3" fmla="*/ 7 h 42"/>
                  <a:gd name="T4" fmla="*/ 91 w 100"/>
                  <a:gd name="T5" fmla="*/ 0 h 42"/>
                  <a:gd name="T6" fmla="*/ 0 w 100"/>
                  <a:gd name="T7" fmla="*/ 34 h 42"/>
                  <a:gd name="T8" fmla="*/ 7 w 100"/>
                  <a:gd name="T9" fmla="*/ 41 h 42"/>
                </a:gdLst>
                <a:ahLst/>
                <a:cxnLst>
                  <a:cxn ang="0">
                    <a:pos x="T0" y="T1"/>
                  </a:cxn>
                  <a:cxn ang="0">
                    <a:pos x="T2" y="T3"/>
                  </a:cxn>
                  <a:cxn ang="0">
                    <a:pos x="T4" y="T5"/>
                  </a:cxn>
                  <a:cxn ang="0">
                    <a:pos x="T6" y="T7"/>
                  </a:cxn>
                  <a:cxn ang="0">
                    <a:pos x="T8" y="T9"/>
                  </a:cxn>
                </a:cxnLst>
                <a:rect l="0" t="0" r="r" b="b"/>
                <a:pathLst>
                  <a:path w="100" h="42">
                    <a:moveTo>
                      <a:pt x="7" y="41"/>
                    </a:moveTo>
                    <a:lnTo>
                      <a:pt x="99" y="7"/>
                    </a:lnTo>
                    <a:lnTo>
                      <a:pt x="91" y="0"/>
                    </a:lnTo>
                    <a:lnTo>
                      <a:pt x="0" y="34"/>
                    </a:lnTo>
                    <a:lnTo>
                      <a:pt x="7" y="41"/>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2" name="Freeform 190"/>
              <p:cNvSpPr>
                <a:spLocks/>
              </p:cNvSpPr>
              <p:nvPr/>
            </p:nvSpPr>
            <p:spPr bwMode="auto">
              <a:xfrm>
                <a:off x="1519" y="609"/>
                <a:ext cx="93" cy="43"/>
              </a:xfrm>
              <a:custGeom>
                <a:avLst/>
                <a:gdLst>
                  <a:gd name="T0" fmla="*/ 4 w 93"/>
                  <a:gd name="T1" fmla="*/ 42 h 43"/>
                  <a:gd name="T2" fmla="*/ 92 w 93"/>
                  <a:gd name="T3" fmla="*/ 7 h 43"/>
                  <a:gd name="T4" fmla="*/ 84 w 93"/>
                  <a:gd name="T5" fmla="*/ 0 h 43"/>
                  <a:gd name="T6" fmla="*/ 0 w 93"/>
                  <a:gd name="T7" fmla="*/ 33 h 43"/>
                  <a:gd name="T8" fmla="*/ 4 w 93"/>
                  <a:gd name="T9" fmla="*/ 42 h 43"/>
                </a:gdLst>
                <a:ahLst/>
                <a:cxnLst>
                  <a:cxn ang="0">
                    <a:pos x="T0" y="T1"/>
                  </a:cxn>
                  <a:cxn ang="0">
                    <a:pos x="T2" y="T3"/>
                  </a:cxn>
                  <a:cxn ang="0">
                    <a:pos x="T4" y="T5"/>
                  </a:cxn>
                  <a:cxn ang="0">
                    <a:pos x="T6" y="T7"/>
                  </a:cxn>
                  <a:cxn ang="0">
                    <a:pos x="T8" y="T9"/>
                  </a:cxn>
                </a:cxnLst>
                <a:rect l="0" t="0" r="r" b="b"/>
                <a:pathLst>
                  <a:path w="93" h="43">
                    <a:moveTo>
                      <a:pt x="4" y="42"/>
                    </a:moveTo>
                    <a:lnTo>
                      <a:pt x="92" y="7"/>
                    </a:lnTo>
                    <a:lnTo>
                      <a:pt x="84" y="0"/>
                    </a:lnTo>
                    <a:lnTo>
                      <a:pt x="0" y="33"/>
                    </a:lnTo>
                    <a:lnTo>
                      <a:pt x="4" y="42"/>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3" name="Freeform 191"/>
              <p:cNvSpPr>
                <a:spLocks/>
              </p:cNvSpPr>
              <p:nvPr/>
            </p:nvSpPr>
            <p:spPr bwMode="auto">
              <a:xfrm>
                <a:off x="1533" y="617"/>
                <a:ext cx="21" cy="25"/>
              </a:xfrm>
              <a:custGeom>
                <a:avLst/>
                <a:gdLst>
                  <a:gd name="T0" fmla="*/ 0 w 21"/>
                  <a:gd name="T1" fmla="*/ 5 h 25"/>
                  <a:gd name="T2" fmla="*/ 13 w 21"/>
                  <a:gd name="T3" fmla="*/ 0 h 25"/>
                  <a:gd name="T4" fmla="*/ 20 w 21"/>
                  <a:gd name="T5" fmla="*/ 18 h 25"/>
                  <a:gd name="T6" fmla="*/ 10 w 21"/>
                  <a:gd name="T7" fmla="*/ 24 h 25"/>
                  <a:gd name="T8" fmla="*/ 0 w 21"/>
                  <a:gd name="T9" fmla="*/ 5 h 25"/>
                </a:gdLst>
                <a:ahLst/>
                <a:cxnLst>
                  <a:cxn ang="0">
                    <a:pos x="T0" y="T1"/>
                  </a:cxn>
                  <a:cxn ang="0">
                    <a:pos x="T2" y="T3"/>
                  </a:cxn>
                  <a:cxn ang="0">
                    <a:pos x="T4" y="T5"/>
                  </a:cxn>
                  <a:cxn ang="0">
                    <a:pos x="T6" y="T7"/>
                  </a:cxn>
                  <a:cxn ang="0">
                    <a:pos x="T8" y="T9"/>
                  </a:cxn>
                </a:cxnLst>
                <a:rect l="0" t="0" r="r" b="b"/>
                <a:pathLst>
                  <a:path w="21" h="25">
                    <a:moveTo>
                      <a:pt x="0" y="5"/>
                    </a:moveTo>
                    <a:lnTo>
                      <a:pt x="13" y="0"/>
                    </a:lnTo>
                    <a:lnTo>
                      <a:pt x="20" y="18"/>
                    </a:lnTo>
                    <a:lnTo>
                      <a:pt x="10" y="24"/>
                    </a:lnTo>
                    <a:lnTo>
                      <a:pt x="0" y="5"/>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4" name="Freeform 192"/>
              <p:cNvSpPr>
                <a:spLocks/>
              </p:cNvSpPr>
              <p:nvPr/>
            </p:nvSpPr>
            <p:spPr bwMode="auto">
              <a:xfrm>
                <a:off x="1574" y="598"/>
                <a:ext cx="21" cy="23"/>
              </a:xfrm>
              <a:custGeom>
                <a:avLst/>
                <a:gdLst>
                  <a:gd name="T0" fmla="*/ 0 w 21"/>
                  <a:gd name="T1" fmla="*/ 1 h 23"/>
                  <a:gd name="T2" fmla="*/ 11 w 21"/>
                  <a:gd name="T3" fmla="*/ 0 h 23"/>
                  <a:gd name="T4" fmla="*/ 20 w 21"/>
                  <a:gd name="T5" fmla="*/ 19 h 23"/>
                  <a:gd name="T6" fmla="*/ 9 w 21"/>
                  <a:gd name="T7" fmla="*/ 22 h 23"/>
                  <a:gd name="T8" fmla="*/ 0 w 21"/>
                  <a:gd name="T9" fmla="*/ 1 h 23"/>
                </a:gdLst>
                <a:ahLst/>
                <a:cxnLst>
                  <a:cxn ang="0">
                    <a:pos x="T0" y="T1"/>
                  </a:cxn>
                  <a:cxn ang="0">
                    <a:pos x="T2" y="T3"/>
                  </a:cxn>
                  <a:cxn ang="0">
                    <a:pos x="T4" y="T5"/>
                  </a:cxn>
                  <a:cxn ang="0">
                    <a:pos x="T6" y="T7"/>
                  </a:cxn>
                  <a:cxn ang="0">
                    <a:pos x="T8" y="T9"/>
                  </a:cxn>
                </a:cxnLst>
                <a:rect l="0" t="0" r="r" b="b"/>
                <a:pathLst>
                  <a:path w="21" h="23">
                    <a:moveTo>
                      <a:pt x="0" y="1"/>
                    </a:moveTo>
                    <a:lnTo>
                      <a:pt x="11" y="0"/>
                    </a:lnTo>
                    <a:lnTo>
                      <a:pt x="20" y="19"/>
                    </a:lnTo>
                    <a:lnTo>
                      <a:pt x="9" y="22"/>
                    </a:lnTo>
                    <a:lnTo>
                      <a:pt x="0" y="1"/>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5" name="Freeform 193"/>
              <p:cNvSpPr>
                <a:spLocks/>
              </p:cNvSpPr>
              <p:nvPr/>
            </p:nvSpPr>
            <p:spPr bwMode="auto">
              <a:xfrm>
                <a:off x="1387" y="217"/>
                <a:ext cx="340" cy="384"/>
              </a:xfrm>
              <a:custGeom>
                <a:avLst/>
                <a:gdLst>
                  <a:gd name="T0" fmla="*/ 283 w 340"/>
                  <a:gd name="T1" fmla="*/ 16 h 384"/>
                  <a:gd name="T2" fmla="*/ 304 w 340"/>
                  <a:gd name="T3" fmla="*/ 33 h 384"/>
                  <a:gd name="T4" fmla="*/ 323 w 340"/>
                  <a:gd name="T5" fmla="*/ 60 h 384"/>
                  <a:gd name="T6" fmla="*/ 325 w 340"/>
                  <a:gd name="T7" fmla="*/ 74 h 384"/>
                  <a:gd name="T8" fmla="*/ 333 w 340"/>
                  <a:gd name="T9" fmla="*/ 88 h 384"/>
                  <a:gd name="T10" fmla="*/ 335 w 340"/>
                  <a:gd name="T11" fmla="*/ 102 h 384"/>
                  <a:gd name="T12" fmla="*/ 338 w 340"/>
                  <a:gd name="T13" fmla="*/ 117 h 384"/>
                  <a:gd name="T14" fmla="*/ 339 w 340"/>
                  <a:gd name="T15" fmla="*/ 136 h 384"/>
                  <a:gd name="T16" fmla="*/ 338 w 340"/>
                  <a:gd name="T17" fmla="*/ 155 h 384"/>
                  <a:gd name="T18" fmla="*/ 332 w 340"/>
                  <a:gd name="T19" fmla="*/ 171 h 384"/>
                  <a:gd name="T20" fmla="*/ 332 w 340"/>
                  <a:gd name="T21" fmla="*/ 191 h 384"/>
                  <a:gd name="T22" fmla="*/ 325 w 340"/>
                  <a:gd name="T23" fmla="*/ 210 h 384"/>
                  <a:gd name="T24" fmla="*/ 318 w 340"/>
                  <a:gd name="T25" fmla="*/ 228 h 384"/>
                  <a:gd name="T26" fmla="*/ 307 w 340"/>
                  <a:gd name="T27" fmla="*/ 244 h 384"/>
                  <a:gd name="T28" fmla="*/ 301 w 340"/>
                  <a:gd name="T29" fmla="*/ 263 h 384"/>
                  <a:gd name="T30" fmla="*/ 286 w 340"/>
                  <a:gd name="T31" fmla="*/ 281 h 384"/>
                  <a:gd name="T32" fmla="*/ 274 w 340"/>
                  <a:gd name="T33" fmla="*/ 297 h 384"/>
                  <a:gd name="T34" fmla="*/ 259 w 340"/>
                  <a:gd name="T35" fmla="*/ 315 h 384"/>
                  <a:gd name="T36" fmla="*/ 244 w 340"/>
                  <a:gd name="T37" fmla="*/ 326 h 384"/>
                  <a:gd name="T38" fmla="*/ 227 w 340"/>
                  <a:gd name="T39" fmla="*/ 339 h 384"/>
                  <a:gd name="T40" fmla="*/ 214 w 340"/>
                  <a:gd name="T41" fmla="*/ 351 h 384"/>
                  <a:gd name="T42" fmla="*/ 196 w 340"/>
                  <a:gd name="T43" fmla="*/ 358 h 384"/>
                  <a:gd name="T44" fmla="*/ 182 w 340"/>
                  <a:gd name="T45" fmla="*/ 366 h 384"/>
                  <a:gd name="T46" fmla="*/ 167 w 340"/>
                  <a:gd name="T47" fmla="*/ 372 h 384"/>
                  <a:gd name="T48" fmla="*/ 150 w 340"/>
                  <a:gd name="T49" fmla="*/ 377 h 384"/>
                  <a:gd name="T50" fmla="*/ 133 w 340"/>
                  <a:gd name="T51" fmla="*/ 381 h 384"/>
                  <a:gd name="T52" fmla="*/ 119 w 340"/>
                  <a:gd name="T53" fmla="*/ 383 h 384"/>
                  <a:gd name="T54" fmla="*/ 103 w 340"/>
                  <a:gd name="T55" fmla="*/ 381 h 384"/>
                  <a:gd name="T56" fmla="*/ 90 w 340"/>
                  <a:gd name="T57" fmla="*/ 379 h 384"/>
                  <a:gd name="T58" fmla="*/ 73 w 340"/>
                  <a:gd name="T59" fmla="*/ 373 h 384"/>
                  <a:gd name="T60" fmla="*/ 62 w 340"/>
                  <a:gd name="T61" fmla="*/ 367 h 384"/>
                  <a:gd name="T62" fmla="*/ 47 w 340"/>
                  <a:gd name="T63" fmla="*/ 359 h 384"/>
                  <a:gd name="T64" fmla="*/ 34 w 340"/>
                  <a:gd name="T65" fmla="*/ 346 h 384"/>
                  <a:gd name="T66" fmla="*/ 25 w 340"/>
                  <a:gd name="T67" fmla="*/ 334 h 384"/>
                  <a:gd name="T68" fmla="*/ 20 w 340"/>
                  <a:gd name="T69" fmla="*/ 322 h 384"/>
                  <a:gd name="T70" fmla="*/ 10 w 340"/>
                  <a:gd name="T71" fmla="*/ 311 h 384"/>
                  <a:gd name="T72" fmla="*/ 5 w 340"/>
                  <a:gd name="T73" fmla="*/ 291 h 384"/>
                  <a:gd name="T74" fmla="*/ 6 w 340"/>
                  <a:gd name="T75" fmla="*/ 277 h 384"/>
                  <a:gd name="T76" fmla="*/ 5 w 340"/>
                  <a:gd name="T77" fmla="*/ 259 h 384"/>
                  <a:gd name="T78" fmla="*/ 1 w 340"/>
                  <a:gd name="T79" fmla="*/ 242 h 384"/>
                  <a:gd name="T80" fmla="*/ 1 w 340"/>
                  <a:gd name="T81" fmla="*/ 225 h 384"/>
                  <a:gd name="T82" fmla="*/ 0 w 340"/>
                  <a:gd name="T83" fmla="*/ 208 h 384"/>
                  <a:gd name="T84" fmla="*/ 9 w 340"/>
                  <a:gd name="T85" fmla="*/ 187 h 384"/>
                  <a:gd name="T86" fmla="*/ 12 w 340"/>
                  <a:gd name="T87" fmla="*/ 169 h 384"/>
                  <a:gd name="T88" fmla="*/ 21 w 340"/>
                  <a:gd name="T89" fmla="*/ 152 h 384"/>
                  <a:gd name="T90" fmla="*/ 29 w 340"/>
                  <a:gd name="T91" fmla="*/ 131 h 384"/>
                  <a:gd name="T92" fmla="*/ 39 w 340"/>
                  <a:gd name="T93" fmla="*/ 113 h 384"/>
                  <a:gd name="T94" fmla="*/ 50 w 340"/>
                  <a:gd name="T95" fmla="*/ 98 h 384"/>
                  <a:gd name="T96" fmla="*/ 64 w 340"/>
                  <a:gd name="T97" fmla="*/ 79 h 384"/>
                  <a:gd name="T98" fmla="*/ 77 w 340"/>
                  <a:gd name="T99" fmla="*/ 66 h 384"/>
                  <a:gd name="T100" fmla="*/ 92 w 340"/>
                  <a:gd name="T101" fmla="*/ 52 h 384"/>
                  <a:gd name="T102" fmla="*/ 107 w 340"/>
                  <a:gd name="T103" fmla="*/ 41 h 384"/>
                  <a:gd name="T104" fmla="*/ 122 w 340"/>
                  <a:gd name="T105" fmla="*/ 31 h 384"/>
                  <a:gd name="T106" fmla="*/ 135 w 340"/>
                  <a:gd name="T107" fmla="*/ 22 h 384"/>
                  <a:gd name="T108" fmla="*/ 156 w 340"/>
                  <a:gd name="T109" fmla="*/ 14 h 384"/>
                  <a:gd name="T110" fmla="*/ 172 w 340"/>
                  <a:gd name="T111" fmla="*/ 10 h 384"/>
                  <a:gd name="T112" fmla="*/ 190 w 340"/>
                  <a:gd name="T113" fmla="*/ 3 h 384"/>
                  <a:gd name="T114" fmla="*/ 204 w 340"/>
                  <a:gd name="T115" fmla="*/ 0 h 384"/>
                  <a:gd name="T116" fmla="*/ 222 w 340"/>
                  <a:gd name="T117" fmla="*/ 1 h 384"/>
                  <a:gd name="T118" fmla="*/ 236 w 340"/>
                  <a:gd name="T119" fmla="*/ 3 h 384"/>
                  <a:gd name="T120" fmla="*/ 252 w 340"/>
                  <a:gd name="T121" fmla="*/ 5 h 384"/>
                  <a:gd name="T122" fmla="*/ 267 w 340"/>
                  <a:gd name="T123" fmla="*/ 11 h 384"/>
                  <a:gd name="T124" fmla="*/ 283 w 340"/>
                  <a:gd name="T125" fmla="*/ 1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0" h="384">
                    <a:moveTo>
                      <a:pt x="283" y="16"/>
                    </a:moveTo>
                    <a:lnTo>
                      <a:pt x="304" y="33"/>
                    </a:lnTo>
                    <a:lnTo>
                      <a:pt x="323" y="60"/>
                    </a:lnTo>
                    <a:lnTo>
                      <a:pt x="325" y="74"/>
                    </a:lnTo>
                    <a:lnTo>
                      <a:pt x="333" y="88"/>
                    </a:lnTo>
                    <a:lnTo>
                      <a:pt x="335" y="102"/>
                    </a:lnTo>
                    <a:lnTo>
                      <a:pt x="338" y="117"/>
                    </a:lnTo>
                    <a:lnTo>
                      <a:pt x="339" y="136"/>
                    </a:lnTo>
                    <a:lnTo>
                      <a:pt x="338" y="155"/>
                    </a:lnTo>
                    <a:lnTo>
                      <a:pt x="332" y="171"/>
                    </a:lnTo>
                    <a:lnTo>
                      <a:pt x="332" y="191"/>
                    </a:lnTo>
                    <a:lnTo>
                      <a:pt x="325" y="210"/>
                    </a:lnTo>
                    <a:lnTo>
                      <a:pt x="318" y="228"/>
                    </a:lnTo>
                    <a:lnTo>
                      <a:pt x="307" y="244"/>
                    </a:lnTo>
                    <a:lnTo>
                      <a:pt x="301" y="263"/>
                    </a:lnTo>
                    <a:lnTo>
                      <a:pt x="286" y="281"/>
                    </a:lnTo>
                    <a:lnTo>
                      <a:pt x="274" y="297"/>
                    </a:lnTo>
                    <a:lnTo>
                      <a:pt x="259" y="315"/>
                    </a:lnTo>
                    <a:lnTo>
                      <a:pt x="244" y="326"/>
                    </a:lnTo>
                    <a:lnTo>
                      <a:pt x="227" y="339"/>
                    </a:lnTo>
                    <a:lnTo>
                      <a:pt x="214" y="351"/>
                    </a:lnTo>
                    <a:lnTo>
                      <a:pt x="196" y="358"/>
                    </a:lnTo>
                    <a:lnTo>
                      <a:pt x="182" y="366"/>
                    </a:lnTo>
                    <a:lnTo>
                      <a:pt x="167" y="372"/>
                    </a:lnTo>
                    <a:lnTo>
                      <a:pt x="150" y="377"/>
                    </a:lnTo>
                    <a:lnTo>
                      <a:pt x="133" y="381"/>
                    </a:lnTo>
                    <a:lnTo>
                      <a:pt x="119" y="383"/>
                    </a:lnTo>
                    <a:lnTo>
                      <a:pt x="103" y="381"/>
                    </a:lnTo>
                    <a:lnTo>
                      <a:pt x="90" y="379"/>
                    </a:lnTo>
                    <a:lnTo>
                      <a:pt x="73" y="373"/>
                    </a:lnTo>
                    <a:lnTo>
                      <a:pt x="62" y="367"/>
                    </a:lnTo>
                    <a:lnTo>
                      <a:pt x="47" y="359"/>
                    </a:lnTo>
                    <a:lnTo>
                      <a:pt x="34" y="346"/>
                    </a:lnTo>
                    <a:lnTo>
                      <a:pt x="25" y="334"/>
                    </a:lnTo>
                    <a:lnTo>
                      <a:pt x="20" y="322"/>
                    </a:lnTo>
                    <a:lnTo>
                      <a:pt x="10" y="311"/>
                    </a:lnTo>
                    <a:lnTo>
                      <a:pt x="5" y="291"/>
                    </a:lnTo>
                    <a:lnTo>
                      <a:pt x="6" y="277"/>
                    </a:lnTo>
                    <a:lnTo>
                      <a:pt x="5" y="259"/>
                    </a:lnTo>
                    <a:lnTo>
                      <a:pt x="1" y="242"/>
                    </a:lnTo>
                    <a:lnTo>
                      <a:pt x="1" y="225"/>
                    </a:lnTo>
                    <a:lnTo>
                      <a:pt x="0" y="208"/>
                    </a:lnTo>
                    <a:lnTo>
                      <a:pt x="9" y="187"/>
                    </a:lnTo>
                    <a:lnTo>
                      <a:pt x="12" y="169"/>
                    </a:lnTo>
                    <a:lnTo>
                      <a:pt x="21" y="152"/>
                    </a:lnTo>
                    <a:lnTo>
                      <a:pt x="29" y="131"/>
                    </a:lnTo>
                    <a:lnTo>
                      <a:pt x="39" y="113"/>
                    </a:lnTo>
                    <a:lnTo>
                      <a:pt x="50" y="98"/>
                    </a:lnTo>
                    <a:lnTo>
                      <a:pt x="64" y="79"/>
                    </a:lnTo>
                    <a:lnTo>
                      <a:pt x="77" y="66"/>
                    </a:lnTo>
                    <a:lnTo>
                      <a:pt x="92" y="52"/>
                    </a:lnTo>
                    <a:lnTo>
                      <a:pt x="107" y="41"/>
                    </a:lnTo>
                    <a:lnTo>
                      <a:pt x="122" y="31"/>
                    </a:lnTo>
                    <a:lnTo>
                      <a:pt x="135" y="22"/>
                    </a:lnTo>
                    <a:lnTo>
                      <a:pt x="156" y="14"/>
                    </a:lnTo>
                    <a:lnTo>
                      <a:pt x="172" y="10"/>
                    </a:lnTo>
                    <a:lnTo>
                      <a:pt x="190" y="3"/>
                    </a:lnTo>
                    <a:lnTo>
                      <a:pt x="204" y="0"/>
                    </a:lnTo>
                    <a:lnTo>
                      <a:pt x="222" y="1"/>
                    </a:lnTo>
                    <a:lnTo>
                      <a:pt x="236" y="3"/>
                    </a:lnTo>
                    <a:lnTo>
                      <a:pt x="252" y="5"/>
                    </a:lnTo>
                    <a:lnTo>
                      <a:pt x="267" y="11"/>
                    </a:lnTo>
                    <a:lnTo>
                      <a:pt x="283" y="16"/>
                    </a:lnTo>
                  </a:path>
                </a:pathLst>
              </a:custGeom>
              <a:solidFill>
                <a:srgbClr val="000000"/>
              </a:solidFill>
              <a:ln w="12700" cap="rnd" cmpd="sng">
                <a:solidFill>
                  <a:srgbClr val="FFFFFF"/>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 name="Freeform 194"/>
              <p:cNvSpPr>
                <a:spLocks/>
              </p:cNvSpPr>
              <p:nvPr/>
            </p:nvSpPr>
            <p:spPr bwMode="auto">
              <a:xfrm>
                <a:off x="1393" y="240"/>
                <a:ext cx="342" cy="378"/>
              </a:xfrm>
              <a:custGeom>
                <a:avLst/>
                <a:gdLst>
                  <a:gd name="T0" fmla="*/ 284 w 342"/>
                  <a:gd name="T1" fmla="*/ 18 h 378"/>
                  <a:gd name="T2" fmla="*/ 306 w 342"/>
                  <a:gd name="T3" fmla="*/ 35 h 378"/>
                  <a:gd name="T4" fmla="*/ 324 w 342"/>
                  <a:gd name="T5" fmla="*/ 58 h 378"/>
                  <a:gd name="T6" fmla="*/ 327 w 342"/>
                  <a:gd name="T7" fmla="*/ 75 h 378"/>
                  <a:gd name="T8" fmla="*/ 334 w 342"/>
                  <a:gd name="T9" fmla="*/ 89 h 378"/>
                  <a:gd name="T10" fmla="*/ 336 w 342"/>
                  <a:gd name="T11" fmla="*/ 103 h 378"/>
                  <a:gd name="T12" fmla="*/ 341 w 342"/>
                  <a:gd name="T13" fmla="*/ 119 h 378"/>
                  <a:gd name="T14" fmla="*/ 337 w 342"/>
                  <a:gd name="T15" fmla="*/ 136 h 378"/>
                  <a:gd name="T16" fmla="*/ 337 w 342"/>
                  <a:gd name="T17" fmla="*/ 156 h 378"/>
                  <a:gd name="T18" fmla="*/ 333 w 342"/>
                  <a:gd name="T19" fmla="*/ 172 h 378"/>
                  <a:gd name="T20" fmla="*/ 330 w 342"/>
                  <a:gd name="T21" fmla="*/ 189 h 378"/>
                  <a:gd name="T22" fmla="*/ 323 w 342"/>
                  <a:gd name="T23" fmla="*/ 209 h 378"/>
                  <a:gd name="T24" fmla="*/ 316 w 342"/>
                  <a:gd name="T25" fmla="*/ 227 h 378"/>
                  <a:gd name="T26" fmla="*/ 306 w 342"/>
                  <a:gd name="T27" fmla="*/ 244 h 378"/>
                  <a:gd name="T28" fmla="*/ 299 w 342"/>
                  <a:gd name="T29" fmla="*/ 262 h 378"/>
                  <a:gd name="T30" fmla="*/ 284 w 342"/>
                  <a:gd name="T31" fmla="*/ 280 h 378"/>
                  <a:gd name="T32" fmla="*/ 267 w 342"/>
                  <a:gd name="T33" fmla="*/ 296 h 378"/>
                  <a:gd name="T34" fmla="*/ 255 w 342"/>
                  <a:gd name="T35" fmla="*/ 312 h 378"/>
                  <a:gd name="T36" fmla="*/ 242 w 342"/>
                  <a:gd name="T37" fmla="*/ 325 h 378"/>
                  <a:gd name="T38" fmla="*/ 225 w 342"/>
                  <a:gd name="T39" fmla="*/ 337 h 378"/>
                  <a:gd name="T40" fmla="*/ 208 w 342"/>
                  <a:gd name="T41" fmla="*/ 347 h 378"/>
                  <a:gd name="T42" fmla="*/ 195 w 342"/>
                  <a:gd name="T43" fmla="*/ 357 h 378"/>
                  <a:gd name="T44" fmla="*/ 178 w 342"/>
                  <a:gd name="T45" fmla="*/ 363 h 378"/>
                  <a:gd name="T46" fmla="*/ 161 w 342"/>
                  <a:gd name="T47" fmla="*/ 369 h 378"/>
                  <a:gd name="T48" fmla="*/ 145 w 342"/>
                  <a:gd name="T49" fmla="*/ 374 h 378"/>
                  <a:gd name="T50" fmla="*/ 132 w 342"/>
                  <a:gd name="T51" fmla="*/ 376 h 378"/>
                  <a:gd name="T52" fmla="*/ 116 w 342"/>
                  <a:gd name="T53" fmla="*/ 377 h 378"/>
                  <a:gd name="T54" fmla="*/ 86 w 342"/>
                  <a:gd name="T55" fmla="*/ 374 h 378"/>
                  <a:gd name="T56" fmla="*/ 63 w 342"/>
                  <a:gd name="T57" fmla="*/ 361 h 378"/>
                  <a:gd name="T58" fmla="*/ 49 w 342"/>
                  <a:gd name="T59" fmla="*/ 353 h 378"/>
                  <a:gd name="T60" fmla="*/ 36 w 342"/>
                  <a:gd name="T61" fmla="*/ 340 h 378"/>
                  <a:gd name="T62" fmla="*/ 26 w 342"/>
                  <a:gd name="T63" fmla="*/ 331 h 378"/>
                  <a:gd name="T64" fmla="*/ 19 w 342"/>
                  <a:gd name="T65" fmla="*/ 319 h 378"/>
                  <a:gd name="T66" fmla="*/ 10 w 342"/>
                  <a:gd name="T67" fmla="*/ 306 h 378"/>
                  <a:gd name="T68" fmla="*/ 6 w 342"/>
                  <a:gd name="T69" fmla="*/ 289 h 378"/>
                  <a:gd name="T70" fmla="*/ 6 w 342"/>
                  <a:gd name="T71" fmla="*/ 272 h 378"/>
                  <a:gd name="T72" fmla="*/ 2 w 342"/>
                  <a:gd name="T73" fmla="*/ 254 h 378"/>
                  <a:gd name="T74" fmla="*/ 2 w 342"/>
                  <a:gd name="T75" fmla="*/ 238 h 378"/>
                  <a:gd name="T76" fmla="*/ 1 w 342"/>
                  <a:gd name="T77" fmla="*/ 221 h 378"/>
                  <a:gd name="T78" fmla="*/ 0 w 342"/>
                  <a:gd name="T79" fmla="*/ 204 h 378"/>
                  <a:gd name="T80" fmla="*/ 9 w 342"/>
                  <a:gd name="T81" fmla="*/ 183 h 378"/>
                  <a:gd name="T82" fmla="*/ 14 w 342"/>
                  <a:gd name="T83" fmla="*/ 168 h 378"/>
                  <a:gd name="T84" fmla="*/ 22 w 342"/>
                  <a:gd name="T85" fmla="*/ 149 h 378"/>
                  <a:gd name="T86" fmla="*/ 31 w 342"/>
                  <a:gd name="T87" fmla="*/ 128 h 378"/>
                  <a:gd name="T88" fmla="*/ 46 w 342"/>
                  <a:gd name="T89" fmla="*/ 115 h 378"/>
                  <a:gd name="T90" fmla="*/ 55 w 342"/>
                  <a:gd name="T91" fmla="*/ 98 h 378"/>
                  <a:gd name="T92" fmla="*/ 67 w 342"/>
                  <a:gd name="T93" fmla="*/ 78 h 378"/>
                  <a:gd name="T94" fmla="*/ 83 w 342"/>
                  <a:gd name="T95" fmla="*/ 68 h 378"/>
                  <a:gd name="T96" fmla="*/ 98 w 342"/>
                  <a:gd name="T97" fmla="*/ 53 h 378"/>
                  <a:gd name="T98" fmla="*/ 114 w 342"/>
                  <a:gd name="T99" fmla="*/ 43 h 378"/>
                  <a:gd name="T100" fmla="*/ 127 w 342"/>
                  <a:gd name="T101" fmla="*/ 31 h 378"/>
                  <a:gd name="T102" fmla="*/ 142 w 342"/>
                  <a:gd name="T103" fmla="*/ 23 h 378"/>
                  <a:gd name="T104" fmla="*/ 162 w 342"/>
                  <a:gd name="T105" fmla="*/ 15 h 378"/>
                  <a:gd name="T106" fmla="*/ 175 w 342"/>
                  <a:gd name="T107" fmla="*/ 9 h 378"/>
                  <a:gd name="T108" fmla="*/ 192 w 342"/>
                  <a:gd name="T109" fmla="*/ 2 h 378"/>
                  <a:gd name="T110" fmla="*/ 210 w 342"/>
                  <a:gd name="T111" fmla="*/ 2 h 378"/>
                  <a:gd name="T112" fmla="*/ 224 w 342"/>
                  <a:gd name="T113" fmla="*/ 0 h 378"/>
                  <a:gd name="T114" fmla="*/ 242 w 342"/>
                  <a:gd name="T115" fmla="*/ 3 h 378"/>
                  <a:gd name="T116" fmla="*/ 254 w 342"/>
                  <a:gd name="T117" fmla="*/ 4 h 378"/>
                  <a:gd name="T118" fmla="*/ 269 w 342"/>
                  <a:gd name="T119" fmla="*/ 12 h 378"/>
                  <a:gd name="T120" fmla="*/ 284 w 342"/>
                  <a:gd name="T121" fmla="*/ 1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2" h="378">
                    <a:moveTo>
                      <a:pt x="284" y="18"/>
                    </a:moveTo>
                    <a:lnTo>
                      <a:pt x="306" y="35"/>
                    </a:lnTo>
                    <a:lnTo>
                      <a:pt x="324" y="58"/>
                    </a:lnTo>
                    <a:lnTo>
                      <a:pt x="327" y="75"/>
                    </a:lnTo>
                    <a:lnTo>
                      <a:pt x="334" y="89"/>
                    </a:lnTo>
                    <a:lnTo>
                      <a:pt x="336" y="103"/>
                    </a:lnTo>
                    <a:lnTo>
                      <a:pt x="341" y="119"/>
                    </a:lnTo>
                    <a:lnTo>
                      <a:pt x="337" y="136"/>
                    </a:lnTo>
                    <a:lnTo>
                      <a:pt x="337" y="156"/>
                    </a:lnTo>
                    <a:lnTo>
                      <a:pt x="333" y="172"/>
                    </a:lnTo>
                    <a:lnTo>
                      <a:pt x="330" y="189"/>
                    </a:lnTo>
                    <a:lnTo>
                      <a:pt x="323" y="209"/>
                    </a:lnTo>
                    <a:lnTo>
                      <a:pt x="316" y="227"/>
                    </a:lnTo>
                    <a:lnTo>
                      <a:pt x="306" y="244"/>
                    </a:lnTo>
                    <a:lnTo>
                      <a:pt x="299" y="262"/>
                    </a:lnTo>
                    <a:lnTo>
                      <a:pt x="284" y="280"/>
                    </a:lnTo>
                    <a:lnTo>
                      <a:pt x="267" y="296"/>
                    </a:lnTo>
                    <a:lnTo>
                      <a:pt x="255" y="312"/>
                    </a:lnTo>
                    <a:lnTo>
                      <a:pt x="242" y="325"/>
                    </a:lnTo>
                    <a:lnTo>
                      <a:pt x="225" y="337"/>
                    </a:lnTo>
                    <a:lnTo>
                      <a:pt x="208" y="347"/>
                    </a:lnTo>
                    <a:lnTo>
                      <a:pt x="195" y="357"/>
                    </a:lnTo>
                    <a:lnTo>
                      <a:pt x="178" y="363"/>
                    </a:lnTo>
                    <a:lnTo>
                      <a:pt x="161" y="369"/>
                    </a:lnTo>
                    <a:lnTo>
                      <a:pt x="145" y="374"/>
                    </a:lnTo>
                    <a:lnTo>
                      <a:pt x="132" y="376"/>
                    </a:lnTo>
                    <a:lnTo>
                      <a:pt x="116" y="377"/>
                    </a:lnTo>
                    <a:lnTo>
                      <a:pt x="86" y="374"/>
                    </a:lnTo>
                    <a:lnTo>
                      <a:pt x="63" y="361"/>
                    </a:lnTo>
                    <a:lnTo>
                      <a:pt x="49" y="353"/>
                    </a:lnTo>
                    <a:lnTo>
                      <a:pt x="36" y="340"/>
                    </a:lnTo>
                    <a:lnTo>
                      <a:pt x="26" y="331"/>
                    </a:lnTo>
                    <a:lnTo>
                      <a:pt x="19" y="319"/>
                    </a:lnTo>
                    <a:lnTo>
                      <a:pt x="10" y="306"/>
                    </a:lnTo>
                    <a:lnTo>
                      <a:pt x="6" y="289"/>
                    </a:lnTo>
                    <a:lnTo>
                      <a:pt x="6" y="272"/>
                    </a:lnTo>
                    <a:lnTo>
                      <a:pt x="2" y="254"/>
                    </a:lnTo>
                    <a:lnTo>
                      <a:pt x="2" y="238"/>
                    </a:lnTo>
                    <a:lnTo>
                      <a:pt x="1" y="221"/>
                    </a:lnTo>
                    <a:lnTo>
                      <a:pt x="0" y="204"/>
                    </a:lnTo>
                    <a:lnTo>
                      <a:pt x="9" y="183"/>
                    </a:lnTo>
                    <a:lnTo>
                      <a:pt x="14" y="168"/>
                    </a:lnTo>
                    <a:lnTo>
                      <a:pt x="22" y="149"/>
                    </a:lnTo>
                    <a:lnTo>
                      <a:pt x="31" y="128"/>
                    </a:lnTo>
                    <a:lnTo>
                      <a:pt x="46" y="115"/>
                    </a:lnTo>
                    <a:lnTo>
                      <a:pt x="55" y="98"/>
                    </a:lnTo>
                    <a:lnTo>
                      <a:pt x="67" y="78"/>
                    </a:lnTo>
                    <a:lnTo>
                      <a:pt x="83" y="68"/>
                    </a:lnTo>
                    <a:lnTo>
                      <a:pt x="98" y="53"/>
                    </a:lnTo>
                    <a:lnTo>
                      <a:pt x="114" y="43"/>
                    </a:lnTo>
                    <a:lnTo>
                      <a:pt x="127" y="31"/>
                    </a:lnTo>
                    <a:lnTo>
                      <a:pt x="142" y="23"/>
                    </a:lnTo>
                    <a:lnTo>
                      <a:pt x="162" y="15"/>
                    </a:lnTo>
                    <a:lnTo>
                      <a:pt x="175" y="9"/>
                    </a:lnTo>
                    <a:lnTo>
                      <a:pt x="192" y="2"/>
                    </a:lnTo>
                    <a:lnTo>
                      <a:pt x="210" y="2"/>
                    </a:lnTo>
                    <a:lnTo>
                      <a:pt x="224" y="0"/>
                    </a:lnTo>
                    <a:lnTo>
                      <a:pt x="242" y="3"/>
                    </a:lnTo>
                    <a:lnTo>
                      <a:pt x="254" y="4"/>
                    </a:lnTo>
                    <a:lnTo>
                      <a:pt x="269" y="12"/>
                    </a:lnTo>
                    <a:lnTo>
                      <a:pt x="284" y="18"/>
                    </a:lnTo>
                  </a:path>
                </a:pathLst>
              </a:custGeom>
              <a:solidFill>
                <a:srgbClr val="FFFFF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7" name="Line 195"/>
              <p:cNvSpPr>
                <a:spLocks noChangeShapeType="1"/>
              </p:cNvSpPr>
              <p:nvPr/>
            </p:nvSpPr>
            <p:spPr bwMode="auto">
              <a:xfrm flipH="1">
                <a:off x="169" y="969"/>
                <a:ext cx="937" cy="411"/>
              </a:xfrm>
              <a:prstGeom prst="line">
                <a:avLst/>
              </a:prstGeom>
              <a:noFill/>
              <a:ln w="12700">
                <a:solidFill>
                  <a:srgbClr val="AAAAA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 name="Line 196"/>
              <p:cNvSpPr>
                <a:spLocks noChangeShapeType="1"/>
              </p:cNvSpPr>
              <p:nvPr/>
            </p:nvSpPr>
            <p:spPr bwMode="auto">
              <a:xfrm flipH="1">
                <a:off x="205" y="1121"/>
                <a:ext cx="931" cy="423"/>
              </a:xfrm>
              <a:prstGeom prst="line">
                <a:avLst/>
              </a:prstGeom>
              <a:noFill/>
              <a:ln w="12700">
                <a:solidFill>
                  <a:srgbClr val="AAAAA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9" name="Freeform 197"/>
              <p:cNvSpPr>
                <a:spLocks/>
              </p:cNvSpPr>
              <p:nvPr/>
            </p:nvSpPr>
            <p:spPr bwMode="auto">
              <a:xfrm>
                <a:off x="108" y="1278"/>
                <a:ext cx="9" cy="10"/>
              </a:xfrm>
              <a:custGeom>
                <a:avLst/>
                <a:gdLst>
                  <a:gd name="T0" fmla="*/ 0 w 9"/>
                  <a:gd name="T1" fmla="*/ 9 h 10"/>
                  <a:gd name="T2" fmla="*/ 8 w 9"/>
                  <a:gd name="T3" fmla="*/ 0 h 10"/>
                  <a:gd name="T4" fmla="*/ 0 w 9"/>
                  <a:gd name="T5" fmla="*/ 3 h 10"/>
                  <a:gd name="T6" fmla="*/ 0 w 9"/>
                  <a:gd name="T7" fmla="*/ 9 h 10"/>
                </a:gdLst>
                <a:ahLst/>
                <a:cxnLst>
                  <a:cxn ang="0">
                    <a:pos x="T0" y="T1"/>
                  </a:cxn>
                  <a:cxn ang="0">
                    <a:pos x="T2" y="T3"/>
                  </a:cxn>
                  <a:cxn ang="0">
                    <a:pos x="T4" y="T5"/>
                  </a:cxn>
                  <a:cxn ang="0">
                    <a:pos x="T6" y="T7"/>
                  </a:cxn>
                </a:cxnLst>
                <a:rect l="0" t="0" r="r" b="b"/>
                <a:pathLst>
                  <a:path w="9" h="10">
                    <a:moveTo>
                      <a:pt x="0" y="9"/>
                    </a:moveTo>
                    <a:lnTo>
                      <a:pt x="8" y="0"/>
                    </a:lnTo>
                    <a:lnTo>
                      <a:pt x="0" y="3"/>
                    </a:lnTo>
                    <a:lnTo>
                      <a:pt x="0" y="9"/>
                    </a:lnTo>
                  </a:path>
                </a:pathLst>
              </a:custGeom>
              <a:solidFill>
                <a:srgbClr val="7FE8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 name="Freeform 198"/>
              <p:cNvSpPr>
                <a:spLocks/>
              </p:cNvSpPr>
              <p:nvPr/>
            </p:nvSpPr>
            <p:spPr bwMode="auto">
              <a:xfrm>
                <a:off x="108" y="1249"/>
                <a:ext cx="82" cy="86"/>
              </a:xfrm>
              <a:custGeom>
                <a:avLst/>
                <a:gdLst>
                  <a:gd name="T0" fmla="*/ 7 w 82"/>
                  <a:gd name="T1" fmla="*/ 85 h 86"/>
                  <a:gd name="T2" fmla="*/ 81 w 82"/>
                  <a:gd name="T3" fmla="*/ 0 h 86"/>
                  <a:gd name="T4" fmla="*/ 0 w 82"/>
                  <a:gd name="T5" fmla="*/ 32 h 86"/>
                  <a:gd name="T6" fmla="*/ 7 w 82"/>
                  <a:gd name="T7" fmla="*/ 85 h 86"/>
                </a:gdLst>
                <a:ahLst/>
                <a:cxnLst>
                  <a:cxn ang="0">
                    <a:pos x="T0" y="T1"/>
                  </a:cxn>
                  <a:cxn ang="0">
                    <a:pos x="T2" y="T3"/>
                  </a:cxn>
                  <a:cxn ang="0">
                    <a:pos x="T4" y="T5"/>
                  </a:cxn>
                  <a:cxn ang="0">
                    <a:pos x="T6" y="T7"/>
                  </a:cxn>
                </a:cxnLst>
                <a:rect l="0" t="0" r="r" b="b"/>
                <a:pathLst>
                  <a:path w="82" h="86">
                    <a:moveTo>
                      <a:pt x="7" y="85"/>
                    </a:moveTo>
                    <a:lnTo>
                      <a:pt x="81" y="0"/>
                    </a:lnTo>
                    <a:lnTo>
                      <a:pt x="0" y="32"/>
                    </a:lnTo>
                    <a:lnTo>
                      <a:pt x="7" y="85"/>
                    </a:lnTo>
                  </a:path>
                </a:pathLst>
              </a:custGeom>
              <a:solidFill>
                <a:srgbClr val="7FDE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 name="Freeform 199"/>
              <p:cNvSpPr>
                <a:spLocks/>
              </p:cNvSpPr>
              <p:nvPr/>
            </p:nvSpPr>
            <p:spPr bwMode="auto">
              <a:xfrm>
                <a:off x="113" y="1223"/>
                <a:ext cx="151" cy="156"/>
              </a:xfrm>
              <a:custGeom>
                <a:avLst/>
                <a:gdLst>
                  <a:gd name="T0" fmla="*/ 12 w 151"/>
                  <a:gd name="T1" fmla="*/ 155 h 156"/>
                  <a:gd name="T2" fmla="*/ 150 w 151"/>
                  <a:gd name="T3" fmla="*/ 0 h 156"/>
                  <a:gd name="T4" fmla="*/ 33 w 151"/>
                  <a:gd name="T5" fmla="*/ 47 h 156"/>
                  <a:gd name="T6" fmla="*/ 0 w 151"/>
                  <a:gd name="T7" fmla="*/ 84 h 156"/>
                  <a:gd name="T8" fmla="*/ 12 w 151"/>
                  <a:gd name="T9" fmla="*/ 155 h 156"/>
                </a:gdLst>
                <a:ahLst/>
                <a:cxnLst>
                  <a:cxn ang="0">
                    <a:pos x="T0" y="T1"/>
                  </a:cxn>
                  <a:cxn ang="0">
                    <a:pos x="T2" y="T3"/>
                  </a:cxn>
                  <a:cxn ang="0">
                    <a:pos x="T4" y="T5"/>
                  </a:cxn>
                  <a:cxn ang="0">
                    <a:pos x="T6" y="T7"/>
                  </a:cxn>
                  <a:cxn ang="0">
                    <a:pos x="T8" y="T9"/>
                  </a:cxn>
                </a:cxnLst>
                <a:rect l="0" t="0" r="r" b="b"/>
                <a:pathLst>
                  <a:path w="151" h="156">
                    <a:moveTo>
                      <a:pt x="12" y="155"/>
                    </a:moveTo>
                    <a:lnTo>
                      <a:pt x="150" y="0"/>
                    </a:lnTo>
                    <a:lnTo>
                      <a:pt x="33" y="47"/>
                    </a:lnTo>
                    <a:lnTo>
                      <a:pt x="0" y="84"/>
                    </a:lnTo>
                    <a:lnTo>
                      <a:pt x="12" y="155"/>
                    </a:lnTo>
                  </a:path>
                </a:pathLst>
              </a:custGeom>
              <a:solidFill>
                <a:srgbClr val="7FD5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2" name="Freeform 200"/>
              <p:cNvSpPr>
                <a:spLocks/>
              </p:cNvSpPr>
              <p:nvPr/>
            </p:nvSpPr>
            <p:spPr bwMode="auto">
              <a:xfrm>
                <a:off x="120" y="1196"/>
                <a:ext cx="217" cy="229"/>
              </a:xfrm>
              <a:custGeom>
                <a:avLst/>
                <a:gdLst>
                  <a:gd name="T0" fmla="*/ 15 w 217"/>
                  <a:gd name="T1" fmla="*/ 228 h 229"/>
                  <a:gd name="T2" fmla="*/ 216 w 217"/>
                  <a:gd name="T3" fmla="*/ 0 h 229"/>
                  <a:gd name="T4" fmla="*/ 96 w 217"/>
                  <a:gd name="T5" fmla="*/ 42 h 229"/>
                  <a:gd name="T6" fmla="*/ 0 w 217"/>
                  <a:gd name="T7" fmla="*/ 156 h 229"/>
                  <a:gd name="T8" fmla="*/ 15 w 217"/>
                  <a:gd name="T9" fmla="*/ 228 h 229"/>
                </a:gdLst>
                <a:ahLst/>
                <a:cxnLst>
                  <a:cxn ang="0">
                    <a:pos x="T0" y="T1"/>
                  </a:cxn>
                  <a:cxn ang="0">
                    <a:pos x="T2" y="T3"/>
                  </a:cxn>
                  <a:cxn ang="0">
                    <a:pos x="T4" y="T5"/>
                  </a:cxn>
                  <a:cxn ang="0">
                    <a:pos x="T6" y="T7"/>
                  </a:cxn>
                  <a:cxn ang="0">
                    <a:pos x="T8" y="T9"/>
                  </a:cxn>
                </a:cxnLst>
                <a:rect l="0" t="0" r="r" b="b"/>
                <a:pathLst>
                  <a:path w="217" h="229">
                    <a:moveTo>
                      <a:pt x="15" y="228"/>
                    </a:moveTo>
                    <a:lnTo>
                      <a:pt x="216" y="0"/>
                    </a:lnTo>
                    <a:lnTo>
                      <a:pt x="96" y="42"/>
                    </a:lnTo>
                    <a:lnTo>
                      <a:pt x="0" y="156"/>
                    </a:lnTo>
                    <a:lnTo>
                      <a:pt x="15" y="228"/>
                    </a:lnTo>
                  </a:path>
                </a:pathLst>
              </a:custGeom>
              <a:solidFill>
                <a:srgbClr val="7FCD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3" name="Freeform 201"/>
              <p:cNvSpPr>
                <a:spLocks/>
              </p:cNvSpPr>
              <p:nvPr/>
            </p:nvSpPr>
            <p:spPr bwMode="auto">
              <a:xfrm>
                <a:off x="128" y="1163"/>
                <a:ext cx="281" cy="303"/>
              </a:xfrm>
              <a:custGeom>
                <a:avLst/>
                <a:gdLst>
                  <a:gd name="T0" fmla="*/ 12 w 281"/>
                  <a:gd name="T1" fmla="*/ 302 h 303"/>
                  <a:gd name="T2" fmla="*/ 280 w 281"/>
                  <a:gd name="T3" fmla="*/ 0 h 303"/>
                  <a:gd name="T4" fmla="*/ 159 w 281"/>
                  <a:gd name="T5" fmla="*/ 46 h 303"/>
                  <a:gd name="T6" fmla="*/ 0 w 281"/>
                  <a:gd name="T7" fmla="*/ 230 h 303"/>
                  <a:gd name="T8" fmla="*/ 12 w 281"/>
                  <a:gd name="T9" fmla="*/ 302 h 303"/>
                </a:gdLst>
                <a:ahLst/>
                <a:cxnLst>
                  <a:cxn ang="0">
                    <a:pos x="T0" y="T1"/>
                  </a:cxn>
                  <a:cxn ang="0">
                    <a:pos x="T2" y="T3"/>
                  </a:cxn>
                  <a:cxn ang="0">
                    <a:pos x="T4" y="T5"/>
                  </a:cxn>
                  <a:cxn ang="0">
                    <a:pos x="T6" y="T7"/>
                  </a:cxn>
                  <a:cxn ang="0">
                    <a:pos x="T8" y="T9"/>
                  </a:cxn>
                </a:cxnLst>
                <a:rect l="0" t="0" r="r" b="b"/>
                <a:pathLst>
                  <a:path w="281" h="303">
                    <a:moveTo>
                      <a:pt x="12" y="302"/>
                    </a:moveTo>
                    <a:lnTo>
                      <a:pt x="280" y="0"/>
                    </a:lnTo>
                    <a:lnTo>
                      <a:pt x="159" y="46"/>
                    </a:lnTo>
                    <a:lnTo>
                      <a:pt x="0" y="230"/>
                    </a:lnTo>
                    <a:lnTo>
                      <a:pt x="12" y="302"/>
                    </a:lnTo>
                  </a:path>
                </a:pathLst>
              </a:custGeom>
              <a:solidFill>
                <a:srgbClr val="7FC6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4" name="Freeform 202"/>
              <p:cNvSpPr>
                <a:spLocks/>
              </p:cNvSpPr>
              <p:nvPr/>
            </p:nvSpPr>
            <p:spPr bwMode="auto">
              <a:xfrm>
                <a:off x="134" y="1133"/>
                <a:ext cx="346" cy="382"/>
              </a:xfrm>
              <a:custGeom>
                <a:avLst/>
                <a:gdLst>
                  <a:gd name="T0" fmla="*/ 14 w 346"/>
                  <a:gd name="T1" fmla="*/ 381 h 382"/>
                  <a:gd name="T2" fmla="*/ 345 w 346"/>
                  <a:gd name="T3" fmla="*/ 0 h 382"/>
                  <a:gd name="T4" fmla="*/ 228 w 346"/>
                  <a:gd name="T5" fmla="*/ 48 h 382"/>
                  <a:gd name="T6" fmla="*/ 0 w 346"/>
                  <a:gd name="T7" fmla="*/ 308 h 382"/>
                  <a:gd name="T8" fmla="*/ 14 w 346"/>
                  <a:gd name="T9" fmla="*/ 381 h 382"/>
                </a:gdLst>
                <a:ahLst/>
                <a:cxnLst>
                  <a:cxn ang="0">
                    <a:pos x="T0" y="T1"/>
                  </a:cxn>
                  <a:cxn ang="0">
                    <a:pos x="T2" y="T3"/>
                  </a:cxn>
                  <a:cxn ang="0">
                    <a:pos x="T4" y="T5"/>
                  </a:cxn>
                  <a:cxn ang="0">
                    <a:pos x="T6" y="T7"/>
                  </a:cxn>
                  <a:cxn ang="0">
                    <a:pos x="T8" y="T9"/>
                  </a:cxn>
                </a:cxnLst>
                <a:rect l="0" t="0" r="r" b="b"/>
                <a:pathLst>
                  <a:path w="346" h="382">
                    <a:moveTo>
                      <a:pt x="14" y="381"/>
                    </a:moveTo>
                    <a:lnTo>
                      <a:pt x="345" y="0"/>
                    </a:lnTo>
                    <a:lnTo>
                      <a:pt x="228" y="48"/>
                    </a:lnTo>
                    <a:lnTo>
                      <a:pt x="0" y="308"/>
                    </a:lnTo>
                    <a:lnTo>
                      <a:pt x="14" y="381"/>
                    </a:lnTo>
                  </a:path>
                </a:pathLst>
              </a:custGeom>
              <a:solidFill>
                <a:srgbClr val="7FB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 name="Freeform 203"/>
              <p:cNvSpPr>
                <a:spLocks/>
              </p:cNvSpPr>
              <p:nvPr/>
            </p:nvSpPr>
            <p:spPr bwMode="auto">
              <a:xfrm>
                <a:off x="144" y="1118"/>
                <a:ext cx="380" cy="438"/>
              </a:xfrm>
              <a:custGeom>
                <a:avLst/>
                <a:gdLst>
                  <a:gd name="T0" fmla="*/ 13 w 380"/>
                  <a:gd name="T1" fmla="*/ 437 h 438"/>
                  <a:gd name="T2" fmla="*/ 379 w 380"/>
                  <a:gd name="T3" fmla="*/ 16 h 438"/>
                  <a:gd name="T4" fmla="*/ 379 w 380"/>
                  <a:gd name="T5" fmla="*/ 0 h 438"/>
                  <a:gd name="T6" fmla="*/ 288 w 380"/>
                  <a:gd name="T7" fmla="*/ 34 h 438"/>
                  <a:gd name="T8" fmla="*/ 0 w 380"/>
                  <a:gd name="T9" fmla="*/ 366 h 438"/>
                  <a:gd name="T10" fmla="*/ 13 w 380"/>
                  <a:gd name="T11" fmla="*/ 437 h 438"/>
                </a:gdLst>
                <a:ahLst/>
                <a:cxnLst>
                  <a:cxn ang="0">
                    <a:pos x="T0" y="T1"/>
                  </a:cxn>
                  <a:cxn ang="0">
                    <a:pos x="T2" y="T3"/>
                  </a:cxn>
                  <a:cxn ang="0">
                    <a:pos x="T4" y="T5"/>
                  </a:cxn>
                  <a:cxn ang="0">
                    <a:pos x="T6" y="T7"/>
                  </a:cxn>
                  <a:cxn ang="0">
                    <a:pos x="T8" y="T9"/>
                  </a:cxn>
                  <a:cxn ang="0">
                    <a:pos x="T10" y="T11"/>
                  </a:cxn>
                </a:cxnLst>
                <a:rect l="0" t="0" r="r" b="b"/>
                <a:pathLst>
                  <a:path w="380" h="438">
                    <a:moveTo>
                      <a:pt x="13" y="437"/>
                    </a:moveTo>
                    <a:lnTo>
                      <a:pt x="379" y="16"/>
                    </a:lnTo>
                    <a:lnTo>
                      <a:pt x="379" y="0"/>
                    </a:lnTo>
                    <a:lnTo>
                      <a:pt x="288" y="34"/>
                    </a:lnTo>
                    <a:lnTo>
                      <a:pt x="0" y="366"/>
                    </a:lnTo>
                    <a:lnTo>
                      <a:pt x="13" y="437"/>
                    </a:lnTo>
                  </a:path>
                </a:pathLst>
              </a:custGeom>
              <a:solidFill>
                <a:srgbClr val="7FB9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6" name="Freeform 204"/>
              <p:cNvSpPr>
                <a:spLocks/>
              </p:cNvSpPr>
              <p:nvPr/>
            </p:nvSpPr>
            <p:spPr bwMode="auto">
              <a:xfrm>
                <a:off x="150" y="1118"/>
                <a:ext cx="388" cy="485"/>
              </a:xfrm>
              <a:custGeom>
                <a:avLst/>
                <a:gdLst>
                  <a:gd name="T0" fmla="*/ 14 w 388"/>
                  <a:gd name="T1" fmla="*/ 484 h 485"/>
                  <a:gd name="T2" fmla="*/ 387 w 388"/>
                  <a:gd name="T3" fmla="*/ 62 h 485"/>
                  <a:gd name="T4" fmla="*/ 375 w 388"/>
                  <a:gd name="T5" fmla="*/ 0 h 485"/>
                  <a:gd name="T6" fmla="*/ 360 w 388"/>
                  <a:gd name="T7" fmla="*/ 5 h 485"/>
                  <a:gd name="T8" fmla="*/ 0 w 388"/>
                  <a:gd name="T9" fmla="*/ 411 h 485"/>
                  <a:gd name="T10" fmla="*/ 14 w 388"/>
                  <a:gd name="T11" fmla="*/ 484 h 485"/>
                </a:gdLst>
                <a:ahLst/>
                <a:cxnLst>
                  <a:cxn ang="0">
                    <a:pos x="T0" y="T1"/>
                  </a:cxn>
                  <a:cxn ang="0">
                    <a:pos x="T2" y="T3"/>
                  </a:cxn>
                  <a:cxn ang="0">
                    <a:pos x="T4" y="T5"/>
                  </a:cxn>
                  <a:cxn ang="0">
                    <a:pos x="T6" y="T7"/>
                  </a:cxn>
                  <a:cxn ang="0">
                    <a:pos x="T8" y="T9"/>
                  </a:cxn>
                  <a:cxn ang="0">
                    <a:pos x="T10" y="T11"/>
                  </a:cxn>
                </a:cxnLst>
                <a:rect l="0" t="0" r="r" b="b"/>
                <a:pathLst>
                  <a:path w="388" h="485">
                    <a:moveTo>
                      <a:pt x="14" y="484"/>
                    </a:moveTo>
                    <a:lnTo>
                      <a:pt x="387" y="62"/>
                    </a:lnTo>
                    <a:lnTo>
                      <a:pt x="375" y="0"/>
                    </a:lnTo>
                    <a:lnTo>
                      <a:pt x="360" y="5"/>
                    </a:lnTo>
                    <a:lnTo>
                      <a:pt x="0" y="411"/>
                    </a:lnTo>
                    <a:lnTo>
                      <a:pt x="14" y="484"/>
                    </a:lnTo>
                  </a:path>
                </a:pathLst>
              </a:custGeom>
              <a:solidFill>
                <a:srgbClr val="7FB4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7" name="Freeform 205"/>
              <p:cNvSpPr>
                <a:spLocks/>
              </p:cNvSpPr>
              <p:nvPr/>
            </p:nvSpPr>
            <p:spPr bwMode="auto">
              <a:xfrm>
                <a:off x="161" y="1151"/>
                <a:ext cx="380" cy="495"/>
              </a:xfrm>
              <a:custGeom>
                <a:avLst/>
                <a:gdLst>
                  <a:gd name="T0" fmla="*/ 12 w 380"/>
                  <a:gd name="T1" fmla="*/ 494 h 495"/>
                  <a:gd name="T2" fmla="*/ 379 w 380"/>
                  <a:gd name="T3" fmla="*/ 73 h 495"/>
                  <a:gd name="T4" fmla="*/ 369 w 380"/>
                  <a:gd name="T5" fmla="*/ 0 h 495"/>
                  <a:gd name="T6" fmla="*/ 0 w 380"/>
                  <a:gd name="T7" fmla="*/ 422 h 495"/>
                  <a:gd name="T8" fmla="*/ 12 w 380"/>
                  <a:gd name="T9" fmla="*/ 494 h 495"/>
                </a:gdLst>
                <a:ahLst/>
                <a:cxnLst>
                  <a:cxn ang="0">
                    <a:pos x="T0" y="T1"/>
                  </a:cxn>
                  <a:cxn ang="0">
                    <a:pos x="T2" y="T3"/>
                  </a:cxn>
                  <a:cxn ang="0">
                    <a:pos x="T4" y="T5"/>
                  </a:cxn>
                  <a:cxn ang="0">
                    <a:pos x="T6" y="T7"/>
                  </a:cxn>
                  <a:cxn ang="0">
                    <a:pos x="T8" y="T9"/>
                  </a:cxn>
                </a:cxnLst>
                <a:rect l="0" t="0" r="r" b="b"/>
                <a:pathLst>
                  <a:path w="380" h="495">
                    <a:moveTo>
                      <a:pt x="12" y="494"/>
                    </a:moveTo>
                    <a:lnTo>
                      <a:pt x="379" y="73"/>
                    </a:lnTo>
                    <a:lnTo>
                      <a:pt x="369" y="0"/>
                    </a:lnTo>
                    <a:lnTo>
                      <a:pt x="0" y="422"/>
                    </a:lnTo>
                    <a:lnTo>
                      <a:pt x="12" y="494"/>
                    </a:lnTo>
                  </a:path>
                </a:pathLst>
              </a:custGeom>
              <a:solidFill>
                <a:srgbClr val="7FA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8" name="Freeform 206"/>
              <p:cNvSpPr>
                <a:spLocks/>
              </p:cNvSpPr>
              <p:nvPr/>
            </p:nvSpPr>
            <p:spPr bwMode="auto">
              <a:xfrm>
                <a:off x="168" y="1194"/>
                <a:ext cx="381" cy="490"/>
              </a:xfrm>
              <a:custGeom>
                <a:avLst/>
                <a:gdLst>
                  <a:gd name="T0" fmla="*/ 24 w 381"/>
                  <a:gd name="T1" fmla="*/ 484 h 490"/>
                  <a:gd name="T2" fmla="*/ 380 w 381"/>
                  <a:gd name="T3" fmla="*/ 74 h 490"/>
                  <a:gd name="T4" fmla="*/ 368 w 381"/>
                  <a:gd name="T5" fmla="*/ 0 h 490"/>
                  <a:gd name="T6" fmla="*/ 0 w 381"/>
                  <a:gd name="T7" fmla="*/ 426 h 490"/>
                  <a:gd name="T8" fmla="*/ 9 w 381"/>
                  <a:gd name="T9" fmla="*/ 489 h 490"/>
                  <a:gd name="T10" fmla="*/ 24 w 381"/>
                  <a:gd name="T11" fmla="*/ 484 h 490"/>
                </a:gdLst>
                <a:ahLst/>
                <a:cxnLst>
                  <a:cxn ang="0">
                    <a:pos x="T0" y="T1"/>
                  </a:cxn>
                  <a:cxn ang="0">
                    <a:pos x="T2" y="T3"/>
                  </a:cxn>
                  <a:cxn ang="0">
                    <a:pos x="T4" y="T5"/>
                  </a:cxn>
                  <a:cxn ang="0">
                    <a:pos x="T6" y="T7"/>
                  </a:cxn>
                  <a:cxn ang="0">
                    <a:pos x="T8" y="T9"/>
                  </a:cxn>
                  <a:cxn ang="0">
                    <a:pos x="T10" y="T11"/>
                  </a:cxn>
                </a:cxnLst>
                <a:rect l="0" t="0" r="r" b="b"/>
                <a:pathLst>
                  <a:path w="381" h="490">
                    <a:moveTo>
                      <a:pt x="24" y="484"/>
                    </a:moveTo>
                    <a:lnTo>
                      <a:pt x="380" y="74"/>
                    </a:lnTo>
                    <a:lnTo>
                      <a:pt x="368" y="0"/>
                    </a:lnTo>
                    <a:lnTo>
                      <a:pt x="0" y="426"/>
                    </a:lnTo>
                    <a:lnTo>
                      <a:pt x="9" y="489"/>
                    </a:lnTo>
                    <a:lnTo>
                      <a:pt x="24" y="484"/>
                    </a:lnTo>
                  </a:path>
                </a:pathLst>
              </a:custGeom>
              <a:solidFill>
                <a:srgbClr val="7FAB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9" name="Freeform 207"/>
              <p:cNvSpPr>
                <a:spLocks/>
              </p:cNvSpPr>
              <p:nvPr/>
            </p:nvSpPr>
            <p:spPr bwMode="auto">
              <a:xfrm>
                <a:off x="174" y="1239"/>
                <a:ext cx="386" cy="444"/>
              </a:xfrm>
              <a:custGeom>
                <a:avLst/>
                <a:gdLst>
                  <a:gd name="T0" fmla="*/ 102 w 386"/>
                  <a:gd name="T1" fmla="*/ 394 h 444"/>
                  <a:gd name="T2" fmla="*/ 385 w 386"/>
                  <a:gd name="T3" fmla="*/ 76 h 444"/>
                  <a:gd name="T4" fmla="*/ 371 w 386"/>
                  <a:gd name="T5" fmla="*/ 0 h 444"/>
                  <a:gd name="T6" fmla="*/ 0 w 386"/>
                  <a:gd name="T7" fmla="*/ 420 h 444"/>
                  <a:gd name="T8" fmla="*/ 4 w 386"/>
                  <a:gd name="T9" fmla="*/ 443 h 444"/>
                  <a:gd name="T10" fmla="*/ 102 w 386"/>
                  <a:gd name="T11" fmla="*/ 394 h 444"/>
                </a:gdLst>
                <a:ahLst/>
                <a:cxnLst>
                  <a:cxn ang="0">
                    <a:pos x="T0" y="T1"/>
                  </a:cxn>
                  <a:cxn ang="0">
                    <a:pos x="T2" y="T3"/>
                  </a:cxn>
                  <a:cxn ang="0">
                    <a:pos x="T4" y="T5"/>
                  </a:cxn>
                  <a:cxn ang="0">
                    <a:pos x="T6" y="T7"/>
                  </a:cxn>
                  <a:cxn ang="0">
                    <a:pos x="T8" y="T9"/>
                  </a:cxn>
                  <a:cxn ang="0">
                    <a:pos x="T10" y="T11"/>
                  </a:cxn>
                </a:cxnLst>
                <a:rect l="0" t="0" r="r" b="b"/>
                <a:pathLst>
                  <a:path w="386" h="444">
                    <a:moveTo>
                      <a:pt x="102" y="394"/>
                    </a:moveTo>
                    <a:lnTo>
                      <a:pt x="385" y="76"/>
                    </a:lnTo>
                    <a:lnTo>
                      <a:pt x="371" y="0"/>
                    </a:lnTo>
                    <a:lnTo>
                      <a:pt x="0" y="420"/>
                    </a:lnTo>
                    <a:lnTo>
                      <a:pt x="4" y="443"/>
                    </a:lnTo>
                    <a:lnTo>
                      <a:pt x="102" y="394"/>
                    </a:lnTo>
                  </a:path>
                </a:pathLst>
              </a:custGeom>
              <a:solidFill>
                <a:srgbClr val="7FA7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0" name="Freeform 208"/>
              <p:cNvSpPr>
                <a:spLocks/>
              </p:cNvSpPr>
              <p:nvPr/>
            </p:nvSpPr>
            <p:spPr bwMode="auto">
              <a:xfrm>
                <a:off x="224" y="1286"/>
                <a:ext cx="341" cy="375"/>
              </a:xfrm>
              <a:custGeom>
                <a:avLst/>
                <a:gdLst>
                  <a:gd name="T0" fmla="*/ 134 w 341"/>
                  <a:gd name="T1" fmla="*/ 310 h 375"/>
                  <a:gd name="T2" fmla="*/ 340 w 341"/>
                  <a:gd name="T3" fmla="*/ 70 h 375"/>
                  <a:gd name="T4" fmla="*/ 328 w 341"/>
                  <a:gd name="T5" fmla="*/ 0 h 375"/>
                  <a:gd name="T6" fmla="*/ 0 w 341"/>
                  <a:gd name="T7" fmla="*/ 374 h 375"/>
                  <a:gd name="T8" fmla="*/ 134 w 341"/>
                  <a:gd name="T9" fmla="*/ 310 h 375"/>
                </a:gdLst>
                <a:ahLst/>
                <a:cxnLst>
                  <a:cxn ang="0">
                    <a:pos x="T0" y="T1"/>
                  </a:cxn>
                  <a:cxn ang="0">
                    <a:pos x="T2" y="T3"/>
                  </a:cxn>
                  <a:cxn ang="0">
                    <a:pos x="T4" y="T5"/>
                  </a:cxn>
                  <a:cxn ang="0">
                    <a:pos x="T6" y="T7"/>
                  </a:cxn>
                  <a:cxn ang="0">
                    <a:pos x="T8" y="T9"/>
                  </a:cxn>
                </a:cxnLst>
                <a:rect l="0" t="0" r="r" b="b"/>
                <a:pathLst>
                  <a:path w="341" h="375">
                    <a:moveTo>
                      <a:pt x="134" y="310"/>
                    </a:moveTo>
                    <a:lnTo>
                      <a:pt x="340" y="70"/>
                    </a:lnTo>
                    <a:lnTo>
                      <a:pt x="328" y="0"/>
                    </a:lnTo>
                    <a:lnTo>
                      <a:pt x="0" y="374"/>
                    </a:lnTo>
                    <a:lnTo>
                      <a:pt x="134" y="310"/>
                    </a:lnTo>
                  </a:path>
                </a:pathLst>
              </a:custGeom>
              <a:solidFill>
                <a:srgbClr val="7FA3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1" name="Freeform 209"/>
              <p:cNvSpPr>
                <a:spLocks/>
              </p:cNvSpPr>
              <p:nvPr/>
            </p:nvSpPr>
            <p:spPr bwMode="auto">
              <a:xfrm>
                <a:off x="306" y="1331"/>
                <a:ext cx="267" cy="286"/>
              </a:xfrm>
              <a:custGeom>
                <a:avLst/>
                <a:gdLst>
                  <a:gd name="T0" fmla="*/ 132 w 267"/>
                  <a:gd name="T1" fmla="*/ 218 h 286"/>
                  <a:gd name="T2" fmla="*/ 266 w 267"/>
                  <a:gd name="T3" fmla="*/ 70 h 286"/>
                  <a:gd name="T4" fmla="*/ 252 w 267"/>
                  <a:gd name="T5" fmla="*/ 0 h 286"/>
                  <a:gd name="T6" fmla="*/ 0 w 267"/>
                  <a:gd name="T7" fmla="*/ 285 h 286"/>
                  <a:gd name="T8" fmla="*/ 132 w 267"/>
                  <a:gd name="T9" fmla="*/ 218 h 286"/>
                </a:gdLst>
                <a:ahLst/>
                <a:cxnLst>
                  <a:cxn ang="0">
                    <a:pos x="T0" y="T1"/>
                  </a:cxn>
                  <a:cxn ang="0">
                    <a:pos x="T2" y="T3"/>
                  </a:cxn>
                  <a:cxn ang="0">
                    <a:pos x="T4" y="T5"/>
                  </a:cxn>
                  <a:cxn ang="0">
                    <a:pos x="T6" y="T7"/>
                  </a:cxn>
                  <a:cxn ang="0">
                    <a:pos x="T8" y="T9"/>
                  </a:cxn>
                </a:cxnLst>
                <a:rect l="0" t="0" r="r" b="b"/>
                <a:pathLst>
                  <a:path w="267" h="286">
                    <a:moveTo>
                      <a:pt x="132" y="218"/>
                    </a:moveTo>
                    <a:lnTo>
                      <a:pt x="266" y="70"/>
                    </a:lnTo>
                    <a:lnTo>
                      <a:pt x="252" y="0"/>
                    </a:lnTo>
                    <a:lnTo>
                      <a:pt x="0" y="285"/>
                    </a:lnTo>
                    <a:lnTo>
                      <a:pt x="132" y="218"/>
                    </a:lnTo>
                  </a:path>
                </a:pathLst>
              </a:custGeom>
              <a:solidFill>
                <a:srgbClr val="7FA0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2" name="Freeform 210"/>
              <p:cNvSpPr>
                <a:spLocks/>
              </p:cNvSpPr>
              <p:nvPr/>
            </p:nvSpPr>
            <p:spPr bwMode="auto">
              <a:xfrm>
                <a:off x="388" y="1373"/>
                <a:ext cx="191" cy="204"/>
              </a:xfrm>
              <a:custGeom>
                <a:avLst/>
                <a:gdLst>
                  <a:gd name="T0" fmla="*/ 137 w 191"/>
                  <a:gd name="T1" fmla="*/ 137 h 204"/>
                  <a:gd name="T2" fmla="*/ 190 w 191"/>
                  <a:gd name="T3" fmla="*/ 71 h 204"/>
                  <a:gd name="T4" fmla="*/ 178 w 191"/>
                  <a:gd name="T5" fmla="*/ 0 h 204"/>
                  <a:gd name="T6" fmla="*/ 0 w 191"/>
                  <a:gd name="T7" fmla="*/ 203 h 204"/>
                  <a:gd name="T8" fmla="*/ 137 w 191"/>
                  <a:gd name="T9" fmla="*/ 137 h 204"/>
                </a:gdLst>
                <a:ahLst/>
                <a:cxnLst>
                  <a:cxn ang="0">
                    <a:pos x="T0" y="T1"/>
                  </a:cxn>
                  <a:cxn ang="0">
                    <a:pos x="T2" y="T3"/>
                  </a:cxn>
                  <a:cxn ang="0">
                    <a:pos x="T4" y="T5"/>
                  </a:cxn>
                  <a:cxn ang="0">
                    <a:pos x="T6" y="T7"/>
                  </a:cxn>
                  <a:cxn ang="0">
                    <a:pos x="T8" y="T9"/>
                  </a:cxn>
                </a:cxnLst>
                <a:rect l="0" t="0" r="r" b="b"/>
                <a:pathLst>
                  <a:path w="191" h="204">
                    <a:moveTo>
                      <a:pt x="137" y="137"/>
                    </a:moveTo>
                    <a:lnTo>
                      <a:pt x="190" y="71"/>
                    </a:lnTo>
                    <a:lnTo>
                      <a:pt x="178" y="0"/>
                    </a:lnTo>
                    <a:lnTo>
                      <a:pt x="0" y="203"/>
                    </a:lnTo>
                    <a:lnTo>
                      <a:pt x="137" y="137"/>
                    </a:lnTo>
                  </a:path>
                </a:pathLst>
              </a:custGeom>
              <a:solidFill>
                <a:srgbClr val="7F9D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3" name="Freeform 211"/>
              <p:cNvSpPr>
                <a:spLocks/>
              </p:cNvSpPr>
              <p:nvPr/>
            </p:nvSpPr>
            <p:spPr bwMode="auto">
              <a:xfrm>
                <a:off x="473" y="1419"/>
                <a:ext cx="113" cy="118"/>
              </a:xfrm>
              <a:custGeom>
                <a:avLst/>
                <a:gdLst>
                  <a:gd name="T0" fmla="*/ 101 w 113"/>
                  <a:gd name="T1" fmla="*/ 0 h 118"/>
                  <a:gd name="T2" fmla="*/ 0 w 113"/>
                  <a:gd name="T3" fmla="*/ 117 h 118"/>
                  <a:gd name="T4" fmla="*/ 112 w 113"/>
                  <a:gd name="T5" fmla="*/ 61 h 118"/>
                  <a:gd name="T6" fmla="*/ 101 w 113"/>
                  <a:gd name="T7" fmla="*/ 0 h 118"/>
                </a:gdLst>
                <a:ahLst/>
                <a:cxnLst>
                  <a:cxn ang="0">
                    <a:pos x="T0" y="T1"/>
                  </a:cxn>
                  <a:cxn ang="0">
                    <a:pos x="T2" y="T3"/>
                  </a:cxn>
                  <a:cxn ang="0">
                    <a:pos x="T4" y="T5"/>
                  </a:cxn>
                  <a:cxn ang="0">
                    <a:pos x="T6" y="T7"/>
                  </a:cxn>
                </a:cxnLst>
                <a:rect l="0" t="0" r="r" b="b"/>
                <a:pathLst>
                  <a:path w="113" h="118">
                    <a:moveTo>
                      <a:pt x="101" y="0"/>
                    </a:moveTo>
                    <a:lnTo>
                      <a:pt x="0" y="117"/>
                    </a:lnTo>
                    <a:lnTo>
                      <a:pt x="112" y="61"/>
                    </a:lnTo>
                    <a:lnTo>
                      <a:pt x="101" y="0"/>
                    </a:lnTo>
                  </a:path>
                </a:pathLst>
              </a:custGeom>
              <a:solidFill>
                <a:srgbClr val="7F9A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4" name="Freeform 212"/>
              <p:cNvSpPr>
                <a:spLocks/>
              </p:cNvSpPr>
              <p:nvPr/>
            </p:nvSpPr>
            <p:spPr bwMode="auto">
              <a:xfrm>
                <a:off x="554" y="1464"/>
                <a:ext cx="33" cy="33"/>
              </a:xfrm>
              <a:custGeom>
                <a:avLst/>
                <a:gdLst>
                  <a:gd name="T0" fmla="*/ 32 w 33"/>
                  <a:gd name="T1" fmla="*/ 0 h 33"/>
                  <a:gd name="T2" fmla="*/ 0 w 33"/>
                  <a:gd name="T3" fmla="*/ 32 h 33"/>
                  <a:gd name="T4" fmla="*/ 31 w 33"/>
                  <a:gd name="T5" fmla="*/ 15 h 33"/>
                  <a:gd name="T6" fmla="*/ 32 w 33"/>
                  <a:gd name="T7" fmla="*/ 0 h 33"/>
                </a:gdLst>
                <a:ahLst/>
                <a:cxnLst>
                  <a:cxn ang="0">
                    <a:pos x="T0" y="T1"/>
                  </a:cxn>
                  <a:cxn ang="0">
                    <a:pos x="T2" y="T3"/>
                  </a:cxn>
                  <a:cxn ang="0">
                    <a:pos x="T4" y="T5"/>
                  </a:cxn>
                  <a:cxn ang="0">
                    <a:pos x="T6" y="T7"/>
                  </a:cxn>
                </a:cxnLst>
                <a:rect l="0" t="0" r="r" b="b"/>
                <a:pathLst>
                  <a:path w="33" h="33">
                    <a:moveTo>
                      <a:pt x="32" y="0"/>
                    </a:moveTo>
                    <a:lnTo>
                      <a:pt x="0" y="32"/>
                    </a:lnTo>
                    <a:lnTo>
                      <a:pt x="31" y="15"/>
                    </a:lnTo>
                    <a:lnTo>
                      <a:pt x="32" y="0"/>
                    </a:lnTo>
                  </a:path>
                </a:pathLst>
              </a:custGeom>
              <a:solidFill>
                <a:srgbClr val="7F98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5" name="Freeform 213"/>
              <p:cNvSpPr>
                <a:spLocks/>
              </p:cNvSpPr>
              <p:nvPr/>
            </p:nvSpPr>
            <p:spPr bwMode="auto">
              <a:xfrm>
                <a:off x="108" y="1118"/>
                <a:ext cx="478" cy="564"/>
              </a:xfrm>
              <a:custGeom>
                <a:avLst/>
                <a:gdLst>
                  <a:gd name="T0" fmla="*/ 416 w 478"/>
                  <a:gd name="T1" fmla="*/ 0 h 564"/>
                  <a:gd name="T2" fmla="*/ 0 w 478"/>
                  <a:gd name="T3" fmla="*/ 162 h 564"/>
                  <a:gd name="T4" fmla="*/ 69 w 478"/>
                  <a:gd name="T5" fmla="*/ 563 h 564"/>
                  <a:gd name="T6" fmla="*/ 477 w 478"/>
                  <a:gd name="T7" fmla="*/ 361 h 564"/>
                  <a:gd name="T8" fmla="*/ 416 w 478"/>
                  <a:gd name="T9" fmla="*/ 0 h 564"/>
                </a:gdLst>
                <a:ahLst/>
                <a:cxnLst>
                  <a:cxn ang="0">
                    <a:pos x="T0" y="T1"/>
                  </a:cxn>
                  <a:cxn ang="0">
                    <a:pos x="T2" y="T3"/>
                  </a:cxn>
                  <a:cxn ang="0">
                    <a:pos x="T4" y="T5"/>
                  </a:cxn>
                  <a:cxn ang="0">
                    <a:pos x="T6" y="T7"/>
                  </a:cxn>
                  <a:cxn ang="0">
                    <a:pos x="T8" y="T9"/>
                  </a:cxn>
                </a:cxnLst>
                <a:rect l="0" t="0" r="r" b="b"/>
                <a:pathLst>
                  <a:path w="478" h="564">
                    <a:moveTo>
                      <a:pt x="416" y="0"/>
                    </a:moveTo>
                    <a:lnTo>
                      <a:pt x="0" y="162"/>
                    </a:lnTo>
                    <a:lnTo>
                      <a:pt x="69" y="563"/>
                    </a:lnTo>
                    <a:lnTo>
                      <a:pt x="477" y="361"/>
                    </a:lnTo>
                    <a:lnTo>
                      <a:pt x="416" y="0"/>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 name="Freeform 214"/>
              <p:cNvSpPr>
                <a:spLocks/>
              </p:cNvSpPr>
              <p:nvPr/>
            </p:nvSpPr>
            <p:spPr bwMode="auto">
              <a:xfrm>
                <a:off x="552" y="1100"/>
                <a:ext cx="12" cy="9"/>
              </a:xfrm>
              <a:custGeom>
                <a:avLst/>
                <a:gdLst>
                  <a:gd name="T0" fmla="*/ 2 w 12"/>
                  <a:gd name="T1" fmla="*/ 8 h 9"/>
                  <a:gd name="T2" fmla="*/ 11 w 12"/>
                  <a:gd name="T3" fmla="*/ 0 h 9"/>
                  <a:gd name="T4" fmla="*/ 0 w 12"/>
                  <a:gd name="T5" fmla="*/ 4 h 9"/>
                  <a:gd name="T6" fmla="*/ 2 w 12"/>
                  <a:gd name="T7" fmla="*/ 8 h 9"/>
                </a:gdLst>
                <a:ahLst/>
                <a:cxnLst>
                  <a:cxn ang="0">
                    <a:pos x="T0" y="T1"/>
                  </a:cxn>
                  <a:cxn ang="0">
                    <a:pos x="T2" y="T3"/>
                  </a:cxn>
                  <a:cxn ang="0">
                    <a:pos x="T4" y="T5"/>
                  </a:cxn>
                  <a:cxn ang="0">
                    <a:pos x="T6" y="T7"/>
                  </a:cxn>
                </a:cxnLst>
                <a:rect l="0" t="0" r="r" b="b"/>
                <a:pathLst>
                  <a:path w="12" h="9">
                    <a:moveTo>
                      <a:pt x="2" y="8"/>
                    </a:moveTo>
                    <a:lnTo>
                      <a:pt x="11" y="0"/>
                    </a:lnTo>
                    <a:lnTo>
                      <a:pt x="0" y="4"/>
                    </a:lnTo>
                    <a:lnTo>
                      <a:pt x="2" y="8"/>
                    </a:lnTo>
                  </a:path>
                </a:pathLst>
              </a:custGeom>
              <a:solidFill>
                <a:srgbClr val="7FE8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7" name="Freeform 215"/>
              <p:cNvSpPr>
                <a:spLocks/>
              </p:cNvSpPr>
              <p:nvPr/>
            </p:nvSpPr>
            <p:spPr bwMode="auto">
              <a:xfrm>
                <a:off x="550" y="1075"/>
                <a:ext cx="76" cy="78"/>
              </a:xfrm>
              <a:custGeom>
                <a:avLst/>
                <a:gdLst>
                  <a:gd name="T0" fmla="*/ 10 w 76"/>
                  <a:gd name="T1" fmla="*/ 77 h 78"/>
                  <a:gd name="T2" fmla="*/ 75 w 76"/>
                  <a:gd name="T3" fmla="*/ 0 h 78"/>
                  <a:gd name="T4" fmla="*/ 0 w 76"/>
                  <a:gd name="T5" fmla="*/ 30 h 78"/>
                  <a:gd name="T6" fmla="*/ 10 w 76"/>
                  <a:gd name="T7" fmla="*/ 77 h 78"/>
                </a:gdLst>
                <a:ahLst/>
                <a:cxnLst>
                  <a:cxn ang="0">
                    <a:pos x="T0" y="T1"/>
                  </a:cxn>
                  <a:cxn ang="0">
                    <a:pos x="T2" y="T3"/>
                  </a:cxn>
                  <a:cxn ang="0">
                    <a:pos x="T4" y="T5"/>
                  </a:cxn>
                  <a:cxn ang="0">
                    <a:pos x="T6" y="T7"/>
                  </a:cxn>
                </a:cxnLst>
                <a:rect l="0" t="0" r="r" b="b"/>
                <a:pathLst>
                  <a:path w="76" h="78">
                    <a:moveTo>
                      <a:pt x="10" y="77"/>
                    </a:moveTo>
                    <a:lnTo>
                      <a:pt x="75" y="0"/>
                    </a:lnTo>
                    <a:lnTo>
                      <a:pt x="0" y="30"/>
                    </a:lnTo>
                    <a:lnTo>
                      <a:pt x="10" y="77"/>
                    </a:lnTo>
                  </a:path>
                </a:pathLst>
              </a:custGeom>
              <a:solidFill>
                <a:srgbClr val="7FDE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8" name="Freeform 216"/>
              <p:cNvSpPr>
                <a:spLocks/>
              </p:cNvSpPr>
              <p:nvPr/>
            </p:nvSpPr>
            <p:spPr bwMode="auto">
              <a:xfrm>
                <a:off x="556" y="1049"/>
                <a:ext cx="137" cy="143"/>
              </a:xfrm>
              <a:custGeom>
                <a:avLst/>
                <a:gdLst>
                  <a:gd name="T0" fmla="*/ 10 w 137"/>
                  <a:gd name="T1" fmla="*/ 142 h 143"/>
                  <a:gd name="T2" fmla="*/ 136 w 137"/>
                  <a:gd name="T3" fmla="*/ 0 h 143"/>
                  <a:gd name="T4" fmla="*/ 26 w 137"/>
                  <a:gd name="T5" fmla="*/ 42 h 143"/>
                  <a:gd name="T6" fmla="*/ 0 w 137"/>
                  <a:gd name="T7" fmla="*/ 75 h 143"/>
                  <a:gd name="T8" fmla="*/ 10 w 137"/>
                  <a:gd name="T9" fmla="*/ 142 h 143"/>
                </a:gdLst>
                <a:ahLst/>
                <a:cxnLst>
                  <a:cxn ang="0">
                    <a:pos x="T0" y="T1"/>
                  </a:cxn>
                  <a:cxn ang="0">
                    <a:pos x="T2" y="T3"/>
                  </a:cxn>
                  <a:cxn ang="0">
                    <a:pos x="T4" y="T5"/>
                  </a:cxn>
                  <a:cxn ang="0">
                    <a:pos x="T6" y="T7"/>
                  </a:cxn>
                  <a:cxn ang="0">
                    <a:pos x="T8" y="T9"/>
                  </a:cxn>
                </a:cxnLst>
                <a:rect l="0" t="0" r="r" b="b"/>
                <a:pathLst>
                  <a:path w="137" h="143">
                    <a:moveTo>
                      <a:pt x="10" y="142"/>
                    </a:moveTo>
                    <a:lnTo>
                      <a:pt x="136" y="0"/>
                    </a:lnTo>
                    <a:lnTo>
                      <a:pt x="26" y="42"/>
                    </a:lnTo>
                    <a:lnTo>
                      <a:pt x="0" y="75"/>
                    </a:lnTo>
                    <a:lnTo>
                      <a:pt x="10" y="142"/>
                    </a:lnTo>
                  </a:path>
                </a:pathLst>
              </a:custGeom>
              <a:solidFill>
                <a:srgbClr val="7FD5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9" name="Freeform 217"/>
              <p:cNvSpPr>
                <a:spLocks/>
              </p:cNvSpPr>
              <p:nvPr/>
            </p:nvSpPr>
            <p:spPr bwMode="auto">
              <a:xfrm>
                <a:off x="562" y="1022"/>
                <a:ext cx="196" cy="209"/>
              </a:xfrm>
              <a:custGeom>
                <a:avLst/>
                <a:gdLst>
                  <a:gd name="T0" fmla="*/ 15 w 196"/>
                  <a:gd name="T1" fmla="*/ 208 h 209"/>
                  <a:gd name="T2" fmla="*/ 195 w 196"/>
                  <a:gd name="T3" fmla="*/ 0 h 209"/>
                  <a:gd name="T4" fmla="*/ 90 w 196"/>
                  <a:gd name="T5" fmla="*/ 42 h 209"/>
                  <a:gd name="T6" fmla="*/ 0 w 196"/>
                  <a:gd name="T7" fmla="*/ 144 h 209"/>
                  <a:gd name="T8" fmla="*/ 15 w 196"/>
                  <a:gd name="T9" fmla="*/ 208 h 209"/>
                </a:gdLst>
                <a:ahLst/>
                <a:cxnLst>
                  <a:cxn ang="0">
                    <a:pos x="T0" y="T1"/>
                  </a:cxn>
                  <a:cxn ang="0">
                    <a:pos x="T2" y="T3"/>
                  </a:cxn>
                  <a:cxn ang="0">
                    <a:pos x="T4" y="T5"/>
                  </a:cxn>
                  <a:cxn ang="0">
                    <a:pos x="T6" y="T7"/>
                  </a:cxn>
                  <a:cxn ang="0">
                    <a:pos x="T8" y="T9"/>
                  </a:cxn>
                </a:cxnLst>
                <a:rect l="0" t="0" r="r" b="b"/>
                <a:pathLst>
                  <a:path w="196" h="209">
                    <a:moveTo>
                      <a:pt x="15" y="208"/>
                    </a:moveTo>
                    <a:lnTo>
                      <a:pt x="195" y="0"/>
                    </a:lnTo>
                    <a:lnTo>
                      <a:pt x="90" y="42"/>
                    </a:lnTo>
                    <a:lnTo>
                      <a:pt x="0" y="144"/>
                    </a:lnTo>
                    <a:lnTo>
                      <a:pt x="15" y="208"/>
                    </a:lnTo>
                  </a:path>
                </a:pathLst>
              </a:custGeom>
              <a:solidFill>
                <a:srgbClr val="7FCD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0" name="Freeform 218"/>
              <p:cNvSpPr>
                <a:spLocks/>
              </p:cNvSpPr>
              <p:nvPr/>
            </p:nvSpPr>
            <p:spPr bwMode="auto">
              <a:xfrm>
                <a:off x="570" y="995"/>
                <a:ext cx="252" cy="276"/>
              </a:xfrm>
              <a:custGeom>
                <a:avLst/>
                <a:gdLst>
                  <a:gd name="T0" fmla="*/ 12 w 252"/>
                  <a:gd name="T1" fmla="*/ 275 h 276"/>
                  <a:gd name="T2" fmla="*/ 251 w 252"/>
                  <a:gd name="T3" fmla="*/ 0 h 276"/>
                  <a:gd name="T4" fmla="*/ 147 w 252"/>
                  <a:gd name="T5" fmla="*/ 43 h 276"/>
                  <a:gd name="T6" fmla="*/ 0 w 252"/>
                  <a:gd name="T7" fmla="*/ 210 h 276"/>
                  <a:gd name="T8" fmla="*/ 12 w 252"/>
                  <a:gd name="T9" fmla="*/ 275 h 276"/>
                </a:gdLst>
                <a:ahLst/>
                <a:cxnLst>
                  <a:cxn ang="0">
                    <a:pos x="T0" y="T1"/>
                  </a:cxn>
                  <a:cxn ang="0">
                    <a:pos x="T2" y="T3"/>
                  </a:cxn>
                  <a:cxn ang="0">
                    <a:pos x="T4" y="T5"/>
                  </a:cxn>
                  <a:cxn ang="0">
                    <a:pos x="T6" y="T7"/>
                  </a:cxn>
                  <a:cxn ang="0">
                    <a:pos x="T8" y="T9"/>
                  </a:cxn>
                </a:cxnLst>
                <a:rect l="0" t="0" r="r" b="b"/>
                <a:pathLst>
                  <a:path w="252" h="276">
                    <a:moveTo>
                      <a:pt x="12" y="275"/>
                    </a:moveTo>
                    <a:lnTo>
                      <a:pt x="251" y="0"/>
                    </a:lnTo>
                    <a:lnTo>
                      <a:pt x="147" y="43"/>
                    </a:lnTo>
                    <a:lnTo>
                      <a:pt x="0" y="210"/>
                    </a:lnTo>
                    <a:lnTo>
                      <a:pt x="12" y="275"/>
                    </a:lnTo>
                  </a:path>
                </a:pathLst>
              </a:custGeom>
              <a:solidFill>
                <a:srgbClr val="7FC6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1" name="Freeform 219"/>
              <p:cNvSpPr>
                <a:spLocks/>
              </p:cNvSpPr>
              <p:nvPr/>
            </p:nvSpPr>
            <p:spPr bwMode="auto">
              <a:xfrm>
                <a:off x="578" y="968"/>
                <a:ext cx="312" cy="343"/>
              </a:xfrm>
              <a:custGeom>
                <a:avLst/>
                <a:gdLst>
                  <a:gd name="T0" fmla="*/ 9 w 312"/>
                  <a:gd name="T1" fmla="*/ 342 h 343"/>
                  <a:gd name="T2" fmla="*/ 311 w 312"/>
                  <a:gd name="T3" fmla="*/ 0 h 343"/>
                  <a:gd name="T4" fmla="*/ 206 w 312"/>
                  <a:gd name="T5" fmla="*/ 42 h 343"/>
                  <a:gd name="T6" fmla="*/ 0 w 312"/>
                  <a:gd name="T7" fmla="*/ 279 h 343"/>
                  <a:gd name="T8" fmla="*/ 9 w 312"/>
                  <a:gd name="T9" fmla="*/ 342 h 343"/>
                </a:gdLst>
                <a:ahLst/>
                <a:cxnLst>
                  <a:cxn ang="0">
                    <a:pos x="T0" y="T1"/>
                  </a:cxn>
                  <a:cxn ang="0">
                    <a:pos x="T2" y="T3"/>
                  </a:cxn>
                  <a:cxn ang="0">
                    <a:pos x="T4" y="T5"/>
                  </a:cxn>
                  <a:cxn ang="0">
                    <a:pos x="T6" y="T7"/>
                  </a:cxn>
                  <a:cxn ang="0">
                    <a:pos x="T8" y="T9"/>
                  </a:cxn>
                </a:cxnLst>
                <a:rect l="0" t="0" r="r" b="b"/>
                <a:pathLst>
                  <a:path w="312" h="343">
                    <a:moveTo>
                      <a:pt x="9" y="342"/>
                    </a:moveTo>
                    <a:lnTo>
                      <a:pt x="311" y="0"/>
                    </a:lnTo>
                    <a:lnTo>
                      <a:pt x="206" y="42"/>
                    </a:lnTo>
                    <a:lnTo>
                      <a:pt x="0" y="279"/>
                    </a:lnTo>
                    <a:lnTo>
                      <a:pt x="9" y="342"/>
                    </a:lnTo>
                  </a:path>
                </a:pathLst>
              </a:custGeom>
              <a:solidFill>
                <a:srgbClr val="7FB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2" name="Freeform 220"/>
              <p:cNvSpPr>
                <a:spLocks/>
              </p:cNvSpPr>
              <p:nvPr/>
            </p:nvSpPr>
            <p:spPr bwMode="auto">
              <a:xfrm>
                <a:off x="586" y="956"/>
                <a:ext cx="342" cy="397"/>
              </a:xfrm>
              <a:custGeom>
                <a:avLst/>
                <a:gdLst>
                  <a:gd name="T0" fmla="*/ 10 w 342"/>
                  <a:gd name="T1" fmla="*/ 396 h 397"/>
                  <a:gd name="T2" fmla="*/ 341 w 342"/>
                  <a:gd name="T3" fmla="*/ 16 h 397"/>
                  <a:gd name="T4" fmla="*/ 340 w 342"/>
                  <a:gd name="T5" fmla="*/ 0 h 397"/>
                  <a:gd name="T6" fmla="*/ 264 w 342"/>
                  <a:gd name="T7" fmla="*/ 30 h 397"/>
                  <a:gd name="T8" fmla="*/ 0 w 342"/>
                  <a:gd name="T9" fmla="*/ 330 h 397"/>
                  <a:gd name="T10" fmla="*/ 10 w 342"/>
                  <a:gd name="T11" fmla="*/ 396 h 397"/>
                </a:gdLst>
                <a:ahLst/>
                <a:cxnLst>
                  <a:cxn ang="0">
                    <a:pos x="T0" y="T1"/>
                  </a:cxn>
                  <a:cxn ang="0">
                    <a:pos x="T2" y="T3"/>
                  </a:cxn>
                  <a:cxn ang="0">
                    <a:pos x="T4" y="T5"/>
                  </a:cxn>
                  <a:cxn ang="0">
                    <a:pos x="T6" y="T7"/>
                  </a:cxn>
                  <a:cxn ang="0">
                    <a:pos x="T8" y="T9"/>
                  </a:cxn>
                  <a:cxn ang="0">
                    <a:pos x="T10" y="T11"/>
                  </a:cxn>
                </a:cxnLst>
                <a:rect l="0" t="0" r="r" b="b"/>
                <a:pathLst>
                  <a:path w="342" h="397">
                    <a:moveTo>
                      <a:pt x="10" y="396"/>
                    </a:moveTo>
                    <a:lnTo>
                      <a:pt x="341" y="16"/>
                    </a:lnTo>
                    <a:lnTo>
                      <a:pt x="340" y="0"/>
                    </a:lnTo>
                    <a:lnTo>
                      <a:pt x="264" y="30"/>
                    </a:lnTo>
                    <a:lnTo>
                      <a:pt x="0" y="330"/>
                    </a:lnTo>
                    <a:lnTo>
                      <a:pt x="10" y="396"/>
                    </a:lnTo>
                  </a:path>
                </a:pathLst>
              </a:custGeom>
              <a:solidFill>
                <a:srgbClr val="7FB9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3" name="Freeform 221"/>
              <p:cNvSpPr>
                <a:spLocks/>
              </p:cNvSpPr>
              <p:nvPr/>
            </p:nvSpPr>
            <p:spPr bwMode="auto">
              <a:xfrm>
                <a:off x="590" y="958"/>
                <a:ext cx="347" cy="437"/>
              </a:xfrm>
              <a:custGeom>
                <a:avLst/>
                <a:gdLst>
                  <a:gd name="T0" fmla="*/ 14 w 347"/>
                  <a:gd name="T1" fmla="*/ 436 h 437"/>
                  <a:gd name="T2" fmla="*/ 346 w 347"/>
                  <a:gd name="T3" fmla="*/ 57 h 437"/>
                  <a:gd name="T4" fmla="*/ 337 w 347"/>
                  <a:gd name="T5" fmla="*/ 0 h 437"/>
                  <a:gd name="T6" fmla="*/ 324 w 347"/>
                  <a:gd name="T7" fmla="*/ 3 h 437"/>
                  <a:gd name="T8" fmla="*/ 0 w 347"/>
                  <a:gd name="T9" fmla="*/ 366 h 437"/>
                  <a:gd name="T10" fmla="*/ 14 w 347"/>
                  <a:gd name="T11" fmla="*/ 436 h 437"/>
                </a:gdLst>
                <a:ahLst/>
                <a:cxnLst>
                  <a:cxn ang="0">
                    <a:pos x="T0" y="T1"/>
                  </a:cxn>
                  <a:cxn ang="0">
                    <a:pos x="T2" y="T3"/>
                  </a:cxn>
                  <a:cxn ang="0">
                    <a:pos x="T4" y="T5"/>
                  </a:cxn>
                  <a:cxn ang="0">
                    <a:pos x="T6" y="T7"/>
                  </a:cxn>
                  <a:cxn ang="0">
                    <a:pos x="T8" y="T9"/>
                  </a:cxn>
                  <a:cxn ang="0">
                    <a:pos x="T10" y="T11"/>
                  </a:cxn>
                </a:cxnLst>
                <a:rect l="0" t="0" r="r" b="b"/>
                <a:pathLst>
                  <a:path w="347" h="437">
                    <a:moveTo>
                      <a:pt x="14" y="436"/>
                    </a:moveTo>
                    <a:lnTo>
                      <a:pt x="346" y="57"/>
                    </a:lnTo>
                    <a:lnTo>
                      <a:pt x="337" y="0"/>
                    </a:lnTo>
                    <a:lnTo>
                      <a:pt x="324" y="3"/>
                    </a:lnTo>
                    <a:lnTo>
                      <a:pt x="0" y="366"/>
                    </a:lnTo>
                    <a:lnTo>
                      <a:pt x="14" y="436"/>
                    </a:lnTo>
                  </a:path>
                </a:pathLst>
              </a:custGeom>
              <a:solidFill>
                <a:srgbClr val="7FB4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 name="Freeform 222"/>
              <p:cNvSpPr>
                <a:spLocks/>
              </p:cNvSpPr>
              <p:nvPr/>
            </p:nvSpPr>
            <p:spPr bwMode="auto">
              <a:xfrm>
                <a:off x="599" y="987"/>
                <a:ext cx="346" cy="448"/>
              </a:xfrm>
              <a:custGeom>
                <a:avLst/>
                <a:gdLst>
                  <a:gd name="T0" fmla="*/ 15 w 346"/>
                  <a:gd name="T1" fmla="*/ 447 h 448"/>
                  <a:gd name="T2" fmla="*/ 345 w 346"/>
                  <a:gd name="T3" fmla="*/ 66 h 448"/>
                  <a:gd name="T4" fmla="*/ 331 w 346"/>
                  <a:gd name="T5" fmla="*/ 0 h 448"/>
                  <a:gd name="T6" fmla="*/ 0 w 346"/>
                  <a:gd name="T7" fmla="*/ 381 h 448"/>
                  <a:gd name="T8" fmla="*/ 15 w 346"/>
                  <a:gd name="T9" fmla="*/ 447 h 448"/>
                </a:gdLst>
                <a:ahLst/>
                <a:cxnLst>
                  <a:cxn ang="0">
                    <a:pos x="T0" y="T1"/>
                  </a:cxn>
                  <a:cxn ang="0">
                    <a:pos x="T2" y="T3"/>
                  </a:cxn>
                  <a:cxn ang="0">
                    <a:pos x="T4" y="T5"/>
                  </a:cxn>
                  <a:cxn ang="0">
                    <a:pos x="T6" y="T7"/>
                  </a:cxn>
                  <a:cxn ang="0">
                    <a:pos x="T8" y="T9"/>
                  </a:cxn>
                </a:cxnLst>
                <a:rect l="0" t="0" r="r" b="b"/>
                <a:pathLst>
                  <a:path w="346" h="448">
                    <a:moveTo>
                      <a:pt x="15" y="447"/>
                    </a:moveTo>
                    <a:lnTo>
                      <a:pt x="345" y="66"/>
                    </a:lnTo>
                    <a:lnTo>
                      <a:pt x="331" y="0"/>
                    </a:lnTo>
                    <a:lnTo>
                      <a:pt x="0" y="381"/>
                    </a:lnTo>
                    <a:lnTo>
                      <a:pt x="15" y="447"/>
                    </a:lnTo>
                  </a:path>
                </a:pathLst>
              </a:custGeom>
              <a:solidFill>
                <a:srgbClr val="7FA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 name="Freeform 223"/>
              <p:cNvSpPr>
                <a:spLocks/>
              </p:cNvSpPr>
              <p:nvPr/>
            </p:nvSpPr>
            <p:spPr bwMode="auto">
              <a:xfrm>
                <a:off x="606" y="1028"/>
                <a:ext cx="346" cy="439"/>
              </a:xfrm>
              <a:custGeom>
                <a:avLst/>
                <a:gdLst>
                  <a:gd name="T0" fmla="*/ 24 w 346"/>
                  <a:gd name="T1" fmla="*/ 428 h 439"/>
                  <a:gd name="T2" fmla="*/ 345 w 346"/>
                  <a:gd name="T3" fmla="*/ 66 h 439"/>
                  <a:gd name="T4" fmla="*/ 332 w 346"/>
                  <a:gd name="T5" fmla="*/ 0 h 439"/>
                  <a:gd name="T6" fmla="*/ 0 w 346"/>
                  <a:gd name="T7" fmla="*/ 380 h 439"/>
                  <a:gd name="T8" fmla="*/ 11 w 346"/>
                  <a:gd name="T9" fmla="*/ 438 h 439"/>
                  <a:gd name="T10" fmla="*/ 24 w 346"/>
                  <a:gd name="T11" fmla="*/ 428 h 439"/>
                </a:gdLst>
                <a:ahLst/>
                <a:cxnLst>
                  <a:cxn ang="0">
                    <a:pos x="T0" y="T1"/>
                  </a:cxn>
                  <a:cxn ang="0">
                    <a:pos x="T2" y="T3"/>
                  </a:cxn>
                  <a:cxn ang="0">
                    <a:pos x="T4" y="T5"/>
                  </a:cxn>
                  <a:cxn ang="0">
                    <a:pos x="T6" y="T7"/>
                  </a:cxn>
                  <a:cxn ang="0">
                    <a:pos x="T8" y="T9"/>
                  </a:cxn>
                  <a:cxn ang="0">
                    <a:pos x="T10" y="T11"/>
                  </a:cxn>
                </a:cxnLst>
                <a:rect l="0" t="0" r="r" b="b"/>
                <a:pathLst>
                  <a:path w="346" h="439">
                    <a:moveTo>
                      <a:pt x="24" y="428"/>
                    </a:moveTo>
                    <a:lnTo>
                      <a:pt x="345" y="66"/>
                    </a:lnTo>
                    <a:lnTo>
                      <a:pt x="332" y="0"/>
                    </a:lnTo>
                    <a:lnTo>
                      <a:pt x="0" y="380"/>
                    </a:lnTo>
                    <a:lnTo>
                      <a:pt x="11" y="438"/>
                    </a:lnTo>
                    <a:lnTo>
                      <a:pt x="24" y="428"/>
                    </a:lnTo>
                  </a:path>
                </a:pathLst>
              </a:custGeom>
              <a:solidFill>
                <a:srgbClr val="7FAB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 name="Freeform 224"/>
              <p:cNvSpPr>
                <a:spLocks/>
              </p:cNvSpPr>
              <p:nvPr/>
            </p:nvSpPr>
            <p:spPr bwMode="auto">
              <a:xfrm>
                <a:off x="612" y="1070"/>
                <a:ext cx="344" cy="397"/>
              </a:xfrm>
              <a:custGeom>
                <a:avLst/>
                <a:gdLst>
                  <a:gd name="T0" fmla="*/ 93 w 344"/>
                  <a:gd name="T1" fmla="*/ 349 h 397"/>
                  <a:gd name="T2" fmla="*/ 343 w 344"/>
                  <a:gd name="T3" fmla="*/ 65 h 397"/>
                  <a:gd name="T4" fmla="*/ 333 w 344"/>
                  <a:gd name="T5" fmla="*/ 0 h 397"/>
                  <a:gd name="T6" fmla="*/ 0 w 344"/>
                  <a:gd name="T7" fmla="*/ 377 h 397"/>
                  <a:gd name="T8" fmla="*/ 4 w 344"/>
                  <a:gd name="T9" fmla="*/ 396 h 397"/>
                  <a:gd name="T10" fmla="*/ 93 w 344"/>
                  <a:gd name="T11" fmla="*/ 349 h 397"/>
                </a:gdLst>
                <a:ahLst/>
                <a:cxnLst>
                  <a:cxn ang="0">
                    <a:pos x="T0" y="T1"/>
                  </a:cxn>
                  <a:cxn ang="0">
                    <a:pos x="T2" y="T3"/>
                  </a:cxn>
                  <a:cxn ang="0">
                    <a:pos x="T4" y="T5"/>
                  </a:cxn>
                  <a:cxn ang="0">
                    <a:pos x="T6" y="T7"/>
                  </a:cxn>
                  <a:cxn ang="0">
                    <a:pos x="T8" y="T9"/>
                  </a:cxn>
                  <a:cxn ang="0">
                    <a:pos x="T10" y="T11"/>
                  </a:cxn>
                </a:cxnLst>
                <a:rect l="0" t="0" r="r" b="b"/>
                <a:pathLst>
                  <a:path w="344" h="397">
                    <a:moveTo>
                      <a:pt x="93" y="349"/>
                    </a:moveTo>
                    <a:lnTo>
                      <a:pt x="343" y="65"/>
                    </a:lnTo>
                    <a:lnTo>
                      <a:pt x="333" y="0"/>
                    </a:lnTo>
                    <a:lnTo>
                      <a:pt x="0" y="377"/>
                    </a:lnTo>
                    <a:lnTo>
                      <a:pt x="4" y="396"/>
                    </a:lnTo>
                    <a:lnTo>
                      <a:pt x="93" y="349"/>
                    </a:lnTo>
                  </a:path>
                </a:pathLst>
              </a:custGeom>
              <a:solidFill>
                <a:srgbClr val="7FA7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7" name="Freeform 225"/>
              <p:cNvSpPr>
                <a:spLocks/>
              </p:cNvSpPr>
              <p:nvPr/>
            </p:nvSpPr>
            <p:spPr bwMode="auto">
              <a:xfrm>
                <a:off x="658" y="1106"/>
                <a:ext cx="306" cy="333"/>
              </a:xfrm>
              <a:custGeom>
                <a:avLst/>
                <a:gdLst>
                  <a:gd name="T0" fmla="*/ 124 w 306"/>
                  <a:gd name="T1" fmla="*/ 274 h 333"/>
                  <a:gd name="T2" fmla="*/ 305 w 306"/>
                  <a:gd name="T3" fmla="*/ 65 h 333"/>
                  <a:gd name="T4" fmla="*/ 294 w 306"/>
                  <a:gd name="T5" fmla="*/ 0 h 333"/>
                  <a:gd name="T6" fmla="*/ 0 w 306"/>
                  <a:gd name="T7" fmla="*/ 332 h 333"/>
                  <a:gd name="T8" fmla="*/ 124 w 306"/>
                  <a:gd name="T9" fmla="*/ 274 h 333"/>
                </a:gdLst>
                <a:ahLst/>
                <a:cxnLst>
                  <a:cxn ang="0">
                    <a:pos x="T0" y="T1"/>
                  </a:cxn>
                  <a:cxn ang="0">
                    <a:pos x="T2" y="T3"/>
                  </a:cxn>
                  <a:cxn ang="0">
                    <a:pos x="T4" y="T5"/>
                  </a:cxn>
                  <a:cxn ang="0">
                    <a:pos x="T6" y="T7"/>
                  </a:cxn>
                  <a:cxn ang="0">
                    <a:pos x="T8" y="T9"/>
                  </a:cxn>
                </a:cxnLst>
                <a:rect l="0" t="0" r="r" b="b"/>
                <a:pathLst>
                  <a:path w="306" h="333">
                    <a:moveTo>
                      <a:pt x="124" y="274"/>
                    </a:moveTo>
                    <a:lnTo>
                      <a:pt x="305" y="65"/>
                    </a:lnTo>
                    <a:lnTo>
                      <a:pt x="294" y="0"/>
                    </a:lnTo>
                    <a:lnTo>
                      <a:pt x="0" y="332"/>
                    </a:lnTo>
                    <a:lnTo>
                      <a:pt x="124" y="274"/>
                    </a:lnTo>
                  </a:path>
                </a:pathLst>
              </a:custGeom>
              <a:solidFill>
                <a:srgbClr val="7FA3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8" name="Freeform 226"/>
              <p:cNvSpPr>
                <a:spLocks/>
              </p:cNvSpPr>
              <p:nvPr/>
            </p:nvSpPr>
            <p:spPr bwMode="auto">
              <a:xfrm>
                <a:off x="735" y="1149"/>
                <a:ext cx="233" cy="257"/>
              </a:xfrm>
              <a:custGeom>
                <a:avLst/>
                <a:gdLst>
                  <a:gd name="T0" fmla="*/ 117 w 233"/>
                  <a:gd name="T1" fmla="*/ 195 h 257"/>
                  <a:gd name="T2" fmla="*/ 232 w 233"/>
                  <a:gd name="T3" fmla="*/ 61 h 257"/>
                  <a:gd name="T4" fmla="*/ 226 w 233"/>
                  <a:gd name="T5" fmla="*/ 0 h 257"/>
                  <a:gd name="T6" fmla="*/ 0 w 233"/>
                  <a:gd name="T7" fmla="*/ 256 h 257"/>
                  <a:gd name="T8" fmla="*/ 117 w 233"/>
                  <a:gd name="T9" fmla="*/ 195 h 257"/>
                </a:gdLst>
                <a:ahLst/>
                <a:cxnLst>
                  <a:cxn ang="0">
                    <a:pos x="T0" y="T1"/>
                  </a:cxn>
                  <a:cxn ang="0">
                    <a:pos x="T2" y="T3"/>
                  </a:cxn>
                  <a:cxn ang="0">
                    <a:pos x="T4" y="T5"/>
                  </a:cxn>
                  <a:cxn ang="0">
                    <a:pos x="T6" y="T7"/>
                  </a:cxn>
                  <a:cxn ang="0">
                    <a:pos x="T8" y="T9"/>
                  </a:cxn>
                </a:cxnLst>
                <a:rect l="0" t="0" r="r" b="b"/>
                <a:pathLst>
                  <a:path w="233" h="257">
                    <a:moveTo>
                      <a:pt x="117" y="195"/>
                    </a:moveTo>
                    <a:lnTo>
                      <a:pt x="232" y="61"/>
                    </a:lnTo>
                    <a:lnTo>
                      <a:pt x="226" y="0"/>
                    </a:lnTo>
                    <a:lnTo>
                      <a:pt x="0" y="256"/>
                    </a:lnTo>
                    <a:lnTo>
                      <a:pt x="117" y="195"/>
                    </a:lnTo>
                  </a:path>
                </a:pathLst>
              </a:custGeom>
              <a:solidFill>
                <a:srgbClr val="7FA0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9" name="Freeform 227"/>
              <p:cNvSpPr>
                <a:spLocks/>
              </p:cNvSpPr>
              <p:nvPr/>
            </p:nvSpPr>
            <p:spPr bwMode="auto">
              <a:xfrm>
                <a:off x="810" y="1186"/>
                <a:ext cx="169" cy="182"/>
              </a:xfrm>
              <a:custGeom>
                <a:avLst/>
                <a:gdLst>
                  <a:gd name="T0" fmla="*/ 122 w 169"/>
                  <a:gd name="T1" fmla="*/ 121 h 182"/>
                  <a:gd name="T2" fmla="*/ 168 w 169"/>
                  <a:gd name="T3" fmla="*/ 66 h 182"/>
                  <a:gd name="T4" fmla="*/ 156 w 169"/>
                  <a:gd name="T5" fmla="*/ 0 h 182"/>
                  <a:gd name="T6" fmla="*/ 0 w 169"/>
                  <a:gd name="T7" fmla="*/ 181 h 182"/>
                  <a:gd name="T8" fmla="*/ 122 w 169"/>
                  <a:gd name="T9" fmla="*/ 121 h 182"/>
                </a:gdLst>
                <a:ahLst/>
                <a:cxnLst>
                  <a:cxn ang="0">
                    <a:pos x="T0" y="T1"/>
                  </a:cxn>
                  <a:cxn ang="0">
                    <a:pos x="T2" y="T3"/>
                  </a:cxn>
                  <a:cxn ang="0">
                    <a:pos x="T4" y="T5"/>
                  </a:cxn>
                  <a:cxn ang="0">
                    <a:pos x="T6" y="T7"/>
                  </a:cxn>
                  <a:cxn ang="0">
                    <a:pos x="T8" y="T9"/>
                  </a:cxn>
                </a:cxnLst>
                <a:rect l="0" t="0" r="r" b="b"/>
                <a:pathLst>
                  <a:path w="169" h="182">
                    <a:moveTo>
                      <a:pt x="122" y="121"/>
                    </a:moveTo>
                    <a:lnTo>
                      <a:pt x="168" y="66"/>
                    </a:lnTo>
                    <a:lnTo>
                      <a:pt x="156" y="0"/>
                    </a:lnTo>
                    <a:lnTo>
                      <a:pt x="0" y="181"/>
                    </a:lnTo>
                    <a:lnTo>
                      <a:pt x="122" y="121"/>
                    </a:lnTo>
                  </a:path>
                </a:pathLst>
              </a:custGeom>
              <a:solidFill>
                <a:srgbClr val="7F9D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 name="Freeform 228"/>
              <p:cNvSpPr>
                <a:spLocks/>
              </p:cNvSpPr>
              <p:nvPr/>
            </p:nvSpPr>
            <p:spPr bwMode="auto">
              <a:xfrm>
                <a:off x="882" y="1226"/>
                <a:ext cx="102" cy="106"/>
              </a:xfrm>
              <a:custGeom>
                <a:avLst/>
                <a:gdLst>
                  <a:gd name="T0" fmla="*/ 89 w 102"/>
                  <a:gd name="T1" fmla="*/ 0 h 106"/>
                  <a:gd name="T2" fmla="*/ 0 w 102"/>
                  <a:gd name="T3" fmla="*/ 105 h 106"/>
                  <a:gd name="T4" fmla="*/ 101 w 102"/>
                  <a:gd name="T5" fmla="*/ 56 h 106"/>
                  <a:gd name="T6" fmla="*/ 89 w 102"/>
                  <a:gd name="T7" fmla="*/ 0 h 106"/>
                </a:gdLst>
                <a:ahLst/>
                <a:cxnLst>
                  <a:cxn ang="0">
                    <a:pos x="T0" y="T1"/>
                  </a:cxn>
                  <a:cxn ang="0">
                    <a:pos x="T2" y="T3"/>
                  </a:cxn>
                  <a:cxn ang="0">
                    <a:pos x="T4" y="T5"/>
                  </a:cxn>
                  <a:cxn ang="0">
                    <a:pos x="T6" y="T7"/>
                  </a:cxn>
                </a:cxnLst>
                <a:rect l="0" t="0" r="r" b="b"/>
                <a:pathLst>
                  <a:path w="102" h="106">
                    <a:moveTo>
                      <a:pt x="89" y="0"/>
                    </a:moveTo>
                    <a:lnTo>
                      <a:pt x="0" y="105"/>
                    </a:lnTo>
                    <a:lnTo>
                      <a:pt x="101" y="56"/>
                    </a:lnTo>
                    <a:lnTo>
                      <a:pt x="89" y="0"/>
                    </a:lnTo>
                  </a:path>
                </a:pathLst>
              </a:custGeom>
              <a:solidFill>
                <a:srgbClr val="7F9A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1" name="Freeform 229"/>
              <p:cNvSpPr>
                <a:spLocks/>
              </p:cNvSpPr>
              <p:nvPr/>
            </p:nvSpPr>
            <p:spPr bwMode="auto">
              <a:xfrm>
                <a:off x="957" y="1265"/>
                <a:ext cx="27" cy="30"/>
              </a:xfrm>
              <a:custGeom>
                <a:avLst/>
                <a:gdLst>
                  <a:gd name="T0" fmla="*/ 20 w 27"/>
                  <a:gd name="T1" fmla="*/ 0 h 30"/>
                  <a:gd name="T2" fmla="*/ 0 w 27"/>
                  <a:gd name="T3" fmla="*/ 29 h 30"/>
                  <a:gd name="T4" fmla="*/ 26 w 27"/>
                  <a:gd name="T5" fmla="*/ 17 h 30"/>
                  <a:gd name="T6" fmla="*/ 20 w 27"/>
                  <a:gd name="T7" fmla="*/ 0 h 30"/>
                </a:gdLst>
                <a:ahLst/>
                <a:cxnLst>
                  <a:cxn ang="0">
                    <a:pos x="T0" y="T1"/>
                  </a:cxn>
                  <a:cxn ang="0">
                    <a:pos x="T2" y="T3"/>
                  </a:cxn>
                  <a:cxn ang="0">
                    <a:pos x="T4" y="T5"/>
                  </a:cxn>
                  <a:cxn ang="0">
                    <a:pos x="T6" y="T7"/>
                  </a:cxn>
                </a:cxnLst>
                <a:rect l="0" t="0" r="r" b="b"/>
                <a:pathLst>
                  <a:path w="27" h="30">
                    <a:moveTo>
                      <a:pt x="20" y="0"/>
                    </a:moveTo>
                    <a:lnTo>
                      <a:pt x="0" y="29"/>
                    </a:lnTo>
                    <a:lnTo>
                      <a:pt x="26" y="17"/>
                    </a:lnTo>
                    <a:lnTo>
                      <a:pt x="20" y="0"/>
                    </a:lnTo>
                  </a:path>
                </a:pathLst>
              </a:custGeom>
              <a:solidFill>
                <a:srgbClr val="7F98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 name="Freeform 230"/>
              <p:cNvSpPr>
                <a:spLocks/>
              </p:cNvSpPr>
              <p:nvPr/>
            </p:nvSpPr>
            <p:spPr bwMode="auto">
              <a:xfrm>
                <a:off x="551" y="958"/>
                <a:ext cx="434" cy="509"/>
              </a:xfrm>
              <a:custGeom>
                <a:avLst/>
                <a:gdLst>
                  <a:gd name="T0" fmla="*/ 375 w 434"/>
                  <a:gd name="T1" fmla="*/ 0 h 509"/>
                  <a:gd name="T2" fmla="*/ 0 w 434"/>
                  <a:gd name="T3" fmla="*/ 147 h 509"/>
                  <a:gd name="T4" fmla="*/ 65 w 434"/>
                  <a:gd name="T5" fmla="*/ 508 h 509"/>
                  <a:gd name="T6" fmla="*/ 433 w 434"/>
                  <a:gd name="T7" fmla="*/ 324 h 509"/>
                  <a:gd name="T8" fmla="*/ 375 w 434"/>
                  <a:gd name="T9" fmla="*/ 0 h 509"/>
                </a:gdLst>
                <a:ahLst/>
                <a:cxnLst>
                  <a:cxn ang="0">
                    <a:pos x="T0" y="T1"/>
                  </a:cxn>
                  <a:cxn ang="0">
                    <a:pos x="T2" y="T3"/>
                  </a:cxn>
                  <a:cxn ang="0">
                    <a:pos x="T4" y="T5"/>
                  </a:cxn>
                  <a:cxn ang="0">
                    <a:pos x="T6" y="T7"/>
                  </a:cxn>
                  <a:cxn ang="0">
                    <a:pos x="T8" y="T9"/>
                  </a:cxn>
                </a:cxnLst>
                <a:rect l="0" t="0" r="r" b="b"/>
                <a:pathLst>
                  <a:path w="434" h="509">
                    <a:moveTo>
                      <a:pt x="375" y="0"/>
                    </a:moveTo>
                    <a:lnTo>
                      <a:pt x="0" y="147"/>
                    </a:lnTo>
                    <a:lnTo>
                      <a:pt x="65" y="508"/>
                    </a:lnTo>
                    <a:lnTo>
                      <a:pt x="433" y="324"/>
                    </a:lnTo>
                    <a:lnTo>
                      <a:pt x="375" y="0"/>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3" name="Freeform 231"/>
              <p:cNvSpPr>
                <a:spLocks/>
              </p:cNvSpPr>
              <p:nvPr/>
            </p:nvSpPr>
            <p:spPr bwMode="auto">
              <a:xfrm>
                <a:off x="954" y="936"/>
                <a:ext cx="11" cy="8"/>
              </a:xfrm>
              <a:custGeom>
                <a:avLst/>
                <a:gdLst>
                  <a:gd name="T0" fmla="*/ 1 w 11"/>
                  <a:gd name="T1" fmla="*/ 7 h 8"/>
                  <a:gd name="T2" fmla="*/ 10 w 11"/>
                  <a:gd name="T3" fmla="*/ 0 h 8"/>
                  <a:gd name="T4" fmla="*/ 0 w 11"/>
                  <a:gd name="T5" fmla="*/ 4 h 8"/>
                  <a:gd name="T6" fmla="*/ 1 w 11"/>
                  <a:gd name="T7" fmla="*/ 7 h 8"/>
                </a:gdLst>
                <a:ahLst/>
                <a:cxnLst>
                  <a:cxn ang="0">
                    <a:pos x="T0" y="T1"/>
                  </a:cxn>
                  <a:cxn ang="0">
                    <a:pos x="T2" y="T3"/>
                  </a:cxn>
                  <a:cxn ang="0">
                    <a:pos x="T4" y="T5"/>
                  </a:cxn>
                  <a:cxn ang="0">
                    <a:pos x="T6" y="T7"/>
                  </a:cxn>
                </a:cxnLst>
                <a:rect l="0" t="0" r="r" b="b"/>
                <a:pathLst>
                  <a:path w="11" h="8">
                    <a:moveTo>
                      <a:pt x="1" y="7"/>
                    </a:moveTo>
                    <a:lnTo>
                      <a:pt x="10" y="0"/>
                    </a:lnTo>
                    <a:lnTo>
                      <a:pt x="0" y="4"/>
                    </a:lnTo>
                    <a:lnTo>
                      <a:pt x="1" y="7"/>
                    </a:lnTo>
                  </a:path>
                </a:pathLst>
              </a:custGeom>
              <a:solidFill>
                <a:srgbClr val="7FE8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4" name="Freeform 232"/>
              <p:cNvSpPr>
                <a:spLocks/>
              </p:cNvSpPr>
              <p:nvPr/>
            </p:nvSpPr>
            <p:spPr bwMode="auto">
              <a:xfrm>
                <a:off x="953" y="912"/>
                <a:ext cx="70" cy="70"/>
              </a:xfrm>
              <a:custGeom>
                <a:avLst/>
                <a:gdLst>
                  <a:gd name="T0" fmla="*/ 9 w 70"/>
                  <a:gd name="T1" fmla="*/ 69 h 70"/>
                  <a:gd name="T2" fmla="*/ 69 w 70"/>
                  <a:gd name="T3" fmla="*/ 0 h 70"/>
                  <a:gd name="T4" fmla="*/ 0 w 70"/>
                  <a:gd name="T5" fmla="*/ 29 h 70"/>
                  <a:gd name="T6" fmla="*/ 9 w 70"/>
                  <a:gd name="T7" fmla="*/ 69 h 70"/>
                </a:gdLst>
                <a:ahLst/>
                <a:cxnLst>
                  <a:cxn ang="0">
                    <a:pos x="T0" y="T1"/>
                  </a:cxn>
                  <a:cxn ang="0">
                    <a:pos x="T2" y="T3"/>
                  </a:cxn>
                  <a:cxn ang="0">
                    <a:pos x="T4" y="T5"/>
                  </a:cxn>
                  <a:cxn ang="0">
                    <a:pos x="T6" y="T7"/>
                  </a:cxn>
                </a:cxnLst>
                <a:rect l="0" t="0" r="r" b="b"/>
                <a:pathLst>
                  <a:path w="70" h="70">
                    <a:moveTo>
                      <a:pt x="9" y="69"/>
                    </a:moveTo>
                    <a:lnTo>
                      <a:pt x="69" y="0"/>
                    </a:lnTo>
                    <a:lnTo>
                      <a:pt x="0" y="29"/>
                    </a:lnTo>
                    <a:lnTo>
                      <a:pt x="9" y="69"/>
                    </a:lnTo>
                  </a:path>
                </a:pathLst>
              </a:custGeom>
              <a:solidFill>
                <a:srgbClr val="7FDE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5" name="Freeform 233"/>
              <p:cNvSpPr>
                <a:spLocks/>
              </p:cNvSpPr>
              <p:nvPr/>
            </p:nvSpPr>
            <p:spPr bwMode="auto">
              <a:xfrm>
                <a:off x="958" y="887"/>
                <a:ext cx="125" cy="129"/>
              </a:xfrm>
              <a:custGeom>
                <a:avLst/>
                <a:gdLst>
                  <a:gd name="T0" fmla="*/ 9 w 125"/>
                  <a:gd name="T1" fmla="*/ 128 h 129"/>
                  <a:gd name="T2" fmla="*/ 124 w 125"/>
                  <a:gd name="T3" fmla="*/ 0 h 129"/>
                  <a:gd name="T4" fmla="*/ 26 w 125"/>
                  <a:gd name="T5" fmla="*/ 39 h 129"/>
                  <a:gd name="T6" fmla="*/ 0 w 125"/>
                  <a:gd name="T7" fmla="*/ 73 h 129"/>
                  <a:gd name="T8" fmla="*/ 9 w 125"/>
                  <a:gd name="T9" fmla="*/ 128 h 129"/>
                </a:gdLst>
                <a:ahLst/>
                <a:cxnLst>
                  <a:cxn ang="0">
                    <a:pos x="T0" y="T1"/>
                  </a:cxn>
                  <a:cxn ang="0">
                    <a:pos x="T2" y="T3"/>
                  </a:cxn>
                  <a:cxn ang="0">
                    <a:pos x="T4" y="T5"/>
                  </a:cxn>
                  <a:cxn ang="0">
                    <a:pos x="T6" y="T7"/>
                  </a:cxn>
                  <a:cxn ang="0">
                    <a:pos x="T8" y="T9"/>
                  </a:cxn>
                </a:cxnLst>
                <a:rect l="0" t="0" r="r" b="b"/>
                <a:pathLst>
                  <a:path w="125" h="129">
                    <a:moveTo>
                      <a:pt x="9" y="128"/>
                    </a:moveTo>
                    <a:lnTo>
                      <a:pt x="124" y="0"/>
                    </a:lnTo>
                    <a:lnTo>
                      <a:pt x="26" y="39"/>
                    </a:lnTo>
                    <a:lnTo>
                      <a:pt x="0" y="73"/>
                    </a:lnTo>
                    <a:lnTo>
                      <a:pt x="9" y="128"/>
                    </a:lnTo>
                  </a:path>
                </a:pathLst>
              </a:custGeom>
              <a:solidFill>
                <a:srgbClr val="7FD5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6" name="Freeform 234"/>
              <p:cNvSpPr>
                <a:spLocks/>
              </p:cNvSpPr>
              <p:nvPr/>
            </p:nvSpPr>
            <p:spPr bwMode="auto">
              <a:xfrm>
                <a:off x="964" y="862"/>
                <a:ext cx="176" cy="190"/>
              </a:xfrm>
              <a:custGeom>
                <a:avLst/>
                <a:gdLst>
                  <a:gd name="T0" fmla="*/ 9 w 176"/>
                  <a:gd name="T1" fmla="*/ 189 h 190"/>
                  <a:gd name="T2" fmla="*/ 175 w 176"/>
                  <a:gd name="T3" fmla="*/ 0 h 190"/>
                  <a:gd name="T4" fmla="*/ 80 w 176"/>
                  <a:gd name="T5" fmla="*/ 39 h 190"/>
                  <a:gd name="T6" fmla="*/ 0 w 176"/>
                  <a:gd name="T7" fmla="*/ 134 h 190"/>
                  <a:gd name="T8" fmla="*/ 9 w 176"/>
                  <a:gd name="T9" fmla="*/ 189 h 190"/>
                </a:gdLst>
                <a:ahLst/>
                <a:cxnLst>
                  <a:cxn ang="0">
                    <a:pos x="T0" y="T1"/>
                  </a:cxn>
                  <a:cxn ang="0">
                    <a:pos x="T2" y="T3"/>
                  </a:cxn>
                  <a:cxn ang="0">
                    <a:pos x="T4" y="T5"/>
                  </a:cxn>
                  <a:cxn ang="0">
                    <a:pos x="T6" y="T7"/>
                  </a:cxn>
                  <a:cxn ang="0">
                    <a:pos x="T8" y="T9"/>
                  </a:cxn>
                </a:cxnLst>
                <a:rect l="0" t="0" r="r" b="b"/>
                <a:pathLst>
                  <a:path w="176" h="190">
                    <a:moveTo>
                      <a:pt x="9" y="189"/>
                    </a:moveTo>
                    <a:lnTo>
                      <a:pt x="175" y="0"/>
                    </a:lnTo>
                    <a:lnTo>
                      <a:pt x="80" y="39"/>
                    </a:lnTo>
                    <a:lnTo>
                      <a:pt x="0" y="134"/>
                    </a:lnTo>
                    <a:lnTo>
                      <a:pt x="9" y="189"/>
                    </a:lnTo>
                  </a:path>
                </a:pathLst>
              </a:custGeom>
              <a:solidFill>
                <a:srgbClr val="7FCD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7" name="Freeform 235"/>
              <p:cNvSpPr>
                <a:spLocks/>
              </p:cNvSpPr>
              <p:nvPr/>
            </p:nvSpPr>
            <p:spPr bwMode="auto">
              <a:xfrm>
                <a:off x="970" y="838"/>
                <a:ext cx="231" cy="253"/>
              </a:xfrm>
              <a:custGeom>
                <a:avLst/>
                <a:gdLst>
                  <a:gd name="T0" fmla="*/ 8 w 231"/>
                  <a:gd name="T1" fmla="*/ 252 h 253"/>
                  <a:gd name="T2" fmla="*/ 230 w 231"/>
                  <a:gd name="T3" fmla="*/ 0 h 253"/>
                  <a:gd name="T4" fmla="*/ 134 w 231"/>
                  <a:gd name="T5" fmla="*/ 41 h 253"/>
                  <a:gd name="T6" fmla="*/ 0 w 231"/>
                  <a:gd name="T7" fmla="*/ 193 h 253"/>
                  <a:gd name="T8" fmla="*/ 8 w 231"/>
                  <a:gd name="T9" fmla="*/ 252 h 253"/>
                </a:gdLst>
                <a:ahLst/>
                <a:cxnLst>
                  <a:cxn ang="0">
                    <a:pos x="T0" y="T1"/>
                  </a:cxn>
                  <a:cxn ang="0">
                    <a:pos x="T2" y="T3"/>
                  </a:cxn>
                  <a:cxn ang="0">
                    <a:pos x="T4" y="T5"/>
                  </a:cxn>
                  <a:cxn ang="0">
                    <a:pos x="T6" y="T7"/>
                  </a:cxn>
                  <a:cxn ang="0">
                    <a:pos x="T8" y="T9"/>
                  </a:cxn>
                </a:cxnLst>
                <a:rect l="0" t="0" r="r" b="b"/>
                <a:pathLst>
                  <a:path w="231" h="253">
                    <a:moveTo>
                      <a:pt x="8" y="252"/>
                    </a:moveTo>
                    <a:lnTo>
                      <a:pt x="230" y="0"/>
                    </a:lnTo>
                    <a:lnTo>
                      <a:pt x="134" y="41"/>
                    </a:lnTo>
                    <a:lnTo>
                      <a:pt x="0" y="193"/>
                    </a:lnTo>
                    <a:lnTo>
                      <a:pt x="8" y="252"/>
                    </a:lnTo>
                  </a:path>
                </a:pathLst>
              </a:custGeom>
              <a:solidFill>
                <a:srgbClr val="7FC6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8" name="Freeform 236"/>
              <p:cNvSpPr>
                <a:spLocks/>
              </p:cNvSpPr>
              <p:nvPr/>
            </p:nvSpPr>
            <p:spPr bwMode="auto">
              <a:xfrm>
                <a:off x="979" y="817"/>
                <a:ext cx="281" cy="310"/>
              </a:xfrm>
              <a:custGeom>
                <a:avLst/>
                <a:gdLst>
                  <a:gd name="T0" fmla="*/ 9 w 281"/>
                  <a:gd name="T1" fmla="*/ 309 h 310"/>
                  <a:gd name="T2" fmla="*/ 280 w 281"/>
                  <a:gd name="T3" fmla="*/ 0 h 310"/>
                  <a:gd name="T4" fmla="*/ 184 w 281"/>
                  <a:gd name="T5" fmla="*/ 37 h 310"/>
                  <a:gd name="T6" fmla="*/ 0 w 281"/>
                  <a:gd name="T7" fmla="*/ 249 h 310"/>
                  <a:gd name="T8" fmla="*/ 9 w 281"/>
                  <a:gd name="T9" fmla="*/ 309 h 310"/>
                </a:gdLst>
                <a:ahLst/>
                <a:cxnLst>
                  <a:cxn ang="0">
                    <a:pos x="T0" y="T1"/>
                  </a:cxn>
                  <a:cxn ang="0">
                    <a:pos x="T2" y="T3"/>
                  </a:cxn>
                  <a:cxn ang="0">
                    <a:pos x="T4" y="T5"/>
                  </a:cxn>
                  <a:cxn ang="0">
                    <a:pos x="T6" y="T7"/>
                  </a:cxn>
                  <a:cxn ang="0">
                    <a:pos x="T8" y="T9"/>
                  </a:cxn>
                </a:cxnLst>
                <a:rect l="0" t="0" r="r" b="b"/>
                <a:pathLst>
                  <a:path w="281" h="310">
                    <a:moveTo>
                      <a:pt x="9" y="309"/>
                    </a:moveTo>
                    <a:lnTo>
                      <a:pt x="280" y="0"/>
                    </a:lnTo>
                    <a:lnTo>
                      <a:pt x="184" y="37"/>
                    </a:lnTo>
                    <a:lnTo>
                      <a:pt x="0" y="249"/>
                    </a:lnTo>
                    <a:lnTo>
                      <a:pt x="9" y="309"/>
                    </a:lnTo>
                  </a:path>
                </a:pathLst>
              </a:custGeom>
              <a:solidFill>
                <a:srgbClr val="7FB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9" name="Freeform 237"/>
              <p:cNvSpPr>
                <a:spLocks/>
              </p:cNvSpPr>
              <p:nvPr/>
            </p:nvSpPr>
            <p:spPr bwMode="auto">
              <a:xfrm>
                <a:off x="984" y="805"/>
                <a:ext cx="309" cy="357"/>
              </a:xfrm>
              <a:custGeom>
                <a:avLst/>
                <a:gdLst>
                  <a:gd name="T0" fmla="*/ 6 w 309"/>
                  <a:gd name="T1" fmla="*/ 356 h 357"/>
                  <a:gd name="T2" fmla="*/ 308 w 309"/>
                  <a:gd name="T3" fmla="*/ 17 h 357"/>
                  <a:gd name="T4" fmla="*/ 305 w 309"/>
                  <a:gd name="T5" fmla="*/ 0 h 357"/>
                  <a:gd name="T6" fmla="*/ 237 w 309"/>
                  <a:gd name="T7" fmla="*/ 27 h 357"/>
                  <a:gd name="T8" fmla="*/ 0 w 309"/>
                  <a:gd name="T9" fmla="*/ 297 h 357"/>
                  <a:gd name="T10" fmla="*/ 6 w 309"/>
                  <a:gd name="T11" fmla="*/ 356 h 357"/>
                </a:gdLst>
                <a:ahLst/>
                <a:cxnLst>
                  <a:cxn ang="0">
                    <a:pos x="T0" y="T1"/>
                  </a:cxn>
                  <a:cxn ang="0">
                    <a:pos x="T2" y="T3"/>
                  </a:cxn>
                  <a:cxn ang="0">
                    <a:pos x="T4" y="T5"/>
                  </a:cxn>
                  <a:cxn ang="0">
                    <a:pos x="T6" y="T7"/>
                  </a:cxn>
                  <a:cxn ang="0">
                    <a:pos x="T8" y="T9"/>
                  </a:cxn>
                  <a:cxn ang="0">
                    <a:pos x="T10" y="T11"/>
                  </a:cxn>
                </a:cxnLst>
                <a:rect l="0" t="0" r="r" b="b"/>
                <a:pathLst>
                  <a:path w="309" h="357">
                    <a:moveTo>
                      <a:pt x="6" y="356"/>
                    </a:moveTo>
                    <a:lnTo>
                      <a:pt x="308" y="17"/>
                    </a:lnTo>
                    <a:lnTo>
                      <a:pt x="305" y="0"/>
                    </a:lnTo>
                    <a:lnTo>
                      <a:pt x="237" y="27"/>
                    </a:lnTo>
                    <a:lnTo>
                      <a:pt x="0" y="297"/>
                    </a:lnTo>
                    <a:lnTo>
                      <a:pt x="6" y="356"/>
                    </a:lnTo>
                  </a:path>
                </a:pathLst>
              </a:custGeom>
              <a:solidFill>
                <a:srgbClr val="7FB9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0" name="Freeform 238"/>
              <p:cNvSpPr>
                <a:spLocks/>
              </p:cNvSpPr>
              <p:nvPr/>
            </p:nvSpPr>
            <p:spPr bwMode="auto">
              <a:xfrm>
                <a:off x="988" y="804"/>
                <a:ext cx="308" cy="393"/>
              </a:xfrm>
              <a:custGeom>
                <a:avLst/>
                <a:gdLst>
                  <a:gd name="T0" fmla="*/ 10 w 308"/>
                  <a:gd name="T1" fmla="*/ 392 h 393"/>
                  <a:gd name="T2" fmla="*/ 307 w 308"/>
                  <a:gd name="T3" fmla="*/ 51 h 393"/>
                  <a:gd name="T4" fmla="*/ 300 w 308"/>
                  <a:gd name="T5" fmla="*/ 0 h 393"/>
                  <a:gd name="T6" fmla="*/ 293 w 308"/>
                  <a:gd name="T7" fmla="*/ 3 h 393"/>
                  <a:gd name="T8" fmla="*/ 0 w 308"/>
                  <a:gd name="T9" fmla="*/ 336 h 393"/>
                  <a:gd name="T10" fmla="*/ 10 w 308"/>
                  <a:gd name="T11" fmla="*/ 392 h 393"/>
                </a:gdLst>
                <a:ahLst/>
                <a:cxnLst>
                  <a:cxn ang="0">
                    <a:pos x="T0" y="T1"/>
                  </a:cxn>
                  <a:cxn ang="0">
                    <a:pos x="T2" y="T3"/>
                  </a:cxn>
                  <a:cxn ang="0">
                    <a:pos x="T4" y="T5"/>
                  </a:cxn>
                  <a:cxn ang="0">
                    <a:pos x="T6" y="T7"/>
                  </a:cxn>
                  <a:cxn ang="0">
                    <a:pos x="T8" y="T9"/>
                  </a:cxn>
                  <a:cxn ang="0">
                    <a:pos x="T10" y="T11"/>
                  </a:cxn>
                </a:cxnLst>
                <a:rect l="0" t="0" r="r" b="b"/>
                <a:pathLst>
                  <a:path w="308" h="393">
                    <a:moveTo>
                      <a:pt x="10" y="392"/>
                    </a:moveTo>
                    <a:lnTo>
                      <a:pt x="307" y="51"/>
                    </a:lnTo>
                    <a:lnTo>
                      <a:pt x="300" y="0"/>
                    </a:lnTo>
                    <a:lnTo>
                      <a:pt x="293" y="3"/>
                    </a:lnTo>
                    <a:lnTo>
                      <a:pt x="0" y="336"/>
                    </a:lnTo>
                    <a:lnTo>
                      <a:pt x="10" y="392"/>
                    </a:lnTo>
                  </a:path>
                </a:pathLst>
              </a:custGeom>
              <a:solidFill>
                <a:srgbClr val="7FB4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1" name="Freeform 239"/>
              <p:cNvSpPr>
                <a:spLocks/>
              </p:cNvSpPr>
              <p:nvPr/>
            </p:nvSpPr>
            <p:spPr bwMode="auto">
              <a:xfrm>
                <a:off x="995" y="835"/>
                <a:ext cx="309" cy="401"/>
              </a:xfrm>
              <a:custGeom>
                <a:avLst/>
                <a:gdLst>
                  <a:gd name="T0" fmla="*/ 9 w 309"/>
                  <a:gd name="T1" fmla="*/ 400 h 401"/>
                  <a:gd name="T2" fmla="*/ 308 w 309"/>
                  <a:gd name="T3" fmla="*/ 58 h 401"/>
                  <a:gd name="T4" fmla="*/ 298 w 309"/>
                  <a:gd name="T5" fmla="*/ 0 h 401"/>
                  <a:gd name="T6" fmla="*/ 0 w 309"/>
                  <a:gd name="T7" fmla="*/ 341 h 401"/>
                  <a:gd name="T8" fmla="*/ 9 w 309"/>
                  <a:gd name="T9" fmla="*/ 400 h 401"/>
                </a:gdLst>
                <a:ahLst/>
                <a:cxnLst>
                  <a:cxn ang="0">
                    <a:pos x="T0" y="T1"/>
                  </a:cxn>
                  <a:cxn ang="0">
                    <a:pos x="T2" y="T3"/>
                  </a:cxn>
                  <a:cxn ang="0">
                    <a:pos x="T4" y="T5"/>
                  </a:cxn>
                  <a:cxn ang="0">
                    <a:pos x="T6" y="T7"/>
                  </a:cxn>
                  <a:cxn ang="0">
                    <a:pos x="T8" y="T9"/>
                  </a:cxn>
                </a:cxnLst>
                <a:rect l="0" t="0" r="r" b="b"/>
                <a:pathLst>
                  <a:path w="309" h="401">
                    <a:moveTo>
                      <a:pt x="9" y="400"/>
                    </a:moveTo>
                    <a:lnTo>
                      <a:pt x="308" y="58"/>
                    </a:lnTo>
                    <a:lnTo>
                      <a:pt x="298" y="0"/>
                    </a:lnTo>
                    <a:lnTo>
                      <a:pt x="0" y="341"/>
                    </a:lnTo>
                    <a:lnTo>
                      <a:pt x="9" y="400"/>
                    </a:lnTo>
                  </a:path>
                </a:pathLst>
              </a:custGeom>
              <a:solidFill>
                <a:srgbClr val="7FA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2" name="Freeform 240"/>
              <p:cNvSpPr>
                <a:spLocks/>
              </p:cNvSpPr>
              <p:nvPr/>
            </p:nvSpPr>
            <p:spPr bwMode="auto">
              <a:xfrm>
                <a:off x="1001" y="873"/>
                <a:ext cx="311" cy="399"/>
              </a:xfrm>
              <a:custGeom>
                <a:avLst/>
                <a:gdLst>
                  <a:gd name="T0" fmla="*/ 13 w 311"/>
                  <a:gd name="T1" fmla="*/ 394 h 399"/>
                  <a:gd name="T2" fmla="*/ 310 w 311"/>
                  <a:gd name="T3" fmla="*/ 56 h 399"/>
                  <a:gd name="T4" fmla="*/ 300 w 311"/>
                  <a:gd name="T5" fmla="*/ 0 h 399"/>
                  <a:gd name="T6" fmla="*/ 0 w 311"/>
                  <a:gd name="T7" fmla="*/ 338 h 399"/>
                  <a:gd name="T8" fmla="*/ 9 w 311"/>
                  <a:gd name="T9" fmla="*/ 398 h 399"/>
                  <a:gd name="T10" fmla="*/ 13 w 311"/>
                  <a:gd name="T11" fmla="*/ 394 h 399"/>
                </a:gdLst>
                <a:ahLst/>
                <a:cxnLst>
                  <a:cxn ang="0">
                    <a:pos x="T0" y="T1"/>
                  </a:cxn>
                  <a:cxn ang="0">
                    <a:pos x="T2" y="T3"/>
                  </a:cxn>
                  <a:cxn ang="0">
                    <a:pos x="T4" y="T5"/>
                  </a:cxn>
                  <a:cxn ang="0">
                    <a:pos x="T6" y="T7"/>
                  </a:cxn>
                  <a:cxn ang="0">
                    <a:pos x="T8" y="T9"/>
                  </a:cxn>
                  <a:cxn ang="0">
                    <a:pos x="T10" y="T11"/>
                  </a:cxn>
                </a:cxnLst>
                <a:rect l="0" t="0" r="r" b="b"/>
                <a:pathLst>
                  <a:path w="311" h="399">
                    <a:moveTo>
                      <a:pt x="13" y="394"/>
                    </a:moveTo>
                    <a:lnTo>
                      <a:pt x="310" y="56"/>
                    </a:lnTo>
                    <a:lnTo>
                      <a:pt x="300" y="0"/>
                    </a:lnTo>
                    <a:lnTo>
                      <a:pt x="0" y="338"/>
                    </a:lnTo>
                    <a:lnTo>
                      <a:pt x="9" y="398"/>
                    </a:lnTo>
                    <a:lnTo>
                      <a:pt x="13" y="394"/>
                    </a:lnTo>
                  </a:path>
                </a:pathLst>
              </a:custGeom>
              <a:solidFill>
                <a:srgbClr val="7FAB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3" name="Freeform 241"/>
              <p:cNvSpPr>
                <a:spLocks/>
              </p:cNvSpPr>
              <p:nvPr/>
            </p:nvSpPr>
            <p:spPr bwMode="auto">
              <a:xfrm>
                <a:off x="1006" y="912"/>
                <a:ext cx="312" cy="359"/>
              </a:xfrm>
              <a:custGeom>
                <a:avLst/>
                <a:gdLst>
                  <a:gd name="T0" fmla="*/ 76 w 312"/>
                  <a:gd name="T1" fmla="*/ 321 h 359"/>
                  <a:gd name="T2" fmla="*/ 311 w 312"/>
                  <a:gd name="T3" fmla="*/ 54 h 359"/>
                  <a:gd name="T4" fmla="*/ 300 w 312"/>
                  <a:gd name="T5" fmla="*/ 0 h 359"/>
                  <a:gd name="T6" fmla="*/ 0 w 312"/>
                  <a:gd name="T7" fmla="*/ 337 h 359"/>
                  <a:gd name="T8" fmla="*/ 3 w 312"/>
                  <a:gd name="T9" fmla="*/ 358 h 359"/>
                  <a:gd name="T10" fmla="*/ 76 w 312"/>
                  <a:gd name="T11" fmla="*/ 321 h 359"/>
                </a:gdLst>
                <a:ahLst/>
                <a:cxnLst>
                  <a:cxn ang="0">
                    <a:pos x="T0" y="T1"/>
                  </a:cxn>
                  <a:cxn ang="0">
                    <a:pos x="T2" y="T3"/>
                  </a:cxn>
                  <a:cxn ang="0">
                    <a:pos x="T4" y="T5"/>
                  </a:cxn>
                  <a:cxn ang="0">
                    <a:pos x="T6" y="T7"/>
                  </a:cxn>
                  <a:cxn ang="0">
                    <a:pos x="T8" y="T9"/>
                  </a:cxn>
                  <a:cxn ang="0">
                    <a:pos x="T10" y="T11"/>
                  </a:cxn>
                </a:cxnLst>
                <a:rect l="0" t="0" r="r" b="b"/>
                <a:pathLst>
                  <a:path w="312" h="359">
                    <a:moveTo>
                      <a:pt x="76" y="321"/>
                    </a:moveTo>
                    <a:lnTo>
                      <a:pt x="311" y="54"/>
                    </a:lnTo>
                    <a:lnTo>
                      <a:pt x="300" y="0"/>
                    </a:lnTo>
                    <a:lnTo>
                      <a:pt x="0" y="337"/>
                    </a:lnTo>
                    <a:lnTo>
                      <a:pt x="3" y="358"/>
                    </a:lnTo>
                    <a:lnTo>
                      <a:pt x="76" y="321"/>
                    </a:lnTo>
                  </a:path>
                </a:pathLst>
              </a:custGeom>
              <a:solidFill>
                <a:srgbClr val="7FA7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4" name="Freeform 242"/>
              <p:cNvSpPr>
                <a:spLocks/>
              </p:cNvSpPr>
              <p:nvPr/>
            </p:nvSpPr>
            <p:spPr bwMode="auto">
              <a:xfrm>
                <a:off x="1040" y="946"/>
                <a:ext cx="282" cy="310"/>
              </a:xfrm>
              <a:custGeom>
                <a:avLst/>
                <a:gdLst>
                  <a:gd name="T0" fmla="*/ 111 w 282"/>
                  <a:gd name="T1" fmla="*/ 251 h 310"/>
                  <a:gd name="T2" fmla="*/ 281 w 282"/>
                  <a:gd name="T3" fmla="*/ 56 h 310"/>
                  <a:gd name="T4" fmla="*/ 272 w 282"/>
                  <a:gd name="T5" fmla="*/ 0 h 310"/>
                  <a:gd name="T6" fmla="*/ 0 w 282"/>
                  <a:gd name="T7" fmla="*/ 309 h 310"/>
                  <a:gd name="T8" fmla="*/ 111 w 282"/>
                  <a:gd name="T9" fmla="*/ 251 h 310"/>
                </a:gdLst>
                <a:ahLst/>
                <a:cxnLst>
                  <a:cxn ang="0">
                    <a:pos x="T0" y="T1"/>
                  </a:cxn>
                  <a:cxn ang="0">
                    <a:pos x="T2" y="T3"/>
                  </a:cxn>
                  <a:cxn ang="0">
                    <a:pos x="T4" y="T5"/>
                  </a:cxn>
                  <a:cxn ang="0">
                    <a:pos x="T6" y="T7"/>
                  </a:cxn>
                  <a:cxn ang="0">
                    <a:pos x="T8" y="T9"/>
                  </a:cxn>
                </a:cxnLst>
                <a:rect l="0" t="0" r="r" b="b"/>
                <a:pathLst>
                  <a:path w="282" h="310">
                    <a:moveTo>
                      <a:pt x="111" y="251"/>
                    </a:moveTo>
                    <a:lnTo>
                      <a:pt x="281" y="56"/>
                    </a:lnTo>
                    <a:lnTo>
                      <a:pt x="272" y="0"/>
                    </a:lnTo>
                    <a:lnTo>
                      <a:pt x="0" y="309"/>
                    </a:lnTo>
                    <a:lnTo>
                      <a:pt x="111" y="251"/>
                    </a:lnTo>
                  </a:path>
                </a:pathLst>
              </a:custGeom>
              <a:solidFill>
                <a:srgbClr val="7FA3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5" name="Freeform 243"/>
              <p:cNvSpPr>
                <a:spLocks/>
              </p:cNvSpPr>
              <p:nvPr/>
            </p:nvSpPr>
            <p:spPr bwMode="auto">
              <a:xfrm>
                <a:off x="1109" y="980"/>
                <a:ext cx="221" cy="240"/>
              </a:xfrm>
              <a:custGeom>
                <a:avLst/>
                <a:gdLst>
                  <a:gd name="T0" fmla="*/ 115 w 221"/>
                  <a:gd name="T1" fmla="*/ 182 h 240"/>
                  <a:gd name="T2" fmla="*/ 220 w 221"/>
                  <a:gd name="T3" fmla="*/ 57 h 240"/>
                  <a:gd name="T4" fmla="*/ 210 w 221"/>
                  <a:gd name="T5" fmla="*/ 0 h 240"/>
                  <a:gd name="T6" fmla="*/ 0 w 221"/>
                  <a:gd name="T7" fmla="*/ 239 h 240"/>
                  <a:gd name="T8" fmla="*/ 115 w 221"/>
                  <a:gd name="T9" fmla="*/ 182 h 240"/>
                </a:gdLst>
                <a:ahLst/>
                <a:cxnLst>
                  <a:cxn ang="0">
                    <a:pos x="T0" y="T1"/>
                  </a:cxn>
                  <a:cxn ang="0">
                    <a:pos x="T2" y="T3"/>
                  </a:cxn>
                  <a:cxn ang="0">
                    <a:pos x="T4" y="T5"/>
                  </a:cxn>
                  <a:cxn ang="0">
                    <a:pos x="T6" y="T7"/>
                  </a:cxn>
                  <a:cxn ang="0">
                    <a:pos x="T8" y="T9"/>
                  </a:cxn>
                </a:cxnLst>
                <a:rect l="0" t="0" r="r" b="b"/>
                <a:pathLst>
                  <a:path w="221" h="240">
                    <a:moveTo>
                      <a:pt x="115" y="182"/>
                    </a:moveTo>
                    <a:lnTo>
                      <a:pt x="220" y="57"/>
                    </a:lnTo>
                    <a:lnTo>
                      <a:pt x="210" y="0"/>
                    </a:lnTo>
                    <a:lnTo>
                      <a:pt x="0" y="239"/>
                    </a:lnTo>
                    <a:lnTo>
                      <a:pt x="115" y="182"/>
                    </a:lnTo>
                  </a:path>
                </a:pathLst>
              </a:custGeom>
              <a:solidFill>
                <a:srgbClr val="7FA0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6" name="Freeform 244"/>
              <p:cNvSpPr>
                <a:spLocks/>
              </p:cNvSpPr>
              <p:nvPr/>
            </p:nvSpPr>
            <p:spPr bwMode="auto">
              <a:xfrm>
                <a:off x="1179" y="1016"/>
                <a:ext cx="160" cy="168"/>
              </a:xfrm>
              <a:custGeom>
                <a:avLst/>
                <a:gdLst>
                  <a:gd name="T0" fmla="*/ 112 w 160"/>
                  <a:gd name="T1" fmla="*/ 110 h 168"/>
                  <a:gd name="T2" fmla="*/ 159 w 160"/>
                  <a:gd name="T3" fmla="*/ 59 h 168"/>
                  <a:gd name="T4" fmla="*/ 146 w 160"/>
                  <a:gd name="T5" fmla="*/ 0 h 168"/>
                  <a:gd name="T6" fmla="*/ 0 w 160"/>
                  <a:gd name="T7" fmla="*/ 167 h 168"/>
                  <a:gd name="T8" fmla="*/ 112 w 160"/>
                  <a:gd name="T9" fmla="*/ 110 h 168"/>
                </a:gdLst>
                <a:ahLst/>
                <a:cxnLst>
                  <a:cxn ang="0">
                    <a:pos x="T0" y="T1"/>
                  </a:cxn>
                  <a:cxn ang="0">
                    <a:pos x="T2" y="T3"/>
                  </a:cxn>
                  <a:cxn ang="0">
                    <a:pos x="T4" y="T5"/>
                  </a:cxn>
                  <a:cxn ang="0">
                    <a:pos x="T6" y="T7"/>
                  </a:cxn>
                  <a:cxn ang="0">
                    <a:pos x="T8" y="T9"/>
                  </a:cxn>
                </a:cxnLst>
                <a:rect l="0" t="0" r="r" b="b"/>
                <a:pathLst>
                  <a:path w="160" h="168">
                    <a:moveTo>
                      <a:pt x="112" y="110"/>
                    </a:moveTo>
                    <a:lnTo>
                      <a:pt x="159" y="59"/>
                    </a:lnTo>
                    <a:lnTo>
                      <a:pt x="146" y="0"/>
                    </a:lnTo>
                    <a:lnTo>
                      <a:pt x="0" y="167"/>
                    </a:lnTo>
                    <a:lnTo>
                      <a:pt x="112" y="110"/>
                    </a:lnTo>
                  </a:path>
                </a:pathLst>
              </a:custGeom>
              <a:solidFill>
                <a:srgbClr val="7F9D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7" name="Freeform 245"/>
              <p:cNvSpPr>
                <a:spLocks/>
              </p:cNvSpPr>
              <p:nvPr/>
            </p:nvSpPr>
            <p:spPr bwMode="auto">
              <a:xfrm>
                <a:off x="1249" y="1053"/>
                <a:ext cx="93" cy="100"/>
              </a:xfrm>
              <a:custGeom>
                <a:avLst/>
                <a:gdLst>
                  <a:gd name="T0" fmla="*/ 85 w 93"/>
                  <a:gd name="T1" fmla="*/ 0 h 100"/>
                  <a:gd name="T2" fmla="*/ 0 w 93"/>
                  <a:gd name="T3" fmla="*/ 99 h 100"/>
                  <a:gd name="T4" fmla="*/ 92 w 93"/>
                  <a:gd name="T5" fmla="*/ 49 h 100"/>
                  <a:gd name="T6" fmla="*/ 85 w 93"/>
                  <a:gd name="T7" fmla="*/ 0 h 100"/>
                </a:gdLst>
                <a:ahLst/>
                <a:cxnLst>
                  <a:cxn ang="0">
                    <a:pos x="T0" y="T1"/>
                  </a:cxn>
                  <a:cxn ang="0">
                    <a:pos x="T2" y="T3"/>
                  </a:cxn>
                  <a:cxn ang="0">
                    <a:pos x="T4" y="T5"/>
                  </a:cxn>
                  <a:cxn ang="0">
                    <a:pos x="T6" y="T7"/>
                  </a:cxn>
                </a:cxnLst>
                <a:rect l="0" t="0" r="r" b="b"/>
                <a:pathLst>
                  <a:path w="93" h="100">
                    <a:moveTo>
                      <a:pt x="85" y="0"/>
                    </a:moveTo>
                    <a:lnTo>
                      <a:pt x="0" y="99"/>
                    </a:lnTo>
                    <a:lnTo>
                      <a:pt x="92" y="49"/>
                    </a:lnTo>
                    <a:lnTo>
                      <a:pt x="85" y="0"/>
                    </a:lnTo>
                  </a:path>
                </a:pathLst>
              </a:custGeom>
              <a:solidFill>
                <a:srgbClr val="7F9A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8" name="Freeform 246"/>
              <p:cNvSpPr>
                <a:spLocks/>
              </p:cNvSpPr>
              <p:nvPr/>
            </p:nvSpPr>
            <p:spPr bwMode="auto">
              <a:xfrm>
                <a:off x="1318" y="1087"/>
                <a:ext cx="25" cy="26"/>
              </a:xfrm>
              <a:custGeom>
                <a:avLst/>
                <a:gdLst>
                  <a:gd name="T0" fmla="*/ 21 w 25"/>
                  <a:gd name="T1" fmla="*/ 0 h 26"/>
                  <a:gd name="T2" fmla="*/ 0 w 25"/>
                  <a:gd name="T3" fmla="*/ 25 h 26"/>
                  <a:gd name="T4" fmla="*/ 24 w 25"/>
                  <a:gd name="T5" fmla="*/ 15 h 26"/>
                  <a:gd name="T6" fmla="*/ 21 w 25"/>
                  <a:gd name="T7" fmla="*/ 0 h 26"/>
                </a:gdLst>
                <a:ahLst/>
                <a:cxnLst>
                  <a:cxn ang="0">
                    <a:pos x="T0" y="T1"/>
                  </a:cxn>
                  <a:cxn ang="0">
                    <a:pos x="T2" y="T3"/>
                  </a:cxn>
                  <a:cxn ang="0">
                    <a:pos x="T4" y="T5"/>
                  </a:cxn>
                  <a:cxn ang="0">
                    <a:pos x="T6" y="T7"/>
                  </a:cxn>
                </a:cxnLst>
                <a:rect l="0" t="0" r="r" b="b"/>
                <a:pathLst>
                  <a:path w="25" h="26">
                    <a:moveTo>
                      <a:pt x="21" y="0"/>
                    </a:moveTo>
                    <a:lnTo>
                      <a:pt x="0" y="25"/>
                    </a:lnTo>
                    <a:lnTo>
                      <a:pt x="24" y="15"/>
                    </a:lnTo>
                    <a:lnTo>
                      <a:pt x="21" y="0"/>
                    </a:lnTo>
                  </a:path>
                </a:pathLst>
              </a:custGeom>
              <a:solidFill>
                <a:srgbClr val="7F98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58" name="Freeform 247"/>
            <p:cNvSpPr>
              <a:spLocks/>
            </p:cNvSpPr>
            <p:nvPr/>
          </p:nvSpPr>
          <p:spPr bwMode="auto">
            <a:xfrm>
              <a:off x="952" y="805"/>
              <a:ext cx="390" cy="467"/>
            </a:xfrm>
            <a:custGeom>
              <a:avLst/>
              <a:gdLst>
                <a:gd name="T0" fmla="*/ 336 w 390"/>
                <a:gd name="T1" fmla="*/ 0 h 467"/>
                <a:gd name="T2" fmla="*/ 0 w 390"/>
                <a:gd name="T3" fmla="*/ 137 h 467"/>
                <a:gd name="T4" fmla="*/ 57 w 390"/>
                <a:gd name="T5" fmla="*/ 466 h 467"/>
                <a:gd name="T6" fmla="*/ 389 w 390"/>
                <a:gd name="T7" fmla="*/ 298 h 467"/>
                <a:gd name="T8" fmla="*/ 336 w 390"/>
                <a:gd name="T9" fmla="*/ 0 h 467"/>
              </a:gdLst>
              <a:ahLst/>
              <a:cxnLst>
                <a:cxn ang="0">
                  <a:pos x="T0" y="T1"/>
                </a:cxn>
                <a:cxn ang="0">
                  <a:pos x="T2" y="T3"/>
                </a:cxn>
                <a:cxn ang="0">
                  <a:pos x="T4" y="T5"/>
                </a:cxn>
                <a:cxn ang="0">
                  <a:pos x="T6" y="T7"/>
                </a:cxn>
                <a:cxn ang="0">
                  <a:pos x="T8" y="T9"/>
                </a:cxn>
              </a:cxnLst>
              <a:rect l="0" t="0" r="r" b="b"/>
              <a:pathLst>
                <a:path w="390" h="467">
                  <a:moveTo>
                    <a:pt x="336" y="0"/>
                  </a:moveTo>
                  <a:lnTo>
                    <a:pt x="0" y="137"/>
                  </a:lnTo>
                  <a:lnTo>
                    <a:pt x="57" y="466"/>
                  </a:lnTo>
                  <a:lnTo>
                    <a:pt x="389" y="298"/>
                  </a:lnTo>
                  <a:lnTo>
                    <a:pt x="336" y="0"/>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259" name="Group 248"/>
          <p:cNvGrpSpPr>
            <a:grpSpLocks/>
          </p:cNvGrpSpPr>
          <p:nvPr/>
        </p:nvGrpSpPr>
        <p:grpSpPr bwMode="auto">
          <a:xfrm>
            <a:off x="3289300" y="1790700"/>
            <a:ext cx="885825" cy="1301750"/>
            <a:chOff x="3623" y="1694"/>
            <a:chExt cx="289" cy="358"/>
          </a:xfrm>
        </p:grpSpPr>
        <p:sp>
          <p:nvSpPr>
            <p:cNvPr id="260" name="Freeform 249"/>
            <p:cNvSpPr>
              <a:spLocks/>
            </p:cNvSpPr>
            <p:nvPr/>
          </p:nvSpPr>
          <p:spPr bwMode="auto">
            <a:xfrm>
              <a:off x="3623" y="2023"/>
              <a:ext cx="289" cy="29"/>
            </a:xfrm>
            <a:custGeom>
              <a:avLst/>
              <a:gdLst>
                <a:gd name="T0" fmla="*/ 18 w 289"/>
                <a:gd name="T1" fmla="*/ 9 h 29"/>
                <a:gd name="T2" fmla="*/ 0 w 289"/>
                <a:gd name="T3" fmla="*/ 9 h 29"/>
                <a:gd name="T4" fmla="*/ 0 w 289"/>
                <a:gd name="T5" fmla="*/ 28 h 29"/>
                <a:gd name="T6" fmla="*/ 288 w 289"/>
                <a:gd name="T7" fmla="*/ 28 h 29"/>
                <a:gd name="T8" fmla="*/ 288 w 289"/>
                <a:gd name="T9" fmla="*/ 9 h 29"/>
                <a:gd name="T10" fmla="*/ 252 w 289"/>
                <a:gd name="T11" fmla="*/ 9 h 29"/>
                <a:gd name="T12" fmla="*/ 252 w 289"/>
                <a:gd name="T13" fmla="*/ 0 h 29"/>
                <a:gd name="T14" fmla="*/ 18 w 289"/>
                <a:gd name="T15" fmla="*/ 0 h 29"/>
                <a:gd name="T16" fmla="*/ 18 w 289"/>
                <a:gd name="T17" fmla="*/ 9 h 29"/>
                <a:gd name="T18" fmla="*/ 252 w 289"/>
                <a:gd name="T19" fmla="*/ 9 h 29"/>
                <a:gd name="T20" fmla="*/ 22 w 289"/>
                <a:gd name="T21" fmla="*/ 9 h 29"/>
                <a:gd name="T22" fmla="*/ 252 w 289"/>
                <a:gd name="T23" fmla="*/ 9 h 29"/>
                <a:gd name="T24" fmla="*/ 18 w 289"/>
                <a:gd name="T25"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9" h="29">
                  <a:moveTo>
                    <a:pt x="18" y="9"/>
                  </a:moveTo>
                  <a:lnTo>
                    <a:pt x="0" y="9"/>
                  </a:lnTo>
                  <a:lnTo>
                    <a:pt x="0" y="28"/>
                  </a:lnTo>
                  <a:lnTo>
                    <a:pt x="288" y="28"/>
                  </a:lnTo>
                  <a:lnTo>
                    <a:pt x="288" y="9"/>
                  </a:lnTo>
                  <a:lnTo>
                    <a:pt x="252" y="9"/>
                  </a:lnTo>
                  <a:lnTo>
                    <a:pt x="252" y="0"/>
                  </a:lnTo>
                  <a:lnTo>
                    <a:pt x="18" y="0"/>
                  </a:lnTo>
                  <a:lnTo>
                    <a:pt x="18" y="9"/>
                  </a:lnTo>
                  <a:lnTo>
                    <a:pt x="252" y="9"/>
                  </a:lnTo>
                  <a:lnTo>
                    <a:pt x="22" y="9"/>
                  </a:lnTo>
                  <a:lnTo>
                    <a:pt x="252" y="9"/>
                  </a:lnTo>
                  <a:lnTo>
                    <a:pt x="18" y="9"/>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txBody>
            <a:bodyPr/>
            <a:lstStyle/>
            <a:p>
              <a:endParaRPr lang="en-US"/>
            </a:p>
          </p:txBody>
        </p:sp>
        <p:sp>
          <p:nvSpPr>
            <p:cNvPr id="261" name="Line 250"/>
            <p:cNvSpPr>
              <a:spLocks noChangeShapeType="1"/>
            </p:cNvSpPr>
            <p:nvPr/>
          </p:nvSpPr>
          <p:spPr bwMode="auto">
            <a:xfrm>
              <a:off x="3681" y="1934"/>
              <a:ext cx="3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txBody>
            <a:bodyPr wrap="none" anchor="ctr"/>
            <a:lstStyle/>
            <a:p>
              <a:endParaRPr lang="en-US"/>
            </a:p>
          </p:txBody>
        </p:sp>
        <p:sp>
          <p:nvSpPr>
            <p:cNvPr id="262" name="Freeform 251"/>
            <p:cNvSpPr>
              <a:spLocks/>
            </p:cNvSpPr>
            <p:nvPr/>
          </p:nvSpPr>
          <p:spPr bwMode="auto">
            <a:xfrm>
              <a:off x="3682" y="1904"/>
              <a:ext cx="60" cy="119"/>
            </a:xfrm>
            <a:custGeom>
              <a:avLst/>
              <a:gdLst>
                <a:gd name="T0" fmla="*/ 59 w 60"/>
                <a:gd name="T1" fmla="*/ 118 h 119"/>
                <a:gd name="T2" fmla="*/ 0 w 60"/>
                <a:gd name="T3" fmla="*/ 29 h 119"/>
                <a:gd name="T4" fmla="*/ 20 w 60"/>
                <a:gd name="T5" fmla="*/ 0 h 119"/>
              </a:gdLst>
              <a:ahLst/>
              <a:cxnLst>
                <a:cxn ang="0">
                  <a:pos x="T0" y="T1"/>
                </a:cxn>
                <a:cxn ang="0">
                  <a:pos x="T2" y="T3"/>
                </a:cxn>
                <a:cxn ang="0">
                  <a:pos x="T4" y="T5"/>
                </a:cxn>
              </a:cxnLst>
              <a:rect l="0" t="0" r="r" b="b"/>
              <a:pathLst>
                <a:path w="60" h="119">
                  <a:moveTo>
                    <a:pt x="59" y="118"/>
                  </a:moveTo>
                  <a:lnTo>
                    <a:pt x="0" y="29"/>
                  </a:lnTo>
                  <a:lnTo>
                    <a:pt x="2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txBody>
            <a:bodyPr/>
            <a:lstStyle/>
            <a:p>
              <a:endParaRPr lang="en-US"/>
            </a:p>
          </p:txBody>
        </p:sp>
        <p:sp>
          <p:nvSpPr>
            <p:cNvPr id="263" name="Line 252"/>
            <p:cNvSpPr>
              <a:spLocks noChangeShapeType="1"/>
            </p:cNvSpPr>
            <p:nvPr/>
          </p:nvSpPr>
          <p:spPr bwMode="auto">
            <a:xfrm flipV="1">
              <a:off x="3659" y="1934"/>
              <a:ext cx="62" cy="9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txBody>
            <a:bodyPr wrap="none" anchor="ctr"/>
            <a:lstStyle/>
            <a:p>
              <a:endParaRPr lang="en-US"/>
            </a:p>
          </p:txBody>
        </p:sp>
        <p:sp>
          <p:nvSpPr>
            <p:cNvPr id="264" name="Freeform 253"/>
            <p:cNvSpPr>
              <a:spLocks/>
            </p:cNvSpPr>
            <p:nvPr/>
          </p:nvSpPr>
          <p:spPr bwMode="auto">
            <a:xfrm>
              <a:off x="3681" y="1992"/>
              <a:ext cx="116" cy="30"/>
            </a:xfrm>
            <a:custGeom>
              <a:avLst/>
              <a:gdLst>
                <a:gd name="T0" fmla="*/ 20 w 116"/>
                <a:gd name="T1" fmla="*/ 29 h 30"/>
                <a:gd name="T2" fmla="*/ 0 w 116"/>
                <a:gd name="T3" fmla="*/ 0 h 30"/>
                <a:gd name="T4" fmla="*/ 115 w 116"/>
                <a:gd name="T5" fmla="*/ 0 h 30"/>
                <a:gd name="T6" fmla="*/ 98 w 116"/>
                <a:gd name="T7" fmla="*/ 29 h 30"/>
              </a:gdLst>
              <a:ahLst/>
              <a:cxnLst>
                <a:cxn ang="0">
                  <a:pos x="T0" y="T1"/>
                </a:cxn>
                <a:cxn ang="0">
                  <a:pos x="T2" y="T3"/>
                </a:cxn>
                <a:cxn ang="0">
                  <a:pos x="T4" y="T5"/>
                </a:cxn>
                <a:cxn ang="0">
                  <a:pos x="T6" y="T7"/>
                </a:cxn>
              </a:cxnLst>
              <a:rect l="0" t="0" r="r" b="b"/>
              <a:pathLst>
                <a:path w="116" h="30">
                  <a:moveTo>
                    <a:pt x="20" y="29"/>
                  </a:moveTo>
                  <a:lnTo>
                    <a:pt x="0" y="0"/>
                  </a:lnTo>
                  <a:lnTo>
                    <a:pt x="115" y="0"/>
                  </a:lnTo>
                  <a:lnTo>
                    <a:pt x="98" y="2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txBody>
            <a:bodyPr/>
            <a:lstStyle/>
            <a:p>
              <a:endParaRPr lang="en-US"/>
            </a:p>
          </p:txBody>
        </p:sp>
        <p:sp>
          <p:nvSpPr>
            <p:cNvPr id="265" name="Line 254"/>
            <p:cNvSpPr>
              <a:spLocks noChangeShapeType="1"/>
            </p:cNvSpPr>
            <p:nvPr/>
          </p:nvSpPr>
          <p:spPr bwMode="auto">
            <a:xfrm flipH="1" flipV="1">
              <a:off x="3760" y="1944"/>
              <a:ext cx="61" cy="8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txBody>
            <a:bodyPr wrap="none" anchor="ctr"/>
            <a:lstStyle/>
            <a:p>
              <a:endParaRPr lang="en-US"/>
            </a:p>
          </p:txBody>
        </p:sp>
        <p:sp>
          <p:nvSpPr>
            <p:cNvPr id="266" name="Freeform 255"/>
            <p:cNvSpPr>
              <a:spLocks/>
            </p:cNvSpPr>
            <p:nvPr/>
          </p:nvSpPr>
          <p:spPr bwMode="auto">
            <a:xfrm>
              <a:off x="3722" y="1934"/>
              <a:ext cx="34" cy="88"/>
            </a:xfrm>
            <a:custGeom>
              <a:avLst/>
              <a:gdLst>
                <a:gd name="T0" fmla="*/ 0 w 34"/>
                <a:gd name="T1" fmla="*/ 87 h 88"/>
                <a:gd name="T2" fmla="*/ 33 w 34"/>
                <a:gd name="T3" fmla="*/ 87 h 88"/>
                <a:gd name="T4" fmla="*/ 33 w 34"/>
                <a:gd name="T5" fmla="*/ 0 h 88"/>
                <a:gd name="T6" fmla="*/ 0 w 34"/>
                <a:gd name="T7" fmla="*/ 0 h 88"/>
                <a:gd name="T8" fmla="*/ 0 w 34"/>
                <a:gd name="T9" fmla="*/ 87 h 88"/>
              </a:gdLst>
              <a:ahLst/>
              <a:cxnLst>
                <a:cxn ang="0">
                  <a:pos x="T0" y="T1"/>
                </a:cxn>
                <a:cxn ang="0">
                  <a:pos x="T2" y="T3"/>
                </a:cxn>
                <a:cxn ang="0">
                  <a:pos x="T4" y="T5"/>
                </a:cxn>
                <a:cxn ang="0">
                  <a:pos x="T6" y="T7"/>
                </a:cxn>
                <a:cxn ang="0">
                  <a:pos x="T8" y="T9"/>
                </a:cxn>
              </a:cxnLst>
              <a:rect l="0" t="0" r="r" b="b"/>
              <a:pathLst>
                <a:path w="34" h="88">
                  <a:moveTo>
                    <a:pt x="0" y="87"/>
                  </a:moveTo>
                  <a:lnTo>
                    <a:pt x="33" y="87"/>
                  </a:lnTo>
                  <a:lnTo>
                    <a:pt x="33" y="0"/>
                  </a:lnTo>
                  <a:lnTo>
                    <a:pt x="0" y="0"/>
                  </a:lnTo>
                  <a:lnTo>
                    <a:pt x="0" y="87"/>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txBody>
            <a:bodyPr/>
            <a:lstStyle/>
            <a:p>
              <a:endParaRPr lang="en-US"/>
            </a:p>
          </p:txBody>
        </p:sp>
        <p:sp>
          <p:nvSpPr>
            <p:cNvPr id="267" name="Freeform 256"/>
            <p:cNvSpPr>
              <a:spLocks/>
            </p:cNvSpPr>
            <p:nvPr/>
          </p:nvSpPr>
          <p:spPr bwMode="auto">
            <a:xfrm>
              <a:off x="3633" y="1792"/>
              <a:ext cx="279" cy="190"/>
            </a:xfrm>
            <a:custGeom>
              <a:avLst/>
              <a:gdLst>
                <a:gd name="T0" fmla="*/ 2 w 279"/>
                <a:gd name="T1" fmla="*/ 14 h 190"/>
                <a:gd name="T2" fmla="*/ 0 w 279"/>
                <a:gd name="T3" fmla="*/ 32 h 190"/>
                <a:gd name="T4" fmla="*/ 4 w 279"/>
                <a:gd name="T5" fmla="*/ 51 h 190"/>
                <a:gd name="T6" fmla="*/ 14 w 279"/>
                <a:gd name="T7" fmla="*/ 72 h 190"/>
                <a:gd name="T8" fmla="*/ 30 w 279"/>
                <a:gd name="T9" fmla="*/ 94 h 190"/>
                <a:gd name="T10" fmla="*/ 50 w 279"/>
                <a:gd name="T11" fmla="*/ 116 h 190"/>
                <a:gd name="T12" fmla="*/ 74 w 279"/>
                <a:gd name="T13" fmla="*/ 135 h 190"/>
                <a:gd name="T14" fmla="*/ 102 w 279"/>
                <a:gd name="T15" fmla="*/ 153 h 190"/>
                <a:gd name="T16" fmla="*/ 131 w 279"/>
                <a:gd name="T17" fmla="*/ 168 h 190"/>
                <a:gd name="T18" fmla="*/ 160 w 279"/>
                <a:gd name="T19" fmla="*/ 179 h 190"/>
                <a:gd name="T20" fmla="*/ 189 w 279"/>
                <a:gd name="T21" fmla="*/ 186 h 190"/>
                <a:gd name="T22" fmla="*/ 215 w 279"/>
                <a:gd name="T23" fmla="*/ 189 h 190"/>
                <a:gd name="T24" fmla="*/ 239 w 279"/>
                <a:gd name="T25" fmla="*/ 187 h 190"/>
                <a:gd name="T26" fmla="*/ 258 w 279"/>
                <a:gd name="T27" fmla="*/ 181 h 190"/>
                <a:gd name="T28" fmla="*/ 271 w 279"/>
                <a:gd name="T29" fmla="*/ 170 h 190"/>
                <a:gd name="T30" fmla="*/ 274 w 279"/>
                <a:gd name="T31" fmla="*/ 166 h 190"/>
                <a:gd name="T32" fmla="*/ 264 w 279"/>
                <a:gd name="T33" fmla="*/ 170 h 190"/>
                <a:gd name="T34" fmla="*/ 248 w 279"/>
                <a:gd name="T35" fmla="*/ 170 h 190"/>
                <a:gd name="T36" fmla="*/ 229 w 279"/>
                <a:gd name="T37" fmla="*/ 166 h 190"/>
                <a:gd name="T38" fmla="*/ 205 w 279"/>
                <a:gd name="T39" fmla="*/ 159 h 190"/>
                <a:gd name="T40" fmla="*/ 178 w 279"/>
                <a:gd name="T41" fmla="*/ 148 h 190"/>
                <a:gd name="T42" fmla="*/ 150 w 279"/>
                <a:gd name="T43" fmla="*/ 135 h 190"/>
                <a:gd name="T44" fmla="*/ 121 w 279"/>
                <a:gd name="T45" fmla="*/ 119 h 190"/>
                <a:gd name="T46" fmla="*/ 93 w 279"/>
                <a:gd name="T47" fmla="*/ 102 h 190"/>
                <a:gd name="T48" fmla="*/ 68 w 279"/>
                <a:gd name="T49" fmla="*/ 84 h 190"/>
                <a:gd name="T50" fmla="*/ 45 w 279"/>
                <a:gd name="T51" fmla="*/ 67 h 190"/>
                <a:gd name="T52" fmla="*/ 27 w 279"/>
                <a:gd name="T53" fmla="*/ 50 h 190"/>
                <a:gd name="T54" fmla="*/ 14 w 279"/>
                <a:gd name="T55" fmla="*/ 34 h 190"/>
                <a:gd name="T56" fmla="*/ 6 w 279"/>
                <a:gd name="T57" fmla="*/ 21 h 190"/>
                <a:gd name="T58" fmla="*/ 4 w 279"/>
                <a:gd name="T59" fmla="*/ 11 h 190"/>
                <a:gd name="T60" fmla="*/ 8 w 279"/>
                <a:gd name="T61" fmla="*/ 4 h 190"/>
                <a:gd name="T62" fmla="*/ 18 w 279"/>
                <a:gd name="T63" fmla="*/ 0 h 190"/>
                <a:gd name="T64" fmla="*/ 33 w 279"/>
                <a:gd name="T65" fmla="*/ 0 h 190"/>
                <a:gd name="T66" fmla="*/ 53 w 279"/>
                <a:gd name="T67" fmla="*/ 4 h 190"/>
                <a:gd name="T68" fmla="*/ 77 w 279"/>
                <a:gd name="T69" fmla="*/ 12 h 190"/>
                <a:gd name="T70" fmla="*/ 104 w 279"/>
                <a:gd name="T71" fmla="*/ 22 h 190"/>
                <a:gd name="T72" fmla="*/ 132 w 279"/>
                <a:gd name="T73" fmla="*/ 36 h 190"/>
                <a:gd name="T74" fmla="*/ 161 w 279"/>
                <a:gd name="T75" fmla="*/ 51 h 190"/>
                <a:gd name="T76" fmla="*/ 188 w 279"/>
                <a:gd name="T77" fmla="*/ 68 h 190"/>
                <a:gd name="T78" fmla="*/ 214 w 279"/>
                <a:gd name="T79" fmla="*/ 86 h 190"/>
                <a:gd name="T80" fmla="*/ 236 w 279"/>
                <a:gd name="T81" fmla="*/ 104 h 190"/>
                <a:gd name="T82" fmla="*/ 255 w 279"/>
                <a:gd name="T83" fmla="*/ 121 h 190"/>
                <a:gd name="T84" fmla="*/ 268 w 279"/>
                <a:gd name="T85" fmla="*/ 136 h 190"/>
                <a:gd name="T86" fmla="*/ 276 w 279"/>
                <a:gd name="T87" fmla="*/ 149 h 190"/>
                <a:gd name="T88" fmla="*/ 278 w 279"/>
                <a:gd name="T89" fmla="*/ 160 h 190"/>
                <a:gd name="T90" fmla="*/ 274 w 279"/>
                <a:gd name="T91" fmla="*/ 166 h 190"/>
                <a:gd name="T92" fmla="*/ 264 w 279"/>
                <a:gd name="T93" fmla="*/ 170 h 190"/>
                <a:gd name="T94" fmla="*/ 248 w 279"/>
                <a:gd name="T95" fmla="*/ 170 h 190"/>
                <a:gd name="T96" fmla="*/ 229 w 279"/>
                <a:gd name="T97" fmla="*/ 166 h 190"/>
                <a:gd name="T98" fmla="*/ 205 w 279"/>
                <a:gd name="T99" fmla="*/ 159 h 190"/>
                <a:gd name="T100" fmla="*/ 178 w 279"/>
                <a:gd name="T101" fmla="*/ 148 h 190"/>
                <a:gd name="T102" fmla="*/ 150 w 279"/>
                <a:gd name="T103" fmla="*/ 135 h 190"/>
                <a:gd name="T104" fmla="*/ 121 w 279"/>
                <a:gd name="T105" fmla="*/ 119 h 190"/>
                <a:gd name="T106" fmla="*/ 93 w 279"/>
                <a:gd name="T107" fmla="*/ 102 h 190"/>
                <a:gd name="T108" fmla="*/ 68 w 279"/>
                <a:gd name="T109" fmla="*/ 84 h 190"/>
                <a:gd name="T110" fmla="*/ 45 w 279"/>
                <a:gd name="T111" fmla="*/ 67 h 190"/>
                <a:gd name="T112" fmla="*/ 27 w 279"/>
                <a:gd name="T113" fmla="*/ 50 h 190"/>
                <a:gd name="T114" fmla="*/ 14 w 279"/>
                <a:gd name="T115" fmla="*/ 34 h 190"/>
                <a:gd name="T116" fmla="*/ 6 w 279"/>
                <a:gd name="T117" fmla="*/ 21 h 190"/>
                <a:gd name="T118" fmla="*/ 4 w 279"/>
                <a:gd name="T119" fmla="*/ 11 h 190"/>
                <a:gd name="T120" fmla="*/ 5 w 279"/>
                <a:gd name="T121"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9" h="190">
                  <a:moveTo>
                    <a:pt x="5" y="7"/>
                  </a:moveTo>
                  <a:lnTo>
                    <a:pt x="2" y="14"/>
                  </a:lnTo>
                  <a:lnTo>
                    <a:pt x="0" y="23"/>
                  </a:lnTo>
                  <a:lnTo>
                    <a:pt x="0" y="32"/>
                  </a:lnTo>
                  <a:lnTo>
                    <a:pt x="1" y="41"/>
                  </a:lnTo>
                  <a:lnTo>
                    <a:pt x="4" y="51"/>
                  </a:lnTo>
                  <a:lnTo>
                    <a:pt x="8" y="62"/>
                  </a:lnTo>
                  <a:lnTo>
                    <a:pt x="14" y="72"/>
                  </a:lnTo>
                  <a:lnTo>
                    <a:pt x="21" y="83"/>
                  </a:lnTo>
                  <a:lnTo>
                    <a:pt x="30" y="94"/>
                  </a:lnTo>
                  <a:lnTo>
                    <a:pt x="39" y="105"/>
                  </a:lnTo>
                  <a:lnTo>
                    <a:pt x="50" y="116"/>
                  </a:lnTo>
                  <a:lnTo>
                    <a:pt x="62" y="126"/>
                  </a:lnTo>
                  <a:lnTo>
                    <a:pt x="74" y="135"/>
                  </a:lnTo>
                  <a:lnTo>
                    <a:pt x="88" y="144"/>
                  </a:lnTo>
                  <a:lnTo>
                    <a:pt x="102" y="153"/>
                  </a:lnTo>
                  <a:lnTo>
                    <a:pt x="116" y="161"/>
                  </a:lnTo>
                  <a:lnTo>
                    <a:pt x="131" y="168"/>
                  </a:lnTo>
                  <a:lnTo>
                    <a:pt x="146" y="174"/>
                  </a:lnTo>
                  <a:lnTo>
                    <a:pt x="160" y="179"/>
                  </a:lnTo>
                  <a:lnTo>
                    <a:pt x="175" y="183"/>
                  </a:lnTo>
                  <a:lnTo>
                    <a:pt x="189" y="186"/>
                  </a:lnTo>
                  <a:lnTo>
                    <a:pt x="202" y="188"/>
                  </a:lnTo>
                  <a:lnTo>
                    <a:pt x="215" y="189"/>
                  </a:lnTo>
                  <a:lnTo>
                    <a:pt x="228" y="188"/>
                  </a:lnTo>
                  <a:lnTo>
                    <a:pt x="239" y="187"/>
                  </a:lnTo>
                  <a:lnTo>
                    <a:pt x="249" y="184"/>
                  </a:lnTo>
                  <a:lnTo>
                    <a:pt x="258" y="181"/>
                  </a:lnTo>
                  <a:lnTo>
                    <a:pt x="265" y="176"/>
                  </a:lnTo>
                  <a:lnTo>
                    <a:pt x="271" y="170"/>
                  </a:lnTo>
                  <a:lnTo>
                    <a:pt x="276" y="164"/>
                  </a:lnTo>
                  <a:lnTo>
                    <a:pt x="274" y="166"/>
                  </a:lnTo>
                  <a:lnTo>
                    <a:pt x="270" y="169"/>
                  </a:lnTo>
                  <a:lnTo>
                    <a:pt x="264" y="170"/>
                  </a:lnTo>
                  <a:lnTo>
                    <a:pt x="257" y="171"/>
                  </a:lnTo>
                  <a:lnTo>
                    <a:pt x="248" y="170"/>
                  </a:lnTo>
                  <a:lnTo>
                    <a:pt x="239" y="168"/>
                  </a:lnTo>
                  <a:lnTo>
                    <a:pt x="229" y="166"/>
                  </a:lnTo>
                  <a:lnTo>
                    <a:pt x="217" y="163"/>
                  </a:lnTo>
                  <a:lnTo>
                    <a:pt x="205" y="159"/>
                  </a:lnTo>
                  <a:lnTo>
                    <a:pt x="192" y="154"/>
                  </a:lnTo>
                  <a:lnTo>
                    <a:pt x="178" y="148"/>
                  </a:lnTo>
                  <a:lnTo>
                    <a:pt x="164" y="141"/>
                  </a:lnTo>
                  <a:lnTo>
                    <a:pt x="150" y="135"/>
                  </a:lnTo>
                  <a:lnTo>
                    <a:pt x="136" y="127"/>
                  </a:lnTo>
                  <a:lnTo>
                    <a:pt x="121" y="119"/>
                  </a:lnTo>
                  <a:lnTo>
                    <a:pt x="107" y="111"/>
                  </a:lnTo>
                  <a:lnTo>
                    <a:pt x="93" y="102"/>
                  </a:lnTo>
                  <a:lnTo>
                    <a:pt x="81" y="93"/>
                  </a:lnTo>
                  <a:lnTo>
                    <a:pt x="68" y="84"/>
                  </a:lnTo>
                  <a:lnTo>
                    <a:pt x="56" y="75"/>
                  </a:lnTo>
                  <a:lnTo>
                    <a:pt x="45" y="67"/>
                  </a:lnTo>
                  <a:lnTo>
                    <a:pt x="35" y="58"/>
                  </a:lnTo>
                  <a:lnTo>
                    <a:pt x="27" y="50"/>
                  </a:lnTo>
                  <a:lnTo>
                    <a:pt x="20" y="42"/>
                  </a:lnTo>
                  <a:lnTo>
                    <a:pt x="14" y="34"/>
                  </a:lnTo>
                  <a:lnTo>
                    <a:pt x="9" y="28"/>
                  </a:lnTo>
                  <a:lnTo>
                    <a:pt x="6" y="21"/>
                  </a:lnTo>
                  <a:lnTo>
                    <a:pt x="4" y="16"/>
                  </a:lnTo>
                  <a:lnTo>
                    <a:pt x="4" y="11"/>
                  </a:lnTo>
                  <a:lnTo>
                    <a:pt x="5" y="7"/>
                  </a:lnTo>
                  <a:lnTo>
                    <a:pt x="8" y="4"/>
                  </a:lnTo>
                  <a:lnTo>
                    <a:pt x="12" y="2"/>
                  </a:lnTo>
                  <a:lnTo>
                    <a:pt x="18" y="0"/>
                  </a:lnTo>
                  <a:lnTo>
                    <a:pt x="25" y="0"/>
                  </a:lnTo>
                  <a:lnTo>
                    <a:pt x="33" y="0"/>
                  </a:lnTo>
                  <a:lnTo>
                    <a:pt x="43" y="2"/>
                  </a:lnTo>
                  <a:lnTo>
                    <a:pt x="53" y="4"/>
                  </a:lnTo>
                  <a:lnTo>
                    <a:pt x="65" y="8"/>
                  </a:lnTo>
                  <a:lnTo>
                    <a:pt x="77" y="12"/>
                  </a:lnTo>
                  <a:lnTo>
                    <a:pt x="90" y="17"/>
                  </a:lnTo>
                  <a:lnTo>
                    <a:pt x="104" y="22"/>
                  </a:lnTo>
                  <a:lnTo>
                    <a:pt x="117" y="29"/>
                  </a:lnTo>
                  <a:lnTo>
                    <a:pt x="132" y="36"/>
                  </a:lnTo>
                  <a:lnTo>
                    <a:pt x="146" y="44"/>
                  </a:lnTo>
                  <a:lnTo>
                    <a:pt x="161" y="51"/>
                  </a:lnTo>
                  <a:lnTo>
                    <a:pt x="175" y="60"/>
                  </a:lnTo>
                  <a:lnTo>
                    <a:pt x="188" y="68"/>
                  </a:lnTo>
                  <a:lnTo>
                    <a:pt x="201" y="77"/>
                  </a:lnTo>
                  <a:lnTo>
                    <a:pt x="214" y="86"/>
                  </a:lnTo>
                  <a:lnTo>
                    <a:pt x="225" y="95"/>
                  </a:lnTo>
                  <a:lnTo>
                    <a:pt x="236" y="104"/>
                  </a:lnTo>
                  <a:lnTo>
                    <a:pt x="246" y="113"/>
                  </a:lnTo>
                  <a:lnTo>
                    <a:pt x="255" y="121"/>
                  </a:lnTo>
                  <a:lnTo>
                    <a:pt x="262" y="128"/>
                  </a:lnTo>
                  <a:lnTo>
                    <a:pt x="268" y="136"/>
                  </a:lnTo>
                  <a:lnTo>
                    <a:pt x="273" y="143"/>
                  </a:lnTo>
                  <a:lnTo>
                    <a:pt x="276" y="149"/>
                  </a:lnTo>
                  <a:lnTo>
                    <a:pt x="278" y="155"/>
                  </a:lnTo>
                  <a:lnTo>
                    <a:pt x="278" y="160"/>
                  </a:lnTo>
                  <a:lnTo>
                    <a:pt x="276" y="164"/>
                  </a:lnTo>
                  <a:lnTo>
                    <a:pt x="274" y="166"/>
                  </a:lnTo>
                  <a:lnTo>
                    <a:pt x="270" y="169"/>
                  </a:lnTo>
                  <a:lnTo>
                    <a:pt x="264" y="170"/>
                  </a:lnTo>
                  <a:lnTo>
                    <a:pt x="257" y="171"/>
                  </a:lnTo>
                  <a:lnTo>
                    <a:pt x="248" y="170"/>
                  </a:lnTo>
                  <a:lnTo>
                    <a:pt x="239" y="168"/>
                  </a:lnTo>
                  <a:lnTo>
                    <a:pt x="229" y="166"/>
                  </a:lnTo>
                  <a:lnTo>
                    <a:pt x="217" y="163"/>
                  </a:lnTo>
                  <a:lnTo>
                    <a:pt x="205" y="159"/>
                  </a:lnTo>
                  <a:lnTo>
                    <a:pt x="192" y="154"/>
                  </a:lnTo>
                  <a:lnTo>
                    <a:pt x="178" y="148"/>
                  </a:lnTo>
                  <a:lnTo>
                    <a:pt x="164" y="141"/>
                  </a:lnTo>
                  <a:lnTo>
                    <a:pt x="150" y="135"/>
                  </a:lnTo>
                  <a:lnTo>
                    <a:pt x="136" y="127"/>
                  </a:lnTo>
                  <a:lnTo>
                    <a:pt x="121" y="119"/>
                  </a:lnTo>
                  <a:lnTo>
                    <a:pt x="107" y="111"/>
                  </a:lnTo>
                  <a:lnTo>
                    <a:pt x="93" y="102"/>
                  </a:lnTo>
                  <a:lnTo>
                    <a:pt x="81" y="93"/>
                  </a:lnTo>
                  <a:lnTo>
                    <a:pt x="68" y="84"/>
                  </a:lnTo>
                  <a:lnTo>
                    <a:pt x="56" y="75"/>
                  </a:lnTo>
                  <a:lnTo>
                    <a:pt x="45" y="67"/>
                  </a:lnTo>
                  <a:lnTo>
                    <a:pt x="35" y="58"/>
                  </a:lnTo>
                  <a:lnTo>
                    <a:pt x="27" y="50"/>
                  </a:lnTo>
                  <a:lnTo>
                    <a:pt x="20" y="42"/>
                  </a:lnTo>
                  <a:lnTo>
                    <a:pt x="14" y="34"/>
                  </a:lnTo>
                  <a:lnTo>
                    <a:pt x="9" y="28"/>
                  </a:lnTo>
                  <a:lnTo>
                    <a:pt x="6" y="21"/>
                  </a:lnTo>
                  <a:lnTo>
                    <a:pt x="4" y="16"/>
                  </a:lnTo>
                  <a:lnTo>
                    <a:pt x="4" y="11"/>
                  </a:lnTo>
                  <a:lnTo>
                    <a:pt x="5" y="7"/>
                  </a:lnTo>
                  <a:lnTo>
                    <a:pt x="5" y="7"/>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txBody>
            <a:bodyPr/>
            <a:lstStyle/>
            <a:p>
              <a:endParaRPr lang="en-US"/>
            </a:p>
          </p:txBody>
        </p:sp>
        <p:sp>
          <p:nvSpPr>
            <p:cNvPr id="268" name="Line 257"/>
            <p:cNvSpPr>
              <a:spLocks noChangeShapeType="1"/>
            </p:cNvSpPr>
            <p:nvPr/>
          </p:nvSpPr>
          <p:spPr bwMode="auto">
            <a:xfrm flipH="1" flipV="1">
              <a:off x="3639" y="1798"/>
              <a:ext cx="183" cy="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txBody>
            <a:bodyPr wrap="none" anchor="ctr"/>
            <a:lstStyle/>
            <a:p>
              <a:endParaRPr lang="en-US"/>
            </a:p>
          </p:txBody>
        </p:sp>
        <p:sp>
          <p:nvSpPr>
            <p:cNvPr id="269" name="Line 258"/>
            <p:cNvSpPr>
              <a:spLocks noChangeShapeType="1"/>
            </p:cNvSpPr>
            <p:nvPr/>
          </p:nvSpPr>
          <p:spPr bwMode="auto">
            <a:xfrm flipH="1">
              <a:off x="3755" y="1799"/>
              <a:ext cx="67" cy="11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txBody>
            <a:bodyPr wrap="none" anchor="ctr"/>
            <a:lstStyle/>
            <a:p>
              <a:endParaRPr lang="en-US"/>
            </a:p>
          </p:txBody>
        </p:sp>
        <p:sp>
          <p:nvSpPr>
            <p:cNvPr id="270" name="Line 259"/>
            <p:cNvSpPr>
              <a:spLocks noChangeShapeType="1"/>
            </p:cNvSpPr>
            <p:nvPr/>
          </p:nvSpPr>
          <p:spPr bwMode="auto">
            <a:xfrm>
              <a:off x="3822" y="1799"/>
              <a:ext cx="88" cy="15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txBody>
            <a:bodyPr wrap="none" anchor="ctr"/>
            <a:lstStyle/>
            <a:p>
              <a:endParaRPr lang="en-US"/>
            </a:p>
          </p:txBody>
        </p:sp>
        <p:sp>
          <p:nvSpPr>
            <p:cNvPr id="271" name="Freeform 260"/>
            <p:cNvSpPr>
              <a:spLocks/>
            </p:cNvSpPr>
            <p:nvPr/>
          </p:nvSpPr>
          <p:spPr bwMode="auto">
            <a:xfrm>
              <a:off x="3725" y="1881"/>
              <a:ext cx="66" cy="41"/>
            </a:xfrm>
            <a:custGeom>
              <a:avLst/>
              <a:gdLst>
                <a:gd name="T0" fmla="*/ 0 w 66"/>
                <a:gd name="T1" fmla="*/ 2 h 41"/>
                <a:gd name="T2" fmla="*/ 1 w 66"/>
                <a:gd name="T3" fmla="*/ 0 h 41"/>
                <a:gd name="T4" fmla="*/ 4 w 66"/>
                <a:gd name="T5" fmla="*/ 0 h 41"/>
                <a:gd name="T6" fmla="*/ 8 w 66"/>
                <a:gd name="T7" fmla="*/ 0 h 41"/>
                <a:gd name="T8" fmla="*/ 14 w 66"/>
                <a:gd name="T9" fmla="*/ 2 h 41"/>
                <a:gd name="T10" fmla="*/ 20 w 66"/>
                <a:gd name="T11" fmla="*/ 4 h 41"/>
                <a:gd name="T12" fmla="*/ 26 w 66"/>
                <a:gd name="T13" fmla="*/ 6 h 41"/>
                <a:gd name="T14" fmla="*/ 33 w 66"/>
                <a:gd name="T15" fmla="*/ 10 h 41"/>
                <a:gd name="T16" fmla="*/ 40 w 66"/>
                <a:gd name="T17" fmla="*/ 14 h 41"/>
                <a:gd name="T18" fmla="*/ 46 w 66"/>
                <a:gd name="T19" fmla="*/ 17 h 41"/>
                <a:gd name="T20" fmla="*/ 52 w 66"/>
                <a:gd name="T21" fmla="*/ 22 h 41"/>
                <a:gd name="T22" fmla="*/ 57 w 66"/>
                <a:gd name="T23" fmla="*/ 26 h 41"/>
                <a:gd name="T24" fmla="*/ 61 w 66"/>
                <a:gd name="T25" fmla="*/ 29 h 41"/>
                <a:gd name="T26" fmla="*/ 63 w 66"/>
                <a:gd name="T27" fmla="*/ 33 h 41"/>
                <a:gd name="T28" fmla="*/ 65 w 66"/>
                <a:gd name="T29" fmla="*/ 36 h 41"/>
                <a:gd name="T30" fmla="*/ 64 w 66"/>
                <a:gd name="T31" fmla="*/ 37 h 41"/>
                <a:gd name="T32" fmla="*/ 62 w 66"/>
                <a:gd name="T33" fmla="*/ 39 h 41"/>
                <a:gd name="T34" fmla="*/ 59 w 66"/>
                <a:gd name="T35" fmla="*/ 40 h 41"/>
                <a:gd name="T36" fmla="*/ 56 w 66"/>
                <a:gd name="T37" fmla="*/ 39 h 41"/>
                <a:gd name="T38" fmla="*/ 50 w 66"/>
                <a:gd name="T39" fmla="*/ 37 h 41"/>
                <a:gd name="T40" fmla="*/ 44 w 66"/>
                <a:gd name="T41" fmla="*/ 36 h 41"/>
                <a:gd name="T42" fmla="*/ 37 w 66"/>
                <a:gd name="T43" fmla="*/ 33 h 41"/>
                <a:gd name="T44" fmla="*/ 31 w 66"/>
                <a:gd name="T45" fmla="*/ 29 h 41"/>
                <a:gd name="T46" fmla="*/ 24 w 66"/>
                <a:gd name="T47" fmla="*/ 26 h 41"/>
                <a:gd name="T48" fmla="*/ 17 w 66"/>
                <a:gd name="T49" fmla="*/ 22 h 41"/>
                <a:gd name="T50" fmla="*/ 12 w 66"/>
                <a:gd name="T51" fmla="*/ 17 h 41"/>
                <a:gd name="T52" fmla="*/ 7 w 66"/>
                <a:gd name="T53" fmla="*/ 13 h 41"/>
                <a:gd name="T54" fmla="*/ 3 w 66"/>
                <a:gd name="T55" fmla="*/ 10 h 41"/>
                <a:gd name="T56" fmla="*/ 1 w 66"/>
                <a:gd name="T57" fmla="*/ 6 h 41"/>
                <a:gd name="T58" fmla="*/ 0 w 66"/>
                <a:gd name="T59" fmla="*/ 3 h 41"/>
                <a:gd name="T60" fmla="*/ 0 w 66"/>
                <a:gd name="T61"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 h="41">
                  <a:moveTo>
                    <a:pt x="0" y="2"/>
                  </a:moveTo>
                  <a:lnTo>
                    <a:pt x="1" y="0"/>
                  </a:lnTo>
                  <a:lnTo>
                    <a:pt x="4" y="0"/>
                  </a:lnTo>
                  <a:lnTo>
                    <a:pt x="8" y="0"/>
                  </a:lnTo>
                  <a:lnTo>
                    <a:pt x="14" y="2"/>
                  </a:lnTo>
                  <a:lnTo>
                    <a:pt x="20" y="4"/>
                  </a:lnTo>
                  <a:lnTo>
                    <a:pt x="26" y="6"/>
                  </a:lnTo>
                  <a:lnTo>
                    <a:pt x="33" y="10"/>
                  </a:lnTo>
                  <a:lnTo>
                    <a:pt x="40" y="14"/>
                  </a:lnTo>
                  <a:lnTo>
                    <a:pt x="46" y="17"/>
                  </a:lnTo>
                  <a:lnTo>
                    <a:pt x="52" y="22"/>
                  </a:lnTo>
                  <a:lnTo>
                    <a:pt x="57" y="26"/>
                  </a:lnTo>
                  <a:lnTo>
                    <a:pt x="61" y="29"/>
                  </a:lnTo>
                  <a:lnTo>
                    <a:pt x="63" y="33"/>
                  </a:lnTo>
                  <a:lnTo>
                    <a:pt x="65" y="36"/>
                  </a:lnTo>
                  <a:lnTo>
                    <a:pt x="64" y="37"/>
                  </a:lnTo>
                  <a:lnTo>
                    <a:pt x="62" y="39"/>
                  </a:lnTo>
                  <a:lnTo>
                    <a:pt x="59" y="40"/>
                  </a:lnTo>
                  <a:lnTo>
                    <a:pt x="56" y="39"/>
                  </a:lnTo>
                  <a:lnTo>
                    <a:pt x="50" y="37"/>
                  </a:lnTo>
                  <a:lnTo>
                    <a:pt x="44" y="36"/>
                  </a:lnTo>
                  <a:lnTo>
                    <a:pt x="37" y="33"/>
                  </a:lnTo>
                  <a:lnTo>
                    <a:pt x="31" y="29"/>
                  </a:lnTo>
                  <a:lnTo>
                    <a:pt x="24" y="26"/>
                  </a:lnTo>
                  <a:lnTo>
                    <a:pt x="17" y="22"/>
                  </a:lnTo>
                  <a:lnTo>
                    <a:pt x="12" y="17"/>
                  </a:lnTo>
                  <a:lnTo>
                    <a:pt x="7" y="13"/>
                  </a:lnTo>
                  <a:lnTo>
                    <a:pt x="3" y="10"/>
                  </a:lnTo>
                  <a:lnTo>
                    <a:pt x="1" y="6"/>
                  </a:lnTo>
                  <a:lnTo>
                    <a:pt x="0" y="3"/>
                  </a:lnTo>
                  <a:lnTo>
                    <a:pt x="0" y="2"/>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txBody>
            <a:bodyPr/>
            <a:lstStyle/>
            <a:p>
              <a:endParaRPr lang="en-US"/>
            </a:p>
          </p:txBody>
        </p:sp>
        <p:sp>
          <p:nvSpPr>
            <p:cNvPr id="272" name="Rectangle 261"/>
            <p:cNvSpPr>
              <a:spLocks noChangeArrowheads="1"/>
            </p:cNvSpPr>
            <p:nvPr/>
          </p:nvSpPr>
          <p:spPr bwMode="auto">
            <a:xfrm>
              <a:off x="3632" y="1694"/>
              <a:ext cx="45" cy="54"/>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txBody>
            <a:bodyPr wrap="none" lIns="69850" tIns="36512" rIns="69850" bIns="36512">
              <a:spAutoFit/>
            </a:bodyPr>
            <a:lstStyle/>
            <a:p>
              <a:pPr eaLnBrk="0" hangingPunct="0"/>
              <a:endParaRPr lang="en-US" sz="800" b="1" u="sng">
                <a:solidFill>
                  <a:srgbClr val="000000"/>
                </a:solidFill>
                <a:latin typeface="Arial" charset="0"/>
              </a:endParaRPr>
            </a:p>
          </p:txBody>
        </p:sp>
      </p:grpSp>
      <p:sp>
        <p:nvSpPr>
          <p:cNvPr id="274" name="Line 263"/>
          <p:cNvSpPr>
            <a:spLocks noChangeShapeType="1"/>
          </p:cNvSpPr>
          <p:nvPr/>
        </p:nvSpPr>
        <p:spPr bwMode="auto">
          <a:xfrm flipV="1">
            <a:off x="1917700" y="2705100"/>
            <a:ext cx="228600"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5" name="Rectangle 264"/>
          <p:cNvSpPr>
            <a:spLocks noChangeArrowheads="1"/>
          </p:cNvSpPr>
          <p:nvPr/>
        </p:nvSpPr>
        <p:spPr bwMode="auto">
          <a:xfrm>
            <a:off x="3898900" y="3924300"/>
            <a:ext cx="228600" cy="762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 name="Rectangle 265"/>
          <p:cNvSpPr>
            <a:spLocks noChangeArrowheads="1"/>
          </p:cNvSpPr>
          <p:nvPr/>
        </p:nvSpPr>
        <p:spPr bwMode="auto">
          <a:xfrm>
            <a:off x="4051300" y="3238500"/>
            <a:ext cx="76200" cy="6858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7" name="Rectangle 266"/>
          <p:cNvSpPr>
            <a:spLocks noChangeArrowheads="1"/>
          </p:cNvSpPr>
          <p:nvPr/>
        </p:nvSpPr>
        <p:spPr bwMode="auto">
          <a:xfrm>
            <a:off x="1384300" y="3238500"/>
            <a:ext cx="2667000" cy="762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8" name="Rectangle 267"/>
          <p:cNvSpPr>
            <a:spLocks noChangeArrowheads="1"/>
          </p:cNvSpPr>
          <p:nvPr/>
        </p:nvSpPr>
        <p:spPr bwMode="auto">
          <a:xfrm>
            <a:off x="1384300" y="3009900"/>
            <a:ext cx="76200" cy="2286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0" name="Text Box 269"/>
          <p:cNvSpPr txBox="1">
            <a:spLocks noChangeArrowheads="1"/>
          </p:cNvSpPr>
          <p:nvPr/>
        </p:nvSpPr>
        <p:spPr bwMode="auto">
          <a:xfrm>
            <a:off x="2984500" y="4457700"/>
            <a:ext cx="5867400" cy="36671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dirty="0"/>
              <a:t>Dial up </a:t>
            </a:r>
            <a:r>
              <a:rPr lang="en-US" sz="1800" dirty="0" smtClean="0"/>
              <a:t>return </a:t>
            </a:r>
            <a:r>
              <a:rPr lang="en-US" sz="1800" dirty="0"/>
              <a:t>path for interactivity</a:t>
            </a:r>
          </a:p>
        </p:txBody>
      </p:sp>
      <p:pic>
        <p:nvPicPr>
          <p:cNvPr id="3" name="Picture 2" descr="IP_VidEncod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6390" y="2832926"/>
            <a:ext cx="1478419" cy="303974"/>
          </a:xfrm>
          <a:prstGeom prst="rect">
            <a:avLst/>
          </a:prstGeom>
        </p:spPr>
      </p:pic>
      <p:grpSp>
        <p:nvGrpSpPr>
          <p:cNvPr id="282" name="Group 281"/>
          <p:cNvGrpSpPr/>
          <p:nvPr/>
        </p:nvGrpSpPr>
        <p:grpSpPr>
          <a:xfrm>
            <a:off x="7327900" y="2266453"/>
            <a:ext cx="1269747" cy="401563"/>
            <a:chOff x="7327900" y="2291853"/>
            <a:chExt cx="1269747" cy="401563"/>
          </a:xfrm>
        </p:grpSpPr>
        <p:pic>
          <p:nvPicPr>
            <p:cNvPr id="4" name="Picture 3" descr="Receiver_generic.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7900" y="2339848"/>
              <a:ext cx="1269747" cy="353568"/>
            </a:xfrm>
            <a:prstGeom prst="rect">
              <a:avLst/>
            </a:prstGeom>
          </p:spPr>
        </p:pic>
        <p:sp>
          <p:nvSpPr>
            <p:cNvPr id="5" name="TextBox 4"/>
            <p:cNvSpPr txBox="1"/>
            <p:nvPr/>
          </p:nvSpPr>
          <p:spPr>
            <a:xfrm>
              <a:off x="7759700" y="2291853"/>
              <a:ext cx="584200" cy="369332"/>
            </a:xfrm>
            <a:prstGeom prst="rect">
              <a:avLst/>
            </a:prstGeom>
            <a:noFill/>
          </p:spPr>
          <p:txBody>
            <a:bodyPr wrap="square" rtlCol="0">
              <a:spAutoFit/>
            </a:bodyPr>
            <a:lstStyle/>
            <a:p>
              <a:r>
                <a:rPr lang="en-US" dirty="0" smtClean="0">
                  <a:solidFill>
                    <a:srgbClr val="FFFFFF"/>
                  </a:solidFill>
                </a:rPr>
                <a:t>IRD</a:t>
              </a:r>
              <a:endParaRPr lang="en-US" dirty="0">
                <a:solidFill>
                  <a:srgbClr val="FFFFFF"/>
                </a:solidFill>
              </a:endParaRPr>
            </a:p>
          </p:txBody>
        </p:sp>
      </p:grpSp>
      <p:sp>
        <p:nvSpPr>
          <p:cNvPr id="283" name="Line 43"/>
          <p:cNvSpPr>
            <a:spLocks noChangeShapeType="1"/>
          </p:cNvSpPr>
          <p:nvPr/>
        </p:nvSpPr>
        <p:spPr bwMode="auto">
          <a:xfrm>
            <a:off x="8013700" y="3073400"/>
            <a:ext cx="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4" name="Line 43"/>
          <p:cNvSpPr>
            <a:spLocks noChangeShapeType="1"/>
          </p:cNvSpPr>
          <p:nvPr/>
        </p:nvSpPr>
        <p:spPr bwMode="auto">
          <a:xfrm>
            <a:off x="8013700" y="2540000"/>
            <a:ext cx="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 name="Rectangle 284"/>
          <p:cNvSpPr/>
          <p:nvPr/>
        </p:nvSpPr>
        <p:spPr>
          <a:xfrm>
            <a:off x="7112000" y="2181399"/>
            <a:ext cx="1752600" cy="2369047"/>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Text Box 21"/>
          <p:cNvSpPr txBox="1">
            <a:spLocks noChangeArrowheads="1"/>
          </p:cNvSpPr>
          <p:nvPr/>
        </p:nvSpPr>
        <p:spPr bwMode="auto">
          <a:xfrm>
            <a:off x="4168995" y="3249375"/>
            <a:ext cx="3070005" cy="1229054"/>
          </a:xfrm>
          <a:prstGeom prst="rect">
            <a:avLst/>
          </a:prstGeom>
          <a:solidFill>
            <a:srgbClr val="FFFFFF"/>
          </a:solidFill>
          <a:ln>
            <a:noFill/>
          </a:ln>
          <a:effectLs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lnSpc>
                <a:spcPct val="80000"/>
              </a:lnSpc>
              <a:defRPr/>
            </a:pPr>
            <a:r>
              <a:rPr lang="en-US" sz="2800" b="1" dirty="0" smtClean="0">
                <a:solidFill>
                  <a:srgbClr val="FF0000"/>
                </a:solidFill>
              </a:rPr>
              <a:t>Centralized Control of </a:t>
            </a:r>
            <a:br>
              <a:rPr lang="en-US" sz="2800" b="1" dirty="0" smtClean="0">
                <a:solidFill>
                  <a:srgbClr val="FF0000"/>
                </a:solidFill>
              </a:rPr>
            </a:br>
            <a:r>
              <a:rPr lang="en-US" sz="2800" b="1" dirty="0" smtClean="0">
                <a:solidFill>
                  <a:srgbClr val="FF0000"/>
                </a:solidFill>
              </a:rPr>
              <a:t>Network Devices</a:t>
            </a:r>
            <a:r>
              <a:rPr lang="en-US" sz="800" b="1" dirty="0" smtClean="0">
                <a:solidFill>
                  <a:srgbClr val="FF0000"/>
                </a:solidFill>
              </a:rPr>
              <a:t>	</a:t>
            </a:r>
          </a:p>
        </p:txBody>
      </p:sp>
      <p:sp>
        <p:nvSpPr>
          <p:cNvPr id="289" name="Rectangle 268"/>
          <p:cNvSpPr>
            <a:spLocks noChangeArrowheads="1"/>
          </p:cNvSpPr>
          <p:nvPr/>
        </p:nvSpPr>
        <p:spPr bwMode="auto">
          <a:xfrm>
            <a:off x="2679700" y="4457700"/>
            <a:ext cx="4318000" cy="76200"/>
          </a:xfrm>
          <a:prstGeom prst="rect">
            <a:avLst/>
          </a:prstGeom>
          <a:solidFill>
            <a:schemeClr val="bg2">
              <a:lumMod val="75000"/>
            </a:schemeClr>
          </a:solidFill>
          <a:ln>
            <a:noFill/>
          </a:ln>
          <a:effectLst/>
        </p:spPr>
        <p:txBody>
          <a:bodyPr wrap="none" anchor="ctr"/>
          <a:lstStyle/>
          <a:p>
            <a:endParaRPr lang="en-US"/>
          </a:p>
        </p:txBody>
      </p:sp>
      <p:sp>
        <p:nvSpPr>
          <p:cNvPr id="290" name="Text Box 21"/>
          <p:cNvSpPr txBox="1">
            <a:spLocks noChangeArrowheads="1"/>
          </p:cNvSpPr>
          <p:nvPr/>
        </p:nvSpPr>
        <p:spPr bwMode="auto">
          <a:xfrm>
            <a:off x="4087454" y="1091055"/>
            <a:ext cx="2511411" cy="1436291"/>
          </a:xfrm>
          <a:prstGeom prst="rect">
            <a:avLst/>
          </a:prstGeom>
          <a:solidFill>
            <a:schemeClr val="bg1">
              <a:lumMod val="75000"/>
              <a:alpha val="89000"/>
            </a:schemeClr>
          </a:solidFill>
          <a:ln>
            <a:noFill/>
          </a:ln>
          <a:effectLs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ctr">
              <a:lnSpc>
                <a:spcPct val="80000"/>
              </a:lnSpc>
              <a:defRPr/>
            </a:pPr>
            <a:r>
              <a:rPr lang="en-US" sz="1600" b="1" dirty="0" smtClean="0">
                <a:solidFill>
                  <a:srgbClr val="000090"/>
                </a:solidFill>
              </a:rPr>
              <a:t>To Track: </a:t>
            </a:r>
            <a:br>
              <a:rPr lang="en-US" sz="1600" b="1" dirty="0" smtClean="0">
                <a:solidFill>
                  <a:srgbClr val="000090"/>
                </a:solidFill>
              </a:rPr>
            </a:br>
            <a:r>
              <a:rPr lang="en-US" sz="800" b="1" dirty="0" smtClean="0">
                <a:solidFill>
                  <a:srgbClr val="000090"/>
                </a:solidFill>
              </a:rPr>
              <a:t> </a:t>
            </a:r>
            <a:br>
              <a:rPr lang="en-US" sz="800" b="1" dirty="0" smtClean="0">
                <a:solidFill>
                  <a:srgbClr val="000090"/>
                </a:solidFill>
              </a:rPr>
            </a:br>
            <a:r>
              <a:rPr lang="en-US" sz="2800" b="1" dirty="0" smtClean="0">
                <a:solidFill>
                  <a:srgbClr val="FF0000"/>
                </a:solidFill>
              </a:rPr>
              <a:t>Offices</a:t>
            </a:r>
            <a:br>
              <a:rPr lang="en-US" sz="2800" b="1" dirty="0" smtClean="0">
                <a:solidFill>
                  <a:srgbClr val="FF0000"/>
                </a:solidFill>
              </a:rPr>
            </a:br>
            <a:r>
              <a:rPr lang="en-US" sz="2800" b="1" dirty="0" smtClean="0">
                <a:solidFill>
                  <a:srgbClr val="FF0000"/>
                </a:solidFill>
              </a:rPr>
              <a:t>Customers</a:t>
            </a:r>
            <a:br>
              <a:rPr lang="en-US" sz="2800" b="1" dirty="0" smtClean="0">
                <a:solidFill>
                  <a:srgbClr val="FF0000"/>
                </a:solidFill>
              </a:rPr>
            </a:br>
            <a:r>
              <a:rPr lang="en-US" sz="2800" b="1" dirty="0" smtClean="0">
                <a:solidFill>
                  <a:srgbClr val="FF0000"/>
                </a:solidFill>
              </a:rPr>
              <a:t>Investments</a:t>
            </a:r>
            <a:r>
              <a:rPr lang="en-US" sz="800" b="1" dirty="0" smtClean="0">
                <a:solidFill>
                  <a:srgbClr val="FF0000"/>
                </a:solidFill>
              </a:rPr>
              <a:t>	</a:t>
            </a:r>
          </a:p>
        </p:txBody>
      </p:sp>
      <p:sp>
        <p:nvSpPr>
          <p:cNvPr id="291" name="Rectangle 262"/>
          <p:cNvSpPr>
            <a:spLocks noChangeArrowheads="1"/>
          </p:cNvSpPr>
          <p:nvPr/>
        </p:nvSpPr>
        <p:spPr bwMode="auto">
          <a:xfrm>
            <a:off x="1079500" y="2324100"/>
            <a:ext cx="830263" cy="63658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lnSpc>
                <a:spcPct val="80000"/>
              </a:lnSpc>
            </a:pPr>
            <a:r>
              <a:rPr lang="en-US" sz="1400" b="1" dirty="0">
                <a:solidFill>
                  <a:schemeClr val="tx1"/>
                </a:solidFill>
                <a:latin typeface="Arial" charset="0"/>
              </a:rPr>
              <a:t>	</a:t>
            </a:r>
          </a:p>
        </p:txBody>
      </p:sp>
      <p:sp>
        <p:nvSpPr>
          <p:cNvPr id="292" name="TextBox 291"/>
          <p:cNvSpPr txBox="1"/>
          <p:nvPr/>
        </p:nvSpPr>
        <p:spPr>
          <a:xfrm>
            <a:off x="990600" y="2425700"/>
            <a:ext cx="969963" cy="444224"/>
          </a:xfrm>
          <a:prstGeom prst="rect">
            <a:avLst/>
          </a:prstGeom>
          <a:noFill/>
        </p:spPr>
        <p:txBody>
          <a:bodyPr wrap="square" rtlCol="0">
            <a:spAutoFit/>
          </a:bodyPr>
          <a:lstStyle/>
          <a:p>
            <a:pPr algn="ctr">
              <a:lnSpc>
                <a:spcPct val="80000"/>
              </a:lnSpc>
            </a:pPr>
            <a:r>
              <a:rPr lang="en-US" sz="1400" dirty="0">
                <a:solidFill>
                  <a:srgbClr val="FFFFFF"/>
                </a:solidFill>
                <a:latin typeface="Arial"/>
                <a:cs typeface="Arial"/>
              </a:rPr>
              <a:t>a</a:t>
            </a:r>
            <a:r>
              <a:rPr lang="en-US" sz="1400" dirty="0" smtClean="0">
                <a:solidFill>
                  <a:srgbClr val="FFFFFF"/>
                </a:solidFill>
                <a:latin typeface="Arial"/>
                <a:cs typeface="Arial"/>
              </a:rPr>
              <a:t>nalog encoder</a:t>
            </a:r>
            <a:endParaRPr lang="en-US" sz="1400" dirty="0">
              <a:solidFill>
                <a:srgbClr val="FFFFFF"/>
              </a:solidFill>
              <a:latin typeface="Arial"/>
              <a:cs typeface="Arial"/>
            </a:endParaRPr>
          </a:p>
        </p:txBody>
      </p:sp>
    </p:spTree>
    <p:extLst>
      <p:ext uri="{BB962C8B-B14F-4D97-AF65-F5344CB8AC3E}">
        <p14:creationId xmlns:p14="http://schemas.microsoft.com/office/powerpoint/2010/main" val="666101857"/>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285"/>
                                        </p:tgtEl>
                                        <p:attrNameLst>
                                          <p:attrName>style.visibility</p:attrName>
                                        </p:attrNameLst>
                                      </p:cBhvr>
                                      <p:to>
                                        <p:strVal val="visible"/>
                                      </p:to>
                                    </p:set>
                                    <p:animEffect transition="in" filter="wheel(3)">
                                      <p:cBhvr>
                                        <p:cTn id="12" dur="500"/>
                                        <p:tgtEl>
                                          <p:spTgt spid="285"/>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88"/>
                                        </p:tgtEl>
                                        <p:attrNameLst>
                                          <p:attrName>style.visibility</p:attrName>
                                        </p:attrNameLst>
                                      </p:cBhvr>
                                      <p:to>
                                        <p:strVal val="visible"/>
                                      </p:to>
                                    </p:set>
                                    <p:animEffect transition="in" filter="wipe(up)">
                                      <p:cBhvr>
                                        <p:cTn id="15" dur="500"/>
                                        <p:tgtEl>
                                          <p:spTgt spid="28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90"/>
                                        </p:tgtEl>
                                        <p:attrNameLst>
                                          <p:attrName>style.visibility</p:attrName>
                                        </p:attrNameLst>
                                      </p:cBhvr>
                                      <p:to>
                                        <p:strVal val="visible"/>
                                      </p:to>
                                    </p:set>
                                    <p:animEffect transition="in" filter="dissolve">
                                      <p:cBhvr>
                                        <p:cTn id="20" dur="5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5" grpId="0" animBg="1"/>
      <p:bldP spid="288" grpId="0" animBg="1"/>
      <p:bldP spid="2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41855" y="4572179"/>
            <a:ext cx="1761570" cy="307777"/>
          </a:xfrm>
          <a:prstGeom prst="rect">
            <a:avLst/>
          </a:prstGeom>
          <a:noFill/>
        </p:spPr>
        <p:txBody>
          <a:bodyPr wrap="none" rtlCol="0">
            <a:spAutoFit/>
          </a:bodyPr>
          <a:lstStyle/>
          <a:p>
            <a:r>
              <a:rPr lang="en-US" sz="1400" dirty="0" smtClean="0">
                <a:latin typeface="Arial"/>
                <a:cs typeface="Arial"/>
              </a:rPr>
              <a:t>November 30, 2017</a:t>
            </a:r>
            <a:endParaRPr lang="en-US" sz="1400" dirty="0">
              <a:latin typeface="Arial"/>
              <a:cs typeface="Arial"/>
            </a:endParaRPr>
          </a:p>
        </p:txBody>
      </p:sp>
      <p:pic>
        <p:nvPicPr>
          <p:cNvPr id="9" name="Picture 9" descr="Dark Blue enliten_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1461"/>
            <a:ext cx="2497667" cy="13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3"/>
          <p:cNvSpPr>
            <a:spLocks noGrp="1"/>
          </p:cNvSpPr>
          <p:nvPr>
            <p:ph sz="half" idx="2"/>
          </p:nvPr>
        </p:nvSpPr>
        <p:spPr>
          <a:xfrm>
            <a:off x="2592417" y="3463186"/>
            <a:ext cx="4040188" cy="946254"/>
          </a:xfrm>
        </p:spPr>
        <p:txBody>
          <a:bodyPr>
            <a:normAutofit/>
          </a:bodyPr>
          <a:lstStyle/>
          <a:p>
            <a:pPr marL="0" indent="0" algn="ctr">
              <a:buNone/>
            </a:pPr>
            <a:r>
              <a:rPr lang="en-US" sz="2000" b="1" dirty="0" smtClean="0">
                <a:latin typeface="Arial"/>
                <a:cs typeface="Arial"/>
              </a:rPr>
              <a:t>Randy Palubiak</a:t>
            </a:r>
            <a:endParaRPr lang="en-US" sz="2000" b="1" dirty="0">
              <a:latin typeface="Arial"/>
              <a:cs typeface="Arial"/>
            </a:endParaRPr>
          </a:p>
          <a:p>
            <a:pPr marL="0" indent="0" algn="ctr">
              <a:buNone/>
            </a:pPr>
            <a:r>
              <a:rPr lang="en-US" sz="1800" dirty="0" smtClean="0">
                <a:latin typeface="Arial"/>
                <a:cs typeface="Arial"/>
              </a:rPr>
              <a:t>Media Business Strategist</a:t>
            </a:r>
            <a:endParaRPr lang="en-US" sz="1800" dirty="0">
              <a:latin typeface="Arial"/>
              <a:cs typeface="Arial"/>
            </a:endParaRPr>
          </a:p>
        </p:txBody>
      </p:sp>
      <p:sp>
        <p:nvSpPr>
          <p:cNvPr id="10" name="Title 9"/>
          <p:cNvSpPr>
            <a:spLocks noGrp="1"/>
          </p:cNvSpPr>
          <p:nvPr>
            <p:ph type="title"/>
          </p:nvPr>
        </p:nvSpPr>
        <p:spPr>
          <a:xfrm>
            <a:off x="711200" y="1347116"/>
            <a:ext cx="7810500" cy="1994152"/>
          </a:xfrm>
        </p:spPr>
        <p:txBody>
          <a:bodyPr/>
          <a:lstStyle/>
          <a:p>
            <a:r>
              <a:rPr lang="en-US" sz="4000" b="1" dirty="0" smtClean="0">
                <a:solidFill>
                  <a:srgbClr val="000069"/>
                </a:solidFill>
                <a:latin typeface="Arial"/>
                <a:cs typeface="Arial"/>
              </a:rPr>
              <a:t>The Impact of The Internet of Things (IoT) and Video Content Management Systems (VCMS)</a:t>
            </a:r>
            <a:br>
              <a:rPr lang="en-US" sz="4000" b="1" dirty="0" smtClean="0">
                <a:solidFill>
                  <a:srgbClr val="000069"/>
                </a:solidFill>
                <a:latin typeface="Arial"/>
                <a:cs typeface="Arial"/>
              </a:rPr>
            </a:br>
            <a:endParaRPr lang="en-US" sz="4000" b="1" dirty="0">
              <a:solidFill>
                <a:srgbClr val="000069"/>
              </a:solidFill>
              <a:latin typeface="Arial"/>
              <a:cs typeface="Arial"/>
            </a:endParaRPr>
          </a:p>
        </p:txBody>
      </p:sp>
      <p:pic>
        <p:nvPicPr>
          <p:cNvPr id="13" name="Picture 4" descr="C:\Users\pwestfal\Desktop\GLTS-T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4414"/>
            <a:ext cx="2540000" cy="172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855193"/>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33951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Artificial Intelligence		</a:t>
            </a:r>
          </a:p>
        </p:txBody>
      </p:sp>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pic>
        <p:nvPicPr>
          <p:cNvPr id="2" name="Picture 1"/>
          <p:cNvPicPr>
            <a:picLocks noChangeAspect="1"/>
          </p:cNvPicPr>
          <p:nvPr/>
        </p:nvPicPr>
        <p:blipFill>
          <a:blip r:embed="rId3"/>
          <a:stretch>
            <a:fillRect/>
          </a:stretch>
        </p:blipFill>
        <p:spPr>
          <a:xfrm>
            <a:off x="4025900" y="1270000"/>
            <a:ext cx="4828430" cy="3213100"/>
          </a:xfrm>
          <a:prstGeom prst="rect">
            <a:avLst/>
          </a:prstGeom>
        </p:spPr>
      </p:pic>
      <p:sp>
        <p:nvSpPr>
          <p:cNvPr id="3" name="TextBox 2"/>
          <p:cNvSpPr txBox="1"/>
          <p:nvPr/>
        </p:nvSpPr>
        <p:spPr>
          <a:xfrm>
            <a:off x="228600" y="1485900"/>
            <a:ext cx="3873500" cy="2677656"/>
          </a:xfrm>
          <a:prstGeom prst="rect">
            <a:avLst/>
          </a:prstGeom>
          <a:noFill/>
        </p:spPr>
        <p:txBody>
          <a:bodyPr wrap="square" rtlCol="0">
            <a:spAutoFit/>
          </a:bodyPr>
          <a:lstStyle/>
          <a:p>
            <a:pPr algn="ctr"/>
            <a:r>
              <a:rPr lang="en-US" sz="2400" b="1" dirty="0" smtClean="0">
                <a:solidFill>
                  <a:srgbClr val="000069"/>
                </a:solidFill>
                <a:latin typeface="Arial"/>
                <a:cs typeface="Arial"/>
              </a:rPr>
              <a:t>Artificial Intelligence (AI) Machine Learning (ML) </a:t>
            </a:r>
            <a:r>
              <a:rPr lang="en-US" sz="2000" b="1" dirty="0" smtClean="0">
                <a:solidFill>
                  <a:srgbClr val="000069"/>
                </a:solidFill>
                <a:latin typeface="Arial"/>
                <a:cs typeface="Arial"/>
              </a:rPr>
              <a:t/>
            </a:r>
            <a:br>
              <a:rPr lang="en-US" sz="2000" b="1" dirty="0" smtClean="0">
                <a:solidFill>
                  <a:srgbClr val="000069"/>
                </a:solidFill>
                <a:latin typeface="Arial"/>
                <a:cs typeface="Arial"/>
              </a:rPr>
            </a:br>
            <a:r>
              <a:rPr lang="en-US" sz="2000" b="1" dirty="0" smtClean="0">
                <a:latin typeface="Arial"/>
                <a:cs typeface="Arial"/>
              </a:rPr>
              <a:t/>
            </a:r>
            <a:br>
              <a:rPr lang="en-US" sz="2000" b="1" dirty="0" smtClean="0">
                <a:latin typeface="Arial"/>
                <a:cs typeface="Arial"/>
              </a:rPr>
            </a:br>
            <a:r>
              <a:rPr lang="en-US" sz="2000" dirty="0" smtClean="0">
                <a:latin typeface="Arial"/>
                <a:cs typeface="Arial"/>
              </a:rPr>
              <a:t>The </a:t>
            </a:r>
            <a:r>
              <a:rPr lang="en-US" sz="2000" dirty="0">
                <a:latin typeface="Arial"/>
                <a:cs typeface="Arial"/>
              </a:rPr>
              <a:t>ability of a digital </a:t>
            </a:r>
            <a:r>
              <a:rPr lang="en-US" sz="2000" dirty="0" smtClean="0">
                <a:latin typeface="Arial"/>
                <a:cs typeface="Arial"/>
              </a:rPr>
              <a:t>computer or computer-controlled device to perform tasks commonly associated with intelligent beings.</a:t>
            </a:r>
            <a:endParaRPr lang="en-US" sz="2000" dirty="0">
              <a:latin typeface="Arial"/>
              <a:cs typeface="Arial"/>
            </a:endParaRPr>
          </a:p>
        </p:txBody>
      </p:sp>
    </p:spTree>
    <p:extLst>
      <p:ext uri="{BB962C8B-B14F-4D97-AF65-F5344CB8AC3E}">
        <p14:creationId xmlns:p14="http://schemas.microsoft.com/office/powerpoint/2010/main" val="813252430"/>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pic>
        <p:nvPicPr>
          <p:cNvPr id="3" name="Picture 2"/>
          <p:cNvPicPr>
            <a:picLocks noChangeAspect="1"/>
          </p:cNvPicPr>
          <p:nvPr/>
        </p:nvPicPr>
        <p:blipFill rotWithShape="1">
          <a:blip r:embed="rId3"/>
          <a:srcRect l="28302" t="9433" r="19811" b="6919"/>
          <a:stretch/>
        </p:blipFill>
        <p:spPr>
          <a:xfrm>
            <a:off x="7447212" y="3200400"/>
            <a:ext cx="1709487" cy="1377950"/>
          </a:xfrm>
          <a:prstGeom prst="rect">
            <a:avLst/>
          </a:prstGeom>
        </p:spPr>
      </p:pic>
      <p:pic>
        <p:nvPicPr>
          <p:cNvPr id="5" name="Picture 4"/>
          <p:cNvPicPr>
            <a:picLocks noChangeAspect="1"/>
          </p:cNvPicPr>
          <p:nvPr/>
        </p:nvPicPr>
        <p:blipFill>
          <a:blip r:embed="rId4"/>
          <a:stretch>
            <a:fillRect/>
          </a:stretch>
        </p:blipFill>
        <p:spPr>
          <a:xfrm>
            <a:off x="2755900" y="1231665"/>
            <a:ext cx="4533900" cy="2332134"/>
          </a:xfrm>
          <a:prstGeom prst="rect">
            <a:avLst/>
          </a:prstGeom>
        </p:spPr>
      </p:pic>
      <p:sp>
        <p:nvSpPr>
          <p:cNvPr id="13" name="Text Box 21"/>
          <p:cNvSpPr txBox="1">
            <a:spLocks noChangeArrowheads="1"/>
          </p:cNvSpPr>
          <p:nvPr/>
        </p:nvSpPr>
        <p:spPr bwMode="auto">
          <a:xfrm>
            <a:off x="33951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Artificial Intelligence		</a:t>
            </a:r>
          </a:p>
        </p:txBody>
      </p:sp>
      <p:sp>
        <p:nvSpPr>
          <p:cNvPr id="14" name="TextBox 13"/>
          <p:cNvSpPr txBox="1"/>
          <p:nvPr/>
        </p:nvSpPr>
        <p:spPr>
          <a:xfrm>
            <a:off x="330200" y="1104900"/>
            <a:ext cx="3166527" cy="3170099"/>
          </a:xfrm>
          <a:prstGeom prst="rect">
            <a:avLst/>
          </a:prstGeom>
          <a:noFill/>
        </p:spPr>
        <p:txBody>
          <a:bodyPr wrap="square" rtlCol="0">
            <a:spAutoFit/>
          </a:bodyPr>
          <a:lstStyle/>
          <a:p>
            <a:r>
              <a:rPr lang="en-US" sz="2000" b="1" dirty="0" smtClean="0">
                <a:solidFill>
                  <a:srgbClr val="000069"/>
                </a:solidFill>
                <a:latin typeface="Arial"/>
                <a:cs typeface="Arial"/>
              </a:rPr>
              <a:t>Visual Perception</a:t>
            </a:r>
          </a:p>
          <a:p>
            <a:r>
              <a:rPr lang="en-US" sz="2000" b="1" dirty="0" smtClean="0">
                <a:solidFill>
                  <a:srgbClr val="000069"/>
                </a:solidFill>
                <a:latin typeface="Arial"/>
                <a:cs typeface="Arial"/>
              </a:rPr>
              <a:t>Voice Recognition</a:t>
            </a:r>
          </a:p>
          <a:p>
            <a:r>
              <a:rPr lang="en-US" sz="2000" b="1" dirty="0" smtClean="0">
                <a:solidFill>
                  <a:srgbClr val="000069"/>
                </a:solidFill>
                <a:latin typeface="Arial"/>
                <a:cs typeface="Arial"/>
              </a:rPr>
              <a:t>Decision-making</a:t>
            </a:r>
          </a:p>
          <a:p>
            <a:r>
              <a:rPr lang="en-US" sz="2000" b="1" dirty="0" smtClean="0">
                <a:solidFill>
                  <a:srgbClr val="000069"/>
                </a:solidFill>
                <a:latin typeface="Arial"/>
                <a:cs typeface="Arial"/>
              </a:rPr>
              <a:t>Language Translation</a:t>
            </a:r>
          </a:p>
          <a:p>
            <a:r>
              <a:rPr lang="en-US" sz="2000" b="1" dirty="0" smtClean="0">
                <a:solidFill>
                  <a:srgbClr val="000069"/>
                </a:solidFill>
                <a:latin typeface="Arial"/>
                <a:cs typeface="Arial"/>
              </a:rPr>
              <a:t>Learning</a:t>
            </a:r>
          </a:p>
          <a:p>
            <a:r>
              <a:rPr lang="en-US" sz="2000" b="1" dirty="0" smtClean="0">
                <a:solidFill>
                  <a:srgbClr val="000069"/>
                </a:solidFill>
                <a:latin typeface="Arial"/>
                <a:cs typeface="Arial"/>
              </a:rPr>
              <a:t>Problem Solving</a:t>
            </a:r>
          </a:p>
          <a:p>
            <a:r>
              <a:rPr lang="en-US" sz="2000" b="1" dirty="0" smtClean="0">
                <a:solidFill>
                  <a:srgbClr val="000069"/>
                </a:solidFill>
                <a:latin typeface="Arial"/>
                <a:cs typeface="Arial"/>
              </a:rPr>
              <a:t>Manipulate Objects</a:t>
            </a:r>
          </a:p>
          <a:p>
            <a:r>
              <a:rPr lang="en-US" sz="2000" b="1" dirty="0" smtClean="0">
                <a:solidFill>
                  <a:srgbClr val="000069"/>
                </a:solidFill>
                <a:latin typeface="Arial"/>
                <a:cs typeface="Arial"/>
              </a:rPr>
              <a:t>Statistical Methods</a:t>
            </a:r>
          </a:p>
          <a:p>
            <a:r>
              <a:rPr lang="en-US" sz="2000" b="1" dirty="0" smtClean="0">
                <a:solidFill>
                  <a:srgbClr val="000069"/>
                </a:solidFill>
                <a:latin typeface="Arial"/>
                <a:cs typeface="Arial"/>
              </a:rPr>
              <a:t>Probability</a:t>
            </a:r>
          </a:p>
          <a:p>
            <a:endParaRPr lang="en-US" sz="2000" b="1" dirty="0">
              <a:solidFill>
                <a:srgbClr val="000069"/>
              </a:solidFill>
              <a:latin typeface="Arial"/>
              <a:cs typeface="Arial"/>
            </a:endParaRPr>
          </a:p>
        </p:txBody>
      </p:sp>
      <p:sp>
        <p:nvSpPr>
          <p:cNvPr id="15" name="Content Placeholder 2"/>
          <p:cNvSpPr txBox="1">
            <a:spLocks/>
          </p:cNvSpPr>
          <p:nvPr/>
        </p:nvSpPr>
        <p:spPr>
          <a:xfrm>
            <a:off x="3606800" y="3708575"/>
            <a:ext cx="2209800" cy="5664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pPr>
            <a:r>
              <a:rPr lang="en-US" sz="3000" b="1" dirty="0" smtClean="0">
                <a:solidFill>
                  <a:srgbClr val="000069"/>
                </a:solidFill>
                <a:latin typeface="Arial"/>
                <a:cs typeface="Arial"/>
              </a:rPr>
              <a:t>Analytics</a:t>
            </a:r>
          </a:p>
        </p:txBody>
      </p:sp>
      <p:sp>
        <p:nvSpPr>
          <p:cNvPr id="16" name="Text Box 21"/>
          <p:cNvSpPr txBox="1">
            <a:spLocks noChangeArrowheads="1"/>
          </p:cNvSpPr>
          <p:nvPr/>
        </p:nvSpPr>
        <p:spPr bwMode="auto">
          <a:xfrm>
            <a:off x="2590800" y="4147999"/>
            <a:ext cx="43561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ctr">
              <a:defRPr/>
            </a:pPr>
            <a:r>
              <a:rPr lang="en-US" sz="3600" b="1" dirty="0" smtClean="0">
                <a:solidFill>
                  <a:srgbClr val="FF0000"/>
                </a:solidFill>
              </a:rPr>
              <a:t>Business Results	</a:t>
            </a:r>
          </a:p>
        </p:txBody>
      </p:sp>
    </p:spTree>
    <p:extLst>
      <p:ext uri="{BB962C8B-B14F-4D97-AF65-F5344CB8AC3E}">
        <p14:creationId xmlns:p14="http://schemas.microsoft.com/office/powerpoint/2010/main" val="2602104903"/>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486826" y="1007829"/>
            <a:ext cx="842434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defRPr/>
            </a:pPr>
            <a:r>
              <a:rPr lang="en-US" sz="3600" b="1" dirty="0" smtClean="0">
                <a:solidFill>
                  <a:srgbClr val="000046"/>
                </a:solidFill>
              </a:rPr>
              <a:t>In Today’s Business Environment, Training Organizations MUST:</a:t>
            </a:r>
            <a:r>
              <a:rPr lang="en-US" sz="3200" b="1" dirty="0" smtClean="0">
                <a:solidFill>
                  <a:srgbClr val="000046"/>
                </a:solidFill>
              </a:rPr>
              <a:t>			</a:t>
            </a:r>
          </a:p>
        </p:txBody>
      </p:sp>
      <p:grpSp>
        <p:nvGrpSpPr>
          <p:cNvPr id="2" name="Group 1"/>
          <p:cNvGrpSpPr/>
          <p:nvPr/>
        </p:nvGrpSpPr>
        <p:grpSpPr>
          <a:xfrm>
            <a:off x="114300" y="70515"/>
            <a:ext cx="4902200" cy="857250"/>
            <a:chOff x="114300" y="70515"/>
            <a:chExt cx="4902200" cy="857250"/>
          </a:xfrm>
        </p:grpSpPr>
        <p:sp>
          <p:nvSpPr>
            <p:cNvPr id="7" name="Title 1"/>
            <p:cNvSpPr txBox="1">
              <a:spLocks/>
            </p:cNvSpPr>
            <p:nvPr/>
          </p:nvSpPr>
          <p:spPr>
            <a:xfrm>
              <a:off x="114300" y="70515"/>
              <a:ext cx="4902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sp>
        <p:nvSpPr>
          <p:cNvPr id="12" name="Content Placeholder 2"/>
          <p:cNvSpPr txBox="1">
            <a:spLocks/>
          </p:cNvSpPr>
          <p:nvPr/>
        </p:nvSpPr>
        <p:spPr>
          <a:xfrm>
            <a:off x="0" y="3680460"/>
            <a:ext cx="9144000" cy="84568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pPr>
            <a:r>
              <a:rPr lang="en-US" sz="5400" b="1" dirty="0" smtClean="0">
                <a:solidFill>
                  <a:srgbClr val="FF0000"/>
                </a:solidFill>
                <a:latin typeface="Arial"/>
                <a:cs typeface="Arial"/>
              </a:rPr>
              <a:t>Drive Business Results!</a:t>
            </a:r>
          </a:p>
        </p:txBody>
      </p:sp>
      <p:sp>
        <p:nvSpPr>
          <p:cNvPr id="13" name="Content Placeholder 2"/>
          <p:cNvSpPr txBox="1">
            <a:spLocks/>
          </p:cNvSpPr>
          <p:nvPr/>
        </p:nvSpPr>
        <p:spPr>
          <a:xfrm>
            <a:off x="0" y="2926697"/>
            <a:ext cx="9144000" cy="73152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pPr>
            <a:r>
              <a:rPr lang="en-US" sz="5400" b="1" dirty="0" smtClean="0">
                <a:solidFill>
                  <a:srgbClr val="FF0000"/>
                </a:solidFill>
                <a:latin typeface="Arial"/>
                <a:cs typeface="Arial"/>
              </a:rPr>
              <a:t>Provide Business Value</a:t>
            </a:r>
          </a:p>
        </p:txBody>
      </p:sp>
      <p:sp>
        <p:nvSpPr>
          <p:cNvPr id="14" name="Content Placeholder 2"/>
          <p:cNvSpPr txBox="1">
            <a:spLocks/>
          </p:cNvSpPr>
          <p:nvPr/>
        </p:nvSpPr>
        <p:spPr>
          <a:xfrm>
            <a:off x="0" y="2177397"/>
            <a:ext cx="9144000" cy="73152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pPr>
            <a:r>
              <a:rPr lang="en-US" sz="5400" b="1" dirty="0" smtClean="0">
                <a:solidFill>
                  <a:srgbClr val="FF0000"/>
                </a:solidFill>
                <a:latin typeface="Arial"/>
                <a:cs typeface="Arial"/>
              </a:rPr>
              <a:t>Leverage Technology</a:t>
            </a:r>
          </a:p>
        </p:txBody>
      </p:sp>
    </p:spTree>
    <p:extLst>
      <p:ext uri="{BB962C8B-B14F-4D97-AF65-F5344CB8AC3E}">
        <p14:creationId xmlns:p14="http://schemas.microsoft.com/office/powerpoint/2010/main" val="4288600103"/>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33951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Video CMS		</a:t>
            </a:r>
          </a:p>
        </p:txBody>
      </p:sp>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pic>
        <p:nvPicPr>
          <p:cNvPr id="3" name="Picture 2" descr="wordle2.jpg"/>
          <p:cNvPicPr>
            <a:picLocks noChangeAspect="1"/>
          </p:cNvPicPr>
          <p:nvPr/>
        </p:nvPicPr>
        <p:blipFill rotWithShape="1">
          <a:blip r:embed="rId3">
            <a:extLst>
              <a:ext uri="{28A0092B-C50C-407E-A947-70E740481C1C}">
                <a14:useLocalDpi xmlns:a14="http://schemas.microsoft.com/office/drawing/2010/main" val="0"/>
              </a:ext>
            </a:extLst>
          </a:blip>
          <a:srcRect t="18038" b="16790"/>
          <a:stretch/>
        </p:blipFill>
        <p:spPr>
          <a:xfrm>
            <a:off x="775629" y="1207165"/>
            <a:ext cx="7657171" cy="3352136"/>
          </a:xfrm>
          <a:prstGeom prst="rect">
            <a:avLst/>
          </a:prstGeom>
        </p:spPr>
      </p:pic>
      <p:sp>
        <p:nvSpPr>
          <p:cNvPr id="4" name="Oval 3"/>
          <p:cNvSpPr/>
          <p:nvPr/>
        </p:nvSpPr>
        <p:spPr>
          <a:xfrm>
            <a:off x="762929" y="2768600"/>
            <a:ext cx="6959600" cy="1688767"/>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7124919"/>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33951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CMS by Many Names		</a:t>
            </a:r>
          </a:p>
        </p:txBody>
      </p:sp>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sp>
        <p:nvSpPr>
          <p:cNvPr id="15" name="Text Box 21"/>
          <p:cNvSpPr txBox="1">
            <a:spLocks noChangeArrowheads="1"/>
          </p:cNvSpPr>
          <p:nvPr/>
        </p:nvSpPr>
        <p:spPr bwMode="auto">
          <a:xfrm>
            <a:off x="444500" y="1100963"/>
            <a:ext cx="8521701" cy="523220"/>
          </a:xfrm>
          <a:prstGeom prst="rect">
            <a:avLst/>
          </a:prstGeom>
          <a:gradFill flip="none" rotWithShape="1">
            <a:gsLst>
              <a:gs pos="0">
                <a:schemeClr val="tx2">
                  <a:lumMod val="75000"/>
                </a:schemeClr>
              </a:gs>
              <a:gs pos="100000">
                <a:srgbClr val="FFFFFF"/>
              </a:gs>
            </a:gsLst>
            <a:lin ang="10800000" scaled="0"/>
            <a:tileRect/>
          </a:gradFill>
          <a:ln>
            <a:noFill/>
          </a:ln>
          <a:effectLs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Training		</a:t>
            </a:r>
          </a:p>
        </p:txBody>
      </p:sp>
      <p:sp>
        <p:nvSpPr>
          <p:cNvPr id="18" name="Text Box 21"/>
          <p:cNvSpPr txBox="1">
            <a:spLocks noChangeArrowheads="1"/>
          </p:cNvSpPr>
          <p:nvPr/>
        </p:nvSpPr>
        <p:spPr bwMode="auto">
          <a:xfrm>
            <a:off x="444500" y="3132963"/>
            <a:ext cx="8521701" cy="1384995"/>
          </a:xfrm>
          <a:prstGeom prst="rect">
            <a:avLst/>
          </a:prstGeom>
          <a:gradFill flip="none" rotWithShape="1">
            <a:gsLst>
              <a:gs pos="0">
                <a:schemeClr val="tx2">
                  <a:lumMod val="75000"/>
                </a:schemeClr>
              </a:gs>
              <a:gs pos="100000">
                <a:srgbClr val="FFFFFF"/>
              </a:gs>
            </a:gsLst>
            <a:lin ang="10800000" scaled="0"/>
            <a:tileRect/>
          </a:gradFill>
          <a:ln>
            <a:noFill/>
          </a:ln>
          <a:effectLs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IT</a:t>
            </a:r>
          </a:p>
          <a:p>
            <a:pPr marL="0" indent="0" algn="r">
              <a:defRPr/>
            </a:pPr>
            <a:r>
              <a:rPr lang="en-US" sz="2800" b="1" dirty="0" smtClean="0">
                <a:solidFill>
                  <a:srgbClr val="FF0000"/>
                </a:solidFill>
              </a:rPr>
              <a:t>		</a:t>
            </a:r>
          </a:p>
        </p:txBody>
      </p:sp>
      <p:sp>
        <p:nvSpPr>
          <p:cNvPr id="19" name="Text Box 21"/>
          <p:cNvSpPr txBox="1">
            <a:spLocks noChangeArrowheads="1"/>
          </p:cNvSpPr>
          <p:nvPr/>
        </p:nvSpPr>
        <p:spPr bwMode="auto">
          <a:xfrm>
            <a:off x="444500" y="1685163"/>
            <a:ext cx="8521701" cy="1384995"/>
          </a:xfrm>
          <a:prstGeom prst="rect">
            <a:avLst/>
          </a:prstGeom>
          <a:gradFill flip="none" rotWithShape="1">
            <a:gsLst>
              <a:gs pos="0">
                <a:schemeClr val="tx2">
                  <a:lumMod val="75000"/>
                </a:schemeClr>
              </a:gs>
              <a:gs pos="100000">
                <a:srgbClr val="FFFFFF"/>
              </a:gs>
            </a:gsLst>
            <a:lin ang="10800000" scaled="0"/>
            <a:tileRect/>
          </a:gradFill>
          <a:ln>
            <a:noFill/>
          </a:ln>
          <a:effectLs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Communications</a:t>
            </a:r>
            <a:br>
              <a:rPr lang="en-US" sz="2800" b="1" dirty="0" smtClean="0">
                <a:solidFill>
                  <a:srgbClr val="FF0000"/>
                </a:solidFill>
              </a:rPr>
            </a:br>
            <a:r>
              <a:rPr lang="en-US" sz="2800" b="1" dirty="0" smtClean="0">
                <a:solidFill>
                  <a:srgbClr val="FF0000"/>
                </a:solidFill>
              </a:rPr>
              <a:t>Media</a:t>
            </a:r>
            <a:br>
              <a:rPr lang="en-US" sz="2800" b="1" dirty="0" smtClean="0">
                <a:solidFill>
                  <a:srgbClr val="FF0000"/>
                </a:solidFill>
              </a:rPr>
            </a:br>
            <a:r>
              <a:rPr lang="en-US" sz="2800" b="1" dirty="0" smtClean="0">
                <a:solidFill>
                  <a:srgbClr val="FF0000"/>
                </a:solidFill>
              </a:rPr>
              <a:t>Video		</a:t>
            </a:r>
          </a:p>
        </p:txBody>
      </p:sp>
      <p:sp>
        <p:nvSpPr>
          <p:cNvPr id="20" name="Content Placeholder 2"/>
          <p:cNvSpPr txBox="1">
            <a:spLocks/>
          </p:cNvSpPr>
          <p:nvPr/>
        </p:nvSpPr>
        <p:spPr>
          <a:xfrm>
            <a:off x="444500" y="1139158"/>
            <a:ext cx="6197600" cy="5499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3000" b="1" dirty="0" smtClean="0">
                <a:solidFill>
                  <a:srgbClr val="000069"/>
                </a:solidFill>
                <a:latin typeface="Arial"/>
                <a:cs typeface="Arial"/>
              </a:rPr>
              <a:t>Content Management System</a:t>
            </a:r>
          </a:p>
          <a:p>
            <a:pPr marL="0" indent="0">
              <a:lnSpc>
                <a:spcPct val="80000"/>
              </a:lnSpc>
              <a:buNone/>
            </a:pPr>
            <a:endParaRPr lang="en-US" sz="3000" b="1" dirty="0" smtClean="0">
              <a:solidFill>
                <a:srgbClr val="000069"/>
              </a:solidFill>
              <a:latin typeface="Arial"/>
              <a:cs typeface="Arial"/>
            </a:endParaRPr>
          </a:p>
          <a:p>
            <a:pPr marL="0" indent="0">
              <a:lnSpc>
                <a:spcPct val="80000"/>
              </a:lnSpc>
              <a:buNone/>
            </a:pPr>
            <a:endParaRPr lang="en-US" sz="3000" b="1" dirty="0" smtClean="0">
              <a:solidFill>
                <a:srgbClr val="000069"/>
              </a:solidFill>
              <a:latin typeface="Arial"/>
              <a:cs typeface="Arial"/>
            </a:endParaRPr>
          </a:p>
        </p:txBody>
      </p:sp>
      <p:sp>
        <p:nvSpPr>
          <p:cNvPr id="21" name="Content Placeholder 2"/>
          <p:cNvSpPr txBox="1">
            <a:spLocks/>
          </p:cNvSpPr>
          <p:nvPr/>
        </p:nvSpPr>
        <p:spPr>
          <a:xfrm>
            <a:off x="457200" y="1685258"/>
            <a:ext cx="8509000" cy="144770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3000" b="1" dirty="0" smtClean="0">
                <a:solidFill>
                  <a:srgbClr val="000069"/>
                </a:solidFill>
                <a:latin typeface="Arial"/>
                <a:cs typeface="Arial"/>
              </a:rPr>
              <a:t>Asset Management System</a:t>
            </a:r>
          </a:p>
          <a:p>
            <a:pPr marL="0" indent="0">
              <a:lnSpc>
                <a:spcPct val="80000"/>
              </a:lnSpc>
              <a:buNone/>
            </a:pPr>
            <a:r>
              <a:rPr lang="en-US" sz="3000" b="1" dirty="0" smtClean="0">
                <a:solidFill>
                  <a:srgbClr val="000069"/>
                </a:solidFill>
                <a:latin typeface="Arial"/>
                <a:cs typeface="Arial"/>
              </a:rPr>
              <a:t>Media Management System</a:t>
            </a:r>
          </a:p>
          <a:p>
            <a:pPr marL="0" indent="0">
              <a:lnSpc>
                <a:spcPct val="80000"/>
              </a:lnSpc>
              <a:buNone/>
            </a:pPr>
            <a:r>
              <a:rPr lang="en-US" sz="3000" b="1" dirty="0" smtClean="0">
                <a:solidFill>
                  <a:srgbClr val="000069"/>
                </a:solidFill>
                <a:latin typeface="Arial"/>
                <a:cs typeface="Arial"/>
              </a:rPr>
              <a:t>Digital Asset Management System</a:t>
            </a:r>
          </a:p>
          <a:p>
            <a:pPr marL="0" indent="0">
              <a:lnSpc>
                <a:spcPct val="80000"/>
              </a:lnSpc>
              <a:buNone/>
            </a:pPr>
            <a:endParaRPr lang="en-US" sz="3000" b="1" dirty="0" smtClean="0">
              <a:solidFill>
                <a:srgbClr val="000069"/>
              </a:solidFill>
              <a:latin typeface="Arial"/>
              <a:cs typeface="Arial"/>
            </a:endParaRPr>
          </a:p>
          <a:p>
            <a:pPr marL="0" indent="0">
              <a:lnSpc>
                <a:spcPct val="80000"/>
              </a:lnSpc>
              <a:buNone/>
            </a:pPr>
            <a:endParaRPr lang="en-US" sz="3000" b="1" dirty="0" smtClean="0">
              <a:solidFill>
                <a:srgbClr val="000069"/>
              </a:solidFill>
              <a:latin typeface="Arial"/>
              <a:cs typeface="Arial"/>
            </a:endParaRPr>
          </a:p>
          <a:p>
            <a:pPr marL="0" indent="0">
              <a:lnSpc>
                <a:spcPct val="80000"/>
              </a:lnSpc>
              <a:buNone/>
            </a:pPr>
            <a:endParaRPr lang="en-US" sz="3000" b="1" dirty="0" smtClean="0">
              <a:solidFill>
                <a:srgbClr val="000069"/>
              </a:solidFill>
              <a:latin typeface="Arial"/>
              <a:cs typeface="Arial"/>
            </a:endParaRPr>
          </a:p>
        </p:txBody>
      </p:sp>
      <p:sp>
        <p:nvSpPr>
          <p:cNvPr id="22" name="Content Placeholder 2"/>
          <p:cNvSpPr txBox="1">
            <a:spLocks/>
          </p:cNvSpPr>
          <p:nvPr/>
        </p:nvSpPr>
        <p:spPr>
          <a:xfrm>
            <a:off x="457199" y="3120358"/>
            <a:ext cx="8559801" cy="14897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3000" b="1" dirty="0" smtClean="0">
                <a:solidFill>
                  <a:srgbClr val="000069"/>
                </a:solidFill>
                <a:latin typeface="Arial"/>
                <a:cs typeface="Arial"/>
              </a:rPr>
              <a:t>Document Management System</a:t>
            </a:r>
          </a:p>
          <a:p>
            <a:pPr marL="0" indent="0">
              <a:lnSpc>
                <a:spcPct val="80000"/>
              </a:lnSpc>
              <a:buNone/>
            </a:pPr>
            <a:r>
              <a:rPr lang="en-US" sz="3000" b="1" dirty="0" smtClean="0">
                <a:solidFill>
                  <a:srgbClr val="000069"/>
                </a:solidFill>
                <a:latin typeface="Arial"/>
                <a:cs typeface="Arial"/>
              </a:rPr>
              <a:t>Enterprise Content Management System</a:t>
            </a:r>
          </a:p>
          <a:p>
            <a:pPr marL="0" indent="0">
              <a:lnSpc>
                <a:spcPct val="80000"/>
              </a:lnSpc>
              <a:buNone/>
            </a:pPr>
            <a:r>
              <a:rPr lang="en-US" sz="3000" b="1" dirty="0" smtClean="0">
                <a:solidFill>
                  <a:srgbClr val="000069"/>
                </a:solidFill>
                <a:latin typeface="Arial"/>
                <a:cs typeface="Arial"/>
              </a:rPr>
              <a:t>Web Content Management System</a:t>
            </a:r>
          </a:p>
          <a:p>
            <a:pPr marL="0" indent="0">
              <a:lnSpc>
                <a:spcPct val="80000"/>
              </a:lnSpc>
              <a:buNone/>
            </a:pPr>
            <a:endParaRPr lang="en-US" sz="3000" b="1" dirty="0" smtClean="0">
              <a:solidFill>
                <a:srgbClr val="000069"/>
              </a:solidFill>
              <a:latin typeface="Arial"/>
              <a:cs typeface="Arial"/>
            </a:endParaRPr>
          </a:p>
          <a:p>
            <a:pPr marL="0" indent="0">
              <a:lnSpc>
                <a:spcPct val="80000"/>
              </a:lnSpc>
              <a:buNone/>
            </a:pPr>
            <a:endParaRPr lang="en-US" sz="3000" b="1" dirty="0" smtClean="0">
              <a:solidFill>
                <a:srgbClr val="000069"/>
              </a:solidFill>
              <a:latin typeface="Arial"/>
              <a:cs typeface="Arial"/>
            </a:endParaRPr>
          </a:p>
        </p:txBody>
      </p:sp>
    </p:spTree>
    <p:extLst>
      <p:ext uri="{BB962C8B-B14F-4D97-AF65-F5344CB8AC3E}">
        <p14:creationId xmlns:p14="http://schemas.microsoft.com/office/powerpoint/2010/main" val="2483073203"/>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33951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VCMS Business Drivers		</a:t>
            </a:r>
          </a:p>
        </p:txBody>
      </p:sp>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sp>
        <p:nvSpPr>
          <p:cNvPr id="12" name="Content Placeholder 2"/>
          <p:cNvSpPr txBox="1">
            <a:spLocks/>
          </p:cNvSpPr>
          <p:nvPr/>
        </p:nvSpPr>
        <p:spPr>
          <a:xfrm>
            <a:off x="330200" y="1139158"/>
            <a:ext cx="8813800" cy="27978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lvl="0" indent="-514350">
              <a:buFont typeface="+mj-lt"/>
              <a:buAutoNum type="arabicPeriod"/>
            </a:pPr>
            <a:r>
              <a:rPr lang="en-US" sz="2800" b="1" dirty="0">
                <a:solidFill>
                  <a:srgbClr val="000069"/>
                </a:solidFill>
                <a:latin typeface="Arial"/>
                <a:cs typeface="Arial"/>
              </a:rPr>
              <a:t>Saving on the cost of large virtual meetings</a:t>
            </a:r>
          </a:p>
          <a:p>
            <a:pPr marL="514350" lvl="0" indent="-514350">
              <a:buFont typeface="+mj-lt"/>
              <a:buAutoNum type="arabicPeriod"/>
            </a:pPr>
            <a:r>
              <a:rPr lang="en-US" sz="2800" b="1" dirty="0">
                <a:solidFill>
                  <a:srgbClr val="000069"/>
                </a:solidFill>
                <a:latin typeface="Arial"/>
                <a:cs typeface="Arial"/>
              </a:rPr>
              <a:t>Driving remote employee engagement</a:t>
            </a:r>
          </a:p>
          <a:p>
            <a:pPr marL="514350" lvl="0" indent="-514350">
              <a:buFont typeface="+mj-lt"/>
              <a:buAutoNum type="arabicPeriod"/>
            </a:pPr>
            <a:r>
              <a:rPr lang="en-US" sz="2800" b="1" dirty="0">
                <a:solidFill>
                  <a:srgbClr val="000069"/>
                </a:solidFill>
                <a:latin typeface="Arial"/>
                <a:cs typeface="Arial"/>
              </a:rPr>
              <a:t>Improving communications from leadership </a:t>
            </a:r>
          </a:p>
          <a:p>
            <a:pPr marL="514350" lvl="0" indent="-514350">
              <a:buFont typeface="+mj-lt"/>
              <a:buAutoNum type="arabicPeriod"/>
            </a:pPr>
            <a:r>
              <a:rPr lang="en-US" sz="2800" b="1" dirty="0">
                <a:solidFill>
                  <a:srgbClr val="000069"/>
                </a:solidFill>
                <a:latin typeface="Arial"/>
                <a:cs typeface="Arial"/>
              </a:rPr>
              <a:t>Improving training effectiveness</a:t>
            </a:r>
          </a:p>
          <a:p>
            <a:pPr marL="514350" lvl="0" indent="-514350">
              <a:buFont typeface="+mj-lt"/>
              <a:buAutoNum type="arabicPeriod"/>
            </a:pPr>
            <a:r>
              <a:rPr lang="en-US" sz="2800" b="1" dirty="0">
                <a:solidFill>
                  <a:srgbClr val="000069"/>
                </a:solidFill>
                <a:latin typeface="Arial"/>
                <a:cs typeface="Arial"/>
              </a:rPr>
              <a:t>Encouraging employees to share best practices</a:t>
            </a:r>
          </a:p>
        </p:txBody>
      </p:sp>
      <p:sp>
        <p:nvSpPr>
          <p:cNvPr id="16" name="Content Placeholder 2"/>
          <p:cNvSpPr txBox="1">
            <a:spLocks/>
          </p:cNvSpPr>
          <p:nvPr/>
        </p:nvSpPr>
        <p:spPr>
          <a:xfrm>
            <a:off x="5378450" y="4047458"/>
            <a:ext cx="2838450" cy="3721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80000"/>
              </a:lnSpc>
              <a:buNone/>
            </a:pPr>
            <a:r>
              <a:rPr lang="en-US" sz="1600" b="1" dirty="0" smtClean="0">
                <a:solidFill>
                  <a:srgbClr val="000069"/>
                </a:solidFill>
                <a:latin typeface="Arial"/>
                <a:cs typeface="Arial"/>
              </a:rPr>
              <a:t>Forrester Research</a:t>
            </a:r>
          </a:p>
        </p:txBody>
      </p:sp>
    </p:spTree>
    <p:extLst>
      <p:ext uri="{BB962C8B-B14F-4D97-AF65-F5344CB8AC3E}">
        <p14:creationId xmlns:p14="http://schemas.microsoft.com/office/powerpoint/2010/main" val="1441504870"/>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wd">
                                    <p:tmPct val="10000"/>
                                  </p:iterate>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left)">
                                      <p:cBhvr>
                                        <p:cTn id="11"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build="allAtOnce" bldLvl="3"/>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33951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Video Content </a:t>
            </a:r>
            <a:r>
              <a:rPr lang="en-US" sz="2800" b="1" dirty="0" err="1" smtClean="0">
                <a:solidFill>
                  <a:srgbClr val="FF0000"/>
                </a:solidFill>
              </a:rPr>
              <a:t>Mgt</a:t>
            </a:r>
            <a:r>
              <a:rPr lang="en-US" sz="2800" b="1" dirty="0" smtClean="0">
                <a:solidFill>
                  <a:srgbClr val="FF0000"/>
                </a:solidFill>
              </a:rPr>
              <a:t>	</a:t>
            </a:r>
          </a:p>
        </p:txBody>
      </p:sp>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pic>
        <p:nvPicPr>
          <p:cNvPr id="2" name="Picture 1" descr="Video Ecosyste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500" y="1012972"/>
            <a:ext cx="6870700" cy="3592585"/>
          </a:xfrm>
          <a:prstGeom prst="rect">
            <a:avLst/>
          </a:prstGeom>
        </p:spPr>
      </p:pic>
      <p:grpSp>
        <p:nvGrpSpPr>
          <p:cNvPr id="15" name="Group 14"/>
          <p:cNvGrpSpPr/>
          <p:nvPr/>
        </p:nvGrpSpPr>
        <p:grpSpPr>
          <a:xfrm>
            <a:off x="2959101" y="1363088"/>
            <a:ext cx="956630" cy="440312"/>
            <a:chOff x="4508500" y="1733972"/>
            <a:chExt cx="863407" cy="440312"/>
          </a:xfrm>
        </p:grpSpPr>
        <p:pic>
          <p:nvPicPr>
            <p:cNvPr id="16" name="Picture 15" descr="Receiver_generi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8500" y="1733972"/>
              <a:ext cx="863407" cy="440312"/>
            </a:xfrm>
            <a:prstGeom prst="rect">
              <a:avLst/>
            </a:prstGeom>
          </p:spPr>
        </p:pic>
        <p:sp>
          <p:nvSpPr>
            <p:cNvPr id="17" name="TextBox 16"/>
            <p:cNvSpPr txBox="1"/>
            <p:nvPr/>
          </p:nvSpPr>
          <p:spPr>
            <a:xfrm>
              <a:off x="4623184" y="1816100"/>
              <a:ext cx="685415" cy="276999"/>
            </a:xfrm>
            <a:prstGeom prst="rect">
              <a:avLst/>
            </a:prstGeom>
            <a:noFill/>
          </p:spPr>
          <p:txBody>
            <a:bodyPr wrap="square" rtlCol="0">
              <a:spAutoFit/>
            </a:bodyPr>
            <a:lstStyle/>
            <a:p>
              <a:r>
                <a:rPr lang="en-US" sz="1200" dirty="0" smtClean="0">
                  <a:solidFill>
                    <a:srgbClr val="FFFFFF"/>
                  </a:solidFill>
                  <a:latin typeface="Arial"/>
                  <a:cs typeface="Arial"/>
                </a:rPr>
                <a:t>VCMS</a:t>
              </a:r>
              <a:endParaRPr lang="en-US" sz="1200" dirty="0">
                <a:solidFill>
                  <a:srgbClr val="FFFFFF"/>
                </a:solidFill>
                <a:latin typeface="Arial"/>
                <a:cs typeface="Arial"/>
              </a:endParaRPr>
            </a:p>
          </p:txBody>
        </p:sp>
      </p:grpSp>
      <p:sp>
        <p:nvSpPr>
          <p:cNvPr id="20" name="Content Placeholder 2"/>
          <p:cNvSpPr txBox="1">
            <a:spLocks/>
          </p:cNvSpPr>
          <p:nvPr/>
        </p:nvSpPr>
        <p:spPr>
          <a:xfrm>
            <a:off x="152400" y="1033829"/>
            <a:ext cx="2120900" cy="1175971"/>
          </a:xfrm>
          <a:prstGeom prst="rect">
            <a:avLst/>
          </a:prstGeom>
          <a:solidFill>
            <a:schemeClr val="bg1">
              <a:alpha val="80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tabLst>
                <a:tab pos="8166100" algn="r"/>
              </a:tabLst>
            </a:pPr>
            <a:r>
              <a:rPr lang="en-US" sz="3000" b="1" dirty="0" smtClean="0">
                <a:solidFill>
                  <a:srgbClr val="000069"/>
                </a:solidFill>
                <a:latin typeface="Arial"/>
                <a:cs typeface="Arial"/>
              </a:rPr>
              <a:t>Retail Company</a:t>
            </a:r>
          </a:p>
          <a:p>
            <a:pPr marL="0" indent="0">
              <a:lnSpc>
                <a:spcPct val="80000"/>
              </a:lnSpc>
              <a:buNone/>
              <a:tabLst>
                <a:tab pos="8166100" algn="r"/>
              </a:tabLst>
            </a:pPr>
            <a:endParaRPr lang="en-US" sz="3000" b="1" dirty="0" smtClean="0">
              <a:solidFill>
                <a:srgbClr val="000069"/>
              </a:solidFill>
              <a:latin typeface="Arial"/>
              <a:cs typeface="Arial"/>
            </a:endParaRPr>
          </a:p>
        </p:txBody>
      </p:sp>
    </p:spTree>
    <p:extLst>
      <p:ext uri="{BB962C8B-B14F-4D97-AF65-F5344CB8AC3E}">
        <p14:creationId xmlns:p14="http://schemas.microsoft.com/office/powerpoint/2010/main" val="3711970594"/>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33951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Video Content </a:t>
            </a:r>
            <a:r>
              <a:rPr lang="en-US" sz="2800" b="1" dirty="0" err="1" smtClean="0">
                <a:solidFill>
                  <a:srgbClr val="FF0000"/>
                </a:solidFill>
              </a:rPr>
              <a:t>Mgt</a:t>
            </a:r>
            <a:r>
              <a:rPr lang="en-US" sz="2800" b="1" dirty="0" smtClean="0">
                <a:solidFill>
                  <a:srgbClr val="FF0000"/>
                </a:solidFill>
              </a:rPr>
              <a:t>	</a:t>
            </a:r>
          </a:p>
        </p:txBody>
      </p:sp>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pic>
        <p:nvPicPr>
          <p:cNvPr id="2" name="Picture 1" descr="Video Ecosyste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500" y="1012972"/>
            <a:ext cx="6870700" cy="3592585"/>
          </a:xfrm>
          <a:prstGeom prst="rect">
            <a:avLst/>
          </a:prstGeom>
        </p:spPr>
      </p:pic>
      <p:grpSp>
        <p:nvGrpSpPr>
          <p:cNvPr id="15" name="Group 14"/>
          <p:cNvGrpSpPr/>
          <p:nvPr/>
        </p:nvGrpSpPr>
        <p:grpSpPr>
          <a:xfrm>
            <a:off x="2959101" y="1363088"/>
            <a:ext cx="956630" cy="440312"/>
            <a:chOff x="4508500" y="1733972"/>
            <a:chExt cx="863407" cy="440312"/>
          </a:xfrm>
        </p:grpSpPr>
        <p:pic>
          <p:nvPicPr>
            <p:cNvPr id="16" name="Picture 15" descr="Receiver_generi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8500" y="1733972"/>
              <a:ext cx="863407" cy="440312"/>
            </a:xfrm>
            <a:prstGeom prst="rect">
              <a:avLst/>
            </a:prstGeom>
          </p:spPr>
        </p:pic>
        <p:sp>
          <p:nvSpPr>
            <p:cNvPr id="17" name="TextBox 16"/>
            <p:cNvSpPr txBox="1"/>
            <p:nvPr/>
          </p:nvSpPr>
          <p:spPr>
            <a:xfrm>
              <a:off x="4623184" y="1816100"/>
              <a:ext cx="685415" cy="276999"/>
            </a:xfrm>
            <a:prstGeom prst="rect">
              <a:avLst/>
            </a:prstGeom>
            <a:noFill/>
          </p:spPr>
          <p:txBody>
            <a:bodyPr wrap="square" rtlCol="0">
              <a:spAutoFit/>
            </a:bodyPr>
            <a:lstStyle/>
            <a:p>
              <a:r>
                <a:rPr lang="en-US" sz="1200" dirty="0" smtClean="0">
                  <a:solidFill>
                    <a:srgbClr val="FFFFFF"/>
                  </a:solidFill>
                  <a:latin typeface="Arial"/>
                  <a:cs typeface="Arial"/>
                </a:rPr>
                <a:t>VCMS</a:t>
              </a:r>
              <a:endParaRPr lang="en-US" sz="1200" dirty="0">
                <a:solidFill>
                  <a:srgbClr val="FFFFFF"/>
                </a:solidFill>
                <a:latin typeface="Arial"/>
                <a:cs typeface="Arial"/>
              </a:endParaRPr>
            </a:p>
          </p:txBody>
        </p:sp>
      </p:grpSp>
      <p:sp>
        <p:nvSpPr>
          <p:cNvPr id="3" name="TextBox 2"/>
          <p:cNvSpPr txBox="1"/>
          <p:nvPr/>
        </p:nvSpPr>
        <p:spPr>
          <a:xfrm>
            <a:off x="266700" y="1108150"/>
            <a:ext cx="2019299" cy="3447098"/>
          </a:xfrm>
          <a:prstGeom prst="rect">
            <a:avLst/>
          </a:prstGeom>
          <a:solidFill>
            <a:schemeClr val="bg1">
              <a:alpha val="80000"/>
            </a:schemeClr>
          </a:solidFill>
        </p:spPr>
        <p:txBody>
          <a:bodyPr wrap="square" rtlCol="0">
            <a:spAutoFit/>
          </a:bodyPr>
          <a:lstStyle/>
          <a:p>
            <a:r>
              <a:rPr lang="en-US" dirty="0" smtClean="0">
                <a:solidFill>
                  <a:srgbClr val="000069"/>
                </a:solidFill>
                <a:latin typeface="Arial"/>
                <a:cs typeface="Arial"/>
              </a:rPr>
              <a:t>Content Catalog</a:t>
            </a:r>
          </a:p>
          <a:p>
            <a:r>
              <a:rPr lang="en-US" dirty="0" smtClean="0">
                <a:solidFill>
                  <a:srgbClr val="000069"/>
                </a:solidFill>
                <a:latin typeface="Arial"/>
                <a:cs typeface="Arial"/>
              </a:rPr>
              <a:t>Registration</a:t>
            </a:r>
          </a:p>
          <a:p>
            <a:r>
              <a:rPr lang="en-US" dirty="0" smtClean="0">
                <a:solidFill>
                  <a:srgbClr val="000069"/>
                </a:solidFill>
                <a:latin typeface="Arial"/>
                <a:cs typeface="Arial"/>
              </a:rPr>
              <a:t>Authentication</a:t>
            </a:r>
          </a:p>
          <a:p>
            <a:r>
              <a:rPr lang="en-US" dirty="0" smtClean="0">
                <a:solidFill>
                  <a:srgbClr val="000069"/>
                </a:solidFill>
                <a:latin typeface="Arial"/>
                <a:cs typeface="Arial"/>
              </a:rPr>
              <a:t>Notifications</a:t>
            </a:r>
          </a:p>
          <a:p>
            <a:endParaRPr lang="en-US" sz="1000" dirty="0" smtClean="0">
              <a:solidFill>
                <a:srgbClr val="000069"/>
              </a:solidFill>
              <a:latin typeface="Arial"/>
              <a:cs typeface="Arial"/>
            </a:endParaRPr>
          </a:p>
          <a:p>
            <a:r>
              <a:rPr lang="en-US" dirty="0" smtClean="0">
                <a:solidFill>
                  <a:srgbClr val="000069"/>
                </a:solidFill>
                <a:latin typeface="Arial"/>
                <a:cs typeface="Arial"/>
              </a:rPr>
              <a:t>Interactivity</a:t>
            </a:r>
          </a:p>
          <a:p>
            <a:r>
              <a:rPr lang="en-US" dirty="0" smtClean="0">
                <a:solidFill>
                  <a:srgbClr val="000069"/>
                </a:solidFill>
                <a:latin typeface="Arial"/>
                <a:cs typeface="Arial"/>
              </a:rPr>
              <a:t>Testing</a:t>
            </a:r>
          </a:p>
          <a:p>
            <a:r>
              <a:rPr lang="en-US" dirty="0" smtClean="0">
                <a:solidFill>
                  <a:srgbClr val="000069"/>
                </a:solidFill>
                <a:latin typeface="Arial"/>
                <a:cs typeface="Arial"/>
              </a:rPr>
              <a:t>Polling</a:t>
            </a:r>
          </a:p>
          <a:p>
            <a:r>
              <a:rPr lang="en-US" dirty="0" smtClean="0">
                <a:solidFill>
                  <a:srgbClr val="000069"/>
                </a:solidFill>
                <a:latin typeface="Arial"/>
                <a:cs typeface="Arial"/>
              </a:rPr>
              <a:t>Sharing</a:t>
            </a:r>
          </a:p>
          <a:p>
            <a:endParaRPr lang="en-US" sz="1000" dirty="0" smtClean="0">
              <a:solidFill>
                <a:srgbClr val="000069"/>
              </a:solidFill>
              <a:latin typeface="Arial"/>
              <a:cs typeface="Arial"/>
            </a:endParaRPr>
          </a:p>
          <a:p>
            <a:r>
              <a:rPr lang="en-US" dirty="0">
                <a:solidFill>
                  <a:srgbClr val="000069"/>
                </a:solidFill>
                <a:latin typeface="Arial"/>
                <a:cs typeface="Arial"/>
              </a:rPr>
              <a:t>Track Viewing </a:t>
            </a:r>
            <a:r>
              <a:rPr lang="en-US" dirty="0" smtClean="0">
                <a:solidFill>
                  <a:srgbClr val="000069"/>
                </a:solidFill>
                <a:latin typeface="Arial"/>
                <a:cs typeface="Arial"/>
              </a:rPr>
              <a:t>Information</a:t>
            </a:r>
          </a:p>
          <a:p>
            <a:endParaRPr lang="en-US" sz="1000" dirty="0">
              <a:solidFill>
                <a:srgbClr val="000069"/>
              </a:solidFill>
              <a:latin typeface="Arial"/>
              <a:cs typeface="Arial"/>
            </a:endParaRPr>
          </a:p>
        </p:txBody>
      </p:sp>
      <p:sp>
        <p:nvSpPr>
          <p:cNvPr id="18" name="TextBox 17"/>
          <p:cNvSpPr txBox="1"/>
          <p:nvPr/>
        </p:nvSpPr>
        <p:spPr>
          <a:xfrm>
            <a:off x="6009335" y="1080165"/>
            <a:ext cx="3134665" cy="3385542"/>
          </a:xfrm>
          <a:prstGeom prst="rect">
            <a:avLst/>
          </a:prstGeom>
          <a:solidFill>
            <a:schemeClr val="bg1">
              <a:alpha val="80000"/>
            </a:schemeClr>
          </a:solidFill>
        </p:spPr>
        <p:txBody>
          <a:bodyPr wrap="square" rtlCol="0">
            <a:spAutoFit/>
          </a:bodyPr>
          <a:lstStyle/>
          <a:p>
            <a:r>
              <a:rPr lang="en-US" dirty="0" smtClean="0">
                <a:solidFill>
                  <a:srgbClr val="000069"/>
                </a:solidFill>
                <a:latin typeface="Arial"/>
                <a:cs typeface="Arial"/>
              </a:rPr>
              <a:t>Integration with Company Systems:</a:t>
            </a:r>
          </a:p>
          <a:p>
            <a:pPr marL="228600" indent="-228600"/>
            <a:r>
              <a:rPr lang="en-US" dirty="0" smtClean="0">
                <a:solidFill>
                  <a:srgbClr val="000069"/>
                </a:solidFill>
                <a:latin typeface="Arial"/>
                <a:cs typeface="Arial"/>
              </a:rPr>
              <a:t> Human Capital </a:t>
            </a:r>
            <a:r>
              <a:rPr lang="en-US" dirty="0" err="1" smtClean="0">
                <a:solidFill>
                  <a:srgbClr val="000069"/>
                </a:solidFill>
                <a:latin typeface="Arial"/>
                <a:cs typeface="Arial"/>
              </a:rPr>
              <a:t>Mgt</a:t>
            </a:r>
            <a:r>
              <a:rPr lang="en-US" dirty="0" smtClean="0">
                <a:solidFill>
                  <a:srgbClr val="000069"/>
                </a:solidFill>
                <a:latin typeface="Arial"/>
                <a:cs typeface="Arial"/>
              </a:rPr>
              <a:t> (HCM)</a:t>
            </a:r>
            <a:endParaRPr lang="en-US" dirty="0">
              <a:solidFill>
                <a:srgbClr val="000069"/>
              </a:solidFill>
              <a:latin typeface="Arial"/>
              <a:cs typeface="Arial"/>
            </a:endParaRPr>
          </a:p>
          <a:p>
            <a:pPr marL="228600" indent="-228600"/>
            <a:r>
              <a:rPr lang="en-US" dirty="0" smtClean="0">
                <a:solidFill>
                  <a:srgbClr val="000069"/>
                </a:solidFill>
                <a:latin typeface="Arial"/>
                <a:cs typeface="Arial"/>
              </a:rPr>
              <a:t> Human Resource   Information (HRIS) and</a:t>
            </a:r>
          </a:p>
          <a:p>
            <a:r>
              <a:rPr lang="en-US" dirty="0" smtClean="0">
                <a:solidFill>
                  <a:srgbClr val="000069"/>
                </a:solidFill>
                <a:latin typeface="Arial"/>
                <a:cs typeface="Arial"/>
              </a:rPr>
              <a:t>    Management (HRMS)</a:t>
            </a:r>
            <a:br>
              <a:rPr lang="en-US" dirty="0" smtClean="0">
                <a:solidFill>
                  <a:srgbClr val="000069"/>
                </a:solidFill>
                <a:latin typeface="Arial"/>
                <a:cs typeface="Arial"/>
              </a:rPr>
            </a:br>
            <a:endParaRPr lang="en-US" sz="1000" dirty="0" smtClean="0">
              <a:solidFill>
                <a:srgbClr val="000069"/>
              </a:solidFill>
              <a:latin typeface="Arial"/>
              <a:cs typeface="Arial"/>
            </a:endParaRPr>
          </a:p>
          <a:p>
            <a:pPr algn="ctr"/>
            <a:r>
              <a:rPr lang="en-US" dirty="0" smtClean="0">
                <a:solidFill>
                  <a:srgbClr val="000069"/>
                </a:solidFill>
                <a:latin typeface="Arial"/>
                <a:cs typeface="Arial"/>
              </a:rPr>
              <a:t>Employee Training Records</a:t>
            </a:r>
          </a:p>
          <a:p>
            <a:pPr algn="ctr"/>
            <a:r>
              <a:rPr lang="en-US" dirty="0">
                <a:solidFill>
                  <a:srgbClr val="000069"/>
                </a:solidFill>
                <a:latin typeface="Arial"/>
                <a:cs typeface="Arial"/>
              </a:rPr>
              <a:t>a</a:t>
            </a:r>
            <a:r>
              <a:rPr lang="en-US" dirty="0" smtClean="0">
                <a:solidFill>
                  <a:srgbClr val="000069"/>
                </a:solidFill>
                <a:latin typeface="Arial"/>
                <a:cs typeface="Arial"/>
              </a:rPr>
              <a:t>nd Accomplishments</a:t>
            </a:r>
          </a:p>
          <a:p>
            <a:endParaRPr lang="en-US" sz="1000" dirty="0">
              <a:solidFill>
                <a:srgbClr val="000069"/>
              </a:solidFill>
              <a:latin typeface="Arial"/>
              <a:cs typeface="Arial"/>
            </a:endParaRPr>
          </a:p>
          <a:p>
            <a:endParaRPr lang="en-US" dirty="0" smtClean="0">
              <a:solidFill>
                <a:srgbClr val="000069"/>
              </a:solidFill>
              <a:latin typeface="Arial"/>
              <a:cs typeface="Arial"/>
            </a:endParaRPr>
          </a:p>
          <a:p>
            <a:endParaRPr lang="en-US" sz="1600" dirty="0">
              <a:solidFill>
                <a:srgbClr val="000069"/>
              </a:solidFill>
              <a:latin typeface="Arial"/>
              <a:cs typeface="Arial"/>
            </a:endParaRPr>
          </a:p>
          <a:p>
            <a:endParaRPr lang="en-US" dirty="0">
              <a:solidFill>
                <a:srgbClr val="000069"/>
              </a:solidFill>
              <a:latin typeface="Arial"/>
              <a:cs typeface="Arial"/>
            </a:endParaRPr>
          </a:p>
        </p:txBody>
      </p:sp>
      <p:sp>
        <p:nvSpPr>
          <p:cNvPr id="19" name="Text Box 21"/>
          <p:cNvSpPr txBox="1">
            <a:spLocks noChangeArrowheads="1"/>
          </p:cNvSpPr>
          <p:nvPr/>
        </p:nvSpPr>
        <p:spPr bwMode="auto">
          <a:xfrm>
            <a:off x="6146799" y="3591167"/>
            <a:ext cx="2730501" cy="109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ctr">
              <a:lnSpc>
                <a:spcPct val="80000"/>
              </a:lnSpc>
              <a:defRPr/>
            </a:pPr>
            <a:r>
              <a:rPr lang="en-US" sz="4000" b="1" dirty="0" smtClean="0">
                <a:solidFill>
                  <a:srgbClr val="FF0000"/>
                </a:solidFill>
              </a:rPr>
              <a:t>Business Results	</a:t>
            </a:r>
          </a:p>
        </p:txBody>
      </p:sp>
    </p:spTree>
    <p:extLst>
      <p:ext uri="{BB962C8B-B14F-4D97-AF65-F5344CB8AC3E}">
        <p14:creationId xmlns:p14="http://schemas.microsoft.com/office/powerpoint/2010/main" val="1411775273"/>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33951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VCMS Goals		</a:t>
            </a:r>
          </a:p>
        </p:txBody>
      </p:sp>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sp>
        <p:nvSpPr>
          <p:cNvPr id="12" name="Content Placeholder 2"/>
          <p:cNvSpPr txBox="1">
            <a:spLocks/>
          </p:cNvSpPr>
          <p:nvPr/>
        </p:nvSpPr>
        <p:spPr>
          <a:xfrm>
            <a:off x="444500" y="1139158"/>
            <a:ext cx="6515100" cy="5664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3000" b="1" dirty="0" smtClean="0">
                <a:solidFill>
                  <a:srgbClr val="000069"/>
                </a:solidFill>
                <a:latin typeface="Arial"/>
                <a:cs typeface="Arial"/>
              </a:rPr>
              <a:t>Eliminate Siloes</a:t>
            </a:r>
          </a:p>
        </p:txBody>
      </p:sp>
      <p:sp>
        <p:nvSpPr>
          <p:cNvPr id="13" name="Content Placeholder 2"/>
          <p:cNvSpPr txBox="1">
            <a:spLocks/>
          </p:cNvSpPr>
          <p:nvPr/>
        </p:nvSpPr>
        <p:spPr>
          <a:xfrm>
            <a:off x="444500" y="2536158"/>
            <a:ext cx="8699500" cy="5664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3000" b="1" dirty="0" smtClean="0">
                <a:solidFill>
                  <a:srgbClr val="000069"/>
                </a:solidFill>
                <a:latin typeface="Arial"/>
                <a:cs typeface="Arial"/>
              </a:rPr>
              <a:t>Leverage Tools / Systems Across Ecosystem</a:t>
            </a:r>
          </a:p>
        </p:txBody>
      </p:sp>
      <p:sp>
        <p:nvSpPr>
          <p:cNvPr id="14" name="Content Placeholder 2"/>
          <p:cNvSpPr txBox="1">
            <a:spLocks/>
          </p:cNvSpPr>
          <p:nvPr/>
        </p:nvSpPr>
        <p:spPr>
          <a:xfrm>
            <a:off x="444500" y="3044158"/>
            <a:ext cx="8699500" cy="5664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3000" b="1" dirty="0" smtClean="0">
                <a:solidFill>
                  <a:srgbClr val="000069"/>
                </a:solidFill>
                <a:latin typeface="Arial"/>
                <a:cs typeface="Arial"/>
              </a:rPr>
              <a:t>Leverage / Train Media Staff Resources</a:t>
            </a:r>
          </a:p>
        </p:txBody>
      </p:sp>
      <p:sp>
        <p:nvSpPr>
          <p:cNvPr id="15" name="Content Placeholder 2"/>
          <p:cNvSpPr txBox="1">
            <a:spLocks/>
          </p:cNvSpPr>
          <p:nvPr/>
        </p:nvSpPr>
        <p:spPr>
          <a:xfrm>
            <a:off x="444500" y="3501358"/>
            <a:ext cx="8699500" cy="11722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000" b="1" dirty="0" smtClean="0">
                <a:solidFill>
                  <a:srgbClr val="000069"/>
                </a:solidFill>
                <a:latin typeface="Arial"/>
                <a:cs typeface="Arial"/>
              </a:rPr>
              <a:t>Make Video Content </a:t>
            </a:r>
            <a:br>
              <a:rPr lang="en-US" sz="3000" b="1" dirty="0" smtClean="0">
                <a:solidFill>
                  <a:srgbClr val="000069"/>
                </a:solidFill>
                <a:latin typeface="Arial"/>
                <a:cs typeface="Arial"/>
              </a:rPr>
            </a:br>
            <a:r>
              <a:rPr lang="en-US" sz="3000" b="1" dirty="0" smtClean="0">
                <a:solidFill>
                  <a:srgbClr val="000069"/>
                </a:solidFill>
                <a:latin typeface="Arial"/>
                <a:cs typeface="Arial"/>
              </a:rPr>
              <a:t>	Readily Available &amp; Easily Accessible</a:t>
            </a:r>
          </a:p>
        </p:txBody>
      </p:sp>
      <p:sp>
        <p:nvSpPr>
          <p:cNvPr id="16" name="Content Placeholder 2"/>
          <p:cNvSpPr txBox="1">
            <a:spLocks/>
          </p:cNvSpPr>
          <p:nvPr/>
        </p:nvSpPr>
        <p:spPr>
          <a:xfrm>
            <a:off x="444500" y="1609058"/>
            <a:ext cx="8521700" cy="5664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3000" b="1" dirty="0" smtClean="0">
                <a:solidFill>
                  <a:srgbClr val="000069"/>
                </a:solidFill>
                <a:latin typeface="Arial"/>
                <a:cs typeface="Arial"/>
              </a:rPr>
              <a:t>Eliminate Redundant Systems…and Costs </a:t>
            </a:r>
          </a:p>
        </p:txBody>
      </p:sp>
      <p:sp>
        <p:nvSpPr>
          <p:cNvPr id="17" name="Content Placeholder 2"/>
          <p:cNvSpPr txBox="1">
            <a:spLocks/>
          </p:cNvSpPr>
          <p:nvPr/>
        </p:nvSpPr>
        <p:spPr>
          <a:xfrm>
            <a:off x="444500" y="2082770"/>
            <a:ext cx="8699500" cy="5664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3000" b="1" dirty="0" smtClean="0">
                <a:solidFill>
                  <a:srgbClr val="000069"/>
                </a:solidFill>
                <a:latin typeface="Arial"/>
                <a:cs typeface="Arial"/>
              </a:rPr>
              <a:t>May Reduce Number of Vendors/Contracts</a:t>
            </a:r>
          </a:p>
        </p:txBody>
      </p:sp>
    </p:spTree>
    <p:extLst>
      <p:ext uri="{BB962C8B-B14F-4D97-AF65-F5344CB8AC3E}">
        <p14:creationId xmlns:p14="http://schemas.microsoft.com/office/powerpoint/2010/main" val="2483073203"/>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33951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VCMS Goals		</a:t>
            </a:r>
          </a:p>
        </p:txBody>
      </p:sp>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pic>
        <p:nvPicPr>
          <p:cNvPr id="17" name="Picture 16" descr="images-8.jpeg"/>
          <p:cNvPicPr>
            <a:picLocks noChangeAspect="1"/>
          </p:cNvPicPr>
          <p:nvPr/>
        </p:nvPicPr>
        <p:blipFill rotWithShape="1">
          <a:blip r:embed="rId3">
            <a:extLst>
              <a:ext uri="{28A0092B-C50C-407E-A947-70E740481C1C}">
                <a14:useLocalDpi xmlns:a14="http://schemas.microsoft.com/office/drawing/2010/main" val="0"/>
              </a:ext>
            </a:extLst>
          </a:blip>
          <a:srcRect l="8345" t="5455" r="11209" b="8687"/>
          <a:stretch/>
        </p:blipFill>
        <p:spPr>
          <a:xfrm>
            <a:off x="330201" y="946837"/>
            <a:ext cx="2692400" cy="2972755"/>
          </a:xfrm>
          <a:prstGeom prst="rect">
            <a:avLst/>
          </a:prstGeom>
        </p:spPr>
      </p:pic>
      <p:pic>
        <p:nvPicPr>
          <p:cNvPr id="18" name="Picture 17" descr="028.png"/>
          <p:cNvPicPr>
            <a:picLocks noChangeAspect="1"/>
          </p:cNvPicPr>
          <p:nvPr/>
        </p:nvPicPr>
        <p:blipFill rotWithShape="1">
          <a:blip r:embed="rId4">
            <a:extLst>
              <a:ext uri="{28A0092B-C50C-407E-A947-70E740481C1C}">
                <a14:useLocalDpi xmlns:a14="http://schemas.microsoft.com/office/drawing/2010/main" val="0"/>
              </a:ext>
            </a:extLst>
          </a:blip>
          <a:srcRect l="14001" t="6889" r="6889" b="8330"/>
          <a:stretch/>
        </p:blipFill>
        <p:spPr>
          <a:xfrm>
            <a:off x="6357950" y="904759"/>
            <a:ext cx="2699370" cy="3709799"/>
          </a:xfrm>
          <a:prstGeom prst="rect">
            <a:avLst/>
          </a:prstGeom>
        </p:spPr>
      </p:pic>
      <p:sp>
        <p:nvSpPr>
          <p:cNvPr id="19" name="Content Placeholder 2"/>
          <p:cNvSpPr txBox="1">
            <a:spLocks/>
          </p:cNvSpPr>
          <p:nvPr/>
        </p:nvSpPr>
        <p:spPr>
          <a:xfrm>
            <a:off x="1610079" y="3014424"/>
            <a:ext cx="5946421" cy="240735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spcBef>
                <a:spcPts val="0"/>
              </a:spcBef>
              <a:spcAft>
                <a:spcPts val="600"/>
              </a:spcAft>
              <a:buFont typeface="Arial"/>
              <a:buNone/>
            </a:pPr>
            <a:r>
              <a:rPr lang="en-US" sz="5400" b="1" dirty="0" smtClean="0">
                <a:solidFill>
                  <a:srgbClr val="6A102F"/>
                </a:solidFill>
                <a:latin typeface="Arial"/>
                <a:cs typeface="Arial"/>
              </a:rPr>
              <a:t>Company    Media Assets</a:t>
            </a:r>
            <a:endParaRPr lang="en-US" sz="5400" b="1" dirty="0">
              <a:solidFill>
                <a:srgbClr val="6A102F"/>
              </a:solidFill>
              <a:latin typeface="Arial"/>
              <a:cs typeface="Arial"/>
            </a:endParaRPr>
          </a:p>
        </p:txBody>
      </p:sp>
      <p:sp>
        <p:nvSpPr>
          <p:cNvPr id="20" name="Content Placeholder 2"/>
          <p:cNvSpPr txBox="1">
            <a:spLocks/>
          </p:cNvSpPr>
          <p:nvPr/>
        </p:nvSpPr>
        <p:spPr>
          <a:xfrm>
            <a:off x="2730500" y="1225135"/>
            <a:ext cx="3784600" cy="117516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600"/>
              </a:spcAft>
              <a:buFont typeface="Arial"/>
              <a:buNone/>
            </a:pPr>
            <a:r>
              <a:rPr lang="en-US" sz="3600" b="1" dirty="0" smtClean="0">
                <a:solidFill>
                  <a:srgbClr val="000046"/>
                </a:solidFill>
                <a:latin typeface="Arial"/>
                <a:cs typeface="Arial"/>
              </a:rPr>
              <a:t>Preserve, Protect </a:t>
            </a:r>
            <a:br>
              <a:rPr lang="en-US" sz="3600" b="1" dirty="0" smtClean="0">
                <a:solidFill>
                  <a:srgbClr val="000046"/>
                </a:solidFill>
                <a:latin typeface="Arial"/>
                <a:cs typeface="Arial"/>
              </a:rPr>
            </a:br>
            <a:r>
              <a:rPr lang="en-US" sz="3600" b="1" dirty="0" smtClean="0">
                <a:solidFill>
                  <a:srgbClr val="000046"/>
                </a:solidFill>
                <a:latin typeface="Arial"/>
                <a:cs typeface="Arial"/>
              </a:rPr>
              <a:t>&amp; Leverage</a:t>
            </a:r>
            <a:endParaRPr lang="en-US" sz="3600" b="1" dirty="0">
              <a:solidFill>
                <a:srgbClr val="000046"/>
              </a:solidFill>
              <a:latin typeface="Arial"/>
              <a:cs typeface="Arial"/>
            </a:endParaRPr>
          </a:p>
        </p:txBody>
      </p:sp>
    </p:spTree>
    <p:extLst>
      <p:ext uri="{BB962C8B-B14F-4D97-AF65-F5344CB8AC3E}">
        <p14:creationId xmlns:p14="http://schemas.microsoft.com/office/powerpoint/2010/main" val="864181933"/>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41855" y="4572179"/>
            <a:ext cx="1761570" cy="307777"/>
          </a:xfrm>
          <a:prstGeom prst="rect">
            <a:avLst/>
          </a:prstGeom>
          <a:noFill/>
        </p:spPr>
        <p:txBody>
          <a:bodyPr wrap="none" rtlCol="0">
            <a:spAutoFit/>
          </a:bodyPr>
          <a:lstStyle/>
          <a:p>
            <a:r>
              <a:rPr lang="en-US" sz="1400" dirty="0" smtClean="0">
                <a:latin typeface="Arial"/>
                <a:cs typeface="Arial"/>
              </a:rPr>
              <a:t>November 30, 2017</a:t>
            </a:r>
            <a:endParaRPr lang="en-US" sz="1400" dirty="0">
              <a:latin typeface="Arial"/>
              <a:cs typeface="Arial"/>
            </a:endParaRPr>
          </a:p>
        </p:txBody>
      </p:sp>
      <p:pic>
        <p:nvPicPr>
          <p:cNvPr id="9" name="Picture 9" descr="Dark Blue enliten_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1461"/>
            <a:ext cx="2497667" cy="13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9"/>
          <p:cNvSpPr>
            <a:spLocks noGrp="1"/>
          </p:cNvSpPr>
          <p:nvPr>
            <p:ph type="title"/>
          </p:nvPr>
        </p:nvSpPr>
        <p:spPr>
          <a:xfrm>
            <a:off x="711200" y="978816"/>
            <a:ext cx="7810500" cy="722732"/>
          </a:xfrm>
        </p:spPr>
        <p:txBody>
          <a:bodyPr/>
          <a:lstStyle/>
          <a:p>
            <a:r>
              <a:rPr lang="en-US" sz="4000" b="1" dirty="0" smtClean="0">
                <a:solidFill>
                  <a:srgbClr val="000069"/>
                </a:solidFill>
                <a:latin typeface="Arial"/>
                <a:cs typeface="Arial"/>
              </a:rPr>
              <a:t>Broadcast Television</a:t>
            </a:r>
            <a:br>
              <a:rPr lang="en-US" sz="4000" b="1" dirty="0" smtClean="0">
                <a:solidFill>
                  <a:srgbClr val="000069"/>
                </a:solidFill>
                <a:latin typeface="Arial"/>
                <a:cs typeface="Arial"/>
              </a:rPr>
            </a:br>
            <a:endParaRPr lang="en-US" sz="4000" b="1" dirty="0">
              <a:solidFill>
                <a:srgbClr val="000069"/>
              </a:solidFill>
              <a:latin typeface="Arial"/>
              <a:cs typeface="Arial"/>
            </a:endParaRPr>
          </a:p>
        </p:txBody>
      </p:sp>
      <p:pic>
        <p:nvPicPr>
          <p:cNvPr id="13" name="Picture 4" descr="C:\Users\pwestfal\Desktop\GLTS-T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4414"/>
            <a:ext cx="2540000" cy="172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1"/>
          <p:cNvSpPr txBox="1">
            <a:spLocks noChangeArrowheads="1"/>
          </p:cNvSpPr>
          <p:nvPr/>
        </p:nvSpPr>
        <p:spPr bwMode="auto">
          <a:xfrm>
            <a:off x="33951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Who am I?		</a:t>
            </a:r>
          </a:p>
        </p:txBody>
      </p:sp>
      <p:sp>
        <p:nvSpPr>
          <p:cNvPr id="12" name="Title 9"/>
          <p:cNvSpPr txBox="1">
            <a:spLocks/>
          </p:cNvSpPr>
          <p:nvPr/>
        </p:nvSpPr>
        <p:spPr>
          <a:xfrm>
            <a:off x="711200" y="1537616"/>
            <a:ext cx="7810500" cy="72273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0069"/>
                </a:solidFill>
                <a:latin typeface="Arial"/>
                <a:cs typeface="Arial"/>
              </a:rPr>
              <a:t>Video Production</a:t>
            </a:r>
            <a:br>
              <a:rPr lang="en-US" sz="4000" b="1" dirty="0" smtClean="0">
                <a:solidFill>
                  <a:srgbClr val="000069"/>
                </a:solidFill>
                <a:latin typeface="Arial"/>
                <a:cs typeface="Arial"/>
              </a:rPr>
            </a:br>
            <a:endParaRPr lang="en-US" sz="4000" b="1" dirty="0">
              <a:solidFill>
                <a:srgbClr val="000069"/>
              </a:solidFill>
              <a:latin typeface="Arial"/>
              <a:cs typeface="Arial"/>
            </a:endParaRPr>
          </a:p>
        </p:txBody>
      </p:sp>
      <p:sp>
        <p:nvSpPr>
          <p:cNvPr id="14" name="Title 9"/>
          <p:cNvSpPr txBox="1">
            <a:spLocks/>
          </p:cNvSpPr>
          <p:nvPr/>
        </p:nvSpPr>
        <p:spPr>
          <a:xfrm>
            <a:off x="711200" y="2071016"/>
            <a:ext cx="7810500" cy="198028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0069"/>
                </a:solidFill>
                <a:latin typeface="Arial"/>
                <a:cs typeface="Arial"/>
              </a:rPr>
              <a:t>Media Business Strategist for</a:t>
            </a:r>
            <a:br>
              <a:rPr lang="en-US" sz="4000" b="1" dirty="0" smtClean="0">
                <a:solidFill>
                  <a:srgbClr val="000069"/>
                </a:solidFill>
                <a:latin typeface="Arial"/>
                <a:cs typeface="Arial"/>
              </a:rPr>
            </a:br>
            <a:r>
              <a:rPr lang="en-US" sz="4000" b="1" dirty="0" smtClean="0">
                <a:solidFill>
                  <a:srgbClr val="000069"/>
                </a:solidFill>
                <a:latin typeface="Arial"/>
                <a:cs typeface="Arial"/>
              </a:rPr>
              <a:t>Enterprise Communications &amp; Training</a:t>
            </a:r>
            <a:br>
              <a:rPr lang="en-US" sz="4000" b="1" dirty="0" smtClean="0">
                <a:solidFill>
                  <a:srgbClr val="000069"/>
                </a:solidFill>
                <a:latin typeface="Arial"/>
                <a:cs typeface="Arial"/>
              </a:rPr>
            </a:br>
            <a:endParaRPr lang="en-US" sz="4000" b="1" dirty="0">
              <a:solidFill>
                <a:srgbClr val="000069"/>
              </a:solidFill>
              <a:latin typeface="Arial"/>
              <a:cs typeface="Arial"/>
            </a:endParaRPr>
          </a:p>
        </p:txBody>
      </p:sp>
    </p:spTree>
    <p:extLst>
      <p:ext uri="{BB962C8B-B14F-4D97-AF65-F5344CB8AC3E}">
        <p14:creationId xmlns:p14="http://schemas.microsoft.com/office/powerpoint/2010/main" val="3265791347"/>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486826" y="1007829"/>
            <a:ext cx="84243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defRPr/>
            </a:pPr>
            <a:r>
              <a:rPr lang="en-US" sz="3600" b="1" dirty="0" smtClean="0">
                <a:solidFill>
                  <a:srgbClr val="000046"/>
                </a:solidFill>
              </a:rPr>
              <a:t>For Organizations That Use Video…</a:t>
            </a:r>
            <a:endParaRPr lang="en-US" sz="3200" b="1" dirty="0" smtClean="0">
              <a:solidFill>
                <a:srgbClr val="000046"/>
              </a:solidFill>
            </a:endParaRPr>
          </a:p>
        </p:txBody>
      </p:sp>
      <p:grpSp>
        <p:nvGrpSpPr>
          <p:cNvPr id="2" name="Group 1"/>
          <p:cNvGrpSpPr/>
          <p:nvPr/>
        </p:nvGrpSpPr>
        <p:grpSpPr>
          <a:xfrm>
            <a:off x="114300" y="70515"/>
            <a:ext cx="4902200" cy="857250"/>
            <a:chOff x="114300" y="70515"/>
            <a:chExt cx="4902200" cy="857250"/>
          </a:xfrm>
        </p:grpSpPr>
        <p:sp>
          <p:nvSpPr>
            <p:cNvPr id="7" name="Title 1"/>
            <p:cNvSpPr txBox="1">
              <a:spLocks/>
            </p:cNvSpPr>
            <p:nvPr/>
          </p:nvSpPr>
          <p:spPr>
            <a:xfrm>
              <a:off x="114300" y="70515"/>
              <a:ext cx="4902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sp>
        <p:nvSpPr>
          <p:cNvPr id="12" name="Content Placeholder 2"/>
          <p:cNvSpPr txBox="1">
            <a:spLocks/>
          </p:cNvSpPr>
          <p:nvPr/>
        </p:nvSpPr>
        <p:spPr>
          <a:xfrm>
            <a:off x="0" y="3375660"/>
            <a:ext cx="9144000" cy="14630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pPr>
            <a:r>
              <a:rPr lang="en-US" sz="4400" b="1" dirty="0" smtClean="0">
                <a:solidFill>
                  <a:srgbClr val="FF0000"/>
                </a:solidFill>
                <a:latin typeface="Arial"/>
                <a:cs typeface="Arial"/>
              </a:rPr>
              <a:t>They Know </a:t>
            </a:r>
            <a:r>
              <a:rPr lang="en-US" sz="4400" b="1" dirty="0" err="1" smtClean="0">
                <a:solidFill>
                  <a:srgbClr val="FF0000"/>
                </a:solidFill>
                <a:latin typeface="Arial"/>
                <a:cs typeface="Arial"/>
              </a:rPr>
              <a:t>IoT</a:t>
            </a:r>
            <a:r>
              <a:rPr lang="en-US" sz="4400" b="1" dirty="0" smtClean="0">
                <a:solidFill>
                  <a:srgbClr val="FF0000"/>
                </a:solidFill>
                <a:latin typeface="Arial"/>
                <a:cs typeface="Arial"/>
              </a:rPr>
              <a:t> &amp; </a:t>
            </a:r>
            <a:br>
              <a:rPr lang="en-US" sz="4400" b="1" dirty="0" smtClean="0">
                <a:solidFill>
                  <a:srgbClr val="FF0000"/>
                </a:solidFill>
                <a:latin typeface="Arial"/>
                <a:cs typeface="Arial"/>
              </a:rPr>
            </a:br>
            <a:r>
              <a:rPr lang="en-US" sz="4400" b="1" dirty="0" smtClean="0">
                <a:solidFill>
                  <a:srgbClr val="FF0000"/>
                </a:solidFill>
                <a:latin typeface="Arial"/>
                <a:cs typeface="Arial"/>
              </a:rPr>
              <a:t>Video Content Management</a:t>
            </a:r>
          </a:p>
        </p:txBody>
      </p:sp>
      <p:sp>
        <p:nvSpPr>
          <p:cNvPr id="14" name="Content Placeholder 2"/>
          <p:cNvSpPr txBox="1">
            <a:spLocks/>
          </p:cNvSpPr>
          <p:nvPr/>
        </p:nvSpPr>
        <p:spPr>
          <a:xfrm>
            <a:off x="0" y="1618597"/>
            <a:ext cx="9144000" cy="20618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pPr>
            <a:r>
              <a:rPr lang="en-US" sz="4400" b="1" dirty="0" smtClean="0">
                <a:solidFill>
                  <a:srgbClr val="FF0000"/>
                </a:solidFill>
                <a:latin typeface="Arial"/>
                <a:cs typeface="Arial"/>
              </a:rPr>
              <a:t>Leverage the Knowledge and Experience of </a:t>
            </a:r>
            <a:br>
              <a:rPr lang="en-US" sz="4400" b="1" dirty="0" smtClean="0">
                <a:solidFill>
                  <a:srgbClr val="FF0000"/>
                </a:solidFill>
                <a:latin typeface="Arial"/>
                <a:cs typeface="Arial"/>
              </a:rPr>
            </a:br>
            <a:r>
              <a:rPr lang="en-US" sz="4400" b="1" dirty="0" smtClean="0">
                <a:solidFill>
                  <a:srgbClr val="FF0000"/>
                </a:solidFill>
                <a:latin typeface="Arial"/>
                <a:cs typeface="Arial"/>
              </a:rPr>
              <a:t>Video Providers </a:t>
            </a:r>
          </a:p>
        </p:txBody>
      </p:sp>
      <p:sp>
        <p:nvSpPr>
          <p:cNvPr id="15" name="Text Box 21"/>
          <p:cNvSpPr txBox="1">
            <a:spLocks noChangeArrowheads="1"/>
          </p:cNvSpPr>
          <p:nvPr/>
        </p:nvSpPr>
        <p:spPr bwMode="auto">
          <a:xfrm>
            <a:off x="33951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err="1" smtClean="0">
                <a:solidFill>
                  <a:srgbClr val="FF0000"/>
                </a:solidFill>
              </a:rPr>
              <a:t>IoT</a:t>
            </a:r>
            <a:r>
              <a:rPr lang="en-US" sz="2800" b="1" dirty="0" smtClean="0">
                <a:solidFill>
                  <a:srgbClr val="FF0000"/>
                </a:solidFill>
              </a:rPr>
              <a:t> &amp; VCMS		</a:t>
            </a:r>
          </a:p>
        </p:txBody>
      </p:sp>
    </p:spTree>
    <p:extLst>
      <p:ext uri="{BB962C8B-B14F-4D97-AF65-F5344CB8AC3E}">
        <p14:creationId xmlns:p14="http://schemas.microsoft.com/office/powerpoint/2010/main" val="1455653220"/>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33951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VCMS Criteria	</a:t>
            </a:r>
          </a:p>
        </p:txBody>
      </p:sp>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sp>
        <p:nvSpPr>
          <p:cNvPr id="15" name="Content Placeholder 2"/>
          <p:cNvSpPr txBox="1">
            <a:spLocks/>
          </p:cNvSpPr>
          <p:nvPr/>
        </p:nvSpPr>
        <p:spPr>
          <a:xfrm>
            <a:off x="495301" y="1257887"/>
            <a:ext cx="8521700" cy="7150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sz="2400" dirty="0">
                <a:solidFill>
                  <a:srgbClr val="000069"/>
                </a:solidFill>
                <a:latin typeface="Arial"/>
                <a:cs typeface="Arial"/>
              </a:rPr>
              <a:t>Understand the company’s learning needs, including content. </a:t>
            </a:r>
          </a:p>
        </p:txBody>
      </p:sp>
      <p:sp>
        <p:nvSpPr>
          <p:cNvPr id="16" name="Content Placeholder 2"/>
          <p:cNvSpPr txBox="1">
            <a:spLocks/>
          </p:cNvSpPr>
          <p:nvPr/>
        </p:nvSpPr>
        <p:spPr>
          <a:xfrm>
            <a:off x="469900" y="2675858"/>
            <a:ext cx="8521700" cy="6515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sz="2400" dirty="0">
                <a:solidFill>
                  <a:srgbClr val="000069"/>
                </a:solidFill>
                <a:latin typeface="Arial"/>
                <a:cs typeface="Arial"/>
              </a:rPr>
              <a:t>Understand the employee interests/needs – from their perspective and terms.</a:t>
            </a:r>
          </a:p>
        </p:txBody>
      </p:sp>
      <p:sp>
        <p:nvSpPr>
          <p:cNvPr id="17" name="Content Placeholder 2"/>
          <p:cNvSpPr txBox="1">
            <a:spLocks/>
          </p:cNvSpPr>
          <p:nvPr/>
        </p:nvSpPr>
        <p:spPr>
          <a:xfrm>
            <a:off x="609600" y="1706229"/>
            <a:ext cx="8521700" cy="9309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US" sz="2400" i="1" dirty="0">
                <a:solidFill>
                  <a:srgbClr val="000069"/>
                </a:solidFill>
                <a:latin typeface="Arial"/>
                <a:cs typeface="Arial"/>
              </a:rPr>
              <a:t>What are the types, amount and frequency of training?  </a:t>
            </a:r>
            <a:endParaRPr lang="en-US" sz="2400" dirty="0">
              <a:solidFill>
                <a:srgbClr val="000069"/>
              </a:solidFill>
              <a:latin typeface="Arial"/>
              <a:cs typeface="Arial"/>
            </a:endParaRPr>
          </a:p>
          <a:p>
            <a:pPr>
              <a:lnSpc>
                <a:spcPct val="80000"/>
              </a:lnSpc>
            </a:pPr>
            <a:r>
              <a:rPr lang="en-US" sz="2400" i="1" dirty="0">
                <a:solidFill>
                  <a:srgbClr val="000069"/>
                </a:solidFill>
                <a:latin typeface="Arial"/>
                <a:cs typeface="Arial"/>
              </a:rPr>
              <a:t>Who are the current sources of content and content resources?</a:t>
            </a:r>
            <a:endParaRPr lang="en-US" sz="2400" dirty="0">
              <a:solidFill>
                <a:srgbClr val="000069"/>
              </a:solidFill>
              <a:latin typeface="Arial"/>
              <a:cs typeface="Arial"/>
            </a:endParaRPr>
          </a:p>
        </p:txBody>
      </p:sp>
      <p:sp>
        <p:nvSpPr>
          <p:cNvPr id="19" name="Content Placeholder 2"/>
          <p:cNvSpPr txBox="1">
            <a:spLocks/>
          </p:cNvSpPr>
          <p:nvPr/>
        </p:nvSpPr>
        <p:spPr>
          <a:xfrm>
            <a:off x="584200" y="3450558"/>
            <a:ext cx="8521700" cy="9309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i="1" dirty="0">
                <a:solidFill>
                  <a:srgbClr val="000069"/>
                </a:solidFill>
                <a:latin typeface="Arial"/>
                <a:cs typeface="Arial"/>
              </a:rPr>
              <a:t>How do they prefer to be trained?  When, where and on what device(s)?</a:t>
            </a:r>
            <a:endParaRPr lang="en-US" sz="2400" dirty="0">
              <a:solidFill>
                <a:srgbClr val="000069"/>
              </a:solidFill>
              <a:latin typeface="Arial"/>
              <a:cs typeface="Arial"/>
            </a:endParaRPr>
          </a:p>
        </p:txBody>
      </p:sp>
    </p:spTree>
    <p:extLst>
      <p:ext uri="{BB962C8B-B14F-4D97-AF65-F5344CB8AC3E}">
        <p14:creationId xmlns:p14="http://schemas.microsoft.com/office/powerpoint/2010/main" val="2483073203"/>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500"/>
                            </p:stCondLst>
                            <p:childTnLst>
                              <p:par>
                                <p:cTn id="18" presetID="22" presetClass="entr" presetSubtype="8" fill="hold" grpId="0" nodeType="afterEffect">
                                  <p:stCondLst>
                                    <p:cond delay="200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33951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VCMS Criteria	</a:t>
            </a:r>
          </a:p>
        </p:txBody>
      </p:sp>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sp>
        <p:nvSpPr>
          <p:cNvPr id="15" name="Content Placeholder 2"/>
          <p:cNvSpPr txBox="1">
            <a:spLocks/>
          </p:cNvSpPr>
          <p:nvPr/>
        </p:nvSpPr>
        <p:spPr>
          <a:xfrm>
            <a:off x="495301" y="1257887"/>
            <a:ext cx="8521700" cy="7150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sz="2400" dirty="0" smtClean="0">
                <a:solidFill>
                  <a:srgbClr val="000069"/>
                </a:solidFill>
                <a:latin typeface="Arial"/>
                <a:cs typeface="Arial"/>
              </a:rPr>
              <a:t>Identify Stakeholders. </a:t>
            </a:r>
            <a:endParaRPr lang="en-US" sz="2400" dirty="0">
              <a:solidFill>
                <a:srgbClr val="000069"/>
              </a:solidFill>
              <a:latin typeface="Arial"/>
              <a:cs typeface="Arial"/>
            </a:endParaRPr>
          </a:p>
        </p:txBody>
      </p:sp>
      <p:sp>
        <p:nvSpPr>
          <p:cNvPr id="16" name="Content Placeholder 2"/>
          <p:cNvSpPr txBox="1">
            <a:spLocks/>
          </p:cNvSpPr>
          <p:nvPr/>
        </p:nvSpPr>
        <p:spPr>
          <a:xfrm>
            <a:off x="469900" y="2675858"/>
            <a:ext cx="8521700" cy="6515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sz="2400" dirty="0">
                <a:solidFill>
                  <a:srgbClr val="000069"/>
                </a:solidFill>
                <a:latin typeface="Arial"/>
                <a:cs typeface="Arial"/>
              </a:rPr>
              <a:t>Understand how critical video’s role is in the learning process.</a:t>
            </a:r>
          </a:p>
        </p:txBody>
      </p:sp>
      <p:sp>
        <p:nvSpPr>
          <p:cNvPr id="17" name="Content Placeholder 2"/>
          <p:cNvSpPr txBox="1">
            <a:spLocks/>
          </p:cNvSpPr>
          <p:nvPr/>
        </p:nvSpPr>
        <p:spPr>
          <a:xfrm>
            <a:off x="609600" y="1706229"/>
            <a:ext cx="8521700" cy="9309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i="1" dirty="0">
                <a:solidFill>
                  <a:srgbClr val="000069"/>
                </a:solidFill>
                <a:latin typeface="Arial"/>
                <a:cs typeface="Arial"/>
              </a:rPr>
              <a:t>Who are the executives, departments and individuals to use or support corporate learning?</a:t>
            </a:r>
            <a:endParaRPr lang="en-US" sz="2400" dirty="0">
              <a:solidFill>
                <a:srgbClr val="000069"/>
              </a:solidFill>
              <a:latin typeface="Arial"/>
              <a:cs typeface="Arial"/>
            </a:endParaRPr>
          </a:p>
        </p:txBody>
      </p:sp>
      <p:sp>
        <p:nvSpPr>
          <p:cNvPr id="19" name="Content Placeholder 2"/>
          <p:cNvSpPr txBox="1">
            <a:spLocks/>
          </p:cNvSpPr>
          <p:nvPr/>
        </p:nvSpPr>
        <p:spPr>
          <a:xfrm>
            <a:off x="584200" y="3094958"/>
            <a:ext cx="8521700" cy="9309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i="1" dirty="0">
                <a:solidFill>
                  <a:srgbClr val="000069"/>
                </a:solidFill>
                <a:latin typeface="Arial"/>
                <a:cs typeface="Arial"/>
              </a:rPr>
              <a:t>Differentiate between live, live interactive and on-demand uses.</a:t>
            </a:r>
            <a:endParaRPr lang="en-US" sz="2400" dirty="0">
              <a:solidFill>
                <a:srgbClr val="000069"/>
              </a:solidFill>
              <a:latin typeface="Arial"/>
              <a:cs typeface="Arial"/>
            </a:endParaRPr>
          </a:p>
        </p:txBody>
      </p:sp>
    </p:spTree>
    <p:extLst>
      <p:ext uri="{BB962C8B-B14F-4D97-AF65-F5344CB8AC3E}">
        <p14:creationId xmlns:p14="http://schemas.microsoft.com/office/powerpoint/2010/main" val="322682077"/>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500"/>
                            </p:stCondLst>
                            <p:childTnLst>
                              <p:par>
                                <p:cTn id="18" presetID="22" presetClass="entr" presetSubtype="8" fill="hold" grpId="0" nodeType="afterEffect">
                                  <p:stCondLst>
                                    <p:cond delay="200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33951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VCMS Criteria	</a:t>
            </a:r>
          </a:p>
        </p:txBody>
      </p:sp>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sp>
        <p:nvSpPr>
          <p:cNvPr id="15" name="Content Placeholder 2"/>
          <p:cNvSpPr txBox="1">
            <a:spLocks/>
          </p:cNvSpPr>
          <p:nvPr/>
        </p:nvSpPr>
        <p:spPr>
          <a:xfrm>
            <a:off x="495301" y="1257887"/>
            <a:ext cx="8521700" cy="7150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solidFill>
                  <a:srgbClr val="000069"/>
                </a:solidFill>
                <a:latin typeface="Arial"/>
                <a:cs typeface="Arial"/>
              </a:rPr>
              <a:t>Identify how video will be supplemented, complemented with other media</a:t>
            </a:r>
            <a:r>
              <a:rPr lang="en-US" sz="2400" dirty="0" smtClean="0">
                <a:solidFill>
                  <a:srgbClr val="000069"/>
                </a:solidFill>
                <a:latin typeface="Arial"/>
                <a:cs typeface="Arial"/>
              </a:rPr>
              <a:t>.</a:t>
            </a:r>
            <a:endParaRPr lang="en-US" sz="2400" dirty="0">
              <a:solidFill>
                <a:srgbClr val="000069"/>
              </a:solidFill>
              <a:latin typeface="Arial"/>
              <a:cs typeface="Arial"/>
            </a:endParaRPr>
          </a:p>
        </p:txBody>
      </p:sp>
      <p:sp>
        <p:nvSpPr>
          <p:cNvPr id="16" name="Content Placeholder 2"/>
          <p:cNvSpPr txBox="1">
            <a:spLocks/>
          </p:cNvSpPr>
          <p:nvPr/>
        </p:nvSpPr>
        <p:spPr>
          <a:xfrm>
            <a:off x="469900" y="3463258"/>
            <a:ext cx="8521700" cy="6515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sz="2400" dirty="0">
                <a:solidFill>
                  <a:srgbClr val="000069"/>
                </a:solidFill>
                <a:latin typeface="Arial"/>
                <a:cs typeface="Arial"/>
              </a:rPr>
              <a:t>Understand technology and system gaps?</a:t>
            </a:r>
          </a:p>
        </p:txBody>
      </p:sp>
      <p:sp>
        <p:nvSpPr>
          <p:cNvPr id="13" name="Content Placeholder 2"/>
          <p:cNvSpPr txBox="1">
            <a:spLocks/>
          </p:cNvSpPr>
          <p:nvPr/>
        </p:nvSpPr>
        <p:spPr>
          <a:xfrm>
            <a:off x="495301" y="2019887"/>
            <a:ext cx="8521700" cy="7150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sz="2400" dirty="0">
                <a:solidFill>
                  <a:srgbClr val="000069"/>
                </a:solidFill>
                <a:latin typeface="Arial"/>
                <a:cs typeface="Arial"/>
              </a:rPr>
              <a:t>Identify existing technologies, systems and capabilities or limitations.</a:t>
            </a:r>
          </a:p>
        </p:txBody>
      </p:sp>
      <p:sp>
        <p:nvSpPr>
          <p:cNvPr id="14" name="Content Placeholder 2"/>
          <p:cNvSpPr txBox="1">
            <a:spLocks/>
          </p:cNvSpPr>
          <p:nvPr/>
        </p:nvSpPr>
        <p:spPr>
          <a:xfrm>
            <a:off x="609600" y="2722229"/>
            <a:ext cx="8382000" cy="9309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i="1" dirty="0">
                <a:solidFill>
                  <a:srgbClr val="000069"/>
                </a:solidFill>
                <a:latin typeface="Arial"/>
                <a:cs typeface="Arial"/>
              </a:rPr>
              <a:t>How are the learning systems performing and meeting your needs?</a:t>
            </a:r>
            <a:endParaRPr lang="en-US" sz="2400" dirty="0">
              <a:solidFill>
                <a:srgbClr val="000069"/>
              </a:solidFill>
              <a:latin typeface="Arial"/>
              <a:cs typeface="Arial"/>
            </a:endParaRPr>
          </a:p>
        </p:txBody>
      </p:sp>
      <p:sp>
        <p:nvSpPr>
          <p:cNvPr id="18" name="Content Placeholder 2"/>
          <p:cNvSpPr txBox="1">
            <a:spLocks/>
          </p:cNvSpPr>
          <p:nvPr/>
        </p:nvSpPr>
        <p:spPr>
          <a:xfrm>
            <a:off x="609600" y="3877929"/>
            <a:ext cx="8382000" cy="9309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i="1" dirty="0" smtClean="0">
                <a:solidFill>
                  <a:srgbClr val="000069"/>
                </a:solidFill>
                <a:latin typeface="Arial"/>
                <a:cs typeface="Arial"/>
              </a:rPr>
              <a:t>What functionality and capabilities and/or are needed? </a:t>
            </a:r>
            <a:endParaRPr lang="en-US" sz="2400" dirty="0">
              <a:solidFill>
                <a:srgbClr val="000069"/>
              </a:solidFill>
              <a:latin typeface="Arial"/>
              <a:cs typeface="Arial"/>
            </a:endParaRPr>
          </a:p>
        </p:txBody>
      </p:sp>
    </p:spTree>
    <p:extLst>
      <p:ext uri="{BB962C8B-B14F-4D97-AF65-F5344CB8AC3E}">
        <p14:creationId xmlns:p14="http://schemas.microsoft.com/office/powerpoint/2010/main" val="808604084"/>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22" presetClass="entr" presetSubtype="8" fill="hold" grpId="0" nodeType="afterEffect">
                                  <p:stCondLst>
                                    <p:cond delay="200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500"/>
                            </p:stCondLst>
                            <p:childTnLst>
                              <p:par>
                                <p:cTn id="23" presetID="22" presetClass="entr" presetSubtype="8" fill="hold" grpId="0" nodeType="afterEffect">
                                  <p:stCondLst>
                                    <p:cond delay="20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3" grpId="0"/>
      <p:bldP spid="14"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33951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000069"/>
                </a:solidFill>
              </a:rPr>
              <a:t>VCMS Criteria	</a:t>
            </a:r>
          </a:p>
        </p:txBody>
      </p:sp>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sp>
        <p:nvSpPr>
          <p:cNvPr id="15" name="Content Placeholder 2"/>
          <p:cNvSpPr txBox="1">
            <a:spLocks/>
          </p:cNvSpPr>
          <p:nvPr/>
        </p:nvSpPr>
        <p:spPr>
          <a:xfrm>
            <a:off x="495301" y="1257887"/>
            <a:ext cx="8521700" cy="7150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solidFill>
                  <a:srgbClr val="000069"/>
                </a:solidFill>
                <a:latin typeface="Arial"/>
                <a:cs typeface="Arial"/>
              </a:rPr>
              <a:t>Identify how video will be supplemented, complemented with other media</a:t>
            </a:r>
            <a:r>
              <a:rPr lang="en-US" sz="2400" dirty="0" smtClean="0">
                <a:solidFill>
                  <a:srgbClr val="000069"/>
                </a:solidFill>
                <a:latin typeface="Arial"/>
                <a:cs typeface="Arial"/>
              </a:rPr>
              <a:t>.</a:t>
            </a:r>
            <a:endParaRPr lang="en-US" sz="2400" dirty="0">
              <a:solidFill>
                <a:srgbClr val="000069"/>
              </a:solidFill>
              <a:latin typeface="Arial"/>
              <a:cs typeface="Arial"/>
            </a:endParaRPr>
          </a:p>
        </p:txBody>
      </p:sp>
      <p:sp>
        <p:nvSpPr>
          <p:cNvPr id="14" name="Content Placeholder 2"/>
          <p:cNvSpPr txBox="1">
            <a:spLocks/>
          </p:cNvSpPr>
          <p:nvPr/>
        </p:nvSpPr>
        <p:spPr>
          <a:xfrm>
            <a:off x="609600" y="1985629"/>
            <a:ext cx="8382000" cy="9309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i="1" dirty="0">
                <a:solidFill>
                  <a:srgbClr val="000069"/>
                </a:solidFill>
                <a:latin typeface="Arial"/>
                <a:cs typeface="Arial"/>
              </a:rPr>
              <a:t>Are there unnecessary redundancies of technology or vendors?</a:t>
            </a:r>
            <a:endParaRPr lang="en-US" sz="2400" dirty="0">
              <a:solidFill>
                <a:srgbClr val="000069"/>
              </a:solidFill>
              <a:latin typeface="Arial"/>
              <a:cs typeface="Arial"/>
            </a:endParaRPr>
          </a:p>
        </p:txBody>
      </p:sp>
    </p:spTree>
    <p:extLst>
      <p:ext uri="{BB962C8B-B14F-4D97-AF65-F5344CB8AC3E}">
        <p14:creationId xmlns:p14="http://schemas.microsoft.com/office/powerpoint/2010/main" val="3766372164"/>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33951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VCMS Next Steps	</a:t>
            </a:r>
          </a:p>
        </p:txBody>
      </p:sp>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sp>
        <p:nvSpPr>
          <p:cNvPr id="15" name="Content Placeholder 2"/>
          <p:cNvSpPr txBox="1">
            <a:spLocks/>
          </p:cNvSpPr>
          <p:nvPr/>
        </p:nvSpPr>
        <p:spPr>
          <a:xfrm>
            <a:off x="495301" y="1257887"/>
            <a:ext cx="8521700" cy="7150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400" dirty="0">
                <a:solidFill>
                  <a:srgbClr val="000069"/>
                </a:solidFill>
                <a:latin typeface="Arial"/>
                <a:cs typeface="Arial"/>
              </a:rPr>
              <a:t>Identify existing and additional capabilities that are available from current vendors.</a:t>
            </a:r>
          </a:p>
        </p:txBody>
      </p:sp>
      <p:sp>
        <p:nvSpPr>
          <p:cNvPr id="14" name="Content Placeholder 2"/>
          <p:cNvSpPr txBox="1">
            <a:spLocks/>
          </p:cNvSpPr>
          <p:nvPr/>
        </p:nvSpPr>
        <p:spPr>
          <a:xfrm>
            <a:off x="508000" y="1985629"/>
            <a:ext cx="8636000" cy="9309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400" dirty="0">
                <a:solidFill>
                  <a:srgbClr val="000069"/>
                </a:solidFill>
                <a:latin typeface="Arial"/>
                <a:cs typeface="Arial"/>
              </a:rPr>
              <a:t>Establish business justification criteria, including: budgetary costs, timeline and service agreement conditions.</a:t>
            </a:r>
          </a:p>
        </p:txBody>
      </p:sp>
      <p:sp>
        <p:nvSpPr>
          <p:cNvPr id="12" name="Content Placeholder 2"/>
          <p:cNvSpPr txBox="1">
            <a:spLocks/>
          </p:cNvSpPr>
          <p:nvPr/>
        </p:nvSpPr>
        <p:spPr>
          <a:xfrm>
            <a:off x="508000" y="2696829"/>
            <a:ext cx="8636000" cy="64327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400" dirty="0">
                <a:solidFill>
                  <a:srgbClr val="000069"/>
                </a:solidFill>
                <a:latin typeface="Arial"/>
                <a:cs typeface="Arial"/>
              </a:rPr>
              <a:t>Identify and staff knowledgeable and skilled resources.</a:t>
            </a:r>
          </a:p>
        </p:txBody>
      </p:sp>
      <p:sp>
        <p:nvSpPr>
          <p:cNvPr id="13" name="Content Placeholder 2"/>
          <p:cNvSpPr txBox="1">
            <a:spLocks/>
          </p:cNvSpPr>
          <p:nvPr/>
        </p:nvSpPr>
        <p:spPr>
          <a:xfrm>
            <a:off x="508000" y="3128629"/>
            <a:ext cx="8636000" cy="64327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400" dirty="0">
                <a:solidFill>
                  <a:srgbClr val="000069"/>
                </a:solidFill>
                <a:latin typeface="Arial"/>
                <a:cs typeface="Arial"/>
              </a:rPr>
              <a:t>Identify viable video vendors and solutions for consideration.</a:t>
            </a:r>
          </a:p>
        </p:txBody>
      </p:sp>
    </p:spTree>
    <p:extLst>
      <p:ext uri="{BB962C8B-B14F-4D97-AF65-F5344CB8AC3E}">
        <p14:creationId xmlns:p14="http://schemas.microsoft.com/office/powerpoint/2010/main" val="335445980"/>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sp>
        <p:nvSpPr>
          <p:cNvPr id="13" name="Title 1"/>
          <p:cNvSpPr>
            <a:spLocks noGrp="1"/>
          </p:cNvSpPr>
          <p:nvPr>
            <p:ph type="title"/>
          </p:nvPr>
        </p:nvSpPr>
        <p:spPr>
          <a:xfrm>
            <a:off x="1473200" y="1385646"/>
            <a:ext cx="6565900" cy="3097454"/>
          </a:xfrm>
        </p:spPr>
        <p:txBody>
          <a:bodyPr>
            <a:normAutofit/>
          </a:bodyPr>
          <a:lstStyle/>
          <a:p>
            <a:pPr>
              <a:lnSpc>
                <a:spcPct val="90000"/>
              </a:lnSpc>
            </a:pPr>
            <a:r>
              <a:rPr lang="en-US" b="1" dirty="0" smtClean="0">
                <a:solidFill>
                  <a:srgbClr val="000069"/>
                </a:solidFill>
                <a:latin typeface="Arial"/>
                <a:cs typeface="Arial"/>
              </a:rPr>
              <a:t>Time for Questions, Answers </a:t>
            </a:r>
            <a:br>
              <a:rPr lang="en-US" b="1" dirty="0" smtClean="0">
                <a:solidFill>
                  <a:srgbClr val="000069"/>
                </a:solidFill>
                <a:latin typeface="Arial"/>
                <a:cs typeface="Arial"/>
              </a:rPr>
            </a:br>
            <a:r>
              <a:rPr lang="en-US" b="1" dirty="0" smtClean="0">
                <a:solidFill>
                  <a:srgbClr val="000069"/>
                </a:solidFill>
                <a:latin typeface="Arial"/>
                <a:cs typeface="Arial"/>
              </a:rPr>
              <a:t>and Engaging Interaction</a:t>
            </a:r>
            <a:endParaRPr lang="en-US" dirty="0">
              <a:solidFill>
                <a:srgbClr val="000069"/>
              </a:solidFill>
              <a:latin typeface="Arial"/>
              <a:cs typeface="Arial"/>
            </a:endParaRPr>
          </a:p>
        </p:txBody>
      </p:sp>
    </p:spTree>
    <p:extLst>
      <p:ext uri="{BB962C8B-B14F-4D97-AF65-F5344CB8AC3E}">
        <p14:creationId xmlns:p14="http://schemas.microsoft.com/office/powerpoint/2010/main" val="3745817296"/>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Dark Blue enliten_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2" y="131462"/>
            <a:ext cx="2497667" cy="13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2766060" y="1511973"/>
            <a:ext cx="3478133" cy="104072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b="1" dirty="0" smtClean="0"/>
              <a:t>Thank You</a:t>
            </a:r>
            <a:endParaRPr lang="en-US" dirty="0"/>
          </a:p>
        </p:txBody>
      </p:sp>
      <p:sp>
        <p:nvSpPr>
          <p:cNvPr id="11" name="Content Placeholder 3"/>
          <p:cNvSpPr txBox="1">
            <a:spLocks/>
          </p:cNvSpPr>
          <p:nvPr/>
        </p:nvSpPr>
        <p:spPr>
          <a:xfrm>
            <a:off x="2544157" y="2271076"/>
            <a:ext cx="4040188" cy="163941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b="1" smtClean="0">
                <a:latin typeface="Arial"/>
                <a:cs typeface="Arial"/>
              </a:rPr>
              <a:t>Randy Palubiak</a:t>
            </a:r>
            <a:endParaRPr lang="en-US" sz="2000" smtClean="0">
              <a:latin typeface="Arial"/>
              <a:cs typeface="Arial"/>
            </a:endParaRPr>
          </a:p>
          <a:p>
            <a:pPr marL="0" indent="0" algn="ctr">
              <a:buFont typeface="Arial"/>
              <a:buNone/>
            </a:pPr>
            <a:r>
              <a:rPr lang="en-US" sz="2000" smtClean="0">
                <a:latin typeface="Arial"/>
                <a:cs typeface="Arial"/>
              </a:rPr>
              <a:t>770-590-1590</a:t>
            </a:r>
          </a:p>
          <a:p>
            <a:pPr marL="0" indent="0" algn="ctr">
              <a:buFont typeface="Arial"/>
              <a:buNone/>
            </a:pPr>
            <a:r>
              <a:rPr lang="en-US" sz="2000" smtClean="0">
                <a:latin typeface="Arial"/>
                <a:cs typeface="Arial"/>
                <a:hlinkClick r:id="rId4"/>
              </a:rPr>
              <a:t>rp1@enliten.net</a:t>
            </a:r>
            <a:endParaRPr lang="en-US" sz="2000" smtClean="0">
              <a:latin typeface="Arial"/>
              <a:cs typeface="Arial"/>
            </a:endParaRPr>
          </a:p>
          <a:p>
            <a:pPr marL="0" indent="0" algn="ctr">
              <a:buFont typeface="Arial"/>
              <a:buNone/>
            </a:pPr>
            <a:r>
              <a:rPr lang="en-US" sz="2000" smtClean="0">
                <a:latin typeface="Arial"/>
                <a:cs typeface="Arial"/>
                <a:hlinkClick r:id="rId5"/>
              </a:rPr>
              <a:t>enliten.net</a:t>
            </a:r>
            <a:endParaRPr lang="en-US" sz="2000" smtClean="0">
              <a:latin typeface="Arial"/>
              <a:cs typeface="Arial"/>
            </a:endParaRPr>
          </a:p>
          <a:p>
            <a:pPr marL="0" indent="0" algn="ctr">
              <a:buFont typeface="Arial"/>
              <a:buNone/>
            </a:pPr>
            <a:endParaRPr lang="en-US" sz="2000" smtClean="0">
              <a:latin typeface="Arial"/>
              <a:cs typeface="Arial"/>
            </a:endParaRPr>
          </a:p>
          <a:p>
            <a:pPr marL="0" indent="0">
              <a:buFont typeface="Arial"/>
              <a:buNone/>
            </a:pPr>
            <a:endParaRPr lang="en-US" sz="2000" dirty="0">
              <a:latin typeface="Arial"/>
              <a:cs typeface="Arial"/>
            </a:endParaRPr>
          </a:p>
        </p:txBody>
      </p:sp>
      <p:pic>
        <p:nvPicPr>
          <p:cNvPr id="14" name="Picture 4" descr="C:\Users\pwestfal\Desktop\GLTS-T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24414"/>
            <a:ext cx="2540000" cy="172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741855" y="4572179"/>
            <a:ext cx="1761570" cy="307777"/>
          </a:xfrm>
          <a:prstGeom prst="rect">
            <a:avLst/>
          </a:prstGeom>
          <a:noFill/>
        </p:spPr>
        <p:txBody>
          <a:bodyPr wrap="none" rtlCol="0">
            <a:spAutoFit/>
          </a:bodyPr>
          <a:lstStyle/>
          <a:p>
            <a:r>
              <a:rPr lang="en-US" sz="1400" dirty="0" smtClean="0">
                <a:latin typeface="Arial"/>
                <a:cs typeface="Arial"/>
              </a:rPr>
              <a:t>November 30, 2017</a:t>
            </a:r>
            <a:endParaRPr lang="en-US" sz="1400" dirty="0">
              <a:latin typeface="Arial"/>
              <a:cs typeface="Arial"/>
            </a:endParaRPr>
          </a:p>
        </p:txBody>
      </p:sp>
    </p:spTree>
    <p:extLst>
      <p:ext uri="{BB962C8B-B14F-4D97-AF65-F5344CB8AC3E}">
        <p14:creationId xmlns:p14="http://schemas.microsoft.com/office/powerpoint/2010/main" val="388254352"/>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9" name="Rectangle 11"/>
          <p:cNvSpPr>
            <a:spLocks noChangeArrowheads="1"/>
          </p:cNvSpPr>
          <p:nvPr/>
        </p:nvSpPr>
        <p:spPr bwMode="auto">
          <a:xfrm>
            <a:off x="347112" y="1689113"/>
            <a:ext cx="6324600" cy="210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lvl="1" algn="ctr">
              <a:lnSpc>
                <a:spcPct val="70000"/>
              </a:lnSpc>
              <a:spcBef>
                <a:spcPct val="20000"/>
              </a:spcBef>
            </a:pPr>
            <a:r>
              <a:rPr lang="en-US" sz="3600" b="1" dirty="0">
                <a:solidFill>
                  <a:srgbClr val="000046"/>
                </a:solidFill>
                <a:ea typeface="Arial" charset="0"/>
              </a:rPr>
              <a:t>Media Business Strategies </a:t>
            </a:r>
            <a:endParaRPr lang="en-US" sz="3600" b="1" dirty="0" smtClean="0">
              <a:solidFill>
                <a:srgbClr val="000046"/>
              </a:solidFill>
              <a:ea typeface="Arial" charset="0"/>
            </a:endParaRPr>
          </a:p>
          <a:p>
            <a:pPr marL="114300" lvl="1" algn="ctr">
              <a:lnSpc>
                <a:spcPct val="50000"/>
              </a:lnSpc>
              <a:spcBef>
                <a:spcPct val="20000"/>
              </a:spcBef>
            </a:pPr>
            <a:r>
              <a:rPr lang="en-US" sz="3600" b="1" dirty="0" smtClean="0">
                <a:solidFill>
                  <a:srgbClr val="000046"/>
                </a:solidFill>
                <a:ea typeface="Arial" charset="0"/>
              </a:rPr>
              <a:t>on </a:t>
            </a:r>
            <a:endParaRPr lang="en-US" sz="3600" b="1" dirty="0">
              <a:solidFill>
                <a:srgbClr val="000046"/>
              </a:solidFill>
              <a:ea typeface="Arial" charset="0"/>
            </a:endParaRPr>
          </a:p>
          <a:p>
            <a:pPr marL="114300" lvl="1" algn="ctr">
              <a:lnSpc>
                <a:spcPct val="70000"/>
              </a:lnSpc>
              <a:spcBef>
                <a:spcPct val="20000"/>
              </a:spcBef>
            </a:pPr>
            <a:r>
              <a:rPr lang="en-US" sz="3600" b="1" dirty="0">
                <a:solidFill>
                  <a:srgbClr val="000046"/>
                </a:solidFill>
                <a:ea typeface="Arial" charset="0"/>
              </a:rPr>
              <a:t>Video &amp; Dynamic Media </a:t>
            </a:r>
          </a:p>
          <a:p>
            <a:pPr marL="114300" lvl="1" algn="ctr">
              <a:lnSpc>
                <a:spcPct val="70000"/>
              </a:lnSpc>
              <a:spcBef>
                <a:spcPct val="20000"/>
              </a:spcBef>
            </a:pPr>
            <a:r>
              <a:rPr lang="en-US" sz="3600" b="1" dirty="0">
                <a:solidFill>
                  <a:srgbClr val="000046"/>
                </a:solidFill>
                <a:ea typeface="Arial" charset="0"/>
              </a:rPr>
              <a:t>in the Enterprise</a:t>
            </a:r>
          </a:p>
        </p:txBody>
      </p:sp>
      <p:grpSp>
        <p:nvGrpSpPr>
          <p:cNvPr id="10" name="Group 9"/>
          <p:cNvGrpSpPr/>
          <p:nvPr/>
        </p:nvGrpSpPr>
        <p:grpSpPr>
          <a:xfrm>
            <a:off x="6489699" y="1189596"/>
            <a:ext cx="2286000" cy="3359149"/>
            <a:chOff x="338665" y="2472267"/>
            <a:chExt cx="2709334" cy="3776133"/>
          </a:xfrm>
        </p:grpSpPr>
        <p:sp>
          <p:nvSpPr>
            <p:cNvPr id="12" name="Rectangle 13"/>
            <p:cNvSpPr>
              <a:spLocks noChangeArrowheads="1"/>
            </p:cNvSpPr>
            <p:nvPr/>
          </p:nvSpPr>
          <p:spPr bwMode="auto">
            <a:xfrm>
              <a:off x="338665" y="2472267"/>
              <a:ext cx="2709334" cy="377613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3" name="Picture 12"/>
            <p:cNvPicPr>
              <a:picLocks noChangeAspect="1"/>
            </p:cNvPicPr>
            <p:nvPr/>
          </p:nvPicPr>
          <p:blipFill rotWithShape="1">
            <a:blip r:embed="rId3"/>
            <a:srcRect l="52160" t="5528" r="2086" b="7111"/>
            <a:stretch/>
          </p:blipFill>
          <p:spPr>
            <a:xfrm>
              <a:off x="359564" y="2496093"/>
              <a:ext cx="2671502" cy="3733252"/>
            </a:xfrm>
            <a:prstGeom prst="rect">
              <a:avLst/>
            </a:prstGeom>
          </p:spPr>
        </p:pic>
      </p:grpSp>
      <p:pic>
        <p:nvPicPr>
          <p:cNvPr id="8" name="Picture 9" descr="Dark Blue enliten_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2" y="131462"/>
            <a:ext cx="2497667" cy="13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Users\pwestfal\Desktop\GLTS-T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4414"/>
            <a:ext cx="2540000" cy="172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828853"/>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3395127" y="268310"/>
            <a:ext cx="562187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		</a:t>
            </a:r>
          </a:p>
        </p:txBody>
      </p:sp>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sp>
        <p:nvSpPr>
          <p:cNvPr id="12" name="Title 9"/>
          <p:cNvSpPr>
            <a:spLocks noGrp="1"/>
          </p:cNvSpPr>
          <p:nvPr>
            <p:ph type="title"/>
          </p:nvPr>
        </p:nvSpPr>
        <p:spPr>
          <a:xfrm>
            <a:off x="711200" y="1601116"/>
            <a:ext cx="7810500" cy="1994152"/>
          </a:xfrm>
        </p:spPr>
        <p:txBody>
          <a:bodyPr/>
          <a:lstStyle/>
          <a:p>
            <a:r>
              <a:rPr lang="en-US" sz="5400" b="1" dirty="0" smtClean="0">
                <a:solidFill>
                  <a:srgbClr val="000069"/>
                </a:solidFill>
                <a:latin typeface="Arial"/>
                <a:cs typeface="Arial"/>
              </a:rPr>
              <a:t>Thought Provoking Perspectives</a:t>
            </a:r>
            <a:br>
              <a:rPr lang="en-US" sz="5400" b="1" dirty="0" smtClean="0">
                <a:solidFill>
                  <a:srgbClr val="000069"/>
                </a:solidFill>
                <a:latin typeface="Arial"/>
                <a:cs typeface="Arial"/>
              </a:rPr>
            </a:br>
            <a:endParaRPr lang="en-US" sz="5400" b="1" dirty="0">
              <a:solidFill>
                <a:srgbClr val="000069"/>
              </a:solidFill>
              <a:latin typeface="Arial"/>
              <a:cs typeface="Arial"/>
            </a:endParaRPr>
          </a:p>
        </p:txBody>
      </p:sp>
    </p:spTree>
    <p:extLst>
      <p:ext uri="{BB962C8B-B14F-4D97-AF65-F5344CB8AC3E}">
        <p14:creationId xmlns:p14="http://schemas.microsoft.com/office/powerpoint/2010/main" val="3732997267"/>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3395127" y="268310"/>
            <a:ext cx="562187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		</a:t>
            </a:r>
          </a:p>
        </p:txBody>
      </p:sp>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sp>
        <p:nvSpPr>
          <p:cNvPr id="12" name="Title 9"/>
          <p:cNvSpPr>
            <a:spLocks noGrp="1"/>
          </p:cNvSpPr>
          <p:nvPr>
            <p:ph type="title"/>
          </p:nvPr>
        </p:nvSpPr>
        <p:spPr>
          <a:xfrm>
            <a:off x="711200" y="966116"/>
            <a:ext cx="7810500" cy="1994152"/>
          </a:xfrm>
        </p:spPr>
        <p:txBody>
          <a:bodyPr/>
          <a:lstStyle/>
          <a:p>
            <a:r>
              <a:rPr lang="en-US" sz="5400" b="1" dirty="0" smtClean="0">
                <a:solidFill>
                  <a:srgbClr val="000069"/>
                </a:solidFill>
                <a:latin typeface="Arial"/>
                <a:cs typeface="Arial"/>
              </a:rPr>
              <a:t>For Video-Centric Organizations…</a:t>
            </a:r>
            <a:endParaRPr lang="en-US" sz="5400" b="1" dirty="0">
              <a:solidFill>
                <a:srgbClr val="000069"/>
              </a:solidFill>
              <a:latin typeface="Arial"/>
              <a:cs typeface="Arial"/>
            </a:endParaRPr>
          </a:p>
        </p:txBody>
      </p:sp>
      <p:sp>
        <p:nvSpPr>
          <p:cNvPr id="13" name="Content Placeholder 2"/>
          <p:cNvSpPr txBox="1">
            <a:spLocks/>
          </p:cNvSpPr>
          <p:nvPr/>
        </p:nvSpPr>
        <p:spPr>
          <a:xfrm>
            <a:off x="571500" y="2753360"/>
            <a:ext cx="7950200" cy="10185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6600" b="1" dirty="0" smtClean="0">
                <a:solidFill>
                  <a:srgbClr val="FF0000"/>
                </a:solidFill>
                <a:latin typeface="Arial"/>
                <a:cs typeface="Arial"/>
              </a:rPr>
              <a:t>Think Video</a:t>
            </a:r>
          </a:p>
        </p:txBody>
      </p:sp>
      <p:sp>
        <p:nvSpPr>
          <p:cNvPr id="14" name="Content Placeholder 2"/>
          <p:cNvSpPr txBox="1">
            <a:spLocks/>
          </p:cNvSpPr>
          <p:nvPr/>
        </p:nvSpPr>
        <p:spPr>
          <a:xfrm>
            <a:off x="711200" y="3553460"/>
            <a:ext cx="8130160" cy="10185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6600" b="1" dirty="0" smtClean="0">
                <a:solidFill>
                  <a:srgbClr val="FF0000"/>
                </a:solidFill>
                <a:latin typeface="Arial"/>
                <a:cs typeface="Arial"/>
              </a:rPr>
              <a:t>….Enterprise Wide!</a:t>
            </a:r>
          </a:p>
        </p:txBody>
      </p:sp>
    </p:spTree>
    <p:extLst>
      <p:ext uri="{BB962C8B-B14F-4D97-AF65-F5344CB8AC3E}">
        <p14:creationId xmlns:p14="http://schemas.microsoft.com/office/powerpoint/2010/main" val="2772851961"/>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3395127" y="268310"/>
            <a:ext cx="562187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		</a:t>
            </a:r>
          </a:p>
        </p:txBody>
      </p:sp>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sp>
        <p:nvSpPr>
          <p:cNvPr id="15" name="Title 9"/>
          <p:cNvSpPr>
            <a:spLocks noGrp="1"/>
          </p:cNvSpPr>
          <p:nvPr>
            <p:ph type="title"/>
          </p:nvPr>
        </p:nvSpPr>
        <p:spPr>
          <a:xfrm>
            <a:off x="292100" y="1004216"/>
            <a:ext cx="8572500" cy="1675484"/>
          </a:xfrm>
        </p:spPr>
        <p:txBody>
          <a:bodyPr/>
          <a:lstStyle/>
          <a:p>
            <a:r>
              <a:rPr lang="en-US" sz="2400" dirty="0">
                <a:solidFill>
                  <a:srgbClr val="000069"/>
                </a:solidFill>
                <a:latin typeface="Arial"/>
                <a:cs typeface="Arial"/>
              </a:rPr>
              <a:t>A</a:t>
            </a:r>
            <a:r>
              <a:rPr lang="en-US" sz="2400" dirty="0" smtClean="0">
                <a:solidFill>
                  <a:srgbClr val="000069"/>
                </a:solidFill>
                <a:latin typeface="Arial"/>
                <a:cs typeface="Arial"/>
              </a:rPr>
              <a:t>nything </a:t>
            </a:r>
            <a:r>
              <a:rPr lang="en-US" sz="2400" dirty="0">
                <a:solidFill>
                  <a:srgbClr val="000069"/>
                </a:solidFill>
                <a:latin typeface="Arial"/>
                <a:cs typeface="Arial"/>
              </a:rPr>
              <a:t>involving visual (and audio) content, including </a:t>
            </a:r>
            <a:r>
              <a:rPr lang="en-US" sz="2400" dirty="0" smtClean="0">
                <a:solidFill>
                  <a:srgbClr val="000069"/>
                </a:solidFill>
                <a:latin typeface="Arial"/>
                <a:cs typeface="Arial"/>
              </a:rPr>
              <a:t>recordings on hard media, the </a:t>
            </a:r>
            <a:r>
              <a:rPr lang="en-US" sz="2400" dirty="0">
                <a:solidFill>
                  <a:srgbClr val="000069"/>
                </a:solidFill>
                <a:latin typeface="Arial"/>
                <a:cs typeface="Arial"/>
              </a:rPr>
              <a:t>transmission of the content over a proprietary </a:t>
            </a:r>
            <a:r>
              <a:rPr lang="en-US" sz="2400" dirty="0" smtClean="0">
                <a:solidFill>
                  <a:srgbClr val="000069"/>
                </a:solidFill>
                <a:latin typeface="Arial"/>
                <a:cs typeface="Arial"/>
              </a:rPr>
              <a:t>network </a:t>
            </a:r>
            <a:r>
              <a:rPr lang="en-US" sz="2400" dirty="0">
                <a:solidFill>
                  <a:srgbClr val="000069"/>
                </a:solidFill>
                <a:latin typeface="Arial"/>
                <a:cs typeface="Arial"/>
              </a:rPr>
              <a:t>(terrestrial or satellite) or content delivery network (CDN) via the public Internet. </a:t>
            </a:r>
            <a:endParaRPr lang="en-US" sz="2400" b="1" dirty="0">
              <a:solidFill>
                <a:srgbClr val="000069"/>
              </a:solidFill>
              <a:latin typeface="Arial"/>
              <a:cs typeface="Arial"/>
            </a:endParaRPr>
          </a:p>
        </p:txBody>
      </p:sp>
      <p:sp>
        <p:nvSpPr>
          <p:cNvPr id="17" name="Text Box 21"/>
          <p:cNvSpPr txBox="1">
            <a:spLocks noChangeArrowheads="1"/>
          </p:cNvSpPr>
          <p:nvPr/>
        </p:nvSpPr>
        <p:spPr bwMode="auto">
          <a:xfrm>
            <a:off x="35348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What is Enterprise Video?		</a:t>
            </a:r>
          </a:p>
        </p:txBody>
      </p:sp>
      <p:sp>
        <p:nvSpPr>
          <p:cNvPr id="18" name="Title 9"/>
          <p:cNvSpPr txBox="1">
            <a:spLocks/>
          </p:cNvSpPr>
          <p:nvPr/>
        </p:nvSpPr>
        <p:spPr>
          <a:xfrm>
            <a:off x="292100" y="2642516"/>
            <a:ext cx="8572500" cy="112938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000069"/>
                </a:solidFill>
                <a:latin typeface="Arial"/>
                <a:cs typeface="Arial"/>
              </a:rPr>
              <a:t>It may be an animation, converted film or series of pictures, PowerPoint or computer generated message. </a:t>
            </a:r>
            <a:endParaRPr lang="en-US" sz="2400" b="1" dirty="0">
              <a:solidFill>
                <a:srgbClr val="000069"/>
              </a:solidFill>
              <a:latin typeface="Arial"/>
              <a:cs typeface="Arial"/>
            </a:endParaRPr>
          </a:p>
        </p:txBody>
      </p:sp>
      <p:sp>
        <p:nvSpPr>
          <p:cNvPr id="19" name="Title 9"/>
          <p:cNvSpPr txBox="1">
            <a:spLocks/>
          </p:cNvSpPr>
          <p:nvPr/>
        </p:nvSpPr>
        <p:spPr>
          <a:xfrm>
            <a:off x="254000" y="3569616"/>
            <a:ext cx="8572500" cy="104048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000069"/>
                </a:solidFill>
                <a:latin typeface="Arial"/>
                <a:cs typeface="Arial"/>
              </a:rPr>
              <a:t>It may feature a live program, event, training session, executive meeting or other communication. </a:t>
            </a:r>
            <a:endParaRPr lang="en-US" sz="2400" b="1" dirty="0">
              <a:solidFill>
                <a:srgbClr val="000069"/>
              </a:solidFill>
              <a:latin typeface="Arial"/>
              <a:cs typeface="Arial"/>
            </a:endParaRPr>
          </a:p>
        </p:txBody>
      </p:sp>
    </p:spTree>
    <p:extLst>
      <p:ext uri="{BB962C8B-B14F-4D97-AF65-F5344CB8AC3E}">
        <p14:creationId xmlns:p14="http://schemas.microsoft.com/office/powerpoint/2010/main" val="2772851961"/>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7" name="Text Box 21"/>
          <p:cNvSpPr txBox="1">
            <a:spLocks noChangeArrowheads="1"/>
          </p:cNvSpPr>
          <p:nvPr/>
        </p:nvSpPr>
        <p:spPr bwMode="auto">
          <a:xfrm>
            <a:off x="33951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Technology Timeline		</a:t>
            </a:r>
          </a:p>
        </p:txBody>
      </p:sp>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pic>
        <p:nvPicPr>
          <p:cNvPr id="3" name="Picture 2" descr="Technology through 2006.jpg"/>
          <p:cNvPicPr>
            <a:picLocks noChangeAspect="1"/>
          </p:cNvPicPr>
          <p:nvPr/>
        </p:nvPicPr>
        <p:blipFill rotWithShape="1">
          <a:blip r:embed="rId3">
            <a:extLst>
              <a:ext uri="{28A0092B-C50C-407E-A947-70E740481C1C}">
                <a14:useLocalDpi xmlns:a14="http://schemas.microsoft.com/office/drawing/2010/main" val="0"/>
              </a:ext>
            </a:extLst>
          </a:blip>
          <a:srcRect l="5032" t="3209" r="9171" b="10124"/>
          <a:stretch/>
        </p:blipFill>
        <p:spPr>
          <a:xfrm>
            <a:off x="1327964" y="1015999"/>
            <a:ext cx="6317435" cy="3611433"/>
          </a:xfrm>
          <a:prstGeom prst="rect">
            <a:avLst/>
          </a:prstGeom>
        </p:spPr>
      </p:pic>
    </p:spTree>
    <p:extLst>
      <p:ext uri="{BB962C8B-B14F-4D97-AF65-F5344CB8AC3E}">
        <p14:creationId xmlns:p14="http://schemas.microsoft.com/office/powerpoint/2010/main" val="3395869582"/>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5"/>
          <p:cNvSpPr>
            <a:spLocks noChangeArrowheads="1"/>
          </p:cNvSpPr>
          <p:nvPr/>
        </p:nvSpPr>
        <p:spPr bwMode="auto">
          <a:xfrm>
            <a:off x="660400" y="1047690"/>
            <a:ext cx="7327900" cy="2978210"/>
          </a:xfrm>
          <a:prstGeom prst="rect">
            <a:avLst/>
          </a:prstGeom>
          <a:gradFill rotWithShape="0">
            <a:gsLst>
              <a:gs pos="0">
                <a:srgbClr val="B2B2B2"/>
              </a:gs>
              <a:gs pos="50000">
                <a:srgbClr val="2F61FF"/>
              </a:gs>
              <a:gs pos="100000">
                <a:srgbClr val="B2B2B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a:p>
        </p:txBody>
      </p:sp>
      <p:sp>
        <p:nvSpPr>
          <p:cNvPr id="137237" name="Text Box 21"/>
          <p:cNvSpPr txBox="1">
            <a:spLocks noChangeArrowheads="1"/>
          </p:cNvSpPr>
          <p:nvPr/>
        </p:nvSpPr>
        <p:spPr bwMode="auto">
          <a:xfrm>
            <a:off x="3395127" y="1284310"/>
            <a:ext cx="562187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Top Disruptive Technologies		</a:t>
            </a:r>
          </a:p>
        </p:txBody>
      </p:sp>
      <p:sp>
        <p:nvSpPr>
          <p:cNvPr id="15" name="Content Placeholder 2"/>
          <p:cNvSpPr txBox="1">
            <a:spLocks/>
          </p:cNvSpPr>
          <p:nvPr/>
        </p:nvSpPr>
        <p:spPr>
          <a:xfrm>
            <a:off x="863600" y="1139158"/>
            <a:ext cx="8255000" cy="28867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smtClean="0">
                <a:solidFill>
                  <a:srgbClr val="000069"/>
                </a:solidFill>
                <a:latin typeface="Arial"/>
                <a:cs typeface="Arial"/>
              </a:rPr>
              <a:t>Mobility</a:t>
            </a:r>
          </a:p>
          <a:p>
            <a:pPr marL="0" indent="0">
              <a:buNone/>
            </a:pPr>
            <a:r>
              <a:rPr lang="en-US" sz="2400" b="1" dirty="0" smtClean="0">
                <a:solidFill>
                  <a:srgbClr val="000069"/>
                </a:solidFill>
                <a:latin typeface="Arial"/>
                <a:cs typeface="Arial"/>
              </a:rPr>
              <a:t>Social Media</a:t>
            </a:r>
          </a:p>
          <a:p>
            <a:pPr marL="0" indent="0">
              <a:buNone/>
            </a:pPr>
            <a:r>
              <a:rPr lang="en-US" sz="2400" b="1" dirty="0" smtClean="0">
                <a:solidFill>
                  <a:srgbClr val="000069"/>
                </a:solidFill>
                <a:latin typeface="Arial"/>
                <a:cs typeface="Arial"/>
              </a:rPr>
              <a:t>Virtual Reality / Augmented Reality / 360 Video</a:t>
            </a:r>
          </a:p>
          <a:p>
            <a:pPr marL="0" indent="0">
              <a:buNone/>
            </a:pPr>
            <a:r>
              <a:rPr lang="en-US" sz="2400" b="1" dirty="0" smtClean="0">
                <a:solidFill>
                  <a:srgbClr val="000069"/>
                </a:solidFill>
                <a:latin typeface="Arial"/>
                <a:cs typeface="Arial"/>
              </a:rPr>
              <a:t>Internet of Things (IoT)</a:t>
            </a:r>
          </a:p>
          <a:p>
            <a:pPr marL="0" indent="0">
              <a:buNone/>
            </a:pPr>
            <a:r>
              <a:rPr lang="en-US" sz="2400" b="1" dirty="0" smtClean="0">
                <a:solidFill>
                  <a:srgbClr val="000069"/>
                </a:solidFill>
                <a:latin typeface="Arial"/>
                <a:cs typeface="Arial"/>
              </a:rPr>
              <a:t>Artificial Intelligence (AI)</a:t>
            </a:r>
          </a:p>
          <a:p>
            <a:pPr marL="0" indent="0">
              <a:buNone/>
            </a:pPr>
            <a:r>
              <a:rPr lang="en-US" sz="2400" b="1" dirty="0" smtClean="0">
                <a:solidFill>
                  <a:srgbClr val="000069"/>
                </a:solidFill>
                <a:latin typeface="Arial"/>
                <a:cs typeface="Arial"/>
              </a:rPr>
              <a:t>Video Content Management Systems (VCMS)</a:t>
            </a:r>
          </a:p>
        </p:txBody>
      </p:sp>
      <p:grpSp>
        <p:nvGrpSpPr>
          <p:cNvPr id="24" name="Group 23"/>
          <p:cNvGrpSpPr/>
          <p:nvPr/>
        </p:nvGrpSpPr>
        <p:grpSpPr>
          <a:xfrm>
            <a:off x="114300" y="70515"/>
            <a:ext cx="4902200" cy="857250"/>
            <a:chOff x="114300" y="70515"/>
            <a:chExt cx="4902200" cy="857250"/>
          </a:xfrm>
        </p:grpSpPr>
        <p:sp>
          <p:nvSpPr>
            <p:cNvPr id="25" name="Title 1"/>
            <p:cNvSpPr txBox="1">
              <a:spLocks/>
            </p:cNvSpPr>
            <p:nvPr/>
          </p:nvSpPr>
          <p:spPr>
            <a:xfrm>
              <a:off x="114300" y="70515"/>
              <a:ext cx="4902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26" name="Group 25"/>
            <p:cNvGrpSpPr/>
            <p:nvPr/>
          </p:nvGrpSpPr>
          <p:grpSpPr>
            <a:xfrm>
              <a:off x="1259528" y="393633"/>
              <a:ext cx="317846" cy="291664"/>
              <a:chOff x="7406407" y="623698"/>
              <a:chExt cx="604623" cy="583521"/>
            </a:xfrm>
          </p:grpSpPr>
          <p:sp>
            <p:nvSpPr>
              <p:cNvPr id="27" name="Oval 26"/>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28" name="Donut 27"/>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29" name="Isosceles Triangle 28"/>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sp>
        <p:nvSpPr>
          <p:cNvPr id="32" name="Line 9"/>
          <p:cNvSpPr>
            <a:spLocks noChangeShapeType="1"/>
          </p:cNvSpPr>
          <p:nvPr/>
        </p:nvSpPr>
        <p:spPr bwMode="auto">
          <a:xfrm>
            <a:off x="520700" y="4191000"/>
            <a:ext cx="7708900"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 name="Line 45"/>
          <p:cNvSpPr>
            <a:spLocks noChangeShapeType="1"/>
          </p:cNvSpPr>
          <p:nvPr/>
        </p:nvSpPr>
        <p:spPr bwMode="auto">
          <a:xfrm flipV="1">
            <a:off x="533400" y="1066800"/>
            <a:ext cx="0" cy="31242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 name="Text Box 10"/>
          <p:cNvSpPr txBox="1">
            <a:spLocks noChangeArrowheads="1"/>
          </p:cNvSpPr>
          <p:nvPr/>
        </p:nvSpPr>
        <p:spPr bwMode="auto">
          <a:xfrm>
            <a:off x="7645400" y="41910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b="1" dirty="0" smtClean="0">
                <a:solidFill>
                  <a:srgbClr val="000090"/>
                </a:solidFill>
                <a:latin typeface="Arial"/>
                <a:cs typeface="Arial"/>
              </a:rPr>
              <a:t>2017</a:t>
            </a:r>
            <a:endParaRPr lang="en-US" sz="1400" b="1" dirty="0">
              <a:solidFill>
                <a:srgbClr val="000090"/>
              </a:solidFill>
              <a:latin typeface="Arial"/>
              <a:cs typeface="Arial"/>
            </a:endParaRPr>
          </a:p>
        </p:txBody>
      </p:sp>
      <p:sp>
        <p:nvSpPr>
          <p:cNvPr id="35" name="Text Box 21"/>
          <p:cNvSpPr txBox="1">
            <a:spLocks noChangeArrowheads="1"/>
          </p:cNvSpPr>
          <p:nvPr/>
        </p:nvSpPr>
        <p:spPr bwMode="auto">
          <a:xfrm>
            <a:off x="33951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smtClean="0">
                <a:solidFill>
                  <a:srgbClr val="FF0000"/>
                </a:solidFill>
              </a:rPr>
              <a:t>Technology Timeline		</a:t>
            </a:r>
          </a:p>
        </p:txBody>
      </p:sp>
    </p:spTree>
    <p:extLst>
      <p:ext uri="{BB962C8B-B14F-4D97-AF65-F5344CB8AC3E}">
        <p14:creationId xmlns:p14="http://schemas.microsoft.com/office/powerpoint/2010/main" val="999965850"/>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par>
                                <p:cTn id="8" presetID="22" presetClass="entr" presetSubtype="8" fill="hold" grpId="1"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wipe(left)">
                                      <p:cBhvr>
                                        <p:cTn id="10" dur="500"/>
                                        <p:tgtEl>
                                          <p:spTgt spid="15">
                                            <p:txEl>
                                              <p:pRg st="1" end="1"/>
                                            </p:txEl>
                                          </p:spTgt>
                                        </p:tgtEl>
                                      </p:cBhvr>
                                    </p:animEffect>
                                  </p:childTnLst>
                                </p:cTn>
                              </p:par>
                              <p:par>
                                <p:cTn id="11" presetID="22" presetClass="entr" presetSubtype="8" fill="hold" grpId="1"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wipe(left)">
                                      <p:cBhvr>
                                        <p:cTn id="13" dur="500"/>
                                        <p:tgtEl>
                                          <p:spTgt spid="15">
                                            <p:txEl>
                                              <p:pRg st="2" end="2"/>
                                            </p:txEl>
                                          </p:spTgt>
                                        </p:tgtEl>
                                      </p:cBhvr>
                                    </p:animEffect>
                                  </p:childTnLst>
                                </p:cTn>
                              </p:par>
                              <p:par>
                                <p:cTn id="14" presetID="22" presetClass="entr" presetSubtype="8" fill="hold" grpId="1" nodeType="withEffect">
                                  <p:stCondLst>
                                    <p:cond delay="0"/>
                                  </p:stCondLst>
                                  <p:childTnLst>
                                    <p:set>
                                      <p:cBhvr>
                                        <p:cTn id="15" dur="1" fill="hold">
                                          <p:stCondLst>
                                            <p:cond delay="0"/>
                                          </p:stCondLst>
                                        </p:cTn>
                                        <p:tgtEl>
                                          <p:spTgt spid="15">
                                            <p:txEl>
                                              <p:pRg st="3" end="3"/>
                                            </p:txEl>
                                          </p:spTgt>
                                        </p:tgtEl>
                                        <p:attrNameLst>
                                          <p:attrName>style.visibility</p:attrName>
                                        </p:attrNameLst>
                                      </p:cBhvr>
                                      <p:to>
                                        <p:strVal val="visible"/>
                                      </p:to>
                                    </p:set>
                                    <p:animEffect transition="in" filter="wipe(left)">
                                      <p:cBhvr>
                                        <p:cTn id="16" dur="500"/>
                                        <p:tgtEl>
                                          <p:spTgt spid="15">
                                            <p:txEl>
                                              <p:pRg st="3" end="3"/>
                                            </p:txEl>
                                          </p:spTgt>
                                        </p:tgtEl>
                                      </p:cBhvr>
                                    </p:animEffect>
                                  </p:childTnLst>
                                </p:cTn>
                              </p:par>
                              <p:par>
                                <p:cTn id="17" presetID="22" presetClass="entr" presetSubtype="8" fill="hold" grpId="1" nodeType="with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animEffect transition="in" filter="wipe(left)">
                                      <p:cBhvr>
                                        <p:cTn id="19" dur="500"/>
                                        <p:tgtEl>
                                          <p:spTgt spid="15">
                                            <p:txEl>
                                              <p:pRg st="4" end="4"/>
                                            </p:txEl>
                                          </p:spTgt>
                                        </p:tgtEl>
                                      </p:cBhvr>
                                    </p:animEffect>
                                  </p:childTnLst>
                                </p:cTn>
                              </p:par>
                              <p:par>
                                <p:cTn id="20" presetID="22" presetClass="entr" presetSubtype="8" fill="hold" grpId="1" nodeType="withEffect">
                                  <p:stCondLst>
                                    <p:cond delay="0"/>
                                  </p:stCondLst>
                                  <p:childTnLst>
                                    <p:set>
                                      <p:cBhvr>
                                        <p:cTn id="21" dur="1" fill="hold">
                                          <p:stCondLst>
                                            <p:cond delay="0"/>
                                          </p:stCondLst>
                                        </p:cTn>
                                        <p:tgtEl>
                                          <p:spTgt spid="15">
                                            <p:txEl>
                                              <p:pRg st="5" end="5"/>
                                            </p:txEl>
                                          </p:spTgt>
                                        </p:tgtEl>
                                        <p:attrNameLst>
                                          <p:attrName>style.visibility</p:attrName>
                                        </p:attrNameLst>
                                      </p:cBhvr>
                                      <p:to>
                                        <p:strVal val="visible"/>
                                      </p:to>
                                    </p:set>
                                    <p:animEffect transition="in" filter="wipe(left)">
                                      <p:cBhvr>
                                        <p:cTn id="22" dur="500"/>
                                        <p:tgtEl>
                                          <p:spTgt spid="15">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37237"/>
                                        </p:tgtEl>
                                        <p:attrNameLst>
                                          <p:attrName>style.visibility</p:attrName>
                                        </p:attrNameLst>
                                      </p:cBhvr>
                                      <p:to>
                                        <p:strVal val="visible"/>
                                      </p:to>
                                    </p:set>
                                    <p:animEffect transition="in" filter="wipe(left)">
                                      <p:cBhvr>
                                        <p:cTn id="25" dur="500"/>
                                        <p:tgtEl>
                                          <p:spTgt spid="137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7" grpId="0"/>
      <p:bldP spid="15" grpI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7000" y="70515"/>
            <a:ext cx="8839200" cy="857250"/>
            <a:chOff x="127000" y="70515"/>
            <a:chExt cx="8839200" cy="857250"/>
          </a:xfrm>
        </p:grpSpPr>
        <p:sp>
          <p:nvSpPr>
            <p:cNvPr id="7" name="Title 1"/>
            <p:cNvSpPr txBox="1">
              <a:spLocks/>
            </p:cNvSpPr>
            <p:nvPr/>
          </p:nvSpPr>
          <p:spPr>
            <a:xfrm>
              <a:off x="127000" y="70515"/>
              <a:ext cx="8839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Vide    For Learning</a:t>
              </a:r>
              <a:endParaRPr lang="en-US" dirty="0"/>
            </a:p>
          </p:txBody>
        </p:sp>
        <p:grpSp>
          <p:nvGrpSpPr>
            <p:cNvPr id="8" name="Group 7"/>
            <p:cNvGrpSpPr/>
            <p:nvPr/>
          </p:nvGrpSpPr>
          <p:grpSpPr>
            <a:xfrm>
              <a:off x="1259528" y="393633"/>
              <a:ext cx="317846" cy="291664"/>
              <a:chOff x="7406407" y="623698"/>
              <a:chExt cx="604623" cy="583521"/>
            </a:xfrm>
          </p:grpSpPr>
          <p:sp>
            <p:nvSpPr>
              <p:cNvPr id="9" name="Oval 8"/>
              <p:cNvSpPr/>
              <p:nvPr/>
            </p:nvSpPr>
            <p:spPr>
              <a:xfrm>
                <a:off x="7430583" y="654070"/>
                <a:ext cx="544175" cy="551482"/>
              </a:xfrm>
              <a:prstGeom prst="ellipse">
                <a:avLst/>
              </a:prstGeom>
              <a:solidFill>
                <a:srgbClr val="FF02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Donut 9"/>
              <p:cNvSpPr/>
              <p:nvPr/>
            </p:nvSpPr>
            <p:spPr>
              <a:xfrm>
                <a:off x="7406407" y="623698"/>
                <a:ext cx="604623" cy="583521"/>
              </a:xfrm>
              <a:prstGeom prst="donut">
                <a:avLst>
                  <a:gd name="adj" fmla="val 7228"/>
                </a:avLst>
              </a:prstGeom>
              <a:scene3d>
                <a:camera prst="orthographicFront"/>
                <a:lightRig rig="threePt" dir="t"/>
              </a:scene3d>
              <a:sp3d>
                <a:bevelT w="374650" h="1206500"/>
                <a:bevelB w="190500" h="133350" prst="hardEdge"/>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sp>
            <p:nvSpPr>
              <p:cNvPr id="11" name="Isosceles Triangle 10"/>
              <p:cNvSpPr/>
              <p:nvPr/>
            </p:nvSpPr>
            <p:spPr>
              <a:xfrm rot="5400000">
                <a:off x="7570073" y="768402"/>
                <a:ext cx="396557" cy="299083"/>
              </a:xfrm>
              <a:prstGeom prst="triangle">
                <a:avLst/>
              </a:prstGeom>
              <a:scene3d>
                <a:camera prst="orthographicFront"/>
                <a:lightRig rig="threePt" dir="t"/>
              </a:scene3d>
              <a:sp3d>
                <a:bevelT w="279400" h="67945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grpSp>
      </p:grpSp>
      <p:sp>
        <p:nvSpPr>
          <p:cNvPr id="12" name="Content Placeholder 2"/>
          <p:cNvSpPr txBox="1">
            <a:spLocks/>
          </p:cNvSpPr>
          <p:nvPr/>
        </p:nvSpPr>
        <p:spPr>
          <a:xfrm>
            <a:off x="444500" y="1139158"/>
            <a:ext cx="7886700" cy="5664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3000" b="1" dirty="0" smtClean="0">
                <a:solidFill>
                  <a:srgbClr val="000069"/>
                </a:solidFill>
                <a:latin typeface="Arial"/>
                <a:cs typeface="Arial"/>
              </a:rPr>
              <a:t>What Employees Want/Need:</a:t>
            </a:r>
          </a:p>
        </p:txBody>
      </p:sp>
      <p:sp>
        <p:nvSpPr>
          <p:cNvPr id="13" name="Content Placeholder 2"/>
          <p:cNvSpPr>
            <a:spLocks noGrp="1"/>
          </p:cNvSpPr>
          <p:nvPr>
            <p:ph idx="1"/>
          </p:nvPr>
        </p:nvSpPr>
        <p:spPr>
          <a:xfrm>
            <a:off x="939800" y="1593852"/>
            <a:ext cx="7543800" cy="2432049"/>
          </a:xfrm>
        </p:spPr>
        <p:txBody>
          <a:bodyPr/>
          <a:lstStyle/>
          <a:p>
            <a:pPr marL="0" indent="0">
              <a:buNone/>
            </a:pPr>
            <a:r>
              <a:rPr lang="en-US" dirty="0" smtClean="0">
                <a:solidFill>
                  <a:srgbClr val="000046"/>
                </a:solidFill>
                <a:latin typeface="Arial"/>
                <a:cs typeface="Arial"/>
              </a:rPr>
              <a:t>Quick, easy, logical access to… concise videos that guide them and support their ability to perform well…w</a:t>
            </a:r>
            <a:r>
              <a:rPr lang="en-US" dirty="0" smtClean="0">
                <a:solidFill>
                  <a:srgbClr val="000046"/>
                </a:solidFill>
                <a:effectLst/>
                <a:latin typeface="Arial"/>
                <a:cs typeface="Arial"/>
              </a:rPr>
              <a:t>here and when required.</a:t>
            </a:r>
            <a:endParaRPr lang="en-US" dirty="0">
              <a:solidFill>
                <a:srgbClr val="000046"/>
              </a:solidFill>
              <a:latin typeface="Arial"/>
              <a:cs typeface="Arial"/>
            </a:endParaRPr>
          </a:p>
        </p:txBody>
      </p:sp>
      <p:sp>
        <p:nvSpPr>
          <p:cNvPr id="14" name="TextBox 13"/>
          <p:cNvSpPr txBox="1"/>
          <p:nvPr/>
        </p:nvSpPr>
        <p:spPr bwMode="auto">
          <a:xfrm>
            <a:off x="1560693" y="4177639"/>
            <a:ext cx="6155272" cy="656590"/>
          </a:xfrm>
          <a:prstGeom prst="rect">
            <a:avLst/>
          </a:prstGeom>
          <a:noFill/>
        </p:spPr>
        <p:txBody>
          <a:bodyPr wrap="square">
            <a:spAutoFit/>
          </a:bodyPr>
          <a:lstStyle/>
          <a:p>
            <a:pPr algn="ctr">
              <a:lnSpc>
                <a:spcPct val="90000"/>
              </a:lnSpc>
              <a:defRPr/>
            </a:pPr>
            <a:r>
              <a:rPr lang="en-US" sz="4000" b="1" dirty="0" smtClean="0">
                <a:ln w="10541" cmpd="sng">
                  <a:solidFill>
                    <a:schemeClr val="accent1">
                      <a:shade val="88000"/>
                      <a:satMod val="110000"/>
                    </a:schemeClr>
                  </a:solidFill>
                  <a:prstDash val="solid"/>
                </a:ln>
                <a:solidFill>
                  <a:srgbClr val="6A102F"/>
                </a:solidFill>
                <a:latin typeface="Arial Black"/>
                <a:cs typeface="Arial Black"/>
              </a:rPr>
              <a:t>Easily Accessible</a:t>
            </a:r>
          </a:p>
        </p:txBody>
      </p:sp>
      <p:sp>
        <p:nvSpPr>
          <p:cNvPr id="15" name="TextBox 14"/>
          <p:cNvSpPr txBox="1"/>
          <p:nvPr/>
        </p:nvSpPr>
        <p:spPr bwMode="auto">
          <a:xfrm>
            <a:off x="1560690" y="3601915"/>
            <a:ext cx="6155272" cy="656590"/>
          </a:xfrm>
          <a:prstGeom prst="rect">
            <a:avLst/>
          </a:prstGeom>
          <a:noFill/>
        </p:spPr>
        <p:txBody>
          <a:bodyPr wrap="square">
            <a:spAutoFit/>
          </a:bodyPr>
          <a:lstStyle/>
          <a:p>
            <a:pPr algn="ctr">
              <a:lnSpc>
                <a:spcPct val="90000"/>
              </a:lnSpc>
              <a:defRPr/>
            </a:pPr>
            <a:r>
              <a:rPr lang="en-US" sz="4000" b="1" dirty="0" smtClean="0">
                <a:ln w="10541" cmpd="sng">
                  <a:solidFill>
                    <a:schemeClr val="accent1">
                      <a:shade val="88000"/>
                      <a:satMod val="110000"/>
                    </a:schemeClr>
                  </a:solidFill>
                  <a:prstDash val="solid"/>
                </a:ln>
                <a:solidFill>
                  <a:srgbClr val="6A102F"/>
                </a:solidFill>
                <a:latin typeface="Arial Black"/>
                <a:cs typeface="Arial Black"/>
              </a:rPr>
              <a:t>Readily Available</a:t>
            </a:r>
          </a:p>
        </p:txBody>
      </p:sp>
      <p:sp>
        <p:nvSpPr>
          <p:cNvPr id="16" name="Text Box 21"/>
          <p:cNvSpPr txBox="1">
            <a:spLocks noChangeArrowheads="1"/>
          </p:cNvSpPr>
          <p:nvPr/>
        </p:nvSpPr>
        <p:spPr bwMode="auto">
          <a:xfrm>
            <a:off x="3395127" y="268310"/>
            <a:ext cx="5621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marL="0" indent="0" algn="r">
              <a:defRPr/>
            </a:pPr>
            <a:r>
              <a:rPr lang="en-US" sz="2800" b="1" dirty="0" err="1" smtClean="0">
                <a:solidFill>
                  <a:srgbClr val="FF0000"/>
                </a:solidFill>
              </a:rPr>
              <a:t>IoT</a:t>
            </a:r>
            <a:r>
              <a:rPr lang="en-US" sz="2800" b="1" dirty="0" smtClean="0">
                <a:solidFill>
                  <a:srgbClr val="FF0000"/>
                </a:solidFill>
              </a:rPr>
              <a:t> &amp; VCMS		</a:t>
            </a:r>
          </a:p>
        </p:txBody>
      </p:sp>
    </p:spTree>
    <p:extLst>
      <p:ext uri="{BB962C8B-B14F-4D97-AF65-F5344CB8AC3E}">
        <p14:creationId xmlns:p14="http://schemas.microsoft.com/office/powerpoint/2010/main" val="1313358655"/>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dissolve">
                                      <p:cBhvr>
                                        <p:cTn id="11" dur="500"/>
                                        <p:tgtEl>
                                          <p:spTgt spid="1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73105</TotalTime>
  <Words>1057</Words>
  <Application>Microsoft Macintosh PowerPoint</Application>
  <PresentationFormat>On-screen Show (16:9)</PresentationFormat>
  <Paragraphs>298</Paragraphs>
  <Slides>38</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ClipArt</vt:lpstr>
      <vt:lpstr>PowerPoint Presentation</vt:lpstr>
      <vt:lpstr>The Impact of The Internet of Things (IoT) and Video Content Management Systems (VCMS) </vt:lpstr>
      <vt:lpstr>Broadcast Television </vt:lpstr>
      <vt:lpstr>Thought Provoking Perspectives </vt:lpstr>
      <vt:lpstr>For Video-Centric Organizations…</vt:lpstr>
      <vt:lpstr>Anything involving visual (and audio) content, including recordings on hard media, the transmission of the content over a proprietary network (terrestrial or satellite) or content delivery network (CDN) via the public Internet.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 for Questions, Answers  and Engaging Interaction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FRB Presentation</dc:title>
  <dc:subject/>
  <dc:creator>David Lamb</dc:creator>
  <cp:keywords/>
  <dc:description/>
  <cp:lastModifiedBy>Randy Palubiak</cp:lastModifiedBy>
  <cp:revision>521</cp:revision>
  <dcterms:created xsi:type="dcterms:W3CDTF">2014-07-01T03:09:04Z</dcterms:created>
  <dcterms:modified xsi:type="dcterms:W3CDTF">2017-12-20T22:20:08Z</dcterms:modified>
  <cp:category/>
</cp:coreProperties>
</file>