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74" r:id="rId4"/>
    <p:sldId id="258" r:id="rId5"/>
    <p:sldId id="259" r:id="rId6"/>
    <p:sldId id="260" r:id="rId7"/>
    <p:sldId id="275" r:id="rId8"/>
    <p:sldId id="276" r:id="rId9"/>
    <p:sldId id="278" r:id="rId10"/>
    <p:sldId id="279" r:id="rId11"/>
    <p:sldId id="280" r:id="rId12"/>
    <p:sldId id="281" r:id="rId13"/>
    <p:sldId id="282" r:id="rId14"/>
    <p:sldId id="261" r:id="rId15"/>
    <p:sldId id="277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83" r:id="rId27"/>
    <p:sldId id="272" r:id="rId28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48"/>
    <p:restoredTop sz="94541"/>
  </p:normalViewPr>
  <p:slideViewPr>
    <p:cSldViewPr snapToGrid="0" snapToObjects="1">
      <p:cViewPr>
        <p:scale>
          <a:sx n="120" d="100"/>
          <a:sy n="120" d="100"/>
        </p:scale>
        <p:origin x="-3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193EF-404D-9E4E-9310-1F005F6156C0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3659E-C943-B542-84FB-51D3FD781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384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81B0A-BE7B-3D4E-8B07-31D15B9EAB0B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5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5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5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62955-3A50-A341-AC46-917319765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78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62955-3A50-A341-AC46-9173197656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10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62955-3A50-A341-AC46-9173197656D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6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002210C-8982-9347-8171-445CC2244DB5}" type="datetime1">
              <a:rPr lang="en-US" smtClean="0"/>
              <a:t>11/28/18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EEA4A-6B1E-084B-9F5D-1FB2EA0EA9C9}" type="datetime1">
              <a:rPr lang="en-US" smtClean="0"/>
              <a:t>11/28/18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5C550-623B-0D48-B32F-09BF3D3CC435}" type="datetime1">
              <a:rPr lang="en-US" smtClean="0"/>
              <a:t>11/28/18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17F4-2117-A14F-9C43-BEC3C5EFAD4C}" type="datetime1">
              <a:rPr lang="en-US" smtClean="0"/>
              <a:t>11/28/18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81991-DB86-564B-9C69-D0562EE05F83}" type="datetime1">
              <a:rPr lang="en-US" smtClean="0"/>
              <a:t>11/28/18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999D-BE2F-C54C-BBF3-B4FBEE54AC2B}" type="datetime1">
              <a:rPr lang="en-US" smtClean="0"/>
              <a:t>11/28/18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826E-A17D-BB44-9498-712E87315B85}" type="datetime1">
              <a:rPr lang="en-US" smtClean="0"/>
              <a:t>11/28/18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7CBD41EC-FB90-2842-A5E8-D6FADB79358B}" type="datetime1">
              <a:rPr lang="en-US" smtClean="0"/>
              <a:t>11/28/18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88834EFA-E1DB-F04E-B6C0-D14E680E1836}" type="datetime1">
              <a:rPr lang="en-US" smtClean="0"/>
              <a:t>11/28/18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C7BC-3518-1842-B845-B074D2CEBDC3}" type="datetime1">
              <a:rPr lang="en-US" smtClean="0"/>
              <a:t>11/28/18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51BE7-E525-E943-BEDF-8F4061C36FF4}" type="datetime1">
              <a:rPr lang="en-US" smtClean="0"/>
              <a:t>11/28/18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0ED8-20EC-1B4B-B09A-37540303603A}" type="datetime1">
              <a:rPr lang="en-US" smtClean="0"/>
              <a:t>11/28/18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8558-1F05-C94E-9531-32F0A050EEFA}" type="datetime1">
              <a:rPr lang="en-US" smtClean="0"/>
              <a:t>11/28/18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D8145-69FA-CB47-B382-2E84FB184502}" type="datetime1">
              <a:rPr lang="en-US" smtClean="0"/>
              <a:t>11/28/18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A2186-BA3A-E24B-B658-B1C46600EE1A}" type="datetime1">
              <a:rPr lang="en-US" smtClean="0"/>
              <a:t>11/28/18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FFACC-B15D-2B49-B06A-1FCDCFD933CE}" type="datetime1">
              <a:rPr lang="en-US" smtClean="0"/>
              <a:t>11/28/18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7226-4036-7C4D-AC25-18523829BD02}" type="datetime1">
              <a:rPr lang="en-US" smtClean="0"/>
              <a:t>11/28/18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DB9EDB1B-30F5-D749-9679-0A2008F23FF3}" type="datetime1">
              <a:rPr lang="en-US" smtClean="0"/>
              <a:t>11/28/18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54727"/>
            <a:ext cx="9460036" cy="2590800"/>
          </a:xfrm>
        </p:spPr>
        <p:txBody>
          <a:bodyPr/>
          <a:lstStyle/>
          <a:p>
            <a:r>
              <a:rPr lang="en-US" dirty="0" smtClean="0"/>
              <a:t>Instructional Designers as Organizational</a:t>
            </a:r>
            <a:br>
              <a:rPr lang="en-US" dirty="0" smtClean="0"/>
            </a:br>
            <a:r>
              <a:rPr lang="en-US" smtClean="0"/>
              <a:t>Change Agents &amp; Leaders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4" y="4197927"/>
            <a:ext cx="10015965" cy="1995055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Dr. Carla Lane, Capella University           </a:t>
            </a:r>
          </a:p>
          <a:p>
            <a:r>
              <a:rPr lang="en-US" dirty="0" smtClean="0"/>
              <a:t>Federal Government Distance Learning association</a:t>
            </a:r>
          </a:p>
          <a:p>
            <a:r>
              <a:rPr lang="en-US" dirty="0" smtClean="0"/>
              <a:t>Government Learning Technology Symposium, Washington D.C. 11/28/2018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1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Diffusion for Delivery Systems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309" y="2280061"/>
            <a:ext cx="7422078" cy="4539669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54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45" y="415637"/>
            <a:ext cx="8522947" cy="634648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992" y="1063416"/>
            <a:ext cx="2951137" cy="444664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30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144606" cy="706964"/>
          </a:xfrm>
        </p:spPr>
        <p:txBody>
          <a:bodyPr/>
          <a:lstStyle/>
          <a:p>
            <a:r>
              <a:rPr lang="en-US" dirty="0" smtClean="0"/>
              <a:t>5 Stages in Innovation </a:t>
            </a:r>
            <a:r>
              <a:rPr lang="en-US" smtClean="0"/>
              <a:t>Decision Process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945" y="2276919"/>
            <a:ext cx="8177064" cy="4485621"/>
          </a:xfrm>
        </p:spPr>
      </p:pic>
      <p:sp>
        <p:nvSpPr>
          <p:cNvPr id="6" name="Rectangle 5"/>
          <p:cNvSpPr/>
          <p:nvPr/>
        </p:nvSpPr>
        <p:spPr>
          <a:xfrm>
            <a:off x="160775" y="6008913"/>
            <a:ext cx="12861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Rogers, p.170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96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94" y="394497"/>
            <a:ext cx="8713055" cy="6463503"/>
          </a:xfrm>
        </p:spPr>
      </p:pic>
      <p:sp>
        <p:nvSpPr>
          <p:cNvPr id="5" name="TextBox 4"/>
          <p:cNvSpPr txBox="1"/>
          <p:nvPr/>
        </p:nvSpPr>
        <p:spPr>
          <a:xfrm>
            <a:off x="9154049" y="2893925"/>
            <a:ext cx="27231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Trying to convince    the mass of a new idea is useless.  </a:t>
            </a:r>
          </a:p>
          <a:p>
            <a:endParaRPr lang="en-US" dirty="0"/>
          </a:p>
          <a:p>
            <a:r>
              <a:rPr lang="en-US" dirty="0" smtClean="0"/>
              <a:t>Convince innovators and early adopters first.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1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Quotes About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4347" y="2292439"/>
            <a:ext cx="10255728" cy="4340181"/>
          </a:xfrm>
        </p:spPr>
        <p:txBody>
          <a:bodyPr numCol="1">
            <a:normAutofit fontScale="25000" lnSpcReduction="20000"/>
          </a:bodyPr>
          <a:lstStyle/>
          <a:p>
            <a:r>
              <a:rPr lang="en-US" sz="8000" b="1" dirty="0"/>
              <a:t>"The world as we have created it is a </a:t>
            </a:r>
            <a:r>
              <a:rPr lang="en-US" sz="8000" b="1" dirty="0" smtClean="0"/>
              <a:t>process </a:t>
            </a:r>
            <a:r>
              <a:rPr lang="en-US" sz="8000" b="1" dirty="0"/>
              <a:t>of our thinking. It cannot be changed without changing our thinking." </a:t>
            </a:r>
            <a:r>
              <a:rPr lang="en-US" sz="8000" b="1" dirty="0" smtClean="0"/>
              <a:t>                                                          Albert </a:t>
            </a:r>
            <a:r>
              <a:rPr lang="en-US" sz="8000" b="1" dirty="0"/>
              <a:t>Einstein </a:t>
            </a:r>
          </a:p>
          <a:p>
            <a:r>
              <a:rPr lang="en-US" sz="8000" b="1" dirty="0" smtClean="0"/>
              <a:t>"The </a:t>
            </a:r>
            <a:r>
              <a:rPr lang="en-US" sz="8000" b="1" dirty="0"/>
              <a:t>measure of intelligence is the </a:t>
            </a:r>
            <a:r>
              <a:rPr lang="en-US" sz="8000" b="1" dirty="0" smtClean="0"/>
              <a:t>ability to </a:t>
            </a:r>
            <a:r>
              <a:rPr lang="en-US" sz="8000" b="1" dirty="0"/>
              <a:t>change." </a:t>
            </a:r>
            <a:r>
              <a:rPr lang="en-US" sz="8000" b="1" dirty="0" smtClean="0"/>
              <a:t>                                     Albert </a:t>
            </a:r>
            <a:r>
              <a:rPr lang="en-US" sz="8000" b="1" dirty="0"/>
              <a:t>Einstein </a:t>
            </a:r>
            <a:endParaRPr lang="en-US" sz="8000" b="1" dirty="0" smtClean="0"/>
          </a:p>
          <a:p>
            <a:r>
              <a:rPr lang="en-US" sz="8000" b="1" dirty="0"/>
              <a:t>"Change is the process by which </a:t>
            </a:r>
            <a:r>
              <a:rPr lang="en-US" sz="8000" b="1" dirty="0" smtClean="0"/>
              <a:t>the future </a:t>
            </a:r>
            <a:r>
              <a:rPr lang="en-US" sz="8000" b="1" dirty="0"/>
              <a:t>invades our lives." </a:t>
            </a:r>
            <a:r>
              <a:rPr lang="en-US" sz="8000" b="1" dirty="0" smtClean="0"/>
              <a:t>                        Alvin </a:t>
            </a:r>
            <a:r>
              <a:rPr lang="en-US" sz="8000" b="1" dirty="0"/>
              <a:t>Toffler </a:t>
            </a:r>
          </a:p>
          <a:p>
            <a:r>
              <a:rPr lang="en-US" sz="8000" b="1" dirty="0" smtClean="0"/>
              <a:t>"The </a:t>
            </a:r>
            <a:r>
              <a:rPr lang="en-US" sz="8000" b="1" dirty="0"/>
              <a:t>people who resist change will </a:t>
            </a:r>
            <a:r>
              <a:rPr lang="en-US" sz="8000" b="1" dirty="0" smtClean="0"/>
              <a:t>be </a:t>
            </a:r>
            <a:r>
              <a:rPr lang="en-US" sz="8000" b="1" dirty="0"/>
              <a:t>confronted by the growing number of people who see that better ways are available, thanks </a:t>
            </a:r>
            <a:r>
              <a:rPr lang="en-US" sz="8000" b="1" dirty="0" smtClean="0"/>
              <a:t>to </a:t>
            </a:r>
            <a:r>
              <a:rPr lang="en-US" sz="8000" b="1" dirty="0"/>
              <a:t>technology."  </a:t>
            </a:r>
            <a:r>
              <a:rPr lang="en-US" sz="8000" b="1" dirty="0" smtClean="0"/>
              <a:t>          Bill Gates</a:t>
            </a:r>
          </a:p>
          <a:p>
            <a:r>
              <a:rPr lang="en-US" sz="8000" b="1" dirty="0"/>
              <a:t>"People don't resist change. They resist </a:t>
            </a:r>
            <a:r>
              <a:rPr lang="en-US" sz="8000" b="1" dirty="0" smtClean="0"/>
              <a:t>being </a:t>
            </a:r>
            <a:r>
              <a:rPr lang="en-US" sz="8000" b="1" dirty="0"/>
              <a:t>changed!" </a:t>
            </a:r>
            <a:r>
              <a:rPr lang="en-US" sz="8000" b="1" dirty="0" smtClean="0"/>
              <a:t>                               Peter </a:t>
            </a:r>
            <a:r>
              <a:rPr lang="en-US" sz="8000" b="1" dirty="0" err="1"/>
              <a:t>Senge</a:t>
            </a:r>
            <a:r>
              <a:rPr lang="en-US" sz="8000" b="1" dirty="0"/>
              <a:t> </a:t>
            </a:r>
            <a:endParaRPr lang="en-US" sz="8000" b="1" dirty="0" smtClean="0"/>
          </a:p>
          <a:p>
            <a:r>
              <a:rPr lang="en-US" sz="8000" b="1" dirty="0" smtClean="0"/>
              <a:t>Disneyland is the Happiest Place on Earth – Or Else!</a:t>
            </a:r>
          </a:p>
          <a:p>
            <a:pPr marL="0" indent="0">
              <a:buNone/>
            </a:pPr>
            <a:r>
              <a:rPr lang="en-US" sz="8000" b="1" dirty="0" smtClean="0"/>
              <a:t>     Lee </a:t>
            </a:r>
            <a:r>
              <a:rPr lang="en-US" sz="8000" b="1" dirty="0" err="1" smtClean="0"/>
              <a:t>Cockerell</a:t>
            </a:r>
            <a:r>
              <a:rPr lang="en-US" sz="8000" b="1" dirty="0" smtClean="0"/>
              <a:t>, EVP Disneyland (retired)</a:t>
            </a:r>
            <a:endParaRPr lang="en-US" sz="8000" b="1" dirty="0"/>
          </a:p>
          <a:p>
            <a:endParaRPr lang="en-US" sz="8000" dirty="0" smtClean="0"/>
          </a:p>
          <a:p>
            <a:endParaRPr lang="en-US" sz="8000" dirty="0" smtClean="0"/>
          </a:p>
          <a:p>
            <a:endParaRPr lang="en-US" sz="8000" dirty="0" smtClean="0"/>
          </a:p>
          <a:p>
            <a:endParaRPr lang="en-US" sz="4000" dirty="0"/>
          </a:p>
          <a:p>
            <a:endParaRPr lang="en-US" sz="4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08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Quotes About Change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"The world is changing very fast. Big will not beat small anymore. It will </a:t>
            </a:r>
            <a:r>
              <a:rPr lang="en-US" b="1" dirty="0" smtClean="0"/>
              <a:t>be </a:t>
            </a:r>
            <a:r>
              <a:rPr lang="en-US" b="1" dirty="0"/>
              <a:t>the fast beating the slow." </a:t>
            </a:r>
            <a:r>
              <a:rPr lang="en-US" b="1" dirty="0" smtClean="0"/>
              <a:t>                                                                             Rupert </a:t>
            </a:r>
            <a:r>
              <a:rPr lang="en-US" b="1" dirty="0"/>
              <a:t>Murdoch </a:t>
            </a:r>
          </a:p>
          <a:p>
            <a:r>
              <a:rPr lang="en-US" b="1" dirty="0"/>
              <a:t>"Your success in life isn't based on your ability to simply change. It is based  on your ability to change faster than your competition, customers, and business." </a:t>
            </a:r>
            <a:r>
              <a:rPr lang="en-US" b="1" dirty="0" smtClean="0"/>
              <a:t>                                                                                                            Mark </a:t>
            </a:r>
            <a:r>
              <a:rPr lang="en-US" b="1" dirty="0"/>
              <a:t>Sanborn </a:t>
            </a:r>
          </a:p>
          <a:p>
            <a:r>
              <a:rPr lang="en-US" b="1" dirty="0"/>
              <a:t>"In times of change learners inherit </a:t>
            </a:r>
            <a:r>
              <a:rPr lang="en-US" b="1" dirty="0" smtClean="0"/>
              <a:t>the </a:t>
            </a:r>
            <a:r>
              <a:rPr lang="en-US" b="1" dirty="0"/>
              <a:t>Earth while the learned find themselves beautifully equipped </a:t>
            </a:r>
            <a:r>
              <a:rPr lang="en-US" b="1" dirty="0" smtClean="0"/>
              <a:t>to </a:t>
            </a:r>
            <a:r>
              <a:rPr lang="en-US" b="1" dirty="0"/>
              <a:t>deal with a world that no longer exists." Eric Hoffer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69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the Classroom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264" y="2273968"/>
            <a:ext cx="7832558" cy="3745832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Create opportunities for learning which may mean giving up some control of the learning process or course model.</a:t>
            </a:r>
          </a:p>
          <a:p>
            <a:r>
              <a:rPr lang="en-US" sz="2000" b="1" dirty="0" smtClean="0"/>
              <a:t>Make it possible for learners to get the information         they need.  </a:t>
            </a:r>
          </a:p>
          <a:p>
            <a:r>
              <a:rPr lang="en-US" sz="2000" b="1" dirty="0" smtClean="0"/>
              <a:t>Use competency based training, video libraries of training, or the flipped classroom.</a:t>
            </a:r>
          </a:p>
          <a:p>
            <a:r>
              <a:rPr lang="en-US" sz="2000" b="1" dirty="0" smtClean="0"/>
              <a:t>Make learners responsible for their learning so that          you foster an integration of their talent and knowledge.</a:t>
            </a:r>
          </a:p>
          <a:p>
            <a:r>
              <a:rPr lang="en-US" sz="2000" b="1" dirty="0" smtClean="0"/>
              <a:t>The transfer of knowledge must take new paths away from the traditional class or traditional online class. </a:t>
            </a:r>
          </a:p>
          <a:p>
            <a:r>
              <a:rPr lang="en-US" sz="2000" b="1" dirty="0" smtClean="0"/>
              <a:t>Learning should start at any time – not always when            a class is scheduled.  </a:t>
            </a: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127" y="2899611"/>
            <a:ext cx="3469609" cy="290742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06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the Classroom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168" y="2303812"/>
            <a:ext cx="7037119" cy="4554187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We need to deliver more training in much less time</a:t>
            </a:r>
          </a:p>
          <a:p>
            <a:r>
              <a:rPr lang="en-US" sz="2000" b="1" dirty="0" smtClean="0"/>
              <a:t>Deliver training when it is needed so it has to be anticipated and delivered  for the individual learner when it is most needed</a:t>
            </a:r>
            <a:r>
              <a:rPr lang="en-US" sz="2000" b="1" dirty="0" smtClean="0"/>
              <a:t>. </a:t>
            </a:r>
            <a:r>
              <a:rPr lang="en-US" sz="2000" b="1" dirty="0" smtClean="0"/>
              <a:t>Just in time </a:t>
            </a:r>
            <a:r>
              <a:rPr lang="en-US" sz="2000" b="1" dirty="0" smtClean="0"/>
              <a:t>training/micro-learning </a:t>
            </a:r>
            <a:r>
              <a:rPr lang="en-US" sz="2000" b="1" dirty="0" smtClean="0"/>
              <a:t>is </a:t>
            </a:r>
            <a:r>
              <a:rPr lang="en-US" sz="2000" b="1" dirty="0" smtClean="0"/>
              <a:t>possible </a:t>
            </a:r>
            <a:r>
              <a:rPr lang="en-US" sz="2000" b="1" dirty="0" smtClean="0"/>
              <a:t>but </a:t>
            </a:r>
            <a:r>
              <a:rPr lang="en-US" sz="2000" b="1" dirty="0"/>
              <a:t> </a:t>
            </a:r>
            <a:r>
              <a:rPr lang="en-US" sz="2000" b="1" dirty="0" smtClean="0"/>
              <a:t>must anticipate it.</a:t>
            </a:r>
          </a:p>
          <a:p>
            <a:r>
              <a:rPr lang="en-US" sz="2000" b="1" dirty="0" smtClean="0"/>
              <a:t>We’re </a:t>
            </a:r>
            <a:r>
              <a:rPr lang="en-US" sz="2000" b="1" dirty="0" smtClean="0"/>
              <a:t>in a constant state of transformation.  We  have to transform learning to stay up with that.      The CLO and the instructional designer are the people most  in a position to do that.</a:t>
            </a:r>
          </a:p>
          <a:p>
            <a:r>
              <a:rPr lang="en-US" sz="2000" b="1" dirty="0" smtClean="0"/>
              <a:t>We have a huge need for leaders who can adapt   to the pace and get in front of it.</a:t>
            </a:r>
          </a:p>
          <a:p>
            <a:r>
              <a:rPr lang="en-US" sz="2000" b="1" dirty="0" smtClean="0"/>
              <a:t>Mobile training takes advantage of time that     might be wasted. </a:t>
            </a: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287" y="2517569"/>
            <a:ext cx="4205232" cy="283853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14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the Classroom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9438" y="2261938"/>
            <a:ext cx="7202765" cy="4495122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Learners can manage learning on their own time.  Find information, answer questions, and plan/drive their PD.</a:t>
            </a:r>
          </a:p>
          <a:p>
            <a:r>
              <a:rPr lang="en-US" sz="2000" b="1" dirty="0" smtClean="0"/>
              <a:t>Use YouTube videos for learning on the go.</a:t>
            </a:r>
          </a:p>
          <a:p>
            <a:r>
              <a:rPr lang="en-US" sz="2000" b="1" dirty="0" smtClean="0"/>
              <a:t>Access chunks of learning when time is available.</a:t>
            </a:r>
          </a:p>
          <a:p>
            <a:r>
              <a:rPr lang="en-US" sz="2000" b="1" dirty="0"/>
              <a:t>B</a:t>
            </a:r>
            <a:r>
              <a:rPr lang="en-US" sz="2000" b="1" dirty="0" smtClean="0"/>
              <a:t>uild competency without formal training classes either f2f or online.</a:t>
            </a:r>
          </a:p>
          <a:p>
            <a:r>
              <a:rPr lang="en-US" sz="2000" b="1" dirty="0" smtClean="0"/>
              <a:t>Design collaboration into learning so that learners learn from one another.</a:t>
            </a:r>
          </a:p>
          <a:p>
            <a:r>
              <a:rPr lang="en-US" sz="2000" b="1" dirty="0" smtClean="0"/>
              <a:t>Intrinsic motivation is a key to individual PD.</a:t>
            </a: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3" y="3007895"/>
            <a:ext cx="4256925" cy="241609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78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751" y="2651760"/>
            <a:ext cx="11357823" cy="3974670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All of this disrupts how learning is delivered.</a:t>
            </a:r>
          </a:p>
          <a:p>
            <a:r>
              <a:rPr lang="en-US" sz="2000" b="1" dirty="0" smtClean="0"/>
              <a:t>Moving out of the classroom</a:t>
            </a:r>
            <a:r>
              <a:rPr lang="is-IS" sz="2000" b="1" dirty="0" smtClean="0"/>
              <a:t>…</a:t>
            </a:r>
            <a:r>
              <a:rPr lang="en-US" sz="2000" b="1" dirty="0" smtClean="0"/>
              <a:t> </a:t>
            </a:r>
          </a:p>
          <a:p>
            <a:pPr lvl="1"/>
            <a:r>
              <a:rPr lang="en-US" sz="2000" b="1" dirty="0"/>
              <a:t>C</a:t>
            </a:r>
            <a:r>
              <a:rPr lang="en-US" sz="2000" b="1" dirty="0" smtClean="0"/>
              <a:t>hanges the pattern</a:t>
            </a:r>
            <a:r>
              <a:rPr lang="en-US" b="1" dirty="0" smtClean="0"/>
              <a:t>.</a:t>
            </a:r>
          </a:p>
          <a:p>
            <a:pPr lvl="1"/>
            <a:r>
              <a:rPr lang="en-US" sz="2000" b="1" dirty="0" smtClean="0"/>
              <a:t>Stops passive learning that often does not lead to job transfer.</a:t>
            </a:r>
          </a:p>
          <a:p>
            <a:pPr lvl="1"/>
            <a:r>
              <a:rPr lang="en-US" sz="2000" b="1" dirty="0"/>
              <a:t>L</a:t>
            </a:r>
            <a:r>
              <a:rPr lang="en-US" sz="2000" b="1" dirty="0" smtClean="0"/>
              <a:t>eads to learners creating their PD to support career growth. </a:t>
            </a:r>
          </a:p>
          <a:p>
            <a:pPr lvl="1"/>
            <a:r>
              <a:rPr lang="en-US" sz="2000" b="1" dirty="0"/>
              <a:t>C</a:t>
            </a:r>
            <a:r>
              <a:rPr lang="en-US" sz="2000" b="1" dirty="0" smtClean="0"/>
              <a:t>reates new social interaction based on PD.</a:t>
            </a:r>
          </a:p>
          <a:p>
            <a:r>
              <a:rPr lang="en-US" sz="2000" b="1" dirty="0" smtClean="0"/>
              <a:t>The tools are the mobile devices, platforms, and thoughtful instructional design that meets the needs of the individual and the organization .</a:t>
            </a: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631" y="973668"/>
            <a:ext cx="4078249" cy="276414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4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320766" cy="3888740"/>
          </a:xfrm>
        </p:spPr>
        <p:txBody>
          <a:bodyPr>
            <a:normAutofit/>
          </a:bodyPr>
          <a:lstStyle/>
          <a:p>
            <a:r>
              <a:rPr lang="en-US" sz="2000" b="1" i="1" dirty="0"/>
              <a:t>Dr. Carla Lane</a:t>
            </a:r>
            <a:r>
              <a:rPr lang="en-US" sz="2000" i="1" dirty="0"/>
              <a:t>, </a:t>
            </a:r>
            <a:endParaRPr lang="en-US" sz="2000" i="1" dirty="0" smtClean="0"/>
          </a:p>
          <a:p>
            <a:pPr marL="400050" lvl="1" indent="0">
              <a:buNone/>
            </a:pPr>
            <a:r>
              <a:rPr lang="en-US" sz="2000" i="1" dirty="0" smtClean="0"/>
              <a:t>IDOL and ELM, PhD and </a:t>
            </a:r>
            <a:r>
              <a:rPr lang="en-US" sz="2000" i="1" dirty="0" err="1" smtClean="0"/>
              <a:t>EdD</a:t>
            </a:r>
            <a:r>
              <a:rPr lang="en-US" sz="2000" i="1" dirty="0" smtClean="0"/>
              <a:t> Programs, Capella</a:t>
            </a:r>
          </a:p>
          <a:p>
            <a:pPr marL="400050" lvl="1" indent="0">
              <a:buNone/>
            </a:pPr>
            <a:r>
              <a:rPr lang="en-US" sz="2000" i="1" dirty="0" smtClean="0"/>
              <a:t>Vice President, </a:t>
            </a:r>
            <a:r>
              <a:rPr lang="en-US" sz="2000" i="1" dirty="0"/>
              <a:t>Higher Education Sector, FGDLA </a:t>
            </a:r>
            <a:r>
              <a:rPr lang="en-US" sz="2000" i="1" dirty="0" smtClean="0"/>
              <a:t>Board of Directors </a:t>
            </a:r>
          </a:p>
          <a:p>
            <a:pPr marL="400050" lvl="1" indent="0">
              <a:buNone/>
            </a:pP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33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Disrupted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138" y="2351314"/>
            <a:ext cx="7255823" cy="4232366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We have to move away from traditional classes –      f2f and online.</a:t>
            </a:r>
          </a:p>
          <a:p>
            <a:r>
              <a:rPr lang="en-US" sz="2000" b="1" dirty="0" smtClean="0"/>
              <a:t>Reconstitute academic model.  Even academics     are retooling to competency based models.</a:t>
            </a:r>
          </a:p>
          <a:p>
            <a:r>
              <a:rPr lang="en-US" sz="2000" b="1" dirty="0" smtClean="0"/>
              <a:t>The dated model is often still based on the Carnegie unit of 45 hours in a classroom seat for 1 credit.  </a:t>
            </a:r>
          </a:p>
          <a:p>
            <a:r>
              <a:rPr lang="en-US" sz="2000" b="1" dirty="0" smtClean="0"/>
              <a:t>We have to learn faster than that.</a:t>
            </a:r>
          </a:p>
          <a:p>
            <a:r>
              <a:rPr lang="en-US" sz="2000" b="1" dirty="0" smtClean="0"/>
              <a:t>But – we don’t want to throw chunks of </a:t>
            </a:r>
            <a:r>
              <a:rPr lang="en-US" sz="2000" b="1" dirty="0" err="1" smtClean="0"/>
              <a:t>elearning</a:t>
            </a:r>
            <a:r>
              <a:rPr lang="en-US" sz="2000" b="1" dirty="0" smtClean="0"/>
              <a:t>, or change everything for the sake of change</a:t>
            </a:r>
            <a:r>
              <a:rPr lang="is-IS" sz="2000" b="1" dirty="0" smtClean="0"/>
              <a:t>….</a:t>
            </a: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7840">
            <a:off x="7858653" y="1359539"/>
            <a:ext cx="3746500" cy="30353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75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 Organization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C</a:t>
            </a:r>
            <a:r>
              <a:rPr lang="en-US" sz="2000" b="1" dirty="0" smtClean="0"/>
              <a:t>hange has to be based on what the organization needs.</a:t>
            </a:r>
          </a:p>
          <a:p>
            <a:r>
              <a:rPr lang="en-US" sz="2000" b="1" dirty="0" smtClean="0"/>
              <a:t>Gone (we hope) are the days when someone says a class is needed to do something, and the instructional designer creates it.</a:t>
            </a:r>
          </a:p>
          <a:p>
            <a:r>
              <a:rPr lang="en-US" sz="2000" b="1" dirty="0" smtClean="0"/>
              <a:t>We have to step back, consider what is needed, who needs it, how fast it is needed, and </a:t>
            </a:r>
            <a:r>
              <a:rPr lang="en-US" sz="2000" b="1" dirty="0"/>
              <a:t>how it can be </a:t>
            </a:r>
            <a:r>
              <a:rPr lang="en-US" sz="2000" b="1" dirty="0" smtClean="0"/>
              <a:t>delivered.</a:t>
            </a:r>
          </a:p>
          <a:p>
            <a:r>
              <a:rPr lang="en-US" sz="2000" b="1" dirty="0" smtClean="0"/>
              <a:t>Become a performance analyst, assess the situation, diagnose the problem, look at the problem through the lenses of multiple learning theories.</a:t>
            </a:r>
          </a:p>
          <a:p>
            <a:r>
              <a:rPr lang="en-US" sz="2000" b="1" dirty="0" smtClean="0"/>
              <a:t>Use analytics or create some new ones that will be really useful.</a:t>
            </a:r>
            <a:endParaRPr lang="en-US" sz="20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38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Proactive and NOT Reactive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b="1" dirty="0" smtClean="0"/>
              <a:t>CLOs and instructional designers must move from being reactive    (I need a course) to proactive (what training will take us where we want to go?). </a:t>
            </a:r>
          </a:p>
          <a:p>
            <a:r>
              <a:rPr lang="en-US" sz="2000" b="1" dirty="0" smtClean="0"/>
              <a:t>Use analytics from your group and other groups to link training to current and future strategic outcomes.</a:t>
            </a:r>
          </a:p>
          <a:p>
            <a:r>
              <a:rPr lang="en-US" sz="2000" b="1" dirty="0" smtClean="0"/>
              <a:t>Focus on the future.  Plan for the future.                                    Consider the shelf life of every chunk of learning.  </a:t>
            </a:r>
          </a:p>
          <a:p>
            <a:r>
              <a:rPr lang="en-US" sz="2000" b="1" dirty="0" smtClean="0"/>
              <a:t>There was a time when you could plan 5-10 years into the future. Two years is probably a realistic limit now. </a:t>
            </a:r>
          </a:p>
          <a:p>
            <a:r>
              <a:rPr lang="en-US" sz="2000" b="1" dirty="0" smtClean="0"/>
              <a:t>Scan the environment, find the new thing that may work, and test it with pilot programs.</a:t>
            </a:r>
            <a:endParaRPr lang="en-US" sz="20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64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Learners Need?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854" y="2603500"/>
            <a:ext cx="10309608" cy="4078654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Consider the learner in the context of the organization.</a:t>
            </a:r>
          </a:p>
          <a:p>
            <a:r>
              <a:rPr lang="en-US" sz="2000" b="1" dirty="0" smtClean="0"/>
              <a:t>How do you help learners gain footing in the flood of information?</a:t>
            </a:r>
          </a:p>
          <a:p>
            <a:r>
              <a:rPr lang="en-US" sz="2000" b="1" dirty="0" smtClean="0"/>
              <a:t>How do you help them make sense of the information they find?</a:t>
            </a:r>
          </a:p>
          <a:p>
            <a:r>
              <a:rPr lang="en-US" sz="2000" b="1" dirty="0" smtClean="0"/>
              <a:t>How do you know what information matters?</a:t>
            </a:r>
          </a:p>
          <a:p>
            <a:r>
              <a:rPr lang="en-US" sz="2000" b="1" dirty="0" smtClean="0"/>
              <a:t>What information retains its importance and value? What doesn’t?</a:t>
            </a:r>
          </a:p>
          <a:p>
            <a:r>
              <a:rPr lang="en-US" sz="2000" b="1" dirty="0" smtClean="0"/>
              <a:t>How do you link the information when it is modular?</a:t>
            </a:r>
          </a:p>
          <a:p>
            <a:r>
              <a:rPr lang="en-US" sz="2000" b="1" dirty="0" smtClean="0"/>
              <a:t>Put learning in the context of the organization’s total needs.</a:t>
            </a:r>
          </a:p>
          <a:p>
            <a:r>
              <a:rPr lang="en-US" sz="2000" b="1" dirty="0"/>
              <a:t>What are the critical needs of the organization? Critical failures?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70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 Change Agent Paradigm Shifting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944" y="2603500"/>
            <a:ext cx="11136576" cy="34163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u="sng" dirty="0"/>
              <a:t>Shifts (</a:t>
            </a:r>
            <a:r>
              <a:rPr lang="en-US" sz="2000" b="1" u="sng" dirty="0" smtClean="0"/>
              <a:t>from)	</a:t>
            </a:r>
            <a:r>
              <a:rPr lang="en-US" sz="2000" b="1" dirty="0" smtClean="0"/>
              <a:t>							</a:t>
            </a:r>
            <a:r>
              <a:rPr lang="en-US" sz="2000" b="1" u="sng" dirty="0" smtClean="0"/>
              <a:t>Shifts (to)</a:t>
            </a:r>
            <a:endParaRPr lang="en-US" sz="2000" u="sng" dirty="0"/>
          </a:p>
          <a:p>
            <a:r>
              <a:rPr lang="en-US" sz="2000" b="1" dirty="0"/>
              <a:t>From change as imposed 		</a:t>
            </a:r>
            <a:r>
              <a:rPr lang="en-US" sz="2000" b="1" dirty="0" smtClean="0"/>
              <a:t>		To </a:t>
            </a:r>
            <a:r>
              <a:rPr lang="en-US" sz="2000" b="1" dirty="0"/>
              <a:t>change as desired</a:t>
            </a:r>
          </a:p>
          <a:p>
            <a:r>
              <a:rPr lang="en-US" sz="2000" b="1" dirty="0" smtClean="0"/>
              <a:t>Instructor/content </a:t>
            </a:r>
            <a:r>
              <a:rPr lang="en-US" sz="2000" b="1" dirty="0"/>
              <a:t>centered		</a:t>
            </a:r>
            <a:r>
              <a:rPr lang="en-US" sz="2000" b="1" dirty="0" smtClean="0"/>
              <a:t>	To learner/performance/competency </a:t>
            </a:r>
            <a:r>
              <a:rPr lang="en-US" sz="2000" b="1" dirty="0"/>
              <a:t>centered</a:t>
            </a:r>
          </a:p>
          <a:p>
            <a:r>
              <a:rPr lang="en-US" sz="2000" b="1" dirty="0"/>
              <a:t>Training as separate from work 	</a:t>
            </a:r>
            <a:r>
              <a:rPr lang="en-US" sz="2000" b="1" dirty="0" smtClean="0"/>
              <a:t>	To </a:t>
            </a:r>
            <a:r>
              <a:rPr lang="en-US" sz="2000" b="1" dirty="0"/>
              <a:t>learning while working</a:t>
            </a:r>
          </a:p>
          <a:p>
            <a:r>
              <a:rPr lang="en-US" sz="2000" b="1" dirty="0" err="1" smtClean="0"/>
              <a:t>IDers</a:t>
            </a:r>
            <a:r>
              <a:rPr lang="en-US" sz="2000" b="1" dirty="0" smtClean="0"/>
              <a:t> </a:t>
            </a:r>
            <a:r>
              <a:rPr lang="en-US" sz="2000" b="1" dirty="0"/>
              <a:t>as slide deck organizers   	</a:t>
            </a:r>
            <a:r>
              <a:rPr lang="en-US" sz="2000" b="1" dirty="0" smtClean="0"/>
              <a:t>	To </a:t>
            </a:r>
            <a:r>
              <a:rPr lang="en-US" sz="2000" b="1" dirty="0" err="1"/>
              <a:t>IDers</a:t>
            </a:r>
            <a:r>
              <a:rPr lang="en-US" sz="2000" b="1" dirty="0"/>
              <a:t> as orchestrators of learning</a:t>
            </a:r>
          </a:p>
          <a:p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43944" y="6310648"/>
            <a:ext cx="35910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(</a:t>
            </a:r>
            <a:r>
              <a:rPr lang="en-US" sz="1000" dirty="0" err="1" smtClean="0"/>
              <a:t>Julaine</a:t>
            </a:r>
            <a:r>
              <a:rPr lang="en-US" sz="1000" dirty="0" smtClean="0"/>
              <a:t> </a:t>
            </a:r>
            <a:r>
              <a:rPr lang="en-US" sz="1000" dirty="0" err="1" smtClean="0"/>
              <a:t>Fowlin</a:t>
            </a:r>
            <a:r>
              <a:rPr lang="en-US" sz="1000" dirty="0" smtClean="0"/>
              <a:t>, PhD &amp; Monica </a:t>
            </a:r>
            <a:r>
              <a:rPr lang="en-US" sz="1000" dirty="0" err="1" smtClean="0"/>
              <a:t>Sulecio</a:t>
            </a:r>
            <a:r>
              <a:rPr lang="en-US" sz="1000" dirty="0" smtClean="0"/>
              <a:t> de Alvarez, </a:t>
            </a:r>
            <a:r>
              <a:rPr lang="en-US" sz="1000" dirty="0" err="1" smtClean="0"/>
              <a:t>n.d.</a:t>
            </a:r>
            <a:r>
              <a:rPr lang="en-US" sz="1000" dirty="0" smtClean="0"/>
              <a:t>)</a:t>
            </a:r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45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Be an Instructional Design Change Agent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2603500"/>
            <a:ext cx="11049000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As content request is presented:</a:t>
            </a:r>
          </a:p>
          <a:p>
            <a:r>
              <a:rPr lang="en-US" sz="2400" b="1" dirty="0" smtClean="0"/>
              <a:t>Does the course meet organization needs – define them</a:t>
            </a:r>
          </a:p>
          <a:p>
            <a:r>
              <a:rPr lang="en-US" sz="2400" b="1" dirty="0" smtClean="0"/>
              <a:t>What do employees need to know at different levels</a:t>
            </a:r>
          </a:p>
          <a:p>
            <a:r>
              <a:rPr lang="en-US" sz="2400" b="1" dirty="0" smtClean="0"/>
              <a:t>How to design to lead learners to be self directed and independent</a:t>
            </a:r>
          </a:p>
          <a:p>
            <a:r>
              <a:rPr lang="en-US" sz="2400" b="1" dirty="0" smtClean="0"/>
              <a:t>What new instructional design theories can be applied</a:t>
            </a:r>
          </a:p>
          <a:p>
            <a:r>
              <a:rPr lang="en-US" sz="2400" b="1" dirty="0" smtClean="0"/>
              <a:t>What new instructional design strategies can be applied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0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Be an Instructional Design Change </a:t>
            </a:r>
            <a:r>
              <a:rPr lang="en-US" dirty="0" smtClean="0"/>
              <a:t>Agent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603499"/>
            <a:ext cx="11216640" cy="3953711"/>
          </a:xfrm>
        </p:spPr>
        <p:txBody>
          <a:bodyPr>
            <a:normAutofit/>
          </a:bodyPr>
          <a:lstStyle/>
          <a:p>
            <a:r>
              <a:rPr lang="en-US" sz="2400" b="1" dirty="0"/>
              <a:t>What needs to be changed (if old courses exist)</a:t>
            </a:r>
          </a:p>
          <a:p>
            <a:r>
              <a:rPr lang="en-US" sz="2400" b="1" dirty="0"/>
              <a:t>Review content – and </a:t>
            </a:r>
            <a:r>
              <a:rPr lang="en-US" sz="2400" b="1" dirty="0" smtClean="0"/>
              <a:t>the </a:t>
            </a:r>
            <a:r>
              <a:rPr lang="en-US" sz="2400" b="1" dirty="0"/>
              <a:t>newest </a:t>
            </a:r>
            <a:r>
              <a:rPr lang="en-US" sz="2400" b="1" dirty="0" smtClean="0"/>
              <a:t>ideas/research </a:t>
            </a:r>
            <a:r>
              <a:rPr lang="en-US" sz="2400" b="1" dirty="0"/>
              <a:t>about </a:t>
            </a:r>
            <a:r>
              <a:rPr lang="en-US" sz="2400" b="1" dirty="0" smtClean="0"/>
              <a:t>content.</a:t>
            </a:r>
            <a:endParaRPr lang="en-US" sz="2400" b="1" dirty="0"/>
          </a:p>
          <a:p>
            <a:r>
              <a:rPr lang="en-US" sz="2400" b="1" dirty="0" smtClean="0"/>
              <a:t>Consult content </a:t>
            </a:r>
            <a:r>
              <a:rPr lang="en-US" sz="2400" b="1" dirty="0"/>
              <a:t>experts (in and out of the organization)</a:t>
            </a:r>
          </a:p>
          <a:p>
            <a:r>
              <a:rPr lang="en-US" sz="2400" b="1" dirty="0"/>
              <a:t>Consider how to best present content using multiple technologies </a:t>
            </a:r>
          </a:p>
          <a:p>
            <a:r>
              <a:rPr lang="en-US" sz="2400" b="1" dirty="0"/>
              <a:t>How to deliver content for individual, class, and just in time learning.</a:t>
            </a:r>
          </a:p>
          <a:p>
            <a:r>
              <a:rPr lang="en-US" sz="2400" b="1" dirty="0"/>
              <a:t>How can instructors be available for individual, class, and JIT </a:t>
            </a:r>
            <a:r>
              <a:rPr lang="en-US" sz="2400" b="1" dirty="0" smtClean="0"/>
              <a:t>learner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54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for it!   Take the Leap!</a:t>
            </a:r>
            <a:br>
              <a:rPr lang="en-US" dirty="0" smtClean="0"/>
            </a:br>
            <a:r>
              <a:rPr lang="en-US" dirty="0" smtClean="0"/>
              <a:t>Make </a:t>
            </a:r>
            <a:r>
              <a:rPr lang="en-US" smtClean="0"/>
              <a:t>the Change!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340" y="2326774"/>
            <a:ext cx="6222227" cy="4093960"/>
          </a:xfrm>
        </p:spPr>
      </p:pic>
      <p:sp>
        <p:nvSpPr>
          <p:cNvPr id="5" name="TextBox 4"/>
          <p:cNvSpPr txBox="1"/>
          <p:nvPr/>
        </p:nvSpPr>
        <p:spPr>
          <a:xfrm>
            <a:off x="9119937" y="6136105"/>
            <a:ext cx="1816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Questions?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68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2699" y="-1112519"/>
            <a:ext cx="14924320" cy="9057112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00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Instructional Designers                    often find themselves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769" y="2292626"/>
            <a:ext cx="11388436" cy="4565373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Working with subject matter experts</a:t>
            </a:r>
          </a:p>
          <a:p>
            <a:r>
              <a:rPr lang="en-US" sz="2400" b="1" dirty="0"/>
              <a:t>Having to learn a subject </a:t>
            </a:r>
            <a:r>
              <a:rPr lang="en-US" sz="2400" b="1" dirty="0" smtClean="0"/>
              <a:t>quickly</a:t>
            </a:r>
          </a:p>
          <a:p>
            <a:r>
              <a:rPr lang="en-US" sz="2400" b="1" dirty="0" smtClean="0"/>
              <a:t>Being responsible for mounting courses</a:t>
            </a:r>
          </a:p>
          <a:p>
            <a:r>
              <a:rPr lang="en-US" sz="2400" b="1" dirty="0" smtClean="0"/>
              <a:t>Having to master a lot of programs and egos</a:t>
            </a:r>
          </a:p>
          <a:p>
            <a:r>
              <a:rPr lang="en-US" sz="2400" b="1" dirty="0" smtClean="0"/>
              <a:t>Understanding the organization’s mission</a:t>
            </a:r>
          </a:p>
          <a:p>
            <a:r>
              <a:rPr lang="en-US" sz="2400" b="1" dirty="0" smtClean="0"/>
              <a:t>Working to train the entire organization</a:t>
            </a:r>
          </a:p>
          <a:p>
            <a:r>
              <a:rPr lang="en-US" sz="2400" b="1" dirty="0" smtClean="0"/>
              <a:t>Being named as responsible when the training seems to fall short</a:t>
            </a:r>
          </a:p>
          <a:p>
            <a:r>
              <a:rPr lang="en-US" sz="2400" b="1" dirty="0" smtClean="0"/>
              <a:t>Feeling like one is at the bottom of the food chain</a:t>
            </a:r>
            <a:endParaRPr lang="en-US" sz="2400" b="1" dirty="0"/>
          </a:p>
          <a:p>
            <a:r>
              <a:rPr lang="en-US" sz="2400" b="1" dirty="0" smtClean="0"/>
              <a:t>And finding that being a change agent doesn’t change any of that</a:t>
            </a:r>
            <a:r>
              <a:rPr lang="is-IS" sz="2400" b="1" dirty="0" smtClean="0"/>
              <a:t>….</a:t>
            </a:r>
            <a:endParaRPr lang="en-US" sz="2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11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Change Agent?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4396" y="2363190"/>
            <a:ext cx="9256218" cy="3656610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Work </a:t>
            </a:r>
            <a:r>
              <a:rPr lang="en-US" sz="2000" b="1" dirty="0" smtClean="0"/>
              <a:t>with administrators to plan the change but often after decisions have been made</a:t>
            </a:r>
          </a:p>
          <a:p>
            <a:r>
              <a:rPr lang="en-US" sz="2000" b="1" dirty="0" smtClean="0"/>
              <a:t>Help </a:t>
            </a:r>
            <a:r>
              <a:rPr lang="en-US" sz="2000" b="1" dirty="0"/>
              <a:t>the organization’s people understand the change</a:t>
            </a:r>
          </a:p>
          <a:p>
            <a:r>
              <a:rPr lang="en-US" sz="2000" b="1" dirty="0" smtClean="0"/>
              <a:t>Facilitate </a:t>
            </a:r>
            <a:r>
              <a:rPr lang="en-US" sz="2000" b="1" dirty="0" smtClean="0"/>
              <a:t>change</a:t>
            </a:r>
          </a:p>
          <a:p>
            <a:r>
              <a:rPr lang="en-US" sz="2000" b="1" dirty="0" smtClean="0"/>
              <a:t>Helps the organization with diffusion and adoption of change</a:t>
            </a:r>
          </a:p>
          <a:p>
            <a:r>
              <a:rPr lang="en-US" sz="2000" b="1" dirty="0" smtClean="0"/>
              <a:t>Foster </a:t>
            </a:r>
            <a:r>
              <a:rPr lang="en-US" sz="2000" b="1" dirty="0" smtClean="0"/>
              <a:t>acceptance of change</a:t>
            </a:r>
          </a:p>
          <a:p>
            <a:r>
              <a:rPr lang="en-US" sz="2000" b="1" dirty="0" smtClean="0"/>
              <a:t>Build </a:t>
            </a:r>
            <a:r>
              <a:rPr lang="en-US" sz="2000" b="1" dirty="0" smtClean="0"/>
              <a:t>from the grass roots up – so that everyone is vested</a:t>
            </a:r>
          </a:p>
          <a:p>
            <a:r>
              <a:rPr lang="en-US" sz="2000" b="1" dirty="0" smtClean="0"/>
              <a:t>Facilitate </a:t>
            </a:r>
            <a:r>
              <a:rPr lang="en-US" sz="2000" b="1" dirty="0" smtClean="0"/>
              <a:t>the implementation of change</a:t>
            </a:r>
          </a:p>
          <a:p>
            <a:r>
              <a:rPr lang="en-US" sz="2000" b="1" dirty="0" smtClean="0"/>
              <a:t>Use </a:t>
            </a:r>
            <a:r>
              <a:rPr lang="en-US" sz="2000" b="1" dirty="0" smtClean="0"/>
              <a:t>communication channels to facilitate change</a:t>
            </a:r>
          </a:p>
          <a:p>
            <a:r>
              <a:rPr lang="en-US" sz="2000" b="1" dirty="0" smtClean="0"/>
              <a:t>Transform </a:t>
            </a:r>
            <a:r>
              <a:rPr lang="en-US" sz="2000" b="1" dirty="0" smtClean="0"/>
              <a:t>the organization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of Change Agent 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b="1" dirty="0" smtClean="0"/>
              <a:t>Develop a need for change</a:t>
            </a:r>
          </a:p>
          <a:p>
            <a:r>
              <a:rPr lang="en-US" sz="2000" b="1" dirty="0" smtClean="0"/>
              <a:t>Establish an information exchange relationship</a:t>
            </a:r>
          </a:p>
          <a:p>
            <a:r>
              <a:rPr lang="en-US" sz="2000" b="1" dirty="0" smtClean="0"/>
              <a:t>Diagnose problems</a:t>
            </a:r>
          </a:p>
          <a:p>
            <a:r>
              <a:rPr lang="en-US" sz="2000" b="1" dirty="0" smtClean="0"/>
              <a:t>Create an intent to change in the client(s)</a:t>
            </a:r>
          </a:p>
          <a:p>
            <a:r>
              <a:rPr lang="en-US" sz="2000" b="1" dirty="0" smtClean="0"/>
              <a:t>Translate an intent into action</a:t>
            </a:r>
          </a:p>
          <a:p>
            <a:r>
              <a:rPr lang="en-US" sz="2000" b="1" dirty="0" smtClean="0"/>
              <a:t>Stabilize adoption and prevent discontinuance</a:t>
            </a:r>
          </a:p>
          <a:p>
            <a:r>
              <a:rPr lang="en-US" sz="2000" b="1" dirty="0" smtClean="0"/>
              <a:t>Achieve a terminal relationship</a:t>
            </a:r>
          </a:p>
          <a:p>
            <a:endParaRPr lang="en-US" sz="2000" b="1" dirty="0"/>
          </a:p>
          <a:p>
            <a:pPr marL="0" indent="0">
              <a:buNone/>
            </a:pPr>
            <a:r>
              <a:rPr lang="en-US" sz="1200" dirty="0"/>
              <a:t>(</a:t>
            </a:r>
            <a:r>
              <a:rPr lang="en-US" sz="1200" dirty="0" smtClean="0"/>
              <a:t>Rogers, Diffusion of Innovations, 2003, pp.371-372)</a:t>
            </a:r>
            <a:endParaRPr lang="en-US" sz="1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97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14" y="355221"/>
            <a:ext cx="5320146" cy="6543305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7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948" y="973669"/>
            <a:ext cx="6187044" cy="5935668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83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Diffusion of Innovation over Years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4" y="2315687"/>
            <a:ext cx="8202801" cy="4261173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62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673</TotalTime>
  <Words>1449</Words>
  <Application>Microsoft Macintosh PowerPoint</Application>
  <PresentationFormat>Widescreen</PresentationFormat>
  <Paragraphs>167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Calibri</vt:lpstr>
      <vt:lpstr>Century Gothic</vt:lpstr>
      <vt:lpstr>Wingdings 3</vt:lpstr>
      <vt:lpstr>Arial</vt:lpstr>
      <vt:lpstr>Ion Boardroom</vt:lpstr>
      <vt:lpstr>Instructional Designers as Organizational Change Agents &amp; Leaders</vt:lpstr>
      <vt:lpstr>PowerPoint Presentation</vt:lpstr>
      <vt:lpstr>PowerPoint Presentation</vt:lpstr>
      <vt:lpstr>Instructional Designers                    often find themselves…</vt:lpstr>
      <vt:lpstr>What is a Change Agent?</vt:lpstr>
      <vt:lpstr>Sequence of Change Agent Roles</vt:lpstr>
      <vt:lpstr>PowerPoint Presentation</vt:lpstr>
      <vt:lpstr>PowerPoint Presentation</vt:lpstr>
      <vt:lpstr>Diffusion of Innovation over Years</vt:lpstr>
      <vt:lpstr>Diffusion for Delivery Systems</vt:lpstr>
      <vt:lpstr>PowerPoint Presentation</vt:lpstr>
      <vt:lpstr>5 Stages in Innovation Decision Process</vt:lpstr>
      <vt:lpstr>PowerPoint Presentation</vt:lpstr>
      <vt:lpstr>Quotes About Change</vt:lpstr>
      <vt:lpstr>Quotes About Change 2</vt:lpstr>
      <vt:lpstr>Changing the Classroom</vt:lpstr>
      <vt:lpstr>Changing the Classroom 2</vt:lpstr>
      <vt:lpstr>Changing the Classroom 3</vt:lpstr>
      <vt:lpstr>PowerPoint Presentation</vt:lpstr>
      <vt:lpstr>Disrupted Learning</vt:lpstr>
      <vt:lpstr>What the Organization Needs</vt:lpstr>
      <vt:lpstr>Proactive and NOT Reactive</vt:lpstr>
      <vt:lpstr>What Do Learners Need?</vt:lpstr>
      <vt:lpstr>ID Change Agent Paradigm Shifting</vt:lpstr>
      <vt:lpstr>How to Be an Instructional Design Change Agent</vt:lpstr>
      <vt:lpstr>How to Be an Instructional Design Change Agent 2</vt:lpstr>
      <vt:lpstr>Go for it!   Take the Leap! Make the Change!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Instructional Designer as Organizational Change Agents</dc:title>
  <dc:creator>Dr. Lane</dc:creator>
  <cp:lastModifiedBy>Carla D. Lane-Johnson</cp:lastModifiedBy>
  <cp:revision>51</cp:revision>
  <cp:lastPrinted>2018-11-27T03:55:28Z</cp:lastPrinted>
  <dcterms:created xsi:type="dcterms:W3CDTF">2016-12-02T04:20:35Z</dcterms:created>
  <dcterms:modified xsi:type="dcterms:W3CDTF">2018-11-28T05:29:16Z</dcterms:modified>
</cp:coreProperties>
</file>