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6" r:id="rId4"/>
  </p:sldMasterIdLst>
  <p:notesMasterIdLst>
    <p:notesMasterId r:id="rId16"/>
  </p:notesMasterIdLst>
  <p:handoutMasterIdLst>
    <p:handoutMasterId r:id="rId17"/>
  </p:handoutMasterIdLst>
  <p:sldIdLst>
    <p:sldId id="324" r:id="rId5"/>
    <p:sldId id="375" r:id="rId6"/>
    <p:sldId id="395" r:id="rId7"/>
    <p:sldId id="402" r:id="rId8"/>
    <p:sldId id="403" r:id="rId9"/>
    <p:sldId id="377" r:id="rId10"/>
    <p:sldId id="384" r:id="rId11"/>
    <p:sldId id="389" r:id="rId12"/>
    <p:sldId id="400" r:id="rId13"/>
    <p:sldId id="401" r:id="rId14"/>
    <p:sldId id="394" r:id="rId1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00FF"/>
    <a:srgbClr val="780000"/>
    <a:srgbClr val="FF0000"/>
    <a:srgbClr val="9C76A6"/>
    <a:srgbClr val="808080"/>
    <a:srgbClr val="FFCC00"/>
    <a:srgbClr val="B2B2B2"/>
    <a:srgbClr val="DDDDDD"/>
    <a:srgbClr val="FF3300"/>
    <a:srgbClr val="F8F8F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89" autoAdjust="0"/>
    <p:restoredTop sz="99714" autoAdjust="0"/>
  </p:normalViewPr>
  <p:slideViewPr>
    <p:cSldViewPr snapToGrid="0" snapToObjects="1">
      <p:cViewPr>
        <p:scale>
          <a:sx n="100" d="100"/>
          <a:sy n="100" d="100"/>
        </p:scale>
        <p:origin x="-618" y="-78"/>
      </p:cViewPr>
      <p:guideLst>
        <p:guide orient="horz" pos="4012"/>
        <p:guide orient="horz" pos="751"/>
        <p:guide orient="horz" pos="623"/>
        <p:guide orient="horz" pos="947"/>
        <p:guide orient="horz" pos="3898"/>
        <p:guide orient="horz" pos="1154"/>
        <p:guide pos="5501"/>
        <p:guide pos="261"/>
        <p:guide pos="2935"/>
        <p:guide pos="2822"/>
        <p:guide pos="3832"/>
        <p:guide pos="3716"/>
        <p:guide pos="2047"/>
        <p:guide pos="1933"/>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1" d="100"/>
          <a:sy n="81" d="100"/>
        </p:scale>
        <p:origin x="-1998" y="-90"/>
      </p:cViewPr>
      <p:guideLst>
        <p:guide orient="horz" pos="3024"/>
        <p:guide pos="2304"/>
      </p:guideLst>
    </p:cSldViewPr>
  </p:notesViewPr>
  <p:gridSpacing cx="365174213" cy="365174213"/>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cs typeface="+mn-cs"/>
              </a:defRPr>
            </a:lvl1pPr>
          </a:lstStyle>
          <a:p>
            <a:pPr>
              <a:defRPr/>
            </a:pPr>
            <a:endParaRPr lang="en-US" dirty="0"/>
          </a:p>
        </p:txBody>
      </p:sp>
      <p:sp>
        <p:nvSpPr>
          <p:cNvPr id="21197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cs typeface="+mn-cs"/>
              </a:defRPr>
            </a:lvl1pPr>
          </a:lstStyle>
          <a:p>
            <a:pPr>
              <a:defRPr/>
            </a:pPr>
            <a:endParaRPr lang="en-US" dirty="0"/>
          </a:p>
        </p:txBody>
      </p:sp>
      <p:sp>
        <p:nvSpPr>
          <p:cNvPr id="21197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cs typeface="+mn-cs"/>
              </a:defRPr>
            </a:lvl1pPr>
          </a:lstStyle>
          <a:p>
            <a:pPr>
              <a:defRPr/>
            </a:pPr>
            <a:endParaRPr lang="en-US" dirty="0"/>
          </a:p>
        </p:txBody>
      </p:sp>
      <p:sp>
        <p:nvSpPr>
          <p:cNvPr id="21197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cs typeface="+mn-cs"/>
              </a:defRPr>
            </a:lvl1pPr>
          </a:lstStyle>
          <a:p>
            <a:pPr>
              <a:defRPr/>
            </a:pPr>
            <a:fld id="{ED6BAEBB-3AF2-45F2-A7C2-C1BD8D7D9342}"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cs typeface="+mn-cs"/>
              </a:defRPr>
            </a:lvl1pPr>
          </a:lstStyle>
          <a:p>
            <a:pPr>
              <a:defRPr/>
            </a:pPr>
            <a:endParaRPr lang="en-US" dirty="0"/>
          </a:p>
        </p:txBody>
      </p:sp>
      <p:sp>
        <p:nvSpPr>
          <p:cNvPr id="819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cs typeface="+mn-cs"/>
              </a:defRPr>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cs typeface="+mn-cs"/>
              </a:defRPr>
            </a:lvl1pPr>
          </a:lstStyle>
          <a:p>
            <a:pPr>
              <a:defRPr/>
            </a:pPr>
            <a:endParaRPr lang="en-US" dirty="0"/>
          </a:p>
        </p:txBody>
      </p:sp>
      <p:sp>
        <p:nvSpPr>
          <p:cNvPr id="819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cs typeface="+mn-cs"/>
              </a:defRPr>
            </a:lvl1pPr>
          </a:lstStyle>
          <a:p>
            <a:pPr>
              <a:defRPr/>
            </a:pPr>
            <a:fld id="{C56DC05F-D5FC-4D1D-98F9-BA91C52551D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C3D00DB3-C62B-4180-B784-A6456094FBDB}" type="slidenum">
              <a:rPr lang="en-US" smtClean="0">
                <a:latin typeface="Times" pitchFamily="18" charset="0"/>
              </a:rPr>
              <a:pPr/>
              <a:t>2</a:t>
            </a:fld>
            <a:endParaRPr lang="en-US" dirty="0" smtClean="0">
              <a:latin typeface="Times"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i="1" dirty="0" smtClean="0">
                <a:latin typeface="Times" pitchFamily="18" charset="0"/>
              </a:rPr>
              <a:t>In equipping students for the global workplace, educators must teach differently.  Enabled by virtual technologies, more ubiquitous Internet access and the proliferating tools of Web 2.0, educational institutions are more empowered than ever to meet the demands of our rapidly changing society.  Through knowledge sharing and collaboration educators can transform the learning environment, motivate and engage students.</a:t>
            </a:r>
          </a:p>
          <a:p>
            <a:pPr eaLnBrk="1" hangingPunct="1"/>
            <a:endParaRPr lang="en-US" i="1" dirty="0" smtClean="0">
              <a:latin typeface="Times" pitchFamily="18" charset="0"/>
            </a:endParaRPr>
          </a:p>
          <a:p>
            <a:pPr eaLnBrk="1" hangingPunct="1"/>
            <a:r>
              <a:rPr lang="en-US" i="1" dirty="0" smtClean="0">
                <a:latin typeface="Times" pitchFamily="18" charset="0"/>
              </a:rPr>
              <a:t>Today we will talk about how universities are working together by utilizing our technologies to connect, collaborate and create! But first let’s talk a moment about the why… </a:t>
            </a:r>
          </a:p>
          <a:p>
            <a:pPr eaLnBrk="1" hangingPunct="1"/>
            <a:endParaRPr lang="en-US" i="1" dirty="0" smtClean="0">
              <a:latin typeface="Times" pitchFamily="18" charset="0"/>
            </a:endParaRPr>
          </a:p>
          <a:p>
            <a:pPr eaLnBrk="1" hangingPunct="1"/>
            <a:r>
              <a:rPr lang="en-US" i="1" dirty="0" smtClean="0">
                <a:latin typeface="Times" pitchFamily="18" charset="0"/>
              </a:rPr>
              <a:t>What trends are forcing us to change…</a:t>
            </a:r>
            <a:endParaRPr lang="en-US" dirty="0"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976314" y="4560890"/>
            <a:ext cx="5362575" cy="4321175"/>
          </a:xfrm>
          <a:noFill/>
          <a:ln/>
        </p:spPr>
        <p:txBody>
          <a:bodyPr>
            <a:normAutofit fontScale="92500" lnSpcReduction="10000"/>
          </a:bodyPr>
          <a:lstStyle/>
          <a:p>
            <a:pPr>
              <a:defRPr/>
            </a:pPr>
            <a:endParaRPr lang="en-US" dirty="0" smtClean="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defTabSz="966568"/>
            <a:fld id="{52DAA567-D483-40B8-989B-0DBB7A9E15C6}" type="slidenum">
              <a:rPr lang="en-US" smtClean="0">
                <a:ea typeface="ＭＳ Ｐゴシック" pitchFamily="34" charset="-128"/>
              </a:rPr>
              <a:pPr defTabSz="966568"/>
              <a:t>6</a:t>
            </a:fld>
            <a:endParaRPr lang="en-US" dirty="0" smtClean="0">
              <a:ea typeface="ＭＳ Ｐゴシック" pitchFamily="34"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732183" y="4507123"/>
            <a:ext cx="6177170" cy="4561226"/>
          </a:xfrm>
          <a:noFill/>
          <a:ln/>
        </p:spPr>
        <p:txBody>
          <a:bodyPr/>
          <a:lstStyle/>
          <a:p>
            <a:pPr marL="360611" indent="-36061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4142963" y="9119173"/>
            <a:ext cx="3170583" cy="480388"/>
          </a:xfrm>
          <a:prstGeom prst="rect">
            <a:avLst/>
          </a:prstGeom>
          <a:noFill/>
          <a:ln w="9525">
            <a:noFill/>
            <a:miter lim="800000"/>
            <a:headEnd/>
            <a:tailEnd/>
          </a:ln>
        </p:spPr>
        <p:txBody>
          <a:bodyPr lIns="94840" tIns="47419" rIns="94840" bIns="47419" anchor="b"/>
          <a:lstStyle/>
          <a:p>
            <a:pPr algn="r" eaLnBrk="0" hangingPunct="0"/>
            <a:fld id="{FB578F08-8A85-4258-BC33-42A7BE32D740}" type="slidenum">
              <a:rPr lang="en-US" sz="1200"/>
              <a:pPr algn="r" eaLnBrk="0" hangingPunct="0"/>
              <a:t>7</a:t>
            </a:fld>
            <a:endParaRPr lang="en-US" sz="1200"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lIns="94840" tIns="47419" rIns="94840" bIns="47419"/>
          <a:lstStyle/>
          <a:p>
            <a:pPr lvl="1" eaLnBrk="1" hangingPunct="1"/>
            <a:r>
              <a:rPr lang="en-US" sz="900" dirty="0" smtClean="0">
                <a:latin typeface="Times" pitchFamily="18" charset="0"/>
              </a:rPr>
              <a:t>Pick 3 hot applications depending on the audience to mention and draw out the specific associated benefits. It’s not intended to review every bullet.</a:t>
            </a:r>
          </a:p>
          <a:p>
            <a:pPr lvl="1" eaLnBrk="1" hangingPunct="1"/>
            <a:endParaRPr lang="en-US" sz="900" dirty="0" smtClean="0">
              <a:latin typeface="Times" pitchFamily="18" charset="0"/>
            </a:endParaRPr>
          </a:p>
          <a:p>
            <a:pPr lvl="1" eaLnBrk="1" hangingPunct="1"/>
            <a:r>
              <a:rPr lang="en-US" sz="900" dirty="0" smtClean="0">
                <a:latin typeface="Times" pitchFamily="18" charset="0"/>
              </a:rPr>
              <a:t>For Example: Travel for administrators-</a:t>
            </a:r>
          </a:p>
          <a:p>
            <a:pPr lvl="3" eaLnBrk="1" hangingPunct="1"/>
            <a:r>
              <a:rPr lang="en-US" sz="900" dirty="0" smtClean="0">
                <a:latin typeface="Times" pitchFamily="18" charset="0"/>
              </a:rPr>
              <a:t>Hard to manage schedules that are inundated with meetings</a:t>
            </a:r>
          </a:p>
          <a:p>
            <a:pPr lvl="3" eaLnBrk="1" hangingPunct="1"/>
            <a:r>
              <a:rPr lang="en-US" sz="800" dirty="0" smtClean="0">
                <a:latin typeface="Arial" charset="0"/>
                <a:cs typeface="Arial" charset="0"/>
              </a:rPr>
              <a:t>In some areas, administrators travel to different campuses </a:t>
            </a:r>
          </a:p>
          <a:p>
            <a:r>
              <a:rPr lang="en-US" sz="800" b="1" dirty="0" smtClean="0">
                <a:latin typeface="Arial" charset="0"/>
                <a:cs typeface="Arial" charset="0"/>
              </a:rPr>
              <a:t>Applications</a:t>
            </a:r>
          </a:p>
          <a:p>
            <a:r>
              <a:rPr lang="en-US" sz="800" b="1" dirty="0" smtClean="0">
                <a:latin typeface="Arial" charset="0"/>
                <a:cs typeface="Arial" charset="0"/>
              </a:rPr>
              <a:t>Administrative Meetings</a:t>
            </a:r>
            <a:r>
              <a:rPr lang="en-US" sz="800" dirty="0" smtClean="0">
                <a:latin typeface="Arial" charset="0"/>
                <a:cs typeface="Arial" charset="0"/>
              </a:rPr>
              <a:t> – enable collaboration and information sharing between key organizations, staff, and locations, board of regents, government agencies and partners. Virtual attendance enables administrators to be in more than one place at a time and allows you to manage geographically dispersed activities all in a single day. </a:t>
            </a:r>
          </a:p>
          <a:p>
            <a:r>
              <a:rPr lang="en-US" sz="800" b="1" dirty="0" smtClean="0">
                <a:latin typeface="Arial" charset="0"/>
                <a:cs typeface="Arial" charset="0"/>
              </a:rPr>
              <a:t>Student Services</a:t>
            </a:r>
            <a:r>
              <a:rPr lang="en-US" sz="800" dirty="0" smtClean="0">
                <a:latin typeface="Arial" charset="0"/>
                <a:cs typeface="Arial" charset="0"/>
              </a:rPr>
              <a:t> – meet mandated requirements to provide access to student services at all locations by providing a virtual presence at remote campuses </a:t>
            </a:r>
          </a:p>
          <a:p>
            <a:r>
              <a:rPr lang="en-US" sz="800" b="1" dirty="0" smtClean="0">
                <a:latin typeface="Arial" charset="0"/>
                <a:cs typeface="Arial" charset="0"/>
              </a:rPr>
              <a:t>Interviewing, Recruiting</a:t>
            </a:r>
            <a:r>
              <a:rPr lang="en-US" sz="800" dirty="0" smtClean="0">
                <a:latin typeface="Arial" charset="0"/>
                <a:cs typeface="Arial" charset="0"/>
              </a:rPr>
              <a:t> – increase student placement opportunities and streamline recruitment of new employees by virtually conducting interviews </a:t>
            </a:r>
          </a:p>
          <a:p>
            <a:r>
              <a:rPr lang="en-US" sz="800" b="1" dirty="0" smtClean="0">
                <a:latin typeface="Arial" charset="0"/>
                <a:cs typeface="Arial" charset="0"/>
              </a:rPr>
              <a:t>Grant Coordination</a:t>
            </a:r>
            <a:r>
              <a:rPr lang="en-US" sz="800" dirty="0" smtClean="0">
                <a:latin typeface="Arial" charset="0"/>
                <a:cs typeface="Arial" charset="0"/>
              </a:rPr>
              <a:t> – streamline coordination to develop grant applications and meet grant requirements between all participating parties and governing entities </a:t>
            </a:r>
          </a:p>
          <a:p>
            <a:r>
              <a:rPr lang="en-US" sz="800" b="1" dirty="0" smtClean="0">
                <a:latin typeface="Arial" charset="0"/>
                <a:cs typeface="Arial" charset="0"/>
              </a:rPr>
              <a:t>Research Projects</a:t>
            </a:r>
            <a:r>
              <a:rPr lang="en-US" sz="800" dirty="0" smtClean="0">
                <a:latin typeface="Arial" charset="0"/>
                <a:cs typeface="Arial" charset="0"/>
              </a:rPr>
              <a:t> – coordinate efforts across all institutions and with joint partners quickly and efficiently while optimizing collaboration and meeting documenting requirements </a:t>
            </a:r>
          </a:p>
          <a:p>
            <a:r>
              <a:rPr lang="en-US" sz="800" b="1" dirty="0" smtClean="0">
                <a:latin typeface="Times" pitchFamily="18" charset="0"/>
              </a:rPr>
              <a:t>Applications</a:t>
            </a:r>
          </a:p>
          <a:p>
            <a:r>
              <a:rPr lang="en-US" sz="800" b="1" dirty="0" smtClean="0">
                <a:latin typeface="Times" pitchFamily="18" charset="0"/>
              </a:rPr>
              <a:t>Degree and Non-Degree Programs</a:t>
            </a:r>
            <a:r>
              <a:rPr lang="en-US" sz="800" dirty="0" smtClean="0">
                <a:latin typeface="Times" pitchFamily="18" charset="0"/>
              </a:rPr>
              <a:t> – expand course offerings to remote campuses, businesses, and students </a:t>
            </a:r>
          </a:p>
          <a:p>
            <a:r>
              <a:rPr lang="en-US" sz="800" b="1" dirty="0" smtClean="0">
                <a:latin typeface="Times" pitchFamily="18" charset="0"/>
              </a:rPr>
              <a:t>Global Studies</a:t>
            </a:r>
            <a:r>
              <a:rPr lang="en-US" sz="800" dirty="0" smtClean="0">
                <a:latin typeface="Times" pitchFamily="18" charset="0"/>
              </a:rPr>
              <a:t> – expand international programs through providing a natural, "across the table" experience where on-screen participants are shown in true-to-life dimensions. Participants can interact with and read the body language of others—just as if all were in the same room. </a:t>
            </a:r>
          </a:p>
          <a:p>
            <a:r>
              <a:rPr lang="en-US" sz="800" b="1" dirty="0" smtClean="0">
                <a:latin typeface="Times" pitchFamily="18" charset="0"/>
              </a:rPr>
              <a:t>Professional Development</a:t>
            </a:r>
            <a:r>
              <a:rPr lang="en-US" sz="800" dirty="0" smtClean="0">
                <a:latin typeface="Times" pitchFamily="18" charset="0"/>
              </a:rPr>
              <a:t> – bring in the guest speaker or subject matter expert, promote graduate degree and certificate programs and deliver knowledge to business partners </a:t>
            </a:r>
          </a:p>
          <a:p>
            <a:r>
              <a:rPr lang="en-US" sz="800" b="1" dirty="0" smtClean="0">
                <a:latin typeface="Times" pitchFamily="18" charset="0"/>
              </a:rPr>
              <a:t>Active and Group Learning</a:t>
            </a:r>
            <a:r>
              <a:rPr lang="en-US" sz="800" dirty="0" smtClean="0">
                <a:latin typeface="Times" pitchFamily="18" charset="0"/>
              </a:rPr>
              <a:t> – enhance the student experience in online courses by adding synchronous work groups and collaborative team projects to the curriculum </a:t>
            </a:r>
          </a:p>
          <a:p>
            <a:r>
              <a:rPr lang="en-US" sz="800" b="1" dirty="0" smtClean="0">
                <a:latin typeface="Times" pitchFamily="18" charset="0"/>
              </a:rPr>
              <a:t>Dual Enrollment and Advanced Placement</a:t>
            </a:r>
            <a:r>
              <a:rPr lang="en-US" sz="800" dirty="0" smtClean="0">
                <a:latin typeface="Times" pitchFamily="18" charset="0"/>
              </a:rPr>
              <a:t> – extend course offerings to secondary schools through utilizing synchronous visual communications </a:t>
            </a:r>
          </a:p>
          <a:p>
            <a:r>
              <a:rPr lang="en-US" sz="800" b="1" dirty="0" smtClean="0">
                <a:latin typeface="Times" pitchFamily="18" charset="0"/>
              </a:rPr>
              <a:t>Campus to Campus Teaching</a:t>
            </a:r>
            <a:r>
              <a:rPr lang="en-US" sz="800" dirty="0" smtClean="0">
                <a:latin typeface="Times" pitchFamily="18" charset="0"/>
              </a:rPr>
              <a:t> – expand reach by using Polycom advanced infrastructure solutions to connect point to point or with multiple class locations </a:t>
            </a:r>
          </a:p>
          <a:p>
            <a:r>
              <a:rPr lang="en-US" sz="800" b="1" dirty="0" smtClean="0">
                <a:latin typeface="Times" pitchFamily="18" charset="0"/>
              </a:rPr>
              <a:t>Research Projects</a:t>
            </a:r>
            <a:r>
              <a:rPr lang="en-US" sz="800" dirty="0" smtClean="0">
                <a:latin typeface="Times" pitchFamily="18" charset="0"/>
              </a:rPr>
              <a:t> – meet personnel at all locations, define and assign work, collaborate, then discuss findings and publish results faster and more efficiently </a:t>
            </a:r>
          </a:p>
          <a:p>
            <a:r>
              <a:rPr lang="en-US" sz="800" b="1" dirty="0" smtClean="0">
                <a:latin typeface="Times" pitchFamily="18" charset="0"/>
              </a:rPr>
              <a:t>Guest Speakers/Lecturers</a:t>
            </a:r>
            <a:r>
              <a:rPr lang="en-US" sz="800" dirty="0" smtClean="0">
                <a:latin typeface="Times" pitchFamily="18" charset="0"/>
              </a:rPr>
              <a:t> – remotely bring in guest speakers and lecturers to save travel expenses and realize lower speaking rates, or have the speaker on site, stream the presentation live, and also record for later viewing </a:t>
            </a:r>
          </a:p>
          <a:p>
            <a:endParaRPr lang="en-US" sz="800" dirty="0" smtClean="0">
              <a:latin typeface="Arial" charset="0"/>
              <a:cs typeface="Arial" charset="0"/>
            </a:endParaRPr>
          </a:p>
          <a:p>
            <a:endParaRPr lang="en-US" sz="800" dirty="0" smtClean="0">
              <a:latin typeface="Arial" charset="0"/>
              <a:cs typeface="Arial" charset="0"/>
            </a:endParaRPr>
          </a:p>
          <a:p>
            <a:r>
              <a:rPr lang="en-US" sz="800" b="1" dirty="0" smtClean="0">
                <a:latin typeface="Arial" charset="0"/>
                <a:cs typeface="Arial" charset="0"/>
              </a:rPr>
              <a:t>Benefits</a:t>
            </a:r>
          </a:p>
          <a:p>
            <a:r>
              <a:rPr lang="en-US" sz="800" b="1" dirty="0" smtClean="0">
                <a:latin typeface="Arial" charset="0"/>
                <a:cs typeface="Arial" charset="0"/>
              </a:rPr>
              <a:t>Increase Student Enrollment</a:t>
            </a:r>
            <a:r>
              <a:rPr lang="en-US" sz="800" dirty="0" smtClean="0">
                <a:latin typeface="Arial" charset="0"/>
                <a:cs typeface="Arial" charset="0"/>
              </a:rPr>
              <a:t> – utilize virtual connections that are scalable and enable access to more geographically dispersed students </a:t>
            </a:r>
          </a:p>
          <a:p>
            <a:r>
              <a:rPr lang="en-US" sz="800" b="1" dirty="0" smtClean="0">
                <a:latin typeface="Arial" charset="0"/>
                <a:cs typeface="Arial" charset="0"/>
              </a:rPr>
              <a:t>Manage a Faculty Shortage</a:t>
            </a:r>
            <a:r>
              <a:rPr lang="en-US" sz="800" dirty="0" smtClean="0">
                <a:latin typeface="Arial" charset="0"/>
                <a:cs typeface="Arial" charset="0"/>
              </a:rPr>
              <a:t> – expand faculty reach to remote campuses and students through virtual extensions of the classroom without investing in bricks and mortar </a:t>
            </a:r>
          </a:p>
          <a:p>
            <a:r>
              <a:rPr lang="en-US" sz="800" b="1" dirty="0" smtClean="0">
                <a:latin typeface="Arial" charset="0"/>
                <a:cs typeface="Arial" charset="0"/>
              </a:rPr>
              <a:t>Rapidly Transfer Knowledge</a:t>
            </a:r>
            <a:r>
              <a:rPr lang="en-US" sz="800" dirty="0" smtClean="0">
                <a:latin typeface="Arial" charset="0"/>
                <a:cs typeface="Arial" charset="0"/>
              </a:rPr>
              <a:t> – provide a higher level of information for staff and organizational leaders with the ability to collaborate and coordinate faster </a:t>
            </a:r>
          </a:p>
          <a:p>
            <a:r>
              <a:rPr lang="en-US" sz="800" b="1" dirty="0" smtClean="0">
                <a:latin typeface="Arial" charset="0"/>
                <a:cs typeface="Arial" charset="0"/>
              </a:rPr>
              <a:t>Enhance Safety, Security, Efficiency, and Effectiveness</a:t>
            </a:r>
            <a:r>
              <a:rPr lang="en-US" sz="800" dirty="0" smtClean="0">
                <a:latin typeface="Arial" charset="0"/>
                <a:cs typeface="Arial" charset="0"/>
              </a:rPr>
              <a:t> – instantly verify points of contact, communicate instantaneously with vocal and visual access, view reactions to decisions, provide greater safety, security, and rapid communications with a sound of a voice or the touch of a button </a:t>
            </a:r>
          </a:p>
          <a:p>
            <a:r>
              <a:rPr lang="en-US" sz="800" b="1" dirty="0" smtClean="0">
                <a:latin typeface="Arial" charset="0"/>
                <a:cs typeface="Arial" charset="0"/>
              </a:rPr>
              <a:t>Improve Mobility</a:t>
            </a:r>
            <a:r>
              <a:rPr lang="en-US" sz="800" dirty="0" smtClean="0">
                <a:latin typeface="Arial" charset="0"/>
                <a:cs typeface="Arial" charset="0"/>
              </a:rPr>
              <a:t> – comply with a changing society to allow administrators, faculty, and staff to connect and collaborate where and when desired </a:t>
            </a:r>
          </a:p>
          <a:p>
            <a:r>
              <a:rPr lang="en-US" sz="800" b="1" dirty="0" smtClean="0">
                <a:latin typeface="Arial" charset="0"/>
                <a:cs typeface="Arial" charset="0"/>
              </a:rPr>
              <a:t>Achieve Cost Avoidance and Generate Revenue</a:t>
            </a:r>
            <a:r>
              <a:rPr lang="en-US" sz="800" dirty="0" smtClean="0">
                <a:latin typeface="Arial" charset="0"/>
                <a:cs typeface="Arial" charset="0"/>
              </a:rPr>
              <a:t> – save resources by reducing travel while increasing revenue through reaching alumni, offering professional development to businesses, and increasing student enrollment from the extended reach</a:t>
            </a:r>
          </a:p>
          <a:p>
            <a:r>
              <a:rPr lang="en-US" sz="800" b="1" dirty="0" smtClean="0">
                <a:latin typeface="Times" pitchFamily="18" charset="0"/>
              </a:rPr>
              <a:t>Provide Greater Accessibility</a:t>
            </a:r>
            <a:r>
              <a:rPr lang="en-US" sz="800" dirty="0" smtClean="0">
                <a:latin typeface="Times" pitchFamily="18" charset="0"/>
              </a:rPr>
              <a:t> – extend the reach by enabling faculty and students to connect and collaborate quickly </a:t>
            </a:r>
          </a:p>
          <a:p>
            <a:r>
              <a:rPr lang="en-US" sz="800" b="1" dirty="0" smtClean="0">
                <a:latin typeface="Times" pitchFamily="18" charset="0"/>
              </a:rPr>
              <a:t>Improve Student Learning Outcomes, Reduce Attrition</a:t>
            </a:r>
            <a:r>
              <a:rPr lang="en-US" sz="800" dirty="0" smtClean="0">
                <a:latin typeface="Times" pitchFamily="18" charset="0"/>
              </a:rPr>
              <a:t> – blend video, audio, and online technologies to create the optimal environment for learning. Video conferencing provides a synchronous face-to-face environment in which remote students interactively engage with content and subject matter experts. </a:t>
            </a:r>
          </a:p>
          <a:p>
            <a:r>
              <a:rPr lang="en-US" sz="800" b="1" dirty="0" smtClean="0">
                <a:latin typeface="Times" pitchFamily="18" charset="0"/>
              </a:rPr>
              <a:t>Achieve Time Savings</a:t>
            </a:r>
            <a:r>
              <a:rPr lang="en-US" sz="800" dirty="0" smtClean="0">
                <a:latin typeface="Times" pitchFamily="18" charset="0"/>
              </a:rPr>
              <a:t> – allow faster course transitions and better economies of scale compared to traditional teaching by reaching more students for less money </a:t>
            </a:r>
          </a:p>
          <a:p>
            <a:r>
              <a:rPr lang="en-US" sz="800" b="1" dirty="0" smtClean="0">
                <a:latin typeface="Times" pitchFamily="18" charset="0"/>
              </a:rPr>
              <a:t>Enhance Instructional Design</a:t>
            </a:r>
            <a:r>
              <a:rPr lang="en-US" sz="800" dirty="0" smtClean="0">
                <a:latin typeface="Times" pitchFamily="18" charset="0"/>
              </a:rPr>
              <a:t> – virtually access resources including content, content providers, and subject matter experts to greatly improve course design and the learners experience </a:t>
            </a:r>
          </a:p>
          <a:p>
            <a:r>
              <a:rPr lang="en-US" sz="800" b="1" dirty="0" smtClean="0">
                <a:latin typeface="Times" pitchFamily="18" charset="0"/>
              </a:rPr>
              <a:t>Integrate with Other Learning Tools</a:t>
            </a:r>
            <a:r>
              <a:rPr lang="en-US" sz="800" dirty="0" smtClean="0">
                <a:latin typeface="Times" pitchFamily="18" charset="0"/>
              </a:rPr>
              <a:t> – easily integrate with leading learning management and course management systems, annotation boards, multimedia content, network infrastructure, and phones </a:t>
            </a:r>
          </a:p>
          <a:p>
            <a:endParaRPr lang="en-US" sz="800" dirty="0" smtClean="0">
              <a:latin typeface="Arial" charset="0"/>
              <a:cs typeface="Arial" charset="0"/>
            </a:endParaRPr>
          </a:p>
          <a:p>
            <a:endParaRPr lang="en-US" dirty="0" smtClean="0">
              <a:latin typeface="Times" pitchFamily="18" charset="0"/>
            </a:endParaRPr>
          </a:p>
          <a:p>
            <a:pPr lvl="3" eaLnBrk="1" hangingPunct="1"/>
            <a:endParaRPr lang="en-US" sz="600" dirty="0"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71C1383-0E01-48B0-9089-68028374A205}"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sz="2800" dirty="0" smtClean="0"/>
              <a:t>Defense Acquisition University (DAU) educates and certifies acquisition, technology and logistics (ATL) professionals for DOD, along with other government agencies and defense-related private industry. </a:t>
            </a:r>
          </a:p>
          <a:p>
            <a:pPr>
              <a:defRPr/>
            </a:pPr>
            <a:r>
              <a:rPr lang="en-US" sz="2800" dirty="0" smtClean="0"/>
              <a:t>DAU students manage acquisition and logistics for all military systems  and administer contracts worth billions.</a:t>
            </a:r>
          </a:p>
          <a:p>
            <a:pPr>
              <a:defRPr/>
            </a:pPr>
            <a:r>
              <a:rPr lang="en-US" sz="2800" b="1" dirty="0" smtClean="0"/>
              <a:t>Daily Use</a:t>
            </a:r>
          </a:p>
          <a:p>
            <a:pPr lvl="1">
              <a:buFont typeface="Arial" pitchFamily="34" charset="0"/>
              <a:buChar char="•"/>
              <a:defRPr/>
            </a:pPr>
            <a:r>
              <a:rPr lang="en-US" sz="2400" dirty="0" smtClean="0"/>
              <a:t>Distance learning</a:t>
            </a:r>
          </a:p>
          <a:p>
            <a:pPr lvl="1">
              <a:buFont typeface="Arial" pitchFamily="34" charset="0"/>
              <a:buChar char="•"/>
              <a:defRPr/>
            </a:pPr>
            <a:r>
              <a:rPr lang="en-US" sz="2400" dirty="0" smtClean="0"/>
              <a:t>Internal communications</a:t>
            </a:r>
          </a:p>
          <a:p>
            <a:pPr lvl="1">
              <a:buFont typeface="Arial" pitchFamily="34" charset="0"/>
              <a:buChar char="•"/>
              <a:defRPr/>
            </a:pPr>
            <a:r>
              <a:rPr lang="en-US" sz="2400" dirty="0" smtClean="0"/>
              <a:t>Administrative meetings</a:t>
            </a:r>
          </a:p>
          <a:p>
            <a:pPr lvl="1">
              <a:buFont typeface="Arial" pitchFamily="34" charset="0"/>
              <a:buChar char="•"/>
              <a:defRPr/>
            </a:pPr>
            <a:r>
              <a:rPr lang="en-US" sz="2400" dirty="0" smtClean="0"/>
              <a:t>Training</a:t>
            </a:r>
          </a:p>
          <a:p>
            <a:pPr lvl="1">
              <a:buFont typeface="Arial" pitchFamily="34" charset="0"/>
              <a:buChar char="•"/>
              <a:defRPr/>
            </a:pPr>
            <a:r>
              <a:rPr lang="en-US" sz="2400" dirty="0" smtClean="0"/>
              <a:t>Interviewing</a:t>
            </a:r>
          </a:p>
          <a:p>
            <a:pPr lvl="1">
              <a:buFont typeface="Arial" pitchFamily="34" charset="0"/>
              <a:buChar char="•"/>
              <a:defRPr/>
            </a:pPr>
            <a:r>
              <a:rPr lang="en-US" sz="2400" dirty="0" smtClean="0"/>
              <a:t>Remote site communications </a:t>
            </a:r>
          </a:p>
          <a:p>
            <a:pPr>
              <a:spcBef>
                <a:spcPts val="1386"/>
              </a:spcBef>
              <a:defRPr/>
            </a:pPr>
            <a:endParaRPr lang="en-US" sz="2800" dirty="0" smtClean="0"/>
          </a:p>
          <a:p>
            <a:pPr lvl="1">
              <a:spcBef>
                <a:spcPts val="1386"/>
              </a:spcBef>
              <a:defRPr/>
            </a:pPr>
            <a:endParaRPr lang="en-US" sz="2800" dirty="0" smtClean="0"/>
          </a:p>
          <a:p>
            <a:pPr>
              <a:defRPr/>
            </a:pPr>
            <a:endParaRPr lang="en-US" dirty="0"/>
          </a:p>
        </p:txBody>
      </p:sp>
      <p:sp>
        <p:nvSpPr>
          <p:cNvPr id="57348" name="Slide Number Placeholder 3"/>
          <p:cNvSpPr>
            <a:spLocks noGrp="1"/>
          </p:cNvSpPr>
          <p:nvPr>
            <p:ph type="sldNum" sz="quarter" idx="5"/>
          </p:nvPr>
        </p:nvSpPr>
        <p:spPr>
          <a:noFill/>
        </p:spPr>
        <p:txBody>
          <a:bodyPr/>
          <a:lstStyle/>
          <a:p>
            <a:pPr defTabSz="962398"/>
            <a:fld id="{7DE3E5B2-8D7D-4EE9-9631-38428BC2B44A}" type="slidenum">
              <a:rPr lang="en-US" smtClean="0"/>
              <a:pPr defTabSz="962398"/>
              <a:t>9</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sz="2800" dirty="0" smtClean="0"/>
              <a:t>Defense Acquisition University (DAU) educates and certifies acquisition, technology and logistics (ATL) professionals for DOD, along with other government agencies and defense-related private industry. </a:t>
            </a:r>
          </a:p>
          <a:p>
            <a:pPr>
              <a:defRPr/>
            </a:pPr>
            <a:r>
              <a:rPr lang="en-US" sz="2800" dirty="0" smtClean="0"/>
              <a:t>DAU students manage acquisition and logistics for all military systems  and administer contracts worth billions.</a:t>
            </a:r>
          </a:p>
          <a:p>
            <a:pPr>
              <a:defRPr/>
            </a:pPr>
            <a:r>
              <a:rPr lang="en-US" sz="2800" b="1" dirty="0" smtClean="0"/>
              <a:t>Daily Use</a:t>
            </a:r>
          </a:p>
          <a:p>
            <a:pPr lvl="1">
              <a:buFont typeface="Arial" pitchFamily="34" charset="0"/>
              <a:buChar char="•"/>
              <a:defRPr/>
            </a:pPr>
            <a:r>
              <a:rPr lang="en-US" sz="2400" dirty="0" smtClean="0"/>
              <a:t>Distance learning</a:t>
            </a:r>
          </a:p>
          <a:p>
            <a:pPr lvl="1">
              <a:buFont typeface="Arial" pitchFamily="34" charset="0"/>
              <a:buChar char="•"/>
              <a:defRPr/>
            </a:pPr>
            <a:r>
              <a:rPr lang="en-US" sz="2400" dirty="0" smtClean="0"/>
              <a:t>Internal communications</a:t>
            </a:r>
          </a:p>
          <a:p>
            <a:pPr lvl="1">
              <a:buFont typeface="Arial" pitchFamily="34" charset="0"/>
              <a:buChar char="•"/>
              <a:defRPr/>
            </a:pPr>
            <a:r>
              <a:rPr lang="en-US" sz="2400" dirty="0" smtClean="0"/>
              <a:t>Administrative meetings</a:t>
            </a:r>
          </a:p>
          <a:p>
            <a:pPr lvl="1">
              <a:buFont typeface="Arial" pitchFamily="34" charset="0"/>
              <a:buChar char="•"/>
              <a:defRPr/>
            </a:pPr>
            <a:r>
              <a:rPr lang="en-US" sz="2400" dirty="0" smtClean="0"/>
              <a:t>Training</a:t>
            </a:r>
          </a:p>
          <a:p>
            <a:pPr lvl="1">
              <a:buFont typeface="Arial" pitchFamily="34" charset="0"/>
              <a:buChar char="•"/>
              <a:defRPr/>
            </a:pPr>
            <a:r>
              <a:rPr lang="en-US" sz="2400" dirty="0" smtClean="0"/>
              <a:t>Interviewing</a:t>
            </a:r>
          </a:p>
          <a:p>
            <a:pPr lvl="1">
              <a:buFont typeface="Arial" pitchFamily="34" charset="0"/>
              <a:buChar char="•"/>
              <a:defRPr/>
            </a:pPr>
            <a:r>
              <a:rPr lang="en-US" sz="2400" dirty="0" smtClean="0"/>
              <a:t>Remote site communications </a:t>
            </a:r>
          </a:p>
          <a:p>
            <a:pPr>
              <a:spcBef>
                <a:spcPts val="1386"/>
              </a:spcBef>
              <a:defRPr/>
            </a:pPr>
            <a:endParaRPr lang="en-US" sz="2800" dirty="0" smtClean="0"/>
          </a:p>
          <a:p>
            <a:pPr lvl="1">
              <a:spcBef>
                <a:spcPts val="1386"/>
              </a:spcBef>
              <a:defRPr/>
            </a:pPr>
            <a:endParaRPr lang="en-US" sz="2800" dirty="0" smtClean="0"/>
          </a:p>
          <a:p>
            <a:pPr>
              <a:defRPr/>
            </a:pPr>
            <a:endParaRPr lang="en-US" dirty="0"/>
          </a:p>
        </p:txBody>
      </p:sp>
      <p:sp>
        <p:nvSpPr>
          <p:cNvPr id="58372" name="Slide Number Placeholder 3"/>
          <p:cNvSpPr>
            <a:spLocks noGrp="1"/>
          </p:cNvSpPr>
          <p:nvPr>
            <p:ph type="sldNum" sz="quarter" idx="5"/>
          </p:nvPr>
        </p:nvSpPr>
        <p:spPr>
          <a:noFill/>
        </p:spPr>
        <p:txBody>
          <a:bodyPr/>
          <a:lstStyle/>
          <a:p>
            <a:pPr defTabSz="962398"/>
            <a:fld id="{9A4CB5AC-2073-47ED-820B-B70592896CD0}" type="slidenum">
              <a:rPr lang="en-US" smtClean="0"/>
              <a:pPr defTabSz="962398"/>
              <a:t>10</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1028" descr="gray_background"/>
          <p:cNvPicPr>
            <a:picLocks noChangeArrowheads="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39948" name="Rectangle 12"/>
          <p:cNvSpPr>
            <a:spLocks noGrp="1" noChangeArrowheads="1"/>
          </p:cNvSpPr>
          <p:nvPr>
            <p:ph type="ctrTitle" sz="quarter"/>
          </p:nvPr>
        </p:nvSpPr>
        <p:spPr bwMode="auto">
          <a:xfrm>
            <a:off x="2154666" y="3047185"/>
            <a:ext cx="4817634" cy="1439089"/>
          </a:xfrm>
        </p:spPr>
        <p:txBody>
          <a:bodyPr lIns="0" tIns="0" rIns="0" bIns="0" anchor="ctr" anchorCtr="0"/>
          <a:lstStyle>
            <a:lvl1pPr>
              <a:defRPr sz="3800" b="1">
                <a:solidFill>
                  <a:schemeClr val="bg1"/>
                </a:solidFill>
              </a:defRPr>
            </a:lvl1pPr>
          </a:lstStyle>
          <a:p>
            <a:r>
              <a:rPr lang="en-US" dirty="0" smtClean="0"/>
              <a:t>Click to edit Master title style</a:t>
            </a:r>
            <a:endParaRPr lang="en-US" dirty="0"/>
          </a:p>
        </p:txBody>
      </p:sp>
      <p:sp>
        <p:nvSpPr>
          <p:cNvPr id="39949" name="Rectangle 13"/>
          <p:cNvSpPr>
            <a:spLocks noGrp="1" noChangeArrowheads="1"/>
          </p:cNvSpPr>
          <p:nvPr>
            <p:ph type="subTitle" sz="quarter" idx="1"/>
          </p:nvPr>
        </p:nvSpPr>
        <p:spPr bwMode="auto">
          <a:xfrm>
            <a:off x="2154664" y="4662215"/>
            <a:ext cx="4817635" cy="314869"/>
          </a:xfrm>
          <a:prstGeom prst="rect">
            <a:avLst/>
          </a:prstGeom>
          <a:noFill/>
          <a:ln>
            <a:miter lim="800000"/>
            <a:headEnd/>
            <a:tailEnd/>
          </a:ln>
        </p:spPr>
        <p:txBody>
          <a:bodyPr vert="horz" wrap="square" lIns="0" tIns="0" rIns="0" bIns="0" numCol="1" anchor="t" anchorCtr="0" compatLnSpc="1">
            <a:prstTxWarp prst="textNoShape">
              <a:avLst/>
            </a:prstTxWarp>
          </a:bodyPr>
          <a:lstStyle>
            <a:lvl1pPr marL="0" indent="0">
              <a:buFontTx/>
              <a:buNone/>
              <a:defRPr sz="1800" i="0">
                <a:solidFill>
                  <a:schemeClr val="bg1"/>
                </a:solidFill>
                <a:cs typeface="Arial" charset="0"/>
              </a:defRPr>
            </a:lvl1pPr>
          </a:lstStyle>
          <a:p>
            <a:r>
              <a:rPr lang="en-US" dirty="0" smtClean="0"/>
              <a:t>Click to edit Master subtitle style</a:t>
            </a:r>
            <a:endParaRPr lang="en-US" dirty="0"/>
          </a:p>
        </p:txBody>
      </p:sp>
      <p:pic>
        <p:nvPicPr>
          <p:cNvPr id="19" name="Picture 2"/>
          <p:cNvPicPr>
            <a:picLocks noChangeAspect="1" noChangeArrowheads="1"/>
          </p:cNvPicPr>
          <p:nvPr userDrawn="1"/>
        </p:nvPicPr>
        <p:blipFill>
          <a:blip r:embed="rId3" cstate="print"/>
          <a:srcRect/>
          <a:stretch>
            <a:fillRect/>
          </a:stretch>
        </p:blipFill>
        <p:spPr bwMode="auto">
          <a:xfrm>
            <a:off x="1080217" y="1495168"/>
            <a:ext cx="4033451" cy="877642"/>
          </a:xfrm>
          <a:prstGeom prst="rect">
            <a:avLst/>
          </a:prstGeom>
          <a:noFill/>
          <a:ln w="9525">
            <a:noFill/>
            <a:miter lim="800000"/>
            <a:headEnd/>
            <a:tailEnd/>
          </a:ln>
          <a:effectLst/>
        </p:spPr>
      </p:pic>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6437" y="1180070"/>
            <a:ext cx="5467351" cy="4999749"/>
          </a:xfrm>
          <a:prstGeom prst="rect">
            <a:avLst/>
          </a:prstGeom>
        </p:spPr>
        <p:txBody>
          <a:bodyPr lIns="0" tIns="0" rIns="0" bIns="0"/>
          <a:lstStyle>
            <a:lvl1pPr>
              <a:defRPr sz="2400">
                <a:solidFill>
                  <a:schemeClr val="tx1">
                    <a:lumMod val="65000"/>
                    <a:lumOff val="35000"/>
                  </a:schemeClr>
                </a:solidFill>
              </a:defRPr>
            </a:lvl1pPr>
            <a:lvl2pPr marL="571500" indent="-228600">
              <a:defRPr sz="2000">
                <a:solidFill>
                  <a:schemeClr val="tx1">
                    <a:lumMod val="65000"/>
                    <a:lumOff val="35000"/>
                  </a:schemeClr>
                </a:solidFill>
              </a:defRPr>
            </a:lvl2pPr>
            <a:lvl3pPr marL="800100" indent="-228600">
              <a:defRPr sz="1800">
                <a:solidFill>
                  <a:schemeClr val="tx1">
                    <a:lumMod val="65000"/>
                    <a:lumOff val="35000"/>
                  </a:schemeClr>
                </a:solidFill>
              </a:defRPr>
            </a:lvl3pPr>
            <a:lvl4pPr marL="1028700" indent="-228600">
              <a:defRPr sz="1600">
                <a:solidFill>
                  <a:schemeClr val="tx1">
                    <a:lumMod val="65000"/>
                    <a:lumOff val="35000"/>
                  </a:schemeClr>
                </a:solidFill>
              </a:defRPr>
            </a:lvl4pPr>
            <a:lvl5pPr marL="1257300" indent="-228600">
              <a:buClr>
                <a:schemeClr val="accent6"/>
              </a:buClr>
              <a:defRPr sz="1400">
                <a:solidFill>
                  <a:schemeClr val="tx1">
                    <a:lumMod val="65000"/>
                    <a:lumOff val="3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12749" y="2017122"/>
            <a:ext cx="2651126" cy="4162698"/>
          </a:xfrm>
          <a:prstGeom prst="rect">
            <a:avLst/>
          </a:prstGeom>
        </p:spPr>
        <p:txBody>
          <a:bodyPr lIns="0" tIns="0" rIns="0" bIns="0"/>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1" name="Title 19"/>
          <p:cNvSpPr txBox="1">
            <a:spLocks/>
          </p:cNvSpPr>
          <p:nvPr userDrawn="1"/>
        </p:nvSpPr>
        <p:spPr bwMode="white">
          <a:xfrm>
            <a:off x="412749" y="1180070"/>
            <a:ext cx="2651126" cy="6487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tx1">
                    <a:lumMod val="65000"/>
                    <a:lumOff val="35000"/>
                  </a:schemeClr>
                </a:solidFill>
                <a:effectLst/>
                <a:uLnTx/>
                <a:uFillTx/>
                <a:latin typeface="+mj-lt"/>
                <a:ea typeface="+mj-ea"/>
                <a:cs typeface="+mj-cs"/>
              </a:rPr>
              <a:t>Click to edit Master title style</a:t>
            </a:r>
            <a:endParaRPr kumimoji="0" lang="en-US" sz="2000" b="1" i="0" u="none" strike="noStrike" kern="0" cap="none" spc="0" normalizeH="0" baseline="0" noProof="0" dirty="0">
              <a:ln>
                <a:noFill/>
              </a:ln>
              <a:solidFill>
                <a:schemeClr val="tx1">
                  <a:lumMod val="65000"/>
                  <a:lumOff val="35000"/>
                </a:schemeClr>
              </a:solidFill>
              <a:effectLst/>
              <a:uLnTx/>
              <a:uFillTx/>
              <a:latin typeface="+mj-lt"/>
              <a:ea typeface="+mj-ea"/>
              <a:cs typeface="+mj-cs"/>
            </a:endParaRP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9593" y="1180069"/>
            <a:ext cx="5486400" cy="3903899"/>
          </a:xfrm>
          <a:prstGeom prst="rect">
            <a:avLst/>
          </a:prstGeom>
        </p:spPr>
        <p:txBody>
          <a:bodyPr/>
          <a:lstStyle>
            <a:lvl1pPr marL="0" indent="0">
              <a:buNone/>
              <a:defRPr sz="32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829594" y="5650707"/>
            <a:ext cx="5486399" cy="529112"/>
          </a:xfrm>
          <a:prstGeom prst="rect">
            <a:avLst/>
          </a:prstGeom>
        </p:spPr>
        <p:txBody>
          <a:bodyPr lIns="0" tIns="0" rIns="0" b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10" name="Title 7"/>
          <p:cNvSpPr txBox="1">
            <a:spLocks/>
          </p:cNvSpPr>
          <p:nvPr userDrawn="1"/>
        </p:nvSpPr>
        <p:spPr bwMode="white">
          <a:xfrm>
            <a:off x="1829594" y="5083969"/>
            <a:ext cx="5486399" cy="4794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tx1">
                    <a:lumMod val="65000"/>
                    <a:lumOff val="35000"/>
                  </a:schemeClr>
                </a:solidFill>
                <a:effectLst/>
                <a:uLnTx/>
                <a:uFillTx/>
                <a:latin typeface="+mj-lt"/>
                <a:ea typeface="+mj-ea"/>
                <a:cs typeface="+mj-cs"/>
              </a:rPr>
              <a:t>Click to edit Master title style</a:t>
            </a:r>
            <a:endParaRPr kumimoji="0" lang="en-US" sz="2000" b="1" i="0" u="none" strike="noStrike" kern="0" cap="none" spc="0" normalizeH="0" baseline="0" noProof="0" dirty="0">
              <a:ln>
                <a:noFill/>
              </a:ln>
              <a:solidFill>
                <a:schemeClr val="tx1">
                  <a:lumMod val="65000"/>
                  <a:lumOff val="3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12749" y="1495168"/>
            <a:ext cx="8301039" cy="4684651"/>
          </a:xfrm>
          <a:prstGeom prst="rect">
            <a:avLst/>
          </a:prstGeom>
        </p:spPr>
        <p:txBody>
          <a:bodyPr vert="eaVert" lIns="0" tIns="0" rIns="0" bIns="0"/>
          <a:lstStyle>
            <a:lvl1pPr>
              <a:defRPr>
                <a:solidFill>
                  <a:schemeClr val="tx1">
                    <a:lumMod val="65000"/>
                    <a:lumOff val="35000"/>
                  </a:schemeClr>
                </a:solidFill>
              </a:defRPr>
            </a:lvl1pPr>
            <a:lvl2pPr marL="571500" indent="-228600">
              <a:defRPr>
                <a:solidFill>
                  <a:schemeClr val="tx1">
                    <a:lumMod val="65000"/>
                    <a:lumOff val="35000"/>
                  </a:schemeClr>
                </a:solidFill>
              </a:defRPr>
            </a:lvl2pPr>
            <a:lvl3pPr marL="800100" indent="-228600">
              <a:defRPr>
                <a:solidFill>
                  <a:schemeClr val="tx1">
                    <a:lumMod val="65000"/>
                    <a:lumOff val="35000"/>
                  </a:schemeClr>
                </a:solidFill>
              </a:defRPr>
            </a:lvl3pPr>
            <a:lvl4pPr marL="1028700" indent="-228600">
              <a:defRPr>
                <a:solidFill>
                  <a:schemeClr val="tx1">
                    <a:lumMod val="65000"/>
                    <a:lumOff val="35000"/>
                  </a:schemeClr>
                </a:solidFill>
              </a:defRPr>
            </a:lvl4pPr>
            <a:lvl5pPr marL="1257300" indent="-228600">
              <a:buClr>
                <a:schemeClr val="accent6"/>
              </a:buCl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6" name="Rectangle 15"/>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 name="Vertical Text Placeholder 2"/>
          <p:cNvSpPr>
            <a:spLocks noGrp="1"/>
          </p:cNvSpPr>
          <p:nvPr>
            <p:ph type="body" orient="vert" idx="1"/>
          </p:nvPr>
        </p:nvSpPr>
        <p:spPr>
          <a:xfrm>
            <a:off x="476186" y="412749"/>
            <a:ext cx="7239991" cy="6032500"/>
          </a:xfrm>
          <a:prstGeom prst="rect">
            <a:avLst/>
          </a:prstGeom>
        </p:spPr>
        <p:txBody>
          <a:bodyPr vert="eaVert" lIns="0" tIns="0" rIns="0" bIns="0"/>
          <a:lstStyle>
            <a:lvl1pPr>
              <a:defRPr>
                <a:solidFill>
                  <a:schemeClr val="tx1">
                    <a:lumMod val="65000"/>
                    <a:lumOff val="35000"/>
                  </a:schemeClr>
                </a:solidFill>
              </a:defRPr>
            </a:lvl1pPr>
            <a:lvl2pPr marL="571500" indent="-228600">
              <a:defRPr>
                <a:solidFill>
                  <a:schemeClr val="tx1">
                    <a:lumMod val="65000"/>
                    <a:lumOff val="35000"/>
                  </a:schemeClr>
                </a:solidFill>
              </a:defRPr>
            </a:lvl2pPr>
            <a:lvl3pPr marL="800100" indent="-228600">
              <a:defRPr>
                <a:solidFill>
                  <a:schemeClr val="tx1">
                    <a:lumMod val="65000"/>
                    <a:lumOff val="35000"/>
                  </a:schemeClr>
                </a:solidFill>
              </a:defRPr>
            </a:lvl3pPr>
            <a:lvl4pPr marL="1028700" indent="-228600">
              <a:defRPr>
                <a:solidFill>
                  <a:schemeClr val="tx1">
                    <a:lumMod val="65000"/>
                    <a:lumOff val="35000"/>
                  </a:schemeClr>
                </a:solidFill>
              </a:defRPr>
            </a:lvl4pPr>
            <a:lvl5pPr marL="1257300" indent="-228600">
              <a:buClr>
                <a:schemeClr val="accent6"/>
              </a:buCl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itle 1"/>
          <p:cNvSpPr>
            <a:spLocks noGrp="1"/>
          </p:cNvSpPr>
          <p:nvPr>
            <p:ph type="title"/>
          </p:nvPr>
        </p:nvSpPr>
        <p:spPr>
          <a:xfrm rot="5400000">
            <a:off x="5597094" y="3058763"/>
            <a:ext cx="5889245" cy="883726"/>
          </a:xfrm>
        </p:spPr>
        <p:txBody>
          <a:bodyPr/>
          <a:lstStyle>
            <a:lvl1pPr>
              <a:defRPr sz="3000"/>
            </a:lvl1pPr>
          </a:lstStyle>
          <a:p>
            <a:r>
              <a:rPr lang="en-US" dirty="0" smtClean="0"/>
              <a:t>Click to edit Master title style</a:t>
            </a:r>
            <a:endParaRPr lang="en-US" dirty="0"/>
          </a:p>
        </p:txBody>
      </p:sp>
      <p:pic>
        <p:nvPicPr>
          <p:cNvPr id="34" name="Picture 33" descr="BodySlideFooter.png"/>
          <p:cNvPicPr>
            <a:picLocks noChangeAspect="1"/>
          </p:cNvPicPr>
          <p:nvPr userDrawn="1"/>
        </p:nvPicPr>
        <p:blipFill>
          <a:blip r:embed="rId2" cstate="print"/>
          <a:srcRect/>
          <a:stretch>
            <a:fillRect/>
          </a:stretch>
        </p:blipFill>
        <p:spPr>
          <a:xfrm rot="5400000">
            <a:off x="-2143624" y="4238193"/>
            <a:ext cx="4763432" cy="476187"/>
          </a:xfrm>
          <a:prstGeom prst="rect">
            <a:avLst/>
          </a:prstGeom>
        </p:spPr>
      </p:pic>
      <p:pic>
        <p:nvPicPr>
          <p:cNvPr id="35" name="Picture 3"/>
          <p:cNvPicPr>
            <a:picLocks noChangeAspect="1" noChangeArrowheads="1"/>
          </p:cNvPicPr>
          <p:nvPr userDrawn="1"/>
        </p:nvPicPr>
        <p:blipFill>
          <a:blip r:embed="rId3" cstate="print"/>
          <a:srcRect/>
          <a:stretch>
            <a:fillRect/>
          </a:stretch>
        </p:blipFill>
        <p:spPr bwMode="auto">
          <a:xfrm rot="5400000">
            <a:off x="-444397" y="944676"/>
            <a:ext cx="1368426" cy="304571"/>
          </a:xfrm>
          <a:prstGeom prst="rect">
            <a:avLst/>
          </a:prstGeom>
          <a:noFill/>
          <a:ln w="9525">
            <a:noFill/>
            <a:miter lim="800000"/>
            <a:headEnd/>
            <a:tailEnd/>
          </a:ln>
          <a:effectLst/>
        </p:spPr>
      </p:pic>
      <p:sp>
        <p:nvSpPr>
          <p:cNvPr id="36" name="Freeform 23"/>
          <p:cNvSpPr>
            <a:spLocks/>
          </p:cNvSpPr>
          <p:nvPr userDrawn="1"/>
        </p:nvSpPr>
        <p:spPr bwMode="auto">
          <a:xfrm rot="5400000" flipH="1">
            <a:off x="86207" y="6113177"/>
            <a:ext cx="293688" cy="335529"/>
          </a:xfrm>
          <a:custGeom>
            <a:avLst/>
            <a:gdLst>
              <a:gd name="T0" fmla="*/ 29017361 w 128"/>
              <a:gd name="T1" fmla="*/ 6848760 h 146"/>
              <a:gd name="T2" fmla="*/ 8534056 w 128"/>
              <a:gd name="T3" fmla="*/ 5137224 h 146"/>
              <a:gd name="T4" fmla="*/ 1707595 w 128"/>
              <a:gd name="T5" fmla="*/ 22259127 h 146"/>
              <a:gd name="T6" fmla="*/ 17069419 w 128"/>
              <a:gd name="T7" fmla="*/ 124991834 h 146"/>
              <a:gd name="T8" fmla="*/ 1707595 w 128"/>
              <a:gd name="T9" fmla="*/ 227723243 h 146"/>
              <a:gd name="T10" fmla="*/ 10241651 w 128"/>
              <a:gd name="T11" fmla="*/ 246557981 h 146"/>
              <a:gd name="T12" fmla="*/ 29017361 w 128"/>
              <a:gd name="T13" fmla="*/ 243133602 h 146"/>
              <a:gd name="T14" fmla="*/ 109244293 w 128"/>
              <a:gd name="T15" fmla="*/ 179781938 h 146"/>
              <a:gd name="T16" fmla="*/ 206539342 w 128"/>
              <a:gd name="T17" fmla="*/ 140400885 h 146"/>
              <a:gd name="T18" fmla="*/ 218488585 w 128"/>
              <a:gd name="T19" fmla="*/ 124991834 h 146"/>
              <a:gd name="T20" fmla="*/ 206539342 w 128"/>
              <a:gd name="T21" fmla="*/ 109581475 h 146"/>
              <a:gd name="T22" fmla="*/ 110950581 w 128"/>
              <a:gd name="T23" fmla="*/ 71913286 h 146"/>
              <a:gd name="T24" fmla="*/ 29017361 w 128"/>
              <a:gd name="T25" fmla="*/ 6848760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46"/>
              <a:gd name="T41" fmla="*/ 128 w 128"/>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46">
                <a:moveTo>
                  <a:pt x="17" y="4"/>
                </a:moveTo>
                <a:cubicBezTo>
                  <a:pt x="14" y="1"/>
                  <a:pt x="9" y="0"/>
                  <a:pt x="5" y="3"/>
                </a:cubicBezTo>
                <a:cubicBezTo>
                  <a:pt x="1" y="5"/>
                  <a:pt x="0" y="10"/>
                  <a:pt x="1" y="13"/>
                </a:cubicBezTo>
                <a:cubicBezTo>
                  <a:pt x="1" y="13"/>
                  <a:pt x="10" y="43"/>
                  <a:pt x="10" y="73"/>
                </a:cubicBezTo>
                <a:cubicBezTo>
                  <a:pt x="9" y="103"/>
                  <a:pt x="1" y="133"/>
                  <a:pt x="1" y="133"/>
                </a:cubicBezTo>
                <a:cubicBezTo>
                  <a:pt x="0" y="137"/>
                  <a:pt x="2" y="142"/>
                  <a:pt x="6" y="144"/>
                </a:cubicBezTo>
                <a:cubicBezTo>
                  <a:pt x="10" y="146"/>
                  <a:pt x="14" y="145"/>
                  <a:pt x="17" y="142"/>
                </a:cubicBezTo>
                <a:cubicBezTo>
                  <a:pt x="17" y="142"/>
                  <a:pt x="38" y="120"/>
                  <a:pt x="64" y="105"/>
                </a:cubicBezTo>
                <a:cubicBezTo>
                  <a:pt x="91" y="90"/>
                  <a:pt x="121" y="82"/>
                  <a:pt x="121" y="82"/>
                </a:cubicBezTo>
                <a:cubicBezTo>
                  <a:pt x="125" y="81"/>
                  <a:pt x="128" y="78"/>
                  <a:pt x="128" y="73"/>
                </a:cubicBezTo>
                <a:cubicBezTo>
                  <a:pt x="128" y="69"/>
                  <a:pt x="125" y="65"/>
                  <a:pt x="121" y="64"/>
                </a:cubicBezTo>
                <a:cubicBezTo>
                  <a:pt x="121" y="64"/>
                  <a:pt x="91" y="57"/>
                  <a:pt x="65" y="42"/>
                </a:cubicBezTo>
                <a:cubicBezTo>
                  <a:pt x="39" y="26"/>
                  <a:pt x="25" y="12"/>
                  <a:pt x="17" y="4"/>
                </a:cubicBezTo>
              </a:path>
            </a:pathLst>
          </a:custGeom>
          <a:solidFill>
            <a:schemeClr val="bg1"/>
          </a:solidFill>
          <a:ln w="25400" cmpd="sng">
            <a:noFill/>
          </a:ln>
        </p:spPr>
        <p:txBody>
          <a:bodyPr vert="horz" wrap="none" lIns="91440" tIns="45720" rIns="91440" bIns="45720" numCol="1" rtlCol="0" anchor="ctr" anchorCtr="0" compatLnSpc="1">
            <a:prstTxWarp prst="textNoShape">
              <a:avLst/>
            </a:prstTxWarp>
          </a:bodyPr>
          <a:lstStyle/>
          <a:p>
            <a:pPr eaLnBrk="0" hangingPunct="0">
              <a:spcBef>
                <a:spcPct val="50000"/>
              </a:spcBef>
            </a:pPr>
            <a:endParaRPr lang="en-US" sz="2400" dirty="0" smtClean="0"/>
          </a:p>
        </p:txBody>
      </p:sp>
      <p:sp>
        <p:nvSpPr>
          <p:cNvPr id="37" name="Rectangle 6"/>
          <p:cNvSpPr txBox="1">
            <a:spLocks noChangeArrowheads="1"/>
          </p:cNvSpPr>
          <p:nvPr userDrawn="1"/>
        </p:nvSpPr>
        <p:spPr bwMode="auto">
          <a:xfrm rot="5400000">
            <a:off x="48114" y="6241122"/>
            <a:ext cx="328613" cy="168275"/>
          </a:xfrm>
          <a:prstGeom prst="rect">
            <a:avLst/>
          </a:prstGeom>
          <a:noFill/>
          <a:ln w="9525">
            <a:noFill/>
            <a:miter lim="800000"/>
            <a:headEnd/>
            <a:tailEnd/>
          </a:ln>
          <a:effectLst/>
        </p:spPr>
        <p:txBody>
          <a:bodyPr lIns="0" tIns="0" rIns="0" bIns="0">
            <a:prstTxWarp prst="textNoShape">
              <a:avLst/>
            </a:prstTxWarp>
          </a:bodyPr>
          <a:lstStyle/>
          <a:p>
            <a:pPr algn="ctr" defTabSz="457200" eaLnBrk="0" hangingPunct="0">
              <a:defRPr/>
            </a:pPr>
            <a:fld id="{0FAB3CF8-3B39-4FE9-8734-CE5CA0419C34}" type="slidenum">
              <a:rPr lang="en-US" sz="800" smtClean="0">
                <a:solidFill>
                  <a:srgbClr val="000000"/>
                </a:solidFill>
                <a:ea typeface="Arial" pitchFamily="84" charset="0"/>
                <a:cs typeface="Arial" pitchFamily="84" charset="0"/>
              </a:rPr>
              <a:pPr algn="ctr" defTabSz="457200" eaLnBrk="0" hangingPunct="0">
                <a:defRPr/>
              </a:pPr>
              <a:t>‹#›</a:t>
            </a:fld>
            <a:endParaRPr lang="en-US" sz="800" dirty="0">
              <a:solidFill>
                <a:srgbClr val="000000"/>
              </a:solidFill>
              <a:ea typeface="Arial" pitchFamily="84" charset="0"/>
              <a:cs typeface="Arial" pitchFamily="84" charset="0"/>
            </a:endParaRPr>
          </a:p>
        </p:txBody>
      </p:sp>
      <p:sp>
        <p:nvSpPr>
          <p:cNvPr id="38" name="TextBox 10"/>
          <p:cNvSpPr txBox="1"/>
          <p:nvPr userDrawn="1"/>
        </p:nvSpPr>
        <p:spPr>
          <a:xfrm rot="5400000">
            <a:off x="-2381753" y="3317207"/>
            <a:ext cx="5205811" cy="150811"/>
          </a:xfrm>
          <a:prstGeom prst="rect">
            <a:avLst/>
          </a:prstGeom>
          <a:noFill/>
        </p:spPr>
        <p:txBody>
          <a:bodyPr lIns="0" tIns="0" rIns="0" bIns="0">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indent="0" algn="r" defTabSz="457200" eaLnBrk="0" hangingPunct="0">
              <a:tabLst>
                <a:tab pos="1371600" algn="r"/>
                <a:tab pos="1485900" algn="l"/>
              </a:tabLst>
              <a:defRPr/>
            </a:pPr>
            <a:r>
              <a:rPr lang="en-US" sz="800" i="0" baseline="0" dirty="0" smtClean="0">
                <a:solidFill>
                  <a:schemeClr val="bg1"/>
                </a:solidFill>
                <a:latin typeface="Arial" pitchFamily="84" charset="0"/>
              </a:rPr>
              <a:t>VSGI Webinar 	│	June 21, 2011</a:t>
            </a:r>
            <a:endParaRPr lang="en-US" sz="800" i="0" dirty="0">
              <a:solidFill>
                <a:schemeClr val="bg1"/>
              </a:solidFill>
              <a:latin typeface="Arial" pitchFamily="84" charset="0"/>
            </a:endParaRPr>
          </a:p>
        </p:txBody>
      </p:sp>
      <p:cxnSp>
        <p:nvCxnSpPr>
          <p:cNvPr id="41" name="Straight Connector 40"/>
          <p:cNvCxnSpPr/>
          <p:nvPr userDrawn="1"/>
        </p:nvCxnSpPr>
        <p:spPr bwMode="auto">
          <a:xfrm rot="10800000" flipH="1">
            <a:off x="8176325" y="412749"/>
            <a:ext cx="740064" cy="1588"/>
          </a:xfrm>
          <a:prstGeom prst="line">
            <a:avLst/>
          </a:prstGeom>
          <a:solidFill>
            <a:srgbClr val="C0C0C0"/>
          </a:solidFill>
          <a:ln w="28575" cap="flat" cmpd="sng" algn="ctr">
            <a:solidFill>
              <a:schemeClr val="accent5"/>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sz="half" idx="1"/>
          </p:nvPr>
        </p:nvSpPr>
        <p:spPr>
          <a:xfrm>
            <a:off x="412750" y="1495168"/>
            <a:ext cx="8301038" cy="4684651"/>
          </a:xfrm>
          <a:prstGeom prst="rect">
            <a:avLst/>
          </a:prstGeom>
        </p:spPr>
        <p:txBody>
          <a:bodyPr lIns="0" tIns="0" rIns="0" bIns="0"/>
          <a:lstStyle>
            <a:lvl1pPr marL="342900" indent="-342900">
              <a:spcBef>
                <a:spcPts val="600"/>
              </a:spcBef>
              <a:buFontTx/>
              <a:buBlip>
                <a:blip r:embed="rId2"/>
              </a:buBlip>
              <a:defRPr sz="2400">
                <a:solidFill>
                  <a:schemeClr val="tx1">
                    <a:lumMod val="65000"/>
                    <a:lumOff val="35000"/>
                  </a:schemeClr>
                </a:solidFill>
              </a:defRPr>
            </a:lvl1pPr>
            <a:lvl2pPr marL="571500" indent="-228600">
              <a:spcBef>
                <a:spcPts val="600"/>
              </a:spcBef>
              <a:defRPr sz="2000">
                <a:solidFill>
                  <a:schemeClr val="tx1">
                    <a:lumMod val="65000"/>
                    <a:lumOff val="35000"/>
                  </a:schemeClr>
                </a:solidFill>
              </a:defRPr>
            </a:lvl2pPr>
            <a:lvl3pPr marL="800100" indent="-228600">
              <a:spcBef>
                <a:spcPts val="600"/>
              </a:spcBef>
              <a:defRPr sz="1800">
                <a:solidFill>
                  <a:schemeClr val="tx1">
                    <a:lumMod val="65000"/>
                    <a:lumOff val="35000"/>
                  </a:schemeClr>
                </a:solidFill>
              </a:defRPr>
            </a:lvl3pPr>
            <a:lvl4pPr marL="1028700" indent="-228600">
              <a:spcBef>
                <a:spcPts val="600"/>
              </a:spcBef>
              <a:defRPr sz="1600">
                <a:solidFill>
                  <a:schemeClr val="tx1">
                    <a:lumMod val="65000"/>
                    <a:lumOff val="35000"/>
                  </a:schemeClr>
                </a:solidFill>
              </a:defRPr>
            </a:lvl4pPr>
            <a:lvl5pPr marL="1257300" indent="-228600">
              <a:spcBef>
                <a:spcPts val="600"/>
              </a:spcBef>
              <a:buClr>
                <a:schemeClr val="accent6"/>
              </a:buClr>
              <a:buSzPct val="100000"/>
              <a:buFont typeface="Symbol" pitchFamily="18" charset="2"/>
              <a:buChar char="·"/>
              <a:defRPr sz="14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ure Only Layout">
    <p:spTree>
      <p:nvGrpSpPr>
        <p:cNvPr id="1" name=""/>
        <p:cNvGrpSpPr/>
        <p:nvPr/>
      </p:nvGrpSpPr>
      <p:grpSpPr>
        <a:xfrm>
          <a:off x="0" y="0"/>
          <a:ext cx="0" cy="0"/>
          <a:chOff x="0" y="0"/>
          <a:chExt cx="0" cy="0"/>
        </a:xfrm>
      </p:grpSpPr>
      <p:pic>
        <p:nvPicPr>
          <p:cNvPr id="3" name="Picture 1028" descr="gray_background"/>
          <p:cNvPicPr>
            <a:picLocks noChangeArrowheads="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7" name="Picture 1028" descr="gray_background"/>
          <p:cNvPicPr>
            <a:picLocks noChangeArrowheads="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6" name="Title 1"/>
          <p:cNvSpPr>
            <a:spLocks noGrp="1"/>
          </p:cNvSpPr>
          <p:nvPr>
            <p:ph type="title"/>
          </p:nvPr>
        </p:nvSpPr>
        <p:spPr>
          <a:xfrm>
            <a:off x="0" y="2575513"/>
            <a:ext cx="9143999" cy="401050"/>
          </a:xfrm>
        </p:spPr>
        <p:txBody>
          <a:bodyPr anchor="t"/>
          <a:lstStyle>
            <a:lvl1pPr algn="ctr">
              <a:lnSpc>
                <a:spcPct val="80000"/>
              </a:lnSpc>
              <a:defRPr sz="3600" b="1" cap="all">
                <a:solidFill>
                  <a:schemeClr val="tx1">
                    <a:lumMod val="65000"/>
                    <a:lumOff val="35000"/>
                  </a:schemeClr>
                </a:solidFill>
              </a:defRPr>
            </a:lvl1pPr>
          </a:lstStyle>
          <a:p>
            <a:r>
              <a:rPr lang="en-US" dirty="0" smtClean="0"/>
              <a:t>Click to edit Master title style</a:t>
            </a:r>
            <a:endParaRPr lang="en-US" dirty="0"/>
          </a:p>
        </p:txBody>
      </p:sp>
      <p:pic>
        <p:nvPicPr>
          <p:cNvPr id="16" name="Picture 2"/>
          <p:cNvPicPr>
            <a:picLocks noChangeAspect="1" noChangeArrowheads="1"/>
          </p:cNvPicPr>
          <p:nvPr userDrawn="1"/>
        </p:nvPicPr>
        <p:blipFill>
          <a:blip r:embed="rId3" cstate="print"/>
          <a:srcRect/>
          <a:stretch>
            <a:fillRect/>
          </a:stretch>
        </p:blipFill>
        <p:spPr bwMode="auto">
          <a:xfrm>
            <a:off x="1490663" y="5013713"/>
            <a:ext cx="6169025" cy="6906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49" y="1495168"/>
            <a:ext cx="8301039" cy="4684651"/>
          </a:xfrm>
          <a:prstGeom prst="rect">
            <a:avLst/>
          </a:prstGeom>
        </p:spPr>
        <p:txBody>
          <a:bodyPr lIns="0" tIns="0" rIns="0" bIns="0"/>
          <a:lstStyle>
            <a:lvl1pPr>
              <a:defRPr>
                <a:solidFill>
                  <a:schemeClr val="tx1">
                    <a:lumMod val="65000"/>
                    <a:lumOff val="35000"/>
                  </a:schemeClr>
                </a:solidFill>
              </a:defRPr>
            </a:lvl1pPr>
            <a:lvl2pPr marL="571500" indent="-228600">
              <a:defRPr>
                <a:solidFill>
                  <a:schemeClr val="tx1">
                    <a:lumMod val="65000"/>
                    <a:lumOff val="35000"/>
                  </a:schemeClr>
                </a:solidFill>
              </a:defRPr>
            </a:lvl2pPr>
            <a:lvl3pPr marL="800100" indent="-228600">
              <a:defRPr>
                <a:solidFill>
                  <a:schemeClr val="tx1">
                    <a:lumMod val="65000"/>
                    <a:lumOff val="35000"/>
                  </a:schemeClr>
                </a:solidFill>
              </a:defRPr>
            </a:lvl3pPr>
            <a:lvl4pPr marL="1028700" indent="-228600">
              <a:defRPr>
                <a:solidFill>
                  <a:schemeClr val="tx1">
                    <a:lumMod val="65000"/>
                    <a:lumOff val="35000"/>
                  </a:schemeClr>
                </a:solidFill>
              </a:defRPr>
            </a:lvl4pPr>
            <a:lvl5pPr marL="1257300" indent="-228600">
              <a:buClr>
                <a:schemeClr val="accent6"/>
              </a:buCl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eft-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12749" y="1495168"/>
            <a:ext cx="5473300" cy="4684651"/>
          </a:xfrm>
          <a:prstGeom prst="rect">
            <a:avLst/>
          </a:prstGeom>
        </p:spPr>
        <p:txBody>
          <a:bodyPr lIns="0" tIns="0" rIns="0" bIns="0"/>
          <a:lstStyle>
            <a:lvl1pPr>
              <a:defRPr>
                <a:solidFill>
                  <a:schemeClr val="tx1">
                    <a:lumMod val="65000"/>
                    <a:lumOff val="35000"/>
                  </a:schemeClr>
                </a:solidFill>
              </a:defRPr>
            </a:lvl1pPr>
            <a:lvl2pPr marL="571500" indent="-228600">
              <a:defRPr>
                <a:solidFill>
                  <a:schemeClr val="tx1">
                    <a:lumMod val="65000"/>
                    <a:lumOff val="35000"/>
                  </a:schemeClr>
                </a:solidFill>
              </a:defRPr>
            </a:lvl2pPr>
            <a:lvl3pPr marL="800100" indent="-228600">
              <a:defRPr>
                <a:solidFill>
                  <a:schemeClr val="tx1">
                    <a:lumMod val="65000"/>
                    <a:lumOff val="35000"/>
                  </a:schemeClr>
                </a:solidFill>
              </a:defRPr>
            </a:lvl3pPr>
            <a:lvl4pPr marL="1028700" indent="-228600">
              <a:defRPr>
                <a:solidFill>
                  <a:schemeClr val="tx1">
                    <a:lumMod val="65000"/>
                    <a:lumOff val="35000"/>
                  </a:schemeClr>
                </a:solidFill>
              </a:defRPr>
            </a:lvl4pPr>
            <a:lvl5pPr marL="1257300" indent="-228600">
              <a:buClr>
                <a:schemeClr val="accent6"/>
              </a:buCl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ight-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246437" y="1495168"/>
            <a:ext cx="5467351" cy="4684651"/>
          </a:xfrm>
          <a:prstGeom prst="rect">
            <a:avLst/>
          </a:prstGeom>
        </p:spPr>
        <p:txBody>
          <a:bodyPr lIns="0" tIns="0" rIns="0" bIns="0"/>
          <a:lstStyle>
            <a:lvl1pPr>
              <a:defRPr>
                <a:solidFill>
                  <a:schemeClr val="tx1">
                    <a:lumMod val="65000"/>
                    <a:lumOff val="35000"/>
                  </a:schemeClr>
                </a:solidFill>
              </a:defRPr>
            </a:lvl1pPr>
            <a:lvl2pPr marL="571500" indent="-228600">
              <a:defRPr>
                <a:solidFill>
                  <a:schemeClr val="tx1">
                    <a:lumMod val="65000"/>
                    <a:lumOff val="35000"/>
                  </a:schemeClr>
                </a:solidFill>
              </a:defRPr>
            </a:lvl2pPr>
            <a:lvl3pPr marL="800100" indent="-228600">
              <a:defRPr>
                <a:solidFill>
                  <a:schemeClr val="tx1">
                    <a:lumMod val="65000"/>
                    <a:lumOff val="35000"/>
                  </a:schemeClr>
                </a:solidFill>
              </a:defRPr>
            </a:lvl3pPr>
            <a:lvl4pPr marL="1028700" indent="-228600">
              <a:defRPr>
                <a:solidFill>
                  <a:schemeClr val="tx1">
                    <a:lumMod val="65000"/>
                    <a:lumOff val="35000"/>
                  </a:schemeClr>
                </a:solidFill>
              </a:defRPr>
            </a:lvl4pPr>
            <a:lvl5pPr marL="1257300" indent="-228600">
              <a:buClr>
                <a:schemeClr val="accent6"/>
              </a:buCl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1028" descr="gray_background"/>
          <p:cNvPicPr>
            <a:picLocks noChangeArrowheads="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844549" y="971767"/>
            <a:ext cx="7869239" cy="866600"/>
          </a:xfrm>
        </p:spPr>
        <p:txBody>
          <a:bodyPr anchor="t"/>
          <a:lstStyle>
            <a:lvl1pPr algn="l">
              <a:lnSpc>
                <a:spcPct val="80000"/>
              </a:lnSpc>
              <a:defRPr sz="4000" b="1"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27086" y="2263435"/>
            <a:ext cx="7886702" cy="717216"/>
          </a:xfrm>
          <a:prstGeom prst="rect">
            <a:avLst/>
          </a:prstGeom>
        </p:spPr>
        <p:txBody>
          <a:bodyPr lIns="0" tIns="0" rIns="0" bIns="0" anchor="t" anchorCtr="0"/>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3" name="Rectangle 3"/>
          <p:cNvSpPr>
            <a:spLocks noChangeArrowheads="1"/>
          </p:cNvSpPr>
          <p:nvPr userDrawn="1"/>
        </p:nvSpPr>
        <p:spPr bwMode="auto">
          <a:xfrm>
            <a:off x="660400" y="970004"/>
            <a:ext cx="46038" cy="868362"/>
          </a:xfrm>
          <a:prstGeom prst="rect">
            <a:avLst/>
          </a:prstGeom>
          <a:solidFill>
            <a:schemeClr val="accent5"/>
          </a:solidFill>
          <a:ln w="9525">
            <a:noFill/>
            <a:miter lim="800000"/>
            <a:headEnd/>
            <a:tailEnd/>
          </a:ln>
        </p:spPr>
        <p:txBody>
          <a:bodyPr wrap="none" anchor="ctr">
            <a:prstTxWarp prst="textNoShape">
              <a:avLst/>
            </a:prstTxWarp>
          </a:bodyPr>
          <a:lstStyle/>
          <a:p>
            <a:endParaRPr lang="en-US" dirty="0"/>
          </a:p>
        </p:txBody>
      </p:sp>
      <p:pic>
        <p:nvPicPr>
          <p:cNvPr id="15" name="Picture 4" descr="img_title_market"/>
          <p:cNvPicPr>
            <a:picLocks noChangeAspect="1" noChangeArrowheads="1"/>
          </p:cNvPicPr>
          <p:nvPr userDrawn="1"/>
        </p:nvPicPr>
        <p:blipFill>
          <a:blip r:embed="rId3" cstate="print"/>
          <a:srcRect/>
          <a:stretch>
            <a:fillRect/>
          </a:stretch>
        </p:blipFill>
        <p:spPr bwMode="auto">
          <a:xfrm>
            <a:off x="0" y="3871913"/>
            <a:ext cx="9144000" cy="2986087"/>
          </a:xfrm>
          <a:prstGeom prst="rect">
            <a:avLst/>
          </a:prstGeom>
          <a:noFill/>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2748" y="1495168"/>
            <a:ext cx="4058639" cy="4684651"/>
          </a:xfrm>
          <a:prstGeom prst="rect">
            <a:avLst/>
          </a:prstGeom>
        </p:spPr>
        <p:txBody>
          <a:bodyPr lIns="0" tIns="0" rIns="0" bIns="0"/>
          <a:lstStyle>
            <a:lvl1pPr>
              <a:defRPr sz="2400">
                <a:solidFill>
                  <a:schemeClr val="tx1">
                    <a:lumMod val="65000"/>
                    <a:lumOff val="35000"/>
                  </a:schemeClr>
                </a:solidFill>
              </a:defRPr>
            </a:lvl1pPr>
            <a:lvl2pPr marL="571500" indent="-228600">
              <a:defRPr sz="2000">
                <a:solidFill>
                  <a:schemeClr val="tx1">
                    <a:lumMod val="65000"/>
                    <a:lumOff val="35000"/>
                  </a:schemeClr>
                </a:solidFill>
              </a:defRPr>
            </a:lvl2pPr>
            <a:lvl3pPr marL="800100" indent="-228600">
              <a:defRPr sz="1800">
                <a:solidFill>
                  <a:schemeClr val="tx1">
                    <a:lumMod val="65000"/>
                    <a:lumOff val="35000"/>
                  </a:schemeClr>
                </a:solidFill>
              </a:defRPr>
            </a:lvl3pPr>
            <a:lvl4pPr marL="1028700" indent="-228600">
              <a:defRPr sz="1600">
                <a:solidFill>
                  <a:schemeClr val="tx1">
                    <a:lumMod val="65000"/>
                    <a:lumOff val="35000"/>
                  </a:schemeClr>
                </a:solidFill>
              </a:defRPr>
            </a:lvl4pPr>
            <a:lvl5pPr marL="1257300" indent="-228600">
              <a:buClr>
                <a:schemeClr val="accent6"/>
              </a:buClr>
              <a:defRPr sz="14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567" y="1495168"/>
            <a:ext cx="4060221" cy="4684651"/>
          </a:xfrm>
          <a:prstGeom prst="rect">
            <a:avLst/>
          </a:prstGeom>
        </p:spPr>
        <p:txBody>
          <a:bodyPr lIns="0" tIns="0" rIns="0" bIns="0"/>
          <a:lstStyle>
            <a:lvl1pPr>
              <a:defRPr sz="2400">
                <a:solidFill>
                  <a:schemeClr val="tx1">
                    <a:lumMod val="65000"/>
                    <a:lumOff val="35000"/>
                  </a:schemeClr>
                </a:solidFill>
              </a:defRPr>
            </a:lvl1pPr>
            <a:lvl2pPr marL="571500" indent="-228600">
              <a:defRPr sz="2000">
                <a:solidFill>
                  <a:schemeClr val="tx1">
                    <a:lumMod val="65000"/>
                    <a:lumOff val="35000"/>
                  </a:schemeClr>
                </a:solidFill>
              </a:defRPr>
            </a:lvl2pPr>
            <a:lvl3pPr marL="800100" indent="-228600">
              <a:defRPr sz="1800">
                <a:solidFill>
                  <a:schemeClr val="tx1">
                    <a:lumMod val="65000"/>
                    <a:lumOff val="35000"/>
                  </a:schemeClr>
                </a:solidFill>
              </a:defRPr>
            </a:lvl3pPr>
            <a:lvl4pPr marL="1028700" indent="-228600">
              <a:defRPr sz="1600">
                <a:solidFill>
                  <a:schemeClr val="tx1">
                    <a:lumMod val="65000"/>
                    <a:lumOff val="35000"/>
                  </a:schemeClr>
                </a:solidFill>
              </a:defRPr>
            </a:lvl4pPr>
            <a:lvl5pPr marL="1257300" indent="-228600">
              <a:buClr>
                <a:schemeClr val="accent6"/>
              </a:buClr>
              <a:defRPr sz="14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748" y="1181550"/>
            <a:ext cx="4076064" cy="589136"/>
          </a:xfrm>
          <a:prstGeom prst="rect">
            <a:avLst/>
          </a:prstGeom>
        </p:spPr>
        <p:txBody>
          <a:bodyPr lIns="0" tIns="0" rIns="0" bIns="0" anchor="t" anchorCtr="0"/>
          <a:lstStyle>
            <a:lvl1pPr marL="0" indent="0">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12749" y="1904826"/>
            <a:ext cx="4058638" cy="4274993"/>
          </a:xfrm>
          <a:prstGeom prst="rect">
            <a:avLst/>
          </a:prstGeom>
        </p:spPr>
        <p:txBody>
          <a:bodyPr lIns="0" tIns="0" rIns="0" bIns="0"/>
          <a:lstStyle>
            <a:lvl1pPr>
              <a:defRPr sz="2400">
                <a:solidFill>
                  <a:schemeClr val="tx1">
                    <a:lumMod val="65000"/>
                    <a:lumOff val="35000"/>
                  </a:schemeClr>
                </a:solidFill>
              </a:defRPr>
            </a:lvl1pPr>
            <a:lvl2pPr marL="571500" indent="-228600">
              <a:defRPr sz="2000">
                <a:solidFill>
                  <a:schemeClr val="tx1">
                    <a:lumMod val="65000"/>
                    <a:lumOff val="35000"/>
                  </a:schemeClr>
                </a:solidFill>
              </a:defRPr>
            </a:lvl2pPr>
            <a:lvl3pPr marL="800100" indent="-228600">
              <a:defRPr sz="1800">
                <a:solidFill>
                  <a:schemeClr val="tx1">
                    <a:lumMod val="65000"/>
                    <a:lumOff val="35000"/>
                  </a:schemeClr>
                </a:solidFill>
              </a:defRPr>
            </a:lvl3pPr>
            <a:lvl4pPr marL="1028700" indent="-228600">
              <a:defRPr sz="1600">
                <a:solidFill>
                  <a:schemeClr val="tx1">
                    <a:lumMod val="65000"/>
                    <a:lumOff val="35000"/>
                  </a:schemeClr>
                </a:solidFill>
              </a:defRPr>
            </a:lvl4pPr>
            <a:lvl5pPr marL="1257300" indent="-228600">
              <a:buClr>
                <a:schemeClr val="accent6"/>
              </a:buClr>
              <a:defRPr sz="14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81550"/>
            <a:ext cx="4068763" cy="589136"/>
          </a:xfrm>
          <a:prstGeom prst="rect">
            <a:avLst/>
          </a:prstGeom>
        </p:spPr>
        <p:txBody>
          <a:bodyPr lIns="0" tIns="0" rIns="0" bIns="0" anchor="t" anchorCtr="0"/>
          <a:lstStyle>
            <a:lvl1pPr marL="0" indent="0">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4826"/>
            <a:ext cx="4068763" cy="4274993"/>
          </a:xfrm>
          <a:prstGeom prst="rect">
            <a:avLst/>
          </a:prstGeom>
        </p:spPr>
        <p:txBody>
          <a:bodyPr lIns="0" tIns="0" rIns="0" bIns="0"/>
          <a:lstStyle>
            <a:lvl1pPr>
              <a:defRPr sz="2400">
                <a:solidFill>
                  <a:schemeClr val="tx1">
                    <a:lumMod val="65000"/>
                    <a:lumOff val="35000"/>
                  </a:schemeClr>
                </a:solidFill>
              </a:defRPr>
            </a:lvl1pPr>
            <a:lvl2pPr marL="571500" indent="-228600">
              <a:defRPr sz="2000">
                <a:solidFill>
                  <a:schemeClr val="tx1">
                    <a:lumMod val="65000"/>
                    <a:lumOff val="35000"/>
                  </a:schemeClr>
                </a:solidFill>
              </a:defRPr>
            </a:lvl2pPr>
            <a:lvl3pPr marL="800100" indent="-228600">
              <a:defRPr sz="1800">
                <a:solidFill>
                  <a:schemeClr val="tx1">
                    <a:lumMod val="65000"/>
                    <a:lumOff val="35000"/>
                  </a:schemeClr>
                </a:solidFill>
              </a:defRPr>
            </a:lvl3pPr>
            <a:lvl4pPr marL="1028700" indent="-228600">
              <a:defRPr sz="1600">
                <a:solidFill>
                  <a:schemeClr val="tx1">
                    <a:lumMod val="65000"/>
                    <a:lumOff val="35000"/>
                  </a:schemeClr>
                </a:solidFill>
              </a:defRPr>
            </a:lvl4pPr>
            <a:lvl5pPr marL="1257300" indent="-228600">
              <a:buClr>
                <a:schemeClr val="accent6"/>
              </a:buClr>
              <a:defRPr sz="14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a:xfrm>
            <a:off x="563953" y="576304"/>
            <a:ext cx="8149836" cy="479425"/>
          </a:xfr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BodySlideFooter.png"/>
          <p:cNvPicPr>
            <a:picLocks noChangeAspect="1"/>
          </p:cNvPicPr>
          <p:nvPr userDrawn="1"/>
        </p:nvPicPr>
        <p:blipFill>
          <a:blip r:embed="rId18" cstate="print"/>
          <a:srcRect r="662"/>
          <a:stretch>
            <a:fillRect/>
          </a:stretch>
        </p:blipFill>
        <p:spPr>
          <a:xfrm>
            <a:off x="2791619" y="6369050"/>
            <a:ext cx="6352381" cy="488950"/>
          </a:xfrm>
          <a:prstGeom prst="rect">
            <a:avLst/>
          </a:prstGeom>
        </p:spPr>
      </p:pic>
      <p:pic>
        <p:nvPicPr>
          <p:cNvPr id="9" name="Picture 3"/>
          <p:cNvPicPr>
            <a:picLocks noChangeAspect="1" noChangeArrowheads="1"/>
          </p:cNvPicPr>
          <p:nvPr userDrawn="1"/>
        </p:nvPicPr>
        <p:blipFill>
          <a:blip r:embed="rId19" cstate="print"/>
          <a:srcRect/>
          <a:stretch>
            <a:fillRect/>
          </a:stretch>
        </p:blipFill>
        <p:spPr bwMode="auto">
          <a:xfrm>
            <a:off x="412749" y="6456371"/>
            <a:ext cx="1368426" cy="304571"/>
          </a:xfrm>
          <a:prstGeom prst="rect">
            <a:avLst/>
          </a:prstGeom>
          <a:noFill/>
          <a:ln w="9525">
            <a:noFill/>
            <a:miter lim="800000"/>
            <a:headEnd/>
            <a:tailEnd/>
          </a:ln>
          <a:effectLst/>
        </p:spPr>
      </p:pic>
      <p:sp>
        <p:nvSpPr>
          <p:cNvPr id="10" name="Freeform 23"/>
          <p:cNvSpPr>
            <a:spLocks/>
          </p:cNvSpPr>
          <p:nvPr userDrawn="1"/>
        </p:nvSpPr>
        <p:spPr bwMode="auto">
          <a:xfrm flipH="1">
            <a:off x="8429625" y="6447657"/>
            <a:ext cx="293688" cy="335529"/>
          </a:xfrm>
          <a:custGeom>
            <a:avLst/>
            <a:gdLst>
              <a:gd name="T0" fmla="*/ 29017361 w 128"/>
              <a:gd name="T1" fmla="*/ 6848760 h 146"/>
              <a:gd name="T2" fmla="*/ 8534056 w 128"/>
              <a:gd name="T3" fmla="*/ 5137224 h 146"/>
              <a:gd name="T4" fmla="*/ 1707595 w 128"/>
              <a:gd name="T5" fmla="*/ 22259127 h 146"/>
              <a:gd name="T6" fmla="*/ 17069419 w 128"/>
              <a:gd name="T7" fmla="*/ 124991834 h 146"/>
              <a:gd name="T8" fmla="*/ 1707595 w 128"/>
              <a:gd name="T9" fmla="*/ 227723243 h 146"/>
              <a:gd name="T10" fmla="*/ 10241651 w 128"/>
              <a:gd name="T11" fmla="*/ 246557981 h 146"/>
              <a:gd name="T12" fmla="*/ 29017361 w 128"/>
              <a:gd name="T13" fmla="*/ 243133602 h 146"/>
              <a:gd name="T14" fmla="*/ 109244293 w 128"/>
              <a:gd name="T15" fmla="*/ 179781938 h 146"/>
              <a:gd name="T16" fmla="*/ 206539342 w 128"/>
              <a:gd name="T17" fmla="*/ 140400885 h 146"/>
              <a:gd name="T18" fmla="*/ 218488585 w 128"/>
              <a:gd name="T19" fmla="*/ 124991834 h 146"/>
              <a:gd name="T20" fmla="*/ 206539342 w 128"/>
              <a:gd name="T21" fmla="*/ 109581475 h 146"/>
              <a:gd name="T22" fmla="*/ 110950581 w 128"/>
              <a:gd name="T23" fmla="*/ 71913286 h 146"/>
              <a:gd name="T24" fmla="*/ 29017361 w 128"/>
              <a:gd name="T25" fmla="*/ 6848760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46"/>
              <a:gd name="T41" fmla="*/ 128 w 128"/>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46">
                <a:moveTo>
                  <a:pt x="17" y="4"/>
                </a:moveTo>
                <a:cubicBezTo>
                  <a:pt x="14" y="1"/>
                  <a:pt x="9" y="0"/>
                  <a:pt x="5" y="3"/>
                </a:cubicBezTo>
                <a:cubicBezTo>
                  <a:pt x="1" y="5"/>
                  <a:pt x="0" y="10"/>
                  <a:pt x="1" y="13"/>
                </a:cubicBezTo>
                <a:cubicBezTo>
                  <a:pt x="1" y="13"/>
                  <a:pt x="10" y="43"/>
                  <a:pt x="10" y="73"/>
                </a:cubicBezTo>
                <a:cubicBezTo>
                  <a:pt x="9" y="103"/>
                  <a:pt x="1" y="133"/>
                  <a:pt x="1" y="133"/>
                </a:cubicBezTo>
                <a:cubicBezTo>
                  <a:pt x="0" y="137"/>
                  <a:pt x="2" y="142"/>
                  <a:pt x="6" y="144"/>
                </a:cubicBezTo>
                <a:cubicBezTo>
                  <a:pt x="10" y="146"/>
                  <a:pt x="14" y="145"/>
                  <a:pt x="17" y="142"/>
                </a:cubicBezTo>
                <a:cubicBezTo>
                  <a:pt x="17" y="142"/>
                  <a:pt x="38" y="120"/>
                  <a:pt x="64" y="105"/>
                </a:cubicBezTo>
                <a:cubicBezTo>
                  <a:pt x="91" y="90"/>
                  <a:pt x="121" y="82"/>
                  <a:pt x="121" y="82"/>
                </a:cubicBezTo>
                <a:cubicBezTo>
                  <a:pt x="125" y="81"/>
                  <a:pt x="128" y="78"/>
                  <a:pt x="128" y="73"/>
                </a:cubicBezTo>
                <a:cubicBezTo>
                  <a:pt x="128" y="69"/>
                  <a:pt x="125" y="65"/>
                  <a:pt x="121" y="64"/>
                </a:cubicBezTo>
                <a:cubicBezTo>
                  <a:pt x="121" y="64"/>
                  <a:pt x="91" y="57"/>
                  <a:pt x="65" y="42"/>
                </a:cubicBezTo>
                <a:cubicBezTo>
                  <a:pt x="39" y="26"/>
                  <a:pt x="25" y="12"/>
                  <a:pt x="17" y="4"/>
                </a:cubicBezTo>
              </a:path>
            </a:pathLst>
          </a:custGeom>
          <a:solidFill>
            <a:schemeClr val="bg1"/>
          </a:solidFill>
          <a:ln w="25400" cmpd="sng">
            <a:noFill/>
          </a:ln>
        </p:spPr>
        <p:txBody>
          <a:bodyPr vert="horz" wrap="none" lIns="91440" tIns="45720" rIns="91440" bIns="45720" numCol="1" rtlCol="0" anchor="ctr" anchorCtr="0" compatLnSpc="1">
            <a:prstTxWarp prst="textNoShape">
              <a:avLst/>
            </a:prstTxWarp>
          </a:bodyPr>
          <a:lstStyle/>
          <a:p>
            <a:pPr eaLnBrk="0" hangingPunct="0">
              <a:spcBef>
                <a:spcPct val="50000"/>
              </a:spcBef>
            </a:pPr>
            <a:endParaRPr lang="en-US" sz="2400" dirty="0" smtClean="0"/>
          </a:p>
        </p:txBody>
      </p:sp>
      <p:sp>
        <p:nvSpPr>
          <p:cNvPr id="1030" name="Rectangle 2"/>
          <p:cNvSpPr>
            <a:spLocks noGrp="1" noChangeArrowheads="1"/>
          </p:cNvSpPr>
          <p:nvPr>
            <p:ph type="title"/>
          </p:nvPr>
        </p:nvSpPr>
        <p:spPr bwMode="white">
          <a:xfrm>
            <a:off x="563953" y="595354"/>
            <a:ext cx="8149836" cy="4794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slide title</a:t>
            </a:r>
          </a:p>
        </p:txBody>
      </p:sp>
      <p:sp>
        <p:nvSpPr>
          <p:cNvPr id="24" name="Rectangle 6"/>
          <p:cNvSpPr txBox="1">
            <a:spLocks noChangeArrowheads="1"/>
          </p:cNvSpPr>
          <p:nvPr/>
        </p:nvSpPr>
        <p:spPr bwMode="auto">
          <a:xfrm>
            <a:off x="8456480" y="6551915"/>
            <a:ext cx="328613" cy="168275"/>
          </a:xfrm>
          <a:prstGeom prst="rect">
            <a:avLst/>
          </a:prstGeom>
          <a:noFill/>
          <a:ln w="9525">
            <a:noFill/>
            <a:miter lim="800000"/>
            <a:headEnd/>
            <a:tailEnd/>
          </a:ln>
          <a:effectLst/>
        </p:spPr>
        <p:txBody>
          <a:bodyPr lIns="0" tIns="0" rIns="0" bIns="0">
            <a:prstTxWarp prst="textNoShape">
              <a:avLst/>
            </a:prstTxWarp>
          </a:bodyPr>
          <a:lstStyle/>
          <a:p>
            <a:pPr algn="ctr" defTabSz="457200" eaLnBrk="0" hangingPunct="0">
              <a:defRPr/>
            </a:pPr>
            <a:fld id="{0FAB3CF8-3B39-4FE9-8734-CE5CA0419C34}" type="slidenum">
              <a:rPr lang="en-US" sz="800" smtClean="0">
                <a:solidFill>
                  <a:srgbClr val="000000"/>
                </a:solidFill>
                <a:ea typeface="Arial" pitchFamily="84" charset="0"/>
                <a:cs typeface="Arial" pitchFamily="84" charset="0"/>
              </a:rPr>
              <a:pPr algn="ctr" defTabSz="457200" eaLnBrk="0" hangingPunct="0">
                <a:defRPr/>
              </a:pPr>
              <a:t>‹#›</a:t>
            </a:fld>
            <a:endParaRPr lang="en-US" sz="800" dirty="0">
              <a:solidFill>
                <a:srgbClr val="000000"/>
              </a:solidFill>
              <a:ea typeface="Arial" pitchFamily="84" charset="0"/>
              <a:cs typeface="Arial" pitchFamily="84" charset="0"/>
            </a:endParaRPr>
          </a:p>
        </p:txBody>
      </p:sp>
      <p:sp>
        <p:nvSpPr>
          <p:cNvPr id="7" name="TextBox 10"/>
          <p:cNvSpPr txBox="1"/>
          <p:nvPr userDrawn="1"/>
        </p:nvSpPr>
        <p:spPr>
          <a:xfrm>
            <a:off x="3085234" y="6551915"/>
            <a:ext cx="5205811" cy="150811"/>
          </a:xfrm>
          <a:prstGeom prst="rect">
            <a:avLst/>
          </a:prstGeom>
          <a:noFill/>
        </p:spPr>
        <p:txBody>
          <a:bodyPr lIns="0" tIns="0" rIns="0" bIns="0">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indent="0" algn="r" defTabSz="457200" eaLnBrk="0" hangingPunct="0">
              <a:tabLst/>
              <a:defRPr/>
            </a:pPr>
            <a:r>
              <a:rPr lang="en-US" sz="800" i="0" baseline="0" dirty="0" smtClean="0">
                <a:solidFill>
                  <a:schemeClr val="bg1"/>
                </a:solidFill>
                <a:latin typeface="Arial" pitchFamily="84" charset="0"/>
              </a:rPr>
              <a:t>FGDLA/SALT Presentation ,  August 18, 2011 </a:t>
            </a:r>
            <a:endParaRPr lang="en-US" sz="800" i="0" dirty="0">
              <a:solidFill>
                <a:schemeClr val="bg1"/>
              </a:solidFill>
              <a:latin typeface="Arial" pitchFamily="84" charset="0"/>
            </a:endParaRPr>
          </a:p>
        </p:txBody>
      </p:sp>
      <p:cxnSp>
        <p:nvCxnSpPr>
          <p:cNvPr id="21" name="Straight Connector 20"/>
          <p:cNvCxnSpPr/>
          <p:nvPr userDrawn="1"/>
        </p:nvCxnSpPr>
        <p:spPr bwMode="auto">
          <a:xfrm rot="16200000" flipH="1">
            <a:off x="49872" y="619022"/>
            <a:ext cx="740064" cy="1588"/>
          </a:xfrm>
          <a:prstGeom prst="line">
            <a:avLst/>
          </a:prstGeom>
          <a:solidFill>
            <a:srgbClr val="C0C0C0"/>
          </a:solidFill>
          <a:ln w="28575" cap="flat" cmpd="sng" algn="ctr">
            <a:solidFill>
              <a:schemeClr val="accent5"/>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30"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33" r:id="rId14"/>
    <p:sldLayoutId id="2147484032" r:id="rId15"/>
    <p:sldLayoutId id="2147484031" r:id="rId16"/>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3000">
          <a:solidFill>
            <a:schemeClr val="tx1">
              <a:lumMod val="65000"/>
              <a:lumOff val="35000"/>
            </a:schemeClr>
          </a:solidFill>
          <a:latin typeface="+mj-lt"/>
          <a:ea typeface="+mj-ea"/>
          <a:cs typeface="+mj-cs"/>
        </a:defRPr>
      </a:lvl1pPr>
      <a:lvl2pPr algn="l" defTabSz="457200" rtl="0" eaLnBrk="1" fontAlgn="base" hangingPunct="1">
        <a:spcBef>
          <a:spcPct val="0"/>
        </a:spcBef>
        <a:spcAft>
          <a:spcPct val="0"/>
        </a:spcAft>
        <a:defRPr sz="3000">
          <a:solidFill>
            <a:schemeClr val="bg1"/>
          </a:solidFill>
          <a:latin typeface="Arial" charset="0"/>
          <a:cs typeface="Arial" charset="0"/>
        </a:defRPr>
      </a:lvl2pPr>
      <a:lvl3pPr algn="l" defTabSz="457200" rtl="0" eaLnBrk="1" fontAlgn="base" hangingPunct="1">
        <a:spcBef>
          <a:spcPct val="0"/>
        </a:spcBef>
        <a:spcAft>
          <a:spcPct val="0"/>
        </a:spcAft>
        <a:defRPr sz="3000">
          <a:solidFill>
            <a:schemeClr val="bg1"/>
          </a:solidFill>
          <a:latin typeface="Arial" charset="0"/>
          <a:cs typeface="Arial" charset="0"/>
        </a:defRPr>
      </a:lvl3pPr>
      <a:lvl4pPr algn="l" defTabSz="457200" rtl="0" eaLnBrk="1" fontAlgn="base" hangingPunct="1">
        <a:spcBef>
          <a:spcPct val="0"/>
        </a:spcBef>
        <a:spcAft>
          <a:spcPct val="0"/>
        </a:spcAft>
        <a:defRPr sz="3000">
          <a:solidFill>
            <a:schemeClr val="bg1"/>
          </a:solidFill>
          <a:latin typeface="Arial" charset="0"/>
          <a:cs typeface="Arial" charset="0"/>
        </a:defRPr>
      </a:lvl4pPr>
      <a:lvl5pPr algn="l" defTabSz="457200" rtl="0" eaLnBrk="1" fontAlgn="base" hangingPunct="1">
        <a:spcBef>
          <a:spcPct val="0"/>
        </a:spcBef>
        <a:spcAft>
          <a:spcPct val="0"/>
        </a:spcAft>
        <a:defRPr sz="3000">
          <a:solidFill>
            <a:schemeClr val="bg1"/>
          </a:solidFill>
          <a:latin typeface="Arial" charset="0"/>
          <a:cs typeface="Arial" charset="0"/>
        </a:defRPr>
      </a:lvl5pPr>
      <a:lvl6pPr marL="457200" algn="l" defTabSz="457200" rtl="0" eaLnBrk="1" fontAlgn="base" hangingPunct="1">
        <a:spcBef>
          <a:spcPct val="0"/>
        </a:spcBef>
        <a:spcAft>
          <a:spcPct val="0"/>
        </a:spcAft>
        <a:defRPr sz="3000">
          <a:solidFill>
            <a:schemeClr val="bg1"/>
          </a:solidFill>
          <a:latin typeface="Arial" charset="0"/>
          <a:cs typeface="Arial" charset="0"/>
        </a:defRPr>
      </a:lvl6pPr>
      <a:lvl7pPr marL="914400" algn="l" defTabSz="457200" rtl="0" eaLnBrk="1" fontAlgn="base" hangingPunct="1">
        <a:spcBef>
          <a:spcPct val="0"/>
        </a:spcBef>
        <a:spcAft>
          <a:spcPct val="0"/>
        </a:spcAft>
        <a:defRPr sz="3000">
          <a:solidFill>
            <a:schemeClr val="bg1"/>
          </a:solidFill>
          <a:latin typeface="Arial" charset="0"/>
          <a:cs typeface="Arial" charset="0"/>
        </a:defRPr>
      </a:lvl7pPr>
      <a:lvl8pPr marL="1371600" algn="l" defTabSz="457200" rtl="0" eaLnBrk="1" fontAlgn="base" hangingPunct="1">
        <a:spcBef>
          <a:spcPct val="0"/>
        </a:spcBef>
        <a:spcAft>
          <a:spcPct val="0"/>
        </a:spcAft>
        <a:defRPr sz="3000">
          <a:solidFill>
            <a:schemeClr val="bg1"/>
          </a:solidFill>
          <a:latin typeface="Arial" charset="0"/>
          <a:cs typeface="Arial" charset="0"/>
        </a:defRPr>
      </a:lvl8pPr>
      <a:lvl9pPr marL="1828800" algn="l" defTabSz="457200" rtl="0" eaLnBrk="1" fontAlgn="base" hangingPunct="1">
        <a:spcBef>
          <a:spcPct val="0"/>
        </a:spcBef>
        <a:spcAft>
          <a:spcPct val="0"/>
        </a:spcAft>
        <a:defRPr sz="3000">
          <a:solidFill>
            <a:schemeClr val="bg1"/>
          </a:solidFill>
          <a:latin typeface="Arial" charset="0"/>
          <a:cs typeface="Arial" charset="0"/>
        </a:defRPr>
      </a:lvl9pPr>
    </p:titleStyle>
    <p:bodyStyle>
      <a:lvl1pPr marL="342900" indent="-342900" algn="l" rtl="0" eaLnBrk="1" fontAlgn="base" hangingPunct="1">
        <a:spcBef>
          <a:spcPts val="600"/>
        </a:spcBef>
        <a:spcAft>
          <a:spcPct val="0"/>
        </a:spcAft>
        <a:buSzPct val="100000"/>
        <a:buBlip>
          <a:blip r:embed="rId20"/>
        </a:buBlip>
        <a:defRPr sz="2400">
          <a:solidFill>
            <a:schemeClr val="tx1"/>
          </a:solidFill>
          <a:latin typeface="+mn-lt"/>
          <a:ea typeface="+mn-ea"/>
          <a:cs typeface="+mn-cs"/>
        </a:defRPr>
      </a:lvl1pPr>
      <a:lvl2pPr marL="742950" indent="-285750" algn="l" rtl="0" eaLnBrk="1" fontAlgn="base" hangingPunct="1">
        <a:spcBef>
          <a:spcPts val="600"/>
        </a:spcBef>
        <a:spcAft>
          <a:spcPct val="0"/>
        </a:spcAft>
        <a:buClr>
          <a:srgbClr val="999B9E"/>
        </a:buClr>
        <a:buSzPct val="100000"/>
        <a:buFont typeface="Symbol" pitchFamily="18" charset="2"/>
        <a:buChar char="·"/>
        <a:defRPr sz="2000">
          <a:solidFill>
            <a:schemeClr val="tx1"/>
          </a:solidFill>
          <a:latin typeface="+mn-lt"/>
        </a:defRPr>
      </a:lvl2pPr>
      <a:lvl3pPr marL="1143000" indent="-228600" algn="l" rtl="0" eaLnBrk="1" fontAlgn="base" hangingPunct="1">
        <a:spcBef>
          <a:spcPts val="600"/>
        </a:spcBef>
        <a:spcAft>
          <a:spcPct val="0"/>
        </a:spcAft>
        <a:buClr>
          <a:srgbClr val="999B9E"/>
        </a:buClr>
        <a:buSzPct val="100000"/>
        <a:buFont typeface="Symbol" pitchFamily="18" charset="2"/>
        <a:buChar char="·"/>
        <a:defRPr>
          <a:solidFill>
            <a:schemeClr val="tx1"/>
          </a:solidFill>
          <a:latin typeface="+mn-lt"/>
        </a:defRPr>
      </a:lvl3pPr>
      <a:lvl4pPr marL="1600200" indent="-228600" algn="l" rtl="0" eaLnBrk="1" fontAlgn="base" hangingPunct="1">
        <a:spcBef>
          <a:spcPts val="600"/>
        </a:spcBef>
        <a:spcAft>
          <a:spcPct val="0"/>
        </a:spcAft>
        <a:buClr>
          <a:srgbClr val="999B9E"/>
        </a:buClr>
        <a:buSzPct val="100000"/>
        <a:buFont typeface="Symbol" pitchFamily="18" charset="2"/>
        <a:buChar char="·"/>
        <a:defRPr sz="1600">
          <a:solidFill>
            <a:schemeClr val="tx1"/>
          </a:solidFill>
          <a:latin typeface="+mn-lt"/>
        </a:defRPr>
      </a:lvl4pPr>
      <a:lvl5pPr marL="2057400" indent="-228600" algn="l" rtl="0" eaLnBrk="1" fontAlgn="base" hangingPunct="1">
        <a:spcBef>
          <a:spcPct val="20000"/>
        </a:spcBef>
        <a:spcAft>
          <a:spcPct val="0"/>
        </a:spcAft>
        <a:buClr>
          <a:schemeClr val="bg2"/>
        </a:buClr>
        <a:buFont typeface="Symbol" pitchFamily="18" charset="2"/>
        <a:buChar char="·"/>
        <a:defRPr sz="1400">
          <a:solidFill>
            <a:schemeClr val="tx1"/>
          </a:solidFill>
          <a:latin typeface="+mn-lt"/>
        </a:defRPr>
      </a:lvl5pPr>
      <a:lvl6pPr marL="2514600" indent="-228600" algn="l" rtl="0" eaLnBrk="1" fontAlgn="base" hangingPunct="1">
        <a:spcBef>
          <a:spcPct val="20000"/>
        </a:spcBef>
        <a:spcAft>
          <a:spcPct val="0"/>
        </a:spcAft>
        <a:buClr>
          <a:schemeClr val="bg2"/>
        </a:buClr>
        <a:buFont typeface="Symbol" pitchFamily="18" charset="2"/>
        <a:buChar char="·"/>
        <a:defRPr sz="1400">
          <a:solidFill>
            <a:schemeClr val="tx1"/>
          </a:solidFill>
          <a:latin typeface="+mn-lt"/>
        </a:defRPr>
      </a:lvl6pPr>
      <a:lvl7pPr marL="2971800" indent="-228600" algn="l" rtl="0" eaLnBrk="1" fontAlgn="base" hangingPunct="1">
        <a:spcBef>
          <a:spcPct val="20000"/>
        </a:spcBef>
        <a:spcAft>
          <a:spcPct val="0"/>
        </a:spcAft>
        <a:buClr>
          <a:schemeClr val="bg2"/>
        </a:buClr>
        <a:buFont typeface="Symbol" pitchFamily="18" charset="2"/>
        <a:buChar char="·"/>
        <a:defRPr sz="1400">
          <a:solidFill>
            <a:schemeClr val="tx1"/>
          </a:solidFill>
          <a:latin typeface="+mn-lt"/>
        </a:defRPr>
      </a:lvl7pPr>
      <a:lvl8pPr marL="3429000" indent="-228600" algn="l" rtl="0" eaLnBrk="1" fontAlgn="base" hangingPunct="1">
        <a:spcBef>
          <a:spcPct val="20000"/>
        </a:spcBef>
        <a:spcAft>
          <a:spcPct val="0"/>
        </a:spcAft>
        <a:buClr>
          <a:schemeClr val="bg2"/>
        </a:buClr>
        <a:buFont typeface="Symbol" pitchFamily="18" charset="2"/>
        <a:buChar char="·"/>
        <a:defRPr sz="1400">
          <a:solidFill>
            <a:schemeClr val="tx1"/>
          </a:solidFill>
          <a:latin typeface="+mn-lt"/>
        </a:defRPr>
      </a:lvl8pPr>
      <a:lvl9pPr marL="3886200" indent="-228600" algn="l" rtl="0" eaLnBrk="1" fontAlgn="base" hangingPunct="1">
        <a:spcBef>
          <a:spcPct val="20000"/>
        </a:spcBef>
        <a:spcAft>
          <a:spcPct val="0"/>
        </a:spcAft>
        <a:buClr>
          <a:schemeClr val="bg2"/>
        </a:buClr>
        <a:buFont typeface="Symbol" pitchFamily="18"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hyperlink" Target="mailto:russ.colbert@polycom.com" TargetMode="External"/><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tiff"/></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jpe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2" Type="http://schemas.openxmlformats.org/officeDocument/2006/relationships/notesSlide" Target="../notesSlides/notesSlide2.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5.jpeg"/><Relationship Id="rId23" Type="http://schemas.openxmlformats.org/officeDocument/2006/relationships/image" Target="../media/image43.png"/><Relationship Id="rId28" Type="http://schemas.openxmlformats.org/officeDocument/2006/relationships/image" Target="../media/image48.png"/><Relationship Id="rId10" Type="http://schemas.openxmlformats.org/officeDocument/2006/relationships/image" Target="../media/image30.gif"/><Relationship Id="rId19" Type="http://schemas.openxmlformats.org/officeDocument/2006/relationships/image" Target="../media/image39.jpe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4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hyperlink" Target="http://media.polycom.com/global/videos/polycom_defense_acquisition_university.wm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3"/>
          <p:cNvGrpSpPr/>
          <p:nvPr/>
        </p:nvGrpSpPr>
        <p:grpSpPr>
          <a:xfrm>
            <a:off x="-11511962" y="-181427"/>
            <a:ext cx="31880056" cy="1653469"/>
            <a:chOff x="-11511962" y="-181427"/>
            <a:chExt cx="31880056" cy="1653469"/>
          </a:xfrm>
        </p:grpSpPr>
        <p:grpSp>
          <p:nvGrpSpPr>
            <p:cNvPr id="3" name="Group 38"/>
            <p:cNvGrpSpPr/>
            <p:nvPr/>
          </p:nvGrpSpPr>
          <p:grpSpPr>
            <a:xfrm flipV="1">
              <a:off x="8856132" y="-181427"/>
              <a:ext cx="11511962" cy="1653469"/>
              <a:chOff x="-15107942" y="3234224"/>
              <a:chExt cx="25229842" cy="3623776"/>
            </a:xfrm>
          </p:grpSpPr>
          <p:pic>
            <p:nvPicPr>
              <p:cNvPr id="29" name="Picture 28" descr="HardHat.png"/>
              <p:cNvPicPr>
                <a:picLocks noChangeAspect="1"/>
              </p:cNvPicPr>
              <p:nvPr/>
            </p:nvPicPr>
            <p:blipFill>
              <a:blip r:embed="rId2" cstate="screen"/>
              <a:stretch>
                <a:fillRect/>
              </a:stretch>
            </p:blipFill>
            <p:spPr>
              <a:xfrm flipH="1">
                <a:off x="5789246" y="3234224"/>
                <a:ext cx="4332654" cy="3362534"/>
              </a:xfrm>
              <a:prstGeom prst="rect">
                <a:avLst/>
              </a:prstGeom>
            </p:spPr>
          </p:pic>
          <p:grpSp>
            <p:nvGrpSpPr>
              <p:cNvPr id="4" name="Group 40"/>
              <p:cNvGrpSpPr/>
              <p:nvPr/>
            </p:nvGrpSpPr>
            <p:grpSpPr>
              <a:xfrm>
                <a:off x="-15107942" y="4245985"/>
                <a:ext cx="21601638" cy="2612015"/>
                <a:chOff x="-9377374" y="4094322"/>
                <a:chExt cx="21601638" cy="2612015"/>
              </a:xfrm>
            </p:grpSpPr>
            <p:pic>
              <p:nvPicPr>
                <p:cNvPr id="31" name="Picture 30" descr="Africa.png"/>
                <p:cNvPicPr>
                  <a:picLocks noChangeAspect="1"/>
                </p:cNvPicPr>
                <p:nvPr/>
              </p:nvPicPr>
              <p:blipFill>
                <a:blip r:embed="rId3" cstate="screen"/>
                <a:stretch>
                  <a:fillRect/>
                </a:stretch>
              </p:blipFill>
              <p:spPr>
                <a:xfrm flipH="1">
                  <a:off x="2377767" y="4362640"/>
                  <a:ext cx="9846497" cy="2065534"/>
                </a:xfrm>
                <a:prstGeom prst="rect">
                  <a:avLst/>
                </a:prstGeom>
              </p:spPr>
            </p:pic>
            <p:grpSp>
              <p:nvGrpSpPr>
                <p:cNvPr id="5" name="Group 42"/>
                <p:cNvGrpSpPr/>
                <p:nvPr/>
              </p:nvGrpSpPr>
              <p:grpSpPr>
                <a:xfrm>
                  <a:off x="-9377374" y="4094322"/>
                  <a:ext cx="11822909" cy="2612015"/>
                  <a:chOff x="-5155894" y="4311776"/>
                  <a:chExt cx="11822909" cy="2612015"/>
                </a:xfrm>
              </p:grpSpPr>
              <p:pic>
                <p:nvPicPr>
                  <p:cNvPr id="33" name="Picture 32" descr="BostonRed.png"/>
                  <p:cNvPicPr>
                    <a:picLocks noChangeAspect="1"/>
                  </p:cNvPicPr>
                  <p:nvPr/>
                </p:nvPicPr>
                <p:blipFill>
                  <a:blip r:embed="rId4" cstate="screen"/>
                  <a:stretch>
                    <a:fillRect/>
                  </a:stretch>
                </p:blipFill>
                <p:spPr>
                  <a:xfrm>
                    <a:off x="1612456" y="4311776"/>
                    <a:ext cx="5054559" cy="2328771"/>
                  </a:xfrm>
                  <a:prstGeom prst="rect">
                    <a:avLst/>
                  </a:prstGeom>
                </p:spPr>
              </p:pic>
              <p:pic>
                <p:nvPicPr>
                  <p:cNvPr id="34" name="Picture 33" descr="PCM_wall_graphic_LONDON.png"/>
                  <p:cNvPicPr>
                    <a:picLocks noChangeAspect="1"/>
                  </p:cNvPicPr>
                  <p:nvPr/>
                </p:nvPicPr>
                <p:blipFill>
                  <a:blip r:embed="rId5" cstate="screen"/>
                  <a:stretch>
                    <a:fillRect/>
                  </a:stretch>
                </p:blipFill>
                <p:spPr>
                  <a:xfrm rot="10800000">
                    <a:off x="-5155894" y="4435519"/>
                    <a:ext cx="6845419" cy="2488272"/>
                  </a:xfrm>
                  <a:prstGeom prst="rect">
                    <a:avLst/>
                  </a:prstGeom>
                </p:spPr>
              </p:pic>
            </p:grpSp>
          </p:grpSp>
        </p:grpSp>
        <p:grpSp>
          <p:nvGrpSpPr>
            <p:cNvPr id="6" name="Group 38"/>
            <p:cNvGrpSpPr/>
            <p:nvPr/>
          </p:nvGrpSpPr>
          <p:grpSpPr>
            <a:xfrm flipV="1">
              <a:off x="-11511962" y="-181427"/>
              <a:ext cx="11511962" cy="1653469"/>
              <a:chOff x="-15107942" y="3234224"/>
              <a:chExt cx="25229842" cy="3623776"/>
            </a:xfrm>
          </p:grpSpPr>
          <p:pic>
            <p:nvPicPr>
              <p:cNvPr id="76" name="Picture 75" descr="HardHat.png"/>
              <p:cNvPicPr>
                <a:picLocks noChangeAspect="1"/>
              </p:cNvPicPr>
              <p:nvPr/>
            </p:nvPicPr>
            <p:blipFill>
              <a:blip r:embed="rId2" cstate="screen"/>
              <a:stretch>
                <a:fillRect/>
              </a:stretch>
            </p:blipFill>
            <p:spPr>
              <a:xfrm flipH="1">
                <a:off x="5789246" y="3234224"/>
                <a:ext cx="4332654" cy="3362534"/>
              </a:xfrm>
              <a:prstGeom prst="rect">
                <a:avLst/>
              </a:prstGeom>
            </p:spPr>
          </p:pic>
          <p:grpSp>
            <p:nvGrpSpPr>
              <p:cNvPr id="7" name="Group 40"/>
              <p:cNvGrpSpPr/>
              <p:nvPr/>
            </p:nvGrpSpPr>
            <p:grpSpPr>
              <a:xfrm>
                <a:off x="-15107942" y="4245985"/>
                <a:ext cx="21601638" cy="2612015"/>
                <a:chOff x="-9377374" y="4094322"/>
                <a:chExt cx="21601638" cy="2612015"/>
              </a:xfrm>
            </p:grpSpPr>
            <p:pic>
              <p:nvPicPr>
                <p:cNvPr id="78" name="Picture 77" descr="Africa.png"/>
                <p:cNvPicPr>
                  <a:picLocks noChangeAspect="1"/>
                </p:cNvPicPr>
                <p:nvPr/>
              </p:nvPicPr>
              <p:blipFill>
                <a:blip r:embed="rId3" cstate="screen"/>
                <a:stretch>
                  <a:fillRect/>
                </a:stretch>
              </p:blipFill>
              <p:spPr>
                <a:xfrm flipH="1">
                  <a:off x="2377767" y="4362640"/>
                  <a:ext cx="9846497" cy="2065534"/>
                </a:xfrm>
                <a:prstGeom prst="rect">
                  <a:avLst/>
                </a:prstGeom>
              </p:spPr>
            </p:pic>
            <p:grpSp>
              <p:nvGrpSpPr>
                <p:cNvPr id="8" name="Group 42"/>
                <p:cNvGrpSpPr/>
                <p:nvPr/>
              </p:nvGrpSpPr>
              <p:grpSpPr>
                <a:xfrm>
                  <a:off x="-9377374" y="4094322"/>
                  <a:ext cx="11822909" cy="2612015"/>
                  <a:chOff x="-5155894" y="4311776"/>
                  <a:chExt cx="11822909" cy="2612015"/>
                </a:xfrm>
              </p:grpSpPr>
              <p:pic>
                <p:nvPicPr>
                  <p:cNvPr id="80" name="Picture 79" descr="BostonRed.png"/>
                  <p:cNvPicPr>
                    <a:picLocks noChangeAspect="1"/>
                  </p:cNvPicPr>
                  <p:nvPr/>
                </p:nvPicPr>
                <p:blipFill>
                  <a:blip r:embed="rId4" cstate="screen"/>
                  <a:stretch>
                    <a:fillRect/>
                  </a:stretch>
                </p:blipFill>
                <p:spPr>
                  <a:xfrm>
                    <a:off x="1612456" y="4311776"/>
                    <a:ext cx="5054559" cy="2328771"/>
                  </a:xfrm>
                  <a:prstGeom prst="rect">
                    <a:avLst/>
                  </a:prstGeom>
                </p:spPr>
              </p:pic>
              <p:pic>
                <p:nvPicPr>
                  <p:cNvPr id="81" name="Picture 80" descr="PCM_wall_graphic_LONDON.png"/>
                  <p:cNvPicPr>
                    <a:picLocks noChangeAspect="1"/>
                  </p:cNvPicPr>
                  <p:nvPr/>
                </p:nvPicPr>
                <p:blipFill>
                  <a:blip r:embed="rId5" cstate="screen"/>
                  <a:stretch>
                    <a:fillRect/>
                  </a:stretch>
                </p:blipFill>
                <p:spPr>
                  <a:xfrm rot="10800000">
                    <a:off x="-5155894" y="4435519"/>
                    <a:ext cx="6845419" cy="2488272"/>
                  </a:xfrm>
                  <a:prstGeom prst="rect">
                    <a:avLst/>
                  </a:prstGeom>
                </p:spPr>
              </p:pic>
            </p:grpSp>
          </p:grpSp>
        </p:grpSp>
      </p:grpSp>
      <p:grpSp>
        <p:nvGrpSpPr>
          <p:cNvPr id="9" name="Group 202"/>
          <p:cNvGrpSpPr/>
          <p:nvPr/>
        </p:nvGrpSpPr>
        <p:grpSpPr>
          <a:xfrm>
            <a:off x="-24837076" y="3539027"/>
            <a:ext cx="58923050" cy="3623776"/>
            <a:chOff x="-24781634" y="3539027"/>
            <a:chExt cx="58923050" cy="3623776"/>
          </a:xfrm>
        </p:grpSpPr>
        <p:grpSp>
          <p:nvGrpSpPr>
            <p:cNvPr id="13" name="Group 162"/>
            <p:cNvGrpSpPr/>
            <p:nvPr/>
          </p:nvGrpSpPr>
          <p:grpSpPr>
            <a:xfrm>
              <a:off x="-24781634" y="3539027"/>
              <a:ext cx="25229842" cy="3623776"/>
              <a:chOff x="4153820" y="3539027"/>
              <a:chExt cx="25229842" cy="3623776"/>
            </a:xfrm>
          </p:grpSpPr>
          <p:pic>
            <p:nvPicPr>
              <p:cNvPr id="12" name="Picture 11" descr="HardHat.png"/>
              <p:cNvPicPr>
                <a:picLocks noChangeAspect="1"/>
              </p:cNvPicPr>
              <p:nvPr/>
            </p:nvPicPr>
            <p:blipFill>
              <a:blip r:embed="rId6" cstate="screen"/>
              <a:stretch>
                <a:fillRect/>
              </a:stretch>
            </p:blipFill>
            <p:spPr>
              <a:xfrm flipH="1">
                <a:off x="25051008" y="3539027"/>
                <a:ext cx="4332654" cy="3362534"/>
              </a:xfrm>
              <a:prstGeom prst="rect">
                <a:avLst/>
              </a:prstGeom>
            </p:spPr>
          </p:pic>
          <p:grpSp>
            <p:nvGrpSpPr>
              <p:cNvPr id="15" name="Group 15"/>
              <p:cNvGrpSpPr/>
              <p:nvPr/>
            </p:nvGrpSpPr>
            <p:grpSpPr>
              <a:xfrm>
                <a:off x="4153820" y="4550788"/>
                <a:ext cx="21601638" cy="2612015"/>
                <a:chOff x="-9377374" y="4094322"/>
                <a:chExt cx="21601638" cy="2612015"/>
              </a:xfrm>
            </p:grpSpPr>
            <p:pic>
              <p:nvPicPr>
                <p:cNvPr id="10" name="Picture 9" descr="Africa.png"/>
                <p:cNvPicPr>
                  <a:picLocks noChangeAspect="1"/>
                </p:cNvPicPr>
                <p:nvPr/>
              </p:nvPicPr>
              <p:blipFill>
                <a:blip r:embed="rId7" cstate="screen"/>
                <a:stretch>
                  <a:fillRect/>
                </a:stretch>
              </p:blipFill>
              <p:spPr>
                <a:xfrm flipH="1">
                  <a:off x="2377767" y="4362640"/>
                  <a:ext cx="9846497" cy="2065534"/>
                </a:xfrm>
                <a:prstGeom prst="rect">
                  <a:avLst/>
                </a:prstGeom>
              </p:spPr>
            </p:pic>
            <p:grpSp>
              <p:nvGrpSpPr>
                <p:cNvPr id="16" name="Group 14"/>
                <p:cNvGrpSpPr/>
                <p:nvPr/>
              </p:nvGrpSpPr>
              <p:grpSpPr>
                <a:xfrm>
                  <a:off x="-9377374" y="4094322"/>
                  <a:ext cx="11822909" cy="2612015"/>
                  <a:chOff x="-5155894" y="4311776"/>
                  <a:chExt cx="11822909" cy="2612015"/>
                </a:xfrm>
              </p:grpSpPr>
              <p:pic>
                <p:nvPicPr>
                  <p:cNvPr id="11" name="Picture 10" descr="BostonRed.png"/>
                  <p:cNvPicPr>
                    <a:picLocks noChangeAspect="1"/>
                  </p:cNvPicPr>
                  <p:nvPr/>
                </p:nvPicPr>
                <p:blipFill>
                  <a:blip r:embed="rId8" cstate="screen"/>
                  <a:stretch>
                    <a:fillRect/>
                  </a:stretch>
                </p:blipFill>
                <p:spPr>
                  <a:xfrm>
                    <a:off x="1612456" y="4311776"/>
                    <a:ext cx="5054559" cy="2328771"/>
                  </a:xfrm>
                  <a:prstGeom prst="rect">
                    <a:avLst/>
                  </a:prstGeom>
                </p:spPr>
              </p:pic>
              <p:pic>
                <p:nvPicPr>
                  <p:cNvPr id="14" name="Picture 13" descr="PCM_wall_graphic_LONDON.png"/>
                  <p:cNvPicPr>
                    <a:picLocks noChangeAspect="1"/>
                  </p:cNvPicPr>
                  <p:nvPr/>
                </p:nvPicPr>
                <p:blipFill>
                  <a:blip r:embed="rId9" cstate="screen"/>
                  <a:stretch>
                    <a:fillRect/>
                  </a:stretch>
                </p:blipFill>
                <p:spPr>
                  <a:xfrm rot="10800000">
                    <a:off x="-5155894" y="4435519"/>
                    <a:ext cx="6845419" cy="2488272"/>
                  </a:xfrm>
                  <a:prstGeom prst="rect">
                    <a:avLst/>
                  </a:prstGeom>
                </p:spPr>
              </p:pic>
            </p:grpSp>
          </p:grpSp>
        </p:grpSp>
        <p:grpSp>
          <p:nvGrpSpPr>
            <p:cNvPr id="17" name="Group 179"/>
            <p:cNvGrpSpPr/>
            <p:nvPr/>
          </p:nvGrpSpPr>
          <p:grpSpPr>
            <a:xfrm>
              <a:off x="8911574" y="3539027"/>
              <a:ext cx="25229842" cy="3623776"/>
              <a:chOff x="4153820" y="3539027"/>
              <a:chExt cx="25229842" cy="3623776"/>
            </a:xfrm>
          </p:grpSpPr>
          <p:pic>
            <p:nvPicPr>
              <p:cNvPr id="181" name="Picture 180" descr="HardHat.png"/>
              <p:cNvPicPr>
                <a:picLocks noChangeAspect="1"/>
              </p:cNvPicPr>
              <p:nvPr/>
            </p:nvPicPr>
            <p:blipFill>
              <a:blip r:embed="rId6" cstate="screen"/>
              <a:stretch>
                <a:fillRect/>
              </a:stretch>
            </p:blipFill>
            <p:spPr>
              <a:xfrm flipH="1">
                <a:off x="25051008" y="3539027"/>
                <a:ext cx="4332654" cy="3362534"/>
              </a:xfrm>
              <a:prstGeom prst="rect">
                <a:avLst/>
              </a:prstGeom>
            </p:spPr>
          </p:pic>
          <p:grpSp>
            <p:nvGrpSpPr>
              <p:cNvPr id="18" name="Group 15"/>
              <p:cNvGrpSpPr/>
              <p:nvPr/>
            </p:nvGrpSpPr>
            <p:grpSpPr>
              <a:xfrm>
                <a:off x="4153820" y="4550788"/>
                <a:ext cx="21601638" cy="2612015"/>
                <a:chOff x="-9377374" y="4094322"/>
                <a:chExt cx="21601638" cy="2612015"/>
              </a:xfrm>
            </p:grpSpPr>
            <p:pic>
              <p:nvPicPr>
                <p:cNvPr id="183" name="Picture 182" descr="Africa.png"/>
                <p:cNvPicPr>
                  <a:picLocks noChangeAspect="1"/>
                </p:cNvPicPr>
                <p:nvPr/>
              </p:nvPicPr>
              <p:blipFill>
                <a:blip r:embed="rId7" cstate="screen"/>
                <a:stretch>
                  <a:fillRect/>
                </a:stretch>
              </p:blipFill>
              <p:spPr>
                <a:xfrm flipH="1">
                  <a:off x="2377767" y="4362640"/>
                  <a:ext cx="9846497" cy="2065534"/>
                </a:xfrm>
                <a:prstGeom prst="rect">
                  <a:avLst/>
                </a:prstGeom>
              </p:spPr>
            </p:pic>
            <p:grpSp>
              <p:nvGrpSpPr>
                <p:cNvPr id="19" name="Group 14"/>
                <p:cNvGrpSpPr/>
                <p:nvPr/>
              </p:nvGrpSpPr>
              <p:grpSpPr>
                <a:xfrm>
                  <a:off x="-9377374" y="4094322"/>
                  <a:ext cx="11822909" cy="2612015"/>
                  <a:chOff x="-5155894" y="4311776"/>
                  <a:chExt cx="11822909" cy="2612015"/>
                </a:xfrm>
              </p:grpSpPr>
              <p:pic>
                <p:nvPicPr>
                  <p:cNvPr id="185" name="Picture 184" descr="BostonRed.png"/>
                  <p:cNvPicPr>
                    <a:picLocks noChangeAspect="1"/>
                  </p:cNvPicPr>
                  <p:nvPr/>
                </p:nvPicPr>
                <p:blipFill>
                  <a:blip r:embed="rId8" cstate="screen"/>
                  <a:stretch>
                    <a:fillRect/>
                  </a:stretch>
                </p:blipFill>
                <p:spPr>
                  <a:xfrm>
                    <a:off x="1612456" y="4311776"/>
                    <a:ext cx="5054559" cy="2328771"/>
                  </a:xfrm>
                  <a:prstGeom prst="rect">
                    <a:avLst/>
                  </a:prstGeom>
                </p:spPr>
              </p:pic>
              <p:pic>
                <p:nvPicPr>
                  <p:cNvPr id="186" name="Picture 185" descr="PCM_wall_graphic_LONDON.png"/>
                  <p:cNvPicPr>
                    <a:picLocks noChangeAspect="1"/>
                  </p:cNvPicPr>
                  <p:nvPr/>
                </p:nvPicPr>
                <p:blipFill>
                  <a:blip r:embed="rId9" cstate="screen"/>
                  <a:stretch>
                    <a:fillRect/>
                  </a:stretch>
                </p:blipFill>
                <p:spPr>
                  <a:xfrm rot="10800000">
                    <a:off x="-5155894" y="4435519"/>
                    <a:ext cx="6845419" cy="2488272"/>
                  </a:xfrm>
                  <a:prstGeom prst="rect">
                    <a:avLst/>
                  </a:prstGeom>
                </p:spPr>
              </p:pic>
            </p:grpSp>
          </p:grpSp>
        </p:grpSp>
      </p:grpSp>
      <p:grpSp>
        <p:nvGrpSpPr>
          <p:cNvPr id="20" name="Group 68"/>
          <p:cNvGrpSpPr/>
          <p:nvPr/>
        </p:nvGrpSpPr>
        <p:grpSpPr>
          <a:xfrm>
            <a:off x="1144589" y="2633663"/>
            <a:ext cx="3532651" cy="775079"/>
            <a:chOff x="1087438" y="2605087"/>
            <a:chExt cx="3943350" cy="865188"/>
          </a:xfrm>
        </p:grpSpPr>
        <p:sp>
          <p:nvSpPr>
            <p:cNvPr id="1029" name="Freeform 5"/>
            <p:cNvSpPr>
              <a:spLocks noEditPoints="1"/>
            </p:cNvSpPr>
            <p:nvPr/>
          </p:nvSpPr>
          <p:spPr bwMode="auto">
            <a:xfrm>
              <a:off x="1087438" y="2605087"/>
              <a:ext cx="923925" cy="865188"/>
            </a:xfrm>
            <a:custGeom>
              <a:avLst/>
              <a:gdLst/>
              <a:ahLst/>
              <a:cxnLst>
                <a:cxn ang="0">
                  <a:pos x="47" y="0"/>
                </a:cxn>
                <a:cxn ang="0">
                  <a:pos x="141" y="0"/>
                </a:cxn>
                <a:cxn ang="0">
                  <a:pos x="121" y="35"/>
                </a:cxn>
                <a:cxn ang="0">
                  <a:pos x="175" y="35"/>
                </a:cxn>
                <a:cxn ang="0">
                  <a:pos x="148" y="82"/>
                </a:cxn>
                <a:cxn ang="0">
                  <a:pos x="188" y="82"/>
                </a:cxn>
                <a:cxn ang="0">
                  <a:pos x="141" y="164"/>
                </a:cxn>
                <a:cxn ang="0">
                  <a:pos x="121" y="129"/>
                </a:cxn>
                <a:cxn ang="0">
                  <a:pos x="94" y="176"/>
                </a:cxn>
                <a:cxn ang="0">
                  <a:pos x="67" y="129"/>
                </a:cxn>
                <a:cxn ang="0">
                  <a:pos x="47" y="164"/>
                </a:cxn>
                <a:cxn ang="0">
                  <a:pos x="0" y="82"/>
                </a:cxn>
                <a:cxn ang="0">
                  <a:pos x="40" y="82"/>
                </a:cxn>
                <a:cxn ang="0">
                  <a:pos x="13" y="35"/>
                </a:cxn>
                <a:cxn ang="0">
                  <a:pos x="67" y="35"/>
                </a:cxn>
                <a:cxn ang="0">
                  <a:pos x="47" y="0"/>
                </a:cxn>
                <a:cxn ang="0">
                  <a:pos x="85" y="35"/>
                </a:cxn>
                <a:cxn ang="0">
                  <a:pos x="103" y="35"/>
                </a:cxn>
                <a:cxn ang="0">
                  <a:pos x="114" y="16"/>
                </a:cxn>
                <a:cxn ang="0">
                  <a:pos x="74" y="16"/>
                </a:cxn>
                <a:cxn ang="0">
                  <a:pos x="85" y="35"/>
                </a:cxn>
                <a:cxn ang="0">
                  <a:pos x="40" y="51"/>
                </a:cxn>
                <a:cxn ang="0">
                  <a:pos x="58" y="82"/>
                </a:cxn>
                <a:cxn ang="0">
                  <a:pos x="94" y="82"/>
                </a:cxn>
                <a:cxn ang="0">
                  <a:pos x="76" y="51"/>
                </a:cxn>
                <a:cxn ang="0">
                  <a:pos x="40" y="51"/>
                </a:cxn>
                <a:cxn ang="0">
                  <a:pos x="94" y="82"/>
                </a:cxn>
                <a:cxn ang="0">
                  <a:pos x="130" y="82"/>
                </a:cxn>
                <a:cxn ang="0">
                  <a:pos x="148" y="51"/>
                </a:cxn>
                <a:cxn ang="0">
                  <a:pos x="112" y="51"/>
                </a:cxn>
                <a:cxn ang="0">
                  <a:pos x="94" y="82"/>
                </a:cxn>
                <a:cxn ang="0">
                  <a:pos x="94" y="144"/>
                </a:cxn>
                <a:cxn ang="0">
                  <a:pos x="112" y="113"/>
                </a:cxn>
                <a:cxn ang="0">
                  <a:pos x="94" y="82"/>
                </a:cxn>
                <a:cxn ang="0">
                  <a:pos x="76" y="113"/>
                </a:cxn>
                <a:cxn ang="0">
                  <a:pos x="94" y="144"/>
                </a:cxn>
                <a:cxn ang="0">
                  <a:pos x="47" y="132"/>
                </a:cxn>
                <a:cxn ang="0">
                  <a:pos x="58" y="113"/>
                </a:cxn>
                <a:cxn ang="0">
                  <a:pos x="49" y="98"/>
                </a:cxn>
                <a:cxn ang="0">
                  <a:pos x="27" y="98"/>
                </a:cxn>
                <a:cxn ang="0">
                  <a:pos x="47" y="132"/>
                </a:cxn>
                <a:cxn ang="0">
                  <a:pos x="130" y="113"/>
                </a:cxn>
                <a:cxn ang="0">
                  <a:pos x="141" y="132"/>
                </a:cxn>
                <a:cxn ang="0">
                  <a:pos x="161" y="98"/>
                </a:cxn>
                <a:cxn ang="0">
                  <a:pos x="139" y="98"/>
                </a:cxn>
                <a:cxn ang="0">
                  <a:pos x="130" y="113"/>
                </a:cxn>
              </a:cxnLst>
              <a:rect l="0" t="0" r="r" b="b"/>
              <a:pathLst>
                <a:path w="188" h="176">
                  <a:moveTo>
                    <a:pt x="47" y="0"/>
                  </a:moveTo>
                  <a:cubicBezTo>
                    <a:pt x="141" y="0"/>
                    <a:pt x="141" y="0"/>
                    <a:pt x="141" y="0"/>
                  </a:cubicBezTo>
                  <a:cubicBezTo>
                    <a:pt x="121" y="35"/>
                    <a:pt x="121" y="35"/>
                    <a:pt x="121" y="35"/>
                  </a:cubicBezTo>
                  <a:cubicBezTo>
                    <a:pt x="175" y="35"/>
                    <a:pt x="175" y="35"/>
                    <a:pt x="175" y="35"/>
                  </a:cubicBezTo>
                  <a:cubicBezTo>
                    <a:pt x="148" y="82"/>
                    <a:pt x="148" y="82"/>
                    <a:pt x="148" y="82"/>
                  </a:cubicBezTo>
                  <a:cubicBezTo>
                    <a:pt x="188" y="82"/>
                    <a:pt x="188" y="82"/>
                    <a:pt x="188" y="82"/>
                  </a:cubicBezTo>
                  <a:cubicBezTo>
                    <a:pt x="141" y="164"/>
                    <a:pt x="141" y="164"/>
                    <a:pt x="141" y="164"/>
                  </a:cubicBezTo>
                  <a:cubicBezTo>
                    <a:pt x="121" y="129"/>
                    <a:pt x="121" y="129"/>
                    <a:pt x="121" y="129"/>
                  </a:cubicBezTo>
                  <a:cubicBezTo>
                    <a:pt x="94" y="176"/>
                    <a:pt x="94" y="176"/>
                    <a:pt x="94" y="176"/>
                  </a:cubicBezTo>
                  <a:cubicBezTo>
                    <a:pt x="67" y="129"/>
                    <a:pt x="67" y="129"/>
                    <a:pt x="67" y="129"/>
                  </a:cubicBezTo>
                  <a:cubicBezTo>
                    <a:pt x="47" y="164"/>
                    <a:pt x="47" y="164"/>
                    <a:pt x="47" y="164"/>
                  </a:cubicBezTo>
                  <a:cubicBezTo>
                    <a:pt x="0" y="82"/>
                    <a:pt x="0" y="82"/>
                    <a:pt x="0" y="82"/>
                  </a:cubicBezTo>
                  <a:cubicBezTo>
                    <a:pt x="40" y="82"/>
                    <a:pt x="40" y="82"/>
                    <a:pt x="40" y="82"/>
                  </a:cubicBezTo>
                  <a:cubicBezTo>
                    <a:pt x="13" y="35"/>
                    <a:pt x="13" y="35"/>
                    <a:pt x="13" y="35"/>
                  </a:cubicBezTo>
                  <a:cubicBezTo>
                    <a:pt x="67" y="35"/>
                    <a:pt x="67" y="35"/>
                    <a:pt x="67" y="35"/>
                  </a:cubicBezTo>
                  <a:lnTo>
                    <a:pt x="47" y="0"/>
                  </a:lnTo>
                  <a:close/>
                  <a:moveTo>
                    <a:pt x="85" y="35"/>
                  </a:moveTo>
                  <a:cubicBezTo>
                    <a:pt x="103" y="35"/>
                    <a:pt x="103" y="35"/>
                    <a:pt x="103" y="35"/>
                  </a:cubicBezTo>
                  <a:cubicBezTo>
                    <a:pt x="114" y="16"/>
                    <a:pt x="114" y="16"/>
                    <a:pt x="114" y="16"/>
                  </a:cubicBezTo>
                  <a:cubicBezTo>
                    <a:pt x="74" y="16"/>
                    <a:pt x="74" y="16"/>
                    <a:pt x="74" y="16"/>
                  </a:cubicBezTo>
                  <a:lnTo>
                    <a:pt x="85" y="35"/>
                  </a:lnTo>
                  <a:close/>
                  <a:moveTo>
                    <a:pt x="40" y="51"/>
                  </a:moveTo>
                  <a:cubicBezTo>
                    <a:pt x="40" y="51"/>
                    <a:pt x="58" y="82"/>
                    <a:pt x="58" y="82"/>
                  </a:cubicBezTo>
                  <a:cubicBezTo>
                    <a:pt x="94" y="82"/>
                    <a:pt x="94" y="82"/>
                    <a:pt x="94" y="82"/>
                  </a:cubicBezTo>
                  <a:cubicBezTo>
                    <a:pt x="76" y="51"/>
                    <a:pt x="76" y="51"/>
                    <a:pt x="76" y="51"/>
                  </a:cubicBezTo>
                  <a:cubicBezTo>
                    <a:pt x="40" y="51"/>
                    <a:pt x="40" y="51"/>
                    <a:pt x="40" y="51"/>
                  </a:cubicBezTo>
                  <a:moveTo>
                    <a:pt x="94" y="82"/>
                  </a:moveTo>
                  <a:cubicBezTo>
                    <a:pt x="130" y="82"/>
                    <a:pt x="130" y="82"/>
                    <a:pt x="130" y="82"/>
                  </a:cubicBezTo>
                  <a:cubicBezTo>
                    <a:pt x="148" y="51"/>
                    <a:pt x="148" y="51"/>
                    <a:pt x="148" y="51"/>
                  </a:cubicBezTo>
                  <a:cubicBezTo>
                    <a:pt x="112" y="51"/>
                    <a:pt x="112" y="51"/>
                    <a:pt x="112" y="51"/>
                  </a:cubicBezTo>
                  <a:lnTo>
                    <a:pt x="94" y="82"/>
                  </a:lnTo>
                  <a:close/>
                  <a:moveTo>
                    <a:pt x="94" y="144"/>
                  </a:moveTo>
                  <a:cubicBezTo>
                    <a:pt x="112" y="113"/>
                    <a:pt x="112" y="113"/>
                    <a:pt x="112" y="113"/>
                  </a:cubicBezTo>
                  <a:cubicBezTo>
                    <a:pt x="94" y="82"/>
                    <a:pt x="94" y="82"/>
                    <a:pt x="94" y="82"/>
                  </a:cubicBezTo>
                  <a:cubicBezTo>
                    <a:pt x="76" y="113"/>
                    <a:pt x="76" y="113"/>
                    <a:pt x="76" y="113"/>
                  </a:cubicBezTo>
                  <a:lnTo>
                    <a:pt x="94" y="144"/>
                  </a:lnTo>
                  <a:close/>
                  <a:moveTo>
                    <a:pt x="47" y="132"/>
                  </a:moveTo>
                  <a:cubicBezTo>
                    <a:pt x="58" y="113"/>
                    <a:pt x="58" y="113"/>
                    <a:pt x="58" y="113"/>
                  </a:cubicBezTo>
                  <a:cubicBezTo>
                    <a:pt x="49" y="98"/>
                    <a:pt x="49" y="98"/>
                    <a:pt x="49" y="98"/>
                  </a:cubicBezTo>
                  <a:cubicBezTo>
                    <a:pt x="27" y="98"/>
                    <a:pt x="27" y="98"/>
                    <a:pt x="27" y="98"/>
                  </a:cubicBezTo>
                  <a:lnTo>
                    <a:pt x="47" y="132"/>
                  </a:lnTo>
                  <a:close/>
                  <a:moveTo>
                    <a:pt x="130" y="113"/>
                  </a:moveTo>
                  <a:cubicBezTo>
                    <a:pt x="141" y="132"/>
                    <a:pt x="141" y="132"/>
                    <a:pt x="141" y="132"/>
                  </a:cubicBezTo>
                  <a:cubicBezTo>
                    <a:pt x="161" y="98"/>
                    <a:pt x="161" y="98"/>
                    <a:pt x="161" y="98"/>
                  </a:cubicBezTo>
                  <a:cubicBezTo>
                    <a:pt x="139" y="98"/>
                    <a:pt x="139" y="98"/>
                    <a:pt x="139" y="98"/>
                  </a:cubicBezTo>
                  <a:lnTo>
                    <a:pt x="130" y="113"/>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0" name="Freeform 6"/>
            <p:cNvSpPr>
              <a:spLocks/>
            </p:cNvSpPr>
            <p:nvPr/>
          </p:nvSpPr>
          <p:spPr bwMode="auto">
            <a:xfrm>
              <a:off x="2174875" y="2846388"/>
              <a:ext cx="300038" cy="387350"/>
            </a:xfrm>
            <a:custGeom>
              <a:avLst/>
              <a:gdLst/>
              <a:ahLst/>
              <a:cxnLst>
                <a:cxn ang="0">
                  <a:pos x="6" y="7"/>
                </a:cxn>
                <a:cxn ang="0">
                  <a:pos x="0" y="1"/>
                </a:cxn>
                <a:cxn ang="0">
                  <a:pos x="0" y="0"/>
                </a:cxn>
                <a:cxn ang="0">
                  <a:pos x="36" y="0"/>
                </a:cxn>
                <a:cxn ang="0">
                  <a:pos x="61" y="23"/>
                </a:cxn>
                <a:cxn ang="0">
                  <a:pos x="32" y="48"/>
                </a:cxn>
                <a:cxn ang="0">
                  <a:pos x="20" y="45"/>
                </a:cxn>
                <a:cxn ang="0">
                  <a:pos x="19" y="43"/>
                </a:cxn>
                <a:cxn ang="0">
                  <a:pos x="21" y="43"/>
                </a:cxn>
                <a:cxn ang="0">
                  <a:pos x="29" y="43"/>
                </a:cxn>
                <a:cxn ang="0">
                  <a:pos x="49" y="24"/>
                </a:cxn>
                <a:cxn ang="0">
                  <a:pos x="21" y="6"/>
                </a:cxn>
                <a:cxn ang="0">
                  <a:pos x="18" y="6"/>
                </a:cxn>
                <a:cxn ang="0">
                  <a:pos x="18" y="72"/>
                </a:cxn>
                <a:cxn ang="0">
                  <a:pos x="24" y="78"/>
                </a:cxn>
                <a:cxn ang="0">
                  <a:pos x="24" y="79"/>
                </a:cxn>
                <a:cxn ang="0">
                  <a:pos x="12" y="79"/>
                </a:cxn>
                <a:cxn ang="0">
                  <a:pos x="0" y="79"/>
                </a:cxn>
                <a:cxn ang="0">
                  <a:pos x="0" y="78"/>
                </a:cxn>
                <a:cxn ang="0">
                  <a:pos x="6" y="72"/>
                </a:cxn>
                <a:cxn ang="0">
                  <a:pos x="6" y="7"/>
                </a:cxn>
              </a:cxnLst>
              <a:rect l="0" t="0" r="r" b="b"/>
              <a:pathLst>
                <a:path w="61" h="79">
                  <a:moveTo>
                    <a:pt x="6" y="7"/>
                  </a:moveTo>
                  <a:cubicBezTo>
                    <a:pt x="6" y="3"/>
                    <a:pt x="4" y="2"/>
                    <a:pt x="0" y="1"/>
                  </a:cubicBezTo>
                  <a:cubicBezTo>
                    <a:pt x="0" y="0"/>
                    <a:pt x="0" y="0"/>
                    <a:pt x="0" y="0"/>
                  </a:cubicBezTo>
                  <a:cubicBezTo>
                    <a:pt x="36" y="0"/>
                    <a:pt x="36" y="0"/>
                    <a:pt x="36" y="0"/>
                  </a:cubicBezTo>
                  <a:cubicBezTo>
                    <a:pt x="53" y="0"/>
                    <a:pt x="61" y="9"/>
                    <a:pt x="61" y="23"/>
                  </a:cubicBezTo>
                  <a:cubicBezTo>
                    <a:pt x="61" y="38"/>
                    <a:pt x="49" y="48"/>
                    <a:pt x="32" y="48"/>
                  </a:cubicBezTo>
                  <a:cubicBezTo>
                    <a:pt x="29" y="48"/>
                    <a:pt x="22" y="47"/>
                    <a:pt x="20" y="45"/>
                  </a:cubicBezTo>
                  <a:cubicBezTo>
                    <a:pt x="20" y="44"/>
                    <a:pt x="19" y="44"/>
                    <a:pt x="19" y="43"/>
                  </a:cubicBezTo>
                  <a:cubicBezTo>
                    <a:pt x="19" y="43"/>
                    <a:pt x="20" y="43"/>
                    <a:pt x="21" y="43"/>
                  </a:cubicBezTo>
                  <a:cubicBezTo>
                    <a:pt x="29" y="43"/>
                    <a:pt x="29" y="43"/>
                    <a:pt x="29" y="43"/>
                  </a:cubicBezTo>
                  <a:cubicBezTo>
                    <a:pt x="40" y="43"/>
                    <a:pt x="49" y="36"/>
                    <a:pt x="49" y="24"/>
                  </a:cubicBezTo>
                  <a:cubicBezTo>
                    <a:pt x="49" y="8"/>
                    <a:pt x="38" y="6"/>
                    <a:pt x="21" y="6"/>
                  </a:cubicBezTo>
                  <a:cubicBezTo>
                    <a:pt x="18" y="6"/>
                    <a:pt x="18" y="6"/>
                    <a:pt x="18" y="6"/>
                  </a:cubicBezTo>
                  <a:cubicBezTo>
                    <a:pt x="18" y="72"/>
                    <a:pt x="18" y="72"/>
                    <a:pt x="18" y="72"/>
                  </a:cubicBezTo>
                  <a:cubicBezTo>
                    <a:pt x="18" y="76"/>
                    <a:pt x="20" y="77"/>
                    <a:pt x="24" y="78"/>
                  </a:cubicBezTo>
                  <a:cubicBezTo>
                    <a:pt x="24" y="79"/>
                    <a:pt x="24" y="79"/>
                    <a:pt x="24" y="79"/>
                  </a:cubicBezTo>
                  <a:cubicBezTo>
                    <a:pt x="22" y="79"/>
                    <a:pt x="17" y="79"/>
                    <a:pt x="12" y="79"/>
                  </a:cubicBezTo>
                  <a:cubicBezTo>
                    <a:pt x="7" y="79"/>
                    <a:pt x="2" y="79"/>
                    <a:pt x="0" y="79"/>
                  </a:cubicBezTo>
                  <a:cubicBezTo>
                    <a:pt x="0" y="78"/>
                    <a:pt x="0" y="78"/>
                    <a:pt x="0" y="78"/>
                  </a:cubicBezTo>
                  <a:cubicBezTo>
                    <a:pt x="4" y="77"/>
                    <a:pt x="6" y="76"/>
                    <a:pt x="6" y="72"/>
                  </a:cubicBezTo>
                  <a:lnTo>
                    <a:pt x="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1" name="Freeform 7"/>
            <p:cNvSpPr>
              <a:spLocks noEditPoints="1"/>
            </p:cNvSpPr>
            <p:nvPr/>
          </p:nvSpPr>
          <p:spPr bwMode="auto">
            <a:xfrm>
              <a:off x="2517775" y="2835275"/>
              <a:ext cx="388938" cy="409575"/>
            </a:xfrm>
            <a:custGeom>
              <a:avLst/>
              <a:gdLst/>
              <a:ahLst/>
              <a:cxnLst>
                <a:cxn ang="0">
                  <a:pos x="11" y="38"/>
                </a:cxn>
                <a:cxn ang="0">
                  <a:pos x="37" y="8"/>
                </a:cxn>
                <a:cxn ang="0">
                  <a:pos x="68" y="45"/>
                </a:cxn>
                <a:cxn ang="0">
                  <a:pos x="42" y="74"/>
                </a:cxn>
                <a:cxn ang="0">
                  <a:pos x="11" y="38"/>
                </a:cxn>
                <a:cxn ang="0">
                  <a:pos x="0" y="41"/>
                </a:cxn>
                <a:cxn ang="0">
                  <a:pos x="39" y="83"/>
                </a:cxn>
                <a:cxn ang="0">
                  <a:pos x="79" y="40"/>
                </a:cxn>
                <a:cxn ang="0">
                  <a:pos x="41" y="0"/>
                </a:cxn>
                <a:cxn ang="0">
                  <a:pos x="0" y="41"/>
                </a:cxn>
              </a:cxnLst>
              <a:rect l="0" t="0" r="r" b="b"/>
              <a:pathLst>
                <a:path w="79" h="83">
                  <a:moveTo>
                    <a:pt x="11" y="38"/>
                  </a:moveTo>
                  <a:cubicBezTo>
                    <a:pt x="11" y="15"/>
                    <a:pt x="28" y="8"/>
                    <a:pt x="37" y="8"/>
                  </a:cubicBezTo>
                  <a:cubicBezTo>
                    <a:pt x="53" y="8"/>
                    <a:pt x="68" y="23"/>
                    <a:pt x="68" y="45"/>
                  </a:cubicBezTo>
                  <a:cubicBezTo>
                    <a:pt x="68" y="64"/>
                    <a:pt x="55" y="74"/>
                    <a:pt x="42" y="74"/>
                  </a:cubicBezTo>
                  <a:cubicBezTo>
                    <a:pt x="23" y="74"/>
                    <a:pt x="11" y="56"/>
                    <a:pt x="11" y="38"/>
                  </a:cubicBezTo>
                  <a:close/>
                  <a:moveTo>
                    <a:pt x="0" y="41"/>
                  </a:moveTo>
                  <a:cubicBezTo>
                    <a:pt x="0" y="64"/>
                    <a:pt x="14" y="83"/>
                    <a:pt x="39" y="83"/>
                  </a:cubicBezTo>
                  <a:cubicBezTo>
                    <a:pt x="64" y="83"/>
                    <a:pt x="79" y="62"/>
                    <a:pt x="79" y="40"/>
                  </a:cubicBezTo>
                  <a:cubicBezTo>
                    <a:pt x="79" y="22"/>
                    <a:pt x="68" y="0"/>
                    <a:pt x="41" y="0"/>
                  </a:cubicBezTo>
                  <a:cubicBezTo>
                    <a:pt x="21" y="0"/>
                    <a:pt x="0" y="17"/>
                    <a:pt x="0" y="41"/>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2" name="Freeform 8"/>
            <p:cNvSpPr>
              <a:spLocks/>
            </p:cNvSpPr>
            <p:nvPr/>
          </p:nvSpPr>
          <p:spPr bwMode="auto">
            <a:xfrm>
              <a:off x="2981325" y="2841625"/>
              <a:ext cx="293688" cy="392113"/>
            </a:xfrm>
            <a:custGeom>
              <a:avLst/>
              <a:gdLst/>
              <a:ahLst/>
              <a:cxnLst>
                <a:cxn ang="0">
                  <a:pos x="6" y="7"/>
                </a:cxn>
                <a:cxn ang="0">
                  <a:pos x="0" y="2"/>
                </a:cxn>
                <a:cxn ang="0">
                  <a:pos x="0" y="0"/>
                </a:cxn>
                <a:cxn ang="0">
                  <a:pos x="12" y="1"/>
                </a:cxn>
                <a:cxn ang="0">
                  <a:pos x="26" y="0"/>
                </a:cxn>
                <a:cxn ang="0">
                  <a:pos x="26" y="2"/>
                </a:cxn>
                <a:cxn ang="0">
                  <a:pos x="18" y="7"/>
                </a:cxn>
                <a:cxn ang="0">
                  <a:pos x="18" y="73"/>
                </a:cxn>
                <a:cxn ang="0">
                  <a:pos x="42" y="73"/>
                </a:cxn>
                <a:cxn ang="0">
                  <a:pos x="58" y="58"/>
                </a:cxn>
                <a:cxn ang="0">
                  <a:pos x="60" y="58"/>
                </a:cxn>
                <a:cxn ang="0">
                  <a:pos x="59" y="80"/>
                </a:cxn>
                <a:cxn ang="0">
                  <a:pos x="0" y="80"/>
                </a:cxn>
                <a:cxn ang="0">
                  <a:pos x="0" y="78"/>
                </a:cxn>
                <a:cxn ang="0">
                  <a:pos x="6" y="73"/>
                </a:cxn>
                <a:cxn ang="0">
                  <a:pos x="6" y="7"/>
                </a:cxn>
              </a:cxnLst>
              <a:rect l="0" t="0" r="r" b="b"/>
              <a:pathLst>
                <a:path w="60" h="80">
                  <a:moveTo>
                    <a:pt x="6" y="7"/>
                  </a:moveTo>
                  <a:cubicBezTo>
                    <a:pt x="6" y="3"/>
                    <a:pt x="5" y="2"/>
                    <a:pt x="0" y="2"/>
                  </a:cubicBezTo>
                  <a:cubicBezTo>
                    <a:pt x="0" y="0"/>
                    <a:pt x="0" y="0"/>
                    <a:pt x="0" y="0"/>
                  </a:cubicBezTo>
                  <a:cubicBezTo>
                    <a:pt x="2" y="0"/>
                    <a:pt x="7" y="1"/>
                    <a:pt x="12" y="1"/>
                  </a:cubicBezTo>
                  <a:cubicBezTo>
                    <a:pt x="17" y="1"/>
                    <a:pt x="22" y="0"/>
                    <a:pt x="26" y="0"/>
                  </a:cubicBezTo>
                  <a:cubicBezTo>
                    <a:pt x="26" y="2"/>
                    <a:pt x="26" y="2"/>
                    <a:pt x="26" y="2"/>
                  </a:cubicBezTo>
                  <a:cubicBezTo>
                    <a:pt x="20" y="2"/>
                    <a:pt x="18" y="4"/>
                    <a:pt x="18" y="7"/>
                  </a:cubicBezTo>
                  <a:cubicBezTo>
                    <a:pt x="18" y="73"/>
                    <a:pt x="18" y="73"/>
                    <a:pt x="18" y="73"/>
                  </a:cubicBezTo>
                  <a:cubicBezTo>
                    <a:pt x="42" y="73"/>
                    <a:pt x="42" y="73"/>
                    <a:pt x="42" y="73"/>
                  </a:cubicBezTo>
                  <a:cubicBezTo>
                    <a:pt x="53" y="73"/>
                    <a:pt x="57" y="70"/>
                    <a:pt x="58" y="58"/>
                  </a:cubicBezTo>
                  <a:cubicBezTo>
                    <a:pt x="60" y="58"/>
                    <a:pt x="60" y="58"/>
                    <a:pt x="60" y="58"/>
                  </a:cubicBezTo>
                  <a:cubicBezTo>
                    <a:pt x="60" y="65"/>
                    <a:pt x="59" y="73"/>
                    <a:pt x="59" y="80"/>
                  </a:cubicBezTo>
                  <a:cubicBezTo>
                    <a:pt x="0" y="80"/>
                    <a:pt x="0" y="80"/>
                    <a:pt x="0" y="80"/>
                  </a:cubicBezTo>
                  <a:cubicBezTo>
                    <a:pt x="0" y="78"/>
                    <a:pt x="0" y="78"/>
                    <a:pt x="0" y="78"/>
                  </a:cubicBezTo>
                  <a:cubicBezTo>
                    <a:pt x="5" y="77"/>
                    <a:pt x="6" y="76"/>
                    <a:pt x="6" y="73"/>
                  </a:cubicBezTo>
                  <a:lnTo>
                    <a:pt x="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3" name="Freeform 9"/>
            <p:cNvSpPr>
              <a:spLocks/>
            </p:cNvSpPr>
            <p:nvPr/>
          </p:nvSpPr>
          <p:spPr bwMode="auto">
            <a:xfrm>
              <a:off x="3241675" y="2841625"/>
              <a:ext cx="354013" cy="392113"/>
            </a:xfrm>
            <a:custGeom>
              <a:avLst/>
              <a:gdLst/>
              <a:ahLst/>
              <a:cxnLst>
                <a:cxn ang="0">
                  <a:pos x="8" y="8"/>
                </a:cxn>
                <a:cxn ang="0">
                  <a:pos x="0" y="2"/>
                </a:cxn>
                <a:cxn ang="0">
                  <a:pos x="0" y="0"/>
                </a:cxn>
                <a:cxn ang="0">
                  <a:pos x="13" y="1"/>
                </a:cxn>
                <a:cxn ang="0">
                  <a:pos x="26" y="0"/>
                </a:cxn>
                <a:cxn ang="0">
                  <a:pos x="26" y="2"/>
                </a:cxn>
                <a:cxn ang="0">
                  <a:pos x="20" y="5"/>
                </a:cxn>
                <a:cxn ang="0">
                  <a:pos x="22" y="9"/>
                </a:cxn>
                <a:cxn ang="0">
                  <a:pos x="39" y="43"/>
                </a:cxn>
                <a:cxn ang="0">
                  <a:pos x="55" y="9"/>
                </a:cxn>
                <a:cxn ang="0">
                  <a:pos x="56" y="5"/>
                </a:cxn>
                <a:cxn ang="0">
                  <a:pos x="49" y="2"/>
                </a:cxn>
                <a:cxn ang="0">
                  <a:pos x="49" y="0"/>
                </a:cxn>
                <a:cxn ang="0">
                  <a:pos x="62" y="1"/>
                </a:cxn>
                <a:cxn ang="0">
                  <a:pos x="72" y="0"/>
                </a:cxn>
                <a:cxn ang="0">
                  <a:pos x="72" y="2"/>
                </a:cxn>
                <a:cxn ang="0">
                  <a:pos x="62" y="10"/>
                </a:cxn>
                <a:cxn ang="0">
                  <a:pos x="43" y="49"/>
                </a:cxn>
                <a:cxn ang="0">
                  <a:pos x="43" y="71"/>
                </a:cxn>
                <a:cxn ang="0">
                  <a:pos x="51" y="79"/>
                </a:cxn>
                <a:cxn ang="0">
                  <a:pos x="51" y="80"/>
                </a:cxn>
                <a:cxn ang="0">
                  <a:pos x="37" y="80"/>
                </a:cxn>
                <a:cxn ang="0">
                  <a:pos x="23" y="80"/>
                </a:cxn>
                <a:cxn ang="0">
                  <a:pos x="23" y="79"/>
                </a:cxn>
                <a:cxn ang="0">
                  <a:pos x="31" y="71"/>
                </a:cxn>
                <a:cxn ang="0">
                  <a:pos x="31" y="49"/>
                </a:cxn>
                <a:cxn ang="0">
                  <a:pos x="8" y="8"/>
                </a:cxn>
              </a:cxnLst>
              <a:rect l="0" t="0" r="r" b="b"/>
              <a:pathLst>
                <a:path w="72" h="80">
                  <a:moveTo>
                    <a:pt x="8" y="8"/>
                  </a:moveTo>
                  <a:cubicBezTo>
                    <a:pt x="6" y="4"/>
                    <a:pt x="4" y="2"/>
                    <a:pt x="0" y="2"/>
                  </a:cubicBezTo>
                  <a:cubicBezTo>
                    <a:pt x="0" y="0"/>
                    <a:pt x="0" y="0"/>
                    <a:pt x="0" y="0"/>
                  </a:cubicBezTo>
                  <a:cubicBezTo>
                    <a:pt x="4" y="0"/>
                    <a:pt x="9" y="1"/>
                    <a:pt x="13" y="1"/>
                  </a:cubicBezTo>
                  <a:cubicBezTo>
                    <a:pt x="17" y="1"/>
                    <a:pt x="22" y="0"/>
                    <a:pt x="26" y="0"/>
                  </a:cubicBezTo>
                  <a:cubicBezTo>
                    <a:pt x="26" y="2"/>
                    <a:pt x="26" y="2"/>
                    <a:pt x="26" y="2"/>
                  </a:cubicBezTo>
                  <a:cubicBezTo>
                    <a:pt x="22" y="2"/>
                    <a:pt x="20" y="3"/>
                    <a:pt x="20" y="5"/>
                  </a:cubicBezTo>
                  <a:cubicBezTo>
                    <a:pt x="20" y="6"/>
                    <a:pt x="21" y="7"/>
                    <a:pt x="22" y="9"/>
                  </a:cubicBezTo>
                  <a:cubicBezTo>
                    <a:pt x="39" y="43"/>
                    <a:pt x="39" y="43"/>
                    <a:pt x="39" y="43"/>
                  </a:cubicBezTo>
                  <a:cubicBezTo>
                    <a:pt x="55" y="9"/>
                    <a:pt x="55" y="9"/>
                    <a:pt x="55" y="9"/>
                  </a:cubicBezTo>
                  <a:cubicBezTo>
                    <a:pt x="56" y="7"/>
                    <a:pt x="56" y="6"/>
                    <a:pt x="56" y="5"/>
                  </a:cubicBezTo>
                  <a:cubicBezTo>
                    <a:pt x="56" y="3"/>
                    <a:pt x="54" y="2"/>
                    <a:pt x="49" y="2"/>
                  </a:cubicBezTo>
                  <a:cubicBezTo>
                    <a:pt x="49" y="0"/>
                    <a:pt x="49" y="0"/>
                    <a:pt x="49" y="0"/>
                  </a:cubicBezTo>
                  <a:cubicBezTo>
                    <a:pt x="53" y="0"/>
                    <a:pt x="58" y="1"/>
                    <a:pt x="62" y="1"/>
                  </a:cubicBezTo>
                  <a:cubicBezTo>
                    <a:pt x="65" y="1"/>
                    <a:pt x="68" y="0"/>
                    <a:pt x="72" y="0"/>
                  </a:cubicBezTo>
                  <a:cubicBezTo>
                    <a:pt x="72" y="2"/>
                    <a:pt x="72" y="2"/>
                    <a:pt x="72" y="2"/>
                  </a:cubicBezTo>
                  <a:cubicBezTo>
                    <a:pt x="67" y="2"/>
                    <a:pt x="65" y="4"/>
                    <a:pt x="62" y="10"/>
                  </a:cubicBezTo>
                  <a:cubicBezTo>
                    <a:pt x="43" y="49"/>
                    <a:pt x="43" y="49"/>
                    <a:pt x="43" y="49"/>
                  </a:cubicBezTo>
                  <a:cubicBezTo>
                    <a:pt x="43" y="71"/>
                    <a:pt x="43" y="71"/>
                    <a:pt x="43" y="71"/>
                  </a:cubicBezTo>
                  <a:cubicBezTo>
                    <a:pt x="43" y="76"/>
                    <a:pt x="44" y="78"/>
                    <a:pt x="51" y="79"/>
                  </a:cubicBezTo>
                  <a:cubicBezTo>
                    <a:pt x="51" y="80"/>
                    <a:pt x="51" y="80"/>
                    <a:pt x="51" y="80"/>
                  </a:cubicBezTo>
                  <a:cubicBezTo>
                    <a:pt x="46" y="80"/>
                    <a:pt x="40" y="80"/>
                    <a:pt x="37" y="80"/>
                  </a:cubicBezTo>
                  <a:cubicBezTo>
                    <a:pt x="33" y="80"/>
                    <a:pt x="28" y="80"/>
                    <a:pt x="23" y="80"/>
                  </a:cubicBezTo>
                  <a:cubicBezTo>
                    <a:pt x="23" y="79"/>
                    <a:pt x="23" y="79"/>
                    <a:pt x="23" y="79"/>
                  </a:cubicBezTo>
                  <a:cubicBezTo>
                    <a:pt x="29" y="78"/>
                    <a:pt x="31" y="76"/>
                    <a:pt x="31" y="71"/>
                  </a:cubicBezTo>
                  <a:cubicBezTo>
                    <a:pt x="31" y="49"/>
                    <a:pt x="31" y="49"/>
                    <a:pt x="31" y="49"/>
                  </a:cubicBezTo>
                  <a:lnTo>
                    <a:pt x="8"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4" name="Freeform 10"/>
            <p:cNvSpPr>
              <a:spLocks/>
            </p:cNvSpPr>
            <p:nvPr/>
          </p:nvSpPr>
          <p:spPr bwMode="auto">
            <a:xfrm>
              <a:off x="3624263" y="2835275"/>
              <a:ext cx="330200" cy="409575"/>
            </a:xfrm>
            <a:custGeom>
              <a:avLst/>
              <a:gdLst/>
              <a:ahLst/>
              <a:cxnLst>
                <a:cxn ang="0">
                  <a:pos x="66" y="73"/>
                </a:cxn>
                <a:cxn ang="0">
                  <a:pos x="39" y="83"/>
                </a:cxn>
                <a:cxn ang="0">
                  <a:pos x="0" y="42"/>
                </a:cxn>
                <a:cxn ang="0">
                  <a:pos x="44" y="0"/>
                </a:cxn>
                <a:cxn ang="0">
                  <a:pos x="63" y="4"/>
                </a:cxn>
                <a:cxn ang="0">
                  <a:pos x="64" y="22"/>
                </a:cxn>
                <a:cxn ang="0">
                  <a:pos x="62" y="22"/>
                </a:cxn>
                <a:cxn ang="0">
                  <a:pos x="41" y="7"/>
                </a:cxn>
                <a:cxn ang="0">
                  <a:pos x="12" y="37"/>
                </a:cxn>
                <a:cxn ang="0">
                  <a:pos x="43" y="74"/>
                </a:cxn>
                <a:cxn ang="0">
                  <a:pos x="67" y="66"/>
                </a:cxn>
                <a:cxn ang="0">
                  <a:pos x="66" y="73"/>
                </a:cxn>
              </a:cxnLst>
              <a:rect l="0" t="0" r="r" b="b"/>
              <a:pathLst>
                <a:path w="67" h="83">
                  <a:moveTo>
                    <a:pt x="66" y="73"/>
                  </a:moveTo>
                  <a:cubicBezTo>
                    <a:pt x="60" y="80"/>
                    <a:pt x="49" y="83"/>
                    <a:pt x="39" y="83"/>
                  </a:cubicBezTo>
                  <a:cubicBezTo>
                    <a:pt x="22" y="83"/>
                    <a:pt x="0" y="71"/>
                    <a:pt x="0" y="42"/>
                  </a:cubicBezTo>
                  <a:cubicBezTo>
                    <a:pt x="0" y="11"/>
                    <a:pt x="27" y="0"/>
                    <a:pt x="44" y="0"/>
                  </a:cubicBezTo>
                  <a:cubicBezTo>
                    <a:pt x="50" y="0"/>
                    <a:pt x="57" y="1"/>
                    <a:pt x="63" y="4"/>
                  </a:cubicBezTo>
                  <a:cubicBezTo>
                    <a:pt x="63" y="10"/>
                    <a:pt x="64" y="16"/>
                    <a:pt x="64" y="22"/>
                  </a:cubicBezTo>
                  <a:cubicBezTo>
                    <a:pt x="62" y="22"/>
                    <a:pt x="62" y="22"/>
                    <a:pt x="62" y="22"/>
                  </a:cubicBezTo>
                  <a:cubicBezTo>
                    <a:pt x="60" y="11"/>
                    <a:pt x="49" y="7"/>
                    <a:pt x="41" y="7"/>
                  </a:cubicBezTo>
                  <a:cubicBezTo>
                    <a:pt x="24" y="7"/>
                    <a:pt x="12" y="19"/>
                    <a:pt x="12" y="37"/>
                  </a:cubicBezTo>
                  <a:cubicBezTo>
                    <a:pt x="12" y="57"/>
                    <a:pt x="25" y="74"/>
                    <a:pt x="43" y="74"/>
                  </a:cubicBezTo>
                  <a:cubicBezTo>
                    <a:pt x="51" y="74"/>
                    <a:pt x="60" y="71"/>
                    <a:pt x="67" y="66"/>
                  </a:cubicBezTo>
                  <a:lnTo>
                    <a:pt x="66" y="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Freeform 11"/>
            <p:cNvSpPr>
              <a:spLocks noEditPoints="1"/>
            </p:cNvSpPr>
            <p:nvPr/>
          </p:nvSpPr>
          <p:spPr bwMode="auto">
            <a:xfrm>
              <a:off x="4013200" y="2835275"/>
              <a:ext cx="388938" cy="409575"/>
            </a:xfrm>
            <a:custGeom>
              <a:avLst/>
              <a:gdLst/>
              <a:ahLst/>
              <a:cxnLst>
                <a:cxn ang="0">
                  <a:pos x="11" y="38"/>
                </a:cxn>
                <a:cxn ang="0">
                  <a:pos x="37" y="8"/>
                </a:cxn>
                <a:cxn ang="0">
                  <a:pos x="68" y="45"/>
                </a:cxn>
                <a:cxn ang="0">
                  <a:pos x="42" y="74"/>
                </a:cxn>
                <a:cxn ang="0">
                  <a:pos x="11" y="38"/>
                </a:cxn>
                <a:cxn ang="0">
                  <a:pos x="0" y="41"/>
                </a:cxn>
                <a:cxn ang="0">
                  <a:pos x="39" y="83"/>
                </a:cxn>
                <a:cxn ang="0">
                  <a:pos x="79" y="40"/>
                </a:cxn>
                <a:cxn ang="0">
                  <a:pos x="41" y="0"/>
                </a:cxn>
                <a:cxn ang="0">
                  <a:pos x="0" y="41"/>
                </a:cxn>
              </a:cxnLst>
              <a:rect l="0" t="0" r="r" b="b"/>
              <a:pathLst>
                <a:path w="79" h="83">
                  <a:moveTo>
                    <a:pt x="11" y="38"/>
                  </a:moveTo>
                  <a:cubicBezTo>
                    <a:pt x="11" y="15"/>
                    <a:pt x="28" y="8"/>
                    <a:pt x="37" y="8"/>
                  </a:cubicBezTo>
                  <a:cubicBezTo>
                    <a:pt x="53" y="8"/>
                    <a:pt x="68" y="23"/>
                    <a:pt x="68" y="45"/>
                  </a:cubicBezTo>
                  <a:cubicBezTo>
                    <a:pt x="68" y="64"/>
                    <a:pt x="55" y="74"/>
                    <a:pt x="42" y="74"/>
                  </a:cubicBezTo>
                  <a:cubicBezTo>
                    <a:pt x="22" y="74"/>
                    <a:pt x="11" y="56"/>
                    <a:pt x="11" y="38"/>
                  </a:cubicBezTo>
                  <a:close/>
                  <a:moveTo>
                    <a:pt x="0" y="41"/>
                  </a:moveTo>
                  <a:cubicBezTo>
                    <a:pt x="0" y="64"/>
                    <a:pt x="14" y="83"/>
                    <a:pt x="39" y="83"/>
                  </a:cubicBezTo>
                  <a:cubicBezTo>
                    <a:pt x="64" y="83"/>
                    <a:pt x="79" y="62"/>
                    <a:pt x="79" y="40"/>
                  </a:cubicBezTo>
                  <a:cubicBezTo>
                    <a:pt x="79" y="22"/>
                    <a:pt x="68" y="0"/>
                    <a:pt x="41" y="0"/>
                  </a:cubicBezTo>
                  <a:cubicBezTo>
                    <a:pt x="21" y="0"/>
                    <a:pt x="0" y="17"/>
                    <a:pt x="0" y="41"/>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Freeform 12"/>
            <p:cNvSpPr>
              <a:spLocks/>
            </p:cNvSpPr>
            <p:nvPr/>
          </p:nvSpPr>
          <p:spPr bwMode="auto">
            <a:xfrm>
              <a:off x="4460875" y="2841625"/>
              <a:ext cx="471488" cy="392113"/>
            </a:xfrm>
            <a:custGeom>
              <a:avLst/>
              <a:gdLst/>
              <a:ahLst/>
              <a:cxnLst>
                <a:cxn ang="0">
                  <a:pos x="18" y="12"/>
                </a:cxn>
                <a:cxn ang="0">
                  <a:pos x="17" y="12"/>
                </a:cxn>
                <a:cxn ang="0">
                  <a:pos x="15" y="63"/>
                </a:cxn>
                <a:cxn ang="0">
                  <a:pos x="15" y="74"/>
                </a:cxn>
                <a:cxn ang="0">
                  <a:pos x="22" y="79"/>
                </a:cxn>
                <a:cxn ang="0">
                  <a:pos x="22" y="80"/>
                </a:cxn>
                <a:cxn ang="0">
                  <a:pos x="11" y="80"/>
                </a:cxn>
                <a:cxn ang="0">
                  <a:pos x="0" y="80"/>
                </a:cxn>
                <a:cxn ang="0">
                  <a:pos x="0" y="79"/>
                </a:cxn>
                <a:cxn ang="0">
                  <a:pos x="6" y="74"/>
                </a:cxn>
                <a:cxn ang="0">
                  <a:pos x="10" y="13"/>
                </a:cxn>
                <a:cxn ang="0">
                  <a:pos x="10" y="6"/>
                </a:cxn>
                <a:cxn ang="0">
                  <a:pos x="4" y="2"/>
                </a:cxn>
                <a:cxn ang="0">
                  <a:pos x="4" y="0"/>
                </a:cxn>
                <a:cxn ang="0">
                  <a:pos x="14" y="1"/>
                </a:cxn>
                <a:cxn ang="0">
                  <a:pos x="25" y="0"/>
                </a:cxn>
                <a:cxn ang="0">
                  <a:pos x="49" y="61"/>
                </a:cxn>
                <a:cxn ang="0">
                  <a:pos x="73" y="0"/>
                </a:cxn>
                <a:cxn ang="0">
                  <a:pos x="82" y="1"/>
                </a:cxn>
                <a:cxn ang="0">
                  <a:pos x="91" y="0"/>
                </a:cxn>
                <a:cxn ang="0">
                  <a:pos x="91" y="2"/>
                </a:cxn>
                <a:cxn ang="0">
                  <a:pos x="86" y="6"/>
                </a:cxn>
                <a:cxn ang="0">
                  <a:pos x="86" y="16"/>
                </a:cxn>
                <a:cxn ang="0">
                  <a:pos x="90" y="71"/>
                </a:cxn>
                <a:cxn ang="0">
                  <a:pos x="96" y="79"/>
                </a:cxn>
                <a:cxn ang="0">
                  <a:pos x="96" y="80"/>
                </a:cxn>
                <a:cxn ang="0">
                  <a:pos x="85" y="80"/>
                </a:cxn>
                <a:cxn ang="0">
                  <a:pos x="71" y="80"/>
                </a:cxn>
                <a:cxn ang="0">
                  <a:pos x="71" y="79"/>
                </a:cxn>
                <a:cxn ang="0">
                  <a:pos x="78" y="74"/>
                </a:cxn>
                <a:cxn ang="0">
                  <a:pos x="78" y="51"/>
                </a:cxn>
                <a:cxn ang="0">
                  <a:pos x="75" y="14"/>
                </a:cxn>
                <a:cxn ang="0">
                  <a:pos x="75" y="14"/>
                </a:cxn>
                <a:cxn ang="0">
                  <a:pos x="50" y="80"/>
                </a:cxn>
                <a:cxn ang="0">
                  <a:pos x="45" y="80"/>
                </a:cxn>
                <a:cxn ang="0">
                  <a:pos x="18" y="12"/>
                </a:cxn>
              </a:cxnLst>
              <a:rect l="0" t="0" r="r" b="b"/>
              <a:pathLst>
                <a:path w="96" h="80">
                  <a:moveTo>
                    <a:pt x="18" y="12"/>
                  </a:moveTo>
                  <a:cubicBezTo>
                    <a:pt x="17" y="12"/>
                    <a:pt x="17" y="12"/>
                    <a:pt x="17" y="12"/>
                  </a:cubicBezTo>
                  <a:cubicBezTo>
                    <a:pt x="15" y="63"/>
                    <a:pt x="15" y="63"/>
                    <a:pt x="15" y="63"/>
                  </a:cubicBezTo>
                  <a:cubicBezTo>
                    <a:pt x="15" y="66"/>
                    <a:pt x="15" y="73"/>
                    <a:pt x="15" y="74"/>
                  </a:cubicBezTo>
                  <a:cubicBezTo>
                    <a:pt x="15" y="76"/>
                    <a:pt x="17" y="79"/>
                    <a:pt x="22" y="79"/>
                  </a:cubicBezTo>
                  <a:cubicBezTo>
                    <a:pt x="22" y="80"/>
                    <a:pt x="22" y="80"/>
                    <a:pt x="22" y="80"/>
                  </a:cubicBezTo>
                  <a:cubicBezTo>
                    <a:pt x="18" y="80"/>
                    <a:pt x="15" y="80"/>
                    <a:pt x="11" y="80"/>
                  </a:cubicBezTo>
                  <a:cubicBezTo>
                    <a:pt x="7" y="80"/>
                    <a:pt x="4" y="80"/>
                    <a:pt x="0" y="80"/>
                  </a:cubicBezTo>
                  <a:cubicBezTo>
                    <a:pt x="0" y="79"/>
                    <a:pt x="0" y="79"/>
                    <a:pt x="0" y="79"/>
                  </a:cubicBezTo>
                  <a:cubicBezTo>
                    <a:pt x="4" y="78"/>
                    <a:pt x="6" y="77"/>
                    <a:pt x="6" y="74"/>
                  </a:cubicBezTo>
                  <a:cubicBezTo>
                    <a:pt x="10" y="13"/>
                    <a:pt x="10" y="13"/>
                    <a:pt x="10" y="13"/>
                  </a:cubicBezTo>
                  <a:cubicBezTo>
                    <a:pt x="10" y="10"/>
                    <a:pt x="10" y="7"/>
                    <a:pt x="10" y="6"/>
                  </a:cubicBezTo>
                  <a:cubicBezTo>
                    <a:pt x="10" y="3"/>
                    <a:pt x="8" y="2"/>
                    <a:pt x="4" y="2"/>
                  </a:cubicBezTo>
                  <a:cubicBezTo>
                    <a:pt x="4" y="0"/>
                    <a:pt x="4" y="0"/>
                    <a:pt x="4" y="0"/>
                  </a:cubicBezTo>
                  <a:cubicBezTo>
                    <a:pt x="8" y="0"/>
                    <a:pt x="12" y="1"/>
                    <a:pt x="14" y="1"/>
                  </a:cubicBezTo>
                  <a:cubicBezTo>
                    <a:pt x="19" y="1"/>
                    <a:pt x="22" y="0"/>
                    <a:pt x="25" y="0"/>
                  </a:cubicBezTo>
                  <a:cubicBezTo>
                    <a:pt x="49" y="61"/>
                    <a:pt x="49" y="61"/>
                    <a:pt x="49" y="61"/>
                  </a:cubicBezTo>
                  <a:cubicBezTo>
                    <a:pt x="73" y="0"/>
                    <a:pt x="73" y="0"/>
                    <a:pt x="73" y="0"/>
                  </a:cubicBezTo>
                  <a:cubicBezTo>
                    <a:pt x="76" y="0"/>
                    <a:pt x="79" y="1"/>
                    <a:pt x="82" y="1"/>
                  </a:cubicBezTo>
                  <a:cubicBezTo>
                    <a:pt x="85" y="1"/>
                    <a:pt x="88" y="0"/>
                    <a:pt x="91" y="0"/>
                  </a:cubicBezTo>
                  <a:cubicBezTo>
                    <a:pt x="91" y="2"/>
                    <a:pt x="91" y="2"/>
                    <a:pt x="91" y="2"/>
                  </a:cubicBezTo>
                  <a:cubicBezTo>
                    <a:pt x="88" y="2"/>
                    <a:pt x="86" y="3"/>
                    <a:pt x="86" y="6"/>
                  </a:cubicBezTo>
                  <a:cubicBezTo>
                    <a:pt x="86" y="7"/>
                    <a:pt x="86" y="11"/>
                    <a:pt x="86" y="16"/>
                  </a:cubicBezTo>
                  <a:cubicBezTo>
                    <a:pt x="90" y="71"/>
                    <a:pt x="90" y="71"/>
                    <a:pt x="90" y="71"/>
                  </a:cubicBezTo>
                  <a:cubicBezTo>
                    <a:pt x="90" y="77"/>
                    <a:pt x="92" y="79"/>
                    <a:pt x="96" y="79"/>
                  </a:cubicBezTo>
                  <a:cubicBezTo>
                    <a:pt x="96" y="80"/>
                    <a:pt x="96" y="80"/>
                    <a:pt x="96" y="80"/>
                  </a:cubicBezTo>
                  <a:cubicBezTo>
                    <a:pt x="93" y="80"/>
                    <a:pt x="89" y="80"/>
                    <a:pt x="85" y="80"/>
                  </a:cubicBezTo>
                  <a:cubicBezTo>
                    <a:pt x="80" y="80"/>
                    <a:pt x="76" y="80"/>
                    <a:pt x="71" y="80"/>
                  </a:cubicBezTo>
                  <a:cubicBezTo>
                    <a:pt x="71" y="79"/>
                    <a:pt x="71" y="79"/>
                    <a:pt x="71" y="79"/>
                  </a:cubicBezTo>
                  <a:cubicBezTo>
                    <a:pt x="77" y="78"/>
                    <a:pt x="78" y="77"/>
                    <a:pt x="78" y="74"/>
                  </a:cubicBezTo>
                  <a:cubicBezTo>
                    <a:pt x="78" y="70"/>
                    <a:pt x="78" y="55"/>
                    <a:pt x="78" y="51"/>
                  </a:cubicBezTo>
                  <a:cubicBezTo>
                    <a:pt x="75" y="14"/>
                    <a:pt x="75" y="14"/>
                    <a:pt x="75" y="14"/>
                  </a:cubicBezTo>
                  <a:cubicBezTo>
                    <a:pt x="75" y="14"/>
                    <a:pt x="75" y="14"/>
                    <a:pt x="75" y="14"/>
                  </a:cubicBezTo>
                  <a:cubicBezTo>
                    <a:pt x="50" y="80"/>
                    <a:pt x="50" y="80"/>
                    <a:pt x="50" y="80"/>
                  </a:cubicBezTo>
                  <a:cubicBezTo>
                    <a:pt x="45" y="80"/>
                    <a:pt x="45" y="80"/>
                    <a:pt x="45" y="80"/>
                  </a:cubicBezTo>
                  <a:lnTo>
                    <a:pt x="18"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7" name="Freeform 13"/>
            <p:cNvSpPr>
              <a:spLocks noEditPoints="1"/>
            </p:cNvSpPr>
            <p:nvPr/>
          </p:nvSpPr>
          <p:spPr bwMode="auto">
            <a:xfrm>
              <a:off x="4943475" y="2830513"/>
              <a:ext cx="87313" cy="93663"/>
            </a:xfrm>
            <a:custGeom>
              <a:avLst/>
              <a:gdLst/>
              <a:ahLst/>
              <a:cxnLst>
                <a:cxn ang="0">
                  <a:pos x="9" y="17"/>
                </a:cxn>
                <a:cxn ang="0">
                  <a:pos x="1" y="9"/>
                </a:cxn>
                <a:cxn ang="0">
                  <a:pos x="9" y="2"/>
                </a:cxn>
                <a:cxn ang="0">
                  <a:pos x="17" y="9"/>
                </a:cxn>
                <a:cxn ang="0">
                  <a:pos x="9" y="17"/>
                </a:cxn>
                <a:cxn ang="0">
                  <a:pos x="9" y="19"/>
                </a:cxn>
                <a:cxn ang="0">
                  <a:pos x="18" y="9"/>
                </a:cxn>
                <a:cxn ang="0">
                  <a:pos x="9" y="0"/>
                </a:cxn>
                <a:cxn ang="0">
                  <a:pos x="0" y="9"/>
                </a:cxn>
                <a:cxn ang="0">
                  <a:pos x="9" y="19"/>
                </a:cxn>
                <a:cxn ang="0">
                  <a:pos x="10" y="10"/>
                </a:cxn>
                <a:cxn ang="0">
                  <a:pos x="13" y="7"/>
                </a:cxn>
                <a:cxn ang="0">
                  <a:pos x="10" y="4"/>
                </a:cxn>
                <a:cxn ang="0">
                  <a:pos x="5" y="4"/>
                </a:cxn>
                <a:cxn ang="0">
                  <a:pos x="5" y="14"/>
                </a:cxn>
                <a:cxn ang="0">
                  <a:pos x="7" y="14"/>
                </a:cxn>
                <a:cxn ang="0">
                  <a:pos x="7" y="10"/>
                </a:cxn>
                <a:cxn ang="0">
                  <a:pos x="9" y="10"/>
                </a:cxn>
                <a:cxn ang="0">
                  <a:pos x="12" y="14"/>
                </a:cxn>
                <a:cxn ang="0">
                  <a:pos x="13" y="14"/>
                </a:cxn>
                <a:cxn ang="0">
                  <a:pos x="10" y="10"/>
                </a:cxn>
                <a:cxn ang="0">
                  <a:pos x="7" y="8"/>
                </a:cxn>
                <a:cxn ang="0">
                  <a:pos x="7" y="6"/>
                </a:cxn>
                <a:cxn ang="0">
                  <a:pos x="10" y="6"/>
                </a:cxn>
                <a:cxn ang="0">
                  <a:pos x="12" y="7"/>
                </a:cxn>
                <a:cxn ang="0">
                  <a:pos x="9" y="8"/>
                </a:cxn>
                <a:cxn ang="0">
                  <a:pos x="7" y="8"/>
                </a:cxn>
              </a:cxnLst>
              <a:rect l="0" t="0" r="r" b="b"/>
              <a:pathLst>
                <a:path w="18" h="19">
                  <a:moveTo>
                    <a:pt x="9" y="17"/>
                  </a:moveTo>
                  <a:cubicBezTo>
                    <a:pt x="5" y="17"/>
                    <a:pt x="1" y="14"/>
                    <a:pt x="1" y="9"/>
                  </a:cubicBezTo>
                  <a:cubicBezTo>
                    <a:pt x="1" y="5"/>
                    <a:pt x="5" y="2"/>
                    <a:pt x="9" y="2"/>
                  </a:cubicBezTo>
                  <a:cubicBezTo>
                    <a:pt x="13" y="2"/>
                    <a:pt x="17" y="5"/>
                    <a:pt x="17" y="9"/>
                  </a:cubicBezTo>
                  <a:cubicBezTo>
                    <a:pt x="17" y="14"/>
                    <a:pt x="13" y="17"/>
                    <a:pt x="9" y="17"/>
                  </a:cubicBezTo>
                  <a:close/>
                  <a:moveTo>
                    <a:pt x="9" y="19"/>
                  </a:moveTo>
                  <a:cubicBezTo>
                    <a:pt x="14" y="19"/>
                    <a:pt x="18" y="15"/>
                    <a:pt x="18" y="9"/>
                  </a:cubicBezTo>
                  <a:cubicBezTo>
                    <a:pt x="18" y="4"/>
                    <a:pt x="14" y="0"/>
                    <a:pt x="9" y="0"/>
                  </a:cubicBezTo>
                  <a:cubicBezTo>
                    <a:pt x="4" y="0"/>
                    <a:pt x="0" y="4"/>
                    <a:pt x="0" y="9"/>
                  </a:cubicBezTo>
                  <a:cubicBezTo>
                    <a:pt x="0" y="15"/>
                    <a:pt x="4" y="19"/>
                    <a:pt x="9" y="19"/>
                  </a:cubicBezTo>
                  <a:close/>
                  <a:moveTo>
                    <a:pt x="10" y="10"/>
                  </a:moveTo>
                  <a:cubicBezTo>
                    <a:pt x="12" y="10"/>
                    <a:pt x="13" y="9"/>
                    <a:pt x="13" y="7"/>
                  </a:cubicBezTo>
                  <a:cubicBezTo>
                    <a:pt x="13" y="5"/>
                    <a:pt x="12" y="4"/>
                    <a:pt x="10" y="4"/>
                  </a:cubicBezTo>
                  <a:cubicBezTo>
                    <a:pt x="5" y="4"/>
                    <a:pt x="5" y="4"/>
                    <a:pt x="5" y="4"/>
                  </a:cubicBezTo>
                  <a:cubicBezTo>
                    <a:pt x="5" y="14"/>
                    <a:pt x="5" y="14"/>
                    <a:pt x="5" y="14"/>
                  </a:cubicBezTo>
                  <a:cubicBezTo>
                    <a:pt x="7" y="14"/>
                    <a:pt x="7" y="14"/>
                    <a:pt x="7" y="14"/>
                  </a:cubicBezTo>
                  <a:cubicBezTo>
                    <a:pt x="7" y="10"/>
                    <a:pt x="7" y="10"/>
                    <a:pt x="7" y="10"/>
                  </a:cubicBezTo>
                  <a:cubicBezTo>
                    <a:pt x="9" y="10"/>
                    <a:pt x="9" y="10"/>
                    <a:pt x="9" y="10"/>
                  </a:cubicBezTo>
                  <a:cubicBezTo>
                    <a:pt x="12" y="14"/>
                    <a:pt x="12" y="14"/>
                    <a:pt x="12" y="14"/>
                  </a:cubicBezTo>
                  <a:cubicBezTo>
                    <a:pt x="13" y="14"/>
                    <a:pt x="13" y="14"/>
                    <a:pt x="13" y="14"/>
                  </a:cubicBezTo>
                  <a:lnTo>
                    <a:pt x="10" y="10"/>
                  </a:lnTo>
                  <a:close/>
                  <a:moveTo>
                    <a:pt x="7" y="8"/>
                  </a:moveTo>
                  <a:cubicBezTo>
                    <a:pt x="7" y="6"/>
                    <a:pt x="7" y="6"/>
                    <a:pt x="7" y="6"/>
                  </a:cubicBezTo>
                  <a:cubicBezTo>
                    <a:pt x="10" y="6"/>
                    <a:pt x="10" y="6"/>
                    <a:pt x="10" y="6"/>
                  </a:cubicBezTo>
                  <a:cubicBezTo>
                    <a:pt x="11" y="6"/>
                    <a:pt x="12" y="6"/>
                    <a:pt x="12" y="7"/>
                  </a:cubicBezTo>
                  <a:cubicBezTo>
                    <a:pt x="12" y="9"/>
                    <a:pt x="10" y="8"/>
                    <a:pt x="9" y="8"/>
                  </a:cubicBezTo>
                  <a:lnTo>
                    <a:pt x="7"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64"/>
          <p:cNvGrpSpPr/>
          <p:nvPr/>
        </p:nvGrpSpPr>
        <p:grpSpPr>
          <a:xfrm>
            <a:off x="5092511" y="2910985"/>
            <a:ext cx="2906900" cy="220436"/>
            <a:chOff x="5092511" y="2910985"/>
            <a:chExt cx="2906900" cy="220436"/>
          </a:xfrm>
        </p:grpSpPr>
        <p:sp>
          <p:nvSpPr>
            <p:cNvPr id="1038" name="Freeform 14"/>
            <p:cNvSpPr>
              <a:spLocks/>
            </p:cNvSpPr>
            <p:nvPr/>
          </p:nvSpPr>
          <p:spPr bwMode="auto">
            <a:xfrm>
              <a:off x="5092511" y="2923785"/>
              <a:ext cx="78219" cy="207636"/>
            </a:xfrm>
            <a:custGeom>
              <a:avLst/>
              <a:gdLst/>
              <a:ahLst/>
              <a:cxnLst>
                <a:cxn ang="0">
                  <a:pos x="11" y="39"/>
                </a:cxn>
                <a:cxn ang="0">
                  <a:pos x="14" y="43"/>
                </a:cxn>
                <a:cxn ang="0">
                  <a:pos x="18" y="41"/>
                </a:cxn>
                <a:cxn ang="0">
                  <a:pos x="18" y="45"/>
                </a:cxn>
                <a:cxn ang="0">
                  <a:pos x="13" y="47"/>
                </a:cxn>
                <a:cxn ang="0">
                  <a:pos x="7" y="37"/>
                </a:cxn>
                <a:cxn ang="0">
                  <a:pos x="7" y="17"/>
                </a:cxn>
                <a:cxn ang="0">
                  <a:pos x="0" y="17"/>
                </a:cxn>
                <a:cxn ang="0">
                  <a:pos x="0" y="14"/>
                </a:cxn>
                <a:cxn ang="0">
                  <a:pos x="7" y="14"/>
                </a:cxn>
                <a:cxn ang="0">
                  <a:pos x="7" y="0"/>
                </a:cxn>
                <a:cxn ang="0">
                  <a:pos x="11" y="0"/>
                </a:cxn>
                <a:cxn ang="0">
                  <a:pos x="11" y="14"/>
                </a:cxn>
                <a:cxn ang="0">
                  <a:pos x="18" y="14"/>
                </a:cxn>
                <a:cxn ang="0">
                  <a:pos x="18" y="17"/>
                </a:cxn>
                <a:cxn ang="0">
                  <a:pos x="11" y="17"/>
                </a:cxn>
                <a:cxn ang="0">
                  <a:pos x="11" y="39"/>
                </a:cxn>
              </a:cxnLst>
              <a:rect l="0" t="0" r="r" b="b"/>
              <a:pathLst>
                <a:path w="18" h="47">
                  <a:moveTo>
                    <a:pt x="11" y="39"/>
                  </a:moveTo>
                  <a:cubicBezTo>
                    <a:pt x="11" y="42"/>
                    <a:pt x="12" y="43"/>
                    <a:pt x="14" y="43"/>
                  </a:cubicBezTo>
                  <a:cubicBezTo>
                    <a:pt x="15" y="43"/>
                    <a:pt x="17" y="42"/>
                    <a:pt x="18" y="41"/>
                  </a:cubicBezTo>
                  <a:cubicBezTo>
                    <a:pt x="18" y="45"/>
                    <a:pt x="18" y="45"/>
                    <a:pt x="18" y="45"/>
                  </a:cubicBezTo>
                  <a:cubicBezTo>
                    <a:pt x="17" y="46"/>
                    <a:pt x="15" y="47"/>
                    <a:pt x="13" y="47"/>
                  </a:cubicBezTo>
                  <a:cubicBezTo>
                    <a:pt x="7" y="47"/>
                    <a:pt x="7" y="43"/>
                    <a:pt x="7" y="37"/>
                  </a:cubicBezTo>
                  <a:cubicBezTo>
                    <a:pt x="7" y="17"/>
                    <a:pt x="7" y="17"/>
                    <a:pt x="7" y="17"/>
                  </a:cubicBezTo>
                  <a:cubicBezTo>
                    <a:pt x="0" y="17"/>
                    <a:pt x="0" y="17"/>
                    <a:pt x="0" y="17"/>
                  </a:cubicBezTo>
                  <a:cubicBezTo>
                    <a:pt x="0" y="14"/>
                    <a:pt x="0" y="14"/>
                    <a:pt x="0" y="14"/>
                  </a:cubicBezTo>
                  <a:cubicBezTo>
                    <a:pt x="7" y="14"/>
                    <a:pt x="7" y="14"/>
                    <a:pt x="7" y="14"/>
                  </a:cubicBezTo>
                  <a:cubicBezTo>
                    <a:pt x="7" y="0"/>
                    <a:pt x="7" y="0"/>
                    <a:pt x="7" y="0"/>
                  </a:cubicBezTo>
                  <a:cubicBezTo>
                    <a:pt x="11" y="0"/>
                    <a:pt x="11" y="0"/>
                    <a:pt x="11" y="0"/>
                  </a:cubicBezTo>
                  <a:cubicBezTo>
                    <a:pt x="11" y="14"/>
                    <a:pt x="11" y="14"/>
                    <a:pt x="11" y="14"/>
                  </a:cubicBezTo>
                  <a:cubicBezTo>
                    <a:pt x="18" y="14"/>
                    <a:pt x="18" y="14"/>
                    <a:pt x="18" y="14"/>
                  </a:cubicBezTo>
                  <a:cubicBezTo>
                    <a:pt x="18" y="17"/>
                    <a:pt x="18" y="17"/>
                    <a:pt x="18" y="17"/>
                  </a:cubicBezTo>
                  <a:cubicBezTo>
                    <a:pt x="11" y="17"/>
                    <a:pt x="11" y="17"/>
                    <a:pt x="11" y="17"/>
                  </a:cubicBezTo>
                  <a:lnTo>
                    <a:pt x="11" y="39"/>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9" name="Freeform 15"/>
            <p:cNvSpPr>
              <a:spLocks/>
            </p:cNvSpPr>
            <p:nvPr/>
          </p:nvSpPr>
          <p:spPr bwMode="auto">
            <a:xfrm>
              <a:off x="5206284" y="2915252"/>
              <a:ext cx="109507" cy="211903"/>
            </a:xfrm>
            <a:custGeom>
              <a:avLst/>
              <a:gdLst/>
              <a:ahLst/>
              <a:cxnLst>
                <a:cxn ang="0">
                  <a:pos x="25" y="48"/>
                </a:cxn>
                <a:cxn ang="0">
                  <a:pos x="21" y="48"/>
                </a:cxn>
                <a:cxn ang="0">
                  <a:pos x="21" y="30"/>
                </a:cxn>
                <a:cxn ang="0">
                  <a:pos x="21" y="25"/>
                </a:cxn>
                <a:cxn ang="0">
                  <a:pos x="13" y="19"/>
                </a:cxn>
                <a:cxn ang="0">
                  <a:pos x="4" y="26"/>
                </a:cxn>
                <a:cxn ang="0">
                  <a:pos x="4" y="34"/>
                </a:cxn>
                <a:cxn ang="0">
                  <a:pos x="4" y="48"/>
                </a:cxn>
                <a:cxn ang="0">
                  <a:pos x="0" y="48"/>
                </a:cxn>
                <a:cxn ang="0">
                  <a:pos x="0" y="0"/>
                </a:cxn>
                <a:cxn ang="0">
                  <a:pos x="4" y="0"/>
                </a:cxn>
                <a:cxn ang="0">
                  <a:pos x="4" y="21"/>
                </a:cxn>
                <a:cxn ang="0">
                  <a:pos x="14" y="15"/>
                </a:cxn>
                <a:cxn ang="0">
                  <a:pos x="24" y="21"/>
                </a:cxn>
                <a:cxn ang="0">
                  <a:pos x="25" y="30"/>
                </a:cxn>
                <a:cxn ang="0">
                  <a:pos x="25" y="48"/>
                </a:cxn>
              </a:cxnLst>
              <a:rect l="0" t="0" r="r" b="b"/>
              <a:pathLst>
                <a:path w="25" h="48">
                  <a:moveTo>
                    <a:pt x="25" y="48"/>
                  </a:moveTo>
                  <a:cubicBezTo>
                    <a:pt x="21" y="48"/>
                    <a:pt x="21" y="48"/>
                    <a:pt x="21" y="48"/>
                  </a:cubicBezTo>
                  <a:cubicBezTo>
                    <a:pt x="21" y="30"/>
                    <a:pt x="21" y="30"/>
                    <a:pt x="21" y="30"/>
                  </a:cubicBezTo>
                  <a:cubicBezTo>
                    <a:pt x="21" y="30"/>
                    <a:pt x="21" y="26"/>
                    <a:pt x="21" y="25"/>
                  </a:cubicBezTo>
                  <a:cubicBezTo>
                    <a:pt x="20" y="22"/>
                    <a:pt x="18" y="19"/>
                    <a:pt x="13" y="19"/>
                  </a:cubicBezTo>
                  <a:cubicBezTo>
                    <a:pt x="10" y="19"/>
                    <a:pt x="5" y="20"/>
                    <a:pt x="4" y="26"/>
                  </a:cubicBezTo>
                  <a:cubicBezTo>
                    <a:pt x="4" y="28"/>
                    <a:pt x="4" y="30"/>
                    <a:pt x="4" y="34"/>
                  </a:cubicBezTo>
                  <a:cubicBezTo>
                    <a:pt x="4" y="48"/>
                    <a:pt x="4" y="48"/>
                    <a:pt x="4" y="48"/>
                  </a:cubicBezTo>
                  <a:cubicBezTo>
                    <a:pt x="0" y="48"/>
                    <a:pt x="0" y="48"/>
                    <a:pt x="0" y="48"/>
                  </a:cubicBezTo>
                  <a:cubicBezTo>
                    <a:pt x="0" y="0"/>
                    <a:pt x="0" y="0"/>
                    <a:pt x="0" y="0"/>
                  </a:cubicBezTo>
                  <a:cubicBezTo>
                    <a:pt x="4" y="0"/>
                    <a:pt x="4" y="0"/>
                    <a:pt x="4" y="0"/>
                  </a:cubicBezTo>
                  <a:cubicBezTo>
                    <a:pt x="4" y="21"/>
                    <a:pt x="4" y="21"/>
                    <a:pt x="4" y="21"/>
                  </a:cubicBezTo>
                  <a:cubicBezTo>
                    <a:pt x="6" y="17"/>
                    <a:pt x="10" y="15"/>
                    <a:pt x="14" y="15"/>
                  </a:cubicBezTo>
                  <a:cubicBezTo>
                    <a:pt x="19" y="15"/>
                    <a:pt x="22" y="17"/>
                    <a:pt x="24" y="21"/>
                  </a:cubicBezTo>
                  <a:cubicBezTo>
                    <a:pt x="25" y="23"/>
                    <a:pt x="25" y="26"/>
                    <a:pt x="25" y="30"/>
                  </a:cubicBezTo>
                  <a:lnTo>
                    <a:pt x="25" y="48"/>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0" name="Freeform 16"/>
            <p:cNvSpPr>
              <a:spLocks noEditPoints="1"/>
            </p:cNvSpPr>
            <p:nvPr/>
          </p:nvSpPr>
          <p:spPr bwMode="auto">
            <a:xfrm>
              <a:off x="5355611" y="2982093"/>
              <a:ext cx="132262" cy="149328"/>
            </a:xfrm>
            <a:custGeom>
              <a:avLst/>
              <a:gdLst/>
              <a:ahLst/>
              <a:cxnLst>
                <a:cxn ang="0">
                  <a:pos x="30" y="24"/>
                </a:cxn>
                <a:cxn ang="0">
                  <a:pos x="27" y="29"/>
                </a:cxn>
                <a:cxn ang="0">
                  <a:pos x="16" y="34"/>
                </a:cxn>
                <a:cxn ang="0">
                  <a:pos x="0" y="17"/>
                </a:cxn>
                <a:cxn ang="0">
                  <a:pos x="15" y="0"/>
                </a:cxn>
                <a:cxn ang="0">
                  <a:pos x="30" y="17"/>
                </a:cxn>
                <a:cxn ang="0">
                  <a:pos x="5" y="17"/>
                </a:cxn>
                <a:cxn ang="0">
                  <a:pos x="6" y="24"/>
                </a:cxn>
                <a:cxn ang="0">
                  <a:pos x="16" y="30"/>
                </a:cxn>
                <a:cxn ang="0">
                  <a:pos x="26" y="23"/>
                </a:cxn>
                <a:cxn ang="0">
                  <a:pos x="30" y="24"/>
                </a:cxn>
                <a:cxn ang="0">
                  <a:pos x="25" y="14"/>
                </a:cxn>
                <a:cxn ang="0">
                  <a:pos x="22" y="6"/>
                </a:cxn>
                <a:cxn ang="0">
                  <a:pos x="15" y="3"/>
                </a:cxn>
                <a:cxn ang="0">
                  <a:pos x="5" y="14"/>
                </a:cxn>
                <a:cxn ang="0">
                  <a:pos x="25" y="14"/>
                </a:cxn>
              </a:cxnLst>
              <a:rect l="0" t="0" r="r" b="b"/>
              <a:pathLst>
                <a:path w="30" h="34">
                  <a:moveTo>
                    <a:pt x="30" y="24"/>
                  </a:moveTo>
                  <a:cubicBezTo>
                    <a:pt x="29" y="26"/>
                    <a:pt x="29" y="27"/>
                    <a:pt x="27" y="29"/>
                  </a:cubicBezTo>
                  <a:cubicBezTo>
                    <a:pt x="26" y="30"/>
                    <a:pt x="23" y="34"/>
                    <a:pt x="16" y="34"/>
                  </a:cubicBezTo>
                  <a:cubicBezTo>
                    <a:pt x="5" y="34"/>
                    <a:pt x="0" y="26"/>
                    <a:pt x="0" y="17"/>
                  </a:cubicBezTo>
                  <a:cubicBezTo>
                    <a:pt x="0" y="6"/>
                    <a:pt x="7" y="0"/>
                    <a:pt x="15" y="0"/>
                  </a:cubicBezTo>
                  <a:cubicBezTo>
                    <a:pt x="25" y="0"/>
                    <a:pt x="30" y="8"/>
                    <a:pt x="30" y="17"/>
                  </a:cubicBezTo>
                  <a:cubicBezTo>
                    <a:pt x="5" y="17"/>
                    <a:pt x="5" y="17"/>
                    <a:pt x="5" y="17"/>
                  </a:cubicBezTo>
                  <a:cubicBezTo>
                    <a:pt x="5" y="19"/>
                    <a:pt x="5" y="21"/>
                    <a:pt x="6" y="24"/>
                  </a:cubicBezTo>
                  <a:cubicBezTo>
                    <a:pt x="8" y="30"/>
                    <a:pt x="14" y="30"/>
                    <a:pt x="16" y="30"/>
                  </a:cubicBezTo>
                  <a:cubicBezTo>
                    <a:pt x="19" y="30"/>
                    <a:pt x="23" y="29"/>
                    <a:pt x="26" y="23"/>
                  </a:cubicBezTo>
                  <a:lnTo>
                    <a:pt x="30" y="24"/>
                  </a:lnTo>
                  <a:close/>
                  <a:moveTo>
                    <a:pt x="25" y="14"/>
                  </a:moveTo>
                  <a:cubicBezTo>
                    <a:pt x="25" y="11"/>
                    <a:pt x="24" y="8"/>
                    <a:pt x="22" y="6"/>
                  </a:cubicBezTo>
                  <a:cubicBezTo>
                    <a:pt x="21" y="5"/>
                    <a:pt x="18" y="3"/>
                    <a:pt x="15" y="3"/>
                  </a:cubicBezTo>
                  <a:cubicBezTo>
                    <a:pt x="10" y="3"/>
                    <a:pt x="6" y="7"/>
                    <a:pt x="5" y="14"/>
                  </a:cubicBezTo>
                  <a:lnTo>
                    <a:pt x="25" y="14"/>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1" name="Freeform 17"/>
            <p:cNvSpPr>
              <a:spLocks noEditPoints="1"/>
            </p:cNvSpPr>
            <p:nvPr/>
          </p:nvSpPr>
          <p:spPr bwMode="auto">
            <a:xfrm>
              <a:off x="5607334" y="2982093"/>
              <a:ext cx="132262" cy="149328"/>
            </a:xfrm>
            <a:custGeom>
              <a:avLst/>
              <a:gdLst/>
              <a:ahLst/>
              <a:cxnLst>
                <a:cxn ang="0">
                  <a:pos x="30" y="33"/>
                </a:cxn>
                <a:cxn ang="0">
                  <a:pos x="22" y="28"/>
                </a:cxn>
                <a:cxn ang="0">
                  <a:pos x="22" y="27"/>
                </a:cxn>
                <a:cxn ang="0">
                  <a:pos x="21" y="28"/>
                </a:cxn>
                <a:cxn ang="0">
                  <a:pos x="10" y="34"/>
                </a:cxn>
                <a:cxn ang="0">
                  <a:pos x="0" y="25"/>
                </a:cxn>
                <a:cxn ang="0">
                  <a:pos x="18" y="13"/>
                </a:cxn>
                <a:cxn ang="0">
                  <a:pos x="22" y="12"/>
                </a:cxn>
                <a:cxn ang="0">
                  <a:pos x="22" y="11"/>
                </a:cxn>
                <a:cxn ang="0">
                  <a:pos x="14" y="3"/>
                </a:cxn>
                <a:cxn ang="0">
                  <a:pos x="5" y="11"/>
                </a:cxn>
                <a:cxn ang="0">
                  <a:pos x="1" y="10"/>
                </a:cxn>
                <a:cxn ang="0">
                  <a:pos x="3" y="5"/>
                </a:cxn>
                <a:cxn ang="0">
                  <a:pos x="14" y="0"/>
                </a:cxn>
                <a:cxn ang="0">
                  <a:pos x="25" y="6"/>
                </a:cxn>
                <a:cxn ang="0">
                  <a:pos x="26" y="12"/>
                </a:cxn>
                <a:cxn ang="0">
                  <a:pos x="26" y="23"/>
                </a:cxn>
                <a:cxn ang="0">
                  <a:pos x="30" y="30"/>
                </a:cxn>
                <a:cxn ang="0">
                  <a:pos x="30" y="33"/>
                </a:cxn>
                <a:cxn ang="0">
                  <a:pos x="22" y="16"/>
                </a:cxn>
                <a:cxn ang="0">
                  <a:pos x="20" y="16"/>
                </a:cxn>
                <a:cxn ang="0">
                  <a:pos x="12" y="19"/>
                </a:cxn>
                <a:cxn ang="0">
                  <a:pos x="4" y="25"/>
                </a:cxn>
                <a:cxn ang="0">
                  <a:pos x="10" y="30"/>
                </a:cxn>
                <a:cxn ang="0">
                  <a:pos x="19" y="27"/>
                </a:cxn>
                <a:cxn ang="0">
                  <a:pos x="22" y="18"/>
                </a:cxn>
                <a:cxn ang="0">
                  <a:pos x="22" y="16"/>
                </a:cxn>
              </a:cxnLst>
              <a:rect l="0" t="0" r="r" b="b"/>
              <a:pathLst>
                <a:path w="30" h="34">
                  <a:moveTo>
                    <a:pt x="30" y="33"/>
                  </a:moveTo>
                  <a:cubicBezTo>
                    <a:pt x="26" y="33"/>
                    <a:pt x="22" y="33"/>
                    <a:pt x="22" y="28"/>
                  </a:cubicBezTo>
                  <a:cubicBezTo>
                    <a:pt x="22" y="27"/>
                    <a:pt x="22" y="27"/>
                    <a:pt x="22" y="27"/>
                  </a:cubicBezTo>
                  <a:cubicBezTo>
                    <a:pt x="22" y="27"/>
                    <a:pt x="22" y="28"/>
                    <a:pt x="21" y="28"/>
                  </a:cubicBezTo>
                  <a:cubicBezTo>
                    <a:pt x="20" y="32"/>
                    <a:pt x="15" y="34"/>
                    <a:pt x="10" y="34"/>
                  </a:cubicBezTo>
                  <a:cubicBezTo>
                    <a:pt x="2" y="34"/>
                    <a:pt x="0" y="28"/>
                    <a:pt x="0" y="25"/>
                  </a:cubicBezTo>
                  <a:cubicBezTo>
                    <a:pt x="0" y="17"/>
                    <a:pt x="8" y="16"/>
                    <a:pt x="18" y="13"/>
                  </a:cubicBezTo>
                  <a:cubicBezTo>
                    <a:pt x="22" y="12"/>
                    <a:pt x="22" y="12"/>
                    <a:pt x="22" y="12"/>
                  </a:cubicBezTo>
                  <a:cubicBezTo>
                    <a:pt x="22" y="11"/>
                    <a:pt x="22" y="11"/>
                    <a:pt x="22" y="11"/>
                  </a:cubicBezTo>
                  <a:cubicBezTo>
                    <a:pt x="22" y="8"/>
                    <a:pt x="22" y="3"/>
                    <a:pt x="14" y="3"/>
                  </a:cubicBezTo>
                  <a:cubicBezTo>
                    <a:pt x="6" y="3"/>
                    <a:pt x="5" y="8"/>
                    <a:pt x="5" y="11"/>
                  </a:cubicBezTo>
                  <a:cubicBezTo>
                    <a:pt x="1" y="10"/>
                    <a:pt x="1" y="10"/>
                    <a:pt x="1" y="10"/>
                  </a:cubicBezTo>
                  <a:cubicBezTo>
                    <a:pt x="1" y="9"/>
                    <a:pt x="2" y="7"/>
                    <a:pt x="3" y="5"/>
                  </a:cubicBezTo>
                  <a:cubicBezTo>
                    <a:pt x="5" y="1"/>
                    <a:pt x="9" y="0"/>
                    <a:pt x="14" y="0"/>
                  </a:cubicBezTo>
                  <a:cubicBezTo>
                    <a:pt x="18" y="0"/>
                    <a:pt x="24" y="1"/>
                    <a:pt x="25" y="6"/>
                  </a:cubicBezTo>
                  <a:cubicBezTo>
                    <a:pt x="26" y="8"/>
                    <a:pt x="26" y="9"/>
                    <a:pt x="26" y="12"/>
                  </a:cubicBezTo>
                  <a:cubicBezTo>
                    <a:pt x="26" y="23"/>
                    <a:pt x="26" y="23"/>
                    <a:pt x="26" y="23"/>
                  </a:cubicBezTo>
                  <a:cubicBezTo>
                    <a:pt x="26" y="29"/>
                    <a:pt x="26" y="30"/>
                    <a:pt x="30" y="30"/>
                  </a:cubicBezTo>
                  <a:lnTo>
                    <a:pt x="30" y="33"/>
                  </a:lnTo>
                  <a:close/>
                  <a:moveTo>
                    <a:pt x="22" y="16"/>
                  </a:moveTo>
                  <a:cubicBezTo>
                    <a:pt x="20" y="16"/>
                    <a:pt x="20" y="16"/>
                    <a:pt x="20" y="16"/>
                  </a:cubicBezTo>
                  <a:cubicBezTo>
                    <a:pt x="15" y="18"/>
                    <a:pt x="13" y="18"/>
                    <a:pt x="12" y="19"/>
                  </a:cubicBezTo>
                  <a:cubicBezTo>
                    <a:pt x="8" y="20"/>
                    <a:pt x="4" y="21"/>
                    <a:pt x="4" y="25"/>
                  </a:cubicBezTo>
                  <a:cubicBezTo>
                    <a:pt x="4" y="27"/>
                    <a:pt x="6" y="30"/>
                    <a:pt x="10" y="30"/>
                  </a:cubicBezTo>
                  <a:cubicBezTo>
                    <a:pt x="13" y="30"/>
                    <a:pt x="17" y="29"/>
                    <a:pt x="19" y="27"/>
                  </a:cubicBezTo>
                  <a:cubicBezTo>
                    <a:pt x="22" y="24"/>
                    <a:pt x="22" y="22"/>
                    <a:pt x="22" y="18"/>
                  </a:cubicBezTo>
                  <a:lnTo>
                    <a:pt x="22" y="16"/>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2" name="Freeform 18"/>
            <p:cNvSpPr>
              <a:spLocks/>
            </p:cNvSpPr>
            <p:nvPr/>
          </p:nvSpPr>
          <p:spPr bwMode="auto">
            <a:xfrm>
              <a:off x="5770882" y="2982093"/>
              <a:ext cx="69687" cy="145061"/>
            </a:xfrm>
            <a:custGeom>
              <a:avLst/>
              <a:gdLst/>
              <a:ahLst/>
              <a:cxnLst>
                <a:cxn ang="0">
                  <a:pos x="4" y="33"/>
                </a:cxn>
                <a:cxn ang="0">
                  <a:pos x="0" y="33"/>
                </a:cxn>
                <a:cxn ang="0">
                  <a:pos x="0" y="1"/>
                </a:cxn>
                <a:cxn ang="0">
                  <a:pos x="4" y="1"/>
                </a:cxn>
                <a:cxn ang="0">
                  <a:pos x="4" y="6"/>
                </a:cxn>
                <a:cxn ang="0">
                  <a:pos x="14" y="0"/>
                </a:cxn>
                <a:cxn ang="0">
                  <a:pos x="16" y="0"/>
                </a:cxn>
                <a:cxn ang="0">
                  <a:pos x="16" y="4"/>
                </a:cxn>
                <a:cxn ang="0">
                  <a:pos x="14" y="4"/>
                </a:cxn>
                <a:cxn ang="0">
                  <a:pos x="7" y="6"/>
                </a:cxn>
                <a:cxn ang="0">
                  <a:pos x="4" y="19"/>
                </a:cxn>
                <a:cxn ang="0">
                  <a:pos x="4" y="33"/>
                </a:cxn>
              </a:cxnLst>
              <a:rect l="0" t="0" r="r" b="b"/>
              <a:pathLst>
                <a:path w="16" h="33">
                  <a:moveTo>
                    <a:pt x="4" y="33"/>
                  </a:moveTo>
                  <a:cubicBezTo>
                    <a:pt x="0" y="33"/>
                    <a:pt x="0" y="33"/>
                    <a:pt x="0" y="33"/>
                  </a:cubicBezTo>
                  <a:cubicBezTo>
                    <a:pt x="0" y="1"/>
                    <a:pt x="0" y="1"/>
                    <a:pt x="0" y="1"/>
                  </a:cubicBezTo>
                  <a:cubicBezTo>
                    <a:pt x="4" y="1"/>
                    <a:pt x="4" y="1"/>
                    <a:pt x="4" y="1"/>
                  </a:cubicBezTo>
                  <a:cubicBezTo>
                    <a:pt x="4" y="6"/>
                    <a:pt x="4" y="6"/>
                    <a:pt x="4" y="6"/>
                  </a:cubicBezTo>
                  <a:cubicBezTo>
                    <a:pt x="6" y="2"/>
                    <a:pt x="10" y="0"/>
                    <a:pt x="14" y="0"/>
                  </a:cubicBezTo>
                  <a:cubicBezTo>
                    <a:pt x="15" y="0"/>
                    <a:pt x="15" y="0"/>
                    <a:pt x="16" y="0"/>
                  </a:cubicBezTo>
                  <a:cubicBezTo>
                    <a:pt x="16" y="4"/>
                    <a:pt x="16" y="4"/>
                    <a:pt x="16" y="4"/>
                  </a:cubicBezTo>
                  <a:cubicBezTo>
                    <a:pt x="15" y="4"/>
                    <a:pt x="15" y="4"/>
                    <a:pt x="14" y="4"/>
                  </a:cubicBezTo>
                  <a:cubicBezTo>
                    <a:pt x="13" y="4"/>
                    <a:pt x="9" y="4"/>
                    <a:pt x="7" y="6"/>
                  </a:cubicBezTo>
                  <a:cubicBezTo>
                    <a:pt x="4" y="9"/>
                    <a:pt x="4" y="12"/>
                    <a:pt x="4" y="19"/>
                  </a:cubicBezTo>
                  <a:lnTo>
                    <a:pt x="4" y="33"/>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3" name="Freeform 19"/>
            <p:cNvSpPr>
              <a:spLocks/>
            </p:cNvSpPr>
            <p:nvPr/>
          </p:nvSpPr>
          <p:spPr bwMode="auto">
            <a:xfrm>
              <a:off x="5853368" y="2923785"/>
              <a:ext cx="79641" cy="207636"/>
            </a:xfrm>
            <a:custGeom>
              <a:avLst/>
              <a:gdLst/>
              <a:ahLst/>
              <a:cxnLst>
                <a:cxn ang="0">
                  <a:pos x="11" y="39"/>
                </a:cxn>
                <a:cxn ang="0">
                  <a:pos x="13" y="43"/>
                </a:cxn>
                <a:cxn ang="0">
                  <a:pos x="18" y="41"/>
                </a:cxn>
                <a:cxn ang="0">
                  <a:pos x="18" y="45"/>
                </a:cxn>
                <a:cxn ang="0">
                  <a:pos x="13" y="47"/>
                </a:cxn>
                <a:cxn ang="0">
                  <a:pos x="7" y="37"/>
                </a:cxn>
                <a:cxn ang="0">
                  <a:pos x="7" y="17"/>
                </a:cxn>
                <a:cxn ang="0">
                  <a:pos x="0" y="17"/>
                </a:cxn>
                <a:cxn ang="0">
                  <a:pos x="0" y="14"/>
                </a:cxn>
                <a:cxn ang="0">
                  <a:pos x="7" y="14"/>
                </a:cxn>
                <a:cxn ang="0">
                  <a:pos x="7" y="0"/>
                </a:cxn>
                <a:cxn ang="0">
                  <a:pos x="11" y="0"/>
                </a:cxn>
                <a:cxn ang="0">
                  <a:pos x="11" y="14"/>
                </a:cxn>
                <a:cxn ang="0">
                  <a:pos x="18" y="14"/>
                </a:cxn>
                <a:cxn ang="0">
                  <a:pos x="18" y="17"/>
                </a:cxn>
                <a:cxn ang="0">
                  <a:pos x="11" y="17"/>
                </a:cxn>
                <a:cxn ang="0">
                  <a:pos x="11" y="39"/>
                </a:cxn>
              </a:cxnLst>
              <a:rect l="0" t="0" r="r" b="b"/>
              <a:pathLst>
                <a:path w="18" h="47">
                  <a:moveTo>
                    <a:pt x="11" y="39"/>
                  </a:moveTo>
                  <a:cubicBezTo>
                    <a:pt x="11" y="42"/>
                    <a:pt x="12" y="43"/>
                    <a:pt x="13" y="43"/>
                  </a:cubicBezTo>
                  <a:cubicBezTo>
                    <a:pt x="15" y="43"/>
                    <a:pt x="16" y="42"/>
                    <a:pt x="18" y="41"/>
                  </a:cubicBezTo>
                  <a:cubicBezTo>
                    <a:pt x="18" y="45"/>
                    <a:pt x="18" y="45"/>
                    <a:pt x="18" y="45"/>
                  </a:cubicBezTo>
                  <a:cubicBezTo>
                    <a:pt x="16" y="46"/>
                    <a:pt x="15" y="47"/>
                    <a:pt x="13" y="47"/>
                  </a:cubicBezTo>
                  <a:cubicBezTo>
                    <a:pt x="7" y="47"/>
                    <a:pt x="7" y="43"/>
                    <a:pt x="7" y="37"/>
                  </a:cubicBezTo>
                  <a:cubicBezTo>
                    <a:pt x="7" y="17"/>
                    <a:pt x="7" y="17"/>
                    <a:pt x="7" y="17"/>
                  </a:cubicBezTo>
                  <a:cubicBezTo>
                    <a:pt x="0" y="17"/>
                    <a:pt x="0" y="17"/>
                    <a:pt x="0" y="17"/>
                  </a:cubicBezTo>
                  <a:cubicBezTo>
                    <a:pt x="0" y="14"/>
                    <a:pt x="0" y="14"/>
                    <a:pt x="0" y="14"/>
                  </a:cubicBezTo>
                  <a:cubicBezTo>
                    <a:pt x="7" y="14"/>
                    <a:pt x="7" y="14"/>
                    <a:pt x="7" y="14"/>
                  </a:cubicBezTo>
                  <a:cubicBezTo>
                    <a:pt x="7" y="0"/>
                    <a:pt x="7" y="0"/>
                    <a:pt x="7" y="0"/>
                  </a:cubicBezTo>
                  <a:cubicBezTo>
                    <a:pt x="11" y="0"/>
                    <a:pt x="11" y="0"/>
                    <a:pt x="11" y="0"/>
                  </a:cubicBezTo>
                  <a:cubicBezTo>
                    <a:pt x="11" y="14"/>
                    <a:pt x="11" y="14"/>
                    <a:pt x="11" y="14"/>
                  </a:cubicBezTo>
                  <a:cubicBezTo>
                    <a:pt x="18" y="14"/>
                    <a:pt x="18" y="14"/>
                    <a:pt x="18" y="14"/>
                  </a:cubicBezTo>
                  <a:cubicBezTo>
                    <a:pt x="18" y="17"/>
                    <a:pt x="18" y="17"/>
                    <a:pt x="18" y="17"/>
                  </a:cubicBezTo>
                  <a:cubicBezTo>
                    <a:pt x="11" y="17"/>
                    <a:pt x="11" y="17"/>
                    <a:pt x="11" y="17"/>
                  </a:cubicBezTo>
                  <a:lnTo>
                    <a:pt x="11" y="39"/>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4" name="Freeform 20"/>
            <p:cNvSpPr>
              <a:spLocks noEditPoints="1"/>
            </p:cNvSpPr>
            <p:nvPr/>
          </p:nvSpPr>
          <p:spPr bwMode="auto">
            <a:xfrm>
              <a:off x="6043938" y="2982093"/>
              <a:ext cx="126573" cy="149328"/>
            </a:xfrm>
            <a:custGeom>
              <a:avLst/>
              <a:gdLst/>
              <a:ahLst/>
              <a:cxnLst>
                <a:cxn ang="0">
                  <a:pos x="15" y="34"/>
                </a:cxn>
                <a:cxn ang="0">
                  <a:pos x="0" y="17"/>
                </a:cxn>
                <a:cxn ang="0">
                  <a:pos x="15" y="0"/>
                </a:cxn>
                <a:cxn ang="0">
                  <a:pos x="29" y="17"/>
                </a:cxn>
                <a:cxn ang="0">
                  <a:pos x="15" y="34"/>
                </a:cxn>
                <a:cxn ang="0">
                  <a:pos x="15" y="3"/>
                </a:cxn>
                <a:cxn ang="0">
                  <a:pos x="7" y="7"/>
                </a:cxn>
                <a:cxn ang="0">
                  <a:pos x="4" y="17"/>
                </a:cxn>
                <a:cxn ang="0">
                  <a:pos x="15" y="30"/>
                </a:cxn>
                <a:cxn ang="0">
                  <a:pos x="25" y="17"/>
                </a:cxn>
                <a:cxn ang="0">
                  <a:pos x="15" y="3"/>
                </a:cxn>
              </a:cxnLst>
              <a:rect l="0" t="0" r="r" b="b"/>
              <a:pathLst>
                <a:path w="29" h="34">
                  <a:moveTo>
                    <a:pt x="15" y="34"/>
                  </a:moveTo>
                  <a:cubicBezTo>
                    <a:pt x="5" y="34"/>
                    <a:pt x="0" y="26"/>
                    <a:pt x="0" y="17"/>
                  </a:cubicBezTo>
                  <a:cubicBezTo>
                    <a:pt x="0" y="9"/>
                    <a:pt x="4" y="0"/>
                    <a:pt x="15" y="0"/>
                  </a:cubicBezTo>
                  <a:cubicBezTo>
                    <a:pt x="25" y="0"/>
                    <a:pt x="29" y="8"/>
                    <a:pt x="29" y="17"/>
                  </a:cubicBezTo>
                  <a:cubicBezTo>
                    <a:pt x="29" y="27"/>
                    <a:pt x="24" y="34"/>
                    <a:pt x="15" y="34"/>
                  </a:cubicBezTo>
                  <a:close/>
                  <a:moveTo>
                    <a:pt x="15" y="3"/>
                  </a:moveTo>
                  <a:cubicBezTo>
                    <a:pt x="12" y="3"/>
                    <a:pt x="9" y="4"/>
                    <a:pt x="7" y="7"/>
                  </a:cubicBezTo>
                  <a:cubicBezTo>
                    <a:pt x="4" y="10"/>
                    <a:pt x="4" y="15"/>
                    <a:pt x="4" y="17"/>
                  </a:cubicBezTo>
                  <a:cubicBezTo>
                    <a:pt x="4" y="27"/>
                    <a:pt x="9" y="30"/>
                    <a:pt x="15" y="30"/>
                  </a:cubicBezTo>
                  <a:cubicBezTo>
                    <a:pt x="22" y="30"/>
                    <a:pt x="25" y="25"/>
                    <a:pt x="25" y="17"/>
                  </a:cubicBezTo>
                  <a:cubicBezTo>
                    <a:pt x="25" y="15"/>
                    <a:pt x="25" y="3"/>
                    <a:pt x="15" y="3"/>
                  </a:cubicBez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5" name="Freeform 21"/>
            <p:cNvSpPr>
              <a:spLocks/>
            </p:cNvSpPr>
            <p:nvPr/>
          </p:nvSpPr>
          <p:spPr bwMode="auto">
            <a:xfrm>
              <a:off x="6197531" y="2910985"/>
              <a:ext cx="83908" cy="216169"/>
            </a:xfrm>
            <a:custGeom>
              <a:avLst/>
              <a:gdLst/>
              <a:ahLst/>
              <a:cxnLst>
                <a:cxn ang="0">
                  <a:pos x="19" y="20"/>
                </a:cxn>
                <a:cxn ang="0">
                  <a:pos x="11" y="20"/>
                </a:cxn>
                <a:cxn ang="0">
                  <a:pos x="11" y="49"/>
                </a:cxn>
                <a:cxn ang="0">
                  <a:pos x="7" y="49"/>
                </a:cxn>
                <a:cxn ang="0">
                  <a:pos x="7" y="20"/>
                </a:cxn>
                <a:cxn ang="0">
                  <a:pos x="0" y="20"/>
                </a:cxn>
                <a:cxn ang="0">
                  <a:pos x="0" y="17"/>
                </a:cxn>
                <a:cxn ang="0">
                  <a:pos x="7" y="17"/>
                </a:cxn>
                <a:cxn ang="0">
                  <a:pos x="7" y="10"/>
                </a:cxn>
                <a:cxn ang="0">
                  <a:pos x="8" y="4"/>
                </a:cxn>
                <a:cxn ang="0">
                  <a:pos x="15" y="0"/>
                </a:cxn>
                <a:cxn ang="0">
                  <a:pos x="19" y="1"/>
                </a:cxn>
                <a:cxn ang="0">
                  <a:pos x="19" y="5"/>
                </a:cxn>
                <a:cxn ang="0">
                  <a:pos x="15" y="4"/>
                </a:cxn>
                <a:cxn ang="0">
                  <a:pos x="12" y="6"/>
                </a:cxn>
                <a:cxn ang="0">
                  <a:pos x="11" y="10"/>
                </a:cxn>
                <a:cxn ang="0">
                  <a:pos x="11" y="17"/>
                </a:cxn>
                <a:cxn ang="0">
                  <a:pos x="19" y="17"/>
                </a:cxn>
                <a:cxn ang="0">
                  <a:pos x="19" y="20"/>
                </a:cxn>
              </a:cxnLst>
              <a:rect l="0" t="0" r="r" b="b"/>
              <a:pathLst>
                <a:path w="19" h="49">
                  <a:moveTo>
                    <a:pt x="19" y="20"/>
                  </a:moveTo>
                  <a:cubicBezTo>
                    <a:pt x="11" y="20"/>
                    <a:pt x="11" y="20"/>
                    <a:pt x="11" y="20"/>
                  </a:cubicBezTo>
                  <a:cubicBezTo>
                    <a:pt x="11" y="49"/>
                    <a:pt x="11" y="49"/>
                    <a:pt x="11" y="49"/>
                  </a:cubicBezTo>
                  <a:cubicBezTo>
                    <a:pt x="7" y="49"/>
                    <a:pt x="7" y="49"/>
                    <a:pt x="7" y="49"/>
                  </a:cubicBezTo>
                  <a:cubicBezTo>
                    <a:pt x="7" y="20"/>
                    <a:pt x="7" y="20"/>
                    <a:pt x="7" y="20"/>
                  </a:cubicBezTo>
                  <a:cubicBezTo>
                    <a:pt x="0" y="20"/>
                    <a:pt x="0" y="20"/>
                    <a:pt x="0" y="20"/>
                  </a:cubicBezTo>
                  <a:cubicBezTo>
                    <a:pt x="0" y="17"/>
                    <a:pt x="0" y="17"/>
                    <a:pt x="0" y="17"/>
                  </a:cubicBezTo>
                  <a:cubicBezTo>
                    <a:pt x="7" y="17"/>
                    <a:pt x="7" y="17"/>
                    <a:pt x="7" y="17"/>
                  </a:cubicBezTo>
                  <a:cubicBezTo>
                    <a:pt x="7" y="10"/>
                    <a:pt x="7" y="10"/>
                    <a:pt x="7" y="10"/>
                  </a:cubicBezTo>
                  <a:cubicBezTo>
                    <a:pt x="7" y="6"/>
                    <a:pt x="7" y="5"/>
                    <a:pt x="8" y="4"/>
                  </a:cubicBezTo>
                  <a:cubicBezTo>
                    <a:pt x="9" y="1"/>
                    <a:pt x="11" y="0"/>
                    <a:pt x="15" y="0"/>
                  </a:cubicBezTo>
                  <a:cubicBezTo>
                    <a:pt x="16" y="0"/>
                    <a:pt x="17" y="0"/>
                    <a:pt x="19" y="1"/>
                  </a:cubicBezTo>
                  <a:cubicBezTo>
                    <a:pt x="19" y="5"/>
                    <a:pt x="19" y="5"/>
                    <a:pt x="19" y="5"/>
                  </a:cubicBezTo>
                  <a:cubicBezTo>
                    <a:pt x="18" y="4"/>
                    <a:pt x="17" y="4"/>
                    <a:pt x="15" y="4"/>
                  </a:cubicBezTo>
                  <a:cubicBezTo>
                    <a:pt x="14" y="4"/>
                    <a:pt x="13" y="4"/>
                    <a:pt x="12" y="6"/>
                  </a:cubicBezTo>
                  <a:cubicBezTo>
                    <a:pt x="11" y="6"/>
                    <a:pt x="11" y="7"/>
                    <a:pt x="11" y="10"/>
                  </a:cubicBezTo>
                  <a:cubicBezTo>
                    <a:pt x="11" y="17"/>
                    <a:pt x="11" y="17"/>
                    <a:pt x="11" y="17"/>
                  </a:cubicBezTo>
                  <a:cubicBezTo>
                    <a:pt x="19" y="17"/>
                    <a:pt x="19" y="17"/>
                    <a:pt x="19" y="17"/>
                  </a:cubicBezTo>
                  <a:lnTo>
                    <a:pt x="19" y="2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6" name="Freeform 22"/>
            <p:cNvSpPr>
              <a:spLocks/>
            </p:cNvSpPr>
            <p:nvPr/>
          </p:nvSpPr>
          <p:spPr bwMode="auto">
            <a:xfrm>
              <a:off x="6390945" y="2982093"/>
              <a:ext cx="123728" cy="149328"/>
            </a:xfrm>
            <a:custGeom>
              <a:avLst/>
              <a:gdLst/>
              <a:ahLst/>
              <a:cxnLst>
                <a:cxn ang="0">
                  <a:pos x="28" y="26"/>
                </a:cxn>
                <a:cxn ang="0">
                  <a:pos x="25" y="30"/>
                </a:cxn>
                <a:cxn ang="0">
                  <a:pos x="15" y="34"/>
                </a:cxn>
                <a:cxn ang="0">
                  <a:pos x="0" y="17"/>
                </a:cxn>
                <a:cxn ang="0">
                  <a:pos x="16" y="0"/>
                </a:cxn>
                <a:cxn ang="0">
                  <a:pos x="28" y="8"/>
                </a:cxn>
                <a:cxn ang="0">
                  <a:pos x="24" y="9"/>
                </a:cxn>
                <a:cxn ang="0">
                  <a:pos x="15" y="3"/>
                </a:cxn>
                <a:cxn ang="0">
                  <a:pos x="4" y="17"/>
                </a:cxn>
                <a:cxn ang="0">
                  <a:pos x="15" y="30"/>
                </a:cxn>
                <a:cxn ang="0">
                  <a:pos x="24" y="25"/>
                </a:cxn>
                <a:cxn ang="0">
                  <a:pos x="28" y="26"/>
                </a:cxn>
              </a:cxnLst>
              <a:rect l="0" t="0" r="r" b="b"/>
              <a:pathLst>
                <a:path w="28" h="34">
                  <a:moveTo>
                    <a:pt x="28" y="26"/>
                  </a:moveTo>
                  <a:cubicBezTo>
                    <a:pt x="27" y="27"/>
                    <a:pt x="27" y="28"/>
                    <a:pt x="25" y="30"/>
                  </a:cubicBezTo>
                  <a:cubicBezTo>
                    <a:pt x="24" y="31"/>
                    <a:pt x="22" y="34"/>
                    <a:pt x="15" y="34"/>
                  </a:cubicBezTo>
                  <a:cubicBezTo>
                    <a:pt x="5" y="34"/>
                    <a:pt x="0" y="25"/>
                    <a:pt x="0" y="17"/>
                  </a:cubicBezTo>
                  <a:cubicBezTo>
                    <a:pt x="0" y="6"/>
                    <a:pt x="7" y="0"/>
                    <a:pt x="16" y="0"/>
                  </a:cubicBezTo>
                  <a:cubicBezTo>
                    <a:pt x="25" y="0"/>
                    <a:pt x="27" y="6"/>
                    <a:pt x="28" y="8"/>
                  </a:cubicBezTo>
                  <a:cubicBezTo>
                    <a:pt x="24" y="9"/>
                    <a:pt x="24" y="9"/>
                    <a:pt x="24" y="9"/>
                  </a:cubicBezTo>
                  <a:cubicBezTo>
                    <a:pt x="22" y="5"/>
                    <a:pt x="18" y="3"/>
                    <a:pt x="15" y="3"/>
                  </a:cubicBezTo>
                  <a:cubicBezTo>
                    <a:pt x="9" y="3"/>
                    <a:pt x="4" y="8"/>
                    <a:pt x="4" y="17"/>
                  </a:cubicBezTo>
                  <a:cubicBezTo>
                    <a:pt x="4" y="22"/>
                    <a:pt x="6" y="30"/>
                    <a:pt x="15" y="30"/>
                  </a:cubicBezTo>
                  <a:cubicBezTo>
                    <a:pt x="18" y="30"/>
                    <a:pt x="22" y="29"/>
                    <a:pt x="24" y="25"/>
                  </a:cubicBezTo>
                  <a:lnTo>
                    <a:pt x="28" y="26"/>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7" name="Freeform 23"/>
            <p:cNvSpPr>
              <a:spLocks noEditPoints="1"/>
            </p:cNvSpPr>
            <p:nvPr/>
          </p:nvSpPr>
          <p:spPr bwMode="auto">
            <a:xfrm>
              <a:off x="6541694" y="2982093"/>
              <a:ext cx="132262" cy="149328"/>
            </a:xfrm>
            <a:custGeom>
              <a:avLst/>
              <a:gdLst/>
              <a:ahLst/>
              <a:cxnLst>
                <a:cxn ang="0">
                  <a:pos x="15" y="34"/>
                </a:cxn>
                <a:cxn ang="0">
                  <a:pos x="0" y="17"/>
                </a:cxn>
                <a:cxn ang="0">
                  <a:pos x="15" y="0"/>
                </a:cxn>
                <a:cxn ang="0">
                  <a:pos x="29" y="17"/>
                </a:cxn>
                <a:cxn ang="0">
                  <a:pos x="15" y="34"/>
                </a:cxn>
                <a:cxn ang="0">
                  <a:pos x="15" y="3"/>
                </a:cxn>
                <a:cxn ang="0">
                  <a:pos x="7" y="7"/>
                </a:cxn>
                <a:cxn ang="0">
                  <a:pos x="4" y="17"/>
                </a:cxn>
                <a:cxn ang="0">
                  <a:pos x="15" y="30"/>
                </a:cxn>
                <a:cxn ang="0">
                  <a:pos x="25" y="17"/>
                </a:cxn>
                <a:cxn ang="0">
                  <a:pos x="15" y="3"/>
                </a:cxn>
              </a:cxnLst>
              <a:rect l="0" t="0" r="r" b="b"/>
              <a:pathLst>
                <a:path w="30" h="34">
                  <a:moveTo>
                    <a:pt x="15" y="34"/>
                  </a:moveTo>
                  <a:cubicBezTo>
                    <a:pt x="5" y="34"/>
                    <a:pt x="0" y="26"/>
                    <a:pt x="0" y="17"/>
                  </a:cubicBezTo>
                  <a:cubicBezTo>
                    <a:pt x="0" y="9"/>
                    <a:pt x="4" y="0"/>
                    <a:pt x="15" y="0"/>
                  </a:cubicBezTo>
                  <a:cubicBezTo>
                    <a:pt x="25" y="0"/>
                    <a:pt x="29" y="8"/>
                    <a:pt x="29" y="17"/>
                  </a:cubicBezTo>
                  <a:cubicBezTo>
                    <a:pt x="30" y="27"/>
                    <a:pt x="24" y="34"/>
                    <a:pt x="15" y="34"/>
                  </a:cubicBezTo>
                  <a:close/>
                  <a:moveTo>
                    <a:pt x="15" y="3"/>
                  </a:moveTo>
                  <a:cubicBezTo>
                    <a:pt x="12" y="3"/>
                    <a:pt x="9" y="4"/>
                    <a:pt x="7" y="7"/>
                  </a:cubicBezTo>
                  <a:cubicBezTo>
                    <a:pt x="5" y="10"/>
                    <a:pt x="4" y="15"/>
                    <a:pt x="4" y="17"/>
                  </a:cubicBezTo>
                  <a:cubicBezTo>
                    <a:pt x="4" y="27"/>
                    <a:pt x="9" y="30"/>
                    <a:pt x="15" y="30"/>
                  </a:cubicBezTo>
                  <a:cubicBezTo>
                    <a:pt x="22" y="30"/>
                    <a:pt x="25" y="25"/>
                    <a:pt x="25" y="17"/>
                  </a:cubicBezTo>
                  <a:cubicBezTo>
                    <a:pt x="25" y="15"/>
                    <a:pt x="25" y="3"/>
                    <a:pt x="15" y="3"/>
                  </a:cubicBez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8" name="Freeform 24"/>
            <p:cNvSpPr>
              <a:spLocks/>
            </p:cNvSpPr>
            <p:nvPr/>
          </p:nvSpPr>
          <p:spPr bwMode="auto">
            <a:xfrm>
              <a:off x="6712354" y="2982093"/>
              <a:ext cx="110929" cy="145061"/>
            </a:xfrm>
            <a:custGeom>
              <a:avLst/>
              <a:gdLst/>
              <a:ahLst/>
              <a:cxnLst>
                <a:cxn ang="0">
                  <a:pos x="25" y="33"/>
                </a:cxn>
                <a:cxn ang="0">
                  <a:pos x="21" y="33"/>
                </a:cxn>
                <a:cxn ang="0">
                  <a:pos x="21" y="16"/>
                </a:cxn>
                <a:cxn ang="0">
                  <a:pos x="20" y="6"/>
                </a:cxn>
                <a:cxn ang="0">
                  <a:pos x="14" y="4"/>
                </a:cxn>
                <a:cxn ang="0">
                  <a:pos x="6" y="7"/>
                </a:cxn>
                <a:cxn ang="0">
                  <a:pos x="4" y="19"/>
                </a:cxn>
                <a:cxn ang="0">
                  <a:pos x="4" y="33"/>
                </a:cxn>
                <a:cxn ang="0">
                  <a:pos x="0" y="33"/>
                </a:cxn>
                <a:cxn ang="0">
                  <a:pos x="0" y="1"/>
                </a:cxn>
                <a:cxn ang="0">
                  <a:pos x="4" y="1"/>
                </a:cxn>
                <a:cxn ang="0">
                  <a:pos x="4" y="6"/>
                </a:cxn>
                <a:cxn ang="0">
                  <a:pos x="14" y="0"/>
                </a:cxn>
                <a:cxn ang="0">
                  <a:pos x="23" y="4"/>
                </a:cxn>
                <a:cxn ang="0">
                  <a:pos x="25" y="16"/>
                </a:cxn>
                <a:cxn ang="0">
                  <a:pos x="25" y="33"/>
                </a:cxn>
              </a:cxnLst>
              <a:rect l="0" t="0" r="r" b="b"/>
              <a:pathLst>
                <a:path w="25" h="33">
                  <a:moveTo>
                    <a:pt x="25" y="33"/>
                  </a:moveTo>
                  <a:cubicBezTo>
                    <a:pt x="21" y="33"/>
                    <a:pt x="21" y="33"/>
                    <a:pt x="21" y="33"/>
                  </a:cubicBezTo>
                  <a:cubicBezTo>
                    <a:pt x="21" y="16"/>
                    <a:pt x="21" y="16"/>
                    <a:pt x="21" y="16"/>
                  </a:cubicBezTo>
                  <a:cubicBezTo>
                    <a:pt x="21" y="10"/>
                    <a:pt x="21" y="8"/>
                    <a:pt x="20" y="6"/>
                  </a:cubicBezTo>
                  <a:cubicBezTo>
                    <a:pt x="19" y="5"/>
                    <a:pt x="17" y="4"/>
                    <a:pt x="14" y="4"/>
                  </a:cubicBezTo>
                  <a:cubicBezTo>
                    <a:pt x="10" y="4"/>
                    <a:pt x="8" y="5"/>
                    <a:pt x="6" y="7"/>
                  </a:cubicBezTo>
                  <a:cubicBezTo>
                    <a:pt x="4" y="10"/>
                    <a:pt x="4" y="12"/>
                    <a:pt x="4" y="19"/>
                  </a:cubicBezTo>
                  <a:cubicBezTo>
                    <a:pt x="4" y="33"/>
                    <a:pt x="4" y="33"/>
                    <a:pt x="4" y="33"/>
                  </a:cubicBezTo>
                  <a:cubicBezTo>
                    <a:pt x="0" y="33"/>
                    <a:pt x="0" y="33"/>
                    <a:pt x="0" y="33"/>
                  </a:cubicBezTo>
                  <a:cubicBezTo>
                    <a:pt x="0" y="1"/>
                    <a:pt x="0" y="1"/>
                    <a:pt x="0" y="1"/>
                  </a:cubicBezTo>
                  <a:cubicBezTo>
                    <a:pt x="4" y="1"/>
                    <a:pt x="4" y="1"/>
                    <a:pt x="4" y="1"/>
                  </a:cubicBezTo>
                  <a:cubicBezTo>
                    <a:pt x="4" y="6"/>
                    <a:pt x="4" y="6"/>
                    <a:pt x="4" y="6"/>
                  </a:cubicBezTo>
                  <a:cubicBezTo>
                    <a:pt x="5" y="3"/>
                    <a:pt x="8" y="0"/>
                    <a:pt x="14" y="0"/>
                  </a:cubicBezTo>
                  <a:cubicBezTo>
                    <a:pt x="16" y="0"/>
                    <a:pt x="20" y="0"/>
                    <a:pt x="23" y="4"/>
                  </a:cubicBezTo>
                  <a:cubicBezTo>
                    <a:pt x="25" y="7"/>
                    <a:pt x="25" y="9"/>
                    <a:pt x="25" y="16"/>
                  </a:cubicBezTo>
                  <a:lnTo>
                    <a:pt x="25" y="33"/>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9" name="Freeform 25"/>
            <p:cNvSpPr>
              <a:spLocks/>
            </p:cNvSpPr>
            <p:nvPr/>
          </p:nvSpPr>
          <p:spPr bwMode="auto">
            <a:xfrm>
              <a:off x="6854570" y="2986360"/>
              <a:ext cx="118040" cy="140794"/>
            </a:xfrm>
            <a:custGeom>
              <a:avLst/>
              <a:gdLst/>
              <a:ahLst/>
              <a:cxnLst>
                <a:cxn ang="0">
                  <a:pos x="46" y="99"/>
                </a:cxn>
                <a:cxn ang="0">
                  <a:pos x="37" y="99"/>
                </a:cxn>
                <a:cxn ang="0">
                  <a:pos x="0" y="0"/>
                </a:cxn>
                <a:cxn ang="0">
                  <a:pos x="12" y="0"/>
                </a:cxn>
                <a:cxn ang="0">
                  <a:pos x="40" y="80"/>
                </a:cxn>
                <a:cxn ang="0">
                  <a:pos x="71" y="0"/>
                </a:cxn>
                <a:cxn ang="0">
                  <a:pos x="83" y="0"/>
                </a:cxn>
                <a:cxn ang="0">
                  <a:pos x="46" y="99"/>
                </a:cxn>
              </a:cxnLst>
              <a:rect l="0" t="0" r="r" b="b"/>
              <a:pathLst>
                <a:path w="83" h="99">
                  <a:moveTo>
                    <a:pt x="46" y="99"/>
                  </a:moveTo>
                  <a:lnTo>
                    <a:pt x="37" y="99"/>
                  </a:lnTo>
                  <a:lnTo>
                    <a:pt x="0" y="0"/>
                  </a:lnTo>
                  <a:lnTo>
                    <a:pt x="12" y="0"/>
                  </a:lnTo>
                  <a:lnTo>
                    <a:pt x="40" y="80"/>
                  </a:lnTo>
                  <a:lnTo>
                    <a:pt x="71" y="0"/>
                  </a:lnTo>
                  <a:lnTo>
                    <a:pt x="83" y="0"/>
                  </a:lnTo>
                  <a:lnTo>
                    <a:pt x="46" y="99"/>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0" name="Freeform 26"/>
            <p:cNvSpPr>
              <a:spLocks noEditPoints="1"/>
            </p:cNvSpPr>
            <p:nvPr/>
          </p:nvSpPr>
          <p:spPr bwMode="auto">
            <a:xfrm>
              <a:off x="6995364" y="2982093"/>
              <a:ext cx="132262" cy="149328"/>
            </a:xfrm>
            <a:custGeom>
              <a:avLst/>
              <a:gdLst/>
              <a:ahLst/>
              <a:cxnLst>
                <a:cxn ang="0">
                  <a:pos x="30" y="24"/>
                </a:cxn>
                <a:cxn ang="0">
                  <a:pos x="27" y="29"/>
                </a:cxn>
                <a:cxn ang="0">
                  <a:pos x="16" y="34"/>
                </a:cxn>
                <a:cxn ang="0">
                  <a:pos x="0" y="17"/>
                </a:cxn>
                <a:cxn ang="0">
                  <a:pos x="15" y="0"/>
                </a:cxn>
                <a:cxn ang="0">
                  <a:pos x="30" y="17"/>
                </a:cxn>
                <a:cxn ang="0">
                  <a:pos x="5" y="17"/>
                </a:cxn>
                <a:cxn ang="0">
                  <a:pos x="6" y="24"/>
                </a:cxn>
                <a:cxn ang="0">
                  <a:pos x="16" y="30"/>
                </a:cxn>
                <a:cxn ang="0">
                  <a:pos x="26" y="23"/>
                </a:cxn>
                <a:cxn ang="0">
                  <a:pos x="30" y="24"/>
                </a:cxn>
                <a:cxn ang="0">
                  <a:pos x="25" y="14"/>
                </a:cxn>
                <a:cxn ang="0">
                  <a:pos x="22" y="6"/>
                </a:cxn>
                <a:cxn ang="0">
                  <a:pos x="15" y="3"/>
                </a:cxn>
                <a:cxn ang="0">
                  <a:pos x="5" y="14"/>
                </a:cxn>
                <a:cxn ang="0">
                  <a:pos x="25" y="14"/>
                </a:cxn>
              </a:cxnLst>
              <a:rect l="0" t="0" r="r" b="b"/>
              <a:pathLst>
                <a:path w="30" h="34">
                  <a:moveTo>
                    <a:pt x="30" y="24"/>
                  </a:moveTo>
                  <a:cubicBezTo>
                    <a:pt x="29" y="26"/>
                    <a:pt x="29" y="27"/>
                    <a:pt x="27" y="29"/>
                  </a:cubicBezTo>
                  <a:cubicBezTo>
                    <a:pt x="26" y="30"/>
                    <a:pt x="23" y="34"/>
                    <a:pt x="16" y="34"/>
                  </a:cubicBezTo>
                  <a:cubicBezTo>
                    <a:pt x="5" y="34"/>
                    <a:pt x="0" y="26"/>
                    <a:pt x="0" y="17"/>
                  </a:cubicBezTo>
                  <a:cubicBezTo>
                    <a:pt x="0" y="6"/>
                    <a:pt x="7" y="0"/>
                    <a:pt x="15" y="0"/>
                  </a:cubicBezTo>
                  <a:cubicBezTo>
                    <a:pt x="25" y="0"/>
                    <a:pt x="30" y="8"/>
                    <a:pt x="30" y="17"/>
                  </a:cubicBezTo>
                  <a:cubicBezTo>
                    <a:pt x="5" y="17"/>
                    <a:pt x="5" y="17"/>
                    <a:pt x="5" y="17"/>
                  </a:cubicBezTo>
                  <a:cubicBezTo>
                    <a:pt x="5" y="19"/>
                    <a:pt x="5" y="21"/>
                    <a:pt x="6" y="24"/>
                  </a:cubicBezTo>
                  <a:cubicBezTo>
                    <a:pt x="8" y="30"/>
                    <a:pt x="14" y="30"/>
                    <a:pt x="16" y="30"/>
                  </a:cubicBezTo>
                  <a:cubicBezTo>
                    <a:pt x="19" y="30"/>
                    <a:pt x="23" y="29"/>
                    <a:pt x="26" y="23"/>
                  </a:cubicBezTo>
                  <a:lnTo>
                    <a:pt x="30" y="24"/>
                  </a:lnTo>
                  <a:close/>
                  <a:moveTo>
                    <a:pt x="25" y="14"/>
                  </a:moveTo>
                  <a:cubicBezTo>
                    <a:pt x="25" y="11"/>
                    <a:pt x="24" y="8"/>
                    <a:pt x="22" y="6"/>
                  </a:cubicBezTo>
                  <a:cubicBezTo>
                    <a:pt x="21" y="5"/>
                    <a:pt x="18" y="3"/>
                    <a:pt x="15" y="3"/>
                  </a:cubicBezTo>
                  <a:cubicBezTo>
                    <a:pt x="10" y="3"/>
                    <a:pt x="6" y="7"/>
                    <a:pt x="5" y="14"/>
                  </a:cubicBezTo>
                  <a:lnTo>
                    <a:pt x="25" y="14"/>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1" name="Freeform 27"/>
            <p:cNvSpPr>
              <a:spLocks/>
            </p:cNvSpPr>
            <p:nvPr/>
          </p:nvSpPr>
          <p:spPr bwMode="auto">
            <a:xfrm>
              <a:off x="7167445" y="2982093"/>
              <a:ext cx="69687" cy="145061"/>
            </a:xfrm>
            <a:custGeom>
              <a:avLst/>
              <a:gdLst/>
              <a:ahLst/>
              <a:cxnLst>
                <a:cxn ang="0">
                  <a:pos x="4" y="33"/>
                </a:cxn>
                <a:cxn ang="0">
                  <a:pos x="0" y="33"/>
                </a:cxn>
                <a:cxn ang="0">
                  <a:pos x="0" y="1"/>
                </a:cxn>
                <a:cxn ang="0">
                  <a:pos x="4" y="1"/>
                </a:cxn>
                <a:cxn ang="0">
                  <a:pos x="4" y="6"/>
                </a:cxn>
                <a:cxn ang="0">
                  <a:pos x="14" y="0"/>
                </a:cxn>
                <a:cxn ang="0">
                  <a:pos x="16" y="0"/>
                </a:cxn>
                <a:cxn ang="0">
                  <a:pos x="16" y="4"/>
                </a:cxn>
                <a:cxn ang="0">
                  <a:pos x="13" y="4"/>
                </a:cxn>
                <a:cxn ang="0">
                  <a:pos x="7" y="6"/>
                </a:cxn>
                <a:cxn ang="0">
                  <a:pos x="4" y="19"/>
                </a:cxn>
                <a:cxn ang="0">
                  <a:pos x="4" y="33"/>
                </a:cxn>
              </a:cxnLst>
              <a:rect l="0" t="0" r="r" b="b"/>
              <a:pathLst>
                <a:path w="16" h="33">
                  <a:moveTo>
                    <a:pt x="4" y="33"/>
                  </a:moveTo>
                  <a:cubicBezTo>
                    <a:pt x="0" y="33"/>
                    <a:pt x="0" y="33"/>
                    <a:pt x="0" y="33"/>
                  </a:cubicBezTo>
                  <a:cubicBezTo>
                    <a:pt x="0" y="1"/>
                    <a:pt x="0" y="1"/>
                    <a:pt x="0" y="1"/>
                  </a:cubicBezTo>
                  <a:cubicBezTo>
                    <a:pt x="4" y="1"/>
                    <a:pt x="4" y="1"/>
                    <a:pt x="4" y="1"/>
                  </a:cubicBezTo>
                  <a:cubicBezTo>
                    <a:pt x="4" y="6"/>
                    <a:pt x="4" y="6"/>
                    <a:pt x="4" y="6"/>
                  </a:cubicBezTo>
                  <a:cubicBezTo>
                    <a:pt x="6" y="2"/>
                    <a:pt x="10" y="0"/>
                    <a:pt x="14" y="0"/>
                  </a:cubicBezTo>
                  <a:cubicBezTo>
                    <a:pt x="15" y="0"/>
                    <a:pt x="15" y="0"/>
                    <a:pt x="16" y="0"/>
                  </a:cubicBezTo>
                  <a:cubicBezTo>
                    <a:pt x="16" y="4"/>
                    <a:pt x="16" y="4"/>
                    <a:pt x="16" y="4"/>
                  </a:cubicBezTo>
                  <a:cubicBezTo>
                    <a:pt x="15" y="4"/>
                    <a:pt x="15" y="4"/>
                    <a:pt x="13" y="4"/>
                  </a:cubicBezTo>
                  <a:cubicBezTo>
                    <a:pt x="12" y="4"/>
                    <a:pt x="9" y="4"/>
                    <a:pt x="7" y="6"/>
                  </a:cubicBezTo>
                  <a:cubicBezTo>
                    <a:pt x="4" y="9"/>
                    <a:pt x="4" y="12"/>
                    <a:pt x="4" y="19"/>
                  </a:cubicBezTo>
                  <a:lnTo>
                    <a:pt x="4" y="33"/>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2" name="Freeform 28"/>
            <p:cNvSpPr>
              <a:spLocks/>
            </p:cNvSpPr>
            <p:nvPr/>
          </p:nvSpPr>
          <p:spPr bwMode="auto">
            <a:xfrm>
              <a:off x="7254198" y="2982093"/>
              <a:ext cx="110929" cy="149328"/>
            </a:xfrm>
            <a:custGeom>
              <a:avLst/>
              <a:gdLst/>
              <a:ahLst/>
              <a:cxnLst>
                <a:cxn ang="0">
                  <a:pos x="16" y="15"/>
                </a:cxn>
                <a:cxn ang="0">
                  <a:pos x="23" y="18"/>
                </a:cxn>
                <a:cxn ang="0">
                  <a:pos x="25" y="24"/>
                </a:cxn>
                <a:cxn ang="0">
                  <a:pos x="13" y="34"/>
                </a:cxn>
                <a:cxn ang="0">
                  <a:pos x="5" y="32"/>
                </a:cxn>
                <a:cxn ang="0">
                  <a:pos x="0" y="25"/>
                </a:cxn>
                <a:cxn ang="0">
                  <a:pos x="4" y="24"/>
                </a:cxn>
                <a:cxn ang="0">
                  <a:pos x="13" y="30"/>
                </a:cxn>
                <a:cxn ang="0">
                  <a:pos x="21" y="24"/>
                </a:cxn>
                <a:cxn ang="0">
                  <a:pos x="14" y="18"/>
                </a:cxn>
                <a:cxn ang="0">
                  <a:pos x="11" y="17"/>
                </a:cxn>
                <a:cxn ang="0">
                  <a:pos x="2" y="9"/>
                </a:cxn>
                <a:cxn ang="0">
                  <a:pos x="14" y="0"/>
                </a:cxn>
                <a:cxn ang="0">
                  <a:pos x="21" y="2"/>
                </a:cxn>
                <a:cxn ang="0">
                  <a:pos x="25" y="7"/>
                </a:cxn>
                <a:cxn ang="0">
                  <a:pos x="21" y="8"/>
                </a:cxn>
                <a:cxn ang="0">
                  <a:pos x="19" y="5"/>
                </a:cxn>
                <a:cxn ang="0">
                  <a:pos x="14" y="3"/>
                </a:cxn>
                <a:cxn ang="0">
                  <a:pos x="6" y="9"/>
                </a:cxn>
                <a:cxn ang="0">
                  <a:pos x="13" y="14"/>
                </a:cxn>
                <a:cxn ang="0">
                  <a:pos x="16" y="15"/>
                </a:cxn>
              </a:cxnLst>
              <a:rect l="0" t="0" r="r" b="b"/>
              <a:pathLst>
                <a:path w="25" h="34">
                  <a:moveTo>
                    <a:pt x="16" y="15"/>
                  </a:moveTo>
                  <a:cubicBezTo>
                    <a:pt x="18" y="15"/>
                    <a:pt x="21" y="16"/>
                    <a:pt x="23" y="18"/>
                  </a:cubicBezTo>
                  <a:cubicBezTo>
                    <a:pt x="25" y="20"/>
                    <a:pt x="25" y="22"/>
                    <a:pt x="25" y="24"/>
                  </a:cubicBezTo>
                  <a:cubicBezTo>
                    <a:pt x="25" y="29"/>
                    <a:pt x="22" y="34"/>
                    <a:pt x="13" y="34"/>
                  </a:cubicBezTo>
                  <a:cubicBezTo>
                    <a:pt x="9" y="34"/>
                    <a:pt x="6" y="33"/>
                    <a:pt x="5" y="32"/>
                  </a:cubicBezTo>
                  <a:cubicBezTo>
                    <a:pt x="3" y="30"/>
                    <a:pt x="1" y="28"/>
                    <a:pt x="0" y="25"/>
                  </a:cubicBezTo>
                  <a:cubicBezTo>
                    <a:pt x="4" y="24"/>
                    <a:pt x="4" y="24"/>
                    <a:pt x="4" y="24"/>
                  </a:cubicBezTo>
                  <a:cubicBezTo>
                    <a:pt x="5" y="27"/>
                    <a:pt x="8" y="30"/>
                    <a:pt x="13" y="30"/>
                  </a:cubicBezTo>
                  <a:cubicBezTo>
                    <a:pt x="19" y="30"/>
                    <a:pt x="21" y="27"/>
                    <a:pt x="21" y="24"/>
                  </a:cubicBezTo>
                  <a:cubicBezTo>
                    <a:pt x="21" y="20"/>
                    <a:pt x="17" y="19"/>
                    <a:pt x="14" y="18"/>
                  </a:cubicBezTo>
                  <a:cubicBezTo>
                    <a:pt x="13" y="18"/>
                    <a:pt x="12" y="18"/>
                    <a:pt x="11" y="17"/>
                  </a:cubicBezTo>
                  <a:cubicBezTo>
                    <a:pt x="8" y="17"/>
                    <a:pt x="2" y="15"/>
                    <a:pt x="2" y="9"/>
                  </a:cubicBezTo>
                  <a:cubicBezTo>
                    <a:pt x="2" y="6"/>
                    <a:pt x="4" y="0"/>
                    <a:pt x="14" y="0"/>
                  </a:cubicBezTo>
                  <a:cubicBezTo>
                    <a:pt x="17" y="0"/>
                    <a:pt x="20" y="1"/>
                    <a:pt x="21" y="2"/>
                  </a:cubicBezTo>
                  <a:cubicBezTo>
                    <a:pt x="24" y="3"/>
                    <a:pt x="25" y="6"/>
                    <a:pt x="25" y="7"/>
                  </a:cubicBezTo>
                  <a:cubicBezTo>
                    <a:pt x="21" y="8"/>
                    <a:pt x="21" y="8"/>
                    <a:pt x="21" y="8"/>
                  </a:cubicBezTo>
                  <a:cubicBezTo>
                    <a:pt x="21" y="7"/>
                    <a:pt x="21" y="6"/>
                    <a:pt x="19" y="5"/>
                  </a:cubicBezTo>
                  <a:cubicBezTo>
                    <a:pt x="17" y="4"/>
                    <a:pt x="15" y="3"/>
                    <a:pt x="14" y="3"/>
                  </a:cubicBezTo>
                  <a:cubicBezTo>
                    <a:pt x="11" y="3"/>
                    <a:pt x="6" y="4"/>
                    <a:pt x="6" y="9"/>
                  </a:cubicBezTo>
                  <a:cubicBezTo>
                    <a:pt x="6" y="12"/>
                    <a:pt x="9" y="13"/>
                    <a:pt x="13" y="14"/>
                  </a:cubicBezTo>
                  <a:lnTo>
                    <a:pt x="16" y="15"/>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3" name="Freeform 29"/>
            <p:cNvSpPr>
              <a:spLocks noEditPoints="1"/>
            </p:cNvSpPr>
            <p:nvPr/>
          </p:nvSpPr>
          <p:spPr bwMode="auto">
            <a:xfrm>
              <a:off x="7400681" y="2982093"/>
              <a:ext cx="136527" cy="149328"/>
            </a:xfrm>
            <a:custGeom>
              <a:avLst/>
              <a:gdLst/>
              <a:ahLst/>
              <a:cxnLst>
                <a:cxn ang="0">
                  <a:pos x="31" y="33"/>
                </a:cxn>
                <a:cxn ang="0">
                  <a:pos x="22" y="28"/>
                </a:cxn>
                <a:cxn ang="0">
                  <a:pos x="22" y="27"/>
                </a:cxn>
                <a:cxn ang="0">
                  <a:pos x="22" y="28"/>
                </a:cxn>
                <a:cxn ang="0">
                  <a:pos x="11" y="34"/>
                </a:cxn>
                <a:cxn ang="0">
                  <a:pos x="0" y="25"/>
                </a:cxn>
                <a:cxn ang="0">
                  <a:pos x="18" y="13"/>
                </a:cxn>
                <a:cxn ang="0">
                  <a:pos x="22" y="12"/>
                </a:cxn>
                <a:cxn ang="0">
                  <a:pos x="22" y="11"/>
                </a:cxn>
                <a:cxn ang="0">
                  <a:pos x="14" y="3"/>
                </a:cxn>
                <a:cxn ang="0">
                  <a:pos x="6" y="11"/>
                </a:cxn>
                <a:cxn ang="0">
                  <a:pos x="1" y="10"/>
                </a:cxn>
                <a:cxn ang="0">
                  <a:pos x="3" y="5"/>
                </a:cxn>
                <a:cxn ang="0">
                  <a:pos x="14" y="0"/>
                </a:cxn>
                <a:cxn ang="0">
                  <a:pos x="26" y="6"/>
                </a:cxn>
                <a:cxn ang="0">
                  <a:pos x="26" y="12"/>
                </a:cxn>
                <a:cxn ang="0">
                  <a:pos x="26" y="23"/>
                </a:cxn>
                <a:cxn ang="0">
                  <a:pos x="31" y="30"/>
                </a:cxn>
                <a:cxn ang="0">
                  <a:pos x="31" y="33"/>
                </a:cxn>
                <a:cxn ang="0">
                  <a:pos x="22" y="16"/>
                </a:cxn>
                <a:cxn ang="0">
                  <a:pos x="20" y="16"/>
                </a:cxn>
                <a:cxn ang="0">
                  <a:pos x="12" y="19"/>
                </a:cxn>
                <a:cxn ang="0">
                  <a:pos x="4" y="25"/>
                </a:cxn>
                <a:cxn ang="0">
                  <a:pos x="11" y="30"/>
                </a:cxn>
                <a:cxn ang="0">
                  <a:pos x="19" y="27"/>
                </a:cxn>
                <a:cxn ang="0">
                  <a:pos x="22" y="18"/>
                </a:cxn>
                <a:cxn ang="0">
                  <a:pos x="22" y="16"/>
                </a:cxn>
              </a:cxnLst>
              <a:rect l="0" t="0" r="r" b="b"/>
              <a:pathLst>
                <a:path w="31" h="34">
                  <a:moveTo>
                    <a:pt x="31" y="33"/>
                  </a:moveTo>
                  <a:cubicBezTo>
                    <a:pt x="26" y="33"/>
                    <a:pt x="22" y="33"/>
                    <a:pt x="22" y="28"/>
                  </a:cubicBezTo>
                  <a:cubicBezTo>
                    <a:pt x="22" y="27"/>
                    <a:pt x="22" y="27"/>
                    <a:pt x="22" y="27"/>
                  </a:cubicBezTo>
                  <a:cubicBezTo>
                    <a:pt x="22" y="27"/>
                    <a:pt x="22" y="28"/>
                    <a:pt x="22" y="28"/>
                  </a:cubicBezTo>
                  <a:cubicBezTo>
                    <a:pt x="20" y="32"/>
                    <a:pt x="15" y="34"/>
                    <a:pt x="11" y="34"/>
                  </a:cubicBezTo>
                  <a:cubicBezTo>
                    <a:pt x="3" y="34"/>
                    <a:pt x="0" y="28"/>
                    <a:pt x="0" y="25"/>
                  </a:cubicBezTo>
                  <a:cubicBezTo>
                    <a:pt x="0" y="17"/>
                    <a:pt x="8" y="16"/>
                    <a:pt x="18" y="13"/>
                  </a:cubicBezTo>
                  <a:cubicBezTo>
                    <a:pt x="22" y="12"/>
                    <a:pt x="22" y="12"/>
                    <a:pt x="22" y="12"/>
                  </a:cubicBezTo>
                  <a:cubicBezTo>
                    <a:pt x="22" y="11"/>
                    <a:pt x="22" y="11"/>
                    <a:pt x="22" y="11"/>
                  </a:cubicBezTo>
                  <a:cubicBezTo>
                    <a:pt x="22" y="8"/>
                    <a:pt x="22" y="3"/>
                    <a:pt x="14" y="3"/>
                  </a:cubicBezTo>
                  <a:cubicBezTo>
                    <a:pt x="6" y="3"/>
                    <a:pt x="6" y="8"/>
                    <a:pt x="6" y="11"/>
                  </a:cubicBezTo>
                  <a:cubicBezTo>
                    <a:pt x="1" y="10"/>
                    <a:pt x="1" y="10"/>
                    <a:pt x="1" y="10"/>
                  </a:cubicBezTo>
                  <a:cubicBezTo>
                    <a:pt x="2" y="9"/>
                    <a:pt x="2" y="7"/>
                    <a:pt x="3" y="5"/>
                  </a:cubicBezTo>
                  <a:cubicBezTo>
                    <a:pt x="6" y="1"/>
                    <a:pt x="10" y="0"/>
                    <a:pt x="14" y="0"/>
                  </a:cubicBezTo>
                  <a:cubicBezTo>
                    <a:pt x="18" y="0"/>
                    <a:pt x="24" y="1"/>
                    <a:pt x="26" y="6"/>
                  </a:cubicBezTo>
                  <a:cubicBezTo>
                    <a:pt x="26" y="8"/>
                    <a:pt x="26" y="9"/>
                    <a:pt x="26" y="12"/>
                  </a:cubicBezTo>
                  <a:cubicBezTo>
                    <a:pt x="26" y="23"/>
                    <a:pt x="26" y="23"/>
                    <a:pt x="26" y="23"/>
                  </a:cubicBezTo>
                  <a:cubicBezTo>
                    <a:pt x="26" y="29"/>
                    <a:pt x="26" y="30"/>
                    <a:pt x="31" y="30"/>
                  </a:cubicBezTo>
                  <a:lnTo>
                    <a:pt x="31" y="33"/>
                  </a:lnTo>
                  <a:close/>
                  <a:moveTo>
                    <a:pt x="22" y="16"/>
                  </a:moveTo>
                  <a:cubicBezTo>
                    <a:pt x="20" y="16"/>
                    <a:pt x="20" y="16"/>
                    <a:pt x="20" y="16"/>
                  </a:cubicBezTo>
                  <a:cubicBezTo>
                    <a:pt x="16" y="18"/>
                    <a:pt x="14" y="18"/>
                    <a:pt x="12" y="19"/>
                  </a:cubicBezTo>
                  <a:cubicBezTo>
                    <a:pt x="8" y="20"/>
                    <a:pt x="4" y="21"/>
                    <a:pt x="4" y="25"/>
                  </a:cubicBezTo>
                  <a:cubicBezTo>
                    <a:pt x="4" y="27"/>
                    <a:pt x="6" y="30"/>
                    <a:pt x="11" y="30"/>
                  </a:cubicBezTo>
                  <a:cubicBezTo>
                    <a:pt x="14" y="30"/>
                    <a:pt x="17" y="29"/>
                    <a:pt x="19" y="27"/>
                  </a:cubicBezTo>
                  <a:cubicBezTo>
                    <a:pt x="22" y="24"/>
                    <a:pt x="22" y="22"/>
                    <a:pt x="22" y="18"/>
                  </a:cubicBezTo>
                  <a:lnTo>
                    <a:pt x="22" y="16"/>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4" name="Freeform 30"/>
            <p:cNvSpPr>
              <a:spLocks/>
            </p:cNvSpPr>
            <p:nvPr/>
          </p:nvSpPr>
          <p:spPr bwMode="auto">
            <a:xfrm>
              <a:off x="7550008" y="2923785"/>
              <a:ext cx="75375" cy="207636"/>
            </a:xfrm>
            <a:custGeom>
              <a:avLst/>
              <a:gdLst/>
              <a:ahLst/>
              <a:cxnLst>
                <a:cxn ang="0">
                  <a:pos x="10" y="39"/>
                </a:cxn>
                <a:cxn ang="0">
                  <a:pos x="13" y="43"/>
                </a:cxn>
                <a:cxn ang="0">
                  <a:pos x="17" y="41"/>
                </a:cxn>
                <a:cxn ang="0">
                  <a:pos x="17" y="45"/>
                </a:cxn>
                <a:cxn ang="0">
                  <a:pos x="12" y="47"/>
                </a:cxn>
                <a:cxn ang="0">
                  <a:pos x="6" y="37"/>
                </a:cxn>
                <a:cxn ang="0">
                  <a:pos x="6" y="17"/>
                </a:cxn>
                <a:cxn ang="0">
                  <a:pos x="0" y="17"/>
                </a:cxn>
                <a:cxn ang="0">
                  <a:pos x="0" y="14"/>
                </a:cxn>
                <a:cxn ang="0">
                  <a:pos x="6" y="14"/>
                </a:cxn>
                <a:cxn ang="0">
                  <a:pos x="6" y="0"/>
                </a:cxn>
                <a:cxn ang="0">
                  <a:pos x="10" y="0"/>
                </a:cxn>
                <a:cxn ang="0">
                  <a:pos x="10" y="14"/>
                </a:cxn>
                <a:cxn ang="0">
                  <a:pos x="17" y="14"/>
                </a:cxn>
                <a:cxn ang="0">
                  <a:pos x="17" y="17"/>
                </a:cxn>
                <a:cxn ang="0">
                  <a:pos x="10" y="17"/>
                </a:cxn>
                <a:cxn ang="0">
                  <a:pos x="10" y="39"/>
                </a:cxn>
              </a:cxnLst>
              <a:rect l="0" t="0" r="r" b="b"/>
              <a:pathLst>
                <a:path w="17" h="47">
                  <a:moveTo>
                    <a:pt x="10" y="39"/>
                  </a:moveTo>
                  <a:cubicBezTo>
                    <a:pt x="10" y="42"/>
                    <a:pt x="11" y="43"/>
                    <a:pt x="13" y="43"/>
                  </a:cubicBezTo>
                  <a:cubicBezTo>
                    <a:pt x="14" y="43"/>
                    <a:pt x="16" y="42"/>
                    <a:pt x="17" y="41"/>
                  </a:cubicBezTo>
                  <a:cubicBezTo>
                    <a:pt x="17" y="45"/>
                    <a:pt x="17" y="45"/>
                    <a:pt x="17" y="45"/>
                  </a:cubicBezTo>
                  <a:cubicBezTo>
                    <a:pt x="16" y="46"/>
                    <a:pt x="14" y="47"/>
                    <a:pt x="12" y="47"/>
                  </a:cubicBezTo>
                  <a:cubicBezTo>
                    <a:pt x="6" y="47"/>
                    <a:pt x="6" y="43"/>
                    <a:pt x="6" y="37"/>
                  </a:cubicBezTo>
                  <a:cubicBezTo>
                    <a:pt x="6" y="17"/>
                    <a:pt x="6" y="17"/>
                    <a:pt x="6" y="17"/>
                  </a:cubicBezTo>
                  <a:cubicBezTo>
                    <a:pt x="0" y="17"/>
                    <a:pt x="0" y="17"/>
                    <a:pt x="0" y="17"/>
                  </a:cubicBezTo>
                  <a:cubicBezTo>
                    <a:pt x="0" y="14"/>
                    <a:pt x="0" y="14"/>
                    <a:pt x="0" y="14"/>
                  </a:cubicBezTo>
                  <a:cubicBezTo>
                    <a:pt x="6" y="14"/>
                    <a:pt x="6" y="14"/>
                    <a:pt x="6" y="14"/>
                  </a:cubicBezTo>
                  <a:cubicBezTo>
                    <a:pt x="6" y="0"/>
                    <a:pt x="6" y="0"/>
                    <a:pt x="6" y="0"/>
                  </a:cubicBezTo>
                  <a:cubicBezTo>
                    <a:pt x="10" y="0"/>
                    <a:pt x="10" y="0"/>
                    <a:pt x="10" y="0"/>
                  </a:cubicBezTo>
                  <a:cubicBezTo>
                    <a:pt x="10" y="14"/>
                    <a:pt x="10" y="14"/>
                    <a:pt x="10" y="14"/>
                  </a:cubicBezTo>
                  <a:cubicBezTo>
                    <a:pt x="17" y="14"/>
                    <a:pt x="17" y="14"/>
                    <a:pt x="17" y="14"/>
                  </a:cubicBezTo>
                  <a:cubicBezTo>
                    <a:pt x="17" y="17"/>
                    <a:pt x="17" y="17"/>
                    <a:pt x="17" y="17"/>
                  </a:cubicBezTo>
                  <a:cubicBezTo>
                    <a:pt x="10" y="17"/>
                    <a:pt x="10" y="17"/>
                    <a:pt x="10" y="17"/>
                  </a:cubicBezTo>
                  <a:lnTo>
                    <a:pt x="10" y="39"/>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5" name="Freeform 31"/>
            <p:cNvSpPr>
              <a:spLocks noEditPoints="1"/>
            </p:cNvSpPr>
            <p:nvPr/>
          </p:nvSpPr>
          <p:spPr bwMode="auto">
            <a:xfrm>
              <a:off x="7659513" y="2923785"/>
              <a:ext cx="18489" cy="203369"/>
            </a:xfrm>
            <a:custGeom>
              <a:avLst/>
              <a:gdLst/>
              <a:ahLst/>
              <a:cxnLst>
                <a:cxn ang="0">
                  <a:pos x="13" y="19"/>
                </a:cxn>
                <a:cxn ang="0">
                  <a:pos x="0" y="19"/>
                </a:cxn>
                <a:cxn ang="0">
                  <a:pos x="0" y="0"/>
                </a:cxn>
                <a:cxn ang="0">
                  <a:pos x="13" y="0"/>
                </a:cxn>
                <a:cxn ang="0">
                  <a:pos x="13" y="19"/>
                </a:cxn>
                <a:cxn ang="0">
                  <a:pos x="13" y="143"/>
                </a:cxn>
                <a:cxn ang="0">
                  <a:pos x="0" y="143"/>
                </a:cxn>
                <a:cxn ang="0">
                  <a:pos x="0" y="44"/>
                </a:cxn>
                <a:cxn ang="0">
                  <a:pos x="13" y="44"/>
                </a:cxn>
                <a:cxn ang="0">
                  <a:pos x="13" y="143"/>
                </a:cxn>
              </a:cxnLst>
              <a:rect l="0" t="0" r="r" b="b"/>
              <a:pathLst>
                <a:path w="13" h="143">
                  <a:moveTo>
                    <a:pt x="13" y="19"/>
                  </a:moveTo>
                  <a:lnTo>
                    <a:pt x="0" y="19"/>
                  </a:lnTo>
                  <a:lnTo>
                    <a:pt x="0" y="0"/>
                  </a:lnTo>
                  <a:lnTo>
                    <a:pt x="13" y="0"/>
                  </a:lnTo>
                  <a:lnTo>
                    <a:pt x="13" y="19"/>
                  </a:lnTo>
                  <a:close/>
                  <a:moveTo>
                    <a:pt x="13" y="143"/>
                  </a:moveTo>
                  <a:lnTo>
                    <a:pt x="0" y="143"/>
                  </a:lnTo>
                  <a:lnTo>
                    <a:pt x="0" y="44"/>
                  </a:lnTo>
                  <a:lnTo>
                    <a:pt x="13" y="44"/>
                  </a:lnTo>
                  <a:lnTo>
                    <a:pt x="13" y="143"/>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6" name="Freeform 32"/>
            <p:cNvSpPr>
              <a:spLocks noEditPoints="1"/>
            </p:cNvSpPr>
            <p:nvPr/>
          </p:nvSpPr>
          <p:spPr bwMode="auto">
            <a:xfrm>
              <a:off x="7717823" y="2982093"/>
              <a:ext cx="132262" cy="149328"/>
            </a:xfrm>
            <a:custGeom>
              <a:avLst/>
              <a:gdLst/>
              <a:ahLst/>
              <a:cxnLst>
                <a:cxn ang="0">
                  <a:pos x="15" y="34"/>
                </a:cxn>
                <a:cxn ang="0">
                  <a:pos x="0" y="17"/>
                </a:cxn>
                <a:cxn ang="0">
                  <a:pos x="15" y="0"/>
                </a:cxn>
                <a:cxn ang="0">
                  <a:pos x="30" y="17"/>
                </a:cxn>
                <a:cxn ang="0">
                  <a:pos x="15" y="34"/>
                </a:cxn>
                <a:cxn ang="0">
                  <a:pos x="15" y="3"/>
                </a:cxn>
                <a:cxn ang="0">
                  <a:pos x="8" y="7"/>
                </a:cxn>
                <a:cxn ang="0">
                  <a:pos x="5" y="17"/>
                </a:cxn>
                <a:cxn ang="0">
                  <a:pos x="15" y="30"/>
                </a:cxn>
                <a:cxn ang="0">
                  <a:pos x="26" y="17"/>
                </a:cxn>
                <a:cxn ang="0">
                  <a:pos x="15" y="3"/>
                </a:cxn>
              </a:cxnLst>
              <a:rect l="0" t="0" r="r" b="b"/>
              <a:pathLst>
                <a:path w="30" h="34">
                  <a:moveTo>
                    <a:pt x="15" y="34"/>
                  </a:moveTo>
                  <a:cubicBezTo>
                    <a:pt x="6" y="34"/>
                    <a:pt x="0" y="26"/>
                    <a:pt x="0" y="17"/>
                  </a:cubicBezTo>
                  <a:cubicBezTo>
                    <a:pt x="0" y="9"/>
                    <a:pt x="5" y="0"/>
                    <a:pt x="15" y="0"/>
                  </a:cubicBezTo>
                  <a:cubicBezTo>
                    <a:pt x="25" y="0"/>
                    <a:pt x="30" y="8"/>
                    <a:pt x="30" y="17"/>
                  </a:cubicBezTo>
                  <a:cubicBezTo>
                    <a:pt x="30" y="27"/>
                    <a:pt x="24" y="34"/>
                    <a:pt x="15" y="34"/>
                  </a:cubicBezTo>
                  <a:close/>
                  <a:moveTo>
                    <a:pt x="15" y="3"/>
                  </a:moveTo>
                  <a:cubicBezTo>
                    <a:pt x="12" y="3"/>
                    <a:pt x="10" y="4"/>
                    <a:pt x="8" y="7"/>
                  </a:cubicBezTo>
                  <a:cubicBezTo>
                    <a:pt x="5" y="10"/>
                    <a:pt x="5" y="15"/>
                    <a:pt x="5" y="17"/>
                  </a:cubicBezTo>
                  <a:cubicBezTo>
                    <a:pt x="5" y="27"/>
                    <a:pt x="9" y="30"/>
                    <a:pt x="15" y="30"/>
                  </a:cubicBezTo>
                  <a:cubicBezTo>
                    <a:pt x="22" y="30"/>
                    <a:pt x="25" y="25"/>
                    <a:pt x="26" y="17"/>
                  </a:cubicBezTo>
                  <a:cubicBezTo>
                    <a:pt x="26" y="15"/>
                    <a:pt x="26" y="3"/>
                    <a:pt x="15" y="3"/>
                  </a:cubicBez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7" name="Freeform 33"/>
            <p:cNvSpPr>
              <a:spLocks/>
            </p:cNvSpPr>
            <p:nvPr/>
          </p:nvSpPr>
          <p:spPr bwMode="auto">
            <a:xfrm>
              <a:off x="7889904" y="2982093"/>
              <a:ext cx="109507" cy="145061"/>
            </a:xfrm>
            <a:custGeom>
              <a:avLst/>
              <a:gdLst/>
              <a:ahLst/>
              <a:cxnLst>
                <a:cxn ang="0">
                  <a:pos x="25" y="33"/>
                </a:cxn>
                <a:cxn ang="0">
                  <a:pos x="21" y="33"/>
                </a:cxn>
                <a:cxn ang="0">
                  <a:pos x="21" y="16"/>
                </a:cxn>
                <a:cxn ang="0">
                  <a:pos x="20" y="6"/>
                </a:cxn>
                <a:cxn ang="0">
                  <a:pos x="14" y="4"/>
                </a:cxn>
                <a:cxn ang="0">
                  <a:pos x="6" y="7"/>
                </a:cxn>
                <a:cxn ang="0">
                  <a:pos x="4" y="19"/>
                </a:cxn>
                <a:cxn ang="0">
                  <a:pos x="4" y="33"/>
                </a:cxn>
                <a:cxn ang="0">
                  <a:pos x="0" y="33"/>
                </a:cxn>
                <a:cxn ang="0">
                  <a:pos x="0" y="1"/>
                </a:cxn>
                <a:cxn ang="0">
                  <a:pos x="4" y="1"/>
                </a:cxn>
                <a:cxn ang="0">
                  <a:pos x="4" y="6"/>
                </a:cxn>
                <a:cxn ang="0">
                  <a:pos x="14" y="0"/>
                </a:cxn>
                <a:cxn ang="0">
                  <a:pos x="23" y="4"/>
                </a:cxn>
                <a:cxn ang="0">
                  <a:pos x="25" y="16"/>
                </a:cxn>
                <a:cxn ang="0">
                  <a:pos x="25" y="33"/>
                </a:cxn>
              </a:cxnLst>
              <a:rect l="0" t="0" r="r" b="b"/>
              <a:pathLst>
                <a:path w="25" h="33">
                  <a:moveTo>
                    <a:pt x="25" y="33"/>
                  </a:moveTo>
                  <a:cubicBezTo>
                    <a:pt x="21" y="33"/>
                    <a:pt x="21" y="33"/>
                    <a:pt x="21" y="33"/>
                  </a:cubicBezTo>
                  <a:cubicBezTo>
                    <a:pt x="21" y="16"/>
                    <a:pt x="21" y="16"/>
                    <a:pt x="21" y="16"/>
                  </a:cubicBezTo>
                  <a:cubicBezTo>
                    <a:pt x="21" y="10"/>
                    <a:pt x="21" y="8"/>
                    <a:pt x="20" y="6"/>
                  </a:cubicBezTo>
                  <a:cubicBezTo>
                    <a:pt x="19" y="5"/>
                    <a:pt x="17" y="4"/>
                    <a:pt x="14" y="4"/>
                  </a:cubicBezTo>
                  <a:cubicBezTo>
                    <a:pt x="10" y="4"/>
                    <a:pt x="8" y="5"/>
                    <a:pt x="6" y="7"/>
                  </a:cubicBezTo>
                  <a:cubicBezTo>
                    <a:pt x="4" y="10"/>
                    <a:pt x="4" y="12"/>
                    <a:pt x="4" y="19"/>
                  </a:cubicBezTo>
                  <a:cubicBezTo>
                    <a:pt x="4" y="33"/>
                    <a:pt x="4" y="33"/>
                    <a:pt x="4" y="33"/>
                  </a:cubicBezTo>
                  <a:cubicBezTo>
                    <a:pt x="0" y="33"/>
                    <a:pt x="0" y="33"/>
                    <a:pt x="0" y="33"/>
                  </a:cubicBezTo>
                  <a:cubicBezTo>
                    <a:pt x="0" y="1"/>
                    <a:pt x="0" y="1"/>
                    <a:pt x="0" y="1"/>
                  </a:cubicBezTo>
                  <a:cubicBezTo>
                    <a:pt x="4" y="1"/>
                    <a:pt x="4" y="1"/>
                    <a:pt x="4" y="1"/>
                  </a:cubicBezTo>
                  <a:cubicBezTo>
                    <a:pt x="4" y="6"/>
                    <a:pt x="4" y="6"/>
                    <a:pt x="4" y="6"/>
                  </a:cubicBezTo>
                  <a:cubicBezTo>
                    <a:pt x="5" y="3"/>
                    <a:pt x="9" y="0"/>
                    <a:pt x="14" y="0"/>
                  </a:cubicBezTo>
                  <a:cubicBezTo>
                    <a:pt x="16" y="0"/>
                    <a:pt x="20" y="0"/>
                    <a:pt x="23" y="4"/>
                  </a:cubicBezTo>
                  <a:cubicBezTo>
                    <a:pt x="25" y="7"/>
                    <a:pt x="25" y="9"/>
                    <a:pt x="25" y="16"/>
                  </a:cubicBezTo>
                  <a:lnTo>
                    <a:pt x="25" y="33"/>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58" name="Line 34"/>
          <p:cNvSpPr>
            <a:spLocks noChangeShapeType="1"/>
          </p:cNvSpPr>
          <p:nvPr/>
        </p:nvSpPr>
        <p:spPr bwMode="auto">
          <a:xfrm>
            <a:off x="4884875" y="2633663"/>
            <a:ext cx="1423" cy="775079"/>
          </a:xfrm>
          <a:prstGeom prst="line">
            <a:avLst/>
          </a:prstGeom>
          <a:noFill/>
          <a:ln w="6" cap="flat">
            <a:solidFill>
              <a:srgbClr val="BCBC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17" name="Straight Connector 216"/>
          <p:cNvCxnSpPr/>
          <p:nvPr/>
        </p:nvCxnSpPr>
        <p:spPr bwMode="auto">
          <a:xfrm rot="5400000" flipH="1" flipV="1">
            <a:off x="1845632" y="-3042255"/>
            <a:ext cx="6082921" cy="1588"/>
          </a:xfrm>
          <a:prstGeom prst="line">
            <a:avLst/>
          </a:prstGeom>
          <a:noFill/>
          <a:ln w="6" cap="flat">
            <a:solidFill>
              <a:srgbClr val="BCBCBC"/>
            </a:solidFill>
            <a:prstDash val="solid"/>
            <a:miter lim="800000"/>
            <a:headEnd/>
            <a:tailE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2" presetClass="entr" presetSubtype="4" fill="hold" nodeType="withEffect">
                                  <p:stCondLst>
                                    <p:cond delay="2000"/>
                                  </p:stCondLst>
                                  <p:childTnLst>
                                    <p:set>
                                      <p:cBhvr>
                                        <p:cTn id="9" dur="1" fill="hold">
                                          <p:stCondLst>
                                            <p:cond delay="0"/>
                                          </p:stCondLst>
                                        </p:cTn>
                                        <p:tgtEl>
                                          <p:spTgt spid="217"/>
                                        </p:tgtEl>
                                        <p:attrNameLst>
                                          <p:attrName>style.visibility</p:attrName>
                                        </p:attrNameLst>
                                      </p:cBhvr>
                                      <p:to>
                                        <p:strVal val="visible"/>
                                      </p:to>
                                    </p:set>
                                    <p:anim calcmode="lin" valueType="num">
                                      <p:cBhvr additive="base">
                                        <p:cTn id="10" dur="2000" fill="hold"/>
                                        <p:tgtEl>
                                          <p:spTgt spid="217"/>
                                        </p:tgtEl>
                                        <p:attrNameLst>
                                          <p:attrName>ppt_x</p:attrName>
                                        </p:attrNameLst>
                                      </p:cBhvr>
                                      <p:tavLst>
                                        <p:tav tm="0">
                                          <p:val>
                                            <p:strVal val="#ppt_x"/>
                                          </p:val>
                                        </p:tav>
                                        <p:tav tm="100000">
                                          <p:val>
                                            <p:strVal val="#ppt_x"/>
                                          </p:val>
                                        </p:tav>
                                      </p:tavLst>
                                    </p:anim>
                                    <p:anim calcmode="lin" valueType="num">
                                      <p:cBhvr additive="base">
                                        <p:cTn id="11" dur="2000" fill="hold"/>
                                        <p:tgtEl>
                                          <p:spTgt spid="217"/>
                                        </p:tgtEl>
                                        <p:attrNameLst>
                                          <p:attrName>ppt_y</p:attrName>
                                        </p:attrNameLst>
                                      </p:cBhvr>
                                      <p:tavLst>
                                        <p:tav tm="0">
                                          <p:val>
                                            <p:strVal val="1+#ppt_h/2"/>
                                          </p:val>
                                        </p:tav>
                                        <p:tav tm="100000">
                                          <p:val>
                                            <p:strVal val="#ppt_y"/>
                                          </p:val>
                                        </p:tav>
                                      </p:tavLst>
                                    </p:anim>
                                  </p:childTnLst>
                                </p:cTn>
                              </p:par>
                              <p:par>
                                <p:cTn id="12" presetID="1" presetClass="entr" presetSubtype="0" fill="hold" grpId="0" nodeType="withEffect">
                                  <p:stCondLst>
                                    <p:cond delay="2800"/>
                                  </p:stCondLst>
                                  <p:childTnLst>
                                    <p:set>
                                      <p:cBhvr>
                                        <p:cTn id="13" dur="1" fill="hold">
                                          <p:stCondLst>
                                            <p:cond delay="0"/>
                                          </p:stCondLst>
                                        </p:cTn>
                                        <p:tgtEl>
                                          <p:spTgt spid="1058"/>
                                        </p:tgtEl>
                                        <p:attrNameLst>
                                          <p:attrName>style.visibility</p:attrName>
                                        </p:attrNameLst>
                                      </p:cBhvr>
                                      <p:to>
                                        <p:strVal val="visible"/>
                                      </p:to>
                                    </p:set>
                                  </p:childTnLst>
                                </p:cTn>
                              </p:par>
                              <p:par>
                                <p:cTn id="14" presetID="12" presetClass="entr" presetSubtype="8" fill="hold" nodeType="withEffect">
                                  <p:stCondLst>
                                    <p:cond delay="5000"/>
                                  </p:stCondLst>
                                  <p:childTnLst>
                                    <p:set>
                                      <p:cBhvr>
                                        <p:cTn id="15" dur="1" fill="hold">
                                          <p:stCondLst>
                                            <p:cond delay="0"/>
                                          </p:stCondLst>
                                        </p:cTn>
                                        <p:tgtEl>
                                          <p:spTgt spid="21"/>
                                        </p:tgtEl>
                                        <p:attrNameLst>
                                          <p:attrName>style.visibility</p:attrName>
                                        </p:attrNameLst>
                                      </p:cBhvr>
                                      <p:to>
                                        <p:strVal val="visible"/>
                                      </p:to>
                                    </p:set>
                                    <p:animEffect transition="in" filter="slide(fromLeft)">
                                      <p:cBhvr>
                                        <p:cTn id="16" dur="1000"/>
                                        <p:tgtEl>
                                          <p:spTgt spid="21"/>
                                        </p:tgtEl>
                                      </p:cBhvr>
                                    </p:animEffect>
                                  </p:childTnLst>
                                </p:cTn>
                              </p:par>
                              <p:par>
                                <p:cTn id="17" presetID="10" presetClass="entr" presetSubtype="0" fill="hold" nodeType="withEffect">
                                  <p:stCondLst>
                                    <p:cond delay="33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par>
                                <p:cTn id="20" presetID="10" presetClass="entr" presetSubtype="0" fill="hold" nodeType="withEffect">
                                  <p:stCondLst>
                                    <p:cond delay="11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par>
                                <p:cTn id="23" presetID="35" presetClass="path" presetSubtype="0" repeatCount="indefinite" fill="hold" nodeType="withEffect">
                                  <p:stCondLst>
                                    <p:cond delay="0"/>
                                  </p:stCondLst>
                                  <p:endCondLst>
                                    <p:cond evt="onNext" delay="0">
                                      <p:tgtEl>
                                        <p:sldTgt/>
                                      </p:tgtEl>
                                    </p:cond>
                                  </p:endCondLst>
                                  <p:childTnLst>
                                    <p:animMotion origin="layout" path="M 4.44444E-6 -2.59259E-6 L -3.68473 -2.59259E-6 " pathEditMode="relative" rAng="0" ptsTypes="AA">
                                      <p:cBhvr>
                                        <p:cTn id="24" dur="30000" fill="hold"/>
                                        <p:tgtEl>
                                          <p:spTgt spid="9"/>
                                        </p:tgtEl>
                                        <p:attrNameLst>
                                          <p:attrName>ppt_x</p:attrName>
                                          <p:attrName>ppt_y</p:attrName>
                                        </p:attrNameLst>
                                      </p:cBhvr>
                                      <p:rCtr x="-1842" y="0"/>
                                    </p:animMotion>
                                  </p:childTnLst>
                                </p:cTn>
                              </p:par>
                              <p:par>
                                <p:cTn id="25" presetID="63" presetClass="path" presetSubtype="0" repeatCount="indefinite" fill="hold" nodeType="withEffect">
                                  <p:stCondLst>
                                    <p:cond delay="0"/>
                                  </p:stCondLst>
                                  <p:endCondLst>
                                    <p:cond evt="onNext" delay="0">
                                      <p:tgtEl>
                                        <p:sldTgt/>
                                      </p:tgtEl>
                                    </p:cond>
                                  </p:endCondLst>
                                  <p:childTnLst>
                                    <p:animMotion origin="layout" path="M -1.38889E-6 -1.48148E-6 L 2.22761 -1.48148E-6 " pathEditMode="relative" rAng="0" ptsTypes="AA">
                                      <p:cBhvr>
                                        <p:cTn id="26" dur="80000" fill="hold"/>
                                        <p:tgtEl>
                                          <p:spTgt spid="2"/>
                                        </p:tgtEl>
                                        <p:attrNameLst>
                                          <p:attrName>ppt_x</p:attrName>
                                          <p:attrName>ppt_y</p:attrName>
                                        </p:attrNameLst>
                                      </p:cBhvr>
                                      <p:rCtr x="111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63953" y="595354"/>
            <a:ext cx="8149836" cy="290471"/>
          </a:xfrm>
        </p:spPr>
        <p:txBody>
          <a:bodyPr/>
          <a:lstStyle/>
          <a:p>
            <a:pPr eaLnBrk="1" hangingPunct="1"/>
            <a:r>
              <a:rPr lang="en-US" sz="3200" dirty="0" smtClean="0">
                <a:ea typeface="ＭＳ Ｐゴシック" charset="-128"/>
              </a:rPr>
              <a:t>Success Story: U.S. Navy VTT Project</a:t>
            </a:r>
            <a:endParaRPr lang="en-US" sz="3200" dirty="0" smtClean="0"/>
          </a:p>
        </p:txBody>
      </p:sp>
      <p:sp>
        <p:nvSpPr>
          <p:cNvPr id="12" name="Rectangle 4"/>
          <p:cNvSpPr txBox="1">
            <a:spLocks noChangeArrowheads="1"/>
          </p:cNvSpPr>
          <p:nvPr/>
        </p:nvSpPr>
        <p:spPr>
          <a:xfrm>
            <a:off x="428625" y="1428749"/>
            <a:ext cx="4857750" cy="4214813"/>
          </a:xfrm>
          <a:prstGeom prst="rect">
            <a:avLst/>
          </a:prstGeom>
        </p:spPr>
        <p:txBody>
          <a:bodyPr lIns="0" tIns="0" rIns="0" bIns="0"/>
          <a:lstStyle/>
          <a:p>
            <a:pPr marL="301625" indent="-301625" eaLnBrk="0" hangingPunct="0">
              <a:lnSpc>
                <a:spcPct val="110000"/>
              </a:lnSpc>
              <a:spcBef>
                <a:spcPts val="600"/>
              </a:spcBef>
              <a:buSzPct val="100000"/>
              <a:buFontTx/>
              <a:buBlip>
                <a:blip r:embed="rId3"/>
              </a:buBlip>
              <a:defRPr/>
            </a:pPr>
            <a:r>
              <a:rPr lang="en-US" sz="1600" dirty="0">
                <a:solidFill>
                  <a:schemeClr val="tx1">
                    <a:lumMod val="65000"/>
                    <a:lumOff val="35000"/>
                  </a:schemeClr>
                </a:solidFill>
                <a:latin typeface="+mn-lt"/>
              </a:rPr>
              <a:t>Challenges</a:t>
            </a:r>
          </a:p>
          <a:p>
            <a:pPr marL="682625" lvl="1" indent="-225425" eaLnBrk="0" hangingPunct="0">
              <a:spcBef>
                <a:spcPts val="600"/>
              </a:spcBef>
              <a:buClr>
                <a:srgbClr val="999B9E"/>
              </a:buClr>
              <a:buSzPct val="100000"/>
              <a:buFont typeface="Symbol" pitchFamily="18" charset="2"/>
              <a:buChar char="·"/>
              <a:defRPr/>
            </a:pPr>
            <a:r>
              <a:rPr lang="en-US" sz="1200" dirty="0">
                <a:latin typeface="+mn-lt"/>
              </a:rPr>
              <a:t>To effectively and efficiently provide updated training programs to service </a:t>
            </a:r>
            <a:r>
              <a:rPr lang="en-US" sz="1200" dirty="0" smtClean="0">
                <a:latin typeface="+mn-lt"/>
              </a:rPr>
              <a:t>members </a:t>
            </a:r>
            <a:r>
              <a:rPr lang="en-US" sz="1200" dirty="0">
                <a:latin typeface="+mn-lt"/>
              </a:rPr>
              <a:t>deployed on ships </a:t>
            </a:r>
            <a:r>
              <a:rPr lang="en-US" sz="1200" dirty="0" smtClean="0">
                <a:latin typeface="+mn-lt"/>
              </a:rPr>
              <a:t>and shore facilities while </a:t>
            </a:r>
            <a:r>
              <a:rPr lang="en-US" sz="1200" dirty="0">
                <a:latin typeface="+mn-lt"/>
              </a:rPr>
              <a:t>keeping morale up with little access to family</a:t>
            </a:r>
            <a:endParaRPr lang="en-US" sz="1200" kern="0" dirty="0">
              <a:latin typeface="+mn-lt"/>
              <a:ea typeface="ＭＳ Ｐゴシック"/>
              <a:cs typeface="ＭＳ Ｐゴシック"/>
            </a:endParaRPr>
          </a:p>
          <a:p>
            <a:pPr marL="301625" indent="-301625" eaLnBrk="0" hangingPunct="0">
              <a:lnSpc>
                <a:spcPct val="110000"/>
              </a:lnSpc>
              <a:spcBef>
                <a:spcPts val="600"/>
              </a:spcBef>
              <a:buSzPct val="100000"/>
              <a:buFontTx/>
              <a:buBlip>
                <a:blip r:embed="rId3"/>
              </a:buBlip>
              <a:defRPr/>
            </a:pPr>
            <a:r>
              <a:rPr lang="en-US" sz="1600" dirty="0">
                <a:solidFill>
                  <a:schemeClr val="tx1">
                    <a:lumMod val="65000"/>
                    <a:lumOff val="35000"/>
                  </a:schemeClr>
                </a:solidFill>
                <a:latin typeface="+mn-lt"/>
              </a:rPr>
              <a:t>Solution</a:t>
            </a:r>
          </a:p>
          <a:p>
            <a:pPr marL="682625" lvl="1" indent="-225425" eaLnBrk="0" hangingPunct="0">
              <a:spcBef>
                <a:spcPts val="600"/>
              </a:spcBef>
              <a:buClr>
                <a:srgbClr val="999B9E"/>
              </a:buClr>
              <a:buSzPct val="100000"/>
              <a:buFont typeface="Symbol" pitchFamily="18" charset="2"/>
              <a:buChar char="·"/>
              <a:defRPr/>
            </a:pPr>
            <a:r>
              <a:rPr lang="en-US" sz="1200" dirty="0">
                <a:latin typeface="+mn-lt"/>
              </a:rPr>
              <a:t>Polycom </a:t>
            </a:r>
            <a:r>
              <a:rPr lang="en-US" sz="1200" dirty="0" smtClean="0">
                <a:latin typeface="+mn-lt"/>
              </a:rPr>
              <a:t>Custom Equipment  Suites</a:t>
            </a:r>
          </a:p>
          <a:p>
            <a:pPr marL="682625" lvl="1" indent="-225425" eaLnBrk="0" hangingPunct="0">
              <a:spcBef>
                <a:spcPts val="600"/>
              </a:spcBef>
              <a:buClr>
                <a:srgbClr val="999B9E"/>
              </a:buClr>
              <a:buSzPct val="100000"/>
              <a:buFont typeface="Symbol" pitchFamily="18" charset="2"/>
              <a:buChar char="·"/>
              <a:defRPr/>
            </a:pPr>
            <a:r>
              <a:rPr lang="en-US" sz="1200" dirty="0" smtClean="0">
                <a:latin typeface="+mn-lt"/>
              </a:rPr>
              <a:t>Polycom MCU</a:t>
            </a:r>
          </a:p>
          <a:p>
            <a:pPr marL="682625" lvl="1" indent="-225425" eaLnBrk="0" hangingPunct="0">
              <a:spcBef>
                <a:spcPts val="600"/>
              </a:spcBef>
              <a:buClr>
                <a:srgbClr val="999B9E"/>
              </a:buClr>
              <a:buSzPct val="100000"/>
              <a:buFont typeface="Symbol" pitchFamily="18" charset="2"/>
              <a:buChar char="·"/>
              <a:defRPr/>
            </a:pPr>
            <a:r>
              <a:rPr lang="en-US" sz="1200" dirty="0" smtClean="0">
                <a:latin typeface="+mn-lt"/>
              </a:rPr>
              <a:t>Desktop platforms</a:t>
            </a:r>
          </a:p>
          <a:p>
            <a:pPr marL="682625" lvl="1" indent="-225425" eaLnBrk="0" hangingPunct="0">
              <a:spcBef>
                <a:spcPts val="600"/>
              </a:spcBef>
              <a:buClr>
                <a:srgbClr val="999B9E"/>
              </a:buClr>
              <a:buSzPct val="100000"/>
              <a:buFont typeface="Symbol" pitchFamily="18" charset="2"/>
              <a:buChar char="·"/>
              <a:defRPr/>
            </a:pPr>
            <a:r>
              <a:rPr lang="en-US" sz="1200" dirty="0" smtClean="0">
                <a:latin typeface="+mn-lt"/>
              </a:rPr>
              <a:t>Touch Control</a:t>
            </a:r>
          </a:p>
          <a:p>
            <a:pPr marL="682625" lvl="1" indent="-225425" eaLnBrk="0" hangingPunct="0">
              <a:spcBef>
                <a:spcPts val="600"/>
              </a:spcBef>
              <a:buClr>
                <a:srgbClr val="999B9E"/>
              </a:buClr>
              <a:buSzPct val="100000"/>
              <a:buFont typeface="Symbol" pitchFamily="18" charset="2"/>
              <a:buChar char="·"/>
              <a:defRPr/>
            </a:pPr>
            <a:r>
              <a:rPr lang="en-US" sz="1200" dirty="0" smtClean="0">
                <a:latin typeface="+mn-lt"/>
              </a:rPr>
              <a:t>Tracking Cameras</a:t>
            </a:r>
            <a:endParaRPr lang="en-US" sz="1200" dirty="0">
              <a:latin typeface="+mn-lt"/>
            </a:endParaRPr>
          </a:p>
          <a:p>
            <a:pPr marL="301625" indent="-301625" eaLnBrk="0" hangingPunct="0">
              <a:lnSpc>
                <a:spcPct val="110000"/>
              </a:lnSpc>
              <a:spcBef>
                <a:spcPts val="600"/>
              </a:spcBef>
              <a:buSzPct val="100000"/>
              <a:buFontTx/>
              <a:buBlip>
                <a:blip r:embed="rId3"/>
              </a:buBlip>
              <a:defRPr/>
            </a:pPr>
            <a:r>
              <a:rPr lang="en-US" sz="1600" dirty="0">
                <a:solidFill>
                  <a:schemeClr val="tx1">
                    <a:lumMod val="65000"/>
                    <a:lumOff val="35000"/>
                  </a:schemeClr>
                </a:solidFill>
                <a:latin typeface="+mn-lt"/>
              </a:rPr>
              <a:t>Results</a:t>
            </a:r>
          </a:p>
          <a:p>
            <a:pPr marL="682625" lvl="1" indent="-225425" eaLnBrk="0" hangingPunct="0">
              <a:lnSpc>
                <a:spcPct val="90000"/>
              </a:lnSpc>
              <a:spcBef>
                <a:spcPts val="600"/>
              </a:spcBef>
              <a:buClr>
                <a:srgbClr val="999B9E"/>
              </a:buClr>
              <a:buSzPct val="100000"/>
              <a:buFont typeface="Symbol" pitchFamily="18" charset="2"/>
              <a:buChar char="·"/>
              <a:defRPr/>
            </a:pPr>
            <a:r>
              <a:rPr lang="en-US" sz="1200" dirty="0">
                <a:latin typeface="+mn-lt"/>
              </a:rPr>
              <a:t>A nationwide, 44-classroom implementation that enables a multitude of distance education and training programs, ship-to-shore communications, emergency communications and and </a:t>
            </a:r>
            <a:r>
              <a:rPr lang="en-US" sz="1200" dirty="0" smtClean="0">
                <a:latin typeface="+mn-lt"/>
              </a:rPr>
              <a:t>face-to-face and  family reunions</a:t>
            </a:r>
          </a:p>
          <a:p>
            <a:pPr marL="682625" lvl="1" indent="-225425" eaLnBrk="0" hangingPunct="0">
              <a:lnSpc>
                <a:spcPct val="90000"/>
              </a:lnSpc>
              <a:spcBef>
                <a:spcPts val="600"/>
              </a:spcBef>
              <a:buClr>
                <a:srgbClr val="999B9E"/>
              </a:buClr>
              <a:buSzPct val="100000"/>
              <a:buFont typeface="Symbol" pitchFamily="18" charset="2"/>
              <a:buChar char="·"/>
              <a:defRPr/>
            </a:pPr>
            <a:r>
              <a:rPr lang="en-US" sz="1200" dirty="0" smtClean="0">
                <a:latin typeface="+mn-lt"/>
              </a:rPr>
              <a:t>ROI</a:t>
            </a:r>
          </a:p>
          <a:p>
            <a:pPr marL="682625" lvl="1" indent="-225425" eaLnBrk="0" hangingPunct="0">
              <a:lnSpc>
                <a:spcPct val="90000"/>
              </a:lnSpc>
              <a:spcBef>
                <a:spcPts val="600"/>
              </a:spcBef>
              <a:buClr>
                <a:srgbClr val="999B9E"/>
              </a:buClr>
              <a:buSzPct val="100000"/>
              <a:buFont typeface="Symbol" pitchFamily="18" charset="2"/>
              <a:buChar char="·"/>
              <a:defRPr/>
            </a:pPr>
            <a:r>
              <a:rPr lang="en-US" sz="1200" dirty="0" smtClean="0">
                <a:latin typeface="+mn-lt"/>
              </a:rPr>
              <a:t>Much more!   </a:t>
            </a:r>
            <a:endParaRPr lang="en-US" sz="1200" dirty="0">
              <a:latin typeface="+mn-lt"/>
            </a:endParaRPr>
          </a:p>
        </p:txBody>
      </p:sp>
      <p:pic>
        <p:nvPicPr>
          <p:cNvPr id="8" name="Picture 13" descr="clip_image001"/>
          <p:cNvPicPr>
            <a:picLocks noChangeAspect="1" noChangeArrowheads="1"/>
          </p:cNvPicPr>
          <p:nvPr/>
        </p:nvPicPr>
        <p:blipFill>
          <a:blip r:embed="rId4" cstate="print"/>
          <a:srcRect t="3069" b="20197"/>
          <a:stretch>
            <a:fillRect/>
          </a:stretch>
        </p:blipFill>
        <p:spPr bwMode="auto">
          <a:xfrm>
            <a:off x="5929313" y="1428750"/>
            <a:ext cx="3214687" cy="1868488"/>
          </a:xfrm>
          <a:prstGeom prst="rect">
            <a:avLst/>
          </a:prstGeom>
          <a:ln>
            <a:noFill/>
          </a:ln>
          <a:effectLst>
            <a:outerShdw blurRad="190500" algn="tl" rotWithShape="0">
              <a:srgbClr val="000000">
                <a:alpha val="70000"/>
              </a:srgbClr>
            </a:outerShdw>
          </a:effectLst>
        </p:spPr>
      </p:pic>
      <p:sp>
        <p:nvSpPr>
          <p:cNvPr id="31749" name="Text Box 13"/>
          <p:cNvSpPr txBox="1">
            <a:spLocks noChangeArrowheads="1"/>
          </p:cNvSpPr>
          <p:nvPr/>
        </p:nvSpPr>
        <p:spPr bwMode="auto">
          <a:xfrm>
            <a:off x="5629276" y="3357563"/>
            <a:ext cx="3343274" cy="2214562"/>
          </a:xfrm>
          <a:prstGeom prst="rect">
            <a:avLst/>
          </a:prstGeom>
          <a:noFill/>
          <a:ln w="9525" algn="ctr">
            <a:noFill/>
            <a:miter lim="800000"/>
            <a:headEnd/>
            <a:tailEnd/>
          </a:ln>
        </p:spPr>
        <p:txBody>
          <a:bodyPr lIns="0" tIns="0" rIns="0" bIns="0"/>
          <a:lstStyle/>
          <a:p>
            <a:pPr algn="r"/>
            <a:r>
              <a:rPr lang="en-US" sz="1400" b="1" dirty="0">
                <a:solidFill>
                  <a:schemeClr val="accent2"/>
                </a:solidFill>
                <a:latin typeface="Arial" charset="0"/>
                <a:ea typeface="ＭＳ Ｐゴシック" charset="-128"/>
              </a:rPr>
              <a:t>“The network is in constant </a:t>
            </a:r>
            <a:br>
              <a:rPr lang="en-US" sz="1400" b="1" dirty="0">
                <a:solidFill>
                  <a:schemeClr val="accent2"/>
                </a:solidFill>
                <a:latin typeface="Arial" charset="0"/>
                <a:ea typeface="ＭＳ Ｐゴシック" charset="-128"/>
              </a:rPr>
            </a:br>
            <a:r>
              <a:rPr lang="en-US" sz="1400" b="1" dirty="0">
                <a:solidFill>
                  <a:schemeClr val="accent2"/>
                </a:solidFill>
                <a:latin typeface="Arial" charset="0"/>
                <a:ea typeface="ＭＳ Ｐゴシック" charset="-128"/>
              </a:rPr>
              <a:t>demand with a multitude of applications that allow Navy </a:t>
            </a:r>
            <a:br>
              <a:rPr lang="en-US" sz="1400" b="1" dirty="0">
                <a:solidFill>
                  <a:schemeClr val="accent2"/>
                </a:solidFill>
                <a:latin typeface="Arial" charset="0"/>
                <a:ea typeface="ＭＳ Ｐゴシック" charset="-128"/>
              </a:rPr>
            </a:br>
            <a:r>
              <a:rPr lang="en-US" sz="1400" b="1" dirty="0">
                <a:solidFill>
                  <a:schemeClr val="accent2"/>
                </a:solidFill>
                <a:latin typeface="Arial" charset="0"/>
                <a:ea typeface="ＭＳ Ｐゴシック" charset="-128"/>
              </a:rPr>
              <a:t>trainers, administrators, </a:t>
            </a:r>
            <a:br>
              <a:rPr lang="en-US" sz="1400" b="1" dirty="0">
                <a:solidFill>
                  <a:schemeClr val="accent2"/>
                </a:solidFill>
                <a:latin typeface="Arial" charset="0"/>
                <a:ea typeface="ＭＳ Ｐゴシック" charset="-128"/>
              </a:rPr>
            </a:br>
            <a:r>
              <a:rPr lang="en-US" sz="1400" b="1" dirty="0">
                <a:solidFill>
                  <a:schemeClr val="accent2"/>
                </a:solidFill>
                <a:latin typeface="Arial" charset="0"/>
                <a:ea typeface="ＭＳ Ｐゴシック" charset="-128"/>
              </a:rPr>
              <a:t>officers and enlisted personnel </a:t>
            </a:r>
            <a:br>
              <a:rPr lang="en-US" sz="1400" b="1" dirty="0">
                <a:solidFill>
                  <a:schemeClr val="accent2"/>
                </a:solidFill>
                <a:latin typeface="Arial" charset="0"/>
                <a:ea typeface="ＭＳ Ｐゴシック" charset="-128"/>
              </a:rPr>
            </a:br>
            <a:r>
              <a:rPr lang="en-US" sz="1400" b="1" dirty="0">
                <a:solidFill>
                  <a:schemeClr val="accent2"/>
                </a:solidFill>
                <a:latin typeface="Arial" charset="0"/>
                <a:ea typeface="ＭＳ Ｐゴシック" charset="-128"/>
              </a:rPr>
              <a:t>to video  communicate </a:t>
            </a:r>
          </a:p>
          <a:p>
            <a:pPr algn="r"/>
            <a:r>
              <a:rPr lang="en-US" sz="1400" b="1" dirty="0">
                <a:solidFill>
                  <a:schemeClr val="accent2"/>
                </a:solidFill>
                <a:latin typeface="Arial" charset="0"/>
                <a:ea typeface="ＭＳ Ｐゴシック" charset="-128"/>
              </a:rPr>
              <a:t>on shore or at sea.”</a:t>
            </a:r>
          </a:p>
          <a:p>
            <a:pPr algn="r"/>
            <a:endParaRPr lang="en-US" sz="1200" b="1" dirty="0">
              <a:solidFill>
                <a:schemeClr val="accent2"/>
              </a:solidFill>
              <a:latin typeface="Arial" charset="0"/>
              <a:ea typeface="ＭＳ Ｐゴシック" charset="-128"/>
            </a:endParaRPr>
          </a:p>
          <a:p>
            <a:pPr algn="r"/>
            <a:r>
              <a:rPr lang="en-US" sz="1200" i="1" dirty="0">
                <a:latin typeface="Arial" charset="0"/>
                <a:ea typeface="ＭＳ Ｐゴシック" charset="-128"/>
              </a:rPr>
              <a:t>─ Jean Jones, AGT Program Manager </a:t>
            </a:r>
            <a:br>
              <a:rPr lang="en-US" sz="1200" i="1" dirty="0">
                <a:latin typeface="Arial" charset="0"/>
                <a:ea typeface="ＭＳ Ｐゴシック" charset="-128"/>
              </a:rPr>
            </a:br>
            <a:r>
              <a:rPr lang="en-US" sz="1200" i="1" dirty="0">
                <a:latin typeface="Arial" charset="0"/>
                <a:ea typeface="ＭＳ Ｐゴシック" charset="-128"/>
              </a:rPr>
              <a:t>Video Teletraining Solutions </a:t>
            </a:r>
            <a:br>
              <a:rPr lang="en-US" sz="1200" i="1" dirty="0">
                <a:latin typeface="Arial" charset="0"/>
                <a:ea typeface="ＭＳ Ｐゴシック" charset="-128"/>
              </a:rPr>
            </a:br>
            <a:r>
              <a:rPr lang="en-US" sz="1200" i="1" dirty="0">
                <a:latin typeface="Arial" charset="0"/>
                <a:ea typeface="ＭＳ Ｐゴシック" charset="-128"/>
              </a:rPr>
              <a:t>for the U.S. Navy e-Learning System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duc_01.png"/>
          <p:cNvPicPr>
            <a:picLocks noChangeAspect="1"/>
          </p:cNvPicPr>
          <p:nvPr/>
        </p:nvPicPr>
        <p:blipFill>
          <a:blip r:embed="rId2" cstate="print"/>
          <a:stretch>
            <a:fillRect/>
          </a:stretch>
        </p:blipFill>
        <p:spPr>
          <a:xfrm>
            <a:off x="0" y="2408596"/>
            <a:ext cx="5486400" cy="3909848"/>
          </a:xfrm>
          <a:prstGeom prst="rect">
            <a:avLst/>
          </a:prstGeom>
        </p:spPr>
      </p:pic>
      <p:sp>
        <p:nvSpPr>
          <p:cNvPr id="21506" name="Rectangle 2"/>
          <p:cNvSpPr>
            <a:spLocks noGrp="1" noChangeArrowheads="1"/>
          </p:cNvSpPr>
          <p:nvPr>
            <p:ph type="title"/>
          </p:nvPr>
        </p:nvSpPr>
        <p:spPr>
          <a:xfrm>
            <a:off x="563953" y="447676"/>
            <a:ext cx="8149836" cy="400049"/>
          </a:xfrm>
        </p:spPr>
        <p:txBody>
          <a:bodyPr/>
          <a:lstStyle/>
          <a:p>
            <a:r>
              <a:rPr lang="en-US" dirty="0" smtClean="0"/>
              <a:t>Summary, Discussion, Q &amp; A</a:t>
            </a:r>
          </a:p>
        </p:txBody>
      </p:sp>
      <p:sp>
        <p:nvSpPr>
          <p:cNvPr id="21507" name="Rectangle 3"/>
          <p:cNvSpPr>
            <a:spLocks noGrp="1" noChangeArrowheads="1"/>
          </p:cNvSpPr>
          <p:nvPr>
            <p:ph idx="1"/>
          </p:nvPr>
        </p:nvSpPr>
        <p:spPr>
          <a:xfrm>
            <a:off x="2543908" y="1600199"/>
            <a:ext cx="4391148" cy="1104901"/>
          </a:xfrm>
        </p:spPr>
        <p:txBody>
          <a:bodyPr/>
          <a:lstStyle/>
          <a:p>
            <a:pPr>
              <a:buNone/>
            </a:pPr>
            <a:r>
              <a:rPr lang="en-US" dirty="0" smtClean="0">
                <a:hlinkClick r:id="rId3"/>
              </a:rPr>
              <a:t>russ.colbert@polycom.com</a:t>
            </a: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21509" name="Text Box 6"/>
          <p:cNvSpPr txBox="1">
            <a:spLocks noChangeArrowheads="1"/>
          </p:cNvSpPr>
          <p:nvPr/>
        </p:nvSpPr>
        <p:spPr bwMode="auto">
          <a:xfrm>
            <a:off x="5205047" y="3681044"/>
            <a:ext cx="3312868" cy="646331"/>
          </a:xfrm>
          <a:prstGeom prst="rect">
            <a:avLst/>
          </a:prstGeom>
          <a:noFill/>
          <a:ln w="9525">
            <a:noFill/>
            <a:miter lim="800000"/>
            <a:headEnd/>
            <a:tailEnd/>
          </a:ln>
        </p:spPr>
        <p:txBody>
          <a:bodyPr wrap="square">
            <a:spAutoFit/>
          </a:bodyPr>
          <a:lstStyle/>
          <a:p>
            <a:pPr algn="ctr">
              <a:spcBef>
                <a:spcPct val="50000"/>
              </a:spcBef>
            </a:pPr>
            <a:r>
              <a:rPr lang="en-US" sz="3600" b="1" i="1" cap="all" dirty="0" smtClean="0">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Arial" pitchFamily="34" charset="0"/>
              </a:rPr>
              <a:t>Thank You!</a:t>
            </a:r>
            <a:endParaRPr lang="en-US" sz="3600" b="1" i="1" cap="all" dirty="0">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sz="quarter"/>
          </p:nvPr>
        </p:nvSpPr>
        <p:spPr>
          <a:xfrm>
            <a:off x="2105024" y="3228976"/>
            <a:ext cx="6581777" cy="1838324"/>
          </a:xfrm>
        </p:spPr>
        <p:txBody>
          <a:bodyPr/>
          <a:lstStyle/>
          <a:p>
            <a:r>
              <a:rPr lang="en-US" sz="3200" dirty="0" smtClean="0"/>
              <a:t>  Telepresence in the U.S. </a:t>
            </a:r>
            <a:br>
              <a:rPr lang="en-US" sz="3200" dirty="0" smtClean="0"/>
            </a:br>
            <a:r>
              <a:rPr lang="en-US" sz="3200" dirty="0" smtClean="0"/>
              <a:t>Federal Government </a:t>
            </a:r>
            <a:r>
              <a:rPr lang="en-US" dirty="0" smtClean="0"/>
              <a:t/>
            </a:r>
            <a:br>
              <a:rPr lang="en-US" dirty="0" smtClean="0"/>
            </a:br>
            <a:endParaRPr lang="en-US" dirty="0" smtClean="0"/>
          </a:p>
        </p:txBody>
      </p:sp>
      <p:sp>
        <p:nvSpPr>
          <p:cNvPr id="9219" name="Rectangle 3"/>
          <p:cNvSpPr>
            <a:spLocks noGrp="1" noChangeArrowheads="1"/>
          </p:cNvSpPr>
          <p:nvPr>
            <p:ph type="subTitle" sz="quarter" idx="1"/>
          </p:nvPr>
        </p:nvSpPr>
        <p:spPr>
          <a:xfrm>
            <a:off x="1257300" y="4552951"/>
            <a:ext cx="7581899" cy="1436870"/>
          </a:xfrm>
        </p:spPr>
        <p:txBody>
          <a:bodyPr/>
          <a:lstStyle/>
          <a:p>
            <a:r>
              <a:rPr lang="en-US" dirty="0" smtClean="0"/>
              <a:t>        </a:t>
            </a:r>
            <a:r>
              <a:rPr lang="en-US" sz="1600" dirty="0" smtClean="0"/>
              <a:t>Russ Colbert, US Federal Government Market Director &amp;</a:t>
            </a:r>
          </a:p>
          <a:p>
            <a:r>
              <a:rPr lang="en-US" sz="1600" dirty="0" smtClean="0"/>
              <a:t> Board Member FGDLA</a:t>
            </a:r>
          </a:p>
          <a:p>
            <a:endParaRPr lang="en-US" sz="1600" dirty="0" smtClean="0"/>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953" y="595354"/>
            <a:ext cx="8149836" cy="271421"/>
          </a:xfrm>
        </p:spPr>
        <p:txBody>
          <a:bodyPr/>
          <a:lstStyle/>
          <a:p>
            <a:r>
              <a:rPr lang="en-US" dirty="0" smtClean="0"/>
              <a:t>Agenda </a:t>
            </a:r>
            <a:endParaRPr lang="en-US" dirty="0"/>
          </a:p>
        </p:txBody>
      </p:sp>
      <p:sp>
        <p:nvSpPr>
          <p:cNvPr id="3" name="Content Placeholder 2"/>
          <p:cNvSpPr>
            <a:spLocks noGrp="1"/>
          </p:cNvSpPr>
          <p:nvPr>
            <p:ph idx="1"/>
          </p:nvPr>
        </p:nvSpPr>
        <p:spPr>
          <a:xfrm>
            <a:off x="412749" y="1295400"/>
            <a:ext cx="7331076" cy="4884419"/>
          </a:xfrm>
        </p:spPr>
        <p:txBody>
          <a:bodyPr/>
          <a:lstStyle/>
          <a:p>
            <a:r>
              <a:rPr lang="en-US" dirty="0" smtClean="0"/>
              <a:t>What is Telepresence?</a:t>
            </a:r>
          </a:p>
          <a:p>
            <a:r>
              <a:rPr lang="en-US" dirty="0" smtClean="0"/>
              <a:t>Global Trends</a:t>
            </a:r>
          </a:p>
          <a:p>
            <a:r>
              <a:rPr lang="en-US" dirty="0" smtClean="0"/>
              <a:t>Applications- What’s Hot</a:t>
            </a:r>
          </a:p>
          <a:p>
            <a:r>
              <a:rPr lang="en-US" dirty="0" smtClean="0"/>
              <a:t>Unified Communications (UC) Demonstration- David Colbert, Briefing Manager (</a:t>
            </a:r>
            <a:r>
              <a:rPr lang="en-US" dirty="0" err="1" smtClean="0"/>
              <a:t>Telepresence</a:t>
            </a:r>
            <a:r>
              <a:rPr lang="en-US" dirty="0" smtClean="0"/>
              <a:t> link)</a:t>
            </a:r>
            <a:endParaRPr lang="en-US" sz="1600" dirty="0" smtClean="0"/>
          </a:p>
          <a:p>
            <a:pPr lvl="1"/>
            <a:r>
              <a:rPr lang="en-US" dirty="0" smtClean="0"/>
              <a:t>Interactive content (all rooms bridged together from Herndon, VA), flexibility/walking throughout the training location, </a:t>
            </a:r>
            <a:r>
              <a:rPr lang="en-US" dirty="0" smtClean="0"/>
              <a:t>ITP RPX</a:t>
            </a:r>
            <a:r>
              <a:rPr lang="en-US" dirty="0" smtClean="0"/>
              <a:t>, OTX, </a:t>
            </a:r>
            <a:r>
              <a:rPr lang="en-US" dirty="0" smtClean="0"/>
              <a:t>Room-based Truman-Eagle </a:t>
            </a:r>
            <a:r>
              <a:rPr lang="en-US" dirty="0" smtClean="0"/>
              <a:t>Eye Director</a:t>
            </a:r>
            <a:endParaRPr lang="en-US" dirty="0" smtClean="0">
              <a:solidFill>
                <a:srgbClr val="FF0000"/>
              </a:solidFill>
            </a:endParaRPr>
          </a:p>
          <a:p>
            <a:r>
              <a:rPr lang="en-US" dirty="0" smtClean="0"/>
              <a:t>Case Studies, FAU and Navy Learning Network </a:t>
            </a:r>
          </a:p>
          <a:p>
            <a:r>
              <a:rPr lang="en-US" dirty="0" smtClean="0"/>
              <a:t>Summary, Discussion, Q &amp; A</a:t>
            </a: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953" y="371477"/>
            <a:ext cx="8149836" cy="466724"/>
          </a:xfrm>
        </p:spPr>
        <p:txBody>
          <a:bodyPr/>
          <a:lstStyle/>
          <a:p>
            <a:r>
              <a:rPr lang="en-US" dirty="0" smtClean="0"/>
              <a:t>What is Telepresence?</a:t>
            </a:r>
            <a:endParaRPr lang="en-US" dirty="0"/>
          </a:p>
        </p:txBody>
      </p:sp>
      <p:sp>
        <p:nvSpPr>
          <p:cNvPr id="3" name="Content Placeholder 2"/>
          <p:cNvSpPr>
            <a:spLocks noGrp="1"/>
          </p:cNvSpPr>
          <p:nvPr>
            <p:ph idx="1"/>
          </p:nvPr>
        </p:nvSpPr>
        <p:spPr>
          <a:xfrm>
            <a:off x="412749" y="1362076"/>
            <a:ext cx="6572255" cy="4817744"/>
          </a:xfrm>
        </p:spPr>
        <p:txBody>
          <a:bodyPr/>
          <a:lstStyle/>
          <a:p>
            <a:r>
              <a:rPr lang="en-US" sz="1800" dirty="0" smtClean="0">
                <a:solidFill>
                  <a:srgbClr val="FF0000"/>
                </a:solidFill>
              </a:rPr>
              <a:t>Personal Telepresence</a:t>
            </a:r>
          </a:p>
          <a:p>
            <a:pPr lvl="1"/>
            <a:r>
              <a:rPr lang="en-US" sz="1800" dirty="0" smtClean="0"/>
              <a:t>Desktop solutions (Skype, CMA, m100)</a:t>
            </a:r>
          </a:p>
          <a:p>
            <a:pPr lvl="1"/>
            <a:r>
              <a:rPr lang="en-US" sz="1800" dirty="0" smtClean="0"/>
              <a:t>Mobile devices (smart phones &amp; tablets)</a:t>
            </a:r>
          </a:p>
          <a:p>
            <a:r>
              <a:rPr lang="en-US" sz="1800" dirty="0" smtClean="0">
                <a:solidFill>
                  <a:srgbClr val="FF0000"/>
                </a:solidFill>
              </a:rPr>
              <a:t>Room Telepresence</a:t>
            </a:r>
          </a:p>
          <a:p>
            <a:r>
              <a:rPr lang="en-US" sz="1800" dirty="0" smtClean="0">
                <a:solidFill>
                  <a:srgbClr val="FF0000"/>
                </a:solidFill>
              </a:rPr>
              <a:t>Immersive </a:t>
            </a:r>
            <a:r>
              <a:rPr lang="en-US" sz="1800" dirty="0" err="1" smtClean="0">
                <a:solidFill>
                  <a:srgbClr val="FF0000"/>
                </a:solidFill>
              </a:rPr>
              <a:t>Telepresence</a:t>
            </a:r>
            <a:r>
              <a:rPr lang="en-US" sz="1800" dirty="0" smtClean="0">
                <a:solidFill>
                  <a:srgbClr val="FF0000"/>
                </a:solidFill>
              </a:rPr>
              <a:t> (ITP)</a:t>
            </a:r>
            <a:endParaRPr lang="en-US" sz="1800" dirty="0" smtClean="0">
              <a:solidFill>
                <a:srgbClr val="FF0000"/>
              </a:solidFill>
            </a:endParaRPr>
          </a:p>
          <a:p>
            <a:r>
              <a:rPr lang="en-US" sz="1800" dirty="0" smtClean="0"/>
              <a:t>Specialty solutions- practitioner cart, education  packages, kiosk and more…</a:t>
            </a:r>
          </a:p>
          <a:p>
            <a:r>
              <a:rPr lang="en-US" sz="1800" dirty="0" smtClean="0"/>
              <a:t>Specialty capabilities- automated cameras, annotation, SRS, closed caption, content sharing, LPR, chat, redundancy… </a:t>
            </a:r>
          </a:p>
          <a:p>
            <a:r>
              <a:rPr lang="en-US" sz="1800" dirty="0" smtClean="0"/>
              <a:t>+90% of global communications travel over IP circuits for increased quality, speed and efficiency</a:t>
            </a:r>
          </a:p>
          <a:p>
            <a:r>
              <a:rPr lang="en-US" sz="1800" dirty="0" smtClean="0"/>
              <a:t>Bridges used for </a:t>
            </a:r>
            <a:r>
              <a:rPr lang="en-US" sz="1800" u="sng" dirty="0" smtClean="0"/>
              <a:t>automated</a:t>
            </a:r>
            <a:r>
              <a:rPr lang="en-US" sz="1800" dirty="0" smtClean="0"/>
              <a:t> multipoint connections</a:t>
            </a:r>
          </a:p>
          <a:p>
            <a:r>
              <a:rPr lang="en-US" sz="1800" dirty="0" smtClean="0"/>
              <a:t>Communications can be synchronous or asynchronous, streamed, archived, edited and integrated into Learning Management Systems</a:t>
            </a:r>
          </a:p>
          <a:p>
            <a:endParaRPr lang="en-US" dirty="0"/>
          </a:p>
        </p:txBody>
      </p:sp>
      <p:pic>
        <p:nvPicPr>
          <p:cNvPr id="4" name="Picture 3" descr="HDX4000_Judge.jpg"/>
          <p:cNvPicPr>
            <a:picLocks noChangeAspect="1"/>
          </p:cNvPicPr>
          <p:nvPr/>
        </p:nvPicPr>
        <p:blipFill>
          <a:blip r:embed="rId2" cstate="email"/>
          <a:stretch>
            <a:fillRect/>
          </a:stretch>
        </p:blipFill>
        <p:spPr>
          <a:xfrm>
            <a:off x="6985004" y="960479"/>
            <a:ext cx="1443041" cy="1148829"/>
          </a:xfrm>
          <a:prstGeom prst="rect">
            <a:avLst/>
          </a:prstGeom>
        </p:spPr>
      </p:pic>
      <p:pic>
        <p:nvPicPr>
          <p:cNvPr id="5" name="Picture 4" descr="Classroom RPX.jpg"/>
          <p:cNvPicPr>
            <a:picLocks noChangeAspect="1"/>
          </p:cNvPicPr>
          <p:nvPr/>
        </p:nvPicPr>
        <p:blipFill>
          <a:blip r:embed="rId3" cstate="print"/>
          <a:stretch>
            <a:fillRect/>
          </a:stretch>
        </p:blipFill>
        <p:spPr>
          <a:xfrm>
            <a:off x="6772275" y="4896509"/>
            <a:ext cx="1926988" cy="1189970"/>
          </a:xfrm>
          <a:prstGeom prst="rect">
            <a:avLst/>
          </a:prstGeom>
        </p:spPr>
      </p:pic>
      <p:pic>
        <p:nvPicPr>
          <p:cNvPr id="6" name="Picture 5" descr="HDXMCntr_CorpTraining1.tif"/>
          <p:cNvPicPr>
            <a:picLocks noChangeAspect="1"/>
          </p:cNvPicPr>
          <p:nvPr/>
        </p:nvPicPr>
        <p:blipFill>
          <a:blip r:embed="rId4" cstate="print"/>
          <a:stretch>
            <a:fillRect/>
          </a:stretch>
        </p:blipFill>
        <p:spPr>
          <a:xfrm>
            <a:off x="6985004" y="2244435"/>
            <a:ext cx="1471805" cy="1259073"/>
          </a:xfrm>
          <a:prstGeom prst="rect">
            <a:avLst/>
          </a:prstGeom>
        </p:spPr>
      </p:pic>
      <p:pic>
        <p:nvPicPr>
          <p:cNvPr id="9" name="Picture 8" descr="OTX_300_05_rear_group_tif.jpg"/>
          <p:cNvPicPr>
            <a:picLocks noChangeAspect="1"/>
          </p:cNvPicPr>
          <p:nvPr/>
        </p:nvPicPr>
        <p:blipFill>
          <a:blip r:embed="rId5" cstate="print"/>
          <a:stretch>
            <a:fillRect/>
          </a:stretch>
        </p:blipFill>
        <p:spPr>
          <a:xfrm>
            <a:off x="6985004" y="3658615"/>
            <a:ext cx="1471805" cy="108517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bwMode="auto">
          <a:xfrm>
            <a:off x="2242174" y="1140444"/>
            <a:ext cx="4709283" cy="4560570"/>
          </a:xfrm>
          <a:prstGeom prst="ellipse">
            <a:avLst/>
          </a:prstGeom>
          <a:gradFill flip="none" rotWithShape="1">
            <a:gsLst>
              <a:gs pos="100000">
                <a:schemeClr val="bg1"/>
              </a:gs>
              <a:gs pos="0">
                <a:srgbClr val="E4E4E4"/>
              </a:gs>
            </a:gsLst>
            <a:lin ang="5400000" scaled="0"/>
            <a:tileRect/>
          </a:gradFill>
          <a:ln w="19050">
            <a:noFill/>
            <a:round/>
            <a:headEnd/>
            <a:tailEnd/>
          </a:ln>
          <a:effectLst>
            <a:outerShdw blurRad="50800" dir="5400000">
              <a:srgbClr val="000000">
                <a:alpha val="43000"/>
              </a:srgbClr>
            </a:outerShdw>
          </a:effectLst>
        </p:spPr>
        <p:txBody>
          <a:bodyPr lIns="91440" tIns="0" rIns="91440" bIns="45720" anchor="ctr"/>
          <a:lstStyle/>
          <a:p>
            <a:pPr marR="0" indent="0" eaLnBrk="0" fontAlgn="base" hangingPunct="0">
              <a:lnSpc>
                <a:spcPct val="100000"/>
              </a:lnSpc>
              <a:spcBef>
                <a:spcPts val="600"/>
              </a:spcBef>
              <a:spcAft>
                <a:spcPct val="0"/>
              </a:spcAft>
              <a:buClr>
                <a:srgbClr val="999B9E"/>
              </a:buClr>
              <a:buSzPct val="100000"/>
              <a:buFontTx/>
              <a:buNone/>
              <a:tabLst/>
              <a:defRPr/>
            </a:pPr>
            <a:endParaRPr lang="en-US" sz="1050" b="1" dirty="0" smtClean="0">
              <a:solidFill>
                <a:srgbClr val="004677"/>
              </a:solidFill>
              <a:latin typeface="Arial" pitchFamily="34" charset="0"/>
              <a:cs typeface="Arial" pitchFamily="34" charset="0"/>
            </a:endParaRPr>
          </a:p>
        </p:txBody>
      </p:sp>
      <p:grpSp>
        <p:nvGrpSpPr>
          <p:cNvPr id="2" name="Group 80"/>
          <p:cNvGrpSpPr/>
          <p:nvPr/>
        </p:nvGrpSpPr>
        <p:grpSpPr>
          <a:xfrm>
            <a:off x="307670" y="357022"/>
            <a:ext cx="8586099" cy="5853957"/>
            <a:chOff x="412751" y="1064499"/>
            <a:chExt cx="8314100" cy="4706855"/>
          </a:xfrm>
          <a:solidFill>
            <a:schemeClr val="bg1"/>
          </a:solidFill>
        </p:grpSpPr>
        <p:sp>
          <p:nvSpPr>
            <p:cNvPr id="67" name="AutoShape 34"/>
            <p:cNvSpPr>
              <a:spLocks noChangeArrowheads="1"/>
            </p:cNvSpPr>
            <p:nvPr/>
          </p:nvSpPr>
          <p:spPr bwMode="auto">
            <a:xfrm>
              <a:off x="412751" y="1092414"/>
              <a:ext cx="4071326" cy="2205695"/>
            </a:xfrm>
            <a:prstGeom prst="roundRect">
              <a:avLst>
                <a:gd name="adj" fmla="val 15194"/>
              </a:avLst>
            </a:prstGeom>
            <a:solidFill>
              <a:schemeClr val="bg1"/>
            </a:solidFill>
            <a:ln w="12700">
              <a:solidFill>
                <a:schemeClr val="bg2"/>
              </a:solidFill>
              <a:prstDash val="sysDot"/>
              <a:round/>
              <a:headEnd/>
              <a:tailEnd/>
            </a:ln>
            <a:effectLst>
              <a:outerShdw blurRad="63500" dir="5400000">
                <a:srgbClr val="000000">
                  <a:alpha val="20000"/>
                </a:srgbClr>
              </a:outerShdw>
            </a:effectLst>
          </p:spPr>
          <p:txBody>
            <a:bodyPr/>
            <a:lstStyle/>
            <a:p>
              <a:pPr>
                <a:defRPr/>
              </a:pPr>
              <a:r>
                <a:rPr lang="en-US" sz="1400" b="1" dirty="0" smtClean="0">
                  <a:solidFill>
                    <a:schemeClr val="tx2"/>
                  </a:solidFill>
                  <a:latin typeface="Arial" pitchFamily="84" charset="0"/>
                  <a:ea typeface="Arial" pitchFamily="84" charset="0"/>
                  <a:cs typeface="Arial" pitchFamily="84" charset="0"/>
                </a:rPr>
                <a:t>EDUCATION &amp; TRAINING</a:t>
              </a:r>
              <a:endParaRPr lang="en-US" sz="1400" b="1" dirty="0">
                <a:solidFill>
                  <a:schemeClr val="tx2"/>
                </a:solidFill>
                <a:latin typeface="Arial" pitchFamily="84" charset="0"/>
                <a:ea typeface="Arial" pitchFamily="84" charset="0"/>
                <a:cs typeface="Arial" pitchFamily="84" charset="0"/>
              </a:endParaRPr>
            </a:p>
          </p:txBody>
        </p:sp>
        <p:sp>
          <p:nvSpPr>
            <p:cNvPr id="78" name="AutoShape 34"/>
            <p:cNvSpPr>
              <a:spLocks noChangeArrowheads="1"/>
            </p:cNvSpPr>
            <p:nvPr/>
          </p:nvSpPr>
          <p:spPr bwMode="auto">
            <a:xfrm>
              <a:off x="412751" y="3443469"/>
              <a:ext cx="4071326" cy="2310300"/>
            </a:xfrm>
            <a:prstGeom prst="roundRect">
              <a:avLst>
                <a:gd name="adj" fmla="val 15194"/>
              </a:avLst>
            </a:prstGeom>
            <a:solidFill>
              <a:schemeClr val="bg1"/>
            </a:solidFill>
            <a:ln w="12700">
              <a:solidFill>
                <a:schemeClr val="bg2"/>
              </a:solidFill>
              <a:prstDash val="sysDot"/>
              <a:round/>
              <a:headEnd/>
              <a:tailEnd/>
            </a:ln>
            <a:effectLst>
              <a:outerShdw blurRad="63500" dir="5400000">
                <a:srgbClr val="000000">
                  <a:alpha val="20000"/>
                </a:srgbClr>
              </a:outerShdw>
            </a:effectLst>
          </p:spPr>
          <p:txBody>
            <a:bodyPr/>
            <a:lstStyle/>
            <a:p>
              <a:pPr>
                <a:defRPr/>
              </a:pPr>
              <a:r>
                <a:rPr lang="en-US" sz="1400" b="1" dirty="0" smtClean="0">
                  <a:solidFill>
                    <a:schemeClr val="tx2"/>
                  </a:solidFill>
                  <a:latin typeface="Arial" pitchFamily="84" charset="0"/>
                  <a:ea typeface="Arial" pitchFamily="84" charset="0"/>
                  <a:cs typeface="Arial" pitchFamily="84" charset="0"/>
                </a:rPr>
                <a:t>CONTENT PROVIDERS</a:t>
              </a:r>
              <a:endParaRPr lang="en-US" sz="1400" b="1" dirty="0">
                <a:solidFill>
                  <a:schemeClr val="tx2"/>
                </a:solidFill>
                <a:latin typeface="Arial" pitchFamily="84" charset="0"/>
                <a:ea typeface="Arial" pitchFamily="84" charset="0"/>
                <a:cs typeface="Arial" pitchFamily="84" charset="0"/>
              </a:endParaRPr>
            </a:p>
          </p:txBody>
        </p:sp>
        <p:sp>
          <p:nvSpPr>
            <p:cNvPr id="79" name="AutoShape 34"/>
            <p:cNvSpPr>
              <a:spLocks noChangeArrowheads="1"/>
            </p:cNvSpPr>
            <p:nvPr/>
          </p:nvSpPr>
          <p:spPr bwMode="auto">
            <a:xfrm>
              <a:off x="4655525" y="1064499"/>
              <a:ext cx="4071326" cy="2233610"/>
            </a:xfrm>
            <a:prstGeom prst="roundRect">
              <a:avLst>
                <a:gd name="adj" fmla="val 15194"/>
              </a:avLst>
            </a:prstGeom>
            <a:solidFill>
              <a:schemeClr val="bg1"/>
            </a:solidFill>
            <a:ln w="12700">
              <a:solidFill>
                <a:schemeClr val="bg2"/>
              </a:solidFill>
              <a:prstDash val="sysDot"/>
              <a:round/>
              <a:headEnd/>
              <a:tailEnd/>
            </a:ln>
            <a:effectLst>
              <a:outerShdw blurRad="63500" dir="5400000">
                <a:srgbClr val="000000">
                  <a:alpha val="20000"/>
                </a:srgbClr>
              </a:outerShdw>
            </a:effectLst>
          </p:spPr>
          <p:txBody>
            <a:bodyPr/>
            <a:lstStyle/>
            <a:p>
              <a:pPr algn="r">
                <a:tabLst>
                  <a:tab pos="3263900" algn="l"/>
                </a:tabLst>
                <a:defRPr/>
              </a:pPr>
              <a:r>
                <a:rPr lang="en-US" sz="1400" b="1" dirty="0" smtClean="0">
                  <a:solidFill>
                    <a:schemeClr val="tx2"/>
                  </a:solidFill>
                  <a:latin typeface="Arial" pitchFamily="84" charset="0"/>
                  <a:ea typeface="Arial" pitchFamily="84" charset="0"/>
                  <a:cs typeface="Arial" pitchFamily="84" charset="0"/>
                </a:rPr>
                <a:t>HOME STUDENT</a:t>
              </a:r>
              <a:endParaRPr lang="en-US" sz="1400" b="1" dirty="0">
                <a:solidFill>
                  <a:schemeClr val="tx2"/>
                </a:solidFill>
                <a:latin typeface="Arial" pitchFamily="84" charset="0"/>
                <a:ea typeface="Arial" pitchFamily="84" charset="0"/>
                <a:cs typeface="Arial" pitchFamily="84" charset="0"/>
              </a:endParaRPr>
            </a:p>
          </p:txBody>
        </p:sp>
        <p:sp>
          <p:nvSpPr>
            <p:cNvPr id="80" name="AutoShape 34"/>
            <p:cNvSpPr>
              <a:spLocks noChangeArrowheads="1"/>
            </p:cNvSpPr>
            <p:nvPr/>
          </p:nvSpPr>
          <p:spPr bwMode="auto">
            <a:xfrm>
              <a:off x="4655525" y="3443469"/>
              <a:ext cx="4071326" cy="2327885"/>
            </a:xfrm>
            <a:prstGeom prst="roundRect">
              <a:avLst>
                <a:gd name="adj" fmla="val 15194"/>
              </a:avLst>
            </a:prstGeom>
            <a:solidFill>
              <a:schemeClr val="bg1"/>
            </a:solidFill>
            <a:ln w="12700">
              <a:solidFill>
                <a:schemeClr val="bg2"/>
              </a:solidFill>
              <a:prstDash val="sysDot"/>
              <a:round/>
              <a:headEnd/>
              <a:tailEnd/>
            </a:ln>
            <a:effectLst>
              <a:outerShdw blurRad="63500" dir="5400000">
                <a:srgbClr val="000000">
                  <a:alpha val="20000"/>
                </a:srgbClr>
              </a:outerShdw>
            </a:effectLst>
          </p:spPr>
          <p:txBody>
            <a:bodyPr/>
            <a:lstStyle/>
            <a:p>
              <a:pPr algn="r">
                <a:defRPr/>
              </a:pPr>
              <a:r>
                <a:rPr lang="en-US" sz="1400" b="1" dirty="0" smtClean="0">
                  <a:solidFill>
                    <a:schemeClr val="tx2"/>
                  </a:solidFill>
                  <a:latin typeface="Arial" pitchFamily="84" charset="0"/>
                  <a:ea typeface="Arial" pitchFamily="84" charset="0"/>
                  <a:cs typeface="Arial" pitchFamily="84" charset="0"/>
                </a:rPr>
                <a:t>MOBILITY</a:t>
              </a:r>
              <a:endParaRPr lang="en-US" sz="1400" b="1" dirty="0">
                <a:solidFill>
                  <a:schemeClr val="tx2"/>
                </a:solidFill>
                <a:latin typeface="Arial" pitchFamily="84" charset="0"/>
                <a:ea typeface="Arial" pitchFamily="84" charset="0"/>
                <a:cs typeface="Arial" pitchFamily="84" charset="0"/>
              </a:endParaRPr>
            </a:p>
          </p:txBody>
        </p:sp>
      </p:grpSp>
      <p:pic>
        <p:nvPicPr>
          <p:cNvPr id="51" name="Picture 50" descr="Polycom_UCIC-Icon.png"/>
          <p:cNvPicPr>
            <a:picLocks noChangeAspect="1"/>
          </p:cNvPicPr>
          <p:nvPr/>
        </p:nvPicPr>
        <p:blipFill>
          <a:blip r:embed="rId3" cstate="email"/>
          <a:stretch>
            <a:fillRect/>
          </a:stretch>
        </p:blipFill>
        <p:spPr>
          <a:xfrm>
            <a:off x="4210840" y="2751969"/>
            <a:ext cx="795073" cy="1016682"/>
          </a:xfrm>
          <a:prstGeom prst="rect">
            <a:avLst/>
          </a:prstGeom>
        </p:spPr>
      </p:pic>
      <p:grpSp>
        <p:nvGrpSpPr>
          <p:cNvPr id="3" name="Group 150"/>
          <p:cNvGrpSpPr>
            <a:grpSpLocks/>
          </p:cNvGrpSpPr>
          <p:nvPr/>
        </p:nvGrpSpPr>
        <p:grpSpPr bwMode="auto">
          <a:xfrm>
            <a:off x="837286" y="6279132"/>
            <a:ext cx="1303278" cy="271108"/>
            <a:chOff x="6969415" y="3351735"/>
            <a:chExt cx="1302424" cy="271211"/>
          </a:xfrm>
        </p:grpSpPr>
        <p:cxnSp>
          <p:nvCxnSpPr>
            <p:cNvPr id="16" name="Straight Connector 172"/>
            <p:cNvCxnSpPr>
              <a:cxnSpLocks noChangeShapeType="1"/>
            </p:cNvCxnSpPr>
            <p:nvPr/>
          </p:nvCxnSpPr>
          <p:spPr bwMode="auto">
            <a:xfrm rot="16200000" flipH="1">
              <a:off x="7624931" y="3490389"/>
              <a:ext cx="265113" cy="0"/>
            </a:xfrm>
            <a:prstGeom prst="line">
              <a:avLst/>
            </a:prstGeom>
            <a:noFill/>
            <a:ln w="12700">
              <a:solidFill>
                <a:srgbClr val="C8DFFF"/>
              </a:solidFill>
              <a:round/>
              <a:headEnd/>
              <a:tailEnd/>
            </a:ln>
          </p:spPr>
        </p:cxnSp>
        <p:cxnSp>
          <p:nvCxnSpPr>
            <p:cNvPr id="17" name="Straight Connector 185"/>
            <p:cNvCxnSpPr>
              <a:cxnSpLocks noChangeShapeType="1"/>
            </p:cNvCxnSpPr>
            <p:nvPr/>
          </p:nvCxnSpPr>
          <p:spPr bwMode="auto">
            <a:xfrm>
              <a:off x="6969415" y="3351735"/>
              <a:ext cx="1302423" cy="1588"/>
            </a:xfrm>
            <a:prstGeom prst="line">
              <a:avLst/>
            </a:prstGeom>
            <a:noFill/>
            <a:ln w="12700">
              <a:solidFill>
                <a:srgbClr val="C8DFFF"/>
              </a:solidFill>
              <a:round/>
              <a:headEnd/>
              <a:tailEnd/>
            </a:ln>
          </p:spPr>
        </p:cxnSp>
        <p:cxnSp>
          <p:nvCxnSpPr>
            <p:cNvPr id="18" name="Straight Connector 172"/>
            <p:cNvCxnSpPr>
              <a:cxnSpLocks noChangeShapeType="1"/>
            </p:cNvCxnSpPr>
            <p:nvPr/>
          </p:nvCxnSpPr>
          <p:spPr bwMode="auto">
            <a:xfrm rot="16200000" flipH="1">
              <a:off x="8139282" y="3490390"/>
              <a:ext cx="265113" cy="0"/>
            </a:xfrm>
            <a:prstGeom prst="line">
              <a:avLst/>
            </a:prstGeom>
            <a:noFill/>
            <a:ln w="12700">
              <a:solidFill>
                <a:srgbClr val="C8DFFF"/>
              </a:solidFill>
              <a:round/>
              <a:headEnd/>
              <a:tailEnd/>
            </a:ln>
          </p:spPr>
        </p:cxnSp>
      </p:grpSp>
      <p:pic>
        <p:nvPicPr>
          <p:cNvPr id="23" name="Picture 13" descr="C:\Documents and Settings\gburke\My Documents\Product Icons\a MSOffice-Visio\Final - PNG files 25percent\TP-RoomPersonal\HDX4000.png"/>
          <p:cNvPicPr>
            <a:picLocks noChangeAspect="1" noChangeArrowheads="1"/>
          </p:cNvPicPr>
          <p:nvPr/>
        </p:nvPicPr>
        <p:blipFill>
          <a:blip r:embed="rId4" cstate="print"/>
          <a:srcRect/>
          <a:stretch>
            <a:fillRect/>
          </a:stretch>
        </p:blipFill>
        <p:spPr bwMode="auto">
          <a:xfrm>
            <a:off x="2929776" y="1835855"/>
            <a:ext cx="355617" cy="515788"/>
          </a:xfrm>
          <a:prstGeom prst="rect">
            <a:avLst/>
          </a:prstGeom>
          <a:noFill/>
          <a:ln w="9525">
            <a:noFill/>
            <a:miter lim="800000"/>
            <a:headEnd/>
            <a:tailEnd/>
          </a:ln>
        </p:spPr>
      </p:pic>
      <p:pic>
        <p:nvPicPr>
          <p:cNvPr id="24" name="Picture 17" descr="C:\Documents and Settings\gburke\My Documents\Product Icons\a MSOffice-Visio\Final - PNG files 25percent\Video-Other\PVX.png"/>
          <p:cNvPicPr>
            <a:picLocks noChangeAspect="1" noChangeArrowheads="1"/>
          </p:cNvPicPr>
          <p:nvPr/>
        </p:nvPicPr>
        <p:blipFill>
          <a:blip r:embed="rId5" cstate="print"/>
          <a:srcRect/>
          <a:stretch>
            <a:fillRect/>
          </a:stretch>
        </p:blipFill>
        <p:spPr bwMode="auto">
          <a:xfrm>
            <a:off x="936460" y="808753"/>
            <a:ext cx="469922" cy="457067"/>
          </a:xfrm>
          <a:prstGeom prst="rect">
            <a:avLst/>
          </a:prstGeom>
          <a:noFill/>
          <a:ln w="9525">
            <a:noFill/>
            <a:miter lim="800000"/>
            <a:headEnd/>
            <a:tailEnd/>
          </a:ln>
        </p:spPr>
      </p:pic>
      <p:pic>
        <p:nvPicPr>
          <p:cNvPr id="38" name="Picture 17" descr="C:\Documents and Settings\gburke\My Documents\Product Icons\a MSOffice-Visio\Final - PNG files 25percent\Video-Other\PVX.png"/>
          <p:cNvPicPr>
            <a:picLocks noChangeAspect="1" noChangeArrowheads="1"/>
          </p:cNvPicPr>
          <p:nvPr/>
        </p:nvPicPr>
        <p:blipFill>
          <a:blip r:embed="rId5" cstate="print"/>
          <a:srcRect/>
          <a:stretch>
            <a:fillRect/>
          </a:stretch>
        </p:blipFill>
        <p:spPr bwMode="auto">
          <a:xfrm>
            <a:off x="404908" y="808753"/>
            <a:ext cx="469922" cy="457067"/>
          </a:xfrm>
          <a:prstGeom prst="rect">
            <a:avLst/>
          </a:prstGeom>
          <a:noFill/>
          <a:ln w="9525">
            <a:noFill/>
            <a:miter lim="800000"/>
            <a:headEnd/>
            <a:tailEnd/>
          </a:ln>
        </p:spPr>
      </p:pic>
      <p:pic>
        <p:nvPicPr>
          <p:cNvPr id="39" name="Picture 31" descr="C:\Documents and Settings\gburke\My Documents\Product Icons\a MSOffice-Visio\Final - PNG files 25percent\TP-ImmersiveTP\RPX-218M.png"/>
          <p:cNvPicPr>
            <a:picLocks noChangeAspect="1" noChangeArrowheads="1"/>
          </p:cNvPicPr>
          <p:nvPr/>
        </p:nvPicPr>
        <p:blipFill>
          <a:blip r:embed="rId6" cstate="print"/>
          <a:srcRect/>
          <a:stretch>
            <a:fillRect/>
          </a:stretch>
        </p:blipFill>
        <p:spPr bwMode="auto">
          <a:xfrm>
            <a:off x="363091" y="1808145"/>
            <a:ext cx="1289702" cy="1289702"/>
          </a:xfrm>
          <a:prstGeom prst="rect">
            <a:avLst/>
          </a:prstGeom>
          <a:noFill/>
          <a:ln w="9525">
            <a:noFill/>
            <a:miter lim="800000"/>
            <a:headEnd/>
            <a:tailEnd/>
          </a:ln>
        </p:spPr>
      </p:pic>
      <p:pic>
        <p:nvPicPr>
          <p:cNvPr id="45" name="Picture 17" descr="C:\Documents and Settings\gburke\My Documents\Product Icons\a MSOffice-Visio\Final - PNG files 25percent\Video-Other\PVX.png"/>
          <p:cNvPicPr>
            <a:picLocks noChangeAspect="1" noChangeArrowheads="1"/>
          </p:cNvPicPr>
          <p:nvPr/>
        </p:nvPicPr>
        <p:blipFill>
          <a:blip r:embed="rId5" cstate="print"/>
          <a:srcRect/>
          <a:stretch>
            <a:fillRect/>
          </a:stretch>
        </p:blipFill>
        <p:spPr bwMode="auto">
          <a:xfrm>
            <a:off x="1487781" y="808753"/>
            <a:ext cx="469922" cy="457067"/>
          </a:xfrm>
          <a:prstGeom prst="rect">
            <a:avLst/>
          </a:prstGeom>
          <a:noFill/>
          <a:ln w="9525">
            <a:noFill/>
            <a:miter lim="800000"/>
            <a:headEnd/>
            <a:tailEnd/>
          </a:ln>
        </p:spPr>
      </p:pic>
      <p:sp>
        <p:nvSpPr>
          <p:cNvPr id="46" name="Rectangle 45"/>
          <p:cNvSpPr/>
          <p:nvPr/>
        </p:nvSpPr>
        <p:spPr bwMode="auto">
          <a:xfrm>
            <a:off x="2929777" y="502580"/>
            <a:ext cx="1063185" cy="825514"/>
          </a:xfrm>
          <a:prstGeom prst="rect">
            <a:avLst/>
          </a:prstGeom>
          <a:solidFill>
            <a:srgbClr val="339933"/>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47" name="Rectangle 46"/>
          <p:cNvSpPr/>
          <p:nvPr/>
        </p:nvSpPr>
        <p:spPr bwMode="auto">
          <a:xfrm>
            <a:off x="3451146" y="615296"/>
            <a:ext cx="541816" cy="469727"/>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pic>
        <p:nvPicPr>
          <p:cNvPr id="36" name="Picture 4" descr="C:\Documents and Settings\gburke\My Documents\Product Icons\a MSOffice-Visio\Final - PNG files 25percent\TP-RoomPersonal\HDX-ExecCtr.png"/>
          <p:cNvPicPr>
            <a:picLocks noChangeAspect="1" noChangeArrowheads="1"/>
          </p:cNvPicPr>
          <p:nvPr/>
        </p:nvPicPr>
        <p:blipFill>
          <a:blip r:embed="rId7" cstate="print"/>
          <a:srcRect/>
          <a:stretch>
            <a:fillRect/>
          </a:stretch>
        </p:blipFill>
        <p:spPr bwMode="auto">
          <a:xfrm flipH="1">
            <a:off x="2929777" y="502580"/>
            <a:ext cx="355617" cy="707820"/>
          </a:xfrm>
          <a:prstGeom prst="rect">
            <a:avLst/>
          </a:prstGeom>
          <a:noFill/>
          <a:ln w="9525">
            <a:noFill/>
            <a:miter lim="800000"/>
            <a:headEnd/>
            <a:tailEnd/>
          </a:ln>
        </p:spPr>
      </p:pic>
      <p:pic>
        <p:nvPicPr>
          <p:cNvPr id="48" name="Picture 5" descr="C:\Documents and Settings\gburke\My Documents\Product Icons\a MSOffice-Visio\Final - PNG files 25percent\TP-RoomPersonal\HDX-ExecWall.png"/>
          <p:cNvPicPr>
            <a:picLocks noChangeAspect="1" noChangeArrowheads="1"/>
          </p:cNvPicPr>
          <p:nvPr/>
        </p:nvPicPr>
        <p:blipFill>
          <a:blip r:embed="rId8" cstate="print"/>
          <a:srcRect/>
          <a:stretch>
            <a:fillRect/>
          </a:stretch>
        </p:blipFill>
        <p:spPr bwMode="auto">
          <a:xfrm>
            <a:off x="1794187" y="1835855"/>
            <a:ext cx="730194" cy="714913"/>
          </a:xfrm>
          <a:prstGeom prst="rect">
            <a:avLst/>
          </a:prstGeom>
          <a:noFill/>
          <a:ln w="9525">
            <a:noFill/>
            <a:miter lim="800000"/>
            <a:headEnd/>
            <a:tailEnd/>
          </a:ln>
        </p:spPr>
      </p:pic>
      <p:grpSp>
        <p:nvGrpSpPr>
          <p:cNvPr id="4" name="Group 48"/>
          <p:cNvGrpSpPr/>
          <p:nvPr/>
        </p:nvGrpSpPr>
        <p:grpSpPr>
          <a:xfrm>
            <a:off x="641561" y="1140444"/>
            <a:ext cx="3261328" cy="748565"/>
            <a:chOff x="5180492" y="4791133"/>
            <a:chExt cx="3261328" cy="748565"/>
          </a:xfrm>
        </p:grpSpPr>
        <p:cxnSp>
          <p:nvCxnSpPr>
            <p:cNvPr id="50" name="Straight Connector 49"/>
            <p:cNvCxnSpPr/>
            <p:nvPr/>
          </p:nvCxnSpPr>
          <p:spPr bwMode="auto">
            <a:xfrm>
              <a:off x="5180492" y="5219828"/>
              <a:ext cx="3261328" cy="7"/>
            </a:xfrm>
            <a:prstGeom prst="line">
              <a:avLst/>
            </a:prstGeom>
            <a:solidFill>
              <a:srgbClr val="C0C0C0"/>
            </a:solidFill>
            <a:ln w="9525" cap="flat" cmpd="sng" algn="ctr">
              <a:solidFill>
                <a:schemeClr val="tx2"/>
              </a:solidFill>
              <a:prstDash val="solid"/>
              <a:round/>
              <a:headEnd type="triangle" w="med" len="med"/>
              <a:tailEnd type="triangle" w="med" len="med"/>
            </a:ln>
            <a:effectLst/>
          </p:spPr>
        </p:cxnSp>
        <p:cxnSp>
          <p:nvCxnSpPr>
            <p:cNvPr id="52" name="Straight Connector 51"/>
            <p:cNvCxnSpPr/>
            <p:nvPr/>
          </p:nvCxnSpPr>
          <p:spPr bwMode="auto">
            <a:xfrm rot="5400000">
              <a:off x="5039836" y="5079174"/>
              <a:ext cx="281313" cy="1"/>
            </a:xfrm>
            <a:prstGeom prst="line">
              <a:avLst/>
            </a:prstGeom>
            <a:solidFill>
              <a:srgbClr val="C0C0C0"/>
            </a:solidFill>
            <a:ln w="9525" cap="flat" cmpd="sng" algn="ctr">
              <a:solidFill>
                <a:schemeClr val="tx2"/>
              </a:solidFill>
              <a:prstDash val="solid"/>
              <a:round/>
              <a:headEnd type="triangle" w="med" len="med"/>
              <a:tailEnd type="triangle" w="med" len="med"/>
            </a:ln>
            <a:effectLst/>
          </p:spPr>
        </p:cxnSp>
        <p:cxnSp>
          <p:nvCxnSpPr>
            <p:cNvPr id="53" name="Straight Connector 52"/>
            <p:cNvCxnSpPr/>
            <p:nvPr/>
          </p:nvCxnSpPr>
          <p:spPr bwMode="auto">
            <a:xfrm rot="16200000" flipH="1">
              <a:off x="5482844" y="5239106"/>
              <a:ext cx="601182" cy="1"/>
            </a:xfrm>
            <a:prstGeom prst="line">
              <a:avLst/>
            </a:prstGeom>
            <a:solidFill>
              <a:srgbClr val="C0C0C0"/>
            </a:solidFill>
            <a:ln w="9525" cap="flat" cmpd="sng" algn="ctr">
              <a:solidFill>
                <a:schemeClr val="tx2"/>
              </a:solidFill>
              <a:prstDash val="solid"/>
              <a:round/>
              <a:headEnd type="triangle" w="med" len="med"/>
              <a:tailEnd type="triangle" w="med" len="med"/>
            </a:ln>
            <a:effectLst/>
          </p:spPr>
        </p:cxnSp>
        <p:cxnSp>
          <p:nvCxnSpPr>
            <p:cNvPr id="54" name="Straight Connector 53"/>
            <p:cNvCxnSpPr/>
            <p:nvPr/>
          </p:nvCxnSpPr>
          <p:spPr bwMode="auto">
            <a:xfrm rot="5400000">
              <a:off x="6117717" y="5078066"/>
              <a:ext cx="283524" cy="0"/>
            </a:xfrm>
            <a:prstGeom prst="line">
              <a:avLst/>
            </a:prstGeom>
            <a:solidFill>
              <a:srgbClr val="C0C0C0"/>
            </a:solidFill>
            <a:ln w="9525" cap="flat" cmpd="sng" algn="ctr">
              <a:solidFill>
                <a:schemeClr val="tx2"/>
              </a:solidFill>
              <a:prstDash val="solid"/>
              <a:round/>
              <a:headEnd type="triangle" w="med" len="med"/>
              <a:tailEnd type="triangle" w="med" len="med"/>
            </a:ln>
            <a:effectLst/>
          </p:spPr>
        </p:cxnSp>
        <p:cxnSp>
          <p:nvCxnSpPr>
            <p:cNvPr id="55" name="Straight Connector 54"/>
            <p:cNvCxnSpPr>
              <a:stCxn id="36" idx="2"/>
            </p:cNvCxnSpPr>
            <p:nvPr/>
          </p:nvCxnSpPr>
          <p:spPr bwMode="auto">
            <a:xfrm rot="16200000" flipH="1">
              <a:off x="7307212" y="5200392"/>
              <a:ext cx="678609" cy="1"/>
            </a:xfrm>
            <a:prstGeom prst="line">
              <a:avLst/>
            </a:prstGeom>
            <a:solidFill>
              <a:srgbClr val="C0C0C0"/>
            </a:solidFill>
            <a:ln w="9525" cap="flat" cmpd="sng" algn="ctr">
              <a:solidFill>
                <a:schemeClr val="tx2"/>
              </a:solidFill>
              <a:prstDash val="solid"/>
              <a:round/>
              <a:headEnd type="triangle" w="med" len="med"/>
              <a:tailEnd type="triangle" w="med" len="med"/>
            </a:ln>
            <a:effectLst/>
          </p:spPr>
        </p:cxnSp>
        <p:cxnSp>
          <p:nvCxnSpPr>
            <p:cNvPr id="56" name="Straight Connector 55"/>
            <p:cNvCxnSpPr>
              <a:stCxn id="82" idx="2"/>
            </p:cNvCxnSpPr>
            <p:nvPr/>
          </p:nvCxnSpPr>
          <p:spPr bwMode="auto">
            <a:xfrm rot="5400000">
              <a:off x="8034016" y="5099308"/>
              <a:ext cx="241050" cy="0"/>
            </a:xfrm>
            <a:prstGeom prst="line">
              <a:avLst/>
            </a:prstGeom>
            <a:solidFill>
              <a:srgbClr val="C0C0C0"/>
            </a:solidFill>
            <a:ln w="9525" cap="flat" cmpd="sng" algn="ctr">
              <a:solidFill>
                <a:schemeClr val="tx2"/>
              </a:solidFill>
              <a:prstDash val="solid"/>
              <a:round/>
              <a:headEnd type="triangle" w="med" len="med"/>
              <a:tailEnd type="triangle" w="med" len="med"/>
            </a:ln>
            <a:effectLst/>
          </p:spPr>
        </p:cxnSp>
        <p:cxnSp>
          <p:nvCxnSpPr>
            <p:cNvPr id="57" name="Straight Connector 56"/>
            <p:cNvCxnSpPr/>
            <p:nvPr/>
          </p:nvCxnSpPr>
          <p:spPr bwMode="auto">
            <a:xfrm rot="5400000">
              <a:off x="8203628" y="5005484"/>
              <a:ext cx="428702" cy="0"/>
            </a:xfrm>
            <a:prstGeom prst="line">
              <a:avLst/>
            </a:prstGeom>
            <a:solidFill>
              <a:srgbClr val="C0C0C0"/>
            </a:solidFill>
            <a:ln w="9525" cap="flat" cmpd="sng" algn="ctr">
              <a:solidFill>
                <a:schemeClr val="tx2"/>
              </a:solidFill>
              <a:prstDash val="solid"/>
              <a:round/>
              <a:headEnd type="triangle" w="med" len="med"/>
              <a:tailEnd type="triangle" w="med" len="med"/>
            </a:ln>
            <a:effectLst/>
          </p:spPr>
        </p:cxnSp>
      </p:grpSp>
      <p:cxnSp>
        <p:nvCxnSpPr>
          <p:cNvPr id="63" name="Straight Connector 62"/>
          <p:cNvCxnSpPr/>
          <p:nvPr/>
        </p:nvCxnSpPr>
        <p:spPr bwMode="auto">
          <a:xfrm rot="5400000">
            <a:off x="2001366" y="1729075"/>
            <a:ext cx="319867" cy="0"/>
          </a:xfrm>
          <a:prstGeom prst="line">
            <a:avLst/>
          </a:prstGeom>
          <a:solidFill>
            <a:srgbClr val="C0C0C0"/>
          </a:solidFill>
          <a:ln w="9525" cap="flat" cmpd="sng" algn="ctr">
            <a:solidFill>
              <a:schemeClr val="tx2"/>
            </a:solidFill>
            <a:prstDash val="solid"/>
            <a:round/>
            <a:headEnd type="triangle" w="med" len="med"/>
            <a:tailEnd type="triangle" w="med" len="med"/>
          </a:ln>
          <a:effectLst/>
        </p:spPr>
      </p:cxnSp>
      <p:sp>
        <p:nvSpPr>
          <p:cNvPr id="73" name="TextBox 190"/>
          <p:cNvSpPr txBox="1">
            <a:spLocks noChangeArrowheads="1"/>
          </p:cNvSpPr>
          <p:nvPr/>
        </p:nvSpPr>
        <p:spPr bwMode="auto">
          <a:xfrm>
            <a:off x="307671" y="1696057"/>
            <a:ext cx="687387" cy="332399"/>
          </a:xfrm>
          <a:prstGeom prst="rect">
            <a:avLst/>
          </a:prstGeom>
          <a:noFill/>
          <a:ln w="9525">
            <a:noFill/>
            <a:miter lim="800000"/>
            <a:headEnd/>
            <a:tailEnd/>
          </a:ln>
        </p:spPr>
        <p:txBody>
          <a:bodyPr lIns="0" tIns="0" rIns="0" bIns="0">
            <a:spAutoFit/>
          </a:bodyPr>
          <a:lstStyle/>
          <a:p>
            <a:pPr indent="-279400" algn="ctr" eaLnBrk="0" hangingPunct="0">
              <a:lnSpc>
                <a:spcPct val="90000"/>
              </a:lnSpc>
              <a:buSzPct val="100000"/>
            </a:pPr>
            <a:r>
              <a:rPr lang="en-US" sz="800" dirty="0" smtClean="0"/>
              <a:t>Fully Immersive</a:t>
            </a:r>
            <a:endParaRPr lang="en-US" sz="800" dirty="0"/>
          </a:p>
          <a:p>
            <a:pPr indent="-279400" algn="ctr" eaLnBrk="0" hangingPunct="0">
              <a:lnSpc>
                <a:spcPct val="90000"/>
              </a:lnSpc>
              <a:buSzPct val="100000"/>
            </a:pPr>
            <a:r>
              <a:rPr lang="en-US" sz="800" dirty="0" smtClean="0"/>
              <a:t>Classroom</a:t>
            </a:r>
            <a:endParaRPr lang="en-US" sz="800" dirty="0"/>
          </a:p>
        </p:txBody>
      </p:sp>
      <p:sp>
        <p:nvSpPr>
          <p:cNvPr id="74" name="TextBox 190"/>
          <p:cNvSpPr txBox="1">
            <a:spLocks noChangeArrowheads="1"/>
          </p:cNvSpPr>
          <p:nvPr/>
        </p:nvSpPr>
        <p:spPr bwMode="auto">
          <a:xfrm>
            <a:off x="1940521" y="988801"/>
            <a:ext cx="687387" cy="221599"/>
          </a:xfrm>
          <a:prstGeom prst="rect">
            <a:avLst/>
          </a:prstGeom>
          <a:noFill/>
          <a:ln w="9525">
            <a:noFill/>
            <a:miter lim="800000"/>
            <a:headEnd/>
            <a:tailEnd/>
          </a:ln>
        </p:spPr>
        <p:txBody>
          <a:bodyPr wrap="square" lIns="0" tIns="0" rIns="0" bIns="0">
            <a:spAutoFit/>
          </a:bodyPr>
          <a:lstStyle/>
          <a:p>
            <a:pPr indent="-279400" algn="ctr" eaLnBrk="0" hangingPunct="0">
              <a:lnSpc>
                <a:spcPct val="90000"/>
              </a:lnSpc>
              <a:buSzPct val="100000"/>
            </a:pPr>
            <a:r>
              <a:rPr lang="en-US" sz="800" dirty="0" smtClean="0"/>
              <a:t>Remote Students</a:t>
            </a:r>
            <a:endParaRPr lang="en-US" sz="800" dirty="0"/>
          </a:p>
        </p:txBody>
      </p:sp>
      <p:sp>
        <p:nvSpPr>
          <p:cNvPr id="75" name="TextBox 190"/>
          <p:cNvSpPr txBox="1">
            <a:spLocks noChangeArrowheads="1"/>
          </p:cNvSpPr>
          <p:nvPr/>
        </p:nvSpPr>
        <p:spPr bwMode="auto">
          <a:xfrm>
            <a:off x="1699883" y="2481568"/>
            <a:ext cx="687387" cy="221599"/>
          </a:xfrm>
          <a:prstGeom prst="rect">
            <a:avLst/>
          </a:prstGeom>
          <a:noFill/>
          <a:ln w="9525">
            <a:noFill/>
            <a:miter lim="800000"/>
            <a:headEnd/>
            <a:tailEnd/>
          </a:ln>
        </p:spPr>
        <p:txBody>
          <a:bodyPr wrap="square" lIns="0" tIns="0" rIns="0" bIns="0">
            <a:spAutoFit/>
          </a:bodyPr>
          <a:lstStyle/>
          <a:p>
            <a:pPr indent="-279400" algn="ctr" eaLnBrk="0" hangingPunct="0">
              <a:lnSpc>
                <a:spcPct val="90000"/>
              </a:lnSpc>
              <a:buSzPct val="100000"/>
            </a:pPr>
            <a:r>
              <a:rPr lang="en-US" sz="800" dirty="0" smtClean="0"/>
              <a:t>Room Participants</a:t>
            </a:r>
            <a:endParaRPr lang="en-US" sz="800" dirty="0"/>
          </a:p>
        </p:txBody>
      </p:sp>
      <p:sp>
        <p:nvSpPr>
          <p:cNvPr id="76" name="TextBox 190"/>
          <p:cNvSpPr txBox="1">
            <a:spLocks noChangeArrowheads="1"/>
          </p:cNvSpPr>
          <p:nvPr/>
        </p:nvSpPr>
        <p:spPr bwMode="auto">
          <a:xfrm>
            <a:off x="2695450" y="2536967"/>
            <a:ext cx="824271" cy="110800"/>
          </a:xfrm>
          <a:prstGeom prst="rect">
            <a:avLst/>
          </a:prstGeom>
          <a:noFill/>
          <a:ln w="9525">
            <a:noFill/>
            <a:miter lim="800000"/>
            <a:headEnd/>
            <a:tailEnd/>
          </a:ln>
        </p:spPr>
        <p:txBody>
          <a:bodyPr wrap="square" lIns="0" tIns="0" rIns="0" bIns="0">
            <a:spAutoFit/>
          </a:bodyPr>
          <a:lstStyle/>
          <a:p>
            <a:pPr indent="-279400" algn="ctr" eaLnBrk="0" hangingPunct="0">
              <a:lnSpc>
                <a:spcPct val="90000"/>
              </a:lnSpc>
              <a:buSzPct val="100000"/>
            </a:pPr>
            <a:r>
              <a:rPr lang="en-US" sz="800" dirty="0" smtClean="0"/>
              <a:t>Expert/Facilitator</a:t>
            </a:r>
            <a:endParaRPr lang="en-US" sz="800" dirty="0"/>
          </a:p>
        </p:txBody>
      </p:sp>
      <p:pic>
        <p:nvPicPr>
          <p:cNvPr id="82" name="Picture 23" descr="C:\Documents and Settings\gburke\My Documents\Product Icons\a MSOffice-Visio\Final - PNG files 25percent\Video-Other\CX5000.png"/>
          <p:cNvPicPr>
            <a:picLocks noChangeAspect="1" noChangeArrowheads="1"/>
          </p:cNvPicPr>
          <p:nvPr/>
        </p:nvPicPr>
        <p:blipFill>
          <a:blip r:embed="rId9" cstate="print"/>
          <a:srcRect/>
          <a:stretch>
            <a:fillRect/>
          </a:stretch>
        </p:blipFill>
        <p:spPr bwMode="auto">
          <a:xfrm>
            <a:off x="3449463" y="888308"/>
            <a:ext cx="332294" cy="439786"/>
          </a:xfrm>
          <a:prstGeom prst="rect">
            <a:avLst/>
          </a:prstGeom>
          <a:noFill/>
          <a:ln w="9525">
            <a:noFill/>
            <a:miter lim="800000"/>
            <a:headEnd/>
            <a:tailEnd/>
          </a:ln>
        </p:spPr>
      </p:pic>
      <p:pic>
        <p:nvPicPr>
          <p:cNvPr id="27650" name="Picture 2" descr="http://www.svcommunityservices.org/images/icon_house.gif"/>
          <p:cNvPicPr>
            <a:picLocks noChangeAspect="1" noChangeArrowheads="1"/>
          </p:cNvPicPr>
          <p:nvPr/>
        </p:nvPicPr>
        <p:blipFill>
          <a:blip r:embed="rId10" cstate="print"/>
          <a:srcRect l="16549" t="21640" r="12341" b="23785"/>
          <a:stretch>
            <a:fillRect/>
          </a:stretch>
        </p:blipFill>
        <p:spPr bwMode="auto">
          <a:xfrm>
            <a:off x="5411533" y="1607145"/>
            <a:ext cx="1649030" cy="1265580"/>
          </a:xfrm>
          <a:prstGeom prst="rect">
            <a:avLst/>
          </a:prstGeom>
          <a:noFill/>
        </p:spPr>
      </p:pic>
      <p:pic>
        <p:nvPicPr>
          <p:cNvPr id="26" name="Picture 21" descr="C:\Documents and Settings\gburke\My Documents\Product Icons\a MSOffice-Visio\Final - PNG files 25percent\Video-Other\VVX 1500.png"/>
          <p:cNvPicPr>
            <a:picLocks noChangeAspect="1" noChangeArrowheads="1"/>
          </p:cNvPicPr>
          <p:nvPr/>
        </p:nvPicPr>
        <p:blipFill>
          <a:blip r:embed="rId11" cstate="print"/>
          <a:srcRect/>
          <a:stretch>
            <a:fillRect/>
          </a:stretch>
        </p:blipFill>
        <p:spPr bwMode="auto">
          <a:xfrm>
            <a:off x="5643416" y="2259987"/>
            <a:ext cx="541077" cy="491982"/>
          </a:xfrm>
          <a:prstGeom prst="rect">
            <a:avLst/>
          </a:prstGeom>
          <a:noFill/>
          <a:ln w="9525">
            <a:noFill/>
            <a:miter lim="800000"/>
            <a:headEnd/>
            <a:tailEnd/>
          </a:ln>
        </p:spPr>
      </p:pic>
      <p:pic>
        <p:nvPicPr>
          <p:cNvPr id="93" name="Picture 71"/>
          <p:cNvPicPr>
            <a:picLocks noChangeAspect="1" noChangeArrowheads="1"/>
          </p:cNvPicPr>
          <p:nvPr/>
        </p:nvPicPr>
        <p:blipFill>
          <a:blip r:embed="rId12" cstate="print"/>
          <a:srcRect/>
          <a:stretch>
            <a:fillRect/>
          </a:stretch>
        </p:blipFill>
        <p:spPr bwMode="auto">
          <a:xfrm>
            <a:off x="6658475" y="2021109"/>
            <a:ext cx="343815" cy="276253"/>
          </a:xfrm>
          <a:prstGeom prst="rect">
            <a:avLst/>
          </a:prstGeom>
          <a:noFill/>
          <a:ln w="9525">
            <a:noFill/>
            <a:miter lim="800000"/>
            <a:headEnd/>
            <a:tailEnd/>
          </a:ln>
        </p:spPr>
      </p:pic>
      <p:pic>
        <p:nvPicPr>
          <p:cNvPr id="111" name="Picture 2" descr="C:\Documents and Settings\gburke\My Documents\Product Icons\a MSOffice-Visio\Generic\Generic_ComputerPC02.png"/>
          <p:cNvPicPr>
            <a:picLocks noChangeAspect="1" noChangeArrowheads="1"/>
          </p:cNvPicPr>
          <p:nvPr/>
        </p:nvPicPr>
        <p:blipFill>
          <a:blip r:embed="rId13" cstate="print"/>
          <a:srcRect/>
          <a:stretch>
            <a:fillRect/>
          </a:stretch>
        </p:blipFill>
        <p:spPr bwMode="auto">
          <a:xfrm>
            <a:off x="6190430" y="2106551"/>
            <a:ext cx="595207" cy="721311"/>
          </a:xfrm>
          <a:prstGeom prst="rect">
            <a:avLst/>
          </a:prstGeom>
          <a:noFill/>
          <a:ln w="9525">
            <a:noFill/>
            <a:miter lim="800000"/>
            <a:headEnd/>
            <a:tailEnd/>
          </a:ln>
        </p:spPr>
      </p:pic>
      <p:pic>
        <p:nvPicPr>
          <p:cNvPr id="114" name="Picture 2" descr="http://www.svcommunityservices.org/images/icon_house.gif"/>
          <p:cNvPicPr>
            <a:picLocks noChangeAspect="1" noChangeArrowheads="1"/>
          </p:cNvPicPr>
          <p:nvPr/>
        </p:nvPicPr>
        <p:blipFill>
          <a:blip r:embed="rId10" cstate="print"/>
          <a:srcRect l="16549" t="21640" r="12341" b="23785"/>
          <a:stretch>
            <a:fillRect/>
          </a:stretch>
        </p:blipFill>
        <p:spPr bwMode="auto">
          <a:xfrm>
            <a:off x="5411533" y="391740"/>
            <a:ext cx="1649030" cy="1230862"/>
          </a:xfrm>
          <a:prstGeom prst="rect">
            <a:avLst/>
          </a:prstGeom>
          <a:noFill/>
        </p:spPr>
      </p:pic>
      <p:pic>
        <p:nvPicPr>
          <p:cNvPr id="115" name="Picture 2" descr="http://www.svcommunityservices.org/images/icon_house.gif"/>
          <p:cNvPicPr>
            <a:picLocks noChangeAspect="1" noChangeArrowheads="1"/>
          </p:cNvPicPr>
          <p:nvPr/>
        </p:nvPicPr>
        <p:blipFill>
          <a:blip r:embed="rId10" cstate="print"/>
          <a:srcRect l="16549" t="21640" r="12341" b="23785"/>
          <a:stretch>
            <a:fillRect/>
          </a:stretch>
        </p:blipFill>
        <p:spPr bwMode="auto">
          <a:xfrm>
            <a:off x="7212968" y="1607145"/>
            <a:ext cx="1649030" cy="1265580"/>
          </a:xfrm>
          <a:prstGeom prst="rect">
            <a:avLst/>
          </a:prstGeom>
          <a:noFill/>
        </p:spPr>
      </p:pic>
      <p:pic>
        <p:nvPicPr>
          <p:cNvPr id="100" name="Picture 12" descr="C:\Documents and Settings\gburke\My Documents\Product Icons\a MSOffice-Visio\Final - PNG files 25percent\Desktop Voice\SoundPoint IP 670.png"/>
          <p:cNvPicPr>
            <a:picLocks noChangeAspect="1" noChangeArrowheads="1"/>
          </p:cNvPicPr>
          <p:nvPr/>
        </p:nvPicPr>
        <p:blipFill>
          <a:blip r:embed="rId14" cstate="email"/>
          <a:srcRect/>
          <a:stretch>
            <a:fillRect/>
          </a:stretch>
        </p:blipFill>
        <p:spPr bwMode="auto">
          <a:xfrm>
            <a:off x="7468857" y="2297362"/>
            <a:ext cx="509153" cy="399187"/>
          </a:xfrm>
          <a:prstGeom prst="rect">
            <a:avLst/>
          </a:prstGeom>
          <a:noFill/>
          <a:ln w="9525">
            <a:noFill/>
            <a:miter lim="800000"/>
            <a:headEnd/>
            <a:tailEnd/>
          </a:ln>
        </p:spPr>
      </p:pic>
      <p:pic>
        <p:nvPicPr>
          <p:cNvPr id="116" name="Picture 71"/>
          <p:cNvPicPr>
            <a:picLocks noChangeAspect="1" noChangeArrowheads="1"/>
          </p:cNvPicPr>
          <p:nvPr/>
        </p:nvPicPr>
        <p:blipFill>
          <a:blip r:embed="rId12" cstate="print"/>
          <a:srcRect/>
          <a:stretch>
            <a:fillRect/>
          </a:stretch>
        </p:blipFill>
        <p:spPr bwMode="auto">
          <a:xfrm>
            <a:off x="7324347" y="2048093"/>
            <a:ext cx="343815" cy="276253"/>
          </a:xfrm>
          <a:prstGeom prst="rect">
            <a:avLst/>
          </a:prstGeom>
          <a:noFill/>
          <a:ln w="9525">
            <a:noFill/>
            <a:miter lim="800000"/>
            <a:headEnd/>
            <a:tailEnd/>
          </a:ln>
        </p:spPr>
      </p:pic>
      <p:pic>
        <p:nvPicPr>
          <p:cNvPr id="120" name="Picture 2" descr="C:\Documents and Settings\gburke\My Documents\Product Icons\a MSOffice-Visio\Generic\Generic_ComputerPC02.png"/>
          <p:cNvPicPr>
            <a:picLocks noChangeAspect="1" noChangeArrowheads="1"/>
          </p:cNvPicPr>
          <p:nvPr/>
        </p:nvPicPr>
        <p:blipFill>
          <a:blip r:embed="rId13" cstate="print"/>
          <a:srcRect/>
          <a:stretch>
            <a:fillRect/>
          </a:stretch>
        </p:blipFill>
        <p:spPr bwMode="auto">
          <a:xfrm>
            <a:off x="6204285" y="822608"/>
            <a:ext cx="595207" cy="721311"/>
          </a:xfrm>
          <a:prstGeom prst="rect">
            <a:avLst/>
          </a:prstGeom>
          <a:noFill/>
          <a:ln w="9525">
            <a:noFill/>
            <a:miter lim="800000"/>
            <a:headEnd/>
            <a:tailEnd/>
          </a:ln>
        </p:spPr>
      </p:pic>
      <p:pic>
        <p:nvPicPr>
          <p:cNvPr id="121" name="Picture 71"/>
          <p:cNvPicPr>
            <a:picLocks noChangeAspect="1" noChangeArrowheads="1"/>
          </p:cNvPicPr>
          <p:nvPr/>
        </p:nvPicPr>
        <p:blipFill>
          <a:blip r:embed="rId12" cstate="print"/>
          <a:srcRect/>
          <a:stretch>
            <a:fillRect/>
          </a:stretch>
        </p:blipFill>
        <p:spPr bwMode="auto">
          <a:xfrm>
            <a:off x="6627584" y="1405792"/>
            <a:ext cx="343815" cy="276253"/>
          </a:xfrm>
          <a:prstGeom prst="rect">
            <a:avLst/>
          </a:prstGeom>
          <a:noFill/>
          <a:ln w="9525">
            <a:noFill/>
            <a:miter lim="800000"/>
            <a:headEnd/>
            <a:tailEnd/>
          </a:ln>
        </p:spPr>
      </p:pic>
      <p:pic>
        <p:nvPicPr>
          <p:cNvPr id="91" name="Picture 13" descr="C:\Documents and Settings\gburke\My Documents\Product Icons\a MSOffice-Visio\Final - PNG files 25percent\TP-RoomPersonal\HDX4000.png"/>
          <p:cNvPicPr>
            <a:picLocks noChangeAspect="1" noChangeArrowheads="1"/>
          </p:cNvPicPr>
          <p:nvPr/>
        </p:nvPicPr>
        <p:blipFill>
          <a:blip r:embed="rId4" cstate="print"/>
          <a:srcRect/>
          <a:stretch>
            <a:fillRect/>
          </a:stretch>
        </p:blipFill>
        <p:spPr bwMode="auto">
          <a:xfrm>
            <a:off x="8059550" y="2125340"/>
            <a:ext cx="393828" cy="571209"/>
          </a:xfrm>
          <a:prstGeom prst="rect">
            <a:avLst/>
          </a:prstGeom>
          <a:noFill/>
          <a:ln w="9525">
            <a:noFill/>
            <a:miter lim="800000"/>
            <a:headEnd/>
            <a:tailEnd/>
          </a:ln>
        </p:spPr>
      </p:pic>
      <p:sp>
        <p:nvSpPr>
          <p:cNvPr id="122" name="TextBox 190"/>
          <p:cNvSpPr txBox="1">
            <a:spLocks noChangeArrowheads="1"/>
          </p:cNvSpPr>
          <p:nvPr/>
        </p:nvSpPr>
        <p:spPr bwMode="auto">
          <a:xfrm>
            <a:off x="4908928" y="1105540"/>
            <a:ext cx="646381" cy="332399"/>
          </a:xfrm>
          <a:prstGeom prst="rect">
            <a:avLst/>
          </a:prstGeom>
          <a:noFill/>
          <a:ln w="9525">
            <a:noFill/>
            <a:miter lim="800000"/>
            <a:headEnd/>
            <a:tailEnd/>
          </a:ln>
        </p:spPr>
        <p:txBody>
          <a:bodyPr wrap="square" lIns="0" tIns="0" rIns="0" bIns="0">
            <a:spAutoFit/>
          </a:bodyPr>
          <a:lstStyle/>
          <a:p>
            <a:pPr indent="-279400" eaLnBrk="0" hangingPunct="0">
              <a:lnSpc>
                <a:spcPct val="90000"/>
              </a:lnSpc>
              <a:buSzPct val="100000"/>
            </a:pPr>
            <a:r>
              <a:rPr lang="en-US" sz="800" dirty="0" smtClean="0"/>
              <a:t>SIP Phone and HD Video End Point</a:t>
            </a:r>
            <a:endParaRPr lang="en-US" sz="800" dirty="0"/>
          </a:p>
        </p:txBody>
      </p:sp>
      <p:sp>
        <p:nvSpPr>
          <p:cNvPr id="123" name="TextBox 190"/>
          <p:cNvSpPr txBox="1">
            <a:spLocks noChangeArrowheads="1"/>
          </p:cNvSpPr>
          <p:nvPr/>
        </p:nvSpPr>
        <p:spPr bwMode="auto">
          <a:xfrm>
            <a:off x="4936638" y="2048093"/>
            <a:ext cx="587465" cy="443198"/>
          </a:xfrm>
          <a:prstGeom prst="rect">
            <a:avLst/>
          </a:prstGeom>
          <a:noFill/>
          <a:ln w="9525">
            <a:noFill/>
            <a:miter lim="800000"/>
            <a:headEnd/>
            <a:tailEnd/>
          </a:ln>
        </p:spPr>
        <p:txBody>
          <a:bodyPr wrap="square" lIns="0" tIns="0" rIns="0" bIns="0">
            <a:spAutoFit/>
          </a:bodyPr>
          <a:lstStyle/>
          <a:p>
            <a:pPr indent="-279400" eaLnBrk="0" hangingPunct="0">
              <a:lnSpc>
                <a:spcPct val="90000"/>
              </a:lnSpc>
              <a:buSzPct val="100000"/>
            </a:pPr>
            <a:r>
              <a:rPr lang="en-US" sz="800" dirty="0" smtClean="0"/>
              <a:t>SIP Voice and Video Application Phone</a:t>
            </a:r>
            <a:endParaRPr lang="en-US" sz="800" dirty="0"/>
          </a:p>
        </p:txBody>
      </p:sp>
      <p:sp>
        <p:nvSpPr>
          <p:cNvPr id="124" name="TextBox 190"/>
          <p:cNvSpPr txBox="1">
            <a:spLocks noChangeArrowheads="1"/>
          </p:cNvSpPr>
          <p:nvPr/>
        </p:nvSpPr>
        <p:spPr bwMode="auto">
          <a:xfrm>
            <a:off x="8130679" y="1669655"/>
            <a:ext cx="645398" cy="332399"/>
          </a:xfrm>
          <a:prstGeom prst="rect">
            <a:avLst/>
          </a:prstGeom>
          <a:noFill/>
          <a:ln w="9525">
            <a:noFill/>
            <a:miter lim="800000"/>
            <a:headEnd/>
            <a:tailEnd/>
          </a:ln>
        </p:spPr>
        <p:txBody>
          <a:bodyPr wrap="square" lIns="0" tIns="0" rIns="0" bIns="0">
            <a:spAutoFit/>
          </a:bodyPr>
          <a:lstStyle/>
          <a:p>
            <a:pPr indent="-279400" eaLnBrk="0" hangingPunct="0">
              <a:lnSpc>
                <a:spcPct val="90000"/>
              </a:lnSpc>
              <a:buSzPct val="100000"/>
            </a:pPr>
            <a:r>
              <a:rPr lang="en-US" sz="800" dirty="0" smtClean="0"/>
              <a:t>SIP Phone and Personal Telepresence</a:t>
            </a:r>
            <a:endParaRPr lang="en-US" sz="800" dirty="0"/>
          </a:p>
        </p:txBody>
      </p:sp>
      <p:pic>
        <p:nvPicPr>
          <p:cNvPr id="27656" name="Picture 8" descr="http://www.orbis-it.com/icon-building.jpg"/>
          <p:cNvPicPr>
            <a:picLocks noChangeAspect="1" noChangeArrowheads="1"/>
          </p:cNvPicPr>
          <p:nvPr/>
        </p:nvPicPr>
        <p:blipFill>
          <a:blip r:embed="rId15" cstate="print"/>
          <a:srcRect/>
          <a:stretch>
            <a:fillRect/>
          </a:stretch>
        </p:blipFill>
        <p:spPr bwMode="auto">
          <a:xfrm>
            <a:off x="7491773" y="721010"/>
            <a:ext cx="612244" cy="784972"/>
          </a:xfrm>
          <a:prstGeom prst="rect">
            <a:avLst/>
          </a:prstGeom>
          <a:noFill/>
        </p:spPr>
      </p:pic>
      <p:sp>
        <p:nvSpPr>
          <p:cNvPr id="125" name="TextBox 190"/>
          <p:cNvSpPr txBox="1">
            <a:spLocks noChangeArrowheads="1"/>
          </p:cNvSpPr>
          <p:nvPr/>
        </p:nvSpPr>
        <p:spPr bwMode="auto">
          <a:xfrm>
            <a:off x="8130679" y="1099598"/>
            <a:ext cx="645398" cy="221599"/>
          </a:xfrm>
          <a:prstGeom prst="rect">
            <a:avLst/>
          </a:prstGeom>
          <a:noFill/>
          <a:ln w="9525">
            <a:noFill/>
            <a:miter lim="800000"/>
            <a:headEnd/>
            <a:tailEnd/>
          </a:ln>
        </p:spPr>
        <p:txBody>
          <a:bodyPr wrap="square" lIns="0" tIns="0" rIns="0" bIns="0">
            <a:spAutoFit/>
          </a:bodyPr>
          <a:lstStyle/>
          <a:p>
            <a:pPr indent="-279400" eaLnBrk="0" hangingPunct="0">
              <a:lnSpc>
                <a:spcPct val="90000"/>
              </a:lnSpc>
              <a:buSzPct val="100000"/>
            </a:pPr>
            <a:r>
              <a:rPr lang="en-US" sz="800" dirty="0" smtClean="0"/>
              <a:t>Dorm Living Spaces</a:t>
            </a:r>
            <a:endParaRPr lang="en-US" sz="800" dirty="0"/>
          </a:p>
        </p:txBody>
      </p:sp>
      <p:cxnSp>
        <p:nvCxnSpPr>
          <p:cNvPr id="127" name="Straight Connector 126"/>
          <p:cNvCxnSpPr>
            <a:stCxn id="121" idx="3"/>
          </p:cNvCxnSpPr>
          <p:nvPr/>
        </p:nvCxnSpPr>
        <p:spPr bwMode="auto">
          <a:xfrm flipV="1">
            <a:off x="6971399" y="1328094"/>
            <a:ext cx="632957" cy="215825"/>
          </a:xfrm>
          <a:prstGeom prst="line">
            <a:avLst/>
          </a:prstGeom>
          <a:solidFill>
            <a:srgbClr val="C0C0C0"/>
          </a:solidFill>
          <a:ln w="9525" cap="flat" cmpd="sng" algn="ctr">
            <a:solidFill>
              <a:schemeClr val="tx2"/>
            </a:solidFill>
            <a:prstDash val="solid"/>
            <a:round/>
            <a:headEnd type="triangle" w="med" len="med"/>
            <a:tailEnd type="triangle" w="med" len="med"/>
          </a:ln>
          <a:effectLst/>
        </p:spPr>
      </p:cxnSp>
      <p:cxnSp>
        <p:nvCxnSpPr>
          <p:cNvPr id="130" name="Straight Connector 129"/>
          <p:cNvCxnSpPr>
            <a:endCxn id="93" idx="3"/>
          </p:cNvCxnSpPr>
          <p:nvPr/>
        </p:nvCxnSpPr>
        <p:spPr bwMode="auto">
          <a:xfrm rot="5400000">
            <a:off x="6887752" y="1442632"/>
            <a:ext cx="831142" cy="602066"/>
          </a:xfrm>
          <a:prstGeom prst="line">
            <a:avLst/>
          </a:prstGeom>
          <a:solidFill>
            <a:srgbClr val="C0C0C0"/>
          </a:solidFill>
          <a:ln w="9525" cap="flat" cmpd="sng" algn="ctr">
            <a:solidFill>
              <a:schemeClr val="tx2"/>
            </a:solidFill>
            <a:prstDash val="solid"/>
            <a:round/>
            <a:headEnd type="triangle" w="med" len="med"/>
            <a:tailEnd type="triangle" w="med" len="med"/>
          </a:ln>
          <a:effectLst/>
        </p:spPr>
      </p:cxnSp>
      <p:cxnSp>
        <p:nvCxnSpPr>
          <p:cNvPr id="147" name="Straight Connector 146"/>
          <p:cNvCxnSpPr>
            <a:endCxn id="116" idx="0"/>
          </p:cNvCxnSpPr>
          <p:nvPr/>
        </p:nvCxnSpPr>
        <p:spPr bwMode="auto">
          <a:xfrm rot="5400000">
            <a:off x="7190309" y="1634043"/>
            <a:ext cx="719996" cy="108104"/>
          </a:xfrm>
          <a:prstGeom prst="line">
            <a:avLst/>
          </a:prstGeom>
          <a:solidFill>
            <a:srgbClr val="C0C0C0"/>
          </a:solidFill>
          <a:ln w="9525" cap="flat" cmpd="sng" algn="ctr">
            <a:solidFill>
              <a:schemeClr val="tx2"/>
            </a:solidFill>
            <a:prstDash val="solid"/>
            <a:round/>
            <a:headEnd type="triangle" w="med" len="med"/>
            <a:tailEnd type="triangle" w="med" len="med"/>
          </a:ln>
          <a:effectLst/>
        </p:spPr>
      </p:cxnSp>
      <p:pic>
        <p:nvPicPr>
          <p:cNvPr id="12" name="Picture 18" descr="C:\Documents and Settings\gburke\My Documents\Product Icons\a MSOffice-Visio\Final - PNG files 25percent\Wireless\SpectraLink 8030.png"/>
          <p:cNvPicPr>
            <a:picLocks noChangeAspect="1" noChangeArrowheads="1"/>
          </p:cNvPicPr>
          <p:nvPr/>
        </p:nvPicPr>
        <p:blipFill>
          <a:blip r:embed="rId16" cstate="print"/>
          <a:srcRect/>
          <a:stretch>
            <a:fillRect/>
          </a:stretch>
        </p:blipFill>
        <p:spPr bwMode="auto">
          <a:xfrm>
            <a:off x="6027961" y="1829077"/>
            <a:ext cx="287352" cy="384064"/>
          </a:xfrm>
          <a:prstGeom prst="rect">
            <a:avLst/>
          </a:prstGeom>
          <a:noFill/>
          <a:ln w="9525">
            <a:noFill/>
            <a:miter lim="800000"/>
            <a:headEnd/>
            <a:tailEnd/>
          </a:ln>
        </p:spPr>
      </p:pic>
      <p:pic>
        <p:nvPicPr>
          <p:cNvPr id="33" name="Picture 27" descr="SPIP 5000.png"/>
          <p:cNvPicPr>
            <a:picLocks noChangeAspect="1"/>
          </p:cNvPicPr>
          <p:nvPr/>
        </p:nvPicPr>
        <p:blipFill>
          <a:blip r:embed="rId17" cstate="print">
            <a:clrChange>
              <a:clrFrom>
                <a:srgbClr val="FFFFFF"/>
              </a:clrFrom>
              <a:clrTo>
                <a:srgbClr val="FFFFFF">
                  <a:alpha val="0"/>
                </a:srgbClr>
              </a:clrTo>
            </a:clrChange>
          </a:blip>
          <a:srcRect/>
          <a:stretch>
            <a:fillRect/>
          </a:stretch>
        </p:blipFill>
        <p:spPr bwMode="auto">
          <a:xfrm>
            <a:off x="5671126" y="1085024"/>
            <a:ext cx="465307" cy="465185"/>
          </a:xfrm>
          <a:prstGeom prst="rect">
            <a:avLst/>
          </a:prstGeom>
          <a:noFill/>
          <a:ln w="9525">
            <a:noFill/>
            <a:miter lim="800000"/>
            <a:headEnd/>
            <a:tailEnd/>
          </a:ln>
        </p:spPr>
      </p:pic>
      <p:grpSp>
        <p:nvGrpSpPr>
          <p:cNvPr id="5" name="Group 746"/>
          <p:cNvGrpSpPr/>
          <p:nvPr/>
        </p:nvGrpSpPr>
        <p:grpSpPr>
          <a:xfrm>
            <a:off x="7504461" y="4747782"/>
            <a:ext cx="1389309" cy="842119"/>
            <a:chOff x="-22689" y="4888006"/>
            <a:chExt cx="1699089" cy="1075546"/>
          </a:xfrm>
        </p:grpSpPr>
        <p:pic>
          <p:nvPicPr>
            <p:cNvPr id="173" name="Picture 189" descr="Mobile-Responder.tif"/>
            <p:cNvPicPr>
              <a:picLocks noChangeAspect="1"/>
            </p:cNvPicPr>
            <p:nvPr/>
          </p:nvPicPr>
          <p:blipFill>
            <a:blip r:embed="rId18" cstate="email"/>
            <a:srcRect/>
            <a:stretch>
              <a:fillRect/>
            </a:stretch>
          </p:blipFill>
          <p:spPr bwMode="auto">
            <a:xfrm>
              <a:off x="685800" y="4888006"/>
              <a:ext cx="495300" cy="640975"/>
            </a:xfrm>
            <a:prstGeom prst="rect">
              <a:avLst/>
            </a:prstGeom>
            <a:noFill/>
            <a:ln w="9525">
              <a:noFill/>
              <a:miter lim="800000"/>
              <a:headEnd/>
              <a:tailEnd/>
            </a:ln>
          </p:spPr>
        </p:pic>
        <p:sp>
          <p:nvSpPr>
            <p:cNvPr id="174" name="Rectangle 173"/>
            <p:cNvSpPr/>
            <p:nvPr/>
          </p:nvSpPr>
          <p:spPr>
            <a:xfrm>
              <a:off x="-22689" y="5562601"/>
              <a:ext cx="1699089" cy="400951"/>
            </a:xfrm>
            <a:prstGeom prst="rect">
              <a:avLst/>
            </a:prstGeom>
          </p:spPr>
          <p:txBody>
            <a:bodyPr wrap="square">
              <a:spAutoFit/>
            </a:bodyPr>
            <a:lstStyle/>
            <a:p>
              <a:pPr indent="-279400" algn="ctr" eaLnBrk="0" hangingPunct="0">
                <a:lnSpc>
                  <a:spcPct val="90000"/>
                </a:lnSpc>
                <a:buSzPct val="100000"/>
              </a:pPr>
              <a:r>
                <a:rPr lang="en-US" sz="800" dirty="0" smtClean="0">
                  <a:solidFill>
                    <a:srgbClr val="000000"/>
                  </a:solidFill>
                  <a:latin typeface="Arial" charset="0"/>
                </a:rPr>
                <a:t>Mobile  Video</a:t>
              </a:r>
            </a:p>
            <a:p>
              <a:pPr indent="-279400" algn="ctr" eaLnBrk="0" hangingPunct="0">
                <a:lnSpc>
                  <a:spcPct val="90000"/>
                </a:lnSpc>
                <a:buSzPct val="100000"/>
              </a:pPr>
              <a:r>
                <a:rPr lang="en-US" sz="800" dirty="0" smtClean="0">
                  <a:solidFill>
                    <a:srgbClr val="000000"/>
                  </a:solidFill>
                  <a:latin typeface="Arial" charset="0"/>
                </a:rPr>
                <a:t>Conferencing Unit</a:t>
              </a:r>
              <a:endParaRPr lang="en-US" sz="800" dirty="0">
                <a:solidFill>
                  <a:srgbClr val="000000"/>
                </a:solidFill>
                <a:latin typeface="Arial" charset="0"/>
              </a:endParaRPr>
            </a:p>
          </p:txBody>
        </p:sp>
      </p:grpSp>
      <p:pic>
        <p:nvPicPr>
          <p:cNvPr id="27658" name="Picture 10" descr="http://farm5.static.flickr.com/4035/4663503458_77acbaedc2_z.jpg"/>
          <p:cNvPicPr>
            <a:picLocks noChangeAspect="1" noChangeArrowheads="1"/>
          </p:cNvPicPr>
          <p:nvPr/>
        </p:nvPicPr>
        <p:blipFill>
          <a:blip r:embed="rId19" cstate="print"/>
          <a:srcRect/>
          <a:stretch>
            <a:fillRect/>
          </a:stretch>
        </p:blipFill>
        <p:spPr bwMode="auto">
          <a:xfrm>
            <a:off x="5886915" y="3655162"/>
            <a:ext cx="1609340" cy="1609340"/>
          </a:xfrm>
          <a:prstGeom prst="rect">
            <a:avLst/>
          </a:prstGeom>
          <a:noFill/>
        </p:spPr>
      </p:pic>
      <p:sp>
        <p:nvSpPr>
          <p:cNvPr id="176" name="TextBox 190"/>
          <p:cNvSpPr txBox="1">
            <a:spLocks noChangeArrowheads="1"/>
          </p:cNvSpPr>
          <p:nvPr/>
        </p:nvSpPr>
        <p:spPr bwMode="auto">
          <a:xfrm>
            <a:off x="5005913" y="4890325"/>
            <a:ext cx="554054" cy="332399"/>
          </a:xfrm>
          <a:prstGeom prst="rect">
            <a:avLst/>
          </a:prstGeom>
          <a:noFill/>
          <a:ln w="9525">
            <a:noFill/>
            <a:miter lim="800000"/>
            <a:headEnd/>
            <a:tailEnd/>
          </a:ln>
        </p:spPr>
        <p:txBody>
          <a:bodyPr wrap="square" lIns="0" tIns="0" rIns="0" bIns="0">
            <a:spAutoFit/>
          </a:bodyPr>
          <a:lstStyle/>
          <a:p>
            <a:pPr indent="-279400" algn="ctr" eaLnBrk="0" hangingPunct="0">
              <a:lnSpc>
                <a:spcPct val="90000"/>
              </a:lnSpc>
              <a:buSzPct val="100000"/>
            </a:pPr>
            <a:r>
              <a:rPr lang="en-US" sz="800" dirty="0" smtClean="0"/>
              <a:t>Mobile Phone or Tablet</a:t>
            </a:r>
          </a:p>
        </p:txBody>
      </p:sp>
      <p:sp>
        <p:nvSpPr>
          <p:cNvPr id="177" name="Rectangle 176"/>
          <p:cNvSpPr/>
          <p:nvPr/>
        </p:nvSpPr>
        <p:spPr>
          <a:xfrm>
            <a:off x="6474113" y="5728366"/>
            <a:ext cx="1177247" cy="313932"/>
          </a:xfrm>
          <a:prstGeom prst="rect">
            <a:avLst/>
          </a:prstGeom>
        </p:spPr>
        <p:txBody>
          <a:bodyPr wrap="square">
            <a:spAutoFit/>
          </a:bodyPr>
          <a:lstStyle/>
          <a:p>
            <a:pPr indent="-279400" algn="ctr" eaLnBrk="0" hangingPunct="0">
              <a:lnSpc>
                <a:spcPct val="90000"/>
              </a:lnSpc>
              <a:buSzPct val="100000"/>
            </a:pPr>
            <a:r>
              <a:rPr lang="en-US" sz="800" dirty="0" smtClean="0">
                <a:solidFill>
                  <a:srgbClr val="000000"/>
                </a:solidFill>
                <a:latin typeface="Arial" charset="0"/>
              </a:rPr>
              <a:t>Video Conferencing Client on Laptop</a:t>
            </a:r>
            <a:endParaRPr lang="en-US" sz="800" dirty="0">
              <a:solidFill>
                <a:srgbClr val="000000"/>
              </a:solidFill>
              <a:latin typeface="Arial" charset="0"/>
            </a:endParaRPr>
          </a:p>
        </p:txBody>
      </p:sp>
      <p:pic>
        <p:nvPicPr>
          <p:cNvPr id="102" name="Picture 17" descr="C:\Documents and Settings\gburke\My Documents\Product Icons\a MSOffice-Visio\Final - PNG files 25percent\Video-Other\PVX.png"/>
          <p:cNvPicPr>
            <a:picLocks noChangeAspect="1" noChangeArrowheads="1"/>
          </p:cNvPicPr>
          <p:nvPr/>
        </p:nvPicPr>
        <p:blipFill>
          <a:blip r:embed="rId20" cstate="email"/>
          <a:srcRect/>
          <a:stretch>
            <a:fillRect/>
          </a:stretch>
        </p:blipFill>
        <p:spPr bwMode="auto">
          <a:xfrm>
            <a:off x="6815540" y="5222699"/>
            <a:ext cx="508268" cy="457188"/>
          </a:xfrm>
          <a:prstGeom prst="rect">
            <a:avLst/>
          </a:prstGeom>
          <a:noFill/>
          <a:ln w="9525">
            <a:noFill/>
            <a:miter lim="800000"/>
            <a:headEnd/>
            <a:tailEnd/>
          </a:ln>
        </p:spPr>
      </p:pic>
      <p:pic>
        <p:nvPicPr>
          <p:cNvPr id="168" name="Picture 132" descr="Generic_PDA.png"/>
          <p:cNvPicPr>
            <a:picLocks noChangeAspect="1"/>
          </p:cNvPicPr>
          <p:nvPr/>
        </p:nvPicPr>
        <p:blipFill>
          <a:blip r:embed="rId21" cstate="print"/>
          <a:srcRect/>
          <a:stretch>
            <a:fillRect/>
          </a:stretch>
        </p:blipFill>
        <p:spPr bwMode="auto">
          <a:xfrm>
            <a:off x="5225894" y="4405078"/>
            <a:ext cx="188416" cy="342704"/>
          </a:xfrm>
          <a:prstGeom prst="rect">
            <a:avLst/>
          </a:prstGeom>
          <a:noFill/>
          <a:ln w="9525">
            <a:noFill/>
            <a:miter lim="800000"/>
            <a:headEnd/>
            <a:tailEnd/>
          </a:ln>
        </p:spPr>
      </p:pic>
      <p:grpSp>
        <p:nvGrpSpPr>
          <p:cNvPr id="6" name="Group 740"/>
          <p:cNvGrpSpPr/>
          <p:nvPr/>
        </p:nvGrpSpPr>
        <p:grpSpPr>
          <a:xfrm>
            <a:off x="5524103" y="5070440"/>
            <a:ext cx="1022750" cy="949703"/>
            <a:chOff x="304800" y="2159799"/>
            <a:chExt cx="1181100" cy="1212954"/>
          </a:xfrm>
        </p:grpSpPr>
        <p:pic>
          <p:nvPicPr>
            <p:cNvPr id="170" name="Picture 124" descr="Generic_MobileVideoHeadset500.png"/>
            <p:cNvPicPr>
              <a:picLocks noChangeAspect="1"/>
            </p:cNvPicPr>
            <p:nvPr/>
          </p:nvPicPr>
          <p:blipFill>
            <a:blip r:embed="rId22" cstate="email"/>
            <a:srcRect/>
            <a:stretch>
              <a:fillRect/>
            </a:stretch>
          </p:blipFill>
          <p:spPr bwMode="auto">
            <a:xfrm flipH="1">
              <a:off x="761999" y="2159799"/>
              <a:ext cx="282113" cy="802259"/>
            </a:xfrm>
            <a:prstGeom prst="rect">
              <a:avLst/>
            </a:prstGeom>
            <a:noFill/>
            <a:ln w="9525">
              <a:noFill/>
              <a:miter lim="800000"/>
              <a:headEnd/>
              <a:tailEnd/>
            </a:ln>
          </p:spPr>
        </p:pic>
        <p:sp>
          <p:nvSpPr>
            <p:cNvPr id="171" name="Rectangle 170"/>
            <p:cNvSpPr/>
            <p:nvPr/>
          </p:nvSpPr>
          <p:spPr>
            <a:xfrm>
              <a:off x="304800" y="2971801"/>
              <a:ext cx="1181100" cy="400952"/>
            </a:xfrm>
            <a:prstGeom prst="rect">
              <a:avLst/>
            </a:prstGeom>
          </p:spPr>
          <p:txBody>
            <a:bodyPr wrap="square">
              <a:spAutoFit/>
            </a:bodyPr>
            <a:lstStyle/>
            <a:p>
              <a:pPr indent="-279400" algn="ctr" eaLnBrk="0" hangingPunct="0">
                <a:lnSpc>
                  <a:spcPct val="90000"/>
                </a:lnSpc>
                <a:buSzPct val="100000"/>
              </a:pPr>
              <a:r>
                <a:rPr lang="en-US" sz="800" dirty="0" smtClean="0">
                  <a:solidFill>
                    <a:srgbClr val="000000"/>
                  </a:solidFill>
                  <a:latin typeface="Arial" charset="0"/>
                </a:rPr>
                <a:t>Wearable Video Communication</a:t>
              </a:r>
              <a:endParaRPr lang="en-US" sz="800" dirty="0">
                <a:solidFill>
                  <a:srgbClr val="000000"/>
                </a:solidFill>
                <a:latin typeface="Arial" charset="0"/>
              </a:endParaRPr>
            </a:p>
          </p:txBody>
        </p:sp>
      </p:grpSp>
      <p:sp>
        <p:nvSpPr>
          <p:cNvPr id="175" name="TextBox 190"/>
          <p:cNvSpPr txBox="1">
            <a:spLocks noChangeArrowheads="1"/>
          </p:cNvSpPr>
          <p:nvPr/>
        </p:nvSpPr>
        <p:spPr bwMode="auto">
          <a:xfrm>
            <a:off x="6036371" y="3585968"/>
            <a:ext cx="1339743" cy="221599"/>
          </a:xfrm>
          <a:prstGeom prst="rect">
            <a:avLst/>
          </a:prstGeom>
          <a:noFill/>
          <a:ln w="9525">
            <a:noFill/>
            <a:miter lim="800000"/>
            <a:headEnd/>
            <a:tailEnd/>
          </a:ln>
        </p:spPr>
        <p:txBody>
          <a:bodyPr wrap="square" lIns="0" tIns="0" rIns="0" bIns="0">
            <a:spAutoFit/>
          </a:bodyPr>
          <a:lstStyle/>
          <a:p>
            <a:pPr indent="-279400" algn="ctr" eaLnBrk="0" hangingPunct="0">
              <a:lnSpc>
                <a:spcPct val="90000"/>
              </a:lnSpc>
              <a:buSzPct val="100000"/>
            </a:pPr>
            <a:r>
              <a:rPr lang="en-US" sz="800" dirty="0" smtClean="0"/>
              <a:t>Wireless Network</a:t>
            </a:r>
          </a:p>
          <a:p>
            <a:pPr indent="-279400" algn="ctr" eaLnBrk="0" hangingPunct="0">
              <a:lnSpc>
                <a:spcPct val="90000"/>
              </a:lnSpc>
              <a:buSzPct val="100000"/>
            </a:pPr>
            <a:r>
              <a:rPr lang="en-US" sz="800" dirty="0" smtClean="0"/>
              <a:t>Wi-Fi/3G/4G/Satcom</a:t>
            </a:r>
          </a:p>
        </p:txBody>
      </p:sp>
      <p:pic>
        <p:nvPicPr>
          <p:cNvPr id="180" name="Picture 8" descr="http://www.orbis-it.com/icon-building.jpg"/>
          <p:cNvPicPr>
            <a:picLocks noChangeAspect="1" noChangeArrowheads="1"/>
          </p:cNvPicPr>
          <p:nvPr/>
        </p:nvPicPr>
        <p:blipFill>
          <a:blip r:embed="rId15" cstate="print"/>
          <a:srcRect/>
          <a:stretch>
            <a:fillRect/>
          </a:stretch>
        </p:blipFill>
        <p:spPr bwMode="auto">
          <a:xfrm>
            <a:off x="380661" y="4754492"/>
            <a:ext cx="824498" cy="1057108"/>
          </a:xfrm>
          <a:prstGeom prst="rect">
            <a:avLst/>
          </a:prstGeom>
          <a:noFill/>
        </p:spPr>
      </p:pic>
      <p:pic>
        <p:nvPicPr>
          <p:cNvPr id="179" name="Picture 178" descr="OTX_conf_v2(FINAL3).png"/>
          <p:cNvPicPr>
            <a:picLocks noChangeAspect="1"/>
          </p:cNvPicPr>
          <p:nvPr/>
        </p:nvPicPr>
        <p:blipFill>
          <a:blip r:embed="rId23" cstate="email">
            <a:clrChange>
              <a:clrFrom>
                <a:srgbClr val="FFFFFF"/>
              </a:clrFrom>
              <a:clrTo>
                <a:srgbClr val="FFFFFF">
                  <a:alpha val="0"/>
                </a:srgbClr>
              </a:clrTo>
            </a:clrChange>
          </a:blip>
          <a:stretch>
            <a:fillRect/>
          </a:stretch>
        </p:blipFill>
        <p:spPr>
          <a:xfrm>
            <a:off x="625380" y="5113799"/>
            <a:ext cx="918574" cy="983809"/>
          </a:xfrm>
          <a:prstGeom prst="rect">
            <a:avLst/>
          </a:prstGeom>
        </p:spPr>
      </p:pic>
      <p:pic>
        <p:nvPicPr>
          <p:cNvPr id="182" name="Picture 8" descr="http://www.orbis-it.com/icon-building.jpg"/>
          <p:cNvPicPr>
            <a:picLocks noChangeAspect="1" noChangeArrowheads="1"/>
          </p:cNvPicPr>
          <p:nvPr/>
        </p:nvPicPr>
        <p:blipFill>
          <a:blip r:embed="rId15" cstate="print"/>
          <a:srcRect/>
          <a:stretch>
            <a:fillRect/>
          </a:stretch>
        </p:blipFill>
        <p:spPr bwMode="auto">
          <a:xfrm>
            <a:off x="482724" y="3699376"/>
            <a:ext cx="536963" cy="688453"/>
          </a:xfrm>
          <a:prstGeom prst="rect">
            <a:avLst/>
          </a:prstGeom>
          <a:noFill/>
        </p:spPr>
      </p:pic>
      <p:pic>
        <p:nvPicPr>
          <p:cNvPr id="22" name="Picture 4" descr="C:\Documents and Settings\gburke\My Documents\Product Icons\a MSOffice-Visio\Final - PNG files 25percent\TP-RoomPersonal\HDX-ExecCtr.png"/>
          <p:cNvPicPr>
            <a:picLocks noChangeAspect="1" noChangeArrowheads="1"/>
          </p:cNvPicPr>
          <p:nvPr/>
        </p:nvPicPr>
        <p:blipFill>
          <a:blip r:embed="rId7" cstate="print"/>
          <a:srcRect/>
          <a:stretch>
            <a:fillRect/>
          </a:stretch>
        </p:blipFill>
        <p:spPr bwMode="auto">
          <a:xfrm>
            <a:off x="674909" y="3942977"/>
            <a:ext cx="530250" cy="707820"/>
          </a:xfrm>
          <a:prstGeom prst="rect">
            <a:avLst/>
          </a:prstGeom>
          <a:noFill/>
          <a:ln w="9525">
            <a:noFill/>
            <a:miter lim="800000"/>
            <a:headEnd/>
            <a:tailEnd/>
          </a:ln>
        </p:spPr>
      </p:pic>
      <p:pic>
        <p:nvPicPr>
          <p:cNvPr id="183" name="Picture 8" descr="http://www.orbis-it.com/icon-building.jpg"/>
          <p:cNvPicPr>
            <a:picLocks noChangeAspect="1" noChangeArrowheads="1"/>
          </p:cNvPicPr>
          <p:nvPr/>
        </p:nvPicPr>
        <p:blipFill>
          <a:blip r:embed="rId15" cstate="print"/>
          <a:srcRect/>
          <a:stretch>
            <a:fillRect/>
          </a:stretch>
        </p:blipFill>
        <p:spPr bwMode="auto">
          <a:xfrm>
            <a:off x="1973692" y="3768651"/>
            <a:ext cx="536963" cy="688453"/>
          </a:xfrm>
          <a:prstGeom prst="rect">
            <a:avLst/>
          </a:prstGeom>
          <a:noFill/>
        </p:spPr>
      </p:pic>
      <p:pic>
        <p:nvPicPr>
          <p:cNvPr id="178" name="Picture 13" descr="C:\Documents and Settings\gburke\My Documents\Product Icons\a MSOffice-Visio\Final - PNG files 25percent\TP-RoomPersonal\HDX4000.png"/>
          <p:cNvPicPr>
            <a:picLocks noChangeAspect="1" noChangeArrowheads="1"/>
          </p:cNvPicPr>
          <p:nvPr/>
        </p:nvPicPr>
        <p:blipFill>
          <a:blip r:embed="rId24" cstate="email"/>
          <a:srcRect/>
          <a:stretch>
            <a:fillRect/>
          </a:stretch>
        </p:blipFill>
        <p:spPr bwMode="auto">
          <a:xfrm>
            <a:off x="2155039" y="4069826"/>
            <a:ext cx="357533" cy="521055"/>
          </a:xfrm>
          <a:prstGeom prst="rect">
            <a:avLst/>
          </a:prstGeom>
          <a:noFill/>
          <a:ln w="9525">
            <a:noFill/>
            <a:miter lim="800000"/>
            <a:headEnd/>
            <a:tailEnd/>
          </a:ln>
        </p:spPr>
      </p:pic>
      <p:pic>
        <p:nvPicPr>
          <p:cNvPr id="184" name="Picture 2" descr="http://www.svcommunityservices.org/images/icon_house.gif"/>
          <p:cNvPicPr>
            <a:picLocks noChangeAspect="1" noChangeArrowheads="1"/>
          </p:cNvPicPr>
          <p:nvPr/>
        </p:nvPicPr>
        <p:blipFill>
          <a:blip r:embed="rId10" cstate="print"/>
          <a:srcRect l="16549" t="21640" r="12341" b="23785"/>
          <a:stretch>
            <a:fillRect/>
          </a:stretch>
        </p:blipFill>
        <p:spPr bwMode="auto">
          <a:xfrm>
            <a:off x="3053373" y="5113799"/>
            <a:ext cx="939588" cy="721105"/>
          </a:xfrm>
          <a:prstGeom prst="rect">
            <a:avLst/>
          </a:prstGeom>
          <a:noFill/>
        </p:spPr>
      </p:pic>
      <p:pic>
        <p:nvPicPr>
          <p:cNvPr id="181" name="Picture 17" descr="C:\Documents and Settings\gburke\My Documents\Product Icons\a MSOffice-Visio\Final - PNG files 25percent\Video-Other\PVX.png"/>
          <p:cNvPicPr>
            <a:picLocks noChangeAspect="1" noChangeArrowheads="1"/>
          </p:cNvPicPr>
          <p:nvPr/>
        </p:nvPicPr>
        <p:blipFill>
          <a:blip r:embed="rId5" cstate="print"/>
          <a:srcRect/>
          <a:stretch>
            <a:fillRect/>
          </a:stretch>
        </p:blipFill>
        <p:spPr bwMode="auto">
          <a:xfrm>
            <a:off x="3246686" y="5319328"/>
            <a:ext cx="469922" cy="457067"/>
          </a:xfrm>
          <a:prstGeom prst="rect">
            <a:avLst/>
          </a:prstGeom>
          <a:noFill/>
          <a:ln w="9525">
            <a:noFill/>
            <a:miter lim="800000"/>
            <a:headEnd/>
            <a:tailEnd/>
          </a:ln>
        </p:spPr>
      </p:pic>
      <p:pic>
        <p:nvPicPr>
          <p:cNvPr id="27662" name="Picture 14" descr="http://icons.iconarchive.com/icons/aha-soft/standard-city/256/school-icon.png"/>
          <p:cNvPicPr>
            <a:picLocks noChangeAspect="1" noChangeArrowheads="1"/>
          </p:cNvPicPr>
          <p:nvPr/>
        </p:nvPicPr>
        <p:blipFill>
          <a:blip r:embed="rId25" cstate="print"/>
          <a:srcRect/>
          <a:stretch>
            <a:fillRect/>
          </a:stretch>
        </p:blipFill>
        <p:spPr bwMode="auto">
          <a:xfrm>
            <a:off x="1973692" y="5113800"/>
            <a:ext cx="803424" cy="803424"/>
          </a:xfrm>
          <a:prstGeom prst="rect">
            <a:avLst/>
          </a:prstGeom>
          <a:noFill/>
        </p:spPr>
      </p:pic>
      <p:pic>
        <p:nvPicPr>
          <p:cNvPr id="27664" name="Picture 16" descr="http://www.iconshock.com/img_jpg/REALVISTA/education_icons/jpg/128/school_icon.jpg"/>
          <p:cNvPicPr>
            <a:picLocks noChangeAspect="1" noChangeArrowheads="1"/>
          </p:cNvPicPr>
          <p:nvPr/>
        </p:nvPicPr>
        <p:blipFill>
          <a:blip r:embed="rId26" cstate="print"/>
          <a:srcRect/>
          <a:stretch>
            <a:fillRect/>
          </a:stretch>
        </p:blipFill>
        <p:spPr bwMode="auto">
          <a:xfrm>
            <a:off x="3053373" y="3820931"/>
            <a:ext cx="714529" cy="714530"/>
          </a:xfrm>
          <a:prstGeom prst="rect">
            <a:avLst/>
          </a:prstGeom>
          <a:noFill/>
        </p:spPr>
      </p:pic>
      <p:pic>
        <p:nvPicPr>
          <p:cNvPr id="188" name="Picture 9" descr="C:\Documents and Settings\gburke\My Documents\Product Icons\a MSOffice-Visio\Final - PNG files 25percent\TP-RoomPersonal\EagleEye1080-Cam.png"/>
          <p:cNvPicPr>
            <a:picLocks noChangeAspect="1" noChangeArrowheads="1"/>
          </p:cNvPicPr>
          <p:nvPr/>
        </p:nvPicPr>
        <p:blipFill>
          <a:blip r:embed="rId27" cstate="print"/>
          <a:srcRect/>
          <a:stretch>
            <a:fillRect/>
          </a:stretch>
        </p:blipFill>
        <p:spPr bwMode="auto">
          <a:xfrm>
            <a:off x="3451145" y="4196364"/>
            <a:ext cx="455611" cy="382929"/>
          </a:xfrm>
          <a:prstGeom prst="rect">
            <a:avLst/>
          </a:prstGeom>
          <a:noFill/>
          <a:ln w="9525">
            <a:noFill/>
            <a:miter lim="800000"/>
            <a:headEnd/>
            <a:tailEnd/>
          </a:ln>
        </p:spPr>
      </p:pic>
      <p:pic>
        <p:nvPicPr>
          <p:cNvPr id="189" name="Picture 27" descr="SPIP 5000.png"/>
          <p:cNvPicPr>
            <a:picLocks noChangeAspect="1"/>
          </p:cNvPicPr>
          <p:nvPr/>
        </p:nvPicPr>
        <p:blipFill>
          <a:blip r:embed="rId17" cstate="print">
            <a:clrChange>
              <a:clrFrom>
                <a:srgbClr val="FFFFFF"/>
              </a:clrFrom>
              <a:clrTo>
                <a:srgbClr val="FFFFFF">
                  <a:alpha val="0"/>
                </a:srgbClr>
              </a:clrTo>
            </a:clrChange>
          </a:blip>
          <a:srcRect/>
          <a:stretch>
            <a:fillRect/>
          </a:stretch>
        </p:blipFill>
        <p:spPr bwMode="auto">
          <a:xfrm>
            <a:off x="2975058" y="4162866"/>
            <a:ext cx="465307" cy="465185"/>
          </a:xfrm>
          <a:prstGeom prst="rect">
            <a:avLst/>
          </a:prstGeom>
          <a:noFill/>
          <a:ln w="9525">
            <a:noFill/>
            <a:miter lim="800000"/>
            <a:headEnd/>
            <a:tailEnd/>
          </a:ln>
        </p:spPr>
      </p:pic>
      <p:pic>
        <p:nvPicPr>
          <p:cNvPr id="190" name="Picture 168" descr="Practitioner_cart.png"/>
          <p:cNvPicPr>
            <a:picLocks noChangeAspect="1"/>
          </p:cNvPicPr>
          <p:nvPr/>
        </p:nvPicPr>
        <p:blipFill>
          <a:blip r:embed="rId28" cstate="email"/>
          <a:srcRect/>
          <a:stretch>
            <a:fillRect/>
          </a:stretch>
        </p:blipFill>
        <p:spPr bwMode="auto">
          <a:xfrm>
            <a:off x="2208781" y="5161028"/>
            <a:ext cx="303791" cy="673876"/>
          </a:xfrm>
          <a:prstGeom prst="rect">
            <a:avLst/>
          </a:prstGeom>
          <a:noFill/>
          <a:ln w="9525">
            <a:noFill/>
            <a:miter lim="800000"/>
            <a:headEnd/>
            <a:tailEnd/>
          </a:ln>
        </p:spPr>
      </p:pic>
      <p:sp>
        <p:nvSpPr>
          <p:cNvPr id="191" name="TextBox 190"/>
          <p:cNvSpPr txBox="1">
            <a:spLocks noChangeArrowheads="1"/>
          </p:cNvSpPr>
          <p:nvPr/>
        </p:nvSpPr>
        <p:spPr bwMode="auto">
          <a:xfrm>
            <a:off x="1258421" y="4252754"/>
            <a:ext cx="462127" cy="221599"/>
          </a:xfrm>
          <a:prstGeom prst="rect">
            <a:avLst/>
          </a:prstGeom>
          <a:noFill/>
          <a:ln w="9525">
            <a:noFill/>
            <a:miter lim="800000"/>
            <a:headEnd/>
            <a:tailEnd/>
          </a:ln>
        </p:spPr>
        <p:txBody>
          <a:bodyPr wrap="square" lIns="0" tIns="0" rIns="0" bIns="0">
            <a:spAutoFit/>
          </a:bodyPr>
          <a:lstStyle/>
          <a:p>
            <a:pPr indent="-279400" algn="ctr" eaLnBrk="0" hangingPunct="0">
              <a:lnSpc>
                <a:spcPct val="90000"/>
              </a:lnSpc>
              <a:buSzPct val="100000"/>
            </a:pPr>
            <a:r>
              <a:rPr lang="en-US" sz="800" dirty="0" smtClean="0"/>
              <a:t>Music School</a:t>
            </a:r>
            <a:endParaRPr lang="en-US" sz="800" dirty="0"/>
          </a:p>
        </p:txBody>
      </p:sp>
      <p:sp>
        <p:nvSpPr>
          <p:cNvPr id="192" name="Rectangle 191"/>
          <p:cNvSpPr/>
          <p:nvPr/>
        </p:nvSpPr>
        <p:spPr bwMode="auto">
          <a:xfrm>
            <a:off x="5670239" y="721011"/>
            <a:ext cx="561944" cy="400778"/>
          </a:xfrm>
          <a:prstGeom prst="rect">
            <a:avLst/>
          </a:prstGeom>
          <a:solidFill>
            <a:srgbClr val="339933"/>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pic>
        <p:nvPicPr>
          <p:cNvPr id="97" name="Picture 9" descr="C:\Documents and Settings\gburke\My Documents\Product Icons\a MSOffice-Visio\Final - PNG files 25percent\TP-RoomPersonal\EagleEye1080-Cam.png"/>
          <p:cNvPicPr>
            <a:picLocks noChangeAspect="1" noChangeArrowheads="1"/>
          </p:cNvPicPr>
          <p:nvPr/>
        </p:nvPicPr>
        <p:blipFill>
          <a:blip r:embed="rId27" cstate="print"/>
          <a:srcRect/>
          <a:stretch>
            <a:fillRect/>
          </a:stretch>
        </p:blipFill>
        <p:spPr bwMode="auto">
          <a:xfrm>
            <a:off x="5776572" y="739478"/>
            <a:ext cx="455611" cy="382929"/>
          </a:xfrm>
          <a:prstGeom prst="rect">
            <a:avLst/>
          </a:prstGeom>
          <a:noFill/>
          <a:ln w="9525">
            <a:noFill/>
            <a:miter lim="800000"/>
            <a:headEnd/>
            <a:tailEnd/>
          </a:ln>
        </p:spPr>
      </p:pic>
      <p:sp>
        <p:nvSpPr>
          <p:cNvPr id="193" name="TextBox 190"/>
          <p:cNvSpPr txBox="1">
            <a:spLocks noChangeArrowheads="1"/>
          </p:cNvSpPr>
          <p:nvPr/>
        </p:nvSpPr>
        <p:spPr bwMode="auto">
          <a:xfrm flipH="1">
            <a:off x="3413035" y="1669655"/>
            <a:ext cx="851979" cy="110800"/>
          </a:xfrm>
          <a:prstGeom prst="rect">
            <a:avLst/>
          </a:prstGeom>
          <a:noFill/>
          <a:ln w="9525">
            <a:noFill/>
            <a:miter lim="800000"/>
            <a:headEnd/>
            <a:tailEnd/>
          </a:ln>
        </p:spPr>
        <p:txBody>
          <a:bodyPr wrap="square" lIns="0" tIns="0" rIns="0" bIns="0">
            <a:spAutoFit/>
          </a:bodyPr>
          <a:lstStyle/>
          <a:p>
            <a:pPr indent="-279400" algn="ctr" eaLnBrk="0" hangingPunct="0">
              <a:lnSpc>
                <a:spcPct val="90000"/>
              </a:lnSpc>
              <a:buSzPct val="100000"/>
            </a:pPr>
            <a:r>
              <a:rPr lang="en-US" sz="800" dirty="0" smtClean="0"/>
              <a:t>Teacher</a:t>
            </a:r>
            <a:endParaRPr lang="en-US" sz="800" dirty="0"/>
          </a:p>
        </p:txBody>
      </p:sp>
      <p:sp>
        <p:nvSpPr>
          <p:cNvPr id="194" name="TextBox 193"/>
          <p:cNvSpPr txBox="1">
            <a:spLocks noChangeArrowheads="1"/>
          </p:cNvSpPr>
          <p:nvPr/>
        </p:nvSpPr>
        <p:spPr bwMode="auto">
          <a:xfrm>
            <a:off x="1216880" y="5153590"/>
            <a:ext cx="768533" cy="110800"/>
          </a:xfrm>
          <a:prstGeom prst="rect">
            <a:avLst/>
          </a:prstGeom>
          <a:noFill/>
          <a:ln w="9525">
            <a:noFill/>
            <a:miter lim="800000"/>
            <a:headEnd/>
            <a:tailEnd/>
          </a:ln>
        </p:spPr>
        <p:txBody>
          <a:bodyPr wrap="square" lIns="0" tIns="0" rIns="0" bIns="0">
            <a:spAutoFit/>
          </a:bodyPr>
          <a:lstStyle/>
          <a:p>
            <a:pPr indent="-279400" eaLnBrk="0" hangingPunct="0">
              <a:lnSpc>
                <a:spcPct val="90000"/>
              </a:lnSpc>
              <a:buSzPct val="100000"/>
            </a:pPr>
            <a:r>
              <a:rPr lang="en-US" sz="800" dirty="0" smtClean="0"/>
              <a:t>HR Department</a:t>
            </a:r>
            <a:endParaRPr lang="en-US" sz="800" dirty="0"/>
          </a:p>
        </p:txBody>
      </p:sp>
      <p:sp>
        <p:nvSpPr>
          <p:cNvPr id="195" name="TextBox 194"/>
          <p:cNvSpPr txBox="1">
            <a:spLocks noChangeArrowheads="1"/>
          </p:cNvSpPr>
          <p:nvPr/>
        </p:nvSpPr>
        <p:spPr bwMode="auto">
          <a:xfrm>
            <a:off x="1347542" y="3876842"/>
            <a:ext cx="813758" cy="110800"/>
          </a:xfrm>
          <a:prstGeom prst="rect">
            <a:avLst/>
          </a:prstGeom>
          <a:noFill/>
          <a:ln w="9525">
            <a:noFill/>
            <a:miter lim="800000"/>
            <a:headEnd/>
            <a:tailEnd/>
          </a:ln>
        </p:spPr>
        <p:txBody>
          <a:bodyPr wrap="square" lIns="0" tIns="0" rIns="0" bIns="0">
            <a:spAutoFit/>
          </a:bodyPr>
          <a:lstStyle/>
          <a:p>
            <a:pPr indent="-279400" algn="ctr" eaLnBrk="0" hangingPunct="0">
              <a:lnSpc>
                <a:spcPct val="90000"/>
              </a:lnSpc>
              <a:buSzPct val="100000"/>
            </a:pPr>
            <a:r>
              <a:rPr lang="en-US" sz="800" dirty="0" smtClean="0"/>
              <a:t>Museum</a:t>
            </a:r>
            <a:endParaRPr lang="en-US" sz="800" dirty="0"/>
          </a:p>
        </p:txBody>
      </p:sp>
      <p:sp>
        <p:nvSpPr>
          <p:cNvPr id="196" name="TextBox 195"/>
          <p:cNvSpPr txBox="1">
            <a:spLocks noChangeArrowheads="1"/>
          </p:cNvSpPr>
          <p:nvPr/>
        </p:nvSpPr>
        <p:spPr bwMode="auto">
          <a:xfrm>
            <a:off x="2954144" y="3699376"/>
            <a:ext cx="813758" cy="110800"/>
          </a:xfrm>
          <a:prstGeom prst="rect">
            <a:avLst/>
          </a:prstGeom>
          <a:noFill/>
          <a:ln w="9525">
            <a:noFill/>
            <a:miter lim="800000"/>
            <a:headEnd/>
            <a:tailEnd/>
          </a:ln>
        </p:spPr>
        <p:txBody>
          <a:bodyPr wrap="square" lIns="0" tIns="0" rIns="0" bIns="0">
            <a:spAutoFit/>
          </a:bodyPr>
          <a:lstStyle/>
          <a:p>
            <a:pPr indent="-279400" algn="ctr" eaLnBrk="0" hangingPunct="0">
              <a:lnSpc>
                <a:spcPct val="90000"/>
              </a:lnSpc>
              <a:buSzPct val="100000"/>
            </a:pPr>
            <a:r>
              <a:rPr lang="en-US" sz="800" dirty="0" smtClean="0"/>
              <a:t>University</a:t>
            </a:r>
            <a:endParaRPr lang="en-US" sz="800" dirty="0"/>
          </a:p>
        </p:txBody>
      </p:sp>
      <p:sp>
        <p:nvSpPr>
          <p:cNvPr id="197" name="TextBox 196"/>
          <p:cNvSpPr txBox="1">
            <a:spLocks noChangeArrowheads="1"/>
          </p:cNvSpPr>
          <p:nvPr/>
        </p:nvSpPr>
        <p:spPr bwMode="auto">
          <a:xfrm>
            <a:off x="1940522" y="5917224"/>
            <a:ext cx="865518" cy="110800"/>
          </a:xfrm>
          <a:prstGeom prst="rect">
            <a:avLst/>
          </a:prstGeom>
          <a:noFill/>
          <a:ln w="9525">
            <a:noFill/>
            <a:miter lim="800000"/>
            <a:headEnd/>
            <a:tailEnd/>
          </a:ln>
        </p:spPr>
        <p:txBody>
          <a:bodyPr wrap="square" lIns="0" tIns="0" rIns="0" bIns="0">
            <a:spAutoFit/>
          </a:bodyPr>
          <a:lstStyle/>
          <a:p>
            <a:pPr indent="-279400" algn="ctr" eaLnBrk="0" hangingPunct="0">
              <a:lnSpc>
                <a:spcPct val="90000"/>
              </a:lnSpc>
              <a:buSzPct val="100000"/>
            </a:pPr>
            <a:r>
              <a:rPr lang="en-US" sz="800" dirty="0" smtClean="0"/>
              <a:t>Science Lab</a:t>
            </a:r>
            <a:endParaRPr lang="en-US" sz="800" dirty="0"/>
          </a:p>
        </p:txBody>
      </p:sp>
      <p:sp>
        <p:nvSpPr>
          <p:cNvPr id="198" name="TextBox 197"/>
          <p:cNvSpPr txBox="1">
            <a:spLocks noChangeArrowheads="1"/>
          </p:cNvSpPr>
          <p:nvPr/>
        </p:nvSpPr>
        <p:spPr bwMode="auto">
          <a:xfrm>
            <a:off x="3134356" y="5909343"/>
            <a:ext cx="768533" cy="110800"/>
          </a:xfrm>
          <a:prstGeom prst="rect">
            <a:avLst/>
          </a:prstGeom>
          <a:noFill/>
          <a:ln w="9525">
            <a:noFill/>
            <a:miter lim="800000"/>
            <a:headEnd/>
            <a:tailEnd/>
          </a:ln>
        </p:spPr>
        <p:txBody>
          <a:bodyPr wrap="square" lIns="0" tIns="0" rIns="0" bIns="0">
            <a:spAutoFit/>
          </a:bodyPr>
          <a:lstStyle/>
          <a:p>
            <a:pPr indent="-279400" algn="ctr" eaLnBrk="0" hangingPunct="0">
              <a:lnSpc>
                <a:spcPct val="90000"/>
              </a:lnSpc>
              <a:buSzPct val="100000"/>
            </a:pPr>
            <a:r>
              <a:rPr lang="en-US" sz="800" dirty="0" smtClean="0"/>
              <a:t>Text Author</a:t>
            </a:r>
            <a:endParaRPr lang="en-US" sz="800" dirty="0"/>
          </a:p>
        </p:txBody>
      </p:sp>
      <p:cxnSp>
        <p:nvCxnSpPr>
          <p:cNvPr id="200" name="Straight Connector 199"/>
          <p:cNvCxnSpPr/>
          <p:nvPr/>
        </p:nvCxnSpPr>
        <p:spPr bwMode="auto">
          <a:xfrm>
            <a:off x="936462" y="4834903"/>
            <a:ext cx="2476573" cy="2"/>
          </a:xfrm>
          <a:prstGeom prst="line">
            <a:avLst/>
          </a:prstGeom>
          <a:solidFill>
            <a:srgbClr val="C0C0C0"/>
          </a:solidFill>
          <a:ln w="9525" cap="flat" cmpd="sng" algn="ctr">
            <a:solidFill>
              <a:schemeClr val="tx2"/>
            </a:solidFill>
            <a:prstDash val="solid"/>
            <a:round/>
            <a:headEnd type="none" w="med" len="med"/>
            <a:tailEnd type="none" w="med" len="med"/>
          </a:ln>
          <a:effectLst/>
        </p:spPr>
      </p:cxnSp>
      <p:cxnSp>
        <p:nvCxnSpPr>
          <p:cNvPr id="201" name="Straight Connector 200"/>
          <p:cNvCxnSpPr/>
          <p:nvPr/>
        </p:nvCxnSpPr>
        <p:spPr bwMode="auto">
          <a:xfrm rot="5400000">
            <a:off x="697789" y="4831766"/>
            <a:ext cx="477347" cy="0"/>
          </a:xfrm>
          <a:prstGeom prst="line">
            <a:avLst/>
          </a:prstGeom>
          <a:solidFill>
            <a:srgbClr val="C0C0C0"/>
          </a:solidFill>
          <a:ln w="9525" cap="flat" cmpd="sng" algn="ctr">
            <a:solidFill>
              <a:schemeClr val="tx2"/>
            </a:solidFill>
            <a:prstDash val="solid"/>
            <a:round/>
            <a:headEnd type="triangle" w="med" len="med"/>
            <a:tailEnd type="triangle" w="med" len="med"/>
          </a:ln>
          <a:effectLst/>
        </p:spPr>
      </p:cxnSp>
      <p:cxnSp>
        <p:nvCxnSpPr>
          <p:cNvPr id="202" name="Straight Connector 201"/>
          <p:cNvCxnSpPr/>
          <p:nvPr/>
        </p:nvCxnSpPr>
        <p:spPr bwMode="auto">
          <a:xfrm rot="5400000">
            <a:off x="2018125" y="4867702"/>
            <a:ext cx="586651" cy="0"/>
          </a:xfrm>
          <a:prstGeom prst="line">
            <a:avLst/>
          </a:prstGeom>
          <a:solidFill>
            <a:srgbClr val="C0C0C0"/>
          </a:solidFill>
          <a:ln w="9525" cap="flat" cmpd="sng" algn="ctr">
            <a:solidFill>
              <a:schemeClr val="tx2"/>
            </a:solidFill>
            <a:prstDash val="solid"/>
            <a:round/>
            <a:headEnd type="triangle" w="med" len="med"/>
            <a:tailEnd type="triangle" w="med" len="med"/>
          </a:ln>
          <a:effectLst/>
        </p:spPr>
      </p:cxnSp>
      <p:cxnSp>
        <p:nvCxnSpPr>
          <p:cNvPr id="204" name="Straight Connector 203"/>
          <p:cNvCxnSpPr/>
          <p:nvPr/>
        </p:nvCxnSpPr>
        <p:spPr bwMode="auto">
          <a:xfrm rot="16200000" flipH="1">
            <a:off x="3157799" y="4843468"/>
            <a:ext cx="538184" cy="1"/>
          </a:xfrm>
          <a:prstGeom prst="line">
            <a:avLst/>
          </a:prstGeom>
          <a:solidFill>
            <a:srgbClr val="C0C0C0"/>
          </a:solidFill>
          <a:ln w="9525" cap="flat" cmpd="sng" algn="ctr">
            <a:solidFill>
              <a:schemeClr val="tx2"/>
            </a:solidFill>
            <a:prstDash val="solid"/>
            <a:round/>
            <a:headEnd type="triangle" w="med" len="med"/>
            <a:tailEnd type="triangle" w="med" len="med"/>
          </a:ln>
          <a:effectLst/>
        </p:spPr>
      </p:cxnSp>
      <p:sp>
        <p:nvSpPr>
          <p:cNvPr id="96" name="Title 95"/>
          <p:cNvSpPr>
            <a:spLocks noGrp="1"/>
          </p:cNvSpPr>
          <p:nvPr>
            <p:ph type="title"/>
          </p:nvPr>
        </p:nvSpPr>
        <p:spPr>
          <a:xfrm>
            <a:off x="563953" y="0"/>
            <a:ext cx="8149836" cy="391740"/>
          </a:xfrm>
        </p:spPr>
        <p:txBody>
          <a:bodyPr/>
          <a:lstStyle/>
          <a:p>
            <a:r>
              <a:rPr lang="en-US" sz="2000" dirty="0" smtClean="0"/>
              <a:t> </a:t>
            </a:r>
            <a:r>
              <a:rPr lang="en-US" sz="2000" dirty="0" err="1" smtClean="0"/>
              <a:t>Telepresence</a:t>
            </a:r>
            <a:r>
              <a:rPr lang="en-US" sz="2000" dirty="0" smtClean="0"/>
              <a:t> Connectivity Examples</a:t>
            </a:r>
            <a:endParaRPr lang="en-US" sz="20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4640473" y="1103313"/>
            <a:ext cx="4090952" cy="3038747"/>
            <a:chOff x="4697413" y="1417638"/>
            <a:chExt cx="4090952" cy="3084024"/>
          </a:xfrm>
        </p:grpSpPr>
        <p:sp>
          <p:nvSpPr>
            <p:cNvPr id="7185" name="Rounded Rectangle 19"/>
            <p:cNvSpPr>
              <a:spLocks noChangeArrowheads="1"/>
            </p:cNvSpPr>
            <p:nvPr/>
          </p:nvSpPr>
          <p:spPr bwMode="auto">
            <a:xfrm>
              <a:off x="4706937" y="1417638"/>
              <a:ext cx="4081428" cy="3084024"/>
            </a:xfrm>
            <a:prstGeom prst="roundRect">
              <a:avLst>
                <a:gd name="adj" fmla="val 16667"/>
              </a:avLst>
            </a:prstGeom>
            <a:gradFill flip="none" rotWithShape="1">
              <a:gsLst>
                <a:gs pos="0">
                  <a:srgbClr val="E4E4E4"/>
                </a:gs>
                <a:gs pos="100000">
                  <a:srgbClr val="F5F5F5"/>
                </a:gs>
              </a:gsLst>
              <a:lin ang="5400000" scaled="0"/>
              <a:tileRect/>
            </a:gradFill>
            <a:ln w="19050">
              <a:solidFill>
                <a:schemeClr val="bg2"/>
              </a:solidFill>
              <a:round/>
              <a:headEnd/>
              <a:tailEnd/>
            </a:ln>
            <a:effectLst>
              <a:outerShdw blurRad="50800" dir="5400000">
                <a:srgbClr val="000000">
                  <a:alpha val="43000"/>
                </a:srgbClr>
              </a:outerShdw>
            </a:effectLst>
          </p:spPr>
          <p:txBody>
            <a:bodyPr tIns="0" bIns="411480" anchor="ctr" anchorCtr="1"/>
            <a:lstStyle/>
            <a:p>
              <a:pPr algn="ctr">
                <a:lnSpc>
                  <a:spcPts val="1200"/>
                </a:lnSpc>
                <a:spcBef>
                  <a:spcPct val="0"/>
                </a:spcBef>
                <a:defRPr/>
              </a:pPr>
              <a:endParaRPr lang="en-US" dirty="0">
                <a:solidFill>
                  <a:srgbClr val="999B9E"/>
                </a:solidFill>
                <a:latin typeface="+mj-lt"/>
                <a:cs typeface="Arial" pitchFamily="34" charset="0"/>
              </a:endParaRPr>
            </a:p>
          </p:txBody>
        </p:sp>
        <p:sp>
          <p:nvSpPr>
            <p:cNvPr id="7186" name="Text Box 13"/>
            <p:cNvSpPr txBox="1">
              <a:spLocks noChangeArrowheads="1"/>
            </p:cNvSpPr>
            <p:nvPr/>
          </p:nvSpPr>
          <p:spPr bwMode="auto">
            <a:xfrm>
              <a:off x="4697413" y="1444779"/>
              <a:ext cx="4065587" cy="366712"/>
            </a:xfrm>
            <a:prstGeom prst="rect">
              <a:avLst/>
            </a:prstGeom>
            <a:noFill/>
            <a:ln w="9525" algn="ctr">
              <a:noFill/>
              <a:miter lim="800000"/>
              <a:headEnd/>
              <a:tailEnd/>
            </a:ln>
          </p:spPr>
          <p:txBody>
            <a:bodyPr tIns="0" bIns="0" anchor="ctr"/>
            <a:lstStyle/>
            <a:p>
              <a:pPr algn="ctr"/>
              <a:r>
                <a:rPr lang="en-GB" sz="2000" b="1" dirty="0" smtClean="0">
                  <a:solidFill>
                    <a:srgbClr val="C00000"/>
                  </a:solidFill>
                </a:rPr>
                <a:t>          Technology </a:t>
              </a:r>
              <a:r>
                <a:rPr lang="en-GB" sz="2000" b="1" dirty="0">
                  <a:solidFill>
                    <a:srgbClr val="C00000"/>
                  </a:solidFill>
                </a:rPr>
                <a:t>Enablers  </a:t>
              </a:r>
              <a:endParaRPr lang="en-US" sz="2000" b="1" dirty="0">
                <a:solidFill>
                  <a:srgbClr val="C00000"/>
                </a:solidFill>
              </a:endParaRPr>
            </a:p>
          </p:txBody>
        </p:sp>
        <p:sp>
          <p:nvSpPr>
            <p:cNvPr id="7187" name="Text Box 14"/>
            <p:cNvSpPr txBox="1">
              <a:spLocks noChangeArrowheads="1"/>
            </p:cNvSpPr>
            <p:nvPr/>
          </p:nvSpPr>
          <p:spPr bwMode="auto">
            <a:xfrm>
              <a:off x="5623039" y="1941367"/>
              <a:ext cx="3122376" cy="2266007"/>
            </a:xfrm>
            <a:prstGeom prst="rect">
              <a:avLst/>
            </a:prstGeom>
          </p:spPr>
          <p:txBody>
            <a:bodyPr/>
            <a:lstStyle/>
            <a:p>
              <a:pPr marL="234950" indent="-234950" eaLnBrk="1" hangingPunct="1">
                <a:spcBef>
                  <a:spcPts val="0"/>
                </a:spcBef>
                <a:spcAft>
                  <a:spcPts val="300"/>
                </a:spcAft>
                <a:buClr>
                  <a:schemeClr val="bg2"/>
                </a:buClr>
                <a:buSzPct val="100000"/>
                <a:buBlip>
                  <a:blip r:embed="rId4"/>
                </a:buBlip>
                <a:defRPr/>
              </a:pPr>
              <a:r>
                <a:rPr lang="en-GB" sz="1600" kern="0" dirty="0" smtClean="0">
                  <a:solidFill>
                    <a:schemeClr val="tx1">
                      <a:lumMod val="65000"/>
                      <a:lumOff val="35000"/>
                    </a:schemeClr>
                  </a:solidFill>
                  <a:latin typeface="+mn-lt"/>
                </a:rPr>
                <a:t>UC Platforms/BB IP Networks</a:t>
              </a:r>
            </a:p>
            <a:p>
              <a:pPr marL="234950" indent="-234950" eaLnBrk="1" hangingPunct="1">
                <a:spcBef>
                  <a:spcPts val="0"/>
                </a:spcBef>
                <a:spcAft>
                  <a:spcPts val="300"/>
                </a:spcAft>
                <a:buClr>
                  <a:schemeClr val="bg2"/>
                </a:buClr>
                <a:buSzPct val="100000"/>
                <a:buBlip>
                  <a:blip r:embed="rId4"/>
                </a:buBlip>
                <a:defRPr/>
              </a:pPr>
              <a:r>
                <a:rPr lang="en-GB" sz="1600" kern="0" dirty="0" smtClean="0">
                  <a:solidFill>
                    <a:schemeClr val="tx1">
                      <a:lumMod val="65000"/>
                      <a:lumOff val="35000"/>
                    </a:schemeClr>
                  </a:solidFill>
                  <a:latin typeface="+mn-lt"/>
                </a:rPr>
                <a:t>Ease of connecting in real time, recording or archiving </a:t>
              </a:r>
            </a:p>
            <a:p>
              <a:pPr marL="234950" indent="-234950" eaLnBrk="1" hangingPunct="1">
                <a:spcBef>
                  <a:spcPts val="0"/>
                </a:spcBef>
                <a:spcAft>
                  <a:spcPts val="300"/>
                </a:spcAft>
                <a:buClr>
                  <a:schemeClr val="bg2"/>
                </a:buClr>
                <a:buSzPct val="100000"/>
                <a:buBlip>
                  <a:blip r:embed="rId4"/>
                </a:buBlip>
                <a:defRPr/>
              </a:pPr>
              <a:r>
                <a:rPr lang="en-GB" sz="1600" kern="0" dirty="0" smtClean="0">
                  <a:solidFill>
                    <a:schemeClr val="tx1">
                      <a:lumMod val="65000"/>
                      <a:lumOff val="35000"/>
                    </a:schemeClr>
                  </a:solidFill>
                  <a:latin typeface="+mn-lt"/>
                </a:rPr>
                <a:t>Presence </a:t>
              </a:r>
            </a:p>
            <a:p>
              <a:pPr marL="234950" indent="-234950" eaLnBrk="1" hangingPunct="1">
                <a:spcBef>
                  <a:spcPts val="0"/>
                </a:spcBef>
                <a:spcAft>
                  <a:spcPts val="300"/>
                </a:spcAft>
                <a:buClr>
                  <a:schemeClr val="bg2"/>
                </a:buClr>
                <a:buSzPct val="100000"/>
                <a:buBlip>
                  <a:blip r:embed="rId4"/>
                </a:buBlip>
                <a:defRPr/>
              </a:pPr>
              <a:r>
                <a:rPr lang="en-GB" sz="1600" kern="0" dirty="0" smtClean="0">
                  <a:solidFill>
                    <a:schemeClr val="tx1">
                      <a:lumMod val="65000"/>
                      <a:lumOff val="35000"/>
                    </a:schemeClr>
                  </a:solidFill>
                  <a:latin typeface="+mn-lt"/>
                </a:rPr>
                <a:t>Telepepresence</a:t>
              </a:r>
            </a:p>
            <a:p>
              <a:pPr marL="234950" indent="-234950" eaLnBrk="1" hangingPunct="1">
                <a:spcBef>
                  <a:spcPts val="0"/>
                </a:spcBef>
                <a:spcAft>
                  <a:spcPts val="300"/>
                </a:spcAft>
                <a:buClr>
                  <a:schemeClr val="bg2"/>
                </a:buClr>
                <a:buSzPct val="100000"/>
                <a:buBlip>
                  <a:blip r:embed="rId4"/>
                </a:buBlip>
                <a:defRPr/>
              </a:pPr>
              <a:r>
                <a:rPr lang="en-GB" sz="1600" kern="0" dirty="0" smtClean="0">
                  <a:solidFill>
                    <a:schemeClr val="tx1">
                      <a:lumMod val="65000"/>
                      <a:lumOff val="35000"/>
                    </a:schemeClr>
                  </a:solidFill>
                  <a:latin typeface="+mn-lt"/>
                </a:rPr>
                <a:t>Mobility</a:t>
              </a:r>
            </a:p>
            <a:p>
              <a:pPr marL="234950" indent="-234950" eaLnBrk="1" hangingPunct="1">
                <a:spcBef>
                  <a:spcPts val="0"/>
                </a:spcBef>
                <a:spcAft>
                  <a:spcPts val="300"/>
                </a:spcAft>
                <a:buClr>
                  <a:schemeClr val="bg2"/>
                </a:buClr>
                <a:buSzPct val="100000"/>
                <a:buBlip>
                  <a:blip r:embed="rId4"/>
                </a:buBlip>
                <a:defRPr/>
              </a:pPr>
              <a:r>
                <a:rPr lang="en-GB" sz="1600" kern="0" dirty="0" smtClean="0">
                  <a:solidFill>
                    <a:schemeClr val="tx1">
                      <a:lumMod val="65000"/>
                      <a:lumOff val="35000"/>
                    </a:schemeClr>
                  </a:solidFill>
                  <a:latin typeface="+mn-lt"/>
                </a:rPr>
                <a:t>Automated, Integrated and Cloud Solutions</a:t>
              </a:r>
            </a:p>
            <a:p>
              <a:pPr marL="234950" indent="-234950" eaLnBrk="1" hangingPunct="1">
                <a:spcBef>
                  <a:spcPts val="0"/>
                </a:spcBef>
                <a:spcAft>
                  <a:spcPts val="300"/>
                </a:spcAft>
                <a:buClr>
                  <a:schemeClr val="bg2"/>
                </a:buClr>
                <a:buSzPct val="100000"/>
                <a:buBlip>
                  <a:blip r:embed="rId4"/>
                </a:buBlip>
                <a:defRPr/>
              </a:pPr>
              <a:endParaRPr lang="en-GB" sz="1600" kern="0" dirty="0" smtClean="0">
                <a:latin typeface="+mn-lt"/>
              </a:endParaRPr>
            </a:p>
          </p:txBody>
        </p:sp>
      </p:grpSp>
      <p:sp>
        <p:nvSpPr>
          <p:cNvPr id="7172" name="Title 17"/>
          <p:cNvSpPr>
            <a:spLocks noGrp="1"/>
          </p:cNvSpPr>
          <p:nvPr>
            <p:ph type="title"/>
          </p:nvPr>
        </p:nvSpPr>
        <p:spPr>
          <a:xfrm>
            <a:off x="411480" y="128016"/>
            <a:ext cx="8321675" cy="714465"/>
          </a:xfrm>
        </p:spPr>
        <p:txBody>
          <a:bodyPr/>
          <a:lstStyle/>
          <a:p>
            <a:pPr eaLnBrk="1" hangingPunct="1"/>
            <a:r>
              <a:rPr lang="en-US" dirty="0" smtClean="0"/>
              <a:t> Federal Government Trends </a:t>
            </a:r>
          </a:p>
        </p:txBody>
      </p:sp>
      <p:sp>
        <p:nvSpPr>
          <p:cNvPr id="7173" name="Rectangle 19"/>
          <p:cNvSpPr>
            <a:spLocks noChangeArrowheads="1"/>
          </p:cNvSpPr>
          <p:nvPr/>
        </p:nvSpPr>
        <p:spPr bwMode="auto">
          <a:xfrm>
            <a:off x="325438" y="0"/>
            <a:ext cx="8670925" cy="1103313"/>
          </a:xfrm>
          <a:prstGeom prst="rect">
            <a:avLst/>
          </a:prstGeom>
          <a:noFill/>
          <a:ln w="9525">
            <a:noFill/>
            <a:miter lim="800000"/>
            <a:headEnd/>
            <a:tailEnd/>
          </a:ln>
        </p:spPr>
        <p:txBody>
          <a:bodyPr anchor="b"/>
          <a:lstStyle/>
          <a:p>
            <a:endParaRPr lang="en-US" sz="3000" dirty="0">
              <a:solidFill>
                <a:schemeClr val="tx2"/>
              </a:solidFill>
            </a:endParaRPr>
          </a:p>
        </p:txBody>
      </p:sp>
      <p:grpSp>
        <p:nvGrpSpPr>
          <p:cNvPr id="3" name="Group 21"/>
          <p:cNvGrpSpPr/>
          <p:nvPr/>
        </p:nvGrpSpPr>
        <p:grpSpPr>
          <a:xfrm>
            <a:off x="1060207" y="4421856"/>
            <a:ext cx="7672948" cy="1756528"/>
            <a:chOff x="1074738" y="4654549"/>
            <a:chExt cx="7672948" cy="1488343"/>
          </a:xfrm>
        </p:grpSpPr>
        <p:sp>
          <p:nvSpPr>
            <p:cNvPr id="7178" name="Rounded Rectangle 20"/>
            <p:cNvSpPr>
              <a:spLocks noChangeArrowheads="1"/>
            </p:cNvSpPr>
            <p:nvPr/>
          </p:nvSpPr>
          <p:spPr bwMode="auto">
            <a:xfrm>
              <a:off x="1074738" y="4654549"/>
              <a:ext cx="6883400" cy="1488343"/>
            </a:xfrm>
            <a:prstGeom prst="roundRect">
              <a:avLst>
                <a:gd name="adj" fmla="val 16667"/>
              </a:avLst>
            </a:prstGeom>
            <a:gradFill flip="none" rotWithShape="1">
              <a:gsLst>
                <a:gs pos="0">
                  <a:srgbClr val="E4E4E4"/>
                </a:gs>
                <a:gs pos="100000">
                  <a:srgbClr val="F5F5F5"/>
                </a:gs>
              </a:gsLst>
              <a:lin ang="5400000" scaled="0"/>
              <a:tileRect/>
            </a:gradFill>
            <a:ln w="19050">
              <a:solidFill>
                <a:schemeClr val="bg2"/>
              </a:solidFill>
              <a:round/>
              <a:headEnd/>
              <a:tailEnd/>
            </a:ln>
            <a:effectLst>
              <a:outerShdw blurRad="50800" dir="5400000">
                <a:srgbClr val="000000">
                  <a:alpha val="43000"/>
                </a:srgbClr>
              </a:outerShdw>
            </a:effectLst>
          </p:spPr>
          <p:txBody>
            <a:bodyPr tIns="0" bIns="411480" anchor="ctr" anchorCtr="1"/>
            <a:lstStyle/>
            <a:p>
              <a:pPr algn="ctr">
                <a:lnSpc>
                  <a:spcPts val="1200"/>
                </a:lnSpc>
                <a:spcBef>
                  <a:spcPct val="0"/>
                </a:spcBef>
                <a:defRPr/>
              </a:pPr>
              <a:endParaRPr lang="en-US" dirty="0">
                <a:solidFill>
                  <a:srgbClr val="999B9E"/>
                </a:solidFill>
                <a:latin typeface="+mj-lt"/>
                <a:cs typeface="Arial" pitchFamily="34" charset="0"/>
              </a:endParaRPr>
            </a:p>
          </p:txBody>
        </p:sp>
        <p:sp>
          <p:nvSpPr>
            <p:cNvPr id="7179" name="Text Box 9"/>
            <p:cNvSpPr txBox="1">
              <a:spLocks noChangeArrowheads="1"/>
            </p:cNvSpPr>
            <p:nvPr/>
          </p:nvSpPr>
          <p:spPr bwMode="auto">
            <a:xfrm>
              <a:off x="1089043" y="4672135"/>
              <a:ext cx="6421243" cy="366713"/>
            </a:xfrm>
            <a:prstGeom prst="rect">
              <a:avLst/>
            </a:prstGeom>
            <a:noFill/>
            <a:ln w="9525" algn="ctr">
              <a:noFill/>
              <a:miter lim="800000"/>
              <a:headEnd/>
              <a:tailEnd/>
            </a:ln>
          </p:spPr>
          <p:txBody>
            <a:bodyPr tIns="0" bIns="0" anchor="ctr"/>
            <a:lstStyle/>
            <a:p>
              <a:r>
                <a:rPr lang="en-GB" sz="2000" b="1" dirty="0">
                  <a:solidFill>
                    <a:srgbClr val="C00000"/>
                  </a:solidFill>
                </a:rPr>
                <a:t> Social / Cultural Shifts</a:t>
              </a:r>
              <a:endParaRPr lang="en-US" sz="2000" b="1" dirty="0">
                <a:solidFill>
                  <a:srgbClr val="C00000"/>
                </a:solidFill>
              </a:endParaRPr>
            </a:p>
          </p:txBody>
        </p:sp>
        <p:sp>
          <p:nvSpPr>
            <p:cNvPr id="7180" name="Text Box 7"/>
            <p:cNvSpPr txBox="1">
              <a:spLocks noChangeArrowheads="1"/>
            </p:cNvSpPr>
            <p:nvPr/>
          </p:nvSpPr>
          <p:spPr bwMode="auto">
            <a:xfrm>
              <a:off x="1280160" y="4966312"/>
              <a:ext cx="3201354" cy="907941"/>
            </a:xfrm>
            <a:prstGeom prst="rect">
              <a:avLst/>
            </a:prstGeom>
          </p:spPr>
          <p:txBody>
            <a:bodyPr/>
            <a:lstStyle/>
            <a:p>
              <a:pPr marL="234950" indent="-234950" eaLnBrk="1" hangingPunct="1">
                <a:spcBef>
                  <a:spcPts val="0"/>
                </a:spcBef>
                <a:spcAft>
                  <a:spcPts val="300"/>
                </a:spcAft>
                <a:buClr>
                  <a:schemeClr val="bg2"/>
                </a:buClr>
                <a:buSzPct val="100000"/>
                <a:buBlip>
                  <a:blip r:embed="rId4"/>
                </a:buBlip>
                <a:defRPr/>
              </a:pPr>
              <a:r>
                <a:rPr lang="en-GB" sz="1600" kern="0" dirty="0" smtClean="0">
                  <a:solidFill>
                    <a:schemeClr val="tx1">
                      <a:lumMod val="65000"/>
                      <a:lumOff val="35000"/>
                    </a:schemeClr>
                  </a:solidFill>
                  <a:latin typeface="+mn-lt"/>
                </a:rPr>
                <a:t>Lifestyle Choices</a:t>
              </a:r>
            </a:p>
            <a:p>
              <a:pPr marL="234950" indent="-234950" eaLnBrk="1" hangingPunct="1">
                <a:spcBef>
                  <a:spcPts val="0"/>
                </a:spcBef>
                <a:spcAft>
                  <a:spcPts val="300"/>
                </a:spcAft>
                <a:buClr>
                  <a:schemeClr val="bg2"/>
                </a:buClr>
                <a:buSzPct val="100000"/>
                <a:buBlip>
                  <a:blip r:embed="rId4"/>
                </a:buBlip>
                <a:defRPr/>
              </a:pPr>
              <a:r>
                <a:rPr lang="en-GB" sz="1600" kern="0" dirty="0" smtClean="0">
                  <a:solidFill>
                    <a:schemeClr val="tx1">
                      <a:lumMod val="65000"/>
                      <a:lumOff val="35000"/>
                    </a:schemeClr>
                  </a:solidFill>
                  <a:latin typeface="+mn-lt"/>
                </a:rPr>
                <a:t>Instant Communications</a:t>
              </a:r>
            </a:p>
            <a:p>
              <a:pPr marL="234950" indent="-234950" eaLnBrk="1" hangingPunct="1">
                <a:spcBef>
                  <a:spcPts val="0"/>
                </a:spcBef>
                <a:spcAft>
                  <a:spcPts val="300"/>
                </a:spcAft>
                <a:buClr>
                  <a:schemeClr val="bg2"/>
                </a:buClr>
                <a:buSzPct val="100000"/>
                <a:buBlip>
                  <a:blip r:embed="rId4"/>
                </a:buBlip>
                <a:defRPr/>
              </a:pPr>
              <a:r>
                <a:rPr lang="en-GB" sz="1600" kern="0" dirty="0" smtClean="0">
                  <a:solidFill>
                    <a:schemeClr val="tx1">
                      <a:lumMod val="65000"/>
                      <a:lumOff val="35000"/>
                    </a:schemeClr>
                  </a:solidFill>
                  <a:latin typeface="+mn-lt"/>
                </a:rPr>
                <a:t>Desire for the best content anytime, anywhere</a:t>
              </a:r>
            </a:p>
          </p:txBody>
        </p:sp>
        <p:sp>
          <p:nvSpPr>
            <p:cNvPr id="7181" name="Text Box 7"/>
            <p:cNvSpPr txBox="1">
              <a:spLocks noChangeArrowheads="1"/>
            </p:cNvSpPr>
            <p:nvPr/>
          </p:nvSpPr>
          <p:spPr bwMode="auto">
            <a:xfrm>
              <a:off x="4568826" y="5173663"/>
              <a:ext cx="3389312" cy="338554"/>
            </a:xfrm>
            <a:prstGeom prst="rect">
              <a:avLst/>
            </a:prstGeom>
            <a:noFill/>
            <a:ln w="9525" algn="ctr">
              <a:noFill/>
              <a:miter lim="800000"/>
              <a:headEnd/>
              <a:tailEnd/>
            </a:ln>
          </p:spPr>
          <p:txBody>
            <a:bodyPr>
              <a:spAutoFit/>
            </a:bodyPr>
            <a:lstStyle/>
            <a:p>
              <a:pPr marL="166688" indent="-166688" eaLnBrk="0" hangingPunct="0">
                <a:spcBef>
                  <a:spcPts val="600"/>
                </a:spcBef>
                <a:buClr>
                  <a:schemeClr val="bg2"/>
                </a:buClr>
                <a:buSzPct val="100000"/>
                <a:buFont typeface="Symbol" pitchFamily="18" charset="2"/>
                <a:buChar char="·"/>
              </a:pPr>
              <a:endParaRPr lang="en-US" sz="1600" dirty="0"/>
            </a:p>
          </p:txBody>
        </p:sp>
        <p:sp>
          <p:nvSpPr>
            <p:cNvPr id="7177" name="Text Box 7"/>
            <p:cNvSpPr txBox="1">
              <a:spLocks noChangeArrowheads="1"/>
            </p:cNvSpPr>
            <p:nvPr/>
          </p:nvSpPr>
          <p:spPr bwMode="auto">
            <a:xfrm>
              <a:off x="4366259" y="4966312"/>
              <a:ext cx="4381427" cy="977289"/>
            </a:xfrm>
            <a:prstGeom prst="rect">
              <a:avLst/>
            </a:prstGeom>
          </p:spPr>
          <p:txBody>
            <a:bodyPr/>
            <a:lstStyle/>
            <a:p>
              <a:pPr marL="234950" indent="-234950" eaLnBrk="1" hangingPunct="1">
                <a:spcBef>
                  <a:spcPts val="0"/>
                </a:spcBef>
                <a:spcAft>
                  <a:spcPts val="300"/>
                </a:spcAft>
                <a:buClr>
                  <a:schemeClr val="bg2"/>
                </a:buClr>
                <a:buSzPct val="100000"/>
                <a:buBlip>
                  <a:blip r:embed="rId4"/>
                </a:buBlip>
                <a:defRPr/>
              </a:pPr>
              <a:r>
                <a:rPr lang="en-GB" sz="1600" kern="0" dirty="0" smtClean="0">
                  <a:solidFill>
                    <a:schemeClr val="tx1">
                      <a:lumMod val="65000"/>
                      <a:lumOff val="35000"/>
                    </a:schemeClr>
                  </a:solidFill>
                  <a:latin typeface="+mn-lt"/>
                </a:rPr>
                <a:t>Remote teams</a:t>
              </a:r>
            </a:p>
            <a:p>
              <a:pPr marL="234950" indent="-234950" eaLnBrk="1" hangingPunct="1">
                <a:spcBef>
                  <a:spcPts val="0"/>
                </a:spcBef>
                <a:spcAft>
                  <a:spcPts val="300"/>
                </a:spcAft>
                <a:buClr>
                  <a:schemeClr val="bg2"/>
                </a:buClr>
                <a:buSzPct val="100000"/>
                <a:buBlip>
                  <a:blip r:embed="rId4"/>
                </a:buBlip>
                <a:defRPr/>
              </a:pPr>
              <a:r>
                <a:rPr lang="en-GB" sz="1600" kern="0" dirty="0" smtClean="0">
                  <a:solidFill>
                    <a:schemeClr val="tx1">
                      <a:lumMod val="65000"/>
                      <a:lumOff val="35000"/>
                    </a:schemeClr>
                  </a:solidFill>
                  <a:latin typeface="+mn-lt"/>
                </a:rPr>
                <a:t>Secure Agencies/Departments</a:t>
              </a:r>
            </a:p>
            <a:p>
              <a:pPr marL="234950" indent="-234950" eaLnBrk="1" hangingPunct="1">
                <a:spcBef>
                  <a:spcPts val="0"/>
                </a:spcBef>
                <a:spcAft>
                  <a:spcPts val="300"/>
                </a:spcAft>
                <a:buClr>
                  <a:schemeClr val="bg2"/>
                </a:buClr>
                <a:buSzPct val="100000"/>
                <a:buBlip>
                  <a:blip r:embed="rId4"/>
                </a:buBlip>
                <a:defRPr/>
              </a:pPr>
              <a:r>
                <a:rPr lang="en-GB" sz="1600" kern="0" dirty="0" smtClean="0">
                  <a:solidFill>
                    <a:schemeClr val="tx1">
                      <a:lumMod val="65000"/>
                      <a:lumOff val="35000"/>
                    </a:schemeClr>
                  </a:solidFill>
                  <a:latin typeface="+mn-lt"/>
                </a:rPr>
                <a:t>Traditional vs. Virtual Offices</a:t>
              </a:r>
            </a:p>
            <a:p>
              <a:pPr marL="234950" indent="-234950" eaLnBrk="1" hangingPunct="1">
                <a:spcBef>
                  <a:spcPts val="0"/>
                </a:spcBef>
                <a:spcAft>
                  <a:spcPts val="300"/>
                </a:spcAft>
                <a:buClr>
                  <a:schemeClr val="bg2"/>
                </a:buClr>
                <a:buSzPct val="100000"/>
                <a:buBlip>
                  <a:blip r:embed="rId4"/>
                </a:buBlip>
                <a:defRPr/>
              </a:pPr>
              <a:r>
                <a:rPr lang="en-GB" sz="1600" kern="0" dirty="0" smtClean="0">
                  <a:solidFill>
                    <a:schemeClr val="tx1">
                      <a:lumMod val="65000"/>
                      <a:lumOff val="35000"/>
                    </a:schemeClr>
                  </a:solidFill>
                  <a:latin typeface="+mn-lt"/>
                </a:rPr>
                <a:t>Workforce Development</a:t>
              </a:r>
              <a:endParaRPr lang="en-US" sz="1600" kern="0" dirty="0" smtClean="0">
                <a:solidFill>
                  <a:schemeClr val="tx1">
                    <a:lumMod val="65000"/>
                    <a:lumOff val="35000"/>
                  </a:schemeClr>
                </a:solidFill>
                <a:latin typeface="+mn-lt"/>
              </a:endParaRPr>
            </a:p>
          </p:txBody>
        </p:sp>
      </p:grpSp>
      <p:grpSp>
        <p:nvGrpSpPr>
          <p:cNvPr id="4" name="Group 23"/>
          <p:cNvGrpSpPr/>
          <p:nvPr/>
        </p:nvGrpSpPr>
        <p:grpSpPr>
          <a:xfrm>
            <a:off x="399318" y="1103313"/>
            <a:ext cx="4160960" cy="3038747"/>
            <a:chOff x="434487" y="1416049"/>
            <a:chExt cx="4160960" cy="3094243"/>
          </a:xfrm>
        </p:grpSpPr>
        <p:sp>
          <p:nvSpPr>
            <p:cNvPr id="7182" name="Rounded Rectangle 18"/>
            <p:cNvSpPr>
              <a:spLocks noChangeArrowheads="1"/>
            </p:cNvSpPr>
            <p:nvPr/>
          </p:nvSpPr>
          <p:spPr bwMode="auto">
            <a:xfrm>
              <a:off x="539261" y="1416049"/>
              <a:ext cx="3954951" cy="3094243"/>
            </a:xfrm>
            <a:prstGeom prst="roundRect">
              <a:avLst>
                <a:gd name="adj" fmla="val 16667"/>
              </a:avLst>
            </a:prstGeom>
            <a:gradFill flip="none" rotWithShape="1">
              <a:gsLst>
                <a:gs pos="0">
                  <a:srgbClr val="E4E4E4"/>
                </a:gs>
                <a:gs pos="100000">
                  <a:srgbClr val="F5F5F5"/>
                </a:gs>
              </a:gsLst>
              <a:lin ang="5400000" scaled="0"/>
              <a:tileRect/>
            </a:gradFill>
            <a:ln w="19050">
              <a:solidFill>
                <a:schemeClr val="bg2"/>
              </a:solidFill>
              <a:round/>
              <a:headEnd/>
              <a:tailEnd/>
            </a:ln>
            <a:effectLst>
              <a:outerShdw blurRad="50800" dir="5400000">
                <a:srgbClr val="000000">
                  <a:alpha val="43000"/>
                </a:srgbClr>
              </a:outerShdw>
            </a:effectLst>
          </p:spPr>
          <p:txBody>
            <a:bodyPr tIns="0" bIns="411480" anchor="ctr" anchorCtr="1"/>
            <a:lstStyle/>
            <a:p>
              <a:pPr algn="ctr">
                <a:lnSpc>
                  <a:spcPts val="1200"/>
                </a:lnSpc>
                <a:spcBef>
                  <a:spcPct val="0"/>
                </a:spcBef>
                <a:defRPr/>
              </a:pPr>
              <a:endParaRPr lang="en-US" dirty="0">
                <a:solidFill>
                  <a:srgbClr val="999B9E"/>
                </a:solidFill>
                <a:latin typeface="+mj-lt"/>
                <a:cs typeface="Arial" pitchFamily="34" charset="0"/>
              </a:endParaRPr>
            </a:p>
          </p:txBody>
        </p:sp>
        <p:sp>
          <p:nvSpPr>
            <p:cNvPr id="7183" name="Text Box 9"/>
            <p:cNvSpPr txBox="1">
              <a:spLocks noChangeArrowheads="1"/>
            </p:cNvSpPr>
            <p:nvPr/>
          </p:nvSpPr>
          <p:spPr bwMode="auto">
            <a:xfrm>
              <a:off x="434487" y="1444746"/>
              <a:ext cx="4160960" cy="366779"/>
            </a:xfrm>
            <a:prstGeom prst="rect">
              <a:avLst/>
            </a:prstGeom>
            <a:noFill/>
            <a:ln w="9525" algn="ctr">
              <a:noFill/>
              <a:miter lim="800000"/>
              <a:headEnd/>
              <a:tailEnd/>
            </a:ln>
          </p:spPr>
          <p:txBody>
            <a:bodyPr tIns="0" bIns="0" anchor="ctr"/>
            <a:lstStyle/>
            <a:p>
              <a:pPr algn="ctr" eaLnBrk="0" hangingPunct="0">
                <a:spcBef>
                  <a:spcPct val="50000"/>
                </a:spcBef>
              </a:pPr>
              <a:r>
                <a:rPr lang="en-GB" sz="2000" b="1" dirty="0" smtClean="0">
                  <a:solidFill>
                    <a:srgbClr val="C00000"/>
                  </a:solidFill>
                </a:rPr>
                <a:t>Organizational </a:t>
              </a:r>
              <a:r>
                <a:rPr lang="en-GB" sz="2000" b="1" dirty="0">
                  <a:solidFill>
                    <a:srgbClr val="C00000"/>
                  </a:solidFill>
                </a:rPr>
                <a:t>Challenges  </a:t>
              </a:r>
            </a:p>
          </p:txBody>
        </p:sp>
        <p:sp>
          <p:nvSpPr>
            <p:cNvPr id="8207" name="Text Box 10"/>
            <p:cNvSpPr txBox="1">
              <a:spLocks noChangeArrowheads="1"/>
            </p:cNvSpPr>
            <p:nvPr/>
          </p:nvSpPr>
          <p:spPr bwMode="auto">
            <a:xfrm>
              <a:off x="560388" y="1941513"/>
              <a:ext cx="3302000" cy="338554"/>
            </a:xfrm>
            <a:prstGeom prst="rect">
              <a:avLst/>
            </a:prstGeom>
            <a:noFill/>
            <a:ln w="9525" algn="ctr">
              <a:noFill/>
              <a:miter lim="800000"/>
              <a:headEnd/>
              <a:tailEnd/>
            </a:ln>
          </p:spPr>
          <p:txBody>
            <a:bodyPr>
              <a:spAutoFit/>
            </a:bodyPr>
            <a:lstStyle/>
            <a:p>
              <a:pPr marL="285750" indent="-285750" eaLnBrk="0" hangingPunct="0">
                <a:spcBef>
                  <a:spcPts val="0"/>
                </a:spcBef>
                <a:buClr>
                  <a:schemeClr val="bg2"/>
                </a:buClr>
                <a:buSzPct val="100000"/>
                <a:buFont typeface="Symbol" pitchFamily="18" charset="2"/>
                <a:buChar char="·"/>
                <a:defRPr/>
              </a:pPr>
              <a:endParaRPr lang="en-US" sz="1600" kern="0" dirty="0">
                <a:ea typeface="ＭＳ Ｐゴシック" charset="-128"/>
              </a:endParaRPr>
            </a:p>
          </p:txBody>
        </p:sp>
        <p:sp>
          <p:nvSpPr>
            <p:cNvPr id="21" name="Content Placeholder 6"/>
            <p:cNvSpPr txBox="1">
              <a:spLocks/>
            </p:cNvSpPr>
            <p:nvPr/>
          </p:nvSpPr>
          <p:spPr>
            <a:xfrm>
              <a:off x="691661" y="2067494"/>
              <a:ext cx="3186165" cy="2234874"/>
            </a:xfrm>
            <a:prstGeom prst="rect">
              <a:avLst/>
            </a:prstGeom>
          </p:spPr>
          <p:txBody>
            <a:bodyPr/>
            <a:lstStyle/>
            <a:p>
              <a:pPr marL="234950" indent="-234950" eaLnBrk="1" hangingPunct="1">
                <a:spcBef>
                  <a:spcPts val="0"/>
                </a:spcBef>
                <a:spcAft>
                  <a:spcPts val="300"/>
                </a:spcAft>
                <a:buClr>
                  <a:schemeClr val="bg2"/>
                </a:buClr>
                <a:buSzPct val="100000"/>
                <a:buBlip>
                  <a:blip r:embed="rId4"/>
                </a:buBlip>
                <a:defRPr/>
              </a:pPr>
              <a:r>
                <a:rPr lang="en-US" sz="1600" kern="0" dirty="0" smtClean="0">
                  <a:solidFill>
                    <a:schemeClr val="tx1">
                      <a:lumMod val="65000"/>
                      <a:lumOff val="35000"/>
                    </a:schemeClr>
                  </a:solidFill>
                  <a:latin typeface="+mn-lt"/>
                </a:rPr>
                <a:t>Global Economy </a:t>
              </a:r>
            </a:p>
            <a:p>
              <a:pPr marL="234950" indent="-234950" eaLnBrk="1" hangingPunct="1">
                <a:spcBef>
                  <a:spcPts val="0"/>
                </a:spcBef>
                <a:spcAft>
                  <a:spcPts val="300"/>
                </a:spcAft>
                <a:buClr>
                  <a:schemeClr val="bg2"/>
                </a:buClr>
                <a:buSzPct val="100000"/>
                <a:buBlip>
                  <a:blip r:embed="rId4"/>
                </a:buBlip>
                <a:defRPr/>
              </a:pPr>
              <a:r>
                <a:rPr lang="en-US" sz="1600" kern="0" dirty="0" smtClean="0">
                  <a:solidFill>
                    <a:schemeClr val="tx1">
                      <a:lumMod val="65000"/>
                      <a:lumOff val="35000"/>
                    </a:schemeClr>
                  </a:solidFill>
                  <a:latin typeface="+mn-lt"/>
                </a:rPr>
                <a:t>Shrinking Budgets</a:t>
              </a:r>
            </a:p>
            <a:p>
              <a:pPr marL="234950" indent="-234950" eaLnBrk="1" hangingPunct="1">
                <a:spcBef>
                  <a:spcPts val="0"/>
                </a:spcBef>
                <a:spcAft>
                  <a:spcPts val="300"/>
                </a:spcAft>
                <a:buClr>
                  <a:schemeClr val="bg2"/>
                </a:buClr>
                <a:buSzPct val="100000"/>
                <a:buBlip>
                  <a:blip r:embed="rId4"/>
                </a:buBlip>
                <a:defRPr/>
              </a:pPr>
              <a:r>
                <a:rPr lang="en-US" sz="1600" kern="0" dirty="0" smtClean="0">
                  <a:solidFill>
                    <a:schemeClr val="tx1">
                      <a:lumMod val="65000"/>
                      <a:lumOff val="35000"/>
                    </a:schemeClr>
                  </a:solidFill>
                  <a:latin typeface="+mn-lt"/>
                </a:rPr>
                <a:t>Increased competition</a:t>
              </a:r>
            </a:p>
            <a:p>
              <a:pPr marL="234950" indent="-234950" eaLnBrk="1" hangingPunct="1">
                <a:spcBef>
                  <a:spcPts val="0"/>
                </a:spcBef>
                <a:spcAft>
                  <a:spcPts val="300"/>
                </a:spcAft>
                <a:buClr>
                  <a:schemeClr val="bg2"/>
                </a:buClr>
                <a:buSzPct val="100000"/>
                <a:buBlip>
                  <a:blip r:embed="rId4"/>
                </a:buBlip>
                <a:defRPr/>
              </a:pPr>
              <a:r>
                <a:rPr lang="en-US" sz="1600" kern="0" dirty="0" smtClean="0">
                  <a:solidFill>
                    <a:schemeClr val="tx1">
                      <a:lumMod val="65000"/>
                      <a:lumOff val="35000"/>
                    </a:schemeClr>
                  </a:solidFill>
                  <a:latin typeface="+mn-lt"/>
                </a:rPr>
                <a:t>Technology certification </a:t>
              </a:r>
            </a:p>
            <a:p>
              <a:pPr marL="234950" indent="-234950" eaLnBrk="1" hangingPunct="1">
                <a:spcBef>
                  <a:spcPts val="0"/>
                </a:spcBef>
                <a:spcAft>
                  <a:spcPts val="300"/>
                </a:spcAft>
                <a:buClr>
                  <a:schemeClr val="bg2"/>
                </a:buClr>
                <a:buSzPct val="100000"/>
                <a:buBlip>
                  <a:blip r:embed="rId4"/>
                </a:buBlip>
                <a:defRPr/>
              </a:pPr>
              <a:r>
                <a:rPr lang="en-GB" sz="1600" kern="0" dirty="0" smtClean="0">
                  <a:solidFill>
                    <a:schemeClr val="tx1">
                      <a:lumMod val="65000"/>
                      <a:lumOff val="35000"/>
                    </a:schemeClr>
                  </a:solidFill>
                  <a:latin typeface="+mn-lt"/>
                </a:rPr>
                <a:t>Need for increased performance, efficiencies, team collaboration, remote workers, ROI</a:t>
              </a:r>
              <a:endParaRPr lang="en-US" sz="1600" kern="0" dirty="0" smtClean="0">
                <a:solidFill>
                  <a:schemeClr val="tx1">
                    <a:lumMod val="65000"/>
                    <a:lumOff val="35000"/>
                  </a:schemeClr>
                </a:solidFill>
                <a:latin typeface="+mn-lt"/>
              </a:endParaRPr>
            </a:p>
          </p:txBody>
        </p:sp>
      </p:grpSp>
      <p:pic>
        <p:nvPicPr>
          <p:cNvPr id="7175" name="Picture 20" descr="globe.png"/>
          <p:cNvPicPr>
            <a:picLocks noChangeAspect="1"/>
          </p:cNvPicPr>
          <p:nvPr/>
        </p:nvPicPr>
        <p:blipFill>
          <a:blip r:embed="rId5" cstate="print"/>
          <a:srcRect/>
          <a:stretch>
            <a:fillRect/>
          </a:stretch>
        </p:blipFill>
        <p:spPr bwMode="auto">
          <a:xfrm>
            <a:off x="3394851" y="2462934"/>
            <a:ext cx="2128384" cy="2128384"/>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7" descr="standards"/>
          <p:cNvPicPr>
            <a:picLocks noChangeAspect="1" noChangeArrowheads="1"/>
          </p:cNvPicPr>
          <p:nvPr/>
        </p:nvPicPr>
        <p:blipFill>
          <a:blip r:embed="rId3" cstate="print"/>
          <a:srcRect r="3938"/>
          <a:stretch>
            <a:fillRect/>
          </a:stretch>
        </p:blipFill>
        <p:spPr bwMode="auto">
          <a:xfrm>
            <a:off x="4554538" y="1695450"/>
            <a:ext cx="3678237" cy="2951162"/>
          </a:xfrm>
          <a:prstGeom prst="rect">
            <a:avLst/>
          </a:prstGeom>
          <a:noFill/>
          <a:ln w="9525">
            <a:noFill/>
            <a:miter lim="800000"/>
            <a:headEnd/>
            <a:tailEnd/>
          </a:ln>
        </p:spPr>
      </p:pic>
      <p:pic>
        <p:nvPicPr>
          <p:cNvPr id="13314" name="Picture 17"/>
          <p:cNvPicPr>
            <a:picLocks noChangeAspect="1" noChangeArrowheads="1"/>
          </p:cNvPicPr>
          <p:nvPr/>
        </p:nvPicPr>
        <p:blipFill>
          <a:blip r:embed="rId4" cstate="print"/>
          <a:srcRect/>
          <a:stretch>
            <a:fillRect/>
          </a:stretch>
        </p:blipFill>
        <p:spPr bwMode="auto">
          <a:xfrm>
            <a:off x="5282857" y="3656806"/>
            <a:ext cx="3321393" cy="1811337"/>
          </a:xfrm>
          <a:prstGeom prst="rect">
            <a:avLst/>
          </a:prstGeom>
          <a:noFill/>
          <a:ln w="28575">
            <a:noFill/>
            <a:miter lim="800000"/>
            <a:headEnd/>
            <a:tailEnd/>
          </a:ln>
        </p:spPr>
      </p:pic>
      <p:sp>
        <p:nvSpPr>
          <p:cNvPr id="13315" name="Rectangle 2"/>
          <p:cNvSpPr>
            <a:spLocks noGrp="1" noChangeArrowheads="1"/>
          </p:cNvSpPr>
          <p:nvPr>
            <p:ph type="title"/>
          </p:nvPr>
        </p:nvSpPr>
        <p:spPr>
          <a:xfrm>
            <a:off x="407988" y="130175"/>
            <a:ext cx="8320087" cy="708025"/>
          </a:xfrm>
        </p:spPr>
        <p:txBody>
          <a:bodyPr/>
          <a:lstStyle/>
          <a:p>
            <a:pPr eaLnBrk="1" hangingPunct="1"/>
            <a:r>
              <a:rPr lang="en-US" dirty="0" smtClean="0">
                <a:latin typeface="Arial" charset="0"/>
                <a:cs typeface="Arial" charset="0"/>
              </a:rPr>
              <a:t> Federal Government Applications- What’s Hot</a:t>
            </a:r>
            <a:endParaRPr lang="en-US" u="sng" dirty="0" smtClean="0">
              <a:latin typeface="Arial" charset="0"/>
              <a:cs typeface="Arial" charset="0"/>
            </a:endParaRPr>
          </a:p>
        </p:txBody>
      </p:sp>
      <p:sp>
        <p:nvSpPr>
          <p:cNvPr id="13319" name="Rectangle 3"/>
          <p:cNvSpPr>
            <a:spLocks noGrp="1" noChangeArrowheads="1"/>
          </p:cNvSpPr>
          <p:nvPr>
            <p:ph idx="4294967295"/>
          </p:nvPr>
        </p:nvSpPr>
        <p:spPr bwMode="auto">
          <a:xfrm>
            <a:off x="276226" y="1362075"/>
            <a:ext cx="5567362" cy="5002213"/>
          </a:xfrm>
          <a:prstGeom prst="rect">
            <a:avLst/>
          </a:prstGeom>
          <a:noFill/>
          <a:ln>
            <a:miter lim="800000"/>
            <a:headEnd/>
            <a:tailEnd/>
          </a:ln>
        </p:spPr>
        <p:txBody>
          <a:bodyPr lIns="0" tIns="0" rIns="0" bIns="0"/>
          <a:lstStyle/>
          <a:p>
            <a:pPr marL="285750" lvl="1" eaLnBrk="1" hangingPunct="1">
              <a:spcBef>
                <a:spcPts val="200"/>
              </a:spcBef>
            </a:pPr>
            <a:r>
              <a:rPr lang="en-US" sz="1800" u="sng" dirty="0" smtClean="0">
                <a:solidFill>
                  <a:schemeClr val="tx1">
                    <a:lumMod val="65000"/>
                    <a:lumOff val="35000"/>
                  </a:schemeClr>
                </a:solidFill>
              </a:rPr>
              <a:t>Training, Education and Development- E Learning</a:t>
            </a:r>
          </a:p>
          <a:p>
            <a:pPr marL="285750" lvl="1" eaLnBrk="1" hangingPunct="1">
              <a:spcBef>
                <a:spcPts val="200"/>
              </a:spcBef>
            </a:pPr>
            <a:r>
              <a:rPr lang="en-US" sz="1800" dirty="0" smtClean="0">
                <a:solidFill>
                  <a:schemeClr val="tx1">
                    <a:lumMod val="65000"/>
                    <a:lumOff val="35000"/>
                  </a:schemeClr>
                </a:solidFill>
              </a:rPr>
              <a:t>Administrative meetings/briefings</a:t>
            </a:r>
          </a:p>
          <a:p>
            <a:pPr marL="285750" lvl="1" eaLnBrk="1" hangingPunct="1">
              <a:spcBef>
                <a:spcPts val="200"/>
              </a:spcBef>
            </a:pPr>
            <a:r>
              <a:rPr lang="en-US" sz="1800" dirty="0" smtClean="0">
                <a:solidFill>
                  <a:schemeClr val="tx1">
                    <a:lumMod val="65000"/>
                    <a:lumOff val="35000"/>
                  </a:schemeClr>
                </a:solidFill>
              </a:rPr>
              <a:t>Interviewing and recruiting</a:t>
            </a:r>
          </a:p>
          <a:p>
            <a:pPr marL="285750" lvl="1" eaLnBrk="1" hangingPunct="1">
              <a:spcBef>
                <a:spcPts val="200"/>
              </a:spcBef>
            </a:pPr>
            <a:r>
              <a:rPr lang="en-US" sz="1800" dirty="0" smtClean="0">
                <a:solidFill>
                  <a:schemeClr val="tx1">
                    <a:lumMod val="65000"/>
                    <a:lumOff val="35000"/>
                  </a:schemeClr>
                </a:solidFill>
              </a:rPr>
              <a:t>Telejustice, C4I</a:t>
            </a:r>
          </a:p>
          <a:p>
            <a:pPr marL="285750" lvl="1" eaLnBrk="1" hangingPunct="1">
              <a:spcBef>
                <a:spcPts val="200"/>
              </a:spcBef>
            </a:pPr>
            <a:r>
              <a:rPr lang="en-US" sz="1800" dirty="0" smtClean="0">
                <a:solidFill>
                  <a:schemeClr val="tx1">
                    <a:lumMod val="65000"/>
                    <a:lumOff val="35000"/>
                  </a:schemeClr>
                </a:solidFill>
              </a:rPr>
              <a:t>Crisis management</a:t>
            </a:r>
          </a:p>
          <a:p>
            <a:pPr marL="285750" lvl="1" eaLnBrk="1" hangingPunct="1">
              <a:spcBef>
                <a:spcPts val="200"/>
              </a:spcBef>
            </a:pPr>
            <a:r>
              <a:rPr lang="en-US" sz="1800" dirty="0" smtClean="0">
                <a:solidFill>
                  <a:schemeClr val="tx1">
                    <a:lumMod val="65000"/>
                    <a:lumOff val="35000"/>
                  </a:schemeClr>
                </a:solidFill>
              </a:rPr>
              <a:t>Procurement and contracting</a:t>
            </a:r>
          </a:p>
          <a:p>
            <a:pPr marL="285750" lvl="1" eaLnBrk="1" hangingPunct="1">
              <a:spcBef>
                <a:spcPts val="200"/>
              </a:spcBef>
            </a:pPr>
            <a:r>
              <a:rPr lang="en-US" sz="1800" u="sng" dirty="0" smtClean="0">
                <a:solidFill>
                  <a:schemeClr val="tx1">
                    <a:lumMod val="65000"/>
                    <a:lumOff val="35000"/>
                  </a:schemeClr>
                </a:solidFill>
              </a:rPr>
              <a:t>Resource sharing</a:t>
            </a:r>
          </a:p>
          <a:p>
            <a:pPr marL="285750" lvl="1" eaLnBrk="1" hangingPunct="1">
              <a:spcBef>
                <a:spcPts val="200"/>
              </a:spcBef>
            </a:pPr>
            <a:r>
              <a:rPr lang="en-US" sz="1800" u="sng" dirty="0" smtClean="0">
                <a:solidFill>
                  <a:schemeClr val="tx1">
                    <a:lumMod val="65000"/>
                    <a:lumOff val="35000"/>
                  </a:schemeClr>
                </a:solidFill>
              </a:rPr>
              <a:t>Campus extensions</a:t>
            </a:r>
          </a:p>
          <a:p>
            <a:pPr marL="285750" lvl="1" eaLnBrk="1" hangingPunct="1">
              <a:spcBef>
                <a:spcPts val="200"/>
              </a:spcBef>
            </a:pPr>
            <a:r>
              <a:rPr lang="en-US" sz="1800" dirty="0" smtClean="0">
                <a:solidFill>
                  <a:schemeClr val="tx1">
                    <a:lumMod val="65000"/>
                    <a:lumOff val="35000"/>
                  </a:schemeClr>
                </a:solidFill>
              </a:rPr>
              <a:t>Connecting to enterprise partners</a:t>
            </a:r>
          </a:p>
          <a:p>
            <a:pPr marL="285750" lvl="1" eaLnBrk="1" hangingPunct="1">
              <a:spcBef>
                <a:spcPts val="200"/>
              </a:spcBef>
            </a:pPr>
            <a:r>
              <a:rPr lang="en-US" sz="1800" u="sng" dirty="0" smtClean="0">
                <a:solidFill>
                  <a:schemeClr val="tx1">
                    <a:lumMod val="65000"/>
                    <a:lumOff val="35000"/>
                  </a:schemeClr>
                </a:solidFill>
              </a:rPr>
              <a:t>Professional development</a:t>
            </a:r>
          </a:p>
          <a:p>
            <a:pPr marL="285750" lvl="1" eaLnBrk="1" hangingPunct="1">
              <a:spcBef>
                <a:spcPts val="200"/>
              </a:spcBef>
            </a:pPr>
            <a:r>
              <a:rPr lang="en-US" sz="1800" u="sng" dirty="0" smtClean="0">
                <a:solidFill>
                  <a:schemeClr val="tx1">
                    <a:lumMod val="65000"/>
                    <a:lumOff val="35000"/>
                  </a:schemeClr>
                </a:solidFill>
              </a:rPr>
              <a:t>Access to content experts and </a:t>
            </a:r>
            <a:br>
              <a:rPr lang="en-US" sz="1800" u="sng" dirty="0" smtClean="0">
                <a:solidFill>
                  <a:schemeClr val="tx1">
                    <a:lumMod val="65000"/>
                    <a:lumOff val="35000"/>
                  </a:schemeClr>
                </a:solidFill>
              </a:rPr>
            </a:br>
            <a:r>
              <a:rPr lang="en-US" sz="1800" u="sng" dirty="0" smtClean="0">
                <a:solidFill>
                  <a:schemeClr val="tx1">
                    <a:lumMod val="65000"/>
                    <a:lumOff val="35000"/>
                  </a:schemeClr>
                </a:solidFill>
              </a:rPr>
              <a:t>guest lecturers</a:t>
            </a:r>
          </a:p>
          <a:p>
            <a:pPr marL="285750" lvl="1" eaLnBrk="1" hangingPunct="1">
              <a:spcBef>
                <a:spcPts val="200"/>
              </a:spcBef>
            </a:pPr>
            <a:r>
              <a:rPr lang="en-US" sz="1800" u="sng" dirty="0" smtClean="0">
                <a:solidFill>
                  <a:schemeClr val="tx1">
                    <a:lumMod val="65000"/>
                    <a:lumOff val="35000"/>
                  </a:schemeClr>
                </a:solidFill>
              </a:rPr>
              <a:t>Digital content</a:t>
            </a:r>
            <a:r>
              <a:rPr lang="en-US" sz="1800" dirty="0" smtClean="0">
                <a:solidFill>
                  <a:schemeClr val="tx1">
                    <a:lumMod val="65000"/>
                    <a:lumOff val="35000"/>
                  </a:schemeClr>
                </a:solidFill>
              </a:rPr>
              <a:t> – stored libraries, lectures, proceedings, meetings, development progress</a:t>
            </a:r>
          </a:p>
          <a:p>
            <a:pPr marL="285750" lvl="1" eaLnBrk="1" hangingPunct="1">
              <a:spcBef>
                <a:spcPts val="200"/>
              </a:spcBef>
            </a:pPr>
            <a:r>
              <a:rPr lang="en-US" sz="1800" u="sng" dirty="0" smtClean="0">
                <a:solidFill>
                  <a:schemeClr val="tx1">
                    <a:lumMod val="65000"/>
                    <a:lumOff val="35000"/>
                  </a:schemeClr>
                </a:solidFill>
              </a:rPr>
              <a:t>Equity building</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3" cstate="print"/>
          <a:srcRect l="24757" t="40760" r="26404" b="15852"/>
          <a:stretch>
            <a:fillRect/>
          </a:stretch>
        </p:blipFill>
        <p:spPr bwMode="auto">
          <a:xfrm>
            <a:off x="0" y="1131343"/>
            <a:ext cx="9144000" cy="5077176"/>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44033" name="Picture 1"/>
          <p:cNvPicPr>
            <a:picLocks noChangeAspect="1" noChangeArrowheads="1"/>
          </p:cNvPicPr>
          <p:nvPr/>
        </p:nvPicPr>
        <p:blipFill>
          <a:blip r:embed="rId4" cstate="print"/>
          <a:srcRect l="30948" t="40314" r="29971" b="20608"/>
          <a:stretch>
            <a:fillRect/>
          </a:stretch>
        </p:blipFill>
        <p:spPr bwMode="auto">
          <a:xfrm>
            <a:off x="685801" y="1430887"/>
            <a:ext cx="3303865" cy="2064788"/>
          </a:xfrm>
          <a:prstGeom prst="rect">
            <a:avLst/>
          </a:prstGeom>
          <a:noFill/>
          <a:ln w="28575">
            <a:solidFill>
              <a:schemeClr val="bg1"/>
            </a:solidFill>
            <a:miter lim="800000"/>
            <a:headEnd/>
            <a:tailEnd/>
          </a:ln>
          <a:effectLst/>
        </p:spPr>
      </p:pic>
      <p:sp>
        <p:nvSpPr>
          <p:cNvPr id="7" name="Title 1"/>
          <p:cNvSpPr txBox="1">
            <a:spLocks/>
          </p:cNvSpPr>
          <p:nvPr/>
        </p:nvSpPr>
        <p:spPr bwMode="white">
          <a:xfrm>
            <a:off x="304800" y="76200"/>
            <a:ext cx="8634242" cy="9223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457200" rtl="0" eaLnBrk="0" fontAlgn="base" latinLnBrk="0" hangingPunct="0">
              <a:lnSpc>
                <a:spcPct val="100000"/>
              </a:lnSpc>
              <a:spcBef>
                <a:spcPct val="0"/>
              </a:spcBef>
              <a:spcAft>
                <a:spcPct val="0"/>
              </a:spcAft>
              <a:buClrTx/>
              <a:buSzTx/>
              <a:buFontTx/>
              <a:buNone/>
              <a:tabLst/>
              <a:defRPr/>
            </a:pPr>
            <a:endParaRPr lang="en-US" sz="3200" b="1" kern="0" dirty="0" smtClean="0">
              <a:solidFill>
                <a:schemeClr val="bg1"/>
              </a:solidFill>
              <a:latin typeface="+mj-lt"/>
              <a:ea typeface="+mj-ea"/>
              <a:cs typeface="Arial" pitchFamily="34" charset="0"/>
            </a:endParaRPr>
          </a:p>
        </p:txBody>
      </p:sp>
      <p:sp>
        <p:nvSpPr>
          <p:cNvPr id="5" name="TextBox 4"/>
          <p:cNvSpPr txBox="1"/>
          <p:nvPr/>
        </p:nvSpPr>
        <p:spPr>
          <a:xfrm>
            <a:off x="438151" y="247651"/>
            <a:ext cx="8067674" cy="800219"/>
          </a:xfrm>
          <a:prstGeom prst="rect">
            <a:avLst/>
          </a:prstGeom>
          <a:noFill/>
        </p:spPr>
        <p:txBody>
          <a:bodyPr wrap="square" rtlCol="0">
            <a:spAutoFit/>
          </a:bodyPr>
          <a:lstStyle/>
          <a:p>
            <a:r>
              <a:rPr lang="en-US" sz="1600" dirty="0" smtClean="0">
                <a:solidFill>
                  <a:schemeClr val="tx1">
                    <a:lumMod val="65000"/>
                    <a:lumOff val="35000"/>
                  </a:schemeClr>
                </a:solidFill>
                <a:latin typeface="+mj-lt"/>
              </a:rPr>
              <a:t>Applications Example – Guest Speaker</a:t>
            </a:r>
          </a:p>
          <a:p>
            <a:r>
              <a:rPr lang="en-US" sz="3000" dirty="0" smtClean="0">
                <a:solidFill>
                  <a:schemeClr val="tx1">
                    <a:lumMod val="65000"/>
                    <a:lumOff val="35000"/>
                  </a:schemeClr>
                </a:solidFill>
                <a:latin typeface="+mj-lt"/>
              </a:rPr>
              <a:t>Dr</a:t>
            </a:r>
            <a:r>
              <a:rPr lang="en-US" sz="3000" dirty="0" smtClean="0">
                <a:solidFill>
                  <a:schemeClr val="tx1">
                    <a:lumMod val="65000"/>
                    <a:lumOff val="35000"/>
                  </a:schemeClr>
                </a:solidFill>
                <a:latin typeface="+mj-lt"/>
              </a:rPr>
              <a:t>. Stephen R. Covey </a:t>
            </a:r>
            <a:endParaRPr lang="en-US" sz="3000" dirty="0">
              <a:solidFill>
                <a:schemeClr val="tx1">
                  <a:lumMod val="65000"/>
                  <a:lumOff val="35000"/>
                </a:schemeClr>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92125" y="400050"/>
            <a:ext cx="8580438" cy="485775"/>
          </a:xfrm>
        </p:spPr>
        <p:txBody>
          <a:bodyPr/>
          <a:lstStyle/>
          <a:p>
            <a:pPr eaLnBrk="1" hangingPunct="1"/>
            <a:r>
              <a:rPr lang="en-US" sz="3200" dirty="0" smtClean="0"/>
              <a:t>Best Practice: Defense Acquisition University</a:t>
            </a:r>
          </a:p>
        </p:txBody>
      </p:sp>
      <p:pic>
        <p:nvPicPr>
          <p:cNvPr id="7" name="Picture 6" descr="DAU w.logo.jpg">
            <a:hlinkClick r:id="rId3"/>
          </p:cNvPr>
          <p:cNvPicPr>
            <a:picLocks noChangeAspect="1"/>
          </p:cNvPicPr>
          <p:nvPr/>
        </p:nvPicPr>
        <p:blipFill>
          <a:blip r:embed="rId4" cstate="print"/>
          <a:srcRect l="8400" t="4217" r="4348" b="5978"/>
          <a:stretch>
            <a:fillRect/>
          </a:stretch>
        </p:blipFill>
        <p:spPr>
          <a:xfrm>
            <a:off x="6143625" y="1428750"/>
            <a:ext cx="3000375" cy="2017713"/>
          </a:xfrm>
          <a:prstGeom prst="rect">
            <a:avLst/>
          </a:prstGeom>
          <a:ln>
            <a:noFill/>
          </a:ln>
          <a:effectLst>
            <a:outerShdw blurRad="190500" algn="tl" rotWithShape="0">
              <a:srgbClr val="000000">
                <a:alpha val="70000"/>
              </a:srgbClr>
            </a:outerShdw>
          </a:effectLst>
        </p:spPr>
      </p:pic>
      <p:sp>
        <p:nvSpPr>
          <p:cNvPr id="30724" name="Rectangle 11"/>
          <p:cNvSpPr>
            <a:spLocks noChangeArrowheads="1"/>
          </p:cNvSpPr>
          <p:nvPr/>
        </p:nvSpPr>
        <p:spPr bwMode="auto">
          <a:xfrm>
            <a:off x="6143625" y="3500438"/>
            <a:ext cx="3005138" cy="500062"/>
          </a:xfrm>
          <a:prstGeom prst="rect">
            <a:avLst/>
          </a:prstGeom>
          <a:solidFill>
            <a:schemeClr val="bg2"/>
          </a:solidFill>
          <a:ln w="9525">
            <a:noFill/>
            <a:miter lim="800000"/>
            <a:headEnd/>
            <a:tailEnd/>
          </a:ln>
        </p:spPr>
        <p:txBody>
          <a:bodyPr anchor="ctr" anchorCtr="1"/>
          <a:lstStyle/>
          <a:p>
            <a:pPr eaLnBrk="0" hangingPunct="0">
              <a:lnSpc>
                <a:spcPct val="90000"/>
              </a:lnSpc>
              <a:buSzPct val="80000"/>
            </a:pPr>
            <a:r>
              <a:rPr lang="en-US" sz="1400" b="1" dirty="0">
                <a:solidFill>
                  <a:schemeClr val="bg1"/>
                </a:solidFill>
              </a:rPr>
              <a:t>Improved quality of learning and increased student engagement </a:t>
            </a:r>
          </a:p>
        </p:txBody>
      </p:sp>
      <p:sp>
        <p:nvSpPr>
          <p:cNvPr id="12" name="Rectangle 4"/>
          <p:cNvSpPr txBox="1">
            <a:spLocks noChangeArrowheads="1"/>
          </p:cNvSpPr>
          <p:nvPr/>
        </p:nvSpPr>
        <p:spPr>
          <a:xfrm>
            <a:off x="295275" y="1057275"/>
            <a:ext cx="5705475" cy="5229225"/>
          </a:xfrm>
          <a:prstGeom prst="rect">
            <a:avLst/>
          </a:prstGeom>
        </p:spPr>
        <p:txBody>
          <a:bodyPr lIns="0" tIns="0" rIns="0" bIns="0"/>
          <a:lstStyle/>
          <a:p>
            <a:pPr marL="301625" indent="-301625" eaLnBrk="0" hangingPunct="0">
              <a:lnSpc>
                <a:spcPct val="110000"/>
              </a:lnSpc>
              <a:spcBef>
                <a:spcPts val="600"/>
              </a:spcBef>
              <a:buSzPct val="100000"/>
              <a:buFontTx/>
              <a:buBlip>
                <a:blip r:embed="rId5"/>
              </a:buBlip>
              <a:defRPr/>
            </a:pPr>
            <a:r>
              <a:rPr lang="en-US" sz="1600" dirty="0">
                <a:solidFill>
                  <a:schemeClr val="tx1">
                    <a:lumMod val="65000"/>
                    <a:lumOff val="35000"/>
                  </a:schemeClr>
                </a:solidFill>
                <a:latin typeface="+mn-lt"/>
              </a:rPr>
              <a:t>Challenges</a:t>
            </a:r>
          </a:p>
          <a:p>
            <a:pPr marL="682625" lvl="1" indent="-225425" eaLnBrk="0" hangingPunct="0">
              <a:spcBef>
                <a:spcPts val="600"/>
              </a:spcBef>
              <a:buClr>
                <a:srgbClr val="999B9E"/>
              </a:buClr>
              <a:buSzPct val="100000"/>
              <a:buFont typeface="Symbol" pitchFamily="18" charset="2"/>
              <a:buChar char="·"/>
              <a:defRPr/>
            </a:pPr>
            <a:r>
              <a:rPr lang="en-US" sz="1200" kern="0" dirty="0">
                <a:latin typeface="+mn-lt"/>
                <a:ea typeface="ＭＳ Ｐゴシック"/>
                <a:cs typeface="ＭＳ Ｐゴシック"/>
              </a:rPr>
              <a:t>Expand </a:t>
            </a:r>
            <a:r>
              <a:rPr lang="en-US" sz="1200" dirty="0">
                <a:latin typeface="+mn-lt"/>
              </a:rPr>
              <a:t>Senior Service College Fellowship (SSCF) Program  </a:t>
            </a:r>
            <a:br>
              <a:rPr lang="en-US" sz="1200" dirty="0">
                <a:latin typeface="+mn-lt"/>
              </a:rPr>
            </a:br>
            <a:r>
              <a:rPr lang="en-US" sz="1200" dirty="0">
                <a:latin typeface="+mn-lt"/>
              </a:rPr>
              <a:t>to other DAU locations </a:t>
            </a:r>
          </a:p>
          <a:p>
            <a:pPr marL="682625" lvl="1" indent="-225425" eaLnBrk="0" hangingPunct="0">
              <a:spcBef>
                <a:spcPts val="600"/>
              </a:spcBef>
              <a:buClr>
                <a:srgbClr val="999B9E"/>
              </a:buClr>
              <a:buSzPct val="100000"/>
              <a:buFont typeface="Symbol" pitchFamily="18" charset="2"/>
              <a:buChar char="·"/>
              <a:defRPr/>
            </a:pPr>
            <a:r>
              <a:rPr lang="en-US" sz="1200" kern="0" dirty="0">
                <a:latin typeface="+mn-lt"/>
                <a:ea typeface="ＭＳ Ｐゴシック"/>
                <a:cs typeface="ＭＳ Ｐゴシック"/>
              </a:rPr>
              <a:t>Legacy ISDN Network</a:t>
            </a:r>
          </a:p>
          <a:p>
            <a:pPr marL="682625" lvl="1" indent="-225425" eaLnBrk="0" hangingPunct="0">
              <a:spcBef>
                <a:spcPts val="600"/>
              </a:spcBef>
              <a:buClr>
                <a:srgbClr val="999B9E"/>
              </a:buClr>
              <a:buSzPct val="100000"/>
              <a:buFont typeface="Symbol" pitchFamily="18" charset="2"/>
              <a:buChar char="·"/>
              <a:defRPr/>
            </a:pPr>
            <a:r>
              <a:rPr lang="en-US" sz="1200" kern="0" dirty="0">
                <a:latin typeface="+mn-lt"/>
                <a:ea typeface="ＭＳ Ｐゴシック"/>
                <a:cs typeface="ＭＳ Ｐゴシック"/>
              </a:rPr>
              <a:t>Difficulty Connecting Locations, Continuity of Connectivity</a:t>
            </a:r>
          </a:p>
          <a:p>
            <a:pPr marL="301625" indent="-301625" eaLnBrk="0" hangingPunct="0">
              <a:lnSpc>
                <a:spcPct val="110000"/>
              </a:lnSpc>
              <a:spcBef>
                <a:spcPts val="600"/>
              </a:spcBef>
              <a:buSzPct val="100000"/>
              <a:buFontTx/>
              <a:buBlip>
                <a:blip r:embed="rId5"/>
              </a:buBlip>
              <a:defRPr/>
            </a:pPr>
            <a:r>
              <a:rPr lang="en-US" sz="1600" dirty="0">
                <a:solidFill>
                  <a:schemeClr val="tx1">
                    <a:lumMod val="65000"/>
                    <a:lumOff val="35000"/>
                  </a:schemeClr>
                </a:solidFill>
                <a:latin typeface="+mn-lt"/>
              </a:rPr>
              <a:t>Solution</a:t>
            </a:r>
          </a:p>
          <a:p>
            <a:pPr marL="682625" lvl="1" indent="-225425" eaLnBrk="0" hangingPunct="0">
              <a:spcBef>
                <a:spcPts val="600"/>
              </a:spcBef>
              <a:buClr>
                <a:srgbClr val="999B9E"/>
              </a:buClr>
              <a:buSzPct val="100000"/>
              <a:buFont typeface="Symbol" pitchFamily="18" charset="2"/>
              <a:buChar char="·"/>
              <a:defRPr/>
            </a:pPr>
            <a:r>
              <a:rPr lang="en-US" sz="1200" dirty="0">
                <a:latin typeface="+mn-lt"/>
              </a:rPr>
              <a:t>RealPresence™ Experience (RPX™) immersive telepresence solution </a:t>
            </a:r>
          </a:p>
          <a:p>
            <a:pPr marL="682625" lvl="1" indent="-225425" eaLnBrk="0" hangingPunct="0">
              <a:spcBef>
                <a:spcPts val="600"/>
              </a:spcBef>
              <a:buClr>
                <a:srgbClr val="999B9E"/>
              </a:buClr>
              <a:buSzPct val="100000"/>
              <a:buFont typeface="Symbol" pitchFamily="18" charset="2"/>
              <a:buChar char="·"/>
              <a:defRPr/>
            </a:pPr>
            <a:r>
              <a:rPr lang="en-US" sz="1200" dirty="0">
                <a:latin typeface="+mn-lt"/>
              </a:rPr>
              <a:t>RMX 2000 real-time media conference platform</a:t>
            </a:r>
          </a:p>
          <a:p>
            <a:pPr marL="682625" lvl="1" indent="-225425" eaLnBrk="0" hangingPunct="0">
              <a:spcBef>
                <a:spcPts val="600"/>
              </a:spcBef>
              <a:buClr>
                <a:srgbClr val="999B9E"/>
              </a:buClr>
              <a:buSzPct val="100000"/>
              <a:buFont typeface="Symbol" pitchFamily="18" charset="2"/>
              <a:buChar char="·"/>
              <a:defRPr/>
            </a:pPr>
            <a:r>
              <a:rPr lang="en-US" sz="1200" dirty="0">
                <a:latin typeface="+mn-lt"/>
              </a:rPr>
              <a:t>Converged Management Application™ (CMA™) solution</a:t>
            </a:r>
          </a:p>
          <a:p>
            <a:pPr marL="682625" lvl="1" indent="-225425" eaLnBrk="0" hangingPunct="0">
              <a:spcBef>
                <a:spcPts val="600"/>
              </a:spcBef>
              <a:buClr>
                <a:srgbClr val="999B9E"/>
              </a:buClr>
              <a:buSzPct val="100000"/>
              <a:buFont typeface="Symbol" pitchFamily="18" charset="2"/>
              <a:buChar char="·"/>
              <a:defRPr/>
            </a:pPr>
            <a:r>
              <a:rPr lang="en-US" sz="1200" dirty="0">
                <a:latin typeface="+mn-lt"/>
              </a:rPr>
              <a:t>Video Network Operations Center (VNOC) service and full suite of services</a:t>
            </a:r>
          </a:p>
          <a:p>
            <a:pPr marL="301625" indent="-301625" eaLnBrk="0" hangingPunct="0">
              <a:lnSpc>
                <a:spcPct val="110000"/>
              </a:lnSpc>
              <a:spcBef>
                <a:spcPts val="600"/>
              </a:spcBef>
              <a:buSzPct val="100000"/>
              <a:buFontTx/>
              <a:buBlip>
                <a:blip r:embed="rId5"/>
              </a:buBlip>
              <a:defRPr/>
            </a:pPr>
            <a:r>
              <a:rPr lang="en-US" sz="1600" dirty="0">
                <a:solidFill>
                  <a:schemeClr val="tx1">
                    <a:lumMod val="65000"/>
                    <a:lumOff val="35000"/>
                  </a:schemeClr>
                </a:solidFill>
                <a:latin typeface="+mn-lt"/>
              </a:rPr>
              <a:t>Results</a:t>
            </a:r>
          </a:p>
          <a:p>
            <a:pPr marL="682625" lvl="1" indent="-225425" eaLnBrk="0" hangingPunct="0">
              <a:lnSpc>
                <a:spcPct val="90000"/>
              </a:lnSpc>
              <a:spcBef>
                <a:spcPts val="600"/>
              </a:spcBef>
              <a:buClr>
                <a:srgbClr val="999B9E"/>
              </a:buClr>
              <a:buSzPct val="100000"/>
              <a:buFont typeface="Symbol" pitchFamily="18" charset="2"/>
              <a:buChar char="·"/>
              <a:defRPr/>
            </a:pPr>
            <a:r>
              <a:rPr lang="en-US" sz="1200" kern="0" dirty="0">
                <a:latin typeface="+mn-lt"/>
                <a:ea typeface="ＭＳ Ｐゴシック"/>
                <a:cs typeface="ＭＳ Ｐゴシック"/>
              </a:rPr>
              <a:t>Quarterly in person meetings replaced with Telepresence, resulting in estimated savings of $41,000 over 500 hours of travel time and 21,000kg of carbon emissions</a:t>
            </a:r>
          </a:p>
          <a:p>
            <a:pPr marL="682625" lvl="1" indent="-225425" eaLnBrk="0" hangingPunct="0">
              <a:lnSpc>
                <a:spcPct val="90000"/>
              </a:lnSpc>
              <a:spcBef>
                <a:spcPts val="600"/>
              </a:spcBef>
              <a:buClr>
                <a:srgbClr val="999B9E"/>
              </a:buClr>
              <a:buSzPct val="100000"/>
              <a:buFont typeface="Symbol" pitchFamily="18" charset="2"/>
              <a:buChar char="·"/>
              <a:defRPr/>
            </a:pPr>
            <a:r>
              <a:rPr lang="en-US" sz="1200" dirty="0">
                <a:latin typeface="+mn-lt"/>
              </a:rPr>
              <a:t>Savings of $255,000 in first year of operation </a:t>
            </a:r>
          </a:p>
          <a:p>
            <a:pPr marL="682625" lvl="1" indent="-225425" eaLnBrk="0" hangingPunct="0">
              <a:lnSpc>
                <a:spcPct val="90000"/>
              </a:lnSpc>
              <a:spcBef>
                <a:spcPts val="600"/>
              </a:spcBef>
              <a:buClr>
                <a:srgbClr val="999B9E"/>
              </a:buClr>
              <a:buSzPct val="100000"/>
              <a:buFont typeface="Symbol" pitchFamily="18" charset="2"/>
              <a:buChar char="·"/>
              <a:defRPr/>
            </a:pPr>
            <a:r>
              <a:rPr lang="en-US" sz="1200" dirty="0">
                <a:latin typeface="+mn-lt"/>
              </a:rPr>
              <a:t>More engaged students in SSCF program</a:t>
            </a:r>
          </a:p>
          <a:p>
            <a:pPr marL="682625" lvl="1" indent="-225425" eaLnBrk="0" hangingPunct="0">
              <a:lnSpc>
                <a:spcPct val="90000"/>
              </a:lnSpc>
              <a:spcBef>
                <a:spcPts val="600"/>
              </a:spcBef>
              <a:buClr>
                <a:srgbClr val="999B9E"/>
              </a:buClr>
              <a:buSzPct val="100000"/>
              <a:buFont typeface="Symbol" pitchFamily="18" charset="2"/>
              <a:buChar char="·"/>
              <a:defRPr/>
            </a:pPr>
            <a:r>
              <a:rPr lang="en-US" sz="1200" dirty="0">
                <a:latin typeface="+mn-lt"/>
              </a:rPr>
              <a:t>Ability for students to interact with nationally known speakers</a:t>
            </a:r>
          </a:p>
          <a:p>
            <a:pPr marL="682625" lvl="1" indent="-225425" eaLnBrk="0" hangingPunct="0">
              <a:lnSpc>
                <a:spcPct val="90000"/>
              </a:lnSpc>
              <a:spcBef>
                <a:spcPts val="600"/>
              </a:spcBef>
              <a:buClr>
                <a:srgbClr val="999B9E"/>
              </a:buClr>
              <a:buSzPct val="100000"/>
              <a:buFont typeface="Symbol" pitchFamily="18" charset="2"/>
              <a:buChar char="·"/>
              <a:defRPr/>
            </a:pPr>
            <a:r>
              <a:rPr lang="en-US" sz="1200" dirty="0">
                <a:latin typeface="+mn-lt"/>
              </a:rPr>
              <a:t>More effective face-to-face communication with DOD and armed services senior leadership </a:t>
            </a:r>
          </a:p>
          <a:p>
            <a:pPr marL="682625" lvl="1" indent="-225425" eaLnBrk="0" hangingPunct="0">
              <a:lnSpc>
                <a:spcPct val="90000"/>
              </a:lnSpc>
              <a:spcBef>
                <a:spcPts val="600"/>
              </a:spcBef>
              <a:buClr>
                <a:srgbClr val="999B9E"/>
              </a:buClr>
              <a:buSzPct val="100000"/>
              <a:buFont typeface="Symbol" pitchFamily="18" charset="2"/>
              <a:buChar char="·"/>
              <a:defRPr/>
            </a:pPr>
            <a:r>
              <a:rPr lang="en-US" sz="1200" dirty="0">
                <a:latin typeface="+mn-lt"/>
              </a:rPr>
              <a:t>Time and cost savings associated with reduced travel</a:t>
            </a:r>
          </a:p>
          <a:p>
            <a:pPr marL="682625" lvl="1" indent="-225425" eaLnBrk="0" hangingPunct="0">
              <a:lnSpc>
                <a:spcPct val="90000"/>
              </a:lnSpc>
              <a:spcBef>
                <a:spcPts val="600"/>
              </a:spcBef>
              <a:buClr>
                <a:srgbClr val="999B9E"/>
              </a:buClr>
              <a:buSzPct val="100000"/>
              <a:buFont typeface="Arial" pitchFamily="34" charset="0"/>
              <a:buChar char="•"/>
              <a:defRPr/>
            </a:pPr>
            <a:endParaRPr lang="en-US" sz="1400" kern="0" dirty="0">
              <a:latin typeface="+mn-lt"/>
              <a:ea typeface="ＭＳ Ｐゴシック"/>
              <a:cs typeface="ＭＳ Ｐゴシック"/>
            </a:endParaRPr>
          </a:p>
        </p:txBody>
      </p:sp>
      <p:sp>
        <p:nvSpPr>
          <p:cNvPr id="30726" name="Text Box 13"/>
          <p:cNvSpPr txBox="1">
            <a:spLocks noChangeArrowheads="1"/>
          </p:cNvSpPr>
          <p:nvPr/>
        </p:nvSpPr>
        <p:spPr bwMode="auto">
          <a:xfrm>
            <a:off x="6000750" y="4071938"/>
            <a:ext cx="2914650" cy="2174875"/>
          </a:xfrm>
          <a:prstGeom prst="rect">
            <a:avLst/>
          </a:prstGeom>
          <a:noFill/>
          <a:ln w="9525" algn="ctr">
            <a:noFill/>
            <a:miter lim="800000"/>
            <a:headEnd/>
            <a:tailEnd/>
          </a:ln>
        </p:spPr>
        <p:txBody>
          <a:bodyPr lIns="0" tIns="0" rIns="0" bIns="0"/>
          <a:lstStyle/>
          <a:p>
            <a:pPr algn="r"/>
            <a:r>
              <a:rPr lang="en-US" sz="1400" b="1" dirty="0">
                <a:solidFill>
                  <a:schemeClr val="accent2"/>
                </a:solidFill>
              </a:rPr>
              <a:t>“With </a:t>
            </a:r>
            <a:r>
              <a:rPr lang="en-US" sz="1400" b="1" dirty="0" err="1" smtClean="0">
                <a:solidFill>
                  <a:schemeClr val="accent2"/>
                </a:solidFill>
              </a:rPr>
              <a:t>Telepresence</a:t>
            </a:r>
            <a:r>
              <a:rPr lang="en-US" sz="1400" b="1" dirty="0">
                <a:solidFill>
                  <a:schemeClr val="accent2"/>
                </a:solidFill>
              </a:rPr>
              <a:t>, you become one with your environment. In about two to three minutes, you forget you’re separated from other participants.”</a:t>
            </a:r>
          </a:p>
          <a:p>
            <a:pPr algn="r"/>
            <a:endParaRPr lang="en-US" sz="1400" b="1" dirty="0">
              <a:solidFill>
                <a:schemeClr val="accent2"/>
              </a:solidFill>
            </a:endParaRPr>
          </a:p>
          <a:p>
            <a:pPr algn="r"/>
            <a:r>
              <a:rPr lang="en-US" sz="1100" i="1" dirty="0"/>
              <a:t>─ James McCullough, Dean – South Region, Defense Acquisition University“</a:t>
            </a:r>
          </a:p>
          <a:p>
            <a:pPr algn="r"/>
            <a:endParaRPr lang="en-US" sz="1100" i="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Plcm_CorpPPT_Template_Public_080616_v04_Kadient_Version(AE)">
  <a:themeElements>
    <a:clrScheme name="Corp Public 081210">
      <a:dk1>
        <a:srgbClr val="000000"/>
      </a:dk1>
      <a:lt1>
        <a:srgbClr val="FFFFFF"/>
      </a:lt1>
      <a:dk2>
        <a:srgbClr val="FF0000"/>
      </a:dk2>
      <a:lt2>
        <a:srgbClr val="737775"/>
      </a:lt2>
      <a:accent1>
        <a:srgbClr val="0490C7"/>
      </a:accent1>
      <a:accent2>
        <a:srgbClr val="004677"/>
      </a:accent2>
      <a:accent3>
        <a:srgbClr val="ABBD26"/>
      </a:accent3>
      <a:accent4>
        <a:srgbClr val="FFD520"/>
      </a:accent4>
      <a:accent5>
        <a:srgbClr val="780000"/>
      </a:accent5>
      <a:accent6>
        <a:srgbClr val="999B9E"/>
      </a:accent6>
      <a:hlink>
        <a:srgbClr val="ABBD26"/>
      </a:hlink>
      <a:folHlink>
        <a:srgbClr val="0490C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orp Public 080609.c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 Public 080609.c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 Public 080609.c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 Public 080609.c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 Public 080609.c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 Public 080609.c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 Public 080609.c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 Public 080609.c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 Public 080609.c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 Public 080609.c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 Public 080609.c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 Public 080609.c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A220855DAD364E94D19F8FEC7D9C6C" ma:contentTypeVersion="3" ma:contentTypeDescription="Create a new document." ma:contentTypeScope="" ma:versionID="9d739d91f3c1de4ed1735de27d1295e7">
  <xsd:schema xmlns:xsd="http://www.w3.org/2001/XMLSchema" xmlns:p="http://schemas.microsoft.com/office/2006/metadata/properties" xmlns:ns2="75eb4ee6-25ef-46c7-9e65-93896d984a74" targetNamespace="http://schemas.microsoft.com/office/2006/metadata/properties" ma:root="true" ma:fieldsID="0ce20a89273371bcd7d440667893224c" ns2:_="">
    <xsd:import namespace="75eb4ee6-25ef-46c7-9e65-93896d984a74"/>
    <xsd:element name="properties">
      <xsd:complexType>
        <xsd:sequence>
          <xsd:element name="documentManagement">
            <xsd:complexType>
              <xsd:all>
                <xsd:element ref="ns2:Rate_x0020_This_x0020_Content" minOccurs="0"/>
                <xsd:element ref="ns2:_x0032_Rate_x0020_This_x0020_Content" minOccurs="0"/>
                <xsd:element ref="ns2:_x0032_Rate_x0020_This_x0020_Content0" minOccurs="0"/>
              </xsd:all>
            </xsd:complexType>
          </xsd:element>
        </xsd:sequence>
      </xsd:complexType>
    </xsd:element>
  </xsd:schema>
  <xsd:schema xmlns:xsd="http://www.w3.org/2001/XMLSchema" xmlns:dms="http://schemas.microsoft.com/office/2006/documentManagement/types" targetNamespace="75eb4ee6-25ef-46c7-9e65-93896d984a74" elementFormDefault="qualified">
    <xsd:import namespace="http://schemas.microsoft.com/office/2006/documentManagement/types"/>
    <xsd:element name="Rate_x0020_This_x0020_Content" ma:index="8" nillable="true" ma:displayName="Rate This Content" ma:internalName="Rate_x0020_This_x0020_Content">
      <xsd:simpleType>
        <xsd:restriction base="dms:Unknown"/>
      </xsd:simpleType>
    </xsd:element>
    <xsd:element name="_x0032_Rate_x0020_This_x0020_Content" ma:index="9" nillable="true" ma:displayName="2Rate This Content" ma:internalName="_x0032_Rate_x0020_This_x0020_Content">
      <xsd:simpleType>
        <xsd:restriction base="dms:Number"/>
      </xsd:simpleType>
    </xsd:element>
    <xsd:element name="_x0032_Rate_x0020_This_x0020_Content0" ma:index="10" nillable="true" ma:displayName="2Rate This Content" ma:internalName="_x0032_Rate_x0020_This_x0020_Content0">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_x0032_Rate_x0020_This_x0020_Content0 xmlns="75eb4ee6-25ef-46c7-9e65-93896d984a74" xsi:nil="true"/>
    <Rate_x0020_This_x0020_Content xmlns="75eb4ee6-25ef-46c7-9e65-93896d984a74">0</Rate_x0020_This_x0020_Content>
    <_x0032_Rate_x0020_This_x0020_Content xmlns="75eb4ee6-25ef-46c7-9e65-93896d984a74" xsi:nil="true"/>
  </documentManagement>
</p:properties>
</file>

<file path=customXml/itemProps1.xml><?xml version="1.0" encoding="utf-8"?>
<ds:datastoreItem xmlns:ds="http://schemas.openxmlformats.org/officeDocument/2006/customXml" ds:itemID="{9587FBD4-05A3-4D32-AB02-031992BE1F27}">
  <ds:schemaRefs>
    <ds:schemaRef ds:uri="http://schemas.microsoft.com/sharepoint/v3/contenttype/forms"/>
  </ds:schemaRefs>
</ds:datastoreItem>
</file>

<file path=customXml/itemProps2.xml><?xml version="1.0" encoding="utf-8"?>
<ds:datastoreItem xmlns:ds="http://schemas.openxmlformats.org/officeDocument/2006/customXml" ds:itemID="{D474E434-F140-41CD-815C-816D14B8AC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eb4ee6-25ef-46c7-9e65-93896d984a7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0A4EF98-0BCE-4F29-94CF-0EEC127C94AB}">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75eb4ee6-25ef-46c7-9e65-93896d984a74"/>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Plcm_CorpPPT_Template_Public_080616_v04_Kadient_Version(AE)</Template>
  <TotalTime>2674</TotalTime>
  <Words>1412</Words>
  <Application>Microsoft Office PowerPoint</Application>
  <PresentationFormat>On-screen Show (4:3)</PresentationFormat>
  <Paragraphs>198</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Plcm_CorpPPT_Template_Public_080616_v04_Kadient_Version(AE)</vt:lpstr>
      <vt:lpstr>Slide 1</vt:lpstr>
      <vt:lpstr>  Telepresence in the U.S.  Federal Government  </vt:lpstr>
      <vt:lpstr>Agenda </vt:lpstr>
      <vt:lpstr>What is Telepresence?</vt:lpstr>
      <vt:lpstr> Telepresence Connectivity Examples</vt:lpstr>
      <vt:lpstr> Federal Government Trends </vt:lpstr>
      <vt:lpstr> Federal Government Applications- What’s Hot</vt:lpstr>
      <vt:lpstr>Slide 8</vt:lpstr>
      <vt:lpstr>Best Practice: Defense Acquisition University</vt:lpstr>
      <vt:lpstr>Success Story: U.S. Navy VTT Project</vt:lpstr>
      <vt:lpstr>Summary, Discussion, Q &amp; A</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Polycom Corporate PPT Template</dc:title>
  <dc:subject>powerpoint template</dc:subject>
  <dc:creator>Polycom, Inc.</dc:creator>
  <cp:keywords>corporate template</cp:keywords>
  <cp:lastModifiedBy>Polycom</cp:lastModifiedBy>
  <cp:revision>258</cp:revision>
  <dcterms:created xsi:type="dcterms:W3CDTF">2010-08-16T15:10:41Z</dcterms:created>
  <dcterms:modified xsi:type="dcterms:W3CDTF">2011-08-16T13:48:52Z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0x010100D0A220855DAD364E94D19F8FEC7D9C6C</vt:lpwstr>
  </property>
</Properties>
</file>